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1389" r:id="rId3"/>
    <p:sldId id="299" r:id="rId4"/>
    <p:sldId id="311" r:id="rId5"/>
    <p:sldId id="566" r:id="rId6"/>
    <p:sldId id="534" r:id="rId7"/>
    <p:sldId id="310" r:id="rId8"/>
    <p:sldId id="291" r:id="rId9"/>
    <p:sldId id="293" r:id="rId10"/>
    <p:sldId id="312" r:id="rId11"/>
    <p:sldId id="558" r:id="rId12"/>
    <p:sldId id="1391" r:id="rId13"/>
    <p:sldId id="1392" r:id="rId14"/>
    <p:sldId id="1384" r:id="rId15"/>
    <p:sldId id="1386" r:id="rId16"/>
    <p:sldId id="1387" r:id="rId17"/>
    <p:sldId id="1382" r:id="rId18"/>
    <p:sldId id="1385" r:id="rId19"/>
    <p:sldId id="260" r:id="rId20"/>
    <p:sldId id="265" r:id="rId21"/>
    <p:sldId id="554" r:id="rId22"/>
    <p:sldId id="371" r:id="rId23"/>
    <p:sldId id="269" r:id="rId24"/>
    <p:sldId id="550" r:id="rId25"/>
    <p:sldId id="1388" r:id="rId26"/>
    <p:sldId id="559" r:id="rId27"/>
    <p:sldId id="306" r:id="rId28"/>
    <p:sldId id="782" r:id="rId29"/>
    <p:sldId id="535" r:id="rId30"/>
    <p:sldId id="1296" r:id="rId31"/>
    <p:sldId id="272" r:id="rId32"/>
    <p:sldId id="594" r:id="rId33"/>
    <p:sldId id="1289" r:id="rId34"/>
    <p:sldId id="1290" r:id="rId35"/>
    <p:sldId id="295" r:id="rId36"/>
    <p:sldId id="593" r:id="rId37"/>
    <p:sldId id="1293" r:id="rId38"/>
    <p:sldId id="1381" r:id="rId39"/>
    <p:sldId id="1294" r:id="rId40"/>
    <p:sldId id="1390" r:id="rId41"/>
    <p:sldId id="262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3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C04"/>
    <a:srgbClr val="D22D00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8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7A505CB-62BB-4975-A0E3-BEE42C526B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8F011FF-B623-43B4-B0B9-F594C91716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ED275-3079-4D7F-92B7-E62AC6EF9D75}" type="datetimeFigureOut">
              <a:rPr lang="zh-TW" altLang="en-US" smtClean="0"/>
              <a:t>2020/8/11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26B8CCA-2C9E-4C82-94CD-75CAD264F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28B0F23-D589-4D28-A87F-98A50A748C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50EE0-7D9B-401E-BBC9-1B9F239869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552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D9640-CF4E-464E-9D3E-4941C05B666F}" type="datetimeFigureOut">
              <a:rPr kumimoji="1" lang="zh-TW" altLang="en-US" smtClean="0"/>
              <a:t>2020/8/11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CBF60-BD95-FB4C-91CE-6D01F0698F4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002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5283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147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4469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40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936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754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545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988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393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2356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599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318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406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622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28407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65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05569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92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19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50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160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922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Max 8GB RAM for x31P3/431X3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29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44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2568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754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90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81195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87958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5442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523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816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3415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2294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Slot</a:t>
            </a: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81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36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34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AE56ADF-6CBA-426F-B63B-17963524A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F0108DE4-96EC-4BE9-9C48-F28905AD7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3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7308AA1D-A605-4506-BED8-AF70B1802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AE14EF9C-D3A6-494D-B801-4150D258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1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8284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57257AB-D250-445F-8F99-ACBDB12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33FE9649-6340-4975-A6FA-743A5CD7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1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21674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路 的圖片&#10;&#10;自動產生的描述">
            <a:extLst>
              <a:ext uri="{FF2B5EF4-FFF2-40B4-BE49-F238E27FC236}">
                <a16:creationId xmlns:a16="http://schemas.microsoft.com/office/drawing/2014/main" id="{A7CD7269-0104-455C-B6BE-114E0C1AF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0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盒子 的圖片&#10;&#10;自動產生的描述">
            <a:extLst>
              <a:ext uri="{FF2B5EF4-FFF2-40B4-BE49-F238E27FC236}">
                <a16:creationId xmlns:a16="http://schemas.microsoft.com/office/drawing/2014/main" id="{9577CF95-EAEE-4BB4-BC71-04553B73F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6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視 的圖片&#10;&#10;自動產生的描述">
            <a:extLst>
              <a:ext uri="{FF2B5EF4-FFF2-40B4-BE49-F238E27FC236}">
                <a16:creationId xmlns:a16="http://schemas.microsoft.com/office/drawing/2014/main" id="{4AD1C867-359B-48FF-A377-5FD313D3F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A6984B0-33BC-4926-B1AC-812A50434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" y="1071"/>
            <a:ext cx="12185230" cy="68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8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3896972-815A-4613-A5D0-7EB08156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E83D90-E1F7-4E94-A369-BECD8EFF0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9A1E17-3ED0-40D5-8E06-966D9F93F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F74FE-DF7B-41B5-B72A-5FB2077D0ED6}" type="datetimeFigureOut">
              <a:rPr lang="zh-TW" altLang="en-US" smtClean="0"/>
              <a:t>2020/8/11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77A23C-EBED-479C-807E-B7BB7C881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C8ED58-F79C-42E1-9C59-13E7987E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4F77C-D5B2-4792-BB66-177D2969D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22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6.png"/><Relationship Id="rId3" Type="http://schemas.openxmlformats.org/officeDocument/2006/relationships/image" Target="../media/image97.emf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emf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8.emf"/><Relationship Id="rId9" Type="http://schemas.openxmlformats.org/officeDocument/2006/relationships/image" Target="../media/image102.emf"/><Relationship Id="rId1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81.jpe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13" Type="http://schemas.microsoft.com/office/2007/relationships/hdphoto" Target="../media/hdphoto6.wdp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7.png"/><Relationship Id="rId2" Type="http://schemas.openxmlformats.org/officeDocument/2006/relationships/image" Target="../media/image144.png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sv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5.png"/><Relationship Id="rId10" Type="http://schemas.openxmlformats.org/officeDocument/2006/relationships/image" Target="../media/image151.svg"/><Relationship Id="rId4" Type="http://schemas.microsoft.com/office/2007/relationships/hdphoto" Target="../media/hdphoto5.wdp"/><Relationship Id="rId9" Type="http://schemas.openxmlformats.org/officeDocument/2006/relationships/image" Target="../media/image150.png"/><Relationship Id="rId14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tiff"/><Relationship Id="rId13" Type="http://schemas.openxmlformats.org/officeDocument/2006/relationships/image" Target="../media/image185.png"/><Relationship Id="rId18" Type="http://schemas.openxmlformats.org/officeDocument/2006/relationships/image" Target="../media/image190.png"/><Relationship Id="rId3" Type="http://schemas.openxmlformats.org/officeDocument/2006/relationships/image" Target="../media/image175.png"/><Relationship Id="rId7" Type="http://schemas.openxmlformats.org/officeDocument/2006/relationships/image" Target="../media/image179.jpeg"/><Relationship Id="rId12" Type="http://schemas.openxmlformats.org/officeDocument/2006/relationships/image" Target="../media/image184.tiff"/><Relationship Id="rId17" Type="http://schemas.openxmlformats.org/officeDocument/2006/relationships/image" Target="../media/image189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8.jpeg"/><Relationship Id="rId11" Type="http://schemas.openxmlformats.org/officeDocument/2006/relationships/image" Target="../media/image183.tiff"/><Relationship Id="rId5" Type="http://schemas.openxmlformats.org/officeDocument/2006/relationships/image" Target="../media/image177.jpeg"/><Relationship Id="rId15" Type="http://schemas.openxmlformats.org/officeDocument/2006/relationships/image" Target="../media/image187.jpeg"/><Relationship Id="rId10" Type="http://schemas.openxmlformats.org/officeDocument/2006/relationships/image" Target="../media/image182.tiff"/><Relationship Id="rId19" Type="http://schemas.openxmlformats.org/officeDocument/2006/relationships/image" Target="../media/image191.svg"/><Relationship Id="rId4" Type="http://schemas.openxmlformats.org/officeDocument/2006/relationships/image" Target="../media/image176.jpeg"/><Relationship Id="rId9" Type="http://schemas.openxmlformats.org/officeDocument/2006/relationships/image" Target="../media/image181.tiff"/><Relationship Id="rId14" Type="http://schemas.openxmlformats.org/officeDocument/2006/relationships/image" Target="../media/image1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jpe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3.png"/><Relationship Id="rId18" Type="http://schemas.openxmlformats.org/officeDocument/2006/relationships/image" Target="../media/image218.png"/><Relationship Id="rId26" Type="http://schemas.openxmlformats.org/officeDocument/2006/relationships/image" Target="../media/image226.png"/><Relationship Id="rId3" Type="http://schemas.openxmlformats.org/officeDocument/2006/relationships/image" Target="../media/image203.png"/><Relationship Id="rId21" Type="http://schemas.openxmlformats.org/officeDocument/2006/relationships/image" Target="../media/image221.png"/><Relationship Id="rId34" Type="http://schemas.openxmlformats.org/officeDocument/2006/relationships/image" Target="../media/image232.svg"/><Relationship Id="rId7" Type="http://schemas.openxmlformats.org/officeDocument/2006/relationships/image" Target="../media/image207.png"/><Relationship Id="rId12" Type="http://schemas.openxmlformats.org/officeDocument/2006/relationships/image" Target="../media/image212.png"/><Relationship Id="rId17" Type="http://schemas.openxmlformats.org/officeDocument/2006/relationships/image" Target="../media/image217.tiff"/><Relationship Id="rId25" Type="http://schemas.openxmlformats.org/officeDocument/2006/relationships/image" Target="../media/image225.svg"/><Relationship Id="rId33" Type="http://schemas.openxmlformats.org/officeDocument/2006/relationships/image" Target="../media/image23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16.tiff"/><Relationship Id="rId20" Type="http://schemas.openxmlformats.org/officeDocument/2006/relationships/image" Target="../media/image220.png"/><Relationship Id="rId29" Type="http://schemas.openxmlformats.org/officeDocument/2006/relationships/image" Target="../media/image2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6.png"/><Relationship Id="rId11" Type="http://schemas.openxmlformats.org/officeDocument/2006/relationships/image" Target="../media/image211.tiff"/><Relationship Id="rId24" Type="http://schemas.openxmlformats.org/officeDocument/2006/relationships/image" Target="../media/image224.png"/><Relationship Id="rId32" Type="http://schemas.microsoft.com/office/2007/relationships/hdphoto" Target="../media/hdphoto8.wdp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23" Type="http://schemas.openxmlformats.org/officeDocument/2006/relationships/image" Target="../media/image223.tiff"/><Relationship Id="rId28" Type="http://schemas.openxmlformats.org/officeDocument/2006/relationships/image" Target="../media/image228.png"/><Relationship Id="rId10" Type="http://schemas.openxmlformats.org/officeDocument/2006/relationships/image" Target="../media/image210.tiff"/><Relationship Id="rId19" Type="http://schemas.openxmlformats.org/officeDocument/2006/relationships/image" Target="../media/image219.png"/><Relationship Id="rId31" Type="http://schemas.openxmlformats.org/officeDocument/2006/relationships/image" Target="../media/image230.png"/><Relationship Id="rId4" Type="http://schemas.openxmlformats.org/officeDocument/2006/relationships/image" Target="../media/image204.png"/><Relationship Id="rId9" Type="http://schemas.openxmlformats.org/officeDocument/2006/relationships/image" Target="../media/image209.tiff"/><Relationship Id="rId14" Type="http://schemas.openxmlformats.org/officeDocument/2006/relationships/image" Target="../media/image214.png"/><Relationship Id="rId22" Type="http://schemas.openxmlformats.org/officeDocument/2006/relationships/image" Target="../media/image222.png"/><Relationship Id="rId27" Type="http://schemas.openxmlformats.org/officeDocument/2006/relationships/image" Target="../media/image227.svg"/><Relationship Id="rId30" Type="http://schemas.microsoft.com/office/2007/relationships/hdphoto" Target="../media/hdphoto7.wdp"/><Relationship Id="rId35" Type="http://schemas.openxmlformats.org/officeDocument/2006/relationships/image" Target="../media/image233.png"/><Relationship Id="rId8" Type="http://schemas.openxmlformats.org/officeDocument/2006/relationships/image" Target="../media/image208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svg"/><Relationship Id="rId3" Type="http://schemas.openxmlformats.org/officeDocument/2006/relationships/image" Target="../media/image200.jpeg"/><Relationship Id="rId7" Type="http://schemas.openxmlformats.org/officeDocument/2006/relationships/image" Target="../media/image237.svg"/><Relationship Id="rId12" Type="http://schemas.openxmlformats.org/officeDocument/2006/relationships/image" Target="../media/image2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6.png"/><Relationship Id="rId11" Type="http://schemas.openxmlformats.org/officeDocument/2006/relationships/image" Target="../media/image241.svg"/><Relationship Id="rId5" Type="http://schemas.openxmlformats.org/officeDocument/2006/relationships/image" Target="../media/image235.svg"/><Relationship Id="rId15" Type="http://schemas.openxmlformats.org/officeDocument/2006/relationships/image" Target="../media/image245.svg"/><Relationship Id="rId10" Type="http://schemas.openxmlformats.org/officeDocument/2006/relationships/image" Target="../media/image240.png"/><Relationship Id="rId4" Type="http://schemas.openxmlformats.org/officeDocument/2006/relationships/image" Target="../media/image234.png"/><Relationship Id="rId9" Type="http://schemas.openxmlformats.org/officeDocument/2006/relationships/image" Target="../media/image239.svg"/><Relationship Id="rId14" Type="http://schemas.openxmlformats.org/officeDocument/2006/relationships/image" Target="../media/image2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tiff"/><Relationship Id="rId3" Type="http://schemas.openxmlformats.org/officeDocument/2006/relationships/image" Target="../media/image251.tiff"/><Relationship Id="rId7" Type="http://schemas.openxmlformats.org/officeDocument/2006/relationships/image" Target="../media/image255.tif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4.tiff"/><Relationship Id="rId5" Type="http://schemas.openxmlformats.org/officeDocument/2006/relationships/image" Target="../media/image253.tiff"/><Relationship Id="rId4" Type="http://schemas.openxmlformats.org/officeDocument/2006/relationships/image" Target="../media/image25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5.tiff"/><Relationship Id="rId5" Type="http://schemas.openxmlformats.org/officeDocument/2006/relationships/image" Target="../media/image259.tiff"/><Relationship Id="rId4" Type="http://schemas.openxmlformats.org/officeDocument/2006/relationships/image" Target="../media/image258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tiff"/><Relationship Id="rId3" Type="http://schemas.openxmlformats.org/officeDocument/2006/relationships/image" Target="../media/image260.png"/><Relationship Id="rId7" Type="http://schemas.openxmlformats.org/officeDocument/2006/relationships/image" Target="../media/image2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2.png"/><Relationship Id="rId5" Type="http://schemas.openxmlformats.org/officeDocument/2006/relationships/image" Target="../media/image33.emf"/><Relationship Id="rId4" Type="http://schemas.openxmlformats.org/officeDocument/2006/relationships/image" Target="../media/image2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9.svg"/><Relationship Id="rId4" Type="http://schemas.openxmlformats.org/officeDocument/2006/relationships/image" Target="../media/image2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274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3.svg"/><Relationship Id="rId5" Type="http://schemas.openxmlformats.org/officeDocument/2006/relationships/image" Target="../media/image272.png"/><Relationship Id="rId4" Type="http://schemas.openxmlformats.org/officeDocument/2006/relationships/image" Target="../media/image27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122150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電子用品, 電腦 的圖片&#10;&#10;自動產生的描述">
            <a:extLst>
              <a:ext uri="{FF2B5EF4-FFF2-40B4-BE49-F238E27FC236}">
                <a16:creationId xmlns:a16="http://schemas.microsoft.com/office/drawing/2014/main" id="{C9708A13-3A3A-664A-A214-7FC160490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29521"/>
            <a:ext cx="6541685" cy="3203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zh-CN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Gen2 </a:t>
            </a:r>
            <a:r>
              <a:rPr lang="en-US" altLang="zh-TW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zh-TW" altLang="en-US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Hant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slot for flexible network deployment and adding SSD cache</a:t>
            </a:r>
            <a:endParaRPr lang="zh-TW" altLang="en-US" sz="36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B7140-8599-7F4B-9748-B7C44E2B8EF7}"/>
              </a:ext>
            </a:extLst>
          </p:cNvPr>
          <p:cNvSpPr txBox="1"/>
          <p:nvPr/>
        </p:nvSpPr>
        <p:spPr>
          <a:xfrm>
            <a:off x="842167" y="2822191"/>
            <a:ext cx="261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PCIe Gen2 x2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7D10275-05ED-AD49-9A43-2987CDBA5A9F}"/>
              </a:ext>
            </a:extLst>
          </p:cNvPr>
          <p:cNvCxnSpPr>
            <a:cxnSpLocks/>
          </p:cNvCxnSpPr>
          <p:nvPr/>
        </p:nvCxnSpPr>
        <p:spPr>
          <a:xfrm flipV="1">
            <a:off x="2033537" y="3311500"/>
            <a:ext cx="0" cy="961963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lg"/>
          </a:ln>
        </p:spPr>
      </p:cxn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1865871" y="4266778"/>
            <a:ext cx="420130" cy="1695209"/>
          </a:xfrm>
          <a:prstGeom prst="roundRect">
            <a:avLst>
              <a:gd name="adj" fmla="val 6147"/>
            </a:avLst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713928" y="1718812"/>
            <a:ext cx="5245521" cy="889835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lnSpc>
                <a:spcPts val="3333"/>
              </a:lnSpc>
              <a:buClr>
                <a:srgbClr val="595959"/>
              </a:buClr>
              <a:buSzPct val="25000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TS-x32PXU 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provides a low-profile PCIe Gen2 </a:t>
            </a:r>
            <a:r>
              <a:rPr lang="en-US" altLang="zh-Hant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expansion slot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: 圓角 55">
            <a:extLst>
              <a:ext uri="{FF2B5EF4-FFF2-40B4-BE49-F238E27FC236}">
                <a16:creationId xmlns:a16="http://schemas.microsoft.com/office/drawing/2014/main" id="{89936F69-2C97-C24C-AD42-E0041EEEB997}"/>
              </a:ext>
            </a:extLst>
          </p:cNvPr>
          <p:cNvSpPr/>
          <p:nvPr/>
        </p:nvSpPr>
        <p:spPr>
          <a:xfrm>
            <a:off x="8271613" y="1774518"/>
            <a:ext cx="3370053" cy="751157"/>
          </a:xfrm>
          <a:prstGeom prst="roundRect">
            <a:avLst>
              <a:gd name="adj" fmla="val 5134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QXG-5G1T-111C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5G/2.5G/1G/100M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: 圓角 55">
            <a:extLst>
              <a:ext uri="{FF2B5EF4-FFF2-40B4-BE49-F238E27FC236}">
                <a16:creationId xmlns:a16="http://schemas.microsoft.com/office/drawing/2014/main" id="{D62F89FB-9219-FE49-8F9D-CE40C15FA046}"/>
              </a:ext>
            </a:extLst>
          </p:cNvPr>
          <p:cNvSpPr/>
          <p:nvPr/>
        </p:nvSpPr>
        <p:spPr>
          <a:xfrm>
            <a:off x="8271613" y="2919955"/>
            <a:ext cx="3370053" cy="751157"/>
          </a:xfrm>
          <a:prstGeom prst="roundRect">
            <a:avLst>
              <a:gd name="adj" fmla="val 4316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QXG-2G1T-I225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2.5G/1G/100M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 55">
            <a:extLst>
              <a:ext uri="{FF2B5EF4-FFF2-40B4-BE49-F238E27FC236}">
                <a16:creationId xmlns:a16="http://schemas.microsoft.com/office/drawing/2014/main" id="{8C469C22-EA80-294B-9BB9-D097D199C9FE}"/>
              </a:ext>
            </a:extLst>
          </p:cNvPr>
          <p:cNvSpPr/>
          <p:nvPr/>
        </p:nvSpPr>
        <p:spPr>
          <a:xfrm>
            <a:off x="8271613" y="5210830"/>
            <a:ext cx="3370053" cy="751157"/>
          </a:xfrm>
          <a:prstGeom prst="roundRect">
            <a:avLst>
              <a:gd name="adj" fmla="val 3853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QWA-AC2600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Wi-Fi 5 2.4GHz/5GHz AP </a:t>
            </a: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function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: 圓角 55">
            <a:extLst>
              <a:ext uri="{FF2B5EF4-FFF2-40B4-BE49-F238E27FC236}">
                <a16:creationId xmlns:a16="http://schemas.microsoft.com/office/drawing/2014/main" id="{35E329D4-39AF-9F4C-95DE-012F0A75265C}"/>
              </a:ext>
            </a:extLst>
          </p:cNvPr>
          <p:cNvSpPr/>
          <p:nvPr/>
        </p:nvSpPr>
        <p:spPr>
          <a:xfrm>
            <a:off x="8271613" y="4065392"/>
            <a:ext cx="3370053" cy="751157"/>
          </a:xfrm>
          <a:prstGeom prst="roundRect">
            <a:avLst>
              <a:gd name="adj" fmla="val 3853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QM2-2S-220A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M.2 2280 SATA 6Gb/s slots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5D0CA703-6407-A245-8368-C8AC992B2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291" y="1713132"/>
            <a:ext cx="1769773" cy="1109059"/>
          </a:xfrm>
          <a:prstGeom prst="rect">
            <a:avLst/>
          </a:prstGeom>
        </p:spPr>
      </p:pic>
      <p:pic>
        <p:nvPicPr>
          <p:cNvPr id="19" name="圖片 18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0B772D26-C06B-BD48-AAB8-4BFCBDD0AA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291" y="3911827"/>
            <a:ext cx="1979221" cy="12387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電路 的圖片&#10;&#10;自動產生的描述">
            <a:extLst>
              <a:ext uri="{FF2B5EF4-FFF2-40B4-BE49-F238E27FC236}">
                <a16:creationId xmlns:a16="http://schemas.microsoft.com/office/drawing/2014/main" id="{8BF4E9F6-34F0-A04C-881A-FB79E05F4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53" y="2676985"/>
            <a:ext cx="889629" cy="126903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C6B0EEF-596A-D441-9244-2AF58562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6550" y="4909868"/>
            <a:ext cx="2590664" cy="1619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502964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018" y="3733980"/>
            <a:ext cx="6821277" cy="312402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7" y="50801"/>
            <a:ext cx="10041466" cy="1325563"/>
          </a:xfrm>
        </p:spPr>
        <p:txBody>
          <a:bodyPr>
            <a:noAutofit/>
          </a:bodyPr>
          <a:lstStyle/>
          <a:p>
            <a:pPr>
              <a:lnSpc>
                <a:spcPts val="5067"/>
              </a:lnSpc>
            </a:pPr>
            <a:r>
              <a:rPr kumimoji="1" lang="en-US" altLang="zh-TW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TS-x32PXU with a QM2 PCIe </a:t>
            </a:r>
            <a:r>
              <a:rPr kumimoji="1" lang="en-US" altLang="zh-CN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to add M.2 SSDs for SSD cache or </a:t>
            </a:r>
            <a:r>
              <a:rPr kumimoji="1" lang="en-US" altLang="zh-CN" sz="3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endParaRPr kumimoji="1" lang="zh-TW" alt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3057405" y="1917260"/>
            <a:ext cx="3038595" cy="759841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0">
                <a:srgbClr val="01E7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3057405" y="2766402"/>
            <a:ext cx="3038595" cy="759841"/>
          </a:xfrm>
          <a:prstGeom prst="roundRect">
            <a:avLst>
              <a:gd name="adj" fmla="val 4967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8720883" y="1816194"/>
            <a:ext cx="3047141" cy="930429"/>
          </a:xfrm>
          <a:prstGeom prst="roundRect">
            <a:avLst>
              <a:gd name="adj" fmla="val 5065"/>
            </a:avLst>
          </a:prstGeom>
          <a:gradFill flip="none" rotWithShape="1">
            <a:gsLst>
              <a:gs pos="0">
                <a:srgbClr val="01E7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8720883" y="2852310"/>
            <a:ext cx="3047141" cy="980756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6985"/>
            <a:ext cx="3732463" cy="233608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1536239"/>
            <a:ext cx="3732461" cy="2336083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764670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auto-tiering for speed and capacity​</a:t>
            </a: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Shape 232" hidden="1"/>
          <p:cNvSpPr/>
          <p:nvPr/>
        </p:nvSpPr>
        <p:spPr>
          <a:xfrm>
            <a:off x="3157571" y="1586590"/>
            <a:ext cx="9034428" cy="556181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/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/>
            <a:endParaRPr lang="zh-TW" altLang="en-US"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2051" name="Picture 3" descr="C:\Users\Han Tsai\Desktop\TS-932X_直播_0320\P21.png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118" y="3405188"/>
            <a:ext cx="2643561" cy="3567013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4386067" y="2370353"/>
            <a:ext cx="579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>
              <a:buClr>
                <a:srgbClr val="262626"/>
              </a:buClr>
              <a:buSzPct val="100000"/>
              <a:buFont typeface="Arial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 cache capacity is not limited by RAM size​</a:t>
            </a:r>
            <a:endParaRPr lang="zh-TW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386067" y="1956749"/>
            <a:ext cx="797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Automatically moves data between different tiers​</a:t>
            </a:r>
            <a:endParaRPr lang="zh-TW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7" name="群組 16" hidden="1">
            <a:extLst>
              <a:ext uri="{FF2B5EF4-FFF2-40B4-BE49-F238E27FC236}">
                <a16:creationId xmlns:a16="http://schemas.microsoft.com/office/drawing/2014/main" id="{0EAB75F5-D128-47B8-ACD7-A9E4B3FB0D5E}"/>
              </a:ext>
            </a:extLst>
          </p:cNvPr>
          <p:cNvGrpSpPr/>
          <p:nvPr/>
        </p:nvGrpSpPr>
        <p:grpSpPr>
          <a:xfrm>
            <a:off x="12904687" y="1596987"/>
            <a:ext cx="8666829" cy="5661263"/>
            <a:chOff x="12904687" y="1596987"/>
            <a:chExt cx="8666829" cy="5661263"/>
          </a:xfrm>
        </p:grpSpPr>
        <p:sp>
          <p:nvSpPr>
            <p:cNvPr id="25" name="橢圓 24"/>
            <p:cNvSpPr/>
            <p:nvPr/>
          </p:nvSpPr>
          <p:spPr>
            <a:xfrm>
              <a:off x="15569183" y="2783228"/>
              <a:ext cx="3353337" cy="33533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Shape 148">
              <a:extLst>
                <a:ext uri="{FF2B5EF4-FFF2-40B4-BE49-F238E27FC236}">
                  <a16:creationId xmlns:a16="http://schemas.microsoft.com/office/drawing/2014/main" id="{91BA1ADF-A74E-2E41-8F74-7CD6DB39B490}"/>
                </a:ext>
              </a:extLst>
            </p:cNvPr>
            <p:cNvSpPr/>
            <p:nvPr/>
          </p:nvSpPr>
          <p:spPr>
            <a:xfrm>
              <a:off x="17053712" y="2445540"/>
              <a:ext cx="228875" cy="414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zh-TW" altLang="en-US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pic>
          <p:nvPicPr>
            <p:cNvPr id="5" name="Shape 149" descr="1_Qtier-01-01.png">
              <a:extLst>
                <a:ext uri="{FF2B5EF4-FFF2-40B4-BE49-F238E27FC236}">
                  <a16:creationId xmlns:a16="http://schemas.microsoft.com/office/drawing/2014/main" id="{055F8F3D-6973-A14D-96CE-1DEB89E958F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04687" y="1596987"/>
              <a:ext cx="8666829" cy="5661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0">
              <a:extLst>
                <a:ext uri="{FF2B5EF4-FFF2-40B4-BE49-F238E27FC236}">
                  <a16:creationId xmlns:a16="http://schemas.microsoft.com/office/drawing/2014/main" id="{55CE3136-97EA-2043-8C18-BAF628C31D71}"/>
                </a:ext>
              </a:extLst>
            </p:cNvPr>
            <p:cNvSpPr txBox="1"/>
            <p:nvPr/>
          </p:nvSpPr>
          <p:spPr>
            <a:xfrm>
              <a:off x="13414554" y="207231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熱資料</a:t>
              </a:r>
            </a:p>
          </p:txBody>
        </p:sp>
        <p:sp>
          <p:nvSpPr>
            <p:cNvPr id="7" name="Shape 151">
              <a:extLst>
                <a:ext uri="{FF2B5EF4-FFF2-40B4-BE49-F238E27FC236}">
                  <a16:creationId xmlns:a16="http://schemas.microsoft.com/office/drawing/2014/main" id="{2EBD364C-DA15-F04C-AC63-9329B7621250}"/>
                </a:ext>
              </a:extLst>
            </p:cNvPr>
            <p:cNvSpPr txBox="1"/>
            <p:nvPr/>
          </p:nvSpPr>
          <p:spPr>
            <a:xfrm>
              <a:off x="13414554" y="2354851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暖資料</a:t>
              </a:r>
            </a:p>
          </p:txBody>
        </p:sp>
        <p:sp>
          <p:nvSpPr>
            <p:cNvPr id="8" name="Shape 152">
              <a:extLst>
                <a:ext uri="{FF2B5EF4-FFF2-40B4-BE49-F238E27FC236}">
                  <a16:creationId xmlns:a16="http://schemas.microsoft.com/office/drawing/2014/main" id="{3296DEE0-18EB-714B-A942-341224F04772}"/>
                </a:ext>
              </a:extLst>
            </p:cNvPr>
            <p:cNvSpPr txBox="1"/>
            <p:nvPr/>
          </p:nvSpPr>
          <p:spPr>
            <a:xfrm>
              <a:off x="13414554" y="264775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冷資料</a:t>
              </a:r>
            </a:p>
          </p:txBody>
        </p:sp>
        <p:sp>
          <p:nvSpPr>
            <p:cNvPr id="10" name="Shape 154">
              <a:extLst>
                <a:ext uri="{FF2B5EF4-FFF2-40B4-BE49-F238E27FC236}">
                  <a16:creationId xmlns:a16="http://schemas.microsoft.com/office/drawing/2014/main" id="{D9DCDD32-2775-EE47-BAFE-15BA0E54CFC5}"/>
                </a:ext>
              </a:extLst>
            </p:cNvPr>
            <p:cNvSpPr txBox="1"/>
            <p:nvPr/>
          </p:nvSpPr>
          <p:spPr>
            <a:xfrm>
              <a:off x="16494298" y="1948416"/>
              <a:ext cx="2491267" cy="408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分層前</a:t>
              </a:r>
              <a:endPara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頻繁存取資料效能未優化</a:t>
              </a:r>
            </a:p>
          </p:txBody>
        </p:sp>
        <p:sp>
          <p:nvSpPr>
            <p:cNvPr id="11" name="Shape 155">
              <a:extLst>
                <a:ext uri="{FF2B5EF4-FFF2-40B4-BE49-F238E27FC236}">
                  <a16:creationId xmlns:a16="http://schemas.microsoft.com/office/drawing/2014/main" id="{034BCA3E-5E3C-9640-BE11-6F93576F01C6}"/>
                </a:ext>
              </a:extLst>
            </p:cNvPr>
            <p:cNvSpPr txBox="1"/>
            <p:nvPr/>
          </p:nvSpPr>
          <p:spPr>
            <a:xfrm>
              <a:off x="19448248" y="3599480"/>
              <a:ext cx="2056796" cy="34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開始分層</a:t>
              </a:r>
            </a:p>
          </p:txBody>
        </p:sp>
        <p:sp>
          <p:nvSpPr>
            <p:cNvPr id="12" name="Shape 156">
              <a:extLst>
                <a:ext uri="{FF2B5EF4-FFF2-40B4-BE49-F238E27FC236}">
                  <a16:creationId xmlns:a16="http://schemas.microsoft.com/office/drawing/2014/main" id="{27319ACB-7AA9-1A4C-AB2E-465F73DB8801}"/>
                </a:ext>
              </a:extLst>
            </p:cNvPr>
            <p:cNvSpPr txBox="1"/>
            <p:nvPr/>
          </p:nvSpPr>
          <p:spPr>
            <a:xfrm>
              <a:off x="16460258" y="5626115"/>
              <a:ext cx="1998037" cy="531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分層後</a:t>
              </a:r>
              <a:endPara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頻繁存取資料效能已優化</a:t>
              </a:r>
            </a:p>
          </p:txBody>
        </p:sp>
        <p:sp>
          <p:nvSpPr>
            <p:cNvPr id="13" name="Shape 157">
              <a:extLst>
                <a:ext uri="{FF2B5EF4-FFF2-40B4-BE49-F238E27FC236}">
                  <a16:creationId xmlns:a16="http://schemas.microsoft.com/office/drawing/2014/main" id="{47DB8A74-D728-2B4B-83D3-4E4345F19AC6}"/>
                </a:ext>
              </a:extLst>
            </p:cNvPr>
            <p:cNvSpPr txBox="1"/>
            <p:nvPr/>
          </p:nvSpPr>
          <p:spPr>
            <a:xfrm>
              <a:off x="16352086" y="3652691"/>
              <a:ext cx="1816688" cy="1590065"/>
            </a:xfrm>
            <a:prstGeom prst="rect">
              <a:avLst/>
            </a:prstGeom>
            <a:solidFill>
              <a:srgbClr val="7030A0">
                <a:alpha val="54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Font typeface="Arial"/>
                <a:buNone/>
              </a:pPr>
              <a:r>
                <a:rPr lang="en-US" altLang="zh-TW" sz="3733" b="1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Qtier</a:t>
              </a:r>
              <a:r>
                <a:rPr lang="en-US" altLang="zh-TW" sz="373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pPr lvl="0" algn="ctr">
                <a:buFont typeface="Arial"/>
                <a:buNone/>
              </a:pPr>
              <a:r>
                <a:rPr lang="zh-TW" altLang="en-US" sz="373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引擎</a:t>
              </a:r>
            </a:p>
          </p:txBody>
        </p:sp>
        <p:sp>
          <p:nvSpPr>
            <p:cNvPr id="18" name="Shape 206">
              <a:extLst>
                <a:ext uri="{FF2B5EF4-FFF2-40B4-BE49-F238E27FC236}">
                  <a16:creationId xmlns:a16="http://schemas.microsoft.com/office/drawing/2014/main" id="{9CCB3850-1146-4DA6-8E82-B79479581E5E}"/>
                </a:ext>
              </a:extLst>
            </p:cNvPr>
            <p:cNvSpPr/>
            <p:nvPr/>
          </p:nvSpPr>
          <p:spPr>
            <a:xfrm>
              <a:off x="17164388" y="2149266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550A560-74B7-4E20-A723-0107F12BE9B2}"/>
                </a:ext>
              </a:extLst>
            </p:cNvPr>
            <p:cNvSpPr/>
            <p:nvPr/>
          </p:nvSpPr>
          <p:spPr>
            <a:xfrm>
              <a:off x="16267230" y="1831853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23680F4D-DA1E-464C-B006-3A9BBA8EF479}"/>
                </a:ext>
              </a:extLst>
            </p:cNvPr>
            <p:cNvGrpSpPr/>
            <p:nvPr/>
          </p:nvGrpSpPr>
          <p:grpSpPr>
            <a:xfrm>
              <a:off x="15957548" y="1850931"/>
              <a:ext cx="543347" cy="543347"/>
              <a:chOff x="228678" y="3612187"/>
              <a:chExt cx="655970" cy="655970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ED70C9CB-B9FE-4054-9AC3-599BEE47ACDB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1</a:t>
                </a:r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03BB6471-A3C8-496A-AB15-95DEFB2AFA08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Shape 212">
              <a:extLst>
                <a:ext uri="{FF2B5EF4-FFF2-40B4-BE49-F238E27FC236}">
                  <a16:creationId xmlns:a16="http://schemas.microsoft.com/office/drawing/2014/main" id="{38A62D50-8487-4911-94B9-7A80D8031DA1}"/>
                </a:ext>
              </a:extLst>
            </p:cNvPr>
            <p:cNvSpPr txBox="1"/>
            <p:nvPr/>
          </p:nvSpPr>
          <p:spPr>
            <a:xfrm>
              <a:off x="16472986" y="1780938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/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分層前</a:t>
              </a:r>
            </a:p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頻繁存取資料效能未優化</a:t>
              </a:r>
            </a:p>
          </p:txBody>
        </p:sp>
        <p:sp>
          <p:nvSpPr>
            <p:cNvPr id="24" name="Shape 206">
              <a:extLst>
                <a:ext uri="{FF2B5EF4-FFF2-40B4-BE49-F238E27FC236}">
                  <a16:creationId xmlns:a16="http://schemas.microsoft.com/office/drawing/2014/main" id="{C380B376-7B6D-4996-A4D3-092E3AB311E2}"/>
                </a:ext>
              </a:extLst>
            </p:cNvPr>
            <p:cNvSpPr/>
            <p:nvPr/>
          </p:nvSpPr>
          <p:spPr>
            <a:xfrm>
              <a:off x="20252596" y="3688262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098ADB4-B282-4F71-BF6C-102F24E72224}"/>
                </a:ext>
              </a:extLst>
            </p:cNvPr>
            <p:cNvSpPr/>
            <p:nvPr/>
          </p:nvSpPr>
          <p:spPr>
            <a:xfrm>
              <a:off x="19448246" y="3358062"/>
              <a:ext cx="1434797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Shape 212">
              <a:extLst>
                <a:ext uri="{FF2B5EF4-FFF2-40B4-BE49-F238E27FC236}">
                  <a16:creationId xmlns:a16="http://schemas.microsoft.com/office/drawing/2014/main" id="{DBBD5CA5-3175-4738-A787-64B306659BC6}"/>
                </a:ext>
              </a:extLst>
            </p:cNvPr>
            <p:cNvSpPr txBox="1"/>
            <p:nvPr/>
          </p:nvSpPr>
          <p:spPr>
            <a:xfrm>
              <a:off x="19587622" y="3327135"/>
              <a:ext cx="1215493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/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開始分層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230D69A-FC0B-4796-A669-37DAD9F260B8}"/>
                </a:ext>
              </a:extLst>
            </p:cNvPr>
            <p:cNvGrpSpPr/>
            <p:nvPr/>
          </p:nvGrpSpPr>
          <p:grpSpPr>
            <a:xfrm>
              <a:off x="19045756" y="3389927"/>
              <a:ext cx="543347" cy="543347"/>
              <a:chOff x="228678" y="3612187"/>
              <a:chExt cx="655970" cy="65597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2DFB7E24-0013-4F19-9D8A-D73D92681460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75A3702E-BCBB-4AE2-BF47-27F15BA99D61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Shape 206">
              <a:extLst>
                <a:ext uri="{FF2B5EF4-FFF2-40B4-BE49-F238E27FC236}">
                  <a16:creationId xmlns:a16="http://schemas.microsoft.com/office/drawing/2014/main" id="{14A6D7E2-448F-4E56-B7A8-75BFA0850E78}"/>
                </a:ext>
              </a:extLst>
            </p:cNvPr>
            <p:cNvSpPr/>
            <p:nvPr/>
          </p:nvSpPr>
          <p:spPr>
            <a:xfrm>
              <a:off x="17264860" y="5875635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390B8414-3A65-4B48-93AE-115A90CE4A0A}"/>
                </a:ext>
              </a:extLst>
            </p:cNvPr>
            <p:cNvSpPr/>
            <p:nvPr/>
          </p:nvSpPr>
          <p:spPr>
            <a:xfrm>
              <a:off x="16282190" y="5545824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031270F-0A50-42B6-B0CF-4A008A466221}"/>
                </a:ext>
              </a:extLst>
            </p:cNvPr>
            <p:cNvGrpSpPr/>
            <p:nvPr/>
          </p:nvGrpSpPr>
          <p:grpSpPr>
            <a:xfrm>
              <a:off x="16058020" y="5577302"/>
              <a:ext cx="543347" cy="543347"/>
              <a:chOff x="228678" y="3612187"/>
              <a:chExt cx="655970" cy="655970"/>
            </a:xfrm>
          </p:grpSpPr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5DA84272-416F-4795-8113-23C40BC332FE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3</a:t>
                </a:r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006DBD0E-60B9-4A58-91B1-4A6062567A10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Shape 212">
              <a:extLst>
                <a:ext uri="{FF2B5EF4-FFF2-40B4-BE49-F238E27FC236}">
                  <a16:creationId xmlns:a16="http://schemas.microsoft.com/office/drawing/2014/main" id="{6BB69EB2-F3C5-45A9-9790-A97A35FD5271}"/>
                </a:ext>
              </a:extLst>
            </p:cNvPr>
            <p:cNvSpPr txBox="1"/>
            <p:nvPr/>
          </p:nvSpPr>
          <p:spPr>
            <a:xfrm>
              <a:off x="16558102" y="5508066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/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分層後</a:t>
              </a:r>
              <a:endPara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頻繁存取資料效能已優化</a:t>
              </a:r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Shape 206">
              <a:extLst>
                <a:ext uri="{FF2B5EF4-FFF2-40B4-BE49-F238E27FC236}">
                  <a16:creationId xmlns:a16="http://schemas.microsoft.com/office/drawing/2014/main" id="{D13537CE-34AF-4963-9CE9-D1D6A646EAF5}"/>
                </a:ext>
              </a:extLst>
            </p:cNvPr>
            <p:cNvSpPr/>
            <p:nvPr/>
          </p:nvSpPr>
          <p:spPr>
            <a:xfrm>
              <a:off x="14628167" y="3649538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4D194AD0-31A8-4427-B6DB-014D55B51E21}"/>
                </a:ext>
              </a:extLst>
            </p:cNvPr>
            <p:cNvSpPr/>
            <p:nvPr/>
          </p:nvSpPr>
          <p:spPr>
            <a:xfrm>
              <a:off x="13727404" y="3357708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AA0FFF97-9A2D-4D02-BC84-3BDCB79D0F6A}"/>
                </a:ext>
              </a:extLst>
            </p:cNvPr>
            <p:cNvGrpSpPr/>
            <p:nvPr/>
          </p:nvGrpSpPr>
          <p:grpSpPr>
            <a:xfrm>
              <a:off x="13421327" y="3351205"/>
              <a:ext cx="543347" cy="543347"/>
              <a:chOff x="228678" y="3612187"/>
              <a:chExt cx="655970" cy="65597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285C08F9-442E-41E9-91AE-0AB8D138D5E1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4</a:t>
                </a:r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EFFE4AB0-9E0C-466E-B14C-D1B662D7DB9C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Shape 212">
              <a:extLst>
                <a:ext uri="{FF2B5EF4-FFF2-40B4-BE49-F238E27FC236}">
                  <a16:creationId xmlns:a16="http://schemas.microsoft.com/office/drawing/2014/main" id="{47BA252A-CB55-4AB2-9EAE-97054D04DDCF}"/>
                </a:ext>
              </a:extLst>
            </p:cNvPr>
            <p:cNvSpPr txBox="1"/>
            <p:nvPr/>
          </p:nvSpPr>
          <p:spPr>
            <a:xfrm>
              <a:off x="13960290" y="3335159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/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資料存取行為改變</a:t>
              </a:r>
              <a:endParaRPr lang="zh-CN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46" name="Shape 149" descr="1_Qtier-01-01.png">
            <a:extLst>
              <a:ext uri="{FF2B5EF4-FFF2-40B4-BE49-F238E27FC236}">
                <a16:creationId xmlns:a16="http://schemas.microsoft.com/office/drawing/2014/main" id="{6FB8C748-4F8B-4B06-85EA-06F96534FFE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450" y="4844437"/>
            <a:ext cx="2493433" cy="8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49" descr="1_Qtier-01-01.png">
            <a:extLst>
              <a:ext uri="{FF2B5EF4-FFF2-40B4-BE49-F238E27FC236}">
                <a16:creationId xmlns:a16="http://schemas.microsoft.com/office/drawing/2014/main" id="{C1B30C35-6F27-4CD1-A668-6EC20CE19AA5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406" y="4844437"/>
            <a:ext cx="2493433" cy="8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149" descr="1_Qtier-01-01.png">
            <a:extLst>
              <a:ext uri="{FF2B5EF4-FFF2-40B4-BE49-F238E27FC236}">
                <a16:creationId xmlns:a16="http://schemas.microsoft.com/office/drawing/2014/main" id="{84748B3C-563E-4768-AA6A-AD5067A0E0D0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907" y="4844437"/>
            <a:ext cx="2493433" cy="8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149" descr="1_Qtier-01-01.png">
            <a:extLst>
              <a:ext uri="{FF2B5EF4-FFF2-40B4-BE49-F238E27FC236}">
                <a16:creationId xmlns:a16="http://schemas.microsoft.com/office/drawing/2014/main" id="{05BBBCC6-C2BE-4492-8862-324CE1F01B6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920" y="4844437"/>
            <a:ext cx="2493433" cy="825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61AD996B-18FC-4471-AD56-EBD024E60461}"/>
              </a:ext>
            </a:extLst>
          </p:cNvPr>
          <p:cNvGrpSpPr/>
          <p:nvPr/>
        </p:nvGrpSpPr>
        <p:grpSpPr>
          <a:xfrm>
            <a:off x="2609393" y="1930763"/>
            <a:ext cx="2079102" cy="953865"/>
            <a:chOff x="10095373" y="1701654"/>
            <a:chExt cx="2079102" cy="95386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83EF62F-A0AE-46CA-A869-944C3F07409D}"/>
                </a:ext>
              </a:extLst>
            </p:cNvPr>
            <p:cNvSpPr/>
            <p:nvPr/>
          </p:nvSpPr>
          <p:spPr>
            <a:xfrm>
              <a:off x="10095373" y="1701654"/>
              <a:ext cx="259659" cy="259659"/>
            </a:xfrm>
            <a:prstGeom prst="rect">
              <a:avLst/>
            </a:prstGeom>
            <a:solidFill>
              <a:srgbClr val="DE4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1" name="Shape 150">
              <a:extLst>
                <a:ext uri="{FF2B5EF4-FFF2-40B4-BE49-F238E27FC236}">
                  <a16:creationId xmlns:a16="http://schemas.microsoft.com/office/drawing/2014/main" id="{14AE1E29-A4F2-4A93-8C00-3342B1D275B0}"/>
                </a:ext>
              </a:extLst>
            </p:cNvPr>
            <p:cNvSpPr txBox="1"/>
            <p:nvPr/>
          </p:nvSpPr>
          <p:spPr>
            <a:xfrm>
              <a:off x="10355032" y="1723502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Hot data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Shape 151">
              <a:extLst>
                <a:ext uri="{FF2B5EF4-FFF2-40B4-BE49-F238E27FC236}">
                  <a16:creationId xmlns:a16="http://schemas.microsoft.com/office/drawing/2014/main" id="{C75FE88F-A8FC-471E-8FF4-D76B7087045C}"/>
                </a:ext>
              </a:extLst>
            </p:cNvPr>
            <p:cNvSpPr txBox="1"/>
            <p:nvPr/>
          </p:nvSpPr>
          <p:spPr>
            <a:xfrm>
              <a:off x="10355032" y="204929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Warm data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Shape 152">
              <a:extLst>
                <a:ext uri="{FF2B5EF4-FFF2-40B4-BE49-F238E27FC236}">
                  <a16:creationId xmlns:a16="http://schemas.microsoft.com/office/drawing/2014/main" id="{82CE7E1C-E846-413C-A048-CAB25E02EC09}"/>
                </a:ext>
              </a:extLst>
            </p:cNvPr>
            <p:cNvSpPr txBox="1"/>
            <p:nvPr/>
          </p:nvSpPr>
          <p:spPr>
            <a:xfrm>
              <a:off x="10355032" y="239427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en-US" altLang="zh-TW" sz="16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Cold data</a:t>
              </a:r>
              <a:endPara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065E6BC-953A-4B53-BFA8-4522907B9D59}"/>
                </a:ext>
              </a:extLst>
            </p:cNvPr>
            <p:cNvSpPr/>
            <p:nvPr/>
          </p:nvSpPr>
          <p:spPr>
            <a:xfrm>
              <a:off x="10095373" y="2039068"/>
              <a:ext cx="259659" cy="259659"/>
            </a:xfrm>
            <a:prstGeom prst="rect">
              <a:avLst/>
            </a:prstGeom>
            <a:solidFill>
              <a:srgbClr val="F08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624D001-9EA3-411D-8F57-51E066EB310F}"/>
                </a:ext>
              </a:extLst>
            </p:cNvPr>
            <p:cNvSpPr/>
            <p:nvPr/>
          </p:nvSpPr>
          <p:spPr>
            <a:xfrm>
              <a:off x="10095373" y="2384513"/>
              <a:ext cx="259659" cy="259659"/>
            </a:xfrm>
            <a:prstGeom prst="rect">
              <a:avLst/>
            </a:prstGeom>
            <a:solidFill>
              <a:srgbClr val="00A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6" name="Shape 157">
            <a:extLst>
              <a:ext uri="{FF2B5EF4-FFF2-40B4-BE49-F238E27FC236}">
                <a16:creationId xmlns:a16="http://schemas.microsoft.com/office/drawing/2014/main" id="{57D313E1-386C-4B11-AA2B-FA1DEE41FEE9}"/>
              </a:ext>
            </a:extLst>
          </p:cNvPr>
          <p:cNvSpPr txBox="1"/>
          <p:nvPr/>
        </p:nvSpPr>
        <p:spPr>
          <a:xfrm>
            <a:off x="813752" y="1899909"/>
            <a:ext cx="1748252" cy="986401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Arial"/>
              <a:buNone/>
            </a:pPr>
            <a:r>
              <a:rPr lang="en-US" altLang="zh-TW" sz="3733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 sz="3733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lvl="0">
              <a:buFont typeface="Arial"/>
              <a:buNone/>
            </a:pPr>
            <a:r>
              <a:rPr lang="en-US" altLang="zh-TW" sz="3733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engine</a:t>
            </a:r>
            <a:endParaRPr lang="zh-TW" altLang="en-US" sz="3733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82B5B404-1CD5-489A-89A2-EE2CE6A555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474" r="11970" b="20096"/>
          <a:stretch/>
        </p:blipFill>
        <p:spPr>
          <a:xfrm>
            <a:off x="1657241" y="3425601"/>
            <a:ext cx="521696" cy="630814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BA3278F-7FB6-4ADE-BCA2-1D81F3BA55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069" r="11916" b="22372"/>
          <a:stretch/>
        </p:blipFill>
        <p:spPr>
          <a:xfrm>
            <a:off x="4489931" y="3449524"/>
            <a:ext cx="621878" cy="588376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38F4DCF-DC1D-4C66-A8C5-85960815D1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3381" b="20096"/>
          <a:stretch/>
        </p:blipFill>
        <p:spPr>
          <a:xfrm>
            <a:off x="7135372" y="3329516"/>
            <a:ext cx="621878" cy="69590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D53D7B1-8D26-4285-BB4D-E79B76B57C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2372"/>
          <a:stretch/>
        </p:blipFill>
        <p:spPr>
          <a:xfrm>
            <a:off x="10000497" y="3320071"/>
            <a:ext cx="698280" cy="676070"/>
          </a:xfrm>
          <a:prstGeom prst="rect">
            <a:avLst/>
          </a:prstGeom>
        </p:spPr>
      </p:pic>
      <p:sp>
        <p:nvSpPr>
          <p:cNvPr id="57" name="Shape 212">
            <a:extLst>
              <a:ext uri="{FF2B5EF4-FFF2-40B4-BE49-F238E27FC236}">
                <a16:creationId xmlns:a16="http://schemas.microsoft.com/office/drawing/2014/main" id="{1885679D-04D1-440B-8968-7AF6248F0CD0}"/>
              </a:ext>
            </a:extLst>
          </p:cNvPr>
          <p:cNvSpPr txBox="1"/>
          <p:nvPr/>
        </p:nvSpPr>
        <p:spPr>
          <a:xfrm>
            <a:off x="734126" y="4152452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Before tiering</a:t>
            </a:r>
          </a:p>
          <a:p>
            <a:pPr lvl="0"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Frequently accessed data</a:t>
            </a:r>
          </a:p>
          <a:p>
            <a:pPr lvl="0"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 not optimized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Shape 212">
            <a:extLst>
              <a:ext uri="{FF2B5EF4-FFF2-40B4-BE49-F238E27FC236}">
                <a16:creationId xmlns:a16="http://schemas.microsoft.com/office/drawing/2014/main" id="{09DF8E1F-3E39-48BA-A935-946C49300BF7}"/>
              </a:ext>
            </a:extLst>
          </p:cNvPr>
          <p:cNvSpPr txBox="1"/>
          <p:nvPr/>
        </p:nvSpPr>
        <p:spPr>
          <a:xfrm>
            <a:off x="3902046" y="4152452"/>
            <a:ext cx="1723454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Start tiering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Shape 212">
            <a:extLst>
              <a:ext uri="{FF2B5EF4-FFF2-40B4-BE49-F238E27FC236}">
                <a16:creationId xmlns:a16="http://schemas.microsoft.com/office/drawing/2014/main" id="{4EA6191F-CCAF-4E59-ACFF-C6C61B59F64C}"/>
              </a:ext>
            </a:extLst>
          </p:cNvPr>
          <p:cNvSpPr txBox="1"/>
          <p:nvPr/>
        </p:nvSpPr>
        <p:spPr>
          <a:xfrm>
            <a:off x="6249321" y="4152452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After tiering</a:t>
            </a:r>
          </a:p>
          <a:p>
            <a:pPr lvl="0"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 is optimized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Shape 212">
            <a:extLst>
              <a:ext uri="{FF2B5EF4-FFF2-40B4-BE49-F238E27FC236}">
                <a16:creationId xmlns:a16="http://schemas.microsoft.com/office/drawing/2014/main" id="{056415AF-445F-4B27-AB74-14789DCB8346}"/>
              </a:ext>
            </a:extLst>
          </p:cNvPr>
          <p:cNvSpPr txBox="1"/>
          <p:nvPr/>
        </p:nvSpPr>
        <p:spPr>
          <a:xfrm>
            <a:off x="9168862" y="4152452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Changes in data access pattern</a:t>
            </a:r>
            <a:endParaRPr lang="zh-CN" altLang="en-US" sz="3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6AED58E2-6C57-4DCD-9275-D9061201E78D}"/>
              </a:ext>
            </a:extLst>
          </p:cNvPr>
          <p:cNvSpPr/>
          <p:nvPr/>
        </p:nvSpPr>
        <p:spPr>
          <a:xfrm rot="10800000" flipH="1">
            <a:off x="2884248" y="4307860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BAB3E6DB-1F8F-4373-A2B8-BF7221D2E597}"/>
              </a:ext>
            </a:extLst>
          </p:cNvPr>
          <p:cNvSpPr/>
          <p:nvPr/>
        </p:nvSpPr>
        <p:spPr>
          <a:xfrm rot="10800000" flipH="1">
            <a:off x="5558198" y="4307860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595AB2C3-4C21-42D0-8E0D-C93B6A48CAEB}"/>
              </a:ext>
            </a:extLst>
          </p:cNvPr>
          <p:cNvSpPr/>
          <p:nvPr/>
        </p:nvSpPr>
        <p:spPr>
          <a:xfrm rot="10800000" flipH="1">
            <a:off x="8433734" y="4307860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39431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415149" y="253976"/>
            <a:ext cx="11399783" cy="10287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>
              <a:buSzPts val="3400"/>
            </a:pPr>
            <a:r>
              <a:rPr lang="en-US" altLang="zh-Hant" sz="36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Optimize performance and capacity with </a:t>
            </a:r>
            <a:r>
              <a:rPr lang="en-US" altLang="zh-Hant" sz="360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endParaRPr lang="zh-TW" altLang="en-US" sz="3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Rounded Rectangle 3">
            <a:extLst>
              <a:ext uri="{FF2B5EF4-FFF2-40B4-BE49-F238E27FC236}">
                <a16:creationId xmlns:a16="http://schemas.microsoft.com/office/drawing/2014/main" id="{514CC775-2A09-47BA-8BED-7AE25A65E316}"/>
              </a:ext>
            </a:extLst>
          </p:cNvPr>
          <p:cNvSpPr/>
          <p:nvPr/>
        </p:nvSpPr>
        <p:spPr>
          <a:xfrm>
            <a:off x="1205604" y="4155927"/>
            <a:ext cx="2652584" cy="1068783"/>
          </a:xfrm>
          <a:prstGeom prst="roundRect">
            <a:avLst>
              <a:gd name="adj" fmla="val 0"/>
            </a:avLst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橢圓 1" hidden="1">
            <a:extLst>
              <a:ext uri="{FF2B5EF4-FFF2-40B4-BE49-F238E27FC236}">
                <a16:creationId xmlns:a16="http://schemas.microsoft.com/office/drawing/2014/main" id="{9150A1D7-ED9C-4370-A0E2-1DB9CD39EA9F}"/>
              </a:ext>
            </a:extLst>
          </p:cNvPr>
          <p:cNvSpPr/>
          <p:nvPr/>
        </p:nvSpPr>
        <p:spPr>
          <a:xfrm>
            <a:off x="4806431" y="2934748"/>
            <a:ext cx="728896" cy="728896"/>
          </a:xfrm>
          <a:prstGeom prst="ellipse">
            <a:avLst/>
          </a:prstGeom>
          <a:gradFill flip="none" rotWithShape="1">
            <a:gsLst>
              <a:gs pos="0">
                <a:srgbClr val="47B5FF"/>
              </a:gs>
              <a:gs pos="100000">
                <a:srgbClr val="0081E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手繪多邊形: 圖案 25">
            <a:extLst>
              <a:ext uri="{FF2B5EF4-FFF2-40B4-BE49-F238E27FC236}">
                <a16:creationId xmlns:a16="http://schemas.microsoft.com/office/drawing/2014/main" id="{97F60C36-830C-40FD-87EE-B4A6460E4652}"/>
              </a:ext>
            </a:extLst>
          </p:cNvPr>
          <p:cNvSpPr/>
          <p:nvPr/>
        </p:nvSpPr>
        <p:spPr>
          <a:xfrm>
            <a:off x="5776634" y="3894608"/>
            <a:ext cx="676814" cy="676808"/>
          </a:xfrm>
          <a:custGeom>
            <a:avLst/>
            <a:gdLst>
              <a:gd name="connsiteX0" fmla="*/ 140920 w 352292"/>
              <a:gd name="connsiteY0" fmla="*/ 0 h 352289"/>
              <a:gd name="connsiteX1" fmla="*/ 205011 w 352292"/>
              <a:gd name="connsiteY1" fmla="*/ 0 h 352289"/>
              <a:gd name="connsiteX2" fmla="*/ 205011 w 352292"/>
              <a:gd name="connsiteY2" fmla="*/ 144100 h 352289"/>
              <a:gd name="connsiteX3" fmla="*/ 352292 w 352292"/>
              <a:gd name="connsiteY3" fmla="*/ 144100 h 352289"/>
              <a:gd name="connsiteX4" fmla="*/ 352292 w 352292"/>
              <a:gd name="connsiteY4" fmla="*/ 208190 h 352289"/>
              <a:gd name="connsiteX5" fmla="*/ 205011 w 352292"/>
              <a:gd name="connsiteY5" fmla="*/ 208190 h 352289"/>
              <a:gd name="connsiteX6" fmla="*/ 205011 w 352292"/>
              <a:gd name="connsiteY6" fmla="*/ 352289 h 352289"/>
              <a:gd name="connsiteX7" fmla="*/ 140920 w 352292"/>
              <a:gd name="connsiteY7" fmla="*/ 352289 h 352289"/>
              <a:gd name="connsiteX8" fmla="*/ 140920 w 352292"/>
              <a:gd name="connsiteY8" fmla="*/ 208190 h 352289"/>
              <a:gd name="connsiteX9" fmla="*/ 0 w 352292"/>
              <a:gd name="connsiteY9" fmla="*/ 208190 h 352289"/>
              <a:gd name="connsiteX10" fmla="*/ 0 w 352292"/>
              <a:gd name="connsiteY10" fmla="*/ 144100 h 352289"/>
              <a:gd name="connsiteX11" fmla="*/ 140920 w 352292"/>
              <a:gd name="connsiteY11" fmla="*/ 144100 h 35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292" h="352289">
                <a:moveTo>
                  <a:pt x="140920" y="0"/>
                </a:moveTo>
                <a:lnTo>
                  <a:pt x="205011" y="0"/>
                </a:lnTo>
                <a:lnTo>
                  <a:pt x="205011" y="144100"/>
                </a:lnTo>
                <a:lnTo>
                  <a:pt x="352292" y="144100"/>
                </a:lnTo>
                <a:lnTo>
                  <a:pt x="352292" y="208190"/>
                </a:lnTo>
                <a:lnTo>
                  <a:pt x="205011" y="208190"/>
                </a:lnTo>
                <a:lnTo>
                  <a:pt x="205011" y="352289"/>
                </a:lnTo>
                <a:lnTo>
                  <a:pt x="140920" y="352289"/>
                </a:lnTo>
                <a:lnTo>
                  <a:pt x="140920" y="208190"/>
                </a:lnTo>
                <a:lnTo>
                  <a:pt x="0" y="208190"/>
                </a:lnTo>
                <a:lnTo>
                  <a:pt x="0" y="144100"/>
                </a:lnTo>
                <a:lnTo>
                  <a:pt x="140920" y="144100"/>
                </a:lnTo>
                <a:close/>
              </a:path>
            </a:pathLst>
          </a:custGeom>
          <a:gradFill>
            <a:gsLst>
              <a:gs pos="0">
                <a:srgbClr val="D22D00"/>
              </a:gs>
              <a:gs pos="100000">
                <a:srgbClr val="FF3C04"/>
              </a:gs>
            </a:gsLst>
            <a:lin ang="5400000" scaled="0"/>
          </a:gra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FDBEE0B-7A60-4AFB-8BC7-340AEB0BC576}"/>
              </a:ext>
            </a:extLst>
          </p:cNvPr>
          <p:cNvGrpSpPr/>
          <p:nvPr/>
        </p:nvGrpSpPr>
        <p:grpSpPr>
          <a:xfrm>
            <a:off x="67064" y="4482867"/>
            <a:ext cx="6028936" cy="1068783"/>
            <a:chOff x="653066" y="3058544"/>
            <a:chExt cx="4532464" cy="803495"/>
          </a:xfrm>
        </p:grpSpPr>
        <p:pic>
          <p:nvPicPr>
            <p:cNvPr id="22" name="圖片 21" descr="一張含有 螢幕, 監視器, 坐, 直立的 的圖片&#10;&#10;自動產生的描述">
              <a:extLst>
                <a:ext uri="{FF2B5EF4-FFF2-40B4-BE49-F238E27FC236}">
                  <a16:creationId xmlns:a16="http://schemas.microsoft.com/office/drawing/2014/main" id="{6D68FDE3-206E-DB46-8280-9E24F731F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066" y="3058544"/>
              <a:ext cx="4532464" cy="803495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D3755E7-2D37-6A41-AE31-1817F6CAB691}"/>
                </a:ext>
              </a:extLst>
            </p:cNvPr>
            <p:cNvSpPr/>
            <p:nvPr/>
          </p:nvSpPr>
          <p:spPr>
            <a:xfrm>
              <a:off x="1003013" y="3311042"/>
              <a:ext cx="3855474" cy="502018"/>
            </a:xfrm>
            <a:prstGeom prst="roundRect">
              <a:avLst>
                <a:gd name="adj" fmla="val 0"/>
              </a:avLst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6" name="Left Arrow Callout 5" hidden="1">
            <a:extLst>
              <a:ext uri="{FF2B5EF4-FFF2-40B4-BE49-F238E27FC236}">
                <a16:creationId xmlns:a16="http://schemas.microsoft.com/office/drawing/2014/main" id="{89D8C631-54E9-B24B-952C-8CB343954C00}"/>
              </a:ext>
            </a:extLst>
          </p:cNvPr>
          <p:cNvSpPr/>
          <p:nvPr/>
        </p:nvSpPr>
        <p:spPr>
          <a:xfrm rot="10800000">
            <a:off x="5472829" y="-1767893"/>
            <a:ext cx="5468790" cy="134274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152"/>
            </a:avLst>
          </a:prstGeom>
          <a:gradFill flip="none" rotWithShape="1">
            <a:gsLst>
              <a:gs pos="0">
                <a:srgbClr val="01DCFE">
                  <a:alpha val="0"/>
                </a:srgbClr>
              </a:gs>
              <a:gs pos="100000">
                <a:srgbClr val="01E7FE"/>
              </a:gs>
            </a:gsLst>
            <a:lin ang="108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6FF26CD-17B2-474F-B879-8E7C95D9540B}"/>
              </a:ext>
            </a:extLst>
          </p:cNvPr>
          <p:cNvGrpSpPr/>
          <p:nvPr/>
        </p:nvGrpSpPr>
        <p:grpSpPr>
          <a:xfrm>
            <a:off x="6279838" y="4435294"/>
            <a:ext cx="5730979" cy="1151395"/>
            <a:chOff x="6273800" y="2959100"/>
            <a:chExt cx="6525757" cy="1311073"/>
          </a:xfrm>
        </p:grpSpPr>
        <p:pic>
          <p:nvPicPr>
            <p:cNvPr id="24" name="圖片 23" descr="一張含有 電子用品, 電腦 的圖片&#10;&#10;自動產生的描述">
              <a:extLst>
                <a:ext uri="{FF2B5EF4-FFF2-40B4-BE49-F238E27FC236}">
                  <a16:creationId xmlns:a16="http://schemas.microsoft.com/office/drawing/2014/main" id="{0CFF5CB0-F6B8-2046-80A4-C2E01A9BE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3800" y="2959100"/>
              <a:ext cx="6525757" cy="1311073"/>
            </a:xfrm>
            <a:prstGeom prst="rect">
              <a:avLst/>
            </a:prstGeom>
          </p:spPr>
        </p:pic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003FA34-C2E8-3F40-9E4F-06D258389F97}"/>
                </a:ext>
              </a:extLst>
            </p:cNvPr>
            <p:cNvSpPr/>
            <p:nvPr/>
          </p:nvSpPr>
          <p:spPr>
            <a:xfrm>
              <a:off x="9563497" y="3019646"/>
              <a:ext cx="687597" cy="1209952"/>
            </a:xfrm>
            <a:prstGeom prst="roundRect">
              <a:avLst>
                <a:gd name="adj" fmla="val 2740"/>
              </a:avLst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3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1579976" y="5559567"/>
            <a:ext cx="2687224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>
                <a:schemeClr val="dk1"/>
              </a:buClr>
              <a:buSzPts val="2200"/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 x 3.5-inch HDDs for high-capacity storage​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6279839" y="5559567"/>
            <a:ext cx="5150472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>
                <a:schemeClr val="dk1"/>
              </a:buClr>
              <a:buSzPts val="2200"/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Install a QM2 adapter with dual M.2 SATA or 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SSDs and setup </a:t>
            </a:r>
            <a:r>
              <a:rPr lang="en-US" altLang="zh-TW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​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878767" y="1683292"/>
            <a:ext cx="10472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Benefited from 8 x 14TB HDD + 2 x 1TB M.2 SSD </a:t>
            </a:r>
          </a:p>
          <a:p>
            <a:pPr algn="ctr"/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capacity and performance boost!</a:t>
            </a:r>
            <a:endParaRPr lang="zh-TW" altLang="en-US" sz="3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" name="圖片 16" descr="QM2-2S-220A_Front_left-ang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071" y="2722482"/>
            <a:ext cx="3069914" cy="1919037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9" name="圖片 8" descr="一張含有 標誌, 電腦 的圖片&#10;&#10;自動產生的描述">
            <a:extLst>
              <a:ext uri="{FF2B5EF4-FFF2-40B4-BE49-F238E27FC236}">
                <a16:creationId xmlns:a16="http://schemas.microsoft.com/office/drawing/2014/main" id="{120B60DC-F2DB-4536-9BD9-E04E92621F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0546" y="2884353"/>
            <a:ext cx="1865724" cy="1595296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609893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690838" y="50801"/>
            <a:ext cx="88103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>
              <a:buSzPts val="3200"/>
            </a:pP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Upgrade to </a:t>
            </a:r>
            <a:r>
              <a:rPr lang="en-US" altLang="zh-TW" sz="36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anytime when performance is needed​</a:t>
            </a:r>
            <a:endParaRPr lang="zh-TW" altLang="en-US" sz="3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2890308" y="4975162"/>
            <a:ext cx="2223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Select SSDs and upgrade​</a:t>
            </a:r>
          </a:p>
          <a:p>
            <a:pPr fontAlgn="base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to 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pool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​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484054" y="4975162"/>
            <a:ext cx="1988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Install a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adapter and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M.2</a:t>
            </a:r>
            <a:r>
              <a:rPr lang="zh-TW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SSD</a:t>
            </a:r>
            <a:endParaRPr lang="zh-TW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6CAEC7C-F1AA-3F46-9014-E5589B17B775}"/>
              </a:ext>
            </a:extLst>
          </p:cNvPr>
          <p:cNvSpPr/>
          <p:nvPr/>
        </p:nvSpPr>
        <p:spPr>
          <a:xfrm>
            <a:off x="484053" y="2614960"/>
            <a:ext cx="2140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36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Scenario</a:t>
            </a:r>
            <a:endParaRPr lang="en-US" altLang="zh-TW" sz="32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543C54F-7185-AA42-BED2-66B9C39F31EE}"/>
              </a:ext>
            </a:extLst>
          </p:cNvPr>
          <p:cNvSpPr txBox="1"/>
          <p:nvPr/>
        </p:nvSpPr>
        <p:spPr>
          <a:xfrm>
            <a:off x="484054" y="3247588"/>
            <a:ext cx="463412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SzPct val="100000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When the HDD-based storage pool cannot provide enough performance…​</a:t>
            </a:r>
            <a:endParaRPr lang="zh-TW" altLang="zh-TW" sz="2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6" name="圖片 35" descr="資源區隔.png">
            <a:extLst>
              <a:ext uri="{FF2B5EF4-FFF2-40B4-BE49-F238E27FC236}">
                <a16:creationId xmlns:a16="http://schemas.microsoft.com/office/drawing/2014/main" id="{C465CFFF-27F0-2C46-AAE6-AFD0F0CC4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9081" y="1411934"/>
            <a:ext cx="2661964" cy="1948556"/>
          </a:xfrm>
          <a:prstGeom prst="rect">
            <a:avLst/>
          </a:prstGeom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906A84E3-F482-42F5-BB7C-2337B0471249}"/>
              </a:ext>
            </a:extLst>
          </p:cNvPr>
          <p:cNvGrpSpPr/>
          <p:nvPr/>
        </p:nvGrpSpPr>
        <p:grpSpPr>
          <a:xfrm>
            <a:off x="603714" y="3837146"/>
            <a:ext cx="4026177" cy="666786"/>
            <a:chOff x="603714" y="3837146"/>
            <a:chExt cx="4026177" cy="666786"/>
          </a:xfrm>
        </p:grpSpPr>
        <p:grpSp>
          <p:nvGrpSpPr>
            <p:cNvPr id="49" name="群組 51"/>
            <p:cNvGrpSpPr/>
            <p:nvPr/>
          </p:nvGrpSpPr>
          <p:grpSpPr>
            <a:xfrm>
              <a:off x="3892639" y="3837146"/>
              <a:ext cx="737252" cy="666786"/>
              <a:chOff x="1580964" y="3326519"/>
              <a:chExt cx="404975" cy="366268"/>
            </a:xfrm>
          </p:grpSpPr>
          <p:sp>
            <p:nvSpPr>
              <p:cNvPr id="50" name="橢圓 49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文字方塊 50"/>
              <p:cNvSpPr txBox="1"/>
              <p:nvPr/>
            </p:nvSpPr>
            <p:spPr>
              <a:xfrm>
                <a:off x="1580964" y="3326519"/>
                <a:ext cx="404975" cy="36626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3733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２</a:t>
                </a:r>
              </a:p>
            </p:txBody>
          </p:sp>
        </p:grpSp>
        <p:sp>
          <p:nvSpPr>
            <p:cNvPr id="56" name="矩形 55"/>
            <p:cNvSpPr/>
            <p:nvPr/>
          </p:nvSpPr>
          <p:spPr>
            <a:xfrm>
              <a:off x="603714" y="3986452"/>
              <a:ext cx="914175" cy="420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ant" altLang="en-US" sz="2133" b="1">
                  <a:solidFill>
                    <a:srgbClr val="FF66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步驟</a:t>
              </a:r>
              <a:endParaRPr lang="en-US" altLang="zh-TW" sz="2133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57" name="群組 51"/>
            <p:cNvGrpSpPr/>
            <p:nvPr/>
          </p:nvGrpSpPr>
          <p:grpSpPr>
            <a:xfrm>
              <a:off x="1331058" y="3837146"/>
              <a:ext cx="737252" cy="666786"/>
              <a:chOff x="1580964" y="3326519"/>
              <a:chExt cx="404975" cy="366268"/>
            </a:xfrm>
          </p:grpSpPr>
          <p:sp>
            <p:nvSpPr>
              <p:cNvPr id="58" name="橢圓 57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文字方塊 58"/>
              <p:cNvSpPr txBox="1"/>
              <p:nvPr/>
            </p:nvSpPr>
            <p:spPr>
              <a:xfrm>
                <a:off x="1580964" y="3326519"/>
                <a:ext cx="404975" cy="36626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3733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1</a:t>
                </a:r>
                <a:endParaRPr kumimoji="1" lang="zh-TW" altLang="en-US" sz="37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8385E4E-1573-1A4D-8CA2-E0552C7AEC98}"/>
                </a:ext>
              </a:extLst>
            </p:cNvPr>
            <p:cNvSpPr/>
            <p:nvPr/>
          </p:nvSpPr>
          <p:spPr>
            <a:xfrm>
              <a:off x="3187090" y="3996606"/>
              <a:ext cx="914175" cy="420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ant" altLang="en-US" sz="2133" b="1">
                  <a:solidFill>
                    <a:srgbClr val="FF66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步驟</a:t>
              </a:r>
              <a:endParaRPr lang="en-US" altLang="zh-TW" sz="2133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B31ECD06-E2C0-4113-9035-BE6B272AED73}"/>
              </a:ext>
            </a:extLst>
          </p:cNvPr>
          <p:cNvGrpSpPr/>
          <p:nvPr/>
        </p:nvGrpSpPr>
        <p:grpSpPr>
          <a:xfrm>
            <a:off x="4696006" y="1905000"/>
            <a:ext cx="7756863" cy="4495800"/>
            <a:chOff x="3751751" y="1452651"/>
            <a:chExt cx="5575200" cy="3231330"/>
          </a:xfrm>
        </p:grpSpPr>
        <p:pic>
          <p:nvPicPr>
            <p:cNvPr id="40" name="圖片 39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CC1875AA-E7A8-4514-9D66-45C2E523C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751751" y="1452651"/>
              <a:ext cx="5575200" cy="3231330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  <p:pic>
          <p:nvPicPr>
            <p:cNvPr id="43" name="圖片 45" descr="P9_ZH.png" hidden="1">
              <a:extLst>
                <a:ext uri="{FF2B5EF4-FFF2-40B4-BE49-F238E27FC236}">
                  <a16:creationId xmlns:a16="http://schemas.microsoft.com/office/drawing/2014/main" id="{2D327E4C-81F6-6547-A7BE-52A04CBBB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9300" y="1619099"/>
              <a:ext cx="4318000" cy="2752692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389E41-D549-4641-A9DF-051E9645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958" y="2093785"/>
            <a:ext cx="6138270" cy="38829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25D92F26-F172-4A0C-A6B1-0DA08CADCD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054" y="4074582"/>
            <a:ext cx="2087321" cy="104211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9090D9A2-9364-4502-9B95-6B868BF45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69075" y="4035260"/>
            <a:ext cx="2087321" cy="10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46114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45FB01-22B1-43F7-83EB-52E721DD213B}"/>
              </a:ext>
            </a:extLst>
          </p:cNvPr>
          <p:cNvSpPr/>
          <p:nvPr/>
        </p:nvSpPr>
        <p:spPr>
          <a:xfrm>
            <a:off x="1325087" y="1722054"/>
            <a:ext cx="4904884" cy="426759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22EFA767-612C-4F14-821C-AA00D10C28DB}"/>
              </a:ext>
            </a:extLst>
          </p:cNvPr>
          <p:cNvSpPr/>
          <p:nvPr/>
        </p:nvSpPr>
        <p:spPr>
          <a:xfrm>
            <a:off x="6512857" y="1731505"/>
            <a:ext cx="4904884" cy="426759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672350" y="5599812"/>
            <a:ext cx="7015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463927" y="1813530"/>
            <a:ext cx="4596964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2.5GbE Windows sequential transfer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612214" y="1735172"/>
            <a:ext cx="4596964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2.5GbE Windows sequential transfer</a:t>
            </a:r>
          </a:p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encrypted NAS volume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1" name="圖片 80" hidden="1">
            <a:extLst>
              <a:ext uri="{FF2B5EF4-FFF2-40B4-BE49-F238E27FC236}">
                <a16:creationId xmlns:a16="http://schemas.microsoft.com/office/drawing/2014/main" id="{F3499D38-3337-46CF-9303-57B3300AB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1589740"/>
          </a:xfrm>
          <a:prstGeom prst="rect">
            <a:avLst/>
          </a:prstGeom>
        </p:spPr>
      </p:pic>
      <p:sp>
        <p:nvSpPr>
          <p:cNvPr id="82" name="標題 62">
            <a:extLst>
              <a:ext uri="{FF2B5EF4-FFF2-40B4-BE49-F238E27FC236}">
                <a16:creationId xmlns:a16="http://schemas.microsoft.com/office/drawing/2014/main" id="{933CFC49-CE6B-4592-ADFC-0E07D073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213" y="50801"/>
            <a:ext cx="10999573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2.5GbE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provides twice more speed </a:t>
            </a:r>
            <a:b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over 1GbE for a single client</a:t>
            </a:r>
            <a:endParaRPr lang="en-US" altLang="zh-TW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" name="Rectangle 2">
            <a:extLst>
              <a:ext uri="{FF2B5EF4-FFF2-40B4-BE49-F238E27FC236}">
                <a16:creationId xmlns:a16="http://schemas.microsoft.com/office/drawing/2014/main" id="{7FF4EC6C-6DF1-4E66-8111-860D6B878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7260" y="6052845"/>
            <a:ext cx="47627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*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Tested in QNAP Labs. Figures may vary by environment.​​</a:t>
            </a:r>
          </a:p>
        </p:txBody>
      </p:sp>
      <p:sp>
        <p:nvSpPr>
          <p:cNvPr id="104" name="Rectangle 3">
            <a:extLst>
              <a:ext uri="{FF2B5EF4-FFF2-40B4-BE49-F238E27FC236}">
                <a16:creationId xmlns:a16="http://schemas.microsoft.com/office/drawing/2014/main" id="{83524542-F2EE-4D24-A116-F5E62B7F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191" y="6052845"/>
            <a:ext cx="4762700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Test environment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| </a:t>
            </a:r>
            <a:r>
              <a:rPr lang="en-US" altLang="zh-CN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, QTS 4.4.2, 12 x Samsung 850 Pro 512GB, RAID 5, thick volume</a:t>
            </a:r>
            <a:endParaRPr lang="zh-TW" altLang="en-US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Client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IOmeter | RAM*4, 30-sec ramp up time, 3-min seq. run time, 2 workers, 64-outstanding, 1MB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8DE11C2-DDF2-4A6E-9D4F-4E3223F1A8DF}"/>
              </a:ext>
            </a:extLst>
          </p:cNvPr>
          <p:cNvCxnSpPr>
            <a:cxnSpLocks/>
          </p:cNvCxnSpPr>
          <p:nvPr/>
        </p:nvCxnSpPr>
        <p:spPr>
          <a:xfrm>
            <a:off x="1325087" y="2991440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0D33C475-A7E3-46D8-BCBA-63577A97A925}"/>
              </a:ext>
            </a:extLst>
          </p:cNvPr>
          <p:cNvCxnSpPr>
            <a:cxnSpLocks/>
          </p:cNvCxnSpPr>
          <p:nvPr/>
        </p:nvCxnSpPr>
        <p:spPr>
          <a:xfrm>
            <a:off x="1316620" y="3464260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569A462F-F304-47C3-A4A7-EB8107886E28}"/>
              </a:ext>
            </a:extLst>
          </p:cNvPr>
          <p:cNvCxnSpPr>
            <a:cxnSpLocks/>
          </p:cNvCxnSpPr>
          <p:nvPr/>
        </p:nvCxnSpPr>
        <p:spPr>
          <a:xfrm>
            <a:off x="1306658" y="3937807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0F2C725B-DD83-4645-9E08-691361A94B6B}"/>
              </a:ext>
            </a:extLst>
          </p:cNvPr>
          <p:cNvCxnSpPr>
            <a:cxnSpLocks/>
          </p:cNvCxnSpPr>
          <p:nvPr/>
        </p:nvCxnSpPr>
        <p:spPr>
          <a:xfrm>
            <a:off x="1298191" y="4410626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3F3A5745-80EE-49F2-B413-94D22F6B7656}"/>
              </a:ext>
            </a:extLst>
          </p:cNvPr>
          <p:cNvCxnSpPr>
            <a:cxnSpLocks/>
          </p:cNvCxnSpPr>
          <p:nvPr/>
        </p:nvCxnSpPr>
        <p:spPr>
          <a:xfrm>
            <a:off x="1325087" y="4929859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>
            <a:extLst>
              <a:ext uri="{FF2B5EF4-FFF2-40B4-BE49-F238E27FC236}">
                <a16:creationId xmlns:a16="http://schemas.microsoft.com/office/drawing/2014/main" id="{9A21C1E3-2618-4B0D-9411-C4D69E813D00}"/>
              </a:ext>
            </a:extLst>
          </p:cNvPr>
          <p:cNvCxnSpPr>
            <a:cxnSpLocks/>
          </p:cNvCxnSpPr>
          <p:nvPr/>
        </p:nvCxnSpPr>
        <p:spPr>
          <a:xfrm>
            <a:off x="1316620" y="5397754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112771" y="2680137"/>
            <a:ext cx="812865" cy="273769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379825" y="2929714"/>
            <a:ext cx="841780" cy="248202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4166038" y="2322626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295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2484543" y="2577549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254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3" name="Shape 80">
            <a:extLst>
              <a:ext uri="{FF2B5EF4-FFF2-40B4-BE49-F238E27FC236}">
                <a16:creationId xmlns:a16="http://schemas.microsoft.com/office/drawing/2014/main" id="{83FC8F06-01D8-4D24-962F-B4DDFE3264C3}"/>
              </a:ext>
            </a:extLst>
          </p:cNvPr>
          <p:cNvSpPr/>
          <p:nvPr/>
        </p:nvSpPr>
        <p:spPr>
          <a:xfrm>
            <a:off x="9543817" y="2883261"/>
            <a:ext cx="812865" cy="253376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" name="Shape 79">
            <a:extLst>
              <a:ext uri="{FF2B5EF4-FFF2-40B4-BE49-F238E27FC236}">
                <a16:creationId xmlns:a16="http://schemas.microsoft.com/office/drawing/2014/main" id="{EAE6FD55-77E6-41FC-B7E2-2E09A72D417E}"/>
              </a:ext>
            </a:extLst>
          </p:cNvPr>
          <p:cNvSpPr/>
          <p:nvPr/>
        </p:nvSpPr>
        <p:spPr>
          <a:xfrm>
            <a:off x="7664520" y="2946881"/>
            <a:ext cx="841780" cy="246405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TextBox 20">
            <a:extLst>
              <a:ext uri="{FF2B5EF4-FFF2-40B4-BE49-F238E27FC236}">
                <a16:creationId xmlns:a16="http://schemas.microsoft.com/office/drawing/2014/main" id="{6E06FCC3-D665-4AC5-9065-5BF766AB4528}"/>
              </a:ext>
            </a:extLst>
          </p:cNvPr>
          <p:cNvSpPr txBox="1"/>
          <p:nvPr/>
        </p:nvSpPr>
        <p:spPr>
          <a:xfrm>
            <a:off x="7756644" y="2593840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252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TextBox 20">
            <a:extLst>
              <a:ext uri="{FF2B5EF4-FFF2-40B4-BE49-F238E27FC236}">
                <a16:creationId xmlns:a16="http://schemas.microsoft.com/office/drawing/2014/main" id="{F9E5CE02-4973-411F-AE78-F3D9B6E17E99}"/>
              </a:ext>
            </a:extLst>
          </p:cNvPr>
          <p:cNvSpPr txBox="1"/>
          <p:nvPr/>
        </p:nvSpPr>
        <p:spPr>
          <a:xfrm>
            <a:off x="9625256" y="2529023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261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EDB1C61D-A6E1-4F7C-AF11-7DE050754205}"/>
              </a:ext>
            </a:extLst>
          </p:cNvPr>
          <p:cNvGrpSpPr/>
          <p:nvPr/>
        </p:nvGrpSpPr>
        <p:grpSpPr>
          <a:xfrm>
            <a:off x="692248" y="2883264"/>
            <a:ext cx="512114" cy="2568152"/>
            <a:chOff x="721995" y="2239052"/>
            <a:chExt cx="512110" cy="3305937"/>
          </a:xfrm>
        </p:grpSpPr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FE4B9A22-2133-47CC-9CE0-9F2D788D8145}"/>
                </a:ext>
              </a:extLst>
            </p:cNvPr>
            <p:cNvSpPr/>
            <p:nvPr/>
          </p:nvSpPr>
          <p:spPr>
            <a:xfrm>
              <a:off x="950055" y="5148793"/>
              <a:ext cx="284050" cy="3961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C04A5D8C-F3C5-47B6-B57C-7182DFB739B3}"/>
                </a:ext>
              </a:extLst>
            </p:cNvPr>
            <p:cNvSpPr/>
            <p:nvPr/>
          </p:nvSpPr>
          <p:spPr>
            <a:xfrm>
              <a:off x="822369" y="4634249"/>
              <a:ext cx="383435" cy="3961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50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0890869C-6D1C-4199-BABB-100A100312D5}"/>
                </a:ext>
              </a:extLst>
            </p:cNvPr>
            <p:cNvSpPr/>
            <p:nvPr/>
          </p:nvSpPr>
          <p:spPr>
            <a:xfrm>
              <a:off x="741666" y="4007362"/>
              <a:ext cx="482820" cy="3961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B882B68B-6A30-4181-9F22-7C3DA997AB45}"/>
                </a:ext>
              </a:extLst>
            </p:cNvPr>
            <p:cNvSpPr/>
            <p:nvPr/>
          </p:nvSpPr>
          <p:spPr>
            <a:xfrm>
              <a:off x="741666" y="3396525"/>
              <a:ext cx="482820" cy="3961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150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DE92318C-FF44-420E-B7B1-A7056B905128}"/>
                </a:ext>
              </a:extLst>
            </p:cNvPr>
            <p:cNvSpPr/>
            <p:nvPr/>
          </p:nvSpPr>
          <p:spPr>
            <a:xfrm>
              <a:off x="741666" y="2801743"/>
              <a:ext cx="482820" cy="3961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431BB461-C721-4F4C-B6D3-BDF67C15C76C}"/>
                </a:ext>
              </a:extLst>
            </p:cNvPr>
            <p:cNvSpPr/>
            <p:nvPr/>
          </p:nvSpPr>
          <p:spPr>
            <a:xfrm>
              <a:off x="721995" y="2239052"/>
              <a:ext cx="482820" cy="3961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250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8" name="TextBox 6">
            <a:extLst>
              <a:ext uri="{FF2B5EF4-FFF2-40B4-BE49-F238E27FC236}">
                <a16:creationId xmlns:a16="http://schemas.microsoft.com/office/drawing/2014/main" id="{081A64D4-6405-4453-A633-CE19A4378D09}"/>
              </a:ext>
            </a:extLst>
          </p:cNvPr>
          <p:cNvSpPr txBox="1"/>
          <p:nvPr/>
        </p:nvSpPr>
        <p:spPr>
          <a:xfrm>
            <a:off x="2021389" y="5456299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Read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63F5A00E-ADB8-4574-8C9E-061CF96E8666}"/>
              </a:ext>
            </a:extLst>
          </p:cNvPr>
          <p:cNvSpPr txBox="1"/>
          <p:nvPr/>
        </p:nvSpPr>
        <p:spPr>
          <a:xfrm>
            <a:off x="3750053" y="5456299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Write</a:t>
            </a:r>
            <a:endParaRPr lang="zh-CN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4052C740-050C-9946-9F51-15CA6DB830F5}"/>
              </a:ext>
            </a:extLst>
          </p:cNvPr>
          <p:cNvSpPr txBox="1"/>
          <p:nvPr/>
        </p:nvSpPr>
        <p:spPr>
          <a:xfrm>
            <a:off x="7339639" y="547266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Read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CB3741C7-0ADB-6544-A026-EACC9C30B9D4}"/>
              </a:ext>
            </a:extLst>
          </p:cNvPr>
          <p:cNvSpPr txBox="1"/>
          <p:nvPr/>
        </p:nvSpPr>
        <p:spPr>
          <a:xfrm>
            <a:off x="9164499" y="547266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Write</a:t>
            </a:r>
            <a:endParaRPr lang="zh-CN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79538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圖片 120" hidden="1">
            <a:extLst>
              <a:ext uri="{FF2B5EF4-FFF2-40B4-BE49-F238E27FC236}">
                <a16:creationId xmlns:a16="http://schemas.microsoft.com/office/drawing/2014/main" id="{46973231-E97E-4255-9270-22D5EB853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1589740"/>
          </a:xfrm>
          <a:prstGeom prst="rect">
            <a:avLst/>
          </a:prstGeom>
        </p:spPr>
      </p:pic>
      <p:sp>
        <p:nvSpPr>
          <p:cNvPr id="82" name="標題 62">
            <a:extLst>
              <a:ext uri="{FF2B5EF4-FFF2-40B4-BE49-F238E27FC236}">
                <a16:creationId xmlns:a16="http://schemas.microsoft.com/office/drawing/2014/main" id="{933CFC49-CE6B-4592-ADFC-0E07D073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 x 2.5GbE ports for the multi-user/device environment for the future business growth​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47B1696-D857-4D84-9622-3A92C9D126EB}"/>
              </a:ext>
            </a:extLst>
          </p:cNvPr>
          <p:cNvSpPr/>
          <p:nvPr/>
        </p:nvSpPr>
        <p:spPr>
          <a:xfrm>
            <a:off x="1915605" y="1471821"/>
            <a:ext cx="8360789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 addition to Jumbo Frame support, port </a:t>
            </a:r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trunking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/ </a:t>
            </a:r>
          </a:p>
          <a:p>
            <a:pPr algn="ctr"/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link aggregation provides enhanced performance.​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4B1B85D-08F3-41F1-8F0F-006CD73FF868}"/>
              </a:ext>
            </a:extLst>
          </p:cNvPr>
          <p:cNvSpPr/>
          <p:nvPr/>
        </p:nvSpPr>
        <p:spPr>
          <a:xfrm>
            <a:off x="1280164" y="2384743"/>
            <a:ext cx="4920552" cy="36101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037A557-74A6-4065-AB9E-1E6DF6736B26}"/>
              </a:ext>
            </a:extLst>
          </p:cNvPr>
          <p:cNvSpPr/>
          <p:nvPr/>
        </p:nvSpPr>
        <p:spPr>
          <a:xfrm>
            <a:off x="6505220" y="2392908"/>
            <a:ext cx="4920552" cy="36101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44A45DB-14E6-4E49-9ABF-A62D28EAD8A6}"/>
              </a:ext>
            </a:extLst>
          </p:cNvPr>
          <p:cNvGrpSpPr/>
          <p:nvPr/>
        </p:nvGrpSpPr>
        <p:grpSpPr>
          <a:xfrm>
            <a:off x="747707" y="2886866"/>
            <a:ext cx="10692932" cy="2753499"/>
            <a:chOff x="918692" y="2444762"/>
            <a:chExt cx="10692932" cy="3372318"/>
          </a:xfrm>
        </p:grpSpPr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B5F511D2-2D1D-42F6-A293-F7FAFBD4D94E}"/>
                </a:ext>
              </a:extLst>
            </p:cNvPr>
            <p:cNvGrpSpPr/>
            <p:nvPr/>
          </p:nvGrpSpPr>
          <p:grpSpPr>
            <a:xfrm>
              <a:off x="1441126" y="2444762"/>
              <a:ext cx="10170498" cy="1439559"/>
              <a:chOff x="1080284" y="2592870"/>
              <a:chExt cx="6958005" cy="1439559"/>
            </a:xfrm>
          </p:grpSpPr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3E72EECA-D2E9-4E78-94FA-544784D520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966" y="2592870"/>
                <a:ext cx="6945323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61">
                <a:extLst>
                  <a:ext uri="{FF2B5EF4-FFF2-40B4-BE49-F238E27FC236}">
                    <a16:creationId xmlns:a16="http://schemas.microsoft.com/office/drawing/2014/main" id="{AF9599B6-C425-4A24-AF34-BB3D5517A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7139" y="2944007"/>
                <a:ext cx="6945323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C6847747-63BD-40FA-BE3C-C145434402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284" y="3295685"/>
                <a:ext cx="6945323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接點 63">
                <a:extLst>
                  <a:ext uri="{FF2B5EF4-FFF2-40B4-BE49-F238E27FC236}">
                    <a16:creationId xmlns:a16="http://schemas.microsoft.com/office/drawing/2014/main" id="{96DBEC84-9D25-4044-8C77-E2C3CD257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7139" y="3646822"/>
                <a:ext cx="6932640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E3BBD6F5-7A0D-4087-B390-95EC4A9827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7139" y="4032429"/>
                <a:ext cx="6951150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22108992-12FE-4404-A153-3A5D6F30AEAF}"/>
                </a:ext>
              </a:extLst>
            </p:cNvPr>
            <p:cNvCxnSpPr>
              <a:cxnSpLocks/>
            </p:cNvCxnSpPr>
            <p:nvPr/>
          </p:nvCxnSpPr>
          <p:spPr>
            <a:xfrm>
              <a:off x="1459664" y="5696646"/>
              <a:ext cx="9593941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hape 80">
              <a:extLst>
                <a:ext uri="{FF2B5EF4-FFF2-40B4-BE49-F238E27FC236}">
                  <a16:creationId xmlns:a16="http://schemas.microsoft.com/office/drawing/2014/main" id="{19E6E31B-38BB-412D-8033-B69CC08E1912}"/>
                </a:ext>
              </a:extLst>
            </p:cNvPr>
            <p:cNvSpPr/>
            <p:nvPr/>
          </p:nvSpPr>
          <p:spPr>
            <a:xfrm>
              <a:off x="4572124" y="2937715"/>
              <a:ext cx="745837" cy="2803801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867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Shape 79">
              <a:extLst>
                <a:ext uri="{FF2B5EF4-FFF2-40B4-BE49-F238E27FC236}">
                  <a16:creationId xmlns:a16="http://schemas.microsoft.com/office/drawing/2014/main" id="{635CADCD-9D00-4019-926F-B74E82FD0A4E}"/>
                </a:ext>
              </a:extLst>
            </p:cNvPr>
            <p:cNvSpPr/>
            <p:nvPr/>
          </p:nvSpPr>
          <p:spPr>
            <a:xfrm>
              <a:off x="2687504" y="3387454"/>
              <a:ext cx="772368" cy="2319868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867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TextBox 20">
              <a:extLst>
                <a:ext uri="{FF2B5EF4-FFF2-40B4-BE49-F238E27FC236}">
                  <a16:creationId xmlns:a16="http://schemas.microsoft.com/office/drawing/2014/main" id="{B8412608-D9F3-4FBB-AA03-2545BF3EB4BB}"/>
                </a:ext>
              </a:extLst>
            </p:cNvPr>
            <p:cNvSpPr txBox="1"/>
            <p:nvPr/>
          </p:nvSpPr>
          <p:spPr>
            <a:xfrm>
              <a:off x="2743691" y="2909304"/>
              <a:ext cx="685712" cy="45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en-US" altLang="zh-TW">
                  <a:cs typeface="Arial" panose="020B0604020202020204" pitchFamily="34" charset="0"/>
                  <a:sym typeface="Arial" panose="020B0604020202020204" pitchFamily="34" charset="0"/>
                </a:rPr>
                <a:t>488</a:t>
              </a:r>
              <a:endParaRPr lang="en-US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TextBox 20">
              <a:extLst>
                <a:ext uri="{FF2B5EF4-FFF2-40B4-BE49-F238E27FC236}">
                  <a16:creationId xmlns:a16="http://schemas.microsoft.com/office/drawing/2014/main" id="{37A275AE-1068-4B31-908C-54C9DFA84755}"/>
                </a:ext>
              </a:extLst>
            </p:cNvPr>
            <p:cNvSpPr txBox="1"/>
            <p:nvPr/>
          </p:nvSpPr>
          <p:spPr>
            <a:xfrm>
              <a:off x="4601172" y="2540478"/>
              <a:ext cx="687739" cy="45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en-US" altLang="zh-TW">
                  <a:cs typeface="Arial" panose="020B0604020202020204" pitchFamily="34" charset="0"/>
                  <a:sym typeface="Arial" panose="020B0604020202020204" pitchFamily="34" charset="0"/>
                </a:rPr>
                <a:t>588</a:t>
              </a:r>
              <a:endParaRPr lang="en-US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8F7E6C4D-0B50-4228-8E25-245B9832816D}"/>
                </a:ext>
              </a:extLst>
            </p:cNvPr>
            <p:cNvGrpSpPr/>
            <p:nvPr/>
          </p:nvGrpSpPr>
          <p:grpSpPr>
            <a:xfrm>
              <a:off x="918692" y="3201930"/>
              <a:ext cx="506755" cy="2615150"/>
              <a:chOff x="900006" y="2239052"/>
              <a:chExt cx="552296" cy="3399784"/>
            </a:xfrm>
          </p:grpSpPr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8958104E-3505-4C9E-9D51-8E467C8D3781}"/>
                  </a:ext>
                </a:extLst>
              </p:cNvPr>
              <p:cNvSpPr/>
              <p:nvPr/>
            </p:nvSpPr>
            <p:spPr>
              <a:xfrm>
                <a:off x="1128066" y="5148792"/>
                <a:ext cx="309579" cy="49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90C03DE9-70DA-47BD-8F97-BCEFDD34B8A3}"/>
                  </a:ext>
                </a:extLst>
              </p:cNvPr>
              <p:cNvSpPr/>
              <p:nvPr/>
            </p:nvSpPr>
            <p:spPr>
              <a:xfrm>
                <a:off x="926088" y="4622208"/>
                <a:ext cx="526214" cy="49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100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A7D215DA-90F6-4BAA-9F64-934FBF794902}"/>
                  </a:ext>
                </a:extLst>
              </p:cNvPr>
              <p:cNvSpPr/>
              <p:nvPr/>
            </p:nvSpPr>
            <p:spPr>
              <a:xfrm>
                <a:off x="919677" y="4007363"/>
                <a:ext cx="526214" cy="49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3170C215-B6E7-4913-93B2-E0D9F74B2924}"/>
                  </a:ext>
                </a:extLst>
              </p:cNvPr>
              <p:cNvSpPr/>
              <p:nvPr/>
            </p:nvSpPr>
            <p:spPr>
              <a:xfrm>
                <a:off x="919677" y="3396524"/>
                <a:ext cx="526214" cy="49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300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A0FB7A9D-C22D-4200-B345-C06B1FFC7DFB}"/>
                  </a:ext>
                </a:extLst>
              </p:cNvPr>
              <p:cNvSpPr/>
              <p:nvPr/>
            </p:nvSpPr>
            <p:spPr>
              <a:xfrm>
                <a:off x="919677" y="2801744"/>
                <a:ext cx="526214" cy="49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400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F02E65CC-5164-4703-9AF7-730588C38341}"/>
                  </a:ext>
                </a:extLst>
              </p:cNvPr>
              <p:cNvSpPr/>
              <p:nvPr/>
            </p:nvSpPr>
            <p:spPr>
              <a:xfrm>
                <a:off x="900006" y="2239052"/>
                <a:ext cx="526214" cy="4900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500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3" name="Shape 80">
              <a:extLst>
                <a:ext uri="{FF2B5EF4-FFF2-40B4-BE49-F238E27FC236}">
                  <a16:creationId xmlns:a16="http://schemas.microsoft.com/office/drawing/2014/main" id="{C9A0745F-5A66-4CD3-A9E9-9B337166BC33}"/>
                </a:ext>
              </a:extLst>
            </p:cNvPr>
            <p:cNvSpPr/>
            <p:nvPr/>
          </p:nvSpPr>
          <p:spPr>
            <a:xfrm>
              <a:off x="9836939" y="4092267"/>
              <a:ext cx="745837" cy="1615054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867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4" name="Shape 79">
              <a:extLst>
                <a:ext uri="{FF2B5EF4-FFF2-40B4-BE49-F238E27FC236}">
                  <a16:creationId xmlns:a16="http://schemas.microsoft.com/office/drawing/2014/main" id="{9F6F3C13-AF80-45EF-8EF3-68C3B4648B64}"/>
                </a:ext>
              </a:extLst>
            </p:cNvPr>
            <p:cNvSpPr/>
            <p:nvPr/>
          </p:nvSpPr>
          <p:spPr>
            <a:xfrm>
              <a:off x="8136112" y="3438969"/>
              <a:ext cx="772368" cy="2260149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867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5" name="TextBox 20">
              <a:extLst>
                <a:ext uri="{FF2B5EF4-FFF2-40B4-BE49-F238E27FC236}">
                  <a16:creationId xmlns:a16="http://schemas.microsoft.com/office/drawing/2014/main" id="{1AC17AC8-AC74-4070-A3D5-8AB74855A0B6}"/>
                </a:ext>
              </a:extLst>
            </p:cNvPr>
            <p:cNvSpPr txBox="1"/>
            <p:nvPr/>
          </p:nvSpPr>
          <p:spPr>
            <a:xfrm>
              <a:off x="8178404" y="2960333"/>
              <a:ext cx="685712" cy="45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en-US" altLang="zh-TW">
                  <a:cs typeface="Arial" panose="020B0604020202020204" pitchFamily="34" charset="0"/>
                  <a:sym typeface="Arial" panose="020B0604020202020204" pitchFamily="34" charset="0"/>
                </a:rPr>
                <a:t>482</a:t>
              </a:r>
              <a:endParaRPr lang="en-US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6" name="TextBox 20">
              <a:extLst>
                <a:ext uri="{FF2B5EF4-FFF2-40B4-BE49-F238E27FC236}">
                  <a16:creationId xmlns:a16="http://schemas.microsoft.com/office/drawing/2014/main" id="{1671C52A-973E-494C-95DD-077A6749F15A}"/>
                </a:ext>
              </a:extLst>
            </p:cNvPr>
            <p:cNvSpPr txBox="1"/>
            <p:nvPr/>
          </p:nvSpPr>
          <p:spPr>
            <a:xfrm>
              <a:off x="9854147" y="3691528"/>
              <a:ext cx="687739" cy="45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en-US" altLang="zh-TW">
                  <a:cs typeface="Arial" panose="020B0604020202020204" pitchFamily="34" charset="0"/>
                  <a:sym typeface="Arial" panose="020B0604020202020204" pitchFamily="34" charset="0"/>
                </a:rPr>
                <a:t>325</a:t>
              </a:r>
              <a:endParaRPr lang="en-US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24389040-21F4-40C2-94D6-EEB02C870046}"/>
              </a:ext>
            </a:extLst>
          </p:cNvPr>
          <p:cNvSpPr txBox="1"/>
          <p:nvPr/>
        </p:nvSpPr>
        <p:spPr>
          <a:xfrm rot="16200000">
            <a:off x="705394" y="5735130"/>
            <a:ext cx="7015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24C8F6C7-0204-CF4D-AFB6-B1E0361DEEEA}"/>
              </a:ext>
            </a:extLst>
          </p:cNvPr>
          <p:cNvSpPr txBox="1"/>
          <p:nvPr/>
        </p:nvSpPr>
        <p:spPr>
          <a:xfrm>
            <a:off x="2132123" y="5493370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Read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BF5A8216-060B-4C45-936E-A6794F3DDD48}"/>
              </a:ext>
            </a:extLst>
          </p:cNvPr>
          <p:cNvSpPr txBox="1"/>
          <p:nvPr/>
        </p:nvSpPr>
        <p:spPr>
          <a:xfrm>
            <a:off x="3922109" y="551688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Write</a:t>
            </a:r>
            <a:endParaRPr lang="zh-CN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EF52537B-DF30-F94F-A8C6-81F888231F21}"/>
              </a:ext>
            </a:extLst>
          </p:cNvPr>
          <p:cNvSpPr txBox="1"/>
          <p:nvPr/>
        </p:nvSpPr>
        <p:spPr>
          <a:xfrm>
            <a:off x="7671362" y="554631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Read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TextBox 6">
            <a:extLst>
              <a:ext uri="{FF2B5EF4-FFF2-40B4-BE49-F238E27FC236}">
                <a16:creationId xmlns:a16="http://schemas.microsoft.com/office/drawing/2014/main" id="{33582CCE-985C-0D4B-8907-1DD175CAC5AE}"/>
              </a:ext>
            </a:extLst>
          </p:cNvPr>
          <p:cNvSpPr txBox="1"/>
          <p:nvPr/>
        </p:nvSpPr>
        <p:spPr>
          <a:xfrm>
            <a:off x="9324913" y="5534608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Write</a:t>
            </a:r>
            <a:endParaRPr lang="zh-CN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C8C6E5C2-C69E-2145-B8C2-621C0224A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658" y="6129845"/>
            <a:ext cx="47627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*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Tested in QNAP Labs. Figures may vary by environment.​​</a:t>
            </a: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E8D8ABE2-4011-764E-B40F-E91392316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191" y="6129845"/>
            <a:ext cx="4762700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Test environment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| </a:t>
            </a:r>
            <a:r>
              <a:rPr lang="en-US" altLang="zh-CN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, QTS 4.4.2, 12 x Samsung 850 Pro 512GB, RAID 5, thick volume</a:t>
            </a:r>
            <a:endParaRPr lang="zh-TW" altLang="en-US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Client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" altLang="en-US" sz="8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IOmeter</a:t>
            </a:r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| RAM*4, 30-sec ramp up time, 3-min seq. run time, 2 workers, 64-outstanding, 1MB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42387ED2-A564-664B-9789-E144A0FB3451}"/>
              </a:ext>
            </a:extLst>
          </p:cNvPr>
          <p:cNvSpPr txBox="1"/>
          <p:nvPr/>
        </p:nvSpPr>
        <p:spPr>
          <a:xfrm>
            <a:off x="1480343" y="2538276"/>
            <a:ext cx="4596964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2.5GbE Windows sequential transfer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FB984B1F-7AC5-AA4A-BC38-A7A7DC90EFD7}"/>
              </a:ext>
            </a:extLst>
          </p:cNvPr>
          <p:cNvSpPr txBox="1"/>
          <p:nvPr/>
        </p:nvSpPr>
        <p:spPr>
          <a:xfrm>
            <a:off x="6628630" y="2459918"/>
            <a:ext cx="4596964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2.5GbE Windows sequential transfer</a:t>
            </a:r>
          </a:p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encrypted NAS volume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90224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1504736" y="50801"/>
            <a:ext cx="9211441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Achieve the best performance with​ the integrated 2 x 10GbE SFP+​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DD30857-F0B2-4B94-B6EB-1FC31163264C}"/>
              </a:ext>
            </a:extLst>
          </p:cNvPr>
          <p:cNvSpPr/>
          <p:nvPr/>
        </p:nvSpPr>
        <p:spPr>
          <a:xfrm>
            <a:off x="1349570" y="1647263"/>
            <a:ext cx="4904884" cy="428131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A0CFEBB-E224-46E7-B592-6A2BFCE84011}"/>
              </a:ext>
            </a:extLst>
          </p:cNvPr>
          <p:cNvSpPr/>
          <p:nvPr/>
        </p:nvSpPr>
        <p:spPr>
          <a:xfrm>
            <a:off x="6537339" y="1656714"/>
            <a:ext cx="4904884" cy="428131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574C825-5CF4-416A-B172-78B995E23479}"/>
              </a:ext>
            </a:extLst>
          </p:cNvPr>
          <p:cNvCxnSpPr>
            <a:cxnSpLocks/>
          </p:cNvCxnSpPr>
          <p:nvPr/>
        </p:nvCxnSpPr>
        <p:spPr>
          <a:xfrm>
            <a:off x="1349570" y="2557030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F8A14817-5137-4DE4-BAB0-582EB3E0213F}"/>
              </a:ext>
            </a:extLst>
          </p:cNvPr>
          <p:cNvCxnSpPr>
            <a:cxnSpLocks/>
          </p:cNvCxnSpPr>
          <p:nvPr/>
        </p:nvCxnSpPr>
        <p:spPr>
          <a:xfrm>
            <a:off x="1341103" y="3098896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5DC3DC95-CCE4-461A-8CA6-774785B7BFC1}"/>
              </a:ext>
            </a:extLst>
          </p:cNvPr>
          <p:cNvCxnSpPr>
            <a:cxnSpLocks/>
          </p:cNvCxnSpPr>
          <p:nvPr/>
        </p:nvCxnSpPr>
        <p:spPr>
          <a:xfrm>
            <a:off x="1331140" y="3641598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D52A8409-1DC8-41AC-A59B-2F71FD222CA0}"/>
              </a:ext>
            </a:extLst>
          </p:cNvPr>
          <p:cNvCxnSpPr>
            <a:cxnSpLocks/>
          </p:cNvCxnSpPr>
          <p:nvPr/>
        </p:nvCxnSpPr>
        <p:spPr>
          <a:xfrm>
            <a:off x="1322674" y="4183464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FD730549-BC72-416E-8FDB-DD34F6E4F112}"/>
              </a:ext>
            </a:extLst>
          </p:cNvPr>
          <p:cNvCxnSpPr>
            <a:cxnSpLocks/>
          </p:cNvCxnSpPr>
          <p:nvPr/>
        </p:nvCxnSpPr>
        <p:spPr>
          <a:xfrm>
            <a:off x="1349570" y="4778523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80EC69A2-368B-468D-A200-C3C5647C9C5B}"/>
              </a:ext>
            </a:extLst>
          </p:cNvPr>
          <p:cNvCxnSpPr>
            <a:cxnSpLocks/>
          </p:cNvCxnSpPr>
          <p:nvPr/>
        </p:nvCxnSpPr>
        <p:spPr>
          <a:xfrm>
            <a:off x="1341103" y="5320390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F7C077B-2E1A-42B2-BF15-CB8C80A0F5FC}"/>
              </a:ext>
            </a:extLst>
          </p:cNvPr>
          <p:cNvSpPr txBox="1"/>
          <p:nvPr/>
        </p:nvSpPr>
        <p:spPr>
          <a:xfrm rot="16200000">
            <a:off x="514904" y="5321700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71" name="TextBox 6">
            <a:extLst>
              <a:ext uri="{FF2B5EF4-FFF2-40B4-BE49-F238E27FC236}">
                <a16:creationId xmlns:a16="http://schemas.microsoft.com/office/drawing/2014/main" id="{2D935072-70C4-4B60-9AEE-5E3F6DCB634B}"/>
              </a:ext>
            </a:extLst>
          </p:cNvPr>
          <p:cNvSpPr txBox="1"/>
          <p:nvPr/>
        </p:nvSpPr>
        <p:spPr>
          <a:xfrm>
            <a:off x="1488410" y="1802261"/>
            <a:ext cx="4596964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Windows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sequential transfer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2" name="TextBox 6">
            <a:extLst>
              <a:ext uri="{FF2B5EF4-FFF2-40B4-BE49-F238E27FC236}">
                <a16:creationId xmlns:a16="http://schemas.microsoft.com/office/drawing/2014/main" id="{7F271B6C-96D0-4CA1-925E-5E1A617B94F4}"/>
              </a:ext>
            </a:extLst>
          </p:cNvPr>
          <p:cNvSpPr txBox="1"/>
          <p:nvPr/>
        </p:nvSpPr>
        <p:spPr>
          <a:xfrm>
            <a:off x="6636697" y="1802261"/>
            <a:ext cx="4596964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Windows sequential transfer</a:t>
            </a:r>
          </a:p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encrypted NAS volume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Shape 80">
            <a:extLst>
              <a:ext uri="{FF2B5EF4-FFF2-40B4-BE49-F238E27FC236}">
                <a16:creationId xmlns:a16="http://schemas.microsoft.com/office/drawing/2014/main" id="{2BF3F855-9894-411B-963E-CA579B751D57}"/>
              </a:ext>
            </a:extLst>
          </p:cNvPr>
          <p:cNvSpPr/>
          <p:nvPr/>
        </p:nvSpPr>
        <p:spPr>
          <a:xfrm>
            <a:off x="4380752" y="4259795"/>
            <a:ext cx="812865" cy="107005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4" name="Shape 79">
            <a:extLst>
              <a:ext uri="{FF2B5EF4-FFF2-40B4-BE49-F238E27FC236}">
                <a16:creationId xmlns:a16="http://schemas.microsoft.com/office/drawing/2014/main" id="{4FA7C11B-6C4E-4C34-82D1-557DDBBD4E5A}"/>
              </a:ext>
            </a:extLst>
          </p:cNvPr>
          <p:cNvSpPr/>
          <p:nvPr/>
        </p:nvSpPr>
        <p:spPr>
          <a:xfrm>
            <a:off x="2468839" y="2754064"/>
            <a:ext cx="841780" cy="2591627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A7CA3D5D-7995-4060-9B72-D1DB1BBB5BF7}"/>
              </a:ext>
            </a:extLst>
          </p:cNvPr>
          <p:cNvSpPr txBox="1"/>
          <p:nvPr/>
        </p:nvSpPr>
        <p:spPr>
          <a:xfrm>
            <a:off x="2536386" y="2338629"/>
            <a:ext cx="77423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2288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092BD537-0CD7-4435-90F5-D05DAA4851A9}"/>
              </a:ext>
            </a:extLst>
          </p:cNvPr>
          <p:cNvSpPr txBox="1"/>
          <p:nvPr/>
        </p:nvSpPr>
        <p:spPr>
          <a:xfrm>
            <a:off x="4453771" y="3871042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839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104" name="Shape 80">
            <a:extLst>
              <a:ext uri="{FF2B5EF4-FFF2-40B4-BE49-F238E27FC236}">
                <a16:creationId xmlns:a16="http://schemas.microsoft.com/office/drawing/2014/main" id="{3C471F01-0404-4789-9A53-9605E1B2C6CD}"/>
              </a:ext>
            </a:extLst>
          </p:cNvPr>
          <p:cNvSpPr/>
          <p:nvPr/>
        </p:nvSpPr>
        <p:spPr>
          <a:xfrm>
            <a:off x="9560451" y="4873199"/>
            <a:ext cx="812865" cy="46177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5" name="Shape 79">
            <a:extLst>
              <a:ext uri="{FF2B5EF4-FFF2-40B4-BE49-F238E27FC236}">
                <a16:creationId xmlns:a16="http://schemas.microsoft.com/office/drawing/2014/main" id="{005CBE95-8A12-49C8-ABA1-9695754B3E88}"/>
              </a:ext>
            </a:extLst>
          </p:cNvPr>
          <p:cNvSpPr/>
          <p:nvPr/>
        </p:nvSpPr>
        <p:spPr>
          <a:xfrm>
            <a:off x="7591113" y="3333591"/>
            <a:ext cx="841780" cy="199626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9" name="TextBox 20">
            <a:extLst>
              <a:ext uri="{FF2B5EF4-FFF2-40B4-BE49-F238E27FC236}">
                <a16:creationId xmlns:a16="http://schemas.microsoft.com/office/drawing/2014/main" id="{D12AEC54-A1E6-4171-A95E-935CBFD01D47}"/>
              </a:ext>
            </a:extLst>
          </p:cNvPr>
          <p:cNvSpPr txBox="1"/>
          <p:nvPr/>
        </p:nvSpPr>
        <p:spPr>
          <a:xfrm>
            <a:off x="7603062" y="2944708"/>
            <a:ext cx="8298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1732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120" name="TextBox 20">
            <a:extLst>
              <a:ext uri="{FF2B5EF4-FFF2-40B4-BE49-F238E27FC236}">
                <a16:creationId xmlns:a16="http://schemas.microsoft.com/office/drawing/2014/main" id="{EC90B62C-1D64-4CEB-B9CC-0D2B39C939DE}"/>
              </a:ext>
            </a:extLst>
          </p:cNvPr>
          <p:cNvSpPr txBox="1"/>
          <p:nvPr/>
        </p:nvSpPr>
        <p:spPr>
          <a:xfrm>
            <a:off x="9638118" y="4430123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442</a:t>
            </a:r>
            <a:endParaRPr lang="en-US">
              <a:sym typeface="Arial" panose="020B0604020202020204" pitchFamily="34" charset="0"/>
            </a:endParaRPr>
          </a:p>
        </p:txBody>
      </p: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012AF7DF-DF9D-45AC-82AC-A1FB6C04867A}"/>
              </a:ext>
            </a:extLst>
          </p:cNvPr>
          <p:cNvGrpSpPr/>
          <p:nvPr/>
        </p:nvGrpSpPr>
        <p:grpSpPr>
          <a:xfrm>
            <a:off x="634621" y="2433050"/>
            <a:ext cx="597981" cy="2898232"/>
            <a:chOff x="639886" y="2239052"/>
            <a:chExt cx="597979" cy="3255453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8881E4C9-F446-440F-8C4A-C2AD2E03AD7A}"/>
                </a:ext>
              </a:extLst>
            </p:cNvPr>
            <p:cNvSpPr/>
            <p:nvPr/>
          </p:nvSpPr>
          <p:spPr>
            <a:xfrm>
              <a:off x="950055" y="5148793"/>
              <a:ext cx="284051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4A2C0A43-B32E-4132-B0E6-B1428EEEAEE2}"/>
                </a:ext>
              </a:extLst>
            </p:cNvPr>
            <p:cNvSpPr/>
            <p:nvPr/>
          </p:nvSpPr>
          <p:spPr>
            <a:xfrm>
              <a:off x="755043" y="4634249"/>
              <a:ext cx="48282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2269AEC7-4266-4B06-AE1D-A4C7692F75DB}"/>
                </a:ext>
              </a:extLst>
            </p:cNvPr>
            <p:cNvSpPr/>
            <p:nvPr/>
          </p:nvSpPr>
          <p:spPr>
            <a:xfrm>
              <a:off x="648434" y="4007362"/>
              <a:ext cx="582209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292AAE95-F0BC-458A-A96D-1F7B845375BC}"/>
                </a:ext>
              </a:extLst>
            </p:cNvPr>
            <p:cNvSpPr/>
            <p:nvPr/>
          </p:nvSpPr>
          <p:spPr>
            <a:xfrm>
              <a:off x="648434" y="3396525"/>
              <a:ext cx="582209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1500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C4D0E4C4-032D-4E39-9C61-F4DDB8141606}"/>
                </a:ext>
              </a:extLst>
            </p:cNvPr>
            <p:cNvSpPr/>
            <p:nvPr/>
          </p:nvSpPr>
          <p:spPr>
            <a:xfrm>
              <a:off x="639886" y="2801743"/>
              <a:ext cx="582209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2000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7270E949-1AE0-4636-846C-FBDBF52E7E89}"/>
                </a:ext>
              </a:extLst>
            </p:cNvPr>
            <p:cNvSpPr/>
            <p:nvPr/>
          </p:nvSpPr>
          <p:spPr>
            <a:xfrm>
              <a:off x="645974" y="2239052"/>
              <a:ext cx="582209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2500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8" name="TextBox 6">
            <a:extLst>
              <a:ext uri="{FF2B5EF4-FFF2-40B4-BE49-F238E27FC236}">
                <a16:creationId xmlns:a16="http://schemas.microsoft.com/office/drawing/2014/main" id="{4DDE6794-B181-8541-AABD-8A1A356D0D3E}"/>
              </a:ext>
            </a:extLst>
          </p:cNvPr>
          <p:cNvSpPr txBox="1"/>
          <p:nvPr/>
        </p:nvSpPr>
        <p:spPr>
          <a:xfrm>
            <a:off x="2207615" y="539179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Read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90053140-C3B4-B14B-AB39-76425B46F14C}"/>
              </a:ext>
            </a:extLst>
          </p:cNvPr>
          <p:cNvSpPr txBox="1"/>
          <p:nvPr/>
        </p:nvSpPr>
        <p:spPr>
          <a:xfrm>
            <a:off x="3997601" y="5415308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Write</a:t>
            </a:r>
            <a:endParaRPr lang="zh-CN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TextBox 6">
            <a:extLst>
              <a:ext uri="{FF2B5EF4-FFF2-40B4-BE49-F238E27FC236}">
                <a16:creationId xmlns:a16="http://schemas.microsoft.com/office/drawing/2014/main" id="{628DBC80-5801-7345-891A-B1C90A9AB8B8}"/>
              </a:ext>
            </a:extLst>
          </p:cNvPr>
          <p:cNvSpPr txBox="1"/>
          <p:nvPr/>
        </p:nvSpPr>
        <p:spPr>
          <a:xfrm>
            <a:off x="7228367" y="5395366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Read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0DEB77DC-6DB7-5641-807B-017FDC2BDC36}"/>
              </a:ext>
            </a:extLst>
          </p:cNvPr>
          <p:cNvSpPr txBox="1"/>
          <p:nvPr/>
        </p:nvSpPr>
        <p:spPr>
          <a:xfrm>
            <a:off x="9204977" y="5418880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Write</a:t>
            </a:r>
            <a:endParaRPr lang="zh-CN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80B0B806-4EE2-1C4E-8794-BC25474A7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956" y="6310405"/>
            <a:ext cx="47627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Tested in QNAP Labs. Figures may vary by environment.​​</a:t>
            </a:r>
            <a:endParaRPr lang="en" altLang="zh-TW" sz="8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D62286C7-55A1-634F-BA7F-3B8AEEDE2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191" y="6129845"/>
            <a:ext cx="4762700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Test environment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| </a:t>
            </a:r>
            <a:r>
              <a:rPr lang="en-US" altLang="zh-CN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QTS 4.4.2, 12 x Samsung 850 Pro 512GB, RAID 5, thick volume</a:t>
            </a:r>
            <a:endParaRPr lang="zh-TW" altLang="en-US" sz="8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" altLang="en-US" sz="8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IOmeter</a:t>
            </a:r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| RAM*4, 30-sec ramp up time, 3-min seq. run time, 2 workers, 64-outstanding, 1MB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748322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建築物, 傘, 圍欄 的圖片&#10;&#10;自動產生的描述">
            <a:extLst>
              <a:ext uri="{FF2B5EF4-FFF2-40B4-BE49-F238E27FC236}">
                <a16:creationId xmlns:a16="http://schemas.microsoft.com/office/drawing/2014/main" id="{043B51CA-D9F3-4394-843C-EDEB41977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583" y="809481"/>
            <a:ext cx="3955482" cy="5789749"/>
          </a:xfrm>
          <a:prstGeom prst="rect">
            <a:avLst/>
          </a:prstGeom>
        </p:spPr>
      </p:pic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103565EF-329D-4E99-964E-47498AEC7A42}"/>
              </a:ext>
            </a:extLst>
          </p:cNvPr>
          <p:cNvSpPr/>
          <p:nvPr/>
        </p:nvSpPr>
        <p:spPr>
          <a:xfrm rot="10800000">
            <a:off x="3618898" y="2563351"/>
            <a:ext cx="2897809" cy="3901001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23000">
                <a:schemeClr val="bg1">
                  <a:alpha val="7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Google Shape;97;p18">
            <a:extLst>
              <a:ext uri="{FF2B5EF4-FFF2-40B4-BE49-F238E27FC236}">
                <a16:creationId xmlns:a16="http://schemas.microsoft.com/office/drawing/2014/main" id="{6A6F5997-7FAF-4663-89E7-1464509F53E7}"/>
              </a:ext>
            </a:extLst>
          </p:cNvPr>
          <p:cNvSpPr txBox="1"/>
          <p:nvPr/>
        </p:nvSpPr>
        <p:spPr>
          <a:xfrm>
            <a:off x="3610950" y="1609753"/>
            <a:ext cx="2905761" cy="953599"/>
          </a:xfrm>
          <a:prstGeom prst="round2SameRect">
            <a:avLst>
              <a:gd name="adj1" fmla="val 10008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pPr fontAlgn="base"/>
            <a:r>
              <a:rPr lang="en-US" altLang="zh-TW" sz="1800">
                <a:cs typeface="Arial" panose="020B0604020202020204" pitchFamily="34" charset="0"/>
                <a:sym typeface="Arial" panose="020B0604020202020204" pitchFamily="34" charset="0"/>
              </a:rPr>
              <a:t>3.0M SFP+ 10GbE​</a:t>
            </a:r>
          </a:p>
          <a:p>
            <a:pPr fontAlgn="base"/>
            <a:r>
              <a:rPr lang="en-US" altLang="zh-TW" sz="1800">
                <a:cs typeface="Arial" panose="020B0604020202020204" pitchFamily="34" charset="0"/>
                <a:sym typeface="Arial" panose="020B0604020202020204" pitchFamily="34" charset="0"/>
              </a:rPr>
              <a:t>direct attached copper (DAC) cable​</a:t>
            </a:r>
          </a:p>
        </p:txBody>
      </p:sp>
      <p:sp>
        <p:nvSpPr>
          <p:cNvPr id="27" name="Google Shape;97;p18">
            <a:extLst>
              <a:ext uri="{FF2B5EF4-FFF2-40B4-BE49-F238E27FC236}">
                <a16:creationId xmlns:a16="http://schemas.microsoft.com/office/drawing/2014/main" id="{D5651805-BC1D-4F88-A255-112CC98CC729}"/>
              </a:ext>
            </a:extLst>
          </p:cNvPr>
          <p:cNvSpPr txBox="1"/>
          <p:nvPr/>
        </p:nvSpPr>
        <p:spPr>
          <a:xfrm rot="10800000">
            <a:off x="3610949" y="5646877"/>
            <a:ext cx="2905761" cy="836092"/>
          </a:xfrm>
          <a:prstGeom prst="round2SameRect">
            <a:avLst>
              <a:gd name="adj1" fmla="val 12616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endParaRPr lang="en-US" altLang="zh-TW" sz="200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圖片 2" descr="一張含有 建築物, 傘, 圍欄 的圖片&#10;&#10;自動產生的描述">
            <a:extLst>
              <a:ext uri="{FF2B5EF4-FFF2-40B4-BE49-F238E27FC236}">
                <a16:creationId xmlns:a16="http://schemas.microsoft.com/office/drawing/2014/main" id="{E340BDD8-9BEE-47F2-A66F-968FCDFFF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492" y="809481"/>
            <a:ext cx="3955482" cy="5789749"/>
          </a:xfrm>
          <a:prstGeom prst="rect">
            <a:avLst/>
          </a:prstGeom>
        </p:spPr>
      </p:pic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1AE5774C-6BDA-4F80-BDD5-F2F750F3BA5A}"/>
              </a:ext>
            </a:extLst>
          </p:cNvPr>
          <p:cNvSpPr/>
          <p:nvPr/>
        </p:nvSpPr>
        <p:spPr>
          <a:xfrm rot="10800000">
            <a:off x="550823" y="2563351"/>
            <a:ext cx="2897809" cy="3901001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23000">
                <a:schemeClr val="bg1">
                  <a:alpha val="7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97;p18">
            <a:extLst>
              <a:ext uri="{FF2B5EF4-FFF2-40B4-BE49-F238E27FC236}">
                <a16:creationId xmlns:a16="http://schemas.microsoft.com/office/drawing/2014/main" id="{97E006CB-9827-41D3-BBE1-FC010163D219}"/>
              </a:ext>
            </a:extLst>
          </p:cNvPr>
          <p:cNvSpPr txBox="1"/>
          <p:nvPr/>
        </p:nvSpPr>
        <p:spPr>
          <a:xfrm>
            <a:off x="542875" y="1609753"/>
            <a:ext cx="2905761" cy="953599"/>
          </a:xfrm>
          <a:prstGeom prst="round2SameRect">
            <a:avLst>
              <a:gd name="adj1" fmla="val 10008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pPr fontAlgn="base"/>
            <a:r>
              <a:rPr lang="en-US" altLang="zh-TW" sz="1800">
                <a:cs typeface="Arial" panose="020B0604020202020204" pitchFamily="34" charset="0"/>
                <a:sym typeface="Arial" panose="020B0604020202020204" pitchFamily="34" charset="0"/>
              </a:rPr>
              <a:t>1.5M SFP+ 10GbE ​</a:t>
            </a:r>
          </a:p>
          <a:p>
            <a:pPr fontAlgn="base"/>
            <a:r>
              <a:rPr lang="en-US" altLang="zh-TW" sz="1800">
                <a:cs typeface="Arial" panose="020B0604020202020204" pitchFamily="34" charset="0"/>
                <a:sym typeface="Arial" panose="020B0604020202020204" pitchFamily="34" charset="0"/>
              </a:rPr>
              <a:t>direct attached copper (DAC) cable​</a:t>
            </a:r>
          </a:p>
        </p:txBody>
      </p:sp>
      <p:sp>
        <p:nvSpPr>
          <p:cNvPr id="6" name="Google Shape;97;p18">
            <a:extLst>
              <a:ext uri="{FF2B5EF4-FFF2-40B4-BE49-F238E27FC236}">
                <a16:creationId xmlns:a16="http://schemas.microsoft.com/office/drawing/2014/main" id="{A5F7B4A1-B03A-44C3-8463-1228A892C8C4}"/>
              </a:ext>
            </a:extLst>
          </p:cNvPr>
          <p:cNvSpPr txBox="1"/>
          <p:nvPr/>
        </p:nvSpPr>
        <p:spPr>
          <a:xfrm rot="10800000">
            <a:off x="542874" y="5646877"/>
            <a:ext cx="2905761" cy="836092"/>
          </a:xfrm>
          <a:prstGeom prst="round2SameRect">
            <a:avLst>
              <a:gd name="adj1" fmla="val 12616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endParaRPr lang="en-US" altLang="zh-TW" sz="200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圖片 12" descr="一張含有 電子用品, 電腦 的圖片&#10;&#10;自動產生的描述">
            <a:extLst>
              <a:ext uri="{FF2B5EF4-FFF2-40B4-BE49-F238E27FC236}">
                <a16:creationId xmlns:a16="http://schemas.microsoft.com/office/drawing/2014/main" id="{B44E7214-ABA1-954F-8AD3-5B5EB70EC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701" y="1794366"/>
            <a:ext cx="5841299" cy="435883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Short-distance 10GbE SFP+ DAC cable​</a:t>
            </a:r>
            <a:b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for direct connection without a transceiver​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602" y="2959152"/>
            <a:ext cx="2728454" cy="2742352"/>
          </a:xfrm>
          <a:prstGeom prst="rect">
            <a:avLst/>
          </a:prstGeom>
          <a:effectLst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50" t="4904" r="7401" b="9734"/>
          <a:stretch/>
        </p:blipFill>
        <p:spPr>
          <a:xfrm>
            <a:off x="710016" y="3363624"/>
            <a:ext cx="2571476" cy="2011378"/>
          </a:xfrm>
          <a:prstGeom prst="rect">
            <a:avLst/>
          </a:prstGeom>
          <a:effectLst/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FBA8825-92D2-4B28-BDF8-0D46CAC94FCF}"/>
              </a:ext>
            </a:extLst>
          </p:cNvPr>
          <p:cNvSpPr/>
          <p:nvPr/>
        </p:nvSpPr>
        <p:spPr>
          <a:xfrm>
            <a:off x="894263" y="5771328"/>
            <a:ext cx="22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Part number: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CAB-DAC15M-SFPP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8B7708-8184-4390-81F2-D2DEE0720464}"/>
              </a:ext>
            </a:extLst>
          </p:cNvPr>
          <p:cNvSpPr/>
          <p:nvPr/>
        </p:nvSpPr>
        <p:spPr>
          <a:xfrm>
            <a:off x="4009964" y="5756131"/>
            <a:ext cx="22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Part number: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CAB-DAC30M-SFPP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ECBB817-A177-3F49-BCEF-ACB938EE1811}"/>
              </a:ext>
            </a:extLst>
          </p:cNvPr>
          <p:cNvSpPr/>
          <p:nvPr/>
        </p:nvSpPr>
        <p:spPr>
          <a:xfrm>
            <a:off x="8550876" y="5046459"/>
            <a:ext cx="1211141" cy="748860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094624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7">
            <a:extLst>
              <a:ext uri="{FF2B5EF4-FFF2-40B4-BE49-F238E27FC236}">
                <a16:creationId xmlns:a16="http://schemas.microsoft.com/office/drawing/2014/main" id="{2E722381-DA58-4913-A9F8-9703810CFE05}"/>
              </a:ext>
            </a:extLst>
          </p:cNvPr>
          <p:cNvSpPr txBox="1">
            <a:spLocks/>
          </p:cNvSpPr>
          <p:nvPr/>
        </p:nvSpPr>
        <p:spPr>
          <a:xfrm>
            <a:off x="9180334" y="3399365"/>
            <a:ext cx="2613733" cy="15155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buSzPts val="3200"/>
            </a:pPr>
            <a:r>
              <a:rPr lang="en-US" altLang="zh-Hant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2.5GbE &amp; 10GbE </a:t>
            </a: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Performance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Shape 287">
            <a:extLst>
              <a:ext uri="{FF2B5EF4-FFF2-40B4-BE49-F238E27FC236}">
                <a16:creationId xmlns:a16="http://schemas.microsoft.com/office/drawing/2014/main" id="{9309B19A-5CF9-466D-8CA1-49EE6BEF8890}"/>
              </a:ext>
            </a:extLst>
          </p:cNvPr>
          <p:cNvSpPr txBox="1">
            <a:spLocks/>
          </p:cNvSpPr>
          <p:nvPr/>
        </p:nvSpPr>
        <p:spPr>
          <a:xfrm>
            <a:off x="676276" y="3607968"/>
            <a:ext cx="2613734" cy="10983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buSzPts val="3200"/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Memory</a:t>
            </a:r>
          </a:p>
          <a:p>
            <a:pPr algn="ctr">
              <a:lnSpc>
                <a:spcPct val="130000"/>
              </a:lnSpc>
              <a:buSzPts val="3200"/>
            </a:pP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Upgrade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17678D5-1CA2-4B36-9338-15B3ABAE8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0095" y="1879598"/>
            <a:ext cx="1446096" cy="2125133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64C28749-6B52-45CC-A352-7666615F4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5830" y="1879598"/>
            <a:ext cx="1722741" cy="21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06396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>
                <a:latin typeface="Arial" panose="020B0604020202020204" pitchFamily="34" charset="0"/>
                <a:sym typeface="Arial" panose="020B0604020202020204" pitchFamily="34" charset="0"/>
              </a:rPr>
              <a:t>Upgrade to 2.5GbE+ to unlock the business networking potentials and remove bottlenecks</a:t>
            </a:r>
            <a:endParaRPr lang="en-US" sz="32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2BC937D-F2DA-4971-91B1-EAAF482C7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53" y="2888015"/>
            <a:ext cx="3620180" cy="33736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16922FCD-2727-4389-9D86-EAA522B3D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995" y="2844697"/>
            <a:ext cx="3460752" cy="322503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87489AEA-B37D-4A24-A16B-EDCBCEDB70FB}"/>
              </a:ext>
            </a:extLst>
          </p:cNvPr>
          <p:cNvGrpSpPr/>
          <p:nvPr/>
        </p:nvGrpSpPr>
        <p:grpSpPr>
          <a:xfrm>
            <a:off x="923814" y="3546023"/>
            <a:ext cx="5668274" cy="2685693"/>
            <a:chOff x="367315" y="3546023"/>
            <a:chExt cx="7029445" cy="26856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E63827-C20F-294A-B469-6F580FFB29B3}"/>
                </a:ext>
              </a:extLst>
            </p:cNvPr>
            <p:cNvSpPr/>
            <p:nvPr/>
          </p:nvSpPr>
          <p:spPr>
            <a:xfrm>
              <a:off x="753845" y="5644086"/>
              <a:ext cx="560550" cy="125230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CA0634-D191-674E-B5C0-BD8691846E0F}"/>
                </a:ext>
              </a:extLst>
            </p:cNvPr>
            <p:cNvSpPr/>
            <p:nvPr/>
          </p:nvSpPr>
          <p:spPr>
            <a:xfrm>
              <a:off x="1983541" y="5498378"/>
              <a:ext cx="678914" cy="291417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39C3A8-6520-BE4B-AD91-92E789E47946}"/>
                </a:ext>
              </a:extLst>
            </p:cNvPr>
            <p:cNvSpPr/>
            <p:nvPr/>
          </p:nvSpPr>
          <p:spPr>
            <a:xfrm>
              <a:off x="3469117" y="5199311"/>
              <a:ext cx="678912" cy="572616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F8353C-01AA-1F49-B13E-815B16E82D3F}"/>
                </a:ext>
              </a:extLst>
            </p:cNvPr>
            <p:cNvSpPr/>
            <p:nvPr/>
          </p:nvSpPr>
          <p:spPr>
            <a:xfrm>
              <a:off x="5069749" y="4678863"/>
              <a:ext cx="702584" cy="1090883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85C38C-8A28-F94E-81DA-0285E24A7481}"/>
                </a:ext>
              </a:extLst>
            </p:cNvPr>
            <p:cNvSpPr/>
            <p:nvPr/>
          </p:nvSpPr>
          <p:spPr>
            <a:xfrm>
              <a:off x="6336793" y="3546023"/>
              <a:ext cx="772376" cy="2223293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0D51C5-0F2F-6147-915C-45D47FCC9E09}"/>
                </a:ext>
              </a:extLst>
            </p:cNvPr>
            <p:cNvSpPr txBox="1"/>
            <p:nvPr/>
          </p:nvSpPr>
          <p:spPr>
            <a:xfrm>
              <a:off x="367315" y="5880176"/>
              <a:ext cx="1329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100 Mbps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0B9BC8-F368-A848-8832-6207FD6A48F1}"/>
                </a:ext>
              </a:extLst>
            </p:cNvPr>
            <p:cNvSpPr txBox="1"/>
            <p:nvPr/>
          </p:nvSpPr>
          <p:spPr>
            <a:xfrm>
              <a:off x="1837902" y="5880175"/>
              <a:ext cx="1023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 Gbps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F6800C-5ADE-1E40-8C35-8C32BB55C372}"/>
                </a:ext>
              </a:extLst>
            </p:cNvPr>
            <p:cNvSpPr txBox="1"/>
            <p:nvPr/>
          </p:nvSpPr>
          <p:spPr>
            <a:xfrm>
              <a:off x="2860972" y="5831606"/>
              <a:ext cx="1963281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2.5 Gbps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1B7C2D-C7A7-0648-94E9-5E993626AEC2}"/>
                </a:ext>
              </a:extLst>
            </p:cNvPr>
            <p:cNvSpPr txBox="1"/>
            <p:nvPr/>
          </p:nvSpPr>
          <p:spPr>
            <a:xfrm>
              <a:off x="4889282" y="5880175"/>
              <a:ext cx="1098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 Gbps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BE327F-E669-7049-B6AE-A373502C9049}"/>
                </a:ext>
              </a:extLst>
            </p:cNvPr>
            <p:cNvSpPr txBox="1"/>
            <p:nvPr/>
          </p:nvSpPr>
          <p:spPr>
            <a:xfrm>
              <a:off x="6142989" y="5880175"/>
              <a:ext cx="1098286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 Gbps</a:t>
              </a:r>
            </a:p>
          </p:txBody>
        </p:sp>
        <p:sp>
          <p:nvSpPr>
            <p:cNvPr id="49" name="箭號: 向左 48">
              <a:extLst>
                <a:ext uri="{FF2B5EF4-FFF2-40B4-BE49-F238E27FC236}">
                  <a16:creationId xmlns:a16="http://schemas.microsoft.com/office/drawing/2014/main" id="{538FBC22-D1C5-4356-BFAC-82BC1B5F8D7C}"/>
                </a:ext>
              </a:extLst>
            </p:cNvPr>
            <p:cNvSpPr/>
            <p:nvPr/>
          </p:nvSpPr>
          <p:spPr>
            <a:xfrm rot="10800000">
              <a:off x="693742" y="5743854"/>
              <a:ext cx="6703018" cy="88782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47" name="Shape 253">
            <a:extLst>
              <a:ext uri="{FF2B5EF4-FFF2-40B4-BE49-F238E27FC236}">
                <a16:creationId xmlns:a16="http://schemas.microsoft.com/office/drawing/2014/main" id="{FA88385A-B763-B141-9C17-FE4C7D82F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9345278"/>
              </p:ext>
            </p:extLst>
          </p:nvPr>
        </p:nvGraphicFramePr>
        <p:xfrm>
          <a:off x="7459877" y="3347200"/>
          <a:ext cx="4414623" cy="2620937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968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0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3C04"/>
                        </a:gs>
                        <a:gs pos="100000">
                          <a:srgbClr val="D22D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5e</a:t>
                      </a:r>
                      <a:endParaRPr lang="en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3C04"/>
                        </a:gs>
                        <a:gs pos="100000">
                          <a:srgbClr val="D22D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</a:t>
                      </a:r>
                      <a:endParaRPr lang="en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3C04"/>
                        </a:gs>
                        <a:gs pos="100000">
                          <a:srgbClr val="D22D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3C04"/>
                        </a:gs>
                        <a:gs pos="100000">
                          <a:srgbClr val="D22D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100M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1G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2.5G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5G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10G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X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6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✓</a:t>
                      </a: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(55m)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835D6F36-4736-C14C-938D-004B0772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033" y="1534228"/>
            <a:ext cx="2829533" cy="2620938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4AAAD4-92DE-C94C-9B7F-FF75F2A513D0}"/>
              </a:ext>
            </a:extLst>
          </p:cNvPr>
          <p:cNvSpPr txBox="1"/>
          <p:nvPr/>
        </p:nvSpPr>
        <p:spPr>
          <a:xfrm>
            <a:off x="746934" y="1532183"/>
            <a:ext cx="9417343" cy="1736373"/>
          </a:xfrm>
          <a:prstGeom prst="rect">
            <a:avLst/>
          </a:prstGeom>
          <a:noFill/>
        </p:spPr>
        <p:txBody>
          <a:bodyPr wrap="square" numCol="3" rtlCol="0" anchor="t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Increasing wireless devices, video and audio contents, large data backup, file access and real-time communication and video conferences all can cause the existing 1GbE network to be congested, thus slowing down the network speed or having jitters or pauses in video conferences. 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Businesses can leverage the current CAT 5e cable infrastructure with the right switches and adapters for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5GbE &amp; 5GbE upgrade!</a:t>
            </a:r>
          </a:p>
        </p:txBody>
      </p:sp>
    </p:spTree>
    <p:extLst>
      <p:ext uri="{BB962C8B-B14F-4D97-AF65-F5344CB8AC3E}">
        <p14:creationId xmlns:p14="http://schemas.microsoft.com/office/powerpoint/2010/main" val="49718251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Backup the data from your computers​ against viruses and ransomware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Shape 108" hidden="1">
            <a:extLst>
              <a:ext uri="{FF2B5EF4-FFF2-40B4-BE49-F238E27FC236}">
                <a16:creationId xmlns:a16="http://schemas.microsoft.com/office/drawing/2014/main" id="{F3D784CB-D40B-4C0C-9536-063C23CCF424}"/>
              </a:ext>
            </a:extLst>
          </p:cNvPr>
          <p:cNvSpPr/>
          <p:nvPr/>
        </p:nvSpPr>
        <p:spPr>
          <a:xfrm>
            <a:off x="4682965" y="3703870"/>
            <a:ext cx="2920496" cy="1913926"/>
          </a:xfrm>
          <a:prstGeom prst="rect">
            <a:avLst/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1" name="Shape 310">
            <a:extLst>
              <a:ext uri="{FF2B5EF4-FFF2-40B4-BE49-F238E27FC236}">
                <a16:creationId xmlns:a16="http://schemas.microsoft.com/office/drawing/2014/main" id="{11575D5F-57CD-4015-A50F-EB6DABED1D12}"/>
              </a:ext>
            </a:extLst>
          </p:cNvPr>
          <p:cNvSpPr/>
          <p:nvPr/>
        </p:nvSpPr>
        <p:spPr>
          <a:xfrm>
            <a:off x="8237318" y="3905570"/>
            <a:ext cx="1608299" cy="70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NetBak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Replicator 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Shape 314">
            <a:extLst>
              <a:ext uri="{FF2B5EF4-FFF2-40B4-BE49-F238E27FC236}">
                <a16:creationId xmlns:a16="http://schemas.microsoft.com/office/drawing/2014/main" id="{7D80F717-712E-4550-9182-C3897AEE0B20}"/>
              </a:ext>
            </a:extLst>
          </p:cNvPr>
          <p:cNvSpPr/>
          <p:nvPr/>
        </p:nvSpPr>
        <p:spPr>
          <a:xfrm>
            <a:off x="2596338" y="3905570"/>
            <a:ext cx="1608299" cy="70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Time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Machine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Shape 315">
            <a:extLst>
              <a:ext uri="{FF2B5EF4-FFF2-40B4-BE49-F238E27FC236}">
                <a16:creationId xmlns:a16="http://schemas.microsoft.com/office/drawing/2014/main" id="{7F07D571-5F6C-41CE-A86E-1CC0588C9984}"/>
              </a:ext>
            </a:extLst>
          </p:cNvPr>
          <p:cNvSpPr/>
          <p:nvPr/>
        </p:nvSpPr>
        <p:spPr>
          <a:xfrm>
            <a:off x="3207195" y="1493218"/>
            <a:ext cx="1763429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macOS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Shape 316">
            <a:extLst>
              <a:ext uri="{FF2B5EF4-FFF2-40B4-BE49-F238E27FC236}">
                <a16:creationId xmlns:a16="http://schemas.microsoft.com/office/drawing/2014/main" id="{49FCB25A-1A24-431F-BF24-8B40108E6258}"/>
              </a:ext>
            </a:extLst>
          </p:cNvPr>
          <p:cNvSpPr/>
          <p:nvPr/>
        </p:nvSpPr>
        <p:spPr>
          <a:xfrm>
            <a:off x="6953450" y="1484417"/>
            <a:ext cx="2273952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Windows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Shape 317">
            <a:extLst>
              <a:ext uri="{FF2B5EF4-FFF2-40B4-BE49-F238E27FC236}">
                <a16:creationId xmlns:a16="http://schemas.microsoft.com/office/drawing/2014/main" id="{5E5AE9B0-033B-4056-BE0C-AA80CF19F0A8}"/>
              </a:ext>
            </a:extLst>
          </p:cNvPr>
          <p:cNvSpPr/>
          <p:nvPr/>
        </p:nvSpPr>
        <p:spPr>
          <a:xfrm>
            <a:off x="4411553" y="3768108"/>
            <a:ext cx="3251076" cy="97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Scheduled or instant backup to counter against viruses and ransomware​</a:t>
            </a:r>
            <a:endParaRPr lang="zh-TW" altLang="en-US">
              <a:solidFill>
                <a:srgbClr val="D22D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FFCE7AC-C115-F841-8B4C-1641CBF0B25F}"/>
              </a:ext>
            </a:extLst>
          </p:cNvPr>
          <p:cNvSpPr/>
          <p:nvPr/>
        </p:nvSpPr>
        <p:spPr>
          <a:xfrm>
            <a:off x="9979012" y="4835992"/>
            <a:ext cx="1353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TS-1232PXU-RP</a:t>
            </a:r>
          </a:p>
        </p:txBody>
      </p:sp>
      <p:pic>
        <p:nvPicPr>
          <p:cNvPr id="28" name="圖片 27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B442FA30-75F4-9946-87DD-02C2A2ED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698" y="4572443"/>
            <a:ext cx="10220570" cy="2532626"/>
          </a:xfrm>
          <a:prstGeom prst="rect">
            <a:avLst/>
          </a:prstGeom>
        </p:spPr>
      </p:pic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69017ED-1AE8-4787-AFF5-6F6ED8EAE1AC}"/>
              </a:ext>
            </a:extLst>
          </p:cNvPr>
          <p:cNvCxnSpPr>
            <a:cxnSpLocks/>
          </p:cNvCxnSpPr>
          <p:nvPr/>
        </p:nvCxnSpPr>
        <p:spPr>
          <a:xfrm rot="5400000">
            <a:off x="7168731" y="4304883"/>
            <a:ext cx="1843391" cy="0"/>
          </a:xfrm>
          <a:prstGeom prst="straightConnector1">
            <a:avLst/>
          </a:prstGeom>
          <a:ln w="165100" cap="sq">
            <a:gradFill>
              <a:gsLst>
                <a:gs pos="29000">
                  <a:srgbClr val="FF3C04"/>
                </a:gs>
                <a:gs pos="78000">
                  <a:srgbClr val="0070C0">
                    <a:alpha val="0"/>
                  </a:srgbClr>
                </a:gs>
                <a:gs pos="63000">
                  <a:srgbClr val="0070C0">
                    <a:alpha val="29000"/>
                  </a:srgbClr>
                </a:gs>
              </a:gsLst>
              <a:lin ang="0" scaled="0"/>
            </a:gradFill>
            <a:prstDash val="solid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892E6BF4-FBC2-448B-AC20-7F402D1D9388}"/>
              </a:ext>
            </a:extLst>
          </p:cNvPr>
          <p:cNvCxnSpPr>
            <a:cxnSpLocks/>
          </p:cNvCxnSpPr>
          <p:nvPr/>
        </p:nvCxnSpPr>
        <p:spPr>
          <a:xfrm rot="5400000">
            <a:off x="3166883" y="4304883"/>
            <a:ext cx="1843391" cy="0"/>
          </a:xfrm>
          <a:prstGeom prst="straightConnector1">
            <a:avLst/>
          </a:prstGeom>
          <a:ln w="165100" cap="sq">
            <a:gradFill>
              <a:gsLst>
                <a:gs pos="29000">
                  <a:srgbClr val="FF3C04"/>
                </a:gs>
                <a:gs pos="78000">
                  <a:srgbClr val="0070C0">
                    <a:alpha val="0"/>
                  </a:srgbClr>
                </a:gs>
                <a:gs pos="63000">
                  <a:srgbClr val="0070C0">
                    <a:alpha val="29000"/>
                  </a:srgbClr>
                </a:gs>
              </a:gsLst>
              <a:lin ang="0" scaled="0"/>
            </a:gradFill>
            <a:prstDash val="solid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BF2B5820-CB31-4188-9509-51037472FE1D}"/>
              </a:ext>
            </a:extLst>
          </p:cNvPr>
          <p:cNvGrpSpPr/>
          <p:nvPr/>
        </p:nvGrpSpPr>
        <p:grpSpPr>
          <a:xfrm>
            <a:off x="2394215" y="1821808"/>
            <a:ext cx="3389388" cy="1913925"/>
            <a:chOff x="473844" y="1964182"/>
            <a:chExt cx="3389388" cy="1913925"/>
          </a:xfrm>
        </p:grpSpPr>
        <p:pic>
          <p:nvPicPr>
            <p:cNvPr id="23" name="Shape 309">
              <a:extLst>
                <a:ext uri="{FF2B5EF4-FFF2-40B4-BE49-F238E27FC236}">
                  <a16:creationId xmlns:a16="http://schemas.microsoft.com/office/drawing/2014/main" id="{1237EB16-F291-416C-BF9B-93F9F488DDC9}"/>
                </a:ext>
              </a:extLst>
            </p:cNvPr>
            <p:cNvPicPr preferRelativeResize="0"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473844" y="1964182"/>
              <a:ext cx="3389388" cy="191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313">
              <a:extLst>
                <a:ext uri="{FF2B5EF4-FFF2-40B4-BE49-F238E27FC236}">
                  <a16:creationId xmlns:a16="http://schemas.microsoft.com/office/drawing/2014/main" id="{7780F440-DF95-43C3-8ACF-E5876CE735EA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7701" y="2243665"/>
              <a:ext cx="1838949" cy="12112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7D23FDB-E674-4947-A9B2-9BADDE3A6A95}"/>
              </a:ext>
            </a:extLst>
          </p:cNvPr>
          <p:cNvGrpSpPr/>
          <p:nvPr/>
        </p:nvGrpSpPr>
        <p:grpSpPr>
          <a:xfrm>
            <a:off x="6395732" y="1816345"/>
            <a:ext cx="3389388" cy="1913925"/>
            <a:chOff x="694367" y="1678864"/>
            <a:chExt cx="2542041" cy="1435444"/>
          </a:xfrm>
        </p:grpSpPr>
        <p:pic>
          <p:nvPicPr>
            <p:cNvPr id="26" name="Shape 309">
              <a:extLst>
                <a:ext uri="{FF2B5EF4-FFF2-40B4-BE49-F238E27FC236}">
                  <a16:creationId xmlns:a16="http://schemas.microsoft.com/office/drawing/2014/main" id="{9E368393-9D28-4B4C-9EF7-66E55AEB7D33}"/>
                </a:ext>
              </a:extLst>
            </p:cNvPr>
            <p:cNvPicPr preferRelativeResize="0"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694367" y="1678864"/>
              <a:ext cx="2542041" cy="1435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313">
              <a:extLst>
                <a:ext uri="{FF2B5EF4-FFF2-40B4-BE49-F238E27FC236}">
                  <a16:creationId xmlns:a16="http://schemas.microsoft.com/office/drawing/2014/main" id="{EC244C36-69AF-43AA-9A07-CF311767DD95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9760" y="1888476"/>
              <a:ext cx="1379212" cy="90846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圖片 3" descr="一張含有 螢幕擷取畫面, 電腦 的圖片&#10;&#10;自動產生的描述">
            <a:extLst>
              <a:ext uri="{FF2B5EF4-FFF2-40B4-BE49-F238E27FC236}">
                <a16:creationId xmlns:a16="http://schemas.microsoft.com/office/drawing/2014/main" id="{ECBF1751-986D-41D8-900F-A785185D4A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12878" r="44973" b="18233"/>
          <a:stretch/>
        </p:blipFill>
        <p:spPr>
          <a:xfrm>
            <a:off x="6878097" y="2019753"/>
            <a:ext cx="2458520" cy="138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97847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08">
            <a:extLst>
              <a:ext uri="{FF2B5EF4-FFF2-40B4-BE49-F238E27FC236}">
                <a16:creationId xmlns:a16="http://schemas.microsoft.com/office/drawing/2014/main" id="{7C801192-729C-46EE-8A01-FDA3815FD0EF}"/>
              </a:ext>
            </a:extLst>
          </p:cNvPr>
          <p:cNvSpPr/>
          <p:nvPr/>
        </p:nvSpPr>
        <p:spPr>
          <a:xfrm>
            <a:off x="0" y="4555067"/>
            <a:ext cx="7378187" cy="1667933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HBS 3 (Hybrid Backup Sync 3) </a:t>
            </a:r>
            <a:b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for NAS data backup and recovery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AB1B883C-9CD2-3742-BC1A-4D8B983D6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1" y="1707140"/>
            <a:ext cx="7285409" cy="2518317"/>
          </a:xfrm>
          <a:prstGeom prst="roundRect">
            <a:avLst>
              <a:gd name="adj" fmla="val 339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" name="圖片 150" descr="一張含有 傘, 房間 的圖片&#10;&#10;自動產生的描述">
            <a:extLst>
              <a:ext uri="{FF2B5EF4-FFF2-40B4-BE49-F238E27FC236}">
                <a16:creationId xmlns:a16="http://schemas.microsoft.com/office/drawing/2014/main" id="{2239A484-C41A-0741-ACE5-657D51089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1" y="4751753"/>
            <a:ext cx="1233351" cy="123335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52" name="Rectangle 12">
            <a:extLst>
              <a:ext uri="{FF2B5EF4-FFF2-40B4-BE49-F238E27FC236}">
                <a16:creationId xmlns:a16="http://schemas.microsoft.com/office/drawing/2014/main" id="{C32C0E42-E1A3-CD4A-AE1F-182BEE1A146F}"/>
              </a:ext>
            </a:extLst>
          </p:cNvPr>
          <p:cNvSpPr/>
          <p:nvPr/>
        </p:nvSpPr>
        <p:spPr>
          <a:xfrm>
            <a:off x="1781807" y="4709348"/>
            <a:ext cx="5154183" cy="13471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2533"/>
              </a:lnSpc>
              <a:buClr>
                <a:srgbClr val="000000"/>
              </a:buClr>
              <a:buSzPts val="1400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 HBS 3 (Hybrid Backup Sync 3) to easily transfer your data to local, remote and cloud storage spaces as a comprehensive data storage and disaster recovery plan.</a:t>
            </a:r>
            <a:endParaRPr kumimoji="1"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3EEBD34E-7E5E-5748-A5BE-062D7D3F4E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43" y="3429001"/>
            <a:ext cx="4867991" cy="2957588"/>
          </a:xfrm>
          <a:prstGeom prst="roundRect">
            <a:avLst>
              <a:gd name="adj" fmla="val 1600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E7D21FBF-1056-445A-BDD5-717569894111}"/>
              </a:ext>
            </a:extLst>
          </p:cNvPr>
          <p:cNvSpPr/>
          <p:nvPr/>
        </p:nvSpPr>
        <p:spPr>
          <a:xfrm>
            <a:off x="6096000" y="3506725"/>
            <a:ext cx="1145864" cy="53187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25734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 snapshot for file recovery, </a:t>
            </a:r>
            <a:br>
              <a:rPr lang="en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up to 256 versions​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50" name="Shape 248">
            <a:extLst>
              <a:ext uri="{FF2B5EF4-FFF2-40B4-BE49-F238E27FC236}">
                <a16:creationId xmlns:a16="http://schemas.microsoft.com/office/drawing/2014/main" id="{961D572C-41DD-4FA2-B4C6-BC55D42C9CCE}"/>
              </a:ext>
            </a:extLst>
          </p:cNvPr>
          <p:cNvSpPr txBox="1">
            <a:spLocks/>
          </p:cNvSpPr>
          <p:nvPr/>
        </p:nvSpPr>
        <p:spPr>
          <a:xfrm>
            <a:off x="6346442" y="1567052"/>
            <a:ext cx="5370897" cy="17587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Fully supports all storage configurations at the storage pool level.​</a:t>
            </a:r>
          </a:p>
          <a:p>
            <a:pPr fontAlgn="base"/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Easily take, manage and restore snapshots.​</a:t>
            </a:r>
          </a:p>
          <a:p>
            <a:pPr fontAlgn="base"/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Using the mature Ext4 file system for "out of volume" snapshots.​</a:t>
            </a:r>
          </a:p>
          <a:p>
            <a:pPr marL="252000" indent="-252000">
              <a:lnSpc>
                <a:spcPct val="130000"/>
              </a:lnSpc>
              <a:spcBef>
                <a:spcPts val="0"/>
              </a:spcBef>
              <a:buClr>
                <a:srgbClr val="3F3F3F"/>
              </a:buClr>
              <a:buSzPts val="1700"/>
              <a:buFont typeface="Arial" panose="020B0604020202020204" pitchFamily="34" charset="0"/>
              <a:buNone/>
            </a:pPr>
            <a:endParaRPr lang="zh-CN" altLang="en-US" sz="1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70B250E1-6A76-42C7-A22F-E513AD663FFA}"/>
              </a:ext>
            </a:extLst>
          </p:cNvPr>
          <p:cNvGrpSpPr/>
          <p:nvPr/>
        </p:nvGrpSpPr>
        <p:grpSpPr>
          <a:xfrm>
            <a:off x="675083" y="2935307"/>
            <a:ext cx="5071798" cy="2287582"/>
            <a:chOff x="7700280" y="1355100"/>
            <a:chExt cx="4578480" cy="2287582"/>
          </a:xfrm>
        </p:grpSpPr>
        <p:sp>
          <p:nvSpPr>
            <p:cNvPr id="52" name="Shape 225">
              <a:extLst>
                <a:ext uri="{FF2B5EF4-FFF2-40B4-BE49-F238E27FC236}">
                  <a16:creationId xmlns:a16="http://schemas.microsoft.com/office/drawing/2014/main" id="{C6AD0A3E-A881-4B81-8ED9-75C1E3B4A42A}"/>
                </a:ext>
              </a:extLst>
            </p:cNvPr>
            <p:cNvSpPr/>
            <p:nvPr/>
          </p:nvSpPr>
          <p:spPr>
            <a:xfrm>
              <a:off x="7703393" y="2235386"/>
              <a:ext cx="4573313" cy="140729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endParaRPr lang="zh-TW" altLang="en-US" sz="18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Shape 226">
              <a:extLst>
                <a:ext uri="{FF2B5EF4-FFF2-40B4-BE49-F238E27FC236}">
                  <a16:creationId xmlns:a16="http://schemas.microsoft.com/office/drawing/2014/main" id="{1EFBE4B5-E0ED-4D22-956B-886F8F0B107E}"/>
                </a:ext>
              </a:extLst>
            </p:cNvPr>
            <p:cNvSpPr txBox="1"/>
            <p:nvPr/>
          </p:nvSpPr>
          <p:spPr>
            <a:xfrm>
              <a:off x="7700281" y="1499552"/>
              <a:ext cx="4578479" cy="591381"/>
            </a:xfrm>
            <a:prstGeom prst="rect">
              <a:avLst/>
            </a:prstGeom>
            <a:gradFill>
              <a:gsLst>
                <a:gs pos="45000">
                  <a:srgbClr val="D22D00"/>
                </a:gs>
                <a:gs pos="100000">
                  <a:srgbClr val="FF3C04"/>
                </a:gs>
              </a:gsLst>
              <a:lin ang="16200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lang="zh-TW" alt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Shape 226">
              <a:extLst>
                <a:ext uri="{FF2B5EF4-FFF2-40B4-BE49-F238E27FC236}">
                  <a16:creationId xmlns:a16="http://schemas.microsoft.com/office/drawing/2014/main" id="{9F56F755-3B40-4929-9F23-DACB138FF2E0}"/>
                </a:ext>
              </a:extLst>
            </p:cNvPr>
            <p:cNvSpPr txBox="1"/>
            <p:nvPr/>
          </p:nvSpPr>
          <p:spPr>
            <a:xfrm>
              <a:off x="7700280" y="1499552"/>
              <a:ext cx="1217026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File level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Shape 236">
              <a:extLst>
                <a:ext uri="{FF2B5EF4-FFF2-40B4-BE49-F238E27FC236}">
                  <a16:creationId xmlns:a16="http://schemas.microsoft.com/office/drawing/2014/main" id="{0B92444C-0FE8-44D0-9D62-17AEB93A7EB3}"/>
                </a:ext>
              </a:extLst>
            </p:cNvPr>
            <p:cNvSpPr txBox="1"/>
            <p:nvPr/>
          </p:nvSpPr>
          <p:spPr>
            <a:xfrm>
              <a:off x="7712988" y="2244666"/>
              <a:ext cx="1410718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Block level</a:t>
              </a:r>
              <a:endPara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Shape 229">
              <a:extLst>
                <a:ext uri="{FF2B5EF4-FFF2-40B4-BE49-F238E27FC236}">
                  <a16:creationId xmlns:a16="http://schemas.microsoft.com/office/drawing/2014/main" id="{871428C7-F934-4942-909E-6D1005E92DD4}"/>
                </a:ext>
              </a:extLst>
            </p:cNvPr>
            <p:cNvSpPr/>
            <p:nvPr/>
          </p:nvSpPr>
          <p:spPr>
            <a:xfrm>
              <a:off x="8966549" y="297676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Shape 230">
              <a:extLst>
                <a:ext uri="{FF2B5EF4-FFF2-40B4-BE49-F238E27FC236}">
                  <a16:creationId xmlns:a16="http://schemas.microsoft.com/office/drawing/2014/main" id="{48855DF9-7309-4029-8F0B-797CD4454624}"/>
                </a:ext>
              </a:extLst>
            </p:cNvPr>
            <p:cNvSpPr/>
            <p:nvPr/>
          </p:nvSpPr>
          <p:spPr>
            <a:xfrm>
              <a:off x="9606795" y="297676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B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Shape 231">
              <a:extLst>
                <a:ext uri="{FF2B5EF4-FFF2-40B4-BE49-F238E27FC236}">
                  <a16:creationId xmlns:a16="http://schemas.microsoft.com/office/drawing/2014/main" id="{05E97DC2-309B-410E-9F64-54C744295D8E}"/>
                </a:ext>
              </a:extLst>
            </p:cNvPr>
            <p:cNvSpPr/>
            <p:nvPr/>
          </p:nvSpPr>
          <p:spPr>
            <a:xfrm>
              <a:off x="10275935" y="296894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C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Shape 233">
              <a:extLst>
                <a:ext uri="{FF2B5EF4-FFF2-40B4-BE49-F238E27FC236}">
                  <a16:creationId xmlns:a16="http://schemas.microsoft.com/office/drawing/2014/main" id="{A11B11AC-0E42-432B-9C98-0951109C5ECB}"/>
                </a:ext>
              </a:extLst>
            </p:cNvPr>
            <p:cNvSpPr/>
            <p:nvPr/>
          </p:nvSpPr>
          <p:spPr>
            <a:xfrm>
              <a:off x="9612456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B’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Shape 234">
              <a:extLst>
                <a:ext uri="{FF2B5EF4-FFF2-40B4-BE49-F238E27FC236}">
                  <a16:creationId xmlns:a16="http://schemas.microsoft.com/office/drawing/2014/main" id="{008BF2A4-038C-4AE5-BD12-8EE38999E887}"/>
                </a:ext>
              </a:extLst>
            </p:cNvPr>
            <p:cNvSpPr/>
            <p:nvPr/>
          </p:nvSpPr>
          <p:spPr>
            <a:xfrm>
              <a:off x="10275935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C’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Shape 235">
              <a:extLst>
                <a:ext uri="{FF2B5EF4-FFF2-40B4-BE49-F238E27FC236}">
                  <a16:creationId xmlns:a16="http://schemas.microsoft.com/office/drawing/2014/main" id="{09914943-3735-4367-8A86-D7E5BFA18B21}"/>
                </a:ext>
              </a:extLst>
            </p:cNvPr>
            <p:cNvSpPr/>
            <p:nvPr/>
          </p:nvSpPr>
          <p:spPr>
            <a:xfrm>
              <a:off x="8948977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Shape 237">
              <a:extLst>
                <a:ext uri="{FF2B5EF4-FFF2-40B4-BE49-F238E27FC236}">
                  <a16:creationId xmlns:a16="http://schemas.microsoft.com/office/drawing/2014/main" id="{910D6826-335E-49BE-AE28-DEC65F7FDC3F}"/>
                </a:ext>
              </a:extLst>
            </p:cNvPr>
            <p:cNvSpPr/>
            <p:nvPr/>
          </p:nvSpPr>
          <p:spPr>
            <a:xfrm>
              <a:off x="10939413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D’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Shape 238">
              <a:extLst>
                <a:ext uri="{FF2B5EF4-FFF2-40B4-BE49-F238E27FC236}">
                  <a16:creationId xmlns:a16="http://schemas.microsoft.com/office/drawing/2014/main" id="{7C9603F6-6950-48D2-B553-628595965EA5}"/>
                </a:ext>
              </a:extLst>
            </p:cNvPr>
            <p:cNvSpPr/>
            <p:nvPr/>
          </p:nvSpPr>
          <p:spPr>
            <a:xfrm>
              <a:off x="11602889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E’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Shape 242">
              <a:extLst>
                <a:ext uri="{FF2B5EF4-FFF2-40B4-BE49-F238E27FC236}">
                  <a16:creationId xmlns:a16="http://schemas.microsoft.com/office/drawing/2014/main" id="{C2081986-8730-48BB-84E4-35587BEFDDCE}"/>
                </a:ext>
              </a:extLst>
            </p:cNvPr>
            <p:cNvSpPr/>
            <p:nvPr/>
          </p:nvSpPr>
          <p:spPr>
            <a:xfrm>
              <a:off x="10940759" y="2969166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D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Shape 243">
              <a:extLst>
                <a:ext uri="{FF2B5EF4-FFF2-40B4-BE49-F238E27FC236}">
                  <a16:creationId xmlns:a16="http://schemas.microsoft.com/office/drawing/2014/main" id="{E3933558-C09A-4DC7-8C5E-5A29C345CB6C}"/>
                </a:ext>
              </a:extLst>
            </p:cNvPr>
            <p:cNvSpPr/>
            <p:nvPr/>
          </p:nvSpPr>
          <p:spPr>
            <a:xfrm>
              <a:off x="11608424" y="298018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E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66" name="群組 8">
              <a:extLst>
                <a:ext uri="{FF2B5EF4-FFF2-40B4-BE49-F238E27FC236}">
                  <a16:creationId xmlns:a16="http://schemas.microsoft.com/office/drawing/2014/main" id="{573007EB-FD64-484F-A38C-822354C122C3}"/>
                </a:ext>
              </a:extLst>
            </p:cNvPr>
            <p:cNvGrpSpPr/>
            <p:nvPr/>
          </p:nvGrpSpPr>
          <p:grpSpPr>
            <a:xfrm>
              <a:off x="8964617" y="1358846"/>
              <a:ext cx="625151" cy="625151"/>
              <a:chOff x="889317" y="2537938"/>
              <a:chExt cx="556036" cy="556036"/>
            </a:xfrm>
          </p:grpSpPr>
          <p:sp>
            <p:nvSpPr>
              <p:cNvPr id="74" name="橢圓 7">
                <a:extLst>
                  <a:ext uri="{FF2B5EF4-FFF2-40B4-BE49-F238E27FC236}">
                    <a16:creationId xmlns:a16="http://schemas.microsoft.com/office/drawing/2014/main" id="{EBB56188-9D8E-4918-BDB4-EF713077BF45}"/>
                  </a:ext>
                </a:extLst>
              </p:cNvPr>
              <p:cNvSpPr/>
              <p:nvPr/>
            </p:nvSpPr>
            <p:spPr>
              <a:xfrm>
                <a:off x="889317" y="2537938"/>
                <a:ext cx="556036" cy="55603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5" name="圖片 6">
                <a:extLst>
                  <a:ext uri="{FF2B5EF4-FFF2-40B4-BE49-F238E27FC236}">
                    <a16:creationId xmlns:a16="http://schemas.microsoft.com/office/drawing/2014/main" id="{75331294-CD5B-418E-892C-10A11C74F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260" y="2663193"/>
                <a:ext cx="386386" cy="305526"/>
              </a:xfrm>
              <a:prstGeom prst="rect">
                <a:avLst/>
              </a:prstGeom>
            </p:spPr>
          </p:pic>
        </p:grp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5A6F18C3-0365-4F0F-8B97-C5956339B73A}"/>
                </a:ext>
              </a:extLst>
            </p:cNvPr>
            <p:cNvGrpSpPr/>
            <p:nvPr/>
          </p:nvGrpSpPr>
          <p:grpSpPr>
            <a:xfrm>
              <a:off x="9672975" y="1355100"/>
              <a:ext cx="2464552" cy="625151"/>
              <a:chOff x="1762903" y="3085494"/>
              <a:chExt cx="2396981" cy="608011"/>
            </a:xfrm>
          </p:grpSpPr>
          <p:pic>
            <p:nvPicPr>
              <p:cNvPr id="68" name="圖片 5">
                <a:extLst>
                  <a:ext uri="{FF2B5EF4-FFF2-40B4-BE49-F238E27FC236}">
                    <a16:creationId xmlns:a16="http://schemas.microsoft.com/office/drawing/2014/main" id="{81617E38-6A9C-4B2A-A796-AAC2156EB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2903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69" name="圖片 9">
                <a:extLst>
                  <a:ext uri="{FF2B5EF4-FFF2-40B4-BE49-F238E27FC236}">
                    <a16:creationId xmlns:a16="http://schemas.microsoft.com/office/drawing/2014/main" id="{C78CC634-D096-41D4-9D7C-24F4B6EAA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02416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圖片 34">
                <a:extLst>
                  <a:ext uri="{FF2B5EF4-FFF2-40B4-BE49-F238E27FC236}">
                    <a16:creationId xmlns:a16="http://schemas.microsoft.com/office/drawing/2014/main" id="{C463F41B-4204-4393-9BBD-15F044A19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3708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71" name="圖片 35">
                <a:extLst>
                  <a:ext uri="{FF2B5EF4-FFF2-40B4-BE49-F238E27FC236}">
                    <a16:creationId xmlns:a16="http://schemas.microsoft.com/office/drawing/2014/main" id="{6203B117-33FD-417E-B3EA-5872B9B97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221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2" name="圖片 36">
                <a:extLst>
                  <a:ext uri="{FF2B5EF4-FFF2-40B4-BE49-F238E27FC236}">
                    <a16:creationId xmlns:a16="http://schemas.microsoft.com/office/drawing/2014/main" id="{BF19F665-8468-489F-B39C-33EFD1191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0698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73" name="圖片 37">
                <a:extLst>
                  <a:ext uri="{FF2B5EF4-FFF2-40B4-BE49-F238E27FC236}">
                    <a16:creationId xmlns:a16="http://schemas.microsoft.com/office/drawing/2014/main" id="{ED3E2786-885D-41C3-9558-0DE4E98B1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0211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aphicFrame>
        <p:nvGraphicFramePr>
          <p:cNvPr id="94" name="表格 3">
            <a:extLst>
              <a:ext uri="{FF2B5EF4-FFF2-40B4-BE49-F238E27FC236}">
                <a16:creationId xmlns:a16="http://schemas.microsoft.com/office/drawing/2014/main" id="{C4CE8630-2746-4B73-8F44-16A588ACE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772818"/>
              </p:ext>
            </p:extLst>
          </p:nvPr>
        </p:nvGraphicFramePr>
        <p:xfrm>
          <a:off x="452393" y="1543212"/>
          <a:ext cx="5612228" cy="12451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30379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769930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11191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6577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RAM size</a:t>
                      </a:r>
                      <a:endParaRPr lang="zh-TW" altLang="en-US" sz="16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3C04"/>
                        </a:gs>
                        <a:gs pos="46000">
                          <a:srgbClr val="D22D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Maximum total snapshot numbers per NAS</a:t>
                      </a:r>
                      <a:r>
                        <a:rPr lang="en-US" altLang="zh-TW" sz="1600" b="0" i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​</a:t>
                      </a:r>
                      <a:endParaRPr lang="zh-TW" altLang="en-US" sz="14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3C04"/>
                        </a:gs>
                        <a:gs pos="46000">
                          <a:srgbClr val="D22D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Maximum snapshot number per volume/LUN</a:t>
                      </a:r>
                      <a:r>
                        <a:rPr lang="en-US" altLang="zh-TW" sz="1600" b="0" i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​</a:t>
                      </a:r>
                      <a:endParaRPr lang="zh-TW" altLang="en-US" sz="14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3C04"/>
                        </a:gs>
                        <a:gs pos="46000">
                          <a:srgbClr val="D22D00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4GB</a:t>
                      </a:r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 and above</a:t>
                      </a:r>
                      <a:endParaRPr lang="zh-TW" altLang="en-US" sz="1600" b="1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256</a:t>
                      </a:r>
                      <a:endParaRPr lang="zh-TW" altLang="en-US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6</a:t>
                      </a:r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grpSp>
        <p:nvGrpSpPr>
          <p:cNvPr id="99" name="群組 98">
            <a:extLst>
              <a:ext uri="{FF2B5EF4-FFF2-40B4-BE49-F238E27FC236}">
                <a16:creationId xmlns:a16="http://schemas.microsoft.com/office/drawing/2014/main" id="{A21DA420-128A-45C8-A3B3-47722D4E1655}"/>
              </a:ext>
            </a:extLst>
          </p:cNvPr>
          <p:cNvGrpSpPr/>
          <p:nvPr/>
        </p:nvGrpSpPr>
        <p:grpSpPr>
          <a:xfrm>
            <a:off x="5825216" y="3560458"/>
            <a:ext cx="6639950" cy="3297541"/>
            <a:chOff x="-4483076" y="4003472"/>
            <a:chExt cx="5194015" cy="2579459"/>
          </a:xfrm>
        </p:grpSpPr>
        <p:pic>
          <p:nvPicPr>
            <p:cNvPr id="4" name="Shape 323">
              <a:extLst>
                <a:ext uri="{FF2B5EF4-FFF2-40B4-BE49-F238E27FC236}">
                  <a16:creationId xmlns:a16="http://schemas.microsoft.com/office/drawing/2014/main" id="{FC0879B9-3936-459E-92CF-5EC7A224D988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012864" y="4003472"/>
              <a:ext cx="4723803" cy="2579459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35" name="Picture 3" descr="\\Marketing\Marketing\MarketingMaterials\DM\NAS\Software_Section_brochure\QNAP product icon_20170816-assets\Snapshot.png">
              <a:extLst>
                <a:ext uri="{FF2B5EF4-FFF2-40B4-BE49-F238E27FC236}">
                  <a16:creationId xmlns:a16="http://schemas.microsoft.com/office/drawing/2014/main" id="{9F1FE8FD-D9EE-4E50-992C-8FA606FAE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83076" y="4073525"/>
              <a:ext cx="1255500" cy="1255500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</p:grpSp>
      <p:grpSp>
        <p:nvGrpSpPr>
          <p:cNvPr id="221" name="群組 220">
            <a:extLst>
              <a:ext uri="{FF2B5EF4-FFF2-40B4-BE49-F238E27FC236}">
                <a16:creationId xmlns:a16="http://schemas.microsoft.com/office/drawing/2014/main" id="{760AD4A4-844B-45CF-B2F9-2B22C2CD23C9}"/>
              </a:ext>
            </a:extLst>
          </p:cNvPr>
          <p:cNvGrpSpPr/>
          <p:nvPr/>
        </p:nvGrpSpPr>
        <p:grpSpPr>
          <a:xfrm>
            <a:off x="434414" y="5035274"/>
            <a:ext cx="6024618" cy="1653907"/>
            <a:chOff x="450325" y="3268185"/>
            <a:chExt cx="6024618" cy="1653907"/>
          </a:xfrm>
        </p:grpSpPr>
        <p:pic>
          <p:nvPicPr>
            <p:cNvPr id="78" name="圖片 11">
              <a:extLst>
                <a:ext uri="{FF2B5EF4-FFF2-40B4-BE49-F238E27FC236}">
                  <a16:creationId xmlns:a16="http://schemas.microsoft.com/office/drawing/2014/main" id="{DB66C621-70EE-40AC-8A48-202F49AC5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325" y="3268185"/>
              <a:ext cx="1562719" cy="10727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圖片 18">
              <a:extLst>
                <a:ext uri="{FF2B5EF4-FFF2-40B4-BE49-F238E27FC236}">
                  <a16:creationId xmlns:a16="http://schemas.microsoft.com/office/drawing/2014/main" id="{E81E3564-56E2-4290-A3EC-CC5863792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0987" y="3310729"/>
              <a:ext cx="868973" cy="10824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0" name="群組 21">
              <a:extLst>
                <a:ext uri="{FF2B5EF4-FFF2-40B4-BE49-F238E27FC236}">
                  <a16:creationId xmlns:a16="http://schemas.microsoft.com/office/drawing/2014/main" id="{47A22A17-67E1-49AD-B049-B5984DB89019}"/>
                </a:ext>
              </a:extLst>
            </p:cNvPr>
            <p:cNvGrpSpPr/>
            <p:nvPr/>
          </p:nvGrpSpPr>
          <p:grpSpPr>
            <a:xfrm>
              <a:off x="3346559" y="3445610"/>
              <a:ext cx="1449575" cy="895358"/>
              <a:chOff x="5126967" y="2438861"/>
              <a:chExt cx="1269088" cy="783878"/>
            </a:xfrm>
          </p:grpSpPr>
          <p:pic>
            <p:nvPicPr>
              <p:cNvPr id="92" name="圖片 20">
                <a:extLst>
                  <a:ext uri="{FF2B5EF4-FFF2-40B4-BE49-F238E27FC236}">
                    <a16:creationId xmlns:a16="http://schemas.microsoft.com/office/drawing/2014/main" id="{2C8ED9C0-D174-4F19-8811-D5ED97588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206130" y="2359698"/>
                <a:ext cx="769403" cy="92773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圖片 16">
                <a:extLst>
                  <a:ext uri="{FF2B5EF4-FFF2-40B4-BE49-F238E27FC236}">
                    <a16:creationId xmlns:a16="http://schemas.microsoft.com/office/drawing/2014/main" id="{75A11237-F15C-43E5-8B1A-73373D6AE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4890" y="2800807"/>
                <a:ext cx="461165" cy="42193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1" name="群組 30">
              <a:extLst>
                <a:ext uri="{FF2B5EF4-FFF2-40B4-BE49-F238E27FC236}">
                  <a16:creationId xmlns:a16="http://schemas.microsoft.com/office/drawing/2014/main" id="{A99B2409-0A03-4197-8D17-07A691425848}"/>
                </a:ext>
              </a:extLst>
            </p:cNvPr>
            <p:cNvGrpSpPr/>
            <p:nvPr/>
          </p:nvGrpSpPr>
          <p:grpSpPr>
            <a:xfrm>
              <a:off x="4833775" y="3295106"/>
              <a:ext cx="1515468" cy="1067135"/>
              <a:chOff x="6992706" y="3451462"/>
              <a:chExt cx="1081394" cy="761476"/>
            </a:xfrm>
          </p:grpSpPr>
          <p:grpSp>
            <p:nvGrpSpPr>
              <p:cNvPr id="88" name="群組 29">
                <a:extLst>
                  <a:ext uri="{FF2B5EF4-FFF2-40B4-BE49-F238E27FC236}">
                    <a16:creationId xmlns:a16="http://schemas.microsoft.com/office/drawing/2014/main" id="{0EEF8A5B-CE7F-407B-B8CE-3928B4E828A1}"/>
                  </a:ext>
                </a:extLst>
              </p:cNvPr>
              <p:cNvGrpSpPr/>
              <p:nvPr/>
            </p:nvGrpSpPr>
            <p:grpSpPr>
              <a:xfrm>
                <a:off x="6992706" y="3573545"/>
                <a:ext cx="1081394" cy="639393"/>
                <a:chOff x="6578674" y="3466179"/>
                <a:chExt cx="1412025" cy="834885"/>
              </a:xfrm>
            </p:grpSpPr>
            <p:pic>
              <p:nvPicPr>
                <p:cNvPr id="90" name="圖片 26">
                  <a:extLst>
                    <a:ext uri="{FF2B5EF4-FFF2-40B4-BE49-F238E27FC236}">
                      <a16:creationId xmlns:a16="http://schemas.microsoft.com/office/drawing/2014/main" id="{6E5F3B3C-8771-4C60-A23C-DFA91436CE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8674" y="3466179"/>
                  <a:ext cx="1028085" cy="648264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91" name="圖片 28">
                  <a:extLst>
                    <a:ext uri="{FF2B5EF4-FFF2-40B4-BE49-F238E27FC236}">
                      <a16:creationId xmlns:a16="http://schemas.microsoft.com/office/drawing/2014/main" id="{646EB966-C385-4C76-8FB3-8DF28BE01B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82426" y="3666105"/>
                  <a:ext cx="1008273" cy="634959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89" name="圖片 23">
                <a:extLst>
                  <a:ext uri="{FF2B5EF4-FFF2-40B4-BE49-F238E27FC236}">
                    <a16:creationId xmlns:a16="http://schemas.microsoft.com/office/drawing/2014/main" id="{FFC7B153-7D02-492A-BB45-81601728E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2287" y="3451462"/>
                <a:ext cx="710108" cy="66456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2" name="文字方塊 243">
              <a:extLst>
                <a:ext uri="{FF2B5EF4-FFF2-40B4-BE49-F238E27FC236}">
                  <a16:creationId xmlns:a16="http://schemas.microsoft.com/office/drawing/2014/main" id="{4B609968-C501-4186-9009-BC7638F6B59E}"/>
                </a:ext>
              </a:extLst>
            </p:cNvPr>
            <p:cNvSpPr txBox="1"/>
            <p:nvPr/>
          </p:nvSpPr>
          <p:spPr>
            <a:xfrm>
              <a:off x="3399784" y="4460427"/>
              <a:ext cx="1177760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Removeable drives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文字方塊 59">
              <a:extLst>
                <a:ext uri="{FF2B5EF4-FFF2-40B4-BE49-F238E27FC236}">
                  <a16:creationId xmlns:a16="http://schemas.microsoft.com/office/drawing/2014/main" id="{4C17B953-0682-4929-9D94-3BF184AEDF2D}"/>
                </a:ext>
              </a:extLst>
            </p:cNvPr>
            <p:cNvSpPr txBox="1"/>
            <p:nvPr/>
          </p:nvSpPr>
          <p:spPr>
            <a:xfrm>
              <a:off x="2150004" y="4460427"/>
              <a:ext cx="1061947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drives</a:t>
              </a:r>
              <a:endPara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4" name="文字方塊 60">
              <a:extLst>
                <a:ext uri="{FF2B5EF4-FFF2-40B4-BE49-F238E27FC236}">
                  <a16:creationId xmlns:a16="http://schemas.microsoft.com/office/drawing/2014/main" id="{339D3FD7-1A31-4E7B-B469-F64CF9473C12}"/>
                </a:ext>
              </a:extLst>
            </p:cNvPr>
            <p:cNvSpPr txBox="1"/>
            <p:nvPr/>
          </p:nvSpPr>
          <p:spPr>
            <a:xfrm>
              <a:off x="4875988" y="4460427"/>
              <a:ext cx="1598955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Cloud / </a:t>
              </a:r>
            </a:p>
            <a:p>
              <a:pPr algn="ctr"/>
              <a:r>
                <a:rPr lang="en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NAS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箭號: 向右 99">
              <a:extLst>
                <a:ext uri="{FF2B5EF4-FFF2-40B4-BE49-F238E27FC236}">
                  <a16:creationId xmlns:a16="http://schemas.microsoft.com/office/drawing/2014/main" id="{D724355A-6A3D-4421-B53D-6546E828EB8E}"/>
                </a:ext>
              </a:extLst>
            </p:cNvPr>
            <p:cNvSpPr/>
            <p:nvPr/>
          </p:nvSpPr>
          <p:spPr>
            <a:xfrm>
              <a:off x="1713506" y="3634121"/>
              <a:ext cx="631270" cy="340910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4" name="箭號: 向右 223">
              <a:extLst>
                <a:ext uri="{FF2B5EF4-FFF2-40B4-BE49-F238E27FC236}">
                  <a16:creationId xmlns:a16="http://schemas.microsoft.com/office/drawing/2014/main" id="{58C224EC-17B5-4E13-8B11-1F7D2BFF7A98}"/>
                </a:ext>
              </a:extLst>
            </p:cNvPr>
            <p:cNvSpPr/>
            <p:nvPr/>
          </p:nvSpPr>
          <p:spPr>
            <a:xfrm>
              <a:off x="3016756" y="3634121"/>
              <a:ext cx="631270" cy="340910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5" name="箭號: 向右 224">
              <a:extLst>
                <a:ext uri="{FF2B5EF4-FFF2-40B4-BE49-F238E27FC236}">
                  <a16:creationId xmlns:a16="http://schemas.microsoft.com/office/drawing/2014/main" id="{E20774C6-6C8C-4029-8D16-B9D3FEC383DE}"/>
                </a:ext>
              </a:extLst>
            </p:cNvPr>
            <p:cNvSpPr/>
            <p:nvPr/>
          </p:nvSpPr>
          <p:spPr>
            <a:xfrm>
              <a:off x="4360050" y="3634121"/>
              <a:ext cx="631270" cy="340910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158306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>
            <a:extLst>
              <a:ext uri="{FF2B5EF4-FFF2-40B4-BE49-F238E27FC236}">
                <a16:creationId xmlns:a16="http://schemas.microsoft.com/office/drawing/2014/main" id="{21EA26C6-741A-4629-A943-F02626BFF9CD}"/>
              </a:ext>
            </a:extLst>
          </p:cNvPr>
          <p:cNvSpPr/>
          <p:nvPr/>
        </p:nvSpPr>
        <p:spPr>
          <a:xfrm>
            <a:off x="1" y="3199002"/>
            <a:ext cx="7981490" cy="2792225"/>
          </a:xfrm>
          <a:prstGeom prst="rect">
            <a:avLst/>
          </a:prstGeom>
          <a:gradFill>
            <a:gsLst>
              <a:gs pos="65000">
                <a:srgbClr val="FFFF00"/>
              </a:gs>
              <a:gs pos="5000">
                <a:srgbClr val="FF3C04">
                  <a:alpha val="0"/>
                </a:srgbClr>
              </a:gs>
              <a:gs pos="33000">
                <a:srgbClr val="FFFF00"/>
              </a:gs>
              <a:gs pos="94000">
                <a:srgbClr val="FF3C0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467551FA-7D92-4960-91DD-239C6C559402}"/>
              </a:ext>
            </a:extLst>
          </p:cNvPr>
          <p:cNvSpPr/>
          <p:nvPr/>
        </p:nvSpPr>
        <p:spPr>
          <a:xfrm>
            <a:off x="804997" y="2771764"/>
            <a:ext cx="5893038" cy="1011159"/>
          </a:xfrm>
          <a:prstGeom prst="roundRect">
            <a:avLst>
              <a:gd name="adj" fmla="val 8215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0"/>
          </a:gradFill>
          <a:ln>
            <a:noFill/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55E6565D-852C-A240-B8FB-57F70C08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Qsirch 5.0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for</a:t>
            </a:r>
            <a:r>
              <a:rPr lang="en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NAS advanced file search </a:t>
            </a:r>
            <a:br>
              <a:rPr lang="en-US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and management</a:t>
            </a:r>
            <a:endParaRPr lang="en-TW" sz="36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D9C3A70-5CF0-4229-A24A-C29635EBE0AF}"/>
              </a:ext>
            </a:extLst>
          </p:cNvPr>
          <p:cNvGrpSpPr/>
          <p:nvPr/>
        </p:nvGrpSpPr>
        <p:grpSpPr>
          <a:xfrm>
            <a:off x="818045" y="1493076"/>
            <a:ext cx="5850875" cy="442482"/>
            <a:chOff x="660951" y="1613488"/>
            <a:chExt cx="5850875" cy="442482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3D0CFDF5-E1F7-4C7F-A904-224B72F2AA09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rgbClr val="FEA300"/>
                </a:gs>
              </a:gsLst>
              <a:lin ang="5400000" scaled="0"/>
            </a:gradFill>
            <a:ln>
              <a:noFill/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Rectangle 41">
              <a:extLst>
                <a:ext uri="{FF2B5EF4-FFF2-40B4-BE49-F238E27FC236}">
                  <a16:creationId xmlns:a16="http://schemas.microsoft.com/office/drawing/2014/main" id="{2161F9A8-D21F-48D3-96B5-89A7BD841213}"/>
                </a:ext>
              </a:extLst>
            </p:cNvPr>
            <p:cNvSpPr/>
            <p:nvPr/>
          </p:nvSpPr>
          <p:spPr>
            <a:xfrm>
              <a:off x="746053" y="1627397"/>
              <a:ext cx="5329732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QNAP </a:t>
              </a:r>
              <a:r>
                <a:rPr lang="en-US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file management and search solution</a:t>
              </a:r>
              <a:endParaRPr lang="en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6E6C78F8-35A8-4600-A4CA-B50502935C04}"/>
              </a:ext>
            </a:extLst>
          </p:cNvPr>
          <p:cNvGrpSpPr/>
          <p:nvPr/>
        </p:nvGrpSpPr>
        <p:grpSpPr>
          <a:xfrm>
            <a:off x="723577" y="2055026"/>
            <a:ext cx="1411364" cy="836043"/>
            <a:chOff x="6778035" y="1898977"/>
            <a:chExt cx="1411364" cy="836043"/>
          </a:xfrm>
        </p:grpSpPr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90460D9D-7143-4EBF-88A0-89654A7E80FC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A5C27368-94C6-4A8D-A592-7D0C38A0232A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36000">
                    <a:srgbClr val="D22D00"/>
                  </a:gs>
                  <a:gs pos="100000">
                    <a:srgbClr val="FF3C04"/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Rounded Rectangle 3">
                <a:extLst>
                  <a:ext uri="{FF2B5EF4-FFF2-40B4-BE49-F238E27FC236}">
                    <a16:creationId xmlns:a16="http://schemas.microsoft.com/office/drawing/2014/main" id="{DCA00D41-C798-4D9C-8859-C7665ED9EB93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Qfile</a:t>
                </a:r>
              </a:p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Auto uploads</a:t>
                </a:r>
                <a:endParaRPr lang="en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Down Arrow 43">
              <a:extLst>
                <a:ext uri="{FF2B5EF4-FFF2-40B4-BE49-F238E27FC236}">
                  <a16:creationId xmlns:a16="http://schemas.microsoft.com/office/drawing/2014/main" id="{A2B4012A-E5B1-4DFA-BC84-0036972AB704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FF3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E5A56CBE-6C4F-41C0-8914-53190CD24071}"/>
              </a:ext>
            </a:extLst>
          </p:cNvPr>
          <p:cNvSpPr/>
          <p:nvPr/>
        </p:nvSpPr>
        <p:spPr>
          <a:xfrm>
            <a:off x="3193208" y="2821490"/>
            <a:ext cx="1114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</a:t>
            </a:r>
            <a:endParaRPr lang="en-TW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8" name="Rounded Rectangle 10">
            <a:extLst>
              <a:ext uri="{FF2B5EF4-FFF2-40B4-BE49-F238E27FC236}">
                <a16:creationId xmlns:a16="http://schemas.microsoft.com/office/drawing/2014/main" id="{FD445BF9-912C-4E3D-9DCB-050939B74B47}"/>
              </a:ext>
            </a:extLst>
          </p:cNvPr>
          <p:cNvSpPr/>
          <p:nvPr/>
        </p:nvSpPr>
        <p:spPr>
          <a:xfrm>
            <a:off x="895652" y="3321955"/>
            <a:ext cx="4151701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 indexing</a:t>
            </a:r>
            <a:endParaRPr lang="en-TW" sz="15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Rounded Rectangle 11">
            <a:extLst>
              <a:ext uri="{FF2B5EF4-FFF2-40B4-BE49-F238E27FC236}">
                <a16:creationId xmlns:a16="http://schemas.microsoft.com/office/drawing/2014/main" id="{00EF0DA9-A594-427F-BD14-0FA5D77B1432}"/>
              </a:ext>
            </a:extLst>
          </p:cNvPr>
          <p:cNvSpPr/>
          <p:nvPr/>
        </p:nvSpPr>
        <p:spPr>
          <a:xfrm>
            <a:off x="5175879" y="3321955"/>
            <a:ext cx="1420575" cy="365202"/>
          </a:xfrm>
          <a:prstGeom prst="roundRect">
            <a:avLst>
              <a:gd name="adj" fmla="val 39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Exclusion</a:t>
            </a:r>
            <a:endParaRPr lang="en-TW" sz="15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319D8190-AC15-408F-82E9-6593BA694EEB}"/>
              </a:ext>
            </a:extLst>
          </p:cNvPr>
          <p:cNvGrpSpPr/>
          <p:nvPr/>
        </p:nvGrpSpPr>
        <p:grpSpPr>
          <a:xfrm>
            <a:off x="2267386" y="2055026"/>
            <a:ext cx="1411364" cy="836043"/>
            <a:chOff x="6778035" y="1898977"/>
            <a:chExt cx="1411364" cy="836043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9F5A225C-AE34-47ED-AE3A-FF7F0A32AE78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4" name="矩形: 圓角 113">
                <a:extLst>
                  <a:ext uri="{FF2B5EF4-FFF2-40B4-BE49-F238E27FC236}">
                    <a16:creationId xmlns:a16="http://schemas.microsoft.com/office/drawing/2014/main" id="{F0A88AEF-E736-4821-8CE0-A214BB70BF13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36000">
                    <a:srgbClr val="D22D00"/>
                  </a:gs>
                  <a:gs pos="100000">
                    <a:srgbClr val="FF3C04"/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Rounded Rectangle 3">
                <a:extLst>
                  <a:ext uri="{FF2B5EF4-FFF2-40B4-BE49-F238E27FC236}">
                    <a16:creationId xmlns:a16="http://schemas.microsoft.com/office/drawing/2014/main" id="{682F2A68-B50A-4D90-9898-BAB955FE50B8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File Station</a:t>
                </a:r>
              </a:p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uploads</a:t>
                </a:r>
                <a:endParaRPr lang="en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3" name="Down Arrow 43">
              <a:extLst>
                <a:ext uri="{FF2B5EF4-FFF2-40B4-BE49-F238E27FC236}">
                  <a16:creationId xmlns:a16="http://schemas.microsoft.com/office/drawing/2014/main" id="{43E545D3-B6F0-43B4-B480-5B0981F9A20C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FF3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D55018E7-5093-4B70-B5F2-88CF0A3082AA}"/>
              </a:ext>
            </a:extLst>
          </p:cNvPr>
          <p:cNvGrpSpPr/>
          <p:nvPr/>
        </p:nvGrpSpPr>
        <p:grpSpPr>
          <a:xfrm>
            <a:off x="3811195" y="2055026"/>
            <a:ext cx="1411364" cy="836043"/>
            <a:chOff x="6778035" y="1898977"/>
            <a:chExt cx="1411364" cy="836043"/>
          </a:xfrm>
        </p:grpSpPr>
        <p:grpSp>
          <p:nvGrpSpPr>
            <p:cNvPr id="117" name="群組 116">
              <a:extLst>
                <a:ext uri="{FF2B5EF4-FFF2-40B4-BE49-F238E27FC236}">
                  <a16:creationId xmlns:a16="http://schemas.microsoft.com/office/drawing/2014/main" id="{F96D9669-87A3-4A83-BAB8-B3C1150013D2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9" name="矩形: 圓角 118">
                <a:extLst>
                  <a:ext uri="{FF2B5EF4-FFF2-40B4-BE49-F238E27FC236}">
                    <a16:creationId xmlns:a16="http://schemas.microsoft.com/office/drawing/2014/main" id="{240AC30B-3C19-43AA-9EAC-30FB00C803A5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36000">
                    <a:srgbClr val="D22D00"/>
                  </a:gs>
                  <a:gs pos="100000">
                    <a:srgbClr val="FF3C04"/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Rounded Rectangle 3">
                <a:extLst>
                  <a:ext uri="{FF2B5EF4-FFF2-40B4-BE49-F238E27FC236}">
                    <a16:creationId xmlns:a16="http://schemas.microsoft.com/office/drawing/2014/main" id="{676C6B8A-C239-46E8-997E-0BFA1225F7FA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Qsync</a:t>
                </a:r>
              </a:p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Data sync</a:t>
                </a:r>
                <a:endParaRPr lang="en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18" name="Down Arrow 43">
              <a:extLst>
                <a:ext uri="{FF2B5EF4-FFF2-40B4-BE49-F238E27FC236}">
                  <a16:creationId xmlns:a16="http://schemas.microsoft.com/office/drawing/2014/main" id="{092152DE-69EE-447B-BCCD-BBFEEF48D2AF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FF3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C2B3B012-7879-4DB5-B4D9-FF5467A027D4}"/>
              </a:ext>
            </a:extLst>
          </p:cNvPr>
          <p:cNvGrpSpPr/>
          <p:nvPr/>
        </p:nvGrpSpPr>
        <p:grpSpPr>
          <a:xfrm>
            <a:off x="5355005" y="2055026"/>
            <a:ext cx="1411364" cy="836043"/>
            <a:chOff x="6778035" y="1898977"/>
            <a:chExt cx="1411364" cy="836043"/>
          </a:xfrm>
        </p:grpSpPr>
        <p:grpSp>
          <p:nvGrpSpPr>
            <p:cNvPr id="122" name="群組 121">
              <a:extLst>
                <a:ext uri="{FF2B5EF4-FFF2-40B4-BE49-F238E27FC236}">
                  <a16:creationId xmlns:a16="http://schemas.microsoft.com/office/drawing/2014/main" id="{0EF1F653-A02A-4FBC-BF2A-0E7F1DD3E16B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3CE25A93-B87C-4381-9D3B-A6C50C431136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36000">
                    <a:srgbClr val="D22D00"/>
                  </a:gs>
                  <a:gs pos="100000">
                    <a:srgbClr val="FF3C04"/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5" name="Rounded Rectangle 3">
                <a:extLst>
                  <a:ext uri="{FF2B5EF4-FFF2-40B4-BE49-F238E27FC236}">
                    <a16:creationId xmlns:a16="http://schemas.microsoft.com/office/drawing/2014/main" id="{990D6013-2CB1-42CB-8729-56B2A8405E69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Other backup methods</a:t>
                </a:r>
                <a:endParaRPr lang="en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23" name="Down Arrow 43">
              <a:extLst>
                <a:ext uri="{FF2B5EF4-FFF2-40B4-BE49-F238E27FC236}">
                  <a16:creationId xmlns:a16="http://schemas.microsoft.com/office/drawing/2014/main" id="{3F699AEA-07AF-4DFD-85BE-17AEC97D92FE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FF3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27" name="矩形: 圓角 126">
            <a:extLst>
              <a:ext uri="{FF2B5EF4-FFF2-40B4-BE49-F238E27FC236}">
                <a16:creationId xmlns:a16="http://schemas.microsoft.com/office/drawing/2014/main" id="{4BD9A714-A963-49B3-8B3C-BC67979C7103}"/>
              </a:ext>
            </a:extLst>
          </p:cNvPr>
          <p:cNvSpPr/>
          <p:nvPr/>
        </p:nvSpPr>
        <p:spPr>
          <a:xfrm>
            <a:off x="804608" y="3939623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0"/>
          </a:gradFill>
          <a:ln>
            <a:noFill/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C1DC5786-B34A-4606-98D2-63E765F0CE27}"/>
              </a:ext>
            </a:extLst>
          </p:cNvPr>
          <p:cNvSpPr/>
          <p:nvPr/>
        </p:nvSpPr>
        <p:spPr>
          <a:xfrm>
            <a:off x="2604520" y="4058987"/>
            <a:ext cx="22910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 search and filter</a:t>
            </a:r>
            <a:endParaRPr lang="en-TW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9FD805BE-7A2B-45F8-8B77-B4B146E7FC6D}"/>
              </a:ext>
            </a:extLst>
          </p:cNvPr>
          <p:cNvGrpSpPr/>
          <p:nvPr/>
        </p:nvGrpSpPr>
        <p:grpSpPr>
          <a:xfrm>
            <a:off x="895650" y="4400539"/>
            <a:ext cx="5700805" cy="365202"/>
            <a:chOff x="738557" y="4400539"/>
            <a:chExt cx="5560294" cy="365202"/>
          </a:xfrm>
        </p:grpSpPr>
        <p:sp>
          <p:nvSpPr>
            <p:cNvPr id="131" name="Rounded Rectangle 10">
              <a:extLst>
                <a:ext uri="{FF2B5EF4-FFF2-40B4-BE49-F238E27FC236}">
                  <a16:creationId xmlns:a16="http://schemas.microsoft.com/office/drawing/2014/main" id="{12DD5AFE-1292-49AC-AAD2-5372506D44AC}"/>
                </a:ext>
              </a:extLst>
            </p:cNvPr>
            <p:cNvSpPr/>
            <p:nvPr/>
          </p:nvSpPr>
          <p:spPr>
            <a:xfrm>
              <a:off x="738557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Image</a:t>
              </a:r>
              <a:endParaRPr lang="en-TW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3" name="Rounded Rectangle 10">
              <a:extLst>
                <a:ext uri="{FF2B5EF4-FFF2-40B4-BE49-F238E27FC236}">
                  <a16:creationId xmlns:a16="http://schemas.microsoft.com/office/drawing/2014/main" id="{5BC89702-7983-44BF-9D7D-93E21EF19A62}"/>
                </a:ext>
              </a:extLst>
            </p:cNvPr>
            <p:cNvSpPr/>
            <p:nvPr/>
          </p:nvSpPr>
          <p:spPr>
            <a:xfrm>
              <a:off x="3551888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Document</a:t>
              </a:r>
              <a:endParaRPr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5" name="Rounded Rectangle 10">
              <a:extLst>
                <a:ext uri="{FF2B5EF4-FFF2-40B4-BE49-F238E27FC236}">
                  <a16:creationId xmlns:a16="http://schemas.microsoft.com/office/drawing/2014/main" id="{FA2C7F19-17C5-49F9-88F8-C005126451B7}"/>
                </a:ext>
              </a:extLst>
            </p:cNvPr>
            <p:cNvSpPr/>
            <p:nvPr/>
          </p:nvSpPr>
          <p:spPr>
            <a:xfrm>
              <a:off x="1676334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Video</a:t>
              </a:r>
              <a:endParaRPr lang="zh-TW" altLang="en-US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7" name="Rounded Rectangle 10">
              <a:extLst>
                <a:ext uri="{FF2B5EF4-FFF2-40B4-BE49-F238E27FC236}">
                  <a16:creationId xmlns:a16="http://schemas.microsoft.com/office/drawing/2014/main" id="{5AA57AA9-091B-4A98-B051-0E46AB62A949}"/>
                </a:ext>
              </a:extLst>
            </p:cNvPr>
            <p:cNvSpPr/>
            <p:nvPr/>
          </p:nvSpPr>
          <p:spPr>
            <a:xfrm>
              <a:off x="2614111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Music</a:t>
              </a:r>
              <a:endParaRPr lang="zh-TW" altLang="en-US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9" name="Rounded Rectangle 10">
              <a:extLst>
                <a:ext uri="{FF2B5EF4-FFF2-40B4-BE49-F238E27FC236}">
                  <a16:creationId xmlns:a16="http://schemas.microsoft.com/office/drawing/2014/main" id="{551CE525-A88D-4868-BE06-48AE6495EC81}"/>
                </a:ext>
              </a:extLst>
            </p:cNvPr>
            <p:cNvSpPr/>
            <p:nvPr/>
          </p:nvSpPr>
          <p:spPr>
            <a:xfrm>
              <a:off x="4489665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PDF</a:t>
              </a:r>
              <a:endParaRPr lang="en-TW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1" name="Rounded Rectangle 10">
              <a:extLst>
                <a:ext uri="{FF2B5EF4-FFF2-40B4-BE49-F238E27FC236}">
                  <a16:creationId xmlns:a16="http://schemas.microsoft.com/office/drawing/2014/main" id="{0FDF22EA-24B5-4E63-AD47-50EC92739DC8}"/>
                </a:ext>
              </a:extLst>
            </p:cNvPr>
            <p:cNvSpPr/>
            <p:nvPr/>
          </p:nvSpPr>
          <p:spPr>
            <a:xfrm>
              <a:off x="5427440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Email</a:t>
              </a:r>
              <a:endParaRPr lang="en-TW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48" name="Down Arrow 43">
            <a:extLst>
              <a:ext uri="{FF2B5EF4-FFF2-40B4-BE49-F238E27FC236}">
                <a16:creationId xmlns:a16="http://schemas.microsoft.com/office/drawing/2014/main" id="{F18684D9-3807-419E-A0BF-661C809872C2}"/>
              </a:ext>
            </a:extLst>
          </p:cNvPr>
          <p:cNvSpPr/>
          <p:nvPr/>
        </p:nvSpPr>
        <p:spPr>
          <a:xfrm>
            <a:off x="3607552" y="3682850"/>
            <a:ext cx="344385" cy="378440"/>
          </a:xfrm>
          <a:prstGeom prst="downArrow">
            <a:avLst/>
          </a:prstGeom>
          <a:gradFill flip="none" rotWithShape="1">
            <a:gsLst>
              <a:gs pos="33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59000">
                <a:srgbClr val="FF3C04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B38F9AD6-D3BE-49BF-8E14-09C8F977C058}"/>
              </a:ext>
            </a:extLst>
          </p:cNvPr>
          <p:cNvSpPr/>
          <p:nvPr/>
        </p:nvSpPr>
        <p:spPr>
          <a:xfrm>
            <a:off x="807619" y="5041637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0"/>
          </a:gradFill>
          <a:ln>
            <a:noFill/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B88E1F7D-D71C-4CEE-814D-185BCF048E60}"/>
              </a:ext>
            </a:extLst>
          </p:cNvPr>
          <p:cNvSpPr/>
          <p:nvPr/>
        </p:nvSpPr>
        <p:spPr>
          <a:xfrm>
            <a:off x="3036594" y="5181738"/>
            <a:ext cx="1486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 preview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4" name="Down Arrow 43">
            <a:extLst>
              <a:ext uri="{FF2B5EF4-FFF2-40B4-BE49-F238E27FC236}">
                <a16:creationId xmlns:a16="http://schemas.microsoft.com/office/drawing/2014/main" id="{DB46DDBC-5D6C-4375-A255-B0D3340DBE47}"/>
              </a:ext>
            </a:extLst>
          </p:cNvPr>
          <p:cNvSpPr/>
          <p:nvPr/>
        </p:nvSpPr>
        <p:spPr>
          <a:xfrm>
            <a:off x="3607552" y="4775181"/>
            <a:ext cx="344385" cy="382412"/>
          </a:xfrm>
          <a:prstGeom prst="downArrow">
            <a:avLst/>
          </a:prstGeom>
          <a:gradFill flip="none" rotWithShape="1">
            <a:gsLst>
              <a:gs pos="33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59000">
                <a:srgbClr val="FF3C04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1" name="Down Arrow 43">
            <a:extLst>
              <a:ext uri="{FF2B5EF4-FFF2-40B4-BE49-F238E27FC236}">
                <a16:creationId xmlns:a16="http://schemas.microsoft.com/office/drawing/2014/main" id="{BD6A8FEE-4A83-48BB-AD10-3EB6DE9079FA}"/>
              </a:ext>
            </a:extLst>
          </p:cNvPr>
          <p:cNvSpPr/>
          <p:nvPr/>
        </p:nvSpPr>
        <p:spPr>
          <a:xfrm>
            <a:off x="3588943" y="5860426"/>
            <a:ext cx="344385" cy="397257"/>
          </a:xfrm>
          <a:prstGeom prst="downArrow">
            <a:avLst/>
          </a:prstGeom>
          <a:gradFill flip="none" rotWithShape="1">
            <a:gsLst>
              <a:gs pos="33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59000">
                <a:srgbClr val="FF3C04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A0CF5A6A-740B-4C35-8108-A6A15CC877CE}"/>
              </a:ext>
            </a:extLst>
          </p:cNvPr>
          <p:cNvGrpSpPr/>
          <p:nvPr/>
        </p:nvGrpSpPr>
        <p:grpSpPr>
          <a:xfrm>
            <a:off x="815537" y="6162435"/>
            <a:ext cx="2860761" cy="442482"/>
            <a:chOff x="660951" y="1613488"/>
            <a:chExt cx="5850875" cy="442482"/>
          </a:xfrm>
        </p:grpSpPr>
        <p:sp>
          <p:nvSpPr>
            <p:cNvPr id="163" name="矩形: 圓角 162">
              <a:extLst>
                <a:ext uri="{FF2B5EF4-FFF2-40B4-BE49-F238E27FC236}">
                  <a16:creationId xmlns:a16="http://schemas.microsoft.com/office/drawing/2014/main" id="{1423E535-120C-4D19-97C2-1FCB77600362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rgbClr val="FEA300"/>
                </a:gs>
              </a:gsLst>
              <a:lin ang="5400000" scaled="0"/>
            </a:gradFill>
            <a:ln>
              <a:noFill/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4" name="Rectangle 41">
              <a:extLst>
                <a:ext uri="{FF2B5EF4-FFF2-40B4-BE49-F238E27FC236}">
                  <a16:creationId xmlns:a16="http://schemas.microsoft.com/office/drawing/2014/main" id="{6B1BBD94-FB31-4766-A048-F99CA2387065}"/>
                </a:ext>
              </a:extLst>
            </p:cNvPr>
            <p:cNvSpPr/>
            <p:nvPr/>
          </p:nvSpPr>
          <p:spPr>
            <a:xfrm>
              <a:off x="1772248" y="1627397"/>
              <a:ext cx="3642142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Share</a:t>
              </a:r>
              <a:endParaRPr lang="en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5049A83A-6286-4558-8463-18E9B64CA98C}"/>
              </a:ext>
            </a:extLst>
          </p:cNvPr>
          <p:cNvGrpSpPr/>
          <p:nvPr/>
        </p:nvGrpSpPr>
        <p:grpSpPr>
          <a:xfrm>
            <a:off x="3835014" y="6162435"/>
            <a:ext cx="2860761" cy="442482"/>
            <a:chOff x="660951" y="1613488"/>
            <a:chExt cx="5850875" cy="442482"/>
          </a:xfrm>
        </p:grpSpPr>
        <p:sp>
          <p:nvSpPr>
            <p:cNvPr id="166" name="矩形: 圓角 165">
              <a:extLst>
                <a:ext uri="{FF2B5EF4-FFF2-40B4-BE49-F238E27FC236}">
                  <a16:creationId xmlns:a16="http://schemas.microsoft.com/office/drawing/2014/main" id="{A55045AD-3778-45E5-8722-63D31C37D7F4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rgbClr val="FEA300"/>
                </a:gs>
              </a:gsLst>
              <a:lin ang="5400000" scaled="0"/>
            </a:gradFill>
            <a:ln>
              <a:noFill/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7" name="Rectangle 41">
              <a:extLst>
                <a:ext uri="{FF2B5EF4-FFF2-40B4-BE49-F238E27FC236}">
                  <a16:creationId xmlns:a16="http://schemas.microsoft.com/office/drawing/2014/main" id="{1EA5FCFF-D4CF-4564-9B40-D92C0FDFE331}"/>
                </a:ext>
              </a:extLst>
            </p:cNvPr>
            <p:cNvSpPr/>
            <p:nvPr/>
          </p:nvSpPr>
          <p:spPr>
            <a:xfrm>
              <a:off x="1243465" y="1641252"/>
              <a:ext cx="4699707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Filing and archiving the search results</a:t>
              </a:r>
              <a:endParaRPr lang="en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7FE582EB-C2E0-4F68-ACEB-D6FAB4329E9C}"/>
              </a:ext>
            </a:extLst>
          </p:cNvPr>
          <p:cNvGrpSpPr/>
          <p:nvPr/>
        </p:nvGrpSpPr>
        <p:grpSpPr>
          <a:xfrm>
            <a:off x="7074850" y="3199002"/>
            <a:ext cx="344386" cy="2776543"/>
            <a:chOff x="782092" y="3160044"/>
            <a:chExt cx="344386" cy="2809964"/>
          </a:xfrm>
          <a:solidFill>
            <a:srgbClr val="FFC000"/>
          </a:solidFill>
        </p:grpSpPr>
        <p:sp>
          <p:nvSpPr>
            <p:cNvPr id="173" name="Down Arrow 43">
              <a:extLst>
                <a:ext uri="{FF2B5EF4-FFF2-40B4-BE49-F238E27FC236}">
                  <a16:creationId xmlns:a16="http://schemas.microsoft.com/office/drawing/2014/main" id="{D1E5A047-5EDE-4E18-9AB5-7AF0E7DC7D40}"/>
                </a:ext>
              </a:extLst>
            </p:cNvPr>
            <p:cNvSpPr/>
            <p:nvPr/>
          </p:nvSpPr>
          <p:spPr>
            <a:xfrm>
              <a:off x="782093" y="4494779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5" name="Down Arrow 43">
              <a:extLst>
                <a:ext uri="{FF2B5EF4-FFF2-40B4-BE49-F238E27FC236}">
                  <a16:creationId xmlns:a16="http://schemas.microsoft.com/office/drawing/2014/main" id="{A64ACBF9-C16C-4DF9-9B27-BE7E75630C26}"/>
                </a:ext>
              </a:extLst>
            </p:cNvPr>
            <p:cNvSpPr/>
            <p:nvPr/>
          </p:nvSpPr>
          <p:spPr>
            <a:xfrm rot="10800000">
              <a:off x="782092" y="3160044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78" name="Picture 40">
            <a:extLst>
              <a:ext uri="{FF2B5EF4-FFF2-40B4-BE49-F238E27FC236}">
                <a16:creationId xmlns:a16="http://schemas.microsoft.com/office/drawing/2014/main" id="{58943599-5F55-46EC-A6E1-527CEF749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144" y="3829399"/>
            <a:ext cx="1254524" cy="1254524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202" name="Rounded Rectangle 10">
            <a:extLst>
              <a:ext uri="{FF2B5EF4-FFF2-40B4-BE49-F238E27FC236}">
                <a16:creationId xmlns:a16="http://schemas.microsoft.com/office/drawing/2014/main" id="{77654C7B-8B9C-4462-AFB0-0DD6A90EDC22}"/>
              </a:ext>
            </a:extLst>
          </p:cNvPr>
          <p:cNvSpPr/>
          <p:nvPr/>
        </p:nvSpPr>
        <p:spPr>
          <a:xfrm>
            <a:off x="903147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Music, photo, video preview</a:t>
            </a:r>
            <a:endParaRPr lang="en-TW" sz="15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4" name="Rounded Rectangle 10">
            <a:extLst>
              <a:ext uri="{FF2B5EF4-FFF2-40B4-BE49-F238E27FC236}">
                <a16:creationId xmlns:a16="http://schemas.microsoft.com/office/drawing/2014/main" id="{8ECB0A48-078B-4879-BB00-A3F6A342AAB4}"/>
              </a:ext>
            </a:extLst>
          </p:cNvPr>
          <p:cNvSpPr/>
          <p:nvPr/>
        </p:nvSpPr>
        <p:spPr>
          <a:xfrm>
            <a:off x="3777460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Document and keyword</a:t>
            </a:r>
            <a:endParaRPr lang="zh-TW" altLang="en-US" sz="15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Shape 478">
            <a:extLst>
              <a:ext uri="{FF2B5EF4-FFF2-40B4-BE49-F238E27FC236}">
                <a16:creationId xmlns:a16="http://schemas.microsoft.com/office/drawing/2014/main" id="{6AC8761F-A54C-5142-B354-D4F6F074B7B7}"/>
              </a:ext>
            </a:extLst>
          </p:cNvPr>
          <p:cNvSpPr txBox="1"/>
          <p:nvPr/>
        </p:nvSpPr>
        <p:spPr>
          <a:xfrm>
            <a:off x="8122542" y="4583569"/>
            <a:ext cx="1499124" cy="45806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en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Mac Finder</a:t>
            </a:r>
          </a:p>
        </p:txBody>
      </p:sp>
      <p:grpSp>
        <p:nvGrpSpPr>
          <p:cNvPr id="77" name="群組 42">
            <a:extLst>
              <a:ext uri="{FF2B5EF4-FFF2-40B4-BE49-F238E27FC236}">
                <a16:creationId xmlns:a16="http://schemas.microsoft.com/office/drawing/2014/main" id="{E5E1FADF-0F6C-C742-82F5-4B5C2DFFE44C}"/>
              </a:ext>
            </a:extLst>
          </p:cNvPr>
          <p:cNvGrpSpPr/>
          <p:nvPr/>
        </p:nvGrpSpPr>
        <p:grpSpPr>
          <a:xfrm>
            <a:off x="8290000" y="4982794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8" name="Shape 472">
              <a:extLst>
                <a:ext uri="{FF2B5EF4-FFF2-40B4-BE49-F238E27FC236}">
                  <a16:creationId xmlns:a16="http://schemas.microsoft.com/office/drawing/2014/main" id="{2D39E8F9-611B-B448-B02B-4070413A3003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79" name="Shape 464">
              <a:extLst>
                <a:ext uri="{FF2B5EF4-FFF2-40B4-BE49-F238E27FC236}">
                  <a16:creationId xmlns:a16="http://schemas.microsoft.com/office/drawing/2014/main" id="{A9E8D08F-1FC0-304B-B416-9D285443468D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Shape 474">
            <a:extLst>
              <a:ext uri="{FF2B5EF4-FFF2-40B4-BE49-F238E27FC236}">
                <a16:creationId xmlns:a16="http://schemas.microsoft.com/office/drawing/2014/main" id="{01DE42F2-234D-DB4A-8CA0-48D04B8B99FD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455" y="5415999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2" name="Shape 462">
            <a:extLst>
              <a:ext uri="{FF2B5EF4-FFF2-40B4-BE49-F238E27FC236}">
                <a16:creationId xmlns:a16="http://schemas.microsoft.com/office/drawing/2014/main" id="{85B2AB26-BA0E-4047-8BF7-9BE54EA38575}"/>
              </a:ext>
            </a:extLst>
          </p:cNvPr>
          <p:cNvGrpSpPr/>
          <p:nvPr/>
        </p:nvGrpSpPr>
        <p:grpSpPr>
          <a:xfrm>
            <a:off x="8088484" y="3298815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3" name="Shape 463">
              <a:extLst>
                <a:ext uri="{FF2B5EF4-FFF2-40B4-BE49-F238E27FC236}">
                  <a16:creationId xmlns:a16="http://schemas.microsoft.com/office/drawing/2014/main" id="{23A4C99A-8322-4248-A057-8B97DCBC73B5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SzPts val="1400"/>
                <a:defRPr/>
              </a:pPr>
              <a:endParaRPr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4" name="Shape 464">
              <a:extLst>
                <a:ext uri="{FF2B5EF4-FFF2-40B4-BE49-F238E27FC236}">
                  <a16:creationId xmlns:a16="http://schemas.microsoft.com/office/drawing/2014/main" id="{9DB8086D-0F47-5648-B75C-5F128E9FAC72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" name="Shape 475">
            <a:extLst>
              <a:ext uri="{FF2B5EF4-FFF2-40B4-BE49-F238E27FC236}">
                <a16:creationId xmlns:a16="http://schemas.microsoft.com/office/drawing/2014/main" id="{F60E70FC-A4DF-3645-83ED-B6A217C2097D}"/>
              </a:ext>
            </a:extLst>
          </p:cNvPr>
          <p:cNvSpPr txBox="1"/>
          <p:nvPr/>
        </p:nvSpPr>
        <p:spPr>
          <a:xfrm>
            <a:off x="8359095" y="2836639"/>
            <a:ext cx="761248" cy="29578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Web</a:t>
            </a:r>
          </a:p>
        </p:txBody>
      </p:sp>
      <p:grpSp>
        <p:nvGrpSpPr>
          <p:cNvPr id="87" name="Shape 465">
            <a:extLst>
              <a:ext uri="{FF2B5EF4-FFF2-40B4-BE49-F238E27FC236}">
                <a16:creationId xmlns:a16="http://schemas.microsoft.com/office/drawing/2014/main" id="{5A9FC1E9-F154-014B-A903-02877B4226E9}"/>
              </a:ext>
            </a:extLst>
          </p:cNvPr>
          <p:cNvGrpSpPr/>
          <p:nvPr/>
        </p:nvGrpSpPr>
        <p:grpSpPr>
          <a:xfrm>
            <a:off x="10291787" y="5002462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8" name="Shape 466">
              <a:extLst>
                <a:ext uri="{FF2B5EF4-FFF2-40B4-BE49-F238E27FC236}">
                  <a16:creationId xmlns:a16="http://schemas.microsoft.com/office/drawing/2014/main" id="{0563B86E-C5E5-E74C-9766-5788A250D068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91" name="Shape 467">
                <a:extLst>
                  <a:ext uri="{FF2B5EF4-FFF2-40B4-BE49-F238E27FC236}">
                    <a16:creationId xmlns:a16="http://schemas.microsoft.com/office/drawing/2014/main" id="{2FF518EE-00C5-644C-ADE6-7AD81A6E717F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92" name="Shape 468">
                <a:extLst>
                  <a:ext uri="{FF2B5EF4-FFF2-40B4-BE49-F238E27FC236}">
                    <a16:creationId xmlns:a16="http://schemas.microsoft.com/office/drawing/2014/main" id="{C33D1BED-CF67-7C43-BDA1-4BC80C9C3D8B}"/>
                  </a:ext>
                </a:extLst>
              </p:cNvPr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9" name="Shape 469">
              <a:extLst>
                <a:ext uri="{FF2B5EF4-FFF2-40B4-BE49-F238E27FC236}">
                  <a16:creationId xmlns:a16="http://schemas.microsoft.com/office/drawing/2014/main" id="{3E432383-A4BE-8444-9A92-4BAFCA586F45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Shape 470">
              <a:extLst>
                <a:ext uri="{FF2B5EF4-FFF2-40B4-BE49-F238E27FC236}">
                  <a16:creationId xmlns:a16="http://schemas.microsoft.com/office/drawing/2014/main" id="{C13D36D6-7E10-9546-83D0-9EFD1C6D04A2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Shape 476">
            <a:extLst>
              <a:ext uri="{FF2B5EF4-FFF2-40B4-BE49-F238E27FC236}">
                <a16:creationId xmlns:a16="http://schemas.microsoft.com/office/drawing/2014/main" id="{BB90C4FD-DE06-624C-A768-95F851162540}"/>
              </a:ext>
            </a:extLst>
          </p:cNvPr>
          <p:cNvSpPr txBox="1"/>
          <p:nvPr/>
        </p:nvSpPr>
        <p:spPr>
          <a:xfrm>
            <a:off x="10409611" y="4561674"/>
            <a:ext cx="1393549" cy="41095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Browser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5" name="Shape 457">
            <a:extLst>
              <a:ext uri="{FF2B5EF4-FFF2-40B4-BE49-F238E27FC236}">
                <a16:creationId xmlns:a16="http://schemas.microsoft.com/office/drawing/2014/main" id="{AE481F4F-4A3A-A045-84B0-41C0506E368A}"/>
              </a:ext>
            </a:extLst>
          </p:cNvPr>
          <p:cNvGrpSpPr/>
          <p:nvPr/>
        </p:nvGrpSpPr>
        <p:grpSpPr>
          <a:xfrm>
            <a:off x="10249062" y="3217829"/>
            <a:ext cx="1355017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6" name="Shape 460" descr="IMG_0266.PNG">
              <a:extLst>
                <a:ext uri="{FF2B5EF4-FFF2-40B4-BE49-F238E27FC236}">
                  <a16:creationId xmlns:a16="http://schemas.microsoft.com/office/drawing/2014/main" id="{ED970269-31DB-DB4A-9BFD-4C432C830B8F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Shape 461">
              <a:extLst>
                <a:ext uri="{FF2B5EF4-FFF2-40B4-BE49-F238E27FC236}">
                  <a16:creationId xmlns:a16="http://schemas.microsoft.com/office/drawing/2014/main" id="{E59DAC25-D4E3-EF48-B186-30CB3D96FD15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Shape 458" descr="IMG_0266.PNG">
              <a:extLst>
                <a:ext uri="{FF2B5EF4-FFF2-40B4-BE49-F238E27FC236}">
                  <a16:creationId xmlns:a16="http://schemas.microsoft.com/office/drawing/2014/main" id="{44801C09-6328-0F4F-92A9-F7BE1B2C559A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Shape 459">
              <a:extLst>
                <a:ext uri="{FF2B5EF4-FFF2-40B4-BE49-F238E27FC236}">
                  <a16:creationId xmlns:a16="http://schemas.microsoft.com/office/drawing/2014/main" id="{27D66B78-2CB8-924E-A741-E77CD8D08B0F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Shape 477">
            <a:extLst>
              <a:ext uri="{FF2B5EF4-FFF2-40B4-BE49-F238E27FC236}">
                <a16:creationId xmlns:a16="http://schemas.microsoft.com/office/drawing/2014/main" id="{D16E271A-6167-C948-AED6-4FDD2A4F40A4}"/>
              </a:ext>
            </a:extLst>
          </p:cNvPr>
          <p:cNvSpPr txBox="1"/>
          <p:nvPr/>
        </p:nvSpPr>
        <p:spPr>
          <a:xfrm>
            <a:off x="10373549" y="2824963"/>
            <a:ext cx="1179737" cy="25890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Mobile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75550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buSzPts val="1400"/>
            </a:pPr>
            <a:r>
              <a:rPr lang="en-US" altLang="zh-TW" sz="36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QuMagie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photo management with​</a:t>
            </a:r>
            <a:b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object and face auto-classification​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260" y="2616556"/>
            <a:ext cx="8337480" cy="427562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761" y="2146675"/>
            <a:ext cx="1299664" cy="1299664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B6672D7-522B-4C57-ADED-6A81DDFF7644}"/>
              </a:ext>
            </a:extLst>
          </p:cNvPr>
          <p:cNvSpPr/>
          <p:nvPr/>
        </p:nvSpPr>
        <p:spPr>
          <a:xfrm>
            <a:off x="2865048" y="2011205"/>
            <a:ext cx="3327934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Albums and Smart Albums​</a:t>
            </a:r>
            <a:endParaRPr kumimoji="1" lang="en-US" altLang="zh-CN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矩形: 圓角 55">
            <a:extLst>
              <a:ext uri="{FF2B5EF4-FFF2-40B4-BE49-F238E27FC236}">
                <a16:creationId xmlns:a16="http://schemas.microsoft.com/office/drawing/2014/main" id="{2D122976-6779-4CD3-95E2-9F0BF7E59FDD}"/>
              </a:ext>
            </a:extLst>
          </p:cNvPr>
          <p:cNvSpPr/>
          <p:nvPr/>
        </p:nvSpPr>
        <p:spPr>
          <a:xfrm>
            <a:off x="3239117" y="1646057"/>
            <a:ext cx="2579797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TW" sz="24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Album view</a:t>
            </a:r>
            <a:endParaRPr lang="zh-TW" altLang="zh-TW" sz="24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: 圓角 55">
            <a:extLst>
              <a:ext uri="{FF2B5EF4-FFF2-40B4-BE49-F238E27FC236}">
                <a16:creationId xmlns:a16="http://schemas.microsoft.com/office/drawing/2014/main" id="{8CDFBA04-E9C9-4AA0-8653-62C821273011}"/>
              </a:ext>
            </a:extLst>
          </p:cNvPr>
          <p:cNvSpPr/>
          <p:nvPr/>
        </p:nvSpPr>
        <p:spPr>
          <a:xfrm>
            <a:off x="6663448" y="1635897"/>
            <a:ext cx="2788248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TW" sz="24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Folder view</a:t>
            </a:r>
            <a:endParaRPr lang="zh-TW" altLang="en-US" sz="24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78831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7F0AE355-F85F-44B7-BA5D-D81DCB393E3B}"/>
              </a:ext>
            </a:extLst>
          </p:cNvPr>
          <p:cNvSpPr/>
          <p:nvPr/>
        </p:nvSpPr>
        <p:spPr>
          <a:xfrm>
            <a:off x="690688" y="2294456"/>
            <a:ext cx="3929328" cy="112844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  <a:defRPr/>
            </a:pPr>
            <a:endParaRPr lang="en-US" altLang="zh-TW" sz="2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AE55-F182-4F13-B2EB-96D1BEC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850" y="3684961"/>
            <a:ext cx="8952151" cy="317304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394784" y="50801"/>
            <a:ext cx="94024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Connect to home or office NAS with​</a:t>
            </a:r>
            <a:b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ja-JP" sz="36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myQNAPcloud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and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QNAP ID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(QID)</a:t>
            </a:r>
            <a:endParaRPr lang="ja-JP" alt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604" y="1621953"/>
            <a:ext cx="3371382" cy="18940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968DA7-6DBD-4A1F-A65F-A10891D66753}"/>
              </a:ext>
            </a:extLst>
          </p:cNvPr>
          <p:cNvGrpSpPr/>
          <p:nvPr/>
        </p:nvGrpSpPr>
        <p:grpSpPr>
          <a:xfrm>
            <a:off x="7679429" y="1618465"/>
            <a:ext cx="3674371" cy="2066496"/>
            <a:chOff x="6121448" y="1333919"/>
            <a:chExt cx="2755778" cy="15498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DC9FA-2F6A-4627-97EF-2D00DD74F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48" y="1333919"/>
              <a:ext cx="2755778" cy="154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EC2CCCB-AC15-4510-9B2A-4FF3FBBC746E}"/>
                </a:ext>
              </a:extLst>
            </p:cNvPr>
            <p:cNvCxnSpPr/>
            <p:nvPr/>
          </p:nvCxnSpPr>
          <p:spPr>
            <a:xfrm flipV="1">
              <a:off x="8224838" y="1665288"/>
              <a:ext cx="53975" cy="619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DF235C1-8D0E-46BC-BF40-A2BBA5564C42}"/>
                </a:ext>
              </a:extLst>
            </p:cNvPr>
            <p:cNvCxnSpPr/>
            <p:nvPr/>
          </p:nvCxnSpPr>
          <p:spPr>
            <a:xfrm>
              <a:off x="8270875" y="1995488"/>
              <a:ext cx="188913" cy="25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4A7810C-BD66-46AD-AB4C-96703394AC7B}"/>
                </a:ext>
              </a:extLst>
            </p:cNvPr>
            <p:cNvCxnSpPr/>
            <p:nvPr/>
          </p:nvCxnSpPr>
          <p:spPr>
            <a:xfrm>
              <a:off x="8126413" y="2235200"/>
              <a:ext cx="222250" cy="190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139">
            <a:extLst>
              <a:ext uri="{FF2B5EF4-FFF2-40B4-BE49-F238E27FC236}">
                <a16:creationId xmlns:a16="http://schemas.microsoft.com/office/drawing/2014/main" id="{4054E511-C874-47B1-9DC9-F857CBAFCEBB}"/>
              </a:ext>
            </a:extLst>
          </p:cNvPr>
          <p:cNvSpPr/>
          <p:nvPr/>
        </p:nvSpPr>
        <p:spPr>
          <a:xfrm>
            <a:off x="802989" y="2465635"/>
            <a:ext cx="3242734" cy="72552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2400"/>
            </a:pP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Register and login with Email or phone number</a:t>
            </a:r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4BCD598C-4B55-4619-B79C-3FDFE92D229B}"/>
              </a:ext>
            </a:extLst>
          </p:cNvPr>
          <p:cNvGrpSpPr/>
          <p:nvPr/>
        </p:nvGrpSpPr>
        <p:grpSpPr>
          <a:xfrm>
            <a:off x="3099854" y="-1430468"/>
            <a:ext cx="1022223" cy="1022223"/>
            <a:chOff x="3099854" y="-1430468"/>
            <a:chExt cx="1022223" cy="1022223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E23E312C-CA9C-4B1C-BC30-B8574CA39A1C}"/>
                </a:ext>
              </a:extLst>
            </p:cNvPr>
            <p:cNvSpPr/>
            <p:nvPr/>
          </p:nvSpPr>
          <p:spPr>
            <a:xfrm>
              <a:off x="3099854" y="-1430468"/>
              <a:ext cx="1022223" cy="1022223"/>
            </a:xfrm>
            <a:prstGeom prst="ellipse">
              <a:avLst/>
            </a:prstGeom>
            <a:solidFill>
              <a:srgbClr val="17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8A18E643-5033-4D09-AB83-C605346C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8096" y="-1282655"/>
              <a:ext cx="452889" cy="714463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D65DCEF1-7030-479E-BAA4-84380F505B78}"/>
              </a:ext>
            </a:extLst>
          </p:cNvPr>
          <p:cNvSpPr/>
          <p:nvPr/>
        </p:nvSpPr>
        <p:spPr>
          <a:xfrm>
            <a:off x="802989" y="2051204"/>
            <a:ext cx="3929328" cy="4418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Anytime / Anywhere</a:t>
            </a:r>
            <a:endParaRPr lang="zh-TW" altLang="en-US" sz="2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33697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158974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838472" y="1751107"/>
            <a:ext cx="1149826" cy="49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24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Qfile</a:t>
            </a:r>
            <a:endParaRPr lang="en-GB" altLang="zh-TW" sz="2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502065" y="2157093"/>
            <a:ext cx="3822651" cy="4497236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6919186" y="1818792"/>
            <a:ext cx="1950468" cy="658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2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036" y="50801"/>
            <a:ext cx="8407928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Connect to Dropbox, OneDrive, Google Drive and more​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548" y="2349021"/>
            <a:ext cx="4993640" cy="4309633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04" y="3928717"/>
            <a:ext cx="2732689" cy="217333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4376555" y="4277921"/>
            <a:ext cx="1232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NAS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4264296" y="5337185"/>
            <a:ext cx="14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Remote NAS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4080546" y="5906837"/>
            <a:ext cx="182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storage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7097825" y="1570844"/>
            <a:ext cx="3202139" cy="414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860454" y="1570844"/>
            <a:ext cx="3202139" cy="414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手機瀏覽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99380733-5DCC-41AB-BEEC-B412C044063E}"/>
              </a:ext>
            </a:extLst>
          </p:cNvPr>
          <p:cNvSpPr/>
          <p:nvPr/>
        </p:nvSpPr>
        <p:spPr>
          <a:xfrm flipH="1">
            <a:off x="3303796" y="4258119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3BF5DF18-19C6-42DD-8116-56192C3D2927}"/>
              </a:ext>
            </a:extLst>
          </p:cNvPr>
          <p:cNvSpPr/>
          <p:nvPr/>
        </p:nvSpPr>
        <p:spPr>
          <a:xfrm flipH="1">
            <a:off x="3303796" y="5324528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82C4D85E-233B-424A-B90D-CABE76966395}"/>
              </a:ext>
            </a:extLst>
          </p:cNvPr>
          <p:cNvSpPr/>
          <p:nvPr/>
        </p:nvSpPr>
        <p:spPr>
          <a:xfrm flipH="1">
            <a:off x="3303796" y="5757932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A1AB5D39-58F9-44C8-846F-842C8A2F025A}"/>
              </a:ext>
            </a:extLst>
          </p:cNvPr>
          <p:cNvSpPr/>
          <p:nvPr/>
        </p:nvSpPr>
        <p:spPr>
          <a:xfrm>
            <a:off x="5596806" y="4258119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669C5E86-D5BE-4D23-B84B-DF299D38D31A}"/>
              </a:ext>
            </a:extLst>
          </p:cNvPr>
          <p:cNvSpPr/>
          <p:nvPr/>
        </p:nvSpPr>
        <p:spPr>
          <a:xfrm>
            <a:off x="5596806" y="5404273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FA34D855-C6E8-4603-941B-CDC45C821471}"/>
              </a:ext>
            </a:extLst>
          </p:cNvPr>
          <p:cNvSpPr/>
          <p:nvPr/>
        </p:nvSpPr>
        <p:spPr>
          <a:xfrm>
            <a:off x="5596806" y="5986582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B051982-FBC7-42F5-B4A7-A33E61322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9007" y="1654153"/>
            <a:ext cx="810851" cy="810851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0CA1A0B-9F7E-4030-973F-76F8C1543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08335" y="1654153"/>
            <a:ext cx="810851" cy="810851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764175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1357162" y="50801"/>
            <a:ext cx="9477676" cy="1325563"/>
          </a:xfrm>
        </p:spPr>
        <p:txBody>
          <a:bodyPr>
            <a:normAutofit/>
          </a:bodyPr>
          <a:lstStyle/>
          <a:p>
            <a:pPr lvl="0"/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QVPN and </a:t>
            </a:r>
            <a:r>
              <a:rPr lang="en-US" altLang="zh-TW" sz="36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QBelt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protocol for anywhere access​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9" name="Shape 199" hidden="1"/>
          <p:cNvSpPr txBox="1"/>
          <p:nvPr/>
        </p:nvSpPr>
        <p:spPr>
          <a:xfrm>
            <a:off x="357826" y="4389939"/>
            <a:ext cx="2606357" cy="2076849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3F3F3"/>
              </a:buClr>
              <a:buSzPts val="1600"/>
            </a:pPr>
            <a:endParaRPr lang="zh-TW" altLang="en-US" sz="196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13" name="Shape 213" hidden="1"/>
          <p:cNvSpPr txBox="1"/>
          <p:nvPr/>
        </p:nvSpPr>
        <p:spPr>
          <a:xfrm>
            <a:off x="3085660" y="4389939"/>
            <a:ext cx="2625817" cy="2076849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3F3F3"/>
              </a:buClr>
              <a:buSzPts val="1600"/>
            </a:pPr>
            <a:endParaRPr lang="zh-TW" altLang="en-US" sz="196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17" name="Shape 213" hidden="1"/>
          <p:cNvSpPr txBox="1"/>
          <p:nvPr/>
        </p:nvSpPr>
        <p:spPr>
          <a:xfrm>
            <a:off x="5829603" y="4389939"/>
            <a:ext cx="2614435" cy="2076849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933"/>
              </a:spcAft>
              <a:buClr>
                <a:srgbClr val="F3F3F3"/>
              </a:buClr>
              <a:buSzPts val="1600"/>
            </a:pPr>
            <a:endParaRPr lang="zh-TW" altLang="en-US" sz="196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pic>
        <p:nvPicPr>
          <p:cNvPr id="25" name="圖片 24" hidden="1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137" y="1727201"/>
            <a:ext cx="2614435" cy="266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 hidden="1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121" y="1727201"/>
            <a:ext cx="2625819" cy="266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hidden="1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26" y="1727201"/>
            <a:ext cx="2603284" cy="266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0" y="1810295"/>
            <a:ext cx="4875654" cy="295873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6114" y="4168863"/>
            <a:ext cx="1486292" cy="270013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096" y="4168862"/>
            <a:ext cx="1430049" cy="270013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5587BA1-133E-42D6-8A87-DD64CA0C83B3}"/>
              </a:ext>
            </a:extLst>
          </p:cNvPr>
          <p:cNvGrpSpPr/>
          <p:nvPr/>
        </p:nvGrpSpPr>
        <p:grpSpPr>
          <a:xfrm>
            <a:off x="4747906" y="1810295"/>
            <a:ext cx="7341392" cy="4189841"/>
            <a:chOff x="-488205" y="1299411"/>
            <a:chExt cx="9181066" cy="5239769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32A646A-DC0F-4B10-98BD-019EBBE16CE4}"/>
                </a:ext>
              </a:extLst>
            </p:cNvPr>
            <p:cNvGrpSpPr/>
            <p:nvPr/>
          </p:nvGrpSpPr>
          <p:grpSpPr>
            <a:xfrm>
              <a:off x="-488205" y="1299411"/>
              <a:ext cx="3579743" cy="5239769"/>
              <a:chOff x="-488205" y="1299411"/>
              <a:chExt cx="3579743" cy="5239769"/>
            </a:xfrm>
          </p:grpSpPr>
          <p:pic>
            <p:nvPicPr>
              <p:cNvPr id="4" name="圖片 3" descr="一張含有 建築物, 傘, 圍欄 的圖片&#10;&#10;自動產生的描述">
                <a:extLst>
                  <a:ext uri="{FF2B5EF4-FFF2-40B4-BE49-F238E27FC236}">
                    <a16:creationId xmlns:a16="http://schemas.microsoft.com/office/drawing/2014/main" id="{8ED7A9C4-3CE7-4CCD-A4EA-ED1559EB8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88205" y="1299411"/>
                <a:ext cx="3579743" cy="5239769"/>
              </a:xfrm>
              <a:prstGeom prst="rect">
                <a:avLst/>
              </a:prstGeom>
            </p:spPr>
          </p:pic>
          <p:sp>
            <p:nvSpPr>
              <p:cNvPr id="5" name="Google Shape;97;p18">
                <a:extLst>
                  <a:ext uri="{FF2B5EF4-FFF2-40B4-BE49-F238E27FC236}">
                    <a16:creationId xmlns:a16="http://schemas.microsoft.com/office/drawing/2014/main" id="{DBF1CB61-0BD0-4906-81A1-B01C8909AC64}"/>
                  </a:ext>
                </a:extLst>
              </p:cNvPr>
              <p:cNvSpPr txBox="1"/>
              <p:nvPr/>
            </p:nvSpPr>
            <p:spPr>
              <a:xfrm rot="10800000">
                <a:off x="347145" y="4479592"/>
                <a:ext cx="2629737" cy="1956027"/>
              </a:xfrm>
              <a:prstGeom prst="round2SameRect">
                <a:avLst>
                  <a:gd name="adj1" fmla="val 4608"/>
                  <a:gd name="adj2" fmla="val 0"/>
                </a:avLst>
              </a:prstGeom>
              <a:gradFill>
                <a:gsLst>
                  <a:gs pos="0">
                    <a:srgbClr val="FF3C04"/>
                  </a:gs>
                  <a:gs pos="100000">
                    <a:srgbClr val="D22D0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>
                <a:defPPr>
                  <a:defRPr lang="zh-TW"/>
                </a:defPPr>
                <a:lvl1pPr algn="ctr">
                  <a:buClr>
                    <a:srgbClr val="000000"/>
                  </a:buClr>
                  <a:defRPr sz="2400">
                    <a:solidFill>
                      <a:schemeClr val="lt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</a:defRPr>
                </a:lvl1pPr>
              </a:lstStyle>
              <a:p>
                <a:endParaRPr lang="en-US" altLang="zh-TW" sz="2000">
                  <a:solidFill>
                    <a:schemeClr val="bg1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44672480-0D4E-4D91-A205-B49A4E6960A4}"/>
                </a:ext>
              </a:extLst>
            </p:cNvPr>
            <p:cNvGrpSpPr/>
            <p:nvPr/>
          </p:nvGrpSpPr>
          <p:grpSpPr>
            <a:xfrm>
              <a:off x="2312456" y="1299411"/>
              <a:ext cx="3579743" cy="5239769"/>
              <a:chOff x="2386053" y="1299411"/>
              <a:chExt cx="3579743" cy="5239769"/>
            </a:xfrm>
          </p:grpSpPr>
          <p:pic>
            <p:nvPicPr>
              <p:cNvPr id="27" name="圖片 26" descr="一張含有 建築物, 傘, 圍欄 的圖片&#10;&#10;自動產生的描述">
                <a:extLst>
                  <a:ext uri="{FF2B5EF4-FFF2-40B4-BE49-F238E27FC236}">
                    <a16:creationId xmlns:a16="http://schemas.microsoft.com/office/drawing/2014/main" id="{C9A531BC-7C37-41CC-870C-2A75CA858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6053" y="1299411"/>
                <a:ext cx="3579743" cy="5239769"/>
              </a:xfrm>
              <a:prstGeom prst="rect">
                <a:avLst/>
              </a:prstGeom>
            </p:spPr>
          </p:pic>
          <p:sp>
            <p:nvSpPr>
              <p:cNvPr id="28" name="Google Shape;97;p18">
                <a:extLst>
                  <a:ext uri="{FF2B5EF4-FFF2-40B4-BE49-F238E27FC236}">
                    <a16:creationId xmlns:a16="http://schemas.microsoft.com/office/drawing/2014/main" id="{FF7D0213-506F-43B9-BF6B-A67018940BB8}"/>
                  </a:ext>
                </a:extLst>
              </p:cNvPr>
              <p:cNvSpPr txBox="1"/>
              <p:nvPr/>
            </p:nvSpPr>
            <p:spPr>
              <a:xfrm rot="10800000">
                <a:off x="3221403" y="4479592"/>
                <a:ext cx="2629737" cy="1956027"/>
              </a:xfrm>
              <a:prstGeom prst="round2SameRect">
                <a:avLst>
                  <a:gd name="adj1" fmla="val 4608"/>
                  <a:gd name="adj2" fmla="val 0"/>
                </a:avLst>
              </a:prstGeom>
              <a:gradFill>
                <a:gsLst>
                  <a:gs pos="0">
                    <a:srgbClr val="FF3C04"/>
                  </a:gs>
                  <a:gs pos="100000">
                    <a:srgbClr val="D22D0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>
                <a:defPPr>
                  <a:defRPr lang="zh-TW"/>
                </a:defPPr>
                <a:lvl1pPr algn="ctr">
                  <a:buClr>
                    <a:srgbClr val="000000"/>
                  </a:buClr>
                  <a:defRPr sz="2400">
                    <a:solidFill>
                      <a:schemeClr val="lt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</a:defRPr>
                </a:lvl1pPr>
              </a:lstStyle>
              <a:p>
                <a:endParaRPr lang="en-US" altLang="zh-TW" sz="2000">
                  <a:solidFill>
                    <a:schemeClr val="bg1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BA2DC0B6-10EA-42D2-A87D-E51F09298DCB}"/>
                </a:ext>
              </a:extLst>
            </p:cNvPr>
            <p:cNvGrpSpPr/>
            <p:nvPr/>
          </p:nvGrpSpPr>
          <p:grpSpPr>
            <a:xfrm>
              <a:off x="5113118" y="1299411"/>
              <a:ext cx="3579743" cy="5239769"/>
              <a:chOff x="5113118" y="1299411"/>
              <a:chExt cx="3579743" cy="5239769"/>
            </a:xfrm>
          </p:grpSpPr>
          <p:pic>
            <p:nvPicPr>
              <p:cNvPr id="29" name="圖片 28" descr="一張含有 建築物, 傘, 圍欄 的圖片&#10;&#10;自動產生的描述">
                <a:extLst>
                  <a:ext uri="{FF2B5EF4-FFF2-40B4-BE49-F238E27FC236}">
                    <a16:creationId xmlns:a16="http://schemas.microsoft.com/office/drawing/2014/main" id="{BE669E7B-7112-4FB7-84FE-26F5C6474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3118" y="1299411"/>
                <a:ext cx="3579743" cy="5239769"/>
              </a:xfrm>
              <a:prstGeom prst="rect">
                <a:avLst/>
              </a:prstGeom>
            </p:spPr>
          </p:pic>
          <p:sp>
            <p:nvSpPr>
              <p:cNvPr id="30" name="Google Shape;97;p18">
                <a:extLst>
                  <a:ext uri="{FF2B5EF4-FFF2-40B4-BE49-F238E27FC236}">
                    <a16:creationId xmlns:a16="http://schemas.microsoft.com/office/drawing/2014/main" id="{4F45581B-6C38-4490-8DB5-A8D2B2D91120}"/>
                  </a:ext>
                </a:extLst>
              </p:cNvPr>
              <p:cNvSpPr txBox="1"/>
              <p:nvPr/>
            </p:nvSpPr>
            <p:spPr>
              <a:xfrm rot="10800000">
                <a:off x="5948468" y="4479592"/>
                <a:ext cx="2629737" cy="1956027"/>
              </a:xfrm>
              <a:prstGeom prst="round2SameRect">
                <a:avLst>
                  <a:gd name="adj1" fmla="val 4608"/>
                  <a:gd name="adj2" fmla="val 0"/>
                </a:avLst>
              </a:prstGeom>
              <a:gradFill>
                <a:gsLst>
                  <a:gs pos="0">
                    <a:srgbClr val="FF3C04"/>
                  </a:gs>
                  <a:gs pos="100000">
                    <a:srgbClr val="D22D0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>
                <a:defPPr>
                  <a:defRPr lang="zh-TW"/>
                </a:defPPr>
                <a:lvl1pPr algn="ctr">
                  <a:buClr>
                    <a:srgbClr val="000000"/>
                  </a:buClr>
                  <a:defRPr sz="2400">
                    <a:solidFill>
                      <a:schemeClr val="lt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</a:defRPr>
                </a:lvl1pPr>
              </a:lstStyle>
              <a:p>
                <a:endParaRPr lang="en-US" altLang="zh-TW" sz="2000">
                  <a:solidFill>
                    <a:schemeClr val="bg1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00" name="Shape 200"/>
            <p:cNvPicPr preferRelativeResize="0"/>
            <p:nvPr/>
          </p:nvPicPr>
          <p:blipFill rotWithShape="1">
            <a:blip r:embed="rId10" cstate="print">
              <a:alphaModFix/>
            </a:blip>
            <a:srcRect/>
            <a:stretch/>
          </p:blipFill>
          <p:spPr>
            <a:xfrm>
              <a:off x="553787" y="2484289"/>
              <a:ext cx="2140967" cy="15704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4" name="Shape 204" descr="cross-platform.png"/>
            <p:cNvPicPr preferRelativeResize="0"/>
            <p:nvPr/>
          </p:nvPicPr>
          <p:blipFill rotWithShape="1">
            <a:blip r:embed="rId11" cstate="print">
              <a:alphaModFix/>
            </a:blip>
            <a:srcRect/>
            <a:stretch/>
          </p:blipFill>
          <p:spPr>
            <a:xfrm>
              <a:off x="6155344" y="2651978"/>
              <a:ext cx="2422219" cy="13990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2" name="Shape 212"/>
            <p:cNvPicPr preferRelativeResize="0"/>
            <p:nvPr/>
          </p:nvPicPr>
          <p:blipFill rotWithShape="1">
            <a:blip r:embed="rId12" cstate="print">
              <a:alphaModFix/>
            </a:blip>
            <a:srcRect/>
            <a:stretch/>
          </p:blipFill>
          <p:spPr>
            <a:xfrm>
              <a:off x="2891909" y="2150591"/>
              <a:ext cx="2651985" cy="202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Shape 214" descr="P10-1-11.png"/>
            <p:cNvPicPr preferRelativeResize="0"/>
            <p:nvPr/>
          </p:nvPicPr>
          <p:blipFill rotWithShape="1">
            <a:blip r:embed="rId13" cstate="print">
              <a:alphaModFix/>
            </a:blip>
            <a:srcRect/>
            <a:stretch/>
          </p:blipFill>
          <p:spPr>
            <a:xfrm>
              <a:off x="4941671" y="3542489"/>
              <a:ext cx="745829" cy="8818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EF74F7-C2F4-4AC8-ABE4-8CD6222A23EF}"/>
                </a:ext>
              </a:extLst>
            </p:cNvPr>
            <p:cNvSpPr/>
            <p:nvPr/>
          </p:nvSpPr>
          <p:spPr>
            <a:xfrm>
              <a:off x="553788" y="4590036"/>
              <a:ext cx="2231924" cy="1193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Secure Encrypted </a:t>
              </a:r>
            </a:p>
            <a:p>
              <a:pPr fontAlgn="base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Connection: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​</a:t>
              </a:r>
              <a:b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</a:b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DTLS + SSL + ​</a:t>
              </a:r>
            </a:p>
            <a:p>
              <a:pPr fontAlgn="base"/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AES-256 encryption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CE970DB-2D24-4FB8-A9C0-E9530B442D6B}"/>
                </a:ext>
              </a:extLst>
            </p:cNvPr>
            <p:cNvSpPr/>
            <p:nvPr/>
          </p:nvSpPr>
          <p:spPr>
            <a:xfrm>
              <a:off x="3274485" y="4590036"/>
              <a:ext cx="2410836" cy="1576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  <a:buClr>
                  <a:srgbClr val="F3F3F3"/>
                </a:buClr>
                <a:buSzPts val="1600"/>
              </a:pPr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New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</a:t>
              </a:r>
              <a:r>
                <a:rPr lang="zh-TW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VPN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</a:t>
              </a:r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protocol:</a:t>
              </a:r>
              <a:endParaRPr lang="zh-TW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  <a:buClr>
                  <a:srgbClr val="F3F3F3"/>
                </a:buClr>
                <a:buSzPts val="1400"/>
              </a:pP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Decreases the chance of being detected</a:t>
              </a:r>
              <a:endParaRPr lang="zh-TW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B44F843-53F3-46C9-882A-027C75D9986D}"/>
                </a:ext>
              </a:extLst>
            </p:cNvPr>
            <p:cNvSpPr/>
            <p:nvPr/>
          </p:nvSpPr>
          <p:spPr>
            <a:xfrm>
              <a:off x="6046889" y="4576354"/>
              <a:ext cx="2422219" cy="654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933"/>
                </a:spcAft>
                <a:buClr>
                  <a:srgbClr val="F3F3F3"/>
                </a:buClr>
                <a:buSzPts val="1600"/>
              </a:pPr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Works on desktop &amp; mobile devices: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​</a:t>
              </a:r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B98D8854-7943-7B4C-896F-115F66D54A30}"/>
              </a:ext>
            </a:extLst>
          </p:cNvPr>
          <p:cNvSpPr/>
          <p:nvPr/>
        </p:nvSpPr>
        <p:spPr>
          <a:xfrm>
            <a:off x="9973517" y="4953835"/>
            <a:ext cx="1936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Windows, macOS, </a:t>
            </a:r>
          </a:p>
          <a:p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Android, iOS​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446799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2458C-631E-484D-9349-C7670872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Active notifications and centralized settings with Notification Center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3F5F56-A78F-439B-A78A-E0E5B1224F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195" y="1644859"/>
            <a:ext cx="975335" cy="89405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95757B4-9E32-421E-B347-C2B0CC47E3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544" y="1612923"/>
            <a:ext cx="1006939" cy="923028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82FDAA3B-29F6-4B94-A64E-D2401A4C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9342" y="1805652"/>
            <a:ext cx="591772" cy="707240"/>
          </a:xfrm>
          <a:prstGeom prst="rect">
            <a:avLst/>
          </a:prstGeom>
        </p:spPr>
      </p:pic>
      <p:pic>
        <p:nvPicPr>
          <p:cNvPr id="31" name="圖形 30" hidden="1">
            <a:extLst>
              <a:ext uri="{FF2B5EF4-FFF2-40B4-BE49-F238E27FC236}">
                <a16:creationId xmlns:a16="http://schemas.microsoft.com/office/drawing/2014/main" id="{C6B4D86C-C901-4537-8D0D-6A9EA0F7D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0210" y="1851365"/>
            <a:ext cx="687700" cy="687700"/>
          </a:xfrm>
          <a:prstGeom prst="rect">
            <a:avLst/>
          </a:prstGeom>
        </p:spPr>
      </p:pic>
      <p:sp>
        <p:nvSpPr>
          <p:cNvPr id="32" name="矩形: 圓角 31" hidden="1">
            <a:extLst>
              <a:ext uri="{FF2B5EF4-FFF2-40B4-BE49-F238E27FC236}">
                <a16:creationId xmlns:a16="http://schemas.microsoft.com/office/drawing/2014/main" id="{1CF6FEAD-7F1F-4210-B027-D08EE7334317}"/>
              </a:ext>
            </a:extLst>
          </p:cNvPr>
          <p:cNvSpPr/>
          <p:nvPr/>
        </p:nvSpPr>
        <p:spPr>
          <a:xfrm>
            <a:off x="12192000" y="4286893"/>
            <a:ext cx="1942744" cy="1825161"/>
          </a:xfrm>
          <a:prstGeom prst="roundRect">
            <a:avLst>
              <a:gd name="adj" fmla="val 19881"/>
            </a:avLst>
          </a:prstGeom>
          <a:solidFill>
            <a:schemeClr val="tx1">
              <a:alpha val="77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C102E6E-9089-454D-AE30-2E1D3D7C1420}"/>
              </a:ext>
            </a:extLst>
          </p:cNvPr>
          <p:cNvGrpSpPr/>
          <p:nvPr/>
        </p:nvGrpSpPr>
        <p:grpSpPr>
          <a:xfrm>
            <a:off x="1051949" y="1738290"/>
            <a:ext cx="814191" cy="767221"/>
            <a:chOff x="1676114" y="1664338"/>
            <a:chExt cx="814191" cy="767221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A7F30841-EACD-45CD-916E-32C79F73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76114" y="1677678"/>
              <a:ext cx="814191" cy="75388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FDB3059-AA65-4AA9-B135-04F99F46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992" y="1664338"/>
              <a:ext cx="647810" cy="593826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7D5248AD-37B3-479D-9B2C-720B12B54D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2158" y="1707807"/>
            <a:ext cx="810838" cy="76816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AD316BB-CF7D-4045-94B0-17BFE2DA8AE9}"/>
              </a:ext>
            </a:extLst>
          </p:cNvPr>
          <p:cNvPicPr>
            <a:picLocks noChangeAspect="1"/>
          </p:cNvPicPr>
          <p:nvPr/>
        </p:nvPicPr>
        <p:blipFill>
          <a:blip r:embed="rId14">
            <a:grayscl/>
          </a:blip>
          <a:stretch>
            <a:fillRect/>
          </a:stretch>
        </p:blipFill>
        <p:spPr>
          <a:xfrm>
            <a:off x="8143305" y="1747434"/>
            <a:ext cx="688908" cy="6889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8EFF7F9-5CE9-4901-9939-F2A024C62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</a:blip>
          <a:stretch>
            <a:fillRect/>
          </a:stretch>
        </p:blipFill>
        <p:spPr>
          <a:xfrm>
            <a:off x="10378330" y="1738290"/>
            <a:ext cx="591363" cy="707197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F8EC5929-48A2-E745-A069-CA328DD503ED}"/>
              </a:ext>
            </a:extLst>
          </p:cNvPr>
          <p:cNvSpPr/>
          <p:nvPr/>
        </p:nvSpPr>
        <p:spPr>
          <a:xfrm>
            <a:off x="906067" y="2418246"/>
            <a:ext cx="178302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b="1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Centralized setting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1770AB8-D33F-1A4E-8C4B-BC64DC8F35B6}"/>
              </a:ext>
            </a:extLst>
          </p:cNvPr>
          <p:cNvSpPr/>
          <p:nvPr/>
        </p:nvSpPr>
        <p:spPr>
          <a:xfrm>
            <a:off x="863787" y="3028511"/>
            <a:ext cx="1867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One interface to integrate all notification settings and operations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3B619F8-99EA-DF45-BDF7-53EC9C8EB0A7}"/>
              </a:ext>
            </a:extLst>
          </p:cNvPr>
          <p:cNvSpPr/>
          <p:nvPr/>
        </p:nvSpPr>
        <p:spPr>
          <a:xfrm>
            <a:off x="2785255" y="2418246"/>
            <a:ext cx="248059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b="1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Support multiple notification methods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83B8B1D-73F8-274A-811D-3BD6379275D3}"/>
              </a:ext>
            </a:extLst>
          </p:cNvPr>
          <p:cNvSpPr/>
          <p:nvPr/>
        </p:nvSpPr>
        <p:spPr>
          <a:xfrm>
            <a:off x="2927489" y="3028511"/>
            <a:ext cx="2195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Meet your various notification scenarios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2B7A9EB-DCAC-6B46-847C-19CA2006C2A1}"/>
              </a:ext>
            </a:extLst>
          </p:cNvPr>
          <p:cNvSpPr/>
          <p:nvPr/>
        </p:nvSpPr>
        <p:spPr>
          <a:xfrm>
            <a:off x="5219323" y="2418246"/>
            <a:ext cx="214907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b="1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Highly flexible rule setting 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AB4F3BE-A207-2449-BDB6-A0CB60ED7A34}"/>
              </a:ext>
            </a:extLst>
          </p:cNvPr>
          <p:cNvSpPr/>
          <p:nvPr/>
        </p:nvSpPr>
        <p:spPr>
          <a:xfrm>
            <a:off x="5425552" y="3028511"/>
            <a:ext cx="1736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Easily filter important messages you want to receive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CF32F9B-7085-C646-8CD3-04D468302AC1}"/>
              </a:ext>
            </a:extLst>
          </p:cNvPr>
          <p:cNvSpPr/>
          <p:nvPr/>
        </p:nvSpPr>
        <p:spPr>
          <a:xfrm>
            <a:off x="7430770" y="2418246"/>
            <a:ext cx="211397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b="1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Multi-language support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CD921E1-8701-534D-99DC-1BA47608ED77}"/>
              </a:ext>
            </a:extLst>
          </p:cNvPr>
          <p:cNvSpPr/>
          <p:nvPr/>
        </p:nvSpPr>
        <p:spPr>
          <a:xfrm>
            <a:off x="7430770" y="3028511"/>
            <a:ext cx="21139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Support 23 language &amp; composed by professionals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3B4C3F6-5FB1-CF45-A625-BC86123E3C59}"/>
              </a:ext>
            </a:extLst>
          </p:cNvPr>
          <p:cNvSpPr/>
          <p:nvPr/>
        </p:nvSpPr>
        <p:spPr>
          <a:xfrm>
            <a:off x="9861376" y="2418246"/>
            <a:ext cx="1625270" cy="6705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b="1">
                <a:solidFill>
                  <a:srgbClr val="E25B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Double insurance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42FA78E-887D-1A44-B903-EC439A0CD0E3}"/>
              </a:ext>
            </a:extLst>
          </p:cNvPr>
          <p:cNvSpPr/>
          <p:nvPr/>
        </p:nvSpPr>
        <p:spPr>
          <a:xfrm>
            <a:off x="9654461" y="3028511"/>
            <a:ext cx="2039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Notification history and test function ensure you don't miss one message</a:t>
            </a:r>
          </a:p>
        </p:txBody>
      </p:sp>
      <p:pic>
        <p:nvPicPr>
          <p:cNvPr id="41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5B66104-6A0C-144D-B68F-7B2676AE615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7245" y="3754963"/>
            <a:ext cx="6277510" cy="3139963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8" name="圖片 17" descr="一張含有 頭飾, 頭盔, 帽 的圖片&#10;&#10;自動產生的描述">
            <a:extLst>
              <a:ext uri="{FF2B5EF4-FFF2-40B4-BE49-F238E27FC236}">
                <a16:creationId xmlns:a16="http://schemas.microsoft.com/office/drawing/2014/main" id="{CEDDA3CB-1EBD-41C3-8D63-C742E177FD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289" y="3593726"/>
            <a:ext cx="1052932" cy="105293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625697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43" y="25706"/>
            <a:ext cx="11108121" cy="1325563"/>
          </a:xfrm>
        </p:spPr>
        <p:txBody>
          <a:bodyPr>
            <a:noAutofit/>
          </a:bodyPr>
          <a:lstStyle/>
          <a:p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Enhance efficiency with online collaboration</a:t>
            </a:r>
            <a:endParaRPr 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8" name="圖片 137">
            <a:extLst>
              <a:ext uri="{FF2B5EF4-FFF2-40B4-BE49-F238E27FC236}">
                <a16:creationId xmlns:a16="http://schemas.microsoft.com/office/drawing/2014/main" id="{5657154B-A7C1-46B5-AC3B-6D00EDB0A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660448"/>
            <a:ext cx="5514620" cy="3337797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40" name="圖片 139">
            <a:extLst>
              <a:ext uri="{FF2B5EF4-FFF2-40B4-BE49-F238E27FC236}">
                <a16:creationId xmlns:a16="http://schemas.microsoft.com/office/drawing/2014/main" id="{4AAB58BB-5536-4D8A-9E15-27EA3CCDD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501" y="3660086"/>
            <a:ext cx="4694710" cy="333815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42" name="圖片 3">
            <a:extLst>
              <a:ext uri="{FF2B5EF4-FFF2-40B4-BE49-F238E27FC236}">
                <a16:creationId xmlns:a16="http://schemas.microsoft.com/office/drawing/2014/main" id="{06AD2A44-470F-41F8-8BD7-52B28879A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5035" y="3202147"/>
            <a:ext cx="1119422" cy="111942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44" name="矩形 34">
            <a:extLst>
              <a:ext uri="{FF2B5EF4-FFF2-40B4-BE49-F238E27FC236}">
                <a16:creationId xmlns:a16="http://schemas.microsoft.com/office/drawing/2014/main" id="{25D636B8-6863-446A-8717-9070351FB531}"/>
              </a:ext>
            </a:extLst>
          </p:cNvPr>
          <p:cNvSpPr/>
          <p:nvPr/>
        </p:nvSpPr>
        <p:spPr>
          <a:xfrm>
            <a:off x="9616002" y="3185901"/>
            <a:ext cx="100469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3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Notes Station 3</a:t>
            </a:r>
            <a:endParaRPr lang="zh-TW" altLang="en-US" sz="1333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CF5DED20-C5C2-4F9E-B1C2-BB740E8A623A}"/>
              </a:ext>
            </a:extLst>
          </p:cNvPr>
          <p:cNvSpPr/>
          <p:nvPr/>
        </p:nvSpPr>
        <p:spPr>
          <a:xfrm>
            <a:off x="724566" y="3230234"/>
            <a:ext cx="1545210" cy="488817"/>
          </a:xfrm>
          <a:prstGeom prst="rect">
            <a:avLst/>
          </a:prstGeom>
          <a:gradFill>
            <a:gsLst>
              <a:gs pos="100000">
                <a:srgbClr val="FF3C04"/>
              </a:gs>
              <a:gs pos="0">
                <a:srgbClr val="D22D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78958DB9-5AA8-450E-8F6C-CDBF691F664C}"/>
              </a:ext>
            </a:extLst>
          </p:cNvPr>
          <p:cNvSpPr/>
          <p:nvPr/>
        </p:nvSpPr>
        <p:spPr>
          <a:xfrm>
            <a:off x="6110698" y="3230234"/>
            <a:ext cx="1966502" cy="488817"/>
          </a:xfrm>
          <a:prstGeom prst="rect">
            <a:avLst/>
          </a:prstGeom>
          <a:gradFill>
            <a:gsLst>
              <a:gs pos="100000">
                <a:srgbClr val="FF3C04"/>
              </a:gs>
              <a:gs pos="0">
                <a:srgbClr val="D22D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95D2E8BE-8EDD-4C88-96FE-9E932D536E09}"/>
              </a:ext>
            </a:extLst>
          </p:cNvPr>
          <p:cNvSpPr/>
          <p:nvPr/>
        </p:nvSpPr>
        <p:spPr>
          <a:xfrm>
            <a:off x="788810" y="3262156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Note taking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EEDE8244-ABCD-468C-8C24-5158266BB79F}"/>
              </a:ext>
            </a:extLst>
          </p:cNvPr>
          <p:cNvSpPr/>
          <p:nvPr/>
        </p:nvSpPr>
        <p:spPr>
          <a:xfrm>
            <a:off x="6303353" y="324745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Image editing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E49331E-2F48-4C9D-8CB0-DAAC32CFA50B}"/>
              </a:ext>
            </a:extLst>
          </p:cNvPr>
          <p:cNvGrpSpPr/>
          <p:nvPr/>
        </p:nvGrpSpPr>
        <p:grpSpPr>
          <a:xfrm>
            <a:off x="673929" y="1676032"/>
            <a:ext cx="11258848" cy="1303368"/>
            <a:chOff x="353916" y="5438591"/>
            <a:chExt cx="11258848" cy="1303368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934A5075-3BDD-3B40-B9C5-A01AF3C14D83}"/>
                </a:ext>
              </a:extLst>
            </p:cNvPr>
            <p:cNvSpPr/>
            <p:nvPr/>
          </p:nvSpPr>
          <p:spPr>
            <a:xfrm>
              <a:off x="5249096" y="55346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D76BDC7E-8F0B-0F45-83CA-D40F6C08C894}"/>
                </a:ext>
              </a:extLst>
            </p:cNvPr>
            <p:cNvSpPr/>
            <p:nvPr/>
          </p:nvSpPr>
          <p:spPr>
            <a:xfrm>
              <a:off x="5249096" y="61650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0A335652-6F4A-D74C-A23C-FA019BD820AF}"/>
                </a:ext>
              </a:extLst>
            </p:cNvPr>
            <p:cNvSpPr/>
            <p:nvPr/>
          </p:nvSpPr>
          <p:spPr>
            <a:xfrm>
              <a:off x="6840615" y="55346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A9E06103-E1D8-DA45-9E76-B60CBEE232E6}"/>
                </a:ext>
              </a:extLst>
            </p:cNvPr>
            <p:cNvSpPr/>
            <p:nvPr/>
          </p:nvSpPr>
          <p:spPr>
            <a:xfrm>
              <a:off x="6840615" y="61650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F80469E6-0C24-1042-A1BA-4B9E35549B0F}"/>
                </a:ext>
              </a:extLst>
            </p:cNvPr>
            <p:cNvSpPr/>
            <p:nvPr/>
          </p:nvSpPr>
          <p:spPr>
            <a:xfrm>
              <a:off x="8505303" y="55346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B42E5B89-13C9-544B-AD5D-A4C73397AAAC}"/>
                </a:ext>
              </a:extLst>
            </p:cNvPr>
            <p:cNvSpPr/>
            <p:nvPr/>
          </p:nvSpPr>
          <p:spPr>
            <a:xfrm>
              <a:off x="8505303" y="61650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71DE5D05-1E5F-9849-ABDB-FC445CF05B46}"/>
                </a:ext>
              </a:extLst>
            </p:cNvPr>
            <p:cNvSpPr/>
            <p:nvPr/>
          </p:nvSpPr>
          <p:spPr>
            <a:xfrm>
              <a:off x="353916" y="55346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67A065AF-64EB-7548-BEF1-7305DB936CF9}"/>
                </a:ext>
              </a:extLst>
            </p:cNvPr>
            <p:cNvSpPr/>
            <p:nvPr/>
          </p:nvSpPr>
          <p:spPr>
            <a:xfrm>
              <a:off x="353916" y="61650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41284BE0-A514-9E42-854A-A38F92EDCC3B}"/>
                </a:ext>
              </a:extLst>
            </p:cNvPr>
            <p:cNvSpPr/>
            <p:nvPr/>
          </p:nvSpPr>
          <p:spPr>
            <a:xfrm>
              <a:off x="1972059" y="55346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FF76969E-B0EC-FE4B-B904-4A4DE5A7DC19}"/>
                </a:ext>
              </a:extLst>
            </p:cNvPr>
            <p:cNvSpPr/>
            <p:nvPr/>
          </p:nvSpPr>
          <p:spPr>
            <a:xfrm>
              <a:off x="1972059" y="61650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橢圓 62">
              <a:extLst>
                <a:ext uri="{FF2B5EF4-FFF2-40B4-BE49-F238E27FC236}">
                  <a16:creationId xmlns:a16="http://schemas.microsoft.com/office/drawing/2014/main" id="{1E44A5AE-EB8E-6040-88D8-F07441E7B015}"/>
                </a:ext>
              </a:extLst>
            </p:cNvPr>
            <p:cNvSpPr/>
            <p:nvPr/>
          </p:nvSpPr>
          <p:spPr>
            <a:xfrm>
              <a:off x="3531142" y="55346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888D61E2-DA55-844D-A706-4D84ECB250D9}"/>
                </a:ext>
              </a:extLst>
            </p:cNvPr>
            <p:cNvSpPr/>
            <p:nvPr/>
          </p:nvSpPr>
          <p:spPr>
            <a:xfrm>
              <a:off x="3531142" y="61650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8B94B4F6-094D-EE4F-913C-A22201597B01}"/>
                </a:ext>
              </a:extLst>
            </p:cNvPr>
            <p:cNvSpPr txBox="1"/>
            <p:nvPr/>
          </p:nvSpPr>
          <p:spPr>
            <a:xfrm>
              <a:off x="915327" y="56340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Link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6EEF0146-9865-3741-AD6A-848816B47AD6}"/>
                </a:ext>
              </a:extLst>
            </p:cNvPr>
            <p:cNvSpPr txBox="1"/>
            <p:nvPr/>
          </p:nvSpPr>
          <p:spPr>
            <a:xfrm>
              <a:off x="910142" y="6264503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File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4BE4CC20-FAFE-C247-8A92-D877E3303208}"/>
                </a:ext>
              </a:extLst>
            </p:cNvPr>
            <p:cNvSpPr txBox="1"/>
            <p:nvPr/>
          </p:nvSpPr>
          <p:spPr>
            <a:xfrm>
              <a:off x="9023660" y="56340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Cut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4A5084E2-C4ED-FA44-955E-35CACFFE870B}"/>
                </a:ext>
              </a:extLst>
            </p:cNvPr>
            <p:cNvSpPr txBox="1"/>
            <p:nvPr/>
          </p:nvSpPr>
          <p:spPr>
            <a:xfrm>
              <a:off x="9009351" y="6264503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Brush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C0978C29-46B4-1E4C-8B19-B25C93C145F2}"/>
                </a:ext>
              </a:extLst>
            </p:cNvPr>
            <p:cNvSpPr txBox="1"/>
            <p:nvPr/>
          </p:nvSpPr>
          <p:spPr>
            <a:xfrm>
              <a:off x="7343232" y="5634095"/>
              <a:ext cx="1150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 err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Pixelation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FFF839B0-81A3-4A48-B244-1617651B1C6F}"/>
                </a:ext>
              </a:extLst>
            </p:cNvPr>
            <p:cNvSpPr txBox="1"/>
            <p:nvPr/>
          </p:nvSpPr>
          <p:spPr>
            <a:xfrm>
              <a:off x="7334308" y="6264503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Shapes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5B0D93B7-926C-1340-B617-49111C53F4FC}"/>
                </a:ext>
              </a:extLst>
            </p:cNvPr>
            <p:cNvSpPr txBox="1"/>
            <p:nvPr/>
          </p:nvSpPr>
          <p:spPr>
            <a:xfrm>
              <a:off x="5796502" y="5634095"/>
              <a:ext cx="1078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Rotate/</a:t>
              </a:r>
            </a:p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Flip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476B3522-7858-C64B-969C-39F49FB217DB}"/>
                </a:ext>
              </a:extLst>
            </p:cNvPr>
            <p:cNvSpPr txBox="1"/>
            <p:nvPr/>
          </p:nvSpPr>
          <p:spPr>
            <a:xfrm>
              <a:off x="5801380" y="6264503"/>
              <a:ext cx="592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Text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6D3F9DBE-32CF-7540-AA3D-77DE1A67C769}"/>
                </a:ext>
              </a:extLst>
            </p:cNvPr>
            <p:cNvSpPr txBox="1"/>
            <p:nvPr/>
          </p:nvSpPr>
          <p:spPr>
            <a:xfrm>
              <a:off x="2495867" y="6276522"/>
              <a:ext cx="994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YouTube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0D9822FA-A890-AB41-8DB3-0942D30F62E0}"/>
                </a:ext>
              </a:extLst>
            </p:cNvPr>
            <p:cNvSpPr txBox="1"/>
            <p:nvPr/>
          </p:nvSpPr>
          <p:spPr>
            <a:xfrm>
              <a:off x="2487327" y="56340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Image</a:t>
              </a: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018E4B4C-5E1F-7C48-97E5-233EE01181A6}"/>
                </a:ext>
              </a:extLst>
            </p:cNvPr>
            <p:cNvSpPr txBox="1"/>
            <p:nvPr/>
          </p:nvSpPr>
          <p:spPr>
            <a:xfrm>
              <a:off x="4021871" y="6264504"/>
              <a:ext cx="1216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Check list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0AFE5072-8AE9-6B4A-B015-75D277FA0EEC}"/>
                </a:ext>
              </a:extLst>
            </p:cNvPr>
            <p:cNvSpPr txBox="1"/>
            <p:nvPr/>
          </p:nvSpPr>
          <p:spPr>
            <a:xfrm>
              <a:off x="4037758" y="56340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Table</a:t>
              </a:r>
            </a:p>
          </p:txBody>
        </p:sp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4F1A3FDA-27D3-9443-9FBB-7ECEB8A4A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45" y="6223408"/>
              <a:ext cx="353145" cy="353145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96011826-B619-BF4C-B6DA-D9C3790D5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1214" y="5601037"/>
              <a:ext cx="360000" cy="360000"/>
            </a:xfrm>
            <a:prstGeom prst="rect">
              <a:avLst/>
            </a:prstGeom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955381F2-0BA4-6242-926A-A95259D3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30" y="5588336"/>
              <a:ext cx="396000" cy="396000"/>
            </a:xfrm>
            <a:prstGeom prst="rect">
              <a:avLst/>
            </a:prstGeom>
          </p:spPr>
        </p:pic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F2AC5FF7-5475-5B47-96EB-60B83F480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5368" y="5590581"/>
              <a:ext cx="379779" cy="379779"/>
            </a:xfrm>
            <a:prstGeom prst="rect">
              <a:avLst/>
            </a:prstGeom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AF930F8A-9CD3-E847-98BD-AAA1A55E2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4128" y="6215935"/>
              <a:ext cx="396536" cy="396536"/>
            </a:xfrm>
            <a:prstGeom prst="rect">
              <a:avLst/>
            </a:prstGeom>
          </p:spPr>
        </p:pic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C47768C6-9982-D742-A65E-B926BDA04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584" y="6261301"/>
              <a:ext cx="307779" cy="307779"/>
            </a:xfrm>
            <a:prstGeom prst="rect">
              <a:avLst/>
            </a:prstGeom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4498F521-0062-D14A-B42C-7D636FA5B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000" y="6078132"/>
              <a:ext cx="648000" cy="648000"/>
            </a:xfrm>
            <a:prstGeom prst="rect">
              <a:avLst/>
            </a:prstGeom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B7EAE774-154C-8748-9859-D7CD3C27A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9527" y="6057959"/>
              <a:ext cx="684000" cy="684000"/>
            </a:xfrm>
            <a:prstGeom prst="rect">
              <a:avLst/>
            </a:prstGeom>
          </p:spPr>
        </p:pic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8D69DB9D-D273-B74C-86FC-0190DD874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607" y="5473029"/>
              <a:ext cx="648000" cy="648000"/>
            </a:xfrm>
            <a:prstGeom prst="rect">
              <a:avLst/>
            </a:prstGeom>
          </p:spPr>
        </p:pic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11FAD582-7174-3D47-9A49-EBAC3C6D5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5519" y="6088444"/>
              <a:ext cx="648000" cy="648000"/>
            </a:xfrm>
            <a:prstGeom prst="rect">
              <a:avLst/>
            </a:prstGeom>
          </p:spPr>
        </p:pic>
        <p:pic>
          <p:nvPicPr>
            <p:cNvPr id="87" name="圖片 86">
              <a:extLst>
                <a:ext uri="{FF2B5EF4-FFF2-40B4-BE49-F238E27FC236}">
                  <a16:creationId xmlns:a16="http://schemas.microsoft.com/office/drawing/2014/main" id="{EB97BEFC-3AC3-0D47-871B-0DC21EB8F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3264" y="5500187"/>
              <a:ext cx="576000" cy="576000"/>
            </a:xfrm>
            <a:prstGeom prst="rect">
              <a:avLst/>
            </a:prstGeom>
          </p:spPr>
        </p:pic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DDF17FCD-4BB8-7B49-A458-BEBC602E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808" y="5438591"/>
              <a:ext cx="648000" cy="648000"/>
            </a:xfrm>
            <a:prstGeom prst="rect">
              <a:avLst/>
            </a:prstGeom>
          </p:spPr>
        </p:pic>
        <p:sp>
          <p:nvSpPr>
            <p:cNvPr id="89" name="橢圓 57">
              <a:extLst>
                <a:ext uri="{FF2B5EF4-FFF2-40B4-BE49-F238E27FC236}">
                  <a16:creationId xmlns:a16="http://schemas.microsoft.com/office/drawing/2014/main" id="{737E8D59-E221-3C4E-AEE2-65ECB9E27F79}"/>
                </a:ext>
              </a:extLst>
            </p:cNvPr>
            <p:cNvSpPr/>
            <p:nvPr/>
          </p:nvSpPr>
          <p:spPr>
            <a:xfrm>
              <a:off x="10045567" y="5529984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文字方塊 38">
              <a:extLst>
                <a:ext uri="{FF2B5EF4-FFF2-40B4-BE49-F238E27FC236}">
                  <a16:creationId xmlns:a16="http://schemas.microsoft.com/office/drawing/2014/main" id="{C58F9000-8694-D446-A2B1-6C02BE1350A6}"/>
                </a:ext>
              </a:extLst>
            </p:cNvPr>
            <p:cNvSpPr txBox="1"/>
            <p:nvPr/>
          </p:nvSpPr>
          <p:spPr>
            <a:xfrm>
              <a:off x="10534324" y="5503962"/>
              <a:ext cx="1078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Chrome </a:t>
              </a:r>
              <a:r>
                <a:rPr kumimoji="1" lang="en-US" altLang="zh-CN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extension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1" name="橢圓 57">
              <a:extLst>
                <a:ext uri="{FF2B5EF4-FFF2-40B4-BE49-F238E27FC236}">
                  <a16:creationId xmlns:a16="http://schemas.microsoft.com/office/drawing/2014/main" id="{3DF9082B-7CC3-9A4F-BA93-1FEDD1C45B73}"/>
                </a:ext>
              </a:extLst>
            </p:cNvPr>
            <p:cNvSpPr/>
            <p:nvPr/>
          </p:nvSpPr>
          <p:spPr>
            <a:xfrm>
              <a:off x="10045567" y="6159737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文字方塊 38">
              <a:extLst>
                <a:ext uri="{FF2B5EF4-FFF2-40B4-BE49-F238E27FC236}">
                  <a16:creationId xmlns:a16="http://schemas.microsoft.com/office/drawing/2014/main" id="{6880D993-BA8A-E748-9574-8E519D47B3BC}"/>
                </a:ext>
              </a:extLst>
            </p:cNvPr>
            <p:cNvSpPr txBox="1"/>
            <p:nvPr/>
          </p:nvSpPr>
          <p:spPr>
            <a:xfrm>
              <a:off x="10582740" y="6165083"/>
              <a:ext cx="844875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en-US" altLang="zh-CN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Mobile</a:t>
              </a:r>
            </a:p>
            <a:p>
              <a:r>
                <a:rPr kumimoji="1" lang="zh-CN" altLang="en-US" sz="1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</a:t>
              </a:r>
              <a:r>
                <a:rPr kumimoji="1" lang="en-US" altLang="zh-TW" sz="1400" b="1" err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pps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AADD27-DD8F-2D43-9909-D533A0C6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biLevel thresh="25000"/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349" y="5601038"/>
              <a:ext cx="366559" cy="366559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7AED1ABC-D105-2C48-B6B4-A85D02BF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biLevel thresh="75000"/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348" y="6265232"/>
              <a:ext cx="415976" cy="299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604930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48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B4DEC11B-DF16-4F7F-B216-2B10A86DB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32" y="4641891"/>
            <a:ext cx="1396169" cy="1026013"/>
          </a:xfrm>
          <a:prstGeom prst="rect">
            <a:avLst/>
          </a:prstGeom>
        </p:spPr>
      </p:pic>
      <p:pic>
        <p:nvPicPr>
          <p:cNvPr id="97" name="圖片 96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CF5B224D-E8E7-45E6-8B1A-BDEED93CB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477" y="2181878"/>
            <a:ext cx="1553982" cy="985452"/>
          </a:xfrm>
          <a:prstGeom prst="rect">
            <a:avLst/>
          </a:prstGeom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8B77DE5D-AE4B-4D1A-A064-C5A437F8693A}"/>
              </a:ext>
            </a:extLst>
          </p:cNvPr>
          <p:cNvSpPr txBox="1"/>
          <p:nvPr/>
        </p:nvSpPr>
        <p:spPr>
          <a:xfrm>
            <a:off x="4518891" y="1601047"/>
            <a:ext cx="34631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PCs/Servers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upgrade to 2.5G/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G/10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</a:t>
            </a:r>
            <a:endParaRPr lang="zh-TW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C2DB405-9127-456C-AC8A-41A5F5A9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2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QNAP 10/5/2.5GbE networking and storage solutions are here to solve slow network issues</a:t>
            </a:r>
            <a:endParaRPr lang="zh-TW" altLang="en-US" sz="3200"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4E09FEFE-70ED-4B34-8F99-8FBEB43C5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8133" y="2267261"/>
            <a:ext cx="1396169" cy="838228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A9E05663-D5DD-412A-887D-136E583944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898" y="4997636"/>
            <a:ext cx="4137987" cy="9379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13" descr="一張含有 室內, 架子, 坐, 桌 的圖片&#10;&#10;自動產生的描述">
            <a:extLst>
              <a:ext uri="{FF2B5EF4-FFF2-40B4-BE49-F238E27FC236}">
                <a16:creationId xmlns:a16="http://schemas.microsoft.com/office/drawing/2014/main" id="{F362B7AE-199A-43AC-9587-93A504F5C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38" y="4514275"/>
            <a:ext cx="2243138" cy="13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13" descr="一張含有 室內, 架子, 坐, 桌 的圖片&#10;&#10;自動產生的描述">
            <a:extLst>
              <a:ext uri="{FF2B5EF4-FFF2-40B4-BE49-F238E27FC236}">
                <a16:creationId xmlns:a16="http://schemas.microsoft.com/office/drawing/2014/main" id="{41AAE6FF-6C92-49F8-99D6-8AD97CF0E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84" y="5061963"/>
            <a:ext cx="2243138" cy="13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8" name="文字方塊 77">
            <a:extLst>
              <a:ext uri="{FF2B5EF4-FFF2-40B4-BE49-F238E27FC236}">
                <a16:creationId xmlns:a16="http://schemas.microsoft.com/office/drawing/2014/main" id="{C256A256-2CB0-44FB-9F78-D09EF15C990E}"/>
              </a:ext>
            </a:extLst>
          </p:cNvPr>
          <p:cNvSpPr txBox="1"/>
          <p:nvPr/>
        </p:nvSpPr>
        <p:spPr>
          <a:xfrm>
            <a:off x="582669" y="4228296"/>
            <a:ext cx="24627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Rackmount </a:t>
            </a:r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NAS/Server</a:t>
            </a:r>
          </a:p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 the server room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68AE1C7C-CF3D-44E7-AB9B-B8A16F02F5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268" y="2205501"/>
            <a:ext cx="1905591" cy="1241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3" name="群組 82">
            <a:extLst>
              <a:ext uri="{FF2B5EF4-FFF2-40B4-BE49-F238E27FC236}">
                <a16:creationId xmlns:a16="http://schemas.microsoft.com/office/drawing/2014/main" id="{E853E204-F0A4-4381-98E8-4284EFA73759}"/>
              </a:ext>
            </a:extLst>
          </p:cNvPr>
          <p:cNvGrpSpPr/>
          <p:nvPr/>
        </p:nvGrpSpPr>
        <p:grpSpPr>
          <a:xfrm>
            <a:off x="3086441" y="2272017"/>
            <a:ext cx="1164216" cy="1213578"/>
            <a:chOff x="2910000" y="3349177"/>
            <a:chExt cx="1390485" cy="1449441"/>
          </a:xfrm>
        </p:grpSpPr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B9099429-8D0A-432B-9DD7-34DF4D5EA462}"/>
                </a:ext>
              </a:extLst>
            </p:cNvPr>
            <p:cNvGrpSpPr/>
            <p:nvPr/>
          </p:nvGrpSpPr>
          <p:grpSpPr>
            <a:xfrm rot="10800000">
              <a:off x="2910000" y="3349177"/>
              <a:ext cx="1390485" cy="1390485"/>
              <a:chOff x="946017" y="4674811"/>
              <a:chExt cx="1184801" cy="1184801"/>
            </a:xfrm>
          </p:grpSpPr>
          <p:sp>
            <p:nvSpPr>
              <p:cNvPr id="90" name="Shape 279">
                <a:extLst>
                  <a:ext uri="{FF2B5EF4-FFF2-40B4-BE49-F238E27FC236}">
                    <a16:creationId xmlns:a16="http://schemas.microsoft.com/office/drawing/2014/main" id="{BEAF4C18-E0CB-481B-AFFB-5C42AF0A80CC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  <p:sp>
            <p:nvSpPr>
              <p:cNvPr id="91" name="Shape 280">
                <a:extLst>
                  <a:ext uri="{FF2B5EF4-FFF2-40B4-BE49-F238E27FC236}">
                    <a16:creationId xmlns:a16="http://schemas.microsoft.com/office/drawing/2014/main" id="{01CE5039-6B7F-4C6D-A9A2-8F7E1E2991DE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89" name="圖片 88" descr="一張含有 電路 的圖片&#10;&#10;自動產生的描述">
              <a:extLst>
                <a:ext uri="{FF2B5EF4-FFF2-40B4-BE49-F238E27FC236}">
                  <a16:creationId xmlns:a16="http://schemas.microsoft.com/office/drawing/2014/main" id="{010EFAE4-7474-4D0A-B3B1-E98D4467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489" y="3391122"/>
              <a:ext cx="986698" cy="140749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2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EA11F1E1-5CA2-46AE-B1D1-E5B7AFA26B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8" y="2244602"/>
            <a:ext cx="1964948" cy="1188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3" name="文字方塊 92">
            <a:extLst>
              <a:ext uri="{FF2B5EF4-FFF2-40B4-BE49-F238E27FC236}">
                <a16:creationId xmlns:a16="http://schemas.microsoft.com/office/drawing/2014/main" id="{D8F4595B-EEA7-4AC1-B3F0-9F2AD69E72FE}"/>
              </a:ext>
            </a:extLst>
          </p:cNvPr>
          <p:cNvSpPr txBox="1"/>
          <p:nvPr/>
        </p:nvSpPr>
        <p:spPr>
          <a:xfrm>
            <a:off x="302534" y="1611958"/>
            <a:ext cx="34283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2.5G/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G/10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 </a:t>
            </a:r>
          </a:p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(integrated or optional upgrade)</a:t>
            </a:r>
            <a:endParaRPr lang="zh-TW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6" name="圖片 95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E5659F10-DD3A-4550-B8A8-EA8007A57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424" y="2181878"/>
            <a:ext cx="1553982" cy="985452"/>
          </a:xfrm>
          <a:prstGeom prst="rect">
            <a:avLst/>
          </a:prstGeom>
        </p:spPr>
      </p:pic>
      <p:pic>
        <p:nvPicPr>
          <p:cNvPr id="98" name="圖片 97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E3FFC517-A359-4073-94C9-67DAFCC64C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6025" y="2732940"/>
            <a:ext cx="1543257" cy="9323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48B2CCDD-716B-4C0D-B5E8-52AE219CAB00}"/>
              </a:ext>
            </a:extLst>
          </p:cNvPr>
          <p:cNvSpPr txBox="1"/>
          <p:nvPr/>
        </p:nvSpPr>
        <p:spPr>
          <a:xfrm>
            <a:off x="8505776" y="1686670"/>
            <a:ext cx="34631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Laptops upgrade to 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5G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</a:t>
            </a:r>
            <a:endParaRPr lang="zh-TW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3" name="圖片 102">
            <a:extLst>
              <a:ext uri="{FF2B5EF4-FFF2-40B4-BE49-F238E27FC236}">
                <a16:creationId xmlns:a16="http://schemas.microsoft.com/office/drawing/2014/main" id="{0E6BF9E4-7461-44C9-A2E9-E8B0E49C1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248" y="2267261"/>
            <a:ext cx="1396169" cy="838228"/>
          </a:xfrm>
          <a:prstGeom prst="rect">
            <a:avLst/>
          </a:prstGeom>
        </p:spPr>
      </p:pic>
      <p:pic>
        <p:nvPicPr>
          <p:cNvPr id="104" name="圖片 10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F0A4A6D-40D2-4C4E-88F2-A4788B35D8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640" y="2836326"/>
            <a:ext cx="939120" cy="741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圖片 10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4597BA7-5C01-485A-A9A8-AC761CE45BE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528" y="2836326"/>
            <a:ext cx="939120" cy="741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027E1CB3-401B-4004-B8F6-D81C786FD71B}"/>
              </a:ext>
            </a:extLst>
          </p:cNvPr>
          <p:cNvSpPr txBox="1"/>
          <p:nvPr/>
        </p:nvSpPr>
        <p:spPr>
          <a:xfrm>
            <a:off x="8505776" y="4146663"/>
            <a:ext cx="34631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Mac upgrade to 10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bE</a:t>
            </a:r>
            <a:endParaRPr lang="zh-TW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4" name="圖片 113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A8510D01-6D27-4390-8C78-96B6931A8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247" y="4641891"/>
            <a:ext cx="1396169" cy="1026013"/>
          </a:xfrm>
          <a:prstGeom prst="rect">
            <a:avLst/>
          </a:prstGeom>
        </p:spPr>
      </p:pic>
      <p:pic>
        <p:nvPicPr>
          <p:cNvPr id="115" name="圖片 13" descr="一張含有 電子用品, 坐, 正面, 桌 的圖片&#10;&#10;自動產生的描述">
            <a:extLst>
              <a:ext uri="{FF2B5EF4-FFF2-40B4-BE49-F238E27FC236}">
                <a16:creationId xmlns:a16="http://schemas.microsoft.com/office/drawing/2014/main" id="{F06308F9-0680-4960-A969-D0F596E938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3584" y="5323055"/>
            <a:ext cx="1159669" cy="7166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7" name="箭號: 左-右雙向 116">
            <a:extLst>
              <a:ext uri="{FF2B5EF4-FFF2-40B4-BE49-F238E27FC236}">
                <a16:creationId xmlns:a16="http://schemas.microsoft.com/office/drawing/2014/main" id="{CBB45E64-F1FB-47BA-8043-F73ECE37E7BA}"/>
              </a:ext>
            </a:extLst>
          </p:cNvPr>
          <p:cNvSpPr/>
          <p:nvPr/>
        </p:nvSpPr>
        <p:spPr>
          <a:xfrm>
            <a:off x="7823419" y="5232071"/>
            <a:ext cx="872162" cy="20227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D22D00"/>
              </a:gs>
              <a:gs pos="50000">
                <a:srgbClr val="FF3C04"/>
              </a:gs>
              <a:gs pos="25000">
                <a:srgbClr val="D22D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19882EE-BDE0-4D1A-823E-989E1C8A7855}"/>
              </a:ext>
            </a:extLst>
          </p:cNvPr>
          <p:cNvSpPr txBox="1"/>
          <p:nvPr/>
        </p:nvSpPr>
        <p:spPr>
          <a:xfrm>
            <a:off x="7705812" y="4887621"/>
            <a:ext cx="105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9" name="箭號: 左-右雙向 118">
            <a:extLst>
              <a:ext uri="{FF2B5EF4-FFF2-40B4-BE49-F238E27FC236}">
                <a16:creationId xmlns:a16="http://schemas.microsoft.com/office/drawing/2014/main" id="{08A37A9D-4FED-4E6C-893F-2E11696228BC}"/>
              </a:ext>
            </a:extLst>
          </p:cNvPr>
          <p:cNvSpPr/>
          <p:nvPr/>
        </p:nvSpPr>
        <p:spPr>
          <a:xfrm rot="19141928">
            <a:off x="6713354" y="4201947"/>
            <a:ext cx="2010548" cy="22219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D22D00"/>
              </a:gs>
              <a:gs pos="50000">
                <a:srgbClr val="FF3C04"/>
              </a:gs>
              <a:gs pos="25000">
                <a:srgbClr val="D22D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43BA5263-6D7A-4F7E-9B64-252299F5D324}"/>
              </a:ext>
            </a:extLst>
          </p:cNvPr>
          <p:cNvSpPr txBox="1"/>
          <p:nvPr/>
        </p:nvSpPr>
        <p:spPr>
          <a:xfrm rot="19160630">
            <a:off x="7044357" y="3981510"/>
            <a:ext cx="10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箭號: 左-右雙向 120">
            <a:extLst>
              <a:ext uri="{FF2B5EF4-FFF2-40B4-BE49-F238E27FC236}">
                <a16:creationId xmlns:a16="http://schemas.microsoft.com/office/drawing/2014/main" id="{DD9253C3-9090-4591-8405-30C073B6A3F9}"/>
              </a:ext>
            </a:extLst>
          </p:cNvPr>
          <p:cNvSpPr/>
          <p:nvPr/>
        </p:nvSpPr>
        <p:spPr>
          <a:xfrm rot="16200000">
            <a:off x="5480478" y="4209354"/>
            <a:ext cx="1442710" cy="250624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D22D00"/>
              </a:gs>
              <a:gs pos="50000">
                <a:srgbClr val="FF3C04"/>
              </a:gs>
              <a:gs pos="25000">
                <a:srgbClr val="D22D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997FDD21-96FE-4DDB-96CF-16A40E443784}"/>
              </a:ext>
            </a:extLst>
          </p:cNvPr>
          <p:cNvSpPr txBox="1"/>
          <p:nvPr/>
        </p:nvSpPr>
        <p:spPr>
          <a:xfrm rot="16200000">
            <a:off x="5425103" y="4143422"/>
            <a:ext cx="10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3" name="箭號: 左-右雙向 122">
            <a:extLst>
              <a:ext uri="{FF2B5EF4-FFF2-40B4-BE49-F238E27FC236}">
                <a16:creationId xmlns:a16="http://schemas.microsoft.com/office/drawing/2014/main" id="{1DCD1854-F28E-49C5-B8D8-CAAA1FC5F388}"/>
              </a:ext>
            </a:extLst>
          </p:cNvPr>
          <p:cNvSpPr/>
          <p:nvPr/>
        </p:nvSpPr>
        <p:spPr>
          <a:xfrm rot="2626805">
            <a:off x="3078706" y="4216994"/>
            <a:ext cx="2032154" cy="22219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8" name="箭號: 左-右雙向 127">
            <a:extLst>
              <a:ext uri="{FF2B5EF4-FFF2-40B4-BE49-F238E27FC236}">
                <a16:creationId xmlns:a16="http://schemas.microsoft.com/office/drawing/2014/main" id="{9EDE0569-6327-42EC-ABBE-21C59098F28A}"/>
              </a:ext>
            </a:extLst>
          </p:cNvPr>
          <p:cNvSpPr/>
          <p:nvPr/>
        </p:nvSpPr>
        <p:spPr>
          <a:xfrm>
            <a:off x="2984043" y="5245770"/>
            <a:ext cx="872162" cy="20227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6DC138F8-9E3C-4495-AA36-E13203A38831}"/>
              </a:ext>
            </a:extLst>
          </p:cNvPr>
          <p:cNvSpPr txBox="1"/>
          <p:nvPr/>
        </p:nvSpPr>
        <p:spPr>
          <a:xfrm rot="2643745">
            <a:off x="3396290" y="3993149"/>
            <a:ext cx="18058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Base-T/SFP+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B521F16F-C854-4977-A64F-01CA132C222A}"/>
              </a:ext>
            </a:extLst>
          </p:cNvPr>
          <p:cNvSpPr txBox="1"/>
          <p:nvPr/>
        </p:nvSpPr>
        <p:spPr>
          <a:xfrm>
            <a:off x="2980784" y="4879227"/>
            <a:ext cx="83971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2B7DDEE-D474-E74F-9150-4CC42A5F48E6}"/>
              </a:ext>
            </a:extLst>
          </p:cNvPr>
          <p:cNvSpPr txBox="1"/>
          <p:nvPr/>
        </p:nvSpPr>
        <p:spPr>
          <a:xfrm>
            <a:off x="4376384" y="5907612"/>
            <a:ext cx="32227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switches supporting 10GbE/5GbE/2.5GbE/1GbE</a:t>
            </a:r>
            <a:endParaRPr lang="zh-TW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3E5433B-EE02-0E49-9FA5-5A2C81E922B2}"/>
              </a:ext>
            </a:extLst>
          </p:cNvPr>
          <p:cNvSpPr txBox="1"/>
          <p:nvPr/>
        </p:nvSpPr>
        <p:spPr>
          <a:xfrm>
            <a:off x="9760443" y="3486498"/>
            <a:ext cx="1396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QNA-UC5G1T</a:t>
            </a:r>
            <a:endParaRPr lang="zh-TW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8103256-C3D9-0942-8121-3BF4048F2545}"/>
              </a:ext>
            </a:extLst>
          </p:cNvPr>
          <p:cNvSpPr txBox="1"/>
          <p:nvPr/>
        </p:nvSpPr>
        <p:spPr>
          <a:xfrm>
            <a:off x="8795028" y="6049535"/>
            <a:ext cx="1396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QNA-T310G1T</a:t>
            </a:r>
            <a:endParaRPr lang="zh-TW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9762AC1-B361-8B49-B495-9930429D7FD6}"/>
              </a:ext>
            </a:extLst>
          </p:cNvPr>
          <p:cNvSpPr txBox="1"/>
          <p:nvPr/>
        </p:nvSpPr>
        <p:spPr>
          <a:xfrm>
            <a:off x="10438200" y="6041291"/>
            <a:ext cx="1396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QNA-T310G1S</a:t>
            </a:r>
            <a:endParaRPr lang="zh-TW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E4BC7F8A-8511-8E4F-A561-7D12C9E97B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287" y="5282239"/>
            <a:ext cx="1101394" cy="6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31191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5B6F60D5-1A59-1F4E-B1DC-65C882AB8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1500" y="2174241"/>
            <a:ext cx="2230145" cy="2230145"/>
          </a:xfrm>
          <a:prstGeom prst="ellipse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Make NAS your team workspace central </a:t>
            </a:r>
            <a:b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and easily collaborate with File Station</a:t>
            </a:r>
            <a:endParaRPr 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87668" y="7353979"/>
            <a:ext cx="12236069" cy="4733136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31836363"/>
                </p:ext>
              </p:extLst>
            </p:nvPr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blipFill dpi="0" rotWithShape="1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以 </a:t>
                        </a:r>
                        <a:r>
                          <a:rPr lang="en-US" altLang="zh-CN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Office Online </a:t>
                        </a:r>
                        <a:r>
                          <a:rPr lang="zh-CN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編輯</a:t>
                        </a:r>
                        <a:endParaRPr lang="en-US" altLang="zh-CN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blipFill dpi="0" rotWithShape="1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在 </a:t>
                        </a: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Google Docs </a:t>
                        </a:r>
                        <a:r>
                          <a:rPr lang="zh-CN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中檢視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blipFill dpi="0" rotWithShape="1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以 </a:t>
                        </a: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Google Chrome </a:t>
                        </a:r>
                        <a:r>
                          <a:rPr lang="zh-CN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擴充功能開啟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blipFill dpi="0" rotWithShape="1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啟用</a:t>
                        </a: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 </a:t>
                        </a:r>
                        <a:r>
                          <a:rPr lang="en-US" altLang="zh-TW" sz="1500" err="1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MyQNAPCloud</a:t>
                        </a:r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 </a:t>
                        </a:r>
                        <a:r>
                          <a:rPr lang="en-US" altLang="zh-TW" sz="1500" err="1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CloudLink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啟用</a:t>
                        </a: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 </a:t>
                        </a:r>
                        <a:r>
                          <a:rPr lang="en-US" altLang="zh-TW" sz="1500" err="1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MyQNAPCloud</a:t>
                        </a:r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 </a:t>
                        </a:r>
                        <a:r>
                          <a:rPr lang="en-US" altLang="zh-TW" sz="1500" err="1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CloudLink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以 </a:t>
                        </a: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Chrome </a:t>
                        </a:r>
                        <a:r>
                          <a:rPr lang="zh-CN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Arial" panose="020B0604020202020204" pitchFamily="34" charset="0"/>
                            <a:ea typeface="微軟正黑體" panose="020B0604030504040204" pitchFamily="34" charset="-120"/>
                            <a:cs typeface="+mn-cs"/>
                            <a:sym typeface="Arial" panose="020B0604020202020204" pitchFamily="34" charset="0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.docx, .pptx, .xlsx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.docx, .pptx, .xlsx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.doc, .ppt, .</a:t>
                        </a:r>
                        <a:r>
                          <a:rPr lang="en-US" altLang="zh-TW" sz="1500" err="1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xls</a:t>
                        </a:r>
                        <a:endPara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.docx, .pptx, .xlsx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NAS </a:t>
                        </a:r>
                        <a:r>
                          <a:rPr lang="zh-CN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檔案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文件檢視</a:t>
                        </a:r>
                        <a:endPara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  <a:p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可轉成 </a:t>
                        </a: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Google </a:t>
                        </a:r>
                        <a:r>
                          <a:rPr lang="zh-CN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文件進行編輯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文件檢視</a:t>
                        </a:r>
                        <a:endPara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可轉成</a:t>
                        </a:r>
                        <a:r>
                          <a:rPr lang="en-US" altLang="zh-TW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 Google </a:t>
                        </a:r>
                        <a:r>
                          <a:rPr lang="zh-CN" altLang="en-US" sz="1500">
                            <a:latin typeface="Arial" panose="020B0604020202020204" pitchFamily="34" charset="0"/>
                            <a:ea typeface="微軟正黑體" panose="020B0604030504040204" pitchFamily="34" charset="-120"/>
                            <a:sym typeface="Arial" panose="020B0604020202020204" pitchFamily="34" charset="0"/>
                          </a:rPr>
                          <a:t>文件進行編輯</a:t>
                        </a:r>
                        <a:endPara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6" y="11382484"/>
              <a:ext cx="2926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到 設定</a:t>
              </a:r>
              <a:r>
                <a:rPr kumimoji="1" lang="en-US" altLang="zh-TW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&gt;</a:t>
              </a:r>
              <a:r>
                <a:rPr kumimoji="1" lang="zh-CN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文件</a:t>
              </a:r>
              <a:r>
                <a:rPr kumimoji="1"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3201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檔案即時同步並回存至</a:t>
              </a:r>
              <a:r>
                <a:rPr kumimoji="1"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NAS</a:t>
              </a:r>
              <a:r>
                <a:rPr kumimoji="1" lang="zh-CN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中</a:t>
              </a:r>
              <a:endParaRPr kumimoji="1"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2" y="8557685"/>
              <a:ext cx="2031325" cy="369332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kumimoji="1"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支援多人線上編輯</a:t>
              </a:r>
              <a:endPara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471357" y="5723260"/>
            <a:ext cx="3530966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25" name="內容版面配置區 5">
            <a:extLst>
              <a:ext uri="{FF2B5EF4-FFF2-40B4-BE49-F238E27FC236}">
                <a16:creationId xmlns:a16="http://schemas.microsoft.com/office/drawing/2014/main" id="{4403B246-8FAA-4AF4-A46A-D77DB2C84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372774"/>
              </p:ext>
            </p:extLst>
          </p:nvPr>
        </p:nvGraphicFramePr>
        <p:xfrm>
          <a:off x="709970" y="2590020"/>
          <a:ext cx="8803932" cy="2847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794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1893527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854411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Edit with Office Online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View in Google Docs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Open with Chrome</a:t>
                      </a:r>
                      <a:r>
                        <a:rPr lang="en-US" altLang="zh-CN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Extension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Requirement</a:t>
                      </a:r>
                      <a:endParaRPr lang="zh-TW" altLang="en-US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CloudLink </a:t>
                      </a:r>
                    </a:p>
                    <a:p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needs to be enabled</a:t>
                      </a:r>
                      <a:endParaRPr lang="zh-TW" altLang="en-US" sz="12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CloudLink </a:t>
                      </a:r>
                    </a:p>
                    <a:p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needs to be enabled</a:t>
                      </a:r>
                      <a:endParaRPr lang="zh-TW" altLang="en-US" sz="12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Use Chrome</a:t>
                      </a:r>
                      <a:r>
                        <a:rPr lang="en-US" altLang="zh-CN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with extension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“</a:t>
                      </a:r>
                      <a:r>
                        <a:rPr lang="en" altLang="zh-TW" sz="12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Office Editing for Docs, Sheets &amp; Slides” to open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Supported formats</a:t>
                      </a:r>
                      <a:endParaRPr lang="zh-TW" altLang="en-US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.docx, .pptx, .xlsx</a:t>
                      </a:r>
                      <a:endParaRPr lang="zh-TW" altLang="en-US" sz="12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.doc, .ppt, .xls .docx, .pptx, .xlsx</a:t>
                      </a:r>
                      <a:endParaRPr lang="zh-TW" altLang="en-US" sz="12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.doc, .ppt, .xls .docx, .pptx, .xlsx</a:t>
                      </a:r>
                      <a:endParaRPr lang="zh-TW" altLang="en-US" sz="12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Capabilities</a:t>
                      </a:r>
                      <a:endParaRPr lang="zh-TW" altLang="en-US" sz="14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-1800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File collaboration</a:t>
                      </a:r>
                    </a:p>
                    <a:p>
                      <a:pPr marL="180000" indent="-1800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Auto save to NAS in real time</a:t>
                      </a:r>
                      <a:endParaRPr lang="zh-TW" altLang="en-US" sz="12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-1800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Document preview</a:t>
                      </a:r>
                    </a:p>
                    <a:p>
                      <a:pPr marL="180000" indent="-1800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Convert to Google docs for editing &amp; saving in your Google Drive</a:t>
                      </a:r>
                      <a:endParaRPr lang="zh-TW" altLang="en-US" sz="12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180000" indent="-1800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Document preview</a:t>
                      </a:r>
                    </a:p>
                    <a:p>
                      <a:pPr marL="180000" indent="-1800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200" b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Convert to Google docs for editing &amp; saving in your Google Drive</a:t>
                      </a:r>
                      <a:endParaRPr lang="zh-TW" altLang="en-US" sz="1200" b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26" name="圖片 25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805" y="1806499"/>
            <a:ext cx="735485" cy="73548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745" y="1850598"/>
            <a:ext cx="1801553" cy="691386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770504" y="1854535"/>
            <a:ext cx="2226866" cy="735485"/>
            <a:chOff x="1502580" y="2957023"/>
            <a:chExt cx="1576550" cy="520700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45" y="5475615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558282" y="5744511"/>
            <a:ext cx="2419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Save to NAS in real time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矩形: 圓角 21">
            <a:extLst>
              <a:ext uri="{FF2B5EF4-FFF2-40B4-BE49-F238E27FC236}">
                <a16:creationId xmlns:a16="http://schemas.microsoft.com/office/drawing/2014/main" id="{1C1209FE-E9ED-4EF5-809D-A47D141059D3}"/>
              </a:ext>
            </a:extLst>
          </p:cNvPr>
          <p:cNvSpPr/>
          <p:nvPr/>
        </p:nvSpPr>
        <p:spPr>
          <a:xfrm>
            <a:off x="6209898" y="5753919"/>
            <a:ext cx="3204521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925" y="5443205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6413412" y="5783160"/>
            <a:ext cx="2348720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Multi-user online editing</a:t>
            </a: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0355" y="1795682"/>
            <a:ext cx="1222056" cy="1222056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9592976" y="4538697"/>
            <a:ext cx="2552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 File Station, go to Settings &gt; Documents to set the default file opening policy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05074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4719712C-72C1-49FF-8F48-8A63AA53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312335"/>
            <a:ext cx="12180081" cy="5545667"/>
          </a:xfrm>
          <a:prstGeom prst="rect">
            <a:avLst/>
          </a:prstGeom>
        </p:spPr>
      </p:pic>
      <p:sp>
        <p:nvSpPr>
          <p:cNvPr id="5" name="橢圓 4" hidden="1">
            <a:extLst>
              <a:ext uri="{FF2B5EF4-FFF2-40B4-BE49-F238E27FC236}">
                <a16:creationId xmlns:a16="http://schemas.microsoft.com/office/drawing/2014/main" id="{27143652-9A30-4DDE-A38E-7B4FB5496F31}"/>
              </a:ext>
            </a:extLst>
          </p:cNvPr>
          <p:cNvSpPr/>
          <p:nvPr/>
        </p:nvSpPr>
        <p:spPr>
          <a:xfrm>
            <a:off x="7724490" y="1957717"/>
            <a:ext cx="3525276" cy="3525276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Shape 439">
            <a:extLst>
              <a:ext uri="{FF2B5EF4-FFF2-40B4-BE49-F238E27FC236}">
                <a16:creationId xmlns:a16="http://schemas.microsoft.com/office/drawing/2014/main" id="{04D23E90-1FA7-48E6-8519-6AF461B48213}"/>
              </a:ext>
            </a:extLst>
          </p:cNvPr>
          <p:cNvSpPr txBox="1"/>
          <p:nvPr/>
        </p:nvSpPr>
        <p:spPr>
          <a:xfrm>
            <a:off x="8286550" y="2887579"/>
            <a:ext cx="3067249" cy="2685448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3733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   </a:t>
            </a:r>
            <a:endParaRPr lang="zh-TW" altLang="en-US" sz="16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270CF8-62C1-4F09-AC6B-077A0CFE7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657" y="5884537"/>
            <a:ext cx="3171825" cy="582445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838199" y="162541"/>
            <a:ext cx="10515600" cy="10902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Surveillance Station 24x7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monitoring </a:t>
            </a:r>
            <a:br>
              <a:rPr lang="en-US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with IP cameras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2185553" y="1848602"/>
            <a:ext cx="3842637" cy="51900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Surveillance Station 5.1</a:t>
            </a: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1658" y="2502061"/>
            <a:ext cx="5998897" cy="3919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5" name="Shape 525"/>
          <p:cNvPicPr preferRelativeResize="0"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188" y="1579356"/>
            <a:ext cx="1171437" cy="1171437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D6B9F88-C6B5-47EB-BE84-2315D028E5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3" y="5999468"/>
            <a:ext cx="1946888" cy="58244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B0912C9-84F4-40C8-8E48-0E273A7B50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069" y="5916183"/>
            <a:ext cx="4208630" cy="467002"/>
          </a:xfrm>
          <a:prstGeom prst="rect">
            <a:avLst/>
          </a:prstGeom>
        </p:spPr>
      </p:pic>
      <p:pic>
        <p:nvPicPr>
          <p:cNvPr id="526" name="Shape 5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68866" y="4635027"/>
            <a:ext cx="1946887" cy="1946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9">
            <a:extLst>
              <a:ext uri="{FF2B5EF4-FFF2-40B4-BE49-F238E27FC236}">
                <a16:creationId xmlns:a16="http://schemas.microsoft.com/office/drawing/2014/main" id="{5CE50491-0933-3146-BB12-5E1188BF65A1}"/>
              </a:ext>
            </a:extLst>
          </p:cNvPr>
          <p:cNvSpPr/>
          <p:nvPr/>
        </p:nvSpPr>
        <p:spPr>
          <a:xfrm>
            <a:off x="9148510" y="4840147"/>
            <a:ext cx="1353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47D51D-70AC-48D9-8446-BFFC4D43159C}"/>
              </a:ext>
            </a:extLst>
          </p:cNvPr>
          <p:cNvSpPr txBox="1"/>
          <p:nvPr/>
        </p:nvSpPr>
        <p:spPr>
          <a:xfrm>
            <a:off x="8227184" y="3665425"/>
            <a:ext cx="306724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Max*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</a:t>
            </a:r>
            <a:r>
              <a:rPr lang="en-US" altLang="zh-TW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D8C46D0-E96A-9148-AB1D-1A1239EB14D7}"/>
              </a:ext>
            </a:extLst>
          </p:cNvPr>
          <p:cNvSpPr txBox="1"/>
          <p:nvPr/>
        </p:nvSpPr>
        <p:spPr>
          <a:xfrm>
            <a:off x="5469746" y="6387216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Vmobile</a:t>
            </a:r>
            <a:endParaRPr kumimoji="1" lang="zh-TW" altLang="en-US" sz="160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251B56-7FF3-4FFD-BE81-752DC62F7039}"/>
              </a:ext>
            </a:extLst>
          </p:cNvPr>
          <p:cNvSpPr txBox="1"/>
          <p:nvPr/>
        </p:nvSpPr>
        <p:spPr>
          <a:xfrm>
            <a:off x="8625039" y="1860666"/>
            <a:ext cx="2463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Recording channels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043AFAA-9409-4FBF-AE98-710B173CD732}"/>
              </a:ext>
            </a:extLst>
          </p:cNvPr>
          <p:cNvSpPr txBox="1"/>
          <p:nvPr/>
        </p:nvSpPr>
        <p:spPr>
          <a:xfrm>
            <a:off x="8227184" y="2916685"/>
            <a:ext cx="306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C2C2C"/>
              </a:buClr>
              <a:buSzPct val="25000"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Free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 </a:t>
            </a:r>
            <a:r>
              <a:rPr lang="en-US" altLang="zh-TW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</a:t>
            </a:r>
            <a:endParaRPr lang="zh-TW" altLang="en-US" sz="4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3" name="圖片 22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95B51A47-FE34-D140-9957-EBFB3FF379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363" y="5008227"/>
            <a:ext cx="4687551" cy="1161561"/>
          </a:xfrm>
          <a:prstGeom prst="rect">
            <a:avLst/>
          </a:prstGeom>
        </p:spPr>
      </p:pic>
      <p:sp>
        <p:nvSpPr>
          <p:cNvPr id="24" name="Rectangle 29">
            <a:extLst>
              <a:ext uri="{FF2B5EF4-FFF2-40B4-BE49-F238E27FC236}">
                <a16:creationId xmlns:a16="http://schemas.microsoft.com/office/drawing/2014/main" id="{EDABBE08-C62A-374A-AA62-69198C79FE96}"/>
              </a:ext>
            </a:extLst>
          </p:cNvPr>
          <p:cNvSpPr/>
          <p:nvPr/>
        </p:nvSpPr>
        <p:spPr>
          <a:xfrm>
            <a:off x="8820912" y="4376465"/>
            <a:ext cx="19207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*Additional license purchase.</a:t>
            </a:r>
          </a:p>
        </p:txBody>
      </p:sp>
    </p:spTree>
    <p:extLst>
      <p:ext uri="{BB962C8B-B14F-4D97-AF65-F5344CB8AC3E}">
        <p14:creationId xmlns:p14="http://schemas.microsoft.com/office/powerpoint/2010/main" val="1181404057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08" hidden="1">
            <a:extLst>
              <a:ext uri="{FF2B5EF4-FFF2-40B4-BE49-F238E27FC236}">
                <a16:creationId xmlns:a16="http://schemas.microsoft.com/office/drawing/2014/main" id="{202560CA-4759-4556-975D-CE569B280DDD}"/>
              </a:ext>
            </a:extLst>
          </p:cNvPr>
          <p:cNvSpPr/>
          <p:nvPr/>
        </p:nvSpPr>
        <p:spPr>
          <a:xfrm>
            <a:off x="-1" y="1636687"/>
            <a:ext cx="12227172" cy="1117747"/>
          </a:xfrm>
          <a:prstGeom prst="rect">
            <a:avLst/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2" name="圖片 11" hidden="1">
            <a:extLst>
              <a:ext uri="{FF2B5EF4-FFF2-40B4-BE49-F238E27FC236}">
                <a16:creationId xmlns:a16="http://schemas.microsoft.com/office/drawing/2014/main" id="{9AF0C010-339D-4A84-8B04-99F802EE7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1" y="1"/>
            <a:ext cx="12191999" cy="1526612"/>
          </a:xfrm>
          <a:prstGeom prst="rect">
            <a:avLst/>
          </a:prstGeom>
        </p:spPr>
      </p:pic>
      <p:sp>
        <p:nvSpPr>
          <p:cNvPr id="10" name="矩形: 圓角 9" hidden="1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13382903" y="-3426304"/>
            <a:ext cx="1117748" cy="11243733"/>
          </a:xfrm>
          <a:prstGeom prst="roundRect">
            <a:avLst>
              <a:gd name="adj" fmla="val 0"/>
            </a:avLst>
          </a:prstGeom>
          <a:gradFill>
            <a:gsLst>
              <a:gs pos="45622">
                <a:srgbClr val="009AD0"/>
              </a:gs>
              <a:gs pos="67000">
                <a:srgbClr val="00B0F0"/>
              </a:gs>
              <a:gs pos="25000">
                <a:srgbClr val="00B0F0"/>
              </a:gs>
              <a:gs pos="100000">
                <a:srgbClr val="033071">
                  <a:alpha val="0"/>
                </a:srgbClr>
              </a:gs>
              <a:gs pos="2000">
                <a:srgbClr val="007AD6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7839758" y="1280141"/>
            <a:ext cx="2712302" cy="5660886"/>
          </a:xfrm>
          <a:prstGeom prst="roundRect">
            <a:avLst>
              <a:gd name="adj" fmla="val 3414"/>
            </a:avLst>
          </a:prstGeom>
          <a:gradFill>
            <a:gsLst>
              <a:gs pos="40000">
                <a:srgbClr val="071B1A"/>
              </a:gs>
              <a:gs pos="100000">
                <a:srgbClr val="FF3C04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Quad-core 1.7GHz w/ max 16GB RAM, best for Container Station to show your creativity​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8999306" y="2825627"/>
            <a:ext cx="2498427" cy="89618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defTabSz="1219140">
              <a:defRPr/>
            </a:pPr>
            <a:r>
              <a:rPr lang="en-US" altLang="zh-TW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Built-in</a:t>
            </a:r>
            <a:r>
              <a:rPr lang="zh-TW" altLang="en-US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Docker</a:t>
            </a:r>
            <a:r>
              <a:rPr lang="en-US" altLang="zh-TW" sz="2000" b="1" baseline="300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®</a:t>
            </a:r>
            <a:r>
              <a:rPr lang="en-US" altLang="zh-TW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Hub</a:t>
            </a:r>
            <a:r>
              <a:rPr lang="zh-TW" altLang="en-US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marketplace</a:t>
            </a:r>
          </a:p>
          <a:p>
            <a:pPr defTabSz="1219140"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Easy to download</a:t>
            </a:r>
          </a:p>
        </p:txBody>
      </p:sp>
      <p:sp>
        <p:nvSpPr>
          <p:cNvPr id="16" name="矩形: 圓角 15" hidden="1">
            <a:extLst>
              <a:ext uri="{FF2B5EF4-FFF2-40B4-BE49-F238E27FC236}">
                <a16:creationId xmlns:a16="http://schemas.microsoft.com/office/drawing/2014/main" id="{4F4E8667-A595-4A77-8B37-B6F67838131D}"/>
              </a:ext>
            </a:extLst>
          </p:cNvPr>
          <p:cNvSpPr/>
          <p:nvPr/>
        </p:nvSpPr>
        <p:spPr>
          <a:xfrm rot="5400000">
            <a:off x="-4611850" y="-3438887"/>
            <a:ext cx="1117747" cy="11243733"/>
          </a:xfrm>
          <a:prstGeom prst="roundRect">
            <a:avLst>
              <a:gd name="adj" fmla="val 0"/>
            </a:avLst>
          </a:prstGeom>
          <a:gradFill>
            <a:gsLst>
              <a:gs pos="45622">
                <a:srgbClr val="009AD0"/>
              </a:gs>
              <a:gs pos="67000">
                <a:srgbClr val="00B0F0"/>
              </a:gs>
              <a:gs pos="25000">
                <a:srgbClr val="00B0F0"/>
              </a:gs>
              <a:gs pos="100000">
                <a:srgbClr val="033071">
                  <a:alpha val="0"/>
                </a:srgbClr>
              </a:gs>
              <a:gs pos="2000">
                <a:srgbClr val="007AD6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7160477" y="1649078"/>
            <a:ext cx="5239342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fontAlgn="base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Easily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import/export</a:t>
            </a:r>
            <a:r>
              <a:rPr lang="zh-TW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containers​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Imports images or containers from PC or NAS​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Exports images or containers to NAS as backup​</a:t>
            </a:r>
          </a:p>
          <a:p>
            <a:pPr fontAlgn="base"/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​</a:t>
            </a:r>
          </a:p>
          <a:p>
            <a:pPr marL="239989" defTabSz="1219140">
              <a:buFont typeface="Arial" pitchFamily="34" charset="0"/>
              <a:buChar char="•"/>
              <a:defRPr/>
            </a:pPr>
            <a:endParaRPr lang="zh-TW" alt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646041" y="1649078"/>
            <a:ext cx="6218368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fontAlgn="base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AI, IoT, Commonly-used Container Recommendation​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One-click installation wizard helps you quickly setup​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Supports Docker Compose YAML format to create applications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​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314B7AC-6A9A-DE4C-B13A-0E41997B9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097" y="2750173"/>
            <a:ext cx="7735256" cy="4007422"/>
          </a:xfrm>
          <a:prstGeom prst="roundRect">
            <a:avLst>
              <a:gd name="adj" fmla="val 2701"/>
            </a:avLst>
          </a:prstGeom>
        </p:spPr>
      </p:pic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4305" y="3833151"/>
            <a:ext cx="4742047" cy="2924444"/>
          </a:xfrm>
          <a:prstGeom prst="roundRect">
            <a:avLst>
              <a:gd name="adj" fmla="val 2542"/>
            </a:avLst>
          </a:prstGeom>
        </p:spPr>
      </p:pic>
    </p:spTree>
    <p:extLst>
      <p:ext uri="{BB962C8B-B14F-4D97-AF65-F5344CB8AC3E}">
        <p14:creationId xmlns:p14="http://schemas.microsoft.com/office/powerpoint/2010/main" val="199873810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HybridMount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provides two modes for</a:t>
            </a:r>
            <a:b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file-based cloud storage gateway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E925DE7-36F3-461A-88BA-1D157F570ACD}"/>
              </a:ext>
            </a:extLst>
          </p:cNvPr>
          <p:cNvSpPr/>
          <p:nvPr/>
        </p:nvSpPr>
        <p:spPr>
          <a:xfrm rot="16200000">
            <a:off x="5700223" y="394646"/>
            <a:ext cx="780692" cy="1218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58" name="表格 3">
            <a:extLst>
              <a:ext uri="{FF2B5EF4-FFF2-40B4-BE49-F238E27FC236}">
                <a16:creationId xmlns:a16="http://schemas.microsoft.com/office/drawing/2014/main" id="{FF22A8F6-3B0B-4CAF-B036-E267A8067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682433"/>
              </p:ext>
            </p:extLst>
          </p:nvPr>
        </p:nvGraphicFramePr>
        <p:xfrm>
          <a:off x="1023453" y="1661103"/>
          <a:ext cx="8299213" cy="4349384"/>
        </p:xfrm>
        <a:graphic>
          <a:graphicData uri="http://schemas.openxmlformats.org/drawingml/2006/table">
            <a:tbl>
              <a:tblPr firstRow="1" bandRow="1"/>
              <a:tblGrid>
                <a:gridCol w="2137889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92168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23963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58043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4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2520" marR="82520" marT="41260" marB="412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44100"/>
                        </a:gs>
                        <a:gs pos="47000">
                          <a:srgbClr val="C50E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</a:rPr>
                        <a:t>Network drive mount</a:t>
                      </a:r>
                      <a:endParaRPr lang="zh-TW" altLang="en-US" sz="1400" b="1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57906" marR="57906" marT="30942" marB="309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44100"/>
                        </a:gs>
                        <a:gs pos="47000">
                          <a:srgbClr val="C50E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1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File Cloud Gateway</a:t>
                      </a:r>
                      <a:endParaRPr lang="zh-TW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60319" marR="60319" marT="128924" marB="1289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44100"/>
                        </a:gs>
                        <a:gs pos="47000">
                          <a:srgbClr val="C50E00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Setup Method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Mount cloud drives and file servers</a:t>
                      </a:r>
                      <a:endParaRPr lang="en-US" altLang="zh-TW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Select “File Cloud Gateway” mode and create a dedicated cache space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Connections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No limit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 free</a:t>
                      </a:r>
                      <a:r>
                        <a:rPr lang="zh-TW" alt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and</a:t>
                      </a:r>
                      <a:r>
                        <a:rPr lang="zh-TW" alt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perpetual</a:t>
                      </a:r>
                      <a:r>
                        <a:rPr lang="zh-TW" alt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connections.</a:t>
                      </a:r>
                      <a:r>
                        <a:rPr lang="zh-TW" alt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Purchase</a:t>
                      </a:r>
                      <a:r>
                        <a:rPr lang="zh-TW" alt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license</a:t>
                      </a:r>
                      <a:r>
                        <a:rPr lang="zh-TW" alt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for</a:t>
                      </a:r>
                      <a:r>
                        <a:rPr lang="zh-TW" alt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more</a:t>
                      </a:r>
                      <a:r>
                        <a:rPr lang="zh-TW" altLang="en-US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connections</a:t>
                      </a:r>
                      <a:endParaRPr lang="zh-TW" altLang="en-US" sz="1200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Access Performance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Depends on network speed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High performance 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thanks to </a:t>
                      </a: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cach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ing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Access in File Station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ed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ed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Access through </a:t>
                      </a:r>
                      <a:r>
                        <a:rPr lang="af-ZA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SMB / NFS / AFP 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Partially supported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Support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ed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Sync with </a:t>
                      </a: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the </a:t>
                      </a:r>
                      <a:r>
                        <a:rPr lang="zh-TW" alt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cloud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Sync only when browsing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Sync constantly for quick access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Integration with QTS Apps</a:t>
                      </a:r>
                      <a:endParaRPr lang="zh-TW" alt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Not support</a:t>
                      </a:r>
                      <a:r>
                        <a:rPr lang="en-US" altLang="zh-TW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ed</a:t>
                      </a:r>
                      <a:endParaRPr lang="zh-TW" altLang="en-US"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  </a:t>
                      </a:r>
                      <a:r>
                        <a:rPr lang="zh-TW" altLang="en-US" sz="12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 </a:t>
                      </a:r>
                      <a:r>
                        <a:rPr lang="en-US" altLang="zh-TW" sz="12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Supported                                </a:t>
                      </a:r>
                      <a:endParaRPr lang="zh-TW" altLang="en-US" sz="12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pic>
        <p:nvPicPr>
          <p:cNvPr id="83" name="圖片 82">
            <a:extLst>
              <a:ext uri="{FF2B5EF4-FFF2-40B4-BE49-F238E27FC236}">
                <a16:creationId xmlns:a16="http://schemas.microsoft.com/office/drawing/2014/main" id="{C06B7DDA-DD1E-47E5-BC47-3C9B8681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8" y="1376045"/>
            <a:ext cx="957989" cy="95798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84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C34A32F7-8881-4337-B0D3-325E804F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3182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BA21D716-A9D8-48FF-B507-9AE730FF2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9660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7CDD4988-78F5-4157-883E-A3187A21CE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139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86" descr="一張含有 時鐘 的圖片&#10;&#10;自動產生的描述">
            <a:extLst>
              <a:ext uri="{FF2B5EF4-FFF2-40B4-BE49-F238E27FC236}">
                <a16:creationId xmlns:a16="http://schemas.microsoft.com/office/drawing/2014/main" id="{8F2EB74D-6468-447A-AF57-9D667E599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618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32A3036-2DD1-41AE-9085-2EF2C14378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781216" y="6175007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C6AD79B8-95C7-4244-9C70-E56EDE7BEA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379867" y="6378761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E956A7A9-3120-4FEB-9AE5-A8CD3F3271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101" y="6390542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F35169AA-B369-41C0-973B-D2600AE7F1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10" y="6194621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圖片 91" descr="一張含有 物件 的圖片&#10;&#10;自動產生的描述">
            <a:extLst>
              <a:ext uri="{FF2B5EF4-FFF2-40B4-BE49-F238E27FC236}">
                <a16:creationId xmlns:a16="http://schemas.microsoft.com/office/drawing/2014/main" id="{642C6C5C-1CD8-481E-A4DA-D766382EB57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1208482" y="6362574"/>
            <a:ext cx="406139" cy="305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圖片 92">
            <a:extLst>
              <a:ext uri="{FF2B5EF4-FFF2-40B4-BE49-F238E27FC236}">
                <a16:creationId xmlns:a16="http://schemas.microsoft.com/office/drawing/2014/main" id="{980A7E16-B217-46C8-BAC5-60A74D9D8D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506247" y="6312094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037C1F89-08F7-4F34-A91C-548B6FE4C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326753" y="6350784"/>
            <a:ext cx="422062" cy="42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FB34526F-D2E0-4FE6-AA7E-6D15496ACE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769" y="6271843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4E023722-B907-4C59-9408-DE264EDA10F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314445" y="6247487"/>
            <a:ext cx="361198" cy="3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圖片 96">
            <a:extLst>
              <a:ext uri="{FF2B5EF4-FFF2-40B4-BE49-F238E27FC236}">
                <a16:creationId xmlns:a16="http://schemas.microsoft.com/office/drawing/2014/main" id="{FECA7DC3-BC32-4BED-8B13-2D9905E980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499930" y="6206532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7">
            <a:extLst>
              <a:ext uri="{FF2B5EF4-FFF2-40B4-BE49-F238E27FC236}">
                <a16:creationId xmlns:a16="http://schemas.microsoft.com/office/drawing/2014/main" id="{A3D89831-4DF7-4480-95D0-CF46E241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842779" y="6324866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圖片 98">
            <a:extLst>
              <a:ext uri="{FF2B5EF4-FFF2-40B4-BE49-F238E27FC236}">
                <a16:creationId xmlns:a16="http://schemas.microsoft.com/office/drawing/2014/main" id="{E9855F64-F98D-4770-967E-F4247686469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26" y="6270858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1C8815B5-8158-4C13-B6B5-0919899F7C9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8117953" y="6337225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Picture 7">
            <a:extLst>
              <a:ext uri="{FF2B5EF4-FFF2-40B4-BE49-F238E27FC236}">
                <a16:creationId xmlns:a16="http://schemas.microsoft.com/office/drawing/2014/main" id="{4838C30E-A059-4F1C-9229-5EA201C4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877763" y="6278911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36F023D4-0D1A-4456-8A69-04D2930B936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988921" y="6285751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8ACB6E07-4C06-45C0-94AD-30C6956FBE3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457139" y="6279868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FE810E90-83D6-1B4B-AC4A-CBF6E550F152}"/>
              </a:ext>
            </a:extLst>
          </p:cNvPr>
          <p:cNvSpPr/>
          <p:nvPr/>
        </p:nvSpPr>
        <p:spPr>
          <a:xfrm>
            <a:off x="9791030" y="1749259"/>
            <a:ext cx="2084225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88900" indent="-88900" fontAlgn="ctr"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Online collaboration</a:t>
            </a:r>
            <a:endParaRPr lang="en-US" altLang="zh-CN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data analysis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1DDEE68A-471A-9C44-BEB7-6A8959DD400D}"/>
              </a:ext>
            </a:extLst>
          </p:cNvPr>
          <p:cNvGrpSpPr/>
          <p:nvPr/>
        </p:nvGrpSpPr>
        <p:grpSpPr>
          <a:xfrm>
            <a:off x="9538808" y="2485664"/>
            <a:ext cx="2611628" cy="3361846"/>
            <a:chOff x="9960014" y="1888151"/>
            <a:chExt cx="2356340" cy="3500964"/>
          </a:xfrm>
        </p:grpSpPr>
        <p:sp>
          <p:nvSpPr>
            <p:cNvPr id="53" name="矩形 12">
              <a:extLst>
                <a:ext uri="{FF2B5EF4-FFF2-40B4-BE49-F238E27FC236}">
                  <a16:creationId xmlns:a16="http://schemas.microsoft.com/office/drawing/2014/main" id="{BFD65903-4E7D-704B-9A7A-6EA3E26F05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105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4" name="文字方塊 34">
              <a:extLst>
                <a:ext uri="{FF2B5EF4-FFF2-40B4-BE49-F238E27FC236}">
                  <a16:creationId xmlns:a16="http://schemas.microsoft.com/office/drawing/2014/main" id="{41044879-10EB-2F4E-928C-2BA85CCF7120}"/>
                </a:ext>
              </a:extLst>
            </p:cNvPr>
            <p:cNvSpPr txBox="1"/>
            <p:nvPr/>
          </p:nvSpPr>
          <p:spPr>
            <a:xfrm>
              <a:off x="11467572" y="3129263"/>
              <a:ext cx="848782" cy="43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NAS </a:t>
              </a:r>
            </a:p>
            <a:p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cache</a:t>
              </a:r>
              <a:endParaRPr lang="en-GB" altLang="zh-TW" sz="10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55" name="直線單箭頭接點 2049">
              <a:extLst>
                <a:ext uri="{FF2B5EF4-FFF2-40B4-BE49-F238E27FC236}">
                  <a16:creationId xmlns:a16="http://schemas.microsoft.com/office/drawing/2014/main" id="{7D4C4638-DC80-9149-8B45-578604D7BA68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圖形 37">
              <a:extLst>
                <a:ext uri="{FF2B5EF4-FFF2-40B4-BE49-F238E27FC236}">
                  <a16:creationId xmlns:a16="http://schemas.microsoft.com/office/drawing/2014/main" id="{2BD246A9-25B3-1F43-B50D-B39D47D73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05" name="直線單箭頭接點 2049">
              <a:extLst>
                <a:ext uri="{FF2B5EF4-FFF2-40B4-BE49-F238E27FC236}">
                  <a16:creationId xmlns:a16="http://schemas.microsoft.com/office/drawing/2014/main" id="{3D629AF5-71B3-7545-B1E8-AC9058C673DA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單箭頭接點 2049">
              <a:extLst>
                <a:ext uri="{FF2B5EF4-FFF2-40B4-BE49-F238E27FC236}">
                  <a16:creationId xmlns:a16="http://schemas.microsoft.com/office/drawing/2014/main" id="{E59D3998-2F12-6342-8595-4644AFB05A4A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" name="圖形 42">
              <a:extLst>
                <a:ext uri="{FF2B5EF4-FFF2-40B4-BE49-F238E27FC236}">
                  <a16:creationId xmlns:a16="http://schemas.microsoft.com/office/drawing/2014/main" id="{DC3E1CAD-0EA5-F144-8AA7-BEB6C1C61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8" name="群組 26">
              <a:extLst>
                <a:ext uri="{FF2B5EF4-FFF2-40B4-BE49-F238E27FC236}">
                  <a16:creationId xmlns:a16="http://schemas.microsoft.com/office/drawing/2014/main" id="{45F77A13-CB1A-2B4C-8EA4-E65B944E6395}"/>
                </a:ext>
              </a:extLst>
            </p:cNvPr>
            <p:cNvGrpSpPr/>
            <p:nvPr/>
          </p:nvGrpSpPr>
          <p:grpSpPr>
            <a:xfrm>
              <a:off x="10378924" y="3675159"/>
              <a:ext cx="390793" cy="409689"/>
              <a:chOff x="3543192" y="5275450"/>
              <a:chExt cx="927159" cy="971988"/>
            </a:xfrm>
          </p:grpSpPr>
          <p:pic>
            <p:nvPicPr>
              <p:cNvPr id="122" name="Picture 2" descr="Image result for file icon green">
                <a:extLst>
                  <a:ext uri="{FF2B5EF4-FFF2-40B4-BE49-F238E27FC236}">
                    <a16:creationId xmlns:a16="http://schemas.microsoft.com/office/drawing/2014/main" id="{5DDE3139-F3DA-F743-A09C-EA0E3DC678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" name="矩形 28">
                <a:extLst>
                  <a:ext uri="{FF2B5EF4-FFF2-40B4-BE49-F238E27FC236}">
                    <a16:creationId xmlns:a16="http://schemas.microsoft.com/office/drawing/2014/main" id="{C682B10F-AE2D-3E41-AD4E-12182D95E549}"/>
                  </a:ext>
                </a:extLst>
              </p:cNvPr>
              <p:cNvSpPr/>
              <p:nvPr/>
            </p:nvSpPr>
            <p:spPr>
              <a:xfrm>
                <a:off x="3543192" y="5487019"/>
                <a:ext cx="927159" cy="7604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700">
                    <a:solidFill>
                      <a:srgbClr val="1FC93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META</a:t>
                </a:r>
              </a:p>
              <a:p>
                <a:pPr algn="ctr" defTabSz="342884"/>
                <a:r>
                  <a:rPr lang="en-US" altLang="zh-TW" sz="700">
                    <a:solidFill>
                      <a:srgbClr val="1FC93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DATA</a:t>
                </a:r>
                <a:endParaRPr lang="en-GB" sz="700">
                  <a:solidFill>
                    <a:srgbClr val="1FC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109" name="Picture 6" descr="Related image">
              <a:extLst>
                <a:ext uri="{FF2B5EF4-FFF2-40B4-BE49-F238E27FC236}">
                  <a16:creationId xmlns:a16="http://schemas.microsoft.com/office/drawing/2014/main" id="{F2DCEB1F-614F-EE44-9BCC-AC9DBE38C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4" descr="Related image">
              <a:extLst>
                <a:ext uri="{FF2B5EF4-FFF2-40B4-BE49-F238E27FC236}">
                  <a16:creationId xmlns:a16="http://schemas.microsoft.com/office/drawing/2014/main" id="{8C466F2D-E894-3342-9CD9-35ABD2395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圖形 39">
              <a:extLst>
                <a:ext uri="{FF2B5EF4-FFF2-40B4-BE49-F238E27FC236}">
                  <a16:creationId xmlns:a16="http://schemas.microsoft.com/office/drawing/2014/main" id="{27FFF6FC-777B-7E4D-B08C-439BCF163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112" name="直線單箭頭接點 2049">
              <a:extLst>
                <a:ext uri="{FF2B5EF4-FFF2-40B4-BE49-F238E27FC236}">
                  <a16:creationId xmlns:a16="http://schemas.microsoft.com/office/drawing/2014/main" id="{7EB9CC02-9D1A-E444-BC0B-50CEF9EE2BB6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2049">
              <a:extLst>
                <a:ext uri="{FF2B5EF4-FFF2-40B4-BE49-F238E27FC236}">
                  <a16:creationId xmlns:a16="http://schemas.microsoft.com/office/drawing/2014/main" id="{3391973A-7A8C-F743-A25C-C7E3BD87D36B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50">
              <a:extLst>
                <a:ext uri="{FF2B5EF4-FFF2-40B4-BE49-F238E27FC236}">
                  <a16:creationId xmlns:a16="http://schemas.microsoft.com/office/drawing/2014/main" id="{98318BD4-8938-3F4F-80E8-BFCE714AA808}"/>
                </a:ext>
              </a:extLst>
            </p:cNvPr>
            <p:cNvSpPr/>
            <p:nvPr/>
          </p:nvSpPr>
          <p:spPr>
            <a:xfrm>
              <a:off x="11067372" y="2585036"/>
              <a:ext cx="879777" cy="288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en-US" altLang="zh-CN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Internet</a:t>
              </a:r>
              <a:endParaRPr lang="en-GB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5" name="矩形: 圓角 35">
              <a:extLst>
                <a:ext uri="{FF2B5EF4-FFF2-40B4-BE49-F238E27FC236}">
                  <a16:creationId xmlns:a16="http://schemas.microsoft.com/office/drawing/2014/main" id="{4CA7B390-3D1F-F645-8317-FE8DEE4A399F}"/>
                </a:ext>
              </a:extLst>
            </p:cNvPr>
            <p:cNvSpPr/>
            <p:nvPr/>
          </p:nvSpPr>
          <p:spPr>
            <a:xfrm>
              <a:off x="11280343" y="2324948"/>
              <a:ext cx="835626" cy="230368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en-US" altLang="zh-CN" sz="105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Slower</a:t>
              </a:r>
              <a:endParaRPr lang="zh-TW" altLang="en-US" sz="105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6" name="文字方塊 30">
              <a:extLst>
                <a:ext uri="{FF2B5EF4-FFF2-40B4-BE49-F238E27FC236}">
                  <a16:creationId xmlns:a16="http://schemas.microsoft.com/office/drawing/2014/main" id="{E77B5857-6B81-BC48-B51C-CBE853DB8E92}"/>
                </a:ext>
              </a:extLst>
            </p:cNvPr>
            <p:cNvSpPr txBox="1"/>
            <p:nvPr/>
          </p:nvSpPr>
          <p:spPr>
            <a:xfrm>
              <a:off x="11111279" y="4273506"/>
              <a:ext cx="835870" cy="28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en-US" altLang="zh-CN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LAN</a:t>
              </a:r>
              <a:endParaRPr lang="en-GB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7" name="矩形: 圓角 35">
              <a:extLst>
                <a:ext uri="{FF2B5EF4-FFF2-40B4-BE49-F238E27FC236}">
                  <a16:creationId xmlns:a16="http://schemas.microsoft.com/office/drawing/2014/main" id="{C089C45B-ABD8-9344-A28C-85F77311ED6E}"/>
                </a:ext>
              </a:extLst>
            </p:cNvPr>
            <p:cNvSpPr/>
            <p:nvPr/>
          </p:nvSpPr>
          <p:spPr>
            <a:xfrm>
              <a:off x="11295923" y="4528274"/>
              <a:ext cx="820046" cy="236734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en-US" altLang="zh-TW" sz="105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Faster</a:t>
              </a:r>
              <a:endParaRPr lang="zh-TW" altLang="en-US" sz="105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18" name="圖片 24">
              <a:extLst>
                <a:ext uri="{FF2B5EF4-FFF2-40B4-BE49-F238E27FC236}">
                  <a16:creationId xmlns:a16="http://schemas.microsoft.com/office/drawing/2014/main" id="{6DC53469-C822-5C42-8ADE-7E7E809ED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9" name="Oval 40">
              <a:extLst>
                <a:ext uri="{FF2B5EF4-FFF2-40B4-BE49-F238E27FC236}">
                  <a16:creationId xmlns:a16="http://schemas.microsoft.com/office/drawing/2014/main" id="{333D2612-8EA1-064C-857D-8E878B3AA3B7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120" name="Oval 41">
              <a:extLst>
                <a:ext uri="{FF2B5EF4-FFF2-40B4-BE49-F238E27FC236}">
                  <a16:creationId xmlns:a16="http://schemas.microsoft.com/office/drawing/2014/main" id="{D255DA0E-3941-C444-B9A5-F44E7F1234B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121" name="Oval 42">
              <a:extLst>
                <a:ext uri="{FF2B5EF4-FFF2-40B4-BE49-F238E27FC236}">
                  <a16:creationId xmlns:a16="http://schemas.microsoft.com/office/drawing/2014/main" id="{5214F7AD-F7CC-224A-8839-7F8834AA82FE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939270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圖片 190" hidden="1">
            <a:extLst>
              <a:ext uri="{FF2B5EF4-FFF2-40B4-BE49-F238E27FC236}">
                <a16:creationId xmlns:a16="http://schemas.microsoft.com/office/drawing/2014/main" id="{5DB744BD-6D8C-44F6-9594-E110A33A8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1" y="1"/>
            <a:ext cx="12191999" cy="15266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71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Business-class LUN backup:</a:t>
            </a:r>
            <a:b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VJBOD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zh-TW" altLang="en-US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loud block-based gateway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群組 6" hidden="1">
            <a:extLst>
              <a:ext uri="{FF2B5EF4-FFF2-40B4-BE49-F238E27FC236}">
                <a16:creationId xmlns:a16="http://schemas.microsoft.com/office/drawing/2014/main" id="{5F482FAE-280D-48F8-99E9-E0D457502B57}"/>
              </a:ext>
            </a:extLst>
          </p:cNvPr>
          <p:cNvGrpSpPr/>
          <p:nvPr/>
        </p:nvGrpSpPr>
        <p:grpSpPr>
          <a:xfrm>
            <a:off x="532771" y="7191807"/>
            <a:ext cx="11223878" cy="4442630"/>
            <a:chOff x="532771" y="7191807"/>
            <a:chExt cx="11223878" cy="4442630"/>
          </a:xfrm>
        </p:grpSpPr>
        <p:sp>
          <p:nvSpPr>
            <p:cNvPr id="290" name="矩形: 圓角化對角角落 289">
              <a:extLst>
                <a:ext uri="{FF2B5EF4-FFF2-40B4-BE49-F238E27FC236}">
                  <a16:creationId xmlns:a16="http://schemas.microsoft.com/office/drawing/2014/main" id="{3D67FEBD-85CC-4318-A715-8BB8B1D90A70}"/>
                </a:ext>
              </a:extLst>
            </p:cNvPr>
            <p:cNvSpPr/>
            <p:nvPr/>
          </p:nvSpPr>
          <p:spPr>
            <a:xfrm>
              <a:off x="5795843" y="7307337"/>
              <a:ext cx="3698863" cy="4327099"/>
            </a:xfrm>
            <a:prstGeom prst="round2DiagRect">
              <a:avLst>
                <a:gd name="adj1" fmla="val 9220"/>
                <a:gd name="adj2" fmla="val 8913"/>
              </a:avLst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矩形: 圓角化同側角落 21">
              <a:extLst>
                <a:ext uri="{FF2B5EF4-FFF2-40B4-BE49-F238E27FC236}">
                  <a16:creationId xmlns:a16="http://schemas.microsoft.com/office/drawing/2014/main" id="{2446890A-EF59-4683-A872-F5B5E2EB2F0A}"/>
                </a:ext>
              </a:extLst>
            </p:cNvPr>
            <p:cNvSpPr/>
            <p:nvPr/>
          </p:nvSpPr>
          <p:spPr>
            <a:xfrm>
              <a:off x="5775670" y="7226951"/>
              <a:ext cx="3734215" cy="661436"/>
            </a:xfrm>
            <a:prstGeom prst="round2SameRect">
              <a:avLst>
                <a:gd name="adj1" fmla="val 17519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8" name="矩形: 圓角 417">
              <a:extLst>
                <a:ext uri="{FF2B5EF4-FFF2-40B4-BE49-F238E27FC236}">
                  <a16:creationId xmlns:a16="http://schemas.microsoft.com/office/drawing/2014/main" id="{995C5C68-3015-4460-B61A-895EAA936053}"/>
                </a:ext>
              </a:extLst>
            </p:cNvPr>
            <p:cNvSpPr/>
            <p:nvPr/>
          </p:nvSpPr>
          <p:spPr>
            <a:xfrm rot="16200000" flipH="1">
              <a:off x="8999687" y="9163980"/>
              <a:ext cx="3128300" cy="1812613"/>
            </a:xfrm>
            <a:prstGeom prst="roundRect">
              <a:avLst>
                <a:gd name="adj" fmla="val 9538"/>
              </a:avLst>
            </a:prstGeom>
            <a:solidFill>
              <a:srgbClr val="5B5D31">
                <a:alpha val="50000"/>
              </a:srgbClr>
            </a:solidFill>
            <a:ln w="19050">
              <a:solidFill>
                <a:srgbClr val="D6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6" name="矩形: 圓角化對角角落 415">
              <a:extLst>
                <a:ext uri="{FF2B5EF4-FFF2-40B4-BE49-F238E27FC236}">
                  <a16:creationId xmlns:a16="http://schemas.microsoft.com/office/drawing/2014/main" id="{42C93494-F8CF-4530-9BD4-282968CDD921}"/>
                </a:ext>
              </a:extLst>
            </p:cNvPr>
            <p:cNvSpPr/>
            <p:nvPr/>
          </p:nvSpPr>
          <p:spPr>
            <a:xfrm>
              <a:off x="9714489" y="8735917"/>
              <a:ext cx="2042160" cy="2898515"/>
            </a:xfrm>
            <a:prstGeom prst="round2DiagRect">
              <a:avLst>
                <a:gd name="adj1" fmla="val 15489"/>
                <a:gd name="adj2" fmla="val 891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1" name="文字方塊 290">
              <a:extLst>
                <a:ext uri="{FF2B5EF4-FFF2-40B4-BE49-F238E27FC236}">
                  <a16:creationId xmlns:a16="http://schemas.microsoft.com/office/drawing/2014/main" id="{A9E19C3B-671B-457C-8214-5E0CEC859630}"/>
                </a:ext>
              </a:extLst>
            </p:cNvPr>
            <p:cNvSpPr txBox="1"/>
            <p:nvPr/>
          </p:nvSpPr>
          <p:spPr>
            <a:xfrm>
              <a:off x="5802955" y="7318108"/>
              <a:ext cx="3686275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VJBOD Cloud Gateway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F9533323-6A60-426D-897A-1EFB696DC44D}"/>
                </a:ext>
              </a:extLst>
            </p:cNvPr>
            <p:cNvGrpSpPr/>
            <p:nvPr/>
          </p:nvGrpSpPr>
          <p:grpSpPr>
            <a:xfrm>
              <a:off x="7715669" y="10799050"/>
              <a:ext cx="1407220" cy="533883"/>
              <a:chOff x="7884636" y="5312638"/>
              <a:chExt cx="1407221" cy="533882"/>
            </a:xfrm>
          </p:grpSpPr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B68F6260-F3F2-4ADD-83D8-1202B0E3BE4E}"/>
                  </a:ext>
                </a:extLst>
              </p:cNvPr>
              <p:cNvSpPr txBox="1"/>
              <p:nvPr/>
            </p:nvSpPr>
            <p:spPr>
              <a:xfrm>
                <a:off x="8715818" y="5461291"/>
                <a:ext cx="576039" cy="307777"/>
              </a:xfrm>
              <a:prstGeom prst="rect">
                <a:avLst/>
              </a:prstGeom>
              <a:solidFill>
                <a:srgbClr val="353932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zh-TW" altLang="en-US" sz="14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快照</a:t>
                </a:r>
              </a:p>
            </p:txBody>
          </p:sp>
          <p:grpSp>
            <p:nvGrpSpPr>
              <p:cNvPr id="131" name="圖形 152">
                <a:extLst>
                  <a:ext uri="{FF2B5EF4-FFF2-40B4-BE49-F238E27FC236}">
                    <a16:creationId xmlns:a16="http://schemas.microsoft.com/office/drawing/2014/main" id="{952873CE-8FE1-4AEA-8B41-FC705E37E2E6}"/>
                  </a:ext>
                </a:extLst>
              </p:cNvPr>
              <p:cNvGrpSpPr/>
              <p:nvPr/>
            </p:nvGrpSpPr>
            <p:grpSpPr>
              <a:xfrm flipH="1">
                <a:off x="7884636" y="5312638"/>
                <a:ext cx="412922" cy="531799"/>
                <a:chOff x="9272425" y="5069203"/>
                <a:chExt cx="458537" cy="590550"/>
              </a:xfrm>
            </p:grpSpPr>
            <p:sp>
              <p:nvSpPr>
                <p:cNvPr id="146" name="手繪多邊形: 圖案 145">
                  <a:extLst>
                    <a:ext uri="{FF2B5EF4-FFF2-40B4-BE49-F238E27FC236}">
                      <a16:creationId xmlns:a16="http://schemas.microsoft.com/office/drawing/2014/main" id="{08F926E4-87F1-423C-94EB-3EA7C438A3C3}"/>
                    </a:ext>
                  </a:extLst>
                </p:cNvPr>
                <p:cNvSpPr/>
                <p:nvPr/>
              </p:nvSpPr>
              <p:spPr>
                <a:xfrm>
                  <a:off x="9329230" y="5130551"/>
                  <a:ext cx="346242" cy="47625"/>
                </a:xfrm>
                <a:custGeom>
                  <a:avLst/>
                  <a:gdLst>
                    <a:gd name="connsiteX0" fmla="*/ 7112 w 346242"/>
                    <a:gd name="connsiteY0" fmla="*/ 53912 h 47625"/>
                    <a:gd name="connsiteX1" fmla="*/ 0 w 346242"/>
                    <a:gd name="connsiteY1" fmla="*/ 40957 h 47625"/>
                    <a:gd name="connsiteX2" fmla="*/ 174057 w 346242"/>
                    <a:gd name="connsiteY2" fmla="*/ 0 h 47625"/>
                    <a:gd name="connsiteX3" fmla="*/ 346429 w 346242"/>
                    <a:gd name="connsiteY3" fmla="*/ 40005 h 47625"/>
                    <a:gd name="connsiteX4" fmla="*/ 339505 w 346242"/>
                    <a:gd name="connsiteY4" fmla="*/ 53054 h 47625"/>
                    <a:gd name="connsiteX5" fmla="*/ 173963 w 346242"/>
                    <a:gd name="connsiteY5" fmla="*/ 14764 h 47625"/>
                    <a:gd name="connsiteX6" fmla="*/ 7112 w 346242"/>
                    <a:gd name="connsiteY6" fmla="*/ 5391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242" h="47625">
                      <a:moveTo>
                        <a:pt x="7112" y="53912"/>
                      </a:moveTo>
                      <a:lnTo>
                        <a:pt x="0" y="40957"/>
                      </a:lnTo>
                      <a:cubicBezTo>
                        <a:pt x="33408" y="21907"/>
                        <a:pt x="83379" y="0"/>
                        <a:pt x="174057" y="0"/>
                      </a:cubicBezTo>
                      <a:cubicBezTo>
                        <a:pt x="262115" y="0"/>
                        <a:pt x="312460" y="21431"/>
                        <a:pt x="346429" y="40005"/>
                      </a:cubicBezTo>
                      <a:lnTo>
                        <a:pt x="339505" y="53054"/>
                      </a:lnTo>
                      <a:cubicBezTo>
                        <a:pt x="304974" y="34100"/>
                        <a:pt x="258278" y="14764"/>
                        <a:pt x="173963" y="14764"/>
                      </a:cubicBezTo>
                      <a:cubicBezTo>
                        <a:pt x="86748" y="14764"/>
                        <a:pt x="38929" y="35719"/>
                        <a:pt x="7112" y="5391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" name="手繪多邊形: 圖案 146">
                  <a:extLst>
                    <a:ext uri="{FF2B5EF4-FFF2-40B4-BE49-F238E27FC236}">
                      <a16:creationId xmlns:a16="http://schemas.microsoft.com/office/drawing/2014/main" id="{E16C225B-A1B8-4B2C-BD96-08325DA08C8B}"/>
                    </a:ext>
                  </a:extLst>
                </p:cNvPr>
                <p:cNvSpPr/>
                <p:nvPr/>
              </p:nvSpPr>
              <p:spPr>
                <a:xfrm>
                  <a:off x="9272425" y="5069203"/>
                  <a:ext cx="458537" cy="590550"/>
                </a:xfrm>
                <a:custGeom>
                  <a:avLst/>
                  <a:gdLst>
                    <a:gd name="connsiteX0" fmla="*/ 231421 w 458537"/>
                    <a:gd name="connsiteY0" fmla="*/ 596265 h 590550"/>
                    <a:gd name="connsiteX1" fmla="*/ 0 w 458537"/>
                    <a:gd name="connsiteY1" fmla="*/ 530257 h 590550"/>
                    <a:gd name="connsiteX2" fmla="*/ 0 w 458537"/>
                    <a:gd name="connsiteY2" fmla="*/ 65913 h 590550"/>
                    <a:gd name="connsiteX3" fmla="*/ 231421 w 458537"/>
                    <a:gd name="connsiteY3" fmla="*/ 0 h 590550"/>
                    <a:gd name="connsiteX4" fmla="*/ 462842 w 458537"/>
                    <a:gd name="connsiteY4" fmla="*/ 65913 h 590550"/>
                    <a:gd name="connsiteX5" fmla="*/ 462842 w 458537"/>
                    <a:gd name="connsiteY5" fmla="*/ 530257 h 590550"/>
                    <a:gd name="connsiteX6" fmla="*/ 231421 w 458537"/>
                    <a:gd name="connsiteY6" fmla="*/ 596265 h 590550"/>
                    <a:gd name="connsiteX7" fmla="*/ 18716 w 458537"/>
                    <a:gd name="connsiteY7" fmla="*/ 93726 h 590550"/>
                    <a:gd name="connsiteX8" fmla="*/ 18716 w 458537"/>
                    <a:gd name="connsiteY8" fmla="*/ 530352 h 590550"/>
                    <a:gd name="connsiteX9" fmla="*/ 231421 w 458537"/>
                    <a:gd name="connsiteY9" fmla="*/ 577215 h 590550"/>
                    <a:gd name="connsiteX10" fmla="*/ 444126 w 458537"/>
                    <a:gd name="connsiteY10" fmla="*/ 530352 h 590550"/>
                    <a:gd name="connsiteX11" fmla="*/ 444126 w 458537"/>
                    <a:gd name="connsiteY11" fmla="*/ 93726 h 590550"/>
                    <a:gd name="connsiteX12" fmla="*/ 231421 w 458537"/>
                    <a:gd name="connsiteY12" fmla="*/ 131921 h 590550"/>
                    <a:gd name="connsiteX13" fmla="*/ 18716 w 458537"/>
                    <a:gd name="connsiteY13" fmla="*/ 93726 h 590550"/>
                    <a:gd name="connsiteX14" fmla="*/ 231421 w 458537"/>
                    <a:gd name="connsiteY14" fmla="*/ 19050 h 590550"/>
                    <a:gd name="connsiteX15" fmla="*/ 18716 w 458537"/>
                    <a:gd name="connsiteY15" fmla="*/ 65913 h 590550"/>
                    <a:gd name="connsiteX16" fmla="*/ 231421 w 458537"/>
                    <a:gd name="connsiteY16" fmla="*/ 112776 h 590550"/>
                    <a:gd name="connsiteX17" fmla="*/ 444126 w 458537"/>
                    <a:gd name="connsiteY17" fmla="*/ 65913 h 590550"/>
                    <a:gd name="connsiteX18" fmla="*/ 231421 w 458537"/>
                    <a:gd name="connsiteY18" fmla="*/ 190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537" h="590550">
                      <a:moveTo>
                        <a:pt x="231421" y="596265"/>
                      </a:moveTo>
                      <a:cubicBezTo>
                        <a:pt x="116412" y="596265"/>
                        <a:pt x="0" y="573596"/>
                        <a:pt x="0" y="530257"/>
                      </a:cubicBezTo>
                      <a:lnTo>
                        <a:pt x="0" y="65913"/>
                      </a:lnTo>
                      <a:cubicBezTo>
                        <a:pt x="0" y="22670"/>
                        <a:pt x="116412" y="0"/>
                        <a:pt x="231421" y="0"/>
                      </a:cubicBezTo>
                      <a:cubicBezTo>
                        <a:pt x="346429" y="0"/>
                        <a:pt x="462842" y="22670"/>
                        <a:pt x="462842" y="65913"/>
                      </a:cubicBezTo>
                      <a:lnTo>
                        <a:pt x="462842" y="530257"/>
                      </a:lnTo>
                      <a:cubicBezTo>
                        <a:pt x="462842" y="573596"/>
                        <a:pt x="346429" y="596265"/>
                        <a:pt x="231421" y="596265"/>
                      </a:cubicBezTo>
                      <a:close/>
                      <a:moveTo>
                        <a:pt x="18716" y="93726"/>
                      </a:moveTo>
                      <a:lnTo>
                        <a:pt x="18716" y="530352"/>
                      </a:lnTo>
                      <a:cubicBezTo>
                        <a:pt x="18716" y="549497"/>
                        <a:pt x="101533" y="577215"/>
                        <a:pt x="231421" y="577215"/>
                      </a:cubicBezTo>
                      <a:cubicBezTo>
                        <a:pt x="361308" y="577215"/>
                        <a:pt x="444126" y="549402"/>
                        <a:pt x="444126" y="530352"/>
                      </a:cubicBezTo>
                      <a:lnTo>
                        <a:pt x="444126" y="93726"/>
                      </a:lnTo>
                      <a:cubicBezTo>
                        <a:pt x="406694" y="118872"/>
                        <a:pt x="318636" y="131921"/>
                        <a:pt x="231421" y="131921"/>
                      </a:cubicBezTo>
                      <a:cubicBezTo>
                        <a:pt x="144205" y="131921"/>
                        <a:pt x="56147" y="118872"/>
                        <a:pt x="18716" y="93726"/>
                      </a:cubicBezTo>
                      <a:close/>
                      <a:moveTo>
                        <a:pt x="231421" y="19050"/>
                      </a:moveTo>
                      <a:cubicBezTo>
                        <a:pt x="101533" y="19050"/>
                        <a:pt x="18716" y="46863"/>
                        <a:pt x="18716" y="65913"/>
                      </a:cubicBezTo>
                      <a:cubicBezTo>
                        <a:pt x="18716" y="84963"/>
                        <a:pt x="101533" y="112776"/>
                        <a:pt x="231421" y="112776"/>
                      </a:cubicBezTo>
                      <a:cubicBezTo>
                        <a:pt x="361308" y="112776"/>
                        <a:pt x="444126" y="84963"/>
                        <a:pt x="444126" y="65913"/>
                      </a:cubicBezTo>
                      <a:cubicBezTo>
                        <a:pt x="444126" y="46863"/>
                        <a:pt x="361308" y="19050"/>
                        <a:pt x="231421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07CAA1C4-07CF-4C32-B1C9-6480EF83FC46}"/>
                    </a:ext>
                  </a:extLst>
                </p:cNvPr>
                <p:cNvSpPr/>
                <p:nvPr/>
              </p:nvSpPr>
              <p:spPr>
                <a:xfrm>
                  <a:off x="9455562" y="5443638"/>
                  <a:ext cx="56147" cy="57150"/>
                </a:xfrm>
                <a:custGeom>
                  <a:avLst/>
                  <a:gdLst>
                    <a:gd name="connsiteX0" fmla="*/ 55492 w 56147"/>
                    <a:gd name="connsiteY0" fmla="*/ 62674 h 57150"/>
                    <a:gd name="connsiteX1" fmla="*/ 55492 w 56147"/>
                    <a:gd name="connsiteY1" fmla="*/ 62674 h 57150"/>
                    <a:gd name="connsiteX2" fmla="*/ 36028 w 56147"/>
                    <a:gd name="connsiteY2" fmla="*/ 28289 h 57150"/>
                    <a:gd name="connsiteX3" fmla="*/ 36028 w 56147"/>
                    <a:gd name="connsiteY3" fmla="*/ 28289 h 57150"/>
                    <a:gd name="connsiteX4" fmla="*/ 35934 w 56147"/>
                    <a:gd name="connsiteY4" fmla="*/ 28194 h 57150"/>
                    <a:gd name="connsiteX5" fmla="*/ 35934 w 56147"/>
                    <a:gd name="connsiteY5" fmla="*/ 28099 h 57150"/>
                    <a:gd name="connsiteX6" fmla="*/ 35841 w 56147"/>
                    <a:gd name="connsiteY6" fmla="*/ 28003 h 57150"/>
                    <a:gd name="connsiteX7" fmla="*/ 35747 w 56147"/>
                    <a:gd name="connsiteY7" fmla="*/ 27908 h 57150"/>
                    <a:gd name="connsiteX8" fmla="*/ 30600 w 56147"/>
                    <a:gd name="connsiteY8" fmla="*/ 18859 h 57150"/>
                    <a:gd name="connsiteX9" fmla="*/ 19932 w 56147"/>
                    <a:gd name="connsiteY9" fmla="*/ 0 h 57150"/>
                    <a:gd name="connsiteX10" fmla="*/ 19932 w 56147"/>
                    <a:gd name="connsiteY10" fmla="*/ 0 h 57150"/>
                    <a:gd name="connsiteX11" fmla="*/ 1591 w 56147"/>
                    <a:gd name="connsiteY11" fmla="*/ 32290 h 57150"/>
                    <a:gd name="connsiteX12" fmla="*/ 0 w 56147"/>
                    <a:gd name="connsiteY12" fmla="*/ 35052 h 57150"/>
                    <a:gd name="connsiteX13" fmla="*/ 57177 w 56147"/>
                    <a:gd name="connsiteY13" fmla="*/ 65532 h 57150"/>
                    <a:gd name="connsiteX14" fmla="*/ 55492 w 56147"/>
                    <a:gd name="connsiteY14" fmla="*/ 62674 h 57150"/>
                    <a:gd name="connsiteX15" fmla="*/ 55492 w 56147"/>
                    <a:gd name="connsiteY15" fmla="*/ 62674 h 57150"/>
                    <a:gd name="connsiteX16" fmla="*/ 55492 w 56147"/>
                    <a:gd name="connsiteY16" fmla="*/ 6267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147" h="57150">
                      <a:moveTo>
                        <a:pt x="55492" y="62674"/>
                      </a:moveTo>
                      <a:lnTo>
                        <a:pt x="55492" y="62674"/>
                      </a:lnTo>
                      <a:lnTo>
                        <a:pt x="36028" y="28289"/>
                      </a:lnTo>
                      <a:lnTo>
                        <a:pt x="36028" y="28289"/>
                      </a:lnTo>
                      <a:cubicBezTo>
                        <a:pt x="36028" y="28194"/>
                        <a:pt x="35934" y="28194"/>
                        <a:pt x="35934" y="28194"/>
                      </a:cubicBezTo>
                      <a:lnTo>
                        <a:pt x="35934" y="28099"/>
                      </a:lnTo>
                      <a:lnTo>
                        <a:pt x="35841" y="28003"/>
                      </a:lnTo>
                      <a:lnTo>
                        <a:pt x="35747" y="27908"/>
                      </a:lnTo>
                      <a:lnTo>
                        <a:pt x="30600" y="18859"/>
                      </a:lnTo>
                      <a:lnTo>
                        <a:pt x="19932" y="0"/>
                      </a:lnTo>
                      <a:lnTo>
                        <a:pt x="19932" y="0"/>
                      </a:lnTo>
                      <a:lnTo>
                        <a:pt x="1591" y="32290"/>
                      </a:lnTo>
                      <a:lnTo>
                        <a:pt x="0" y="35052"/>
                      </a:lnTo>
                      <a:cubicBezTo>
                        <a:pt x="12914" y="53149"/>
                        <a:pt x="33595" y="64960"/>
                        <a:pt x="57177" y="65532"/>
                      </a:cubicBezTo>
                      <a:lnTo>
                        <a:pt x="55492" y="62674"/>
                      </a:lnTo>
                      <a:lnTo>
                        <a:pt x="55492" y="62674"/>
                      </a:lnTo>
                      <a:lnTo>
                        <a:pt x="55492" y="6267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A55E68C5-F30E-4F3C-9A77-0E7B6079A1B3}"/>
                    </a:ext>
                  </a:extLst>
                </p:cNvPr>
                <p:cNvSpPr/>
                <p:nvPr/>
              </p:nvSpPr>
              <p:spPr>
                <a:xfrm>
                  <a:off x="9441806" y="5405252"/>
                  <a:ext cx="37432" cy="57150"/>
                </a:xfrm>
                <a:custGeom>
                  <a:avLst/>
                  <a:gdLst>
                    <a:gd name="connsiteX0" fmla="*/ 6270 w 37431"/>
                    <a:gd name="connsiteY0" fmla="*/ 0 h 57150"/>
                    <a:gd name="connsiteX1" fmla="*/ 0 w 37431"/>
                    <a:gd name="connsiteY1" fmla="*/ 30099 h 57150"/>
                    <a:gd name="connsiteX2" fmla="*/ 8890 w 37431"/>
                    <a:gd name="connsiteY2" fmla="*/ 65532 h 57150"/>
                    <a:gd name="connsiteX3" fmla="*/ 10574 w 37431"/>
                    <a:gd name="connsiteY3" fmla="*/ 62579 h 57150"/>
                    <a:gd name="connsiteX4" fmla="*/ 30132 w 37431"/>
                    <a:gd name="connsiteY4" fmla="*/ 28099 h 57150"/>
                    <a:gd name="connsiteX5" fmla="*/ 30226 w 37431"/>
                    <a:gd name="connsiteY5" fmla="*/ 28004 h 57150"/>
                    <a:gd name="connsiteX6" fmla="*/ 30320 w 37431"/>
                    <a:gd name="connsiteY6" fmla="*/ 27908 h 57150"/>
                    <a:gd name="connsiteX7" fmla="*/ 46228 w 37431"/>
                    <a:gd name="connsiteY7" fmla="*/ 0 h 57150"/>
                    <a:gd name="connsiteX8" fmla="*/ 6270 w 37431"/>
                    <a:gd name="connsiteY8" fmla="*/ 0 h 57150"/>
                    <a:gd name="connsiteX9" fmla="*/ 6270 w 37431"/>
                    <a:gd name="connsiteY9" fmla="*/ 0 h 57150"/>
                    <a:gd name="connsiteX10" fmla="*/ 6270 w 37431"/>
                    <a:gd name="connsiteY10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31" h="57150">
                      <a:moveTo>
                        <a:pt x="6270" y="0"/>
                      </a:moveTo>
                      <a:cubicBezTo>
                        <a:pt x="2246" y="9239"/>
                        <a:pt x="0" y="19431"/>
                        <a:pt x="0" y="30099"/>
                      </a:cubicBezTo>
                      <a:cubicBezTo>
                        <a:pt x="0" y="42958"/>
                        <a:pt x="3182" y="55055"/>
                        <a:pt x="8890" y="65532"/>
                      </a:cubicBezTo>
                      <a:lnTo>
                        <a:pt x="10574" y="62579"/>
                      </a:lnTo>
                      <a:lnTo>
                        <a:pt x="30132" y="28099"/>
                      </a:lnTo>
                      <a:cubicBezTo>
                        <a:pt x="30132" y="28099"/>
                        <a:pt x="30132" y="28004"/>
                        <a:pt x="30226" y="28004"/>
                      </a:cubicBezTo>
                      <a:cubicBezTo>
                        <a:pt x="30226" y="27908"/>
                        <a:pt x="30320" y="27908"/>
                        <a:pt x="30320" y="27908"/>
                      </a:cubicBezTo>
                      <a:lnTo>
                        <a:pt x="46228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3ACDA93F-1120-4813-8152-47438181D1AB}"/>
                    </a:ext>
                  </a:extLst>
                </p:cNvPr>
                <p:cNvSpPr/>
                <p:nvPr/>
              </p:nvSpPr>
              <p:spPr>
                <a:xfrm>
                  <a:off x="9516108" y="5361532"/>
                  <a:ext cx="56147" cy="57150"/>
                </a:xfrm>
                <a:custGeom>
                  <a:avLst/>
                  <a:gdLst>
                    <a:gd name="connsiteX0" fmla="*/ 0 w 56147"/>
                    <a:gd name="connsiteY0" fmla="*/ 0 h 57150"/>
                    <a:gd name="connsiteX1" fmla="*/ 1684 w 56147"/>
                    <a:gd name="connsiteY1" fmla="*/ 2953 h 57150"/>
                    <a:gd name="connsiteX2" fmla="*/ 21242 w 56147"/>
                    <a:gd name="connsiteY2" fmla="*/ 37433 h 57150"/>
                    <a:gd name="connsiteX3" fmla="*/ 21336 w 56147"/>
                    <a:gd name="connsiteY3" fmla="*/ 37624 h 57150"/>
                    <a:gd name="connsiteX4" fmla="*/ 37244 w 56147"/>
                    <a:gd name="connsiteY4" fmla="*/ 65532 h 57150"/>
                    <a:gd name="connsiteX5" fmla="*/ 37244 w 56147"/>
                    <a:gd name="connsiteY5" fmla="*/ 65532 h 57150"/>
                    <a:gd name="connsiteX6" fmla="*/ 55586 w 56147"/>
                    <a:gd name="connsiteY6" fmla="*/ 33242 h 57150"/>
                    <a:gd name="connsiteX7" fmla="*/ 57177 w 56147"/>
                    <a:gd name="connsiteY7" fmla="*/ 30480 h 57150"/>
                    <a:gd name="connsiteX8" fmla="*/ 0 w 56147"/>
                    <a:gd name="connsiteY8" fmla="*/ 0 h 57150"/>
                    <a:gd name="connsiteX9" fmla="*/ 0 w 56147"/>
                    <a:gd name="connsiteY9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147" h="57150">
                      <a:moveTo>
                        <a:pt x="0" y="0"/>
                      </a:moveTo>
                      <a:lnTo>
                        <a:pt x="1684" y="2953"/>
                      </a:lnTo>
                      <a:lnTo>
                        <a:pt x="21242" y="37433"/>
                      </a:lnTo>
                      <a:lnTo>
                        <a:pt x="21336" y="37624"/>
                      </a:lnTo>
                      <a:lnTo>
                        <a:pt x="37244" y="65532"/>
                      </a:lnTo>
                      <a:lnTo>
                        <a:pt x="37244" y="65532"/>
                      </a:lnTo>
                      <a:lnTo>
                        <a:pt x="55586" y="33242"/>
                      </a:lnTo>
                      <a:lnTo>
                        <a:pt x="57177" y="30480"/>
                      </a:lnTo>
                      <a:cubicBezTo>
                        <a:pt x="44169" y="12382"/>
                        <a:pt x="23488" y="47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B542BC1B-E3D2-4A3F-B94A-1BC13F5F24CB}"/>
                    </a:ext>
                  </a:extLst>
                </p:cNvPr>
                <p:cNvSpPr/>
                <p:nvPr/>
              </p:nvSpPr>
              <p:spPr>
                <a:xfrm>
                  <a:off x="9452380" y="5361913"/>
                  <a:ext cx="65505" cy="28575"/>
                </a:xfrm>
                <a:custGeom>
                  <a:avLst/>
                  <a:gdLst>
                    <a:gd name="connsiteX0" fmla="*/ 54463 w 65505"/>
                    <a:gd name="connsiteY0" fmla="*/ 0 h 28575"/>
                    <a:gd name="connsiteX1" fmla="*/ 0 w 65505"/>
                    <a:gd name="connsiteY1" fmla="*/ 35147 h 28575"/>
                    <a:gd name="connsiteX2" fmla="*/ 74395 w 65505"/>
                    <a:gd name="connsiteY2" fmla="*/ 35147 h 28575"/>
                    <a:gd name="connsiteX3" fmla="*/ 56054 w 65505"/>
                    <a:gd name="connsiteY3" fmla="*/ 2762 h 28575"/>
                    <a:gd name="connsiteX4" fmla="*/ 54463 w 65505"/>
                    <a:gd name="connsiteY4" fmla="*/ 0 h 28575"/>
                    <a:gd name="connsiteX5" fmla="*/ 54463 w 65505"/>
                    <a:gd name="connsiteY5" fmla="*/ 0 h 28575"/>
                    <a:gd name="connsiteX6" fmla="*/ 54463 w 65505"/>
                    <a:gd name="connsiteY6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28575">
                      <a:moveTo>
                        <a:pt x="54463" y="0"/>
                      </a:moveTo>
                      <a:cubicBezTo>
                        <a:pt x="31443" y="2477"/>
                        <a:pt x="11510" y="15907"/>
                        <a:pt x="0" y="35147"/>
                      </a:cubicBezTo>
                      <a:lnTo>
                        <a:pt x="74395" y="35147"/>
                      </a:lnTo>
                      <a:lnTo>
                        <a:pt x="56054" y="2762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DCDC7D08-75DE-46A8-9D8C-5984368A275D}"/>
                    </a:ext>
                  </a:extLst>
                </p:cNvPr>
                <p:cNvSpPr/>
                <p:nvPr/>
              </p:nvSpPr>
              <p:spPr>
                <a:xfrm>
                  <a:off x="9540906" y="5399918"/>
                  <a:ext cx="37432" cy="57150"/>
                </a:xfrm>
                <a:custGeom>
                  <a:avLst/>
                  <a:gdLst>
                    <a:gd name="connsiteX0" fmla="*/ 37244 w 37431"/>
                    <a:gd name="connsiteY0" fmla="*/ 0 h 57150"/>
                    <a:gd name="connsiteX1" fmla="*/ 35560 w 37431"/>
                    <a:gd name="connsiteY1" fmla="*/ 2953 h 57150"/>
                    <a:gd name="connsiteX2" fmla="*/ 16002 w 37431"/>
                    <a:gd name="connsiteY2" fmla="*/ 37433 h 57150"/>
                    <a:gd name="connsiteX3" fmla="*/ 16096 w 37431"/>
                    <a:gd name="connsiteY3" fmla="*/ 37338 h 57150"/>
                    <a:gd name="connsiteX4" fmla="*/ 16002 w 37431"/>
                    <a:gd name="connsiteY4" fmla="*/ 37528 h 57150"/>
                    <a:gd name="connsiteX5" fmla="*/ 15908 w 37431"/>
                    <a:gd name="connsiteY5" fmla="*/ 37624 h 57150"/>
                    <a:gd name="connsiteX6" fmla="*/ 15815 w 37431"/>
                    <a:gd name="connsiteY6" fmla="*/ 37719 h 57150"/>
                    <a:gd name="connsiteX7" fmla="*/ 11417 w 37431"/>
                    <a:gd name="connsiteY7" fmla="*/ 45434 h 57150"/>
                    <a:gd name="connsiteX8" fmla="*/ 8703 w 37431"/>
                    <a:gd name="connsiteY8" fmla="*/ 50292 h 57150"/>
                    <a:gd name="connsiteX9" fmla="*/ 0 w 37431"/>
                    <a:gd name="connsiteY9" fmla="*/ 65627 h 57150"/>
                    <a:gd name="connsiteX10" fmla="*/ 39865 w 37431"/>
                    <a:gd name="connsiteY10" fmla="*/ 65627 h 57150"/>
                    <a:gd name="connsiteX11" fmla="*/ 46134 w 37431"/>
                    <a:gd name="connsiteY11" fmla="*/ 35528 h 57150"/>
                    <a:gd name="connsiteX12" fmla="*/ 37244 w 37431"/>
                    <a:gd name="connsiteY12" fmla="*/ 0 h 57150"/>
                    <a:gd name="connsiteX13" fmla="*/ 37244 w 37431"/>
                    <a:gd name="connsiteY13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31" h="57150">
                      <a:moveTo>
                        <a:pt x="37244" y="0"/>
                      </a:moveTo>
                      <a:lnTo>
                        <a:pt x="35560" y="2953"/>
                      </a:lnTo>
                      <a:lnTo>
                        <a:pt x="16002" y="37433"/>
                      </a:lnTo>
                      <a:cubicBezTo>
                        <a:pt x="16002" y="37338"/>
                        <a:pt x="16096" y="37338"/>
                        <a:pt x="16096" y="37338"/>
                      </a:cubicBezTo>
                      <a:cubicBezTo>
                        <a:pt x="16002" y="37433"/>
                        <a:pt x="16002" y="37433"/>
                        <a:pt x="16002" y="37528"/>
                      </a:cubicBezTo>
                      <a:cubicBezTo>
                        <a:pt x="16002" y="37624"/>
                        <a:pt x="15908" y="37624"/>
                        <a:pt x="15908" y="37624"/>
                      </a:cubicBezTo>
                      <a:cubicBezTo>
                        <a:pt x="15908" y="37624"/>
                        <a:pt x="15908" y="37719"/>
                        <a:pt x="15815" y="37719"/>
                      </a:cubicBezTo>
                      <a:lnTo>
                        <a:pt x="11417" y="45434"/>
                      </a:lnTo>
                      <a:lnTo>
                        <a:pt x="8703" y="50292"/>
                      </a:lnTo>
                      <a:lnTo>
                        <a:pt x="0" y="65627"/>
                      </a:lnTo>
                      <a:lnTo>
                        <a:pt x="39865" y="65627"/>
                      </a:lnTo>
                      <a:cubicBezTo>
                        <a:pt x="43889" y="56388"/>
                        <a:pt x="46134" y="46196"/>
                        <a:pt x="46134" y="35528"/>
                      </a:cubicBezTo>
                      <a:cubicBezTo>
                        <a:pt x="46134" y="22574"/>
                        <a:pt x="42953" y="10573"/>
                        <a:pt x="37244" y="0"/>
                      </a:cubicBezTo>
                      <a:lnTo>
                        <a:pt x="37244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" name="手繪多邊形: 圖案 152">
                  <a:extLst>
                    <a:ext uri="{FF2B5EF4-FFF2-40B4-BE49-F238E27FC236}">
                      <a16:creationId xmlns:a16="http://schemas.microsoft.com/office/drawing/2014/main" id="{570CE798-12A6-40EE-A2E8-9F084C0306C8}"/>
                    </a:ext>
                  </a:extLst>
                </p:cNvPr>
                <p:cNvSpPr/>
                <p:nvPr/>
              </p:nvSpPr>
              <p:spPr>
                <a:xfrm>
                  <a:off x="9502071" y="5473737"/>
                  <a:ext cx="65505" cy="28575"/>
                </a:xfrm>
                <a:custGeom>
                  <a:avLst/>
                  <a:gdLst>
                    <a:gd name="connsiteX0" fmla="*/ 0 w 65505"/>
                    <a:gd name="connsiteY0" fmla="*/ 0 h 28575"/>
                    <a:gd name="connsiteX1" fmla="*/ 0 w 65505"/>
                    <a:gd name="connsiteY1" fmla="*/ 0 h 28575"/>
                    <a:gd name="connsiteX2" fmla="*/ 18341 w 65505"/>
                    <a:gd name="connsiteY2" fmla="*/ 32385 h 28575"/>
                    <a:gd name="connsiteX3" fmla="*/ 18341 w 65505"/>
                    <a:gd name="connsiteY3" fmla="*/ 32385 h 28575"/>
                    <a:gd name="connsiteX4" fmla="*/ 19932 w 65505"/>
                    <a:gd name="connsiteY4" fmla="*/ 35147 h 28575"/>
                    <a:gd name="connsiteX5" fmla="*/ 74395 w 65505"/>
                    <a:gd name="connsiteY5" fmla="*/ 0 h 28575"/>
                    <a:gd name="connsiteX6" fmla="*/ 0 w 65505"/>
                    <a:gd name="connsiteY6" fmla="*/ 0 h 28575"/>
                    <a:gd name="connsiteX7" fmla="*/ 0 w 65505"/>
                    <a:gd name="connsiteY7" fmla="*/ 0 h 28575"/>
                    <a:gd name="connsiteX8" fmla="*/ 0 w 65505"/>
                    <a:gd name="connsiteY8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505" h="285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8341" y="32385"/>
                      </a:lnTo>
                      <a:lnTo>
                        <a:pt x="18341" y="32385"/>
                      </a:lnTo>
                      <a:lnTo>
                        <a:pt x="19932" y="35147"/>
                      </a:lnTo>
                      <a:cubicBezTo>
                        <a:pt x="43046" y="32766"/>
                        <a:pt x="62979" y="19241"/>
                        <a:pt x="74395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9F6B50A4-646C-4465-BC19-51CD8A5C499A}"/>
                    </a:ext>
                  </a:extLst>
                </p:cNvPr>
                <p:cNvSpPr/>
                <p:nvPr/>
              </p:nvSpPr>
              <p:spPr>
                <a:xfrm>
                  <a:off x="9361890" y="5300763"/>
                  <a:ext cx="74863" cy="66675"/>
                </a:xfrm>
                <a:custGeom>
                  <a:avLst/>
                  <a:gdLst>
                    <a:gd name="connsiteX0" fmla="*/ 0 w 74863"/>
                    <a:gd name="connsiteY0" fmla="*/ 74009 h 66675"/>
                    <a:gd name="connsiteX1" fmla="*/ 18154 w 74863"/>
                    <a:gd name="connsiteY1" fmla="*/ 74009 h 66675"/>
                    <a:gd name="connsiteX2" fmla="*/ 18154 w 74863"/>
                    <a:gd name="connsiteY2" fmla="*/ 21527 h 66675"/>
                    <a:gd name="connsiteX3" fmla="*/ 80104 w 74863"/>
                    <a:gd name="connsiteY3" fmla="*/ 21527 h 66675"/>
                    <a:gd name="connsiteX4" fmla="*/ 80104 w 74863"/>
                    <a:gd name="connsiteY4" fmla="*/ 0 h 66675"/>
                    <a:gd name="connsiteX5" fmla="*/ 0 w 74863"/>
                    <a:gd name="connsiteY5" fmla="*/ 0 h 66675"/>
                    <a:gd name="connsiteX6" fmla="*/ 0 w 74863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3" h="66675">
                      <a:moveTo>
                        <a:pt x="0" y="74009"/>
                      </a:moveTo>
                      <a:lnTo>
                        <a:pt x="18154" y="74009"/>
                      </a:lnTo>
                      <a:lnTo>
                        <a:pt x="18154" y="21527"/>
                      </a:lnTo>
                      <a:lnTo>
                        <a:pt x="80104" y="21527"/>
                      </a:lnTo>
                      <a:lnTo>
                        <a:pt x="80104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6" name="手繪多邊形: 圖案 155">
                  <a:extLst>
                    <a:ext uri="{FF2B5EF4-FFF2-40B4-BE49-F238E27FC236}">
                      <a16:creationId xmlns:a16="http://schemas.microsoft.com/office/drawing/2014/main" id="{C3E48B94-CE24-493D-BBBC-FC29DC37D3EC}"/>
                    </a:ext>
                  </a:extLst>
                </p:cNvPr>
                <p:cNvSpPr/>
                <p:nvPr/>
              </p:nvSpPr>
              <p:spPr>
                <a:xfrm>
                  <a:off x="9361890" y="5478309"/>
                  <a:ext cx="56147" cy="66675"/>
                </a:xfrm>
                <a:custGeom>
                  <a:avLst/>
                  <a:gdLst>
                    <a:gd name="connsiteX0" fmla="*/ 65505 w 56147"/>
                    <a:gd name="connsiteY0" fmla="*/ 74009 h 66675"/>
                    <a:gd name="connsiteX1" fmla="*/ 65505 w 56147"/>
                    <a:gd name="connsiteY1" fmla="*/ 57341 h 66675"/>
                    <a:gd name="connsiteX2" fmla="*/ 19090 w 56147"/>
                    <a:gd name="connsiteY2" fmla="*/ 57341 h 66675"/>
                    <a:gd name="connsiteX3" fmla="*/ 19090 w 56147"/>
                    <a:gd name="connsiteY3" fmla="*/ 0 h 66675"/>
                    <a:gd name="connsiteX4" fmla="*/ 0 w 56147"/>
                    <a:gd name="connsiteY4" fmla="*/ 0 h 66675"/>
                    <a:gd name="connsiteX5" fmla="*/ 0 w 56147"/>
                    <a:gd name="connsiteY5" fmla="*/ 74009 h 66675"/>
                    <a:gd name="connsiteX6" fmla="*/ 65505 w 56147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66675">
                      <a:moveTo>
                        <a:pt x="65505" y="74009"/>
                      </a:moveTo>
                      <a:lnTo>
                        <a:pt x="65505" y="57341"/>
                      </a:lnTo>
                      <a:lnTo>
                        <a:pt x="19090" y="57341"/>
                      </a:lnTo>
                      <a:lnTo>
                        <a:pt x="19090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lnTo>
                        <a:pt x="65505" y="7400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130B5AF4-C2A9-4EBE-BB52-F6BCFE7F3BB4}"/>
                    </a:ext>
                  </a:extLst>
                </p:cNvPr>
                <p:cNvSpPr/>
                <p:nvPr/>
              </p:nvSpPr>
              <p:spPr>
                <a:xfrm>
                  <a:off x="9580303" y="5300763"/>
                  <a:ext cx="65505" cy="57150"/>
                </a:xfrm>
                <a:custGeom>
                  <a:avLst/>
                  <a:gdLst>
                    <a:gd name="connsiteX0" fmla="*/ 72804 w 65505"/>
                    <a:gd name="connsiteY0" fmla="*/ 66580 h 57150"/>
                    <a:gd name="connsiteX1" fmla="*/ 56428 w 65505"/>
                    <a:gd name="connsiteY1" fmla="*/ 66580 h 57150"/>
                    <a:gd name="connsiteX2" fmla="*/ 56428 w 65505"/>
                    <a:gd name="connsiteY2" fmla="*/ 19431 h 57150"/>
                    <a:gd name="connsiteX3" fmla="*/ 0 w 65505"/>
                    <a:gd name="connsiteY3" fmla="*/ 19431 h 57150"/>
                    <a:gd name="connsiteX4" fmla="*/ 0 w 65505"/>
                    <a:gd name="connsiteY4" fmla="*/ 0 h 57150"/>
                    <a:gd name="connsiteX5" fmla="*/ 72804 w 65505"/>
                    <a:gd name="connsiteY5" fmla="*/ 0 h 57150"/>
                    <a:gd name="connsiteX6" fmla="*/ 72804 w 65505"/>
                    <a:gd name="connsiteY6" fmla="*/ 6658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57150">
                      <a:moveTo>
                        <a:pt x="72804" y="66580"/>
                      </a:moveTo>
                      <a:lnTo>
                        <a:pt x="56428" y="66580"/>
                      </a:lnTo>
                      <a:lnTo>
                        <a:pt x="56428" y="19431"/>
                      </a:lnTo>
                      <a:lnTo>
                        <a:pt x="0" y="19431"/>
                      </a:lnTo>
                      <a:lnTo>
                        <a:pt x="0" y="0"/>
                      </a:lnTo>
                      <a:lnTo>
                        <a:pt x="72804" y="0"/>
                      </a:lnTo>
                      <a:lnTo>
                        <a:pt x="72804" y="6658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E7348B41-FD63-4F27-A8FB-AED41E2C8903}"/>
                    </a:ext>
                  </a:extLst>
                </p:cNvPr>
                <p:cNvSpPr/>
                <p:nvPr/>
              </p:nvSpPr>
              <p:spPr>
                <a:xfrm>
                  <a:off x="9594901" y="5470975"/>
                  <a:ext cx="56147" cy="76200"/>
                </a:xfrm>
                <a:custGeom>
                  <a:avLst/>
                  <a:gdLst>
                    <a:gd name="connsiteX0" fmla="*/ 0 w 56147"/>
                    <a:gd name="connsiteY0" fmla="*/ 81344 h 76200"/>
                    <a:gd name="connsiteX1" fmla="*/ 0 w 56147"/>
                    <a:gd name="connsiteY1" fmla="*/ 66580 h 76200"/>
                    <a:gd name="connsiteX2" fmla="*/ 41268 w 56147"/>
                    <a:gd name="connsiteY2" fmla="*/ 66580 h 76200"/>
                    <a:gd name="connsiteX3" fmla="*/ 41268 w 56147"/>
                    <a:gd name="connsiteY3" fmla="*/ 0 h 76200"/>
                    <a:gd name="connsiteX4" fmla="*/ 58206 w 56147"/>
                    <a:gd name="connsiteY4" fmla="*/ 0 h 76200"/>
                    <a:gd name="connsiteX5" fmla="*/ 58206 w 56147"/>
                    <a:gd name="connsiteY5" fmla="*/ 81344 h 76200"/>
                    <a:gd name="connsiteX6" fmla="*/ 0 w 56147"/>
                    <a:gd name="connsiteY6" fmla="*/ 8134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76200">
                      <a:moveTo>
                        <a:pt x="0" y="81344"/>
                      </a:moveTo>
                      <a:lnTo>
                        <a:pt x="0" y="66580"/>
                      </a:lnTo>
                      <a:lnTo>
                        <a:pt x="41268" y="66580"/>
                      </a:lnTo>
                      <a:lnTo>
                        <a:pt x="41268" y="0"/>
                      </a:lnTo>
                      <a:lnTo>
                        <a:pt x="58206" y="0"/>
                      </a:lnTo>
                      <a:lnTo>
                        <a:pt x="58206" y="81344"/>
                      </a:lnTo>
                      <a:lnTo>
                        <a:pt x="0" y="8134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2B9B3A50-E569-4DA4-9EB7-D8CC5B2110EF}"/>
                  </a:ext>
                </a:extLst>
              </p:cNvPr>
              <p:cNvSpPr/>
              <p:nvPr/>
            </p:nvSpPr>
            <p:spPr>
              <a:xfrm flipH="1">
                <a:off x="8360662" y="5369957"/>
                <a:ext cx="311798" cy="42887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1EB27ED5-F50D-4C09-924F-D7946653319E}"/>
                  </a:ext>
                </a:extLst>
              </p:cNvPr>
              <p:cNvSpPr/>
              <p:nvPr/>
            </p:nvSpPr>
            <p:spPr>
              <a:xfrm flipH="1">
                <a:off x="8310689" y="5314718"/>
                <a:ext cx="412922" cy="531802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0FA4B152-531B-435A-9946-C215F8CFAC93}"/>
                  </a:ext>
                </a:extLst>
              </p:cNvPr>
              <p:cNvSpPr/>
              <p:nvPr/>
            </p:nvSpPr>
            <p:spPr>
              <a:xfrm flipH="1">
                <a:off x="8508134" y="5651898"/>
                <a:ext cx="50562" cy="51465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CD57F66A-DE99-4108-B2F0-3C95FF37BEB1}"/>
                  </a:ext>
                </a:extLst>
              </p:cNvPr>
              <p:cNvSpPr/>
              <p:nvPr/>
            </p:nvSpPr>
            <p:spPr>
              <a:xfrm flipH="1">
                <a:off x="8537374" y="5617330"/>
                <a:ext cx="33708" cy="51465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AA8F3617-1547-4E4B-BFD8-D4175A776001}"/>
                  </a:ext>
                </a:extLst>
              </p:cNvPr>
              <p:cNvSpPr/>
              <p:nvPr/>
            </p:nvSpPr>
            <p:spPr>
              <a:xfrm flipH="1">
                <a:off x="8453611" y="5577960"/>
                <a:ext cx="50562" cy="51465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F03C3E08-396A-4572-8EBB-8FD1FC84966D}"/>
                  </a:ext>
                </a:extLst>
              </p:cNvPr>
              <p:cNvSpPr/>
              <p:nvPr/>
            </p:nvSpPr>
            <p:spPr>
              <a:xfrm flipH="1">
                <a:off x="8502572" y="5578303"/>
                <a:ext cx="58989" cy="25732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9ECE1406-A3F5-4D3A-8304-DCBA4A9F0C00}"/>
                  </a:ext>
                </a:extLst>
              </p:cNvPr>
              <p:cNvSpPr/>
              <p:nvPr/>
            </p:nvSpPr>
            <p:spPr>
              <a:xfrm flipH="1">
                <a:off x="8448133" y="5612527"/>
                <a:ext cx="33708" cy="51465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58568D38-2502-4DD8-982C-83708768AA99}"/>
                  </a:ext>
                </a:extLst>
              </p:cNvPr>
              <p:cNvSpPr/>
              <p:nvPr/>
            </p:nvSpPr>
            <p:spPr>
              <a:xfrm flipH="1">
                <a:off x="8457824" y="5679003"/>
                <a:ext cx="58989" cy="25732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1BF58476-BFB9-4050-9753-EBA590C3B74B}"/>
                  </a:ext>
                </a:extLst>
              </p:cNvPr>
              <p:cNvSpPr/>
              <p:nvPr/>
            </p:nvSpPr>
            <p:spPr>
              <a:xfrm flipH="1">
                <a:off x="8575632" y="5523236"/>
                <a:ext cx="67416" cy="60043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F8B7B6AB-2893-4301-AA24-30F4D29CF3A7}"/>
                  </a:ext>
                </a:extLst>
              </p:cNvPr>
              <p:cNvSpPr/>
              <p:nvPr/>
            </p:nvSpPr>
            <p:spPr>
              <a:xfrm flipH="1">
                <a:off x="8592487" y="5683120"/>
                <a:ext cx="50561" cy="60043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9A5E013B-9C64-4754-A345-30B3B963032D}"/>
                  </a:ext>
                </a:extLst>
              </p:cNvPr>
              <p:cNvSpPr/>
              <p:nvPr/>
            </p:nvSpPr>
            <p:spPr>
              <a:xfrm flipH="1">
                <a:off x="8387375" y="5523236"/>
                <a:ext cx="58989" cy="51465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D21A50CC-1E02-4811-BB38-2DD6FD10D5FE}"/>
                  </a:ext>
                </a:extLst>
              </p:cNvPr>
              <p:cNvSpPr/>
              <p:nvPr/>
            </p:nvSpPr>
            <p:spPr>
              <a:xfrm flipH="1">
                <a:off x="8382656" y="5676515"/>
                <a:ext cx="50562" cy="6862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3" name="文字方塊 172">
              <a:extLst>
                <a:ext uri="{FF2B5EF4-FFF2-40B4-BE49-F238E27FC236}">
                  <a16:creationId xmlns:a16="http://schemas.microsoft.com/office/drawing/2014/main" id="{9F81420C-6607-4A38-8843-2600744F22E3}"/>
                </a:ext>
              </a:extLst>
            </p:cNvPr>
            <p:cNvSpPr txBox="1"/>
            <p:nvPr/>
          </p:nvSpPr>
          <p:spPr>
            <a:xfrm>
              <a:off x="5752904" y="10997143"/>
              <a:ext cx="1749059" cy="5104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微軟正黑體" panose="020B0604030504040204" pitchFamily="34" charset="-12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sz="12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Cloud Volume</a:t>
              </a:r>
            </a:p>
            <a:p>
              <a:r>
                <a:rPr lang="zh-TW" altLang="en-US" sz="12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/Shared folder</a:t>
              </a:r>
            </a:p>
          </p:txBody>
        </p:sp>
        <p:grpSp>
          <p:nvGrpSpPr>
            <p:cNvPr id="177" name="群組 176">
              <a:extLst>
                <a:ext uri="{FF2B5EF4-FFF2-40B4-BE49-F238E27FC236}">
                  <a16:creationId xmlns:a16="http://schemas.microsoft.com/office/drawing/2014/main" id="{3349A917-4681-4FF1-98C9-2A470557BEFF}"/>
                </a:ext>
              </a:extLst>
            </p:cNvPr>
            <p:cNvGrpSpPr/>
            <p:nvPr/>
          </p:nvGrpSpPr>
          <p:grpSpPr>
            <a:xfrm>
              <a:off x="6171825" y="10377491"/>
              <a:ext cx="945011" cy="568292"/>
              <a:chOff x="7312118" y="3899140"/>
              <a:chExt cx="854042" cy="513588"/>
            </a:xfrm>
          </p:grpSpPr>
          <p:grpSp>
            <p:nvGrpSpPr>
              <p:cNvPr id="178" name="群組 177">
                <a:extLst>
                  <a:ext uri="{FF2B5EF4-FFF2-40B4-BE49-F238E27FC236}">
                    <a16:creationId xmlns:a16="http://schemas.microsoft.com/office/drawing/2014/main" id="{7E40F9E7-628D-4A1C-BE78-07164AE24175}"/>
                  </a:ext>
                </a:extLst>
              </p:cNvPr>
              <p:cNvGrpSpPr/>
              <p:nvPr/>
            </p:nvGrpSpPr>
            <p:grpSpPr>
              <a:xfrm>
                <a:off x="7782686" y="4029234"/>
                <a:ext cx="383474" cy="383494"/>
                <a:chOff x="15278278" y="10198066"/>
                <a:chExt cx="2260108" cy="2094445"/>
              </a:xfrm>
              <a:noFill/>
            </p:grpSpPr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3B929BB8-7773-4534-95DF-DB5AEA8B3D16}"/>
                    </a:ext>
                  </a:extLst>
                </p:cNvPr>
                <p:cNvSpPr/>
                <p:nvPr/>
              </p:nvSpPr>
              <p:spPr>
                <a:xfrm>
                  <a:off x="15344873" y="10264662"/>
                  <a:ext cx="2118111" cy="1964282"/>
                </a:xfrm>
                <a:custGeom>
                  <a:avLst/>
                  <a:gdLst>
                    <a:gd name="connsiteX0" fmla="*/ 2011022 w 2118111"/>
                    <a:gd name="connsiteY0" fmla="*/ 510950 h 1964282"/>
                    <a:gd name="connsiteX1" fmla="*/ 2011022 w 2118111"/>
                    <a:gd name="connsiteY1" fmla="*/ 232992 h 1964282"/>
                    <a:gd name="connsiteX2" fmla="*/ 896352 w 2118111"/>
                    <a:gd name="connsiteY2" fmla="*/ 232992 h 1964282"/>
                    <a:gd name="connsiteX3" fmla="*/ 672234 w 2118111"/>
                    <a:gd name="connsiteY3" fmla="*/ 8875 h 1964282"/>
                    <a:gd name="connsiteX4" fmla="*/ 8875 w 2118111"/>
                    <a:gd name="connsiteY4" fmla="*/ 8875 h 1964282"/>
                    <a:gd name="connsiteX5" fmla="*/ 8875 w 2118111"/>
                    <a:gd name="connsiteY5" fmla="*/ 1592607 h 1964282"/>
                    <a:gd name="connsiteX6" fmla="*/ 8875 w 2118111"/>
                    <a:gd name="connsiteY6" fmla="*/ 1756968 h 1964282"/>
                    <a:gd name="connsiteX7" fmla="*/ 222579 w 2118111"/>
                    <a:gd name="connsiteY7" fmla="*/ 1962981 h 1964282"/>
                    <a:gd name="connsiteX8" fmla="*/ 1918370 w 2118111"/>
                    <a:gd name="connsiteY8" fmla="*/ 1963099 h 1964282"/>
                    <a:gd name="connsiteX9" fmla="*/ 2118585 w 2118111"/>
                    <a:gd name="connsiteY9" fmla="*/ 1762884 h 1964282"/>
                    <a:gd name="connsiteX10" fmla="*/ 2118585 w 2118111"/>
                    <a:gd name="connsiteY10" fmla="*/ 510950 h 1964282"/>
                    <a:gd name="connsiteX11" fmla="*/ 2011022 w 2118111"/>
                    <a:gd name="connsiteY11" fmla="*/ 510950 h 196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18111" h="1964282">
                      <a:moveTo>
                        <a:pt x="2011022" y="510950"/>
                      </a:moveTo>
                      <a:lnTo>
                        <a:pt x="2011022" y="232992"/>
                      </a:lnTo>
                      <a:lnTo>
                        <a:pt x="896352" y="232992"/>
                      </a:lnTo>
                      <a:lnTo>
                        <a:pt x="672234" y="8875"/>
                      </a:lnTo>
                      <a:lnTo>
                        <a:pt x="8875" y="8875"/>
                      </a:lnTo>
                      <a:lnTo>
                        <a:pt x="8875" y="1592607"/>
                      </a:lnTo>
                      <a:lnTo>
                        <a:pt x="8875" y="1756968"/>
                      </a:lnTo>
                      <a:cubicBezTo>
                        <a:pt x="8875" y="1873286"/>
                        <a:pt x="105314" y="1967240"/>
                        <a:pt x="222579" y="1962981"/>
                      </a:cubicBezTo>
                      <a:cubicBezTo>
                        <a:pt x="229443" y="1962744"/>
                        <a:pt x="1918370" y="1963099"/>
                        <a:pt x="1918370" y="1963099"/>
                      </a:cubicBezTo>
                      <a:cubicBezTo>
                        <a:pt x="2028890" y="1963099"/>
                        <a:pt x="2118585" y="1873404"/>
                        <a:pt x="2118585" y="1762884"/>
                      </a:cubicBezTo>
                      <a:lnTo>
                        <a:pt x="2118585" y="510950"/>
                      </a:lnTo>
                      <a:lnTo>
                        <a:pt x="2011022" y="510950"/>
                      </a:lnTo>
                      <a:close/>
                    </a:path>
                  </a:pathLst>
                </a:custGeom>
                <a:grpFill/>
                <a:ln w="2540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58812CD0-7C43-48E6-B59D-25E475A8D57E}"/>
                    </a:ext>
                  </a:extLst>
                </p:cNvPr>
                <p:cNvSpPr/>
                <p:nvPr/>
              </p:nvSpPr>
              <p:spPr>
                <a:xfrm>
                  <a:off x="15278278" y="10198066"/>
                  <a:ext cx="2260108" cy="2094445"/>
                </a:xfrm>
                <a:custGeom>
                  <a:avLst/>
                  <a:gdLst>
                    <a:gd name="connsiteX0" fmla="*/ 307161 w 2260107"/>
                    <a:gd name="connsiteY0" fmla="*/ 2029812 h 2094445"/>
                    <a:gd name="connsiteX1" fmla="*/ 1985084 w 2260107"/>
                    <a:gd name="connsiteY1" fmla="*/ 2029812 h 2094445"/>
                    <a:gd name="connsiteX2" fmla="*/ 2185299 w 2260107"/>
                    <a:gd name="connsiteY2" fmla="*/ 1829598 h 2094445"/>
                    <a:gd name="connsiteX3" fmla="*/ 2185299 w 2260107"/>
                    <a:gd name="connsiteY3" fmla="*/ 577545 h 2094445"/>
                    <a:gd name="connsiteX4" fmla="*/ 487851 w 2260107"/>
                    <a:gd name="connsiteY4" fmla="*/ 577545 h 2094445"/>
                    <a:gd name="connsiteX5" fmla="*/ 487851 w 2260107"/>
                    <a:gd name="connsiteY5" fmla="*/ 1674230 h 2094445"/>
                    <a:gd name="connsiteX6" fmla="*/ 487851 w 2260107"/>
                    <a:gd name="connsiteY6" fmla="*/ 1818711 h 2094445"/>
                    <a:gd name="connsiteX7" fmla="*/ 289175 w 2260107"/>
                    <a:gd name="connsiteY7" fmla="*/ 2029694 h 2094445"/>
                    <a:gd name="connsiteX8" fmla="*/ 75470 w 2260107"/>
                    <a:gd name="connsiteY8" fmla="*/ 1823681 h 2094445"/>
                    <a:gd name="connsiteX9" fmla="*/ 75470 w 2260107"/>
                    <a:gd name="connsiteY9" fmla="*/ 1659320 h 2094445"/>
                    <a:gd name="connsiteX10" fmla="*/ 75470 w 2260107"/>
                    <a:gd name="connsiteY10" fmla="*/ 75470 h 2094445"/>
                    <a:gd name="connsiteX11" fmla="*/ 738830 w 2260107"/>
                    <a:gd name="connsiteY11" fmla="*/ 75470 h 2094445"/>
                    <a:gd name="connsiteX12" fmla="*/ 962947 w 2260107"/>
                    <a:gd name="connsiteY12" fmla="*/ 299588 h 2094445"/>
                    <a:gd name="connsiteX13" fmla="*/ 2077618 w 2260107"/>
                    <a:gd name="connsiteY13" fmla="*/ 299588 h 2094445"/>
                    <a:gd name="connsiteX14" fmla="*/ 2077618 w 2260107"/>
                    <a:gd name="connsiteY14" fmla="*/ 577545 h 209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60107" h="2094445">
                      <a:moveTo>
                        <a:pt x="307161" y="2029812"/>
                      </a:moveTo>
                      <a:lnTo>
                        <a:pt x="1985084" y="2029812"/>
                      </a:lnTo>
                      <a:cubicBezTo>
                        <a:pt x="2095604" y="2029812"/>
                        <a:pt x="2185299" y="1940118"/>
                        <a:pt x="2185299" y="1829598"/>
                      </a:cubicBezTo>
                      <a:lnTo>
                        <a:pt x="2185299" y="577545"/>
                      </a:lnTo>
                      <a:lnTo>
                        <a:pt x="487851" y="577545"/>
                      </a:lnTo>
                      <a:lnTo>
                        <a:pt x="487851" y="1674230"/>
                      </a:lnTo>
                      <a:lnTo>
                        <a:pt x="487851" y="1818711"/>
                      </a:lnTo>
                      <a:cubicBezTo>
                        <a:pt x="487851" y="1930534"/>
                        <a:pt x="400878" y="2025789"/>
                        <a:pt x="289175" y="2029694"/>
                      </a:cubicBezTo>
                      <a:cubicBezTo>
                        <a:pt x="171909" y="2033836"/>
                        <a:pt x="75470" y="1940000"/>
                        <a:pt x="75470" y="1823681"/>
                      </a:cubicBezTo>
                      <a:lnTo>
                        <a:pt x="75470" y="1659320"/>
                      </a:lnTo>
                      <a:lnTo>
                        <a:pt x="75470" y="75470"/>
                      </a:lnTo>
                      <a:lnTo>
                        <a:pt x="738830" y="75470"/>
                      </a:lnTo>
                      <a:lnTo>
                        <a:pt x="962947" y="299588"/>
                      </a:lnTo>
                      <a:lnTo>
                        <a:pt x="2077618" y="299588"/>
                      </a:lnTo>
                      <a:lnTo>
                        <a:pt x="2077618" y="577545"/>
                      </a:lnTo>
                    </a:path>
                  </a:pathLst>
                </a:custGeom>
                <a:grpFill/>
                <a:ln w="254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8F3FC041-8490-4B09-A07E-BF3485A09E81}"/>
                    </a:ext>
                  </a:extLst>
                </p:cNvPr>
                <p:cNvSpPr/>
                <p:nvPr/>
              </p:nvSpPr>
              <p:spPr>
                <a:xfrm>
                  <a:off x="16108435" y="10987873"/>
                  <a:ext cx="911143" cy="1005807"/>
                </a:xfrm>
                <a:custGeom>
                  <a:avLst/>
                  <a:gdLst>
                    <a:gd name="connsiteX0" fmla="*/ 698409 w 911142"/>
                    <a:gd name="connsiteY0" fmla="*/ 50314 h 1005807"/>
                    <a:gd name="connsiteX1" fmla="*/ 50314 w 911142"/>
                    <a:gd name="connsiteY1" fmla="*/ 50314 h 1005807"/>
                    <a:gd name="connsiteX2" fmla="*/ 50314 w 911142"/>
                    <a:gd name="connsiteY2" fmla="*/ 956368 h 1005807"/>
                    <a:gd name="connsiteX3" fmla="*/ 870934 w 911142"/>
                    <a:gd name="connsiteY3" fmla="*/ 956368 h 1005807"/>
                    <a:gd name="connsiteX4" fmla="*/ 870934 w 911142"/>
                    <a:gd name="connsiteY4" fmla="*/ 222839 h 100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142" h="1005807">
                      <a:moveTo>
                        <a:pt x="698409" y="50314"/>
                      </a:moveTo>
                      <a:lnTo>
                        <a:pt x="50314" y="50314"/>
                      </a:lnTo>
                      <a:lnTo>
                        <a:pt x="50314" y="956368"/>
                      </a:lnTo>
                      <a:lnTo>
                        <a:pt x="870934" y="956368"/>
                      </a:lnTo>
                      <a:lnTo>
                        <a:pt x="870934" y="222839"/>
                      </a:lnTo>
                      <a:close/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52A0EB41-3F20-4EC0-925A-1937EA127CF5}"/>
                    </a:ext>
                  </a:extLst>
                </p:cNvPr>
                <p:cNvSpPr/>
                <p:nvPr/>
              </p:nvSpPr>
              <p:spPr>
                <a:xfrm>
                  <a:off x="16739372" y="10999232"/>
                  <a:ext cx="272160" cy="272160"/>
                </a:xfrm>
                <a:custGeom>
                  <a:avLst/>
                  <a:gdLst>
                    <a:gd name="connsiteX0" fmla="*/ 232069 w 272159"/>
                    <a:gd name="connsiteY0" fmla="*/ 232069 h 272159"/>
                    <a:gd name="connsiteX1" fmla="*/ 50314 w 272159"/>
                    <a:gd name="connsiteY1" fmla="*/ 232069 h 272159"/>
                    <a:gd name="connsiteX2" fmla="*/ 50314 w 272159"/>
                    <a:gd name="connsiteY2" fmla="*/ 50314 h 27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2159" h="272159">
                      <a:moveTo>
                        <a:pt x="232069" y="232069"/>
                      </a:moveTo>
                      <a:lnTo>
                        <a:pt x="50314" y="232069"/>
                      </a:lnTo>
                      <a:lnTo>
                        <a:pt x="50314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DDF5DDE7-CE76-4468-B2B0-74C5C87F8E2E}"/>
                    </a:ext>
                  </a:extLst>
                </p:cNvPr>
                <p:cNvSpPr/>
                <p:nvPr/>
              </p:nvSpPr>
              <p:spPr>
                <a:xfrm>
                  <a:off x="16253744" y="11184419"/>
                  <a:ext cx="354991" cy="94664"/>
                </a:xfrm>
                <a:custGeom>
                  <a:avLst/>
                  <a:gdLst>
                    <a:gd name="connsiteX0" fmla="*/ 50314 w 354990"/>
                    <a:gd name="connsiteY0" fmla="*/ 50314 h 94664"/>
                    <a:gd name="connsiteX1" fmla="*/ 312415 w 354990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4990" h="94664">
                      <a:moveTo>
                        <a:pt x="50314" y="50314"/>
                      </a:moveTo>
                      <a:lnTo>
                        <a:pt x="312415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92C20FFF-F923-4FBD-B960-E493412BDE2A}"/>
                    </a:ext>
                  </a:extLst>
                </p:cNvPr>
                <p:cNvSpPr/>
                <p:nvPr/>
              </p:nvSpPr>
              <p:spPr>
                <a:xfrm>
                  <a:off x="16253744" y="11341207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" name="手繪多邊形: 圖案 188">
                  <a:extLst>
                    <a:ext uri="{FF2B5EF4-FFF2-40B4-BE49-F238E27FC236}">
                      <a16:creationId xmlns:a16="http://schemas.microsoft.com/office/drawing/2014/main" id="{7B77E40D-01A0-4AC9-AB91-504E20C9B1EF}"/>
                    </a:ext>
                  </a:extLst>
                </p:cNvPr>
                <p:cNvSpPr/>
                <p:nvPr/>
              </p:nvSpPr>
              <p:spPr>
                <a:xfrm>
                  <a:off x="16253744" y="11497876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" name="手繪多邊形: 圖案 189">
                  <a:extLst>
                    <a:ext uri="{FF2B5EF4-FFF2-40B4-BE49-F238E27FC236}">
                      <a16:creationId xmlns:a16="http://schemas.microsoft.com/office/drawing/2014/main" id="{91674B2A-9D44-41A6-8FFB-63E9925A13BC}"/>
                    </a:ext>
                  </a:extLst>
                </p:cNvPr>
                <p:cNvSpPr/>
                <p:nvPr/>
              </p:nvSpPr>
              <p:spPr>
                <a:xfrm>
                  <a:off x="16253744" y="11654545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79" name="圖形 113">
                <a:extLst>
                  <a:ext uri="{FF2B5EF4-FFF2-40B4-BE49-F238E27FC236}">
                    <a16:creationId xmlns:a16="http://schemas.microsoft.com/office/drawing/2014/main" id="{EDC8D5BF-02CA-4000-B0C4-D879CB3F7494}"/>
                  </a:ext>
                </a:extLst>
              </p:cNvPr>
              <p:cNvGrpSpPr/>
              <p:nvPr/>
            </p:nvGrpSpPr>
            <p:grpSpPr>
              <a:xfrm>
                <a:off x="7312118" y="3899140"/>
                <a:ext cx="408248" cy="496517"/>
                <a:chOff x="5884043" y="5462967"/>
                <a:chExt cx="467409" cy="568471"/>
              </a:xfrm>
            </p:grpSpPr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D9A73321-DF5E-4509-9513-370191324550}"/>
                    </a:ext>
                  </a:extLst>
                </p:cNvPr>
                <p:cNvSpPr/>
                <p:nvPr/>
              </p:nvSpPr>
              <p:spPr>
                <a:xfrm>
                  <a:off x="5884043" y="5462967"/>
                  <a:ext cx="467409" cy="568471"/>
                </a:xfrm>
                <a:custGeom>
                  <a:avLst/>
                  <a:gdLst>
                    <a:gd name="connsiteX0" fmla="*/ 0 w 467409"/>
                    <a:gd name="connsiteY0" fmla="*/ 286825 h 568470"/>
                    <a:gd name="connsiteX1" fmla="*/ 0 w 467409"/>
                    <a:gd name="connsiteY1" fmla="*/ 49520 h 568470"/>
                    <a:gd name="connsiteX2" fmla="*/ 49646 w 467409"/>
                    <a:gd name="connsiteY2" fmla="*/ 0 h 568470"/>
                    <a:gd name="connsiteX3" fmla="*/ 421679 w 467409"/>
                    <a:gd name="connsiteY3" fmla="*/ 0 h 568470"/>
                    <a:gd name="connsiteX4" fmla="*/ 463177 w 467409"/>
                    <a:gd name="connsiteY4" fmla="*/ 22865 h 568470"/>
                    <a:gd name="connsiteX5" fmla="*/ 469620 w 467409"/>
                    <a:gd name="connsiteY5" fmla="*/ 46804 h 568470"/>
                    <a:gd name="connsiteX6" fmla="*/ 469872 w 467409"/>
                    <a:gd name="connsiteY6" fmla="*/ 527541 h 568470"/>
                    <a:gd name="connsiteX7" fmla="*/ 423005 w 467409"/>
                    <a:gd name="connsiteY7" fmla="*/ 574282 h 568470"/>
                    <a:gd name="connsiteX8" fmla="*/ 46930 w 467409"/>
                    <a:gd name="connsiteY8" fmla="*/ 574282 h 568470"/>
                    <a:gd name="connsiteX9" fmla="*/ 0 w 467409"/>
                    <a:gd name="connsiteY9" fmla="*/ 526151 h 568470"/>
                    <a:gd name="connsiteX10" fmla="*/ 0 w 467409"/>
                    <a:gd name="connsiteY10" fmla="*/ 286825 h 568470"/>
                    <a:gd name="connsiteX11" fmla="*/ 211345 w 467409"/>
                    <a:gd name="connsiteY11" fmla="*/ 424016 h 568470"/>
                    <a:gd name="connsiteX12" fmla="*/ 226314 w 467409"/>
                    <a:gd name="connsiteY12" fmla="*/ 425342 h 568470"/>
                    <a:gd name="connsiteX13" fmla="*/ 261749 w 467409"/>
                    <a:gd name="connsiteY13" fmla="*/ 423637 h 568470"/>
                    <a:gd name="connsiteX14" fmla="*/ 419531 w 467409"/>
                    <a:gd name="connsiteY14" fmla="*/ 208945 h 568470"/>
                    <a:gd name="connsiteX15" fmla="*/ 205849 w 467409"/>
                    <a:gd name="connsiteY15" fmla="*/ 54257 h 568470"/>
                    <a:gd name="connsiteX16" fmla="*/ 88366 w 467409"/>
                    <a:gd name="connsiteY16" fmla="*/ 354599 h 568470"/>
                    <a:gd name="connsiteX17" fmla="*/ 98472 w 467409"/>
                    <a:gd name="connsiteY17" fmla="*/ 357821 h 568470"/>
                    <a:gd name="connsiteX18" fmla="*/ 220630 w 467409"/>
                    <a:gd name="connsiteY18" fmla="*/ 316512 h 568470"/>
                    <a:gd name="connsiteX19" fmla="*/ 274508 w 467409"/>
                    <a:gd name="connsiteY19" fmla="*/ 299205 h 568470"/>
                    <a:gd name="connsiteX20" fmla="*/ 306974 w 467409"/>
                    <a:gd name="connsiteY20" fmla="*/ 317207 h 568470"/>
                    <a:gd name="connsiteX21" fmla="*/ 298573 w 467409"/>
                    <a:gd name="connsiteY21" fmla="*/ 350999 h 568470"/>
                    <a:gd name="connsiteX22" fmla="*/ 262381 w 467409"/>
                    <a:gd name="connsiteY22" fmla="*/ 381254 h 568470"/>
                    <a:gd name="connsiteX23" fmla="*/ 211345 w 467409"/>
                    <a:gd name="connsiteY23" fmla="*/ 424016 h 568470"/>
                    <a:gd name="connsiteX24" fmla="*/ 113568 w 467409"/>
                    <a:gd name="connsiteY24" fmla="*/ 473536 h 568470"/>
                    <a:gd name="connsiteX25" fmla="*/ 154119 w 467409"/>
                    <a:gd name="connsiteY25" fmla="*/ 456861 h 568470"/>
                    <a:gd name="connsiteX26" fmla="*/ 289794 w 467409"/>
                    <a:gd name="connsiteY26" fmla="*/ 343293 h 568470"/>
                    <a:gd name="connsiteX27" fmla="*/ 297879 w 467409"/>
                    <a:gd name="connsiteY27" fmla="*/ 329208 h 568470"/>
                    <a:gd name="connsiteX28" fmla="*/ 271224 w 467409"/>
                    <a:gd name="connsiteY28" fmla="*/ 311143 h 568470"/>
                    <a:gd name="connsiteX29" fmla="*/ 97461 w 467409"/>
                    <a:gd name="connsiteY29" fmla="*/ 370074 h 568470"/>
                    <a:gd name="connsiteX30" fmla="*/ 61900 w 467409"/>
                    <a:gd name="connsiteY30" fmla="*/ 411825 h 568470"/>
                    <a:gd name="connsiteX31" fmla="*/ 113568 w 467409"/>
                    <a:gd name="connsiteY31" fmla="*/ 473536 h 568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7409" h="568470">
                      <a:moveTo>
                        <a:pt x="0" y="286825"/>
                      </a:moveTo>
                      <a:cubicBezTo>
                        <a:pt x="0" y="207744"/>
                        <a:pt x="0" y="128664"/>
                        <a:pt x="0" y="49520"/>
                      </a:cubicBezTo>
                      <a:cubicBezTo>
                        <a:pt x="0" y="19265"/>
                        <a:pt x="19328" y="0"/>
                        <a:pt x="49646" y="0"/>
                      </a:cubicBezTo>
                      <a:cubicBezTo>
                        <a:pt x="173699" y="0"/>
                        <a:pt x="297689" y="0"/>
                        <a:pt x="421679" y="0"/>
                      </a:cubicBezTo>
                      <a:cubicBezTo>
                        <a:pt x="439743" y="0"/>
                        <a:pt x="454397" y="7011"/>
                        <a:pt x="463177" y="22865"/>
                      </a:cubicBezTo>
                      <a:cubicBezTo>
                        <a:pt x="467093" y="29939"/>
                        <a:pt x="469620" y="38782"/>
                        <a:pt x="469620" y="46804"/>
                      </a:cubicBezTo>
                      <a:cubicBezTo>
                        <a:pt x="469999" y="207050"/>
                        <a:pt x="469936" y="367295"/>
                        <a:pt x="469872" y="527541"/>
                      </a:cubicBezTo>
                      <a:cubicBezTo>
                        <a:pt x="469872" y="554196"/>
                        <a:pt x="449723" y="574219"/>
                        <a:pt x="423005" y="574282"/>
                      </a:cubicBezTo>
                      <a:cubicBezTo>
                        <a:pt x="297626" y="574408"/>
                        <a:pt x="172247" y="574345"/>
                        <a:pt x="46930" y="574282"/>
                      </a:cubicBezTo>
                      <a:cubicBezTo>
                        <a:pt x="19770" y="574219"/>
                        <a:pt x="0" y="553817"/>
                        <a:pt x="0" y="526151"/>
                      </a:cubicBezTo>
                      <a:cubicBezTo>
                        <a:pt x="0" y="446376"/>
                        <a:pt x="0" y="366600"/>
                        <a:pt x="0" y="286825"/>
                      </a:cubicBezTo>
                      <a:close/>
                      <a:moveTo>
                        <a:pt x="211345" y="424016"/>
                      </a:moveTo>
                      <a:cubicBezTo>
                        <a:pt x="217724" y="424584"/>
                        <a:pt x="222019" y="425406"/>
                        <a:pt x="226314" y="425342"/>
                      </a:cubicBezTo>
                      <a:cubicBezTo>
                        <a:pt x="238126" y="425027"/>
                        <a:pt x="250064" y="425342"/>
                        <a:pt x="261749" y="423637"/>
                      </a:cubicBezTo>
                      <a:cubicBezTo>
                        <a:pt x="364705" y="408983"/>
                        <a:pt x="435827" y="311964"/>
                        <a:pt x="419531" y="208945"/>
                      </a:cubicBezTo>
                      <a:cubicBezTo>
                        <a:pt x="403425" y="107441"/>
                        <a:pt x="307416" y="37961"/>
                        <a:pt x="205849" y="54257"/>
                      </a:cubicBezTo>
                      <a:cubicBezTo>
                        <a:pt x="64490" y="76933"/>
                        <a:pt x="-253" y="242421"/>
                        <a:pt x="88366" y="354599"/>
                      </a:cubicBezTo>
                      <a:cubicBezTo>
                        <a:pt x="91271" y="358326"/>
                        <a:pt x="93671" y="359463"/>
                        <a:pt x="98472" y="357821"/>
                      </a:cubicBezTo>
                      <a:cubicBezTo>
                        <a:pt x="139149" y="343862"/>
                        <a:pt x="179889" y="330155"/>
                        <a:pt x="220630" y="316512"/>
                      </a:cubicBezTo>
                      <a:cubicBezTo>
                        <a:pt x="238505" y="310511"/>
                        <a:pt x="256317" y="304132"/>
                        <a:pt x="274508" y="299205"/>
                      </a:cubicBezTo>
                      <a:cubicBezTo>
                        <a:pt x="287772" y="295668"/>
                        <a:pt x="300658" y="303690"/>
                        <a:pt x="306974" y="317207"/>
                      </a:cubicBezTo>
                      <a:cubicBezTo>
                        <a:pt x="312343" y="328702"/>
                        <a:pt x="308932" y="342409"/>
                        <a:pt x="298573" y="350999"/>
                      </a:cubicBezTo>
                      <a:cubicBezTo>
                        <a:pt x="286509" y="361042"/>
                        <a:pt x="274445" y="371148"/>
                        <a:pt x="262381" y="381254"/>
                      </a:cubicBezTo>
                      <a:cubicBezTo>
                        <a:pt x="245895" y="395024"/>
                        <a:pt x="229409" y="408920"/>
                        <a:pt x="211345" y="424016"/>
                      </a:cubicBezTo>
                      <a:close/>
                      <a:moveTo>
                        <a:pt x="113568" y="473536"/>
                      </a:moveTo>
                      <a:cubicBezTo>
                        <a:pt x="129548" y="473978"/>
                        <a:pt x="142244" y="466841"/>
                        <a:pt x="154119" y="456861"/>
                      </a:cubicBezTo>
                      <a:cubicBezTo>
                        <a:pt x="199280" y="418900"/>
                        <a:pt x="244758" y="381317"/>
                        <a:pt x="289794" y="343293"/>
                      </a:cubicBezTo>
                      <a:cubicBezTo>
                        <a:pt x="293773" y="339945"/>
                        <a:pt x="297310" y="334198"/>
                        <a:pt x="297879" y="329208"/>
                      </a:cubicBezTo>
                      <a:cubicBezTo>
                        <a:pt x="299584" y="315185"/>
                        <a:pt x="285941" y="306216"/>
                        <a:pt x="271224" y="311143"/>
                      </a:cubicBezTo>
                      <a:cubicBezTo>
                        <a:pt x="213303" y="330660"/>
                        <a:pt x="155319" y="350241"/>
                        <a:pt x="97461" y="370074"/>
                      </a:cubicBezTo>
                      <a:cubicBezTo>
                        <a:pt x="77628" y="376896"/>
                        <a:pt x="65437" y="390729"/>
                        <a:pt x="61900" y="411825"/>
                      </a:cubicBezTo>
                      <a:cubicBezTo>
                        <a:pt x="56531" y="443344"/>
                        <a:pt x="81544" y="473347"/>
                        <a:pt x="113568" y="473536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34707418-070B-4DC0-B1B5-C7C96D0C080E}"/>
                    </a:ext>
                  </a:extLst>
                </p:cNvPr>
                <p:cNvSpPr/>
                <p:nvPr/>
              </p:nvSpPr>
              <p:spPr>
                <a:xfrm>
                  <a:off x="6084523" y="5667046"/>
                  <a:ext cx="63163" cy="63163"/>
                </a:xfrm>
                <a:custGeom>
                  <a:avLst/>
                  <a:gdLst>
                    <a:gd name="connsiteX0" fmla="*/ 1 w 63163"/>
                    <a:gd name="connsiteY0" fmla="*/ 34552 h 63163"/>
                    <a:gd name="connsiteX1" fmla="*/ 34804 w 63163"/>
                    <a:gd name="connsiteY1" fmla="*/ 2 h 63163"/>
                    <a:gd name="connsiteX2" fmla="*/ 68912 w 63163"/>
                    <a:gd name="connsiteY2" fmla="*/ 35247 h 63163"/>
                    <a:gd name="connsiteX3" fmla="*/ 33793 w 63163"/>
                    <a:gd name="connsiteY3" fmla="*/ 69355 h 63163"/>
                    <a:gd name="connsiteX4" fmla="*/ 1 w 63163"/>
                    <a:gd name="connsiteY4" fmla="*/ 34552 h 63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163" h="63163">
                      <a:moveTo>
                        <a:pt x="1" y="34552"/>
                      </a:moveTo>
                      <a:cubicBezTo>
                        <a:pt x="190" y="15161"/>
                        <a:pt x="15602" y="-188"/>
                        <a:pt x="34804" y="2"/>
                      </a:cubicBezTo>
                      <a:cubicBezTo>
                        <a:pt x="54005" y="191"/>
                        <a:pt x="69165" y="15856"/>
                        <a:pt x="68912" y="35247"/>
                      </a:cubicBezTo>
                      <a:cubicBezTo>
                        <a:pt x="68659" y="54575"/>
                        <a:pt x="53184" y="69608"/>
                        <a:pt x="33793" y="69355"/>
                      </a:cubicBezTo>
                      <a:cubicBezTo>
                        <a:pt x="14907" y="69039"/>
                        <a:pt x="-126" y="53564"/>
                        <a:pt x="1" y="34552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714501C9-46B7-42E9-ACEE-FF481C66BC89}"/>
                    </a:ext>
                  </a:extLst>
                </p:cNvPr>
                <p:cNvSpPr/>
                <p:nvPr/>
              </p:nvSpPr>
              <p:spPr>
                <a:xfrm>
                  <a:off x="5978467" y="5863228"/>
                  <a:ext cx="37898" cy="37898"/>
                </a:xfrm>
                <a:custGeom>
                  <a:avLst/>
                  <a:gdLst>
                    <a:gd name="connsiteX0" fmla="*/ 20344 w 37898"/>
                    <a:gd name="connsiteY0" fmla="*/ 40051 h 37898"/>
                    <a:gd name="connsiteX1" fmla="*/ 5 w 37898"/>
                    <a:gd name="connsiteY1" fmla="*/ 20344 h 37898"/>
                    <a:gd name="connsiteX2" fmla="*/ 19649 w 37898"/>
                    <a:gd name="connsiteY2" fmla="*/ 5 h 37898"/>
                    <a:gd name="connsiteX3" fmla="*/ 40367 w 37898"/>
                    <a:gd name="connsiteY3" fmla="*/ 19965 h 37898"/>
                    <a:gd name="connsiteX4" fmla="*/ 20344 w 37898"/>
                    <a:gd name="connsiteY4" fmla="*/ 40051 h 3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8" h="37898">
                      <a:moveTo>
                        <a:pt x="20344" y="40051"/>
                      </a:moveTo>
                      <a:cubicBezTo>
                        <a:pt x="9353" y="40177"/>
                        <a:pt x="258" y="31334"/>
                        <a:pt x="5" y="20344"/>
                      </a:cubicBezTo>
                      <a:cubicBezTo>
                        <a:pt x="-247" y="9416"/>
                        <a:pt x="8595" y="258"/>
                        <a:pt x="19649" y="5"/>
                      </a:cubicBezTo>
                      <a:cubicBezTo>
                        <a:pt x="31019" y="-247"/>
                        <a:pt x="40430" y="8848"/>
                        <a:pt x="40367" y="19965"/>
                      </a:cubicBezTo>
                      <a:cubicBezTo>
                        <a:pt x="40240" y="30955"/>
                        <a:pt x="31271" y="39924"/>
                        <a:pt x="20344" y="40051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B567337B-DD0A-47B3-826E-ECB6C399ECF2}"/>
                </a:ext>
              </a:extLst>
            </p:cNvPr>
            <p:cNvGrpSpPr/>
            <p:nvPr/>
          </p:nvGrpSpPr>
          <p:grpSpPr>
            <a:xfrm>
              <a:off x="7367168" y="8764513"/>
              <a:ext cx="1870179" cy="1672483"/>
              <a:chOff x="12488019" y="3273148"/>
              <a:chExt cx="1870179" cy="1672483"/>
            </a:xfrm>
          </p:grpSpPr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573232CB-932B-41E6-904F-65830946E597}"/>
                  </a:ext>
                </a:extLst>
              </p:cNvPr>
              <p:cNvSpPr/>
              <p:nvPr/>
            </p:nvSpPr>
            <p:spPr>
              <a:xfrm>
                <a:off x="12488019" y="3463443"/>
                <a:ext cx="1870179" cy="1482188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19A0B2AC-E69A-4920-B541-8CCE83DDB240}"/>
                  </a:ext>
                </a:extLst>
              </p:cNvPr>
              <p:cNvSpPr/>
              <p:nvPr/>
            </p:nvSpPr>
            <p:spPr>
              <a:xfrm>
                <a:off x="12909772" y="3463442"/>
                <a:ext cx="13046" cy="1482188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8DCB38B2-0E29-48D1-BF6B-C615D1BB0793}"/>
                  </a:ext>
                </a:extLst>
              </p:cNvPr>
              <p:cNvSpPr/>
              <p:nvPr/>
            </p:nvSpPr>
            <p:spPr>
              <a:xfrm>
                <a:off x="12586786" y="4474189"/>
                <a:ext cx="221789" cy="11701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9D566169-4662-4133-B3C0-AB11F8F45A52}"/>
                  </a:ext>
                </a:extLst>
              </p:cNvPr>
              <p:cNvSpPr/>
              <p:nvPr/>
            </p:nvSpPr>
            <p:spPr>
              <a:xfrm>
                <a:off x="12586786" y="4674156"/>
                <a:ext cx="221789" cy="182024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4C4A5A1D-AC6B-43D7-92F3-89D4776D9F96}"/>
                  </a:ext>
                </a:extLst>
              </p:cNvPr>
              <p:cNvSpPr/>
              <p:nvPr/>
            </p:nvSpPr>
            <p:spPr>
              <a:xfrm>
                <a:off x="13538777" y="3563815"/>
                <a:ext cx="208743" cy="910115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6D658340-A9F9-4D32-9F64-3AF3F03D6A3E}"/>
                  </a:ext>
                </a:extLst>
              </p:cNvPr>
              <p:cNvSpPr/>
              <p:nvPr/>
            </p:nvSpPr>
            <p:spPr>
              <a:xfrm>
                <a:off x="13538777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3CDADAD2-4E8F-4A03-BBC3-918859737D5E}"/>
                  </a:ext>
                </a:extLst>
              </p:cNvPr>
              <p:cNvSpPr/>
              <p:nvPr/>
            </p:nvSpPr>
            <p:spPr>
              <a:xfrm>
                <a:off x="13281895" y="3563815"/>
                <a:ext cx="208743" cy="910115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A1351864-46DD-4B4D-B6EE-24C8E589F2A8}"/>
                  </a:ext>
                </a:extLst>
              </p:cNvPr>
              <p:cNvSpPr/>
              <p:nvPr/>
            </p:nvSpPr>
            <p:spPr>
              <a:xfrm>
                <a:off x="13281895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02C9ABF5-6765-44F3-9C1A-9FC2E76C5095}"/>
                  </a:ext>
                </a:extLst>
              </p:cNvPr>
              <p:cNvSpPr/>
              <p:nvPr/>
            </p:nvSpPr>
            <p:spPr>
              <a:xfrm>
                <a:off x="13025142" y="3563815"/>
                <a:ext cx="208743" cy="910115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269698CA-5A12-4CED-BA4C-6CF854497EB7}"/>
                  </a:ext>
                </a:extLst>
              </p:cNvPr>
              <p:cNvSpPr/>
              <p:nvPr/>
            </p:nvSpPr>
            <p:spPr>
              <a:xfrm>
                <a:off x="13025142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7C90119A-3112-4EF9-A5F8-15C753578980}"/>
                  </a:ext>
                </a:extLst>
              </p:cNvPr>
              <p:cNvSpPr/>
              <p:nvPr/>
            </p:nvSpPr>
            <p:spPr>
              <a:xfrm>
                <a:off x="13795661" y="3563815"/>
                <a:ext cx="208743" cy="910115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B1543230-C6CE-4C8E-822B-A8F60246978B}"/>
                  </a:ext>
                </a:extLst>
              </p:cNvPr>
              <p:cNvSpPr/>
              <p:nvPr/>
            </p:nvSpPr>
            <p:spPr>
              <a:xfrm>
                <a:off x="13795661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88C1375A-90BD-4696-82DA-E523BAB8B8CC}"/>
                  </a:ext>
                </a:extLst>
              </p:cNvPr>
              <p:cNvSpPr/>
              <p:nvPr/>
            </p:nvSpPr>
            <p:spPr>
              <a:xfrm>
                <a:off x="14052543" y="3563816"/>
                <a:ext cx="208743" cy="910115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972AA8DD-611D-453B-BB33-E034D8B7BC09}"/>
                  </a:ext>
                </a:extLst>
              </p:cNvPr>
              <p:cNvSpPr/>
              <p:nvPr/>
            </p:nvSpPr>
            <p:spPr>
              <a:xfrm>
                <a:off x="14052543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5C520218-7828-4C0E-99E9-5CED6CE59EC1}"/>
                  </a:ext>
                </a:extLst>
              </p:cNvPr>
              <p:cNvSpPr/>
              <p:nvPr/>
            </p:nvSpPr>
            <p:spPr>
              <a:xfrm>
                <a:off x="12710725" y="3565506"/>
                <a:ext cx="65232" cy="52007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DE5B891B-34B5-40B2-9B2C-60E74D96CDFD}"/>
                  </a:ext>
                </a:extLst>
              </p:cNvPr>
              <p:cNvSpPr/>
              <p:nvPr/>
            </p:nvSpPr>
            <p:spPr>
              <a:xfrm>
                <a:off x="12788872" y="3565506"/>
                <a:ext cx="65232" cy="52007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8406C0CC-047B-4337-BBBC-1C724B58A921}"/>
                  </a:ext>
                </a:extLst>
              </p:cNvPr>
              <p:cNvSpPr/>
              <p:nvPr/>
            </p:nvSpPr>
            <p:spPr>
              <a:xfrm>
                <a:off x="12632448" y="3565506"/>
                <a:ext cx="65232" cy="52007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02A95AA9-80A6-4724-996C-60FFBD65442A}"/>
                  </a:ext>
                </a:extLst>
              </p:cNvPr>
              <p:cNvSpPr/>
              <p:nvPr/>
            </p:nvSpPr>
            <p:spPr>
              <a:xfrm>
                <a:off x="12555998" y="3564859"/>
                <a:ext cx="65232" cy="52007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BBA6973-916D-41C1-85E9-7385D2A15E42}"/>
                  </a:ext>
                </a:extLst>
              </p:cNvPr>
              <p:cNvSpPr/>
              <p:nvPr/>
            </p:nvSpPr>
            <p:spPr>
              <a:xfrm>
                <a:off x="12592657" y="3599571"/>
                <a:ext cx="26092" cy="13002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E277E9E8-685D-4518-B89D-1AAA787A3332}"/>
                  </a:ext>
                </a:extLst>
              </p:cNvPr>
              <p:cNvSpPr/>
              <p:nvPr/>
            </p:nvSpPr>
            <p:spPr>
              <a:xfrm>
                <a:off x="12617574" y="4772581"/>
                <a:ext cx="156557" cy="52007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6B5FAC5E-49F5-4392-AE67-ADF88E4AB0EE}"/>
                  </a:ext>
                </a:extLst>
              </p:cNvPr>
              <p:cNvSpPr/>
              <p:nvPr/>
            </p:nvSpPr>
            <p:spPr>
              <a:xfrm>
                <a:off x="13021357" y="4548296"/>
                <a:ext cx="600132" cy="130017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9808090C-8568-4F41-B847-AF8E53F2EB2A}"/>
                  </a:ext>
                </a:extLst>
              </p:cNvPr>
              <p:cNvSpPr/>
              <p:nvPr/>
            </p:nvSpPr>
            <p:spPr>
              <a:xfrm>
                <a:off x="13492201" y="4548300"/>
                <a:ext cx="13046" cy="130017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F9BB3144-DE10-4BFF-8224-FE45B0ECD13F}"/>
                  </a:ext>
                </a:extLst>
              </p:cNvPr>
              <p:cNvSpPr/>
              <p:nvPr/>
            </p:nvSpPr>
            <p:spPr>
              <a:xfrm>
                <a:off x="13667278" y="4548311"/>
                <a:ext cx="600132" cy="130017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0652FFFF-E989-4626-B4FB-BAD3C5FA54BD}"/>
                  </a:ext>
                </a:extLst>
              </p:cNvPr>
              <p:cNvSpPr/>
              <p:nvPr/>
            </p:nvSpPr>
            <p:spPr>
              <a:xfrm>
                <a:off x="14138123" y="4548317"/>
                <a:ext cx="13046" cy="130017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C2825C8E-A86B-4395-9A00-CE9D8F0E4BE1}"/>
                  </a:ext>
                </a:extLst>
              </p:cNvPr>
              <p:cNvSpPr/>
              <p:nvPr/>
            </p:nvSpPr>
            <p:spPr>
              <a:xfrm>
                <a:off x="13021359" y="4728000"/>
                <a:ext cx="600132" cy="130017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13DAB0B5-A96F-457E-86C0-3CDA5F996BDC}"/>
                  </a:ext>
                </a:extLst>
              </p:cNvPr>
              <p:cNvSpPr/>
              <p:nvPr/>
            </p:nvSpPr>
            <p:spPr>
              <a:xfrm>
                <a:off x="13492191" y="4728000"/>
                <a:ext cx="13046" cy="130017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386EEA61-8643-4BFC-A972-51FB0BB9541F}"/>
                  </a:ext>
                </a:extLst>
              </p:cNvPr>
              <p:cNvSpPr/>
              <p:nvPr/>
            </p:nvSpPr>
            <p:spPr>
              <a:xfrm>
                <a:off x="13667274" y="4728000"/>
                <a:ext cx="600132" cy="130017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74B07D3C-B906-4D4F-825D-C5718FB6C6B7}"/>
                  </a:ext>
                </a:extLst>
              </p:cNvPr>
              <p:cNvSpPr/>
              <p:nvPr/>
            </p:nvSpPr>
            <p:spPr>
              <a:xfrm>
                <a:off x="14137839" y="4728000"/>
                <a:ext cx="13046" cy="130017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矩形 12">
                <a:extLst>
                  <a:ext uri="{FF2B5EF4-FFF2-40B4-BE49-F238E27FC236}">
                    <a16:creationId xmlns:a16="http://schemas.microsoft.com/office/drawing/2014/main" id="{AB3F66EA-83D9-436F-982F-332A8416C9BD}"/>
                  </a:ext>
                </a:extLst>
              </p:cNvPr>
              <p:cNvSpPr/>
              <p:nvPr/>
            </p:nvSpPr>
            <p:spPr>
              <a:xfrm>
                <a:off x="12533352" y="3273148"/>
                <a:ext cx="1779513" cy="210207"/>
              </a:xfrm>
              <a:custGeom>
                <a:avLst/>
                <a:gdLst>
                  <a:gd name="connsiteX0" fmla="*/ 0 w 1615155"/>
                  <a:gd name="connsiteY0" fmla="*/ 0 h 273465"/>
                  <a:gd name="connsiteX1" fmla="*/ 1615155 w 1615155"/>
                  <a:gd name="connsiteY1" fmla="*/ 0 h 273465"/>
                  <a:gd name="connsiteX2" fmla="*/ 1615155 w 1615155"/>
                  <a:gd name="connsiteY2" fmla="*/ 273465 h 273465"/>
                  <a:gd name="connsiteX3" fmla="*/ 0 w 1615155"/>
                  <a:gd name="connsiteY3" fmla="*/ 273465 h 273465"/>
                  <a:gd name="connsiteX4" fmla="*/ 0 w 1615155"/>
                  <a:gd name="connsiteY4" fmla="*/ 0 h 273465"/>
                  <a:gd name="connsiteX0" fmla="*/ 0 w 1615155"/>
                  <a:gd name="connsiteY0" fmla="*/ 0 h 273465"/>
                  <a:gd name="connsiteX1" fmla="*/ 1615155 w 1615155"/>
                  <a:gd name="connsiteY1" fmla="*/ 0 h 273465"/>
                  <a:gd name="connsiteX2" fmla="*/ 1615155 w 1615155"/>
                  <a:gd name="connsiteY2" fmla="*/ 273465 h 273465"/>
                  <a:gd name="connsiteX3" fmla="*/ 0 w 1615155"/>
                  <a:gd name="connsiteY3" fmla="*/ 273465 h 273465"/>
                  <a:gd name="connsiteX4" fmla="*/ 0 w 1615155"/>
                  <a:gd name="connsiteY4" fmla="*/ 0 h 273465"/>
                  <a:gd name="connsiteX0" fmla="*/ 299103 w 1615155"/>
                  <a:gd name="connsiteY0" fmla="*/ 17092 h 273465"/>
                  <a:gd name="connsiteX1" fmla="*/ 1615155 w 1615155"/>
                  <a:gd name="connsiteY1" fmla="*/ 0 h 273465"/>
                  <a:gd name="connsiteX2" fmla="*/ 1615155 w 1615155"/>
                  <a:gd name="connsiteY2" fmla="*/ 273465 h 273465"/>
                  <a:gd name="connsiteX3" fmla="*/ 0 w 1615155"/>
                  <a:gd name="connsiteY3" fmla="*/ 273465 h 273465"/>
                  <a:gd name="connsiteX4" fmla="*/ 299103 w 1615155"/>
                  <a:gd name="connsiteY4" fmla="*/ 17092 h 273465"/>
                  <a:gd name="connsiteX0" fmla="*/ 299103 w 1615155"/>
                  <a:gd name="connsiteY0" fmla="*/ 0 h 256373"/>
                  <a:gd name="connsiteX1" fmla="*/ 1316052 w 1615155"/>
                  <a:gd name="connsiteY1" fmla="*/ 0 h 256373"/>
                  <a:gd name="connsiteX2" fmla="*/ 1615155 w 1615155"/>
                  <a:gd name="connsiteY2" fmla="*/ 256373 h 256373"/>
                  <a:gd name="connsiteX3" fmla="*/ 0 w 1615155"/>
                  <a:gd name="connsiteY3" fmla="*/ 256373 h 256373"/>
                  <a:gd name="connsiteX4" fmla="*/ 299103 w 1615155"/>
                  <a:gd name="connsiteY4" fmla="*/ 0 h 256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155" h="256373">
                    <a:moveTo>
                      <a:pt x="299103" y="0"/>
                    </a:moveTo>
                    <a:lnTo>
                      <a:pt x="1316052" y="0"/>
                    </a:lnTo>
                    <a:lnTo>
                      <a:pt x="1615155" y="256373"/>
                    </a:lnTo>
                    <a:lnTo>
                      <a:pt x="0" y="256373"/>
                    </a:lnTo>
                    <a:lnTo>
                      <a:pt x="299103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2" name="文字方塊 281">
              <a:extLst>
                <a:ext uri="{FF2B5EF4-FFF2-40B4-BE49-F238E27FC236}">
                  <a16:creationId xmlns:a16="http://schemas.microsoft.com/office/drawing/2014/main" id="{65E6732B-7214-471B-AB41-8A59B463DF0E}"/>
                </a:ext>
              </a:extLst>
            </p:cNvPr>
            <p:cNvSpPr txBox="1"/>
            <p:nvPr/>
          </p:nvSpPr>
          <p:spPr>
            <a:xfrm>
              <a:off x="6051069" y="9212213"/>
              <a:ext cx="117317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12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Cloud LUN</a:t>
              </a:r>
            </a:p>
          </p:txBody>
        </p:sp>
        <p:grpSp>
          <p:nvGrpSpPr>
            <p:cNvPr id="283" name="群組 282">
              <a:extLst>
                <a:ext uri="{FF2B5EF4-FFF2-40B4-BE49-F238E27FC236}">
                  <a16:creationId xmlns:a16="http://schemas.microsoft.com/office/drawing/2014/main" id="{3D87E6A6-7F53-4710-A61B-4A88AAFBC1E6}"/>
                </a:ext>
              </a:extLst>
            </p:cNvPr>
            <p:cNvGrpSpPr/>
            <p:nvPr/>
          </p:nvGrpSpPr>
          <p:grpSpPr>
            <a:xfrm>
              <a:off x="6135760" y="8478543"/>
              <a:ext cx="849928" cy="666133"/>
              <a:chOff x="6612338" y="3841845"/>
              <a:chExt cx="1023583" cy="696036"/>
            </a:xfrm>
          </p:grpSpPr>
          <p:sp>
            <p:nvSpPr>
              <p:cNvPr id="284" name="手繪多邊形: 圖案 283">
                <a:extLst>
                  <a:ext uri="{FF2B5EF4-FFF2-40B4-BE49-F238E27FC236}">
                    <a16:creationId xmlns:a16="http://schemas.microsoft.com/office/drawing/2014/main" id="{C78B9EF5-54A3-4985-A9D4-95A2416D6D6C}"/>
                  </a:ext>
                </a:extLst>
              </p:cNvPr>
              <p:cNvSpPr/>
              <p:nvPr/>
            </p:nvSpPr>
            <p:spPr>
              <a:xfrm>
                <a:off x="6730153" y="4185314"/>
                <a:ext cx="877057" cy="168376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手繪多邊形: 圖案 284">
                <a:extLst>
                  <a:ext uri="{FF2B5EF4-FFF2-40B4-BE49-F238E27FC236}">
                    <a16:creationId xmlns:a16="http://schemas.microsoft.com/office/drawing/2014/main" id="{15C4F408-45A3-4493-AC00-ADBEAF804986}"/>
                  </a:ext>
                </a:extLst>
              </p:cNvPr>
              <p:cNvSpPr/>
              <p:nvPr/>
            </p:nvSpPr>
            <p:spPr>
              <a:xfrm>
                <a:off x="6844837" y="4408227"/>
                <a:ext cx="75696" cy="75692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手繪多邊形: 圖案 285">
                <a:extLst>
                  <a:ext uri="{FF2B5EF4-FFF2-40B4-BE49-F238E27FC236}">
                    <a16:creationId xmlns:a16="http://schemas.microsoft.com/office/drawing/2014/main" id="{D8AEE9E0-10C4-4EB0-AF36-0C9AB3E8EDC3}"/>
                  </a:ext>
                </a:extLst>
              </p:cNvPr>
              <p:cNvSpPr/>
              <p:nvPr/>
            </p:nvSpPr>
            <p:spPr>
              <a:xfrm flipH="1">
                <a:off x="6612338" y="3841845"/>
                <a:ext cx="754387" cy="409433"/>
              </a:xfrm>
              <a:custGeom>
                <a:avLst/>
                <a:gdLst>
                  <a:gd name="connsiteX0" fmla="*/ 460275 w 841660"/>
                  <a:gd name="connsiteY0" fmla="*/ 0 h 542595"/>
                  <a:gd name="connsiteX1" fmla="*/ 683491 w 841660"/>
                  <a:gd name="connsiteY1" fmla="*/ 207169 h 542595"/>
                  <a:gd name="connsiteX2" fmla="*/ 841660 w 841660"/>
                  <a:gd name="connsiteY2" fmla="*/ 374651 h 542595"/>
                  <a:gd name="connsiteX3" fmla="*/ 670697 w 841660"/>
                  <a:gd name="connsiteY3" fmla="*/ 542595 h 542595"/>
                  <a:gd name="connsiteX4" fmla="*/ 596375 w 841660"/>
                  <a:gd name="connsiteY4" fmla="*/ 542595 h 542595"/>
                  <a:gd name="connsiteX5" fmla="*/ 596375 w 841660"/>
                  <a:gd name="connsiteY5" fmla="*/ 516753 h 542595"/>
                  <a:gd name="connsiteX6" fmla="*/ 670697 w 841660"/>
                  <a:gd name="connsiteY6" fmla="*/ 516753 h 542595"/>
                  <a:gd name="connsiteX7" fmla="*/ 815354 w 841660"/>
                  <a:gd name="connsiteY7" fmla="*/ 374651 h 542595"/>
                  <a:gd name="connsiteX8" fmla="*/ 670697 w 841660"/>
                  <a:gd name="connsiteY8" fmla="*/ 232548 h 542595"/>
                  <a:gd name="connsiteX9" fmla="*/ 657544 w 841660"/>
                  <a:gd name="connsiteY9" fmla="*/ 232548 h 542595"/>
                  <a:gd name="connsiteX10" fmla="*/ 657544 w 841660"/>
                  <a:gd name="connsiteY10" fmla="*/ 219628 h 542595"/>
                  <a:gd name="connsiteX11" fmla="*/ 460275 w 841660"/>
                  <a:gd name="connsiteY11" fmla="*/ 25842 h 542595"/>
                  <a:gd name="connsiteX12" fmla="*/ 287651 w 841660"/>
                  <a:gd name="connsiteY12" fmla="*/ 122544 h 542595"/>
                  <a:gd name="connsiteX13" fmla="*/ 283913 w 841660"/>
                  <a:gd name="connsiteY13" fmla="*/ 129209 h 542595"/>
                  <a:gd name="connsiteX14" fmla="*/ 263006 w 841660"/>
                  <a:gd name="connsiteY14" fmla="*/ 129209 h 542595"/>
                  <a:gd name="connsiteX15" fmla="*/ 157809 w 841660"/>
                  <a:gd name="connsiteY15" fmla="*/ 232548 h 542595"/>
                  <a:gd name="connsiteX16" fmla="*/ 157809 w 841660"/>
                  <a:gd name="connsiteY16" fmla="*/ 245469 h 542595"/>
                  <a:gd name="connsiteX17" fmla="*/ 144656 w 841660"/>
                  <a:gd name="connsiteY17" fmla="*/ 245469 h 542595"/>
                  <a:gd name="connsiteX18" fmla="*/ 26306 w 841660"/>
                  <a:gd name="connsiteY18" fmla="*/ 374651 h 542595"/>
                  <a:gd name="connsiteX19" fmla="*/ 36794 w 841660"/>
                  <a:gd name="connsiteY19" fmla="*/ 425556 h 542595"/>
                  <a:gd name="connsiteX20" fmla="*/ 10491 w 841660"/>
                  <a:gd name="connsiteY20" fmla="*/ 425556 h 542595"/>
                  <a:gd name="connsiteX21" fmla="*/ 0 w 841660"/>
                  <a:gd name="connsiteY21" fmla="*/ 374651 h 542595"/>
                  <a:gd name="connsiteX22" fmla="*/ 131946 w 841660"/>
                  <a:gd name="connsiteY22" fmla="*/ 220144 h 542595"/>
                  <a:gd name="connsiteX23" fmla="*/ 263006 w 841660"/>
                  <a:gd name="connsiteY23" fmla="*/ 103340 h 542595"/>
                  <a:gd name="connsiteX24" fmla="*/ 268572 w 841660"/>
                  <a:gd name="connsiteY24" fmla="*/ 103340 h 542595"/>
                  <a:gd name="connsiteX25" fmla="*/ 460275 w 841660"/>
                  <a:gd name="connsiteY25" fmla="*/ 0 h 54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41660" h="542595">
                    <a:moveTo>
                      <a:pt x="460275" y="0"/>
                    </a:moveTo>
                    <a:cubicBezTo>
                      <a:pt x="579318" y="0"/>
                      <a:pt x="676900" y="91833"/>
                      <a:pt x="683491" y="207169"/>
                    </a:cubicBezTo>
                    <a:cubicBezTo>
                      <a:pt x="771796" y="213616"/>
                      <a:pt x="841660" y="286272"/>
                      <a:pt x="841660" y="374651"/>
                    </a:cubicBezTo>
                    <a:cubicBezTo>
                      <a:pt x="841660" y="467246"/>
                      <a:pt x="764985" y="542595"/>
                      <a:pt x="670697" y="542595"/>
                    </a:cubicBezTo>
                    <a:lnTo>
                      <a:pt x="596375" y="542595"/>
                    </a:lnTo>
                    <a:lnTo>
                      <a:pt x="596375" y="516753"/>
                    </a:lnTo>
                    <a:lnTo>
                      <a:pt x="670697" y="516753"/>
                    </a:lnTo>
                    <a:cubicBezTo>
                      <a:pt x="750447" y="516753"/>
                      <a:pt x="815354" y="452992"/>
                      <a:pt x="815354" y="374651"/>
                    </a:cubicBezTo>
                    <a:cubicBezTo>
                      <a:pt x="815354" y="296309"/>
                      <a:pt x="750475" y="232548"/>
                      <a:pt x="670697" y="232548"/>
                    </a:cubicBezTo>
                    <a:lnTo>
                      <a:pt x="657544" y="232548"/>
                    </a:lnTo>
                    <a:lnTo>
                      <a:pt x="657544" y="219628"/>
                    </a:lnTo>
                    <a:cubicBezTo>
                      <a:pt x="657544" y="112752"/>
                      <a:pt x="569045" y="25842"/>
                      <a:pt x="460275" y="25842"/>
                    </a:cubicBezTo>
                    <a:cubicBezTo>
                      <a:pt x="386341" y="25842"/>
                      <a:pt x="321822" y="61993"/>
                      <a:pt x="287651" y="122544"/>
                    </a:cubicBezTo>
                    <a:lnTo>
                      <a:pt x="283913" y="129209"/>
                    </a:lnTo>
                    <a:lnTo>
                      <a:pt x="263006" y="129209"/>
                    </a:lnTo>
                    <a:cubicBezTo>
                      <a:pt x="185444" y="129209"/>
                      <a:pt x="157809" y="182579"/>
                      <a:pt x="157809" y="232548"/>
                    </a:cubicBezTo>
                    <a:lnTo>
                      <a:pt x="157809" y="245469"/>
                    </a:lnTo>
                    <a:lnTo>
                      <a:pt x="144656" y="245469"/>
                    </a:lnTo>
                    <a:cubicBezTo>
                      <a:pt x="77201" y="245469"/>
                      <a:pt x="26306" y="300988"/>
                      <a:pt x="26306" y="374651"/>
                    </a:cubicBezTo>
                    <a:lnTo>
                      <a:pt x="36794" y="425556"/>
                    </a:lnTo>
                    <a:lnTo>
                      <a:pt x="10491" y="425556"/>
                    </a:lnTo>
                    <a:lnTo>
                      <a:pt x="0" y="374651"/>
                    </a:lnTo>
                    <a:cubicBezTo>
                      <a:pt x="0" y="290869"/>
                      <a:pt x="55880" y="226618"/>
                      <a:pt x="131946" y="220144"/>
                    </a:cubicBezTo>
                    <a:cubicBezTo>
                      <a:pt x="137124" y="148767"/>
                      <a:pt x="187411" y="103340"/>
                      <a:pt x="263006" y="103340"/>
                    </a:cubicBezTo>
                    <a:lnTo>
                      <a:pt x="268572" y="103340"/>
                    </a:lnTo>
                    <a:cubicBezTo>
                      <a:pt x="308281" y="38491"/>
                      <a:pt x="379363" y="0"/>
                      <a:pt x="46027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矩形: 圓角化同側角落 286">
                <a:extLst>
                  <a:ext uri="{FF2B5EF4-FFF2-40B4-BE49-F238E27FC236}">
                    <a16:creationId xmlns:a16="http://schemas.microsoft.com/office/drawing/2014/main" id="{6332F32B-83EF-495F-899F-71EC8E04C303}"/>
                  </a:ext>
                </a:extLst>
              </p:cNvPr>
              <p:cNvSpPr/>
              <p:nvPr/>
            </p:nvSpPr>
            <p:spPr>
              <a:xfrm>
                <a:off x="6707874" y="4360460"/>
                <a:ext cx="928047" cy="177421"/>
              </a:xfrm>
              <a:prstGeom prst="round2Same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矩形: 圓角 287">
                <a:extLst>
                  <a:ext uri="{FF2B5EF4-FFF2-40B4-BE49-F238E27FC236}">
                    <a16:creationId xmlns:a16="http://schemas.microsoft.com/office/drawing/2014/main" id="{B516203A-8CBB-444C-81C1-DE6DB1433C10}"/>
                  </a:ext>
                </a:extLst>
              </p:cNvPr>
              <p:cNvSpPr/>
              <p:nvPr/>
            </p:nvSpPr>
            <p:spPr>
              <a:xfrm>
                <a:off x="7327167" y="4427815"/>
                <a:ext cx="211760" cy="53060"/>
              </a:xfrm>
              <a:prstGeom prst="round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9" name="文字方塊 288">
              <a:extLst>
                <a:ext uri="{FF2B5EF4-FFF2-40B4-BE49-F238E27FC236}">
                  <a16:creationId xmlns:a16="http://schemas.microsoft.com/office/drawing/2014/main" id="{2F811D02-BA4D-495E-A1B1-A3BADBC860C4}"/>
                </a:ext>
              </a:extLst>
            </p:cNvPr>
            <p:cNvSpPr txBox="1"/>
            <p:nvPr/>
          </p:nvSpPr>
          <p:spPr>
            <a:xfrm>
              <a:off x="6201574" y="8160498"/>
              <a:ext cx="92680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Target</a:t>
              </a:r>
            </a:p>
          </p:txBody>
        </p:sp>
        <p:grpSp>
          <p:nvGrpSpPr>
            <p:cNvPr id="293" name="群組 292">
              <a:extLst>
                <a:ext uri="{FF2B5EF4-FFF2-40B4-BE49-F238E27FC236}">
                  <a16:creationId xmlns:a16="http://schemas.microsoft.com/office/drawing/2014/main" id="{4C9761F3-298F-438C-8880-2950FF04EFF8}"/>
                </a:ext>
              </a:extLst>
            </p:cNvPr>
            <p:cNvGrpSpPr/>
            <p:nvPr/>
          </p:nvGrpSpPr>
          <p:grpSpPr>
            <a:xfrm>
              <a:off x="2287439" y="8724545"/>
              <a:ext cx="796372" cy="1138592"/>
              <a:chOff x="4912659" y="5508327"/>
              <a:chExt cx="905540" cy="1215201"/>
            </a:xfrm>
          </p:grpSpPr>
          <p:sp>
            <p:nvSpPr>
              <p:cNvPr id="294" name="手繪多邊形: 圖案 293">
                <a:extLst>
                  <a:ext uri="{FF2B5EF4-FFF2-40B4-BE49-F238E27FC236}">
                    <a16:creationId xmlns:a16="http://schemas.microsoft.com/office/drawing/2014/main" id="{F7F0750A-AF9E-4533-A5FB-CE1B96182782}"/>
                  </a:ext>
                </a:extLst>
              </p:cNvPr>
              <p:cNvSpPr/>
              <p:nvPr/>
            </p:nvSpPr>
            <p:spPr>
              <a:xfrm>
                <a:off x="4929134" y="5508327"/>
                <a:ext cx="879412" cy="119632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手繪多邊形: 圖案 294">
                <a:extLst>
                  <a:ext uri="{FF2B5EF4-FFF2-40B4-BE49-F238E27FC236}">
                    <a16:creationId xmlns:a16="http://schemas.microsoft.com/office/drawing/2014/main" id="{92570D56-C214-418F-AA23-4232F71035A0}"/>
                  </a:ext>
                </a:extLst>
              </p:cNvPr>
              <p:cNvSpPr/>
              <p:nvPr/>
            </p:nvSpPr>
            <p:spPr>
              <a:xfrm>
                <a:off x="5048040" y="5726315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矩形: 圓角 295">
                <a:extLst>
                  <a:ext uri="{FF2B5EF4-FFF2-40B4-BE49-F238E27FC236}">
                    <a16:creationId xmlns:a16="http://schemas.microsoft.com/office/drawing/2014/main" id="{D3B17FE5-45CB-4FB6-AC45-959A594206F5}"/>
                  </a:ext>
                </a:extLst>
              </p:cNvPr>
              <p:cNvSpPr/>
              <p:nvPr/>
            </p:nvSpPr>
            <p:spPr>
              <a:xfrm>
                <a:off x="5511079" y="5715000"/>
                <a:ext cx="203290" cy="57222"/>
              </a:xfrm>
              <a:prstGeom prst="roundRect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7" name="手繪多邊形: 圖案 296">
                <a:extLst>
                  <a:ext uri="{FF2B5EF4-FFF2-40B4-BE49-F238E27FC236}">
                    <a16:creationId xmlns:a16="http://schemas.microsoft.com/office/drawing/2014/main" id="{189EEEC6-2576-441C-89A7-B4D759FF64D8}"/>
                  </a:ext>
                </a:extLst>
              </p:cNvPr>
              <p:cNvSpPr/>
              <p:nvPr/>
            </p:nvSpPr>
            <p:spPr>
              <a:xfrm>
                <a:off x="5048040" y="5976528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8" name="矩形: 圓角化同側角落 297">
                <a:extLst>
                  <a:ext uri="{FF2B5EF4-FFF2-40B4-BE49-F238E27FC236}">
                    <a16:creationId xmlns:a16="http://schemas.microsoft.com/office/drawing/2014/main" id="{ADA6C972-8A61-44CD-8406-664010955460}"/>
                  </a:ext>
                </a:extLst>
              </p:cNvPr>
              <p:cNvSpPr/>
              <p:nvPr/>
            </p:nvSpPr>
            <p:spPr>
              <a:xfrm flipV="1">
                <a:off x="4922535" y="5623858"/>
                <a:ext cx="895664" cy="1099670"/>
              </a:xfrm>
              <a:prstGeom prst="round2SameRect">
                <a:avLst>
                  <a:gd name="adj1" fmla="val 8603"/>
                  <a:gd name="adj2" fmla="val 0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矩形: 圓角 298">
                <a:extLst>
                  <a:ext uri="{FF2B5EF4-FFF2-40B4-BE49-F238E27FC236}">
                    <a16:creationId xmlns:a16="http://schemas.microsoft.com/office/drawing/2014/main" id="{B4D8D1DF-A38E-4932-BF61-9A6A4AF938D5}"/>
                  </a:ext>
                </a:extLst>
              </p:cNvPr>
              <p:cNvSpPr/>
              <p:nvPr/>
            </p:nvSpPr>
            <p:spPr>
              <a:xfrm>
                <a:off x="5511079" y="5997651"/>
                <a:ext cx="203290" cy="57222"/>
              </a:xfrm>
              <a:prstGeom prst="roundRect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300" name="直線接點 299">
                <a:extLst>
                  <a:ext uri="{FF2B5EF4-FFF2-40B4-BE49-F238E27FC236}">
                    <a16:creationId xmlns:a16="http://schemas.microsoft.com/office/drawing/2014/main" id="{020C9F44-7D9F-4D24-90D6-4398FB1BE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136906"/>
                <a:ext cx="89092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直線接點 300">
                <a:extLst>
                  <a:ext uri="{FF2B5EF4-FFF2-40B4-BE49-F238E27FC236}">
                    <a16:creationId xmlns:a16="http://schemas.microsoft.com/office/drawing/2014/main" id="{E0519C78-7865-4821-A52D-0FF13E0D2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2659" y="5886822"/>
                <a:ext cx="8838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手繪多邊形: 圖案 301">
                <a:extLst>
                  <a:ext uri="{FF2B5EF4-FFF2-40B4-BE49-F238E27FC236}">
                    <a16:creationId xmlns:a16="http://schemas.microsoft.com/office/drawing/2014/main" id="{51B25F2E-E704-4FA7-A11F-1EBC146E8C2A}"/>
                  </a:ext>
                </a:extLst>
              </p:cNvPr>
              <p:cNvSpPr/>
              <p:nvPr/>
            </p:nvSpPr>
            <p:spPr>
              <a:xfrm>
                <a:off x="5048040" y="6233516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矩形: 圓角 302">
                <a:extLst>
                  <a:ext uri="{FF2B5EF4-FFF2-40B4-BE49-F238E27FC236}">
                    <a16:creationId xmlns:a16="http://schemas.microsoft.com/office/drawing/2014/main" id="{12D35C2F-AAFA-4512-8CE3-DAC6ADD99D94}"/>
                  </a:ext>
                </a:extLst>
              </p:cNvPr>
              <p:cNvSpPr/>
              <p:nvPr/>
            </p:nvSpPr>
            <p:spPr>
              <a:xfrm>
                <a:off x="5511079" y="6254639"/>
                <a:ext cx="203290" cy="57222"/>
              </a:xfrm>
              <a:prstGeom prst="roundRect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304" name="直線接點 303">
                <a:extLst>
                  <a:ext uri="{FF2B5EF4-FFF2-40B4-BE49-F238E27FC236}">
                    <a16:creationId xmlns:a16="http://schemas.microsoft.com/office/drawing/2014/main" id="{7FC85B71-E1F7-486D-8B57-B816406E0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393894"/>
                <a:ext cx="89092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1" name="文字方塊 350">
              <a:extLst>
                <a:ext uri="{FF2B5EF4-FFF2-40B4-BE49-F238E27FC236}">
                  <a16:creationId xmlns:a16="http://schemas.microsoft.com/office/drawing/2014/main" id="{FE47A378-8FA1-471C-9744-9F9FADE72AB0}"/>
                </a:ext>
              </a:extLst>
            </p:cNvPr>
            <p:cNvSpPr txBox="1"/>
            <p:nvPr/>
          </p:nvSpPr>
          <p:spPr>
            <a:xfrm>
              <a:off x="1965002" y="9855055"/>
              <a:ext cx="1412996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Application </a:t>
              </a:r>
            </a:p>
            <a:p>
              <a:pPr algn="ctr"/>
              <a:r>
                <a:rPr lang="zh-TW" altLang="en-US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Server</a:t>
              </a:r>
            </a:p>
            <a:p>
              <a:pPr algn="ctr"/>
              <a:endParaRPr lang="zh-TW" altLang="en-US" sz="14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箭號: 左-右雙向 351">
              <a:extLst>
                <a:ext uri="{FF2B5EF4-FFF2-40B4-BE49-F238E27FC236}">
                  <a16:creationId xmlns:a16="http://schemas.microsoft.com/office/drawing/2014/main" id="{80AB96BE-7255-467A-AA63-1952019869A7}"/>
                </a:ext>
              </a:extLst>
            </p:cNvPr>
            <p:cNvSpPr/>
            <p:nvPr/>
          </p:nvSpPr>
          <p:spPr>
            <a:xfrm>
              <a:off x="3349207" y="9020592"/>
              <a:ext cx="2243300" cy="181816"/>
            </a:xfrm>
            <a:prstGeom prst="left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文字方塊 352">
              <a:extLst>
                <a:ext uri="{FF2B5EF4-FFF2-40B4-BE49-F238E27FC236}">
                  <a16:creationId xmlns:a16="http://schemas.microsoft.com/office/drawing/2014/main" id="{1C5FB618-434A-4E5A-BC6E-6BBAE3659F7E}"/>
                </a:ext>
              </a:extLst>
            </p:cNvPr>
            <p:cNvSpPr txBox="1"/>
            <p:nvPr/>
          </p:nvSpPr>
          <p:spPr>
            <a:xfrm>
              <a:off x="3083068" y="9213678"/>
              <a:ext cx="113127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354" name="箭號: 左-右雙向 353">
              <a:extLst>
                <a:ext uri="{FF2B5EF4-FFF2-40B4-BE49-F238E27FC236}">
                  <a16:creationId xmlns:a16="http://schemas.microsoft.com/office/drawing/2014/main" id="{19090117-6BE8-494F-A581-0D19451C5729}"/>
                </a:ext>
              </a:extLst>
            </p:cNvPr>
            <p:cNvSpPr/>
            <p:nvPr/>
          </p:nvSpPr>
          <p:spPr>
            <a:xfrm>
              <a:off x="2526051" y="10789867"/>
              <a:ext cx="3009613" cy="156304"/>
            </a:xfrm>
            <a:prstGeom prst="left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文字方塊 354">
              <a:extLst>
                <a:ext uri="{FF2B5EF4-FFF2-40B4-BE49-F238E27FC236}">
                  <a16:creationId xmlns:a16="http://schemas.microsoft.com/office/drawing/2014/main" id="{F4002467-4411-4E4B-84E4-6AE4D8EEF4E4}"/>
                </a:ext>
              </a:extLst>
            </p:cNvPr>
            <p:cNvSpPr txBox="1"/>
            <p:nvPr/>
          </p:nvSpPr>
          <p:spPr>
            <a:xfrm>
              <a:off x="3405602" y="10918776"/>
              <a:ext cx="214762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4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SMB/NFS/AFP/</a:t>
              </a:r>
              <a:endParaRPr lang="en-US" altLang="zh-TW" sz="14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4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FTP/WebDAV</a:t>
              </a:r>
            </a:p>
          </p:txBody>
        </p:sp>
        <p:sp>
          <p:nvSpPr>
            <p:cNvPr id="360" name="文字方塊 359">
              <a:extLst>
                <a:ext uri="{FF2B5EF4-FFF2-40B4-BE49-F238E27FC236}">
                  <a16:creationId xmlns:a16="http://schemas.microsoft.com/office/drawing/2014/main" id="{68194F5E-37B9-40E6-8CCD-8EF781BABE3B}"/>
                </a:ext>
              </a:extLst>
            </p:cNvPr>
            <p:cNvSpPr txBox="1"/>
            <p:nvPr/>
          </p:nvSpPr>
          <p:spPr>
            <a:xfrm>
              <a:off x="4270481" y="9220829"/>
              <a:ext cx="71153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sp>
          <p:nvSpPr>
            <p:cNvPr id="387" name="文字方塊 386">
              <a:extLst>
                <a:ext uri="{FF2B5EF4-FFF2-40B4-BE49-F238E27FC236}">
                  <a16:creationId xmlns:a16="http://schemas.microsoft.com/office/drawing/2014/main" id="{A754B1F1-9E2B-4778-9523-4793075A9FBD}"/>
                </a:ext>
              </a:extLst>
            </p:cNvPr>
            <p:cNvSpPr txBox="1"/>
            <p:nvPr/>
          </p:nvSpPr>
          <p:spPr>
            <a:xfrm>
              <a:off x="741168" y="9709275"/>
              <a:ext cx="934259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</a:t>
              </a:r>
              <a:endParaRPr lang="zh-TW" altLang="en-US" sz="14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8" name="箭號: 左-右雙向 387">
              <a:extLst>
                <a:ext uri="{FF2B5EF4-FFF2-40B4-BE49-F238E27FC236}">
                  <a16:creationId xmlns:a16="http://schemas.microsoft.com/office/drawing/2014/main" id="{E99D8E79-3C97-486B-A9C3-E84D1CE806AA}"/>
                </a:ext>
              </a:extLst>
            </p:cNvPr>
            <p:cNvSpPr/>
            <p:nvPr/>
          </p:nvSpPr>
          <p:spPr>
            <a:xfrm>
              <a:off x="1601237" y="9238520"/>
              <a:ext cx="625983" cy="162937"/>
            </a:xfrm>
            <a:prstGeom prst="leftRightArrow">
              <a:avLst/>
            </a:prstGeom>
            <a:solidFill>
              <a:srgbClr val="1442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97" name="群組 396">
              <a:extLst>
                <a:ext uri="{FF2B5EF4-FFF2-40B4-BE49-F238E27FC236}">
                  <a16:creationId xmlns:a16="http://schemas.microsoft.com/office/drawing/2014/main" id="{C33B0932-7575-4EB0-80A2-5A2EE9EFD330}"/>
                </a:ext>
              </a:extLst>
            </p:cNvPr>
            <p:cNvGrpSpPr/>
            <p:nvPr/>
          </p:nvGrpSpPr>
          <p:grpSpPr>
            <a:xfrm>
              <a:off x="2121425" y="7501159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99" name="手繪多邊形: 圖案 398">
                <a:extLst>
                  <a:ext uri="{FF2B5EF4-FFF2-40B4-BE49-F238E27FC236}">
                    <a16:creationId xmlns:a16="http://schemas.microsoft.com/office/drawing/2014/main" id="{954075C4-8FA8-4BA5-AF4E-028214F60395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手繪多邊形: 圖案 399">
                <a:extLst>
                  <a:ext uri="{FF2B5EF4-FFF2-40B4-BE49-F238E27FC236}">
                    <a16:creationId xmlns:a16="http://schemas.microsoft.com/office/drawing/2014/main" id="{DD9A4203-107F-47C0-8637-2470B67A0D39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01" name="群組 400">
              <a:extLst>
                <a:ext uri="{FF2B5EF4-FFF2-40B4-BE49-F238E27FC236}">
                  <a16:creationId xmlns:a16="http://schemas.microsoft.com/office/drawing/2014/main" id="{F4E954A0-1934-44DA-A366-FABCEDFEAB01}"/>
                </a:ext>
              </a:extLst>
            </p:cNvPr>
            <p:cNvGrpSpPr/>
            <p:nvPr/>
          </p:nvGrpSpPr>
          <p:grpSpPr>
            <a:xfrm>
              <a:off x="532771" y="8892303"/>
              <a:ext cx="1053053" cy="765061"/>
              <a:chOff x="4219147" y="3532916"/>
              <a:chExt cx="1243057" cy="854780"/>
            </a:xfrm>
          </p:grpSpPr>
          <p:pic>
            <p:nvPicPr>
              <p:cNvPr id="402" name="圖形 401">
                <a:extLst>
                  <a:ext uri="{FF2B5EF4-FFF2-40B4-BE49-F238E27FC236}">
                    <a16:creationId xmlns:a16="http://schemas.microsoft.com/office/drawing/2014/main" id="{1A7A128F-ABAF-4874-95D8-25213A2EF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66830" y="3532916"/>
                <a:ext cx="1095374" cy="847725"/>
              </a:xfrm>
              <a:prstGeom prst="rect">
                <a:avLst/>
              </a:prstGeom>
            </p:spPr>
          </p:pic>
          <p:pic>
            <p:nvPicPr>
              <p:cNvPr id="403" name="圖形 402">
                <a:extLst>
                  <a:ext uri="{FF2B5EF4-FFF2-40B4-BE49-F238E27FC236}">
                    <a16:creationId xmlns:a16="http://schemas.microsoft.com/office/drawing/2014/main" id="{82CBA3A5-58D5-4822-9DAC-E1A62C233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219147" y="3971490"/>
                <a:ext cx="462454" cy="416206"/>
              </a:xfrm>
              <a:prstGeom prst="rect">
                <a:avLst/>
              </a:prstGeom>
            </p:spPr>
          </p:pic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03ED537-4F73-4C08-93B3-B2F3542F5216}"/>
                </a:ext>
              </a:extLst>
            </p:cNvPr>
            <p:cNvSpPr/>
            <p:nvPr/>
          </p:nvSpPr>
          <p:spPr>
            <a:xfrm>
              <a:off x="10124990" y="8642557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雲端物件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儲存空間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36" name="群組 435">
              <a:extLst>
                <a:ext uri="{FF2B5EF4-FFF2-40B4-BE49-F238E27FC236}">
                  <a16:creationId xmlns:a16="http://schemas.microsoft.com/office/drawing/2014/main" id="{7EAA582B-7454-468A-B571-4D23424B2724}"/>
                </a:ext>
              </a:extLst>
            </p:cNvPr>
            <p:cNvGrpSpPr/>
            <p:nvPr/>
          </p:nvGrpSpPr>
          <p:grpSpPr>
            <a:xfrm>
              <a:off x="9836489" y="9375951"/>
              <a:ext cx="1449999" cy="1011720"/>
              <a:chOff x="6134382" y="1540701"/>
              <a:chExt cx="4347102" cy="3033140"/>
            </a:xfrm>
          </p:grpSpPr>
          <p:grpSp>
            <p:nvGrpSpPr>
              <p:cNvPr id="437" name="群組 436">
                <a:extLst>
                  <a:ext uri="{FF2B5EF4-FFF2-40B4-BE49-F238E27FC236}">
                    <a16:creationId xmlns:a16="http://schemas.microsoft.com/office/drawing/2014/main" id="{15B256A0-76B2-465F-921B-BFF432C3DE70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2" cy="3013137"/>
                <a:chOff x="2426218" y="335742"/>
                <a:chExt cx="7276477" cy="5043588"/>
              </a:xfrm>
            </p:grpSpPr>
            <p:pic>
              <p:nvPicPr>
                <p:cNvPr id="441" name="圖形 440">
                  <a:extLst>
                    <a:ext uri="{FF2B5EF4-FFF2-40B4-BE49-F238E27FC236}">
                      <a16:creationId xmlns:a16="http://schemas.microsoft.com/office/drawing/2014/main" id="{7A0C5C1F-DCD0-4B51-BC2D-9F75952FB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442" name="矩形 441">
                  <a:extLst>
                    <a:ext uri="{FF2B5EF4-FFF2-40B4-BE49-F238E27FC236}">
                      <a16:creationId xmlns:a16="http://schemas.microsoft.com/office/drawing/2014/main" id="{3014A457-AADB-467B-A6DD-63AB12304664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3" name="矩形 442">
                  <a:extLst>
                    <a:ext uri="{FF2B5EF4-FFF2-40B4-BE49-F238E27FC236}">
                      <a16:creationId xmlns:a16="http://schemas.microsoft.com/office/drawing/2014/main" id="{DF14F322-4192-4CBA-B141-E877C0A331A3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4" name="矩形 443">
                  <a:extLst>
                    <a:ext uri="{FF2B5EF4-FFF2-40B4-BE49-F238E27FC236}">
                      <a16:creationId xmlns:a16="http://schemas.microsoft.com/office/drawing/2014/main" id="{A8FD5397-A80B-4D9E-A77B-7AEDB9969505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445" name="群組 444">
                  <a:extLst>
                    <a:ext uri="{FF2B5EF4-FFF2-40B4-BE49-F238E27FC236}">
                      <a16:creationId xmlns:a16="http://schemas.microsoft.com/office/drawing/2014/main" id="{B9B6C846-0B1C-4528-BD7D-CE86C190FDEE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</p:grpSpPr>
              <p:sp>
                <p:nvSpPr>
                  <p:cNvPr id="453" name="手繪多邊形: 圖案 452">
                    <a:extLst>
                      <a:ext uri="{FF2B5EF4-FFF2-40B4-BE49-F238E27FC236}">
                        <a16:creationId xmlns:a16="http://schemas.microsoft.com/office/drawing/2014/main" id="{DBC5FF0F-7CC7-4D50-8B2B-072529194C63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手繪多邊形: 圖案 453">
                    <a:extLst>
                      <a:ext uri="{FF2B5EF4-FFF2-40B4-BE49-F238E27FC236}">
                        <a16:creationId xmlns:a16="http://schemas.microsoft.com/office/drawing/2014/main" id="{6ED4E485-B5A5-4F54-BCCC-3543DB3B4036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5" name="手繪多邊形: 圖案 454">
                    <a:extLst>
                      <a:ext uri="{FF2B5EF4-FFF2-40B4-BE49-F238E27FC236}">
                        <a16:creationId xmlns:a16="http://schemas.microsoft.com/office/drawing/2014/main" id="{4ECC2B0E-2D2F-4091-8C43-B1900A8FB00E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6" name="手繪多邊形: 圖案 455">
                    <a:extLst>
                      <a:ext uri="{FF2B5EF4-FFF2-40B4-BE49-F238E27FC236}">
                        <a16:creationId xmlns:a16="http://schemas.microsoft.com/office/drawing/2014/main" id="{BE7B51C3-31D4-4457-A602-010F27A6865A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7" name="手繪多邊形: 圖案 456">
                    <a:extLst>
                      <a:ext uri="{FF2B5EF4-FFF2-40B4-BE49-F238E27FC236}">
                        <a16:creationId xmlns:a16="http://schemas.microsoft.com/office/drawing/2014/main" id="{2E12E695-AEC8-4110-A16F-8DB75046DE3E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8" name="手繪多邊形: 圖案 457">
                    <a:extLst>
                      <a:ext uri="{FF2B5EF4-FFF2-40B4-BE49-F238E27FC236}">
                        <a16:creationId xmlns:a16="http://schemas.microsoft.com/office/drawing/2014/main" id="{2E983F30-0BFD-4D84-BB52-EFFBEB1AB7DB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6" name="群組 445">
                  <a:extLst>
                    <a:ext uri="{FF2B5EF4-FFF2-40B4-BE49-F238E27FC236}">
                      <a16:creationId xmlns:a16="http://schemas.microsoft.com/office/drawing/2014/main" id="{718DBCF2-FB69-43CF-AA86-89195CF2DBDA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</p:grpSpPr>
              <p:sp>
                <p:nvSpPr>
                  <p:cNvPr id="447" name="手繪多邊形: 圖案 446">
                    <a:extLst>
                      <a:ext uri="{FF2B5EF4-FFF2-40B4-BE49-F238E27FC236}">
                        <a16:creationId xmlns:a16="http://schemas.microsoft.com/office/drawing/2014/main" id="{F08276DA-1C5E-47C6-98C2-6114D7DE923D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48" name="手繪多邊形: 圖案 447">
                    <a:extLst>
                      <a:ext uri="{FF2B5EF4-FFF2-40B4-BE49-F238E27FC236}">
                        <a16:creationId xmlns:a16="http://schemas.microsoft.com/office/drawing/2014/main" id="{75F26158-3632-46EF-8638-94AC5DD6F259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49" name="手繪多邊形: 圖案 448">
                    <a:extLst>
                      <a:ext uri="{FF2B5EF4-FFF2-40B4-BE49-F238E27FC236}">
                        <a16:creationId xmlns:a16="http://schemas.microsoft.com/office/drawing/2014/main" id="{DFD5F641-082E-4436-B669-455EE462EFB5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0" name="手繪多邊形: 圖案 449">
                    <a:extLst>
                      <a:ext uri="{FF2B5EF4-FFF2-40B4-BE49-F238E27FC236}">
                        <a16:creationId xmlns:a16="http://schemas.microsoft.com/office/drawing/2014/main" id="{5D4224AA-A3C1-4EC4-9712-6F971F3E3245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手繪多邊形: 圖案 450">
                    <a:extLst>
                      <a:ext uri="{FF2B5EF4-FFF2-40B4-BE49-F238E27FC236}">
                        <a16:creationId xmlns:a16="http://schemas.microsoft.com/office/drawing/2014/main" id="{DA762789-57CD-4A00-A715-75F853DD3659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2" name="手繪多邊形: 圖案 451">
                    <a:extLst>
                      <a:ext uri="{FF2B5EF4-FFF2-40B4-BE49-F238E27FC236}">
                        <a16:creationId xmlns:a16="http://schemas.microsoft.com/office/drawing/2014/main" id="{A28CDE9D-1057-4D81-AD53-DFB6D9BC1F3A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438" name="矩形 437">
                <a:extLst>
                  <a:ext uri="{FF2B5EF4-FFF2-40B4-BE49-F238E27FC236}">
                    <a16:creationId xmlns:a16="http://schemas.microsoft.com/office/drawing/2014/main" id="{CB03ECB6-11F5-498A-B3C2-B9561E43A8C9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9" name="矩形 438">
                <a:extLst>
                  <a:ext uri="{FF2B5EF4-FFF2-40B4-BE49-F238E27FC236}">
                    <a16:creationId xmlns:a16="http://schemas.microsoft.com/office/drawing/2014/main" id="{5EA1B084-0431-4107-B54F-67DF9495CA90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0" name="矩形 439">
                <a:extLst>
                  <a:ext uri="{FF2B5EF4-FFF2-40B4-BE49-F238E27FC236}">
                    <a16:creationId xmlns:a16="http://schemas.microsoft.com/office/drawing/2014/main" id="{F8F97A7B-27BA-4EEC-8B7E-715C973AF99F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63" name="圖形 211">
              <a:extLst>
                <a:ext uri="{FF2B5EF4-FFF2-40B4-BE49-F238E27FC236}">
                  <a16:creationId xmlns:a16="http://schemas.microsoft.com/office/drawing/2014/main" id="{E53ADF60-DF45-4B88-9903-D98C41C2697B}"/>
                </a:ext>
              </a:extLst>
            </p:cNvPr>
            <p:cNvGrpSpPr/>
            <p:nvPr/>
          </p:nvGrpSpPr>
          <p:grpSpPr>
            <a:xfrm>
              <a:off x="10258177" y="9704737"/>
              <a:ext cx="229360" cy="280147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464" name="手繪多邊形: 圖案 463">
                <a:extLst>
                  <a:ext uri="{FF2B5EF4-FFF2-40B4-BE49-F238E27FC236}">
                    <a16:creationId xmlns:a16="http://schemas.microsoft.com/office/drawing/2014/main" id="{80E48FAD-5E2C-4B07-80BC-6841174E1621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手繪多邊形: 圖案 464">
                <a:extLst>
                  <a:ext uri="{FF2B5EF4-FFF2-40B4-BE49-F238E27FC236}">
                    <a16:creationId xmlns:a16="http://schemas.microsoft.com/office/drawing/2014/main" id="{A071547E-E941-4D98-962E-9531009676B5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手繪多邊形: 圖案 465">
                <a:extLst>
                  <a:ext uri="{FF2B5EF4-FFF2-40B4-BE49-F238E27FC236}">
                    <a16:creationId xmlns:a16="http://schemas.microsoft.com/office/drawing/2014/main" id="{9A97EBD5-BF1A-48F7-826E-428ED80781D0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5" name="文字方塊 352">
              <a:extLst>
                <a:ext uri="{FF2B5EF4-FFF2-40B4-BE49-F238E27FC236}">
                  <a16:creationId xmlns:a16="http://schemas.microsoft.com/office/drawing/2014/main" id="{4B4B246B-714E-4ECB-B818-4F2E0E422FDD}"/>
                </a:ext>
              </a:extLst>
            </p:cNvPr>
            <p:cNvSpPr txBox="1"/>
            <p:nvPr/>
          </p:nvSpPr>
          <p:spPr>
            <a:xfrm>
              <a:off x="3235459" y="7626590"/>
              <a:ext cx="113127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236" name="箭號: 左-右雙向 351">
              <a:extLst>
                <a:ext uri="{FF2B5EF4-FFF2-40B4-BE49-F238E27FC236}">
                  <a16:creationId xmlns:a16="http://schemas.microsoft.com/office/drawing/2014/main" id="{FFCF47E7-CD1D-45EA-8A8F-3EA6E42D16C0}"/>
                </a:ext>
              </a:extLst>
            </p:cNvPr>
            <p:cNvSpPr/>
            <p:nvPr/>
          </p:nvSpPr>
          <p:spPr>
            <a:xfrm>
              <a:off x="3320594" y="8038579"/>
              <a:ext cx="2243300" cy="181816"/>
            </a:xfrm>
            <a:prstGeom prst="leftRightArrow">
              <a:avLst/>
            </a:prstGeom>
            <a:solidFill>
              <a:srgbClr val="1442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7" name="文字方塊 359">
              <a:extLst>
                <a:ext uri="{FF2B5EF4-FFF2-40B4-BE49-F238E27FC236}">
                  <a16:creationId xmlns:a16="http://schemas.microsoft.com/office/drawing/2014/main" id="{51777329-7F2C-48E1-9355-42979D476401}"/>
                </a:ext>
              </a:extLst>
            </p:cNvPr>
            <p:cNvSpPr txBox="1"/>
            <p:nvPr/>
          </p:nvSpPr>
          <p:spPr>
            <a:xfrm>
              <a:off x="4250745" y="8194428"/>
              <a:ext cx="71153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pic>
          <p:nvPicPr>
            <p:cNvPr id="197" name="圖片 196" descr="一張含有 向量圖形 的圖片&#10;&#10;自動產生的描述">
              <a:extLst>
                <a:ext uri="{FF2B5EF4-FFF2-40B4-BE49-F238E27FC236}">
                  <a16:creationId xmlns:a16="http://schemas.microsoft.com/office/drawing/2014/main" id="{FF688B74-E9B0-ED4D-BE54-30BF98F46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5307" y="7191807"/>
              <a:ext cx="1096752" cy="1096749"/>
            </a:xfrm>
            <a:prstGeom prst="roundRect">
              <a:avLst>
                <a:gd name="adj" fmla="val 23763"/>
              </a:avLst>
            </a:prstGeom>
            <a:ln w="28575">
              <a:noFill/>
            </a:ln>
            <a:effectLst/>
          </p:spPr>
        </p:pic>
        <p:grpSp>
          <p:nvGrpSpPr>
            <p:cNvPr id="198" name="群組 197">
              <a:extLst>
                <a:ext uri="{FF2B5EF4-FFF2-40B4-BE49-F238E27FC236}">
                  <a16:creationId xmlns:a16="http://schemas.microsoft.com/office/drawing/2014/main" id="{3502B36C-A39A-458B-81E2-FAF0C1B43461}"/>
                </a:ext>
              </a:extLst>
            </p:cNvPr>
            <p:cNvGrpSpPr/>
            <p:nvPr/>
          </p:nvGrpSpPr>
          <p:grpSpPr>
            <a:xfrm>
              <a:off x="9933340" y="10768179"/>
              <a:ext cx="1407224" cy="533876"/>
              <a:chOff x="7884633" y="5312644"/>
              <a:chExt cx="1407224" cy="533876"/>
            </a:xfrm>
          </p:grpSpPr>
          <p:sp>
            <p:nvSpPr>
              <p:cNvPr id="199" name="文字方塊 198">
                <a:extLst>
                  <a:ext uri="{FF2B5EF4-FFF2-40B4-BE49-F238E27FC236}">
                    <a16:creationId xmlns:a16="http://schemas.microsoft.com/office/drawing/2014/main" id="{9A0E53F5-A091-4776-AEC5-7F1E9A42F0DC}"/>
                  </a:ext>
                </a:extLst>
              </p:cNvPr>
              <p:cNvSpPr txBox="1"/>
              <p:nvPr/>
            </p:nvSpPr>
            <p:spPr>
              <a:xfrm>
                <a:off x="8715818" y="5461291"/>
                <a:ext cx="576039" cy="307777"/>
              </a:xfrm>
              <a:prstGeom prst="rect">
                <a:avLst/>
              </a:prstGeom>
              <a:solidFill>
                <a:srgbClr val="353932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zh-TW" altLang="en-US" sz="14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快照</a:t>
                </a:r>
              </a:p>
            </p:txBody>
          </p:sp>
          <p:grpSp>
            <p:nvGrpSpPr>
              <p:cNvPr id="200" name="圖形 152">
                <a:extLst>
                  <a:ext uri="{FF2B5EF4-FFF2-40B4-BE49-F238E27FC236}">
                    <a16:creationId xmlns:a16="http://schemas.microsoft.com/office/drawing/2014/main" id="{4F9A9F03-2D16-482B-8B22-560EAD06EC37}"/>
                  </a:ext>
                </a:extLst>
              </p:cNvPr>
              <p:cNvGrpSpPr/>
              <p:nvPr/>
            </p:nvGrpSpPr>
            <p:grpSpPr>
              <a:xfrm flipH="1">
                <a:off x="7884633" y="5312644"/>
                <a:ext cx="412922" cy="531799"/>
                <a:chOff x="9272428" y="5069210"/>
                <a:chExt cx="458537" cy="590550"/>
              </a:xfrm>
            </p:grpSpPr>
            <p:sp>
              <p:nvSpPr>
                <p:cNvPr id="277" name="手繪多邊形: 圖案 276">
                  <a:extLst>
                    <a:ext uri="{FF2B5EF4-FFF2-40B4-BE49-F238E27FC236}">
                      <a16:creationId xmlns:a16="http://schemas.microsoft.com/office/drawing/2014/main" id="{E2B1DB29-115B-45A2-A11D-7F7BE2E768B7}"/>
                    </a:ext>
                  </a:extLst>
                </p:cNvPr>
                <p:cNvSpPr/>
                <p:nvPr/>
              </p:nvSpPr>
              <p:spPr>
                <a:xfrm>
                  <a:off x="9329230" y="5130551"/>
                  <a:ext cx="346242" cy="47625"/>
                </a:xfrm>
                <a:custGeom>
                  <a:avLst/>
                  <a:gdLst>
                    <a:gd name="connsiteX0" fmla="*/ 7112 w 346242"/>
                    <a:gd name="connsiteY0" fmla="*/ 53912 h 47625"/>
                    <a:gd name="connsiteX1" fmla="*/ 0 w 346242"/>
                    <a:gd name="connsiteY1" fmla="*/ 40957 h 47625"/>
                    <a:gd name="connsiteX2" fmla="*/ 174057 w 346242"/>
                    <a:gd name="connsiteY2" fmla="*/ 0 h 47625"/>
                    <a:gd name="connsiteX3" fmla="*/ 346429 w 346242"/>
                    <a:gd name="connsiteY3" fmla="*/ 40005 h 47625"/>
                    <a:gd name="connsiteX4" fmla="*/ 339505 w 346242"/>
                    <a:gd name="connsiteY4" fmla="*/ 53054 h 47625"/>
                    <a:gd name="connsiteX5" fmla="*/ 173963 w 346242"/>
                    <a:gd name="connsiteY5" fmla="*/ 14764 h 47625"/>
                    <a:gd name="connsiteX6" fmla="*/ 7112 w 346242"/>
                    <a:gd name="connsiteY6" fmla="*/ 5391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242" h="47625">
                      <a:moveTo>
                        <a:pt x="7112" y="53912"/>
                      </a:moveTo>
                      <a:lnTo>
                        <a:pt x="0" y="40957"/>
                      </a:lnTo>
                      <a:cubicBezTo>
                        <a:pt x="33408" y="21907"/>
                        <a:pt x="83379" y="0"/>
                        <a:pt x="174057" y="0"/>
                      </a:cubicBezTo>
                      <a:cubicBezTo>
                        <a:pt x="262115" y="0"/>
                        <a:pt x="312460" y="21431"/>
                        <a:pt x="346429" y="40005"/>
                      </a:cubicBezTo>
                      <a:lnTo>
                        <a:pt x="339505" y="53054"/>
                      </a:lnTo>
                      <a:cubicBezTo>
                        <a:pt x="304974" y="34100"/>
                        <a:pt x="258278" y="14764"/>
                        <a:pt x="173963" y="14764"/>
                      </a:cubicBezTo>
                      <a:cubicBezTo>
                        <a:pt x="86748" y="14764"/>
                        <a:pt x="38929" y="35719"/>
                        <a:pt x="7112" y="539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8" name="手繪多邊形: 圖案 277">
                  <a:extLst>
                    <a:ext uri="{FF2B5EF4-FFF2-40B4-BE49-F238E27FC236}">
                      <a16:creationId xmlns:a16="http://schemas.microsoft.com/office/drawing/2014/main" id="{6673CC6A-3DF3-45B2-9B43-6AB608319690}"/>
                    </a:ext>
                  </a:extLst>
                </p:cNvPr>
                <p:cNvSpPr/>
                <p:nvPr/>
              </p:nvSpPr>
              <p:spPr>
                <a:xfrm>
                  <a:off x="9272428" y="5069210"/>
                  <a:ext cx="458537" cy="590550"/>
                </a:xfrm>
                <a:custGeom>
                  <a:avLst/>
                  <a:gdLst>
                    <a:gd name="connsiteX0" fmla="*/ 231421 w 458537"/>
                    <a:gd name="connsiteY0" fmla="*/ 596265 h 590550"/>
                    <a:gd name="connsiteX1" fmla="*/ 0 w 458537"/>
                    <a:gd name="connsiteY1" fmla="*/ 530257 h 590550"/>
                    <a:gd name="connsiteX2" fmla="*/ 0 w 458537"/>
                    <a:gd name="connsiteY2" fmla="*/ 65913 h 590550"/>
                    <a:gd name="connsiteX3" fmla="*/ 231421 w 458537"/>
                    <a:gd name="connsiteY3" fmla="*/ 0 h 590550"/>
                    <a:gd name="connsiteX4" fmla="*/ 462842 w 458537"/>
                    <a:gd name="connsiteY4" fmla="*/ 65913 h 590550"/>
                    <a:gd name="connsiteX5" fmla="*/ 462842 w 458537"/>
                    <a:gd name="connsiteY5" fmla="*/ 530257 h 590550"/>
                    <a:gd name="connsiteX6" fmla="*/ 231421 w 458537"/>
                    <a:gd name="connsiteY6" fmla="*/ 596265 h 590550"/>
                    <a:gd name="connsiteX7" fmla="*/ 18716 w 458537"/>
                    <a:gd name="connsiteY7" fmla="*/ 93726 h 590550"/>
                    <a:gd name="connsiteX8" fmla="*/ 18716 w 458537"/>
                    <a:gd name="connsiteY8" fmla="*/ 530352 h 590550"/>
                    <a:gd name="connsiteX9" fmla="*/ 231421 w 458537"/>
                    <a:gd name="connsiteY9" fmla="*/ 577215 h 590550"/>
                    <a:gd name="connsiteX10" fmla="*/ 444126 w 458537"/>
                    <a:gd name="connsiteY10" fmla="*/ 530352 h 590550"/>
                    <a:gd name="connsiteX11" fmla="*/ 444126 w 458537"/>
                    <a:gd name="connsiteY11" fmla="*/ 93726 h 590550"/>
                    <a:gd name="connsiteX12" fmla="*/ 231421 w 458537"/>
                    <a:gd name="connsiteY12" fmla="*/ 131921 h 590550"/>
                    <a:gd name="connsiteX13" fmla="*/ 18716 w 458537"/>
                    <a:gd name="connsiteY13" fmla="*/ 93726 h 590550"/>
                    <a:gd name="connsiteX14" fmla="*/ 231421 w 458537"/>
                    <a:gd name="connsiteY14" fmla="*/ 19050 h 590550"/>
                    <a:gd name="connsiteX15" fmla="*/ 18716 w 458537"/>
                    <a:gd name="connsiteY15" fmla="*/ 65913 h 590550"/>
                    <a:gd name="connsiteX16" fmla="*/ 231421 w 458537"/>
                    <a:gd name="connsiteY16" fmla="*/ 112776 h 590550"/>
                    <a:gd name="connsiteX17" fmla="*/ 444126 w 458537"/>
                    <a:gd name="connsiteY17" fmla="*/ 65913 h 590550"/>
                    <a:gd name="connsiteX18" fmla="*/ 231421 w 458537"/>
                    <a:gd name="connsiteY18" fmla="*/ 190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537" h="590550">
                      <a:moveTo>
                        <a:pt x="231421" y="596265"/>
                      </a:moveTo>
                      <a:cubicBezTo>
                        <a:pt x="116412" y="596265"/>
                        <a:pt x="0" y="573596"/>
                        <a:pt x="0" y="530257"/>
                      </a:cubicBezTo>
                      <a:lnTo>
                        <a:pt x="0" y="65913"/>
                      </a:lnTo>
                      <a:cubicBezTo>
                        <a:pt x="0" y="22670"/>
                        <a:pt x="116412" y="0"/>
                        <a:pt x="231421" y="0"/>
                      </a:cubicBezTo>
                      <a:cubicBezTo>
                        <a:pt x="346429" y="0"/>
                        <a:pt x="462842" y="22670"/>
                        <a:pt x="462842" y="65913"/>
                      </a:cubicBezTo>
                      <a:lnTo>
                        <a:pt x="462842" y="530257"/>
                      </a:lnTo>
                      <a:cubicBezTo>
                        <a:pt x="462842" y="573596"/>
                        <a:pt x="346429" y="596265"/>
                        <a:pt x="231421" y="596265"/>
                      </a:cubicBezTo>
                      <a:close/>
                      <a:moveTo>
                        <a:pt x="18716" y="93726"/>
                      </a:moveTo>
                      <a:lnTo>
                        <a:pt x="18716" y="530352"/>
                      </a:lnTo>
                      <a:cubicBezTo>
                        <a:pt x="18716" y="549497"/>
                        <a:pt x="101533" y="577215"/>
                        <a:pt x="231421" y="577215"/>
                      </a:cubicBezTo>
                      <a:cubicBezTo>
                        <a:pt x="361308" y="577215"/>
                        <a:pt x="444126" y="549402"/>
                        <a:pt x="444126" y="530352"/>
                      </a:cubicBezTo>
                      <a:lnTo>
                        <a:pt x="444126" y="93726"/>
                      </a:lnTo>
                      <a:cubicBezTo>
                        <a:pt x="406694" y="118872"/>
                        <a:pt x="318636" y="131921"/>
                        <a:pt x="231421" y="131921"/>
                      </a:cubicBezTo>
                      <a:cubicBezTo>
                        <a:pt x="144205" y="131921"/>
                        <a:pt x="56147" y="118872"/>
                        <a:pt x="18716" y="93726"/>
                      </a:cubicBezTo>
                      <a:close/>
                      <a:moveTo>
                        <a:pt x="231421" y="19050"/>
                      </a:moveTo>
                      <a:cubicBezTo>
                        <a:pt x="101533" y="19050"/>
                        <a:pt x="18716" y="46863"/>
                        <a:pt x="18716" y="65913"/>
                      </a:cubicBezTo>
                      <a:cubicBezTo>
                        <a:pt x="18716" y="84963"/>
                        <a:pt x="101533" y="112776"/>
                        <a:pt x="231421" y="112776"/>
                      </a:cubicBezTo>
                      <a:cubicBezTo>
                        <a:pt x="361308" y="112776"/>
                        <a:pt x="444126" y="84963"/>
                        <a:pt x="444126" y="65913"/>
                      </a:cubicBezTo>
                      <a:cubicBezTo>
                        <a:pt x="444126" y="46863"/>
                        <a:pt x="361308" y="19050"/>
                        <a:pt x="231421" y="19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9" name="手繪多邊形: 圖案 278">
                  <a:extLst>
                    <a:ext uri="{FF2B5EF4-FFF2-40B4-BE49-F238E27FC236}">
                      <a16:creationId xmlns:a16="http://schemas.microsoft.com/office/drawing/2014/main" id="{33863368-EE21-4666-8545-8B51D1A3294E}"/>
                    </a:ext>
                  </a:extLst>
                </p:cNvPr>
                <p:cNvSpPr/>
                <p:nvPr/>
              </p:nvSpPr>
              <p:spPr>
                <a:xfrm>
                  <a:off x="9455562" y="5443638"/>
                  <a:ext cx="56147" cy="57150"/>
                </a:xfrm>
                <a:custGeom>
                  <a:avLst/>
                  <a:gdLst>
                    <a:gd name="connsiteX0" fmla="*/ 55492 w 56147"/>
                    <a:gd name="connsiteY0" fmla="*/ 62674 h 57150"/>
                    <a:gd name="connsiteX1" fmla="*/ 55492 w 56147"/>
                    <a:gd name="connsiteY1" fmla="*/ 62674 h 57150"/>
                    <a:gd name="connsiteX2" fmla="*/ 36028 w 56147"/>
                    <a:gd name="connsiteY2" fmla="*/ 28289 h 57150"/>
                    <a:gd name="connsiteX3" fmla="*/ 36028 w 56147"/>
                    <a:gd name="connsiteY3" fmla="*/ 28289 h 57150"/>
                    <a:gd name="connsiteX4" fmla="*/ 35934 w 56147"/>
                    <a:gd name="connsiteY4" fmla="*/ 28194 h 57150"/>
                    <a:gd name="connsiteX5" fmla="*/ 35934 w 56147"/>
                    <a:gd name="connsiteY5" fmla="*/ 28099 h 57150"/>
                    <a:gd name="connsiteX6" fmla="*/ 35841 w 56147"/>
                    <a:gd name="connsiteY6" fmla="*/ 28003 h 57150"/>
                    <a:gd name="connsiteX7" fmla="*/ 35747 w 56147"/>
                    <a:gd name="connsiteY7" fmla="*/ 27908 h 57150"/>
                    <a:gd name="connsiteX8" fmla="*/ 30600 w 56147"/>
                    <a:gd name="connsiteY8" fmla="*/ 18859 h 57150"/>
                    <a:gd name="connsiteX9" fmla="*/ 19932 w 56147"/>
                    <a:gd name="connsiteY9" fmla="*/ 0 h 57150"/>
                    <a:gd name="connsiteX10" fmla="*/ 19932 w 56147"/>
                    <a:gd name="connsiteY10" fmla="*/ 0 h 57150"/>
                    <a:gd name="connsiteX11" fmla="*/ 1591 w 56147"/>
                    <a:gd name="connsiteY11" fmla="*/ 32290 h 57150"/>
                    <a:gd name="connsiteX12" fmla="*/ 0 w 56147"/>
                    <a:gd name="connsiteY12" fmla="*/ 35052 h 57150"/>
                    <a:gd name="connsiteX13" fmla="*/ 57177 w 56147"/>
                    <a:gd name="connsiteY13" fmla="*/ 65532 h 57150"/>
                    <a:gd name="connsiteX14" fmla="*/ 55492 w 56147"/>
                    <a:gd name="connsiteY14" fmla="*/ 62674 h 57150"/>
                    <a:gd name="connsiteX15" fmla="*/ 55492 w 56147"/>
                    <a:gd name="connsiteY15" fmla="*/ 62674 h 57150"/>
                    <a:gd name="connsiteX16" fmla="*/ 55492 w 56147"/>
                    <a:gd name="connsiteY16" fmla="*/ 6267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147" h="57150">
                      <a:moveTo>
                        <a:pt x="55492" y="62674"/>
                      </a:moveTo>
                      <a:lnTo>
                        <a:pt x="55492" y="62674"/>
                      </a:lnTo>
                      <a:lnTo>
                        <a:pt x="36028" y="28289"/>
                      </a:lnTo>
                      <a:lnTo>
                        <a:pt x="36028" y="28289"/>
                      </a:lnTo>
                      <a:cubicBezTo>
                        <a:pt x="36028" y="28194"/>
                        <a:pt x="35934" y="28194"/>
                        <a:pt x="35934" y="28194"/>
                      </a:cubicBezTo>
                      <a:lnTo>
                        <a:pt x="35934" y="28099"/>
                      </a:lnTo>
                      <a:lnTo>
                        <a:pt x="35841" y="28003"/>
                      </a:lnTo>
                      <a:lnTo>
                        <a:pt x="35747" y="27908"/>
                      </a:lnTo>
                      <a:lnTo>
                        <a:pt x="30600" y="18859"/>
                      </a:lnTo>
                      <a:lnTo>
                        <a:pt x="19932" y="0"/>
                      </a:lnTo>
                      <a:lnTo>
                        <a:pt x="19932" y="0"/>
                      </a:lnTo>
                      <a:lnTo>
                        <a:pt x="1591" y="32290"/>
                      </a:lnTo>
                      <a:lnTo>
                        <a:pt x="0" y="35052"/>
                      </a:lnTo>
                      <a:cubicBezTo>
                        <a:pt x="12914" y="53149"/>
                        <a:pt x="33595" y="64960"/>
                        <a:pt x="57177" y="65532"/>
                      </a:cubicBezTo>
                      <a:lnTo>
                        <a:pt x="55492" y="62674"/>
                      </a:lnTo>
                      <a:lnTo>
                        <a:pt x="55492" y="62674"/>
                      </a:lnTo>
                      <a:lnTo>
                        <a:pt x="55492" y="62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0" name="手繪多邊形: 圖案 279">
                  <a:extLst>
                    <a:ext uri="{FF2B5EF4-FFF2-40B4-BE49-F238E27FC236}">
                      <a16:creationId xmlns:a16="http://schemas.microsoft.com/office/drawing/2014/main" id="{3F86B91F-D404-448A-8D79-DD49A8C439B4}"/>
                    </a:ext>
                  </a:extLst>
                </p:cNvPr>
                <p:cNvSpPr/>
                <p:nvPr/>
              </p:nvSpPr>
              <p:spPr>
                <a:xfrm>
                  <a:off x="9441806" y="5405252"/>
                  <a:ext cx="37432" cy="57150"/>
                </a:xfrm>
                <a:custGeom>
                  <a:avLst/>
                  <a:gdLst>
                    <a:gd name="connsiteX0" fmla="*/ 6270 w 37431"/>
                    <a:gd name="connsiteY0" fmla="*/ 0 h 57150"/>
                    <a:gd name="connsiteX1" fmla="*/ 0 w 37431"/>
                    <a:gd name="connsiteY1" fmla="*/ 30099 h 57150"/>
                    <a:gd name="connsiteX2" fmla="*/ 8890 w 37431"/>
                    <a:gd name="connsiteY2" fmla="*/ 65532 h 57150"/>
                    <a:gd name="connsiteX3" fmla="*/ 10574 w 37431"/>
                    <a:gd name="connsiteY3" fmla="*/ 62579 h 57150"/>
                    <a:gd name="connsiteX4" fmla="*/ 30132 w 37431"/>
                    <a:gd name="connsiteY4" fmla="*/ 28099 h 57150"/>
                    <a:gd name="connsiteX5" fmla="*/ 30226 w 37431"/>
                    <a:gd name="connsiteY5" fmla="*/ 28004 h 57150"/>
                    <a:gd name="connsiteX6" fmla="*/ 30320 w 37431"/>
                    <a:gd name="connsiteY6" fmla="*/ 27908 h 57150"/>
                    <a:gd name="connsiteX7" fmla="*/ 46228 w 37431"/>
                    <a:gd name="connsiteY7" fmla="*/ 0 h 57150"/>
                    <a:gd name="connsiteX8" fmla="*/ 6270 w 37431"/>
                    <a:gd name="connsiteY8" fmla="*/ 0 h 57150"/>
                    <a:gd name="connsiteX9" fmla="*/ 6270 w 37431"/>
                    <a:gd name="connsiteY9" fmla="*/ 0 h 57150"/>
                    <a:gd name="connsiteX10" fmla="*/ 6270 w 37431"/>
                    <a:gd name="connsiteY10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31" h="57150">
                      <a:moveTo>
                        <a:pt x="6270" y="0"/>
                      </a:moveTo>
                      <a:cubicBezTo>
                        <a:pt x="2246" y="9239"/>
                        <a:pt x="0" y="19431"/>
                        <a:pt x="0" y="30099"/>
                      </a:cubicBezTo>
                      <a:cubicBezTo>
                        <a:pt x="0" y="42958"/>
                        <a:pt x="3182" y="55055"/>
                        <a:pt x="8890" y="65532"/>
                      </a:cubicBezTo>
                      <a:lnTo>
                        <a:pt x="10574" y="62579"/>
                      </a:lnTo>
                      <a:lnTo>
                        <a:pt x="30132" y="28099"/>
                      </a:lnTo>
                      <a:cubicBezTo>
                        <a:pt x="30132" y="28099"/>
                        <a:pt x="30132" y="28004"/>
                        <a:pt x="30226" y="28004"/>
                      </a:cubicBezTo>
                      <a:cubicBezTo>
                        <a:pt x="30226" y="27908"/>
                        <a:pt x="30320" y="27908"/>
                        <a:pt x="30320" y="27908"/>
                      </a:cubicBezTo>
                      <a:lnTo>
                        <a:pt x="46228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1" name="手繪多邊形: 圖案 280">
                  <a:extLst>
                    <a:ext uri="{FF2B5EF4-FFF2-40B4-BE49-F238E27FC236}">
                      <a16:creationId xmlns:a16="http://schemas.microsoft.com/office/drawing/2014/main" id="{8BE7ACA1-E162-4487-9E13-3B2A804DE2BB}"/>
                    </a:ext>
                  </a:extLst>
                </p:cNvPr>
                <p:cNvSpPr/>
                <p:nvPr/>
              </p:nvSpPr>
              <p:spPr>
                <a:xfrm>
                  <a:off x="9516108" y="5361532"/>
                  <a:ext cx="56147" cy="57150"/>
                </a:xfrm>
                <a:custGeom>
                  <a:avLst/>
                  <a:gdLst>
                    <a:gd name="connsiteX0" fmla="*/ 0 w 56147"/>
                    <a:gd name="connsiteY0" fmla="*/ 0 h 57150"/>
                    <a:gd name="connsiteX1" fmla="*/ 1684 w 56147"/>
                    <a:gd name="connsiteY1" fmla="*/ 2953 h 57150"/>
                    <a:gd name="connsiteX2" fmla="*/ 21242 w 56147"/>
                    <a:gd name="connsiteY2" fmla="*/ 37433 h 57150"/>
                    <a:gd name="connsiteX3" fmla="*/ 21336 w 56147"/>
                    <a:gd name="connsiteY3" fmla="*/ 37624 h 57150"/>
                    <a:gd name="connsiteX4" fmla="*/ 37244 w 56147"/>
                    <a:gd name="connsiteY4" fmla="*/ 65532 h 57150"/>
                    <a:gd name="connsiteX5" fmla="*/ 37244 w 56147"/>
                    <a:gd name="connsiteY5" fmla="*/ 65532 h 57150"/>
                    <a:gd name="connsiteX6" fmla="*/ 55586 w 56147"/>
                    <a:gd name="connsiteY6" fmla="*/ 33242 h 57150"/>
                    <a:gd name="connsiteX7" fmla="*/ 57177 w 56147"/>
                    <a:gd name="connsiteY7" fmla="*/ 30480 h 57150"/>
                    <a:gd name="connsiteX8" fmla="*/ 0 w 56147"/>
                    <a:gd name="connsiteY8" fmla="*/ 0 h 57150"/>
                    <a:gd name="connsiteX9" fmla="*/ 0 w 56147"/>
                    <a:gd name="connsiteY9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147" h="57150">
                      <a:moveTo>
                        <a:pt x="0" y="0"/>
                      </a:moveTo>
                      <a:lnTo>
                        <a:pt x="1684" y="2953"/>
                      </a:lnTo>
                      <a:lnTo>
                        <a:pt x="21242" y="37433"/>
                      </a:lnTo>
                      <a:lnTo>
                        <a:pt x="21336" y="37624"/>
                      </a:lnTo>
                      <a:lnTo>
                        <a:pt x="37244" y="65532"/>
                      </a:lnTo>
                      <a:lnTo>
                        <a:pt x="37244" y="65532"/>
                      </a:lnTo>
                      <a:lnTo>
                        <a:pt x="55586" y="33242"/>
                      </a:lnTo>
                      <a:lnTo>
                        <a:pt x="57177" y="30480"/>
                      </a:lnTo>
                      <a:cubicBezTo>
                        <a:pt x="44169" y="12382"/>
                        <a:pt x="23488" y="47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2" name="手繪多邊形: 圖案 291">
                  <a:extLst>
                    <a:ext uri="{FF2B5EF4-FFF2-40B4-BE49-F238E27FC236}">
                      <a16:creationId xmlns:a16="http://schemas.microsoft.com/office/drawing/2014/main" id="{CF06C327-3D82-49CD-BCB2-16E14185CDC2}"/>
                    </a:ext>
                  </a:extLst>
                </p:cNvPr>
                <p:cNvSpPr/>
                <p:nvPr/>
              </p:nvSpPr>
              <p:spPr>
                <a:xfrm>
                  <a:off x="9452380" y="5361913"/>
                  <a:ext cx="65505" cy="28575"/>
                </a:xfrm>
                <a:custGeom>
                  <a:avLst/>
                  <a:gdLst>
                    <a:gd name="connsiteX0" fmla="*/ 54463 w 65505"/>
                    <a:gd name="connsiteY0" fmla="*/ 0 h 28575"/>
                    <a:gd name="connsiteX1" fmla="*/ 0 w 65505"/>
                    <a:gd name="connsiteY1" fmla="*/ 35147 h 28575"/>
                    <a:gd name="connsiteX2" fmla="*/ 74395 w 65505"/>
                    <a:gd name="connsiteY2" fmla="*/ 35147 h 28575"/>
                    <a:gd name="connsiteX3" fmla="*/ 56054 w 65505"/>
                    <a:gd name="connsiteY3" fmla="*/ 2762 h 28575"/>
                    <a:gd name="connsiteX4" fmla="*/ 54463 w 65505"/>
                    <a:gd name="connsiteY4" fmla="*/ 0 h 28575"/>
                    <a:gd name="connsiteX5" fmla="*/ 54463 w 65505"/>
                    <a:gd name="connsiteY5" fmla="*/ 0 h 28575"/>
                    <a:gd name="connsiteX6" fmla="*/ 54463 w 65505"/>
                    <a:gd name="connsiteY6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28575">
                      <a:moveTo>
                        <a:pt x="54463" y="0"/>
                      </a:moveTo>
                      <a:cubicBezTo>
                        <a:pt x="31443" y="2477"/>
                        <a:pt x="11510" y="15907"/>
                        <a:pt x="0" y="35147"/>
                      </a:cubicBezTo>
                      <a:lnTo>
                        <a:pt x="74395" y="35147"/>
                      </a:lnTo>
                      <a:lnTo>
                        <a:pt x="56054" y="2762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5" name="手繪多邊形: 圖案 304">
                  <a:extLst>
                    <a:ext uri="{FF2B5EF4-FFF2-40B4-BE49-F238E27FC236}">
                      <a16:creationId xmlns:a16="http://schemas.microsoft.com/office/drawing/2014/main" id="{C60E3718-E389-41E3-86FC-1E4234F43F15}"/>
                    </a:ext>
                  </a:extLst>
                </p:cNvPr>
                <p:cNvSpPr/>
                <p:nvPr/>
              </p:nvSpPr>
              <p:spPr>
                <a:xfrm>
                  <a:off x="9540906" y="5399918"/>
                  <a:ext cx="37432" cy="57150"/>
                </a:xfrm>
                <a:custGeom>
                  <a:avLst/>
                  <a:gdLst>
                    <a:gd name="connsiteX0" fmla="*/ 37244 w 37431"/>
                    <a:gd name="connsiteY0" fmla="*/ 0 h 57150"/>
                    <a:gd name="connsiteX1" fmla="*/ 35560 w 37431"/>
                    <a:gd name="connsiteY1" fmla="*/ 2953 h 57150"/>
                    <a:gd name="connsiteX2" fmla="*/ 16002 w 37431"/>
                    <a:gd name="connsiteY2" fmla="*/ 37433 h 57150"/>
                    <a:gd name="connsiteX3" fmla="*/ 16096 w 37431"/>
                    <a:gd name="connsiteY3" fmla="*/ 37338 h 57150"/>
                    <a:gd name="connsiteX4" fmla="*/ 16002 w 37431"/>
                    <a:gd name="connsiteY4" fmla="*/ 37528 h 57150"/>
                    <a:gd name="connsiteX5" fmla="*/ 15908 w 37431"/>
                    <a:gd name="connsiteY5" fmla="*/ 37624 h 57150"/>
                    <a:gd name="connsiteX6" fmla="*/ 15815 w 37431"/>
                    <a:gd name="connsiteY6" fmla="*/ 37719 h 57150"/>
                    <a:gd name="connsiteX7" fmla="*/ 11417 w 37431"/>
                    <a:gd name="connsiteY7" fmla="*/ 45434 h 57150"/>
                    <a:gd name="connsiteX8" fmla="*/ 8703 w 37431"/>
                    <a:gd name="connsiteY8" fmla="*/ 50292 h 57150"/>
                    <a:gd name="connsiteX9" fmla="*/ 0 w 37431"/>
                    <a:gd name="connsiteY9" fmla="*/ 65627 h 57150"/>
                    <a:gd name="connsiteX10" fmla="*/ 39865 w 37431"/>
                    <a:gd name="connsiteY10" fmla="*/ 65627 h 57150"/>
                    <a:gd name="connsiteX11" fmla="*/ 46134 w 37431"/>
                    <a:gd name="connsiteY11" fmla="*/ 35528 h 57150"/>
                    <a:gd name="connsiteX12" fmla="*/ 37244 w 37431"/>
                    <a:gd name="connsiteY12" fmla="*/ 0 h 57150"/>
                    <a:gd name="connsiteX13" fmla="*/ 37244 w 37431"/>
                    <a:gd name="connsiteY13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31" h="57150">
                      <a:moveTo>
                        <a:pt x="37244" y="0"/>
                      </a:moveTo>
                      <a:lnTo>
                        <a:pt x="35560" y="2953"/>
                      </a:lnTo>
                      <a:lnTo>
                        <a:pt x="16002" y="37433"/>
                      </a:lnTo>
                      <a:cubicBezTo>
                        <a:pt x="16002" y="37338"/>
                        <a:pt x="16096" y="37338"/>
                        <a:pt x="16096" y="37338"/>
                      </a:cubicBezTo>
                      <a:cubicBezTo>
                        <a:pt x="16002" y="37433"/>
                        <a:pt x="16002" y="37433"/>
                        <a:pt x="16002" y="37528"/>
                      </a:cubicBezTo>
                      <a:cubicBezTo>
                        <a:pt x="16002" y="37624"/>
                        <a:pt x="15908" y="37624"/>
                        <a:pt x="15908" y="37624"/>
                      </a:cubicBezTo>
                      <a:cubicBezTo>
                        <a:pt x="15908" y="37624"/>
                        <a:pt x="15908" y="37719"/>
                        <a:pt x="15815" y="37719"/>
                      </a:cubicBezTo>
                      <a:lnTo>
                        <a:pt x="11417" y="45434"/>
                      </a:lnTo>
                      <a:lnTo>
                        <a:pt x="8703" y="50292"/>
                      </a:lnTo>
                      <a:lnTo>
                        <a:pt x="0" y="65627"/>
                      </a:lnTo>
                      <a:lnTo>
                        <a:pt x="39865" y="65627"/>
                      </a:lnTo>
                      <a:cubicBezTo>
                        <a:pt x="43889" y="56388"/>
                        <a:pt x="46134" y="46196"/>
                        <a:pt x="46134" y="35528"/>
                      </a:cubicBezTo>
                      <a:cubicBezTo>
                        <a:pt x="46134" y="22574"/>
                        <a:pt x="42953" y="10573"/>
                        <a:pt x="37244" y="0"/>
                      </a:cubicBezTo>
                      <a:lnTo>
                        <a:pt x="372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6" name="手繪多邊形: 圖案 305">
                  <a:extLst>
                    <a:ext uri="{FF2B5EF4-FFF2-40B4-BE49-F238E27FC236}">
                      <a16:creationId xmlns:a16="http://schemas.microsoft.com/office/drawing/2014/main" id="{B8808E35-B787-47C9-9A42-6E724486BFB7}"/>
                    </a:ext>
                  </a:extLst>
                </p:cNvPr>
                <p:cNvSpPr/>
                <p:nvPr/>
              </p:nvSpPr>
              <p:spPr>
                <a:xfrm>
                  <a:off x="9502071" y="5473737"/>
                  <a:ext cx="65505" cy="28575"/>
                </a:xfrm>
                <a:custGeom>
                  <a:avLst/>
                  <a:gdLst>
                    <a:gd name="connsiteX0" fmla="*/ 0 w 65505"/>
                    <a:gd name="connsiteY0" fmla="*/ 0 h 28575"/>
                    <a:gd name="connsiteX1" fmla="*/ 0 w 65505"/>
                    <a:gd name="connsiteY1" fmla="*/ 0 h 28575"/>
                    <a:gd name="connsiteX2" fmla="*/ 18341 w 65505"/>
                    <a:gd name="connsiteY2" fmla="*/ 32385 h 28575"/>
                    <a:gd name="connsiteX3" fmla="*/ 18341 w 65505"/>
                    <a:gd name="connsiteY3" fmla="*/ 32385 h 28575"/>
                    <a:gd name="connsiteX4" fmla="*/ 19932 w 65505"/>
                    <a:gd name="connsiteY4" fmla="*/ 35147 h 28575"/>
                    <a:gd name="connsiteX5" fmla="*/ 74395 w 65505"/>
                    <a:gd name="connsiteY5" fmla="*/ 0 h 28575"/>
                    <a:gd name="connsiteX6" fmla="*/ 0 w 65505"/>
                    <a:gd name="connsiteY6" fmla="*/ 0 h 28575"/>
                    <a:gd name="connsiteX7" fmla="*/ 0 w 65505"/>
                    <a:gd name="connsiteY7" fmla="*/ 0 h 28575"/>
                    <a:gd name="connsiteX8" fmla="*/ 0 w 65505"/>
                    <a:gd name="connsiteY8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505" h="285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8341" y="32385"/>
                      </a:lnTo>
                      <a:lnTo>
                        <a:pt x="18341" y="32385"/>
                      </a:lnTo>
                      <a:lnTo>
                        <a:pt x="19932" y="35147"/>
                      </a:lnTo>
                      <a:cubicBezTo>
                        <a:pt x="43046" y="32766"/>
                        <a:pt x="62979" y="19241"/>
                        <a:pt x="74395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7" name="手繪多邊形: 圖案 306">
                  <a:extLst>
                    <a:ext uri="{FF2B5EF4-FFF2-40B4-BE49-F238E27FC236}">
                      <a16:creationId xmlns:a16="http://schemas.microsoft.com/office/drawing/2014/main" id="{0CCC998D-E98D-46D7-BC63-FFD04D1B93BF}"/>
                    </a:ext>
                  </a:extLst>
                </p:cNvPr>
                <p:cNvSpPr/>
                <p:nvPr/>
              </p:nvSpPr>
              <p:spPr>
                <a:xfrm>
                  <a:off x="9361890" y="5300763"/>
                  <a:ext cx="74863" cy="66675"/>
                </a:xfrm>
                <a:custGeom>
                  <a:avLst/>
                  <a:gdLst>
                    <a:gd name="connsiteX0" fmla="*/ 0 w 74863"/>
                    <a:gd name="connsiteY0" fmla="*/ 74009 h 66675"/>
                    <a:gd name="connsiteX1" fmla="*/ 18154 w 74863"/>
                    <a:gd name="connsiteY1" fmla="*/ 74009 h 66675"/>
                    <a:gd name="connsiteX2" fmla="*/ 18154 w 74863"/>
                    <a:gd name="connsiteY2" fmla="*/ 21527 h 66675"/>
                    <a:gd name="connsiteX3" fmla="*/ 80104 w 74863"/>
                    <a:gd name="connsiteY3" fmla="*/ 21527 h 66675"/>
                    <a:gd name="connsiteX4" fmla="*/ 80104 w 74863"/>
                    <a:gd name="connsiteY4" fmla="*/ 0 h 66675"/>
                    <a:gd name="connsiteX5" fmla="*/ 0 w 74863"/>
                    <a:gd name="connsiteY5" fmla="*/ 0 h 66675"/>
                    <a:gd name="connsiteX6" fmla="*/ 0 w 74863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3" h="66675">
                      <a:moveTo>
                        <a:pt x="0" y="74009"/>
                      </a:moveTo>
                      <a:lnTo>
                        <a:pt x="18154" y="74009"/>
                      </a:lnTo>
                      <a:lnTo>
                        <a:pt x="18154" y="21527"/>
                      </a:lnTo>
                      <a:lnTo>
                        <a:pt x="80104" y="21527"/>
                      </a:lnTo>
                      <a:lnTo>
                        <a:pt x="80104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8" name="手繪多邊形: 圖案 307">
                  <a:extLst>
                    <a:ext uri="{FF2B5EF4-FFF2-40B4-BE49-F238E27FC236}">
                      <a16:creationId xmlns:a16="http://schemas.microsoft.com/office/drawing/2014/main" id="{D25D9787-AC5F-4494-A215-39BE258576E3}"/>
                    </a:ext>
                  </a:extLst>
                </p:cNvPr>
                <p:cNvSpPr/>
                <p:nvPr/>
              </p:nvSpPr>
              <p:spPr>
                <a:xfrm>
                  <a:off x="9361890" y="5478309"/>
                  <a:ext cx="56147" cy="66675"/>
                </a:xfrm>
                <a:custGeom>
                  <a:avLst/>
                  <a:gdLst>
                    <a:gd name="connsiteX0" fmla="*/ 65505 w 56147"/>
                    <a:gd name="connsiteY0" fmla="*/ 74009 h 66675"/>
                    <a:gd name="connsiteX1" fmla="*/ 65505 w 56147"/>
                    <a:gd name="connsiteY1" fmla="*/ 57341 h 66675"/>
                    <a:gd name="connsiteX2" fmla="*/ 19090 w 56147"/>
                    <a:gd name="connsiteY2" fmla="*/ 57341 h 66675"/>
                    <a:gd name="connsiteX3" fmla="*/ 19090 w 56147"/>
                    <a:gd name="connsiteY3" fmla="*/ 0 h 66675"/>
                    <a:gd name="connsiteX4" fmla="*/ 0 w 56147"/>
                    <a:gd name="connsiteY4" fmla="*/ 0 h 66675"/>
                    <a:gd name="connsiteX5" fmla="*/ 0 w 56147"/>
                    <a:gd name="connsiteY5" fmla="*/ 74009 h 66675"/>
                    <a:gd name="connsiteX6" fmla="*/ 65505 w 56147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66675">
                      <a:moveTo>
                        <a:pt x="65505" y="74009"/>
                      </a:moveTo>
                      <a:lnTo>
                        <a:pt x="65505" y="57341"/>
                      </a:lnTo>
                      <a:lnTo>
                        <a:pt x="19090" y="57341"/>
                      </a:lnTo>
                      <a:lnTo>
                        <a:pt x="19090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lnTo>
                        <a:pt x="65505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9" name="手繪多邊形: 圖案 308">
                  <a:extLst>
                    <a:ext uri="{FF2B5EF4-FFF2-40B4-BE49-F238E27FC236}">
                      <a16:creationId xmlns:a16="http://schemas.microsoft.com/office/drawing/2014/main" id="{2956FEDB-2DB2-4F21-A56C-7D9445873B9D}"/>
                    </a:ext>
                  </a:extLst>
                </p:cNvPr>
                <p:cNvSpPr/>
                <p:nvPr/>
              </p:nvSpPr>
              <p:spPr>
                <a:xfrm>
                  <a:off x="9580303" y="5300763"/>
                  <a:ext cx="65505" cy="57150"/>
                </a:xfrm>
                <a:custGeom>
                  <a:avLst/>
                  <a:gdLst>
                    <a:gd name="connsiteX0" fmla="*/ 72804 w 65505"/>
                    <a:gd name="connsiteY0" fmla="*/ 66580 h 57150"/>
                    <a:gd name="connsiteX1" fmla="*/ 56428 w 65505"/>
                    <a:gd name="connsiteY1" fmla="*/ 66580 h 57150"/>
                    <a:gd name="connsiteX2" fmla="*/ 56428 w 65505"/>
                    <a:gd name="connsiteY2" fmla="*/ 19431 h 57150"/>
                    <a:gd name="connsiteX3" fmla="*/ 0 w 65505"/>
                    <a:gd name="connsiteY3" fmla="*/ 19431 h 57150"/>
                    <a:gd name="connsiteX4" fmla="*/ 0 w 65505"/>
                    <a:gd name="connsiteY4" fmla="*/ 0 h 57150"/>
                    <a:gd name="connsiteX5" fmla="*/ 72804 w 65505"/>
                    <a:gd name="connsiteY5" fmla="*/ 0 h 57150"/>
                    <a:gd name="connsiteX6" fmla="*/ 72804 w 65505"/>
                    <a:gd name="connsiteY6" fmla="*/ 6658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57150">
                      <a:moveTo>
                        <a:pt x="72804" y="66580"/>
                      </a:moveTo>
                      <a:lnTo>
                        <a:pt x="56428" y="66580"/>
                      </a:lnTo>
                      <a:lnTo>
                        <a:pt x="56428" y="19431"/>
                      </a:lnTo>
                      <a:lnTo>
                        <a:pt x="0" y="19431"/>
                      </a:lnTo>
                      <a:lnTo>
                        <a:pt x="0" y="0"/>
                      </a:lnTo>
                      <a:lnTo>
                        <a:pt x="72804" y="0"/>
                      </a:lnTo>
                      <a:lnTo>
                        <a:pt x="72804" y="665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0" name="手繪多邊形: 圖案 309">
                  <a:extLst>
                    <a:ext uri="{FF2B5EF4-FFF2-40B4-BE49-F238E27FC236}">
                      <a16:creationId xmlns:a16="http://schemas.microsoft.com/office/drawing/2014/main" id="{2EAF9211-EBA4-4C1C-AAE1-51564C934B41}"/>
                    </a:ext>
                  </a:extLst>
                </p:cNvPr>
                <p:cNvSpPr/>
                <p:nvPr/>
              </p:nvSpPr>
              <p:spPr>
                <a:xfrm>
                  <a:off x="9594901" y="5470975"/>
                  <a:ext cx="56147" cy="76200"/>
                </a:xfrm>
                <a:custGeom>
                  <a:avLst/>
                  <a:gdLst>
                    <a:gd name="connsiteX0" fmla="*/ 0 w 56147"/>
                    <a:gd name="connsiteY0" fmla="*/ 81344 h 76200"/>
                    <a:gd name="connsiteX1" fmla="*/ 0 w 56147"/>
                    <a:gd name="connsiteY1" fmla="*/ 66580 h 76200"/>
                    <a:gd name="connsiteX2" fmla="*/ 41268 w 56147"/>
                    <a:gd name="connsiteY2" fmla="*/ 66580 h 76200"/>
                    <a:gd name="connsiteX3" fmla="*/ 41268 w 56147"/>
                    <a:gd name="connsiteY3" fmla="*/ 0 h 76200"/>
                    <a:gd name="connsiteX4" fmla="*/ 58206 w 56147"/>
                    <a:gd name="connsiteY4" fmla="*/ 0 h 76200"/>
                    <a:gd name="connsiteX5" fmla="*/ 58206 w 56147"/>
                    <a:gd name="connsiteY5" fmla="*/ 81344 h 76200"/>
                    <a:gd name="connsiteX6" fmla="*/ 0 w 56147"/>
                    <a:gd name="connsiteY6" fmla="*/ 8134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76200">
                      <a:moveTo>
                        <a:pt x="0" y="81344"/>
                      </a:moveTo>
                      <a:lnTo>
                        <a:pt x="0" y="66580"/>
                      </a:lnTo>
                      <a:lnTo>
                        <a:pt x="41268" y="66580"/>
                      </a:lnTo>
                      <a:lnTo>
                        <a:pt x="41268" y="0"/>
                      </a:lnTo>
                      <a:lnTo>
                        <a:pt x="58206" y="0"/>
                      </a:lnTo>
                      <a:lnTo>
                        <a:pt x="58206" y="81344"/>
                      </a:lnTo>
                      <a:lnTo>
                        <a:pt x="0" y="813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A92CAFFF-656D-4A65-B095-C7AE0945087E}"/>
                  </a:ext>
                </a:extLst>
              </p:cNvPr>
              <p:cNvSpPr/>
              <p:nvPr/>
            </p:nvSpPr>
            <p:spPr>
              <a:xfrm flipH="1">
                <a:off x="8360662" y="5369957"/>
                <a:ext cx="311798" cy="42887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773A9717-E229-40D8-A591-11E150620F8F}"/>
                  </a:ext>
                </a:extLst>
              </p:cNvPr>
              <p:cNvSpPr/>
              <p:nvPr/>
            </p:nvSpPr>
            <p:spPr>
              <a:xfrm flipH="1">
                <a:off x="8310689" y="5314718"/>
                <a:ext cx="412922" cy="531802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2EC99132-1CB5-48EC-998B-217A9766F785}"/>
                  </a:ext>
                </a:extLst>
              </p:cNvPr>
              <p:cNvSpPr/>
              <p:nvPr/>
            </p:nvSpPr>
            <p:spPr>
              <a:xfrm flipH="1">
                <a:off x="8508134" y="5651898"/>
                <a:ext cx="50562" cy="51465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E0D8AB38-E844-4D32-AC21-F1733C354809}"/>
                  </a:ext>
                </a:extLst>
              </p:cNvPr>
              <p:cNvSpPr/>
              <p:nvPr/>
            </p:nvSpPr>
            <p:spPr>
              <a:xfrm flipH="1">
                <a:off x="8537374" y="5617330"/>
                <a:ext cx="33708" cy="51465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8FDF6B2B-1609-481D-B689-53844E2A97AC}"/>
                  </a:ext>
                </a:extLst>
              </p:cNvPr>
              <p:cNvSpPr/>
              <p:nvPr/>
            </p:nvSpPr>
            <p:spPr>
              <a:xfrm flipH="1">
                <a:off x="8453611" y="5577960"/>
                <a:ext cx="50562" cy="51465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3D532864-60C3-4D0A-86A7-F1DCE0F51982}"/>
                  </a:ext>
                </a:extLst>
              </p:cNvPr>
              <p:cNvSpPr/>
              <p:nvPr/>
            </p:nvSpPr>
            <p:spPr>
              <a:xfrm flipH="1">
                <a:off x="8502572" y="5578303"/>
                <a:ext cx="58989" cy="25732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C3B2E8D4-7512-4844-BBCD-CAACEA53F16E}"/>
                  </a:ext>
                </a:extLst>
              </p:cNvPr>
              <p:cNvSpPr/>
              <p:nvPr/>
            </p:nvSpPr>
            <p:spPr>
              <a:xfrm flipH="1">
                <a:off x="8448133" y="5612527"/>
                <a:ext cx="33708" cy="51465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20D4B699-7231-4D2E-B3F6-A8BF1E5A39F9}"/>
                  </a:ext>
                </a:extLst>
              </p:cNvPr>
              <p:cNvSpPr/>
              <p:nvPr/>
            </p:nvSpPr>
            <p:spPr>
              <a:xfrm flipH="1">
                <a:off x="8457824" y="5679003"/>
                <a:ext cx="58989" cy="25732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3BF11BF6-B036-42DD-9969-11427342991F}"/>
                  </a:ext>
                </a:extLst>
              </p:cNvPr>
              <p:cNvSpPr/>
              <p:nvPr/>
            </p:nvSpPr>
            <p:spPr>
              <a:xfrm flipH="1">
                <a:off x="8575633" y="5523236"/>
                <a:ext cx="67416" cy="60042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48E24605-512F-4D4D-ACED-E6D065758FFD}"/>
                  </a:ext>
                </a:extLst>
              </p:cNvPr>
              <p:cNvSpPr/>
              <p:nvPr/>
            </p:nvSpPr>
            <p:spPr>
              <a:xfrm flipH="1">
                <a:off x="8592487" y="5683120"/>
                <a:ext cx="50562" cy="60042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77AFC5AB-2A2B-4D35-BF1A-4102CEE76EA2}"/>
                  </a:ext>
                </a:extLst>
              </p:cNvPr>
              <p:cNvSpPr/>
              <p:nvPr/>
            </p:nvSpPr>
            <p:spPr>
              <a:xfrm flipH="1">
                <a:off x="8387375" y="5523236"/>
                <a:ext cx="58989" cy="51465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CA7EDC4B-C984-4907-8014-A08048EF540F}"/>
                  </a:ext>
                </a:extLst>
              </p:cNvPr>
              <p:cNvSpPr/>
              <p:nvPr/>
            </p:nvSpPr>
            <p:spPr>
              <a:xfrm flipH="1">
                <a:off x="8382656" y="5676515"/>
                <a:ext cx="50562" cy="6862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1" name="圖形 211">
              <a:extLst>
                <a:ext uri="{FF2B5EF4-FFF2-40B4-BE49-F238E27FC236}">
                  <a16:creationId xmlns:a16="http://schemas.microsoft.com/office/drawing/2014/main" id="{E8E68237-25B9-468C-80E8-34716B2AE555}"/>
                </a:ext>
              </a:extLst>
            </p:cNvPr>
            <p:cNvGrpSpPr/>
            <p:nvPr/>
          </p:nvGrpSpPr>
          <p:grpSpPr>
            <a:xfrm>
              <a:off x="10552761" y="9704737"/>
              <a:ext cx="229360" cy="280147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66E28089-7A39-474D-8700-35EE14688F0A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82F9FC01-FC67-4AEB-8C9E-F6E12409D9E1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手繪多邊形: 圖案 313">
                <a:extLst>
                  <a:ext uri="{FF2B5EF4-FFF2-40B4-BE49-F238E27FC236}">
                    <a16:creationId xmlns:a16="http://schemas.microsoft.com/office/drawing/2014/main" id="{05D14FEE-F028-46CC-A152-3DFB0C31A955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15" name="文字方塊 314">
              <a:extLst>
                <a:ext uri="{FF2B5EF4-FFF2-40B4-BE49-F238E27FC236}">
                  <a16:creationId xmlns:a16="http://schemas.microsoft.com/office/drawing/2014/main" id="{6F64CE75-73E3-49E1-AD2F-59C36770480B}"/>
                </a:ext>
              </a:extLst>
            </p:cNvPr>
            <p:cNvSpPr txBox="1"/>
            <p:nvPr/>
          </p:nvSpPr>
          <p:spPr>
            <a:xfrm>
              <a:off x="2127795" y="8229893"/>
              <a:ext cx="13450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16" name="圖形 315">
              <a:extLst>
                <a:ext uri="{FF2B5EF4-FFF2-40B4-BE49-F238E27FC236}">
                  <a16:creationId xmlns:a16="http://schemas.microsoft.com/office/drawing/2014/main" id="{A83B1F37-7C31-4985-8992-B844E896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17881" y="7857292"/>
              <a:ext cx="391767" cy="372521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BB651E69-4C74-421C-B28D-4547BC6D3B46}"/>
                </a:ext>
              </a:extLst>
            </p:cNvPr>
            <p:cNvGrpSpPr/>
            <p:nvPr/>
          </p:nvGrpSpPr>
          <p:grpSpPr>
            <a:xfrm>
              <a:off x="985347" y="10521433"/>
              <a:ext cx="1540704" cy="1094987"/>
              <a:chOff x="1942737" y="2167157"/>
              <a:chExt cx="1540703" cy="1094986"/>
            </a:xfrm>
          </p:grpSpPr>
          <p:grpSp>
            <p:nvGrpSpPr>
              <p:cNvPr id="321" name="群組 320">
                <a:extLst>
                  <a:ext uri="{FF2B5EF4-FFF2-40B4-BE49-F238E27FC236}">
                    <a16:creationId xmlns:a16="http://schemas.microsoft.com/office/drawing/2014/main" id="{A83E0AE9-DE75-488F-A8B6-34FF8CD69EC6}"/>
                  </a:ext>
                </a:extLst>
              </p:cNvPr>
              <p:cNvGrpSpPr/>
              <p:nvPr/>
            </p:nvGrpSpPr>
            <p:grpSpPr>
              <a:xfrm>
                <a:off x="2146283" y="2167157"/>
                <a:ext cx="1074504" cy="712928"/>
                <a:chOff x="672980" y="1966505"/>
                <a:chExt cx="1057450" cy="651099"/>
              </a:xfrm>
              <a:noFill/>
            </p:grpSpPr>
            <p:sp>
              <p:nvSpPr>
                <p:cNvPr id="322" name="手繪多邊形: 圖案 321">
                  <a:extLst>
                    <a:ext uri="{FF2B5EF4-FFF2-40B4-BE49-F238E27FC236}">
                      <a16:creationId xmlns:a16="http://schemas.microsoft.com/office/drawing/2014/main" id="{CFB3F76A-A50E-4552-AEB3-2181470588E2}"/>
                    </a:ext>
                  </a:extLst>
                </p:cNvPr>
                <p:cNvSpPr/>
                <p:nvPr/>
              </p:nvSpPr>
              <p:spPr>
                <a:xfrm>
                  <a:off x="933835" y="1966505"/>
                  <a:ext cx="796595" cy="651099"/>
                </a:xfrm>
                <a:custGeom>
                  <a:avLst/>
                  <a:gdLst>
                    <a:gd name="connsiteX0" fmla="*/ 63593 w 796595"/>
                    <a:gd name="connsiteY0" fmla="*/ 607620 h 651099"/>
                    <a:gd name="connsiteX1" fmla="*/ 733001 w 796595"/>
                    <a:gd name="connsiteY1" fmla="*/ 607620 h 651099"/>
                    <a:gd name="connsiteX2" fmla="*/ 733001 w 796595"/>
                    <a:gd name="connsiteY2" fmla="*/ 651099 h 651099"/>
                    <a:gd name="connsiteX3" fmla="*/ 63593 w 796595"/>
                    <a:gd name="connsiteY3" fmla="*/ 651099 h 651099"/>
                    <a:gd name="connsiteX4" fmla="*/ 63148 w 796595"/>
                    <a:gd name="connsiteY4" fmla="*/ 60404 h 651099"/>
                    <a:gd name="connsiteX5" fmla="*/ 63148 w 796595"/>
                    <a:gd name="connsiteY5" fmla="*/ 464625 h 651099"/>
                    <a:gd name="connsiteX6" fmla="*/ 733390 w 796595"/>
                    <a:gd name="connsiteY6" fmla="*/ 464625 h 651099"/>
                    <a:gd name="connsiteX7" fmla="*/ 733390 w 796595"/>
                    <a:gd name="connsiteY7" fmla="*/ 60404 h 651099"/>
                    <a:gd name="connsiteX8" fmla="*/ 0 w 796595"/>
                    <a:gd name="connsiteY8" fmla="*/ 0 h 651099"/>
                    <a:gd name="connsiteX9" fmla="*/ 796595 w 796595"/>
                    <a:gd name="connsiteY9" fmla="*/ 0 h 651099"/>
                    <a:gd name="connsiteX10" fmla="*/ 796595 w 796595"/>
                    <a:gd name="connsiteY10" fmla="*/ 525032 h 651099"/>
                    <a:gd name="connsiteX11" fmla="*/ 509142 w 796595"/>
                    <a:gd name="connsiteY11" fmla="*/ 525032 h 651099"/>
                    <a:gd name="connsiteX12" fmla="*/ 509142 w 796595"/>
                    <a:gd name="connsiteY12" fmla="*/ 603286 h 651099"/>
                    <a:gd name="connsiteX13" fmla="*/ 287451 w 796595"/>
                    <a:gd name="connsiteY13" fmla="*/ 603286 h 651099"/>
                    <a:gd name="connsiteX14" fmla="*/ 287451 w 796595"/>
                    <a:gd name="connsiteY14" fmla="*/ 525032 h 651099"/>
                    <a:gd name="connsiteX15" fmla="*/ 0 w 796595"/>
                    <a:gd name="connsiteY15" fmla="*/ 525032 h 651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96595" h="651099">
                      <a:moveTo>
                        <a:pt x="63593" y="607620"/>
                      </a:moveTo>
                      <a:lnTo>
                        <a:pt x="733001" y="607620"/>
                      </a:lnTo>
                      <a:lnTo>
                        <a:pt x="733001" y="651099"/>
                      </a:lnTo>
                      <a:lnTo>
                        <a:pt x="63593" y="651099"/>
                      </a:lnTo>
                      <a:close/>
                      <a:moveTo>
                        <a:pt x="63148" y="60404"/>
                      </a:moveTo>
                      <a:lnTo>
                        <a:pt x="63148" y="464625"/>
                      </a:lnTo>
                      <a:lnTo>
                        <a:pt x="733390" y="464625"/>
                      </a:lnTo>
                      <a:lnTo>
                        <a:pt x="733390" y="60404"/>
                      </a:lnTo>
                      <a:close/>
                      <a:moveTo>
                        <a:pt x="0" y="0"/>
                      </a:moveTo>
                      <a:lnTo>
                        <a:pt x="796595" y="0"/>
                      </a:lnTo>
                      <a:lnTo>
                        <a:pt x="796595" y="525032"/>
                      </a:lnTo>
                      <a:lnTo>
                        <a:pt x="509142" y="525032"/>
                      </a:lnTo>
                      <a:lnTo>
                        <a:pt x="509142" y="603286"/>
                      </a:lnTo>
                      <a:lnTo>
                        <a:pt x="287451" y="603286"/>
                      </a:lnTo>
                      <a:lnTo>
                        <a:pt x="287451" y="525032"/>
                      </a:lnTo>
                      <a:lnTo>
                        <a:pt x="0" y="525032"/>
                      </a:lnTo>
                      <a:close/>
                    </a:path>
                  </a:pathLst>
                </a:custGeom>
                <a:grpFill/>
                <a:ln w="1905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3" name="手繪多邊形: 圖案 322">
                  <a:extLst>
                    <a:ext uri="{FF2B5EF4-FFF2-40B4-BE49-F238E27FC236}">
                      <a16:creationId xmlns:a16="http://schemas.microsoft.com/office/drawing/2014/main" id="{F979B78B-E025-48A3-BA91-528466673A84}"/>
                    </a:ext>
                  </a:extLst>
                </p:cNvPr>
                <p:cNvSpPr/>
                <p:nvPr/>
              </p:nvSpPr>
              <p:spPr>
                <a:xfrm>
                  <a:off x="672980" y="2002209"/>
                  <a:ext cx="269504" cy="586820"/>
                </a:xfrm>
                <a:custGeom>
                  <a:avLst/>
                  <a:gdLst>
                    <a:gd name="connsiteX0" fmla="*/ 52181 w 269504"/>
                    <a:gd name="connsiteY0" fmla="*/ 469456 h 586820"/>
                    <a:gd name="connsiteX1" fmla="*/ 52181 w 269504"/>
                    <a:gd name="connsiteY1" fmla="*/ 508565 h 586820"/>
                    <a:gd name="connsiteX2" fmla="*/ 213024 w 269504"/>
                    <a:gd name="connsiteY2" fmla="*/ 508565 h 586820"/>
                    <a:gd name="connsiteX3" fmla="*/ 213024 w 269504"/>
                    <a:gd name="connsiteY3" fmla="*/ 469456 h 586820"/>
                    <a:gd name="connsiteX4" fmla="*/ 52181 w 269504"/>
                    <a:gd name="connsiteY4" fmla="*/ 397738 h 586820"/>
                    <a:gd name="connsiteX5" fmla="*/ 52181 w 269504"/>
                    <a:gd name="connsiteY5" fmla="*/ 436847 h 586820"/>
                    <a:gd name="connsiteX6" fmla="*/ 213024 w 269504"/>
                    <a:gd name="connsiteY6" fmla="*/ 436847 h 586820"/>
                    <a:gd name="connsiteX7" fmla="*/ 213024 w 269504"/>
                    <a:gd name="connsiteY7" fmla="*/ 397738 h 586820"/>
                    <a:gd name="connsiteX8" fmla="*/ 52181 w 269504"/>
                    <a:gd name="connsiteY8" fmla="*/ 256468 h 586820"/>
                    <a:gd name="connsiteX9" fmla="*/ 52181 w 269504"/>
                    <a:gd name="connsiteY9" fmla="*/ 365129 h 586820"/>
                    <a:gd name="connsiteX10" fmla="*/ 213024 w 269504"/>
                    <a:gd name="connsiteY10" fmla="*/ 365129 h 586820"/>
                    <a:gd name="connsiteX11" fmla="*/ 213024 w 269504"/>
                    <a:gd name="connsiteY11" fmla="*/ 256468 h 586820"/>
                    <a:gd name="connsiteX12" fmla="*/ 68469 w 269504"/>
                    <a:gd name="connsiteY12" fmla="*/ 203203 h 586820"/>
                    <a:gd name="connsiteX13" fmla="*/ 56516 w 269504"/>
                    <a:gd name="connsiteY13" fmla="*/ 215156 h 586820"/>
                    <a:gd name="connsiteX14" fmla="*/ 68469 w 269504"/>
                    <a:gd name="connsiteY14" fmla="*/ 227109 h 586820"/>
                    <a:gd name="connsiteX15" fmla="*/ 80422 w 269504"/>
                    <a:gd name="connsiteY15" fmla="*/ 215156 h 586820"/>
                    <a:gd name="connsiteX16" fmla="*/ 68469 w 269504"/>
                    <a:gd name="connsiteY16" fmla="*/ 203203 h 586820"/>
                    <a:gd name="connsiteX17" fmla="*/ 0 w 269504"/>
                    <a:gd name="connsiteY17" fmla="*/ 0 h 586820"/>
                    <a:gd name="connsiteX18" fmla="*/ 269504 w 269504"/>
                    <a:gd name="connsiteY18" fmla="*/ 0 h 586820"/>
                    <a:gd name="connsiteX19" fmla="*/ 269504 w 269504"/>
                    <a:gd name="connsiteY19" fmla="*/ 586820 h 586820"/>
                    <a:gd name="connsiteX20" fmla="*/ 0 w 269504"/>
                    <a:gd name="connsiteY20" fmla="*/ 586820 h 5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69504" h="586820">
                      <a:moveTo>
                        <a:pt x="52181" y="469456"/>
                      </a:moveTo>
                      <a:lnTo>
                        <a:pt x="52181" y="508565"/>
                      </a:lnTo>
                      <a:lnTo>
                        <a:pt x="213024" y="508565"/>
                      </a:lnTo>
                      <a:lnTo>
                        <a:pt x="213024" y="469456"/>
                      </a:lnTo>
                      <a:close/>
                      <a:moveTo>
                        <a:pt x="52181" y="397738"/>
                      </a:moveTo>
                      <a:lnTo>
                        <a:pt x="52181" y="436847"/>
                      </a:lnTo>
                      <a:lnTo>
                        <a:pt x="213024" y="436847"/>
                      </a:lnTo>
                      <a:lnTo>
                        <a:pt x="213024" y="397738"/>
                      </a:lnTo>
                      <a:close/>
                      <a:moveTo>
                        <a:pt x="52181" y="256468"/>
                      </a:moveTo>
                      <a:lnTo>
                        <a:pt x="52181" y="365129"/>
                      </a:lnTo>
                      <a:lnTo>
                        <a:pt x="213024" y="365129"/>
                      </a:lnTo>
                      <a:lnTo>
                        <a:pt x="213024" y="256468"/>
                      </a:lnTo>
                      <a:close/>
                      <a:moveTo>
                        <a:pt x="68469" y="203203"/>
                      </a:moveTo>
                      <a:cubicBezTo>
                        <a:pt x="61867" y="203203"/>
                        <a:pt x="56516" y="208554"/>
                        <a:pt x="56516" y="215156"/>
                      </a:cubicBezTo>
                      <a:cubicBezTo>
                        <a:pt x="56516" y="221758"/>
                        <a:pt x="61867" y="227109"/>
                        <a:pt x="68469" y="227109"/>
                      </a:cubicBezTo>
                      <a:cubicBezTo>
                        <a:pt x="75070" y="227109"/>
                        <a:pt x="80422" y="221758"/>
                        <a:pt x="80422" y="215156"/>
                      </a:cubicBezTo>
                      <a:cubicBezTo>
                        <a:pt x="80422" y="208554"/>
                        <a:pt x="75070" y="203203"/>
                        <a:pt x="68469" y="203203"/>
                      </a:cubicBezTo>
                      <a:close/>
                      <a:moveTo>
                        <a:pt x="0" y="0"/>
                      </a:moveTo>
                      <a:lnTo>
                        <a:pt x="269504" y="0"/>
                      </a:lnTo>
                      <a:lnTo>
                        <a:pt x="269504" y="586820"/>
                      </a:lnTo>
                      <a:lnTo>
                        <a:pt x="0" y="586820"/>
                      </a:lnTo>
                      <a:close/>
                    </a:path>
                  </a:pathLst>
                </a:custGeom>
                <a:grpFill/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24" name="文字方塊 323">
                <a:extLst>
                  <a:ext uri="{FF2B5EF4-FFF2-40B4-BE49-F238E27FC236}">
                    <a16:creationId xmlns:a16="http://schemas.microsoft.com/office/drawing/2014/main" id="{3729410E-1962-4525-8E4E-E6E1CA136F2A}"/>
                  </a:ext>
                </a:extLst>
              </p:cNvPr>
              <p:cNvSpPr txBox="1"/>
              <p:nvPr/>
            </p:nvSpPr>
            <p:spPr>
              <a:xfrm>
                <a:off x="2138374" y="2954366"/>
                <a:ext cx="134506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TW" sz="1400" b="1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Local user</a:t>
                </a:r>
              </a:p>
            </p:txBody>
          </p:sp>
          <p:pic>
            <p:nvPicPr>
              <p:cNvPr id="325" name="圖形 324">
                <a:extLst>
                  <a:ext uri="{FF2B5EF4-FFF2-40B4-BE49-F238E27FC236}">
                    <a16:creationId xmlns:a16="http://schemas.microsoft.com/office/drawing/2014/main" id="{DD9D457A-A143-4143-A859-E216FC09E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942737" y="2523288"/>
                <a:ext cx="391767" cy="372521"/>
              </a:xfrm>
              <a:prstGeom prst="rect">
                <a:avLst/>
              </a:prstGeom>
            </p:spPr>
          </p:pic>
        </p:grpSp>
      </p:grpSp>
      <p:sp>
        <p:nvSpPr>
          <p:cNvPr id="193" name="矩形: 圓角 192">
            <a:extLst>
              <a:ext uri="{FF2B5EF4-FFF2-40B4-BE49-F238E27FC236}">
                <a16:creationId xmlns:a16="http://schemas.microsoft.com/office/drawing/2014/main" id="{1D30E2B1-DC86-4FCB-82D0-FFEB0521AE72}"/>
              </a:ext>
            </a:extLst>
          </p:cNvPr>
          <p:cNvSpPr/>
          <p:nvPr/>
        </p:nvSpPr>
        <p:spPr>
          <a:xfrm>
            <a:off x="5811654" y="2049537"/>
            <a:ext cx="3657399" cy="4327098"/>
          </a:xfrm>
          <a:prstGeom prst="roundRect">
            <a:avLst>
              <a:gd name="adj" fmla="val 1572"/>
            </a:avLst>
          </a:prstGeom>
          <a:noFill/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" name="矩形: 圓角化同側角落 193">
            <a:extLst>
              <a:ext uri="{FF2B5EF4-FFF2-40B4-BE49-F238E27FC236}">
                <a16:creationId xmlns:a16="http://schemas.microsoft.com/office/drawing/2014/main" id="{15DA278F-785A-4385-A357-7AB838AC4038}"/>
              </a:ext>
            </a:extLst>
          </p:cNvPr>
          <p:cNvSpPr/>
          <p:nvPr/>
        </p:nvSpPr>
        <p:spPr>
          <a:xfrm>
            <a:off x="5811654" y="2054748"/>
            <a:ext cx="3657399" cy="637383"/>
          </a:xfrm>
          <a:prstGeom prst="round2SameRect">
            <a:avLst>
              <a:gd name="adj1" fmla="val 850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5" name="矩形: 圓角 194">
            <a:extLst>
              <a:ext uri="{FF2B5EF4-FFF2-40B4-BE49-F238E27FC236}">
                <a16:creationId xmlns:a16="http://schemas.microsoft.com/office/drawing/2014/main" id="{8BCEA057-DB1C-46F1-9BCC-9799145A7E52}"/>
              </a:ext>
            </a:extLst>
          </p:cNvPr>
          <p:cNvSpPr/>
          <p:nvPr/>
        </p:nvSpPr>
        <p:spPr>
          <a:xfrm rot="16200000" flipH="1">
            <a:off x="8999685" y="3906178"/>
            <a:ext cx="3128300" cy="1812613"/>
          </a:xfrm>
          <a:prstGeom prst="roundRect">
            <a:avLst>
              <a:gd name="adj" fmla="val 4303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6" name="矩形: 圓角化對角角落 195">
            <a:extLst>
              <a:ext uri="{FF2B5EF4-FFF2-40B4-BE49-F238E27FC236}">
                <a16:creationId xmlns:a16="http://schemas.microsoft.com/office/drawing/2014/main" id="{0ADDBEE7-F161-49D4-BBED-7B1B56835BCA}"/>
              </a:ext>
            </a:extLst>
          </p:cNvPr>
          <p:cNvSpPr/>
          <p:nvPr/>
        </p:nvSpPr>
        <p:spPr>
          <a:xfrm>
            <a:off x="9714489" y="3478117"/>
            <a:ext cx="2042160" cy="2898514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4" name="文字方塊 203">
            <a:extLst>
              <a:ext uri="{FF2B5EF4-FFF2-40B4-BE49-F238E27FC236}">
                <a16:creationId xmlns:a16="http://schemas.microsoft.com/office/drawing/2014/main" id="{CB2F5B45-9AFE-494C-9BEE-AFC609499917}"/>
              </a:ext>
            </a:extLst>
          </p:cNvPr>
          <p:cNvSpPr txBox="1"/>
          <p:nvPr/>
        </p:nvSpPr>
        <p:spPr>
          <a:xfrm>
            <a:off x="5791558" y="2127470"/>
            <a:ext cx="36862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 Cloud Gateway</a:t>
            </a:r>
          </a:p>
        </p:txBody>
      </p:sp>
      <p:grpSp>
        <p:nvGrpSpPr>
          <p:cNvPr id="205" name="群組 204">
            <a:extLst>
              <a:ext uri="{FF2B5EF4-FFF2-40B4-BE49-F238E27FC236}">
                <a16:creationId xmlns:a16="http://schemas.microsoft.com/office/drawing/2014/main" id="{5374C4A0-4CAD-4A7E-B6ED-358883596E69}"/>
              </a:ext>
            </a:extLst>
          </p:cNvPr>
          <p:cNvGrpSpPr/>
          <p:nvPr/>
        </p:nvGrpSpPr>
        <p:grpSpPr>
          <a:xfrm>
            <a:off x="7811011" y="5359533"/>
            <a:ext cx="1104175" cy="819782"/>
            <a:chOff x="7765367" y="5312644"/>
            <a:chExt cx="1104175" cy="819782"/>
          </a:xfrm>
        </p:grpSpPr>
        <p:sp>
          <p:nvSpPr>
            <p:cNvPr id="245" name="文字方塊 244">
              <a:extLst>
                <a:ext uri="{FF2B5EF4-FFF2-40B4-BE49-F238E27FC236}">
                  <a16:creationId xmlns:a16="http://schemas.microsoft.com/office/drawing/2014/main" id="{47A454F0-1F89-473A-AAD2-43269A1D0BDE}"/>
                </a:ext>
              </a:extLst>
            </p:cNvPr>
            <p:cNvSpPr txBox="1"/>
            <p:nvPr/>
          </p:nvSpPr>
          <p:spPr>
            <a:xfrm>
              <a:off x="7765367" y="5824649"/>
              <a:ext cx="1104175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Snapshot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46" name="圖形 152">
              <a:extLst>
                <a:ext uri="{FF2B5EF4-FFF2-40B4-BE49-F238E27FC236}">
                  <a16:creationId xmlns:a16="http://schemas.microsoft.com/office/drawing/2014/main" id="{5505FC6A-16B0-4B5B-888B-917BE766A112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4298C4EA-4735-4F63-9096-567A8FC20AF1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2431C052-F907-4701-8B87-BAFC3F23BE4C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286490AF-4EAA-4DC2-8EB2-4A2FE003421A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E0FA48FB-ABA2-4F76-8D1D-324A2283CB3C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00EB69A3-2E33-4BEB-BEE6-3EA98F7D9438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EB966D9E-C931-49E3-837D-99B28F2EFEE6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8D46DE2D-D68C-40C0-898B-CF2BC452EF19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578AD7FC-1237-4617-B0A0-A7BEA68AC040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9B611FE4-E24B-421B-A1CA-14EFC9BC2F49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14DEE231-8B08-41C0-B8CB-D66A9E56DD28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C6F692A5-FB5C-4708-AAFE-FC8C6EB1F5E8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FB305E15-5ACE-4FAC-87C9-0C6BC8ABB292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7" name="手繪多邊形: 圖案 246">
              <a:extLst>
                <a:ext uri="{FF2B5EF4-FFF2-40B4-BE49-F238E27FC236}">
                  <a16:creationId xmlns:a16="http://schemas.microsoft.com/office/drawing/2014/main" id="{EE486092-3DB9-4997-BBE4-645A237C5572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8" name="手繪多邊形: 圖案 247">
              <a:extLst>
                <a:ext uri="{FF2B5EF4-FFF2-40B4-BE49-F238E27FC236}">
                  <a16:creationId xmlns:a16="http://schemas.microsoft.com/office/drawing/2014/main" id="{B956C8FE-BA08-4258-B9CF-828952CDCF69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9" name="手繪多邊形: 圖案 248">
              <a:extLst>
                <a:ext uri="{FF2B5EF4-FFF2-40B4-BE49-F238E27FC236}">
                  <a16:creationId xmlns:a16="http://schemas.microsoft.com/office/drawing/2014/main" id="{0A664058-640F-4919-BE63-AB0367223908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4B136571-1902-47CD-8A08-D5A1D05333E3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1" name="手繪多邊形: 圖案 250">
              <a:extLst>
                <a:ext uri="{FF2B5EF4-FFF2-40B4-BE49-F238E27FC236}">
                  <a16:creationId xmlns:a16="http://schemas.microsoft.com/office/drawing/2014/main" id="{8C684606-7195-4099-8631-5FCD5FD05F06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131A4660-C0A4-4E23-A6E2-B89E397CC338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3" name="手繪多邊形: 圖案 252">
              <a:extLst>
                <a:ext uri="{FF2B5EF4-FFF2-40B4-BE49-F238E27FC236}">
                  <a16:creationId xmlns:a16="http://schemas.microsoft.com/office/drawing/2014/main" id="{E8F6FFBC-EBBF-44E9-B60A-FC1C454B5756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62B9005E-308B-40EB-8956-57AD5E825B3C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5" name="手繪多邊形: 圖案 254">
              <a:extLst>
                <a:ext uri="{FF2B5EF4-FFF2-40B4-BE49-F238E27FC236}">
                  <a16:creationId xmlns:a16="http://schemas.microsoft.com/office/drawing/2014/main" id="{E2062298-EC0C-486B-874C-0B8702CDEE05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7EDCC40D-AC41-45BC-B7B4-CD8B9ACACE5A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8AB64418-950B-4F90-B9EC-04A26214E305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8" name="手繪多邊形: 圖案 257">
              <a:extLst>
                <a:ext uri="{FF2B5EF4-FFF2-40B4-BE49-F238E27FC236}">
                  <a16:creationId xmlns:a16="http://schemas.microsoft.com/office/drawing/2014/main" id="{9586EBCF-26C9-4BCA-8AC7-89A9FFFA3951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71" name="文字方塊 270">
            <a:extLst>
              <a:ext uri="{FF2B5EF4-FFF2-40B4-BE49-F238E27FC236}">
                <a16:creationId xmlns:a16="http://schemas.microsoft.com/office/drawing/2014/main" id="{AEC33A44-8741-4E88-9DF6-A97126468873}"/>
              </a:ext>
            </a:extLst>
          </p:cNvPr>
          <p:cNvSpPr txBox="1"/>
          <p:nvPr/>
        </p:nvSpPr>
        <p:spPr>
          <a:xfrm>
            <a:off x="5752903" y="5739342"/>
            <a:ext cx="1749059" cy="5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Cloud Volume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/Shared folder</a:t>
            </a:r>
          </a:p>
        </p:txBody>
      </p: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455CC53B-A2A3-4ED1-AD95-4B3544BC436B}"/>
              </a:ext>
            </a:extLst>
          </p:cNvPr>
          <p:cNvGrpSpPr/>
          <p:nvPr/>
        </p:nvGrpSpPr>
        <p:grpSpPr>
          <a:xfrm>
            <a:off x="6171824" y="5119691"/>
            <a:ext cx="945011" cy="568292"/>
            <a:chOff x="7312118" y="3899140"/>
            <a:chExt cx="854042" cy="513588"/>
          </a:xfrm>
        </p:grpSpPr>
        <p:grpSp>
          <p:nvGrpSpPr>
            <p:cNvPr id="273" name="群組 272">
              <a:extLst>
                <a:ext uri="{FF2B5EF4-FFF2-40B4-BE49-F238E27FC236}">
                  <a16:creationId xmlns:a16="http://schemas.microsoft.com/office/drawing/2014/main" id="{FE2FB24E-B2FE-4241-93EE-A49B9B58CC3B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320" name="手繪多邊形: 圖案 319">
                <a:extLst>
                  <a:ext uri="{FF2B5EF4-FFF2-40B4-BE49-F238E27FC236}">
                    <a16:creationId xmlns:a16="http://schemas.microsoft.com/office/drawing/2014/main" id="{77BA2DA1-3C49-4AB4-8E30-3B78E63884C4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手繪多邊形: 圖案 325">
                <a:extLst>
                  <a:ext uri="{FF2B5EF4-FFF2-40B4-BE49-F238E27FC236}">
                    <a16:creationId xmlns:a16="http://schemas.microsoft.com/office/drawing/2014/main" id="{89A87AC4-C400-4EAD-962D-D9956F81CF4A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手繪多邊形: 圖案 326">
                <a:extLst>
                  <a:ext uri="{FF2B5EF4-FFF2-40B4-BE49-F238E27FC236}">
                    <a16:creationId xmlns:a16="http://schemas.microsoft.com/office/drawing/2014/main" id="{5A29076C-F06E-4838-9767-E24B5CFE66C5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8" name="手繪多邊形: 圖案 327">
                <a:extLst>
                  <a:ext uri="{FF2B5EF4-FFF2-40B4-BE49-F238E27FC236}">
                    <a16:creationId xmlns:a16="http://schemas.microsoft.com/office/drawing/2014/main" id="{938FE150-1C68-4336-A595-546986788A88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手繪多邊形: 圖案 328">
                <a:extLst>
                  <a:ext uri="{FF2B5EF4-FFF2-40B4-BE49-F238E27FC236}">
                    <a16:creationId xmlns:a16="http://schemas.microsoft.com/office/drawing/2014/main" id="{2E0AFC43-42FB-449F-9986-673C1B0A742C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0" name="手繪多邊形: 圖案 329">
                <a:extLst>
                  <a:ext uri="{FF2B5EF4-FFF2-40B4-BE49-F238E27FC236}">
                    <a16:creationId xmlns:a16="http://schemas.microsoft.com/office/drawing/2014/main" id="{1A5ED483-1FA6-4F24-B637-26B921306F48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1" name="手繪多邊形: 圖案 330">
                <a:extLst>
                  <a:ext uri="{FF2B5EF4-FFF2-40B4-BE49-F238E27FC236}">
                    <a16:creationId xmlns:a16="http://schemas.microsoft.com/office/drawing/2014/main" id="{3E30E87D-41FC-4F8E-A43F-6910962B1211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2" name="手繪多邊形: 圖案 331">
                <a:extLst>
                  <a:ext uri="{FF2B5EF4-FFF2-40B4-BE49-F238E27FC236}">
                    <a16:creationId xmlns:a16="http://schemas.microsoft.com/office/drawing/2014/main" id="{2C86207E-DA5B-4931-863F-BE1DE8443057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4" name="圖形 113">
              <a:extLst>
                <a:ext uri="{FF2B5EF4-FFF2-40B4-BE49-F238E27FC236}">
                  <a16:creationId xmlns:a16="http://schemas.microsoft.com/office/drawing/2014/main" id="{30D3809D-FC87-45D8-BCE8-55680929CCEA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317" name="手繪多邊形: 圖案 316">
                <a:extLst>
                  <a:ext uri="{FF2B5EF4-FFF2-40B4-BE49-F238E27FC236}">
                    <a16:creationId xmlns:a16="http://schemas.microsoft.com/office/drawing/2014/main" id="{CA80B5DC-B027-43FA-B5CD-A0710A9C96F9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手繪多邊形: 圖案 317">
                <a:extLst>
                  <a:ext uri="{FF2B5EF4-FFF2-40B4-BE49-F238E27FC236}">
                    <a16:creationId xmlns:a16="http://schemas.microsoft.com/office/drawing/2014/main" id="{B1B755CE-E3B5-4A5D-B444-7119CE80C95A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手繪多邊形: 圖案 318">
                <a:extLst>
                  <a:ext uri="{FF2B5EF4-FFF2-40B4-BE49-F238E27FC236}">
                    <a16:creationId xmlns:a16="http://schemas.microsoft.com/office/drawing/2014/main" id="{33D53835-549E-413D-8593-900584C516DB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3" name="群組 332">
            <a:extLst>
              <a:ext uri="{FF2B5EF4-FFF2-40B4-BE49-F238E27FC236}">
                <a16:creationId xmlns:a16="http://schemas.microsoft.com/office/drawing/2014/main" id="{2D562329-74E2-4345-9EB1-B1DF562A6E3D}"/>
              </a:ext>
            </a:extLst>
          </p:cNvPr>
          <p:cNvGrpSpPr/>
          <p:nvPr/>
        </p:nvGrpSpPr>
        <p:grpSpPr>
          <a:xfrm>
            <a:off x="7367167" y="3506713"/>
            <a:ext cx="1870179" cy="1672483"/>
            <a:chOff x="12488019" y="3273148"/>
            <a:chExt cx="1870179" cy="1672483"/>
          </a:xfrm>
        </p:grpSpPr>
        <p:sp>
          <p:nvSpPr>
            <p:cNvPr id="334" name="手繪多邊形: 圖案 333">
              <a:extLst>
                <a:ext uri="{FF2B5EF4-FFF2-40B4-BE49-F238E27FC236}">
                  <a16:creationId xmlns:a16="http://schemas.microsoft.com/office/drawing/2014/main" id="{E32DB071-28F4-4B4D-9B69-8C76653B0204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5" name="手繪多邊形: 圖案 334">
              <a:extLst>
                <a:ext uri="{FF2B5EF4-FFF2-40B4-BE49-F238E27FC236}">
                  <a16:creationId xmlns:a16="http://schemas.microsoft.com/office/drawing/2014/main" id="{56336E2F-209E-4026-BD2D-1D2BE15B407D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6" name="手繪多邊形: 圖案 335">
              <a:extLst>
                <a:ext uri="{FF2B5EF4-FFF2-40B4-BE49-F238E27FC236}">
                  <a16:creationId xmlns:a16="http://schemas.microsoft.com/office/drawing/2014/main" id="{C695A3DA-01CB-4C20-850A-863CC1936F41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7" name="手繪多邊形: 圖案 336">
              <a:extLst>
                <a:ext uri="{FF2B5EF4-FFF2-40B4-BE49-F238E27FC236}">
                  <a16:creationId xmlns:a16="http://schemas.microsoft.com/office/drawing/2014/main" id="{869BB40A-8F08-4CCD-9E9C-6A472508DE3F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8" name="手繪多邊形: 圖案 337">
              <a:extLst>
                <a:ext uri="{FF2B5EF4-FFF2-40B4-BE49-F238E27FC236}">
                  <a16:creationId xmlns:a16="http://schemas.microsoft.com/office/drawing/2014/main" id="{CB7FE12D-9E60-4F53-B70C-78C5823F9B1D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9" name="手繪多邊形: 圖案 338">
              <a:extLst>
                <a:ext uri="{FF2B5EF4-FFF2-40B4-BE49-F238E27FC236}">
                  <a16:creationId xmlns:a16="http://schemas.microsoft.com/office/drawing/2014/main" id="{DD83A20B-261B-4631-AD44-F4BFBB9F67A1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0" name="手繪多邊形: 圖案 339">
              <a:extLst>
                <a:ext uri="{FF2B5EF4-FFF2-40B4-BE49-F238E27FC236}">
                  <a16:creationId xmlns:a16="http://schemas.microsoft.com/office/drawing/2014/main" id="{BFCE13B7-DA2D-4C62-82E2-25D9E7A4E7C8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1" name="手繪多邊形: 圖案 340">
              <a:extLst>
                <a:ext uri="{FF2B5EF4-FFF2-40B4-BE49-F238E27FC236}">
                  <a16:creationId xmlns:a16="http://schemas.microsoft.com/office/drawing/2014/main" id="{567AB5DD-6B40-4357-9F74-02FD698A4C5F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2" name="手繪多邊形: 圖案 341">
              <a:extLst>
                <a:ext uri="{FF2B5EF4-FFF2-40B4-BE49-F238E27FC236}">
                  <a16:creationId xmlns:a16="http://schemas.microsoft.com/office/drawing/2014/main" id="{C3607E91-AA72-4144-8EF2-60EDFE4373F4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3" name="手繪多邊形: 圖案 342">
              <a:extLst>
                <a:ext uri="{FF2B5EF4-FFF2-40B4-BE49-F238E27FC236}">
                  <a16:creationId xmlns:a16="http://schemas.microsoft.com/office/drawing/2014/main" id="{A8E59975-F690-4212-A644-D4FF2961FA12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4" name="手繪多邊形: 圖案 343">
              <a:extLst>
                <a:ext uri="{FF2B5EF4-FFF2-40B4-BE49-F238E27FC236}">
                  <a16:creationId xmlns:a16="http://schemas.microsoft.com/office/drawing/2014/main" id="{C8E20C69-5436-4050-B61A-D9EA95D45557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5" name="手繪多邊形: 圖案 344">
              <a:extLst>
                <a:ext uri="{FF2B5EF4-FFF2-40B4-BE49-F238E27FC236}">
                  <a16:creationId xmlns:a16="http://schemas.microsoft.com/office/drawing/2014/main" id="{0AEB9C61-72B2-47DD-8CFA-FDBF6D93E627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6" name="手繪多邊形: 圖案 345">
              <a:extLst>
                <a:ext uri="{FF2B5EF4-FFF2-40B4-BE49-F238E27FC236}">
                  <a16:creationId xmlns:a16="http://schemas.microsoft.com/office/drawing/2014/main" id="{3551B818-4DB1-409D-8234-DA6A4EF42C54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7" name="手繪多邊形: 圖案 346">
              <a:extLst>
                <a:ext uri="{FF2B5EF4-FFF2-40B4-BE49-F238E27FC236}">
                  <a16:creationId xmlns:a16="http://schemas.microsoft.com/office/drawing/2014/main" id="{6CA66E1F-B1E2-4BFF-B7E7-42EEFD654D4D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8" name="手繪多邊形: 圖案 347">
              <a:extLst>
                <a:ext uri="{FF2B5EF4-FFF2-40B4-BE49-F238E27FC236}">
                  <a16:creationId xmlns:a16="http://schemas.microsoft.com/office/drawing/2014/main" id="{9AB577D7-BD27-4D08-92B4-C859670842B0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9" name="手繪多邊形: 圖案 348">
              <a:extLst>
                <a:ext uri="{FF2B5EF4-FFF2-40B4-BE49-F238E27FC236}">
                  <a16:creationId xmlns:a16="http://schemas.microsoft.com/office/drawing/2014/main" id="{CEFDC697-7F6B-4882-8AF1-DB1AFC8BC921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0" name="手繪多邊形: 圖案 349">
              <a:extLst>
                <a:ext uri="{FF2B5EF4-FFF2-40B4-BE49-F238E27FC236}">
                  <a16:creationId xmlns:a16="http://schemas.microsoft.com/office/drawing/2014/main" id="{BA4B9FA2-D0C4-4CE1-92CC-EE20200BE0E8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6" name="手繪多邊形: 圖案 355">
              <a:extLst>
                <a:ext uri="{FF2B5EF4-FFF2-40B4-BE49-F238E27FC236}">
                  <a16:creationId xmlns:a16="http://schemas.microsoft.com/office/drawing/2014/main" id="{C5153DC6-D69F-48E0-AD95-CEAE2981C512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7" name="手繪多邊形: 圖案 356">
              <a:extLst>
                <a:ext uri="{FF2B5EF4-FFF2-40B4-BE49-F238E27FC236}">
                  <a16:creationId xmlns:a16="http://schemas.microsoft.com/office/drawing/2014/main" id="{792D2490-939E-4B8E-985B-4E89D4E2A0C9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8" name="手繪多邊形: 圖案 357">
              <a:extLst>
                <a:ext uri="{FF2B5EF4-FFF2-40B4-BE49-F238E27FC236}">
                  <a16:creationId xmlns:a16="http://schemas.microsoft.com/office/drawing/2014/main" id="{92873BAF-E23E-4B24-B055-D99729F702B1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9" name="手繪多邊形: 圖案 358">
              <a:extLst>
                <a:ext uri="{FF2B5EF4-FFF2-40B4-BE49-F238E27FC236}">
                  <a16:creationId xmlns:a16="http://schemas.microsoft.com/office/drawing/2014/main" id="{F222FFB7-07C5-4D55-8683-2973D18F75A6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1" name="手繪多邊形: 圖案 360">
              <a:extLst>
                <a:ext uri="{FF2B5EF4-FFF2-40B4-BE49-F238E27FC236}">
                  <a16:creationId xmlns:a16="http://schemas.microsoft.com/office/drawing/2014/main" id="{CE6D9233-3917-40AD-A1BB-D122A4589253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2" name="手繪多邊形: 圖案 361">
              <a:extLst>
                <a:ext uri="{FF2B5EF4-FFF2-40B4-BE49-F238E27FC236}">
                  <a16:creationId xmlns:a16="http://schemas.microsoft.com/office/drawing/2014/main" id="{33784DD0-A71E-4D7B-AB67-4F4E43196A67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3" name="手繪多邊形: 圖案 362">
              <a:extLst>
                <a:ext uri="{FF2B5EF4-FFF2-40B4-BE49-F238E27FC236}">
                  <a16:creationId xmlns:a16="http://schemas.microsoft.com/office/drawing/2014/main" id="{E5D4DFA8-81D4-4C3E-9E64-43596AE4EB40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4" name="手繪多邊形: 圖案 363">
              <a:extLst>
                <a:ext uri="{FF2B5EF4-FFF2-40B4-BE49-F238E27FC236}">
                  <a16:creationId xmlns:a16="http://schemas.microsoft.com/office/drawing/2014/main" id="{A99D70AA-9C42-46F8-B03F-356783777497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5" name="手繪多邊形: 圖案 364">
              <a:extLst>
                <a:ext uri="{FF2B5EF4-FFF2-40B4-BE49-F238E27FC236}">
                  <a16:creationId xmlns:a16="http://schemas.microsoft.com/office/drawing/2014/main" id="{AC79D94B-C48E-4BB1-B33B-5F62917A0BD5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6" name="手繪多邊形: 圖案 365">
              <a:extLst>
                <a:ext uri="{FF2B5EF4-FFF2-40B4-BE49-F238E27FC236}">
                  <a16:creationId xmlns:a16="http://schemas.microsoft.com/office/drawing/2014/main" id="{D2E8DE8D-FD53-4939-85E7-9506368ED480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7" name="手繪多邊形: 圖案 366">
              <a:extLst>
                <a:ext uri="{FF2B5EF4-FFF2-40B4-BE49-F238E27FC236}">
                  <a16:creationId xmlns:a16="http://schemas.microsoft.com/office/drawing/2014/main" id="{3579B8F0-C9F4-4AC0-A4D4-2AE4C5F8F54C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8" name="矩形 12">
              <a:extLst>
                <a:ext uri="{FF2B5EF4-FFF2-40B4-BE49-F238E27FC236}">
                  <a16:creationId xmlns:a16="http://schemas.microsoft.com/office/drawing/2014/main" id="{7A45B289-215B-4326-A110-94990432BBD8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69" name="文字方塊 368">
            <a:extLst>
              <a:ext uri="{FF2B5EF4-FFF2-40B4-BE49-F238E27FC236}">
                <a16:creationId xmlns:a16="http://schemas.microsoft.com/office/drawing/2014/main" id="{37895E86-166E-4F17-BDF4-3AFD34D4E960}"/>
              </a:ext>
            </a:extLst>
          </p:cNvPr>
          <p:cNvSpPr txBox="1"/>
          <p:nvPr/>
        </p:nvSpPr>
        <p:spPr>
          <a:xfrm>
            <a:off x="6051068" y="3954413"/>
            <a:ext cx="1173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LUN</a:t>
            </a:r>
          </a:p>
        </p:txBody>
      </p:sp>
      <p:grpSp>
        <p:nvGrpSpPr>
          <p:cNvPr id="370" name="群組 369">
            <a:extLst>
              <a:ext uri="{FF2B5EF4-FFF2-40B4-BE49-F238E27FC236}">
                <a16:creationId xmlns:a16="http://schemas.microsoft.com/office/drawing/2014/main" id="{4EF76783-E553-412C-AF97-EC76A410C015}"/>
              </a:ext>
            </a:extLst>
          </p:cNvPr>
          <p:cNvGrpSpPr/>
          <p:nvPr/>
        </p:nvGrpSpPr>
        <p:grpSpPr>
          <a:xfrm>
            <a:off x="6135760" y="3220742"/>
            <a:ext cx="849928" cy="666133"/>
            <a:chOff x="6612338" y="3841845"/>
            <a:chExt cx="1023583" cy="696036"/>
          </a:xfrm>
        </p:grpSpPr>
        <p:sp>
          <p:nvSpPr>
            <p:cNvPr id="371" name="手繪多邊形: 圖案 370">
              <a:extLst>
                <a:ext uri="{FF2B5EF4-FFF2-40B4-BE49-F238E27FC236}">
                  <a16:creationId xmlns:a16="http://schemas.microsoft.com/office/drawing/2014/main" id="{83A8B04F-B886-4FE6-94C7-6E7D0962813B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2" name="手繪多邊形: 圖案 371">
              <a:extLst>
                <a:ext uri="{FF2B5EF4-FFF2-40B4-BE49-F238E27FC236}">
                  <a16:creationId xmlns:a16="http://schemas.microsoft.com/office/drawing/2014/main" id="{51EDDB12-9A16-47D3-AF7A-123035EEFC24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3" name="手繪多邊形: 圖案 372">
              <a:extLst>
                <a:ext uri="{FF2B5EF4-FFF2-40B4-BE49-F238E27FC236}">
                  <a16:creationId xmlns:a16="http://schemas.microsoft.com/office/drawing/2014/main" id="{A6AA0F21-8B84-47F9-9304-FF776CFFDB89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4" name="矩形: 圓角化同側角落 373">
              <a:extLst>
                <a:ext uri="{FF2B5EF4-FFF2-40B4-BE49-F238E27FC236}">
                  <a16:creationId xmlns:a16="http://schemas.microsoft.com/office/drawing/2014/main" id="{D1F92381-D857-4F7A-BE31-F1F250A2D204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5" name="矩形: 圓角 374">
              <a:extLst>
                <a:ext uri="{FF2B5EF4-FFF2-40B4-BE49-F238E27FC236}">
                  <a16:creationId xmlns:a16="http://schemas.microsoft.com/office/drawing/2014/main" id="{848672FF-62DA-40A6-A865-7FD322A09E68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76" name="文字方塊 375">
            <a:extLst>
              <a:ext uri="{FF2B5EF4-FFF2-40B4-BE49-F238E27FC236}">
                <a16:creationId xmlns:a16="http://schemas.microsoft.com/office/drawing/2014/main" id="{E8CFB88E-C620-4F69-B2FA-46450DBEA790}"/>
              </a:ext>
            </a:extLst>
          </p:cNvPr>
          <p:cNvSpPr txBox="1"/>
          <p:nvPr/>
        </p:nvSpPr>
        <p:spPr>
          <a:xfrm>
            <a:off x="6201573" y="2902697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</a:p>
        </p:txBody>
      </p:sp>
      <p:grpSp>
        <p:nvGrpSpPr>
          <p:cNvPr id="377" name="群組 376">
            <a:extLst>
              <a:ext uri="{FF2B5EF4-FFF2-40B4-BE49-F238E27FC236}">
                <a16:creationId xmlns:a16="http://schemas.microsoft.com/office/drawing/2014/main" id="{AEF7BE2C-3507-4EAB-976D-F32CB4FD93E5}"/>
              </a:ext>
            </a:extLst>
          </p:cNvPr>
          <p:cNvGrpSpPr/>
          <p:nvPr/>
        </p:nvGrpSpPr>
        <p:grpSpPr>
          <a:xfrm>
            <a:off x="2287438" y="3466745"/>
            <a:ext cx="796372" cy="1138592"/>
            <a:chOff x="4912659" y="5508327"/>
            <a:chExt cx="905540" cy="1215201"/>
          </a:xfrm>
        </p:grpSpPr>
        <p:sp>
          <p:nvSpPr>
            <p:cNvPr id="378" name="手繪多邊形: 圖案 377">
              <a:extLst>
                <a:ext uri="{FF2B5EF4-FFF2-40B4-BE49-F238E27FC236}">
                  <a16:creationId xmlns:a16="http://schemas.microsoft.com/office/drawing/2014/main" id="{8636068C-292A-49E2-9598-8DF252D09584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9" name="手繪多邊形: 圖案 378">
              <a:extLst>
                <a:ext uri="{FF2B5EF4-FFF2-40B4-BE49-F238E27FC236}">
                  <a16:creationId xmlns:a16="http://schemas.microsoft.com/office/drawing/2014/main" id="{B01738BC-FA9C-4CB5-87C5-FCF5AC493B83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0" name="矩形: 圓角 379">
              <a:extLst>
                <a:ext uri="{FF2B5EF4-FFF2-40B4-BE49-F238E27FC236}">
                  <a16:creationId xmlns:a16="http://schemas.microsoft.com/office/drawing/2014/main" id="{36549429-B844-4C93-8B35-DD769D2F7287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1" name="手繪多邊形: 圖案 380">
              <a:extLst>
                <a:ext uri="{FF2B5EF4-FFF2-40B4-BE49-F238E27FC236}">
                  <a16:creationId xmlns:a16="http://schemas.microsoft.com/office/drawing/2014/main" id="{D5E935BE-BE5E-4DDF-88C2-88A99453D1CA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2" name="矩形: 圓角化同側角落 381">
              <a:extLst>
                <a:ext uri="{FF2B5EF4-FFF2-40B4-BE49-F238E27FC236}">
                  <a16:creationId xmlns:a16="http://schemas.microsoft.com/office/drawing/2014/main" id="{3EA99ABC-714F-4A51-9871-BB586AD93D03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3" name="矩形: 圓角 382">
              <a:extLst>
                <a:ext uri="{FF2B5EF4-FFF2-40B4-BE49-F238E27FC236}">
                  <a16:creationId xmlns:a16="http://schemas.microsoft.com/office/drawing/2014/main" id="{77413EA4-D4C2-496E-9EAE-095130AC1066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84" name="直線接點 383">
              <a:extLst>
                <a:ext uri="{FF2B5EF4-FFF2-40B4-BE49-F238E27FC236}">
                  <a16:creationId xmlns:a16="http://schemas.microsoft.com/office/drawing/2014/main" id="{3F536197-7781-4F0F-808E-6C422B72F5D9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直線接點 384">
              <a:extLst>
                <a:ext uri="{FF2B5EF4-FFF2-40B4-BE49-F238E27FC236}">
                  <a16:creationId xmlns:a16="http://schemas.microsoft.com/office/drawing/2014/main" id="{806C8197-CD9E-4F8A-9A8D-A8D46C77F4CC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手繪多邊形: 圖案 385">
              <a:extLst>
                <a:ext uri="{FF2B5EF4-FFF2-40B4-BE49-F238E27FC236}">
                  <a16:creationId xmlns:a16="http://schemas.microsoft.com/office/drawing/2014/main" id="{0FA3FA59-C73F-4E14-AAC3-60ACAAB3F583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9" name="矩形: 圓角 388">
              <a:extLst>
                <a:ext uri="{FF2B5EF4-FFF2-40B4-BE49-F238E27FC236}">
                  <a16:creationId xmlns:a16="http://schemas.microsoft.com/office/drawing/2014/main" id="{3D740D12-2337-441E-B86B-008EB18A7CBA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90" name="直線接點 389">
              <a:extLst>
                <a:ext uri="{FF2B5EF4-FFF2-40B4-BE49-F238E27FC236}">
                  <a16:creationId xmlns:a16="http://schemas.microsoft.com/office/drawing/2014/main" id="{A51F0D9D-2E48-4E33-A298-A7FF6E692920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1" name="文字方塊 390">
            <a:extLst>
              <a:ext uri="{FF2B5EF4-FFF2-40B4-BE49-F238E27FC236}">
                <a16:creationId xmlns:a16="http://schemas.microsoft.com/office/drawing/2014/main" id="{CE8576A9-EFF5-45C1-B27C-388C5BEFD06D}"/>
              </a:ext>
            </a:extLst>
          </p:cNvPr>
          <p:cNvSpPr txBox="1"/>
          <p:nvPr/>
        </p:nvSpPr>
        <p:spPr>
          <a:xfrm>
            <a:off x="1965001" y="4597254"/>
            <a:ext cx="141299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Server</a:t>
            </a:r>
          </a:p>
          <a:p>
            <a:pPr algn="ctr"/>
            <a:endParaRPr 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2" name="箭號: 左-右雙向 391">
            <a:extLst>
              <a:ext uri="{FF2B5EF4-FFF2-40B4-BE49-F238E27FC236}">
                <a16:creationId xmlns:a16="http://schemas.microsoft.com/office/drawing/2014/main" id="{D666BF27-D5F0-407A-B40D-0DF946246BE1}"/>
              </a:ext>
            </a:extLst>
          </p:cNvPr>
          <p:cNvSpPr/>
          <p:nvPr/>
        </p:nvSpPr>
        <p:spPr>
          <a:xfrm>
            <a:off x="3349207" y="3817003"/>
            <a:ext cx="2243300" cy="7339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3" name="文字方塊 392">
            <a:extLst>
              <a:ext uri="{FF2B5EF4-FFF2-40B4-BE49-F238E27FC236}">
                <a16:creationId xmlns:a16="http://schemas.microsoft.com/office/drawing/2014/main" id="{7FB4ECEE-8A87-4B85-B899-1A7DDB350B9A}"/>
              </a:ext>
            </a:extLst>
          </p:cNvPr>
          <p:cNvSpPr txBox="1"/>
          <p:nvPr/>
        </p:nvSpPr>
        <p:spPr>
          <a:xfrm>
            <a:off x="3083067" y="3955876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394" name="箭號: 左-右雙向 393">
            <a:extLst>
              <a:ext uri="{FF2B5EF4-FFF2-40B4-BE49-F238E27FC236}">
                <a16:creationId xmlns:a16="http://schemas.microsoft.com/office/drawing/2014/main" id="{3A583A45-8B3A-4546-878B-2BC05D7F4F7E}"/>
              </a:ext>
            </a:extLst>
          </p:cNvPr>
          <p:cNvSpPr/>
          <p:nvPr/>
        </p:nvSpPr>
        <p:spPr>
          <a:xfrm>
            <a:off x="2526050" y="5578670"/>
            <a:ext cx="3009613" cy="63096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5" name="文字方塊 394">
            <a:extLst>
              <a:ext uri="{FF2B5EF4-FFF2-40B4-BE49-F238E27FC236}">
                <a16:creationId xmlns:a16="http://schemas.microsoft.com/office/drawing/2014/main" id="{3B526D7C-8EDD-494A-8173-A0435810CEE6}"/>
              </a:ext>
            </a:extLst>
          </p:cNvPr>
          <p:cNvSpPr txBox="1"/>
          <p:nvPr/>
        </p:nvSpPr>
        <p:spPr>
          <a:xfrm>
            <a:off x="3405601" y="5660975"/>
            <a:ext cx="21476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SMB/NFS/AFP/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FTP/WebDAV</a:t>
            </a:r>
          </a:p>
        </p:txBody>
      </p:sp>
      <p:sp>
        <p:nvSpPr>
          <p:cNvPr id="396" name="文字方塊 395">
            <a:extLst>
              <a:ext uri="{FF2B5EF4-FFF2-40B4-BE49-F238E27FC236}">
                <a16:creationId xmlns:a16="http://schemas.microsoft.com/office/drawing/2014/main" id="{F7198E0F-7DA4-4D2B-8395-29D695F9CF7A}"/>
              </a:ext>
            </a:extLst>
          </p:cNvPr>
          <p:cNvSpPr txBox="1"/>
          <p:nvPr/>
        </p:nvSpPr>
        <p:spPr>
          <a:xfrm>
            <a:off x="4270481" y="3963028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sp>
        <p:nvSpPr>
          <p:cNvPr id="398" name="文字方塊 397">
            <a:extLst>
              <a:ext uri="{FF2B5EF4-FFF2-40B4-BE49-F238E27FC236}">
                <a16:creationId xmlns:a16="http://schemas.microsoft.com/office/drawing/2014/main" id="{45131783-08F0-4DDB-B543-57DD399CA27F}"/>
              </a:ext>
            </a:extLst>
          </p:cNvPr>
          <p:cNvSpPr txBox="1"/>
          <p:nvPr/>
        </p:nvSpPr>
        <p:spPr>
          <a:xfrm>
            <a:off x="741167" y="4451474"/>
            <a:ext cx="934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4" name="箭號: 左-右雙向 403">
            <a:extLst>
              <a:ext uri="{FF2B5EF4-FFF2-40B4-BE49-F238E27FC236}">
                <a16:creationId xmlns:a16="http://schemas.microsoft.com/office/drawing/2014/main" id="{9473BB56-4DD9-4F7B-9FDD-EA385F83ECB9}"/>
              </a:ext>
            </a:extLst>
          </p:cNvPr>
          <p:cNvSpPr/>
          <p:nvPr/>
        </p:nvSpPr>
        <p:spPr>
          <a:xfrm>
            <a:off x="1601236" y="4029300"/>
            <a:ext cx="625982" cy="6577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05" name="群組 404">
            <a:extLst>
              <a:ext uri="{FF2B5EF4-FFF2-40B4-BE49-F238E27FC236}">
                <a16:creationId xmlns:a16="http://schemas.microsoft.com/office/drawing/2014/main" id="{EC10643B-A07C-4C00-AC95-E52F0B20AB63}"/>
              </a:ext>
            </a:extLst>
          </p:cNvPr>
          <p:cNvGrpSpPr/>
          <p:nvPr/>
        </p:nvGrpSpPr>
        <p:grpSpPr>
          <a:xfrm>
            <a:off x="2121425" y="2243359"/>
            <a:ext cx="1074504" cy="712928"/>
            <a:chOff x="672980" y="1966505"/>
            <a:chExt cx="1057450" cy="651099"/>
          </a:xfrm>
          <a:noFill/>
        </p:grpSpPr>
        <p:sp>
          <p:nvSpPr>
            <p:cNvPr id="406" name="手繪多邊形: 圖案 405">
              <a:extLst>
                <a:ext uri="{FF2B5EF4-FFF2-40B4-BE49-F238E27FC236}">
                  <a16:creationId xmlns:a16="http://schemas.microsoft.com/office/drawing/2014/main" id="{069BA78C-12C2-4825-BA72-5CFA31FB81FB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7" name="手繪多邊形: 圖案 406">
              <a:extLst>
                <a:ext uri="{FF2B5EF4-FFF2-40B4-BE49-F238E27FC236}">
                  <a16:creationId xmlns:a16="http://schemas.microsoft.com/office/drawing/2014/main" id="{60F1ECD9-F557-4354-855C-C79F4B61C66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8" name="群組 407">
            <a:extLst>
              <a:ext uri="{FF2B5EF4-FFF2-40B4-BE49-F238E27FC236}">
                <a16:creationId xmlns:a16="http://schemas.microsoft.com/office/drawing/2014/main" id="{3D71050F-397B-4705-A842-EDBD8A880A52}"/>
              </a:ext>
            </a:extLst>
          </p:cNvPr>
          <p:cNvGrpSpPr/>
          <p:nvPr/>
        </p:nvGrpSpPr>
        <p:grpSpPr>
          <a:xfrm>
            <a:off x="532769" y="3634502"/>
            <a:ext cx="1053055" cy="765063"/>
            <a:chOff x="4219147" y="3532915"/>
            <a:chExt cx="1243059" cy="854781"/>
          </a:xfrm>
        </p:grpSpPr>
        <p:pic>
          <p:nvPicPr>
            <p:cNvPr id="409" name="圖形 408">
              <a:extLst>
                <a:ext uri="{FF2B5EF4-FFF2-40B4-BE49-F238E27FC236}">
                  <a16:creationId xmlns:a16="http://schemas.microsoft.com/office/drawing/2014/main" id="{058AEFD2-4B7F-41DC-BD68-0614C4E0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10" name="圖形 409">
              <a:extLst>
                <a:ext uri="{FF2B5EF4-FFF2-40B4-BE49-F238E27FC236}">
                  <a16:creationId xmlns:a16="http://schemas.microsoft.com/office/drawing/2014/main" id="{B2B69479-E96E-4B15-A30E-6320E7FA6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411" name="矩形 410">
            <a:extLst>
              <a:ext uri="{FF2B5EF4-FFF2-40B4-BE49-F238E27FC236}">
                <a16:creationId xmlns:a16="http://schemas.microsoft.com/office/drawing/2014/main" id="{E73672D5-294D-43D4-84CD-0516E0E0534B}"/>
              </a:ext>
            </a:extLst>
          </p:cNvPr>
          <p:cNvSpPr/>
          <p:nvPr/>
        </p:nvSpPr>
        <p:spPr>
          <a:xfrm>
            <a:off x="9676148" y="3384757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object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storage space</a:t>
            </a:r>
          </a:p>
        </p:txBody>
      </p:sp>
      <p:grpSp>
        <p:nvGrpSpPr>
          <p:cNvPr id="412" name="群組 411">
            <a:extLst>
              <a:ext uri="{FF2B5EF4-FFF2-40B4-BE49-F238E27FC236}">
                <a16:creationId xmlns:a16="http://schemas.microsoft.com/office/drawing/2014/main" id="{E7116155-4188-4AA5-BFC1-C7133FD6257A}"/>
              </a:ext>
            </a:extLst>
          </p:cNvPr>
          <p:cNvGrpSpPr/>
          <p:nvPr/>
        </p:nvGrpSpPr>
        <p:grpSpPr>
          <a:xfrm>
            <a:off x="9836490" y="4118150"/>
            <a:ext cx="1449998" cy="1011720"/>
            <a:chOff x="6134382" y="1540701"/>
            <a:chExt cx="4347102" cy="3033140"/>
          </a:xfrm>
        </p:grpSpPr>
        <p:grpSp>
          <p:nvGrpSpPr>
            <p:cNvPr id="413" name="群組 412">
              <a:extLst>
                <a:ext uri="{FF2B5EF4-FFF2-40B4-BE49-F238E27FC236}">
                  <a16:creationId xmlns:a16="http://schemas.microsoft.com/office/drawing/2014/main" id="{3F429B47-3BAC-4896-A8B3-AE96E4CD9D8E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19" name="圖形 418">
                <a:extLst>
                  <a:ext uri="{FF2B5EF4-FFF2-40B4-BE49-F238E27FC236}">
                    <a16:creationId xmlns:a16="http://schemas.microsoft.com/office/drawing/2014/main" id="{11DA806E-B713-4B82-BB7F-464FB4B27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F8101228-3C61-422B-9152-2196183C285E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71465A2E-D7C1-47C2-9550-91AAA71BA9CB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矩形 421">
                <a:extLst>
                  <a:ext uri="{FF2B5EF4-FFF2-40B4-BE49-F238E27FC236}">
                    <a16:creationId xmlns:a16="http://schemas.microsoft.com/office/drawing/2014/main" id="{C39EB555-8770-41A5-9353-2573FC9C0E19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423" name="群組 422">
                <a:extLst>
                  <a:ext uri="{FF2B5EF4-FFF2-40B4-BE49-F238E27FC236}">
                    <a16:creationId xmlns:a16="http://schemas.microsoft.com/office/drawing/2014/main" id="{38332B9B-91B3-4B15-BC3A-1FCBC2E3DDCC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31" name="手繪多邊形: 圖案 430">
                  <a:extLst>
                    <a:ext uri="{FF2B5EF4-FFF2-40B4-BE49-F238E27FC236}">
                      <a16:creationId xmlns:a16="http://schemas.microsoft.com/office/drawing/2014/main" id="{F964E57F-FCE8-4E72-8F77-079934AE725C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2" name="手繪多邊形: 圖案 431">
                  <a:extLst>
                    <a:ext uri="{FF2B5EF4-FFF2-40B4-BE49-F238E27FC236}">
                      <a16:creationId xmlns:a16="http://schemas.microsoft.com/office/drawing/2014/main" id="{8B534B46-A781-4985-9278-B730C5E5F703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3" name="手繪多邊形: 圖案 432">
                  <a:extLst>
                    <a:ext uri="{FF2B5EF4-FFF2-40B4-BE49-F238E27FC236}">
                      <a16:creationId xmlns:a16="http://schemas.microsoft.com/office/drawing/2014/main" id="{6FEA7F95-9329-4A4B-902A-82ADDC847342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4" name="手繪多邊形: 圖案 433">
                  <a:extLst>
                    <a:ext uri="{FF2B5EF4-FFF2-40B4-BE49-F238E27FC236}">
                      <a16:creationId xmlns:a16="http://schemas.microsoft.com/office/drawing/2014/main" id="{7AE72EF0-F677-4C5E-A540-55422DAB66E2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5" name="手繪多邊形: 圖案 434">
                  <a:extLst>
                    <a:ext uri="{FF2B5EF4-FFF2-40B4-BE49-F238E27FC236}">
                      <a16:creationId xmlns:a16="http://schemas.microsoft.com/office/drawing/2014/main" id="{1497142D-CFD6-4DE3-9F7B-62D0653C78EA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9" name="手繪多邊形: 圖案 458">
                  <a:extLst>
                    <a:ext uri="{FF2B5EF4-FFF2-40B4-BE49-F238E27FC236}">
                      <a16:creationId xmlns:a16="http://schemas.microsoft.com/office/drawing/2014/main" id="{57E94F91-5D6E-4BAD-8D6E-732B2A144134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24" name="群組 423">
                <a:extLst>
                  <a:ext uri="{FF2B5EF4-FFF2-40B4-BE49-F238E27FC236}">
                    <a16:creationId xmlns:a16="http://schemas.microsoft.com/office/drawing/2014/main" id="{989D23C4-F1FC-416C-8444-6D5D80A2017F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25" name="手繪多邊形: 圖案 424">
                  <a:extLst>
                    <a:ext uri="{FF2B5EF4-FFF2-40B4-BE49-F238E27FC236}">
                      <a16:creationId xmlns:a16="http://schemas.microsoft.com/office/drawing/2014/main" id="{C27FA96C-547E-482D-8985-3CF63263B643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6" name="手繪多邊形: 圖案 425">
                  <a:extLst>
                    <a:ext uri="{FF2B5EF4-FFF2-40B4-BE49-F238E27FC236}">
                      <a16:creationId xmlns:a16="http://schemas.microsoft.com/office/drawing/2014/main" id="{4E5394E3-177E-4B53-B66D-D23A779DCB9C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7" name="手繪多邊形: 圖案 426">
                  <a:extLst>
                    <a:ext uri="{FF2B5EF4-FFF2-40B4-BE49-F238E27FC236}">
                      <a16:creationId xmlns:a16="http://schemas.microsoft.com/office/drawing/2014/main" id="{B1D536C8-8BCE-4832-9984-BF47C41C390E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8" name="手繪多邊形: 圖案 427">
                  <a:extLst>
                    <a:ext uri="{FF2B5EF4-FFF2-40B4-BE49-F238E27FC236}">
                      <a16:creationId xmlns:a16="http://schemas.microsoft.com/office/drawing/2014/main" id="{0BDA0CF1-C9CD-4B56-B0C2-87688F3BEF91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9" name="手繪多邊形: 圖案 428">
                  <a:extLst>
                    <a:ext uri="{FF2B5EF4-FFF2-40B4-BE49-F238E27FC236}">
                      <a16:creationId xmlns:a16="http://schemas.microsoft.com/office/drawing/2014/main" id="{802C7DCD-417A-4295-9A1F-2BBA0D69FA50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0" name="手繪多邊形: 圖案 429">
                  <a:extLst>
                    <a:ext uri="{FF2B5EF4-FFF2-40B4-BE49-F238E27FC236}">
                      <a16:creationId xmlns:a16="http://schemas.microsoft.com/office/drawing/2014/main" id="{E1C0CB66-74DF-496E-912B-439DAE615F8D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4" name="矩形 413">
              <a:extLst>
                <a:ext uri="{FF2B5EF4-FFF2-40B4-BE49-F238E27FC236}">
                  <a16:creationId xmlns:a16="http://schemas.microsoft.com/office/drawing/2014/main" id="{F479BB9D-1704-47B8-9842-467EF5E66163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5" name="矩形 414">
              <a:extLst>
                <a:ext uri="{FF2B5EF4-FFF2-40B4-BE49-F238E27FC236}">
                  <a16:creationId xmlns:a16="http://schemas.microsoft.com/office/drawing/2014/main" id="{017DD439-25A9-4035-B3B4-277EE7F5CA29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7" name="矩形 416">
              <a:extLst>
                <a:ext uri="{FF2B5EF4-FFF2-40B4-BE49-F238E27FC236}">
                  <a16:creationId xmlns:a16="http://schemas.microsoft.com/office/drawing/2014/main" id="{882271EB-6DBD-4D44-8703-0BB71C98F569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0" name="圖形 211">
            <a:extLst>
              <a:ext uri="{FF2B5EF4-FFF2-40B4-BE49-F238E27FC236}">
                <a16:creationId xmlns:a16="http://schemas.microsoft.com/office/drawing/2014/main" id="{87C9078C-EC5C-47B9-8E3F-C8C272860C3B}"/>
              </a:ext>
            </a:extLst>
          </p:cNvPr>
          <p:cNvGrpSpPr/>
          <p:nvPr/>
        </p:nvGrpSpPr>
        <p:grpSpPr>
          <a:xfrm>
            <a:off x="10258177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1" name="手繪多邊形: 圖案 460">
              <a:extLst>
                <a:ext uri="{FF2B5EF4-FFF2-40B4-BE49-F238E27FC236}">
                  <a16:creationId xmlns:a16="http://schemas.microsoft.com/office/drawing/2014/main" id="{B6E1C9B2-4A9B-4CCE-867D-701B41A1ED04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2" name="手繪多邊形: 圖案 461">
              <a:extLst>
                <a:ext uri="{FF2B5EF4-FFF2-40B4-BE49-F238E27FC236}">
                  <a16:creationId xmlns:a16="http://schemas.microsoft.com/office/drawing/2014/main" id="{889BCC66-A9BD-453D-A8CD-5130D5F9D459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7" name="手繪多邊形: 圖案 466">
              <a:extLst>
                <a:ext uri="{FF2B5EF4-FFF2-40B4-BE49-F238E27FC236}">
                  <a16:creationId xmlns:a16="http://schemas.microsoft.com/office/drawing/2014/main" id="{FE41B751-ADF4-4C60-A80C-681A9A78A5C7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68" name="文字方塊 352">
            <a:extLst>
              <a:ext uri="{FF2B5EF4-FFF2-40B4-BE49-F238E27FC236}">
                <a16:creationId xmlns:a16="http://schemas.microsoft.com/office/drawing/2014/main" id="{95D6A936-6D9E-4900-BC12-BB8D4382B765}"/>
              </a:ext>
            </a:extLst>
          </p:cNvPr>
          <p:cNvSpPr txBox="1"/>
          <p:nvPr/>
        </p:nvSpPr>
        <p:spPr>
          <a:xfrm>
            <a:off x="3235458" y="2368788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469" name="箭號: 左-右雙向 351">
            <a:extLst>
              <a:ext uri="{FF2B5EF4-FFF2-40B4-BE49-F238E27FC236}">
                <a16:creationId xmlns:a16="http://schemas.microsoft.com/office/drawing/2014/main" id="{D0D2C8C2-FBAA-424C-8197-47C8932AD767}"/>
              </a:ext>
            </a:extLst>
          </p:cNvPr>
          <p:cNvSpPr/>
          <p:nvPr/>
        </p:nvSpPr>
        <p:spPr>
          <a:xfrm>
            <a:off x="3320593" y="2834990"/>
            <a:ext cx="2243300" cy="7339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0" name="文字方塊 359">
            <a:extLst>
              <a:ext uri="{FF2B5EF4-FFF2-40B4-BE49-F238E27FC236}">
                <a16:creationId xmlns:a16="http://schemas.microsoft.com/office/drawing/2014/main" id="{2B98DF8C-1CED-4C25-B1AE-4A7E07BC15A5}"/>
              </a:ext>
            </a:extLst>
          </p:cNvPr>
          <p:cNvSpPr txBox="1"/>
          <p:nvPr/>
        </p:nvSpPr>
        <p:spPr>
          <a:xfrm>
            <a:off x="4250745" y="2936627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pic>
        <p:nvPicPr>
          <p:cNvPr id="471" name="圖片 470" descr="一張含有 向量圖形 的圖片&#10;&#10;自動產生的描述">
            <a:extLst>
              <a:ext uri="{FF2B5EF4-FFF2-40B4-BE49-F238E27FC236}">
                <a16:creationId xmlns:a16="http://schemas.microsoft.com/office/drawing/2014/main" id="{F9F65BE2-877B-4137-AB45-53FB567470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307" y="1934006"/>
            <a:ext cx="1096752" cy="109674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grpSp>
        <p:nvGrpSpPr>
          <p:cNvPr id="472" name="群組 471">
            <a:extLst>
              <a:ext uri="{FF2B5EF4-FFF2-40B4-BE49-F238E27FC236}">
                <a16:creationId xmlns:a16="http://schemas.microsoft.com/office/drawing/2014/main" id="{D7A4DDC5-92E5-4D1E-94A5-85985D6F37E2}"/>
              </a:ext>
            </a:extLst>
          </p:cNvPr>
          <p:cNvGrpSpPr/>
          <p:nvPr/>
        </p:nvGrpSpPr>
        <p:grpSpPr>
          <a:xfrm>
            <a:off x="10117687" y="5351912"/>
            <a:ext cx="992124" cy="827704"/>
            <a:chOff x="7825441" y="5312644"/>
            <a:chExt cx="992124" cy="827704"/>
          </a:xfrm>
        </p:grpSpPr>
        <p:sp>
          <p:nvSpPr>
            <p:cNvPr id="473" name="文字方塊 472">
              <a:extLst>
                <a:ext uri="{FF2B5EF4-FFF2-40B4-BE49-F238E27FC236}">
                  <a16:creationId xmlns:a16="http://schemas.microsoft.com/office/drawing/2014/main" id="{0034BFFF-8A90-4894-B481-C5B6133F2C83}"/>
                </a:ext>
              </a:extLst>
            </p:cNvPr>
            <p:cNvSpPr txBox="1"/>
            <p:nvPr/>
          </p:nvSpPr>
          <p:spPr>
            <a:xfrm>
              <a:off x="7825441" y="5832571"/>
              <a:ext cx="992124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Snapshot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474" name="圖形 152">
              <a:extLst>
                <a:ext uri="{FF2B5EF4-FFF2-40B4-BE49-F238E27FC236}">
                  <a16:creationId xmlns:a16="http://schemas.microsoft.com/office/drawing/2014/main" id="{21B882EF-7618-41B6-9A94-A1AA889D2F0C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487" name="手繪多邊形: 圖案 486">
                <a:extLst>
                  <a:ext uri="{FF2B5EF4-FFF2-40B4-BE49-F238E27FC236}">
                    <a16:creationId xmlns:a16="http://schemas.microsoft.com/office/drawing/2014/main" id="{4D26904A-2619-4046-9CAF-D81190C7357E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手繪多邊形: 圖案 487">
                <a:extLst>
                  <a:ext uri="{FF2B5EF4-FFF2-40B4-BE49-F238E27FC236}">
                    <a16:creationId xmlns:a16="http://schemas.microsoft.com/office/drawing/2014/main" id="{1AC3F068-5041-46A6-AC37-DB55CAE17C98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手繪多邊形: 圖案 488">
                <a:extLst>
                  <a:ext uri="{FF2B5EF4-FFF2-40B4-BE49-F238E27FC236}">
                    <a16:creationId xmlns:a16="http://schemas.microsoft.com/office/drawing/2014/main" id="{FDFF8552-3B10-49A4-AAC2-7385B9FC6200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手繪多邊形: 圖案 489">
                <a:extLst>
                  <a:ext uri="{FF2B5EF4-FFF2-40B4-BE49-F238E27FC236}">
                    <a16:creationId xmlns:a16="http://schemas.microsoft.com/office/drawing/2014/main" id="{45C40284-21E6-483F-96EB-8D55B9FB8842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手繪多邊形: 圖案 490">
                <a:extLst>
                  <a:ext uri="{FF2B5EF4-FFF2-40B4-BE49-F238E27FC236}">
                    <a16:creationId xmlns:a16="http://schemas.microsoft.com/office/drawing/2014/main" id="{EA689062-1149-4DBC-9311-D5714A53E860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手繪多邊形: 圖案 491">
                <a:extLst>
                  <a:ext uri="{FF2B5EF4-FFF2-40B4-BE49-F238E27FC236}">
                    <a16:creationId xmlns:a16="http://schemas.microsoft.com/office/drawing/2014/main" id="{F998049C-25A4-425B-A377-3E1A232EE921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3" name="手繪多邊形: 圖案 492">
                <a:extLst>
                  <a:ext uri="{FF2B5EF4-FFF2-40B4-BE49-F238E27FC236}">
                    <a16:creationId xmlns:a16="http://schemas.microsoft.com/office/drawing/2014/main" id="{3D43781E-E440-4190-80BB-1FA69F1F1F7B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手繪多邊形: 圖案 493">
                <a:extLst>
                  <a:ext uri="{FF2B5EF4-FFF2-40B4-BE49-F238E27FC236}">
                    <a16:creationId xmlns:a16="http://schemas.microsoft.com/office/drawing/2014/main" id="{96F98D75-6464-4C1B-B0AC-C6C52F21B98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手繪多邊形: 圖案 494">
                <a:extLst>
                  <a:ext uri="{FF2B5EF4-FFF2-40B4-BE49-F238E27FC236}">
                    <a16:creationId xmlns:a16="http://schemas.microsoft.com/office/drawing/2014/main" id="{4D3D6087-386C-4A96-BC6C-A8BE99F760FC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手繪多邊形: 圖案 495">
                <a:extLst>
                  <a:ext uri="{FF2B5EF4-FFF2-40B4-BE49-F238E27FC236}">
                    <a16:creationId xmlns:a16="http://schemas.microsoft.com/office/drawing/2014/main" id="{1B908547-FEDC-4D12-A8A9-C53F2F7D281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手繪多邊形: 圖案 496">
                <a:extLst>
                  <a:ext uri="{FF2B5EF4-FFF2-40B4-BE49-F238E27FC236}">
                    <a16:creationId xmlns:a16="http://schemas.microsoft.com/office/drawing/2014/main" id="{415F2D6E-1B83-40C5-A4B8-AB4886D85151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手繪多邊形: 圖案 497">
                <a:extLst>
                  <a:ext uri="{FF2B5EF4-FFF2-40B4-BE49-F238E27FC236}">
                    <a16:creationId xmlns:a16="http://schemas.microsoft.com/office/drawing/2014/main" id="{4CB7A34A-ADA9-464F-BB78-9DBD33D32D0D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75" name="手繪多邊形: 圖案 474">
              <a:extLst>
                <a:ext uri="{FF2B5EF4-FFF2-40B4-BE49-F238E27FC236}">
                  <a16:creationId xmlns:a16="http://schemas.microsoft.com/office/drawing/2014/main" id="{7ED0C45D-ACF5-46DB-9EB3-3ABC4E7A55FA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6" name="手繪多邊形: 圖案 475">
              <a:extLst>
                <a:ext uri="{FF2B5EF4-FFF2-40B4-BE49-F238E27FC236}">
                  <a16:creationId xmlns:a16="http://schemas.microsoft.com/office/drawing/2014/main" id="{2DF7B96F-8C98-438E-BCF6-F2A629BE9E88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7" name="手繪多邊形: 圖案 476">
              <a:extLst>
                <a:ext uri="{FF2B5EF4-FFF2-40B4-BE49-F238E27FC236}">
                  <a16:creationId xmlns:a16="http://schemas.microsoft.com/office/drawing/2014/main" id="{B4101C1B-57EC-4652-818B-80081DC62419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8" name="手繪多邊形: 圖案 477">
              <a:extLst>
                <a:ext uri="{FF2B5EF4-FFF2-40B4-BE49-F238E27FC236}">
                  <a16:creationId xmlns:a16="http://schemas.microsoft.com/office/drawing/2014/main" id="{407FF5B3-C226-41D0-AFC1-0BB119C5EBC5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9" name="手繪多邊形: 圖案 478">
              <a:extLst>
                <a:ext uri="{FF2B5EF4-FFF2-40B4-BE49-F238E27FC236}">
                  <a16:creationId xmlns:a16="http://schemas.microsoft.com/office/drawing/2014/main" id="{49F8AE16-CCD7-4C57-809F-47DA3B9065DD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0" name="手繪多邊形: 圖案 479">
              <a:extLst>
                <a:ext uri="{FF2B5EF4-FFF2-40B4-BE49-F238E27FC236}">
                  <a16:creationId xmlns:a16="http://schemas.microsoft.com/office/drawing/2014/main" id="{9FE5550C-7F7B-4D10-B452-7BEC0AAB39CC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1" name="手繪多邊形: 圖案 480">
              <a:extLst>
                <a:ext uri="{FF2B5EF4-FFF2-40B4-BE49-F238E27FC236}">
                  <a16:creationId xmlns:a16="http://schemas.microsoft.com/office/drawing/2014/main" id="{4E4E55B2-2BD0-47A3-9D07-B6268B3AF077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2" name="手繪多邊形: 圖案 481">
              <a:extLst>
                <a:ext uri="{FF2B5EF4-FFF2-40B4-BE49-F238E27FC236}">
                  <a16:creationId xmlns:a16="http://schemas.microsoft.com/office/drawing/2014/main" id="{9D1D338B-F324-4B10-8F30-3DAA5E8FF54C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3" name="手繪多邊形: 圖案 482">
              <a:extLst>
                <a:ext uri="{FF2B5EF4-FFF2-40B4-BE49-F238E27FC236}">
                  <a16:creationId xmlns:a16="http://schemas.microsoft.com/office/drawing/2014/main" id="{875534BD-7D82-4883-BFE2-E148F2140DB7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4" name="手繪多邊形: 圖案 483">
              <a:extLst>
                <a:ext uri="{FF2B5EF4-FFF2-40B4-BE49-F238E27FC236}">
                  <a16:creationId xmlns:a16="http://schemas.microsoft.com/office/drawing/2014/main" id="{B36F5B54-0EEA-4670-8544-A0E2FDF9F6C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5" name="手繪多邊形: 圖案 484">
              <a:extLst>
                <a:ext uri="{FF2B5EF4-FFF2-40B4-BE49-F238E27FC236}">
                  <a16:creationId xmlns:a16="http://schemas.microsoft.com/office/drawing/2014/main" id="{DE266031-3683-4A9F-A7A3-2A883F18E73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6" name="手繪多邊形: 圖案 485">
              <a:extLst>
                <a:ext uri="{FF2B5EF4-FFF2-40B4-BE49-F238E27FC236}">
                  <a16:creationId xmlns:a16="http://schemas.microsoft.com/office/drawing/2014/main" id="{3FAD83C2-72AE-4D2B-AC77-30A4CBA6B762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99" name="圖形 211">
            <a:extLst>
              <a:ext uri="{FF2B5EF4-FFF2-40B4-BE49-F238E27FC236}">
                <a16:creationId xmlns:a16="http://schemas.microsoft.com/office/drawing/2014/main" id="{7CCD407B-8B1F-4281-B451-2E9B52A8D4A5}"/>
              </a:ext>
            </a:extLst>
          </p:cNvPr>
          <p:cNvGrpSpPr/>
          <p:nvPr/>
        </p:nvGrpSpPr>
        <p:grpSpPr>
          <a:xfrm>
            <a:off x="10552761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500" name="手繪多邊形: 圖案 499">
              <a:extLst>
                <a:ext uri="{FF2B5EF4-FFF2-40B4-BE49-F238E27FC236}">
                  <a16:creationId xmlns:a16="http://schemas.microsoft.com/office/drawing/2014/main" id="{827E7C72-58A9-4B9C-8684-9FEE2A70E8CF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1" name="手繪多邊形: 圖案 500">
              <a:extLst>
                <a:ext uri="{FF2B5EF4-FFF2-40B4-BE49-F238E27FC236}">
                  <a16:creationId xmlns:a16="http://schemas.microsoft.com/office/drawing/2014/main" id="{A8CD5DD2-3B71-4DF7-A187-75387CD61ED7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2" name="手繪多邊形: 圖案 501">
              <a:extLst>
                <a:ext uri="{FF2B5EF4-FFF2-40B4-BE49-F238E27FC236}">
                  <a16:creationId xmlns:a16="http://schemas.microsoft.com/office/drawing/2014/main" id="{78DFB384-6CA0-40CF-986E-5340CDBF666E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503" name="文字方塊 502">
            <a:extLst>
              <a:ext uri="{FF2B5EF4-FFF2-40B4-BE49-F238E27FC236}">
                <a16:creationId xmlns:a16="http://schemas.microsoft.com/office/drawing/2014/main" id="{C10ED809-687B-411E-87A1-74BCA0A9DC59}"/>
              </a:ext>
            </a:extLst>
          </p:cNvPr>
          <p:cNvSpPr txBox="1"/>
          <p:nvPr/>
        </p:nvSpPr>
        <p:spPr>
          <a:xfrm>
            <a:off x="2127795" y="2972092"/>
            <a:ext cx="1345066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user</a:t>
            </a:r>
          </a:p>
        </p:txBody>
      </p:sp>
      <p:pic>
        <p:nvPicPr>
          <p:cNvPr id="504" name="圖形 503">
            <a:extLst>
              <a:ext uri="{FF2B5EF4-FFF2-40B4-BE49-F238E27FC236}">
                <a16:creationId xmlns:a16="http://schemas.microsoft.com/office/drawing/2014/main" id="{1C75CA5C-738E-4D0F-B31E-09D59EF2A7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7879" y="2599490"/>
            <a:ext cx="391767" cy="372521"/>
          </a:xfrm>
          <a:prstGeom prst="rect">
            <a:avLst/>
          </a:prstGeom>
        </p:spPr>
      </p:pic>
      <p:grpSp>
        <p:nvGrpSpPr>
          <p:cNvPr id="505" name="群組 504">
            <a:extLst>
              <a:ext uri="{FF2B5EF4-FFF2-40B4-BE49-F238E27FC236}">
                <a16:creationId xmlns:a16="http://schemas.microsoft.com/office/drawing/2014/main" id="{CEDBF537-E956-44CC-B84B-D29F17F2AA1B}"/>
              </a:ext>
            </a:extLst>
          </p:cNvPr>
          <p:cNvGrpSpPr/>
          <p:nvPr/>
        </p:nvGrpSpPr>
        <p:grpSpPr>
          <a:xfrm>
            <a:off x="985347" y="5263633"/>
            <a:ext cx="1554982" cy="1036510"/>
            <a:chOff x="1942737" y="2167157"/>
            <a:chExt cx="1554982" cy="1036510"/>
          </a:xfrm>
        </p:grpSpPr>
        <p:grpSp>
          <p:nvGrpSpPr>
            <p:cNvPr id="506" name="群組 505">
              <a:extLst>
                <a:ext uri="{FF2B5EF4-FFF2-40B4-BE49-F238E27FC236}">
                  <a16:creationId xmlns:a16="http://schemas.microsoft.com/office/drawing/2014/main" id="{301FAB4B-D6ED-4D4F-AB42-2E7D26C0035B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509" name="手繪多邊形: 圖案 508">
                <a:extLst>
                  <a:ext uri="{FF2B5EF4-FFF2-40B4-BE49-F238E27FC236}">
                    <a16:creationId xmlns:a16="http://schemas.microsoft.com/office/drawing/2014/main" id="{46652A60-6B49-4C55-A249-A0519ECBA4A5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手繪多邊形: 圖案 509">
                <a:extLst>
                  <a:ext uri="{FF2B5EF4-FFF2-40B4-BE49-F238E27FC236}">
                    <a16:creationId xmlns:a16="http://schemas.microsoft.com/office/drawing/2014/main" id="{989D1F02-5BF0-4EA5-9D11-041E0B6096C0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07" name="文字方塊 506">
              <a:extLst>
                <a:ext uri="{FF2B5EF4-FFF2-40B4-BE49-F238E27FC236}">
                  <a16:creationId xmlns:a16="http://schemas.microsoft.com/office/drawing/2014/main" id="{79C9D212-DD17-45A9-A64F-AB5C6E2E1311}"/>
                </a:ext>
              </a:extLst>
            </p:cNvPr>
            <p:cNvSpPr txBox="1"/>
            <p:nvPr/>
          </p:nvSpPr>
          <p:spPr>
            <a:xfrm>
              <a:off x="2152653" y="2895890"/>
              <a:ext cx="13450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508" name="圖形 507">
              <a:extLst>
                <a:ext uri="{FF2B5EF4-FFF2-40B4-BE49-F238E27FC236}">
                  <a16:creationId xmlns:a16="http://schemas.microsoft.com/office/drawing/2014/main" id="{20788A15-96CB-4E29-8135-28D7FD2A4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662259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SzPts val="3400"/>
            </a:pPr>
            <a:r>
              <a:rPr lang="en-US" altLang="zh-TW" sz="36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Use network-based VJBOD to </a:t>
            </a:r>
            <a:br>
              <a:rPr lang="en-US" altLang="zh-TW" sz="36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360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expand other NAS capacity</a:t>
            </a:r>
            <a:endParaRPr lang="zh-TW" altLang="en-US" sz="3600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" name="圖片 16" descr="一張含有 水, 大, 男人, 飛機 的圖片&#10;&#10;自動產生的描述" hidden="1">
            <a:extLst>
              <a:ext uri="{FF2B5EF4-FFF2-40B4-BE49-F238E27FC236}">
                <a16:creationId xmlns:a16="http://schemas.microsoft.com/office/drawing/2014/main" id="{FDC1E519-8133-4BF5-9101-2289551B2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95530"/>
            <a:ext cx="12192000" cy="4102533"/>
          </a:xfrm>
          <a:prstGeom prst="rect">
            <a:avLst/>
          </a:prstGeom>
        </p:spPr>
      </p:pic>
      <p:sp>
        <p:nvSpPr>
          <p:cNvPr id="26" name="Rectangle 29">
            <a:extLst>
              <a:ext uri="{FF2B5EF4-FFF2-40B4-BE49-F238E27FC236}">
                <a16:creationId xmlns:a16="http://schemas.microsoft.com/office/drawing/2014/main" id="{926AB45D-B340-4634-9F47-7167B383E944}"/>
              </a:ext>
            </a:extLst>
          </p:cNvPr>
          <p:cNvSpPr/>
          <p:nvPr/>
        </p:nvSpPr>
        <p:spPr>
          <a:xfrm>
            <a:off x="1634337" y="3906860"/>
            <a:ext cx="28044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x86 NAS (Intel/AMD 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processor)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F66D5905-DAA9-1649-AE1A-7349AF10A40E}"/>
              </a:ext>
            </a:extLst>
          </p:cNvPr>
          <p:cNvSpPr/>
          <p:nvPr/>
        </p:nvSpPr>
        <p:spPr>
          <a:xfrm>
            <a:off x="1740561" y="6387947"/>
            <a:ext cx="1353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pic>
        <p:nvPicPr>
          <p:cNvPr id="14" name="圖片 13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D233ABC8-0C7B-2F40-99DF-56D7A7C5E5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516" y="4176193"/>
            <a:ext cx="9099940" cy="22549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848FA7B-2DFD-4909-97DD-A736352FA4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124" y="2395568"/>
            <a:ext cx="9016728" cy="1546132"/>
          </a:xfrm>
          <a:prstGeom prst="rect">
            <a:avLst/>
          </a:prstGeom>
        </p:spPr>
      </p:pic>
      <p:sp>
        <p:nvSpPr>
          <p:cNvPr id="15" name="Rectangle 29">
            <a:extLst>
              <a:ext uri="{FF2B5EF4-FFF2-40B4-BE49-F238E27FC236}">
                <a16:creationId xmlns:a16="http://schemas.microsoft.com/office/drawing/2014/main" id="{A6B9B0B0-DAAC-4678-8FB2-34B6407FBA2A}"/>
              </a:ext>
            </a:extLst>
          </p:cNvPr>
          <p:cNvSpPr/>
          <p:nvPr/>
        </p:nvSpPr>
        <p:spPr>
          <a:xfrm>
            <a:off x="1634337" y="3707054"/>
            <a:ext cx="994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S-451DeU</a:t>
            </a: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C4944C32-A0A8-4D69-9FA2-74588025AC7A}"/>
              </a:ext>
            </a:extLst>
          </p:cNvPr>
          <p:cNvSpPr txBox="1"/>
          <p:nvPr/>
        </p:nvSpPr>
        <p:spPr>
          <a:xfrm>
            <a:off x="920240" y="1818487"/>
            <a:ext cx="1035152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altLang="zh-Hant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Setup free space for multiple QNAP NAS devices to connect</a:t>
            </a:r>
            <a:endParaRPr lang="en-US" altLang="zh-TW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向右箭號 14">
            <a:extLst>
              <a:ext uri="{FF2B5EF4-FFF2-40B4-BE49-F238E27FC236}">
                <a16:creationId xmlns:a16="http://schemas.microsoft.com/office/drawing/2014/main" id="{80B9659E-B687-49AF-8F88-8C89E301F4DC}"/>
              </a:ext>
            </a:extLst>
          </p:cNvPr>
          <p:cNvSpPr/>
          <p:nvPr/>
        </p:nvSpPr>
        <p:spPr>
          <a:xfrm rot="5400000" flipH="1">
            <a:off x="5490465" y="3200409"/>
            <a:ext cx="1138043" cy="1759428"/>
          </a:xfrm>
          <a:prstGeom prst="rightArrow">
            <a:avLst>
              <a:gd name="adj1" fmla="val 50000"/>
              <a:gd name="adj2" fmla="val 60559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ABDBB12-E50A-45A3-B392-88205A355FD5}"/>
              </a:ext>
            </a:extLst>
          </p:cNvPr>
          <p:cNvSpPr txBox="1"/>
          <p:nvPr/>
        </p:nvSpPr>
        <p:spPr>
          <a:xfrm>
            <a:off x="7004832" y="4162122"/>
            <a:ext cx="1361928" cy="461665"/>
          </a:xfrm>
          <a:prstGeom prst="rect">
            <a:avLst/>
          </a:prstGeom>
          <a:solidFill>
            <a:srgbClr val="D83928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iSCSI</a:t>
            </a:r>
          </a:p>
        </p:txBody>
      </p:sp>
      <p:pic>
        <p:nvPicPr>
          <p:cNvPr id="21" name="圖片 20" descr="21.png">
            <a:extLst>
              <a:ext uri="{FF2B5EF4-FFF2-40B4-BE49-F238E27FC236}">
                <a16:creationId xmlns:a16="http://schemas.microsoft.com/office/drawing/2014/main" id="{C686F5AB-A35D-4820-9805-69CFCEA83A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599" y="3767199"/>
            <a:ext cx="1158392" cy="3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85073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Various NAS accessories for </a:t>
            </a:r>
            <a:br>
              <a:rPr kumimoji="1"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installation or expansion</a:t>
            </a:r>
            <a:endParaRPr kumimoji="1" lang="zh-TW" altLang="en-US" sz="36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C2F92E9-E990-E944-939C-366B8BF9A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9" y="2968556"/>
            <a:ext cx="4129793" cy="10486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2E9BFD-6081-E84C-8FFC-1156CDB87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27" y="2882143"/>
            <a:ext cx="2729624" cy="17060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6589947" y="2243872"/>
            <a:ext cx="4763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2.5-inch SATA 6Gb/s to</a:t>
            </a:r>
            <a:r>
              <a:rPr lang="en-US" altLang="zh-CN" sz="16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 x 3.5-inch </a:t>
            </a:r>
          </a:p>
          <a:p>
            <a:pPr>
              <a:buClr>
                <a:srgbClr val="3F3F3F"/>
              </a:buClr>
              <a:buSzPts val="1000"/>
            </a:pPr>
            <a:r>
              <a:rPr lang="en-US" altLang="zh-CN" sz="16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 6Gb/s hardware RAID 0/1 adapter</a:t>
            </a:r>
            <a:endParaRPr lang="zh-TW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FDF2DC-5540-AF44-B5F2-79775D55D70E}"/>
              </a:ext>
            </a:extLst>
          </p:cNvPr>
          <p:cNvSpPr/>
          <p:nvPr/>
        </p:nvSpPr>
        <p:spPr>
          <a:xfrm>
            <a:off x="1200286" y="2243872"/>
            <a:ext cx="3532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Optional rail-kit that is compliant with ANSI/EIA-RS-310-D.</a:t>
            </a:r>
            <a:endParaRPr lang="zh-TW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BA0E5-7B98-854E-9BF9-BE17A5064C06}"/>
              </a:ext>
            </a:extLst>
          </p:cNvPr>
          <p:cNvSpPr/>
          <p:nvPr/>
        </p:nvSpPr>
        <p:spPr>
          <a:xfrm>
            <a:off x="1200283" y="4860167"/>
            <a:ext cx="83870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Flexibly use USB or PCIe to multi-channel SATA to expand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NAS storage space</a:t>
            </a:r>
            <a:endParaRPr lang="zh-TW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ECFBA4-6942-644D-895B-BE944CD86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284" y="5784311"/>
            <a:ext cx="2359303" cy="5561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3DB0A3-4BEF-2546-8C51-18A531D55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762" y="5720816"/>
            <a:ext cx="1922153" cy="55615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FB9613E-0750-7D40-A3E7-E6A254FAF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087" y="4813271"/>
            <a:ext cx="2359303" cy="204472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EDE0D2A-63E7-D145-95C1-1A7628F53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330" y="4651662"/>
            <a:ext cx="2359303" cy="204472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A279079-C972-D545-B90B-5407D631C6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2166044" y="5177413"/>
            <a:ext cx="511168" cy="65822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CD1C3CC-3403-D840-A915-2E15585D1D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4732753" y="5176158"/>
            <a:ext cx="511168" cy="65822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AED03837-99F3-4B49-8795-FE4F9241D192}"/>
              </a:ext>
            </a:extLst>
          </p:cNvPr>
          <p:cNvSpPr/>
          <p:nvPr/>
        </p:nvSpPr>
        <p:spPr>
          <a:xfrm>
            <a:off x="1737951" y="6267834"/>
            <a:ext cx="1076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TR-004U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F2B3ECA-3A07-FD43-8A72-F03461F72D05}"/>
              </a:ext>
            </a:extLst>
          </p:cNvPr>
          <p:cNvSpPr/>
          <p:nvPr/>
        </p:nvSpPr>
        <p:spPr>
          <a:xfrm>
            <a:off x="4210175" y="6276968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TL-R1200C-RP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1D5A2E7-5150-E347-B654-662A97C21D05}"/>
              </a:ext>
            </a:extLst>
          </p:cNvPr>
          <p:cNvSpPr/>
          <p:nvPr/>
        </p:nvSpPr>
        <p:spPr>
          <a:xfrm>
            <a:off x="6767222" y="6296372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TL-R400S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B85382-E941-0B4F-A4EA-8907F361C04F}"/>
              </a:ext>
            </a:extLst>
          </p:cNvPr>
          <p:cNvSpPr/>
          <p:nvPr/>
        </p:nvSpPr>
        <p:spPr>
          <a:xfrm>
            <a:off x="9484038" y="6302524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TL-R1200S-RP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5E16DAD-D600-4BC1-88C2-DD3BF880F7F0}"/>
              </a:ext>
            </a:extLst>
          </p:cNvPr>
          <p:cNvSpPr/>
          <p:nvPr/>
        </p:nvSpPr>
        <p:spPr>
          <a:xfrm>
            <a:off x="1234591" y="1725465"/>
            <a:ext cx="3368715" cy="40011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RAIL-B02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DD81C17-5E30-4150-AB70-5D3686582624}"/>
              </a:ext>
            </a:extLst>
          </p:cNvPr>
          <p:cNvSpPr/>
          <p:nvPr/>
        </p:nvSpPr>
        <p:spPr>
          <a:xfrm>
            <a:off x="6682182" y="1725465"/>
            <a:ext cx="3368715" cy="40011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QDA-A2AR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4035A6B-1800-406D-B95E-C2EA57AED8CC}"/>
              </a:ext>
            </a:extLst>
          </p:cNvPr>
          <p:cNvSpPr/>
          <p:nvPr/>
        </p:nvSpPr>
        <p:spPr>
          <a:xfrm>
            <a:off x="1234590" y="4326755"/>
            <a:ext cx="4009331" cy="40011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 &amp; TL expansion enclosures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13706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Economical and flexible </a:t>
            </a: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QNAP expansion </a:t>
            </a:r>
            <a:b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enclosures for multi-platform usage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6096001" y="2375531"/>
            <a:ext cx="5257800" cy="152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2667"/>
              </a:lnSpc>
            </a:pPr>
            <a:r>
              <a:rPr kumimoji="1" lang="en-US" altLang="zh-CN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Better compatibility: NAS or PC/Server</a:t>
            </a:r>
          </a:p>
          <a:p>
            <a:pPr marL="180000" lvl="1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Expand</a:t>
            </a:r>
            <a:r>
              <a:rPr kumimoji="1"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NAS or server storage capacity </a:t>
            </a:r>
            <a:r>
              <a:rPr kumimoji="1"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or </a:t>
            </a:r>
            <a:r>
              <a:rPr kumimoji="1"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 </a:t>
            </a:r>
            <a:r>
              <a:rPr kumimoji="1"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migration between different hosts</a:t>
            </a:r>
            <a:endParaRPr kumimoji="1" lang="en-US" altLang="zh-CN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External RAID Manager and JBOD Manager for monitoring the JBOD status</a:t>
            </a:r>
            <a:endParaRPr kumimoji="1" lang="zh-TW" alt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DC9E5A-3E02-8B4D-8C50-6795DEBD3B41}"/>
              </a:ext>
            </a:extLst>
          </p:cNvPr>
          <p:cNvSpPr/>
          <p:nvPr/>
        </p:nvSpPr>
        <p:spPr>
          <a:xfrm>
            <a:off x="1123889" y="6314273"/>
            <a:ext cx="76963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9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*TS-x32PXU </a:t>
            </a:r>
            <a:r>
              <a:rPr kumimoji="1"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can be installed with an USB 3.2 Gen 2 PCIe expansion adapter (QXP-10G2U3A) for dual USB 3.2 Gen 2 10Gbps ports.</a:t>
            </a:r>
            <a:endParaRPr kumimoji="1" lang="en-US" altLang="zh-CN" sz="9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1091495" y="44544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</a:t>
            </a:r>
            <a:r>
              <a:rPr kumimoji="1"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Interface</a:t>
            </a:r>
            <a:endParaRPr kumimoji="1"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6225628" y="4454400"/>
            <a:ext cx="530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8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PCIe to SFF-8088 multi-channel 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SATA interface</a:t>
            </a: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21927EF-B456-480A-ABB0-51F40772E580}"/>
              </a:ext>
            </a:extLst>
          </p:cNvPr>
          <p:cNvSpPr txBox="1"/>
          <p:nvPr/>
        </p:nvSpPr>
        <p:spPr>
          <a:xfrm>
            <a:off x="1123889" y="1555970"/>
            <a:ext cx="9947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TR RAID and TL JBOD enclosures 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have many </a:t>
            </a:r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advantages 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for NAS capacity expansion.</a:t>
            </a:r>
            <a:endParaRPr kumimoji="1" lang="zh-CN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5D2872E-2FB9-4A54-9724-FB76E9625EBB}"/>
              </a:ext>
            </a:extLst>
          </p:cNvPr>
          <p:cNvSpPr txBox="1"/>
          <p:nvPr/>
        </p:nvSpPr>
        <p:spPr>
          <a:xfrm>
            <a:off x="1091495" y="3337921"/>
            <a:ext cx="4784372" cy="943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2533"/>
              </a:lnSpc>
            </a:pPr>
            <a:r>
              <a:rPr kumimoji="1" lang="en-US" altLang="zh-CN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Higher speed</a:t>
            </a:r>
          </a:p>
          <a:p>
            <a:pPr marL="180000" lvl="1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3.2 Gen 1 5Gb/s, USB 3.2 Gen 2 10Gb/s or up to 64Gb/s with multiple </a:t>
            </a:r>
            <a:r>
              <a:rPr lang="en-US" altLang="zh-TW" sz="14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miniSAS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SFF-8088 6Gb/s cables</a:t>
            </a:r>
            <a:endParaRPr kumimoji="1" lang="en-US" altLang="zh-CN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95CD141-56BE-4B32-8441-EB3C95CF66BE}"/>
              </a:ext>
            </a:extLst>
          </p:cNvPr>
          <p:cNvSpPr txBox="1"/>
          <p:nvPr/>
        </p:nvSpPr>
        <p:spPr>
          <a:xfrm>
            <a:off x="1091496" y="2375531"/>
            <a:ext cx="4581688" cy="943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2533"/>
              </a:lnSpc>
            </a:pPr>
            <a:r>
              <a:rPr kumimoji="1" lang="en-US" altLang="zh-TW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Bigger capacity</a:t>
            </a:r>
          </a:p>
          <a:p>
            <a:pPr marL="180000" lvl="1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CN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&amp; 12-bay choices</a:t>
            </a:r>
          </a:p>
          <a:p>
            <a:pPr marL="180000" lvl="1" indent="-1800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kumimoji="1"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CN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may support up to two enclosures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AAC4BD8-3CE2-0949-8CF1-E4DAD2D1B6CE}"/>
              </a:ext>
            </a:extLst>
          </p:cNvPr>
          <p:cNvSpPr txBox="1"/>
          <p:nvPr/>
        </p:nvSpPr>
        <p:spPr>
          <a:xfrm>
            <a:off x="1823099" y="5993887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TR-004U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7896C76-56CA-F445-B496-918F4DF4D39F}"/>
              </a:ext>
            </a:extLst>
          </p:cNvPr>
          <p:cNvSpPr txBox="1"/>
          <p:nvPr/>
        </p:nvSpPr>
        <p:spPr>
          <a:xfrm>
            <a:off x="3617643" y="5993887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TL-R1200C-RP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6F6575-E977-504C-996F-ADF962D26212}"/>
              </a:ext>
            </a:extLst>
          </p:cNvPr>
          <p:cNvSpPr txBox="1"/>
          <p:nvPr/>
        </p:nvSpPr>
        <p:spPr>
          <a:xfrm>
            <a:off x="7030421" y="5993887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D8EBADF3-7A7B-DA42-8E5C-A95D2F66D0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938" y="5378825"/>
            <a:ext cx="2304249" cy="69457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F016689-E906-D348-8656-49F5A71B24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889" y="5653796"/>
            <a:ext cx="2022938" cy="33309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279D75D-E82C-0D4F-97D9-386D9E7106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758" y="5047082"/>
            <a:ext cx="2053708" cy="98961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D93484A0-A0B6-9740-B113-4C362CD54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4404" y="4518336"/>
            <a:ext cx="2053707" cy="1779880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FAA82FC1-B6C3-5A4F-B0B4-F70FAC177BB2}"/>
              </a:ext>
            </a:extLst>
          </p:cNvPr>
          <p:cNvSpPr txBox="1"/>
          <p:nvPr/>
        </p:nvSpPr>
        <p:spPr>
          <a:xfrm>
            <a:off x="9515410" y="5993887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23793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0801"/>
            <a:ext cx="11049000" cy="1325563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US" altLang="zh-TW" sz="36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One enclosure for two different uses</a:t>
            </a:r>
            <a:r>
              <a:rPr lang="zh-TW" altLang="en-US" sz="36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: </a:t>
            </a:r>
            <a:br>
              <a:rPr lang="zh-TW" altLang="en-US" sz="36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</a:br>
            <a:r>
              <a:rPr lang="en-US" altLang="zh-TW" sz="36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internal expansion or external disk mode</a:t>
            </a:r>
            <a:endParaRPr lang="zh-TW" altLang="en-US" sz="3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8213" y="453599"/>
            <a:ext cx="65" cy="153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zh-TW" altLang="zh-TW" sz="900">
                <a:solidFill>
                  <a:srgbClr val="21212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zh-TW" altLang="zh-TW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BE747F4-5453-F34B-BCD2-D67332AC11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94" y="3074001"/>
            <a:ext cx="1724153" cy="186598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E01B052-0F4B-DD44-B982-82FC9BD68B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94" y="4089394"/>
            <a:ext cx="1724153" cy="1865985"/>
          </a:xfrm>
          <a:prstGeom prst="rect">
            <a:avLst/>
          </a:prstGeom>
        </p:spPr>
      </p:pic>
      <p:sp>
        <p:nvSpPr>
          <p:cNvPr id="27" name="內容版面配置區 1">
            <a:extLst>
              <a:ext uri="{FF2B5EF4-FFF2-40B4-BE49-F238E27FC236}">
                <a16:creationId xmlns:a16="http://schemas.microsoft.com/office/drawing/2014/main" id="{DAF78AA0-E516-804C-9BF2-2D0AA7DFC43A}"/>
              </a:ext>
            </a:extLst>
          </p:cNvPr>
          <p:cNvSpPr txBox="1">
            <a:spLocks/>
          </p:cNvSpPr>
          <p:nvPr/>
        </p:nvSpPr>
        <p:spPr>
          <a:xfrm>
            <a:off x="6573844" y="2041003"/>
            <a:ext cx="5046656" cy="138281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The storage is individual for each disk, it will show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independent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external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disks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with TL JBOD or as a single disk with IR RAID unit. This mode is also for cross-platform compatibility among various O.S.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D7B6087-23E8-7F48-9A13-95AD4BF1A2E1}"/>
              </a:ext>
            </a:extLst>
          </p:cNvPr>
          <p:cNvSpPr txBox="1"/>
          <p:nvPr/>
        </p:nvSpPr>
        <p:spPr>
          <a:xfrm>
            <a:off x="1036390" y="2085128"/>
            <a:ext cx="44137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All disks of TR &amp; TL expansion units would be identified by Storage &amp; Snapshot manager, then configure as a RAID of storage pool.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105A6699-CB01-764E-A738-40EACCC40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31" y="5950016"/>
            <a:ext cx="326081" cy="286133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B0418CFB-B4C6-7B44-97AB-6059B402B2A3}"/>
              </a:ext>
            </a:extLst>
          </p:cNvPr>
          <p:cNvSpPr txBox="1"/>
          <p:nvPr/>
        </p:nvSpPr>
        <p:spPr>
          <a:xfrm>
            <a:off x="1421112" y="5897817"/>
            <a:ext cx="4273106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TL &amp; TR units </a:t>
            </a:r>
            <a:r>
              <a:rPr lang="zh-TW" altLang="en-US" sz="1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cannot be configured as a RAID group with those internal disks from NAS.</a:t>
            </a:r>
            <a:endParaRPr lang="en-US" altLang="zh-TW" sz="10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TR units can only support RAID 0/1/5/10 and JBOD modes.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3" name="矩形: 圓角 55">
            <a:extLst>
              <a:ext uri="{FF2B5EF4-FFF2-40B4-BE49-F238E27FC236}">
                <a16:creationId xmlns:a16="http://schemas.microsoft.com/office/drawing/2014/main" id="{0BF1A555-EE8D-411D-872B-9549C679A24E}"/>
              </a:ext>
            </a:extLst>
          </p:cNvPr>
          <p:cNvSpPr/>
          <p:nvPr/>
        </p:nvSpPr>
        <p:spPr>
          <a:xfrm>
            <a:off x="1497986" y="1557693"/>
            <a:ext cx="3490581" cy="635903"/>
          </a:xfrm>
          <a:prstGeom prst="round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400">
                <a:solidFill>
                  <a:srgbClr val="FF3C04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&amp; Storage Pool</a:t>
            </a:r>
            <a:endParaRPr lang="zh-TW" altLang="en-US" sz="2400">
              <a:solidFill>
                <a:srgbClr val="FF3C04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矩形: 圓角 55">
            <a:extLst>
              <a:ext uri="{FF2B5EF4-FFF2-40B4-BE49-F238E27FC236}">
                <a16:creationId xmlns:a16="http://schemas.microsoft.com/office/drawing/2014/main" id="{05294E34-765F-4418-AB38-724C7502B872}"/>
              </a:ext>
            </a:extLst>
          </p:cNvPr>
          <p:cNvSpPr/>
          <p:nvPr/>
        </p:nvSpPr>
        <p:spPr>
          <a:xfrm>
            <a:off x="7520372" y="1540729"/>
            <a:ext cx="3153601" cy="635903"/>
          </a:xfrm>
          <a:prstGeom prst="round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400">
                <a:solidFill>
                  <a:srgbClr val="FF3C04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External Disk Mode</a:t>
            </a:r>
            <a:endParaRPr lang="zh-TW" altLang="en-US" sz="2400">
              <a:solidFill>
                <a:srgbClr val="FF3C04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1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650B57-0ACB-4931-A67C-22D90C2CFF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632" y="3288186"/>
            <a:ext cx="4587475" cy="2414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</p:pic>
      <p:pic>
        <p:nvPicPr>
          <p:cNvPr id="40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3320F36-0914-4C40-A7F2-4C837964F4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87" y="3222384"/>
            <a:ext cx="4413773" cy="2480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E068402-9849-8042-8C75-847455DD4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360" y="5201449"/>
            <a:ext cx="4587475" cy="1382813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8E78436-C471-CE40-A870-335E427B57C0}"/>
              </a:ext>
            </a:extLst>
          </p:cNvPr>
          <p:cNvSpPr txBox="1"/>
          <p:nvPr/>
        </p:nvSpPr>
        <p:spPr>
          <a:xfrm>
            <a:off x="7162995" y="6297927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TL-R1200C-RP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36385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傘, 圍欄 的圖片&#10;&#10;自動產生的描述">
            <a:extLst>
              <a:ext uri="{FF2B5EF4-FFF2-40B4-BE49-F238E27FC236}">
                <a16:creationId xmlns:a16="http://schemas.microsoft.com/office/drawing/2014/main" id="{F8BD5CDC-F941-4EA3-AC77-40A1E0AC1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6" y="809481"/>
            <a:ext cx="3955482" cy="5789749"/>
          </a:xfrm>
          <a:prstGeom prst="rect">
            <a:avLst/>
          </a:prstGeom>
        </p:spPr>
      </p:pic>
      <p:sp>
        <p:nvSpPr>
          <p:cNvPr id="20" name="矩形: 圓角 19" hidden="1">
            <a:extLst>
              <a:ext uri="{FF2B5EF4-FFF2-40B4-BE49-F238E27FC236}">
                <a16:creationId xmlns:a16="http://schemas.microsoft.com/office/drawing/2014/main" id="{3F39C4C4-5435-462D-B643-72C566200D4D}"/>
              </a:ext>
            </a:extLst>
          </p:cNvPr>
          <p:cNvSpPr/>
          <p:nvPr/>
        </p:nvSpPr>
        <p:spPr>
          <a:xfrm>
            <a:off x="1126535" y="2183581"/>
            <a:ext cx="3163244" cy="4171471"/>
          </a:xfrm>
          <a:prstGeom prst="roundRect">
            <a:avLst>
              <a:gd name="adj" fmla="val 3376"/>
            </a:avLst>
          </a:prstGeom>
          <a:solidFill>
            <a:srgbClr val="F3FE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33"/>
              </a:lnSpc>
            </a:pPr>
            <a:endParaRPr lang="zh-TW" altLang="en-US" sz="35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57D1D6-DF8E-0E41-8929-7F2C17EF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33" y="50801"/>
            <a:ext cx="9821334" cy="1325563"/>
          </a:xfrm>
        </p:spPr>
        <p:txBody>
          <a:bodyPr>
            <a:normAutofit/>
          </a:bodyPr>
          <a:lstStyle/>
          <a:p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Two-year extended warranty option for the worry-free coverage</a:t>
            </a:r>
            <a:endParaRPr kumimoji="1" lang="zh-TW" altLang="en-US" sz="3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0">
            <a:extLst>
              <a:ext uri="{FF2B5EF4-FFF2-40B4-BE49-F238E27FC236}">
                <a16:creationId xmlns:a16="http://schemas.microsoft.com/office/drawing/2014/main" id="{0C4BEFE7-4F35-C342-9124-87B91A77E680}"/>
              </a:ext>
            </a:extLst>
          </p:cNvPr>
          <p:cNvSpPr txBox="1"/>
          <p:nvPr/>
        </p:nvSpPr>
        <p:spPr>
          <a:xfrm>
            <a:off x="6675749" y="2024088"/>
            <a:ext cx="4755181" cy="208723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000" indent="-180000">
              <a:lnSpc>
                <a:spcPct val="130000"/>
              </a:lnSpc>
              <a:spcBef>
                <a:spcPts val="600"/>
              </a:spcBef>
            </a:pP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000" indent="-180000">
              <a:lnSpc>
                <a:spcPct val="130000"/>
              </a:lnSpc>
              <a:spcBef>
                <a:spcPts val="300"/>
              </a:spcBef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3-year standard warranty service that comes in effect at the time of purchase.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000" indent="-180000">
              <a:lnSpc>
                <a:spcPct val="130000"/>
              </a:lnSpc>
              <a:spcBef>
                <a:spcPts val="300"/>
              </a:spcBef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Free repair and part replacement for products under normal use during warranty period. (Spare parts and consumables are excluded)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B41698D0-5598-604E-B5ED-57647D70E899}"/>
              </a:ext>
            </a:extLst>
          </p:cNvPr>
          <p:cNvSpPr txBox="1"/>
          <p:nvPr/>
        </p:nvSpPr>
        <p:spPr>
          <a:xfrm>
            <a:off x="6762254" y="4463441"/>
            <a:ext cx="4970670" cy="1482970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000" indent="-180000">
              <a:lnSpc>
                <a:spcPct val="130000"/>
              </a:lnSpc>
              <a:spcBef>
                <a:spcPts val="600"/>
              </a:spcBef>
            </a:pP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000" indent="-180000">
              <a:lnSpc>
                <a:spcPct val="130000"/>
              </a:lnSpc>
              <a:spcBef>
                <a:spcPts val="300"/>
              </a:spcBef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Extending your warranty with this paid service, available within 90 days of the initial unit purchase.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80000" indent="-180000">
              <a:lnSpc>
                <a:spcPct val="130000"/>
              </a:lnSpc>
              <a:spcBef>
                <a:spcPts val="300"/>
              </a:spcBef>
              <a:buChar char="•"/>
            </a:pPr>
            <a:r>
              <a:rPr lang="en-US" altLang="zh-CN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Offers identical service to standard warranty.</a:t>
            </a:r>
            <a:endParaRPr lang="zh-CN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Google Shape;97;p18">
            <a:extLst>
              <a:ext uri="{FF2B5EF4-FFF2-40B4-BE49-F238E27FC236}">
                <a16:creationId xmlns:a16="http://schemas.microsoft.com/office/drawing/2014/main" id="{81908ACB-2FEA-9349-A626-37BE78FFF599}"/>
              </a:ext>
            </a:extLst>
          </p:cNvPr>
          <p:cNvSpPr txBox="1"/>
          <p:nvPr/>
        </p:nvSpPr>
        <p:spPr>
          <a:xfrm>
            <a:off x="1035283" y="1609753"/>
            <a:ext cx="2905761" cy="953599"/>
          </a:xfrm>
          <a:prstGeom prst="round2SameRect">
            <a:avLst>
              <a:gd name="adj1" fmla="val 10008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r>
              <a:rPr lang="en-US" altLang="zh-TW" sz="2000">
                <a:sym typeface="Arial" panose="020B0604020202020204" pitchFamily="34" charset="0"/>
              </a:rPr>
              <a:t>Provide up to 5 years of warranty coverage</a:t>
            </a:r>
            <a:endParaRPr lang="zh-TW" altLang="zh-TW" sz="2000">
              <a:sym typeface="Arial" panose="020B0604020202020204" pitchFamily="34" charset="0"/>
            </a:endParaRPr>
          </a:p>
        </p:txBody>
      </p:sp>
      <p:sp>
        <p:nvSpPr>
          <p:cNvPr id="19" name="Google Shape;97;p18">
            <a:extLst>
              <a:ext uri="{FF2B5EF4-FFF2-40B4-BE49-F238E27FC236}">
                <a16:creationId xmlns:a16="http://schemas.microsoft.com/office/drawing/2014/main" id="{34B49923-4844-3B4C-A5B4-13306D4FC4E7}"/>
              </a:ext>
            </a:extLst>
          </p:cNvPr>
          <p:cNvSpPr txBox="1"/>
          <p:nvPr/>
        </p:nvSpPr>
        <p:spPr>
          <a:xfrm rot="10800000">
            <a:off x="1035282" y="5646877"/>
            <a:ext cx="2905761" cy="836092"/>
          </a:xfrm>
          <a:prstGeom prst="round2SameRect">
            <a:avLst>
              <a:gd name="adj1" fmla="val 12616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endParaRPr lang="en-US" altLang="zh-TW" sz="2000">
              <a:sym typeface="Arial" panose="020B0604020202020204" pitchFamily="34" charset="0"/>
            </a:endParaRPr>
          </a:p>
        </p:txBody>
      </p:sp>
      <p:sp>
        <p:nvSpPr>
          <p:cNvPr id="27" name="矩形: 圓角 55">
            <a:extLst>
              <a:ext uri="{FF2B5EF4-FFF2-40B4-BE49-F238E27FC236}">
                <a16:creationId xmlns:a16="http://schemas.microsoft.com/office/drawing/2014/main" id="{605A5052-0BE5-4100-89AD-C2A0D9CE52A9}"/>
              </a:ext>
            </a:extLst>
          </p:cNvPr>
          <p:cNvSpPr/>
          <p:nvPr/>
        </p:nvSpPr>
        <p:spPr>
          <a:xfrm>
            <a:off x="6674355" y="1912364"/>
            <a:ext cx="5021190" cy="644377"/>
          </a:xfrm>
          <a:prstGeom prst="roundRect">
            <a:avLst/>
          </a:prstGeom>
          <a:noFill/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24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3-year Standard Warranty</a:t>
            </a:r>
            <a:endParaRPr lang="zh-TW" altLang="en-US" sz="24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矩形: 圓角 55">
            <a:extLst>
              <a:ext uri="{FF2B5EF4-FFF2-40B4-BE49-F238E27FC236}">
                <a16:creationId xmlns:a16="http://schemas.microsoft.com/office/drawing/2014/main" id="{35EE868A-1A49-44B4-A040-9525E199D53E}"/>
              </a:ext>
            </a:extLst>
          </p:cNvPr>
          <p:cNvSpPr/>
          <p:nvPr/>
        </p:nvSpPr>
        <p:spPr>
          <a:xfrm>
            <a:off x="6724876" y="4295474"/>
            <a:ext cx="5354208" cy="644377"/>
          </a:xfrm>
          <a:prstGeom prst="roundRect">
            <a:avLst/>
          </a:prstGeom>
          <a:noFill/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24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Optional 2-year Extended Warranty</a:t>
            </a:r>
            <a:endParaRPr lang="zh-TW" altLang="en-US" sz="24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Google Shape;114;p19">
            <a:extLst>
              <a:ext uri="{FF2B5EF4-FFF2-40B4-BE49-F238E27FC236}">
                <a16:creationId xmlns:a16="http://schemas.microsoft.com/office/drawing/2014/main" id="{A6C95B19-A8EB-0A48-BC9C-D6FD989FB432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941" y="2725550"/>
            <a:ext cx="2529273" cy="2748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BCA074B-B4AB-4D2F-9093-E71553FC4E3D}"/>
              </a:ext>
            </a:extLst>
          </p:cNvPr>
          <p:cNvSpPr txBox="1"/>
          <p:nvPr/>
        </p:nvSpPr>
        <p:spPr>
          <a:xfrm>
            <a:off x="1216259" y="5694690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Part number: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EXTW-ORANGE-2Y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C326AC2-B514-42A8-8DBA-A8059928F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66" y="1820925"/>
            <a:ext cx="2166872" cy="2166872"/>
          </a:xfrm>
          <a:prstGeom prst="rect">
            <a:avLst/>
          </a:prstGeom>
        </p:spPr>
      </p:pic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E3DE6C7F-CA1C-4130-8326-98E864BBD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866" y="4179593"/>
            <a:ext cx="2166872" cy="21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2392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E87BCB93-061F-4D11-8FD4-D588B1E44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75" y="2894711"/>
            <a:ext cx="8781597" cy="2176057"/>
          </a:xfrm>
          <a:prstGeom prst="rect">
            <a:avLst/>
          </a:prstGeom>
        </p:spPr>
      </p:pic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DBC3ABF0-EE58-4791-94C5-B5A2BF60A16F}"/>
              </a:ext>
            </a:extLst>
          </p:cNvPr>
          <p:cNvSpPr/>
          <p:nvPr/>
        </p:nvSpPr>
        <p:spPr>
          <a:xfrm>
            <a:off x="8908010" y="2908865"/>
            <a:ext cx="649250" cy="2277747"/>
          </a:xfrm>
          <a:custGeom>
            <a:avLst/>
            <a:gdLst>
              <a:gd name="connsiteX0" fmla="*/ 0 w 808567"/>
              <a:gd name="connsiteY0" fmla="*/ 690033 h 1854200"/>
              <a:gd name="connsiteX1" fmla="*/ 808567 w 808567"/>
              <a:gd name="connsiteY1" fmla="*/ 0 h 1854200"/>
              <a:gd name="connsiteX2" fmla="*/ 808567 w 808567"/>
              <a:gd name="connsiteY2" fmla="*/ 1854200 h 1854200"/>
              <a:gd name="connsiteX3" fmla="*/ 16933 w 808567"/>
              <a:gd name="connsiteY3" fmla="*/ 1147233 h 1854200"/>
              <a:gd name="connsiteX4" fmla="*/ 0 w 808567"/>
              <a:gd name="connsiteY4" fmla="*/ 690033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67" h="1854200">
                <a:moveTo>
                  <a:pt x="0" y="690033"/>
                </a:moveTo>
                <a:lnTo>
                  <a:pt x="808567" y="0"/>
                </a:lnTo>
                <a:lnTo>
                  <a:pt x="808567" y="1854200"/>
                </a:lnTo>
                <a:lnTo>
                  <a:pt x="16933" y="1147233"/>
                </a:lnTo>
                <a:lnTo>
                  <a:pt x="0" y="690033"/>
                </a:lnTo>
                <a:close/>
              </a:path>
            </a:pathLst>
          </a:custGeom>
          <a:gradFill>
            <a:gsLst>
              <a:gs pos="0">
                <a:srgbClr val="FF0000">
                  <a:alpha val="0"/>
                </a:srgbClr>
              </a:gs>
              <a:gs pos="84270">
                <a:srgbClr val="FFB900"/>
              </a:gs>
              <a:gs pos="87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74EC03E-8A2B-4C30-A3DD-9EFA94064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3449" y="2851760"/>
            <a:ext cx="844724" cy="2396334"/>
          </a:xfrm>
          <a:prstGeom prst="roundRect">
            <a:avLst>
              <a:gd name="adj" fmla="val 49207"/>
            </a:avLst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838200" y="259324"/>
            <a:ext cx="10515600" cy="11170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400"/>
            </a:pPr>
            <a:r>
              <a:rPr lang="en-US" altLang="zh-Hant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TS-x32PXU NAS front view</a:t>
            </a:r>
            <a:endParaRPr lang="en-US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10405124" y="3638355"/>
            <a:ext cx="1408503" cy="135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en-US" altLang="zh-TW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LEDs:</a:t>
            </a:r>
          </a:p>
          <a:p>
            <a:pPr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en-US" altLang="zh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Status, </a:t>
            </a:r>
          </a:p>
          <a:p>
            <a:pPr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en-US" altLang="zh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Network,  </a:t>
            </a:r>
          </a:p>
          <a:p>
            <a:pPr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en-US" altLang="zh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Expansion</a:t>
            </a:r>
            <a:endParaRPr lang="zh-TW" altLang="en-US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0407586" y="2923733"/>
            <a:ext cx="1205504" cy="634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altLang="zh-TW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Power button</a:t>
            </a:r>
            <a:endParaRPr lang="zh-TW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flipV="1">
            <a:off x="4109119" y="2894712"/>
            <a:ext cx="0" cy="783208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247" name="Shape 247"/>
          <p:cNvSpPr/>
          <p:nvPr/>
        </p:nvSpPr>
        <p:spPr>
          <a:xfrm>
            <a:off x="6627843" y="3460395"/>
            <a:ext cx="281852" cy="1371097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66C64-1537-7848-8F95-4C1539E19323}"/>
              </a:ext>
            </a:extLst>
          </p:cNvPr>
          <p:cNvSpPr/>
          <p:nvPr/>
        </p:nvSpPr>
        <p:spPr>
          <a:xfrm>
            <a:off x="5780691" y="2144156"/>
            <a:ext cx="1933902" cy="360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67"/>
              </a:lnSpc>
            </a:pPr>
            <a:r>
              <a:rPr lang="en-US" altLang="zh-Hant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Drive status LED</a:t>
            </a:r>
          </a:p>
        </p:txBody>
      </p:sp>
      <p:sp>
        <p:nvSpPr>
          <p:cNvPr id="34" name="Shape 246">
            <a:extLst>
              <a:ext uri="{FF2B5EF4-FFF2-40B4-BE49-F238E27FC236}">
                <a16:creationId xmlns:a16="http://schemas.microsoft.com/office/drawing/2014/main" id="{90B5ED92-ED8B-4B45-A81A-44D5C43F0FA5}"/>
              </a:ext>
            </a:extLst>
          </p:cNvPr>
          <p:cNvSpPr txBox="1"/>
          <p:nvPr/>
        </p:nvSpPr>
        <p:spPr>
          <a:xfrm>
            <a:off x="2490953" y="2144156"/>
            <a:ext cx="2835731" cy="74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4/8/12 x 3.5-inch</a:t>
            </a:r>
            <a:r>
              <a:rPr lang="en-US" altLang="zh-TW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/2.5-inch</a:t>
            </a: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6Gb/s drive bays</a:t>
            </a:r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片 6" descr="一張含有 螢幕, 監視器, 坐, 直立的 的圖片&#10;&#10;自動產生的描述">
            <a:extLst>
              <a:ext uri="{FF2B5EF4-FFF2-40B4-BE49-F238E27FC236}">
                <a16:creationId xmlns:a16="http://schemas.microsoft.com/office/drawing/2014/main" id="{66A02FB1-64D8-4EB7-84F7-6A5DFE26C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103" y="5489296"/>
            <a:ext cx="4120901" cy="73053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BCA87F-5908-4F73-B83F-0BF18197A9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935" y="5865216"/>
            <a:ext cx="4120901" cy="398870"/>
          </a:xfrm>
          <a:prstGeom prst="rect">
            <a:avLst/>
          </a:prstGeom>
        </p:spPr>
      </p:pic>
      <p:cxnSp>
        <p:nvCxnSpPr>
          <p:cNvPr id="49" name="Shape 250">
            <a:extLst>
              <a:ext uri="{FF2B5EF4-FFF2-40B4-BE49-F238E27FC236}">
                <a16:creationId xmlns:a16="http://schemas.microsoft.com/office/drawing/2014/main" id="{A8B7D061-02D5-4126-B969-5D2A22CD532C}"/>
              </a:ext>
            </a:extLst>
          </p:cNvPr>
          <p:cNvCxnSpPr>
            <a:cxnSpLocks/>
            <a:stCxn id="247" idx="0"/>
          </p:cNvCxnSpPr>
          <p:nvPr/>
        </p:nvCxnSpPr>
        <p:spPr>
          <a:xfrm flipV="1">
            <a:off x="6768769" y="2894713"/>
            <a:ext cx="0" cy="565682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53" name="Shape 250">
            <a:extLst>
              <a:ext uri="{FF2B5EF4-FFF2-40B4-BE49-F238E27FC236}">
                <a16:creationId xmlns:a16="http://schemas.microsoft.com/office/drawing/2014/main" id="{F86D078D-83EA-489D-961F-1D766FEAAF4C}"/>
              </a:ext>
            </a:extLst>
          </p:cNvPr>
          <p:cNvCxnSpPr>
            <a:cxnSpLocks/>
          </p:cNvCxnSpPr>
          <p:nvPr/>
        </p:nvCxnSpPr>
        <p:spPr>
          <a:xfrm>
            <a:off x="10144870" y="3251810"/>
            <a:ext cx="319930" cy="0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56" name="Shape 250">
            <a:extLst>
              <a:ext uri="{FF2B5EF4-FFF2-40B4-BE49-F238E27FC236}">
                <a16:creationId xmlns:a16="http://schemas.microsoft.com/office/drawing/2014/main" id="{88F46554-A71B-402F-B344-9309F7FE0CE7}"/>
              </a:ext>
            </a:extLst>
          </p:cNvPr>
          <p:cNvCxnSpPr>
            <a:cxnSpLocks/>
          </p:cNvCxnSpPr>
          <p:nvPr/>
        </p:nvCxnSpPr>
        <p:spPr>
          <a:xfrm>
            <a:off x="10144870" y="4047677"/>
            <a:ext cx="319930" cy="0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57" name="Shape 250">
            <a:extLst>
              <a:ext uri="{FF2B5EF4-FFF2-40B4-BE49-F238E27FC236}">
                <a16:creationId xmlns:a16="http://schemas.microsoft.com/office/drawing/2014/main" id="{7BAE7F08-A683-4425-8613-75AEDD721F1A}"/>
              </a:ext>
            </a:extLst>
          </p:cNvPr>
          <p:cNvCxnSpPr>
            <a:cxnSpLocks/>
          </p:cNvCxnSpPr>
          <p:nvPr/>
        </p:nvCxnSpPr>
        <p:spPr>
          <a:xfrm>
            <a:off x="10144870" y="4377877"/>
            <a:ext cx="319930" cy="0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58" name="Shape 250">
            <a:extLst>
              <a:ext uri="{FF2B5EF4-FFF2-40B4-BE49-F238E27FC236}">
                <a16:creationId xmlns:a16="http://schemas.microsoft.com/office/drawing/2014/main" id="{DE6F567F-C8B9-4D6D-93F5-7594F1ED6C03}"/>
              </a:ext>
            </a:extLst>
          </p:cNvPr>
          <p:cNvCxnSpPr>
            <a:cxnSpLocks/>
          </p:cNvCxnSpPr>
          <p:nvPr/>
        </p:nvCxnSpPr>
        <p:spPr>
          <a:xfrm>
            <a:off x="10144870" y="4758877"/>
            <a:ext cx="319930" cy="0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59" name="Shape 246">
            <a:extLst>
              <a:ext uri="{FF2B5EF4-FFF2-40B4-BE49-F238E27FC236}">
                <a16:creationId xmlns:a16="http://schemas.microsoft.com/office/drawing/2014/main" id="{634DDD42-D9CD-41AD-9661-7CDDBF2C65F6}"/>
              </a:ext>
            </a:extLst>
          </p:cNvPr>
          <p:cNvSpPr txBox="1"/>
          <p:nvPr/>
        </p:nvSpPr>
        <p:spPr>
          <a:xfrm>
            <a:off x="5450464" y="6264086"/>
            <a:ext cx="3457546" cy="32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TS-432PXU,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TS-432PXU-RP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60" name="Shape 246">
            <a:extLst>
              <a:ext uri="{FF2B5EF4-FFF2-40B4-BE49-F238E27FC236}">
                <a16:creationId xmlns:a16="http://schemas.microsoft.com/office/drawing/2014/main" id="{5D3112F5-D864-49BB-8D8E-171FDF80D99E}"/>
              </a:ext>
            </a:extLst>
          </p:cNvPr>
          <p:cNvSpPr txBox="1"/>
          <p:nvPr/>
        </p:nvSpPr>
        <p:spPr>
          <a:xfrm>
            <a:off x="876954" y="6264086"/>
            <a:ext cx="4029198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TS-832PXU,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TS-832PXU-RP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61" name="Shape 246">
            <a:extLst>
              <a:ext uri="{FF2B5EF4-FFF2-40B4-BE49-F238E27FC236}">
                <a16:creationId xmlns:a16="http://schemas.microsoft.com/office/drawing/2014/main" id="{76BBBFDD-A1A9-49F3-B722-BC707119C46B}"/>
              </a:ext>
            </a:extLst>
          </p:cNvPr>
          <p:cNvSpPr txBox="1"/>
          <p:nvPr/>
        </p:nvSpPr>
        <p:spPr>
          <a:xfrm>
            <a:off x="4277802" y="4958746"/>
            <a:ext cx="1419592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</p:spTree>
    <p:extLst>
      <p:ext uri="{BB962C8B-B14F-4D97-AF65-F5344CB8AC3E}">
        <p14:creationId xmlns:p14="http://schemas.microsoft.com/office/powerpoint/2010/main" val="2272096778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9EFD26F-61D7-D440-B737-737E10AF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The upgraded x32PXU with dual 2.5GbE ports for a more agile business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D0418D-2BA9-294A-832D-1FB8470A7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486600"/>
              </p:ext>
            </p:extLst>
          </p:nvPr>
        </p:nvGraphicFramePr>
        <p:xfrm>
          <a:off x="906606" y="1574276"/>
          <a:ext cx="10378788" cy="5066111"/>
        </p:xfrm>
        <a:graphic>
          <a:graphicData uri="http://schemas.openxmlformats.org/drawingml/2006/table">
            <a:tbl>
              <a:tblPr firstRow="1" bandRow="1">
                <a:effectLst>
                  <a:outerShdw blurRad="241300" dist="203200" dir="8100000" algn="tr" rotWithShape="0">
                    <a:prstClr val="black">
                      <a:alpha val="14000"/>
                    </a:prstClr>
                  </a:outerShdw>
                </a:effectLst>
                <a:tableStyleId>{5C22544A-7EE6-4342-B048-85BDC9FD1C3A}</a:tableStyleId>
              </a:tblPr>
              <a:tblGrid>
                <a:gridCol w="237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901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4285565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</a:tblGrid>
              <a:tr h="424563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6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NAS Model</a:t>
                      </a:r>
                      <a:endParaRPr lang="en-US" sz="16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4000">
                          <a:srgbClr val="D22D00"/>
                        </a:gs>
                        <a:gs pos="0">
                          <a:srgbClr val="FF3C0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      TS-x32PXU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4000">
                          <a:srgbClr val="D22D00"/>
                        </a:gs>
                        <a:gs pos="0">
                          <a:srgbClr val="FF3C0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TS-x32XU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4000">
                          <a:srgbClr val="D22D00"/>
                        </a:gs>
                        <a:gs pos="0">
                          <a:srgbClr val="FF3C0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52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Processor</a:t>
                      </a:r>
                      <a:endParaRPr lang="en-US" sz="16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64-bit Annapurna Labs AL-324 4-core 1.7 GHz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3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Memory</a:t>
                      </a:r>
                      <a:endParaRPr lang="en-US" sz="16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4GB DDR4 (1 x UDIMM, expandable to 16 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82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PCIe Slot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 x PCIe 2.0 x2 slot</a:t>
                      </a:r>
                      <a:endParaRPr lang="en-US" altLang="zh-TW" sz="14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865204"/>
                  </a:ext>
                </a:extLst>
              </a:tr>
              <a:tr h="34582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1GbE LAN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53444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2.5GbE LAN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FF3C04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36677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10GbE LAN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2 x 10GbE SFP+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716015"/>
                  </a:ext>
                </a:extLst>
              </a:tr>
              <a:tr h="35791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USB 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 x USB 3.2 Gen 1 Type-A</a:t>
                      </a:r>
                      <a:endParaRPr 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8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SSD Cache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Yes (also supports PCIe QM2 M.2 SSD expansion card)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147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Ordering SKUs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TS-432PXU-4G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TS-432PXU-RP-4G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TS-832PXU-4G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TS-832PXU-RP-4G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TS-1232PXU-RP-4G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TS-432XU-4G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TS-432XU-RP-4G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TS-832XU-4G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TS-832XU-RP-4G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TS-1232XU-4G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TS-1232XU-RP-4G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1DD60429-9859-394B-BBA9-C42E956A9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112" y="6939636"/>
            <a:ext cx="1141079" cy="1037823"/>
          </a:xfrm>
          <a:prstGeom prst="rect">
            <a:avLst/>
          </a:prstGeom>
        </p:spPr>
      </p:pic>
      <p:pic>
        <p:nvPicPr>
          <p:cNvPr id="7" name="圖形 6" hidden="1">
            <a:extLst>
              <a:ext uri="{FF2B5EF4-FFF2-40B4-BE49-F238E27FC236}">
                <a16:creationId xmlns:a16="http://schemas.microsoft.com/office/drawing/2014/main" id="{2CCFAF1B-E445-2A4E-861D-ED4C4D072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0301" y="-1256353"/>
            <a:ext cx="756890" cy="892269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F428007D-0F53-4A24-B45A-616C261D7064}"/>
              </a:ext>
            </a:extLst>
          </p:cNvPr>
          <p:cNvSpPr/>
          <p:nvPr/>
        </p:nvSpPr>
        <p:spPr>
          <a:xfrm>
            <a:off x="3969490" y="3429000"/>
            <a:ext cx="914400" cy="914400"/>
          </a:xfrm>
          <a:prstGeom prst="ellipse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2700000" scaled="0"/>
          </a:gradFill>
          <a:ln>
            <a:noFill/>
          </a:ln>
          <a:effectLst>
            <a:outerShdw blurRad="177800" dist="889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75F726-08C8-0B48-9EC2-B3015742380B}"/>
              </a:ext>
            </a:extLst>
          </p:cNvPr>
          <p:cNvSpPr txBox="1"/>
          <p:nvPr/>
        </p:nvSpPr>
        <p:spPr>
          <a:xfrm>
            <a:off x="3956311" y="3716923"/>
            <a:ext cx="940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Upgrade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49A92DA-52C1-4D49-B775-089DB3A0CE71}"/>
              </a:ext>
            </a:extLst>
          </p:cNvPr>
          <p:cNvSpPr/>
          <p:nvPr/>
        </p:nvSpPr>
        <p:spPr>
          <a:xfrm>
            <a:off x="3766156" y="1334049"/>
            <a:ext cx="914400" cy="914400"/>
          </a:xfrm>
          <a:prstGeom prst="ellipse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0"/>
          </a:gradFill>
          <a:ln>
            <a:noFill/>
          </a:ln>
          <a:effectLst>
            <a:outerShdw blurRad="177800" dist="889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9A7B17F-6A7E-4F1D-8114-B134B66C78F9}"/>
              </a:ext>
            </a:extLst>
          </p:cNvPr>
          <p:cNvSpPr txBox="1"/>
          <p:nvPr/>
        </p:nvSpPr>
        <p:spPr>
          <a:xfrm>
            <a:off x="3752977" y="1621972"/>
            <a:ext cx="94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NEW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343049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6A0E9D9A-5EEB-4A93-B3F6-1ACE29817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0528" y="1405289"/>
            <a:ext cx="4465425" cy="128844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7747FD9-A9B1-4756-B47E-CA2E44876B44}"/>
              </a:ext>
            </a:extLst>
          </p:cNvPr>
          <p:cNvSpPr txBox="1"/>
          <p:nvPr/>
        </p:nvSpPr>
        <p:spPr>
          <a:xfrm>
            <a:off x="6988915" y="5974043"/>
            <a:ext cx="3882285" cy="49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zh-TW" sz="7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748384D9-21B7-4AD7-9EB5-C0C31623D450}"/>
              </a:ext>
            </a:extLst>
          </p:cNvPr>
          <p:cNvSpPr txBox="1">
            <a:spLocks/>
          </p:cNvSpPr>
          <p:nvPr/>
        </p:nvSpPr>
        <p:spPr>
          <a:xfrm>
            <a:off x="6914907" y="2693732"/>
            <a:ext cx="4512019" cy="17332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Made for the future business growth</a:t>
            </a:r>
          </a:p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Quad-core 1.7GHz, </a:t>
            </a:r>
          </a:p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Dual 10GbE SFP+ &amp; 2.5GbE ports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8659D16D-FCBA-48EF-8916-919B07ECF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61" y="365812"/>
            <a:ext cx="1125369" cy="206825"/>
          </a:xfrm>
          <a:prstGeom prst="rect">
            <a:avLst/>
          </a:prstGeom>
        </p:spPr>
      </p:pic>
      <p:pic>
        <p:nvPicPr>
          <p:cNvPr id="2" name="圖形 1">
            <a:extLst>
              <a:ext uri="{FF2B5EF4-FFF2-40B4-BE49-F238E27FC236}">
                <a16:creationId xmlns:a16="http://schemas.microsoft.com/office/drawing/2014/main" id="{67397E14-CC5A-4055-A6A6-3233F494A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8915" y="1043281"/>
            <a:ext cx="1125369" cy="20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16582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子用品, 電腦 的圖片&#10;&#10;自動產生的描述">
            <a:extLst>
              <a:ext uri="{FF2B5EF4-FFF2-40B4-BE49-F238E27FC236}">
                <a16:creationId xmlns:a16="http://schemas.microsoft.com/office/drawing/2014/main" id="{EBD44081-922B-403F-812B-BA91C3046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847"/>
            <a:ext cx="10024676" cy="6266536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838200" y="230945"/>
            <a:ext cx="10515600" cy="965276"/>
          </a:xfrm>
          <a:prstGeom prst="rect">
            <a:avLst/>
          </a:prstGeom>
          <a:noFill/>
          <a:ln>
            <a:solidFill>
              <a:srgbClr val="FF3C04"/>
            </a:solidFill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400"/>
            </a:pPr>
            <a:r>
              <a:rPr lang="en-US" altLang="zh-Hant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TS-x32PXU</a:t>
            </a:r>
            <a:r>
              <a:rPr lang="zh-Hant" alt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Hant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 rear views</a:t>
            </a:r>
            <a:endParaRPr lang="zh-TW" altLang="en-US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6417704" y="1808082"/>
            <a:ext cx="1678172" cy="32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Internal system  smart fans</a:t>
            </a:r>
            <a:endParaRPr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452072" y="5658992"/>
            <a:ext cx="1124298" cy="51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Reset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button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896648" y="1792939"/>
            <a:ext cx="3563686" cy="68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2.5GbE Multi-Gig </a:t>
            </a:r>
          </a:p>
          <a:p>
            <a:pPr algn="ctr"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(2.5G/1G/100M)  RJ45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ports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2649971" y="5859203"/>
            <a:ext cx="2494682" cy="46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USB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3.2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Gen1 port</a:t>
            </a:r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1320848" y="5658992"/>
            <a:ext cx="1331430" cy="73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2 x 10GbE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SFP+ ports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Shape 256">
            <a:extLst>
              <a:ext uri="{FF2B5EF4-FFF2-40B4-BE49-F238E27FC236}">
                <a16:creationId xmlns:a16="http://schemas.microsoft.com/office/drawing/2014/main" id="{E2F5DC7A-9ECD-7C4C-94D2-AEF7148D7324}"/>
              </a:ext>
            </a:extLst>
          </p:cNvPr>
          <p:cNvSpPr txBox="1"/>
          <p:nvPr/>
        </p:nvSpPr>
        <p:spPr>
          <a:xfrm>
            <a:off x="4466658" y="1792939"/>
            <a:ext cx="1951046" cy="82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267"/>
              </a:lnSpc>
              <a:buSzPts val="14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low-profile </a:t>
            </a: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Gen2 x2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Shape 247">
            <a:extLst>
              <a:ext uri="{FF2B5EF4-FFF2-40B4-BE49-F238E27FC236}">
                <a16:creationId xmlns:a16="http://schemas.microsoft.com/office/drawing/2014/main" id="{106FEDCA-D06E-40F5-BCF0-4F9D5F5DF291}"/>
              </a:ext>
            </a:extLst>
          </p:cNvPr>
          <p:cNvSpPr/>
          <p:nvPr/>
        </p:nvSpPr>
        <p:spPr>
          <a:xfrm>
            <a:off x="2377088" y="4472189"/>
            <a:ext cx="979334" cy="346937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28" name="Shape 250">
            <a:extLst>
              <a:ext uri="{FF2B5EF4-FFF2-40B4-BE49-F238E27FC236}">
                <a16:creationId xmlns:a16="http://schemas.microsoft.com/office/drawing/2014/main" id="{62466614-4F34-484C-8F07-273F0742C69A}"/>
              </a:ext>
            </a:extLst>
          </p:cNvPr>
          <p:cNvCxnSpPr>
            <a:cxnSpLocks/>
          </p:cNvCxnSpPr>
          <p:nvPr/>
        </p:nvCxnSpPr>
        <p:spPr>
          <a:xfrm flipH="1" flipV="1">
            <a:off x="2946069" y="2540543"/>
            <a:ext cx="1" cy="1924063"/>
          </a:xfrm>
          <a:prstGeom prst="straightConnector1">
            <a:avLst/>
          </a:prstGeom>
          <a:noFill/>
          <a:ln w="20320" cap="rnd" cmpd="sng">
            <a:solidFill>
              <a:srgbClr val="FF3C0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62FE4DB-5799-4909-8806-1DCA62D86886}"/>
              </a:ext>
            </a:extLst>
          </p:cNvPr>
          <p:cNvCxnSpPr>
            <a:cxnSpLocks/>
          </p:cNvCxnSpPr>
          <p:nvPr/>
        </p:nvCxnSpPr>
        <p:spPr>
          <a:xfrm>
            <a:off x="1127860" y="5082262"/>
            <a:ext cx="0" cy="554495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247">
            <a:extLst>
              <a:ext uri="{FF2B5EF4-FFF2-40B4-BE49-F238E27FC236}">
                <a16:creationId xmlns:a16="http://schemas.microsoft.com/office/drawing/2014/main" id="{35F8A8D3-D047-42B2-9124-E1AE2EF904AB}"/>
              </a:ext>
            </a:extLst>
          </p:cNvPr>
          <p:cNvSpPr/>
          <p:nvPr/>
        </p:nvSpPr>
        <p:spPr>
          <a:xfrm>
            <a:off x="1596038" y="4914926"/>
            <a:ext cx="781050" cy="39719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BB4E80C2-0026-4B60-8BCC-51B517ED65D3}"/>
              </a:ext>
            </a:extLst>
          </p:cNvPr>
          <p:cNvCxnSpPr>
            <a:cxnSpLocks/>
            <a:stCxn id="36" idx="2"/>
            <a:endCxn id="51" idx="0"/>
          </p:cNvCxnSpPr>
          <p:nvPr/>
        </p:nvCxnSpPr>
        <p:spPr>
          <a:xfrm>
            <a:off x="1986563" y="5312118"/>
            <a:ext cx="0" cy="346874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hape 247">
            <a:extLst>
              <a:ext uri="{FF2B5EF4-FFF2-40B4-BE49-F238E27FC236}">
                <a16:creationId xmlns:a16="http://schemas.microsoft.com/office/drawing/2014/main" id="{0BB77E7F-09D6-4789-8AD5-3CF3E9DA0AF7}"/>
              </a:ext>
            </a:extLst>
          </p:cNvPr>
          <p:cNvSpPr/>
          <p:nvPr/>
        </p:nvSpPr>
        <p:spPr>
          <a:xfrm>
            <a:off x="2381169" y="4832477"/>
            <a:ext cx="979334" cy="479641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B3B7F927-F1E2-4591-8B75-D5283717638C}"/>
              </a:ext>
            </a:extLst>
          </p:cNvPr>
          <p:cNvCxnSpPr>
            <a:cxnSpLocks/>
          </p:cNvCxnSpPr>
          <p:nvPr/>
        </p:nvCxnSpPr>
        <p:spPr>
          <a:xfrm>
            <a:off x="2877125" y="5304309"/>
            <a:ext cx="0" cy="559946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027E09C-507F-4DD7-B203-F81A71F37A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333682" y="2155236"/>
            <a:ext cx="1672939" cy="1240203"/>
          </a:xfrm>
          <a:prstGeom prst="bentConnector3">
            <a:avLst>
              <a:gd name="adj1" fmla="val 99597"/>
            </a:avLst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BC70F8F5-9E15-49A3-9A3C-45BD0A21ED4C}"/>
              </a:ext>
            </a:extLst>
          </p:cNvPr>
          <p:cNvCxnSpPr>
            <a:cxnSpLocks/>
          </p:cNvCxnSpPr>
          <p:nvPr/>
        </p:nvCxnSpPr>
        <p:spPr>
          <a:xfrm flipV="1">
            <a:off x="7250627" y="2477572"/>
            <a:ext cx="6163" cy="1134235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3827CE40-680A-1E44-85A4-2B35ED986DBC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5442181" y="2616767"/>
            <a:ext cx="0" cy="1187618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hape 247">
            <a:extLst>
              <a:ext uri="{FF2B5EF4-FFF2-40B4-BE49-F238E27FC236}">
                <a16:creationId xmlns:a16="http://schemas.microsoft.com/office/drawing/2014/main" id="{36007A0F-0A33-F142-A9EE-08F279287242}"/>
              </a:ext>
            </a:extLst>
          </p:cNvPr>
          <p:cNvSpPr/>
          <p:nvPr/>
        </p:nvSpPr>
        <p:spPr>
          <a:xfrm>
            <a:off x="5370004" y="3804384"/>
            <a:ext cx="371666" cy="163554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9808941" y="1736268"/>
            <a:ext cx="2383059" cy="374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 100-240V power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Single PSU (250W)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TS-432PXU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TS-832PXU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sym typeface="Arial" panose="020B0604020202020204" pitchFamily="34" charset="0"/>
            </a:endParaRPr>
          </a:p>
          <a:p>
            <a:pPr marL="108000" lvl="1">
              <a:lnSpc>
                <a:spcPct val="130000"/>
              </a:lnSpc>
              <a:buClr>
                <a:schemeClr val="bg1"/>
              </a:buClr>
              <a:buSzPts val="1400"/>
            </a:pP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sym typeface="Arial" panose="020B0604020202020204" pitchFamily="34" charset="0"/>
            </a:endParaRP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Dual PSU (2 x 250W)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TS-432PXU-RP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TS-832PXU-RP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A724AFF7-7204-4D3F-BD05-38E84DDBB941}"/>
              </a:ext>
            </a:extLst>
          </p:cNvPr>
          <p:cNvGrpSpPr/>
          <p:nvPr/>
        </p:nvGrpSpPr>
        <p:grpSpPr>
          <a:xfrm>
            <a:off x="9879174" y="2511755"/>
            <a:ext cx="2008405" cy="1578638"/>
            <a:chOff x="12657683" y="3015751"/>
            <a:chExt cx="2398638" cy="1885367"/>
          </a:xfrm>
        </p:grpSpPr>
        <p:pic>
          <p:nvPicPr>
            <p:cNvPr id="6" name="圖片 5" descr="一張含有 電腦 的圖片&#10;&#10;自動產生的描述">
              <a:extLst>
                <a:ext uri="{FF2B5EF4-FFF2-40B4-BE49-F238E27FC236}">
                  <a16:creationId xmlns:a16="http://schemas.microsoft.com/office/drawing/2014/main" id="{95B8DF15-F857-47E4-A15E-04C83DF16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57683" y="3401704"/>
              <a:ext cx="2398638" cy="14994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圖片 7" descr="一張含有 畫畫 的圖片&#10;&#10;自動產生的描述">
              <a:extLst>
                <a:ext uri="{FF2B5EF4-FFF2-40B4-BE49-F238E27FC236}">
                  <a16:creationId xmlns:a16="http://schemas.microsoft.com/office/drawing/2014/main" id="{FEA9741C-9796-49A3-95AA-E0A298EB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9197" y="3015751"/>
              <a:ext cx="2364802" cy="147826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8733220-44C6-48AA-9713-CD9DA48DA6D6}"/>
              </a:ext>
            </a:extLst>
          </p:cNvPr>
          <p:cNvGrpSpPr/>
          <p:nvPr/>
        </p:nvGrpSpPr>
        <p:grpSpPr>
          <a:xfrm>
            <a:off x="9879175" y="4677002"/>
            <a:ext cx="2008405" cy="1578638"/>
            <a:chOff x="12652279" y="1727748"/>
            <a:chExt cx="2398638" cy="1885367"/>
          </a:xfrm>
        </p:grpSpPr>
        <p:pic>
          <p:nvPicPr>
            <p:cNvPr id="10" name="圖片 9" descr="一張含有 電子用品, 電腦 的圖片&#10;&#10;自動產生的描述">
              <a:extLst>
                <a:ext uri="{FF2B5EF4-FFF2-40B4-BE49-F238E27FC236}">
                  <a16:creationId xmlns:a16="http://schemas.microsoft.com/office/drawing/2014/main" id="{149C52A2-115A-484F-B426-A1418AB7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9197" y="2134852"/>
              <a:ext cx="2364802" cy="147826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 descr="一張含有 螢幕擷取畫面, 畫畫 的圖片&#10;&#10;自動產生的描述">
              <a:extLst>
                <a:ext uri="{FF2B5EF4-FFF2-40B4-BE49-F238E27FC236}">
                  <a16:creationId xmlns:a16="http://schemas.microsoft.com/office/drawing/2014/main" id="{EAB0120A-8F3D-410F-983B-B94F494B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52279" y="1727748"/>
              <a:ext cx="2398638" cy="14994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1" name="Shape 271" hidden="1">
            <a:extLst>
              <a:ext uri="{FF2B5EF4-FFF2-40B4-BE49-F238E27FC236}">
                <a16:creationId xmlns:a16="http://schemas.microsoft.com/office/drawing/2014/main" id="{F5060BED-EE13-4BD4-921F-B4880D766E36}"/>
              </a:ext>
            </a:extLst>
          </p:cNvPr>
          <p:cNvSpPr txBox="1"/>
          <p:nvPr/>
        </p:nvSpPr>
        <p:spPr>
          <a:xfrm>
            <a:off x="7529390" y="6923607"/>
            <a:ext cx="5461107" cy="136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numCol="2" anchor="t" anchorCtr="0">
            <a:no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 100-240V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輸入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單電源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(250W)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TS-432PXU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TS-832PXU</a:t>
            </a:r>
          </a:p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zh-TW" altLang="en-US" sz="17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雙電源</a:t>
            </a:r>
            <a:r>
              <a:rPr lang="en-US" altLang="zh-TW" sz="17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(2 x 250W)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TS-432PXU-RP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TS-832PXU-RP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B371D75-2150-A245-8CC8-119B31B9C8B0}"/>
              </a:ext>
            </a:extLst>
          </p:cNvPr>
          <p:cNvSpPr/>
          <p:nvPr/>
        </p:nvSpPr>
        <p:spPr>
          <a:xfrm>
            <a:off x="729534" y="6352195"/>
            <a:ext cx="1073293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Note: Do not connect the NAS to a network port that supplies power to prevent damages to the network port surge protection function on the NAS.</a:t>
            </a:r>
            <a:endParaRPr lang="zh-TW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AB52D79-6034-4EEE-8EB6-A874AE639A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2997" y="6319978"/>
            <a:ext cx="326081" cy="2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7164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45">
            <a:extLst>
              <a:ext uri="{FF2B5EF4-FFF2-40B4-BE49-F238E27FC236}">
                <a16:creationId xmlns:a16="http://schemas.microsoft.com/office/drawing/2014/main" id="{4A00B15E-9C3D-4D64-910C-48E8F6030A81}"/>
              </a:ext>
            </a:extLst>
          </p:cNvPr>
          <p:cNvSpPr/>
          <p:nvPr/>
        </p:nvSpPr>
        <p:spPr>
          <a:xfrm>
            <a:off x="596659" y="2068677"/>
            <a:ext cx="5183124" cy="4510228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圓角矩形 47">
            <a:extLst>
              <a:ext uri="{FF2B5EF4-FFF2-40B4-BE49-F238E27FC236}">
                <a16:creationId xmlns:a16="http://schemas.microsoft.com/office/drawing/2014/main" id="{0403A0CB-08FC-4196-AD10-15B3EB3F4576}"/>
              </a:ext>
            </a:extLst>
          </p:cNvPr>
          <p:cNvSpPr/>
          <p:nvPr/>
        </p:nvSpPr>
        <p:spPr>
          <a:xfrm>
            <a:off x="6365751" y="2060191"/>
            <a:ext cx="5183124" cy="4510228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75E617C5-2848-4556-8E3B-7CFF2A8D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7611" y="2476371"/>
            <a:ext cx="3182172" cy="3843084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F93D960-A4CA-443B-86EA-960CDD6DC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2377" y="2606324"/>
            <a:ext cx="3172380" cy="34697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E1033D-4CFE-E841-A8D9-83F5525A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Easy to install </a:t>
            </a:r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HDDs 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&amp;</a:t>
            </a:r>
            <a:r>
              <a:rPr lang="zh-TW" altLang="en-US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SSDs</a:t>
            </a:r>
            <a:endParaRPr kumimoji="1" lang="zh-TW" altLang="en-US" sz="3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3514EF5D-FB41-4FCD-80B1-BAA97186393E}"/>
              </a:ext>
            </a:extLst>
          </p:cNvPr>
          <p:cNvSpPr/>
          <p:nvPr/>
        </p:nvSpPr>
        <p:spPr>
          <a:xfrm>
            <a:off x="6021240" y="1530467"/>
            <a:ext cx="5625376" cy="5786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E70C184-166A-465A-B3FA-0E4961A260A9}"/>
              </a:ext>
            </a:extLst>
          </p:cNvPr>
          <p:cNvSpPr/>
          <p:nvPr/>
        </p:nvSpPr>
        <p:spPr>
          <a:xfrm>
            <a:off x="653888" y="1530467"/>
            <a:ext cx="4781384" cy="5786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276FA20-7E24-42F8-984F-4524F7422885}"/>
              </a:ext>
            </a:extLst>
          </p:cNvPr>
          <p:cNvSpPr/>
          <p:nvPr/>
        </p:nvSpPr>
        <p:spPr>
          <a:xfrm>
            <a:off x="6365752" y="1572373"/>
            <a:ext cx="517236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 / SSD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BDBB831-CB0A-4F3C-A9BC-30BC277B7081}"/>
              </a:ext>
            </a:extLst>
          </p:cNvPr>
          <p:cNvSpPr/>
          <p:nvPr/>
        </p:nvSpPr>
        <p:spPr>
          <a:xfrm>
            <a:off x="3044580" y="2476371"/>
            <a:ext cx="327270" cy="67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A51A62A3-5CCB-491E-937C-837788DCD607}"/>
              </a:ext>
            </a:extLst>
          </p:cNvPr>
          <p:cNvSpPr/>
          <p:nvPr/>
        </p:nvSpPr>
        <p:spPr>
          <a:xfrm rot="16200000" flipH="1">
            <a:off x="2867304" y="2589355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F388E15-FE37-4916-AB36-DABD7319A791}"/>
              </a:ext>
            </a:extLst>
          </p:cNvPr>
          <p:cNvSpPr/>
          <p:nvPr/>
        </p:nvSpPr>
        <p:spPr>
          <a:xfrm>
            <a:off x="596659" y="1579451"/>
            <a:ext cx="5183124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155DF40-2665-4B1D-8376-42EE258FBD1C}"/>
              </a:ext>
            </a:extLst>
          </p:cNvPr>
          <p:cNvSpPr/>
          <p:nvPr/>
        </p:nvSpPr>
        <p:spPr>
          <a:xfrm>
            <a:off x="8283934" y="2590162"/>
            <a:ext cx="327270" cy="67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70A14B1-C16F-43DE-8407-8E82EC35A119}"/>
              </a:ext>
            </a:extLst>
          </p:cNvPr>
          <p:cNvSpPr/>
          <p:nvPr/>
        </p:nvSpPr>
        <p:spPr>
          <a:xfrm rot="16200000" flipH="1">
            <a:off x="8106658" y="2703146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3BEA64-4DB3-48F7-8AA4-4FC93E928EBA}"/>
              </a:ext>
            </a:extLst>
          </p:cNvPr>
          <p:cNvSpPr/>
          <p:nvPr/>
        </p:nvSpPr>
        <p:spPr>
          <a:xfrm rot="10800000">
            <a:off x="9263136" y="5434138"/>
            <a:ext cx="327270" cy="67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8744E399-875B-4504-8208-74FB590CFCDD}"/>
              </a:ext>
            </a:extLst>
          </p:cNvPr>
          <p:cNvSpPr/>
          <p:nvPr/>
        </p:nvSpPr>
        <p:spPr>
          <a:xfrm rot="5400000" flipH="1">
            <a:off x="9085860" y="5547122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DB52F9C-5F13-478B-82A7-EDA45A60D567}"/>
              </a:ext>
            </a:extLst>
          </p:cNvPr>
          <p:cNvSpPr/>
          <p:nvPr/>
        </p:nvSpPr>
        <p:spPr>
          <a:xfrm rot="10800000">
            <a:off x="3636189" y="5666125"/>
            <a:ext cx="327270" cy="67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A83E7CAD-AA8A-4460-AD77-AA26F0901A66}"/>
              </a:ext>
            </a:extLst>
          </p:cNvPr>
          <p:cNvSpPr/>
          <p:nvPr/>
        </p:nvSpPr>
        <p:spPr>
          <a:xfrm rot="5400000" flipH="1">
            <a:off x="3458913" y="5779109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6735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電子用品, 電路 的圖片&#10;&#10;自動產生的描述" hidden="1">
            <a:extLst>
              <a:ext uri="{FF2B5EF4-FFF2-40B4-BE49-F238E27FC236}">
                <a16:creationId xmlns:a16="http://schemas.microsoft.com/office/drawing/2014/main" id="{01424963-01C3-44EF-8E67-771D4EC5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9512"/>
            <a:ext cx="12192000" cy="5548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64-bit quad-core 1.7 GHz power efficient processor crafted for storage servers</a:t>
            </a:r>
            <a:endParaRPr lang="en-US" sz="36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圖片 20" descr="未命名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034" y="5942412"/>
            <a:ext cx="1722205" cy="32296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9A9C94-8083-C741-BE17-A9DC22101975}"/>
              </a:ext>
            </a:extLst>
          </p:cNvPr>
          <p:cNvSpPr txBox="1"/>
          <p:nvPr/>
        </p:nvSpPr>
        <p:spPr>
          <a:xfrm>
            <a:off x="6838422" y="3619430"/>
            <a:ext cx="352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Operates with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128-bit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SIMD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registers for multiple encryption/decryption instructions per cycle</a:t>
            </a:r>
            <a:endParaRPr lang="en-US" altLang="zh-TW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6968A6A-6930-4B46-89BC-C272B607AC3E}"/>
              </a:ext>
            </a:extLst>
          </p:cNvPr>
          <p:cNvSpPr txBox="1"/>
          <p:nvPr/>
        </p:nvSpPr>
        <p:spPr>
          <a:xfrm>
            <a:off x="1755229" y="2155282"/>
            <a:ext cx="409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Annapurna Labs SoC integrates 10GbE,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6Gbps,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lanes in a small 27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27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BGA form</a:t>
            </a:r>
            <a:endParaRPr lang="en-US" altLang="zh-TW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68DD93-1F11-DD48-8DBF-DAC692059BFD}"/>
              </a:ext>
            </a:extLst>
          </p:cNvPr>
          <p:cNvSpPr txBox="1"/>
          <p:nvPr/>
        </p:nvSpPr>
        <p:spPr>
          <a:xfrm>
            <a:off x="6298212" y="2155282"/>
            <a:ext cx="4601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 2 x 2.5GbE RJ45 with enhanced floating-point operations and 31 64-bit registers for reduced redundant data access</a:t>
            </a:r>
            <a:endParaRPr lang="en-US" altLang="zh-TW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7338717" y="3169936"/>
            <a:ext cx="2520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Hant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Cryptography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ECD8E86-E46E-B447-9BB4-6839B6D86797}"/>
              </a:ext>
            </a:extLst>
          </p:cNvPr>
          <p:cNvSpPr txBox="1"/>
          <p:nvPr/>
        </p:nvSpPr>
        <p:spPr>
          <a:xfrm>
            <a:off x="2543693" y="1745140"/>
            <a:ext cx="2520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Hant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Integrated I/O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18C9E20-E400-F74C-94BD-02A24B4858A3}"/>
              </a:ext>
            </a:extLst>
          </p:cNvPr>
          <p:cNvSpPr txBox="1"/>
          <p:nvPr/>
        </p:nvSpPr>
        <p:spPr>
          <a:xfrm>
            <a:off x="7137805" y="1745140"/>
            <a:ext cx="2921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Hant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&amp; 2.5GbE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23ECB4F-9ACB-364D-9549-65BE5FA7F78B}"/>
              </a:ext>
            </a:extLst>
          </p:cNvPr>
          <p:cNvSpPr txBox="1"/>
          <p:nvPr/>
        </p:nvSpPr>
        <p:spPr>
          <a:xfrm>
            <a:off x="2292841" y="3189149"/>
            <a:ext cx="3021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Hant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AARCH64</a:t>
            </a:r>
            <a:r>
              <a:rPr lang="zh-Hant" altLang="en-US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architecture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809C9AE-D340-9E46-B572-A259E3F03AA3}"/>
              </a:ext>
            </a:extLst>
          </p:cNvPr>
          <p:cNvSpPr txBox="1"/>
          <p:nvPr/>
        </p:nvSpPr>
        <p:spPr>
          <a:xfrm>
            <a:off x="1907629" y="3593824"/>
            <a:ext cx="3792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ARM Cortex-A57 Quad-core 1.7GHz AL-324 CPU with 64-bit instructions for high performance and energy saving​</a:t>
            </a:r>
            <a:endParaRPr lang="en-US" altLang="zh-TW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026CCD4-B0A6-0049-B237-22FC5F25A4AF}"/>
              </a:ext>
            </a:extLst>
          </p:cNvPr>
          <p:cNvSpPr/>
          <p:nvPr/>
        </p:nvSpPr>
        <p:spPr>
          <a:xfrm>
            <a:off x="9968034" y="5544451"/>
            <a:ext cx="1353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pic>
        <p:nvPicPr>
          <p:cNvPr id="32" name="圖片 31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CE39F4DD-5D50-E942-B50F-4453DF25DB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2067" y="4430288"/>
            <a:ext cx="7907866" cy="195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8874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ant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Expand up to 16GB</a:t>
            </a:r>
            <a:r>
              <a:rPr lang="zh-Hant" altLang="en-US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Hant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DDR4</a:t>
            </a:r>
            <a:r>
              <a:rPr lang="zh-Hant" altLang="en-US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Hant" sz="36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memory easily</a:t>
            </a:r>
            <a:endParaRPr lang="en-US" sz="36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0DC1605-B644-D04C-8AF5-A8BEF90D6445}"/>
              </a:ext>
            </a:extLst>
          </p:cNvPr>
          <p:cNvSpPr txBox="1"/>
          <p:nvPr/>
        </p:nvSpPr>
        <p:spPr>
          <a:xfrm>
            <a:off x="5161945" y="1869387"/>
            <a:ext cx="402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Hant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zh-Hant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DDR4</a:t>
            </a:r>
            <a:r>
              <a:rPr lang="zh-Hant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24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UDIMM</a:t>
            </a:r>
            <a:r>
              <a:rPr lang="zh-Hant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slot, expand up to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16GB</a:t>
            </a:r>
          </a:p>
        </p:txBody>
      </p:sp>
      <p:sp>
        <p:nvSpPr>
          <p:cNvPr id="25" name="Shape 125">
            <a:extLst>
              <a:ext uri="{FF2B5EF4-FFF2-40B4-BE49-F238E27FC236}">
                <a16:creationId xmlns:a16="http://schemas.microsoft.com/office/drawing/2014/main" id="{5BE664F2-4B5B-4446-A050-31C845892448}"/>
              </a:ext>
            </a:extLst>
          </p:cNvPr>
          <p:cNvSpPr txBox="1"/>
          <p:nvPr/>
        </p:nvSpPr>
        <p:spPr>
          <a:xfrm>
            <a:off x="8163810" y="3767391"/>
            <a:ext cx="3206483" cy="50276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accessories</a:t>
            </a:r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BB5DFA3-4111-2C43-AD25-F209CC3B64FC}"/>
              </a:ext>
            </a:extLst>
          </p:cNvPr>
          <p:cNvSpPr/>
          <p:nvPr/>
        </p:nvSpPr>
        <p:spPr>
          <a:xfrm>
            <a:off x="8214610" y="4145721"/>
            <a:ext cx="32064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6600"/>
              </a:buClr>
              <a:buSzPct val="25000"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</a:t>
            </a:r>
            <a:r>
              <a:rPr lang="en-US" altLang="zh-Han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8GB</a:t>
            </a:r>
            <a:r>
              <a:rPr lang="en-US" altLang="zh-Han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16GB</a:t>
            </a:r>
            <a:r>
              <a:rPr lang="zh-Hant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RAM</a:t>
            </a:r>
            <a:endParaRPr lang="zh-TW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0174308-803C-2C4E-8B09-E1005CDDE011}"/>
              </a:ext>
            </a:extLst>
          </p:cNvPr>
          <p:cNvSpPr txBox="1"/>
          <p:nvPr/>
        </p:nvSpPr>
        <p:spPr>
          <a:xfrm>
            <a:off x="8214610" y="4616925"/>
            <a:ext cx="3703787" cy="178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With 1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DDR4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6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UDIMM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endParaRPr lang="en-US" altLang="zh-TW" sz="1600">
              <a:solidFill>
                <a:srgbClr val="0064E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TS-432PXU</a:t>
            </a: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-4G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TS-432PXU-RP-4G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TS-832PXU</a:t>
            </a: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-4G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TS-832PXU-RP-4G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TS-1232PXU-RP-4G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121D9CC-5547-4567-880F-962DF47D8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242693" y="3188379"/>
            <a:ext cx="4729055" cy="3357044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916484B6-2699-42D4-A49E-54F981D0F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429" y="1714198"/>
            <a:ext cx="5371273" cy="3152703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cxnSp>
        <p:nvCxnSpPr>
          <p:cNvPr id="16" name="Shape 250">
            <a:extLst>
              <a:ext uri="{FF2B5EF4-FFF2-40B4-BE49-F238E27FC236}">
                <a16:creationId xmlns:a16="http://schemas.microsoft.com/office/drawing/2014/main" id="{F324482E-FC05-41D3-9C85-F5E1526B1F74}"/>
              </a:ext>
            </a:extLst>
          </p:cNvPr>
          <p:cNvCxnSpPr>
            <a:cxnSpLocks/>
          </p:cNvCxnSpPr>
          <p:nvPr/>
        </p:nvCxnSpPr>
        <p:spPr>
          <a:xfrm flipV="1">
            <a:off x="6841067" y="2864827"/>
            <a:ext cx="0" cy="1577169"/>
          </a:xfrm>
          <a:prstGeom prst="straightConnector1">
            <a:avLst/>
          </a:prstGeom>
          <a:noFill/>
          <a:ln w="20320" cap="rnd" cmpd="sng">
            <a:solidFill>
              <a:srgbClr val="FF3C04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DE50B32C-194F-4D12-AFA5-4152ACE6C9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8120">
            <a:off x="8674783" y="2509708"/>
            <a:ext cx="3654512" cy="10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10422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電子用品, 電腦 的圖片&#10;&#10;自動產生的描述">
            <a:extLst>
              <a:ext uri="{FF2B5EF4-FFF2-40B4-BE49-F238E27FC236}">
                <a16:creationId xmlns:a16="http://schemas.microsoft.com/office/drawing/2014/main" id="{B8A559AE-680A-374A-BC77-131639C69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28" y="2252135"/>
            <a:ext cx="7620672" cy="4358835"/>
          </a:xfrm>
          <a:prstGeom prst="rect">
            <a:avLst/>
          </a:prstGeom>
        </p:spPr>
      </p:pic>
      <p:sp>
        <p:nvSpPr>
          <p:cNvPr id="34" name="Shape 439">
            <a:extLst>
              <a:ext uri="{FF2B5EF4-FFF2-40B4-BE49-F238E27FC236}">
                <a16:creationId xmlns:a16="http://schemas.microsoft.com/office/drawing/2014/main" id="{6CCE20C3-6637-4C12-9D51-E145C4F7EB83}"/>
              </a:ext>
            </a:extLst>
          </p:cNvPr>
          <p:cNvSpPr txBox="1"/>
          <p:nvPr/>
        </p:nvSpPr>
        <p:spPr>
          <a:xfrm>
            <a:off x="966840" y="3810243"/>
            <a:ext cx="2609510" cy="1183717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3733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   </a:t>
            </a:r>
            <a:endParaRPr sz="16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Shape 439">
            <a:extLst>
              <a:ext uri="{FF2B5EF4-FFF2-40B4-BE49-F238E27FC236}">
                <a16:creationId xmlns:a16="http://schemas.microsoft.com/office/drawing/2014/main" id="{A5A45128-F37F-4082-8D55-0C29D328131D}"/>
              </a:ext>
            </a:extLst>
          </p:cNvPr>
          <p:cNvSpPr txBox="1"/>
          <p:nvPr/>
        </p:nvSpPr>
        <p:spPr>
          <a:xfrm>
            <a:off x="993556" y="5372344"/>
            <a:ext cx="2609510" cy="903414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3733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   </a:t>
            </a:r>
            <a:endParaRPr sz="16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All models are built with dual 10GbE SFP+ &amp; 2.5GbE ports​</a:t>
            </a:r>
            <a:endParaRPr lang="zh-TW" altLang="en-US" sz="36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1394857" y="1718251"/>
            <a:ext cx="9374744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 &amp; 2 x 2.5GbE Multi-Gig RJ45 ports delivering a major speed increase for fast backup &amp; restoration, large-data applications, and container application tasks.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807C3EE-03F6-074B-809A-0B672FAD8E07}"/>
              </a:ext>
            </a:extLst>
          </p:cNvPr>
          <p:cNvSpPr/>
          <p:nvPr/>
        </p:nvSpPr>
        <p:spPr>
          <a:xfrm>
            <a:off x="7975600" y="5093545"/>
            <a:ext cx="1308100" cy="49430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0975895C-F92F-5041-8203-8673CCBAE201}"/>
              </a:ext>
            </a:extLst>
          </p:cNvPr>
          <p:cNvSpPr txBox="1"/>
          <p:nvPr/>
        </p:nvSpPr>
        <p:spPr>
          <a:xfrm>
            <a:off x="1326194" y="3891612"/>
            <a:ext cx="191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2 x 2.5GbE 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Multi-Gig RJ45 (2.5G/1G/100M) 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858AB56-A71F-41D5-9446-913125C341C5}"/>
              </a:ext>
            </a:extLst>
          </p:cNvPr>
          <p:cNvSpPr/>
          <p:nvPr/>
        </p:nvSpPr>
        <p:spPr>
          <a:xfrm>
            <a:off x="6814501" y="5697450"/>
            <a:ext cx="1161099" cy="49430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4" name="Shape 250">
            <a:extLst>
              <a:ext uri="{FF2B5EF4-FFF2-40B4-BE49-F238E27FC236}">
                <a16:creationId xmlns:a16="http://schemas.microsoft.com/office/drawing/2014/main" id="{FBCA4C02-D56D-4B5A-8C14-359AC5D20B5F}"/>
              </a:ext>
            </a:extLst>
          </p:cNvPr>
          <p:cNvCxnSpPr>
            <a:cxnSpLocks/>
          </p:cNvCxnSpPr>
          <p:nvPr/>
        </p:nvCxnSpPr>
        <p:spPr>
          <a:xfrm>
            <a:off x="3726426" y="4432233"/>
            <a:ext cx="4249174" cy="923330"/>
          </a:xfrm>
          <a:prstGeom prst="bentConnector3">
            <a:avLst>
              <a:gd name="adj1" fmla="val 20845"/>
            </a:avLst>
          </a:prstGeom>
          <a:noFill/>
          <a:ln w="38100" cap="rnd" cmpd="sng">
            <a:solidFill>
              <a:srgbClr val="FF3C04"/>
            </a:solidFill>
            <a:prstDash val="solid"/>
            <a:round/>
            <a:headEnd type="triangle" w="med" len="lg"/>
            <a:tailEnd type="none" w="med" len="med"/>
          </a:ln>
        </p:spPr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BE99DD42-FDC2-4A1B-B297-941818B038C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801533" y="5944602"/>
            <a:ext cx="3012968" cy="0"/>
          </a:xfrm>
          <a:prstGeom prst="line">
            <a:avLst/>
          </a:prstGeom>
          <a:ln w="38100" cap="rnd">
            <a:solidFill>
              <a:srgbClr val="2FABFF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>
            <a:extLst>
              <a:ext uri="{FF2B5EF4-FFF2-40B4-BE49-F238E27FC236}">
                <a16:creationId xmlns:a16="http://schemas.microsoft.com/office/drawing/2014/main" id="{FBBF3DCC-9E8F-B949-AC62-DDB2ECDAEC16}"/>
              </a:ext>
            </a:extLst>
          </p:cNvPr>
          <p:cNvSpPr txBox="1"/>
          <p:nvPr/>
        </p:nvSpPr>
        <p:spPr>
          <a:xfrm>
            <a:off x="1315170" y="5507954"/>
            <a:ext cx="192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2 x 10GbE 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SFP+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19977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3094</Words>
  <Application>Microsoft Office PowerPoint</Application>
  <PresentationFormat>寬螢幕</PresentationFormat>
  <Paragraphs>674</Paragraphs>
  <Slides>41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6" baseType="lpstr">
      <vt:lpstr>微軟正黑體</vt:lpstr>
      <vt:lpstr>Arial</vt:lpstr>
      <vt:lpstr>Calibri</vt:lpstr>
      <vt:lpstr>Corbel</vt:lpstr>
      <vt:lpstr>Office 佈景主題</vt:lpstr>
      <vt:lpstr>PowerPoint 簡報</vt:lpstr>
      <vt:lpstr>Upgrade to 2.5GbE+ to unlock the business networking potentials and remove bottlenecks</vt:lpstr>
      <vt:lpstr>QNAP 10/5/2.5GbE networking and storage solutions are here to solve slow network issues</vt:lpstr>
      <vt:lpstr>TS-x32PXU NAS front view</vt:lpstr>
      <vt:lpstr>TS-x32PXU NAS rear views</vt:lpstr>
      <vt:lpstr>Easy to install HDDs &amp; SSDs</vt:lpstr>
      <vt:lpstr>64-bit quad-core 1.7 GHz power efficient processor crafted for storage servers</vt:lpstr>
      <vt:lpstr>Expand up to 16GB DDR4 memory easily</vt:lpstr>
      <vt:lpstr>All models are built with dual 10GbE SFP+ &amp; 2.5GbE ports​</vt:lpstr>
      <vt:lpstr>Gen2 PCIe slot for flexible network deployment and adding SSD cache</vt:lpstr>
      <vt:lpstr>TS-x32PXU with a QM2 PCIe to add M.2 SSDs for SSD cache or Qtier</vt:lpstr>
      <vt:lpstr>Qtier auto-tiering for speed and capacity​</vt:lpstr>
      <vt:lpstr>Optimize performance and capacity with Qtier</vt:lpstr>
      <vt:lpstr>Upgrade to Qtier anytime when performance is needed​</vt:lpstr>
      <vt:lpstr>2.5GbE provides twice more speed  over 1GbE for a single client</vt:lpstr>
      <vt:lpstr>2 x 2.5GbE ports for the multi-user/device environment for the future business growth​</vt:lpstr>
      <vt:lpstr>Achieve the best performance with​ the integrated 2 x 10GbE SFP+​</vt:lpstr>
      <vt:lpstr>Short-distance 10GbE SFP+ DAC cable​ for direct connection without a transceiver​</vt:lpstr>
      <vt:lpstr>PowerPoint 簡報</vt:lpstr>
      <vt:lpstr>Backup the data from your computers​ against viruses and ransomware</vt:lpstr>
      <vt:lpstr>HBS 3 (Hybrid Backup Sync 3)  for NAS data backup and recovery</vt:lpstr>
      <vt:lpstr>QNAP snapshot for file recovery,  up to 256 versions​</vt:lpstr>
      <vt:lpstr>Qsirch 5.0 for NAS advanced file search  and management</vt:lpstr>
      <vt:lpstr>QuMagie photo management with​ object and face auto-classification​</vt:lpstr>
      <vt:lpstr>Connect to home or office NAS with​ myQNAPcloud and QNAP ID (QID)</vt:lpstr>
      <vt:lpstr>Connect to Dropbox, OneDrive, Google Drive and more​</vt:lpstr>
      <vt:lpstr>QNAP QVPN and QBelt protocol for anywhere access​</vt:lpstr>
      <vt:lpstr>Active notifications and centralized settings with Notification Center</vt:lpstr>
      <vt:lpstr>Enhance efficiency with online collaboration</vt:lpstr>
      <vt:lpstr>Make NAS your team workspace central  and easily collaborate with File Station</vt:lpstr>
      <vt:lpstr>Surveillance Station 24x7 monitoring  with IP cameras</vt:lpstr>
      <vt:lpstr>Quad-core 1.7GHz w/ max 16GB RAM, best for Container Station to show your creativity​</vt:lpstr>
      <vt:lpstr>HybridMount provides two modes for file-based cloud storage gateway</vt:lpstr>
      <vt:lpstr>Business-class LUN backup: VJBOD Cloud block-based gateway</vt:lpstr>
      <vt:lpstr>Use network-based VJBOD to  expand other NAS capacity</vt:lpstr>
      <vt:lpstr>Various NAS accessories for  installation or expansion</vt:lpstr>
      <vt:lpstr>Economical and flexible QNAP expansion  enclosures for multi-platform usage</vt:lpstr>
      <vt:lpstr>One enclosure for two different uses:  internal expansion or external disk mode</vt:lpstr>
      <vt:lpstr>Two-year extended warranty option for the worry-free coverage</vt:lpstr>
      <vt:lpstr>The upgraded x32PXU with dual 2.5GbE ports for a more agile business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QNAP_Lucas Lin</cp:lastModifiedBy>
  <cp:revision>2</cp:revision>
  <dcterms:created xsi:type="dcterms:W3CDTF">2020-08-04T03:19:47Z</dcterms:created>
  <dcterms:modified xsi:type="dcterms:W3CDTF">2020-08-11T08:06:56Z</dcterms:modified>
</cp:coreProperties>
</file>