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83" r:id="rId2"/>
    <p:sldId id="276" r:id="rId3"/>
    <p:sldId id="280" r:id="rId4"/>
    <p:sldId id="282" r:id="rId5"/>
    <p:sldId id="260" r:id="rId6"/>
    <p:sldId id="261" r:id="rId7"/>
    <p:sldId id="262" r:id="rId8"/>
    <p:sldId id="277" r:id="rId9"/>
    <p:sldId id="278" r:id="rId10"/>
    <p:sldId id="279" r:id="rId11"/>
    <p:sldId id="266" r:id="rId12"/>
    <p:sldId id="267" r:id="rId13"/>
    <p:sldId id="286" r:id="rId14"/>
    <p:sldId id="285" r:id="rId15"/>
    <p:sldId id="270" r:id="rId16"/>
    <p:sldId id="271" r:id="rId17"/>
    <p:sldId id="272" r:id="rId18"/>
    <p:sldId id="273" r:id="rId19"/>
    <p:sldId id="28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5F26"/>
    <a:srgbClr val="41CCFA"/>
    <a:srgbClr val="98B954"/>
    <a:srgbClr val="4D68D1"/>
    <a:srgbClr val="303030"/>
    <a:srgbClr val="267069"/>
    <a:srgbClr val="3CAFA4"/>
    <a:srgbClr val="FFFF00"/>
    <a:srgbClr val="EEE6FE"/>
    <a:srgbClr val="DC85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8BA528-3422-403A-B1AF-441E798E83F5}">
  <a:tblStyle styleId="{BF8BA528-3422-403A-B1AF-441E798E83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63"/>
  </p:normalViewPr>
  <p:slideViewPr>
    <p:cSldViewPr snapToGrid="0">
      <p:cViewPr varScale="1">
        <p:scale>
          <a:sx n="142" d="100"/>
          <a:sy n="142" d="100"/>
        </p:scale>
        <p:origin x="657"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65328;https:/docs.google.com/presentation/d/1OufKBQ0g74EP5iNQC7SOPUhyLnzXI5dgzePBvQOQubs/edit#slide=id.g8db0d62a84_0_70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phttps/docs.google.com/presentation/d/1OufKBQ0g74EP5iNQC7SOPUhyLnzXI5dgzePBvQOQubs/edit#slide=id.g8db0d62a84_0_70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https/docs.google.com/presentation/d/1OufKBQ0g74EP5iNQC7SOPUhyLnzXI5dgzePBvQOQubs/edit#slide=id.g8db0d62a84_0_70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168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db0d62a84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db0d62a84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23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db0d62a84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8db0d62a84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db0d62a8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db0d62a8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8db0d62a8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8db0d62a8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525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db0d62a84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db0d62a8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2131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db0d62a84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8db0d62a84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8db0d62a84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8db0d62a84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8db0d62a84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8db0d62a84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Page 17~18</a:t>
            </a:r>
          </a:p>
          <a:p>
            <a:pPr marL="0" lvl="0" indent="0" algn="l">
              <a:spcBef>
                <a:spcPts val="0"/>
              </a:spcBef>
              <a:spcAft>
                <a:spcPts val="0"/>
              </a:spcAft>
              <a:buNone/>
            </a:pPr>
            <a:r>
              <a:rPr lang="en-US">
                <a:hlinkClick r:id="rId3"/>
              </a:rPr>
              <a:t>https://docs.google.com/presentation/d/1OufKBQ0g74EP5iNQC7SOPUhyLnzXI5dgzePBvQOQubs/edit#slide=id.g8db0d62a84_0_706</a:t>
            </a:r>
            <a:endParaRPr 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8db0d62a84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8db0d62a84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Page 17~18</a:t>
            </a:r>
          </a:p>
          <a:p>
            <a:pPr marL="0" lvl="0" indent="0" algn="l">
              <a:spcBef>
                <a:spcPts val="0"/>
              </a:spcBef>
              <a:spcAft>
                <a:spcPts val="0"/>
              </a:spcAft>
              <a:buNone/>
            </a:pPr>
            <a:r>
              <a:rPr lang="en-US">
                <a:hlinkClick r:id="rId3"/>
              </a:rPr>
              <a:t>https://docs.google.com/presentation/d/1OufKBQ0g74EP5iNQC7SOPUhyLnzXI5dgzePBvQOQubs/edit#slide=id.g8db0d62a84_0_706</a:t>
            </a:r>
            <a:endParaRPr lang="zh-TW">
              <a:hlinkClick r:id="rId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8db0d62a84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8db0d62a84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Page 17~18</a:t>
            </a:r>
          </a:p>
          <a:p>
            <a:pPr marL="0" lvl="0" indent="0" algn="l">
              <a:spcBef>
                <a:spcPts val="0"/>
              </a:spcBef>
              <a:spcAft>
                <a:spcPts val="0"/>
              </a:spcAft>
              <a:buNone/>
            </a:pPr>
            <a:r>
              <a:rPr lang="en-US">
                <a:hlinkClick r:id="rId3"/>
              </a:rPr>
              <a:t>https://docs.google.com/presentation/d/1OufKBQ0g74EP5iNQC7SOPUhyLnzXI5dgzePBvQOQubs/edit#slide=id.g8db0d62a84_0_706</a:t>
            </a:r>
            <a:endParaRPr lang="zh-TW">
              <a:hlinkClick r:id="rId3"/>
            </a:endParaRPr>
          </a:p>
        </p:txBody>
      </p:sp>
    </p:spTree>
    <p:extLst>
      <p:ext uri="{BB962C8B-B14F-4D97-AF65-F5344CB8AC3E}">
        <p14:creationId xmlns:p14="http://schemas.microsoft.com/office/powerpoint/2010/main" val="252043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db0d62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db0d62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600">
              <a:solidFill>
                <a:schemeClr val="dk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db0d62a84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8db0d62a84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db0d62a84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db0d62a84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782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db0d62a84_0_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db0d62a84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832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db0d62a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db0d62a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db0d62a84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db0d62a84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db0d62a84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db0d62a84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db0d62a84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db0d62a84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01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db0d62a84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db0d62a84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986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pic>
        <p:nvPicPr>
          <p:cNvPr id="3" name="圖片 2">
            <a:extLst>
              <a:ext uri="{FF2B5EF4-FFF2-40B4-BE49-F238E27FC236}">
                <a16:creationId xmlns:a16="http://schemas.microsoft.com/office/drawing/2014/main" id="{EEFD570B-EF61-4C60-B2EB-AE8178C982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6" y="0"/>
            <a:ext cx="9141968" cy="5143500"/>
          </a:xfrm>
          <a:prstGeom prst="rect">
            <a:avLst/>
          </a:prstGeom>
        </p:spPr>
      </p:pic>
    </p:spTree>
    <p:extLst>
      <p:ext uri="{BB962C8B-B14F-4D97-AF65-F5344CB8AC3E}">
        <p14:creationId xmlns:p14="http://schemas.microsoft.com/office/powerpoint/2010/main" val="3641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pic>
        <p:nvPicPr>
          <p:cNvPr id="3" name="圖片 2">
            <a:extLst>
              <a:ext uri="{FF2B5EF4-FFF2-40B4-BE49-F238E27FC236}">
                <a16:creationId xmlns:a16="http://schemas.microsoft.com/office/drawing/2014/main" id="{EEFD570B-EF61-4C60-B2EB-AE8178C982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45" y="0"/>
            <a:ext cx="9143109" cy="5143498"/>
          </a:xfrm>
          <a:prstGeom prst="rect">
            <a:avLst/>
          </a:prstGeom>
        </p:spPr>
      </p:pic>
    </p:spTree>
    <p:extLst>
      <p:ext uri="{BB962C8B-B14F-4D97-AF65-F5344CB8AC3E}">
        <p14:creationId xmlns:p14="http://schemas.microsoft.com/office/powerpoint/2010/main" val="79868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pic>
        <p:nvPicPr>
          <p:cNvPr id="3" name="圖片 2">
            <a:extLst>
              <a:ext uri="{FF2B5EF4-FFF2-40B4-BE49-F238E27FC236}">
                <a16:creationId xmlns:a16="http://schemas.microsoft.com/office/drawing/2014/main" id="{EEFD570B-EF61-4C60-B2EB-AE8178C982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46" y="0"/>
            <a:ext cx="9143107" cy="5143498"/>
          </a:xfrm>
          <a:prstGeom prst="rect">
            <a:avLst/>
          </a:prstGeom>
        </p:spPr>
      </p:pic>
    </p:spTree>
    <p:extLst>
      <p:ext uri="{BB962C8B-B14F-4D97-AF65-F5344CB8AC3E}">
        <p14:creationId xmlns:p14="http://schemas.microsoft.com/office/powerpoint/2010/main" val="1117989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pic>
        <p:nvPicPr>
          <p:cNvPr id="3" name="圖片 2">
            <a:extLst>
              <a:ext uri="{FF2B5EF4-FFF2-40B4-BE49-F238E27FC236}">
                <a16:creationId xmlns:a16="http://schemas.microsoft.com/office/drawing/2014/main" id="{EEFD570B-EF61-4C60-B2EB-AE8178C982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45" y="0"/>
            <a:ext cx="9143109" cy="5143499"/>
          </a:xfrm>
          <a:prstGeom prst="rect">
            <a:avLst/>
          </a:prstGeom>
        </p:spPr>
      </p:pic>
    </p:spTree>
    <p:extLst>
      <p:ext uri="{BB962C8B-B14F-4D97-AF65-F5344CB8AC3E}">
        <p14:creationId xmlns:p14="http://schemas.microsoft.com/office/powerpoint/2010/main" val="176671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9"/>
        <p:cNvGrpSpPr/>
        <p:nvPr/>
      </p:nvGrpSpPr>
      <p:grpSpPr>
        <a:xfrm>
          <a:off x="0" y="0"/>
          <a:ext cx="0" cy="0"/>
          <a:chOff x="0" y="0"/>
          <a:chExt cx="0" cy="0"/>
        </a:xfrm>
      </p:grpSpPr>
      <p:pic>
        <p:nvPicPr>
          <p:cNvPr id="3" name="圖片 2">
            <a:extLst>
              <a:ext uri="{FF2B5EF4-FFF2-40B4-BE49-F238E27FC236}">
                <a16:creationId xmlns:a16="http://schemas.microsoft.com/office/drawing/2014/main" id="{EEFD570B-EF61-4C60-B2EB-AE8178C9828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8" y="0"/>
            <a:ext cx="9141964" cy="5143498"/>
          </a:xfrm>
          <a:prstGeom prst="rect">
            <a:avLst/>
          </a:prstGeom>
        </p:spPr>
      </p:pic>
    </p:spTree>
    <p:extLst>
      <p:ext uri="{BB962C8B-B14F-4D97-AF65-F5344CB8AC3E}">
        <p14:creationId xmlns:p14="http://schemas.microsoft.com/office/powerpoint/2010/main" val="177030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6"/>
        <p:cNvGrpSpPr/>
        <p:nvPr/>
      </p:nvGrpSpPr>
      <p:grpSpPr>
        <a:xfrm>
          <a:off x="0" y="0"/>
          <a:ext cx="0" cy="0"/>
          <a:chOff x="0" y="0"/>
          <a:chExt cx="0" cy="0"/>
        </a:xfrm>
      </p:grpSpPr>
      <p:sp>
        <p:nvSpPr>
          <p:cNvPr id="3" name="Google Shape;6;p1">
            <a:extLst>
              <a:ext uri="{FF2B5EF4-FFF2-40B4-BE49-F238E27FC236}">
                <a16:creationId xmlns:a16="http://schemas.microsoft.com/office/drawing/2014/main" id="{44A2D758-B1A0-4065-832B-F1F60FFA2E74}"/>
              </a:ext>
            </a:extLst>
          </p:cNvPr>
          <p:cNvSpPr txBox="1">
            <a:spLocks noGrp="1"/>
          </p:cNvSpPr>
          <p:nvPr>
            <p:ph type="title"/>
          </p:nvPr>
        </p:nvSpPr>
        <p:spPr>
          <a:xfrm>
            <a:off x="363601" y="298024"/>
            <a:ext cx="8416798"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bg1"/>
                </a:solidFill>
                <a:latin typeface="+mj-l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16"/>
        <p:cNvGrpSpPr/>
        <p:nvPr/>
      </p:nvGrpSpPr>
      <p:grpSpPr>
        <a:xfrm>
          <a:off x="0" y="0"/>
          <a:ext cx="0" cy="0"/>
          <a:chOff x="0" y="0"/>
          <a:chExt cx="0" cy="0"/>
        </a:xfrm>
      </p:grpSpPr>
      <p:pic>
        <p:nvPicPr>
          <p:cNvPr id="2" name="圖片 1">
            <a:extLst>
              <a:ext uri="{FF2B5EF4-FFF2-40B4-BE49-F238E27FC236}">
                <a16:creationId xmlns:a16="http://schemas.microsoft.com/office/drawing/2014/main" id="{E93B1971-43DD-4ADD-9326-5CC3CF04645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6" y="893"/>
            <a:ext cx="9141967" cy="5141714"/>
          </a:xfrm>
          <a:prstGeom prst="rect">
            <a:avLst/>
          </a:prstGeom>
        </p:spPr>
      </p:pic>
      <p:sp>
        <p:nvSpPr>
          <p:cNvPr id="3" name="Google Shape;6;p1">
            <a:extLst>
              <a:ext uri="{FF2B5EF4-FFF2-40B4-BE49-F238E27FC236}">
                <a16:creationId xmlns:a16="http://schemas.microsoft.com/office/drawing/2014/main" id="{44A2D758-B1A0-4065-832B-F1F60FFA2E74}"/>
              </a:ext>
            </a:extLst>
          </p:cNvPr>
          <p:cNvSpPr txBox="1">
            <a:spLocks noGrp="1"/>
          </p:cNvSpPr>
          <p:nvPr>
            <p:ph type="title"/>
          </p:nvPr>
        </p:nvSpPr>
        <p:spPr>
          <a:xfrm>
            <a:off x="330010" y="419713"/>
            <a:ext cx="8416798"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bg1"/>
                </a:solidFill>
                <a:latin typeface="+mj-lt"/>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Tree>
    <p:extLst>
      <p:ext uri="{BB962C8B-B14F-4D97-AF65-F5344CB8AC3E}">
        <p14:creationId xmlns:p14="http://schemas.microsoft.com/office/powerpoint/2010/main" val="398769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圖片 2">
            <a:extLst>
              <a:ext uri="{FF2B5EF4-FFF2-40B4-BE49-F238E27FC236}">
                <a16:creationId xmlns:a16="http://schemas.microsoft.com/office/drawing/2014/main" id="{61FC43A1-B831-4237-B14A-2584DC792EAC}"/>
              </a:ext>
            </a:extLst>
          </p:cNvPr>
          <p:cNvPicPr>
            <a:picLocks noChangeAspect="1"/>
          </p:cNvPicPr>
          <p:nvPr userDrawn="1"/>
        </p:nvPicPr>
        <p:blipFill>
          <a:blip r:embed="rId9" cstate="print">
            <a:extLst>
              <a:ext uri="{28A0092B-C50C-407E-A947-70E740481C1C}">
                <a14:useLocalDpi xmlns:a14="http://schemas.microsoft.com/office/drawing/2010/main"/>
              </a:ext>
            </a:extLst>
          </a:blip>
          <a:srcRect/>
          <a:stretch/>
        </p:blipFill>
        <p:spPr>
          <a:xfrm>
            <a:off x="1016" y="893"/>
            <a:ext cx="9141967" cy="5141714"/>
          </a:xfrm>
          <a:prstGeom prst="rect">
            <a:avLst/>
          </a:prstGeom>
        </p:spPr>
      </p:pic>
      <p:sp>
        <p:nvSpPr>
          <p:cNvPr id="6" name="Google Shape;6;p1"/>
          <p:cNvSpPr txBox="1">
            <a:spLocks noGrp="1"/>
          </p:cNvSpPr>
          <p:nvPr>
            <p:ph type="title"/>
          </p:nvPr>
        </p:nvSpPr>
        <p:spPr>
          <a:xfrm>
            <a:off x="330010" y="290334"/>
            <a:ext cx="8416798"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47395" y="1089893"/>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 id="2147483660" r:id="rId2"/>
    <p:sldLayoutId id="2147483666" r:id="rId3"/>
    <p:sldLayoutId id="2147483661" r:id="rId4"/>
    <p:sldLayoutId id="2147483663" r:id="rId5"/>
    <p:sldLayoutId id="2147483650"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42.png"/><Relationship Id="rId5" Type="http://schemas.openxmlformats.org/officeDocument/2006/relationships/image" Target="../media/image22.png"/><Relationship Id="rId10" Type="http://schemas.openxmlformats.org/officeDocument/2006/relationships/image" Target="../media/image41.svg"/><Relationship Id="rId4" Type="http://schemas.openxmlformats.org/officeDocument/2006/relationships/image" Target="../media/image38.pn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29.png"/><Relationship Id="rId3" Type="http://schemas.openxmlformats.org/officeDocument/2006/relationships/image" Target="../media/image34.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6.png"/><Relationship Id="rId18" Type="http://schemas.openxmlformats.org/officeDocument/2006/relationships/image" Target="../media/image58.png"/><Relationship Id="rId3" Type="http://schemas.openxmlformats.org/officeDocument/2006/relationships/image" Target="../media/image50.png"/><Relationship Id="rId7" Type="http://schemas.openxmlformats.org/officeDocument/2006/relationships/image" Target="../media/image52.png"/><Relationship Id="rId12" Type="http://schemas.openxmlformats.org/officeDocument/2006/relationships/image" Target="../media/image55.png"/><Relationship Id="rId17" Type="http://schemas.openxmlformats.org/officeDocument/2006/relationships/image" Target="../media/image45.png"/><Relationship Id="rId2" Type="http://schemas.openxmlformats.org/officeDocument/2006/relationships/notesSlide" Target="../notesSlides/notesSlide13.xml"/><Relationship Id="rId16" Type="http://schemas.openxmlformats.org/officeDocument/2006/relationships/image" Target="../media/image30.svg"/><Relationship Id="rId1" Type="http://schemas.openxmlformats.org/officeDocument/2006/relationships/slideLayout" Target="../slideLayouts/slideLayout6.xml"/><Relationship Id="rId6" Type="http://schemas.openxmlformats.org/officeDocument/2006/relationships/image" Target="../media/image43.svg"/><Relationship Id="rId11" Type="http://schemas.openxmlformats.org/officeDocument/2006/relationships/image" Target="../media/image54.png"/><Relationship Id="rId5" Type="http://schemas.openxmlformats.org/officeDocument/2006/relationships/image" Target="../media/image34.png"/><Relationship Id="rId15" Type="http://schemas.openxmlformats.org/officeDocument/2006/relationships/image" Target="../media/image29.png"/><Relationship Id="rId10" Type="http://schemas.openxmlformats.org/officeDocument/2006/relationships/image" Target="../media/image49.svg"/><Relationship Id="rId4" Type="http://schemas.openxmlformats.org/officeDocument/2006/relationships/image" Target="../media/image51.svg"/><Relationship Id="rId9" Type="http://schemas.openxmlformats.org/officeDocument/2006/relationships/image" Target="../media/image48.png"/><Relationship Id="rId14" Type="http://schemas.openxmlformats.org/officeDocument/2006/relationships/image" Target="../media/image57.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9.svg"/><Relationship Id="rId18" Type="http://schemas.openxmlformats.org/officeDocument/2006/relationships/image" Target="../media/image55.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48.png"/><Relationship Id="rId17" Type="http://schemas.openxmlformats.org/officeDocument/2006/relationships/image" Target="../media/image67.png"/><Relationship Id="rId2" Type="http://schemas.openxmlformats.org/officeDocument/2006/relationships/notesSlide" Target="../notesSlides/notesSlide14.xml"/><Relationship Id="rId16" Type="http://schemas.openxmlformats.org/officeDocument/2006/relationships/image" Target="../media/image66.png"/><Relationship Id="rId20"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53.svg"/><Relationship Id="rId5" Type="http://schemas.openxmlformats.org/officeDocument/2006/relationships/image" Target="../media/image61.svg"/><Relationship Id="rId15" Type="http://schemas.openxmlformats.org/officeDocument/2006/relationships/image" Target="../media/image65.svg"/><Relationship Id="rId10" Type="http://schemas.openxmlformats.org/officeDocument/2006/relationships/image" Target="../media/image52.png"/><Relationship Id="rId19" Type="http://schemas.openxmlformats.org/officeDocument/2006/relationships/image" Target="../media/image56.png"/><Relationship Id="rId4" Type="http://schemas.openxmlformats.org/officeDocument/2006/relationships/image" Target="../media/image60.png"/><Relationship Id="rId9" Type="http://schemas.openxmlformats.org/officeDocument/2006/relationships/image" Target="../media/image43.svg"/><Relationship Id="rId14"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50.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51.svg"/><Relationship Id="rId9" Type="http://schemas.openxmlformats.org/officeDocument/2006/relationships/image" Target="../media/image70.sv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60.png"/><Relationship Id="rId18" Type="http://schemas.openxmlformats.org/officeDocument/2006/relationships/image" Target="../media/image88.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svg"/><Relationship Id="rId17" Type="http://schemas.openxmlformats.org/officeDocument/2006/relationships/image" Target="../media/image87.svg"/><Relationship Id="rId2" Type="http://schemas.openxmlformats.org/officeDocument/2006/relationships/notesSlide" Target="../notesSlides/notesSlide17.xml"/><Relationship Id="rId16"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5.png"/><Relationship Id="rId10" Type="http://schemas.openxmlformats.org/officeDocument/2006/relationships/image" Target="../media/image81.png"/><Relationship Id="rId19" Type="http://schemas.openxmlformats.org/officeDocument/2006/relationships/image" Target="../media/image89.svg"/><Relationship Id="rId4" Type="http://schemas.openxmlformats.org/officeDocument/2006/relationships/image" Target="../media/image75.png"/><Relationship Id="rId9" Type="http://schemas.openxmlformats.org/officeDocument/2006/relationships/image" Target="../media/image80.png"/><Relationship Id="rId14" Type="http://schemas.openxmlformats.org/officeDocument/2006/relationships/image" Target="../media/image84.svg"/></Relationships>
</file>

<file path=ppt/slides/_rels/slide1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92.png"/><Relationship Id="rId4" Type="http://schemas.openxmlformats.org/officeDocument/2006/relationships/image" Target="../media/image91.png"/></Relationships>
</file>

<file path=ppt/slides/_rels/slide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91.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5.png"/><Relationship Id="rId7" Type="http://schemas.openxmlformats.org/officeDocument/2006/relationships/image" Target="../media/image28.svg"/><Relationship Id="rId12" Type="http://schemas.openxmlformats.org/officeDocument/2006/relationships/image" Target="../media/image30.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21.png"/><Relationship Id="rId4" Type="http://schemas.openxmlformats.org/officeDocument/2006/relationships/image" Target="../media/image26.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8.svg"/><Relationship Id="rId5" Type="http://schemas.openxmlformats.org/officeDocument/2006/relationships/image" Target="../media/image22.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3.svg"/><Relationship Id="rId5" Type="http://schemas.openxmlformats.org/officeDocument/2006/relationships/image" Target="../media/image24.png"/><Relationship Id="rId10" Type="http://schemas.openxmlformats.org/officeDocument/2006/relationships/image" Target="../media/image36.png"/><Relationship Id="rId4" Type="http://schemas.openxmlformats.org/officeDocument/2006/relationships/image" Target="../media/image26.png"/><Relationship Id="rId9"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53126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8" name="圖形 2">
            <a:extLst>
              <a:ext uri="{FF2B5EF4-FFF2-40B4-BE49-F238E27FC236}">
                <a16:creationId xmlns:a16="http://schemas.microsoft.com/office/drawing/2014/main" id="{B946FA4E-1B0C-46A5-9B08-C3A5C91078C0}"/>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85446" y="1494085"/>
            <a:ext cx="2526921" cy="797454"/>
          </a:xfrm>
          <a:prstGeom prst="rect">
            <a:avLst/>
          </a:prstGeom>
        </p:spPr>
      </p:pic>
      <p:grpSp>
        <p:nvGrpSpPr>
          <p:cNvPr id="43" name="群組 42">
            <a:extLst>
              <a:ext uri="{FF2B5EF4-FFF2-40B4-BE49-F238E27FC236}">
                <a16:creationId xmlns:a16="http://schemas.microsoft.com/office/drawing/2014/main" id="{F5ED8C61-A7B8-4085-B0A9-40A18483F519}"/>
              </a:ext>
            </a:extLst>
          </p:cNvPr>
          <p:cNvGrpSpPr/>
          <p:nvPr/>
        </p:nvGrpSpPr>
        <p:grpSpPr>
          <a:xfrm flipH="1">
            <a:off x="2420558" y="2351080"/>
            <a:ext cx="6359841" cy="2066108"/>
            <a:chOff x="5528104" y="1341705"/>
            <a:chExt cx="2003768" cy="808641"/>
          </a:xfrm>
        </p:grpSpPr>
        <p:sp>
          <p:nvSpPr>
            <p:cNvPr id="45" name="矩形 44">
              <a:extLst>
                <a:ext uri="{FF2B5EF4-FFF2-40B4-BE49-F238E27FC236}">
                  <a16:creationId xmlns:a16="http://schemas.microsoft.com/office/drawing/2014/main" id="{8C4250ED-4DE8-495D-B7FE-73FB1705F20A}"/>
                </a:ext>
              </a:extLst>
            </p:cNvPr>
            <p:cNvSpPr/>
            <p:nvPr/>
          </p:nvSpPr>
          <p:spPr>
            <a:xfrm>
              <a:off x="5528104" y="1341705"/>
              <a:ext cx="2003768" cy="808641"/>
            </a:xfrm>
            <a:prstGeom prst="rect">
              <a:avLst/>
            </a:prstGeom>
            <a:solidFill>
              <a:srgbClr val="3CAF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a:extLst>
                <a:ext uri="{FF2B5EF4-FFF2-40B4-BE49-F238E27FC236}">
                  <a16:creationId xmlns:a16="http://schemas.microsoft.com/office/drawing/2014/main" id="{F4882F56-C208-4D58-8D8C-7443329BD2D6}"/>
                </a:ext>
              </a:extLst>
            </p:cNvPr>
            <p:cNvSpPr/>
            <p:nvPr/>
          </p:nvSpPr>
          <p:spPr>
            <a:xfrm>
              <a:off x="5548917" y="1369006"/>
              <a:ext cx="1960738" cy="755421"/>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36" name="Google Shape;136;p19"/>
          <p:cNvCxnSpPr>
            <a:cxnSpLocks/>
          </p:cNvCxnSpPr>
          <p:nvPr/>
        </p:nvCxnSpPr>
        <p:spPr>
          <a:xfrm>
            <a:off x="3182442" y="2956240"/>
            <a:ext cx="2635554" cy="0"/>
          </a:xfrm>
          <a:prstGeom prst="straightConnector1">
            <a:avLst/>
          </a:prstGeom>
          <a:noFill/>
          <a:ln w="28575" cap="flat" cmpd="sng">
            <a:solidFill>
              <a:schemeClr val="tx1"/>
            </a:solidFill>
            <a:prstDash val="sysDash"/>
            <a:round/>
            <a:headEnd type="none" w="med" len="med"/>
            <a:tailEnd type="none" w="med" len="med"/>
          </a:ln>
        </p:spPr>
      </p:cxnSp>
      <p:cxnSp>
        <p:nvCxnSpPr>
          <p:cNvPr id="63" name="Google Shape;125;p19">
            <a:extLst>
              <a:ext uri="{FF2B5EF4-FFF2-40B4-BE49-F238E27FC236}">
                <a16:creationId xmlns:a16="http://schemas.microsoft.com/office/drawing/2014/main" id="{A19BE4CB-7093-4AB6-95E5-150D9728526D}"/>
              </a:ext>
            </a:extLst>
          </p:cNvPr>
          <p:cNvCxnSpPr>
            <a:cxnSpLocks/>
          </p:cNvCxnSpPr>
          <p:nvPr/>
        </p:nvCxnSpPr>
        <p:spPr>
          <a:xfrm>
            <a:off x="3088611" y="3809925"/>
            <a:ext cx="3366234" cy="0"/>
          </a:xfrm>
          <a:prstGeom prst="straightConnector1">
            <a:avLst/>
          </a:prstGeom>
          <a:noFill/>
          <a:ln w="28575" cap="flat" cmpd="sng">
            <a:solidFill>
              <a:schemeClr val="tx1"/>
            </a:solidFill>
            <a:prstDash val="sysDash"/>
            <a:round/>
            <a:headEnd type="none" w="med" len="med"/>
            <a:tailEnd type="none" w="med" len="med"/>
          </a:ln>
        </p:spPr>
      </p:cxnSp>
      <p:sp>
        <p:nvSpPr>
          <p:cNvPr id="128" name="Google Shape;128;p19"/>
          <p:cNvSpPr/>
          <p:nvPr/>
        </p:nvSpPr>
        <p:spPr>
          <a:xfrm>
            <a:off x="3548307" y="3700425"/>
            <a:ext cx="732600" cy="219000"/>
          </a:xfrm>
          <a:prstGeom prst="rect">
            <a:avLst/>
          </a:prstGeom>
          <a:solidFill>
            <a:srgbClr val="DC850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r>
              <a:rPr lang="en-US" altLang="zh-TW" sz="1100" b="1">
                <a:solidFill>
                  <a:schemeClr val="bg1"/>
                </a:solidFill>
              </a:rPr>
              <a:t>10Gbps</a:t>
            </a:r>
            <a:endParaRPr sz="1100" b="1">
              <a:solidFill>
                <a:schemeClr val="bg1"/>
              </a:solidFill>
            </a:endParaRPr>
          </a:p>
        </p:txBody>
      </p:sp>
      <p:sp>
        <p:nvSpPr>
          <p:cNvPr id="127" name="Google Shape;127;p19"/>
          <p:cNvSpPr/>
          <p:nvPr/>
        </p:nvSpPr>
        <p:spPr>
          <a:xfrm>
            <a:off x="3537606" y="2842432"/>
            <a:ext cx="738441" cy="219000"/>
          </a:xfrm>
          <a:prstGeom prst="rect">
            <a:avLst/>
          </a:prstGeom>
          <a:solidFill>
            <a:srgbClr val="E65F2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ctr"/>
            <a:r>
              <a:rPr lang="zh-TW" altLang="en-US" sz="1100" b="1">
                <a:solidFill>
                  <a:schemeClr val="bg1"/>
                </a:solidFill>
              </a:rPr>
              <a:t>1 Gbps</a:t>
            </a:r>
          </a:p>
        </p:txBody>
      </p:sp>
      <p:grpSp>
        <p:nvGrpSpPr>
          <p:cNvPr id="34" name="群組 33">
            <a:extLst>
              <a:ext uri="{FF2B5EF4-FFF2-40B4-BE49-F238E27FC236}">
                <a16:creationId xmlns:a16="http://schemas.microsoft.com/office/drawing/2014/main" id="{9069B2FD-2172-4EF7-808F-756423C61D8E}"/>
              </a:ext>
            </a:extLst>
          </p:cNvPr>
          <p:cNvGrpSpPr/>
          <p:nvPr/>
        </p:nvGrpSpPr>
        <p:grpSpPr>
          <a:xfrm rot="10800000">
            <a:off x="2508477" y="3393861"/>
            <a:ext cx="841510" cy="841510"/>
            <a:chOff x="866919" y="1547343"/>
            <a:chExt cx="1691999" cy="1691999"/>
          </a:xfrm>
        </p:grpSpPr>
        <p:sp>
          <p:nvSpPr>
            <p:cNvPr id="38" name="Shape 279">
              <a:extLst>
                <a:ext uri="{FF2B5EF4-FFF2-40B4-BE49-F238E27FC236}">
                  <a16:creationId xmlns:a16="http://schemas.microsoft.com/office/drawing/2014/main" id="{FD538F87-74DB-4347-B464-C4D45A521D0D}"/>
                </a:ext>
              </a:extLst>
            </p:cNvPr>
            <p:cNvSpPr/>
            <p:nvPr/>
          </p:nvSpPr>
          <p:spPr>
            <a:xfrm rot="2700000">
              <a:off x="866919" y="1547343"/>
              <a:ext cx="1691999" cy="1691999"/>
            </a:xfrm>
            <a:prstGeom prst="teardrop">
              <a:avLst>
                <a:gd name="adj" fmla="val 100000"/>
              </a:avLst>
            </a:prstGeom>
            <a:solidFill>
              <a:srgbClr val="DC850D"/>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9" name="Shape 280">
              <a:extLst>
                <a:ext uri="{FF2B5EF4-FFF2-40B4-BE49-F238E27FC236}">
                  <a16:creationId xmlns:a16="http://schemas.microsoft.com/office/drawing/2014/main" id="{633198DF-21D0-43C3-BA16-B0E79888509F}"/>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grpSp>
        <p:nvGrpSpPr>
          <p:cNvPr id="35" name="群組 34">
            <a:extLst>
              <a:ext uri="{FF2B5EF4-FFF2-40B4-BE49-F238E27FC236}">
                <a16:creationId xmlns:a16="http://schemas.microsoft.com/office/drawing/2014/main" id="{A3CB3E93-4D10-4EB4-B9FC-7EAF09D8EE8B}"/>
              </a:ext>
            </a:extLst>
          </p:cNvPr>
          <p:cNvGrpSpPr/>
          <p:nvPr/>
        </p:nvGrpSpPr>
        <p:grpSpPr>
          <a:xfrm rot="10800000">
            <a:off x="2508477" y="2536865"/>
            <a:ext cx="841510" cy="841510"/>
            <a:chOff x="866919" y="1547343"/>
            <a:chExt cx="1691999" cy="1691999"/>
          </a:xfrm>
        </p:grpSpPr>
        <p:sp>
          <p:nvSpPr>
            <p:cNvPr id="36" name="Shape 279">
              <a:extLst>
                <a:ext uri="{FF2B5EF4-FFF2-40B4-BE49-F238E27FC236}">
                  <a16:creationId xmlns:a16="http://schemas.microsoft.com/office/drawing/2014/main" id="{FE050605-B287-46EA-AF03-D24C8C8D3740}"/>
                </a:ext>
              </a:extLst>
            </p:cNvPr>
            <p:cNvSpPr/>
            <p:nvPr/>
          </p:nvSpPr>
          <p:spPr>
            <a:xfrm rot="2700000">
              <a:off x="866919" y="1547343"/>
              <a:ext cx="1691999" cy="1691999"/>
            </a:xfrm>
            <a:prstGeom prst="teardrop">
              <a:avLst>
                <a:gd name="adj" fmla="val 100000"/>
              </a:avLst>
            </a:prstGeom>
            <a:solidFill>
              <a:srgbClr val="E65F26"/>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7" name="Shape 280">
              <a:extLst>
                <a:ext uri="{FF2B5EF4-FFF2-40B4-BE49-F238E27FC236}">
                  <a16:creationId xmlns:a16="http://schemas.microsoft.com/office/drawing/2014/main" id="{6009C25B-7BD2-4FF7-B02B-748100DDF1D9}"/>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sp>
        <p:nvSpPr>
          <p:cNvPr id="121" name="Google Shape;121;p19"/>
          <p:cNvSpPr txBox="1">
            <a:spLocks noGrp="1"/>
          </p:cNvSpPr>
          <p:nvPr>
            <p:ph type="title"/>
          </p:nvPr>
        </p:nvSpPr>
        <p:spPr>
          <a:xfrm>
            <a:off x="676245" y="20632"/>
            <a:ext cx="8416798" cy="572700"/>
          </a:xfrm>
          <a:prstGeom prst="rect">
            <a:avLst/>
          </a:prstGeom>
        </p:spPr>
        <p:txBody>
          <a:bodyPr spcFirstLastPara="1" wrap="square" lIns="91425" tIns="91425" rIns="91425" bIns="91425" anchor="t" anchorCtr="0">
            <a:noAutofit/>
          </a:bodyPr>
          <a:lstStyle/>
          <a:p>
            <a:pPr lvl="0"/>
            <a:r>
              <a:rPr lang="en-US" altLang="zh-TW" dirty="0"/>
              <a:t>You can also assign physical network port manually</a:t>
            </a:r>
            <a:endParaRPr lang="zh-TW" altLang="en-US" dirty="0"/>
          </a:p>
        </p:txBody>
      </p:sp>
      <p:pic>
        <p:nvPicPr>
          <p:cNvPr id="122" name="Google Shape;122;p19"/>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82204" y="2727116"/>
            <a:ext cx="2004573" cy="1252847"/>
          </a:xfrm>
          <a:prstGeom prst="rect">
            <a:avLst/>
          </a:prstGeom>
          <a:noFill/>
          <a:ln>
            <a:noFill/>
          </a:ln>
        </p:spPr>
      </p:pic>
      <p:sp>
        <p:nvSpPr>
          <p:cNvPr id="123" name="Google Shape;123;p19"/>
          <p:cNvSpPr txBox="1"/>
          <p:nvPr/>
        </p:nvSpPr>
        <p:spPr>
          <a:xfrm>
            <a:off x="2701542" y="2622765"/>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solidFill>
                  <a:srgbClr val="E65F26"/>
                </a:solidFill>
              </a:rPr>
              <a:t>eth0</a:t>
            </a:r>
            <a:endParaRPr sz="1100" b="1">
              <a:solidFill>
                <a:srgbClr val="E65F26"/>
              </a:solidFill>
            </a:endParaRPr>
          </a:p>
        </p:txBody>
      </p:sp>
      <p:pic>
        <p:nvPicPr>
          <p:cNvPr id="4" name="圖形 3">
            <a:extLst>
              <a:ext uri="{FF2B5EF4-FFF2-40B4-BE49-F238E27FC236}">
                <a16:creationId xmlns:a16="http://schemas.microsoft.com/office/drawing/2014/main" id="{9C0C83C3-4A92-49C2-8126-1E0B5B0D496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4943" y="2872384"/>
            <a:ext cx="504163" cy="319759"/>
          </a:xfrm>
          <a:prstGeom prst="rect">
            <a:avLst/>
          </a:prstGeom>
        </p:spPr>
      </p:pic>
      <p:pic>
        <p:nvPicPr>
          <p:cNvPr id="6" name="圖片 5" descr="一張含有 房間 的圖片&#10;&#10;自動產生的描述">
            <a:extLst>
              <a:ext uri="{FF2B5EF4-FFF2-40B4-BE49-F238E27FC236}">
                <a16:creationId xmlns:a16="http://schemas.microsoft.com/office/drawing/2014/main" id="{A8ED3B2C-D696-4237-9108-C9E6F7E32A6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8989" y="2662539"/>
            <a:ext cx="461713" cy="461713"/>
          </a:xfrm>
          <a:prstGeom prst="rect">
            <a:avLst/>
          </a:prstGeom>
        </p:spPr>
      </p:pic>
      <p:sp>
        <p:nvSpPr>
          <p:cNvPr id="40" name="Google Shape;123;p19">
            <a:extLst>
              <a:ext uri="{FF2B5EF4-FFF2-40B4-BE49-F238E27FC236}">
                <a16:creationId xmlns:a16="http://schemas.microsoft.com/office/drawing/2014/main" id="{8759224E-D311-40D5-B08B-543EFFC6257E}"/>
              </a:ext>
            </a:extLst>
          </p:cNvPr>
          <p:cNvSpPr txBox="1"/>
          <p:nvPr/>
        </p:nvSpPr>
        <p:spPr>
          <a:xfrm>
            <a:off x="2701542" y="3467231"/>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solidFill>
                  <a:schemeClr val="accent4">
                    <a:lumMod val="50000"/>
                  </a:schemeClr>
                </a:solidFill>
              </a:rPr>
              <a:t>eth</a:t>
            </a:r>
            <a:r>
              <a:rPr lang="en-US" altLang="zh-TW" sz="1100" b="1">
                <a:solidFill>
                  <a:schemeClr val="accent4">
                    <a:lumMod val="50000"/>
                  </a:schemeClr>
                </a:solidFill>
              </a:rPr>
              <a:t>1</a:t>
            </a:r>
            <a:endParaRPr sz="1100" b="1">
              <a:solidFill>
                <a:schemeClr val="accent4">
                  <a:lumMod val="50000"/>
                </a:schemeClr>
              </a:solidFill>
            </a:endParaRPr>
          </a:p>
        </p:txBody>
      </p:sp>
      <p:pic>
        <p:nvPicPr>
          <p:cNvPr id="41" name="圖形 40">
            <a:extLst>
              <a:ext uri="{FF2B5EF4-FFF2-40B4-BE49-F238E27FC236}">
                <a16:creationId xmlns:a16="http://schemas.microsoft.com/office/drawing/2014/main" id="{59525189-2EFB-4AC7-8218-8EB9EE6EFD7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4943" y="3716850"/>
            <a:ext cx="504163" cy="319759"/>
          </a:xfrm>
          <a:prstGeom prst="rect">
            <a:avLst/>
          </a:prstGeom>
        </p:spPr>
      </p:pic>
      <p:sp>
        <p:nvSpPr>
          <p:cNvPr id="56" name="文字方塊 55">
            <a:extLst>
              <a:ext uri="{FF2B5EF4-FFF2-40B4-BE49-F238E27FC236}">
                <a16:creationId xmlns:a16="http://schemas.microsoft.com/office/drawing/2014/main" id="{702F9FA2-8204-452D-B753-C77E3B3674E7}"/>
              </a:ext>
            </a:extLst>
          </p:cNvPr>
          <p:cNvSpPr txBox="1"/>
          <p:nvPr/>
        </p:nvSpPr>
        <p:spPr>
          <a:xfrm>
            <a:off x="375653" y="1649695"/>
            <a:ext cx="2526921" cy="430887"/>
          </a:xfrm>
          <a:prstGeom prst="rect">
            <a:avLst/>
          </a:prstGeom>
          <a:noFill/>
        </p:spPr>
        <p:txBody>
          <a:bodyPr wrap="square" anchor="t">
            <a:spAutoFit/>
          </a:bodyPr>
          <a:lstStyle>
            <a:defPPr marR="0" lvl="0" algn="l" rtl="0">
              <a:lnSpc>
                <a:spcPct val="100000"/>
              </a:lnSpc>
              <a:spcBef>
                <a:spcPts val="0"/>
              </a:spcBef>
              <a:spcAft>
                <a:spcPts val="0"/>
              </a:spcAft>
              <a:defRPr/>
            </a:defPPr>
            <a:lvl1pPr algn="ctr">
              <a:buSzPts val="1100"/>
              <a:defRPr sz="1200" b="1">
                <a:latin typeface="+mj-lt"/>
                <a:ea typeface="微軟正黑體" panose="020B0604030504040204" pitchFamily="34" charset="-120"/>
              </a:defRPr>
            </a:lvl1pPr>
          </a:lstStyle>
          <a:p>
            <a:r>
              <a:rPr lang="en-US" altLang="zh-TW" sz="1100" dirty="0">
                <a:ea typeface="微軟正黑體"/>
              </a:rPr>
              <a:t>Default Gateway: eth0</a:t>
            </a:r>
          </a:p>
          <a:p>
            <a:r>
              <a:rPr lang="en-US" altLang="zh-TW" sz="1100" dirty="0">
                <a:ea typeface="微軟正黑體"/>
              </a:rPr>
              <a:t>HBS 3 assigned by manually: eth1</a:t>
            </a:r>
          </a:p>
        </p:txBody>
      </p:sp>
      <p:sp>
        <p:nvSpPr>
          <p:cNvPr id="66" name="文字方塊 65">
            <a:extLst>
              <a:ext uri="{FF2B5EF4-FFF2-40B4-BE49-F238E27FC236}">
                <a16:creationId xmlns:a16="http://schemas.microsoft.com/office/drawing/2014/main" id="{BE2A0574-7B7A-4940-8E41-A4569546E2CC}"/>
              </a:ext>
            </a:extLst>
          </p:cNvPr>
          <p:cNvSpPr txBox="1"/>
          <p:nvPr/>
        </p:nvSpPr>
        <p:spPr>
          <a:xfrm>
            <a:off x="2890523" y="1621391"/>
            <a:ext cx="5611292" cy="523220"/>
          </a:xfrm>
          <a:prstGeom prst="rect">
            <a:avLst/>
          </a:prstGeom>
          <a:noFill/>
        </p:spPr>
        <p:txBody>
          <a:bodyPr wrap="square" anchor="t">
            <a:spAutoFit/>
          </a:bodyPr>
          <a:lstStyle/>
          <a:p>
            <a:r>
              <a:rPr lang="en-US" altLang="zh-TW" b="1">
                <a:solidFill>
                  <a:srgbClr val="267069"/>
                </a:solidFill>
                <a:latin typeface="+mj-lt"/>
                <a:ea typeface="微軟正黑體"/>
              </a:rPr>
              <a:t>The default gateway will be chosen by using 1Gbps port, but you can assign other physical network port in HBS 3 </a:t>
            </a:r>
            <a:endParaRPr lang="zh-TW" altLang="en-US" b="1" dirty="0">
              <a:solidFill>
                <a:srgbClr val="267069"/>
              </a:solidFill>
              <a:latin typeface="+mj-lt"/>
              <a:ea typeface="微軟正黑體"/>
            </a:endParaRPr>
          </a:p>
        </p:txBody>
      </p:sp>
      <p:pic>
        <p:nvPicPr>
          <p:cNvPr id="11" name="圖片 10" descr="一張含有 監視器, 螢幕, 電腦, 坐 的圖片&#10;&#10;自動產生的描述">
            <a:extLst>
              <a:ext uri="{FF2B5EF4-FFF2-40B4-BE49-F238E27FC236}">
                <a16:creationId xmlns:a16="http://schemas.microsoft.com/office/drawing/2014/main" id="{4B33D53E-B998-4B42-B78C-F3479D77DC5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10148" y="3649642"/>
            <a:ext cx="2428635" cy="569378"/>
          </a:xfrm>
          <a:prstGeom prst="rect">
            <a:avLst/>
          </a:prstGeom>
        </p:spPr>
      </p:pic>
      <p:pic>
        <p:nvPicPr>
          <p:cNvPr id="44" name="圖片 43" descr="一張含有 房間 的圖片&#10;&#10;自動產生的描述">
            <a:extLst>
              <a:ext uri="{FF2B5EF4-FFF2-40B4-BE49-F238E27FC236}">
                <a16:creationId xmlns:a16="http://schemas.microsoft.com/office/drawing/2014/main" id="{6FC4AFF2-72B8-44E3-9294-3CE99563947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41587" y="3472618"/>
            <a:ext cx="461713" cy="461713"/>
          </a:xfrm>
          <a:prstGeom prst="rect">
            <a:avLst/>
          </a:prstGeom>
        </p:spPr>
      </p:pic>
      <p:sp>
        <p:nvSpPr>
          <p:cNvPr id="12" name="Google Shape;256;p22">
            <a:extLst>
              <a:ext uri="{FF2B5EF4-FFF2-40B4-BE49-F238E27FC236}">
                <a16:creationId xmlns:a16="http://schemas.microsoft.com/office/drawing/2014/main" id="{B63EC629-196E-4C51-9018-594F47F66340}"/>
              </a:ext>
            </a:extLst>
          </p:cNvPr>
          <p:cNvSpPr txBox="1"/>
          <p:nvPr/>
        </p:nvSpPr>
        <p:spPr>
          <a:xfrm>
            <a:off x="3396916" y="2558268"/>
            <a:ext cx="1133550" cy="25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100" b="1">
                <a:solidFill>
                  <a:srgbClr val="E65F26"/>
                </a:solidFill>
                <a:latin typeface="+mj-lt"/>
                <a:ea typeface="微軟正黑體" panose="020B0604030504040204" pitchFamily="34" charset="-120"/>
              </a:rPr>
              <a:t>172.17.20.117</a:t>
            </a:r>
            <a:endParaRPr lang="zh-TW" altLang="en-US" sz="1100" b="1">
              <a:solidFill>
                <a:srgbClr val="E65F26"/>
              </a:solidFill>
              <a:latin typeface="+mj-lt"/>
              <a:ea typeface="微軟正黑體" panose="020B0604030504040204" pitchFamily="34" charset="-120"/>
            </a:endParaRPr>
          </a:p>
        </p:txBody>
      </p:sp>
      <p:sp>
        <p:nvSpPr>
          <p:cNvPr id="13" name="Google Shape;257;p22">
            <a:extLst>
              <a:ext uri="{FF2B5EF4-FFF2-40B4-BE49-F238E27FC236}">
                <a16:creationId xmlns:a16="http://schemas.microsoft.com/office/drawing/2014/main" id="{3902B2B9-F751-40D5-95BF-E2E1871A3700}"/>
              </a:ext>
            </a:extLst>
          </p:cNvPr>
          <p:cNvSpPr txBox="1"/>
          <p:nvPr/>
        </p:nvSpPr>
        <p:spPr>
          <a:xfrm>
            <a:off x="3412213" y="3430058"/>
            <a:ext cx="1004788" cy="30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TW" sz="1100" b="1">
                <a:solidFill>
                  <a:schemeClr val="accent4">
                    <a:lumMod val="50000"/>
                  </a:schemeClr>
                </a:solidFill>
                <a:latin typeface="+mj-lt"/>
                <a:ea typeface="微軟正黑體" panose="020B0604030504040204" pitchFamily="34" charset="-120"/>
              </a:rPr>
              <a:t>172.17.20.12</a:t>
            </a:r>
            <a:endParaRPr sz="1100" b="1">
              <a:solidFill>
                <a:schemeClr val="accent4">
                  <a:lumMod val="50000"/>
                </a:schemeClr>
              </a:solidFill>
              <a:latin typeface="+mj-lt"/>
              <a:ea typeface="微軟正黑體" panose="020B0604030504040204" pitchFamily="34" charset="-120"/>
            </a:endParaRPr>
          </a:p>
        </p:txBody>
      </p:sp>
      <p:sp>
        <p:nvSpPr>
          <p:cNvPr id="16" name="Google Shape;252;p22">
            <a:extLst>
              <a:ext uri="{FF2B5EF4-FFF2-40B4-BE49-F238E27FC236}">
                <a16:creationId xmlns:a16="http://schemas.microsoft.com/office/drawing/2014/main" id="{4CBB9FB7-2E87-424C-A441-904FBDA7FD07}"/>
              </a:ext>
            </a:extLst>
          </p:cNvPr>
          <p:cNvSpPr txBox="1"/>
          <p:nvPr/>
        </p:nvSpPr>
        <p:spPr>
          <a:xfrm>
            <a:off x="4200109" y="3530723"/>
            <a:ext cx="2088600" cy="25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100" b="1">
                <a:solidFill>
                  <a:schemeClr val="tx1"/>
                </a:solidFill>
              </a:rPr>
              <a:t>HBS3 RTRR, Rsync, FTP</a:t>
            </a:r>
            <a:endParaRPr>
              <a:solidFill>
                <a:schemeClr val="tx1"/>
              </a:solidFill>
            </a:endParaRPr>
          </a:p>
        </p:txBody>
      </p:sp>
      <p:sp>
        <p:nvSpPr>
          <p:cNvPr id="24" name="Google Shape;229;p22">
            <a:extLst>
              <a:ext uri="{FF2B5EF4-FFF2-40B4-BE49-F238E27FC236}">
                <a16:creationId xmlns:a16="http://schemas.microsoft.com/office/drawing/2014/main" id="{7A54E6DF-C37A-49FA-AC81-4740C6267C0A}"/>
              </a:ext>
            </a:extLst>
          </p:cNvPr>
          <p:cNvSpPr/>
          <p:nvPr/>
        </p:nvSpPr>
        <p:spPr>
          <a:xfrm>
            <a:off x="5812065" y="2652145"/>
            <a:ext cx="2578472" cy="622389"/>
          </a:xfrm>
          <a:prstGeom prst="rect">
            <a:avLst/>
          </a:prstGeom>
          <a:noFill/>
          <a:ln w="127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2">
            <a:extLst>
              <a:ext uri="{FF2B5EF4-FFF2-40B4-BE49-F238E27FC236}">
                <a16:creationId xmlns:a16="http://schemas.microsoft.com/office/drawing/2014/main" id="{1F68E496-B1DA-459D-8445-C4AA0A4E089B}"/>
              </a:ext>
            </a:extLst>
          </p:cNvPr>
          <p:cNvSpPr txBox="1"/>
          <p:nvPr/>
        </p:nvSpPr>
        <p:spPr>
          <a:xfrm>
            <a:off x="4537506" y="2672796"/>
            <a:ext cx="1013100" cy="25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100" b="1">
                <a:solidFill>
                  <a:schemeClr val="tx1"/>
                </a:solidFill>
              </a:rPr>
              <a:t>CIFS/SMB</a:t>
            </a:r>
            <a:endParaRPr>
              <a:solidFill>
                <a:schemeClr val="tx1"/>
              </a:solidFill>
            </a:endParaRPr>
          </a:p>
        </p:txBody>
      </p:sp>
      <p:grpSp>
        <p:nvGrpSpPr>
          <p:cNvPr id="31" name="群組 30">
            <a:extLst>
              <a:ext uri="{FF2B5EF4-FFF2-40B4-BE49-F238E27FC236}">
                <a16:creationId xmlns:a16="http://schemas.microsoft.com/office/drawing/2014/main" id="{FC7B569F-DBFE-4A16-A409-2E5C56227747}"/>
              </a:ext>
            </a:extLst>
          </p:cNvPr>
          <p:cNvGrpSpPr/>
          <p:nvPr/>
        </p:nvGrpSpPr>
        <p:grpSpPr>
          <a:xfrm>
            <a:off x="5898878" y="2582054"/>
            <a:ext cx="2428635" cy="722391"/>
            <a:chOff x="5974890" y="2491583"/>
            <a:chExt cx="2661482" cy="791651"/>
          </a:xfrm>
        </p:grpSpPr>
        <p:pic>
          <p:nvPicPr>
            <p:cNvPr id="30" name="圖形 29">
              <a:extLst>
                <a:ext uri="{FF2B5EF4-FFF2-40B4-BE49-F238E27FC236}">
                  <a16:creationId xmlns:a16="http://schemas.microsoft.com/office/drawing/2014/main" id="{691A33FD-5ED5-4CC6-8D6A-326824A7E6F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974890" y="2491583"/>
              <a:ext cx="861732" cy="791651"/>
            </a:xfrm>
            <a:prstGeom prst="rect">
              <a:avLst/>
            </a:prstGeom>
          </p:spPr>
        </p:pic>
        <p:pic>
          <p:nvPicPr>
            <p:cNvPr id="102" name="圖形 101">
              <a:extLst>
                <a:ext uri="{FF2B5EF4-FFF2-40B4-BE49-F238E27FC236}">
                  <a16:creationId xmlns:a16="http://schemas.microsoft.com/office/drawing/2014/main" id="{95DCF87D-A7F9-4153-92BD-0369420EB4D5}"/>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874765" y="2491583"/>
              <a:ext cx="861732" cy="791651"/>
            </a:xfrm>
            <a:prstGeom prst="rect">
              <a:avLst/>
            </a:prstGeom>
          </p:spPr>
        </p:pic>
        <p:pic>
          <p:nvPicPr>
            <p:cNvPr id="103" name="圖形 102">
              <a:extLst>
                <a:ext uri="{FF2B5EF4-FFF2-40B4-BE49-F238E27FC236}">
                  <a16:creationId xmlns:a16="http://schemas.microsoft.com/office/drawing/2014/main" id="{163FE2D0-DAF1-4E00-842F-FE680E8C734D}"/>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74640" y="2491583"/>
              <a:ext cx="861732" cy="791651"/>
            </a:xfrm>
            <a:prstGeom prst="rect">
              <a:avLst/>
            </a:prstGeom>
          </p:spPr>
        </p:pic>
      </p:grpSp>
      <p:pic>
        <p:nvPicPr>
          <p:cNvPr id="2" name="圖片 2" descr="一張含有 室外, 橙色, 相片, 山 的圖片&#10;&#10;自動產生的描述">
            <a:extLst>
              <a:ext uri="{FF2B5EF4-FFF2-40B4-BE49-F238E27FC236}">
                <a16:creationId xmlns:a16="http://schemas.microsoft.com/office/drawing/2014/main" id="{AD317F7F-EAFF-4F6A-845F-09EA66131FF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936673" y="2623623"/>
            <a:ext cx="699655" cy="385493"/>
          </a:xfrm>
          <a:prstGeom prst="rect">
            <a:avLst/>
          </a:prstGeom>
        </p:spPr>
      </p:pic>
      <p:pic>
        <p:nvPicPr>
          <p:cNvPr id="42" name="圖片 2" descr="一張含有 室外, 橙色, 相片, 山 的圖片&#10;&#10;自動產生的描述">
            <a:extLst>
              <a:ext uri="{FF2B5EF4-FFF2-40B4-BE49-F238E27FC236}">
                <a16:creationId xmlns:a16="http://schemas.microsoft.com/office/drawing/2014/main" id="{46B8DAA5-8E2A-4CCB-96BC-6EC9E6C3BF4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63615" y="2623623"/>
            <a:ext cx="699655" cy="385493"/>
          </a:xfrm>
          <a:prstGeom prst="rect">
            <a:avLst/>
          </a:prstGeom>
        </p:spPr>
      </p:pic>
      <p:pic>
        <p:nvPicPr>
          <p:cNvPr id="47" name="圖片 2" descr="一張含有 室外, 橙色, 相片, 山 的圖片&#10;&#10;自動產生的描述">
            <a:extLst>
              <a:ext uri="{FF2B5EF4-FFF2-40B4-BE49-F238E27FC236}">
                <a16:creationId xmlns:a16="http://schemas.microsoft.com/office/drawing/2014/main" id="{4ADE41F5-9F6D-488C-B2E6-CD7E50A499F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581899" y="2623623"/>
            <a:ext cx="699655" cy="385493"/>
          </a:xfrm>
          <a:prstGeom prst="rect">
            <a:avLst/>
          </a:prstGeom>
        </p:spPr>
      </p:pic>
    </p:spTree>
    <p:extLst>
      <p:ext uri="{BB962C8B-B14F-4D97-AF65-F5344CB8AC3E}">
        <p14:creationId xmlns:p14="http://schemas.microsoft.com/office/powerpoint/2010/main" val="86797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 name="矩形: 剪去對角角落 1">
            <a:extLst>
              <a:ext uri="{FF2B5EF4-FFF2-40B4-BE49-F238E27FC236}">
                <a16:creationId xmlns:a16="http://schemas.microsoft.com/office/drawing/2014/main" id="{8592E838-D0A7-45CA-B254-AEBA88E979C7}"/>
              </a:ext>
            </a:extLst>
          </p:cNvPr>
          <p:cNvSpPr/>
          <p:nvPr/>
        </p:nvSpPr>
        <p:spPr>
          <a:xfrm>
            <a:off x="2206251" y="773207"/>
            <a:ext cx="4730003" cy="783290"/>
          </a:xfrm>
          <a:prstGeom prst="snip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 name="Google Shape;263;p23"/>
          <p:cNvSpPr txBox="1">
            <a:spLocks noGrp="1"/>
          </p:cNvSpPr>
          <p:nvPr>
            <p:ph type="body" idx="4294967295"/>
          </p:nvPr>
        </p:nvSpPr>
        <p:spPr>
          <a:xfrm>
            <a:off x="398556" y="830354"/>
            <a:ext cx="8345394" cy="726143"/>
          </a:xfrm>
          <a:prstGeom prst="rect">
            <a:avLst/>
          </a:prstGeom>
        </p:spPr>
        <p:txBody>
          <a:bodyPr spcFirstLastPara="1" wrap="square" lIns="91425" tIns="91425" rIns="91425" bIns="91425" anchor="ctr" anchorCtr="0">
            <a:noAutofit/>
          </a:bodyPr>
          <a:lstStyle/>
          <a:p>
            <a:pPr marL="0" lvl="0" indent="0" algn="ctr">
              <a:lnSpc>
                <a:spcPct val="100000"/>
              </a:lnSpc>
              <a:buClr>
                <a:schemeClr val="dk1"/>
              </a:buClr>
              <a:buSzPts val="1100"/>
              <a:buNone/>
            </a:pPr>
            <a:r>
              <a:rPr lang="en-US" altLang="zh-TW" sz="2000" b="1" dirty="0">
                <a:solidFill>
                  <a:schemeClr val="bg1"/>
                </a:solidFill>
              </a:rPr>
              <a:t>Intelligent network optimization</a:t>
            </a:r>
            <a:endParaRPr lang="zh-TW" altLang="en-US" sz="2000" b="1" dirty="0">
              <a:solidFill>
                <a:schemeClr val="bg1"/>
              </a:solidFill>
            </a:endParaRPr>
          </a:p>
        </p:txBody>
      </p:sp>
      <p:sp>
        <p:nvSpPr>
          <p:cNvPr id="3" name="矩形: 剪去對角角落 2">
            <a:extLst>
              <a:ext uri="{FF2B5EF4-FFF2-40B4-BE49-F238E27FC236}">
                <a16:creationId xmlns:a16="http://schemas.microsoft.com/office/drawing/2014/main" id="{E62365BE-24A9-4A61-82D4-5E7374D45621}"/>
              </a:ext>
            </a:extLst>
          </p:cNvPr>
          <p:cNvSpPr/>
          <p:nvPr/>
        </p:nvSpPr>
        <p:spPr>
          <a:xfrm>
            <a:off x="2304769" y="852769"/>
            <a:ext cx="4546414" cy="630890"/>
          </a:xfrm>
          <a:prstGeom prst="snip2Diag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38" name="群組 37">
            <a:extLst>
              <a:ext uri="{FF2B5EF4-FFF2-40B4-BE49-F238E27FC236}">
                <a16:creationId xmlns:a16="http://schemas.microsoft.com/office/drawing/2014/main" id="{B33172E2-660B-4E48-BF0D-126696589381}"/>
              </a:ext>
            </a:extLst>
          </p:cNvPr>
          <p:cNvGrpSpPr/>
          <p:nvPr/>
        </p:nvGrpSpPr>
        <p:grpSpPr>
          <a:xfrm>
            <a:off x="809022" y="1902686"/>
            <a:ext cx="1048168" cy="651136"/>
            <a:chOff x="5752238" y="1497176"/>
            <a:chExt cx="1221239" cy="860371"/>
          </a:xfrm>
        </p:grpSpPr>
        <p:sp>
          <p:nvSpPr>
            <p:cNvPr id="39" name="矩形 38">
              <a:extLst>
                <a:ext uri="{FF2B5EF4-FFF2-40B4-BE49-F238E27FC236}">
                  <a16:creationId xmlns:a16="http://schemas.microsoft.com/office/drawing/2014/main" id="{BC8365BD-3EB5-4DB7-8BEB-3CE13F846A57}"/>
                </a:ext>
              </a:extLst>
            </p:cNvPr>
            <p:cNvSpPr/>
            <p:nvPr/>
          </p:nvSpPr>
          <p:spPr>
            <a:xfrm>
              <a:off x="5752238" y="1497176"/>
              <a:ext cx="1118037" cy="768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40" name="矩形 39">
              <a:extLst>
                <a:ext uri="{FF2B5EF4-FFF2-40B4-BE49-F238E27FC236}">
                  <a16:creationId xmlns:a16="http://schemas.microsoft.com/office/drawing/2014/main" id="{3255FBAC-D8DD-4D9E-9416-F28CA0EA71BC}"/>
                </a:ext>
              </a:extLst>
            </p:cNvPr>
            <p:cNvSpPr/>
            <p:nvPr/>
          </p:nvSpPr>
          <p:spPr>
            <a:xfrm>
              <a:off x="5808025" y="1573769"/>
              <a:ext cx="997384" cy="609326"/>
            </a:xfrm>
            <a:prstGeom prst="rect">
              <a:avLst/>
            </a:prstGeom>
            <a:noFill/>
            <a:ln w="12700">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41" name="矩形 40">
              <a:extLst>
                <a:ext uri="{FF2B5EF4-FFF2-40B4-BE49-F238E27FC236}">
                  <a16:creationId xmlns:a16="http://schemas.microsoft.com/office/drawing/2014/main" id="{84023FF7-EB78-437A-BCC2-EA33322C6BE7}"/>
                </a:ext>
              </a:extLst>
            </p:cNvPr>
            <p:cNvSpPr/>
            <p:nvPr/>
          </p:nvSpPr>
          <p:spPr>
            <a:xfrm>
              <a:off x="6714965" y="2063749"/>
              <a:ext cx="258512" cy="2937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sp>
        <p:nvSpPr>
          <p:cNvPr id="42" name="文字方塊 41">
            <a:extLst>
              <a:ext uri="{FF2B5EF4-FFF2-40B4-BE49-F238E27FC236}">
                <a16:creationId xmlns:a16="http://schemas.microsoft.com/office/drawing/2014/main" id="{DA5E181B-6A58-4B66-AF7B-239E7F023A9D}"/>
              </a:ext>
            </a:extLst>
          </p:cNvPr>
          <p:cNvSpPr txBox="1"/>
          <p:nvPr/>
        </p:nvSpPr>
        <p:spPr>
          <a:xfrm flipH="1">
            <a:off x="809022" y="2005311"/>
            <a:ext cx="937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900" b="1" dirty="0">
                <a:latin typeface="+mj-lt"/>
              </a:rPr>
              <a:t>Backup/Sync</a:t>
            </a:r>
          </a:p>
          <a:p>
            <a:pPr algn="ctr"/>
            <a:r>
              <a:rPr lang="en-US" altLang="zh-TW" sz="900" b="1" dirty="0">
                <a:latin typeface="+mj-lt"/>
              </a:rPr>
              <a:t>Software</a:t>
            </a:r>
            <a:endParaRPr lang="zh-TW" altLang="en-US" sz="1200" b="1" dirty="0">
              <a:latin typeface="+mj-lt"/>
            </a:endParaRPr>
          </a:p>
        </p:txBody>
      </p:sp>
      <p:pic>
        <p:nvPicPr>
          <p:cNvPr id="4" name="圖形 3">
            <a:extLst>
              <a:ext uri="{FF2B5EF4-FFF2-40B4-BE49-F238E27FC236}">
                <a16:creationId xmlns:a16="http://schemas.microsoft.com/office/drawing/2014/main" id="{D7D4FA25-557C-41A7-B228-A8F8E49DFE28}"/>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21478" y="2229762"/>
            <a:ext cx="950799" cy="1265752"/>
          </a:xfrm>
          <a:prstGeom prst="rect">
            <a:avLst/>
          </a:prstGeom>
        </p:spPr>
      </p:pic>
      <p:sp>
        <p:nvSpPr>
          <p:cNvPr id="268" name="Google Shape;268;p24"/>
          <p:cNvSpPr txBox="1">
            <a:spLocks noGrp="1"/>
          </p:cNvSpPr>
          <p:nvPr>
            <p:ph type="title"/>
          </p:nvPr>
        </p:nvSpPr>
        <p:spPr>
          <a:xfrm>
            <a:off x="697005" y="-18458"/>
            <a:ext cx="8657935" cy="572700"/>
          </a:xfrm>
          <a:prstGeom prst="rect">
            <a:avLst/>
          </a:prstGeom>
        </p:spPr>
        <p:txBody>
          <a:bodyPr spcFirstLastPara="1" wrap="square" lIns="91425" tIns="91425" rIns="91425" bIns="91425" anchor="t" anchorCtr="0">
            <a:noAutofit/>
          </a:bodyPr>
          <a:lstStyle/>
          <a:p>
            <a:pPr lvl="0"/>
            <a:r>
              <a:rPr lang="en-US" altLang="zh-TW" dirty="0"/>
              <a:t>Hundred of Terabyte data transmit to cloud is time consuming</a:t>
            </a:r>
            <a:endParaRPr dirty="0"/>
          </a:p>
        </p:txBody>
      </p:sp>
      <p:sp>
        <p:nvSpPr>
          <p:cNvPr id="269" name="Google Shape;269;p24"/>
          <p:cNvSpPr txBox="1">
            <a:spLocks noGrp="1"/>
          </p:cNvSpPr>
          <p:nvPr>
            <p:ph type="body" idx="4294967295"/>
          </p:nvPr>
        </p:nvSpPr>
        <p:spPr>
          <a:xfrm>
            <a:off x="753034" y="1100872"/>
            <a:ext cx="7799295" cy="661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200" b="1" dirty="0">
                <a:solidFill>
                  <a:schemeClr val="tx1"/>
                </a:solidFill>
                <a:latin typeface="+mj-lt"/>
                <a:ea typeface="微軟正黑體" panose="020B0604030504040204" pitchFamily="34" charset="-120"/>
              </a:rPr>
              <a:t>Big data transmission may take weeks or months by using backup software only.</a:t>
            </a:r>
          </a:p>
          <a:p>
            <a:pPr marL="0" lvl="0" indent="0">
              <a:buNone/>
            </a:pPr>
            <a:r>
              <a:rPr lang="en-US" altLang="zh-TW" sz="1200" b="1" dirty="0">
                <a:solidFill>
                  <a:schemeClr val="tx1"/>
                </a:solidFill>
                <a:latin typeface="+mj-lt"/>
                <a:ea typeface="微軟正黑體" panose="020B0604030504040204" pitchFamily="34" charset="-120"/>
              </a:rPr>
              <a:t>For example</a:t>
            </a:r>
            <a:r>
              <a:rPr lang="zh-TW" sz="1200" b="1" dirty="0">
                <a:solidFill>
                  <a:schemeClr val="tx1"/>
                </a:solidFill>
                <a:latin typeface="+mj-lt"/>
                <a:ea typeface="微軟正黑體" panose="020B0604030504040204" pitchFamily="34" charset="-120"/>
              </a:rPr>
              <a:t>：100TB</a:t>
            </a:r>
            <a:r>
              <a:rPr lang="en-US" altLang="zh-TW" sz="1200" b="1" dirty="0">
                <a:solidFill>
                  <a:schemeClr val="tx1"/>
                </a:solidFill>
                <a:latin typeface="+mj-lt"/>
                <a:ea typeface="微軟正黑體" panose="020B0604030504040204" pitchFamily="34" charset="-120"/>
              </a:rPr>
              <a:t> data to cloud, upload speed is </a:t>
            </a:r>
            <a:r>
              <a:rPr lang="zh-TW" sz="1200" b="1" dirty="0">
                <a:solidFill>
                  <a:schemeClr val="tx1"/>
                </a:solidFill>
                <a:latin typeface="+mj-lt"/>
                <a:ea typeface="微軟正黑體" panose="020B0604030504040204" pitchFamily="34" charset="-120"/>
              </a:rPr>
              <a:t>20MB/s</a:t>
            </a:r>
            <a:r>
              <a:rPr lang="en-US" altLang="zh-TW" sz="1200" b="1" dirty="0">
                <a:solidFill>
                  <a:schemeClr val="tx1"/>
                </a:solidFill>
                <a:latin typeface="+mj-lt"/>
                <a:ea typeface="微軟正黑體" panose="020B0604030504040204" pitchFamily="34" charset="-120"/>
              </a:rPr>
              <a:t>, it proximately take 58 days to finish.</a:t>
            </a:r>
            <a:endParaRPr lang="zh-TW" altLang="en-US" sz="1200" b="1" dirty="0">
              <a:solidFill>
                <a:schemeClr val="tx1"/>
              </a:solidFill>
              <a:latin typeface="+mj-lt"/>
              <a:ea typeface="微軟正黑體" panose="020B0604030504040204" pitchFamily="34" charset="-120"/>
            </a:endParaRPr>
          </a:p>
        </p:txBody>
      </p:sp>
      <p:pic>
        <p:nvPicPr>
          <p:cNvPr id="272" name="Google Shape;272;p24"/>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1867166" y="3035711"/>
            <a:ext cx="950799" cy="950799"/>
          </a:xfrm>
          <a:prstGeom prst="rect">
            <a:avLst/>
          </a:prstGeom>
          <a:noFill/>
          <a:ln>
            <a:noFill/>
          </a:ln>
        </p:spPr>
      </p:pic>
      <p:sp>
        <p:nvSpPr>
          <p:cNvPr id="273" name="Google Shape;273;p24"/>
          <p:cNvSpPr txBox="1"/>
          <p:nvPr/>
        </p:nvSpPr>
        <p:spPr>
          <a:xfrm>
            <a:off x="1908416" y="3772338"/>
            <a:ext cx="753890" cy="4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b="1">
                <a:latin typeface="+mj-lt"/>
              </a:rPr>
              <a:t>100TB</a:t>
            </a:r>
            <a:endParaRPr lang="en-US" altLang="zh-TW" b="1">
              <a:latin typeface="+mj-lt"/>
            </a:endParaRPr>
          </a:p>
          <a:p>
            <a:pPr marL="0" lvl="0" indent="0" algn="ctr" rtl="0">
              <a:spcBef>
                <a:spcPts val="0"/>
              </a:spcBef>
              <a:spcAft>
                <a:spcPts val="0"/>
              </a:spcAft>
              <a:buNone/>
            </a:pPr>
            <a:r>
              <a:rPr lang="zh-TW" sz="900" b="1">
                <a:latin typeface="+mj-lt"/>
              </a:rPr>
              <a:t>(Day1)</a:t>
            </a:r>
            <a:endParaRPr sz="900" b="1">
              <a:latin typeface="+mj-lt"/>
            </a:endParaRPr>
          </a:p>
        </p:txBody>
      </p:sp>
      <p:sp>
        <p:nvSpPr>
          <p:cNvPr id="276" name="Google Shape;276;p24"/>
          <p:cNvSpPr txBox="1"/>
          <p:nvPr/>
        </p:nvSpPr>
        <p:spPr>
          <a:xfrm>
            <a:off x="3626031" y="2419647"/>
            <a:ext cx="711300" cy="48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dirty="0">
                <a:latin typeface="+mj-lt"/>
              </a:rPr>
              <a:t>20MB/s</a:t>
            </a:r>
            <a:endParaRPr sz="1200" dirty="0">
              <a:latin typeface="+mj-lt"/>
            </a:endParaRPr>
          </a:p>
        </p:txBody>
      </p:sp>
      <p:pic>
        <p:nvPicPr>
          <p:cNvPr id="281" name="Google Shape;281;p24"/>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1465288" y="3530111"/>
            <a:ext cx="302999" cy="302999"/>
          </a:xfrm>
          <a:prstGeom prst="rect">
            <a:avLst/>
          </a:prstGeom>
          <a:noFill/>
          <a:ln>
            <a:noFill/>
          </a:ln>
        </p:spPr>
      </p:pic>
      <p:pic>
        <p:nvPicPr>
          <p:cNvPr id="282" name="Google Shape;282;p24"/>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1093263" y="3530111"/>
            <a:ext cx="302999" cy="302999"/>
          </a:xfrm>
          <a:prstGeom prst="rect">
            <a:avLst/>
          </a:prstGeom>
          <a:noFill/>
          <a:ln>
            <a:noFill/>
          </a:ln>
        </p:spPr>
      </p:pic>
      <p:sp>
        <p:nvSpPr>
          <p:cNvPr id="283" name="Google Shape;283;p24"/>
          <p:cNvSpPr txBox="1"/>
          <p:nvPr/>
        </p:nvSpPr>
        <p:spPr>
          <a:xfrm>
            <a:off x="1261137" y="3732563"/>
            <a:ext cx="711300" cy="4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000" b="1">
                <a:latin typeface="+mj-lt"/>
              </a:rPr>
              <a:t>4TB</a:t>
            </a:r>
            <a:endParaRPr sz="1000" b="1">
              <a:latin typeface="+mj-lt"/>
            </a:endParaRPr>
          </a:p>
          <a:p>
            <a:pPr marL="0" lvl="0" indent="0" algn="ctr" rtl="0">
              <a:spcBef>
                <a:spcPts val="0"/>
              </a:spcBef>
              <a:spcAft>
                <a:spcPts val="0"/>
              </a:spcAft>
              <a:buNone/>
            </a:pPr>
            <a:r>
              <a:rPr lang="zh-TW" sz="900" b="1">
                <a:latin typeface="+mj-lt"/>
              </a:rPr>
              <a:t>(Day2)</a:t>
            </a:r>
            <a:endParaRPr sz="900" b="1">
              <a:latin typeface="+mj-lt"/>
            </a:endParaRPr>
          </a:p>
        </p:txBody>
      </p:sp>
      <p:sp>
        <p:nvSpPr>
          <p:cNvPr id="284" name="Google Shape;284;p24"/>
          <p:cNvSpPr txBox="1"/>
          <p:nvPr/>
        </p:nvSpPr>
        <p:spPr>
          <a:xfrm>
            <a:off x="858287" y="3732563"/>
            <a:ext cx="711300" cy="4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000" b="1">
                <a:latin typeface="+mj-lt"/>
              </a:rPr>
              <a:t>10TB</a:t>
            </a:r>
            <a:endParaRPr sz="1000" b="1">
              <a:latin typeface="+mj-lt"/>
            </a:endParaRPr>
          </a:p>
          <a:p>
            <a:pPr marL="0" lvl="0" indent="0" algn="ctr" rtl="0">
              <a:spcBef>
                <a:spcPts val="0"/>
              </a:spcBef>
              <a:spcAft>
                <a:spcPts val="0"/>
              </a:spcAft>
              <a:buNone/>
            </a:pPr>
            <a:r>
              <a:rPr lang="zh-TW" sz="900" b="1">
                <a:latin typeface="+mj-lt"/>
              </a:rPr>
              <a:t>(Day3)</a:t>
            </a:r>
            <a:endParaRPr sz="900" b="1">
              <a:latin typeface="+mj-lt"/>
            </a:endParaRPr>
          </a:p>
        </p:txBody>
      </p:sp>
      <p:pic>
        <p:nvPicPr>
          <p:cNvPr id="3" name="圖形 2">
            <a:extLst>
              <a:ext uri="{FF2B5EF4-FFF2-40B4-BE49-F238E27FC236}">
                <a16:creationId xmlns:a16="http://schemas.microsoft.com/office/drawing/2014/main" id="{1806A556-D14E-4319-A3EB-B67676F6B2F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68503" y="2736425"/>
            <a:ext cx="635714" cy="457268"/>
          </a:xfrm>
          <a:prstGeom prst="rect">
            <a:avLst/>
          </a:prstGeom>
        </p:spPr>
      </p:pic>
      <p:grpSp>
        <p:nvGrpSpPr>
          <p:cNvPr id="23" name="群組 22">
            <a:extLst>
              <a:ext uri="{FF2B5EF4-FFF2-40B4-BE49-F238E27FC236}">
                <a16:creationId xmlns:a16="http://schemas.microsoft.com/office/drawing/2014/main" id="{78A9A7E5-720A-4F2B-BBD5-4BBDEDA5131C}"/>
              </a:ext>
            </a:extLst>
          </p:cNvPr>
          <p:cNvGrpSpPr/>
          <p:nvPr/>
        </p:nvGrpSpPr>
        <p:grpSpPr>
          <a:xfrm>
            <a:off x="4936273" y="2106603"/>
            <a:ext cx="2895191" cy="1689429"/>
            <a:chOff x="5137309" y="3325244"/>
            <a:chExt cx="3105964" cy="1812421"/>
          </a:xfrm>
        </p:grpSpPr>
        <p:pic>
          <p:nvPicPr>
            <p:cNvPr id="25" name="圖形 24">
              <a:extLst>
                <a:ext uri="{FF2B5EF4-FFF2-40B4-BE49-F238E27FC236}">
                  <a16:creationId xmlns:a16="http://schemas.microsoft.com/office/drawing/2014/main" id="{AF5C31BA-509A-46F8-B834-D344BC39FA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37309" y="3325244"/>
              <a:ext cx="3105964" cy="1812421"/>
            </a:xfrm>
            <a:prstGeom prst="rect">
              <a:avLst/>
            </a:prstGeom>
          </p:spPr>
        </p:pic>
        <p:sp>
          <p:nvSpPr>
            <p:cNvPr id="26" name="文字方塊 25">
              <a:extLst>
                <a:ext uri="{FF2B5EF4-FFF2-40B4-BE49-F238E27FC236}">
                  <a16:creationId xmlns:a16="http://schemas.microsoft.com/office/drawing/2014/main" id="{8789FFCD-5331-4F85-9961-48B25D676E8F}"/>
                </a:ext>
              </a:extLst>
            </p:cNvPr>
            <p:cNvSpPr txBox="1"/>
            <p:nvPr/>
          </p:nvSpPr>
          <p:spPr>
            <a:xfrm>
              <a:off x="6630683" y="4144191"/>
              <a:ext cx="1391472" cy="841966"/>
            </a:xfrm>
            <a:prstGeom prst="rect">
              <a:avLst/>
            </a:prstGeom>
            <a:noFill/>
          </p:spPr>
          <p:txBody>
            <a:bodyPr wrap="square">
              <a:spAutoFit/>
            </a:bodyPr>
            <a:lstStyle/>
            <a:p>
              <a:pPr marL="0" lvl="0" indent="0" algn="ctr" rtl="0">
                <a:spcBef>
                  <a:spcPts val="0"/>
                </a:spcBef>
                <a:spcAft>
                  <a:spcPts val="0"/>
                </a:spcAft>
                <a:buNone/>
              </a:pPr>
              <a:r>
                <a:rPr lang="en-US" altLang="zh-TW" sz="1500" b="1" dirty="0">
                  <a:latin typeface="+mj-lt"/>
                  <a:ea typeface="微軟正黑體" panose="020B0604030504040204" pitchFamily="34" charset="-120"/>
                </a:rPr>
                <a:t>Cloud Service Provider</a:t>
              </a:r>
              <a:endParaRPr lang="zh-TW" altLang="en-US" sz="1500" b="1" dirty="0">
                <a:latin typeface="+mj-lt"/>
                <a:ea typeface="微軟正黑體" panose="020B0604030504040204" pitchFamily="34" charset="-120"/>
              </a:endParaRPr>
            </a:p>
          </p:txBody>
        </p:sp>
      </p:grpSp>
      <p:cxnSp>
        <p:nvCxnSpPr>
          <p:cNvPr id="29" name="Google Shape;136;p19">
            <a:extLst>
              <a:ext uri="{FF2B5EF4-FFF2-40B4-BE49-F238E27FC236}">
                <a16:creationId xmlns:a16="http://schemas.microsoft.com/office/drawing/2014/main" id="{DF2F6FB4-9209-45D4-A931-CC9F3251AE96}"/>
              </a:ext>
            </a:extLst>
          </p:cNvPr>
          <p:cNvCxnSpPr>
            <a:cxnSpLocks/>
          </p:cNvCxnSpPr>
          <p:nvPr/>
        </p:nvCxnSpPr>
        <p:spPr>
          <a:xfrm>
            <a:off x="2682784" y="3262391"/>
            <a:ext cx="2464078" cy="0"/>
          </a:xfrm>
          <a:prstGeom prst="straightConnector1">
            <a:avLst/>
          </a:prstGeom>
          <a:noFill/>
          <a:ln w="57150" cap="flat" cmpd="sng">
            <a:solidFill>
              <a:srgbClr val="267069"/>
            </a:solidFill>
            <a:prstDash val="solid"/>
            <a:round/>
            <a:headEnd type="none" w="med" len="med"/>
            <a:tailEnd type="arrow" w="med" len="med"/>
          </a:ln>
        </p:spPr>
      </p:cxnSp>
      <p:sp>
        <p:nvSpPr>
          <p:cNvPr id="33" name="文字方塊 32">
            <a:extLst>
              <a:ext uri="{FF2B5EF4-FFF2-40B4-BE49-F238E27FC236}">
                <a16:creationId xmlns:a16="http://schemas.microsoft.com/office/drawing/2014/main" id="{F15666DD-970A-4290-A745-8C6185A810C2}"/>
              </a:ext>
            </a:extLst>
          </p:cNvPr>
          <p:cNvSpPr txBox="1"/>
          <p:nvPr/>
        </p:nvSpPr>
        <p:spPr>
          <a:xfrm>
            <a:off x="3027089" y="3351951"/>
            <a:ext cx="1924453" cy="523220"/>
          </a:xfrm>
          <a:prstGeom prst="rect">
            <a:avLst/>
          </a:prstGeom>
          <a:noFill/>
        </p:spPr>
        <p:txBody>
          <a:bodyPr wrap="square">
            <a:spAutoFit/>
          </a:bodyPr>
          <a:lstStyle/>
          <a:p>
            <a:pPr marL="0" lvl="0" indent="0" algn="ctr" rtl="0">
              <a:spcBef>
                <a:spcPts val="0"/>
              </a:spcBef>
              <a:spcAft>
                <a:spcPts val="0"/>
              </a:spcAft>
              <a:buNone/>
            </a:pPr>
            <a:r>
              <a:rPr lang="en-US" altLang="zh-TW" b="1" dirty="0">
                <a:solidFill>
                  <a:srgbClr val="C00000"/>
                </a:solidFill>
                <a:latin typeface="+mj-lt"/>
                <a:ea typeface="微軟正黑體" panose="020B0604030504040204" pitchFamily="34" charset="-120"/>
              </a:rPr>
              <a:t>Transmission time</a:t>
            </a:r>
            <a:r>
              <a:rPr lang="zh-TW" altLang="en-US" b="1" dirty="0">
                <a:solidFill>
                  <a:srgbClr val="C00000"/>
                </a:solidFill>
                <a:latin typeface="+mj-lt"/>
                <a:ea typeface="微軟正黑體" panose="020B0604030504040204" pitchFamily="34" charset="-120"/>
              </a:rPr>
              <a:t>：</a:t>
            </a:r>
            <a:r>
              <a:rPr lang="en-US" altLang="zh-TW" b="1" dirty="0">
                <a:solidFill>
                  <a:srgbClr val="C00000"/>
                </a:solidFill>
                <a:latin typeface="+mj-lt"/>
                <a:ea typeface="微軟正黑體" panose="020B0604030504040204" pitchFamily="34" charset="-120"/>
              </a:rPr>
              <a:t>58 + ? days</a:t>
            </a:r>
            <a:endParaRPr lang="zh-TW" altLang="en-US" b="1" dirty="0">
              <a:solidFill>
                <a:srgbClr val="C00000"/>
              </a:solidFill>
              <a:latin typeface="+mj-lt"/>
              <a:ea typeface="微軟正黑體" panose="020B0604030504040204" pitchFamily="34" charset="-120"/>
            </a:endParaRPr>
          </a:p>
        </p:txBody>
      </p:sp>
      <p:sp>
        <p:nvSpPr>
          <p:cNvPr id="8" name="橢圓 7">
            <a:extLst>
              <a:ext uri="{FF2B5EF4-FFF2-40B4-BE49-F238E27FC236}">
                <a16:creationId xmlns:a16="http://schemas.microsoft.com/office/drawing/2014/main" id="{70DA5680-F390-4DAD-9806-B9C65B33A969}"/>
              </a:ext>
            </a:extLst>
          </p:cNvPr>
          <p:cNvSpPr/>
          <p:nvPr/>
        </p:nvSpPr>
        <p:spPr>
          <a:xfrm>
            <a:off x="3300413" y="3035691"/>
            <a:ext cx="108799" cy="108799"/>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35" name="橢圓 34">
            <a:extLst>
              <a:ext uri="{FF2B5EF4-FFF2-40B4-BE49-F238E27FC236}">
                <a16:creationId xmlns:a16="http://schemas.microsoft.com/office/drawing/2014/main" id="{BC56B8DE-B479-4C6F-AAB1-AA0258E45EA0}"/>
              </a:ext>
            </a:extLst>
          </p:cNvPr>
          <p:cNvSpPr/>
          <p:nvPr/>
        </p:nvSpPr>
        <p:spPr>
          <a:xfrm>
            <a:off x="3060630" y="3035691"/>
            <a:ext cx="108799" cy="108799"/>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36" name="橢圓 35">
            <a:extLst>
              <a:ext uri="{FF2B5EF4-FFF2-40B4-BE49-F238E27FC236}">
                <a16:creationId xmlns:a16="http://schemas.microsoft.com/office/drawing/2014/main" id="{32322DEB-CB61-4CE1-ACFA-9749718ABEB9}"/>
              </a:ext>
            </a:extLst>
          </p:cNvPr>
          <p:cNvSpPr/>
          <p:nvPr/>
        </p:nvSpPr>
        <p:spPr>
          <a:xfrm>
            <a:off x="2820846" y="3035691"/>
            <a:ext cx="108799" cy="108799"/>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nvGrpSpPr>
          <p:cNvPr id="11" name="群組 10">
            <a:extLst>
              <a:ext uri="{FF2B5EF4-FFF2-40B4-BE49-F238E27FC236}">
                <a16:creationId xmlns:a16="http://schemas.microsoft.com/office/drawing/2014/main" id="{954E3FFB-ED8E-4F41-8B17-7686E8CDE360}"/>
              </a:ext>
            </a:extLst>
          </p:cNvPr>
          <p:cNvGrpSpPr/>
          <p:nvPr/>
        </p:nvGrpSpPr>
        <p:grpSpPr>
          <a:xfrm>
            <a:off x="784421" y="4149882"/>
            <a:ext cx="1303810" cy="303161"/>
            <a:chOff x="435216" y="3219034"/>
            <a:chExt cx="842618" cy="303161"/>
          </a:xfrm>
        </p:grpSpPr>
        <p:grpSp>
          <p:nvGrpSpPr>
            <p:cNvPr id="43" name="群組 42">
              <a:extLst>
                <a:ext uri="{FF2B5EF4-FFF2-40B4-BE49-F238E27FC236}">
                  <a16:creationId xmlns:a16="http://schemas.microsoft.com/office/drawing/2014/main" id="{EA42BE6F-BBEB-41D0-AE14-1113DEE03921}"/>
                </a:ext>
              </a:extLst>
            </p:cNvPr>
            <p:cNvGrpSpPr/>
            <p:nvPr/>
          </p:nvGrpSpPr>
          <p:grpSpPr>
            <a:xfrm flipH="1">
              <a:off x="435216" y="3219195"/>
              <a:ext cx="842618" cy="303000"/>
              <a:chOff x="6021316" y="1877498"/>
              <a:chExt cx="1955180" cy="808641"/>
            </a:xfrm>
          </p:grpSpPr>
          <p:sp>
            <p:nvSpPr>
              <p:cNvPr id="44" name="矩形 43">
                <a:extLst>
                  <a:ext uri="{FF2B5EF4-FFF2-40B4-BE49-F238E27FC236}">
                    <a16:creationId xmlns:a16="http://schemas.microsoft.com/office/drawing/2014/main" id="{9D2D4C7D-DBAE-405F-B075-50DD009F0EF3}"/>
                  </a:ext>
                </a:extLst>
              </p:cNvPr>
              <p:cNvSpPr/>
              <p:nvPr/>
            </p:nvSpPr>
            <p:spPr>
              <a:xfrm>
                <a:off x="6021316" y="1877498"/>
                <a:ext cx="1955180" cy="808641"/>
              </a:xfrm>
              <a:prstGeom prst="rect">
                <a:avLst/>
              </a:prstGeom>
              <a:solidFill>
                <a:srgbClr val="3CAF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45" name="矩形 44">
                <a:extLst>
                  <a:ext uri="{FF2B5EF4-FFF2-40B4-BE49-F238E27FC236}">
                    <a16:creationId xmlns:a16="http://schemas.microsoft.com/office/drawing/2014/main" id="{3A8AD50C-B007-4097-B23E-C5190B8E2107}"/>
                  </a:ext>
                </a:extLst>
              </p:cNvPr>
              <p:cNvSpPr/>
              <p:nvPr/>
            </p:nvSpPr>
            <p:spPr>
              <a:xfrm>
                <a:off x="6122628" y="1969227"/>
                <a:ext cx="1751758" cy="626542"/>
              </a:xfrm>
              <a:prstGeom prst="rect">
                <a:avLst/>
              </a:prstGeom>
              <a:noFill/>
              <a:ln w="9525">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sp>
          <p:nvSpPr>
            <p:cNvPr id="47" name="文字方塊 46">
              <a:extLst>
                <a:ext uri="{FF2B5EF4-FFF2-40B4-BE49-F238E27FC236}">
                  <a16:creationId xmlns:a16="http://schemas.microsoft.com/office/drawing/2014/main" id="{5BA320F8-AC12-4673-BB34-406AEBE27073}"/>
                </a:ext>
              </a:extLst>
            </p:cNvPr>
            <p:cNvSpPr txBox="1"/>
            <p:nvPr/>
          </p:nvSpPr>
          <p:spPr>
            <a:xfrm>
              <a:off x="497323" y="3219034"/>
              <a:ext cx="780510" cy="1776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1000">
                  <a:latin typeface="微軟正黑體" panose="020B0604030504040204" pitchFamily="34" charset="-120"/>
                  <a:ea typeface="微軟正黑體" panose="020B0604030504040204" pitchFamily="34" charset="-120"/>
                </a:defRPr>
              </a:lvl1pPr>
            </a:lstStyle>
            <a:p>
              <a:r>
                <a:rPr lang="en-US" altLang="zh-TW" b="1" dirty="0">
                  <a:latin typeface="+mj-lt"/>
                </a:rPr>
                <a:t>Daily increment</a:t>
              </a:r>
              <a:endParaRPr lang="zh-TW" altLang="en-US" b="1" dirty="0">
                <a:latin typeface="+mj-lt"/>
              </a:endParaRPr>
            </a:p>
          </p:txBody>
        </p:sp>
      </p:grpSp>
      <p:grpSp>
        <p:nvGrpSpPr>
          <p:cNvPr id="50" name="群組 49">
            <a:extLst>
              <a:ext uri="{FF2B5EF4-FFF2-40B4-BE49-F238E27FC236}">
                <a16:creationId xmlns:a16="http://schemas.microsoft.com/office/drawing/2014/main" id="{9A39E7F9-0C33-409F-8742-22891938F12F}"/>
              </a:ext>
            </a:extLst>
          </p:cNvPr>
          <p:cNvGrpSpPr/>
          <p:nvPr/>
        </p:nvGrpSpPr>
        <p:grpSpPr>
          <a:xfrm flipH="1">
            <a:off x="2582319" y="2641997"/>
            <a:ext cx="1049942" cy="275794"/>
            <a:chOff x="6115323" y="1877498"/>
            <a:chExt cx="1955240" cy="808641"/>
          </a:xfrm>
        </p:grpSpPr>
        <p:sp>
          <p:nvSpPr>
            <p:cNvPr id="52" name="矩形 51">
              <a:extLst>
                <a:ext uri="{FF2B5EF4-FFF2-40B4-BE49-F238E27FC236}">
                  <a16:creationId xmlns:a16="http://schemas.microsoft.com/office/drawing/2014/main" id="{3B6AEB09-FCBB-485B-8596-55236C6E49A1}"/>
                </a:ext>
              </a:extLst>
            </p:cNvPr>
            <p:cNvSpPr/>
            <p:nvPr/>
          </p:nvSpPr>
          <p:spPr>
            <a:xfrm>
              <a:off x="6115323" y="1877498"/>
              <a:ext cx="1955240" cy="808641"/>
            </a:xfrm>
            <a:prstGeom prst="rect">
              <a:avLst/>
            </a:prstGeom>
            <a:solidFill>
              <a:srgbClr val="3CAF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53" name="矩形 52">
              <a:extLst>
                <a:ext uri="{FF2B5EF4-FFF2-40B4-BE49-F238E27FC236}">
                  <a16:creationId xmlns:a16="http://schemas.microsoft.com/office/drawing/2014/main" id="{F41FE98D-1127-49EB-A2CB-F146F0959667}"/>
                </a:ext>
              </a:extLst>
            </p:cNvPr>
            <p:cNvSpPr/>
            <p:nvPr/>
          </p:nvSpPr>
          <p:spPr>
            <a:xfrm>
              <a:off x="6208321" y="1969227"/>
              <a:ext cx="1767483" cy="626542"/>
            </a:xfrm>
            <a:prstGeom prst="rect">
              <a:avLst/>
            </a:prstGeom>
            <a:noFill/>
            <a:ln w="9525">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sp>
        <p:nvSpPr>
          <p:cNvPr id="51" name="文字方塊 50">
            <a:extLst>
              <a:ext uri="{FF2B5EF4-FFF2-40B4-BE49-F238E27FC236}">
                <a16:creationId xmlns:a16="http://schemas.microsoft.com/office/drawing/2014/main" id="{7CD59AC3-0F5A-4FAE-ACF6-B249674CB521}"/>
              </a:ext>
            </a:extLst>
          </p:cNvPr>
          <p:cNvSpPr txBox="1"/>
          <p:nvPr/>
        </p:nvSpPr>
        <p:spPr>
          <a:xfrm>
            <a:off x="2587351" y="2642863"/>
            <a:ext cx="1049943" cy="1380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1000">
                <a:latin typeface="微軟正黑體" panose="020B0604030504040204" pitchFamily="34" charset="-120"/>
                <a:ea typeface="微軟正黑體" panose="020B0604030504040204" pitchFamily="34" charset="-120"/>
              </a:defRPr>
            </a:lvl1pPr>
          </a:lstStyle>
          <a:p>
            <a:r>
              <a:rPr lang="en-US" altLang="zh-TW" sz="900" b="1" dirty="0">
                <a:latin typeface="+mj-lt"/>
              </a:rPr>
              <a:t>Daily increment</a:t>
            </a:r>
            <a:endParaRPr lang="zh-TW" altLang="en-US" sz="900" b="1" dirty="0">
              <a:latin typeface="+mj-lt"/>
            </a:endParaRPr>
          </a:p>
        </p:txBody>
      </p:sp>
      <p:grpSp>
        <p:nvGrpSpPr>
          <p:cNvPr id="58" name="群組 57">
            <a:extLst>
              <a:ext uri="{FF2B5EF4-FFF2-40B4-BE49-F238E27FC236}">
                <a16:creationId xmlns:a16="http://schemas.microsoft.com/office/drawing/2014/main" id="{58C4AE2A-EC43-4136-A360-77DC6F2FBBC9}"/>
              </a:ext>
            </a:extLst>
          </p:cNvPr>
          <p:cNvGrpSpPr/>
          <p:nvPr/>
        </p:nvGrpSpPr>
        <p:grpSpPr>
          <a:xfrm>
            <a:off x="7883739" y="2925971"/>
            <a:ext cx="1839743" cy="1839743"/>
            <a:chOff x="7543634" y="1809533"/>
            <a:chExt cx="2815382" cy="2815382"/>
          </a:xfrm>
        </p:grpSpPr>
        <p:sp>
          <p:nvSpPr>
            <p:cNvPr id="59" name="橢圓 58">
              <a:extLst>
                <a:ext uri="{FF2B5EF4-FFF2-40B4-BE49-F238E27FC236}">
                  <a16:creationId xmlns:a16="http://schemas.microsoft.com/office/drawing/2014/main" id="{75933A5C-BD4A-4477-8FA2-60E2B5E8A97F}"/>
                </a:ext>
              </a:extLst>
            </p:cNvPr>
            <p:cNvSpPr/>
            <p:nvPr/>
          </p:nvSpPr>
          <p:spPr>
            <a:xfrm>
              <a:off x="7543634" y="1809533"/>
              <a:ext cx="2815382" cy="2815382"/>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0" name="圖形 59">
              <a:extLst>
                <a:ext uri="{FF2B5EF4-FFF2-40B4-BE49-F238E27FC236}">
                  <a16:creationId xmlns:a16="http://schemas.microsoft.com/office/drawing/2014/main" id="{1E451BD9-A498-443B-904A-37B106D1FFEC}"/>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934547" y="2274779"/>
              <a:ext cx="922226" cy="2041395"/>
            </a:xfrm>
            <a:prstGeom prst="rect">
              <a:avLst/>
            </a:prstGeom>
          </p:spPr>
        </p:pic>
      </p:grpSp>
      <p:grpSp>
        <p:nvGrpSpPr>
          <p:cNvPr id="63" name="群組 62">
            <a:extLst>
              <a:ext uri="{FF2B5EF4-FFF2-40B4-BE49-F238E27FC236}">
                <a16:creationId xmlns:a16="http://schemas.microsoft.com/office/drawing/2014/main" id="{963A7E9C-1E00-495B-AD1C-4CEBA89831CE}"/>
              </a:ext>
            </a:extLst>
          </p:cNvPr>
          <p:cNvGrpSpPr/>
          <p:nvPr/>
        </p:nvGrpSpPr>
        <p:grpSpPr>
          <a:xfrm>
            <a:off x="2817965" y="3337820"/>
            <a:ext cx="346282" cy="298519"/>
            <a:chOff x="4025415" y="2914316"/>
            <a:chExt cx="800599" cy="690172"/>
          </a:xfrm>
        </p:grpSpPr>
        <p:sp>
          <p:nvSpPr>
            <p:cNvPr id="64" name="等腰三角形 63">
              <a:extLst>
                <a:ext uri="{FF2B5EF4-FFF2-40B4-BE49-F238E27FC236}">
                  <a16:creationId xmlns:a16="http://schemas.microsoft.com/office/drawing/2014/main" id="{6E339634-5A87-4242-85C5-AAAC46C7E978}"/>
                </a:ext>
              </a:extLst>
            </p:cNvPr>
            <p:cNvSpPr/>
            <p:nvPr/>
          </p:nvSpPr>
          <p:spPr>
            <a:xfrm>
              <a:off x="4025415" y="2914316"/>
              <a:ext cx="800599" cy="690172"/>
            </a:xfrm>
            <a:prstGeom prst="triangl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pic>
          <p:nvPicPr>
            <p:cNvPr id="65" name="圖形 64">
              <a:extLst>
                <a:ext uri="{FF2B5EF4-FFF2-40B4-BE49-F238E27FC236}">
                  <a16:creationId xmlns:a16="http://schemas.microsoft.com/office/drawing/2014/main" id="{29C5F333-D7FA-48CD-8A88-D7408929E0FB}"/>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374539" y="3124077"/>
              <a:ext cx="96608" cy="401527"/>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25"/>
          <p:cNvSpPr txBox="1">
            <a:spLocks noGrp="1"/>
          </p:cNvSpPr>
          <p:nvPr>
            <p:ph type="title"/>
          </p:nvPr>
        </p:nvSpPr>
        <p:spPr>
          <a:xfrm>
            <a:off x="630736" y="65993"/>
            <a:ext cx="8416798" cy="572700"/>
          </a:xfrm>
          <a:prstGeom prst="rect">
            <a:avLst/>
          </a:prstGeom>
        </p:spPr>
        <p:txBody>
          <a:bodyPr spcFirstLastPara="1" wrap="square" lIns="91425" tIns="91425" rIns="91425" bIns="91425" anchor="t" anchorCtr="0">
            <a:noAutofit/>
          </a:bodyPr>
          <a:lstStyle/>
          <a:p>
            <a:r>
              <a:rPr lang="en-US" altLang="zh-TW" sz="2400" dirty="0"/>
              <a:t>The incremental backup problem when big data store in physical storage after transport to cloud data center</a:t>
            </a:r>
            <a:endParaRPr lang="zh-TW" altLang="en-US" sz="2400" dirty="0"/>
          </a:p>
        </p:txBody>
      </p:sp>
      <p:sp>
        <p:nvSpPr>
          <p:cNvPr id="292" name="Google Shape;292;p25"/>
          <p:cNvSpPr txBox="1">
            <a:spLocks noGrp="1"/>
          </p:cNvSpPr>
          <p:nvPr>
            <p:ph type="body" idx="4294967295"/>
          </p:nvPr>
        </p:nvSpPr>
        <p:spPr>
          <a:xfrm>
            <a:off x="672622" y="972492"/>
            <a:ext cx="7724822" cy="708025"/>
          </a:xfrm>
          <a:prstGeom prst="rect">
            <a:avLst/>
          </a:prstGeom>
          <a:noFill/>
          <a:ln>
            <a:noFill/>
          </a:ln>
        </p:spPr>
        <p:txBody>
          <a:bodyPr spcFirstLastPara="1" wrap="square" lIns="91425" tIns="91425" rIns="91425" bIns="91425" anchor="t" anchorCtr="0">
            <a:noAutofit/>
          </a:bodyPr>
          <a:lstStyle/>
          <a:p>
            <a:pPr marL="0" indent="0">
              <a:buNone/>
            </a:pPr>
            <a:r>
              <a:rPr lang="en-US" sz="1200" b="1" dirty="0">
                <a:solidFill>
                  <a:schemeClr val="tx1"/>
                </a:solidFill>
                <a:latin typeface="+mj-lt"/>
                <a:ea typeface="微軟正黑體" panose="020B0604030504040204" pitchFamily="34" charset="-120"/>
              </a:rPr>
              <a:t>Store big data into external physical storage after shipping to cloud service provider, it may take two weeks to finish transmission. But the local backup software did not recognize cloud data, thus there has incremental problem. </a:t>
            </a:r>
            <a:endParaRPr sz="1200" b="1" dirty="0">
              <a:solidFill>
                <a:schemeClr val="tx1"/>
              </a:solidFill>
              <a:latin typeface="+mj-lt"/>
              <a:ea typeface="微軟正黑體" panose="020B0604030504040204" pitchFamily="34" charset="-120"/>
            </a:endParaRPr>
          </a:p>
        </p:txBody>
      </p:sp>
      <p:grpSp>
        <p:nvGrpSpPr>
          <p:cNvPr id="31" name="群組 30">
            <a:extLst>
              <a:ext uri="{FF2B5EF4-FFF2-40B4-BE49-F238E27FC236}">
                <a16:creationId xmlns:a16="http://schemas.microsoft.com/office/drawing/2014/main" id="{FB5ED470-C3E8-4D0A-A946-7C86813423EB}"/>
              </a:ext>
            </a:extLst>
          </p:cNvPr>
          <p:cNvGrpSpPr/>
          <p:nvPr/>
        </p:nvGrpSpPr>
        <p:grpSpPr>
          <a:xfrm>
            <a:off x="7883739" y="2925971"/>
            <a:ext cx="1839743" cy="1839743"/>
            <a:chOff x="7543634" y="1809533"/>
            <a:chExt cx="2815382" cy="2815382"/>
          </a:xfrm>
        </p:grpSpPr>
        <p:sp>
          <p:nvSpPr>
            <p:cNvPr id="32" name="橢圓 31">
              <a:extLst>
                <a:ext uri="{FF2B5EF4-FFF2-40B4-BE49-F238E27FC236}">
                  <a16:creationId xmlns:a16="http://schemas.microsoft.com/office/drawing/2014/main" id="{54161C43-EF1F-44D9-B90C-7EAE257C07FD}"/>
                </a:ext>
              </a:extLst>
            </p:cNvPr>
            <p:cNvSpPr/>
            <p:nvPr/>
          </p:nvSpPr>
          <p:spPr>
            <a:xfrm>
              <a:off x="7543634" y="1809533"/>
              <a:ext cx="2815382" cy="2815382"/>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3" name="圖形 32">
              <a:extLst>
                <a:ext uri="{FF2B5EF4-FFF2-40B4-BE49-F238E27FC236}">
                  <a16:creationId xmlns:a16="http://schemas.microsoft.com/office/drawing/2014/main" id="{FF182AD7-9384-4E91-8A00-58DE343E466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34547" y="2274779"/>
              <a:ext cx="922226" cy="2041395"/>
            </a:xfrm>
            <a:prstGeom prst="rect">
              <a:avLst/>
            </a:prstGeom>
          </p:spPr>
        </p:pic>
      </p:grpSp>
      <p:grpSp>
        <p:nvGrpSpPr>
          <p:cNvPr id="30" name="群組 29">
            <a:extLst>
              <a:ext uri="{FF2B5EF4-FFF2-40B4-BE49-F238E27FC236}">
                <a16:creationId xmlns:a16="http://schemas.microsoft.com/office/drawing/2014/main" id="{75750815-53B6-4115-9557-B7AE47BDB43F}"/>
              </a:ext>
            </a:extLst>
          </p:cNvPr>
          <p:cNvGrpSpPr/>
          <p:nvPr/>
        </p:nvGrpSpPr>
        <p:grpSpPr>
          <a:xfrm flipH="1">
            <a:off x="3737136" y="1792878"/>
            <a:ext cx="1313404" cy="839164"/>
            <a:chOff x="5752238" y="1497176"/>
            <a:chExt cx="1394627" cy="1035010"/>
          </a:xfrm>
        </p:grpSpPr>
        <p:sp>
          <p:nvSpPr>
            <p:cNvPr id="34" name="矩形 33">
              <a:extLst>
                <a:ext uri="{FF2B5EF4-FFF2-40B4-BE49-F238E27FC236}">
                  <a16:creationId xmlns:a16="http://schemas.microsoft.com/office/drawing/2014/main" id="{ECD525C6-4529-4A6F-B7A4-11748C05229F}"/>
                </a:ext>
              </a:extLst>
            </p:cNvPr>
            <p:cNvSpPr/>
            <p:nvPr/>
          </p:nvSpPr>
          <p:spPr>
            <a:xfrm>
              <a:off x="5752238" y="1497176"/>
              <a:ext cx="1394627" cy="1035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35" name="矩形 34">
              <a:extLst>
                <a:ext uri="{FF2B5EF4-FFF2-40B4-BE49-F238E27FC236}">
                  <a16:creationId xmlns:a16="http://schemas.microsoft.com/office/drawing/2014/main" id="{04EFC38A-1B82-4A07-9ED7-9B3FFA668226}"/>
                </a:ext>
              </a:extLst>
            </p:cNvPr>
            <p:cNvSpPr/>
            <p:nvPr/>
          </p:nvSpPr>
          <p:spPr>
            <a:xfrm>
              <a:off x="5804455" y="1549088"/>
              <a:ext cx="1288042" cy="932535"/>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sp>
        <p:nvSpPr>
          <p:cNvPr id="36" name="文字方塊 35">
            <a:extLst>
              <a:ext uri="{FF2B5EF4-FFF2-40B4-BE49-F238E27FC236}">
                <a16:creationId xmlns:a16="http://schemas.microsoft.com/office/drawing/2014/main" id="{1F4426EF-68D2-4215-9B1D-7D4B8C5188C2}"/>
              </a:ext>
            </a:extLst>
          </p:cNvPr>
          <p:cNvSpPr txBox="1"/>
          <p:nvPr/>
        </p:nvSpPr>
        <p:spPr>
          <a:xfrm>
            <a:off x="3832480" y="1847835"/>
            <a:ext cx="12617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000" b="1" dirty="0">
                <a:latin typeface="+mj-lt"/>
              </a:rPr>
              <a:t>AWS Snowball</a:t>
            </a:r>
          </a:p>
          <a:p>
            <a:r>
              <a:rPr lang="en-US" altLang="zh-TW" sz="1000" b="1" dirty="0">
                <a:latin typeface="+mj-lt"/>
              </a:rPr>
              <a:t>Google Transfer appliance</a:t>
            </a:r>
          </a:p>
          <a:p>
            <a:r>
              <a:rPr lang="en-US" altLang="zh-TW" sz="1000" b="1" dirty="0">
                <a:latin typeface="+mj-lt"/>
              </a:rPr>
              <a:t>Azure Databox…</a:t>
            </a:r>
          </a:p>
        </p:txBody>
      </p:sp>
      <p:pic>
        <p:nvPicPr>
          <p:cNvPr id="47" name="圖形 46">
            <a:extLst>
              <a:ext uri="{FF2B5EF4-FFF2-40B4-BE49-F238E27FC236}">
                <a16:creationId xmlns:a16="http://schemas.microsoft.com/office/drawing/2014/main" id="{2410B4BB-D154-4352-9A88-7074492DDF8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5870" y="1945638"/>
            <a:ext cx="758384" cy="1009598"/>
          </a:xfrm>
          <a:prstGeom prst="rect">
            <a:avLst/>
          </a:prstGeom>
        </p:spPr>
      </p:pic>
      <p:pic>
        <p:nvPicPr>
          <p:cNvPr id="48" name="圖形 47">
            <a:extLst>
              <a:ext uri="{FF2B5EF4-FFF2-40B4-BE49-F238E27FC236}">
                <a16:creationId xmlns:a16="http://schemas.microsoft.com/office/drawing/2014/main" id="{B8FBD9EF-D1F4-457F-A8A0-139F5EACD3D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81479" y="2300446"/>
            <a:ext cx="1851550" cy="991381"/>
          </a:xfrm>
          <a:prstGeom prst="rect">
            <a:avLst/>
          </a:prstGeom>
        </p:spPr>
      </p:pic>
      <p:pic>
        <p:nvPicPr>
          <p:cNvPr id="58" name="圖形 57">
            <a:extLst>
              <a:ext uri="{FF2B5EF4-FFF2-40B4-BE49-F238E27FC236}">
                <a16:creationId xmlns:a16="http://schemas.microsoft.com/office/drawing/2014/main" id="{7B4A8DC5-E3D9-4786-ADEE-EFDD900EE0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3986" y="3410782"/>
            <a:ext cx="2452213" cy="1430939"/>
          </a:xfrm>
          <a:prstGeom prst="rect">
            <a:avLst/>
          </a:prstGeom>
        </p:spPr>
      </p:pic>
      <p:sp>
        <p:nvSpPr>
          <p:cNvPr id="65" name="文字方塊 64">
            <a:extLst>
              <a:ext uri="{FF2B5EF4-FFF2-40B4-BE49-F238E27FC236}">
                <a16:creationId xmlns:a16="http://schemas.microsoft.com/office/drawing/2014/main" id="{7C8BCD9F-F381-4747-9FA5-DB69AE7501E8}"/>
              </a:ext>
            </a:extLst>
          </p:cNvPr>
          <p:cNvSpPr txBox="1"/>
          <p:nvPr/>
        </p:nvSpPr>
        <p:spPr>
          <a:xfrm flipH="1">
            <a:off x="4883479" y="3587986"/>
            <a:ext cx="88995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800" b="1" dirty="0">
                <a:latin typeface="+mj-lt"/>
              </a:rPr>
              <a:t>Backup/Sync</a:t>
            </a:r>
          </a:p>
          <a:p>
            <a:pPr algn="ctr"/>
            <a:r>
              <a:rPr lang="en-US" altLang="zh-TW" sz="800" b="1" dirty="0">
                <a:latin typeface="+mj-lt"/>
              </a:rPr>
              <a:t>Software</a:t>
            </a:r>
            <a:endParaRPr lang="zh-TW" altLang="en-US" sz="800" b="1" dirty="0">
              <a:latin typeface="+mj-lt"/>
            </a:endParaRPr>
          </a:p>
        </p:txBody>
      </p:sp>
      <p:pic>
        <p:nvPicPr>
          <p:cNvPr id="42" name="圖形 41">
            <a:extLst>
              <a:ext uri="{FF2B5EF4-FFF2-40B4-BE49-F238E27FC236}">
                <a16:creationId xmlns:a16="http://schemas.microsoft.com/office/drawing/2014/main" id="{D0B27762-6867-448D-9E20-B51417FD607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48701" y="2033899"/>
            <a:ext cx="738570" cy="983221"/>
          </a:xfrm>
          <a:prstGeom prst="rect">
            <a:avLst/>
          </a:prstGeom>
        </p:spPr>
      </p:pic>
      <p:pic>
        <p:nvPicPr>
          <p:cNvPr id="4" name="Google Shape;272;p24">
            <a:extLst>
              <a:ext uri="{FF2B5EF4-FFF2-40B4-BE49-F238E27FC236}">
                <a16:creationId xmlns:a16="http://schemas.microsoft.com/office/drawing/2014/main" id="{B75A94DF-FE39-4C88-8147-EF2EFF8C71C2}"/>
              </a:ext>
            </a:extLst>
          </p:cNvPr>
          <p:cNvPicPr preferRelativeResize="0"/>
          <p:nvPr/>
        </p:nvPicPr>
        <p:blipFill>
          <a:blip r:embed="rId11" cstate="print">
            <a:alphaModFix/>
            <a:extLst>
              <a:ext uri="{28A0092B-C50C-407E-A947-70E740481C1C}">
                <a14:useLocalDpi xmlns:a14="http://schemas.microsoft.com/office/drawing/2010/main"/>
              </a:ext>
            </a:extLst>
          </a:blip>
          <a:stretch>
            <a:fillRect/>
          </a:stretch>
        </p:blipFill>
        <p:spPr>
          <a:xfrm>
            <a:off x="2430102" y="1948394"/>
            <a:ext cx="576001" cy="576001"/>
          </a:xfrm>
          <a:prstGeom prst="rect">
            <a:avLst/>
          </a:prstGeom>
          <a:noFill/>
          <a:ln>
            <a:noFill/>
          </a:ln>
        </p:spPr>
      </p:pic>
      <p:pic>
        <p:nvPicPr>
          <p:cNvPr id="66" name="圖形 65">
            <a:extLst>
              <a:ext uri="{FF2B5EF4-FFF2-40B4-BE49-F238E27FC236}">
                <a16:creationId xmlns:a16="http://schemas.microsoft.com/office/drawing/2014/main" id="{1A1AEEB6-9938-4438-BB94-13396348E7A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05906" y="2033899"/>
            <a:ext cx="738570" cy="983221"/>
          </a:xfrm>
          <a:prstGeom prst="rect">
            <a:avLst/>
          </a:prstGeom>
        </p:spPr>
      </p:pic>
      <p:cxnSp>
        <p:nvCxnSpPr>
          <p:cNvPr id="67" name="Google Shape;136;p19">
            <a:extLst>
              <a:ext uri="{FF2B5EF4-FFF2-40B4-BE49-F238E27FC236}">
                <a16:creationId xmlns:a16="http://schemas.microsoft.com/office/drawing/2014/main" id="{31EA1FCA-B4E1-405E-9668-92937999F199}"/>
              </a:ext>
            </a:extLst>
          </p:cNvPr>
          <p:cNvCxnSpPr>
            <a:cxnSpLocks/>
          </p:cNvCxnSpPr>
          <p:nvPr/>
        </p:nvCxnSpPr>
        <p:spPr>
          <a:xfrm>
            <a:off x="2334755" y="2526159"/>
            <a:ext cx="733237" cy="0"/>
          </a:xfrm>
          <a:prstGeom prst="straightConnector1">
            <a:avLst/>
          </a:prstGeom>
          <a:noFill/>
          <a:ln w="28575" cap="flat" cmpd="sng">
            <a:solidFill>
              <a:srgbClr val="267069"/>
            </a:solidFill>
            <a:prstDash val="solid"/>
            <a:round/>
            <a:headEnd type="none" w="med" len="med"/>
            <a:tailEnd type="arrow" w="med" len="med"/>
          </a:ln>
        </p:spPr>
      </p:cxnSp>
      <p:sp>
        <p:nvSpPr>
          <p:cNvPr id="68" name="文字方塊 67">
            <a:extLst>
              <a:ext uri="{FF2B5EF4-FFF2-40B4-BE49-F238E27FC236}">
                <a16:creationId xmlns:a16="http://schemas.microsoft.com/office/drawing/2014/main" id="{AB18F14E-B422-4089-A5BC-DDAF07530AA2}"/>
              </a:ext>
            </a:extLst>
          </p:cNvPr>
          <p:cNvSpPr txBox="1"/>
          <p:nvPr/>
        </p:nvSpPr>
        <p:spPr>
          <a:xfrm>
            <a:off x="2255861" y="2537700"/>
            <a:ext cx="902899" cy="31931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buClr>
                <a:schemeClr val="dk2"/>
              </a:buClr>
              <a:buSzPts val="1800"/>
              <a:buNone/>
              <a:defRPr b="1">
                <a:solidFill>
                  <a:schemeClr val="tx1"/>
                </a:solidFill>
                <a:latin typeface="微軟正黑體" panose="020B0604030504040204" pitchFamily="34" charset="-120"/>
                <a:ea typeface="微軟正黑體" panose="020B0604030504040204" pitchFamily="34" charset="-120"/>
              </a:defRPr>
            </a:lvl1pPr>
            <a:lvl2pPr marL="914400" indent="-317500">
              <a:lnSpc>
                <a:spcPct val="115000"/>
              </a:lnSpc>
              <a:spcBef>
                <a:spcPts val="1600"/>
              </a:spcBef>
              <a:buClr>
                <a:schemeClr val="dk2"/>
              </a:buClr>
              <a:buSzPts val="1400"/>
              <a:buChar char="○"/>
              <a:defRPr>
                <a:solidFill>
                  <a:schemeClr val="dk2"/>
                </a:solidFill>
              </a:defRPr>
            </a:lvl2pPr>
            <a:lvl3pPr marL="1371600" indent="-317500">
              <a:lnSpc>
                <a:spcPct val="115000"/>
              </a:lnSpc>
              <a:spcBef>
                <a:spcPts val="1600"/>
              </a:spcBef>
              <a:buClr>
                <a:schemeClr val="dk2"/>
              </a:buClr>
              <a:buSzPts val="1400"/>
              <a:buChar char="■"/>
              <a:defRPr>
                <a:solidFill>
                  <a:schemeClr val="dk2"/>
                </a:solidFill>
              </a:defRPr>
            </a:lvl3pPr>
            <a:lvl4pPr marL="1828800" indent="-317500">
              <a:lnSpc>
                <a:spcPct val="115000"/>
              </a:lnSpc>
              <a:spcBef>
                <a:spcPts val="1600"/>
              </a:spcBef>
              <a:buClr>
                <a:schemeClr val="dk2"/>
              </a:buClr>
              <a:buSzPts val="1400"/>
              <a:buChar char="●"/>
              <a:defRPr>
                <a:solidFill>
                  <a:schemeClr val="dk2"/>
                </a:solidFill>
              </a:defRPr>
            </a:lvl4pPr>
            <a:lvl5pPr marL="2286000" indent="-317500">
              <a:lnSpc>
                <a:spcPct val="115000"/>
              </a:lnSpc>
              <a:spcBef>
                <a:spcPts val="1600"/>
              </a:spcBef>
              <a:buClr>
                <a:schemeClr val="dk2"/>
              </a:buClr>
              <a:buSzPts val="1400"/>
              <a:buChar char="○"/>
              <a:defRPr>
                <a:solidFill>
                  <a:schemeClr val="dk2"/>
                </a:solidFill>
              </a:defRPr>
            </a:lvl5pPr>
            <a:lvl6pPr marL="2743200" indent="-317500">
              <a:lnSpc>
                <a:spcPct val="115000"/>
              </a:lnSpc>
              <a:spcBef>
                <a:spcPts val="1600"/>
              </a:spcBef>
              <a:buClr>
                <a:schemeClr val="dk2"/>
              </a:buClr>
              <a:buSzPts val="1400"/>
              <a:buChar char="■"/>
              <a:defRPr>
                <a:solidFill>
                  <a:schemeClr val="dk2"/>
                </a:solidFill>
              </a:defRPr>
            </a:lvl6pPr>
            <a:lvl7pPr marL="3200400" indent="-317500">
              <a:lnSpc>
                <a:spcPct val="115000"/>
              </a:lnSpc>
              <a:spcBef>
                <a:spcPts val="1600"/>
              </a:spcBef>
              <a:buClr>
                <a:schemeClr val="dk2"/>
              </a:buClr>
              <a:buSzPts val="1400"/>
              <a:buChar char="●"/>
              <a:defRPr>
                <a:solidFill>
                  <a:schemeClr val="dk2"/>
                </a:solidFill>
              </a:defRPr>
            </a:lvl7pPr>
            <a:lvl8pPr marL="3657600" indent="-317500">
              <a:lnSpc>
                <a:spcPct val="115000"/>
              </a:lnSpc>
              <a:spcBef>
                <a:spcPts val="1600"/>
              </a:spcBef>
              <a:buClr>
                <a:schemeClr val="dk2"/>
              </a:buClr>
              <a:buSzPts val="1400"/>
              <a:buChar char="○"/>
              <a:defRPr>
                <a:solidFill>
                  <a:schemeClr val="dk2"/>
                </a:solidFill>
              </a:defRPr>
            </a:lvl8pPr>
            <a:lvl9pPr marL="4114800" indent="-317500">
              <a:lnSpc>
                <a:spcPct val="115000"/>
              </a:lnSpc>
              <a:spcBef>
                <a:spcPts val="1600"/>
              </a:spcBef>
              <a:spcAft>
                <a:spcPts val="1600"/>
              </a:spcAft>
              <a:buClr>
                <a:schemeClr val="dk2"/>
              </a:buClr>
              <a:buSzPts val="1400"/>
              <a:buChar char="■"/>
              <a:defRPr>
                <a:solidFill>
                  <a:schemeClr val="dk2"/>
                </a:solidFill>
              </a:defRPr>
            </a:lvl9pPr>
          </a:lstStyle>
          <a:p>
            <a:r>
              <a:rPr lang="en-US" altLang="zh-TW" sz="900" dirty="0">
                <a:latin typeface="+mj-lt"/>
              </a:rPr>
              <a:t>Backup/Sync</a:t>
            </a:r>
            <a:endParaRPr lang="zh-TW" altLang="en-US" sz="900" dirty="0">
              <a:latin typeface="+mj-lt"/>
            </a:endParaRPr>
          </a:p>
        </p:txBody>
      </p:sp>
      <p:sp>
        <p:nvSpPr>
          <p:cNvPr id="7" name="Google Shape;323;p26">
            <a:extLst>
              <a:ext uri="{FF2B5EF4-FFF2-40B4-BE49-F238E27FC236}">
                <a16:creationId xmlns:a16="http://schemas.microsoft.com/office/drawing/2014/main" id="{148F91BA-113F-47D9-A402-8EBFFF2B4E39}"/>
              </a:ext>
            </a:extLst>
          </p:cNvPr>
          <p:cNvSpPr txBox="1"/>
          <p:nvPr/>
        </p:nvSpPr>
        <p:spPr>
          <a:xfrm>
            <a:off x="2915002" y="2960188"/>
            <a:ext cx="1189157" cy="2660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000" b="1" dirty="0">
                <a:latin typeface="+mj-lt"/>
                <a:ea typeface="微軟正黑體" panose="020B0604030504040204" pitchFamily="34" charset="-120"/>
              </a:rPr>
              <a:t>Physical storage</a:t>
            </a:r>
            <a:endParaRPr sz="1000" b="1" dirty="0">
              <a:latin typeface="+mj-lt"/>
              <a:ea typeface="微軟正黑體" panose="020B0604030504040204" pitchFamily="34" charset="-120"/>
            </a:endParaRPr>
          </a:p>
        </p:txBody>
      </p:sp>
      <p:sp>
        <p:nvSpPr>
          <p:cNvPr id="72" name="文字方塊 71">
            <a:extLst>
              <a:ext uri="{FF2B5EF4-FFF2-40B4-BE49-F238E27FC236}">
                <a16:creationId xmlns:a16="http://schemas.microsoft.com/office/drawing/2014/main" id="{4A5E58AF-F251-4F7E-9DC0-855D32000971}"/>
              </a:ext>
            </a:extLst>
          </p:cNvPr>
          <p:cNvSpPr txBox="1"/>
          <p:nvPr/>
        </p:nvSpPr>
        <p:spPr>
          <a:xfrm>
            <a:off x="7106626" y="1854074"/>
            <a:ext cx="706115" cy="2769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1200" b="1">
                <a:latin typeface="微軟正黑體" panose="020B0604030504040204" pitchFamily="34" charset="-120"/>
                <a:ea typeface="微軟正黑體" panose="020B0604030504040204" pitchFamily="34" charset="-120"/>
              </a:defRPr>
            </a:lvl1pPr>
          </a:lstStyle>
          <a:p>
            <a:r>
              <a:rPr lang="en-US" altLang="zh-TW" sz="1000" dirty="0">
                <a:latin typeface="+mj-lt"/>
              </a:rPr>
              <a:t>Express delivery</a:t>
            </a:r>
            <a:endParaRPr lang="zh-TW" altLang="en-US" sz="1000" dirty="0">
              <a:latin typeface="+mj-lt"/>
            </a:endParaRPr>
          </a:p>
        </p:txBody>
      </p:sp>
      <p:pic>
        <p:nvPicPr>
          <p:cNvPr id="13" name="圖片 12">
            <a:extLst>
              <a:ext uri="{FF2B5EF4-FFF2-40B4-BE49-F238E27FC236}">
                <a16:creationId xmlns:a16="http://schemas.microsoft.com/office/drawing/2014/main" id="{F1CF9A47-9238-479B-AC5A-E4FCA0425DD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18034" y="3210622"/>
            <a:ext cx="540000" cy="540000"/>
          </a:xfrm>
          <a:prstGeom prst="rect">
            <a:avLst/>
          </a:prstGeom>
        </p:spPr>
      </p:pic>
      <p:pic>
        <p:nvPicPr>
          <p:cNvPr id="15" name="圖片 14" descr="一張含有 時鐘, 畫畫, 標誌 的圖片&#10;&#10;自動產生的描述">
            <a:extLst>
              <a:ext uri="{FF2B5EF4-FFF2-40B4-BE49-F238E27FC236}">
                <a16:creationId xmlns:a16="http://schemas.microsoft.com/office/drawing/2014/main" id="{3E6AFB5D-A75A-474F-AC10-88113B0EEE1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17824" y="1774554"/>
            <a:ext cx="540419" cy="540000"/>
          </a:xfrm>
          <a:prstGeom prst="rect">
            <a:avLst/>
          </a:prstGeom>
        </p:spPr>
      </p:pic>
      <p:pic>
        <p:nvPicPr>
          <p:cNvPr id="17" name="圖片 16" descr="一張含有 時鐘 的圖片&#10;&#10;自動產生的描述">
            <a:extLst>
              <a:ext uri="{FF2B5EF4-FFF2-40B4-BE49-F238E27FC236}">
                <a16:creationId xmlns:a16="http://schemas.microsoft.com/office/drawing/2014/main" id="{2103539E-8CFB-4C30-996D-C5322185D95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628916" y="1774554"/>
            <a:ext cx="539582" cy="540000"/>
          </a:xfrm>
          <a:prstGeom prst="rect">
            <a:avLst/>
          </a:prstGeom>
        </p:spPr>
      </p:pic>
      <p:sp>
        <p:nvSpPr>
          <p:cNvPr id="18" name="Google Shape;307;p25">
            <a:extLst>
              <a:ext uri="{FF2B5EF4-FFF2-40B4-BE49-F238E27FC236}">
                <a16:creationId xmlns:a16="http://schemas.microsoft.com/office/drawing/2014/main" id="{52BFBF9C-01EE-415A-8F36-567703B0986F}"/>
              </a:ext>
            </a:extLst>
          </p:cNvPr>
          <p:cNvSpPr txBox="1"/>
          <p:nvPr/>
        </p:nvSpPr>
        <p:spPr>
          <a:xfrm>
            <a:off x="3382629" y="3539789"/>
            <a:ext cx="1730481" cy="37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TW" sz="1000" b="1" dirty="0">
                <a:solidFill>
                  <a:srgbClr val="C00000"/>
                </a:solidFill>
                <a:latin typeface="+mj-lt"/>
                <a:ea typeface="微軟正黑體" panose="020B0604030504040204" pitchFamily="34" charset="-120"/>
              </a:rPr>
              <a:t>Can not </a:t>
            </a:r>
          </a:p>
          <a:p>
            <a:pPr marL="0" lvl="0" indent="0" algn="ctr" rtl="0">
              <a:spcBef>
                <a:spcPts val="0"/>
              </a:spcBef>
              <a:spcAft>
                <a:spcPts val="0"/>
              </a:spcAft>
              <a:buNone/>
            </a:pPr>
            <a:r>
              <a:rPr lang="en-US" altLang="zh-TW" sz="1000" b="1" dirty="0">
                <a:solidFill>
                  <a:srgbClr val="C00000"/>
                </a:solidFill>
                <a:latin typeface="+mj-lt"/>
                <a:ea typeface="微軟正黑體" panose="020B0604030504040204" pitchFamily="34" charset="-120"/>
              </a:rPr>
              <a:t>incremental backup</a:t>
            </a:r>
            <a:endParaRPr sz="1000" b="1" dirty="0">
              <a:solidFill>
                <a:srgbClr val="C00000"/>
              </a:solidFill>
              <a:latin typeface="+mj-lt"/>
              <a:ea typeface="微軟正黑體" panose="020B0604030504040204" pitchFamily="34" charset="-120"/>
            </a:endParaRPr>
          </a:p>
        </p:txBody>
      </p:sp>
      <p:pic>
        <p:nvPicPr>
          <p:cNvPr id="19" name="圖形 18">
            <a:extLst>
              <a:ext uri="{FF2B5EF4-FFF2-40B4-BE49-F238E27FC236}">
                <a16:creationId xmlns:a16="http://schemas.microsoft.com/office/drawing/2014/main" id="{49E7C772-7815-4177-A913-41F5B530A3D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61694" y="3926620"/>
            <a:ext cx="533776" cy="710590"/>
          </a:xfrm>
          <a:prstGeom prst="rect">
            <a:avLst/>
          </a:prstGeom>
        </p:spPr>
      </p:pic>
      <p:cxnSp>
        <p:nvCxnSpPr>
          <p:cNvPr id="98" name="Google Shape;136;p19">
            <a:extLst>
              <a:ext uri="{FF2B5EF4-FFF2-40B4-BE49-F238E27FC236}">
                <a16:creationId xmlns:a16="http://schemas.microsoft.com/office/drawing/2014/main" id="{C95A1107-3CFD-4DD2-9F84-F6084ED65F9D}"/>
              </a:ext>
            </a:extLst>
          </p:cNvPr>
          <p:cNvCxnSpPr>
            <a:cxnSpLocks/>
          </p:cNvCxnSpPr>
          <p:nvPr/>
        </p:nvCxnSpPr>
        <p:spPr>
          <a:xfrm flipH="1">
            <a:off x="3418838" y="4178982"/>
            <a:ext cx="1582528" cy="0"/>
          </a:xfrm>
          <a:prstGeom prst="straightConnector1">
            <a:avLst/>
          </a:prstGeom>
          <a:noFill/>
          <a:ln w="28575" cap="flat" cmpd="sng">
            <a:solidFill>
              <a:srgbClr val="267069"/>
            </a:solidFill>
            <a:prstDash val="solid"/>
            <a:round/>
            <a:headEnd type="none" w="med" len="med"/>
            <a:tailEnd type="arrow" w="med" len="med"/>
          </a:ln>
        </p:spPr>
      </p:cxnSp>
      <p:grpSp>
        <p:nvGrpSpPr>
          <p:cNvPr id="95" name="群組 94">
            <a:extLst>
              <a:ext uri="{FF2B5EF4-FFF2-40B4-BE49-F238E27FC236}">
                <a16:creationId xmlns:a16="http://schemas.microsoft.com/office/drawing/2014/main" id="{8F3AB12F-A297-4CA3-860B-953694173DD2}"/>
              </a:ext>
            </a:extLst>
          </p:cNvPr>
          <p:cNvGrpSpPr/>
          <p:nvPr/>
        </p:nvGrpSpPr>
        <p:grpSpPr>
          <a:xfrm>
            <a:off x="4030783" y="3956519"/>
            <a:ext cx="432595" cy="372927"/>
            <a:chOff x="4025415" y="2914316"/>
            <a:chExt cx="800599" cy="690172"/>
          </a:xfrm>
        </p:grpSpPr>
        <p:sp>
          <p:nvSpPr>
            <p:cNvPr id="96" name="等腰三角形 95">
              <a:extLst>
                <a:ext uri="{FF2B5EF4-FFF2-40B4-BE49-F238E27FC236}">
                  <a16:creationId xmlns:a16="http://schemas.microsoft.com/office/drawing/2014/main" id="{4E893E40-6985-481E-8426-C36A1263E82E}"/>
                </a:ext>
              </a:extLst>
            </p:cNvPr>
            <p:cNvSpPr/>
            <p:nvPr/>
          </p:nvSpPr>
          <p:spPr>
            <a:xfrm>
              <a:off x="4025415" y="2914316"/>
              <a:ext cx="800599" cy="690172"/>
            </a:xfrm>
            <a:prstGeom prst="triangl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pic>
          <p:nvPicPr>
            <p:cNvPr id="97" name="圖形 96">
              <a:extLst>
                <a:ext uri="{FF2B5EF4-FFF2-40B4-BE49-F238E27FC236}">
                  <a16:creationId xmlns:a16="http://schemas.microsoft.com/office/drawing/2014/main" id="{FEB70F3F-7610-455D-A506-EE9C92F006DD}"/>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374539" y="3124077"/>
              <a:ext cx="96608" cy="401527"/>
            </a:xfrm>
            <a:prstGeom prst="rect">
              <a:avLst/>
            </a:prstGeom>
          </p:spPr>
        </p:pic>
      </p:grpSp>
      <p:pic>
        <p:nvPicPr>
          <p:cNvPr id="101" name="Google Shape;281;p24">
            <a:extLst>
              <a:ext uri="{FF2B5EF4-FFF2-40B4-BE49-F238E27FC236}">
                <a16:creationId xmlns:a16="http://schemas.microsoft.com/office/drawing/2014/main" id="{7F096EC0-8C69-4584-B9FA-40B272A04B65}"/>
              </a:ext>
            </a:extLst>
          </p:cNvPr>
          <p:cNvPicPr preferRelativeResize="0"/>
          <p:nvPr/>
        </p:nvPicPr>
        <p:blipFill>
          <a:blip r:embed="rId17" cstate="print">
            <a:alphaModFix/>
            <a:extLst>
              <a:ext uri="{28A0092B-C50C-407E-A947-70E740481C1C}">
                <a14:useLocalDpi xmlns:a14="http://schemas.microsoft.com/office/drawing/2010/main"/>
              </a:ext>
            </a:extLst>
          </a:blip>
          <a:stretch>
            <a:fillRect/>
          </a:stretch>
        </p:blipFill>
        <p:spPr>
          <a:xfrm>
            <a:off x="6292206" y="3836714"/>
            <a:ext cx="302999" cy="302999"/>
          </a:xfrm>
          <a:prstGeom prst="rect">
            <a:avLst/>
          </a:prstGeom>
          <a:noFill/>
          <a:ln>
            <a:noFill/>
          </a:ln>
        </p:spPr>
      </p:pic>
      <p:pic>
        <p:nvPicPr>
          <p:cNvPr id="102" name="Google Shape;282;p24">
            <a:extLst>
              <a:ext uri="{FF2B5EF4-FFF2-40B4-BE49-F238E27FC236}">
                <a16:creationId xmlns:a16="http://schemas.microsoft.com/office/drawing/2014/main" id="{5236C1F6-97D7-486C-9F17-2ED05FBA65BB}"/>
              </a:ext>
            </a:extLst>
          </p:cNvPr>
          <p:cNvPicPr preferRelativeResize="0"/>
          <p:nvPr/>
        </p:nvPicPr>
        <p:blipFill>
          <a:blip r:embed="rId17" cstate="print">
            <a:alphaModFix/>
            <a:extLst>
              <a:ext uri="{28A0092B-C50C-407E-A947-70E740481C1C}">
                <a14:useLocalDpi xmlns:a14="http://schemas.microsoft.com/office/drawing/2010/main"/>
              </a:ext>
            </a:extLst>
          </a:blip>
          <a:stretch>
            <a:fillRect/>
          </a:stretch>
        </p:blipFill>
        <p:spPr>
          <a:xfrm>
            <a:off x="5920181" y="3836714"/>
            <a:ext cx="302999" cy="302999"/>
          </a:xfrm>
          <a:prstGeom prst="rect">
            <a:avLst/>
          </a:prstGeom>
          <a:noFill/>
          <a:ln>
            <a:noFill/>
          </a:ln>
        </p:spPr>
      </p:pic>
      <p:sp>
        <p:nvSpPr>
          <p:cNvPr id="103" name="Google Shape;283;p24">
            <a:extLst>
              <a:ext uri="{FF2B5EF4-FFF2-40B4-BE49-F238E27FC236}">
                <a16:creationId xmlns:a16="http://schemas.microsoft.com/office/drawing/2014/main" id="{C8733348-DAAC-4C37-B7E4-5CF188D1AEC0}"/>
              </a:ext>
            </a:extLst>
          </p:cNvPr>
          <p:cNvSpPr txBox="1"/>
          <p:nvPr/>
        </p:nvSpPr>
        <p:spPr>
          <a:xfrm>
            <a:off x="6088055" y="4039166"/>
            <a:ext cx="711300" cy="4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000" b="1">
                <a:latin typeface="+mj-lt"/>
              </a:rPr>
              <a:t>4TB</a:t>
            </a:r>
            <a:endParaRPr sz="1000" b="1">
              <a:latin typeface="+mj-lt"/>
            </a:endParaRPr>
          </a:p>
          <a:p>
            <a:pPr marL="0" lvl="0" indent="0" algn="ctr" rtl="0">
              <a:spcBef>
                <a:spcPts val="0"/>
              </a:spcBef>
              <a:spcAft>
                <a:spcPts val="0"/>
              </a:spcAft>
              <a:buNone/>
            </a:pPr>
            <a:r>
              <a:rPr lang="zh-TW" sz="900" b="1">
                <a:latin typeface="+mj-lt"/>
              </a:rPr>
              <a:t>(Day2)</a:t>
            </a:r>
            <a:endParaRPr sz="900" b="1">
              <a:latin typeface="+mj-lt"/>
            </a:endParaRPr>
          </a:p>
        </p:txBody>
      </p:sp>
      <p:sp>
        <p:nvSpPr>
          <p:cNvPr id="104" name="Google Shape;284;p24">
            <a:extLst>
              <a:ext uri="{FF2B5EF4-FFF2-40B4-BE49-F238E27FC236}">
                <a16:creationId xmlns:a16="http://schemas.microsoft.com/office/drawing/2014/main" id="{D6193CCB-53C7-4969-8CF6-19A3DB4E0265}"/>
              </a:ext>
            </a:extLst>
          </p:cNvPr>
          <p:cNvSpPr txBox="1"/>
          <p:nvPr/>
        </p:nvSpPr>
        <p:spPr>
          <a:xfrm>
            <a:off x="5685205" y="4039166"/>
            <a:ext cx="711300" cy="48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000" b="1">
                <a:latin typeface="+mj-lt"/>
              </a:rPr>
              <a:t>10TB</a:t>
            </a:r>
            <a:endParaRPr sz="1000" b="1">
              <a:latin typeface="+mj-lt"/>
            </a:endParaRPr>
          </a:p>
          <a:p>
            <a:pPr marL="0" lvl="0" indent="0" algn="ctr" rtl="0">
              <a:spcBef>
                <a:spcPts val="0"/>
              </a:spcBef>
              <a:spcAft>
                <a:spcPts val="0"/>
              </a:spcAft>
              <a:buNone/>
            </a:pPr>
            <a:r>
              <a:rPr lang="zh-TW" sz="900" b="1">
                <a:latin typeface="+mj-lt"/>
              </a:rPr>
              <a:t>(Day3)</a:t>
            </a:r>
            <a:endParaRPr sz="900" b="1">
              <a:latin typeface="+mj-lt"/>
            </a:endParaRPr>
          </a:p>
        </p:txBody>
      </p:sp>
      <p:grpSp>
        <p:nvGrpSpPr>
          <p:cNvPr id="106" name="群組 105">
            <a:extLst>
              <a:ext uri="{FF2B5EF4-FFF2-40B4-BE49-F238E27FC236}">
                <a16:creationId xmlns:a16="http://schemas.microsoft.com/office/drawing/2014/main" id="{CF3793FD-8B15-4942-A99A-2D6A8B9580CC}"/>
              </a:ext>
            </a:extLst>
          </p:cNvPr>
          <p:cNvGrpSpPr/>
          <p:nvPr/>
        </p:nvGrpSpPr>
        <p:grpSpPr>
          <a:xfrm flipH="1">
            <a:off x="5677271" y="4438983"/>
            <a:ext cx="1154676" cy="303000"/>
            <a:chOff x="6021316" y="1877498"/>
            <a:chExt cx="1955180" cy="808641"/>
          </a:xfrm>
        </p:grpSpPr>
        <p:sp>
          <p:nvSpPr>
            <p:cNvPr id="108" name="矩形 107">
              <a:extLst>
                <a:ext uri="{FF2B5EF4-FFF2-40B4-BE49-F238E27FC236}">
                  <a16:creationId xmlns:a16="http://schemas.microsoft.com/office/drawing/2014/main" id="{71D2C09D-F255-490E-8014-5F21A023EC59}"/>
                </a:ext>
              </a:extLst>
            </p:cNvPr>
            <p:cNvSpPr/>
            <p:nvPr/>
          </p:nvSpPr>
          <p:spPr>
            <a:xfrm>
              <a:off x="6021316" y="1877498"/>
              <a:ext cx="1955180" cy="808641"/>
            </a:xfrm>
            <a:prstGeom prst="rect">
              <a:avLst/>
            </a:prstGeom>
            <a:solidFill>
              <a:srgbClr val="3CAF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109" name="矩形 108">
              <a:extLst>
                <a:ext uri="{FF2B5EF4-FFF2-40B4-BE49-F238E27FC236}">
                  <a16:creationId xmlns:a16="http://schemas.microsoft.com/office/drawing/2014/main" id="{07A17389-4207-427E-A953-7F3515099325}"/>
                </a:ext>
              </a:extLst>
            </p:cNvPr>
            <p:cNvSpPr/>
            <p:nvPr/>
          </p:nvSpPr>
          <p:spPr>
            <a:xfrm>
              <a:off x="6122628" y="1969227"/>
              <a:ext cx="1751758" cy="626542"/>
            </a:xfrm>
            <a:prstGeom prst="rect">
              <a:avLst/>
            </a:prstGeom>
            <a:noFill/>
            <a:ln w="9525">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pic>
        <p:nvPicPr>
          <p:cNvPr id="22" name="Google Shape;272;p24">
            <a:extLst>
              <a:ext uri="{FF2B5EF4-FFF2-40B4-BE49-F238E27FC236}">
                <a16:creationId xmlns:a16="http://schemas.microsoft.com/office/drawing/2014/main" id="{E6BC412B-6372-47D5-A59E-76DC4DAAA6BF}"/>
              </a:ext>
            </a:extLst>
          </p:cNvPr>
          <p:cNvPicPr preferRelativeResize="0"/>
          <p:nvPr/>
        </p:nvPicPr>
        <p:blipFill>
          <a:blip r:embed="rId18" cstate="print">
            <a:alphaModFix/>
            <a:extLst>
              <a:ext uri="{28A0092B-C50C-407E-A947-70E740481C1C}">
                <a14:useLocalDpi xmlns:a14="http://schemas.microsoft.com/office/drawing/2010/main"/>
              </a:ext>
            </a:extLst>
          </a:blip>
          <a:stretch>
            <a:fillRect/>
          </a:stretch>
        </p:blipFill>
        <p:spPr>
          <a:xfrm>
            <a:off x="4839135" y="4228265"/>
            <a:ext cx="547950" cy="547950"/>
          </a:xfrm>
          <a:prstGeom prst="rect">
            <a:avLst/>
          </a:prstGeom>
          <a:noFill/>
          <a:ln>
            <a:noFill/>
          </a:ln>
        </p:spPr>
      </p:pic>
      <p:sp>
        <p:nvSpPr>
          <p:cNvPr id="23" name="Google Shape;273;p24">
            <a:extLst>
              <a:ext uri="{FF2B5EF4-FFF2-40B4-BE49-F238E27FC236}">
                <a16:creationId xmlns:a16="http://schemas.microsoft.com/office/drawing/2014/main" id="{5475B2B4-DF78-4379-A29E-ECA13CD1811D}"/>
              </a:ext>
            </a:extLst>
          </p:cNvPr>
          <p:cNvSpPr txBox="1"/>
          <p:nvPr/>
        </p:nvSpPr>
        <p:spPr>
          <a:xfrm>
            <a:off x="4594091" y="4600487"/>
            <a:ext cx="912899" cy="27818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000" b="1">
                <a:latin typeface="+mj-lt"/>
              </a:rPr>
              <a:t>100TB</a:t>
            </a:r>
            <a:r>
              <a:rPr lang="en-US" altLang="zh-TW" sz="1000" b="1">
                <a:latin typeface="+mj-lt"/>
              </a:rPr>
              <a:t> </a:t>
            </a:r>
            <a:r>
              <a:rPr lang="zh-TW" sz="900" b="1">
                <a:latin typeface="+mj-lt"/>
              </a:rPr>
              <a:t>(Day1)</a:t>
            </a:r>
            <a:endParaRPr sz="900" b="1">
              <a:latin typeface="+mj-lt"/>
            </a:endParaRPr>
          </a:p>
        </p:txBody>
      </p:sp>
      <p:sp>
        <p:nvSpPr>
          <p:cNvPr id="45" name="文字方塊 44">
            <a:extLst>
              <a:ext uri="{FF2B5EF4-FFF2-40B4-BE49-F238E27FC236}">
                <a16:creationId xmlns:a16="http://schemas.microsoft.com/office/drawing/2014/main" id="{2141590B-1466-3847-A48C-9A0CCD92E0C2}"/>
              </a:ext>
            </a:extLst>
          </p:cNvPr>
          <p:cNvSpPr txBox="1"/>
          <p:nvPr/>
        </p:nvSpPr>
        <p:spPr>
          <a:xfrm>
            <a:off x="5685205" y="4428488"/>
            <a:ext cx="1207708" cy="1776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1000">
                <a:latin typeface="微軟正黑體" panose="020B0604030504040204" pitchFamily="34" charset="-120"/>
                <a:ea typeface="微軟正黑體" panose="020B0604030504040204" pitchFamily="34" charset="-120"/>
              </a:defRPr>
            </a:lvl1pPr>
          </a:lstStyle>
          <a:p>
            <a:r>
              <a:rPr lang="en-US" altLang="zh-TW" b="1" dirty="0">
                <a:latin typeface="+mj-lt"/>
              </a:rPr>
              <a:t>Daily increment</a:t>
            </a:r>
            <a:endParaRPr lang="zh-TW" altLang="en-US" b="1" dirty="0">
              <a:latin typeface="+mj-lt"/>
            </a:endParaRPr>
          </a:p>
        </p:txBody>
      </p:sp>
      <p:sp>
        <p:nvSpPr>
          <p:cNvPr id="46" name="文字方塊 45">
            <a:extLst>
              <a:ext uri="{FF2B5EF4-FFF2-40B4-BE49-F238E27FC236}">
                <a16:creationId xmlns:a16="http://schemas.microsoft.com/office/drawing/2014/main" id="{5085D384-5CA3-1E4D-9965-6840DA1DB1AB}"/>
              </a:ext>
            </a:extLst>
          </p:cNvPr>
          <p:cNvSpPr txBox="1"/>
          <p:nvPr/>
        </p:nvSpPr>
        <p:spPr>
          <a:xfrm>
            <a:off x="2217867" y="4070981"/>
            <a:ext cx="1297046" cy="646331"/>
          </a:xfrm>
          <a:prstGeom prst="rect">
            <a:avLst/>
          </a:prstGeom>
          <a:noFill/>
        </p:spPr>
        <p:txBody>
          <a:bodyPr wrap="square">
            <a:spAutoFit/>
          </a:bodyPr>
          <a:lstStyle/>
          <a:p>
            <a:pPr marL="0" lvl="0" indent="0" algn="ctr" rtl="0">
              <a:spcBef>
                <a:spcPts val="0"/>
              </a:spcBef>
              <a:spcAft>
                <a:spcPts val="0"/>
              </a:spcAft>
              <a:buNone/>
            </a:pPr>
            <a:r>
              <a:rPr lang="en-US" altLang="zh-TW" sz="1200" b="1" dirty="0">
                <a:latin typeface="+mj-lt"/>
                <a:ea typeface="微軟正黑體" panose="020B0604030504040204" pitchFamily="34" charset="-120"/>
              </a:rPr>
              <a:t>Cloud </a:t>
            </a:r>
          </a:p>
          <a:p>
            <a:pPr marL="0" lvl="0" indent="0" algn="ctr" rtl="0">
              <a:spcBef>
                <a:spcPts val="0"/>
              </a:spcBef>
              <a:spcAft>
                <a:spcPts val="0"/>
              </a:spcAft>
              <a:buNone/>
            </a:pPr>
            <a:r>
              <a:rPr lang="en-US" altLang="zh-TW" sz="1200" b="1" dirty="0">
                <a:latin typeface="+mj-lt"/>
                <a:ea typeface="微軟正黑體" panose="020B0604030504040204" pitchFamily="34" charset="-120"/>
              </a:rPr>
              <a:t>Service Provider</a:t>
            </a:r>
            <a:endParaRPr lang="zh-TW" altLang="en-US" sz="1200" b="1" dirty="0">
              <a:latin typeface="+mj-lt"/>
              <a:ea typeface="微軟正黑體" panose="020B0604030504040204" pitchFamily="34" charset="-120"/>
            </a:endParaRPr>
          </a:p>
        </p:txBody>
      </p:sp>
    </p:spTree>
    <p:extLst>
      <p:ext uri="{BB962C8B-B14F-4D97-AF65-F5344CB8AC3E}">
        <p14:creationId xmlns:p14="http://schemas.microsoft.com/office/powerpoint/2010/main" val="381692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grpSp>
        <p:nvGrpSpPr>
          <p:cNvPr id="44" name="群組 43">
            <a:extLst>
              <a:ext uri="{FF2B5EF4-FFF2-40B4-BE49-F238E27FC236}">
                <a16:creationId xmlns:a16="http://schemas.microsoft.com/office/drawing/2014/main" id="{82C0E6D3-0F25-4212-AB99-0BC9F3553FDC}"/>
              </a:ext>
            </a:extLst>
          </p:cNvPr>
          <p:cNvGrpSpPr/>
          <p:nvPr/>
        </p:nvGrpSpPr>
        <p:grpSpPr>
          <a:xfrm flipH="1">
            <a:off x="3951234" y="1687498"/>
            <a:ext cx="1313404" cy="839164"/>
            <a:chOff x="5752238" y="1497176"/>
            <a:chExt cx="1394627" cy="1035010"/>
          </a:xfrm>
        </p:grpSpPr>
        <p:sp>
          <p:nvSpPr>
            <p:cNvPr id="45" name="矩形 44">
              <a:extLst>
                <a:ext uri="{FF2B5EF4-FFF2-40B4-BE49-F238E27FC236}">
                  <a16:creationId xmlns:a16="http://schemas.microsoft.com/office/drawing/2014/main" id="{DF16CBE1-1E7F-45AF-9E15-0A77DA3BC2F7}"/>
                </a:ext>
              </a:extLst>
            </p:cNvPr>
            <p:cNvSpPr/>
            <p:nvPr/>
          </p:nvSpPr>
          <p:spPr>
            <a:xfrm>
              <a:off x="5752238" y="1497176"/>
              <a:ext cx="1394627" cy="10350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46" name="矩形 45">
              <a:extLst>
                <a:ext uri="{FF2B5EF4-FFF2-40B4-BE49-F238E27FC236}">
                  <a16:creationId xmlns:a16="http://schemas.microsoft.com/office/drawing/2014/main" id="{C5B7C2D9-CEC8-46F9-93D6-83848D26034F}"/>
                </a:ext>
              </a:extLst>
            </p:cNvPr>
            <p:cNvSpPr/>
            <p:nvPr/>
          </p:nvSpPr>
          <p:spPr>
            <a:xfrm>
              <a:off x="5804455" y="1549088"/>
              <a:ext cx="1288042" cy="932535"/>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sp>
        <p:nvSpPr>
          <p:cNvPr id="4" name="文字方塊 3">
            <a:extLst>
              <a:ext uri="{FF2B5EF4-FFF2-40B4-BE49-F238E27FC236}">
                <a16:creationId xmlns:a16="http://schemas.microsoft.com/office/drawing/2014/main" id="{30449A46-082D-4D43-A96C-A4B1CBDFCF03}"/>
              </a:ext>
            </a:extLst>
          </p:cNvPr>
          <p:cNvSpPr txBox="1"/>
          <p:nvPr/>
        </p:nvSpPr>
        <p:spPr>
          <a:xfrm>
            <a:off x="4048125" y="1755210"/>
            <a:ext cx="12617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000" b="1" dirty="0">
                <a:latin typeface="+mj-lt"/>
              </a:rPr>
              <a:t>AWS Snowball</a:t>
            </a:r>
          </a:p>
          <a:p>
            <a:r>
              <a:rPr lang="en-US" altLang="zh-TW" sz="1000" b="1" dirty="0">
                <a:latin typeface="+mj-lt"/>
              </a:rPr>
              <a:t>Google Transfer appliance</a:t>
            </a:r>
          </a:p>
          <a:p>
            <a:r>
              <a:rPr lang="en-US" altLang="zh-TW" sz="1000" b="1" dirty="0">
                <a:latin typeface="+mj-lt"/>
              </a:rPr>
              <a:t>Azure Databox…</a:t>
            </a:r>
          </a:p>
        </p:txBody>
      </p:sp>
      <p:sp>
        <p:nvSpPr>
          <p:cNvPr id="2" name="標題 1">
            <a:extLst>
              <a:ext uri="{FF2B5EF4-FFF2-40B4-BE49-F238E27FC236}">
                <a16:creationId xmlns:a16="http://schemas.microsoft.com/office/drawing/2014/main" id="{10702C53-D9A5-45D3-8E99-BF021787B69C}"/>
              </a:ext>
            </a:extLst>
          </p:cNvPr>
          <p:cNvSpPr>
            <a:spLocks noGrp="1"/>
          </p:cNvSpPr>
          <p:nvPr>
            <p:ph type="title"/>
          </p:nvPr>
        </p:nvSpPr>
        <p:spPr>
          <a:xfrm>
            <a:off x="617434" y="24116"/>
            <a:ext cx="8416798" cy="572700"/>
          </a:xfrm>
        </p:spPr>
        <p:txBody>
          <a:bodyPr/>
          <a:lstStyle/>
          <a:p>
            <a:r>
              <a:rPr lang="en-US" altLang="zh-TW" dirty="0"/>
              <a:t>QNAP HBS 3</a:t>
            </a:r>
            <a:r>
              <a:rPr lang="zh-TW" altLang="en-US" dirty="0"/>
              <a:t> </a:t>
            </a:r>
            <a:r>
              <a:rPr lang="zh-TW" altLang="en-US"/>
              <a:t>Cloud Seeding</a:t>
            </a:r>
            <a:r>
              <a:rPr lang="en-US" altLang="zh-TW" dirty="0"/>
              <a:t> solution focus </a:t>
            </a:r>
            <a:r>
              <a:rPr lang="en-US" altLang="zh-TW"/>
              <a:t>on h</a:t>
            </a:r>
            <a:r>
              <a:rPr lang="en-US" altLang="zh-TW" dirty="0"/>
              <a:t>undred of Terabyte data transmission to cloud </a:t>
            </a:r>
            <a:endParaRPr lang="zh-TW" altLang="en-US" dirty="0"/>
          </a:p>
        </p:txBody>
      </p:sp>
      <p:grpSp>
        <p:nvGrpSpPr>
          <p:cNvPr id="40" name="群組 39">
            <a:extLst>
              <a:ext uri="{FF2B5EF4-FFF2-40B4-BE49-F238E27FC236}">
                <a16:creationId xmlns:a16="http://schemas.microsoft.com/office/drawing/2014/main" id="{0DCF2D1D-88DD-4921-AAF4-32FEE175C630}"/>
              </a:ext>
            </a:extLst>
          </p:cNvPr>
          <p:cNvGrpSpPr/>
          <p:nvPr/>
        </p:nvGrpSpPr>
        <p:grpSpPr>
          <a:xfrm>
            <a:off x="790051" y="1742384"/>
            <a:ext cx="3297073" cy="1140305"/>
            <a:chOff x="530208" y="1634955"/>
            <a:chExt cx="3763029" cy="1301458"/>
          </a:xfrm>
        </p:grpSpPr>
        <p:pic>
          <p:nvPicPr>
            <p:cNvPr id="329" name="Google Shape;329;p2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564136" y="1711393"/>
              <a:ext cx="631249" cy="688643"/>
            </a:xfrm>
            <a:prstGeom prst="rect">
              <a:avLst/>
            </a:prstGeom>
            <a:noFill/>
            <a:ln>
              <a:noFill/>
            </a:ln>
          </p:spPr>
        </p:pic>
        <p:grpSp>
          <p:nvGrpSpPr>
            <p:cNvPr id="8" name="群組 7">
              <a:extLst>
                <a:ext uri="{FF2B5EF4-FFF2-40B4-BE49-F238E27FC236}">
                  <a16:creationId xmlns:a16="http://schemas.microsoft.com/office/drawing/2014/main" id="{A6292E75-BF14-428A-AEC8-B4C52AC09E88}"/>
                </a:ext>
              </a:extLst>
            </p:cNvPr>
            <p:cNvGrpSpPr/>
            <p:nvPr/>
          </p:nvGrpSpPr>
          <p:grpSpPr>
            <a:xfrm>
              <a:off x="530208" y="1634955"/>
              <a:ext cx="2023753" cy="1301458"/>
              <a:chOff x="810769" y="1146079"/>
              <a:chExt cx="2023753" cy="1301458"/>
            </a:xfrm>
          </p:grpSpPr>
          <p:pic>
            <p:nvPicPr>
              <p:cNvPr id="6" name="圖形 5">
                <a:extLst>
                  <a:ext uri="{FF2B5EF4-FFF2-40B4-BE49-F238E27FC236}">
                    <a16:creationId xmlns:a16="http://schemas.microsoft.com/office/drawing/2014/main" id="{B1FD7727-D588-440D-B1DC-6F5A429ECD7E}"/>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0769" y="1315112"/>
                <a:ext cx="2023753" cy="1132425"/>
              </a:xfrm>
              <a:prstGeom prst="rect">
                <a:avLst/>
              </a:prstGeom>
            </p:spPr>
          </p:pic>
          <p:pic>
            <p:nvPicPr>
              <p:cNvPr id="334" name="Google Shape;334;p26"/>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1029728" y="1381297"/>
                <a:ext cx="1572276" cy="928394"/>
              </a:xfrm>
              <a:prstGeom prst="rect">
                <a:avLst/>
              </a:prstGeom>
              <a:noFill/>
              <a:ln>
                <a:noFill/>
              </a:ln>
              <a:effectLst>
                <a:innerShdw blurRad="25400">
                  <a:prstClr val="black">
                    <a:alpha val="80000"/>
                  </a:prstClr>
                </a:innerShdw>
              </a:effectLst>
            </p:spPr>
          </p:pic>
          <p:pic>
            <p:nvPicPr>
              <p:cNvPr id="7" name="圖片 6" descr="一張含有 房間 的圖片&#10;&#10;自動產生的描述">
                <a:extLst>
                  <a:ext uri="{FF2B5EF4-FFF2-40B4-BE49-F238E27FC236}">
                    <a16:creationId xmlns:a16="http://schemas.microsoft.com/office/drawing/2014/main" id="{D22BD2E6-CB46-40C7-B601-B88E7A804B3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44451" y="1146079"/>
                <a:ext cx="512812" cy="512812"/>
              </a:xfrm>
              <a:prstGeom prst="rect">
                <a:avLst/>
              </a:prstGeom>
            </p:spPr>
          </p:pic>
        </p:grpSp>
        <p:cxnSp>
          <p:nvCxnSpPr>
            <p:cNvPr id="27" name="Google Shape;136;p19">
              <a:extLst>
                <a:ext uri="{FF2B5EF4-FFF2-40B4-BE49-F238E27FC236}">
                  <a16:creationId xmlns:a16="http://schemas.microsoft.com/office/drawing/2014/main" id="{6F9D93A0-11D7-47FD-AE99-6B1D1700E809}"/>
                </a:ext>
              </a:extLst>
            </p:cNvPr>
            <p:cNvCxnSpPr>
              <a:cxnSpLocks/>
            </p:cNvCxnSpPr>
            <p:nvPr/>
          </p:nvCxnSpPr>
          <p:spPr>
            <a:xfrm>
              <a:off x="2490609" y="2530071"/>
              <a:ext cx="912586" cy="0"/>
            </a:xfrm>
            <a:prstGeom prst="straightConnector1">
              <a:avLst/>
            </a:prstGeom>
            <a:noFill/>
            <a:ln w="57150" cap="flat" cmpd="sng">
              <a:solidFill>
                <a:srgbClr val="267069"/>
              </a:solidFill>
              <a:prstDash val="solid"/>
              <a:round/>
              <a:headEnd type="none" w="med" len="med"/>
              <a:tailEnd type="arrow" w="med" len="med"/>
            </a:ln>
          </p:spPr>
        </p:cxnSp>
        <p:pic>
          <p:nvPicPr>
            <p:cNvPr id="11" name="圖形 10">
              <a:extLst>
                <a:ext uri="{FF2B5EF4-FFF2-40B4-BE49-F238E27FC236}">
                  <a16:creationId xmlns:a16="http://schemas.microsoft.com/office/drawing/2014/main" id="{5E9F39E4-AB1F-4B4C-86DA-A1A73A75B5FE}"/>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450289" y="1763305"/>
              <a:ext cx="842948" cy="1122174"/>
            </a:xfrm>
            <a:prstGeom prst="rect">
              <a:avLst/>
            </a:prstGeom>
          </p:spPr>
        </p:pic>
      </p:grpSp>
      <p:sp>
        <p:nvSpPr>
          <p:cNvPr id="42" name="文字方塊 41">
            <a:extLst>
              <a:ext uri="{FF2B5EF4-FFF2-40B4-BE49-F238E27FC236}">
                <a16:creationId xmlns:a16="http://schemas.microsoft.com/office/drawing/2014/main" id="{81C52786-DB09-4CDA-B1E5-7F4B8217DB13}"/>
              </a:ext>
            </a:extLst>
          </p:cNvPr>
          <p:cNvSpPr txBox="1"/>
          <p:nvPr/>
        </p:nvSpPr>
        <p:spPr>
          <a:xfrm>
            <a:off x="1379954" y="1066220"/>
            <a:ext cx="4248963" cy="646331"/>
          </a:xfrm>
          <a:prstGeom prst="rect">
            <a:avLst/>
          </a:prstGeom>
          <a:noFill/>
        </p:spPr>
        <p:txBody>
          <a:bodyPr wrap="square" anchor="t">
            <a:spAutoFit/>
          </a:bodyPr>
          <a:lstStyle/>
          <a:p>
            <a:r>
              <a:rPr lang="en-US" altLang="zh-TW" sz="1200" b="1" dirty="0">
                <a:latin typeface="+mj-lt"/>
                <a:ea typeface="微軟正黑體"/>
              </a:rPr>
              <a:t>Create CIFS/SMB storage space for physical storage devices in HBS 3, and backup/sync these data into physical storage through HBS 3 </a:t>
            </a:r>
            <a:endParaRPr lang="zh-TW" altLang="en-US" sz="1200" b="1" dirty="0">
              <a:latin typeface="+mj-lt"/>
              <a:ea typeface="微軟正黑體"/>
            </a:endParaRPr>
          </a:p>
        </p:txBody>
      </p:sp>
      <p:sp>
        <p:nvSpPr>
          <p:cNvPr id="19" name="文字方塊 18">
            <a:extLst>
              <a:ext uri="{FF2B5EF4-FFF2-40B4-BE49-F238E27FC236}">
                <a16:creationId xmlns:a16="http://schemas.microsoft.com/office/drawing/2014/main" id="{571A1486-92E2-4BCB-98F3-9A6B509739F3}"/>
              </a:ext>
            </a:extLst>
          </p:cNvPr>
          <p:cNvSpPr txBox="1"/>
          <p:nvPr/>
        </p:nvSpPr>
        <p:spPr>
          <a:xfrm>
            <a:off x="6180627" y="1066220"/>
            <a:ext cx="2289021" cy="646331"/>
          </a:xfrm>
          <a:prstGeom prst="rect">
            <a:avLst/>
          </a:prstGeom>
          <a:noFill/>
        </p:spPr>
        <p:txBody>
          <a:bodyPr wrap="square">
            <a:spAutoFit/>
          </a:bodyPr>
          <a:lstStyle/>
          <a:p>
            <a:r>
              <a:rPr lang="en-US" altLang="zh-TW" sz="1200" b="1" dirty="0">
                <a:latin typeface="+mj-lt"/>
              </a:rPr>
              <a:t>Express delivery the physical storage to cloud data center</a:t>
            </a:r>
            <a:endParaRPr lang="zh-TW" altLang="en-US" sz="1200" b="1" dirty="0">
              <a:latin typeface="+mj-lt"/>
            </a:endParaRPr>
          </a:p>
        </p:txBody>
      </p:sp>
      <p:pic>
        <p:nvPicPr>
          <p:cNvPr id="53" name="圖形 52">
            <a:extLst>
              <a:ext uri="{FF2B5EF4-FFF2-40B4-BE49-F238E27FC236}">
                <a16:creationId xmlns:a16="http://schemas.microsoft.com/office/drawing/2014/main" id="{068BDC5A-8D62-4E15-B6CD-26D764374B8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57638" y="1747531"/>
            <a:ext cx="758384" cy="1009598"/>
          </a:xfrm>
          <a:prstGeom prst="rect">
            <a:avLst/>
          </a:prstGeom>
        </p:spPr>
      </p:pic>
      <p:pic>
        <p:nvPicPr>
          <p:cNvPr id="21" name="圖形 20">
            <a:extLst>
              <a:ext uri="{FF2B5EF4-FFF2-40B4-BE49-F238E27FC236}">
                <a16:creationId xmlns:a16="http://schemas.microsoft.com/office/drawing/2014/main" id="{C492C143-A024-4000-9B67-4D9500E1DCEA}"/>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123247" y="2102339"/>
            <a:ext cx="1851550" cy="991381"/>
          </a:xfrm>
          <a:prstGeom prst="rect">
            <a:avLst/>
          </a:prstGeom>
        </p:spPr>
      </p:pic>
      <p:sp>
        <p:nvSpPr>
          <p:cNvPr id="22" name="文字方塊 21">
            <a:extLst>
              <a:ext uri="{FF2B5EF4-FFF2-40B4-BE49-F238E27FC236}">
                <a16:creationId xmlns:a16="http://schemas.microsoft.com/office/drawing/2014/main" id="{EE4909DC-6F3E-49FE-B265-DABE33DD88A5}"/>
              </a:ext>
            </a:extLst>
          </p:cNvPr>
          <p:cNvSpPr txBox="1"/>
          <p:nvPr/>
        </p:nvSpPr>
        <p:spPr>
          <a:xfrm>
            <a:off x="1319767" y="3165354"/>
            <a:ext cx="3105964" cy="461665"/>
          </a:xfrm>
          <a:prstGeom prst="rect">
            <a:avLst/>
          </a:prstGeom>
          <a:noFill/>
        </p:spPr>
        <p:txBody>
          <a:bodyPr wrap="square" anchor="t">
            <a:spAutoFit/>
          </a:bodyPr>
          <a:lstStyle/>
          <a:p>
            <a:r>
              <a:rPr lang="en-US" altLang="zh-TW" sz="1200" b="1" dirty="0">
                <a:solidFill>
                  <a:srgbClr val="7030A0"/>
                </a:solidFill>
                <a:latin typeface="+mj-lt"/>
                <a:ea typeface="微軟正黑體"/>
              </a:rPr>
              <a:t>Sync</a:t>
            </a:r>
            <a:r>
              <a:rPr lang="zh-TW" altLang="en-US" sz="1200" b="1" dirty="0">
                <a:latin typeface="+mj-lt"/>
                <a:ea typeface="微軟正黑體"/>
              </a:rPr>
              <a:t>：</a:t>
            </a:r>
            <a:r>
              <a:rPr lang="en-US" altLang="zh-TW" sz="1200" b="1" dirty="0">
                <a:latin typeface="+mj-lt"/>
                <a:ea typeface="微軟正黑體"/>
              </a:rPr>
              <a:t>Create a </a:t>
            </a:r>
            <a:r>
              <a:rPr lang="en-US" altLang="zh-TW" sz="1200" b="1" dirty="0">
                <a:solidFill>
                  <a:srgbClr val="7030A0"/>
                </a:solidFill>
                <a:latin typeface="+mj-lt"/>
                <a:ea typeface="微軟正黑體"/>
              </a:rPr>
              <a:t>sync </a:t>
            </a:r>
            <a:r>
              <a:rPr lang="en-US" altLang="zh-TW" sz="1200" b="1">
                <a:solidFill>
                  <a:srgbClr val="7030A0"/>
                </a:solidFill>
                <a:latin typeface="+mj-lt"/>
                <a:ea typeface="微軟正黑體"/>
              </a:rPr>
              <a:t>job </a:t>
            </a:r>
            <a:r>
              <a:rPr lang="en-US" altLang="zh-TW" sz="1200" b="1" dirty="0">
                <a:latin typeface="+mj-lt"/>
                <a:ea typeface="微軟正黑體"/>
              </a:rPr>
              <a:t>to cloud</a:t>
            </a:r>
            <a:r>
              <a:rPr lang="en-US" altLang="zh-TW" sz="1200" b="1" dirty="0">
                <a:solidFill>
                  <a:srgbClr val="7030A0"/>
                </a:solidFill>
                <a:latin typeface="+mj-lt"/>
                <a:ea typeface="微軟正黑體"/>
              </a:rPr>
              <a:t> </a:t>
            </a:r>
            <a:br>
              <a:rPr lang="en-US" altLang="zh-TW" sz="1200" b="1" dirty="0">
                <a:latin typeface="+mj-lt"/>
                <a:ea typeface="微軟正黑體" panose="020B0604030504040204" pitchFamily="34" charset="-120"/>
              </a:rPr>
            </a:br>
            <a:r>
              <a:rPr lang="en-US" altLang="zh-TW" sz="1200" b="1" dirty="0">
                <a:solidFill>
                  <a:srgbClr val="0070C0"/>
                </a:solidFill>
                <a:latin typeface="+mj-lt"/>
                <a:ea typeface="微軟正黑體"/>
              </a:rPr>
              <a:t>Backup</a:t>
            </a:r>
            <a:r>
              <a:rPr lang="zh-TW" altLang="en-US" sz="1200" b="1" dirty="0">
                <a:latin typeface="+mj-lt"/>
                <a:ea typeface="微軟正黑體"/>
              </a:rPr>
              <a:t>：</a:t>
            </a:r>
            <a:r>
              <a:rPr lang="en-US" altLang="zh-TW" sz="1200" b="1" dirty="0">
                <a:latin typeface="+mj-lt"/>
                <a:ea typeface="微軟正黑體"/>
              </a:rPr>
              <a:t> Create a </a:t>
            </a:r>
            <a:r>
              <a:rPr lang="en-US" altLang="zh-TW" sz="1200" b="1" dirty="0">
                <a:solidFill>
                  <a:srgbClr val="0070C0"/>
                </a:solidFill>
                <a:latin typeface="+mj-lt"/>
                <a:ea typeface="微軟正黑體"/>
              </a:rPr>
              <a:t>relink </a:t>
            </a:r>
            <a:r>
              <a:rPr lang="en-US" altLang="zh-TW" sz="1200" b="1">
                <a:solidFill>
                  <a:srgbClr val="0070C0"/>
                </a:solidFill>
                <a:latin typeface="+mj-lt"/>
                <a:ea typeface="微軟正黑體"/>
              </a:rPr>
              <a:t>job </a:t>
            </a:r>
            <a:r>
              <a:rPr lang="en-US" altLang="zh-TW" sz="1200" b="1" dirty="0">
                <a:latin typeface="+mj-lt"/>
                <a:ea typeface="微軟正黑體"/>
              </a:rPr>
              <a:t>to cloud</a:t>
            </a:r>
            <a:r>
              <a:rPr lang="en-US" altLang="zh-TW" sz="1200" b="1">
                <a:solidFill>
                  <a:srgbClr val="7030A0"/>
                </a:solidFill>
                <a:latin typeface="+mj-lt"/>
                <a:ea typeface="微軟正黑體"/>
              </a:rPr>
              <a:t> </a:t>
            </a:r>
            <a:endParaRPr lang="zh-TW" altLang="en-US" sz="1200" b="1">
              <a:solidFill>
                <a:srgbClr val="0070C0"/>
              </a:solidFill>
              <a:latin typeface="+mj-lt"/>
              <a:ea typeface="微軟正黑體"/>
            </a:endParaRPr>
          </a:p>
        </p:txBody>
      </p:sp>
      <p:grpSp>
        <p:nvGrpSpPr>
          <p:cNvPr id="25" name="群組 24">
            <a:extLst>
              <a:ext uri="{FF2B5EF4-FFF2-40B4-BE49-F238E27FC236}">
                <a16:creationId xmlns:a16="http://schemas.microsoft.com/office/drawing/2014/main" id="{15A4482A-710C-482C-8788-5149EAEE5F4A}"/>
              </a:ext>
            </a:extLst>
          </p:cNvPr>
          <p:cNvGrpSpPr/>
          <p:nvPr/>
        </p:nvGrpSpPr>
        <p:grpSpPr>
          <a:xfrm>
            <a:off x="3610121" y="3232660"/>
            <a:ext cx="3026709" cy="1766174"/>
            <a:chOff x="3450289" y="3319428"/>
            <a:chExt cx="2895191" cy="1689429"/>
          </a:xfrm>
        </p:grpSpPr>
        <p:grpSp>
          <p:nvGrpSpPr>
            <p:cNvPr id="23" name="群組 22">
              <a:extLst>
                <a:ext uri="{FF2B5EF4-FFF2-40B4-BE49-F238E27FC236}">
                  <a16:creationId xmlns:a16="http://schemas.microsoft.com/office/drawing/2014/main" id="{579E7D83-7F20-4BED-B8F3-013D83ED1F5B}"/>
                </a:ext>
              </a:extLst>
            </p:cNvPr>
            <p:cNvGrpSpPr/>
            <p:nvPr/>
          </p:nvGrpSpPr>
          <p:grpSpPr>
            <a:xfrm>
              <a:off x="3450289" y="3319428"/>
              <a:ext cx="2895191" cy="1689429"/>
              <a:chOff x="5137309" y="3325244"/>
              <a:chExt cx="3105964" cy="1812421"/>
            </a:xfrm>
          </p:grpSpPr>
          <p:pic>
            <p:nvPicPr>
              <p:cNvPr id="9" name="圖形 8">
                <a:extLst>
                  <a:ext uri="{FF2B5EF4-FFF2-40B4-BE49-F238E27FC236}">
                    <a16:creationId xmlns:a16="http://schemas.microsoft.com/office/drawing/2014/main" id="{8705718B-6C3D-4169-A4E2-1441405D5A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37309" y="3325244"/>
                <a:ext cx="3105964" cy="1812421"/>
              </a:xfrm>
              <a:prstGeom prst="rect">
                <a:avLst/>
              </a:prstGeom>
            </p:spPr>
          </p:pic>
          <p:sp>
            <p:nvSpPr>
              <p:cNvPr id="32" name="文字方塊 31">
                <a:extLst>
                  <a:ext uri="{FF2B5EF4-FFF2-40B4-BE49-F238E27FC236}">
                    <a16:creationId xmlns:a16="http://schemas.microsoft.com/office/drawing/2014/main" id="{8BBE85F7-4B99-410A-A5C7-D71935D80FD9}"/>
                  </a:ext>
                </a:extLst>
              </p:cNvPr>
              <p:cNvSpPr txBox="1"/>
              <p:nvPr/>
            </p:nvSpPr>
            <p:spPr>
              <a:xfrm>
                <a:off x="6495002" y="4550767"/>
                <a:ext cx="1596451" cy="442170"/>
              </a:xfrm>
              <a:prstGeom prst="rect">
                <a:avLst/>
              </a:prstGeom>
              <a:noFill/>
            </p:spPr>
            <p:txBody>
              <a:bodyPr wrap="square">
                <a:spAutoFit/>
              </a:bodyPr>
              <a:lstStyle/>
              <a:p>
                <a:pPr marL="0" lvl="0" indent="0" algn="ctr" rtl="0">
                  <a:spcBef>
                    <a:spcPts val="0"/>
                  </a:spcBef>
                  <a:spcAft>
                    <a:spcPts val="0"/>
                  </a:spcAft>
                  <a:buNone/>
                </a:pPr>
                <a:r>
                  <a:rPr lang="en-US" altLang="zh-TW" sz="1100" b="1" dirty="0">
                    <a:latin typeface="+mj-lt"/>
                    <a:ea typeface="微軟正黑體" panose="020B0604030504040204" pitchFamily="34" charset="-120"/>
                  </a:rPr>
                  <a:t>Cloud Service Provider</a:t>
                </a:r>
                <a:endParaRPr lang="zh-TW" altLang="en-US" sz="1100" b="1" dirty="0">
                  <a:latin typeface="+mj-lt"/>
                  <a:ea typeface="微軟正黑體" panose="020B0604030504040204" pitchFamily="34" charset="-120"/>
                </a:endParaRPr>
              </a:p>
            </p:txBody>
          </p:sp>
        </p:grpSp>
        <p:pic>
          <p:nvPicPr>
            <p:cNvPr id="24" name="圖形 23">
              <a:extLst>
                <a:ext uri="{FF2B5EF4-FFF2-40B4-BE49-F238E27FC236}">
                  <a16:creationId xmlns:a16="http://schemas.microsoft.com/office/drawing/2014/main" id="{A01FE349-5D3A-463E-A381-C5F4163B89C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31353" y="3622832"/>
              <a:ext cx="630200" cy="838954"/>
            </a:xfrm>
            <a:prstGeom prst="rect">
              <a:avLst/>
            </a:prstGeom>
          </p:spPr>
        </p:pic>
      </p:grpSp>
      <p:sp>
        <p:nvSpPr>
          <p:cNvPr id="29" name="橢圓 28">
            <a:extLst>
              <a:ext uri="{FF2B5EF4-FFF2-40B4-BE49-F238E27FC236}">
                <a16:creationId xmlns:a16="http://schemas.microsoft.com/office/drawing/2014/main" id="{59A66464-DE55-4616-A958-7E85A9D7E867}"/>
              </a:ext>
            </a:extLst>
          </p:cNvPr>
          <p:cNvSpPr/>
          <p:nvPr/>
        </p:nvSpPr>
        <p:spPr>
          <a:xfrm>
            <a:off x="7883739" y="2925971"/>
            <a:ext cx="1839743" cy="1839743"/>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圖形 33">
            <a:extLst>
              <a:ext uri="{FF2B5EF4-FFF2-40B4-BE49-F238E27FC236}">
                <a16:creationId xmlns:a16="http://schemas.microsoft.com/office/drawing/2014/main" id="{251C899E-2606-4A1F-A231-62084E8E9B0F}"/>
              </a:ext>
            </a:extLst>
          </p:cNvPr>
          <p:cNvPicPr>
            <a:picLocks noChangeAspect="1"/>
          </p:cNvPicPr>
          <p:nvPr/>
        </p:nvPicPr>
        <p:blipFill>
          <a:blip r:embed="rId14" cstate="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138450" y="3224954"/>
            <a:ext cx="603374" cy="1335600"/>
          </a:xfrm>
          <a:prstGeom prst="rect">
            <a:avLst/>
          </a:prstGeom>
        </p:spPr>
      </p:pic>
      <p:grpSp>
        <p:nvGrpSpPr>
          <p:cNvPr id="70" name="群組 69">
            <a:extLst>
              <a:ext uri="{FF2B5EF4-FFF2-40B4-BE49-F238E27FC236}">
                <a16:creationId xmlns:a16="http://schemas.microsoft.com/office/drawing/2014/main" id="{2C041CCF-AD6F-43AE-A964-9F8B1A067F4B}"/>
              </a:ext>
            </a:extLst>
          </p:cNvPr>
          <p:cNvGrpSpPr/>
          <p:nvPr/>
        </p:nvGrpSpPr>
        <p:grpSpPr>
          <a:xfrm>
            <a:off x="6353408" y="3584387"/>
            <a:ext cx="1250648" cy="804281"/>
            <a:chOff x="810769" y="1146079"/>
            <a:chExt cx="2023753" cy="1301458"/>
          </a:xfrm>
        </p:grpSpPr>
        <p:pic>
          <p:nvPicPr>
            <p:cNvPr id="71" name="圖形 70">
              <a:extLst>
                <a:ext uri="{FF2B5EF4-FFF2-40B4-BE49-F238E27FC236}">
                  <a16:creationId xmlns:a16="http://schemas.microsoft.com/office/drawing/2014/main" id="{0CCD9D50-9BEF-49F0-8291-17A8C3907DDD}"/>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0769" y="1315112"/>
              <a:ext cx="2023753" cy="1132425"/>
            </a:xfrm>
            <a:prstGeom prst="rect">
              <a:avLst/>
            </a:prstGeom>
          </p:spPr>
        </p:pic>
        <p:pic>
          <p:nvPicPr>
            <p:cNvPr id="72" name="Google Shape;334;p26">
              <a:extLst>
                <a:ext uri="{FF2B5EF4-FFF2-40B4-BE49-F238E27FC236}">
                  <a16:creationId xmlns:a16="http://schemas.microsoft.com/office/drawing/2014/main" id="{9AA5FD54-14F2-447B-BA52-FE3DC0BBFE6A}"/>
                </a:ext>
              </a:extLst>
            </p:cNvPr>
            <p:cNvPicPr preferRelativeResize="0"/>
            <p:nvPr/>
          </p:nvPicPr>
          <p:blipFill>
            <a:blip r:embed="rId16" cstate="print">
              <a:alphaModFix/>
              <a:extLst>
                <a:ext uri="{28A0092B-C50C-407E-A947-70E740481C1C}">
                  <a14:useLocalDpi xmlns:a14="http://schemas.microsoft.com/office/drawing/2010/main"/>
                </a:ext>
              </a:extLst>
            </a:blip>
            <a:stretch>
              <a:fillRect/>
            </a:stretch>
          </p:blipFill>
          <p:spPr>
            <a:xfrm>
              <a:off x="1029728" y="1381297"/>
              <a:ext cx="1572276" cy="928394"/>
            </a:xfrm>
            <a:prstGeom prst="rect">
              <a:avLst/>
            </a:prstGeom>
            <a:noFill/>
            <a:ln>
              <a:noFill/>
            </a:ln>
            <a:effectLst>
              <a:innerShdw blurRad="25400">
                <a:prstClr val="black">
                  <a:alpha val="80000"/>
                </a:prstClr>
              </a:innerShdw>
            </a:effectLst>
          </p:spPr>
        </p:pic>
        <p:pic>
          <p:nvPicPr>
            <p:cNvPr id="73" name="圖片 72" descr="一張含有 房間 的圖片&#10;&#10;自動產生的描述">
              <a:extLst>
                <a:ext uri="{FF2B5EF4-FFF2-40B4-BE49-F238E27FC236}">
                  <a16:creationId xmlns:a16="http://schemas.microsoft.com/office/drawing/2014/main" id="{8E83D6AD-0FAC-4780-A863-253486E4B18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244451" y="1146079"/>
              <a:ext cx="512812" cy="512812"/>
            </a:xfrm>
            <a:prstGeom prst="rect">
              <a:avLst/>
            </a:prstGeom>
          </p:spPr>
        </p:pic>
      </p:grpSp>
      <p:cxnSp>
        <p:nvCxnSpPr>
          <p:cNvPr id="74" name="Google Shape;136;p19">
            <a:extLst>
              <a:ext uri="{FF2B5EF4-FFF2-40B4-BE49-F238E27FC236}">
                <a16:creationId xmlns:a16="http://schemas.microsoft.com/office/drawing/2014/main" id="{828931E3-C029-4168-AB10-E867D51F756F}"/>
              </a:ext>
            </a:extLst>
          </p:cNvPr>
          <p:cNvCxnSpPr>
            <a:cxnSpLocks/>
          </p:cNvCxnSpPr>
          <p:nvPr/>
        </p:nvCxnSpPr>
        <p:spPr>
          <a:xfrm>
            <a:off x="6055589" y="4018129"/>
            <a:ext cx="367777" cy="0"/>
          </a:xfrm>
          <a:prstGeom prst="straightConnector1">
            <a:avLst/>
          </a:prstGeom>
          <a:noFill/>
          <a:ln w="28575" cap="flat" cmpd="sng">
            <a:solidFill>
              <a:srgbClr val="267069"/>
            </a:solidFill>
            <a:prstDash val="solid"/>
            <a:round/>
            <a:headEnd type="arrow" w="med" len="med"/>
            <a:tailEnd type="arrow" w="med" len="med"/>
          </a:ln>
        </p:spPr>
      </p:cxnSp>
      <p:pic>
        <p:nvPicPr>
          <p:cNvPr id="41" name="圖片 40">
            <a:extLst>
              <a:ext uri="{FF2B5EF4-FFF2-40B4-BE49-F238E27FC236}">
                <a16:creationId xmlns:a16="http://schemas.microsoft.com/office/drawing/2014/main" id="{73A34C3A-B99C-4750-9B24-058F2790BD26}"/>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18034" y="3109834"/>
            <a:ext cx="540000" cy="540000"/>
          </a:xfrm>
          <a:prstGeom prst="rect">
            <a:avLst/>
          </a:prstGeom>
        </p:spPr>
      </p:pic>
      <p:pic>
        <p:nvPicPr>
          <p:cNvPr id="43" name="圖片 42" descr="一張含有 時鐘, 畫畫, 標誌 的圖片&#10;&#10;自動產生的描述">
            <a:extLst>
              <a:ext uri="{FF2B5EF4-FFF2-40B4-BE49-F238E27FC236}">
                <a16:creationId xmlns:a16="http://schemas.microsoft.com/office/drawing/2014/main" id="{C8E6B310-B6AD-4D70-AD5E-C10957F914BA}"/>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817825" y="1123143"/>
            <a:ext cx="540419" cy="540000"/>
          </a:xfrm>
          <a:prstGeom prst="rect">
            <a:avLst/>
          </a:prstGeom>
        </p:spPr>
      </p:pic>
      <p:pic>
        <p:nvPicPr>
          <p:cNvPr id="49" name="圖片 48" descr="一張含有 時鐘 的圖片&#10;&#10;自動產生的描述">
            <a:extLst>
              <a:ext uri="{FF2B5EF4-FFF2-40B4-BE49-F238E27FC236}">
                <a16:creationId xmlns:a16="http://schemas.microsoft.com/office/drawing/2014/main" id="{B8CF1A4D-6FE7-489F-B82B-9B3B2A2A8112}"/>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5628917" y="1123143"/>
            <a:ext cx="539582" cy="540000"/>
          </a:xfrm>
          <a:prstGeom prst="rect">
            <a:avLst/>
          </a:prstGeom>
        </p:spPr>
      </p:pic>
      <p:sp>
        <p:nvSpPr>
          <p:cNvPr id="3" name="Google Shape;323;p26">
            <a:extLst>
              <a:ext uri="{FF2B5EF4-FFF2-40B4-BE49-F238E27FC236}">
                <a16:creationId xmlns:a16="http://schemas.microsoft.com/office/drawing/2014/main" id="{21651BD4-C529-4050-9B05-F5BA3937EFF4}"/>
              </a:ext>
            </a:extLst>
          </p:cNvPr>
          <p:cNvSpPr txBox="1"/>
          <p:nvPr/>
        </p:nvSpPr>
        <p:spPr>
          <a:xfrm>
            <a:off x="3123260" y="2768331"/>
            <a:ext cx="1189157" cy="2660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000" b="1" dirty="0">
                <a:latin typeface="+mj-lt"/>
                <a:ea typeface="微軟正黑體" panose="020B0604030504040204" pitchFamily="34" charset="-120"/>
              </a:rPr>
              <a:t>Physical storage</a:t>
            </a:r>
            <a:endParaRPr sz="1000" b="1" dirty="0">
              <a:latin typeface="+mj-lt"/>
              <a:ea typeface="微軟正黑體" panose="020B0604030504040204" pitchFamily="34" charset="-120"/>
            </a:endParaRPr>
          </a:p>
        </p:txBody>
      </p:sp>
    </p:spTree>
    <p:extLst>
      <p:ext uri="{BB962C8B-B14F-4D97-AF65-F5344CB8AC3E}">
        <p14:creationId xmlns:p14="http://schemas.microsoft.com/office/powerpoint/2010/main" val="421250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21" name="群組 20">
            <a:extLst>
              <a:ext uri="{FF2B5EF4-FFF2-40B4-BE49-F238E27FC236}">
                <a16:creationId xmlns:a16="http://schemas.microsoft.com/office/drawing/2014/main" id="{13377119-8978-0243-8A86-A08BEDCE5FDF}"/>
              </a:ext>
            </a:extLst>
          </p:cNvPr>
          <p:cNvGrpSpPr/>
          <p:nvPr/>
        </p:nvGrpSpPr>
        <p:grpSpPr>
          <a:xfrm>
            <a:off x="3972301" y="1214848"/>
            <a:ext cx="1582383" cy="1593028"/>
            <a:chOff x="1448921" y="1088863"/>
            <a:chExt cx="1863676" cy="1876213"/>
          </a:xfrm>
        </p:grpSpPr>
        <p:grpSp>
          <p:nvGrpSpPr>
            <p:cNvPr id="22" name="群組 21">
              <a:extLst>
                <a:ext uri="{FF2B5EF4-FFF2-40B4-BE49-F238E27FC236}">
                  <a16:creationId xmlns:a16="http://schemas.microsoft.com/office/drawing/2014/main" id="{FD0BECCC-171A-3B44-81D4-4352A03D787F}"/>
                </a:ext>
              </a:extLst>
            </p:cNvPr>
            <p:cNvGrpSpPr/>
            <p:nvPr/>
          </p:nvGrpSpPr>
          <p:grpSpPr>
            <a:xfrm>
              <a:off x="1472854" y="1088863"/>
              <a:ext cx="1839743" cy="1839743"/>
              <a:chOff x="7543634" y="1809533"/>
              <a:chExt cx="2815382" cy="2815382"/>
            </a:xfrm>
          </p:grpSpPr>
          <p:sp>
            <p:nvSpPr>
              <p:cNvPr id="25" name="橢圓 24">
                <a:extLst>
                  <a:ext uri="{FF2B5EF4-FFF2-40B4-BE49-F238E27FC236}">
                    <a16:creationId xmlns:a16="http://schemas.microsoft.com/office/drawing/2014/main" id="{D7307B1C-68F4-E941-BCC8-68151CA1877F}"/>
                  </a:ext>
                </a:extLst>
              </p:cNvPr>
              <p:cNvSpPr/>
              <p:nvPr/>
            </p:nvSpPr>
            <p:spPr>
              <a:xfrm>
                <a:off x="7543634" y="1809533"/>
                <a:ext cx="2815382" cy="2815382"/>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6" name="圖形 25">
                <a:extLst>
                  <a:ext uri="{FF2B5EF4-FFF2-40B4-BE49-F238E27FC236}">
                    <a16:creationId xmlns:a16="http://schemas.microsoft.com/office/drawing/2014/main" id="{0FD9A774-A7A6-554F-A711-5FE41C80389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2352" y="2068996"/>
                <a:ext cx="1115827" cy="2469941"/>
              </a:xfrm>
              <a:prstGeom prst="rect">
                <a:avLst/>
              </a:prstGeom>
            </p:spPr>
          </p:pic>
        </p:grpSp>
        <p:sp>
          <p:nvSpPr>
            <p:cNvPr id="23" name="矩形 22">
              <a:extLst>
                <a:ext uri="{FF2B5EF4-FFF2-40B4-BE49-F238E27FC236}">
                  <a16:creationId xmlns:a16="http://schemas.microsoft.com/office/drawing/2014/main" id="{E86F826A-D11E-844A-BF6E-203087F9E874}"/>
                </a:ext>
              </a:extLst>
            </p:cNvPr>
            <p:cNvSpPr/>
            <p:nvPr/>
          </p:nvSpPr>
          <p:spPr>
            <a:xfrm>
              <a:off x="1448921" y="2008735"/>
              <a:ext cx="1863676" cy="956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 name="群組 29">
            <a:extLst>
              <a:ext uri="{FF2B5EF4-FFF2-40B4-BE49-F238E27FC236}">
                <a16:creationId xmlns:a16="http://schemas.microsoft.com/office/drawing/2014/main" id="{C026269A-1455-41A5-A33B-7938D0FB27DE}"/>
              </a:ext>
            </a:extLst>
          </p:cNvPr>
          <p:cNvGrpSpPr/>
          <p:nvPr/>
        </p:nvGrpSpPr>
        <p:grpSpPr>
          <a:xfrm>
            <a:off x="6409377" y="1215960"/>
            <a:ext cx="1582384" cy="1593029"/>
            <a:chOff x="7998570" y="870724"/>
            <a:chExt cx="1863676" cy="1876213"/>
          </a:xfrm>
        </p:grpSpPr>
        <p:grpSp>
          <p:nvGrpSpPr>
            <p:cNvPr id="27" name="群組 26">
              <a:extLst>
                <a:ext uri="{FF2B5EF4-FFF2-40B4-BE49-F238E27FC236}">
                  <a16:creationId xmlns:a16="http://schemas.microsoft.com/office/drawing/2014/main" id="{69AAFA1E-ECDB-420E-9EA3-B0B697686765}"/>
                </a:ext>
              </a:extLst>
            </p:cNvPr>
            <p:cNvGrpSpPr/>
            <p:nvPr/>
          </p:nvGrpSpPr>
          <p:grpSpPr>
            <a:xfrm>
              <a:off x="8022503" y="870724"/>
              <a:ext cx="1839743" cy="1839743"/>
              <a:chOff x="6434819" y="1327549"/>
              <a:chExt cx="1839743" cy="1839743"/>
            </a:xfrm>
          </p:grpSpPr>
          <p:sp>
            <p:nvSpPr>
              <p:cNvPr id="24" name="橢圓 23">
                <a:extLst>
                  <a:ext uri="{FF2B5EF4-FFF2-40B4-BE49-F238E27FC236}">
                    <a16:creationId xmlns:a16="http://schemas.microsoft.com/office/drawing/2014/main" id="{9086EC52-3DFD-4C86-B74B-3841E239DDBE}"/>
                  </a:ext>
                </a:extLst>
              </p:cNvPr>
              <p:cNvSpPr/>
              <p:nvPr/>
            </p:nvSpPr>
            <p:spPr>
              <a:xfrm>
                <a:off x="6434819" y="1327549"/>
                <a:ext cx="1839743" cy="1839743"/>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形 14">
                <a:extLst>
                  <a:ext uri="{FF2B5EF4-FFF2-40B4-BE49-F238E27FC236}">
                    <a16:creationId xmlns:a16="http://schemas.microsoft.com/office/drawing/2014/main" id="{A64F7904-D650-43CC-B1AD-2138DA2B519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72347" y="1498309"/>
                <a:ext cx="728603" cy="1612800"/>
              </a:xfrm>
              <a:prstGeom prst="rect">
                <a:avLst/>
              </a:prstGeom>
            </p:spPr>
          </p:pic>
        </p:grpSp>
        <p:sp>
          <p:nvSpPr>
            <p:cNvPr id="29" name="矩形 28">
              <a:extLst>
                <a:ext uri="{FF2B5EF4-FFF2-40B4-BE49-F238E27FC236}">
                  <a16:creationId xmlns:a16="http://schemas.microsoft.com/office/drawing/2014/main" id="{F7E6FB18-36DA-4FC3-BA3A-39F4D0E6B439}"/>
                </a:ext>
              </a:extLst>
            </p:cNvPr>
            <p:cNvSpPr/>
            <p:nvPr/>
          </p:nvSpPr>
          <p:spPr>
            <a:xfrm>
              <a:off x="7998570" y="1790596"/>
              <a:ext cx="1863676" cy="956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41" name="Google Shape;341;p27"/>
          <p:cNvSpPr txBox="1">
            <a:spLocks noGrp="1"/>
          </p:cNvSpPr>
          <p:nvPr>
            <p:ph type="title"/>
          </p:nvPr>
        </p:nvSpPr>
        <p:spPr>
          <a:xfrm>
            <a:off x="598924" y="29756"/>
            <a:ext cx="8416798" cy="572700"/>
          </a:xfrm>
          <a:prstGeom prst="rect">
            <a:avLst/>
          </a:prstGeom>
        </p:spPr>
        <p:txBody>
          <a:bodyPr spcFirstLastPara="1" wrap="square" lIns="91425" tIns="91425" rIns="91425" bIns="91425" anchor="t" anchorCtr="0">
            <a:noAutofit/>
          </a:bodyPr>
          <a:lstStyle/>
          <a:p>
            <a:r>
              <a:rPr lang="en-US" altLang="zh-TW" dirty="0"/>
              <a:t>Normal cloud terabyte solution vs. HBS 3 </a:t>
            </a:r>
            <a:r>
              <a:rPr lang="en-US" altLang="zh-TW"/>
              <a:t>Cloud Seeding</a:t>
            </a:r>
            <a:endParaRPr lang="en-US" dirty="0"/>
          </a:p>
        </p:txBody>
      </p:sp>
      <p:grpSp>
        <p:nvGrpSpPr>
          <p:cNvPr id="7" name="群組 6">
            <a:extLst>
              <a:ext uri="{FF2B5EF4-FFF2-40B4-BE49-F238E27FC236}">
                <a16:creationId xmlns:a16="http://schemas.microsoft.com/office/drawing/2014/main" id="{EE9BD34C-1A5F-41EE-AAE7-452C722A4E1B}"/>
              </a:ext>
            </a:extLst>
          </p:cNvPr>
          <p:cNvGrpSpPr/>
          <p:nvPr/>
        </p:nvGrpSpPr>
        <p:grpSpPr>
          <a:xfrm>
            <a:off x="1532783" y="1214848"/>
            <a:ext cx="1582383" cy="1593028"/>
            <a:chOff x="1448921" y="1088863"/>
            <a:chExt cx="1863676" cy="1876213"/>
          </a:xfrm>
        </p:grpSpPr>
        <p:grpSp>
          <p:nvGrpSpPr>
            <p:cNvPr id="8" name="群組 7">
              <a:extLst>
                <a:ext uri="{FF2B5EF4-FFF2-40B4-BE49-F238E27FC236}">
                  <a16:creationId xmlns:a16="http://schemas.microsoft.com/office/drawing/2014/main" id="{DE5F7E08-444D-4FBA-9494-1049FBDCFA4D}"/>
                </a:ext>
              </a:extLst>
            </p:cNvPr>
            <p:cNvGrpSpPr/>
            <p:nvPr/>
          </p:nvGrpSpPr>
          <p:grpSpPr>
            <a:xfrm>
              <a:off x="1472854" y="1088863"/>
              <a:ext cx="1839743" cy="1839743"/>
              <a:chOff x="7543634" y="1809533"/>
              <a:chExt cx="2815382" cy="2815382"/>
            </a:xfrm>
          </p:grpSpPr>
          <p:sp>
            <p:nvSpPr>
              <p:cNvPr id="9" name="橢圓 8">
                <a:extLst>
                  <a:ext uri="{FF2B5EF4-FFF2-40B4-BE49-F238E27FC236}">
                    <a16:creationId xmlns:a16="http://schemas.microsoft.com/office/drawing/2014/main" id="{83CBBCED-29F4-45E8-B91F-7E4301142D3C}"/>
                  </a:ext>
                </a:extLst>
              </p:cNvPr>
              <p:cNvSpPr/>
              <p:nvPr/>
            </p:nvSpPr>
            <p:spPr>
              <a:xfrm>
                <a:off x="7543634" y="1809533"/>
                <a:ext cx="2815382" cy="2815382"/>
              </a:xfrm>
              <a:prstGeom prst="ellipse">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形 9">
                <a:extLst>
                  <a:ext uri="{FF2B5EF4-FFF2-40B4-BE49-F238E27FC236}">
                    <a16:creationId xmlns:a16="http://schemas.microsoft.com/office/drawing/2014/main" id="{64DB800C-4A59-49EB-91F4-F02A061181F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2352" y="2068996"/>
                <a:ext cx="1115827" cy="2469941"/>
              </a:xfrm>
              <a:prstGeom prst="rect">
                <a:avLst/>
              </a:prstGeom>
            </p:spPr>
          </p:pic>
        </p:grpSp>
        <p:sp>
          <p:nvSpPr>
            <p:cNvPr id="6" name="矩形 5">
              <a:extLst>
                <a:ext uri="{FF2B5EF4-FFF2-40B4-BE49-F238E27FC236}">
                  <a16:creationId xmlns:a16="http://schemas.microsoft.com/office/drawing/2014/main" id="{7DA16E86-2D5A-4BA2-B859-C4A4F0416A06}"/>
                </a:ext>
              </a:extLst>
            </p:cNvPr>
            <p:cNvSpPr/>
            <p:nvPr/>
          </p:nvSpPr>
          <p:spPr>
            <a:xfrm>
              <a:off x="1448921" y="2008735"/>
              <a:ext cx="1863676" cy="956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aphicFrame>
        <p:nvGraphicFramePr>
          <p:cNvPr id="342" name="Google Shape;342;p27"/>
          <p:cNvGraphicFramePr/>
          <p:nvPr>
            <p:extLst>
              <p:ext uri="{D42A27DB-BD31-4B8C-83A1-F6EECF244321}">
                <p14:modId xmlns:p14="http://schemas.microsoft.com/office/powerpoint/2010/main" val="2421023389"/>
              </p:ext>
            </p:extLst>
          </p:nvPr>
        </p:nvGraphicFramePr>
        <p:xfrm>
          <a:off x="495564" y="1995879"/>
          <a:ext cx="8285365" cy="2715044"/>
        </p:xfrm>
        <a:graphic>
          <a:graphicData uri="http://schemas.openxmlformats.org/drawingml/2006/table">
            <a:tbl>
              <a:tblPr firstRow="1" bandRow="1">
                <a:tableStyleId>{68D230F3-CF80-4859-8CE7-A43EE81993B5}</a:tableStyleId>
              </a:tblPr>
              <a:tblGrid>
                <a:gridCol w="544008">
                  <a:extLst>
                    <a:ext uri="{9D8B030D-6E8A-4147-A177-3AD203B41FA5}">
                      <a16:colId xmlns:a16="http://schemas.microsoft.com/office/drawing/2014/main" val="20000"/>
                    </a:ext>
                  </a:extLst>
                </a:gridCol>
                <a:gridCol w="2372619">
                  <a:extLst>
                    <a:ext uri="{9D8B030D-6E8A-4147-A177-3AD203B41FA5}">
                      <a16:colId xmlns:a16="http://schemas.microsoft.com/office/drawing/2014/main" val="20001"/>
                    </a:ext>
                  </a:extLst>
                </a:gridCol>
                <a:gridCol w="2521324">
                  <a:extLst>
                    <a:ext uri="{9D8B030D-6E8A-4147-A177-3AD203B41FA5}">
                      <a16:colId xmlns:a16="http://schemas.microsoft.com/office/drawing/2014/main" val="20002"/>
                    </a:ext>
                  </a:extLst>
                </a:gridCol>
                <a:gridCol w="2847414">
                  <a:extLst>
                    <a:ext uri="{9D8B030D-6E8A-4147-A177-3AD203B41FA5}">
                      <a16:colId xmlns:a16="http://schemas.microsoft.com/office/drawing/2014/main" val="20003"/>
                    </a:ext>
                  </a:extLst>
                </a:gridCol>
              </a:tblGrid>
              <a:tr h="428471">
                <a:tc>
                  <a:txBody>
                    <a:bodyPr/>
                    <a:lstStyle/>
                    <a:p>
                      <a:pPr marL="0" lvl="0" indent="0" algn="l" rtl="0">
                        <a:spcBef>
                          <a:spcPts val="0"/>
                        </a:spcBef>
                        <a:spcAft>
                          <a:spcPts val="0"/>
                        </a:spcAft>
                        <a:buNone/>
                      </a:pPr>
                      <a:endParaRPr sz="1200" b="1"/>
                    </a:p>
                  </a:txBody>
                  <a:tcPr marL="91425" marR="91425" marT="91425" marB="91425" anchor="ctr">
                    <a:lnR w="12700" cap="flat" cmpd="sng" algn="ctr">
                      <a:solidFill>
                        <a:schemeClr val="accent6"/>
                      </a:solidFill>
                      <a:prstDash val="solid"/>
                      <a:round/>
                      <a:headEnd type="none" w="med" len="med"/>
                      <a:tailEnd type="none" w="med" len="med"/>
                    </a:lnR>
                  </a:tcPr>
                </a:tc>
                <a:tc>
                  <a:txBody>
                    <a:bodyPr/>
                    <a:lstStyle/>
                    <a:p>
                      <a:pPr marL="0" lvl="0" indent="0" algn="ctr" rtl="0">
                        <a:lnSpc>
                          <a:spcPct val="100000"/>
                        </a:lnSpc>
                        <a:spcBef>
                          <a:spcPts val="0"/>
                        </a:spcBef>
                        <a:spcAft>
                          <a:spcPts val="1600"/>
                        </a:spcAft>
                        <a:buNone/>
                      </a:pPr>
                      <a:r>
                        <a:rPr lang="en-US" sz="1200" dirty="0"/>
                        <a:t>Transmit data through backup software directly</a:t>
                      </a:r>
                      <a:endParaRPr sz="1200" dirty="0"/>
                    </a:p>
                  </a:txBody>
                  <a:tcPr marL="91425" marR="91425" marT="91425" marB="91425"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lvl="0" indent="0" algn="ctr" rtl="0">
                        <a:spcBef>
                          <a:spcPts val="0"/>
                        </a:spcBef>
                        <a:spcAft>
                          <a:spcPts val="0"/>
                        </a:spcAft>
                        <a:buClr>
                          <a:schemeClr val="dk1"/>
                        </a:buClr>
                        <a:buSzPts val="1100"/>
                        <a:buFont typeface="Arial"/>
                        <a:buNone/>
                      </a:pPr>
                      <a:r>
                        <a:rPr lang="en-US" altLang="zh-TW" sz="1200" dirty="0"/>
                        <a:t>Transmit data through physical storage after transport to cloud</a:t>
                      </a:r>
                      <a:endParaRPr sz="1200" dirty="0"/>
                    </a:p>
                  </a:txBody>
                  <a:tcPr marL="91425" marR="91425" marT="91425" marB="91425"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lvl="0" indent="0" algn="ctr" rtl="0">
                        <a:spcBef>
                          <a:spcPts val="0"/>
                        </a:spcBef>
                        <a:spcAft>
                          <a:spcPts val="0"/>
                        </a:spcAft>
                        <a:buNone/>
                      </a:pPr>
                      <a:r>
                        <a:rPr lang="en-US" altLang="zh-TW" sz="1200" dirty="0"/>
                        <a:t>HBS 3 Cloud Seeding</a:t>
                      </a:r>
                      <a:endParaRPr lang="en-US" sz="1200" dirty="0"/>
                    </a:p>
                  </a:txBody>
                  <a:tcPr marL="91425" marR="91425" marT="91425" marB="91425"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0000"/>
                  </a:ext>
                </a:extLst>
              </a:tr>
              <a:tr h="901731">
                <a:tc>
                  <a:txBody>
                    <a:bodyPr/>
                    <a:lstStyle/>
                    <a:p>
                      <a:pPr marL="0" lvl="0" indent="0" algn="ctr" rtl="0">
                        <a:spcBef>
                          <a:spcPts val="0"/>
                        </a:spcBef>
                        <a:spcAft>
                          <a:spcPts val="0"/>
                        </a:spcAft>
                        <a:buNone/>
                      </a:pPr>
                      <a:r>
                        <a:rPr lang="en-US" sz="1000" b="1" dirty="0"/>
                        <a:t>Pros</a:t>
                      </a:r>
                      <a:endParaRPr sz="1000" b="1" dirty="0"/>
                    </a:p>
                  </a:txBody>
                  <a:tcPr marL="91425" marR="91425" marT="91425" marB="91425" anchor="ctr">
                    <a:lnR w="12700" cap="flat" cmpd="sng" algn="ctr">
                      <a:solidFill>
                        <a:schemeClr val="accent6"/>
                      </a:solidFill>
                      <a:prstDash val="solid"/>
                      <a:round/>
                      <a:headEnd type="none" w="med" len="med"/>
                      <a:tailEnd type="none" w="med" len="med"/>
                    </a:lnR>
                  </a:tcPr>
                </a:tc>
                <a:tc>
                  <a:txBody>
                    <a:bodyPr/>
                    <a:lstStyle/>
                    <a:p>
                      <a:pPr marL="359410" lvl="0" indent="-304800" algn="l" rtl="0">
                        <a:lnSpc>
                          <a:spcPct val="150000"/>
                        </a:lnSpc>
                        <a:spcBef>
                          <a:spcPts val="0"/>
                        </a:spcBef>
                        <a:spcAft>
                          <a:spcPts val="0"/>
                        </a:spcAft>
                        <a:buSzPts val="1200"/>
                        <a:buAutoNum type="arabicPeriod"/>
                      </a:pPr>
                      <a:r>
                        <a:rPr lang="en-US" altLang="zh-TW" sz="900" dirty="0"/>
                        <a:t>Normal operation in backup software.</a:t>
                      </a:r>
                    </a:p>
                    <a:p>
                      <a:pPr marL="359410" lvl="0" indent="-304800" algn="l" rtl="0">
                        <a:lnSpc>
                          <a:spcPct val="150000"/>
                        </a:lnSpc>
                        <a:spcBef>
                          <a:spcPts val="0"/>
                        </a:spcBef>
                        <a:spcAft>
                          <a:spcPts val="0"/>
                        </a:spcAft>
                        <a:buSzPts val="1200"/>
                        <a:buAutoNum type="arabicPeriod"/>
                      </a:pPr>
                      <a:r>
                        <a:rPr lang="en-US" altLang="zh-TW" sz="900" dirty="0"/>
                        <a:t>Incremental backup</a:t>
                      </a:r>
                      <a:endParaRPr lang="zh-TW" altLang="en-US" sz="900" dirty="0"/>
                    </a:p>
                  </a:txBody>
                  <a:tcPr marL="91425" marR="91425" marT="91425" marB="91425">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359410" lvl="0" indent="-304800" algn="l" rtl="0">
                        <a:lnSpc>
                          <a:spcPct val="150000"/>
                        </a:lnSpc>
                        <a:spcBef>
                          <a:spcPts val="0"/>
                        </a:spcBef>
                        <a:spcAft>
                          <a:spcPts val="0"/>
                        </a:spcAft>
                        <a:buSzPts val="1200"/>
                        <a:buAutoNum type="arabicPeriod"/>
                      </a:pPr>
                      <a:r>
                        <a:rPr lang="en-US" altLang="zh-TW" sz="900" dirty="0"/>
                        <a:t>Two weeks to finish backup task</a:t>
                      </a:r>
                    </a:p>
                    <a:p>
                      <a:pPr marL="359410" lvl="0" indent="-304800" algn="l" rtl="0">
                        <a:lnSpc>
                          <a:spcPct val="150000"/>
                        </a:lnSpc>
                        <a:spcBef>
                          <a:spcPts val="0"/>
                        </a:spcBef>
                        <a:spcAft>
                          <a:spcPts val="0"/>
                        </a:spcAft>
                        <a:buSzPts val="1200"/>
                        <a:buAutoNum type="arabicPeriod"/>
                      </a:pPr>
                      <a:r>
                        <a:rPr lang="en-US" altLang="zh-TW" sz="900" dirty="0"/>
                        <a:t>No bandwidth occupation </a:t>
                      </a:r>
                      <a:endParaRPr lang="zh-TW" altLang="en-US" sz="900" dirty="0"/>
                    </a:p>
                    <a:p>
                      <a:pPr marL="359410" lvl="0" indent="-304800" algn="l" rtl="0">
                        <a:lnSpc>
                          <a:spcPct val="150000"/>
                        </a:lnSpc>
                        <a:spcBef>
                          <a:spcPts val="0"/>
                        </a:spcBef>
                        <a:spcAft>
                          <a:spcPts val="0"/>
                        </a:spcAft>
                        <a:buSzPts val="1200"/>
                        <a:buAutoNum type="arabicPeriod"/>
                      </a:pPr>
                      <a:r>
                        <a:rPr lang="en-US" altLang="zh-TW" sz="900" dirty="0"/>
                        <a:t>Not affect other internal system operations</a:t>
                      </a:r>
                      <a:endParaRPr lang="zh-TW" altLang="en-US" sz="900" dirty="0"/>
                    </a:p>
                  </a:txBody>
                  <a:tcPr marL="91425" marR="91425" marT="91425" marB="91425">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rowSpan="2">
                  <a:txBody>
                    <a:bodyPr/>
                    <a:lstStyle/>
                    <a:p>
                      <a:pPr marL="360000" lvl="0" indent="-285750" algn="l" rtl="0">
                        <a:lnSpc>
                          <a:spcPct val="150000"/>
                        </a:lnSpc>
                        <a:spcBef>
                          <a:spcPts val="0"/>
                        </a:spcBef>
                        <a:spcAft>
                          <a:spcPts val="0"/>
                        </a:spcAft>
                        <a:buFont typeface="Wingdings" panose="05000000000000000000" pitchFamily="2" charset="2"/>
                        <a:buChar char="ü"/>
                      </a:pPr>
                      <a:r>
                        <a:rPr lang="en-US" altLang="zh-TW" sz="1200" b="1" dirty="0"/>
                        <a:t>Significant time saving</a:t>
                      </a:r>
                    </a:p>
                    <a:p>
                      <a:pPr marL="360000" lvl="0" indent="-285750" algn="l" rtl="0">
                        <a:lnSpc>
                          <a:spcPct val="150000"/>
                        </a:lnSpc>
                        <a:spcBef>
                          <a:spcPts val="0"/>
                        </a:spcBef>
                        <a:spcAft>
                          <a:spcPts val="0"/>
                        </a:spcAft>
                        <a:buFont typeface="Wingdings" panose="05000000000000000000" pitchFamily="2" charset="2"/>
                        <a:buChar char="ü"/>
                      </a:pPr>
                      <a:r>
                        <a:rPr lang="en-US" altLang="zh-TW" sz="1200" b="1" dirty="0"/>
                        <a:t>No bandwidth occupation </a:t>
                      </a:r>
                    </a:p>
                    <a:p>
                      <a:pPr marL="360000" lvl="0" indent="-285750" algn="l" rtl="0">
                        <a:lnSpc>
                          <a:spcPct val="150000"/>
                        </a:lnSpc>
                        <a:spcBef>
                          <a:spcPts val="0"/>
                        </a:spcBef>
                        <a:spcAft>
                          <a:spcPts val="0"/>
                        </a:spcAft>
                        <a:buFont typeface="Wingdings" panose="05000000000000000000" pitchFamily="2" charset="2"/>
                        <a:buChar char="ü"/>
                      </a:pPr>
                      <a:r>
                        <a:rPr lang="en-US" altLang="zh-TW" sz="1200" b="1" dirty="0"/>
                        <a:t>Not affect other internal system operations</a:t>
                      </a:r>
                    </a:p>
                    <a:p>
                      <a:pPr marL="360000" lvl="0" indent="-285750" algn="l" rtl="0">
                        <a:lnSpc>
                          <a:spcPct val="150000"/>
                        </a:lnSpc>
                        <a:spcBef>
                          <a:spcPts val="0"/>
                        </a:spcBef>
                        <a:spcAft>
                          <a:spcPts val="0"/>
                        </a:spcAft>
                        <a:buFont typeface="Wingdings" panose="05000000000000000000" pitchFamily="2" charset="2"/>
                        <a:buChar char="ü"/>
                      </a:pPr>
                      <a:r>
                        <a:rPr lang="en-US" altLang="zh-TW" sz="1200" b="1" dirty="0"/>
                        <a:t>Normal operation in HBS 3 backup/sync</a:t>
                      </a:r>
                    </a:p>
                    <a:p>
                      <a:pPr marL="360000" lvl="0" indent="-285750" algn="l" rtl="0">
                        <a:lnSpc>
                          <a:spcPct val="150000"/>
                        </a:lnSpc>
                        <a:spcBef>
                          <a:spcPts val="0"/>
                        </a:spcBef>
                        <a:spcAft>
                          <a:spcPts val="0"/>
                        </a:spcAft>
                        <a:buFont typeface="Wingdings" panose="05000000000000000000" pitchFamily="2" charset="2"/>
                        <a:buChar char="ü"/>
                      </a:pPr>
                      <a:r>
                        <a:rPr lang="en-US" altLang="zh-TW" sz="1200" b="1" noProof="0" dirty="0"/>
                        <a:t>HBS 3 can incremental backup</a:t>
                      </a:r>
                      <a:endParaRPr lang="zh-TW" altLang="en-US" sz="1200" b="1" dirty="0"/>
                    </a:p>
                  </a:txBody>
                  <a:tcPr marL="91425" marR="91425" marT="91425" marB="91425">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val="10001"/>
                  </a:ext>
                </a:extLst>
              </a:tr>
              <a:tr h="1152052">
                <a:tc>
                  <a:txBody>
                    <a:bodyPr/>
                    <a:lstStyle/>
                    <a:p>
                      <a:pPr marL="0" lvl="0" indent="0" algn="ctr" rtl="0">
                        <a:spcBef>
                          <a:spcPts val="0"/>
                        </a:spcBef>
                        <a:spcAft>
                          <a:spcPts val="0"/>
                        </a:spcAft>
                        <a:buNone/>
                      </a:pPr>
                      <a:r>
                        <a:rPr lang="en-US" sz="1000" b="1" dirty="0"/>
                        <a:t>Cons</a:t>
                      </a:r>
                      <a:endParaRPr sz="1000" b="1" dirty="0"/>
                    </a:p>
                  </a:txBody>
                  <a:tcPr marL="91425" marR="91425" marT="91425" marB="91425" anchor="ctr">
                    <a:lnR w="12700" cap="flat" cmpd="sng" algn="ctr">
                      <a:solidFill>
                        <a:schemeClr val="accent6"/>
                      </a:solidFill>
                      <a:prstDash val="solid"/>
                      <a:round/>
                      <a:headEnd type="none" w="med" len="med"/>
                      <a:tailEnd type="none" w="med" len="med"/>
                    </a:lnR>
                  </a:tcPr>
                </a:tc>
                <a:tc>
                  <a:txBody>
                    <a:bodyPr/>
                    <a:lstStyle/>
                    <a:p>
                      <a:pPr marL="359410" lvl="0" indent="-304800" algn="l" rtl="0">
                        <a:lnSpc>
                          <a:spcPct val="150000"/>
                        </a:lnSpc>
                        <a:spcBef>
                          <a:spcPts val="0"/>
                        </a:spcBef>
                        <a:spcAft>
                          <a:spcPts val="0"/>
                        </a:spcAft>
                        <a:buSzPts val="1200"/>
                        <a:buAutoNum type="arabicPeriod"/>
                      </a:pPr>
                      <a:r>
                        <a:rPr lang="en-US" altLang="zh-TW" sz="900" dirty="0"/>
                        <a:t>Really time consuming</a:t>
                      </a:r>
                      <a:endParaRPr lang="zh-TW" altLang="en-US" sz="900" dirty="0"/>
                    </a:p>
                    <a:p>
                      <a:pPr marL="359410" lvl="0" indent="-304800" algn="l" rtl="0">
                        <a:lnSpc>
                          <a:spcPct val="150000"/>
                        </a:lnSpc>
                        <a:spcBef>
                          <a:spcPts val="0"/>
                        </a:spcBef>
                        <a:spcAft>
                          <a:spcPts val="0"/>
                        </a:spcAft>
                        <a:buSzPts val="1200"/>
                        <a:buAutoNum type="arabicPeriod"/>
                      </a:pPr>
                      <a:r>
                        <a:rPr lang="en-US" altLang="zh-TW" sz="900" dirty="0"/>
                        <a:t>You never know when it will be finished, because of daily increment. </a:t>
                      </a:r>
                      <a:endParaRPr lang="zh-TW" altLang="en-US" sz="900" dirty="0"/>
                    </a:p>
                    <a:p>
                      <a:pPr marL="359410" lvl="0" indent="-304800" algn="l" rtl="0">
                        <a:lnSpc>
                          <a:spcPct val="150000"/>
                        </a:lnSpc>
                        <a:spcBef>
                          <a:spcPts val="0"/>
                        </a:spcBef>
                        <a:spcAft>
                          <a:spcPts val="0"/>
                        </a:spcAft>
                        <a:buSzPts val="1200"/>
                        <a:buAutoNum type="arabicPeriod"/>
                      </a:pPr>
                      <a:r>
                        <a:rPr lang="en-US" altLang="zh-TW" sz="900" dirty="0"/>
                        <a:t>Bandwidth occupation affects other internal system operations</a:t>
                      </a:r>
                    </a:p>
                  </a:txBody>
                  <a:tcPr marL="91425" marR="91425" marT="91425" marB="91425">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359410" lvl="0" indent="-304800" algn="l" rtl="0">
                        <a:lnSpc>
                          <a:spcPct val="150000"/>
                        </a:lnSpc>
                        <a:spcBef>
                          <a:spcPts val="0"/>
                        </a:spcBef>
                        <a:spcAft>
                          <a:spcPts val="0"/>
                        </a:spcAft>
                        <a:buSzPts val="1200"/>
                        <a:buAutoNum type="arabicPeriod"/>
                      </a:pPr>
                      <a:r>
                        <a:rPr lang="en-US" altLang="zh-TW" sz="900" dirty="0"/>
                        <a:t>Can not incremental backup</a:t>
                      </a:r>
                      <a:endParaRPr lang="zh-TW" altLang="en-US" sz="900" dirty="0"/>
                    </a:p>
                  </a:txBody>
                  <a:tcPr marL="91425" marR="91425" marT="91425" marB="91425">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vMerge="1">
                  <a:txBody>
                    <a:bodyPr/>
                    <a:lstStyle/>
                    <a:p>
                      <a:endParaRPr lang="zh-TW"/>
                    </a:p>
                  </a:txBody>
                  <a:tcPr/>
                </a:tc>
                <a:extLst>
                  <a:ext uri="{0D108BD9-81ED-4DB2-BD59-A6C34878D82A}">
                    <a16:rowId xmlns:a16="http://schemas.microsoft.com/office/drawing/2014/main" val="10002"/>
                  </a:ext>
                </a:extLst>
              </a:tr>
            </a:tbl>
          </a:graphicData>
        </a:graphic>
      </p:graphicFrame>
      <p:pic>
        <p:nvPicPr>
          <p:cNvPr id="2" name="圖片 1" descr="一張含有 房間 的圖片&#10;&#10;自動產生的描述">
            <a:extLst>
              <a:ext uri="{FF2B5EF4-FFF2-40B4-BE49-F238E27FC236}">
                <a16:creationId xmlns:a16="http://schemas.microsoft.com/office/drawing/2014/main" id="{655B8622-3302-42AC-B486-640D112E361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51242" y="1358806"/>
            <a:ext cx="572701" cy="572701"/>
          </a:xfrm>
          <a:prstGeom prst="rect">
            <a:avLst/>
          </a:prstGeom>
        </p:spPr>
      </p:pic>
      <p:pic>
        <p:nvPicPr>
          <p:cNvPr id="3" name="圖形 2">
            <a:extLst>
              <a:ext uri="{FF2B5EF4-FFF2-40B4-BE49-F238E27FC236}">
                <a16:creationId xmlns:a16="http://schemas.microsoft.com/office/drawing/2014/main" id="{13A567F2-AFC5-489E-AF8A-78AA3B3388FD}"/>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391442" y="2833156"/>
            <a:ext cx="460569" cy="4605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cxnSp>
        <p:nvCxnSpPr>
          <p:cNvPr id="39" name="Google Shape;347;p28">
            <a:extLst>
              <a:ext uri="{FF2B5EF4-FFF2-40B4-BE49-F238E27FC236}">
                <a16:creationId xmlns:a16="http://schemas.microsoft.com/office/drawing/2014/main" id="{BD2F0ECF-61A7-4EC4-B03B-A315973B42EE}"/>
              </a:ext>
            </a:extLst>
          </p:cNvPr>
          <p:cNvCxnSpPr>
            <a:cxnSpLocks/>
          </p:cNvCxnSpPr>
          <p:nvPr/>
        </p:nvCxnSpPr>
        <p:spPr>
          <a:xfrm>
            <a:off x="2488644" y="3928074"/>
            <a:ext cx="4551140" cy="0"/>
          </a:xfrm>
          <a:prstGeom prst="straightConnector1">
            <a:avLst/>
          </a:prstGeom>
          <a:noFill/>
          <a:ln w="38100" cap="flat" cmpd="sng">
            <a:solidFill>
              <a:srgbClr val="267069"/>
            </a:solidFill>
            <a:prstDash val="sysDash"/>
            <a:round/>
            <a:headEnd type="none" w="med" len="med"/>
            <a:tailEnd type="none" w="med" len="med"/>
          </a:ln>
        </p:spPr>
      </p:cxnSp>
      <p:cxnSp>
        <p:nvCxnSpPr>
          <p:cNvPr id="347" name="Google Shape;347;p28"/>
          <p:cNvCxnSpPr>
            <a:cxnSpLocks/>
          </p:cNvCxnSpPr>
          <p:nvPr/>
        </p:nvCxnSpPr>
        <p:spPr>
          <a:xfrm>
            <a:off x="2488644" y="3691651"/>
            <a:ext cx="4551140" cy="0"/>
          </a:xfrm>
          <a:prstGeom prst="straightConnector1">
            <a:avLst/>
          </a:prstGeom>
          <a:noFill/>
          <a:ln w="38100" cap="flat" cmpd="sng">
            <a:solidFill>
              <a:srgbClr val="267069"/>
            </a:solidFill>
            <a:prstDash val="sysDash"/>
            <a:round/>
            <a:headEnd type="none" w="med" len="med"/>
            <a:tailEnd type="none" w="med" len="med"/>
          </a:ln>
        </p:spPr>
      </p:cxnSp>
      <p:pic>
        <p:nvPicPr>
          <p:cNvPr id="8" name="圖片 7" descr="一張含有 建築物, 遊戲 的圖片&#10;&#10;自動產生的描述">
            <a:extLst>
              <a:ext uri="{FF2B5EF4-FFF2-40B4-BE49-F238E27FC236}">
                <a16:creationId xmlns:a16="http://schemas.microsoft.com/office/drawing/2014/main" id="{5E484DBA-77AC-4AFA-8051-2A64155E99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88584" y="2910255"/>
            <a:ext cx="1478960" cy="1639014"/>
          </a:xfrm>
          <a:prstGeom prst="rect">
            <a:avLst/>
          </a:prstGeom>
        </p:spPr>
      </p:pic>
      <p:sp>
        <p:nvSpPr>
          <p:cNvPr id="348" name="Google Shape;348;p28"/>
          <p:cNvSpPr txBox="1">
            <a:spLocks noGrp="1"/>
          </p:cNvSpPr>
          <p:nvPr>
            <p:ph type="title"/>
          </p:nvPr>
        </p:nvSpPr>
        <p:spPr>
          <a:xfrm>
            <a:off x="651837" y="17410"/>
            <a:ext cx="8416798" cy="572700"/>
          </a:xfrm>
          <a:prstGeom prst="rect">
            <a:avLst/>
          </a:prstGeom>
        </p:spPr>
        <p:txBody>
          <a:bodyPr spcFirstLastPara="1" wrap="square" lIns="91425" tIns="91425" rIns="91425" bIns="91425" anchor="t" anchorCtr="0">
            <a:noAutofit/>
          </a:bodyPr>
          <a:lstStyle/>
          <a:p>
            <a:r>
              <a:rPr lang="en-US" altLang="zh-TW" dirty="0"/>
              <a:t>QuWAN x HBS</a:t>
            </a:r>
            <a:r>
              <a:rPr lang="zh-TW" altLang="en-US" dirty="0"/>
              <a:t> </a:t>
            </a:r>
            <a:r>
              <a:rPr lang="en-US" altLang="zh-TW"/>
              <a:t>3 </a:t>
            </a:r>
            <a:r>
              <a:rPr lang="en-US" altLang="zh-TW" dirty="0"/>
              <a:t> WAN aggregation with network acceleration</a:t>
            </a:r>
            <a:endParaRPr lang="zh-TW" altLang="en-US" dirty="0"/>
          </a:p>
        </p:txBody>
      </p:sp>
      <p:pic>
        <p:nvPicPr>
          <p:cNvPr id="349" name="Google Shape;349;p28"/>
          <p:cNvPicPr preferRelativeResize="0"/>
          <p:nvPr/>
        </p:nvPicPr>
        <p:blipFill>
          <a:blip r:embed="rId4" cstate="print">
            <a:extLst>
              <a:ext uri="{28A0092B-C50C-407E-A947-70E740481C1C}">
                <a14:useLocalDpi xmlns:a14="http://schemas.microsoft.com/office/drawing/2010/main"/>
              </a:ext>
            </a:extLst>
          </a:blip>
          <a:srcRect/>
          <a:stretch/>
        </p:blipFill>
        <p:spPr>
          <a:xfrm>
            <a:off x="1078800" y="2790043"/>
            <a:ext cx="1926371" cy="1968635"/>
          </a:xfrm>
          <a:prstGeom prst="rect">
            <a:avLst/>
          </a:prstGeom>
          <a:noFill/>
          <a:ln w="9525" cap="flat" cmpd="sng">
            <a:noFill/>
            <a:prstDash val="solid"/>
            <a:round/>
            <a:headEnd type="none" w="sm" len="sm"/>
            <a:tailEnd type="none" w="sm" len="sm"/>
          </a:ln>
        </p:spPr>
      </p:pic>
      <p:sp>
        <p:nvSpPr>
          <p:cNvPr id="352" name="Google Shape;352;p28"/>
          <p:cNvSpPr txBox="1"/>
          <p:nvPr/>
        </p:nvSpPr>
        <p:spPr>
          <a:xfrm>
            <a:off x="3239635" y="3358221"/>
            <a:ext cx="728899" cy="2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b="1">
                <a:latin typeface="+mj-lt"/>
              </a:rPr>
              <a:t>500MB</a:t>
            </a:r>
            <a:endParaRPr sz="1200" b="1">
              <a:latin typeface="+mj-lt"/>
            </a:endParaRPr>
          </a:p>
        </p:txBody>
      </p:sp>
      <p:sp>
        <p:nvSpPr>
          <p:cNvPr id="353" name="Google Shape;353;p28"/>
          <p:cNvSpPr txBox="1"/>
          <p:nvPr/>
        </p:nvSpPr>
        <p:spPr>
          <a:xfrm>
            <a:off x="5507836" y="3914857"/>
            <a:ext cx="728899" cy="27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200" b="1">
                <a:latin typeface="+mj-lt"/>
              </a:rPr>
              <a:t>500MB</a:t>
            </a:r>
            <a:endParaRPr sz="1200" b="1">
              <a:latin typeface="+mj-lt"/>
            </a:endParaRPr>
          </a:p>
        </p:txBody>
      </p:sp>
      <p:sp>
        <p:nvSpPr>
          <p:cNvPr id="355" name="Google Shape;355;p28"/>
          <p:cNvSpPr txBox="1"/>
          <p:nvPr/>
        </p:nvSpPr>
        <p:spPr>
          <a:xfrm>
            <a:off x="719816" y="1356799"/>
            <a:ext cx="7959300" cy="1327931"/>
          </a:xfrm>
          <a:prstGeom prst="rect">
            <a:avLst/>
          </a:prstGeom>
          <a:noFill/>
          <a:ln>
            <a:noFill/>
          </a:ln>
        </p:spPr>
        <p:txBody>
          <a:bodyPr spcFirstLastPara="1" wrap="square" lIns="91425" tIns="91425" rIns="91425" bIns="91425" anchor="t" anchorCtr="0">
            <a:noAutofit/>
          </a:bodyPr>
          <a:lstStyle/>
          <a:p>
            <a:r>
              <a:rPr lang="zh-TW" sz="1200" dirty="0"/>
              <a:t>QuWAN</a:t>
            </a:r>
            <a:r>
              <a:rPr lang="en-US" altLang="zh-TW" sz="1200" dirty="0"/>
              <a:t> WAN aggregation combine the bandwidth of different ISPs to get high bandwidth utilization for HBS 3.</a:t>
            </a:r>
          </a:p>
          <a:p>
            <a:r>
              <a:rPr lang="en-US" altLang="zh-TW" sz="1200" dirty="0"/>
              <a:t>For example using two extranet lines</a:t>
            </a:r>
            <a:r>
              <a:rPr lang="zh-TW" sz="1200" dirty="0"/>
              <a:t>：</a:t>
            </a:r>
            <a:endParaRPr lang="en-US" altLang="zh-TW" sz="1200" dirty="0"/>
          </a:p>
          <a:p>
            <a:endParaRPr lang="zh-TW" altLang="en-US" sz="1200" dirty="0"/>
          </a:p>
          <a:p>
            <a:pPr marL="457200" lvl="0" indent="-317500">
              <a:buSzPts val="1400"/>
              <a:buAutoNum type="arabicPeriod"/>
            </a:pPr>
            <a:r>
              <a:rPr lang="en-US" altLang="zh-TW" sz="1200" dirty="0"/>
              <a:t>When one of the extranet line disconnected, the transmission can continue process without interrupt</a:t>
            </a:r>
          </a:p>
          <a:p>
            <a:pPr marL="457200" lvl="0" indent="-317500">
              <a:buSzPts val="1400"/>
              <a:buAutoNum type="arabicPeriod"/>
            </a:pPr>
            <a:r>
              <a:rPr lang="en-US" altLang="zh-TW" sz="1200" dirty="0" err="1"/>
              <a:t>QuWAN</a:t>
            </a:r>
            <a:r>
              <a:rPr lang="en-US" altLang="zh-TW" sz="1200" dirty="0"/>
              <a:t> will automatically establish a VPN Tunnel when the extranet line is restored, WAN will be aggregated again and continue process without interrupt.</a:t>
            </a:r>
            <a:endParaRPr sz="1200" dirty="0"/>
          </a:p>
        </p:txBody>
      </p:sp>
      <p:sp>
        <p:nvSpPr>
          <p:cNvPr id="2" name="文字方塊 1">
            <a:extLst>
              <a:ext uri="{FF2B5EF4-FFF2-40B4-BE49-F238E27FC236}">
                <a16:creationId xmlns:a16="http://schemas.microsoft.com/office/drawing/2014/main" id="{41BBF435-46B9-4E63-B911-841EFB733359}"/>
              </a:ext>
            </a:extLst>
          </p:cNvPr>
          <p:cNvSpPr txBox="1"/>
          <p:nvPr/>
        </p:nvSpPr>
        <p:spPr>
          <a:xfrm>
            <a:off x="696284" y="1081095"/>
            <a:ext cx="60127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1800" b="1" dirty="0"/>
              <a:t>Q</a:t>
            </a:r>
            <a:r>
              <a:rPr lang="en-US" altLang="zh-TW" sz="1800" b="1" dirty="0"/>
              <a:t>NAP</a:t>
            </a:r>
            <a:r>
              <a:rPr lang="zh-TW" sz="1800" b="1" dirty="0"/>
              <a:t> </a:t>
            </a:r>
            <a:r>
              <a:rPr lang="en-US" altLang="zh-TW" sz="1800" b="1" dirty="0" err="1"/>
              <a:t>QuWAN</a:t>
            </a:r>
            <a:r>
              <a:rPr lang="en-US" altLang="zh-TW" sz="1800" b="1"/>
              <a:t> </a:t>
            </a:r>
            <a:r>
              <a:rPr lang="en-US" altLang="zh-TW" sz="1800" b="1" dirty="0"/>
              <a:t>(SD-WAN) x HBS 3</a:t>
            </a:r>
            <a:r>
              <a:rPr lang="zh-TW" altLang="en-US" sz="1800" b="1" dirty="0"/>
              <a:t> </a:t>
            </a:r>
            <a:r>
              <a:rPr lang="en-US" altLang="zh-TW" sz="1800" b="1" dirty="0"/>
              <a:t>solution</a:t>
            </a:r>
            <a:r>
              <a:rPr lang="zh-TW" sz="1800" b="1" dirty="0"/>
              <a:t>：</a:t>
            </a:r>
            <a:endParaRPr lang="zh-TW" altLang="en-US" sz="1800" dirty="0"/>
          </a:p>
        </p:txBody>
      </p:sp>
      <p:grpSp>
        <p:nvGrpSpPr>
          <p:cNvPr id="6" name="群組 5">
            <a:extLst>
              <a:ext uri="{FF2B5EF4-FFF2-40B4-BE49-F238E27FC236}">
                <a16:creationId xmlns:a16="http://schemas.microsoft.com/office/drawing/2014/main" id="{FB8D0367-77AD-4A75-83B0-715C1EB4CB22}"/>
              </a:ext>
            </a:extLst>
          </p:cNvPr>
          <p:cNvGrpSpPr/>
          <p:nvPr/>
        </p:nvGrpSpPr>
        <p:grpSpPr>
          <a:xfrm>
            <a:off x="1617578" y="4273829"/>
            <a:ext cx="934968" cy="344945"/>
            <a:chOff x="900719" y="4097478"/>
            <a:chExt cx="1266878" cy="467399"/>
          </a:xfrm>
        </p:grpSpPr>
        <p:pic>
          <p:nvPicPr>
            <p:cNvPr id="4" name="圖形 2">
              <a:extLst>
                <a:ext uri="{FF2B5EF4-FFF2-40B4-BE49-F238E27FC236}">
                  <a16:creationId xmlns:a16="http://schemas.microsoft.com/office/drawing/2014/main" id="{04A77E75-F4E1-45DD-BE9A-F5AAAEF559A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00719" y="4097478"/>
              <a:ext cx="1266878" cy="467399"/>
            </a:xfrm>
            <a:prstGeom prst="rect">
              <a:avLst/>
            </a:prstGeom>
          </p:spPr>
        </p:pic>
        <p:sp>
          <p:nvSpPr>
            <p:cNvPr id="5" name="文字方塊 4">
              <a:extLst>
                <a:ext uri="{FF2B5EF4-FFF2-40B4-BE49-F238E27FC236}">
                  <a16:creationId xmlns:a16="http://schemas.microsoft.com/office/drawing/2014/main" id="{B0AD6A38-D29D-4F65-BADC-117636FF7ADA}"/>
                </a:ext>
              </a:extLst>
            </p:cNvPr>
            <p:cNvSpPr txBox="1"/>
            <p:nvPr/>
          </p:nvSpPr>
          <p:spPr>
            <a:xfrm>
              <a:off x="948058" y="4174789"/>
              <a:ext cx="1172198" cy="312776"/>
            </a:xfrm>
            <a:prstGeom prst="rect">
              <a:avLst/>
            </a:prstGeom>
            <a:noFill/>
          </p:spPr>
          <p:txBody>
            <a:bodyPr wrap="square" anchor="t">
              <a:spAutoFit/>
            </a:bodyPr>
            <a:lstStyle>
              <a:defPPr marR="0" lvl="0" algn="l" rtl="0">
                <a:lnSpc>
                  <a:spcPct val="100000"/>
                </a:lnSpc>
                <a:spcBef>
                  <a:spcPts val="0"/>
                </a:spcBef>
                <a:spcAft>
                  <a:spcPts val="0"/>
                </a:spcAft>
                <a:defRPr/>
              </a:defPPr>
              <a:lvl1pPr algn="ctr">
                <a:buSzPts val="1100"/>
                <a:defRPr sz="1200" b="1">
                  <a:latin typeface="+mj-lt"/>
                  <a:ea typeface="微軟正黑體" panose="020B0604030504040204" pitchFamily="34" charset="-120"/>
                </a:defRPr>
              </a:lvl1pPr>
            </a:lstStyle>
            <a:p>
              <a:r>
                <a:rPr lang="en-US" altLang="zh-TW" sz="900" dirty="0">
                  <a:ea typeface="微軟正黑體"/>
                </a:rPr>
                <a:t>Headquarter</a:t>
              </a:r>
              <a:endParaRPr lang="en-US" altLang="zh-TW" sz="900" dirty="0"/>
            </a:p>
          </p:txBody>
        </p:sp>
      </p:grpSp>
      <p:grpSp>
        <p:nvGrpSpPr>
          <p:cNvPr id="21" name="群組 20">
            <a:extLst>
              <a:ext uri="{FF2B5EF4-FFF2-40B4-BE49-F238E27FC236}">
                <a16:creationId xmlns:a16="http://schemas.microsoft.com/office/drawing/2014/main" id="{95C808B6-B5ED-47BE-8800-91438D9E2CE8}"/>
              </a:ext>
            </a:extLst>
          </p:cNvPr>
          <p:cNvGrpSpPr/>
          <p:nvPr/>
        </p:nvGrpSpPr>
        <p:grpSpPr>
          <a:xfrm>
            <a:off x="6714470" y="4264754"/>
            <a:ext cx="1009771" cy="344945"/>
            <a:chOff x="900719" y="4097478"/>
            <a:chExt cx="1368236" cy="467399"/>
          </a:xfrm>
        </p:grpSpPr>
        <p:pic>
          <p:nvPicPr>
            <p:cNvPr id="22" name="圖形 2">
              <a:extLst>
                <a:ext uri="{FF2B5EF4-FFF2-40B4-BE49-F238E27FC236}">
                  <a16:creationId xmlns:a16="http://schemas.microsoft.com/office/drawing/2014/main" id="{2DDFA220-E01E-4947-B625-4AC89BFC1A4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900719" y="4097478"/>
              <a:ext cx="1266878" cy="467399"/>
            </a:xfrm>
            <a:prstGeom prst="rect">
              <a:avLst/>
            </a:prstGeom>
          </p:spPr>
        </p:pic>
        <p:sp>
          <p:nvSpPr>
            <p:cNvPr id="23" name="文字方塊 22">
              <a:extLst>
                <a:ext uri="{FF2B5EF4-FFF2-40B4-BE49-F238E27FC236}">
                  <a16:creationId xmlns:a16="http://schemas.microsoft.com/office/drawing/2014/main" id="{11159CF0-ED2F-4EF6-A8BE-3EFC832AF143}"/>
                </a:ext>
              </a:extLst>
            </p:cNvPr>
            <p:cNvSpPr txBox="1"/>
            <p:nvPr/>
          </p:nvSpPr>
          <p:spPr>
            <a:xfrm>
              <a:off x="900719" y="4165052"/>
              <a:ext cx="1368236" cy="312776"/>
            </a:xfrm>
            <a:prstGeom prst="rect">
              <a:avLst/>
            </a:prstGeom>
            <a:noFill/>
          </p:spPr>
          <p:txBody>
            <a:bodyPr wrap="square" anchor="t">
              <a:spAutoFit/>
            </a:bodyPr>
            <a:lstStyle>
              <a:defPPr marR="0" lvl="0" algn="l" rtl="0">
                <a:lnSpc>
                  <a:spcPct val="100000"/>
                </a:lnSpc>
                <a:spcBef>
                  <a:spcPts val="0"/>
                </a:spcBef>
                <a:spcAft>
                  <a:spcPts val="0"/>
                </a:spcAft>
                <a:defRPr/>
              </a:defPPr>
              <a:lvl1pPr algn="ctr">
                <a:buSzPts val="1100"/>
                <a:defRPr sz="1200" b="1">
                  <a:latin typeface="+mj-lt"/>
                  <a:ea typeface="微軟正黑體" panose="020B0604030504040204" pitchFamily="34" charset="-120"/>
                </a:defRPr>
              </a:lvl1pPr>
            </a:lstStyle>
            <a:p>
              <a:r>
                <a:rPr lang="en-US" altLang="zh-TW" sz="900" dirty="0">
                  <a:ea typeface="微軟正黑體"/>
                </a:rPr>
                <a:t>Branch office </a:t>
              </a:r>
            </a:p>
          </p:txBody>
        </p:sp>
      </p:grpSp>
      <p:grpSp>
        <p:nvGrpSpPr>
          <p:cNvPr id="9" name="群組 8">
            <a:extLst>
              <a:ext uri="{FF2B5EF4-FFF2-40B4-BE49-F238E27FC236}">
                <a16:creationId xmlns:a16="http://schemas.microsoft.com/office/drawing/2014/main" id="{75DB2BDD-100B-426A-9C27-05DF9A8221CC}"/>
              </a:ext>
            </a:extLst>
          </p:cNvPr>
          <p:cNvGrpSpPr/>
          <p:nvPr/>
        </p:nvGrpSpPr>
        <p:grpSpPr>
          <a:xfrm>
            <a:off x="4251647" y="3582332"/>
            <a:ext cx="947656" cy="521469"/>
            <a:chOff x="3752987" y="3080806"/>
            <a:chExt cx="947656" cy="521469"/>
          </a:xfrm>
        </p:grpSpPr>
        <p:grpSp>
          <p:nvGrpSpPr>
            <p:cNvPr id="29" name="群組 28">
              <a:extLst>
                <a:ext uri="{FF2B5EF4-FFF2-40B4-BE49-F238E27FC236}">
                  <a16:creationId xmlns:a16="http://schemas.microsoft.com/office/drawing/2014/main" id="{8F40DCEA-89DC-4A36-BF44-34A4F1B77E59}"/>
                </a:ext>
              </a:extLst>
            </p:cNvPr>
            <p:cNvGrpSpPr/>
            <p:nvPr/>
          </p:nvGrpSpPr>
          <p:grpSpPr>
            <a:xfrm flipH="1">
              <a:off x="3752987" y="3080806"/>
              <a:ext cx="947656" cy="521469"/>
              <a:chOff x="5594182" y="1341705"/>
              <a:chExt cx="1946634" cy="808641"/>
            </a:xfrm>
          </p:grpSpPr>
          <p:sp>
            <p:nvSpPr>
              <p:cNvPr id="30" name="矩形 29">
                <a:extLst>
                  <a:ext uri="{FF2B5EF4-FFF2-40B4-BE49-F238E27FC236}">
                    <a16:creationId xmlns:a16="http://schemas.microsoft.com/office/drawing/2014/main" id="{C93A230E-8197-4684-B5BB-038D89F0FDB0}"/>
                  </a:ext>
                </a:extLst>
              </p:cNvPr>
              <p:cNvSpPr/>
              <p:nvPr/>
            </p:nvSpPr>
            <p:spPr>
              <a:xfrm>
                <a:off x="5594182" y="1341705"/>
                <a:ext cx="1946634" cy="808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31" name="矩形 30">
                <a:extLst>
                  <a:ext uri="{FF2B5EF4-FFF2-40B4-BE49-F238E27FC236}">
                    <a16:creationId xmlns:a16="http://schemas.microsoft.com/office/drawing/2014/main" id="{B2F600DF-CD87-4620-AF32-6F4B96CE59B4}"/>
                  </a:ext>
                </a:extLst>
              </p:cNvPr>
              <p:cNvSpPr/>
              <p:nvPr/>
            </p:nvSpPr>
            <p:spPr>
              <a:xfrm>
                <a:off x="5665603" y="1405065"/>
                <a:ext cx="1806366" cy="681088"/>
              </a:xfrm>
              <a:prstGeom prst="rect">
                <a:avLst/>
              </a:prstGeom>
              <a:ln w="12700">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grpSp>
        <p:sp>
          <p:nvSpPr>
            <p:cNvPr id="32" name="文字方塊 31">
              <a:extLst>
                <a:ext uri="{FF2B5EF4-FFF2-40B4-BE49-F238E27FC236}">
                  <a16:creationId xmlns:a16="http://schemas.microsoft.com/office/drawing/2014/main" id="{1E1ADA76-ED8B-4F39-A632-7BF8222C4805}"/>
                </a:ext>
              </a:extLst>
            </p:cNvPr>
            <p:cNvSpPr txBox="1"/>
            <p:nvPr/>
          </p:nvSpPr>
          <p:spPr>
            <a:xfrm>
              <a:off x="3807365" y="3183906"/>
              <a:ext cx="825677" cy="307777"/>
            </a:xfrm>
            <a:prstGeom prst="rect">
              <a:avLst/>
            </a:prstGeom>
            <a:noFill/>
          </p:spPr>
          <p:txBody>
            <a:bodyPr wrap="square">
              <a:spAutoFit/>
            </a:bodyPr>
            <a:lstStyle/>
            <a:p>
              <a:pPr marL="0" lvl="0" indent="0" algn="ctr" rtl="0">
                <a:spcBef>
                  <a:spcPts val="0"/>
                </a:spcBef>
                <a:spcAft>
                  <a:spcPts val="0"/>
                </a:spcAft>
                <a:buClr>
                  <a:schemeClr val="dk1"/>
                </a:buClr>
                <a:buSzPts val="1100"/>
                <a:buFont typeface="Arial"/>
                <a:buNone/>
              </a:pPr>
              <a:r>
                <a:rPr lang="en-US" altLang="zh-TW" sz="1400" b="1">
                  <a:solidFill>
                    <a:schemeClr val="dk1"/>
                  </a:solidFill>
                  <a:latin typeface="+mj-lt"/>
                </a:rPr>
                <a:t>1Gbps</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cxnSp>
        <p:nvCxnSpPr>
          <p:cNvPr id="79" name="Google Shape;347;p28">
            <a:extLst>
              <a:ext uri="{FF2B5EF4-FFF2-40B4-BE49-F238E27FC236}">
                <a16:creationId xmlns:a16="http://schemas.microsoft.com/office/drawing/2014/main" id="{58DC4348-3227-44F5-A91F-5B2ABB2F6C99}"/>
              </a:ext>
            </a:extLst>
          </p:cNvPr>
          <p:cNvCxnSpPr>
            <a:cxnSpLocks/>
          </p:cNvCxnSpPr>
          <p:nvPr/>
        </p:nvCxnSpPr>
        <p:spPr>
          <a:xfrm>
            <a:off x="4586812" y="2289362"/>
            <a:ext cx="0" cy="1201649"/>
          </a:xfrm>
          <a:prstGeom prst="straightConnector1">
            <a:avLst/>
          </a:prstGeom>
          <a:noFill/>
          <a:ln w="38100" cap="flat" cmpd="sng">
            <a:solidFill>
              <a:srgbClr val="FFC000"/>
            </a:solidFill>
            <a:prstDash val="solid"/>
            <a:round/>
            <a:headEnd type="none" w="med" len="med"/>
            <a:tailEnd type="none" w="med" len="med"/>
          </a:ln>
        </p:spPr>
      </p:cxnSp>
      <p:grpSp>
        <p:nvGrpSpPr>
          <p:cNvPr id="17" name="群組 16">
            <a:extLst>
              <a:ext uri="{FF2B5EF4-FFF2-40B4-BE49-F238E27FC236}">
                <a16:creationId xmlns:a16="http://schemas.microsoft.com/office/drawing/2014/main" id="{210D66FF-794C-4994-AD27-8DD5FCF0B207}"/>
              </a:ext>
            </a:extLst>
          </p:cNvPr>
          <p:cNvGrpSpPr/>
          <p:nvPr/>
        </p:nvGrpSpPr>
        <p:grpSpPr>
          <a:xfrm flipH="1">
            <a:off x="6340946" y="2063288"/>
            <a:ext cx="2439453" cy="2491600"/>
            <a:chOff x="5528104" y="1341705"/>
            <a:chExt cx="2003768" cy="808641"/>
          </a:xfrm>
        </p:grpSpPr>
        <p:sp>
          <p:nvSpPr>
            <p:cNvPr id="18" name="矩形 17">
              <a:extLst>
                <a:ext uri="{FF2B5EF4-FFF2-40B4-BE49-F238E27FC236}">
                  <a16:creationId xmlns:a16="http://schemas.microsoft.com/office/drawing/2014/main" id="{7DDBA344-BDD6-4AFB-B798-C1BEB0E90CD5}"/>
                </a:ext>
              </a:extLst>
            </p:cNvPr>
            <p:cNvSpPr/>
            <p:nvPr/>
          </p:nvSpPr>
          <p:spPr>
            <a:xfrm>
              <a:off x="5528104" y="1341705"/>
              <a:ext cx="2003768" cy="808641"/>
            </a:xfrm>
            <a:prstGeom prst="rect">
              <a:avLst/>
            </a:prstGeom>
            <a:solidFill>
              <a:srgbClr val="98B95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CB109CA5-3107-46D4-A518-95019255E353}"/>
                </a:ext>
              </a:extLst>
            </p:cNvPr>
            <p:cNvSpPr/>
            <p:nvPr/>
          </p:nvSpPr>
          <p:spPr>
            <a:xfrm>
              <a:off x="5569695" y="1358533"/>
              <a:ext cx="1919977" cy="773814"/>
            </a:xfrm>
            <a:prstGeom prst="rect">
              <a:avLst/>
            </a:prstGeom>
            <a:noFill/>
            <a:ln w="12700">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 name="群組 5">
            <a:extLst>
              <a:ext uri="{FF2B5EF4-FFF2-40B4-BE49-F238E27FC236}">
                <a16:creationId xmlns:a16="http://schemas.microsoft.com/office/drawing/2014/main" id="{557E4295-3744-4E46-98D8-46B964E0F7C3}"/>
              </a:ext>
            </a:extLst>
          </p:cNvPr>
          <p:cNvGrpSpPr/>
          <p:nvPr/>
        </p:nvGrpSpPr>
        <p:grpSpPr>
          <a:xfrm flipH="1">
            <a:off x="421357" y="2063288"/>
            <a:ext cx="2439453" cy="2491600"/>
            <a:chOff x="5528104" y="1341705"/>
            <a:chExt cx="2003768" cy="808641"/>
          </a:xfrm>
        </p:grpSpPr>
        <p:sp>
          <p:nvSpPr>
            <p:cNvPr id="8" name="矩形 7">
              <a:extLst>
                <a:ext uri="{FF2B5EF4-FFF2-40B4-BE49-F238E27FC236}">
                  <a16:creationId xmlns:a16="http://schemas.microsoft.com/office/drawing/2014/main" id="{5F8C72FB-3D95-4D6E-9B2C-F3A68DA672DB}"/>
                </a:ext>
              </a:extLst>
            </p:cNvPr>
            <p:cNvSpPr/>
            <p:nvPr/>
          </p:nvSpPr>
          <p:spPr>
            <a:xfrm>
              <a:off x="5528104" y="1341705"/>
              <a:ext cx="2003768" cy="808641"/>
            </a:xfrm>
            <a:prstGeom prst="rect">
              <a:avLst/>
            </a:prstGeom>
            <a:solidFill>
              <a:srgbClr val="3CAF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CD8D0925-55B0-42B8-AD69-88DEF7E19BBC}"/>
                </a:ext>
              </a:extLst>
            </p:cNvPr>
            <p:cNvSpPr/>
            <p:nvPr/>
          </p:nvSpPr>
          <p:spPr>
            <a:xfrm>
              <a:off x="5569695" y="1358533"/>
              <a:ext cx="1919977" cy="773814"/>
            </a:xfrm>
            <a:prstGeom prst="rect">
              <a:avLst/>
            </a:prstGeom>
            <a:noFill/>
            <a:ln w="12700">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6" name="矩形 55">
            <a:extLst>
              <a:ext uri="{FF2B5EF4-FFF2-40B4-BE49-F238E27FC236}">
                <a16:creationId xmlns:a16="http://schemas.microsoft.com/office/drawing/2014/main" id="{026EA6BE-20B9-4957-9199-79379AF0B340}"/>
              </a:ext>
            </a:extLst>
          </p:cNvPr>
          <p:cNvSpPr/>
          <p:nvPr/>
        </p:nvSpPr>
        <p:spPr>
          <a:xfrm>
            <a:off x="2448064" y="3552242"/>
            <a:ext cx="470158" cy="2440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solidFill>
                  <a:schemeClr val="bg1"/>
                </a:solidFill>
                <a:ea typeface="新細明體"/>
              </a:rPr>
              <a:t>LAN2</a:t>
            </a:r>
            <a:endParaRPr lang="en-US" altLang="zh-TW" sz="800" b="1">
              <a:solidFill>
                <a:schemeClr val="bg1"/>
              </a:solidFill>
              <a:ea typeface="新細明體"/>
              <a:cs typeface="Arial"/>
            </a:endParaRPr>
          </a:p>
        </p:txBody>
      </p:sp>
      <p:sp>
        <p:nvSpPr>
          <p:cNvPr id="57" name="矩形 56">
            <a:extLst>
              <a:ext uri="{FF2B5EF4-FFF2-40B4-BE49-F238E27FC236}">
                <a16:creationId xmlns:a16="http://schemas.microsoft.com/office/drawing/2014/main" id="{FA1DA73F-4B4F-4CB3-B9CC-542695D6E325}"/>
              </a:ext>
            </a:extLst>
          </p:cNvPr>
          <p:cNvSpPr/>
          <p:nvPr/>
        </p:nvSpPr>
        <p:spPr>
          <a:xfrm>
            <a:off x="3618318" y="3552242"/>
            <a:ext cx="512117" cy="2440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solidFill>
                  <a:schemeClr val="bg1"/>
                </a:solidFill>
                <a:ea typeface="新細明體"/>
              </a:rPr>
              <a:t>WAN2</a:t>
            </a:r>
            <a:endParaRPr lang="zh-TW" altLang="en-US" sz="800" b="1">
              <a:solidFill>
                <a:schemeClr val="bg1"/>
              </a:solidFill>
            </a:endParaRPr>
          </a:p>
        </p:txBody>
      </p:sp>
      <p:sp>
        <p:nvSpPr>
          <p:cNvPr id="58" name="矩形 57">
            <a:extLst>
              <a:ext uri="{FF2B5EF4-FFF2-40B4-BE49-F238E27FC236}">
                <a16:creationId xmlns:a16="http://schemas.microsoft.com/office/drawing/2014/main" id="{CF69BB79-16EB-47A6-AA70-75B80D1E8B2C}"/>
              </a:ext>
            </a:extLst>
          </p:cNvPr>
          <p:cNvSpPr/>
          <p:nvPr/>
        </p:nvSpPr>
        <p:spPr>
          <a:xfrm>
            <a:off x="5025052" y="3552242"/>
            <a:ext cx="512117" cy="2440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solidFill>
                  <a:schemeClr val="bg1"/>
                </a:solidFill>
              </a:rPr>
              <a:t>WAN2</a:t>
            </a:r>
            <a:endParaRPr lang="zh-TW" altLang="en-US" sz="800" b="1">
              <a:solidFill>
                <a:schemeClr val="bg1"/>
              </a:solidFill>
            </a:endParaRPr>
          </a:p>
        </p:txBody>
      </p:sp>
      <p:sp>
        <p:nvSpPr>
          <p:cNvPr id="59" name="矩形 58">
            <a:extLst>
              <a:ext uri="{FF2B5EF4-FFF2-40B4-BE49-F238E27FC236}">
                <a16:creationId xmlns:a16="http://schemas.microsoft.com/office/drawing/2014/main" id="{D4406A25-BC8B-44F3-83FA-775A80B50C93}"/>
              </a:ext>
            </a:extLst>
          </p:cNvPr>
          <p:cNvSpPr/>
          <p:nvPr/>
        </p:nvSpPr>
        <p:spPr>
          <a:xfrm>
            <a:off x="6091724" y="3552242"/>
            <a:ext cx="470158" cy="24408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solidFill>
                  <a:schemeClr val="bg1"/>
                </a:solidFill>
              </a:rPr>
              <a:t>LAN2</a:t>
            </a:r>
            <a:endParaRPr lang="zh-TW" altLang="en-US" sz="800" b="1">
              <a:solidFill>
                <a:schemeClr val="bg1"/>
              </a:solidFill>
            </a:endParaRPr>
          </a:p>
        </p:txBody>
      </p:sp>
      <p:grpSp>
        <p:nvGrpSpPr>
          <p:cNvPr id="34" name="群組 33">
            <a:extLst>
              <a:ext uri="{FF2B5EF4-FFF2-40B4-BE49-F238E27FC236}">
                <a16:creationId xmlns:a16="http://schemas.microsoft.com/office/drawing/2014/main" id="{C2ABC525-3136-4448-A6FB-AF898E99C7AB}"/>
              </a:ext>
            </a:extLst>
          </p:cNvPr>
          <p:cNvGrpSpPr/>
          <p:nvPr/>
        </p:nvGrpSpPr>
        <p:grpSpPr>
          <a:xfrm>
            <a:off x="2232297" y="3335249"/>
            <a:ext cx="751955" cy="234173"/>
            <a:chOff x="2296430" y="3207802"/>
            <a:chExt cx="4127159" cy="234173"/>
          </a:xfrm>
        </p:grpSpPr>
        <p:cxnSp>
          <p:nvCxnSpPr>
            <p:cNvPr id="37" name="Google Shape;347;p28">
              <a:extLst>
                <a:ext uri="{FF2B5EF4-FFF2-40B4-BE49-F238E27FC236}">
                  <a16:creationId xmlns:a16="http://schemas.microsoft.com/office/drawing/2014/main" id="{22611833-3184-437F-BAC5-0C9C1A51CF86}"/>
                </a:ext>
              </a:extLst>
            </p:cNvPr>
            <p:cNvCxnSpPr>
              <a:cxnSpLocks/>
            </p:cNvCxnSpPr>
            <p:nvPr/>
          </p:nvCxnSpPr>
          <p:spPr>
            <a:xfrm>
              <a:off x="2296430" y="3207802"/>
              <a:ext cx="4127159" cy="0"/>
            </a:xfrm>
            <a:prstGeom prst="straightConnector1">
              <a:avLst/>
            </a:prstGeom>
            <a:noFill/>
            <a:ln w="38100" cap="flat" cmpd="sng">
              <a:solidFill>
                <a:srgbClr val="267069"/>
              </a:solidFill>
              <a:prstDash val="solid"/>
              <a:round/>
              <a:headEnd type="none" w="med" len="med"/>
              <a:tailEnd type="none" w="med" len="med"/>
            </a:ln>
          </p:spPr>
        </p:cxnSp>
        <p:cxnSp>
          <p:nvCxnSpPr>
            <p:cNvPr id="38" name="Google Shape;347;p28">
              <a:extLst>
                <a:ext uri="{FF2B5EF4-FFF2-40B4-BE49-F238E27FC236}">
                  <a16:creationId xmlns:a16="http://schemas.microsoft.com/office/drawing/2014/main" id="{1257732B-BFD6-442E-96F6-3D6B9BC31F8B}"/>
                </a:ext>
              </a:extLst>
            </p:cNvPr>
            <p:cNvCxnSpPr>
              <a:cxnSpLocks/>
            </p:cNvCxnSpPr>
            <p:nvPr/>
          </p:nvCxnSpPr>
          <p:spPr>
            <a:xfrm>
              <a:off x="2296430" y="3441975"/>
              <a:ext cx="4127159" cy="0"/>
            </a:xfrm>
            <a:prstGeom prst="straightConnector1">
              <a:avLst/>
            </a:prstGeom>
            <a:noFill/>
            <a:ln w="38100" cap="flat" cmpd="sng">
              <a:solidFill>
                <a:srgbClr val="002060"/>
              </a:solidFill>
              <a:prstDash val="solid"/>
              <a:round/>
              <a:headEnd type="none" w="med" len="med"/>
              <a:tailEnd type="none" w="med" len="med"/>
            </a:ln>
          </p:spPr>
        </p:cxnSp>
      </p:grpSp>
      <p:grpSp>
        <p:nvGrpSpPr>
          <p:cNvPr id="40" name="群組 39">
            <a:extLst>
              <a:ext uri="{FF2B5EF4-FFF2-40B4-BE49-F238E27FC236}">
                <a16:creationId xmlns:a16="http://schemas.microsoft.com/office/drawing/2014/main" id="{AD5F8072-1245-43C3-B8E0-178F3583C786}"/>
              </a:ext>
            </a:extLst>
          </p:cNvPr>
          <p:cNvGrpSpPr/>
          <p:nvPr/>
        </p:nvGrpSpPr>
        <p:grpSpPr>
          <a:xfrm>
            <a:off x="3406428" y="3338611"/>
            <a:ext cx="1027984" cy="230811"/>
            <a:chOff x="1133457" y="3211164"/>
            <a:chExt cx="5642164" cy="230811"/>
          </a:xfrm>
        </p:grpSpPr>
        <p:cxnSp>
          <p:nvCxnSpPr>
            <p:cNvPr id="41" name="Google Shape;347;p28">
              <a:extLst>
                <a:ext uri="{FF2B5EF4-FFF2-40B4-BE49-F238E27FC236}">
                  <a16:creationId xmlns:a16="http://schemas.microsoft.com/office/drawing/2014/main" id="{30D3F6A3-D454-4D55-8B89-78008245924A}"/>
                </a:ext>
              </a:extLst>
            </p:cNvPr>
            <p:cNvCxnSpPr>
              <a:cxnSpLocks/>
            </p:cNvCxnSpPr>
            <p:nvPr/>
          </p:nvCxnSpPr>
          <p:spPr>
            <a:xfrm>
              <a:off x="1133457" y="3211164"/>
              <a:ext cx="5642164" cy="0"/>
            </a:xfrm>
            <a:prstGeom prst="straightConnector1">
              <a:avLst/>
            </a:prstGeom>
            <a:noFill/>
            <a:ln w="38100" cap="flat" cmpd="sng">
              <a:solidFill>
                <a:srgbClr val="267069"/>
              </a:solidFill>
              <a:prstDash val="solid"/>
              <a:round/>
              <a:headEnd type="none" w="med" len="med"/>
              <a:tailEnd type="none" w="med" len="med"/>
            </a:ln>
          </p:spPr>
        </p:cxnSp>
        <p:cxnSp>
          <p:nvCxnSpPr>
            <p:cNvPr id="42" name="Google Shape;347;p28">
              <a:extLst>
                <a:ext uri="{FF2B5EF4-FFF2-40B4-BE49-F238E27FC236}">
                  <a16:creationId xmlns:a16="http://schemas.microsoft.com/office/drawing/2014/main" id="{792446E3-AABC-404F-9B16-1101F8CECD31}"/>
                </a:ext>
              </a:extLst>
            </p:cNvPr>
            <p:cNvCxnSpPr>
              <a:cxnSpLocks/>
            </p:cNvCxnSpPr>
            <p:nvPr/>
          </p:nvCxnSpPr>
          <p:spPr>
            <a:xfrm>
              <a:off x="1133457" y="3441975"/>
              <a:ext cx="4954989" cy="0"/>
            </a:xfrm>
            <a:prstGeom prst="straightConnector1">
              <a:avLst/>
            </a:prstGeom>
            <a:noFill/>
            <a:ln w="38100" cap="flat" cmpd="sng">
              <a:solidFill>
                <a:srgbClr val="002060"/>
              </a:solidFill>
              <a:prstDash val="solid"/>
              <a:round/>
              <a:headEnd type="none" w="med" len="med"/>
              <a:tailEnd type="none" w="med" len="med"/>
            </a:ln>
          </p:spPr>
        </p:cxnSp>
      </p:grpSp>
      <p:cxnSp>
        <p:nvCxnSpPr>
          <p:cNvPr id="44" name="Google Shape;347;p28">
            <a:extLst>
              <a:ext uri="{FF2B5EF4-FFF2-40B4-BE49-F238E27FC236}">
                <a16:creationId xmlns:a16="http://schemas.microsoft.com/office/drawing/2014/main" id="{457BCFA7-5618-4738-816E-94C7D2B2CC9F}"/>
              </a:ext>
            </a:extLst>
          </p:cNvPr>
          <p:cNvCxnSpPr>
            <a:cxnSpLocks/>
          </p:cNvCxnSpPr>
          <p:nvPr/>
        </p:nvCxnSpPr>
        <p:spPr>
          <a:xfrm>
            <a:off x="4781280" y="3335249"/>
            <a:ext cx="829203" cy="0"/>
          </a:xfrm>
          <a:prstGeom prst="straightConnector1">
            <a:avLst/>
          </a:prstGeom>
          <a:noFill/>
          <a:ln w="38100" cap="flat" cmpd="sng">
            <a:solidFill>
              <a:schemeClr val="accent1">
                <a:lumMod val="50000"/>
              </a:schemeClr>
            </a:solidFill>
            <a:prstDash val="solid"/>
            <a:round/>
            <a:headEnd type="none" w="med" len="med"/>
            <a:tailEnd type="none" w="med" len="med"/>
          </a:ln>
        </p:spPr>
      </p:cxnSp>
      <p:cxnSp>
        <p:nvCxnSpPr>
          <p:cNvPr id="45" name="Google Shape;347;p28">
            <a:extLst>
              <a:ext uri="{FF2B5EF4-FFF2-40B4-BE49-F238E27FC236}">
                <a16:creationId xmlns:a16="http://schemas.microsoft.com/office/drawing/2014/main" id="{4D8B5FEF-D23B-45BF-9177-517A6C70BCAE}"/>
              </a:ext>
            </a:extLst>
          </p:cNvPr>
          <p:cNvCxnSpPr>
            <a:cxnSpLocks/>
          </p:cNvCxnSpPr>
          <p:nvPr/>
        </p:nvCxnSpPr>
        <p:spPr>
          <a:xfrm>
            <a:off x="4781280" y="3569422"/>
            <a:ext cx="829203" cy="0"/>
          </a:xfrm>
          <a:prstGeom prst="straightConnector1">
            <a:avLst/>
          </a:prstGeom>
          <a:noFill/>
          <a:ln w="38100" cap="flat" cmpd="sng">
            <a:solidFill>
              <a:srgbClr val="7030A0"/>
            </a:solidFill>
            <a:prstDash val="solid"/>
            <a:round/>
            <a:headEnd type="none" w="med" len="med"/>
            <a:tailEnd type="none" w="med" len="med"/>
          </a:ln>
        </p:spPr>
      </p:cxnSp>
      <p:cxnSp>
        <p:nvCxnSpPr>
          <p:cNvPr id="47" name="Google Shape;347;p28">
            <a:extLst>
              <a:ext uri="{FF2B5EF4-FFF2-40B4-BE49-F238E27FC236}">
                <a16:creationId xmlns:a16="http://schemas.microsoft.com/office/drawing/2014/main" id="{AB0DC285-AFAD-480A-93CB-29FFAFE20A99}"/>
              </a:ext>
            </a:extLst>
          </p:cNvPr>
          <p:cNvCxnSpPr>
            <a:cxnSpLocks/>
          </p:cNvCxnSpPr>
          <p:nvPr/>
        </p:nvCxnSpPr>
        <p:spPr>
          <a:xfrm>
            <a:off x="6032659" y="3335249"/>
            <a:ext cx="829203" cy="0"/>
          </a:xfrm>
          <a:prstGeom prst="straightConnector1">
            <a:avLst/>
          </a:prstGeom>
          <a:noFill/>
          <a:ln w="38100" cap="flat" cmpd="sng">
            <a:solidFill>
              <a:schemeClr val="accent1">
                <a:lumMod val="50000"/>
              </a:schemeClr>
            </a:solidFill>
            <a:prstDash val="solid"/>
            <a:round/>
            <a:headEnd type="none" w="med" len="med"/>
            <a:tailEnd type="none" w="med" len="med"/>
          </a:ln>
        </p:spPr>
      </p:cxnSp>
      <p:cxnSp>
        <p:nvCxnSpPr>
          <p:cNvPr id="48" name="Google Shape;347;p28">
            <a:extLst>
              <a:ext uri="{FF2B5EF4-FFF2-40B4-BE49-F238E27FC236}">
                <a16:creationId xmlns:a16="http://schemas.microsoft.com/office/drawing/2014/main" id="{F054A299-21A8-4BC2-ABF5-305D52271FD5}"/>
              </a:ext>
            </a:extLst>
          </p:cNvPr>
          <p:cNvCxnSpPr>
            <a:cxnSpLocks/>
          </p:cNvCxnSpPr>
          <p:nvPr/>
        </p:nvCxnSpPr>
        <p:spPr>
          <a:xfrm>
            <a:off x="6032659" y="3569422"/>
            <a:ext cx="829203" cy="0"/>
          </a:xfrm>
          <a:prstGeom prst="straightConnector1">
            <a:avLst/>
          </a:prstGeom>
          <a:noFill/>
          <a:ln w="38100" cap="flat" cmpd="sng">
            <a:solidFill>
              <a:srgbClr val="7030A0"/>
            </a:solidFill>
            <a:prstDash val="solid"/>
            <a:round/>
            <a:headEnd type="none" w="med" len="med"/>
            <a:tailEnd type="none" w="med" len="med"/>
          </a:ln>
        </p:spPr>
      </p:cxnSp>
      <p:sp>
        <p:nvSpPr>
          <p:cNvPr id="360" name="Google Shape;360;p29"/>
          <p:cNvSpPr txBox="1">
            <a:spLocks noGrp="1"/>
          </p:cNvSpPr>
          <p:nvPr>
            <p:ph type="title"/>
          </p:nvPr>
        </p:nvSpPr>
        <p:spPr>
          <a:xfrm>
            <a:off x="572881" y="51991"/>
            <a:ext cx="8416798" cy="572700"/>
          </a:xfrm>
          <a:prstGeom prst="rect">
            <a:avLst/>
          </a:prstGeom>
        </p:spPr>
        <p:txBody>
          <a:bodyPr spcFirstLastPara="1" wrap="square" lIns="91425" tIns="91425" rIns="91425" bIns="91425" anchor="t" anchorCtr="0">
            <a:noAutofit/>
          </a:bodyPr>
          <a:lstStyle/>
          <a:p>
            <a:pPr>
              <a:buSzPts val="1100"/>
            </a:pPr>
            <a:r>
              <a:rPr lang="en-US" altLang="zh-TW" err="1"/>
              <a:t>QuWAN</a:t>
            </a:r>
            <a:r>
              <a:rPr lang="en-US" altLang="zh-TW" dirty="0"/>
              <a:t> Orchestrator x HBS </a:t>
            </a:r>
            <a:r>
              <a:rPr lang="en-US" altLang="zh-TW"/>
              <a:t>3 </a:t>
            </a:r>
            <a:r>
              <a:rPr lang="en-US" altLang="zh-TW" dirty="0"/>
              <a:t> </a:t>
            </a:r>
            <a:br>
              <a:rPr lang="en-US" altLang="zh-TW"/>
            </a:br>
            <a:r>
              <a:rPr lang="en-US" altLang="zh-TW" dirty="0"/>
              <a:t>Real </a:t>
            </a:r>
            <a:r>
              <a:rPr lang="en-US" altLang="zh-TW"/>
              <a:t>world infrastructure</a:t>
            </a:r>
            <a:endParaRPr lang="zh-TW" altLang="en-US" dirty="0"/>
          </a:p>
        </p:txBody>
      </p:sp>
      <p:pic>
        <p:nvPicPr>
          <p:cNvPr id="7" name="Google Shape;122;p19">
            <a:extLst>
              <a:ext uri="{FF2B5EF4-FFF2-40B4-BE49-F238E27FC236}">
                <a16:creationId xmlns:a16="http://schemas.microsoft.com/office/drawing/2014/main" id="{72C77602-6F7B-4803-90B9-B0DB028BACFC}"/>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70568" y="2811715"/>
            <a:ext cx="1987205" cy="1241992"/>
          </a:xfrm>
          <a:prstGeom prst="rect">
            <a:avLst/>
          </a:prstGeom>
          <a:noFill/>
          <a:ln>
            <a:noFill/>
          </a:ln>
        </p:spPr>
      </p:pic>
      <p:pic>
        <p:nvPicPr>
          <p:cNvPr id="2" name="圖片 1" descr="一張含有 房間 的圖片&#10;&#10;自動產生的描述">
            <a:extLst>
              <a:ext uri="{FF2B5EF4-FFF2-40B4-BE49-F238E27FC236}">
                <a16:creationId xmlns:a16="http://schemas.microsoft.com/office/drawing/2014/main" id="{87DF9205-334C-49A1-9C28-378C151B82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2777" y="2486741"/>
            <a:ext cx="428257" cy="428257"/>
          </a:xfrm>
          <a:prstGeom prst="rect">
            <a:avLst/>
          </a:prstGeom>
        </p:spPr>
      </p:pic>
      <p:sp>
        <p:nvSpPr>
          <p:cNvPr id="4" name="文字方塊 3">
            <a:extLst>
              <a:ext uri="{FF2B5EF4-FFF2-40B4-BE49-F238E27FC236}">
                <a16:creationId xmlns:a16="http://schemas.microsoft.com/office/drawing/2014/main" id="{58FFFD1D-3C44-49AA-B19D-FCAC8A9C28D0}"/>
              </a:ext>
            </a:extLst>
          </p:cNvPr>
          <p:cNvSpPr txBox="1"/>
          <p:nvPr/>
        </p:nvSpPr>
        <p:spPr>
          <a:xfrm>
            <a:off x="758327" y="2242653"/>
            <a:ext cx="599375" cy="244088"/>
          </a:xfrm>
          <a:prstGeom prst="rect">
            <a:avLst/>
          </a:prstGeom>
          <a:noFill/>
        </p:spPr>
        <p:txBody>
          <a:bodyPr wrap="square" rtlCol="0">
            <a:spAutoFit/>
          </a:bodyPr>
          <a:lstStyle/>
          <a:p>
            <a:r>
              <a:rPr lang="en-US" altLang="zh-TW" sz="1000" b="1"/>
              <a:t>HBS</a:t>
            </a:r>
            <a:r>
              <a:rPr lang="zh-TW" altLang="en-US" sz="1000" b="1"/>
              <a:t> </a:t>
            </a:r>
            <a:r>
              <a:rPr lang="en-US" altLang="zh-TW" sz="1000" b="1"/>
              <a:t>3</a:t>
            </a:r>
            <a:endParaRPr lang="zh-TW" altLang="en-US" sz="1000" b="1"/>
          </a:p>
        </p:txBody>
      </p:sp>
      <p:sp>
        <p:nvSpPr>
          <p:cNvPr id="10" name="文字方塊 9">
            <a:extLst>
              <a:ext uri="{FF2B5EF4-FFF2-40B4-BE49-F238E27FC236}">
                <a16:creationId xmlns:a16="http://schemas.microsoft.com/office/drawing/2014/main" id="{5146D619-A501-4878-83DB-9373FC61C29B}"/>
              </a:ext>
            </a:extLst>
          </p:cNvPr>
          <p:cNvSpPr txBox="1"/>
          <p:nvPr/>
        </p:nvSpPr>
        <p:spPr>
          <a:xfrm>
            <a:off x="1046088" y="3942608"/>
            <a:ext cx="892845" cy="244088"/>
          </a:xfrm>
          <a:prstGeom prst="rect">
            <a:avLst/>
          </a:prstGeom>
          <a:noFill/>
        </p:spPr>
        <p:txBody>
          <a:bodyPr wrap="square" rtlCol="0">
            <a:spAutoFit/>
          </a:bodyPr>
          <a:lstStyle/>
          <a:p>
            <a:pPr algn="ctr"/>
            <a:r>
              <a:rPr lang="en-US" altLang="zh-TW" sz="1000" b="1"/>
              <a:t>TVS-872XT</a:t>
            </a:r>
            <a:endParaRPr lang="zh-TW" altLang="en-US" sz="1000" b="1"/>
          </a:p>
        </p:txBody>
      </p:sp>
      <p:grpSp>
        <p:nvGrpSpPr>
          <p:cNvPr id="11" name="群組 10">
            <a:extLst>
              <a:ext uri="{FF2B5EF4-FFF2-40B4-BE49-F238E27FC236}">
                <a16:creationId xmlns:a16="http://schemas.microsoft.com/office/drawing/2014/main" id="{6E442BC6-BF06-4300-9FBE-FFB0DE30500E}"/>
              </a:ext>
            </a:extLst>
          </p:cNvPr>
          <p:cNvGrpSpPr/>
          <p:nvPr/>
        </p:nvGrpSpPr>
        <p:grpSpPr>
          <a:xfrm>
            <a:off x="359476" y="1842181"/>
            <a:ext cx="888596" cy="338554"/>
            <a:chOff x="1018453" y="4135039"/>
            <a:chExt cx="896362" cy="341513"/>
          </a:xfrm>
        </p:grpSpPr>
        <p:pic>
          <p:nvPicPr>
            <p:cNvPr id="12" name="圖形 2">
              <a:extLst>
                <a:ext uri="{FF2B5EF4-FFF2-40B4-BE49-F238E27FC236}">
                  <a16:creationId xmlns:a16="http://schemas.microsoft.com/office/drawing/2014/main" id="{B6F09925-5A1E-4A79-BC47-FD7697A0D75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036617" y="4150778"/>
              <a:ext cx="878198" cy="324000"/>
            </a:xfrm>
            <a:prstGeom prst="rect">
              <a:avLst/>
            </a:prstGeom>
          </p:spPr>
        </p:pic>
        <p:sp>
          <p:nvSpPr>
            <p:cNvPr id="13" name="文字方塊 12">
              <a:extLst>
                <a:ext uri="{FF2B5EF4-FFF2-40B4-BE49-F238E27FC236}">
                  <a16:creationId xmlns:a16="http://schemas.microsoft.com/office/drawing/2014/main" id="{6862A641-A66B-4E70-BCF7-C1F85E441DF4}"/>
                </a:ext>
              </a:extLst>
            </p:cNvPr>
            <p:cNvSpPr txBox="1"/>
            <p:nvPr/>
          </p:nvSpPr>
          <p:spPr>
            <a:xfrm>
              <a:off x="1018453" y="4135039"/>
              <a:ext cx="866037" cy="341513"/>
            </a:xfrm>
            <a:prstGeom prst="rect">
              <a:avLst/>
            </a:prstGeom>
            <a:noFill/>
          </p:spPr>
          <p:txBody>
            <a:bodyPr wrap="square" anchor="t">
              <a:spAutoFit/>
            </a:bodyPr>
            <a:lstStyle>
              <a:defPPr marR="0" lvl="0" algn="l" rtl="0">
                <a:lnSpc>
                  <a:spcPct val="100000"/>
                </a:lnSpc>
                <a:spcBef>
                  <a:spcPts val="0"/>
                </a:spcBef>
                <a:spcAft>
                  <a:spcPts val="0"/>
                </a:spcAft>
                <a:defRPr/>
              </a:defPPr>
              <a:lvl1pPr algn="ctr">
                <a:buSzPts val="1100"/>
                <a:defRPr sz="1200" b="1">
                  <a:latin typeface="+mj-lt"/>
                  <a:ea typeface="微軟正黑體" panose="020B0604030504040204" pitchFamily="34" charset="-120"/>
                </a:defRPr>
              </a:lvl1pPr>
            </a:lstStyle>
            <a:p>
              <a:r>
                <a:rPr lang="en-US" altLang="zh-TW" sz="800"/>
                <a:t>Taipei</a:t>
              </a:r>
            </a:p>
            <a:p>
              <a:r>
                <a:rPr lang="en-US" altLang="zh-TW" sz="800"/>
                <a:t>Headquarters</a:t>
              </a:r>
            </a:p>
          </p:txBody>
        </p:sp>
      </p:grpSp>
      <p:sp>
        <p:nvSpPr>
          <p:cNvPr id="14" name="文字方塊 13">
            <a:extLst>
              <a:ext uri="{FF2B5EF4-FFF2-40B4-BE49-F238E27FC236}">
                <a16:creationId xmlns:a16="http://schemas.microsoft.com/office/drawing/2014/main" id="{8C883822-FE65-477F-8309-388DD4AA3245}"/>
              </a:ext>
            </a:extLst>
          </p:cNvPr>
          <p:cNvSpPr txBox="1"/>
          <p:nvPr/>
        </p:nvSpPr>
        <p:spPr>
          <a:xfrm>
            <a:off x="1426646" y="2242653"/>
            <a:ext cx="1063976" cy="244088"/>
          </a:xfrm>
          <a:prstGeom prst="rect">
            <a:avLst/>
          </a:prstGeom>
          <a:noFill/>
        </p:spPr>
        <p:txBody>
          <a:bodyPr wrap="square" rtlCol="0">
            <a:spAutoFit/>
          </a:bodyPr>
          <a:lstStyle/>
          <a:p>
            <a:r>
              <a:rPr lang="en-US" altLang="zh-TW" sz="1000" b="1" err="1"/>
              <a:t>QuWAN</a:t>
            </a:r>
            <a:r>
              <a:rPr lang="en-US" altLang="zh-TW" sz="1000" b="1"/>
              <a:t> agent</a:t>
            </a:r>
            <a:endParaRPr lang="zh-TW" altLang="en-US" sz="1000" b="1"/>
          </a:p>
        </p:txBody>
      </p:sp>
      <p:pic>
        <p:nvPicPr>
          <p:cNvPr id="15" name="圖片 14">
            <a:extLst>
              <a:ext uri="{FF2B5EF4-FFF2-40B4-BE49-F238E27FC236}">
                <a16:creationId xmlns:a16="http://schemas.microsoft.com/office/drawing/2014/main" id="{CACB0BDC-6B95-43D3-B181-B611BBA10D6A}"/>
              </a:ext>
            </a:extLst>
          </p:cNvPr>
          <p:cNvPicPr>
            <a:picLocks noChangeAspect="1"/>
          </p:cNvPicPr>
          <p:nvPr/>
        </p:nvPicPr>
        <p:blipFill>
          <a:blip r:embed="rId6"/>
          <a:stretch>
            <a:fillRect/>
          </a:stretch>
        </p:blipFill>
        <p:spPr>
          <a:xfrm>
            <a:off x="1717675" y="2474568"/>
            <a:ext cx="428257" cy="428257"/>
          </a:xfrm>
          <a:prstGeom prst="rect">
            <a:avLst/>
          </a:prstGeom>
        </p:spPr>
      </p:pic>
      <p:sp>
        <p:nvSpPr>
          <p:cNvPr id="5" name="矩形 4">
            <a:extLst>
              <a:ext uri="{FF2B5EF4-FFF2-40B4-BE49-F238E27FC236}">
                <a16:creationId xmlns:a16="http://schemas.microsoft.com/office/drawing/2014/main" id="{5902CA4A-301D-4C46-A701-DF423857A561}"/>
              </a:ext>
            </a:extLst>
          </p:cNvPr>
          <p:cNvSpPr/>
          <p:nvPr/>
        </p:nvSpPr>
        <p:spPr>
          <a:xfrm>
            <a:off x="1244775" y="4255343"/>
            <a:ext cx="509644" cy="244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a:solidFill>
                  <a:schemeClr val="tx1"/>
                </a:solidFill>
              </a:rPr>
              <a:t>LAN</a:t>
            </a:r>
            <a:endParaRPr lang="zh-TW" altLang="en-US" sz="1200" b="1">
              <a:solidFill>
                <a:schemeClr val="tx1"/>
              </a:solidFill>
            </a:endParaRPr>
          </a:p>
        </p:txBody>
      </p:sp>
      <p:pic>
        <p:nvPicPr>
          <p:cNvPr id="16" name="圖形 15">
            <a:extLst>
              <a:ext uri="{FF2B5EF4-FFF2-40B4-BE49-F238E27FC236}">
                <a16:creationId xmlns:a16="http://schemas.microsoft.com/office/drawing/2014/main" id="{7646379A-62AD-4ED5-8AC3-92BFFF9AC6A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84252" y="3172002"/>
            <a:ext cx="422176" cy="613925"/>
          </a:xfrm>
          <a:prstGeom prst="rect">
            <a:avLst/>
          </a:prstGeom>
        </p:spPr>
      </p:pic>
      <p:pic>
        <p:nvPicPr>
          <p:cNvPr id="1026" name="Picture 2">
            <a:extLst>
              <a:ext uri="{FF2B5EF4-FFF2-40B4-BE49-F238E27FC236}">
                <a16:creationId xmlns:a16="http://schemas.microsoft.com/office/drawing/2014/main" id="{5CFE38E5-88EB-4C67-B2C2-E60000930B35}"/>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643608" y="2739728"/>
            <a:ext cx="2086157" cy="1303849"/>
          </a:xfrm>
          <a:prstGeom prst="rect">
            <a:avLst/>
          </a:prstGeom>
          <a:noFill/>
          <a:extLst>
            <a:ext uri="{909E8E84-426E-40DD-AFC4-6F175D3DCCD1}">
              <a14:hiddenFill xmlns:a14="http://schemas.microsoft.com/office/drawing/2010/main">
                <a:solidFill>
                  <a:srgbClr val="FFFFFF"/>
                </a:solidFill>
              </a14:hiddenFill>
            </a:ext>
          </a:extLst>
        </p:spPr>
      </p:pic>
      <p:pic>
        <p:nvPicPr>
          <p:cNvPr id="21" name="圖片 20" descr="一張含有 房間 的圖片&#10;&#10;自動產生的描述">
            <a:extLst>
              <a:ext uri="{FF2B5EF4-FFF2-40B4-BE49-F238E27FC236}">
                <a16:creationId xmlns:a16="http://schemas.microsoft.com/office/drawing/2014/main" id="{828F7214-925C-4790-B28B-9FAF68E0C8F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72255" y="2486741"/>
            <a:ext cx="428257" cy="428257"/>
          </a:xfrm>
          <a:prstGeom prst="rect">
            <a:avLst/>
          </a:prstGeom>
        </p:spPr>
      </p:pic>
      <p:sp>
        <p:nvSpPr>
          <p:cNvPr id="22" name="文字方塊 21">
            <a:extLst>
              <a:ext uri="{FF2B5EF4-FFF2-40B4-BE49-F238E27FC236}">
                <a16:creationId xmlns:a16="http://schemas.microsoft.com/office/drawing/2014/main" id="{337691BE-A8D4-49DA-8039-BB9AF1DC8BA2}"/>
              </a:ext>
            </a:extLst>
          </p:cNvPr>
          <p:cNvSpPr txBox="1"/>
          <p:nvPr/>
        </p:nvSpPr>
        <p:spPr>
          <a:xfrm>
            <a:off x="6917805" y="2242653"/>
            <a:ext cx="599375" cy="244088"/>
          </a:xfrm>
          <a:prstGeom prst="rect">
            <a:avLst/>
          </a:prstGeom>
          <a:noFill/>
        </p:spPr>
        <p:txBody>
          <a:bodyPr wrap="square" rtlCol="0">
            <a:spAutoFit/>
          </a:bodyPr>
          <a:lstStyle/>
          <a:p>
            <a:r>
              <a:rPr lang="en-US" altLang="zh-TW" sz="1000" b="1"/>
              <a:t>HBS</a:t>
            </a:r>
            <a:r>
              <a:rPr lang="zh-TW" altLang="en-US" sz="1000" b="1"/>
              <a:t> </a:t>
            </a:r>
            <a:r>
              <a:rPr lang="en-US" altLang="zh-TW" sz="1000" b="1"/>
              <a:t>3</a:t>
            </a:r>
            <a:endParaRPr lang="zh-TW" altLang="en-US" sz="1000" b="1"/>
          </a:p>
        </p:txBody>
      </p:sp>
      <p:sp>
        <p:nvSpPr>
          <p:cNvPr id="23" name="文字方塊 22">
            <a:extLst>
              <a:ext uri="{FF2B5EF4-FFF2-40B4-BE49-F238E27FC236}">
                <a16:creationId xmlns:a16="http://schemas.microsoft.com/office/drawing/2014/main" id="{5510639B-BFBA-4894-B1F7-B45826B8A20B}"/>
              </a:ext>
            </a:extLst>
          </p:cNvPr>
          <p:cNvSpPr txBox="1"/>
          <p:nvPr/>
        </p:nvSpPr>
        <p:spPr>
          <a:xfrm>
            <a:off x="7205566" y="3942608"/>
            <a:ext cx="892845" cy="244088"/>
          </a:xfrm>
          <a:prstGeom prst="rect">
            <a:avLst/>
          </a:prstGeom>
          <a:noFill/>
        </p:spPr>
        <p:txBody>
          <a:bodyPr wrap="square" rtlCol="0">
            <a:spAutoFit/>
          </a:bodyPr>
          <a:lstStyle/>
          <a:p>
            <a:pPr algn="ctr"/>
            <a:r>
              <a:rPr lang="en-US" altLang="zh-TW" sz="1000" b="1"/>
              <a:t>TVS-1282T</a:t>
            </a:r>
            <a:endParaRPr lang="zh-TW" altLang="en-US" sz="1000" b="1"/>
          </a:p>
        </p:txBody>
      </p:sp>
      <p:grpSp>
        <p:nvGrpSpPr>
          <p:cNvPr id="24" name="群組 23">
            <a:extLst>
              <a:ext uri="{FF2B5EF4-FFF2-40B4-BE49-F238E27FC236}">
                <a16:creationId xmlns:a16="http://schemas.microsoft.com/office/drawing/2014/main" id="{7356AFCE-1942-4D12-8E4F-C845ACDEDB4E}"/>
              </a:ext>
            </a:extLst>
          </p:cNvPr>
          <p:cNvGrpSpPr/>
          <p:nvPr/>
        </p:nvGrpSpPr>
        <p:grpSpPr>
          <a:xfrm>
            <a:off x="6318866" y="1849417"/>
            <a:ext cx="979384" cy="338554"/>
            <a:chOff x="223056" y="4142339"/>
            <a:chExt cx="987944" cy="341513"/>
          </a:xfrm>
        </p:grpSpPr>
        <p:pic>
          <p:nvPicPr>
            <p:cNvPr id="25" name="圖形 2">
              <a:extLst>
                <a:ext uri="{FF2B5EF4-FFF2-40B4-BE49-F238E27FC236}">
                  <a16:creationId xmlns:a16="http://schemas.microsoft.com/office/drawing/2014/main" id="{4679A616-AB58-4582-A995-7E6BE7D85B66}"/>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223056" y="4150778"/>
              <a:ext cx="978800" cy="324000"/>
            </a:xfrm>
            <a:prstGeom prst="rect">
              <a:avLst/>
            </a:prstGeom>
          </p:spPr>
        </p:pic>
        <p:sp>
          <p:nvSpPr>
            <p:cNvPr id="26" name="文字方塊 25">
              <a:extLst>
                <a:ext uri="{FF2B5EF4-FFF2-40B4-BE49-F238E27FC236}">
                  <a16:creationId xmlns:a16="http://schemas.microsoft.com/office/drawing/2014/main" id="{9BB64620-6409-4727-8F90-909680D104C8}"/>
                </a:ext>
              </a:extLst>
            </p:cNvPr>
            <p:cNvSpPr txBox="1"/>
            <p:nvPr/>
          </p:nvSpPr>
          <p:spPr>
            <a:xfrm>
              <a:off x="232200" y="4142339"/>
              <a:ext cx="978800" cy="341513"/>
            </a:xfrm>
            <a:prstGeom prst="rect">
              <a:avLst/>
            </a:prstGeom>
            <a:noFill/>
          </p:spPr>
          <p:txBody>
            <a:bodyPr wrap="square" anchor="t">
              <a:spAutoFit/>
            </a:bodyPr>
            <a:lstStyle>
              <a:defPPr marR="0" lvl="0" algn="l" rtl="0">
                <a:lnSpc>
                  <a:spcPct val="100000"/>
                </a:lnSpc>
                <a:spcBef>
                  <a:spcPts val="0"/>
                </a:spcBef>
                <a:spcAft>
                  <a:spcPts val="0"/>
                </a:spcAft>
                <a:defRPr/>
              </a:defPPr>
              <a:lvl1pPr algn="ctr">
                <a:buSzPts val="1100"/>
                <a:defRPr sz="1200" b="1">
                  <a:latin typeface="+mj-lt"/>
                  <a:ea typeface="微軟正黑體" panose="020B0604030504040204" pitchFamily="34" charset="-120"/>
                </a:defRPr>
              </a:lvl1pPr>
            </a:lstStyle>
            <a:p>
              <a:r>
                <a:rPr lang="en-US" altLang="zh-TW" sz="800" dirty="0"/>
                <a:t>Hsinchu</a:t>
              </a:r>
            </a:p>
            <a:p>
              <a:r>
                <a:rPr lang="en-US" altLang="zh-TW" sz="800" dirty="0"/>
                <a:t>Branch Office</a:t>
              </a:r>
            </a:p>
          </p:txBody>
        </p:sp>
      </p:grpSp>
      <p:sp>
        <p:nvSpPr>
          <p:cNvPr id="27" name="文字方塊 26">
            <a:extLst>
              <a:ext uri="{FF2B5EF4-FFF2-40B4-BE49-F238E27FC236}">
                <a16:creationId xmlns:a16="http://schemas.microsoft.com/office/drawing/2014/main" id="{7C91BF6A-A2FE-4B74-9075-6C67862F53B6}"/>
              </a:ext>
            </a:extLst>
          </p:cNvPr>
          <p:cNvSpPr txBox="1"/>
          <p:nvPr/>
        </p:nvSpPr>
        <p:spPr>
          <a:xfrm>
            <a:off x="7586124" y="2242653"/>
            <a:ext cx="1063976" cy="244088"/>
          </a:xfrm>
          <a:prstGeom prst="rect">
            <a:avLst/>
          </a:prstGeom>
          <a:noFill/>
        </p:spPr>
        <p:txBody>
          <a:bodyPr wrap="square" rtlCol="0">
            <a:spAutoFit/>
          </a:bodyPr>
          <a:lstStyle/>
          <a:p>
            <a:r>
              <a:rPr lang="en-US" altLang="zh-TW" sz="1000" b="1" err="1"/>
              <a:t>QuWAN</a:t>
            </a:r>
            <a:r>
              <a:rPr lang="en-US" altLang="zh-TW" sz="1000" b="1"/>
              <a:t> agent</a:t>
            </a:r>
            <a:endParaRPr lang="zh-TW" altLang="en-US" sz="1000" b="1"/>
          </a:p>
        </p:txBody>
      </p:sp>
      <p:pic>
        <p:nvPicPr>
          <p:cNvPr id="28" name="圖片 27">
            <a:extLst>
              <a:ext uri="{FF2B5EF4-FFF2-40B4-BE49-F238E27FC236}">
                <a16:creationId xmlns:a16="http://schemas.microsoft.com/office/drawing/2014/main" id="{A58727F5-A00F-4C9C-8D1E-D958575567A3}"/>
              </a:ext>
            </a:extLst>
          </p:cNvPr>
          <p:cNvPicPr>
            <a:picLocks noChangeAspect="1"/>
          </p:cNvPicPr>
          <p:nvPr/>
        </p:nvPicPr>
        <p:blipFill>
          <a:blip r:embed="rId6"/>
          <a:stretch>
            <a:fillRect/>
          </a:stretch>
        </p:blipFill>
        <p:spPr>
          <a:xfrm>
            <a:off x="7877153" y="2474568"/>
            <a:ext cx="428257" cy="428257"/>
          </a:xfrm>
          <a:prstGeom prst="rect">
            <a:avLst/>
          </a:prstGeom>
        </p:spPr>
      </p:pic>
      <p:sp>
        <p:nvSpPr>
          <p:cNvPr id="33" name="矩形 32">
            <a:extLst>
              <a:ext uri="{FF2B5EF4-FFF2-40B4-BE49-F238E27FC236}">
                <a16:creationId xmlns:a16="http://schemas.microsoft.com/office/drawing/2014/main" id="{E746BF80-B26B-4FE5-B1E7-7968F8880886}"/>
              </a:ext>
            </a:extLst>
          </p:cNvPr>
          <p:cNvSpPr/>
          <p:nvPr/>
        </p:nvSpPr>
        <p:spPr>
          <a:xfrm>
            <a:off x="7431864" y="4255343"/>
            <a:ext cx="509644" cy="244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a:solidFill>
                  <a:schemeClr val="tx1"/>
                </a:solidFill>
              </a:rPr>
              <a:t>LAN</a:t>
            </a:r>
            <a:endParaRPr lang="zh-TW" altLang="en-US" sz="1200" b="1">
              <a:solidFill>
                <a:schemeClr val="tx1"/>
              </a:solidFill>
            </a:endParaRPr>
          </a:p>
        </p:txBody>
      </p:sp>
      <p:sp>
        <p:nvSpPr>
          <p:cNvPr id="52" name="矩形 51">
            <a:extLst>
              <a:ext uri="{FF2B5EF4-FFF2-40B4-BE49-F238E27FC236}">
                <a16:creationId xmlns:a16="http://schemas.microsoft.com/office/drawing/2014/main" id="{6A5E5829-8287-4CA7-A301-E8DD448FB394}"/>
              </a:ext>
            </a:extLst>
          </p:cNvPr>
          <p:cNvSpPr/>
          <p:nvPr/>
        </p:nvSpPr>
        <p:spPr>
          <a:xfrm>
            <a:off x="2448064" y="3115067"/>
            <a:ext cx="470158" cy="244087"/>
          </a:xfrm>
          <a:prstGeom prst="rect">
            <a:avLst/>
          </a:prstGeom>
          <a:solidFill>
            <a:srgbClr val="26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solidFill>
                  <a:schemeClr val="bg1"/>
                </a:solidFill>
              </a:rPr>
              <a:t>LAN1</a:t>
            </a:r>
            <a:endParaRPr lang="zh-TW" altLang="en-US" sz="800" b="1">
              <a:solidFill>
                <a:schemeClr val="bg1"/>
              </a:solidFill>
            </a:endParaRPr>
          </a:p>
        </p:txBody>
      </p:sp>
      <p:sp>
        <p:nvSpPr>
          <p:cNvPr id="53" name="矩形 52">
            <a:extLst>
              <a:ext uri="{FF2B5EF4-FFF2-40B4-BE49-F238E27FC236}">
                <a16:creationId xmlns:a16="http://schemas.microsoft.com/office/drawing/2014/main" id="{B62265CC-907E-4ED2-9915-990A937A5C7B}"/>
              </a:ext>
            </a:extLst>
          </p:cNvPr>
          <p:cNvSpPr/>
          <p:nvPr/>
        </p:nvSpPr>
        <p:spPr>
          <a:xfrm>
            <a:off x="3618318" y="3115067"/>
            <a:ext cx="512117" cy="244087"/>
          </a:xfrm>
          <a:prstGeom prst="rect">
            <a:avLst/>
          </a:prstGeom>
          <a:solidFill>
            <a:srgbClr val="26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solidFill>
                  <a:schemeClr val="bg1"/>
                </a:solidFill>
              </a:rPr>
              <a:t>WAN1</a:t>
            </a:r>
            <a:endParaRPr lang="zh-TW" altLang="en-US" sz="800" b="1">
              <a:solidFill>
                <a:schemeClr val="bg1"/>
              </a:solidFill>
            </a:endParaRPr>
          </a:p>
        </p:txBody>
      </p:sp>
      <p:sp>
        <p:nvSpPr>
          <p:cNvPr id="54" name="矩形 53">
            <a:extLst>
              <a:ext uri="{FF2B5EF4-FFF2-40B4-BE49-F238E27FC236}">
                <a16:creationId xmlns:a16="http://schemas.microsoft.com/office/drawing/2014/main" id="{EC189481-7C95-4BDF-8331-06BC3D88EB11}"/>
              </a:ext>
            </a:extLst>
          </p:cNvPr>
          <p:cNvSpPr/>
          <p:nvPr/>
        </p:nvSpPr>
        <p:spPr>
          <a:xfrm>
            <a:off x="5025052" y="3115067"/>
            <a:ext cx="512117" cy="2440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solidFill>
                  <a:schemeClr val="bg1"/>
                </a:solidFill>
                <a:ea typeface="新細明體"/>
              </a:rPr>
              <a:t>WAN1</a:t>
            </a:r>
            <a:endParaRPr lang="zh-TW" altLang="en-US" sz="800" b="1">
              <a:solidFill>
                <a:schemeClr val="bg1"/>
              </a:solidFill>
            </a:endParaRPr>
          </a:p>
        </p:txBody>
      </p:sp>
      <p:sp>
        <p:nvSpPr>
          <p:cNvPr id="55" name="矩形 54">
            <a:extLst>
              <a:ext uri="{FF2B5EF4-FFF2-40B4-BE49-F238E27FC236}">
                <a16:creationId xmlns:a16="http://schemas.microsoft.com/office/drawing/2014/main" id="{D5431118-C4FF-482C-AB07-FAA4AFC4440F}"/>
              </a:ext>
            </a:extLst>
          </p:cNvPr>
          <p:cNvSpPr/>
          <p:nvPr/>
        </p:nvSpPr>
        <p:spPr>
          <a:xfrm>
            <a:off x="6091724" y="3115067"/>
            <a:ext cx="470158" cy="24408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solidFill>
                  <a:schemeClr val="bg1"/>
                </a:solidFill>
                <a:ea typeface="新細明體"/>
              </a:rPr>
              <a:t>LAN1</a:t>
            </a:r>
            <a:endParaRPr lang="zh-TW" altLang="en-US" sz="800" b="1">
              <a:solidFill>
                <a:schemeClr val="bg1"/>
              </a:solidFill>
            </a:endParaRPr>
          </a:p>
        </p:txBody>
      </p:sp>
      <p:pic>
        <p:nvPicPr>
          <p:cNvPr id="30" name="圖形 29">
            <a:extLst>
              <a:ext uri="{FF2B5EF4-FFF2-40B4-BE49-F238E27FC236}">
                <a16:creationId xmlns:a16="http://schemas.microsoft.com/office/drawing/2014/main" id="{7161E981-E9A3-4665-8C5E-5972E6F9512F}"/>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159140" y="3172002"/>
            <a:ext cx="883475" cy="567393"/>
          </a:xfrm>
          <a:prstGeom prst="rect">
            <a:avLst/>
          </a:prstGeom>
        </p:spPr>
      </p:pic>
      <p:pic>
        <p:nvPicPr>
          <p:cNvPr id="60" name="圖形 59">
            <a:extLst>
              <a:ext uri="{FF2B5EF4-FFF2-40B4-BE49-F238E27FC236}">
                <a16:creationId xmlns:a16="http://schemas.microsoft.com/office/drawing/2014/main" id="{7848B3C9-6CC1-4F2E-B5D5-AB94041728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10483" y="3172002"/>
            <a:ext cx="422176" cy="613925"/>
          </a:xfrm>
          <a:prstGeom prst="rect">
            <a:avLst/>
          </a:prstGeom>
        </p:spPr>
      </p:pic>
      <p:sp>
        <p:nvSpPr>
          <p:cNvPr id="68" name="文字方塊 67">
            <a:extLst>
              <a:ext uri="{FF2B5EF4-FFF2-40B4-BE49-F238E27FC236}">
                <a16:creationId xmlns:a16="http://schemas.microsoft.com/office/drawing/2014/main" id="{4FE663E9-0D16-4827-AAD5-67F92D0CD6A0}"/>
              </a:ext>
            </a:extLst>
          </p:cNvPr>
          <p:cNvSpPr txBox="1"/>
          <p:nvPr/>
        </p:nvSpPr>
        <p:spPr>
          <a:xfrm>
            <a:off x="4135903" y="3387411"/>
            <a:ext cx="892845" cy="244088"/>
          </a:xfrm>
          <a:prstGeom prst="rect">
            <a:avLst/>
          </a:prstGeom>
          <a:noFill/>
        </p:spPr>
        <p:txBody>
          <a:bodyPr wrap="square" rtlCol="0" anchor="t">
            <a:spAutoFit/>
          </a:bodyPr>
          <a:lstStyle/>
          <a:p>
            <a:pPr algn="ctr"/>
            <a:r>
              <a:rPr lang="en-US" altLang="zh-TW" sz="1000" b="1"/>
              <a:t>Internet</a:t>
            </a:r>
            <a:endParaRPr lang="zh-TW" altLang="en-US" sz="1000" b="1"/>
          </a:p>
        </p:txBody>
      </p:sp>
      <p:sp>
        <p:nvSpPr>
          <p:cNvPr id="69" name="矩形 68">
            <a:extLst>
              <a:ext uri="{FF2B5EF4-FFF2-40B4-BE49-F238E27FC236}">
                <a16:creationId xmlns:a16="http://schemas.microsoft.com/office/drawing/2014/main" id="{E9C76B14-EE94-42F6-99F6-370697C3BB08}"/>
              </a:ext>
            </a:extLst>
          </p:cNvPr>
          <p:cNvSpPr/>
          <p:nvPr/>
        </p:nvSpPr>
        <p:spPr>
          <a:xfrm>
            <a:off x="4307491" y="3767652"/>
            <a:ext cx="597580" cy="244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a:solidFill>
                  <a:schemeClr val="tx1"/>
                </a:solidFill>
              </a:rPr>
              <a:t>WAN</a:t>
            </a:r>
            <a:endParaRPr lang="zh-TW" altLang="en-US" sz="1200" b="1">
              <a:solidFill>
                <a:schemeClr val="tx1"/>
              </a:solidFill>
            </a:endParaRPr>
          </a:p>
        </p:txBody>
      </p:sp>
      <p:sp>
        <p:nvSpPr>
          <p:cNvPr id="70" name="文字方塊 69">
            <a:extLst>
              <a:ext uri="{FF2B5EF4-FFF2-40B4-BE49-F238E27FC236}">
                <a16:creationId xmlns:a16="http://schemas.microsoft.com/office/drawing/2014/main" id="{A4DADF8B-6F01-49CD-A904-AD170EA14F27}"/>
              </a:ext>
            </a:extLst>
          </p:cNvPr>
          <p:cNvSpPr txBox="1"/>
          <p:nvPr/>
        </p:nvSpPr>
        <p:spPr>
          <a:xfrm>
            <a:off x="3574500" y="4099681"/>
            <a:ext cx="2065219" cy="276999"/>
          </a:xfrm>
          <a:prstGeom prst="rect">
            <a:avLst/>
          </a:prstGeom>
          <a:noFill/>
        </p:spPr>
        <p:txBody>
          <a:bodyPr wrap="square" rtlCol="0" anchor="t">
            <a:spAutoFit/>
          </a:bodyPr>
          <a:lstStyle/>
          <a:p>
            <a:pPr algn="ctr"/>
            <a:r>
              <a:rPr lang="en-US" altLang="zh-TW" sz="1200" b="1">
                <a:solidFill>
                  <a:srgbClr val="C00000"/>
                </a:solidFill>
              </a:rPr>
              <a:t>*Speed= WAN1 + WAN 2 </a:t>
            </a:r>
            <a:endParaRPr lang="zh-TW" altLang="en-US" sz="1200" b="1">
              <a:solidFill>
                <a:srgbClr val="C00000"/>
              </a:solidFill>
            </a:endParaRPr>
          </a:p>
        </p:txBody>
      </p:sp>
      <p:pic>
        <p:nvPicPr>
          <p:cNvPr id="354" name="圖形 353">
            <a:extLst>
              <a:ext uri="{FF2B5EF4-FFF2-40B4-BE49-F238E27FC236}">
                <a16:creationId xmlns:a16="http://schemas.microsoft.com/office/drawing/2014/main" id="{827A5867-1B86-4409-9C02-58541B19D3A5}"/>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302733" y="1648015"/>
            <a:ext cx="2553759" cy="1255478"/>
          </a:xfrm>
          <a:prstGeom prst="rect">
            <a:avLst/>
          </a:prstGeom>
        </p:spPr>
      </p:pic>
      <p:pic>
        <p:nvPicPr>
          <p:cNvPr id="1028" name="Picture 4">
            <a:extLst>
              <a:ext uri="{FF2B5EF4-FFF2-40B4-BE49-F238E27FC236}">
                <a16:creationId xmlns:a16="http://schemas.microsoft.com/office/drawing/2014/main" id="{7AF2548F-3175-4063-8C0B-DD5DBE14FEF0}"/>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551017" y="1731954"/>
            <a:ext cx="2057191" cy="1030024"/>
          </a:xfrm>
          <a:prstGeom prst="rect">
            <a:avLst/>
          </a:prstGeom>
          <a:noFill/>
          <a:effectLst>
            <a:innerShdw blurRad="25400">
              <a:prstClr val="black">
                <a:alpha val="65000"/>
              </a:prstClr>
            </a:innerShdw>
          </a:effectLst>
          <a:extLst>
            <a:ext uri="{909E8E84-426E-40DD-AFC4-6F175D3DCCD1}">
              <a14:hiddenFill xmlns:a14="http://schemas.microsoft.com/office/drawing/2010/main">
                <a:solidFill>
                  <a:srgbClr val="FFFFFF"/>
                </a:solidFill>
              </a14:hiddenFill>
            </a:ext>
          </a:extLst>
        </p:spPr>
      </p:pic>
      <p:sp>
        <p:nvSpPr>
          <p:cNvPr id="77" name="文字方塊 76">
            <a:extLst>
              <a:ext uri="{FF2B5EF4-FFF2-40B4-BE49-F238E27FC236}">
                <a16:creationId xmlns:a16="http://schemas.microsoft.com/office/drawing/2014/main" id="{554A994D-4E70-463A-A5A8-2633C4C040C5}"/>
              </a:ext>
            </a:extLst>
          </p:cNvPr>
          <p:cNvSpPr txBox="1"/>
          <p:nvPr/>
        </p:nvSpPr>
        <p:spPr>
          <a:xfrm>
            <a:off x="2877483" y="1156699"/>
            <a:ext cx="3514839" cy="523220"/>
          </a:xfrm>
          <a:prstGeom prst="rect">
            <a:avLst/>
          </a:prstGeom>
          <a:noFill/>
        </p:spPr>
        <p:txBody>
          <a:bodyPr wrap="square">
            <a:spAutoFit/>
          </a:bodyPr>
          <a:lstStyle/>
          <a:p>
            <a:pPr algn="ctr"/>
            <a:r>
              <a:rPr lang="en-US" altLang="zh-TW" dirty="0" err="1"/>
              <a:t>QuWAN</a:t>
            </a:r>
            <a:r>
              <a:rPr lang="en-US" altLang="zh-TW" dirty="0"/>
              <a:t> Orchestrator</a:t>
            </a:r>
            <a:r>
              <a:rPr lang="zh-TW" altLang="en-US" dirty="0"/>
              <a:t> </a:t>
            </a:r>
            <a:endParaRPr lang="en-US" altLang="zh-TW" dirty="0"/>
          </a:p>
          <a:p>
            <a:pPr algn="ctr"/>
            <a:r>
              <a:rPr lang="en-US" altLang="zh-TW" b="1" dirty="0"/>
              <a:t>Management platform</a:t>
            </a:r>
            <a:endParaRPr lang="zh-TW" altLang="en-US" b="1" dirty="0"/>
          </a:p>
        </p:txBody>
      </p:sp>
      <p:grpSp>
        <p:nvGrpSpPr>
          <p:cNvPr id="63" name="群組 62">
            <a:extLst>
              <a:ext uri="{FF2B5EF4-FFF2-40B4-BE49-F238E27FC236}">
                <a16:creationId xmlns:a16="http://schemas.microsoft.com/office/drawing/2014/main" id="{0BC95904-0286-489D-A791-FAA56A6E00E7}"/>
              </a:ext>
            </a:extLst>
          </p:cNvPr>
          <p:cNvGrpSpPr/>
          <p:nvPr/>
        </p:nvGrpSpPr>
        <p:grpSpPr>
          <a:xfrm>
            <a:off x="1153428" y="1714519"/>
            <a:ext cx="494269" cy="494269"/>
            <a:chOff x="3244353" y="2326583"/>
            <a:chExt cx="703904" cy="703904"/>
          </a:xfrm>
          <a:effectLst/>
        </p:grpSpPr>
        <p:sp>
          <p:nvSpPr>
            <p:cNvPr id="64" name="橢圓 63">
              <a:extLst>
                <a:ext uri="{FF2B5EF4-FFF2-40B4-BE49-F238E27FC236}">
                  <a16:creationId xmlns:a16="http://schemas.microsoft.com/office/drawing/2014/main" id="{EF923A47-C1B6-4825-B800-FC48985658A6}"/>
                </a:ext>
              </a:extLst>
            </p:cNvPr>
            <p:cNvSpPr/>
            <p:nvPr/>
          </p:nvSpPr>
          <p:spPr>
            <a:xfrm>
              <a:off x="3244353" y="2326583"/>
              <a:ext cx="703904" cy="7039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5" name="圖形 64">
              <a:extLst>
                <a:ext uri="{FF2B5EF4-FFF2-40B4-BE49-F238E27FC236}">
                  <a16:creationId xmlns:a16="http://schemas.microsoft.com/office/drawing/2014/main" id="{722E128C-6FD3-4775-8359-BC29B8D5EA6C}"/>
                </a:ext>
              </a:extLst>
            </p:cNvPr>
            <p:cNvPicPr>
              <a:picLocks noChangeAspect="1"/>
            </p:cNvPicPr>
            <p:nvPr/>
          </p:nvPicPr>
          <p:blipFill rotWithShape="1">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rcRect l="-6027" t="-1671" r="-10543" b="73738"/>
            <a:stretch/>
          </p:blipFill>
          <p:spPr>
            <a:xfrm>
              <a:off x="3255391" y="2328394"/>
              <a:ext cx="684000" cy="684000"/>
            </a:xfrm>
            <a:prstGeom prst="ellipse">
              <a:avLst/>
            </a:prstGeom>
          </p:spPr>
        </p:pic>
      </p:grpSp>
      <p:grpSp>
        <p:nvGrpSpPr>
          <p:cNvPr id="32" name="群組 31">
            <a:extLst>
              <a:ext uri="{FF2B5EF4-FFF2-40B4-BE49-F238E27FC236}">
                <a16:creationId xmlns:a16="http://schemas.microsoft.com/office/drawing/2014/main" id="{66E89685-5E99-47B6-919B-25D4B495EF2D}"/>
              </a:ext>
            </a:extLst>
          </p:cNvPr>
          <p:cNvGrpSpPr/>
          <p:nvPr/>
        </p:nvGrpSpPr>
        <p:grpSpPr>
          <a:xfrm>
            <a:off x="7220357" y="1714519"/>
            <a:ext cx="494269" cy="494269"/>
            <a:chOff x="7220357" y="1714519"/>
            <a:chExt cx="494269" cy="494269"/>
          </a:xfrm>
        </p:grpSpPr>
        <p:sp>
          <p:nvSpPr>
            <p:cNvPr id="67" name="橢圓 66">
              <a:extLst>
                <a:ext uri="{FF2B5EF4-FFF2-40B4-BE49-F238E27FC236}">
                  <a16:creationId xmlns:a16="http://schemas.microsoft.com/office/drawing/2014/main" id="{5ABF2578-1682-42A6-95C9-ED6CC2EB2672}"/>
                </a:ext>
              </a:extLst>
            </p:cNvPr>
            <p:cNvSpPr/>
            <p:nvPr/>
          </p:nvSpPr>
          <p:spPr>
            <a:xfrm>
              <a:off x="7220357" y="1714519"/>
              <a:ext cx="494269" cy="494269"/>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 name="圖形 30">
              <a:extLst>
                <a:ext uri="{FF2B5EF4-FFF2-40B4-BE49-F238E27FC236}">
                  <a16:creationId xmlns:a16="http://schemas.microsoft.com/office/drawing/2014/main" id="{3F33CB60-F358-4EFA-AEC4-ADEEDF3E4623}"/>
                </a:ext>
              </a:extLst>
            </p:cNvPr>
            <p:cNvPicPr>
              <a:picLocks noChangeAspect="1"/>
            </p:cNvPicPr>
            <p:nvPr/>
          </p:nvPicPr>
          <p:blipFill rotWithShape="1">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rcRect l="-9910" t="-1836" r="-6885" b="73850"/>
            <a:stretch/>
          </p:blipFill>
          <p:spPr>
            <a:xfrm>
              <a:off x="7243412" y="1742617"/>
              <a:ext cx="453207" cy="453207"/>
            </a:xfrm>
            <a:prstGeom prst="ellipse">
              <a:avLst/>
            </a:prstGeom>
          </p:spPr>
        </p:pic>
      </p:grpSp>
      <p:grpSp>
        <p:nvGrpSpPr>
          <p:cNvPr id="72" name="群組 71">
            <a:extLst>
              <a:ext uri="{FF2B5EF4-FFF2-40B4-BE49-F238E27FC236}">
                <a16:creationId xmlns:a16="http://schemas.microsoft.com/office/drawing/2014/main" id="{D2BC681E-307D-4DAC-8534-9CC8976BE817}"/>
              </a:ext>
            </a:extLst>
          </p:cNvPr>
          <p:cNvGrpSpPr/>
          <p:nvPr/>
        </p:nvGrpSpPr>
        <p:grpSpPr>
          <a:xfrm>
            <a:off x="3278352" y="2489219"/>
            <a:ext cx="494269" cy="494269"/>
            <a:chOff x="3244353" y="2326583"/>
            <a:chExt cx="703904" cy="703904"/>
          </a:xfrm>
          <a:effectLst/>
        </p:grpSpPr>
        <p:sp>
          <p:nvSpPr>
            <p:cNvPr id="73" name="橢圓 72">
              <a:extLst>
                <a:ext uri="{FF2B5EF4-FFF2-40B4-BE49-F238E27FC236}">
                  <a16:creationId xmlns:a16="http://schemas.microsoft.com/office/drawing/2014/main" id="{48ABBBB2-6F70-4DBF-81D1-0840FC740754}"/>
                </a:ext>
              </a:extLst>
            </p:cNvPr>
            <p:cNvSpPr/>
            <p:nvPr/>
          </p:nvSpPr>
          <p:spPr>
            <a:xfrm>
              <a:off x="3244353" y="2326583"/>
              <a:ext cx="703904" cy="703904"/>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4" name="圖形 73">
              <a:extLst>
                <a:ext uri="{FF2B5EF4-FFF2-40B4-BE49-F238E27FC236}">
                  <a16:creationId xmlns:a16="http://schemas.microsoft.com/office/drawing/2014/main" id="{4ECAA510-7092-4870-B5E5-05967BB272E1}"/>
                </a:ext>
              </a:extLst>
            </p:cNvPr>
            <p:cNvPicPr>
              <a:picLocks noChangeAspect="1"/>
            </p:cNvPicPr>
            <p:nvPr/>
          </p:nvPicPr>
          <p:blipFill rotWithShape="1">
            <a:blip r:embed="rId16" cstate="print">
              <a:extLst>
                <a:ext uri="{28A0092B-C50C-407E-A947-70E740481C1C}">
                  <a14:useLocalDpi xmlns:a14="http://schemas.microsoft.com/office/drawing/2010/main"/>
                </a:ext>
                <a:ext uri="{96DAC541-7B7A-43D3-8B79-37D633B846F1}">
                  <asvg:svgBlip xmlns:asvg="http://schemas.microsoft.com/office/drawing/2016/SVG/main" r:embed="rId17"/>
                </a:ext>
              </a:extLst>
            </a:blip>
            <a:srcRect l="-6027" t="-1671" r="-10543" b="73738"/>
            <a:stretch/>
          </p:blipFill>
          <p:spPr>
            <a:xfrm>
              <a:off x="3255391" y="2328394"/>
              <a:ext cx="684000" cy="684000"/>
            </a:xfrm>
            <a:prstGeom prst="ellipse">
              <a:avLst/>
            </a:prstGeom>
          </p:spPr>
        </p:pic>
      </p:grpSp>
      <p:grpSp>
        <p:nvGrpSpPr>
          <p:cNvPr id="75" name="群組 74">
            <a:extLst>
              <a:ext uri="{FF2B5EF4-FFF2-40B4-BE49-F238E27FC236}">
                <a16:creationId xmlns:a16="http://schemas.microsoft.com/office/drawing/2014/main" id="{8C652550-B2CE-4444-89B3-FBC67F8122CB}"/>
              </a:ext>
            </a:extLst>
          </p:cNvPr>
          <p:cNvGrpSpPr/>
          <p:nvPr/>
        </p:nvGrpSpPr>
        <p:grpSpPr>
          <a:xfrm>
            <a:off x="3833427" y="2489219"/>
            <a:ext cx="494269" cy="494269"/>
            <a:chOff x="7220357" y="1714519"/>
            <a:chExt cx="494269" cy="494269"/>
          </a:xfrm>
        </p:grpSpPr>
        <p:sp>
          <p:nvSpPr>
            <p:cNvPr id="76" name="橢圓 75">
              <a:extLst>
                <a:ext uri="{FF2B5EF4-FFF2-40B4-BE49-F238E27FC236}">
                  <a16:creationId xmlns:a16="http://schemas.microsoft.com/office/drawing/2014/main" id="{5D744B66-B2BE-4E00-95B6-5D601F2B271D}"/>
                </a:ext>
              </a:extLst>
            </p:cNvPr>
            <p:cNvSpPr/>
            <p:nvPr/>
          </p:nvSpPr>
          <p:spPr>
            <a:xfrm>
              <a:off x="7220357" y="1714519"/>
              <a:ext cx="494269" cy="494269"/>
            </a:xfrm>
            <a:prstGeom prst="ellipse">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8" name="圖形 77">
              <a:extLst>
                <a:ext uri="{FF2B5EF4-FFF2-40B4-BE49-F238E27FC236}">
                  <a16:creationId xmlns:a16="http://schemas.microsoft.com/office/drawing/2014/main" id="{F16EDD5B-75A1-4BF3-B60E-A69E7BABF6B1}"/>
                </a:ext>
              </a:extLst>
            </p:cNvPr>
            <p:cNvPicPr>
              <a:picLocks noChangeAspect="1"/>
            </p:cNvPicPr>
            <p:nvPr/>
          </p:nvPicPr>
          <p:blipFill rotWithShape="1">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rcRect l="-9910" t="-1836" r="-6885" b="73850"/>
            <a:stretch/>
          </p:blipFill>
          <p:spPr>
            <a:xfrm>
              <a:off x="7243412" y="1742617"/>
              <a:ext cx="453207" cy="453207"/>
            </a:xfrm>
            <a:prstGeom prst="ellipse">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0"/>
          <p:cNvSpPr txBox="1">
            <a:spLocks noGrp="1"/>
          </p:cNvSpPr>
          <p:nvPr>
            <p:ph type="title"/>
          </p:nvPr>
        </p:nvSpPr>
        <p:spPr>
          <a:prstGeom prst="rect">
            <a:avLst/>
          </a:prstGeom>
        </p:spPr>
        <p:txBody>
          <a:bodyPr spcFirstLastPara="1" wrap="square" lIns="91425" tIns="91425" rIns="91425" bIns="91425" anchor="t" anchorCtr="0">
            <a:noAutofit/>
          </a:bodyPr>
          <a:lstStyle/>
          <a:p>
            <a:r>
              <a:rPr lang="en-US" altLang="zh-TW"/>
              <a:t>QuWAN</a:t>
            </a:r>
            <a:r>
              <a:rPr lang="en-US" altLang="zh-TW" dirty="0"/>
              <a:t> configurations and accelerations</a:t>
            </a:r>
            <a:endParaRPr lang="zh-TW" altLang="en-US" dirty="0"/>
          </a:p>
        </p:txBody>
      </p:sp>
      <p:sp>
        <p:nvSpPr>
          <p:cNvPr id="2" name="文字方塊 1">
            <a:extLst>
              <a:ext uri="{FF2B5EF4-FFF2-40B4-BE49-F238E27FC236}">
                <a16:creationId xmlns:a16="http://schemas.microsoft.com/office/drawing/2014/main" id="{6C787BC9-39F9-491B-A7A3-234C7170DA7B}"/>
              </a:ext>
            </a:extLst>
          </p:cNvPr>
          <p:cNvSpPr txBox="1"/>
          <p:nvPr/>
        </p:nvSpPr>
        <p:spPr>
          <a:xfrm>
            <a:off x="3730608" y="1544613"/>
            <a:ext cx="4488557" cy="1076641"/>
          </a:xfrm>
          <a:prstGeom prst="rect">
            <a:avLst/>
          </a:prstGeom>
          <a:noFill/>
        </p:spPr>
        <p:txBody>
          <a:bodyPr wrap="square" rtlCol="0" anchor="t">
            <a:spAutoFit/>
          </a:bodyPr>
          <a:lstStyle/>
          <a:p>
            <a:pPr marL="228600" indent="-228600">
              <a:lnSpc>
                <a:spcPct val="150000"/>
              </a:lnSpc>
              <a:buAutoNum type="arabicPeriod"/>
            </a:pPr>
            <a:r>
              <a:rPr lang="en-US" altLang="zh-TW" sz="1100" b="1" dirty="0"/>
              <a:t>Login your QID in QNAP</a:t>
            </a:r>
            <a:r>
              <a:rPr lang="zh-TW" altLang="en-US" sz="1100" b="1" dirty="0"/>
              <a:t> </a:t>
            </a:r>
            <a:r>
              <a:rPr lang="en-US" altLang="zh-TW" sz="1100" b="1" dirty="0"/>
              <a:t>Account Center web site</a:t>
            </a:r>
            <a:endParaRPr lang="zh-TW" altLang="en-US" sz="1100" b="1" dirty="0"/>
          </a:p>
          <a:p>
            <a:pPr marL="228600" indent="-228600">
              <a:lnSpc>
                <a:spcPct val="150000"/>
              </a:lnSpc>
              <a:buAutoNum type="arabicPeriod"/>
            </a:pPr>
            <a:r>
              <a:rPr lang="en-US" altLang="zh-TW" sz="1100" b="1" dirty="0"/>
              <a:t>Click organization and create an org.</a:t>
            </a:r>
          </a:p>
          <a:p>
            <a:pPr marL="228600" indent="-228600">
              <a:lnSpc>
                <a:spcPct val="150000"/>
              </a:lnSpc>
              <a:buAutoNum type="arabicPeriod"/>
            </a:pPr>
            <a:r>
              <a:rPr lang="en-US" altLang="zh-TW" sz="1100" b="1" dirty="0"/>
              <a:t>Joined two NASs into your org. One as a hub, another as an edge</a:t>
            </a:r>
          </a:p>
        </p:txBody>
      </p:sp>
      <p:sp>
        <p:nvSpPr>
          <p:cNvPr id="5" name="文字方塊 4">
            <a:extLst>
              <a:ext uri="{FF2B5EF4-FFF2-40B4-BE49-F238E27FC236}">
                <a16:creationId xmlns:a16="http://schemas.microsoft.com/office/drawing/2014/main" id="{39315D6C-BB8E-4E7E-A9F7-D5DFE937EEA2}"/>
              </a:ext>
            </a:extLst>
          </p:cNvPr>
          <p:cNvSpPr txBox="1"/>
          <p:nvPr/>
        </p:nvSpPr>
        <p:spPr>
          <a:xfrm>
            <a:off x="3730608" y="3107913"/>
            <a:ext cx="5177228" cy="1076641"/>
          </a:xfrm>
          <a:prstGeom prst="rect">
            <a:avLst/>
          </a:prstGeom>
          <a:noFill/>
          <a:extLst>
            <a:ext uri="{909E8E84-426E-40DD-AFC4-6F175D3DCCD1}">
              <a14:hiddenFill xmlns:a14="http://schemas.microsoft.com/office/drawing/2010/main">
                <a:solidFill>
                  <a:srgbClr val="FFFFFF"/>
                </a:solidFill>
              </a14:hiddenFill>
            </a:ext>
          </a:extLst>
        </p:spPr>
        <p:txBody>
          <a:bodyPr wrap="square" rtlCol="0" anchor="t">
            <a:spAutoFit/>
          </a:bodyPr>
          <a:lstStyle/>
          <a:p>
            <a:pPr marL="228600" indent="-228600">
              <a:lnSpc>
                <a:spcPct val="150000"/>
              </a:lnSpc>
              <a:buAutoNum type="arabicPeriod"/>
            </a:pPr>
            <a:r>
              <a:rPr lang="en-US" altLang="zh-TW" sz="1100" b="1" dirty="0"/>
              <a:t>Both headquarter and branch office NAS install </a:t>
            </a:r>
            <a:r>
              <a:rPr lang="en-US" altLang="zh-TW" sz="1100" b="1" dirty="0" err="1"/>
              <a:t>QuWAN</a:t>
            </a:r>
            <a:r>
              <a:rPr lang="en-US" altLang="zh-TW" sz="1100" b="1" dirty="0"/>
              <a:t> agent app</a:t>
            </a:r>
          </a:p>
          <a:p>
            <a:pPr marL="228600" indent="-228600">
              <a:lnSpc>
                <a:spcPct val="150000"/>
              </a:lnSpc>
              <a:buAutoNum type="arabicPeriod"/>
            </a:pPr>
            <a:r>
              <a:rPr lang="en-US" altLang="zh-TW" sz="1100" b="1" dirty="0" err="1"/>
              <a:t>QuWAN</a:t>
            </a:r>
            <a:r>
              <a:rPr lang="en-US" altLang="zh-TW" sz="1100" b="1" dirty="0"/>
              <a:t> Port1, Port2 connect with LAN, and confirm with IT that these two LANs will correspond to different WAN1, WAN2</a:t>
            </a:r>
          </a:p>
          <a:p>
            <a:pPr marL="228600" indent="-228600">
              <a:lnSpc>
                <a:spcPct val="150000"/>
              </a:lnSpc>
              <a:buAutoNum type="arabicPeriod"/>
            </a:pPr>
            <a:r>
              <a:rPr lang="en-US" altLang="zh-TW" sz="1100" b="1" dirty="0" err="1"/>
              <a:t>QuWAN</a:t>
            </a:r>
            <a:r>
              <a:rPr lang="en-US" altLang="zh-TW" sz="1100" b="1" dirty="0"/>
              <a:t> Port8 connect with PC (for logging in to NAS)</a:t>
            </a:r>
            <a:endParaRPr lang="zh-TW" altLang="en-US" sz="1100" b="1" dirty="0"/>
          </a:p>
        </p:txBody>
      </p:sp>
      <p:sp>
        <p:nvSpPr>
          <p:cNvPr id="10" name="文字方塊 9">
            <a:extLst>
              <a:ext uri="{FF2B5EF4-FFF2-40B4-BE49-F238E27FC236}">
                <a16:creationId xmlns:a16="http://schemas.microsoft.com/office/drawing/2014/main" id="{A49DFB65-0717-45D4-9EA3-F794CCC0F883}"/>
              </a:ext>
            </a:extLst>
          </p:cNvPr>
          <p:cNvSpPr txBox="1"/>
          <p:nvPr/>
        </p:nvSpPr>
        <p:spPr>
          <a:xfrm>
            <a:off x="3732884" y="4124891"/>
            <a:ext cx="5174952" cy="274370"/>
          </a:xfrm>
          <a:prstGeom prst="rect">
            <a:avLst/>
          </a:prstGeom>
          <a:noFill/>
        </p:spPr>
        <p:txBody>
          <a:bodyPr wrap="square" rtlCol="0" anchor="t">
            <a:spAutoFit/>
          </a:bodyPr>
          <a:lstStyle/>
          <a:p>
            <a:pPr>
              <a:lnSpc>
                <a:spcPct val="150000"/>
              </a:lnSpc>
            </a:pPr>
            <a:r>
              <a:rPr lang="en-US" altLang="zh-TW" sz="900" dirty="0"/>
              <a:t>Note: </a:t>
            </a:r>
            <a:r>
              <a:rPr lang="en-US" altLang="zh-TW" sz="900" dirty="0" err="1"/>
              <a:t>QuWAN</a:t>
            </a:r>
            <a:r>
              <a:rPr lang="en-US" altLang="zh-TW" sz="900" dirty="0"/>
              <a:t> can support up to 7 WANs for bandwidth aggregation (</a:t>
            </a:r>
            <a:r>
              <a:rPr lang="en-US" altLang="zh-TW" sz="900" dirty="0" err="1"/>
              <a:t>QuWAN</a:t>
            </a:r>
            <a:r>
              <a:rPr lang="en-US" altLang="zh-TW" sz="900" dirty="0"/>
              <a:t> </a:t>
            </a:r>
            <a:r>
              <a:rPr lang="en-US" altLang="zh-TW" sz="900"/>
              <a:t>Port1</a:t>
            </a:r>
            <a:r>
              <a:rPr lang="en-US" altLang="zh-TW" sz="900" dirty="0"/>
              <a:t>~Port7)</a:t>
            </a:r>
            <a:endParaRPr lang="zh-TW" altLang="en-US" sz="900" dirty="0"/>
          </a:p>
        </p:txBody>
      </p:sp>
      <p:pic>
        <p:nvPicPr>
          <p:cNvPr id="2050" name="Picture 2">
            <a:extLst>
              <a:ext uri="{FF2B5EF4-FFF2-40B4-BE49-F238E27FC236}">
                <a16:creationId xmlns:a16="http://schemas.microsoft.com/office/drawing/2014/main" id="{8CE82640-9A55-40D3-8F32-2B28B891B9F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2843" y="1143885"/>
            <a:ext cx="3277769" cy="1489221"/>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nvGrpSpPr>
          <p:cNvPr id="13" name="群組 12">
            <a:extLst>
              <a:ext uri="{FF2B5EF4-FFF2-40B4-BE49-F238E27FC236}">
                <a16:creationId xmlns:a16="http://schemas.microsoft.com/office/drawing/2014/main" id="{3F4D41D9-3E31-4860-8C41-9A4B1D4E8AB6}"/>
              </a:ext>
            </a:extLst>
          </p:cNvPr>
          <p:cNvGrpSpPr/>
          <p:nvPr/>
        </p:nvGrpSpPr>
        <p:grpSpPr>
          <a:xfrm>
            <a:off x="1721792" y="1057295"/>
            <a:ext cx="739868" cy="348119"/>
            <a:chOff x="1630465" y="1127260"/>
            <a:chExt cx="739868" cy="348119"/>
          </a:xfrm>
        </p:grpSpPr>
        <p:pic>
          <p:nvPicPr>
            <p:cNvPr id="8" name="圖片 7">
              <a:extLst>
                <a:ext uri="{FF2B5EF4-FFF2-40B4-BE49-F238E27FC236}">
                  <a16:creationId xmlns:a16="http://schemas.microsoft.com/office/drawing/2014/main" id="{B12D3E6E-195A-45F0-80D9-D1E725764EE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630465" y="1127260"/>
              <a:ext cx="739867" cy="348119"/>
            </a:xfrm>
            <a:prstGeom prst="rect">
              <a:avLst/>
            </a:prstGeom>
          </p:spPr>
        </p:pic>
        <p:sp>
          <p:nvSpPr>
            <p:cNvPr id="15" name="文字方塊 14">
              <a:extLst>
                <a:ext uri="{FF2B5EF4-FFF2-40B4-BE49-F238E27FC236}">
                  <a16:creationId xmlns:a16="http://schemas.microsoft.com/office/drawing/2014/main" id="{C0747173-85CE-429E-8618-44CE862EB7B6}"/>
                </a:ext>
              </a:extLst>
            </p:cNvPr>
            <p:cNvSpPr txBox="1"/>
            <p:nvPr/>
          </p:nvSpPr>
          <p:spPr>
            <a:xfrm>
              <a:off x="1675899" y="1137662"/>
              <a:ext cx="694434" cy="307778"/>
            </a:xfrm>
            <a:prstGeom prst="rect">
              <a:avLst/>
            </a:prstGeom>
            <a:noFill/>
          </p:spPr>
          <p:txBody>
            <a:bodyPr wrap="square">
              <a:spAutoFit/>
            </a:bodyPr>
            <a:lstStyle/>
            <a:p>
              <a:r>
                <a:rPr lang="en-US" altLang="zh-TW" b="1"/>
                <a:t>Step1</a:t>
              </a:r>
              <a:endParaRPr lang="zh-TW" altLang="en-US" b="1"/>
            </a:p>
          </p:txBody>
        </p:sp>
      </p:grpSp>
      <p:pic>
        <p:nvPicPr>
          <p:cNvPr id="1026" name="Picture 2">
            <a:extLst>
              <a:ext uri="{FF2B5EF4-FFF2-40B4-BE49-F238E27FC236}">
                <a16:creationId xmlns:a16="http://schemas.microsoft.com/office/drawing/2014/main" id="{02A78883-7111-4273-8665-512120F814B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2842" y="2800276"/>
            <a:ext cx="3277769" cy="203175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nvGrpSpPr>
          <p:cNvPr id="29" name="群組 28">
            <a:extLst>
              <a:ext uri="{FF2B5EF4-FFF2-40B4-BE49-F238E27FC236}">
                <a16:creationId xmlns:a16="http://schemas.microsoft.com/office/drawing/2014/main" id="{62473141-BCF9-4A6B-B74D-3DDFA3668A31}"/>
              </a:ext>
            </a:extLst>
          </p:cNvPr>
          <p:cNvGrpSpPr/>
          <p:nvPr/>
        </p:nvGrpSpPr>
        <p:grpSpPr>
          <a:xfrm>
            <a:off x="1721792" y="2688790"/>
            <a:ext cx="739868" cy="348119"/>
            <a:chOff x="1630465" y="1127260"/>
            <a:chExt cx="739868" cy="348119"/>
          </a:xfrm>
        </p:grpSpPr>
        <p:pic>
          <p:nvPicPr>
            <p:cNvPr id="30" name="圖片 29">
              <a:extLst>
                <a:ext uri="{FF2B5EF4-FFF2-40B4-BE49-F238E27FC236}">
                  <a16:creationId xmlns:a16="http://schemas.microsoft.com/office/drawing/2014/main" id="{58C213AC-9A85-408C-9E54-984D293FDB3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630465" y="1127260"/>
              <a:ext cx="739867" cy="348119"/>
            </a:xfrm>
            <a:prstGeom prst="rect">
              <a:avLst/>
            </a:prstGeom>
          </p:spPr>
        </p:pic>
        <p:sp>
          <p:nvSpPr>
            <p:cNvPr id="31" name="文字方塊 30">
              <a:extLst>
                <a:ext uri="{FF2B5EF4-FFF2-40B4-BE49-F238E27FC236}">
                  <a16:creationId xmlns:a16="http://schemas.microsoft.com/office/drawing/2014/main" id="{3C475350-CF6A-40EF-8485-25AAD9186A20}"/>
                </a:ext>
              </a:extLst>
            </p:cNvPr>
            <p:cNvSpPr txBox="1"/>
            <p:nvPr/>
          </p:nvSpPr>
          <p:spPr>
            <a:xfrm>
              <a:off x="1675899" y="1137662"/>
              <a:ext cx="694434" cy="307778"/>
            </a:xfrm>
            <a:prstGeom prst="rect">
              <a:avLst/>
            </a:prstGeom>
            <a:noFill/>
          </p:spPr>
          <p:txBody>
            <a:bodyPr wrap="square">
              <a:spAutoFit/>
            </a:bodyPr>
            <a:lstStyle>
              <a:defPPr marR="0" lvl="0" algn="l" rtl="0">
                <a:lnSpc>
                  <a:spcPct val="100000"/>
                </a:lnSpc>
                <a:spcBef>
                  <a:spcPts val="0"/>
                </a:spcBef>
                <a:spcAft>
                  <a:spcPts val="0"/>
                </a:spcAft>
              </a:defPPr>
              <a:lvl1pPr>
                <a:defRPr b="1"/>
              </a:lvl1pPr>
            </a:lstStyle>
            <a:p>
              <a:r>
                <a:rPr lang="en-US" altLang="zh-TW"/>
                <a:t>Step2</a:t>
              </a:r>
              <a:endParaRPr lang="zh-TW" alt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0"/>
          <p:cNvSpPr txBox="1">
            <a:spLocks noGrp="1"/>
          </p:cNvSpPr>
          <p:nvPr>
            <p:ph type="title"/>
          </p:nvPr>
        </p:nvSpPr>
        <p:spPr>
          <a:prstGeom prst="rect">
            <a:avLst/>
          </a:prstGeom>
        </p:spPr>
        <p:txBody>
          <a:bodyPr spcFirstLastPara="1" wrap="square" lIns="91425" tIns="91425" rIns="91425" bIns="91425" anchor="t" anchorCtr="0">
            <a:noAutofit/>
          </a:bodyPr>
          <a:lstStyle/>
          <a:p>
            <a:r>
              <a:rPr lang="en-US" altLang="zh-TW" err="1"/>
              <a:t>QuWAN</a:t>
            </a:r>
            <a:r>
              <a:rPr lang="zh-TW" altLang="en-US"/>
              <a:t> </a:t>
            </a:r>
            <a:r>
              <a:rPr lang="en-US" altLang="zh-TW" dirty="0"/>
              <a:t> configurations and accelerations</a:t>
            </a:r>
            <a:endParaRPr lang="zh-TW" altLang="en-US" dirty="0"/>
          </a:p>
        </p:txBody>
      </p:sp>
      <p:sp>
        <p:nvSpPr>
          <p:cNvPr id="6" name="文字方塊 5">
            <a:extLst>
              <a:ext uri="{FF2B5EF4-FFF2-40B4-BE49-F238E27FC236}">
                <a16:creationId xmlns:a16="http://schemas.microsoft.com/office/drawing/2014/main" id="{51984F05-C958-4E35-ABC8-DF4A234307F9}"/>
              </a:ext>
            </a:extLst>
          </p:cNvPr>
          <p:cNvSpPr txBox="1"/>
          <p:nvPr/>
        </p:nvSpPr>
        <p:spPr>
          <a:xfrm>
            <a:off x="4067126" y="1696723"/>
            <a:ext cx="4394436" cy="822726"/>
          </a:xfrm>
          <a:prstGeom prst="rect">
            <a:avLst/>
          </a:prstGeom>
          <a:noFill/>
        </p:spPr>
        <p:txBody>
          <a:bodyPr wrap="square" rtlCol="0" anchor="t">
            <a:spAutoFit/>
          </a:bodyPr>
          <a:lstStyle/>
          <a:p>
            <a:pPr marL="228600" indent="-228600">
              <a:lnSpc>
                <a:spcPct val="150000"/>
              </a:lnSpc>
              <a:buAutoNum type="arabicPeriod"/>
            </a:pPr>
            <a:r>
              <a:rPr lang="en-US" altLang="zh-TW" sz="1100" b="1" dirty="0"/>
              <a:t>Create a remote storage space on HBS 3</a:t>
            </a:r>
            <a:endParaRPr lang="zh-TW" altLang="en-US" sz="1100" b="1" dirty="0" err="1"/>
          </a:p>
          <a:p>
            <a:pPr marL="228600" indent="-228600">
              <a:lnSpc>
                <a:spcPct val="150000"/>
              </a:lnSpc>
              <a:buAutoNum type="arabicPeriod"/>
            </a:pPr>
            <a:r>
              <a:rPr lang="en-US" altLang="zh-TW" sz="1100" b="1" dirty="0"/>
              <a:t>The IP address is </a:t>
            </a:r>
            <a:r>
              <a:rPr lang="en-US" altLang="zh-TW" sz="1100" b="1" dirty="0" err="1"/>
              <a:t>QuWAN</a:t>
            </a:r>
            <a:r>
              <a:rPr lang="en-US" altLang="zh-TW" sz="1100" b="1" dirty="0"/>
              <a:t> Port8 LAN IP on the branch NAS</a:t>
            </a:r>
          </a:p>
          <a:p>
            <a:pPr marL="228600" indent="-228600">
              <a:lnSpc>
                <a:spcPct val="150000"/>
              </a:lnSpc>
              <a:buAutoNum type="arabicPeriod"/>
            </a:pPr>
            <a:r>
              <a:rPr lang="en-US" altLang="zh-TW" sz="1100" b="1" dirty="0"/>
              <a:t>Create an RTRR task and start transferring data</a:t>
            </a:r>
            <a:endParaRPr lang="zh-TW" altLang="en-US" sz="1100" b="1" dirty="0"/>
          </a:p>
        </p:txBody>
      </p:sp>
      <p:sp>
        <p:nvSpPr>
          <p:cNvPr id="7" name="文字方塊 6">
            <a:extLst>
              <a:ext uri="{FF2B5EF4-FFF2-40B4-BE49-F238E27FC236}">
                <a16:creationId xmlns:a16="http://schemas.microsoft.com/office/drawing/2014/main" id="{ABCE1122-9867-4CF8-9F59-5F5ADCA41308}"/>
              </a:ext>
            </a:extLst>
          </p:cNvPr>
          <p:cNvSpPr txBox="1"/>
          <p:nvPr/>
        </p:nvSpPr>
        <p:spPr>
          <a:xfrm>
            <a:off x="4140604" y="3798235"/>
            <a:ext cx="3542373" cy="430887"/>
          </a:xfrm>
          <a:prstGeom prst="rect">
            <a:avLst/>
          </a:prstGeom>
          <a:noFill/>
        </p:spPr>
        <p:txBody>
          <a:bodyPr wrap="square" rtlCol="0">
            <a:spAutoFit/>
          </a:bodyPr>
          <a:lstStyle/>
          <a:p>
            <a:r>
              <a:rPr lang="en-US" altLang="zh-TW" sz="1100" b="1"/>
              <a:t>Enjoy QuWAN</a:t>
            </a:r>
            <a:r>
              <a:rPr lang="en-US" altLang="zh-TW" sz="1100" b="1" dirty="0"/>
              <a:t> </a:t>
            </a:r>
            <a:r>
              <a:rPr lang="en-US" altLang="zh-TW" sz="1100" b="1"/>
              <a:t>WAN aggregation </a:t>
            </a:r>
            <a:r>
              <a:rPr lang="en-US" altLang="zh-TW" sz="1100" b="1" dirty="0"/>
              <a:t>to achieve transmission acceleration</a:t>
            </a:r>
            <a:endParaRPr lang="zh-TW" altLang="en-US" sz="1100" b="1" dirty="0"/>
          </a:p>
        </p:txBody>
      </p:sp>
      <p:pic>
        <p:nvPicPr>
          <p:cNvPr id="25" name="Picture 4">
            <a:extLst>
              <a:ext uri="{FF2B5EF4-FFF2-40B4-BE49-F238E27FC236}">
                <a16:creationId xmlns:a16="http://schemas.microsoft.com/office/drawing/2014/main" id="{27BCB11D-9119-4CF6-BEA3-8D61156344E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7071" y="1272808"/>
            <a:ext cx="3444732" cy="172356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FC6B50A-8252-45EE-BE58-517359D9791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0547" y="3252807"/>
            <a:ext cx="3444732" cy="155252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nvGrpSpPr>
          <p:cNvPr id="33" name="群組 32">
            <a:extLst>
              <a:ext uri="{FF2B5EF4-FFF2-40B4-BE49-F238E27FC236}">
                <a16:creationId xmlns:a16="http://schemas.microsoft.com/office/drawing/2014/main" id="{BAA1B454-D753-488E-AAB4-2BAC1D2BC333}"/>
              </a:ext>
            </a:extLst>
          </p:cNvPr>
          <p:cNvGrpSpPr/>
          <p:nvPr/>
        </p:nvGrpSpPr>
        <p:grpSpPr>
          <a:xfrm>
            <a:off x="1909502" y="1106398"/>
            <a:ext cx="739868" cy="348119"/>
            <a:chOff x="1630465" y="1127260"/>
            <a:chExt cx="739868" cy="348119"/>
          </a:xfrm>
        </p:grpSpPr>
        <p:pic>
          <p:nvPicPr>
            <p:cNvPr id="34" name="圖片 33">
              <a:extLst>
                <a:ext uri="{FF2B5EF4-FFF2-40B4-BE49-F238E27FC236}">
                  <a16:creationId xmlns:a16="http://schemas.microsoft.com/office/drawing/2014/main" id="{EC867981-CAA3-4E36-B693-348DD42A16B3}"/>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630465" y="1127260"/>
              <a:ext cx="739867" cy="348119"/>
            </a:xfrm>
            <a:prstGeom prst="rect">
              <a:avLst/>
            </a:prstGeom>
          </p:spPr>
        </p:pic>
        <p:sp>
          <p:nvSpPr>
            <p:cNvPr id="35" name="文字方塊 34">
              <a:extLst>
                <a:ext uri="{FF2B5EF4-FFF2-40B4-BE49-F238E27FC236}">
                  <a16:creationId xmlns:a16="http://schemas.microsoft.com/office/drawing/2014/main" id="{4ADD62F2-47AE-464C-9940-9A78E719F6A8}"/>
                </a:ext>
              </a:extLst>
            </p:cNvPr>
            <p:cNvSpPr txBox="1"/>
            <p:nvPr/>
          </p:nvSpPr>
          <p:spPr>
            <a:xfrm>
              <a:off x="1675899" y="1137662"/>
              <a:ext cx="694434" cy="307778"/>
            </a:xfrm>
            <a:prstGeom prst="rect">
              <a:avLst/>
            </a:prstGeom>
            <a:noFill/>
          </p:spPr>
          <p:txBody>
            <a:bodyPr wrap="square">
              <a:spAutoFit/>
            </a:bodyPr>
            <a:lstStyle>
              <a:defPPr marR="0" lvl="0" algn="l" rtl="0">
                <a:lnSpc>
                  <a:spcPct val="100000"/>
                </a:lnSpc>
                <a:spcBef>
                  <a:spcPts val="0"/>
                </a:spcBef>
                <a:spcAft>
                  <a:spcPts val="0"/>
                </a:spcAft>
              </a:defPPr>
              <a:lvl1pPr>
                <a:defRPr b="1"/>
              </a:lvl1pPr>
            </a:lstStyle>
            <a:p>
              <a:r>
                <a:rPr lang="en-US" altLang="zh-TW"/>
                <a:t>Step3</a:t>
              </a:r>
              <a:endParaRPr lang="zh-TW" altLang="en-US"/>
            </a:p>
          </p:txBody>
        </p:sp>
      </p:grpSp>
      <p:grpSp>
        <p:nvGrpSpPr>
          <p:cNvPr id="36" name="群組 35">
            <a:extLst>
              <a:ext uri="{FF2B5EF4-FFF2-40B4-BE49-F238E27FC236}">
                <a16:creationId xmlns:a16="http://schemas.microsoft.com/office/drawing/2014/main" id="{0FA29E6B-3204-4913-B183-69BE88BD7776}"/>
              </a:ext>
            </a:extLst>
          </p:cNvPr>
          <p:cNvGrpSpPr/>
          <p:nvPr/>
        </p:nvGrpSpPr>
        <p:grpSpPr>
          <a:xfrm>
            <a:off x="1912979" y="3078747"/>
            <a:ext cx="739868" cy="348119"/>
            <a:chOff x="1630465" y="1127260"/>
            <a:chExt cx="739868" cy="348119"/>
          </a:xfrm>
        </p:grpSpPr>
        <p:pic>
          <p:nvPicPr>
            <p:cNvPr id="37" name="圖片 36">
              <a:extLst>
                <a:ext uri="{FF2B5EF4-FFF2-40B4-BE49-F238E27FC236}">
                  <a16:creationId xmlns:a16="http://schemas.microsoft.com/office/drawing/2014/main" id="{34F8EA80-2815-4D48-B10D-0A816092392C}"/>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630465" y="1127260"/>
              <a:ext cx="739867" cy="348119"/>
            </a:xfrm>
            <a:prstGeom prst="rect">
              <a:avLst/>
            </a:prstGeom>
          </p:spPr>
        </p:pic>
        <p:sp>
          <p:nvSpPr>
            <p:cNvPr id="38" name="文字方塊 37">
              <a:extLst>
                <a:ext uri="{FF2B5EF4-FFF2-40B4-BE49-F238E27FC236}">
                  <a16:creationId xmlns:a16="http://schemas.microsoft.com/office/drawing/2014/main" id="{900AB6FE-0DF5-46B5-8EFD-2F0675C4D921}"/>
                </a:ext>
              </a:extLst>
            </p:cNvPr>
            <p:cNvSpPr txBox="1"/>
            <p:nvPr/>
          </p:nvSpPr>
          <p:spPr>
            <a:xfrm>
              <a:off x="1675899" y="1137662"/>
              <a:ext cx="694434" cy="307778"/>
            </a:xfrm>
            <a:prstGeom prst="rect">
              <a:avLst/>
            </a:prstGeom>
            <a:noFill/>
          </p:spPr>
          <p:txBody>
            <a:bodyPr wrap="square">
              <a:spAutoFit/>
            </a:bodyPr>
            <a:lstStyle>
              <a:defPPr marR="0" lvl="0" algn="l" rtl="0">
                <a:lnSpc>
                  <a:spcPct val="100000"/>
                </a:lnSpc>
                <a:spcBef>
                  <a:spcPts val="0"/>
                </a:spcBef>
                <a:spcAft>
                  <a:spcPts val="0"/>
                </a:spcAft>
                <a:defRPr/>
              </a:defPPr>
              <a:lvl1pPr>
                <a:defRPr b="1"/>
              </a:lvl1pPr>
            </a:lstStyle>
            <a:p>
              <a:r>
                <a:rPr lang="en-US" altLang="zh-TW"/>
                <a:t>Step4</a:t>
              </a:r>
              <a:endParaRPr lang="zh-TW" altLang="en-US"/>
            </a:p>
          </p:txBody>
        </p:sp>
      </p:grpSp>
    </p:spTree>
    <p:extLst>
      <p:ext uri="{BB962C8B-B14F-4D97-AF65-F5344CB8AC3E}">
        <p14:creationId xmlns:p14="http://schemas.microsoft.com/office/powerpoint/2010/main" val="125011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grpSp>
        <p:nvGrpSpPr>
          <p:cNvPr id="45" name="群組 44">
            <a:extLst>
              <a:ext uri="{FF2B5EF4-FFF2-40B4-BE49-F238E27FC236}">
                <a16:creationId xmlns:a16="http://schemas.microsoft.com/office/drawing/2014/main" id="{938D4547-E0DB-4507-9508-F3C92C2772BC}"/>
              </a:ext>
            </a:extLst>
          </p:cNvPr>
          <p:cNvGrpSpPr/>
          <p:nvPr/>
        </p:nvGrpSpPr>
        <p:grpSpPr>
          <a:xfrm flipH="1">
            <a:off x="4567957" y="3752586"/>
            <a:ext cx="2759225" cy="1057968"/>
            <a:chOff x="4616816" y="1402459"/>
            <a:chExt cx="2530047" cy="940916"/>
          </a:xfrm>
        </p:grpSpPr>
        <p:sp>
          <p:nvSpPr>
            <p:cNvPr id="46" name="矩形 45">
              <a:extLst>
                <a:ext uri="{FF2B5EF4-FFF2-40B4-BE49-F238E27FC236}">
                  <a16:creationId xmlns:a16="http://schemas.microsoft.com/office/drawing/2014/main" id="{D4A453D1-9576-494C-954C-9515A30C17DC}"/>
                </a:ext>
              </a:extLst>
            </p:cNvPr>
            <p:cNvSpPr/>
            <p:nvPr/>
          </p:nvSpPr>
          <p:spPr>
            <a:xfrm>
              <a:off x="4678492" y="1497176"/>
              <a:ext cx="2468371" cy="84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86494ED1-4349-4E85-AF35-9B8364DD3989}"/>
                </a:ext>
              </a:extLst>
            </p:cNvPr>
            <p:cNvSpPr/>
            <p:nvPr/>
          </p:nvSpPr>
          <p:spPr>
            <a:xfrm>
              <a:off x="4725939" y="1540934"/>
              <a:ext cx="2370870" cy="768408"/>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a:extLst>
                <a:ext uri="{FF2B5EF4-FFF2-40B4-BE49-F238E27FC236}">
                  <a16:creationId xmlns:a16="http://schemas.microsoft.com/office/drawing/2014/main" id="{8B918221-05A8-4A12-81C7-851341265258}"/>
                </a:ext>
              </a:extLst>
            </p:cNvPr>
            <p:cNvSpPr/>
            <p:nvPr/>
          </p:nvSpPr>
          <p:spPr>
            <a:xfrm>
              <a:off x="4616816" y="1402459"/>
              <a:ext cx="220670" cy="206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1" name="群組 40">
            <a:extLst>
              <a:ext uri="{FF2B5EF4-FFF2-40B4-BE49-F238E27FC236}">
                <a16:creationId xmlns:a16="http://schemas.microsoft.com/office/drawing/2014/main" id="{1F8D786C-7565-4EF2-BF78-985123BD9BBD}"/>
              </a:ext>
            </a:extLst>
          </p:cNvPr>
          <p:cNvGrpSpPr/>
          <p:nvPr/>
        </p:nvGrpSpPr>
        <p:grpSpPr>
          <a:xfrm flipH="1">
            <a:off x="1505500" y="3752586"/>
            <a:ext cx="2706023" cy="1057968"/>
            <a:chOff x="4678492" y="1402459"/>
            <a:chExt cx="2545884" cy="940916"/>
          </a:xfrm>
        </p:grpSpPr>
        <p:sp>
          <p:nvSpPr>
            <p:cNvPr id="42" name="矩形 41">
              <a:extLst>
                <a:ext uri="{FF2B5EF4-FFF2-40B4-BE49-F238E27FC236}">
                  <a16:creationId xmlns:a16="http://schemas.microsoft.com/office/drawing/2014/main" id="{637A8E42-6F87-4212-993D-D382D0285234}"/>
                </a:ext>
              </a:extLst>
            </p:cNvPr>
            <p:cNvSpPr/>
            <p:nvPr/>
          </p:nvSpPr>
          <p:spPr>
            <a:xfrm>
              <a:off x="4678492" y="1497176"/>
              <a:ext cx="2468371" cy="84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a16="http://schemas.microsoft.com/office/drawing/2014/main" id="{B8E25BDE-5AB2-4D83-AD56-A4C7BBD24B1F}"/>
                </a:ext>
              </a:extLst>
            </p:cNvPr>
            <p:cNvSpPr/>
            <p:nvPr/>
          </p:nvSpPr>
          <p:spPr>
            <a:xfrm>
              <a:off x="4725939" y="1540934"/>
              <a:ext cx="2370870" cy="768408"/>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a:extLst>
                <a:ext uri="{FF2B5EF4-FFF2-40B4-BE49-F238E27FC236}">
                  <a16:creationId xmlns:a16="http://schemas.microsoft.com/office/drawing/2014/main" id="{148F704B-B55B-4658-9D1D-7F7041CB5F07}"/>
                </a:ext>
              </a:extLst>
            </p:cNvPr>
            <p:cNvSpPr/>
            <p:nvPr/>
          </p:nvSpPr>
          <p:spPr>
            <a:xfrm>
              <a:off x="7003706" y="1402459"/>
              <a:ext cx="220670" cy="206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7" name="群組 36">
            <a:extLst>
              <a:ext uri="{FF2B5EF4-FFF2-40B4-BE49-F238E27FC236}">
                <a16:creationId xmlns:a16="http://schemas.microsoft.com/office/drawing/2014/main" id="{1F6E3FFE-1F63-4DE5-88BA-896F4A9CBD3E}"/>
              </a:ext>
            </a:extLst>
          </p:cNvPr>
          <p:cNvGrpSpPr/>
          <p:nvPr/>
        </p:nvGrpSpPr>
        <p:grpSpPr>
          <a:xfrm flipH="1">
            <a:off x="4619655" y="1070651"/>
            <a:ext cx="2707527" cy="1050780"/>
            <a:chOff x="4599564" y="1497176"/>
            <a:chExt cx="2547299" cy="934523"/>
          </a:xfrm>
        </p:grpSpPr>
        <p:sp>
          <p:nvSpPr>
            <p:cNvPr id="38" name="矩形 37">
              <a:extLst>
                <a:ext uri="{FF2B5EF4-FFF2-40B4-BE49-F238E27FC236}">
                  <a16:creationId xmlns:a16="http://schemas.microsoft.com/office/drawing/2014/main" id="{0C96E627-B499-4F59-8BBD-E27642A17027}"/>
                </a:ext>
              </a:extLst>
            </p:cNvPr>
            <p:cNvSpPr/>
            <p:nvPr/>
          </p:nvSpPr>
          <p:spPr>
            <a:xfrm>
              <a:off x="4678492" y="1497176"/>
              <a:ext cx="2468371" cy="84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a16="http://schemas.microsoft.com/office/drawing/2014/main" id="{2E4FEF0A-3B12-4EEE-9BAB-72097A910418}"/>
                </a:ext>
              </a:extLst>
            </p:cNvPr>
            <p:cNvSpPr/>
            <p:nvPr/>
          </p:nvSpPr>
          <p:spPr>
            <a:xfrm>
              <a:off x="4725939" y="1540934"/>
              <a:ext cx="2370870" cy="768408"/>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CD3CC39D-2E02-42F0-96ED-9180FFF75E1C}"/>
                </a:ext>
              </a:extLst>
            </p:cNvPr>
            <p:cNvSpPr/>
            <p:nvPr/>
          </p:nvSpPr>
          <p:spPr>
            <a:xfrm>
              <a:off x="4599564" y="2224966"/>
              <a:ext cx="220670" cy="206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7" name="圖形 6">
            <a:extLst>
              <a:ext uri="{FF2B5EF4-FFF2-40B4-BE49-F238E27FC236}">
                <a16:creationId xmlns:a16="http://schemas.microsoft.com/office/drawing/2014/main" id="{A9A30D52-B286-4F54-88CE-34F45ACC5B21}"/>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376033" y="1223682"/>
            <a:ext cx="2098656" cy="2528845"/>
          </a:xfrm>
          <a:prstGeom prst="rect">
            <a:avLst/>
          </a:prstGeom>
        </p:spPr>
      </p:pic>
      <p:grpSp>
        <p:nvGrpSpPr>
          <p:cNvPr id="29" name="群組 28">
            <a:extLst>
              <a:ext uri="{FF2B5EF4-FFF2-40B4-BE49-F238E27FC236}">
                <a16:creationId xmlns:a16="http://schemas.microsoft.com/office/drawing/2014/main" id="{A1E430A9-6AE3-46D5-A433-AD03E668191B}"/>
              </a:ext>
            </a:extLst>
          </p:cNvPr>
          <p:cNvGrpSpPr/>
          <p:nvPr/>
        </p:nvGrpSpPr>
        <p:grpSpPr>
          <a:xfrm flipH="1">
            <a:off x="1505498" y="1071218"/>
            <a:ext cx="2706023" cy="1050780"/>
            <a:chOff x="4678492" y="1497176"/>
            <a:chExt cx="2545884" cy="934523"/>
          </a:xfrm>
        </p:grpSpPr>
        <p:sp>
          <p:nvSpPr>
            <p:cNvPr id="30" name="矩形 29">
              <a:extLst>
                <a:ext uri="{FF2B5EF4-FFF2-40B4-BE49-F238E27FC236}">
                  <a16:creationId xmlns:a16="http://schemas.microsoft.com/office/drawing/2014/main" id="{036E2D6C-A2C6-458F-864A-A0CACC5C4CD3}"/>
                </a:ext>
              </a:extLst>
            </p:cNvPr>
            <p:cNvSpPr/>
            <p:nvPr/>
          </p:nvSpPr>
          <p:spPr>
            <a:xfrm>
              <a:off x="4678492" y="1497176"/>
              <a:ext cx="2468371" cy="84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7ECC4A45-9F17-46C7-8834-BC89A22A47EC}"/>
                </a:ext>
              </a:extLst>
            </p:cNvPr>
            <p:cNvSpPr/>
            <p:nvPr/>
          </p:nvSpPr>
          <p:spPr>
            <a:xfrm>
              <a:off x="4725939" y="1540934"/>
              <a:ext cx="2370870" cy="768408"/>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AF7877B3-9F9C-45C5-8E05-369817F4C99C}"/>
                </a:ext>
              </a:extLst>
            </p:cNvPr>
            <p:cNvSpPr/>
            <p:nvPr/>
          </p:nvSpPr>
          <p:spPr>
            <a:xfrm>
              <a:off x="7003706" y="2224966"/>
              <a:ext cx="220670" cy="2067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9" name="Google Shape;59;p14"/>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ltLang="zh-TW">
                <a:ea typeface="微軟正黑體"/>
              </a:rPr>
              <a:t>Voice of the customers we received</a:t>
            </a:r>
            <a:endParaRPr lang="zh-TW" altLang="en-US">
              <a:ea typeface="微軟正黑體"/>
            </a:endParaRPr>
          </a:p>
        </p:txBody>
      </p:sp>
      <p:sp>
        <p:nvSpPr>
          <p:cNvPr id="66" name="Google Shape;66;p14"/>
          <p:cNvSpPr txBox="1"/>
          <p:nvPr/>
        </p:nvSpPr>
        <p:spPr>
          <a:xfrm>
            <a:off x="1676580" y="1112113"/>
            <a:ext cx="2444635" cy="91000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100" b="1" dirty="0"/>
              <a:t>The R&amp;D dept. produces a lot of data everyday;</a:t>
            </a:r>
            <a:r>
              <a:rPr lang="zh-TW" altLang="en-US" sz="1100" b="1" dirty="0"/>
              <a:t> </a:t>
            </a:r>
            <a:r>
              <a:rPr lang="en-US" altLang="zh-TW" sz="1100" b="1" dirty="0"/>
              <a:t>using</a:t>
            </a:r>
            <a:r>
              <a:rPr lang="zh-TW" altLang="en-US" sz="1100" b="1" dirty="0"/>
              <a:t> </a:t>
            </a:r>
            <a:r>
              <a:rPr lang="en-US" altLang="zh-TW" sz="1100" b="1" dirty="0"/>
              <a:t>1Gbps cable for backup is too slow. how can I assign 10Gbps lines for the task?</a:t>
            </a:r>
            <a:endParaRPr sz="1100" b="1" dirty="0"/>
          </a:p>
        </p:txBody>
      </p:sp>
      <p:sp>
        <p:nvSpPr>
          <p:cNvPr id="68" name="Google Shape;68;p14"/>
          <p:cNvSpPr txBox="1"/>
          <p:nvPr/>
        </p:nvSpPr>
        <p:spPr>
          <a:xfrm>
            <a:off x="1641091" y="3976212"/>
            <a:ext cx="2548718" cy="5579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100" b="1" dirty="0">
                <a:solidFill>
                  <a:schemeClr val="tx1"/>
                </a:solidFill>
                <a:latin typeface="+mj-lt"/>
                <a:ea typeface="微軟正黑體" panose="020B0604030504040204" pitchFamily="34" charset="-120"/>
              </a:rPr>
              <a:t>I </a:t>
            </a:r>
            <a:r>
              <a:rPr lang="en-US" altLang="zh-TW" sz="1100" b="1">
                <a:solidFill>
                  <a:schemeClr val="tx1"/>
                </a:solidFill>
                <a:latin typeface="+mj-lt"/>
                <a:ea typeface="微軟正黑體" panose="020B0604030504040204" pitchFamily="34" charset="-120"/>
              </a:rPr>
              <a:t>plugged in </a:t>
            </a:r>
            <a:r>
              <a:rPr lang="en-US" altLang="zh-TW" sz="1100" b="1" dirty="0">
                <a:solidFill>
                  <a:schemeClr val="tx1"/>
                </a:solidFill>
                <a:latin typeface="+mj-lt"/>
                <a:ea typeface="微軟正黑體" panose="020B0604030504040204" pitchFamily="34" charset="-120"/>
              </a:rPr>
              <a:t>two 10Gbps cables, but HBS 3 only transfer data through</a:t>
            </a:r>
            <a:r>
              <a:rPr lang="en-US" altLang="zh-TW" sz="1100" b="1">
                <a:solidFill>
                  <a:schemeClr val="tx1"/>
                </a:solidFill>
                <a:latin typeface="+mj-lt"/>
                <a:ea typeface="微軟正黑體" panose="020B0604030504040204" pitchFamily="34" charset="-120"/>
              </a:rPr>
              <a:t> the</a:t>
            </a:r>
            <a:r>
              <a:rPr lang="en-US" altLang="zh-TW" sz="1100" b="1" dirty="0">
                <a:solidFill>
                  <a:schemeClr val="tx1"/>
                </a:solidFill>
                <a:latin typeface="+mj-lt"/>
                <a:ea typeface="微軟正黑體" panose="020B0604030504040204" pitchFamily="34" charset="-120"/>
              </a:rPr>
              <a:t> 1Gbps default gateway </a:t>
            </a:r>
            <a:endParaRPr sz="1100" b="1" dirty="0">
              <a:solidFill>
                <a:schemeClr val="tx1"/>
              </a:solidFill>
              <a:latin typeface="+mj-lt"/>
              <a:ea typeface="微軟正黑體" panose="020B0604030504040204" pitchFamily="34" charset="-120"/>
            </a:endParaRPr>
          </a:p>
        </p:txBody>
      </p:sp>
      <p:sp>
        <p:nvSpPr>
          <p:cNvPr id="70" name="Google Shape;70;p14"/>
          <p:cNvSpPr txBox="1"/>
          <p:nvPr/>
        </p:nvSpPr>
        <p:spPr>
          <a:xfrm>
            <a:off x="3323105" y="3355627"/>
            <a:ext cx="1983441" cy="3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TW" b="1"/>
              <a:t>HQ</a:t>
            </a:r>
            <a:r>
              <a:rPr lang="zh-TW" b="1" dirty="0"/>
              <a:t> NAS</a:t>
            </a:r>
            <a:endParaRPr b="1" dirty="0"/>
          </a:p>
        </p:txBody>
      </p:sp>
      <p:pic>
        <p:nvPicPr>
          <p:cNvPr id="2" name="圖形 1">
            <a:extLst>
              <a:ext uri="{FF2B5EF4-FFF2-40B4-BE49-F238E27FC236}">
                <a16:creationId xmlns:a16="http://schemas.microsoft.com/office/drawing/2014/main" id="{B2BF86A0-D4E2-4389-B132-E33AD933B45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83418" y="1411058"/>
            <a:ext cx="2192558" cy="2321384"/>
          </a:xfrm>
          <a:prstGeom prst="rect">
            <a:avLst/>
          </a:prstGeom>
        </p:spPr>
      </p:pic>
      <p:sp>
        <p:nvSpPr>
          <p:cNvPr id="71" name="Google Shape;71;p14"/>
          <p:cNvSpPr txBox="1"/>
          <p:nvPr/>
        </p:nvSpPr>
        <p:spPr>
          <a:xfrm>
            <a:off x="4727099" y="1096086"/>
            <a:ext cx="2516189" cy="846872"/>
          </a:xfrm>
          <a:prstGeom prst="rect">
            <a:avLst/>
          </a:prstGeom>
          <a:noFill/>
          <a:ln>
            <a:noFill/>
          </a:ln>
        </p:spPr>
        <p:txBody>
          <a:bodyPr spcFirstLastPara="1" wrap="square" lIns="91425" tIns="91425" rIns="91425" bIns="91425" anchor="t" anchorCtr="0">
            <a:noAutofit/>
          </a:bodyPr>
          <a:lstStyle/>
          <a:p>
            <a:pPr lvl="0"/>
            <a:r>
              <a:rPr lang="en-US" altLang="zh-TW" sz="1100" b="1" dirty="0">
                <a:solidFill>
                  <a:schemeClr val="tx1"/>
                </a:solidFill>
                <a:latin typeface="+mj-lt"/>
                <a:ea typeface="微軟正黑體" panose="020B0604030504040204" pitchFamily="34" charset="-120"/>
              </a:rPr>
              <a:t>I have set up </a:t>
            </a:r>
            <a:r>
              <a:rPr lang="en-US" altLang="zh-TW" sz="1100" b="1">
                <a:solidFill>
                  <a:schemeClr val="tx1"/>
                </a:solidFill>
                <a:latin typeface="+mj-lt"/>
                <a:ea typeface="微軟正黑體" panose="020B0604030504040204" pitchFamily="34" charset="-120"/>
              </a:rPr>
              <a:t>the </a:t>
            </a:r>
            <a:r>
              <a:rPr lang="en-US" altLang="zh-TW" sz="1100" b="1" dirty="0">
                <a:solidFill>
                  <a:schemeClr val="tx1"/>
                </a:solidFill>
                <a:latin typeface="+mj-lt"/>
                <a:ea typeface="微軟正黑體" panose="020B0604030504040204" pitchFamily="34" charset="-120"/>
              </a:rPr>
              <a:t>backup task last night, but it was failed </a:t>
            </a:r>
            <a:r>
              <a:rPr lang="en-US" altLang="zh-TW" sz="1100" b="1">
                <a:solidFill>
                  <a:schemeClr val="tx1"/>
                </a:solidFill>
                <a:latin typeface="+mj-lt"/>
                <a:ea typeface="微軟正黑體" panose="020B0604030504040204" pitchFamily="34" charset="-120"/>
              </a:rPr>
              <a:t>at 10%; not </a:t>
            </a:r>
            <a:r>
              <a:rPr lang="en-US" altLang="zh-TW" sz="1100" b="1" dirty="0">
                <a:solidFill>
                  <a:schemeClr val="tx1"/>
                </a:solidFill>
                <a:latin typeface="+mj-lt"/>
                <a:ea typeface="微軟正黑體" panose="020B0604030504040204" pitchFamily="34" charset="-120"/>
              </a:rPr>
              <a:t>until this morning I came to </a:t>
            </a:r>
            <a:r>
              <a:rPr lang="en-US" altLang="zh-TW" sz="1100" b="1">
                <a:solidFill>
                  <a:schemeClr val="tx1"/>
                </a:solidFill>
                <a:latin typeface="+mj-lt"/>
                <a:ea typeface="微軟正黑體" panose="020B0604030504040204" pitchFamily="34" charset="-120"/>
              </a:rPr>
              <a:t>work did I realized this…</a:t>
            </a:r>
            <a:endParaRPr sz="1100" b="1" dirty="0">
              <a:solidFill>
                <a:schemeClr val="tx1"/>
              </a:solidFill>
              <a:latin typeface="+mj-lt"/>
              <a:ea typeface="微軟正黑體" panose="020B0604030504040204" pitchFamily="34" charset="-120"/>
            </a:endParaRPr>
          </a:p>
        </p:txBody>
      </p:sp>
      <p:sp>
        <p:nvSpPr>
          <p:cNvPr id="73" name="Google Shape;73;p14"/>
          <p:cNvSpPr txBox="1"/>
          <p:nvPr/>
        </p:nvSpPr>
        <p:spPr>
          <a:xfrm>
            <a:off x="4622545" y="3914011"/>
            <a:ext cx="2620743" cy="812630"/>
          </a:xfrm>
          <a:prstGeom prst="rect">
            <a:avLst/>
          </a:prstGeom>
          <a:noFill/>
          <a:ln>
            <a:noFill/>
          </a:ln>
        </p:spPr>
        <p:txBody>
          <a:bodyPr spcFirstLastPara="1" wrap="square" lIns="91425" tIns="91425" rIns="91425" bIns="91425" anchor="t" anchorCtr="0">
            <a:noAutofit/>
          </a:bodyPr>
          <a:lstStyle/>
          <a:p>
            <a:r>
              <a:rPr lang="en-US" altLang="zh-TW" sz="1000" b="1" dirty="0"/>
              <a:t>Our company has 130TB of data and we transported the data through physical storage</a:t>
            </a:r>
            <a:r>
              <a:rPr lang="zh-TW" altLang="en-US" sz="1000" b="1" dirty="0"/>
              <a:t> </a:t>
            </a:r>
            <a:r>
              <a:rPr lang="en-US" altLang="zh-TW" sz="1000" b="1" dirty="0"/>
              <a:t>to the cloud, but HBS 3 can not recognize it for incremental backup</a:t>
            </a:r>
            <a:endParaRPr lang="zh-TW" altLang="en-US" sz="1000" b="1" dirty="0"/>
          </a:p>
        </p:txBody>
      </p:sp>
      <p:pic>
        <p:nvPicPr>
          <p:cNvPr id="9" name="圖片 8" descr="一張含有 電子用品, 電腦, 立體 的圖片&#10;&#10;自動產生的描述">
            <a:extLst>
              <a:ext uri="{FF2B5EF4-FFF2-40B4-BE49-F238E27FC236}">
                <a16:creationId xmlns:a16="http://schemas.microsoft.com/office/drawing/2014/main" id="{C45C1EA0-9B85-4461-834A-B8884AC92921}"/>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502959" y="2189664"/>
            <a:ext cx="1576667" cy="1317839"/>
          </a:xfrm>
          <a:prstGeom prst="rect">
            <a:avLst/>
          </a:prstGeom>
        </p:spPr>
      </p:pic>
    </p:spTree>
    <p:extLst>
      <p:ext uri="{BB962C8B-B14F-4D97-AF65-F5344CB8AC3E}">
        <p14:creationId xmlns:p14="http://schemas.microsoft.com/office/powerpoint/2010/main" val="1785844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 name="副標題 16">
            <a:extLst>
              <a:ext uri="{FF2B5EF4-FFF2-40B4-BE49-F238E27FC236}">
                <a16:creationId xmlns:a16="http://schemas.microsoft.com/office/drawing/2014/main" id="{E2D47024-22A8-43D4-87E3-D51BAAD05BB1}"/>
              </a:ext>
            </a:extLst>
          </p:cNvPr>
          <p:cNvSpPr txBox="1">
            <a:spLocks/>
          </p:cNvSpPr>
          <p:nvPr/>
        </p:nvSpPr>
        <p:spPr>
          <a:xfrm>
            <a:off x="2370703" y="4867367"/>
            <a:ext cx="4104056" cy="2470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500" dirty="0">
                <a:solidFill>
                  <a:schemeClr val="bg1"/>
                </a:solidFill>
                <a:latin typeface="Arial" panose="020B0604020202020204" pitchFamily="34" charset="0"/>
                <a:cs typeface="Arial" panose="020B0604020202020204" pitchFamily="34" charset="0"/>
              </a:rPr>
              <a:t>Copyright © 2020 QNAP Systems, Inc. All rights reserved. QNAP® and other names of QNAP Products are proprietary marks or registered trademarks of QNAP Systems, Inc. Other products and company names mentioned herein are trademarks of their respective holders.</a:t>
            </a:r>
            <a:endParaRPr lang="zh-TW" altLang="en-US" sz="5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a:t>Summarize</a:t>
            </a:r>
            <a:r>
              <a:rPr lang="en-US" altLang="zh-TW" dirty="0"/>
              <a:t> the problems from customers</a:t>
            </a:r>
            <a:endParaRPr dirty="0"/>
          </a:p>
        </p:txBody>
      </p:sp>
      <p:sp>
        <p:nvSpPr>
          <p:cNvPr id="10" name="文字方塊 9">
            <a:extLst>
              <a:ext uri="{FF2B5EF4-FFF2-40B4-BE49-F238E27FC236}">
                <a16:creationId xmlns:a16="http://schemas.microsoft.com/office/drawing/2014/main" id="{30647AB1-C3A4-4154-810B-83D147102057}"/>
              </a:ext>
            </a:extLst>
          </p:cNvPr>
          <p:cNvSpPr txBox="1"/>
          <p:nvPr/>
        </p:nvSpPr>
        <p:spPr>
          <a:xfrm>
            <a:off x="363600" y="1858200"/>
            <a:ext cx="7980299" cy="711413"/>
          </a:xfrm>
          <a:prstGeom prst="rect">
            <a:avLst/>
          </a:prstGeom>
          <a:noFill/>
        </p:spPr>
        <p:txBody>
          <a:bodyPr wrap="square" anchor="t">
            <a:spAutoFit/>
          </a:bodyPr>
          <a:lstStyle/>
          <a:p>
            <a:pPr marL="355600" lvl="0" indent="-228600">
              <a:lnSpc>
                <a:spcPct val="115000"/>
              </a:lnSpc>
              <a:buClrTx/>
              <a:buSzPts val="1600"/>
              <a:buFont typeface="+mj-lt"/>
              <a:buAutoNum type="arabicPeriod"/>
            </a:pPr>
            <a:r>
              <a:rPr lang="en-US" altLang="zh-TW" sz="1200" b="1" dirty="0"/>
              <a:t>Some physical network ports always </a:t>
            </a:r>
            <a:r>
              <a:rPr lang="en-US" altLang="zh-TW" sz="1200" b="1"/>
              <a:t>at </a:t>
            </a:r>
            <a:r>
              <a:rPr lang="en-US" altLang="zh-TW" sz="1200" b="1" dirty="0"/>
              <a:t>high </a:t>
            </a:r>
            <a:r>
              <a:rPr lang="en-US" altLang="zh-TW" sz="1200" b="1"/>
              <a:t>load</a:t>
            </a:r>
            <a:r>
              <a:rPr lang="en-US" altLang="zh-TW" sz="1200" b="1" dirty="0"/>
              <a:t>, but some </a:t>
            </a:r>
            <a:r>
              <a:rPr lang="en-US" altLang="zh-TW" sz="1200" b="1"/>
              <a:t>are </a:t>
            </a:r>
            <a:r>
              <a:rPr lang="en-US" altLang="zh-TW" sz="1200" b="1" dirty="0"/>
              <a:t>not (Poor efficiency).</a:t>
            </a:r>
            <a:endParaRPr lang="zh-TW" altLang="en-US" sz="1200" b="1" dirty="0"/>
          </a:p>
          <a:p>
            <a:pPr marL="355600" indent="-228600">
              <a:lnSpc>
                <a:spcPct val="115000"/>
              </a:lnSpc>
              <a:buClrTx/>
              <a:buSzPts val="1600"/>
              <a:buFont typeface="+mj-lt"/>
              <a:buAutoNum type="arabicPeriod"/>
            </a:pPr>
            <a:r>
              <a:rPr lang="en-US" altLang="zh-TW" sz="1200" b="1" dirty="0"/>
              <a:t>Wanted to assign physical network port but have no idea how to</a:t>
            </a:r>
            <a:r>
              <a:rPr lang="zh-TW" altLang="en-US" sz="1200" b="1" dirty="0"/>
              <a:t> </a:t>
            </a:r>
            <a:r>
              <a:rPr lang="en-US" altLang="zh-TW" sz="1200" b="1" dirty="0"/>
              <a:t>do that .</a:t>
            </a:r>
            <a:endParaRPr lang="zh-TW" altLang="en-US" sz="1200" b="1" dirty="0"/>
          </a:p>
          <a:p>
            <a:pPr marL="355600" lvl="0" indent="-228600">
              <a:lnSpc>
                <a:spcPct val="115000"/>
              </a:lnSpc>
              <a:buClrTx/>
              <a:buSzPts val="1600"/>
              <a:buFont typeface="+mj-lt"/>
              <a:buAutoNum type="arabicPeriod"/>
            </a:pPr>
            <a:r>
              <a:rPr lang="en-US" altLang="zh-TW" sz="1200" b="1" dirty="0"/>
              <a:t>Backup task be interrupted </a:t>
            </a:r>
            <a:r>
              <a:rPr lang="en-US" altLang="zh-TW" sz="1200" b="1"/>
              <a:t>unexpectedly</a:t>
            </a:r>
            <a:r>
              <a:rPr lang="en-US" altLang="zh-TW" sz="1200" b="1" dirty="0"/>
              <a:t> by network disconnection.</a:t>
            </a:r>
            <a:endParaRPr lang="zh-TW" altLang="en-US" sz="1200" b="1" dirty="0"/>
          </a:p>
        </p:txBody>
      </p:sp>
      <p:pic>
        <p:nvPicPr>
          <p:cNvPr id="3" name="圖形 2">
            <a:extLst>
              <a:ext uri="{FF2B5EF4-FFF2-40B4-BE49-F238E27FC236}">
                <a16:creationId xmlns:a16="http://schemas.microsoft.com/office/drawing/2014/main" id="{801C96C6-95F2-420D-9D96-289E323354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7324" y="2688993"/>
            <a:ext cx="4288957" cy="2085726"/>
          </a:xfrm>
          <a:prstGeom prst="rect">
            <a:avLst/>
          </a:prstGeom>
        </p:spPr>
      </p:pic>
      <p:sp>
        <p:nvSpPr>
          <p:cNvPr id="16" name="文字方塊 15">
            <a:extLst>
              <a:ext uri="{FF2B5EF4-FFF2-40B4-BE49-F238E27FC236}">
                <a16:creationId xmlns:a16="http://schemas.microsoft.com/office/drawing/2014/main" id="{8AC7AEA8-DF05-438C-8E9C-DD58529B70DB}"/>
              </a:ext>
            </a:extLst>
          </p:cNvPr>
          <p:cNvSpPr txBox="1"/>
          <p:nvPr/>
        </p:nvSpPr>
        <p:spPr>
          <a:xfrm>
            <a:off x="363601" y="3729398"/>
            <a:ext cx="4426914" cy="711413"/>
          </a:xfrm>
          <a:prstGeom prst="rect">
            <a:avLst/>
          </a:prstGeom>
          <a:noFill/>
        </p:spPr>
        <p:txBody>
          <a:bodyPr wrap="square">
            <a:spAutoFit/>
          </a:bodyPr>
          <a:lstStyle/>
          <a:p>
            <a:pPr marL="355600" lvl="0" indent="-228600" algn="l" rtl="0">
              <a:lnSpc>
                <a:spcPct val="115000"/>
              </a:lnSpc>
              <a:spcBef>
                <a:spcPts val="0"/>
              </a:spcBef>
              <a:spcAft>
                <a:spcPts val="0"/>
              </a:spcAft>
              <a:buClrTx/>
              <a:buSzPts val="1600"/>
              <a:buFont typeface="+mj-lt"/>
              <a:buAutoNum type="arabicPeriod"/>
            </a:pPr>
            <a:r>
              <a:rPr lang="en-US" altLang="zh-TW" sz="1200" b="1" dirty="0"/>
              <a:t>Transmit big data to cloud is time consuming.</a:t>
            </a:r>
            <a:endParaRPr lang="zh-TW" altLang="en-US" sz="1200" b="1" dirty="0"/>
          </a:p>
          <a:p>
            <a:pPr marL="355600" lvl="0" indent="-228600">
              <a:lnSpc>
                <a:spcPct val="115000"/>
              </a:lnSpc>
              <a:buClrTx/>
              <a:buSzPts val="1600"/>
              <a:buFont typeface="+mj-lt"/>
              <a:buAutoNum type="arabicPeriod"/>
            </a:pPr>
            <a:r>
              <a:rPr lang="en-US" altLang="zh-TW" sz="1200" b="1" dirty="0"/>
              <a:t>Transmit big data through physical storage to cloud, but HBS 3 can not</a:t>
            </a:r>
            <a:r>
              <a:rPr lang="en-US" altLang="zh-TW" sz="1200" b="1"/>
              <a:t> make</a:t>
            </a:r>
            <a:r>
              <a:rPr lang="en-US" altLang="zh-TW" sz="1200" b="1" dirty="0"/>
              <a:t> incremental backup.</a:t>
            </a:r>
            <a:endParaRPr lang="zh-TW" altLang="en-US" sz="1200" b="1" dirty="0"/>
          </a:p>
        </p:txBody>
      </p:sp>
      <p:grpSp>
        <p:nvGrpSpPr>
          <p:cNvPr id="17" name="群組 16">
            <a:extLst>
              <a:ext uri="{FF2B5EF4-FFF2-40B4-BE49-F238E27FC236}">
                <a16:creationId xmlns:a16="http://schemas.microsoft.com/office/drawing/2014/main" id="{32493099-6965-429F-96BA-111C8D9CE508}"/>
              </a:ext>
            </a:extLst>
          </p:cNvPr>
          <p:cNvGrpSpPr/>
          <p:nvPr/>
        </p:nvGrpSpPr>
        <p:grpSpPr>
          <a:xfrm flipH="1">
            <a:off x="535383" y="2985282"/>
            <a:ext cx="2105775" cy="644329"/>
            <a:chOff x="4522432" y="1497176"/>
            <a:chExt cx="2701944" cy="973885"/>
          </a:xfrm>
        </p:grpSpPr>
        <p:sp>
          <p:nvSpPr>
            <p:cNvPr id="18" name="矩形 17">
              <a:extLst>
                <a:ext uri="{FF2B5EF4-FFF2-40B4-BE49-F238E27FC236}">
                  <a16:creationId xmlns:a16="http://schemas.microsoft.com/office/drawing/2014/main" id="{27D23C06-4229-42E0-821A-11A7B79E6A01}"/>
                </a:ext>
              </a:extLst>
            </p:cNvPr>
            <p:cNvSpPr/>
            <p:nvPr/>
          </p:nvSpPr>
          <p:spPr>
            <a:xfrm>
              <a:off x="4522432" y="1497176"/>
              <a:ext cx="2624432" cy="84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a:extLst>
                <a:ext uri="{FF2B5EF4-FFF2-40B4-BE49-F238E27FC236}">
                  <a16:creationId xmlns:a16="http://schemas.microsoft.com/office/drawing/2014/main" id="{C59290D4-A2E9-4AF0-B28A-ADA7A6B06B46}"/>
                </a:ext>
              </a:extLst>
            </p:cNvPr>
            <p:cNvSpPr/>
            <p:nvPr/>
          </p:nvSpPr>
          <p:spPr>
            <a:xfrm>
              <a:off x="4575969" y="1549089"/>
              <a:ext cx="2516528" cy="727782"/>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122481E8-9DD1-41CE-88A0-18B3954AF024}"/>
                </a:ext>
              </a:extLst>
            </p:cNvPr>
            <p:cNvSpPr/>
            <p:nvPr/>
          </p:nvSpPr>
          <p:spPr>
            <a:xfrm>
              <a:off x="7003706" y="2224966"/>
              <a:ext cx="220670" cy="246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9" name="群組 28">
            <a:extLst>
              <a:ext uri="{FF2B5EF4-FFF2-40B4-BE49-F238E27FC236}">
                <a16:creationId xmlns:a16="http://schemas.microsoft.com/office/drawing/2014/main" id="{0A4459B6-1129-4C51-992B-586920EEA576}"/>
              </a:ext>
            </a:extLst>
          </p:cNvPr>
          <p:cNvGrpSpPr/>
          <p:nvPr/>
        </p:nvGrpSpPr>
        <p:grpSpPr>
          <a:xfrm flipH="1">
            <a:off x="577107" y="1138823"/>
            <a:ext cx="2105775" cy="644329"/>
            <a:chOff x="4522432" y="1497176"/>
            <a:chExt cx="2701944" cy="973885"/>
          </a:xfrm>
        </p:grpSpPr>
        <p:sp>
          <p:nvSpPr>
            <p:cNvPr id="30" name="矩形 29">
              <a:extLst>
                <a:ext uri="{FF2B5EF4-FFF2-40B4-BE49-F238E27FC236}">
                  <a16:creationId xmlns:a16="http://schemas.microsoft.com/office/drawing/2014/main" id="{793FFEC1-DA0A-4D48-B890-9E9050FACA5E}"/>
                </a:ext>
              </a:extLst>
            </p:cNvPr>
            <p:cNvSpPr/>
            <p:nvPr/>
          </p:nvSpPr>
          <p:spPr>
            <a:xfrm>
              <a:off x="4522432" y="1497176"/>
              <a:ext cx="2624432" cy="84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4AB8BB01-9D0D-44CD-909E-D55B594D5CD2}"/>
                </a:ext>
              </a:extLst>
            </p:cNvPr>
            <p:cNvSpPr/>
            <p:nvPr/>
          </p:nvSpPr>
          <p:spPr>
            <a:xfrm>
              <a:off x="4575969" y="1549089"/>
              <a:ext cx="2516528" cy="727782"/>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857FACDA-B907-4007-9BBE-49CB4BE67EF0}"/>
                </a:ext>
              </a:extLst>
            </p:cNvPr>
            <p:cNvSpPr/>
            <p:nvPr/>
          </p:nvSpPr>
          <p:spPr>
            <a:xfrm>
              <a:off x="7003706" y="2224966"/>
              <a:ext cx="220670" cy="246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3" name="文字方塊 32">
            <a:extLst>
              <a:ext uri="{FF2B5EF4-FFF2-40B4-BE49-F238E27FC236}">
                <a16:creationId xmlns:a16="http://schemas.microsoft.com/office/drawing/2014/main" id="{27C5320A-02E9-4FE6-9453-14AB9C6C74B3}"/>
              </a:ext>
            </a:extLst>
          </p:cNvPr>
          <p:cNvSpPr txBox="1"/>
          <p:nvPr/>
        </p:nvSpPr>
        <p:spPr>
          <a:xfrm>
            <a:off x="696591" y="1253640"/>
            <a:ext cx="1867975" cy="338554"/>
          </a:xfrm>
          <a:prstGeom prst="rect">
            <a:avLst/>
          </a:prstGeom>
          <a:noFill/>
        </p:spPr>
        <p:txBody>
          <a:bodyPr wrap="square">
            <a:spAutoFit/>
          </a:bodyPr>
          <a:lstStyle/>
          <a:p>
            <a:pPr marL="0" lvl="0" indent="0" algn="ctr" rtl="0">
              <a:spcBef>
                <a:spcPts val="0"/>
              </a:spcBef>
              <a:spcAft>
                <a:spcPts val="0"/>
              </a:spcAft>
              <a:buNone/>
            </a:pPr>
            <a:r>
              <a:rPr lang="en-US" altLang="zh-TW" sz="1600" b="1" dirty="0"/>
              <a:t>Local</a:t>
            </a:r>
            <a:r>
              <a:rPr lang="zh-TW" altLang="en-US" sz="1600" b="1" dirty="0"/>
              <a:t> → </a:t>
            </a:r>
            <a:r>
              <a:rPr lang="en-US" altLang="zh-TW" sz="1600" b="1" dirty="0"/>
              <a:t>Local</a:t>
            </a:r>
            <a:endParaRPr lang="zh-TW" altLang="en-US" sz="1600" b="1" dirty="0"/>
          </a:p>
        </p:txBody>
      </p:sp>
      <p:sp>
        <p:nvSpPr>
          <p:cNvPr id="34" name="文字方塊 33">
            <a:extLst>
              <a:ext uri="{FF2B5EF4-FFF2-40B4-BE49-F238E27FC236}">
                <a16:creationId xmlns:a16="http://schemas.microsoft.com/office/drawing/2014/main" id="{591176B6-908C-4840-9F5E-69B60A4A9C15}"/>
              </a:ext>
            </a:extLst>
          </p:cNvPr>
          <p:cNvSpPr txBox="1"/>
          <p:nvPr/>
        </p:nvSpPr>
        <p:spPr>
          <a:xfrm>
            <a:off x="700940" y="3094676"/>
            <a:ext cx="1867975" cy="338554"/>
          </a:xfrm>
          <a:prstGeom prst="rect">
            <a:avLst/>
          </a:prstGeom>
          <a:noFill/>
        </p:spPr>
        <p:txBody>
          <a:bodyPr wrap="square">
            <a:spAutoFit/>
          </a:bodyPr>
          <a:lstStyle/>
          <a:p>
            <a:pPr marL="0" lvl="0" indent="0" algn="ctr" rtl="0">
              <a:spcBef>
                <a:spcPts val="0"/>
              </a:spcBef>
              <a:spcAft>
                <a:spcPts val="0"/>
              </a:spcAft>
              <a:buNone/>
            </a:pPr>
            <a:r>
              <a:rPr lang="en-US" altLang="zh-TW" sz="1600" b="1"/>
              <a:t>Local</a:t>
            </a:r>
            <a:r>
              <a:rPr lang="zh-TW" altLang="en-US" sz="1600" b="1"/>
              <a:t> →</a:t>
            </a:r>
            <a:r>
              <a:rPr lang="en-US" altLang="zh-TW" sz="1600" b="1" dirty="0"/>
              <a:t> Cloud</a:t>
            </a:r>
            <a:endParaRPr lang="zh-TW" altLang="en-US" sz="1600" b="1" dirty="0"/>
          </a:p>
        </p:txBody>
      </p:sp>
    </p:spTree>
    <p:extLst>
      <p:ext uri="{BB962C8B-B14F-4D97-AF65-F5344CB8AC3E}">
        <p14:creationId xmlns:p14="http://schemas.microsoft.com/office/powerpoint/2010/main" val="300274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pSp>
        <p:nvGrpSpPr>
          <p:cNvPr id="31" name="群組 30">
            <a:extLst>
              <a:ext uri="{FF2B5EF4-FFF2-40B4-BE49-F238E27FC236}">
                <a16:creationId xmlns:a16="http://schemas.microsoft.com/office/drawing/2014/main" id="{3FFA0482-6381-45D3-BB21-ABB6EE7A25E6}"/>
              </a:ext>
            </a:extLst>
          </p:cNvPr>
          <p:cNvGrpSpPr/>
          <p:nvPr/>
        </p:nvGrpSpPr>
        <p:grpSpPr>
          <a:xfrm flipH="1">
            <a:off x="535383" y="3255083"/>
            <a:ext cx="2105775" cy="644329"/>
            <a:chOff x="4522432" y="1497176"/>
            <a:chExt cx="2701944" cy="973885"/>
          </a:xfrm>
        </p:grpSpPr>
        <p:sp>
          <p:nvSpPr>
            <p:cNvPr id="32" name="矩形 31">
              <a:extLst>
                <a:ext uri="{FF2B5EF4-FFF2-40B4-BE49-F238E27FC236}">
                  <a16:creationId xmlns:a16="http://schemas.microsoft.com/office/drawing/2014/main" id="{858972EC-E7A0-4687-B7A7-F537C36122FD}"/>
                </a:ext>
              </a:extLst>
            </p:cNvPr>
            <p:cNvSpPr/>
            <p:nvPr/>
          </p:nvSpPr>
          <p:spPr>
            <a:xfrm>
              <a:off x="4522432" y="1497176"/>
              <a:ext cx="2624432" cy="84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4B063FDE-42C2-4F36-9288-69DEF3637C05}"/>
                </a:ext>
              </a:extLst>
            </p:cNvPr>
            <p:cNvSpPr/>
            <p:nvPr/>
          </p:nvSpPr>
          <p:spPr>
            <a:xfrm>
              <a:off x="4575969" y="1549089"/>
              <a:ext cx="2516528" cy="727782"/>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00EF1CB0-D003-4112-9B68-C0861F95BB54}"/>
                </a:ext>
              </a:extLst>
            </p:cNvPr>
            <p:cNvSpPr/>
            <p:nvPr/>
          </p:nvSpPr>
          <p:spPr>
            <a:xfrm>
              <a:off x="7003706" y="2224966"/>
              <a:ext cx="220670" cy="246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7" name="群組 26">
            <a:extLst>
              <a:ext uri="{FF2B5EF4-FFF2-40B4-BE49-F238E27FC236}">
                <a16:creationId xmlns:a16="http://schemas.microsoft.com/office/drawing/2014/main" id="{622419BC-2828-4D0B-8455-F958EF2C3D4F}"/>
              </a:ext>
            </a:extLst>
          </p:cNvPr>
          <p:cNvGrpSpPr/>
          <p:nvPr/>
        </p:nvGrpSpPr>
        <p:grpSpPr>
          <a:xfrm flipH="1">
            <a:off x="577107" y="1138823"/>
            <a:ext cx="2105775" cy="644329"/>
            <a:chOff x="4522432" y="1497176"/>
            <a:chExt cx="2701944" cy="973885"/>
          </a:xfrm>
        </p:grpSpPr>
        <p:sp>
          <p:nvSpPr>
            <p:cNvPr id="28" name="矩形 27">
              <a:extLst>
                <a:ext uri="{FF2B5EF4-FFF2-40B4-BE49-F238E27FC236}">
                  <a16:creationId xmlns:a16="http://schemas.microsoft.com/office/drawing/2014/main" id="{8F0B743A-BCE3-48BA-B5C3-07FB22269AF3}"/>
                </a:ext>
              </a:extLst>
            </p:cNvPr>
            <p:cNvSpPr/>
            <p:nvPr/>
          </p:nvSpPr>
          <p:spPr>
            <a:xfrm>
              <a:off x="4522432" y="1497176"/>
              <a:ext cx="2624432" cy="84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571ADC5F-EA9A-4D28-AC13-0912CD56B66A}"/>
                </a:ext>
              </a:extLst>
            </p:cNvPr>
            <p:cNvSpPr/>
            <p:nvPr/>
          </p:nvSpPr>
          <p:spPr>
            <a:xfrm>
              <a:off x="4575969" y="1549089"/>
              <a:ext cx="2516528" cy="727782"/>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9055ED92-8290-44E3-AE71-9B37FE1E41DC}"/>
                </a:ext>
              </a:extLst>
            </p:cNvPr>
            <p:cNvSpPr/>
            <p:nvPr/>
          </p:nvSpPr>
          <p:spPr>
            <a:xfrm>
              <a:off x="7003706" y="2224966"/>
              <a:ext cx="220670" cy="246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9" name="Google Shape;79;p15"/>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ltLang="zh-TW" dirty="0"/>
              <a:t>Backup </a:t>
            </a:r>
            <a:r>
              <a:rPr lang="en-US" altLang="zh-TW"/>
              <a:t>needs </a:t>
            </a:r>
            <a:r>
              <a:rPr lang="en-US" altLang="zh-TW" dirty="0"/>
              <a:t>to </a:t>
            </a:r>
            <a:r>
              <a:rPr lang="en-US" altLang="zh-TW"/>
              <a:t>be </a:t>
            </a:r>
            <a:r>
              <a:rPr lang="en-US" altLang="zh-TW" dirty="0"/>
              <a:t>fast and </a:t>
            </a:r>
            <a:r>
              <a:rPr lang="en-US" altLang="zh-TW"/>
              <a:t>uninterrupted</a:t>
            </a:r>
            <a:endParaRPr dirty="0"/>
          </a:p>
        </p:txBody>
      </p:sp>
      <p:sp>
        <p:nvSpPr>
          <p:cNvPr id="9" name="文字方塊 8">
            <a:extLst>
              <a:ext uri="{FF2B5EF4-FFF2-40B4-BE49-F238E27FC236}">
                <a16:creationId xmlns:a16="http://schemas.microsoft.com/office/drawing/2014/main" id="{E27DCEBC-06E8-48DC-862F-537F7DA26E43}"/>
              </a:ext>
            </a:extLst>
          </p:cNvPr>
          <p:cNvSpPr txBox="1"/>
          <p:nvPr/>
        </p:nvSpPr>
        <p:spPr>
          <a:xfrm>
            <a:off x="696591" y="1253640"/>
            <a:ext cx="1867975" cy="338554"/>
          </a:xfrm>
          <a:prstGeom prst="rect">
            <a:avLst/>
          </a:prstGeom>
          <a:noFill/>
        </p:spPr>
        <p:txBody>
          <a:bodyPr wrap="square">
            <a:spAutoFit/>
          </a:bodyPr>
          <a:lstStyle/>
          <a:p>
            <a:pPr marL="0" lvl="0" indent="0" algn="ctr" rtl="0">
              <a:spcBef>
                <a:spcPts val="0"/>
              </a:spcBef>
              <a:spcAft>
                <a:spcPts val="0"/>
              </a:spcAft>
              <a:buNone/>
            </a:pPr>
            <a:r>
              <a:rPr lang="en-US" altLang="zh-TW" sz="1600" b="1" dirty="0"/>
              <a:t>Local</a:t>
            </a:r>
            <a:r>
              <a:rPr lang="zh-TW" altLang="en-US" sz="1600" b="1" dirty="0"/>
              <a:t> → </a:t>
            </a:r>
            <a:r>
              <a:rPr lang="en-US" altLang="zh-TW" sz="1600" b="1" dirty="0"/>
              <a:t>Local</a:t>
            </a:r>
            <a:endParaRPr lang="zh-TW" altLang="en-US" sz="1600" b="1" dirty="0"/>
          </a:p>
        </p:txBody>
      </p:sp>
      <p:sp>
        <p:nvSpPr>
          <p:cNvPr id="10" name="文字方塊 9">
            <a:extLst>
              <a:ext uri="{FF2B5EF4-FFF2-40B4-BE49-F238E27FC236}">
                <a16:creationId xmlns:a16="http://schemas.microsoft.com/office/drawing/2014/main" id="{30647AB1-C3A4-4154-810B-83D147102057}"/>
              </a:ext>
            </a:extLst>
          </p:cNvPr>
          <p:cNvSpPr txBox="1"/>
          <p:nvPr/>
        </p:nvSpPr>
        <p:spPr>
          <a:xfrm>
            <a:off x="512171" y="1783152"/>
            <a:ext cx="5226356" cy="1348511"/>
          </a:xfrm>
          <a:prstGeom prst="rect">
            <a:avLst/>
          </a:prstGeom>
          <a:noFill/>
        </p:spPr>
        <p:txBody>
          <a:bodyPr wrap="square" anchor="t">
            <a:spAutoFit/>
          </a:bodyPr>
          <a:lstStyle/>
          <a:p>
            <a:pPr marL="368300" lvl="0" indent="-228600">
              <a:lnSpc>
                <a:spcPct val="115000"/>
              </a:lnSpc>
              <a:buClrTx/>
              <a:buSzPts val="1400"/>
              <a:buFont typeface="+mj-lt"/>
              <a:buAutoNum type="arabicPeriod"/>
            </a:pPr>
            <a:r>
              <a:rPr lang="en-US" altLang="zh-TW" sz="1200" b="1" dirty="0"/>
              <a:t>Intelligent network</a:t>
            </a:r>
            <a:r>
              <a:rPr lang="zh-TW" altLang="en-US" sz="1200" b="1" dirty="0"/>
              <a:t> </a:t>
            </a:r>
            <a:r>
              <a:rPr lang="en-US" altLang="zh-TW" sz="1200" b="1" dirty="0"/>
              <a:t>optimize</a:t>
            </a:r>
            <a:r>
              <a:rPr lang="zh-TW" altLang="en-US" sz="1200" b="1" dirty="0"/>
              <a:t> </a:t>
            </a:r>
            <a:r>
              <a:rPr lang="en-US" altLang="zh-TW" sz="1200" b="1" dirty="0"/>
              <a:t>the </a:t>
            </a:r>
            <a:r>
              <a:rPr lang="en-US" altLang="zh-TW" sz="1200" b="1"/>
              <a:t>existing</a:t>
            </a:r>
            <a:r>
              <a:rPr lang="en-US" altLang="zh-TW" sz="1200" b="1" dirty="0"/>
              <a:t>.</a:t>
            </a:r>
            <a:endParaRPr lang="zh-TW" altLang="en-US" sz="1200" b="1" dirty="0"/>
          </a:p>
          <a:p>
            <a:pPr marL="368300" lvl="0" indent="-228600">
              <a:lnSpc>
                <a:spcPct val="115000"/>
              </a:lnSpc>
              <a:buClrTx/>
              <a:buSzPts val="1400"/>
              <a:buFont typeface="+mj-lt"/>
              <a:buAutoNum type="arabicPeriod"/>
            </a:pPr>
            <a:r>
              <a:rPr lang="en-US" altLang="zh-TW" sz="1200" b="1"/>
              <a:t>Automatically </a:t>
            </a:r>
            <a:r>
              <a:rPr lang="en-US" altLang="zh-TW" sz="1200" b="1" dirty="0"/>
              <a:t>select </a:t>
            </a:r>
            <a:r>
              <a:rPr lang="en-US" altLang="zh-TW" sz="1200" b="1"/>
              <a:t>more available </a:t>
            </a:r>
            <a:r>
              <a:rPr lang="en-US" altLang="zh-TW" sz="1200" b="1" dirty="0"/>
              <a:t>physical network port to avoid </a:t>
            </a:r>
            <a:r>
              <a:rPr lang="en-US" altLang="zh-TW" sz="1200" b="1"/>
              <a:t>busy ports </a:t>
            </a:r>
            <a:r>
              <a:rPr lang="en-US" altLang="zh-TW" sz="1200" b="1" dirty="0"/>
              <a:t>when job started.</a:t>
            </a:r>
          </a:p>
          <a:p>
            <a:pPr marL="368300" lvl="0" indent="-228600">
              <a:lnSpc>
                <a:spcPct val="115000"/>
              </a:lnSpc>
              <a:buClrTx/>
              <a:buSzPts val="1400"/>
              <a:buFont typeface="+mj-lt"/>
              <a:buAutoNum type="arabicPeriod"/>
            </a:pPr>
            <a:r>
              <a:rPr lang="en-US" altLang="zh-TW" sz="1200" b="1" dirty="0"/>
              <a:t>Automatic</a:t>
            </a:r>
            <a:r>
              <a:rPr lang="zh-TW" altLang="en-US" sz="1200" b="1" dirty="0"/>
              <a:t> </a:t>
            </a:r>
            <a:r>
              <a:rPr lang="en-US" altLang="zh-TW" sz="1200" b="1" dirty="0"/>
              <a:t>switch </a:t>
            </a:r>
            <a:r>
              <a:rPr lang="en-US" altLang="zh-TW" sz="1200" b="1"/>
              <a:t>to </a:t>
            </a:r>
            <a:r>
              <a:rPr lang="en-US" altLang="zh-TW" sz="1200" b="1" dirty="0"/>
              <a:t>other physical network port when network interrupted, achieve </a:t>
            </a:r>
            <a:r>
              <a:rPr lang="en-US" altLang="zh-TW" sz="1200" b="1"/>
              <a:t>uninterrupted backup </a:t>
            </a:r>
            <a:r>
              <a:rPr lang="en-US" altLang="zh-TW" sz="1200" b="1" dirty="0"/>
              <a:t>process.</a:t>
            </a:r>
          </a:p>
          <a:p>
            <a:pPr marL="368300" lvl="0" indent="-228600">
              <a:lnSpc>
                <a:spcPct val="115000"/>
              </a:lnSpc>
              <a:buClrTx/>
              <a:buSzPts val="1400"/>
              <a:buFont typeface="+mj-lt"/>
              <a:buAutoNum type="arabicPeriod"/>
            </a:pPr>
            <a:r>
              <a:rPr lang="en-US" altLang="zh-TW" sz="1200" b="1" dirty="0"/>
              <a:t>Assign HBS 3 backup flow manually.</a:t>
            </a:r>
            <a:endParaRPr lang="zh-TW" altLang="en-US" sz="1200" b="1" dirty="0"/>
          </a:p>
        </p:txBody>
      </p:sp>
      <p:sp>
        <p:nvSpPr>
          <p:cNvPr id="15" name="文字方塊 14">
            <a:extLst>
              <a:ext uri="{FF2B5EF4-FFF2-40B4-BE49-F238E27FC236}">
                <a16:creationId xmlns:a16="http://schemas.microsoft.com/office/drawing/2014/main" id="{C5B1762B-C6A8-4F95-ACEC-EF80A125048D}"/>
              </a:ext>
            </a:extLst>
          </p:cNvPr>
          <p:cNvSpPr txBox="1"/>
          <p:nvPr/>
        </p:nvSpPr>
        <p:spPr>
          <a:xfrm>
            <a:off x="700940" y="3364477"/>
            <a:ext cx="1867975" cy="338554"/>
          </a:xfrm>
          <a:prstGeom prst="rect">
            <a:avLst/>
          </a:prstGeom>
          <a:noFill/>
        </p:spPr>
        <p:txBody>
          <a:bodyPr wrap="square">
            <a:spAutoFit/>
          </a:bodyPr>
          <a:lstStyle/>
          <a:p>
            <a:pPr marL="0" lvl="0" indent="0" algn="ctr" rtl="0">
              <a:spcBef>
                <a:spcPts val="0"/>
              </a:spcBef>
              <a:spcAft>
                <a:spcPts val="0"/>
              </a:spcAft>
              <a:buNone/>
            </a:pPr>
            <a:r>
              <a:rPr lang="en-US" altLang="zh-TW" sz="1600" b="1"/>
              <a:t>Local</a:t>
            </a:r>
            <a:r>
              <a:rPr lang="zh-TW" altLang="en-US" sz="1600" b="1"/>
              <a:t> →</a:t>
            </a:r>
            <a:r>
              <a:rPr lang="en-US" altLang="zh-TW" sz="1600" b="1" dirty="0"/>
              <a:t> Cloud</a:t>
            </a:r>
            <a:endParaRPr lang="zh-TW" altLang="en-US" sz="1600" b="1" dirty="0"/>
          </a:p>
        </p:txBody>
      </p:sp>
      <p:sp>
        <p:nvSpPr>
          <p:cNvPr id="16" name="文字方塊 15">
            <a:extLst>
              <a:ext uri="{FF2B5EF4-FFF2-40B4-BE49-F238E27FC236}">
                <a16:creationId xmlns:a16="http://schemas.microsoft.com/office/drawing/2014/main" id="{8AC7AEA8-DF05-438C-8E9C-DD58529B70DB}"/>
              </a:ext>
            </a:extLst>
          </p:cNvPr>
          <p:cNvSpPr txBox="1"/>
          <p:nvPr/>
        </p:nvSpPr>
        <p:spPr>
          <a:xfrm>
            <a:off x="512170" y="3845983"/>
            <a:ext cx="4701442" cy="923779"/>
          </a:xfrm>
          <a:prstGeom prst="rect">
            <a:avLst/>
          </a:prstGeom>
          <a:noFill/>
        </p:spPr>
        <p:txBody>
          <a:bodyPr wrap="square" anchor="t">
            <a:spAutoFit/>
          </a:bodyPr>
          <a:lstStyle/>
          <a:p>
            <a:pPr marL="482600" lvl="0" indent="-342900" algn="l" rtl="0">
              <a:lnSpc>
                <a:spcPct val="115000"/>
              </a:lnSpc>
              <a:spcBef>
                <a:spcPts val="0"/>
              </a:spcBef>
              <a:spcAft>
                <a:spcPts val="0"/>
              </a:spcAft>
              <a:buClrTx/>
              <a:buSzPts val="1400"/>
              <a:buFont typeface="+mj-lt"/>
              <a:buAutoNum type="arabicPeriod"/>
            </a:pPr>
            <a:r>
              <a:rPr lang="en-US" altLang="zh-TW" sz="1200" b="1" dirty="0"/>
              <a:t>Big data through cloud seeding to cloud can reduce the transmit time </a:t>
            </a:r>
            <a:r>
              <a:rPr lang="en-US" altLang="zh-TW" sz="1200" b="1"/>
              <a:t>to</a:t>
            </a:r>
            <a:r>
              <a:rPr lang="en-US" altLang="zh-TW" sz="1200" b="1" dirty="0"/>
              <a:t> two weeks.</a:t>
            </a:r>
            <a:endParaRPr lang="zh-TW" altLang="en-US" sz="1200" b="1" dirty="0"/>
          </a:p>
          <a:p>
            <a:pPr marL="482600" indent="-342900">
              <a:lnSpc>
                <a:spcPct val="115000"/>
              </a:lnSpc>
              <a:buClrTx/>
              <a:buSzPts val="1400"/>
              <a:buFont typeface="+mj-lt"/>
              <a:buAutoNum type="arabicPeriod"/>
            </a:pPr>
            <a:r>
              <a:rPr lang="en-US" altLang="zh-TW" sz="1200" b="1" dirty="0"/>
              <a:t>Like normal backup operation of HBS 3, easy to achieve incremental backup. </a:t>
            </a:r>
            <a:endParaRPr lang="zh-TW" altLang="en-US" sz="1200" b="1" dirty="0"/>
          </a:p>
        </p:txBody>
      </p:sp>
      <p:grpSp>
        <p:nvGrpSpPr>
          <p:cNvPr id="19" name="群組 18">
            <a:extLst>
              <a:ext uri="{FF2B5EF4-FFF2-40B4-BE49-F238E27FC236}">
                <a16:creationId xmlns:a16="http://schemas.microsoft.com/office/drawing/2014/main" id="{D31C9743-941C-462F-BF18-38C2E733AE64}"/>
              </a:ext>
            </a:extLst>
          </p:cNvPr>
          <p:cNvGrpSpPr/>
          <p:nvPr/>
        </p:nvGrpSpPr>
        <p:grpSpPr>
          <a:xfrm flipH="1">
            <a:off x="6545353" y="1074878"/>
            <a:ext cx="1674171" cy="1074508"/>
            <a:chOff x="6051741" y="1122899"/>
            <a:chExt cx="1151170" cy="1335929"/>
          </a:xfrm>
        </p:grpSpPr>
        <p:sp>
          <p:nvSpPr>
            <p:cNvPr id="20" name="矩形 19">
              <a:extLst>
                <a:ext uri="{FF2B5EF4-FFF2-40B4-BE49-F238E27FC236}">
                  <a16:creationId xmlns:a16="http://schemas.microsoft.com/office/drawing/2014/main" id="{668339DD-B560-46DD-9FD9-69192371E118}"/>
                </a:ext>
              </a:extLst>
            </p:cNvPr>
            <p:cNvSpPr/>
            <p:nvPr/>
          </p:nvSpPr>
          <p:spPr>
            <a:xfrm>
              <a:off x="6051741" y="1122899"/>
              <a:ext cx="1117508" cy="1244229"/>
            </a:xfrm>
            <a:prstGeom prst="rect">
              <a:avLst/>
            </a:prstGeom>
            <a:solidFill>
              <a:srgbClr val="3CAFA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CC6C3CD2-4B1A-4D9B-AF62-B8D688CF5A63}"/>
                </a:ext>
              </a:extLst>
            </p:cNvPr>
            <p:cNvSpPr/>
            <p:nvPr/>
          </p:nvSpPr>
          <p:spPr>
            <a:xfrm>
              <a:off x="6095660" y="1209320"/>
              <a:ext cx="1030640" cy="107045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116D3874-F6B5-408D-A4A9-AC81FB1B9C8B}"/>
                </a:ext>
              </a:extLst>
            </p:cNvPr>
            <p:cNvSpPr/>
            <p:nvPr/>
          </p:nvSpPr>
          <p:spPr>
            <a:xfrm>
              <a:off x="7069155" y="2206367"/>
              <a:ext cx="133756" cy="252461"/>
            </a:xfrm>
            <a:prstGeom prst="rect">
              <a:avLst/>
            </a:prstGeom>
            <a:solidFill>
              <a:srgbClr val="3CA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7" name="文字方塊 16">
            <a:extLst>
              <a:ext uri="{FF2B5EF4-FFF2-40B4-BE49-F238E27FC236}">
                <a16:creationId xmlns:a16="http://schemas.microsoft.com/office/drawing/2014/main" id="{E7B86258-52D5-4B67-8F80-6357FFF4809A}"/>
              </a:ext>
            </a:extLst>
          </p:cNvPr>
          <p:cNvSpPr txBox="1"/>
          <p:nvPr/>
        </p:nvSpPr>
        <p:spPr>
          <a:xfrm>
            <a:off x="6762288" y="1280806"/>
            <a:ext cx="1353201" cy="584775"/>
          </a:xfrm>
          <a:prstGeom prst="rect">
            <a:avLst/>
          </a:prstGeom>
          <a:noFill/>
        </p:spPr>
        <p:txBody>
          <a:bodyPr wrap="square" anchor="t">
            <a:spAutoFit/>
          </a:bodyPr>
          <a:lstStyle/>
          <a:p>
            <a:r>
              <a:rPr lang="en-US" altLang="zh-TW" sz="1600" b="1">
                <a:solidFill>
                  <a:schemeClr val="bg1"/>
                </a:solidFill>
                <a:latin typeface="+mj-lt"/>
                <a:ea typeface="微軟正黑體"/>
              </a:rPr>
              <a:t>Voice of the customer</a:t>
            </a:r>
            <a:r>
              <a:rPr lang="en-US" altLang="zh-TW" sz="1600" b="1" dirty="0">
                <a:solidFill>
                  <a:schemeClr val="bg1"/>
                </a:solidFill>
                <a:latin typeface="+mj-lt"/>
                <a:ea typeface="微軟正黑體"/>
              </a:rPr>
              <a:t>!!</a:t>
            </a:r>
            <a:endParaRPr lang="en-US" altLang="zh-TW" sz="1600" b="1" dirty="0">
              <a:solidFill>
                <a:schemeClr val="bg1"/>
              </a:solidFill>
              <a:latin typeface="+mj-lt"/>
              <a:ea typeface="微軟正黑體" panose="020B0604030504040204" pitchFamily="34" charset="-120"/>
            </a:endParaRPr>
          </a:p>
        </p:txBody>
      </p:sp>
      <p:pic>
        <p:nvPicPr>
          <p:cNvPr id="2" name="圖形 1">
            <a:extLst>
              <a:ext uri="{FF2B5EF4-FFF2-40B4-BE49-F238E27FC236}">
                <a16:creationId xmlns:a16="http://schemas.microsoft.com/office/drawing/2014/main" id="{B84A4A22-E8FA-46DD-971A-DBC35AB7A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85175" y="1898896"/>
            <a:ext cx="2959806" cy="2931162"/>
          </a:xfrm>
          <a:prstGeom prst="rect">
            <a:avLst/>
          </a:prstGeom>
        </p:spPr>
      </p:pic>
    </p:spTree>
    <p:extLst>
      <p:ext uri="{BB962C8B-B14F-4D97-AF65-F5344CB8AC3E}">
        <p14:creationId xmlns:p14="http://schemas.microsoft.com/office/powerpoint/2010/main" val="961702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7"/>
          <p:cNvSpPr txBox="1">
            <a:spLocks noGrp="1"/>
          </p:cNvSpPr>
          <p:nvPr>
            <p:ph type="subTitle" idx="4294967295"/>
          </p:nvPr>
        </p:nvSpPr>
        <p:spPr>
          <a:xfrm>
            <a:off x="3408831" y="2166110"/>
            <a:ext cx="5411894" cy="1065522"/>
          </a:xfrm>
          <a:prstGeom prst="rect">
            <a:avLst/>
          </a:prstGeom>
        </p:spPr>
        <p:txBody>
          <a:bodyPr spcFirstLastPara="1" wrap="square" lIns="91425" tIns="91425" rIns="91425" bIns="91425" anchor="ctr" anchorCtr="0">
            <a:noAutofit/>
          </a:bodyPr>
          <a:lstStyle/>
          <a:p>
            <a:pPr marL="0" indent="0" algn="ctr">
              <a:spcAft>
                <a:spcPts val="1600"/>
              </a:spcAft>
              <a:buNone/>
            </a:pPr>
            <a:r>
              <a:rPr lang="en-US" altLang="zh-TW" sz="4400" b="1" dirty="0">
                <a:solidFill>
                  <a:schemeClr val="bg1"/>
                </a:solidFill>
                <a:latin typeface="+mj-lt"/>
                <a:ea typeface="微軟正黑體" panose="020B0604030504040204" pitchFamily="34" charset="-120"/>
              </a:rPr>
              <a:t>Meet HBS 3</a:t>
            </a:r>
          </a:p>
          <a:p>
            <a:pPr marL="0" indent="0" algn="ctr">
              <a:lnSpc>
                <a:spcPct val="114999"/>
              </a:lnSpc>
              <a:spcAft>
                <a:spcPts val="1600"/>
              </a:spcAft>
              <a:buNone/>
            </a:pPr>
            <a:r>
              <a:rPr lang="en-US" altLang="zh-TW" sz="2400" b="1">
                <a:solidFill>
                  <a:schemeClr val="bg1"/>
                </a:solidFill>
                <a:latin typeface="+mj-lt"/>
                <a:ea typeface="微軟正黑體" panose="020B0604030504040204" pitchFamily="34" charset="-120"/>
              </a:rPr>
              <a:t>Latest QNAP NAS </a:t>
            </a:r>
            <a:r>
              <a:rPr lang="en-US" altLang="zh-TW" sz="2400" b="1" dirty="0">
                <a:solidFill>
                  <a:schemeClr val="bg1"/>
                </a:solidFill>
                <a:latin typeface="+mj-lt"/>
                <a:ea typeface="微軟正黑體" panose="020B0604030504040204" pitchFamily="34" charset="-120"/>
              </a:rPr>
              <a:t>backup </a:t>
            </a:r>
            <a:r>
              <a:rPr lang="en-US" altLang="zh-TW" sz="2400" b="1">
                <a:solidFill>
                  <a:schemeClr val="bg1"/>
                </a:solidFill>
                <a:latin typeface="+mj-lt"/>
                <a:ea typeface="微軟正黑體" panose="020B0604030504040204" pitchFamily="34" charset="-120"/>
              </a:rPr>
              <a:t>app </a:t>
            </a:r>
            <a:r>
              <a:rPr lang="en-US" altLang="zh-TW" sz="2400" b="1" dirty="0">
                <a:solidFill>
                  <a:schemeClr val="bg1"/>
                </a:solidFill>
                <a:latin typeface="+mj-lt"/>
                <a:ea typeface="微軟正黑體" panose="020B0604030504040204" pitchFamily="34" charset="-120"/>
              </a:rPr>
              <a:t>(</a:t>
            </a:r>
            <a:r>
              <a:rPr lang="en-US" sz="2400" b="1" dirty="0">
                <a:solidFill>
                  <a:schemeClr val="bg1"/>
                </a:solidFill>
                <a:latin typeface="+mj-lt"/>
                <a:ea typeface="微軟正黑體" panose="020B0604030504040204" pitchFamily="34" charset="-120"/>
              </a:rPr>
              <a:t>v12)</a:t>
            </a:r>
            <a:endParaRPr lang="en-US" altLang="zh-TW" sz="2000" b="1" dirty="0">
              <a:solidFill>
                <a:schemeClr val="bg1"/>
              </a:solidFill>
              <a:latin typeface="+mj-lt"/>
              <a:ea typeface="微軟正黑體" panose="020B0604030504040204"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53" name="群組 52">
            <a:extLst>
              <a:ext uri="{FF2B5EF4-FFF2-40B4-BE49-F238E27FC236}">
                <a16:creationId xmlns:a16="http://schemas.microsoft.com/office/drawing/2014/main" id="{93FFAC3A-54F1-4735-9BEC-3377253F785F}"/>
              </a:ext>
            </a:extLst>
          </p:cNvPr>
          <p:cNvGrpSpPr/>
          <p:nvPr/>
        </p:nvGrpSpPr>
        <p:grpSpPr>
          <a:xfrm flipH="1">
            <a:off x="1618807" y="3330508"/>
            <a:ext cx="5721727" cy="1301300"/>
            <a:chOff x="5528104" y="1341705"/>
            <a:chExt cx="2003768" cy="808641"/>
          </a:xfrm>
        </p:grpSpPr>
        <p:sp>
          <p:nvSpPr>
            <p:cNvPr id="54" name="矩形 53">
              <a:extLst>
                <a:ext uri="{FF2B5EF4-FFF2-40B4-BE49-F238E27FC236}">
                  <a16:creationId xmlns:a16="http://schemas.microsoft.com/office/drawing/2014/main" id="{93A56000-CF87-4F34-B6DD-FE853BE0D28B}"/>
                </a:ext>
              </a:extLst>
            </p:cNvPr>
            <p:cNvSpPr/>
            <p:nvPr/>
          </p:nvSpPr>
          <p:spPr>
            <a:xfrm>
              <a:off x="5528104" y="1341705"/>
              <a:ext cx="2003768" cy="8086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a:extLst>
                <a:ext uri="{FF2B5EF4-FFF2-40B4-BE49-F238E27FC236}">
                  <a16:creationId xmlns:a16="http://schemas.microsoft.com/office/drawing/2014/main" id="{73B7EDAF-6C53-422C-B45F-810A7A727D7B}"/>
                </a:ext>
              </a:extLst>
            </p:cNvPr>
            <p:cNvSpPr/>
            <p:nvPr/>
          </p:nvSpPr>
          <p:spPr>
            <a:xfrm>
              <a:off x="5554005" y="1383496"/>
              <a:ext cx="1956673" cy="729447"/>
            </a:xfrm>
            <a:prstGeom prst="rect">
              <a:avLst/>
            </a:prstGeom>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50" name="圖形 2">
            <a:extLst>
              <a:ext uri="{FF2B5EF4-FFF2-40B4-BE49-F238E27FC236}">
                <a16:creationId xmlns:a16="http://schemas.microsoft.com/office/drawing/2014/main" id="{1E464335-0F52-4016-B084-61AD580E211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686790" y="1720269"/>
            <a:ext cx="1626604" cy="575994"/>
          </a:xfrm>
          <a:prstGeom prst="rect">
            <a:avLst/>
          </a:prstGeom>
        </p:spPr>
      </p:pic>
      <p:pic>
        <p:nvPicPr>
          <p:cNvPr id="3" name="圖形 2">
            <a:extLst>
              <a:ext uri="{FF2B5EF4-FFF2-40B4-BE49-F238E27FC236}">
                <a16:creationId xmlns:a16="http://schemas.microsoft.com/office/drawing/2014/main" id="{BBED4EC8-0721-4F6B-91BD-20C97A123AD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42821" y="1730817"/>
            <a:ext cx="1224177" cy="575995"/>
          </a:xfrm>
          <a:prstGeom prst="rect">
            <a:avLst/>
          </a:prstGeom>
        </p:spPr>
      </p:pic>
      <p:sp>
        <p:nvSpPr>
          <p:cNvPr id="110" name="Google Shape;110;p18"/>
          <p:cNvSpPr txBox="1"/>
          <p:nvPr/>
        </p:nvSpPr>
        <p:spPr>
          <a:xfrm>
            <a:off x="6614740" y="2353336"/>
            <a:ext cx="2039668" cy="34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b="1">
                <a:latin typeface="微軟正黑體" panose="020B0604030504040204" pitchFamily="34" charset="-120"/>
                <a:ea typeface="微軟正黑體" panose="020B0604030504040204" pitchFamily="34" charset="-120"/>
              </a:defRPr>
            </a:lvl1pPr>
          </a:lstStyle>
          <a:p>
            <a:r>
              <a:rPr lang="en-US" altLang="zh-TW" sz="1200">
                <a:latin typeface="+mj-lt"/>
              </a:rPr>
              <a:t>Analyze the best physical network port</a:t>
            </a:r>
            <a:endParaRPr lang="en-US" altLang="zh-TW" sz="1200" dirty="0">
              <a:latin typeface="+mj-lt"/>
            </a:endParaRPr>
          </a:p>
        </p:txBody>
      </p:sp>
      <p:sp>
        <p:nvSpPr>
          <p:cNvPr id="111" name="Google Shape;111;p18"/>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en-US" altLang="zh-TW" dirty="0"/>
              <a:t>Intelligent network optimization architecture</a:t>
            </a:r>
            <a:endParaRPr dirty="0"/>
          </a:p>
        </p:txBody>
      </p:sp>
      <p:sp>
        <p:nvSpPr>
          <p:cNvPr id="112" name="Google Shape;112;p18"/>
          <p:cNvSpPr txBox="1"/>
          <p:nvPr/>
        </p:nvSpPr>
        <p:spPr>
          <a:xfrm>
            <a:off x="2924003" y="2287759"/>
            <a:ext cx="2071411" cy="344100"/>
          </a:xfrm>
          <a:prstGeom prst="rect">
            <a:avLst/>
          </a:prstGeom>
          <a:noFill/>
          <a:ln>
            <a:noFill/>
          </a:ln>
        </p:spPr>
        <p:txBody>
          <a:bodyPr spcFirstLastPara="1" wrap="square" lIns="91425" tIns="91425" rIns="91425" bIns="91425" anchor="t" anchorCtr="0">
            <a:noAutofit/>
          </a:bodyPr>
          <a:lstStyle/>
          <a:p>
            <a:pPr lvl="0"/>
            <a:r>
              <a:rPr lang="en-US" altLang="zh-TW" sz="1200" b="1" dirty="0">
                <a:latin typeface="+mj-lt"/>
              </a:rPr>
              <a:t>Provide the best physical network port</a:t>
            </a:r>
            <a:endParaRPr sz="1200" b="1" dirty="0">
              <a:latin typeface="+mj-lt"/>
            </a:endParaRPr>
          </a:p>
        </p:txBody>
      </p:sp>
      <p:sp>
        <p:nvSpPr>
          <p:cNvPr id="114" name="Google Shape;114;p18"/>
          <p:cNvSpPr txBox="1"/>
          <p:nvPr/>
        </p:nvSpPr>
        <p:spPr>
          <a:xfrm>
            <a:off x="2851619" y="1296681"/>
            <a:ext cx="2376023" cy="330810"/>
          </a:xfrm>
          <a:prstGeom prst="rect">
            <a:avLst/>
          </a:prstGeom>
          <a:noFill/>
          <a:ln>
            <a:noFill/>
          </a:ln>
        </p:spPr>
        <p:txBody>
          <a:bodyPr spcFirstLastPara="1" wrap="square" lIns="91425" tIns="91425" rIns="91425" bIns="91425" anchor="t" anchorCtr="0">
            <a:noAutofit/>
          </a:bodyPr>
          <a:lstStyle/>
          <a:p>
            <a:pPr lvl="0"/>
            <a:r>
              <a:rPr lang="en-US" altLang="zh-TW" sz="1200" b="1" dirty="0">
                <a:latin typeface="+mj-lt"/>
              </a:rPr>
              <a:t>Ask for the best physical network port</a:t>
            </a:r>
            <a:endParaRPr sz="1200" b="1" dirty="0">
              <a:latin typeface="+mj-lt"/>
            </a:endParaRPr>
          </a:p>
        </p:txBody>
      </p:sp>
      <p:sp>
        <p:nvSpPr>
          <p:cNvPr id="32" name="文字方塊 31">
            <a:extLst>
              <a:ext uri="{FF2B5EF4-FFF2-40B4-BE49-F238E27FC236}">
                <a16:creationId xmlns:a16="http://schemas.microsoft.com/office/drawing/2014/main" id="{82113D35-97A3-428E-AC29-17169FF52598}"/>
              </a:ext>
            </a:extLst>
          </p:cNvPr>
          <p:cNvSpPr txBox="1"/>
          <p:nvPr/>
        </p:nvSpPr>
        <p:spPr>
          <a:xfrm>
            <a:off x="1033659" y="1793230"/>
            <a:ext cx="1013199" cy="461665"/>
          </a:xfrm>
          <a:prstGeom prst="rect">
            <a:avLst/>
          </a:prstGeom>
          <a:noFill/>
        </p:spPr>
        <p:txBody>
          <a:bodyPr wrap="square" anchor="t">
            <a:spAutoFit/>
          </a:bodyPr>
          <a:lstStyle/>
          <a:p>
            <a:pPr algn="ctr">
              <a:buSzPts val="1100"/>
              <a:defRPr/>
            </a:pPr>
            <a:r>
              <a:rPr lang="en-US" altLang="zh-TW" sz="1200" b="1" dirty="0">
                <a:latin typeface="+mj-lt"/>
                <a:ea typeface="微軟正黑體"/>
              </a:rPr>
              <a:t>HBS 3 </a:t>
            </a:r>
          </a:p>
          <a:p>
            <a:pPr algn="ctr">
              <a:buSzPts val="1100"/>
              <a:defRPr/>
            </a:pPr>
            <a:r>
              <a:rPr lang="en-US" altLang="zh-TW" sz="1200" b="1" dirty="0">
                <a:latin typeface="+mj-lt"/>
                <a:ea typeface="微軟正黑體"/>
              </a:rPr>
              <a:t>Job engine</a:t>
            </a:r>
            <a:endParaRPr lang="en-US" altLang="zh-TW" sz="1200" b="1" dirty="0">
              <a:latin typeface="+mj-lt"/>
              <a:ea typeface="微軟正黑體" panose="020B0604030504040204" pitchFamily="34" charset="-120"/>
            </a:endParaRPr>
          </a:p>
        </p:txBody>
      </p:sp>
      <p:grpSp>
        <p:nvGrpSpPr>
          <p:cNvPr id="44" name="群組 43">
            <a:extLst>
              <a:ext uri="{FF2B5EF4-FFF2-40B4-BE49-F238E27FC236}">
                <a16:creationId xmlns:a16="http://schemas.microsoft.com/office/drawing/2014/main" id="{D74CCA75-86FF-4F5E-8BD4-38D6858F2644}"/>
              </a:ext>
            </a:extLst>
          </p:cNvPr>
          <p:cNvGrpSpPr/>
          <p:nvPr/>
        </p:nvGrpSpPr>
        <p:grpSpPr>
          <a:xfrm>
            <a:off x="2226556" y="1899696"/>
            <a:ext cx="2400676" cy="252133"/>
            <a:chOff x="1846411" y="1811687"/>
            <a:chExt cx="4192772" cy="252133"/>
          </a:xfrm>
        </p:grpSpPr>
        <p:cxnSp>
          <p:nvCxnSpPr>
            <p:cNvPr id="34" name="Google Shape;136;p19">
              <a:extLst>
                <a:ext uri="{FF2B5EF4-FFF2-40B4-BE49-F238E27FC236}">
                  <a16:creationId xmlns:a16="http://schemas.microsoft.com/office/drawing/2014/main" id="{3A739F74-C1BD-406F-837B-05D4D6E5A6D5}"/>
                </a:ext>
              </a:extLst>
            </p:cNvPr>
            <p:cNvCxnSpPr>
              <a:cxnSpLocks/>
            </p:cNvCxnSpPr>
            <p:nvPr/>
          </p:nvCxnSpPr>
          <p:spPr>
            <a:xfrm rot="5400000" flipV="1">
              <a:off x="3942797" y="-284699"/>
              <a:ext cx="0" cy="4192772"/>
            </a:xfrm>
            <a:prstGeom prst="straightConnector1">
              <a:avLst/>
            </a:prstGeom>
            <a:noFill/>
            <a:ln w="28575" cap="flat" cmpd="sng">
              <a:solidFill>
                <a:srgbClr val="267069"/>
              </a:solidFill>
              <a:prstDash val="solid"/>
              <a:round/>
              <a:headEnd type="none" w="med" len="med"/>
              <a:tailEnd type="triangle" w="med" len="med"/>
            </a:ln>
          </p:spPr>
        </p:cxnSp>
        <p:cxnSp>
          <p:nvCxnSpPr>
            <p:cNvPr id="35" name="Google Shape;136;p19">
              <a:extLst>
                <a:ext uri="{FF2B5EF4-FFF2-40B4-BE49-F238E27FC236}">
                  <a16:creationId xmlns:a16="http://schemas.microsoft.com/office/drawing/2014/main" id="{845DB379-3936-4552-AC4D-F961FF1A7DE2}"/>
                </a:ext>
              </a:extLst>
            </p:cNvPr>
            <p:cNvCxnSpPr>
              <a:cxnSpLocks/>
            </p:cNvCxnSpPr>
            <p:nvPr/>
          </p:nvCxnSpPr>
          <p:spPr>
            <a:xfrm rot="5400000" flipV="1">
              <a:off x="3942797" y="-32566"/>
              <a:ext cx="0" cy="4192772"/>
            </a:xfrm>
            <a:prstGeom prst="straightConnector1">
              <a:avLst/>
            </a:prstGeom>
            <a:noFill/>
            <a:ln w="28575" cap="flat" cmpd="sng">
              <a:solidFill>
                <a:schemeClr val="accent4">
                  <a:lumMod val="50000"/>
                </a:schemeClr>
              </a:solidFill>
              <a:prstDash val="solid"/>
              <a:round/>
              <a:headEnd type="triangle" w="med" len="med"/>
              <a:tailEnd type="none" w="med" len="med"/>
            </a:ln>
          </p:spPr>
        </p:cxnSp>
      </p:grpSp>
      <p:sp>
        <p:nvSpPr>
          <p:cNvPr id="40" name="文字方塊 39">
            <a:extLst>
              <a:ext uri="{FF2B5EF4-FFF2-40B4-BE49-F238E27FC236}">
                <a16:creationId xmlns:a16="http://schemas.microsoft.com/office/drawing/2014/main" id="{D615555A-76B0-4A2F-9099-CB1837AE1C69}"/>
              </a:ext>
            </a:extLst>
          </p:cNvPr>
          <p:cNvSpPr txBox="1"/>
          <p:nvPr/>
        </p:nvSpPr>
        <p:spPr>
          <a:xfrm>
            <a:off x="4743112" y="1777433"/>
            <a:ext cx="1520259" cy="461665"/>
          </a:xfrm>
          <a:prstGeom prst="rect">
            <a:avLst/>
          </a:prstGeom>
          <a:noFill/>
        </p:spPr>
        <p:txBody>
          <a:bodyPr wrap="square" anchor="t">
            <a:spAutoFit/>
          </a:bodyPr>
          <a:lstStyle>
            <a:defPPr marR="0" lvl="0" algn="l" rtl="0">
              <a:lnSpc>
                <a:spcPct val="100000"/>
              </a:lnSpc>
              <a:spcBef>
                <a:spcPts val="0"/>
              </a:spcBef>
              <a:spcAft>
                <a:spcPts val="0"/>
              </a:spcAft>
            </a:defPPr>
            <a:lvl1pPr>
              <a:buSzPts val="1100"/>
              <a:defRPr sz="1200" b="1">
                <a:latin typeface="+mj-lt"/>
                <a:ea typeface="微軟正黑體" panose="020B0604030504040204" pitchFamily="34" charset="-120"/>
              </a:defRPr>
            </a:lvl1pPr>
          </a:lstStyle>
          <a:p>
            <a:pPr algn="ctr"/>
            <a:r>
              <a:rPr lang="en-US" altLang="zh-TW" dirty="0">
                <a:ea typeface="微軟正黑體"/>
              </a:rPr>
              <a:t>HBS 3 Intelligent Network Analyzer</a:t>
            </a:r>
          </a:p>
        </p:txBody>
      </p:sp>
      <p:pic>
        <p:nvPicPr>
          <p:cNvPr id="11" name="圖片 10" descr="一張含有 標誌, 畫畫, 時鐘 的圖片&#10;&#10;自動產生的描述">
            <a:extLst>
              <a:ext uri="{FF2B5EF4-FFF2-40B4-BE49-F238E27FC236}">
                <a16:creationId xmlns:a16="http://schemas.microsoft.com/office/drawing/2014/main" id="{1C5FB99B-E1F8-4EAB-8382-94A5B8A666D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82055" y="1257586"/>
            <a:ext cx="825891" cy="576000"/>
          </a:xfrm>
          <a:prstGeom prst="rect">
            <a:avLst/>
          </a:prstGeom>
        </p:spPr>
      </p:pic>
      <p:pic>
        <p:nvPicPr>
          <p:cNvPr id="12" name="圖片 11" descr="一張含有 畫畫 的圖片&#10;&#10;自動產生的描述">
            <a:extLst>
              <a:ext uri="{FF2B5EF4-FFF2-40B4-BE49-F238E27FC236}">
                <a16:creationId xmlns:a16="http://schemas.microsoft.com/office/drawing/2014/main" id="{7B529C2F-F478-4B0E-98EB-8CE7548F9A4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63853" y="2308919"/>
            <a:ext cx="826725" cy="576000"/>
          </a:xfrm>
          <a:prstGeom prst="rect">
            <a:avLst/>
          </a:prstGeom>
          <a:noFill/>
          <a:ln>
            <a:noFill/>
          </a:ln>
        </p:spPr>
      </p:pic>
      <p:pic>
        <p:nvPicPr>
          <p:cNvPr id="13" name="圖片 12" descr="一張含有 畫畫 的圖片&#10;&#10;自動產生的描述">
            <a:extLst>
              <a:ext uri="{FF2B5EF4-FFF2-40B4-BE49-F238E27FC236}">
                <a16:creationId xmlns:a16="http://schemas.microsoft.com/office/drawing/2014/main" id="{65B3F0B6-C9C3-46B2-B5CC-7CBADA8EAC4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2055" y="2237386"/>
            <a:ext cx="851297" cy="576000"/>
          </a:xfrm>
          <a:prstGeom prst="rect">
            <a:avLst/>
          </a:prstGeom>
        </p:spPr>
      </p:pic>
      <p:sp>
        <p:nvSpPr>
          <p:cNvPr id="57" name="文字方塊 56">
            <a:extLst>
              <a:ext uri="{FF2B5EF4-FFF2-40B4-BE49-F238E27FC236}">
                <a16:creationId xmlns:a16="http://schemas.microsoft.com/office/drawing/2014/main" id="{9CB71DA3-EEF2-49D5-BBAE-08411EADBCBE}"/>
              </a:ext>
            </a:extLst>
          </p:cNvPr>
          <p:cNvSpPr txBox="1"/>
          <p:nvPr/>
        </p:nvSpPr>
        <p:spPr>
          <a:xfrm>
            <a:off x="1731684" y="3776764"/>
            <a:ext cx="1741684" cy="523220"/>
          </a:xfrm>
          <a:prstGeom prst="rect">
            <a:avLst/>
          </a:prstGeom>
          <a:noFill/>
        </p:spPr>
        <p:txBody>
          <a:bodyPr wrap="square" anchor="t">
            <a:spAutoFit/>
          </a:bodyPr>
          <a:lstStyle/>
          <a:p>
            <a:pPr marL="0" lvl="0" indent="0" algn="ctr" rtl="0">
              <a:spcBef>
                <a:spcPts val="0"/>
              </a:spcBef>
              <a:spcAft>
                <a:spcPts val="0"/>
              </a:spcAft>
              <a:buClr>
                <a:schemeClr val="dk1"/>
              </a:buClr>
              <a:buSzPts val="1100"/>
              <a:buFont typeface="Arial"/>
              <a:buNone/>
            </a:pPr>
            <a:r>
              <a:rPr lang="en-US" altLang="zh-TW" b="1" dirty="0"/>
              <a:t>Network Interface Assignment</a:t>
            </a:r>
          </a:p>
        </p:txBody>
      </p:sp>
      <p:grpSp>
        <p:nvGrpSpPr>
          <p:cNvPr id="15" name="群組 14">
            <a:extLst>
              <a:ext uri="{FF2B5EF4-FFF2-40B4-BE49-F238E27FC236}">
                <a16:creationId xmlns:a16="http://schemas.microsoft.com/office/drawing/2014/main" id="{A22458F3-C11D-4202-8D58-342F95FB3001}"/>
              </a:ext>
            </a:extLst>
          </p:cNvPr>
          <p:cNvGrpSpPr/>
          <p:nvPr/>
        </p:nvGrpSpPr>
        <p:grpSpPr>
          <a:xfrm>
            <a:off x="3525726" y="3651042"/>
            <a:ext cx="751988" cy="751988"/>
            <a:chOff x="692844" y="2634501"/>
            <a:chExt cx="751988" cy="751988"/>
          </a:xfrm>
        </p:grpSpPr>
        <p:sp>
          <p:nvSpPr>
            <p:cNvPr id="60" name="Shape 280">
              <a:extLst>
                <a:ext uri="{FF2B5EF4-FFF2-40B4-BE49-F238E27FC236}">
                  <a16:creationId xmlns:a16="http://schemas.microsoft.com/office/drawing/2014/main" id="{E15FD2E2-7E0A-4F32-918F-B342DA586E59}"/>
                </a:ext>
              </a:extLst>
            </p:cNvPr>
            <p:cNvSpPr/>
            <p:nvPr/>
          </p:nvSpPr>
          <p:spPr>
            <a:xfrm rot="5400000">
              <a:off x="692844" y="2634501"/>
              <a:ext cx="751988" cy="751988"/>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sp>
          <p:nvSpPr>
            <p:cNvPr id="61" name="Google Shape;123;p19">
              <a:extLst>
                <a:ext uri="{FF2B5EF4-FFF2-40B4-BE49-F238E27FC236}">
                  <a16:creationId xmlns:a16="http://schemas.microsoft.com/office/drawing/2014/main" id="{3A8E5E68-30F0-432C-8ED7-E35BFF07376F}"/>
                </a:ext>
              </a:extLst>
            </p:cNvPr>
            <p:cNvSpPr txBox="1"/>
            <p:nvPr/>
          </p:nvSpPr>
          <p:spPr>
            <a:xfrm>
              <a:off x="837609" y="2665212"/>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a:t>
              </a:r>
              <a:r>
                <a:rPr lang="en-US" altLang="zh-TW" sz="1100" b="1"/>
                <a:t>0</a:t>
              </a:r>
              <a:endParaRPr sz="1100" b="1"/>
            </a:p>
          </p:txBody>
        </p:sp>
        <p:pic>
          <p:nvPicPr>
            <p:cNvPr id="62" name="圖形 61">
              <a:extLst>
                <a:ext uri="{FF2B5EF4-FFF2-40B4-BE49-F238E27FC236}">
                  <a16:creationId xmlns:a16="http://schemas.microsoft.com/office/drawing/2014/main" id="{D2325D2D-DF2A-4E8E-9191-9469FD281C74}"/>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01010" y="2914831"/>
              <a:ext cx="504163" cy="319759"/>
            </a:xfrm>
            <a:prstGeom prst="rect">
              <a:avLst/>
            </a:prstGeom>
          </p:spPr>
        </p:pic>
      </p:grpSp>
      <p:grpSp>
        <p:nvGrpSpPr>
          <p:cNvPr id="64" name="群組 63">
            <a:extLst>
              <a:ext uri="{FF2B5EF4-FFF2-40B4-BE49-F238E27FC236}">
                <a16:creationId xmlns:a16="http://schemas.microsoft.com/office/drawing/2014/main" id="{D9DA10A7-467E-4BFF-ADB2-4E2E4FA66B86}"/>
              </a:ext>
            </a:extLst>
          </p:cNvPr>
          <p:cNvGrpSpPr/>
          <p:nvPr/>
        </p:nvGrpSpPr>
        <p:grpSpPr>
          <a:xfrm>
            <a:off x="4376684" y="3651042"/>
            <a:ext cx="751988" cy="751988"/>
            <a:chOff x="692844" y="2634501"/>
            <a:chExt cx="751988" cy="751988"/>
          </a:xfrm>
        </p:grpSpPr>
        <p:sp>
          <p:nvSpPr>
            <p:cNvPr id="65" name="Shape 280">
              <a:extLst>
                <a:ext uri="{FF2B5EF4-FFF2-40B4-BE49-F238E27FC236}">
                  <a16:creationId xmlns:a16="http://schemas.microsoft.com/office/drawing/2014/main" id="{05F3F195-8F2D-46D4-BCEE-B3F74E32FDBD}"/>
                </a:ext>
              </a:extLst>
            </p:cNvPr>
            <p:cNvSpPr/>
            <p:nvPr/>
          </p:nvSpPr>
          <p:spPr>
            <a:xfrm rot="5400000">
              <a:off x="692844" y="2634501"/>
              <a:ext cx="751988" cy="751988"/>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sp>
          <p:nvSpPr>
            <p:cNvPr id="66" name="Google Shape;123;p19">
              <a:extLst>
                <a:ext uri="{FF2B5EF4-FFF2-40B4-BE49-F238E27FC236}">
                  <a16:creationId xmlns:a16="http://schemas.microsoft.com/office/drawing/2014/main" id="{B65FACC4-89F4-4CE4-AFB1-60E1BC7C0DF7}"/>
                </a:ext>
              </a:extLst>
            </p:cNvPr>
            <p:cNvSpPr txBox="1"/>
            <p:nvPr/>
          </p:nvSpPr>
          <p:spPr>
            <a:xfrm>
              <a:off x="837609" y="2665212"/>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a:t>
              </a:r>
              <a:r>
                <a:rPr lang="en-US" altLang="zh-TW" sz="1100" b="1"/>
                <a:t>1</a:t>
              </a:r>
              <a:endParaRPr sz="1100" b="1"/>
            </a:p>
          </p:txBody>
        </p:sp>
        <p:pic>
          <p:nvPicPr>
            <p:cNvPr id="67" name="圖形 66">
              <a:extLst>
                <a:ext uri="{FF2B5EF4-FFF2-40B4-BE49-F238E27FC236}">
                  <a16:creationId xmlns:a16="http://schemas.microsoft.com/office/drawing/2014/main" id="{379BD009-B8FB-4E7E-B93B-2434D14C86B3}"/>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01010" y="2914831"/>
              <a:ext cx="504163" cy="319759"/>
            </a:xfrm>
            <a:prstGeom prst="rect">
              <a:avLst/>
            </a:prstGeom>
          </p:spPr>
        </p:pic>
      </p:grpSp>
      <p:grpSp>
        <p:nvGrpSpPr>
          <p:cNvPr id="68" name="群組 67">
            <a:extLst>
              <a:ext uri="{FF2B5EF4-FFF2-40B4-BE49-F238E27FC236}">
                <a16:creationId xmlns:a16="http://schemas.microsoft.com/office/drawing/2014/main" id="{1DC37E6A-1912-4B63-9674-AE3DF81110DA}"/>
              </a:ext>
            </a:extLst>
          </p:cNvPr>
          <p:cNvGrpSpPr/>
          <p:nvPr/>
        </p:nvGrpSpPr>
        <p:grpSpPr>
          <a:xfrm>
            <a:off x="5227642" y="3651042"/>
            <a:ext cx="751988" cy="751988"/>
            <a:chOff x="692844" y="2634501"/>
            <a:chExt cx="751988" cy="751988"/>
          </a:xfrm>
        </p:grpSpPr>
        <p:sp>
          <p:nvSpPr>
            <p:cNvPr id="69" name="Shape 280">
              <a:extLst>
                <a:ext uri="{FF2B5EF4-FFF2-40B4-BE49-F238E27FC236}">
                  <a16:creationId xmlns:a16="http://schemas.microsoft.com/office/drawing/2014/main" id="{8B64EA6B-95B7-4079-9984-45B0A5B2A9F2}"/>
                </a:ext>
              </a:extLst>
            </p:cNvPr>
            <p:cNvSpPr/>
            <p:nvPr/>
          </p:nvSpPr>
          <p:spPr>
            <a:xfrm rot="5400000">
              <a:off x="692844" y="2634501"/>
              <a:ext cx="751988" cy="751988"/>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sp>
          <p:nvSpPr>
            <p:cNvPr id="70" name="Google Shape;123;p19">
              <a:extLst>
                <a:ext uri="{FF2B5EF4-FFF2-40B4-BE49-F238E27FC236}">
                  <a16:creationId xmlns:a16="http://schemas.microsoft.com/office/drawing/2014/main" id="{B20B0F77-0731-459C-9692-5802A04C85B5}"/>
                </a:ext>
              </a:extLst>
            </p:cNvPr>
            <p:cNvSpPr txBox="1"/>
            <p:nvPr/>
          </p:nvSpPr>
          <p:spPr>
            <a:xfrm>
              <a:off x="837609" y="2665212"/>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a:t>
              </a:r>
              <a:r>
                <a:rPr lang="en-US" altLang="zh-TW" sz="1100" b="1"/>
                <a:t>2</a:t>
              </a:r>
              <a:endParaRPr sz="1100" b="1"/>
            </a:p>
          </p:txBody>
        </p:sp>
        <p:pic>
          <p:nvPicPr>
            <p:cNvPr id="71" name="圖形 70">
              <a:extLst>
                <a:ext uri="{FF2B5EF4-FFF2-40B4-BE49-F238E27FC236}">
                  <a16:creationId xmlns:a16="http://schemas.microsoft.com/office/drawing/2014/main" id="{BE7BA56E-8230-4451-BB4B-43104AA5B82A}"/>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01010" y="2914831"/>
              <a:ext cx="504163" cy="319759"/>
            </a:xfrm>
            <a:prstGeom prst="rect">
              <a:avLst/>
            </a:prstGeom>
          </p:spPr>
        </p:pic>
      </p:grpSp>
      <p:grpSp>
        <p:nvGrpSpPr>
          <p:cNvPr id="72" name="群組 71">
            <a:extLst>
              <a:ext uri="{FF2B5EF4-FFF2-40B4-BE49-F238E27FC236}">
                <a16:creationId xmlns:a16="http://schemas.microsoft.com/office/drawing/2014/main" id="{A9ADC16E-625A-47FE-BCE8-44C7C0DAF7B4}"/>
              </a:ext>
            </a:extLst>
          </p:cNvPr>
          <p:cNvGrpSpPr/>
          <p:nvPr/>
        </p:nvGrpSpPr>
        <p:grpSpPr>
          <a:xfrm>
            <a:off x="6361379" y="3651042"/>
            <a:ext cx="751988" cy="751988"/>
            <a:chOff x="692844" y="2634501"/>
            <a:chExt cx="751988" cy="751988"/>
          </a:xfrm>
        </p:grpSpPr>
        <p:sp>
          <p:nvSpPr>
            <p:cNvPr id="73" name="Shape 280">
              <a:extLst>
                <a:ext uri="{FF2B5EF4-FFF2-40B4-BE49-F238E27FC236}">
                  <a16:creationId xmlns:a16="http://schemas.microsoft.com/office/drawing/2014/main" id="{2C4C080C-2751-4381-8011-7E5F047BD62D}"/>
                </a:ext>
              </a:extLst>
            </p:cNvPr>
            <p:cNvSpPr/>
            <p:nvPr/>
          </p:nvSpPr>
          <p:spPr>
            <a:xfrm rot="5400000">
              <a:off x="692844" y="2634501"/>
              <a:ext cx="751988" cy="751988"/>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sp>
          <p:nvSpPr>
            <p:cNvPr id="74" name="Google Shape;123;p19">
              <a:extLst>
                <a:ext uri="{FF2B5EF4-FFF2-40B4-BE49-F238E27FC236}">
                  <a16:creationId xmlns:a16="http://schemas.microsoft.com/office/drawing/2014/main" id="{4F87BF84-1A39-4902-B4F5-BB67A70058D3}"/>
                </a:ext>
              </a:extLst>
            </p:cNvPr>
            <p:cNvSpPr txBox="1"/>
            <p:nvPr/>
          </p:nvSpPr>
          <p:spPr>
            <a:xfrm>
              <a:off x="837609" y="2665212"/>
              <a:ext cx="57573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a:t>
              </a:r>
              <a:r>
                <a:rPr lang="en-US" altLang="zh-TW" sz="1100" b="1"/>
                <a:t>N</a:t>
              </a:r>
              <a:endParaRPr sz="1100" b="1"/>
            </a:p>
          </p:txBody>
        </p:sp>
        <p:pic>
          <p:nvPicPr>
            <p:cNvPr id="75" name="圖形 74">
              <a:extLst>
                <a:ext uri="{FF2B5EF4-FFF2-40B4-BE49-F238E27FC236}">
                  <a16:creationId xmlns:a16="http://schemas.microsoft.com/office/drawing/2014/main" id="{1899BED6-F911-4B44-A624-6C2827E95836}"/>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01010" y="2914831"/>
              <a:ext cx="504163" cy="319759"/>
            </a:xfrm>
            <a:prstGeom prst="rect">
              <a:avLst/>
            </a:prstGeom>
          </p:spPr>
        </p:pic>
      </p:grpSp>
      <p:cxnSp>
        <p:nvCxnSpPr>
          <p:cNvPr id="76" name="Google Shape;136;p19">
            <a:extLst>
              <a:ext uri="{FF2B5EF4-FFF2-40B4-BE49-F238E27FC236}">
                <a16:creationId xmlns:a16="http://schemas.microsoft.com/office/drawing/2014/main" id="{4F09FDD9-44DA-4D60-AC61-6C9F136F1566}"/>
              </a:ext>
            </a:extLst>
          </p:cNvPr>
          <p:cNvCxnSpPr>
            <a:cxnSpLocks/>
            <a:endCxn id="50" idx="2"/>
          </p:cNvCxnSpPr>
          <p:nvPr/>
        </p:nvCxnSpPr>
        <p:spPr>
          <a:xfrm flipV="1">
            <a:off x="3901720" y="2296263"/>
            <a:ext cx="1598372" cy="1354779"/>
          </a:xfrm>
          <a:prstGeom prst="straightConnector1">
            <a:avLst/>
          </a:prstGeom>
          <a:noFill/>
          <a:ln w="19050" cap="flat" cmpd="sng">
            <a:solidFill>
              <a:srgbClr val="E65F26"/>
            </a:solidFill>
            <a:prstDash val="sysDash"/>
            <a:round/>
            <a:headEnd type="none" w="med" len="med"/>
            <a:tailEnd type="none" w="med" len="med"/>
          </a:ln>
        </p:spPr>
      </p:cxnSp>
      <p:cxnSp>
        <p:nvCxnSpPr>
          <p:cNvPr id="78" name="Google Shape;136;p19">
            <a:extLst>
              <a:ext uri="{FF2B5EF4-FFF2-40B4-BE49-F238E27FC236}">
                <a16:creationId xmlns:a16="http://schemas.microsoft.com/office/drawing/2014/main" id="{8FD6F6B2-EE67-411C-A84E-23F3623CEF71}"/>
              </a:ext>
            </a:extLst>
          </p:cNvPr>
          <p:cNvCxnSpPr>
            <a:cxnSpLocks/>
            <a:endCxn id="50" idx="2"/>
          </p:cNvCxnSpPr>
          <p:nvPr/>
        </p:nvCxnSpPr>
        <p:spPr>
          <a:xfrm flipV="1">
            <a:off x="4752678" y="2296263"/>
            <a:ext cx="747414" cy="1354779"/>
          </a:xfrm>
          <a:prstGeom prst="straightConnector1">
            <a:avLst/>
          </a:prstGeom>
          <a:noFill/>
          <a:ln w="19050" cap="flat" cmpd="sng">
            <a:solidFill>
              <a:srgbClr val="E65F26"/>
            </a:solidFill>
            <a:prstDash val="sysDash"/>
            <a:round/>
            <a:headEnd type="none" w="med" len="med"/>
            <a:tailEnd type="none" w="med" len="med"/>
          </a:ln>
        </p:spPr>
      </p:cxnSp>
      <p:cxnSp>
        <p:nvCxnSpPr>
          <p:cNvPr id="80" name="Google Shape;136;p19">
            <a:extLst>
              <a:ext uri="{FF2B5EF4-FFF2-40B4-BE49-F238E27FC236}">
                <a16:creationId xmlns:a16="http://schemas.microsoft.com/office/drawing/2014/main" id="{9192AEA6-A52F-4D50-9257-67AEC8C47C7C}"/>
              </a:ext>
            </a:extLst>
          </p:cNvPr>
          <p:cNvCxnSpPr>
            <a:cxnSpLocks/>
            <a:endCxn id="50" idx="2"/>
          </p:cNvCxnSpPr>
          <p:nvPr/>
        </p:nvCxnSpPr>
        <p:spPr>
          <a:xfrm flipH="1" flipV="1">
            <a:off x="5500092" y="2296263"/>
            <a:ext cx="103544" cy="1354779"/>
          </a:xfrm>
          <a:prstGeom prst="straightConnector1">
            <a:avLst/>
          </a:prstGeom>
          <a:noFill/>
          <a:ln w="19050" cap="flat" cmpd="sng">
            <a:solidFill>
              <a:srgbClr val="E65F26"/>
            </a:solidFill>
            <a:prstDash val="sysDash"/>
            <a:round/>
            <a:headEnd type="none" w="med" len="med"/>
            <a:tailEnd type="none" w="med" len="med"/>
          </a:ln>
        </p:spPr>
      </p:cxnSp>
      <p:cxnSp>
        <p:nvCxnSpPr>
          <p:cNvPr id="82" name="Google Shape;136;p19">
            <a:extLst>
              <a:ext uri="{FF2B5EF4-FFF2-40B4-BE49-F238E27FC236}">
                <a16:creationId xmlns:a16="http://schemas.microsoft.com/office/drawing/2014/main" id="{97FEEFD5-2844-4641-AB63-3ACA10C109CD}"/>
              </a:ext>
            </a:extLst>
          </p:cNvPr>
          <p:cNvCxnSpPr>
            <a:cxnSpLocks/>
            <a:stCxn id="73" idx="2"/>
            <a:endCxn id="50" idx="2"/>
          </p:cNvCxnSpPr>
          <p:nvPr/>
        </p:nvCxnSpPr>
        <p:spPr>
          <a:xfrm flipH="1" flipV="1">
            <a:off x="5500092" y="2296263"/>
            <a:ext cx="1237281" cy="1354779"/>
          </a:xfrm>
          <a:prstGeom prst="straightConnector1">
            <a:avLst/>
          </a:prstGeom>
          <a:noFill/>
          <a:ln w="19050" cap="flat" cmpd="sng">
            <a:solidFill>
              <a:srgbClr val="E65F26"/>
            </a:solidFill>
            <a:prstDash val="sysDash"/>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 name="圖形 2">
            <a:extLst>
              <a:ext uri="{FF2B5EF4-FFF2-40B4-BE49-F238E27FC236}">
                <a16:creationId xmlns:a16="http://schemas.microsoft.com/office/drawing/2014/main" id="{600AF0F3-0C91-4AF7-A2BA-045AEDB3350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94814" y="1961018"/>
            <a:ext cx="1561224" cy="575994"/>
          </a:xfrm>
          <a:prstGeom prst="rect">
            <a:avLst/>
          </a:prstGeom>
        </p:spPr>
      </p:pic>
      <p:grpSp>
        <p:nvGrpSpPr>
          <p:cNvPr id="61" name="群組 60">
            <a:extLst>
              <a:ext uri="{FF2B5EF4-FFF2-40B4-BE49-F238E27FC236}">
                <a16:creationId xmlns:a16="http://schemas.microsoft.com/office/drawing/2014/main" id="{5A2D324C-9A04-495B-9ED7-F30CD0ADBDD3}"/>
              </a:ext>
            </a:extLst>
          </p:cNvPr>
          <p:cNvGrpSpPr/>
          <p:nvPr/>
        </p:nvGrpSpPr>
        <p:grpSpPr>
          <a:xfrm>
            <a:off x="3955516" y="2613550"/>
            <a:ext cx="1679158" cy="1309496"/>
            <a:chOff x="3687802" y="2749146"/>
            <a:chExt cx="1925590" cy="1309496"/>
          </a:xfrm>
        </p:grpSpPr>
        <p:cxnSp>
          <p:nvCxnSpPr>
            <p:cNvPr id="62" name="Google Shape;125;p19">
              <a:extLst>
                <a:ext uri="{FF2B5EF4-FFF2-40B4-BE49-F238E27FC236}">
                  <a16:creationId xmlns:a16="http://schemas.microsoft.com/office/drawing/2014/main" id="{41BF9CC1-290C-43CE-AAF0-41CC1570ABC8}"/>
                </a:ext>
              </a:extLst>
            </p:cNvPr>
            <p:cNvCxnSpPr>
              <a:cxnSpLocks/>
            </p:cNvCxnSpPr>
            <p:nvPr/>
          </p:nvCxnSpPr>
          <p:spPr>
            <a:xfrm flipH="1" flipV="1">
              <a:off x="5613391" y="2749146"/>
              <a:ext cx="1" cy="1309496"/>
            </a:xfrm>
            <a:prstGeom prst="straightConnector1">
              <a:avLst/>
            </a:prstGeom>
            <a:noFill/>
            <a:ln w="9525" cap="flat" cmpd="sng">
              <a:solidFill>
                <a:srgbClr val="000000"/>
              </a:solidFill>
              <a:prstDash val="lgDash"/>
              <a:round/>
              <a:headEnd type="none" w="med" len="med"/>
              <a:tailEnd type="none" w="med" len="med"/>
            </a:ln>
          </p:spPr>
        </p:cxnSp>
        <p:cxnSp>
          <p:nvCxnSpPr>
            <p:cNvPr id="63" name="Google Shape;125;p19">
              <a:extLst>
                <a:ext uri="{FF2B5EF4-FFF2-40B4-BE49-F238E27FC236}">
                  <a16:creationId xmlns:a16="http://schemas.microsoft.com/office/drawing/2014/main" id="{A19BE4CB-7093-4AB6-95E5-150D9728526D}"/>
                </a:ext>
              </a:extLst>
            </p:cNvPr>
            <p:cNvCxnSpPr>
              <a:cxnSpLocks/>
            </p:cNvCxnSpPr>
            <p:nvPr/>
          </p:nvCxnSpPr>
          <p:spPr>
            <a:xfrm>
              <a:off x="3687802" y="4052612"/>
              <a:ext cx="1925588" cy="0"/>
            </a:xfrm>
            <a:prstGeom prst="straightConnector1">
              <a:avLst/>
            </a:prstGeom>
            <a:noFill/>
            <a:ln w="9525" cap="flat" cmpd="sng">
              <a:solidFill>
                <a:srgbClr val="000000"/>
              </a:solidFill>
              <a:prstDash val="lgDash"/>
              <a:round/>
              <a:headEnd type="none" w="med" len="med"/>
              <a:tailEnd type="none" w="med" len="med"/>
            </a:ln>
          </p:spPr>
        </p:cxnSp>
      </p:grpSp>
      <p:sp>
        <p:nvSpPr>
          <p:cNvPr id="137" name="Google Shape;137;p19"/>
          <p:cNvSpPr/>
          <p:nvPr/>
        </p:nvSpPr>
        <p:spPr>
          <a:xfrm>
            <a:off x="5240666" y="2532841"/>
            <a:ext cx="836624" cy="219000"/>
          </a:xfrm>
          <a:prstGeom prst="rect">
            <a:avLst/>
          </a:prstGeom>
          <a:solidFill>
            <a:srgbClr val="4D68D1"/>
          </a:solid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altLang="zh-TW" sz="1100" b="1">
                <a:solidFill>
                  <a:schemeClr val="bg1"/>
                </a:solidFill>
              </a:rPr>
              <a:t>10Gbps</a:t>
            </a:r>
            <a:endParaRPr sz="1100" b="1">
              <a:solidFill>
                <a:schemeClr val="bg1"/>
              </a:solidFill>
            </a:endParaRPr>
          </a:p>
        </p:txBody>
      </p:sp>
      <p:sp>
        <p:nvSpPr>
          <p:cNvPr id="128" name="Google Shape;128;p19"/>
          <p:cNvSpPr/>
          <p:nvPr/>
        </p:nvSpPr>
        <p:spPr>
          <a:xfrm>
            <a:off x="3222916" y="3807516"/>
            <a:ext cx="732600" cy="219000"/>
          </a:xfrm>
          <a:prstGeom prst="rect">
            <a:avLst/>
          </a:prstGeom>
          <a:solidFill>
            <a:srgbClr val="DC850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a:r>
              <a:rPr lang="en-US" altLang="zh-TW" sz="1100" b="1">
                <a:solidFill>
                  <a:schemeClr val="bg1"/>
                </a:solidFill>
              </a:rPr>
              <a:t>10Gbps</a:t>
            </a:r>
            <a:endParaRPr sz="1100" b="1">
              <a:solidFill>
                <a:schemeClr val="bg1"/>
              </a:solidFill>
            </a:endParaRPr>
          </a:p>
        </p:txBody>
      </p:sp>
      <p:sp>
        <p:nvSpPr>
          <p:cNvPr id="127" name="Google Shape;127;p19"/>
          <p:cNvSpPr/>
          <p:nvPr/>
        </p:nvSpPr>
        <p:spPr>
          <a:xfrm>
            <a:off x="3206051" y="2528533"/>
            <a:ext cx="801403" cy="219000"/>
          </a:xfrm>
          <a:prstGeom prst="rect">
            <a:avLst/>
          </a:prstGeom>
          <a:solidFill>
            <a:srgbClr val="E65F2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a:r>
              <a:rPr lang="en-US" altLang="zh-TW" sz="1100" b="1">
                <a:solidFill>
                  <a:schemeClr val="bg1"/>
                </a:solidFill>
              </a:rPr>
              <a:t>1 </a:t>
            </a:r>
            <a:r>
              <a:rPr lang="zh-TW" sz="1100" b="1">
                <a:solidFill>
                  <a:schemeClr val="bg1"/>
                </a:solidFill>
              </a:rPr>
              <a:t>Gbp</a:t>
            </a:r>
            <a:r>
              <a:rPr lang="en-US" altLang="zh-TW" sz="1100" b="1">
                <a:solidFill>
                  <a:schemeClr val="bg1"/>
                </a:solidFill>
              </a:rPr>
              <a:t>s</a:t>
            </a:r>
            <a:endParaRPr sz="1100" b="1">
              <a:solidFill>
                <a:schemeClr val="bg1"/>
              </a:solidFill>
            </a:endParaRPr>
          </a:p>
        </p:txBody>
      </p:sp>
      <p:grpSp>
        <p:nvGrpSpPr>
          <p:cNvPr id="45" name="群組 44">
            <a:extLst>
              <a:ext uri="{FF2B5EF4-FFF2-40B4-BE49-F238E27FC236}">
                <a16:creationId xmlns:a16="http://schemas.microsoft.com/office/drawing/2014/main" id="{ECD59B4E-C4DA-4124-83AB-812F081DB2EF}"/>
              </a:ext>
            </a:extLst>
          </p:cNvPr>
          <p:cNvGrpSpPr/>
          <p:nvPr/>
        </p:nvGrpSpPr>
        <p:grpSpPr>
          <a:xfrm>
            <a:off x="5821247" y="2441234"/>
            <a:ext cx="841510" cy="841510"/>
            <a:chOff x="866919" y="1547343"/>
            <a:chExt cx="1691999" cy="1691999"/>
          </a:xfrm>
        </p:grpSpPr>
        <p:sp>
          <p:nvSpPr>
            <p:cNvPr id="46" name="Shape 279">
              <a:extLst>
                <a:ext uri="{FF2B5EF4-FFF2-40B4-BE49-F238E27FC236}">
                  <a16:creationId xmlns:a16="http://schemas.microsoft.com/office/drawing/2014/main" id="{8D803A77-22B0-4995-A41D-6EFAC9663E62}"/>
                </a:ext>
              </a:extLst>
            </p:cNvPr>
            <p:cNvSpPr/>
            <p:nvPr/>
          </p:nvSpPr>
          <p:spPr>
            <a:xfrm rot="2700000">
              <a:off x="866919" y="1547343"/>
              <a:ext cx="1691999" cy="1691999"/>
            </a:xfrm>
            <a:prstGeom prst="teardrop">
              <a:avLst>
                <a:gd name="adj" fmla="val 100000"/>
              </a:avLst>
            </a:prstGeom>
            <a:solidFill>
              <a:srgbClr val="4D68D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7" name="Shape 280">
              <a:extLst>
                <a:ext uri="{FF2B5EF4-FFF2-40B4-BE49-F238E27FC236}">
                  <a16:creationId xmlns:a16="http://schemas.microsoft.com/office/drawing/2014/main" id="{E8D376CF-C005-4016-9B5F-BDA50024EA48}"/>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pic>
        <p:nvPicPr>
          <p:cNvPr id="42" name="Google Shape;122;p19">
            <a:extLst>
              <a:ext uri="{FF2B5EF4-FFF2-40B4-BE49-F238E27FC236}">
                <a16:creationId xmlns:a16="http://schemas.microsoft.com/office/drawing/2014/main" id="{78879CAC-E3FE-4535-A7BD-E7FF4882BCA9}"/>
              </a:ext>
            </a:extLst>
          </p:cNvPr>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6617413" y="2642732"/>
            <a:ext cx="1841673" cy="1151035"/>
          </a:xfrm>
          <a:prstGeom prst="rect">
            <a:avLst/>
          </a:prstGeom>
          <a:noFill/>
          <a:ln>
            <a:noFill/>
          </a:ln>
        </p:spPr>
      </p:pic>
      <p:sp>
        <p:nvSpPr>
          <p:cNvPr id="43" name="Google Shape;142;p19">
            <a:extLst>
              <a:ext uri="{FF2B5EF4-FFF2-40B4-BE49-F238E27FC236}">
                <a16:creationId xmlns:a16="http://schemas.microsoft.com/office/drawing/2014/main" id="{5129CA62-6AFF-4488-9CA3-8CBCCA83CBF0}"/>
              </a:ext>
            </a:extLst>
          </p:cNvPr>
          <p:cNvSpPr txBox="1"/>
          <p:nvPr/>
        </p:nvSpPr>
        <p:spPr>
          <a:xfrm>
            <a:off x="7110899" y="3606408"/>
            <a:ext cx="854700" cy="3063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200" b="1"/>
              <a:t>NAS </a:t>
            </a:r>
            <a:r>
              <a:rPr lang="en-US" altLang="zh-TW" sz="1200" b="1"/>
              <a:t>B</a:t>
            </a:r>
            <a:endParaRPr sz="1200" b="1"/>
          </a:p>
        </p:txBody>
      </p:sp>
      <p:pic>
        <p:nvPicPr>
          <p:cNvPr id="44" name="圖片 43" descr="一張含有 房間 的圖片&#10;&#10;自動產生的描述">
            <a:extLst>
              <a:ext uri="{FF2B5EF4-FFF2-40B4-BE49-F238E27FC236}">
                <a16:creationId xmlns:a16="http://schemas.microsoft.com/office/drawing/2014/main" id="{6FC4AFF2-72B8-44E3-9294-3CE9956394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93140" y="2547864"/>
            <a:ext cx="461713" cy="461713"/>
          </a:xfrm>
          <a:prstGeom prst="rect">
            <a:avLst/>
          </a:prstGeom>
        </p:spPr>
      </p:pic>
      <p:grpSp>
        <p:nvGrpSpPr>
          <p:cNvPr id="34" name="群組 33">
            <a:extLst>
              <a:ext uri="{FF2B5EF4-FFF2-40B4-BE49-F238E27FC236}">
                <a16:creationId xmlns:a16="http://schemas.microsoft.com/office/drawing/2014/main" id="{9069B2FD-2172-4EF7-808F-756423C61D8E}"/>
              </a:ext>
            </a:extLst>
          </p:cNvPr>
          <p:cNvGrpSpPr/>
          <p:nvPr/>
        </p:nvGrpSpPr>
        <p:grpSpPr>
          <a:xfrm rot="10800000">
            <a:off x="2545422" y="3280295"/>
            <a:ext cx="841510" cy="841510"/>
            <a:chOff x="866919" y="1547343"/>
            <a:chExt cx="1691999" cy="1691999"/>
          </a:xfrm>
        </p:grpSpPr>
        <p:sp>
          <p:nvSpPr>
            <p:cNvPr id="38" name="Shape 279">
              <a:extLst>
                <a:ext uri="{FF2B5EF4-FFF2-40B4-BE49-F238E27FC236}">
                  <a16:creationId xmlns:a16="http://schemas.microsoft.com/office/drawing/2014/main" id="{FD538F87-74DB-4347-B464-C4D45A521D0D}"/>
                </a:ext>
              </a:extLst>
            </p:cNvPr>
            <p:cNvSpPr/>
            <p:nvPr/>
          </p:nvSpPr>
          <p:spPr>
            <a:xfrm rot="2700000">
              <a:off x="866919" y="1547343"/>
              <a:ext cx="1691999" cy="1691999"/>
            </a:xfrm>
            <a:prstGeom prst="teardrop">
              <a:avLst>
                <a:gd name="adj" fmla="val 100000"/>
              </a:avLst>
            </a:prstGeom>
            <a:solidFill>
              <a:srgbClr val="DC850D"/>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9" name="Shape 280">
              <a:extLst>
                <a:ext uri="{FF2B5EF4-FFF2-40B4-BE49-F238E27FC236}">
                  <a16:creationId xmlns:a16="http://schemas.microsoft.com/office/drawing/2014/main" id="{633198DF-21D0-43C3-BA16-B0E79888509F}"/>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grpSp>
        <p:nvGrpSpPr>
          <p:cNvPr id="35" name="群組 34">
            <a:extLst>
              <a:ext uri="{FF2B5EF4-FFF2-40B4-BE49-F238E27FC236}">
                <a16:creationId xmlns:a16="http://schemas.microsoft.com/office/drawing/2014/main" id="{A3CB3E93-4D10-4EB4-B9FC-7EAF09D8EE8B}"/>
              </a:ext>
            </a:extLst>
          </p:cNvPr>
          <p:cNvGrpSpPr/>
          <p:nvPr/>
        </p:nvGrpSpPr>
        <p:grpSpPr>
          <a:xfrm rot="10800000">
            <a:off x="2545422" y="2423299"/>
            <a:ext cx="841510" cy="841510"/>
            <a:chOff x="866919" y="1547343"/>
            <a:chExt cx="1691999" cy="1691999"/>
          </a:xfrm>
        </p:grpSpPr>
        <p:sp>
          <p:nvSpPr>
            <p:cNvPr id="36" name="Shape 279">
              <a:extLst>
                <a:ext uri="{FF2B5EF4-FFF2-40B4-BE49-F238E27FC236}">
                  <a16:creationId xmlns:a16="http://schemas.microsoft.com/office/drawing/2014/main" id="{FE050605-B287-46EA-AF03-D24C8C8D3740}"/>
                </a:ext>
              </a:extLst>
            </p:cNvPr>
            <p:cNvSpPr/>
            <p:nvPr/>
          </p:nvSpPr>
          <p:spPr>
            <a:xfrm rot="2700000">
              <a:off x="866919" y="1547343"/>
              <a:ext cx="1691999" cy="1691999"/>
            </a:xfrm>
            <a:prstGeom prst="teardrop">
              <a:avLst>
                <a:gd name="adj" fmla="val 100000"/>
              </a:avLst>
            </a:prstGeom>
            <a:solidFill>
              <a:srgbClr val="E65F26"/>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7" name="Shape 280">
              <a:extLst>
                <a:ext uri="{FF2B5EF4-FFF2-40B4-BE49-F238E27FC236}">
                  <a16:creationId xmlns:a16="http://schemas.microsoft.com/office/drawing/2014/main" id="{6009C25B-7BD2-4FF7-B02B-748100DDF1D9}"/>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sp>
        <p:nvSpPr>
          <p:cNvPr id="121" name="Google Shape;121;p19"/>
          <p:cNvSpPr txBox="1">
            <a:spLocks noGrp="1"/>
          </p:cNvSpPr>
          <p:nvPr>
            <p:ph type="title"/>
          </p:nvPr>
        </p:nvSpPr>
        <p:spPr>
          <a:xfrm>
            <a:off x="630220" y="-18089"/>
            <a:ext cx="8416798" cy="572700"/>
          </a:xfrm>
          <a:prstGeom prst="rect">
            <a:avLst/>
          </a:prstGeom>
        </p:spPr>
        <p:txBody>
          <a:bodyPr spcFirstLastPara="1" wrap="square" lIns="91425" tIns="91425" rIns="91425" bIns="91425" anchor="t" anchorCtr="0">
            <a:noAutofit/>
          </a:bodyPr>
          <a:lstStyle/>
          <a:p>
            <a:r>
              <a:rPr lang="en-US" altLang="zh-TW" dirty="0"/>
              <a:t>HBS 3 backup strategy always using default gateway as transmit port in the past few years</a:t>
            </a:r>
            <a:endParaRPr lang="zh-TW" altLang="en-US" dirty="0"/>
          </a:p>
        </p:txBody>
      </p:sp>
      <p:pic>
        <p:nvPicPr>
          <p:cNvPr id="122" name="Google Shape;122;p19"/>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682049" y="2651668"/>
            <a:ext cx="1841673" cy="1151035"/>
          </a:xfrm>
          <a:prstGeom prst="rect">
            <a:avLst/>
          </a:prstGeom>
          <a:noFill/>
          <a:ln>
            <a:noFill/>
          </a:ln>
        </p:spPr>
      </p:pic>
      <p:sp>
        <p:nvSpPr>
          <p:cNvPr id="123" name="Google Shape;123;p19"/>
          <p:cNvSpPr txBox="1"/>
          <p:nvPr/>
        </p:nvSpPr>
        <p:spPr>
          <a:xfrm>
            <a:off x="2738487" y="2509199"/>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eth0</a:t>
            </a:r>
            <a:endParaRPr sz="1100" b="1"/>
          </a:p>
        </p:txBody>
      </p:sp>
      <p:cxnSp>
        <p:nvCxnSpPr>
          <p:cNvPr id="136" name="Google Shape;136;p19"/>
          <p:cNvCxnSpPr>
            <a:cxnSpLocks/>
            <a:stCxn id="127" idx="3"/>
            <a:endCxn id="137" idx="1"/>
          </p:cNvCxnSpPr>
          <p:nvPr/>
        </p:nvCxnSpPr>
        <p:spPr>
          <a:xfrm>
            <a:off x="4007454" y="2638033"/>
            <a:ext cx="1233212" cy="4308"/>
          </a:xfrm>
          <a:prstGeom prst="straightConnector1">
            <a:avLst/>
          </a:prstGeom>
          <a:noFill/>
          <a:ln w="9525" cap="flat" cmpd="sng">
            <a:solidFill>
              <a:srgbClr val="000000"/>
            </a:solidFill>
            <a:prstDash val="solid"/>
            <a:round/>
            <a:headEnd type="none" w="med" len="med"/>
            <a:tailEnd type="none" w="med" len="med"/>
          </a:ln>
        </p:spPr>
      </p:cxnSp>
      <p:sp>
        <p:nvSpPr>
          <p:cNvPr id="142" name="Google Shape;142;p19"/>
          <p:cNvSpPr txBox="1"/>
          <p:nvPr/>
        </p:nvSpPr>
        <p:spPr>
          <a:xfrm>
            <a:off x="1175535" y="3615344"/>
            <a:ext cx="854700" cy="3063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200" b="1"/>
              <a:t>NAS A</a:t>
            </a:r>
            <a:endParaRPr sz="1200" b="1"/>
          </a:p>
        </p:txBody>
      </p:sp>
      <p:pic>
        <p:nvPicPr>
          <p:cNvPr id="4" name="圖形 3">
            <a:extLst>
              <a:ext uri="{FF2B5EF4-FFF2-40B4-BE49-F238E27FC236}">
                <a16:creationId xmlns:a16="http://schemas.microsoft.com/office/drawing/2014/main" id="{9C0C83C3-4A92-49C2-8126-1E0B5B0D496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01888" y="2758818"/>
            <a:ext cx="504163" cy="319759"/>
          </a:xfrm>
          <a:prstGeom prst="rect">
            <a:avLst/>
          </a:prstGeom>
        </p:spPr>
      </p:pic>
      <p:pic>
        <p:nvPicPr>
          <p:cNvPr id="6" name="圖片 5" descr="一張含有 房間 的圖片&#10;&#10;自動產生的描述">
            <a:extLst>
              <a:ext uri="{FF2B5EF4-FFF2-40B4-BE49-F238E27FC236}">
                <a16:creationId xmlns:a16="http://schemas.microsoft.com/office/drawing/2014/main" id="{A8ED3B2C-D696-4237-9108-C9E6F7E32A6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1154" y="2556800"/>
            <a:ext cx="461713" cy="461713"/>
          </a:xfrm>
          <a:prstGeom prst="rect">
            <a:avLst/>
          </a:prstGeom>
        </p:spPr>
      </p:pic>
      <p:sp>
        <p:nvSpPr>
          <p:cNvPr id="40" name="Google Shape;123;p19">
            <a:extLst>
              <a:ext uri="{FF2B5EF4-FFF2-40B4-BE49-F238E27FC236}">
                <a16:creationId xmlns:a16="http://schemas.microsoft.com/office/drawing/2014/main" id="{8759224E-D311-40D5-B08B-543EFFC6257E}"/>
              </a:ext>
            </a:extLst>
          </p:cNvPr>
          <p:cNvSpPr txBox="1"/>
          <p:nvPr/>
        </p:nvSpPr>
        <p:spPr>
          <a:xfrm>
            <a:off x="2738487" y="3353665"/>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a:t>
            </a:r>
            <a:r>
              <a:rPr lang="en-US" altLang="zh-TW" sz="1100" b="1"/>
              <a:t>1</a:t>
            </a:r>
            <a:endParaRPr sz="1100" b="1"/>
          </a:p>
        </p:txBody>
      </p:sp>
      <p:pic>
        <p:nvPicPr>
          <p:cNvPr id="41" name="圖形 40">
            <a:extLst>
              <a:ext uri="{FF2B5EF4-FFF2-40B4-BE49-F238E27FC236}">
                <a16:creationId xmlns:a16="http://schemas.microsoft.com/office/drawing/2014/main" id="{59525189-2EFB-4AC7-8218-8EB9EE6EFD74}"/>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01888" y="3603284"/>
            <a:ext cx="504163" cy="319759"/>
          </a:xfrm>
          <a:prstGeom prst="rect">
            <a:avLst/>
          </a:prstGeom>
        </p:spPr>
      </p:pic>
      <p:pic>
        <p:nvPicPr>
          <p:cNvPr id="48" name="圖形 47">
            <a:extLst>
              <a:ext uri="{FF2B5EF4-FFF2-40B4-BE49-F238E27FC236}">
                <a16:creationId xmlns:a16="http://schemas.microsoft.com/office/drawing/2014/main" id="{24A0D1C4-2B37-42D3-AFEE-B9936BB1CF9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983796" y="2729977"/>
            <a:ext cx="504163" cy="319759"/>
          </a:xfrm>
          <a:prstGeom prst="rect">
            <a:avLst/>
          </a:prstGeom>
        </p:spPr>
      </p:pic>
      <p:sp>
        <p:nvSpPr>
          <p:cNvPr id="56" name="文字方塊 55">
            <a:extLst>
              <a:ext uri="{FF2B5EF4-FFF2-40B4-BE49-F238E27FC236}">
                <a16:creationId xmlns:a16="http://schemas.microsoft.com/office/drawing/2014/main" id="{702F9FA2-8204-452D-B753-C77E3B3674E7}"/>
              </a:ext>
            </a:extLst>
          </p:cNvPr>
          <p:cNvSpPr txBox="1"/>
          <p:nvPr/>
        </p:nvSpPr>
        <p:spPr>
          <a:xfrm>
            <a:off x="853253" y="2009934"/>
            <a:ext cx="1414892" cy="461665"/>
          </a:xfrm>
          <a:prstGeom prst="rect">
            <a:avLst/>
          </a:prstGeom>
          <a:noFill/>
        </p:spPr>
        <p:txBody>
          <a:bodyPr wrap="square" anchor="t">
            <a:spAutoFit/>
          </a:bodyPr>
          <a:lstStyle>
            <a:defPPr marR="0" lvl="0" algn="l" rtl="0">
              <a:lnSpc>
                <a:spcPct val="100000"/>
              </a:lnSpc>
              <a:spcBef>
                <a:spcPts val="0"/>
              </a:spcBef>
              <a:spcAft>
                <a:spcPts val="0"/>
              </a:spcAft>
            </a:defPPr>
            <a:lvl1pPr>
              <a:buSzPts val="1100"/>
              <a:defRPr sz="1200" b="1">
                <a:latin typeface="+mj-lt"/>
                <a:ea typeface="微軟正黑體" panose="020B0604030504040204" pitchFamily="34" charset="-120"/>
              </a:defRPr>
            </a:lvl1pPr>
          </a:lstStyle>
          <a:p>
            <a:pPr algn="ctr"/>
            <a:r>
              <a:rPr lang="en-US" altLang="zh-TW" dirty="0"/>
              <a:t>NAS</a:t>
            </a:r>
            <a:r>
              <a:rPr lang="en-US" altLang="zh-TW" dirty="0">
                <a:latin typeface="微軟正黑體" panose="020B0604030504040204" pitchFamily="34" charset="-120"/>
              </a:rPr>
              <a:t> default gateway is </a:t>
            </a:r>
            <a:r>
              <a:rPr lang="en-US" altLang="zh-TW" dirty="0"/>
              <a:t>eth 0</a:t>
            </a:r>
            <a:endParaRPr lang="zh-TW" altLang="en-US" dirty="0"/>
          </a:p>
        </p:txBody>
      </p:sp>
      <p:sp>
        <p:nvSpPr>
          <p:cNvPr id="66" name="文字方塊 65">
            <a:extLst>
              <a:ext uri="{FF2B5EF4-FFF2-40B4-BE49-F238E27FC236}">
                <a16:creationId xmlns:a16="http://schemas.microsoft.com/office/drawing/2014/main" id="{BE2A0574-7B7A-4940-8E41-A4569546E2CC}"/>
              </a:ext>
            </a:extLst>
          </p:cNvPr>
          <p:cNvSpPr txBox="1"/>
          <p:nvPr/>
        </p:nvSpPr>
        <p:spPr>
          <a:xfrm>
            <a:off x="2030235" y="1337492"/>
            <a:ext cx="6287290" cy="307777"/>
          </a:xfrm>
          <a:prstGeom prst="rect">
            <a:avLst/>
          </a:prstGeom>
          <a:noFill/>
        </p:spPr>
        <p:txBody>
          <a:bodyPr wrap="square" anchor="t">
            <a:spAutoFit/>
          </a:bodyPr>
          <a:lstStyle/>
          <a:p>
            <a:r>
              <a:rPr lang="en-US" altLang="zh-TW" b="1" dirty="0">
                <a:solidFill>
                  <a:srgbClr val="267069"/>
                </a:solidFill>
                <a:latin typeface="+mj-lt"/>
                <a:ea typeface="微軟正黑體"/>
              </a:rPr>
              <a:t>When backup job started, </a:t>
            </a:r>
            <a:r>
              <a:rPr lang="en-US" altLang="zh-TW" b="1" dirty="0">
                <a:solidFill>
                  <a:schemeClr val="tx1"/>
                </a:solidFill>
                <a:latin typeface="+mj-lt"/>
                <a:ea typeface="微軟正黑體"/>
              </a:rPr>
              <a:t>HBS 3</a:t>
            </a:r>
            <a:r>
              <a:rPr lang="en-US" altLang="zh-TW" b="1" dirty="0">
                <a:solidFill>
                  <a:srgbClr val="267069"/>
                </a:solidFill>
                <a:latin typeface="+mj-lt"/>
                <a:ea typeface="微軟正黑體"/>
              </a:rPr>
              <a:t> get the default gateway </a:t>
            </a:r>
            <a:r>
              <a:rPr lang="en-US" altLang="zh-TW" b="1" dirty="0">
                <a:solidFill>
                  <a:schemeClr val="tx1"/>
                </a:solidFill>
                <a:latin typeface="+mj-lt"/>
                <a:ea typeface="微軟正黑體"/>
              </a:rPr>
              <a:t>eth0(1 Gbps)</a:t>
            </a:r>
            <a:endParaRPr lang="zh-TW" altLang="en-US" b="1" dirty="0">
              <a:solidFill>
                <a:schemeClr val="tx1"/>
              </a:solidFill>
              <a:latin typeface="+mj-lt"/>
              <a:ea typeface="微軟正黑體"/>
            </a:endParaRPr>
          </a:p>
        </p:txBody>
      </p:sp>
      <p:sp>
        <p:nvSpPr>
          <p:cNvPr id="68" name="文字方塊 67">
            <a:extLst>
              <a:ext uri="{FF2B5EF4-FFF2-40B4-BE49-F238E27FC236}">
                <a16:creationId xmlns:a16="http://schemas.microsoft.com/office/drawing/2014/main" id="{A6D22C0F-E6D5-4583-B419-D12E53E21883}"/>
              </a:ext>
            </a:extLst>
          </p:cNvPr>
          <p:cNvSpPr txBox="1"/>
          <p:nvPr/>
        </p:nvSpPr>
        <p:spPr>
          <a:xfrm>
            <a:off x="3188419" y="1963397"/>
            <a:ext cx="5204467" cy="307777"/>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altLang="zh-TW" b="1" dirty="0">
                <a:solidFill>
                  <a:srgbClr val="E65F26"/>
                </a:solidFill>
                <a:latin typeface="+mj-lt"/>
                <a:ea typeface="微軟正黑體" panose="020B0604030504040204" pitchFamily="34" charset="-120"/>
              </a:rPr>
              <a:t>The data flow through </a:t>
            </a:r>
            <a:r>
              <a:rPr lang="en-US" altLang="zh-TW" b="1" dirty="0">
                <a:solidFill>
                  <a:schemeClr val="tx1"/>
                </a:solidFill>
                <a:latin typeface="+mj-lt"/>
                <a:ea typeface="微軟正黑體" panose="020B0604030504040204" pitchFamily="34" charset="-120"/>
              </a:rPr>
              <a:t>eth0 </a:t>
            </a:r>
            <a:r>
              <a:rPr lang="en-US" altLang="zh-TW" b="1" dirty="0">
                <a:solidFill>
                  <a:srgbClr val="E65F26"/>
                </a:solidFill>
                <a:latin typeface="+mj-lt"/>
                <a:ea typeface="微軟正黑體" panose="020B0604030504040204" pitchFamily="34" charset="-120"/>
              </a:rPr>
              <a:t>from</a:t>
            </a:r>
            <a:r>
              <a:rPr lang="en-US" altLang="zh-TW" b="1" dirty="0">
                <a:solidFill>
                  <a:schemeClr val="tx1"/>
                </a:solidFill>
                <a:latin typeface="+mj-lt"/>
                <a:ea typeface="微軟正黑體" panose="020B0604030504040204" pitchFamily="34" charset="-120"/>
              </a:rPr>
              <a:t> NAS A </a:t>
            </a:r>
            <a:r>
              <a:rPr lang="en-US" altLang="zh-TW" b="1" dirty="0">
                <a:solidFill>
                  <a:srgbClr val="E65F26"/>
                </a:solidFill>
                <a:latin typeface="+mj-lt"/>
                <a:ea typeface="微軟正黑體" panose="020B0604030504040204" pitchFamily="34" charset="-120"/>
              </a:rPr>
              <a:t>to remote </a:t>
            </a:r>
            <a:r>
              <a:rPr lang="en-US" altLang="zh-TW" b="1" dirty="0">
                <a:solidFill>
                  <a:schemeClr val="tx1"/>
                </a:solidFill>
                <a:latin typeface="+mj-lt"/>
                <a:ea typeface="微軟正黑體" panose="020B0604030504040204" pitchFamily="34" charset="-120"/>
              </a:rPr>
              <a:t>NAS B</a:t>
            </a:r>
          </a:p>
        </p:txBody>
      </p:sp>
      <p:sp>
        <p:nvSpPr>
          <p:cNvPr id="70" name="文字方塊 69">
            <a:extLst>
              <a:ext uri="{FF2B5EF4-FFF2-40B4-BE49-F238E27FC236}">
                <a16:creationId xmlns:a16="http://schemas.microsoft.com/office/drawing/2014/main" id="{05015A81-F006-4641-A790-D50E6D4FD750}"/>
              </a:ext>
            </a:extLst>
          </p:cNvPr>
          <p:cNvSpPr txBox="1"/>
          <p:nvPr/>
        </p:nvSpPr>
        <p:spPr>
          <a:xfrm>
            <a:off x="3247117" y="4208848"/>
            <a:ext cx="5473357" cy="492443"/>
          </a:xfrm>
          <a:prstGeom prst="rect">
            <a:avLst/>
          </a:prstGeom>
          <a:noFill/>
        </p:spPr>
        <p:txBody>
          <a:bodyPr wrap="square">
            <a:spAutoFit/>
          </a:bodyPr>
          <a:lstStyle/>
          <a:p>
            <a:pPr marL="0" lvl="0" indent="0" algn="l" rtl="0">
              <a:spcBef>
                <a:spcPts val="0"/>
              </a:spcBef>
              <a:spcAft>
                <a:spcPts val="0"/>
              </a:spcAft>
              <a:buNone/>
            </a:pPr>
            <a:r>
              <a:rPr lang="en-US" altLang="zh-TW" b="1" dirty="0">
                <a:solidFill>
                  <a:schemeClr val="accent4">
                    <a:lumMod val="50000"/>
                  </a:schemeClr>
                </a:solidFill>
                <a:latin typeface="+mj-lt"/>
                <a:ea typeface="微軟正黑體" panose="020B0604030504040204" pitchFamily="34" charset="-120"/>
              </a:rPr>
              <a:t>When eth0 disconnected then </a:t>
            </a:r>
            <a:r>
              <a:rPr lang="en-US" altLang="zh-TW" b="1">
                <a:solidFill>
                  <a:schemeClr val="accent4">
                    <a:lumMod val="50000"/>
                  </a:schemeClr>
                </a:solidFill>
                <a:latin typeface="+mj-lt"/>
                <a:ea typeface="微軟正黑體" panose="020B0604030504040204" pitchFamily="34" charset="-120"/>
              </a:rPr>
              <a:t>the </a:t>
            </a:r>
            <a:r>
              <a:rPr lang="en-US" altLang="zh-TW" b="1" dirty="0">
                <a:solidFill>
                  <a:schemeClr val="accent4">
                    <a:lumMod val="50000"/>
                  </a:schemeClr>
                </a:solidFill>
                <a:latin typeface="+mj-lt"/>
                <a:ea typeface="微軟正黑體" panose="020B0604030504040204" pitchFamily="34" charset="-120"/>
              </a:rPr>
              <a:t>job </a:t>
            </a:r>
            <a:r>
              <a:rPr lang="en-US" altLang="zh-TW" b="1">
                <a:solidFill>
                  <a:schemeClr val="accent4">
                    <a:lumMod val="50000"/>
                  </a:schemeClr>
                </a:solidFill>
                <a:latin typeface="+mj-lt"/>
                <a:ea typeface="微軟正黑體" panose="020B0604030504040204" pitchFamily="34" charset="-120"/>
              </a:rPr>
              <a:t>fails</a:t>
            </a:r>
            <a:endParaRPr lang="zh-TW" altLang="en-US" b="1" dirty="0">
              <a:solidFill>
                <a:schemeClr val="accent4">
                  <a:lumMod val="50000"/>
                </a:schemeClr>
              </a:solidFill>
              <a:latin typeface="+mj-lt"/>
              <a:ea typeface="微軟正黑體" panose="020B0604030504040204" pitchFamily="34" charset="-120"/>
            </a:endParaRPr>
          </a:p>
          <a:p>
            <a:pPr marL="0" lvl="0" indent="0" algn="l" rtl="0">
              <a:spcBef>
                <a:spcPts val="0"/>
              </a:spcBef>
              <a:spcAft>
                <a:spcPts val="0"/>
              </a:spcAft>
              <a:buNone/>
            </a:pPr>
            <a:r>
              <a:rPr lang="en-US" altLang="zh-TW" sz="1200" dirty="0">
                <a:solidFill>
                  <a:srgbClr val="FF0000"/>
                </a:solidFill>
                <a:latin typeface="+mj-lt"/>
                <a:ea typeface="微軟正黑體" panose="020B0604030504040204" pitchFamily="34" charset="-120"/>
              </a:rPr>
              <a:t>Even NAS A has another</a:t>
            </a:r>
            <a:r>
              <a:rPr lang="en-US" altLang="zh-TW" sz="1200">
                <a:solidFill>
                  <a:srgbClr val="FF0000"/>
                </a:solidFill>
                <a:latin typeface="+mj-lt"/>
                <a:ea typeface="微軟正黑體" panose="020B0604030504040204" pitchFamily="34" charset="-120"/>
              </a:rPr>
              <a:t> active</a:t>
            </a:r>
            <a:r>
              <a:rPr lang="en-US" altLang="zh-TW" sz="1200" dirty="0">
                <a:solidFill>
                  <a:srgbClr val="FF0000"/>
                </a:solidFill>
                <a:latin typeface="+mj-lt"/>
                <a:ea typeface="微軟正黑體" panose="020B0604030504040204" pitchFamily="34" charset="-120"/>
              </a:rPr>
              <a:t> physical network port, still can not failover</a:t>
            </a:r>
            <a:endParaRPr lang="zh-TW" altLang="en-US" sz="1200" dirty="0">
              <a:solidFill>
                <a:srgbClr val="FF0000"/>
              </a:solidFill>
              <a:latin typeface="+mj-lt"/>
              <a:ea typeface="微軟正黑體" panose="020B0604030504040204" pitchFamily="34" charset="-120"/>
            </a:endParaRPr>
          </a:p>
        </p:txBody>
      </p:sp>
      <p:pic>
        <p:nvPicPr>
          <p:cNvPr id="5" name="圖片 4" descr="一張含有 標誌, 畫畫, 時鐘 的圖片&#10;&#10;自動產生的描述">
            <a:extLst>
              <a:ext uri="{FF2B5EF4-FFF2-40B4-BE49-F238E27FC236}">
                <a16:creationId xmlns:a16="http://schemas.microsoft.com/office/drawing/2014/main" id="{E9165437-8C2B-47B7-A8E1-7133E2A2F29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02253" y="1214897"/>
            <a:ext cx="825891" cy="576000"/>
          </a:xfrm>
          <a:prstGeom prst="rect">
            <a:avLst/>
          </a:prstGeom>
        </p:spPr>
      </p:pic>
      <p:pic>
        <p:nvPicPr>
          <p:cNvPr id="8" name="圖片 7" descr="一張含有 畫畫 的圖片&#10;&#10;自動產生的描述">
            <a:extLst>
              <a:ext uri="{FF2B5EF4-FFF2-40B4-BE49-F238E27FC236}">
                <a16:creationId xmlns:a16="http://schemas.microsoft.com/office/drawing/2014/main" id="{8CA1837C-654B-4081-A7B4-5A9BB9EFE38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72905" y="1829286"/>
            <a:ext cx="826725" cy="576000"/>
          </a:xfrm>
          <a:prstGeom prst="rect">
            <a:avLst/>
          </a:prstGeom>
        </p:spPr>
      </p:pic>
      <p:pic>
        <p:nvPicPr>
          <p:cNvPr id="10" name="圖片 9" descr="一張含有 畫畫 的圖片&#10;&#10;自動產生的描述">
            <a:extLst>
              <a:ext uri="{FF2B5EF4-FFF2-40B4-BE49-F238E27FC236}">
                <a16:creationId xmlns:a16="http://schemas.microsoft.com/office/drawing/2014/main" id="{622C55B6-2FE9-4795-83B0-7A7326B5E7D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624360" y="4166596"/>
            <a:ext cx="851297" cy="576000"/>
          </a:xfrm>
          <a:prstGeom prst="rect">
            <a:avLst/>
          </a:prstGeom>
        </p:spPr>
      </p:pic>
      <p:sp>
        <p:nvSpPr>
          <p:cNvPr id="19" name="箭號: 迴轉箭號 18">
            <a:extLst>
              <a:ext uri="{FF2B5EF4-FFF2-40B4-BE49-F238E27FC236}">
                <a16:creationId xmlns:a16="http://schemas.microsoft.com/office/drawing/2014/main" id="{2CEB3538-6E23-4480-A450-542F14DCBD76}"/>
              </a:ext>
            </a:extLst>
          </p:cNvPr>
          <p:cNvSpPr/>
          <p:nvPr/>
        </p:nvSpPr>
        <p:spPr>
          <a:xfrm rot="5400000">
            <a:off x="3836807" y="3030587"/>
            <a:ext cx="1015524" cy="624040"/>
          </a:xfrm>
          <a:prstGeom prst="uturnArrow">
            <a:avLst>
              <a:gd name="adj1" fmla="val 12282"/>
              <a:gd name="adj2" fmla="val 21937"/>
              <a:gd name="adj3" fmla="val 35858"/>
              <a:gd name="adj4" fmla="val 64142"/>
              <a:gd name="adj5" fmla="val 1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23" name="群組 22">
            <a:extLst>
              <a:ext uri="{FF2B5EF4-FFF2-40B4-BE49-F238E27FC236}">
                <a16:creationId xmlns:a16="http://schemas.microsoft.com/office/drawing/2014/main" id="{7B22E2A2-F0C0-40D4-8A1A-E3DB6DA21E7B}"/>
              </a:ext>
            </a:extLst>
          </p:cNvPr>
          <p:cNvGrpSpPr/>
          <p:nvPr/>
        </p:nvGrpSpPr>
        <p:grpSpPr>
          <a:xfrm>
            <a:off x="4293130" y="2814866"/>
            <a:ext cx="758670" cy="654026"/>
            <a:chOff x="4025415" y="2914316"/>
            <a:chExt cx="800599" cy="690172"/>
          </a:xfrm>
        </p:grpSpPr>
        <p:sp>
          <p:nvSpPr>
            <p:cNvPr id="20" name="等腰三角形 19">
              <a:extLst>
                <a:ext uri="{FF2B5EF4-FFF2-40B4-BE49-F238E27FC236}">
                  <a16:creationId xmlns:a16="http://schemas.microsoft.com/office/drawing/2014/main" id="{BDC8D919-5D79-4486-B4AE-3DA33F40D443}"/>
                </a:ext>
              </a:extLst>
            </p:cNvPr>
            <p:cNvSpPr/>
            <p:nvPr/>
          </p:nvSpPr>
          <p:spPr>
            <a:xfrm>
              <a:off x="4025415" y="2914316"/>
              <a:ext cx="800599" cy="690172"/>
            </a:xfrm>
            <a:prstGeom prst="triangle">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 name="圖形 21">
              <a:extLst>
                <a:ext uri="{FF2B5EF4-FFF2-40B4-BE49-F238E27FC236}">
                  <a16:creationId xmlns:a16="http://schemas.microsoft.com/office/drawing/2014/main" id="{EC955EF6-20BE-4A6E-84FF-773EDA8634FC}"/>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374539" y="3124077"/>
              <a:ext cx="96608" cy="401527"/>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2" name="群組 11">
            <a:extLst>
              <a:ext uri="{FF2B5EF4-FFF2-40B4-BE49-F238E27FC236}">
                <a16:creationId xmlns:a16="http://schemas.microsoft.com/office/drawing/2014/main" id="{0458DAAF-F580-4FF2-8D4F-968339E5DD43}"/>
              </a:ext>
            </a:extLst>
          </p:cNvPr>
          <p:cNvGrpSpPr/>
          <p:nvPr/>
        </p:nvGrpSpPr>
        <p:grpSpPr>
          <a:xfrm>
            <a:off x="3715112" y="2768187"/>
            <a:ext cx="2073630" cy="1314301"/>
            <a:chOff x="3052754" y="2749146"/>
            <a:chExt cx="2560638" cy="1314301"/>
          </a:xfrm>
        </p:grpSpPr>
        <p:cxnSp>
          <p:nvCxnSpPr>
            <p:cNvPr id="54" name="Google Shape;125;p19">
              <a:extLst>
                <a:ext uri="{FF2B5EF4-FFF2-40B4-BE49-F238E27FC236}">
                  <a16:creationId xmlns:a16="http://schemas.microsoft.com/office/drawing/2014/main" id="{B166A9C4-F835-4140-A2FE-AF8875E8ECC6}"/>
                </a:ext>
              </a:extLst>
            </p:cNvPr>
            <p:cNvCxnSpPr>
              <a:cxnSpLocks/>
            </p:cNvCxnSpPr>
            <p:nvPr/>
          </p:nvCxnSpPr>
          <p:spPr>
            <a:xfrm flipH="1" flipV="1">
              <a:off x="5613391" y="2749146"/>
              <a:ext cx="1" cy="1309495"/>
            </a:xfrm>
            <a:prstGeom prst="straightConnector1">
              <a:avLst/>
            </a:prstGeom>
            <a:noFill/>
            <a:ln w="28575" cap="flat" cmpd="sng">
              <a:solidFill>
                <a:schemeClr val="accent4">
                  <a:lumMod val="50000"/>
                </a:schemeClr>
              </a:solidFill>
              <a:prstDash val="sysDash"/>
              <a:round/>
              <a:headEnd type="none" w="med" len="med"/>
              <a:tailEnd type="none" w="med" len="med"/>
            </a:ln>
          </p:spPr>
        </p:cxnSp>
        <p:cxnSp>
          <p:nvCxnSpPr>
            <p:cNvPr id="125" name="Google Shape;125;p19"/>
            <p:cNvCxnSpPr>
              <a:cxnSpLocks/>
            </p:cNvCxnSpPr>
            <p:nvPr/>
          </p:nvCxnSpPr>
          <p:spPr>
            <a:xfrm>
              <a:off x="3052754" y="4063447"/>
              <a:ext cx="2560637" cy="0"/>
            </a:xfrm>
            <a:prstGeom prst="straightConnector1">
              <a:avLst/>
            </a:prstGeom>
            <a:noFill/>
            <a:ln w="28575" cap="flat" cmpd="sng">
              <a:solidFill>
                <a:schemeClr val="accent4">
                  <a:lumMod val="50000"/>
                </a:schemeClr>
              </a:solidFill>
              <a:prstDash val="sysDash"/>
              <a:round/>
              <a:headEnd type="none" w="med" len="med"/>
              <a:tailEnd type="none" w="med" len="med"/>
            </a:ln>
          </p:spPr>
        </p:cxnSp>
      </p:grpSp>
      <p:sp>
        <p:nvSpPr>
          <p:cNvPr id="137" name="Google Shape;137;p19"/>
          <p:cNvSpPr/>
          <p:nvPr/>
        </p:nvSpPr>
        <p:spPr>
          <a:xfrm>
            <a:off x="5456280" y="2687478"/>
            <a:ext cx="836624" cy="219000"/>
          </a:xfrm>
          <a:prstGeom prst="rect">
            <a:avLst/>
          </a:prstGeom>
          <a:solidFill>
            <a:srgbClr val="4D68D1"/>
          </a:solidFill>
          <a:ln w="9525" cap="flat" cmpd="sng">
            <a:noFill/>
            <a:prstDash val="solid"/>
            <a:round/>
            <a:headEnd type="none" w="sm" len="sm"/>
            <a:tailEnd type="none" w="sm" len="sm"/>
          </a:ln>
        </p:spPr>
        <p:txBody>
          <a:bodyPr spcFirstLastPara="1" wrap="square" lIns="91425" tIns="91425" rIns="91425" bIns="91425" anchor="ctr" anchorCtr="0">
            <a:noAutofit/>
          </a:bodyPr>
          <a:lstStyle/>
          <a:p>
            <a:r>
              <a:rPr lang="en-US" altLang="zh-TW" sz="1100" b="1">
                <a:solidFill>
                  <a:schemeClr val="bg1"/>
                </a:solidFill>
              </a:rPr>
              <a:t>10Gbps</a:t>
            </a:r>
            <a:endParaRPr sz="1100" b="1">
              <a:solidFill>
                <a:schemeClr val="bg1"/>
              </a:solidFill>
            </a:endParaRPr>
          </a:p>
        </p:txBody>
      </p:sp>
      <p:sp>
        <p:nvSpPr>
          <p:cNvPr id="128" name="Google Shape;128;p19"/>
          <p:cNvSpPr/>
          <p:nvPr/>
        </p:nvSpPr>
        <p:spPr>
          <a:xfrm>
            <a:off x="3025472" y="3962153"/>
            <a:ext cx="732600" cy="219000"/>
          </a:xfrm>
          <a:prstGeom prst="rect">
            <a:avLst/>
          </a:prstGeom>
          <a:solidFill>
            <a:srgbClr val="DC850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a:r>
              <a:rPr lang="en-US" altLang="zh-TW" sz="1100" b="1">
                <a:solidFill>
                  <a:schemeClr val="bg1"/>
                </a:solidFill>
              </a:rPr>
              <a:t>10Gbps</a:t>
            </a:r>
            <a:endParaRPr sz="1100" b="1">
              <a:solidFill>
                <a:schemeClr val="bg1"/>
              </a:solidFill>
            </a:endParaRPr>
          </a:p>
        </p:txBody>
      </p:sp>
      <p:sp>
        <p:nvSpPr>
          <p:cNvPr id="127" name="Google Shape;127;p19"/>
          <p:cNvSpPr/>
          <p:nvPr/>
        </p:nvSpPr>
        <p:spPr>
          <a:xfrm>
            <a:off x="3008607" y="2683170"/>
            <a:ext cx="801403" cy="219000"/>
          </a:xfrm>
          <a:prstGeom prst="rect">
            <a:avLst/>
          </a:prstGeom>
          <a:solidFill>
            <a:srgbClr val="E65F2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a:r>
              <a:rPr lang="en-US" altLang="zh-TW" sz="1100" b="1">
                <a:solidFill>
                  <a:schemeClr val="bg1"/>
                </a:solidFill>
              </a:rPr>
              <a:t>1</a:t>
            </a:r>
            <a:r>
              <a:rPr lang="zh-TW" altLang="en-US" sz="1100" b="1">
                <a:solidFill>
                  <a:schemeClr val="bg1"/>
                </a:solidFill>
              </a:rPr>
              <a:t> </a:t>
            </a:r>
            <a:r>
              <a:rPr lang="zh-TW" sz="1100" b="1">
                <a:solidFill>
                  <a:schemeClr val="bg1"/>
                </a:solidFill>
              </a:rPr>
              <a:t>Gbp</a:t>
            </a:r>
            <a:r>
              <a:rPr lang="en-US" altLang="zh-TW" sz="1100" b="1">
                <a:solidFill>
                  <a:schemeClr val="bg1"/>
                </a:solidFill>
              </a:rPr>
              <a:t>s</a:t>
            </a:r>
            <a:endParaRPr lang="zh-TW" altLang="en-US" sz="1100" b="1">
              <a:solidFill>
                <a:schemeClr val="bg1"/>
              </a:solidFill>
            </a:endParaRPr>
          </a:p>
        </p:txBody>
      </p:sp>
      <p:grpSp>
        <p:nvGrpSpPr>
          <p:cNvPr id="45" name="群組 44">
            <a:extLst>
              <a:ext uri="{FF2B5EF4-FFF2-40B4-BE49-F238E27FC236}">
                <a16:creationId xmlns:a16="http://schemas.microsoft.com/office/drawing/2014/main" id="{ECD59B4E-C4DA-4124-83AB-812F081DB2EF}"/>
              </a:ext>
            </a:extLst>
          </p:cNvPr>
          <p:cNvGrpSpPr/>
          <p:nvPr/>
        </p:nvGrpSpPr>
        <p:grpSpPr>
          <a:xfrm>
            <a:off x="6036861" y="2595871"/>
            <a:ext cx="841510" cy="841510"/>
            <a:chOff x="866919" y="1547343"/>
            <a:chExt cx="1691999" cy="1691999"/>
          </a:xfrm>
        </p:grpSpPr>
        <p:sp>
          <p:nvSpPr>
            <p:cNvPr id="46" name="Shape 279">
              <a:extLst>
                <a:ext uri="{FF2B5EF4-FFF2-40B4-BE49-F238E27FC236}">
                  <a16:creationId xmlns:a16="http://schemas.microsoft.com/office/drawing/2014/main" id="{8D803A77-22B0-4995-A41D-6EFAC9663E62}"/>
                </a:ext>
              </a:extLst>
            </p:cNvPr>
            <p:cNvSpPr/>
            <p:nvPr/>
          </p:nvSpPr>
          <p:spPr>
            <a:xfrm rot="2700000">
              <a:off x="866919" y="1547343"/>
              <a:ext cx="1691999" cy="1691999"/>
            </a:xfrm>
            <a:prstGeom prst="teardrop">
              <a:avLst>
                <a:gd name="adj" fmla="val 100000"/>
              </a:avLst>
            </a:prstGeom>
            <a:solidFill>
              <a:srgbClr val="4D68D1"/>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47" name="Shape 280">
              <a:extLst>
                <a:ext uri="{FF2B5EF4-FFF2-40B4-BE49-F238E27FC236}">
                  <a16:creationId xmlns:a16="http://schemas.microsoft.com/office/drawing/2014/main" id="{E8D376CF-C005-4016-9B5F-BDA50024EA48}"/>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pic>
        <p:nvPicPr>
          <p:cNvPr id="42" name="Google Shape;122;p19">
            <a:extLst>
              <a:ext uri="{FF2B5EF4-FFF2-40B4-BE49-F238E27FC236}">
                <a16:creationId xmlns:a16="http://schemas.microsoft.com/office/drawing/2014/main" id="{78879CAC-E3FE-4535-A7BD-E7FF4882BCA9}"/>
              </a:ext>
            </a:extLst>
          </p:cNvPr>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6833027" y="2797369"/>
            <a:ext cx="1841673" cy="1151035"/>
          </a:xfrm>
          <a:prstGeom prst="rect">
            <a:avLst/>
          </a:prstGeom>
          <a:noFill/>
          <a:ln>
            <a:noFill/>
          </a:ln>
        </p:spPr>
      </p:pic>
      <p:sp>
        <p:nvSpPr>
          <p:cNvPr id="43" name="Google Shape;142;p19">
            <a:extLst>
              <a:ext uri="{FF2B5EF4-FFF2-40B4-BE49-F238E27FC236}">
                <a16:creationId xmlns:a16="http://schemas.microsoft.com/office/drawing/2014/main" id="{5129CA62-6AFF-4488-9CA3-8CBCCA83CBF0}"/>
              </a:ext>
            </a:extLst>
          </p:cNvPr>
          <p:cNvSpPr txBox="1"/>
          <p:nvPr/>
        </p:nvSpPr>
        <p:spPr>
          <a:xfrm>
            <a:off x="7326513" y="3761045"/>
            <a:ext cx="854700" cy="3063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200" b="1"/>
              <a:t>NAS </a:t>
            </a:r>
            <a:r>
              <a:rPr lang="en-US" altLang="zh-TW" sz="1200" b="1"/>
              <a:t>B</a:t>
            </a:r>
            <a:endParaRPr sz="1200" b="1"/>
          </a:p>
        </p:txBody>
      </p:sp>
      <p:pic>
        <p:nvPicPr>
          <p:cNvPr id="44" name="圖片 43" descr="一張含有 房間 的圖片&#10;&#10;自動產生的描述">
            <a:extLst>
              <a:ext uri="{FF2B5EF4-FFF2-40B4-BE49-F238E27FC236}">
                <a16:creationId xmlns:a16="http://schemas.microsoft.com/office/drawing/2014/main" id="{6FC4AFF2-72B8-44E3-9294-3CE99563947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08754" y="2702501"/>
            <a:ext cx="461713" cy="461713"/>
          </a:xfrm>
          <a:prstGeom prst="rect">
            <a:avLst/>
          </a:prstGeom>
        </p:spPr>
      </p:pic>
      <p:grpSp>
        <p:nvGrpSpPr>
          <p:cNvPr id="34" name="群組 33">
            <a:extLst>
              <a:ext uri="{FF2B5EF4-FFF2-40B4-BE49-F238E27FC236}">
                <a16:creationId xmlns:a16="http://schemas.microsoft.com/office/drawing/2014/main" id="{9069B2FD-2172-4EF7-808F-756423C61D8E}"/>
              </a:ext>
            </a:extLst>
          </p:cNvPr>
          <p:cNvGrpSpPr/>
          <p:nvPr/>
        </p:nvGrpSpPr>
        <p:grpSpPr>
          <a:xfrm rot="10800000">
            <a:off x="2347978" y="3434932"/>
            <a:ext cx="841510" cy="841510"/>
            <a:chOff x="866919" y="1547343"/>
            <a:chExt cx="1691999" cy="1691999"/>
          </a:xfrm>
        </p:grpSpPr>
        <p:sp>
          <p:nvSpPr>
            <p:cNvPr id="38" name="Shape 279">
              <a:extLst>
                <a:ext uri="{FF2B5EF4-FFF2-40B4-BE49-F238E27FC236}">
                  <a16:creationId xmlns:a16="http://schemas.microsoft.com/office/drawing/2014/main" id="{FD538F87-74DB-4347-B464-C4D45A521D0D}"/>
                </a:ext>
              </a:extLst>
            </p:cNvPr>
            <p:cNvSpPr/>
            <p:nvPr/>
          </p:nvSpPr>
          <p:spPr>
            <a:xfrm rot="2700000">
              <a:off x="866919" y="1547343"/>
              <a:ext cx="1691999" cy="1691999"/>
            </a:xfrm>
            <a:prstGeom prst="teardrop">
              <a:avLst>
                <a:gd name="adj" fmla="val 100000"/>
              </a:avLst>
            </a:prstGeom>
            <a:solidFill>
              <a:srgbClr val="DC850D"/>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9" name="Shape 280">
              <a:extLst>
                <a:ext uri="{FF2B5EF4-FFF2-40B4-BE49-F238E27FC236}">
                  <a16:creationId xmlns:a16="http://schemas.microsoft.com/office/drawing/2014/main" id="{633198DF-21D0-43C3-BA16-B0E79888509F}"/>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grpSp>
        <p:nvGrpSpPr>
          <p:cNvPr id="35" name="群組 34">
            <a:extLst>
              <a:ext uri="{FF2B5EF4-FFF2-40B4-BE49-F238E27FC236}">
                <a16:creationId xmlns:a16="http://schemas.microsoft.com/office/drawing/2014/main" id="{A3CB3E93-4D10-4EB4-B9FC-7EAF09D8EE8B}"/>
              </a:ext>
            </a:extLst>
          </p:cNvPr>
          <p:cNvGrpSpPr/>
          <p:nvPr/>
        </p:nvGrpSpPr>
        <p:grpSpPr>
          <a:xfrm rot="10800000">
            <a:off x="2347978" y="2577936"/>
            <a:ext cx="841510" cy="841510"/>
            <a:chOff x="866919" y="1547343"/>
            <a:chExt cx="1691999" cy="1691999"/>
          </a:xfrm>
        </p:grpSpPr>
        <p:sp>
          <p:nvSpPr>
            <p:cNvPr id="36" name="Shape 279">
              <a:extLst>
                <a:ext uri="{FF2B5EF4-FFF2-40B4-BE49-F238E27FC236}">
                  <a16:creationId xmlns:a16="http://schemas.microsoft.com/office/drawing/2014/main" id="{FE050605-B287-46EA-AF03-D24C8C8D3740}"/>
                </a:ext>
              </a:extLst>
            </p:cNvPr>
            <p:cNvSpPr/>
            <p:nvPr/>
          </p:nvSpPr>
          <p:spPr>
            <a:xfrm rot="2700000">
              <a:off x="866919" y="1547343"/>
              <a:ext cx="1691999" cy="1691999"/>
            </a:xfrm>
            <a:prstGeom prst="teardrop">
              <a:avLst>
                <a:gd name="adj" fmla="val 100000"/>
              </a:avLst>
            </a:prstGeom>
            <a:solidFill>
              <a:srgbClr val="E65F26"/>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7" name="Shape 280">
              <a:extLst>
                <a:ext uri="{FF2B5EF4-FFF2-40B4-BE49-F238E27FC236}">
                  <a16:creationId xmlns:a16="http://schemas.microsoft.com/office/drawing/2014/main" id="{6009C25B-7BD2-4FF7-B02B-748100DDF1D9}"/>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sp>
        <p:nvSpPr>
          <p:cNvPr id="121" name="Google Shape;121;p19"/>
          <p:cNvSpPr txBox="1">
            <a:spLocks noGrp="1"/>
          </p:cNvSpPr>
          <p:nvPr>
            <p:ph type="title"/>
          </p:nvPr>
        </p:nvSpPr>
        <p:spPr>
          <a:xfrm>
            <a:off x="632900" y="20411"/>
            <a:ext cx="8331874" cy="572700"/>
          </a:xfrm>
          <a:prstGeom prst="rect">
            <a:avLst/>
          </a:prstGeom>
        </p:spPr>
        <p:txBody>
          <a:bodyPr spcFirstLastPara="1" wrap="square" lIns="91425" tIns="91425" rIns="91425" bIns="91425" anchor="t" anchorCtr="0">
            <a:noAutofit/>
          </a:bodyPr>
          <a:lstStyle/>
          <a:p>
            <a:r>
              <a:rPr lang="en-US" altLang="zh-TW" dirty="0"/>
              <a:t>Intelligent </a:t>
            </a:r>
            <a:r>
              <a:rPr lang="en-US" altLang="zh-TW"/>
              <a:t>network optimization</a:t>
            </a:r>
            <a:r>
              <a:rPr lang="en-US" altLang="zh-TW" dirty="0"/>
              <a:t> focus </a:t>
            </a:r>
            <a:r>
              <a:rPr lang="en-US" altLang="zh-TW"/>
              <a:t>on </a:t>
            </a:r>
            <a:r>
              <a:rPr lang="en-US" altLang="zh-TW" err="1"/>
              <a:t>Dedup</a:t>
            </a:r>
            <a:r>
              <a:rPr lang="en-US" altLang="zh-TW" dirty="0"/>
              <a:t> Job </a:t>
            </a:r>
            <a:r>
              <a:rPr lang="en-US" altLang="zh-TW"/>
              <a:t>to</a:t>
            </a:r>
            <a:r>
              <a:rPr lang="en-US" altLang="zh-TW" dirty="0"/>
              <a:t> improve the behavior of HBS 3 transmission</a:t>
            </a:r>
            <a:endParaRPr lang="zh-TW" altLang="en-US" dirty="0"/>
          </a:p>
        </p:txBody>
      </p:sp>
      <p:pic>
        <p:nvPicPr>
          <p:cNvPr id="122" name="Google Shape;122;p1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484605" y="2768187"/>
            <a:ext cx="1841673" cy="1151035"/>
          </a:xfrm>
          <a:prstGeom prst="rect">
            <a:avLst/>
          </a:prstGeom>
          <a:noFill/>
          <a:ln>
            <a:noFill/>
          </a:ln>
        </p:spPr>
      </p:pic>
      <p:sp>
        <p:nvSpPr>
          <p:cNvPr id="123" name="Google Shape;123;p19"/>
          <p:cNvSpPr txBox="1"/>
          <p:nvPr/>
        </p:nvSpPr>
        <p:spPr>
          <a:xfrm>
            <a:off x="2541043" y="2663836"/>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eth0</a:t>
            </a:r>
            <a:endParaRPr sz="1100" b="1"/>
          </a:p>
        </p:txBody>
      </p:sp>
      <p:cxnSp>
        <p:nvCxnSpPr>
          <p:cNvPr id="136" name="Google Shape;136;p19"/>
          <p:cNvCxnSpPr>
            <a:cxnSpLocks/>
            <a:stCxn id="127" idx="3"/>
            <a:endCxn id="137" idx="1"/>
          </p:cNvCxnSpPr>
          <p:nvPr/>
        </p:nvCxnSpPr>
        <p:spPr>
          <a:xfrm>
            <a:off x="3810010" y="2792670"/>
            <a:ext cx="1646270" cy="4308"/>
          </a:xfrm>
          <a:prstGeom prst="straightConnector1">
            <a:avLst/>
          </a:prstGeom>
          <a:noFill/>
          <a:ln w="28575" cap="flat" cmpd="sng">
            <a:solidFill>
              <a:srgbClr val="E65F26"/>
            </a:solidFill>
            <a:prstDash val="sysDash"/>
            <a:round/>
            <a:headEnd type="none" w="med" len="med"/>
            <a:tailEnd type="none" w="med" len="med"/>
          </a:ln>
        </p:spPr>
      </p:cxnSp>
      <p:sp>
        <p:nvSpPr>
          <p:cNvPr id="142" name="Google Shape;142;p19"/>
          <p:cNvSpPr txBox="1"/>
          <p:nvPr/>
        </p:nvSpPr>
        <p:spPr>
          <a:xfrm>
            <a:off x="978091" y="3731863"/>
            <a:ext cx="854700" cy="3063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200" b="1"/>
              <a:t>NAS A</a:t>
            </a:r>
            <a:endParaRPr sz="1200" b="1"/>
          </a:p>
        </p:txBody>
      </p:sp>
      <p:pic>
        <p:nvPicPr>
          <p:cNvPr id="4" name="圖形 3">
            <a:extLst>
              <a:ext uri="{FF2B5EF4-FFF2-40B4-BE49-F238E27FC236}">
                <a16:creationId xmlns:a16="http://schemas.microsoft.com/office/drawing/2014/main" id="{9C0C83C3-4A92-49C2-8126-1E0B5B0D496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04444" y="2913455"/>
            <a:ext cx="504163" cy="319759"/>
          </a:xfrm>
          <a:prstGeom prst="rect">
            <a:avLst/>
          </a:prstGeom>
        </p:spPr>
      </p:pic>
      <p:pic>
        <p:nvPicPr>
          <p:cNvPr id="6" name="圖片 5" descr="一張含有 房間 的圖片&#10;&#10;自動產生的描述">
            <a:extLst>
              <a:ext uri="{FF2B5EF4-FFF2-40B4-BE49-F238E27FC236}">
                <a16:creationId xmlns:a16="http://schemas.microsoft.com/office/drawing/2014/main" id="{A8ED3B2C-D696-4237-9108-C9E6F7E32A6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74585" y="2471644"/>
            <a:ext cx="461713" cy="461713"/>
          </a:xfrm>
          <a:prstGeom prst="rect">
            <a:avLst/>
          </a:prstGeom>
        </p:spPr>
      </p:pic>
      <p:sp>
        <p:nvSpPr>
          <p:cNvPr id="40" name="Google Shape;123;p19">
            <a:extLst>
              <a:ext uri="{FF2B5EF4-FFF2-40B4-BE49-F238E27FC236}">
                <a16:creationId xmlns:a16="http://schemas.microsoft.com/office/drawing/2014/main" id="{8759224E-D311-40D5-B08B-543EFFC6257E}"/>
              </a:ext>
            </a:extLst>
          </p:cNvPr>
          <p:cNvSpPr txBox="1"/>
          <p:nvPr/>
        </p:nvSpPr>
        <p:spPr>
          <a:xfrm>
            <a:off x="2541043" y="3508302"/>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a:t>
            </a:r>
            <a:r>
              <a:rPr lang="en-US" altLang="zh-TW" sz="1100" b="1"/>
              <a:t>1</a:t>
            </a:r>
            <a:endParaRPr sz="1100" b="1"/>
          </a:p>
        </p:txBody>
      </p:sp>
      <p:pic>
        <p:nvPicPr>
          <p:cNvPr id="41" name="圖形 40">
            <a:extLst>
              <a:ext uri="{FF2B5EF4-FFF2-40B4-BE49-F238E27FC236}">
                <a16:creationId xmlns:a16="http://schemas.microsoft.com/office/drawing/2014/main" id="{59525189-2EFB-4AC7-8218-8EB9EE6EFD7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04444" y="3757921"/>
            <a:ext cx="504163" cy="319759"/>
          </a:xfrm>
          <a:prstGeom prst="rect">
            <a:avLst/>
          </a:prstGeom>
        </p:spPr>
      </p:pic>
      <p:pic>
        <p:nvPicPr>
          <p:cNvPr id="48" name="圖形 47">
            <a:extLst>
              <a:ext uri="{FF2B5EF4-FFF2-40B4-BE49-F238E27FC236}">
                <a16:creationId xmlns:a16="http://schemas.microsoft.com/office/drawing/2014/main" id="{24A0D1C4-2B37-42D3-AFEE-B9936BB1CF9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99410" y="2884614"/>
            <a:ext cx="504163" cy="319759"/>
          </a:xfrm>
          <a:prstGeom prst="rect">
            <a:avLst/>
          </a:prstGeom>
        </p:spPr>
      </p:pic>
      <p:sp>
        <p:nvSpPr>
          <p:cNvPr id="66" name="文字方塊 65">
            <a:extLst>
              <a:ext uri="{FF2B5EF4-FFF2-40B4-BE49-F238E27FC236}">
                <a16:creationId xmlns:a16="http://schemas.microsoft.com/office/drawing/2014/main" id="{BE2A0574-7B7A-4940-8E41-A4569546E2CC}"/>
              </a:ext>
            </a:extLst>
          </p:cNvPr>
          <p:cNvSpPr txBox="1"/>
          <p:nvPr/>
        </p:nvSpPr>
        <p:spPr>
          <a:xfrm>
            <a:off x="2172274" y="1243767"/>
            <a:ext cx="5895263" cy="461665"/>
          </a:xfrm>
          <a:prstGeom prst="rect">
            <a:avLst/>
          </a:prstGeom>
          <a:noFill/>
        </p:spPr>
        <p:txBody>
          <a:bodyPr wrap="square" anchor="t">
            <a:spAutoFit/>
          </a:bodyPr>
          <a:lstStyle/>
          <a:p>
            <a:r>
              <a:rPr lang="en-US" altLang="zh-TW" sz="1200" b="1" dirty="0">
                <a:solidFill>
                  <a:srgbClr val="267069"/>
                </a:solidFill>
                <a:latin typeface="+mj-lt"/>
                <a:ea typeface="微軟正黑體"/>
              </a:rPr>
              <a:t>When job started</a:t>
            </a:r>
            <a:r>
              <a:rPr lang="en-US" altLang="zh-TW" sz="1200" b="1">
                <a:solidFill>
                  <a:srgbClr val="267069"/>
                </a:solidFill>
                <a:latin typeface="+mj-lt"/>
                <a:ea typeface="微軟正黑體"/>
              </a:rPr>
              <a:t>, </a:t>
            </a:r>
            <a:r>
              <a:rPr lang="en-US" altLang="zh-TW" sz="1200" b="1" dirty="0">
                <a:solidFill>
                  <a:srgbClr val="267069"/>
                </a:solidFill>
                <a:latin typeface="+mj-lt"/>
                <a:ea typeface="微軟正黑體"/>
              </a:rPr>
              <a:t>HBS 3 job engine ask for the best physical network port </a:t>
            </a:r>
            <a:r>
              <a:rPr lang="en-US" sz="1200" b="1" dirty="0">
                <a:solidFill>
                  <a:schemeClr val="tx1"/>
                </a:solidFill>
                <a:latin typeface="+mj-lt"/>
                <a:ea typeface="微軟正黑體"/>
              </a:rPr>
              <a:t>And the Intelligent Network Analyzer</a:t>
            </a:r>
            <a:r>
              <a:rPr lang="en-US" altLang="zh-TW" sz="1200" b="1" dirty="0">
                <a:solidFill>
                  <a:srgbClr val="267069"/>
                </a:solidFill>
                <a:latin typeface="+mj-lt"/>
                <a:ea typeface="微軟正黑體"/>
              </a:rPr>
              <a:t> provide the best physical network path</a:t>
            </a:r>
            <a:endParaRPr lang="zh-TW" sz="1200" dirty="0">
              <a:latin typeface="+mj-lt"/>
            </a:endParaRPr>
          </a:p>
        </p:txBody>
      </p:sp>
      <p:sp>
        <p:nvSpPr>
          <p:cNvPr id="68" name="文字方塊 67">
            <a:extLst>
              <a:ext uri="{FF2B5EF4-FFF2-40B4-BE49-F238E27FC236}">
                <a16:creationId xmlns:a16="http://schemas.microsoft.com/office/drawing/2014/main" id="{A6D22C0F-E6D5-4583-B419-D12E53E21883}"/>
              </a:ext>
            </a:extLst>
          </p:cNvPr>
          <p:cNvSpPr txBox="1"/>
          <p:nvPr/>
        </p:nvSpPr>
        <p:spPr>
          <a:xfrm>
            <a:off x="2795221" y="1965622"/>
            <a:ext cx="6134713" cy="646331"/>
          </a:xfrm>
          <a:prstGeom prst="rect">
            <a:avLst/>
          </a:prstGeom>
          <a:noFill/>
        </p:spPr>
        <p:txBody>
          <a:bodyPr wrap="square" anchor="t">
            <a:spAutoFit/>
          </a:bodyPr>
          <a:lstStyle/>
          <a:p>
            <a:pPr>
              <a:buClr>
                <a:schemeClr val="dk1"/>
              </a:buClr>
              <a:buSzPts val="1100"/>
            </a:pPr>
            <a:r>
              <a:rPr lang="en-US" altLang="zh-TW" sz="1200" b="1">
                <a:solidFill>
                  <a:srgbClr val="E65F26"/>
                </a:solidFill>
                <a:latin typeface="+mj-lt"/>
                <a:ea typeface="微軟正黑體"/>
              </a:rPr>
              <a:t>When </a:t>
            </a:r>
            <a:r>
              <a:rPr lang="en-US" altLang="zh-TW" sz="1200" b="1">
                <a:solidFill>
                  <a:schemeClr val="tx1"/>
                </a:solidFill>
                <a:latin typeface="+mj-lt"/>
                <a:ea typeface="微軟正黑體"/>
              </a:rPr>
              <a:t>NAS A eth1</a:t>
            </a:r>
            <a:r>
              <a:rPr lang="en-US" altLang="zh-TW" sz="1200" b="1">
                <a:solidFill>
                  <a:srgbClr val="E65F26"/>
                </a:solidFill>
                <a:latin typeface="+mj-lt"/>
                <a:ea typeface="微軟正黑體"/>
              </a:rPr>
              <a:t> disconnected, the backup flow will failover to</a:t>
            </a:r>
            <a:r>
              <a:rPr lang="en-US" altLang="zh-TW" sz="1200" b="1">
                <a:solidFill>
                  <a:schemeClr val="tx1"/>
                </a:solidFill>
                <a:latin typeface="+mj-lt"/>
                <a:ea typeface="微軟正黑體"/>
              </a:rPr>
              <a:t> eth 0</a:t>
            </a:r>
            <a:r>
              <a:rPr lang="en-US" altLang="zh-TW" sz="1200" b="1">
                <a:solidFill>
                  <a:srgbClr val="E65F26"/>
                </a:solidFill>
                <a:latin typeface="+mj-lt"/>
                <a:ea typeface="微軟正黑體"/>
              </a:rPr>
              <a:t> to achieve continue process without interrupt </a:t>
            </a:r>
            <a:br>
              <a:rPr lang="en-US" altLang="zh-TW" sz="1200" b="1">
                <a:latin typeface="+mj-lt"/>
                <a:ea typeface="微軟正黑體" panose="020B0604030504040204" pitchFamily="34" charset="-120"/>
              </a:rPr>
            </a:br>
            <a:r>
              <a:rPr lang="en-US" altLang="zh-TW" sz="1200" b="1">
                <a:solidFill>
                  <a:srgbClr val="E65F26"/>
                </a:solidFill>
                <a:latin typeface="+mj-lt"/>
                <a:ea typeface="微軟正黑體"/>
              </a:rPr>
              <a:t>When </a:t>
            </a:r>
            <a:r>
              <a:rPr lang="en-US" altLang="zh-TW" sz="1200" b="1">
                <a:solidFill>
                  <a:schemeClr val="tx1"/>
                </a:solidFill>
                <a:latin typeface="+mj-lt"/>
                <a:ea typeface="微軟正黑體"/>
              </a:rPr>
              <a:t>NAS A eth1</a:t>
            </a:r>
            <a:r>
              <a:rPr lang="en-US" altLang="zh-TW" sz="1200" b="1">
                <a:solidFill>
                  <a:srgbClr val="E65F26"/>
                </a:solidFill>
                <a:latin typeface="+mj-lt"/>
                <a:ea typeface="微軟正黑體"/>
              </a:rPr>
              <a:t> reconnecting, the backup flow will return to the best path </a:t>
            </a:r>
            <a:r>
              <a:rPr lang="en-US" altLang="zh-TW" sz="1200" b="1">
                <a:solidFill>
                  <a:schemeClr val="tx1"/>
                </a:solidFill>
                <a:latin typeface="+mj-lt"/>
                <a:ea typeface="微軟正黑體"/>
              </a:rPr>
              <a:t>eth1</a:t>
            </a:r>
            <a:endParaRPr lang="zh-TW" altLang="en-US" sz="1200" b="1">
              <a:solidFill>
                <a:schemeClr val="tx1"/>
              </a:solidFill>
              <a:latin typeface="+mj-lt"/>
              <a:ea typeface="微軟正黑體"/>
            </a:endParaRPr>
          </a:p>
        </p:txBody>
      </p:sp>
      <p:sp>
        <p:nvSpPr>
          <p:cNvPr id="70" name="文字方塊 69">
            <a:extLst>
              <a:ext uri="{FF2B5EF4-FFF2-40B4-BE49-F238E27FC236}">
                <a16:creationId xmlns:a16="http://schemas.microsoft.com/office/drawing/2014/main" id="{05015A81-F006-4641-A790-D50E6D4FD750}"/>
              </a:ext>
            </a:extLst>
          </p:cNvPr>
          <p:cNvSpPr txBox="1"/>
          <p:nvPr/>
        </p:nvSpPr>
        <p:spPr>
          <a:xfrm>
            <a:off x="2817719" y="4262320"/>
            <a:ext cx="5379105" cy="307777"/>
          </a:xfrm>
          <a:prstGeom prst="rect">
            <a:avLst/>
          </a:prstGeom>
          <a:noFill/>
        </p:spPr>
        <p:txBody>
          <a:bodyPr wrap="square" anchor="t">
            <a:spAutoFit/>
          </a:bodyPr>
          <a:lstStyle/>
          <a:p>
            <a:pPr lvl="0"/>
            <a:r>
              <a:rPr lang="en-US" altLang="zh-TW" b="1" dirty="0">
                <a:solidFill>
                  <a:schemeClr val="accent4">
                    <a:lumMod val="50000"/>
                  </a:schemeClr>
                </a:solidFill>
                <a:latin typeface="+mj-lt"/>
                <a:ea typeface="微軟正黑體"/>
              </a:rPr>
              <a:t>The data flow through eth1 from NAS A to remote NAS B</a:t>
            </a:r>
          </a:p>
        </p:txBody>
      </p:sp>
      <p:sp>
        <p:nvSpPr>
          <p:cNvPr id="19" name="箭號: 迴轉箭號 18">
            <a:extLst>
              <a:ext uri="{FF2B5EF4-FFF2-40B4-BE49-F238E27FC236}">
                <a16:creationId xmlns:a16="http://schemas.microsoft.com/office/drawing/2014/main" id="{2CEB3538-6E23-4480-A450-542F14DCBD76}"/>
              </a:ext>
            </a:extLst>
          </p:cNvPr>
          <p:cNvSpPr/>
          <p:nvPr/>
        </p:nvSpPr>
        <p:spPr>
          <a:xfrm rot="16200000" flipV="1">
            <a:off x="3625406" y="3098027"/>
            <a:ext cx="1071649" cy="658529"/>
          </a:xfrm>
          <a:prstGeom prst="uturnArrow">
            <a:avLst>
              <a:gd name="adj1" fmla="val 17853"/>
              <a:gd name="adj2" fmla="val 21937"/>
              <a:gd name="adj3" fmla="val 40315"/>
              <a:gd name="adj4" fmla="val 59685"/>
              <a:gd name="adj5" fmla="val 100000"/>
            </a:avLst>
          </a:prstGeom>
          <a:solidFill>
            <a:srgbClr val="E6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 name="Google Shape;183;p20">
            <a:extLst>
              <a:ext uri="{FF2B5EF4-FFF2-40B4-BE49-F238E27FC236}">
                <a16:creationId xmlns:a16="http://schemas.microsoft.com/office/drawing/2014/main" id="{1A67335F-5530-4ED3-9C3A-4D973820AB0E}"/>
              </a:ext>
            </a:extLst>
          </p:cNvPr>
          <p:cNvSpPr txBox="1"/>
          <p:nvPr/>
        </p:nvSpPr>
        <p:spPr>
          <a:xfrm>
            <a:off x="509301" y="4563100"/>
            <a:ext cx="4591800" cy="244281"/>
          </a:xfrm>
          <a:prstGeom prst="rect">
            <a:avLst/>
          </a:prstGeom>
          <a:noFill/>
          <a:ln>
            <a:noFill/>
          </a:ln>
        </p:spPr>
        <p:txBody>
          <a:bodyPr spcFirstLastPara="1" wrap="square" lIns="91425" tIns="91425" rIns="91425" bIns="91425" anchor="t" anchorCtr="0">
            <a:noAutofit/>
          </a:bodyPr>
          <a:lstStyle/>
          <a:p>
            <a:pPr lvl="0"/>
            <a:r>
              <a:rPr lang="zh-TW" sz="1000" b="1" dirty="0">
                <a:solidFill>
                  <a:schemeClr val="tx1"/>
                </a:solidFill>
                <a:latin typeface="+mj-lt"/>
                <a:ea typeface="微軟正黑體" panose="020B0604030504040204" pitchFamily="34" charset="-120"/>
              </a:rPr>
              <a:t>Dedup Job</a:t>
            </a:r>
            <a:r>
              <a:rPr lang="en-US" altLang="zh-TW" sz="1000" b="1" dirty="0">
                <a:solidFill>
                  <a:schemeClr val="tx1"/>
                </a:solidFill>
                <a:latin typeface="+mj-lt"/>
                <a:ea typeface="微軟正黑體" panose="020B0604030504040204" pitchFamily="34" charset="-120"/>
              </a:rPr>
              <a:t> definition </a:t>
            </a:r>
            <a:r>
              <a:rPr lang="zh-TW" sz="1000" b="1" dirty="0">
                <a:solidFill>
                  <a:schemeClr val="tx1"/>
                </a:solidFill>
                <a:latin typeface="+mj-lt"/>
                <a:ea typeface="微軟正黑體" panose="020B0604030504040204" pitchFamily="34" charset="-120"/>
              </a:rPr>
              <a:t>：Backup job(</a:t>
            </a:r>
            <a:r>
              <a:rPr lang="en-US" altLang="zh-TW" sz="1000" b="1" dirty="0">
                <a:solidFill>
                  <a:schemeClr val="tx1"/>
                </a:solidFill>
                <a:latin typeface="+mj-lt"/>
                <a:ea typeface="微軟正黑體" panose="020B0604030504040204" pitchFamily="34" charset="-120"/>
              </a:rPr>
              <a:t>click </a:t>
            </a:r>
            <a:r>
              <a:rPr lang="zh-TW" sz="1000" b="1" dirty="0">
                <a:solidFill>
                  <a:schemeClr val="tx1"/>
                </a:solidFill>
                <a:latin typeface="+mj-lt"/>
                <a:ea typeface="微軟正黑體" panose="020B0604030504040204" pitchFamily="34" charset="-120"/>
              </a:rPr>
              <a:t>dedup</a:t>
            </a:r>
            <a:r>
              <a:rPr lang="en-US" altLang="zh-TW" sz="1000" b="1" dirty="0">
                <a:solidFill>
                  <a:schemeClr val="tx1"/>
                </a:solidFill>
                <a:latin typeface="+mj-lt"/>
                <a:ea typeface="微軟正黑體" panose="020B0604030504040204" pitchFamily="34" charset="-120"/>
              </a:rPr>
              <a:t> function</a:t>
            </a:r>
            <a:r>
              <a:rPr lang="zh-TW" sz="1000" b="1" dirty="0">
                <a:solidFill>
                  <a:schemeClr val="tx1"/>
                </a:solidFill>
                <a:latin typeface="+mj-lt"/>
                <a:ea typeface="微軟正黑體" panose="020B0604030504040204" pitchFamily="34" charset="-120"/>
              </a:rPr>
              <a:t>)</a:t>
            </a:r>
            <a:endParaRPr sz="1000" b="1" dirty="0">
              <a:solidFill>
                <a:schemeClr val="tx1"/>
              </a:solidFill>
              <a:latin typeface="+mj-lt"/>
              <a:ea typeface="微軟正黑體" panose="020B0604030504040204" pitchFamily="34" charset="-120"/>
            </a:endParaRPr>
          </a:p>
        </p:txBody>
      </p:sp>
      <p:pic>
        <p:nvPicPr>
          <p:cNvPr id="7" name="圖形 2">
            <a:extLst>
              <a:ext uri="{FF2B5EF4-FFF2-40B4-BE49-F238E27FC236}">
                <a16:creationId xmlns:a16="http://schemas.microsoft.com/office/drawing/2014/main" id="{708990E5-0D63-48E6-9436-1F48B8895D75}"/>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581585" y="1207416"/>
            <a:ext cx="1590689" cy="691654"/>
          </a:xfrm>
          <a:prstGeom prst="rect">
            <a:avLst/>
          </a:prstGeom>
        </p:spPr>
      </p:pic>
      <p:sp>
        <p:nvSpPr>
          <p:cNvPr id="9" name="文字方塊 8">
            <a:extLst>
              <a:ext uri="{FF2B5EF4-FFF2-40B4-BE49-F238E27FC236}">
                <a16:creationId xmlns:a16="http://schemas.microsoft.com/office/drawing/2014/main" id="{9AB5F45A-ABA2-4854-B639-409FDA166F9E}"/>
              </a:ext>
            </a:extLst>
          </p:cNvPr>
          <p:cNvSpPr txBox="1"/>
          <p:nvPr/>
        </p:nvSpPr>
        <p:spPr>
          <a:xfrm>
            <a:off x="632900" y="1315418"/>
            <a:ext cx="1496180" cy="461665"/>
          </a:xfrm>
          <a:prstGeom prst="rect">
            <a:avLst/>
          </a:prstGeom>
          <a:noFill/>
        </p:spPr>
        <p:txBody>
          <a:bodyPr wrap="square" anchor="t">
            <a:spAutoFit/>
          </a:bodyPr>
          <a:lstStyle>
            <a:defPPr marR="0" lvl="0" algn="l" rtl="0">
              <a:lnSpc>
                <a:spcPct val="100000"/>
              </a:lnSpc>
              <a:spcBef>
                <a:spcPts val="0"/>
              </a:spcBef>
              <a:spcAft>
                <a:spcPts val="0"/>
              </a:spcAft>
              <a:defRPr/>
            </a:defPPr>
            <a:lvl1pPr>
              <a:buSzPts val="1100"/>
              <a:defRPr sz="1200" b="1">
                <a:latin typeface="+mj-lt"/>
                <a:ea typeface="微軟正黑體" panose="020B0604030504040204" pitchFamily="34" charset="-120"/>
              </a:defRPr>
            </a:lvl1pPr>
          </a:lstStyle>
          <a:p>
            <a:pPr algn="ctr"/>
            <a:r>
              <a:rPr lang="en-US" altLang="zh-TW" dirty="0">
                <a:ea typeface="微軟正黑體"/>
              </a:rPr>
              <a:t>HBS 3 Intelligent Network Analyzer</a:t>
            </a:r>
          </a:p>
        </p:txBody>
      </p:sp>
      <p:grpSp>
        <p:nvGrpSpPr>
          <p:cNvPr id="60" name="群組 59">
            <a:extLst>
              <a:ext uri="{FF2B5EF4-FFF2-40B4-BE49-F238E27FC236}">
                <a16:creationId xmlns:a16="http://schemas.microsoft.com/office/drawing/2014/main" id="{D01DB19F-5295-4474-A2F7-E108244862AB}"/>
              </a:ext>
            </a:extLst>
          </p:cNvPr>
          <p:cNvGrpSpPr/>
          <p:nvPr/>
        </p:nvGrpSpPr>
        <p:grpSpPr>
          <a:xfrm>
            <a:off x="1279374" y="1973072"/>
            <a:ext cx="252133" cy="418239"/>
            <a:chOff x="991262" y="1939226"/>
            <a:chExt cx="252133" cy="614481"/>
          </a:xfrm>
        </p:grpSpPr>
        <p:cxnSp>
          <p:nvCxnSpPr>
            <p:cNvPr id="61" name="Google Shape;136;p19">
              <a:extLst>
                <a:ext uri="{FF2B5EF4-FFF2-40B4-BE49-F238E27FC236}">
                  <a16:creationId xmlns:a16="http://schemas.microsoft.com/office/drawing/2014/main" id="{12159763-8142-4467-9056-D41D499C7970}"/>
                </a:ext>
              </a:extLst>
            </p:cNvPr>
            <p:cNvCxnSpPr>
              <a:cxnSpLocks/>
            </p:cNvCxnSpPr>
            <p:nvPr/>
          </p:nvCxnSpPr>
          <p:spPr>
            <a:xfrm flipV="1">
              <a:off x="991262" y="1939226"/>
              <a:ext cx="0" cy="614481"/>
            </a:xfrm>
            <a:prstGeom prst="straightConnector1">
              <a:avLst/>
            </a:prstGeom>
            <a:noFill/>
            <a:ln w="38100" cap="flat" cmpd="sng">
              <a:solidFill>
                <a:srgbClr val="267069"/>
              </a:solidFill>
              <a:prstDash val="sysDash"/>
              <a:round/>
              <a:headEnd type="none" w="med" len="med"/>
              <a:tailEnd type="triangle" w="med" len="med"/>
            </a:ln>
          </p:spPr>
        </p:cxnSp>
        <p:cxnSp>
          <p:nvCxnSpPr>
            <p:cNvPr id="62" name="Google Shape;136;p19">
              <a:extLst>
                <a:ext uri="{FF2B5EF4-FFF2-40B4-BE49-F238E27FC236}">
                  <a16:creationId xmlns:a16="http://schemas.microsoft.com/office/drawing/2014/main" id="{C375867C-1776-4856-8E33-BC069E2C21D4}"/>
                </a:ext>
              </a:extLst>
            </p:cNvPr>
            <p:cNvCxnSpPr>
              <a:cxnSpLocks/>
            </p:cNvCxnSpPr>
            <p:nvPr/>
          </p:nvCxnSpPr>
          <p:spPr>
            <a:xfrm flipV="1">
              <a:off x="1243395" y="1939226"/>
              <a:ext cx="0" cy="614481"/>
            </a:xfrm>
            <a:prstGeom prst="straightConnector1">
              <a:avLst/>
            </a:prstGeom>
            <a:noFill/>
            <a:ln w="38100" cap="flat" cmpd="sng">
              <a:solidFill>
                <a:srgbClr val="267069"/>
              </a:solidFill>
              <a:prstDash val="sysDash"/>
              <a:round/>
              <a:headEnd type="triangle" w="med" len="med"/>
              <a:tailEnd type="none" w="med" len="med"/>
            </a:ln>
          </p:spPr>
        </p:cxnSp>
      </p:grpSp>
    </p:spTree>
    <p:extLst>
      <p:ext uri="{BB962C8B-B14F-4D97-AF65-F5344CB8AC3E}">
        <p14:creationId xmlns:p14="http://schemas.microsoft.com/office/powerpoint/2010/main" val="2190152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 name="圖形 2">
            <a:extLst>
              <a:ext uri="{FF2B5EF4-FFF2-40B4-BE49-F238E27FC236}">
                <a16:creationId xmlns:a16="http://schemas.microsoft.com/office/drawing/2014/main" id="{95CF3A66-C654-4705-AEA1-92D9A743D94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93997" y="1164214"/>
            <a:ext cx="1469992" cy="691654"/>
          </a:xfrm>
          <a:prstGeom prst="rect">
            <a:avLst/>
          </a:prstGeom>
        </p:spPr>
      </p:pic>
      <p:grpSp>
        <p:nvGrpSpPr>
          <p:cNvPr id="53" name="群組 52">
            <a:extLst>
              <a:ext uri="{FF2B5EF4-FFF2-40B4-BE49-F238E27FC236}">
                <a16:creationId xmlns:a16="http://schemas.microsoft.com/office/drawing/2014/main" id="{6DADABC4-6D5D-4395-993A-45038A98B3E5}"/>
              </a:ext>
            </a:extLst>
          </p:cNvPr>
          <p:cNvGrpSpPr/>
          <p:nvPr/>
        </p:nvGrpSpPr>
        <p:grpSpPr>
          <a:xfrm flipH="1">
            <a:off x="6494158" y="2397281"/>
            <a:ext cx="2258564" cy="1999194"/>
            <a:chOff x="5528104" y="1341705"/>
            <a:chExt cx="2003768" cy="808641"/>
          </a:xfrm>
        </p:grpSpPr>
        <p:sp>
          <p:nvSpPr>
            <p:cNvPr id="54" name="矩形 53">
              <a:extLst>
                <a:ext uri="{FF2B5EF4-FFF2-40B4-BE49-F238E27FC236}">
                  <a16:creationId xmlns:a16="http://schemas.microsoft.com/office/drawing/2014/main" id="{2D7EFB8C-5A9E-41D8-8757-B52D44693783}"/>
                </a:ext>
              </a:extLst>
            </p:cNvPr>
            <p:cNvSpPr/>
            <p:nvPr/>
          </p:nvSpPr>
          <p:spPr>
            <a:xfrm>
              <a:off x="5528104" y="1341705"/>
              <a:ext cx="2003768" cy="808641"/>
            </a:xfrm>
            <a:prstGeom prst="rect">
              <a:avLst/>
            </a:prstGeom>
            <a:solidFill>
              <a:srgbClr val="3CAFA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a:extLst>
                <a:ext uri="{FF2B5EF4-FFF2-40B4-BE49-F238E27FC236}">
                  <a16:creationId xmlns:a16="http://schemas.microsoft.com/office/drawing/2014/main" id="{28985D6B-EA6A-4403-9043-3B262614634C}"/>
                </a:ext>
              </a:extLst>
            </p:cNvPr>
            <p:cNvSpPr/>
            <p:nvPr/>
          </p:nvSpPr>
          <p:spPr>
            <a:xfrm>
              <a:off x="5584733" y="1369006"/>
              <a:ext cx="1888036" cy="755421"/>
            </a:xfrm>
            <a:prstGeom prst="rect">
              <a:avLst/>
            </a:prstGeom>
            <a:noFill/>
            <a:ln>
              <a:solidFill>
                <a:srgbClr val="EEE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28" name="Google Shape;128;p19"/>
          <p:cNvSpPr/>
          <p:nvPr/>
        </p:nvSpPr>
        <p:spPr>
          <a:xfrm>
            <a:off x="3149474" y="3769760"/>
            <a:ext cx="732600" cy="219000"/>
          </a:xfrm>
          <a:prstGeom prst="rect">
            <a:avLst/>
          </a:prstGeom>
          <a:solidFill>
            <a:srgbClr val="DC850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a:r>
              <a:rPr lang="en-US" altLang="zh-TW" sz="1100" b="1">
                <a:solidFill>
                  <a:schemeClr val="bg1"/>
                </a:solidFill>
              </a:rPr>
              <a:t>10Gbps</a:t>
            </a:r>
            <a:endParaRPr sz="1100" b="1">
              <a:solidFill>
                <a:schemeClr val="bg1"/>
              </a:solidFill>
            </a:endParaRPr>
          </a:p>
        </p:txBody>
      </p:sp>
      <p:sp>
        <p:nvSpPr>
          <p:cNvPr id="127" name="Google Shape;127;p19"/>
          <p:cNvSpPr/>
          <p:nvPr/>
        </p:nvSpPr>
        <p:spPr>
          <a:xfrm>
            <a:off x="3042314" y="2754360"/>
            <a:ext cx="801403" cy="219000"/>
          </a:xfrm>
          <a:prstGeom prst="rect">
            <a:avLst/>
          </a:prstGeom>
          <a:solidFill>
            <a:srgbClr val="E65F26"/>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algn="r"/>
            <a:r>
              <a:rPr lang="en-US" altLang="zh-TW" sz="1100" b="1">
                <a:solidFill>
                  <a:schemeClr val="bg1"/>
                </a:solidFill>
              </a:rPr>
              <a:t>1</a:t>
            </a:r>
            <a:r>
              <a:rPr lang="zh-TW" altLang="en-US" sz="1100" b="1">
                <a:solidFill>
                  <a:schemeClr val="bg1"/>
                </a:solidFill>
              </a:rPr>
              <a:t> </a:t>
            </a:r>
            <a:r>
              <a:rPr lang="zh-TW" sz="1100" b="1">
                <a:solidFill>
                  <a:schemeClr val="bg1"/>
                </a:solidFill>
              </a:rPr>
              <a:t>Gbp</a:t>
            </a:r>
            <a:r>
              <a:rPr lang="en-US" altLang="zh-TW" sz="1100" b="1">
                <a:solidFill>
                  <a:schemeClr val="bg1"/>
                </a:solidFill>
              </a:rPr>
              <a:t>s</a:t>
            </a:r>
            <a:endParaRPr sz="1100" b="1">
              <a:solidFill>
                <a:schemeClr val="bg1"/>
              </a:solidFill>
            </a:endParaRPr>
          </a:p>
        </p:txBody>
      </p:sp>
      <p:sp>
        <p:nvSpPr>
          <p:cNvPr id="43" name="Google Shape;142;p19">
            <a:extLst>
              <a:ext uri="{FF2B5EF4-FFF2-40B4-BE49-F238E27FC236}">
                <a16:creationId xmlns:a16="http://schemas.microsoft.com/office/drawing/2014/main" id="{5129CA62-6AFF-4488-9CA3-8CBCCA83CBF0}"/>
              </a:ext>
            </a:extLst>
          </p:cNvPr>
          <p:cNvSpPr txBox="1"/>
          <p:nvPr/>
        </p:nvSpPr>
        <p:spPr>
          <a:xfrm>
            <a:off x="7169854" y="2483043"/>
            <a:ext cx="1104610" cy="3063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zh-TW" sz="1200" b="1"/>
              <a:t>FTP </a:t>
            </a:r>
            <a:r>
              <a:rPr lang="en-US" altLang="zh-TW" sz="1200" b="1" err="1"/>
              <a:t>Rsync</a:t>
            </a:r>
            <a:endParaRPr lang="en-US" sz="1200" b="1"/>
          </a:p>
        </p:txBody>
      </p:sp>
      <p:grpSp>
        <p:nvGrpSpPr>
          <p:cNvPr id="34" name="群組 33">
            <a:extLst>
              <a:ext uri="{FF2B5EF4-FFF2-40B4-BE49-F238E27FC236}">
                <a16:creationId xmlns:a16="http://schemas.microsoft.com/office/drawing/2014/main" id="{9069B2FD-2172-4EF7-808F-756423C61D8E}"/>
              </a:ext>
            </a:extLst>
          </p:cNvPr>
          <p:cNvGrpSpPr/>
          <p:nvPr/>
        </p:nvGrpSpPr>
        <p:grpSpPr>
          <a:xfrm rot="11880000">
            <a:off x="2471980" y="3282878"/>
            <a:ext cx="841510" cy="841510"/>
            <a:chOff x="866919" y="1547343"/>
            <a:chExt cx="1691999" cy="1691999"/>
          </a:xfrm>
        </p:grpSpPr>
        <p:sp>
          <p:nvSpPr>
            <p:cNvPr id="38" name="Shape 279">
              <a:extLst>
                <a:ext uri="{FF2B5EF4-FFF2-40B4-BE49-F238E27FC236}">
                  <a16:creationId xmlns:a16="http://schemas.microsoft.com/office/drawing/2014/main" id="{FD538F87-74DB-4347-B464-C4D45A521D0D}"/>
                </a:ext>
              </a:extLst>
            </p:cNvPr>
            <p:cNvSpPr/>
            <p:nvPr/>
          </p:nvSpPr>
          <p:spPr>
            <a:xfrm rot="2700000">
              <a:off x="866919" y="1547343"/>
              <a:ext cx="1691999" cy="1691999"/>
            </a:xfrm>
            <a:prstGeom prst="teardrop">
              <a:avLst>
                <a:gd name="adj" fmla="val 100000"/>
              </a:avLst>
            </a:prstGeom>
            <a:solidFill>
              <a:srgbClr val="DC850D"/>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9" name="Shape 280">
              <a:extLst>
                <a:ext uri="{FF2B5EF4-FFF2-40B4-BE49-F238E27FC236}">
                  <a16:creationId xmlns:a16="http://schemas.microsoft.com/office/drawing/2014/main" id="{633198DF-21D0-43C3-BA16-B0E79888509F}"/>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grpSp>
        <p:nvGrpSpPr>
          <p:cNvPr id="35" name="群組 34">
            <a:extLst>
              <a:ext uri="{FF2B5EF4-FFF2-40B4-BE49-F238E27FC236}">
                <a16:creationId xmlns:a16="http://schemas.microsoft.com/office/drawing/2014/main" id="{A3CB3E93-4D10-4EB4-B9FC-7EAF09D8EE8B}"/>
              </a:ext>
            </a:extLst>
          </p:cNvPr>
          <p:cNvGrpSpPr/>
          <p:nvPr/>
        </p:nvGrpSpPr>
        <p:grpSpPr>
          <a:xfrm rot="9540000">
            <a:off x="2437344" y="2205541"/>
            <a:ext cx="841510" cy="841510"/>
            <a:chOff x="866919" y="1547343"/>
            <a:chExt cx="1691999" cy="1691999"/>
          </a:xfrm>
        </p:grpSpPr>
        <p:sp>
          <p:nvSpPr>
            <p:cNvPr id="36" name="Shape 279">
              <a:extLst>
                <a:ext uri="{FF2B5EF4-FFF2-40B4-BE49-F238E27FC236}">
                  <a16:creationId xmlns:a16="http://schemas.microsoft.com/office/drawing/2014/main" id="{FE050605-B287-46EA-AF03-D24C8C8D3740}"/>
                </a:ext>
              </a:extLst>
            </p:cNvPr>
            <p:cNvSpPr/>
            <p:nvPr/>
          </p:nvSpPr>
          <p:spPr>
            <a:xfrm rot="2700000">
              <a:off x="866919" y="1547343"/>
              <a:ext cx="1691999" cy="1691999"/>
            </a:xfrm>
            <a:prstGeom prst="teardrop">
              <a:avLst>
                <a:gd name="adj" fmla="val 100000"/>
              </a:avLst>
            </a:prstGeom>
            <a:solidFill>
              <a:srgbClr val="E65F26"/>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37" name="Shape 280">
              <a:extLst>
                <a:ext uri="{FF2B5EF4-FFF2-40B4-BE49-F238E27FC236}">
                  <a16:creationId xmlns:a16="http://schemas.microsoft.com/office/drawing/2014/main" id="{6009C25B-7BD2-4FF7-B02B-748100DDF1D9}"/>
                </a:ext>
              </a:extLst>
            </p:cNvPr>
            <p:cNvSpPr/>
            <p:nvPr/>
          </p:nvSpPr>
          <p:spPr>
            <a:xfrm>
              <a:off x="952692" y="1630226"/>
              <a:ext cx="1512000" cy="151200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sp>
        <p:nvSpPr>
          <p:cNvPr id="121" name="Google Shape;121;p19"/>
          <p:cNvSpPr txBox="1">
            <a:spLocks noGrp="1"/>
          </p:cNvSpPr>
          <p:nvPr>
            <p:ph type="title"/>
          </p:nvPr>
        </p:nvSpPr>
        <p:spPr>
          <a:xfrm>
            <a:off x="651973" y="-647"/>
            <a:ext cx="8416798" cy="572700"/>
          </a:xfrm>
          <a:prstGeom prst="rect">
            <a:avLst/>
          </a:prstGeom>
        </p:spPr>
        <p:txBody>
          <a:bodyPr spcFirstLastPara="1" wrap="square" lIns="91425" tIns="91425" rIns="91425" bIns="91425" anchor="t" anchorCtr="0">
            <a:noAutofit/>
          </a:bodyPr>
          <a:lstStyle/>
          <a:p>
            <a:pPr lvl="0"/>
            <a:r>
              <a:rPr lang="en-US" altLang="zh-TW" dirty="0"/>
              <a:t>Intelligent network optimization can also failover </a:t>
            </a:r>
            <a:r>
              <a:rPr lang="en-US" altLang="zh-TW"/>
              <a:t>on Non-Dedup</a:t>
            </a:r>
            <a:r>
              <a:rPr lang="en-US" altLang="zh-TW" dirty="0"/>
              <a:t> Job</a:t>
            </a:r>
            <a:endParaRPr lang="zh-TW" altLang="en-US" dirty="0"/>
          </a:p>
        </p:txBody>
      </p:sp>
      <p:pic>
        <p:nvPicPr>
          <p:cNvPr id="122" name="Google Shape;122;p19"/>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433915" y="2636218"/>
            <a:ext cx="1841673" cy="1151035"/>
          </a:xfrm>
          <a:prstGeom prst="rect">
            <a:avLst/>
          </a:prstGeom>
          <a:noFill/>
          <a:ln>
            <a:noFill/>
          </a:ln>
        </p:spPr>
      </p:pic>
      <p:sp>
        <p:nvSpPr>
          <p:cNvPr id="123" name="Google Shape;123;p19"/>
          <p:cNvSpPr txBox="1"/>
          <p:nvPr/>
        </p:nvSpPr>
        <p:spPr>
          <a:xfrm>
            <a:off x="2630409" y="2291441"/>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eth0</a:t>
            </a:r>
            <a:endParaRPr sz="1100" b="1"/>
          </a:p>
        </p:txBody>
      </p:sp>
      <p:sp>
        <p:nvSpPr>
          <p:cNvPr id="142" name="Google Shape;142;p19"/>
          <p:cNvSpPr txBox="1"/>
          <p:nvPr/>
        </p:nvSpPr>
        <p:spPr>
          <a:xfrm>
            <a:off x="927401" y="3599894"/>
            <a:ext cx="854700" cy="3063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1200" b="1"/>
              <a:t>NAS A</a:t>
            </a:r>
            <a:endParaRPr sz="1200" b="1"/>
          </a:p>
        </p:txBody>
      </p:sp>
      <p:pic>
        <p:nvPicPr>
          <p:cNvPr id="4" name="圖形 3">
            <a:extLst>
              <a:ext uri="{FF2B5EF4-FFF2-40B4-BE49-F238E27FC236}">
                <a16:creationId xmlns:a16="http://schemas.microsoft.com/office/drawing/2014/main" id="{9C0C83C3-4A92-49C2-8126-1E0B5B0D496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93810" y="2541060"/>
            <a:ext cx="504163" cy="319759"/>
          </a:xfrm>
          <a:prstGeom prst="rect">
            <a:avLst/>
          </a:prstGeom>
        </p:spPr>
      </p:pic>
      <p:pic>
        <p:nvPicPr>
          <p:cNvPr id="6" name="圖片 5" descr="一張含有 房間 的圖片&#10;&#10;自動產生的描述">
            <a:extLst>
              <a:ext uri="{FF2B5EF4-FFF2-40B4-BE49-F238E27FC236}">
                <a16:creationId xmlns:a16="http://schemas.microsoft.com/office/drawing/2014/main" id="{A8ED3B2C-D696-4237-9108-C9E6F7E32A6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23895" y="2339675"/>
            <a:ext cx="461713" cy="461713"/>
          </a:xfrm>
          <a:prstGeom prst="rect">
            <a:avLst/>
          </a:prstGeom>
        </p:spPr>
      </p:pic>
      <p:sp>
        <p:nvSpPr>
          <p:cNvPr id="40" name="Google Shape;123;p19">
            <a:extLst>
              <a:ext uri="{FF2B5EF4-FFF2-40B4-BE49-F238E27FC236}">
                <a16:creationId xmlns:a16="http://schemas.microsoft.com/office/drawing/2014/main" id="{8759224E-D311-40D5-B08B-543EFFC6257E}"/>
              </a:ext>
            </a:extLst>
          </p:cNvPr>
          <p:cNvSpPr txBox="1"/>
          <p:nvPr/>
        </p:nvSpPr>
        <p:spPr>
          <a:xfrm>
            <a:off x="2665045" y="3356248"/>
            <a:ext cx="4809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zh-TW" sz="1100" b="1"/>
              <a:t>eth</a:t>
            </a:r>
            <a:r>
              <a:rPr lang="en-US" altLang="zh-TW" sz="1100" b="1"/>
              <a:t>1</a:t>
            </a:r>
            <a:endParaRPr sz="1100" b="1"/>
          </a:p>
        </p:txBody>
      </p:sp>
      <p:pic>
        <p:nvPicPr>
          <p:cNvPr id="41" name="圖形 40">
            <a:extLst>
              <a:ext uri="{FF2B5EF4-FFF2-40B4-BE49-F238E27FC236}">
                <a16:creationId xmlns:a16="http://schemas.microsoft.com/office/drawing/2014/main" id="{59525189-2EFB-4AC7-8218-8EB9EE6EFD7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28446" y="3605867"/>
            <a:ext cx="504163" cy="319759"/>
          </a:xfrm>
          <a:prstGeom prst="rect">
            <a:avLst/>
          </a:prstGeom>
        </p:spPr>
      </p:pic>
      <p:sp>
        <p:nvSpPr>
          <p:cNvPr id="66" name="文字方塊 65">
            <a:extLst>
              <a:ext uri="{FF2B5EF4-FFF2-40B4-BE49-F238E27FC236}">
                <a16:creationId xmlns:a16="http://schemas.microsoft.com/office/drawing/2014/main" id="{BE2A0574-7B7A-4940-8E41-A4569546E2CC}"/>
              </a:ext>
            </a:extLst>
          </p:cNvPr>
          <p:cNvSpPr txBox="1"/>
          <p:nvPr/>
        </p:nvSpPr>
        <p:spPr>
          <a:xfrm>
            <a:off x="2182586" y="1259636"/>
            <a:ext cx="5895263" cy="461665"/>
          </a:xfrm>
          <a:prstGeom prst="rect">
            <a:avLst/>
          </a:prstGeom>
          <a:noFill/>
        </p:spPr>
        <p:txBody>
          <a:bodyPr wrap="square" anchor="t">
            <a:spAutoFit/>
          </a:bodyPr>
          <a:lstStyle/>
          <a:p>
            <a:r>
              <a:rPr lang="en-US" altLang="zh-TW" sz="1200" b="1" dirty="0">
                <a:solidFill>
                  <a:srgbClr val="267069"/>
                </a:solidFill>
                <a:latin typeface="+mj-lt"/>
                <a:ea typeface="微軟正黑體"/>
              </a:rPr>
              <a:t>When job started</a:t>
            </a:r>
            <a:r>
              <a:rPr lang="zh-TW" altLang="en-US" sz="1200" b="1" dirty="0">
                <a:solidFill>
                  <a:srgbClr val="267069"/>
                </a:solidFill>
                <a:latin typeface="+mj-lt"/>
                <a:ea typeface="微軟正黑體"/>
              </a:rPr>
              <a:t>，</a:t>
            </a:r>
            <a:r>
              <a:rPr lang="en-US" altLang="zh-TW" sz="1200" b="1" dirty="0">
                <a:solidFill>
                  <a:srgbClr val="267069"/>
                </a:solidFill>
                <a:latin typeface="+mj-lt"/>
                <a:ea typeface="微軟正黑體"/>
              </a:rPr>
              <a:t>HBS 3 job engine ask for the best physical network port </a:t>
            </a:r>
          </a:p>
          <a:p>
            <a:r>
              <a:rPr lang="en-US" altLang="zh-TW" sz="1200" b="1" dirty="0">
                <a:solidFill>
                  <a:schemeClr val="tx1"/>
                </a:solidFill>
                <a:latin typeface="+mj-lt"/>
                <a:ea typeface="微軟正黑體"/>
              </a:rPr>
              <a:t>And the Intelligent Network Analyzer</a:t>
            </a:r>
            <a:r>
              <a:rPr lang="en-US" altLang="zh-TW" sz="1200" b="1" dirty="0">
                <a:solidFill>
                  <a:srgbClr val="267069"/>
                </a:solidFill>
                <a:latin typeface="+mj-lt"/>
                <a:ea typeface="微軟正黑體"/>
              </a:rPr>
              <a:t> provide the best physical network path</a:t>
            </a:r>
            <a:endParaRPr lang="zh-TW" altLang="zh-TW" sz="1200" dirty="0">
              <a:latin typeface="+mj-lt"/>
            </a:endParaRPr>
          </a:p>
        </p:txBody>
      </p:sp>
      <p:sp>
        <p:nvSpPr>
          <p:cNvPr id="68" name="文字方塊 67">
            <a:extLst>
              <a:ext uri="{FF2B5EF4-FFF2-40B4-BE49-F238E27FC236}">
                <a16:creationId xmlns:a16="http://schemas.microsoft.com/office/drawing/2014/main" id="{A6D22C0F-E6D5-4583-B419-D12E53E21883}"/>
              </a:ext>
            </a:extLst>
          </p:cNvPr>
          <p:cNvSpPr txBox="1"/>
          <p:nvPr/>
        </p:nvSpPr>
        <p:spPr>
          <a:xfrm>
            <a:off x="3939001" y="2166102"/>
            <a:ext cx="2488637" cy="830997"/>
          </a:xfrm>
          <a:prstGeom prst="rect">
            <a:avLst/>
          </a:prstGeom>
          <a:noFill/>
        </p:spPr>
        <p:txBody>
          <a:bodyPr wrap="square">
            <a:spAutoFit/>
          </a:bodyPr>
          <a:lstStyle/>
          <a:p>
            <a:pPr lvl="0">
              <a:buClr>
                <a:schemeClr val="dk1"/>
              </a:buClr>
              <a:buSzPts val="1100"/>
            </a:pPr>
            <a:r>
              <a:rPr lang="en-US" altLang="zh-TW" sz="1200" b="1" dirty="0">
                <a:solidFill>
                  <a:srgbClr val="E65F26"/>
                </a:solidFill>
                <a:latin typeface="+mj-lt"/>
                <a:ea typeface="微軟正黑體" panose="020B0604030504040204" pitchFamily="34" charset="-120"/>
              </a:rPr>
              <a:t>When </a:t>
            </a:r>
            <a:r>
              <a:rPr lang="en-US" altLang="zh-TW" sz="1200" b="1" dirty="0">
                <a:solidFill>
                  <a:schemeClr val="tx1"/>
                </a:solidFill>
                <a:latin typeface="+mj-lt"/>
                <a:ea typeface="微軟正黑體" panose="020B0604030504040204" pitchFamily="34" charset="-120"/>
              </a:rPr>
              <a:t>eth1</a:t>
            </a:r>
            <a:r>
              <a:rPr lang="en-US" altLang="zh-TW" sz="1200" b="1" dirty="0">
                <a:solidFill>
                  <a:srgbClr val="E65F26"/>
                </a:solidFill>
                <a:latin typeface="+mj-lt"/>
                <a:ea typeface="微軟正黑體" panose="020B0604030504040204" pitchFamily="34" charset="-120"/>
              </a:rPr>
              <a:t> disconnected, the backup flow will failover to </a:t>
            </a:r>
            <a:r>
              <a:rPr lang="en-US" altLang="zh-TW" sz="1200" b="1" dirty="0">
                <a:solidFill>
                  <a:schemeClr val="tx1"/>
                </a:solidFill>
                <a:latin typeface="+mj-lt"/>
                <a:ea typeface="微軟正黑體" panose="020B0604030504040204" pitchFamily="34" charset="-120"/>
              </a:rPr>
              <a:t>eth0</a:t>
            </a:r>
            <a:r>
              <a:rPr lang="en-US" altLang="zh-TW" sz="1200" b="1" dirty="0">
                <a:solidFill>
                  <a:srgbClr val="E65F26"/>
                </a:solidFill>
                <a:latin typeface="+mj-lt"/>
                <a:ea typeface="微軟正黑體" panose="020B0604030504040204" pitchFamily="34" charset="-120"/>
              </a:rPr>
              <a:t> to achieve continue process without interrupt</a:t>
            </a:r>
            <a:endParaRPr lang="zh-TW" altLang="en-US" sz="1200" b="1" dirty="0">
              <a:solidFill>
                <a:srgbClr val="E65F26"/>
              </a:solidFill>
              <a:latin typeface="+mj-lt"/>
              <a:ea typeface="微軟正黑體" panose="020B0604030504040204" pitchFamily="34" charset="-120"/>
            </a:endParaRPr>
          </a:p>
        </p:txBody>
      </p:sp>
      <p:sp>
        <p:nvSpPr>
          <p:cNvPr id="70" name="文字方塊 69">
            <a:extLst>
              <a:ext uri="{FF2B5EF4-FFF2-40B4-BE49-F238E27FC236}">
                <a16:creationId xmlns:a16="http://schemas.microsoft.com/office/drawing/2014/main" id="{05015A81-F006-4641-A790-D50E6D4FD750}"/>
              </a:ext>
            </a:extLst>
          </p:cNvPr>
          <p:cNvSpPr txBox="1"/>
          <p:nvPr/>
        </p:nvSpPr>
        <p:spPr>
          <a:xfrm>
            <a:off x="3977471" y="3730498"/>
            <a:ext cx="2376005" cy="461665"/>
          </a:xfrm>
          <a:prstGeom prst="rect">
            <a:avLst/>
          </a:prstGeom>
          <a:noFill/>
        </p:spPr>
        <p:txBody>
          <a:bodyPr wrap="square">
            <a:spAutoFit/>
          </a:bodyPr>
          <a:lstStyle/>
          <a:p>
            <a:pPr lvl="0"/>
            <a:r>
              <a:rPr lang="en-US" altLang="zh-TW" sz="1200" b="1" dirty="0">
                <a:solidFill>
                  <a:schemeClr val="accent4">
                    <a:lumMod val="50000"/>
                  </a:schemeClr>
                </a:solidFill>
                <a:latin typeface="+mj-lt"/>
                <a:ea typeface="微軟正黑體"/>
              </a:rPr>
              <a:t>The data flow through eth1 to remote server</a:t>
            </a:r>
          </a:p>
        </p:txBody>
      </p:sp>
      <p:sp>
        <p:nvSpPr>
          <p:cNvPr id="19" name="箭號: 迴轉箭號 18">
            <a:extLst>
              <a:ext uri="{FF2B5EF4-FFF2-40B4-BE49-F238E27FC236}">
                <a16:creationId xmlns:a16="http://schemas.microsoft.com/office/drawing/2014/main" id="{2CEB3538-6E23-4480-A450-542F14DCBD76}"/>
              </a:ext>
            </a:extLst>
          </p:cNvPr>
          <p:cNvSpPr/>
          <p:nvPr/>
        </p:nvSpPr>
        <p:spPr>
          <a:xfrm rot="16200000" flipV="1">
            <a:off x="3699776" y="3201972"/>
            <a:ext cx="729350" cy="288576"/>
          </a:xfrm>
          <a:prstGeom prst="uturnArrow">
            <a:avLst>
              <a:gd name="adj1" fmla="val 8664"/>
              <a:gd name="adj2" fmla="val 15045"/>
              <a:gd name="adj3" fmla="val 30105"/>
              <a:gd name="adj4" fmla="val 69895"/>
              <a:gd name="adj5" fmla="val 100000"/>
            </a:avLst>
          </a:prstGeom>
          <a:solidFill>
            <a:srgbClr val="E65F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3" name="群組 2">
            <a:extLst>
              <a:ext uri="{FF2B5EF4-FFF2-40B4-BE49-F238E27FC236}">
                <a16:creationId xmlns:a16="http://schemas.microsoft.com/office/drawing/2014/main" id="{945E609F-10B5-4C53-8A4A-1DBE20C61CAF}"/>
              </a:ext>
            </a:extLst>
          </p:cNvPr>
          <p:cNvGrpSpPr/>
          <p:nvPr/>
        </p:nvGrpSpPr>
        <p:grpSpPr>
          <a:xfrm>
            <a:off x="1225670" y="1871379"/>
            <a:ext cx="252133" cy="418239"/>
            <a:chOff x="991262" y="1939226"/>
            <a:chExt cx="252133" cy="614481"/>
          </a:xfrm>
        </p:grpSpPr>
        <p:cxnSp>
          <p:nvCxnSpPr>
            <p:cNvPr id="57" name="Google Shape;136;p19">
              <a:extLst>
                <a:ext uri="{FF2B5EF4-FFF2-40B4-BE49-F238E27FC236}">
                  <a16:creationId xmlns:a16="http://schemas.microsoft.com/office/drawing/2014/main" id="{747D228A-697C-48F2-A17F-2772F600C616}"/>
                </a:ext>
              </a:extLst>
            </p:cNvPr>
            <p:cNvCxnSpPr>
              <a:cxnSpLocks/>
            </p:cNvCxnSpPr>
            <p:nvPr/>
          </p:nvCxnSpPr>
          <p:spPr>
            <a:xfrm flipV="1">
              <a:off x="991262" y="1939226"/>
              <a:ext cx="0" cy="614481"/>
            </a:xfrm>
            <a:prstGeom prst="straightConnector1">
              <a:avLst/>
            </a:prstGeom>
            <a:noFill/>
            <a:ln w="38100" cap="flat" cmpd="sng">
              <a:solidFill>
                <a:srgbClr val="267069"/>
              </a:solidFill>
              <a:prstDash val="sysDash"/>
              <a:round/>
              <a:headEnd type="none" w="med" len="med"/>
              <a:tailEnd type="triangle" w="med" len="med"/>
            </a:ln>
          </p:spPr>
        </p:cxnSp>
        <p:cxnSp>
          <p:nvCxnSpPr>
            <p:cNvPr id="59" name="Google Shape;136;p19">
              <a:extLst>
                <a:ext uri="{FF2B5EF4-FFF2-40B4-BE49-F238E27FC236}">
                  <a16:creationId xmlns:a16="http://schemas.microsoft.com/office/drawing/2014/main" id="{63D55553-F47C-4E48-A286-683B5ED28459}"/>
                </a:ext>
              </a:extLst>
            </p:cNvPr>
            <p:cNvCxnSpPr>
              <a:cxnSpLocks/>
            </p:cNvCxnSpPr>
            <p:nvPr/>
          </p:nvCxnSpPr>
          <p:spPr>
            <a:xfrm flipV="1">
              <a:off x="1243395" y="1939226"/>
              <a:ext cx="0" cy="614481"/>
            </a:xfrm>
            <a:prstGeom prst="straightConnector1">
              <a:avLst/>
            </a:prstGeom>
            <a:noFill/>
            <a:ln w="38100" cap="flat" cmpd="sng">
              <a:solidFill>
                <a:srgbClr val="267069"/>
              </a:solidFill>
              <a:prstDash val="sysDash"/>
              <a:round/>
              <a:headEnd type="triangle" w="med" len="med"/>
              <a:tailEnd type="none" w="med" len="med"/>
            </a:ln>
          </p:spPr>
        </p:cxnSp>
      </p:grpSp>
      <p:sp>
        <p:nvSpPr>
          <p:cNvPr id="16" name="Google Shape;223;p21">
            <a:extLst>
              <a:ext uri="{FF2B5EF4-FFF2-40B4-BE49-F238E27FC236}">
                <a16:creationId xmlns:a16="http://schemas.microsoft.com/office/drawing/2014/main" id="{DD6AE396-70A3-4278-980D-1A4EA5DE83A3}"/>
              </a:ext>
            </a:extLst>
          </p:cNvPr>
          <p:cNvSpPr txBox="1"/>
          <p:nvPr/>
        </p:nvSpPr>
        <p:spPr>
          <a:xfrm>
            <a:off x="542095" y="4566253"/>
            <a:ext cx="7320112" cy="2851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buNone/>
              <a:defRPr sz="1000" b="1">
                <a:latin typeface="微軟正黑體" panose="020B0604030504040204" pitchFamily="34" charset="-120"/>
                <a:ea typeface="微軟正黑體" panose="020B0604030504040204" pitchFamily="34" charset="-120"/>
              </a:defRPr>
            </a:lvl1pPr>
          </a:lstStyle>
          <a:p>
            <a:r>
              <a:rPr lang="en-US" altLang="zh-TW" dirty="0">
                <a:solidFill>
                  <a:schemeClr val="tx1"/>
                </a:solidFill>
                <a:latin typeface="+mj-lt"/>
              </a:rPr>
              <a:t>Non-</a:t>
            </a:r>
            <a:r>
              <a:rPr lang="en-US" altLang="zh-TW" dirty="0" err="1">
                <a:solidFill>
                  <a:schemeClr val="tx1"/>
                </a:solidFill>
                <a:latin typeface="+mj-lt"/>
              </a:rPr>
              <a:t>Dedup</a:t>
            </a:r>
            <a:r>
              <a:rPr lang="en-US" altLang="zh-TW" dirty="0">
                <a:solidFill>
                  <a:schemeClr val="tx1"/>
                </a:solidFill>
                <a:latin typeface="+mj-lt"/>
              </a:rPr>
              <a:t> Job definition </a:t>
            </a:r>
            <a:r>
              <a:rPr lang="zh-TW" altLang="en-US" dirty="0">
                <a:solidFill>
                  <a:schemeClr val="tx1"/>
                </a:solidFill>
                <a:latin typeface="+mj-lt"/>
              </a:rPr>
              <a:t>：</a:t>
            </a:r>
            <a:r>
              <a:rPr lang="en-US" altLang="zh-TW" dirty="0">
                <a:solidFill>
                  <a:schemeClr val="tx1"/>
                </a:solidFill>
                <a:latin typeface="+mj-lt"/>
              </a:rPr>
              <a:t>Backup job(without click </a:t>
            </a:r>
            <a:r>
              <a:rPr lang="en-US" altLang="zh-TW" dirty="0" err="1">
                <a:solidFill>
                  <a:schemeClr val="tx1"/>
                </a:solidFill>
                <a:latin typeface="+mj-lt"/>
              </a:rPr>
              <a:t>dedup</a:t>
            </a:r>
            <a:r>
              <a:rPr lang="en-US" altLang="zh-TW" dirty="0">
                <a:solidFill>
                  <a:schemeClr val="tx1"/>
                </a:solidFill>
                <a:latin typeface="+mj-lt"/>
              </a:rPr>
              <a:t> function), One-way sync, Active sync, Two-way sync</a:t>
            </a:r>
            <a:endParaRPr dirty="0">
              <a:solidFill>
                <a:schemeClr val="tx1"/>
              </a:solidFill>
              <a:latin typeface="+mj-lt"/>
            </a:endParaRPr>
          </a:p>
        </p:txBody>
      </p:sp>
      <p:grpSp>
        <p:nvGrpSpPr>
          <p:cNvPr id="23" name="群組 22">
            <a:extLst>
              <a:ext uri="{FF2B5EF4-FFF2-40B4-BE49-F238E27FC236}">
                <a16:creationId xmlns:a16="http://schemas.microsoft.com/office/drawing/2014/main" id="{2A238BE4-5645-4C0D-BB35-C93489573FDF}"/>
              </a:ext>
            </a:extLst>
          </p:cNvPr>
          <p:cNvGrpSpPr/>
          <p:nvPr/>
        </p:nvGrpSpPr>
        <p:grpSpPr>
          <a:xfrm>
            <a:off x="6704924" y="2935035"/>
            <a:ext cx="1898584" cy="1328793"/>
            <a:chOff x="6832067" y="2757564"/>
            <a:chExt cx="2038134" cy="1426463"/>
          </a:xfrm>
        </p:grpSpPr>
        <p:pic>
          <p:nvPicPr>
            <p:cNvPr id="22" name="圖形 21">
              <a:extLst>
                <a:ext uri="{FF2B5EF4-FFF2-40B4-BE49-F238E27FC236}">
                  <a16:creationId xmlns:a16="http://schemas.microsoft.com/office/drawing/2014/main" id="{A1DFCF22-3F37-4D10-9425-7FB47E18AA91}"/>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832067" y="2757564"/>
              <a:ext cx="840915" cy="1119468"/>
            </a:xfrm>
            <a:prstGeom prst="rect">
              <a:avLst/>
            </a:prstGeom>
          </p:spPr>
        </p:pic>
        <p:pic>
          <p:nvPicPr>
            <p:cNvPr id="42" name="Google Shape;122;p19">
              <a:extLst>
                <a:ext uri="{FF2B5EF4-FFF2-40B4-BE49-F238E27FC236}">
                  <a16:creationId xmlns:a16="http://schemas.microsoft.com/office/drawing/2014/main" id="{78879CAC-E3FE-4535-A7BD-E7FF4882BCA9}"/>
                </a:ext>
              </a:extLst>
            </p:cNvPr>
            <p:cNvPicPr preferRelativeResize="0"/>
            <p:nvPr/>
          </p:nvPicPr>
          <p:blipFill>
            <a:blip r:embed="rId10" cstate="print">
              <a:alphaModFix/>
              <a:extLst>
                <a:ext uri="{28A0092B-C50C-407E-A947-70E740481C1C}">
                  <a14:useLocalDpi xmlns:a14="http://schemas.microsoft.com/office/drawing/2010/main"/>
                </a:ext>
              </a:extLst>
            </a:blip>
            <a:stretch>
              <a:fillRect/>
            </a:stretch>
          </p:blipFill>
          <p:spPr>
            <a:xfrm>
              <a:off x="7079037" y="3064560"/>
              <a:ext cx="1791164" cy="1119467"/>
            </a:xfrm>
            <a:prstGeom prst="rect">
              <a:avLst/>
            </a:prstGeom>
            <a:noFill/>
            <a:ln>
              <a:noFill/>
            </a:ln>
          </p:spPr>
        </p:pic>
      </p:grpSp>
      <p:sp>
        <p:nvSpPr>
          <p:cNvPr id="5" name="文字方塊 4">
            <a:extLst>
              <a:ext uri="{FF2B5EF4-FFF2-40B4-BE49-F238E27FC236}">
                <a16:creationId xmlns:a16="http://schemas.microsoft.com/office/drawing/2014/main" id="{EA534312-329F-4C2D-B5CB-30E0900EEB8F}"/>
              </a:ext>
            </a:extLst>
          </p:cNvPr>
          <p:cNvSpPr txBox="1"/>
          <p:nvPr/>
        </p:nvSpPr>
        <p:spPr>
          <a:xfrm>
            <a:off x="922393" y="1179725"/>
            <a:ext cx="1013199" cy="276999"/>
          </a:xfrm>
          <a:prstGeom prst="rect">
            <a:avLst/>
          </a:prstGeom>
          <a:noFill/>
        </p:spPr>
        <p:txBody>
          <a:bodyPr wrap="square" anchor="t">
            <a:spAutoFit/>
          </a:bodyPr>
          <a:lstStyle>
            <a:defPPr marR="0" lvl="0" algn="l" rtl="0">
              <a:lnSpc>
                <a:spcPct val="100000"/>
              </a:lnSpc>
              <a:spcBef>
                <a:spcPts val="0"/>
              </a:spcBef>
              <a:spcAft>
                <a:spcPts val="0"/>
              </a:spcAft>
              <a:defRPr/>
            </a:defPPr>
            <a:lvl1pPr algn="ctr">
              <a:buSzPts val="1100"/>
              <a:defRPr sz="1200" b="1">
                <a:latin typeface="+mj-lt"/>
                <a:ea typeface="微軟正黑體" panose="020B0604030504040204" pitchFamily="34" charset="-120"/>
              </a:defRPr>
            </a:lvl1pPr>
          </a:lstStyle>
          <a:p>
            <a:endParaRPr lang="en-US" altLang="zh-TW"/>
          </a:p>
        </p:txBody>
      </p:sp>
      <p:sp>
        <p:nvSpPr>
          <p:cNvPr id="44" name="文字方塊 43">
            <a:extLst>
              <a:ext uri="{FF2B5EF4-FFF2-40B4-BE49-F238E27FC236}">
                <a16:creationId xmlns:a16="http://schemas.microsoft.com/office/drawing/2014/main" id="{2D9D72E0-DB32-F24C-B524-4253C9298825}"/>
              </a:ext>
            </a:extLst>
          </p:cNvPr>
          <p:cNvSpPr txBox="1"/>
          <p:nvPr/>
        </p:nvSpPr>
        <p:spPr>
          <a:xfrm>
            <a:off x="693997" y="1275948"/>
            <a:ext cx="1496180" cy="461665"/>
          </a:xfrm>
          <a:prstGeom prst="rect">
            <a:avLst/>
          </a:prstGeom>
          <a:noFill/>
        </p:spPr>
        <p:txBody>
          <a:bodyPr wrap="square" anchor="t">
            <a:spAutoFit/>
          </a:bodyPr>
          <a:lstStyle>
            <a:defPPr marR="0" lvl="0" algn="l" rtl="0">
              <a:lnSpc>
                <a:spcPct val="100000"/>
              </a:lnSpc>
              <a:spcBef>
                <a:spcPts val="0"/>
              </a:spcBef>
              <a:spcAft>
                <a:spcPts val="0"/>
              </a:spcAft>
              <a:defRPr/>
            </a:defPPr>
            <a:lvl1pPr>
              <a:buSzPts val="1100"/>
              <a:defRPr sz="1200" b="1">
                <a:latin typeface="+mj-lt"/>
                <a:ea typeface="微軟正黑體" panose="020B0604030504040204" pitchFamily="34" charset="-120"/>
              </a:defRPr>
            </a:lvl1pPr>
          </a:lstStyle>
          <a:p>
            <a:pPr algn="ctr"/>
            <a:r>
              <a:rPr lang="en-US" altLang="zh-TW" dirty="0">
                <a:ea typeface="微軟正黑體"/>
              </a:rPr>
              <a:t>HBS 3 Intelligent Network Analyzer</a:t>
            </a:r>
          </a:p>
        </p:txBody>
      </p:sp>
    </p:spTree>
    <p:extLst>
      <p:ext uri="{BB962C8B-B14F-4D97-AF65-F5344CB8AC3E}">
        <p14:creationId xmlns:p14="http://schemas.microsoft.com/office/powerpoint/2010/main" val="1359955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1586</TotalTime>
  <Words>1523</Words>
  <Application>Microsoft Office PowerPoint</Application>
  <PresentationFormat>如螢幕大小 (16:9)</PresentationFormat>
  <Paragraphs>217</Paragraphs>
  <Slides>20</Slides>
  <Notes>20</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20</vt:i4>
      </vt:variant>
    </vt:vector>
  </HeadingPairs>
  <TitlesOfParts>
    <vt:vector size="24" baseType="lpstr">
      <vt:lpstr>微軟正黑體</vt:lpstr>
      <vt:lpstr>Arial</vt:lpstr>
      <vt:lpstr>Wingdings</vt:lpstr>
      <vt:lpstr>Simple Light</vt:lpstr>
      <vt:lpstr>PowerPoint 簡報</vt:lpstr>
      <vt:lpstr>Voice of the customers we received</vt:lpstr>
      <vt:lpstr>Summarize the problems from customers</vt:lpstr>
      <vt:lpstr>Backup needs to be fast and uninterrupted</vt:lpstr>
      <vt:lpstr>PowerPoint 簡報</vt:lpstr>
      <vt:lpstr>Intelligent network optimization architecture</vt:lpstr>
      <vt:lpstr>HBS 3 backup strategy always using default gateway as transmit port in the past few years</vt:lpstr>
      <vt:lpstr>Intelligent network optimization focus on Dedup Job to improve the behavior of HBS 3 transmission</vt:lpstr>
      <vt:lpstr>Intelligent network optimization can also failover on Non-Dedup Job</vt:lpstr>
      <vt:lpstr>You can also assign physical network port manually</vt:lpstr>
      <vt:lpstr>PowerPoint 簡報</vt:lpstr>
      <vt:lpstr>Hundred of Terabyte data transmit to cloud is time consuming</vt:lpstr>
      <vt:lpstr>The incremental backup problem when big data store in physical storage after transport to cloud data center</vt:lpstr>
      <vt:lpstr>QNAP HBS 3 Cloud Seeding solution focus on hundred of Terabyte data transmission to cloud </vt:lpstr>
      <vt:lpstr>Normal cloud terabyte solution vs. HBS 3 Cloud Seeding</vt:lpstr>
      <vt:lpstr>QuWAN x HBS 3  WAN aggregation with network acceleration</vt:lpstr>
      <vt:lpstr>QuWAN Orchestrator x HBS 3   Real world infrastructure</vt:lpstr>
      <vt:lpstr>QuWAN configurations and accelerations</vt:lpstr>
      <vt:lpstr>QuWAN  configurations and accelerations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HBS3 備份速度革命 備份速度與效率的提升開拓新視野</dc:title>
  <dc:creator>Yvonne Tsai</dc:creator>
  <cp:lastModifiedBy>QNAP_Yvonne Tsai</cp:lastModifiedBy>
  <cp:revision>345</cp:revision>
  <dcterms:modified xsi:type="dcterms:W3CDTF">2020-08-07T07:30:24Z</dcterms:modified>
</cp:coreProperties>
</file>