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83" r:id="rId2"/>
    <p:sldId id="276" r:id="rId3"/>
    <p:sldId id="280" r:id="rId4"/>
    <p:sldId id="282" r:id="rId5"/>
    <p:sldId id="260" r:id="rId6"/>
    <p:sldId id="261" r:id="rId7"/>
    <p:sldId id="262" r:id="rId8"/>
    <p:sldId id="277" r:id="rId9"/>
    <p:sldId id="278" r:id="rId10"/>
    <p:sldId id="279" r:id="rId11"/>
    <p:sldId id="266" r:id="rId12"/>
    <p:sldId id="267" r:id="rId13"/>
    <p:sldId id="286" r:id="rId14"/>
    <p:sldId id="285" r:id="rId15"/>
    <p:sldId id="270" r:id="rId16"/>
    <p:sldId id="271" r:id="rId17"/>
    <p:sldId id="272" r:id="rId18"/>
    <p:sldId id="273" r:id="rId19"/>
    <p:sldId id="28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CCFA"/>
    <a:srgbClr val="98B954"/>
    <a:srgbClr val="4D68D1"/>
    <a:srgbClr val="303030"/>
    <a:srgbClr val="267069"/>
    <a:srgbClr val="3CAFA4"/>
    <a:srgbClr val="FFFF00"/>
    <a:srgbClr val="EEE6FE"/>
    <a:srgbClr val="E65F26"/>
    <a:srgbClr val="DC8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8BA528-3422-403A-B1AF-441E798E83F5}">
  <a:tblStyle styleId="{BF8BA528-3422-403A-B1AF-441E798E83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657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&#65328;https:/docs.google.com/presentation/d/1OufKBQ0g74EP5iNQC7SOPUhyLnzXI5dgzePBvQOQubs/edit#slide=id.g8db0d62a84_0_70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https/docs.google.com/presentation/d/1OufKBQ0g74EP5iNQC7SOPUhyLnzXI5dgzePBvQOQubs/edit#slide=id.g8db0d62a84_0_70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https/docs.google.com/presentation/d/1OufKBQ0g74EP5iNQC7SOPUhyLnzXI5dgzePBvQOQubs/edit#slide=id.g8db0d62a84_0_706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168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b0d62a84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b0d62a84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23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db0d62a84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db0d62a84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db0d62a84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db0d62a84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db0d62a84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db0d62a84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525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db0d62a8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db0d62a8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13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db0d62a84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db0d62a84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db0d62a84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db0d62a84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db0d62a84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8db0d62a84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Page 17~18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https://docs.google.com/presentation/d/1OufKBQ0g74EP5iNQC7SOPUhyLnzXI5dgzePBvQOQubs/edit#slide=id.g8db0d62a84_0_706</a:t>
            </a:r>
            <a:endParaRPr 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db0d62a84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db0d62a84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Page 17~18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https://docs.google.com/presentation/d/1OufKBQ0g74EP5iNQC7SOPUhyLnzXI5dgzePBvQOQubs/edit#slide=id.g8db0d62a84_0_706</a:t>
            </a:r>
            <a:endParaRPr lang="zh-TW">
              <a:hlinkClick r:id="rId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db0d62a84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db0d62a84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Page 17~18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https://docs.google.com/presentation/d/1OufKBQ0g74EP5iNQC7SOPUhyLnzXI5dgzePBvQOQubs/edit#slide=id.g8db0d62a84_0_706</a:t>
            </a:r>
            <a:endParaRPr lang="zh-TW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2043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db0d62a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db0d62a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db0d62a8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db0d62a8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b0d62a8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b0d62a8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78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b0d62a8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b0d62a8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32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b0d62a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b0d62a8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b0d62a84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b0d62a84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b0d62a84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b0d62a84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b0d62a84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b0d62a84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016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b0d62a84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b0d62a84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9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FD570B-EF61-4C60-B2EB-AE8178C98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FD570B-EF61-4C60-B2EB-AE8178C98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" y="0"/>
            <a:ext cx="9143109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8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FD570B-EF61-4C60-B2EB-AE8178C98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" y="0"/>
            <a:ext cx="9143107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2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FD570B-EF61-4C60-B2EB-AE8178C98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" y="0"/>
            <a:ext cx="914310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FD570B-EF61-4C60-B2EB-AE8178C98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" y="0"/>
            <a:ext cx="9141966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;p1">
            <a:extLst>
              <a:ext uri="{FF2B5EF4-FFF2-40B4-BE49-F238E27FC236}">
                <a16:creationId xmlns:a16="http://schemas.microsoft.com/office/drawing/2014/main" id="{44A2D758-B1A0-4065-832B-F1F60FFA2E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601" y="298024"/>
            <a:ext cx="841679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;p1">
            <a:extLst>
              <a:ext uri="{FF2B5EF4-FFF2-40B4-BE49-F238E27FC236}">
                <a16:creationId xmlns:a16="http://schemas.microsoft.com/office/drawing/2014/main" id="{44A2D758-B1A0-4065-832B-F1F60FFA2E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010" y="419713"/>
            <a:ext cx="841679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93B1971-43DD-4ADD-9326-5CC3CF046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" y="893"/>
            <a:ext cx="9141967" cy="5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FC43A1-B831-4237-B14A-2584DC792E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" y="893"/>
            <a:ext cx="9141967" cy="5141714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0010" y="290334"/>
            <a:ext cx="841679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7395" y="108989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6" r:id="rId3"/>
    <p:sldLayoutId id="2147483661" r:id="rId4"/>
    <p:sldLayoutId id="2147483663" r:id="rId5"/>
    <p:sldLayoutId id="2147483650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39.jpeg"/><Relationship Id="rId5" Type="http://schemas.openxmlformats.org/officeDocument/2006/relationships/image" Target="../media/image22.png"/><Relationship Id="rId10" Type="http://schemas.openxmlformats.org/officeDocument/2006/relationships/image" Target="../media/image38.sv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1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svg"/><Relationship Id="rId11" Type="http://schemas.openxmlformats.org/officeDocument/2006/relationships/image" Target="../media/image51.png"/><Relationship Id="rId5" Type="http://schemas.openxmlformats.org/officeDocument/2006/relationships/image" Target="../media/image31.png"/><Relationship Id="rId15" Type="http://schemas.openxmlformats.org/officeDocument/2006/relationships/image" Target="../media/image27.png"/><Relationship Id="rId10" Type="http://schemas.openxmlformats.org/officeDocument/2006/relationships/image" Target="../media/image46.svg"/><Relationship Id="rId4" Type="http://schemas.openxmlformats.org/officeDocument/2006/relationships/image" Target="../media/image48.svg"/><Relationship Id="rId9" Type="http://schemas.openxmlformats.org/officeDocument/2006/relationships/image" Target="../media/image45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6.svg"/><Relationship Id="rId18" Type="http://schemas.openxmlformats.org/officeDocument/2006/relationships/image" Target="../media/image52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45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3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50.svg"/><Relationship Id="rId5" Type="http://schemas.openxmlformats.org/officeDocument/2006/relationships/image" Target="../media/image58.svg"/><Relationship Id="rId15" Type="http://schemas.openxmlformats.org/officeDocument/2006/relationships/image" Target="../media/image62.svg"/><Relationship Id="rId10" Type="http://schemas.openxmlformats.org/officeDocument/2006/relationships/image" Target="../media/image49.png"/><Relationship Id="rId19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40.sv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svg"/><Relationship Id="rId5" Type="http://schemas.openxmlformats.org/officeDocument/2006/relationships/image" Target="../media/image47.png"/><Relationship Id="rId4" Type="http://schemas.openxmlformats.org/officeDocument/2006/relationships/image" Target="../media/image65.svg"/><Relationship Id="rId9" Type="http://schemas.openxmlformats.org/officeDocument/2006/relationships/image" Target="../media/image6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57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17" Type="http://schemas.openxmlformats.org/officeDocument/2006/relationships/image" Target="../media/image86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4.png"/><Relationship Id="rId10" Type="http://schemas.openxmlformats.org/officeDocument/2006/relationships/image" Target="../media/image80.png"/><Relationship Id="rId19" Type="http://schemas.openxmlformats.org/officeDocument/2006/relationships/image" Target="../media/image88.sv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26.sv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2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26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形 2">
            <a:extLst>
              <a:ext uri="{FF2B5EF4-FFF2-40B4-BE49-F238E27FC236}">
                <a16:creationId xmlns:a16="http://schemas.microsoft.com/office/drawing/2014/main" id="{B946FA4E-1B0C-46A5-9B08-C3A5C9107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11" y="1638961"/>
            <a:ext cx="1857712" cy="685380"/>
          </a:xfrm>
          <a:prstGeom prst="rect">
            <a:avLst/>
          </a:prstGeom>
        </p:spPr>
      </p:pic>
      <p:grpSp>
        <p:nvGrpSpPr>
          <p:cNvPr id="43" name="群組 42">
            <a:extLst>
              <a:ext uri="{FF2B5EF4-FFF2-40B4-BE49-F238E27FC236}">
                <a16:creationId xmlns:a16="http://schemas.microsoft.com/office/drawing/2014/main" id="{F5ED8C61-A7B8-4085-B0A9-40A18483F519}"/>
              </a:ext>
            </a:extLst>
          </p:cNvPr>
          <p:cNvGrpSpPr/>
          <p:nvPr/>
        </p:nvGrpSpPr>
        <p:grpSpPr>
          <a:xfrm flipH="1">
            <a:off x="2420558" y="2351080"/>
            <a:ext cx="6359841" cy="2066108"/>
            <a:chOff x="5528104" y="1341705"/>
            <a:chExt cx="2003768" cy="808641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C4250ED-4DE8-495D-B7FE-73FB1705F20A}"/>
                </a:ext>
              </a:extLst>
            </p:cNvPr>
            <p:cNvSpPr/>
            <p:nvPr/>
          </p:nvSpPr>
          <p:spPr>
            <a:xfrm>
              <a:off x="5528104" y="1341705"/>
              <a:ext cx="2003768" cy="808641"/>
            </a:xfrm>
            <a:prstGeom prst="rect">
              <a:avLst/>
            </a:prstGeom>
            <a:solidFill>
              <a:srgbClr val="3CAF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4882F56-C208-4D58-8D8C-7443329BD2D6}"/>
                </a:ext>
              </a:extLst>
            </p:cNvPr>
            <p:cNvSpPr/>
            <p:nvPr/>
          </p:nvSpPr>
          <p:spPr>
            <a:xfrm>
              <a:off x="5548917" y="1369006"/>
              <a:ext cx="1960738" cy="755421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36" name="Google Shape;136;p19"/>
          <p:cNvCxnSpPr>
            <a:cxnSpLocks/>
          </p:cNvCxnSpPr>
          <p:nvPr/>
        </p:nvCxnSpPr>
        <p:spPr>
          <a:xfrm>
            <a:off x="3182442" y="2956240"/>
            <a:ext cx="2635554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63" name="Google Shape;125;p19">
            <a:extLst>
              <a:ext uri="{FF2B5EF4-FFF2-40B4-BE49-F238E27FC236}">
                <a16:creationId xmlns:a16="http://schemas.microsoft.com/office/drawing/2014/main" id="{A19BE4CB-7093-4AB6-95E5-150D9728526D}"/>
              </a:ext>
            </a:extLst>
          </p:cNvPr>
          <p:cNvCxnSpPr>
            <a:cxnSpLocks/>
          </p:cNvCxnSpPr>
          <p:nvPr/>
        </p:nvCxnSpPr>
        <p:spPr>
          <a:xfrm>
            <a:off x="3088611" y="3809925"/>
            <a:ext cx="3366234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128" name="Google Shape;128;p19"/>
          <p:cNvSpPr/>
          <p:nvPr/>
        </p:nvSpPr>
        <p:spPr>
          <a:xfrm>
            <a:off x="3548307" y="3700425"/>
            <a:ext cx="732600" cy="219000"/>
          </a:xfrm>
          <a:prstGeom prst="rect">
            <a:avLst/>
          </a:prstGeom>
          <a:solidFill>
            <a:srgbClr val="DC850D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1100" b="1">
                <a:solidFill>
                  <a:schemeClr val="bg1"/>
                </a:solidFill>
              </a:rPr>
              <a:t>10Gbps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537606" y="2842432"/>
            <a:ext cx="738441" cy="219000"/>
          </a:xfrm>
          <a:prstGeom prst="rect">
            <a:avLst/>
          </a:prstGeom>
          <a:solidFill>
            <a:srgbClr val="E65F2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1100" b="1">
                <a:solidFill>
                  <a:schemeClr val="bg1"/>
                </a:solidFill>
              </a:rPr>
              <a:t>1 Gbps</a:t>
            </a: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9069B2FD-2172-4EF7-808F-756423C61D8E}"/>
              </a:ext>
            </a:extLst>
          </p:cNvPr>
          <p:cNvGrpSpPr/>
          <p:nvPr/>
        </p:nvGrpSpPr>
        <p:grpSpPr>
          <a:xfrm rot="10800000">
            <a:off x="2508477" y="3393861"/>
            <a:ext cx="841510" cy="841510"/>
            <a:chOff x="866919" y="1547343"/>
            <a:chExt cx="1691999" cy="1691999"/>
          </a:xfrm>
        </p:grpSpPr>
        <p:sp>
          <p:nvSpPr>
            <p:cNvPr id="38" name="Shape 279">
              <a:extLst>
                <a:ext uri="{FF2B5EF4-FFF2-40B4-BE49-F238E27FC236}">
                  <a16:creationId xmlns:a16="http://schemas.microsoft.com/office/drawing/2014/main" id="{FD538F87-74DB-4347-B464-C4D45A521D0D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DC850D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280">
              <a:extLst>
                <a:ext uri="{FF2B5EF4-FFF2-40B4-BE49-F238E27FC236}">
                  <a16:creationId xmlns:a16="http://schemas.microsoft.com/office/drawing/2014/main" id="{633198DF-21D0-43C3-BA16-B0E79888509F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A3CB3E93-4D10-4EB4-B9FC-7EAF09D8EE8B}"/>
              </a:ext>
            </a:extLst>
          </p:cNvPr>
          <p:cNvGrpSpPr/>
          <p:nvPr/>
        </p:nvGrpSpPr>
        <p:grpSpPr>
          <a:xfrm rot="10800000">
            <a:off x="2508477" y="2536865"/>
            <a:ext cx="841510" cy="841510"/>
            <a:chOff x="866919" y="1547343"/>
            <a:chExt cx="1691999" cy="1691999"/>
          </a:xfrm>
        </p:grpSpPr>
        <p:sp>
          <p:nvSpPr>
            <p:cNvPr id="36" name="Shape 279">
              <a:extLst>
                <a:ext uri="{FF2B5EF4-FFF2-40B4-BE49-F238E27FC236}">
                  <a16:creationId xmlns:a16="http://schemas.microsoft.com/office/drawing/2014/main" id="{FE050605-B287-46EA-AF03-D24C8C8D3740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E65F26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280">
              <a:extLst>
                <a:ext uri="{FF2B5EF4-FFF2-40B4-BE49-F238E27FC236}">
                  <a16:creationId xmlns:a16="http://schemas.microsoft.com/office/drawing/2014/main" id="{6009C25B-7BD2-4FF7-B02B-748100DDF1D9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>
                <a:latin typeface="微軟正黑體"/>
                <a:ea typeface="微軟正黑體"/>
              </a:rPr>
              <a:t>也可以手動指定網路傳輸埠配置</a:t>
            </a:r>
            <a:endParaRPr lang="zh-TW" altLang="en-US" sz="2100">
              <a:latin typeface="微軟正黑體"/>
              <a:ea typeface="微軟正黑體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04" y="2727116"/>
            <a:ext cx="2004573" cy="1252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701542" y="2622765"/>
            <a:ext cx="480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>
                <a:solidFill>
                  <a:srgbClr val="E65F26"/>
                </a:solidFill>
              </a:rPr>
              <a:t>eth0</a:t>
            </a:r>
            <a:endParaRPr sz="1100" b="1">
              <a:solidFill>
                <a:srgbClr val="E65F26"/>
              </a:solidFill>
            </a:endParaRP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9C0C83C3-4A92-49C2-8126-1E0B5B0D4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4943" y="2872384"/>
            <a:ext cx="504163" cy="319759"/>
          </a:xfrm>
          <a:prstGeom prst="rect">
            <a:avLst/>
          </a:prstGeom>
        </p:spPr>
      </p:pic>
      <p:pic>
        <p:nvPicPr>
          <p:cNvPr id="6" name="圖片 5" descr="一張含有 房間 的圖片&#10;&#10;自動產生的描述">
            <a:extLst>
              <a:ext uri="{FF2B5EF4-FFF2-40B4-BE49-F238E27FC236}">
                <a16:creationId xmlns:a16="http://schemas.microsoft.com/office/drawing/2014/main" id="{A8ED3B2C-D696-4237-9108-C9E6F7E32A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89" y="2662539"/>
            <a:ext cx="461713" cy="461713"/>
          </a:xfrm>
          <a:prstGeom prst="rect">
            <a:avLst/>
          </a:prstGeom>
        </p:spPr>
      </p:pic>
      <p:sp>
        <p:nvSpPr>
          <p:cNvPr id="40" name="Google Shape;123;p19">
            <a:extLst>
              <a:ext uri="{FF2B5EF4-FFF2-40B4-BE49-F238E27FC236}">
                <a16:creationId xmlns:a16="http://schemas.microsoft.com/office/drawing/2014/main" id="{8759224E-D311-40D5-B08B-543EFFC6257E}"/>
              </a:ext>
            </a:extLst>
          </p:cNvPr>
          <p:cNvSpPr txBox="1"/>
          <p:nvPr/>
        </p:nvSpPr>
        <p:spPr>
          <a:xfrm>
            <a:off x="2701542" y="3467231"/>
            <a:ext cx="480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>
                <a:solidFill>
                  <a:schemeClr val="accent4">
                    <a:lumMod val="50000"/>
                  </a:schemeClr>
                </a:solidFill>
              </a:rPr>
              <a:t>eth</a:t>
            </a:r>
            <a:r>
              <a:rPr lang="en-US" altLang="zh-TW" sz="1100" b="1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sz="1100" b="1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1" name="圖形 40">
            <a:extLst>
              <a:ext uri="{FF2B5EF4-FFF2-40B4-BE49-F238E27FC236}">
                <a16:creationId xmlns:a16="http://schemas.microsoft.com/office/drawing/2014/main" id="{59525189-2EFB-4AC7-8218-8EB9EE6EFD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4943" y="3716850"/>
            <a:ext cx="504163" cy="319759"/>
          </a:xfrm>
          <a:prstGeom prst="rect">
            <a:avLst/>
          </a:prstGeom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702F9FA2-8204-452D-B753-C77E3B3674E7}"/>
              </a:ext>
            </a:extLst>
          </p:cNvPr>
          <p:cNvSpPr txBox="1"/>
          <p:nvPr/>
        </p:nvSpPr>
        <p:spPr>
          <a:xfrm>
            <a:off x="545811" y="1739733"/>
            <a:ext cx="1877357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100"/>
              <a:defRPr sz="1200" b="1">
                <a:latin typeface="+mj-lt"/>
                <a:ea typeface="微軟正黑體" panose="020B0604030504040204" pitchFamily="34" charset="-120"/>
              </a:defRPr>
            </a:lvl1pPr>
          </a:lstStyle>
          <a:p>
            <a:r>
              <a:rPr lang="en-US" altLang="zh-TW" err="1">
                <a:ea typeface="微軟正黑體"/>
              </a:rPr>
              <a:t>默認閘道</a:t>
            </a:r>
            <a:r>
              <a:rPr lang="en-US" altLang="zh-TW">
                <a:ea typeface="微軟正黑體"/>
              </a:rPr>
              <a:t>: eth0</a:t>
            </a:r>
          </a:p>
          <a:p>
            <a:r>
              <a:rPr lang="en-US" altLang="zh-TW">
                <a:ea typeface="微軟正黑體"/>
              </a:rPr>
              <a:t>HBS 3</a:t>
            </a:r>
            <a:r>
              <a:rPr lang="zh-TW" altLang="en-US">
                <a:ea typeface="微軟正黑體"/>
              </a:rPr>
              <a:t>手動指定</a:t>
            </a:r>
            <a:r>
              <a:rPr lang="en-US" altLang="zh-TW">
                <a:ea typeface="微軟正黑體"/>
              </a:rPr>
              <a:t>: eth1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BE2A0574-7B7A-4940-8E41-A4569546E2CC}"/>
              </a:ext>
            </a:extLst>
          </p:cNvPr>
          <p:cNvSpPr txBox="1"/>
          <p:nvPr/>
        </p:nvSpPr>
        <p:spPr>
          <a:xfrm>
            <a:off x="2555339" y="1642323"/>
            <a:ext cx="4674525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在同一個子網域底下，預設閘道會優先使用1 </a:t>
            </a:r>
            <a:r>
              <a:rPr lang="en-US" altLang="zh-TW" b="1">
                <a:solidFill>
                  <a:srgbClr val="267069"/>
                </a:solidFill>
                <a:latin typeface="微軟正黑體"/>
                <a:ea typeface="微軟正黑體"/>
              </a:rPr>
              <a:t>Gbps</a:t>
            </a:r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線路，但</a:t>
            </a:r>
            <a:r>
              <a:rPr lang="en-US" altLang="zh-TW" b="1">
                <a:solidFill>
                  <a:srgbClr val="267069"/>
                </a:solidFill>
                <a:latin typeface="微軟正黑體"/>
                <a:ea typeface="微軟正黑體"/>
              </a:rPr>
              <a:t>HBS 3</a:t>
            </a:r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可指定備份</a:t>
            </a:r>
            <a:r>
              <a:rPr lang="en-US" altLang="zh-TW" b="1">
                <a:solidFill>
                  <a:srgbClr val="267069"/>
                </a:solidFill>
                <a:latin typeface="微軟正黑體"/>
                <a:ea typeface="微軟正黑體"/>
              </a:rPr>
              <a:t>/</a:t>
            </a:r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同步 傳輸流</a:t>
            </a:r>
          </a:p>
        </p:txBody>
      </p:sp>
      <p:pic>
        <p:nvPicPr>
          <p:cNvPr id="11" name="圖片 10" descr="一張含有 監視器, 螢幕, 電腦, 坐 的圖片&#10;&#10;自動產生的描述">
            <a:extLst>
              <a:ext uri="{FF2B5EF4-FFF2-40B4-BE49-F238E27FC236}">
                <a16:creationId xmlns:a16="http://schemas.microsoft.com/office/drawing/2014/main" id="{4B33D53E-B998-4B42-B78C-F3479D77DC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148" y="3649642"/>
            <a:ext cx="2428635" cy="569378"/>
          </a:xfrm>
          <a:prstGeom prst="rect">
            <a:avLst/>
          </a:prstGeom>
        </p:spPr>
      </p:pic>
      <p:pic>
        <p:nvPicPr>
          <p:cNvPr id="44" name="圖片 43" descr="一張含有 房間 的圖片&#10;&#10;自動產生的描述">
            <a:extLst>
              <a:ext uri="{FF2B5EF4-FFF2-40B4-BE49-F238E27FC236}">
                <a16:creationId xmlns:a16="http://schemas.microsoft.com/office/drawing/2014/main" id="{6FC4AFF2-72B8-44E3-9294-3CE9956394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587" y="3472618"/>
            <a:ext cx="461713" cy="461713"/>
          </a:xfrm>
          <a:prstGeom prst="rect">
            <a:avLst/>
          </a:prstGeom>
        </p:spPr>
      </p:pic>
      <p:sp>
        <p:nvSpPr>
          <p:cNvPr id="12" name="Google Shape;256;p22">
            <a:extLst>
              <a:ext uri="{FF2B5EF4-FFF2-40B4-BE49-F238E27FC236}">
                <a16:creationId xmlns:a16="http://schemas.microsoft.com/office/drawing/2014/main" id="{B63EC629-196E-4C51-9018-594F47F66340}"/>
              </a:ext>
            </a:extLst>
          </p:cNvPr>
          <p:cNvSpPr txBox="1"/>
          <p:nvPr/>
        </p:nvSpPr>
        <p:spPr>
          <a:xfrm>
            <a:off x="3396916" y="2558268"/>
            <a:ext cx="113355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100" b="1">
                <a:solidFill>
                  <a:srgbClr val="E65F26"/>
                </a:solidFill>
                <a:latin typeface="+mj-lt"/>
                <a:ea typeface="微軟正黑體" panose="020B0604030504040204" pitchFamily="34" charset="-120"/>
              </a:rPr>
              <a:t>172.17.20.117</a:t>
            </a:r>
            <a:endParaRPr lang="zh-TW" altLang="en-US" sz="1100" b="1">
              <a:solidFill>
                <a:srgbClr val="E65F26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3" name="Google Shape;257;p22">
            <a:extLst>
              <a:ext uri="{FF2B5EF4-FFF2-40B4-BE49-F238E27FC236}">
                <a16:creationId xmlns:a16="http://schemas.microsoft.com/office/drawing/2014/main" id="{3902B2B9-F751-40D5-95BF-E2E1871A3700}"/>
              </a:ext>
            </a:extLst>
          </p:cNvPr>
          <p:cNvSpPr txBox="1"/>
          <p:nvPr/>
        </p:nvSpPr>
        <p:spPr>
          <a:xfrm>
            <a:off x="3412213" y="3430058"/>
            <a:ext cx="1004788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100" b="1">
                <a:solidFill>
                  <a:schemeClr val="accent4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172.17.20.12</a:t>
            </a:r>
            <a:endParaRPr sz="1100" b="1">
              <a:solidFill>
                <a:schemeClr val="accent4">
                  <a:lumMod val="50000"/>
                </a:schemeClr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6" name="Google Shape;252;p22">
            <a:extLst>
              <a:ext uri="{FF2B5EF4-FFF2-40B4-BE49-F238E27FC236}">
                <a16:creationId xmlns:a16="http://schemas.microsoft.com/office/drawing/2014/main" id="{4CBB9FB7-2E87-424C-A441-904FBDA7FD07}"/>
              </a:ext>
            </a:extLst>
          </p:cNvPr>
          <p:cNvSpPr txBox="1"/>
          <p:nvPr/>
        </p:nvSpPr>
        <p:spPr>
          <a:xfrm>
            <a:off x="4200109" y="3530723"/>
            <a:ext cx="20886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>
                <a:solidFill>
                  <a:schemeClr val="tx1"/>
                </a:solidFill>
              </a:rPr>
              <a:t>HBS3 RTRR, Rsync, FTP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4" name="Google Shape;229;p22">
            <a:extLst>
              <a:ext uri="{FF2B5EF4-FFF2-40B4-BE49-F238E27FC236}">
                <a16:creationId xmlns:a16="http://schemas.microsoft.com/office/drawing/2014/main" id="{7A54E6DF-C37A-49FA-AC81-4740C6267C0A}"/>
              </a:ext>
            </a:extLst>
          </p:cNvPr>
          <p:cNvSpPr/>
          <p:nvPr/>
        </p:nvSpPr>
        <p:spPr>
          <a:xfrm>
            <a:off x="5812065" y="2652145"/>
            <a:ext cx="2578472" cy="622389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1;p22">
            <a:extLst>
              <a:ext uri="{FF2B5EF4-FFF2-40B4-BE49-F238E27FC236}">
                <a16:creationId xmlns:a16="http://schemas.microsoft.com/office/drawing/2014/main" id="{1F68E496-B1DA-459D-8445-C4AA0A4E089B}"/>
              </a:ext>
            </a:extLst>
          </p:cNvPr>
          <p:cNvSpPr txBox="1"/>
          <p:nvPr/>
        </p:nvSpPr>
        <p:spPr>
          <a:xfrm>
            <a:off x="4537506" y="2672796"/>
            <a:ext cx="10131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>
                <a:solidFill>
                  <a:schemeClr val="tx1"/>
                </a:solidFill>
              </a:rPr>
              <a:t>CIFS/SMB</a:t>
            </a:r>
            <a:endParaRPr>
              <a:solidFill>
                <a:schemeClr val="tx1"/>
              </a:solidFill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C7B569F-DBFE-4A16-A409-2E5C56227747}"/>
              </a:ext>
            </a:extLst>
          </p:cNvPr>
          <p:cNvGrpSpPr/>
          <p:nvPr/>
        </p:nvGrpSpPr>
        <p:grpSpPr>
          <a:xfrm>
            <a:off x="5898878" y="2582054"/>
            <a:ext cx="2428635" cy="722391"/>
            <a:chOff x="5974890" y="2491583"/>
            <a:chExt cx="2661482" cy="791651"/>
          </a:xfrm>
        </p:grpSpPr>
        <p:pic>
          <p:nvPicPr>
            <p:cNvPr id="30" name="圖形 29">
              <a:extLst>
                <a:ext uri="{FF2B5EF4-FFF2-40B4-BE49-F238E27FC236}">
                  <a16:creationId xmlns:a16="http://schemas.microsoft.com/office/drawing/2014/main" id="{691A33FD-5ED5-4CC6-8D6A-326824A7E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74890" y="2491583"/>
              <a:ext cx="861732" cy="791651"/>
            </a:xfrm>
            <a:prstGeom prst="rect">
              <a:avLst/>
            </a:prstGeom>
          </p:spPr>
        </p:pic>
        <p:pic>
          <p:nvPicPr>
            <p:cNvPr id="102" name="圖形 101">
              <a:extLst>
                <a:ext uri="{FF2B5EF4-FFF2-40B4-BE49-F238E27FC236}">
                  <a16:creationId xmlns:a16="http://schemas.microsoft.com/office/drawing/2014/main" id="{95DCF87D-A7F9-4153-92BD-0369420EB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74765" y="2491583"/>
              <a:ext cx="861732" cy="791651"/>
            </a:xfrm>
            <a:prstGeom prst="rect">
              <a:avLst/>
            </a:prstGeom>
          </p:spPr>
        </p:pic>
        <p:pic>
          <p:nvPicPr>
            <p:cNvPr id="103" name="圖形 102">
              <a:extLst>
                <a:ext uri="{FF2B5EF4-FFF2-40B4-BE49-F238E27FC236}">
                  <a16:creationId xmlns:a16="http://schemas.microsoft.com/office/drawing/2014/main" id="{163FE2D0-DAF1-4E00-842F-FE680E8C7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74640" y="2491583"/>
              <a:ext cx="861732" cy="791651"/>
            </a:xfrm>
            <a:prstGeom prst="rect">
              <a:avLst/>
            </a:prstGeom>
          </p:spPr>
        </p:pic>
      </p:grpSp>
      <p:pic>
        <p:nvPicPr>
          <p:cNvPr id="7" name="圖片 8" descr="一張含有 相片, 正面, 監視器, 男人 的圖片&#10;&#10;自動產生的描述">
            <a:extLst>
              <a:ext uri="{FF2B5EF4-FFF2-40B4-BE49-F238E27FC236}">
                <a16:creationId xmlns:a16="http://schemas.microsoft.com/office/drawing/2014/main" id="{34B22E0B-7B21-4EF6-9695-93D7D470E5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4466" y="2610716"/>
            <a:ext cx="704850" cy="390525"/>
          </a:xfrm>
          <a:prstGeom prst="rect">
            <a:avLst/>
          </a:prstGeom>
        </p:spPr>
      </p:pic>
      <p:pic>
        <p:nvPicPr>
          <p:cNvPr id="9" name="圖片 9" descr="一張含有 相片, 正面, 監視器, 男人 的圖片&#10;&#10;自動產生的描述">
            <a:extLst>
              <a:ext uri="{FF2B5EF4-FFF2-40B4-BE49-F238E27FC236}">
                <a16:creationId xmlns:a16="http://schemas.microsoft.com/office/drawing/2014/main" id="{E8A809E7-C983-4324-9E9C-A93B8D418C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421" y="2623705"/>
            <a:ext cx="704850" cy="390525"/>
          </a:xfrm>
          <a:prstGeom prst="rect">
            <a:avLst/>
          </a:prstGeom>
        </p:spPr>
      </p:pic>
      <p:pic>
        <p:nvPicPr>
          <p:cNvPr id="10" name="圖片 13" descr="一張含有 相片, 正面, 監視器, 男人 的圖片&#10;&#10;自動產生的描述">
            <a:extLst>
              <a:ext uri="{FF2B5EF4-FFF2-40B4-BE49-F238E27FC236}">
                <a16:creationId xmlns:a16="http://schemas.microsoft.com/office/drawing/2014/main" id="{8AC89D0C-72A0-4257-B98F-93D1E3F795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034" y="2610716"/>
            <a:ext cx="7048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7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剪去對角角落 1">
            <a:extLst>
              <a:ext uri="{FF2B5EF4-FFF2-40B4-BE49-F238E27FC236}">
                <a16:creationId xmlns:a16="http://schemas.microsoft.com/office/drawing/2014/main" id="{8592E838-D0A7-45CA-B254-AEBA88E979C7}"/>
              </a:ext>
            </a:extLst>
          </p:cNvPr>
          <p:cNvSpPr/>
          <p:nvPr/>
        </p:nvSpPr>
        <p:spPr>
          <a:xfrm>
            <a:off x="2206251" y="773207"/>
            <a:ext cx="4730003" cy="783290"/>
          </a:xfrm>
          <a:prstGeom prst="snip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3" name="Google Shape;263;p23"/>
          <p:cNvSpPr txBox="1">
            <a:spLocks noGrp="1"/>
          </p:cNvSpPr>
          <p:nvPr>
            <p:ph type="body" idx="4294967295"/>
          </p:nvPr>
        </p:nvSpPr>
        <p:spPr>
          <a:xfrm>
            <a:off x="398556" y="830354"/>
            <a:ext cx="8345394" cy="726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智能自動網路路徑分析</a:t>
            </a:r>
            <a:endParaRPr lang="zh-TW" altLang="en-US" sz="60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: 剪去對角角落 2">
            <a:extLst>
              <a:ext uri="{FF2B5EF4-FFF2-40B4-BE49-F238E27FC236}">
                <a16:creationId xmlns:a16="http://schemas.microsoft.com/office/drawing/2014/main" id="{E62365BE-24A9-4A61-82D4-5E7374D45621}"/>
              </a:ext>
            </a:extLst>
          </p:cNvPr>
          <p:cNvSpPr/>
          <p:nvPr/>
        </p:nvSpPr>
        <p:spPr>
          <a:xfrm>
            <a:off x="2304769" y="852769"/>
            <a:ext cx="4546414" cy="630890"/>
          </a:xfrm>
          <a:prstGeom prst="snip2Diag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B33172E2-660B-4E48-BF0D-126696589381}"/>
              </a:ext>
            </a:extLst>
          </p:cNvPr>
          <p:cNvGrpSpPr/>
          <p:nvPr/>
        </p:nvGrpSpPr>
        <p:grpSpPr>
          <a:xfrm>
            <a:off x="809022" y="1902686"/>
            <a:ext cx="1048168" cy="651136"/>
            <a:chOff x="5752238" y="1497176"/>
            <a:chExt cx="1221239" cy="860371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C8365BD-3EB5-4DB7-8BEB-3CE13F846A57}"/>
                </a:ext>
              </a:extLst>
            </p:cNvPr>
            <p:cNvSpPr/>
            <p:nvPr/>
          </p:nvSpPr>
          <p:spPr>
            <a:xfrm>
              <a:off x="5752238" y="1497176"/>
              <a:ext cx="1118037" cy="7682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255FBAC-D8DD-4D9E-9416-F28CA0EA71BC}"/>
                </a:ext>
              </a:extLst>
            </p:cNvPr>
            <p:cNvSpPr/>
            <p:nvPr/>
          </p:nvSpPr>
          <p:spPr>
            <a:xfrm>
              <a:off x="5808025" y="1573769"/>
              <a:ext cx="997384" cy="609326"/>
            </a:xfrm>
            <a:prstGeom prst="rect">
              <a:avLst/>
            </a:prstGeom>
            <a:noFill/>
            <a:ln w="12700"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4023FF7-EB78-437A-BCC2-EA33322C6BE7}"/>
                </a:ext>
              </a:extLst>
            </p:cNvPr>
            <p:cNvSpPr/>
            <p:nvPr/>
          </p:nvSpPr>
          <p:spPr>
            <a:xfrm>
              <a:off x="6714965" y="2063749"/>
              <a:ext cx="258512" cy="293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A5E181B-6A58-4B66-AF7B-239E7F023A9D}"/>
              </a:ext>
            </a:extLst>
          </p:cNvPr>
          <p:cNvSpPr txBox="1"/>
          <p:nvPr/>
        </p:nvSpPr>
        <p:spPr>
          <a:xfrm flipH="1">
            <a:off x="808924" y="1963985"/>
            <a:ext cx="9373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200" b="1">
                <a:latin typeface="Microsoft JhengHei"/>
                <a:ea typeface="Microsoft JhengHei"/>
              </a:rPr>
              <a:t>備份</a:t>
            </a:r>
            <a:r>
              <a:rPr lang="en-US" altLang="zh-TW" sz="1200" b="1">
                <a:latin typeface="Microsoft JhengHei"/>
              </a:rPr>
              <a:t>/</a:t>
            </a:r>
            <a:r>
              <a:rPr lang="zh-TW" altLang="en-US" sz="1200" b="1">
                <a:latin typeface="Microsoft JhengHei"/>
                <a:ea typeface="Microsoft JhengHei"/>
              </a:rPr>
              <a:t>同步</a:t>
            </a:r>
          </a:p>
          <a:p>
            <a:pPr algn="ctr"/>
            <a:r>
              <a:rPr lang="zh-TW" altLang="en-US" sz="1200" b="1">
                <a:latin typeface="Microsoft JhengHei"/>
                <a:ea typeface="Microsoft JhengHei"/>
              </a:rPr>
              <a:t>軟體</a:t>
            </a: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D7D4FA25-557C-41A7-B228-A8F8E49DF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1478" y="2229762"/>
            <a:ext cx="950799" cy="1265752"/>
          </a:xfrm>
          <a:prstGeom prst="rect">
            <a:avLst/>
          </a:prstGeom>
        </p:spPr>
      </p:pic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/>
              <a:t>上百</a:t>
            </a:r>
            <a:r>
              <a:rPr lang="en-US" altLang="zh-TW" sz="2800"/>
              <a:t>TB</a:t>
            </a:r>
            <a:r>
              <a:rPr lang="zh-TW" altLang="en-US" sz="2800"/>
              <a:t>資料透過備份軟體傳輸上雲速度慢、時間長</a:t>
            </a:r>
            <a:endParaRPr sz="2800"/>
          </a:p>
        </p:txBody>
      </p:sp>
      <p:sp>
        <p:nvSpPr>
          <p:cNvPr id="269" name="Google Shape;269;p24"/>
          <p:cNvSpPr txBox="1">
            <a:spLocks noGrp="1"/>
          </p:cNvSpPr>
          <p:nvPr>
            <p:ph type="body" idx="4294967295"/>
          </p:nvPr>
        </p:nvSpPr>
        <p:spPr>
          <a:xfrm>
            <a:off x="1344613" y="1100138"/>
            <a:ext cx="7799387" cy="661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透過他牌的備份軟體傳輸，耗時達數週至數個月。</a:t>
            </a:r>
            <a:endParaRPr lang="en-US" altLang="zh-TW" sz="14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chemeClr val="tx1"/>
                </a:solidFill>
                <a:latin typeface="微軟正黑體"/>
                <a:ea typeface="微軟正黑體"/>
              </a:rPr>
              <a:t>舉例來說：100TB資料上雲，上傳速度為20MB/s</a:t>
            </a:r>
            <a:r>
              <a:rPr lang="zh-TW" altLang="en-US" sz="1400" b="1">
                <a:solidFill>
                  <a:schemeClr val="tx1"/>
                </a:solidFill>
                <a:latin typeface="微軟正黑體"/>
                <a:ea typeface="微軟正黑體"/>
              </a:rPr>
              <a:t>，</a:t>
            </a:r>
            <a:r>
              <a:rPr lang="zh-TW" sz="1400" b="1">
                <a:solidFill>
                  <a:schemeClr val="tx1"/>
                </a:solidFill>
                <a:latin typeface="微軟正黑體"/>
                <a:ea typeface="微軟正黑體"/>
              </a:rPr>
              <a:t>大約需要58天才能傳完。</a:t>
            </a:r>
            <a:endParaRPr lang="zh-TW" altLang="en-US" sz="1400" b="1">
              <a:solidFill>
                <a:schemeClr val="tx1"/>
              </a:solidFill>
              <a:latin typeface="微軟正黑體"/>
              <a:ea typeface="微軟正黑體"/>
            </a:endParaRPr>
          </a:p>
        </p:txBody>
      </p:sp>
      <p:pic>
        <p:nvPicPr>
          <p:cNvPr id="272" name="Google Shape;272;p24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66" y="3035711"/>
            <a:ext cx="950799" cy="95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 txBox="1"/>
          <p:nvPr/>
        </p:nvSpPr>
        <p:spPr>
          <a:xfrm>
            <a:off x="1908416" y="3772338"/>
            <a:ext cx="75389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100TB</a:t>
            </a:r>
            <a:endParaRPr lang="en-US" altLang="zh-TW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 b="1"/>
              <a:t>(Day1)</a:t>
            </a:r>
            <a:endParaRPr sz="900" b="1"/>
          </a:p>
        </p:txBody>
      </p:sp>
      <p:sp>
        <p:nvSpPr>
          <p:cNvPr id="276" name="Google Shape;276;p24"/>
          <p:cNvSpPr txBox="1"/>
          <p:nvPr/>
        </p:nvSpPr>
        <p:spPr>
          <a:xfrm>
            <a:off x="3415269" y="2468618"/>
            <a:ext cx="7113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20MB/s</a:t>
            </a:r>
            <a:endParaRPr sz="1200"/>
          </a:p>
        </p:txBody>
      </p:sp>
      <p:pic>
        <p:nvPicPr>
          <p:cNvPr id="281" name="Google Shape;281;p24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288" y="3530111"/>
            <a:ext cx="302999" cy="3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63" y="3530111"/>
            <a:ext cx="302999" cy="30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4"/>
          <p:cNvSpPr txBox="1"/>
          <p:nvPr/>
        </p:nvSpPr>
        <p:spPr>
          <a:xfrm>
            <a:off x="1261137" y="3732563"/>
            <a:ext cx="7113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/>
              <a:t>4TB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 b="1"/>
              <a:t>(Day2)</a:t>
            </a:r>
            <a:endParaRPr sz="900" b="1"/>
          </a:p>
        </p:txBody>
      </p:sp>
      <p:sp>
        <p:nvSpPr>
          <p:cNvPr id="284" name="Google Shape;284;p24"/>
          <p:cNvSpPr txBox="1"/>
          <p:nvPr/>
        </p:nvSpPr>
        <p:spPr>
          <a:xfrm>
            <a:off x="858287" y="3732563"/>
            <a:ext cx="7113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/>
              <a:t>10TB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 b="1"/>
              <a:t>(Day3)</a:t>
            </a:r>
            <a:endParaRPr sz="900" b="1"/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1806A556-D14E-4319-A3EB-B67676F6B2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40502" y="2770098"/>
            <a:ext cx="635714" cy="457268"/>
          </a:xfrm>
          <a:prstGeom prst="rect">
            <a:avLst/>
          </a:prstGeom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78A9A7E5-720A-4F2B-BBD5-4BBDEDA5131C}"/>
              </a:ext>
            </a:extLst>
          </p:cNvPr>
          <p:cNvGrpSpPr/>
          <p:nvPr/>
        </p:nvGrpSpPr>
        <p:grpSpPr>
          <a:xfrm>
            <a:off x="4936273" y="2106603"/>
            <a:ext cx="2895191" cy="1689429"/>
            <a:chOff x="5137309" y="3325244"/>
            <a:chExt cx="3105964" cy="1812421"/>
          </a:xfrm>
        </p:grpSpPr>
        <p:pic>
          <p:nvPicPr>
            <p:cNvPr id="25" name="圖形 24">
              <a:extLst>
                <a:ext uri="{FF2B5EF4-FFF2-40B4-BE49-F238E27FC236}">
                  <a16:creationId xmlns:a16="http://schemas.microsoft.com/office/drawing/2014/main" id="{AF5C31BA-509A-46F8-B834-D344BC39F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37309" y="3325244"/>
              <a:ext cx="3105964" cy="1812421"/>
            </a:xfrm>
            <a:prstGeom prst="rect">
              <a:avLst/>
            </a:prstGeom>
          </p:spPr>
        </p:pic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8789FFCD-5331-4F85-9961-48B25D676E8F}"/>
                </a:ext>
              </a:extLst>
            </p:cNvPr>
            <p:cNvSpPr txBox="1"/>
            <p:nvPr/>
          </p:nvSpPr>
          <p:spPr>
            <a:xfrm>
              <a:off x="6495002" y="4550767"/>
              <a:ext cx="159645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雲端服務商</a:t>
              </a:r>
            </a:p>
          </p:txBody>
        </p:sp>
      </p:grpSp>
      <p:cxnSp>
        <p:nvCxnSpPr>
          <p:cNvPr id="29" name="Google Shape;136;p19">
            <a:extLst>
              <a:ext uri="{FF2B5EF4-FFF2-40B4-BE49-F238E27FC236}">
                <a16:creationId xmlns:a16="http://schemas.microsoft.com/office/drawing/2014/main" id="{DF2F6FB4-9209-45D4-A931-CC9F3251AE96}"/>
              </a:ext>
            </a:extLst>
          </p:cNvPr>
          <p:cNvCxnSpPr>
            <a:cxnSpLocks/>
          </p:cNvCxnSpPr>
          <p:nvPr/>
        </p:nvCxnSpPr>
        <p:spPr>
          <a:xfrm>
            <a:off x="2682784" y="3262391"/>
            <a:ext cx="2464078" cy="0"/>
          </a:xfrm>
          <a:prstGeom prst="straightConnector1">
            <a:avLst/>
          </a:prstGeom>
          <a:noFill/>
          <a:ln w="57150" cap="flat" cmpd="sng">
            <a:solidFill>
              <a:srgbClr val="267069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15666DD-970A-4290-A745-8C6185A810C2}"/>
              </a:ext>
            </a:extLst>
          </p:cNvPr>
          <p:cNvSpPr txBox="1"/>
          <p:nvPr/>
        </p:nvSpPr>
        <p:spPr>
          <a:xfrm>
            <a:off x="3027089" y="3351951"/>
            <a:ext cx="1924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傳輸時間：</a:t>
            </a:r>
            <a:r>
              <a:rPr lang="en-US" altLang="zh-TW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58 + ? 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0DA5680-F390-4DAD-9806-B9C65B33A969}"/>
              </a:ext>
            </a:extLst>
          </p:cNvPr>
          <p:cNvSpPr/>
          <p:nvPr/>
        </p:nvSpPr>
        <p:spPr>
          <a:xfrm>
            <a:off x="3210487" y="3045762"/>
            <a:ext cx="108799" cy="108799"/>
          </a:xfrm>
          <a:prstGeom prst="ellipse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BC56B8DE-B479-4C6F-AAB1-AA0258E45EA0}"/>
              </a:ext>
            </a:extLst>
          </p:cNvPr>
          <p:cNvSpPr/>
          <p:nvPr/>
        </p:nvSpPr>
        <p:spPr>
          <a:xfrm>
            <a:off x="2970704" y="3045762"/>
            <a:ext cx="108799" cy="108799"/>
          </a:xfrm>
          <a:prstGeom prst="ellipse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32322DEB-CB61-4CE1-ACFA-9749718ABEB9}"/>
              </a:ext>
            </a:extLst>
          </p:cNvPr>
          <p:cNvSpPr/>
          <p:nvPr/>
        </p:nvSpPr>
        <p:spPr>
          <a:xfrm>
            <a:off x="2730920" y="3045762"/>
            <a:ext cx="108799" cy="108799"/>
          </a:xfrm>
          <a:prstGeom prst="ellipse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54E3FFB-ED8E-4F41-8B17-7686E8CDE360}"/>
              </a:ext>
            </a:extLst>
          </p:cNvPr>
          <p:cNvGrpSpPr/>
          <p:nvPr/>
        </p:nvGrpSpPr>
        <p:grpSpPr>
          <a:xfrm>
            <a:off x="1006683" y="4149882"/>
            <a:ext cx="813879" cy="303161"/>
            <a:chOff x="435216" y="3219034"/>
            <a:chExt cx="842618" cy="303161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EA42BE6F-BBEB-41D0-AE14-1113DEE03921}"/>
                </a:ext>
              </a:extLst>
            </p:cNvPr>
            <p:cNvGrpSpPr/>
            <p:nvPr/>
          </p:nvGrpSpPr>
          <p:grpSpPr>
            <a:xfrm flipH="1">
              <a:off x="435216" y="3219195"/>
              <a:ext cx="842618" cy="303000"/>
              <a:chOff x="6021316" y="1877498"/>
              <a:chExt cx="1955180" cy="808641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9D2D4C7D-DBAE-405F-B075-50DD009F0EF3}"/>
                  </a:ext>
                </a:extLst>
              </p:cNvPr>
              <p:cNvSpPr/>
              <p:nvPr/>
            </p:nvSpPr>
            <p:spPr>
              <a:xfrm>
                <a:off x="6021316" y="1877498"/>
                <a:ext cx="1955180" cy="808641"/>
              </a:xfrm>
              <a:prstGeom prst="rect">
                <a:avLst/>
              </a:prstGeom>
              <a:solidFill>
                <a:srgbClr val="3CAFA4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A8AD50C-B007-4097-B23E-C5190B8E2107}"/>
                  </a:ext>
                </a:extLst>
              </p:cNvPr>
              <p:cNvSpPr/>
              <p:nvPr/>
            </p:nvSpPr>
            <p:spPr>
              <a:xfrm>
                <a:off x="6122628" y="1969227"/>
                <a:ext cx="1751758" cy="626542"/>
              </a:xfrm>
              <a:prstGeom prst="rect">
                <a:avLst/>
              </a:prstGeom>
              <a:noFill/>
              <a:ln w="9525">
                <a:solidFill>
                  <a:srgbClr val="EEE6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5BA320F8-AC12-4673-BB34-406AEBE27073}"/>
                </a:ext>
              </a:extLst>
            </p:cNvPr>
            <p:cNvSpPr txBox="1"/>
            <p:nvPr/>
          </p:nvSpPr>
          <p:spPr>
            <a:xfrm>
              <a:off x="497323" y="3219034"/>
              <a:ext cx="780510" cy="177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0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b="1"/>
                <a:t>每日增量</a:t>
              </a:r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9A39E7F9-0C33-409F-8742-22891938F12F}"/>
              </a:ext>
            </a:extLst>
          </p:cNvPr>
          <p:cNvGrpSpPr/>
          <p:nvPr/>
        </p:nvGrpSpPr>
        <p:grpSpPr>
          <a:xfrm flipH="1">
            <a:off x="2674609" y="2655747"/>
            <a:ext cx="722749" cy="303000"/>
            <a:chOff x="6115323" y="1877498"/>
            <a:chExt cx="1955240" cy="808641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B6AEB09-FCBB-485B-8596-55236C6E49A1}"/>
                </a:ext>
              </a:extLst>
            </p:cNvPr>
            <p:cNvSpPr/>
            <p:nvPr/>
          </p:nvSpPr>
          <p:spPr>
            <a:xfrm>
              <a:off x="6115323" y="1877498"/>
              <a:ext cx="1955240" cy="808641"/>
            </a:xfrm>
            <a:prstGeom prst="rect">
              <a:avLst/>
            </a:prstGeom>
            <a:solidFill>
              <a:srgbClr val="3CAF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41FE98D-1127-49EB-A2CB-F146F0959667}"/>
                </a:ext>
              </a:extLst>
            </p:cNvPr>
            <p:cNvSpPr/>
            <p:nvPr/>
          </p:nvSpPr>
          <p:spPr>
            <a:xfrm>
              <a:off x="6208321" y="1969227"/>
              <a:ext cx="1767483" cy="626542"/>
            </a:xfrm>
            <a:prstGeom prst="rect">
              <a:avLst/>
            </a:prstGeom>
            <a:noFill/>
            <a:ln w="9525"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7CD59AC3-0F5A-4FAE-ACF6-B249674CB521}"/>
              </a:ext>
            </a:extLst>
          </p:cNvPr>
          <p:cNvSpPr txBox="1"/>
          <p:nvPr/>
        </p:nvSpPr>
        <p:spPr>
          <a:xfrm>
            <a:off x="2687178" y="2655586"/>
            <a:ext cx="711299" cy="17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b="1"/>
              <a:t>每日增量</a:t>
            </a: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58C4AE2A-EC43-4136-A360-77DC6F2FBBC9}"/>
              </a:ext>
            </a:extLst>
          </p:cNvPr>
          <p:cNvGrpSpPr/>
          <p:nvPr/>
        </p:nvGrpSpPr>
        <p:grpSpPr>
          <a:xfrm>
            <a:off x="7883739" y="2925971"/>
            <a:ext cx="1839743" cy="1839743"/>
            <a:chOff x="7543634" y="1809533"/>
            <a:chExt cx="2815382" cy="2815382"/>
          </a:xfrm>
        </p:grpSpPr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75933A5C-BD4A-4477-8FA2-60E2B5E8A97F}"/>
                </a:ext>
              </a:extLst>
            </p:cNvPr>
            <p:cNvSpPr/>
            <p:nvPr/>
          </p:nvSpPr>
          <p:spPr>
            <a:xfrm>
              <a:off x="7543634" y="1809533"/>
              <a:ext cx="2815382" cy="2815382"/>
            </a:xfrm>
            <a:prstGeom prst="ellipse">
              <a:avLst/>
            </a:prstGeom>
            <a:solidFill>
              <a:srgbClr val="3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0" name="圖形 59">
              <a:extLst>
                <a:ext uri="{FF2B5EF4-FFF2-40B4-BE49-F238E27FC236}">
                  <a16:creationId xmlns:a16="http://schemas.microsoft.com/office/drawing/2014/main" id="{1E451BD9-A498-443B-904A-37B106D1F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934547" y="2274779"/>
              <a:ext cx="922226" cy="2041395"/>
            </a:xfrm>
            <a:prstGeom prst="rect">
              <a:avLst/>
            </a:prstGeom>
          </p:spPr>
        </p:pic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963A7E9C-1E00-495B-AD1C-4CEBA89831CE}"/>
              </a:ext>
            </a:extLst>
          </p:cNvPr>
          <p:cNvGrpSpPr/>
          <p:nvPr/>
        </p:nvGrpSpPr>
        <p:grpSpPr>
          <a:xfrm>
            <a:off x="2817965" y="3337820"/>
            <a:ext cx="346282" cy="298519"/>
            <a:chOff x="4025415" y="2914316"/>
            <a:chExt cx="800599" cy="690172"/>
          </a:xfrm>
        </p:grpSpPr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6E339634-5A87-4242-85C5-AAAC46C7E978}"/>
                </a:ext>
              </a:extLst>
            </p:cNvPr>
            <p:cNvSpPr/>
            <p:nvPr/>
          </p:nvSpPr>
          <p:spPr>
            <a:xfrm>
              <a:off x="4025415" y="2914316"/>
              <a:ext cx="800599" cy="690172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5" name="圖形 64">
              <a:extLst>
                <a:ext uri="{FF2B5EF4-FFF2-40B4-BE49-F238E27FC236}">
                  <a16:creationId xmlns:a16="http://schemas.microsoft.com/office/drawing/2014/main" id="{29C5F333-D7FA-48CD-8A88-D7408929E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74539" y="3124077"/>
              <a:ext cx="96608" cy="401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592201" y="14019"/>
            <a:ext cx="84167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/>
              <a:t>將大量資料實體儲存 </a:t>
            </a:r>
            <a:br>
              <a:rPr lang="en-US" altLang="zh-TW"/>
            </a:br>
            <a:r>
              <a:rPr lang="zh-TW" altLang="en-US"/>
              <a:t>運送到資料中心直接上雲後 增量備份問題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body" idx="4294967295"/>
          </p:nvPr>
        </p:nvSpPr>
        <p:spPr>
          <a:xfrm>
            <a:off x="852783" y="973544"/>
            <a:ext cx="77263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zh-TW" altLang="en-US" sz="1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將資料傳輸至外部儲存空間，再透過實體運送郵寄到雲服務商，大約兩週就可以完成上百</a:t>
            </a:r>
            <a:r>
              <a:rPr lang="en-US" altLang="zh-TW" sz="1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TB</a:t>
            </a:r>
            <a:r>
              <a:rPr lang="zh-TW" altLang="en-US" sz="1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資料的遷移，但備份軟體不認識雲上的檔案，因此增量備份會有問題</a:t>
            </a:r>
            <a:endParaRPr sz="14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B5ED470-C3E8-4D0A-A946-7C86813423EB}"/>
              </a:ext>
            </a:extLst>
          </p:cNvPr>
          <p:cNvGrpSpPr/>
          <p:nvPr/>
        </p:nvGrpSpPr>
        <p:grpSpPr>
          <a:xfrm>
            <a:off x="7883739" y="2925971"/>
            <a:ext cx="1839743" cy="1839743"/>
            <a:chOff x="7543634" y="1809533"/>
            <a:chExt cx="2815382" cy="2815382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54161C43-EF1F-44D9-B90C-7EAE257C07FD}"/>
                </a:ext>
              </a:extLst>
            </p:cNvPr>
            <p:cNvSpPr/>
            <p:nvPr/>
          </p:nvSpPr>
          <p:spPr>
            <a:xfrm>
              <a:off x="7543634" y="1809533"/>
              <a:ext cx="2815382" cy="2815382"/>
            </a:xfrm>
            <a:prstGeom prst="ellipse">
              <a:avLst/>
            </a:prstGeom>
            <a:solidFill>
              <a:srgbClr val="30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3" name="圖形 32">
              <a:extLst>
                <a:ext uri="{FF2B5EF4-FFF2-40B4-BE49-F238E27FC236}">
                  <a16:creationId xmlns:a16="http://schemas.microsoft.com/office/drawing/2014/main" id="{FF182AD7-9384-4E91-8A00-58DE343E4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34547" y="2274779"/>
              <a:ext cx="922226" cy="2041395"/>
            </a:xfrm>
            <a:prstGeom prst="rect">
              <a:avLst/>
            </a:prstGeom>
          </p:spPr>
        </p:pic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75750815-53B6-4115-9557-B7AE47BDB43F}"/>
              </a:ext>
            </a:extLst>
          </p:cNvPr>
          <p:cNvGrpSpPr/>
          <p:nvPr/>
        </p:nvGrpSpPr>
        <p:grpSpPr>
          <a:xfrm flipH="1">
            <a:off x="3737137" y="1687498"/>
            <a:ext cx="1313404" cy="839164"/>
            <a:chOff x="5752238" y="1497176"/>
            <a:chExt cx="1394627" cy="103501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CD525C6-4529-4A6F-B7A4-11748C05229F}"/>
                </a:ext>
              </a:extLst>
            </p:cNvPr>
            <p:cNvSpPr/>
            <p:nvPr/>
          </p:nvSpPr>
          <p:spPr>
            <a:xfrm>
              <a:off x="5752238" y="1497176"/>
              <a:ext cx="1394627" cy="10350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4EFC38A-1B82-4A07-9ED7-9B3FFA668226}"/>
                </a:ext>
              </a:extLst>
            </p:cNvPr>
            <p:cNvSpPr/>
            <p:nvPr/>
          </p:nvSpPr>
          <p:spPr>
            <a:xfrm>
              <a:off x="5804455" y="1549088"/>
              <a:ext cx="1288042" cy="932535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1F4426EF-68D2-4215-9B1D-7D4B8C5188C2}"/>
              </a:ext>
            </a:extLst>
          </p:cNvPr>
          <p:cNvSpPr txBox="1"/>
          <p:nvPr/>
        </p:nvSpPr>
        <p:spPr>
          <a:xfrm>
            <a:off x="3832481" y="1742455"/>
            <a:ext cx="12617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000" b="1"/>
              <a:t>AWS Snowball</a:t>
            </a:r>
          </a:p>
          <a:p>
            <a:r>
              <a:rPr lang="en-US" altLang="zh-TW" sz="1000" b="1"/>
              <a:t>Google Transfer appliance</a:t>
            </a:r>
          </a:p>
          <a:p>
            <a:r>
              <a:rPr lang="en-US" altLang="zh-TW" sz="1000" b="1"/>
              <a:t>Azure Databox…</a:t>
            </a:r>
          </a:p>
        </p:txBody>
      </p:sp>
      <p:pic>
        <p:nvPicPr>
          <p:cNvPr id="47" name="圖形 46">
            <a:extLst>
              <a:ext uri="{FF2B5EF4-FFF2-40B4-BE49-F238E27FC236}">
                <a16:creationId xmlns:a16="http://schemas.microsoft.com/office/drawing/2014/main" id="{2410B4BB-D154-4352-9A88-7074492DD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5871" y="1840258"/>
            <a:ext cx="758384" cy="1009598"/>
          </a:xfrm>
          <a:prstGeom prst="rect">
            <a:avLst/>
          </a:prstGeom>
        </p:spPr>
      </p:pic>
      <p:pic>
        <p:nvPicPr>
          <p:cNvPr id="48" name="圖形 47">
            <a:extLst>
              <a:ext uri="{FF2B5EF4-FFF2-40B4-BE49-F238E27FC236}">
                <a16:creationId xmlns:a16="http://schemas.microsoft.com/office/drawing/2014/main" id="{B8FBD9EF-D1F4-457F-A8A0-139F5EACD3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1480" y="2195066"/>
            <a:ext cx="1851550" cy="991381"/>
          </a:xfrm>
          <a:prstGeom prst="rect">
            <a:avLst/>
          </a:prstGeom>
        </p:spPr>
      </p:pic>
      <p:grpSp>
        <p:nvGrpSpPr>
          <p:cNvPr id="56" name="群組 55">
            <a:extLst>
              <a:ext uri="{FF2B5EF4-FFF2-40B4-BE49-F238E27FC236}">
                <a16:creationId xmlns:a16="http://schemas.microsoft.com/office/drawing/2014/main" id="{5DC6E555-E2C1-41D1-966B-91C037942E90}"/>
              </a:ext>
            </a:extLst>
          </p:cNvPr>
          <p:cNvGrpSpPr/>
          <p:nvPr/>
        </p:nvGrpSpPr>
        <p:grpSpPr>
          <a:xfrm>
            <a:off x="1173986" y="3410782"/>
            <a:ext cx="2452213" cy="1430939"/>
            <a:chOff x="5137309" y="3325244"/>
            <a:chExt cx="3105964" cy="1812421"/>
          </a:xfrm>
        </p:grpSpPr>
        <p:pic>
          <p:nvPicPr>
            <p:cNvPr id="58" name="圖形 57">
              <a:extLst>
                <a:ext uri="{FF2B5EF4-FFF2-40B4-BE49-F238E27FC236}">
                  <a16:creationId xmlns:a16="http://schemas.microsoft.com/office/drawing/2014/main" id="{7B4A8DC5-E3D9-4786-ADEE-EFDD900EE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37309" y="3325244"/>
              <a:ext cx="3105964" cy="1812421"/>
            </a:xfrm>
            <a:prstGeom prst="rect">
              <a:avLst/>
            </a:prstGeom>
          </p:spPr>
        </p:pic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92B04AA7-073A-49A3-BC58-30549936EF42}"/>
                </a:ext>
              </a:extLst>
            </p:cNvPr>
            <p:cNvSpPr txBox="1"/>
            <p:nvPr/>
          </p:nvSpPr>
          <p:spPr>
            <a:xfrm>
              <a:off x="6495001" y="4550766"/>
              <a:ext cx="1596451" cy="389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雲端服務商</a:t>
              </a:r>
            </a:p>
          </p:txBody>
        </p:sp>
      </p:grp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7C8BCD9F-F381-4747-9FA5-DB69AE7501E8}"/>
              </a:ext>
            </a:extLst>
          </p:cNvPr>
          <p:cNvSpPr txBox="1"/>
          <p:nvPr/>
        </p:nvSpPr>
        <p:spPr>
          <a:xfrm flipH="1">
            <a:off x="4865009" y="3495857"/>
            <a:ext cx="8899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200" b="1">
                <a:latin typeface="Microsoft JhengHei"/>
                <a:ea typeface="Microsoft JhengHei"/>
              </a:rPr>
              <a:t>備份</a:t>
            </a:r>
            <a:r>
              <a:rPr lang="en-US" altLang="zh-TW" sz="1200" b="1">
                <a:latin typeface="Microsoft JhengHei"/>
              </a:rPr>
              <a:t>/</a:t>
            </a:r>
            <a:r>
              <a:rPr lang="zh-TW" altLang="en-US" sz="1200" b="1">
                <a:latin typeface="Microsoft JhengHei"/>
                <a:ea typeface="Microsoft JhengHei"/>
              </a:rPr>
              <a:t>同步</a:t>
            </a:r>
          </a:p>
          <a:p>
            <a:pPr algn="ctr"/>
            <a:r>
              <a:rPr lang="zh-TW" altLang="en-US" sz="1200" b="1">
                <a:latin typeface="Microsoft JhengHei"/>
                <a:ea typeface="Microsoft JhengHei"/>
              </a:rPr>
              <a:t>軟體</a:t>
            </a:r>
          </a:p>
        </p:txBody>
      </p:sp>
      <p:pic>
        <p:nvPicPr>
          <p:cNvPr id="42" name="圖形 41">
            <a:extLst>
              <a:ext uri="{FF2B5EF4-FFF2-40B4-BE49-F238E27FC236}">
                <a16:creationId xmlns:a16="http://schemas.microsoft.com/office/drawing/2014/main" id="{D0B27762-6867-448D-9E20-B51417FD6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8702" y="1928519"/>
            <a:ext cx="738570" cy="983221"/>
          </a:xfrm>
          <a:prstGeom prst="rect">
            <a:avLst/>
          </a:prstGeom>
        </p:spPr>
      </p:pic>
      <p:pic>
        <p:nvPicPr>
          <p:cNvPr id="4" name="Google Shape;272;p24">
            <a:extLst>
              <a:ext uri="{FF2B5EF4-FFF2-40B4-BE49-F238E27FC236}">
                <a16:creationId xmlns:a16="http://schemas.microsoft.com/office/drawing/2014/main" id="{B75A94DF-FE39-4C88-8147-EF2EFF8C71C2}"/>
              </a:ext>
            </a:extLst>
          </p:cNvPr>
          <p:cNvPicPr preferRelativeResize="0"/>
          <p:nvPr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103" y="1843014"/>
            <a:ext cx="576001" cy="57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圖形 65">
            <a:extLst>
              <a:ext uri="{FF2B5EF4-FFF2-40B4-BE49-F238E27FC236}">
                <a16:creationId xmlns:a16="http://schemas.microsoft.com/office/drawing/2014/main" id="{1A1AEEB6-9938-4438-BB94-13396348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05907" y="1928519"/>
            <a:ext cx="738570" cy="983221"/>
          </a:xfrm>
          <a:prstGeom prst="rect">
            <a:avLst/>
          </a:prstGeom>
        </p:spPr>
      </p:pic>
      <p:cxnSp>
        <p:nvCxnSpPr>
          <p:cNvPr id="67" name="Google Shape;136;p19">
            <a:extLst>
              <a:ext uri="{FF2B5EF4-FFF2-40B4-BE49-F238E27FC236}">
                <a16:creationId xmlns:a16="http://schemas.microsoft.com/office/drawing/2014/main" id="{31EA1FCA-B4E1-405E-9668-92937999F199}"/>
              </a:ext>
            </a:extLst>
          </p:cNvPr>
          <p:cNvCxnSpPr>
            <a:cxnSpLocks/>
          </p:cNvCxnSpPr>
          <p:nvPr/>
        </p:nvCxnSpPr>
        <p:spPr>
          <a:xfrm>
            <a:off x="2334756" y="2420779"/>
            <a:ext cx="733237" cy="0"/>
          </a:xfrm>
          <a:prstGeom prst="straightConnector1">
            <a:avLst/>
          </a:prstGeom>
          <a:noFill/>
          <a:ln w="28575" cap="flat" cmpd="sng">
            <a:solidFill>
              <a:srgbClr val="267069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AB18F14E-B422-4089-A5BC-DDAF07530AA2}"/>
              </a:ext>
            </a:extLst>
          </p:cNvPr>
          <p:cNvSpPr txBox="1"/>
          <p:nvPr/>
        </p:nvSpPr>
        <p:spPr>
          <a:xfrm>
            <a:off x="2255862" y="2432320"/>
            <a:ext cx="902899" cy="31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Clr>
                <a:schemeClr val="dk2"/>
              </a:buClr>
              <a:buSzPts val="1800"/>
              <a:buNone/>
              <a:defRPr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914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r>
              <a:rPr lang="zh-TW" altLang="en-US" sz="1200"/>
              <a:t>備份</a:t>
            </a:r>
            <a:r>
              <a:rPr lang="en-US" altLang="zh-TW" sz="1200"/>
              <a:t>/</a:t>
            </a:r>
            <a:r>
              <a:rPr lang="zh-TW" altLang="en-US" sz="1200"/>
              <a:t>同步</a:t>
            </a:r>
          </a:p>
        </p:txBody>
      </p:sp>
      <p:sp>
        <p:nvSpPr>
          <p:cNvPr id="7" name="Google Shape;323;p26">
            <a:extLst>
              <a:ext uri="{FF2B5EF4-FFF2-40B4-BE49-F238E27FC236}">
                <a16:creationId xmlns:a16="http://schemas.microsoft.com/office/drawing/2014/main" id="{148F91BA-113F-47D9-A402-8EBFFF2B4E39}"/>
              </a:ext>
            </a:extLst>
          </p:cNvPr>
          <p:cNvSpPr txBox="1"/>
          <p:nvPr/>
        </p:nvSpPr>
        <p:spPr>
          <a:xfrm>
            <a:off x="2923603" y="2839293"/>
            <a:ext cx="1124161" cy="26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實體儲存裝置</a:t>
            </a:r>
            <a:endParaRPr sz="1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4A5E58AF-F251-4F7E-9DC0-855D32000971}"/>
              </a:ext>
            </a:extLst>
          </p:cNvPr>
          <p:cNvSpPr txBox="1"/>
          <p:nvPr/>
        </p:nvSpPr>
        <p:spPr>
          <a:xfrm>
            <a:off x="7074255" y="1879823"/>
            <a:ext cx="851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快遞運送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1CF9A47-9238-479B-AC5A-E4FCA0425D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34" y="3210622"/>
            <a:ext cx="540000" cy="540000"/>
          </a:xfrm>
          <a:prstGeom prst="rect">
            <a:avLst/>
          </a:prstGeom>
        </p:spPr>
      </p:pic>
      <p:pic>
        <p:nvPicPr>
          <p:cNvPr id="15" name="圖片 14" descr="一張含有 時鐘, 畫畫, 標誌 的圖片&#10;&#10;自動產生的描述">
            <a:extLst>
              <a:ext uri="{FF2B5EF4-FFF2-40B4-BE49-F238E27FC236}">
                <a16:creationId xmlns:a16="http://schemas.microsoft.com/office/drawing/2014/main" id="{3E6AFB5D-A75A-474F-AC10-88113B0EEE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25" y="1669174"/>
            <a:ext cx="540419" cy="540000"/>
          </a:xfrm>
          <a:prstGeom prst="rect">
            <a:avLst/>
          </a:prstGeom>
        </p:spPr>
      </p:pic>
      <p:pic>
        <p:nvPicPr>
          <p:cNvPr id="17" name="圖片 16" descr="一張含有 時鐘 的圖片&#10;&#10;自動產生的描述">
            <a:extLst>
              <a:ext uri="{FF2B5EF4-FFF2-40B4-BE49-F238E27FC236}">
                <a16:creationId xmlns:a16="http://schemas.microsoft.com/office/drawing/2014/main" id="{2103539E-8CFB-4C30-996D-C5322185D9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917" y="1669174"/>
            <a:ext cx="539582" cy="540000"/>
          </a:xfrm>
          <a:prstGeom prst="rect">
            <a:avLst/>
          </a:prstGeom>
        </p:spPr>
      </p:pic>
      <p:sp>
        <p:nvSpPr>
          <p:cNvPr id="18" name="Google Shape;307;p25">
            <a:extLst>
              <a:ext uri="{FF2B5EF4-FFF2-40B4-BE49-F238E27FC236}">
                <a16:creationId xmlns:a16="http://schemas.microsoft.com/office/drawing/2014/main" id="{52BFBF9C-01EE-415A-8F36-567703B0986F}"/>
              </a:ext>
            </a:extLst>
          </p:cNvPr>
          <p:cNvSpPr txBox="1"/>
          <p:nvPr/>
        </p:nvSpPr>
        <p:spPr>
          <a:xfrm>
            <a:off x="3597978" y="3563722"/>
            <a:ext cx="1295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無法增量備份</a:t>
            </a:r>
            <a:endParaRPr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形 18">
            <a:extLst>
              <a:ext uri="{FF2B5EF4-FFF2-40B4-BE49-F238E27FC236}">
                <a16:creationId xmlns:a16="http://schemas.microsoft.com/office/drawing/2014/main" id="{49E7C772-7815-4177-A913-41F5B530A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1694" y="3926620"/>
            <a:ext cx="533776" cy="710590"/>
          </a:xfrm>
          <a:prstGeom prst="rect">
            <a:avLst/>
          </a:prstGeom>
        </p:spPr>
      </p:pic>
      <p:cxnSp>
        <p:nvCxnSpPr>
          <p:cNvPr id="98" name="Google Shape;136;p19">
            <a:extLst>
              <a:ext uri="{FF2B5EF4-FFF2-40B4-BE49-F238E27FC236}">
                <a16:creationId xmlns:a16="http://schemas.microsoft.com/office/drawing/2014/main" id="{C95A1107-3CFD-4DD2-9F84-F6084ED65F9D}"/>
              </a:ext>
            </a:extLst>
          </p:cNvPr>
          <p:cNvCxnSpPr>
            <a:cxnSpLocks/>
          </p:cNvCxnSpPr>
          <p:nvPr/>
        </p:nvCxnSpPr>
        <p:spPr>
          <a:xfrm flipH="1">
            <a:off x="3418838" y="4178982"/>
            <a:ext cx="1582528" cy="0"/>
          </a:xfrm>
          <a:prstGeom prst="straightConnector1">
            <a:avLst/>
          </a:prstGeom>
          <a:noFill/>
          <a:ln w="28575" cap="flat" cmpd="sng">
            <a:solidFill>
              <a:srgbClr val="267069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8F3AB12F-A297-4CA3-860B-953694173DD2}"/>
              </a:ext>
            </a:extLst>
          </p:cNvPr>
          <p:cNvGrpSpPr/>
          <p:nvPr/>
        </p:nvGrpSpPr>
        <p:grpSpPr>
          <a:xfrm>
            <a:off x="4030783" y="3956519"/>
            <a:ext cx="432595" cy="372927"/>
            <a:chOff x="4025415" y="2914316"/>
            <a:chExt cx="800599" cy="690172"/>
          </a:xfrm>
        </p:grpSpPr>
        <p:sp>
          <p:nvSpPr>
            <p:cNvPr id="96" name="等腰三角形 95">
              <a:extLst>
                <a:ext uri="{FF2B5EF4-FFF2-40B4-BE49-F238E27FC236}">
                  <a16:creationId xmlns:a16="http://schemas.microsoft.com/office/drawing/2014/main" id="{4E893E40-6985-481E-8426-C36A1263E82E}"/>
                </a:ext>
              </a:extLst>
            </p:cNvPr>
            <p:cNvSpPr/>
            <p:nvPr/>
          </p:nvSpPr>
          <p:spPr>
            <a:xfrm>
              <a:off x="4025415" y="2914316"/>
              <a:ext cx="800599" cy="690172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7" name="圖形 96">
              <a:extLst>
                <a:ext uri="{FF2B5EF4-FFF2-40B4-BE49-F238E27FC236}">
                  <a16:creationId xmlns:a16="http://schemas.microsoft.com/office/drawing/2014/main" id="{FEB70F3F-7610-455D-A506-EE9C92F00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374539" y="3124077"/>
              <a:ext cx="96608" cy="401527"/>
            </a:xfrm>
            <a:prstGeom prst="rect">
              <a:avLst/>
            </a:prstGeom>
          </p:spPr>
        </p:pic>
      </p:grpSp>
      <p:pic>
        <p:nvPicPr>
          <p:cNvPr id="101" name="Google Shape;281;p24">
            <a:extLst>
              <a:ext uri="{FF2B5EF4-FFF2-40B4-BE49-F238E27FC236}">
                <a16:creationId xmlns:a16="http://schemas.microsoft.com/office/drawing/2014/main" id="{7F096EC0-8C69-4584-B9FA-40B272A04B65}"/>
              </a:ext>
            </a:extLst>
          </p:cNvPr>
          <p:cNvPicPr preferRelativeResize="0"/>
          <p:nvPr/>
        </p:nvPicPr>
        <p:blipFill>
          <a:blip r:embed="rId1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877" y="3819051"/>
            <a:ext cx="302999" cy="3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82;p24">
            <a:extLst>
              <a:ext uri="{FF2B5EF4-FFF2-40B4-BE49-F238E27FC236}">
                <a16:creationId xmlns:a16="http://schemas.microsoft.com/office/drawing/2014/main" id="{5236C1F6-97D7-486C-9F17-2ED05FBA65BB}"/>
              </a:ext>
            </a:extLst>
          </p:cNvPr>
          <p:cNvPicPr preferRelativeResize="0"/>
          <p:nvPr/>
        </p:nvPicPr>
        <p:blipFill>
          <a:blip r:embed="rId1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852" y="3819051"/>
            <a:ext cx="302999" cy="30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283;p24">
            <a:extLst>
              <a:ext uri="{FF2B5EF4-FFF2-40B4-BE49-F238E27FC236}">
                <a16:creationId xmlns:a16="http://schemas.microsoft.com/office/drawing/2014/main" id="{C8733348-DAAC-4C37-B7E4-5CF188D1AEC0}"/>
              </a:ext>
            </a:extLst>
          </p:cNvPr>
          <p:cNvSpPr txBox="1"/>
          <p:nvPr/>
        </p:nvSpPr>
        <p:spPr>
          <a:xfrm>
            <a:off x="5931726" y="4021503"/>
            <a:ext cx="7113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/>
              <a:t>4TB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 b="1"/>
              <a:t>(Day2)</a:t>
            </a:r>
            <a:endParaRPr sz="900" b="1"/>
          </a:p>
        </p:txBody>
      </p:sp>
      <p:sp>
        <p:nvSpPr>
          <p:cNvPr id="104" name="Google Shape;284;p24">
            <a:extLst>
              <a:ext uri="{FF2B5EF4-FFF2-40B4-BE49-F238E27FC236}">
                <a16:creationId xmlns:a16="http://schemas.microsoft.com/office/drawing/2014/main" id="{D6193CCB-53C7-4969-8CF6-19A3DB4E0265}"/>
              </a:ext>
            </a:extLst>
          </p:cNvPr>
          <p:cNvSpPr txBox="1"/>
          <p:nvPr/>
        </p:nvSpPr>
        <p:spPr>
          <a:xfrm>
            <a:off x="5528876" y="4021503"/>
            <a:ext cx="7113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/>
              <a:t>10TB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 b="1"/>
              <a:t>(Day3)</a:t>
            </a:r>
            <a:endParaRPr sz="900" b="1"/>
          </a:p>
        </p:txBody>
      </p: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81D132C8-DB4F-42A7-AD44-EB08B291C83A}"/>
              </a:ext>
            </a:extLst>
          </p:cNvPr>
          <p:cNvGrpSpPr/>
          <p:nvPr/>
        </p:nvGrpSpPr>
        <p:grpSpPr>
          <a:xfrm>
            <a:off x="5677272" y="4438822"/>
            <a:ext cx="813879" cy="303161"/>
            <a:chOff x="435216" y="3219034"/>
            <a:chExt cx="842618" cy="303161"/>
          </a:xfrm>
        </p:grpSpPr>
        <p:grpSp>
          <p:nvGrpSpPr>
            <p:cNvPr id="106" name="群組 105">
              <a:extLst>
                <a:ext uri="{FF2B5EF4-FFF2-40B4-BE49-F238E27FC236}">
                  <a16:creationId xmlns:a16="http://schemas.microsoft.com/office/drawing/2014/main" id="{CF3793FD-8B15-4942-A99A-2D6A8B9580CC}"/>
                </a:ext>
              </a:extLst>
            </p:cNvPr>
            <p:cNvGrpSpPr/>
            <p:nvPr/>
          </p:nvGrpSpPr>
          <p:grpSpPr>
            <a:xfrm flipH="1">
              <a:off x="435216" y="3219195"/>
              <a:ext cx="842618" cy="303000"/>
              <a:chOff x="6021316" y="1877498"/>
              <a:chExt cx="1955180" cy="808641"/>
            </a:xfrm>
          </p:grpSpPr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71D2C09D-F255-490E-8014-5F21A023EC59}"/>
                  </a:ext>
                </a:extLst>
              </p:cNvPr>
              <p:cNvSpPr/>
              <p:nvPr/>
            </p:nvSpPr>
            <p:spPr>
              <a:xfrm>
                <a:off x="6021316" y="1877498"/>
                <a:ext cx="1955180" cy="808641"/>
              </a:xfrm>
              <a:prstGeom prst="rect">
                <a:avLst/>
              </a:prstGeom>
              <a:solidFill>
                <a:srgbClr val="3CAFA4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07A17389-4207-427E-A953-7F3515099325}"/>
                  </a:ext>
                </a:extLst>
              </p:cNvPr>
              <p:cNvSpPr/>
              <p:nvPr/>
            </p:nvSpPr>
            <p:spPr>
              <a:xfrm>
                <a:off x="6122628" y="1969227"/>
                <a:ext cx="1751758" cy="626542"/>
              </a:xfrm>
              <a:prstGeom prst="rect">
                <a:avLst/>
              </a:prstGeom>
              <a:noFill/>
              <a:ln w="9525">
                <a:solidFill>
                  <a:srgbClr val="EEE6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7" name="文字方塊 106">
              <a:extLst>
                <a:ext uri="{FF2B5EF4-FFF2-40B4-BE49-F238E27FC236}">
                  <a16:creationId xmlns:a16="http://schemas.microsoft.com/office/drawing/2014/main" id="{BE8EFE3F-BFB3-4318-9E58-215F05AF5093}"/>
                </a:ext>
              </a:extLst>
            </p:cNvPr>
            <p:cNvSpPr txBox="1"/>
            <p:nvPr/>
          </p:nvSpPr>
          <p:spPr>
            <a:xfrm>
              <a:off x="497323" y="3219034"/>
              <a:ext cx="780510" cy="177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0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b="1"/>
                <a:t>每日增量</a:t>
              </a:r>
            </a:p>
          </p:txBody>
        </p:sp>
      </p:grpSp>
      <p:pic>
        <p:nvPicPr>
          <p:cNvPr id="22" name="Google Shape;272;p24">
            <a:extLst>
              <a:ext uri="{FF2B5EF4-FFF2-40B4-BE49-F238E27FC236}">
                <a16:creationId xmlns:a16="http://schemas.microsoft.com/office/drawing/2014/main" id="{E6BC412B-6372-47D5-A59E-76DC4DAAA6BF}"/>
              </a:ext>
            </a:extLst>
          </p:cNvPr>
          <p:cNvPicPr preferRelativeResize="0"/>
          <p:nvPr/>
        </p:nvPicPr>
        <p:blipFill>
          <a:blip r:embed="rId1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135" y="4228265"/>
            <a:ext cx="547950" cy="5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73;p24">
            <a:extLst>
              <a:ext uri="{FF2B5EF4-FFF2-40B4-BE49-F238E27FC236}">
                <a16:creationId xmlns:a16="http://schemas.microsoft.com/office/drawing/2014/main" id="{5475B2B4-DF78-4379-A29E-ECA13CD1811D}"/>
              </a:ext>
            </a:extLst>
          </p:cNvPr>
          <p:cNvSpPr txBox="1"/>
          <p:nvPr/>
        </p:nvSpPr>
        <p:spPr>
          <a:xfrm>
            <a:off x="4594091" y="4600487"/>
            <a:ext cx="912899" cy="27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/>
              <a:t>100TB</a:t>
            </a:r>
            <a:r>
              <a:rPr lang="en-US" altLang="zh-TW" sz="1000" b="1"/>
              <a:t> </a:t>
            </a:r>
            <a:r>
              <a:rPr lang="zh-TW" sz="900" b="1"/>
              <a:t>(Day1)</a:t>
            </a:r>
            <a:endParaRPr sz="900" b="1"/>
          </a:p>
        </p:txBody>
      </p:sp>
    </p:spTree>
    <p:extLst>
      <p:ext uri="{BB962C8B-B14F-4D97-AF65-F5344CB8AC3E}">
        <p14:creationId xmlns:p14="http://schemas.microsoft.com/office/powerpoint/2010/main" val="381692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 43">
            <a:extLst>
              <a:ext uri="{FF2B5EF4-FFF2-40B4-BE49-F238E27FC236}">
                <a16:creationId xmlns:a16="http://schemas.microsoft.com/office/drawing/2014/main" id="{82C0E6D3-0F25-4212-AB99-0BC9F3553FDC}"/>
              </a:ext>
            </a:extLst>
          </p:cNvPr>
          <p:cNvGrpSpPr/>
          <p:nvPr/>
        </p:nvGrpSpPr>
        <p:grpSpPr>
          <a:xfrm flipH="1">
            <a:off x="3951234" y="1687498"/>
            <a:ext cx="1313404" cy="839164"/>
            <a:chOff x="5752238" y="1497176"/>
            <a:chExt cx="1394627" cy="1035010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F16CBE1-1E7F-45AF-9E15-0A77DA3BC2F7}"/>
                </a:ext>
              </a:extLst>
            </p:cNvPr>
            <p:cNvSpPr/>
            <p:nvPr/>
          </p:nvSpPr>
          <p:spPr>
            <a:xfrm>
              <a:off x="5752238" y="1497176"/>
              <a:ext cx="1394627" cy="10350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5B7C2D9-CEC8-46F9-93D6-83848D26034F}"/>
                </a:ext>
              </a:extLst>
            </p:cNvPr>
            <p:cNvSpPr/>
            <p:nvPr/>
          </p:nvSpPr>
          <p:spPr>
            <a:xfrm>
              <a:off x="5804455" y="1549088"/>
              <a:ext cx="1288042" cy="932535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449A46-082D-4D43-A96C-A4B1CBDFCF03}"/>
              </a:ext>
            </a:extLst>
          </p:cNvPr>
          <p:cNvSpPr txBox="1"/>
          <p:nvPr/>
        </p:nvSpPr>
        <p:spPr>
          <a:xfrm>
            <a:off x="4046578" y="1742455"/>
            <a:ext cx="12617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000" b="1"/>
              <a:t>AWS Snowball</a:t>
            </a:r>
          </a:p>
          <a:p>
            <a:r>
              <a:rPr lang="en-US" altLang="zh-TW" sz="1000" b="1"/>
              <a:t>Google Transfer appliance</a:t>
            </a:r>
          </a:p>
          <a:p>
            <a:r>
              <a:rPr lang="en-US" altLang="zh-TW" sz="1000" b="1"/>
              <a:t>Azure Databox…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0702C53-D9A5-45D3-8E99-BF021787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86" y="20160"/>
            <a:ext cx="8416798" cy="572700"/>
          </a:xfrm>
        </p:spPr>
        <p:txBody>
          <a:bodyPr/>
          <a:lstStyle/>
          <a:p>
            <a:r>
              <a:rPr lang="en-US" altLang="zh-TW">
                <a:latin typeface="微軟正黑體"/>
                <a:ea typeface="微軟正黑體"/>
              </a:rPr>
              <a:t>QNAP HBS 3</a:t>
            </a:r>
            <a:r>
              <a:rPr lang="zh-TW" altLang="en-US">
                <a:latin typeface="微軟正黑體"/>
                <a:ea typeface="微軟正黑體"/>
              </a:rPr>
              <a:t> 雲播種(Cloud Seeding)針對上百</a:t>
            </a:r>
            <a:r>
              <a:rPr lang="en-US" altLang="zh-TW">
                <a:latin typeface="微軟正黑體"/>
                <a:ea typeface="微軟正黑體"/>
              </a:rPr>
              <a:t>TB</a:t>
            </a:r>
            <a:r>
              <a:rPr lang="zh-TW" altLang="en-US">
                <a:latin typeface="微軟正黑體"/>
                <a:ea typeface="微軟正黑體"/>
              </a:rPr>
              <a:t>資料上雲的解決方案</a:t>
            </a:r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0DCF2D1D-88DD-4921-AAF4-32FEE175C630}"/>
              </a:ext>
            </a:extLst>
          </p:cNvPr>
          <p:cNvGrpSpPr/>
          <p:nvPr/>
        </p:nvGrpSpPr>
        <p:grpSpPr>
          <a:xfrm>
            <a:off x="790051" y="1742384"/>
            <a:ext cx="3492907" cy="1306065"/>
            <a:chOff x="530208" y="1634955"/>
            <a:chExt cx="3986539" cy="1490644"/>
          </a:xfrm>
        </p:grpSpPr>
        <p:pic>
          <p:nvPicPr>
            <p:cNvPr id="329" name="Google Shape;329;p26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4136" y="1711393"/>
              <a:ext cx="631249" cy="688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6"/>
            <p:cNvSpPr txBox="1"/>
            <p:nvPr/>
          </p:nvSpPr>
          <p:spPr>
            <a:xfrm>
              <a:off x="3233715" y="2821999"/>
              <a:ext cx="1283032" cy="30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實體儲存裝置</a:t>
              </a:r>
              <a:endParaRPr sz="12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A6292E75-BF14-428A-AEC8-B4C52AC09E88}"/>
                </a:ext>
              </a:extLst>
            </p:cNvPr>
            <p:cNvGrpSpPr/>
            <p:nvPr/>
          </p:nvGrpSpPr>
          <p:grpSpPr>
            <a:xfrm>
              <a:off x="530208" y="1634955"/>
              <a:ext cx="2023753" cy="1301458"/>
              <a:chOff x="810769" y="1146079"/>
              <a:chExt cx="2023753" cy="1301458"/>
            </a:xfrm>
          </p:grpSpPr>
          <p:pic>
            <p:nvPicPr>
              <p:cNvPr id="6" name="圖形 5">
                <a:extLst>
                  <a:ext uri="{FF2B5EF4-FFF2-40B4-BE49-F238E27FC236}">
                    <a16:creationId xmlns:a16="http://schemas.microsoft.com/office/drawing/2014/main" id="{B1FD7727-D588-440D-B1DC-6F5A429EC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10769" y="1315112"/>
                <a:ext cx="2023753" cy="1132425"/>
              </a:xfrm>
              <a:prstGeom prst="rect">
                <a:avLst/>
              </a:prstGeom>
            </p:spPr>
          </p:pic>
          <p:pic>
            <p:nvPicPr>
              <p:cNvPr id="334" name="Google Shape;334;p26"/>
              <p:cNvPicPr preferRelativeResize="0"/>
              <p:nvPr/>
            </p:nvPicPr>
            <p:blipFill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9728" y="1381297"/>
                <a:ext cx="1572276" cy="928394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25400">
                  <a:prstClr val="black">
                    <a:alpha val="80000"/>
                  </a:prstClr>
                </a:innerShdw>
              </a:effectLst>
            </p:spPr>
          </p:pic>
          <p:pic>
            <p:nvPicPr>
              <p:cNvPr id="7" name="圖片 6" descr="一張含有 房間 的圖片&#10;&#10;自動產生的描述">
                <a:extLst>
                  <a:ext uri="{FF2B5EF4-FFF2-40B4-BE49-F238E27FC236}">
                    <a16:creationId xmlns:a16="http://schemas.microsoft.com/office/drawing/2014/main" id="{D22BD2E6-CB46-40C7-B601-B88E7A804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4451" y="1146079"/>
                <a:ext cx="512812" cy="512812"/>
              </a:xfrm>
              <a:prstGeom prst="rect">
                <a:avLst/>
              </a:prstGeom>
            </p:spPr>
          </p:pic>
        </p:grpSp>
        <p:cxnSp>
          <p:nvCxnSpPr>
            <p:cNvPr id="27" name="Google Shape;136;p19">
              <a:extLst>
                <a:ext uri="{FF2B5EF4-FFF2-40B4-BE49-F238E27FC236}">
                  <a16:creationId xmlns:a16="http://schemas.microsoft.com/office/drawing/2014/main" id="{6F9D93A0-11D7-47FD-AE99-6B1D1700E809}"/>
                </a:ext>
              </a:extLst>
            </p:cNvPr>
            <p:cNvCxnSpPr>
              <a:cxnSpLocks/>
            </p:cNvCxnSpPr>
            <p:nvPr/>
          </p:nvCxnSpPr>
          <p:spPr>
            <a:xfrm>
              <a:off x="2490609" y="2530071"/>
              <a:ext cx="912586" cy="0"/>
            </a:xfrm>
            <a:prstGeom prst="straightConnector1">
              <a:avLst/>
            </a:prstGeom>
            <a:noFill/>
            <a:ln w="57150" cap="flat" cmpd="sng">
              <a:solidFill>
                <a:srgbClr val="267069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pic>
          <p:nvPicPr>
            <p:cNvPr id="11" name="圖形 10">
              <a:extLst>
                <a:ext uri="{FF2B5EF4-FFF2-40B4-BE49-F238E27FC236}">
                  <a16:creationId xmlns:a16="http://schemas.microsoft.com/office/drawing/2014/main" id="{5E9F39E4-AB1F-4B4C-86DA-A1A73A75B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50289" y="1763305"/>
              <a:ext cx="842948" cy="1122174"/>
            </a:xfrm>
            <a:prstGeom prst="rect">
              <a:avLst/>
            </a:prstGeom>
          </p:spPr>
        </p:pic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1C52786-DB09-4CDA-B1E5-7F4B8217DB13}"/>
              </a:ext>
            </a:extLst>
          </p:cNvPr>
          <p:cNvSpPr txBox="1"/>
          <p:nvPr/>
        </p:nvSpPr>
        <p:spPr>
          <a:xfrm>
            <a:off x="1306372" y="1122669"/>
            <a:ext cx="4248963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在HBS 3對實體儲存裝置創建CIFS/SMB儲存空間，將大量資料透過HBS 3備份/同步到實體儲存裝置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71A1486-92E2-4BCB-98F3-9A6B509739F3}"/>
              </a:ext>
            </a:extLst>
          </p:cNvPr>
          <p:cNvSpPr txBox="1"/>
          <p:nvPr/>
        </p:nvSpPr>
        <p:spPr>
          <a:xfrm>
            <a:off x="6169179" y="1124433"/>
            <a:ext cx="1668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地運送實體儲存裝置到雲端資料中心</a:t>
            </a:r>
          </a:p>
        </p:txBody>
      </p:sp>
      <p:pic>
        <p:nvPicPr>
          <p:cNvPr id="53" name="圖形 52">
            <a:extLst>
              <a:ext uri="{FF2B5EF4-FFF2-40B4-BE49-F238E27FC236}">
                <a16:creationId xmlns:a16="http://schemas.microsoft.com/office/drawing/2014/main" id="{068BDC5A-8D62-4E15-B6CD-26D764374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7638" y="1747531"/>
            <a:ext cx="758384" cy="1009598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C492C143-A024-4000-9B67-4D9500E1DC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3247" y="2102339"/>
            <a:ext cx="1851550" cy="991381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EE4909DC-6F3E-49FE-B265-DABE33DD88A5}"/>
              </a:ext>
            </a:extLst>
          </p:cNvPr>
          <p:cNvSpPr txBox="1"/>
          <p:nvPr/>
        </p:nvSpPr>
        <p:spPr>
          <a:xfrm>
            <a:off x="1306372" y="3123788"/>
            <a:ext cx="3105964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>
                <a:solidFill>
                  <a:srgbClr val="7030A0"/>
                </a:solidFill>
                <a:latin typeface="微軟正黑體"/>
                <a:ea typeface="微軟正黑體"/>
              </a:rPr>
              <a:t>同步</a:t>
            </a:r>
            <a:r>
              <a:rPr lang="zh-TW" altLang="en-US">
                <a:latin typeface="微軟正黑體"/>
                <a:ea typeface="微軟正黑體"/>
              </a:rPr>
              <a:t>：對雲創建一個</a:t>
            </a:r>
            <a:r>
              <a:rPr lang="zh-TW" altLang="en-US">
                <a:solidFill>
                  <a:srgbClr val="7030A0"/>
                </a:solidFill>
                <a:latin typeface="微軟正黑體"/>
                <a:ea typeface="微軟正黑體"/>
              </a:rPr>
              <a:t>同步任務</a:t>
            </a:r>
            <a:b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>
                <a:solidFill>
                  <a:srgbClr val="0070C0"/>
                </a:solidFill>
                <a:latin typeface="微軟正黑體"/>
                <a:ea typeface="微軟正黑體"/>
              </a:rPr>
              <a:t>備份</a:t>
            </a:r>
            <a:r>
              <a:rPr lang="zh-TW" altLang="en-US">
                <a:latin typeface="微軟正黑體"/>
                <a:ea typeface="微軟正黑體"/>
              </a:rPr>
              <a:t>：對雲創建一個</a:t>
            </a:r>
            <a:r>
              <a:rPr lang="zh-TW" altLang="en-US">
                <a:solidFill>
                  <a:srgbClr val="0070C0"/>
                </a:solidFill>
                <a:latin typeface="微軟正黑體"/>
                <a:ea typeface="微軟正黑體"/>
              </a:rPr>
              <a:t>重新連結任務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15A4482A-710C-482C-8788-5149EAEE5F4A}"/>
              </a:ext>
            </a:extLst>
          </p:cNvPr>
          <p:cNvGrpSpPr/>
          <p:nvPr/>
        </p:nvGrpSpPr>
        <p:grpSpPr>
          <a:xfrm>
            <a:off x="3331203" y="3228911"/>
            <a:ext cx="3026709" cy="1766174"/>
            <a:chOff x="3450289" y="3319428"/>
            <a:chExt cx="2895191" cy="1689429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579E7D83-7F20-4BED-B8F3-013D83ED1F5B}"/>
                </a:ext>
              </a:extLst>
            </p:cNvPr>
            <p:cNvGrpSpPr/>
            <p:nvPr/>
          </p:nvGrpSpPr>
          <p:grpSpPr>
            <a:xfrm>
              <a:off x="3450289" y="3319428"/>
              <a:ext cx="2895191" cy="1689429"/>
              <a:chOff x="5137309" y="3325244"/>
              <a:chExt cx="3105964" cy="1812421"/>
            </a:xfrm>
          </p:grpSpPr>
          <p:pic>
            <p:nvPicPr>
              <p:cNvPr id="9" name="圖形 8">
                <a:extLst>
                  <a:ext uri="{FF2B5EF4-FFF2-40B4-BE49-F238E27FC236}">
                    <a16:creationId xmlns:a16="http://schemas.microsoft.com/office/drawing/2014/main" id="{8705718B-6C3D-4169-A4E2-1441405D5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137309" y="3325244"/>
                <a:ext cx="3105964" cy="1812421"/>
              </a:xfrm>
              <a:prstGeom prst="rect">
                <a:avLst/>
              </a:prstGeom>
            </p:spPr>
          </p:pic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BBE85F7-4B99-410A-A5C7-D71935D80FD9}"/>
                  </a:ext>
                </a:extLst>
              </p:cNvPr>
              <p:cNvSpPr txBox="1"/>
              <p:nvPr/>
            </p:nvSpPr>
            <p:spPr>
              <a:xfrm>
                <a:off x="6495002" y="4550767"/>
                <a:ext cx="15964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sz="16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雲端服務商</a:t>
                </a:r>
              </a:p>
            </p:txBody>
          </p:sp>
        </p:grpSp>
        <p:pic>
          <p:nvPicPr>
            <p:cNvPr id="24" name="圖形 23">
              <a:extLst>
                <a:ext uri="{FF2B5EF4-FFF2-40B4-BE49-F238E27FC236}">
                  <a16:creationId xmlns:a16="http://schemas.microsoft.com/office/drawing/2014/main" id="{A01FE349-5D3A-463E-A381-C5F4163B8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31353" y="3622832"/>
              <a:ext cx="630200" cy="838954"/>
            </a:xfrm>
            <a:prstGeom prst="rect">
              <a:avLst/>
            </a:prstGeom>
          </p:spPr>
        </p:pic>
      </p:grpSp>
      <p:sp>
        <p:nvSpPr>
          <p:cNvPr id="29" name="橢圓 28">
            <a:extLst>
              <a:ext uri="{FF2B5EF4-FFF2-40B4-BE49-F238E27FC236}">
                <a16:creationId xmlns:a16="http://schemas.microsoft.com/office/drawing/2014/main" id="{59A66464-DE55-4616-A958-7E85A9D7E867}"/>
              </a:ext>
            </a:extLst>
          </p:cNvPr>
          <p:cNvSpPr/>
          <p:nvPr/>
        </p:nvSpPr>
        <p:spPr>
          <a:xfrm>
            <a:off x="7883739" y="2925971"/>
            <a:ext cx="1839743" cy="1839743"/>
          </a:xfrm>
          <a:prstGeom prst="ellipse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圖形 33">
            <a:extLst>
              <a:ext uri="{FF2B5EF4-FFF2-40B4-BE49-F238E27FC236}">
                <a16:creationId xmlns:a16="http://schemas.microsoft.com/office/drawing/2014/main" id="{251C899E-2606-4A1F-A231-62084E8E9B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8450" y="3224954"/>
            <a:ext cx="603374" cy="1335600"/>
          </a:xfrm>
          <a:prstGeom prst="rect">
            <a:avLst/>
          </a:prstGeom>
        </p:spPr>
      </p:pic>
      <p:grpSp>
        <p:nvGrpSpPr>
          <p:cNvPr id="70" name="群組 69">
            <a:extLst>
              <a:ext uri="{FF2B5EF4-FFF2-40B4-BE49-F238E27FC236}">
                <a16:creationId xmlns:a16="http://schemas.microsoft.com/office/drawing/2014/main" id="{2C041CCF-AD6F-43AE-A964-9F8B1A067F4B}"/>
              </a:ext>
            </a:extLst>
          </p:cNvPr>
          <p:cNvGrpSpPr/>
          <p:nvPr/>
        </p:nvGrpSpPr>
        <p:grpSpPr>
          <a:xfrm>
            <a:off x="6074490" y="3580638"/>
            <a:ext cx="1250648" cy="804281"/>
            <a:chOff x="810769" y="1146079"/>
            <a:chExt cx="2023753" cy="1301458"/>
          </a:xfrm>
        </p:grpSpPr>
        <p:pic>
          <p:nvPicPr>
            <p:cNvPr id="71" name="圖形 70">
              <a:extLst>
                <a:ext uri="{FF2B5EF4-FFF2-40B4-BE49-F238E27FC236}">
                  <a16:creationId xmlns:a16="http://schemas.microsoft.com/office/drawing/2014/main" id="{0CCD9D50-9BEF-49F0-8291-17A8C3907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0769" y="1315112"/>
              <a:ext cx="2023753" cy="1132425"/>
            </a:xfrm>
            <a:prstGeom prst="rect">
              <a:avLst/>
            </a:prstGeom>
          </p:spPr>
        </p:pic>
        <p:pic>
          <p:nvPicPr>
            <p:cNvPr id="72" name="Google Shape;334;p26">
              <a:extLst>
                <a:ext uri="{FF2B5EF4-FFF2-40B4-BE49-F238E27FC236}">
                  <a16:creationId xmlns:a16="http://schemas.microsoft.com/office/drawing/2014/main" id="{9AA5FD54-14F2-447B-BA52-FE3DC0BBFE6A}"/>
                </a:ext>
              </a:extLst>
            </p:cNvPr>
            <p:cNvPicPr preferRelativeResize="0"/>
            <p:nvPr/>
          </p:nvPicPr>
          <p:blipFill>
            <a:blip r:embed="rId1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728" y="1381297"/>
              <a:ext cx="1572276" cy="928394"/>
            </a:xfrm>
            <a:prstGeom prst="rect">
              <a:avLst/>
            </a:prstGeom>
            <a:noFill/>
            <a:ln>
              <a:noFill/>
            </a:ln>
            <a:effectLst>
              <a:innerShdw blurRad="25400">
                <a:prstClr val="black">
                  <a:alpha val="80000"/>
                </a:prstClr>
              </a:innerShdw>
            </a:effectLst>
          </p:spPr>
        </p:pic>
        <p:pic>
          <p:nvPicPr>
            <p:cNvPr id="73" name="圖片 72" descr="一張含有 房間 的圖片&#10;&#10;自動產生的描述">
              <a:extLst>
                <a:ext uri="{FF2B5EF4-FFF2-40B4-BE49-F238E27FC236}">
                  <a16:creationId xmlns:a16="http://schemas.microsoft.com/office/drawing/2014/main" id="{8E83D6AD-0FAC-4780-A863-253486E4B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451" y="1146079"/>
              <a:ext cx="512812" cy="512812"/>
            </a:xfrm>
            <a:prstGeom prst="rect">
              <a:avLst/>
            </a:prstGeom>
          </p:spPr>
        </p:pic>
      </p:grpSp>
      <p:cxnSp>
        <p:nvCxnSpPr>
          <p:cNvPr id="74" name="Google Shape;136;p19">
            <a:extLst>
              <a:ext uri="{FF2B5EF4-FFF2-40B4-BE49-F238E27FC236}">
                <a16:creationId xmlns:a16="http://schemas.microsoft.com/office/drawing/2014/main" id="{828931E3-C029-4168-AB10-E867D51F756F}"/>
              </a:ext>
            </a:extLst>
          </p:cNvPr>
          <p:cNvCxnSpPr>
            <a:cxnSpLocks/>
          </p:cNvCxnSpPr>
          <p:nvPr/>
        </p:nvCxnSpPr>
        <p:spPr>
          <a:xfrm>
            <a:off x="5776671" y="4014380"/>
            <a:ext cx="367777" cy="0"/>
          </a:xfrm>
          <a:prstGeom prst="straightConnector1">
            <a:avLst/>
          </a:prstGeom>
          <a:noFill/>
          <a:ln w="28575" cap="flat" cmpd="sng">
            <a:solidFill>
              <a:srgbClr val="267069"/>
            </a:solidFill>
            <a:prstDash val="solid"/>
            <a:round/>
            <a:headEnd type="arrow" w="med" len="med"/>
            <a:tailEnd type="arrow" w="med" len="med"/>
          </a:ln>
        </p:spPr>
      </p:cxnSp>
      <p:pic>
        <p:nvPicPr>
          <p:cNvPr id="41" name="圖片 40">
            <a:extLst>
              <a:ext uri="{FF2B5EF4-FFF2-40B4-BE49-F238E27FC236}">
                <a16:creationId xmlns:a16="http://schemas.microsoft.com/office/drawing/2014/main" id="{73A34C3A-B99C-4750-9B24-058F2790BD2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34" y="3109834"/>
            <a:ext cx="540000" cy="540000"/>
          </a:xfrm>
          <a:prstGeom prst="rect">
            <a:avLst/>
          </a:prstGeom>
        </p:spPr>
      </p:pic>
      <p:pic>
        <p:nvPicPr>
          <p:cNvPr id="43" name="圖片 42" descr="一張含有 時鐘, 畫畫, 標誌 的圖片&#10;&#10;自動產生的描述">
            <a:extLst>
              <a:ext uri="{FF2B5EF4-FFF2-40B4-BE49-F238E27FC236}">
                <a16:creationId xmlns:a16="http://schemas.microsoft.com/office/drawing/2014/main" id="{C8E6B310-B6AD-4D70-AD5E-C10957F914B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25" y="1123143"/>
            <a:ext cx="540419" cy="540000"/>
          </a:xfrm>
          <a:prstGeom prst="rect">
            <a:avLst/>
          </a:prstGeom>
        </p:spPr>
      </p:pic>
      <p:pic>
        <p:nvPicPr>
          <p:cNvPr id="49" name="圖片 48" descr="一張含有 時鐘 的圖片&#10;&#10;自動產生的描述">
            <a:extLst>
              <a:ext uri="{FF2B5EF4-FFF2-40B4-BE49-F238E27FC236}">
                <a16:creationId xmlns:a16="http://schemas.microsoft.com/office/drawing/2014/main" id="{B8CF1A4D-6FE7-489F-B82B-9B3B2A2A811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917" y="1123143"/>
            <a:ext cx="5395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0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>
            <a:extLst>
              <a:ext uri="{FF2B5EF4-FFF2-40B4-BE49-F238E27FC236}">
                <a16:creationId xmlns:a16="http://schemas.microsoft.com/office/drawing/2014/main" id="{C026269A-1455-41A5-A33B-7938D0FB27DE}"/>
              </a:ext>
            </a:extLst>
          </p:cNvPr>
          <p:cNvGrpSpPr/>
          <p:nvPr/>
        </p:nvGrpSpPr>
        <p:grpSpPr>
          <a:xfrm>
            <a:off x="6273808" y="1200235"/>
            <a:ext cx="1863676" cy="1876213"/>
            <a:chOff x="7998570" y="870724"/>
            <a:chExt cx="1863676" cy="1876213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69AAFA1E-ECDB-420E-9EA3-B0B697686765}"/>
                </a:ext>
              </a:extLst>
            </p:cNvPr>
            <p:cNvGrpSpPr/>
            <p:nvPr/>
          </p:nvGrpSpPr>
          <p:grpSpPr>
            <a:xfrm>
              <a:off x="8022503" y="870724"/>
              <a:ext cx="1839743" cy="1839743"/>
              <a:chOff x="6434819" y="1327549"/>
              <a:chExt cx="1839743" cy="1839743"/>
            </a:xfrm>
          </p:grpSpPr>
          <p:sp>
            <p:nvSpPr>
              <p:cNvPr id="24" name="橢圓 23">
                <a:extLst>
                  <a:ext uri="{FF2B5EF4-FFF2-40B4-BE49-F238E27FC236}">
                    <a16:creationId xmlns:a16="http://schemas.microsoft.com/office/drawing/2014/main" id="{9086EC52-3DFD-4C86-B74B-3841E239DDBE}"/>
                  </a:ext>
                </a:extLst>
              </p:cNvPr>
              <p:cNvSpPr/>
              <p:nvPr/>
            </p:nvSpPr>
            <p:spPr>
              <a:xfrm>
                <a:off x="6434819" y="1327549"/>
                <a:ext cx="1839743" cy="1839743"/>
              </a:xfrm>
              <a:prstGeom prst="ellipse">
                <a:avLst/>
              </a:prstGeom>
              <a:solidFill>
                <a:srgbClr val="303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5" name="圖形 14">
                <a:extLst>
                  <a:ext uri="{FF2B5EF4-FFF2-40B4-BE49-F238E27FC236}">
                    <a16:creationId xmlns:a16="http://schemas.microsoft.com/office/drawing/2014/main" id="{A64F7904-D650-43CC-B1AD-2138DA2B5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72347" y="1498309"/>
                <a:ext cx="728603" cy="1612800"/>
              </a:xfrm>
              <a:prstGeom prst="rect">
                <a:avLst/>
              </a:prstGeom>
            </p:spPr>
          </p:pic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7E6FB18-36DA-4FC3-BA3A-39F4D0E6B439}"/>
                </a:ext>
              </a:extLst>
            </p:cNvPr>
            <p:cNvSpPr/>
            <p:nvPr/>
          </p:nvSpPr>
          <p:spPr>
            <a:xfrm>
              <a:off x="7998570" y="1790596"/>
              <a:ext cx="1863676" cy="956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A10C697-C4A4-4F1F-B7C3-280A81F9531A}"/>
              </a:ext>
            </a:extLst>
          </p:cNvPr>
          <p:cNvGrpSpPr/>
          <p:nvPr/>
        </p:nvGrpSpPr>
        <p:grpSpPr>
          <a:xfrm>
            <a:off x="3913397" y="1199122"/>
            <a:ext cx="1863676" cy="1876213"/>
            <a:chOff x="1448921" y="1088863"/>
            <a:chExt cx="1863676" cy="1876213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39BFC7F3-348B-402E-8659-4FEE07EAEDEB}"/>
                </a:ext>
              </a:extLst>
            </p:cNvPr>
            <p:cNvGrpSpPr/>
            <p:nvPr/>
          </p:nvGrpSpPr>
          <p:grpSpPr>
            <a:xfrm>
              <a:off x="1472854" y="1088863"/>
              <a:ext cx="1839743" cy="1839743"/>
              <a:chOff x="7543634" y="1809533"/>
              <a:chExt cx="2815382" cy="2815382"/>
            </a:xfrm>
          </p:grpSpPr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id="{DFCD4FA2-695A-497B-9D61-3F607434BCE0}"/>
                  </a:ext>
                </a:extLst>
              </p:cNvPr>
              <p:cNvSpPr/>
              <p:nvPr/>
            </p:nvSpPr>
            <p:spPr>
              <a:xfrm>
                <a:off x="7543634" y="1809533"/>
                <a:ext cx="2815382" cy="2815382"/>
              </a:xfrm>
              <a:prstGeom prst="ellipse">
                <a:avLst/>
              </a:prstGeom>
              <a:solidFill>
                <a:srgbClr val="303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0" name="圖形 19">
                <a:extLst>
                  <a:ext uri="{FF2B5EF4-FFF2-40B4-BE49-F238E27FC236}">
                    <a16:creationId xmlns:a16="http://schemas.microsoft.com/office/drawing/2014/main" id="{9D4B9AF6-599C-4EFB-84D2-FEDA2C4B4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212352" y="2068996"/>
                <a:ext cx="1115827" cy="2469941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16D20DE-4C34-4E0C-821F-0293E110DB80}"/>
                </a:ext>
              </a:extLst>
            </p:cNvPr>
            <p:cNvSpPr/>
            <p:nvPr/>
          </p:nvSpPr>
          <p:spPr>
            <a:xfrm>
              <a:off x="1448921" y="2008735"/>
              <a:ext cx="1863676" cy="956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1" name="Google Shape;341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/>
              <a:t>一般上百</a:t>
            </a:r>
            <a:r>
              <a:rPr lang="en-US" altLang="zh-TW"/>
              <a:t>TB</a:t>
            </a:r>
            <a:r>
              <a:rPr lang="zh-TW" altLang="en-US"/>
              <a:t>資料上雲 </a:t>
            </a:r>
            <a:r>
              <a:rPr lang="en-US" altLang="zh-TW"/>
              <a:t>vs. HBS 3 Cloud Seeding</a:t>
            </a:r>
            <a:endParaRPr 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E9BD34C-1A5F-41EE-AAE7-452C722A4E1B}"/>
              </a:ext>
            </a:extLst>
          </p:cNvPr>
          <p:cNvGrpSpPr/>
          <p:nvPr/>
        </p:nvGrpSpPr>
        <p:grpSpPr>
          <a:xfrm>
            <a:off x="1442500" y="1199122"/>
            <a:ext cx="1863676" cy="1876213"/>
            <a:chOff x="1448921" y="1088863"/>
            <a:chExt cx="1863676" cy="1876213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DE5F7E08-444D-4FBA-9494-1049FBDCFA4D}"/>
                </a:ext>
              </a:extLst>
            </p:cNvPr>
            <p:cNvGrpSpPr/>
            <p:nvPr/>
          </p:nvGrpSpPr>
          <p:grpSpPr>
            <a:xfrm>
              <a:off x="1472854" y="1088863"/>
              <a:ext cx="1839743" cy="1839743"/>
              <a:chOff x="7543634" y="1809533"/>
              <a:chExt cx="2815382" cy="2815382"/>
            </a:xfrm>
          </p:grpSpPr>
          <p:sp>
            <p:nvSpPr>
              <p:cNvPr id="9" name="橢圓 8">
                <a:extLst>
                  <a:ext uri="{FF2B5EF4-FFF2-40B4-BE49-F238E27FC236}">
                    <a16:creationId xmlns:a16="http://schemas.microsoft.com/office/drawing/2014/main" id="{83CBBCED-29F4-45E8-B91F-7E4301142D3C}"/>
                  </a:ext>
                </a:extLst>
              </p:cNvPr>
              <p:cNvSpPr/>
              <p:nvPr/>
            </p:nvSpPr>
            <p:spPr>
              <a:xfrm>
                <a:off x="7543634" y="1809533"/>
                <a:ext cx="2815382" cy="2815382"/>
              </a:xfrm>
              <a:prstGeom prst="ellipse">
                <a:avLst/>
              </a:prstGeom>
              <a:solidFill>
                <a:srgbClr val="303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0" name="圖形 9">
                <a:extLst>
                  <a:ext uri="{FF2B5EF4-FFF2-40B4-BE49-F238E27FC236}">
                    <a16:creationId xmlns:a16="http://schemas.microsoft.com/office/drawing/2014/main" id="{64DB800C-4A59-49EB-91F4-F02A06118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212352" y="2068996"/>
                <a:ext cx="1115827" cy="2469941"/>
              </a:xfrm>
              <a:prstGeom prst="rect">
                <a:avLst/>
              </a:prstGeom>
            </p:spPr>
          </p:pic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DA16E86-2D5A-4BA2-B859-C4A4F0416A06}"/>
                </a:ext>
              </a:extLst>
            </p:cNvPr>
            <p:cNvSpPr/>
            <p:nvPr/>
          </p:nvSpPr>
          <p:spPr>
            <a:xfrm>
              <a:off x="1448921" y="2008735"/>
              <a:ext cx="1863676" cy="956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342" name="Google Shape;342;p27"/>
          <p:cNvGraphicFramePr/>
          <p:nvPr>
            <p:extLst>
              <p:ext uri="{D42A27DB-BD31-4B8C-83A1-F6EECF244321}">
                <p14:modId xmlns:p14="http://schemas.microsoft.com/office/powerpoint/2010/main" val="2900009988"/>
              </p:ext>
            </p:extLst>
          </p:nvPr>
        </p:nvGraphicFramePr>
        <p:xfrm>
          <a:off x="516951" y="2118994"/>
          <a:ext cx="8199936" cy="259975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透過備份軟體直接傳輸到雲端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資料存到實體裝置再送到雲端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200">
                          <a:latin typeface="微軟正黑體"/>
                          <a:ea typeface="微軟正黑體"/>
                        </a:rPr>
                        <a:t>HBS 3 </a:t>
                      </a:r>
                      <a:r>
                        <a:rPr lang="zh-TW" altLang="en-US" sz="1200">
                          <a:latin typeface="微軟正黑體"/>
                          <a:ea typeface="微軟正黑體"/>
                        </a:rPr>
                        <a:t>雲播種</a:t>
                      </a:r>
                      <a:r>
                        <a:rPr lang="en-US" altLang="zh-TW" sz="1200">
                          <a:latin typeface="微軟正黑體"/>
                          <a:ea typeface="微軟正黑體"/>
                        </a:rPr>
                        <a:t>(Cloud Seeding)</a:t>
                      </a:r>
                      <a:endParaRPr lang="en-US" sz="1200">
                        <a:latin typeface="微軟正黑體"/>
                        <a:ea typeface="微軟正黑體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優點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5941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與一般資料上雲一樣，直覺化操作備份軟體</a:t>
                      </a:r>
                    </a:p>
                    <a:p>
                      <a:pPr marL="35941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zh-TW" altLang="en-US" sz="1200">
                          <a:latin typeface="微軟正黑體"/>
                          <a:ea typeface="微軟正黑體"/>
                        </a:rPr>
                        <a:t>可以持續增量備份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5941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縮短傳輸時間至兩週</a:t>
                      </a:r>
                    </a:p>
                    <a:p>
                      <a:pPr marL="35941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zh-TW" altLang="en-US" sz="1200">
                          <a:latin typeface="微軟正黑體"/>
                          <a:ea typeface="微軟正黑體"/>
                        </a:rPr>
                        <a:t>不佔用網路頻寬</a:t>
                      </a:r>
                    </a:p>
                    <a:p>
                      <a:pPr marL="35941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不影響企業內部系統運作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53975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大幅度節省時間</a:t>
                      </a:r>
                      <a:endParaRPr lang="en-US" altLang="zh-TW"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53975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不佔用網路頻寬</a:t>
                      </a:r>
                      <a:endParaRPr lang="en-US" altLang="zh-TW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不影響企業內部系統運作</a:t>
                      </a:r>
                      <a:endParaRPr lang="en-US" altLang="zh-TW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>
                          <a:latin typeface="微軟正黑體"/>
                          <a:ea typeface="微軟正黑體"/>
                        </a:rPr>
                        <a:t>直覺化操作</a:t>
                      </a:r>
                      <a:r>
                        <a:rPr lang="en-US" altLang="zh-TW">
                          <a:latin typeface="微軟正黑體"/>
                          <a:ea typeface="微軟正黑體"/>
                        </a:rPr>
                        <a:t>HBS 3</a:t>
                      </a:r>
                    </a:p>
                    <a:p>
                      <a:pPr marL="539750" lvl="0" indent="-28575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zh-TW" noProof="0">
                          <a:latin typeface="微軟正黑體"/>
                          <a:ea typeface="微軟正黑體"/>
                        </a:rPr>
                        <a:t>HBS 3</a:t>
                      </a:r>
                      <a:r>
                        <a:rPr lang="zh-TW" altLang="en-US" noProof="0">
                          <a:latin typeface="微軟正黑體"/>
                          <a:ea typeface="微軟正黑體"/>
                        </a:rPr>
                        <a:t>可持</a:t>
                      </a:r>
                      <a:r>
                        <a:rPr lang="zh-TW" altLang="en-US">
                          <a:latin typeface="微軟正黑體"/>
                          <a:ea typeface="微軟正黑體"/>
                        </a:rPr>
                        <a:t>續增量備份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缺點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5941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耗時長達數週或數個月</a:t>
                      </a:r>
                    </a:p>
                    <a:p>
                      <a:pPr marL="35941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資料每日成長，永遠不知道何時會傳完</a:t>
                      </a:r>
                    </a:p>
                    <a:p>
                      <a:pPr marL="35941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頻寬佔用影響其他內部系統運作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5941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AutoNum type="arabicPeriod"/>
                      </a:pPr>
                      <a:r>
                        <a:rPr lang="zh-TW" altLang="en-US" sz="1200">
                          <a:latin typeface="微軟正黑體"/>
                          <a:ea typeface="微軟正黑體"/>
                        </a:rPr>
                        <a:t>備份軟體不認識雲上的檔案，無法執行增量備份</a:t>
                      </a:r>
                      <a:endParaRPr lang="zh-TW" altLang="en-US" sz="1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圖片 1" descr="一張含有 房間 的圖片&#10;&#10;自動產生的描述">
            <a:extLst>
              <a:ext uri="{FF2B5EF4-FFF2-40B4-BE49-F238E27FC236}">
                <a16:creationId xmlns:a16="http://schemas.microsoft.com/office/drawing/2014/main" id="{655B8622-3302-42AC-B486-640D112E3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725" y="1368671"/>
            <a:ext cx="660014" cy="660014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13A567F2-AFC5-489E-AF8A-78AA3B338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1442" y="2833156"/>
            <a:ext cx="460569" cy="460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47;p28">
            <a:extLst>
              <a:ext uri="{FF2B5EF4-FFF2-40B4-BE49-F238E27FC236}">
                <a16:creationId xmlns:a16="http://schemas.microsoft.com/office/drawing/2014/main" id="{BD2F0ECF-61A7-4EC4-B03B-A315973B42EE}"/>
              </a:ext>
            </a:extLst>
          </p:cNvPr>
          <p:cNvCxnSpPr>
            <a:cxnSpLocks/>
          </p:cNvCxnSpPr>
          <p:nvPr/>
        </p:nvCxnSpPr>
        <p:spPr>
          <a:xfrm>
            <a:off x="2180502" y="3931737"/>
            <a:ext cx="4551140" cy="0"/>
          </a:xfrm>
          <a:prstGeom prst="straightConnector1">
            <a:avLst/>
          </a:prstGeom>
          <a:noFill/>
          <a:ln w="38100" cap="flat" cmpd="sng">
            <a:solidFill>
              <a:srgbClr val="267069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28"/>
          <p:cNvCxnSpPr>
            <a:cxnSpLocks/>
          </p:cNvCxnSpPr>
          <p:nvPr/>
        </p:nvCxnSpPr>
        <p:spPr>
          <a:xfrm>
            <a:off x="2180502" y="3695314"/>
            <a:ext cx="4551140" cy="0"/>
          </a:xfrm>
          <a:prstGeom prst="straightConnector1">
            <a:avLst/>
          </a:prstGeom>
          <a:noFill/>
          <a:ln w="38100" cap="flat" cmpd="sng">
            <a:solidFill>
              <a:srgbClr val="267069"/>
            </a:solidFill>
            <a:prstDash val="sysDash"/>
            <a:round/>
            <a:headEnd type="none" w="med" len="med"/>
            <a:tailEnd type="none" w="med" len="med"/>
          </a:ln>
        </p:spPr>
      </p:cxnSp>
      <p:pic>
        <p:nvPicPr>
          <p:cNvPr id="8" name="圖片 7" descr="一張含有 建築物, 遊戲 的圖片&#10;&#10;自動產生的描述">
            <a:extLst>
              <a:ext uri="{FF2B5EF4-FFF2-40B4-BE49-F238E27FC236}">
                <a16:creationId xmlns:a16="http://schemas.microsoft.com/office/drawing/2014/main" id="{5E484DBA-77AC-4AFA-8051-2A64155E9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442" y="2913918"/>
            <a:ext cx="1478960" cy="1639014"/>
          </a:xfrm>
          <a:prstGeom prst="rect">
            <a:avLst/>
          </a:prstGeom>
        </p:spPr>
      </p:pic>
      <p:sp>
        <p:nvSpPr>
          <p:cNvPr id="348" name="Google Shape;348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/>
              <a:t>QuWAN x HBS</a:t>
            </a:r>
            <a:r>
              <a:rPr lang="zh-TW" altLang="en-US"/>
              <a:t> </a:t>
            </a:r>
            <a:r>
              <a:rPr lang="en-US" altLang="zh-TW"/>
              <a:t>3 </a:t>
            </a:r>
            <a:r>
              <a:rPr lang="zh-TW" altLang="en-US"/>
              <a:t>頻寬聚合 備份速度加倍</a:t>
            </a:r>
          </a:p>
        </p:txBody>
      </p:sp>
      <p:pic>
        <p:nvPicPr>
          <p:cNvPr id="349" name="Google Shape;349;p28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658" y="2793706"/>
            <a:ext cx="1926371" cy="19686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352" name="Google Shape;352;p28"/>
          <p:cNvSpPr txBox="1"/>
          <p:nvPr/>
        </p:nvSpPr>
        <p:spPr>
          <a:xfrm>
            <a:off x="2931493" y="3361884"/>
            <a:ext cx="728899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latin typeface="+mj-lt"/>
              </a:rPr>
              <a:t>500MB</a:t>
            </a:r>
            <a:endParaRPr sz="1200" b="1">
              <a:latin typeface="+mj-lt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5199694" y="3918520"/>
            <a:ext cx="728899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latin typeface="+mj-lt"/>
              </a:rPr>
              <a:t>500MB</a:t>
            </a:r>
            <a:endParaRPr sz="1200" b="1">
              <a:latin typeface="+mj-lt"/>
            </a:endParaRPr>
          </a:p>
        </p:txBody>
      </p:sp>
      <p:sp>
        <p:nvSpPr>
          <p:cNvPr id="355" name="Google Shape;355;p28"/>
          <p:cNvSpPr txBox="1"/>
          <p:nvPr/>
        </p:nvSpPr>
        <p:spPr>
          <a:xfrm>
            <a:off x="417257" y="1304773"/>
            <a:ext cx="8229560" cy="132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TW">
                <a:latin typeface="Microsoft JhengHei"/>
                <a:ea typeface="Microsoft JhengHei"/>
              </a:rPr>
              <a:t>QuWAN頻寬聚合能將多條外網頻寬聚合加總，使傳輸速度更快，搭配HBS</a:t>
            </a:r>
            <a:r>
              <a:rPr lang="zh-TW" altLang="en-US">
                <a:latin typeface="Microsoft JhengHei"/>
                <a:ea typeface="Microsoft JhengHei"/>
              </a:rPr>
              <a:t> </a:t>
            </a:r>
            <a:r>
              <a:rPr lang="zh-TW">
                <a:latin typeface="Microsoft JhengHei"/>
                <a:ea typeface="Microsoft JhengHei"/>
              </a:rPr>
              <a:t>3讓備份速度再提升。</a:t>
            </a:r>
            <a:br>
              <a:rPr lang="en-US" altLang="zh-TW">
                <a:latin typeface="Microsoft JhengHei"/>
              </a:rPr>
            </a:br>
            <a:r>
              <a:rPr lang="zh-TW">
                <a:latin typeface="Microsoft JhengHei"/>
                <a:ea typeface="Microsoft JhengHei"/>
              </a:rPr>
              <a:t>以兩條外網線路來說：</a:t>
            </a:r>
            <a:endParaRPr lang="zh-TW" altLang="en-US">
              <a:latin typeface="Microsoft JhengHei"/>
              <a:ea typeface="Microsoft JhengHe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 altLang="en-US">
                <a:latin typeface="Microsoft JhengHei"/>
                <a:ea typeface="Microsoft JhengHei"/>
              </a:rPr>
              <a:t>當一條外網斷線時，傳輸過程不中斷且能達到續傳。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 altLang="en-US">
                <a:latin typeface="Microsoft JhengHei"/>
                <a:ea typeface="Microsoft JhengHei"/>
              </a:rPr>
              <a:t>當線路恢復連線時</a:t>
            </a:r>
            <a:r>
              <a:rPr lang="en-US" altLang="zh-TW">
                <a:latin typeface="Microsoft JhengHei"/>
                <a:ea typeface="Microsoft JhengHei"/>
              </a:rPr>
              <a:t>QuWAN</a:t>
            </a:r>
            <a:r>
              <a:rPr lang="zh-TW" altLang="en-US">
                <a:latin typeface="Microsoft JhengHei"/>
                <a:ea typeface="Microsoft JhengHei"/>
              </a:rPr>
              <a:t>會自動建立</a:t>
            </a:r>
            <a:r>
              <a:rPr lang="en-US" altLang="zh-TW">
                <a:latin typeface="Microsoft JhengHei"/>
                <a:ea typeface="Microsoft JhengHei"/>
              </a:rPr>
              <a:t>VPN Tunnel</a:t>
            </a:r>
            <a:r>
              <a:rPr lang="zh-TW" altLang="en-US">
                <a:latin typeface="Microsoft JhengHei"/>
                <a:ea typeface="Microsoft JhengHei"/>
              </a:rPr>
              <a:t>，將外網線路再次聚合，且續傳不中斷。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1BBF435-46B9-4E63-B911-841EFB733359}"/>
              </a:ext>
            </a:extLst>
          </p:cNvPr>
          <p:cNvSpPr txBox="1"/>
          <p:nvPr/>
        </p:nvSpPr>
        <p:spPr>
          <a:xfrm>
            <a:off x="417257" y="1084317"/>
            <a:ext cx="60127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1800" b="1">
                <a:latin typeface="Microsoft JhengHei"/>
                <a:ea typeface="Microsoft JhengHei"/>
              </a:rPr>
              <a:t>Q</a:t>
            </a:r>
            <a:r>
              <a:rPr lang="en-US" altLang="zh-TW" sz="1800" b="1">
                <a:latin typeface="Microsoft JhengHei"/>
              </a:rPr>
              <a:t>NAP</a:t>
            </a:r>
            <a:r>
              <a:rPr lang="zh-TW" sz="1800" b="1">
                <a:latin typeface="Microsoft JhengHei"/>
                <a:ea typeface="Microsoft JhengHei"/>
              </a:rPr>
              <a:t> </a:t>
            </a:r>
            <a:r>
              <a:rPr lang="en-US" altLang="zh-TW" sz="1800" b="1">
                <a:latin typeface="Microsoft JhengHei"/>
              </a:rPr>
              <a:t>QuWAN(SD-WAN) x HBS 3</a:t>
            </a:r>
            <a:r>
              <a:rPr lang="zh-TW" sz="1800" b="1">
                <a:latin typeface="Microsoft JhengHei"/>
                <a:ea typeface="Microsoft JhengHei"/>
              </a:rPr>
              <a:t>解決方案：</a:t>
            </a:r>
            <a:endParaRPr lang="zh-TW" altLang="en-US" sz="1800">
              <a:latin typeface="Microsoft JhengHei"/>
              <a:ea typeface="Microsoft JhengHei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B8D0367-77AD-4A75-83B0-715C1EB4CB22}"/>
              </a:ext>
            </a:extLst>
          </p:cNvPr>
          <p:cNvGrpSpPr/>
          <p:nvPr/>
        </p:nvGrpSpPr>
        <p:grpSpPr>
          <a:xfrm>
            <a:off x="1309436" y="4277491"/>
            <a:ext cx="934968" cy="344945"/>
            <a:chOff x="900719" y="4097478"/>
            <a:chExt cx="1266878" cy="467399"/>
          </a:xfrm>
        </p:grpSpPr>
        <p:pic>
          <p:nvPicPr>
            <p:cNvPr id="4" name="圖形 2">
              <a:extLst>
                <a:ext uri="{FF2B5EF4-FFF2-40B4-BE49-F238E27FC236}">
                  <a16:creationId xmlns:a16="http://schemas.microsoft.com/office/drawing/2014/main" id="{04A77E75-F4E1-45DD-BE9A-F5AAAEF55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719" y="4097478"/>
              <a:ext cx="1266878" cy="467399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B0AD6A38-D29D-4F65-BADC-117636FF7ADA}"/>
                </a:ext>
              </a:extLst>
            </p:cNvPr>
            <p:cNvSpPr txBox="1"/>
            <p:nvPr/>
          </p:nvSpPr>
          <p:spPr>
            <a:xfrm>
              <a:off x="944065" y="4152362"/>
              <a:ext cx="1172198" cy="27699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buSzPts val="1100"/>
                <a:defRPr sz="1200" b="1">
                  <a:latin typeface="+mj-lt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err="1">
                  <a:ea typeface="微軟正黑體"/>
                </a:rPr>
                <a:t>總部</a:t>
              </a:r>
              <a:endParaRPr lang="en-US" altLang="zh-TW"/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5C808B6-B5ED-47BE-8800-91438D9E2CE8}"/>
              </a:ext>
            </a:extLst>
          </p:cNvPr>
          <p:cNvGrpSpPr/>
          <p:nvPr/>
        </p:nvGrpSpPr>
        <p:grpSpPr>
          <a:xfrm>
            <a:off x="6406328" y="4268417"/>
            <a:ext cx="934968" cy="344945"/>
            <a:chOff x="900719" y="4097478"/>
            <a:chExt cx="1266878" cy="467399"/>
          </a:xfrm>
        </p:grpSpPr>
        <p:pic>
          <p:nvPicPr>
            <p:cNvPr id="22" name="圖形 2">
              <a:extLst>
                <a:ext uri="{FF2B5EF4-FFF2-40B4-BE49-F238E27FC236}">
                  <a16:creationId xmlns:a16="http://schemas.microsoft.com/office/drawing/2014/main" id="{2DDFA220-E01E-4947-B625-4AC89BFC1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719" y="4097478"/>
              <a:ext cx="1266878" cy="467399"/>
            </a:xfrm>
            <a:prstGeom prst="rect">
              <a:avLst/>
            </a:prstGeom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1159CF0-ED2F-4EF6-A8BE-3EFC832AF143}"/>
                </a:ext>
              </a:extLst>
            </p:cNvPr>
            <p:cNvSpPr txBox="1"/>
            <p:nvPr/>
          </p:nvSpPr>
          <p:spPr>
            <a:xfrm>
              <a:off x="937340" y="4152362"/>
              <a:ext cx="1189990" cy="27699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buSzPts val="1100"/>
                <a:defRPr sz="1200" b="1">
                  <a:latin typeface="+mj-lt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err="1">
                  <a:ea typeface="微軟正黑體"/>
                </a:rPr>
                <a:t>分公司</a:t>
              </a:r>
              <a:r>
                <a:rPr lang="en-US" altLang="zh-TW">
                  <a:ea typeface="微軟正黑體"/>
                </a:rPr>
                <a:t> 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75DB2BDD-100B-426A-9C27-05DF9A8221CC}"/>
              </a:ext>
            </a:extLst>
          </p:cNvPr>
          <p:cNvGrpSpPr/>
          <p:nvPr/>
        </p:nvGrpSpPr>
        <p:grpSpPr>
          <a:xfrm>
            <a:off x="3943505" y="3585995"/>
            <a:ext cx="947656" cy="521469"/>
            <a:chOff x="3752987" y="3080806"/>
            <a:chExt cx="947656" cy="521469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8F40DCEA-89DC-4A36-BF44-34A4F1B77E59}"/>
                </a:ext>
              </a:extLst>
            </p:cNvPr>
            <p:cNvGrpSpPr/>
            <p:nvPr/>
          </p:nvGrpSpPr>
          <p:grpSpPr>
            <a:xfrm flipH="1">
              <a:off x="3752987" y="3080806"/>
              <a:ext cx="947656" cy="521469"/>
              <a:chOff x="5594182" y="1341705"/>
              <a:chExt cx="1946634" cy="808641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93A230E-8197-4684-B5BB-038D89F0FDB0}"/>
                  </a:ext>
                </a:extLst>
              </p:cNvPr>
              <p:cNvSpPr/>
              <p:nvPr/>
            </p:nvSpPr>
            <p:spPr>
              <a:xfrm>
                <a:off x="5594182" y="1341705"/>
                <a:ext cx="1946634" cy="8086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j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2F600DF-CD87-4620-AF32-6F4B96CE59B4}"/>
                  </a:ext>
                </a:extLst>
              </p:cNvPr>
              <p:cNvSpPr/>
              <p:nvPr/>
            </p:nvSpPr>
            <p:spPr>
              <a:xfrm>
                <a:off x="5665603" y="1405065"/>
                <a:ext cx="1806366" cy="681088"/>
              </a:xfrm>
              <a:prstGeom prst="rect">
                <a:avLst/>
              </a:prstGeom>
              <a:ln w="12700">
                <a:solidFill>
                  <a:srgbClr val="EEE6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j-lt"/>
                </a:endParaRPr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E1ADA76-ED8B-4F39-A632-7BF8222C4805}"/>
                </a:ext>
              </a:extLst>
            </p:cNvPr>
            <p:cNvSpPr txBox="1"/>
            <p:nvPr/>
          </p:nvSpPr>
          <p:spPr>
            <a:xfrm>
              <a:off x="3807365" y="3183906"/>
              <a:ext cx="8256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altLang="zh-TW" sz="1400" b="1">
                  <a:solidFill>
                    <a:schemeClr val="dk1"/>
                  </a:solidFill>
                  <a:latin typeface="+mj-lt"/>
                </a:rPr>
                <a:t>1Gbps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347;p28">
            <a:extLst>
              <a:ext uri="{FF2B5EF4-FFF2-40B4-BE49-F238E27FC236}">
                <a16:creationId xmlns:a16="http://schemas.microsoft.com/office/drawing/2014/main" id="{58DC4348-3227-44F5-A91F-5B2ABB2F6C99}"/>
              </a:ext>
            </a:extLst>
          </p:cNvPr>
          <p:cNvCxnSpPr>
            <a:cxnSpLocks/>
          </p:cNvCxnSpPr>
          <p:nvPr/>
        </p:nvCxnSpPr>
        <p:spPr>
          <a:xfrm>
            <a:off x="4586812" y="2289362"/>
            <a:ext cx="0" cy="1201649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10D66FF-794C-4994-AD27-8DD5FCF0B207}"/>
              </a:ext>
            </a:extLst>
          </p:cNvPr>
          <p:cNvGrpSpPr/>
          <p:nvPr/>
        </p:nvGrpSpPr>
        <p:grpSpPr>
          <a:xfrm flipH="1">
            <a:off x="6340946" y="2063288"/>
            <a:ext cx="2439453" cy="2491600"/>
            <a:chOff x="5528104" y="1341705"/>
            <a:chExt cx="2003768" cy="80864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DDBA344-BDD6-4AFB-B798-C1BEB0E90CD5}"/>
                </a:ext>
              </a:extLst>
            </p:cNvPr>
            <p:cNvSpPr/>
            <p:nvPr/>
          </p:nvSpPr>
          <p:spPr>
            <a:xfrm>
              <a:off x="5528104" y="1341705"/>
              <a:ext cx="2003768" cy="808641"/>
            </a:xfrm>
            <a:prstGeom prst="rect">
              <a:avLst/>
            </a:prstGeom>
            <a:solidFill>
              <a:srgbClr val="98B95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B109CA5-3107-46D4-A518-95019255E353}"/>
                </a:ext>
              </a:extLst>
            </p:cNvPr>
            <p:cNvSpPr/>
            <p:nvPr/>
          </p:nvSpPr>
          <p:spPr>
            <a:xfrm>
              <a:off x="5569695" y="1358533"/>
              <a:ext cx="1919977" cy="773814"/>
            </a:xfrm>
            <a:prstGeom prst="rect">
              <a:avLst/>
            </a:prstGeom>
            <a:noFill/>
            <a:ln w="12700"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557E4295-3744-4E46-98D8-46B964E0F7C3}"/>
              </a:ext>
            </a:extLst>
          </p:cNvPr>
          <p:cNvGrpSpPr/>
          <p:nvPr/>
        </p:nvGrpSpPr>
        <p:grpSpPr>
          <a:xfrm flipH="1">
            <a:off x="421357" y="2063288"/>
            <a:ext cx="2439453" cy="2491600"/>
            <a:chOff x="5528104" y="1341705"/>
            <a:chExt cx="2003768" cy="80864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F8C72FB-3D95-4D6E-9B2C-F3A68DA672DB}"/>
                </a:ext>
              </a:extLst>
            </p:cNvPr>
            <p:cNvSpPr/>
            <p:nvPr/>
          </p:nvSpPr>
          <p:spPr>
            <a:xfrm>
              <a:off x="5528104" y="1341705"/>
              <a:ext cx="2003768" cy="808641"/>
            </a:xfrm>
            <a:prstGeom prst="rect">
              <a:avLst/>
            </a:prstGeom>
            <a:solidFill>
              <a:srgbClr val="3CAF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D8D0925-55B0-42B8-AD69-88DEF7E19BBC}"/>
                </a:ext>
              </a:extLst>
            </p:cNvPr>
            <p:cNvSpPr/>
            <p:nvPr/>
          </p:nvSpPr>
          <p:spPr>
            <a:xfrm>
              <a:off x="5569695" y="1358533"/>
              <a:ext cx="1919977" cy="773814"/>
            </a:xfrm>
            <a:prstGeom prst="rect">
              <a:avLst/>
            </a:prstGeom>
            <a:noFill/>
            <a:ln w="12700"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026EA6BE-20B9-4957-9199-79379AF0B340}"/>
              </a:ext>
            </a:extLst>
          </p:cNvPr>
          <p:cNvSpPr/>
          <p:nvPr/>
        </p:nvSpPr>
        <p:spPr>
          <a:xfrm>
            <a:off x="2448064" y="3552242"/>
            <a:ext cx="470158" cy="2440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>
                <a:solidFill>
                  <a:schemeClr val="bg1"/>
                </a:solidFill>
                <a:ea typeface="新細明體"/>
              </a:rPr>
              <a:t>LAN2</a:t>
            </a:r>
            <a:endParaRPr lang="en-US" altLang="zh-TW" sz="800" b="1">
              <a:solidFill>
                <a:schemeClr val="bg1"/>
              </a:solidFill>
              <a:ea typeface="新細明體"/>
              <a:cs typeface="Arial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A1DA73F-4B4F-4CB3-B9CC-542695D6E325}"/>
              </a:ext>
            </a:extLst>
          </p:cNvPr>
          <p:cNvSpPr/>
          <p:nvPr/>
        </p:nvSpPr>
        <p:spPr>
          <a:xfrm>
            <a:off x="3618318" y="3552242"/>
            <a:ext cx="512117" cy="2440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>
                <a:solidFill>
                  <a:schemeClr val="bg1"/>
                </a:solidFill>
                <a:ea typeface="新細明體"/>
              </a:rPr>
              <a:t>WAN2</a:t>
            </a:r>
            <a:endParaRPr lang="zh-TW" altLang="en-US" sz="800" b="1">
              <a:solidFill>
                <a:schemeClr val="bg1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F69BB79-16EB-47A6-AA70-75B80D1E8B2C}"/>
              </a:ext>
            </a:extLst>
          </p:cNvPr>
          <p:cNvSpPr/>
          <p:nvPr/>
        </p:nvSpPr>
        <p:spPr>
          <a:xfrm>
            <a:off x="5025052" y="3552242"/>
            <a:ext cx="512117" cy="244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>
                <a:solidFill>
                  <a:schemeClr val="bg1"/>
                </a:solidFill>
              </a:rPr>
              <a:t>WAN2</a:t>
            </a:r>
            <a:endParaRPr lang="zh-TW" altLang="en-US" sz="800" b="1">
              <a:solidFill>
                <a:schemeClr val="bg1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4406A25-BC8B-44F3-83FA-775A80B50C93}"/>
              </a:ext>
            </a:extLst>
          </p:cNvPr>
          <p:cNvSpPr/>
          <p:nvPr/>
        </p:nvSpPr>
        <p:spPr>
          <a:xfrm>
            <a:off x="6091724" y="3552242"/>
            <a:ext cx="470158" cy="244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>
                <a:solidFill>
                  <a:schemeClr val="bg1"/>
                </a:solidFill>
              </a:rPr>
              <a:t>LAN2</a:t>
            </a:r>
            <a:endParaRPr lang="zh-TW" altLang="en-US" sz="800" b="1">
              <a:solidFill>
                <a:schemeClr val="bg1"/>
              </a:solidFill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C2ABC525-3136-4448-A6FB-AF898E99C7AB}"/>
              </a:ext>
            </a:extLst>
          </p:cNvPr>
          <p:cNvGrpSpPr/>
          <p:nvPr/>
        </p:nvGrpSpPr>
        <p:grpSpPr>
          <a:xfrm>
            <a:off x="2232297" y="3335249"/>
            <a:ext cx="751955" cy="234173"/>
            <a:chOff x="2296430" y="3207802"/>
            <a:chExt cx="4127159" cy="234173"/>
          </a:xfrm>
        </p:grpSpPr>
        <p:cxnSp>
          <p:nvCxnSpPr>
            <p:cNvPr id="37" name="Google Shape;347;p28">
              <a:extLst>
                <a:ext uri="{FF2B5EF4-FFF2-40B4-BE49-F238E27FC236}">
                  <a16:creationId xmlns:a16="http://schemas.microsoft.com/office/drawing/2014/main" id="{22611833-3184-437F-BAC5-0C9C1A51CF86}"/>
                </a:ext>
              </a:extLst>
            </p:cNvPr>
            <p:cNvCxnSpPr>
              <a:cxnSpLocks/>
            </p:cNvCxnSpPr>
            <p:nvPr/>
          </p:nvCxnSpPr>
          <p:spPr>
            <a:xfrm>
              <a:off x="2296430" y="3207802"/>
              <a:ext cx="4127159" cy="0"/>
            </a:xfrm>
            <a:prstGeom prst="straightConnector1">
              <a:avLst/>
            </a:prstGeom>
            <a:noFill/>
            <a:ln w="38100" cap="flat" cmpd="sng">
              <a:solidFill>
                <a:srgbClr val="26706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47;p28">
              <a:extLst>
                <a:ext uri="{FF2B5EF4-FFF2-40B4-BE49-F238E27FC236}">
                  <a16:creationId xmlns:a16="http://schemas.microsoft.com/office/drawing/2014/main" id="{1257732B-BFD6-442E-96F6-3D6B9BC31F8B}"/>
                </a:ext>
              </a:extLst>
            </p:cNvPr>
            <p:cNvCxnSpPr>
              <a:cxnSpLocks/>
            </p:cNvCxnSpPr>
            <p:nvPr/>
          </p:nvCxnSpPr>
          <p:spPr>
            <a:xfrm>
              <a:off x="2296430" y="3441975"/>
              <a:ext cx="4127159" cy="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AD5F8072-1245-43C3-B8E0-178F3583C786}"/>
              </a:ext>
            </a:extLst>
          </p:cNvPr>
          <p:cNvGrpSpPr/>
          <p:nvPr/>
        </p:nvGrpSpPr>
        <p:grpSpPr>
          <a:xfrm>
            <a:off x="3406428" y="3338611"/>
            <a:ext cx="1027984" cy="230811"/>
            <a:chOff x="1133457" y="3211164"/>
            <a:chExt cx="5642164" cy="230811"/>
          </a:xfrm>
        </p:grpSpPr>
        <p:cxnSp>
          <p:nvCxnSpPr>
            <p:cNvPr id="41" name="Google Shape;347;p28">
              <a:extLst>
                <a:ext uri="{FF2B5EF4-FFF2-40B4-BE49-F238E27FC236}">
                  <a16:creationId xmlns:a16="http://schemas.microsoft.com/office/drawing/2014/main" id="{30D3F6A3-D454-4D55-8B89-78008245924A}"/>
                </a:ext>
              </a:extLst>
            </p:cNvPr>
            <p:cNvCxnSpPr>
              <a:cxnSpLocks/>
            </p:cNvCxnSpPr>
            <p:nvPr/>
          </p:nvCxnSpPr>
          <p:spPr>
            <a:xfrm>
              <a:off x="1133457" y="3211164"/>
              <a:ext cx="5642164" cy="0"/>
            </a:xfrm>
            <a:prstGeom prst="straightConnector1">
              <a:avLst/>
            </a:prstGeom>
            <a:noFill/>
            <a:ln w="38100" cap="flat" cmpd="sng">
              <a:solidFill>
                <a:srgbClr val="26706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347;p28">
              <a:extLst>
                <a:ext uri="{FF2B5EF4-FFF2-40B4-BE49-F238E27FC236}">
                  <a16:creationId xmlns:a16="http://schemas.microsoft.com/office/drawing/2014/main" id="{792446E3-AABC-404F-9B16-1101F8CECD31}"/>
                </a:ext>
              </a:extLst>
            </p:cNvPr>
            <p:cNvCxnSpPr>
              <a:cxnSpLocks/>
            </p:cNvCxnSpPr>
            <p:nvPr/>
          </p:nvCxnSpPr>
          <p:spPr>
            <a:xfrm>
              <a:off x="1133457" y="3441975"/>
              <a:ext cx="4954989" cy="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4" name="Google Shape;347;p28">
            <a:extLst>
              <a:ext uri="{FF2B5EF4-FFF2-40B4-BE49-F238E27FC236}">
                <a16:creationId xmlns:a16="http://schemas.microsoft.com/office/drawing/2014/main" id="{457BCFA7-5618-4738-816E-94C7D2B2CC9F}"/>
              </a:ext>
            </a:extLst>
          </p:cNvPr>
          <p:cNvCxnSpPr>
            <a:cxnSpLocks/>
          </p:cNvCxnSpPr>
          <p:nvPr/>
        </p:nvCxnSpPr>
        <p:spPr>
          <a:xfrm>
            <a:off x="4781280" y="3335249"/>
            <a:ext cx="829203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47;p28">
            <a:extLst>
              <a:ext uri="{FF2B5EF4-FFF2-40B4-BE49-F238E27FC236}">
                <a16:creationId xmlns:a16="http://schemas.microsoft.com/office/drawing/2014/main" id="{4D8B5FEF-D23B-45BF-9177-517A6C70BCAE}"/>
              </a:ext>
            </a:extLst>
          </p:cNvPr>
          <p:cNvCxnSpPr>
            <a:cxnSpLocks/>
          </p:cNvCxnSpPr>
          <p:nvPr/>
        </p:nvCxnSpPr>
        <p:spPr>
          <a:xfrm>
            <a:off x="4781280" y="3569422"/>
            <a:ext cx="829203" cy="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347;p28">
            <a:extLst>
              <a:ext uri="{FF2B5EF4-FFF2-40B4-BE49-F238E27FC236}">
                <a16:creationId xmlns:a16="http://schemas.microsoft.com/office/drawing/2014/main" id="{AB0DC285-AFAD-480A-93CB-29FFAFE20A99}"/>
              </a:ext>
            </a:extLst>
          </p:cNvPr>
          <p:cNvCxnSpPr>
            <a:cxnSpLocks/>
          </p:cNvCxnSpPr>
          <p:nvPr/>
        </p:nvCxnSpPr>
        <p:spPr>
          <a:xfrm>
            <a:off x="6032659" y="3335249"/>
            <a:ext cx="829203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347;p28">
            <a:extLst>
              <a:ext uri="{FF2B5EF4-FFF2-40B4-BE49-F238E27FC236}">
                <a16:creationId xmlns:a16="http://schemas.microsoft.com/office/drawing/2014/main" id="{F054A299-21A8-4BC2-ABF5-305D52271FD5}"/>
              </a:ext>
            </a:extLst>
          </p:cNvPr>
          <p:cNvCxnSpPr>
            <a:cxnSpLocks/>
          </p:cNvCxnSpPr>
          <p:nvPr/>
        </p:nvCxnSpPr>
        <p:spPr>
          <a:xfrm>
            <a:off x="6032659" y="3569422"/>
            <a:ext cx="829203" cy="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-US" altLang="zh-TW"/>
              <a:t>QuWAN Orchestrator x HBS 3 </a:t>
            </a:r>
            <a:r>
              <a:rPr lang="zh-TW" altLang="en-US"/>
              <a:t>實際配置架構圖</a:t>
            </a:r>
          </a:p>
        </p:txBody>
      </p:sp>
      <p:pic>
        <p:nvPicPr>
          <p:cNvPr id="7" name="Google Shape;122;p19">
            <a:extLst>
              <a:ext uri="{FF2B5EF4-FFF2-40B4-BE49-F238E27FC236}">
                <a16:creationId xmlns:a16="http://schemas.microsoft.com/office/drawing/2014/main" id="{72C77602-6F7B-4803-90B9-B0DB028BACFC}"/>
              </a:ext>
            </a:extLst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68" y="2811715"/>
            <a:ext cx="1987205" cy="124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 descr="一張含有 房間 的圖片&#10;&#10;自動產生的描述">
            <a:extLst>
              <a:ext uri="{FF2B5EF4-FFF2-40B4-BE49-F238E27FC236}">
                <a16:creationId xmlns:a16="http://schemas.microsoft.com/office/drawing/2014/main" id="{87DF9205-334C-49A1-9C28-378C151B8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77" y="2486741"/>
            <a:ext cx="428257" cy="42825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8FFFD1D-3C44-49AA-B19D-FCAC8A9C28D0}"/>
              </a:ext>
            </a:extLst>
          </p:cNvPr>
          <p:cNvSpPr txBox="1"/>
          <p:nvPr/>
        </p:nvSpPr>
        <p:spPr>
          <a:xfrm>
            <a:off x="758327" y="2242653"/>
            <a:ext cx="599375" cy="24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/>
              <a:t>HBS</a:t>
            </a:r>
            <a:r>
              <a:rPr lang="zh-TW" altLang="en-US" sz="1000" b="1"/>
              <a:t> </a:t>
            </a:r>
            <a:r>
              <a:rPr lang="en-US" altLang="zh-TW" sz="1000" b="1"/>
              <a:t>3</a:t>
            </a:r>
            <a:endParaRPr lang="zh-TW" altLang="en-US" sz="1000" b="1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146D619-A501-4878-83DB-9373FC61C29B}"/>
              </a:ext>
            </a:extLst>
          </p:cNvPr>
          <p:cNvSpPr txBox="1"/>
          <p:nvPr/>
        </p:nvSpPr>
        <p:spPr>
          <a:xfrm>
            <a:off x="1046088" y="3942608"/>
            <a:ext cx="892845" cy="24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b="1"/>
              <a:t>TVS-872XT</a:t>
            </a:r>
            <a:endParaRPr lang="zh-TW" altLang="en-US" sz="1000" b="1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E442BC6-BF06-4300-9FBE-FFB0DE30500E}"/>
              </a:ext>
            </a:extLst>
          </p:cNvPr>
          <p:cNvGrpSpPr/>
          <p:nvPr/>
        </p:nvGrpSpPr>
        <p:grpSpPr>
          <a:xfrm>
            <a:off x="377482" y="1857787"/>
            <a:ext cx="870589" cy="321193"/>
            <a:chOff x="1036617" y="4150778"/>
            <a:chExt cx="878198" cy="324000"/>
          </a:xfrm>
        </p:grpSpPr>
        <p:pic>
          <p:nvPicPr>
            <p:cNvPr id="12" name="圖形 2">
              <a:extLst>
                <a:ext uri="{FF2B5EF4-FFF2-40B4-BE49-F238E27FC236}">
                  <a16:creationId xmlns:a16="http://schemas.microsoft.com/office/drawing/2014/main" id="{B6F09925-5A1E-4A79-BC47-FD7697A0D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6617" y="4150778"/>
              <a:ext cx="878198" cy="324000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862A641-A66B-4E70-BCF7-C1F85E441DF4}"/>
                </a:ext>
              </a:extLst>
            </p:cNvPr>
            <p:cNvSpPr txBox="1"/>
            <p:nvPr/>
          </p:nvSpPr>
          <p:spPr>
            <a:xfrm>
              <a:off x="1058844" y="4183363"/>
              <a:ext cx="833745" cy="27699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buSzPts val="1100"/>
                <a:defRPr sz="1200" b="1">
                  <a:latin typeface="+mj-lt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/>
                <a:t>台北總部</a:t>
              </a:r>
              <a:endParaRPr lang="en-US" altLang="zh-TW"/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C883822-FE65-477F-8309-388DD4AA3245}"/>
              </a:ext>
            </a:extLst>
          </p:cNvPr>
          <p:cNvSpPr txBox="1"/>
          <p:nvPr/>
        </p:nvSpPr>
        <p:spPr>
          <a:xfrm>
            <a:off x="1426646" y="2242653"/>
            <a:ext cx="1063976" cy="24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err="1"/>
              <a:t>QuWAN</a:t>
            </a:r>
            <a:r>
              <a:rPr lang="en-US" altLang="zh-TW" sz="1000" b="1"/>
              <a:t> agent</a:t>
            </a:r>
            <a:endParaRPr lang="zh-TW" altLang="en-US" sz="1000" b="1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ACB0BDC-6B95-43D3-B181-B611BBA10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7675" y="2474568"/>
            <a:ext cx="428257" cy="4282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902CA4A-301D-4C46-A701-DF423857A561}"/>
              </a:ext>
            </a:extLst>
          </p:cNvPr>
          <p:cNvSpPr/>
          <p:nvPr/>
        </p:nvSpPr>
        <p:spPr>
          <a:xfrm>
            <a:off x="1386261" y="4255343"/>
            <a:ext cx="509644" cy="2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>
                <a:solidFill>
                  <a:schemeClr val="tx1"/>
                </a:solidFill>
              </a:rPr>
              <a:t>LAN</a:t>
            </a:r>
            <a:endParaRPr lang="zh-TW" altLang="en-US" sz="1200" b="1">
              <a:solidFill>
                <a:schemeClr val="tx1"/>
              </a:solidFill>
            </a:endParaRPr>
          </a:p>
        </p:txBody>
      </p:sp>
      <p:pic>
        <p:nvPicPr>
          <p:cNvPr id="16" name="圖形 15">
            <a:extLst>
              <a:ext uri="{FF2B5EF4-FFF2-40B4-BE49-F238E27FC236}">
                <a16:creationId xmlns:a16="http://schemas.microsoft.com/office/drawing/2014/main" id="{7646379A-62AD-4ED5-8AC3-92BFFF9AC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4252" y="3172002"/>
            <a:ext cx="422176" cy="6139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FE38E5-88EB-4C67-B2C2-E6000093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08" y="2739728"/>
            <a:ext cx="2086157" cy="13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圖片 20" descr="一張含有 房間 的圖片&#10;&#10;自動產生的描述">
            <a:extLst>
              <a:ext uri="{FF2B5EF4-FFF2-40B4-BE49-F238E27FC236}">
                <a16:creationId xmlns:a16="http://schemas.microsoft.com/office/drawing/2014/main" id="{828F7214-925C-4790-B28B-9FAF68E0C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255" y="2486741"/>
            <a:ext cx="428257" cy="428257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337691BE-A8D4-49DA-8039-BB9AF1DC8BA2}"/>
              </a:ext>
            </a:extLst>
          </p:cNvPr>
          <p:cNvSpPr txBox="1"/>
          <p:nvPr/>
        </p:nvSpPr>
        <p:spPr>
          <a:xfrm>
            <a:off x="6917805" y="2242653"/>
            <a:ext cx="599375" cy="24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/>
              <a:t>HBS</a:t>
            </a:r>
            <a:r>
              <a:rPr lang="zh-TW" altLang="en-US" sz="1000" b="1"/>
              <a:t> </a:t>
            </a:r>
            <a:r>
              <a:rPr lang="en-US" altLang="zh-TW" sz="1000" b="1"/>
              <a:t>3</a:t>
            </a:r>
            <a:endParaRPr lang="zh-TW" altLang="en-US" sz="1000" b="1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510639B-BFBA-4894-B1F7-B45826B8A20B}"/>
              </a:ext>
            </a:extLst>
          </p:cNvPr>
          <p:cNvSpPr txBox="1"/>
          <p:nvPr/>
        </p:nvSpPr>
        <p:spPr>
          <a:xfrm>
            <a:off x="7205566" y="3942608"/>
            <a:ext cx="892845" cy="24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b="1"/>
              <a:t>TVS-1282T</a:t>
            </a:r>
            <a:endParaRPr lang="zh-TW" altLang="en-US" sz="1000" b="1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7356AFCE-1942-4D12-8E4F-C845ACDEDB4E}"/>
              </a:ext>
            </a:extLst>
          </p:cNvPr>
          <p:cNvGrpSpPr/>
          <p:nvPr/>
        </p:nvGrpSpPr>
        <p:grpSpPr>
          <a:xfrm>
            <a:off x="6318866" y="1857787"/>
            <a:ext cx="979510" cy="321193"/>
            <a:chOff x="223056" y="4150778"/>
            <a:chExt cx="988071" cy="324000"/>
          </a:xfrm>
        </p:grpSpPr>
        <p:pic>
          <p:nvPicPr>
            <p:cNvPr id="25" name="圖形 2">
              <a:extLst>
                <a:ext uri="{FF2B5EF4-FFF2-40B4-BE49-F238E27FC236}">
                  <a16:creationId xmlns:a16="http://schemas.microsoft.com/office/drawing/2014/main" id="{4679A616-AB58-4582-A995-7E6BE7D8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056" y="4150778"/>
              <a:ext cx="978800" cy="324000"/>
            </a:xfrm>
            <a:prstGeom prst="rect">
              <a:avLst/>
            </a:prstGeom>
          </p:spPr>
        </p:pic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9BB64620-6409-4727-8F90-909680D104C8}"/>
                </a:ext>
              </a:extLst>
            </p:cNvPr>
            <p:cNvSpPr txBox="1"/>
            <p:nvPr/>
          </p:nvSpPr>
          <p:spPr>
            <a:xfrm>
              <a:off x="232327" y="4183363"/>
              <a:ext cx="978800" cy="27699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buSzPts val="1100"/>
                <a:defRPr sz="1200" b="1">
                  <a:latin typeface="+mj-lt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/>
                <a:t>新竹分公司</a:t>
              </a:r>
              <a:endParaRPr lang="en-US" altLang="zh-TW"/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C91BF6A-A2FE-4B74-9075-6C67862F53B6}"/>
              </a:ext>
            </a:extLst>
          </p:cNvPr>
          <p:cNvSpPr txBox="1"/>
          <p:nvPr/>
        </p:nvSpPr>
        <p:spPr>
          <a:xfrm>
            <a:off x="7586124" y="2242653"/>
            <a:ext cx="1063976" cy="24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err="1"/>
              <a:t>QuWAN</a:t>
            </a:r>
            <a:r>
              <a:rPr lang="en-US" altLang="zh-TW" sz="1000" b="1"/>
              <a:t> agent</a:t>
            </a:r>
            <a:endParaRPr lang="zh-TW" altLang="en-US" sz="1000" b="1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A58727F5-A00F-4C9C-8D1E-D9585755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153" y="2474568"/>
            <a:ext cx="428257" cy="428257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E746BF80-B26B-4FE5-B1E7-7968F8880886}"/>
              </a:ext>
            </a:extLst>
          </p:cNvPr>
          <p:cNvSpPr/>
          <p:nvPr/>
        </p:nvSpPr>
        <p:spPr>
          <a:xfrm>
            <a:off x="7431864" y="4255343"/>
            <a:ext cx="509644" cy="2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>
                <a:solidFill>
                  <a:schemeClr val="tx1"/>
                </a:solidFill>
              </a:rPr>
              <a:t>LAN</a:t>
            </a:r>
            <a:endParaRPr lang="zh-TW" altLang="en-US" sz="1200" b="1">
              <a:solidFill>
                <a:schemeClr val="tx1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A5E5829-8287-4CA7-A301-E8DD448FB394}"/>
              </a:ext>
            </a:extLst>
          </p:cNvPr>
          <p:cNvSpPr/>
          <p:nvPr/>
        </p:nvSpPr>
        <p:spPr>
          <a:xfrm>
            <a:off x="2448064" y="3115067"/>
            <a:ext cx="470158" cy="244087"/>
          </a:xfrm>
          <a:prstGeom prst="rect">
            <a:avLst/>
          </a:prstGeom>
          <a:solidFill>
            <a:srgbClr val="267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>
                <a:solidFill>
                  <a:schemeClr val="bg1"/>
                </a:solidFill>
              </a:rPr>
              <a:t>LAN1</a:t>
            </a:r>
            <a:endParaRPr lang="zh-TW" altLang="en-US" sz="800" b="1">
              <a:solidFill>
                <a:schemeClr val="bg1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62265CC-907E-4ED2-9915-990A937A5C7B}"/>
              </a:ext>
            </a:extLst>
          </p:cNvPr>
          <p:cNvSpPr/>
          <p:nvPr/>
        </p:nvSpPr>
        <p:spPr>
          <a:xfrm>
            <a:off x="3618318" y="3115067"/>
            <a:ext cx="512117" cy="244087"/>
          </a:xfrm>
          <a:prstGeom prst="rect">
            <a:avLst/>
          </a:prstGeom>
          <a:solidFill>
            <a:srgbClr val="267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>
                <a:solidFill>
                  <a:schemeClr val="bg1"/>
                </a:solidFill>
              </a:rPr>
              <a:t>WAN1</a:t>
            </a:r>
            <a:endParaRPr lang="zh-TW" altLang="en-US" sz="800" b="1">
              <a:solidFill>
                <a:schemeClr val="bg1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C189481-7C95-4BDF-8331-06BC3D88EB11}"/>
              </a:ext>
            </a:extLst>
          </p:cNvPr>
          <p:cNvSpPr/>
          <p:nvPr/>
        </p:nvSpPr>
        <p:spPr>
          <a:xfrm>
            <a:off x="5025052" y="3115067"/>
            <a:ext cx="512117" cy="2440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>
                <a:solidFill>
                  <a:schemeClr val="bg1"/>
                </a:solidFill>
                <a:ea typeface="新細明體"/>
              </a:rPr>
              <a:t>WAN1</a:t>
            </a:r>
            <a:endParaRPr lang="zh-TW" altLang="en-US" sz="800" b="1">
              <a:solidFill>
                <a:schemeClr val="bg1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5431118-C4FF-482C-AB07-FAA4AFC4440F}"/>
              </a:ext>
            </a:extLst>
          </p:cNvPr>
          <p:cNvSpPr/>
          <p:nvPr/>
        </p:nvSpPr>
        <p:spPr>
          <a:xfrm>
            <a:off x="6091724" y="3115067"/>
            <a:ext cx="470158" cy="2440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>
                <a:solidFill>
                  <a:schemeClr val="bg1"/>
                </a:solidFill>
                <a:ea typeface="新細明體"/>
              </a:rPr>
              <a:t>LAN1</a:t>
            </a:r>
            <a:endParaRPr lang="zh-TW" altLang="en-US" sz="800" b="1">
              <a:solidFill>
                <a:schemeClr val="bg1"/>
              </a:solidFill>
            </a:endParaRPr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7161E981-E9A3-4665-8C5E-5972E6F951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59140" y="3172002"/>
            <a:ext cx="883475" cy="567393"/>
          </a:xfrm>
          <a:prstGeom prst="rect">
            <a:avLst/>
          </a:prstGeom>
        </p:spPr>
      </p:pic>
      <p:pic>
        <p:nvPicPr>
          <p:cNvPr id="60" name="圖形 59">
            <a:extLst>
              <a:ext uri="{FF2B5EF4-FFF2-40B4-BE49-F238E27FC236}">
                <a16:creationId xmlns:a16="http://schemas.microsoft.com/office/drawing/2014/main" id="{7848B3C9-6CC1-4F2E-B5D5-AB9404172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0483" y="3172002"/>
            <a:ext cx="422176" cy="613925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4FE663E9-0D16-4827-AAD5-67F92D0CD6A0}"/>
              </a:ext>
            </a:extLst>
          </p:cNvPr>
          <p:cNvSpPr txBox="1"/>
          <p:nvPr/>
        </p:nvSpPr>
        <p:spPr>
          <a:xfrm>
            <a:off x="4135903" y="3387411"/>
            <a:ext cx="892845" cy="2440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000" b="1"/>
              <a:t>Internet</a:t>
            </a:r>
            <a:endParaRPr lang="zh-TW" altLang="en-US" sz="1000" b="1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E9C76B14-EE94-42F6-99F6-370697C3BB08}"/>
              </a:ext>
            </a:extLst>
          </p:cNvPr>
          <p:cNvSpPr/>
          <p:nvPr/>
        </p:nvSpPr>
        <p:spPr>
          <a:xfrm>
            <a:off x="4307491" y="3767652"/>
            <a:ext cx="597580" cy="2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>
                <a:solidFill>
                  <a:schemeClr val="tx1"/>
                </a:solidFill>
              </a:rPr>
              <a:t>WAN</a:t>
            </a:r>
            <a:endParaRPr lang="zh-TW" altLang="en-US" sz="1200" b="1">
              <a:solidFill>
                <a:schemeClr val="tx1"/>
              </a:solidFill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A4DADF8B-6F01-49CD-A904-AD170EA14F27}"/>
              </a:ext>
            </a:extLst>
          </p:cNvPr>
          <p:cNvSpPr txBox="1"/>
          <p:nvPr/>
        </p:nvSpPr>
        <p:spPr>
          <a:xfrm>
            <a:off x="3574500" y="4099681"/>
            <a:ext cx="206521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200" b="1">
                <a:solidFill>
                  <a:srgbClr val="C00000"/>
                </a:solidFill>
              </a:rPr>
              <a:t>*Speed= WAN1 + WAN 2 </a:t>
            </a:r>
            <a:endParaRPr lang="zh-TW" altLang="en-US" sz="1200" b="1">
              <a:solidFill>
                <a:srgbClr val="C00000"/>
              </a:solidFill>
            </a:endParaRPr>
          </a:p>
        </p:txBody>
      </p:sp>
      <p:pic>
        <p:nvPicPr>
          <p:cNvPr id="354" name="圖形 353">
            <a:extLst>
              <a:ext uri="{FF2B5EF4-FFF2-40B4-BE49-F238E27FC236}">
                <a16:creationId xmlns:a16="http://schemas.microsoft.com/office/drawing/2014/main" id="{827A5867-1B86-4409-9C02-58541B19D3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02733" y="1648015"/>
            <a:ext cx="2553759" cy="125547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F2548F-3175-4063-8C0B-DD5DBE14F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017" y="1731954"/>
            <a:ext cx="2057191" cy="1030024"/>
          </a:xfrm>
          <a:prstGeom prst="rect">
            <a:avLst/>
          </a:prstGeom>
          <a:noFill/>
          <a:effectLst>
            <a:innerShdw blurRad="25400">
              <a:prstClr val="black">
                <a:alpha val="65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字方塊 76">
            <a:extLst>
              <a:ext uri="{FF2B5EF4-FFF2-40B4-BE49-F238E27FC236}">
                <a16:creationId xmlns:a16="http://schemas.microsoft.com/office/drawing/2014/main" id="{554A994D-4E70-463A-A5A8-2633C4C040C5}"/>
              </a:ext>
            </a:extLst>
          </p:cNvPr>
          <p:cNvSpPr txBox="1"/>
          <p:nvPr/>
        </p:nvSpPr>
        <p:spPr>
          <a:xfrm>
            <a:off x="3245185" y="1305785"/>
            <a:ext cx="2668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altLang="zh-TW" sz="14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QuWAN</a:t>
            </a:r>
            <a:r>
              <a:rPr lang="en-US" altLang="zh-TW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Orchestrator</a:t>
            </a:r>
            <a:r>
              <a:rPr lang="zh-TW" altLang="en-US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TW" altLang="en-US" sz="1400" b="1" i="0" u="none" strike="noStrike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0BC95904-0286-489D-A791-FAA56A6E00E7}"/>
              </a:ext>
            </a:extLst>
          </p:cNvPr>
          <p:cNvGrpSpPr/>
          <p:nvPr/>
        </p:nvGrpSpPr>
        <p:grpSpPr>
          <a:xfrm>
            <a:off x="1153428" y="1714519"/>
            <a:ext cx="494269" cy="494269"/>
            <a:chOff x="3244353" y="2326583"/>
            <a:chExt cx="703904" cy="703904"/>
          </a:xfrm>
          <a:effectLst/>
        </p:grpSpPr>
        <p:sp>
          <p:nvSpPr>
            <p:cNvPr id="64" name="橢圓 63">
              <a:extLst>
                <a:ext uri="{FF2B5EF4-FFF2-40B4-BE49-F238E27FC236}">
                  <a16:creationId xmlns:a16="http://schemas.microsoft.com/office/drawing/2014/main" id="{EF923A47-C1B6-4825-B800-FC48985658A6}"/>
                </a:ext>
              </a:extLst>
            </p:cNvPr>
            <p:cNvSpPr/>
            <p:nvPr/>
          </p:nvSpPr>
          <p:spPr>
            <a:xfrm>
              <a:off x="3244353" y="2326583"/>
              <a:ext cx="703904" cy="7039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5" name="圖形 64">
              <a:extLst>
                <a:ext uri="{FF2B5EF4-FFF2-40B4-BE49-F238E27FC236}">
                  <a16:creationId xmlns:a16="http://schemas.microsoft.com/office/drawing/2014/main" id="{722E128C-6FD3-4775-8359-BC29B8D5E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6027" t="-1671" r="-10543" b="73738"/>
            <a:stretch/>
          </p:blipFill>
          <p:spPr>
            <a:xfrm>
              <a:off x="3255391" y="2328394"/>
              <a:ext cx="684000" cy="684000"/>
            </a:xfrm>
            <a:prstGeom prst="ellipse">
              <a:avLst/>
            </a:prstGeom>
          </p:spPr>
        </p:pic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66E89685-5E99-47B6-919B-25D4B495EF2D}"/>
              </a:ext>
            </a:extLst>
          </p:cNvPr>
          <p:cNvGrpSpPr/>
          <p:nvPr/>
        </p:nvGrpSpPr>
        <p:grpSpPr>
          <a:xfrm>
            <a:off x="7220357" y="1714519"/>
            <a:ext cx="494269" cy="494269"/>
            <a:chOff x="7220357" y="1714519"/>
            <a:chExt cx="494269" cy="494269"/>
          </a:xfrm>
        </p:grpSpPr>
        <p:sp>
          <p:nvSpPr>
            <p:cNvPr id="67" name="橢圓 66">
              <a:extLst>
                <a:ext uri="{FF2B5EF4-FFF2-40B4-BE49-F238E27FC236}">
                  <a16:creationId xmlns:a16="http://schemas.microsoft.com/office/drawing/2014/main" id="{5ABF2578-1682-42A6-95C9-ED6CC2EB2672}"/>
                </a:ext>
              </a:extLst>
            </p:cNvPr>
            <p:cNvSpPr/>
            <p:nvPr/>
          </p:nvSpPr>
          <p:spPr>
            <a:xfrm>
              <a:off x="7220357" y="1714519"/>
              <a:ext cx="494269" cy="49426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1" name="圖形 30">
              <a:extLst>
                <a:ext uri="{FF2B5EF4-FFF2-40B4-BE49-F238E27FC236}">
                  <a16:creationId xmlns:a16="http://schemas.microsoft.com/office/drawing/2014/main" id="{3F33CB60-F358-4EFA-AEC4-ADEEDF3E4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-9910" t="-1836" r="-6885" b="73850"/>
            <a:stretch/>
          </p:blipFill>
          <p:spPr>
            <a:xfrm>
              <a:off x="7243412" y="1742617"/>
              <a:ext cx="453207" cy="453207"/>
            </a:xfrm>
            <a:prstGeom prst="ellipse">
              <a:avLst/>
            </a:prstGeom>
          </p:spPr>
        </p:pic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D2BC681E-307D-4DAC-8534-9CC8976BE817}"/>
              </a:ext>
            </a:extLst>
          </p:cNvPr>
          <p:cNvGrpSpPr/>
          <p:nvPr/>
        </p:nvGrpSpPr>
        <p:grpSpPr>
          <a:xfrm>
            <a:off x="3278352" y="2489219"/>
            <a:ext cx="494269" cy="494269"/>
            <a:chOff x="3244353" y="2326583"/>
            <a:chExt cx="703904" cy="703904"/>
          </a:xfrm>
          <a:effectLst/>
        </p:grpSpPr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48ABBBB2-6F70-4DBF-81D1-0840FC740754}"/>
                </a:ext>
              </a:extLst>
            </p:cNvPr>
            <p:cNvSpPr/>
            <p:nvPr/>
          </p:nvSpPr>
          <p:spPr>
            <a:xfrm>
              <a:off x="3244353" y="2326583"/>
              <a:ext cx="703904" cy="7039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4" name="圖形 73">
              <a:extLst>
                <a:ext uri="{FF2B5EF4-FFF2-40B4-BE49-F238E27FC236}">
                  <a16:creationId xmlns:a16="http://schemas.microsoft.com/office/drawing/2014/main" id="{4ECAA510-7092-4870-B5E5-05967BB27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6027" t="-1671" r="-10543" b="73738"/>
            <a:stretch/>
          </p:blipFill>
          <p:spPr>
            <a:xfrm>
              <a:off x="3255391" y="2328394"/>
              <a:ext cx="684000" cy="684000"/>
            </a:xfrm>
            <a:prstGeom prst="ellipse">
              <a:avLst/>
            </a:prstGeom>
          </p:spPr>
        </p:pic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8C652550-B2CE-4444-89B3-FBC67F8122CB}"/>
              </a:ext>
            </a:extLst>
          </p:cNvPr>
          <p:cNvGrpSpPr/>
          <p:nvPr/>
        </p:nvGrpSpPr>
        <p:grpSpPr>
          <a:xfrm>
            <a:off x="3833427" y="2489219"/>
            <a:ext cx="494269" cy="494269"/>
            <a:chOff x="7220357" y="1714519"/>
            <a:chExt cx="494269" cy="494269"/>
          </a:xfrm>
        </p:grpSpPr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5D744B66-B2BE-4E00-95B6-5D601F2B271D}"/>
                </a:ext>
              </a:extLst>
            </p:cNvPr>
            <p:cNvSpPr/>
            <p:nvPr/>
          </p:nvSpPr>
          <p:spPr>
            <a:xfrm>
              <a:off x="7220357" y="1714519"/>
              <a:ext cx="494269" cy="49426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8" name="圖形 77">
              <a:extLst>
                <a:ext uri="{FF2B5EF4-FFF2-40B4-BE49-F238E27FC236}">
                  <a16:creationId xmlns:a16="http://schemas.microsoft.com/office/drawing/2014/main" id="{F16EDD5B-75A1-4BF3-B60E-A69E7BABF6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-9910" t="-1836" r="-6885" b="73850"/>
            <a:stretch/>
          </p:blipFill>
          <p:spPr>
            <a:xfrm>
              <a:off x="7243412" y="1742617"/>
              <a:ext cx="453207" cy="453207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/>
              <a:t>QuWAN</a:t>
            </a:r>
            <a:r>
              <a:rPr lang="zh-TW" altLang="en-US"/>
              <a:t> 配置步驟以及加成效果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C787BC9-39F9-491B-A7A3-234C7170DA7B}"/>
              </a:ext>
            </a:extLst>
          </p:cNvPr>
          <p:cNvSpPr txBox="1"/>
          <p:nvPr/>
        </p:nvSpPr>
        <p:spPr>
          <a:xfrm>
            <a:off x="3730608" y="1544613"/>
            <a:ext cx="4488557" cy="889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QNAP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Account Center 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QID</a:t>
            </a:r>
            <a:endParaRPr lang="zh-TW" altLang="en-US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點選組織並建立一個組織</a:t>
            </a:r>
            <a:endParaRPr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將兩台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NAS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都加入此組織，其中一台當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Hub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，另一台當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Edge</a:t>
            </a:r>
            <a:endParaRPr lang="zh-TW" altLang="en-US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315D6C-BB8E-4E7E-A9F7-D5DFE937EEA2}"/>
              </a:ext>
            </a:extLst>
          </p:cNvPr>
          <p:cNvSpPr txBox="1"/>
          <p:nvPr/>
        </p:nvSpPr>
        <p:spPr>
          <a:xfrm>
            <a:off x="3730608" y="3107913"/>
            <a:ext cx="5177228" cy="11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總部與分部都下載</a:t>
            </a:r>
            <a:r>
              <a:rPr lang="en-US" altLang="zh-TW" sz="120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QuWAN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 agent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並登入</a:t>
            </a:r>
            <a:endParaRPr lang="en-US" altLang="zh-TW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zh-TW" sz="120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QuWAN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 Port1, Port2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接上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LAN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，並與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IT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確認此兩條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LAN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會對應不同的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WAN1, WAN2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zh-TW" sz="120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QuWAN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 Port8 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PC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對接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NAS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9DFB65-0717-45D4-9EA3-F794CCC0F883}"/>
              </a:ext>
            </a:extLst>
          </p:cNvPr>
          <p:cNvSpPr txBox="1"/>
          <p:nvPr/>
        </p:nvSpPr>
        <p:spPr>
          <a:xfrm>
            <a:off x="3732884" y="4236907"/>
            <a:ext cx="5174952" cy="335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err="1">
                <a:latin typeface="微軟正黑體"/>
                <a:ea typeface="微軟正黑體"/>
              </a:rPr>
              <a:t>註記</a:t>
            </a:r>
            <a:r>
              <a:rPr lang="en-US" altLang="zh-TW" sz="1200">
                <a:latin typeface="微軟正黑體"/>
                <a:ea typeface="微軟正黑體"/>
              </a:rPr>
              <a:t>: QuWAN</a:t>
            </a:r>
            <a:r>
              <a:rPr lang="zh-TW" altLang="en-US" sz="1200">
                <a:latin typeface="微軟正黑體"/>
                <a:ea typeface="微軟正黑體"/>
              </a:rPr>
              <a:t>最多可支援</a:t>
            </a:r>
            <a:r>
              <a:rPr lang="en-US" altLang="zh-TW" sz="1200">
                <a:latin typeface="微軟正黑體"/>
                <a:ea typeface="微軟正黑體"/>
              </a:rPr>
              <a:t>7</a:t>
            </a:r>
            <a:r>
              <a:rPr lang="zh-TW" altLang="en-US" sz="1200">
                <a:latin typeface="微軟正黑體"/>
                <a:ea typeface="微軟正黑體"/>
              </a:rPr>
              <a:t>條</a:t>
            </a:r>
            <a:r>
              <a:rPr lang="en-US" altLang="zh-TW" sz="1200">
                <a:latin typeface="微軟正黑體"/>
                <a:ea typeface="微軟正黑體"/>
              </a:rPr>
              <a:t>WAN</a:t>
            </a:r>
            <a:r>
              <a:rPr lang="zh-TW" altLang="en-US" sz="1200">
                <a:latin typeface="微軟正黑體"/>
                <a:ea typeface="微軟正黑體"/>
              </a:rPr>
              <a:t>來頻寬聚合</a:t>
            </a:r>
            <a:r>
              <a:rPr lang="en-US" altLang="zh-TW" sz="1200">
                <a:latin typeface="微軟正黑體"/>
                <a:ea typeface="微軟正黑體"/>
              </a:rPr>
              <a:t>(QuWAN Port1~Port7)</a:t>
            </a:r>
            <a:endParaRPr lang="zh-TW" altLang="en-US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E82640-9A55-40D3-8F32-2B28B891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43" y="1143885"/>
            <a:ext cx="3277769" cy="14892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3F4D41D9-3E31-4860-8C41-9A4B1D4E8AB6}"/>
              </a:ext>
            </a:extLst>
          </p:cNvPr>
          <p:cNvGrpSpPr/>
          <p:nvPr/>
        </p:nvGrpSpPr>
        <p:grpSpPr>
          <a:xfrm>
            <a:off x="1721792" y="1057295"/>
            <a:ext cx="739868" cy="348119"/>
            <a:chOff x="1630465" y="1127260"/>
            <a:chExt cx="739868" cy="34811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12D3E6E-195A-45F0-80D9-D1E725764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0465" y="1127260"/>
              <a:ext cx="739867" cy="348119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C0747173-85CE-429E-8618-44CE862EB7B6}"/>
                </a:ext>
              </a:extLst>
            </p:cNvPr>
            <p:cNvSpPr txBox="1"/>
            <p:nvPr/>
          </p:nvSpPr>
          <p:spPr>
            <a:xfrm>
              <a:off x="1675899" y="1137662"/>
              <a:ext cx="694434" cy="307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/>
                <a:t>Step1</a:t>
              </a:r>
              <a:endParaRPr lang="zh-TW" altLang="en-US" b="1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A78883-7111-4273-8665-512120F8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42" y="2800276"/>
            <a:ext cx="3277769" cy="20317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62473141-BCF9-4A6B-B74D-3DDFA3668A31}"/>
              </a:ext>
            </a:extLst>
          </p:cNvPr>
          <p:cNvGrpSpPr/>
          <p:nvPr/>
        </p:nvGrpSpPr>
        <p:grpSpPr>
          <a:xfrm>
            <a:off x="1721792" y="2688790"/>
            <a:ext cx="739868" cy="348119"/>
            <a:chOff x="1630465" y="1127260"/>
            <a:chExt cx="739868" cy="348119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58C213AC-9A85-408C-9E54-984D293F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0465" y="1127260"/>
              <a:ext cx="739867" cy="348119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3C475350-CF6A-40EF-8485-25AAD9186A20}"/>
                </a:ext>
              </a:extLst>
            </p:cNvPr>
            <p:cNvSpPr txBox="1"/>
            <p:nvPr/>
          </p:nvSpPr>
          <p:spPr>
            <a:xfrm>
              <a:off x="1675899" y="1137662"/>
              <a:ext cx="694434" cy="307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b="1"/>
              </a:lvl1pPr>
            </a:lstStyle>
            <a:p>
              <a:r>
                <a:rPr lang="en-US" altLang="zh-TW"/>
                <a:t>Step2</a:t>
              </a:r>
              <a:endParaRPr lang="zh-TW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>
                <a:latin typeface="微軟正黑體"/>
                <a:ea typeface="微軟正黑體"/>
              </a:rPr>
              <a:t>QuWAN</a:t>
            </a:r>
            <a:r>
              <a:rPr lang="zh-TW" altLang="en-US">
                <a:latin typeface="微軟正黑體"/>
                <a:ea typeface="微軟正黑體"/>
              </a:rPr>
              <a:t> </a:t>
            </a:r>
            <a:r>
              <a:rPr lang="zh-TW" sz="2800">
                <a:latin typeface="微軟正黑體"/>
                <a:ea typeface="微軟正黑體"/>
              </a:rPr>
              <a:t>配置步驟以及加成效果</a:t>
            </a:r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1984F05-C958-4E35-ABC8-DF4A234307F9}"/>
              </a:ext>
            </a:extLst>
          </p:cNvPr>
          <p:cNvSpPr txBox="1"/>
          <p:nvPr/>
        </p:nvSpPr>
        <p:spPr>
          <a:xfrm>
            <a:off x="4067126" y="1696723"/>
            <a:ext cx="4027185" cy="889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zh-TW" sz="1200">
                <a:latin typeface="微軟正黑體"/>
                <a:ea typeface="微軟正黑體"/>
              </a:rPr>
              <a:t>HBS3</a:t>
            </a:r>
            <a:r>
              <a:rPr lang="zh-TW" altLang="en-US" sz="1200">
                <a:latin typeface="微軟正黑體"/>
                <a:ea typeface="微軟正黑體"/>
              </a:rPr>
              <a:t>創建</a:t>
            </a:r>
            <a:r>
              <a:rPr lang="en-US" altLang="zh-TW" sz="1200" err="1">
                <a:latin typeface="微軟正黑體"/>
                <a:ea typeface="微軟正黑體"/>
              </a:rPr>
              <a:t>遠端NAS儲存空間</a:t>
            </a:r>
            <a:endParaRPr lang="zh-TW" altLang="en-US" err="1">
              <a:latin typeface="微軟正黑體"/>
              <a:ea typeface="微軟正黑體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zh-TW" sz="1200">
                <a:latin typeface="微軟正黑體"/>
                <a:ea typeface="微軟正黑體"/>
              </a:rPr>
              <a:t>IP address</a:t>
            </a:r>
            <a:r>
              <a:rPr lang="zh-TW" altLang="en-US" sz="1200">
                <a:latin typeface="微軟正黑體"/>
                <a:ea typeface="微軟正黑體"/>
              </a:rPr>
              <a:t>為分公司</a:t>
            </a:r>
            <a:r>
              <a:rPr lang="en-US" altLang="zh-TW" sz="1200">
                <a:latin typeface="微軟正黑體"/>
                <a:ea typeface="微軟正黑體"/>
              </a:rPr>
              <a:t>NAS</a:t>
            </a:r>
            <a:r>
              <a:rPr lang="zh-TW" altLang="en-US" sz="1200">
                <a:latin typeface="微軟正黑體"/>
                <a:ea typeface="微軟正黑體"/>
              </a:rPr>
              <a:t>上</a:t>
            </a:r>
            <a:r>
              <a:rPr lang="en-US" altLang="zh-TW" sz="1200">
                <a:latin typeface="微軟正黑體"/>
                <a:ea typeface="微軟正黑體"/>
              </a:rPr>
              <a:t>QuWAN Port8 LAN IP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zh-TW" altLang="en-US" sz="1200">
                <a:latin typeface="微軟正黑體"/>
                <a:ea typeface="微軟正黑體"/>
              </a:rPr>
              <a:t>創建一個</a:t>
            </a:r>
            <a:r>
              <a:rPr lang="en-US" altLang="zh-TW" sz="1200" err="1">
                <a:latin typeface="微軟正黑體"/>
                <a:ea typeface="微軟正黑體"/>
              </a:rPr>
              <a:t>RTRR任務</a:t>
            </a:r>
            <a:r>
              <a:rPr lang="en-US" altLang="zh-TW" sz="1200">
                <a:latin typeface="微軟正黑體"/>
                <a:ea typeface="微軟正黑體"/>
              </a:rPr>
              <a:t> </a:t>
            </a:r>
            <a:r>
              <a:rPr lang="zh-TW" altLang="en-US" sz="1200">
                <a:latin typeface="微軟正黑體"/>
                <a:ea typeface="微軟正黑體"/>
              </a:rPr>
              <a:t>開始傳輸資料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BCE1122-9867-4CF8-9F59-5F5ADCA41308}"/>
              </a:ext>
            </a:extLst>
          </p:cNvPr>
          <p:cNvSpPr txBox="1"/>
          <p:nvPr/>
        </p:nvSpPr>
        <p:spPr>
          <a:xfrm>
            <a:off x="4067126" y="3816049"/>
            <a:ext cx="3542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享受</a:t>
            </a:r>
            <a:r>
              <a:rPr lang="en-US" altLang="zh-TW" sz="120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QuWAN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頻寬融合達到傳輸加速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27BCB11D-9119-4CF6-BEA3-8D611563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71" y="1272808"/>
            <a:ext cx="3444732" cy="17235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FC6B50A-8252-45EE-BE58-517359D97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47" y="3252807"/>
            <a:ext cx="3444732" cy="15525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id="{BAA1B454-D753-488E-AAB4-2BAC1D2BC333}"/>
              </a:ext>
            </a:extLst>
          </p:cNvPr>
          <p:cNvGrpSpPr/>
          <p:nvPr/>
        </p:nvGrpSpPr>
        <p:grpSpPr>
          <a:xfrm>
            <a:off x="1909502" y="1106398"/>
            <a:ext cx="739868" cy="348119"/>
            <a:chOff x="1630465" y="1127260"/>
            <a:chExt cx="739868" cy="348119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EC867981-CAA3-4E36-B693-348DD42A1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0465" y="1127260"/>
              <a:ext cx="739867" cy="348119"/>
            </a:xfrm>
            <a:prstGeom prst="rect">
              <a:avLst/>
            </a:prstGeom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4ADD62F2-47AE-464C-9940-9A78E719F6A8}"/>
                </a:ext>
              </a:extLst>
            </p:cNvPr>
            <p:cNvSpPr txBox="1"/>
            <p:nvPr/>
          </p:nvSpPr>
          <p:spPr>
            <a:xfrm>
              <a:off x="1675899" y="1137662"/>
              <a:ext cx="694434" cy="307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b="1"/>
              </a:lvl1pPr>
            </a:lstStyle>
            <a:p>
              <a:r>
                <a:rPr lang="en-US" altLang="zh-TW"/>
                <a:t>Step3</a:t>
              </a:r>
              <a:endParaRPr lang="zh-TW" altLang="en-US"/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0FA29E6B-3204-4913-B183-69BE88BD7776}"/>
              </a:ext>
            </a:extLst>
          </p:cNvPr>
          <p:cNvGrpSpPr/>
          <p:nvPr/>
        </p:nvGrpSpPr>
        <p:grpSpPr>
          <a:xfrm>
            <a:off x="1912979" y="3078747"/>
            <a:ext cx="739868" cy="348119"/>
            <a:chOff x="1630465" y="1127260"/>
            <a:chExt cx="739868" cy="348119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34F8EA80-2815-4D48-B10D-0A8160923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0465" y="1127260"/>
              <a:ext cx="739867" cy="348119"/>
            </a:xfrm>
            <a:prstGeom prst="rect">
              <a:avLst/>
            </a:prstGeom>
          </p:spPr>
        </p:pic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900AB6FE-0DF5-46B5-8EFD-2F0675C4D921}"/>
                </a:ext>
              </a:extLst>
            </p:cNvPr>
            <p:cNvSpPr txBox="1"/>
            <p:nvPr/>
          </p:nvSpPr>
          <p:spPr>
            <a:xfrm>
              <a:off x="1675899" y="1151433"/>
              <a:ext cx="694434" cy="307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defRPr b="1"/>
              </a:lvl1pPr>
            </a:lstStyle>
            <a:p>
              <a:r>
                <a:rPr lang="en-US" altLang="zh-TW"/>
                <a:t>Step4</a:t>
              </a: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011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群組 44">
            <a:extLst>
              <a:ext uri="{FF2B5EF4-FFF2-40B4-BE49-F238E27FC236}">
                <a16:creationId xmlns:a16="http://schemas.microsoft.com/office/drawing/2014/main" id="{938D4547-E0DB-4507-9508-F3C92C2772BC}"/>
              </a:ext>
            </a:extLst>
          </p:cNvPr>
          <p:cNvGrpSpPr/>
          <p:nvPr/>
        </p:nvGrpSpPr>
        <p:grpSpPr>
          <a:xfrm flipH="1">
            <a:off x="4484063" y="3743803"/>
            <a:ext cx="2689190" cy="1057968"/>
            <a:chOff x="4616816" y="1402459"/>
            <a:chExt cx="2530047" cy="940916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4A453D1-9576-494C-954C-9515A30C17DC}"/>
                </a:ext>
              </a:extLst>
            </p:cNvPr>
            <p:cNvSpPr/>
            <p:nvPr/>
          </p:nvSpPr>
          <p:spPr>
            <a:xfrm>
              <a:off x="4678492" y="1497176"/>
              <a:ext cx="2468371" cy="8461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6494ED1-4349-4E85-AF35-9B8364DD3989}"/>
                </a:ext>
              </a:extLst>
            </p:cNvPr>
            <p:cNvSpPr/>
            <p:nvPr/>
          </p:nvSpPr>
          <p:spPr>
            <a:xfrm>
              <a:off x="4725939" y="1540934"/>
              <a:ext cx="2370870" cy="768408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B918221-05A8-4A12-81C7-851341265258}"/>
                </a:ext>
              </a:extLst>
            </p:cNvPr>
            <p:cNvSpPr/>
            <p:nvPr/>
          </p:nvSpPr>
          <p:spPr>
            <a:xfrm>
              <a:off x="4616816" y="1402459"/>
              <a:ext cx="220670" cy="2067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1F8D786C-7565-4EF2-BF78-985123BD9BBD}"/>
              </a:ext>
            </a:extLst>
          </p:cNvPr>
          <p:cNvGrpSpPr/>
          <p:nvPr/>
        </p:nvGrpSpPr>
        <p:grpSpPr>
          <a:xfrm flipH="1">
            <a:off x="1369907" y="3743803"/>
            <a:ext cx="2706023" cy="1057968"/>
            <a:chOff x="4678492" y="1402459"/>
            <a:chExt cx="2545884" cy="94091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37A8E42-6F87-4212-993D-D382D0285234}"/>
                </a:ext>
              </a:extLst>
            </p:cNvPr>
            <p:cNvSpPr/>
            <p:nvPr/>
          </p:nvSpPr>
          <p:spPr>
            <a:xfrm>
              <a:off x="4678492" y="1497176"/>
              <a:ext cx="2468371" cy="8461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8E25BDE-5AB2-4D83-AD56-A4C7BBD24B1F}"/>
                </a:ext>
              </a:extLst>
            </p:cNvPr>
            <p:cNvSpPr/>
            <p:nvPr/>
          </p:nvSpPr>
          <p:spPr>
            <a:xfrm>
              <a:off x="4725939" y="1540934"/>
              <a:ext cx="2370870" cy="768408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148F704B-B55B-4658-9D1D-7F7041CB5F07}"/>
                </a:ext>
              </a:extLst>
            </p:cNvPr>
            <p:cNvSpPr/>
            <p:nvPr/>
          </p:nvSpPr>
          <p:spPr>
            <a:xfrm>
              <a:off x="7003706" y="1402459"/>
              <a:ext cx="220670" cy="2067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1F6E3FFE-1F63-4DE5-88BA-896F4A9CBD3E}"/>
              </a:ext>
            </a:extLst>
          </p:cNvPr>
          <p:cNvGrpSpPr/>
          <p:nvPr/>
        </p:nvGrpSpPr>
        <p:grpSpPr>
          <a:xfrm flipH="1">
            <a:off x="4619655" y="1070651"/>
            <a:ext cx="2707527" cy="1050780"/>
            <a:chOff x="4599564" y="1497176"/>
            <a:chExt cx="2547299" cy="93452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C96E627-B499-4F59-8BBD-E27642A17027}"/>
                </a:ext>
              </a:extLst>
            </p:cNvPr>
            <p:cNvSpPr/>
            <p:nvPr/>
          </p:nvSpPr>
          <p:spPr>
            <a:xfrm>
              <a:off x="4678492" y="1497176"/>
              <a:ext cx="2468371" cy="8461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E4FEF0A-3B12-4EEE-9BAB-72097A910418}"/>
                </a:ext>
              </a:extLst>
            </p:cNvPr>
            <p:cNvSpPr/>
            <p:nvPr/>
          </p:nvSpPr>
          <p:spPr>
            <a:xfrm>
              <a:off x="4725939" y="1540934"/>
              <a:ext cx="2370870" cy="768408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D3CC39D-2E02-42F0-96ED-9180FFF75E1C}"/>
                </a:ext>
              </a:extLst>
            </p:cNvPr>
            <p:cNvSpPr/>
            <p:nvPr/>
          </p:nvSpPr>
          <p:spPr>
            <a:xfrm>
              <a:off x="4599564" y="2224966"/>
              <a:ext cx="220670" cy="2067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形 6">
            <a:extLst>
              <a:ext uri="{FF2B5EF4-FFF2-40B4-BE49-F238E27FC236}">
                <a16:creationId xmlns:a16="http://schemas.microsoft.com/office/drawing/2014/main" id="{A9A30D52-B286-4F54-88CE-34F45ACC5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4192" y="1167626"/>
            <a:ext cx="2248504" cy="2709409"/>
          </a:xfrm>
          <a:prstGeom prst="rect">
            <a:avLst/>
          </a:prstGeom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A1E430A9-6AE3-46D5-A433-AD03E668191B}"/>
              </a:ext>
            </a:extLst>
          </p:cNvPr>
          <p:cNvGrpSpPr/>
          <p:nvPr/>
        </p:nvGrpSpPr>
        <p:grpSpPr>
          <a:xfrm flipH="1">
            <a:off x="1505498" y="1071218"/>
            <a:ext cx="2706023" cy="1050780"/>
            <a:chOff x="4678492" y="1497176"/>
            <a:chExt cx="2545884" cy="934523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36E2D6C-A2C6-458F-864A-A0CACC5C4CD3}"/>
                </a:ext>
              </a:extLst>
            </p:cNvPr>
            <p:cNvSpPr/>
            <p:nvPr/>
          </p:nvSpPr>
          <p:spPr>
            <a:xfrm>
              <a:off x="4678492" y="1497176"/>
              <a:ext cx="2468371" cy="8461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ECC4A45-9F17-46C7-8834-BC89A22A47EC}"/>
                </a:ext>
              </a:extLst>
            </p:cNvPr>
            <p:cNvSpPr/>
            <p:nvPr/>
          </p:nvSpPr>
          <p:spPr>
            <a:xfrm>
              <a:off x="4725939" y="1540934"/>
              <a:ext cx="2370870" cy="768408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F7877B3-9F9C-45C5-8E05-369817F4C99C}"/>
                </a:ext>
              </a:extLst>
            </p:cNvPr>
            <p:cNvSpPr/>
            <p:nvPr/>
          </p:nvSpPr>
          <p:spPr>
            <a:xfrm>
              <a:off x="7003706" y="2224966"/>
              <a:ext cx="220670" cy="2067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經過我們的觀察</a:t>
            </a:r>
            <a:r>
              <a:rPr lang="zh-TW" altLang="en-US"/>
              <a:t>，</a:t>
            </a:r>
            <a:r>
              <a:rPr lang="zh-TW" altLang="zh-TW"/>
              <a:t>客戶的心聲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737399" y="1145187"/>
            <a:ext cx="2324609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R&amp;D每天產生一堆新檔案，1G線路備份永遠備不完，怎麼指定走10G線路拉</a:t>
            </a:r>
            <a:endParaRPr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604456" y="4010218"/>
            <a:ext cx="2157360" cy="5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插了三張網卡，所有流量都只會走默認閘道...</a:t>
            </a:r>
            <a:endParaRPr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313019" y="3342179"/>
            <a:ext cx="1983441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Headquarter NAS</a:t>
            </a:r>
            <a:endParaRPr b="1"/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B2BF86A0-D4E2-4389-B132-E33AD933B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3417" y="1363185"/>
            <a:ext cx="2248505" cy="2380618"/>
          </a:xfrm>
          <a:prstGeom prst="rect">
            <a:avLst/>
          </a:prstGeom>
        </p:spPr>
      </p:pic>
      <p:sp>
        <p:nvSpPr>
          <p:cNvPr id="71" name="Google Shape;71;p14"/>
          <p:cNvSpPr txBox="1"/>
          <p:nvPr/>
        </p:nvSpPr>
        <p:spPr>
          <a:xfrm>
            <a:off x="4741173" y="1145187"/>
            <a:ext cx="2380598" cy="70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昨晚設定的任務跑10%就斷線了，結果早上來才知道這件事...</a:t>
            </a:r>
            <a:endParaRPr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614509" y="3929114"/>
            <a:ext cx="2362741" cy="5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130TB資料透過實體運送丟到雲端，結果HBS</a:t>
            </a:r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3卻無法增量備份</a:t>
            </a:r>
            <a:endParaRPr lang="zh-TW" altLang="en-US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 descr="一張含有 電子用品, 電腦, 立體 的圖片&#10;&#10;自動產生的描述">
            <a:extLst>
              <a:ext uri="{FF2B5EF4-FFF2-40B4-BE49-F238E27FC236}">
                <a16:creationId xmlns:a16="http://schemas.microsoft.com/office/drawing/2014/main" id="{C45C1EA0-9B85-4461-834A-B8884AC929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959" y="2189664"/>
            <a:ext cx="1576667" cy="13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48">
            <a:extLst>
              <a:ext uri="{FF2B5EF4-FFF2-40B4-BE49-F238E27FC236}">
                <a16:creationId xmlns:a16="http://schemas.microsoft.com/office/drawing/2014/main" id="{EF6A2883-7505-4922-8B96-0823EF5909DC}"/>
              </a:ext>
            </a:extLst>
          </p:cNvPr>
          <p:cNvSpPr txBox="1"/>
          <p:nvPr/>
        </p:nvSpPr>
        <p:spPr>
          <a:xfrm>
            <a:off x="2968438" y="4829689"/>
            <a:ext cx="2981884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0" lvl="0" indent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zh-TW" sz="500" b="1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©20</a:t>
            </a:r>
            <a:r>
              <a:rPr lang="en-US" altLang="zh-TW" sz="500" b="1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</a:t>
            </a:r>
            <a:r>
              <a:rPr lang="zh-TW" sz="500" b="1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sz="5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>
            <a:extLst>
              <a:ext uri="{FF2B5EF4-FFF2-40B4-BE49-F238E27FC236}">
                <a16:creationId xmlns:a16="http://schemas.microsoft.com/office/drawing/2014/main" id="{514B078D-47A6-4B1D-BD02-2037930A946A}"/>
              </a:ext>
            </a:extLst>
          </p:cNvPr>
          <p:cNvGrpSpPr/>
          <p:nvPr/>
        </p:nvGrpSpPr>
        <p:grpSpPr>
          <a:xfrm flipH="1">
            <a:off x="685872" y="3106353"/>
            <a:ext cx="2105775" cy="770468"/>
            <a:chOff x="4522432" y="1497176"/>
            <a:chExt cx="2701944" cy="93452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5E575C6-3A05-4D12-995A-D3DC921B011E}"/>
                </a:ext>
              </a:extLst>
            </p:cNvPr>
            <p:cNvSpPr/>
            <p:nvPr/>
          </p:nvSpPr>
          <p:spPr>
            <a:xfrm>
              <a:off x="4522432" y="1497176"/>
              <a:ext cx="2624432" cy="8461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2BDCFB6-2824-4E13-AD4D-1FE131CE97C8}"/>
                </a:ext>
              </a:extLst>
            </p:cNvPr>
            <p:cNvSpPr/>
            <p:nvPr/>
          </p:nvSpPr>
          <p:spPr>
            <a:xfrm>
              <a:off x="4575969" y="1549089"/>
              <a:ext cx="2516528" cy="727782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18EB27B-000D-40B1-8AD9-E0357ABED347}"/>
                </a:ext>
              </a:extLst>
            </p:cNvPr>
            <p:cNvSpPr/>
            <p:nvPr/>
          </p:nvSpPr>
          <p:spPr>
            <a:xfrm>
              <a:off x="7003706" y="2224966"/>
              <a:ext cx="220670" cy="2067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65126F6-D5C1-4225-9122-6B78AE7086AB}"/>
              </a:ext>
            </a:extLst>
          </p:cNvPr>
          <p:cNvGrpSpPr/>
          <p:nvPr/>
        </p:nvGrpSpPr>
        <p:grpSpPr>
          <a:xfrm flipH="1">
            <a:off x="685872" y="1184405"/>
            <a:ext cx="2105775" cy="770468"/>
            <a:chOff x="4522432" y="1497176"/>
            <a:chExt cx="2701944" cy="93452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CB83C5A-04B3-4AF9-83B7-9A33C6940A34}"/>
                </a:ext>
              </a:extLst>
            </p:cNvPr>
            <p:cNvSpPr/>
            <p:nvPr/>
          </p:nvSpPr>
          <p:spPr>
            <a:xfrm>
              <a:off x="4522432" y="1497176"/>
              <a:ext cx="2624432" cy="8461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63BA872-446F-4480-8049-BBEEF9E8B13F}"/>
                </a:ext>
              </a:extLst>
            </p:cNvPr>
            <p:cNvSpPr/>
            <p:nvPr/>
          </p:nvSpPr>
          <p:spPr>
            <a:xfrm>
              <a:off x="4575969" y="1549089"/>
              <a:ext cx="2516528" cy="727782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EC9A65D-8E76-407D-B954-B76E926569AB}"/>
                </a:ext>
              </a:extLst>
            </p:cNvPr>
            <p:cNvSpPr/>
            <p:nvPr/>
          </p:nvSpPr>
          <p:spPr>
            <a:xfrm>
              <a:off x="7003706" y="2224966"/>
              <a:ext cx="220670" cy="2067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歸納客戶所面臨的問題</a:t>
            </a:r>
            <a:endParaRPr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27DCEBC-06E8-48DC-862F-537F7DA26E43}"/>
              </a:ext>
            </a:extLst>
          </p:cNvPr>
          <p:cNvSpPr txBox="1"/>
          <p:nvPr/>
        </p:nvSpPr>
        <p:spPr>
          <a:xfrm>
            <a:off x="775900" y="1365104"/>
            <a:ext cx="1997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本地端 </a:t>
            </a:r>
            <a:r>
              <a:rPr lang="zh-TW" altLang="en-US" sz="1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本地端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0647AB1-C3A4-4154-810B-83D147102057}"/>
              </a:ext>
            </a:extLst>
          </p:cNvPr>
          <p:cNvSpPr txBox="1"/>
          <p:nvPr/>
        </p:nvSpPr>
        <p:spPr>
          <a:xfrm>
            <a:off x="470646" y="2031893"/>
            <a:ext cx="6057900" cy="8147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AutoNum type="arabicPeriod"/>
            </a:pPr>
            <a:r>
              <a:rPr lang="zh-TW" altLang="en-US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網路頻寬使用不均，使得某些網路埠長期處於高負載量，效率不佳</a:t>
            </a:r>
          </a:p>
          <a:p>
            <a:pPr marL="457200" indent="-330200">
              <a:lnSpc>
                <a:spcPct val="115000"/>
              </a:lnSpc>
              <a:buClrTx/>
              <a:buSzPts val="1600"/>
              <a:buAutoNum type="arabicPeriod"/>
            </a:pPr>
            <a:r>
              <a:rPr lang="zh-TW" altLang="en-US" sz="1400">
                <a:solidFill>
                  <a:schemeClr val="tx1"/>
                </a:solidFill>
                <a:latin typeface="微軟正黑體"/>
                <a:ea typeface="微軟正黑體"/>
              </a:rPr>
              <a:t>想指定</a:t>
            </a:r>
            <a:r>
              <a:rPr lang="en-US" altLang="zh-TW">
                <a:solidFill>
                  <a:schemeClr val="tx1"/>
                </a:solidFill>
                <a:latin typeface="微軟正黑體"/>
                <a:ea typeface="微軟正黑體"/>
              </a:rPr>
              <a:t>HBS 3</a:t>
            </a:r>
            <a:r>
              <a:rPr lang="zh-TW" altLang="en-US" sz="1400">
                <a:solidFill>
                  <a:schemeClr val="tx1"/>
                </a:solidFill>
                <a:latin typeface="微軟正黑體"/>
                <a:ea typeface="微軟正黑體"/>
              </a:rPr>
              <a:t>流量走特定的網路</a:t>
            </a:r>
            <a:r>
              <a:rPr lang="zh-TW" altLang="en-US">
                <a:solidFill>
                  <a:schemeClr val="tx1"/>
                </a:solidFill>
                <a:latin typeface="微軟正黑體"/>
                <a:ea typeface="微軟正黑體"/>
              </a:rPr>
              <a:t>埠</a:t>
            </a:r>
            <a:r>
              <a:rPr lang="zh-TW" altLang="en-US" sz="1400">
                <a:solidFill>
                  <a:schemeClr val="tx1"/>
                </a:solidFill>
                <a:latin typeface="微軟正黑體"/>
                <a:ea typeface="微軟正黑體"/>
              </a:rPr>
              <a:t>卻不知道如何做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AutoNum type="arabicPeriod"/>
            </a:pPr>
            <a:r>
              <a:rPr lang="zh-TW" altLang="en-US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網路斷線導致備份任務被迫中斷</a:t>
            </a:r>
            <a:endParaRPr lang="zh-TW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5B1762B-C6A8-4F95-ACEC-EF80A125048D}"/>
              </a:ext>
            </a:extLst>
          </p:cNvPr>
          <p:cNvSpPr txBox="1"/>
          <p:nvPr/>
        </p:nvSpPr>
        <p:spPr>
          <a:xfrm>
            <a:off x="834976" y="3279886"/>
            <a:ext cx="1867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本地端 </a:t>
            </a:r>
            <a:r>
              <a:rPr lang="zh-TW" altLang="en-US" sz="18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雲端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AC7AEA8-DF05-438C-8E9C-DD58529B70DB}"/>
              </a:ext>
            </a:extLst>
          </p:cNvPr>
          <p:cNvSpPr txBox="1"/>
          <p:nvPr/>
        </p:nvSpPr>
        <p:spPr>
          <a:xfrm>
            <a:off x="470646" y="3909012"/>
            <a:ext cx="3711390" cy="81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AutoNum type="arabicPeriod"/>
            </a:pPr>
            <a:r>
              <a:rPr lang="zh-TW" altLang="en-US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巨量資料上雲，耗時數個月才傳輸完畢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AutoNum type="arabicPeriod"/>
            </a:pPr>
            <a:r>
              <a:rPr lang="zh-TW" altLang="en-US"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透過實體運送第一次將資料送到雲，但後續備份軟體卻無法增量備份</a:t>
            </a:r>
            <a:endParaRPr lang="zh-TW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801C96C6-95F2-420D-9D96-289E32335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4618" y="2593980"/>
            <a:ext cx="4574940" cy="22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>
            <a:extLst>
              <a:ext uri="{FF2B5EF4-FFF2-40B4-BE49-F238E27FC236}">
                <a16:creationId xmlns:a16="http://schemas.microsoft.com/office/drawing/2014/main" id="{3FFA0482-6381-45D3-BB21-ABB6EE7A25E6}"/>
              </a:ext>
            </a:extLst>
          </p:cNvPr>
          <p:cNvGrpSpPr/>
          <p:nvPr/>
        </p:nvGrpSpPr>
        <p:grpSpPr>
          <a:xfrm flipH="1">
            <a:off x="575040" y="3179528"/>
            <a:ext cx="2105775" cy="644329"/>
            <a:chOff x="4522432" y="1497176"/>
            <a:chExt cx="2701944" cy="97388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58972EC-E7A0-4687-B7A7-F537C36122FD}"/>
                </a:ext>
              </a:extLst>
            </p:cNvPr>
            <p:cNvSpPr/>
            <p:nvPr/>
          </p:nvSpPr>
          <p:spPr>
            <a:xfrm>
              <a:off x="4522432" y="1497176"/>
              <a:ext cx="2624432" cy="8461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B063FDE-42C2-4F36-9288-69DEF3637C05}"/>
                </a:ext>
              </a:extLst>
            </p:cNvPr>
            <p:cNvSpPr/>
            <p:nvPr/>
          </p:nvSpPr>
          <p:spPr>
            <a:xfrm>
              <a:off x="4575969" y="1549089"/>
              <a:ext cx="2516528" cy="727782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0EF1CB0-D003-4112-9B68-C0861F95BB54}"/>
                </a:ext>
              </a:extLst>
            </p:cNvPr>
            <p:cNvSpPr/>
            <p:nvPr/>
          </p:nvSpPr>
          <p:spPr>
            <a:xfrm>
              <a:off x="7003706" y="2224966"/>
              <a:ext cx="220670" cy="246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622419BC-2828-4D0B-8455-F958EF2C3D4F}"/>
              </a:ext>
            </a:extLst>
          </p:cNvPr>
          <p:cNvGrpSpPr/>
          <p:nvPr/>
        </p:nvGrpSpPr>
        <p:grpSpPr>
          <a:xfrm flipH="1">
            <a:off x="575040" y="1191619"/>
            <a:ext cx="2105775" cy="644329"/>
            <a:chOff x="4522432" y="1497176"/>
            <a:chExt cx="2701944" cy="97388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F0B743A-BCE3-48BA-B5C3-07FB22269AF3}"/>
                </a:ext>
              </a:extLst>
            </p:cNvPr>
            <p:cNvSpPr/>
            <p:nvPr/>
          </p:nvSpPr>
          <p:spPr>
            <a:xfrm>
              <a:off x="4522432" y="1497176"/>
              <a:ext cx="2624432" cy="8461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71ADC5F-EA9A-4D28-AC13-0912CD56B66A}"/>
                </a:ext>
              </a:extLst>
            </p:cNvPr>
            <p:cNvSpPr/>
            <p:nvPr/>
          </p:nvSpPr>
          <p:spPr>
            <a:xfrm>
              <a:off x="4575969" y="1549089"/>
              <a:ext cx="2516528" cy="727782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055ED92-8290-44E3-AE71-9B37FE1E41DC}"/>
                </a:ext>
              </a:extLst>
            </p:cNvPr>
            <p:cNvSpPr/>
            <p:nvPr/>
          </p:nvSpPr>
          <p:spPr>
            <a:xfrm>
              <a:off x="7003706" y="2224966"/>
              <a:ext cx="220670" cy="246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/>
              <a:t>備份資料搶時間，還要續傳且不中斷</a:t>
            </a:r>
            <a:endParaRPr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27DCEBC-06E8-48DC-862F-537F7DA26E43}"/>
              </a:ext>
            </a:extLst>
          </p:cNvPr>
          <p:cNvSpPr txBox="1"/>
          <p:nvPr/>
        </p:nvSpPr>
        <p:spPr>
          <a:xfrm>
            <a:off x="694524" y="1306436"/>
            <a:ext cx="1867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本地端 </a:t>
            </a:r>
            <a:r>
              <a:rPr lang="zh-TW" altLang="en-US" sz="16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本地端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0647AB1-C3A4-4154-810B-83D147102057}"/>
              </a:ext>
            </a:extLst>
          </p:cNvPr>
          <p:cNvSpPr txBox="1"/>
          <p:nvPr/>
        </p:nvSpPr>
        <p:spPr>
          <a:xfrm>
            <a:off x="581356" y="1762680"/>
            <a:ext cx="4901455" cy="131035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AutoNum type="arabicPeriod"/>
            </a:pP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全新智能網路優化傳輸，擺脫傳統傳輸的束縛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AutoNum type="arabicPeriod"/>
            </a:pP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每個任務啟動時，智能化判斷高可用度</a:t>
            </a:r>
            <a:r>
              <a:rPr lang="zh-TW" altLang="en-US" sz="1400" b="0" i="0" u="none" strike="noStrike" noProof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實體網路埠</a:t>
            </a: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，自動避開高附載量的</a:t>
            </a:r>
            <a:r>
              <a:rPr lang="zh-TW" altLang="en-US" sz="1400" b="0" i="0" u="none" strike="noStrike" noProof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實體網路埠</a:t>
            </a:r>
            <a:endParaRPr lang="zh-TW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AutoNum type="arabicPeriod"/>
            </a:pP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斷線時自動切換其他</a:t>
            </a:r>
            <a:r>
              <a:rPr lang="zh-TW" altLang="en-US" sz="1400" b="0" i="0" u="none" strike="noStrike" noProof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實體網路埠</a:t>
            </a:r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，達成續傳且不中斷</a:t>
            </a:r>
          </a:p>
          <a:p>
            <a:pPr marL="457200" indent="-317500">
              <a:lnSpc>
                <a:spcPct val="115000"/>
              </a:lnSpc>
              <a:buClrTx/>
              <a:buSzPts val="1400"/>
              <a:buAutoNum type="arabicPeriod"/>
            </a:pPr>
            <a:r>
              <a:rPr lang="zh-TW" altLang="en-US">
                <a:solidFill>
                  <a:schemeClr val="tx1"/>
                </a:solidFill>
                <a:latin typeface="微軟正黑體"/>
                <a:ea typeface="微軟正黑體"/>
              </a:rPr>
              <a:t>可自行指定</a:t>
            </a:r>
            <a:r>
              <a:rPr lang="en-US" altLang="zh-TW">
                <a:solidFill>
                  <a:schemeClr val="tx1"/>
                </a:solidFill>
                <a:latin typeface="微軟正黑體"/>
                <a:ea typeface="微軟正黑體"/>
              </a:rPr>
              <a:t>HBS 3</a:t>
            </a:r>
            <a:r>
              <a:rPr lang="zh-TW" altLang="en-US">
                <a:solidFill>
                  <a:schemeClr val="tx1"/>
                </a:solidFill>
                <a:latin typeface="微軟正黑體"/>
                <a:ea typeface="微軟正黑體"/>
              </a:rPr>
              <a:t>流量走哪個實體網路埠</a:t>
            </a:r>
            <a:endParaRPr lang="zh-TW" altLang="en-US" sz="1200">
              <a:solidFill>
                <a:schemeClr val="tx1"/>
              </a:solidFill>
              <a:latin typeface="微軟正黑體"/>
              <a:ea typeface="微軟正黑體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5B1762B-C6A8-4F95-ACEC-EF80A125048D}"/>
              </a:ext>
            </a:extLst>
          </p:cNvPr>
          <p:cNvSpPr txBox="1"/>
          <p:nvPr/>
        </p:nvSpPr>
        <p:spPr>
          <a:xfrm>
            <a:off x="740597" y="3288922"/>
            <a:ext cx="1867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本地端 </a:t>
            </a:r>
            <a:r>
              <a:rPr lang="zh-TW" altLang="en-US" sz="16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雲端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AC7AEA8-DF05-438C-8E9C-DD58529B70DB}"/>
              </a:ext>
            </a:extLst>
          </p:cNvPr>
          <p:cNvSpPr txBox="1"/>
          <p:nvPr/>
        </p:nvSpPr>
        <p:spPr>
          <a:xfrm>
            <a:off x="583252" y="3769275"/>
            <a:ext cx="4755230" cy="10625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+mj-lt"/>
              <a:buAutoNum type="arabicPeriod"/>
            </a:pPr>
            <a:r>
              <a:rPr lang="en-US" altLang="zh-TW" err="1">
                <a:solidFill>
                  <a:schemeClr val="tx1"/>
                </a:solidFill>
                <a:latin typeface="微軟正黑體"/>
                <a:ea typeface="微軟正黑體"/>
              </a:rPr>
              <a:t>雲播種</a:t>
            </a:r>
            <a:r>
              <a:rPr lang="en-US" altLang="zh-TW">
                <a:solidFill>
                  <a:schemeClr val="tx1"/>
                </a:solidFill>
                <a:latin typeface="微軟正黑體"/>
                <a:ea typeface="微軟正黑體"/>
              </a:rPr>
              <a:t>(Cloud Seeding)</a:t>
            </a:r>
            <a:r>
              <a:rPr lang="zh-TW" altLang="en-US">
                <a:solidFill>
                  <a:schemeClr val="tx1"/>
                </a:solidFill>
                <a:latin typeface="微軟正黑體"/>
                <a:ea typeface="微軟正黑體"/>
              </a:rPr>
              <a:t>巨量資料上雲，壓縮數個月的傳輸時間至兩週內達成</a:t>
            </a:r>
          </a:p>
          <a:p>
            <a:pPr marL="482600" indent="-342900">
              <a:lnSpc>
                <a:spcPct val="115000"/>
              </a:lnSpc>
              <a:buClrTx/>
              <a:buSzPts val="1400"/>
              <a:buFont typeface="+mj-lt"/>
              <a:buAutoNum type="arabicPeriod"/>
            </a:pPr>
            <a:r>
              <a:rPr lang="zh-TW" altLang="en-US">
                <a:solidFill>
                  <a:schemeClr val="tx1"/>
                </a:solidFill>
                <a:latin typeface="微軟正黑體"/>
                <a:ea typeface="微軟正黑體"/>
              </a:rPr>
              <a:t>無須重傳，如一般備份操作流程，</a:t>
            </a:r>
            <a:r>
              <a:rPr lang="en-US" altLang="zh-TW">
                <a:solidFill>
                  <a:schemeClr val="tx1"/>
                </a:solidFill>
                <a:latin typeface="微軟正黑體"/>
                <a:ea typeface="微軟正黑體"/>
              </a:rPr>
              <a:t>HBS 3</a:t>
            </a:r>
            <a:r>
              <a:rPr lang="zh-TW" altLang="en-US">
                <a:solidFill>
                  <a:schemeClr val="tx1"/>
                </a:solidFill>
                <a:latin typeface="微軟正黑體"/>
                <a:ea typeface="微軟正黑體"/>
              </a:rPr>
              <a:t>可輕鬆完成增量備份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31C9743-941C-462F-BF18-38C2E733AE64}"/>
              </a:ext>
            </a:extLst>
          </p:cNvPr>
          <p:cNvGrpSpPr/>
          <p:nvPr/>
        </p:nvGrpSpPr>
        <p:grpSpPr>
          <a:xfrm flipH="1">
            <a:off x="6464660" y="1276087"/>
            <a:ext cx="2180321" cy="1074508"/>
            <a:chOff x="5945673" y="1122899"/>
            <a:chExt cx="1257238" cy="133592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68339DD-B560-46DD-9FD9-69192371E118}"/>
                </a:ext>
              </a:extLst>
            </p:cNvPr>
            <p:cNvSpPr/>
            <p:nvPr/>
          </p:nvSpPr>
          <p:spPr>
            <a:xfrm>
              <a:off x="5945673" y="1122899"/>
              <a:ext cx="1223575" cy="1244229"/>
            </a:xfrm>
            <a:prstGeom prst="rect">
              <a:avLst/>
            </a:prstGeom>
            <a:solidFill>
              <a:srgbClr val="3CAFA4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C6C3CD2-4B1A-4D9B-AF62-B8D688CF5A63}"/>
                </a:ext>
              </a:extLst>
            </p:cNvPr>
            <p:cNvSpPr/>
            <p:nvPr/>
          </p:nvSpPr>
          <p:spPr>
            <a:xfrm>
              <a:off x="5980264" y="1209320"/>
              <a:ext cx="1146035" cy="107045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16D3874-F6B5-408D-A4A9-AC81FB1B9C8B}"/>
                </a:ext>
              </a:extLst>
            </p:cNvPr>
            <p:cNvSpPr/>
            <p:nvPr/>
          </p:nvSpPr>
          <p:spPr>
            <a:xfrm>
              <a:off x="7069155" y="2172710"/>
              <a:ext cx="133756" cy="286118"/>
            </a:xfrm>
            <a:prstGeom prst="rect">
              <a:avLst/>
            </a:prstGeom>
            <a:solidFill>
              <a:srgbClr val="3CA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7B86258-52D5-4B67-8F80-6357FFF4809A}"/>
              </a:ext>
            </a:extLst>
          </p:cNvPr>
          <p:cNvSpPr txBox="1"/>
          <p:nvPr/>
        </p:nvSpPr>
        <p:spPr>
          <a:xfrm>
            <a:off x="6791026" y="1452923"/>
            <a:ext cx="1823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客戶們的心聲，QNAP聽到了</a:t>
            </a:r>
            <a:r>
              <a: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8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B84A4A22-E8FA-46DD-971A-DBC35AB7A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0942" y="2077658"/>
            <a:ext cx="2959806" cy="29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0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subTitle" idx="4294967295"/>
          </p:nvPr>
        </p:nvSpPr>
        <p:spPr>
          <a:xfrm>
            <a:off x="3634067" y="2152663"/>
            <a:ext cx="5095889" cy="10655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altLang="zh-TW" sz="4000" b="1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初心遇見HBS</a:t>
            </a:r>
            <a:r>
              <a:rPr lang="en-US" altLang="zh-TW" sz="4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3</a:t>
            </a:r>
          </a:p>
          <a:p>
            <a:pPr marL="0" indent="0" algn="ctr">
              <a:lnSpc>
                <a:spcPct val="114999"/>
              </a:lnSpc>
              <a:spcAft>
                <a:spcPts val="1600"/>
              </a:spcAft>
              <a:buNone/>
            </a:pPr>
            <a:r>
              <a:rPr lang="en-US" altLang="zh-TW" sz="4000" b="1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第三代備份系統</a:t>
            </a:r>
            <a:r>
              <a:rPr lang="en-US" altLang="zh-TW" sz="4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4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v12)</a:t>
            </a:r>
            <a:endParaRPr lang="en-US" altLang="zh-TW" sz="40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群組 52">
            <a:extLst>
              <a:ext uri="{FF2B5EF4-FFF2-40B4-BE49-F238E27FC236}">
                <a16:creationId xmlns:a16="http://schemas.microsoft.com/office/drawing/2014/main" id="{93FFAC3A-54F1-4735-9BEC-3377253F785F}"/>
              </a:ext>
            </a:extLst>
          </p:cNvPr>
          <p:cNvGrpSpPr/>
          <p:nvPr/>
        </p:nvGrpSpPr>
        <p:grpSpPr>
          <a:xfrm flipH="1">
            <a:off x="1618807" y="3330508"/>
            <a:ext cx="5721727" cy="1301300"/>
            <a:chOff x="5528104" y="1341705"/>
            <a:chExt cx="2003768" cy="808641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3A56000-CF87-4F34-B6DD-FE853BE0D28B}"/>
                </a:ext>
              </a:extLst>
            </p:cNvPr>
            <p:cNvSpPr/>
            <p:nvPr/>
          </p:nvSpPr>
          <p:spPr>
            <a:xfrm>
              <a:off x="5528104" y="1341705"/>
              <a:ext cx="2003768" cy="8086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73B7EDAF-6C53-422C-B45F-810A7A727D7B}"/>
                </a:ext>
              </a:extLst>
            </p:cNvPr>
            <p:cNvSpPr/>
            <p:nvPr/>
          </p:nvSpPr>
          <p:spPr>
            <a:xfrm>
              <a:off x="5554005" y="1383496"/>
              <a:ext cx="1956673" cy="729447"/>
            </a:xfrm>
            <a:prstGeom prst="rect">
              <a:avLst/>
            </a:prstGeom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0" name="圖形 2">
            <a:extLst>
              <a:ext uri="{FF2B5EF4-FFF2-40B4-BE49-F238E27FC236}">
                <a16:creationId xmlns:a16="http://schemas.microsoft.com/office/drawing/2014/main" id="{1E464335-0F52-4016-B084-61AD580E2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8277" y="1720269"/>
            <a:ext cx="1561224" cy="575994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BBED4EC8-0721-4F6B-91BD-20C97A123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821" y="1730817"/>
            <a:ext cx="1224177" cy="575995"/>
          </a:xfrm>
          <a:prstGeom prst="rect">
            <a:avLst/>
          </a:prstGeom>
        </p:spPr>
      </p:pic>
      <p:sp>
        <p:nvSpPr>
          <p:cNvPr id="110" name="Google Shape;110;p18"/>
          <p:cNvSpPr txBox="1"/>
          <p:nvPr/>
        </p:nvSpPr>
        <p:spPr>
          <a:xfrm>
            <a:off x="6540996" y="2384258"/>
            <a:ext cx="1930891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分析最佳實體網路埠</a:t>
            </a:r>
            <a:endParaRPr lang="en-US" altLang="zh-TW"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智能網路優化 架構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2888277" y="2326482"/>
            <a:ext cx="1838605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提供最佳實體網路埠</a:t>
            </a:r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2920618" y="1347166"/>
            <a:ext cx="1838605" cy="33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詢問最佳</a:t>
            </a:r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實體網路埠</a:t>
            </a:r>
            <a:endParaRPr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2113D35-97A3-428E-AC29-17169FF52598}"/>
              </a:ext>
            </a:extLst>
          </p:cNvPr>
          <p:cNvSpPr txBox="1"/>
          <p:nvPr/>
        </p:nvSpPr>
        <p:spPr>
          <a:xfrm>
            <a:off x="1041823" y="1793230"/>
            <a:ext cx="1013199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buSzPts val="1100"/>
              <a:defRPr/>
            </a:pPr>
            <a:r>
              <a:rPr lang="en-US" altLang="zh-TW" sz="1200" b="1">
                <a:latin typeface="+mj-lt"/>
                <a:ea typeface="微軟正黑體"/>
              </a:rPr>
              <a:t>HBS 3 </a:t>
            </a:r>
          </a:p>
          <a:p>
            <a:pPr algn="ctr">
              <a:buSzPts val="1100"/>
              <a:defRPr/>
            </a:pPr>
            <a:r>
              <a:rPr lang="en-US" altLang="zh-TW" sz="1200" b="1" err="1">
                <a:latin typeface="+mj-lt"/>
                <a:ea typeface="微軟正黑體"/>
              </a:rPr>
              <a:t>啟動引擎</a:t>
            </a:r>
            <a:endParaRPr lang="en-US" altLang="zh-TW" sz="1200" b="1">
              <a:latin typeface="+mj-lt"/>
              <a:ea typeface="微軟正黑體" panose="020B0604030504040204" pitchFamily="34" charset="-120"/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D74CCA75-86FF-4F5E-8BD4-38D6858F2644}"/>
              </a:ext>
            </a:extLst>
          </p:cNvPr>
          <p:cNvGrpSpPr/>
          <p:nvPr/>
        </p:nvGrpSpPr>
        <p:grpSpPr>
          <a:xfrm>
            <a:off x="2226556" y="1899696"/>
            <a:ext cx="2400676" cy="252133"/>
            <a:chOff x="1846411" y="1811687"/>
            <a:chExt cx="4192772" cy="252133"/>
          </a:xfrm>
        </p:grpSpPr>
        <p:cxnSp>
          <p:nvCxnSpPr>
            <p:cNvPr id="34" name="Google Shape;136;p19">
              <a:extLst>
                <a:ext uri="{FF2B5EF4-FFF2-40B4-BE49-F238E27FC236}">
                  <a16:creationId xmlns:a16="http://schemas.microsoft.com/office/drawing/2014/main" id="{3A739F74-C1BD-406F-837B-05D4D6E5A6D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942797" y="-284699"/>
              <a:ext cx="0" cy="4192772"/>
            </a:xfrm>
            <a:prstGeom prst="straightConnector1">
              <a:avLst/>
            </a:prstGeom>
            <a:noFill/>
            <a:ln w="28575" cap="flat" cmpd="sng">
              <a:solidFill>
                <a:srgbClr val="26706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" name="Google Shape;136;p19">
              <a:extLst>
                <a:ext uri="{FF2B5EF4-FFF2-40B4-BE49-F238E27FC236}">
                  <a16:creationId xmlns:a16="http://schemas.microsoft.com/office/drawing/2014/main" id="{845DB379-3936-4552-AC4D-F961FF1A7DE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942797" y="-32566"/>
              <a:ext cx="0" cy="4192772"/>
            </a:xfrm>
            <a:prstGeom prst="straightConnector1">
              <a:avLst/>
            </a:prstGeom>
            <a:noFill/>
            <a:ln w="2857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615555A-76B0-4A2F-9099-CB1837AE1C69}"/>
              </a:ext>
            </a:extLst>
          </p:cNvPr>
          <p:cNvSpPr txBox="1"/>
          <p:nvPr/>
        </p:nvSpPr>
        <p:spPr>
          <a:xfrm>
            <a:off x="4743112" y="1777433"/>
            <a:ext cx="1520259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100"/>
              <a:defRPr sz="1200" b="1">
                <a:latin typeface="+mj-lt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en-US" altLang="zh-TW">
                <a:ea typeface="微軟正黑體"/>
              </a:rPr>
              <a:t>HBS 3 </a:t>
            </a:r>
          </a:p>
          <a:p>
            <a:pPr algn="ctr"/>
            <a:r>
              <a:rPr lang="en-US" altLang="zh-TW" err="1">
                <a:ea typeface="微軟正黑體"/>
              </a:rPr>
              <a:t>智能網路分析模組</a:t>
            </a:r>
            <a:endParaRPr lang="en-US" altLang="zh-TW"/>
          </a:p>
        </p:txBody>
      </p:sp>
      <p:pic>
        <p:nvPicPr>
          <p:cNvPr id="11" name="圖片 10" descr="一張含有 標誌, 畫畫, 時鐘 的圖片&#10;&#10;自動產生的描述">
            <a:extLst>
              <a:ext uri="{FF2B5EF4-FFF2-40B4-BE49-F238E27FC236}">
                <a16:creationId xmlns:a16="http://schemas.microsoft.com/office/drawing/2014/main" id="{1C5FB99B-E1F8-4EAB-8382-94A5B8A66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055" y="1257586"/>
            <a:ext cx="825891" cy="576000"/>
          </a:xfrm>
          <a:prstGeom prst="rect">
            <a:avLst/>
          </a:prstGeom>
        </p:spPr>
      </p:pic>
      <p:pic>
        <p:nvPicPr>
          <p:cNvPr id="12" name="圖片 11" descr="一張含有 畫畫 的圖片&#10;&#10;自動產生的描述">
            <a:extLst>
              <a:ext uri="{FF2B5EF4-FFF2-40B4-BE49-F238E27FC236}">
                <a16:creationId xmlns:a16="http://schemas.microsoft.com/office/drawing/2014/main" id="{7B529C2F-F478-4B0E-98EB-8CE7548F9A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853" y="2308919"/>
            <a:ext cx="826725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一張含有 畫畫 的圖片&#10;&#10;自動產生的描述">
            <a:extLst>
              <a:ext uri="{FF2B5EF4-FFF2-40B4-BE49-F238E27FC236}">
                <a16:creationId xmlns:a16="http://schemas.microsoft.com/office/drawing/2014/main" id="{65B3F0B6-C9C3-46B2-B5CC-7CBADA8EAC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055" y="2237386"/>
            <a:ext cx="851297" cy="576000"/>
          </a:xfrm>
          <a:prstGeom prst="rect">
            <a:avLst/>
          </a:prstGeom>
        </p:spPr>
      </p:pic>
      <p:sp>
        <p:nvSpPr>
          <p:cNvPr id="57" name="文字方塊 56">
            <a:extLst>
              <a:ext uri="{FF2B5EF4-FFF2-40B4-BE49-F238E27FC236}">
                <a16:creationId xmlns:a16="http://schemas.microsoft.com/office/drawing/2014/main" id="{9CB71DA3-EEF2-49D5-BBAE-08411EADBCBE}"/>
              </a:ext>
            </a:extLst>
          </p:cNvPr>
          <p:cNvSpPr txBox="1"/>
          <p:nvPr/>
        </p:nvSpPr>
        <p:spPr>
          <a:xfrm>
            <a:off x="1749208" y="3873823"/>
            <a:ext cx="1741684" cy="30777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b="1" err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指派網路介面卡</a:t>
            </a:r>
            <a:endParaRPr lang="en-US" altLang="zh-TW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22458F3-C11D-4202-8D58-342F95FB3001}"/>
              </a:ext>
            </a:extLst>
          </p:cNvPr>
          <p:cNvGrpSpPr/>
          <p:nvPr/>
        </p:nvGrpSpPr>
        <p:grpSpPr>
          <a:xfrm>
            <a:off x="3525726" y="3651042"/>
            <a:ext cx="751988" cy="751988"/>
            <a:chOff x="692844" y="2634501"/>
            <a:chExt cx="751988" cy="751988"/>
          </a:xfrm>
        </p:grpSpPr>
        <p:sp>
          <p:nvSpPr>
            <p:cNvPr id="60" name="Shape 280">
              <a:extLst>
                <a:ext uri="{FF2B5EF4-FFF2-40B4-BE49-F238E27FC236}">
                  <a16:creationId xmlns:a16="http://schemas.microsoft.com/office/drawing/2014/main" id="{E15FD2E2-7E0A-4F32-918F-B342DA586E59}"/>
                </a:ext>
              </a:extLst>
            </p:cNvPr>
            <p:cNvSpPr/>
            <p:nvPr/>
          </p:nvSpPr>
          <p:spPr>
            <a:xfrm rot="5400000">
              <a:off x="692844" y="2634501"/>
              <a:ext cx="751988" cy="751988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23;p19">
              <a:extLst>
                <a:ext uri="{FF2B5EF4-FFF2-40B4-BE49-F238E27FC236}">
                  <a16:creationId xmlns:a16="http://schemas.microsoft.com/office/drawing/2014/main" id="{3A8E5E68-30F0-432C-8ED7-E35BFF07376F}"/>
                </a:ext>
              </a:extLst>
            </p:cNvPr>
            <p:cNvSpPr txBox="1"/>
            <p:nvPr/>
          </p:nvSpPr>
          <p:spPr>
            <a:xfrm>
              <a:off x="837609" y="2665212"/>
              <a:ext cx="480900" cy="3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 b="1"/>
                <a:t>eth</a:t>
              </a:r>
              <a:r>
                <a:rPr lang="en-US" altLang="zh-TW" sz="1100" b="1"/>
                <a:t>0</a:t>
              </a:r>
              <a:endParaRPr sz="1100" b="1"/>
            </a:p>
          </p:txBody>
        </p:sp>
        <p:pic>
          <p:nvPicPr>
            <p:cNvPr id="62" name="圖形 61">
              <a:extLst>
                <a:ext uri="{FF2B5EF4-FFF2-40B4-BE49-F238E27FC236}">
                  <a16:creationId xmlns:a16="http://schemas.microsoft.com/office/drawing/2014/main" id="{D2325D2D-DF2A-4E8E-9191-9469FD281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1010" y="2914831"/>
              <a:ext cx="504163" cy="319759"/>
            </a:xfrm>
            <a:prstGeom prst="rect">
              <a:avLst/>
            </a:prstGeom>
          </p:spPr>
        </p:pic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D9DA10A7-467E-4BFF-ADB2-4E2E4FA66B86}"/>
              </a:ext>
            </a:extLst>
          </p:cNvPr>
          <p:cNvGrpSpPr/>
          <p:nvPr/>
        </p:nvGrpSpPr>
        <p:grpSpPr>
          <a:xfrm>
            <a:off x="4376684" y="3651042"/>
            <a:ext cx="751988" cy="751988"/>
            <a:chOff x="692844" y="2634501"/>
            <a:chExt cx="751988" cy="751988"/>
          </a:xfrm>
        </p:grpSpPr>
        <p:sp>
          <p:nvSpPr>
            <p:cNvPr id="65" name="Shape 280">
              <a:extLst>
                <a:ext uri="{FF2B5EF4-FFF2-40B4-BE49-F238E27FC236}">
                  <a16:creationId xmlns:a16="http://schemas.microsoft.com/office/drawing/2014/main" id="{05F3F195-8F2D-46D4-BCEE-B3F74E32FDBD}"/>
                </a:ext>
              </a:extLst>
            </p:cNvPr>
            <p:cNvSpPr/>
            <p:nvPr/>
          </p:nvSpPr>
          <p:spPr>
            <a:xfrm rot="5400000">
              <a:off x="692844" y="2634501"/>
              <a:ext cx="751988" cy="751988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23;p19">
              <a:extLst>
                <a:ext uri="{FF2B5EF4-FFF2-40B4-BE49-F238E27FC236}">
                  <a16:creationId xmlns:a16="http://schemas.microsoft.com/office/drawing/2014/main" id="{B65FACC4-89F4-4CE4-AFB1-60E1BC7C0DF7}"/>
                </a:ext>
              </a:extLst>
            </p:cNvPr>
            <p:cNvSpPr txBox="1"/>
            <p:nvPr/>
          </p:nvSpPr>
          <p:spPr>
            <a:xfrm>
              <a:off x="837609" y="2665212"/>
              <a:ext cx="480900" cy="3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 b="1"/>
                <a:t>eth</a:t>
              </a:r>
              <a:r>
                <a:rPr lang="en-US" altLang="zh-TW" sz="1100" b="1"/>
                <a:t>1</a:t>
              </a:r>
              <a:endParaRPr sz="1100" b="1"/>
            </a:p>
          </p:txBody>
        </p:sp>
        <p:pic>
          <p:nvPicPr>
            <p:cNvPr id="67" name="圖形 66">
              <a:extLst>
                <a:ext uri="{FF2B5EF4-FFF2-40B4-BE49-F238E27FC236}">
                  <a16:creationId xmlns:a16="http://schemas.microsoft.com/office/drawing/2014/main" id="{379BD009-B8FB-4E7E-B93B-2434D14C8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1010" y="2914831"/>
              <a:ext cx="504163" cy="319759"/>
            </a:xfrm>
            <a:prstGeom prst="rect">
              <a:avLst/>
            </a:prstGeom>
          </p:spPr>
        </p:pic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1DC37E6A-1912-4B63-9674-AE3DF81110DA}"/>
              </a:ext>
            </a:extLst>
          </p:cNvPr>
          <p:cNvGrpSpPr/>
          <p:nvPr/>
        </p:nvGrpSpPr>
        <p:grpSpPr>
          <a:xfrm>
            <a:off x="5227642" y="3651042"/>
            <a:ext cx="751988" cy="751988"/>
            <a:chOff x="692844" y="2634501"/>
            <a:chExt cx="751988" cy="751988"/>
          </a:xfrm>
        </p:grpSpPr>
        <p:sp>
          <p:nvSpPr>
            <p:cNvPr id="69" name="Shape 280">
              <a:extLst>
                <a:ext uri="{FF2B5EF4-FFF2-40B4-BE49-F238E27FC236}">
                  <a16:creationId xmlns:a16="http://schemas.microsoft.com/office/drawing/2014/main" id="{8B64EA6B-95B7-4079-9984-45B0A5B2A9F2}"/>
                </a:ext>
              </a:extLst>
            </p:cNvPr>
            <p:cNvSpPr/>
            <p:nvPr/>
          </p:nvSpPr>
          <p:spPr>
            <a:xfrm rot="5400000">
              <a:off x="692844" y="2634501"/>
              <a:ext cx="751988" cy="751988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23;p19">
              <a:extLst>
                <a:ext uri="{FF2B5EF4-FFF2-40B4-BE49-F238E27FC236}">
                  <a16:creationId xmlns:a16="http://schemas.microsoft.com/office/drawing/2014/main" id="{B20B0F77-0731-459C-9692-5802A04C85B5}"/>
                </a:ext>
              </a:extLst>
            </p:cNvPr>
            <p:cNvSpPr txBox="1"/>
            <p:nvPr/>
          </p:nvSpPr>
          <p:spPr>
            <a:xfrm>
              <a:off x="837609" y="2665212"/>
              <a:ext cx="480900" cy="3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 b="1"/>
                <a:t>eth</a:t>
              </a:r>
              <a:r>
                <a:rPr lang="en-US" altLang="zh-TW" sz="1100" b="1"/>
                <a:t>2</a:t>
              </a:r>
              <a:endParaRPr sz="1100" b="1"/>
            </a:p>
          </p:txBody>
        </p:sp>
        <p:pic>
          <p:nvPicPr>
            <p:cNvPr id="71" name="圖形 70">
              <a:extLst>
                <a:ext uri="{FF2B5EF4-FFF2-40B4-BE49-F238E27FC236}">
                  <a16:creationId xmlns:a16="http://schemas.microsoft.com/office/drawing/2014/main" id="{BE7BA56E-8230-4451-BB4B-43104AA5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1010" y="2914831"/>
              <a:ext cx="504163" cy="319759"/>
            </a:xfrm>
            <a:prstGeom prst="rect">
              <a:avLst/>
            </a:prstGeom>
          </p:spPr>
        </p:pic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A9ADC16E-625A-47FE-BCE8-44C7C0DAF7B4}"/>
              </a:ext>
            </a:extLst>
          </p:cNvPr>
          <p:cNvGrpSpPr/>
          <p:nvPr/>
        </p:nvGrpSpPr>
        <p:grpSpPr>
          <a:xfrm>
            <a:off x="6361379" y="3651042"/>
            <a:ext cx="751988" cy="751988"/>
            <a:chOff x="692844" y="2634501"/>
            <a:chExt cx="751988" cy="751988"/>
          </a:xfrm>
        </p:grpSpPr>
        <p:sp>
          <p:nvSpPr>
            <p:cNvPr id="73" name="Shape 280">
              <a:extLst>
                <a:ext uri="{FF2B5EF4-FFF2-40B4-BE49-F238E27FC236}">
                  <a16:creationId xmlns:a16="http://schemas.microsoft.com/office/drawing/2014/main" id="{2C4C080C-2751-4381-8011-7E5F047BD62D}"/>
                </a:ext>
              </a:extLst>
            </p:cNvPr>
            <p:cNvSpPr/>
            <p:nvPr/>
          </p:nvSpPr>
          <p:spPr>
            <a:xfrm rot="5400000">
              <a:off x="692844" y="2634501"/>
              <a:ext cx="751988" cy="751988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23;p19">
              <a:extLst>
                <a:ext uri="{FF2B5EF4-FFF2-40B4-BE49-F238E27FC236}">
                  <a16:creationId xmlns:a16="http://schemas.microsoft.com/office/drawing/2014/main" id="{4F87BF84-1A39-4902-B4F5-BB67A70058D3}"/>
                </a:ext>
              </a:extLst>
            </p:cNvPr>
            <p:cNvSpPr txBox="1"/>
            <p:nvPr/>
          </p:nvSpPr>
          <p:spPr>
            <a:xfrm>
              <a:off x="837609" y="2665212"/>
              <a:ext cx="575730" cy="3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100" b="1"/>
                <a:t>eth</a:t>
              </a:r>
              <a:r>
                <a:rPr lang="en-US" altLang="zh-TW" sz="1100" b="1"/>
                <a:t>N</a:t>
              </a:r>
              <a:endParaRPr sz="1100" b="1"/>
            </a:p>
          </p:txBody>
        </p:sp>
        <p:pic>
          <p:nvPicPr>
            <p:cNvPr id="75" name="圖形 74">
              <a:extLst>
                <a:ext uri="{FF2B5EF4-FFF2-40B4-BE49-F238E27FC236}">
                  <a16:creationId xmlns:a16="http://schemas.microsoft.com/office/drawing/2014/main" id="{1899BED6-F911-4B44-A624-6C2827E95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1010" y="2914831"/>
              <a:ext cx="504163" cy="319759"/>
            </a:xfrm>
            <a:prstGeom prst="rect">
              <a:avLst/>
            </a:prstGeom>
          </p:spPr>
        </p:pic>
      </p:grpSp>
      <p:cxnSp>
        <p:nvCxnSpPr>
          <p:cNvPr id="76" name="Google Shape;136;p19">
            <a:extLst>
              <a:ext uri="{FF2B5EF4-FFF2-40B4-BE49-F238E27FC236}">
                <a16:creationId xmlns:a16="http://schemas.microsoft.com/office/drawing/2014/main" id="{4F09FDD9-44DA-4D60-AC61-6C9F136F1566}"/>
              </a:ext>
            </a:extLst>
          </p:cNvPr>
          <p:cNvCxnSpPr>
            <a:cxnSpLocks/>
            <a:stCxn id="60" idx="2"/>
            <a:endCxn id="50" idx="2"/>
          </p:cNvCxnSpPr>
          <p:nvPr/>
        </p:nvCxnSpPr>
        <p:spPr>
          <a:xfrm flipV="1">
            <a:off x="3901720" y="2296264"/>
            <a:ext cx="1587169" cy="1354778"/>
          </a:xfrm>
          <a:prstGeom prst="straightConnector1">
            <a:avLst/>
          </a:prstGeom>
          <a:noFill/>
          <a:ln w="19050" cap="flat" cmpd="sng">
            <a:solidFill>
              <a:srgbClr val="E65F26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78" name="Google Shape;136;p19">
            <a:extLst>
              <a:ext uri="{FF2B5EF4-FFF2-40B4-BE49-F238E27FC236}">
                <a16:creationId xmlns:a16="http://schemas.microsoft.com/office/drawing/2014/main" id="{8FD6F6B2-EE67-411C-A84E-23F3623CEF71}"/>
              </a:ext>
            </a:extLst>
          </p:cNvPr>
          <p:cNvCxnSpPr>
            <a:cxnSpLocks/>
            <a:stCxn id="65" idx="2"/>
            <a:endCxn id="50" idx="2"/>
          </p:cNvCxnSpPr>
          <p:nvPr/>
        </p:nvCxnSpPr>
        <p:spPr>
          <a:xfrm flipV="1">
            <a:off x="4752678" y="2296264"/>
            <a:ext cx="736211" cy="1354778"/>
          </a:xfrm>
          <a:prstGeom prst="straightConnector1">
            <a:avLst/>
          </a:prstGeom>
          <a:noFill/>
          <a:ln w="19050" cap="flat" cmpd="sng">
            <a:solidFill>
              <a:srgbClr val="E65F26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80" name="Google Shape;136;p19">
            <a:extLst>
              <a:ext uri="{FF2B5EF4-FFF2-40B4-BE49-F238E27FC236}">
                <a16:creationId xmlns:a16="http://schemas.microsoft.com/office/drawing/2014/main" id="{9192AEA6-A52F-4D50-9257-67AEC8C47C7C}"/>
              </a:ext>
            </a:extLst>
          </p:cNvPr>
          <p:cNvCxnSpPr>
            <a:cxnSpLocks/>
            <a:stCxn id="69" idx="2"/>
            <a:endCxn id="50" idx="2"/>
          </p:cNvCxnSpPr>
          <p:nvPr/>
        </p:nvCxnSpPr>
        <p:spPr>
          <a:xfrm flipH="1" flipV="1">
            <a:off x="5488889" y="2296264"/>
            <a:ext cx="114747" cy="1354778"/>
          </a:xfrm>
          <a:prstGeom prst="straightConnector1">
            <a:avLst/>
          </a:prstGeom>
          <a:noFill/>
          <a:ln w="19050" cap="flat" cmpd="sng">
            <a:solidFill>
              <a:srgbClr val="E65F26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82" name="Google Shape;136;p19">
            <a:extLst>
              <a:ext uri="{FF2B5EF4-FFF2-40B4-BE49-F238E27FC236}">
                <a16:creationId xmlns:a16="http://schemas.microsoft.com/office/drawing/2014/main" id="{97FEEFD5-2844-4641-AB63-3ACA10C109CD}"/>
              </a:ext>
            </a:extLst>
          </p:cNvPr>
          <p:cNvCxnSpPr>
            <a:cxnSpLocks/>
            <a:stCxn id="73" idx="2"/>
            <a:endCxn id="50" idx="2"/>
          </p:cNvCxnSpPr>
          <p:nvPr/>
        </p:nvCxnSpPr>
        <p:spPr>
          <a:xfrm flipH="1" flipV="1">
            <a:off x="5488889" y="2296264"/>
            <a:ext cx="1248484" cy="1354778"/>
          </a:xfrm>
          <a:prstGeom prst="straightConnector1">
            <a:avLst/>
          </a:prstGeom>
          <a:noFill/>
          <a:ln w="19050" cap="flat" cmpd="sng">
            <a:solidFill>
              <a:srgbClr val="E65F26"/>
            </a:solidFill>
            <a:prstDash val="sys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形 2">
            <a:extLst>
              <a:ext uri="{FF2B5EF4-FFF2-40B4-BE49-F238E27FC236}">
                <a16:creationId xmlns:a16="http://schemas.microsoft.com/office/drawing/2014/main" id="{600AF0F3-0C91-4AF7-A2BA-045AEDB33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072" y="1961018"/>
            <a:ext cx="1561224" cy="575994"/>
          </a:xfrm>
          <a:prstGeom prst="rect">
            <a:avLst/>
          </a:prstGeom>
        </p:spPr>
      </p:pic>
      <p:grpSp>
        <p:nvGrpSpPr>
          <p:cNvPr id="61" name="群組 60">
            <a:extLst>
              <a:ext uri="{FF2B5EF4-FFF2-40B4-BE49-F238E27FC236}">
                <a16:creationId xmlns:a16="http://schemas.microsoft.com/office/drawing/2014/main" id="{5A2D324C-9A04-495B-9ED7-F30CD0ADBDD3}"/>
              </a:ext>
            </a:extLst>
          </p:cNvPr>
          <p:cNvGrpSpPr/>
          <p:nvPr/>
        </p:nvGrpSpPr>
        <p:grpSpPr>
          <a:xfrm>
            <a:off x="3955516" y="2613550"/>
            <a:ext cx="1679158" cy="1309496"/>
            <a:chOff x="3687802" y="2749146"/>
            <a:chExt cx="1925590" cy="1309496"/>
          </a:xfrm>
        </p:grpSpPr>
        <p:cxnSp>
          <p:nvCxnSpPr>
            <p:cNvPr id="62" name="Google Shape;125;p19">
              <a:extLst>
                <a:ext uri="{FF2B5EF4-FFF2-40B4-BE49-F238E27FC236}">
                  <a16:creationId xmlns:a16="http://schemas.microsoft.com/office/drawing/2014/main" id="{41BF9CC1-290C-43CE-AAF0-41CC1570A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3391" y="2749146"/>
              <a:ext cx="1" cy="13094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125;p19">
              <a:extLst>
                <a:ext uri="{FF2B5EF4-FFF2-40B4-BE49-F238E27FC236}">
                  <a16:creationId xmlns:a16="http://schemas.microsoft.com/office/drawing/2014/main" id="{A19BE4CB-7093-4AB6-95E5-150D9728526D}"/>
                </a:ext>
              </a:extLst>
            </p:cNvPr>
            <p:cNvCxnSpPr>
              <a:cxnSpLocks/>
            </p:cNvCxnSpPr>
            <p:nvPr/>
          </p:nvCxnSpPr>
          <p:spPr>
            <a:xfrm>
              <a:off x="3687802" y="4052612"/>
              <a:ext cx="19255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19"/>
          <p:cNvSpPr/>
          <p:nvPr/>
        </p:nvSpPr>
        <p:spPr>
          <a:xfrm>
            <a:off x="5240666" y="2532841"/>
            <a:ext cx="836624" cy="219000"/>
          </a:xfrm>
          <a:prstGeom prst="rect">
            <a:avLst/>
          </a:prstGeom>
          <a:solidFill>
            <a:srgbClr val="4D68D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1100" b="1">
                <a:solidFill>
                  <a:schemeClr val="bg1"/>
                </a:solidFill>
              </a:rPr>
              <a:t>10Gbps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3222916" y="3807516"/>
            <a:ext cx="732600" cy="219000"/>
          </a:xfrm>
          <a:prstGeom prst="rect">
            <a:avLst/>
          </a:prstGeom>
          <a:solidFill>
            <a:srgbClr val="DC850D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100" b="1">
                <a:solidFill>
                  <a:schemeClr val="bg1"/>
                </a:solidFill>
              </a:rPr>
              <a:t>10Gbps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206051" y="2528533"/>
            <a:ext cx="801403" cy="219000"/>
          </a:xfrm>
          <a:prstGeom prst="rect">
            <a:avLst/>
          </a:prstGeom>
          <a:solidFill>
            <a:srgbClr val="E65F2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100" b="1">
                <a:solidFill>
                  <a:schemeClr val="bg1"/>
                </a:solidFill>
              </a:rPr>
              <a:t>1 </a:t>
            </a:r>
            <a:r>
              <a:rPr lang="zh-TW" sz="1100" b="1">
                <a:solidFill>
                  <a:schemeClr val="bg1"/>
                </a:solidFill>
              </a:rPr>
              <a:t>Gbp</a:t>
            </a:r>
            <a:r>
              <a:rPr lang="en-US" altLang="zh-TW" sz="1100" b="1">
                <a:solidFill>
                  <a:schemeClr val="bg1"/>
                </a:solidFill>
              </a:rPr>
              <a:t>s</a:t>
            </a:r>
            <a:endParaRPr sz="1100" b="1">
              <a:solidFill>
                <a:schemeClr val="bg1"/>
              </a:solidFill>
            </a:endParaRP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ECD59B4E-C4DA-4124-83AB-812F081DB2EF}"/>
              </a:ext>
            </a:extLst>
          </p:cNvPr>
          <p:cNvGrpSpPr/>
          <p:nvPr/>
        </p:nvGrpSpPr>
        <p:grpSpPr>
          <a:xfrm>
            <a:off x="5821247" y="2441234"/>
            <a:ext cx="841510" cy="841510"/>
            <a:chOff x="866919" y="1547343"/>
            <a:chExt cx="1691999" cy="1691999"/>
          </a:xfrm>
        </p:grpSpPr>
        <p:sp>
          <p:nvSpPr>
            <p:cNvPr id="46" name="Shape 279">
              <a:extLst>
                <a:ext uri="{FF2B5EF4-FFF2-40B4-BE49-F238E27FC236}">
                  <a16:creationId xmlns:a16="http://schemas.microsoft.com/office/drawing/2014/main" id="{8D803A77-22B0-4995-A41D-6EFAC9663E62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4D68D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280">
              <a:extLst>
                <a:ext uri="{FF2B5EF4-FFF2-40B4-BE49-F238E27FC236}">
                  <a16:creationId xmlns:a16="http://schemas.microsoft.com/office/drawing/2014/main" id="{E8D376CF-C005-4016-9B5F-BDA50024EA48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" name="Google Shape;122;p19">
            <a:extLst>
              <a:ext uri="{FF2B5EF4-FFF2-40B4-BE49-F238E27FC236}">
                <a16:creationId xmlns:a16="http://schemas.microsoft.com/office/drawing/2014/main" id="{78879CAC-E3FE-4535-A7BD-E7FF4882BCA9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413" y="2642732"/>
            <a:ext cx="1841673" cy="115103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42;p19">
            <a:extLst>
              <a:ext uri="{FF2B5EF4-FFF2-40B4-BE49-F238E27FC236}">
                <a16:creationId xmlns:a16="http://schemas.microsoft.com/office/drawing/2014/main" id="{5129CA62-6AFF-4488-9CA3-8CBCCA83CBF0}"/>
              </a:ext>
            </a:extLst>
          </p:cNvPr>
          <p:cNvSpPr txBox="1"/>
          <p:nvPr/>
        </p:nvSpPr>
        <p:spPr>
          <a:xfrm>
            <a:off x="7110899" y="3606408"/>
            <a:ext cx="854700" cy="3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/>
              <a:t>NAS </a:t>
            </a:r>
            <a:r>
              <a:rPr lang="en-US" altLang="zh-TW" sz="1200" b="1"/>
              <a:t>B</a:t>
            </a:r>
            <a:endParaRPr sz="1200" b="1"/>
          </a:p>
        </p:txBody>
      </p:sp>
      <p:pic>
        <p:nvPicPr>
          <p:cNvPr id="44" name="圖片 43" descr="一張含有 房間 的圖片&#10;&#10;自動產生的描述">
            <a:extLst>
              <a:ext uri="{FF2B5EF4-FFF2-40B4-BE49-F238E27FC236}">
                <a16:creationId xmlns:a16="http://schemas.microsoft.com/office/drawing/2014/main" id="{6FC4AFF2-72B8-44E3-9294-3CE995639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140" y="2547864"/>
            <a:ext cx="461713" cy="461713"/>
          </a:xfrm>
          <a:prstGeom prst="rect">
            <a:avLst/>
          </a:prstGeom>
        </p:spPr>
      </p:pic>
      <p:grpSp>
        <p:nvGrpSpPr>
          <p:cNvPr id="34" name="群組 33">
            <a:extLst>
              <a:ext uri="{FF2B5EF4-FFF2-40B4-BE49-F238E27FC236}">
                <a16:creationId xmlns:a16="http://schemas.microsoft.com/office/drawing/2014/main" id="{9069B2FD-2172-4EF7-808F-756423C61D8E}"/>
              </a:ext>
            </a:extLst>
          </p:cNvPr>
          <p:cNvGrpSpPr/>
          <p:nvPr/>
        </p:nvGrpSpPr>
        <p:grpSpPr>
          <a:xfrm rot="10800000">
            <a:off x="2545422" y="3280295"/>
            <a:ext cx="841510" cy="841510"/>
            <a:chOff x="866919" y="1547343"/>
            <a:chExt cx="1691999" cy="1691999"/>
          </a:xfrm>
        </p:grpSpPr>
        <p:sp>
          <p:nvSpPr>
            <p:cNvPr id="38" name="Shape 279">
              <a:extLst>
                <a:ext uri="{FF2B5EF4-FFF2-40B4-BE49-F238E27FC236}">
                  <a16:creationId xmlns:a16="http://schemas.microsoft.com/office/drawing/2014/main" id="{FD538F87-74DB-4347-B464-C4D45A521D0D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DC850D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280">
              <a:extLst>
                <a:ext uri="{FF2B5EF4-FFF2-40B4-BE49-F238E27FC236}">
                  <a16:creationId xmlns:a16="http://schemas.microsoft.com/office/drawing/2014/main" id="{633198DF-21D0-43C3-BA16-B0E79888509F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A3CB3E93-4D10-4EB4-B9FC-7EAF09D8EE8B}"/>
              </a:ext>
            </a:extLst>
          </p:cNvPr>
          <p:cNvGrpSpPr/>
          <p:nvPr/>
        </p:nvGrpSpPr>
        <p:grpSpPr>
          <a:xfrm rot="10800000">
            <a:off x="2545422" y="2423299"/>
            <a:ext cx="841510" cy="841510"/>
            <a:chOff x="866919" y="1547343"/>
            <a:chExt cx="1691999" cy="1691999"/>
          </a:xfrm>
        </p:grpSpPr>
        <p:sp>
          <p:nvSpPr>
            <p:cNvPr id="36" name="Shape 279">
              <a:extLst>
                <a:ext uri="{FF2B5EF4-FFF2-40B4-BE49-F238E27FC236}">
                  <a16:creationId xmlns:a16="http://schemas.microsoft.com/office/drawing/2014/main" id="{FE050605-B287-46EA-AF03-D24C8C8D3740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E65F26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280">
              <a:extLst>
                <a:ext uri="{FF2B5EF4-FFF2-40B4-BE49-F238E27FC236}">
                  <a16:creationId xmlns:a16="http://schemas.microsoft.com/office/drawing/2014/main" id="{6009C25B-7BD2-4FF7-B02B-748100DDF1D9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/>
              <a:t>過去</a:t>
            </a:r>
            <a:r>
              <a:rPr lang="en-US" altLang="zh-TW"/>
              <a:t>HBS</a:t>
            </a:r>
            <a:r>
              <a:rPr lang="zh-TW" altLang="en-US"/>
              <a:t> </a:t>
            </a:r>
            <a:r>
              <a:rPr lang="en-US" altLang="zh-TW"/>
              <a:t>3</a:t>
            </a:r>
            <a:r>
              <a:rPr lang="zh-TW" altLang="en-US"/>
              <a:t>備份選擇實體網路埠的方式</a:t>
            </a: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49" y="2651668"/>
            <a:ext cx="1841673" cy="1151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738487" y="2509199"/>
            <a:ext cx="480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/>
              <a:t>eth0</a:t>
            </a:r>
            <a:endParaRPr sz="1100" b="1"/>
          </a:p>
        </p:txBody>
      </p:sp>
      <p:cxnSp>
        <p:nvCxnSpPr>
          <p:cNvPr id="136" name="Google Shape;136;p19"/>
          <p:cNvCxnSpPr>
            <a:cxnSpLocks/>
            <a:stCxn id="127" idx="3"/>
            <a:endCxn id="137" idx="1"/>
          </p:cNvCxnSpPr>
          <p:nvPr/>
        </p:nvCxnSpPr>
        <p:spPr>
          <a:xfrm>
            <a:off x="4007454" y="2638033"/>
            <a:ext cx="1233212" cy="430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19"/>
          <p:cNvSpPr txBox="1"/>
          <p:nvPr/>
        </p:nvSpPr>
        <p:spPr>
          <a:xfrm>
            <a:off x="1175535" y="3615344"/>
            <a:ext cx="854700" cy="3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/>
              <a:t>NAS A</a:t>
            </a:r>
            <a:endParaRPr sz="1200" b="1"/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9C0C83C3-4A92-49C2-8126-1E0B5B0D4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1888" y="2758818"/>
            <a:ext cx="504163" cy="319759"/>
          </a:xfrm>
          <a:prstGeom prst="rect">
            <a:avLst/>
          </a:prstGeom>
        </p:spPr>
      </p:pic>
      <p:pic>
        <p:nvPicPr>
          <p:cNvPr id="6" name="圖片 5" descr="一張含有 房間 的圖片&#10;&#10;自動產生的描述">
            <a:extLst>
              <a:ext uri="{FF2B5EF4-FFF2-40B4-BE49-F238E27FC236}">
                <a16:creationId xmlns:a16="http://schemas.microsoft.com/office/drawing/2014/main" id="{A8ED3B2C-D696-4237-9108-C9E6F7E32A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54" y="2556800"/>
            <a:ext cx="461713" cy="461713"/>
          </a:xfrm>
          <a:prstGeom prst="rect">
            <a:avLst/>
          </a:prstGeom>
        </p:spPr>
      </p:pic>
      <p:sp>
        <p:nvSpPr>
          <p:cNvPr id="40" name="Google Shape;123;p19">
            <a:extLst>
              <a:ext uri="{FF2B5EF4-FFF2-40B4-BE49-F238E27FC236}">
                <a16:creationId xmlns:a16="http://schemas.microsoft.com/office/drawing/2014/main" id="{8759224E-D311-40D5-B08B-543EFFC6257E}"/>
              </a:ext>
            </a:extLst>
          </p:cNvPr>
          <p:cNvSpPr txBox="1"/>
          <p:nvPr/>
        </p:nvSpPr>
        <p:spPr>
          <a:xfrm>
            <a:off x="2738487" y="3353665"/>
            <a:ext cx="480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/>
              <a:t>eth</a:t>
            </a:r>
            <a:r>
              <a:rPr lang="en-US" altLang="zh-TW" sz="1100" b="1"/>
              <a:t>1</a:t>
            </a:r>
            <a:endParaRPr sz="1100" b="1"/>
          </a:p>
        </p:txBody>
      </p:sp>
      <p:pic>
        <p:nvPicPr>
          <p:cNvPr id="41" name="圖形 40">
            <a:extLst>
              <a:ext uri="{FF2B5EF4-FFF2-40B4-BE49-F238E27FC236}">
                <a16:creationId xmlns:a16="http://schemas.microsoft.com/office/drawing/2014/main" id="{59525189-2EFB-4AC7-8218-8EB9EE6EF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1888" y="3603284"/>
            <a:ext cx="504163" cy="319759"/>
          </a:xfrm>
          <a:prstGeom prst="rect">
            <a:avLst/>
          </a:prstGeom>
        </p:spPr>
      </p:pic>
      <p:pic>
        <p:nvPicPr>
          <p:cNvPr id="48" name="圖形 47">
            <a:extLst>
              <a:ext uri="{FF2B5EF4-FFF2-40B4-BE49-F238E27FC236}">
                <a16:creationId xmlns:a16="http://schemas.microsoft.com/office/drawing/2014/main" id="{24A0D1C4-2B37-42D3-AFEE-B9936BB1CF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3796" y="2729977"/>
            <a:ext cx="504163" cy="319759"/>
          </a:xfrm>
          <a:prstGeom prst="rect">
            <a:avLst/>
          </a:prstGeom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702F9FA2-8204-452D-B753-C77E3B3674E7}"/>
              </a:ext>
            </a:extLst>
          </p:cNvPr>
          <p:cNvSpPr txBox="1"/>
          <p:nvPr/>
        </p:nvSpPr>
        <p:spPr>
          <a:xfrm>
            <a:off x="1099084" y="2018183"/>
            <a:ext cx="1013199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100"/>
              <a:defRPr sz="1200" b="1">
                <a:latin typeface="+mj-lt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en-US" altLang="zh-TW"/>
              <a:t>NAS</a:t>
            </a:r>
            <a:r>
              <a:rPr lang="zh-TW" altLang="en-US">
                <a:latin typeface="微軟正黑體" panose="020B0604030504040204" pitchFamily="34" charset="-120"/>
              </a:rPr>
              <a:t>默認網路埠為</a:t>
            </a:r>
            <a:r>
              <a:rPr lang="en-US" altLang="zh-TW"/>
              <a:t>eth 0</a:t>
            </a:r>
            <a:endParaRPr lang="zh-TW" altLang="en-US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BE2A0574-7B7A-4940-8E41-A4569546E2CC}"/>
              </a:ext>
            </a:extLst>
          </p:cNvPr>
          <p:cNvSpPr txBox="1"/>
          <p:nvPr/>
        </p:nvSpPr>
        <p:spPr>
          <a:xfrm>
            <a:off x="1982801" y="1351558"/>
            <a:ext cx="4803962" cy="30777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任務啟動時，</a:t>
            </a:r>
            <a:r>
              <a:rPr lang="en-US" altLang="zh-TW" b="1">
                <a:solidFill>
                  <a:schemeClr val="tx1"/>
                </a:solidFill>
                <a:latin typeface="微軟正黑體"/>
                <a:ea typeface="微軟正黑體"/>
              </a:rPr>
              <a:t>HBS 3</a:t>
            </a:r>
            <a:r>
              <a:rPr lang="en-US" altLang="zh-TW" b="1">
                <a:solidFill>
                  <a:srgbClr val="267069"/>
                </a:solidFill>
                <a:latin typeface="微軟正黑體"/>
                <a:ea typeface="微軟正黑體"/>
              </a:rPr>
              <a:t> </a:t>
            </a:r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取得</a:t>
            </a:r>
            <a:r>
              <a:rPr lang="en-US" altLang="zh-TW" b="1">
                <a:solidFill>
                  <a:srgbClr val="267069"/>
                </a:solidFill>
                <a:latin typeface="微軟正黑體"/>
                <a:ea typeface="微軟正黑體"/>
              </a:rPr>
              <a:t>NAS</a:t>
            </a:r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默認網卡為 </a:t>
            </a:r>
            <a:r>
              <a:rPr lang="en-US" altLang="zh-TW" b="1">
                <a:solidFill>
                  <a:schemeClr val="tx1"/>
                </a:solidFill>
                <a:latin typeface="微軟正黑體"/>
                <a:ea typeface="微軟正黑體"/>
              </a:rPr>
              <a:t>eth0(1 Gbps)</a:t>
            </a:r>
            <a:endParaRPr lang="zh-TW" altLang="en-US" b="1">
              <a:solidFill>
                <a:schemeClr val="tx1"/>
              </a:solidFill>
              <a:latin typeface="微軟正黑體"/>
              <a:ea typeface="微軟正黑體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A6D22C0F-E6D5-4583-B419-D12E53E21883}"/>
              </a:ext>
            </a:extLst>
          </p:cNvPr>
          <p:cNvSpPr txBox="1"/>
          <p:nvPr/>
        </p:nvSpPr>
        <p:spPr>
          <a:xfrm>
            <a:off x="3151501" y="1963398"/>
            <a:ext cx="3728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NAS A</a:t>
            </a:r>
            <a:r>
              <a:rPr lang="zh-TW" altLang="en-US" b="1">
                <a:solidFill>
                  <a:srgbClr val="E65F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資料流透過 </a:t>
            </a:r>
            <a:r>
              <a:rPr lang="en-US" alt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eth0 </a:t>
            </a:r>
            <a:r>
              <a:rPr lang="zh-TW" altLang="en-US" b="1">
                <a:solidFill>
                  <a:srgbClr val="E65F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傳輸至遠端</a:t>
            </a:r>
            <a:r>
              <a:rPr lang="en-US" alt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NAS B</a:t>
            </a: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5015A81-F006-4641-A790-D50E6D4FD750}"/>
              </a:ext>
            </a:extLst>
          </p:cNvPr>
          <p:cNvSpPr txBox="1"/>
          <p:nvPr/>
        </p:nvSpPr>
        <p:spPr>
          <a:xfrm>
            <a:off x="3267483" y="4215727"/>
            <a:ext cx="457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en-US" alt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NAS A eth0</a:t>
            </a:r>
            <a:r>
              <a:rPr lang="zh-TW" altLang="en-US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斷線時，任務即失敗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即使</a:t>
            </a:r>
            <a:r>
              <a:rPr lang="en-US" altLang="zh-TW" sz="1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NAS A </a:t>
            </a:r>
            <a:r>
              <a:rPr lang="zh-TW" altLang="en-US" sz="1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還有第二張網路埠</a:t>
            </a:r>
            <a:r>
              <a:rPr lang="en-US" altLang="zh-TW" sz="1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(eth1)</a:t>
            </a:r>
            <a:r>
              <a:rPr lang="zh-TW" altLang="en-US" sz="1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也無法故障移轉</a:t>
            </a:r>
          </a:p>
        </p:txBody>
      </p:sp>
      <p:pic>
        <p:nvPicPr>
          <p:cNvPr id="5" name="圖片 4" descr="一張含有 標誌, 畫畫, 時鐘 的圖片&#10;&#10;自動產生的描述">
            <a:extLst>
              <a:ext uri="{FF2B5EF4-FFF2-40B4-BE49-F238E27FC236}">
                <a16:creationId xmlns:a16="http://schemas.microsoft.com/office/drawing/2014/main" id="{E9165437-8C2B-47B7-A8E1-7133E2A2F2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253" y="1214897"/>
            <a:ext cx="825891" cy="576000"/>
          </a:xfrm>
          <a:prstGeom prst="rect">
            <a:avLst/>
          </a:prstGeom>
        </p:spPr>
      </p:pic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8CA1837C-654B-4081-A7B4-5A9BB9EFE3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905" y="1829286"/>
            <a:ext cx="826725" cy="576000"/>
          </a:xfrm>
          <a:prstGeom prst="rect">
            <a:avLst/>
          </a:prstGeom>
        </p:spPr>
      </p:pic>
      <p:pic>
        <p:nvPicPr>
          <p:cNvPr id="10" name="圖片 9" descr="一張含有 畫畫 的圖片&#10;&#10;自動產生的描述">
            <a:extLst>
              <a:ext uri="{FF2B5EF4-FFF2-40B4-BE49-F238E27FC236}">
                <a16:creationId xmlns:a16="http://schemas.microsoft.com/office/drawing/2014/main" id="{622C55B6-2FE9-4795-83B0-7A7326B5E7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360" y="4166596"/>
            <a:ext cx="851297" cy="576000"/>
          </a:xfrm>
          <a:prstGeom prst="rect">
            <a:avLst/>
          </a:prstGeom>
        </p:spPr>
      </p:pic>
      <p:sp>
        <p:nvSpPr>
          <p:cNvPr id="19" name="箭號: 迴轉箭號 18">
            <a:extLst>
              <a:ext uri="{FF2B5EF4-FFF2-40B4-BE49-F238E27FC236}">
                <a16:creationId xmlns:a16="http://schemas.microsoft.com/office/drawing/2014/main" id="{2CEB3538-6E23-4480-A450-542F14DCBD76}"/>
              </a:ext>
            </a:extLst>
          </p:cNvPr>
          <p:cNvSpPr/>
          <p:nvPr/>
        </p:nvSpPr>
        <p:spPr>
          <a:xfrm rot="5400000">
            <a:off x="3836807" y="3030587"/>
            <a:ext cx="1015524" cy="624040"/>
          </a:xfrm>
          <a:prstGeom prst="uturnArrow">
            <a:avLst>
              <a:gd name="adj1" fmla="val 12282"/>
              <a:gd name="adj2" fmla="val 21937"/>
              <a:gd name="adj3" fmla="val 35858"/>
              <a:gd name="adj4" fmla="val 64142"/>
              <a:gd name="adj5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B22E2A2-F0C0-40D4-8A1A-E3DB6DA21E7B}"/>
              </a:ext>
            </a:extLst>
          </p:cNvPr>
          <p:cNvGrpSpPr/>
          <p:nvPr/>
        </p:nvGrpSpPr>
        <p:grpSpPr>
          <a:xfrm>
            <a:off x="4293130" y="2814866"/>
            <a:ext cx="758670" cy="654026"/>
            <a:chOff x="4025415" y="2914316"/>
            <a:chExt cx="800599" cy="690172"/>
          </a:xfrm>
        </p:grpSpPr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BDC8D919-5D79-4486-B4AE-3DA33F40D443}"/>
                </a:ext>
              </a:extLst>
            </p:cNvPr>
            <p:cNvSpPr/>
            <p:nvPr/>
          </p:nvSpPr>
          <p:spPr>
            <a:xfrm>
              <a:off x="4025415" y="2914316"/>
              <a:ext cx="800599" cy="690172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形 21">
              <a:extLst>
                <a:ext uri="{FF2B5EF4-FFF2-40B4-BE49-F238E27FC236}">
                  <a16:creationId xmlns:a16="http://schemas.microsoft.com/office/drawing/2014/main" id="{EC955EF6-20BE-4A6E-84FF-773EDA86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74539" y="3124077"/>
              <a:ext cx="96608" cy="401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0458DAAF-F580-4FF2-8D4F-968339E5DD43}"/>
              </a:ext>
            </a:extLst>
          </p:cNvPr>
          <p:cNvGrpSpPr/>
          <p:nvPr/>
        </p:nvGrpSpPr>
        <p:grpSpPr>
          <a:xfrm>
            <a:off x="3715112" y="2768187"/>
            <a:ext cx="2073630" cy="1314301"/>
            <a:chOff x="3052754" y="2749146"/>
            <a:chExt cx="2560638" cy="1314301"/>
          </a:xfrm>
        </p:grpSpPr>
        <p:cxnSp>
          <p:nvCxnSpPr>
            <p:cNvPr id="54" name="Google Shape;125;p19">
              <a:extLst>
                <a:ext uri="{FF2B5EF4-FFF2-40B4-BE49-F238E27FC236}">
                  <a16:creationId xmlns:a16="http://schemas.microsoft.com/office/drawing/2014/main" id="{B166A9C4-F835-4140-A2FE-AF8875E8EC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3391" y="2749146"/>
              <a:ext cx="1" cy="1309495"/>
            </a:xfrm>
            <a:prstGeom prst="straightConnector1">
              <a:avLst/>
            </a:prstGeom>
            <a:noFill/>
            <a:ln w="28575" cap="flat" cmpd="sng">
              <a:solidFill>
                <a:schemeClr val="accent4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19"/>
            <p:cNvCxnSpPr>
              <a:cxnSpLocks/>
            </p:cNvCxnSpPr>
            <p:nvPr/>
          </p:nvCxnSpPr>
          <p:spPr>
            <a:xfrm>
              <a:off x="3052754" y="4063447"/>
              <a:ext cx="2560637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19"/>
          <p:cNvSpPr/>
          <p:nvPr/>
        </p:nvSpPr>
        <p:spPr>
          <a:xfrm>
            <a:off x="5456280" y="2687478"/>
            <a:ext cx="836624" cy="219000"/>
          </a:xfrm>
          <a:prstGeom prst="rect">
            <a:avLst/>
          </a:prstGeom>
          <a:solidFill>
            <a:srgbClr val="4D68D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1100" b="1">
                <a:solidFill>
                  <a:schemeClr val="bg1"/>
                </a:solidFill>
              </a:rPr>
              <a:t>10Gbps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3025472" y="3962153"/>
            <a:ext cx="732600" cy="219000"/>
          </a:xfrm>
          <a:prstGeom prst="rect">
            <a:avLst/>
          </a:prstGeom>
          <a:solidFill>
            <a:srgbClr val="DC850D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100" b="1">
                <a:solidFill>
                  <a:schemeClr val="bg1"/>
                </a:solidFill>
              </a:rPr>
              <a:t>10Gbps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008607" y="2683170"/>
            <a:ext cx="801403" cy="219000"/>
          </a:xfrm>
          <a:prstGeom prst="rect">
            <a:avLst/>
          </a:prstGeom>
          <a:solidFill>
            <a:srgbClr val="E65F2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100" b="1">
                <a:solidFill>
                  <a:schemeClr val="bg1"/>
                </a:solidFill>
              </a:rPr>
              <a:t>1</a:t>
            </a:r>
            <a:r>
              <a:rPr lang="zh-TW" altLang="en-US" sz="1100" b="1">
                <a:solidFill>
                  <a:schemeClr val="bg1"/>
                </a:solidFill>
              </a:rPr>
              <a:t> </a:t>
            </a:r>
            <a:r>
              <a:rPr lang="zh-TW" sz="1100" b="1">
                <a:solidFill>
                  <a:schemeClr val="bg1"/>
                </a:solidFill>
              </a:rPr>
              <a:t>Gbp</a:t>
            </a:r>
            <a:r>
              <a:rPr lang="en-US" altLang="zh-TW" sz="1100" b="1">
                <a:solidFill>
                  <a:schemeClr val="bg1"/>
                </a:solidFill>
              </a:rPr>
              <a:t>s</a:t>
            </a:r>
            <a:endParaRPr sz="1100" b="1">
              <a:solidFill>
                <a:schemeClr val="bg1"/>
              </a:solidFill>
            </a:endParaRP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ECD59B4E-C4DA-4124-83AB-812F081DB2EF}"/>
              </a:ext>
            </a:extLst>
          </p:cNvPr>
          <p:cNvGrpSpPr/>
          <p:nvPr/>
        </p:nvGrpSpPr>
        <p:grpSpPr>
          <a:xfrm>
            <a:off x="6036861" y="2595871"/>
            <a:ext cx="841510" cy="841510"/>
            <a:chOff x="866919" y="1547343"/>
            <a:chExt cx="1691999" cy="1691999"/>
          </a:xfrm>
        </p:grpSpPr>
        <p:sp>
          <p:nvSpPr>
            <p:cNvPr id="46" name="Shape 279">
              <a:extLst>
                <a:ext uri="{FF2B5EF4-FFF2-40B4-BE49-F238E27FC236}">
                  <a16:creationId xmlns:a16="http://schemas.microsoft.com/office/drawing/2014/main" id="{8D803A77-22B0-4995-A41D-6EFAC9663E62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4D68D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280">
              <a:extLst>
                <a:ext uri="{FF2B5EF4-FFF2-40B4-BE49-F238E27FC236}">
                  <a16:creationId xmlns:a16="http://schemas.microsoft.com/office/drawing/2014/main" id="{E8D376CF-C005-4016-9B5F-BDA50024EA48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" name="Google Shape;122;p19">
            <a:extLst>
              <a:ext uri="{FF2B5EF4-FFF2-40B4-BE49-F238E27FC236}">
                <a16:creationId xmlns:a16="http://schemas.microsoft.com/office/drawing/2014/main" id="{78879CAC-E3FE-4535-A7BD-E7FF4882BCA9}"/>
              </a:ext>
            </a:extLst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027" y="2797369"/>
            <a:ext cx="1841673" cy="115103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42;p19">
            <a:extLst>
              <a:ext uri="{FF2B5EF4-FFF2-40B4-BE49-F238E27FC236}">
                <a16:creationId xmlns:a16="http://schemas.microsoft.com/office/drawing/2014/main" id="{5129CA62-6AFF-4488-9CA3-8CBCCA83CBF0}"/>
              </a:ext>
            </a:extLst>
          </p:cNvPr>
          <p:cNvSpPr txBox="1"/>
          <p:nvPr/>
        </p:nvSpPr>
        <p:spPr>
          <a:xfrm>
            <a:off x="7326513" y="3761045"/>
            <a:ext cx="854700" cy="3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/>
              <a:t>NAS </a:t>
            </a:r>
            <a:r>
              <a:rPr lang="en-US" altLang="zh-TW" sz="1200" b="1"/>
              <a:t>B</a:t>
            </a:r>
            <a:endParaRPr sz="1200" b="1"/>
          </a:p>
        </p:txBody>
      </p:sp>
      <p:pic>
        <p:nvPicPr>
          <p:cNvPr id="44" name="圖片 43" descr="一張含有 房間 的圖片&#10;&#10;自動產生的描述">
            <a:extLst>
              <a:ext uri="{FF2B5EF4-FFF2-40B4-BE49-F238E27FC236}">
                <a16:creationId xmlns:a16="http://schemas.microsoft.com/office/drawing/2014/main" id="{6FC4AFF2-72B8-44E3-9294-3CE995639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754" y="2702501"/>
            <a:ext cx="461713" cy="461713"/>
          </a:xfrm>
          <a:prstGeom prst="rect">
            <a:avLst/>
          </a:prstGeom>
        </p:spPr>
      </p:pic>
      <p:grpSp>
        <p:nvGrpSpPr>
          <p:cNvPr id="34" name="群組 33">
            <a:extLst>
              <a:ext uri="{FF2B5EF4-FFF2-40B4-BE49-F238E27FC236}">
                <a16:creationId xmlns:a16="http://schemas.microsoft.com/office/drawing/2014/main" id="{9069B2FD-2172-4EF7-808F-756423C61D8E}"/>
              </a:ext>
            </a:extLst>
          </p:cNvPr>
          <p:cNvGrpSpPr/>
          <p:nvPr/>
        </p:nvGrpSpPr>
        <p:grpSpPr>
          <a:xfrm rot="10800000">
            <a:off x="2347978" y="3434932"/>
            <a:ext cx="841510" cy="841510"/>
            <a:chOff x="866919" y="1547343"/>
            <a:chExt cx="1691999" cy="1691999"/>
          </a:xfrm>
        </p:grpSpPr>
        <p:sp>
          <p:nvSpPr>
            <p:cNvPr id="38" name="Shape 279">
              <a:extLst>
                <a:ext uri="{FF2B5EF4-FFF2-40B4-BE49-F238E27FC236}">
                  <a16:creationId xmlns:a16="http://schemas.microsoft.com/office/drawing/2014/main" id="{FD538F87-74DB-4347-B464-C4D45A521D0D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DC850D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280">
              <a:extLst>
                <a:ext uri="{FF2B5EF4-FFF2-40B4-BE49-F238E27FC236}">
                  <a16:creationId xmlns:a16="http://schemas.microsoft.com/office/drawing/2014/main" id="{633198DF-21D0-43C3-BA16-B0E79888509F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A3CB3E93-4D10-4EB4-B9FC-7EAF09D8EE8B}"/>
              </a:ext>
            </a:extLst>
          </p:cNvPr>
          <p:cNvGrpSpPr/>
          <p:nvPr/>
        </p:nvGrpSpPr>
        <p:grpSpPr>
          <a:xfrm rot="10800000">
            <a:off x="2347978" y="2577936"/>
            <a:ext cx="841510" cy="841510"/>
            <a:chOff x="866919" y="1547343"/>
            <a:chExt cx="1691999" cy="1691999"/>
          </a:xfrm>
        </p:grpSpPr>
        <p:sp>
          <p:nvSpPr>
            <p:cNvPr id="36" name="Shape 279">
              <a:extLst>
                <a:ext uri="{FF2B5EF4-FFF2-40B4-BE49-F238E27FC236}">
                  <a16:creationId xmlns:a16="http://schemas.microsoft.com/office/drawing/2014/main" id="{FE050605-B287-46EA-AF03-D24C8C8D3740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E65F26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280">
              <a:extLst>
                <a:ext uri="{FF2B5EF4-FFF2-40B4-BE49-F238E27FC236}">
                  <a16:creationId xmlns:a16="http://schemas.microsoft.com/office/drawing/2014/main" id="{6009C25B-7BD2-4FF7-B02B-748100DDF1D9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81497" y="21089"/>
            <a:ext cx="76125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zh-TW" sz="2800" b="0">
                <a:latin typeface="微軟正黑體"/>
                <a:ea typeface="微軟正黑體"/>
              </a:rPr>
              <a:t>智能網路傳輸最佳化路徑</a:t>
            </a:r>
            <a:r>
              <a:rPr lang="zh-TW" b="0">
                <a:latin typeface="微軟正黑體"/>
                <a:ea typeface="微軟正黑體"/>
              </a:rPr>
              <a:t>分析</a:t>
            </a:r>
            <a:br>
              <a:rPr lang="en-US" altLang="zh-TW" sz="2800" b="0">
                <a:latin typeface="微軟正黑體"/>
                <a:ea typeface="微軟正黑體"/>
              </a:rPr>
            </a:br>
            <a:r>
              <a:rPr lang="zh-TW" altLang="en-US" sz="2800">
                <a:latin typeface="微軟正黑體"/>
                <a:ea typeface="微軟正黑體"/>
              </a:rPr>
              <a:t>針對</a:t>
            </a:r>
            <a:r>
              <a:rPr lang="en-US" altLang="zh-TW" sz="2800" err="1">
                <a:latin typeface="微軟正黑體"/>
                <a:ea typeface="微軟正黑體"/>
              </a:rPr>
              <a:t>Dedup</a:t>
            </a:r>
            <a:r>
              <a:rPr lang="en-US" altLang="zh-TW" sz="2800">
                <a:latin typeface="微軟正黑體"/>
                <a:ea typeface="微軟正黑體"/>
              </a:rPr>
              <a:t> Job</a:t>
            </a:r>
            <a:r>
              <a:rPr lang="zh-TW" altLang="en-US" sz="2800">
                <a:latin typeface="微軟正黑體"/>
                <a:ea typeface="微軟正黑體"/>
              </a:rPr>
              <a:t>改善</a:t>
            </a:r>
            <a:r>
              <a:rPr lang="en-US" altLang="zh-TW" sz="2800">
                <a:latin typeface="微軟正黑體"/>
                <a:ea typeface="微軟正黑體"/>
              </a:rPr>
              <a:t>HBS 3</a:t>
            </a:r>
            <a:r>
              <a:rPr lang="zh-TW" altLang="en-US" sz="2800">
                <a:latin typeface="微軟正黑體"/>
                <a:ea typeface="微軟正黑體"/>
              </a:rPr>
              <a:t>備份傳輸行為</a:t>
            </a:r>
            <a:endParaRPr lang="zh-TW" altLang="en-US" sz="1800">
              <a:latin typeface="微軟正黑體"/>
              <a:ea typeface="微軟正黑體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05" y="2768187"/>
            <a:ext cx="1841673" cy="1151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541043" y="2663836"/>
            <a:ext cx="480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/>
              <a:t>eth0</a:t>
            </a:r>
            <a:endParaRPr sz="1100" b="1"/>
          </a:p>
        </p:txBody>
      </p:sp>
      <p:cxnSp>
        <p:nvCxnSpPr>
          <p:cNvPr id="136" name="Google Shape;136;p19"/>
          <p:cNvCxnSpPr>
            <a:cxnSpLocks/>
            <a:stCxn id="127" idx="3"/>
            <a:endCxn id="137" idx="1"/>
          </p:cNvCxnSpPr>
          <p:nvPr/>
        </p:nvCxnSpPr>
        <p:spPr>
          <a:xfrm>
            <a:off x="3810010" y="2792670"/>
            <a:ext cx="1646270" cy="4308"/>
          </a:xfrm>
          <a:prstGeom prst="straightConnector1">
            <a:avLst/>
          </a:prstGeom>
          <a:noFill/>
          <a:ln w="28575" cap="flat" cmpd="sng">
            <a:solidFill>
              <a:srgbClr val="E65F26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142" name="Google Shape;142;p19"/>
          <p:cNvSpPr txBox="1"/>
          <p:nvPr/>
        </p:nvSpPr>
        <p:spPr>
          <a:xfrm>
            <a:off x="978091" y="3731863"/>
            <a:ext cx="854700" cy="3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/>
              <a:t>NAS A</a:t>
            </a:r>
            <a:endParaRPr sz="1200" b="1"/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9C0C83C3-4A92-49C2-8126-1E0B5B0D4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4444" y="2913455"/>
            <a:ext cx="504163" cy="319759"/>
          </a:xfrm>
          <a:prstGeom prst="rect">
            <a:avLst/>
          </a:prstGeom>
        </p:spPr>
      </p:pic>
      <p:pic>
        <p:nvPicPr>
          <p:cNvPr id="6" name="圖片 5" descr="一張含有 房間 的圖片&#10;&#10;自動產生的描述">
            <a:extLst>
              <a:ext uri="{FF2B5EF4-FFF2-40B4-BE49-F238E27FC236}">
                <a16:creationId xmlns:a16="http://schemas.microsoft.com/office/drawing/2014/main" id="{A8ED3B2C-D696-4237-9108-C9E6F7E32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85" y="2471644"/>
            <a:ext cx="461713" cy="461713"/>
          </a:xfrm>
          <a:prstGeom prst="rect">
            <a:avLst/>
          </a:prstGeom>
        </p:spPr>
      </p:pic>
      <p:sp>
        <p:nvSpPr>
          <p:cNvPr id="40" name="Google Shape;123;p19">
            <a:extLst>
              <a:ext uri="{FF2B5EF4-FFF2-40B4-BE49-F238E27FC236}">
                <a16:creationId xmlns:a16="http://schemas.microsoft.com/office/drawing/2014/main" id="{8759224E-D311-40D5-B08B-543EFFC6257E}"/>
              </a:ext>
            </a:extLst>
          </p:cNvPr>
          <p:cNvSpPr txBox="1"/>
          <p:nvPr/>
        </p:nvSpPr>
        <p:spPr>
          <a:xfrm>
            <a:off x="2541043" y="3508302"/>
            <a:ext cx="480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/>
              <a:t>eth</a:t>
            </a:r>
            <a:r>
              <a:rPr lang="en-US" altLang="zh-TW" sz="1100" b="1"/>
              <a:t>1</a:t>
            </a:r>
            <a:endParaRPr sz="1100" b="1"/>
          </a:p>
        </p:txBody>
      </p:sp>
      <p:pic>
        <p:nvPicPr>
          <p:cNvPr id="41" name="圖形 40">
            <a:extLst>
              <a:ext uri="{FF2B5EF4-FFF2-40B4-BE49-F238E27FC236}">
                <a16:creationId xmlns:a16="http://schemas.microsoft.com/office/drawing/2014/main" id="{59525189-2EFB-4AC7-8218-8EB9EE6EFD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4444" y="3757921"/>
            <a:ext cx="504163" cy="319759"/>
          </a:xfrm>
          <a:prstGeom prst="rect">
            <a:avLst/>
          </a:prstGeom>
        </p:spPr>
      </p:pic>
      <p:pic>
        <p:nvPicPr>
          <p:cNvPr id="48" name="圖形 47">
            <a:extLst>
              <a:ext uri="{FF2B5EF4-FFF2-40B4-BE49-F238E27FC236}">
                <a16:creationId xmlns:a16="http://schemas.microsoft.com/office/drawing/2014/main" id="{24A0D1C4-2B37-42D3-AFEE-B9936BB1C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9410" y="2884614"/>
            <a:ext cx="504163" cy="319759"/>
          </a:xfrm>
          <a:prstGeom prst="rect">
            <a:avLst/>
          </a:prstGeom>
        </p:spPr>
      </p:pic>
      <p:sp>
        <p:nvSpPr>
          <p:cNvPr id="66" name="文字方塊 65">
            <a:extLst>
              <a:ext uri="{FF2B5EF4-FFF2-40B4-BE49-F238E27FC236}">
                <a16:creationId xmlns:a16="http://schemas.microsoft.com/office/drawing/2014/main" id="{BE2A0574-7B7A-4940-8E41-A4569546E2CC}"/>
              </a:ext>
            </a:extLst>
          </p:cNvPr>
          <p:cNvSpPr txBox="1"/>
          <p:nvPr/>
        </p:nvSpPr>
        <p:spPr>
          <a:xfrm>
            <a:off x="2172274" y="1276988"/>
            <a:ext cx="5895263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任務啟動時，</a:t>
            </a:r>
            <a:r>
              <a:rPr lang="en-US" altLang="zh-TW" b="1">
                <a:solidFill>
                  <a:srgbClr val="267069"/>
                </a:solidFill>
                <a:latin typeface="微軟正黑體"/>
                <a:ea typeface="微軟正黑體"/>
              </a:rPr>
              <a:t>HBS 3 </a:t>
            </a:r>
            <a:r>
              <a:rPr lang="en-US" altLang="zh-TW" b="1" err="1">
                <a:solidFill>
                  <a:srgbClr val="267069"/>
                </a:solidFill>
                <a:latin typeface="微軟正黑體"/>
                <a:ea typeface="微軟正黑體"/>
              </a:rPr>
              <a:t>啟動引擎</a:t>
            </a:r>
            <a:r>
              <a:rPr lang="en-US" altLang="zh-TW" b="1">
                <a:solidFill>
                  <a:srgbClr val="267069"/>
                </a:solidFill>
                <a:latin typeface="微軟正黑體"/>
                <a:ea typeface="微軟正黑體"/>
              </a:rPr>
              <a:t> </a:t>
            </a:r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詢問本地與遠端最佳實體網路埠配對</a:t>
            </a:r>
          </a:p>
          <a:p>
            <a:r>
              <a:rPr lang="en-US" b="1" err="1">
                <a:solidFill>
                  <a:schemeClr val="tx1"/>
                </a:solidFill>
                <a:ea typeface="微軟正黑體"/>
              </a:rPr>
              <a:t>智能網路分析模組</a:t>
            </a:r>
            <a:r>
              <a:rPr lang="en-US" altLang="zh-TW" b="1">
                <a:solidFill>
                  <a:schemeClr val="tx1"/>
                </a:solidFill>
                <a:ea typeface="微軟正黑體"/>
              </a:rPr>
              <a:t> </a:t>
            </a:r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提供最佳實體網路路徑</a:t>
            </a:r>
            <a:endParaRPr lang="zh-TW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A6D22C0F-E6D5-4583-B419-D12E53E21883}"/>
              </a:ext>
            </a:extLst>
          </p:cNvPr>
          <p:cNvSpPr txBox="1"/>
          <p:nvPr/>
        </p:nvSpPr>
        <p:spPr>
          <a:xfrm>
            <a:off x="2965451" y="2063100"/>
            <a:ext cx="5475419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zh-TW" altLang="en-US" b="1">
                <a:solidFill>
                  <a:srgbClr val="E65F26"/>
                </a:solidFill>
                <a:latin typeface="微軟正黑體"/>
                <a:ea typeface="微軟正黑體"/>
              </a:rPr>
              <a:t>當</a:t>
            </a:r>
            <a:r>
              <a:rPr lang="en-US" altLang="zh-TW" b="1">
                <a:solidFill>
                  <a:schemeClr val="tx1"/>
                </a:solidFill>
                <a:latin typeface="微軟正黑體"/>
                <a:ea typeface="微軟正黑體"/>
              </a:rPr>
              <a:t>NAS A eth1</a:t>
            </a:r>
            <a:r>
              <a:rPr lang="zh-TW" altLang="en-US" b="1">
                <a:solidFill>
                  <a:srgbClr val="E65F26"/>
                </a:solidFill>
                <a:latin typeface="微軟正黑體"/>
                <a:ea typeface="微軟正黑體"/>
              </a:rPr>
              <a:t>斷線時，會自動轉移到</a:t>
            </a:r>
            <a:r>
              <a:rPr lang="en-US" altLang="zh-TW" b="1">
                <a:solidFill>
                  <a:schemeClr val="tx1"/>
                </a:solidFill>
                <a:latin typeface="微軟正黑體"/>
                <a:ea typeface="微軟正黑體"/>
              </a:rPr>
              <a:t>eth 0</a:t>
            </a:r>
            <a:r>
              <a:rPr lang="zh-TW" altLang="en-US" b="1">
                <a:solidFill>
                  <a:srgbClr val="E65F26"/>
                </a:solidFill>
                <a:latin typeface="微軟正黑體"/>
                <a:ea typeface="微軟正黑體"/>
              </a:rPr>
              <a:t>達成續傳不中斷</a:t>
            </a:r>
            <a:b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>
                <a:solidFill>
                  <a:srgbClr val="E65F26"/>
                </a:solidFill>
                <a:latin typeface="微軟正黑體"/>
                <a:ea typeface="微軟正黑體"/>
              </a:rPr>
              <a:t>當</a:t>
            </a:r>
            <a:r>
              <a:rPr lang="en-US" altLang="zh-TW" b="1">
                <a:solidFill>
                  <a:schemeClr val="tx1"/>
                </a:solidFill>
                <a:latin typeface="微軟正黑體"/>
                <a:ea typeface="微軟正黑體"/>
              </a:rPr>
              <a:t>NAS A eth1</a:t>
            </a:r>
            <a:r>
              <a:rPr lang="zh-TW" altLang="en-US" b="1">
                <a:solidFill>
                  <a:srgbClr val="E65F26"/>
                </a:solidFill>
                <a:latin typeface="微軟正黑體"/>
                <a:ea typeface="微軟正黑體"/>
              </a:rPr>
              <a:t>恢復連線時，資料流會再回到</a:t>
            </a:r>
            <a:r>
              <a:rPr lang="en-US" altLang="zh-TW" b="1">
                <a:solidFill>
                  <a:schemeClr val="tx1"/>
                </a:solidFill>
                <a:latin typeface="微軟正黑體"/>
                <a:ea typeface="微軟正黑體"/>
              </a:rPr>
              <a:t>eth1</a:t>
            </a:r>
            <a:r>
              <a:rPr lang="zh-TW" altLang="en-US" b="1">
                <a:solidFill>
                  <a:srgbClr val="E65F26"/>
                </a:solidFill>
                <a:latin typeface="微軟正黑體"/>
                <a:ea typeface="微軟正黑體"/>
              </a:rPr>
              <a:t>最佳網路埠路徑</a:t>
            </a: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5015A81-F006-4641-A790-D50E6D4FD750}"/>
              </a:ext>
            </a:extLst>
          </p:cNvPr>
          <p:cNvSpPr txBox="1"/>
          <p:nvPr/>
        </p:nvSpPr>
        <p:spPr>
          <a:xfrm>
            <a:off x="3021943" y="4203905"/>
            <a:ext cx="4572000" cy="30777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NAS A</a:t>
            </a:r>
            <a:r>
              <a:rPr lang="zh-TW" altLang="en-US" b="1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資料流透過</a:t>
            </a:r>
            <a:r>
              <a:rPr lang="en-US" altLang="zh-TW" b="1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eth1</a:t>
            </a:r>
            <a:r>
              <a:rPr lang="zh-TW" altLang="en-US" b="1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傳輸至遠端</a:t>
            </a:r>
            <a:r>
              <a:rPr lang="en-US" altLang="zh-TW" b="1">
                <a:solidFill>
                  <a:schemeClr val="accent4">
                    <a:lumMod val="50000"/>
                  </a:schemeClr>
                </a:solidFill>
                <a:latin typeface="微軟正黑體"/>
                <a:ea typeface="微軟正黑體"/>
              </a:rPr>
              <a:t>NAS B</a:t>
            </a:r>
          </a:p>
        </p:txBody>
      </p:sp>
      <p:sp>
        <p:nvSpPr>
          <p:cNvPr id="19" name="箭號: 迴轉箭號 18">
            <a:extLst>
              <a:ext uri="{FF2B5EF4-FFF2-40B4-BE49-F238E27FC236}">
                <a16:creationId xmlns:a16="http://schemas.microsoft.com/office/drawing/2014/main" id="{2CEB3538-6E23-4480-A450-542F14DCBD76}"/>
              </a:ext>
            </a:extLst>
          </p:cNvPr>
          <p:cNvSpPr/>
          <p:nvPr/>
        </p:nvSpPr>
        <p:spPr>
          <a:xfrm rot="16200000" flipV="1">
            <a:off x="3625406" y="3098027"/>
            <a:ext cx="1071649" cy="658529"/>
          </a:xfrm>
          <a:prstGeom prst="uturnArrow">
            <a:avLst>
              <a:gd name="adj1" fmla="val 17853"/>
              <a:gd name="adj2" fmla="val 21937"/>
              <a:gd name="adj3" fmla="val 40315"/>
              <a:gd name="adj4" fmla="val 59685"/>
              <a:gd name="adj5" fmla="val 100000"/>
            </a:avLst>
          </a:prstGeom>
          <a:solidFill>
            <a:srgbClr val="E6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Google Shape;183;p20">
            <a:extLst>
              <a:ext uri="{FF2B5EF4-FFF2-40B4-BE49-F238E27FC236}">
                <a16:creationId xmlns:a16="http://schemas.microsoft.com/office/drawing/2014/main" id="{1A67335F-5530-4ED3-9C3A-4D973820AB0E}"/>
              </a:ext>
            </a:extLst>
          </p:cNvPr>
          <p:cNvSpPr txBox="1"/>
          <p:nvPr/>
        </p:nvSpPr>
        <p:spPr>
          <a:xfrm>
            <a:off x="509301" y="4563100"/>
            <a:ext cx="4591800" cy="24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Dedup Job定義：Backup job(勾選dedup)</a:t>
            </a:r>
            <a:endParaRPr sz="10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形 2">
            <a:extLst>
              <a:ext uri="{FF2B5EF4-FFF2-40B4-BE49-F238E27FC236}">
                <a16:creationId xmlns:a16="http://schemas.microsoft.com/office/drawing/2014/main" id="{708990E5-0D63-48E6-9436-1F48B8895D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82" y="1207416"/>
            <a:ext cx="1469992" cy="69165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AB5F45A-ABA2-4854-B639-409FDA166F9E}"/>
              </a:ext>
            </a:extLst>
          </p:cNvPr>
          <p:cNvSpPr txBox="1"/>
          <p:nvPr/>
        </p:nvSpPr>
        <p:spPr>
          <a:xfrm>
            <a:off x="807738" y="1291103"/>
            <a:ext cx="1264312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100"/>
              <a:defRPr sz="1200" b="1">
                <a:latin typeface="+mj-lt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en-US" altLang="zh-TW" sz="1400">
                <a:latin typeface="微軟正黑體"/>
                <a:ea typeface="微軟正黑體"/>
              </a:rPr>
              <a:t>HBS 3智能網路分析模組</a:t>
            </a: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D01DB19F-5295-4474-A2F7-E108244862AB}"/>
              </a:ext>
            </a:extLst>
          </p:cNvPr>
          <p:cNvGrpSpPr/>
          <p:nvPr/>
        </p:nvGrpSpPr>
        <p:grpSpPr>
          <a:xfrm>
            <a:off x="1279374" y="1973072"/>
            <a:ext cx="252133" cy="418239"/>
            <a:chOff x="991262" y="1939226"/>
            <a:chExt cx="252133" cy="614481"/>
          </a:xfrm>
        </p:grpSpPr>
        <p:cxnSp>
          <p:nvCxnSpPr>
            <p:cNvPr id="61" name="Google Shape;136;p19">
              <a:extLst>
                <a:ext uri="{FF2B5EF4-FFF2-40B4-BE49-F238E27FC236}">
                  <a16:creationId xmlns:a16="http://schemas.microsoft.com/office/drawing/2014/main" id="{12159763-8142-4467-9056-D41D499C7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262" y="1939226"/>
              <a:ext cx="0" cy="614481"/>
            </a:xfrm>
            <a:prstGeom prst="straightConnector1">
              <a:avLst/>
            </a:prstGeom>
            <a:noFill/>
            <a:ln w="38100" cap="flat" cmpd="sng">
              <a:solidFill>
                <a:srgbClr val="267069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cxnSp>
          <p:nvCxnSpPr>
            <p:cNvPr id="62" name="Google Shape;136;p19">
              <a:extLst>
                <a:ext uri="{FF2B5EF4-FFF2-40B4-BE49-F238E27FC236}">
                  <a16:creationId xmlns:a16="http://schemas.microsoft.com/office/drawing/2014/main" id="{C375867C-1776-4856-8E33-BC069E2C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3395" y="1939226"/>
              <a:ext cx="0" cy="614481"/>
            </a:xfrm>
            <a:prstGeom prst="straightConnector1">
              <a:avLst/>
            </a:prstGeom>
            <a:noFill/>
            <a:ln w="38100" cap="flat" cmpd="sng">
              <a:solidFill>
                <a:srgbClr val="267069"/>
              </a:solidFill>
              <a:prstDash val="sysDash"/>
              <a:round/>
              <a:headEnd type="triangl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9015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形 2">
            <a:extLst>
              <a:ext uri="{FF2B5EF4-FFF2-40B4-BE49-F238E27FC236}">
                <a16:creationId xmlns:a16="http://schemas.microsoft.com/office/drawing/2014/main" id="{95CF3A66-C654-4705-AEA1-92D9A743D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97" y="1164214"/>
            <a:ext cx="1469992" cy="691654"/>
          </a:xfrm>
          <a:prstGeom prst="rect">
            <a:avLst/>
          </a:prstGeom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6DADABC4-6D5D-4395-993A-45038A98B3E5}"/>
              </a:ext>
            </a:extLst>
          </p:cNvPr>
          <p:cNvGrpSpPr/>
          <p:nvPr/>
        </p:nvGrpSpPr>
        <p:grpSpPr>
          <a:xfrm flipH="1">
            <a:off x="6494158" y="2397281"/>
            <a:ext cx="2258564" cy="1999194"/>
            <a:chOff x="5528104" y="1341705"/>
            <a:chExt cx="2003768" cy="808641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2D7EFB8C-5A9E-41D8-8757-B52D44693783}"/>
                </a:ext>
              </a:extLst>
            </p:cNvPr>
            <p:cNvSpPr/>
            <p:nvPr/>
          </p:nvSpPr>
          <p:spPr>
            <a:xfrm>
              <a:off x="5528104" y="1341705"/>
              <a:ext cx="2003768" cy="808641"/>
            </a:xfrm>
            <a:prstGeom prst="rect">
              <a:avLst/>
            </a:prstGeom>
            <a:solidFill>
              <a:srgbClr val="3CAFA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28985D6B-EA6A-4403-9043-3B262614634C}"/>
                </a:ext>
              </a:extLst>
            </p:cNvPr>
            <p:cNvSpPr/>
            <p:nvPr/>
          </p:nvSpPr>
          <p:spPr>
            <a:xfrm>
              <a:off x="5584733" y="1369006"/>
              <a:ext cx="1888036" cy="755421"/>
            </a:xfrm>
            <a:prstGeom prst="rect">
              <a:avLst/>
            </a:prstGeom>
            <a:noFill/>
            <a:ln>
              <a:solidFill>
                <a:srgbClr val="EEE6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8" name="Google Shape;128;p19"/>
          <p:cNvSpPr/>
          <p:nvPr/>
        </p:nvSpPr>
        <p:spPr>
          <a:xfrm>
            <a:off x="3149474" y="3769760"/>
            <a:ext cx="732600" cy="219000"/>
          </a:xfrm>
          <a:prstGeom prst="rect">
            <a:avLst/>
          </a:prstGeom>
          <a:solidFill>
            <a:srgbClr val="DC850D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100" b="1">
                <a:solidFill>
                  <a:schemeClr val="bg1"/>
                </a:solidFill>
              </a:rPr>
              <a:t>10Gbps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042314" y="2754360"/>
            <a:ext cx="801403" cy="219000"/>
          </a:xfrm>
          <a:prstGeom prst="rect">
            <a:avLst/>
          </a:prstGeom>
          <a:solidFill>
            <a:srgbClr val="E65F2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altLang="zh-TW" sz="1100" b="1">
                <a:solidFill>
                  <a:schemeClr val="bg1"/>
                </a:solidFill>
              </a:rPr>
              <a:t>1</a:t>
            </a:r>
            <a:r>
              <a:rPr lang="zh-TW" altLang="en-US" sz="1100" b="1">
                <a:solidFill>
                  <a:schemeClr val="bg1"/>
                </a:solidFill>
              </a:rPr>
              <a:t> </a:t>
            </a:r>
            <a:r>
              <a:rPr lang="zh-TW" sz="1100" b="1">
                <a:solidFill>
                  <a:schemeClr val="bg1"/>
                </a:solidFill>
              </a:rPr>
              <a:t>Gbp</a:t>
            </a:r>
            <a:r>
              <a:rPr lang="en-US" altLang="zh-TW" sz="1100" b="1">
                <a:solidFill>
                  <a:schemeClr val="bg1"/>
                </a:solidFill>
              </a:rPr>
              <a:t>s</a:t>
            </a:r>
            <a:endParaRPr sz="1100" b="1">
              <a:solidFill>
                <a:schemeClr val="bg1"/>
              </a:solidFill>
            </a:endParaRPr>
          </a:p>
        </p:txBody>
      </p:sp>
      <p:sp>
        <p:nvSpPr>
          <p:cNvPr id="43" name="Google Shape;142;p19">
            <a:extLst>
              <a:ext uri="{FF2B5EF4-FFF2-40B4-BE49-F238E27FC236}">
                <a16:creationId xmlns:a16="http://schemas.microsoft.com/office/drawing/2014/main" id="{5129CA62-6AFF-4488-9CA3-8CBCCA83CBF0}"/>
              </a:ext>
            </a:extLst>
          </p:cNvPr>
          <p:cNvSpPr txBox="1"/>
          <p:nvPr/>
        </p:nvSpPr>
        <p:spPr>
          <a:xfrm>
            <a:off x="7169854" y="2483043"/>
            <a:ext cx="1104610" cy="3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/>
              <a:t>FTP </a:t>
            </a:r>
            <a:r>
              <a:rPr lang="en-US" altLang="zh-TW" sz="1200" b="1" err="1"/>
              <a:t>Rsync</a:t>
            </a:r>
            <a:endParaRPr lang="en-US" sz="1200" b="1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9069B2FD-2172-4EF7-808F-756423C61D8E}"/>
              </a:ext>
            </a:extLst>
          </p:cNvPr>
          <p:cNvGrpSpPr/>
          <p:nvPr/>
        </p:nvGrpSpPr>
        <p:grpSpPr>
          <a:xfrm rot="11880000">
            <a:off x="2471980" y="3282878"/>
            <a:ext cx="841510" cy="841510"/>
            <a:chOff x="866919" y="1547343"/>
            <a:chExt cx="1691999" cy="1691999"/>
          </a:xfrm>
        </p:grpSpPr>
        <p:sp>
          <p:nvSpPr>
            <p:cNvPr id="38" name="Shape 279">
              <a:extLst>
                <a:ext uri="{FF2B5EF4-FFF2-40B4-BE49-F238E27FC236}">
                  <a16:creationId xmlns:a16="http://schemas.microsoft.com/office/drawing/2014/main" id="{FD538F87-74DB-4347-B464-C4D45A521D0D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DC850D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280">
              <a:extLst>
                <a:ext uri="{FF2B5EF4-FFF2-40B4-BE49-F238E27FC236}">
                  <a16:creationId xmlns:a16="http://schemas.microsoft.com/office/drawing/2014/main" id="{633198DF-21D0-43C3-BA16-B0E79888509F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A3CB3E93-4D10-4EB4-B9FC-7EAF09D8EE8B}"/>
              </a:ext>
            </a:extLst>
          </p:cNvPr>
          <p:cNvGrpSpPr/>
          <p:nvPr/>
        </p:nvGrpSpPr>
        <p:grpSpPr>
          <a:xfrm rot="9540000">
            <a:off x="2437344" y="2205541"/>
            <a:ext cx="841510" cy="841510"/>
            <a:chOff x="866919" y="1547343"/>
            <a:chExt cx="1691999" cy="1691999"/>
          </a:xfrm>
        </p:grpSpPr>
        <p:sp>
          <p:nvSpPr>
            <p:cNvPr id="36" name="Shape 279">
              <a:extLst>
                <a:ext uri="{FF2B5EF4-FFF2-40B4-BE49-F238E27FC236}">
                  <a16:creationId xmlns:a16="http://schemas.microsoft.com/office/drawing/2014/main" id="{FE050605-B287-46EA-AF03-D24C8C8D3740}"/>
                </a:ext>
              </a:extLst>
            </p:cNvPr>
            <p:cNvSpPr/>
            <p:nvPr/>
          </p:nvSpPr>
          <p:spPr>
            <a:xfrm rot="2700000">
              <a:off x="866919" y="1547343"/>
              <a:ext cx="1691999" cy="1691999"/>
            </a:xfrm>
            <a:prstGeom prst="teardrop">
              <a:avLst>
                <a:gd name="adj" fmla="val 100000"/>
              </a:avLst>
            </a:prstGeom>
            <a:solidFill>
              <a:srgbClr val="E65F26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280">
              <a:extLst>
                <a:ext uri="{FF2B5EF4-FFF2-40B4-BE49-F238E27FC236}">
                  <a16:creationId xmlns:a16="http://schemas.microsoft.com/office/drawing/2014/main" id="{6009C25B-7BD2-4FF7-B02B-748100DDF1D9}"/>
                </a:ext>
              </a:extLst>
            </p:cNvPr>
            <p:cNvSpPr/>
            <p:nvPr/>
          </p:nvSpPr>
          <p:spPr>
            <a:xfrm>
              <a:off x="952692" y="1630226"/>
              <a:ext cx="1512000" cy="1512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/>
              <a:t>智能網路分析對</a:t>
            </a:r>
            <a:r>
              <a:rPr lang="en-US" altLang="zh-TW" sz="2800"/>
              <a:t>Non-Dedup Job</a:t>
            </a:r>
            <a:r>
              <a:rPr lang="zh-TW" altLang="en-US" sz="2800"/>
              <a:t>也能做到故障移轉</a:t>
            </a: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15" y="2636218"/>
            <a:ext cx="1841673" cy="1151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630409" y="2291441"/>
            <a:ext cx="480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/>
              <a:t>eth0</a:t>
            </a:r>
            <a:endParaRPr sz="1100" b="1"/>
          </a:p>
        </p:txBody>
      </p:sp>
      <p:sp>
        <p:nvSpPr>
          <p:cNvPr id="142" name="Google Shape;142;p19"/>
          <p:cNvSpPr txBox="1"/>
          <p:nvPr/>
        </p:nvSpPr>
        <p:spPr>
          <a:xfrm>
            <a:off x="927401" y="3599894"/>
            <a:ext cx="854700" cy="3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/>
              <a:t>NAS A</a:t>
            </a:r>
            <a:endParaRPr sz="1200" b="1"/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9C0C83C3-4A92-49C2-8126-1E0B5B0D4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3810" y="2541060"/>
            <a:ext cx="504163" cy="319759"/>
          </a:xfrm>
          <a:prstGeom prst="rect">
            <a:avLst/>
          </a:prstGeom>
        </p:spPr>
      </p:pic>
      <p:pic>
        <p:nvPicPr>
          <p:cNvPr id="6" name="圖片 5" descr="一張含有 房間 的圖片&#10;&#10;自動產生的描述">
            <a:extLst>
              <a:ext uri="{FF2B5EF4-FFF2-40B4-BE49-F238E27FC236}">
                <a16:creationId xmlns:a16="http://schemas.microsoft.com/office/drawing/2014/main" id="{A8ED3B2C-D696-4237-9108-C9E6F7E32A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5" y="2339675"/>
            <a:ext cx="461713" cy="461713"/>
          </a:xfrm>
          <a:prstGeom prst="rect">
            <a:avLst/>
          </a:prstGeom>
        </p:spPr>
      </p:pic>
      <p:sp>
        <p:nvSpPr>
          <p:cNvPr id="40" name="Google Shape;123;p19">
            <a:extLst>
              <a:ext uri="{FF2B5EF4-FFF2-40B4-BE49-F238E27FC236}">
                <a16:creationId xmlns:a16="http://schemas.microsoft.com/office/drawing/2014/main" id="{8759224E-D311-40D5-B08B-543EFFC6257E}"/>
              </a:ext>
            </a:extLst>
          </p:cNvPr>
          <p:cNvSpPr txBox="1"/>
          <p:nvPr/>
        </p:nvSpPr>
        <p:spPr>
          <a:xfrm>
            <a:off x="2665045" y="3356248"/>
            <a:ext cx="4809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1"/>
              <a:t>eth</a:t>
            </a:r>
            <a:r>
              <a:rPr lang="en-US" altLang="zh-TW" sz="1100" b="1"/>
              <a:t>1</a:t>
            </a:r>
            <a:endParaRPr sz="1100" b="1"/>
          </a:p>
        </p:txBody>
      </p:sp>
      <p:pic>
        <p:nvPicPr>
          <p:cNvPr id="41" name="圖形 40">
            <a:extLst>
              <a:ext uri="{FF2B5EF4-FFF2-40B4-BE49-F238E27FC236}">
                <a16:creationId xmlns:a16="http://schemas.microsoft.com/office/drawing/2014/main" id="{59525189-2EFB-4AC7-8218-8EB9EE6EFD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8446" y="3605867"/>
            <a:ext cx="504163" cy="319759"/>
          </a:xfrm>
          <a:prstGeom prst="rect">
            <a:avLst/>
          </a:prstGeom>
        </p:spPr>
      </p:pic>
      <p:sp>
        <p:nvSpPr>
          <p:cNvPr id="66" name="文字方塊 65">
            <a:extLst>
              <a:ext uri="{FF2B5EF4-FFF2-40B4-BE49-F238E27FC236}">
                <a16:creationId xmlns:a16="http://schemas.microsoft.com/office/drawing/2014/main" id="{BE2A0574-7B7A-4940-8E41-A4569546E2CC}"/>
              </a:ext>
            </a:extLst>
          </p:cNvPr>
          <p:cNvSpPr txBox="1"/>
          <p:nvPr/>
        </p:nvSpPr>
        <p:spPr>
          <a:xfrm>
            <a:off x="2182586" y="1259636"/>
            <a:ext cx="5895263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任務啟動時，</a:t>
            </a:r>
            <a:r>
              <a:rPr lang="en-US" altLang="zh-TW" b="1">
                <a:solidFill>
                  <a:srgbClr val="267069"/>
                </a:solidFill>
                <a:latin typeface="微軟正黑體"/>
                <a:ea typeface="微軟正黑體"/>
              </a:rPr>
              <a:t>HBS 3 </a:t>
            </a:r>
            <a:r>
              <a:rPr lang="en-US" b="1" err="1">
                <a:solidFill>
                  <a:srgbClr val="267069"/>
                </a:solidFill>
                <a:ea typeface="微軟正黑體"/>
              </a:rPr>
              <a:t>啟動引擎</a:t>
            </a:r>
            <a:r>
              <a:rPr lang="en-US" altLang="zh-TW" b="1">
                <a:solidFill>
                  <a:srgbClr val="267069"/>
                </a:solidFill>
                <a:ea typeface="微軟正黑體"/>
              </a:rPr>
              <a:t> </a:t>
            </a:r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詢問最佳實體網路埠</a:t>
            </a:r>
          </a:p>
          <a:p>
            <a:r>
              <a:rPr lang="en-US" altLang="zh-TW" b="1" err="1">
                <a:solidFill>
                  <a:schemeClr val="tx1"/>
                </a:solidFill>
                <a:latin typeface="微軟正黑體"/>
                <a:ea typeface="微軟正黑體"/>
              </a:rPr>
              <a:t>智能網路分析模組</a:t>
            </a:r>
            <a:r>
              <a:rPr lang="en-US" altLang="zh-TW" b="1">
                <a:solidFill>
                  <a:schemeClr val="tx1"/>
                </a:solidFill>
                <a:latin typeface="微軟正黑體"/>
                <a:ea typeface="微軟正黑體"/>
              </a:rPr>
              <a:t> </a:t>
            </a:r>
            <a:r>
              <a:rPr lang="zh-TW" altLang="en-US" b="1">
                <a:solidFill>
                  <a:srgbClr val="267069"/>
                </a:solidFill>
                <a:latin typeface="微軟正黑體"/>
                <a:ea typeface="微軟正黑體"/>
              </a:rPr>
              <a:t>提供最佳實體網路路徑</a:t>
            </a: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A6D22C0F-E6D5-4583-B419-D12E53E21883}"/>
              </a:ext>
            </a:extLst>
          </p:cNvPr>
          <p:cNvSpPr txBox="1"/>
          <p:nvPr/>
        </p:nvSpPr>
        <p:spPr>
          <a:xfrm>
            <a:off x="3975474" y="2446989"/>
            <a:ext cx="256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b="1">
                <a:solidFill>
                  <a:srgbClr val="E65F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en-US" alt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eth1</a:t>
            </a:r>
            <a:r>
              <a:rPr lang="zh-TW" altLang="en-US" b="1">
                <a:solidFill>
                  <a:srgbClr val="E65F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斷線時，會自動轉移次佳實體網路埠達成續傳不中斷</a:t>
            </a: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5015A81-F006-4641-A790-D50E6D4FD750}"/>
              </a:ext>
            </a:extLst>
          </p:cNvPr>
          <p:cNvSpPr txBox="1"/>
          <p:nvPr/>
        </p:nvSpPr>
        <p:spPr>
          <a:xfrm>
            <a:off x="3977471" y="3730498"/>
            <a:ext cx="2376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資料流透過</a:t>
            </a:r>
            <a:r>
              <a:rPr lang="en-US" alt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eth1</a:t>
            </a:r>
            <a:r>
              <a:rPr lang="zh-TW" altLang="en-US" b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傳輸至遠端</a:t>
            </a:r>
          </a:p>
        </p:txBody>
      </p:sp>
      <p:sp>
        <p:nvSpPr>
          <p:cNvPr id="19" name="箭號: 迴轉箭號 18">
            <a:extLst>
              <a:ext uri="{FF2B5EF4-FFF2-40B4-BE49-F238E27FC236}">
                <a16:creationId xmlns:a16="http://schemas.microsoft.com/office/drawing/2014/main" id="{2CEB3538-6E23-4480-A450-542F14DCBD76}"/>
              </a:ext>
            </a:extLst>
          </p:cNvPr>
          <p:cNvSpPr/>
          <p:nvPr/>
        </p:nvSpPr>
        <p:spPr>
          <a:xfrm rot="16200000" flipV="1">
            <a:off x="3699776" y="3201972"/>
            <a:ext cx="729350" cy="288576"/>
          </a:xfrm>
          <a:prstGeom prst="uturnArrow">
            <a:avLst>
              <a:gd name="adj1" fmla="val 8664"/>
              <a:gd name="adj2" fmla="val 15045"/>
              <a:gd name="adj3" fmla="val 30105"/>
              <a:gd name="adj4" fmla="val 69895"/>
              <a:gd name="adj5" fmla="val 100000"/>
            </a:avLst>
          </a:prstGeom>
          <a:solidFill>
            <a:srgbClr val="E6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45E609F-10B5-4C53-8A4A-1DBE20C61CAF}"/>
              </a:ext>
            </a:extLst>
          </p:cNvPr>
          <p:cNvGrpSpPr/>
          <p:nvPr/>
        </p:nvGrpSpPr>
        <p:grpSpPr>
          <a:xfrm>
            <a:off x="1225670" y="1871379"/>
            <a:ext cx="252133" cy="418239"/>
            <a:chOff x="991262" y="1939226"/>
            <a:chExt cx="252133" cy="614481"/>
          </a:xfrm>
        </p:grpSpPr>
        <p:cxnSp>
          <p:nvCxnSpPr>
            <p:cNvPr id="57" name="Google Shape;136;p19">
              <a:extLst>
                <a:ext uri="{FF2B5EF4-FFF2-40B4-BE49-F238E27FC236}">
                  <a16:creationId xmlns:a16="http://schemas.microsoft.com/office/drawing/2014/main" id="{747D228A-697C-48F2-A17F-2772F600C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262" y="1939226"/>
              <a:ext cx="0" cy="614481"/>
            </a:xfrm>
            <a:prstGeom prst="straightConnector1">
              <a:avLst/>
            </a:prstGeom>
            <a:noFill/>
            <a:ln w="38100" cap="flat" cmpd="sng">
              <a:solidFill>
                <a:srgbClr val="267069"/>
              </a:solidFill>
              <a:prstDash val="sysDash"/>
              <a:round/>
              <a:headEnd type="none" w="med" len="med"/>
              <a:tailEnd type="triangle" w="med" len="med"/>
            </a:ln>
          </p:spPr>
        </p:cxnSp>
        <p:cxnSp>
          <p:nvCxnSpPr>
            <p:cNvPr id="59" name="Google Shape;136;p19">
              <a:extLst>
                <a:ext uri="{FF2B5EF4-FFF2-40B4-BE49-F238E27FC236}">
                  <a16:creationId xmlns:a16="http://schemas.microsoft.com/office/drawing/2014/main" id="{63D55553-F47C-4E48-A286-683B5ED284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3395" y="1939226"/>
              <a:ext cx="0" cy="614481"/>
            </a:xfrm>
            <a:prstGeom prst="straightConnector1">
              <a:avLst/>
            </a:prstGeom>
            <a:noFill/>
            <a:ln w="38100" cap="flat" cmpd="sng">
              <a:solidFill>
                <a:srgbClr val="267069"/>
              </a:solidFill>
              <a:prstDash val="sysDash"/>
              <a:round/>
              <a:headEnd type="triangle" w="med" len="med"/>
              <a:tailEnd type="none" w="med" len="med"/>
            </a:ln>
          </p:spPr>
        </p:cxnSp>
      </p:grpSp>
      <p:sp>
        <p:nvSpPr>
          <p:cNvPr id="16" name="Google Shape;223;p21">
            <a:extLst>
              <a:ext uri="{FF2B5EF4-FFF2-40B4-BE49-F238E27FC236}">
                <a16:creationId xmlns:a16="http://schemas.microsoft.com/office/drawing/2014/main" id="{DD6AE396-70A3-4278-980D-1A4EA5DE83A3}"/>
              </a:ext>
            </a:extLst>
          </p:cNvPr>
          <p:cNvSpPr txBox="1"/>
          <p:nvPr/>
        </p:nvSpPr>
        <p:spPr>
          <a:xfrm>
            <a:off x="542095" y="4566253"/>
            <a:ext cx="5851669" cy="28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>
                <a:solidFill>
                  <a:schemeClr val="tx1"/>
                </a:solidFill>
              </a:rPr>
              <a:t>Non-Dedup Job</a:t>
            </a:r>
            <a:r>
              <a:rPr lang="zh-TW" altLang="en-US">
                <a:solidFill>
                  <a:schemeClr val="tx1"/>
                </a:solidFill>
              </a:rPr>
              <a:t>定義：</a:t>
            </a:r>
            <a:r>
              <a:rPr lang="en-US" altLang="zh-TW">
                <a:solidFill>
                  <a:schemeClr val="tx1"/>
                </a:solidFill>
              </a:rPr>
              <a:t>Backup job(</a:t>
            </a:r>
            <a:r>
              <a:rPr lang="zh-TW" altLang="en-US">
                <a:solidFill>
                  <a:schemeClr val="tx1"/>
                </a:solidFill>
              </a:rPr>
              <a:t>無勾選</a:t>
            </a:r>
            <a:r>
              <a:rPr lang="en-US" altLang="zh-TW">
                <a:solidFill>
                  <a:schemeClr val="tx1"/>
                </a:solidFill>
              </a:rPr>
              <a:t>dedup), One-way sync, Active sync, Two-way sync</a:t>
            </a:r>
            <a:endParaRPr>
              <a:solidFill>
                <a:schemeClr val="tx1"/>
              </a:solidFill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2A238BE4-5645-4C0D-BB35-C93489573FDF}"/>
              </a:ext>
            </a:extLst>
          </p:cNvPr>
          <p:cNvGrpSpPr/>
          <p:nvPr/>
        </p:nvGrpSpPr>
        <p:grpSpPr>
          <a:xfrm>
            <a:off x="6704924" y="2935035"/>
            <a:ext cx="1898584" cy="1328793"/>
            <a:chOff x="6832067" y="2757564"/>
            <a:chExt cx="2038134" cy="1426463"/>
          </a:xfrm>
        </p:grpSpPr>
        <p:pic>
          <p:nvPicPr>
            <p:cNvPr id="22" name="圖形 21">
              <a:extLst>
                <a:ext uri="{FF2B5EF4-FFF2-40B4-BE49-F238E27FC236}">
                  <a16:creationId xmlns:a16="http://schemas.microsoft.com/office/drawing/2014/main" id="{A1DFCF22-3F37-4D10-9425-7FB47E18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32067" y="2757564"/>
              <a:ext cx="840915" cy="1119468"/>
            </a:xfrm>
            <a:prstGeom prst="rect">
              <a:avLst/>
            </a:prstGeom>
          </p:spPr>
        </p:pic>
        <p:pic>
          <p:nvPicPr>
            <p:cNvPr id="42" name="Google Shape;122;p19">
              <a:extLst>
                <a:ext uri="{FF2B5EF4-FFF2-40B4-BE49-F238E27FC236}">
                  <a16:creationId xmlns:a16="http://schemas.microsoft.com/office/drawing/2014/main" id="{78879CAC-E3FE-4535-A7BD-E7FF4882BCA9}"/>
                </a:ext>
              </a:extLst>
            </p:cNvPr>
            <p:cNvPicPr preferRelativeResize="0"/>
            <p:nvPr/>
          </p:nvPicPr>
          <p:blipFill>
            <a:blip r:embed="rId10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9037" y="3064560"/>
              <a:ext cx="1791164" cy="11194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EA534312-329F-4C2D-B5CB-30E0900EEB8F}"/>
              </a:ext>
            </a:extLst>
          </p:cNvPr>
          <p:cNvSpPr txBox="1"/>
          <p:nvPr/>
        </p:nvSpPr>
        <p:spPr>
          <a:xfrm>
            <a:off x="922393" y="1179725"/>
            <a:ext cx="1013199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100"/>
              <a:defRPr sz="1200" b="1">
                <a:latin typeface="+mj-lt"/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D26C783-66D1-429F-96FC-5422B1D20C99}"/>
              </a:ext>
            </a:extLst>
          </p:cNvPr>
          <p:cNvSpPr txBox="1"/>
          <p:nvPr/>
        </p:nvSpPr>
        <p:spPr>
          <a:xfrm>
            <a:off x="779377" y="1246975"/>
            <a:ext cx="1303279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100"/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>
                <a:latin typeface="微軟正黑體"/>
                <a:ea typeface="微軟正黑體"/>
              </a:rPr>
              <a:t>HBS 3智能網路分析模組</a:t>
            </a:r>
          </a:p>
        </p:txBody>
      </p:sp>
    </p:spTree>
    <p:extLst>
      <p:ext uri="{BB962C8B-B14F-4D97-AF65-F5344CB8AC3E}">
        <p14:creationId xmlns:p14="http://schemas.microsoft.com/office/powerpoint/2010/main" val="1359955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1620</Words>
  <Application>Microsoft Office PowerPoint</Application>
  <PresentationFormat>如螢幕大小 (16:9)</PresentationFormat>
  <Paragraphs>212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微軟正黑體</vt:lpstr>
      <vt:lpstr>微軟正黑體</vt:lpstr>
      <vt:lpstr>Arial</vt:lpstr>
      <vt:lpstr>Wingdings</vt:lpstr>
      <vt:lpstr>Simple Light</vt:lpstr>
      <vt:lpstr>PowerPoint 簡報</vt:lpstr>
      <vt:lpstr>經過我們的觀察，客戶的心聲</vt:lpstr>
      <vt:lpstr>歸納客戶所面臨的問題</vt:lpstr>
      <vt:lpstr>備份資料搶時間，還要續傳且不中斷</vt:lpstr>
      <vt:lpstr>PowerPoint 簡報</vt:lpstr>
      <vt:lpstr>智能網路優化 架構</vt:lpstr>
      <vt:lpstr>過去HBS 3備份選擇實體網路埠的方式</vt:lpstr>
      <vt:lpstr>智能網路傳輸最佳化路徑分析 針對Dedup Job改善HBS 3備份傳輸行為</vt:lpstr>
      <vt:lpstr>智能網路分析對Non-Dedup Job也能做到故障移轉</vt:lpstr>
      <vt:lpstr>也可以手動指定網路傳輸埠配置</vt:lpstr>
      <vt:lpstr>PowerPoint 簡報</vt:lpstr>
      <vt:lpstr>上百TB資料透過備份軟體傳輸上雲速度慢、時間長</vt:lpstr>
      <vt:lpstr>將大量資料實體儲存  運送到資料中心直接上雲後 增量備份問題</vt:lpstr>
      <vt:lpstr>QNAP HBS 3 雲播種(Cloud Seeding)針對上百TB資料上雲的解決方案</vt:lpstr>
      <vt:lpstr>一般上百TB資料上雲 vs. HBS 3 Cloud Seeding</vt:lpstr>
      <vt:lpstr>QuWAN x HBS 3 頻寬聚合 備份速度加倍</vt:lpstr>
      <vt:lpstr>QuWAN Orchestrator x HBS 3 實際配置架構圖</vt:lpstr>
      <vt:lpstr>QuWAN 配置步驟以及加成效果</vt:lpstr>
      <vt:lpstr>QuWAN 配置步驟以及加成效果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HBS3 備份速度革命 備份速度與效率的提升開拓新視野</dc:title>
  <dc:creator>Yvonne Tsai</dc:creator>
  <cp:lastModifiedBy>QNAP_Yvonne Tsai</cp:lastModifiedBy>
  <cp:revision>2</cp:revision>
  <dcterms:modified xsi:type="dcterms:W3CDTF">2020-08-07T05:44:18Z</dcterms:modified>
</cp:coreProperties>
</file>