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55"/>
  </p:notesMasterIdLst>
  <p:sldIdLst>
    <p:sldId id="256" r:id="rId2"/>
    <p:sldId id="279" r:id="rId3"/>
    <p:sldId id="282" r:id="rId4"/>
    <p:sldId id="283" r:id="rId5"/>
    <p:sldId id="265" r:id="rId6"/>
    <p:sldId id="300" r:id="rId7"/>
    <p:sldId id="301" r:id="rId8"/>
    <p:sldId id="304" r:id="rId9"/>
    <p:sldId id="305" r:id="rId10"/>
    <p:sldId id="306" r:id="rId11"/>
    <p:sldId id="266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2" r:id="rId22"/>
    <p:sldId id="340" r:id="rId23"/>
    <p:sldId id="334" r:id="rId24"/>
    <p:sldId id="341" r:id="rId25"/>
    <p:sldId id="335" r:id="rId26"/>
    <p:sldId id="336" r:id="rId27"/>
    <p:sldId id="337" r:id="rId28"/>
    <p:sldId id="338" r:id="rId29"/>
    <p:sldId id="339" r:id="rId30"/>
    <p:sldId id="268" r:id="rId31"/>
    <p:sldId id="288" r:id="rId32"/>
    <p:sldId id="284" r:id="rId33"/>
    <p:sldId id="286" r:id="rId34"/>
    <p:sldId id="260" r:id="rId35"/>
    <p:sldId id="291" r:id="rId36"/>
    <p:sldId id="287" r:id="rId37"/>
    <p:sldId id="264" r:id="rId38"/>
    <p:sldId id="308" r:id="rId39"/>
    <p:sldId id="269" r:id="rId40"/>
    <p:sldId id="270" r:id="rId41"/>
    <p:sldId id="275" r:id="rId42"/>
    <p:sldId id="277" r:id="rId43"/>
    <p:sldId id="276" r:id="rId44"/>
    <p:sldId id="273" r:id="rId45"/>
    <p:sldId id="272" r:id="rId46"/>
    <p:sldId id="271" r:id="rId47"/>
    <p:sldId id="289" r:id="rId48"/>
    <p:sldId id="299" r:id="rId49"/>
    <p:sldId id="296" r:id="rId50"/>
    <p:sldId id="298" r:id="rId51"/>
    <p:sldId id="294" r:id="rId52"/>
    <p:sldId id="307" r:id="rId53"/>
    <p:sldId id="295" r:id="rId5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來賓使用者" initials="來賓" lastIdx="1" clrIdx="0">
    <p:extLst>
      <p:ext uri="{19B8F6BF-5375-455C-9EA6-DF929625EA0E}">
        <p15:presenceInfo xmlns:p15="http://schemas.microsoft.com/office/powerpoint/2012/main" userId="S::urn:spo:anon#e58ecec1457c662be2a2195d624e04b8c029854fdd3604f07c20e6f7c0ee6ef7::" providerId="AD"/>
      </p:ext>
    </p:extLst>
  </p:cmAuthor>
  <p:cmAuthor id="2" name="QNAP_Mili Wang" initials="QW" lastIdx="1" clrIdx="1">
    <p:extLst>
      <p:ext uri="{19B8F6BF-5375-455C-9EA6-DF929625EA0E}">
        <p15:presenceInfo xmlns:p15="http://schemas.microsoft.com/office/powerpoint/2012/main" userId="S::MiliWang@ieinet.onmicrosoft.com::bee17516-fe9e-4fda-b440-e9c8232b77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3399"/>
    <a:srgbClr val="9999FF"/>
    <a:srgbClr val="CCFFFF"/>
    <a:srgbClr val="E2F4F7"/>
    <a:srgbClr val="E9D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1" autoAdjust="0"/>
    <p:restoredTop sz="94660"/>
  </p:normalViewPr>
  <p:slideViewPr>
    <p:cSldViewPr snapToGrid="0">
      <p:cViewPr varScale="1">
        <p:scale>
          <a:sx n="59" d="100"/>
          <a:sy n="59" d="100"/>
        </p:scale>
        <p:origin x="90" y="14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8A752-92C5-41D2-8A94-FAA4A941D0D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94398-990D-4E43-91E7-031E77300C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478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https://www.qnap.com/zh-hk/how-to/tutorial/article/davinci-resolve-studio-%E5%A6%82%E4%BD%95%E5%9C%A8-qnap-nas-%E4%B8%8A%E5%A4%9A%E7%94%A8%E6%88%B6%E5%8D%94%E5%90%8C%E7%B7%9A%E4%B8%8A%E5%89%AA%E8%BC%AF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664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3806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40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40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29B9C4A-2924-4370-88A2-5CFA47DF2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2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3" y="0"/>
            <a:ext cx="11965497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3B2EF0-CBBB-4FD5-8065-E71FF2B2F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6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29B9C4A-2924-4370-88A2-5CFA47DF2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857"/>
            <a:ext cx="12186583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2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AE51A17-F9D4-4D84-B36B-1F9D6B1D1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21895"/>
            <a:ext cx="10515600" cy="3400926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437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43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809F72C-ECB4-454A-9488-D37384A023A7}"/>
              </a:ext>
            </a:extLst>
          </p:cNvPr>
          <p:cNvSpPr/>
          <p:nvPr userDrawn="1"/>
        </p:nvSpPr>
        <p:spPr>
          <a:xfrm>
            <a:off x="0" y="1464232"/>
            <a:ext cx="12192000" cy="5393767"/>
          </a:xfrm>
          <a:prstGeom prst="rect">
            <a:avLst/>
          </a:prstGeom>
          <a:gradFill>
            <a:gsLst>
              <a:gs pos="100000">
                <a:srgbClr val="00FFFF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60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建築物, 窗戶, 坐, 街道 的圖片&#10;&#10;自動產生的描述">
            <a:extLst>
              <a:ext uri="{FF2B5EF4-FFF2-40B4-BE49-F238E27FC236}">
                <a16:creationId xmlns:a16="http://schemas.microsoft.com/office/drawing/2014/main" id="{DCB30DF1-187C-4C94-95C8-19E9C908A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0865"/>
            <a:ext cx="12192000" cy="541713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272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建築物, 水, 坐, 橋 的圖片&#10;&#10;自動產生的描述">
            <a:extLst>
              <a:ext uri="{FF2B5EF4-FFF2-40B4-BE49-F238E27FC236}">
                <a16:creationId xmlns:a16="http://schemas.microsoft.com/office/drawing/2014/main" id="{1655D206-65B1-482F-9EFF-0B4A3D1DD3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0865"/>
            <a:ext cx="12192000" cy="5405102"/>
          </a:xfrm>
          <a:prstGeom prst="rect">
            <a:avLst/>
          </a:prstGeom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397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腦, 光, 鍵盤, 桌 的圖片&#10;&#10;自動產生的描述">
            <a:extLst>
              <a:ext uri="{FF2B5EF4-FFF2-40B4-BE49-F238E27FC236}">
                <a16:creationId xmlns:a16="http://schemas.microsoft.com/office/drawing/2014/main" id="{CBE41D7E-B034-47B9-AF41-34B07C9F4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0865"/>
            <a:ext cx="12192000" cy="541713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85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BD0108-9EA8-4F06-B068-1B49EA58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BBDD3CA-3A22-4A69-8D74-256A1FCE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2020/8/5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889737B-871A-41FA-B2FF-9B946AAC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538DF5D-F253-4793-82D1-3DAEC776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917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雪, 床, 男人, 白色 的圖片&#10;&#10;自動產生的描述">
            <a:extLst>
              <a:ext uri="{FF2B5EF4-FFF2-40B4-BE49-F238E27FC236}">
                <a16:creationId xmlns:a16="http://schemas.microsoft.com/office/drawing/2014/main" id="{27D97396-945E-4F7C-ADEC-9CAAF943B8A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40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620253"/>
            <a:ext cx="10515600" cy="4556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12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1" r:id="rId2"/>
    <p:sldLayoutId id="2147483654" r:id="rId3"/>
    <p:sldLayoutId id="2147483672" r:id="rId4"/>
    <p:sldLayoutId id="2147483676" r:id="rId5"/>
    <p:sldLayoutId id="2147483668" r:id="rId6"/>
    <p:sldLayoutId id="2147483669" r:id="rId7"/>
    <p:sldLayoutId id="2147483670" r:id="rId8"/>
    <p:sldLayoutId id="2147483674" r:id="rId9"/>
    <p:sldLayoutId id="2147483683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35.png"/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11" Type="http://schemas.openxmlformats.org/officeDocument/2006/relationships/image" Target="../media/image133.png"/><Relationship Id="rId5" Type="http://schemas.openxmlformats.org/officeDocument/2006/relationships/image" Target="../media/image128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127.tiff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3" Type="http://schemas.openxmlformats.org/officeDocument/2006/relationships/hyperlink" Target="https://www.qnap.com/en/product/qna-uc5g1t" TargetMode="External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png"/><Relationship Id="rId5" Type="http://schemas.openxmlformats.org/officeDocument/2006/relationships/hyperlink" Target="https://www.qnap.com/en/product/qna-tb-10gbe" TargetMode="External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34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相片, 坐, 桌, 男人 的圖片&#10;&#10;自動產生的描述">
            <a:extLst>
              <a:ext uri="{FF2B5EF4-FFF2-40B4-BE49-F238E27FC236}">
                <a16:creationId xmlns:a16="http://schemas.microsoft.com/office/drawing/2014/main" id="{A1BF6227-DF13-46A7-8436-FEF61EE831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813" y="2467158"/>
            <a:ext cx="4576272" cy="34361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F42E0B-6B06-42E5-AB3E-F666A39BE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機櫃專用掛耳</a:t>
            </a:r>
          </a:p>
        </p:txBody>
      </p:sp>
      <p:pic>
        <p:nvPicPr>
          <p:cNvPr id="7" name="圖片 6" descr="一張含有 電腦 的圖片&#10;&#10;自動產生的描述">
            <a:extLst>
              <a:ext uri="{FF2B5EF4-FFF2-40B4-BE49-F238E27FC236}">
                <a16:creationId xmlns:a16="http://schemas.microsoft.com/office/drawing/2014/main" id="{F420C23F-0FB8-46BD-999E-42F04205B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910" y="2395516"/>
            <a:ext cx="6222371" cy="3507832"/>
          </a:xfrm>
          <a:prstGeom prst="rect">
            <a:avLst/>
          </a:prstGeom>
        </p:spPr>
      </p:pic>
      <p:sp>
        <p:nvSpPr>
          <p:cNvPr id="14" name="橢圓 13">
            <a:extLst>
              <a:ext uri="{FF2B5EF4-FFF2-40B4-BE49-F238E27FC236}">
                <a16:creationId xmlns:a16="http://schemas.microsoft.com/office/drawing/2014/main" id="{9CD5B3C9-8A0B-4506-8D4E-FDB3F659E033}"/>
              </a:ext>
            </a:extLst>
          </p:cNvPr>
          <p:cNvSpPr/>
          <p:nvPr/>
        </p:nvSpPr>
        <p:spPr>
          <a:xfrm>
            <a:off x="5548714" y="2732435"/>
            <a:ext cx="1148815" cy="1148815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3494E96A-AD23-4C3E-8F79-413E2A6175DE}"/>
              </a:ext>
            </a:extLst>
          </p:cNvPr>
          <p:cNvSpPr/>
          <p:nvPr/>
        </p:nvSpPr>
        <p:spPr>
          <a:xfrm>
            <a:off x="997646" y="2448119"/>
            <a:ext cx="1148815" cy="1148815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3638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橢圓 37">
            <a:extLst>
              <a:ext uri="{FF2B5EF4-FFF2-40B4-BE49-F238E27FC236}">
                <a16:creationId xmlns:a16="http://schemas.microsoft.com/office/drawing/2014/main" id="{50EF7CCD-70FD-4810-9D45-8128386A3D3E}"/>
              </a:ext>
            </a:extLst>
          </p:cNvPr>
          <p:cNvSpPr/>
          <p:nvPr/>
        </p:nvSpPr>
        <p:spPr>
          <a:xfrm>
            <a:off x="9051416" y="4827363"/>
            <a:ext cx="1647085" cy="1647085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9CFB139B-F188-4A90-B0A0-3725E3449FB2}"/>
              </a:ext>
            </a:extLst>
          </p:cNvPr>
          <p:cNvSpPr/>
          <p:nvPr/>
        </p:nvSpPr>
        <p:spPr>
          <a:xfrm>
            <a:off x="9051416" y="2657745"/>
            <a:ext cx="1647085" cy="1647085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09DD15B5-ED06-4D2F-93DB-511AB39FDAC5}"/>
              </a:ext>
            </a:extLst>
          </p:cNvPr>
          <p:cNvSpPr/>
          <p:nvPr/>
        </p:nvSpPr>
        <p:spPr>
          <a:xfrm>
            <a:off x="1322095" y="4827363"/>
            <a:ext cx="1647085" cy="1647085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941E851D-BE50-44EC-883C-CFF4B90FA4A3}"/>
              </a:ext>
            </a:extLst>
          </p:cNvPr>
          <p:cNvSpPr/>
          <p:nvPr/>
        </p:nvSpPr>
        <p:spPr>
          <a:xfrm>
            <a:off x="1322095" y="2657745"/>
            <a:ext cx="1647085" cy="1647085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靈活的網速搭配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720517"/>
            <a:ext cx="10515600" cy="4456446"/>
          </a:xfrm>
        </p:spPr>
        <p:txBody>
          <a:bodyPr/>
          <a:lstStyle/>
          <a:p>
            <a:pPr lvl="0"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同時支援 </a:t>
            </a:r>
            <a:r>
              <a:rPr lang="en-US" altLang="zh-TW" b="1"/>
              <a:t>10GbE SFP+ or SFP+/ NBASE-T,</a:t>
            </a:r>
            <a:r>
              <a:rPr lang="zh-TW" altLang="en-US" b="1"/>
              <a:t> 光纖或傳統網路線都可使用</a:t>
            </a:r>
            <a:endParaRPr lang="en-US" altLang="zh-TW" b="1"/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如果現有網路設備只有 </a:t>
            </a:r>
            <a:r>
              <a:rPr lang="en-US" altLang="zh-TW" b="1"/>
              <a:t>5GbE </a:t>
            </a:r>
            <a:r>
              <a:rPr lang="zh-TW" altLang="en-US" b="1"/>
              <a:t>以下的一樣可以無痛直連</a:t>
            </a:r>
            <a:endParaRPr lang="en-US" altLang="zh-TW" b="1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6CC6481-E4E2-459D-A111-19BCCD37AB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738" y="4166018"/>
            <a:ext cx="4113137" cy="9323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膝上型電腦, 電腦, 電子用品, 坐 的圖片&#10;&#10;自動產生的描述">
            <a:extLst>
              <a:ext uri="{FF2B5EF4-FFF2-40B4-BE49-F238E27FC236}">
                <a16:creationId xmlns:a16="http://schemas.microsoft.com/office/drawing/2014/main" id="{C1FEFA78-D340-4E56-BD13-2A4E4AD1DF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745" y="2948949"/>
            <a:ext cx="1552859" cy="1141162"/>
          </a:xfrm>
          <a:prstGeom prst="rect">
            <a:avLst/>
          </a:prstGeom>
        </p:spPr>
      </p:pic>
      <p:pic>
        <p:nvPicPr>
          <p:cNvPr id="22" name="圖片 21" descr="一張含有 電子用品, 監視器, 電腦, 坐 的圖片&#10;&#10;自動產生的描述">
            <a:extLst>
              <a:ext uri="{FF2B5EF4-FFF2-40B4-BE49-F238E27FC236}">
                <a16:creationId xmlns:a16="http://schemas.microsoft.com/office/drawing/2014/main" id="{A4437EC2-0D11-4D96-81F9-936621CD62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862" y="5052516"/>
            <a:ext cx="1887393" cy="1196883"/>
          </a:xfrm>
          <a:prstGeom prst="rect">
            <a:avLst/>
          </a:prstGeom>
        </p:spPr>
      </p:pic>
      <p:pic>
        <p:nvPicPr>
          <p:cNvPr id="24" name="圖片 23" descr="一張含有 印表機 的圖片&#10;&#10;自動產生的描述">
            <a:extLst>
              <a:ext uri="{FF2B5EF4-FFF2-40B4-BE49-F238E27FC236}">
                <a16:creationId xmlns:a16="http://schemas.microsoft.com/office/drawing/2014/main" id="{1E64EFB6-956A-4B47-A8E3-7F0ED9620D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553" y="2859394"/>
            <a:ext cx="1360340" cy="132027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5668464-8395-4DE9-9E12-059341E1B3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351" y="5184806"/>
            <a:ext cx="1552859" cy="932301"/>
          </a:xfrm>
          <a:prstGeom prst="rect">
            <a:avLst/>
          </a:prstGeom>
        </p:spPr>
      </p:pic>
      <p:sp>
        <p:nvSpPr>
          <p:cNvPr id="27" name="箭號: 左-右雙向 26">
            <a:extLst>
              <a:ext uri="{FF2B5EF4-FFF2-40B4-BE49-F238E27FC236}">
                <a16:creationId xmlns:a16="http://schemas.microsoft.com/office/drawing/2014/main" id="{116A071D-F22E-48D2-94AE-3EDBFFD9CDF1}"/>
              </a:ext>
            </a:extLst>
          </p:cNvPr>
          <p:cNvSpPr/>
          <p:nvPr/>
        </p:nvSpPr>
        <p:spPr>
          <a:xfrm rot="20232051">
            <a:off x="7703230" y="3784779"/>
            <a:ext cx="1310252" cy="229186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左-右雙向 27">
            <a:extLst>
              <a:ext uri="{FF2B5EF4-FFF2-40B4-BE49-F238E27FC236}">
                <a16:creationId xmlns:a16="http://schemas.microsoft.com/office/drawing/2014/main" id="{FE7617C8-5785-41E6-9352-CD00A889C40A}"/>
              </a:ext>
            </a:extLst>
          </p:cNvPr>
          <p:cNvSpPr/>
          <p:nvPr/>
        </p:nvSpPr>
        <p:spPr>
          <a:xfrm rot="1367949" flipV="1">
            <a:off x="3007130" y="3772278"/>
            <a:ext cx="1310252" cy="229186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左-右雙向 29">
            <a:extLst>
              <a:ext uri="{FF2B5EF4-FFF2-40B4-BE49-F238E27FC236}">
                <a16:creationId xmlns:a16="http://schemas.microsoft.com/office/drawing/2014/main" id="{E389ED13-5636-4616-8980-90F934F1776B}"/>
              </a:ext>
            </a:extLst>
          </p:cNvPr>
          <p:cNvSpPr/>
          <p:nvPr/>
        </p:nvSpPr>
        <p:spPr>
          <a:xfrm rot="1367949" flipH="1">
            <a:off x="7703230" y="5419865"/>
            <a:ext cx="1310252" cy="229186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箭號: 左-右雙向 30">
            <a:extLst>
              <a:ext uri="{FF2B5EF4-FFF2-40B4-BE49-F238E27FC236}">
                <a16:creationId xmlns:a16="http://schemas.microsoft.com/office/drawing/2014/main" id="{2935CC94-B02C-42FC-BD3C-9859B5C2CEDA}"/>
              </a:ext>
            </a:extLst>
          </p:cNvPr>
          <p:cNvSpPr/>
          <p:nvPr/>
        </p:nvSpPr>
        <p:spPr>
          <a:xfrm rot="20232051" flipH="1" flipV="1">
            <a:off x="3007130" y="5407364"/>
            <a:ext cx="1310252" cy="229186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BA2517E-B193-452F-891D-E361B7282141}"/>
              </a:ext>
            </a:extLst>
          </p:cNvPr>
          <p:cNvSpPr txBox="1"/>
          <p:nvPr/>
        </p:nvSpPr>
        <p:spPr>
          <a:xfrm rot="1399991">
            <a:off x="3374245" y="34054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3966924-AB47-40D6-8082-B4A4CE4648E0}"/>
              </a:ext>
            </a:extLst>
          </p:cNvPr>
          <p:cNvSpPr txBox="1"/>
          <p:nvPr/>
        </p:nvSpPr>
        <p:spPr>
          <a:xfrm rot="20071851">
            <a:off x="7715291" y="33917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93C9E8B-0BBD-49F4-88E9-0658D632B4B9}"/>
              </a:ext>
            </a:extLst>
          </p:cNvPr>
          <p:cNvSpPr txBox="1"/>
          <p:nvPr/>
        </p:nvSpPr>
        <p:spPr>
          <a:xfrm rot="20215929">
            <a:off x="3309644" y="5650233"/>
            <a:ext cx="101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50BF513-B5AB-4344-B6AC-635340538F0F}"/>
              </a:ext>
            </a:extLst>
          </p:cNvPr>
          <p:cNvSpPr txBox="1"/>
          <p:nvPr/>
        </p:nvSpPr>
        <p:spPr>
          <a:xfrm rot="1342176">
            <a:off x="7699035" y="5636878"/>
            <a:ext cx="101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94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56D413-FC65-4862-AA74-00EF59BAF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透視 </a:t>
            </a:r>
            <a:r>
              <a:rPr lang="en-US" altLang="zh-TW"/>
              <a:t>QSwitch </a:t>
            </a:r>
          </a:p>
          <a:p>
            <a:r>
              <a:rPr lang="zh-TW" altLang="en-US"/>
              <a:t>嚴謹研發生產過程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0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AF93ABC-C60E-4B8B-BDB0-BB0BBF11FCAD}"/>
              </a:ext>
            </a:extLst>
          </p:cNvPr>
          <p:cNvSpPr/>
          <p:nvPr/>
        </p:nvSpPr>
        <p:spPr>
          <a:xfrm>
            <a:off x="4256444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DBB56A-A7A9-4632-A549-8171636A4611}"/>
              </a:ext>
            </a:extLst>
          </p:cNvPr>
          <p:cNvSpPr/>
          <p:nvPr/>
        </p:nvSpPr>
        <p:spPr>
          <a:xfrm>
            <a:off x="8117949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C19A2D-8126-4D0E-9D67-C06AAE10C251}"/>
              </a:ext>
            </a:extLst>
          </p:cNvPr>
          <p:cNvSpPr/>
          <p:nvPr/>
        </p:nvSpPr>
        <p:spPr>
          <a:xfrm>
            <a:off x="396483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研發生產三階段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3D4123B-49BA-43B9-BD79-DBE6109F42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44" y="5125474"/>
            <a:ext cx="1036062" cy="129992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0" name="圖片 4">
            <a:extLst>
              <a:ext uri="{FF2B5EF4-FFF2-40B4-BE49-F238E27FC236}">
                <a16:creationId xmlns:a16="http://schemas.microsoft.com/office/drawing/2014/main" id="{DEBC402C-6B75-4C35-8A22-E1E83F2E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79" y="5127390"/>
            <a:ext cx="990600" cy="12573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" name="圖片 10" descr="一張含有 坐 的圖片&#10;&#10;描述是以非常高的可信度產生">
            <a:extLst>
              <a:ext uri="{FF2B5EF4-FFF2-40B4-BE49-F238E27FC236}">
                <a16:creationId xmlns:a16="http://schemas.microsoft.com/office/drawing/2014/main" id="{B9690A63-D35B-404B-8AC1-31AD9DA659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707" y="5098315"/>
            <a:ext cx="1036063" cy="131545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2" name="矩形 64">
            <a:extLst>
              <a:ext uri="{FF2B5EF4-FFF2-40B4-BE49-F238E27FC236}">
                <a16:creationId xmlns:a16="http://schemas.microsoft.com/office/drawing/2014/main" id="{D4E2527E-D955-47A6-B044-3988D060DAF4}"/>
              </a:ext>
            </a:extLst>
          </p:cNvPr>
          <p:cNvSpPr/>
          <p:nvPr/>
        </p:nvSpPr>
        <p:spPr>
          <a:xfrm>
            <a:off x="1187115" y="5125474"/>
            <a:ext cx="28861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硬體 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軟體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開發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5826ACD-14C9-46E6-A1D8-B36E610BE9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1189" y="1625433"/>
            <a:ext cx="6769622" cy="3227839"/>
          </a:xfrm>
          <a:prstGeom prst="rect">
            <a:avLst/>
          </a:prstGeom>
        </p:spPr>
      </p:pic>
      <p:sp>
        <p:nvSpPr>
          <p:cNvPr id="17" name="矩形 64">
            <a:extLst>
              <a:ext uri="{FF2B5EF4-FFF2-40B4-BE49-F238E27FC236}">
                <a16:creationId xmlns:a16="http://schemas.microsoft.com/office/drawing/2014/main" id="{F62B6128-3CC9-434D-9349-65F353F2A3A4}"/>
              </a:ext>
            </a:extLst>
          </p:cNvPr>
          <p:cNvSpPr/>
          <p:nvPr/>
        </p:nvSpPr>
        <p:spPr>
          <a:xfrm>
            <a:off x="4936325" y="5371695"/>
            <a:ext cx="2998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設計驗證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64">
            <a:extLst>
              <a:ext uri="{FF2B5EF4-FFF2-40B4-BE49-F238E27FC236}">
                <a16:creationId xmlns:a16="http://schemas.microsoft.com/office/drawing/2014/main" id="{90989DB3-8E49-4BA3-A15E-B9788C28357A}"/>
              </a:ext>
            </a:extLst>
          </p:cNvPr>
          <p:cNvSpPr/>
          <p:nvPr/>
        </p:nvSpPr>
        <p:spPr>
          <a:xfrm>
            <a:off x="8796285" y="5371695"/>
            <a:ext cx="2998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生產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191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8F0DAC-C0B0-4EAF-8E4E-05005153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硬體 / 軟體開發階段</a:t>
            </a:r>
          </a:p>
        </p:txBody>
      </p:sp>
      <p:sp>
        <p:nvSpPr>
          <p:cNvPr id="3" name="圖說文字: 向下箭號 2">
            <a:extLst>
              <a:ext uri="{FF2B5EF4-FFF2-40B4-BE49-F238E27FC236}">
                <a16:creationId xmlns:a16="http://schemas.microsoft.com/office/drawing/2014/main" id="{6B48D1B4-B821-4438-B0F5-662C3E33A172}"/>
              </a:ext>
            </a:extLst>
          </p:cNvPr>
          <p:cNvSpPr/>
          <p:nvPr/>
        </p:nvSpPr>
        <p:spPr>
          <a:xfrm>
            <a:off x="1130968" y="1869088"/>
            <a:ext cx="9930063" cy="3860135"/>
          </a:xfrm>
          <a:prstGeom prst="downArrowCallout">
            <a:avLst>
              <a:gd name="adj1" fmla="val 24577"/>
              <a:gd name="adj2" fmla="val 24584"/>
              <a:gd name="adj3" fmla="val 17883"/>
              <a:gd name="adj4" fmla="val 74186"/>
            </a:avLst>
          </a:prstGeom>
          <a:gradFill>
            <a:gsLst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64786C9-2A03-4AB2-9093-3D63D3B155F1}"/>
              </a:ext>
            </a:extLst>
          </p:cNvPr>
          <p:cNvSpPr/>
          <p:nvPr/>
        </p:nvSpPr>
        <p:spPr>
          <a:xfrm>
            <a:off x="1391057" y="2034979"/>
            <a:ext cx="2133599" cy="727906"/>
          </a:xfrm>
          <a:prstGeom prst="roundRect">
            <a:avLst/>
          </a:prstGeom>
          <a:gradFill>
            <a:gsLst>
              <a:gs pos="100000">
                <a:srgbClr val="0070C0"/>
              </a:gs>
              <a:gs pos="0">
                <a:srgbClr val="00B0F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機構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03B8D27-15DC-4B64-AB70-686EB9764868}"/>
              </a:ext>
            </a:extLst>
          </p:cNvPr>
          <p:cNvSpPr/>
          <p:nvPr/>
        </p:nvSpPr>
        <p:spPr>
          <a:xfrm>
            <a:off x="3784745" y="2034979"/>
            <a:ext cx="2133599" cy="727906"/>
          </a:xfrm>
          <a:prstGeom prst="roundRect">
            <a:avLst/>
          </a:prstGeom>
          <a:gradFill>
            <a:gsLst>
              <a:gs pos="100000">
                <a:srgbClr val="0070C0"/>
              </a:gs>
              <a:gs pos="0">
                <a:srgbClr val="00B0F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風扇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13AAA2B-8DFB-4D97-A4DB-944D2768C7E0}"/>
              </a:ext>
            </a:extLst>
          </p:cNvPr>
          <p:cNvSpPr/>
          <p:nvPr/>
        </p:nvSpPr>
        <p:spPr>
          <a:xfrm>
            <a:off x="1391057" y="2895241"/>
            <a:ext cx="2133599" cy="727906"/>
          </a:xfrm>
          <a:prstGeom prst="roundRect">
            <a:avLst/>
          </a:prstGeom>
          <a:gradFill>
            <a:gsLst>
              <a:gs pos="100000">
                <a:srgbClr val="0070C0"/>
              </a:gs>
              <a:gs pos="0">
                <a:srgbClr val="00B0F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主板及晶片組</a:t>
            </a: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7372D812-B4D8-4A9E-889D-2EDF9B5390AB}"/>
              </a:ext>
            </a:extLst>
          </p:cNvPr>
          <p:cNvSpPr/>
          <p:nvPr/>
        </p:nvSpPr>
        <p:spPr>
          <a:xfrm>
            <a:off x="3784745" y="2895241"/>
            <a:ext cx="2133599" cy="727906"/>
          </a:xfrm>
          <a:prstGeom prst="roundRect">
            <a:avLst/>
          </a:prstGeom>
          <a:gradFill>
            <a:gsLst>
              <a:gs pos="100000">
                <a:srgbClr val="0070C0"/>
              </a:gs>
              <a:gs pos="0">
                <a:srgbClr val="00B0F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ctr">
              <a:buSzPts val="1100"/>
              <a:buFont typeface="Arial"/>
              <a:buNone/>
            </a:pPr>
            <a:r>
              <a:rPr lang="en-GB" altLang="zh-TW" sz="2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電子連接器</a:t>
            </a:r>
            <a:endParaRPr lang="en-GB" altLang="zh-TW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FECC1EB4-9E87-463D-A729-434737C2F26D}"/>
              </a:ext>
            </a:extLst>
          </p:cNvPr>
          <p:cNvSpPr/>
          <p:nvPr/>
        </p:nvSpPr>
        <p:spPr>
          <a:xfrm>
            <a:off x="1391057" y="3750567"/>
            <a:ext cx="2133599" cy="727906"/>
          </a:xfrm>
          <a:prstGeom prst="roundRect">
            <a:avLst/>
          </a:prstGeom>
          <a:gradFill>
            <a:gsLst>
              <a:gs pos="100000">
                <a:srgbClr val="0070C0"/>
              </a:gs>
              <a:gs pos="0">
                <a:srgbClr val="00B0F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ctr">
              <a:buFont typeface="Arial"/>
              <a:buNone/>
            </a:pPr>
            <a:r>
              <a:rPr lang="en-GB" altLang="zh-TW" sz="2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電源控制器</a:t>
            </a:r>
            <a:endParaRPr lang="en-GB" altLang="zh-TW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EE1F2EA-5070-4771-B1AF-4C776AA9DC41}"/>
              </a:ext>
            </a:extLst>
          </p:cNvPr>
          <p:cNvSpPr/>
          <p:nvPr/>
        </p:nvSpPr>
        <p:spPr>
          <a:xfrm>
            <a:off x="3784745" y="3750567"/>
            <a:ext cx="2133599" cy="727906"/>
          </a:xfrm>
          <a:prstGeom prst="roundRect">
            <a:avLst/>
          </a:prstGeom>
          <a:gradFill>
            <a:gsLst>
              <a:gs pos="100000">
                <a:srgbClr val="0070C0"/>
              </a:gs>
              <a:gs pos="0">
                <a:srgbClr val="00B0F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TW" sz="2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其他零件</a:t>
            </a:r>
            <a:endParaRPr lang="en-GB" altLang="zh-TW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057AC75A-B64A-412F-BF79-F452AF0290C3}"/>
              </a:ext>
            </a:extLst>
          </p:cNvPr>
          <p:cNvSpPr/>
          <p:nvPr/>
        </p:nvSpPr>
        <p:spPr>
          <a:xfrm>
            <a:off x="6178433" y="2034979"/>
            <a:ext cx="4622510" cy="1588168"/>
          </a:xfrm>
          <a:prstGeom prst="roundRect">
            <a:avLst>
              <a:gd name="adj" fmla="val 7576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rgbClr val="FFC000"/>
              </a:gs>
            </a:gsLst>
            <a:lin ang="0" scaled="0"/>
          </a:gradFill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主系統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CF22E7-45B8-4A94-8A0F-8977A44B1A6A}"/>
              </a:ext>
            </a:extLst>
          </p:cNvPr>
          <p:cNvSpPr/>
          <p:nvPr/>
        </p:nvSpPr>
        <p:spPr>
          <a:xfrm>
            <a:off x="6178433" y="3750567"/>
            <a:ext cx="4622510" cy="727906"/>
          </a:xfrm>
          <a:prstGeom prst="roundRect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rgbClr val="FFC000"/>
              </a:gs>
            </a:gsLst>
            <a:lin ang="0" scaled="0"/>
          </a:gradFill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ctr">
              <a:buFont typeface="Arial"/>
              <a:buNone/>
            </a:pPr>
            <a:r>
              <a:rPr lang="en-GB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控制系統</a:t>
            </a:r>
            <a:endParaRPr lang="en-GB" altLang="zh-TW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</a:endParaRPr>
          </a:p>
        </p:txBody>
      </p:sp>
      <p:sp>
        <p:nvSpPr>
          <p:cNvPr id="27" name="矩形 64">
            <a:extLst>
              <a:ext uri="{FF2B5EF4-FFF2-40B4-BE49-F238E27FC236}">
                <a16:creationId xmlns:a16="http://schemas.microsoft.com/office/drawing/2014/main" id="{E61B21FB-C697-45D7-B140-11A9A927616C}"/>
              </a:ext>
            </a:extLst>
          </p:cNvPr>
          <p:cNvSpPr/>
          <p:nvPr/>
        </p:nvSpPr>
        <p:spPr>
          <a:xfrm>
            <a:off x="4596770" y="5813256"/>
            <a:ext cx="29984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設計驗證</a:t>
            </a:r>
            <a:endParaRPr lang="en-US" altLang="zh-TW" sz="4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72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E5F7B1-8C52-4C9C-AA2C-EE922DFA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設計驗證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236DB56-DAB4-4F74-9F2B-63E1D9AEECB7}"/>
              </a:ext>
            </a:extLst>
          </p:cNvPr>
          <p:cNvSpPr/>
          <p:nvPr/>
        </p:nvSpPr>
        <p:spPr>
          <a:xfrm>
            <a:off x="4256444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B79466-CFEC-4B8A-BB90-9A2C777EF6D8}"/>
              </a:ext>
            </a:extLst>
          </p:cNvPr>
          <p:cNvSpPr/>
          <p:nvPr/>
        </p:nvSpPr>
        <p:spPr>
          <a:xfrm>
            <a:off x="8117949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A33BAF7-22A3-4019-96AB-FCDF09F989C4}"/>
              </a:ext>
            </a:extLst>
          </p:cNvPr>
          <p:cNvSpPr/>
          <p:nvPr/>
        </p:nvSpPr>
        <p:spPr>
          <a:xfrm>
            <a:off x="396483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5440B7D-5564-48F7-AEA0-A5170175AF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44" y="5125474"/>
            <a:ext cx="1036062" cy="129992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9" name="圖片 4">
            <a:extLst>
              <a:ext uri="{FF2B5EF4-FFF2-40B4-BE49-F238E27FC236}">
                <a16:creationId xmlns:a16="http://schemas.microsoft.com/office/drawing/2014/main" id="{04046FF1-0E48-45FA-8574-741F01351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79" y="5127390"/>
            <a:ext cx="990600" cy="12573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0" name="圖片 9" descr="一張含有 坐 的圖片&#10;&#10;描述是以非常高的可信度產生">
            <a:extLst>
              <a:ext uri="{FF2B5EF4-FFF2-40B4-BE49-F238E27FC236}">
                <a16:creationId xmlns:a16="http://schemas.microsoft.com/office/drawing/2014/main" id="{6C9E787A-16BB-4F04-8BD5-123FF1EFF0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707" y="5098315"/>
            <a:ext cx="1036063" cy="131545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1" name="矩形 64">
            <a:extLst>
              <a:ext uri="{FF2B5EF4-FFF2-40B4-BE49-F238E27FC236}">
                <a16:creationId xmlns:a16="http://schemas.microsoft.com/office/drawing/2014/main" id="{04BD1786-6B5E-4738-8D3D-5890AEF0AE90}"/>
              </a:ext>
            </a:extLst>
          </p:cNvPr>
          <p:cNvSpPr/>
          <p:nvPr/>
        </p:nvSpPr>
        <p:spPr>
          <a:xfrm>
            <a:off x="1218448" y="5417461"/>
            <a:ext cx="2854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信賴性驗證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53F7935-6304-4AAB-9F35-C6B4812FFF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636" y="1770515"/>
            <a:ext cx="7363175" cy="3047288"/>
          </a:xfrm>
          <a:prstGeom prst="rect">
            <a:avLst/>
          </a:prstGeom>
        </p:spPr>
      </p:pic>
      <p:sp>
        <p:nvSpPr>
          <p:cNvPr id="13" name="矩形 64">
            <a:extLst>
              <a:ext uri="{FF2B5EF4-FFF2-40B4-BE49-F238E27FC236}">
                <a16:creationId xmlns:a16="http://schemas.microsoft.com/office/drawing/2014/main" id="{C1623B83-1BFD-4140-9B7D-CE4E1A17F2C2}"/>
              </a:ext>
            </a:extLst>
          </p:cNvPr>
          <p:cNvSpPr/>
          <p:nvPr/>
        </p:nvSpPr>
        <p:spPr>
          <a:xfrm>
            <a:off x="5353456" y="5171239"/>
            <a:ext cx="2504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功能性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效能性驗證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64">
            <a:extLst>
              <a:ext uri="{FF2B5EF4-FFF2-40B4-BE49-F238E27FC236}">
                <a16:creationId xmlns:a16="http://schemas.microsoft.com/office/drawing/2014/main" id="{9E8CF510-A2E0-4592-B35B-305F289BE796}"/>
              </a:ext>
            </a:extLst>
          </p:cNvPr>
          <p:cNvSpPr/>
          <p:nvPr/>
        </p:nvSpPr>
        <p:spPr>
          <a:xfrm>
            <a:off x="9127957" y="5417461"/>
            <a:ext cx="2666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互通性驗證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9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2D0207-6148-4B5C-AC70-5AF59852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/>
                <a:ea typeface="微軟正黑體"/>
                <a:cs typeface="Arial"/>
              </a:rPr>
              <a:t>信賴性驗證</a:t>
            </a:r>
            <a:endParaRPr lang="zh-TW" altLang="en-US"/>
          </a:p>
        </p:txBody>
      </p:sp>
      <p:sp>
        <p:nvSpPr>
          <p:cNvPr id="29" name="內容版面配置區 28">
            <a:extLst>
              <a:ext uri="{FF2B5EF4-FFF2-40B4-BE49-F238E27FC236}">
                <a16:creationId xmlns:a16="http://schemas.microsoft.com/office/drawing/2014/main" id="{104A5D75-1810-490E-8422-E73590548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20253"/>
            <a:ext cx="6220326" cy="4588042"/>
          </a:xfrm>
        </p:spPr>
        <p:txBody>
          <a:bodyPr/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燒機驗證：同時 </a:t>
            </a:r>
            <a:r>
              <a:rPr lang="en-US" alt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 </a:t>
            </a:r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台設備進行高達一個月燒機驗證</a:t>
            </a:r>
            <a:endParaRPr lang="en-US" altLang="zh-TW" sz="20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硬體機構驗證：震動測試，機械衝擊測試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開關機驗證：高達 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1000 </a:t>
            </a:r>
            <a:r>
              <a:rPr lang="zh-TW" altLang="en-US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次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噪音測試：不同風扇轉速的噪音測試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溫度驗證：環境溫度 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0</a:t>
            </a:r>
            <a:r>
              <a:rPr lang="en-GB" altLang="zh-TW" sz="2000" b="1" dirty="0">
                <a:solidFill>
                  <a:schemeClr val="tx1"/>
                </a:solidFill>
              </a:rPr>
              <a:t>°C</a:t>
            </a:r>
            <a:r>
              <a:rPr lang="zh-TW" altLang="en-US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、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25</a:t>
            </a:r>
            <a:r>
              <a:rPr lang="en-GB" altLang="zh-TW" sz="2000" b="1" dirty="0">
                <a:solidFill>
                  <a:schemeClr val="tx1"/>
                </a:solidFill>
              </a:rPr>
              <a:t>°C</a:t>
            </a:r>
            <a:r>
              <a:rPr lang="zh-TW" altLang="en-US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、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35</a:t>
            </a:r>
            <a:r>
              <a:rPr lang="en-GB" altLang="zh-TW" sz="2000" b="1" dirty="0">
                <a:solidFill>
                  <a:schemeClr val="tx1"/>
                </a:solidFill>
              </a:rPr>
              <a:t>°C</a:t>
            </a:r>
            <a:r>
              <a:rPr lang="zh-TW" altLang="en-US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、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45</a:t>
            </a:r>
            <a:r>
              <a:rPr lang="en-GB" altLang="zh-TW" sz="2000" b="1" dirty="0">
                <a:solidFill>
                  <a:schemeClr val="tx1"/>
                </a:solidFill>
              </a:rPr>
              <a:t>°C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及 </a:t>
            </a:r>
            <a:r>
              <a:rPr lang="en-GB" altLang="zh-TW" sz="2000" b="1" dirty="0">
                <a:solidFill>
                  <a:schemeClr val="tx1"/>
                </a:solidFill>
              </a:rPr>
              <a:t>55°C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高強度封包測試驗證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BC205832-5384-4F49-A883-69F82B3ECA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020" y="3429000"/>
            <a:ext cx="4957012" cy="327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2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內容版面配置區 15">
            <a:extLst>
              <a:ext uri="{FF2B5EF4-FFF2-40B4-BE49-F238E27FC236}">
                <a16:creationId xmlns:a16="http://schemas.microsoft.com/office/drawing/2014/main" id="{B7F241AF-88AE-4F22-ADEB-2978947A1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267"/>
            <a:ext cx="10515600" cy="4443696"/>
          </a:xfrm>
        </p:spPr>
        <p:txBody>
          <a:bodyPr/>
          <a:lstStyle/>
          <a:p>
            <a:pPr marL="0" indent="0">
              <a:buClr>
                <a:srgbClr val="0070C0"/>
              </a:buClr>
              <a:buSzPct val="70000"/>
              <a:buNone/>
            </a:pPr>
            <a:r>
              <a:rPr lang="zh-TW" altLang="en-US" b="1" dirty="0"/>
              <a:t>利用網路測試設備，針對不同溫度進行高強度的封包測試。</a:t>
            </a:r>
          </a:p>
          <a:p>
            <a:pPr marL="0" indent="0">
              <a:buClr>
                <a:srgbClr val="0070C0"/>
              </a:buClr>
              <a:buSzPct val="70000"/>
              <a:buNone/>
            </a:pPr>
            <a:r>
              <a:rPr lang="zh-TW" altLang="en-US" b="1" dirty="0"/>
              <a:t>通過條件：不能掉任何一個封包</a:t>
            </a:r>
          </a:p>
        </p:txBody>
      </p:sp>
      <p:pic>
        <p:nvPicPr>
          <p:cNvPr id="5" name="圖片 5" descr="一張含有 時鐘, 掛, 已掛上, 側邊 的圖片&#10;&#10;自動產生的描述">
            <a:extLst>
              <a:ext uri="{FF2B5EF4-FFF2-40B4-BE49-F238E27FC236}">
                <a16:creationId xmlns:a16="http://schemas.microsoft.com/office/drawing/2014/main" id="{8A6D0EDC-4608-4EF5-BDF8-A6BDF9BD52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70906" y="3193314"/>
            <a:ext cx="2722128" cy="2434700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E17976F-DF2E-4684-BA03-6BC00D8A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溫度驗證</a:t>
            </a:r>
          </a:p>
        </p:txBody>
      </p:sp>
      <p:sp>
        <p:nvSpPr>
          <p:cNvPr id="19" name="Shape 499">
            <a:extLst>
              <a:ext uri="{FF2B5EF4-FFF2-40B4-BE49-F238E27FC236}">
                <a16:creationId xmlns:a16="http://schemas.microsoft.com/office/drawing/2014/main" id="{E100D8EA-BC56-41EB-8137-5D656DF93FBE}"/>
              </a:ext>
            </a:extLst>
          </p:cNvPr>
          <p:cNvSpPr/>
          <p:nvPr/>
        </p:nvSpPr>
        <p:spPr>
          <a:xfrm>
            <a:off x="6264380" y="3978058"/>
            <a:ext cx="1245472" cy="865208"/>
          </a:xfrm>
          <a:prstGeom prst="rightArrow">
            <a:avLst>
              <a:gd name="adj1" fmla="val 46366"/>
              <a:gd name="adj2" fmla="val 44550"/>
            </a:avLst>
          </a:prstGeom>
          <a:gradFill>
            <a:gsLst>
              <a:gs pos="100000">
                <a:srgbClr val="0070C0"/>
              </a:gs>
              <a:gs pos="0">
                <a:srgbClr val="00B0F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ym typeface="Microsoft JhengHei"/>
              </a:rPr>
              <a:t>         </a:t>
            </a:r>
            <a:r>
              <a:rPr lang="en-US" altLang="zh-TW">
                <a:sym typeface="Microsoft JhengHei"/>
              </a:rPr>
              <a:t>  </a:t>
            </a:r>
            <a:endParaRPr lang="zh-TW" altLang="en-US">
              <a:sym typeface="Microsoft JhengHei"/>
            </a:endParaRPr>
          </a:p>
        </p:txBody>
      </p:sp>
      <p:sp>
        <p:nvSpPr>
          <p:cNvPr id="20" name="Shape 359">
            <a:extLst>
              <a:ext uri="{FF2B5EF4-FFF2-40B4-BE49-F238E27FC236}">
                <a16:creationId xmlns:a16="http://schemas.microsoft.com/office/drawing/2014/main" id="{15D3C7F8-96DD-44B0-BFE0-15C9EA039B14}"/>
              </a:ext>
            </a:extLst>
          </p:cNvPr>
          <p:cNvSpPr txBox="1"/>
          <p:nvPr/>
        </p:nvSpPr>
        <p:spPr>
          <a:xfrm>
            <a:off x="966591" y="5987011"/>
            <a:ext cx="4835569" cy="36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600" b="1">
                <a:latin typeface="Arial"/>
                <a:ea typeface="微軟正黑體"/>
                <a:cs typeface="Arial"/>
              </a:rPr>
              <a:t>環溫網路測試設備</a:t>
            </a:r>
            <a:endParaRPr lang="en-GB" sz="1600" b="1">
              <a:latin typeface="Arial"/>
              <a:ea typeface="微軟正黑體"/>
              <a:cs typeface="Arial"/>
            </a:endParaRPr>
          </a:p>
        </p:txBody>
      </p:sp>
      <p:sp>
        <p:nvSpPr>
          <p:cNvPr id="21" name="Shape 359">
            <a:extLst>
              <a:ext uri="{FF2B5EF4-FFF2-40B4-BE49-F238E27FC236}">
                <a16:creationId xmlns:a16="http://schemas.microsoft.com/office/drawing/2014/main" id="{EB21E2E0-69D5-4D29-86D3-B59AA383EE79}"/>
              </a:ext>
            </a:extLst>
          </p:cNvPr>
          <p:cNvSpPr txBox="1"/>
          <p:nvPr/>
        </p:nvSpPr>
        <p:spPr>
          <a:xfrm>
            <a:off x="7814619" y="5987011"/>
            <a:ext cx="2434700" cy="36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latin typeface="Arial"/>
                <a:ea typeface="微軟正黑體"/>
                <a:cs typeface="Arial"/>
              </a:rPr>
              <a:t>可調式環溫機</a:t>
            </a:r>
          </a:p>
        </p:txBody>
      </p:sp>
      <p:pic>
        <p:nvPicPr>
          <p:cNvPr id="10" name="圖片 9" descr="溫度計.png">
            <a:extLst>
              <a:ext uri="{FF2B5EF4-FFF2-40B4-BE49-F238E27FC236}">
                <a16:creationId xmlns:a16="http://schemas.microsoft.com/office/drawing/2014/main" id="{92AB6257-E3C4-4AEA-A77F-430A28C00F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804" y="3148535"/>
            <a:ext cx="1054879" cy="10539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355">
            <a:extLst>
              <a:ext uri="{FF2B5EF4-FFF2-40B4-BE49-F238E27FC236}">
                <a16:creationId xmlns:a16="http://schemas.microsoft.com/office/drawing/2014/main" id="{0D54ACC3-4FC6-4D7B-8470-085E794592DB}"/>
              </a:ext>
            </a:extLst>
          </p:cNvPr>
          <p:cNvSpPr/>
          <p:nvPr/>
        </p:nvSpPr>
        <p:spPr>
          <a:xfrm>
            <a:off x="7041686" y="2265801"/>
            <a:ext cx="908651" cy="581741"/>
          </a:xfrm>
          <a:prstGeom prst="wedgeRectCallout">
            <a:avLst>
              <a:gd name="adj1" fmla="val 55534"/>
              <a:gd name="adj2" fmla="val 123243"/>
            </a:avLst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0"/>
          </a:gra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tx1"/>
                </a:solidFill>
              </a:rPr>
              <a:t>25°C</a:t>
            </a:r>
            <a:endParaRPr sz="2000" b="1">
              <a:solidFill>
                <a:schemeClr val="tx1"/>
              </a:solidFill>
            </a:endParaRPr>
          </a:p>
        </p:txBody>
      </p:sp>
      <p:sp>
        <p:nvSpPr>
          <p:cNvPr id="23" name="Shape 355">
            <a:extLst>
              <a:ext uri="{FF2B5EF4-FFF2-40B4-BE49-F238E27FC236}">
                <a16:creationId xmlns:a16="http://schemas.microsoft.com/office/drawing/2014/main" id="{BEFF1AAA-D957-4AC3-9DB2-8CA9DC160DFD}"/>
              </a:ext>
            </a:extLst>
          </p:cNvPr>
          <p:cNvSpPr/>
          <p:nvPr/>
        </p:nvSpPr>
        <p:spPr>
          <a:xfrm>
            <a:off x="8066632" y="2265801"/>
            <a:ext cx="908651" cy="581741"/>
          </a:xfrm>
          <a:prstGeom prst="wedgeRectCallout">
            <a:avLst>
              <a:gd name="adj1" fmla="val 25986"/>
              <a:gd name="adj2" fmla="val 96064"/>
            </a:avLst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0"/>
          </a:gra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tx1"/>
                </a:solidFill>
              </a:rPr>
              <a:t>35°C</a:t>
            </a:r>
            <a:endParaRPr sz="2000" b="1">
              <a:solidFill>
                <a:schemeClr val="tx1"/>
              </a:solidFill>
            </a:endParaRPr>
          </a:p>
        </p:txBody>
      </p:sp>
      <p:sp>
        <p:nvSpPr>
          <p:cNvPr id="24" name="Shape 355">
            <a:extLst>
              <a:ext uri="{FF2B5EF4-FFF2-40B4-BE49-F238E27FC236}">
                <a16:creationId xmlns:a16="http://schemas.microsoft.com/office/drawing/2014/main" id="{2D5E03F1-3A92-41F8-B6B2-11E2EA87DB3D}"/>
              </a:ext>
            </a:extLst>
          </p:cNvPr>
          <p:cNvSpPr/>
          <p:nvPr/>
        </p:nvSpPr>
        <p:spPr>
          <a:xfrm>
            <a:off x="9075536" y="2265801"/>
            <a:ext cx="908651" cy="581741"/>
          </a:xfrm>
          <a:prstGeom prst="wedgeRectCallout">
            <a:avLst>
              <a:gd name="adj1" fmla="val -28427"/>
              <a:gd name="adj2" fmla="val 97587"/>
            </a:avLst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0"/>
          </a:gra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tx1"/>
                </a:solidFill>
              </a:rPr>
              <a:t>45°C</a:t>
            </a:r>
            <a:endParaRPr sz="2000" b="1">
              <a:solidFill>
                <a:schemeClr val="tx1"/>
              </a:solidFill>
            </a:endParaRPr>
          </a:p>
        </p:txBody>
      </p:sp>
      <p:sp>
        <p:nvSpPr>
          <p:cNvPr id="25" name="Shape 355">
            <a:extLst>
              <a:ext uri="{FF2B5EF4-FFF2-40B4-BE49-F238E27FC236}">
                <a16:creationId xmlns:a16="http://schemas.microsoft.com/office/drawing/2014/main" id="{D4B06B54-8159-453E-AD2F-A3183D8B927C}"/>
              </a:ext>
            </a:extLst>
          </p:cNvPr>
          <p:cNvSpPr/>
          <p:nvPr/>
        </p:nvSpPr>
        <p:spPr>
          <a:xfrm>
            <a:off x="10098804" y="2265801"/>
            <a:ext cx="908651" cy="581741"/>
          </a:xfrm>
          <a:prstGeom prst="wedgeRectCallout">
            <a:avLst>
              <a:gd name="adj1" fmla="val -55558"/>
              <a:gd name="adj2" fmla="val 113280"/>
            </a:avLst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0"/>
          </a:gra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tx1"/>
                </a:solidFill>
              </a:rPr>
              <a:t>55°C</a:t>
            </a:r>
            <a:endParaRPr sz="2000" b="1">
              <a:solidFill>
                <a:schemeClr val="tx1"/>
              </a:solidFill>
            </a:endParaRPr>
          </a:p>
        </p:txBody>
      </p:sp>
      <p:pic>
        <p:nvPicPr>
          <p:cNvPr id="3" name="圖片 3" descr="一張含有 室內, 自行車, 桌, 坐 的圖片&#10;&#10;自動產生的描述">
            <a:extLst>
              <a:ext uri="{FF2B5EF4-FFF2-40B4-BE49-F238E27FC236}">
                <a16:creationId xmlns:a16="http://schemas.microsoft.com/office/drawing/2014/main" id="{81902DBB-3679-43E8-BD43-98D723449A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91" y="3049599"/>
            <a:ext cx="4835569" cy="2722127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943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04A878-276A-4118-BB03-32BE53F43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機構驗證</a:t>
            </a:r>
            <a:endParaRPr lang="zh-TW" altLang="en-US"/>
          </a:p>
        </p:txBody>
      </p:sp>
      <p:pic>
        <p:nvPicPr>
          <p:cNvPr id="5" name="Shape 367">
            <a:extLst>
              <a:ext uri="{FF2B5EF4-FFF2-40B4-BE49-F238E27FC236}">
                <a16:creationId xmlns:a16="http://schemas.microsoft.com/office/drawing/2014/main" id="{69A4F0D8-56DD-4E42-A780-799AC3D7EA05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284279" y="3314251"/>
            <a:ext cx="3664721" cy="2694635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Shape 370">
            <a:extLst>
              <a:ext uri="{FF2B5EF4-FFF2-40B4-BE49-F238E27FC236}">
                <a16:creationId xmlns:a16="http://schemas.microsoft.com/office/drawing/2014/main" id="{F9ED7CA6-3324-4C70-8011-116C1B7B1822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80556" y="3312730"/>
            <a:ext cx="5372096" cy="2697677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hape 275">
            <a:extLst>
              <a:ext uri="{FF2B5EF4-FFF2-40B4-BE49-F238E27FC236}">
                <a16:creationId xmlns:a16="http://schemas.microsoft.com/office/drawing/2014/main" id="{4FFDAB5B-625E-44C8-905C-FB9F1C36F465}"/>
              </a:ext>
            </a:extLst>
          </p:cNvPr>
          <p:cNvSpPr txBox="1"/>
          <p:nvPr/>
        </p:nvSpPr>
        <p:spPr>
          <a:xfrm>
            <a:off x="6919284" y="1865109"/>
            <a:ext cx="4394710" cy="121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機械衝擊測試：驗證產品耐衝擊能力，在加速度 </a:t>
            </a:r>
            <a:r>
              <a:rPr lang="en-US" alt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高 </a:t>
            </a:r>
            <a:r>
              <a:rPr lang="en-US" alt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G </a:t>
            </a:r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值</a:t>
            </a:r>
            <a:r>
              <a:rPr lang="en-US" alt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) </a:t>
            </a:r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衝擊瞬間確認是否能抵抗外在應力</a:t>
            </a:r>
          </a:p>
        </p:txBody>
      </p:sp>
      <p:sp>
        <p:nvSpPr>
          <p:cNvPr id="11" name="Shape 275">
            <a:extLst>
              <a:ext uri="{FF2B5EF4-FFF2-40B4-BE49-F238E27FC236}">
                <a16:creationId xmlns:a16="http://schemas.microsoft.com/office/drawing/2014/main" id="{2025ECE6-BB1A-4186-934D-44D52EB3AD56}"/>
              </a:ext>
            </a:extLst>
          </p:cNvPr>
          <p:cNvSpPr txBox="1"/>
          <p:nvPr/>
        </p:nvSpPr>
        <p:spPr>
          <a:xfrm>
            <a:off x="1080556" y="1865109"/>
            <a:ext cx="5372096" cy="121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震動測試：</a:t>
            </a:r>
            <a:endParaRPr lang="en-US" altLang="zh-TW" sz="2000" b="1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隨機模式進行 </a:t>
            </a:r>
            <a:r>
              <a:rPr lang="en-US" alt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X, Y, Z  </a:t>
            </a:r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三面震盪測試</a:t>
            </a:r>
          </a:p>
        </p:txBody>
      </p:sp>
    </p:spTree>
    <p:extLst>
      <p:ext uri="{BB962C8B-B14F-4D97-AF65-F5344CB8AC3E}">
        <p14:creationId xmlns:p14="http://schemas.microsoft.com/office/powerpoint/2010/main" val="6998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8D369C-DECA-44FB-9AF4-121071F0F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功能性驗證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BCCC6C2-1AFC-49B1-AE50-928380BD25B9}"/>
              </a:ext>
            </a:extLst>
          </p:cNvPr>
          <p:cNvSpPr/>
          <p:nvPr/>
        </p:nvSpPr>
        <p:spPr>
          <a:xfrm>
            <a:off x="4256444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E33B0D0-766B-4BBA-BE7D-C549BFB5E67F}"/>
              </a:ext>
            </a:extLst>
          </p:cNvPr>
          <p:cNvSpPr/>
          <p:nvPr/>
        </p:nvSpPr>
        <p:spPr>
          <a:xfrm>
            <a:off x="8117949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69B1AED-6E9F-4A3C-B5B1-948B98A0D79D}"/>
              </a:ext>
            </a:extLst>
          </p:cNvPr>
          <p:cNvSpPr/>
          <p:nvPr/>
        </p:nvSpPr>
        <p:spPr>
          <a:xfrm>
            <a:off x="396483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28B444C-A5D1-480B-B390-67AFAC3BE8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44" y="5125474"/>
            <a:ext cx="1036062" cy="129992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9" name="圖片 4">
            <a:extLst>
              <a:ext uri="{FF2B5EF4-FFF2-40B4-BE49-F238E27FC236}">
                <a16:creationId xmlns:a16="http://schemas.microsoft.com/office/drawing/2014/main" id="{2DAC2338-EAA2-4FF5-974B-2E227B1E9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79" y="5127390"/>
            <a:ext cx="990600" cy="12573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0" name="圖片 9" descr="一張含有 坐 的圖片&#10;&#10;描述是以非常高的可信度產生">
            <a:extLst>
              <a:ext uri="{FF2B5EF4-FFF2-40B4-BE49-F238E27FC236}">
                <a16:creationId xmlns:a16="http://schemas.microsoft.com/office/drawing/2014/main" id="{BE99254A-AE4C-4E09-A727-2BDB92A0AD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707" y="5098315"/>
            <a:ext cx="1036063" cy="131545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1" name="矩形 64">
            <a:extLst>
              <a:ext uri="{FF2B5EF4-FFF2-40B4-BE49-F238E27FC236}">
                <a16:creationId xmlns:a16="http://schemas.microsoft.com/office/drawing/2014/main" id="{BDE0ADD9-AD56-4E12-A117-0DEB304EF10E}"/>
              </a:ext>
            </a:extLst>
          </p:cNvPr>
          <p:cNvSpPr/>
          <p:nvPr/>
        </p:nvSpPr>
        <p:spPr>
          <a:xfrm>
            <a:off x="1218448" y="5417461"/>
            <a:ext cx="2854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網路測試檢驗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F0B34CA-AE2F-4689-BE58-86F18938A3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066" y="1818641"/>
            <a:ext cx="6213867" cy="2588637"/>
          </a:xfrm>
          <a:prstGeom prst="rect">
            <a:avLst/>
          </a:prstGeom>
        </p:spPr>
      </p:pic>
      <p:sp>
        <p:nvSpPr>
          <p:cNvPr id="13" name="矩形 64">
            <a:extLst>
              <a:ext uri="{FF2B5EF4-FFF2-40B4-BE49-F238E27FC236}">
                <a16:creationId xmlns:a16="http://schemas.microsoft.com/office/drawing/2014/main" id="{560B7B06-2FEF-4064-8164-4047C2756650}"/>
              </a:ext>
            </a:extLst>
          </p:cNvPr>
          <p:cNvSpPr/>
          <p:nvPr/>
        </p:nvSpPr>
        <p:spPr>
          <a:xfrm>
            <a:off x="5353456" y="5171239"/>
            <a:ext cx="2504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實際環境架設檢驗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64">
            <a:extLst>
              <a:ext uri="{FF2B5EF4-FFF2-40B4-BE49-F238E27FC236}">
                <a16:creationId xmlns:a16="http://schemas.microsoft.com/office/drawing/2014/main" id="{5A9B5636-66C9-40A3-B2F0-44098BC076DD}"/>
              </a:ext>
            </a:extLst>
          </p:cNvPr>
          <p:cNvSpPr/>
          <p:nvPr/>
        </p:nvSpPr>
        <p:spPr>
          <a:xfrm>
            <a:off x="9127957" y="5417461"/>
            <a:ext cx="2666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模擬運用測試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64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為什麼需要 </a:t>
            </a:r>
            <a:r>
              <a:rPr lang="en-US" altLang="zh-TW"/>
              <a:t>10GbE?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883391"/>
            <a:ext cx="10515600" cy="4293571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/>
              <a:t>在影音的世界裡網速決定效率的一切</a:t>
            </a:r>
            <a:endParaRPr lang="en-US" altLang="zh-TW" b="1" dirty="0"/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/>
              <a:t>空有快速的硬體效能但沒有高速網路搭配也是枉然</a:t>
            </a:r>
          </a:p>
        </p:txBody>
      </p:sp>
      <p:graphicFrame>
        <p:nvGraphicFramePr>
          <p:cNvPr id="12" name="表格 12">
            <a:extLst>
              <a:ext uri="{FF2B5EF4-FFF2-40B4-BE49-F238E27FC236}">
                <a16:creationId xmlns:a16="http://schemas.microsoft.com/office/drawing/2014/main" id="{150D0DB3-C394-4FF2-AA46-64A8E5651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041594"/>
              </p:ext>
            </p:extLst>
          </p:nvPr>
        </p:nvGraphicFramePr>
        <p:xfrm>
          <a:off x="109535" y="3429000"/>
          <a:ext cx="11972928" cy="25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5488">
                  <a:extLst>
                    <a:ext uri="{9D8B030D-6E8A-4147-A177-3AD203B41FA5}">
                      <a16:colId xmlns:a16="http://schemas.microsoft.com/office/drawing/2014/main" val="3271529915"/>
                    </a:ext>
                  </a:extLst>
                </a:gridCol>
                <a:gridCol w="1995488">
                  <a:extLst>
                    <a:ext uri="{9D8B030D-6E8A-4147-A177-3AD203B41FA5}">
                      <a16:colId xmlns:a16="http://schemas.microsoft.com/office/drawing/2014/main" val="2154390853"/>
                    </a:ext>
                  </a:extLst>
                </a:gridCol>
                <a:gridCol w="1995488">
                  <a:extLst>
                    <a:ext uri="{9D8B030D-6E8A-4147-A177-3AD203B41FA5}">
                      <a16:colId xmlns:a16="http://schemas.microsoft.com/office/drawing/2014/main" val="2699572717"/>
                    </a:ext>
                  </a:extLst>
                </a:gridCol>
                <a:gridCol w="1995488">
                  <a:extLst>
                    <a:ext uri="{9D8B030D-6E8A-4147-A177-3AD203B41FA5}">
                      <a16:colId xmlns:a16="http://schemas.microsoft.com/office/drawing/2014/main" val="2446930210"/>
                    </a:ext>
                  </a:extLst>
                </a:gridCol>
                <a:gridCol w="1995488">
                  <a:extLst>
                    <a:ext uri="{9D8B030D-6E8A-4147-A177-3AD203B41FA5}">
                      <a16:colId xmlns:a16="http://schemas.microsoft.com/office/drawing/2014/main" val="3349885119"/>
                    </a:ext>
                  </a:extLst>
                </a:gridCol>
                <a:gridCol w="1995488">
                  <a:extLst>
                    <a:ext uri="{9D8B030D-6E8A-4147-A177-3AD203B41FA5}">
                      <a16:colId xmlns:a16="http://schemas.microsoft.com/office/drawing/2014/main" val="852656701"/>
                    </a:ext>
                  </a:extLst>
                </a:gridCol>
              </a:tblGrid>
              <a:tr h="836878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</a:t>
                      </a:r>
                    </a:p>
                    <a:p>
                      <a:pPr algn="ctr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Blue-ray video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31362"/>
                  </a:ext>
                </a:extLst>
              </a:tr>
              <a:tr h="8368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32974"/>
                  </a:ext>
                </a:extLst>
              </a:tr>
              <a:tr h="8368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729521"/>
                  </a:ext>
                </a:extLst>
              </a:tr>
            </a:tbl>
          </a:graphicData>
        </a:graphic>
      </p:graphicFrame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A89CB66-B7C6-43EF-8F42-871ED2D42959}"/>
              </a:ext>
            </a:extLst>
          </p:cNvPr>
          <p:cNvSpPr/>
          <p:nvPr/>
        </p:nvSpPr>
        <p:spPr>
          <a:xfrm>
            <a:off x="2105027" y="4016533"/>
            <a:ext cx="1038224" cy="418650"/>
          </a:xfrm>
          <a:custGeom>
            <a:avLst/>
            <a:gdLst>
              <a:gd name="connsiteX0" fmla="*/ 0 w 1038224"/>
              <a:gd name="connsiteY0" fmla="*/ 209325 h 418650"/>
              <a:gd name="connsiteX1" fmla="*/ 209325 w 1038224"/>
              <a:gd name="connsiteY1" fmla="*/ 0 h 418650"/>
              <a:gd name="connsiteX2" fmla="*/ 828899 w 1038224"/>
              <a:gd name="connsiteY2" fmla="*/ 0 h 418650"/>
              <a:gd name="connsiteX3" fmla="*/ 1038224 w 1038224"/>
              <a:gd name="connsiteY3" fmla="*/ 209325 h 418650"/>
              <a:gd name="connsiteX4" fmla="*/ 1038224 w 1038224"/>
              <a:gd name="connsiteY4" fmla="*/ 209325 h 418650"/>
              <a:gd name="connsiteX5" fmla="*/ 828899 w 1038224"/>
              <a:gd name="connsiteY5" fmla="*/ 418650 h 418650"/>
              <a:gd name="connsiteX6" fmla="*/ 209325 w 1038224"/>
              <a:gd name="connsiteY6" fmla="*/ 418650 h 418650"/>
              <a:gd name="connsiteX7" fmla="*/ 0 w 1038224"/>
              <a:gd name="connsiteY7" fmla="*/ 209325 h 418650"/>
              <a:gd name="connsiteX0" fmla="*/ 56812 w 878467"/>
              <a:gd name="connsiteY0" fmla="*/ 209325 h 418650"/>
              <a:gd name="connsiteX1" fmla="*/ 49568 w 878467"/>
              <a:gd name="connsiteY1" fmla="*/ 0 h 418650"/>
              <a:gd name="connsiteX2" fmla="*/ 669142 w 878467"/>
              <a:gd name="connsiteY2" fmla="*/ 0 h 418650"/>
              <a:gd name="connsiteX3" fmla="*/ 878467 w 878467"/>
              <a:gd name="connsiteY3" fmla="*/ 209325 h 418650"/>
              <a:gd name="connsiteX4" fmla="*/ 878467 w 878467"/>
              <a:gd name="connsiteY4" fmla="*/ 209325 h 418650"/>
              <a:gd name="connsiteX5" fmla="*/ 669142 w 878467"/>
              <a:gd name="connsiteY5" fmla="*/ 418650 h 418650"/>
              <a:gd name="connsiteX6" fmla="*/ 49568 w 878467"/>
              <a:gd name="connsiteY6" fmla="*/ 418650 h 418650"/>
              <a:gd name="connsiteX7" fmla="*/ 56812 w 878467"/>
              <a:gd name="connsiteY7" fmla="*/ 209325 h 41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8467" h="418650">
                <a:moveTo>
                  <a:pt x="56812" y="209325"/>
                </a:moveTo>
                <a:cubicBezTo>
                  <a:pt x="56812" y="93718"/>
                  <a:pt x="-66039" y="0"/>
                  <a:pt x="49568" y="0"/>
                </a:cubicBezTo>
                <a:lnTo>
                  <a:pt x="669142" y="0"/>
                </a:lnTo>
                <a:cubicBezTo>
                  <a:pt x="784749" y="0"/>
                  <a:pt x="878467" y="93718"/>
                  <a:pt x="878467" y="209325"/>
                </a:cubicBezTo>
                <a:lnTo>
                  <a:pt x="878467" y="209325"/>
                </a:lnTo>
                <a:cubicBezTo>
                  <a:pt x="878467" y="324932"/>
                  <a:pt x="784749" y="418650"/>
                  <a:pt x="669142" y="418650"/>
                </a:cubicBezTo>
                <a:lnTo>
                  <a:pt x="49568" y="418650"/>
                </a:lnTo>
                <a:cubicBezTo>
                  <a:pt x="-66039" y="418650"/>
                  <a:pt x="56812" y="324932"/>
                  <a:pt x="56812" y="209325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rgbClr val="002060"/>
              </a:gs>
              <a:gs pos="5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072E60C-FFA0-4DF7-A737-C5CDB18A9A2E}"/>
              </a:ext>
            </a:extLst>
          </p:cNvPr>
          <p:cNvSpPr/>
          <p:nvPr/>
        </p:nvSpPr>
        <p:spPr>
          <a:xfrm>
            <a:off x="2105027" y="4854803"/>
            <a:ext cx="8551174" cy="418650"/>
          </a:xfrm>
          <a:custGeom>
            <a:avLst/>
            <a:gdLst>
              <a:gd name="connsiteX0" fmla="*/ 0 w 8551175"/>
              <a:gd name="connsiteY0" fmla="*/ 209325 h 418650"/>
              <a:gd name="connsiteX1" fmla="*/ 209325 w 8551175"/>
              <a:gd name="connsiteY1" fmla="*/ 0 h 418650"/>
              <a:gd name="connsiteX2" fmla="*/ 8341850 w 8551175"/>
              <a:gd name="connsiteY2" fmla="*/ 0 h 418650"/>
              <a:gd name="connsiteX3" fmla="*/ 8551175 w 8551175"/>
              <a:gd name="connsiteY3" fmla="*/ 209325 h 418650"/>
              <a:gd name="connsiteX4" fmla="*/ 8551175 w 8551175"/>
              <a:gd name="connsiteY4" fmla="*/ 209325 h 418650"/>
              <a:gd name="connsiteX5" fmla="*/ 8341850 w 8551175"/>
              <a:gd name="connsiteY5" fmla="*/ 418650 h 418650"/>
              <a:gd name="connsiteX6" fmla="*/ 209325 w 8551175"/>
              <a:gd name="connsiteY6" fmla="*/ 418650 h 418650"/>
              <a:gd name="connsiteX7" fmla="*/ 0 w 8551175"/>
              <a:gd name="connsiteY7" fmla="*/ 209325 h 418650"/>
              <a:gd name="connsiteX0" fmla="*/ 47865 w 8394503"/>
              <a:gd name="connsiteY0" fmla="*/ 209325 h 418650"/>
              <a:gd name="connsiteX1" fmla="*/ 52653 w 8394503"/>
              <a:gd name="connsiteY1" fmla="*/ 0 h 418650"/>
              <a:gd name="connsiteX2" fmla="*/ 8185178 w 8394503"/>
              <a:gd name="connsiteY2" fmla="*/ 0 h 418650"/>
              <a:gd name="connsiteX3" fmla="*/ 8394503 w 8394503"/>
              <a:gd name="connsiteY3" fmla="*/ 209325 h 418650"/>
              <a:gd name="connsiteX4" fmla="*/ 8394503 w 8394503"/>
              <a:gd name="connsiteY4" fmla="*/ 209325 h 418650"/>
              <a:gd name="connsiteX5" fmla="*/ 8185178 w 8394503"/>
              <a:gd name="connsiteY5" fmla="*/ 418650 h 418650"/>
              <a:gd name="connsiteX6" fmla="*/ 52653 w 8394503"/>
              <a:gd name="connsiteY6" fmla="*/ 418650 h 418650"/>
              <a:gd name="connsiteX7" fmla="*/ 47865 w 8394503"/>
              <a:gd name="connsiteY7" fmla="*/ 209325 h 41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4503" h="418650">
                <a:moveTo>
                  <a:pt x="47865" y="209325"/>
                </a:moveTo>
                <a:cubicBezTo>
                  <a:pt x="47865" y="93718"/>
                  <a:pt x="-62954" y="0"/>
                  <a:pt x="52653" y="0"/>
                </a:cubicBezTo>
                <a:lnTo>
                  <a:pt x="8185178" y="0"/>
                </a:lnTo>
                <a:cubicBezTo>
                  <a:pt x="8300785" y="0"/>
                  <a:pt x="8394503" y="93718"/>
                  <a:pt x="8394503" y="209325"/>
                </a:cubicBezTo>
                <a:lnTo>
                  <a:pt x="8394503" y="209325"/>
                </a:lnTo>
                <a:cubicBezTo>
                  <a:pt x="8394503" y="324932"/>
                  <a:pt x="8300785" y="418650"/>
                  <a:pt x="8185178" y="418650"/>
                </a:cubicBezTo>
                <a:lnTo>
                  <a:pt x="52653" y="418650"/>
                </a:lnTo>
                <a:cubicBezTo>
                  <a:pt x="-62954" y="418650"/>
                  <a:pt x="47865" y="324932"/>
                  <a:pt x="47865" y="209325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rgbClr val="002060"/>
              </a:gs>
              <a:gs pos="5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3F752EC-7423-471E-9F9E-1BBB2774268C}"/>
              </a:ext>
            </a:extLst>
          </p:cNvPr>
          <p:cNvSpPr txBox="1"/>
          <p:nvPr/>
        </p:nvSpPr>
        <p:spPr>
          <a:xfrm>
            <a:off x="3777627" y="6007506"/>
            <a:ext cx="64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zh-TW" altLang="en-US" sz="140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F718C68-5DB5-4FE6-B079-AE50D8A6192D}"/>
              </a:ext>
            </a:extLst>
          </p:cNvPr>
          <p:cNvSpPr txBox="1"/>
          <p:nvPr/>
        </p:nvSpPr>
        <p:spPr>
          <a:xfrm>
            <a:off x="5782872" y="6007506"/>
            <a:ext cx="64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zh-TW" altLang="en-US" sz="140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DDCB90C-9541-4933-A7C4-E7AAEB839A96}"/>
              </a:ext>
            </a:extLst>
          </p:cNvPr>
          <p:cNvSpPr txBox="1"/>
          <p:nvPr/>
        </p:nvSpPr>
        <p:spPr>
          <a:xfrm>
            <a:off x="7768314" y="6007506"/>
            <a:ext cx="64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zh-TW" altLang="en-US" sz="140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436D891-9555-4B86-92A7-B6F3C2A978F9}"/>
              </a:ext>
            </a:extLst>
          </p:cNvPr>
          <p:cNvSpPr txBox="1"/>
          <p:nvPr/>
        </p:nvSpPr>
        <p:spPr>
          <a:xfrm>
            <a:off x="9759415" y="6007506"/>
            <a:ext cx="64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zh-TW" altLang="en-US" sz="140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70DD34F-3821-4E3B-8F66-2BF3F141C1F7}"/>
              </a:ext>
            </a:extLst>
          </p:cNvPr>
          <p:cNvSpPr txBox="1"/>
          <p:nvPr/>
        </p:nvSpPr>
        <p:spPr>
          <a:xfrm>
            <a:off x="3115952" y="4024561"/>
            <a:ext cx="99738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Sec</a:t>
            </a:r>
            <a:endParaRPr lang="zh-TW" alt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70F98AC-24EB-4587-B6C7-13E5857C7D33}"/>
              </a:ext>
            </a:extLst>
          </p:cNvPr>
          <p:cNvSpPr txBox="1"/>
          <p:nvPr/>
        </p:nvSpPr>
        <p:spPr>
          <a:xfrm>
            <a:off x="10654821" y="4863177"/>
            <a:ext cx="114005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429 Sec</a:t>
            </a:r>
            <a:endParaRPr lang="zh-TW" alt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53577D0-A8D6-4746-8301-6277B95A05DC}"/>
              </a:ext>
            </a:extLst>
          </p:cNvPr>
          <p:cNvSpPr txBox="1"/>
          <p:nvPr/>
        </p:nvSpPr>
        <p:spPr>
          <a:xfrm>
            <a:off x="2105026" y="2938728"/>
            <a:ext cx="9977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傳輸時間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41A1C93-C1BE-423D-8BAE-125795634BCA}"/>
              </a:ext>
            </a:extLst>
          </p:cNvPr>
          <p:cNvSpPr txBox="1"/>
          <p:nvPr/>
        </p:nvSpPr>
        <p:spPr>
          <a:xfrm>
            <a:off x="2145859" y="4024561"/>
            <a:ext cx="9973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zh-TW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新細明體"/>
                <a:cs typeface="Arial"/>
              </a:rPr>
              <a:t>10GbE</a:t>
            </a:r>
            <a:endParaRPr lang="zh-TW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新細明體"/>
              <a:cs typeface="Arial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F7DD3F1-25DB-469D-B9C5-393378EFD8DB}"/>
              </a:ext>
            </a:extLst>
          </p:cNvPr>
          <p:cNvSpPr txBox="1"/>
          <p:nvPr/>
        </p:nvSpPr>
        <p:spPr>
          <a:xfrm>
            <a:off x="4114800" y="4863178"/>
            <a:ext cx="652247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新細明體"/>
                <a:cs typeface="Arial"/>
              </a:rPr>
              <a:t>1GbE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453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74C181-2AAE-49B0-BA9F-40B38B1D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/>
                <a:ea typeface="微軟正黑體"/>
                <a:cs typeface="Arial"/>
              </a:rPr>
              <a:t>網路測試設備</a:t>
            </a:r>
            <a:endParaRPr lang="zh-TW" altLang="en-US"/>
          </a:p>
        </p:txBody>
      </p:sp>
      <p:pic>
        <p:nvPicPr>
          <p:cNvPr id="10" name="Shape 392">
            <a:extLst>
              <a:ext uri="{FF2B5EF4-FFF2-40B4-BE49-F238E27FC236}">
                <a16:creationId xmlns:a16="http://schemas.microsoft.com/office/drawing/2014/main" id="{1DDCA881-56E4-4D4C-A190-B4A4E3C97099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684" y="3457904"/>
            <a:ext cx="3223570" cy="14932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网络测试仪（NuStreams-2000i）.jpg">
            <a:extLst>
              <a:ext uri="{FF2B5EF4-FFF2-40B4-BE49-F238E27FC236}">
                <a16:creationId xmlns:a16="http://schemas.microsoft.com/office/drawing/2014/main" id="{A392569C-6996-4168-884D-BF96247E28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90" y="3134850"/>
            <a:ext cx="3634986" cy="2139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hape 393">
            <a:extLst>
              <a:ext uri="{FF2B5EF4-FFF2-40B4-BE49-F238E27FC236}">
                <a16:creationId xmlns:a16="http://schemas.microsoft.com/office/drawing/2014/main" id="{8EA9C43B-439B-4967-94C8-F47D35C83459}"/>
              </a:ext>
            </a:extLst>
          </p:cNvPr>
          <p:cNvSpPr txBox="1"/>
          <p:nvPr/>
        </p:nvSpPr>
        <p:spPr>
          <a:xfrm>
            <a:off x="8203469" y="5274191"/>
            <a:ext cx="3000000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XENA</a:t>
            </a:r>
            <a:endParaRPr sz="24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393">
            <a:extLst>
              <a:ext uri="{FF2B5EF4-FFF2-40B4-BE49-F238E27FC236}">
                <a16:creationId xmlns:a16="http://schemas.microsoft.com/office/drawing/2014/main" id="{9FBFF48B-2B91-425E-A556-0B128462E6A4}"/>
              </a:ext>
            </a:extLst>
          </p:cNvPr>
          <p:cNvSpPr txBox="1"/>
          <p:nvPr/>
        </p:nvSpPr>
        <p:spPr>
          <a:xfrm>
            <a:off x="1031383" y="5274191"/>
            <a:ext cx="3000000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altLang="zh-TW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Nustreams-2000i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62E3B23-B51A-4951-97FF-0F804A201160}"/>
              </a:ext>
            </a:extLst>
          </p:cNvPr>
          <p:cNvSpPr/>
          <p:nvPr/>
        </p:nvSpPr>
        <p:spPr>
          <a:xfrm>
            <a:off x="629620" y="1821716"/>
            <a:ext cx="10932758" cy="7107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TW" altLang="en-US" sz="2800" b="1" i="1" dirty="0">
                <a:solidFill>
                  <a:schemeClr val="bg1"/>
                </a:solidFill>
                <a:ea typeface="微軟正黑體" pitchFamily="34" charset="-120"/>
              </a:rPr>
              <a:t>知名品牌測試設備</a:t>
            </a:r>
            <a:endParaRPr lang="en-US" altLang="zh-CN" sz="2800" b="1" i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Shape 393">
            <a:extLst>
              <a:ext uri="{FF2B5EF4-FFF2-40B4-BE49-F238E27FC236}">
                <a16:creationId xmlns:a16="http://schemas.microsoft.com/office/drawing/2014/main" id="{6F93D29E-C3F8-47A0-90E0-D76BCF0C8AD4}"/>
              </a:ext>
            </a:extLst>
          </p:cNvPr>
          <p:cNvSpPr txBox="1"/>
          <p:nvPr/>
        </p:nvSpPr>
        <p:spPr>
          <a:xfrm>
            <a:off x="4596000" y="5274191"/>
            <a:ext cx="3000000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Spirent</a:t>
            </a:r>
            <a:endParaRPr sz="24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3" descr="一張含有 電腦, 時鐘 的圖片&#10;&#10;自動產生的描述">
            <a:extLst>
              <a:ext uri="{FF2B5EF4-FFF2-40B4-BE49-F238E27FC236}">
                <a16:creationId xmlns:a16="http://schemas.microsoft.com/office/drawing/2014/main" id="{354D82D1-0CE6-456A-9E88-C0ABC5785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96" y="3134850"/>
            <a:ext cx="2567208" cy="2139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0850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36CD69-0465-4528-BA72-BB886CE7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網路測試檢驗標準</a:t>
            </a:r>
          </a:p>
        </p:txBody>
      </p:sp>
      <p:pic>
        <p:nvPicPr>
          <p:cNvPr id="5" name="Shape 401">
            <a:extLst>
              <a:ext uri="{FF2B5EF4-FFF2-40B4-BE49-F238E27FC236}">
                <a16:creationId xmlns:a16="http://schemas.microsoft.com/office/drawing/2014/main" id="{0113D6A0-E052-49ED-9DB3-05D8E170309D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45283" y="2426839"/>
            <a:ext cx="4114644" cy="3075603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hape 275">
            <a:extLst>
              <a:ext uri="{FF2B5EF4-FFF2-40B4-BE49-F238E27FC236}">
                <a16:creationId xmlns:a16="http://schemas.microsoft.com/office/drawing/2014/main" id="{615CA30F-CB1A-448F-88E0-80E529926603}"/>
              </a:ext>
            </a:extLst>
          </p:cNvPr>
          <p:cNvSpPr txBox="1"/>
          <p:nvPr/>
        </p:nvSpPr>
        <p:spPr>
          <a:xfrm>
            <a:off x="4962078" y="2263863"/>
            <a:ext cx="6612385" cy="32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400" b="1" i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網路測試驗證方式：</a:t>
            </a:r>
            <a:endParaRPr lang="en-US" altLang="zh-TW" sz="2400" b="1" i="1" dirty="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/>
            <a:endParaRPr lang="zh-TW" altLang="en-US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buClr>
                <a:srgbClr val="FFFFFF"/>
              </a:buClr>
              <a:buSzPts val="1400"/>
            </a:pP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RFC 2544 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網路互連設備測試標準：吞吐量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(Throughput)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，訊框遺失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(Frame loss)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，延遲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(Latency) 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及突發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(Back-to-back or burst) 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等相關標準測試項目。</a:t>
            </a:r>
          </a:p>
          <a:p>
            <a:pPr lvl="0">
              <a:buClr>
                <a:srgbClr val="FFFFFF"/>
              </a:buClr>
              <a:buSzPts val="1400"/>
            </a:pP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RFC 2889 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區域網路交換設備測試標準：交換機的轉發性能、擁塞控制、時延、地址處理和封包過濾提供了一個測試基準方法。</a:t>
            </a:r>
          </a:p>
          <a:p>
            <a:pPr lvl="0">
              <a:buClr>
                <a:srgbClr val="FFFFFF"/>
              </a:buClr>
              <a:buSzPts val="1400"/>
            </a:pP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長時間封包壓力測試：在嚴苛的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0°- 45°C 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溫度及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80°C 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濕度環境下，進行連續一個月的滿載封包驗證。</a:t>
            </a:r>
          </a:p>
        </p:txBody>
      </p:sp>
    </p:spTree>
    <p:extLst>
      <p:ext uri="{BB962C8B-B14F-4D97-AF65-F5344CB8AC3E}">
        <p14:creationId xmlns:p14="http://schemas.microsoft.com/office/powerpoint/2010/main" val="4084797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6553F6-3119-44C3-96B1-6905226CE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功能驗證-儀器驗證</a:t>
            </a:r>
            <a:endParaRPr lang="zh-TW" altLang="en-US"/>
          </a:p>
        </p:txBody>
      </p:sp>
      <p:pic>
        <p:nvPicPr>
          <p:cNvPr id="4" name="圖片 4" descr="一張含有 纜線, 自行車, 繩索, 架 的圖片&#10;&#10;自動產生的描述">
            <a:extLst>
              <a:ext uri="{FF2B5EF4-FFF2-40B4-BE49-F238E27FC236}">
                <a16:creationId xmlns:a16="http://schemas.microsoft.com/office/drawing/2014/main" id="{2037EF10-E472-4235-8877-0BB9B3128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47" y="2575229"/>
            <a:ext cx="6509858" cy="3657601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5" descr="一張含有 遊戲, 纜線, 籃球, 電路 的圖片&#10;&#10;自動產生的描述">
            <a:extLst>
              <a:ext uri="{FF2B5EF4-FFF2-40B4-BE49-F238E27FC236}">
                <a16:creationId xmlns:a16="http://schemas.microsoft.com/office/drawing/2014/main" id="{894D58F8-623F-4169-8211-7D4ACC79FD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94897" y="2923897"/>
            <a:ext cx="3657600" cy="2960276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F39922C-5E63-44BB-8EF9-F426B0B21886}"/>
              </a:ext>
            </a:extLst>
          </p:cNvPr>
          <p:cNvSpPr txBox="1"/>
          <p:nvPr/>
        </p:nvSpPr>
        <p:spPr>
          <a:xfrm>
            <a:off x="0" y="1828467"/>
            <a:ext cx="121919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利用 Spirent 儀器模擬真實流量，進行滿載功能測試</a:t>
            </a:r>
          </a:p>
        </p:txBody>
      </p:sp>
    </p:spTree>
    <p:extLst>
      <p:ext uri="{BB962C8B-B14F-4D97-AF65-F5344CB8AC3E}">
        <p14:creationId xmlns:p14="http://schemas.microsoft.com/office/powerpoint/2010/main" val="492324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B2D7A2-EED7-4B08-84A6-A9AC2FA6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使用情境驗證-機房安裝</a:t>
            </a:r>
            <a:endParaRPr lang="zh-TW" altLang="en-US"/>
          </a:p>
        </p:txBody>
      </p:sp>
      <p:pic>
        <p:nvPicPr>
          <p:cNvPr id="5" name="Shape 407">
            <a:extLst>
              <a:ext uri="{FF2B5EF4-FFF2-40B4-BE49-F238E27FC236}">
                <a16:creationId xmlns:a16="http://schemas.microsoft.com/office/drawing/2014/main" id="{BF51B57C-CC81-4730-876C-F8CFD5112072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802" y="2775862"/>
            <a:ext cx="4163707" cy="312278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Shape 411">
            <a:extLst>
              <a:ext uri="{FF2B5EF4-FFF2-40B4-BE49-F238E27FC236}">
                <a16:creationId xmlns:a16="http://schemas.microsoft.com/office/drawing/2014/main" id="{DF8E49BB-72AC-4825-A9CB-64B45296A7B6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7563"/>
          <a:stretch>
            <a:fillRect/>
          </a:stretch>
        </p:blipFill>
        <p:spPr>
          <a:xfrm>
            <a:off x="6820646" y="2869257"/>
            <a:ext cx="4163708" cy="2915500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圖片2.jpg">
            <a:extLst>
              <a:ext uri="{FF2B5EF4-FFF2-40B4-BE49-F238E27FC236}">
                <a16:creationId xmlns:a16="http://schemas.microsoft.com/office/drawing/2014/main" id="{C39CDB2B-75E8-4A87-B0C7-24D3E92E04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3728" y="2723725"/>
            <a:ext cx="3458187" cy="1274069"/>
          </a:xfrm>
          <a:prstGeom prst="roundRect">
            <a:avLst/>
          </a:prstGeom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FBC1481-20FE-4B28-A8D3-5CBFDE93DA3E}"/>
              </a:ext>
            </a:extLst>
          </p:cNvPr>
          <p:cNvSpPr/>
          <p:nvPr/>
        </p:nvSpPr>
        <p:spPr>
          <a:xfrm>
            <a:off x="6973639" y="3083571"/>
            <a:ext cx="2555371" cy="530277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0" name="Shape 393">
            <a:extLst>
              <a:ext uri="{FF2B5EF4-FFF2-40B4-BE49-F238E27FC236}">
                <a16:creationId xmlns:a16="http://schemas.microsoft.com/office/drawing/2014/main" id="{DBBC8423-FF51-4857-BB17-FB90E4D7DDCB}"/>
              </a:ext>
            </a:extLst>
          </p:cNvPr>
          <p:cNvSpPr txBox="1"/>
          <p:nvPr/>
        </p:nvSpPr>
        <p:spPr>
          <a:xfrm>
            <a:off x="1013728" y="1787108"/>
            <a:ext cx="4969977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IT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機房</a:t>
            </a:r>
            <a:endParaRPr lang="en-GB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Shape 393">
            <a:extLst>
              <a:ext uri="{FF2B5EF4-FFF2-40B4-BE49-F238E27FC236}">
                <a16:creationId xmlns:a16="http://schemas.microsoft.com/office/drawing/2014/main" id="{29BD7966-D8BC-4147-BE86-3C6D1CAD8616}"/>
              </a:ext>
            </a:extLst>
          </p:cNvPr>
          <p:cNvSpPr txBox="1"/>
          <p:nvPr/>
        </p:nvSpPr>
        <p:spPr>
          <a:xfrm>
            <a:off x="6820645" y="1787108"/>
            <a:ext cx="4163709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新竹雲基地機房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85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D84F90-CAAC-4474-83AC-25E9DBCD1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latin typeface="Arial"/>
                <a:ea typeface="微軟正黑體"/>
                <a:cs typeface="Arial"/>
              </a:rPr>
              <a:t>Protocal</a:t>
            </a:r>
            <a:r>
              <a:rPr lang="zh-TW" altLang="en-US" dirty="0">
                <a:latin typeface="Arial"/>
                <a:ea typeface="微軟正黑體"/>
                <a:cs typeface="Arial"/>
              </a:rPr>
              <a:t> </a:t>
            </a:r>
            <a:r>
              <a:rPr lang="zh-TW" dirty="0">
                <a:latin typeface="Arial"/>
                <a:ea typeface="微軟正黑體"/>
                <a:cs typeface="Arial"/>
              </a:rPr>
              <a:t>驗證-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 QNAP</a:t>
            </a:r>
            <a:r>
              <a:rPr lang="zh-TW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dirty="0" err="1">
                <a:latin typeface="Arial"/>
                <a:ea typeface="微軟正黑體"/>
                <a:cs typeface="Arial"/>
              </a:rPr>
              <a:t>內部環境測試</a:t>
            </a:r>
            <a:endParaRPr lang="zh-TW" dirty="0"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E58182E8-19D7-4005-BD03-898765A15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83" y="2757510"/>
            <a:ext cx="6332987" cy="3220210"/>
          </a:xfrm>
          <a:prstGeom prst="roundRect">
            <a:avLst>
              <a:gd name="adj" fmla="val 3711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5" descr="一張含有 文字, 地圖 的圖片&#10;&#10;自動產生的描述">
            <a:extLst>
              <a:ext uri="{FF2B5EF4-FFF2-40B4-BE49-F238E27FC236}">
                <a16:creationId xmlns:a16="http://schemas.microsoft.com/office/drawing/2014/main" id="{FD21FCE2-1874-43A0-8321-03618D84C4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375" y="2757510"/>
            <a:ext cx="4657942" cy="3220210"/>
          </a:xfrm>
          <a:prstGeom prst="roundRect">
            <a:avLst>
              <a:gd name="adj" fmla="val 3711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5587036-735E-47F9-8332-E25143FF2BCB}"/>
              </a:ext>
            </a:extLst>
          </p:cNvPr>
          <p:cNvSpPr txBox="1"/>
          <p:nvPr/>
        </p:nvSpPr>
        <p:spPr>
          <a:xfrm>
            <a:off x="453683" y="1940076"/>
            <a:ext cx="633298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IGMP 測試環境 - 整合 QNAP NAS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B94036F-86F7-4BEE-B60D-307EA57DD2EE}"/>
              </a:ext>
            </a:extLst>
          </p:cNvPr>
          <p:cNvSpPr txBox="1"/>
          <p:nvPr/>
        </p:nvSpPr>
        <p:spPr>
          <a:xfrm>
            <a:off x="7080375" y="1940076"/>
            <a:ext cx="46579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RSTP 測試環境</a:t>
            </a:r>
          </a:p>
        </p:txBody>
      </p:sp>
    </p:spTree>
    <p:extLst>
      <p:ext uri="{BB962C8B-B14F-4D97-AF65-F5344CB8AC3E}">
        <p14:creationId xmlns:p14="http://schemas.microsoft.com/office/powerpoint/2010/main" val="3928373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C1566E-E6E5-46CB-B1A7-D5453150F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/>
                <a:ea typeface="微軟正黑體"/>
                <a:cs typeface="Arial"/>
              </a:rPr>
              <a:t>互通性驗證</a:t>
            </a:r>
            <a:endParaRPr lang="zh-TW" altLang="en-US"/>
          </a:p>
        </p:txBody>
      </p:sp>
      <p:sp>
        <p:nvSpPr>
          <p:cNvPr id="5" name="內容版面配置區 28">
            <a:extLst>
              <a:ext uri="{FF2B5EF4-FFF2-40B4-BE49-F238E27FC236}">
                <a16:creationId xmlns:a16="http://schemas.microsoft.com/office/drawing/2014/main" id="{9BA57A44-1363-4019-8BD7-933ACF70DEFE}"/>
              </a:ext>
            </a:extLst>
          </p:cNvPr>
          <p:cNvSpPr txBox="1">
            <a:spLocks/>
          </p:cNvSpPr>
          <p:nvPr/>
        </p:nvSpPr>
        <p:spPr>
          <a:xfrm>
            <a:off x="838200" y="2758809"/>
            <a:ext cx="6615676" cy="34181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各國安規驗證：</a:t>
            </a:r>
            <a:r>
              <a:rPr lang="en-US" altLang="zh-TW" b="1"/>
              <a:t>FCC</a:t>
            </a:r>
            <a:r>
              <a:rPr lang="zh-TW" altLang="en-US" b="1"/>
              <a:t>、</a:t>
            </a:r>
            <a:r>
              <a:rPr lang="en-US" altLang="zh-TW" b="1"/>
              <a:t>CE</a:t>
            </a:r>
            <a:r>
              <a:rPr lang="zh-TW" altLang="en-US" b="1"/>
              <a:t>、</a:t>
            </a:r>
            <a:r>
              <a:rPr lang="en-US" altLang="zh-TW" b="1"/>
              <a:t>BSMI</a:t>
            </a:r>
            <a:r>
              <a:rPr lang="zh-TW" altLang="en-US" b="1"/>
              <a:t>、</a:t>
            </a:r>
            <a:r>
              <a:rPr lang="en-US" altLang="zh-TW" b="1"/>
              <a:t>CCC</a:t>
            </a:r>
            <a:r>
              <a:rPr lang="zh-TW" altLang="en-US" b="1"/>
              <a:t> 等檢驗</a:t>
            </a:r>
            <a:endParaRPr lang="en-US" altLang="zh-TW" b="1"/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相容性測試：針對各 </a:t>
            </a:r>
            <a:r>
              <a:rPr lang="en-US" altLang="zh-TW" b="1"/>
              <a:t>QNAP NAS </a:t>
            </a:r>
            <a:r>
              <a:rPr lang="zh-TW" altLang="en-US" b="1"/>
              <a:t>機種及 </a:t>
            </a:r>
            <a:r>
              <a:rPr lang="en-US" altLang="zh-TW" b="1"/>
              <a:t>10G </a:t>
            </a:r>
            <a:r>
              <a:rPr lang="zh-TW" altLang="en-US" b="1"/>
              <a:t>網卡配件進行網路傳輸驗證</a:t>
            </a:r>
          </a:p>
          <a:p>
            <a:pPr>
              <a:lnSpc>
                <a:spcPct val="150000"/>
              </a:lnSpc>
              <a:buClr>
                <a:srgbClr val="FFFFFF"/>
              </a:buClr>
              <a:buSzPts val="1800"/>
            </a:pPr>
            <a:endParaRPr lang="zh-TW" altLang="en-US" b="1">
              <a:latin typeface="Calibri" panose="020F0502020204030204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2C4254B-CDC1-40AD-AD59-5F81B61E3C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3876" y="3263384"/>
            <a:ext cx="4401240" cy="341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95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A75E3D-67A8-4874-861F-B9271D26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生產流程</a:t>
            </a:r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1DFE6F0-B7E4-45FD-8CB0-151EF01B828E}"/>
              </a:ext>
            </a:extLst>
          </p:cNvPr>
          <p:cNvGrpSpPr/>
          <p:nvPr/>
        </p:nvGrpSpPr>
        <p:grpSpPr>
          <a:xfrm>
            <a:off x="8286616" y="4165878"/>
            <a:ext cx="3460648" cy="1909471"/>
            <a:chOff x="6138981" y="2774824"/>
            <a:chExt cx="2609798" cy="1440000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90FD062D-CDEB-41C3-BA8B-678762C099F6}"/>
                </a:ext>
              </a:extLst>
            </p:cNvPr>
            <p:cNvGrpSpPr/>
            <p:nvPr/>
          </p:nvGrpSpPr>
          <p:grpSpPr>
            <a:xfrm>
              <a:off x="6138981" y="2774824"/>
              <a:ext cx="2609798" cy="1440000"/>
              <a:chOff x="423941" y="1131750"/>
              <a:chExt cx="2609798" cy="1440000"/>
            </a:xfrm>
          </p:grpSpPr>
          <p:sp>
            <p:nvSpPr>
              <p:cNvPr id="8" name="Shape 500">
                <a:extLst>
                  <a:ext uri="{FF2B5EF4-FFF2-40B4-BE49-F238E27FC236}">
                    <a16:creationId xmlns:a16="http://schemas.microsoft.com/office/drawing/2014/main" id="{24BFCD59-ECD9-4809-A899-4571614ACA47}"/>
                  </a:ext>
                </a:extLst>
              </p:cNvPr>
              <p:cNvSpPr/>
              <p:nvPr/>
            </p:nvSpPr>
            <p:spPr>
              <a:xfrm>
                <a:off x="423941" y="1131750"/>
                <a:ext cx="2609798" cy="1440000"/>
              </a:xfrm>
              <a:prstGeom prst="rightArrow">
                <a:avLst>
                  <a:gd name="adj1" fmla="val 48667"/>
                  <a:gd name="adj2" fmla="val 50000"/>
                </a:avLst>
              </a:prstGeom>
              <a:solidFill>
                <a:srgbClr val="0070C0"/>
              </a:solidFill>
              <a:ln w="38100" cmpd="sng">
                <a:solidFill>
                  <a:schemeClr val="bg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endParaRPr lang="zh-TW" sz="18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540B4DC5-45A5-403F-82DD-E0A6ECEAA858}"/>
                  </a:ext>
                </a:extLst>
              </p:cNvPr>
              <p:cNvSpPr/>
              <p:nvPr/>
            </p:nvSpPr>
            <p:spPr>
              <a:xfrm>
                <a:off x="913031" y="1214428"/>
                <a:ext cx="1444391" cy="1285884"/>
              </a:xfrm>
              <a:prstGeom prst="rect">
                <a:avLst/>
              </a:prstGeom>
              <a:solidFill>
                <a:srgbClr val="0070C0"/>
              </a:solidFill>
              <a:ln w="38100" cmpd="sng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endParaRPr lang="zh-TW" altLang="en-US" sz="18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8319B04-8522-400D-96F8-67FA78BC0CAF}"/>
                </a:ext>
              </a:extLst>
            </p:cNvPr>
            <p:cNvSpPr/>
            <p:nvPr/>
          </p:nvSpPr>
          <p:spPr>
            <a:xfrm>
              <a:off x="6628071" y="2857502"/>
              <a:ext cx="1444391" cy="1285884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endPara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0EF9325-3D80-4D66-A257-2C5E88103EFF}"/>
              </a:ext>
            </a:extLst>
          </p:cNvPr>
          <p:cNvGrpSpPr/>
          <p:nvPr/>
        </p:nvGrpSpPr>
        <p:grpSpPr>
          <a:xfrm>
            <a:off x="6369245" y="1846381"/>
            <a:ext cx="3460648" cy="1909471"/>
            <a:chOff x="247657" y="1071552"/>
            <a:chExt cx="2609798" cy="1440000"/>
          </a:xfrm>
        </p:grpSpPr>
        <p:sp>
          <p:nvSpPr>
            <p:cNvPr id="11" name="Shape 500">
              <a:extLst>
                <a:ext uri="{FF2B5EF4-FFF2-40B4-BE49-F238E27FC236}">
                  <a16:creationId xmlns:a16="http://schemas.microsoft.com/office/drawing/2014/main" id="{BF05585A-E5D4-4C06-B32B-5ACC6D5DEDA7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070C0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Shape 500">
              <a:extLst>
                <a:ext uri="{FF2B5EF4-FFF2-40B4-BE49-F238E27FC236}">
                  <a16:creationId xmlns:a16="http://schemas.microsoft.com/office/drawing/2014/main" id="{79DB687D-0B17-4FC0-A6B4-33BE1C232D1C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C828143-3109-4440-BD1B-61569D8FA8D7}"/>
              </a:ext>
            </a:extLst>
          </p:cNvPr>
          <p:cNvGrpSpPr/>
          <p:nvPr/>
        </p:nvGrpSpPr>
        <p:grpSpPr>
          <a:xfrm>
            <a:off x="4080698" y="1846381"/>
            <a:ext cx="3460648" cy="1909471"/>
            <a:chOff x="247657" y="1071552"/>
            <a:chExt cx="2609798" cy="1440000"/>
          </a:xfrm>
        </p:grpSpPr>
        <p:sp>
          <p:nvSpPr>
            <p:cNvPr id="14" name="Shape 500">
              <a:extLst>
                <a:ext uri="{FF2B5EF4-FFF2-40B4-BE49-F238E27FC236}">
                  <a16:creationId xmlns:a16="http://schemas.microsoft.com/office/drawing/2014/main" id="{F704355D-7BF6-47EF-B479-CEC61A6954F1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44981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" name="Shape 500">
              <a:extLst>
                <a:ext uri="{FF2B5EF4-FFF2-40B4-BE49-F238E27FC236}">
                  <a16:creationId xmlns:a16="http://schemas.microsoft.com/office/drawing/2014/main" id="{91D0B3D5-A13F-4080-A454-A98CF512C5D3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gradFill>
              <a:gsLst>
                <a:gs pos="0">
                  <a:srgbClr val="00206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1E39CAC-EF3E-4054-8D47-F3B2E58956CF}"/>
              </a:ext>
            </a:extLst>
          </p:cNvPr>
          <p:cNvGrpSpPr/>
          <p:nvPr/>
        </p:nvGrpSpPr>
        <p:grpSpPr>
          <a:xfrm>
            <a:off x="1820194" y="1846381"/>
            <a:ext cx="3460648" cy="1909471"/>
            <a:chOff x="247657" y="1071552"/>
            <a:chExt cx="2609798" cy="1440000"/>
          </a:xfrm>
        </p:grpSpPr>
        <p:sp>
          <p:nvSpPr>
            <p:cNvPr id="17" name="Shape 500">
              <a:extLst>
                <a:ext uri="{FF2B5EF4-FFF2-40B4-BE49-F238E27FC236}">
                  <a16:creationId xmlns:a16="http://schemas.microsoft.com/office/drawing/2014/main" id="{C167BDA5-7ADE-451D-9D9C-5B41B306D345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070C0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" name="Shape 500">
              <a:extLst>
                <a:ext uri="{FF2B5EF4-FFF2-40B4-BE49-F238E27FC236}">
                  <a16:creationId xmlns:a16="http://schemas.microsoft.com/office/drawing/2014/main" id="{2AA76812-68CD-4FB3-AE11-C69BA04CF6E4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5527CBE-33D4-4331-A47A-ACDDBF8B6887}"/>
              </a:ext>
            </a:extLst>
          </p:cNvPr>
          <p:cNvGrpSpPr/>
          <p:nvPr/>
        </p:nvGrpSpPr>
        <p:grpSpPr>
          <a:xfrm>
            <a:off x="1" y="1846381"/>
            <a:ext cx="2992294" cy="1909471"/>
            <a:chOff x="777143" y="1131750"/>
            <a:chExt cx="2256596" cy="1440000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CF4651A6-D442-4B90-9E6C-AED9D99EC923}"/>
                </a:ext>
              </a:extLst>
            </p:cNvPr>
            <p:cNvGrpSpPr/>
            <p:nvPr/>
          </p:nvGrpSpPr>
          <p:grpSpPr>
            <a:xfrm>
              <a:off x="777143" y="1131750"/>
              <a:ext cx="2256596" cy="1440000"/>
              <a:chOff x="777143" y="1131750"/>
              <a:chExt cx="2256596" cy="1440000"/>
            </a:xfrm>
          </p:grpSpPr>
          <p:sp>
            <p:nvSpPr>
              <p:cNvPr id="22" name="Shape 500">
                <a:extLst>
                  <a:ext uri="{FF2B5EF4-FFF2-40B4-BE49-F238E27FC236}">
                    <a16:creationId xmlns:a16="http://schemas.microsoft.com/office/drawing/2014/main" id="{06EA10FA-367B-4199-9A0B-3988DF4CDD8D}"/>
                  </a:ext>
                </a:extLst>
              </p:cNvPr>
              <p:cNvSpPr/>
              <p:nvPr/>
            </p:nvSpPr>
            <p:spPr>
              <a:xfrm>
                <a:off x="777143" y="1131750"/>
                <a:ext cx="2256596" cy="1440000"/>
              </a:xfrm>
              <a:prstGeom prst="rightArrow">
                <a:avLst>
                  <a:gd name="adj1" fmla="val 48667"/>
                  <a:gd name="adj2" fmla="val 50000"/>
                </a:avLst>
              </a:prstGeom>
              <a:solidFill>
                <a:srgbClr val="044981"/>
              </a:solidFill>
              <a:ln w="38100" cmpd="sng">
                <a:solidFill>
                  <a:schemeClr val="bg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 lang="zh-TW" sz="18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21447CC-CFDF-419E-ADEF-B1763737AD5E}"/>
                  </a:ext>
                </a:extLst>
              </p:cNvPr>
              <p:cNvSpPr/>
              <p:nvPr/>
            </p:nvSpPr>
            <p:spPr>
              <a:xfrm>
                <a:off x="777143" y="1214428"/>
                <a:ext cx="1580278" cy="1285884"/>
              </a:xfrm>
              <a:prstGeom prst="rect">
                <a:avLst/>
              </a:prstGeom>
              <a:solidFill>
                <a:srgbClr val="044981"/>
              </a:solidFill>
              <a:ln w="38100" cmpd="sng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endParaRPr lang="zh-TW" altLang="en-US" sz="18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154DFA9-B497-4B3A-9D2D-7034982C7B9A}"/>
                </a:ext>
              </a:extLst>
            </p:cNvPr>
            <p:cNvSpPr/>
            <p:nvPr/>
          </p:nvSpPr>
          <p:spPr>
            <a:xfrm>
              <a:off x="777144" y="1214428"/>
              <a:ext cx="1580277" cy="1285884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endPara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CAEEEB78-3FCA-4F52-8383-2B29EBD17D7C}"/>
              </a:ext>
            </a:extLst>
          </p:cNvPr>
          <p:cNvSpPr/>
          <p:nvPr/>
        </p:nvSpPr>
        <p:spPr>
          <a:xfrm>
            <a:off x="0" y="2579197"/>
            <a:ext cx="2182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solidFill>
                  <a:srgbClr val="FFFFFF"/>
                </a:solidFill>
                <a:latin typeface="+mn-lt"/>
                <a:ea typeface="微軟正黑體" pitchFamily="34" charset="-120"/>
              </a:rPr>
              <a:t>主板打件及電測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0FBD2C1-1273-42A5-8E8D-950D6128FC46}"/>
              </a:ext>
            </a:extLst>
          </p:cNvPr>
          <p:cNvSpPr/>
          <p:nvPr/>
        </p:nvSpPr>
        <p:spPr>
          <a:xfrm>
            <a:off x="3080910" y="2579197"/>
            <a:ext cx="1301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solidFill>
                  <a:srgbClr val="FFFFFF"/>
                </a:solidFill>
                <a:latin typeface="+mn-lt"/>
                <a:ea typeface="微軟正黑體" pitchFamily="34" charset="-120"/>
              </a:rPr>
              <a:t>機構組裝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51C4526-9878-44C6-BA1F-5A6EDDD4F19F}"/>
              </a:ext>
            </a:extLst>
          </p:cNvPr>
          <p:cNvSpPr/>
          <p:nvPr/>
        </p:nvSpPr>
        <p:spPr>
          <a:xfrm>
            <a:off x="5280840" y="2459205"/>
            <a:ext cx="1362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solidFill>
                  <a:srgbClr val="FFFFFF"/>
                </a:solidFill>
                <a:latin typeface="+mn-lt"/>
                <a:ea typeface="微軟正黑體" pitchFamily="34" charset="-120"/>
              </a:rPr>
              <a:t>網路封包驗證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3524FDA-D7D4-4468-877F-8A16DEEE399D}"/>
              </a:ext>
            </a:extLst>
          </p:cNvPr>
          <p:cNvSpPr/>
          <p:nvPr/>
        </p:nvSpPr>
        <p:spPr>
          <a:xfrm>
            <a:off x="7541346" y="2579197"/>
            <a:ext cx="1390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solidFill>
                  <a:srgbClr val="FFFFFF"/>
                </a:solidFill>
                <a:latin typeface="+mn-lt"/>
                <a:ea typeface="微軟正黑體" pitchFamily="34" charset="-120"/>
              </a:rPr>
              <a:t>燒機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F26FEBC0-53BC-410A-B967-896A9A7EB1CB}"/>
              </a:ext>
            </a:extLst>
          </p:cNvPr>
          <p:cNvGrpSpPr/>
          <p:nvPr/>
        </p:nvGrpSpPr>
        <p:grpSpPr>
          <a:xfrm>
            <a:off x="6395853" y="4165878"/>
            <a:ext cx="3460648" cy="1909471"/>
            <a:chOff x="247657" y="1071552"/>
            <a:chExt cx="2609798" cy="1440000"/>
          </a:xfrm>
        </p:grpSpPr>
        <p:sp>
          <p:nvSpPr>
            <p:cNvPr id="29" name="Shape 500">
              <a:extLst>
                <a:ext uri="{FF2B5EF4-FFF2-40B4-BE49-F238E27FC236}">
                  <a16:creationId xmlns:a16="http://schemas.microsoft.com/office/drawing/2014/main" id="{A33368D5-79F7-407C-AB10-6156E256D4E5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44981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0" name="Shape 500">
              <a:extLst>
                <a:ext uri="{FF2B5EF4-FFF2-40B4-BE49-F238E27FC236}">
                  <a16:creationId xmlns:a16="http://schemas.microsoft.com/office/drawing/2014/main" id="{906D3339-8356-4805-B6EE-FEE9B1B8EEF8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gradFill>
              <a:gsLst>
                <a:gs pos="0">
                  <a:srgbClr val="00206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47E8CBC1-9237-415F-80D9-A3E18EBF43A0}"/>
              </a:ext>
            </a:extLst>
          </p:cNvPr>
          <p:cNvGrpSpPr/>
          <p:nvPr/>
        </p:nvGrpSpPr>
        <p:grpSpPr>
          <a:xfrm>
            <a:off x="4106694" y="4165878"/>
            <a:ext cx="3460648" cy="1909471"/>
            <a:chOff x="247657" y="1071552"/>
            <a:chExt cx="2609798" cy="1440000"/>
          </a:xfrm>
        </p:grpSpPr>
        <p:sp>
          <p:nvSpPr>
            <p:cNvPr id="32" name="Shape 500">
              <a:extLst>
                <a:ext uri="{FF2B5EF4-FFF2-40B4-BE49-F238E27FC236}">
                  <a16:creationId xmlns:a16="http://schemas.microsoft.com/office/drawing/2014/main" id="{C558F578-67F5-4AFD-99E8-7CC08BC321FD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070C0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3" name="Shape 500">
              <a:extLst>
                <a:ext uri="{FF2B5EF4-FFF2-40B4-BE49-F238E27FC236}">
                  <a16:creationId xmlns:a16="http://schemas.microsoft.com/office/drawing/2014/main" id="{0E178638-DDA0-4A85-84C2-737348D45E38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DF8DA03A-6342-4666-9A82-4E1E0F58E392}"/>
              </a:ext>
            </a:extLst>
          </p:cNvPr>
          <p:cNvGrpSpPr/>
          <p:nvPr/>
        </p:nvGrpSpPr>
        <p:grpSpPr>
          <a:xfrm>
            <a:off x="2637865" y="4165878"/>
            <a:ext cx="2679193" cy="1909471"/>
            <a:chOff x="836979" y="1071552"/>
            <a:chExt cx="2020475" cy="1440000"/>
          </a:xfrm>
        </p:grpSpPr>
        <p:sp>
          <p:nvSpPr>
            <p:cNvPr id="35" name="Shape 500">
              <a:extLst>
                <a:ext uri="{FF2B5EF4-FFF2-40B4-BE49-F238E27FC236}">
                  <a16:creationId xmlns:a16="http://schemas.microsoft.com/office/drawing/2014/main" id="{B7FA6231-8666-49BD-8036-3ED4C76B2D7D}"/>
                </a:ext>
              </a:extLst>
            </p:cNvPr>
            <p:cNvSpPr/>
            <p:nvPr/>
          </p:nvSpPr>
          <p:spPr>
            <a:xfrm>
              <a:off x="836979" y="1071552"/>
              <a:ext cx="2020475" cy="1440000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44981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6" name="Shape 500">
              <a:extLst>
                <a:ext uri="{FF2B5EF4-FFF2-40B4-BE49-F238E27FC236}">
                  <a16:creationId xmlns:a16="http://schemas.microsoft.com/office/drawing/2014/main" id="{8F0932F3-9329-4A73-A633-EC6F8A171719}"/>
                </a:ext>
              </a:extLst>
            </p:cNvPr>
            <p:cNvSpPr/>
            <p:nvPr/>
          </p:nvSpPr>
          <p:spPr>
            <a:xfrm>
              <a:off x="836980" y="1071552"/>
              <a:ext cx="2020474" cy="1440000"/>
            </a:xfrm>
            <a:prstGeom prst="rightArrow">
              <a:avLst>
                <a:gd name="adj1" fmla="val 48667"/>
                <a:gd name="adj2" fmla="val 50000"/>
              </a:avLst>
            </a:prstGeom>
            <a:gradFill>
              <a:gsLst>
                <a:gs pos="0">
                  <a:srgbClr val="00206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C022EB87-664B-4C7D-A2D6-A529E1FB1DA5}"/>
              </a:ext>
            </a:extLst>
          </p:cNvPr>
          <p:cNvSpPr/>
          <p:nvPr/>
        </p:nvSpPr>
        <p:spPr>
          <a:xfrm>
            <a:off x="2637864" y="4913737"/>
            <a:ext cx="17823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solidFill>
                  <a:srgbClr val="FFFFFF"/>
                </a:solidFill>
                <a:latin typeface="+mn-lt"/>
                <a:ea typeface="微軟正黑體" pitchFamily="34" charset="-120"/>
              </a:rPr>
              <a:t>網路封包驗證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9B3B293-6D6D-4FDF-845A-90AC39AE2579}"/>
              </a:ext>
            </a:extLst>
          </p:cNvPr>
          <p:cNvSpPr/>
          <p:nvPr/>
        </p:nvSpPr>
        <p:spPr>
          <a:xfrm>
            <a:off x="5329091" y="4913737"/>
            <a:ext cx="13163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solidFill>
                  <a:srgbClr val="FFFFFF"/>
                </a:solidFill>
                <a:latin typeface="+mn-lt"/>
                <a:ea typeface="微軟正黑體" pitchFamily="34" charset="-120"/>
              </a:rPr>
              <a:t>包裝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BDFD287-C439-4A41-B6E3-9782B52104D3}"/>
              </a:ext>
            </a:extLst>
          </p:cNvPr>
          <p:cNvSpPr/>
          <p:nvPr/>
        </p:nvSpPr>
        <p:spPr>
          <a:xfrm>
            <a:off x="7699600" y="4913737"/>
            <a:ext cx="1235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solidFill>
                  <a:srgbClr val="FFFFFF"/>
                </a:solidFill>
                <a:latin typeface="+mn-lt"/>
                <a:ea typeface="微軟正黑體" pitchFamily="34" charset="-120"/>
              </a:rPr>
              <a:t>品質檢驗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6E52E69-F0B7-4B9B-830B-DCE1BFAB5157}"/>
              </a:ext>
            </a:extLst>
          </p:cNvPr>
          <p:cNvSpPr/>
          <p:nvPr/>
        </p:nvSpPr>
        <p:spPr>
          <a:xfrm>
            <a:off x="9856501" y="4913737"/>
            <a:ext cx="11140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solidFill>
                  <a:srgbClr val="FFFFFF"/>
                </a:solidFill>
                <a:latin typeface="+mn-lt"/>
                <a:ea typeface="微軟正黑體" pitchFamily="34" charset="-120"/>
              </a:rPr>
              <a:t>出貨</a:t>
            </a:r>
          </a:p>
        </p:txBody>
      </p:sp>
      <p:pic>
        <p:nvPicPr>
          <p:cNvPr id="4" name="圖片 3" descr="一張含有 盒子 的圖片&#10;&#10;自動產生的描述">
            <a:extLst>
              <a:ext uri="{FF2B5EF4-FFF2-40B4-BE49-F238E27FC236}">
                <a16:creationId xmlns:a16="http://schemas.microsoft.com/office/drawing/2014/main" id="{1E058EC5-B0E4-4153-BA77-039A2E3ADE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169" y="3733941"/>
            <a:ext cx="988606" cy="102604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281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374159-EA1E-4B64-B5A7-E2A487D3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40865"/>
          </a:xfrm>
        </p:spPr>
        <p:txBody>
          <a:bodyPr/>
          <a:lstStyle/>
          <a:p>
            <a:r>
              <a:rPr lang="zh-TW" dirty="0"/>
              <a:t>網路封包驗證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830813F-7D15-43D2-98E7-EEB454208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9011"/>
            <a:ext cx="10515600" cy="4267952"/>
          </a:xfrm>
        </p:spPr>
        <p:txBody>
          <a:bodyPr/>
          <a:lstStyle/>
          <a:p>
            <a:pPr marL="0" lvl="0" indent="0" algn="ctr">
              <a:buNone/>
            </a:pPr>
            <a:r>
              <a:rPr lang="zh-TW" altLang="en-US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組裝完成後，透過網路測試設備進行每一個 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Port </a:t>
            </a:r>
            <a:r>
              <a:rPr lang="zh-TW" altLang="en-US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的流量測試。</a:t>
            </a:r>
          </a:p>
          <a:p>
            <a:pPr marL="0" lvl="0" indent="0" algn="ctr">
              <a:buNone/>
            </a:pPr>
            <a:r>
              <a:rPr lang="zh-TW" altLang="en-US" sz="2800" b="1" i="1" dirty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通過條件：零封包遺失</a:t>
            </a:r>
          </a:p>
        </p:txBody>
      </p:sp>
      <p:pic>
        <p:nvPicPr>
          <p:cNvPr id="3" name="圖片 6" descr="一張含有 監視器, 電子用品, 室內, 電腦 的圖片&#10;&#10;自動產生的描述">
            <a:extLst>
              <a:ext uri="{FF2B5EF4-FFF2-40B4-BE49-F238E27FC236}">
                <a16:creationId xmlns:a16="http://schemas.microsoft.com/office/drawing/2014/main" id="{2CBD0E04-84D1-47FF-9141-7886FC36E8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099182"/>
            <a:ext cx="5018761" cy="2826967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7" descr="一張含有 室內, 桌, 膝上型電腦, 電腦 的圖片&#10;&#10;自動產生的描述">
            <a:extLst>
              <a:ext uri="{FF2B5EF4-FFF2-40B4-BE49-F238E27FC236}">
                <a16:creationId xmlns:a16="http://schemas.microsoft.com/office/drawing/2014/main" id="{441A37DE-8C14-42CD-BDFF-10F81913A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039" y="3099182"/>
            <a:ext cx="5018761" cy="2826967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59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DE0946-12A5-45FA-8984-438A915C8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燒機測試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04AA2DE-6DF2-4055-9523-25B3B2B01704}"/>
              </a:ext>
            </a:extLst>
          </p:cNvPr>
          <p:cNvSpPr/>
          <p:nvPr/>
        </p:nvSpPr>
        <p:spPr>
          <a:xfrm>
            <a:off x="629620" y="1751015"/>
            <a:ext cx="10932758" cy="863614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800" b="1" i="1" dirty="0">
                <a:solidFill>
                  <a:schemeClr val="bg1"/>
                </a:solidFill>
                <a:latin typeface="+mn-lt"/>
                <a:ea typeface="微軟正黑體"/>
              </a:rPr>
              <a:t>高達 </a:t>
            </a:r>
            <a:r>
              <a:rPr lang="zh-TW" altLang="en-US" sz="2800" b="1" i="1" dirty="0">
                <a:solidFill>
                  <a:srgbClr val="FFFF00"/>
                </a:solidFill>
                <a:ea typeface="微軟正黑體"/>
              </a:rPr>
              <a:t>48</a:t>
            </a:r>
            <a:r>
              <a:rPr lang="zh-TW" altLang="en-US" sz="2800" b="1" i="1" dirty="0">
                <a:solidFill>
                  <a:srgbClr val="FFFF00"/>
                </a:solidFill>
                <a:latin typeface="+mn-lt"/>
                <a:ea typeface="微軟正黑體"/>
              </a:rPr>
              <a:t>小時</a:t>
            </a:r>
            <a:r>
              <a:rPr lang="zh-TW" altLang="en-US" sz="2800" b="1" i="1" dirty="0">
                <a:solidFill>
                  <a:schemeClr val="bg1"/>
                </a:solidFill>
                <a:latin typeface="+mn-lt"/>
                <a:ea typeface="微軟正黑體"/>
              </a:rPr>
              <a:t>連續性網路封包測試</a:t>
            </a:r>
          </a:p>
        </p:txBody>
      </p:sp>
      <p:sp>
        <p:nvSpPr>
          <p:cNvPr id="13" name="Shape 986">
            <a:extLst>
              <a:ext uri="{FF2B5EF4-FFF2-40B4-BE49-F238E27FC236}">
                <a16:creationId xmlns:a16="http://schemas.microsoft.com/office/drawing/2014/main" id="{E8AF6B02-D445-453C-8616-AF6687375EF3}"/>
              </a:ext>
            </a:extLst>
          </p:cNvPr>
          <p:cNvSpPr/>
          <p:nvPr/>
        </p:nvSpPr>
        <p:spPr>
          <a:xfrm rot="2160000">
            <a:off x="2763374" y="1863858"/>
            <a:ext cx="591232" cy="63793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1469" y="38348"/>
                </a:moveTo>
                <a:cubicBezTo>
                  <a:pt x="22140" y="51363"/>
                  <a:pt x="17855" y="76437"/>
                  <a:pt x="31898" y="94351"/>
                </a:cubicBezTo>
                <a:cubicBezTo>
                  <a:pt x="45942" y="112265"/>
                  <a:pt x="72996" y="116236"/>
                  <a:pt x="92325" y="103221"/>
                </a:cubicBezTo>
                <a:cubicBezTo>
                  <a:pt x="111654" y="90205"/>
                  <a:pt x="115939" y="65132"/>
                  <a:pt x="101896" y="47218"/>
                </a:cubicBezTo>
                <a:cubicBezTo>
                  <a:pt x="87912" y="29379"/>
                  <a:pt x="61028" y="25366"/>
                  <a:pt x="41724" y="38194"/>
                </a:cubicBezTo>
                <a:lnTo>
                  <a:pt x="68340" y="65798"/>
                </a:lnTo>
                <a:cubicBezTo>
                  <a:pt x="70054" y="65924"/>
                  <a:pt x="71681" y="66739"/>
                  <a:pt x="72771" y="68130"/>
                </a:cubicBezTo>
                <a:cubicBezTo>
                  <a:pt x="74822" y="70746"/>
                  <a:pt x="74196" y="74408"/>
                  <a:pt x="71373" y="76309"/>
                </a:cubicBezTo>
                <a:cubicBezTo>
                  <a:pt x="68550" y="78210"/>
                  <a:pt x="64598" y="77630"/>
                  <a:pt x="62547" y="75014"/>
                </a:cubicBezTo>
                <a:cubicBezTo>
                  <a:pt x="61366" y="73507"/>
                  <a:pt x="61073" y="71654"/>
                  <a:pt x="61671" y="70014"/>
                </a:cubicBezTo>
                <a:lnTo>
                  <a:pt x="41688" y="38215"/>
                </a:lnTo>
                <a:cubicBezTo>
                  <a:pt x="41610" y="38253"/>
                  <a:pt x="41540" y="38300"/>
                  <a:pt x="41469" y="38348"/>
                </a:cubicBezTo>
                <a:close/>
                <a:moveTo>
                  <a:pt x="17110" y="7275"/>
                </a:moveTo>
                <a:cubicBezTo>
                  <a:pt x="9801" y="12196"/>
                  <a:pt x="8181" y="21677"/>
                  <a:pt x="13491" y="28450"/>
                </a:cubicBezTo>
                <a:cubicBezTo>
                  <a:pt x="17233" y="33224"/>
                  <a:pt x="23418" y="35379"/>
                  <a:pt x="29291" y="34448"/>
                </a:cubicBezTo>
                <a:lnTo>
                  <a:pt x="24412" y="28224"/>
                </a:lnTo>
                <a:lnTo>
                  <a:pt x="23186" y="29050"/>
                </a:lnTo>
                <a:cubicBezTo>
                  <a:pt x="21884" y="29926"/>
                  <a:pt x="20063" y="29659"/>
                  <a:pt x="19117" y="28452"/>
                </a:cubicBezTo>
                <a:lnTo>
                  <a:pt x="14994" y="23193"/>
                </a:lnTo>
                <a:cubicBezTo>
                  <a:pt x="14048" y="21987"/>
                  <a:pt x="14337" y="20298"/>
                  <a:pt x="15638" y="19422"/>
                </a:cubicBezTo>
                <a:lnTo>
                  <a:pt x="30030" y="9731"/>
                </a:lnTo>
                <a:cubicBezTo>
                  <a:pt x="31332" y="8855"/>
                  <a:pt x="33153" y="9122"/>
                  <a:pt x="34099" y="10328"/>
                </a:cubicBezTo>
                <a:lnTo>
                  <a:pt x="38222" y="15588"/>
                </a:lnTo>
                <a:cubicBezTo>
                  <a:pt x="39167" y="16794"/>
                  <a:pt x="38879" y="18483"/>
                  <a:pt x="37578" y="19359"/>
                </a:cubicBezTo>
                <a:lnTo>
                  <a:pt x="36351" y="20185"/>
                </a:lnTo>
                <a:lnTo>
                  <a:pt x="41231" y="26409"/>
                </a:lnTo>
                <a:cubicBezTo>
                  <a:pt x="44001" y="21520"/>
                  <a:pt x="43700" y="15402"/>
                  <a:pt x="39958" y="10629"/>
                </a:cubicBezTo>
                <a:cubicBezTo>
                  <a:pt x="34648" y="3855"/>
                  <a:pt x="24419" y="2353"/>
                  <a:pt x="17110" y="7275"/>
                </a:cubicBezTo>
                <a:close/>
                <a:moveTo>
                  <a:pt x="14333" y="3732"/>
                </a:moveTo>
                <a:cubicBezTo>
                  <a:pt x="23753" y="-2609"/>
                  <a:pt x="36937" y="-674"/>
                  <a:pt x="43780" y="8055"/>
                </a:cubicBezTo>
                <a:cubicBezTo>
                  <a:pt x="47834" y="13226"/>
                  <a:pt x="48754" y="19621"/>
                  <a:pt x="46826" y="25273"/>
                </a:cubicBezTo>
                <a:cubicBezTo>
                  <a:pt x="49359" y="24249"/>
                  <a:pt x="51970" y="23475"/>
                  <a:pt x="54615" y="22905"/>
                </a:cubicBezTo>
                <a:lnTo>
                  <a:pt x="54615" y="17313"/>
                </a:lnTo>
                <a:lnTo>
                  <a:pt x="54330" y="17313"/>
                </a:lnTo>
                <a:cubicBezTo>
                  <a:pt x="52790" y="17313"/>
                  <a:pt x="51542" y="16156"/>
                  <a:pt x="51542" y="14729"/>
                </a:cubicBezTo>
                <a:lnTo>
                  <a:pt x="51542" y="8507"/>
                </a:lnTo>
                <a:cubicBezTo>
                  <a:pt x="51542" y="7793"/>
                  <a:pt x="51854" y="7147"/>
                  <a:pt x="52359" y="6680"/>
                </a:cubicBezTo>
                <a:cubicBezTo>
                  <a:pt x="52863" y="6212"/>
                  <a:pt x="53560" y="5923"/>
                  <a:pt x="54330" y="5923"/>
                </a:cubicBezTo>
                <a:lnTo>
                  <a:pt x="65141" y="5923"/>
                </a:lnTo>
                <a:cubicBezTo>
                  <a:pt x="66680" y="5923"/>
                  <a:pt x="67929" y="7080"/>
                  <a:pt x="67929" y="8507"/>
                </a:cubicBezTo>
                <a:lnTo>
                  <a:pt x="67929" y="14729"/>
                </a:lnTo>
                <a:cubicBezTo>
                  <a:pt x="67929" y="16156"/>
                  <a:pt x="66680" y="17313"/>
                  <a:pt x="65141" y="17313"/>
                </a:cubicBezTo>
                <a:lnTo>
                  <a:pt x="64855" y="17313"/>
                </a:lnTo>
                <a:lnTo>
                  <a:pt x="64855" y="21611"/>
                </a:lnTo>
                <a:cubicBezTo>
                  <a:pt x="81951" y="21009"/>
                  <a:pt x="99044" y="28067"/>
                  <a:pt x="109855" y="41858"/>
                </a:cubicBezTo>
                <a:cubicBezTo>
                  <a:pt x="127092" y="63846"/>
                  <a:pt x="121833" y="94622"/>
                  <a:pt x="98108" y="110597"/>
                </a:cubicBezTo>
                <a:cubicBezTo>
                  <a:pt x="74383" y="126573"/>
                  <a:pt x="41176" y="121698"/>
                  <a:pt x="23939" y="99710"/>
                </a:cubicBezTo>
                <a:cubicBezTo>
                  <a:pt x="13286" y="86121"/>
                  <a:pt x="11226" y="69174"/>
                  <a:pt x="16830" y="54448"/>
                </a:cubicBezTo>
                <a:lnTo>
                  <a:pt x="11904" y="52938"/>
                </a:lnTo>
                <a:lnTo>
                  <a:pt x="11810" y="53201"/>
                </a:lnTo>
                <a:cubicBezTo>
                  <a:pt x="11327" y="54556"/>
                  <a:pt x="9750" y="55291"/>
                  <a:pt x="8288" y="54844"/>
                </a:cubicBezTo>
                <a:lnTo>
                  <a:pt x="1913" y="52891"/>
                </a:lnTo>
                <a:cubicBezTo>
                  <a:pt x="451" y="52443"/>
                  <a:pt x="-341" y="50981"/>
                  <a:pt x="141" y="49626"/>
                </a:cubicBezTo>
                <a:lnTo>
                  <a:pt x="3534" y="40114"/>
                </a:lnTo>
                <a:cubicBezTo>
                  <a:pt x="3776" y="39436"/>
                  <a:pt x="4291" y="38914"/>
                  <a:pt x="4928" y="38616"/>
                </a:cubicBezTo>
                <a:cubicBezTo>
                  <a:pt x="5565" y="38319"/>
                  <a:pt x="6325" y="38247"/>
                  <a:pt x="7056" y="38471"/>
                </a:cubicBezTo>
                <a:lnTo>
                  <a:pt x="13431" y="40424"/>
                </a:lnTo>
                <a:cubicBezTo>
                  <a:pt x="14893" y="40872"/>
                  <a:pt x="15686" y="42334"/>
                  <a:pt x="15203" y="43688"/>
                </a:cubicBezTo>
                <a:lnTo>
                  <a:pt x="15118" y="43927"/>
                </a:lnTo>
                <a:lnTo>
                  <a:pt x="21172" y="45782"/>
                </a:lnTo>
                <a:cubicBezTo>
                  <a:pt x="22660" y="43400"/>
                  <a:pt x="24394" y="41131"/>
                  <a:pt x="26396" y="39030"/>
                </a:cubicBezTo>
                <a:cubicBezTo>
                  <a:pt x="20001" y="38982"/>
                  <a:pt x="13723" y="36195"/>
                  <a:pt x="9669" y="31024"/>
                </a:cubicBezTo>
                <a:cubicBezTo>
                  <a:pt x="2825" y="22294"/>
                  <a:pt x="4914" y="10075"/>
                  <a:pt x="14333" y="37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17" descr="一張含有 室內, 桌, 坐, 大 的圖片&#10;&#10;自動產生的描述">
            <a:extLst>
              <a:ext uri="{FF2B5EF4-FFF2-40B4-BE49-F238E27FC236}">
                <a16:creationId xmlns:a16="http://schemas.microsoft.com/office/drawing/2014/main" id="{C3C70983-188E-4A2C-B50E-526507DC24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89" y="3089113"/>
            <a:ext cx="5026884" cy="2826967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8" descr="一張含有 監視器, 室內, 電子用品, 坐 的圖片&#10;&#10;自動產生的描述">
            <a:extLst>
              <a:ext uri="{FF2B5EF4-FFF2-40B4-BE49-F238E27FC236}">
                <a16:creationId xmlns:a16="http://schemas.microsoft.com/office/drawing/2014/main" id="{CFB537F2-C927-49DF-AE7D-98C61987A4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929" y="3089112"/>
            <a:ext cx="5026884" cy="2826967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441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1FF7F7-30F4-4560-BDD2-1E0E81231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包裝及品質檢驗</a:t>
            </a:r>
          </a:p>
        </p:txBody>
      </p:sp>
      <p:pic>
        <p:nvPicPr>
          <p:cNvPr id="5" name="Shape 461">
            <a:extLst>
              <a:ext uri="{FF2B5EF4-FFF2-40B4-BE49-F238E27FC236}">
                <a16:creationId xmlns:a16="http://schemas.microsoft.com/office/drawing/2014/main" id="{94D842C7-4E99-48AA-AED5-90AA4C2E0B81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723" y="3089113"/>
            <a:ext cx="3932276" cy="2825594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7" descr="一張含有 桌, 掛, 男人, 街道 的圖片&#10;&#10;自動產生的描述">
            <a:extLst>
              <a:ext uri="{FF2B5EF4-FFF2-40B4-BE49-F238E27FC236}">
                <a16:creationId xmlns:a16="http://schemas.microsoft.com/office/drawing/2014/main" id="{496563EF-466F-4F89-AD7C-4A441EAA4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60883" y="3128223"/>
            <a:ext cx="3496085" cy="2747376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EA1DD15-1946-4977-B7B1-AA890522B7C7}"/>
              </a:ext>
            </a:extLst>
          </p:cNvPr>
          <p:cNvSpPr/>
          <p:nvPr/>
        </p:nvSpPr>
        <p:spPr>
          <a:xfrm>
            <a:off x="629620" y="1821716"/>
            <a:ext cx="10932758" cy="7107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spcBef>
                <a:spcPts val="1000"/>
              </a:spcBef>
              <a:buClr>
                <a:srgbClr val="0070C0"/>
              </a:buClr>
              <a:buSzPct val="70000"/>
              <a:buNone/>
            </a:pPr>
            <a:r>
              <a:rPr lang="zh-TW" altLang="en-US" sz="2800" b="1" i="1">
                <a:solidFill>
                  <a:schemeClr val="bg1"/>
                </a:solidFill>
                <a:ea typeface="微軟正黑體" pitchFamily="34" charset="-120"/>
              </a:rPr>
              <a:t>細緻的包裝程序及嚴謹的品質檢驗</a:t>
            </a:r>
          </a:p>
        </p:txBody>
      </p:sp>
    </p:spTree>
    <p:extLst>
      <p:ext uri="{BB962C8B-B14F-4D97-AF65-F5344CB8AC3E}">
        <p14:creationId xmlns:p14="http://schemas.microsoft.com/office/powerpoint/2010/main" val="3666996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041CC6A-5EBA-4CCA-B499-3C69A7DC85A2}"/>
              </a:ext>
            </a:extLst>
          </p:cNvPr>
          <p:cNvSpPr/>
          <p:nvPr/>
        </p:nvSpPr>
        <p:spPr>
          <a:xfrm>
            <a:off x="299307" y="1768641"/>
            <a:ext cx="5657932" cy="5089359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CFC445D-7BD8-42F9-9804-DD73866FC804}"/>
              </a:ext>
            </a:extLst>
          </p:cNvPr>
          <p:cNvSpPr/>
          <p:nvPr/>
        </p:nvSpPr>
        <p:spPr>
          <a:xfrm>
            <a:off x="6214255" y="1768641"/>
            <a:ext cx="5657932" cy="5089359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QNAP </a:t>
            </a:r>
            <a:r>
              <a:rPr lang="zh-TW" altLang="en-US"/>
              <a:t>已經有全 </a:t>
            </a:r>
            <a:r>
              <a:rPr lang="en-US" altLang="zh-TW"/>
              <a:t>10GbE </a:t>
            </a:r>
            <a:r>
              <a:rPr lang="zh-TW" altLang="en-US"/>
              <a:t>非網管型交換機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7" y="2950866"/>
            <a:ext cx="5476662" cy="34229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890" y="3121995"/>
            <a:ext cx="5476662" cy="34229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5C9AFEE6-6BF2-4632-998A-670C64E43994}"/>
              </a:ext>
            </a:extLst>
          </p:cNvPr>
          <p:cNvSpPr txBox="1"/>
          <p:nvPr/>
        </p:nvSpPr>
        <p:spPr>
          <a:xfrm>
            <a:off x="1044004" y="2253424"/>
            <a:ext cx="4168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QSW-1208-8C</a:t>
            </a:r>
            <a:endParaRPr lang="zh-TW" altLang="en-US" sz="32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C974E72-C59A-4AFD-93E8-BFEFC7756E26}"/>
              </a:ext>
            </a:extLst>
          </p:cNvPr>
          <p:cNvSpPr txBox="1"/>
          <p:nvPr/>
        </p:nvSpPr>
        <p:spPr>
          <a:xfrm>
            <a:off x="6958952" y="2253424"/>
            <a:ext cx="416853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3200" b="1" i="1">
                <a:solidFill>
                  <a:srgbClr val="0070C0"/>
                </a:solidFill>
                <a:latin typeface="Arial"/>
                <a:ea typeface="新細明體"/>
                <a:cs typeface="Arial"/>
              </a:rPr>
              <a:t>QSW-804-4C</a:t>
            </a:r>
            <a:endParaRPr lang="zh-TW" altLang="en-US" sz="32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A0715498-9E9A-488D-A35A-26776328251F}"/>
              </a:ext>
            </a:extLst>
          </p:cNvPr>
          <p:cNvSpPr/>
          <p:nvPr/>
        </p:nvSpPr>
        <p:spPr>
          <a:xfrm>
            <a:off x="1054257" y="2864496"/>
            <a:ext cx="4148033" cy="56450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060"/>
              </a:gs>
              <a:gs pos="0">
                <a:srgbClr val="0070C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高達 </a:t>
            </a:r>
            <a:r>
              <a:rPr lang="en-US" altLang="zh-TW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zh-TW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埠</a:t>
            </a:r>
            <a:r>
              <a:rPr lang="en-US" altLang="zh-TW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傳輸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E69C965-2BCF-41CA-AD62-38A98FE64DA5}"/>
              </a:ext>
            </a:extLst>
          </p:cNvPr>
          <p:cNvSpPr/>
          <p:nvPr/>
        </p:nvSpPr>
        <p:spPr>
          <a:xfrm>
            <a:off x="6969205" y="2864496"/>
            <a:ext cx="4148033" cy="56450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060"/>
              </a:gs>
              <a:gs pos="0">
                <a:srgbClr val="0070C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高達 </a:t>
            </a:r>
            <a:r>
              <a:rPr lang="en-US" altLang="zh-TW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zh-TW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埠</a:t>
            </a:r>
            <a:r>
              <a:rPr lang="en-US" altLang="zh-TW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傳輸</a:t>
            </a:r>
          </a:p>
        </p:txBody>
      </p:sp>
    </p:spTree>
    <p:extLst>
      <p:ext uri="{BB962C8B-B14F-4D97-AF65-F5344CB8AC3E}">
        <p14:creationId xmlns:p14="http://schemas.microsoft.com/office/powerpoint/2010/main" val="3684671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軟體規格亮點</a:t>
            </a:r>
          </a:p>
        </p:txBody>
      </p:sp>
    </p:spTree>
    <p:extLst>
      <p:ext uri="{BB962C8B-B14F-4D97-AF65-F5344CB8AC3E}">
        <p14:creationId xmlns:p14="http://schemas.microsoft.com/office/powerpoint/2010/main" val="1094113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管理型提供更便利資訊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3207224"/>
            <a:ext cx="4146062" cy="29697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網頁快速瀏覽資訊，省去一條線一條線排查問題</a:t>
            </a: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整合第三方管理系統，快速定位出問題的機器</a:t>
            </a:r>
            <a:endParaRPr lang="zh-TW" altLang="en-US" b="1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829492FA-30B8-45C5-897F-7B553E29FB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4855" y="1571727"/>
            <a:ext cx="6508996" cy="512488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2E7CC4D-6445-4984-A1B4-0D8B05B393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507" y="3312818"/>
            <a:ext cx="2270758" cy="14192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353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管理型提供更細緻流量管理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01503"/>
            <a:ext cx="10515600" cy="437545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不同單位不同 VLAN，有效率限縮中毒的災害範圍</a:t>
            </a: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不同流量給予不同優先權，確保重要內網流量順暢</a:t>
            </a: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整合 VLAN 路由器/防火牆，提供更完善的流量管理以及安全機制</a:t>
            </a:r>
          </a:p>
        </p:txBody>
      </p:sp>
      <p:pic>
        <p:nvPicPr>
          <p:cNvPr id="11" name="圖片 10" descr="一張含有 玩具 的圖片&#10;&#10;自動產生的描述">
            <a:extLst>
              <a:ext uri="{FF2B5EF4-FFF2-40B4-BE49-F238E27FC236}">
                <a16:creationId xmlns:a16="http://schemas.microsoft.com/office/drawing/2014/main" id="{44B5ACD9-D6EE-4F08-AE4A-A62783679C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290100"/>
            <a:ext cx="2887254" cy="327865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B884B53-EDE5-4BBB-943D-427EBE3A9B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5759" y="3286288"/>
            <a:ext cx="3379587" cy="328129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1499D5A-1B0E-4454-8FBE-F647DCE948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5651" y="3286288"/>
            <a:ext cx="3011221" cy="328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5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10GbE </a:t>
            </a:r>
            <a:r>
              <a:rPr lang="zh-TW" altLang="en-US"/>
              <a:t>不夠 </a:t>
            </a:r>
            <a:r>
              <a:rPr lang="en-US" altLang="zh-TW"/>
              <a:t>NAS </a:t>
            </a:r>
            <a:r>
              <a:rPr lang="zh-TW" altLang="en-US"/>
              <a:t>傳輸需要更高速網路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756848"/>
            <a:ext cx="4955028" cy="3589360"/>
          </a:xfrm>
        </p:spPr>
        <p:txBody>
          <a:bodyPr/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影音檔案越來越大</a:t>
            </a:r>
            <a:r>
              <a:rPr lang="en-US" altLang="zh-TW" b="1"/>
              <a:t>,</a:t>
            </a:r>
            <a:r>
              <a:rPr lang="zh-TW" altLang="en-US" b="1"/>
              <a:t> 可能連 </a:t>
            </a:r>
            <a:r>
              <a:rPr lang="en-US" altLang="zh-TW" b="1"/>
              <a:t>10GbE </a:t>
            </a:r>
            <a:r>
              <a:rPr lang="zh-TW" altLang="en-US" b="1"/>
              <a:t>網速也不夠應付</a:t>
            </a:r>
            <a:endParaRPr lang="en-US" altLang="zh-TW" b="1"/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需往 </a:t>
            </a:r>
            <a:r>
              <a:rPr lang="en-US" altLang="zh-TW" b="1"/>
              <a:t>20GbE </a:t>
            </a:r>
            <a:r>
              <a:rPr lang="zh-TW" altLang="en-US" b="1"/>
              <a:t>或更高的網路升級</a:t>
            </a:r>
          </a:p>
        </p:txBody>
      </p:sp>
      <p:pic>
        <p:nvPicPr>
          <p:cNvPr id="13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9BA8CD48-306E-402E-ACBA-49B15BF3A5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663" y="1616510"/>
            <a:ext cx="2117593" cy="13270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CB09F4D-FEAA-42EF-8147-4D53FF8894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532" y="5010146"/>
            <a:ext cx="1807533" cy="156591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E29D26F-3576-4310-B573-ADC68BE6AD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9740" y="5010146"/>
            <a:ext cx="1802839" cy="156591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88797A9-673D-4C9A-B9B9-4FD5BBDF75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2254" y="5012180"/>
            <a:ext cx="1802839" cy="1561850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B1A972DA-5276-403F-A1F4-B81CE786BA68}"/>
              </a:ext>
            </a:extLst>
          </p:cNvPr>
          <p:cNvSpPr txBox="1"/>
          <p:nvPr/>
        </p:nvSpPr>
        <p:spPr>
          <a:xfrm>
            <a:off x="7114496" y="2943563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20GbE</a:t>
            </a:r>
            <a:endParaRPr lang="zh-TW" altLang="en-US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箭號: 左-右雙向 3">
            <a:extLst>
              <a:ext uri="{FF2B5EF4-FFF2-40B4-BE49-F238E27FC236}">
                <a16:creationId xmlns:a16="http://schemas.microsoft.com/office/drawing/2014/main" id="{C3D2D432-2DB1-4285-A126-3302E00EFCFB}"/>
              </a:ext>
            </a:extLst>
          </p:cNvPr>
          <p:cNvSpPr/>
          <p:nvPr/>
        </p:nvSpPr>
        <p:spPr>
          <a:xfrm rot="18525286">
            <a:off x="4864005" y="4286380"/>
            <a:ext cx="2655410" cy="296802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6072958-4C63-4D7C-B0C6-A4A3A2283C94}"/>
              </a:ext>
            </a:extLst>
          </p:cNvPr>
          <p:cNvSpPr txBox="1"/>
          <p:nvPr/>
        </p:nvSpPr>
        <p:spPr>
          <a:xfrm rot="18510472">
            <a:off x="5471462" y="409728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箭號: 左-右雙向 23">
            <a:extLst>
              <a:ext uri="{FF2B5EF4-FFF2-40B4-BE49-F238E27FC236}">
                <a16:creationId xmlns:a16="http://schemas.microsoft.com/office/drawing/2014/main" id="{6A2913B6-661A-4D6D-A584-206F5273C7E6}"/>
              </a:ext>
            </a:extLst>
          </p:cNvPr>
          <p:cNvSpPr/>
          <p:nvPr/>
        </p:nvSpPr>
        <p:spPr>
          <a:xfrm rot="3074714" flipH="1">
            <a:off x="7759264" y="4286380"/>
            <a:ext cx="2655410" cy="296802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9901883-5BFB-4514-A058-C867089613A6}"/>
              </a:ext>
            </a:extLst>
          </p:cNvPr>
          <p:cNvSpPr txBox="1"/>
          <p:nvPr/>
        </p:nvSpPr>
        <p:spPr>
          <a:xfrm rot="3089528" flipH="1">
            <a:off x="8920173" y="41169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箭號: 左-右雙向 26">
            <a:extLst>
              <a:ext uri="{FF2B5EF4-FFF2-40B4-BE49-F238E27FC236}">
                <a16:creationId xmlns:a16="http://schemas.microsoft.com/office/drawing/2014/main" id="{CFA47FD8-C875-4889-9D20-9307467FEE90}"/>
              </a:ext>
            </a:extLst>
          </p:cNvPr>
          <p:cNvSpPr/>
          <p:nvPr/>
        </p:nvSpPr>
        <p:spPr>
          <a:xfrm rot="16200000">
            <a:off x="6731642" y="4153251"/>
            <a:ext cx="1767635" cy="296802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51C1705-6A11-447C-A593-8F63FA7F9FF2}"/>
              </a:ext>
            </a:extLst>
          </p:cNvPr>
          <p:cNvSpPr txBox="1"/>
          <p:nvPr/>
        </p:nvSpPr>
        <p:spPr>
          <a:xfrm rot="16200000">
            <a:off x="6864893" y="41084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63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影音工作室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2609566" y="5499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/>
          </a:p>
        </p:txBody>
      </p:sp>
      <p:pic>
        <p:nvPicPr>
          <p:cNvPr id="21" name="Google Shape;78;p15"/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381" y="5340471"/>
            <a:ext cx="1390843" cy="881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041" y="3738700"/>
            <a:ext cx="1730058" cy="3011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4DC3CA06-FF8E-46DC-A2F7-E5E70D2A9789}"/>
              </a:ext>
            </a:extLst>
          </p:cNvPr>
          <p:cNvSpPr txBox="1"/>
          <p:nvPr/>
        </p:nvSpPr>
        <p:spPr>
          <a:xfrm>
            <a:off x="1154416" y="1834474"/>
            <a:ext cx="4132937" cy="11798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網路環境單純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全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網路頻寬足夠使用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單台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夠業務量使用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" name="肘形接點 4"/>
          <p:cNvCxnSpPr>
            <a:cxnSpLocks/>
            <a:stCxn id="3" idx="0"/>
            <a:endCxn id="41" idx="1"/>
          </p:cNvCxnSpPr>
          <p:nvPr/>
        </p:nvCxnSpPr>
        <p:spPr>
          <a:xfrm rot="5400000" flipH="1" flipV="1">
            <a:off x="4088958" y="3021189"/>
            <a:ext cx="1403010" cy="3139155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肘形接點 6"/>
          <p:cNvCxnSpPr>
            <a:cxnSpLocks/>
            <a:stCxn id="21" idx="0"/>
            <a:endCxn id="41" idx="1"/>
          </p:cNvCxnSpPr>
          <p:nvPr/>
        </p:nvCxnSpPr>
        <p:spPr>
          <a:xfrm rot="5400000" flipH="1" flipV="1">
            <a:off x="5001817" y="3982247"/>
            <a:ext cx="1451210" cy="1265238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/>
          <p:cNvCxnSpPr>
            <a:cxnSpLocks/>
            <a:stCxn id="44" idx="0"/>
            <a:endCxn id="41" idx="2"/>
          </p:cNvCxnSpPr>
          <p:nvPr/>
        </p:nvCxnSpPr>
        <p:spPr>
          <a:xfrm rot="5400000" flipH="1" flipV="1">
            <a:off x="6369075" y="4484477"/>
            <a:ext cx="1300650" cy="411339"/>
          </a:xfrm>
          <a:prstGeom prst="bent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12"/>
          <p:cNvCxnSpPr>
            <a:cxnSpLocks/>
            <a:stCxn id="45" idx="0"/>
            <a:endCxn id="41" idx="2"/>
          </p:cNvCxnSpPr>
          <p:nvPr/>
        </p:nvCxnSpPr>
        <p:spPr>
          <a:xfrm rot="16200000" flipV="1">
            <a:off x="7237932" y="4026959"/>
            <a:ext cx="1300650" cy="1326373"/>
          </a:xfrm>
          <a:prstGeom prst="bent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肘形接點 14"/>
          <p:cNvCxnSpPr>
            <a:cxnSpLocks/>
            <a:stCxn id="46" idx="0"/>
            <a:endCxn id="41" idx="2"/>
          </p:cNvCxnSpPr>
          <p:nvPr/>
        </p:nvCxnSpPr>
        <p:spPr>
          <a:xfrm rot="16200000" flipV="1">
            <a:off x="8106788" y="3158103"/>
            <a:ext cx="1300650" cy="3064085"/>
          </a:xfrm>
          <a:prstGeom prst="bent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>
            <a:cxnSpLocks/>
            <a:endCxn id="41" idx="0"/>
          </p:cNvCxnSpPr>
          <p:nvPr/>
        </p:nvCxnSpPr>
        <p:spPr>
          <a:xfrm>
            <a:off x="7225070" y="2922161"/>
            <a:ext cx="0" cy="81653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AC59E6B1-F3C5-4B88-ACFE-0F919179E2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75" y="5292271"/>
            <a:ext cx="1700821" cy="1065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4F491462-52ED-412F-BE37-F901EBC2A94E}"/>
              </a:ext>
            </a:extLst>
          </p:cNvPr>
          <p:cNvSpPr txBox="1"/>
          <p:nvPr/>
        </p:nvSpPr>
        <p:spPr>
          <a:xfrm>
            <a:off x="7801429" y="229457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Google Shape;78;p15">
            <a:extLst>
              <a:ext uri="{FF2B5EF4-FFF2-40B4-BE49-F238E27FC236}">
                <a16:creationId xmlns:a16="http://schemas.microsoft.com/office/drawing/2014/main" id="{AEE7A70C-6FD4-435A-BD7B-DCAFEFA6CED9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309" y="5340471"/>
            <a:ext cx="1390843" cy="881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oogle Shape;78;p15">
            <a:extLst>
              <a:ext uri="{FF2B5EF4-FFF2-40B4-BE49-F238E27FC236}">
                <a16:creationId xmlns:a16="http://schemas.microsoft.com/office/drawing/2014/main" id="{17EC4FA4-4261-42B9-8328-41860DD4F900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021" y="5340471"/>
            <a:ext cx="1390843" cy="881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oogle Shape;78;p15">
            <a:extLst>
              <a:ext uri="{FF2B5EF4-FFF2-40B4-BE49-F238E27FC236}">
                <a16:creationId xmlns:a16="http://schemas.microsoft.com/office/drawing/2014/main" id="{2D938EF2-A9EC-43BC-8472-B2860796D47E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3733" y="5340471"/>
            <a:ext cx="1390843" cy="881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0D6CEAF-D138-41F8-AE62-098C119F58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2609568" cy="131144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5B671C2-E2CF-452F-9DB7-3EDF4F975EF9}"/>
              </a:ext>
            </a:extLst>
          </p:cNvPr>
          <p:cNvSpPr txBox="1"/>
          <p:nvPr/>
        </p:nvSpPr>
        <p:spPr>
          <a:xfrm>
            <a:off x="-1" y="381251"/>
            <a:ext cx="260956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過去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D60D50F1-1ED3-4BD3-8780-C79DFDCBD3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1604" y="1960603"/>
            <a:ext cx="966931" cy="9676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7276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資料容量越來越大</a:t>
            </a:r>
          </a:p>
        </p:txBody>
      </p:sp>
      <p:pic>
        <p:nvPicPr>
          <p:cNvPr id="6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8760A944-4ABD-44F8-98A9-C3F704623F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" y="3894015"/>
            <a:ext cx="4910153" cy="266506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636" y="1798718"/>
            <a:ext cx="7066552" cy="4752208"/>
          </a:xfrm>
          <a:prstGeom prst="roundRect">
            <a:avLst>
              <a:gd name="adj" fmla="val 3711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雲朵形 6">
            <a:extLst>
              <a:ext uri="{FF2B5EF4-FFF2-40B4-BE49-F238E27FC236}">
                <a16:creationId xmlns:a16="http://schemas.microsoft.com/office/drawing/2014/main" id="{28970238-102B-419F-BBB7-507F943995C9}"/>
              </a:ext>
            </a:extLst>
          </p:cNvPr>
          <p:cNvSpPr/>
          <p:nvPr/>
        </p:nvSpPr>
        <p:spPr>
          <a:xfrm flipH="1">
            <a:off x="492811" y="1678895"/>
            <a:ext cx="3819881" cy="1978705"/>
          </a:xfrm>
          <a:prstGeom prst="cloud">
            <a:avLst/>
          </a:prstGeom>
          <a:solidFill>
            <a:srgbClr val="E2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000"/>
              </a:spcBef>
              <a:buClr>
                <a:srgbClr val="002060"/>
              </a:buClr>
              <a:buSzPct val="70000"/>
            </a:pPr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追求高品質的影像、文件，換來的是更大的檔案容量</a:t>
            </a:r>
            <a:endParaRPr lang="en-US" altLang="zh-TW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44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影音工作室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4DC3CA06-FF8E-46DC-A2F7-E5E70D2A9789}"/>
              </a:ext>
            </a:extLst>
          </p:cNvPr>
          <p:cNvSpPr txBox="1"/>
          <p:nvPr/>
        </p:nvSpPr>
        <p:spPr>
          <a:xfrm>
            <a:off x="3929270" y="1648386"/>
            <a:ext cx="4834492" cy="14568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特定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會有超過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網速的需求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有不同影音部門的需求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交換機需要有簡單方便的管理介面來管理複雜的環境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E7B0013F-55BC-41F5-A2D8-E65269090B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2609568" cy="1311442"/>
          </a:xfrm>
          <a:prstGeom prst="rect">
            <a:avLst/>
          </a:prstGeom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C6886B41-5D28-4B43-9C2A-708D6F526713}"/>
              </a:ext>
            </a:extLst>
          </p:cNvPr>
          <p:cNvSpPr txBox="1"/>
          <p:nvPr/>
        </p:nvSpPr>
        <p:spPr>
          <a:xfrm>
            <a:off x="-1" y="381251"/>
            <a:ext cx="260956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現在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8848044E-8AC7-471D-9C21-CAD6366645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08" y="1723735"/>
            <a:ext cx="966931" cy="9676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2" name="文字方塊 51">
            <a:extLst>
              <a:ext uri="{FF2B5EF4-FFF2-40B4-BE49-F238E27FC236}">
                <a16:creationId xmlns:a16="http://schemas.microsoft.com/office/drawing/2014/main" id="{AD85BC62-E54F-4E54-A2C0-46D431A5147E}"/>
              </a:ext>
            </a:extLst>
          </p:cNvPr>
          <p:cNvSpPr txBox="1"/>
          <p:nvPr/>
        </p:nvSpPr>
        <p:spPr>
          <a:xfrm>
            <a:off x="1669373" y="20171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DAD9EBF-055A-4B26-9D22-F24A9DA1F7F5}"/>
              </a:ext>
            </a:extLst>
          </p:cNvPr>
          <p:cNvSpPr/>
          <p:nvPr/>
        </p:nvSpPr>
        <p:spPr>
          <a:xfrm>
            <a:off x="416830" y="4439660"/>
            <a:ext cx="2442949" cy="2265273"/>
          </a:xfrm>
          <a:prstGeom prst="roundRect">
            <a:avLst>
              <a:gd name="adj" fmla="val 782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3" name="Google Shape;78;p15">
            <a:extLst>
              <a:ext uri="{FF2B5EF4-FFF2-40B4-BE49-F238E27FC236}">
                <a16:creationId xmlns:a16="http://schemas.microsoft.com/office/drawing/2014/main" id="{801B616E-1E23-40B0-A331-36671C01AFF9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551" y="5849838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6C08E730-DD3B-4F0F-8CB3-AF3868844B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10" y="4539337"/>
            <a:ext cx="1229655" cy="770600"/>
          </a:xfrm>
          <a:prstGeom prst="rect">
            <a:avLst/>
          </a:prstGeom>
        </p:spPr>
      </p:pic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1E2E6D80-FD41-4460-B220-2260560C2D04}"/>
              </a:ext>
            </a:extLst>
          </p:cNvPr>
          <p:cNvSpPr/>
          <p:nvPr/>
        </p:nvSpPr>
        <p:spPr>
          <a:xfrm>
            <a:off x="2971410" y="5747612"/>
            <a:ext cx="2442949" cy="957321"/>
          </a:xfrm>
          <a:prstGeom prst="roundRect">
            <a:avLst>
              <a:gd name="adj" fmla="val 782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E1168603-7F3D-48B7-A036-5C4B51004AC1}"/>
              </a:ext>
            </a:extLst>
          </p:cNvPr>
          <p:cNvSpPr/>
          <p:nvPr/>
        </p:nvSpPr>
        <p:spPr>
          <a:xfrm>
            <a:off x="5525990" y="5747612"/>
            <a:ext cx="3709909" cy="957321"/>
          </a:xfrm>
          <a:prstGeom prst="roundRect">
            <a:avLst>
              <a:gd name="adj" fmla="val 782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D8419EE3-5C0F-494E-A547-50F86028E387}"/>
              </a:ext>
            </a:extLst>
          </p:cNvPr>
          <p:cNvSpPr/>
          <p:nvPr/>
        </p:nvSpPr>
        <p:spPr>
          <a:xfrm>
            <a:off x="9349984" y="5747612"/>
            <a:ext cx="2442949" cy="957321"/>
          </a:xfrm>
          <a:prstGeom prst="roundRect">
            <a:avLst>
              <a:gd name="adj" fmla="val 782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DE606FCA-E0F5-42AE-9E73-C2AE4707E8BF}"/>
              </a:ext>
            </a:extLst>
          </p:cNvPr>
          <p:cNvSpPr/>
          <p:nvPr/>
        </p:nvSpPr>
        <p:spPr>
          <a:xfrm>
            <a:off x="9352955" y="3130467"/>
            <a:ext cx="2442949" cy="957321"/>
          </a:xfrm>
          <a:prstGeom prst="roundRect">
            <a:avLst>
              <a:gd name="adj" fmla="val 782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" name="Google Shape;78;p15">
            <a:extLst>
              <a:ext uri="{FF2B5EF4-FFF2-40B4-BE49-F238E27FC236}">
                <a16:creationId xmlns:a16="http://schemas.microsoft.com/office/drawing/2014/main" id="{13AB87B1-EA98-47EF-A8DD-7070A7F6A7F7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225" y="5849838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3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B57917D2-4102-4827-A3C1-D35365AEA5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402" y="5841744"/>
            <a:ext cx="1229655" cy="770600"/>
          </a:xfrm>
          <a:prstGeom prst="rect">
            <a:avLst/>
          </a:prstGeom>
        </p:spPr>
      </p:pic>
      <p:pic>
        <p:nvPicPr>
          <p:cNvPr id="96" name="Google Shape;78;p15">
            <a:extLst>
              <a:ext uri="{FF2B5EF4-FFF2-40B4-BE49-F238E27FC236}">
                <a16:creationId xmlns:a16="http://schemas.microsoft.com/office/drawing/2014/main" id="{64253E9A-C8B0-4410-8DCB-555A91985557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117" y="5849838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7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359693A9-40A5-403D-A165-956E85A9BD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191" y="5841744"/>
            <a:ext cx="1229655" cy="770600"/>
          </a:xfrm>
          <a:prstGeom prst="rect">
            <a:avLst/>
          </a:prstGeom>
        </p:spPr>
      </p:pic>
      <p:pic>
        <p:nvPicPr>
          <p:cNvPr id="98" name="Google Shape;78;p15">
            <a:extLst>
              <a:ext uri="{FF2B5EF4-FFF2-40B4-BE49-F238E27FC236}">
                <a16:creationId xmlns:a16="http://schemas.microsoft.com/office/drawing/2014/main" id="{66B339D2-8C85-4DB0-BDA0-5900C8BC308E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5906" y="5849838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9" name="Google Shape;78;p15">
            <a:extLst>
              <a:ext uri="{FF2B5EF4-FFF2-40B4-BE49-F238E27FC236}">
                <a16:creationId xmlns:a16="http://schemas.microsoft.com/office/drawing/2014/main" id="{4E6D3731-D0B3-43FB-905B-60D18F380260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0278" y="5849838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0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7F457747-E2A9-4785-A628-90480F9F3D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280" y="5841744"/>
            <a:ext cx="1229655" cy="770600"/>
          </a:xfrm>
          <a:prstGeom prst="rect">
            <a:avLst/>
          </a:prstGeom>
        </p:spPr>
      </p:pic>
      <p:pic>
        <p:nvPicPr>
          <p:cNvPr id="101" name="Google Shape;78;p15">
            <a:extLst>
              <a:ext uri="{FF2B5EF4-FFF2-40B4-BE49-F238E27FC236}">
                <a16:creationId xmlns:a16="http://schemas.microsoft.com/office/drawing/2014/main" id="{9606E225-68CC-4F0A-B5DD-D705ECC3555E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2995" y="5849838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F33E3A6F-8E6B-4CC1-BA09-3C8F437495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730" y="3235743"/>
            <a:ext cx="1229655" cy="770600"/>
          </a:xfrm>
          <a:prstGeom prst="rect">
            <a:avLst/>
          </a:prstGeom>
        </p:spPr>
      </p:pic>
      <p:pic>
        <p:nvPicPr>
          <p:cNvPr id="103" name="Google Shape;78;p15">
            <a:extLst>
              <a:ext uri="{FF2B5EF4-FFF2-40B4-BE49-F238E27FC236}">
                <a16:creationId xmlns:a16="http://schemas.microsoft.com/office/drawing/2014/main" id="{C591F84B-AAD2-4ED8-93D5-ED7A8E5916AC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8445" y="3243837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4" name="圖片 103">
            <a:extLst>
              <a:ext uri="{FF2B5EF4-FFF2-40B4-BE49-F238E27FC236}">
                <a16:creationId xmlns:a16="http://schemas.microsoft.com/office/drawing/2014/main" id="{364D6BA5-82DE-4D41-BE6E-AEC8FA1492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18" y="3172299"/>
            <a:ext cx="2485115" cy="615646"/>
          </a:xfrm>
          <a:prstGeom prst="rect">
            <a:avLst/>
          </a:prstGeom>
        </p:spPr>
      </p:pic>
      <p:pic>
        <p:nvPicPr>
          <p:cNvPr id="105" name="圖片 104">
            <a:extLst>
              <a:ext uri="{FF2B5EF4-FFF2-40B4-BE49-F238E27FC236}">
                <a16:creationId xmlns:a16="http://schemas.microsoft.com/office/drawing/2014/main" id="{55DD80EC-C037-42A9-8113-9813BCC60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7681" y="4154811"/>
            <a:ext cx="2485115" cy="615646"/>
          </a:xfrm>
          <a:prstGeom prst="rect">
            <a:avLst/>
          </a:prstGeom>
        </p:spPr>
      </p:pic>
      <p:pic>
        <p:nvPicPr>
          <p:cNvPr id="106" name="圖片 105">
            <a:extLst>
              <a:ext uri="{FF2B5EF4-FFF2-40B4-BE49-F238E27FC236}">
                <a16:creationId xmlns:a16="http://schemas.microsoft.com/office/drawing/2014/main" id="{647DCCF0-2563-4FBE-A9A5-CBDCBEA408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3431" y="4154811"/>
            <a:ext cx="2485115" cy="615646"/>
          </a:xfrm>
          <a:prstGeom prst="rect">
            <a:avLst/>
          </a:prstGeom>
        </p:spPr>
      </p:pic>
      <p:cxnSp>
        <p:nvCxnSpPr>
          <p:cNvPr id="107" name="肘形接點 4">
            <a:extLst>
              <a:ext uri="{FF2B5EF4-FFF2-40B4-BE49-F238E27FC236}">
                <a16:creationId xmlns:a16="http://schemas.microsoft.com/office/drawing/2014/main" id="{2282A83A-4987-4472-89F0-7514DC125C49}"/>
              </a:ext>
            </a:extLst>
          </p:cNvPr>
          <p:cNvCxnSpPr>
            <a:cxnSpLocks/>
            <a:stCxn id="64" idx="0"/>
            <a:endCxn id="104" idx="1"/>
          </p:cNvCxnSpPr>
          <p:nvPr/>
        </p:nvCxnSpPr>
        <p:spPr>
          <a:xfrm rot="5400000" flipH="1" flipV="1">
            <a:off x="833071" y="3781390"/>
            <a:ext cx="1059215" cy="456680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肘形接點 4">
            <a:extLst>
              <a:ext uri="{FF2B5EF4-FFF2-40B4-BE49-F238E27FC236}">
                <a16:creationId xmlns:a16="http://schemas.microsoft.com/office/drawing/2014/main" id="{DA3985D2-908C-4CA4-83F6-4A2332AB794C}"/>
              </a:ext>
            </a:extLst>
          </p:cNvPr>
          <p:cNvCxnSpPr>
            <a:cxnSpLocks/>
            <a:stCxn id="63" idx="0"/>
            <a:endCxn id="104" idx="2"/>
          </p:cNvCxnSpPr>
          <p:nvPr/>
        </p:nvCxnSpPr>
        <p:spPr>
          <a:xfrm rot="5400000" flipH="1" flipV="1">
            <a:off x="912183" y="3928446"/>
            <a:ext cx="2061893" cy="1780893"/>
          </a:xfrm>
          <a:prstGeom prst="bentConnector3">
            <a:avLst>
              <a:gd name="adj1" fmla="val 19552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肘形接點 4">
            <a:extLst>
              <a:ext uri="{FF2B5EF4-FFF2-40B4-BE49-F238E27FC236}">
                <a16:creationId xmlns:a16="http://schemas.microsoft.com/office/drawing/2014/main" id="{67A0B544-0C60-4163-BB01-890C4064A566}"/>
              </a:ext>
            </a:extLst>
          </p:cNvPr>
          <p:cNvCxnSpPr>
            <a:cxnSpLocks/>
            <a:stCxn id="92" idx="0"/>
            <a:endCxn id="104" idx="2"/>
          </p:cNvCxnSpPr>
          <p:nvPr/>
        </p:nvCxnSpPr>
        <p:spPr>
          <a:xfrm rot="5400000" flipH="1" flipV="1">
            <a:off x="1492020" y="4508283"/>
            <a:ext cx="2061893" cy="621219"/>
          </a:xfrm>
          <a:prstGeom prst="bentConnector3">
            <a:avLst>
              <a:gd name="adj1" fmla="val 19552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肘形接點 4">
            <a:extLst>
              <a:ext uri="{FF2B5EF4-FFF2-40B4-BE49-F238E27FC236}">
                <a16:creationId xmlns:a16="http://schemas.microsoft.com/office/drawing/2014/main" id="{3BC6490D-2C88-4A26-A703-70C6D9EE2347}"/>
              </a:ext>
            </a:extLst>
          </p:cNvPr>
          <p:cNvCxnSpPr>
            <a:cxnSpLocks/>
            <a:stCxn id="104" idx="0"/>
            <a:endCxn id="50" idx="2"/>
          </p:cNvCxnSpPr>
          <p:nvPr/>
        </p:nvCxnSpPr>
        <p:spPr>
          <a:xfrm rot="16200000" flipV="1">
            <a:off x="1729956" y="2068679"/>
            <a:ext cx="480939" cy="1726302"/>
          </a:xfrm>
          <a:prstGeom prst="bentConnector3">
            <a:avLst>
              <a:gd name="adj1" fmla="val 5000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肘形接點 4">
            <a:extLst>
              <a:ext uri="{FF2B5EF4-FFF2-40B4-BE49-F238E27FC236}">
                <a16:creationId xmlns:a16="http://schemas.microsoft.com/office/drawing/2014/main" id="{41AB11E3-0511-4B63-BD79-817C8E89C169}"/>
              </a:ext>
            </a:extLst>
          </p:cNvPr>
          <p:cNvCxnSpPr>
            <a:cxnSpLocks/>
            <a:stCxn id="96" idx="0"/>
            <a:endCxn id="104" idx="2"/>
          </p:cNvCxnSpPr>
          <p:nvPr/>
        </p:nvCxnSpPr>
        <p:spPr>
          <a:xfrm rot="16200000" flipV="1">
            <a:off x="2792967" y="3828555"/>
            <a:ext cx="2061893" cy="1980673"/>
          </a:xfrm>
          <a:prstGeom prst="bentConnector3">
            <a:avLst>
              <a:gd name="adj1" fmla="val 19552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肘形接點 4">
            <a:extLst>
              <a:ext uri="{FF2B5EF4-FFF2-40B4-BE49-F238E27FC236}">
                <a16:creationId xmlns:a16="http://schemas.microsoft.com/office/drawing/2014/main" id="{250E6C00-F9D6-46E5-9BB3-58EB78621CFA}"/>
              </a:ext>
            </a:extLst>
          </p:cNvPr>
          <p:cNvCxnSpPr>
            <a:cxnSpLocks/>
            <a:stCxn id="105" idx="0"/>
            <a:endCxn id="104" idx="3"/>
          </p:cNvCxnSpPr>
          <p:nvPr/>
        </p:nvCxnSpPr>
        <p:spPr>
          <a:xfrm rot="16200000" flipV="1">
            <a:off x="4580842" y="2975414"/>
            <a:ext cx="674689" cy="1684106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肘形接點 4">
            <a:extLst>
              <a:ext uri="{FF2B5EF4-FFF2-40B4-BE49-F238E27FC236}">
                <a16:creationId xmlns:a16="http://schemas.microsoft.com/office/drawing/2014/main" id="{58DC2626-EE34-4B6F-840C-54E5FEC27C39}"/>
              </a:ext>
            </a:extLst>
          </p:cNvPr>
          <p:cNvCxnSpPr>
            <a:cxnSpLocks/>
            <a:stCxn id="106" idx="0"/>
            <a:endCxn id="104" idx="3"/>
          </p:cNvCxnSpPr>
          <p:nvPr/>
        </p:nvCxnSpPr>
        <p:spPr>
          <a:xfrm rot="16200000" flipV="1">
            <a:off x="5903717" y="1652539"/>
            <a:ext cx="674689" cy="4329856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文字方塊 141">
            <a:extLst>
              <a:ext uri="{FF2B5EF4-FFF2-40B4-BE49-F238E27FC236}">
                <a16:creationId xmlns:a16="http://schemas.microsoft.com/office/drawing/2014/main" id="{7FC36736-F64F-4781-997A-395C83F88AB3}"/>
              </a:ext>
            </a:extLst>
          </p:cNvPr>
          <p:cNvSpPr txBox="1"/>
          <p:nvPr/>
        </p:nvSpPr>
        <p:spPr>
          <a:xfrm>
            <a:off x="9126540" y="1663225"/>
            <a:ext cx="380781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不只一台交換機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Clr>
                <a:srgbClr val="0070C0"/>
              </a:buClr>
              <a:buFont typeface="Arial"/>
              <a:buChar char="•"/>
            </a:pP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3" name="肘形接點 4">
            <a:extLst>
              <a:ext uri="{FF2B5EF4-FFF2-40B4-BE49-F238E27FC236}">
                <a16:creationId xmlns:a16="http://schemas.microsoft.com/office/drawing/2014/main" id="{B330976B-5D18-4408-8A2D-4B93359020CA}"/>
              </a:ext>
            </a:extLst>
          </p:cNvPr>
          <p:cNvCxnSpPr>
            <a:cxnSpLocks/>
            <a:stCxn id="97" idx="0"/>
            <a:endCxn id="105" idx="2"/>
          </p:cNvCxnSpPr>
          <p:nvPr/>
        </p:nvCxnSpPr>
        <p:spPr>
          <a:xfrm rot="16200000" flipV="1">
            <a:off x="5451986" y="5078711"/>
            <a:ext cx="1071287" cy="454780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肘形接點 4">
            <a:extLst>
              <a:ext uri="{FF2B5EF4-FFF2-40B4-BE49-F238E27FC236}">
                <a16:creationId xmlns:a16="http://schemas.microsoft.com/office/drawing/2014/main" id="{889CCDF9-4454-4205-AA98-A52E81C21582}"/>
              </a:ext>
            </a:extLst>
          </p:cNvPr>
          <p:cNvCxnSpPr>
            <a:cxnSpLocks/>
            <a:stCxn id="98" idx="0"/>
            <a:endCxn id="105" idx="2"/>
          </p:cNvCxnSpPr>
          <p:nvPr/>
        </p:nvCxnSpPr>
        <p:spPr>
          <a:xfrm rot="16200000" flipV="1">
            <a:off x="6049949" y="4480748"/>
            <a:ext cx="1079381" cy="1658799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肘形接點 4">
            <a:extLst>
              <a:ext uri="{FF2B5EF4-FFF2-40B4-BE49-F238E27FC236}">
                <a16:creationId xmlns:a16="http://schemas.microsoft.com/office/drawing/2014/main" id="{67E573F2-4A3C-4C77-BDC2-445E03A032FE}"/>
              </a:ext>
            </a:extLst>
          </p:cNvPr>
          <p:cNvCxnSpPr>
            <a:cxnSpLocks/>
            <a:stCxn id="99" idx="0"/>
            <a:endCxn id="105" idx="2"/>
          </p:cNvCxnSpPr>
          <p:nvPr/>
        </p:nvCxnSpPr>
        <p:spPr>
          <a:xfrm rot="16200000" flipV="1">
            <a:off x="6637135" y="3893562"/>
            <a:ext cx="1079381" cy="2833171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肘形接點 4">
            <a:extLst>
              <a:ext uri="{FF2B5EF4-FFF2-40B4-BE49-F238E27FC236}">
                <a16:creationId xmlns:a16="http://schemas.microsoft.com/office/drawing/2014/main" id="{F47F82B8-570A-4920-8980-1081EEC2EEFE}"/>
              </a:ext>
            </a:extLst>
          </p:cNvPr>
          <p:cNvCxnSpPr>
            <a:cxnSpLocks/>
            <a:stCxn id="100" idx="0"/>
            <a:endCxn id="106" idx="2"/>
          </p:cNvCxnSpPr>
          <p:nvPr/>
        </p:nvCxnSpPr>
        <p:spPr>
          <a:xfrm rot="16200000" flipV="1">
            <a:off x="8663406" y="4513041"/>
            <a:ext cx="1071287" cy="1586119"/>
          </a:xfrm>
          <a:prstGeom prst="bentConnector3">
            <a:avLst>
              <a:gd name="adj1" fmla="val 79301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肘形接點 4">
            <a:extLst>
              <a:ext uri="{FF2B5EF4-FFF2-40B4-BE49-F238E27FC236}">
                <a16:creationId xmlns:a16="http://schemas.microsoft.com/office/drawing/2014/main" id="{FD3F00BE-BFCC-49D5-BAF0-4249FE4A0015}"/>
              </a:ext>
            </a:extLst>
          </p:cNvPr>
          <p:cNvCxnSpPr>
            <a:cxnSpLocks/>
            <a:stCxn id="101" idx="0"/>
            <a:endCxn id="106" idx="2"/>
          </p:cNvCxnSpPr>
          <p:nvPr/>
        </p:nvCxnSpPr>
        <p:spPr>
          <a:xfrm rot="16200000" flipV="1">
            <a:off x="9261368" y="3915079"/>
            <a:ext cx="1079381" cy="2790138"/>
          </a:xfrm>
          <a:prstGeom prst="bentConnector3">
            <a:avLst>
              <a:gd name="adj1" fmla="val 80346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肘形接點 4">
            <a:extLst>
              <a:ext uri="{FF2B5EF4-FFF2-40B4-BE49-F238E27FC236}">
                <a16:creationId xmlns:a16="http://schemas.microsoft.com/office/drawing/2014/main" id="{6E2610B0-856F-4EEC-98D2-6FEC2728A193}"/>
              </a:ext>
            </a:extLst>
          </p:cNvPr>
          <p:cNvCxnSpPr>
            <a:cxnSpLocks/>
            <a:stCxn id="102" idx="2"/>
            <a:endCxn id="106" idx="3"/>
          </p:cNvCxnSpPr>
          <p:nvPr/>
        </p:nvCxnSpPr>
        <p:spPr>
          <a:xfrm rot="5400000">
            <a:off x="9589907" y="4064982"/>
            <a:ext cx="456291" cy="339012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肘形接點 4">
            <a:extLst>
              <a:ext uri="{FF2B5EF4-FFF2-40B4-BE49-F238E27FC236}">
                <a16:creationId xmlns:a16="http://schemas.microsoft.com/office/drawing/2014/main" id="{1C0D369F-1B4B-4022-9FEF-E57D28211AFF}"/>
              </a:ext>
            </a:extLst>
          </p:cNvPr>
          <p:cNvCxnSpPr>
            <a:cxnSpLocks/>
            <a:stCxn id="103" idx="2"/>
            <a:endCxn id="106" idx="3"/>
          </p:cNvCxnSpPr>
          <p:nvPr/>
        </p:nvCxnSpPr>
        <p:spPr>
          <a:xfrm rot="5400000">
            <a:off x="10148747" y="3419804"/>
            <a:ext cx="542630" cy="1543031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文字方塊 174">
            <a:extLst>
              <a:ext uri="{FF2B5EF4-FFF2-40B4-BE49-F238E27FC236}">
                <a16:creationId xmlns:a16="http://schemas.microsoft.com/office/drawing/2014/main" id="{FBC72C01-EA53-4F96-ADCC-CE76500938A5}"/>
              </a:ext>
            </a:extLst>
          </p:cNvPr>
          <p:cNvSpPr txBox="1"/>
          <p:nvPr/>
        </p:nvSpPr>
        <p:spPr>
          <a:xfrm>
            <a:off x="3640578" y="377437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20GbE</a:t>
            </a:r>
            <a:endParaRPr lang="zh-TW" altLang="en-US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2" name="直線接點 191">
            <a:extLst>
              <a:ext uri="{FF2B5EF4-FFF2-40B4-BE49-F238E27FC236}">
                <a16:creationId xmlns:a16="http://schemas.microsoft.com/office/drawing/2014/main" id="{55E04D1C-4235-4B43-89E4-32ABD9D8D6D8}"/>
              </a:ext>
            </a:extLst>
          </p:cNvPr>
          <p:cNvCxnSpPr/>
          <p:nvPr/>
        </p:nvCxnSpPr>
        <p:spPr>
          <a:xfrm flipV="1">
            <a:off x="3609247" y="3791626"/>
            <a:ext cx="0" cy="20109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433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語音泡泡: 圓角矩形 24">
            <a:extLst>
              <a:ext uri="{FF2B5EF4-FFF2-40B4-BE49-F238E27FC236}">
                <a16:creationId xmlns:a16="http://schemas.microsoft.com/office/drawing/2014/main" id="{5B4309D8-AAA6-4D30-B51F-DDAF6E206C5C}"/>
              </a:ext>
            </a:extLst>
          </p:cNvPr>
          <p:cNvSpPr/>
          <p:nvPr/>
        </p:nvSpPr>
        <p:spPr>
          <a:xfrm>
            <a:off x="309353" y="3320265"/>
            <a:ext cx="3062124" cy="1302587"/>
          </a:xfrm>
          <a:prstGeom prst="wedgeRoundRectCallout">
            <a:avLst>
              <a:gd name="adj1" fmla="val -5630"/>
              <a:gd name="adj2" fmla="val 7158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en-US" altLang="zh-TW" sz="3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QSW-M1208 </a:t>
            </a:r>
            <a:r>
              <a:rPr lang="zh-TW" altLang="en-US"/>
              <a:t>系列讓影音工作者</a:t>
            </a:r>
            <a:br>
              <a:rPr lang="en-US" altLang="zh-TW"/>
            </a:br>
            <a:r>
              <a:rPr lang="zh-TW" altLang="en-US"/>
              <a:t>有更強的設備應付更大的需求</a:t>
            </a:r>
            <a:endParaRPr lang="en-US" altLang="zh-TW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800055"/>
            <a:ext cx="10515600" cy="4335964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全 </a:t>
            </a:r>
            <a:r>
              <a:rPr lang="en-US" altLang="zh-TW" b="1"/>
              <a:t>SFP+ or SFP+/ NBASE-T,</a:t>
            </a:r>
            <a:r>
              <a:rPr lang="zh-TW" altLang="en-US" b="1"/>
              <a:t> 完整且靈活搭配 </a:t>
            </a:r>
            <a:r>
              <a:rPr lang="en-US" altLang="zh-TW" b="1"/>
              <a:t>10G </a:t>
            </a:r>
            <a:r>
              <a:rPr lang="zh-TW" altLang="en-US" b="1"/>
              <a:t>網路</a:t>
            </a:r>
            <a:endParaRPr lang="en-US" altLang="zh-TW" b="1"/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透過鏈路聚合 </a:t>
            </a:r>
            <a:r>
              <a:rPr lang="en-US" altLang="zh-TW" b="1"/>
              <a:t>(LAG) </a:t>
            </a:r>
            <a:r>
              <a:rPr lang="zh-TW" altLang="en-US" b="1"/>
              <a:t>達到超過 </a:t>
            </a:r>
            <a:r>
              <a:rPr lang="en-US" altLang="zh-TW" b="1"/>
              <a:t>20GbE </a:t>
            </a:r>
            <a:r>
              <a:rPr lang="zh-TW" altLang="en-US" b="1"/>
              <a:t>以上的網速</a:t>
            </a:r>
            <a:endParaRPr lang="en-US" altLang="zh-TW" b="1"/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簡單明瞭的管理介面</a:t>
            </a:r>
            <a:r>
              <a:rPr lang="en-US" altLang="zh-TW" b="1"/>
              <a:t>,</a:t>
            </a:r>
            <a:r>
              <a:rPr lang="zh-TW" altLang="en-US" b="1"/>
              <a:t> 讓使用者快速進行高階網路管理設定</a:t>
            </a:r>
            <a:endParaRPr lang="en-US" altLang="zh-TW" b="1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8427C4F-F014-41C0-B5F8-7BFF8E7BC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440" y="3310744"/>
            <a:ext cx="6033369" cy="2740155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箭號: 左-右雙向 14">
            <a:extLst>
              <a:ext uri="{FF2B5EF4-FFF2-40B4-BE49-F238E27FC236}">
                <a16:creationId xmlns:a16="http://schemas.microsoft.com/office/drawing/2014/main" id="{49E999B6-AE77-4BDC-810B-D0139B5F9AA3}"/>
              </a:ext>
            </a:extLst>
          </p:cNvPr>
          <p:cNvSpPr/>
          <p:nvPr/>
        </p:nvSpPr>
        <p:spPr>
          <a:xfrm>
            <a:off x="2779004" y="5128691"/>
            <a:ext cx="931518" cy="200462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C7D3AEB8-13E0-47C6-8BB7-30DFF2616D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91" y="4596875"/>
            <a:ext cx="2485115" cy="15531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箭號: 左-右雙向 18">
            <a:extLst>
              <a:ext uri="{FF2B5EF4-FFF2-40B4-BE49-F238E27FC236}">
                <a16:creationId xmlns:a16="http://schemas.microsoft.com/office/drawing/2014/main" id="{FD31F578-3680-48FF-9091-F3283EB0379A}"/>
              </a:ext>
            </a:extLst>
          </p:cNvPr>
          <p:cNvSpPr/>
          <p:nvPr/>
        </p:nvSpPr>
        <p:spPr>
          <a:xfrm>
            <a:off x="2779004" y="5444701"/>
            <a:ext cx="931518" cy="200462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89BC9621-DBEC-4331-A2D2-381F1F47BB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511" y="4910602"/>
            <a:ext cx="1921958" cy="12044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068592-C8D6-4572-846F-5F4D09E4106E}"/>
              </a:ext>
            </a:extLst>
          </p:cNvPr>
          <p:cNvSpPr txBox="1"/>
          <p:nvPr/>
        </p:nvSpPr>
        <p:spPr>
          <a:xfrm>
            <a:off x="772863" y="5798017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10GbE + 10GbE =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20GbE</a:t>
            </a:r>
            <a:endParaRPr lang="zh-TW" altLang="en-US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 descr="一張含有 藍色, 連接器, 纜線, 杯子 的圖片&#10;&#10;自動產生的描述">
            <a:extLst>
              <a:ext uri="{FF2B5EF4-FFF2-40B4-BE49-F238E27FC236}">
                <a16:creationId xmlns:a16="http://schemas.microsoft.com/office/drawing/2014/main" id="{B0EE83CD-3D85-435A-A4B6-0B3573A2B8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91" y="3288950"/>
            <a:ext cx="1712128" cy="13617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 descr="一張含有 坐, 桌 的圖片&#10;&#10;自動產生的描述">
            <a:extLst>
              <a:ext uri="{FF2B5EF4-FFF2-40B4-BE49-F238E27FC236}">
                <a16:creationId xmlns:a16="http://schemas.microsoft.com/office/drawing/2014/main" id="{BA56FE8B-42A5-48DD-8745-296A656836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466" y="3319860"/>
            <a:ext cx="1815703" cy="13617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5676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E41D67-9579-4972-A298-EFF27BD0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豐富的管理功能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D52ECA-60AE-446C-BA33-6C6370730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6926"/>
            <a:ext cx="10515600" cy="455671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 dirty="0"/>
              <a:t>VLAN</a:t>
            </a:r>
            <a:endParaRPr lang="zh-TW" altLang="en-US" b="1" dirty="0"/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 dirty="0"/>
              <a:t>Link Aggregation Group</a:t>
            </a:r>
            <a:r>
              <a:rPr lang="zh-TW" altLang="en-US" b="1" dirty="0"/>
              <a:t> </a:t>
            </a:r>
            <a:r>
              <a:rPr lang="en-GB" b="1" dirty="0"/>
              <a:t>(LAG)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 dirty="0"/>
              <a:t>Rapid Spanning Tree Protocol</a:t>
            </a:r>
            <a:r>
              <a:rPr lang="zh-TW" altLang="en-US" b="1" dirty="0"/>
              <a:t> </a:t>
            </a:r>
            <a:r>
              <a:rPr lang="en-GB" b="1" dirty="0"/>
              <a:t>(RSTP)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 dirty="0"/>
              <a:t>Link Layer Discovery Protocol (LLDP)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6FF279-2CD8-42A0-8B2E-2CC8B8AE4CAB}"/>
              </a:ext>
            </a:extLst>
          </p:cNvPr>
          <p:cNvSpPr txBox="1">
            <a:spLocks/>
          </p:cNvSpPr>
          <p:nvPr/>
        </p:nvSpPr>
        <p:spPr>
          <a:xfrm>
            <a:off x="6268454" y="1876926"/>
            <a:ext cx="5085346" cy="4556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 dirty="0"/>
              <a:t>IGMP snooping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 dirty="0"/>
              <a:t>Access Control Lists (ACL)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 dirty="0"/>
              <a:t>Quality of Service</a:t>
            </a:r>
            <a:r>
              <a:rPr lang="zh-TW" altLang="en-US" b="1" dirty="0"/>
              <a:t> </a:t>
            </a:r>
            <a:r>
              <a:rPr lang="en-GB" b="1" dirty="0"/>
              <a:t>(QoS)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 dirty="0"/>
              <a:t>Simple Network Time Protocol</a:t>
            </a:r>
            <a:r>
              <a:rPr lang="zh-TW" altLang="en-US" b="1" dirty="0"/>
              <a:t> </a:t>
            </a:r>
            <a:r>
              <a:rPr lang="en-GB" b="1" dirty="0"/>
              <a:t>(SNTP)</a:t>
            </a:r>
          </a:p>
        </p:txBody>
      </p:sp>
      <p:pic>
        <p:nvPicPr>
          <p:cNvPr id="7" name="圖片 6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89DFD0D0-844B-418D-B01D-0DC2A17C2A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749" y="3720993"/>
            <a:ext cx="5300502" cy="33134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0340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簡單明瞭的介面設計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705969"/>
            <a:ext cx="10515600" cy="4470993"/>
          </a:xfrm>
        </p:spPr>
        <p:txBody>
          <a:bodyPr/>
          <a:lstStyle/>
          <a:p>
            <a:pPr lvl="0"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交換機功能多元</a:t>
            </a:r>
            <a:r>
              <a:rPr lang="en-US" altLang="zh-TW" b="1"/>
              <a:t>,</a:t>
            </a:r>
            <a:r>
              <a:rPr lang="zh-TW" altLang="en-US" b="1"/>
              <a:t> 但管理界面操作簡單</a:t>
            </a:r>
            <a:endParaRPr lang="en-US" altLang="zh-TW" b="1"/>
          </a:p>
          <a:p>
            <a:pPr lvl="0"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直覺式的設計讓管理者清楚且快速的管理網路環境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8" y="2773359"/>
            <a:ext cx="4714819" cy="2141313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167" y="3377208"/>
            <a:ext cx="4743831" cy="2141313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237" y="4284384"/>
            <a:ext cx="4714815" cy="2141312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6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QNAP </a:t>
            </a:r>
            <a:r>
              <a:rPr lang="zh-TW" altLang="en-US"/>
              <a:t>好還要更好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E73DD5D-3EA0-4E27-9ACD-003407BCB1C9}"/>
              </a:ext>
            </a:extLst>
          </p:cNvPr>
          <p:cNvSpPr/>
          <p:nvPr/>
        </p:nvSpPr>
        <p:spPr>
          <a:xfrm>
            <a:off x="880309" y="1768641"/>
            <a:ext cx="10431379" cy="5089359"/>
          </a:xfrm>
          <a:prstGeom prst="rect">
            <a:avLst/>
          </a:prstGeom>
          <a:gradFill>
            <a:gsLst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ED587F4-3C47-45D1-9675-3B49854EC602}"/>
              </a:ext>
            </a:extLst>
          </p:cNvPr>
          <p:cNvSpPr txBox="1"/>
          <p:nvPr/>
        </p:nvSpPr>
        <p:spPr>
          <a:xfrm>
            <a:off x="344164" y="1865059"/>
            <a:ext cx="1150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有了支援 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非網管型交換機之後呢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86FA55D-45F4-4506-B29C-C2509500ECA8}"/>
              </a:ext>
            </a:extLst>
          </p:cNvPr>
          <p:cNvSpPr/>
          <p:nvPr/>
        </p:nvSpPr>
        <p:spPr>
          <a:xfrm>
            <a:off x="1427747" y="2510158"/>
            <a:ext cx="9336505" cy="5847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060"/>
              </a:gs>
              <a:gs pos="0">
                <a:srgbClr val="0070C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網路出問題除了一條一條線排查還能怎麼做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?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A8CDF05-0FCC-4F3C-AF24-12ED2E93F88F}"/>
              </a:ext>
            </a:extLst>
          </p:cNvPr>
          <p:cNvSpPr/>
          <p:nvPr/>
        </p:nvSpPr>
        <p:spPr>
          <a:xfrm>
            <a:off x="1427747" y="3195279"/>
            <a:ext cx="9336505" cy="5847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060"/>
              </a:gs>
              <a:gs pos="0">
                <a:srgbClr val="0070C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altLang="zh-TW" sz="2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一台電腦中毒全公司停擺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?</a:t>
            </a: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B5524EB1-2D6A-4CB4-9DC9-656F4584A977}"/>
              </a:ext>
            </a:extLst>
          </p:cNvPr>
          <p:cNvSpPr/>
          <p:nvPr/>
        </p:nvSpPr>
        <p:spPr>
          <a:xfrm>
            <a:off x="1427747" y="3877222"/>
            <a:ext cx="9336505" cy="5847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060"/>
              </a:gs>
              <a:gs pos="0">
                <a:srgbClr val="0070C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10Gbps </a:t>
            </a:r>
            <a:r>
              <a:rPr lang="en-US" altLang="zh-TW" sz="2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快還要更快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?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52D0A0DD-1A2E-4890-9671-5D71E87C2E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009" y="4347339"/>
            <a:ext cx="3690592" cy="2913160"/>
          </a:xfrm>
          <a:prstGeom prst="rect">
            <a:avLst/>
          </a:prstGeom>
        </p:spPr>
      </p:pic>
      <p:sp>
        <p:nvSpPr>
          <p:cNvPr id="48" name="語音泡泡: 圓角矩形 47">
            <a:extLst>
              <a:ext uri="{FF2B5EF4-FFF2-40B4-BE49-F238E27FC236}">
                <a16:creationId xmlns:a16="http://schemas.microsoft.com/office/drawing/2014/main" id="{E014C204-C70E-4E81-9C91-8C41C594DCF8}"/>
              </a:ext>
            </a:extLst>
          </p:cNvPr>
          <p:cNvSpPr/>
          <p:nvPr/>
        </p:nvSpPr>
        <p:spPr>
          <a:xfrm>
            <a:off x="5020345" y="4789773"/>
            <a:ext cx="5412059" cy="744751"/>
          </a:xfrm>
          <a:prstGeom prst="wedgeRoundRectCallout">
            <a:avLst>
              <a:gd name="adj1" fmla="val -59465"/>
              <a:gd name="adj2" fmla="val -460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3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客人的需求我們聽到了</a:t>
            </a:r>
            <a:r>
              <a:rPr lang="en-US" altLang="zh-TW" sz="3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6834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5999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多接條網路線也可以提高網速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735999"/>
            <a:ext cx="10515600" cy="4440963"/>
          </a:xfrm>
        </p:spPr>
        <p:txBody>
          <a:bodyPr/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鏈路聚合 </a:t>
            </a:r>
            <a:r>
              <a:rPr lang="en-US" altLang="zh-TW" b="1"/>
              <a:t>(LAG, Link Aggregation) </a:t>
            </a:r>
            <a:r>
              <a:rPr lang="zh-TW" altLang="en-US" b="1"/>
              <a:t>可以讓多條網路線的網速相加</a:t>
            </a:r>
            <a:r>
              <a:rPr lang="en-US" altLang="zh-TW" b="1"/>
              <a:t>,</a:t>
            </a:r>
            <a:r>
              <a:rPr lang="zh-TW" altLang="en-US" b="1"/>
              <a:t> 變成更大的網路頻寬</a:t>
            </a:r>
            <a:endParaRPr lang="en-US" altLang="zh-TW" b="1"/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快速又直接的讓網速更上一層樓</a:t>
            </a:r>
            <a:r>
              <a:rPr lang="en-US" altLang="zh-TW" b="1"/>
              <a:t>,</a:t>
            </a:r>
            <a:r>
              <a:rPr lang="zh-TW" altLang="en-US" b="1"/>
              <a:t> 突破 </a:t>
            </a:r>
            <a:r>
              <a:rPr lang="en-US" altLang="zh-TW" b="1"/>
              <a:t>10GbE </a:t>
            </a:r>
            <a:r>
              <a:rPr lang="zh-TW" altLang="en-US" b="1"/>
              <a:t>不是夢</a:t>
            </a:r>
            <a:r>
              <a:rPr lang="en-US" altLang="zh-TW" b="1"/>
              <a:t> </a:t>
            </a:r>
            <a:endParaRPr lang="zh-TW" altLang="en-US" b="1"/>
          </a:p>
        </p:txBody>
      </p:sp>
      <p:pic>
        <p:nvPicPr>
          <p:cNvPr id="25" name="圖片 24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02EBF97E-2B9B-486D-AB8C-1E0B0813F3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298" y="3456296"/>
            <a:ext cx="5300502" cy="33134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2072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流程圖: 接點 128">
            <a:extLst>
              <a:ext uri="{FF2B5EF4-FFF2-40B4-BE49-F238E27FC236}">
                <a16:creationId xmlns:a16="http://schemas.microsoft.com/office/drawing/2014/main" id="{38147941-D0A1-4F6E-B241-4A7BE6918161}"/>
              </a:ext>
            </a:extLst>
          </p:cNvPr>
          <p:cNvSpPr/>
          <p:nvPr/>
        </p:nvSpPr>
        <p:spPr>
          <a:xfrm>
            <a:off x="156594" y="4265698"/>
            <a:ext cx="3391633" cy="1992916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明確分割工作室內各別網路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虛擬區域網路 </a:t>
            </a:r>
            <a:r>
              <a:rPr lang="en-US" altLang="zh-TW" b="1"/>
              <a:t>(VLAN) </a:t>
            </a:r>
            <a:r>
              <a:rPr lang="zh-TW" altLang="en-US" b="1"/>
              <a:t>可以明確獨立出不同的部門網路</a:t>
            </a:r>
            <a:r>
              <a:rPr lang="en-US" altLang="zh-TW" b="1"/>
              <a:t> </a:t>
            </a: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方便管理</a:t>
            </a:r>
            <a:r>
              <a:rPr lang="en-US" altLang="zh-TW" b="1"/>
              <a:t>,</a:t>
            </a:r>
            <a:r>
              <a:rPr lang="zh-TW" altLang="en-US" b="1"/>
              <a:t> 不同網路間可有條件相連</a:t>
            </a:r>
            <a:endParaRPr lang="en-US" altLang="zh-TW" b="1"/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也可分隔員工及來賓網路</a:t>
            </a:r>
          </a:p>
        </p:txBody>
      </p:sp>
      <p:pic>
        <p:nvPicPr>
          <p:cNvPr id="27" name="圖片 26" descr="一張含有 玩具 的圖片&#10;&#10;自動產生的描述">
            <a:extLst>
              <a:ext uri="{FF2B5EF4-FFF2-40B4-BE49-F238E27FC236}">
                <a16:creationId xmlns:a16="http://schemas.microsoft.com/office/drawing/2014/main" id="{3049FA66-BC23-4EDE-AA7D-D65D5A2F26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9175" y="4279641"/>
            <a:ext cx="2150749" cy="244230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8FBB188-2253-4B02-87D8-57434F1B2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579" y="4276685"/>
            <a:ext cx="2517494" cy="244427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2BFA8D2D-FDC4-426F-9FD6-FB7BFC0311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067" y="1150916"/>
            <a:ext cx="2243094" cy="2444294"/>
          </a:xfrm>
          <a:prstGeom prst="rect">
            <a:avLst/>
          </a:prstGeom>
        </p:spPr>
      </p:pic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B31945D-5F03-4474-A7D5-47595135467F}"/>
              </a:ext>
            </a:extLst>
          </p:cNvPr>
          <p:cNvCxnSpPr>
            <a:cxnSpLocks/>
          </p:cNvCxnSpPr>
          <p:nvPr/>
        </p:nvCxnSpPr>
        <p:spPr>
          <a:xfrm flipV="1">
            <a:off x="3765853" y="3377388"/>
            <a:ext cx="5451445" cy="788727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6BAAA19E-B728-4AE3-96D0-93ECA772C9D6}"/>
              </a:ext>
            </a:extLst>
          </p:cNvPr>
          <p:cNvCxnSpPr>
            <a:cxnSpLocks/>
          </p:cNvCxnSpPr>
          <p:nvPr/>
        </p:nvCxnSpPr>
        <p:spPr>
          <a:xfrm>
            <a:off x="8327960" y="5402844"/>
            <a:ext cx="1471133" cy="0"/>
          </a:xfrm>
          <a:prstGeom prst="straightConnector1">
            <a:avLst/>
          </a:prstGeom>
          <a:ln w="635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DD3DC10A-6B4E-42FC-96ED-774651DF7496}"/>
              </a:ext>
            </a:extLst>
          </p:cNvPr>
          <p:cNvCxnSpPr>
            <a:cxnSpLocks/>
          </p:cNvCxnSpPr>
          <p:nvPr/>
        </p:nvCxnSpPr>
        <p:spPr>
          <a:xfrm>
            <a:off x="10198462" y="3709962"/>
            <a:ext cx="7218" cy="1230528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圖片 77">
            <a:extLst>
              <a:ext uri="{FF2B5EF4-FFF2-40B4-BE49-F238E27FC236}">
                <a16:creationId xmlns:a16="http://schemas.microsoft.com/office/drawing/2014/main" id="{1E0700A0-2D5F-4997-8BE1-18C79FF7B1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61" y="2958391"/>
            <a:ext cx="3460592" cy="3069427"/>
          </a:xfrm>
          <a:prstGeom prst="rect">
            <a:avLst/>
          </a:prstGeom>
        </p:spPr>
      </p:pic>
      <p:sp>
        <p:nvSpPr>
          <p:cNvPr id="82" name="乘號 81">
            <a:extLst>
              <a:ext uri="{FF2B5EF4-FFF2-40B4-BE49-F238E27FC236}">
                <a16:creationId xmlns:a16="http://schemas.microsoft.com/office/drawing/2014/main" id="{287E33E0-E5F6-4382-B6CD-947F80017F22}"/>
              </a:ext>
            </a:extLst>
          </p:cNvPr>
          <p:cNvSpPr/>
          <p:nvPr/>
        </p:nvSpPr>
        <p:spPr>
          <a:xfrm>
            <a:off x="9837367" y="3959846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3" name="乘號 82">
            <a:extLst>
              <a:ext uri="{FF2B5EF4-FFF2-40B4-BE49-F238E27FC236}">
                <a16:creationId xmlns:a16="http://schemas.microsoft.com/office/drawing/2014/main" id="{401791EE-6354-42FD-AFE7-E31C4256166B}"/>
              </a:ext>
            </a:extLst>
          </p:cNvPr>
          <p:cNvSpPr/>
          <p:nvPr/>
        </p:nvSpPr>
        <p:spPr>
          <a:xfrm>
            <a:off x="6043872" y="3415352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D140CAE-6C8A-401B-8F70-EBE86B4C97A1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3765853" y="4493105"/>
            <a:ext cx="2522165" cy="744642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乘號 124">
            <a:extLst>
              <a:ext uri="{FF2B5EF4-FFF2-40B4-BE49-F238E27FC236}">
                <a16:creationId xmlns:a16="http://schemas.microsoft.com/office/drawing/2014/main" id="{3450B1C6-7A29-4F8B-A547-47850ADC9D55}"/>
              </a:ext>
            </a:extLst>
          </p:cNvPr>
          <p:cNvSpPr/>
          <p:nvPr/>
        </p:nvSpPr>
        <p:spPr>
          <a:xfrm>
            <a:off x="4640324" y="4473243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32" name="直線單箭頭接點 131">
            <a:extLst>
              <a:ext uri="{FF2B5EF4-FFF2-40B4-BE49-F238E27FC236}">
                <a16:creationId xmlns:a16="http://schemas.microsoft.com/office/drawing/2014/main" id="{C9FE2732-2406-4600-BB2B-B63F6C5CCB6D}"/>
              </a:ext>
            </a:extLst>
          </p:cNvPr>
          <p:cNvCxnSpPr>
            <a:cxnSpLocks/>
          </p:cNvCxnSpPr>
          <p:nvPr/>
        </p:nvCxnSpPr>
        <p:spPr>
          <a:xfrm flipV="1">
            <a:off x="8334608" y="3701316"/>
            <a:ext cx="1305583" cy="1130624"/>
          </a:xfrm>
          <a:prstGeom prst="straightConnector1">
            <a:avLst/>
          </a:prstGeom>
          <a:ln w="635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639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373" y="1719617"/>
            <a:ext cx="8184274" cy="469462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準確記錄及配發影音串流給設備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9" y="2497540"/>
            <a:ext cx="3420980" cy="3679422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/>
              <a:t>群組監聽協定 </a:t>
            </a:r>
            <a:r>
              <a:rPr lang="en-US" altLang="zh-TW" b="1" dirty="0"/>
              <a:t>(IGMP snooping) </a:t>
            </a:r>
            <a:r>
              <a:rPr lang="zh-TW" altLang="en-US" b="1" dirty="0"/>
              <a:t>可以準確記錄所有影音串流分配方式</a:t>
            </a:r>
            <a:endParaRPr lang="en-US" altLang="zh-TW" b="1" dirty="0"/>
          </a:p>
          <a:p>
            <a:pPr>
              <a:lnSpc>
                <a:spcPct val="1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/>
              <a:t>不會因為誤傳或少傳封包導致影音中斷或品質不佳</a:t>
            </a:r>
          </a:p>
        </p:txBody>
      </p:sp>
    </p:spTree>
    <p:extLst>
      <p:ext uri="{BB962C8B-B14F-4D97-AF65-F5344CB8AC3E}">
        <p14:creationId xmlns:p14="http://schemas.microsoft.com/office/powerpoint/2010/main" val="1672333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42E99A33-4AA9-478A-866F-110A26528BC5}"/>
              </a:ext>
            </a:extLst>
          </p:cNvPr>
          <p:cNvCxnSpPr>
            <a:cxnSpLocks/>
          </p:cNvCxnSpPr>
          <p:nvPr/>
        </p:nvCxnSpPr>
        <p:spPr>
          <a:xfrm>
            <a:off x="4322787" y="5830135"/>
            <a:ext cx="3879517" cy="0"/>
          </a:xfrm>
          <a:prstGeom prst="straightConnector1">
            <a:avLst/>
          </a:prstGeom>
          <a:ln w="635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輕鬆管控連線進出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存取控制串列 </a:t>
            </a:r>
            <a:r>
              <a:rPr lang="en-US" altLang="zh-TW" b="1"/>
              <a:t>(ACL, Access Control List) </a:t>
            </a:r>
            <a:r>
              <a:rPr lang="zh-TW" altLang="en-US" b="1"/>
              <a:t>可以精準控制連線的進出</a:t>
            </a:r>
            <a:endParaRPr lang="en-US" altLang="zh-TW" b="1"/>
          </a:p>
          <a:p>
            <a:pPr>
              <a:lnSpc>
                <a:spcPct val="1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管控連線避免不必要的資安問題</a:t>
            </a:r>
            <a:endParaRPr lang="en-US" altLang="zh-TW" b="1"/>
          </a:p>
        </p:txBody>
      </p:sp>
      <p:pic>
        <p:nvPicPr>
          <p:cNvPr id="14" name="圖片 13" descr="一張含有 壽司, 食物, 房間 的圖片&#10;&#10;自動產生的描述">
            <a:extLst>
              <a:ext uri="{FF2B5EF4-FFF2-40B4-BE49-F238E27FC236}">
                <a16:creationId xmlns:a16="http://schemas.microsoft.com/office/drawing/2014/main" id="{FEFA69DF-088B-4485-968F-2BBDB9648C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212" y="2723856"/>
            <a:ext cx="1552631" cy="157115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6" name="圖片 15" descr="一張含有 壽司, 食物, 房間 的圖片&#10;&#10;自動產生的描述">
            <a:extLst>
              <a:ext uri="{FF2B5EF4-FFF2-40B4-BE49-F238E27FC236}">
                <a16:creationId xmlns:a16="http://schemas.microsoft.com/office/drawing/2014/main" id="{76F33F1A-1515-40FC-820C-9E2305DEF7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6"/>
          <a:stretch/>
        </p:blipFill>
        <p:spPr>
          <a:xfrm>
            <a:off x="1258127" y="3846640"/>
            <a:ext cx="1552631" cy="157115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7" name="圖片 16" descr="一張含有 壽司, 食物, 房間 的圖片&#10;&#10;自動產生的描述">
            <a:extLst>
              <a:ext uri="{FF2B5EF4-FFF2-40B4-BE49-F238E27FC236}">
                <a16:creationId xmlns:a16="http://schemas.microsoft.com/office/drawing/2014/main" id="{9AEF1058-9AA6-4379-8767-04230B46A7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5"/>
          <a:stretch/>
        </p:blipFill>
        <p:spPr>
          <a:xfrm>
            <a:off x="2729212" y="5012374"/>
            <a:ext cx="1552631" cy="157115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8" name="圖片 17" descr="一張含有 壽司, 食物, 房間 的圖片&#10;&#10;自動產生的描述">
            <a:extLst>
              <a:ext uri="{FF2B5EF4-FFF2-40B4-BE49-F238E27FC236}">
                <a16:creationId xmlns:a16="http://schemas.microsoft.com/office/drawing/2014/main" id="{82E48838-5AD3-448C-A335-EA3899A458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17"/>
          <a:stretch/>
        </p:blipFill>
        <p:spPr>
          <a:xfrm>
            <a:off x="9145804" y="3276338"/>
            <a:ext cx="1552631" cy="169805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ED8DF00A-B4EF-468C-B990-5F7F06FAB610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7037282" y="4108766"/>
            <a:ext cx="2108522" cy="16599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0B2E414-CF7E-487D-AFAB-5745B4A34690}"/>
              </a:ext>
            </a:extLst>
          </p:cNvPr>
          <p:cNvCxnSpPr>
            <a:cxnSpLocks/>
          </p:cNvCxnSpPr>
          <p:nvPr/>
        </p:nvCxnSpPr>
        <p:spPr>
          <a:xfrm>
            <a:off x="4322787" y="3537313"/>
            <a:ext cx="3768756" cy="0"/>
          </a:xfrm>
          <a:prstGeom prst="straightConnector1">
            <a:avLst/>
          </a:prstGeom>
          <a:ln w="635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7E244B6C-20BE-4BA4-9C2D-BA55A80F42F7}"/>
              </a:ext>
            </a:extLst>
          </p:cNvPr>
          <p:cNvSpPr/>
          <p:nvPr/>
        </p:nvSpPr>
        <p:spPr>
          <a:xfrm>
            <a:off x="6150591" y="3044693"/>
            <a:ext cx="886691" cy="3186861"/>
          </a:xfrm>
          <a:prstGeom prst="rect">
            <a:avLst/>
          </a:prstGeom>
          <a:gradFill>
            <a:gsLst>
              <a:gs pos="100000">
                <a:srgbClr val="002060"/>
              </a:gs>
              <a:gs pos="0">
                <a:srgbClr val="0070C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ACL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BD65C0E6-6E9E-4AF0-ABC9-D7E60FED5054}"/>
              </a:ext>
            </a:extLst>
          </p:cNvPr>
          <p:cNvCxnSpPr>
            <a:cxnSpLocks/>
            <a:stCxn id="19" idx="1"/>
            <a:endCxn id="16" idx="3"/>
          </p:cNvCxnSpPr>
          <p:nvPr/>
        </p:nvCxnSpPr>
        <p:spPr>
          <a:xfrm flipH="1" flipV="1">
            <a:off x="2810758" y="4632219"/>
            <a:ext cx="3339833" cy="5905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乘號 37">
            <a:extLst>
              <a:ext uri="{FF2B5EF4-FFF2-40B4-BE49-F238E27FC236}">
                <a16:creationId xmlns:a16="http://schemas.microsoft.com/office/drawing/2014/main" id="{5ABC9E9E-9F25-4A55-8FBE-A23B7CDB7C57}"/>
              </a:ext>
            </a:extLst>
          </p:cNvPr>
          <p:cNvSpPr/>
          <p:nvPr/>
        </p:nvSpPr>
        <p:spPr>
          <a:xfrm>
            <a:off x="4119579" y="4281365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9" name="乘號 38">
            <a:extLst>
              <a:ext uri="{FF2B5EF4-FFF2-40B4-BE49-F238E27FC236}">
                <a16:creationId xmlns:a16="http://schemas.microsoft.com/office/drawing/2014/main" id="{D63828F0-D0F7-42F3-9D3E-E2216EFCBC8F}"/>
              </a:ext>
            </a:extLst>
          </p:cNvPr>
          <p:cNvSpPr/>
          <p:nvPr/>
        </p:nvSpPr>
        <p:spPr>
          <a:xfrm>
            <a:off x="7841209" y="3752007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506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軔體版本檢查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779" y="3092116"/>
            <a:ext cx="5079924" cy="308484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一鍵自動更新</a:t>
            </a:r>
            <a:endParaRPr lang="en-US" altLang="zh-TW" b="1">
              <a:latin typeface="Arial"/>
              <a:ea typeface="微軟正黑體"/>
              <a:cs typeface="Arial"/>
            </a:endParaRPr>
          </a:p>
          <a:p>
            <a:pPr>
              <a:lnSpc>
                <a:spcPct val="1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交換機自動偵測有無新軔體</a:t>
            </a:r>
          </a:p>
          <a:p>
            <a:pPr>
              <a:lnSpc>
                <a:spcPct val="1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手動更新</a:t>
            </a:r>
          </a:p>
        </p:txBody>
      </p:sp>
      <p:pic>
        <p:nvPicPr>
          <p:cNvPr id="9" name="圖片 8" descr="一張含有 畫畫, 標誌 的圖片&#10;&#10;自動產生的描述">
            <a:extLst>
              <a:ext uri="{FF2B5EF4-FFF2-40B4-BE49-F238E27FC236}">
                <a16:creationId xmlns:a16="http://schemas.microsoft.com/office/drawing/2014/main" id="{E3D513E4-18D6-4B37-87B1-A4B38A479E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13" y="1754188"/>
            <a:ext cx="5845298" cy="55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2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隨時優化網路傳輸路徑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9" y="2608991"/>
            <a:ext cx="4416189" cy="3567972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透過生成樹協定 </a:t>
            </a:r>
            <a:r>
              <a:rPr lang="en-US" altLang="zh-TW" b="1"/>
              <a:t>(RSTP, Rapid Spanning Tree Protocol) </a:t>
            </a:r>
            <a:r>
              <a:rPr lang="zh-TW" altLang="en-US" b="1"/>
              <a:t>隨時監控及優化網路傳輸路徑</a:t>
            </a:r>
            <a:endParaRPr lang="en-US" altLang="zh-TW" b="1"/>
          </a:p>
          <a:p>
            <a:pPr>
              <a:lnSpc>
                <a:spcPct val="1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/>
              <a:t>網路架構再複雜</a:t>
            </a:r>
            <a:r>
              <a:rPr lang="en-US" altLang="zh-TW" b="1"/>
              <a:t>,</a:t>
            </a:r>
            <a:r>
              <a:rPr lang="zh-TW" altLang="en-US" b="1"/>
              <a:t> 檔案永遠用最快的路徑來傳輸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174E693-6832-4721-9FD7-3888EF26A1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824" y="1791070"/>
            <a:ext cx="6085453" cy="4897577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EF9A541C-66CB-4FCC-BBAA-5679D49A3790}"/>
              </a:ext>
            </a:extLst>
          </p:cNvPr>
          <p:cNvGrpSpPr/>
          <p:nvPr/>
        </p:nvGrpSpPr>
        <p:grpSpPr>
          <a:xfrm>
            <a:off x="6076950" y="1877277"/>
            <a:ext cx="722189" cy="722189"/>
            <a:chOff x="6095999" y="1813681"/>
            <a:chExt cx="722189" cy="722189"/>
          </a:xfrm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B25DCB80-E15D-4374-93DD-A834B3BF5A5B}"/>
                </a:ext>
              </a:extLst>
            </p:cNvPr>
            <p:cNvSpPr/>
            <p:nvPr/>
          </p:nvSpPr>
          <p:spPr>
            <a:xfrm>
              <a:off x="6095999" y="1813681"/>
              <a:ext cx="722189" cy="72218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乘號 19">
              <a:extLst>
                <a:ext uri="{FF2B5EF4-FFF2-40B4-BE49-F238E27FC236}">
                  <a16:creationId xmlns:a16="http://schemas.microsoft.com/office/drawing/2014/main" id="{F92BF57E-5CFF-4E8F-8267-4FED2965590C}"/>
                </a:ext>
              </a:extLst>
            </p:cNvPr>
            <p:cNvSpPr/>
            <p:nvPr/>
          </p:nvSpPr>
          <p:spPr>
            <a:xfrm>
              <a:off x="6095999" y="1813681"/>
              <a:ext cx="722189" cy="722189"/>
            </a:xfrm>
            <a:prstGeom prst="mathMultiply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32B74E0-6D8F-4A0C-9C39-46127DEDBB0B}"/>
              </a:ext>
            </a:extLst>
          </p:cNvPr>
          <p:cNvGrpSpPr/>
          <p:nvPr/>
        </p:nvGrpSpPr>
        <p:grpSpPr>
          <a:xfrm>
            <a:off x="10299632" y="5247976"/>
            <a:ext cx="722189" cy="722189"/>
            <a:chOff x="10318682" y="5252206"/>
            <a:chExt cx="722189" cy="722189"/>
          </a:xfrm>
        </p:grpSpPr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978A3C9E-A27F-4610-9AE2-2C2DD3DC5D65}"/>
                </a:ext>
              </a:extLst>
            </p:cNvPr>
            <p:cNvSpPr/>
            <p:nvPr/>
          </p:nvSpPr>
          <p:spPr>
            <a:xfrm>
              <a:off x="10318682" y="5252206"/>
              <a:ext cx="722189" cy="72218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24C8E2E1-4270-40E4-AF82-1222044D0AF9}"/>
                </a:ext>
              </a:extLst>
            </p:cNvPr>
            <p:cNvSpPr/>
            <p:nvPr/>
          </p:nvSpPr>
          <p:spPr>
            <a:xfrm>
              <a:off x="10434117" y="5367641"/>
              <a:ext cx="491319" cy="491319"/>
            </a:xfrm>
            <a:prstGeom prst="ellipse">
              <a:avLst/>
            </a:prstGeom>
            <a:noFill/>
            <a:ln w="825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790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56444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17949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396483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當然 </a:t>
            </a:r>
            <a:r>
              <a:rPr lang="en-US" altLang="zh-TW">
                <a:latin typeface="Arial"/>
                <a:ea typeface="微軟正黑體"/>
                <a:cs typeface="Arial"/>
              </a:rPr>
              <a:t>QSW-M1208 </a:t>
            </a:r>
            <a:r>
              <a:rPr lang="zh-TW" altLang="en-US">
                <a:latin typeface="Arial"/>
                <a:ea typeface="微軟正黑體"/>
                <a:cs typeface="Arial"/>
              </a:rPr>
              <a:t>還有很多功能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25593C7-1B5F-49A6-B387-8CE5D83A5208}"/>
              </a:ext>
            </a:extLst>
          </p:cNvPr>
          <p:cNvSpPr txBox="1"/>
          <p:nvPr/>
        </p:nvSpPr>
        <p:spPr>
          <a:xfrm>
            <a:off x="394939" y="2303481"/>
            <a:ext cx="367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透過流量控制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(IEEE 802.3x) 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監看網路擁塞情況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避免掉封包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2A0AB9-8BB9-4C6E-BFFC-9BBB11E360DA}"/>
              </a:ext>
            </a:extLst>
          </p:cNvPr>
          <p:cNvSpPr txBox="1"/>
          <p:nvPr/>
        </p:nvSpPr>
        <p:spPr>
          <a:xfrm>
            <a:off x="4256444" y="2303481"/>
            <a:ext cx="3678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週邊設備偵測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(LLDP),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讓管理者一目了然那些設備連接到交換機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6191CC3-2226-4F91-BF49-354EA445E5BD}"/>
              </a:ext>
            </a:extLst>
          </p:cNvPr>
          <p:cNvSpPr txBox="1"/>
          <p:nvPr/>
        </p:nvSpPr>
        <p:spPr>
          <a:xfrm>
            <a:off x="8116405" y="2303481"/>
            <a:ext cx="3678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節能設計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(IEEE 802.3az)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及風扇轉速控制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減少不必要的電能消耗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2400"/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49" y="3862021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3871" y="4000612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4078" y="4074700"/>
            <a:ext cx="3457973" cy="1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60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完美搭配</a:t>
            </a:r>
            <a:br>
              <a:rPr lang="en-US" altLang="zh-TW"/>
            </a:br>
            <a:r>
              <a:rPr lang="en-US" altLang="zh-TW"/>
              <a:t>QNAP</a:t>
            </a:r>
            <a:r>
              <a:rPr lang="zh-TW" altLang="en-US"/>
              <a:t> </a:t>
            </a:r>
            <a:r>
              <a:rPr lang="en-US" altLang="zh-TW"/>
              <a:t>10GbE </a:t>
            </a:r>
            <a:r>
              <a:rPr lang="zh-TW" altLang="en-US"/>
              <a:t>產品</a:t>
            </a:r>
          </a:p>
        </p:txBody>
      </p:sp>
    </p:spTree>
    <p:extLst>
      <p:ext uri="{BB962C8B-B14F-4D97-AF65-F5344CB8AC3E}">
        <p14:creationId xmlns:p14="http://schemas.microsoft.com/office/powerpoint/2010/main" val="2349795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矩形: 圓角 105">
            <a:extLst>
              <a:ext uri="{FF2B5EF4-FFF2-40B4-BE49-F238E27FC236}">
                <a16:creationId xmlns:a16="http://schemas.microsoft.com/office/drawing/2014/main" id="{5CC6E692-2D73-4D26-964F-176538EAD58F}"/>
              </a:ext>
            </a:extLst>
          </p:cNvPr>
          <p:cNvSpPr/>
          <p:nvPr/>
        </p:nvSpPr>
        <p:spPr>
          <a:xfrm>
            <a:off x="8366076" y="4242081"/>
            <a:ext cx="3463171" cy="2150165"/>
          </a:xfrm>
          <a:prstGeom prst="roundRect">
            <a:avLst>
              <a:gd name="adj" fmla="val 9841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9" name="圖片 48" descr="一張含有 膝上型電腦, 電腦, 電子用品, 坐 的圖片&#10;&#10;自動產生的描述">
            <a:extLst>
              <a:ext uri="{FF2B5EF4-FFF2-40B4-BE49-F238E27FC236}">
                <a16:creationId xmlns:a16="http://schemas.microsoft.com/office/drawing/2014/main" id="{B4DEC11B-DF16-4F7F-B216-2B10A86DBA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432" y="4923402"/>
            <a:ext cx="1396169" cy="1026013"/>
          </a:xfrm>
          <a:prstGeom prst="rect">
            <a:avLst/>
          </a:prstGeom>
        </p:spPr>
      </p:pic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9D81287B-50CB-43C2-886B-72776A2AFB7C}"/>
              </a:ext>
            </a:extLst>
          </p:cNvPr>
          <p:cNvSpPr/>
          <p:nvPr/>
        </p:nvSpPr>
        <p:spPr>
          <a:xfrm>
            <a:off x="8366076" y="1652977"/>
            <a:ext cx="3463171" cy="2150165"/>
          </a:xfrm>
          <a:prstGeom prst="roundRect">
            <a:avLst>
              <a:gd name="adj" fmla="val 9841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A63E2515-C9D1-4704-ADE8-72BF4FA5852D}"/>
              </a:ext>
            </a:extLst>
          </p:cNvPr>
          <p:cNvSpPr/>
          <p:nvPr/>
        </p:nvSpPr>
        <p:spPr>
          <a:xfrm>
            <a:off x="4377278" y="1652977"/>
            <a:ext cx="3463171" cy="2150165"/>
          </a:xfrm>
          <a:prstGeom prst="roundRect">
            <a:avLst>
              <a:gd name="adj" fmla="val 9841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7" name="圖片 96" descr="一張含有 電子用品, 監視器, 電腦, 坐 的圖片&#10;&#10;自動產生的描述">
            <a:extLst>
              <a:ext uri="{FF2B5EF4-FFF2-40B4-BE49-F238E27FC236}">
                <a16:creationId xmlns:a16="http://schemas.microsoft.com/office/drawing/2014/main" id="{CF5B224D-E8E7-45E6-8B1A-BDEED93CB5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777" y="2334278"/>
            <a:ext cx="1553982" cy="985452"/>
          </a:xfrm>
          <a:prstGeom prst="rect">
            <a:avLst/>
          </a:prstGeom>
        </p:spPr>
      </p:pic>
      <p:sp>
        <p:nvSpPr>
          <p:cNvPr id="95" name="文字方塊 94">
            <a:extLst>
              <a:ext uri="{FF2B5EF4-FFF2-40B4-BE49-F238E27FC236}">
                <a16:creationId xmlns:a16="http://schemas.microsoft.com/office/drawing/2014/main" id="{8B77DE5D-AE4B-4D1A-A064-C5A437F8693A}"/>
              </a:ext>
            </a:extLst>
          </p:cNvPr>
          <p:cNvSpPr txBox="1"/>
          <p:nvPr/>
        </p:nvSpPr>
        <p:spPr>
          <a:xfrm>
            <a:off x="4377278" y="1839070"/>
            <a:ext cx="34631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桌上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2.5G/</a:t>
            </a:r>
            <a:r>
              <a:rPr lang="zh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G/10</a:t>
            </a:r>
            <a:r>
              <a:rPr lang="zh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3E8BCD6-568B-4E7C-9FE4-C40371801A7C}"/>
              </a:ext>
            </a:extLst>
          </p:cNvPr>
          <p:cNvSpPr/>
          <p:nvPr/>
        </p:nvSpPr>
        <p:spPr>
          <a:xfrm>
            <a:off x="388480" y="4246228"/>
            <a:ext cx="2550416" cy="2150165"/>
          </a:xfrm>
          <a:prstGeom prst="roundRect">
            <a:avLst>
              <a:gd name="adj" fmla="val 9841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9C2DB405-9127-456C-AC8A-41A5F5A9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12 埠 10GbE 的 combo 連接口</a:t>
            </a:r>
            <a:br>
              <a:rPr lang="en-US" altLang="zh-TW">
                <a:latin typeface="Arial"/>
                <a:ea typeface="微軟正黑體"/>
                <a:cs typeface="Arial"/>
              </a:rPr>
            </a:br>
            <a:r>
              <a:rPr lang="zh-TW" altLang="en-US">
                <a:latin typeface="Arial"/>
                <a:ea typeface="微軟正黑體"/>
                <a:cs typeface="Arial"/>
              </a:rPr>
              <a:t>彈性且自由的選擇 </a:t>
            </a: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4E09FEFE-70ED-4B34-8F99-8FBEB43C5F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8433" y="2419661"/>
            <a:ext cx="1396169" cy="838228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A9E05663-D5DD-412A-887D-136E583944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1198" y="5446863"/>
            <a:ext cx="4137987" cy="9379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13" descr="一張含有 室內, 架子, 坐, 桌 的圖片&#10;&#10;自動產生的描述">
            <a:extLst>
              <a:ext uri="{FF2B5EF4-FFF2-40B4-BE49-F238E27FC236}">
                <a16:creationId xmlns:a16="http://schemas.microsoft.com/office/drawing/2014/main" id="{F362B7AE-199A-43AC-9587-93A504F5C2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38" y="4666675"/>
            <a:ext cx="2243138" cy="1393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" name="圖片 13" descr="一張含有 室內, 架子, 坐, 桌 的圖片&#10;&#10;自動產生的描述">
            <a:extLst>
              <a:ext uri="{FF2B5EF4-FFF2-40B4-BE49-F238E27FC236}">
                <a16:creationId xmlns:a16="http://schemas.microsoft.com/office/drawing/2014/main" id="{41AAE6FF-6C92-49F8-99D6-8AD97CF0E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84" y="5214363"/>
            <a:ext cx="2243138" cy="1393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8" name="文字方塊 77">
            <a:extLst>
              <a:ext uri="{FF2B5EF4-FFF2-40B4-BE49-F238E27FC236}">
                <a16:creationId xmlns:a16="http://schemas.microsoft.com/office/drawing/2014/main" id="{C256A256-2CB0-44FB-9F78-D09EF15C990E}"/>
              </a:ext>
            </a:extLst>
          </p:cNvPr>
          <p:cNvSpPr txBox="1"/>
          <p:nvPr/>
        </p:nvSpPr>
        <p:spPr>
          <a:xfrm>
            <a:off x="442969" y="4380696"/>
            <a:ext cx="24627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高速連接至機房或主要備分的 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NAS/Server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45EB71AA-4CCA-4042-B8F4-BA58D5C25378}"/>
              </a:ext>
            </a:extLst>
          </p:cNvPr>
          <p:cNvSpPr/>
          <p:nvPr/>
        </p:nvSpPr>
        <p:spPr>
          <a:xfrm>
            <a:off x="388480" y="1652977"/>
            <a:ext cx="3463171" cy="2150165"/>
          </a:xfrm>
          <a:prstGeom prst="roundRect">
            <a:avLst>
              <a:gd name="adj" fmla="val 9841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2" name="圖片 22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68AE1C7C-CF3D-44E7-AB9B-B8A16F02F5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568" y="2357901"/>
            <a:ext cx="1905591" cy="1241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3" name="群組 82">
            <a:extLst>
              <a:ext uri="{FF2B5EF4-FFF2-40B4-BE49-F238E27FC236}">
                <a16:creationId xmlns:a16="http://schemas.microsoft.com/office/drawing/2014/main" id="{E853E204-F0A4-4381-98E8-4284EFA73759}"/>
              </a:ext>
            </a:extLst>
          </p:cNvPr>
          <p:cNvGrpSpPr/>
          <p:nvPr/>
        </p:nvGrpSpPr>
        <p:grpSpPr>
          <a:xfrm>
            <a:off x="2946741" y="2424417"/>
            <a:ext cx="1164216" cy="1213578"/>
            <a:chOff x="2910000" y="3349177"/>
            <a:chExt cx="1390485" cy="1449441"/>
          </a:xfrm>
        </p:grpSpPr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B9099429-8D0A-432B-9DD7-34DF4D5EA462}"/>
                </a:ext>
              </a:extLst>
            </p:cNvPr>
            <p:cNvGrpSpPr/>
            <p:nvPr/>
          </p:nvGrpSpPr>
          <p:grpSpPr>
            <a:xfrm rot="10800000">
              <a:off x="2910000" y="3349177"/>
              <a:ext cx="1390485" cy="1390485"/>
              <a:chOff x="946017" y="4674811"/>
              <a:chExt cx="1184801" cy="1184801"/>
            </a:xfrm>
          </p:grpSpPr>
          <p:sp>
            <p:nvSpPr>
              <p:cNvPr id="90" name="Shape 279">
                <a:extLst>
                  <a:ext uri="{FF2B5EF4-FFF2-40B4-BE49-F238E27FC236}">
                    <a16:creationId xmlns:a16="http://schemas.microsoft.com/office/drawing/2014/main" id="{BEAF4C18-E0CB-481B-AFFB-5C42AF0A80CC}"/>
                  </a:ext>
                </a:extLst>
              </p:cNvPr>
              <p:cNvSpPr/>
              <p:nvPr/>
            </p:nvSpPr>
            <p:spPr>
              <a:xfrm rot="2700000">
                <a:off x="946017" y="4674811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Shape 280">
                <a:extLst>
                  <a:ext uri="{FF2B5EF4-FFF2-40B4-BE49-F238E27FC236}">
                    <a16:creationId xmlns:a16="http://schemas.microsoft.com/office/drawing/2014/main" id="{01CE5039-6B7F-4C6D-A9A2-8F7E1E2991DE}"/>
                  </a:ext>
                </a:extLst>
              </p:cNvPr>
              <p:cNvSpPr/>
              <p:nvPr/>
            </p:nvSpPr>
            <p:spPr>
              <a:xfrm>
                <a:off x="1010469" y="4732216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9" name="圖片 88" descr="一張含有 電路 的圖片&#10;&#10;自動產生的描述">
              <a:extLst>
                <a:ext uri="{FF2B5EF4-FFF2-40B4-BE49-F238E27FC236}">
                  <a16:creationId xmlns:a16="http://schemas.microsoft.com/office/drawing/2014/main" id="{010EFAE4-7474-4D0A-B3B1-E98D4467B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489" y="3391122"/>
              <a:ext cx="986698" cy="140749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2" name="圖片 18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EA11F1E1-5CA2-46AE-B1D1-E5B7AFA26B0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8" y="2397002"/>
            <a:ext cx="1964948" cy="11889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3" name="文字方塊 92">
            <a:extLst>
              <a:ext uri="{FF2B5EF4-FFF2-40B4-BE49-F238E27FC236}">
                <a16:creationId xmlns:a16="http://schemas.microsoft.com/office/drawing/2014/main" id="{D8F4595B-EEA7-4AC1-B3F0-9F2AD69E72FE}"/>
              </a:ext>
            </a:extLst>
          </p:cNvPr>
          <p:cNvSpPr txBox="1"/>
          <p:nvPr/>
        </p:nvSpPr>
        <p:spPr>
          <a:xfrm>
            <a:off x="388480" y="1839070"/>
            <a:ext cx="34631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內建或插卡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0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G/</a:t>
            </a:r>
            <a:r>
              <a:rPr lang="zh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G/2.5</a:t>
            </a:r>
            <a:r>
              <a:rPr lang="zh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6" name="圖片 95" descr="一張含有 電子用品, 監視器, 電腦, 坐 的圖片&#10;&#10;自動產生的描述">
            <a:extLst>
              <a:ext uri="{FF2B5EF4-FFF2-40B4-BE49-F238E27FC236}">
                <a16:creationId xmlns:a16="http://schemas.microsoft.com/office/drawing/2014/main" id="{E5659F10-DD3A-4550-B8A8-EA8007A57C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724" y="2334278"/>
            <a:ext cx="1553982" cy="985452"/>
          </a:xfrm>
          <a:prstGeom prst="rect">
            <a:avLst/>
          </a:prstGeom>
        </p:spPr>
      </p:pic>
      <p:pic>
        <p:nvPicPr>
          <p:cNvPr id="98" name="圖片 97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E3FFC517-A359-4073-94C9-67DAFCC64C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6325" y="2885340"/>
            <a:ext cx="1543257" cy="9323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48B2CCDD-716B-4C0D-B5E8-52AE219CAB00}"/>
              </a:ext>
            </a:extLst>
          </p:cNvPr>
          <p:cNvSpPr txBox="1"/>
          <p:nvPr/>
        </p:nvSpPr>
        <p:spPr>
          <a:xfrm>
            <a:off x="8366076" y="1839070"/>
            <a:ext cx="34631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隨身筆電升級5G</a:t>
            </a:r>
          </a:p>
        </p:txBody>
      </p:sp>
      <p:pic>
        <p:nvPicPr>
          <p:cNvPr id="103" name="圖片 102">
            <a:extLst>
              <a:ext uri="{FF2B5EF4-FFF2-40B4-BE49-F238E27FC236}">
                <a16:creationId xmlns:a16="http://schemas.microsoft.com/office/drawing/2014/main" id="{0E6BF9E4-7461-44C9-A2E9-E8B0E49C13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7548" y="2419661"/>
            <a:ext cx="1396169" cy="838228"/>
          </a:xfrm>
          <a:prstGeom prst="rect">
            <a:avLst/>
          </a:prstGeom>
        </p:spPr>
      </p:pic>
      <p:pic>
        <p:nvPicPr>
          <p:cNvPr id="104" name="圖片 10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F0A4A6D-40D2-4C4E-88F2-A4788B35D8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940" y="2988726"/>
            <a:ext cx="939120" cy="7412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" name="圖片 10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94597BA7-5C01-485A-A9A8-AC761CE45BE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828" y="2988726"/>
            <a:ext cx="939120" cy="7412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027E1CB3-401B-4004-B8F6-D81C786FD71B}"/>
              </a:ext>
            </a:extLst>
          </p:cNvPr>
          <p:cNvSpPr txBox="1"/>
          <p:nvPr/>
        </p:nvSpPr>
        <p:spPr>
          <a:xfrm>
            <a:off x="8366076" y="4428174"/>
            <a:ext cx="34631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MacBook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zh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</a:p>
        </p:txBody>
      </p:sp>
      <p:pic>
        <p:nvPicPr>
          <p:cNvPr id="114" name="圖片 113" descr="一張含有 膝上型電腦, 電腦, 電子用品, 坐 的圖片&#10;&#10;自動產生的描述">
            <a:extLst>
              <a:ext uri="{FF2B5EF4-FFF2-40B4-BE49-F238E27FC236}">
                <a16:creationId xmlns:a16="http://schemas.microsoft.com/office/drawing/2014/main" id="{A8510D01-6D27-4390-8C78-96B6931A86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547" y="4923402"/>
            <a:ext cx="1396169" cy="1026013"/>
          </a:xfrm>
          <a:prstGeom prst="rect">
            <a:avLst/>
          </a:prstGeom>
        </p:spPr>
      </p:pic>
      <p:pic>
        <p:nvPicPr>
          <p:cNvPr id="115" name="圖片 13" descr="一張含有 電子用品, 坐, 正面, 桌 的圖片&#10;&#10;自動產生的描述">
            <a:extLst>
              <a:ext uri="{FF2B5EF4-FFF2-40B4-BE49-F238E27FC236}">
                <a16:creationId xmlns:a16="http://schemas.microsoft.com/office/drawing/2014/main" id="{F06308F9-0680-4960-A969-D0F596E9385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884" y="5664533"/>
            <a:ext cx="1159669" cy="7166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6" name="圖片 13" descr="一張含有 電子用品, 坐, 正面, 桌 的圖片&#10;&#10;自動產生的描述">
            <a:extLst>
              <a:ext uri="{FF2B5EF4-FFF2-40B4-BE49-F238E27FC236}">
                <a16:creationId xmlns:a16="http://schemas.microsoft.com/office/drawing/2014/main" id="{723C4E2F-8F31-4DD6-98D7-D878F5368D6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751" y="5664533"/>
            <a:ext cx="1159669" cy="7166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7" name="箭號: 左-右雙向 116">
            <a:extLst>
              <a:ext uri="{FF2B5EF4-FFF2-40B4-BE49-F238E27FC236}">
                <a16:creationId xmlns:a16="http://schemas.microsoft.com/office/drawing/2014/main" id="{CBB45E64-F1FB-47BA-8043-F73ECE37E7BA}"/>
              </a:ext>
            </a:extLst>
          </p:cNvPr>
          <p:cNvSpPr/>
          <p:nvPr/>
        </p:nvSpPr>
        <p:spPr>
          <a:xfrm>
            <a:off x="7404368" y="5384471"/>
            <a:ext cx="872162" cy="20227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519882EE-BDE0-4D1A-823E-989E1C8A7855}"/>
              </a:ext>
            </a:extLst>
          </p:cNvPr>
          <p:cNvSpPr txBox="1"/>
          <p:nvPr/>
        </p:nvSpPr>
        <p:spPr>
          <a:xfrm>
            <a:off x="7286761" y="5040021"/>
            <a:ext cx="105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Base-T</a:t>
            </a:r>
            <a:endParaRPr lang="zh-TW" alt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箭號: 左-右雙向 118">
            <a:extLst>
              <a:ext uri="{FF2B5EF4-FFF2-40B4-BE49-F238E27FC236}">
                <a16:creationId xmlns:a16="http://schemas.microsoft.com/office/drawing/2014/main" id="{08A37A9D-4FED-4E6C-893F-2E11696228BC}"/>
              </a:ext>
            </a:extLst>
          </p:cNvPr>
          <p:cNvSpPr/>
          <p:nvPr/>
        </p:nvSpPr>
        <p:spPr>
          <a:xfrm rot="19141928">
            <a:off x="6280857" y="4463726"/>
            <a:ext cx="2344205" cy="22219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0" name="文字方塊 119">
            <a:extLst>
              <a:ext uri="{FF2B5EF4-FFF2-40B4-BE49-F238E27FC236}">
                <a16:creationId xmlns:a16="http://schemas.microsoft.com/office/drawing/2014/main" id="{43BA5263-6D7A-4F7E-9B64-252299F5D324}"/>
              </a:ext>
            </a:extLst>
          </p:cNvPr>
          <p:cNvSpPr txBox="1"/>
          <p:nvPr/>
        </p:nvSpPr>
        <p:spPr>
          <a:xfrm rot="19160630">
            <a:off x="6742948" y="4207369"/>
            <a:ext cx="106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Base-T</a:t>
            </a:r>
            <a:endParaRPr lang="zh-TW" alt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箭號: 左-右雙向 120">
            <a:extLst>
              <a:ext uri="{FF2B5EF4-FFF2-40B4-BE49-F238E27FC236}">
                <a16:creationId xmlns:a16="http://schemas.microsoft.com/office/drawing/2014/main" id="{DD9253C3-9090-4591-8405-30C073B6A3F9}"/>
              </a:ext>
            </a:extLst>
          </p:cNvPr>
          <p:cNvSpPr/>
          <p:nvPr/>
        </p:nvSpPr>
        <p:spPr>
          <a:xfrm rot="16200000">
            <a:off x="5263316" y="4439216"/>
            <a:ext cx="1597634" cy="250624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997FDD21-96FE-4DDB-96CF-16A40E443784}"/>
              </a:ext>
            </a:extLst>
          </p:cNvPr>
          <p:cNvSpPr txBox="1"/>
          <p:nvPr/>
        </p:nvSpPr>
        <p:spPr>
          <a:xfrm rot="16200000">
            <a:off x="5232179" y="4387995"/>
            <a:ext cx="106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Base-T</a:t>
            </a:r>
            <a:endParaRPr lang="zh-TW" alt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箭號: 左-右雙向 122">
            <a:extLst>
              <a:ext uri="{FF2B5EF4-FFF2-40B4-BE49-F238E27FC236}">
                <a16:creationId xmlns:a16="http://schemas.microsoft.com/office/drawing/2014/main" id="{1DCD1854-F28E-49C5-B8D8-CAAA1FC5F388}"/>
              </a:ext>
            </a:extLst>
          </p:cNvPr>
          <p:cNvSpPr/>
          <p:nvPr/>
        </p:nvSpPr>
        <p:spPr>
          <a:xfrm rot="2626805">
            <a:off x="2895630" y="4477346"/>
            <a:ext cx="2344205" cy="22219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chemeClr val="tx1"/>
              </a:gs>
              <a:gs pos="50000">
                <a:schemeClr val="bg1">
                  <a:lumMod val="75000"/>
                </a:schemeClr>
              </a:gs>
              <a:gs pos="25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8" name="箭號: 左-右雙向 127">
            <a:extLst>
              <a:ext uri="{FF2B5EF4-FFF2-40B4-BE49-F238E27FC236}">
                <a16:creationId xmlns:a16="http://schemas.microsoft.com/office/drawing/2014/main" id="{9EDE0569-6327-42EC-ABBE-21C59098F28A}"/>
              </a:ext>
            </a:extLst>
          </p:cNvPr>
          <p:cNvSpPr/>
          <p:nvPr/>
        </p:nvSpPr>
        <p:spPr>
          <a:xfrm>
            <a:off x="3021721" y="5398170"/>
            <a:ext cx="872162" cy="20227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chemeClr val="tx1"/>
              </a:gs>
              <a:gs pos="50000">
                <a:schemeClr val="bg1">
                  <a:lumMod val="75000"/>
                </a:schemeClr>
              </a:gs>
              <a:gs pos="25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6DC138F8-9E3C-4495-AA36-E13203A38831}"/>
              </a:ext>
            </a:extLst>
          </p:cNvPr>
          <p:cNvSpPr txBox="1"/>
          <p:nvPr/>
        </p:nvSpPr>
        <p:spPr>
          <a:xfrm rot="2643745">
            <a:off x="3353374" y="4218518"/>
            <a:ext cx="180581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latin typeface="Arial"/>
                <a:ea typeface="新細明體"/>
                <a:cs typeface="Arial"/>
              </a:rPr>
              <a:t>Base-T/SFP+</a:t>
            </a:r>
            <a:endParaRPr lang="zh-TW" altLang="en-US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B521F16F-C854-4977-A64F-01CA132C222A}"/>
              </a:ext>
            </a:extLst>
          </p:cNvPr>
          <p:cNvSpPr txBox="1"/>
          <p:nvPr/>
        </p:nvSpPr>
        <p:spPr>
          <a:xfrm>
            <a:off x="3018462" y="5031627"/>
            <a:ext cx="83971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latin typeface="Arial"/>
                <a:ea typeface="新細明體"/>
                <a:cs typeface="Arial"/>
              </a:rPr>
              <a:t>SFP+</a:t>
            </a:r>
            <a:endParaRPr lang="zh-TW" altLang="en-US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145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>
            <a:extLst>
              <a:ext uri="{FF2B5EF4-FFF2-40B4-BE49-F238E27FC236}">
                <a16:creationId xmlns:a16="http://schemas.microsoft.com/office/drawing/2014/main" id="{824F2A70-2DD4-422A-A975-848763E7A01E}"/>
              </a:ext>
            </a:extLst>
          </p:cNvPr>
          <p:cNvSpPr/>
          <p:nvPr/>
        </p:nvSpPr>
        <p:spPr>
          <a:xfrm>
            <a:off x="394661" y="4209658"/>
            <a:ext cx="3676502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E2E2315-551C-4E47-B191-6AF9A1EC8166}"/>
              </a:ext>
            </a:extLst>
          </p:cNvPr>
          <p:cNvSpPr/>
          <p:nvPr/>
        </p:nvSpPr>
        <p:spPr>
          <a:xfrm>
            <a:off x="4349330" y="4209658"/>
            <a:ext cx="7445892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3B1C7E8-95B0-4B7D-A1F1-D7B9758B01B7}"/>
              </a:ext>
            </a:extLst>
          </p:cNvPr>
          <p:cNvSpPr/>
          <p:nvPr/>
        </p:nvSpPr>
        <p:spPr>
          <a:xfrm>
            <a:off x="396483" y="1657759"/>
            <a:ext cx="11398739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Arial"/>
                <a:ea typeface="微軟正黑體"/>
                <a:cs typeface="Arial"/>
              </a:rPr>
              <a:t>搭配內建</a:t>
            </a:r>
            <a:r>
              <a:rPr lang="en-US" altLang="zh-TW">
                <a:latin typeface="Arial"/>
                <a:ea typeface="微軟正黑體"/>
                <a:cs typeface="Arial"/>
              </a:rPr>
              <a:t> 2.5/5/10GbE 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網路的桌上型</a:t>
            </a:r>
            <a:r>
              <a:rPr lang="en-US" altLang="zh-TW">
                <a:latin typeface="Arial"/>
                <a:ea typeface="微軟正黑體"/>
                <a:cs typeface="Arial"/>
              </a:rPr>
              <a:t> NAS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14" name="圖片 13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BB2F51BC-F160-45DD-BC2E-A88A7B2E5C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6283" y="4845326"/>
            <a:ext cx="1447454" cy="11673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2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EF658B6C-7D29-41F8-8A71-01C2907FCD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569" y="4800937"/>
            <a:ext cx="2009513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20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5B00F86E-7013-49CA-9182-ECB468A560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516" y="2247257"/>
            <a:ext cx="2033619" cy="12346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2236218F-44F8-42EA-8F1F-5DFB636B4EEE}"/>
              </a:ext>
            </a:extLst>
          </p:cNvPr>
          <p:cNvSpPr/>
          <p:nvPr/>
        </p:nvSpPr>
        <p:spPr>
          <a:xfrm>
            <a:off x="9308010" y="3509739"/>
            <a:ext cx="187063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TS-431KX</a:t>
            </a:r>
            <a:endParaRPr lang="zh-TW" altLang="en-US" sz="1400">
              <a:solidFill>
                <a:srgbClr val="000000"/>
              </a:solidFill>
              <a:latin typeface="Calibri" panose="020F0502020204030204"/>
              <a:ea typeface="新細明體" panose="02020500000000000000" pitchFamily="18" charset="-120"/>
              <a:cs typeface="Calibri" panose="020F0502020204030204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B13CB69-DAD7-485C-93FF-651B51A398D3}"/>
              </a:ext>
            </a:extLst>
          </p:cNvPr>
          <p:cNvSpPr/>
          <p:nvPr/>
        </p:nvSpPr>
        <p:spPr>
          <a:xfrm>
            <a:off x="4349330" y="4209658"/>
            <a:ext cx="7445892" cy="43214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2.5GbE BASE-T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2AB5A5A-CF4D-48CC-A01E-8215AC9C7BD8}"/>
              </a:ext>
            </a:extLst>
          </p:cNvPr>
          <p:cNvSpPr/>
          <p:nvPr/>
        </p:nvSpPr>
        <p:spPr>
          <a:xfrm>
            <a:off x="4744695" y="6107988"/>
            <a:ext cx="187063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TS-hx86 Family</a:t>
            </a:r>
            <a:endParaRPr lang="zh-TW" altLang="zh-TW" sz="1400"/>
          </a:p>
        </p:txBody>
      </p:sp>
      <p:pic>
        <p:nvPicPr>
          <p:cNvPr id="49" name="圖片 12" descr="一張含有 室內, 監視器, 影片, 遊戲 的圖片&#10;&#10;自動產生的描述">
            <a:extLst>
              <a:ext uri="{FF2B5EF4-FFF2-40B4-BE49-F238E27FC236}">
                <a16:creationId xmlns:a16="http://schemas.microsoft.com/office/drawing/2014/main" id="{A21CCCD0-0E21-48EE-AAC8-2F2ADFE2AA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609" y="4800937"/>
            <a:ext cx="2032095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0FFAAD79-E8FC-4FC1-A8BB-9FA2DDF71AC1}"/>
              </a:ext>
            </a:extLst>
          </p:cNvPr>
          <p:cNvSpPr/>
          <p:nvPr/>
        </p:nvSpPr>
        <p:spPr>
          <a:xfrm>
            <a:off x="6908341" y="6107988"/>
            <a:ext cx="187063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TS-x31P3 Family</a:t>
            </a:r>
            <a:endParaRPr lang="zh-TW" altLang="zh-TW" sz="140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7F3AAA4-7BD7-45DC-978D-98CA495B3557}"/>
              </a:ext>
            </a:extLst>
          </p:cNvPr>
          <p:cNvSpPr/>
          <p:nvPr/>
        </p:nvSpPr>
        <p:spPr>
          <a:xfrm>
            <a:off x="9308010" y="6107988"/>
            <a:ext cx="187063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TS-x53D Family</a:t>
            </a:r>
            <a:endParaRPr lang="zh-TW" altLang="zh-TW" sz="140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9ADA9AB3-07A8-4918-89D4-CE7122357BF6}"/>
              </a:ext>
            </a:extLst>
          </p:cNvPr>
          <p:cNvSpPr/>
          <p:nvPr/>
        </p:nvSpPr>
        <p:spPr>
          <a:xfrm>
            <a:off x="396483" y="4209658"/>
            <a:ext cx="3665929" cy="43214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5GbE BASE-T</a:t>
            </a:r>
          </a:p>
        </p:txBody>
      </p:sp>
      <p:pic>
        <p:nvPicPr>
          <p:cNvPr id="53" name="圖片 24" descr="一張含有 室內, 電子用品, 監視器, 電腦 的圖片&#10;&#10;自動產生的描述">
            <a:extLst>
              <a:ext uri="{FF2B5EF4-FFF2-40B4-BE49-F238E27FC236}">
                <a16:creationId xmlns:a16="http://schemas.microsoft.com/office/drawing/2014/main" id="{6734326E-5471-44FF-8CCC-9E04C8C59B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036" y="4813149"/>
            <a:ext cx="1987985" cy="1231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3E54DC3F-9EB1-49CC-85C4-4226D22882EF}"/>
              </a:ext>
            </a:extLst>
          </p:cNvPr>
          <p:cNvSpPr/>
          <p:nvPr/>
        </p:nvSpPr>
        <p:spPr>
          <a:xfrm>
            <a:off x="1302713" y="6107988"/>
            <a:ext cx="187063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TVS-x72N Family</a:t>
            </a:r>
            <a:endParaRPr lang="zh-TW" altLang="zh-TW" sz="140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1A0167C-2C66-49BF-85F8-B8A465A94E58}"/>
              </a:ext>
            </a:extLst>
          </p:cNvPr>
          <p:cNvSpPr/>
          <p:nvPr/>
        </p:nvSpPr>
        <p:spPr>
          <a:xfrm>
            <a:off x="394661" y="1657759"/>
            <a:ext cx="11406146" cy="43214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59" name="圖片 5" descr="一張含有 監視器, 黑色, 坐, 電腦 的圖片&#10;&#10;描述是以非常高的可信度產生">
            <a:extLst>
              <a:ext uri="{FF2B5EF4-FFF2-40B4-BE49-F238E27FC236}">
                <a16:creationId xmlns:a16="http://schemas.microsoft.com/office/drawing/2014/main" id="{28BA97D0-43FB-4FD8-9399-3B9AA86220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68" y="2282532"/>
            <a:ext cx="1827099" cy="1164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圖片 5" descr="一張含有 電子用品, 電腦, 監視器, 坐 的圖片&#10;&#10;自動產生的描述">
            <a:extLst>
              <a:ext uri="{FF2B5EF4-FFF2-40B4-BE49-F238E27FC236}">
                <a16:creationId xmlns:a16="http://schemas.microsoft.com/office/drawing/2014/main" id="{B687BC99-FDC3-4EC1-846D-D9EFA89CF24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955" y="2263080"/>
            <a:ext cx="1912962" cy="12030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79B8B4FF-E986-49AB-AC63-C62BF25F1E95}"/>
              </a:ext>
            </a:extLst>
          </p:cNvPr>
          <p:cNvSpPr/>
          <p:nvPr/>
        </p:nvSpPr>
        <p:spPr>
          <a:xfrm>
            <a:off x="1051492" y="3509739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TVS-x72XT Family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2449CEC-FD1A-468D-9762-2324780F5588}"/>
              </a:ext>
            </a:extLst>
          </p:cNvPr>
          <p:cNvSpPr/>
          <p:nvPr/>
        </p:nvSpPr>
        <p:spPr>
          <a:xfrm>
            <a:off x="3445121" y="3509739"/>
            <a:ext cx="187063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TS-x83PX Family</a:t>
            </a:r>
            <a:endParaRPr lang="zh-TW" altLang="en-US" sz="1600"/>
          </a:p>
        </p:txBody>
      </p:sp>
      <p:pic>
        <p:nvPicPr>
          <p:cNvPr id="63" name="圖片 18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6A558BAF-0550-4605-AB18-8D7B22939D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609" y="2247257"/>
            <a:ext cx="2032094" cy="12346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A99C2A84-E3F3-44B1-AADC-DE19CAD53AF6}"/>
              </a:ext>
            </a:extLst>
          </p:cNvPr>
          <p:cNvSpPr/>
          <p:nvPr/>
        </p:nvSpPr>
        <p:spPr>
          <a:xfrm>
            <a:off x="6971931" y="3509739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TS-431X3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2F41FCB-3CA4-4B2E-9908-3B39ED813214}"/>
              </a:ext>
            </a:extLst>
          </p:cNvPr>
          <p:cNvSpPr/>
          <p:nvPr/>
        </p:nvSpPr>
        <p:spPr>
          <a:xfrm>
            <a:off x="6971931" y="3748585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10GbE+2.5GbE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41D7608-767E-4764-9399-CE8E79537FC4}"/>
              </a:ext>
            </a:extLst>
          </p:cNvPr>
          <p:cNvSpPr/>
          <p:nvPr/>
        </p:nvSpPr>
        <p:spPr>
          <a:xfrm>
            <a:off x="1723823" y="1646345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10GbE BASE-T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6BF2E578-F058-4F66-B306-5E7C0EE47441}"/>
              </a:ext>
            </a:extLst>
          </p:cNvPr>
          <p:cNvSpPr/>
          <p:nvPr/>
        </p:nvSpPr>
        <p:spPr>
          <a:xfrm>
            <a:off x="7610253" y="1646345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10GbE SFP+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FC7C71A-8C7B-4A1F-99C4-8C34FB6BA9EA}"/>
              </a:ext>
            </a:extLst>
          </p:cNvPr>
          <p:cNvSpPr/>
          <p:nvPr/>
        </p:nvSpPr>
        <p:spPr>
          <a:xfrm>
            <a:off x="5754633" y="1646345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｜</a:t>
            </a:r>
            <a:endParaRPr lang="en-US" altLang="zh-CN" sz="20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1838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硬體規格亮點</a:t>
            </a:r>
          </a:p>
        </p:txBody>
      </p:sp>
    </p:spTree>
    <p:extLst>
      <p:ext uri="{BB962C8B-B14F-4D97-AF65-F5344CB8AC3E}">
        <p14:creationId xmlns:p14="http://schemas.microsoft.com/office/powerpoint/2010/main" val="13292677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Arial"/>
                <a:ea typeface="微軟正黑體"/>
                <a:cs typeface="Arial"/>
              </a:rPr>
              <a:t>搭配內建</a:t>
            </a:r>
            <a:r>
              <a:rPr lang="en-US">
                <a:latin typeface="Arial"/>
                <a:ea typeface="微軟正黑體"/>
                <a:cs typeface="Arial"/>
              </a:rPr>
              <a:t> 2.5/5/10GbE </a:t>
            </a:r>
            <a:r>
              <a:rPr lang="zh-TW" altLang="en-US">
                <a:latin typeface="Arial"/>
                <a:ea typeface="微軟正黑體"/>
                <a:cs typeface="Arial"/>
              </a:rPr>
              <a:t>網路的機架型 </a:t>
            </a:r>
            <a:r>
              <a:rPr lang="en-US">
                <a:latin typeface="Arial"/>
                <a:ea typeface="微軟正黑體"/>
                <a:cs typeface="Arial"/>
              </a:rPr>
              <a:t>NAS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A6C5077-3A0C-44B3-9727-9CF1AFE3BB60}"/>
              </a:ext>
            </a:extLst>
          </p:cNvPr>
          <p:cNvSpPr/>
          <p:nvPr/>
        </p:nvSpPr>
        <p:spPr>
          <a:xfrm>
            <a:off x="264484" y="1713157"/>
            <a:ext cx="6728345" cy="4974829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3C7670D-4CEF-4756-8C27-3E08C46DA34E}"/>
              </a:ext>
            </a:extLst>
          </p:cNvPr>
          <p:cNvSpPr/>
          <p:nvPr/>
        </p:nvSpPr>
        <p:spPr>
          <a:xfrm>
            <a:off x="7203060" y="1713157"/>
            <a:ext cx="4724458" cy="4974829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D36E354-FBAC-4F1D-841C-837A13CD3AEA}"/>
              </a:ext>
            </a:extLst>
          </p:cNvPr>
          <p:cNvSpPr/>
          <p:nvPr/>
        </p:nvSpPr>
        <p:spPr>
          <a:xfrm>
            <a:off x="264483" y="1713157"/>
            <a:ext cx="6728344" cy="43214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10GbE BASE-T &amp; SFP+</a:t>
            </a:r>
          </a:p>
        </p:txBody>
      </p:sp>
      <p:pic>
        <p:nvPicPr>
          <p:cNvPr id="29" name="圖片 12" descr="一張含有 男人, 吉他, 桌, 直立的 的圖片&#10;&#10;自動產生的描述">
            <a:extLst>
              <a:ext uri="{FF2B5EF4-FFF2-40B4-BE49-F238E27FC236}">
                <a16:creationId xmlns:a16="http://schemas.microsoft.com/office/drawing/2014/main" id="{AA2E46E8-C0FD-4B9D-A1BA-D84AFB34CD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81" y="2228669"/>
            <a:ext cx="3374161" cy="21932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3" descr="一張含有 男人, 吉他, 桌, 直立的 的圖片&#10;&#10;自動產生的描述">
            <a:extLst>
              <a:ext uri="{FF2B5EF4-FFF2-40B4-BE49-F238E27FC236}">
                <a16:creationId xmlns:a16="http://schemas.microsoft.com/office/drawing/2014/main" id="{9B9DF042-8930-4C2C-A3F8-31E7994F0F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404" y="2203045"/>
            <a:ext cx="3413584" cy="22188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9" descr="一張含有 桌, 坐, 電腦, 玻璃 的圖片&#10;&#10;自動產生的描述">
            <a:extLst>
              <a:ext uri="{FF2B5EF4-FFF2-40B4-BE49-F238E27FC236}">
                <a16:creationId xmlns:a16="http://schemas.microsoft.com/office/drawing/2014/main" id="{E4CCD1F8-A4E0-46AB-AE04-FFC017EE5B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61" y="4447135"/>
            <a:ext cx="2743200" cy="17148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圖片 7" descr="一張含有 吉他 的圖片&#10;&#10;自動產生的描述">
            <a:extLst>
              <a:ext uri="{FF2B5EF4-FFF2-40B4-BE49-F238E27FC236}">
                <a16:creationId xmlns:a16="http://schemas.microsoft.com/office/drawing/2014/main" id="{11A9532A-FA69-4B78-B8E2-D0A0030C7D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468" y="4447135"/>
            <a:ext cx="3165285" cy="19786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7751451C-870F-4C09-9EC8-EBCCB9ECE50E}"/>
              </a:ext>
            </a:extLst>
          </p:cNvPr>
          <p:cNvSpPr/>
          <p:nvPr/>
        </p:nvSpPr>
        <p:spPr>
          <a:xfrm>
            <a:off x="476726" y="4139721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TS-h1283XU-RP</a:t>
            </a:r>
            <a:endParaRPr lang="zh-TW" altLang="en-US" sz="1400" b="1">
              <a:latin typeface="Arial"/>
              <a:ea typeface="微軟正黑體"/>
              <a:cs typeface="Arial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FECDC75-BCD0-4A51-874A-F6580A01B7F5}"/>
              </a:ext>
            </a:extLst>
          </p:cNvPr>
          <p:cNvSpPr/>
          <p:nvPr/>
        </p:nvSpPr>
        <p:spPr>
          <a:xfrm>
            <a:off x="3807309" y="4139721"/>
            <a:ext cx="2911602" cy="45506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50000"/>
              </a:lnSpc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TS-h977XU-RP</a:t>
            </a:r>
          </a:p>
          <a:p>
            <a:pPr algn="ctr">
              <a:lnSpc>
                <a:spcPct val="50000"/>
              </a:lnSpc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TS-h1277XU-RP</a:t>
            </a:r>
            <a:endParaRPr lang="zh-TW" altLang="en-US" sz="1400">
              <a:ea typeface="新細明體"/>
              <a:cs typeface="Calibri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5EFD60F-7EF9-40DC-A639-1DFE273D9828}"/>
              </a:ext>
            </a:extLst>
          </p:cNvPr>
          <p:cNvSpPr/>
          <p:nvPr/>
        </p:nvSpPr>
        <p:spPr>
          <a:xfrm>
            <a:off x="476726" y="5942800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GM-1002/1002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A1DA6A9-FDF6-4F8D-B7D2-BC9C268EFAB0}"/>
              </a:ext>
            </a:extLst>
          </p:cNvPr>
          <p:cNvSpPr/>
          <p:nvPr/>
        </p:nvSpPr>
        <p:spPr>
          <a:xfrm>
            <a:off x="3787586" y="5942800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zh-TW" sz="1400" b="1">
                <a:latin typeface="Arial"/>
                <a:ea typeface="微軟正黑體"/>
                <a:cs typeface="Arial"/>
              </a:rPr>
              <a:t>T</a:t>
            </a:r>
            <a:r>
              <a:rPr lang="en-US" altLang="zh-CN" sz="1400" b="1">
                <a:latin typeface="Arial"/>
                <a:ea typeface="微軟正黑體"/>
                <a:cs typeface="Arial"/>
              </a:rPr>
              <a:t>VS-x72XU</a:t>
            </a:r>
            <a:endParaRPr lang="zh-TW" altLang="en-US" sz="140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81EFFE0-565E-4816-B314-7E16BF2806BF}"/>
              </a:ext>
            </a:extLst>
          </p:cNvPr>
          <p:cNvSpPr/>
          <p:nvPr/>
        </p:nvSpPr>
        <p:spPr>
          <a:xfrm>
            <a:off x="7203060" y="1713157"/>
            <a:ext cx="4724458" cy="43214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搭載</a:t>
            </a:r>
            <a:r>
              <a:rPr lang="en-US" altLang="zh-CN" sz="2000" b="1" i="1">
                <a:latin typeface="Arial" panose="020B0604020202020204" pitchFamily="34" charset="0"/>
                <a:ea typeface="微軟正黑體" panose="020B0604030504040204" pitchFamily="34" charset="-120"/>
              </a:rPr>
              <a:t>  </a:t>
            </a:r>
            <a:r>
              <a:rPr lang="en-US" altLang="zh-CN" sz="2000" b="1" i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2.5GbE BASE-T</a:t>
            </a:r>
          </a:p>
        </p:txBody>
      </p:sp>
      <p:pic>
        <p:nvPicPr>
          <p:cNvPr id="39" name="圖片 8">
            <a:extLst>
              <a:ext uri="{FF2B5EF4-FFF2-40B4-BE49-F238E27FC236}">
                <a16:creationId xmlns:a16="http://schemas.microsoft.com/office/drawing/2014/main" id="{5769EAD5-D565-4B9E-977A-AEF5BC9E66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870" y="1588913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圖片 4" descr="一張含有 坐, 桌, 大, 房間 的圖片&#10;&#10;自動產生的描述">
            <a:extLst>
              <a:ext uri="{FF2B5EF4-FFF2-40B4-BE49-F238E27FC236}">
                <a16:creationId xmlns:a16="http://schemas.microsoft.com/office/drawing/2014/main" id="{3FA6BB01-EC58-4B41-AA1E-9366B9F3DE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870" y="2465573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圖片 5" descr="一張含有 坐, 桌, 房間, 大 的圖片&#10;&#10;自動產生的描述">
            <a:extLst>
              <a:ext uri="{FF2B5EF4-FFF2-40B4-BE49-F238E27FC236}">
                <a16:creationId xmlns:a16="http://schemas.microsoft.com/office/drawing/2014/main" id="{B076D309-58B3-4128-9EC3-334FA46C12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870" y="3575662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7" descr="一張含有 吉他 的圖片&#10;&#10;自動產生的描述">
            <a:extLst>
              <a:ext uri="{FF2B5EF4-FFF2-40B4-BE49-F238E27FC236}">
                <a16:creationId xmlns:a16="http://schemas.microsoft.com/office/drawing/2014/main" id="{2F8DB172-723D-4C08-AD8D-C8252F843C5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870" y="4719095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785CB84B-8865-428F-B6EB-5E68941DCCFF}"/>
              </a:ext>
            </a:extLst>
          </p:cNvPr>
          <p:cNvSpPr/>
          <p:nvPr/>
        </p:nvSpPr>
        <p:spPr>
          <a:xfrm>
            <a:off x="8151455" y="2723982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TS-451DeU</a:t>
            </a:r>
            <a:endParaRPr lang="zh-TW" altLang="zh-TW" sz="140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F24E942-720F-445F-AD68-55774446DC55}"/>
              </a:ext>
            </a:extLst>
          </p:cNvPr>
          <p:cNvSpPr/>
          <p:nvPr/>
        </p:nvSpPr>
        <p:spPr>
          <a:xfrm>
            <a:off x="8151455" y="3802945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TS-x73AU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EFAF9DA-0F81-4A56-A5A7-E1AAC8F2EA6F}"/>
              </a:ext>
            </a:extLst>
          </p:cNvPr>
          <p:cNvSpPr/>
          <p:nvPr/>
        </p:nvSpPr>
        <p:spPr>
          <a:xfrm>
            <a:off x="8151455" y="4896210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TS-x53DU</a:t>
            </a:r>
            <a:endParaRPr lang="zh-TW" altLang="zh-TW" sz="140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D7CF5EE-45C1-412B-ABB0-CD5B167E4BB4}"/>
              </a:ext>
            </a:extLst>
          </p:cNvPr>
          <p:cNvSpPr/>
          <p:nvPr/>
        </p:nvSpPr>
        <p:spPr>
          <a:xfrm>
            <a:off x="8151455" y="6022528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zh-TW" sz="1400" b="1">
                <a:latin typeface="Arial"/>
                <a:ea typeface="微軟正黑體"/>
                <a:cs typeface="Arial"/>
              </a:rPr>
              <a:t>TS-x32PXU</a:t>
            </a:r>
            <a:endParaRPr lang="zh-TW" altLang="zh-TW" sz="140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781C0720-7A78-4B08-9F29-AFB6BCD34F91}"/>
              </a:ext>
            </a:extLst>
          </p:cNvPr>
          <p:cNvSpPr/>
          <p:nvPr/>
        </p:nvSpPr>
        <p:spPr>
          <a:xfrm>
            <a:off x="8735531" y="6273791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zh-TW" sz="1400" b="1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+ 2x 10GbE SFP+</a:t>
            </a:r>
            <a:endParaRPr lang="en-US" altLang="zh-CN" sz="1400" b="1">
              <a:solidFill>
                <a:srgbClr val="C00000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5294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2CB33CBA-2C1B-4EAF-A4CF-EEC2FA61F503}"/>
              </a:ext>
            </a:extLst>
          </p:cNvPr>
          <p:cNvGrpSpPr/>
          <p:nvPr/>
        </p:nvGrpSpPr>
        <p:grpSpPr>
          <a:xfrm>
            <a:off x="6316419" y="2173012"/>
            <a:ext cx="2453384" cy="4137418"/>
            <a:chOff x="783875" y="2408481"/>
            <a:chExt cx="3705968" cy="10415596"/>
          </a:xfrm>
        </p:grpSpPr>
        <p:sp>
          <p:nvSpPr>
            <p:cNvPr id="125" name="矩形: 圓角 124">
              <a:extLst>
                <a:ext uri="{FF2B5EF4-FFF2-40B4-BE49-F238E27FC236}">
                  <a16:creationId xmlns:a16="http://schemas.microsoft.com/office/drawing/2014/main" id="{DE7860D5-CB62-4D7C-B6D3-318A2C59FB34}"/>
                </a:ext>
              </a:extLst>
            </p:cNvPr>
            <p:cNvSpPr/>
            <p:nvPr/>
          </p:nvSpPr>
          <p:spPr>
            <a:xfrm>
              <a:off x="794280" y="2408481"/>
              <a:ext cx="3695563" cy="10415596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254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6" name="矩形: 圓角化同側角落 125">
              <a:extLst>
                <a:ext uri="{FF2B5EF4-FFF2-40B4-BE49-F238E27FC236}">
                  <a16:creationId xmlns:a16="http://schemas.microsoft.com/office/drawing/2014/main" id="{D0510ABE-2F6B-469D-BE83-A891B4FF937E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87EF78B9-016F-4D6D-9B5C-D80B33A43A3E}"/>
              </a:ext>
            </a:extLst>
          </p:cNvPr>
          <p:cNvGrpSpPr/>
          <p:nvPr/>
        </p:nvGrpSpPr>
        <p:grpSpPr>
          <a:xfrm>
            <a:off x="697946" y="2173012"/>
            <a:ext cx="2453384" cy="1877321"/>
            <a:chOff x="783875" y="2408481"/>
            <a:chExt cx="3705968" cy="4725995"/>
          </a:xfrm>
        </p:grpSpPr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CFC8B0E4-F1AC-4868-BEDE-70723C9D58E4}"/>
                </a:ext>
              </a:extLst>
            </p:cNvPr>
            <p:cNvSpPr/>
            <p:nvPr/>
          </p:nvSpPr>
          <p:spPr>
            <a:xfrm>
              <a:off x="794280" y="2408481"/>
              <a:ext cx="3695563" cy="4725995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254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6" name="矩形: 圓角化同側角落 65">
              <a:extLst>
                <a:ext uri="{FF2B5EF4-FFF2-40B4-BE49-F238E27FC236}">
                  <a16:creationId xmlns:a16="http://schemas.microsoft.com/office/drawing/2014/main" id="{DD3AC38F-0679-43F8-B155-2C7F7E0E8A8B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250">
                <a:latin typeface="Arial"/>
                <a:ea typeface="微軟正黑體"/>
                <a:cs typeface="Arial"/>
              </a:rPr>
              <a:t>網路擴充：</a:t>
            </a:r>
            <a:r>
              <a:rPr lang="zh-TW" altLang="en-US" sz="4250">
                <a:latin typeface="Arial"/>
                <a:ea typeface="微軟正黑體"/>
                <a:cs typeface="Arial"/>
              </a:rPr>
              <a:t>豐富的</a:t>
            </a:r>
            <a:r>
              <a:rPr lang="zh-TW">
                <a:latin typeface="Arial"/>
                <a:ea typeface="微軟正黑體"/>
                <a:cs typeface="Arial"/>
              </a:rPr>
              <a:t>各式</a:t>
            </a:r>
            <a:r>
              <a:rPr lang="en-US" altLang="zh-TW">
                <a:latin typeface="Arial"/>
                <a:ea typeface="微軟正黑體"/>
                <a:cs typeface="Arial"/>
              </a:rPr>
              <a:t> </a:t>
            </a:r>
            <a:r>
              <a:rPr lang="zh-TW">
                <a:latin typeface="Arial"/>
                <a:ea typeface="微軟正黑體"/>
                <a:cs typeface="Arial"/>
              </a:rPr>
              <a:t>PCIe</a:t>
            </a:r>
            <a:r>
              <a:rPr lang="en-US" altLang="zh-TW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4250">
                <a:latin typeface="Arial"/>
                <a:ea typeface="微軟正黑體"/>
                <a:cs typeface="Arial"/>
              </a:rPr>
              <a:t>網路擴充卡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10AF9926-CC44-460A-9FAE-DBA488DA6D82}"/>
              </a:ext>
            </a:extLst>
          </p:cNvPr>
          <p:cNvSpPr txBox="1"/>
          <p:nvPr/>
        </p:nvSpPr>
        <p:spPr>
          <a:xfrm>
            <a:off x="704833" y="2203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QXG-10G2SF-CX4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A262127-AD60-4937-B3AA-880D891A31D5}"/>
              </a:ext>
            </a:extLst>
          </p:cNvPr>
          <p:cNvGrpSpPr/>
          <p:nvPr/>
        </p:nvGrpSpPr>
        <p:grpSpPr>
          <a:xfrm>
            <a:off x="464260" y="3343371"/>
            <a:ext cx="859808" cy="859808"/>
            <a:chOff x="279469" y="3474691"/>
            <a:chExt cx="859808" cy="85980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6AE8CA91-956B-470C-B530-E7138CEF66F8}"/>
                </a:ext>
              </a:extLst>
            </p:cNvPr>
            <p:cNvSpPr/>
            <p:nvPr/>
          </p:nvSpPr>
          <p:spPr>
            <a:xfrm>
              <a:off x="279469" y="3474691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002060"/>
                  </a:gs>
                  <a:gs pos="100000">
                    <a:srgbClr val="0070C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8" name="圖片 13" descr="一張含有 標誌 的圖片&#10;&#10;自動產生的描述">
              <a:extLst>
                <a:ext uri="{FF2B5EF4-FFF2-40B4-BE49-F238E27FC236}">
                  <a16:creationId xmlns:a16="http://schemas.microsoft.com/office/drawing/2014/main" id="{FC167942-FC17-4EB3-B271-A9B1E818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14" y="3654841"/>
              <a:ext cx="661918" cy="499509"/>
            </a:xfrm>
            <a:prstGeom prst="rect">
              <a:avLst/>
            </a:prstGeom>
          </p:spPr>
        </p:pic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9C6F2782-C46F-4D15-96AB-A444DA2A07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567" y="2689936"/>
            <a:ext cx="1607550" cy="1000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文字方塊 71">
            <a:extLst>
              <a:ext uri="{FF2B5EF4-FFF2-40B4-BE49-F238E27FC236}">
                <a16:creationId xmlns:a16="http://schemas.microsoft.com/office/drawing/2014/main" id="{34BD01BB-511F-4BC4-994C-838D42273BF3}"/>
              </a:ext>
            </a:extLst>
          </p:cNvPr>
          <p:cNvSpPr txBox="1"/>
          <p:nvPr/>
        </p:nvSpPr>
        <p:spPr>
          <a:xfrm>
            <a:off x="1324067" y="3615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SFP+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A725209B-B0C6-413C-BE7C-A300DAB7E034}"/>
              </a:ext>
            </a:extLst>
          </p:cNvPr>
          <p:cNvGrpSpPr/>
          <p:nvPr/>
        </p:nvGrpSpPr>
        <p:grpSpPr>
          <a:xfrm>
            <a:off x="3503739" y="2173012"/>
            <a:ext cx="2453384" cy="1877321"/>
            <a:chOff x="783875" y="2408481"/>
            <a:chExt cx="3705968" cy="4725995"/>
          </a:xfrm>
        </p:grpSpPr>
        <p:sp>
          <p:nvSpPr>
            <p:cNvPr id="77" name="矩形: 圓角 76">
              <a:extLst>
                <a:ext uri="{FF2B5EF4-FFF2-40B4-BE49-F238E27FC236}">
                  <a16:creationId xmlns:a16="http://schemas.microsoft.com/office/drawing/2014/main" id="{4A628764-DA2F-41CB-BF8D-C683A8634EEC}"/>
                </a:ext>
              </a:extLst>
            </p:cNvPr>
            <p:cNvSpPr/>
            <p:nvPr/>
          </p:nvSpPr>
          <p:spPr>
            <a:xfrm>
              <a:off x="794280" y="2408481"/>
              <a:ext cx="3695563" cy="4725995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254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" name="矩形: 圓角化同側角落 78">
              <a:extLst>
                <a:ext uri="{FF2B5EF4-FFF2-40B4-BE49-F238E27FC236}">
                  <a16:creationId xmlns:a16="http://schemas.microsoft.com/office/drawing/2014/main" id="{5CEEA7A3-87EA-426B-A08F-C18F84358BE2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E6EB8D22-7557-42F1-9666-632C696646AE}"/>
              </a:ext>
            </a:extLst>
          </p:cNvPr>
          <p:cNvSpPr txBox="1"/>
          <p:nvPr/>
        </p:nvSpPr>
        <p:spPr>
          <a:xfrm>
            <a:off x="3510626" y="2203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LAN-10G2T-X550</a:t>
            </a:r>
            <a:endParaRPr lang="zh-TW" alt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83C8A077-9D1F-4148-95B1-D3491EED973D}"/>
              </a:ext>
            </a:extLst>
          </p:cNvPr>
          <p:cNvSpPr txBox="1"/>
          <p:nvPr/>
        </p:nvSpPr>
        <p:spPr>
          <a:xfrm>
            <a:off x="4129860" y="3615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8613652-9093-4BEC-A60A-3A9D6E39AC5E}"/>
              </a:ext>
            </a:extLst>
          </p:cNvPr>
          <p:cNvGrpSpPr/>
          <p:nvPr/>
        </p:nvGrpSpPr>
        <p:grpSpPr>
          <a:xfrm>
            <a:off x="3270053" y="3343371"/>
            <a:ext cx="859808" cy="859808"/>
            <a:chOff x="3218729" y="3410527"/>
            <a:chExt cx="859808" cy="859808"/>
          </a:xfrm>
        </p:grpSpPr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083F2FBB-38BF-4400-944E-4BD80422C582}"/>
                </a:ext>
              </a:extLst>
            </p:cNvPr>
            <p:cNvSpPr/>
            <p:nvPr/>
          </p:nvSpPr>
          <p:spPr>
            <a:xfrm>
              <a:off x="3218729" y="3410527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002060"/>
                  </a:gs>
                  <a:gs pos="100000">
                    <a:srgbClr val="0070C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0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E6D20CBE-8C55-4784-8FDF-163F1FCC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323" y="3604325"/>
              <a:ext cx="720615" cy="479275"/>
            </a:xfrm>
            <a:prstGeom prst="rect">
              <a:avLst/>
            </a:prstGeom>
          </p:spPr>
        </p:pic>
      </p:grpSp>
      <p:pic>
        <p:nvPicPr>
          <p:cNvPr id="91" name="圖片 46" descr="LAN-10G2T_x550+bracket.png">
            <a:extLst>
              <a:ext uri="{FF2B5EF4-FFF2-40B4-BE49-F238E27FC236}">
                <a16:creationId xmlns:a16="http://schemas.microsoft.com/office/drawing/2014/main" id="{BE77DA05-3A98-4D52-9D7B-97CB04D521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74150" y="2672706"/>
            <a:ext cx="1612819" cy="995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2" name="群組 91">
            <a:extLst>
              <a:ext uri="{FF2B5EF4-FFF2-40B4-BE49-F238E27FC236}">
                <a16:creationId xmlns:a16="http://schemas.microsoft.com/office/drawing/2014/main" id="{1B84573D-2224-4024-936F-3CB9CE527563}"/>
              </a:ext>
            </a:extLst>
          </p:cNvPr>
          <p:cNvGrpSpPr/>
          <p:nvPr/>
        </p:nvGrpSpPr>
        <p:grpSpPr>
          <a:xfrm>
            <a:off x="697946" y="4424716"/>
            <a:ext cx="2453384" cy="1877321"/>
            <a:chOff x="783875" y="2408481"/>
            <a:chExt cx="3705968" cy="4725995"/>
          </a:xfrm>
        </p:grpSpPr>
        <p:sp>
          <p:nvSpPr>
            <p:cNvPr id="93" name="矩形: 圓角 92">
              <a:extLst>
                <a:ext uri="{FF2B5EF4-FFF2-40B4-BE49-F238E27FC236}">
                  <a16:creationId xmlns:a16="http://schemas.microsoft.com/office/drawing/2014/main" id="{AA18E94F-6C4A-4FC8-9781-9D225807B462}"/>
                </a:ext>
              </a:extLst>
            </p:cNvPr>
            <p:cNvSpPr/>
            <p:nvPr/>
          </p:nvSpPr>
          <p:spPr>
            <a:xfrm>
              <a:off x="794280" y="2408481"/>
              <a:ext cx="3695563" cy="4725995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254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4" name="矩形: 圓角化同側角落 93">
              <a:extLst>
                <a:ext uri="{FF2B5EF4-FFF2-40B4-BE49-F238E27FC236}">
                  <a16:creationId xmlns:a16="http://schemas.microsoft.com/office/drawing/2014/main" id="{B1B14906-36D1-4D44-BEF1-E22498AECB16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1038BE5A-25D7-4794-85DC-F4C570F1ACA1}"/>
              </a:ext>
            </a:extLst>
          </p:cNvPr>
          <p:cNvSpPr txBox="1"/>
          <p:nvPr/>
        </p:nvSpPr>
        <p:spPr>
          <a:xfrm>
            <a:off x="704833" y="4455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QXG-10G2T-107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560CB53C-4FFB-4ACF-9251-C37579789DDD}"/>
              </a:ext>
            </a:extLst>
          </p:cNvPr>
          <p:cNvSpPr txBox="1"/>
          <p:nvPr/>
        </p:nvSpPr>
        <p:spPr>
          <a:xfrm>
            <a:off x="704833" y="5867099"/>
            <a:ext cx="243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E75E1C2B-E69B-4713-A7EE-0B5D5A7123A9}"/>
              </a:ext>
            </a:extLst>
          </p:cNvPr>
          <p:cNvGrpSpPr/>
          <p:nvPr/>
        </p:nvGrpSpPr>
        <p:grpSpPr>
          <a:xfrm>
            <a:off x="3503739" y="4424716"/>
            <a:ext cx="2453384" cy="1877321"/>
            <a:chOff x="783875" y="2408481"/>
            <a:chExt cx="3705968" cy="4725995"/>
          </a:xfrm>
        </p:grpSpPr>
        <p:sp>
          <p:nvSpPr>
            <p:cNvPr id="109" name="矩形: 圓角 108">
              <a:extLst>
                <a:ext uri="{FF2B5EF4-FFF2-40B4-BE49-F238E27FC236}">
                  <a16:creationId xmlns:a16="http://schemas.microsoft.com/office/drawing/2014/main" id="{9DFF118B-51F9-4A68-BFA7-AE6EC6200909}"/>
                </a:ext>
              </a:extLst>
            </p:cNvPr>
            <p:cNvSpPr/>
            <p:nvPr/>
          </p:nvSpPr>
          <p:spPr>
            <a:xfrm>
              <a:off x="794280" y="2408481"/>
              <a:ext cx="3695563" cy="4725995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254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0" name="矩形: 圓角化同側角落 109">
              <a:extLst>
                <a:ext uri="{FF2B5EF4-FFF2-40B4-BE49-F238E27FC236}">
                  <a16:creationId xmlns:a16="http://schemas.microsoft.com/office/drawing/2014/main" id="{53683A08-749D-4712-9386-EBF9BCFDC644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A89FF757-EA67-479C-AEA4-EB6AAFCCBC98}"/>
              </a:ext>
            </a:extLst>
          </p:cNvPr>
          <p:cNvSpPr txBox="1"/>
          <p:nvPr/>
        </p:nvSpPr>
        <p:spPr>
          <a:xfrm>
            <a:off x="3510626" y="4455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QXG-10G1T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30D05536-922E-4567-8468-DF6602B6BD6C}"/>
              </a:ext>
            </a:extLst>
          </p:cNvPr>
          <p:cNvSpPr txBox="1"/>
          <p:nvPr/>
        </p:nvSpPr>
        <p:spPr>
          <a:xfrm>
            <a:off x="3510626" y="5867099"/>
            <a:ext cx="243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C648185-D492-45C7-A176-5F475B105E43}"/>
              </a:ext>
            </a:extLst>
          </p:cNvPr>
          <p:cNvGrpSpPr/>
          <p:nvPr/>
        </p:nvGrpSpPr>
        <p:grpSpPr>
          <a:xfrm>
            <a:off x="2890446" y="5049287"/>
            <a:ext cx="859808" cy="859808"/>
            <a:chOff x="2839122" y="5116443"/>
            <a:chExt cx="859808" cy="859808"/>
          </a:xfrm>
        </p:grpSpPr>
        <p:sp>
          <p:nvSpPr>
            <p:cNvPr id="117" name="橢圓 116">
              <a:extLst>
                <a:ext uri="{FF2B5EF4-FFF2-40B4-BE49-F238E27FC236}">
                  <a16:creationId xmlns:a16="http://schemas.microsoft.com/office/drawing/2014/main" id="{A5F71AE3-BA82-4E55-AB96-455B7A843EC5}"/>
                </a:ext>
              </a:extLst>
            </p:cNvPr>
            <p:cNvSpPr/>
            <p:nvPr/>
          </p:nvSpPr>
          <p:spPr>
            <a:xfrm>
              <a:off x="2839122" y="511644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002060"/>
                  </a:gs>
                  <a:gs pos="100000">
                    <a:srgbClr val="0070C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0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D64D00AC-4A6A-4C52-B6C3-9AFD8BFCB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8297" y="5337112"/>
              <a:ext cx="712744" cy="416215"/>
            </a:xfrm>
            <a:prstGeom prst="rect">
              <a:avLst/>
            </a:prstGeom>
          </p:spPr>
        </p:pic>
      </p:grpSp>
      <p:pic>
        <p:nvPicPr>
          <p:cNvPr id="121" name="圖片 120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11A278F0-C75F-4153-B369-29414E8D27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053" y="4970549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2" name="圖片 121" descr="一張含有 電子用品, 電路 的圖片&#10;&#10;自動產生的描述">
            <a:extLst>
              <a:ext uri="{FF2B5EF4-FFF2-40B4-BE49-F238E27FC236}">
                <a16:creationId xmlns:a16="http://schemas.microsoft.com/office/drawing/2014/main" id="{8A59F151-C22C-414F-BF7A-221352BE60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324" y="4971703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26963D3D-EC77-4B8D-B604-422E42691AC0}"/>
              </a:ext>
            </a:extLst>
          </p:cNvPr>
          <p:cNvSpPr txBox="1"/>
          <p:nvPr/>
        </p:nvSpPr>
        <p:spPr>
          <a:xfrm>
            <a:off x="704833" y="1594908"/>
            <a:ext cx="5245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953" algn="ctr"/>
            <a:r>
              <a:rPr lang="en-US" altLang="zh-TW" sz="2400" b="1" i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TW" altLang="en-US" sz="2400" b="1" i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網路擴充卡</a:t>
            </a:r>
            <a:endParaRPr lang="en-US" altLang="zh-TW" sz="2400" b="1" i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9E81639E-1285-4F46-BB5D-07C450A5613D}"/>
              </a:ext>
            </a:extLst>
          </p:cNvPr>
          <p:cNvSpPr txBox="1"/>
          <p:nvPr/>
        </p:nvSpPr>
        <p:spPr>
          <a:xfrm>
            <a:off x="6323306" y="2203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89B9A9E1-CE59-42B1-8AA3-0145592323C9}"/>
              </a:ext>
            </a:extLst>
          </p:cNvPr>
          <p:cNvSpPr txBox="1"/>
          <p:nvPr/>
        </p:nvSpPr>
        <p:spPr>
          <a:xfrm>
            <a:off x="6272630" y="1594908"/>
            <a:ext cx="24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5GbE </a:t>
            </a:r>
            <a:r>
              <a:rPr lang="en-US" altLang="zh-TW" sz="2400" b="1" i="1" err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系列</a:t>
            </a:r>
            <a:endParaRPr lang="zh-TW" altLang="en-US" sz="2400" b="1" i="1">
              <a:solidFill>
                <a:srgbClr val="0070C0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29" name="圖片 3">
            <a:extLst>
              <a:ext uri="{FF2B5EF4-FFF2-40B4-BE49-F238E27FC236}">
                <a16:creationId xmlns:a16="http://schemas.microsoft.com/office/drawing/2014/main" id="{74EF7780-8A99-4412-B759-3148BAD2119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103" y="2701709"/>
            <a:ext cx="1605888" cy="998299"/>
          </a:xfrm>
          <a:prstGeom prst="rect">
            <a:avLst/>
          </a:prstGeom>
        </p:spPr>
      </p:pic>
      <p:pic>
        <p:nvPicPr>
          <p:cNvPr id="130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65581DCD-955C-455A-9933-17F2F581B43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009" y="3767045"/>
            <a:ext cx="1605887" cy="998298"/>
          </a:xfrm>
          <a:prstGeom prst="rect">
            <a:avLst/>
          </a:prstGeom>
        </p:spPr>
      </p:pic>
      <p:pic>
        <p:nvPicPr>
          <p:cNvPr id="13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3E1FDFD-8982-45F9-A58A-64DAE7A983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088" y="4845857"/>
            <a:ext cx="1605887" cy="998298"/>
          </a:xfrm>
          <a:prstGeom prst="rect">
            <a:avLst/>
          </a:prstGeom>
        </p:spPr>
      </p:pic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99DB1760-C67C-4C4A-BBC0-6F48B0589941}"/>
              </a:ext>
            </a:extLst>
          </p:cNvPr>
          <p:cNvSpPr txBox="1"/>
          <p:nvPr/>
        </p:nvSpPr>
        <p:spPr>
          <a:xfrm>
            <a:off x="7538115" y="2882067"/>
            <a:ext cx="123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F39A0F9D-30DF-401E-AFD9-608EBF09D89B}"/>
              </a:ext>
            </a:extLst>
          </p:cNvPr>
          <p:cNvSpPr txBox="1"/>
          <p:nvPr/>
        </p:nvSpPr>
        <p:spPr>
          <a:xfrm>
            <a:off x="7726991" y="3839188"/>
            <a:ext cx="104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CF5D735C-F6F5-4A2D-906B-5433FAF22B40}"/>
              </a:ext>
            </a:extLst>
          </p:cNvPr>
          <p:cNvSpPr txBox="1"/>
          <p:nvPr/>
        </p:nvSpPr>
        <p:spPr>
          <a:xfrm>
            <a:off x="7767935" y="4916579"/>
            <a:ext cx="98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3E96D927-55F3-460F-8CE5-D460CC2AA90D}"/>
              </a:ext>
            </a:extLst>
          </p:cNvPr>
          <p:cNvGrpSpPr/>
          <p:nvPr/>
        </p:nvGrpSpPr>
        <p:grpSpPr>
          <a:xfrm>
            <a:off x="7104476" y="5771632"/>
            <a:ext cx="859808" cy="859808"/>
            <a:chOff x="2839122" y="5116443"/>
            <a:chExt cx="859808" cy="859808"/>
          </a:xfrm>
        </p:grpSpPr>
        <p:sp>
          <p:nvSpPr>
            <p:cNvPr id="139" name="橢圓 138">
              <a:extLst>
                <a:ext uri="{FF2B5EF4-FFF2-40B4-BE49-F238E27FC236}">
                  <a16:creationId xmlns:a16="http://schemas.microsoft.com/office/drawing/2014/main" id="{3BFB3265-0404-4ACC-9E9C-3ED2593DCB72}"/>
                </a:ext>
              </a:extLst>
            </p:cNvPr>
            <p:cNvSpPr/>
            <p:nvPr/>
          </p:nvSpPr>
          <p:spPr>
            <a:xfrm>
              <a:off x="2839122" y="511644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002060"/>
                  </a:gs>
                  <a:gs pos="100000">
                    <a:srgbClr val="0070C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0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7814517E-C952-4B2B-8E86-4A34FCDC4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8297" y="5337112"/>
              <a:ext cx="712744" cy="416215"/>
            </a:xfrm>
            <a:prstGeom prst="rect">
              <a:avLst/>
            </a:prstGeom>
          </p:spPr>
        </p:pic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EA55D723-A576-4079-AE5E-CB3F7AAA3743}"/>
              </a:ext>
            </a:extLst>
          </p:cNvPr>
          <p:cNvGrpSpPr/>
          <p:nvPr/>
        </p:nvGrpSpPr>
        <p:grpSpPr>
          <a:xfrm>
            <a:off x="9160543" y="2173012"/>
            <a:ext cx="2453384" cy="4137418"/>
            <a:chOff x="783875" y="2408481"/>
            <a:chExt cx="3705968" cy="10415596"/>
          </a:xfrm>
        </p:grpSpPr>
        <p:sp>
          <p:nvSpPr>
            <p:cNvPr id="142" name="矩形: 圓角 141">
              <a:extLst>
                <a:ext uri="{FF2B5EF4-FFF2-40B4-BE49-F238E27FC236}">
                  <a16:creationId xmlns:a16="http://schemas.microsoft.com/office/drawing/2014/main" id="{DD556432-F692-4E00-9DF4-92F125BB59CE}"/>
                </a:ext>
              </a:extLst>
            </p:cNvPr>
            <p:cNvSpPr/>
            <p:nvPr/>
          </p:nvSpPr>
          <p:spPr>
            <a:xfrm>
              <a:off x="794280" y="2408481"/>
              <a:ext cx="3695563" cy="10415596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254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3" name="矩形: 圓角化同側角落 142">
              <a:extLst>
                <a:ext uri="{FF2B5EF4-FFF2-40B4-BE49-F238E27FC236}">
                  <a16:creationId xmlns:a16="http://schemas.microsoft.com/office/drawing/2014/main" id="{CEC2F0D2-8AB9-4061-9B67-418F646E5E5A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A68393A2-8FE3-4EE6-9B23-70CCF4586143}"/>
              </a:ext>
            </a:extLst>
          </p:cNvPr>
          <p:cNvSpPr txBox="1"/>
          <p:nvPr/>
        </p:nvSpPr>
        <p:spPr>
          <a:xfrm>
            <a:off x="9167430" y="2203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9CE2784E-AAC5-4DDB-B6C0-467503C6B5BE}"/>
              </a:ext>
            </a:extLst>
          </p:cNvPr>
          <p:cNvSpPr txBox="1"/>
          <p:nvPr/>
        </p:nvSpPr>
        <p:spPr>
          <a:xfrm>
            <a:off x="9116754" y="1594908"/>
            <a:ext cx="24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2.5GbE </a:t>
            </a:r>
            <a:r>
              <a:rPr lang="en-US" altLang="zh-TW" sz="2400" b="1" i="1" err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系列</a:t>
            </a:r>
            <a:endParaRPr lang="zh-TW" altLang="en-US" sz="2400" b="1" i="1">
              <a:solidFill>
                <a:srgbClr val="0070C0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2E2C1716-496C-4D20-A021-1B788984A352}"/>
              </a:ext>
            </a:extLst>
          </p:cNvPr>
          <p:cNvSpPr txBox="1"/>
          <p:nvPr/>
        </p:nvSpPr>
        <p:spPr>
          <a:xfrm>
            <a:off x="10228995" y="2882067"/>
            <a:ext cx="13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4548855E-D68E-4A20-AC6C-DF071BC5A45F}"/>
              </a:ext>
            </a:extLst>
          </p:cNvPr>
          <p:cNvSpPr txBox="1"/>
          <p:nvPr/>
        </p:nvSpPr>
        <p:spPr>
          <a:xfrm>
            <a:off x="10687300" y="3839188"/>
            <a:ext cx="93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2370DA73-8DE4-41CD-9095-E67C563E39BB}"/>
              </a:ext>
            </a:extLst>
          </p:cNvPr>
          <p:cNvSpPr txBox="1"/>
          <p:nvPr/>
        </p:nvSpPr>
        <p:spPr>
          <a:xfrm>
            <a:off x="10812143" y="4916579"/>
            <a:ext cx="78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grpSp>
        <p:nvGrpSpPr>
          <p:cNvPr id="155" name="群組 154">
            <a:extLst>
              <a:ext uri="{FF2B5EF4-FFF2-40B4-BE49-F238E27FC236}">
                <a16:creationId xmlns:a16="http://schemas.microsoft.com/office/drawing/2014/main" id="{5E5D942D-137D-48EA-806D-D38C1BC1E579}"/>
              </a:ext>
            </a:extLst>
          </p:cNvPr>
          <p:cNvGrpSpPr/>
          <p:nvPr/>
        </p:nvGrpSpPr>
        <p:grpSpPr>
          <a:xfrm>
            <a:off x="9952335" y="5771632"/>
            <a:ext cx="859808" cy="859808"/>
            <a:chOff x="3218729" y="3410527"/>
            <a:chExt cx="859808" cy="859808"/>
          </a:xfrm>
        </p:grpSpPr>
        <p:sp>
          <p:nvSpPr>
            <p:cNvPr id="156" name="橢圓 155">
              <a:extLst>
                <a:ext uri="{FF2B5EF4-FFF2-40B4-BE49-F238E27FC236}">
                  <a16:creationId xmlns:a16="http://schemas.microsoft.com/office/drawing/2014/main" id="{EB24725F-7C01-4C77-B155-2BACD9C4E44E}"/>
                </a:ext>
              </a:extLst>
            </p:cNvPr>
            <p:cNvSpPr/>
            <p:nvPr/>
          </p:nvSpPr>
          <p:spPr>
            <a:xfrm>
              <a:off x="3218729" y="3410527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002060"/>
                  </a:gs>
                  <a:gs pos="100000">
                    <a:srgbClr val="0070C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7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26CD7D0B-EC0B-46A0-9F17-8F1FCC2AC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323" y="3604325"/>
              <a:ext cx="720615" cy="479275"/>
            </a:xfrm>
            <a:prstGeom prst="rect">
              <a:avLst/>
            </a:prstGeom>
          </p:spPr>
        </p:pic>
      </p:grpSp>
      <p:pic>
        <p:nvPicPr>
          <p:cNvPr id="158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2717BC7-BE2B-435E-B2E6-D188BD43113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812" y="2677542"/>
            <a:ext cx="1605887" cy="998298"/>
          </a:xfrm>
          <a:prstGeom prst="rect">
            <a:avLst/>
          </a:prstGeom>
        </p:spPr>
      </p:pic>
      <p:pic>
        <p:nvPicPr>
          <p:cNvPr id="159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F0FB73A-2166-4866-A3D1-BA1C73F2B55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03" y="3738746"/>
            <a:ext cx="1605887" cy="998298"/>
          </a:xfrm>
          <a:prstGeom prst="rect">
            <a:avLst/>
          </a:prstGeom>
        </p:spPr>
      </p:pic>
      <p:pic>
        <p:nvPicPr>
          <p:cNvPr id="160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9A3746E-9053-406A-8F14-008E5A4A504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03" y="4792561"/>
            <a:ext cx="1605887" cy="998298"/>
          </a:xfrm>
          <a:prstGeom prst="rect">
            <a:avLst/>
          </a:prstGeom>
        </p:spPr>
      </p:pic>
      <p:sp>
        <p:nvSpPr>
          <p:cNvPr id="20" name="箭號: 五邊形 19">
            <a:extLst>
              <a:ext uri="{FF2B5EF4-FFF2-40B4-BE49-F238E27FC236}">
                <a16:creationId xmlns:a16="http://schemas.microsoft.com/office/drawing/2014/main" id="{54BE1EBB-6D52-45B7-A80D-E8EBF97B0243}"/>
              </a:ext>
            </a:extLst>
          </p:cNvPr>
          <p:cNvSpPr/>
          <p:nvPr/>
        </p:nvSpPr>
        <p:spPr>
          <a:xfrm>
            <a:off x="8861026" y="3915161"/>
            <a:ext cx="933517" cy="462162"/>
          </a:xfrm>
          <a:prstGeom prst="homePlate">
            <a:avLst/>
          </a:prstGeom>
          <a:gradFill>
            <a:gsLst>
              <a:gs pos="0">
                <a:schemeClr val="accent2"/>
              </a:gs>
              <a:gs pos="10000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Coming soon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65" name="箭號: 五邊形 164">
            <a:extLst>
              <a:ext uri="{FF2B5EF4-FFF2-40B4-BE49-F238E27FC236}">
                <a16:creationId xmlns:a16="http://schemas.microsoft.com/office/drawing/2014/main" id="{1B191C0B-29C7-4B6B-8356-5BC5A137EDB4}"/>
              </a:ext>
            </a:extLst>
          </p:cNvPr>
          <p:cNvSpPr/>
          <p:nvPr/>
        </p:nvSpPr>
        <p:spPr>
          <a:xfrm>
            <a:off x="8861026" y="4989962"/>
            <a:ext cx="933517" cy="462162"/>
          </a:xfrm>
          <a:prstGeom prst="homePlate">
            <a:avLst/>
          </a:prstGeom>
          <a:gradFill>
            <a:gsLst>
              <a:gs pos="0">
                <a:schemeClr val="accent2"/>
              </a:gs>
              <a:gs pos="10000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Coming soon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21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4CD15A58-6476-4B64-BDC4-B3D2F78526A1}"/>
              </a:ext>
            </a:extLst>
          </p:cNvPr>
          <p:cNvGrpSpPr/>
          <p:nvPr/>
        </p:nvGrpSpPr>
        <p:grpSpPr>
          <a:xfrm>
            <a:off x="821915" y="2075931"/>
            <a:ext cx="4500806" cy="3444001"/>
            <a:chOff x="783875" y="2408481"/>
            <a:chExt cx="3705968" cy="4725995"/>
          </a:xfrm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BA302E36-A7C2-4107-9DCF-BBA25AC303B3}"/>
                </a:ext>
              </a:extLst>
            </p:cNvPr>
            <p:cNvSpPr/>
            <p:nvPr/>
          </p:nvSpPr>
          <p:spPr>
            <a:xfrm>
              <a:off x="794280" y="2408481"/>
              <a:ext cx="3695563" cy="4725995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381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" name="矩形: 圓角化同側角落 33">
              <a:extLst>
                <a:ext uri="{FF2B5EF4-FFF2-40B4-BE49-F238E27FC236}">
                  <a16:creationId xmlns:a16="http://schemas.microsoft.com/office/drawing/2014/main" id="{15EB9A57-5C7C-46F3-85F1-B742F2E46586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>
                <a:latin typeface="Arial"/>
                <a:ea typeface="微軟正黑體"/>
                <a:cs typeface="Arial"/>
              </a:rPr>
              <a:t>網路擴充：</a:t>
            </a:r>
            <a:r>
              <a:rPr lang="zh-TW" altLang="en-US" b="1">
                <a:latin typeface="Arial"/>
                <a:ea typeface="微軟正黑體"/>
                <a:cs typeface="Arial"/>
              </a:rPr>
              <a:t>豐富的各式攜帶式網路擴充卡</a:t>
            </a:r>
            <a:endParaRPr lang="zh-TW" altLang="en-US">
              <a:ea typeface="微軟正黑體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032996" y="4361134"/>
            <a:ext cx="2898952" cy="9505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RJ45 NBASE-T</a:t>
            </a:r>
          </a:p>
          <a:p>
            <a:pPr marL="177800" indent="-177800">
              <a:lnSpc>
                <a:spcPts val="23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速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5G/2.5G/1G/100M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1032995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032996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3.2 Gen 1</a:t>
            </a:r>
            <a:endParaRPr 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032996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5B527A1F-F0EA-491C-8F46-FEB974257F17}"/>
              </a:ext>
            </a:extLst>
          </p:cNvPr>
          <p:cNvSpPr txBox="1"/>
          <p:nvPr/>
        </p:nvSpPr>
        <p:spPr>
          <a:xfrm>
            <a:off x="846161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400">
                <a:ea typeface="+mn-lt"/>
                <a:cs typeface="+mn-lt"/>
                <a:hlinkClick r:id="rId3"/>
              </a:rPr>
              <a:t>https://www.qnap.com/en/product/qna-uc5g1t</a:t>
            </a:r>
            <a:endParaRPr lang="zh-TW" sz="1400">
              <a:ea typeface="新細明體"/>
              <a:cs typeface="Calibri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4577A448-9B13-4A88-9AD2-A4938380FC8F}"/>
              </a:ext>
            </a:extLst>
          </p:cNvPr>
          <p:cNvSpPr/>
          <p:nvPr/>
        </p:nvSpPr>
        <p:spPr>
          <a:xfrm>
            <a:off x="4157025" y="4111483"/>
            <a:ext cx="1763279" cy="176327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4312698" y="4445262"/>
            <a:ext cx="1491841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透過隨插即用的USB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為你的筆記型電腦或 </a:t>
            </a: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升級成 </a:t>
            </a: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的高速網路</a:t>
            </a:r>
          </a:p>
        </p:txBody>
      </p:sp>
      <p:pic>
        <p:nvPicPr>
          <p:cNvPr id="18" name="圖片 34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1672" y="2430202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7575C932-4139-42B8-88E3-7DE0FAEAFA45}"/>
              </a:ext>
            </a:extLst>
          </p:cNvPr>
          <p:cNvGrpSpPr/>
          <p:nvPr/>
        </p:nvGrpSpPr>
        <p:grpSpPr>
          <a:xfrm>
            <a:off x="6386678" y="2075931"/>
            <a:ext cx="4500806" cy="3444001"/>
            <a:chOff x="783875" y="2408481"/>
            <a:chExt cx="3705968" cy="4725995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E434FDE8-2EDE-44C6-92EE-6BBA05054813}"/>
                </a:ext>
              </a:extLst>
            </p:cNvPr>
            <p:cNvSpPr/>
            <p:nvPr/>
          </p:nvSpPr>
          <p:spPr>
            <a:xfrm>
              <a:off x="794280" y="2408481"/>
              <a:ext cx="3695563" cy="4725995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381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" name="矩形: 圓角化同側角落 42">
              <a:extLst>
                <a:ext uri="{FF2B5EF4-FFF2-40B4-BE49-F238E27FC236}">
                  <a16:creationId xmlns:a16="http://schemas.microsoft.com/office/drawing/2014/main" id="{2608A541-DE73-4D00-A7B7-556E2AD6CF59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4" name="TextBox 7">
            <a:extLst>
              <a:ext uri="{FF2B5EF4-FFF2-40B4-BE49-F238E27FC236}">
                <a16:creationId xmlns:a16="http://schemas.microsoft.com/office/drawing/2014/main" id="{43B83A69-88CD-41B4-BF1C-0F5D23080B63}"/>
              </a:ext>
            </a:extLst>
          </p:cNvPr>
          <p:cNvSpPr txBox="1"/>
          <p:nvPr/>
        </p:nvSpPr>
        <p:spPr>
          <a:xfrm>
            <a:off x="6597758" y="4361134"/>
            <a:ext cx="3229435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10GbE NBASE-T port</a:t>
            </a:r>
          </a:p>
          <a:p>
            <a:pPr marL="177800" indent="-177800">
              <a:lnSpc>
                <a:spcPts val="23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 speed:</a:t>
            </a:r>
            <a:r>
              <a:rPr lang="zh-TW" altLang="en-US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10G/5G/2.5G/1G/100M</a:t>
            </a:r>
          </a:p>
        </p:txBody>
      </p:sp>
      <p:sp>
        <p:nvSpPr>
          <p:cNvPr id="45" name="矩形 64">
            <a:extLst>
              <a:ext uri="{FF2B5EF4-FFF2-40B4-BE49-F238E27FC236}">
                <a16:creationId xmlns:a16="http://schemas.microsoft.com/office/drawing/2014/main" id="{64CB68B9-40AB-4633-AB5D-A0462D0C25F5}"/>
              </a:ext>
            </a:extLst>
          </p:cNvPr>
          <p:cNvSpPr/>
          <p:nvPr/>
        </p:nvSpPr>
        <p:spPr>
          <a:xfrm>
            <a:off x="6597758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17902DB0-39D4-4323-A880-3665F953F5A2}"/>
              </a:ext>
            </a:extLst>
          </p:cNvPr>
          <p:cNvSpPr txBox="1"/>
          <p:nvPr/>
        </p:nvSpPr>
        <p:spPr>
          <a:xfrm>
            <a:off x="6597759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Thunderbolt 3</a:t>
            </a:r>
            <a:endParaRPr lang="en-US" altLang="zh-TW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ED070D3F-DB7A-4FC1-A7EE-8B8B5776DCE9}"/>
              </a:ext>
            </a:extLst>
          </p:cNvPr>
          <p:cNvCxnSpPr>
            <a:cxnSpLocks/>
          </p:cNvCxnSpPr>
          <p:nvPr/>
        </p:nvCxnSpPr>
        <p:spPr>
          <a:xfrm>
            <a:off x="6597759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6990426-9FBD-4132-A5A4-A0CC75CEFDD3}"/>
              </a:ext>
            </a:extLst>
          </p:cNvPr>
          <p:cNvSpPr txBox="1"/>
          <p:nvPr/>
        </p:nvSpPr>
        <p:spPr>
          <a:xfrm>
            <a:off x="6410924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zh-TW" sz="1400">
                <a:ea typeface="+mn-lt"/>
                <a:cs typeface="+mn-lt"/>
                <a:hlinkClick r:id="rId5"/>
              </a:rPr>
              <a:t>https://www.qnap.com/en/product/qna-t</a:t>
            </a:r>
            <a:r>
              <a:rPr lang="en-US" altLang="zh-TW" sz="1400">
                <a:ea typeface="+mn-lt"/>
                <a:cs typeface="+mn-lt"/>
                <a:hlinkClick r:id="rId5"/>
              </a:rPr>
              <a:t>b-10gbe</a:t>
            </a:r>
            <a:endParaRPr lang="zh-TW" altLang="zh-TW" sz="1400"/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3606DA04-6C22-460D-B8D0-5BD8353F271A}"/>
              </a:ext>
            </a:extLst>
          </p:cNvPr>
          <p:cNvSpPr/>
          <p:nvPr/>
        </p:nvSpPr>
        <p:spPr>
          <a:xfrm>
            <a:off x="9721788" y="4111483"/>
            <a:ext cx="1763279" cy="176327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3BE39369-8464-4B79-B816-FC52A8F99996}"/>
              </a:ext>
            </a:extLst>
          </p:cNvPr>
          <p:cNvSpPr txBox="1"/>
          <p:nvPr/>
        </p:nvSpPr>
        <p:spPr>
          <a:xfrm>
            <a:off x="9877461" y="4286976"/>
            <a:ext cx="1491841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 3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快速將你的筆記型電腦或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升級到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的高速網路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圖片 14">
            <a:extLst>
              <a:ext uri="{FF2B5EF4-FFF2-40B4-BE49-F238E27FC236}">
                <a16:creationId xmlns:a16="http://schemas.microsoft.com/office/drawing/2014/main" id="{95DB3B0A-4515-4ACF-BE6B-AA1C05A166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0162" y="2538418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DA8BAAC-DAD2-4366-90AF-3DFF6B810B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9461" y="3002972"/>
            <a:ext cx="633870" cy="7702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57407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619FC751-8C0E-4790-BCCA-4B3DC3CD5F34}"/>
              </a:ext>
            </a:extLst>
          </p:cNvPr>
          <p:cNvSpPr txBox="1"/>
          <p:nvPr/>
        </p:nvSpPr>
        <p:spPr>
          <a:xfrm>
            <a:off x="754521" y="3133284"/>
            <a:ext cx="6122530" cy="4390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</p:spTree>
    <p:extLst>
      <p:ext uri="{BB962C8B-B14F-4D97-AF65-F5344CB8AC3E}">
        <p14:creationId xmlns:p14="http://schemas.microsoft.com/office/powerpoint/2010/main" val="538952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5A0A3212-191F-4CA6-8464-F366E9568333}"/>
              </a:ext>
            </a:extLst>
          </p:cNvPr>
          <p:cNvSpPr/>
          <p:nvPr/>
        </p:nvSpPr>
        <p:spPr>
          <a:xfrm>
            <a:off x="0" y="1440865"/>
            <a:ext cx="12191999" cy="200909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8EE725E-1204-42FA-A502-D956AA2E6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微軟正黑體"/>
                <a:cs typeface="Arial"/>
              </a:rPr>
              <a:t>硬體規格比較</a:t>
            </a:r>
            <a:endParaRPr lang="zh-TW" altLang="en-US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3FAB376-34B4-4E17-BFC2-F6CFC109D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2807"/>
              </p:ext>
            </p:extLst>
          </p:nvPr>
        </p:nvGraphicFramePr>
        <p:xfrm>
          <a:off x="0" y="3433737"/>
          <a:ext cx="12191999" cy="2598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876">
                  <a:extLst>
                    <a:ext uri="{9D8B030D-6E8A-4147-A177-3AD203B41FA5}">
                      <a16:colId xmlns:a16="http://schemas.microsoft.com/office/drawing/2014/main" val="339731809"/>
                    </a:ext>
                  </a:extLst>
                </a:gridCol>
                <a:gridCol w="3368228">
                  <a:extLst>
                    <a:ext uri="{9D8B030D-6E8A-4147-A177-3AD203B41FA5}">
                      <a16:colId xmlns:a16="http://schemas.microsoft.com/office/drawing/2014/main" val="3255940465"/>
                    </a:ext>
                  </a:extLst>
                </a:gridCol>
                <a:gridCol w="3355770">
                  <a:extLst>
                    <a:ext uri="{9D8B030D-6E8A-4147-A177-3AD203B41FA5}">
                      <a16:colId xmlns:a16="http://schemas.microsoft.com/office/drawing/2014/main" val="1651193636"/>
                    </a:ext>
                  </a:extLst>
                </a:gridCol>
                <a:gridCol w="3377125">
                  <a:extLst>
                    <a:ext uri="{9D8B030D-6E8A-4147-A177-3AD203B41FA5}">
                      <a16:colId xmlns:a16="http://schemas.microsoft.com/office/drawing/2014/main" val="1088246704"/>
                    </a:ext>
                  </a:extLst>
                </a:gridCol>
              </a:tblGrid>
              <a:tr h="455984">
                <a:tc>
                  <a:txBody>
                    <a:bodyPr/>
                    <a:lstStyle/>
                    <a:p>
                      <a:pPr algn="ctr"/>
                      <a:endParaRPr lang="zh-TW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0633407"/>
                  </a:ext>
                </a:extLst>
              </a:tr>
              <a:tr h="524247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409083"/>
                  </a:ext>
                </a:extLst>
              </a:tr>
              <a:tr h="509382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SFP+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800418"/>
                  </a:ext>
                </a:extLst>
              </a:tr>
              <a:tr h="666437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SFP+/RJ45 combo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704749"/>
                  </a:ext>
                </a:extLst>
              </a:tr>
              <a:tr h="44252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Switching capecity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Gbps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Gbps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 Gbps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377468"/>
                  </a:ext>
                </a:extLst>
              </a:tr>
            </a:tbl>
          </a:graphicData>
        </a:graphic>
      </p:graphicFrame>
      <p:pic>
        <p:nvPicPr>
          <p:cNvPr id="10" name="圖片 9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68E1BEBF-3246-420E-8CBD-4F3755B1ED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460" y="2206461"/>
            <a:ext cx="3213982" cy="20090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D58AEFD-D78B-428A-9ADE-11DF1047A9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593" y="2206461"/>
            <a:ext cx="3213982" cy="2009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9E01FA0-8781-4CBD-ACE9-4238F5416F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8219" y="2206461"/>
            <a:ext cx="3213980" cy="2009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3E023FB5-EC9E-4A8B-9453-644878526BDD}"/>
              </a:ext>
            </a:extLst>
          </p:cNvPr>
          <p:cNvSpPr txBox="1"/>
          <p:nvPr/>
        </p:nvSpPr>
        <p:spPr>
          <a:xfrm>
            <a:off x="5383442" y="1905452"/>
            <a:ext cx="339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QSW-M1204-4C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409BF01-FDA7-4E96-86D1-03931116D58E}"/>
              </a:ext>
            </a:extLst>
          </p:cNvPr>
          <p:cNvSpPr txBox="1"/>
          <p:nvPr/>
        </p:nvSpPr>
        <p:spPr>
          <a:xfrm>
            <a:off x="8778418" y="1905452"/>
            <a:ext cx="339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QSW-M804-4C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4DB8552-C147-485F-A4D0-F7DA63B98A4D}"/>
              </a:ext>
            </a:extLst>
          </p:cNvPr>
          <p:cNvSpPr txBox="1"/>
          <p:nvPr/>
        </p:nvSpPr>
        <p:spPr>
          <a:xfrm>
            <a:off x="2078963" y="1905452"/>
            <a:ext cx="339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QSW-M1208-8C</a:t>
            </a:r>
          </a:p>
        </p:txBody>
      </p:sp>
    </p:spTree>
    <p:extLst>
      <p:ext uri="{BB962C8B-B14F-4D97-AF65-F5344CB8AC3E}">
        <p14:creationId xmlns:p14="http://schemas.microsoft.com/office/powerpoint/2010/main" val="270090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E82E6762-B267-4F9F-8932-DA9E453955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4084" y="4433824"/>
            <a:ext cx="5056340" cy="3160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579554D-7E8F-481B-B645-C48C5115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網路埠配置</a:t>
            </a:r>
            <a:endParaRPr lang="zh-TW" altLang="en-US"/>
          </a:p>
        </p:txBody>
      </p:sp>
      <p:pic>
        <p:nvPicPr>
          <p:cNvPr id="17" name="圖片 16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D3E6F258-775B-4EF8-B714-555862DB11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455" y="550797"/>
            <a:ext cx="8475794" cy="52983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A465CC2-A65C-4BC0-8500-C8C1260D9CF9}"/>
              </a:ext>
            </a:extLst>
          </p:cNvPr>
          <p:cNvSpPr/>
          <p:nvPr/>
        </p:nvSpPr>
        <p:spPr>
          <a:xfrm>
            <a:off x="4743788" y="3032934"/>
            <a:ext cx="968980" cy="1035952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A63DAA6-2F4E-4DA7-A25B-63D708A81064}"/>
              </a:ext>
            </a:extLst>
          </p:cNvPr>
          <p:cNvCxnSpPr>
            <a:cxnSpLocks/>
          </p:cNvCxnSpPr>
          <p:nvPr/>
        </p:nvCxnSpPr>
        <p:spPr>
          <a:xfrm flipV="1">
            <a:off x="4872334" y="2052233"/>
            <a:ext cx="0" cy="980702"/>
          </a:xfrm>
          <a:prstGeom prst="straightConnector1">
            <a:avLst/>
          </a:prstGeom>
          <a:ln w="38100">
            <a:solidFill>
              <a:srgbClr val="00FFFF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76D6787-75BA-430D-B5D0-ED5C1127E0F2}"/>
              </a:ext>
            </a:extLst>
          </p:cNvPr>
          <p:cNvSpPr txBox="1"/>
          <p:nvPr/>
        </p:nvSpPr>
        <p:spPr>
          <a:xfrm>
            <a:off x="3511525" y="167106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b="1">
                <a:latin typeface="Arial"/>
                <a:ea typeface="微軟正黑體"/>
                <a:cs typeface="Arial"/>
              </a:rPr>
              <a:t>4 </a:t>
            </a:r>
            <a:r>
              <a:rPr lang="zh-TW" altLang="en-GB" b="1">
                <a:latin typeface="Arial"/>
                <a:ea typeface="微軟正黑體"/>
                <a:cs typeface="Arial"/>
              </a:rPr>
              <a:t>組</a:t>
            </a:r>
            <a:r>
              <a:rPr lang="en-GB" altLang="zh-TW" b="1">
                <a:latin typeface="Arial"/>
                <a:ea typeface="微軟正黑體"/>
                <a:cs typeface="Arial"/>
              </a:rPr>
              <a:t> SFP+ </a:t>
            </a:r>
            <a:r>
              <a:rPr lang="zh-TW" altLang="en-GB" b="1">
                <a:latin typeface="微軟正黑體"/>
                <a:ea typeface="微軟正黑體"/>
                <a:cs typeface="Arial"/>
              </a:rPr>
              <a:t>網路端口</a:t>
            </a:r>
            <a:endParaRPr lang="en-GB" altLang="zh-TW" b="1">
              <a:latin typeface="微軟正黑體"/>
              <a:ea typeface="微軟正黑體"/>
              <a:cs typeface="Arial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A8E06B3-BD6C-42DC-A1A2-2E40D06BCB4A}"/>
              </a:ext>
            </a:extLst>
          </p:cNvPr>
          <p:cNvSpPr/>
          <p:nvPr/>
        </p:nvSpPr>
        <p:spPr>
          <a:xfrm>
            <a:off x="5792165" y="3032934"/>
            <a:ext cx="4042232" cy="1035952"/>
          </a:xfrm>
          <a:prstGeom prst="rect">
            <a:avLst/>
          </a:prstGeom>
          <a:solidFill>
            <a:srgbClr val="FFC000">
              <a:alpha val="15000"/>
            </a:srgbClr>
          </a:solidFill>
          <a:ln w="254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04804F7F-AFEF-4E7E-A84E-0DAC021259D5}"/>
              </a:ext>
            </a:extLst>
          </p:cNvPr>
          <p:cNvCxnSpPr>
            <a:cxnSpLocks/>
          </p:cNvCxnSpPr>
          <p:nvPr/>
        </p:nvCxnSpPr>
        <p:spPr>
          <a:xfrm flipV="1">
            <a:off x="7792955" y="2052233"/>
            <a:ext cx="0" cy="980702"/>
          </a:xfrm>
          <a:prstGeom prst="straightConnector1">
            <a:avLst/>
          </a:prstGeom>
          <a:ln w="38100">
            <a:solidFill>
              <a:schemeClr val="accent2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7C2C6D3-6A9D-4036-88EB-B86E82CE7A3F}"/>
              </a:ext>
            </a:extLst>
          </p:cNvPr>
          <p:cNvSpPr txBox="1"/>
          <p:nvPr/>
        </p:nvSpPr>
        <p:spPr>
          <a:xfrm>
            <a:off x="6419805" y="1671067"/>
            <a:ext cx="40642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b="1">
                <a:latin typeface="Arial"/>
                <a:ea typeface="微軟正黑體"/>
                <a:cs typeface="Arial"/>
              </a:rPr>
              <a:t>8 </a:t>
            </a:r>
            <a:r>
              <a:rPr lang="zh-TW" altLang="en-GB" b="1">
                <a:latin typeface="Arial"/>
                <a:ea typeface="微軟正黑體"/>
                <a:cs typeface="Arial"/>
              </a:rPr>
              <a:t>組</a:t>
            </a:r>
            <a:r>
              <a:rPr lang="en-GB" altLang="zh-TW" b="1">
                <a:latin typeface="Arial"/>
                <a:ea typeface="微軟正黑體"/>
                <a:cs typeface="Arial"/>
              </a:rPr>
              <a:t> SFP+ </a:t>
            </a:r>
            <a:r>
              <a:rPr lang="zh-TW" altLang="en-GB" b="1">
                <a:latin typeface="Arial"/>
                <a:ea typeface="微軟正黑體"/>
                <a:cs typeface="Arial"/>
              </a:rPr>
              <a:t>及</a:t>
            </a:r>
            <a:r>
              <a:rPr lang="en-GB" altLang="zh-TW" b="1">
                <a:latin typeface="Arial"/>
                <a:ea typeface="微軟正黑體"/>
                <a:cs typeface="Arial"/>
              </a:rPr>
              <a:t> RJ45 Combo </a:t>
            </a:r>
            <a:r>
              <a:rPr lang="zh-TW" altLang="en-GB" b="1">
                <a:latin typeface="微軟正黑體"/>
                <a:ea typeface="微軟正黑體"/>
                <a:cs typeface="Arial"/>
              </a:rPr>
              <a:t>網路端口</a:t>
            </a:r>
            <a:endParaRPr lang="en-GB" altLang="zh-TW" b="1">
              <a:latin typeface="微軟正黑體"/>
              <a:ea typeface="微軟正黑體"/>
              <a:cs typeface="Arial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8800ACB-77F0-4B0A-8D64-CCDC3F6522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018" y="4480975"/>
            <a:ext cx="5014465" cy="31345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FD6F960B-5F9D-49A5-9B84-00AC6BAA2F44}"/>
              </a:ext>
            </a:extLst>
          </p:cNvPr>
          <p:cNvSpPr/>
          <p:nvPr/>
        </p:nvSpPr>
        <p:spPr>
          <a:xfrm>
            <a:off x="2665309" y="5905020"/>
            <a:ext cx="1232581" cy="659553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6C62583-712A-4E33-B05E-60823777C8AF}"/>
              </a:ext>
            </a:extLst>
          </p:cNvPr>
          <p:cNvSpPr/>
          <p:nvPr/>
        </p:nvSpPr>
        <p:spPr>
          <a:xfrm>
            <a:off x="3897890" y="5905020"/>
            <a:ext cx="1232581" cy="659553"/>
          </a:xfrm>
          <a:prstGeom prst="rect">
            <a:avLst/>
          </a:prstGeom>
          <a:solidFill>
            <a:srgbClr val="FFC000">
              <a:alpha val="15000"/>
            </a:srgbClr>
          </a:solidFill>
          <a:ln w="254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139B56A1-6973-49D7-AA23-5D7B013FAAD9}"/>
              </a:ext>
            </a:extLst>
          </p:cNvPr>
          <p:cNvCxnSpPr>
            <a:cxnSpLocks/>
          </p:cNvCxnSpPr>
          <p:nvPr/>
        </p:nvCxnSpPr>
        <p:spPr>
          <a:xfrm flipV="1">
            <a:off x="3281599" y="5213445"/>
            <a:ext cx="0" cy="691576"/>
          </a:xfrm>
          <a:prstGeom prst="straightConnector1">
            <a:avLst/>
          </a:prstGeom>
          <a:ln w="38100">
            <a:solidFill>
              <a:srgbClr val="00FFFF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CE7D643-3751-490C-A71B-F05BE20A5BFE}"/>
              </a:ext>
            </a:extLst>
          </p:cNvPr>
          <p:cNvSpPr txBox="1"/>
          <p:nvPr/>
        </p:nvSpPr>
        <p:spPr>
          <a:xfrm>
            <a:off x="2684512" y="4505559"/>
            <a:ext cx="12078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b="1">
                <a:latin typeface="Arial"/>
                <a:ea typeface="微軟正黑體"/>
                <a:cs typeface="Arial"/>
              </a:rPr>
              <a:t>8</a:t>
            </a:r>
            <a:r>
              <a:rPr lang="zh-TW" altLang="en-GB" b="1">
                <a:latin typeface="Arial"/>
                <a:ea typeface="微軟正黑體"/>
                <a:cs typeface="Arial"/>
              </a:rPr>
              <a:t>組</a:t>
            </a:r>
            <a:r>
              <a:rPr lang="en-GB" altLang="zh-TW" b="1">
                <a:latin typeface="Arial"/>
                <a:ea typeface="微軟正黑體"/>
                <a:cs typeface="Arial"/>
              </a:rPr>
              <a:t> SFP+ </a:t>
            </a:r>
            <a:r>
              <a:rPr lang="zh-TW" altLang="en-GB" b="1">
                <a:latin typeface="微軟正黑體"/>
                <a:ea typeface="微軟正黑體"/>
                <a:cs typeface="Arial"/>
              </a:rPr>
              <a:t>網路端口</a:t>
            </a:r>
            <a:endParaRPr lang="en-GB" altLang="zh-TW" b="1">
              <a:latin typeface="微軟正黑體"/>
              <a:ea typeface="微軟正黑體"/>
              <a:cs typeface="Arial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6C172D5-991B-4645-B950-F4FD32D7FB71}"/>
              </a:ext>
            </a:extLst>
          </p:cNvPr>
          <p:cNvCxnSpPr>
            <a:cxnSpLocks/>
          </p:cNvCxnSpPr>
          <p:nvPr/>
        </p:nvCxnSpPr>
        <p:spPr>
          <a:xfrm flipV="1">
            <a:off x="4514180" y="5213445"/>
            <a:ext cx="0" cy="691576"/>
          </a:xfrm>
          <a:prstGeom prst="straightConnector1">
            <a:avLst/>
          </a:prstGeom>
          <a:ln w="38100">
            <a:solidFill>
              <a:schemeClr val="accent2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7FC5632-207E-4FC1-BF69-1D70DF1A27E9}"/>
              </a:ext>
            </a:extLst>
          </p:cNvPr>
          <p:cNvSpPr txBox="1"/>
          <p:nvPr/>
        </p:nvSpPr>
        <p:spPr>
          <a:xfrm>
            <a:off x="3969941" y="4505559"/>
            <a:ext cx="22056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b="1">
                <a:latin typeface="Arial"/>
                <a:ea typeface="微軟正黑體"/>
                <a:cs typeface="Arial"/>
              </a:rPr>
              <a:t>4</a:t>
            </a:r>
            <a:r>
              <a:rPr lang="zh-TW" altLang="en-GB" b="1">
                <a:latin typeface="Arial"/>
                <a:ea typeface="微軟正黑體"/>
                <a:cs typeface="Arial"/>
              </a:rPr>
              <a:t>組</a:t>
            </a:r>
            <a:r>
              <a:rPr lang="en-GB" altLang="zh-TW" b="1">
                <a:latin typeface="Arial"/>
                <a:ea typeface="微軟正黑體"/>
                <a:cs typeface="Arial"/>
              </a:rPr>
              <a:t> SFP+ </a:t>
            </a:r>
            <a:r>
              <a:rPr lang="zh-TW" altLang="en-GB" b="1">
                <a:latin typeface="Arial"/>
                <a:ea typeface="微軟正黑體"/>
                <a:cs typeface="Arial"/>
              </a:rPr>
              <a:t>及</a:t>
            </a:r>
            <a:r>
              <a:rPr lang="en-GB" altLang="zh-TW" b="1">
                <a:latin typeface="Arial"/>
                <a:ea typeface="微軟正黑體"/>
                <a:cs typeface="Arial"/>
              </a:rPr>
              <a:t> RJ45 Combo </a:t>
            </a:r>
            <a:r>
              <a:rPr lang="zh-TW" altLang="en-GB" b="1">
                <a:latin typeface="微軟正黑體"/>
                <a:ea typeface="微軟正黑體"/>
                <a:cs typeface="Arial"/>
              </a:rPr>
              <a:t>網路端口</a:t>
            </a:r>
            <a:endParaRPr lang="en-GB" altLang="zh-TW" b="1">
              <a:latin typeface="微軟正黑體"/>
              <a:ea typeface="微軟正黑體"/>
              <a:cs typeface="Arial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849A4B6-E54F-4DBC-B72B-E2ED096435B4}"/>
              </a:ext>
            </a:extLst>
          </p:cNvPr>
          <p:cNvSpPr/>
          <p:nvPr/>
        </p:nvSpPr>
        <p:spPr>
          <a:xfrm>
            <a:off x="506987" y="5129637"/>
            <a:ext cx="2030354" cy="51935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QSW-M1204-4C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1BBC0C2-7E31-42AE-91B9-B14620559591}"/>
              </a:ext>
            </a:extLst>
          </p:cNvPr>
          <p:cNvSpPr/>
          <p:nvPr/>
        </p:nvSpPr>
        <p:spPr>
          <a:xfrm>
            <a:off x="1456917" y="2038503"/>
            <a:ext cx="2030354" cy="51935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QSW-M1208-8C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8D27FD5-1737-45D7-A51B-B6845DED7320}"/>
              </a:ext>
            </a:extLst>
          </p:cNvPr>
          <p:cNvSpPr/>
          <p:nvPr/>
        </p:nvSpPr>
        <p:spPr>
          <a:xfrm>
            <a:off x="9293948" y="5905020"/>
            <a:ext cx="604077" cy="659553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9F0D1AA-2B6B-4CCE-904B-DAE83436DFAF}"/>
              </a:ext>
            </a:extLst>
          </p:cNvPr>
          <p:cNvSpPr/>
          <p:nvPr/>
        </p:nvSpPr>
        <p:spPr>
          <a:xfrm>
            <a:off x="9925321" y="5905020"/>
            <a:ext cx="1228299" cy="659553"/>
          </a:xfrm>
          <a:prstGeom prst="rect">
            <a:avLst/>
          </a:prstGeom>
          <a:solidFill>
            <a:srgbClr val="FFC000">
              <a:alpha val="15000"/>
            </a:srgbClr>
          </a:solidFill>
          <a:ln w="254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E5BA25A-F405-4B3C-95B4-865600AF92E5}"/>
              </a:ext>
            </a:extLst>
          </p:cNvPr>
          <p:cNvCxnSpPr>
            <a:cxnSpLocks/>
          </p:cNvCxnSpPr>
          <p:nvPr/>
        </p:nvCxnSpPr>
        <p:spPr>
          <a:xfrm flipV="1">
            <a:off x="10527962" y="5213445"/>
            <a:ext cx="0" cy="691576"/>
          </a:xfrm>
          <a:prstGeom prst="straightConnector1">
            <a:avLst/>
          </a:prstGeom>
          <a:ln w="38100">
            <a:solidFill>
              <a:schemeClr val="accent2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E101C33-88A1-42AA-8680-73053EF3CDDE}"/>
              </a:ext>
            </a:extLst>
          </p:cNvPr>
          <p:cNvSpPr txBox="1"/>
          <p:nvPr/>
        </p:nvSpPr>
        <p:spPr>
          <a:xfrm>
            <a:off x="8139690" y="4505559"/>
            <a:ext cx="12078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b="1">
                <a:latin typeface="Arial"/>
                <a:ea typeface="微軟正黑體"/>
                <a:cs typeface="Arial"/>
              </a:rPr>
              <a:t>4</a:t>
            </a:r>
            <a:r>
              <a:rPr lang="zh-TW" altLang="en-GB" b="1">
                <a:latin typeface="Arial"/>
                <a:ea typeface="微軟正黑體"/>
                <a:cs typeface="Arial"/>
              </a:rPr>
              <a:t>組</a:t>
            </a:r>
            <a:r>
              <a:rPr lang="en-GB" altLang="zh-TW" b="1">
                <a:latin typeface="Arial"/>
                <a:ea typeface="微軟正黑體"/>
                <a:cs typeface="Arial"/>
              </a:rPr>
              <a:t> SFP+ </a:t>
            </a:r>
            <a:r>
              <a:rPr lang="zh-TW" altLang="en-GB" b="1">
                <a:latin typeface="微軟正黑體"/>
                <a:ea typeface="微軟正黑體"/>
                <a:cs typeface="Arial"/>
              </a:rPr>
              <a:t>網路端口</a:t>
            </a:r>
            <a:endParaRPr lang="en-GB" altLang="zh-TW" b="1">
              <a:latin typeface="微軟正黑體"/>
              <a:ea typeface="微軟正黑體"/>
              <a:cs typeface="Arial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97EEFE1-08DF-4321-BF58-7B229499FB25}"/>
              </a:ext>
            </a:extLst>
          </p:cNvPr>
          <p:cNvSpPr txBox="1"/>
          <p:nvPr/>
        </p:nvSpPr>
        <p:spPr>
          <a:xfrm>
            <a:off x="9425119" y="4505559"/>
            <a:ext cx="22056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b="1">
                <a:latin typeface="Arial"/>
                <a:ea typeface="微軟正黑體"/>
                <a:cs typeface="Arial"/>
              </a:rPr>
              <a:t>4</a:t>
            </a:r>
            <a:r>
              <a:rPr lang="zh-TW" altLang="en-GB" b="1">
                <a:latin typeface="Arial"/>
                <a:ea typeface="微軟正黑體"/>
                <a:cs typeface="Arial"/>
              </a:rPr>
              <a:t>組</a:t>
            </a:r>
            <a:r>
              <a:rPr lang="en-GB" altLang="zh-TW" b="1">
                <a:latin typeface="Arial"/>
                <a:ea typeface="微軟正黑體"/>
                <a:cs typeface="Arial"/>
              </a:rPr>
              <a:t> SFP+ </a:t>
            </a:r>
            <a:r>
              <a:rPr lang="zh-TW" altLang="en-GB" b="1">
                <a:latin typeface="Arial"/>
                <a:ea typeface="微軟正黑體"/>
                <a:cs typeface="Arial"/>
              </a:rPr>
              <a:t>及</a:t>
            </a:r>
            <a:r>
              <a:rPr lang="en-GB" altLang="zh-TW" b="1">
                <a:latin typeface="Arial"/>
                <a:ea typeface="微軟正黑體"/>
                <a:cs typeface="Arial"/>
              </a:rPr>
              <a:t> RJ45 Combo </a:t>
            </a:r>
            <a:r>
              <a:rPr lang="zh-TW" altLang="en-GB" b="1">
                <a:latin typeface="Arial"/>
                <a:ea typeface="微軟正黑體"/>
                <a:cs typeface="Arial"/>
              </a:rPr>
              <a:t>網路端口</a:t>
            </a:r>
            <a:endParaRPr lang="en-GB" altLang="zh-TW" b="1">
              <a:latin typeface="Arial"/>
              <a:ea typeface="微軟正黑體"/>
              <a:cs typeface="Arial"/>
            </a:endParaRPr>
          </a:p>
        </p:txBody>
      </p:sp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id="{64613081-884C-463D-BE0D-88A1DA2E7863}"/>
              </a:ext>
            </a:extLst>
          </p:cNvPr>
          <p:cNvCxnSpPr>
            <a:stCxn id="47" idx="2"/>
            <a:endCxn id="43" idx="0"/>
          </p:cNvCxnSpPr>
          <p:nvPr/>
        </p:nvCxnSpPr>
        <p:spPr>
          <a:xfrm rot="16200000" flipH="1">
            <a:off x="8793226" y="5102259"/>
            <a:ext cx="753130" cy="852392"/>
          </a:xfrm>
          <a:prstGeom prst="bentConnector3">
            <a:avLst>
              <a:gd name="adj1" fmla="val 33691"/>
            </a:avLst>
          </a:prstGeom>
          <a:ln w="38100">
            <a:solidFill>
              <a:srgbClr val="00FFFF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7F55F5B4-5003-44D6-A0B8-E64645633DF8}"/>
              </a:ext>
            </a:extLst>
          </p:cNvPr>
          <p:cNvSpPr/>
          <p:nvPr/>
        </p:nvSpPr>
        <p:spPr>
          <a:xfrm>
            <a:off x="6179020" y="5129637"/>
            <a:ext cx="2030354" cy="51935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QSW-M804-4C</a:t>
            </a:r>
          </a:p>
        </p:txBody>
      </p:sp>
    </p:spTree>
    <p:extLst>
      <p:ext uri="{BB962C8B-B14F-4D97-AF65-F5344CB8AC3E}">
        <p14:creationId xmlns:p14="http://schemas.microsoft.com/office/powerpoint/2010/main" val="416879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B39CFD4C-BEBB-44BB-912C-9D2DFDB833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455" y="2390151"/>
            <a:ext cx="8475794" cy="52983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F2DB1051-0A83-4277-9F86-BD57658EA0B2}"/>
              </a:ext>
            </a:extLst>
          </p:cNvPr>
          <p:cNvCxnSpPr>
            <a:cxnSpLocks/>
            <a:stCxn id="44" idx="2"/>
            <a:endCxn id="16" idx="0"/>
          </p:cNvCxnSpPr>
          <p:nvPr/>
        </p:nvCxnSpPr>
        <p:spPr>
          <a:xfrm rot="5400000">
            <a:off x="5188999" y="1866795"/>
            <a:ext cx="1730679" cy="4707463"/>
          </a:xfrm>
          <a:prstGeom prst="bentConnector3">
            <a:avLst>
              <a:gd name="adj1" fmla="val 30286"/>
            </a:avLst>
          </a:prstGeom>
          <a:ln w="38100">
            <a:solidFill>
              <a:srgbClr val="FF3399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1A3247A9-ADFB-44A7-84FB-2F5DEF21670D}"/>
              </a:ext>
            </a:extLst>
          </p:cNvPr>
          <p:cNvSpPr/>
          <p:nvPr/>
        </p:nvSpPr>
        <p:spPr>
          <a:xfrm>
            <a:off x="2054115" y="5085866"/>
            <a:ext cx="648244" cy="785576"/>
          </a:xfrm>
          <a:prstGeom prst="rect">
            <a:avLst/>
          </a:prstGeom>
          <a:solidFill>
            <a:srgbClr val="FF3399">
              <a:alpha val="15000"/>
            </a:srgbClr>
          </a:solidFill>
          <a:ln w="25400">
            <a:solidFill>
              <a:srgbClr val="99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0C0603C-20C3-4A06-9F63-BF8664CD4074}"/>
              </a:ext>
            </a:extLst>
          </p:cNvPr>
          <p:cNvSpPr/>
          <p:nvPr/>
        </p:nvSpPr>
        <p:spPr>
          <a:xfrm>
            <a:off x="2733677" y="5085866"/>
            <a:ext cx="1933857" cy="785576"/>
          </a:xfrm>
          <a:prstGeom prst="rect">
            <a:avLst/>
          </a:prstGeom>
          <a:solidFill>
            <a:srgbClr val="FF3399">
              <a:alpha val="15000"/>
            </a:srgbClr>
          </a:solidFill>
          <a:ln w="25400">
            <a:solidFill>
              <a:srgbClr val="FF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58" name="接點: 肘形 57">
            <a:extLst>
              <a:ext uri="{FF2B5EF4-FFF2-40B4-BE49-F238E27FC236}">
                <a16:creationId xmlns:a16="http://schemas.microsoft.com/office/drawing/2014/main" id="{A34DD8E9-D920-4FF7-B9B3-E90AFA2EEFDF}"/>
              </a:ext>
            </a:extLst>
          </p:cNvPr>
          <p:cNvCxnSpPr>
            <a:cxnSpLocks/>
            <a:stCxn id="53" idx="1"/>
            <a:endCxn id="15" idx="1"/>
          </p:cNvCxnSpPr>
          <p:nvPr/>
        </p:nvCxnSpPr>
        <p:spPr>
          <a:xfrm rot="10800000" flipV="1">
            <a:off x="2054115" y="2893524"/>
            <a:ext cx="12700" cy="2585130"/>
          </a:xfrm>
          <a:prstGeom prst="bentConnector3">
            <a:avLst>
              <a:gd name="adj1" fmla="val 4271646"/>
            </a:avLst>
          </a:prstGeom>
          <a:ln w="38100">
            <a:solidFill>
              <a:srgbClr val="9999FF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7B895191-A10A-41EE-B2C7-F26859466C93}"/>
              </a:ext>
            </a:extLst>
          </p:cNvPr>
          <p:cNvSpPr/>
          <p:nvPr/>
        </p:nvSpPr>
        <p:spPr>
          <a:xfrm>
            <a:off x="6210515" y="2430330"/>
            <a:ext cx="4395107" cy="924857"/>
          </a:xfrm>
          <a:prstGeom prst="roundRect">
            <a:avLst>
              <a:gd name="adj" fmla="val 1048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SzPct val="70000"/>
              <a:buFont typeface="Wingdings" panose="05000000000000000000" pitchFamily="2" charset="2"/>
              <a:buChar char="n"/>
            </a:pPr>
            <a:r>
              <a:rPr lang="zh-TW" altLang="en-GB" sz="2000" b="1">
                <a:solidFill>
                  <a:srgbClr val="00B05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綠色燈號：</a:t>
            </a:r>
            <a:r>
              <a:rPr lang="en-GB" altLang="zh-TW" sz="2000" b="1">
                <a:solidFill>
                  <a:srgbClr val="00B05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10Gbps </a:t>
            </a:r>
            <a:r>
              <a:rPr lang="zh-TW" altLang="en-GB" sz="2000" b="1">
                <a:solidFill>
                  <a:srgbClr val="00B05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傳輸速率</a:t>
            </a:r>
            <a:endParaRPr lang="en-GB" altLang="zh-TW" sz="2000" b="1">
              <a:solidFill>
                <a:srgbClr val="00B05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7800" indent="-177800">
              <a:buSzPct val="70000"/>
              <a:buFont typeface="Wingdings" panose="05000000000000000000" pitchFamily="2" charset="2"/>
              <a:buChar char="n"/>
            </a:pPr>
            <a:r>
              <a:rPr lang="zh-TW" altLang="en-GB" sz="2000" b="1">
                <a:solidFill>
                  <a:schemeClr val="accent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橙黃色燈號：低於</a:t>
            </a:r>
            <a:r>
              <a:rPr lang="en-GB" altLang="zh-TW" sz="2000" b="1">
                <a:solidFill>
                  <a:schemeClr val="accent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10Gbps </a:t>
            </a:r>
            <a:r>
              <a:rPr lang="zh-TW" altLang="en-GB" sz="2000" b="1">
                <a:solidFill>
                  <a:schemeClr val="accent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的連接</a:t>
            </a:r>
            <a:endParaRPr lang="en-GB" altLang="zh-TW" sz="2000" b="1">
              <a:solidFill>
                <a:schemeClr val="accent2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DFC4A67-C16F-461E-B298-7EF56D5D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直覺辨識的 LED 狀態指示燈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3BBA6D7-7A5A-497D-A0F8-54D94A62ACE5}"/>
              </a:ext>
            </a:extLst>
          </p:cNvPr>
          <p:cNvSpPr txBox="1"/>
          <p:nvPr/>
        </p:nvSpPr>
        <p:spPr>
          <a:xfrm>
            <a:off x="2165683" y="2176270"/>
            <a:ext cx="264433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GB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狀態指示燈</a:t>
            </a:r>
            <a:endParaRPr lang="en-GB" altLang="zh-TW" sz="2000" b="1">
              <a:solidFill>
                <a:schemeClr val="accent2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CBAF02D-0D9C-4825-983D-AA7FB593D617}"/>
              </a:ext>
            </a:extLst>
          </p:cNvPr>
          <p:cNvSpPr txBox="1"/>
          <p:nvPr/>
        </p:nvSpPr>
        <p:spPr>
          <a:xfrm>
            <a:off x="6329539" y="1863242"/>
            <a:ext cx="42345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GB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網路端口</a:t>
            </a:r>
            <a:r>
              <a:rPr lang="en-GB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LED </a:t>
            </a:r>
            <a:r>
              <a:rPr lang="zh-TW" altLang="en-GB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指示燈</a:t>
            </a:r>
            <a:br>
              <a:rPr lang="en-GB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TW" altLang="en-GB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各個網路端口都有獨立的訊號提示</a:t>
            </a:r>
            <a:endParaRPr lang="en-GB" altLang="zh-TW" sz="2000" b="1">
              <a:solidFill>
                <a:schemeClr val="accent2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CF5A8B80-79A6-421A-8C22-FF2E8CF82F2A}"/>
              </a:ext>
            </a:extLst>
          </p:cNvPr>
          <p:cNvSpPr/>
          <p:nvPr/>
        </p:nvSpPr>
        <p:spPr>
          <a:xfrm>
            <a:off x="2054115" y="2431095"/>
            <a:ext cx="2743200" cy="924857"/>
          </a:xfrm>
          <a:prstGeom prst="roundRect">
            <a:avLst>
              <a:gd name="adj" fmla="val 1048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SzPct val="70000"/>
              <a:buFont typeface="Wingdings" panose="05000000000000000000" pitchFamily="2" charset="2"/>
              <a:buChar char="n"/>
            </a:pPr>
            <a:r>
              <a:rPr lang="zh-TW" altLang="en-GB" sz="2000" b="1">
                <a:solidFill>
                  <a:srgbClr val="00B05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綠色燈號：系統就緒</a:t>
            </a:r>
            <a:endParaRPr lang="en-GB" altLang="zh-TW" sz="2000" b="1">
              <a:solidFill>
                <a:srgbClr val="00B05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7800" indent="-177800">
              <a:buSzPct val="70000"/>
              <a:buFont typeface="Wingdings" panose="05000000000000000000" pitchFamily="2" charset="2"/>
              <a:buChar char="n"/>
            </a:pPr>
            <a:r>
              <a:rPr lang="zh-TW" altLang="en-GB" sz="2000" b="1">
                <a:solidFill>
                  <a:schemeClr val="accent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橙黃色燈號：警示</a:t>
            </a:r>
            <a:endParaRPr lang="en-GB" altLang="zh-TW" sz="2000" b="1">
              <a:solidFill>
                <a:schemeClr val="accent2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20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0A65D08-5D1A-4FD5-93F2-0BCA7D9F40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9382" y="1857861"/>
            <a:ext cx="7927342" cy="49554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E74F939-791E-462D-80F4-40CD27E693F1}"/>
              </a:ext>
            </a:extLst>
          </p:cNvPr>
          <p:cNvSpPr/>
          <p:nvPr/>
        </p:nvSpPr>
        <p:spPr>
          <a:xfrm>
            <a:off x="0" y="4132642"/>
            <a:ext cx="5513333" cy="1230899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25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1A7CB42-CF41-41D2-9D99-B48E9BFC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雙風扇設計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98D8864-2F91-4271-B457-106A2AFAF06D}"/>
              </a:ext>
            </a:extLst>
          </p:cNvPr>
          <p:cNvSpPr/>
          <p:nvPr/>
        </p:nvSpPr>
        <p:spPr>
          <a:xfrm>
            <a:off x="5513332" y="4155594"/>
            <a:ext cx="3268974" cy="1207947"/>
          </a:xfrm>
          <a:prstGeom prst="rect">
            <a:avLst/>
          </a:prstGeom>
          <a:solidFill>
            <a:srgbClr val="92D050">
              <a:alpha val="15000"/>
            </a:srgbClr>
          </a:solidFill>
          <a:ln w="254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DB956B1-2C59-4CB9-883B-BA0C26F72E20}"/>
              </a:ext>
            </a:extLst>
          </p:cNvPr>
          <p:cNvSpPr txBox="1"/>
          <p:nvPr/>
        </p:nvSpPr>
        <p:spPr>
          <a:xfrm>
            <a:off x="1205260" y="4240260"/>
            <a:ext cx="450824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GB" sz="20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提升散熱的能力</a:t>
            </a:r>
            <a:endParaRPr lang="en-GB" altLang="zh-TW" sz="2000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  <a:p>
            <a:r>
              <a:rPr lang="zh-TW" altLang="en-GB" sz="20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減少單一模組故障而無法有效散熱</a:t>
            </a:r>
            <a:endParaRPr lang="en-GB" altLang="zh-TW" sz="2000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  <a:p>
            <a:r>
              <a:rPr lang="zh-TW" altLang="en-GB" sz="20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使用</a:t>
            </a:r>
            <a:r>
              <a:rPr lang="en-GB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2 </a:t>
            </a:r>
            <a:r>
              <a:rPr lang="zh-TW" altLang="en-GB" sz="20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顆有效降低噪音值</a:t>
            </a:r>
            <a:endParaRPr lang="en-GB" altLang="zh-TW" sz="2000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4" name="箭號: 向上 3">
            <a:extLst>
              <a:ext uri="{FF2B5EF4-FFF2-40B4-BE49-F238E27FC236}">
                <a16:creationId xmlns:a16="http://schemas.microsoft.com/office/drawing/2014/main" id="{773E3B53-0764-4831-94E3-00CD404B5DDE}"/>
              </a:ext>
            </a:extLst>
          </p:cNvPr>
          <p:cNvSpPr/>
          <p:nvPr/>
        </p:nvSpPr>
        <p:spPr>
          <a:xfrm>
            <a:off x="6070713" y="2191653"/>
            <a:ext cx="936813" cy="1930356"/>
          </a:xfrm>
          <a:prstGeom prst="upArrow">
            <a:avLst>
              <a:gd name="adj1" fmla="val 50000"/>
              <a:gd name="adj2" fmla="val 52270"/>
            </a:avLst>
          </a:prstGeom>
          <a:gradFill>
            <a:gsLst>
              <a:gs pos="20000">
                <a:srgbClr val="00B0F0">
                  <a:alpha val="0"/>
                </a:srgbClr>
              </a:gs>
              <a:gs pos="100000">
                <a:srgbClr val="00FFF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上 14">
            <a:extLst>
              <a:ext uri="{FF2B5EF4-FFF2-40B4-BE49-F238E27FC236}">
                <a16:creationId xmlns:a16="http://schemas.microsoft.com/office/drawing/2014/main" id="{61055CDC-DA54-4E33-A2E2-0C9BAA067C81}"/>
              </a:ext>
            </a:extLst>
          </p:cNvPr>
          <p:cNvSpPr/>
          <p:nvPr/>
        </p:nvSpPr>
        <p:spPr>
          <a:xfrm>
            <a:off x="7298162" y="2191653"/>
            <a:ext cx="936813" cy="1930356"/>
          </a:xfrm>
          <a:prstGeom prst="upArrow">
            <a:avLst>
              <a:gd name="adj1" fmla="val 50000"/>
              <a:gd name="adj2" fmla="val 52270"/>
            </a:avLst>
          </a:prstGeom>
          <a:gradFill>
            <a:gsLst>
              <a:gs pos="20000">
                <a:srgbClr val="00B0F0">
                  <a:alpha val="0"/>
                </a:srgbClr>
              </a:gs>
              <a:gs pos="100000">
                <a:srgbClr val="00FFF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上 15">
            <a:extLst>
              <a:ext uri="{FF2B5EF4-FFF2-40B4-BE49-F238E27FC236}">
                <a16:creationId xmlns:a16="http://schemas.microsoft.com/office/drawing/2014/main" id="{F9F84BD0-C5B1-4A9E-8B50-52C1BD389C90}"/>
              </a:ext>
            </a:extLst>
          </p:cNvPr>
          <p:cNvSpPr/>
          <p:nvPr/>
        </p:nvSpPr>
        <p:spPr>
          <a:xfrm rot="10800000">
            <a:off x="6794555" y="2702405"/>
            <a:ext cx="700791" cy="1537854"/>
          </a:xfrm>
          <a:prstGeom prst="upArrow">
            <a:avLst>
              <a:gd name="adj1" fmla="val 50000"/>
              <a:gd name="adj2" fmla="val 52270"/>
            </a:avLst>
          </a:prstGeom>
          <a:gradFill>
            <a:gsLst>
              <a:gs pos="20000">
                <a:srgbClr val="00B0F0">
                  <a:alpha val="0"/>
                </a:srgbClr>
              </a:gs>
              <a:gs pos="100000">
                <a:srgbClr val="00FFF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上 18">
            <a:extLst>
              <a:ext uri="{FF2B5EF4-FFF2-40B4-BE49-F238E27FC236}">
                <a16:creationId xmlns:a16="http://schemas.microsoft.com/office/drawing/2014/main" id="{14CDBE6A-D7F2-42AE-B5F5-0DB5ED0C4EE8}"/>
              </a:ext>
            </a:extLst>
          </p:cNvPr>
          <p:cNvSpPr/>
          <p:nvPr/>
        </p:nvSpPr>
        <p:spPr>
          <a:xfrm rot="10800000">
            <a:off x="5509813" y="2702406"/>
            <a:ext cx="700791" cy="1537854"/>
          </a:xfrm>
          <a:prstGeom prst="upArrow">
            <a:avLst>
              <a:gd name="adj1" fmla="val 50000"/>
              <a:gd name="adj2" fmla="val 52270"/>
            </a:avLst>
          </a:prstGeom>
          <a:gradFill>
            <a:gsLst>
              <a:gs pos="20000">
                <a:srgbClr val="00B0F0">
                  <a:alpha val="0"/>
                </a:srgbClr>
              </a:gs>
              <a:gs pos="100000">
                <a:srgbClr val="00FFF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上 19">
            <a:extLst>
              <a:ext uri="{FF2B5EF4-FFF2-40B4-BE49-F238E27FC236}">
                <a16:creationId xmlns:a16="http://schemas.microsoft.com/office/drawing/2014/main" id="{8ECD3949-A98A-437D-A125-8C648D2CF5BA}"/>
              </a:ext>
            </a:extLst>
          </p:cNvPr>
          <p:cNvSpPr/>
          <p:nvPr/>
        </p:nvSpPr>
        <p:spPr>
          <a:xfrm rot="10800000">
            <a:off x="8081514" y="2702406"/>
            <a:ext cx="700791" cy="1537854"/>
          </a:xfrm>
          <a:prstGeom prst="upArrow">
            <a:avLst>
              <a:gd name="adj1" fmla="val 50000"/>
              <a:gd name="adj2" fmla="val 52270"/>
            </a:avLst>
          </a:prstGeom>
          <a:gradFill>
            <a:gsLst>
              <a:gs pos="20000">
                <a:srgbClr val="00B0F0">
                  <a:alpha val="0"/>
                </a:srgbClr>
              </a:gs>
              <a:gs pos="100000">
                <a:srgbClr val="00FFF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0020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2030</Words>
  <Application>Microsoft Office PowerPoint</Application>
  <PresentationFormat>寬螢幕</PresentationFormat>
  <Paragraphs>318</Paragraphs>
  <Slides>53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9" baseType="lpstr">
      <vt:lpstr>微軟正黑體</vt:lpstr>
      <vt:lpstr>微軟正黑體</vt:lpstr>
      <vt:lpstr>Arial</vt:lpstr>
      <vt:lpstr>Calibri</vt:lpstr>
      <vt:lpstr>Wingdings</vt:lpstr>
      <vt:lpstr>Office 佈景主題</vt:lpstr>
      <vt:lpstr>PowerPoint 簡報</vt:lpstr>
      <vt:lpstr>為什麼需要 10GbE?</vt:lpstr>
      <vt:lpstr>QNAP 已經有全 10GbE 非網管型交換機</vt:lpstr>
      <vt:lpstr>QNAP 好還要更好</vt:lpstr>
      <vt:lpstr>硬體規格亮點</vt:lpstr>
      <vt:lpstr>硬體規格比較</vt:lpstr>
      <vt:lpstr>網路埠配置</vt:lpstr>
      <vt:lpstr>直覺辨識的 LED 狀態指示燈</vt:lpstr>
      <vt:lpstr>雙風扇設計</vt:lpstr>
      <vt:lpstr>機櫃專用掛耳</vt:lpstr>
      <vt:lpstr>靈活的網速搭配</vt:lpstr>
      <vt:lpstr>透視 QSwitch  嚴謹研發生產過程 </vt:lpstr>
      <vt:lpstr>研發生產三階段</vt:lpstr>
      <vt:lpstr>硬體 / 軟體開發階段</vt:lpstr>
      <vt:lpstr>設計驗證</vt:lpstr>
      <vt:lpstr>信賴性驗證</vt:lpstr>
      <vt:lpstr>溫度驗證</vt:lpstr>
      <vt:lpstr>機構驗證</vt:lpstr>
      <vt:lpstr>功能性驗證</vt:lpstr>
      <vt:lpstr>網路測試設備</vt:lpstr>
      <vt:lpstr>網路測試檢驗標準</vt:lpstr>
      <vt:lpstr>功能驗證-儀器驗證</vt:lpstr>
      <vt:lpstr>使用情境驗證-機房安裝</vt:lpstr>
      <vt:lpstr>Protocal 驗證- QNAP 內部環境測試</vt:lpstr>
      <vt:lpstr>互通性驗證</vt:lpstr>
      <vt:lpstr>生產流程</vt:lpstr>
      <vt:lpstr>網路封包驗證</vt:lpstr>
      <vt:lpstr>燒機測試</vt:lpstr>
      <vt:lpstr>包裝及品質檢驗</vt:lpstr>
      <vt:lpstr>軟體規格亮點</vt:lpstr>
      <vt:lpstr>管理型提供更便利資訊</vt:lpstr>
      <vt:lpstr>管理型提供更細緻流量管理</vt:lpstr>
      <vt:lpstr>10GbE 不夠 NAS 傳輸需要更高速網路</vt:lpstr>
      <vt:lpstr>影音工作室</vt:lpstr>
      <vt:lpstr>資料容量越來越大</vt:lpstr>
      <vt:lpstr>影音工作室</vt:lpstr>
      <vt:lpstr>QSW-M1208 系列讓影音工作者 有更強的設備應付更大的需求</vt:lpstr>
      <vt:lpstr>豐富的管理功能</vt:lpstr>
      <vt:lpstr>簡單明瞭的介面設計</vt:lpstr>
      <vt:lpstr>多接條網路線也可以提高網速</vt:lpstr>
      <vt:lpstr>明確分割工作室內各別網路</vt:lpstr>
      <vt:lpstr>準確記錄及配發影音串流給設備</vt:lpstr>
      <vt:lpstr>輕鬆管控連線進出</vt:lpstr>
      <vt:lpstr>軔體版本檢查</vt:lpstr>
      <vt:lpstr>隨時優化網路傳輸路徑</vt:lpstr>
      <vt:lpstr>當然 QSW-M1208 還有很多功能</vt:lpstr>
      <vt:lpstr>完美搭配 QNAP 10GbE 產品</vt:lpstr>
      <vt:lpstr>12 埠 10GbE 的 combo 連接口 彈性且自由的選擇 </vt:lpstr>
      <vt:lpstr>搭配內建 2.5/5/10GbE 網路的桌上型 NAS</vt:lpstr>
      <vt:lpstr>搭配內建 2.5/5/10GbE 網路的機架型 NAS</vt:lpstr>
      <vt:lpstr>網路擴充：豐富的各式 PCIe 網路擴充卡</vt:lpstr>
      <vt:lpstr>網路擴充：豐富的各式攜帶式網路擴充卡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QSW-M1208</dc:title>
  <dc:creator>Frank Liao</dc:creator>
  <cp:lastModifiedBy>QNAP_Mili Wang</cp:lastModifiedBy>
  <cp:revision>3</cp:revision>
  <dcterms:created xsi:type="dcterms:W3CDTF">2020-05-25T01:41:21Z</dcterms:created>
  <dcterms:modified xsi:type="dcterms:W3CDTF">2020-08-05T08:27:58Z</dcterms:modified>
</cp:coreProperties>
</file>