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6" r:id="rId2"/>
    <p:sldId id="279" r:id="rId3"/>
    <p:sldId id="282" r:id="rId4"/>
    <p:sldId id="283" r:id="rId5"/>
    <p:sldId id="265" r:id="rId6"/>
    <p:sldId id="346" r:id="rId7"/>
    <p:sldId id="345" r:id="rId8"/>
    <p:sldId id="344" r:id="rId9"/>
    <p:sldId id="343" r:id="rId10"/>
    <p:sldId id="342" r:id="rId11"/>
    <p:sldId id="266" r:id="rId12"/>
    <p:sldId id="340" r:id="rId13"/>
    <p:sldId id="339" r:id="rId14"/>
    <p:sldId id="338" r:id="rId15"/>
    <p:sldId id="337" r:id="rId16"/>
    <p:sldId id="336" r:id="rId17"/>
    <p:sldId id="335" r:id="rId18"/>
    <p:sldId id="334" r:id="rId19"/>
    <p:sldId id="333" r:id="rId20"/>
    <p:sldId id="332" r:id="rId21"/>
    <p:sldId id="331" r:id="rId22"/>
    <p:sldId id="330" r:id="rId23"/>
    <p:sldId id="329" r:id="rId24"/>
    <p:sldId id="328" r:id="rId25"/>
    <p:sldId id="327" r:id="rId26"/>
    <p:sldId id="326" r:id="rId27"/>
    <p:sldId id="325" r:id="rId28"/>
    <p:sldId id="324" r:id="rId29"/>
    <p:sldId id="323" r:id="rId30"/>
    <p:sldId id="268" r:id="rId31"/>
    <p:sldId id="288" r:id="rId32"/>
    <p:sldId id="284" r:id="rId33"/>
    <p:sldId id="286" r:id="rId34"/>
    <p:sldId id="260" r:id="rId35"/>
    <p:sldId id="291" r:id="rId36"/>
    <p:sldId id="287" r:id="rId37"/>
    <p:sldId id="264" r:id="rId38"/>
    <p:sldId id="341" r:id="rId39"/>
    <p:sldId id="269" r:id="rId40"/>
    <p:sldId id="270" r:id="rId41"/>
    <p:sldId id="275" r:id="rId42"/>
    <p:sldId id="277" r:id="rId43"/>
    <p:sldId id="276" r:id="rId44"/>
    <p:sldId id="273" r:id="rId45"/>
    <p:sldId id="272" r:id="rId46"/>
    <p:sldId id="271" r:id="rId47"/>
    <p:sldId id="289" r:id="rId48"/>
    <p:sldId id="317" r:id="rId49"/>
    <p:sldId id="318" r:id="rId50"/>
    <p:sldId id="319" r:id="rId51"/>
    <p:sldId id="321" r:id="rId52"/>
    <p:sldId id="322" r:id="rId53"/>
    <p:sldId id="295" r:id="rId54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來賓使用者" initials="來賓" lastIdx="1" clrIdx="0">
    <p:extLst>
      <p:ext uri="{19B8F6BF-5375-455C-9EA6-DF929625EA0E}">
        <p15:presenceInfo xmlns:p15="http://schemas.microsoft.com/office/powerpoint/2012/main" userId="S::urn:spo:anon#e58ecec1457c662be2a2195d624e04b8c029854fdd3604f07c20e6f7c0ee6ef7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9DAEB"/>
    <a:srgbClr val="FF3399"/>
    <a:srgbClr val="CCFFFF"/>
    <a:srgbClr val="9999FF"/>
    <a:srgbClr val="E2F4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1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2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A8A752-92C5-41D2-8A94-FAA4A941D0D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94398-990D-4E43-91E7-031E77300CB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4785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6536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/>
              <a:t>https://www.qnap.com/zh-hk/how-to/tutorial/article/davinci-resolve-studio-%E5%A6%82%E4%BD%95%E5%9C%A8-qnap-nas-%E4%B8%8A%E5%A4%9A%E7%94%A8%E6%88%B6%E5%8D%94%E5%90%8C%E7%B7%9A%E4%B8%8A%E5%89%AA%E8%BC%AF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6646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Shape 42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altLang="zh-TW"/>
              <a:pPr marL="0" lvl="0" indent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400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094398-990D-4E43-91E7-031E77300CB8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14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QSW-308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D86966-27BE-214B-877F-19AA98E5CA7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2400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9B9C4A-2924-4370-88A2-5CFA47DF2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7"/>
            <a:ext cx="12192000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20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窗戶, 坐, 街道 的圖片&#10;&#10;自動產生的描述">
            <a:extLst>
              <a:ext uri="{FF2B5EF4-FFF2-40B4-BE49-F238E27FC236}">
                <a16:creationId xmlns:a16="http://schemas.microsoft.com/office/drawing/2014/main" id="{DCB30DF1-187C-4C94-95C8-19E9C908A0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865"/>
            <a:ext cx="12192000" cy="5417135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928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建築物, 水, 坐, 橋 的圖片&#10;&#10;自動產生的描述">
            <a:extLst>
              <a:ext uri="{FF2B5EF4-FFF2-40B4-BE49-F238E27FC236}">
                <a16:creationId xmlns:a16="http://schemas.microsoft.com/office/drawing/2014/main" id="{1655D206-65B1-482F-9EFF-0B4A3D1DD3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865"/>
            <a:ext cx="12192000" cy="5405102"/>
          </a:xfrm>
          <a:prstGeom prst="rect">
            <a:avLst/>
          </a:prstGeom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3979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電腦, 光, 鍵盤, 桌 的圖片&#10;&#10;自動產生的描述">
            <a:extLst>
              <a:ext uri="{FF2B5EF4-FFF2-40B4-BE49-F238E27FC236}">
                <a16:creationId xmlns:a16="http://schemas.microsoft.com/office/drawing/2014/main" id="{CBE41D7E-B034-47B9-AF41-34B07C9F4F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40865"/>
            <a:ext cx="12192000" cy="541713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6854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0BD0108-9EA8-4F06-B068-1B49EA586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BBDD3CA-3A22-4A69-8D74-256A1FCE7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70FA4-9E65-4971-979C-D8370CC7AC76}" type="datetimeFigureOut">
              <a:rPr lang="zh-TW" altLang="en-US" smtClean="0"/>
              <a:pPr/>
              <a:t>2020/8/5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9889737B-871A-41FA-B2FF-9B946AAC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538DF5D-F253-4793-82D1-3DAEC776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1C82A-52C7-4F3A-A1A0-991261602C80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9175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1A1A-746E-8243-9D84-C0A27B619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503" y="0"/>
            <a:ext cx="11965497" cy="1231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5B3B2EF0-CBBB-4FD5-8065-E71FF2B2F8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9B9C4A-2924-4370-88A2-5CFA47DF2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3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3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AE51A17-F9D4-4D84-B36B-1F9D6B1D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21895"/>
            <a:ext cx="10515600" cy="3400926"/>
          </a:xfrm>
        </p:spPr>
        <p:txBody>
          <a:bodyPr>
            <a:normAutofit/>
          </a:bodyPr>
          <a:lstStyle>
            <a:lvl1pPr algn="l">
              <a:defRPr sz="5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379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9B9C4A-2924-4370-88A2-5CFA47DF2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57"/>
            <a:ext cx="12191998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20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29B9C4A-2924-4370-88A2-5CFA47DF2C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3" cy="685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23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AE51A17-F9D4-4D84-B36B-1F9D6B1D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7999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721895"/>
            <a:ext cx="10515600" cy="3400926"/>
          </a:xfrm>
        </p:spPr>
        <p:txBody>
          <a:bodyPr>
            <a:normAutofit/>
          </a:bodyPr>
          <a:lstStyle>
            <a:lvl1pPr algn="l">
              <a:defRPr sz="4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4379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2435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809F72C-ECB4-454A-9488-D37384A023A7}"/>
              </a:ext>
            </a:extLst>
          </p:cNvPr>
          <p:cNvSpPr/>
          <p:nvPr userDrawn="1"/>
        </p:nvSpPr>
        <p:spPr>
          <a:xfrm>
            <a:off x="0" y="1464232"/>
            <a:ext cx="12192000" cy="5393767"/>
          </a:xfrm>
          <a:prstGeom prst="rect">
            <a:avLst/>
          </a:prstGeom>
          <a:gradFill>
            <a:gsLst>
              <a:gs pos="100000">
                <a:srgbClr val="00FFFF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608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3D2D8296-8155-4307-8008-6DD7CEB86F6C}"/>
              </a:ext>
            </a:extLst>
          </p:cNvPr>
          <p:cNvSpPr/>
          <p:nvPr userDrawn="1"/>
        </p:nvSpPr>
        <p:spPr>
          <a:xfrm>
            <a:off x="0" y="1464232"/>
            <a:ext cx="12192000" cy="5393767"/>
          </a:xfrm>
          <a:prstGeom prst="rect">
            <a:avLst/>
          </a:prstGeom>
          <a:gradFill>
            <a:gsLst>
              <a:gs pos="100000">
                <a:srgbClr val="00FFFF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4608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雪, 床, 男人, 白色 的圖片&#10;&#10;自動產生的描述">
            <a:extLst>
              <a:ext uri="{FF2B5EF4-FFF2-40B4-BE49-F238E27FC236}">
                <a16:creationId xmlns:a16="http://schemas.microsoft.com/office/drawing/2014/main" id="{27D97396-945E-4F7C-ADEC-9CAAF943B8AB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0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620253"/>
            <a:ext cx="10515600" cy="4556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00127D-D3D2-4E3B-A44E-9F29020675EC}" type="datetimeFigureOut">
              <a:rPr lang="zh-TW" altLang="en-US" smtClean="0"/>
              <a:t>2020/8/5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58608-65F9-4C6B-A344-F10684E3471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6512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1" r:id="rId2"/>
    <p:sldLayoutId id="2147483684" r:id="rId3"/>
    <p:sldLayoutId id="2147483651" r:id="rId4"/>
    <p:sldLayoutId id="2147483661" r:id="rId5"/>
    <p:sldLayoutId id="2147483654" r:id="rId6"/>
    <p:sldLayoutId id="2147483662" r:id="rId7"/>
    <p:sldLayoutId id="2147483676" r:id="rId8"/>
    <p:sldLayoutId id="2147483664" r:id="rId9"/>
    <p:sldLayoutId id="2147483665" r:id="rId10"/>
    <p:sldLayoutId id="2147483650" r:id="rId11"/>
    <p:sldLayoutId id="2147483663" r:id="rId12"/>
    <p:sldLayoutId id="2147483660" r:id="rId13"/>
    <p:sldLayoutId id="2147483683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02060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3" Type="http://schemas.openxmlformats.org/officeDocument/2006/relationships/image" Target="../media/image103.pn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110.png"/><Relationship Id="rId5" Type="http://schemas.openxmlformats.org/officeDocument/2006/relationships/image" Target="../media/image105.png"/><Relationship Id="rId10" Type="http://schemas.openxmlformats.org/officeDocument/2006/relationships/image" Target="../media/image109.png"/><Relationship Id="rId4" Type="http://schemas.openxmlformats.org/officeDocument/2006/relationships/image" Target="../media/image104.png"/><Relationship Id="rId9" Type="http://schemas.openxmlformats.org/officeDocument/2006/relationships/image" Target="../media/image10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38.png"/><Relationship Id="rId3" Type="http://schemas.openxmlformats.org/officeDocument/2006/relationships/image" Target="../media/image129.png"/><Relationship Id="rId7" Type="http://schemas.openxmlformats.org/officeDocument/2006/relationships/image" Target="../media/image133.jpeg"/><Relationship Id="rId12" Type="http://schemas.openxmlformats.org/officeDocument/2006/relationships/image" Target="../media/image1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136.png"/><Relationship Id="rId5" Type="http://schemas.openxmlformats.org/officeDocument/2006/relationships/image" Target="../media/image131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30.tiff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svg"/><Relationship Id="rId3" Type="http://schemas.openxmlformats.org/officeDocument/2006/relationships/hyperlink" Target="https://www.qnap.com/en/product/qna-uc5g1t" TargetMode="External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hyperlink" Target="https://www.qnap.com/en/product/qna-tb-10gbe" TargetMode="External"/><Relationship Id="rId4" Type="http://schemas.openxmlformats.org/officeDocument/2006/relationships/image" Target="../media/image14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3475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相片, 坐, 桌, 男人 的圖片&#10;&#10;自動產生的描述">
            <a:extLst>
              <a:ext uri="{FF2B5EF4-FFF2-40B4-BE49-F238E27FC236}">
                <a16:creationId xmlns:a16="http://schemas.microsoft.com/office/drawing/2014/main" id="{A1BF6227-DF13-46A7-8436-FEF61EE8315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4813" y="2467158"/>
            <a:ext cx="4576272" cy="34361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4F42E0B-6B06-42E5-AB3E-F666A39BE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Rackmount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brackets</a:t>
            </a:r>
            <a:endParaRPr lang="zh-TW">
              <a:ea typeface="微軟正黑體"/>
            </a:endParaRPr>
          </a:p>
        </p:txBody>
      </p:sp>
      <p:pic>
        <p:nvPicPr>
          <p:cNvPr id="7" name="圖片 6" descr="一張含有 電腦 的圖片&#10;&#10;自動產生的描述">
            <a:extLst>
              <a:ext uri="{FF2B5EF4-FFF2-40B4-BE49-F238E27FC236}">
                <a16:creationId xmlns:a16="http://schemas.microsoft.com/office/drawing/2014/main" id="{F420C23F-0FB8-46BD-999E-42F04205B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910" y="2395516"/>
            <a:ext cx="6222371" cy="3507832"/>
          </a:xfrm>
          <a:prstGeom prst="rect">
            <a:avLst/>
          </a:prstGeom>
        </p:spPr>
      </p:pic>
      <p:sp>
        <p:nvSpPr>
          <p:cNvPr id="14" name="橢圓 13">
            <a:extLst>
              <a:ext uri="{FF2B5EF4-FFF2-40B4-BE49-F238E27FC236}">
                <a16:creationId xmlns:a16="http://schemas.microsoft.com/office/drawing/2014/main" id="{9CD5B3C9-8A0B-4506-8D4E-FDB3F659E033}"/>
              </a:ext>
            </a:extLst>
          </p:cNvPr>
          <p:cNvSpPr/>
          <p:nvPr/>
        </p:nvSpPr>
        <p:spPr>
          <a:xfrm>
            <a:off x="5548714" y="2732435"/>
            <a:ext cx="1148815" cy="1148815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3494E96A-AD23-4C3E-8F79-413E2A6175DE}"/>
              </a:ext>
            </a:extLst>
          </p:cNvPr>
          <p:cNvSpPr/>
          <p:nvPr/>
        </p:nvSpPr>
        <p:spPr>
          <a:xfrm>
            <a:off x="997646" y="2448119"/>
            <a:ext cx="1148815" cy="1148815"/>
          </a:xfrm>
          <a:prstGeom prst="ellipse">
            <a:avLst/>
          </a:prstGeom>
          <a:noFill/>
          <a:ln w="381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9667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橢圓 37">
            <a:extLst>
              <a:ext uri="{FF2B5EF4-FFF2-40B4-BE49-F238E27FC236}">
                <a16:creationId xmlns:a16="http://schemas.microsoft.com/office/drawing/2014/main" id="{50EF7CCD-70FD-4810-9D45-8128386A3D3E}"/>
              </a:ext>
            </a:extLst>
          </p:cNvPr>
          <p:cNvSpPr/>
          <p:nvPr/>
        </p:nvSpPr>
        <p:spPr>
          <a:xfrm>
            <a:off x="9051416" y="4827363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9CFB139B-F188-4A90-B0A0-3725E3449FB2}"/>
              </a:ext>
            </a:extLst>
          </p:cNvPr>
          <p:cNvSpPr/>
          <p:nvPr/>
        </p:nvSpPr>
        <p:spPr>
          <a:xfrm>
            <a:off x="9051416" y="2657745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橢圓 36">
            <a:extLst>
              <a:ext uri="{FF2B5EF4-FFF2-40B4-BE49-F238E27FC236}">
                <a16:creationId xmlns:a16="http://schemas.microsoft.com/office/drawing/2014/main" id="{09DD15B5-ED06-4D2F-93DB-511AB39FDAC5}"/>
              </a:ext>
            </a:extLst>
          </p:cNvPr>
          <p:cNvSpPr/>
          <p:nvPr/>
        </p:nvSpPr>
        <p:spPr>
          <a:xfrm>
            <a:off x="1322095" y="4827363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橢圓 35">
            <a:extLst>
              <a:ext uri="{FF2B5EF4-FFF2-40B4-BE49-F238E27FC236}">
                <a16:creationId xmlns:a16="http://schemas.microsoft.com/office/drawing/2014/main" id="{941E851D-BE50-44EC-883C-CFF4B90FA4A3}"/>
              </a:ext>
            </a:extLst>
          </p:cNvPr>
          <p:cNvSpPr/>
          <p:nvPr/>
        </p:nvSpPr>
        <p:spPr>
          <a:xfrm>
            <a:off x="1322095" y="2657745"/>
            <a:ext cx="1647085" cy="1647085"/>
          </a:xfrm>
          <a:prstGeom prst="ellipse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Flexible network speed</a:t>
            </a:r>
            <a:endParaRPr lang="zh-TW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720517"/>
            <a:ext cx="10515600" cy="445644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Fully support 10GbE SFP+ or SFP+/ NBASE-T,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compatible with fiber and cop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p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er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5GbE device can connect directly without pain.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56CC6481-E4E2-459D-A111-19BCCD37AB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3738" y="4166018"/>
            <a:ext cx="4113137" cy="932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C1FEFA78-D340-4E56-BD13-2A4E4AD1DF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5745" y="2948949"/>
            <a:ext cx="1552859" cy="1141162"/>
          </a:xfrm>
          <a:prstGeom prst="rect">
            <a:avLst/>
          </a:prstGeom>
        </p:spPr>
      </p:pic>
      <p:pic>
        <p:nvPicPr>
          <p:cNvPr id="22" name="圖片 21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A4437EC2-0D11-4D96-81F9-936621CD62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0862" y="5052516"/>
            <a:ext cx="1887393" cy="1196883"/>
          </a:xfrm>
          <a:prstGeom prst="rect">
            <a:avLst/>
          </a:prstGeom>
        </p:spPr>
      </p:pic>
      <p:pic>
        <p:nvPicPr>
          <p:cNvPr id="24" name="圖片 23" descr="一張含有 印表機 的圖片&#10;&#10;自動產生的描述">
            <a:extLst>
              <a:ext uri="{FF2B5EF4-FFF2-40B4-BE49-F238E27FC236}">
                <a16:creationId xmlns:a16="http://schemas.microsoft.com/office/drawing/2014/main" id="{1E64EFB6-956A-4B47-A8E3-7F0ED9620DD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53" y="2859394"/>
            <a:ext cx="1360340" cy="1320272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E5668464-8395-4DE9-9E12-059341E1B3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4351" y="5184806"/>
            <a:ext cx="1552859" cy="932301"/>
          </a:xfrm>
          <a:prstGeom prst="rect">
            <a:avLst/>
          </a:prstGeom>
        </p:spPr>
      </p:pic>
      <p:sp>
        <p:nvSpPr>
          <p:cNvPr id="27" name="箭號: 左-右雙向 26">
            <a:extLst>
              <a:ext uri="{FF2B5EF4-FFF2-40B4-BE49-F238E27FC236}">
                <a16:creationId xmlns:a16="http://schemas.microsoft.com/office/drawing/2014/main" id="{116A071D-F22E-48D2-94AE-3EDBFFD9CDF1}"/>
              </a:ext>
            </a:extLst>
          </p:cNvPr>
          <p:cNvSpPr/>
          <p:nvPr/>
        </p:nvSpPr>
        <p:spPr>
          <a:xfrm rot="20232051">
            <a:off x="7703230" y="3784779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箭號: 左-右雙向 27">
            <a:extLst>
              <a:ext uri="{FF2B5EF4-FFF2-40B4-BE49-F238E27FC236}">
                <a16:creationId xmlns:a16="http://schemas.microsoft.com/office/drawing/2014/main" id="{FE7617C8-5785-41E6-9352-CD00A889C40A}"/>
              </a:ext>
            </a:extLst>
          </p:cNvPr>
          <p:cNvSpPr/>
          <p:nvPr/>
        </p:nvSpPr>
        <p:spPr>
          <a:xfrm rot="1367949" flipV="1">
            <a:off x="3007130" y="3772278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箭號: 左-右雙向 29">
            <a:extLst>
              <a:ext uri="{FF2B5EF4-FFF2-40B4-BE49-F238E27FC236}">
                <a16:creationId xmlns:a16="http://schemas.microsoft.com/office/drawing/2014/main" id="{E389ED13-5636-4616-8980-90F934F1776B}"/>
              </a:ext>
            </a:extLst>
          </p:cNvPr>
          <p:cNvSpPr/>
          <p:nvPr/>
        </p:nvSpPr>
        <p:spPr>
          <a:xfrm rot="1367949" flipH="1">
            <a:off x="7703230" y="5419865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箭號: 左-右雙向 30">
            <a:extLst>
              <a:ext uri="{FF2B5EF4-FFF2-40B4-BE49-F238E27FC236}">
                <a16:creationId xmlns:a16="http://schemas.microsoft.com/office/drawing/2014/main" id="{2935CC94-B02C-42FC-BD3C-9859B5C2CEDA}"/>
              </a:ext>
            </a:extLst>
          </p:cNvPr>
          <p:cNvSpPr/>
          <p:nvPr/>
        </p:nvSpPr>
        <p:spPr>
          <a:xfrm rot="20232051" flipH="1" flipV="1">
            <a:off x="3007130" y="5407364"/>
            <a:ext cx="1310252" cy="229186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5BA2517E-B193-452F-891D-E361B7282141}"/>
              </a:ext>
            </a:extLst>
          </p:cNvPr>
          <p:cNvSpPr txBox="1"/>
          <p:nvPr/>
        </p:nvSpPr>
        <p:spPr>
          <a:xfrm rot="1399991">
            <a:off x="3374245" y="340543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13966924-AB47-40D6-8082-B4A4CE4648E0}"/>
              </a:ext>
            </a:extLst>
          </p:cNvPr>
          <p:cNvSpPr txBox="1"/>
          <p:nvPr/>
        </p:nvSpPr>
        <p:spPr>
          <a:xfrm rot="20071851">
            <a:off x="7715291" y="339178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393C9E8B-0BBD-49F4-88E9-0658D632B4B9}"/>
              </a:ext>
            </a:extLst>
          </p:cNvPr>
          <p:cNvSpPr txBox="1"/>
          <p:nvPr/>
        </p:nvSpPr>
        <p:spPr>
          <a:xfrm rot="20215929">
            <a:off x="3309644" y="5650233"/>
            <a:ext cx="101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2.5GbE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文字方塊 34">
            <a:extLst>
              <a:ext uri="{FF2B5EF4-FFF2-40B4-BE49-F238E27FC236}">
                <a16:creationId xmlns:a16="http://schemas.microsoft.com/office/drawing/2014/main" id="{250BF513-B5AB-4344-B6AC-635340538F0F}"/>
              </a:ext>
            </a:extLst>
          </p:cNvPr>
          <p:cNvSpPr txBox="1"/>
          <p:nvPr/>
        </p:nvSpPr>
        <p:spPr>
          <a:xfrm rot="1342176">
            <a:off x="7699035" y="5636878"/>
            <a:ext cx="1018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694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C56D413-FC65-4862-AA74-00EF59BAF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latin typeface="Arial"/>
                <a:ea typeface="微軟正黑體"/>
                <a:cs typeface="Arial"/>
              </a:rPr>
              <a:t>QSwitch</a:t>
            </a:r>
            <a:r>
              <a:rPr lang="en-US" sz="4400" dirty="0">
                <a:latin typeface="Arial"/>
                <a:ea typeface="微軟正黑體"/>
                <a:cs typeface="Arial"/>
              </a:rPr>
              <a:t> </a:t>
            </a:r>
            <a:endParaRPr lang="zh-TW" altLang="en-US" sz="4400" dirty="0">
              <a:latin typeface="Arial"/>
              <a:ea typeface="微軟正黑體"/>
              <a:cs typeface="Arial"/>
            </a:endParaRPr>
          </a:p>
          <a:p>
            <a:r>
              <a:rPr lang="en-US" altLang="zh-TW" sz="4400" dirty="0">
                <a:latin typeface="Arial"/>
                <a:ea typeface="微軟正黑體"/>
                <a:cs typeface="Arial"/>
              </a:rPr>
              <a:t>Production Insight</a:t>
            </a:r>
            <a:endParaRPr lang="zh-TW" altLang="en-US" sz="4400" dirty="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20341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FAF93ABC-C60E-4B8B-BDB0-BB0BBF11FCAD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3DBB56A-A7A9-4632-A549-8171636A4611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EC19A2D-8126-4D0E-9D67-C06AAE10C251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cs typeface="Arial"/>
              </a:rPr>
              <a:t>Three Stages of Production</a:t>
            </a:r>
            <a:endParaRPr 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63D4123B-49BA-43B9-BD79-DBE6109F42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4" y="5125474"/>
            <a:ext cx="1036062" cy="129992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圖片 4">
            <a:extLst>
              <a:ext uri="{FF2B5EF4-FFF2-40B4-BE49-F238E27FC236}">
                <a16:creationId xmlns:a16="http://schemas.microsoft.com/office/drawing/2014/main" id="{DEBC402C-6B75-4C35-8A22-E1E83F2EB7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9" y="5127390"/>
            <a:ext cx="990600" cy="12573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圖片 10" descr="一張含有 坐 的圖片&#10;&#10;描述是以非常高的可信度產生">
            <a:extLst>
              <a:ext uri="{FF2B5EF4-FFF2-40B4-BE49-F238E27FC236}">
                <a16:creationId xmlns:a16="http://schemas.microsoft.com/office/drawing/2014/main" id="{B9690A63-D35B-404B-8AC1-31AD9DA659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707" y="5098315"/>
            <a:ext cx="1036063" cy="13154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矩形 64">
            <a:extLst>
              <a:ext uri="{FF2B5EF4-FFF2-40B4-BE49-F238E27FC236}">
                <a16:creationId xmlns:a16="http://schemas.microsoft.com/office/drawing/2014/main" id="{D4E2527E-D955-47A6-B044-3988D060DAF4}"/>
              </a:ext>
            </a:extLst>
          </p:cNvPr>
          <p:cNvSpPr/>
          <p:nvPr/>
        </p:nvSpPr>
        <p:spPr>
          <a:xfrm>
            <a:off x="1187115" y="5093390"/>
            <a:ext cx="2886163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Hardware &amp; Software Devel</a:t>
            </a:r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</a:t>
            </a:r>
            <a:r>
              <a:rPr 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pment</a:t>
            </a:r>
            <a:endParaRPr lang="zh-TW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85826ACD-14C9-46E6-A1D8-B36E610BE9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1189" y="1625433"/>
            <a:ext cx="6769622" cy="3227839"/>
          </a:xfrm>
          <a:prstGeom prst="rect">
            <a:avLst/>
          </a:prstGeom>
        </p:spPr>
      </p:pic>
      <p:sp>
        <p:nvSpPr>
          <p:cNvPr id="17" name="矩形 64">
            <a:extLst>
              <a:ext uri="{FF2B5EF4-FFF2-40B4-BE49-F238E27FC236}">
                <a16:creationId xmlns:a16="http://schemas.microsoft.com/office/drawing/2014/main" id="{F62B6128-3CC9-434D-9349-65F353F2A3A4}"/>
              </a:ext>
            </a:extLst>
          </p:cNvPr>
          <p:cNvSpPr/>
          <p:nvPr/>
        </p:nvSpPr>
        <p:spPr>
          <a:xfrm>
            <a:off x="4936325" y="5524277"/>
            <a:ext cx="299845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Verification</a:t>
            </a:r>
            <a:endParaRPr 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64">
            <a:extLst>
              <a:ext uri="{FF2B5EF4-FFF2-40B4-BE49-F238E27FC236}">
                <a16:creationId xmlns:a16="http://schemas.microsoft.com/office/drawing/2014/main" id="{90989DB3-8E49-4BA3-A15E-B9788C28357A}"/>
              </a:ext>
            </a:extLst>
          </p:cNvPr>
          <p:cNvSpPr/>
          <p:nvPr/>
        </p:nvSpPr>
        <p:spPr>
          <a:xfrm>
            <a:off x="8796285" y="5524277"/>
            <a:ext cx="2998458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Production</a:t>
            </a:r>
            <a:endParaRPr 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60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8F0DAC-C0B0-4EAF-8E4E-05005153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cs typeface="Arial"/>
              </a:rPr>
              <a:t>Hardware &amp; Software Development</a:t>
            </a:r>
            <a:endParaRPr lang="zh-TW"/>
          </a:p>
        </p:txBody>
      </p:sp>
      <p:sp>
        <p:nvSpPr>
          <p:cNvPr id="3" name="圖說文字: 向下箭號 2">
            <a:extLst>
              <a:ext uri="{FF2B5EF4-FFF2-40B4-BE49-F238E27FC236}">
                <a16:creationId xmlns:a16="http://schemas.microsoft.com/office/drawing/2014/main" id="{6B48D1B4-B821-4438-B0F5-662C3E33A172}"/>
              </a:ext>
            </a:extLst>
          </p:cNvPr>
          <p:cNvSpPr/>
          <p:nvPr/>
        </p:nvSpPr>
        <p:spPr>
          <a:xfrm>
            <a:off x="1130968" y="1869088"/>
            <a:ext cx="9930063" cy="3860135"/>
          </a:xfrm>
          <a:prstGeom prst="downArrowCallout">
            <a:avLst>
              <a:gd name="adj1" fmla="val 24577"/>
              <a:gd name="adj2" fmla="val 24584"/>
              <a:gd name="adj3" fmla="val 17883"/>
              <a:gd name="adj4" fmla="val 74186"/>
            </a:avLst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5400000" scaled="0"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C64786C9-2A03-4AB2-9093-3D63D3B155F1}"/>
              </a:ext>
            </a:extLst>
          </p:cNvPr>
          <p:cNvSpPr/>
          <p:nvPr/>
        </p:nvSpPr>
        <p:spPr>
          <a:xfrm>
            <a:off x="1391057" y="2034979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Mechanical</a:t>
            </a:r>
            <a:endParaRPr lang="zh-TW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矩形: 圓角 18">
            <a:extLst>
              <a:ext uri="{FF2B5EF4-FFF2-40B4-BE49-F238E27FC236}">
                <a16:creationId xmlns:a16="http://schemas.microsoft.com/office/drawing/2014/main" id="{203B8D27-15DC-4B64-AB70-686EB9764868}"/>
              </a:ext>
            </a:extLst>
          </p:cNvPr>
          <p:cNvSpPr/>
          <p:nvPr/>
        </p:nvSpPr>
        <p:spPr>
          <a:xfrm>
            <a:off x="3784745" y="2034979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Fan</a:t>
            </a:r>
            <a:endParaRPr lang="zh-TW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013AAA2B-8DFB-4D97-A4DB-944D2768C7E0}"/>
              </a:ext>
            </a:extLst>
          </p:cNvPr>
          <p:cNvSpPr/>
          <p:nvPr/>
        </p:nvSpPr>
        <p:spPr>
          <a:xfrm>
            <a:off x="1391057" y="2895241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Board &amp; Chip</a:t>
            </a:r>
            <a:endParaRPr lang="zh-TW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7372D812-B4D8-4A9E-889D-2EDF9B5390AB}"/>
              </a:ext>
            </a:extLst>
          </p:cNvPr>
          <p:cNvSpPr/>
          <p:nvPr/>
        </p:nvSpPr>
        <p:spPr>
          <a:xfrm>
            <a:off x="3784745" y="2895241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indent="0" algn="ctr">
              <a:buSzPts val="1100"/>
              <a:buNone/>
            </a:pPr>
            <a:r>
              <a:rPr lang="en-GB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Connectors</a:t>
            </a:r>
            <a:endParaRPr lang="zh-TW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FECC1EB4-9E87-463D-A729-434737C2F26D}"/>
              </a:ext>
            </a:extLst>
          </p:cNvPr>
          <p:cNvSpPr/>
          <p:nvPr/>
        </p:nvSpPr>
        <p:spPr>
          <a:xfrm>
            <a:off x="1391057" y="3750567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Power Supply</a:t>
            </a:r>
            <a:endParaRPr lang="zh-TW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8EE1F2EA-5070-4771-B1AF-4C776AA9DC41}"/>
              </a:ext>
            </a:extLst>
          </p:cNvPr>
          <p:cNvSpPr/>
          <p:nvPr/>
        </p:nvSpPr>
        <p:spPr>
          <a:xfrm>
            <a:off x="3784745" y="3750567"/>
            <a:ext cx="2133599" cy="727906"/>
          </a:xfrm>
          <a:prstGeom prst="roundRect">
            <a:avLst/>
          </a:prstGeom>
          <a:gradFill>
            <a:gsLst>
              <a:gs pos="100000">
                <a:srgbClr val="0070C0"/>
              </a:gs>
              <a:gs pos="0">
                <a:srgbClr val="00B0F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Other parts</a:t>
            </a:r>
            <a:endParaRPr lang="zh-TW" altLang="en-US" sz="2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: 圓角 23">
            <a:extLst>
              <a:ext uri="{FF2B5EF4-FFF2-40B4-BE49-F238E27FC236}">
                <a16:creationId xmlns:a16="http://schemas.microsoft.com/office/drawing/2014/main" id="{057AC75A-B64A-412F-BF79-F452AF0290C3}"/>
              </a:ext>
            </a:extLst>
          </p:cNvPr>
          <p:cNvSpPr/>
          <p:nvPr/>
        </p:nvSpPr>
        <p:spPr>
          <a:xfrm>
            <a:off x="6178433" y="2034979"/>
            <a:ext cx="4622510" cy="1588168"/>
          </a:xfrm>
          <a:prstGeom prst="roundRect">
            <a:avLst>
              <a:gd name="adj" fmla="val 7576"/>
            </a:avLst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rgbClr val="FFC000"/>
              </a:gs>
            </a:gsLst>
            <a:lin ang="0" scaled="0"/>
          </a:gradFill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Main System</a:t>
            </a:r>
            <a:endParaRPr lang="zh-TW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F2CF22E7-45B8-4A94-8A0F-8977A44B1A6A}"/>
              </a:ext>
            </a:extLst>
          </p:cNvPr>
          <p:cNvSpPr/>
          <p:nvPr/>
        </p:nvSpPr>
        <p:spPr>
          <a:xfrm>
            <a:off x="6178433" y="3750567"/>
            <a:ext cx="4622510" cy="727906"/>
          </a:xfrm>
          <a:prstGeom prst="roundRect">
            <a:avLst/>
          </a:prstGeom>
          <a:gradFill>
            <a:gsLst>
              <a:gs pos="100000">
                <a:schemeClr val="accent2">
                  <a:lumMod val="75000"/>
                </a:schemeClr>
              </a:gs>
              <a:gs pos="0">
                <a:srgbClr val="FFC000"/>
              </a:gs>
            </a:gsLst>
            <a:lin ang="0" scaled="0"/>
          </a:gradFill>
          <a:ln>
            <a:solidFill>
              <a:srgbClr val="FFC0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MCU</a:t>
            </a:r>
            <a:endParaRPr lang="zh-TW" altLang="en-US" sz="3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矩形 64">
            <a:extLst>
              <a:ext uri="{FF2B5EF4-FFF2-40B4-BE49-F238E27FC236}">
                <a16:creationId xmlns:a16="http://schemas.microsoft.com/office/drawing/2014/main" id="{E61B21FB-C697-45D7-B140-11A9A927616C}"/>
              </a:ext>
            </a:extLst>
          </p:cNvPr>
          <p:cNvSpPr/>
          <p:nvPr/>
        </p:nvSpPr>
        <p:spPr>
          <a:xfrm>
            <a:off x="3397268" y="5798575"/>
            <a:ext cx="5397462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zh-TW" sz="3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Design Verification</a:t>
            </a:r>
            <a:endParaRPr lang="zh-TW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537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9E5F7B1-8C52-4C9C-AA2C-EE922DFAA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cs typeface="Arial"/>
              </a:rPr>
              <a:t>Design Verification</a:t>
            </a:r>
            <a:endParaRPr lang="zh-TW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236DB56-DAB4-4F74-9F2B-63E1D9AEECB7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9B79466-CFEC-4B8A-BB90-9A2C777EF6D8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A33BAF7-22A3-4019-96AB-FCDF09F989C4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5440B7D-5564-48F7-AEA0-A5170175AF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4" y="5125474"/>
            <a:ext cx="1036062" cy="129992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04046FF1-0E48-45FA-8574-741F013510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9" y="5127390"/>
            <a:ext cx="990600" cy="12573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圖片 9" descr="一張含有 坐 的圖片&#10;&#10;描述是以非常高的可信度產生">
            <a:extLst>
              <a:ext uri="{FF2B5EF4-FFF2-40B4-BE49-F238E27FC236}">
                <a16:creationId xmlns:a16="http://schemas.microsoft.com/office/drawing/2014/main" id="{6C9E787A-16BB-4F04-8BD5-123FF1EFF0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707" y="5098315"/>
            <a:ext cx="1036063" cy="13154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1" name="矩形 64">
            <a:extLst>
              <a:ext uri="{FF2B5EF4-FFF2-40B4-BE49-F238E27FC236}">
                <a16:creationId xmlns:a16="http://schemas.microsoft.com/office/drawing/2014/main" id="{04BD1786-6B5E-4738-8D3D-5890AEF0AE90}"/>
              </a:ext>
            </a:extLst>
          </p:cNvPr>
          <p:cNvSpPr/>
          <p:nvPr/>
        </p:nvSpPr>
        <p:spPr>
          <a:xfrm>
            <a:off x="1218448" y="5492445"/>
            <a:ext cx="2854832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Reliability Test</a:t>
            </a:r>
            <a:endParaRPr lang="zh-TW" alt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153F7935-6304-4AAB-9F35-C6B4812FFF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70636" y="1770515"/>
            <a:ext cx="7363175" cy="3047288"/>
          </a:xfrm>
          <a:prstGeom prst="rect">
            <a:avLst/>
          </a:prstGeom>
        </p:spPr>
      </p:pic>
      <p:sp>
        <p:nvSpPr>
          <p:cNvPr id="13" name="矩形 64">
            <a:extLst>
              <a:ext uri="{FF2B5EF4-FFF2-40B4-BE49-F238E27FC236}">
                <a16:creationId xmlns:a16="http://schemas.microsoft.com/office/drawing/2014/main" id="{C1623B83-1BFD-4140-9B7D-CE4E1A17F2C2}"/>
              </a:ext>
            </a:extLst>
          </p:cNvPr>
          <p:cNvSpPr/>
          <p:nvPr/>
        </p:nvSpPr>
        <p:spPr>
          <a:xfrm>
            <a:off x="5353456" y="5123113"/>
            <a:ext cx="2504704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Functionality /</a:t>
            </a:r>
            <a:r>
              <a:rPr lang="zh-TW" altLang="en-US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Performance Test</a:t>
            </a:r>
            <a:endParaRPr lang="zh-TW" alt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4" name="矩形 64">
            <a:extLst>
              <a:ext uri="{FF2B5EF4-FFF2-40B4-BE49-F238E27FC236}">
                <a16:creationId xmlns:a16="http://schemas.microsoft.com/office/drawing/2014/main" id="{9E8CF510-A2E0-4592-B35B-305F289BE796}"/>
              </a:ext>
            </a:extLst>
          </p:cNvPr>
          <p:cNvSpPr/>
          <p:nvPr/>
        </p:nvSpPr>
        <p:spPr>
          <a:xfrm>
            <a:off x="9127957" y="5307779"/>
            <a:ext cx="2666785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Interoperability Test</a:t>
            </a:r>
            <a:endParaRPr lang="zh-TW" alt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676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32D0207-6148-4B5C-AC70-5AF59852AD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Reliability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Test</a:t>
            </a:r>
            <a:endParaRPr lang="zh-TW"/>
          </a:p>
        </p:txBody>
      </p:sp>
      <p:sp>
        <p:nvSpPr>
          <p:cNvPr id="29" name="內容版面配置區 28">
            <a:extLst>
              <a:ext uri="{FF2B5EF4-FFF2-40B4-BE49-F238E27FC236}">
                <a16:creationId xmlns:a16="http://schemas.microsoft.com/office/drawing/2014/main" id="{104A5D75-1810-490E-8422-E735905481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0252"/>
            <a:ext cx="5867399" cy="52377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/>
              <a:t>Burn-in test: Up to 20 devices burn-in test for more</a:t>
            </a:r>
            <a:r>
              <a:rPr lang="zh-TW" altLang="en-US" b="1" dirty="0"/>
              <a:t> </a:t>
            </a:r>
            <a:r>
              <a:rPr lang="en-US" altLang="zh-TW" b="1" dirty="0"/>
              <a:t>than 1 month.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/>
              <a:t>Hardware verification: Vibration test and shock test.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/>
              <a:t>AC power on/off test: Up to 1000</a:t>
            </a:r>
            <a:r>
              <a:rPr lang="zh-TW" altLang="en-US" b="1" dirty="0"/>
              <a:t> </a:t>
            </a:r>
            <a:r>
              <a:rPr lang="en-US" altLang="zh-TW" b="1" dirty="0"/>
              <a:t>times.</a:t>
            </a:r>
            <a:endParaRPr lang="zh-TW" altLang="en-US" b="1" dirty="0"/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/>
              <a:t>Acoustic noise test: Test the acoustic noise for different fan speeds.</a:t>
            </a:r>
            <a:endParaRPr lang="zh-TW" altLang="en-US" b="1" dirty="0"/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/>
              <a:t>Thermal measurement: Set the temperature to</a:t>
            </a:r>
            <a:r>
              <a:rPr lang="zh-TW" altLang="en-US" b="1" dirty="0"/>
              <a:t> </a:t>
            </a:r>
            <a:r>
              <a:rPr lang="en-US" altLang="zh-TW" b="1" dirty="0"/>
              <a:t>0°C,</a:t>
            </a:r>
            <a:r>
              <a:rPr lang="zh-TW" altLang="en-US" b="1" dirty="0"/>
              <a:t> </a:t>
            </a:r>
            <a:r>
              <a:rPr lang="en-US" altLang="zh-TW" b="1" dirty="0"/>
              <a:t>25°C,</a:t>
            </a:r>
            <a:r>
              <a:rPr lang="zh-TW" altLang="en-US" b="1" dirty="0"/>
              <a:t> </a:t>
            </a:r>
            <a:r>
              <a:rPr lang="en-US" altLang="zh-TW" b="1" dirty="0"/>
              <a:t>35°C,</a:t>
            </a:r>
            <a:r>
              <a:rPr lang="zh-TW" altLang="en-US" b="1" dirty="0"/>
              <a:t> </a:t>
            </a:r>
            <a:r>
              <a:rPr lang="en-US" altLang="zh-TW" b="1" dirty="0"/>
              <a:t>45°C</a:t>
            </a:r>
            <a:r>
              <a:rPr lang="zh-TW" altLang="en-US" b="1" dirty="0"/>
              <a:t> </a:t>
            </a:r>
            <a:r>
              <a:rPr lang="en-US" altLang="zh-TW" b="1" dirty="0"/>
              <a:t>and 55°C.</a:t>
            </a:r>
            <a:endParaRPr lang="zh-TW" altLang="en-US" b="1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B018DF6-A22D-4844-87DA-B59F11B364C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020" y="3429000"/>
            <a:ext cx="4957012" cy="3272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090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17976F-DF2E-4684-BA03-6BC00D8A2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cs typeface="Arial"/>
              </a:rPr>
              <a:t>Thermal Measurement</a:t>
            </a:r>
            <a:endParaRPr lang="zh-TW"/>
          </a:p>
        </p:txBody>
      </p:sp>
      <p:sp>
        <p:nvSpPr>
          <p:cNvPr id="16" name="內容版面配置區 15">
            <a:extLst>
              <a:ext uri="{FF2B5EF4-FFF2-40B4-BE49-F238E27FC236}">
                <a16:creationId xmlns:a16="http://schemas.microsoft.com/office/drawing/2014/main" id="{B7F241AF-88AE-4F22-ADEB-2978947A11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5136"/>
            <a:ext cx="10515600" cy="45208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None/>
            </a:pPr>
            <a:r>
              <a:rPr lang="zh-TW" b="1" dirty="0">
                <a:latin typeface="Arial"/>
                <a:cs typeface="Arial"/>
              </a:rPr>
              <a:t>Network performance test by different temperature environments</a:t>
            </a:r>
            <a:r>
              <a:rPr lang="en-US" altLang="zh-TW" b="1" dirty="0">
                <a:latin typeface="Arial"/>
                <a:cs typeface="Arial"/>
              </a:rPr>
              <a:t>.</a:t>
            </a:r>
            <a:endParaRPr lang="zh-TW" dirty="0"/>
          </a:p>
          <a:p>
            <a:pPr>
              <a:buClr>
                <a:srgbClr val="0070C0"/>
              </a:buClr>
              <a:buSzPct val="70000"/>
              <a:buNone/>
            </a:pPr>
            <a:r>
              <a:rPr lang="zh-TW" b="1" dirty="0">
                <a:latin typeface="Arial"/>
                <a:cs typeface="Arial"/>
              </a:rPr>
              <a:t>Pass criteria:  0 frame drop</a:t>
            </a:r>
            <a:r>
              <a:rPr lang="en-US" altLang="zh-TW" b="1" dirty="0">
                <a:latin typeface="Arial"/>
                <a:cs typeface="Arial"/>
              </a:rPr>
              <a:t>.</a:t>
            </a:r>
            <a:endParaRPr lang="zh-TW" dirty="0"/>
          </a:p>
          <a:p>
            <a:pPr marL="0" indent="0">
              <a:buClr>
                <a:srgbClr val="0070C0"/>
              </a:buClr>
              <a:buSzPct val="70000"/>
              <a:buNone/>
            </a:pPr>
            <a:endParaRPr lang="zh-TW" altLang="en-US" b="1" dirty="0"/>
          </a:p>
        </p:txBody>
      </p:sp>
      <p:pic>
        <p:nvPicPr>
          <p:cNvPr id="4" name="圖片 5" descr="一張含有 時鐘, 掛, 已掛上, 側邊 的圖片&#10;&#10;自動產生的描述">
            <a:extLst>
              <a:ext uri="{FF2B5EF4-FFF2-40B4-BE49-F238E27FC236}">
                <a16:creationId xmlns:a16="http://schemas.microsoft.com/office/drawing/2014/main" id="{1D44E04A-B124-4999-8B61-F01075ADEB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70906" y="3193314"/>
            <a:ext cx="2722128" cy="2434700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Shape 499">
            <a:extLst>
              <a:ext uri="{FF2B5EF4-FFF2-40B4-BE49-F238E27FC236}">
                <a16:creationId xmlns:a16="http://schemas.microsoft.com/office/drawing/2014/main" id="{BD5002BB-77C3-4D04-8E6D-94ED9E380CE1}"/>
              </a:ext>
            </a:extLst>
          </p:cNvPr>
          <p:cNvSpPr/>
          <p:nvPr/>
        </p:nvSpPr>
        <p:spPr>
          <a:xfrm>
            <a:off x="6264380" y="3978058"/>
            <a:ext cx="1245472" cy="865208"/>
          </a:xfrm>
          <a:prstGeom prst="rightArrow">
            <a:avLst>
              <a:gd name="adj1" fmla="val 46366"/>
              <a:gd name="adj2" fmla="val 44550"/>
            </a:avLst>
          </a:prstGeom>
          <a:gradFill>
            <a:gsLst>
              <a:gs pos="100000">
                <a:srgbClr val="0070C0"/>
              </a:gs>
              <a:gs pos="0">
                <a:srgbClr val="00B0F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ym typeface="Microsoft JhengHei"/>
              </a:rPr>
              <a:t>         </a:t>
            </a:r>
            <a:r>
              <a:rPr lang="en-US" altLang="zh-TW">
                <a:sym typeface="Microsoft JhengHei"/>
              </a:rPr>
              <a:t>  </a:t>
            </a:r>
            <a:endParaRPr lang="zh-TW" altLang="en-US">
              <a:sym typeface="Microsoft JhengHei"/>
            </a:endParaRPr>
          </a:p>
        </p:txBody>
      </p:sp>
      <p:sp>
        <p:nvSpPr>
          <p:cNvPr id="7" name="Shape 359">
            <a:extLst>
              <a:ext uri="{FF2B5EF4-FFF2-40B4-BE49-F238E27FC236}">
                <a16:creationId xmlns:a16="http://schemas.microsoft.com/office/drawing/2014/main" id="{1A9BC4CE-F850-4A73-BB1C-C5F86D7C473B}"/>
              </a:ext>
            </a:extLst>
          </p:cNvPr>
          <p:cNvSpPr txBox="1"/>
          <p:nvPr/>
        </p:nvSpPr>
        <p:spPr>
          <a:xfrm>
            <a:off x="966591" y="5987011"/>
            <a:ext cx="4835569" cy="36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Thermal test equiptment and device</a:t>
            </a:r>
            <a:endParaRPr lang="en-GB" altLang="zh-TW" sz="16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91EBF648-3D3D-4322-B74C-975F7A14CB86}"/>
              </a:ext>
            </a:extLst>
          </p:cNvPr>
          <p:cNvSpPr txBox="1"/>
          <p:nvPr/>
        </p:nvSpPr>
        <p:spPr>
          <a:xfrm>
            <a:off x="7814619" y="5987011"/>
            <a:ext cx="2434700" cy="369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zh-TW" altLang="en-US" sz="1600" b="1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Thermal monitor</a:t>
            </a:r>
            <a:endParaRPr lang="zh-TW" altLang="zh-TW" sz="1600" b="1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9" name="圖片 8" descr="溫度計.png">
            <a:extLst>
              <a:ext uri="{FF2B5EF4-FFF2-40B4-BE49-F238E27FC236}">
                <a16:creationId xmlns:a16="http://schemas.microsoft.com/office/drawing/2014/main" id="{60A6675D-3A60-4FB4-BF3C-D052EA083B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8804" y="3148535"/>
            <a:ext cx="1054879" cy="1053935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Shape 355">
            <a:extLst>
              <a:ext uri="{FF2B5EF4-FFF2-40B4-BE49-F238E27FC236}">
                <a16:creationId xmlns:a16="http://schemas.microsoft.com/office/drawing/2014/main" id="{35814126-9D1A-47B6-8EB6-6BFD5F0245AE}"/>
              </a:ext>
            </a:extLst>
          </p:cNvPr>
          <p:cNvSpPr/>
          <p:nvPr/>
        </p:nvSpPr>
        <p:spPr>
          <a:xfrm>
            <a:off x="7041686" y="2265801"/>
            <a:ext cx="908651" cy="581741"/>
          </a:xfrm>
          <a:prstGeom prst="wedgeRectCallout">
            <a:avLst>
              <a:gd name="adj1" fmla="val 55534"/>
              <a:gd name="adj2" fmla="val 123243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25°C</a:t>
            </a:r>
            <a:endParaRPr sz="2000" b="1">
              <a:solidFill>
                <a:schemeClr val="tx1"/>
              </a:solidFill>
            </a:endParaRPr>
          </a:p>
        </p:txBody>
      </p:sp>
      <p:sp>
        <p:nvSpPr>
          <p:cNvPr id="12" name="Shape 355">
            <a:extLst>
              <a:ext uri="{FF2B5EF4-FFF2-40B4-BE49-F238E27FC236}">
                <a16:creationId xmlns:a16="http://schemas.microsoft.com/office/drawing/2014/main" id="{4E4F87A6-4F8D-4666-8680-FA698009EF31}"/>
              </a:ext>
            </a:extLst>
          </p:cNvPr>
          <p:cNvSpPr/>
          <p:nvPr/>
        </p:nvSpPr>
        <p:spPr>
          <a:xfrm>
            <a:off x="8066632" y="2265801"/>
            <a:ext cx="908651" cy="581741"/>
          </a:xfrm>
          <a:prstGeom prst="wedgeRectCallout">
            <a:avLst>
              <a:gd name="adj1" fmla="val 25986"/>
              <a:gd name="adj2" fmla="val 96064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35°C</a:t>
            </a:r>
            <a:endParaRPr sz="2000" b="1">
              <a:solidFill>
                <a:schemeClr val="tx1"/>
              </a:solidFill>
            </a:endParaRPr>
          </a:p>
        </p:txBody>
      </p:sp>
      <p:sp>
        <p:nvSpPr>
          <p:cNvPr id="13" name="Shape 355">
            <a:extLst>
              <a:ext uri="{FF2B5EF4-FFF2-40B4-BE49-F238E27FC236}">
                <a16:creationId xmlns:a16="http://schemas.microsoft.com/office/drawing/2014/main" id="{676FD25F-4E30-4A8C-8E59-21A6866C200E}"/>
              </a:ext>
            </a:extLst>
          </p:cNvPr>
          <p:cNvSpPr/>
          <p:nvPr/>
        </p:nvSpPr>
        <p:spPr>
          <a:xfrm>
            <a:off x="9075536" y="2265801"/>
            <a:ext cx="908651" cy="581741"/>
          </a:xfrm>
          <a:prstGeom prst="wedgeRectCallout">
            <a:avLst>
              <a:gd name="adj1" fmla="val -28427"/>
              <a:gd name="adj2" fmla="val 97587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45°C</a:t>
            </a:r>
            <a:endParaRPr sz="2000" b="1">
              <a:solidFill>
                <a:schemeClr val="tx1"/>
              </a:solidFill>
            </a:endParaRPr>
          </a:p>
        </p:txBody>
      </p:sp>
      <p:sp>
        <p:nvSpPr>
          <p:cNvPr id="15" name="Shape 355">
            <a:extLst>
              <a:ext uri="{FF2B5EF4-FFF2-40B4-BE49-F238E27FC236}">
                <a16:creationId xmlns:a16="http://schemas.microsoft.com/office/drawing/2014/main" id="{D5B699D0-5136-4F95-8B22-E0AEE3DB5721}"/>
              </a:ext>
            </a:extLst>
          </p:cNvPr>
          <p:cNvSpPr/>
          <p:nvPr/>
        </p:nvSpPr>
        <p:spPr>
          <a:xfrm>
            <a:off x="10098804" y="2265801"/>
            <a:ext cx="908651" cy="581741"/>
          </a:xfrm>
          <a:prstGeom prst="wedgeRectCallout">
            <a:avLst>
              <a:gd name="adj1" fmla="val -55558"/>
              <a:gd name="adj2" fmla="val 113280"/>
            </a:avLst>
          </a:prstGeom>
          <a:gradFill>
            <a:gsLst>
              <a:gs pos="100000">
                <a:schemeClr val="accent4">
                  <a:lumMod val="60000"/>
                  <a:lumOff val="40000"/>
                </a:schemeClr>
              </a:gs>
              <a:gs pos="0">
                <a:schemeClr val="bg1"/>
              </a:gs>
            </a:gsLst>
            <a:lin ang="5400000" scaled="0"/>
          </a:gradFill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b="1">
                <a:solidFill>
                  <a:schemeClr val="tx1"/>
                </a:solidFill>
              </a:rPr>
              <a:t>55°C</a:t>
            </a:r>
            <a:endParaRPr sz="2000" b="1">
              <a:solidFill>
                <a:schemeClr val="tx1"/>
              </a:solidFill>
            </a:endParaRPr>
          </a:p>
        </p:txBody>
      </p:sp>
      <p:pic>
        <p:nvPicPr>
          <p:cNvPr id="33" name="圖片 3" descr="一張含有 室內, 自行車, 桌, 坐 的圖片&#10;&#10;自動產生的描述">
            <a:extLst>
              <a:ext uri="{FF2B5EF4-FFF2-40B4-BE49-F238E27FC236}">
                <a16:creationId xmlns:a16="http://schemas.microsoft.com/office/drawing/2014/main" id="{67A1890F-9C93-49AB-B924-BF4A1FCE18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6591" y="3049599"/>
            <a:ext cx="4835569" cy="272212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1066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 367">
            <a:extLst>
              <a:ext uri="{FF2B5EF4-FFF2-40B4-BE49-F238E27FC236}">
                <a16:creationId xmlns:a16="http://schemas.microsoft.com/office/drawing/2014/main" id="{F92CBB79-59DA-4E2D-A58A-610754BB6E77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034627" y="3542816"/>
            <a:ext cx="3664721" cy="2694635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Shape 370">
            <a:extLst>
              <a:ext uri="{FF2B5EF4-FFF2-40B4-BE49-F238E27FC236}">
                <a16:creationId xmlns:a16="http://schemas.microsoft.com/office/drawing/2014/main" id="{AD42A8AA-8DA1-44CE-B374-ACDFE0D4E61A}"/>
              </a:ext>
            </a:extLst>
          </p:cNvPr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03040" y="3541295"/>
            <a:ext cx="5372096" cy="269767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904A878-276A-4118-BB03-32BE53F43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ea typeface="微軟正黑體"/>
                <a:cs typeface="Arial"/>
              </a:rPr>
              <a:t>Hardware Verification</a:t>
            </a:r>
            <a:endParaRPr lang="zh-TW"/>
          </a:p>
        </p:txBody>
      </p:sp>
      <p:sp>
        <p:nvSpPr>
          <p:cNvPr id="9" name="Shape 275">
            <a:extLst>
              <a:ext uri="{FF2B5EF4-FFF2-40B4-BE49-F238E27FC236}">
                <a16:creationId xmlns:a16="http://schemas.microsoft.com/office/drawing/2014/main" id="{4FFDAB5B-625E-44C8-905C-FB9F1C36F465}"/>
              </a:ext>
            </a:extLst>
          </p:cNvPr>
          <p:cNvSpPr txBox="1"/>
          <p:nvPr/>
        </p:nvSpPr>
        <p:spPr>
          <a:xfrm>
            <a:off x="5875136" y="1768814"/>
            <a:ext cx="5983705" cy="16601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Shock test:  Ensure that material can withstand the relatively infrequent, non-repetitive shocks or transient vibration encountered in handling, transportation an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</a:t>
            </a:r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s</a:t>
            </a:r>
            <a:r>
              <a:rPr lang="en-US" altLang="zh-TW" sz="2000" b="1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er</a:t>
            </a:r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</a:t>
            </a:r>
            <a:r>
              <a:rPr lang="en-US" altLang="zh-TW" sz="2000" b="1" dirty="0" err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ic</a:t>
            </a:r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e environments.</a:t>
            </a:r>
            <a:endParaRPr lang="zh-TW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275">
            <a:extLst>
              <a:ext uri="{FF2B5EF4-FFF2-40B4-BE49-F238E27FC236}">
                <a16:creationId xmlns:a16="http://schemas.microsoft.com/office/drawing/2014/main" id="{2025ECE6-BB1A-4186-934D-44D52EB3AD56}"/>
              </a:ext>
            </a:extLst>
          </p:cNvPr>
          <p:cNvSpPr txBox="1"/>
          <p:nvPr/>
        </p:nvSpPr>
        <p:spPr>
          <a:xfrm>
            <a:off x="503040" y="1769574"/>
            <a:ext cx="5372096" cy="12144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Vibration test:  Use the random vibration mode to determi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</a:t>
            </a:r>
            <a:r>
              <a:rPr lang="zh-TW" altLang="en-US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the</a:t>
            </a:r>
            <a:r>
              <a:rPr lang="zh-TW" altLang="en-US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</a:t>
            </a:r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vice.</a:t>
            </a:r>
            <a:endParaRPr lang="zh-TW" alt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3918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38D369C-DECA-44FB-9AF4-121071F0F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ea typeface="微軟正黑體"/>
                <a:cs typeface="Arial"/>
              </a:rPr>
              <a:t>Functionality / Performance Test</a:t>
            </a:r>
            <a:endParaRPr lang="zh-TW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BCCC6C2-1AFC-49B1-AE50-928380BD25B9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E33B0D0-766B-4BBA-BE7D-C549BFB5E67F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69B1AED-6E9F-4A3C-B5B1-948B98A0D79D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28B444C-A5D1-480B-B390-67AFAC3BE8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244" y="5125474"/>
            <a:ext cx="1036062" cy="129992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圖片 4">
            <a:extLst>
              <a:ext uri="{FF2B5EF4-FFF2-40B4-BE49-F238E27FC236}">
                <a16:creationId xmlns:a16="http://schemas.microsoft.com/office/drawing/2014/main" id="{2DAC2338-EAA2-4FF5-974B-2E227B1E9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479" y="5127390"/>
            <a:ext cx="990600" cy="125730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圖片 9" descr="一張含有 坐 的圖片&#10;&#10;描述是以非常高的可信度產生">
            <a:extLst>
              <a:ext uri="{FF2B5EF4-FFF2-40B4-BE49-F238E27FC236}">
                <a16:creationId xmlns:a16="http://schemas.microsoft.com/office/drawing/2014/main" id="{BE99254A-AE4C-4E09-A727-2BDB92A0AD9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707" y="5098315"/>
            <a:ext cx="1036063" cy="131545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1" name="矩形 64">
            <a:extLst>
              <a:ext uri="{FF2B5EF4-FFF2-40B4-BE49-F238E27FC236}">
                <a16:creationId xmlns:a16="http://schemas.microsoft.com/office/drawing/2014/main" id="{BDE0ADD9-AD56-4E12-A117-0DEB304EF10E}"/>
              </a:ext>
            </a:extLst>
          </p:cNvPr>
          <p:cNvSpPr/>
          <p:nvPr/>
        </p:nvSpPr>
        <p:spPr>
          <a:xfrm>
            <a:off x="1218448" y="5133930"/>
            <a:ext cx="2854832" cy="12003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 functionality measurement</a:t>
            </a:r>
            <a:endParaRPr lang="zh-TW" alt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3F0B34CA-AE2F-4689-BE58-86F18938A3A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89066" y="1818641"/>
            <a:ext cx="6213867" cy="2588637"/>
          </a:xfrm>
          <a:prstGeom prst="rect">
            <a:avLst/>
          </a:prstGeom>
        </p:spPr>
      </p:pic>
      <p:sp>
        <p:nvSpPr>
          <p:cNvPr id="13" name="矩形 64">
            <a:extLst>
              <a:ext uri="{FF2B5EF4-FFF2-40B4-BE49-F238E27FC236}">
                <a16:creationId xmlns:a16="http://schemas.microsoft.com/office/drawing/2014/main" id="{560B7B06-2FEF-4064-8164-4047C2756650}"/>
              </a:ext>
            </a:extLst>
          </p:cNvPr>
          <p:cNvSpPr/>
          <p:nvPr/>
        </p:nvSpPr>
        <p:spPr>
          <a:xfrm>
            <a:off x="5353456" y="5318596"/>
            <a:ext cx="2504704" cy="83099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Real production test</a:t>
            </a:r>
            <a:endParaRPr lang="zh-TW" alt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14" name="矩形 64">
            <a:extLst>
              <a:ext uri="{FF2B5EF4-FFF2-40B4-BE49-F238E27FC236}">
                <a16:creationId xmlns:a16="http://schemas.microsoft.com/office/drawing/2014/main" id="{5A9B5636-66C9-40A3-B2F0-44098BC076DD}"/>
              </a:ext>
            </a:extLst>
          </p:cNvPr>
          <p:cNvSpPr/>
          <p:nvPr/>
        </p:nvSpPr>
        <p:spPr>
          <a:xfrm>
            <a:off x="9127957" y="5503262"/>
            <a:ext cx="266678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24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Simulation test</a:t>
            </a:r>
            <a:endParaRPr lang="zh-TW" altLang="en-US" sz="24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9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Why </a:t>
            </a:r>
            <a:r>
              <a:rPr lang="en-US" altLang="zh-TW">
                <a:latin typeface="Arial"/>
                <a:ea typeface="微軟正黑體"/>
                <a:cs typeface="Arial"/>
              </a:rPr>
              <a:t>do </a:t>
            </a:r>
            <a:r>
              <a:rPr lang="zh-TW" altLang="en-US">
                <a:latin typeface="Arial"/>
                <a:ea typeface="微軟正黑體"/>
                <a:cs typeface="Arial"/>
              </a:rPr>
              <a:t>we need </a:t>
            </a:r>
            <a:r>
              <a:rPr lang="en-US" altLang="zh-TW">
                <a:latin typeface="Arial"/>
                <a:ea typeface="微軟正黑體"/>
                <a:cs typeface="Arial"/>
              </a:rPr>
              <a:t>10GbE?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83391"/>
            <a:ext cx="10515600" cy="429357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Network speed is everything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in the audiovisual domain.</a:t>
            </a:r>
            <a:endParaRPr lang="en-US" altLang="zh-TW" b="1" dirty="0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Without network speed, high performance hardware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is 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useless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  <p:graphicFrame>
        <p:nvGraphicFramePr>
          <p:cNvPr id="12" name="表格 12">
            <a:extLst>
              <a:ext uri="{FF2B5EF4-FFF2-40B4-BE49-F238E27FC236}">
                <a16:creationId xmlns:a16="http://schemas.microsoft.com/office/drawing/2014/main" id="{150D0DB3-C394-4FF2-AA46-64A8E56514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041594"/>
              </p:ext>
            </p:extLst>
          </p:nvPr>
        </p:nvGraphicFramePr>
        <p:xfrm>
          <a:off x="109535" y="3429000"/>
          <a:ext cx="11972928" cy="2510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95488">
                  <a:extLst>
                    <a:ext uri="{9D8B030D-6E8A-4147-A177-3AD203B41FA5}">
                      <a16:colId xmlns:a16="http://schemas.microsoft.com/office/drawing/2014/main" val="3271529915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154390853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699572717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2446930210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3349885119"/>
                    </a:ext>
                  </a:extLst>
                </a:gridCol>
                <a:gridCol w="1995488">
                  <a:extLst>
                    <a:ext uri="{9D8B030D-6E8A-4147-A177-3AD203B41FA5}">
                      <a16:colId xmlns:a16="http://schemas.microsoft.com/office/drawing/2014/main" val="852656701"/>
                    </a:ext>
                  </a:extLst>
                </a:gridCol>
              </a:tblGrid>
              <a:tr h="836878">
                <a:tc rowSpan="3">
                  <a:txBody>
                    <a:bodyPr/>
                    <a:lstStyle/>
                    <a:p>
                      <a:pPr algn="ctr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50G </a:t>
                      </a:r>
                    </a:p>
                    <a:p>
                      <a:pPr algn="ctr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Blue-ray video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31362"/>
                  </a:ext>
                </a:extLst>
              </a:tr>
              <a:tr h="8368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132974"/>
                  </a:ext>
                </a:extLst>
              </a:tr>
              <a:tr h="83687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5729521"/>
                  </a:ext>
                </a:extLst>
              </a:tr>
            </a:tbl>
          </a:graphicData>
        </a:graphic>
      </p:graphicFrame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EA89CB66-B7C6-43EF-8F42-871ED2D42959}"/>
              </a:ext>
            </a:extLst>
          </p:cNvPr>
          <p:cNvSpPr/>
          <p:nvPr/>
        </p:nvSpPr>
        <p:spPr>
          <a:xfrm>
            <a:off x="2105027" y="4016533"/>
            <a:ext cx="1038224" cy="418650"/>
          </a:xfrm>
          <a:custGeom>
            <a:avLst/>
            <a:gdLst>
              <a:gd name="connsiteX0" fmla="*/ 0 w 1038224"/>
              <a:gd name="connsiteY0" fmla="*/ 209325 h 418650"/>
              <a:gd name="connsiteX1" fmla="*/ 209325 w 1038224"/>
              <a:gd name="connsiteY1" fmla="*/ 0 h 418650"/>
              <a:gd name="connsiteX2" fmla="*/ 828899 w 1038224"/>
              <a:gd name="connsiteY2" fmla="*/ 0 h 418650"/>
              <a:gd name="connsiteX3" fmla="*/ 1038224 w 1038224"/>
              <a:gd name="connsiteY3" fmla="*/ 209325 h 418650"/>
              <a:gd name="connsiteX4" fmla="*/ 1038224 w 1038224"/>
              <a:gd name="connsiteY4" fmla="*/ 209325 h 418650"/>
              <a:gd name="connsiteX5" fmla="*/ 828899 w 1038224"/>
              <a:gd name="connsiteY5" fmla="*/ 418650 h 418650"/>
              <a:gd name="connsiteX6" fmla="*/ 209325 w 1038224"/>
              <a:gd name="connsiteY6" fmla="*/ 418650 h 418650"/>
              <a:gd name="connsiteX7" fmla="*/ 0 w 1038224"/>
              <a:gd name="connsiteY7" fmla="*/ 209325 h 418650"/>
              <a:gd name="connsiteX0" fmla="*/ 56812 w 878467"/>
              <a:gd name="connsiteY0" fmla="*/ 209325 h 418650"/>
              <a:gd name="connsiteX1" fmla="*/ 49568 w 878467"/>
              <a:gd name="connsiteY1" fmla="*/ 0 h 418650"/>
              <a:gd name="connsiteX2" fmla="*/ 669142 w 878467"/>
              <a:gd name="connsiteY2" fmla="*/ 0 h 418650"/>
              <a:gd name="connsiteX3" fmla="*/ 878467 w 878467"/>
              <a:gd name="connsiteY3" fmla="*/ 209325 h 418650"/>
              <a:gd name="connsiteX4" fmla="*/ 878467 w 878467"/>
              <a:gd name="connsiteY4" fmla="*/ 209325 h 418650"/>
              <a:gd name="connsiteX5" fmla="*/ 669142 w 878467"/>
              <a:gd name="connsiteY5" fmla="*/ 418650 h 418650"/>
              <a:gd name="connsiteX6" fmla="*/ 49568 w 878467"/>
              <a:gd name="connsiteY6" fmla="*/ 418650 h 418650"/>
              <a:gd name="connsiteX7" fmla="*/ 56812 w 878467"/>
              <a:gd name="connsiteY7" fmla="*/ 209325 h 41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8467" h="418650">
                <a:moveTo>
                  <a:pt x="56812" y="209325"/>
                </a:moveTo>
                <a:cubicBezTo>
                  <a:pt x="56812" y="93718"/>
                  <a:pt x="-66039" y="0"/>
                  <a:pt x="49568" y="0"/>
                </a:cubicBezTo>
                <a:lnTo>
                  <a:pt x="669142" y="0"/>
                </a:lnTo>
                <a:cubicBezTo>
                  <a:pt x="784749" y="0"/>
                  <a:pt x="878467" y="93718"/>
                  <a:pt x="878467" y="209325"/>
                </a:cubicBezTo>
                <a:lnTo>
                  <a:pt x="878467" y="209325"/>
                </a:lnTo>
                <a:cubicBezTo>
                  <a:pt x="878467" y="324932"/>
                  <a:pt x="784749" y="418650"/>
                  <a:pt x="669142" y="418650"/>
                </a:cubicBezTo>
                <a:lnTo>
                  <a:pt x="49568" y="418650"/>
                </a:lnTo>
                <a:cubicBezTo>
                  <a:pt x="-66039" y="418650"/>
                  <a:pt x="56812" y="324932"/>
                  <a:pt x="56812" y="20932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2060"/>
              </a:gs>
              <a:gs pos="5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B072E60C-FFA0-4DF7-A737-C5CDB18A9A2E}"/>
              </a:ext>
            </a:extLst>
          </p:cNvPr>
          <p:cNvSpPr/>
          <p:nvPr/>
        </p:nvSpPr>
        <p:spPr>
          <a:xfrm>
            <a:off x="2105027" y="4854803"/>
            <a:ext cx="8551174" cy="418650"/>
          </a:xfrm>
          <a:custGeom>
            <a:avLst/>
            <a:gdLst>
              <a:gd name="connsiteX0" fmla="*/ 0 w 8551175"/>
              <a:gd name="connsiteY0" fmla="*/ 209325 h 418650"/>
              <a:gd name="connsiteX1" fmla="*/ 209325 w 8551175"/>
              <a:gd name="connsiteY1" fmla="*/ 0 h 418650"/>
              <a:gd name="connsiteX2" fmla="*/ 8341850 w 8551175"/>
              <a:gd name="connsiteY2" fmla="*/ 0 h 418650"/>
              <a:gd name="connsiteX3" fmla="*/ 8551175 w 8551175"/>
              <a:gd name="connsiteY3" fmla="*/ 209325 h 418650"/>
              <a:gd name="connsiteX4" fmla="*/ 8551175 w 8551175"/>
              <a:gd name="connsiteY4" fmla="*/ 209325 h 418650"/>
              <a:gd name="connsiteX5" fmla="*/ 8341850 w 8551175"/>
              <a:gd name="connsiteY5" fmla="*/ 418650 h 418650"/>
              <a:gd name="connsiteX6" fmla="*/ 209325 w 8551175"/>
              <a:gd name="connsiteY6" fmla="*/ 418650 h 418650"/>
              <a:gd name="connsiteX7" fmla="*/ 0 w 8551175"/>
              <a:gd name="connsiteY7" fmla="*/ 209325 h 418650"/>
              <a:gd name="connsiteX0" fmla="*/ 47865 w 8394503"/>
              <a:gd name="connsiteY0" fmla="*/ 209325 h 418650"/>
              <a:gd name="connsiteX1" fmla="*/ 52653 w 8394503"/>
              <a:gd name="connsiteY1" fmla="*/ 0 h 418650"/>
              <a:gd name="connsiteX2" fmla="*/ 8185178 w 8394503"/>
              <a:gd name="connsiteY2" fmla="*/ 0 h 418650"/>
              <a:gd name="connsiteX3" fmla="*/ 8394503 w 8394503"/>
              <a:gd name="connsiteY3" fmla="*/ 209325 h 418650"/>
              <a:gd name="connsiteX4" fmla="*/ 8394503 w 8394503"/>
              <a:gd name="connsiteY4" fmla="*/ 209325 h 418650"/>
              <a:gd name="connsiteX5" fmla="*/ 8185178 w 8394503"/>
              <a:gd name="connsiteY5" fmla="*/ 418650 h 418650"/>
              <a:gd name="connsiteX6" fmla="*/ 52653 w 8394503"/>
              <a:gd name="connsiteY6" fmla="*/ 418650 h 418650"/>
              <a:gd name="connsiteX7" fmla="*/ 47865 w 8394503"/>
              <a:gd name="connsiteY7" fmla="*/ 209325 h 41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94503" h="418650">
                <a:moveTo>
                  <a:pt x="47865" y="209325"/>
                </a:moveTo>
                <a:cubicBezTo>
                  <a:pt x="47865" y="93718"/>
                  <a:pt x="-62954" y="0"/>
                  <a:pt x="52653" y="0"/>
                </a:cubicBezTo>
                <a:lnTo>
                  <a:pt x="8185178" y="0"/>
                </a:lnTo>
                <a:cubicBezTo>
                  <a:pt x="8300785" y="0"/>
                  <a:pt x="8394503" y="93718"/>
                  <a:pt x="8394503" y="209325"/>
                </a:cubicBezTo>
                <a:lnTo>
                  <a:pt x="8394503" y="209325"/>
                </a:lnTo>
                <a:cubicBezTo>
                  <a:pt x="8394503" y="324932"/>
                  <a:pt x="8300785" y="418650"/>
                  <a:pt x="8185178" y="418650"/>
                </a:cubicBezTo>
                <a:lnTo>
                  <a:pt x="52653" y="418650"/>
                </a:lnTo>
                <a:cubicBezTo>
                  <a:pt x="-62954" y="418650"/>
                  <a:pt x="47865" y="324932"/>
                  <a:pt x="47865" y="209325"/>
                </a:cubicBez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rgbClr val="002060"/>
              </a:gs>
              <a:gs pos="50000">
                <a:srgbClr val="00B0F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A3F752EC-7423-471E-9F9E-1BBB2774268C}"/>
              </a:ext>
            </a:extLst>
          </p:cNvPr>
          <p:cNvSpPr txBox="1"/>
          <p:nvPr/>
        </p:nvSpPr>
        <p:spPr>
          <a:xfrm>
            <a:off x="3777627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4F718C68-5DB5-4FE6-B079-AE50D8A6192D}"/>
              </a:ext>
            </a:extLst>
          </p:cNvPr>
          <p:cNvSpPr txBox="1"/>
          <p:nvPr/>
        </p:nvSpPr>
        <p:spPr>
          <a:xfrm>
            <a:off x="5782872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DDCB90C-9541-4933-A7C4-E7AAEB839A96}"/>
              </a:ext>
            </a:extLst>
          </p:cNvPr>
          <p:cNvSpPr txBox="1"/>
          <p:nvPr/>
        </p:nvSpPr>
        <p:spPr>
          <a:xfrm>
            <a:off x="7768314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B436D891-9555-4B86-92A7-B6F3C2A978F9}"/>
              </a:ext>
            </a:extLst>
          </p:cNvPr>
          <p:cNvSpPr txBox="1"/>
          <p:nvPr/>
        </p:nvSpPr>
        <p:spPr>
          <a:xfrm>
            <a:off x="9759415" y="6007506"/>
            <a:ext cx="645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endParaRPr lang="zh-TW" altLang="en-US" sz="1400" b="1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270DD34F-3821-4E3B-8F66-2BF3F141C1F7}"/>
              </a:ext>
            </a:extLst>
          </p:cNvPr>
          <p:cNvSpPr txBox="1"/>
          <p:nvPr/>
        </p:nvSpPr>
        <p:spPr>
          <a:xfrm>
            <a:off x="3115952" y="4024561"/>
            <a:ext cx="997389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 Sec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470F98AC-24EB-4587-B6C7-13E5857C7D33}"/>
              </a:ext>
            </a:extLst>
          </p:cNvPr>
          <p:cNvSpPr txBox="1"/>
          <p:nvPr/>
        </p:nvSpPr>
        <p:spPr>
          <a:xfrm>
            <a:off x="10654821" y="4863177"/>
            <a:ext cx="1140057" cy="40011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TW"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429 Sec</a:t>
            </a:r>
            <a:endParaRPr lang="zh-TW" altLang="en-US" sz="20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C53577D0-A8D6-4746-8301-6277B95A05DC}"/>
              </a:ext>
            </a:extLst>
          </p:cNvPr>
          <p:cNvSpPr txBox="1"/>
          <p:nvPr/>
        </p:nvSpPr>
        <p:spPr>
          <a:xfrm>
            <a:off x="2105026" y="2938728"/>
            <a:ext cx="997743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000" b="1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Transfering Time</a:t>
            </a: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841A1C93-C1BE-423D-8BAE-125795634BCA}"/>
              </a:ext>
            </a:extLst>
          </p:cNvPr>
          <p:cNvSpPr txBox="1"/>
          <p:nvPr/>
        </p:nvSpPr>
        <p:spPr>
          <a:xfrm>
            <a:off x="2145859" y="4024561"/>
            <a:ext cx="997389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zh-TW" sz="2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新細明體"/>
                <a:cs typeface="Arial"/>
              </a:rPr>
              <a:t>10GbE</a:t>
            </a:r>
            <a:endParaRPr lang="zh-TW" altLang="en-US" sz="2000" b="1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新細明體"/>
              <a:cs typeface="Arial"/>
            </a:endParaRPr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4F7DD3F1-25DB-469D-B9C5-393378EFD8DB}"/>
              </a:ext>
            </a:extLst>
          </p:cNvPr>
          <p:cNvSpPr txBox="1"/>
          <p:nvPr/>
        </p:nvSpPr>
        <p:spPr>
          <a:xfrm>
            <a:off x="4114800" y="4863178"/>
            <a:ext cx="652247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新細明體"/>
                <a:cs typeface="Arial"/>
              </a:rPr>
              <a:t>1GbE</a:t>
            </a:r>
            <a:endParaRPr lang="zh-TW" altLang="en-US" sz="20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新細明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5453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774C181-2AAE-49B0-BA9F-40B38B1D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Network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Test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Equipements</a:t>
            </a:r>
            <a:endParaRPr lang="zh-TW" err="1"/>
          </a:p>
        </p:txBody>
      </p:sp>
      <p:pic>
        <p:nvPicPr>
          <p:cNvPr id="4" name="Shape 392">
            <a:extLst>
              <a:ext uri="{FF2B5EF4-FFF2-40B4-BE49-F238E27FC236}">
                <a16:creationId xmlns:a16="http://schemas.microsoft.com/office/drawing/2014/main" id="{EF509653-A43E-4696-B26E-13A0144662F2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1684" y="3457904"/>
            <a:ext cx="3223570" cy="149323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网络测试仪（NuStreams-2000i）.jpg">
            <a:extLst>
              <a:ext uri="{FF2B5EF4-FFF2-40B4-BE49-F238E27FC236}">
                <a16:creationId xmlns:a16="http://schemas.microsoft.com/office/drawing/2014/main" id="{53A8F61D-15FB-40F0-A3DC-321BC20F79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90" y="3134850"/>
            <a:ext cx="3634986" cy="21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hape 393">
            <a:extLst>
              <a:ext uri="{FF2B5EF4-FFF2-40B4-BE49-F238E27FC236}">
                <a16:creationId xmlns:a16="http://schemas.microsoft.com/office/drawing/2014/main" id="{2CADD2BD-0976-43D9-9A9C-7A5708E31BE5}"/>
              </a:ext>
            </a:extLst>
          </p:cNvPr>
          <p:cNvSpPr txBox="1"/>
          <p:nvPr/>
        </p:nvSpPr>
        <p:spPr>
          <a:xfrm>
            <a:off x="8203469" y="5274191"/>
            <a:ext cx="30000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XENA</a:t>
            </a:r>
            <a:endParaRPr sz="24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93">
            <a:extLst>
              <a:ext uri="{FF2B5EF4-FFF2-40B4-BE49-F238E27FC236}">
                <a16:creationId xmlns:a16="http://schemas.microsoft.com/office/drawing/2014/main" id="{4C31C637-54AB-4D55-B2BA-CCBCE28AB485}"/>
              </a:ext>
            </a:extLst>
          </p:cNvPr>
          <p:cNvSpPr txBox="1"/>
          <p:nvPr/>
        </p:nvSpPr>
        <p:spPr>
          <a:xfrm>
            <a:off x="1031383" y="5274191"/>
            <a:ext cx="30000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altLang="zh-TW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Nustreams-2000i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F2ED7AB-8E26-4D60-8F80-EF6DE99FB397}"/>
              </a:ext>
            </a:extLst>
          </p:cNvPr>
          <p:cNvSpPr/>
          <p:nvPr/>
        </p:nvSpPr>
        <p:spPr>
          <a:xfrm>
            <a:off x="629620" y="1821716"/>
            <a:ext cx="10932758" cy="7107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70C0"/>
              </a:buClr>
              <a:buSzPct val="70000"/>
            </a:pPr>
            <a:r>
              <a:rPr lang="en-US" altLang="zh-TW" sz="2800" b="1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3</a:t>
            </a:r>
            <a:r>
              <a:rPr lang="zh-TW" altLang="zh-TW" sz="2800" b="1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high-performance test solutions</a:t>
            </a:r>
            <a:endParaRPr lang="zh-TW" altLang="zh-TW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hape 393">
            <a:extLst>
              <a:ext uri="{FF2B5EF4-FFF2-40B4-BE49-F238E27FC236}">
                <a16:creationId xmlns:a16="http://schemas.microsoft.com/office/drawing/2014/main" id="{0701B211-A219-4B1E-9B31-F907DEAAA047}"/>
              </a:ext>
            </a:extLst>
          </p:cNvPr>
          <p:cNvSpPr txBox="1"/>
          <p:nvPr/>
        </p:nvSpPr>
        <p:spPr>
          <a:xfrm>
            <a:off x="4596000" y="5274191"/>
            <a:ext cx="30000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US" altLang="zh-TW" sz="24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Spirent</a:t>
            </a:r>
            <a:endParaRPr sz="24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圖片 3" descr="一張含有 電腦, 時鐘 的圖片&#10;&#10;自動產生的描述">
            <a:extLst>
              <a:ext uri="{FF2B5EF4-FFF2-40B4-BE49-F238E27FC236}">
                <a16:creationId xmlns:a16="http://schemas.microsoft.com/office/drawing/2014/main" id="{A06AF655-438C-4D90-B2D5-40D6FE823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96" y="3134850"/>
            <a:ext cx="2567208" cy="2139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60195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36CD69-0465-4528-BA72-BB886CE7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Benchmarking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of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QSwitch</a:t>
            </a:r>
            <a:endParaRPr lang="zh-TW" err="1">
              <a:ea typeface="微軟正黑體"/>
            </a:endParaRPr>
          </a:p>
        </p:txBody>
      </p:sp>
      <p:sp>
        <p:nvSpPr>
          <p:cNvPr id="6" name="Shape 275">
            <a:extLst>
              <a:ext uri="{FF2B5EF4-FFF2-40B4-BE49-F238E27FC236}">
                <a16:creationId xmlns:a16="http://schemas.microsoft.com/office/drawing/2014/main" id="{615CA30F-CB1A-448F-88E0-80E529926603}"/>
              </a:ext>
            </a:extLst>
          </p:cNvPr>
          <p:cNvSpPr txBox="1"/>
          <p:nvPr/>
        </p:nvSpPr>
        <p:spPr>
          <a:xfrm>
            <a:off x="5158479" y="2037347"/>
            <a:ext cx="6588238" cy="4363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zh-TW" sz="2000" b="1" i="1" dirty="0">
                <a:solidFill>
                  <a:srgbClr val="0070C0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Benchmarking Methodology：</a:t>
            </a:r>
            <a:endParaRPr lang="en-US" altLang="zh-TW" sz="2000" b="1" i="1" dirty="0">
              <a:solidFill>
                <a:srgbClr val="0070C0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endParaRPr lang="zh-TW" altLang="en-US" sz="2000" b="1" dirty="0">
              <a:latin typeface="Arial"/>
              <a:ea typeface="微軟正黑體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latin typeface="Arial"/>
                <a:ea typeface="微軟正黑體"/>
                <a:cs typeface="Arial"/>
              </a:rPr>
              <a:t>RFC 2544 measures the performance characteristics of a network interconnecting  devices, such as throughput, frame loss, latency, back-to-back or burst, and so on.</a:t>
            </a:r>
            <a:endParaRPr lang="zh-TW" altLang="en-US" sz="2000" b="1" dirty="0">
              <a:latin typeface="Arial"/>
              <a:ea typeface="微軟正黑體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latin typeface="Arial"/>
                <a:ea typeface="微軟正黑體"/>
                <a:cs typeface="Arial"/>
              </a:rPr>
              <a:t>RFC</a:t>
            </a:r>
            <a:r>
              <a:rPr lang="zh-TW" altLang="en-US" sz="200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 dirty="0">
                <a:latin typeface="Arial"/>
                <a:ea typeface="微軟正黑體"/>
                <a:cs typeface="Arial"/>
              </a:rPr>
              <a:t>2889 LAN switch benchmarking methodology: Test for forwarding rate, congestion control, address learning and packet filtering capabilities.</a:t>
            </a:r>
            <a:endParaRPr lang="zh-TW" altLang="en-US" sz="2000" b="1" dirty="0">
              <a:latin typeface="Arial"/>
              <a:ea typeface="微軟正黑體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latin typeface="Arial"/>
                <a:ea typeface="微軟正黑體"/>
                <a:cs typeface="Arial"/>
              </a:rPr>
              <a:t>Long-term stressful test: Full loading the QSwitch under 45°C</a:t>
            </a:r>
            <a:r>
              <a:rPr lang="zh-TW" altLang="en-US" sz="2000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 dirty="0">
                <a:latin typeface="Arial"/>
                <a:ea typeface="微軟正黑體"/>
                <a:cs typeface="Arial"/>
              </a:rPr>
              <a:t>environment for over 1 month to test the Switch reliability.</a:t>
            </a:r>
            <a:endParaRPr lang="zh-TW" altLang="en-US" sz="2000" b="1" dirty="0">
              <a:latin typeface="Arial"/>
              <a:ea typeface="微軟正黑體"/>
              <a:cs typeface="Arial"/>
            </a:endParaRPr>
          </a:p>
          <a:p>
            <a:pPr lvl="0">
              <a:buClr>
                <a:srgbClr val="FFFFFF"/>
              </a:buClr>
              <a:buSzPts val="1400"/>
            </a:pPr>
            <a:endParaRPr 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" name="Shape 401">
            <a:extLst>
              <a:ext uri="{FF2B5EF4-FFF2-40B4-BE49-F238E27FC236}">
                <a16:creationId xmlns:a16="http://schemas.microsoft.com/office/drawing/2014/main" id="{39BBC878-AB7F-4209-B2C1-A744205C9392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605704" y="2426839"/>
            <a:ext cx="4114644" cy="3075603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21527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D6553F6-3119-44C3-96B1-6905226CE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Function verification - Simulator testing</a:t>
            </a:r>
            <a:endParaRPr lang="zh-TW" altLang="en-US"/>
          </a:p>
        </p:txBody>
      </p:sp>
      <p:pic>
        <p:nvPicPr>
          <p:cNvPr id="8" name="圖片 4" descr="一張含有 纜線, 自行車, 繩索, 架 的圖片&#10;&#10;自動產生的描述">
            <a:extLst>
              <a:ext uri="{FF2B5EF4-FFF2-40B4-BE49-F238E27FC236}">
                <a16:creationId xmlns:a16="http://schemas.microsoft.com/office/drawing/2014/main" id="{4C21FFD4-FF12-42F0-BC9C-E9ECB4B99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747" y="2575229"/>
            <a:ext cx="6509858" cy="3657601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5" descr="一張含有 遊戲, 纜線, 籃球, 電路 的圖片&#10;&#10;自動產生的描述">
            <a:extLst>
              <a:ext uri="{FF2B5EF4-FFF2-40B4-BE49-F238E27FC236}">
                <a16:creationId xmlns:a16="http://schemas.microsoft.com/office/drawing/2014/main" id="{EE5B7CD7-8041-44D9-ACFA-5214655198F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694897" y="2923897"/>
            <a:ext cx="3657600" cy="2960276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CF6C53D-8E1E-4621-A93B-3A3C725EC695}"/>
              </a:ext>
            </a:extLst>
          </p:cNvPr>
          <p:cNvSpPr txBox="1"/>
          <p:nvPr/>
        </p:nvSpPr>
        <p:spPr>
          <a:xfrm>
            <a:off x="0" y="1828467"/>
            <a:ext cx="1219199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Using Spirent simulated real traffic, verified device availability.</a:t>
            </a:r>
          </a:p>
        </p:txBody>
      </p:sp>
    </p:spTree>
    <p:extLst>
      <p:ext uri="{BB962C8B-B14F-4D97-AF65-F5344CB8AC3E}">
        <p14:creationId xmlns:p14="http://schemas.microsoft.com/office/powerpoint/2010/main" val="4109105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7B2D7A2-EED7-4B08-84A6-A9AC2FA69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User Scenario verification-</a:t>
            </a:r>
            <a:br>
              <a:rPr lang="en-US" altLang="zh-TW" dirty="0">
                <a:latin typeface="Arial"/>
                <a:ea typeface="微軟正黑體"/>
                <a:cs typeface="Arial"/>
              </a:rPr>
            </a:br>
            <a:r>
              <a:rPr lang="zh-TW" altLang="en-US" dirty="0">
                <a:latin typeface="Arial"/>
                <a:ea typeface="微軟正黑體"/>
                <a:cs typeface="Arial"/>
              </a:rPr>
              <a:t>QNAP server room deployed</a:t>
            </a:r>
            <a:endParaRPr lang="zh-TW" altLang="en-US" dirty="0"/>
          </a:p>
        </p:txBody>
      </p:sp>
      <p:pic>
        <p:nvPicPr>
          <p:cNvPr id="3" name="Shape 407">
            <a:extLst>
              <a:ext uri="{FF2B5EF4-FFF2-40B4-BE49-F238E27FC236}">
                <a16:creationId xmlns:a16="http://schemas.microsoft.com/office/drawing/2014/main" id="{09301165-1706-4A0F-AF20-EF3AC425CFB7}"/>
              </a:ext>
            </a:extLst>
          </p:cNvPr>
          <p:cNvPicPr preferRelativeResize="0"/>
          <p:nvPr/>
        </p:nvPicPr>
        <p:blipFill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3802" y="2775862"/>
            <a:ext cx="4163707" cy="312278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4" name="Shape 411">
            <a:extLst>
              <a:ext uri="{FF2B5EF4-FFF2-40B4-BE49-F238E27FC236}">
                <a16:creationId xmlns:a16="http://schemas.microsoft.com/office/drawing/2014/main" id="{30A663DE-C208-43EA-93A0-473F4FAC23FD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7563"/>
          <a:stretch>
            <a:fillRect/>
          </a:stretch>
        </p:blipFill>
        <p:spPr>
          <a:xfrm>
            <a:off x="6820646" y="2869257"/>
            <a:ext cx="4163708" cy="2915500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圖片2.jpg">
            <a:extLst>
              <a:ext uri="{FF2B5EF4-FFF2-40B4-BE49-F238E27FC236}">
                <a16:creationId xmlns:a16="http://schemas.microsoft.com/office/drawing/2014/main" id="{0B9FD501-07B3-49D2-800F-9595DCED57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13728" y="2723725"/>
            <a:ext cx="3458187" cy="1274069"/>
          </a:xfrm>
          <a:prstGeom prst="roundRect">
            <a:avLst/>
          </a:prstGeom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AA8D00C3-4C58-40D4-8B08-AAF819822D3A}"/>
              </a:ext>
            </a:extLst>
          </p:cNvPr>
          <p:cNvSpPr/>
          <p:nvPr/>
        </p:nvSpPr>
        <p:spPr>
          <a:xfrm>
            <a:off x="6973639" y="3083571"/>
            <a:ext cx="2555371" cy="530277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8" name="Shape 393">
            <a:extLst>
              <a:ext uri="{FF2B5EF4-FFF2-40B4-BE49-F238E27FC236}">
                <a16:creationId xmlns:a16="http://schemas.microsoft.com/office/drawing/2014/main" id="{2710F52E-B806-4CD2-905E-2711CB2CD1BA}"/>
              </a:ext>
            </a:extLst>
          </p:cNvPr>
          <p:cNvSpPr txBox="1"/>
          <p:nvPr/>
        </p:nvSpPr>
        <p:spPr>
          <a:xfrm>
            <a:off x="1013728" y="1787108"/>
            <a:ext cx="4969977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altLang="zh-TW" sz="2000" b="1" dirty="0">
                <a:latin typeface="Arial"/>
                <a:ea typeface="微軟正黑體"/>
                <a:cs typeface="Arial"/>
              </a:rPr>
              <a:t>QNAP IT server room</a:t>
            </a:r>
            <a:endParaRPr lang="zh-TW" altLang="en-US" sz="2000" b="1" dirty="0">
              <a:latin typeface="Arial"/>
              <a:ea typeface="微軟正黑體"/>
              <a:cs typeface="Arial"/>
            </a:endParaRPr>
          </a:p>
        </p:txBody>
      </p:sp>
      <p:sp>
        <p:nvSpPr>
          <p:cNvPr id="20" name="Shape 393">
            <a:extLst>
              <a:ext uri="{FF2B5EF4-FFF2-40B4-BE49-F238E27FC236}">
                <a16:creationId xmlns:a16="http://schemas.microsoft.com/office/drawing/2014/main" id="{44190FED-F052-4BD7-A4A7-B5318C178A1C}"/>
              </a:ext>
            </a:extLst>
          </p:cNvPr>
          <p:cNvSpPr txBox="1"/>
          <p:nvPr/>
        </p:nvSpPr>
        <p:spPr>
          <a:xfrm>
            <a:off x="6723686" y="1787108"/>
            <a:ext cx="4357627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r>
              <a:rPr lang="en-GB" altLang="zh-TW" sz="2000" b="1" dirty="0">
                <a:latin typeface="Arial"/>
                <a:ea typeface="微軟正黑體"/>
                <a:cs typeface="Arial"/>
              </a:rPr>
              <a:t>QNAP </a:t>
            </a:r>
            <a:r>
              <a:rPr lang="zh-TW" altLang="en-US" sz="2000" b="1" dirty="0">
                <a:latin typeface="Arial"/>
                <a:ea typeface="微軟正黑體"/>
                <a:cs typeface="Arial"/>
              </a:rPr>
              <a:t>Hsinchu main server room</a:t>
            </a:r>
            <a:endParaRPr lang="en-US" altLang="zh-TW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59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0D84F90-CAAC-4474-83AC-25E9DBCD1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Protocol verification</a:t>
            </a:r>
            <a:r>
              <a:rPr lang="zh-TW">
                <a:latin typeface="Arial"/>
                <a:ea typeface="微軟正黑體"/>
                <a:cs typeface="Arial"/>
              </a:rPr>
              <a:t>-</a:t>
            </a:r>
            <a:r>
              <a:rPr lang="en-US" altLang="zh-TW">
                <a:latin typeface="Arial"/>
                <a:ea typeface="微軟正黑體"/>
                <a:cs typeface="Arial"/>
              </a:rPr>
              <a:t>QNAP internal testing</a:t>
            </a:r>
            <a:endParaRPr lang="zh-TW">
              <a:latin typeface="Arial"/>
              <a:ea typeface="微軟正黑體"/>
              <a:cs typeface="Arial"/>
            </a:endParaRPr>
          </a:p>
        </p:txBody>
      </p:sp>
      <p:pic>
        <p:nvPicPr>
          <p:cNvPr id="8" name="圖片 4" descr="一張含有 螢幕擷取畫面 的圖片&#10;&#10;自動產生的描述">
            <a:extLst>
              <a:ext uri="{FF2B5EF4-FFF2-40B4-BE49-F238E27FC236}">
                <a16:creationId xmlns:a16="http://schemas.microsoft.com/office/drawing/2014/main" id="{811E9603-A24A-4438-A613-41332B159F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683" y="2757510"/>
            <a:ext cx="6332987" cy="3220210"/>
          </a:xfrm>
          <a:prstGeom prst="roundRect">
            <a:avLst>
              <a:gd name="adj" fmla="val 3711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5" descr="一張含有 文字, 地圖 的圖片&#10;&#10;自動產生的描述">
            <a:extLst>
              <a:ext uri="{FF2B5EF4-FFF2-40B4-BE49-F238E27FC236}">
                <a16:creationId xmlns:a16="http://schemas.microsoft.com/office/drawing/2014/main" id="{211A0A66-B9F9-4177-825C-03C17303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375" y="2757510"/>
            <a:ext cx="4657942" cy="3220210"/>
          </a:xfrm>
          <a:prstGeom prst="roundRect">
            <a:avLst>
              <a:gd name="adj" fmla="val 3711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B69C3C4-E666-450D-BAE7-A09C183A1B8A}"/>
              </a:ext>
            </a:extLst>
          </p:cNvPr>
          <p:cNvSpPr txBox="1"/>
          <p:nvPr/>
        </p:nvSpPr>
        <p:spPr>
          <a:xfrm>
            <a:off x="453683" y="1940076"/>
            <a:ext cx="6332987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IGMP field trial topology – Cowork with QNAP NAS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3DC959F4-0424-4B11-BA88-BF436FE70A18}"/>
              </a:ext>
            </a:extLst>
          </p:cNvPr>
          <p:cNvSpPr txBox="1"/>
          <p:nvPr/>
        </p:nvSpPr>
        <p:spPr>
          <a:xfrm>
            <a:off x="7080375" y="1940076"/>
            <a:ext cx="465794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200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RSTP field trial topology</a:t>
            </a:r>
          </a:p>
        </p:txBody>
      </p:sp>
    </p:spTree>
    <p:extLst>
      <p:ext uri="{BB962C8B-B14F-4D97-AF65-F5344CB8AC3E}">
        <p14:creationId xmlns:p14="http://schemas.microsoft.com/office/powerpoint/2010/main" val="39773221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C1566E-E6E5-46CB-B1A7-D5453150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Interoperability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test</a:t>
            </a:r>
            <a:endParaRPr lang="zh-TW"/>
          </a:p>
        </p:txBody>
      </p:sp>
      <p:sp>
        <p:nvSpPr>
          <p:cNvPr id="5" name="內容版面配置區 28">
            <a:extLst>
              <a:ext uri="{FF2B5EF4-FFF2-40B4-BE49-F238E27FC236}">
                <a16:creationId xmlns:a16="http://schemas.microsoft.com/office/drawing/2014/main" id="{9BA57A44-1363-4019-8BD7-933ACF70DEFE}"/>
              </a:ext>
            </a:extLst>
          </p:cNvPr>
          <p:cNvSpPr txBox="1">
            <a:spLocks/>
          </p:cNvSpPr>
          <p:nvPr/>
        </p:nvSpPr>
        <p:spPr>
          <a:xfrm>
            <a:off x="838200" y="2534220"/>
            <a:ext cx="6428874" cy="34181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International certificate: FCC,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CE,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BSMI,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CCC etc.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Compatibility: Tests between QNAP NAS and 10G network adapters and mainstream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fiber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transceiver modules.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lnSpc>
                <a:spcPct val="150000"/>
              </a:lnSpc>
              <a:buClr>
                <a:srgbClr val="FFFFFF"/>
              </a:buClr>
              <a:buSzPts val="1800"/>
            </a:pPr>
            <a:endParaRPr lang="zh-TW" altLang="en-US" b="1" dirty="0">
              <a:latin typeface="Calibri" panose="020F0502020204030204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7928A2C-C6B8-489B-86F6-69E468B16B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876" y="3263384"/>
            <a:ext cx="4401240" cy="34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359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4A75E3D-67A8-4874-861F-B9271D26E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>
                <a:latin typeface="Arial"/>
                <a:ea typeface="微軟正黑體"/>
                <a:cs typeface="Arial"/>
              </a:rPr>
              <a:t>Manufacturing Process</a:t>
            </a:r>
            <a:endParaRPr lang="zh-TW"/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0FD0E9C2-1339-42A1-A698-73285B50A17B}"/>
              </a:ext>
            </a:extLst>
          </p:cNvPr>
          <p:cNvGrpSpPr/>
          <p:nvPr/>
        </p:nvGrpSpPr>
        <p:grpSpPr>
          <a:xfrm>
            <a:off x="8286616" y="4165878"/>
            <a:ext cx="3460648" cy="1909471"/>
            <a:chOff x="6138981" y="2774824"/>
            <a:chExt cx="2609798" cy="1440000"/>
          </a:xfrm>
        </p:grpSpPr>
        <p:grpSp>
          <p:nvGrpSpPr>
            <p:cNvPr id="42" name="群組 41">
              <a:extLst>
                <a:ext uri="{FF2B5EF4-FFF2-40B4-BE49-F238E27FC236}">
                  <a16:creationId xmlns:a16="http://schemas.microsoft.com/office/drawing/2014/main" id="{741CC2F2-AC88-4D58-82F8-DF8B7837FDBF}"/>
                </a:ext>
              </a:extLst>
            </p:cNvPr>
            <p:cNvGrpSpPr/>
            <p:nvPr/>
          </p:nvGrpSpPr>
          <p:grpSpPr>
            <a:xfrm>
              <a:off x="6138981" y="2774824"/>
              <a:ext cx="2609798" cy="1440000"/>
              <a:chOff x="423941" y="1131750"/>
              <a:chExt cx="2609798" cy="1440000"/>
            </a:xfrm>
          </p:grpSpPr>
          <p:sp>
            <p:nvSpPr>
              <p:cNvPr id="44" name="Shape 500">
                <a:extLst>
                  <a:ext uri="{FF2B5EF4-FFF2-40B4-BE49-F238E27FC236}">
                    <a16:creationId xmlns:a16="http://schemas.microsoft.com/office/drawing/2014/main" id="{A3601119-C944-460A-A210-0FC1D14B304E}"/>
                  </a:ext>
                </a:extLst>
              </p:cNvPr>
              <p:cNvSpPr/>
              <p:nvPr/>
            </p:nvSpPr>
            <p:spPr>
              <a:xfrm>
                <a:off x="423941" y="1131750"/>
                <a:ext cx="2609798" cy="1440000"/>
              </a:xfrm>
              <a:prstGeom prst="rightArrow">
                <a:avLst>
                  <a:gd name="adj1" fmla="val 48667"/>
                  <a:gd name="adj2" fmla="val 50000"/>
                </a:avLst>
              </a:prstGeom>
              <a:solidFill>
                <a:srgbClr val="0070C0"/>
              </a:solidFill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endParaRPr lang="zh-TW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45" name="矩形 44">
                <a:extLst>
                  <a:ext uri="{FF2B5EF4-FFF2-40B4-BE49-F238E27FC236}">
                    <a16:creationId xmlns:a16="http://schemas.microsoft.com/office/drawing/2014/main" id="{C28D72D4-9B10-4F19-9F53-6A5BD15EF0EC}"/>
                  </a:ext>
                </a:extLst>
              </p:cNvPr>
              <p:cNvSpPr/>
              <p:nvPr/>
            </p:nvSpPr>
            <p:spPr>
              <a:xfrm>
                <a:off x="913031" y="1214428"/>
                <a:ext cx="1444391" cy="1285884"/>
              </a:xfrm>
              <a:prstGeom prst="rect">
                <a:avLst/>
              </a:prstGeom>
              <a:solidFill>
                <a:srgbClr val="0070C0"/>
              </a:solidFill>
              <a:ln w="38100" cmpd="sng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endParaRPr lang="zh-TW" altLang="en-US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43" name="矩形 42">
              <a:extLst>
                <a:ext uri="{FF2B5EF4-FFF2-40B4-BE49-F238E27FC236}">
                  <a16:creationId xmlns:a16="http://schemas.microsoft.com/office/drawing/2014/main" id="{961ED157-2230-4935-973F-2C07E2838BF0}"/>
                </a:ext>
              </a:extLst>
            </p:cNvPr>
            <p:cNvSpPr/>
            <p:nvPr/>
          </p:nvSpPr>
          <p:spPr>
            <a:xfrm>
              <a:off x="6628071" y="2857502"/>
              <a:ext cx="1444391" cy="1285884"/>
            </a:xfrm>
            <a:prstGeom prst="rect">
              <a:avLst/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endPara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6" name="群組 45">
            <a:extLst>
              <a:ext uri="{FF2B5EF4-FFF2-40B4-BE49-F238E27FC236}">
                <a16:creationId xmlns:a16="http://schemas.microsoft.com/office/drawing/2014/main" id="{4A26B661-ED92-4C71-8E51-55C9E89E9445}"/>
              </a:ext>
            </a:extLst>
          </p:cNvPr>
          <p:cNvGrpSpPr/>
          <p:nvPr/>
        </p:nvGrpSpPr>
        <p:grpSpPr>
          <a:xfrm>
            <a:off x="6369245" y="1846381"/>
            <a:ext cx="3460648" cy="1909471"/>
            <a:chOff x="247657" y="1071552"/>
            <a:chExt cx="2609798" cy="1440000"/>
          </a:xfrm>
        </p:grpSpPr>
        <p:sp>
          <p:nvSpPr>
            <p:cNvPr id="47" name="Shape 500">
              <a:extLst>
                <a:ext uri="{FF2B5EF4-FFF2-40B4-BE49-F238E27FC236}">
                  <a16:creationId xmlns:a16="http://schemas.microsoft.com/office/drawing/2014/main" id="{AB5B125E-3956-461B-ACD9-3F73990EFAA3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070C0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48" name="Shape 500">
              <a:extLst>
                <a:ext uri="{FF2B5EF4-FFF2-40B4-BE49-F238E27FC236}">
                  <a16:creationId xmlns:a16="http://schemas.microsoft.com/office/drawing/2014/main" id="{5DFFC58A-5E4C-48F6-A691-1E3732122829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49" name="群組 48">
            <a:extLst>
              <a:ext uri="{FF2B5EF4-FFF2-40B4-BE49-F238E27FC236}">
                <a16:creationId xmlns:a16="http://schemas.microsoft.com/office/drawing/2014/main" id="{A22F3D82-4DDE-4F39-A70D-DD0DC8273CE1}"/>
              </a:ext>
            </a:extLst>
          </p:cNvPr>
          <p:cNvGrpSpPr/>
          <p:nvPr/>
        </p:nvGrpSpPr>
        <p:grpSpPr>
          <a:xfrm>
            <a:off x="4080698" y="1846381"/>
            <a:ext cx="3460648" cy="1909471"/>
            <a:chOff x="247657" y="1071552"/>
            <a:chExt cx="2609798" cy="1440000"/>
          </a:xfrm>
        </p:grpSpPr>
        <p:sp>
          <p:nvSpPr>
            <p:cNvPr id="50" name="Shape 500">
              <a:extLst>
                <a:ext uri="{FF2B5EF4-FFF2-40B4-BE49-F238E27FC236}">
                  <a16:creationId xmlns:a16="http://schemas.microsoft.com/office/drawing/2014/main" id="{2FFAB7A9-EDD2-41B4-BD38-26C13C10436F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1" name="Shape 500">
              <a:extLst>
                <a:ext uri="{FF2B5EF4-FFF2-40B4-BE49-F238E27FC236}">
                  <a16:creationId xmlns:a16="http://schemas.microsoft.com/office/drawing/2014/main" id="{1D5F52CE-0CE9-4CD8-AAF8-BABFAEF647FF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2" name="群組 51">
            <a:extLst>
              <a:ext uri="{FF2B5EF4-FFF2-40B4-BE49-F238E27FC236}">
                <a16:creationId xmlns:a16="http://schemas.microsoft.com/office/drawing/2014/main" id="{2A9EA937-258C-4CCF-B31D-D96E0B8B9291}"/>
              </a:ext>
            </a:extLst>
          </p:cNvPr>
          <p:cNvGrpSpPr/>
          <p:nvPr/>
        </p:nvGrpSpPr>
        <p:grpSpPr>
          <a:xfrm>
            <a:off x="1820194" y="1846381"/>
            <a:ext cx="3460648" cy="1909471"/>
            <a:chOff x="247657" y="1071552"/>
            <a:chExt cx="2609798" cy="1440000"/>
          </a:xfrm>
        </p:grpSpPr>
        <p:sp>
          <p:nvSpPr>
            <p:cNvPr id="53" name="Shape 500">
              <a:extLst>
                <a:ext uri="{FF2B5EF4-FFF2-40B4-BE49-F238E27FC236}">
                  <a16:creationId xmlns:a16="http://schemas.microsoft.com/office/drawing/2014/main" id="{00E1A497-B400-4EF5-BF9A-9F490FDD62C1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070C0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54" name="Shape 500">
              <a:extLst>
                <a:ext uri="{FF2B5EF4-FFF2-40B4-BE49-F238E27FC236}">
                  <a16:creationId xmlns:a16="http://schemas.microsoft.com/office/drawing/2014/main" id="{CF48F2D8-64B9-42C7-9F10-89B7BBEE78BA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B7AB2033-94C5-4B94-93DB-CB7C04800E25}"/>
              </a:ext>
            </a:extLst>
          </p:cNvPr>
          <p:cNvGrpSpPr/>
          <p:nvPr/>
        </p:nvGrpSpPr>
        <p:grpSpPr>
          <a:xfrm>
            <a:off x="1" y="1846381"/>
            <a:ext cx="2992294" cy="1909471"/>
            <a:chOff x="777143" y="1131750"/>
            <a:chExt cx="2256596" cy="1440000"/>
          </a:xfrm>
        </p:grpSpPr>
        <p:grpSp>
          <p:nvGrpSpPr>
            <p:cNvPr id="56" name="群組 55">
              <a:extLst>
                <a:ext uri="{FF2B5EF4-FFF2-40B4-BE49-F238E27FC236}">
                  <a16:creationId xmlns:a16="http://schemas.microsoft.com/office/drawing/2014/main" id="{DDD3DC10-F6DA-462E-92E9-29F3FED4EE63}"/>
                </a:ext>
              </a:extLst>
            </p:cNvPr>
            <p:cNvGrpSpPr/>
            <p:nvPr/>
          </p:nvGrpSpPr>
          <p:grpSpPr>
            <a:xfrm>
              <a:off x="777143" y="1131750"/>
              <a:ext cx="2256596" cy="1440000"/>
              <a:chOff x="777143" y="1131750"/>
              <a:chExt cx="2256596" cy="1440000"/>
            </a:xfrm>
          </p:grpSpPr>
          <p:sp>
            <p:nvSpPr>
              <p:cNvPr id="58" name="Shape 500">
                <a:extLst>
                  <a:ext uri="{FF2B5EF4-FFF2-40B4-BE49-F238E27FC236}">
                    <a16:creationId xmlns:a16="http://schemas.microsoft.com/office/drawing/2014/main" id="{C226B479-15F4-4FD1-AF9B-F34BE45E1012}"/>
                  </a:ext>
                </a:extLst>
              </p:cNvPr>
              <p:cNvSpPr/>
              <p:nvPr/>
            </p:nvSpPr>
            <p:spPr>
              <a:xfrm>
                <a:off x="777143" y="1131750"/>
                <a:ext cx="2256596" cy="1440000"/>
              </a:xfrm>
              <a:prstGeom prst="rightArrow">
                <a:avLst>
                  <a:gd name="adj1" fmla="val 48667"/>
                  <a:gd name="adj2" fmla="val 50000"/>
                </a:avLst>
              </a:prstGeom>
              <a:solidFill>
                <a:srgbClr val="044981"/>
              </a:solidFill>
              <a:ln w="38100" cmpd="sng">
                <a:solidFill>
                  <a:schemeClr val="bg1"/>
                </a:solidFill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endParaRPr lang="zh-TW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  <p:sp>
            <p:nvSpPr>
              <p:cNvPr id="59" name="矩形 58">
                <a:extLst>
                  <a:ext uri="{FF2B5EF4-FFF2-40B4-BE49-F238E27FC236}">
                    <a16:creationId xmlns:a16="http://schemas.microsoft.com/office/drawing/2014/main" id="{6131CE47-1958-4ED1-9186-646CBF208AA5}"/>
                  </a:ext>
                </a:extLst>
              </p:cNvPr>
              <p:cNvSpPr/>
              <p:nvPr/>
            </p:nvSpPr>
            <p:spPr>
              <a:xfrm>
                <a:off x="777143" y="1214428"/>
                <a:ext cx="1580278" cy="1285884"/>
              </a:xfrm>
              <a:prstGeom prst="rect">
                <a:avLst/>
              </a:prstGeom>
              <a:solidFill>
                <a:srgbClr val="044981"/>
              </a:solidFill>
              <a:ln w="38100" cmpd="sng"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wrap="square" lIns="91425" tIns="91425" rIns="91425" bIns="91425" anchor="ctr" anchorCtr="0">
                <a:noAutofit/>
              </a:bodyPr>
              <a:lstStyle/>
              <a:p>
                <a:endParaRPr lang="zh-TW" altLang="en-US" sz="1800" b="1">
                  <a:solidFill>
                    <a:srgbClr val="FFFFFF"/>
                  </a:solidFill>
                  <a:latin typeface="Microsoft JhengHei"/>
                  <a:ea typeface="Microsoft JhengHei"/>
                  <a:cs typeface="Microsoft JhengHei"/>
                  <a:sym typeface="Microsoft JhengHei"/>
                </a:endParaRPr>
              </a:p>
            </p:txBody>
          </p:sp>
        </p:grp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69FF54DB-1742-431B-B840-DB5B8D2C6E7E}"/>
                </a:ext>
              </a:extLst>
            </p:cNvPr>
            <p:cNvSpPr/>
            <p:nvPr/>
          </p:nvSpPr>
          <p:spPr>
            <a:xfrm>
              <a:off x="777144" y="1214428"/>
              <a:ext cx="1580277" cy="1285884"/>
            </a:xfrm>
            <a:prstGeom prst="rect">
              <a:avLst/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endParaRPr lang="zh-TW" altLang="en-US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60" name="矩形 59">
            <a:extLst>
              <a:ext uri="{FF2B5EF4-FFF2-40B4-BE49-F238E27FC236}">
                <a16:creationId xmlns:a16="http://schemas.microsoft.com/office/drawing/2014/main" id="{0A4D6DA2-1E3C-42CC-B9C1-38F990C72AC0}"/>
              </a:ext>
            </a:extLst>
          </p:cNvPr>
          <p:cNvSpPr/>
          <p:nvPr/>
        </p:nvSpPr>
        <p:spPr>
          <a:xfrm>
            <a:off x="0" y="2602958"/>
            <a:ext cx="2182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SMT E-Test</a:t>
            </a:r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D9EF607F-3E76-4372-8873-54D46F5A9249}"/>
              </a:ext>
            </a:extLst>
          </p:cNvPr>
          <p:cNvSpPr/>
          <p:nvPr/>
        </p:nvSpPr>
        <p:spPr>
          <a:xfrm>
            <a:off x="3080910" y="2602958"/>
            <a:ext cx="13019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ASM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09D974FD-E9FF-4BB3-A301-D309E426364D}"/>
              </a:ext>
            </a:extLst>
          </p:cNvPr>
          <p:cNvSpPr/>
          <p:nvPr/>
        </p:nvSpPr>
        <p:spPr>
          <a:xfrm>
            <a:off x="5280840" y="2602958"/>
            <a:ext cx="18201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I/O Pre-Test</a:t>
            </a:r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1C5B1FFD-3EFF-4CFF-B5AE-1A7A2E4A17F9}"/>
              </a:ext>
            </a:extLst>
          </p:cNvPr>
          <p:cNvSpPr/>
          <p:nvPr/>
        </p:nvSpPr>
        <p:spPr>
          <a:xfrm>
            <a:off x="7541346" y="2602958"/>
            <a:ext cx="13905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Burn-in</a:t>
            </a:r>
          </a:p>
        </p:txBody>
      </p:sp>
      <p:grpSp>
        <p:nvGrpSpPr>
          <p:cNvPr id="64" name="群組 63">
            <a:extLst>
              <a:ext uri="{FF2B5EF4-FFF2-40B4-BE49-F238E27FC236}">
                <a16:creationId xmlns:a16="http://schemas.microsoft.com/office/drawing/2014/main" id="{ADE9DB58-28E8-4810-8FB0-03C0F57C5A59}"/>
              </a:ext>
            </a:extLst>
          </p:cNvPr>
          <p:cNvGrpSpPr/>
          <p:nvPr/>
        </p:nvGrpSpPr>
        <p:grpSpPr>
          <a:xfrm>
            <a:off x="6395853" y="4165878"/>
            <a:ext cx="3460648" cy="1909471"/>
            <a:chOff x="247657" y="1071552"/>
            <a:chExt cx="2609798" cy="1440000"/>
          </a:xfrm>
        </p:grpSpPr>
        <p:sp>
          <p:nvSpPr>
            <p:cNvPr id="65" name="Shape 500">
              <a:extLst>
                <a:ext uri="{FF2B5EF4-FFF2-40B4-BE49-F238E27FC236}">
                  <a16:creationId xmlns:a16="http://schemas.microsoft.com/office/drawing/2014/main" id="{B1747CF1-9B16-4B66-A4CA-66766887E300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6" name="Shape 500">
              <a:extLst>
                <a:ext uri="{FF2B5EF4-FFF2-40B4-BE49-F238E27FC236}">
                  <a16:creationId xmlns:a16="http://schemas.microsoft.com/office/drawing/2014/main" id="{1B60D079-EC2A-49B3-9F8A-A8A805D8EA84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67" name="群組 66">
            <a:extLst>
              <a:ext uri="{FF2B5EF4-FFF2-40B4-BE49-F238E27FC236}">
                <a16:creationId xmlns:a16="http://schemas.microsoft.com/office/drawing/2014/main" id="{9801BE7A-4165-4A32-9C52-6D06C5AA7AF8}"/>
              </a:ext>
            </a:extLst>
          </p:cNvPr>
          <p:cNvGrpSpPr/>
          <p:nvPr/>
        </p:nvGrpSpPr>
        <p:grpSpPr>
          <a:xfrm>
            <a:off x="4106694" y="4165878"/>
            <a:ext cx="3460648" cy="1909471"/>
            <a:chOff x="247657" y="1071552"/>
            <a:chExt cx="2609798" cy="1440000"/>
          </a:xfrm>
        </p:grpSpPr>
        <p:sp>
          <p:nvSpPr>
            <p:cNvPr id="68" name="Shape 500">
              <a:extLst>
                <a:ext uri="{FF2B5EF4-FFF2-40B4-BE49-F238E27FC236}">
                  <a16:creationId xmlns:a16="http://schemas.microsoft.com/office/drawing/2014/main" id="{D4E88F54-456C-46B5-9488-13DABB3CFF82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070C0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69" name="Shape 500">
              <a:extLst>
                <a:ext uri="{FF2B5EF4-FFF2-40B4-BE49-F238E27FC236}">
                  <a16:creationId xmlns:a16="http://schemas.microsoft.com/office/drawing/2014/main" id="{E2D0F808-7050-4EB5-AEB0-CB8E51B5ED16}"/>
                </a:ext>
              </a:extLst>
            </p:cNvPr>
            <p:cNvSpPr/>
            <p:nvPr/>
          </p:nvSpPr>
          <p:spPr>
            <a:xfrm>
              <a:off x="247657" y="1071552"/>
              <a:ext cx="2609798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B0F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grpSp>
        <p:nvGrpSpPr>
          <p:cNvPr id="70" name="群組 69">
            <a:extLst>
              <a:ext uri="{FF2B5EF4-FFF2-40B4-BE49-F238E27FC236}">
                <a16:creationId xmlns:a16="http://schemas.microsoft.com/office/drawing/2014/main" id="{A18A5B2E-05C3-4766-BD4E-C98EF142F76F}"/>
              </a:ext>
            </a:extLst>
          </p:cNvPr>
          <p:cNvGrpSpPr/>
          <p:nvPr/>
        </p:nvGrpSpPr>
        <p:grpSpPr>
          <a:xfrm>
            <a:off x="2637865" y="4165878"/>
            <a:ext cx="2679193" cy="1909471"/>
            <a:chOff x="836979" y="1071552"/>
            <a:chExt cx="2020475" cy="1440000"/>
          </a:xfrm>
        </p:grpSpPr>
        <p:sp>
          <p:nvSpPr>
            <p:cNvPr id="71" name="Shape 500">
              <a:extLst>
                <a:ext uri="{FF2B5EF4-FFF2-40B4-BE49-F238E27FC236}">
                  <a16:creationId xmlns:a16="http://schemas.microsoft.com/office/drawing/2014/main" id="{46A9E951-772C-4F49-8F8C-3EB8AC8B28D4}"/>
                </a:ext>
              </a:extLst>
            </p:cNvPr>
            <p:cNvSpPr/>
            <p:nvPr/>
          </p:nvSpPr>
          <p:spPr>
            <a:xfrm>
              <a:off x="836979" y="1071552"/>
              <a:ext cx="2020475" cy="1440000"/>
            </a:xfrm>
            <a:prstGeom prst="rightArrow">
              <a:avLst>
                <a:gd name="adj1" fmla="val 48667"/>
                <a:gd name="adj2" fmla="val 50000"/>
              </a:avLst>
            </a:prstGeom>
            <a:solidFill>
              <a:srgbClr val="044981"/>
            </a:solidFill>
            <a:ln w="38100" cmpd="sng">
              <a:solidFill>
                <a:schemeClr val="bg1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  <p:sp>
          <p:nvSpPr>
            <p:cNvPr id="72" name="Shape 500">
              <a:extLst>
                <a:ext uri="{FF2B5EF4-FFF2-40B4-BE49-F238E27FC236}">
                  <a16:creationId xmlns:a16="http://schemas.microsoft.com/office/drawing/2014/main" id="{98B81BEF-3805-4121-AECB-4205E9E85335}"/>
                </a:ext>
              </a:extLst>
            </p:cNvPr>
            <p:cNvSpPr/>
            <p:nvPr/>
          </p:nvSpPr>
          <p:spPr>
            <a:xfrm>
              <a:off x="836980" y="1071552"/>
              <a:ext cx="2020474" cy="1440000"/>
            </a:xfrm>
            <a:prstGeom prst="rightArrow">
              <a:avLst>
                <a:gd name="adj1" fmla="val 48667"/>
                <a:gd name="adj2" fmla="val 50000"/>
              </a:avLst>
            </a:prstGeom>
            <a:gradFill>
              <a:gsLst>
                <a:gs pos="0">
                  <a:srgbClr val="002060"/>
                </a:gs>
                <a:gs pos="100000">
                  <a:srgbClr val="0070C0">
                    <a:alpha val="0"/>
                  </a:srgbClr>
                </a:gs>
                <a:gs pos="90000">
                  <a:srgbClr val="0070C0">
                    <a:alpha val="25000"/>
                  </a:srgbClr>
                </a:gs>
              </a:gsLst>
              <a:lin ang="0" scaled="0"/>
            </a:gradFill>
            <a:ln w="38100" cmpd="sng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lang="zh-TW" sz="1800" b="1">
                <a:solidFill>
                  <a:srgbClr val="FFFFFF"/>
                </a:solidFill>
                <a:latin typeface="Microsoft JhengHei"/>
                <a:ea typeface="Microsoft JhengHei"/>
                <a:cs typeface="Microsoft JhengHei"/>
                <a:sym typeface="Microsoft JhengHei"/>
              </a:endParaRPr>
            </a:p>
          </p:txBody>
        </p:sp>
      </p:grpSp>
      <p:sp>
        <p:nvSpPr>
          <p:cNvPr id="73" name="矩形 72">
            <a:extLst>
              <a:ext uri="{FF2B5EF4-FFF2-40B4-BE49-F238E27FC236}">
                <a16:creationId xmlns:a16="http://schemas.microsoft.com/office/drawing/2014/main" id="{8A6FE1C7-7BAC-4656-8730-22F6E1E3ED15}"/>
              </a:ext>
            </a:extLst>
          </p:cNvPr>
          <p:cNvSpPr/>
          <p:nvPr/>
        </p:nvSpPr>
        <p:spPr>
          <a:xfrm>
            <a:off x="2637864" y="4913737"/>
            <a:ext cx="19719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I/O Post-test</a:t>
            </a:r>
            <a:endParaRPr lang="zh-TW" altLang="zh-TW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7A46FB09-D558-47AC-96C4-2F0CEB27F997}"/>
              </a:ext>
            </a:extLst>
          </p:cNvPr>
          <p:cNvSpPr/>
          <p:nvPr/>
        </p:nvSpPr>
        <p:spPr>
          <a:xfrm>
            <a:off x="5329091" y="4913737"/>
            <a:ext cx="13163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Packing</a:t>
            </a:r>
            <a:endParaRPr lang="zh-TW" altLang="zh-TW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C856E860-C9A5-4784-B545-7329A769DB56}"/>
              </a:ext>
            </a:extLst>
          </p:cNvPr>
          <p:cNvSpPr/>
          <p:nvPr/>
        </p:nvSpPr>
        <p:spPr>
          <a:xfrm>
            <a:off x="7699600" y="4913737"/>
            <a:ext cx="12355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QC</a:t>
            </a:r>
            <a:endParaRPr lang="zh-TW" altLang="zh-TW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B057D1D3-4B36-4B86-BA33-EEBAA13B0D45}"/>
              </a:ext>
            </a:extLst>
          </p:cNvPr>
          <p:cNvSpPr/>
          <p:nvPr/>
        </p:nvSpPr>
        <p:spPr>
          <a:xfrm>
            <a:off x="9856501" y="4913737"/>
            <a:ext cx="13775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000" b="1" dirty="0">
                <a:solidFill>
                  <a:schemeClr val="bg1"/>
                </a:solidFill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Shipping</a:t>
            </a:r>
            <a:endParaRPr lang="zh-TW" altLang="zh-TW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圖片 76" descr="一張含有 盒子 的圖片&#10;&#10;自動產生的描述">
            <a:extLst>
              <a:ext uri="{FF2B5EF4-FFF2-40B4-BE49-F238E27FC236}">
                <a16:creationId xmlns:a16="http://schemas.microsoft.com/office/drawing/2014/main" id="{57F73149-C30E-4BB4-A022-B59CDBE7F0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87169" y="3733941"/>
            <a:ext cx="988606" cy="102604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4195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374159-EA1E-4B64-B5A7-E2A487D3F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440865"/>
          </a:xfrm>
        </p:spPr>
        <p:txBody>
          <a:bodyPr/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I/O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Test</a:t>
            </a:r>
            <a:endParaRPr lang="zh-TW" dirty="0">
              <a:ea typeface="微軟正黑體"/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D830813F-7D15-43D2-98E7-EEB4542080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9011"/>
            <a:ext cx="10515600" cy="426795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All the ports on the QSwitch are checked by the test gig.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 algn="ctr">
              <a:buNone/>
            </a:pPr>
            <a:r>
              <a:rPr lang="en-US" altLang="zh-TW" sz="2800" b="1" i="1" dirty="0">
                <a:solidFill>
                  <a:srgbClr val="0070C0"/>
                </a:solidFill>
                <a:latin typeface="+mn-lt"/>
              </a:rPr>
              <a:t>0% of packet</a:t>
            </a:r>
            <a:r>
              <a:rPr lang="zh-TW" altLang="en-US" sz="2800" b="1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US" altLang="zh-TW" sz="2800" b="1" i="1" dirty="0">
                <a:solidFill>
                  <a:srgbClr val="0070C0"/>
                </a:solidFill>
                <a:latin typeface="+mn-lt"/>
              </a:rPr>
              <a:t>loss is accepted!</a:t>
            </a:r>
            <a:endParaRPr lang="zh-TW" altLang="en-US" sz="2800" b="1" i="1" dirty="0">
              <a:solidFill>
                <a:srgbClr val="0070C0"/>
              </a:solidFill>
              <a:latin typeface="+mn-lt"/>
            </a:endParaRPr>
          </a:p>
          <a:p>
            <a:pPr marL="0" lvl="0" indent="0" algn="ctr">
              <a:buNone/>
            </a:pPr>
            <a:endParaRPr lang="zh-TW" altLang="en-US" sz="2000" b="1" dirty="0">
              <a:latin typeface="+mn-lt"/>
              <a:ea typeface="微軟正黑體" pitchFamily="34" charset="-120"/>
            </a:endParaRPr>
          </a:p>
        </p:txBody>
      </p:sp>
      <p:pic>
        <p:nvPicPr>
          <p:cNvPr id="4" name="圖片 6" descr="一張含有 監視器, 電子用品, 室內, 電腦 的圖片&#10;&#10;自動產生的描述">
            <a:extLst>
              <a:ext uri="{FF2B5EF4-FFF2-40B4-BE49-F238E27FC236}">
                <a16:creationId xmlns:a16="http://schemas.microsoft.com/office/drawing/2014/main" id="{68328952-097F-48A4-8921-4AB4F1EC8E5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099182"/>
            <a:ext cx="5018761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7" descr="一張含有 室內, 桌, 膝上型電腦, 電腦 的圖片&#10;&#10;自動產生的描述">
            <a:extLst>
              <a:ext uri="{FF2B5EF4-FFF2-40B4-BE49-F238E27FC236}">
                <a16:creationId xmlns:a16="http://schemas.microsoft.com/office/drawing/2014/main" id="{C80FA169-9768-4BAB-AE35-C868A238D4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5039" y="3099182"/>
            <a:ext cx="5018761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3922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CDE0946-12A5-45FA-8984-438A915C8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Burn-in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Test</a:t>
            </a:r>
            <a:endParaRPr lang="zh-TW">
              <a:ea typeface="微軟正黑體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5FE2ABA-9C20-48CD-81CA-8D097593F9E1}"/>
              </a:ext>
            </a:extLst>
          </p:cNvPr>
          <p:cNvSpPr/>
          <p:nvPr/>
        </p:nvSpPr>
        <p:spPr>
          <a:xfrm>
            <a:off x="629620" y="1751015"/>
            <a:ext cx="10932758" cy="863614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800" b="1" i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48</a:t>
            </a:r>
            <a:r>
              <a:rPr lang="zh-TW" altLang="zh-TW" sz="2800" b="1" i="1" dirty="0">
                <a:solidFill>
                  <a:srgbClr val="FFFF00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-hour</a:t>
            </a:r>
            <a:r>
              <a:rPr lang="zh-TW" altLang="zh-TW" sz="2800" b="1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burn-in test</a:t>
            </a:r>
          </a:p>
        </p:txBody>
      </p:sp>
      <p:sp>
        <p:nvSpPr>
          <p:cNvPr id="5" name="Shape 986">
            <a:extLst>
              <a:ext uri="{FF2B5EF4-FFF2-40B4-BE49-F238E27FC236}">
                <a16:creationId xmlns:a16="http://schemas.microsoft.com/office/drawing/2014/main" id="{230F807B-CA10-49BC-9C88-CB1F263D0013}"/>
              </a:ext>
            </a:extLst>
          </p:cNvPr>
          <p:cNvSpPr/>
          <p:nvPr/>
        </p:nvSpPr>
        <p:spPr>
          <a:xfrm rot="2160000">
            <a:off x="3551339" y="1863858"/>
            <a:ext cx="591232" cy="63793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41469" y="38348"/>
                </a:moveTo>
                <a:cubicBezTo>
                  <a:pt x="22140" y="51363"/>
                  <a:pt x="17855" y="76437"/>
                  <a:pt x="31898" y="94351"/>
                </a:cubicBezTo>
                <a:cubicBezTo>
                  <a:pt x="45942" y="112265"/>
                  <a:pt x="72996" y="116236"/>
                  <a:pt x="92325" y="103221"/>
                </a:cubicBezTo>
                <a:cubicBezTo>
                  <a:pt x="111654" y="90205"/>
                  <a:pt x="115939" y="65132"/>
                  <a:pt x="101896" y="47218"/>
                </a:cubicBezTo>
                <a:cubicBezTo>
                  <a:pt x="87912" y="29379"/>
                  <a:pt x="61028" y="25366"/>
                  <a:pt x="41724" y="38194"/>
                </a:cubicBezTo>
                <a:lnTo>
                  <a:pt x="68340" y="65798"/>
                </a:lnTo>
                <a:cubicBezTo>
                  <a:pt x="70054" y="65924"/>
                  <a:pt x="71681" y="66739"/>
                  <a:pt x="72771" y="68130"/>
                </a:cubicBezTo>
                <a:cubicBezTo>
                  <a:pt x="74822" y="70746"/>
                  <a:pt x="74196" y="74408"/>
                  <a:pt x="71373" y="76309"/>
                </a:cubicBezTo>
                <a:cubicBezTo>
                  <a:pt x="68550" y="78210"/>
                  <a:pt x="64598" y="77630"/>
                  <a:pt x="62547" y="75014"/>
                </a:cubicBezTo>
                <a:cubicBezTo>
                  <a:pt x="61366" y="73507"/>
                  <a:pt x="61073" y="71654"/>
                  <a:pt x="61671" y="70014"/>
                </a:cubicBezTo>
                <a:lnTo>
                  <a:pt x="41688" y="38215"/>
                </a:lnTo>
                <a:cubicBezTo>
                  <a:pt x="41610" y="38253"/>
                  <a:pt x="41540" y="38300"/>
                  <a:pt x="41469" y="38348"/>
                </a:cubicBezTo>
                <a:close/>
                <a:moveTo>
                  <a:pt x="17110" y="7275"/>
                </a:moveTo>
                <a:cubicBezTo>
                  <a:pt x="9801" y="12196"/>
                  <a:pt x="8181" y="21677"/>
                  <a:pt x="13491" y="28450"/>
                </a:cubicBezTo>
                <a:cubicBezTo>
                  <a:pt x="17233" y="33224"/>
                  <a:pt x="23418" y="35379"/>
                  <a:pt x="29291" y="34448"/>
                </a:cubicBezTo>
                <a:lnTo>
                  <a:pt x="24412" y="28224"/>
                </a:lnTo>
                <a:lnTo>
                  <a:pt x="23186" y="29050"/>
                </a:lnTo>
                <a:cubicBezTo>
                  <a:pt x="21884" y="29926"/>
                  <a:pt x="20063" y="29659"/>
                  <a:pt x="19117" y="28452"/>
                </a:cubicBezTo>
                <a:lnTo>
                  <a:pt x="14994" y="23193"/>
                </a:lnTo>
                <a:cubicBezTo>
                  <a:pt x="14048" y="21987"/>
                  <a:pt x="14337" y="20298"/>
                  <a:pt x="15638" y="19422"/>
                </a:cubicBezTo>
                <a:lnTo>
                  <a:pt x="30030" y="9731"/>
                </a:lnTo>
                <a:cubicBezTo>
                  <a:pt x="31332" y="8855"/>
                  <a:pt x="33153" y="9122"/>
                  <a:pt x="34099" y="10328"/>
                </a:cubicBezTo>
                <a:lnTo>
                  <a:pt x="38222" y="15588"/>
                </a:lnTo>
                <a:cubicBezTo>
                  <a:pt x="39167" y="16794"/>
                  <a:pt x="38879" y="18483"/>
                  <a:pt x="37578" y="19359"/>
                </a:cubicBezTo>
                <a:lnTo>
                  <a:pt x="36351" y="20185"/>
                </a:lnTo>
                <a:lnTo>
                  <a:pt x="41231" y="26409"/>
                </a:lnTo>
                <a:cubicBezTo>
                  <a:pt x="44001" y="21520"/>
                  <a:pt x="43700" y="15402"/>
                  <a:pt x="39958" y="10629"/>
                </a:cubicBezTo>
                <a:cubicBezTo>
                  <a:pt x="34648" y="3855"/>
                  <a:pt x="24419" y="2353"/>
                  <a:pt x="17110" y="7275"/>
                </a:cubicBezTo>
                <a:close/>
                <a:moveTo>
                  <a:pt x="14333" y="3732"/>
                </a:moveTo>
                <a:cubicBezTo>
                  <a:pt x="23753" y="-2609"/>
                  <a:pt x="36937" y="-674"/>
                  <a:pt x="43780" y="8055"/>
                </a:cubicBezTo>
                <a:cubicBezTo>
                  <a:pt x="47834" y="13226"/>
                  <a:pt x="48754" y="19621"/>
                  <a:pt x="46826" y="25273"/>
                </a:cubicBezTo>
                <a:cubicBezTo>
                  <a:pt x="49359" y="24249"/>
                  <a:pt x="51970" y="23475"/>
                  <a:pt x="54615" y="22905"/>
                </a:cubicBezTo>
                <a:lnTo>
                  <a:pt x="54615" y="17313"/>
                </a:lnTo>
                <a:lnTo>
                  <a:pt x="54330" y="17313"/>
                </a:lnTo>
                <a:cubicBezTo>
                  <a:pt x="52790" y="17313"/>
                  <a:pt x="51542" y="16156"/>
                  <a:pt x="51542" y="14729"/>
                </a:cubicBezTo>
                <a:lnTo>
                  <a:pt x="51542" y="8507"/>
                </a:lnTo>
                <a:cubicBezTo>
                  <a:pt x="51542" y="7793"/>
                  <a:pt x="51854" y="7147"/>
                  <a:pt x="52359" y="6680"/>
                </a:cubicBezTo>
                <a:cubicBezTo>
                  <a:pt x="52863" y="6212"/>
                  <a:pt x="53560" y="5923"/>
                  <a:pt x="54330" y="5923"/>
                </a:cubicBezTo>
                <a:lnTo>
                  <a:pt x="65141" y="5923"/>
                </a:lnTo>
                <a:cubicBezTo>
                  <a:pt x="66680" y="5923"/>
                  <a:pt x="67929" y="7080"/>
                  <a:pt x="67929" y="8507"/>
                </a:cubicBezTo>
                <a:lnTo>
                  <a:pt x="67929" y="14729"/>
                </a:lnTo>
                <a:cubicBezTo>
                  <a:pt x="67929" y="16156"/>
                  <a:pt x="66680" y="17313"/>
                  <a:pt x="65141" y="17313"/>
                </a:cubicBezTo>
                <a:lnTo>
                  <a:pt x="64855" y="17313"/>
                </a:lnTo>
                <a:lnTo>
                  <a:pt x="64855" y="21611"/>
                </a:lnTo>
                <a:cubicBezTo>
                  <a:pt x="81951" y="21009"/>
                  <a:pt x="99044" y="28067"/>
                  <a:pt x="109855" y="41858"/>
                </a:cubicBezTo>
                <a:cubicBezTo>
                  <a:pt x="127092" y="63846"/>
                  <a:pt x="121833" y="94622"/>
                  <a:pt x="98108" y="110597"/>
                </a:cubicBezTo>
                <a:cubicBezTo>
                  <a:pt x="74383" y="126573"/>
                  <a:pt x="41176" y="121698"/>
                  <a:pt x="23939" y="99710"/>
                </a:cubicBezTo>
                <a:cubicBezTo>
                  <a:pt x="13286" y="86121"/>
                  <a:pt x="11226" y="69174"/>
                  <a:pt x="16830" y="54448"/>
                </a:cubicBezTo>
                <a:lnTo>
                  <a:pt x="11904" y="52938"/>
                </a:lnTo>
                <a:lnTo>
                  <a:pt x="11810" y="53201"/>
                </a:lnTo>
                <a:cubicBezTo>
                  <a:pt x="11327" y="54556"/>
                  <a:pt x="9750" y="55291"/>
                  <a:pt x="8288" y="54844"/>
                </a:cubicBezTo>
                <a:lnTo>
                  <a:pt x="1913" y="52891"/>
                </a:lnTo>
                <a:cubicBezTo>
                  <a:pt x="451" y="52443"/>
                  <a:pt x="-341" y="50981"/>
                  <a:pt x="141" y="49626"/>
                </a:cubicBezTo>
                <a:lnTo>
                  <a:pt x="3534" y="40114"/>
                </a:lnTo>
                <a:cubicBezTo>
                  <a:pt x="3776" y="39436"/>
                  <a:pt x="4291" y="38914"/>
                  <a:pt x="4928" y="38616"/>
                </a:cubicBezTo>
                <a:cubicBezTo>
                  <a:pt x="5565" y="38319"/>
                  <a:pt x="6325" y="38247"/>
                  <a:pt x="7056" y="38471"/>
                </a:cubicBezTo>
                <a:lnTo>
                  <a:pt x="13431" y="40424"/>
                </a:lnTo>
                <a:cubicBezTo>
                  <a:pt x="14893" y="40872"/>
                  <a:pt x="15686" y="42334"/>
                  <a:pt x="15203" y="43688"/>
                </a:cubicBezTo>
                <a:lnTo>
                  <a:pt x="15118" y="43927"/>
                </a:lnTo>
                <a:lnTo>
                  <a:pt x="21172" y="45782"/>
                </a:lnTo>
                <a:cubicBezTo>
                  <a:pt x="22660" y="43400"/>
                  <a:pt x="24394" y="41131"/>
                  <a:pt x="26396" y="39030"/>
                </a:cubicBezTo>
                <a:cubicBezTo>
                  <a:pt x="20001" y="38982"/>
                  <a:pt x="13723" y="36195"/>
                  <a:pt x="9669" y="31024"/>
                </a:cubicBezTo>
                <a:cubicBezTo>
                  <a:pt x="2825" y="22294"/>
                  <a:pt x="4914" y="10075"/>
                  <a:pt x="14333" y="373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圖片 17" descr="一張含有 室內, 桌, 坐, 大 的圖片&#10;&#10;自動產生的描述">
            <a:extLst>
              <a:ext uri="{FF2B5EF4-FFF2-40B4-BE49-F238E27FC236}">
                <a16:creationId xmlns:a16="http://schemas.microsoft.com/office/drawing/2014/main" id="{750023BE-1D39-48DA-991D-76B2B829C52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89" y="3089113"/>
            <a:ext cx="5026884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18" descr="一張含有 監視器, 室內, 電子用品, 坐 的圖片&#10;&#10;自動產生的描述">
            <a:extLst>
              <a:ext uri="{FF2B5EF4-FFF2-40B4-BE49-F238E27FC236}">
                <a16:creationId xmlns:a16="http://schemas.microsoft.com/office/drawing/2014/main" id="{9C624691-4523-459E-9638-91E1B3B01A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2929" y="3089112"/>
            <a:ext cx="5026884" cy="2826967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359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01FF7F7-30F4-4560-BDD2-1E0E812315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Packing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and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Quality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Control</a:t>
            </a:r>
            <a:endParaRPr lang="zh-TW" dirty="0">
              <a:ea typeface="微軟正黑體"/>
            </a:endParaRPr>
          </a:p>
        </p:txBody>
      </p:sp>
      <p:pic>
        <p:nvPicPr>
          <p:cNvPr id="4" name="Shape 461">
            <a:extLst>
              <a:ext uri="{FF2B5EF4-FFF2-40B4-BE49-F238E27FC236}">
                <a16:creationId xmlns:a16="http://schemas.microsoft.com/office/drawing/2014/main" id="{40F170EA-42E3-475E-83C8-95C02E7D5E57}"/>
              </a:ext>
            </a:extLst>
          </p:cNvPr>
          <p:cNvPicPr preferRelativeResize="0"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3723" y="3089113"/>
            <a:ext cx="3932276" cy="2825594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7" descr="一張含有 桌, 掛, 男人, 街道 的圖片&#10;&#10;自動產生的描述">
            <a:extLst>
              <a:ext uri="{FF2B5EF4-FFF2-40B4-BE49-F238E27FC236}">
                <a16:creationId xmlns:a16="http://schemas.microsoft.com/office/drawing/2014/main" id="{9068675F-F5F5-4F8A-B136-9931A44812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560883" y="3128223"/>
            <a:ext cx="3496085" cy="2747376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9E71F8A1-323D-4CDD-A19A-ABC7C7F56373}"/>
              </a:ext>
            </a:extLst>
          </p:cNvPr>
          <p:cNvSpPr/>
          <p:nvPr/>
        </p:nvSpPr>
        <p:spPr>
          <a:xfrm>
            <a:off x="629620" y="1821716"/>
            <a:ext cx="10932758" cy="7107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zh-TW" altLang="zh-TW" sz="2800" b="1" i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Dedicated packing and quality check</a:t>
            </a:r>
          </a:p>
        </p:txBody>
      </p:sp>
    </p:spTree>
    <p:extLst>
      <p:ext uri="{BB962C8B-B14F-4D97-AF65-F5344CB8AC3E}">
        <p14:creationId xmlns:p14="http://schemas.microsoft.com/office/powerpoint/2010/main" val="3852894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1041CC6A-5EBA-4CCA-B499-3C69A7DC85A2}"/>
              </a:ext>
            </a:extLst>
          </p:cNvPr>
          <p:cNvSpPr/>
          <p:nvPr/>
        </p:nvSpPr>
        <p:spPr>
          <a:xfrm>
            <a:off x="299307" y="1768641"/>
            <a:ext cx="5657932" cy="5089359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CFC445D-7BD8-42F9-9804-DD73866FC804}"/>
              </a:ext>
            </a:extLst>
          </p:cNvPr>
          <p:cNvSpPr/>
          <p:nvPr/>
        </p:nvSpPr>
        <p:spPr>
          <a:xfrm>
            <a:off x="6214255" y="1768641"/>
            <a:ext cx="5657932" cy="5089359"/>
          </a:xfrm>
          <a:prstGeom prst="rect">
            <a:avLst/>
          </a:prstGeom>
          <a:gradFill>
            <a:gsLst>
              <a:gs pos="20000">
                <a:schemeClr val="bg1"/>
              </a:gs>
              <a:gs pos="100000">
                <a:schemeClr val="bg1"/>
              </a:gs>
              <a:gs pos="81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QNAP 10GbE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unmanaged switches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en-US" altLang="zh-TW">
                <a:latin typeface="Arial"/>
                <a:ea typeface="微軟正黑體"/>
                <a:cs typeface="Arial"/>
              </a:rPr>
              <a:t>are already on the market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77" y="2950866"/>
            <a:ext cx="5476662" cy="34229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4890" y="3121995"/>
            <a:ext cx="5476662" cy="34229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5C9AFEE6-6BF2-4632-998A-670C64E43994}"/>
              </a:ext>
            </a:extLst>
          </p:cNvPr>
          <p:cNvSpPr txBox="1"/>
          <p:nvPr/>
        </p:nvSpPr>
        <p:spPr>
          <a:xfrm>
            <a:off x="1044004" y="2253424"/>
            <a:ext cx="4168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QSW-1208-8C</a:t>
            </a:r>
            <a:endParaRPr lang="zh-TW" altLang="en-US" sz="32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3C974E72-C59A-4AFD-93E8-BFEFC7756E26}"/>
              </a:ext>
            </a:extLst>
          </p:cNvPr>
          <p:cNvSpPr txBox="1"/>
          <p:nvPr/>
        </p:nvSpPr>
        <p:spPr>
          <a:xfrm>
            <a:off x="6958952" y="2253424"/>
            <a:ext cx="4168538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3200" b="1" i="1">
                <a:solidFill>
                  <a:srgbClr val="0070C0"/>
                </a:solidFill>
                <a:latin typeface="Arial"/>
                <a:ea typeface="新細明體"/>
                <a:cs typeface="Arial"/>
              </a:rPr>
              <a:t>QSW-804-4C</a:t>
            </a:r>
            <a:endParaRPr lang="zh-TW" altLang="en-US" sz="32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A0715498-9E9A-488D-A35A-26776328251F}"/>
              </a:ext>
            </a:extLst>
          </p:cNvPr>
          <p:cNvSpPr/>
          <p:nvPr/>
        </p:nvSpPr>
        <p:spPr>
          <a:xfrm>
            <a:off x="1054257" y="2864496"/>
            <a:ext cx="4148033" cy="564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U</a:t>
            </a:r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p to </a:t>
            </a:r>
            <a:r>
              <a:rPr lang="en-US" altLang="zh-TW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12 port 10GbE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  <p:sp>
        <p:nvSpPr>
          <p:cNvPr id="23" name="矩形: 圓角 22">
            <a:extLst>
              <a:ext uri="{FF2B5EF4-FFF2-40B4-BE49-F238E27FC236}">
                <a16:creationId xmlns:a16="http://schemas.microsoft.com/office/drawing/2014/main" id="{DE69C965-2BCF-41CA-AD62-38A98FE64DA5}"/>
              </a:ext>
            </a:extLst>
          </p:cNvPr>
          <p:cNvSpPr/>
          <p:nvPr/>
        </p:nvSpPr>
        <p:spPr>
          <a:xfrm>
            <a:off x="6969205" y="2864496"/>
            <a:ext cx="4148033" cy="564504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 Up to </a:t>
            </a:r>
            <a:r>
              <a:rPr lang="en-US" altLang="zh-TW" sz="2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8 port 10GbE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46712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Software highlight</a:t>
            </a:r>
            <a:r>
              <a:rPr lang="en-US" altLang="zh-TW">
                <a:latin typeface="Arial"/>
                <a:ea typeface="微軟正黑體"/>
                <a:cs typeface="Arial"/>
              </a:rPr>
              <a:t>s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941133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 dirty="0">
                <a:latin typeface="Arial"/>
                <a:ea typeface="微軟正黑體"/>
                <a:cs typeface="Arial"/>
              </a:rPr>
              <a:t>Management switch give user more information</a:t>
            </a:r>
            <a:endParaRPr lang="zh-TW" sz="38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277510" y="3312818"/>
            <a:ext cx="5437490" cy="2945140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More information can be checked on GUI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en-US" altLang="zh-TW" b="1" dirty="0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Don't need check cable one by one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Cowork with 3rd party monitor software, more easy for management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/>
          </a:p>
        </p:txBody>
      </p:sp>
      <p:pic>
        <p:nvPicPr>
          <p:cNvPr id="30" name="圖片 29">
            <a:extLst>
              <a:ext uri="{FF2B5EF4-FFF2-40B4-BE49-F238E27FC236}">
                <a16:creationId xmlns:a16="http://schemas.microsoft.com/office/drawing/2014/main" id="{829492FA-30B8-45C5-897F-7B553E29FBF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5494" y="1571727"/>
            <a:ext cx="6508996" cy="5124881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92E7CC4D-6445-4984-A1B4-0D8B05B393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2146" y="3312818"/>
            <a:ext cx="2270758" cy="14192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03535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dirty="0">
                <a:latin typeface="Arial"/>
                <a:ea typeface="微軟正黑體"/>
                <a:cs typeface="Arial"/>
              </a:rPr>
              <a:t>Management switch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manage network</a:t>
            </a:r>
            <a:br>
              <a:rPr lang="en-US" altLang="zh-TW" dirty="0">
                <a:latin typeface="Arial"/>
                <a:ea typeface="微軟正黑體"/>
                <a:cs typeface="Arial"/>
              </a:rPr>
            </a:br>
            <a:r>
              <a:rPr lang="zh-TW" altLang="en-US" dirty="0">
                <a:latin typeface="Arial"/>
                <a:ea typeface="微軟正黑體"/>
                <a:cs typeface="Arial"/>
              </a:rPr>
              <a:t>more easy and detailed</a:t>
            </a:r>
            <a:endParaRPr lang="zh-TW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01503"/>
            <a:ext cx="10515600" cy="4375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Divide network by using VLAN, avoid security issue explore.</a:t>
            </a:r>
            <a:endParaRPr lang="en-US" dirty="0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Give different priority for different purpose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Integrate VLAN and firewall, to have more complete security and flow management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11" name="圖片 10" descr="一張含有 玩具 的圖片&#10;&#10;自動產生的描述">
            <a:extLst>
              <a:ext uri="{FF2B5EF4-FFF2-40B4-BE49-F238E27FC236}">
                <a16:creationId xmlns:a16="http://schemas.microsoft.com/office/drawing/2014/main" id="{44B5ACD9-D6EE-4F08-AE4A-A62783679C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290100"/>
            <a:ext cx="2887254" cy="327865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1B884B53-EDE5-4BBB-943D-427EBE3A9B2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5759" y="3286288"/>
            <a:ext cx="3379587" cy="3281290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21499D5A-1B0E-4454-8FBE-F647DCE948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5651" y="3286288"/>
            <a:ext cx="3011221" cy="328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751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10GbE is not enough for NAS transfer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58932" y="2943563"/>
            <a:ext cx="6420794" cy="34026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AV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files getting larger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,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even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10GbE is not enough.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Need higher speed like 20GbE or upper.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13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9BA8CD48-306E-402E-ACBA-49B15BF3A5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9726" y="1616510"/>
            <a:ext cx="2117593" cy="13270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2CB09F4D-FEAA-42EF-8147-4D53FF8894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5595" y="5010146"/>
            <a:ext cx="1807533" cy="156591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E29D26F-3576-4310-B573-ADC68BE6AD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2803" y="5010146"/>
            <a:ext cx="1802839" cy="1565918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88797A9-673D-4C9A-B9B9-4FD5BBDF759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17" y="5012180"/>
            <a:ext cx="1802839" cy="1561850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B1A972DA-5276-403F-A1F4-B81CE786BA68}"/>
              </a:ext>
            </a:extLst>
          </p:cNvPr>
          <p:cNvSpPr txBox="1"/>
          <p:nvPr/>
        </p:nvSpPr>
        <p:spPr>
          <a:xfrm>
            <a:off x="7637559" y="2943563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sz="2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20GbE</a:t>
            </a:r>
            <a:endParaRPr lang="zh-TW" altLang="en-US" sz="20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箭號: 左-右雙向 3">
            <a:extLst>
              <a:ext uri="{FF2B5EF4-FFF2-40B4-BE49-F238E27FC236}">
                <a16:creationId xmlns:a16="http://schemas.microsoft.com/office/drawing/2014/main" id="{C3D2D432-2DB1-4285-A126-3302E00EFCFB}"/>
              </a:ext>
            </a:extLst>
          </p:cNvPr>
          <p:cNvSpPr/>
          <p:nvPr/>
        </p:nvSpPr>
        <p:spPr>
          <a:xfrm rot="18525286">
            <a:off x="5387068" y="4286380"/>
            <a:ext cx="2655410" cy="29680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D6072958-4C63-4D7C-B0C6-A4A3A2283C94}"/>
              </a:ext>
            </a:extLst>
          </p:cNvPr>
          <p:cNvSpPr txBox="1"/>
          <p:nvPr/>
        </p:nvSpPr>
        <p:spPr>
          <a:xfrm rot="18510472">
            <a:off x="5994525" y="409728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箭號: 左-右雙向 23">
            <a:extLst>
              <a:ext uri="{FF2B5EF4-FFF2-40B4-BE49-F238E27FC236}">
                <a16:creationId xmlns:a16="http://schemas.microsoft.com/office/drawing/2014/main" id="{6A2913B6-661A-4D6D-A584-206F5273C7E6}"/>
              </a:ext>
            </a:extLst>
          </p:cNvPr>
          <p:cNvSpPr/>
          <p:nvPr/>
        </p:nvSpPr>
        <p:spPr>
          <a:xfrm rot="3074714" flipH="1">
            <a:off x="8282327" y="4286380"/>
            <a:ext cx="2655410" cy="29680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>
            <a:extLst>
              <a:ext uri="{FF2B5EF4-FFF2-40B4-BE49-F238E27FC236}">
                <a16:creationId xmlns:a16="http://schemas.microsoft.com/office/drawing/2014/main" id="{F9901883-5BFB-4514-A058-C867089613A6}"/>
              </a:ext>
            </a:extLst>
          </p:cNvPr>
          <p:cNvSpPr txBox="1"/>
          <p:nvPr/>
        </p:nvSpPr>
        <p:spPr>
          <a:xfrm rot="3089528" flipH="1">
            <a:off x="9443236" y="4116987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5GbE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箭號: 左-右雙向 26">
            <a:extLst>
              <a:ext uri="{FF2B5EF4-FFF2-40B4-BE49-F238E27FC236}">
                <a16:creationId xmlns:a16="http://schemas.microsoft.com/office/drawing/2014/main" id="{CFA47FD8-C875-4889-9D20-9307467FEE90}"/>
              </a:ext>
            </a:extLst>
          </p:cNvPr>
          <p:cNvSpPr/>
          <p:nvPr/>
        </p:nvSpPr>
        <p:spPr>
          <a:xfrm rot="16200000">
            <a:off x="7254705" y="4153251"/>
            <a:ext cx="1767635" cy="29680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B51C1705-6A11-447C-A593-8F63FA7F9FF2}"/>
              </a:ext>
            </a:extLst>
          </p:cNvPr>
          <p:cNvSpPr txBox="1"/>
          <p:nvPr/>
        </p:nvSpPr>
        <p:spPr>
          <a:xfrm rot="16200000">
            <a:off x="7387956" y="410847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</a:t>
            </a:r>
            <a:endParaRPr lang="zh-TW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4632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S</a:t>
            </a:r>
            <a:r>
              <a:rPr lang="en-US" altLang="zh-TW" err="1">
                <a:latin typeface="Arial"/>
                <a:ea typeface="微軟正黑體"/>
                <a:cs typeface="Arial"/>
              </a:rPr>
              <a:t>tu</a:t>
            </a:r>
            <a:r>
              <a:rPr lang="zh-TW" altLang="en-US">
                <a:latin typeface="Arial"/>
                <a:ea typeface="微軟正黑體"/>
                <a:cs typeface="Arial"/>
              </a:rPr>
              <a:t>dio office</a:t>
            </a:r>
            <a:endParaRPr lang="zh-TW" altLang="en-US"/>
          </a:p>
        </p:txBody>
      </p:sp>
      <p:sp>
        <p:nvSpPr>
          <p:cNvPr id="33" name="文字方塊 32"/>
          <p:cNvSpPr txBox="1"/>
          <p:nvPr/>
        </p:nvSpPr>
        <p:spPr>
          <a:xfrm>
            <a:off x="2609566" y="55954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665728" y="1834474"/>
            <a:ext cx="5587184" cy="11798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 dirty="0">
                <a:latin typeface="Arial"/>
                <a:ea typeface="微軟正黑體"/>
                <a:cs typeface="Arial"/>
              </a:rPr>
              <a:t>Simple network usage</a:t>
            </a:r>
            <a:r>
              <a:rPr lang="en-US" altLang="zh-TW" sz="2000" b="1" dirty="0">
                <a:latin typeface="Arial"/>
                <a:ea typeface="微軟正黑體"/>
                <a:cs typeface="Arial"/>
              </a:rPr>
              <a:t>.</a:t>
            </a:r>
            <a:endParaRPr lang="zh-TW" altLang="en-US" sz="20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latin typeface="Arial"/>
                <a:ea typeface="微軟正黑體"/>
                <a:cs typeface="Arial"/>
              </a:rPr>
              <a:t>Fully 10GbE network bandwidth is enough.</a:t>
            </a:r>
            <a:endParaRPr lang="zh-TW" altLang="en-US" sz="2000" b="1" dirty="0">
              <a:latin typeface="Arial"/>
              <a:ea typeface="微軟正黑體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latin typeface="Arial"/>
                <a:ea typeface="微軟正黑體"/>
                <a:cs typeface="Arial"/>
              </a:rPr>
              <a:t>Single NAS can cover all things.</a:t>
            </a:r>
            <a:endParaRPr lang="zh-TW" altLang="en-US" sz="2000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0D6CEAF-D138-41F8-AE62-098C119F58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2609568" cy="1311442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15B671C2-E2CF-452F-9DB7-3EDF4F975EF9}"/>
              </a:ext>
            </a:extLst>
          </p:cNvPr>
          <p:cNvSpPr txBox="1"/>
          <p:nvPr/>
        </p:nvSpPr>
        <p:spPr>
          <a:xfrm>
            <a:off x="-1" y="381251"/>
            <a:ext cx="2609567" cy="7017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Past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95F3B01A-4088-442B-8256-4894455DEAC9}"/>
              </a:ext>
            </a:extLst>
          </p:cNvPr>
          <p:cNvSpPr txBox="1"/>
          <p:nvPr/>
        </p:nvSpPr>
        <p:spPr>
          <a:xfrm>
            <a:off x="2609566" y="549989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TW" altLang="en-US"/>
          </a:p>
        </p:txBody>
      </p:sp>
      <p:pic>
        <p:nvPicPr>
          <p:cNvPr id="25" name="Google Shape;78;p15">
            <a:extLst>
              <a:ext uri="{FF2B5EF4-FFF2-40B4-BE49-F238E27FC236}">
                <a16:creationId xmlns:a16="http://schemas.microsoft.com/office/drawing/2014/main" id="{AC02DE6D-A8F5-4F49-8713-E1F576530AEB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9381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95655E-188D-4CB0-9769-AE14972908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0041" y="3738700"/>
            <a:ext cx="1730058" cy="3011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7" name="肘形接點 4">
            <a:extLst>
              <a:ext uri="{FF2B5EF4-FFF2-40B4-BE49-F238E27FC236}">
                <a16:creationId xmlns:a16="http://schemas.microsoft.com/office/drawing/2014/main" id="{200292B1-BABA-4348-BC0B-AB55C1CDC206}"/>
              </a:ext>
            </a:extLst>
          </p:cNvPr>
          <p:cNvCxnSpPr>
            <a:cxnSpLocks/>
            <a:stCxn id="36" idx="0"/>
            <a:endCxn id="26" idx="1"/>
          </p:cNvCxnSpPr>
          <p:nvPr/>
        </p:nvCxnSpPr>
        <p:spPr>
          <a:xfrm rot="5400000" flipH="1" flipV="1">
            <a:off x="4088958" y="3021189"/>
            <a:ext cx="1403010" cy="3139155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接點 6">
            <a:extLst>
              <a:ext uri="{FF2B5EF4-FFF2-40B4-BE49-F238E27FC236}">
                <a16:creationId xmlns:a16="http://schemas.microsoft.com/office/drawing/2014/main" id="{58CBF253-40C5-4B0A-AD1F-322321E4091C}"/>
              </a:ext>
            </a:extLst>
          </p:cNvPr>
          <p:cNvCxnSpPr>
            <a:cxnSpLocks/>
            <a:stCxn id="25" idx="0"/>
            <a:endCxn id="26" idx="1"/>
          </p:cNvCxnSpPr>
          <p:nvPr/>
        </p:nvCxnSpPr>
        <p:spPr>
          <a:xfrm rot="5400000" flipH="1" flipV="1">
            <a:off x="5001817" y="3982247"/>
            <a:ext cx="1451210" cy="1265238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肘形接點 10">
            <a:extLst>
              <a:ext uri="{FF2B5EF4-FFF2-40B4-BE49-F238E27FC236}">
                <a16:creationId xmlns:a16="http://schemas.microsoft.com/office/drawing/2014/main" id="{DEE37687-F9ED-4769-B726-0B29A1E5C5A3}"/>
              </a:ext>
            </a:extLst>
          </p:cNvPr>
          <p:cNvCxnSpPr>
            <a:cxnSpLocks/>
            <a:stCxn id="38" idx="0"/>
            <a:endCxn id="26" idx="2"/>
          </p:cNvCxnSpPr>
          <p:nvPr/>
        </p:nvCxnSpPr>
        <p:spPr>
          <a:xfrm rot="5400000" flipH="1" flipV="1">
            <a:off x="6369075" y="4484477"/>
            <a:ext cx="1300650" cy="411339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肘形接點 12">
            <a:extLst>
              <a:ext uri="{FF2B5EF4-FFF2-40B4-BE49-F238E27FC236}">
                <a16:creationId xmlns:a16="http://schemas.microsoft.com/office/drawing/2014/main" id="{7BFD593E-5C3B-4EFC-AE9D-A79707FE1CCD}"/>
              </a:ext>
            </a:extLst>
          </p:cNvPr>
          <p:cNvCxnSpPr>
            <a:cxnSpLocks/>
            <a:stCxn id="39" idx="0"/>
            <a:endCxn id="26" idx="2"/>
          </p:cNvCxnSpPr>
          <p:nvPr/>
        </p:nvCxnSpPr>
        <p:spPr>
          <a:xfrm rot="16200000" flipV="1">
            <a:off x="7237932" y="4026959"/>
            <a:ext cx="1300650" cy="1326373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肘形接點 14">
            <a:extLst>
              <a:ext uri="{FF2B5EF4-FFF2-40B4-BE49-F238E27FC236}">
                <a16:creationId xmlns:a16="http://schemas.microsoft.com/office/drawing/2014/main" id="{3B4C5BB7-C5A5-4426-B37C-19F2975C48E1}"/>
              </a:ext>
            </a:extLst>
          </p:cNvPr>
          <p:cNvCxnSpPr>
            <a:cxnSpLocks/>
            <a:stCxn id="40" idx="0"/>
            <a:endCxn id="26" idx="2"/>
          </p:cNvCxnSpPr>
          <p:nvPr/>
        </p:nvCxnSpPr>
        <p:spPr>
          <a:xfrm rot="16200000" flipV="1">
            <a:off x="8106788" y="3158103"/>
            <a:ext cx="1300650" cy="3064085"/>
          </a:xfrm>
          <a:prstGeom prst="bentConnector3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A14070B-A1DE-41F1-B883-098D00B52A60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7225070" y="2922161"/>
            <a:ext cx="0" cy="816539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266D4D98-9845-4178-8AE6-8CD29E2F813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0475" y="5292271"/>
            <a:ext cx="1700821" cy="10658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7" name="文字方塊 36">
            <a:extLst>
              <a:ext uri="{FF2B5EF4-FFF2-40B4-BE49-F238E27FC236}">
                <a16:creationId xmlns:a16="http://schemas.microsoft.com/office/drawing/2014/main" id="{7A3146FA-8BE7-4168-BFB8-6832E8F9AD3A}"/>
              </a:ext>
            </a:extLst>
          </p:cNvPr>
          <p:cNvSpPr txBox="1"/>
          <p:nvPr/>
        </p:nvSpPr>
        <p:spPr>
          <a:xfrm>
            <a:off x="7801429" y="2294573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Google Shape;78;p15">
            <a:extLst>
              <a:ext uri="{FF2B5EF4-FFF2-40B4-BE49-F238E27FC236}">
                <a16:creationId xmlns:a16="http://schemas.microsoft.com/office/drawing/2014/main" id="{AE257978-ED77-4448-9230-664A33A76027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309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Google Shape;78;p15">
            <a:extLst>
              <a:ext uri="{FF2B5EF4-FFF2-40B4-BE49-F238E27FC236}">
                <a16:creationId xmlns:a16="http://schemas.microsoft.com/office/drawing/2014/main" id="{47371A56-C8DF-420B-8108-1411692C7BAA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6021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78;p15">
            <a:extLst>
              <a:ext uri="{FF2B5EF4-FFF2-40B4-BE49-F238E27FC236}">
                <a16:creationId xmlns:a16="http://schemas.microsoft.com/office/drawing/2014/main" id="{C3E7F5E9-564D-43E7-9F75-10FEA25772CF}"/>
              </a:ext>
            </a:extLst>
          </p:cNvPr>
          <p:cNvPicPr preferRelativeResize="0"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93733" y="5340471"/>
            <a:ext cx="1390843" cy="88199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6E43D5AD-CC8C-4802-9C7C-16B72BE13E9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1604" y="1960603"/>
            <a:ext cx="966931" cy="967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272766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File size getting larger</a:t>
            </a:r>
            <a:endParaRPr lang="zh-TW" altLang="en-US"/>
          </a:p>
        </p:txBody>
      </p:sp>
      <p:pic>
        <p:nvPicPr>
          <p:cNvPr id="6" name="圖片 5" descr="一張含有 畫畫 的圖片&#10;&#10;自動產生的描述">
            <a:extLst>
              <a:ext uri="{FF2B5EF4-FFF2-40B4-BE49-F238E27FC236}">
                <a16:creationId xmlns:a16="http://schemas.microsoft.com/office/drawing/2014/main" id="{8760A944-4ABD-44F8-98A9-C3F704623F8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405" y="3894015"/>
            <a:ext cx="4910153" cy="26650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2636" y="1798718"/>
            <a:ext cx="7066552" cy="4752208"/>
          </a:xfrm>
          <a:prstGeom prst="roundRect">
            <a:avLst>
              <a:gd name="adj" fmla="val 3711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雲朵形 6">
            <a:extLst>
              <a:ext uri="{FF2B5EF4-FFF2-40B4-BE49-F238E27FC236}">
                <a16:creationId xmlns:a16="http://schemas.microsoft.com/office/drawing/2014/main" id="{28970238-102B-419F-BBB7-507F943995C9}"/>
              </a:ext>
            </a:extLst>
          </p:cNvPr>
          <p:cNvSpPr/>
          <p:nvPr/>
        </p:nvSpPr>
        <p:spPr>
          <a:xfrm flipH="1">
            <a:off x="221404" y="1678087"/>
            <a:ext cx="4091287" cy="1978705"/>
          </a:xfrm>
          <a:prstGeom prst="cloud">
            <a:avLst/>
          </a:prstGeom>
          <a:solidFill>
            <a:srgbClr val="E2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2060"/>
              </a:buClr>
              <a:buSzPct val="70000"/>
            </a:pP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To have high quality of video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&amp; </a:t>
            </a:r>
            <a:r>
              <a:rPr lang="zh-TW" altLang="en-US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documents, </a:t>
            </a:r>
            <a:r>
              <a:rPr lang="en-US" altLang="zh-TW" sz="2000" b="1" dirty="0">
                <a:solidFill>
                  <a:schemeClr val="tx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file sizes can be bigger.</a:t>
            </a:r>
            <a:endParaRPr lang="zh-TW" alt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8441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Studio office</a:t>
            </a:r>
            <a:endParaRPr lang="zh-TW" altLang="en-US"/>
          </a:p>
        </p:txBody>
      </p:sp>
      <p:sp>
        <p:nvSpPr>
          <p:cNvPr id="43" name="文字方塊 42">
            <a:extLst>
              <a:ext uri="{FF2B5EF4-FFF2-40B4-BE49-F238E27FC236}">
                <a16:creationId xmlns:a16="http://schemas.microsoft.com/office/drawing/2014/main" id="{4DC3CA06-FF8E-46DC-A2F7-E5E70D2A9789}"/>
              </a:ext>
            </a:extLst>
          </p:cNvPr>
          <p:cNvSpPr txBox="1"/>
          <p:nvPr/>
        </p:nvSpPr>
        <p:spPr>
          <a:xfrm>
            <a:off x="3849060" y="1648386"/>
            <a:ext cx="4914702" cy="17338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>
                <a:latin typeface="Arial"/>
                <a:ea typeface="微軟正黑體"/>
                <a:cs typeface="Arial"/>
              </a:rPr>
              <a:t>Some NAS need more than 10GbE bandwidth.</a:t>
            </a:r>
            <a:endParaRPr lang="zh-TW" altLang="en-US" sz="2000" b="1">
              <a:latin typeface="Arial"/>
              <a:ea typeface="微軟正黑體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Sep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a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rate department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zh-TW" altLang="en-US" sz="2000" b="1">
              <a:latin typeface="Arial"/>
              <a:ea typeface="微軟正黑體"/>
              <a:cs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Need management funciton on switch 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to 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man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a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g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e the entire 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network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5" name="圖片 44">
            <a:extLst>
              <a:ext uri="{FF2B5EF4-FFF2-40B4-BE49-F238E27FC236}">
                <a16:creationId xmlns:a16="http://schemas.microsoft.com/office/drawing/2014/main" id="{E7B0013F-55BC-41F5-A2D8-E65269090B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"/>
            <a:ext cx="2609568" cy="1311442"/>
          </a:xfrm>
          <a:prstGeom prst="rect">
            <a:avLst/>
          </a:prstGeom>
        </p:spPr>
      </p:pic>
      <p:sp>
        <p:nvSpPr>
          <p:cNvPr id="49" name="文字方塊 48">
            <a:extLst>
              <a:ext uri="{FF2B5EF4-FFF2-40B4-BE49-F238E27FC236}">
                <a16:creationId xmlns:a16="http://schemas.microsoft.com/office/drawing/2014/main" id="{C6886B41-5D28-4B43-9C2A-708D6F526713}"/>
              </a:ext>
            </a:extLst>
          </p:cNvPr>
          <p:cNvSpPr txBox="1"/>
          <p:nvPr/>
        </p:nvSpPr>
        <p:spPr>
          <a:xfrm>
            <a:off x="-1" y="381251"/>
            <a:ext cx="2609567" cy="7017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TW" altLang="en-US"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Now</a:t>
            </a:r>
            <a:endParaRPr lang="zh-TW" altLang="en-US" sz="4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42" name="文字方塊 141">
            <a:extLst>
              <a:ext uri="{FF2B5EF4-FFF2-40B4-BE49-F238E27FC236}">
                <a16:creationId xmlns:a16="http://schemas.microsoft.com/office/drawing/2014/main" id="{7FC36736-F64F-4781-997A-395C83F88AB3}"/>
              </a:ext>
            </a:extLst>
          </p:cNvPr>
          <p:cNvSpPr txBox="1"/>
          <p:nvPr/>
        </p:nvSpPr>
        <p:spPr>
          <a:xfrm>
            <a:off x="8593409" y="1663225"/>
            <a:ext cx="4092616" cy="6771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sz="2000" b="1">
                <a:latin typeface="Arial"/>
                <a:ea typeface="微軟正黑體"/>
                <a:cs typeface="Arial"/>
              </a:rPr>
              <a:t>More th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a</a:t>
            </a:r>
            <a:r>
              <a:rPr lang="zh-TW" altLang="en-US" sz="2000" b="1">
                <a:latin typeface="Arial"/>
                <a:ea typeface="微軟正黑體"/>
                <a:cs typeface="Arial"/>
              </a:rPr>
              <a:t>n one switch</a:t>
            </a:r>
            <a:r>
              <a:rPr lang="en-US" altLang="zh-TW" sz="2000" b="1">
                <a:latin typeface="Arial"/>
                <a:ea typeface="微軟正黑體"/>
                <a:cs typeface="Arial"/>
              </a:rPr>
              <a:t>.</a:t>
            </a:r>
            <a:endParaRPr lang="zh-TW" altLang="en-US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285750" indent="-285750">
              <a:buClr>
                <a:srgbClr val="0070C0"/>
              </a:buClr>
              <a:buFont typeface="Arial"/>
              <a:buChar char="•"/>
            </a:pPr>
            <a:endParaRPr lang="en-US" altLang="zh-TW" sz="20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6" name="圖片 45">
            <a:extLst>
              <a:ext uri="{FF2B5EF4-FFF2-40B4-BE49-F238E27FC236}">
                <a16:creationId xmlns:a16="http://schemas.microsoft.com/office/drawing/2014/main" id="{D21C0012-20B3-4D84-99C2-21B8632FE2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3808" y="1723735"/>
            <a:ext cx="966931" cy="96762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4C66D25B-4239-4385-82C0-B67D2741B326}"/>
              </a:ext>
            </a:extLst>
          </p:cNvPr>
          <p:cNvSpPr txBox="1"/>
          <p:nvPr/>
        </p:nvSpPr>
        <p:spPr>
          <a:xfrm>
            <a:off x="1669373" y="201716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Internet</a:t>
            </a:r>
            <a:endParaRPr lang="zh-TW" altLang="en-US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F9477E8B-1AF8-4AE4-A0FD-1A2B8BB4EF75}"/>
              </a:ext>
            </a:extLst>
          </p:cNvPr>
          <p:cNvSpPr/>
          <p:nvPr/>
        </p:nvSpPr>
        <p:spPr>
          <a:xfrm>
            <a:off x="416830" y="4439660"/>
            <a:ext cx="2442949" cy="2265273"/>
          </a:xfrm>
          <a:prstGeom prst="roundRect">
            <a:avLst>
              <a:gd name="adj" fmla="val 782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" name="Google Shape;78;p15">
            <a:extLst>
              <a:ext uri="{FF2B5EF4-FFF2-40B4-BE49-F238E27FC236}">
                <a16:creationId xmlns:a16="http://schemas.microsoft.com/office/drawing/2014/main" id="{25612657-B60F-41D5-B996-4DE52674C465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51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3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59F98419-FC7B-4E6A-B57E-959D1A8060D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10" y="4539337"/>
            <a:ext cx="1229655" cy="770600"/>
          </a:xfrm>
          <a:prstGeom prst="rect">
            <a:avLst/>
          </a:prstGeom>
        </p:spPr>
      </p:pic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419700FE-3B07-41F2-9E25-84D0BEC4D1F0}"/>
              </a:ext>
            </a:extLst>
          </p:cNvPr>
          <p:cNvSpPr/>
          <p:nvPr/>
        </p:nvSpPr>
        <p:spPr>
          <a:xfrm>
            <a:off x="2971410" y="5747612"/>
            <a:ext cx="2442949" cy="957321"/>
          </a:xfrm>
          <a:prstGeom prst="roundRect">
            <a:avLst>
              <a:gd name="adj" fmla="val 782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5" name="矩形: 圓角 54">
            <a:extLst>
              <a:ext uri="{FF2B5EF4-FFF2-40B4-BE49-F238E27FC236}">
                <a16:creationId xmlns:a16="http://schemas.microsoft.com/office/drawing/2014/main" id="{CEF94367-D8CC-4D2A-A5FB-14404EEA2CDC}"/>
              </a:ext>
            </a:extLst>
          </p:cNvPr>
          <p:cNvSpPr/>
          <p:nvPr/>
        </p:nvSpPr>
        <p:spPr>
          <a:xfrm>
            <a:off x="5525990" y="5747612"/>
            <a:ext cx="3709909" cy="957321"/>
          </a:xfrm>
          <a:prstGeom prst="roundRect">
            <a:avLst>
              <a:gd name="adj" fmla="val 7822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6" name="矩形: 圓角 55">
            <a:extLst>
              <a:ext uri="{FF2B5EF4-FFF2-40B4-BE49-F238E27FC236}">
                <a16:creationId xmlns:a16="http://schemas.microsoft.com/office/drawing/2014/main" id="{DA948B7F-C79A-49C6-85FF-EEE56D7A153E}"/>
              </a:ext>
            </a:extLst>
          </p:cNvPr>
          <p:cNvSpPr/>
          <p:nvPr/>
        </p:nvSpPr>
        <p:spPr>
          <a:xfrm>
            <a:off x="9349984" y="5747612"/>
            <a:ext cx="2442949" cy="957321"/>
          </a:xfrm>
          <a:prstGeom prst="roundRect">
            <a:avLst>
              <a:gd name="adj" fmla="val 7822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7" name="矩形: 圓角 56">
            <a:extLst>
              <a:ext uri="{FF2B5EF4-FFF2-40B4-BE49-F238E27FC236}">
                <a16:creationId xmlns:a16="http://schemas.microsoft.com/office/drawing/2014/main" id="{5F8CA215-561B-491D-844D-951084DE3B64}"/>
              </a:ext>
            </a:extLst>
          </p:cNvPr>
          <p:cNvSpPr/>
          <p:nvPr/>
        </p:nvSpPr>
        <p:spPr>
          <a:xfrm>
            <a:off x="9352955" y="3130467"/>
            <a:ext cx="2442949" cy="957321"/>
          </a:xfrm>
          <a:prstGeom prst="roundRect">
            <a:avLst>
              <a:gd name="adj" fmla="val 7822"/>
            </a:avLst>
          </a:prstGeom>
          <a:solidFill>
            <a:srgbClr val="99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8" name="Google Shape;78;p15">
            <a:extLst>
              <a:ext uri="{FF2B5EF4-FFF2-40B4-BE49-F238E27FC236}">
                <a16:creationId xmlns:a16="http://schemas.microsoft.com/office/drawing/2014/main" id="{2CB777BB-1C2E-4442-966D-1F0C7AAD19BC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79225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FC8AA8EE-7396-4CA1-90B4-F16C432B67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5402" y="5841744"/>
            <a:ext cx="1229655" cy="770600"/>
          </a:xfrm>
          <a:prstGeom prst="rect">
            <a:avLst/>
          </a:prstGeom>
        </p:spPr>
      </p:pic>
      <p:pic>
        <p:nvPicPr>
          <p:cNvPr id="60" name="Google Shape;78;p15">
            <a:extLst>
              <a:ext uri="{FF2B5EF4-FFF2-40B4-BE49-F238E27FC236}">
                <a16:creationId xmlns:a16="http://schemas.microsoft.com/office/drawing/2014/main" id="{C3A3DCBD-79DF-4E0F-B2EF-4ACDD63AE937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1117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1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F6053E14-0AF9-4D32-828F-6272992D46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191" y="5841744"/>
            <a:ext cx="1229655" cy="770600"/>
          </a:xfrm>
          <a:prstGeom prst="rect">
            <a:avLst/>
          </a:prstGeom>
        </p:spPr>
      </p:pic>
      <p:pic>
        <p:nvPicPr>
          <p:cNvPr id="62" name="Google Shape;78;p15">
            <a:extLst>
              <a:ext uri="{FF2B5EF4-FFF2-40B4-BE49-F238E27FC236}">
                <a16:creationId xmlns:a16="http://schemas.microsoft.com/office/drawing/2014/main" id="{57180C94-B8E7-4A20-B75E-5163A75C1A62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5906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5" name="Google Shape;78;p15">
            <a:extLst>
              <a:ext uri="{FF2B5EF4-FFF2-40B4-BE49-F238E27FC236}">
                <a16:creationId xmlns:a16="http://schemas.microsoft.com/office/drawing/2014/main" id="{C2549191-E8CE-4B2C-9F3E-4AE1988485A4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0278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670A7383-8119-4044-87EF-86206FC0AF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7280" y="5841744"/>
            <a:ext cx="1229655" cy="770600"/>
          </a:xfrm>
          <a:prstGeom prst="rect">
            <a:avLst/>
          </a:prstGeom>
        </p:spPr>
      </p:pic>
      <p:pic>
        <p:nvPicPr>
          <p:cNvPr id="67" name="Google Shape;78;p15">
            <a:extLst>
              <a:ext uri="{FF2B5EF4-FFF2-40B4-BE49-F238E27FC236}">
                <a16:creationId xmlns:a16="http://schemas.microsoft.com/office/drawing/2014/main" id="{1E40B9A0-9090-44E4-A870-B6B478C78C79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2995" y="5849838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B2918E66-48BC-4CBA-92A3-C81CD6B458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730" y="3235743"/>
            <a:ext cx="1229655" cy="770600"/>
          </a:xfrm>
          <a:prstGeom prst="rect">
            <a:avLst/>
          </a:prstGeom>
        </p:spPr>
      </p:pic>
      <p:pic>
        <p:nvPicPr>
          <p:cNvPr id="69" name="Google Shape;78;p15">
            <a:extLst>
              <a:ext uri="{FF2B5EF4-FFF2-40B4-BE49-F238E27FC236}">
                <a16:creationId xmlns:a16="http://schemas.microsoft.com/office/drawing/2014/main" id="{2BA8179C-941D-4DEF-927F-33C228B444ED}"/>
              </a:ext>
            </a:extLst>
          </p:cNvPr>
          <p:cNvPicPr preferRelativeResize="0"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58445" y="3243837"/>
            <a:ext cx="1066263" cy="676167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69">
            <a:extLst>
              <a:ext uri="{FF2B5EF4-FFF2-40B4-BE49-F238E27FC236}">
                <a16:creationId xmlns:a16="http://schemas.microsoft.com/office/drawing/2014/main" id="{DB9ED657-BEF9-456C-A6C9-2C1B6D232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1018" y="3172299"/>
            <a:ext cx="2485115" cy="615646"/>
          </a:xfrm>
          <a:prstGeom prst="rect">
            <a:avLst/>
          </a:prstGeom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24DB6F0D-4B5D-42E0-A902-74A9ABAE6D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7681" y="4154811"/>
            <a:ext cx="2485115" cy="615646"/>
          </a:xfrm>
          <a:prstGeom prst="rect">
            <a:avLst/>
          </a:prstGeom>
        </p:spPr>
      </p:pic>
      <p:pic>
        <p:nvPicPr>
          <p:cNvPr id="72" name="圖片 71">
            <a:extLst>
              <a:ext uri="{FF2B5EF4-FFF2-40B4-BE49-F238E27FC236}">
                <a16:creationId xmlns:a16="http://schemas.microsoft.com/office/drawing/2014/main" id="{A2FBE191-F15B-41C2-8747-9A5FFAC6ADD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63431" y="4154811"/>
            <a:ext cx="2485115" cy="615646"/>
          </a:xfrm>
          <a:prstGeom prst="rect">
            <a:avLst/>
          </a:prstGeom>
        </p:spPr>
      </p:pic>
      <p:cxnSp>
        <p:nvCxnSpPr>
          <p:cNvPr id="73" name="肘形接點 4">
            <a:extLst>
              <a:ext uri="{FF2B5EF4-FFF2-40B4-BE49-F238E27FC236}">
                <a16:creationId xmlns:a16="http://schemas.microsoft.com/office/drawing/2014/main" id="{333DE689-2056-428F-88F1-E8FD15E792D7}"/>
              </a:ext>
            </a:extLst>
          </p:cNvPr>
          <p:cNvCxnSpPr>
            <a:cxnSpLocks/>
            <a:stCxn id="53" idx="0"/>
            <a:endCxn id="70" idx="1"/>
          </p:cNvCxnSpPr>
          <p:nvPr/>
        </p:nvCxnSpPr>
        <p:spPr>
          <a:xfrm rot="5400000" flipH="1" flipV="1">
            <a:off x="833071" y="3781390"/>
            <a:ext cx="1059215" cy="456680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肘形接點 4">
            <a:extLst>
              <a:ext uri="{FF2B5EF4-FFF2-40B4-BE49-F238E27FC236}">
                <a16:creationId xmlns:a16="http://schemas.microsoft.com/office/drawing/2014/main" id="{D66C6938-DEB6-466B-92FD-B6B4D9EEBC0A}"/>
              </a:ext>
            </a:extLst>
          </p:cNvPr>
          <p:cNvCxnSpPr>
            <a:cxnSpLocks/>
            <a:stCxn id="51" idx="0"/>
            <a:endCxn id="70" idx="2"/>
          </p:cNvCxnSpPr>
          <p:nvPr/>
        </p:nvCxnSpPr>
        <p:spPr>
          <a:xfrm rot="5400000" flipH="1" flipV="1">
            <a:off x="912183" y="3928446"/>
            <a:ext cx="2061893" cy="1780893"/>
          </a:xfrm>
          <a:prstGeom prst="bentConnector3">
            <a:avLst>
              <a:gd name="adj1" fmla="val 19552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肘形接點 4">
            <a:extLst>
              <a:ext uri="{FF2B5EF4-FFF2-40B4-BE49-F238E27FC236}">
                <a16:creationId xmlns:a16="http://schemas.microsoft.com/office/drawing/2014/main" id="{7DA78E9E-0D50-4EE5-90D5-85400BE79F7D}"/>
              </a:ext>
            </a:extLst>
          </p:cNvPr>
          <p:cNvCxnSpPr>
            <a:cxnSpLocks/>
            <a:stCxn id="58" idx="0"/>
            <a:endCxn id="70" idx="2"/>
          </p:cNvCxnSpPr>
          <p:nvPr/>
        </p:nvCxnSpPr>
        <p:spPr>
          <a:xfrm rot="5400000" flipH="1" flipV="1">
            <a:off x="1492020" y="4508283"/>
            <a:ext cx="2061893" cy="621219"/>
          </a:xfrm>
          <a:prstGeom prst="bentConnector3">
            <a:avLst>
              <a:gd name="adj1" fmla="val 19552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肘形接點 4">
            <a:extLst>
              <a:ext uri="{FF2B5EF4-FFF2-40B4-BE49-F238E27FC236}">
                <a16:creationId xmlns:a16="http://schemas.microsoft.com/office/drawing/2014/main" id="{4104F59E-AB54-4003-861E-9689963C746A}"/>
              </a:ext>
            </a:extLst>
          </p:cNvPr>
          <p:cNvCxnSpPr>
            <a:cxnSpLocks/>
            <a:stCxn id="70" idx="0"/>
            <a:endCxn id="46" idx="2"/>
          </p:cNvCxnSpPr>
          <p:nvPr/>
        </p:nvCxnSpPr>
        <p:spPr>
          <a:xfrm rot="16200000" flipV="1">
            <a:off x="1729956" y="2068679"/>
            <a:ext cx="480939" cy="1726302"/>
          </a:xfrm>
          <a:prstGeom prst="bentConnector3">
            <a:avLst>
              <a:gd name="adj1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肘形接點 4">
            <a:extLst>
              <a:ext uri="{FF2B5EF4-FFF2-40B4-BE49-F238E27FC236}">
                <a16:creationId xmlns:a16="http://schemas.microsoft.com/office/drawing/2014/main" id="{AE141299-911E-49C3-BE7F-2B75E280DFCA}"/>
              </a:ext>
            </a:extLst>
          </p:cNvPr>
          <p:cNvCxnSpPr>
            <a:cxnSpLocks/>
            <a:stCxn id="60" idx="0"/>
            <a:endCxn id="70" idx="2"/>
          </p:cNvCxnSpPr>
          <p:nvPr/>
        </p:nvCxnSpPr>
        <p:spPr>
          <a:xfrm rot="16200000" flipV="1">
            <a:off x="2792967" y="3828555"/>
            <a:ext cx="2061893" cy="1980673"/>
          </a:xfrm>
          <a:prstGeom prst="bentConnector3">
            <a:avLst>
              <a:gd name="adj1" fmla="val 19552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肘形接點 4">
            <a:extLst>
              <a:ext uri="{FF2B5EF4-FFF2-40B4-BE49-F238E27FC236}">
                <a16:creationId xmlns:a16="http://schemas.microsoft.com/office/drawing/2014/main" id="{A4FF067D-AB93-4929-B53B-5868CF791802}"/>
              </a:ext>
            </a:extLst>
          </p:cNvPr>
          <p:cNvCxnSpPr>
            <a:cxnSpLocks/>
            <a:stCxn id="71" idx="0"/>
            <a:endCxn id="70" idx="3"/>
          </p:cNvCxnSpPr>
          <p:nvPr/>
        </p:nvCxnSpPr>
        <p:spPr>
          <a:xfrm rot="16200000" flipV="1">
            <a:off x="4580842" y="2975414"/>
            <a:ext cx="674689" cy="1684106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肘形接點 4">
            <a:extLst>
              <a:ext uri="{FF2B5EF4-FFF2-40B4-BE49-F238E27FC236}">
                <a16:creationId xmlns:a16="http://schemas.microsoft.com/office/drawing/2014/main" id="{A15F8990-9C25-44D4-B4A4-5FBA4414DADD}"/>
              </a:ext>
            </a:extLst>
          </p:cNvPr>
          <p:cNvCxnSpPr>
            <a:cxnSpLocks/>
            <a:stCxn id="72" idx="0"/>
            <a:endCxn id="70" idx="3"/>
          </p:cNvCxnSpPr>
          <p:nvPr/>
        </p:nvCxnSpPr>
        <p:spPr>
          <a:xfrm rot="16200000" flipV="1">
            <a:off x="5903717" y="1652539"/>
            <a:ext cx="674689" cy="4329856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肘形接點 4">
            <a:extLst>
              <a:ext uri="{FF2B5EF4-FFF2-40B4-BE49-F238E27FC236}">
                <a16:creationId xmlns:a16="http://schemas.microsoft.com/office/drawing/2014/main" id="{E2F25E57-180A-4994-A55F-95688CEB979A}"/>
              </a:ext>
            </a:extLst>
          </p:cNvPr>
          <p:cNvCxnSpPr>
            <a:cxnSpLocks/>
            <a:stCxn id="61" idx="0"/>
            <a:endCxn id="71" idx="2"/>
          </p:cNvCxnSpPr>
          <p:nvPr/>
        </p:nvCxnSpPr>
        <p:spPr>
          <a:xfrm rot="16200000" flipV="1">
            <a:off x="5451986" y="5078711"/>
            <a:ext cx="1071287" cy="454780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肘形接點 4">
            <a:extLst>
              <a:ext uri="{FF2B5EF4-FFF2-40B4-BE49-F238E27FC236}">
                <a16:creationId xmlns:a16="http://schemas.microsoft.com/office/drawing/2014/main" id="{9417A97C-86CE-4746-BD4D-F48A393A9A47}"/>
              </a:ext>
            </a:extLst>
          </p:cNvPr>
          <p:cNvCxnSpPr>
            <a:cxnSpLocks/>
            <a:stCxn id="62" idx="0"/>
            <a:endCxn id="71" idx="2"/>
          </p:cNvCxnSpPr>
          <p:nvPr/>
        </p:nvCxnSpPr>
        <p:spPr>
          <a:xfrm rot="16200000" flipV="1">
            <a:off x="6049949" y="4480748"/>
            <a:ext cx="1079381" cy="1658799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肘形接點 4">
            <a:extLst>
              <a:ext uri="{FF2B5EF4-FFF2-40B4-BE49-F238E27FC236}">
                <a16:creationId xmlns:a16="http://schemas.microsoft.com/office/drawing/2014/main" id="{F5478306-3A8A-4F64-B613-446BDB0AE998}"/>
              </a:ext>
            </a:extLst>
          </p:cNvPr>
          <p:cNvCxnSpPr>
            <a:cxnSpLocks/>
            <a:stCxn id="65" idx="0"/>
            <a:endCxn id="71" idx="2"/>
          </p:cNvCxnSpPr>
          <p:nvPr/>
        </p:nvCxnSpPr>
        <p:spPr>
          <a:xfrm rot="16200000" flipV="1">
            <a:off x="6637135" y="3893562"/>
            <a:ext cx="1079381" cy="2833171"/>
          </a:xfrm>
          <a:prstGeom prst="bentConnector3">
            <a:avLst>
              <a:gd name="adj1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肘形接點 4">
            <a:extLst>
              <a:ext uri="{FF2B5EF4-FFF2-40B4-BE49-F238E27FC236}">
                <a16:creationId xmlns:a16="http://schemas.microsoft.com/office/drawing/2014/main" id="{B84489F8-7518-43AE-96CA-F160DAAA1D82}"/>
              </a:ext>
            </a:extLst>
          </p:cNvPr>
          <p:cNvCxnSpPr>
            <a:cxnSpLocks/>
            <a:stCxn id="66" idx="0"/>
            <a:endCxn id="72" idx="2"/>
          </p:cNvCxnSpPr>
          <p:nvPr/>
        </p:nvCxnSpPr>
        <p:spPr>
          <a:xfrm rot="16200000" flipV="1">
            <a:off x="8663406" y="4513041"/>
            <a:ext cx="1071287" cy="1586119"/>
          </a:xfrm>
          <a:prstGeom prst="bentConnector3">
            <a:avLst>
              <a:gd name="adj1" fmla="val 79301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肘形接點 4">
            <a:extLst>
              <a:ext uri="{FF2B5EF4-FFF2-40B4-BE49-F238E27FC236}">
                <a16:creationId xmlns:a16="http://schemas.microsoft.com/office/drawing/2014/main" id="{0E725984-F52B-4035-9BE4-338A5B00EF20}"/>
              </a:ext>
            </a:extLst>
          </p:cNvPr>
          <p:cNvCxnSpPr>
            <a:cxnSpLocks/>
            <a:stCxn id="67" idx="0"/>
            <a:endCxn id="72" idx="2"/>
          </p:cNvCxnSpPr>
          <p:nvPr/>
        </p:nvCxnSpPr>
        <p:spPr>
          <a:xfrm rot="16200000" flipV="1">
            <a:off x="9261368" y="3915079"/>
            <a:ext cx="1079381" cy="2790138"/>
          </a:xfrm>
          <a:prstGeom prst="bentConnector3">
            <a:avLst>
              <a:gd name="adj1" fmla="val 80346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肘形接點 4">
            <a:extLst>
              <a:ext uri="{FF2B5EF4-FFF2-40B4-BE49-F238E27FC236}">
                <a16:creationId xmlns:a16="http://schemas.microsoft.com/office/drawing/2014/main" id="{80F4F386-BD8A-4A30-925D-6CFCAEB304BE}"/>
              </a:ext>
            </a:extLst>
          </p:cNvPr>
          <p:cNvCxnSpPr>
            <a:cxnSpLocks/>
            <a:stCxn id="68" idx="2"/>
            <a:endCxn id="72" idx="3"/>
          </p:cNvCxnSpPr>
          <p:nvPr/>
        </p:nvCxnSpPr>
        <p:spPr>
          <a:xfrm rot="5400000">
            <a:off x="9589907" y="4064982"/>
            <a:ext cx="456291" cy="339012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肘形接點 4">
            <a:extLst>
              <a:ext uri="{FF2B5EF4-FFF2-40B4-BE49-F238E27FC236}">
                <a16:creationId xmlns:a16="http://schemas.microsoft.com/office/drawing/2014/main" id="{C951177C-33BC-476F-BF5A-A953B9779100}"/>
              </a:ext>
            </a:extLst>
          </p:cNvPr>
          <p:cNvCxnSpPr>
            <a:cxnSpLocks/>
            <a:stCxn id="69" idx="2"/>
            <a:endCxn id="72" idx="3"/>
          </p:cNvCxnSpPr>
          <p:nvPr/>
        </p:nvCxnSpPr>
        <p:spPr>
          <a:xfrm rot="5400000">
            <a:off x="10148747" y="3419804"/>
            <a:ext cx="542630" cy="1543031"/>
          </a:xfrm>
          <a:prstGeom prst="bentConnector2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文字方塊 90">
            <a:extLst>
              <a:ext uri="{FF2B5EF4-FFF2-40B4-BE49-F238E27FC236}">
                <a16:creationId xmlns:a16="http://schemas.microsoft.com/office/drawing/2014/main" id="{43103FF4-7D52-4D14-B786-CC5E5A736C91}"/>
              </a:ext>
            </a:extLst>
          </p:cNvPr>
          <p:cNvSpPr txBox="1"/>
          <p:nvPr/>
        </p:nvSpPr>
        <p:spPr>
          <a:xfrm>
            <a:off x="3640578" y="3774374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20GbE</a:t>
            </a:r>
            <a:endParaRPr lang="zh-TW" alt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直線接點 93">
            <a:extLst>
              <a:ext uri="{FF2B5EF4-FFF2-40B4-BE49-F238E27FC236}">
                <a16:creationId xmlns:a16="http://schemas.microsoft.com/office/drawing/2014/main" id="{32C2645A-CE44-4743-BD7A-C65F1AE0CA86}"/>
              </a:ext>
            </a:extLst>
          </p:cNvPr>
          <p:cNvCxnSpPr/>
          <p:nvPr/>
        </p:nvCxnSpPr>
        <p:spPr>
          <a:xfrm flipV="1">
            <a:off x="3609247" y="3791626"/>
            <a:ext cx="0" cy="201099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4333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語音泡泡: 圓角矩形 24">
            <a:extLst>
              <a:ext uri="{FF2B5EF4-FFF2-40B4-BE49-F238E27FC236}">
                <a16:creationId xmlns:a16="http://schemas.microsoft.com/office/drawing/2014/main" id="{5B4309D8-AAA6-4D30-B51F-DDAF6E206C5C}"/>
              </a:ext>
            </a:extLst>
          </p:cNvPr>
          <p:cNvSpPr/>
          <p:nvPr/>
        </p:nvSpPr>
        <p:spPr>
          <a:xfrm>
            <a:off x="309353" y="3320265"/>
            <a:ext cx="3062124" cy="1302587"/>
          </a:xfrm>
          <a:prstGeom prst="wedgeRoundRectCallout">
            <a:avLst>
              <a:gd name="adj1" fmla="val -5630"/>
              <a:gd name="adj2" fmla="val 71580"/>
              <a:gd name="adj3" fmla="val 16667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endParaRPr lang="en-US" altLang="zh-TW" sz="3200" b="1">
              <a:solidFill>
                <a:schemeClr val="tx1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QSW-M1208 series brings powerful network</a:t>
            </a:r>
            <a:br>
              <a:rPr lang="en-US" altLang="zh-TW">
                <a:latin typeface="Arial"/>
                <a:ea typeface="微軟正黑體"/>
                <a:cs typeface="Arial"/>
              </a:rPr>
            </a:br>
            <a:r>
              <a:rPr lang="en-US" altLang="zh-TW">
                <a:latin typeface="Arial"/>
                <a:ea typeface="微軟正黑體"/>
                <a:cs typeface="Arial"/>
              </a:rPr>
              <a:t>for studio production </a:t>
            </a:r>
            <a:endParaRPr lang="en-US" altLang="zh-TW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800055"/>
            <a:ext cx="10515600" cy="43359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>
                <a:latin typeface="Arial"/>
                <a:ea typeface="微軟正黑體"/>
                <a:cs typeface="Arial"/>
              </a:rPr>
              <a:t>Fully SFP+ or SFP+/ NBASE-T,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flexible with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10GbE network.</a:t>
            </a:r>
            <a:endParaRPr lang="zh-TW" altLang="en-US" b="1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Link aggrega</a:t>
            </a:r>
            <a:r>
              <a:rPr lang="en-US" altLang="zh-TW" b="1">
                <a:latin typeface="Arial"/>
                <a:ea typeface="微軟正黑體"/>
                <a:cs typeface="Arial"/>
              </a:rPr>
              <a:t>t</a:t>
            </a:r>
            <a:r>
              <a:rPr lang="zh-TW" altLang="en-US" b="1">
                <a:latin typeface="Arial"/>
                <a:ea typeface="微軟正黑體"/>
                <a:cs typeface="Arial"/>
              </a:rPr>
              <a:t>ion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(LACP) bring you to more then 20GbE network speed.</a:t>
            </a:r>
            <a:endParaRPr lang="zh-TW" altLang="en-US" b="1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Easy web management design</a:t>
            </a:r>
            <a:r>
              <a:rPr lang="en-US" altLang="zh-TW" b="1">
                <a:latin typeface="Arial"/>
                <a:ea typeface="微軟正黑體"/>
                <a:cs typeface="Arial"/>
              </a:rPr>
              <a:t>.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48427C4F-F014-41C0-B5F8-7BFF8E7BC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7440" y="3310744"/>
            <a:ext cx="6033369" cy="2740155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箭號: 左-右雙向 14">
            <a:extLst>
              <a:ext uri="{FF2B5EF4-FFF2-40B4-BE49-F238E27FC236}">
                <a16:creationId xmlns:a16="http://schemas.microsoft.com/office/drawing/2014/main" id="{49E999B6-AE77-4BDC-810B-D0139B5F9AA3}"/>
              </a:ext>
            </a:extLst>
          </p:cNvPr>
          <p:cNvSpPr/>
          <p:nvPr/>
        </p:nvSpPr>
        <p:spPr>
          <a:xfrm>
            <a:off x="2779004" y="5128691"/>
            <a:ext cx="931518" cy="20046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C7D3AEB8-13E0-47C6-8BB7-30DFF2616D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91" y="4596875"/>
            <a:ext cx="2485115" cy="15531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9" name="箭號: 左-右雙向 18">
            <a:extLst>
              <a:ext uri="{FF2B5EF4-FFF2-40B4-BE49-F238E27FC236}">
                <a16:creationId xmlns:a16="http://schemas.microsoft.com/office/drawing/2014/main" id="{FD31F578-3680-48FF-9091-F3283EB0379A}"/>
              </a:ext>
            </a:extLst>
          </p:cNvPr>
          <p:cNvSpPr/>
          <p:nvPr/>
        </p:nvSpPr>
        <p:spPr>
          <a:xfrm>
            <a:off x="2779004" y="5444701"/>
            <a:ext cx="931518" cy="200462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4" descr="一張含有 室內, 監視器, 黑色, 坐 的圖片&#10;&#10;描述是以非常高的可信度產生">
            <a:extLst>
              <a:ext uri="{FF2B5EF4-FFF2-40B4-BE49-F238E27FC236}">
                <a16:creationId xmlns:a16="http://schemas.microsoft.com/office/drawing/2014/main" id="{89BC9621-DBEC-4331-A2D2-381F1F47BB0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511" y="4910602"/>
            <a:ext cx="1921958" cy="120445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068592-C8D6-4572-846F-5F4D09E4106E}"/>
              </a:ext>
            </a:extLst>
          </p:cNvPr>
          <p:cNvSpPr txBox="1"/>
          <p:nvPr/>
        </p:nvSpPr>
        <p:spPr>
          <a:xfrm>
            <a:off x="772863" y="5798017"/>
            <a:ext cx="2903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cs typeface="Arial" panose="020B0604020202020204" pitchFamily="34" charset="0"/>
              </a:rPr>
              <a:t>10GbE + 10GbE =</a:t>
            </a:r>
            <a:r>
              <a:rPr lang="en-US" altLang="zh-TW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20GbE</a:t>
            </a:r>
            <a:endParaRPr lang="zh-TW" altLang="en-US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圖片 9" descr="一張含有 藍色, 連接器, 纜線, 杯子 的圖片&#10;&#10;自動產生的描述">
            <a:extLst>
              <a:ext uri="{FF2B5EF4-FFF2-40B4-BE49-F238E27FC236}">
                <a16:creationId xmlns:a16="http://schemas.microsoft.com/office/drawing/2014/main" id="{B0EE83CD-3D85-435A-A4B6-0B3573A2B8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191" y="3288950"/>
            <a:ext cx="1712128" cy="136177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 descr="一張含有 坐, 桌 的圖片&#10;&#10;自動產生的描述">
            <a:extLst>
              <a:ext uri="{FF2B5EF4-FFF2-40B4-BE49-F238E27FC236}">
                <a16:creationId xmlns:a16="http://schemas.microsoft.com/office/drawing/2014/main" id="{BA56FE8B-42A5-48DD-8745-296A656836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466" y="3319860"/>
            <a:ext cx="1815703" cy="13617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756765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EE41D67-9579-4972-A298-EFF27BD0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Rich management functions</a:t>
            </a:r>
            <a:endParaRPr lang="zh-TW" altLang="en-US"/>
          </a:p>
        </p:txBody>
      </p:sp>
      <p:pic>
        <p:nvPicPr>
          <p:cNvPr id="7" name="圖片 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B21492B6-CAC1-42AA-AC5C-A71B4C2E88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5749" y="3720993"/>
            <a:ext cx="5300502" cy="3313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397A7922-8E1E-4300-9DF7-36A1C52F4B01}"/>
              </a:ext>
            </a:extLst>
          </p:cNvPr>
          <p:cNvSpPr txBox="1">
            <a:spLocks/>
          </p:cNvSpPr>
          <p:nvPr/>
        </p:nvSpPr>
        <p:spPr>
          <a:xfrm>
            <a:off x="838200" y="1876926"/>
            <a:ext cx="10515600" cy="4556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/>
              <a:t>VLAN</a:t>
            </a:r>
            <a:endParaRPr lang="zh-TW" altLang="en-US" b="1"/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/>
              <a:t>Link Aggregation Group</a:t>
            </a:r>
            <a:r>
              <a:rPr lang="zh-TW" altLang="en-US" b="1"/>
              <a:t> </a:t>
            </a:r>
            <a:r>
              <a:rPr lang="en-GB" b="1"/>
              <a:t>(LAG)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/>
              <a:t>Rapid Spanning Tree Protocol</a:t>
            </a:r>
            <a:r>
              <a:rPr lang="zh-TW" altLang="en-US" b="1"/>
              <a:t> </a:t>
            </a:r>
            <a:r>
              <a:rPr lang="en-GB" b="1"/>
              <a:t>(RSTP)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/>
              <a:t>Link Layer Discovery Protocol (LLDP)</a:t>
            </a:r>
            <a:endParaRPr lang="en-GB" b="1" dirty="0"/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1E1D8AB4-0FD4-48DD-B374-86555E3D43B0}"/>
              </a:ext>
            </a:extLst>
          </p:cNvPr>
          <p:cNvSpPr txBox="1">
            <a:spLocks/>
          </p:cNvSpPr>
          <p:nvPr/>
        </p:nvSpPr>
        <p:spPr>
          <a:xfrm>
            <a:off x="6268454" y="1876926"/>
            <a:ext cx="5085346" cy="45567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IGMP snooping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Access Control Lists (ACL)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Quality of Service</a:t>
            </a:r>
            <a:r>
              <a:rPr lang="zh-TW" altLang="en-US" b="1" dirty="0"/>
              <a:t> </a:t>
            </a:r>
            <a:r>
              <a:rPr lang="en-GB" b="1" dirty="0"/>
              <a:t>(QoS)</a:t>
            </a:r>
          </a:p>
          <a:p>
            <a:pPr>
              <a:lnSpc>
                <a:spcPct val="15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GB" b="1" dirty="0"/>
              <a:t>Simple Network Time Protocol</a:t>
            </a:r>
            <a:r>
              <a:rPr lang="zh-TW" altLang="en-US" b="1" dirty="0"/>
              <a:t> </a:t>
            </a:r>
            <a:r>
              <a:rPr lang="en-GB" b="1" dirty="0"/>
              <a:t>(SNTP)</a:t>
            </a:r>
          </a:p>
        </p:txBody>
      </p:sp>
    </p:spTree>
    <p:extLst>
      <p:ext uri="{BB962C8B-B14F-4D97-AF65-F5344CB8AC3E}">
        <p14:creationId xmlns:p14="http://schemas.microsoft.com/office/powerpoint/2010/main" val="3479052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Easy </a:t>
            </a:r>
            <a:r>
              <a:rPr lang="en-US" altLang="zh-TW">
                <a:latin typeface="Arial"/>
                <a:ea typeface="微軟正黑體"/>
                <a:cs typeface="Arial"/>
              </a:rPr>
              <a:t>to</a:t>
            </a:r>
            <a:r>
              <a:rPr lang="zh-TW" altLang="en-US">
                <a:latin typeface="Arial"/>
                <a:ea typeface="微軟正黑體"/>
                <a:cs typeface="Arial"/>
              </a:rPr>
              <a:t> use </a:t>
            </a:r>
            <a:r>
              <a:rPr lang="en-US" altLang="zh-TW">
                <a:latin typeface="Arial"/>
                <a:ea typeface="微軟正黑體"/>
                <a:cs typeface="Arial"/>
              </a:rPr>
              <a:t>GUI </a:t>
            </a:r>
            <a:r>
              <a:rPr lang="zh-TW" altLang="en-US">
                <a:latin typeface="Arial"/>
                <a:ea typeface="微軟正黑體"/>
                <a:cs typeface="Arial"/>
              </a:rPr>
              <a:t>design</a:t>
            </a:r>
            <a:endParaRPr lang="zh-TW" altLang="en-US"/>
          </a:p>
        </p:txBody>
      </p:sp>
      <p:sp>
        <p:nvSpPr>
          <p:cNvPr id="5" name="內容版面配置區 4"/>
          <p:cNvSpPr>
            <a:spLocks noGrp="1"/>
          </p:cNvSpPr>
          <p:nvPr>
            <p:ph idx="1"/>
          </p:nvPr>
        </p:nvSpPr>
        <p:spPr>
          <a:xfrm>
            <a:off x="838200" y="1705969"/>
            <a:ext cx="10515600" cy="447099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Rich functions and easy </a:t>
            </a:r>
            <a:r>
              <a:rPr lang="en-US" altLang="zh-TW" b="1">
                <a:latin typeface="Arial"/>
                <a:ea typeface="微軟正黑體"/>
                <a:cs typeface="Arial"/>
              </a:rPr>
              <a:t>to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use</a:t>
            </a:r>
            <a:r>
              <a:rPr lang="en-US" altLang="zh-TW" b="1">
                <a:latin typeface="Arial"/>
                <a:ea typeface="微軟正黑體"/>
                <a:cs typeface="Arial"/>
              </a:rPr>
              <a:t>.</a:t>
            </a:r>
            <a:endParaRPr lang="zh-TW" altLang="en-US" b="1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Straightforward web design let</a:t>
            </a:r>
            <a:r>
              <a:rPr lang="en-US" altLang="zh-TW" b="1">
                <a:latin typeface="Arial"/>
                <a:ea typeface="微軟正黑體"/>
                <a:cs typeface="Arial"/>
              </a:rPr>
              <a:t>s</a:t>
            </a:r>
            <a:r>
              <a:rPr lang="zh-TW" altLang="en-US" b="1">
                <a:latin typeface="Arial"/>
                <a:ea typeface="微軟正黑體"/>
                <a:cs typeface="Arial"/>
              </a:rPr>
              <a:t> user realize the setup logic quickly</a:t>
            </a:r>
            <a:r>
              <a:rPr lang="en-US" altLang="zh-TW" b="1">
                <a:latin typeface="Arial"/>
                <a:ea typeface="微軟正黑體"/>
                <a:cs typeface="Arial"/>
              </a:rPr>
              <a:t>.</a:t>
            </a:r>
            <a:endParaRPr lang="zh-TW" altLang="en-US" b="1">
              <a:latin typeface="Arial"/>
              <a:ea typeface="微軟正黑體"/>
              <a:cs typeface="Arial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48" y="2773359"/>
            <a:ext cx="4714819" cy="2141313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7167" y="3377208"/>
            <a:ext cx="4743831" cy="2141313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9237" y="4284384"/>
            <a:ext cx="4714815" cy="2141312"/>
          </a:xfrm>
          <a:prstGeom prst="roundRect">
            <a:avLst>
              <a:gd name="adj" fmla="val 4857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78619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We're making it better…</a:t>
            </a:r>
            <a:endParaRPr lang="zh-TW" altLang="en-US" dirty="0">
              <a:latin typeface="Arial"/>
              <a:ea typeface="微軟正黑體"/>
              <a:cs typeface="Arial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E73DD5D-3EA0-4E27-9ACD-003407BCB1C9}"/>
              </a:ext>
            </a:extLst>
          </p:cNvPr>
          <p:cNvSpPr/>
          <p:nvPr/>
        </p:nvSpPr>
        <p:spPr>
          <a:xfrm>
            <a:off x="880309" y="1768641"/>
            <a:ext cx="10431379" cy="5089359"/>
          </a:xfrm>
          <a:prstGeom prst="rect">
            <a:avLst/>
          </a:prstGeom>
          <a:gradFill>
            <a:gsLst>
              <a:gs pos="100000">
                <a:schemeClr val="bg1">
                  <a:lumMod val="75000"/>
                </a:schemeClr>
              </a:gs>
              <a:gs pos="0">
                <a:schemeClr val="bg1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9ED587F4-3C47-45D1-9675-3B49854EC602}"/>
              </a:ext>
            </a:extLst>
          </p:cNvPr>
          <p:cNvSpPr txBox="1"/>
          <p:nvPr/>
        </p:nvSpPr>
        <p:spPr>
          <a:xfrm>
            <a:off x="344164" y="1865059"/>
            <a:ext cx="11503672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2400" b="1" dirty="0">
                <a:latin typeface="Arial"/>
                <a:ea typeface="微軟正黑體"/>
                <a:cs typeface="Arial"/>
              </a:rPr>
              <a:t>What we can do after having 10GbE unmanaged switches?</a:t>
            </a:r>
            <a:r>
              <a:rPr lang="zh-TW" altLang="en-US" sz="2400" b="1" dirty="0">
                <a:latin typeface="Arial"/>
                <a:ea typeface="微軟正黑體"/>
                <a:cs typeface="Arial"/>
              </a:rPr>
              <a:t> </a:t>
            </a:r>
            <a:endParaRPr lang="en-US" altLang="zh-TW" sz="240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486FA55D-45F4-4506-B29C-C2509500ECA8}"/>
              </a:ext>
            </a:extLst>
          </p:cNvPr>
          <p:cNvSpPr/>
          <p:nvPr/>
        </p:nvSpPr>
        <p:spPr>
          <a:xfrm>
            <a:off x="1427747" y="2510158"/>
            <a:ext cx="9336505" cy="5847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Only can check cable one by one when issue happen? What else?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A8CDF05-0FCC-4F3C-AF24-12ED2E93F88F}"/>
              </a:ext>
            </a:extLst>
          </p:cNvPr>
          <p:cNvSpPr/>
          <p:nvPr/>
        </p:nvSpPr>
        <p:spPr>
          <a:xfrm>
            <a:off x="1427747" y="3195279"/>
            <a:ext cx="9336505" cy="5847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zh-TW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Whole office shut down with one single PC affected by virus?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B5524EB1-2D6A-4CB4-9DC9-656F4584A977}"/>
              </a:ext>
            </a:extLst>
          </p:cNvPr>
          <p:cNvSpPr/>
          <p:nvPr/>
        </p:nvSpPr>
        <p:spPr>
          <a:xfrm>
            <a:off x="1427747" y="3877222"/>
            <a:ext cx="9336505" cy="584775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altLang="zh-TW" sz="2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I like to have more then 10Gbps!</a:t>
            </a:r>
            <a:endParaRPr lang="zh-TW" alt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圖片 46">
            <a:extLst>
              <a:ext uri="{FF2B5EF4-FFF2-40B4-BE49-F238E27FC236}">
                <a16:creationId xmlns:a16="http://schemas.microsoft.com/office/drawing/2014/main" id="{52D0A0DD-1A2E-4890-9671-5D71E87C2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0009" y="4347339"/>
            <a:ext cx="3690592" cy="2913160"/>
          </a:xfrm>
          <a:prstGeom prst="rect">
            <a:avLst/>
          </a:prstGeom>
        </p:spPr>
      </p:pic>
      <p:sp>
        <p:nvSpPr>
          <p:cNvPr id="48" name="語音泡泡: 圓角矩形 47">
            <a:extLst>
              <a:ext uri="{FF2B5EF4-FFF2-40B4-BE49-F238E27FC236}">
                <a16:creationId xmlns:a16="http://schemas.microsoft.com/office/drawing/2014/main" id="{E014C204-C70E-4E81-9C91-8C41C594DCF8}"/>
              </a:ext>
            </a:extLst>
          </p:cNvPr>
          <p:cNvSpPr/>
          <p:nvPr/>
        </p:nvSpPr>
        <p:spPr>
          <a:xfrm>
            <a:off x="5020345" y="4789773"/>
            <a:ext cx="5412059" cy="744751"/>
          </a:xfrm>
          <a:prstGeom prst="wedgeRoundRectCallout">
            <a:avLst>
              <a:gd name="adj1" fmla="val -59465"/>
              <a:gd name="adj2" fmla="val -460"/>
              <a:gd name="adj3" fmla="val 1666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zh-TW" altLang="en-US" sz="24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We heard what customer</a:t>
            </a:r>
            <a:r>
              <a:rPr lang="en-US" altLang="zh-TW" sz="24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s</a:t>
            </a:r>
            <a:r>
              <a:rPr lang="zh-TW" altLang="en-US" sz="24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 need</a:t>
            </a:r>
            <a:r>
              <a:rPr lang="en-US" altLang="zh-TW" sz="2400" b="1" dirty="0">
                <a:solidFill>
                  <a:schemeClr val="tx1"/>
                </a:solidFill>
                <a:latin typeface="Arial"/>
                <a:ea typeface="微軟正黑體"/>
                <a:cs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2468340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汽車, 蛋糕, 坐, 玩具 的圖片&#10;&#10;自動產生的描述">
            <a:extLst>
              <a:ext uri="{FF2B5EF4-FFF2-40B4-BE49-F238E27FC236}">
                <a16:creationId xmlns:a16="http://schemas.microsoft.com/office/drawing/2014/main" id="{A53B9F7C-9655-472D-9382-F4EA95F2A87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35999"/>
            <a:ext cx="7881287" cy="6315281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700" dirty="0">
                <a:latin typeface="Arial"/>
                <a:ea typeface="微軟正黑體"/>
                <a:cs typeface="Arial"/>
              </a:rPr>
              <a:t>Raise network speed with multiple network cable</a:t>
            </a:r>
            <a:endParaRPr lang="zh-TW" altLang="en-US" sz="3700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9100" y="1735999"/>
            <a:ext cx="11353800" cy="444096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b="1" dirty="0">
                <a:latin typeface="Arial"/>
                <a:ea typeface="微軟正黑體"/>
                <a:cs typeface="Arial"/>
              </a:rPr>
              <a:t>Link Aggregation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(LAG) 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can aggregate multiple network cable into a single logical network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Quick and direct to have a network more than 10GbE. </a:t>
            </a:r>
            <a:endParaRPr lang="zh-TW" altLang="en-US" b="1" dirty="0"/>
          </a:p>
        </p:txBody>
      </p:sp>
      <p:pic>
        <p:nvPicPr>
          <p:cNvPr id="25" name="圖片 24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02EBF97E-2B9B-486D-AB8C-1E0B0813F3C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298" y="3456296"/>
            <a:ext cx="5300502" cy="33134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2072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流程圖: 接點 128">
            <a:extLst>
              <a:ext uri="{FF2B5EF4-FFF2-40B4-BE49-F238E27FC236}">
                <a16:creationId xmlns:a16="http://schemas.microsoft.com/office/drawing/2014/main" id="{38147941-D0A1-4F6E-B241-4A7BE6918161}"/>
              </a:ext>
            </a:extLst>
          </p:cNvPr>
          <p:cNvSpPr/>
          <p:nvPr/>
        </p:nvSpPr>
        <p:spPr>
          <a:xfrm>
            <a:off x="156594" y="4265698"/>
            <a:ext cx="3391633" cy="1992916"/>
          </a:xfrm>
          <a:prstGeom prst="flowChartConnector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Split office network into different area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662567"/>
            <a:ext cx="10515600" cy="45143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Virtual network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(VLAN) can split office network.</a:t>
            </a:r>
            <a:endParaRPr lang="en-US" altLang="zh-TW" b="1" dirty="0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Easy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to 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manage, can set up rout</a:t>
            </a:r>
            <a:r>
              <a:rPr lang="en-US" altLang="zh-TW" b="1" dirty="0" err="1">
                <a:latin typeface="Arial"/>
                <a:ea typeface="微軟正黑體"/>
                <a:cs typeface="Arial"/>
              </a:rPr>
              <a:t>ing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 to connect different networks.</a:t>
            </a:r>
            <a:endParaRPr lang="zh-TW" altLang="en-US" b="1" dirty="0"/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Separate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employee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and guest network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27" name="圖片 26" descr="一張含有 玩具 的圖片&#10;&#10;自動產生的描述">
            <a:extLst>
              <a:ext uri="{FF2B5EF4-FFF2-40B4-BE49-F238E27FC236}">
                <a16:creationId xmlns:a16="http://schemas.microsoft.com/office/drawing/2014/main" id="{3049FA66-BC23-4EDE-AA7D-D65D5A2F263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9175" y="4279641"/>
            <a:ext cx="2150749" cy="24423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78FBB188-2253-4B02-87D8-57434F1B2D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5579" y="4276685"/>
            <a:ext cx="2517494" cy="2444272"/>
          </a:xfrm>
          <a:prstGeom prst="rect">
            <a:avLst/>
          </a:prstGeom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2BFA8D2D-FDC4-426F-9FD6-FB7BFC0311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8067" y="1150916"/>
            <a:ext cx="2243094" cy="2444294"/>
          </a:xfrm>
          <a:prstGeom prst="rect">
            <a:avLst/>
          </a:prstGeom>
        </p:spPr>
      </p:pic>
      <p:cxnSp>
        <p:nvCxnSpPr>
          <p:cNvPr id="35" name="直線單箭頭接點 34">
            <a:extLst>
              <a:ext uri="{FF2B5EF4-FFF2-40B4-BE49-F238E27FC236}">
                <a16:creationId xmlns:a16="http://schemas.microsoft.com/office/drawing/2014/main" id="{DB31945D-5F03-4474-A7D5-47595135467F}"/>
              </a:ext>
            </a:extLst>
          </p:cNvPr>
          <p:cNvCxnSpPr>
            <a:cxnSpLocks/>
          </p:cNvCxnSpPr>
          <p:nvPr/>
        </p:nvCxnSpPr>
        <p:spPr>
          <a:xfrm flipV="1">
            <a:off x="3765853" y="3377388"/>
            <a:ext cx="5451445" cy="788727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單箭頭接點 41">
            <a:extLst>
              <a:ext uri="{FF2B5EF4-FFF2-40B4-BE49-F238E27FC236}">
                <a16:creationId xmlns:a16="http://schemas.microsoft.com/office/drawing/2014/main" id="{6BAAA19E-B728-4AE3-96D0-93ECA772C9D6}"/>
              </a:ext>
            </a:extLst>
          </p:cNvPr>
          <p:cNvCxnSpPr>
            <a:cxnSpLocks/>
          </p:cNvCxnSpPr>
          <p:nvPr/>
        </p:nvCxnSpPr>
        <p:spPr>
          <a:xfrm>
            <a:off x="8327960" y="5402844"/>
            <a:ext cx="1471133" cy="0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單箭頭接點 51">
            <a:extLst>
              <a:ext uri="{FF2B5EF4-FFF2-40B4-BE49-F238E27FC236}">
                <a16:creationId xmlns:a16="http://schemas.microsoft.com/office/drawing/2014/main" id="{DD3DC10A-6B4E-42FC-96ED-774651DF7496}"/>
              </a:ext>
            </a:extLst>
          </p:cNvPr>
          <p:cNvCxnSpPr>
            <a:cxnSpLocks/>
          </p:cNvCxnSpPr>
          <p:nvPr/>
        </p:nvCxnSpPr>
        <p:spPr>
          <a:xfrm>
            <a:off x="10198462" y="3709962"/>
            <a:ext cx="7218" cy="1230528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圖片 77">
            <a:extLst>
              <a:ext uri="{FF2B5EF4-FFF2-40B4-BE49-F238E27FC236}">
                <a16:creationId xmlns:a16="http://schemas.microsoft.com/office/drawing/2014/main" id="{1E0700A0-2D5F-4997-8BE1-18C79FF7B1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5261" y="2958391"/>
            <a:ext cx="3460592" cy="3069427"/>
          </a:xfrm>
          <a:prstGeom prst="rect">
            <a:avLst/>
          </a:prstGeom>
        </p:spPr>
      </p:pic>
      <p:sp>
        <p:nvSpPr>
          <p:cNvPr id="82" name="乘號 81">
            <a:extLst>
              <a:ext uri="{FF2B5EF4-FFF2-40B4-BE49-F238E27FC236}">
                <a16:creationId xmlns:a16="http://schemas.microsoft.com/office/drawing/2014/main" id="{287E33E0-E5F6-4382-B6CD-947F80017F22}"/>
              </a:ext>
            </a:extLst>
          </p:cNvPr>
          <p:cNvSpPr/>
          <p:nvPr/>
        </p:nvSpPr>
        <p:spPr>
          <a:xfrm>
            <a:off x="9837367" y="3959846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83" name="乘號 82">
            <a:extLst>
              <a:ext uri="{FF2B5EF4-FFF2-40B4-BE49-F238E27FC236}">
                <a16:creationId xmlns:a16="http://schemas.microsoft.com/office/drawing/2014/main" id="{401791EE-6354-42FD-AFE7-E31C4256166B}"/>
              </a:ext>
            </a:extLst>
          </p:cNvPr>
          <p:cNvSpPr/>
          <p:nvPr/>
        </p:nvSpPr>
        <p:spPr>
          <a:xfrm>
            <a:off x="6043872" y="3415352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20" name="直線單箭頭接點 119">
            <a:extLst>
              <a:ext uri="{FF2B5EF4-FFF2-40B4-BE49-F238E27FC236}">
                <a16:creationId xmlns:a16="http://schemas.microsoft.com/office/drawing/2014/main" id="{4D140CAE-6C8A-401B-8F70-EBE86B4C97A1}"/>
              </a:ext>
            </a:extLst>
          </p:cNvPr>
          <p:cNvCxnSpPr>
            <a:cxnSpLocks/>
            <a:stCxn id="78" idx="3"/>
          </p:cNvCxnSpPr>
          <p:nvPr/>
        </p:nvCxnSpPr>
        <p:spPr>
          <a:xfrm>
            <a:off x="3765853" y="4493105"/>
            <a:ext cx="2522165" cy="744642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乘號 124">
            <a:extLst>
              <a:ext uri="{FF2B5EF4-FFF2-40B4-BE49-F238E27FC236}">
                <a16:creationId xmlns:a16="http://schemas.microsoft.com/office/drawing/2014/main" id="{3450B1C6-7A29-4F8B-A547-47850ADC9D55}"/>
              </a:ext>
            </a:extLst>
          </p:cNvPr>
          <p:cNvSpPr/>
          <p:nvPr/>
        </p:nvSpPr>
        <p:spPr>
          <a:xfrm>
            <a:off x="4640324" y="4473243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cxnSp>
        <p:nvCxnSpPr>
          <p:cNvPr id="132" name="直線單箭頭接點 131">
            <a:extLst>
              <a:ext uri="{FF2B5EF4-FFF2-40B4-BE49-F238E27FC236}">
                <a16:creationId xmlns:a16="http://schemas.microsoft.com/office/drawing/2014/main" id="{C9FE2732-2406-4600-BB2B-B63F6C5CCB6D}"/>
              </a:ext>
            </a:extLst>
          </p:cNvPr>
          <p:cNvCxnSpPr>
            <a:cxnSpLocks/>
          </p:cNvCxnSpPr>
          <p:nvPr/>
        </p:nvCxnSpPr>
        <p:spPr>
          <a:xfrm flipV="1">
            <a:off x="8334608" y="3701316"/>
            <a:ext cx="1305583" cy="1130624"/>
          </a:xfrm>
          <a:prstGeom prst="straightConnector1">
            <a:avLst/>
          </a:prstGeom>
          <a:ln w="6350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66396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文字, 地圖, 標誌 的圖片&#10;&#10;自動產生的描述">
            <a:extLst>
              <a:ext uri="{FF2B5EF4-FFF2-40B4-BE49-F238E27FC236}">
                <a16:creationId xmlns:a16="http://schemas.microsoft.com/office/drawing/2014/main" id="{5FF3F6EF-A08D-411A-941F-C53F4254CD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373" y="1719617"/>
            <a:ext cx="8184274" cy="469462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800">
                <a:latin typeface="Arial"/>
                <a:ea typeface="微軟正黑體"/>
                <a:cs typeface="Arial"/>
              </a:rPr>
              <a:t>Deliver streaming to dedicate device specificly</a:t>
            </a:r>
            <a:endParaRPr lang="zh-TW" sz="380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2497541"/>
            <a:ext cx="4174671" cy="367942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IGMP snooping can record streaming request for each end point device.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Avoid packet lost or wrong stream br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o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a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d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cast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333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Easy access control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Access Control List (ACL) can control access </a:t>
            </a:r>
            <a:r>
              <a:rPr lang="en-US" b="1" dirty="0">
                <a:latin typeface="Arial"/>
                <a:ea typeface="微軟正黑體"/>
                <a:cs typeface="Arial"/>
              </a:rPr>
              <a:t>specifically.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 dirty="0">
                <a:latin typeface="Arial"/>
                <a:ea typeface="微軟正黑體"/>
                <a:cs typeface="Arial"/>
              </a:rPr>
              <a:t>To avoid security issue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</a:p>
        </p:txBody>
      </p: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F52E5A94-65CA-4871-BE85-04E9DB37F05B}"/>
              </a:ext>
            </a:extLst>
          </p:cNvPr>
          <p:cNvCxnSpPr>
            <a:cxnSpLocks/>
          </p:cNvCxnSpPr>
          <p:nvPr/>
        </p:nvCxnSpPr>
        <p:spPr>
          <a:xfrm>
            <a:off x="4322787" y="5830135"/>
            <a:ext cx="3879517" cy="0"/>
          </a:xfrm>
          <a:prstGeom prst="straightConnector1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圖片 14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015A6A5A-18C5-470A-9AC6-FA772DEA46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29212" y="2723856"/>
            <a:ext cx="1552631" cy="15711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6" name="圖片 15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A770BFE9-969C-40AF-9312-0F1311D69E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16"/>
          <a:stretch/>
        </p:blipFill>
        <p:spPr>
          <a:xfrm>
            <a:off x="1258127" y="3846640"/>
            <a:ext cx="1552631" cy="15711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7" name="圖片 16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DA805F2F-0F80-47B1-86EA-044B9D62ED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5"/>
          <a:stretch/>
        </p:blipFill>
        <p:spPr>
          <a:xfrm>
            <a:off x="2729212" y="5012374"/>
            <a:ext cx="1552631" cy="1571157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8" name="圖片 17" descr="一張含有 壽司, 食物, 房間 的圖片&#10;&#10;自動產生的描述">
            <a:extLst>
              <a:ext uri="{FF2B5EF4-FFF2-40B4-BE49-F238E27FC236}">
                <a16:creationId xmlns:a16="http://schemas.microsoft.com/office/drawing/2014/main" id="{28053A9F-CF9E-4CE7-9C24-6292F6DB39F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17"/>
          <a:stretch/>
        </p:blipFill>
        <p:spPr>
          <a:xfrm>
            <a:off x="9145804" y="3276338"/>
            <a:ext cx="1552631" cy="1698053"/>
          </a:xfrm>
          <a:prstGeom prst="rect">
            <a:avLst/>
          </a:prstGeo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63B6EE61-800F-46D4-8E7E-0E7819A14C55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7037282" y="4108766"/>
            <a:ext cx="2108522" cy="16599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>
            <a:extLst>
              <a:ext uri="{FF2B5EF4-FFF2-40B4-BE49-F238E27FC236}">
                <a16:creationId xmlns:a16="http://schemas.microsoft.com/office/drawing/2014/main" id="{F157F23C-44EB-45C6-8D49-4BC2DDA652DD}"/>
              </a:ext>
            </a:extLst>
          </p:cNvPr>
          <p:cNvCxnSpPr>
            <a:cxnSpLocks/>
          </p:cNvCxnSpPr>
          <p:nvPr/>
        </p:nvCxnSpPr>
        <p:spPr>
          <a:xfrm>
            <a:off x="4322787" y="3537313"/>
            <a:ext cx="3768756" cy="0"/>
          </a:xfrm>
          <a:prstGeom prst="straightConnector1">
            <a:avLst/>
          </a:prstGeom>
          <a:ln w="63500">
            <a:solidFill>
              <a:srgbClr val="00B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>
            <a:extLst>
              <a:ext uri="{FF2B5EF4-FFF2-40B4-BE49-F238E27FC236}">
                <a16:creationId xmlns:a16="http://schemas.microsoft.com/office/drawing/2014/main" id="{33F8AB44-11F1-4E36-A915-27FCECCF9D09}"/>
              </a:ext>
            </a:extLst>
          </p:cNvPr>
          <p:cNvSpPr/>
          <p:nvPr/>
        </p:nvSpPr>
        <p:spPr>
          <a:xfrm>
            <a:off x="6150591" y="3044693"/>
            <a:ext cx="886691" cy="3186861"/>
          </a:xfrm>
          <a:prstGeom prst="rect">
            <a:avLst/>
          </a:prstGeom>
          <a:gradFill>
            <a:gsLst>
              <a:gs pos="100000">
                <a:srgbClr val="002060"/>
              </a:gs>
              <a:gs pos="0">
                <a:srgbClr val="0070C0"/>
              </a:gs>
            </a:gsLst>
            <a:lin ang="0" scaled="0"/>
          </a:gradFill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ACL</a:t>
            </a:r>
            <a:endParaRPr lang="zh-TW" altLang="en-US" sz="24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DC53504E-42B1-47CA-814E-6E436758FD15}"/>
              </a:ext>
            </a:extLst>
          </p:cNvPr>
          <p:cNvCxnSpPr>
            <a:cxnSpLocks/>
            <a:stCxn id="21" idx="1"/>
            <a:endCxn id="16" idx="3"/>
          </p:cNvCxnSpPr>
          <p:nvPr/>
        </p:nvCxnSpPr>
        <p:spPr>
          <a:xfrm flipH="1" flipV="1">
            <a:off x="2810758" y="4632219"/>
            <a:ext cx="3339833" cy="5905"/>
          </a:xfrm>
          <a:prstGeom prst="straightConnector1">
            <a:avLst/>
          </a:prstGeom>
          <a:ln w="63500">
            <a:solidFill>
              <a:schemeClr val="tx1">
                <a:lumMod val="50000"/>
                <a:lumOff val="50000"/>
              </a:schemeClr>
            </a:solidFill>
            <a:prstDash val="sysDot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乘號 22">
            <a:extLst>
              <a:ext uri="{FF2B5EF4-FFF2-40B4-BE49-F238E27FC236}">
                <a16:creationId xmlns:a16="http://schemas.microsoft.com/office/drawing/2014/main" id="{6CDF7E85-69AC-4C35-B3AF-B31247B2CF2A}"/>
              </a:ext>
            </a:extLst>
          </p:cNvPr>
          <p:cNvSpPr/>
          <p:nvPr/>
        </p:nvSpPr>
        <p:spPr>
          <a:xfrm>
            <a:off x="4119579" y="4281365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4" name="乘號 23">
            <a:extLst>
              <a:ext uri="{FF2B5EF4-FFF2-40B4-BE49-F238E27FC236}">
                <a16:creationId xmlns:a16="http://schemas.microsoft.com/office/drawing/2014/main" id="{555C00E0-4171-4C26-A065-4A97CF31F40C}"/>
              </a:ext>
            </a:extLst>
          </p:cNvPr>
          <p:cNvSpPr/>
          <p:nvPr/>
        </p:nvSpPr>
        <p:spPr>
          <a:xfrm>
            <a:off x="7841209" y="3752007"/>
            <a:ext cx="722189" cy="722189"/>
          </a:xfrm>
          <a:prstGeom prst="mathMultiply">
            <a:avLst/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506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Firmware version </a:t>
            </a:r>
            <a:r>
              <a:rPr lang="en-US" altLang="zh-TW">
                <a:latin typeface="Arial"/>
                <a:ea typeface="微軟正黑體"/>
                <a:cs typeface="Arial"/>
              </a:rPr>
              <a:t>live check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653463" y="3057099"/>
            <a:ext cx="4700337" cy="311986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One-click update</a:t>
            </a:r>
            <a:r>
              <a:rPr lang="en-US" altLang="zh-TW" b="1">
                <a:latin typeface="Arial"/>
                <a:ea typeface="微軟正黑體"/>
                <a:cs typeface="Arial"/>
              </a:rPr>
              <a:t>.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zh-TW" altLang="en-US" b="1">
                <a:latin typeface="Arial"/>
                <a:ea typeface="微軟正黑體"/>
                <a:cs typeface="Arial"/>
              </a:rPr>
              <a:t>Firmware version auto detect</a:t>
            </a:r>
            <a:r>
              <a:rPr lang="en-US" altLang="zh-TW" b="1">
                <a:latin typeface="Arial"/>
                <a:ea typeface="微軟正黑體"/>
                <a:cs typeface="Arial"/>
              </a:rPr>
              <a:t>.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>
                <a:latin typeface="Arial"/>
                <a:ea typeface="微軟正黑體"/>
                <a:cs typeface="Arial"/>
              </a:rPr>
              <a:t>Manual update</a:t>
            </a:r>
          </a:p>
        </p:txBody>
      </p:sp>
      <p:pic>
        <p:nvPicPr>
          <p:cNvPr id="8" name="圖片 7" descr="一張含有 畫畫, 標誌 的圖片&#10;&#10;自動產生的描述">
            <a:extLst>
              <a:ext uri="{FF2B5EF4-FFF2-40B4-BE49-F238E27FC236}">
                <a16:creationId xmlns:a16="http://schemas.microsoft.com/office/drawing/2014/main" id="{CF32A0F0-46DF-43ED-B861-93925BE3EE4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213" y="1754188"/>
            <a:ext cx="5845298" cy="552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5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Always looking for best routing</a:t>
            </a:r>
            <a:endParaRPr lang="zh-TW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53248" y="3135086"/>
            <a:ext cx="4912518" cy="304187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Rapid Spanning Tree Protocol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(RSTP) 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live check best networking route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.</a:t>
            </a:r>
          </a:p>
          <a:p>
            <a:pPr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b="1" dirty="0">
                <a:latin typeface="Arial"/>
                <a:ea typeface="微軟正黑體"/>
                <a:cs typeface="Arial"/>
              </a:rPr>
              <a:t>Always using most effective route for data transfer.</a:t>
            </a: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6C44D59A-BFBB-4A34-8B9C-C07D928B10A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8824" y="1791070"/>
            <a:ext cx="6085453" cy="4897577"/>
          </a:xfrm>
          <a:prstGeom prst="rect">
            <a:avLst/>
          </a:prstGeom>
        </p:spPr>
      </p:pic>
      <p:grpSp>
        <p:nvGrpSpPr>
          <p:cNvPr id="19" name="群組 18">
            <a:extLst>
              <a:ext uri="{FF2B5EF4-FFF2-40B4-BE49-F238E27FC236}">
                <a16:creationId xmlns:a16="http://schemas.microsoft.com/office/drawing/2014/main" id="{1FBB6461-311D-42FD-9B8E-C89DA239951F}"/>
              </a:ext>
            </a:extLst>
          </p:cNvPr>
          <p:cNvGrpSpPr/>
          <p:nvPr/>
        </p:nvGrpSpPr>
        <p:grpSpPr>
          <a:xfrm>
            <a:off x="6076950" y="1877277"/>
            <a:ext cx="722189" cy="722189"/>
            <a:chOff x="6095999" y="1813681"/>
            <a:chExt cx="722189" cy="722189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77F953D2-C250-4702-957F-E4B0DF52FACE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1" name="乘號 20">
              <a:extLst>
                <a:ext uri="{FF2B5EF4-FFF2-40B4-BE49-F238E27FC236}">
                  <a16:creationId xmlns:a16="http://schemas.microsoft.com/office/drawing/2014/main" id="{9F375F7D-E5D8-4A3B-AB86-20133578D810}"/>
                </a:ext>
              </a:extLst>
            </p:cNvPr>
            <p:cNvSpPr/>
            <p:nvPr/>
          </p:nvSpPr>
          <p:spPr>
            <a:xfrm>
              <a:off x="6095999" y="1813681"/>
              <a:ext cx="722189" cy="722189"/>
            </a:xfrm>
            <a:prstGeom prst="mathMultiply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群組 21">
            <a:extLst>
              <a:ext uri="{FF2B5EF4-FFF2-40B4-BE49-F238E27FC236}">
                <a16:creationId xmlns:a16="http://schemas.microsoft.com/office/drawing/2014/main" id="{925919B8-0B9A-4CA1-8639-74D6AC808B27}"/>
              </a:ext>
            </a:extLst>
          </p:cNvPr>
          <p:cNvGrpSpPr/>
          <p:nvPr/>
        </p:nvGrpSpPr>
        <p:grpSpPr>
          <a:xfrm>
            <a:off x="10299632" y="5247976"/>
            <a:ext cx="722189" cy="722189"/>
            <a:chOff x="10318682" y="5252206"/>
            <a:chExt cx="722189" cy="722189"/>
          </a:xfrm>
        </p:grpSpPr>
        <p:sp>
          <p:nvSpPr>
            <p:cNvPr id="23" name="橢圓 22">
              <a:extLst>
                <a:ext uri="{FF2B5EF4-FFF2-40B4-BE49-F238E27FC236}">
                  <a16:creationId xmlns:a16="http://schemas.microsoft.com/office/drawing/2014/main" id="{29101E84-E33D-4C48-908A-FE709372F8CA}"/>
                </a:ext>
              </a:extLst>
            </p:cNvPr>
            <p:cNvSpPr/>
            <p:nvPr/>
          </p:nvSpPr>
          <p:spPr>
            <a:xfrm>
              <a:off x="10318682" y="5252206"/>
              <a:ext cx="722189" cy="722189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C3560EA8-DE2D-4806-9CBE-65C3C743E800}"/>
                </a:ext>
              </a:extLst>
            </p:cNvPr>
            <p:cNvSpPr/>
            <p:nvPr/>
          </p:nvSpPr>
          <p:spPr>
            <a:xfrm>
              <a:off x="10434117" y="5367641"/>
              <a:ext cx="491319" cy="491319"/>
            </a:xfrm>
            <a:prstGeom prst="ellipse">
              <a:avLst/>
            </a:prstGeom>
            <a:noFill/>
            <a:ln w="825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47904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QSW-M1208 have more</a:t>
            </a:r>
            <a:endParaRPr lang="zh-TW" altLang="en-US">
              <a:latin typeface="Arial"/>
              <a:ea typeface="微軟正黑體"/>
              <a:cs typeface="Arial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0F7A332-8A7A-4BF5-A232-3EB0A17B9B1C}"/>
              </a:ext>
            </a:extLst>
          </p:cNvPr>
          <p:cNvSpPr/>
          <p:nvPr/>
        </p:nvSpPr>
        <p:spPr>
          <a:xfrm>
            <a:off x="4256444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2700BB2D-8A16-4301-91D7-6630E54331CA}"/>
              </a:ext>
            </a:extLst>
          </p:cNvPr>
          <p:cNvSpPr/>
          <p:nvPr/>
        </p:nvSpPr>
        <p:spPr>
          <a:xfrm>
            <a:off x="8117949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1E9BF73-D6D8-4D66-8A66-182046791D4A}"/>
              </a:ext>
            </a:extLst>
          </p:cNvPr>
          <p:cNvSpPr/>
          <p:nvPr/>
        </p:nvSpPr>
        <p:spPr>
          <a:xfrm>
            <a:off x="396483" y="1440865"/>
            <a:ext cx="3678340" cy="5417135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571568C-8A16-4B5D-A5AE-7ADA7D698426}"/>
              </a:ext>
            </a:extLst>
          </p:cNvPr>
          <p:cNvSpPr txBox="1"/>
          <p:nvPr/>
        </p:nvSpPr>
        <p:spPr>
          <a:xfrm>
            <a:off x="394939" y="2059019"/>
            <a:ext cx="36783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Ethernet flow control (IEEE 802.3x)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managing packet transfer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avoid packet lost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B37357D-ADC8-4BD4-BCED-00545030D960}"/>
              </a:ext>
            </a:extLst>
          </p:cNvPr>
          <p:cNvSpPr txBox="1"/>
          <p:nvPr/>
        </p:nvSpPr>
        <p:spPr>
          <a:xfrm>
            <a:off x="4256444" y="2059019"/>
            <a:ext cx="3678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Link Layer Discovery Protocol (LLDP),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easy to know which devices 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are 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conneted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1273E8BA-4A80-4E0B-B5FF-15F167DB7338}"/>
              </a:ext>
            </a:extLst>
          </p:cNvPr>
          <p:cNvSpPr txBox="1"/>
          <p:nvPr/>
        </p:nvSpPr>
        <p:spPr>
          <a:xfrm>
            <a:off x="8116405" y="2059019"/>
            <a:ext cx="36783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Energy-Efficient Ethernet (IEEE 802.3az) and fan speed control,</a:t>
            </a: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managing power consum</a:t>
            </a:r>
            <a:r>
              <a:rPr lang="en-US" altLang="zh-TW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ption.</a:t>
            </a:r>
          </a:p>
        </p:txBody>
      </p:sp>
      <p:pic>
        <p:nvPicPr>
          <p:cNvPr id="10" name="圖片 9" descr="一張含有 螢幕擷取畫面 的圖片&#10;&#10;自動產生的描述">
            <a:extLst>
              <a:ext uri="{FF2B5EF4-FFF2-40B4-BE49-F238E27FC236}">
                <a16:creationId xmlns:a16="http://schemas.microsoft.com/office/drawing/2014/main" id="{6DA30D87-D838-483D-8211-DB50396733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949" y="3862021"/>
            <a:ext cx="3468319" cy="177183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DA7AFF0-DAE1-4B86-ABAC-5C2699CE9A9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3871" y="4000612"/>
            <a:ext cx="3483486" cy="1494656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8C0C84A-BEEF-4C71-99C7-9646703786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34078" y="4074700"/>
            <a:ext cx="3457973" cy="1346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601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標題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altLang="zh-TW" sz="4000">
                <a:latin typeface="Arial"/>
                <a:ea typeface="微軟正黑體"/>
                <a:cs typeface="Arial"/>
              </a:rPr>
              <a:t>Perfectly integrated</a:t>
            </a:r>
            <a:br>
              <a:rPr lang="en-US" altLang="zh-TW" sz="4000">
                <a:latin typeface="Arial"/>
                <a:ea typeface="微軟正黑體"/>
                <a:cs typeface="Arial"/>
              </a:rPr>
            </a:br>
            <a:r>
              <a:rPr lang="en-US" altLang="zh-TW" sz="4000">
                <a:latin typeface="Arial"/>
                <a:ea typeface="微軟正黑體"/>
                <a:cs typeface="Arial"/>
              </a:rPr>
              <a:t>with</a:t>
            </a:r>
            <a:r>
              <a:rPr lang="zh-TW" altLang="en-US" sz="4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000">
                <a:latin typeface="Arial"/>
                <a:ea typeface="微軟正黑體"/>
                <a:cs typeface="Arial"/>
              </a:rPr>
              <a:t>QNAP 10GbE</a:t>
            </a:r>
            <a:r>
              <a:rPr lang="zh-TW" altLang="en-US" sz="4000">
                <a:latin typeface="Arial"/>
                <a:ea typeface="微軟正黑體"/>
                <a:cs typeface="Arial"/>
              </a:rPr>
              <a:t> </a:t>
            </a:r>
            <a:r>
              <a:rPr lang="en-US" altLang="zh-TW" sz="4000">
                <a:latin typeface="Arial"/>
                <a:ea typeface="微軟正黑體"/>
                <a:cs typeface="Arial"/>
              </a:rPr>
              <a:t>products</a:t>
            </a:r>
            <a:endParaRPr lang="zh-TW" altLang="en-US" sz="4000"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497958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矩形: 圓角 105">
            <a:extLst>
              <a:ext uri="{FF2B5EF4-FFF2-40B4-BE49-F238E27FC236}">
                <a16:creationId xmlns:a16="http://schemas.microsoft.com/office/drawing/2014/main" id="{5CC6E692-2D73-4D26-964F-176538EAD58F}"/>
              </a:ext>
            </a:extLst>
          </p:cNvPr>
          <p:cNvSpPr/>
          <p:nvPr/>
        </p:nvSpPr>
        <p:spPr>
          <a:xfrm>
            <a:off x="8366076" y="4242081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49" name="圖片 48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B4DEC11B-DF16-4F7F-B216-2B10A86DBA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8432" y="4923402"/>
            <a:ext cx="1396169" cy="1026013"/>
          </a:xfrm>
          <a:prstGeom prst="rect">
            <a:avLst/>
          </a:prstGeom>
        </p:spPr>
      </p:pic>
      <p:sp>
        <p:nvSpPr>
          <p:cNvPr id="101" name="矩形: 圓角 100">
            <a:extLst>
              <a:ext uri="{FF2B5EF4-FFF2-40B4-BE49-F238E27FC236}">
                <a16:creationId xmlns:a16="http://schemas.microsoft.com/office/drawing/2014/main" id="{9D81287B-50CB-43C2-886B-72776A2AFB7C}"/>
              </a:ext>
            </a:extLst>
          </p:cNvPr>
          <p:cNvSpPr/>
          <p:nvPr/>
        </p:nvSpPr>
        <p:spPr>
          <a:xfrm>
            <a:off x="8366076" y="1652977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4" name="矩形: 圓角 93">
            <a:extLst>
              <a:ext uri="{FF2B5EF4-FFF2-40B4-BE49-F238E27FC236}">
                <a16:creationId xmlns:a16="http://schemas.microsoft.com/office/drawing/2014/main" id="{A63E2515-C9D1-4704-ADE8-72BF4FA5852D}"/>
              </a:ext>
            </a:extLst>
          </p:cNvPr>
          <p:cNvSpPr/>
          <p:nvPr/>
        </p:nvSpPr>
        <p:spPr>
          <a:xfrm>
            <a:off x="4377278" y="1652977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7" name="圖片 96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CF5B224D-E8E7-45E6-8B1A-BDEED93CB5E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777" y="2334278"/>
            <a:ext cx="1553982" cy="985452"/>
          </a:xfrm>
          <a:prstGeom prst="rect">
            <a:avLst/>
          </a:prstGeom>
        </p:spPr>
      </p:pic>
      <p:sp>
        <p:nvSpPr>
          <p:cNvPr id="95" name="文字方塊 94">
            <a:extLst>
              <a:ext uri="{FF2B5EF4-FFF2-40B4-BE49-F238E27FC236}">
                <a16:creationId xmlns:a16="http://schemas.microsoft.com/office/drawing/2014/main" id="{8B77DE5D-AE4B-4D1A-A064-C5A437F8693A}"/>
              </a:ext>
            </a:extLst>
          </p:cNvPr>
          <p:cNvSpPr txBox="1"/>
          <p:nvPr/>
        </p:nvSpPr>
        <p:spPr>
          <a:xfrm>
            <a:off x="4377278" y="1839070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latin typeface="Arial"/>
                <a:ea typeface="微軟正黑體"/>
                <a:cs typeface="Arial"/>
              </a:rPr>
              <a:t>PC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upgrade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2.5G/</a:t>
            </a:r>
            <a:r>
              <a:rPr lang="zh-TW" altLang="zh-TW" b="1" dirty="0">
                <a:latin typeface="Arial"/>
                <a:ea typeface="微軟正黑體"/>
                <a:cs typeface="Arial"/>
              </a:rPr>
              <a:t>5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G/10</a:t>
            </a:r>
            <a:r>
              <a:rPr lang="zh-TW" altLang="zh-TW" b="1" dirty="0">
                <a:latin typeface="Arial"/>
                <a:ea typeface="微軟正黑體"/>
                <a:cs typeface="Arial"/>
              </a:rPr>
              <a:t>G</a:t>
            </a: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B3E8BCD6-568B-4E7C-9FE4-C40371801A7C}"/>
              </a:ext>
            </a:extLst>
          </p:cNvPr>
          <p:cNvSpPr/>
          <p:nvPr/>
        </p:nvSpPr>
        <p:spPr>
          <a:xfrm>
            <a:off x="388480" y="4246228"/>
            <a:ext cx="2550416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9C2DB405-9127-456C-AC8A-41A5F5A9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12 port 10GbE combo port give flexiable deployed  </a:t>
            </a: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4E09FEFE-70ED-4B34-8F99-8FBEB43C5F2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28433" y="2419661"/>
            <a:ext cx="1396169" cy="838228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A9E05663-D5DD-412A-887D-136E583944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198" y="5446863"/>
            <a:ext cx="4137987" cy="9379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0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F362B7AE-199A-43AC-9587-93A504F5C29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138" y="4916715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1" name="圖片 13" descr="一張含有 室內, 架子, 坐, 桌 的圖片&#10;&#10;自動產生的描述">
            <a:extLst>
              <a:ext uri="{FF2B5EF4-FFF2-40B4-BE49-F238E27FC236}">
                <a16:creationId xmlns:a16="http://schemas.microsoft.com/office/drawing/2014/main" id="{41AAE6FF-6C92-49F8-99D6-8AD97CF0E13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084" y="5464403"/>
            <a:ext cx="2243138" cy="13933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8" name="文字方塊 77">
            <a:extLst>
              <a:ext uri="{FF2B5EF4-FFF2-40B4-BE49-F238E27FC236}">
                <a16:creationId xmlns:a16="http://schemas.microsoft.com/office/drawing/2014/main" id="{C256A256-2CB0-44FB-9F78-D09EF15C990E}"/>
              </a:ext>
            </a:extLst>
          </p:cNvPr>
          <p:cNvSpPr txBox="1"/>
          <p:nvPr/>
        </p:nvSpPr>
        <p:spPr>
          <a:xfrm>
            <a:off x="442969" y="4384287"/>
            <a:ext cx="2462772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b="1" dirty="0">
                <a:latin typeface="Arial"/>
                <a:ea typeface="微軟正黑體"/>
                <a:cs typeface="Arial"/>
              </a:rPr>
              <a:t>High speed network connect to </a:t>
            </a:r>
            <a:r>
              <a:rPr lang="en-US" b="1" dirty="0">
                <a:latin typeface="Arial"/>
                <a:ea typeface="微軟正黑體"/>
                <a:cs typeface="Arial"/>
              </a:rPr>
              <a:t>NAS/Server</a:t>
            </a:r>
            <a:endParaRPr lang="zh-TW" altLang="en-US" b="1" dirty="0">
              <a:latin typeface="Arial"/>
              <a:ea typeface="微軟正黑體"/>
              <a:cs typeface="Arial"/>
            </a:endParaRPr>
          </a:p>
        </p:txBody>
      </p:sp>
      <p:sp>
        <p:nvSpPr>
          <p:cNvPr id="81" name="矩形: 圓角 80">
            <a:extLst>
              <a:ext uri="{FF2B5EF4-FFF2-40B4-BE49-F238E27FC236}">
                <a16:creationId xmlns:a16="http://schemas.microsoft.com/office/drawing/2014/main" id="{45EB71AA-4CCA-4042-B8F4-BA58D5C25378}"/>
              </a:ext>
            </a:extLst>
          </p:cNvPr>
          <p:cNvSpPr/>
          <p:nvPr/>
        </p:nvSpPr>
        <p:spPr>
          <a:xfrm>
            <a:off x="388480" y="1652977"/>
            <a:ext cx="3463171" cy="2150165"/>
          </a:xfrm>
          <a:prstGeom prst="roundRect">
            <a:avLst>
              <a:gd name="adj" fmla="val 9841"/>
            </a:avLst>
          </a:prstGeom>
          <a:gradFill>
            <a:gsLst>
              <a:gs pos="100000">
                <a:schemeClr val="bg1">
                  <a:alpha val="0"/>
                </a:schemeClr>
              </a:gs>
              <a:gs pos="50000">
                <a:schemeClr val="accent5">
                  <a:lumMod val="60000"/>
                  <a:lumOff val="4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68AE1C7C-CF3D-44E7-AB9B-B8A16F02F5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568" y="2357901"/>
            <a:ext cx="1905591" cy="12410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3" name="群組 82">
            <a:extLst>
              <a:ext uri="{FF2B5EF4-FFF2-40B4-BE49-F238E27FC236}">
                <a16:creationId xmlns:a16="http://schemas.microsoft.com/office/drawing/2014/main" id="{E853E204-F0A4-4381-98E8-4284EFA73759}"/>
              </a:ext>
            </a:extLst>
          </p:cNvPr>
          <p:cNvGrpSpPr/>
          <p:nvPr/>
        </p:nvGrpSpPr>
        <p:grpSpPr>
          <a:xfrm>
            <a:off x="2946741" y="2424417"/>
            <a:ext cx="1164216" cy="1213578"/>
            <a:chOff x="2910000" y="3349177"/>
            <a:chExt cx="1390485" cy="1449441"/>
          </a:xfrm>
        </p:grpSpPr>
        <p:grpSp>
          <p:nvGrpSpPr>
            <p:cNvPr id="84" name="群組 83">
              <a:extLst>
                <a:ext uri="{FF2B5EF4-FFF2-40B4-BE49-F238E27FC236}">
                  <a16:creationId xmlns:a16="http://schemas.microsoft.com/office/drawing/2014/main" id="{B9099429-8D0A-432B-9DD7-34DF4D5EA462}"/>
                </a:ext>
              </a:extLst>
            </p:cNvPr>
            <p:cNvGrpSpPr/>
            <p:nvPr/>
          </p:nvGrpSpPr>
          <p:grpSpPr>
            <a:xfrm rot="10800000">
              <a:off x="2910000" y="3349177"/>
              <a:ext cx="1390485" cy="1390485"/>
              <a:chOff x="946017" y="4674811"/>
              <a:chExt cx="1184801" cy="1184801"/>
            </a:xfrm>
          </p:grpSpPr>
          <p:sp>
            <p:nvSpPr>
              <p:cNvPr id="90" name="Shape 279">
                <a:extLst>
                  <a:ext uri="{FF2B5EF4-FFF2-40B4-BE49-F238E27FC236}">
                    <a16:creationId xmlns:a16="http://schemas.microsoft.com/office/drawing/2014/main" id="{BEAF4C18-E0CB-481B-AFFB-5C42AF0A80CC}"/>
                  </a:ext>
                </a:extLst>
              </p:cNvPr>
              <p:cNvSpPr/>
              <p:nvPr/>
            </p:nvSpPr>
            <p:spPr>
              <a:xfrm rot="2700000">
                <a:off x="946017" y="4674811"/>
                <a:ext cx="1184801" cy="1184801"/>
              </a:xfrm>
              <a:prstGeom prst="teardrop">
                <a:avLst>
                  <a:gd name="adj" fmla="val 100000"/>
                </a:avLst>
              </a:prstGeom>
              <a:solidFill>
                <a:srgbClr val="85D8DE"/>
              </a:solidFill>
              <a:ln>
                <a:noFill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Shape 280">
                <a:extLst>
                  <a:ext uri="{FF2B5EF4-FFF2-40B4-BE49-F238E27FC236}">
                    <a16:creationId xmlns:a16="http://schemas.microsoft.com/office/drawing/2014/main" id="{01CE5039-6B7F-4C6D-A9A2-8F7E1E2991DE}"/>
                  </a:ext>
                </a:extLst>
              </p:cNvPr>
              <p:cNvSpPr/>
              <p:nvPr/>
            </p:nvSpPr>
            <p:spPr>
              <a:xfrm>
                <a:off x="1010469" y="4732216"/>
                <a:ext cx="1058759" cy="1058759"/>
              </a:xfrm>
              <a:prstGeom prst="ellipse">
                <a:avLst/>
              </a:prstGeom>
              <a:solidFill>
                <a:schemeClr val="lt1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2800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89" name="圖片 88" descr="一張含有 電路 的圖片&#10;&#10;自動產生的描述">
              <a:extLst>
                <a:ext uri="{FF2B5EF4-FFF2-40B4-BE49-F238E27FC236}">
                  <a16:creationId xmlns:a16="http://schemas.microsoft.com/office/drawing/2014/main" id="{010EFAE4-7474-4D0A-B3B1-E98D4467B0B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1489" y="3391122"/>
              <a:ext cx="986698" cy="140749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92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EA11F1E1-5CA2-46AE-B1D1-E5B7AFA26B0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28" y="2397002"/>
            <a:ext cx="1964948" cy="118898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3" name="文字方塊 92">
            <a:extLst>
              <a:ext uri="{FF2B5EF4-FFF2-40B4-BE49-F238E27FC236}">
                <a16:creationId xmlns:a16="http://schemas.microsoft.com/office/drawing/2014/main" id="{D8F4595B-EEA7-4AC1-B3F0-9F2AD69E72FE}"/>
              </a:ext>
            </a:extLst>
          </p:cNvPr>
          <p:cNvSpPr txBox="1"/>
          <p:nvPr/>
        </p:nvSpPr>
        <p:spPr>
          <a:xfrm>
            <a:off x="388480" y="1724062"/>
            <a:ext cx="34631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>
                <a:latin typeface="Arial"/>
                <a:ea typeface="微軟正黑體"/>
                <a:cs typeface="Arial"/>
              </a:rPr>
              <a:t>Embedded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 or extension 1</a:t>
            </a:r>
            <a:r>
              <a:rPr lang="zh-TW" altLang="zh-TW" b="1" dirty="0">
                <a:latin typeface="Arial"/>
                <a:ea typeface="微軟正黑體"/>
                <a:cs typeface="Arial"/>
              </a:rPr>
              <a:t>0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G/</a:t>
            </a:r>
            <a:r>
              <a:rPr lang="zh-TW" altLang="zh-TW" b="1" dirty="0">
                <a:latin typeface="Arial"/>
                <a:ea typeface="微軟正黑體"/>
                <a:cs typeface="Arial"/>
              </a:rPr>
              <a:t>5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G/2.5</a:t>
            </a:r>
            <a:r>
              <a:rPr lang="zh-TW" altLang="zh-TW" b="1" dirty="0">
                <a:latin typeface="Arial"/>
                <a:ea typeface="微軟正黑體"/>
                <a:cs typeface="Arial"/>
              </a:rPr>
              <a:t>G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NAS</a:t>
            </a:r>
            <a:endParaRPr lang="zh-TW" altLang="zh-TW" b="1" dirty="0">
              <a:latin typeface="Arial"/>
              <a:ea typeface="微軟正黑體"/>
              <a:cs typeface="Arial"/>
            </a:endParaRPr>
          </a:p>
        </p:txBody>
      </p:sp>
      <p:pic>
        <p:nvPicPr>
          <p:cNvPr id="96" name="圖片 95" descr="一張含有 電子用品, 監視器, 電腦, 坐 的圖片&#10;&#10;自動產生的描述">
            <a:extLst>
              <a:ext uri="{FF2B5EF4-FFF2-40B4-BE49-F238E27FC236}">
                <a16:creationId xmlns:a16="http://schemas.microsoft.com/office/drawing/2014/main" id="{E5659F10-DD3A-4550-B8A8-EA8007A57C1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724" y="2334278"/>
            <a:ext cx="1553982" cy="985452"/>
          </a:xfrm>
          <a:prstGeom prst="rect">
            <a:avLst/>
          </a:prstGeom>
        </p:spPr>
      </p:pic>
      <p:pic>
        <p:nvPicPr>
          <p:cNvPr id="98" name="圖片 97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E3FFC517-A359-4073-94C9-67DAFCC64C9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325" y="2885340"/>
            <a:ext cx="1543257" cy="93230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2" name="文字方塊 101">
            <a:extLst>
              <a:ext uri="{FF2B5EF4-FFF2-40B4-BE49-F238E27FC236}">
                <a16:creationId xmlns:a16="http://schemas.microsoft.com/office/drawing/2014/main" id="{48B2CCDD-716B-4C0D-B5E8-52AE219CAB00}"/>
              </a:ext>
            </a:extLst>
          </p:cNvPr>
          <p:cNvSpPr txBox="1"/>
          <p:nvPr/>
        </p:nvSpPr>
        <p:spPr>
          <a:xfrm>
            <a:off x="8366076" y="1839070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zh-TW" b="1" dirty="0">
                <a:latin typeface="Arial"/>
                <a:ea typeface="微軟正黑體"/>
                <a:cs typeface="Arial"/>
              </a:rPr>
              <a:t>Laptop upgrade 5G</a:t>
            </a:r>
          </a:p>
        </p:txBody>
      </p:sp>
      <p:pic>
        <p:nvPicPr>
          <p:cNvPr id="103" name="圖片 102">
            <a:extLst>
              <a:ext uri="{FF2B5EF4-FFF2-40B4-BE49-F238E27FC236}">
                <a16:creationId xmlns:a16="http://schemas.microsoft.com/office/drawing/2014/main" id="{0E6BF9E4-7461-44C9-A2E9-E8B0E49C130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07548" y="2419661"/>
            <a:ext cx="1396169" cy="838228"/>
          </a:xfrm>
          <a:prstGeom prst="rect">
            <a:avLst/>
          </a:prstGeom>
        </p:spPr>
      </p:pic>
      <p:pic>
        <p:nvPicPr>
          <p:cNvPr id="104" name="圖片 103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1F0A4A6D-40D2-4C4E-88F2-A4788B35D88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2940" y="29887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5" name="圖片 104" descr="一張含有 電子用品 的圖片&#10;&#10;描述是以非常高的可信度產生">
            <a:extLst>
              <a:ext uri="{FF2B5EF4-FFF2-40B4-BE49-F238E27FC236}">
                <a16:creationId xmlns:a16="http://schemas.microsoft.com/office/drawing/2014/main" id="{94597BA7-5C01-485A-A9A8-AC761CE45BEB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8828" y="2988726"/>
            <a:ext cx="939120" cy="7412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8" name="文字方塊 107">
            <a:extLst>
              <a:ext uri="{FF2B5EF4-FFF2-40B4-BE49-F238E27FC236}">
                <a16:creationId xmlns:a16="http://schemas.microsoft.com/office/drawing/2014/main" id="{027E1CB3-401B-4004-B8F6-D81C786FD71B}"/>
              </a:ext>
            </a:extLst>
          </p:cNvPr>
          <p:cNvSpPr txBox="1"/>
          <p:nvPr/>
        </p:nvSpPr>
        <p:spPr>
          <a:xfrm>
            <a:off x="8366076" y="4411845"/>
            <a:ext cx="346317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b="1" dirty="0">
                <a:latin typeface="Arial"/>
                <a:ea typeface="微軟正黑體"/>
                <a:cs typeface="Arial"/>
              </a:rPr>
              <a:t>MacBook</a:t>
            </a:r>
            <a:r>
              <a:rPr lang="zh-TW" altLang="en-US" b="1" dirty="0">
                <a:latin typeface="Arial"/>
                <a:ea typeface="微軟正黑體"/>
                <a:cs typeface="Arial"/>
              </a:rPr>
              <a:t> upgrade </a:t>
            </a:r>
            <a:r>
              <a:rPr lang="en-US" altLang="zh-TW" b="1" dirty="0">
                <a:latin typeface="Arial"/>
                <a:ea typeface="微軟正黑體"/>
                <a:cs typeface="Arial"/>
              </a:rPr>
              <a:t>10</a:t>
            </a:r>
            <a:r>
              <a:rPr lang="zh-TW" altLang="zh-TW" b="1" dirty="0">
                <a:latin typeface="Arial"/>
                <a:ea typeface="微軟正黑體"/>
                <a:cs typeface="Arial"/>
              </a:rPr>
              <a:t>G</a:t>
            </a:r>
          </a:p>
        </p:txBody>
      </p:sp>
      <p:pic>
        <p:nvPicPr>
          <p:cNvPr id="114" name="圖片 113" descr="一張含有 膝上型電腦, 電腦, 電子用品, 坐 的圖片&#10;&#10;自動產生的描述">
            <a:extLst>
              <a:ext uri="{FF2B5EF4-FFF2-40B4-BE49-F238E27FC236}">
                <a16:creationId xmlns:a16="http://schemas.microsoft.com/office/drawing/2014/main" id="{A8510D01-6D27-4390-8C78-96B6931A865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7547" y="4923402"/>
            <a:ext cx="1396169" cy="1026013"/>
          </a:xfrm>
          <a:prstGeom prst="rect">
            <a:avLst/>
          </a:prstGeom>
        </p:spPr>
      </p:pic>
      <p:pic>
        <p:nvPicPr>
          <p:cNvPr id="115" name="圖片 13" descr="一張含有 電子用品, 坐, 正面, 桌 的圖片&#10;&#10;自動產生的描述">
            <a:extLst>
              <a:ext uri="{FF2B5EF4-FFF2-40B4-BE49-F238E27FC236}">
                <a16:creationId xmlns:a16="http://schemas.microsoft.com/office/drawing/2014/main" id="{F06308F9-0680-4960-A969-D0F596E93859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884" y="5664533"/>
            <a:ext cx="1159669" cy="716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6" name="圖片 13" descr="一張含有 電子用品, 坐, 正面, 桌 的圖片&#10;&#10;自動產生的描述">
            <a:extLst>
              <a:ext uri="{FF2B5EF4-FFF2-40B4-BE49-F238E27FC236}">
                <a16:creationId xmlns:a16="http://schemas.microsoft.com/office/drawing/2014/main" id="{723C4E2F-8F31-4DD6-98D7-D878F5368D6D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6751" y="5664533"/>
            <a:ext cx="1159669" cy="71664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7" name="箭號: 左-右雙向 116">
            <a:extLst>
              <a:ext uri="{FF2B5EF4-FFF2-40B4-BE49-F238E27FC236}">
                <a16:creationId xmlns:a16="http://schemas.microsoft.com/office/drawing/2014/main" id="{CBB45E64-F1FB-47BA-8043-F73ECE37E7BA}"/>
              </a:ext>
            </a:extLst>
          </p:cNvPr>
          <p:cNvSpPr/>
          <p:nvPr/>
        </p:nvSpPr>
        <p:spPr>
          <a:xfrm>
            <a:off x="7404368" y="5384471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8" name="文字方塊 117">
            <a:extLst>
              <a:ext uri="{FF2B5EF4-FFF2-40B4-BE49-F238E27FC236}">
                <a16:creationId xmlns:a16="http://schemas.microsoft.com/office/drawing/2014/main" id="{519882EE-BDE0-4D1A-823E-989E1C8A7855}"/>
              </a:ext>
            </a:extLst>
          </p:cNvPr>
          <p:cNvSpPr txBox="1"/>
          <p:nvPr/>
        </p:nvSpPr>
        <p:spPr>
          <a:xfrm>
            <a:off x="7286761" y="5040021"/>
            <a:ext cx="1050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" name="箭號: 左-右雙向 118">
            <a:extLst>
              <a:ext uri="{FF2B5EF4-FFF2-40B4-BE49-F238E27FC236}">
                <a16:creationId xmlns:a16="http://schemas.microsoft.com/office/drawing/2014/main" id="{08A37A9D-4FED-4E6C-893F-2E11696228BC}"/>
              </a:ext>
            </a:extLst>
          </p:cNvPr>
          <p:cNvSpPr/>
          <p:nvPr/>
        </p:nvSpPr>
        <p:spPr>
          <a:xfrm rot="19141928">
            <a:off x="6280857" y="4463726"/>
            <a:ext cx="2344205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0" name="文字方塊 119">
            <a:extLst>
              <a:ext uri="{FF2B5EF4-FFF2-40B4-BE49-F238E27FC236}">
                <a16:creationId xmlns:a16="http://schemas.microsoft.com/office/drawing/2014/main" id="{43BA5263-6D7A-4F7E-9B64-252299F5D324}"/>
              </a:ext>
            </a:extLst>
          </p:cNvPr>
          <p:cNvSpPr txBox="1"/>
          <p:nvPr/>
        </p:nvSpPr>
        <p:spPr>
          <a:xfrm rot="19160630">
            <a:off x="6742948" y="4207369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箭號: 左-右雙向 120">
            <a:extLst>
              <a:ext uri="{FF2B5EF4-FFF2-40B4-BE49-F238E27FC236}">
                <a16:creationId xmlns:a16="http://schemas.microsoft.com/office/drawing/2014/main" id="{DD9253C3-9090-4591-8405-30C073B6A3F9}"/>
              </a:ext>
            </a:extLst>
          </p:cNvPr>
          <p:cNvSpPr/>
          <p:nvPr/>
        </p:nvSpPr>
        <p:spPr>
          <a:xfrm rot="16200000">
            <a:off x="5263316" y="4439216"/>
            <a:ext cx="1597634" cy="250624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rgbClr val="0070C0"/>
              </a:gs>
              <a:gs pos="50000">
                <a:srgbClr val="00B0F0"/>
              </a:gs>
              <a:gs pos="25000">
                <a:srgbClr val="0070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2" name="文字方塊 121">
            <a:extLst>
              <a:ext uri="{FF2B5EF4-FFF2-40B4-BE49-F238E27FC236}">
                <a16:creationId xmlns:a16="http://schemas.microsoft.com/office/drawing/2014/main" id="{997FDD21-96FE-4DDB-96CF-16A40E443784}"/>
              </a:ext>
            </a:extLst>
          </p:cNvPr>
          <p:cNvSpPr txBox="1"/>
          <p:nvPr/>
        </p:nvSpPr>
        <p:spPr>
          <a:xfrm rot="16200000">
            <a:off x="5232179" y="4387995"/>
            <a:ext cx="106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Base-T</a:t>
            </a:r>
            <a:endParaRPr lang="zh-TW" altLang="zh-TW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箭號: 左-右雙向 122">
            <a:extLst>
              <a:ext uri="{FF2B5EF4-FFF2-40B4-BE49-F238E27FC236}">
                <a16:creationId xmlns:a16="http://schemas.microsoft.com/office/drawing/2014/main" id="{1DCD1854-F28E-49C5-B8D8-CAAA1FC5F388}"/>
              </a:ext>
            </a:extLst>
          </p:cNvPr>
          <p:cNvSpPr/>
          <p:nvPr/>
        </p:nvSpPr>
        <p:spPr>
          <a:xfrm rot="2626805">
            <a:off x="2895630" y="4477346"/>
            <a:ext cx="2344205" cy="22219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chemeClr val="tx1"/>
              </a:gs>
              <a:gs pos="50000">
                <a:schemeClr val="bg1">
                  <a:lumMod val="75000"/>
                </a:schemeClr>
              </a:gs>
              <a:gs pos="25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8" name="箭號: 左-右雙向 127">
            <a:extLst>
              <a:ext uri="{FF2B5EF4-FFF2-40B4-BE49-F238E27FC236}">
                <a16:creationId xmlns:a16="http://schemas.microsoft.com/office/drawing/2014/main" id="{9EDE0569-6327-42EC-ABBE-21C59098F28A}"/>
              </a:ext>
            </a:extLst>
          </p:cNvPr>
          <p:cNvSpPr/>
          <p:nvPr/>
        </p:nvSpPr>
        <p:spPr>
          <a:xfrm>
            <a:off x="3021721" y="5398170"/>
            <a:ext cx="872162" cy="202270"/>
          </a:xfrm>
          <a:prstGeom prst="leftRightArrow">
            <a:avLst>
              <a:gd name="adj1" fmla="val 50000"/>
              <a:gd name="adj2" fmla="val 122967"/>
            </a:avLst>
          </a:prstGeom>
          <a:gradFill>
            <a:gsLst>
              <a:gs pos="75000">
                <a:schemeClr val="tx1"/>
              </a:gs>
              <a:gs pos="50000">
                <a:schemeClr val="bg1">
                  <a:lumMod val="75000"/>
                </a:schemeClr>
              </a:gs>
              <a:gs pos="25000">
                <a:schemeClr val="tx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9" name="文字方塊 98">
            <a:extLst>
              <a:ext uri="{FF2B5EF4-FFF2-40B4-BE49-F238E27FC236}">
                <a16:creationId xmlns:a16="http://schemas.microsoft.com/office/drawing/2014/main" id="{6DC138F8-9E3C-4495-AA36-E13203A38831}"/>
              </a:ext>
            </a:extLst>
          </p:cNvPr>
          <p:cNvSpPr txBox="1"/>
          <p:nvPr/>
        </p:nvSpPr>
        <p:spPr>
          <a:xfrm rot="2643745">
            <a:off x="3353374" y="4218518"/>
            <a:ext cx="1805812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新細明體"/>
                <a:cs typeface="Arial"/>
              </a:rPr>
              <a:t>Base-T/SFP+</a:t>
            </a:r>
            <a:endParaRPr lang="zh-TW" altLang="en-US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100" name="文字方塊 99">
            <a:extLst>
              <a:ext uri="{FF2B5EF4-FFF2-40B4-BE49-F238E27FC236}">
                <a16:creationId xmlns:a16="http://schemas.microsoft.com/office/drawing/2014/main" id="{B521F16F-C854-4977-A64F-01CA132C222A}"/>
              </a:ext>
            </a:extLst>
          </p:cNvPr>
          <p:cNvSpPr txBox="1"/>
          <p:nvPr/>
        </p:nvSpPr>
        <p:spPr>
          <a:xfrm>
            <a:off x="3018462" y="5031627"/>
            <a:ext cx="839714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b="1">
                <a:latin typeface="Arial"/>
                <a:ea typeface="新細明體"/>
                <a:cs typeface="Arial"/>
              </a:rPr>
              <a:t>SFP+</a:t>
            </a:r>
            <a:endParaRPr lang="zh-TW" altLang="en-US" b="1"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45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矩形 66">
            <a:extLst>
              <a:ext uri="{FF2B5EF4-FFF2-40B4-BE49-F238E27FC236}">
                <a16:creationId xmlns:a16="http://schemas.microsoft.com/office/drawing/2014/main" id="{824F2A70-2DD4-422A-A975-848763E7A01E}"/>
              </a:ext>
            </a:extLst>
          </p:cNvPr>
          <p:cNvSpPr/>
          <p:nvPr/>
        </p:nvSpPr>
        <p:spPr>
          <a:xfrm>
            <a:off x="394661" y="4209658"/>
            <a:ext cx="367650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2E2E2315-551C-4E47-B191-6AF9A1EC8166}"/>
              </a:ext>
            </a:extLst>
          </p:cNvPr>
          <p:cNvSpPr/>
          <p:nvPr/>
        </p:nvSpPr>
        <p:spPr>
          <a:xfrm>
            <a:off x="4349330" y="4209658"/>
            <a:ext cx="7445892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A3B1C7E8-95B0-4B7D-A1F1-D7B9758B01B7}"/>
              </a:ext>
            </a:extLst>
          </p:cNvPr>
          <p:cNvSpPr/>
          <p:nvPr/>
        </p:nvSpPr>
        <p:spPr>
          <a:xfrm>
            <a:off x="396483" y="1657759"/>
            <a:ext cx="11398739" cy="2478328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Tablet NAS with </a:t>
            </a:r>
            <a:r>
              <a:rPr lang="en-US" dirty="0">
                <a:latin typeface="Arial"/>
                <a:ea typeface="微軟正黑體"/>
                <a:cs typeface="Arial"/>
              </a:rPr>
              <a:t>embedded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 2.5/5/10GbE </a:t>
            </a:r>
          </a:p>
        </p:txBody>
      </p:sp>
      <p:pic>
        <p:nvPicPr>
          <p:cNvPr id="14" name="圖片 13" descr="一張含有 室內, 監視器, 微波爐, 電腦 的圖片&#10;&#10;自動產生的描述">
            <a:extLst>
              <a:ext uri="{FF2B5EF4-FFF2-40B4-BE49-F238E27FC236}">
                <a16:creationId xmlns:a16="http://schemas.microsoft.com/office/drawing/2014/main" id="{BB2F51BC-F160-45DD-BC2E-A88A7B2E5C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6283" y="4845326"/>
            <a:ext cx="1447454" cy="11673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2" descr="一張含有 監視器, 電子用品, 室內, 坐 的圖片&#10;&#10;自動產生的描述">
            <a:extLst>
              <a:ext uri="{FF2B5EF4-FFF2-40B4-BE49-F238E27FC236}">
                <a16:creationId xmlns:a16="http://schemas.microsoft.com/office/drawing/2014/main" id="{EF658B6C-7D29-41F8-8A71-01C2907FCD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8569" y="4800937"/>
            <a:ext cx="2009513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20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5B00F86E-7013-49CA-9182-ECB468A560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6516" y="2247257"/>
            <a:ext cx="2033619" cy="12346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0" name="矩形 39">
            <a:extLst>
              <a:ext uri="{FF2B5EF4-FFF2-40B4-BE49-F238E27FC236}">
                <a16:creationId xmlns:a16="http://schemas.microsoft.com/office/drawing/2014/main" id="{2236218F-44F8-42EA-8F1F-5DFB636B4EEE}"/>
              </a:ext>
            </a:extLst>
          </p:cNvPr>
          <p:cNvSpPr/>
          <p:nvPr/>
        </p:nvSpPr>
        <p:spPr>
          <a:xfrm>
            <a:off x="9308010" y="3509739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TS-431KX</a:t>
            </a:r>
            <a:endParaRPr lang="zh-TW" altLang="en-US" sz="1400">
              <a:solidFill>
                <a:srgbClr val="000000"/>
              </a:solidFill>
              <a:latin typeface="Calibri" panose="020F0502020204030204"/>
              <a:ea typeface="新細明體" panose="02020500000000000000" pitchFamily="18" charset="-120"/>
              <a:cs typeface="Calibri" panose="020F0502020204030204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1B13CB69-DAD7-485C-93FF-651B51A398D3}"/>
              </a:ext>
            </a:extLst>
          </p:cNvPr>
          <p:cNvSpPr/>
          <p:nvPr/>
        </p:nvSpPr>
        <p:spPr>
          <a:xfrm>
            <a:off x="4349330" y="4209658"/>
            <a:ext cx="7445892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Arial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2.5GbE BASE-T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2AB5A5A-CF4D-48CC-A01E-8215AC9C7BD8}"/>
              </a:ext>
            </a:extLst>
          </p:cNvPr>
          <p:cNvSpPr/>
          <p:nvPr/>
        </p:nvSpPr>
        <p:spPr>
          <a:xfrm>
            <a:off x="4744695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TS-hx86 Family</a:t>
            </a:r>
            <a:endParaRPr lang="zh-TW" altLang="zh-TW" sz="1400"/>
          </a:p>
        </p:txBody>
      </p:sp>
      <p:pic>
        <p:nvPicPr>
          <p:cNvPr id="49" name="圖片 12" descr="一張含有 室內, 監視器, 影片, 遊戲 的圖片&#10;&#10;自動產生的描述">
            <a:extLst>
              <a:ext uri="{FF2B5EF4-FFF2-40B4-BE49-F238E27FC236}">
                <a16:creationId xmlns:a16="http://schemas.microsoft.com/office/drawing/2014/main" id="{A21CCCD0-0E21-48EE-AAC8-2F2ADFE2AAB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09" y="4800937"/>
            <a:ext cx="2032095" cy="12561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0" name="矩形 49">
            <a:extLst>
              <a:ext uri="{FF2B5EF4-FFF2-40B4-BE49-F238E27FC236}">
                <a16:creationId xmlns:a16="http://schemas.microsoft.com/office/drawing/2014/main" id="{0FFAAD79-E8FC-4FC1-A8BB-9FA2DDF71AC1}"/>
              </a:ext>
            </a:extLst>
          </p:cNvPr>
          <p:cNvSpPr/>
          <p:nvPr/>
        </p:nvSpPr>
        <p:spPr>
          <a:xfrm>
            <a:off x="6908341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TS-x31P3 Family</a:t>
            </a:r>
            <a:endParaRPr lang="zh-TW" altLang="zh-TW" sz="140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7F3AAA4-7BD7-45DC-978D-98CA495B3557}"/>
              </a:ext>
            </a:extLst>
          </p:cNvPr>
          <p:cNvSpPr/>
          <p:nvPr/>
        </p:nvSpPr>
        <p:spPr>
          <a:xfrm>
            <a:off x="9308010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TS-x53D Family</a:t>
            </a:r>
            <a:endParaRPr lang="zh-TW" altLang="zh-TW" sz="1400"/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9ADA9AB3-07A8-4918-89D4-CE7122357BF6}"/>
              </a:ext>
            </a:extLst>
          </p:cNvPr>
          <p:cNvSpPr/>
          <p:nvPr/>
        </p:nvSpPr>
        <p:spPr>
          <a:xfrm>
            <a:off x="396483" y="4209658"/>
            <a:ext cx="3665929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Arial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5GbE BASE-T</a:t>
            </a:r>
          </a:p>
        </p:txBody>
      </p:sp>
      <p:pic>
        <p:nvPicPr>
          <p:cNvPr id="53" name="圖片 24" descr="一張含有 室內, 電子用品, 監視器, 電腦 的圖片&#10;&#10;自動產生的描述">
            <a:extLst>
              <a:ext uri="{FF2B5EF4-FFF2-40B4-BE49-F238E27FC236}">
                <a16:creationId xmlns:a16="http://schemas.microsoft.com/office/drawing/2014/main" id="{6734326E-5471-44FF-8CCC-9E04C8C59BD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4036" y="4813149"/>
            <a:ext cx="1987985" cy="12317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3E54DC3F-9EB1-49CC-85C4-4226D22882EF}"/>
              </a:ext>
            </a:extLst>
          </p:cNvPr>
          <p:cNvSpPr/>
          <p:nvPr/>
        </p:nvSpPr>
        <p:spPr>
          <a:xfrm>
            <a:off x="1302713" y="6107988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TVS-x72N Family</a:t>
            </a:r>
            <a:endParaRPr lang="zh-TW" altLang="zh-TW" sz="1400"/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21A0167C-2C66-49BF-85F8-B8A465A94E58}"/>
              </a:ext>
            </a:extLst>
          </p:cNvPr>
          <p:cNvSpPr/>
          <p:nvPr/>
        </p:nvSpPr>
        <p:spPr>
          <a:xfrm>
            <a:off x="394661" y="1657759"/>
            <a:ext cx="11406146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  <p:pic>
        <p:nvPicPr>
          <p:cNvPr id="59" name="圖片 5" descr="一張含有 監視器, 黑色, 坐, 電腦 的圖片&#10;&#10;描述是以非常高的可信度產生">
            <a:extLst>
              <a:ext uri="{FF2B5EF4-FFF2-40B4-BE49-F238E27FC236}">
                <a16:creationId xmlns:a16="http://schemas.microsoft.com/office/drawing/2014/main" id="{28BA97D0-43FB-4FD8-9399-3B9AA862209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668" y="2282532"/>
            <a:ext cx="1827099" cy="116411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圖片 5" descr="一張含有 電子用品, 電腦, 監視器, 坐 的圖片&#10;&#10;自動產生的描述">
            <a:extLst>
              <a:ext uri="{FF2B5EF4-FFF2-40B4-BE49-F238E27FC236}">
                <a16:creationId xmlns:a16="http://schemas.microsoft.com/office/drawing/2014/main" id="{B687BC99-FDC3-4EC1-846D-D9EFA89CF24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3955" y="2263080"/>
            <a:ext cx="1912962" cy="12030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1" name="矩形 60">
            <a:extLst>
              <a:ext uri="{FF2B5EF4-FFF2-40B4-BE49-F238E27FC236}">
                <a16:creationId xmlns:a16="http://schemas.microsoft.com/office/drawing/2014/main" id="{79B8B4FF-E986-49AB-AC63-C62BF25F1E95}"/>
              </a:ext>
            </a:extLst>
          </p:cNvPr>
          <p:cNvSpPr/>
          <p:nvPr/>
        </p:nvSpPr>
        <p:spPr>
          <a:xfrm>
            <a:off x="1051492" y="350973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TVS-x72XT Family</a:t>
            </a:r>
          </a:p>
        </p:txBody>
      </p:sp>
      <p:sp>
        <p:nvSpPr>
          <p:cNvPr id="62" name="矩形 61">
            <a:extLst>
              <a:ext uri="{FF2B5EF4-FFF2-40B4-BE49-F238E27FC236}">
                <a16:creationId xmlns:a16="http://schemas.microsoft.com/office/drawing/2014/main" id="{A2449CEC-FD1A-468D-9762-2324780F5588}"/>
              </a:ext>
            </a:extLst>
          </p:cNvPr>
          <p:cNvSpPr/>
          <p:nvPr/>
        </p:nvSpPr>
        <p:spPr>
          <a:xfrm>
            <a:off x="3445121" y="3509739"/>
            <a:ext cx="1870630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TS-x83PX Family</a:t>
            </a:r>
            <a:endParaRPr lang="zh-TW" altLang="en-US" sz="1600"/>
          </a:p>
        </p:txBody>
      </p:sp>
      <p:pic>
        <p:nvPicPr>
          <p:cNvPr id="63" name="圖片 18" descr="一張含有 監視器, 室內, 電腦, 影片 的圖片&#10;&#10;自動產生的描述">
            <a:extLst>
              <a:ext uri="{FF2B5EF4-FFF2-40B4-BE49-F238E27FC236}">
                <a16:creationId xmlns:a16="http://schemas.microsoft.com/office/drawing/2014/main" id="{6A558BAF-0550-4605-AB18-8D7B22939D08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7609" y="2247257"/>
            <a:ext cx="2032094" cy="123466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矩形 63">
            <a:extLst>
              <a:ext uri="{FF2B5EF4-FFF2-40B4-BE49-F238E27FC236}">
                <a16:creationId xmlns:a16="http://schemas.microsoft.com/office/drawing/2014/main" id="{A99C2A84-E3F3-44B1-AADC-DE19CAD53AF6}"/>
              </a:ext>
            </a:extLst>
          </p:cNvPr>
          <p:cNvSpPr/>
          <p:nvPr/>
        </p:nvSpPr>
        <p:spPr>
          <a:xfrm>
            <a:off x="6971931" y="3509739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TS-431X3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22F41FCB-3CA4-4B2E-9908-3B39ED813214}"/>
              </a:ext>
            </a:extLst>
          </p:cNvPr>
          <p:cNvSpPr/>
          <p:nvPr/>
        </p:nvSpPr>
        <p:spPr>
          <a:xfrm>
            <a:off x="6971931" y="3748585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10GbE+2.5GbE</a:t>
            </a:r>
          </a:p>
        </p:txBody>
      </p:sp>
      <p:sp>
        <p:nvSpPr>
          <p:cNvPr id="68" name="矩形 67">
            <a:extLst>
              <a:ext uri="{FF2B5EF4-FFF2-40B4-BE49-F238E27FC236}">
                <a16:creationId xmlns:a16="http://schemas.microsoft.com/office/drawing/2014/main" id="{241D7608-767E-4764-9399-CE8E79537FC4}"/>
              </a:ext>
            </a:extLst>
          </p:cNvPr>
          <p:cNvSpPr/>
          <p:nvPr/>
        </p:nvSpPr>
        <p:spPr>
          <a:xfrm>
            <a:off x="1723823" y="1646345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>
                <a:latin typeface="Arial"/>
                <a:ea typeface="微軟正黑體"/>
                <a:cs typeface="Arial"/>
              </a:rPr>
              <a:t>With </a:t>
            </a:r>
            <a:r>
              <a:rPr lang="en-US" altLang="zh-CN" sz="2000" b="1" i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10GbE BASE-T</a:t>
            </a:r>
          </a:p>
        </p:txBody>
      </p:sp>
      <p:sp>
        <p:nvSpPr>
          <p:cNvPr id="70" name="矩形 69">
            <a:extLst>
              <a:ext uri="{FF2B5EF4-FFF2-40B4-BE49-F238E27FC236}">
                <a16:creationId xmlns:a16="http://schemas.microsoft.com/office/drawing/2014/main" id="{6BF2E578-F058-4F66-B306-5E7C0EE47441}"/>
              </a:ext>
            </a:extLst>
          </p:cNvPr>
          <p:cNvSpPr/>
          <p:nvPr/>
        </p:nvSpPr>
        <p:spPr>
          <a:xfrm>
            <a:off x="7610253" y="1646345"/>
            <a:ext cx="2837360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i="1">
                <a:latin typeface="Arial"/>
                <a:ea typeface="微軟正黑體"/>
                <a:cs typeface="Arial"/>
              </a:rPr>
              <a:t>With </a:t>
            </a:r>
            <a:r>
              <a:rPr lang="en-US" altLang="zh-CN" sz="2000" b="1" i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10GbE SFP+</a:t>
            </a:r>
          </a:p>
        </p:txBody>
      </p:sp>
      <p:sp>
        <p:nvSpPr>
          <p:cNvPr id="71" name="矩形 70">
            <a:extLst>
              <a:ext uri="{FF2B5EF4-FFF2-40B4-BE49-F238E27FC236}">
                <a16:creationId xmlns:a16="http://schemas.microsoft.com/office/drawing/2014/main" id="{EFC7C71A-8C7B-4A1F-99C4-8C34FB6BA9EA}"/>
              </a:ext>
            </a:extLst>
          </p:cNvPr>
          <p:cNvSpPr/>
          <p:nvPr/>
        </p:nvSpPr>
        <p:spPr>
          <a:xfrm>
            <a:off x="5754633" y="1646345"/>
            <a:ext cx="689372" cy="4321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>
                <a:solidFill>
                  <a:schemeClr val="lt1"/>
                </a:solidFill>
                <a:latin typeface="Arial" panose="020B0604020202020204" pitchFamily="34" charset="0"/>
                <a:ea typeface="微軟正黑體" panose="020B0604030504040204" pitchFamily="34" charset="-120"/>
              </a:rPr>
              <a:t>｜</a:t>
            </a:r>
            <a:endParaRPr lang="en-US" altLang="zh-CN" sz="2000" b="1">
              <a:solidFill>
                <a:srgbClr val="FFFF00"/>
              </a:solidFill>
              <a:latin typeface="Arial" panose="020B060402020202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8183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Hardware highlight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s</a:t>
            </a:r>
            <a:endParaRPr lang="zh-TW" dirty="0"/>
          </a:p>
        </p:txBody>
      </p:sp>
    </p:spTree>
    <p:extLst>
      <p:ext uri="{BB962C8B-B14F-4D97-AF65-F5344CB8AC3E}">
        <p14:creationId xmlns:p14="http://schemas.microsoft.com/office/powerpoint/2010/main" val="132926774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8B25F29-681D-4609-BF06-5BD411060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"/>
                <a:ea typeface="微軟正黑體"/>
                <a:cs typeface="Arial"/>
              </a:rPr>
              <a:t>Rack mount network NAS with embedded 2.5/5/10GbE </a:t>
            </a:r>
            <a:endParaRPr lang="en-US" altLang="zh-TW" dirty="0">
              <a:latin typeface="Arial"/>
              <a:ea typeface="微軟正黑體"/>
              <a:cs typeface="Arial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9A6C5077-3A0C-44B3-9727-9CF1AFE3BB60}"/>
              </a:ext>
            </a:extLst>
          </p:cNvPr>
          <p:cNvSpPr/>
          <p:nvPr/>
        </p:nvSpPr>
        <p:spPr>
          <a:xfrm>
            <a:off x="264484" y="1713157"/>
            <a:ext cx="6728345" cy="4974829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3C7670D-4CEF-4756-8C27-3E08C46DA34E}"/>
              </a:ext>
            </a:extLst>
          </p:cNvPr>
          <p:cNvSpPr/>
          <p:nvPr/>
        </p:nvSpPr>
        <p:spPr>
          <a:xfrm>
            <a:off x="7203060" y="1713157"/>
            <a:ext cx="4724458" cy="4974829"/>
          </a:xfrm>
          <a:prstGeom prst="rect">
            <a:avLst/>
          </a:prstGeom>
          <a:gradFill>
            <a:gsLst>
              <a:gs pos="50000">
                <a:schemeClr val="bg1">
                  <a:alpha val="0"/>
                </a:schemeClr>
              </a:gs>
              <a:gs pos="100000">
                <a:srgbClr val="00FFFF"/>
              </a:gs>
            </a:gsLst>
            <a:lin ang="36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D36E354-FBAC-4F1D-841C-837A13CD3AEA}"/>
              </a:ext>
            </a:extLst>
          </p:cNvPr>
          <p:cNvSpPr/>
          <p:nvPr/>
        </p:nvSpPr>
        <p:spPr>
          <a:xfrm>
            <a:off x="264483" y="1713157"/>
            <a:ext cx="6728344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Arial"/>
                <a:ea typeface="微軟正黑體"/>
                <a:cs typeface="Arial"/>
              </a:rPr>
              <a:t>With  </a:t>
            </a:r>
            <a:r>
              <a:rPr lang="en-US" altLang="zh-CN" sz="2000" b="1" i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10GbE BASE-T &amp; SFP+</a:t>
            </a:r>
          </a:p>
        </p:txBody>
      </p:sp>
      <p:pic>
        <p:nvPicPr>
          <p:cNvPr id="29" name="圖片 12" descr="一張含有 男人, 吉他, 桌, 直立的 的圖片&#10;&#10;自動產生的描述">
            <a:extLst>
              <a:ext uri="{FF2B5EF4-FFF2-40B4-BE49-F238E27FC236}">
                <a16:creationId xmlns:a16="http://schemas.microsoft.com/office/drawing/2014/main" id="{AA2E46E8-C0FD-4B9D-A1BA-D84AFB34CD7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481" y="2228669"/>
            <a:ext cx="3374161" cy="21932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圖片 23" descr="一張含有 男人, 吉他, 桌, 直立的 的圖片&#10;&#10;自動產生的描述">
            <a:extLst>
              <a:ext uri="{FF2B5EF4-FFF2-40B4-BE49-F238E27FC236}">
                <a16:creationId xmlns:a16="http://schemas.microsoft.com/office/drawing/2014/main" id="{9B9DF042-8930-4C2C-A3F8-31E7994F0F2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404" y="2203045"/>
            <a:ext cx="3413584" cy="22188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9" descr="一張含有 桌, 坐, 電腦, 玻璃 的圖片&#10;&#10;自動產生的描述">
            <a:extLst>
              <a:ext uri="{FF2B5EF4-FFF2-40B4-BE49-F238E27FC236}">
                <a16:creationId xmlns:a16="http://schemas.microsoft.com/office/drawing/2014/main" id="{E4CCD1F8-A4E0-46AB-AE04-FFC017EE5B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961" y="4447135"/>
            <a:ext cx="2743200" cy="171480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11A9532A-FA69-4B78-B8E2-D0A0030C7D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0468" y="4447135"/>
            <a:ext cx="3165285" cy="197865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4" name="矩形 33">
            <a:extLst>
              <a:ext uri="{FF2B5EF4-FFF2-40B4-BE49-F238E27FC236}">
                <a16:creationId xmlns:a16="http://schemas.microsoft.com/office/drawing/2014/main" id="{7751451C-870F-4C09-9EC8-EBCCB9ECE50E}"/>
              </a:ext>
            </a:extLst>
          </p:cNvPr>
          <p:cNvSpPr/>
          <p:nvPr/>
        </p:nvSpPr>
        <p:spPr>
          <a:xfrm>
            <a:off x="476726" y="4139721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TS-h1283XU-RP</a:t>
            </a:r>
            <a:endParaRPr lang="zh-TW" altLang="en-US" sz="1400" b="1">
              <a:latin typeface="Arial"/>
              <a:ea typeface="微軟正黑體"/>
              <a:cs typeface="Arial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BFECDC75-BCD0-4A51-874A-F6580A01B7F5}"/>
              </a:ext>
            </a:extLst>
          </p:cNvPr>
          <p:cNvSpPr/>
          <p:nvPr/>
        </p:nvSpPr>
        <p:spPr>
          <a:xfrm>
            <a:off x="3807309" y="4139721"/>
            <a:ext cx="2911602" cy="45506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TS-h977XU-RP</a:t>
            </a:r>
          </a:p>
          <a:p>
            <a:pPr algn="ctr">
              <a:lnSpc>
                <a:spcPct val="50000"/>
              </a:lnSpc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TS-h1277XU-RP</a:t>
            </a:r>
            <a:endParaRPr lang="zh-TW" altLang="en-US" sz="1400">
              <a:ea typeface="新細明體"/>
              <a:cs typeface="Calibri"/>
            </a:endParaRP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F5EFD60F-7EF9-40DC-A639-1DFE273D9828}"/>
              </a:ext>
            </a:extLst>
          </p:cNvPr>
          <p:cNvSpPr/>
          <p:nvPr/>
        </p:nvSpPr>
        <p:spPr>
          <a:xfrm>
            <a:off x="476726" y="5942800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GM-1002/1002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DA1DA6A9-FDF6-4F8D-B7D2-BC9C268EFAB0}"/>
              </a:ext>
            </a:extLst>
          </p:cNvPr>
          <p:cNvSpPr/>
          <p:nvPr/>
        </p:nvSpPr>
        <p:spPr>
          <a:xfrm>
            <a:off x="3787586" y="5942800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zh-TW" sz="1400" b="1">
                <a:latin typeface="Arial"/>
                <a:ea typeface="微軟正黑體"/>
                <a:cs typeface="Arial"/>
              </a:rPr>
              <a:t>T</a:t>
            </a:r>
            <a:r>
              <a:rPr lang="en-US" altLang="zh-CN" sz="1400" b="1">
                <a:latin typeface="Arial"/>
                <a:ea typeface="微軟正黑體"/>
                <a:cs typeface="Arial"/>
              </a:rPr>
              <a:t>VS-x72XU</a:t>
            </a:r>
            <a:endParaRPr lang="zh-TW" altLang="en-US" sz="140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381EFFE0-565E-4816-B314-7E16BF2806BF}"/>
              </a:ext>
            </a:extLst>
          </p:cNvPr>
          <p:cNvSpPr/>
          <p:nvPr/>
        </p:nvSpPr>
        <p:spPr>
          <a:xfrm>
            <a:off x="7203060" y="1713157"/>
            <a:ext cx="4724458" cy="432147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00206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en-US" altLang="zh-CN" sz="2000" b="1" i="1">
                <a:latin typeface="Arial"/>
                <a:ea typeface="微軟正黑體"/>
                <a:cs typeface="Arial"/>
              </a:rPr>
              <a:t>With </a:t>
            </a:r>
            <a:r>
              <a:rPr lang="en-US" altLang="zh-CN" sz="2000" b="1" i="1">
                <a:solidFill>
                  <a:srgbClr val="FFFF00"/>
                </a:solidFill>
                <a:latin typeface="Arial"/>
                <a:ea typeface="微軟正黑體"/>
                <a:cs typeface="Arial"/>
              </a:rPr>
              <a:t>2.5GbE BASE-T</a:t>
            </a:r>
          </a:p>
        </p:txBody>
      </p:sp>
      <p:pic>
        <p:nvPicPr>
          <p:cNvPr id="39" name="圖片 8">
            <a:extLst>
              <a:ext uri="{FF2B5EF4-FFF2-40B4-BE49-F238E27FC236}">
                <a16:creationId xmlns:a16="http://schemas.microsoft.com/office/drawing/2014/main" id="{5769EAD5-D565-4B9E-977A-AEF5BC9E662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1588913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0" name="圖片 4" descr="一張含有 坐, 桌, 大, 房間 的圖片&#10;&#10;自動產生的描述">
            <a:extLst>
              <a:ext uri="{FF2B5EF4-FFF2-40B4-BE49-F238E27FC236}">
                <a16:creationId xmlns:a16="http://schemas.microsoft.com/office/drawing/2014/main" id="{3FA6BB01-EC58-4B41-AA1E-9366B9F3DE1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2465573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3" name="圖片 5" descr="一張含有 坐, 桌, 房間, 大 的圖片&#10;&#10;自動產生的描述">
            <a:extLst>
              <a:ext uri="{FF2B5EF4-FFF2-40B4-BE49-F238E27FC236}">
                <a16:creationId xmlns:a16="http://schemas.microsoft.com/office/drawing/2014/main" id="{B076D309-58B3-4128-9EC3-334FA46C124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3575662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4" name="圖片 7" descr="一張含有 吉他 的圖片&#10;&#10;自動產生的描述">
            <a:extLst>
              <a:ext uri="{FF2B5EF4-FFF2-40B4-BE49-F238E27FC236}">
                <a16:creationId xmlns:a16="http://schemas.microsoft.com/office/drawing/2014/main" id="{2F8DB172-723D-4C08-AD8D-C8252F843C5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0870" y="4719095"/>
            <a:ext cx="2952187" cy="18454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5" name="矩形 44">
            <a:extLst>
              <a:ext uri="{FF2B5EF4-FFF2-40B4-BE49-F238E27FC236}">
                <a16:creationId xmlns:a16="http://schemas.microsoft.com/office/drawing/2014/main" id="{785CB84B-8865-428F-B6EB-5E68941DCCFF}"/>
              </a:ext>
            </a:extLst>
          </p:cNvPr>
          <p:cNvSpPr/>
          <p:nvPr/>
        </p:nvSpPr>
        <p:spPr>
          <a:xfrm>
            <a:off x="8151455" y="2723982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TS-451DeU</a:t>
            </a:r>
            <a:endParaRPr lang="zh-TW" altLang="zh-TW" sz="1400"/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7F24E942-720F-445F-AD68-55774446DC55}"/>
              </a:ext>
            </a:extLst>
          </p:cNvPr>
          <p:cNvSpPr/>
          <p:nvPr/>
        </p:nvSpPr>
        <p:spPr>
          <a:xfrm>
            <a:off x="8151455" y="3802945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TS-x73AU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3EFAF9DA-0F81-4A56-A5A7-E1AAC8F2EA6F}"/>
              </a:ext>
            </a:extLst>
          </p:cNvPr>
          <p:cNvSpPr/>
          <p:nvPr/>
        </p:nvSpPr>
        <p:spPr>
          <a:xfrm>
            <a:off x="8151455" y="4896210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en-US" sz="1400" b="1">
                <a:latin typeface="Arial"/>
                <a:ea typeface="微軟正黑體"/>
                <a:cs typeface="Arial"/>
              </a:rPr>
              <a:t>TS-x53DU</a:t>
            </a:r>
            <a:endParaRPr lang="zh-TW" altLang="zh-TW" sz="1400"/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FD7CF5EE-45C1-412B-ABB0-CD5B167E4BB4}"/>
              </a:ext>
            </a:extLst>
          </p:cNvPr>
          <p:cNvSpPr/>
          <p:nvPr/>
        </p:nvSpPr>
        <p:spPr>
          <a:xfrm>
            <a:off x="8151455" y="6022528"/>
            <a:ext cx="2911602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zh-TW" sz="1400" b="1">
                <a:latin typeface="Arial"/>
                <a:ea typeface="微軟正黑體"/>
                <a:cs typeface="Arial"/>
              </a:rPr>
              <a:t>TS-x32PXU</a:t>
            </a:r>
            <a:endParaRPr lang="zh-TW" altLang="zh-TW" sz="1400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781C0720-7A78-4B08-9F29-AFB6BCD34F91}"/>
              </a:ext>
            </a:extLst>
          </p:cNvPr>
          <p:cNvSpPr/>
          <p:nvPr/>
        </p:nvSpPr>
        <p:spPr>
          <a:xfrm>
            <a:off x="8735531" y="6273791"/>
            <a:ext cx="1743451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spcBef>
                <a:spcPts val="1000"/>
              </a:spcBef>
              <a:buClr>
                <a:srgbClr val="0070C0"/>
              </a:buClr>
              <a:buSzPct val="70000"/>
            </a:pPr>
            <a:r>
              <a:rPr lang="zh-CN" altLang="zh-TW" sz="1400" b="1">
                <a:solidFill>
                  <a:srgbClr val="C00000"/>
                </a:solidFill>
                <a:latin typeface="Arial"/>
                <a:ea typeface="微軟正黑體"/>
                <a:cs typeface="Arial"/>
              </a:rPr>
              <a:t>+ 2x 10GbE SFP+</a:t>
            </a:r>
            <a:endParaRPr lang="en-US" altLang="zh-CN" sz="1400" b="1">
              <a:solidFill>
                <a:srgbClr val="C00000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5294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群組 123">
            <a:extLst>
              <a:ext uri="{FF2B5EF4-FFF2-40B4-BE49-F238E27FC236}">
                <a16:creationId xmlns:a16="http://schemas.microsoft.com/office/drawing/2014/main" id="{2CB33CBA-2C1B-4EAF-A4CF-EEC2FA61F503}"/>
              </a:ext>
            </a:extLst>
          </p:cNvPr>
          <p:cNvGrpSpPr/>
          <p:nvPr/>
        </p:nvGrpSpPr>
        <p:grpSpPr>
          <a:xfrm>
            <a:off x="6316419" y="2173012"/>
            <a:ext cx="2453384" cy="4137418"/>
            <a:chOff x="783875" y="2408481"/>
            <a:chExt cx="3705968" cy="10415596"/>
          </a:xfrm>
        </p:grpSpPr>
        <p:sp>
          <p:nvSpPr>
            <p:cNvPr id="125" name="矩形: 圓角 124">
              <a:extLst>
                <a:ext uri="{FF2B5EF4-FFF2-40B4-BE49-F238E27FC236}">
                  <a16:creationId xmlns:a16="http://schemas.microsoft.com/office/drawing/2014/main" id="{DE7860D5-CB62-4D7C-B6D3-318A2C59FB34}"/>
                </a:ext>
              </a:extLst>
            </p:cNvPr>
            <p:cNvSpPr/>
            <p:nvPr/>
          </p:nvSpPr>
          <p:spPr>
            <a:xfrm>
              <a:off x="794280" y="2408481"/>
              <a:ext cx="3695563" cy="10415596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26" name="矩形: 圓角化同側角落 125">
              <a:extLst>
                <a:ext uri="{FF2B5EF4-FFF2-40B4-BE49-F238E27FC236}">
                  <a16:creationId xmlns:a16="http://schemas.microsoft.com/office/drawing/2014/main" id="{D0510ABE-2F6B-469D-BE83-A891B4FF937E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grpSp>
        <p:nvGrpSpPr>
          <p:cNvPr id="58" name="群組 57">
            <a:extLst>
              <a:ext uri="{FF2B5EF4-FFF2-40B4-BE49-F238E27FC236}">
                <a16:creationId xmlns:a16="http://schemas.microsoft.com/office/drawing/2014/main" id="{87EF78B9-016F-4D6D-9B5C-D80B33A43A3E}"/>
              </a:ext>
            </a:extLst>
          </p:cNvPr>
          <p:cNvGrpSpPr/>
          <p:nvPr/>
        </p:nvGrpSpPr>
        <p:grpSpPr>
          <a:xfrm>
            <a:off x="697946" y="2173012"/>
            <a:ext cx="2453384" cy="1877321"/>
            <a:chOff x="783875" y="2408481"/>
            <a:chExt cx="3705968" cy="4725995"/>
          </a:xfrm>
        </p:grpSpPr>
        <p:sp>
          <p:nvSpPr>
            <p:cNvPr id="65" name="矩形: 圓角 64">
              <a:extLst>
                <a:ext uri="{FF2B5EF4-FFF2-40B4-BE49-F238E27FC236}">
                  <a16:creationId xmlns:a16="http://schemas.microsoft.com/office/drawing/2014/main" id="{CFC8B0E4-F1AC-4868-BEDE-70723C9D58E4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66" name="矩形: 圓角化同側角落 65">
              <a:extLst>
                <a:ext uri="{FF2B5EF4-FFF2-40B4-BE49-F238E27FC236}">
                  <a16:creationId xmlns:a16="http://schemas.microsoft.com/office/drawing/2014/main" id="{DD3AC38F-0679-43F8-B155-2C7F7E0E8A8B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4BD1CCAD-7633-48E8-A7A9-A89E305A1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250" dirty="0">
                <a:latin typeface="Arial"/>
                <a:ea typeface="微軟正黑體"/>
                <a:cs typeface="Arial"/>
              </a:rPr>
              <a:t>Network extention：</a:t>
            </a:r>
            <a:br>
              <a:rPr lang="en-US" altLang="zh-CN" sz="4250" dirty="0">
                <a:latin typeface="Arial"/>
                <a:ea typeface="微軟正黑體"/>
                <a:cs typeface="Arial"/>
              </a:rPr>
            </a:br>
            <a:r>
              <a:rPr lang="zh-TW" altLang="en-US" sz="4250" dirty="0">
                <a:latin typeface="Arial"/>
                <a:ea typeface="微軟正黑體"/>
                <a:cs typeface="Arial"/>
              </a:rPr>
              <a:t>r</a:t>
            </a:r>
            <a:r>
              <a:rPr lang="en-US" altLang="zh-TW" sz="4250" dirty="0">
                <a:latin typeface="Arial"/>
                <a:ea typeface="微軟正黑體"/>
                <a:cs typeface="Arial"/>
              </a:rPr>
              <a:t>ich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</a:t>
            </a:r>
            <a:r>
              <a:rPr lang="zh-TW" dirty="0">
                <a:latin typeface="Arial"/>
                <a:ea typeface="微軟正黑體"/>
                <a:cs typeface="Arial"/>
              </a:rPr>
              <a:t>PCIe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network </a:t>
            </a:r>
            <a:r>
              <a:rPr lang="en-US" altLang="zh-TW">
                <a:latin typeface="Arial"/>
                <a:ea typeface="微軟正黑體"/>
                <a:cs typeface="Arial"/>
              </a:rPr>
              <a:t>extension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 card</a:t>
            </a:r>
            <a:endParaRPr lang="zh-TW" altLang="en-US" sz="4250" dirty="0">
              <a:latin typeface="Arial"/>
              <a:ea typeface="微軟正黑體"/>
              <a:cs typeface="Arial"/>
            </a:endParaRPr>
          </a:p>
        </p:txBody>
      </p:sp>
      <p:sp>
        <p:nvSpPr>
          <p:cNvPr id="67" name="文字方塊 66">
            <a:extLst>
              <a:ext uri="{FF2B5EF4-FFF2-40B4-BE49-F238E27FC236}">
                <a16:creationId xmlns:a16="http://schemas.microsoft.com/office/drawing/2014/main" id="{10AF9926-CC44-460A-9FAE-DBA488DA6D82}"/>
              </a:ext>
            </a:extLst>
          </p:cNvPr>
          <p:cNvSpPr txBox="1"/>
          <p:nvPr/>
        </p:nvSpPr>
        <p:spPr>
          <a:xfrm>
            <a:off x="704833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QXG-10G2SF-CX4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7A262127-AD60-4937-B3AA-880D891A31D5}"/>
              </a:ext>
            </a:extLst>
          </p:cNvPr>
          <p:cNvGrpSpPr/>
          <p:nvPr/>
        </p:nvGrpSpPr>
        <p:grpSpPr>
          <a:xfrm>
            <a:off x="464260" y="3343371"/>
            <a:ext cx="859808" cy="859808"/>
            <a:chOff x="279469" y="3474691"/>
            <a:chExt cx="859808" cy="859808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grpSpPr>
        <p:sp>
          <p:nvSpPr>
            <p:cNvPr id="11" name="橢圓 10">
              <a:extLst>
                <a:ext uri="{FF2B5EF4-FFF2-40B4-BE49-F238E27FC236}">
                  <a16:creationId xmlns:a16="http://schemas.microsoft.com/office/drawing/2014/main" id="{6AE8CA91-956B-470C-B530-E7138CEF66F8}"/>
                </a:ext>
              </a:extLst>
            </p:cNvPr>
            <p:cNvSpPr/>
            <p:nvPr/>
          </p:nvSpPr>
          <p:spPr>
            <a:xfrm>
              <a:off x="279469" y="3474691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68" name="圖片 13" descr="一張含有 標誌 的圖片&#10;&#10;自動產生的描述">
              <a:extLst>
                <a:ext uri="{FF2B5EF4-FFF2-40B4-BE49-F238E27FC236}">
                  <a16:creationId xmlns:a16="http://schemas.microsoft.com/office/drawing/2014/main" id="{FC167942-FC17-4EB3-B271-A9B1E8185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414" y="3654841"/>
              <a:ext cx="661918" cy="499509"/>
            </a:xfrm>
            <a:prstGeom prst="rect">
              <a:avLst/>
            </a:prstGeom>
          </p:spPr>
        </p:pic>
      </p:grpSp>
      <p:pic>
        <p:nvPicPr>
          <p:cNvPr id="71" name="圖片 70">
            <a:extLst>
              <a:ext uri="{FF2B5EF4-FFF2-40B4-BE49-F238E27FC236}">
                <a16:creationId xmlns:a16="http://schemas.microsoft.com/office/drawing/2014/main" id="{9C6F2782-C46F-4D15-96AB-A444DA2A071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567" y="2689936"/>
            <a:ext cx="1607550" cy="100018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文字方塊 71">
            <a:extLst>
              <a:ext uri="{FF2B5EF4-FFF2-40B4-BE49-F238E27FC236}">
                <a16:creationId xmlns:a16="http://schemas.microsoft.com/office/drawing/2014/main" id="{34BD01BB-511F-4BC4-994C-838D42273BF3}"/>
              </a:ext>
            </a:extLst>
          </p:cNvPr>
          <p:cNvSpPr txBox="1"/>
          <p:nvPr/>
        </p:nvSpPr>
        <p:spPr>
          <a:xfrm>
            <a:off x="1324067" y="3615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SFP+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73" name="群組 72">
            <a:extLst>
              <a:ext uri="{FF2B5EF4-FFF2-40B4-BE49-F238E27FC236}">
                <a16:creationId xmlns:a16="http://schemas.microsoft.com/office/drawing/2014/main" id="{A725209B-B0C6-413C-BE7C-A300DAB7E034}"/>
              </a:ext>
            </a:extLst>
          </p:cNvPr>
          <p:cNvGrpSpPr/>
          <p:nvPr/>
        </p:nvGrpSpPr>
        <p:grpSpPr>
          <a:xfrm>
            <a:off x="3503739" y="2173012"/>
            <a:ext cx="2453384" cy="1877321"/>
            <a:chOff x="783875" y="2408481"/>
            <a:chExt cx="3705968" cy="4725995"/>
          </a:xfrm>
        </p:grpSpPr>
        <p:sp>
          <p:nvSpPr>
            <p:cNvPr id="77" name="矩形: 圓角 76">
              <a:extLst>
                <a:ext uri="{FF2B5EF4-FFF2-40B4-BE49-F238E27FC236}">
                  <a16:creationId xmlns:a16="http://schemas.microsoft.com/office/drawing/2014/main" id="{4A628764-DA2F-41CB-BF8D-C683A8634EEC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79" name="矩形: 圓角化同側角落 78">
              <a:extLst>
                <a:ext uri="{FF2B5EF4-FFF2-40B4-BE49-F238E27FC236}">
                  <a16:creationId xmlns:a16="http://schemas.microsoft.com/office/drawing/2014/main" id="{5CEEA7A3-87EA-426B-A08F-C18F84358BE2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82" name="文字方塊 81">
            <a:extLst>
              <a:ext uri="{FF2B5EF4-FFF2-40B4-BE49-F238E27FC236}">
                <a16:creationId xmlns:a16="http://schemas.microsoft.com/office/drawing/2014/main" id="{E6EB8D22-7557-42F1-9666-632C696646AE}"/>
              </a:ext>
            </a:extLst>
          </p:cNvPr>
          <p:cNvSpPr txBox="1"/>
          <p:nvPr/>
        </p:nvSpPr>
        <p:spPr>
          <a:xfrm>
            <a:off x="3510626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LAN-10G2T-X550</a:t>
            </a:r>
            <a:endParaRPr lang="zh-TW" altLang="en-US" sz="20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89" name="文字方塊 88">
            <a:extLst>
              <a:ext uri="{FF2B5EF4-FFF2-40B4-BE49-F238E27FC236}">
                <a16:creationId xmlns:a16="http://schemas.microsoft.com/office/drawing/2014/main" id="{83C8A077-9D1F-4148-95B1-D3491EED973D}"/>
              </a:ext>
            </a:extLst>
          </p:cNvPr>
          <p:cNvSpPr txBox="1"/>
          <p:nvPr/>
        </p:nvSpPr>
        <p:spPr>
          <a:xfrm>
            <a:off x="4129860" y="3615395"/>
            <a:ext cx="182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58613652-9093-4BEC-A60A-3A9D6E39AC5E}"/>
              </a:ext>
            </a:extLst>
          </p:cNvPr>
          <p:cNvGrpSpPr/>
          <p:nvPr/>
        </p:nvGrpSpPr>
        <p:grpSpPr>
          <a:xfrm>
            <a:off x="3270053" y="3343371"/>
            <a:ext cx="859808" cy="859808"/>
            <a:chOff x="3218729" y="3410527"/>
            <a:chExt cx="859808" cy="859808"/>
          </a:xfrm>
        </p:grpSpPr>
        <p:sp>
          <p:nvSpPr>
            <p:cNvPr id="84" name="橢圓 83">
              <a:extLst>
                <a:ext uri="{FF2B5EF4-FFF2-40B4-BE49-F238E27FC236}">
                  <a16:creationId xmlns:a16="http://schemas.microsoft.com/office/drawing/2014/main" id="{083F2FBB-38BF-4400-944E-4BD80422C582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90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E6D20CBE-8C55-4784-8FDF-163F1FCCA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91" name="圖片 46" descr="LAN-10G2T_x550+bracket.png">
            <a:extLst>
              <a:ext uri="{FF2B5EF4-FFF2-40B4-BE49-F238E27FC236}">
                <a16:creationId xmlns:a16="http://schemas.microsoft.com/office/drawing/2014/main" id="{BE77DA05-3A98-4D52-9D7B-97CB04D5211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74150" y="2672706"/>
            <a:ext cx="1612819" cy="99574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92" name="群組 91">
            <a:extLst>
              <a:ext uri="{FF2B5EF4-FFF2-40B4-BE49-F238E27FC236}">
                <a16:creationId xmlns:a16="http://schemas.microsoft.com/office/drawing/2014/main" id="{1B84573D-2224-4024-936F-3CB9CE527563}"/>
              </a:ext>
            </a:extLst>
          </p:cNvPr>
          <p:cNvGrpSpPr/>
          <p:nvPr/>
        </p:nvGrpSpPr>
        <p:grpSpPr>
          <a:xfrm>
            <a:off x="697946" y="4424716"/>
            <a:ext cx="2453384" cy="1877321"/>
            <a:chOff x="783875" y="2408481"/>
            <a:chExt cx="3705968" cy="4725995"/>
          </a:xfrm>
        </p:grpSpPr>
        <p:sp>
          <p:nvSpPr>
            <p:cNvPr id="93" name="矩形: 圓角 92">
              <a:extLst>
                <a:ext uri="{FF2B5EF4-FFF2-40B4-BE49-F238E27FC236}">
                  <a16:creationId xmlns:a16="http://schemas.microsoft.com/office/drawing/2014/main" id="{AA18E94F-6C4A-4FC8-9781-9D225807B462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94" name="矩形: 圓角化同側角落 93">
              <a:extLst>
                <a:ext uri="{FF2B5EF4-FFF2-40B4-BE49-F238E27FC236}">
                  <a16:creationId xmlns:a16="http://schemas.microsoft.com/office/drawing/2014/main" id="{B1B14906-36D1-4D44-BEF1-E22498AECB16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95" name="文字方塊 94">
            <a:extLst>
              <a:ext uri="{FF2B5EF4-FFF2-40B4-BE49-F238E27FC236}">
                <a16:creationId xmlns:a16="http://schemas.microsoft.com/office/drawing/2014/main" id="{1038BE5A-25D7-4794-85DC-F4C570F1ACA1}"/>
              </a:ext>
            </a:extLst>
          </p:cNvPr>
          <p:cNvSpPr txBox="1"/>
          <p:nvPr/>
        </p:nvSpPr>
        <p:spPr>
          <a:xfrm>
            <a:off x="704833" y="4455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QXG-10G2T-107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07" name="文字方塊 106">
            <a:extLst>
              <a:ext uri="{FF2B5EF4-FFF2-40B4-BE49-F238E27FC236}">
                <a16:creationId xmlns:a16="http://schemas.microsoft.com/office/drawing/2014/main" id="{560CB53C-4FFB-4ACF-9251-C37579789DDD}"/>
              </a:ext>
            </a:extLst>
          </p:cNvPr>
          <p:cNvSpPr txBox="1"/>
          <p:nvPr/>
        </p:nvSpPr>
        <p:spPr>
          <a:xfrm>
            <a:off x="704833" y="5867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08" name="群組 107">
            <a:extLst>
              <a:ext uri="{FF2B5EF4-FFF2-40B4-BE49-F238E27FC236}">
                <a16:creationId xmlns:a16="http://schemas.microsoft.com/office/drawing/2014/main" id="{E75E1C2B-E69B-4713-A7EE-0B5D5A7123A9}"/>
              </a:ext>
            </a:extLst>
          </p:cNvPr>
          <p:cNvGrpSpPr/>
          <p:nvPr/>
        </p:nvGrpSpPr>
        <p:grpSpPr>
          <a:xfrm>
            <a:off x="3503739" y="4424716"/>
            <a:ext cx="2453384" cy="1877321"/>
            <a:chOff x="783875" y="2408481"/>
            <a:chExt cx="3705968" cy="4725995"/>
          </a:xfrm>
        </p:grpSpPr>
        <p:sp>
          <p:nvSpPr>
            <p:cNvPr id="109" name="矩形: 圓角 108">
              <a:extLst>
                <a:ext uri="{FF2B5EF4-FFF2-40B4-BE49-F238E27FC236}">
                  <a16:creationId xmlns:a16="http://schemas.microsoft.com/office/drawing/2014/main" id="{9DFF118B-51F9-4A68-BFA7-AE6EC6200909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10" name="矩形: 圓角化同側角落 109">
              <a:extLst>
                <a:ext uri="{FF2B5EF4-FFF2-40B4-BE49-F238E27FC236}">
                  <a16:creationId xmlns:a16="http://schemas.microsoft.com/office/drawing/2014/main" id="{53683A08-749D-4712-9386-EBF9BCFDC644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11" name="文字方塊 110">
            <a:extLst>
              <a:ext uri="{FF2B5EF4-FFF2-40B4-BE49-F238E27FC236}">
                <a16:creationId xmlns:a16="http://schemas.microsoft.com/office/drawing/2014/main" id="{A89FF757-EA67-479C-AEA4-EB6AAFCCBC98}"/>
              </a:ext>
            </a:extLst>
          </p:cNvPr>
          <p:cNvSpPr txBox="1"/>
          <p:nvPr/>
        </p:nvSpPr>
        <p:spPr>
          <a:xfrm>
            <a:off x="3510626" y="4455653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QXG-10G1T</a:t>
            </a:r>
            <a:endParaRPr lang="en-US" altLang="zh-TW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15" name="文字方塊 114">
            <a:extLst>
              <a:ext uri="{FF2B5EF4-FFF2-40B4-BE49-F238E27FC236}">
                <a16:creationId xmlns:a16="http://schemas.microsoft.com/office/drawing/2014/main" id="{30D05536-922E-4567-8468-DF6602B6BD6C}"/>
              </a:ext>
            </a:extLst>
          </p:cNvPr>
          <p:cNvSpPr txBox="1"/>
          <p:nvPr/>
        </p:nvSpPr>
        <p:spPr>
          <a:xfrm>
            <a:off x="3510626" y="5867099"/>
            <a:ext cx="2439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 x RJ45</a:t>
            </a:r>
            <a:endParaRPr lang="zh-TW" altLang="en-US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8C648185-D492-45C7-A176-5F475B105E43}"/>
              </a:ext>
            </a:extLst>
          </p:cNvPr>
          <p:cNvGrpSpPr/>
          <p:nvPr/>
        </p:nvGrpSpPr>
        <p:grpSpPr>
          <a:xfrm>
            <a:off x="2890446" y="5049287"/>
            <a:ext cx="859808" cy="859808"/>
            <a:chOff x="2839122" y="5116443"/>
            <a:chExt cx="859808" cy="859808"/>
          </a:xfrm>
        </p:grpSpPr>
        <p:sp>
          <p:nvSpPr>
            <p:cNvPr id="117" name="橢圓 116">
              <a:extLst>
                <a:ext uri="{FF2B5EF4-FFF2-40B4-BE49-F238E27FC236}">
                  <a16:creationId xmlns:a16="http://schemas.microsoft.com/office/drawing/2014/main" id="{A5F71AE3-BA82-4E55-AB96-455B7A843EC5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2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D64D00AC-4A6A-4C52-B6C3-9AFD8BFCB2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pic>
        <p:nvPicPr>
          <p:cNvPr id="121" name="圖片 120" descr="一張含有 電子用品, 坐, 電腦, 桌 的圖片&#10;&#10;自動產生的描述">
            <a:extLst>
              <a:ext uri="{FF2B5EF4-FFF2-40B4-BE49-F238E27FC236}">
                <a16:creationId xmlns:a16="http://schemas.microsoft.com/office/drawing/2014/main" id="{11A278F0-C75F-4153-B369-29414E8D2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053" y="4970549"/>
            <a:ext cx="1616064" cy="9999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2" name="圖片 121" descr="一張含有 電子用品, 電路 的圖片&#10;&#10;自動產生的描述">
            <a:extLst>
              <a:ext uri="{FF2B5EF4-FFF2-40B4-BE49-F238E27FC236}">
                <a16:creationId xmlns:a16="http://schemas.microsoft.com/office/drawing/2014/main" id="{8A59F151-C22C-414F-BF7A-221352BE609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5324" y="4971703"/>
            <a:ext cx="1619703" cy="99411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3" name="文字方塊 122">
            <a:extLst>
              <a:ext uri="{FF2B5EF4-FFF2-40B4-BE49-F238E27FC236}">
                <a16:creationId xmlns:a16="http://schemas.microsoft.com/office/drawing/2014/main" id="{26963D3D-EC77-4B8D-B604-422E42691AC0}"/>
              </a:ext>
            </a:extLst>
          </p:cNvPr>
          <p:cNvSpPr txBox="1"/>
          <p:nvPr/>
        </p:nvSpPr>
        <p:spPr>
          <a:xfrm>
            <a:off x="704833" y="1594908"/>
            <a:ext cx="5214538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80365" algn="ctr"/>
            <a:r>
              <a:rPr lang="en-US" altLang="zh-TW" sz="2400" b="1" i="1" dirty="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10GbE series</a:t>
            </a:r>
            <a:endParaRPr lang="zh-TW" altLang="en-US" sz="2400" b="1" i="1" dirty="0">
              <a:solidFill>
                <a:srgbClr val="0070C0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27" name="文字方塊 126">
            <a:extLst>
              <a:ext uri="{FF2B5EF4-FFF2-40B4-BE49-F238E27FC236}">
                <a16:creationId xmlns:a16="http://schemas.microsoft.com/office/drawing/2014/main" id="{9E81639E-1285-4F46-BB5D-07C450A5613D}"/>
              </a:ext>
            </a:extLst>
          </p:cNvPr>
          <p:cNvSpPr txBox="1"/>
          <p:nvPr/>
        </p:nvSpPr>
        <p:spPr>
          <a:xfrm>
            <a:off x="6323306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28" name="文字方塊 127">
            <a:extLst>
              <a:ext uri="{FF2B5EF4-FFF2-40B4-BE49-F238E27FC236}">
                <a16:creationId xmlns:a16="http://schemas.microsoft.com/office/drawing/2014/main" id="{89B9A9E1-CE59-42B1-8AA3-0145592323C9}"/>
              </a:ext>
            </a:extLst>
          </p:cNvPr>
          <p:cNvSpPr txBox="1"/>
          <p:nvPr/>
        </p:nvSpPr>
        <p:spPr>
          <a:xfrm>
            <a:off x="6272630" y="1594908"/>
            <a:ext cx="249717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80365" algn="ctr"/>
            <a:r>
              <a:rPr lang="en-US" altLang="zh-TW" sz="2400" b="1" i="1" dirty="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5GbE series</a:t>
            </a:r>
            <a:endParaRPr lang="zh-TW" altLang="en-US" sz="2400" b="1" i="1" dirty="0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</p:txBody>
      </p:sp>
      <p:pic>
        <p:nvPicPr>
          <p:cNvPr id="129" name="圖片 3">
            <a:extLst>
              <a:ext uri="{FF2B5EF4-FFF2-40B4-BE49-F238E27FC236}">
                <a16:creationId xmlns:a16="http://schemas.microsoft.com/office/drawing/2014/main" id="{74EF7780-8A99-4412-B759-3148BAD2119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1103" y="2701709"/>
            <a:ext cx="1605888" cy="998299"/>
          </a:xfrm>
          <a:prstGeom prst="rect">
            <a:avLst/>
          </a:prstGeom>
        </p:spPr>
      </p:pic>
      <p:pic>
        <p:nvPicPr>
          <p:cNvPr id="130" name="圖片 4" descr="一張含有 電腦, 坐, 膝上型電腦, 書桌 的圖片&#10;&#10;自動產生的描述">
            <a:extLst>
              <a:ext uri="{FF2B5EF4-FFF2-40B4-BE49-F238E27FC236}">
                <a16:creationId xmlns:a16="http://schemas.microsoft.com/office/drawing/2014/main" id="{65581DCD-955C-455A-9933-17F2F581B43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009" y="3767045"/>
            <a:ext cx="1605887" cy="998298"/>
          </a:xfrm>
          <a:prstGeom prst="rect">
            <a:avLst/>
          </a:prstGeom>
        </p:spPr>
      </p:pic>
      <p:pic>
        <p:nvPicPr>
          <p:cNvPr id="131" name="圖片 5" descr="一張含有 室內, 電腦, 膝上型電腦, 坐 的圖片&#10;&#10;自動產生的描述">
            <a:extLst>
              <a:ext uri="{FF2B5EF4-FFF2-40B4-BE49-F238E27FC236}">
                <a16:creationId xmlns:a16="http://schemas.microsoft.com/office/drawing/2014/main" id="{93E1FDFD-8982-45F9-A58A-64DAE7A9832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88" y="4845857"/>
            <a:ext cx="1605887" cy="998298"/>
          </a:xfrm>
          <a:prstGeom prst="rect">
            <a:avLst/>
          </a:prstGeom>
        </p:spPr>
      </p:pic>
      <p:sp>
        <p:nvSpPr>
          <p:cNvPr id="135" name="文字方塊 134">
            <a:extLst>
              <a:ext uri="{FF2B5EF4-FFF2-40B4-BE49-F238E27FC236}">
                <a16:creationId xmlns:a16="http://schemas.microsoft.com/office/drawing/2014/main" id="{99DB1760-C67C-4C4A-BBC0-6F48B0589941}"/>
              </a:ext>
            </a:extLst>
          </p:cNvPr>
          <p:cNvSpPr txBox="1"/>
          <p:nvPr/>
        </p:nvSpPr>
        <p:spPr>
          <a:xfrm>
            <a:off x="7538115" y="2882067"/>
            <a:ext cx="1238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36" name="文字方塊 135">
            <a:extLst>
              <a:ext uri="{FF2B5EF4-FFF2-40B4-BE49-F238E27FC236}">
                <a16:creationId xmlns:a16="http://schemas.microsoft.com/office/drawing/2014/main" id="{F39A0F9D-30DF-401E-AFD9-608EBF09D89B}"/>
              </a:ext>
            </a:extLst>
          </p:cNvPr>
          <p:cNvSpPr txBox="1"/>
          <p:nvPr/>
        </p:nvSpPr>
        <p:spPr>
          <a:xfrm>
            <a:off x="7726991" y="3839188"/>
            <a:ext cx="1049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37" name="文字方塊 136">
            <a:extLst>
              <a:ext uri="{FF2B5EF4-FFF2-40B4-BE49-F238E27FC236}">
                <a16:creationId xmlns:a16="http://schemas.microsoft.com/office/drawing/2014/main" id="{CF5D735C-F6F5-4A2D-906B-5433FAF22B40}"/>
              </a:ext>
            </a:extLst>
          </p:cNvPr>
          <p:cNvSpPr txBox="1"/>
          <p:nvPr/>
        </p:nvSpPr>
        <p:spPr>
          <a:xfrm>
            <a:off x="7767935" y="4916579"/>
            <a:ext cx="989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grpSp>
        <p:nvGrpSpPr>
          <p:cNvPr id="138" name="群組 137">
            <a:extLst>
              <a:ext uri="{FF2B5EF4-FFF2-40B4-BE49-F238E27FC236}">
                <a16:creationId xmlns:a16="http://schemas.microsoft.com/office/drawing/2014/main" id="{3E96D927-55F3-460F-8CE5-D460CC2AA90D}"/>
              </a:ext>
            </a:extLst>
          </p:cNvPr>
          <p:cNvGrpSpPr/>
          <p:nvPr/>
        </p:nvGrpSpPr>
        <p:grpSpPr>
          <a:xfrm>
            <a:off x="7104476" y="5771632"/>
            <a:ext cx="859808" cy="859808"/>
            <a:chOff x="2839122" y="5116443"/>
            <a:chExt cx="859808" cy="859808"/>
          </a:xfrm>
        </p:grpSpPr>
        <p:sp>
          <p:nvSpPr>
            <p:cNvPr id="139" name="橢圓 138">
              <a:extLst>
                <a:ext uri="{FF2B5EF4-FFF2-40B4-BE49-F238E27FC236}">
                  <a16:creationId xmlns:a16="http://schemas.microsoft.com/office/drawing/2014/main" id="{3BFB3265-0404-4ACC-9E9C-3ED2593DCB72}"/>
                </a:ext>
              </a:extLst>
            </p:cNvPr>
            <p:cNvSpPr/>
            <p:nvPr/>
          </p:nvSpPr>
          <p:spPr>
            <a:xfrm>
              <a:off x="2839122" y="5116443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40" name="圖片 15" descr="一張含有 畫畫 的圖片&#10;&#10;自動產生的描述">
              <a:extLst>
                <a:ext uri="{FF2B5EF4-FFF2-40B4-BE49-F238E27FC236}">
                  <a16:creationId xmlns:a16="http://schemas.microsoft.com/office/drawing/2014/main" id="{7814517E-C952-4B2B-8E86-4A34FCDC48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18297" y="5337112"/>
              <a:ext cx="712744" cy="416215"/>
            </a:xfrm>
            <a:prstGeom prst="rect">
              <a:avLst/>
            </a:prstGeom>
          </p:spPr>
        </p:pic>
      </p:grpSp>
      <p:grpSp>
        <p:nvGrpSpPr>
          <p:cNvPr id="141" name="群組 140">
            <a:extLst>
              <a:ext uri="{FF2B5EF4-FFF2-40B4-BE49-F238E27FC236}">
                <a16:creationId xmlns:a16="http://schemas.microsoft.com/office/drawing/2014/main" id="{EA55D723-A576-4079-AE5E-CB3F7AAA3743}"/>
              </a:ext>
            </a:extLst>
          </p:cNvPr>
          <p:cNvGrpSpPr/>
          <p:nvPr/>
        </p:nvGrpSpPr>
        <p:grpSpPr>
          <a:xfrm>
            <a:off x="9160543" y="2173012"/>
            <a:ext cx="2453384" cy="4137418"/>
            <a:chOff x="783875" y="2408481"/>
            <a:chExt cx="3705968" cy="10415596"/>
          </a:xfrm>
        </p:grpSpPr>
        <p:sp>
          <p:nvSpPr>
            <p:cNvPr id="142" name="矩形: 圓角 141">
              <a:extLst>
                <a:ext uri="{FF2B5EF4-FFF2-40B4-BE49-F238E27FC236}">
                  <a16:creationId xmlns:a16="http://schemas.microsoft.com/office/drawing/2014/main" id="{DD556432-F692-4E00-9DF4-92F125BB59CE}"/>
                </a:ext>
              </a:extLst>
            </p:cNvPr>
            <p:cNvSpPr/>
            <p:nvPr/>
          </p:nvSpPr>
          <p:spPr>
            <a:xfrm>
              <a:off x="794280" y="2408481"/>
              <a:ext cx="3695563" cy="10415596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254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143" name="矩形: 圓角化同側角落 142">
              <a:extLst>
                <a:ext uri="{FF2B5EF4-FFF2-40B4-BE49-F238E27FC236}">
                  <a16:creationId xmlns:a16="http://schemas.microsoft.com/office/drawing/2014/main" id="{CEC2F0D2-8AB9-4061-9B67-418F646E5E5A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144" name="文字方塊 143">
            <a:extLst>
              <a:ext uri="{FF2B5EF4-FFF2-40B4-BE49-F238E27FC236}">
                <a16:creationId xmlns:a16="http://schemas.microsoft.com/office/drawing/2014/main" id="{A68393A2-8FE3-4EE6-9B23-70CCF4586143}"/>
              </a:ext>
            </a:extLst>
          </p:cNvPr>
          <p:cNvSpPr txBox="1"/>
          <p:nvPr/>
        </p:nvSpPr>
        <p:spPr>
          <a:xfrm>
            <a:off x="9167430" y="2203949"/>
            <a:ext cx="24464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0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微軟正黑體"/>
                <a:cs typeface="Arial"/>
              </a:rPr>
              <a:t>QXG-5G Family</a:t>
            </a:r>
            <a:endParaRPr lang="zh-TW" altLang="en-US" sz="2000" b="1" i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微軟正黑體"/>
              <a:cs typeface="Arial"/>
              <a:sym typeface="Arial" panose="020B0604020202020204" pitchFamily="34" charset="0"/>
            </a:endParaRPr>
          </a:p>
        </p:txBody>
      </p:sp>
      <p:sp>
        <p:nvSpPr>
          <p:cNvPr id="145" name="文字方塊 144">
            <a:extLst>
              <a:ext uri="{FF2B5EF4-FFF2-40B4-BE49-F238E27FC236}">
                <a16:creationId xmlns:a16="http://schemas.microsoft.com/office/drawing/2014/main" id="{9CE2784E-AAC5-4DDB-B6C0-467503C6B5BE}"/>
              </a:ext>
            </a:extLst>
          </p:cNvPr>
          <p:cNvSpPr txBox="1"/>
          <p:nvPr/>
        </p:nvSpPr>
        <p:spPr>
          <a:xfrm>
            <a:off x="9116754" y="1594908"/>
            <a:ext cx="2497173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-380365" algn="ctr"/>
            <a:r>
              <a:rPr lang="en-US" altLang="zh-TW" sz="2400" b="1" i="1" dirty="0">
                <a:solidFill>
                  <a:srgbClr val="0070C0"/>
                </a:solidFill>
                <a:latin typeface="Arial"/>
                <a:ea typeface="微軟正黑體"/>
                <a:cs typeface="Arial"/>
              </a:rPr>
              <a:t>2.5GbE series</a:t>
            </a:r>
            <a:endParaRPr lang="zh-TW" altLang="en-US" sz="2400" b="1" i="1" dirty="0">
              <a:solidFill>
                <a:srgbClr val="0070C0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149" name="文字方塊 148">
            <a:extLst>
              <a:ext uri="{FF2B5EF4-FFF2-40B4-BE49-F238E27FC236}">
                <a16:creationId xmlns:a16="http://schemas.microsoft.com/office/drawing/2014/main" id="{2E2C1716-496C-4D20-A021-1B788984A352}"/>
              </a:ext>
            </a:extLst>
          </p:cNvPr>
          <p:cNvSpPr txBox="1"/>
          <p:nvPr/>
        </p:nvSpPr>
        <p:spPr>
          <a:xfrm>
            <a:off x="10228995" y="2882067"/>
            <a:ext cx="13918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1 x RJ45</a:t>
            </a:r>
          </a:p>
        </p:txBody>
      </p:sp>
      <p:sp>
        <p:nvSpPr>
          <p:cNvPr id="150" name="文字方塊 149">
            <a:extLst>
              <a:ext uri="{FF2B5EF4-FFF2-40B4-BE49-F238E27FC236}">
                <a16:creationId xmlns:a16="http://schemas.microsoft.com/office/drawing/2014/main" id="{4548855E-D68E-4A20-AC6C-DF071BC5A45F}"/>
              </a:ext>
            </a:extLst>
          </p:cNvPr>
          <p:cNvSpPr txBox="1"/>
          <p:nvPr/>
        </p:nvSpPr>
        <p:spPr>
          <a:xfrm>
            <a:off x="10687300" y="3839188"/>
            <a:ext cx="933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2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sp>
        <p:nvSpPr>
          <p:cNvPr id="151" name="文字方塊 150">
            <a:extLst>
              <a:ext uri="{FF2B5EF4-FFF2-40B4-BE49-F238E27FC236}">
                <a16:creationId xmlns:a16="http://schemas.microsoft.com/office/drawing/2014/main" id="{2370DA73-8DE4-41CD-9095-E67C563E39BB}"/>
              </a:ext>
            </a:extLst>
          </p:cNvPr>
          <p:cNvSpPr txBox="1"/>
          <p:nvPr/>
        </p:nvSpPr>
        <p:spPr>
          <a:xfrm>
            <a:off x="10812143" y="4916579"/>
            <a:ext cx="788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4</a:t>
            </a:r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x </a:t>
            </a:r>
            <a:endParaRPr lang="en-US" altLang="zh-TW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algn="ctr"/>
            <a:r>
              <a:rPr lang="zh-TW" altLang="en-US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RJ45</a:t>
            </a:r>
          </a:p>
        </p:txBody>
      </p:sp>
      <p:grpSp>
        <p:nvGrpSpPr>
          <p:cNvPr id="155" name="群組 154">
            <a:extLst>
              <a:ext uri="{FF2B5EF4-FFF2-40B4-BE49-F238E27FC236}">
                <a16:creationId xmlns:a16="http://schemas.microsoft.com/office/drawing/2014/main" id="{5E5D942D-137D-48EA-806D-D38C1BC1E579}"/>
              </a:ext>
            </a:extLst>
          </p:cNvPr>
          <p:cNvGrpSpPr/>
          <p:nvPr/>
        </p:nvGrpSpPr>
        <p:grpSpPr>
          <a:xfrm>
            <a:off x="9952335" y="5771632"/>
            <a:ext cx="859808" cy="859808"/>
            <a:chOff x="3218729" y="3410527"/>
            <a:chExt cx="859808" cy="859808"/>
          </a:xfrm>
        </p:grpSpPr>
        <p:sp>
          <p:nvSpPr>
            <p:cNvPr id="156" name="橢圓 155">
              <a:extLst>
                <a:ext uri="{FF2B5EF4-FFF2-40B4-BE49-F238E27FC236}">
                  <a16:creationId xmlns:a16="http://schemas.microsoft.com/office/drawing/2014/main" id="{EB24725F-7C01-4C77-B155-2BACD9C4E44E}"/>
                </a:ext>
              </a:extLst>
            </p:cNvPr>
            <p:cNvSpPr/>
            <p:nvPr/>
          </p:nvSpPr>
          <p:spPr>
            <a:xfrm>
              <a:off x="3218729" y="3410527"/>
              <a:ext cx="859808" cy="859808"/>
            </a:xfrm>
            <a:prstGeom prst="ellipse">
              <a:avLst/>
            </a:prstGeom>
            <a:solidFill>
              <a:schemeClr val="bg1"/>
            </a:solidFill>
            <a:ln w="25400">
              <a:gradFill>
                <a:gsLst>
                  <a:gs pos="0">
                    <a:srgbClr val="002060"/>
                  </a:gs>
                  <a:gs pos="100000">
                    <a:srgbClr val="0070C0"/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157" name="圖片 16" descr="一張含有 盤 的圖片&#10;&#10;自動產生的描述">
              <a:extLst>
                <a:ext uri="{FF2B5EF4-FFF2-40B4-BE49-F238E27FC236}">
                  <a16:creationId xmlns:a16="http://schemas.microsoft.com/office/drawing/2014/main" id="{26CD7D0B-EC0B-46A0-9F17-8F1FCC2ACD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95323" y="3604325"/>
              <a:ext cx="720615" cy="479275"/>
            </a:xfrm>
            <a:prstGeom prst="rect">
              <a:avLst/>
            </a:prstGeom>
          </p:spPr>
        </p:pic>
      </p:grpSp>
      <p:pic>
        <p:nvPicPr>
          <p:cNvPr id="158" name="圖片 7" descr="一張含有 電子用品, 電路 的圖片&#10;&#10;自動產生的描述">
            <a:extLst>
              <a:ext uri="{FF2B5EF4-FFF2-40B4-BE49-F238E27FC236}">
                <a16:creationId xmlns:a16="http://schemas.microsoft.com/office/drawing/2014/main" id="{12717BC7-BE2B-435E-B2E6-D188BD431134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1812" y="2677542"/>
            <a:ext cx="1605887" cy="998298"/>
          </a:xfrm>
          <a:prstGeom prst="rect">
            <a:avLst/>
          </a:prstGeom>
        </p:spPr>
      </p:pic>
      <p:pic>
        <p:nvPicPr>
          <p:cNvPr id="159" name="圖片 9" descr="一張含有 電子用品, 電路 的圖片&#10;&#10;自動產生的描述">
            <a:extLst>
              <a:ext uri="{FF2B5EF4-FFF2-40B4-BE49-F238E27FC236}">
                <a16:creationId xmlns:a16="http://schemas.microsoft.com/office/drawing/2014/main" id="{9F0FB73A-2166-4866-A3D1-BA1C73F2B55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03" y="3738746"/>
            <a:ext cx="1605887" cy="998298"/>
          </a:xfrm>
          <a:prstGeom prst="rect">
            <a:avLst/>
          </a:prstGeom>
        </p:spPr>
      </p:pic>
      <p:pic>
        <p:nvPicPr>
          <p:cNvPr id="160" name="圖片 10" descr="一張含有 電子用品, 電路 的圖片&#10;&#10;自動產生的描述">
            <a:extLst>
              <a:ext uri="{FF2B5EF4-FFF2-40B4-BE49-F238E27FC236}">
                <a16:creationId xmlns:a16="http://schemas.microsoft.com/office/drawing/2014/main" id="{B9A3746E-9053-406A-8F14-008E5A4A504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9703" y="4792561"/>
            <a:ext cx="1605887" cy="998298"/>
          </a:xfrm>
          <a:prstGeom prst="rect">
            <a:avLst/>
          </a:prstGeom>
        </p:spPr>
      </p:pic>
      <p:sp>
        <p:nvSpPr>
          <p:cNvPr id="20" name="箭號: 五邊形 19">
            <a:extLst>
              <a:ext uri="{FF2B5EF4-FFF2-40B4-BE49-F238E27FC236}">
                <a16:creationId xmlns:a16="http://schemas.microsoft.com/office/drawing/2014/main" id="{54BE1EBB-6D52-45B7-A80D-E8EBF97B0243}"/>
              </a:ext>
            </a:extLst>
          </p:cNvPr>
          <p:cNvSpPr/>
          <p:nvPr/>
        </p:nvSpPr>
        <p:spPr>
          <a:xfrm>
            <a:off x="8861026" y="3915161"/>
            <a:ext cx="933517" cy="462162"/>
          </a:xfrm>
          <a:prstGeom prst="homePlate">
            <a:avLst/>
          </a:prstGeom>
          <a:gradFill>
            <a:gsLst>
              <a:gs pos="0">
                <a:schemeClr val="accent2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Coming soon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sp>
        <p:nvSpPr>
          <p:cNvPr id="165" name="箭號: 五邊形 164">
            <a:extLst>
              <a:ext uri="{FF2B5EF4-FFF2-40B4-BE49-F238E27FC236}">
                <a16:creationId xmlns:a16="http://schemas.microsoft.com/office/drawing/2014/main" id="{1B191C0B-29C7-4B6B-8356-5BC5A137EDB4}"/>
              </a:ext>
            </a:extLst>
          </p:cNvPr>
          <p:cNvSpPr/>
          <p:nvPr/>
        </p:nvSpPr>
        <p:spPr>
          <a:xfrm>
            <a:off x="8861026" y="4989962"/>
            <a:ext cx="933517" cy="462162"/>
          </a:xfrm>
          <a:prstGeom prst="homePlate">
            <a:avLst/>
          </a:prstGeom>
          <a:gradFill>
            <a:gsLst>
              <a:gs pos="0">
                <a:schemeClr val="accent2"/>
              </a:gs>
              <a:gs pos="100000">
                <a:srgbClr val="C000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>
                <a:solidFill>
                  <a:schemeClr val="bg1"/>
                </a:solidFill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Coming soon</a:t>
            </a:r>
            <a:endParaRPr lang="en-US" altLang="zh-TW" sz="1200" b="1">
              <a:solidFill>
                <a:schemeClr val="bg1"/>
              </a:solidFill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2306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群組 28">
            <a:extLst>
              <a:ext uri="{FF2B5EF4-FFF2-40B4-BE49-F238E27FC236}">
                <a16:creationId xmlns:a16="http://schemas.microsoft.com/office/drawing/2014/main" id="{4CD15A58-6476-4B64-BDC4-B3D2F78526A1}"/>
              </a:ext>
            </a:extLst>
          </p:cNvPr>
          <p:cNvGrpSpPr/>
          <p:nvPr/>
        </p:nvGrpSpPr>
        <p:grpSpPr>
          <a:xfrm>
            <a:off x="821915" y="2075931"/>
            <a:ext cx="4500806" cy="3444001"/>
            <a:chOff x="783875" y="2408481"/>
            <a:chExt cx="3705968" cy="4725995"/>
          </a:xfrm>
        </p:grpSpPr>
        <p:sp>
          <p:nvSpPr>
            <p:cNvPr id="30" name="矩形: 圓角 29">
              <a:extLst>
                <a:ext uri="{FF2B5EF4-FFF2-40B4-BE49-F238E27FC236}">
                  <a16:creationId xmlns:a16="http://schemas.microsoft.com/office/drawing/2014/main" id="{BA302E36-A7C2-4107-9DCF-BBA25AC303B3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381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34" name="矩形: 圓角化同側角落 33">
              <a:extLst>
                <a:ext uri="{FF2B5EF4-FFF2-40B4-BE49-F238E27FC236}">
                  <a16:creationId xmlns:a16="http://schemas.microsoft.com/office/drawing/2014/main" id="{15EB9A57-5C7C-46F3-85F1-B742F2E46586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833037A-3731-4E4E-AAE3-FF937BF6F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>
                <a:latin typeface="Arial"/>
                <a:ea typeface="微軟正黑體"/>
                <a:cs typeface="Arial"/>
              </a:rPr>
              <a:t>Network extention</a:t>
            </a:r>
            <a:r>
              <a:rPr lang="zh-CN" altLang="en-US" b="1">
                <a:latin typeface="Arial"/>
                <a:ea typeface="微軟正黑體"/>
                <a:cs typeface="Arial"/>
              </a:rPr>
              <a:t>：</a:t>
            </a:r>
            <a:r>
              <a:rPr lang="zh-TW" altLang="en-US">
                <a:latin typeface="Arial"/>
                <a:ea typeface="微軟正黑體"/>
                <a:cs typeface="Arial"/>
              </a:rPr>
              <a:t>hand carry adaptor</a:t>
            </a:r>
            <a:endParaRPr lang="zh-TW" altLang="en-US">
              <a:ea typeface="微軟正黑體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4ECF3C7-68BC-B34C-A106-3BE972209CE4}"/>
              </a:ext>
            </a:extLst>
          </p:cNvPr>
          <p:cNvSpPr txBox="1"/>
          <p:nvPr/>
        </p:nvSpPr>
        <p:spPr>
          <a:xfrm>
            <a:off x="1032996" y="4361134"/>
            <a:ext cx="2898952" cy="95051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/>
                <a:ea typeface="+mn-lt"/>
                <a:cs typeface="Arial"/>
              </a:rPr>
              <a:t>RJ45 NBASE-T</a:t>
            </a:r>
          </a:p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sz="1400" b="1">
                <a:latin typeface="Arial"/>
                <a:ea typeface="+mn-lt"/>
                <a:cs typeface="Arial"/>
              </a:rPr>
              <a:t>4 speed</a:t>
            </a:r>
            <a:r>
              <a:rPr lang="en-US" altLang="zh-TW" sz="1400" b="1">
                <a:latin typeface="Arial"/>
                <a:ea typeface="+mn-lt"/>
                <a:cs typeface="Arial"/>
              </a:rPr>
              <a:t>:</a:t>
            </a:r>
            <a:r>
              <a:rPr lang="zh-TW" altLang="en-US" sz="1400" b="1">
                <a:latin typeface="Arial"/>
                <a:ea typeface="+mn-lt"/>
                <a:cs typeface="Arial"/>
              </a:rPr>
              <a:t> </a:t>
            </a:r>
            <a:r>
              <a:rPr lang="en-US" sz="1400" b="1">
                <a:latin typeface="Arial"/>
                <a:ea typeface="+mn-lt"/>
                <a:cs typeface="Arial"/>
              </a:rPr>
              <a:t>5G/2.5G/1G/100M</a:t>
            </a:r>
          </a:p>
          <a:p>
            <a:pPr marL="177800" indent="-177800">
              <a:lnSpc>
                <a:spcPts val="2300"/>
              </a:lnSpc>
              <a:buFont typeface="Arial" panose="020B0604020202020204" pitchFamily="34" charset="0"/>
              <a:buChar char="•"/>
            </a:pPr>
            <a:endParaRPr lang="zh-TW" altLang="en-US" sz="160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64">
            <a:extLst>
              <a:ext uri="{FF2B5EF4-FFF2-40B4-BE49-F238E27FC236}">
                <a16:creationId xmlns:a16="http://schemas.microsoft.com/office/drawing/2014/main" id="{16F9A015-25CC-774A-B20B-8C14920A0BE3}"/>
              </a:ext>
            </a:extLst>
          </p:cNvPr>
          <p:cNvSpPr/>
          <p:nvPr/>
        </p:nvSpPr>
        <p:spPr>
          <a:xfrm>
            <a:off x="1032995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QNA-UC5G1T</a:t>
            </a:r>
          </a:p>
        </p:txBody>
      </p:sp>
      <p:sp>
        <p:nvSpPr>
          <p:cNvPr id="22" name="TextBox 1">
            <a:extLst>
              <a:ext uri="{FF2B5EF4-FFF2-40B4-BE49-F238E27FC236}">
                <a16:creationId xmlns:a16="http://schemas.microsoft.com/office/drawing/2014/main" id="{29E5B114-FF89-7047-A504-F6A036EFEE7F}"/>
              </a:ext>
            </a:extLst>
          </p:cNvPr>
          <p:cNvSpPr txBox="1"/>
          <p:nvPr/>
        </p:nvSpPr>
        <p:spPr>
          <a:xfrm>
            <a:off x="1032996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USB 3.2 Gen 1</a:t>
            </a:r>
            <a:endParaRPr lang="en-US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35" name="直線接點 34">
            <a:extLst>
              <a:ext uri="{FF2B5EF4-FFF2-40B4-BE49-F238E27FC236}">
                <a16:creationId xmlns:a16="http://schemas.microsoft.com/office/drawing/2014/main" id="{B15B151C-A576-4817-BD4D-F3F120D58104}"/>
              </a:ext>
            </a:extLst>
          </p:cNvPr>
          <p:cNvCxnSpPr>
            <a:cxnSpLocks/>
          </p:cNvCxnSpPr>
          <p:nvPr/>
        </p:nvCxnSpPr>
        <p:spPr>
          <a:xfrm>
            <a:off x="1032996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字方塊 3">
            <a:extLst>
              <a:ext uri="{FF2B5EF4-FFF2-40B4-BE49-F238E27FC236}">
                <a16:creationId xmlns:a16="http://schemas.microsoft.com/office/drawing/2014/main" id="{5B527A1F-F0EA-491C-8F46-FEB974257F17}"/>
              </a:ext>
            </a:extLst>
          </p:cNvPr>
          <p:cNvSpPr txBox="1"/>
          <p:nvPr/>
        </p:nvSpPr>
        <p:spPr>
          <a:xfrm>
            <a:off x="821915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sz="1400">
                <a:ea typeface="+mn-lt"/>
                <a:cs typeface="+mn-lt"/>
                <a:hlinkClick r:id="rId3"/>
              </a:rPr>
              <a:t>https://www.qnap.com/en/product/qna-uc5g1t</a:t>
            </a:r>
            <a:endParaRPr lang="zh-TW" sz="1400">
              <a:ea typeface="新細明體"/>
              <a:cs typeface="Calibri"/>
            </a:endParaRPr>
          </a:p>
        </p:txBody>
      </p:sp>
      <p:sp>
        <p:nvSpPr>
          <p:cNvPr id="39" name="橢圓 38">
            <a:extLst>
              <a:ext uri="{FF2B5EF4-FFF2-40B4-BE49-F238E27FC236}">
                <a16:creationId xmlns:a16="http://schemas.microsoft.com/office/drawing/2014/main" id="{4577A448-9B13-4A88-9AD2-A4938380FC8F}"/>
              </a:ext>
            </a:extLst>
          </p:cNvPr>
          <p:cNvSpPr/>
          <p:nvPr/>
        </p:nvSpPr>
        <p:spPr>
          <a:xfrm>
            <a:off x="4157025" y="4029838"/>
            <a:ext cx="2005919" cy="200591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C673B19-4FB1-A04F-B4ED-3352E6D65717}"/>
              </a:ext>
            </a:extLst>
          </p:cNvPr>
          <p:cNvSpPr txBox="1"/>
          <p:nvPr/>
        </p:nvSpPr>
        <p:spPr>
          <a:xfrm>
            <a:off x="4328173" y="4481004"/>
            <a:ext cx="1680741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P</a:t>
            </a:r>
            <a:r>
              <a:rPr 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g</a:t>
            </a:r>
            <a:r>
              <a:rPr 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a</a:t>
            </a:r>
            <a:r>
              <a:rPr lang="en-US" altLang="zh-TW" sz="1400" dirty="0" err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nd</a:t>
            </a:r>
            <a:r>
              <a:rPr 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play upgrade your PC/Laptop to 10GbE high speed network</a:t>
            </a:r>
            <a:endParaRPr lang="zh-TW" altLang="en-US" sz="1400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8" name="圖片 34">
            <a:extLst>
              <a:ext uri="{FF2B5EF4-FFF2-40B4-BE49-F238E27FC236}">
                <a16:creationId xmlns:a16="http://schemas.microsoft.com/office/drawing/2014/main" id="{355DC74F-33D5-6B4F-A6C7-A0D8C784A8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1672" y="2430202"/>
            <a:ext cx="3406456" cy="21294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1" name="群組 40">
            <a:extLst>
              <a:ext uri="{FF2B5EF4-FFF2-40B4-BE49-F238E27FC236}">
                <a16:creationId xmlns:a16="http://schemas.microsoft.com/office/drawing/2014/main" id="{7575C932-4139-42B8-88E3-7DE0FAEAFA45}"/>
              </a:ext>
            </a:extLst>
          </p:cNvPr>
          <p:cNvGrpSpPr/>
          <p:nvPr/>
        </p:nvGrpSpPr>
        <p:grpSpPr>
          <a:xfrm>
            <a:off x="6386678" y="2075931"/>
            <a:ext cx="4500806" cy="3444001"/>
            <a:chOff x="783875" y="2408481"/>
            <a:chExt cx="3705968" cy="4725995"/>
          </a:xfrm>
        </p:grpSpPr>
        <p:sp>
          <p:nvSpPr>
            <p:cNvPr id="42" name="矩形: 圓角 41">
              <a:extLst>
                <a:ext uri="{FF2B5EF4-FFF2-40B4-BE49-F238E27FC236}">
                  <a16:creationId xmlns:a16="http://schemas.microsoft.com/office/drawing/2014/main" id="{E434FDE8-2EDE-44C6-92EE-6BBA05054813}"/>
                </a:ext>
              </a:extLst>
            </p:cNvPr>
            <p:cNvSpPr/>
            <p:nvPr/>
          </p:nvSpPr>
          <p:spPr>
            <a:xfrm>
              <a:off x="794280" y="2408481"/>
              <a:ext cx="3695563" cy="4725995"/>
            </a:xfrm>
            <a:prstGeom prst="roundRect">
              <a:avLst>
                <a:gd name="adj" fmla="val 5481"/>
              </a:avLst>
            </a:prstGeom>
            <a:solidFill>
              <a:srgbClr val="CCFFFF">
                <a:alpha val="20000"/>
              </a:srgbClr>
            </a:solidFill>
            <a:ln w="38100" cap="flat" cmpd="sng" algn="ctr">
              <a:gradFill>
                <a:gsLst>
                  <a:gs pos="0">
                    <a:srgbClr val="00B0F0"/>
                  </a:gs>
                  <a:gs pos="100000">
                    <a:srgbClr val="002060"/>
                  </a:gs>
                </a:gsLst>
                <a:lin ang="2700000" scaled="0"/>
              </a:gradFill>
              <a:prstDash val="solid"/>
              <a:round/>
              <a:headEnd type="none" w="med" len="med"/>
              <a:tailEnd type="none" w="med" len="med"/>
            </a:ln>
            <a:effectLst>
              <a:glow rad="88900">
                <a:schemeClr val="accent5">
                  <a:satMod val="175000"/>
                  <a:alpha val="10000"/>
                </a:schemeClr>
              </a:glo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1"/>
            </a:fontRef>
          </p:style>
          <p:txBody>
            <a:bodyPr rtlCol="0" anchor="ctr"/>
            <a:lstStyle/>
            <a:p>
              <a:pPr algn="ctr" defTabSz="914400"/>
              <a:endParaRPr lang="zh-TW" altLang="en-US">
                <a:solidFill>
                  <a:schemeClr val="accent1"/>
                </a:solidFill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  <p:sp>
          <p:nvSpPr>
            <p:cNvPr id="43" name="矩形: 圓角化同側角落 42">
              <a:extLst>
                <a:ext uri="{FF2B5EF4-FFF2-40B4-BE49-F238E27FC236}">
                  <a16:creationId xmlns:a16="http://schemas.microsoft.com/office/drawing/2014/main" id="{2608A541-DE73-4D00-A7B7-556E2AD6CF59}"/>
                </a:ext>
              </a:extLst>
            </p:cNvPr>
            <p:cNvSpPr/>
            <p:nvPr/>
          </p:nvSpPr>
          <p:spPr>
            <a:xfrm>
              <a:off x="783875" y="2408483"/>
              <a:ext cx="3705968" cy="1077920"/>
            </a:xfrm>
            <a:prstGeom prst="round2SameRect">
              <a:avLst>
                <a:gd name="adj1" fmla="val 20822"/>
                <a:gd name="adj2" fmla="val 0"/>
              </a:avLst>
            </a:prstGeom>
            <a:gradFill>
              <a:gsLst>
                <a:gs pos="0">
                  <a:srgbClr val="00B0F0"/>
                </a:gs>
                <a:gs pos="100000">
                  <a:srgbClr val="002060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Arial" panose="020B0604020202020204" pitchFamily="34" charset="0"/>
                <a:ea typeface="微軟正黑體" panose="020B0604030504040204" pitchFamily="34" charset="-120"/>
                <a:sym typeface="Arial" panose="020B0604020202020204" pitchFamily="34" charset="0"/>
              </a:endParaRPr>
            </a:p>
          </p:txBody>
        </p:sp>
      </p:grpSp>
      <p:sp>
        <p:nvSpPr>
          <p:cNvPr id="44" name="TextBox 7">
            <a:extLst>
              <a:ext uri="{FF2B5EF4-FFF2-40B4-BE49-F238E27FC236}">
                <a16:creationId xmlns:a16="http://schemas.microsoft.com/office/drawing/2014/main" id="{43B83A69-88CD-41B4-BF1C-0F5D23080B63}"/>
              </a:ext>
            </a:extLst>
          </p:cNvPr>
          <p:cNvSpPr txBox="1"/>
          <p:nvPr/>
        </p:nvSpPr>
        <p:spPr>
          <a:xfrm>
            <a:off x="6597758" y="4361134"/>
            <a:ext cx="3229435" cy="6493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10GbE NBASE-T port</a:t>
            </a:r>
          </a:p>
          <a:p>
            <a:pPr marL="177800" indent="-177800">
              <a:lnSpc>
                <a:spcPts val="23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n"/>
            </a:pP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5 speed:</a:t>
            </a:r>
            <a:r>
              <a:rPr lang="zh-TW" altLang="en-US" sz="1400" b="1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b="1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10G/5G/2.5G/1G/100M</a:t>
            </a:r>
          </a:p>
        </p:txBody>
      </p:sp>
      <p:sp>
        <p:nvSpPr>
          <p:cNvPr id="45" name="矩形 64">
            <a:extLst>
              <a:ext uri="{FF2B5EF4-FFF2-40B4-BE49-F238E27FC236}">
                <a16:creationId xmlns:a16="http://schemas.microsoft.com/office/drawing/2014/main" id="{64CB68B9-40AB-4633-AB5D-A0462D0C25F5}"/>
              </a:ext>
            </a:extLst>
          </p:cNvPr>
          <p:cNvSpPr/>
          <p:nvPr/>
        </p:nvSpPr>
        <p:spPr>
          <a:xfrm>
            <a:off x="6597758" y="2213236"/>
            <a:ext cx="4153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b="1" i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QNA-T310G1T</a:t>
            </a:r>
          </a:p>
        </p:txBody>
      </p:sp>
      <p:sp>
        <p:nvSpPr>
          <p:cNvPr id="46" name="TextBox 1">
            <a:extLst>
              <a:ext uri="{FF2B5EF4-FFF2-40B4-BE49-F238E27FC236}">
                <a16:creationId xmlns:a16="http://schemas.microsoft.com/office/drawing/2014/main" id="{17902DB0-39D4-4323-A880-3665F953F5A2}"/>
              </a:ext>
            </a:extLst>
          </p:cNvPr>
          <p:cNvSpPr txBox="1"/>
          <p:nvPr/>
        </p:nvSpPr>
        <p:spPr>
          <a:xfrm>
            <a:off x="6597759" y="3846340"/>
            <a:ext cx="2543006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000" b="1">
                <a:latin typeface="Arial" panose="020B0604020202020204" pitchFamily="34" charset="0"/>
                <a:ea typeface="Microsoft JhengHei"/>
                <a:cs typeface="Arial" panose="020B0604020202020204" pitchFamily="34" charset="0"/>
              </a:rPr>
              <a:t> Thunderbolt 3</a:t>
            </a:r>
            <a:endParaRPr lang="en-US" altLang="zh-TW" sz="2000" b="1">
              <a:latin typeface="Arial" panose="020B0604020202020204" pitchFamily="34" charset="0"/>
              <a:ea typeface="Microsoft JhengHei"/>
              <a:cs typeface="Arial" panose="020B0604020202020204" pitchFamily="34" charset="0"/>
            </a:endParaRPr>
          </a:p>
        </p:txBody>
      </p:sp>
      <p:cxnSp>
        <p:nvCxnSpPr>
          <p:cNvPr id="47" name="直線接點 46">
            <a:extLst>
              <a:ext uri="{FF2B5EF4-FFF2-40B4-BE49-F238E27FC236}">
                <a16:creationId xmlns:a16="http://schemas.microsoft.com/office/drawing/2014/main" id="{ED070D3F-DB7A-4FC1-A7EE-8B8B5776DCE9}"/>
              </a:ext>
            </a:extLst>
          </p:cNvPr>
          <p:cNvCxnSpPr>
            <a:cxnSpLocks/>
          </p:cNvCxnSpPr>
          <p:nvPr/>
        </p:nvCxnSpPr>
        <p:spPr>
          <a:xfrm>
            <a:off x="6597759" y="4299635"/>
            <a:ext cx="30395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86990426-9FBD-4132-A5A4-A0CC75CEFDD3}"/>
              </a:ext>
            </a:extLst>
          </p:cNvPr>
          <p:cNvSpPr txBox="1"/>
          <p:nvPr/>
        </p:nvSpPr>
        <p:spPr>
          <a:xfrm>
            <a:off x="6386678" y="5809631"/>
            <a:ext cx="509743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zh-TW" altLang="zh-TW" sz="1400" dirty="0">
                <a:ea typeface="+mn-lt"/>
                <a:cs typeface="+mn-lt"/>
                <a:hlinkClick r:id="rId5"/>
              </a:rPr>
              <a:t>https://www.qnap.com/en/product/qna-t</a:t>
            </a:r>
            <a:r>
              <a:rPr lang="en-US" altLang="zh-TW" sz="1400" dirty="0">
                <a:ea typeface="+mn-lt"/>
                <a:cs typeface="+mn-lt"/>
                <a:hlinkClick r:id="rId5"/>
              </a:rPr>
              <a:t>b-10gbe</a:t>
            </a:r>
            <a:endParaRPr lang="zh-TW" altLang="zh-TW" sz="1400" dirty="0"/>
          </a:p>
        </p:txBody>
      </p:sp>
      <p:sp>
        <p:nvSpPr>
          <p:cNvPr id="49" name="橢圓 48">
            <a:extLst>
              <a:ext uri="{FF2B5EF4-FFF2-40B4-BE49-F238E27FC236}">
                <a16:creationId xmlns:a16="http://schemas.microsoft.com/office/drawing/2014/main" id="{3606DA04-6C22-460D-B8D0-5BD8353F271A}"/>
              </a:ext>
            </a:extLst>
          </p:cNvPr>
          <p:cNvSpPr/>
          <p:nvPr/>
        </p:nvSpPr>
        <p:spPr>
          <a:xfrm>
            <a:off x="9721788" y="4029838"/>
            <a:ext cx="2005919" cy="2005919"/>
          </a:xfrm>
          <a:prstGeom prst="ellipse">
            <a:avLst/>
          </a:prstGeom>
          <a:solidFill>
            <a:schemeClr val="bg1"/>
          </a:solidFill>
          <a:ln w="38100">
            <a:gradFill>
              <a:gsLst>
                <a:gs pos="0">
                  <a:srgbClr val="002060"/>
                </a:gs>
                <a:gs pos="100000">
                  <a:srgbClr val="0070C0"/>
                </a:gs>
              </a:gsLst>
              <a:lin ang="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0" name="TextBox 2">
            <a:extLst>
              <a:ext uri="{FF2B5EF4-FFF2-40B4-BE49-F238E27FC236}">
                <a16:creationId xmlns:a16="http://schemas.microsoft.com/office/drawing/2014/main" id="{3BE39369-8464-4B79-B816-FC52A8F99996}"/>
              </a:ext>
            </a:extLst>
          </p:cNvPr>
          <p:cNvSpPr txBox="1"/>
          <p:nvPr/>
        </p:nvSpPr>
        <p:spPr>
          <a:xfrm>
            <a:off x="9784822" y="4481004"/>
            <a:ext cx="1872199" cy="116955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USB P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lug</a:t>
            </a:r>
            <a:r>
              <a:rPr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a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nd</a:t>
            </a:r>
            <a:r>
              <a:rPr lang="zh-TW" alt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play 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upgrade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your PC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/Laptop to 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10GbE</a:t>
            </a:r>
            <a:r>
              <a:rPr lang="en-US" altLang="zh-TW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ea typeface="微軟正黑體"/>
                <a:cs typeface="Arial" panose="020B0604020202020204" pitchFamily="34" charset="0"/>
              </a:rPr>
              <a:t>high speed network, through Thunderbolt</a:t>
            </a:r>
            <a:endParaRPr lang="zh-TW" altLang="en-US" sz="1400" dirty="0">
              <a:latin typeface="Arial" panose="020B0604020202020204" pitchFamily="34" charset="0"/>
              <a:ea typeface="微軟正黑體"/>
              <a:cs typeface="Arial" panose="020B0604020202020204" pitchFamily="34" charset="0"/>
            </a:endParaRPr>
          </a:p>
        </p:txBody>
      </p:sp>
      <p:pic>
        <p:nvPicPr>
          <p:cNvPr id="52" name="圖片 14">
            <a:extLst>
              <a:ext uri="{FF2B5EF4-FFF2-40B4-BE49-F238E27FC236}">
                <a16:creationId xmlns:a16="http://schemas.microsoft.com/office/drawing/2014/main" id="{95DB3B0A-4515-4ACF-BE6B-AA1C05A1662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6525" y="2566752"/>
            <a:ext cx="2877838" cy="17989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圖形 52">
            <a:extLst>
              <a:ext uri="{FF2B5EF4-FFF2-40B4-BE49-F238E27FC236}">
                <a16:creationId xmlns:a16="http://schemas.microsoft.com/office/drawing/2014/main" id="{7DA8BAAC-DAD2-4366-90AF-3DFF6B810BE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79461" y="3002972"/>
            <a:ext cx="633870" cy="7702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57407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619FC751-8C0E-4790-BCCA-4B3DC3CD5F34}"/>
              </a:ext>
            </a:extLst>
          </p:cNvPr>
          <p:cNvSpPr txBox="1"/>
          <p:nvPr/>
        </p:nvSpPr>
        <p:spPr>
          <a:xfrm>
            <a:off x="754521" y="3133284"/>
            <a:ext cx="5646279" cy="6235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</a:pPr>
            <a:r>
              <a:rPr lang="en-US" altLang="zh-TW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©</a:t>
            </a:r>
            <a:r>
              <a:rPr lang="zh-TW" alt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 </a:t>
            </a:r>
            <a:r>
              <a:rPr lang="en-US" altLang="zh-TW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2020</a:t>
            </a:r>
            <a:r>
              <a:rPr lang="zh-TW" altLang="zh-TW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Microsoft JhengHei"/>
              </a:rPr>
              <a:t> Copyright is owned by QNAP Technology Co., Ltd. QNAP Technology reserves all rights. A trademark or mark used or registered by QNAP Technology Co., Ltd. The products and company names mentioned in the file may be trademarks owned by other companies.</a:t>
            </a:r>
            <a:endParaRPr lang="zh-TW" altLang="zh-TW" sz="800" dirty="0">
              <a:solidFill>
                <a:schemeClr val="tx1">
                  <a:lumMod val="50000"/>
                  <a:lumOff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38952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id="{5A0A3212-191F-4CA6-8464-F366E9568333}"/>
              </a:ext>
            </a:extLst>
          </p:cNvPr>
          <p:cNvSpPr/>
          <p:nvPr/>
        </p:nvSpPr>
        <p:spPr>
          <a:xfrm>
            <a:off x="0" y="1440865"/>
            <a:ext cx="12191999" cy="2009095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D8EE725E-1204-42FA-A502-D956AA2E6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Arial"/>
                <a:ea typeface="微軟正黑體"/>
                <a:cs typeface="Arial"/>
              </a:rPr>
              <a:t>QSW-M12XX series HW spec</a:t>
            </a:r>
            <a:endParaRPr lang="zh-TW" dirty="0"/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73FAB376-34B4-4E17-BFC2-F6CFC109DC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2807"/>
              </p:ext>
            </p:extLst>
          </p:nvPr>
        </p:nvGraphicFramePr>
        <p:xfrm>
          <a:off x="0" y="3433737"/>
          <a:ext cx="12191999" cy="25985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0876">
                  <a:extLst>
                    <a:ext uri="{9D8B030D-6E8A-4147-A177-3AD203B41FA5}">
                      <a16:colId xmlns:a16="http://schemas.microsoft.com/office/drawing/2014/main" val="339731809"/>
                    </a:ext>
                  </a:extLst>
                </a:gridCol>
                <a:gridCol w="3368228">
                  <a:extLst>
                    <a:ext uri="{9D8B030D-6E8A-4147-A177-3AD203B41FA5}">
                      <a16:colId xmlns:a16="http://schemas.microsoft.com/office/drawing/2014/main" val="3255940465"/>
                    </a:ext>
                  </a:extLst>
                </a:gridCol>
                <a:gridCol w="3355770">
                  <a:extLst>
                    <a:ext uri="{9D8B030D-6E8A-4147-A177-3AD203B41FA5}">
                      <a16:colId xmlns:a16="http://schemas.microsoft.com/office/drawing/2014/main" val="1651193636"/>
                    </a:ext>
                  </a:extLst>
                </a:gridCol>
                <a:gridCol w="3377125">
                  <a:extLst>
                    <a:ext uri="{9D8B030D-6E8A-4147-A177-3AD203B41FA5}">
                      <a16:colId xmlns:a16="http://schemas.microsoft.com/office/drawing/2014/main" val="1088246704"/>
                    </a:ext>
                  </a:extLst>
                </a:gridCol>
              </a:tblGrid>
              <a:tr h="455984"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0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70C0">
                            <a:shade val="30000"/>
                            <a:satMod val="115000"/>
                          </a:srgbClr>
                        </a:gs>
                        <a:gs pos="50000">
                          <a:srgbClr val="0070C0">
                            <a:shade val="67500"/>
                            <a:satMod val="115000"/>
                          </a:srgbClr>
                        </a:gs>
                        <a:gs pos="100000">
                          <a:srgbClr val="0070C0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790633407"/>
                  </a:ext>
                </a:extLst>
              </a:tr>
              <a:tr h="524247">
                <a:tc>
                  <a:txBody>
                    <a:bodyPr/>
                    <a:lstStyle/>
                    <a:p>
                      <a:pPr lvl="0" algn="l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Number of Port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409083"/>
                  </a:ext>
                </a:extLst>
              </a:tr>
              <a:tr h="509382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SFP+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0800418"/>
                  </a:ext>
                </a:extLst>
              </a:tr>
              <a:tr h="666437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10GbE SFP+/RJ45 combo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  <a:alpha val="30196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704749"/>
                  </a:ext>
                </a:extLst>
              </a:tr>
              <a:tr h="442525">
                <a:tc>
                  <a:txBody>
                    <a:bodyPr/>
                    <a:lstStyle/>
                    <a:p>
                      <a:pPr algn="l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Switching capecity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Gbps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Gbps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 Gbps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69804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4377468"/>
                  </a:ext>
                </a:extLst>
              </a:tr>
            </a:tbl>
          </a:graphicData>
        </a:graphic>
      </p:graphicFrame>
      <p:pic>
        <p:nvPicPr>
          <p:cNvPr id="10" name="圖片 9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68E1BEBF-3246-420E-8CBD-4F3755B1ED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9460" y="2206461"/>
            <a:ext cx="3213982" cy="20090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BD58AEFD-D78B-428A-9ADE-11DF1047A9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9593" y="2206461"/>
            <a:ext cx="3213982" cy="2009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9E01FA0-8781-4CBD-ACE9-4238F5416F5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78219" y="2206461"/>
            <a:ext cx="3213980" cy="200909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3E023FB5-EC9E-4A8B-9453-644878526BDD}"/>
              </a:ext>
            </a:extLst>
          </p:cNvPr>
          <p:cNvSpPr txBox="1"/>
          <p:nvPr/>
        </p:nvSpPr>
        <p:spPr>
          <a:xfrm>
            <a:off x="5383442" y="1905452"/>
            <a:ext cx="33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QSW-M1204-4C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3409BF01-FDA7-4E96-86D1-03931116D58E}"/>
              </a:ext>
            </a:extLst>
          </p:cNvPr>
          <p:cNvSpPr txBox="1"/>
          <p:nvPr/>
        </p:nvSpPr>
        <p:spPr>
          <a:xfrm>
            <a:off x="8778418" y="1905452"/>
            <a:ext cx="33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QSW-M804-4C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44DB8552-C147-485F-A4D0-F7DA63B98A4D}"/>
              </a:ext>
            </a:extLst>
          </p:cNvPr>
          <p:cNvSpPr txBox="1"/>
          <p:nvPr/>
        </p:nvSpPr>
        <p:spPr>
          <a:xfrm>
            <a:off x="2078963" y="1905452"/>
            <a:ext cx="339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QSW-M1208-8C</a:t>
            </a:r>
          </a:p>
        </p:txBody>
      </p:sp>
    </p:spTree>
    <p:extLst>
      <p:ext uri="{BB962C8B-B14F-4D97-AF65-F5344CB8AC3E}">
        <p14:creationId xmlns:p14="http://schemas.microsoft.com/office/powerpoint/2010/main" val="2192205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圖片 41">
            <a:extLst>
              <a:ext uri="{FF2B5EF4-FFF2-40B4-BE49-F238E27FC236}">
                <a16:creationId xmlns:a16="http://schemas.microsoft.com/office/drawing/2014/main" id="{E82E6762-B267-4F9F-8932-DA9E4539558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084" y="4433824"/>
            <a:ext cx="5056340" cy="31607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579554D-7E8F-481B-B645-C48C5115A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>
                <a:latin typeface="Arial"/>
                <a:ea typeface="微軟正黑體"/>
                <a:cs typeface="Arial"/>
              </a:rPr>
              <a:t>Device Mylar</a:t>
            </a:r>
            <a:endParaRPr lang="zh-TW" altLang="en-US"/>
          </a:p>
        </p:txBody>
      </p:sp>
      <p:pic>
        <p:nvPicPr>
          <p:cNvPr id="17" name="圖片 16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D3E6F258-775B-4EF8-B714-555862DB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55" y="717811"/>
            <a:ext cx="8475794" cy="51312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BA465CC2-A65C-4BC0-8500-C8C1260D9CF9}"/>
              </a:ext>
            </a:extLst>
          </p:cNvPr>
          <p:cNvSpPr/>
          <p:nvPr/>
        </p:nvSpPr>
        <p:spPr>
          <a:xfrm>
            <a:off x="4743788" y="3032934"/>
            <a:ext cx="968980" cy="1035952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0A63DAA6-2F4E-4DA7-A25B-63D708A81064}"/>
              </a:ext>
            </a:extLst>
          </p:cNvPr>
          <p:cNvCxnSpPr>
            <a:cxnSpLocks/>
          </p:cNvCxnSpPr>
          <p:nvPr/>
        </p:nvCxnSpPr>
        <p:spPr>
          <a:xfrm flipV="1">
            <a:off x="4872334" y="2052233"/>
            <a:ext cx="0" cy="980702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876D6787-75BA-430D-B5D0-ED5C1127E0F2}"/>
              </a:ext>
            </a:extLst>
          </p:cNvPr>
          <p:cNvSpPr txBox="1"/>
          <p:nvPr/>
        </p:nvSpPr>
        <p:spPr>
          <a:xfrm>
            <a:off x="3495483" y="167106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 dirty="0">
                <a:latin typeface="Arial"/>
                <a:ea typeface="微軟正黑體"/>
                <a:cs typeface="Arial"/>
              </a:rPr>
              <a:t>4 * SFP+ port </a:t>
            </a:r>
            <a:endParaRPr lang="zh-TW" altLang="en-GB" b="1" dirty="0">
              <a:latin typeface="微軟正黑體"/>
              <a:ea typeface="微軟正黑體"/>
              <a:cs typeface="Arial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A8E06B3-BD6C-42DC-A1A2-2E40D06BCB4A}"/>
              </a:ext>
            </a:extLst>
          </p:cNvPr>
          <p:cNvSpPr/>
          <p:nvPr/>
        </p:nvSpPr>
        <p:spPr>
          <a:xfrm>
            <a:off x="5792165" y="3032934"/>
            <a:ext cx="4042232" cy="1035952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22" name="直線單箭頭接點 21">
            <a:extLst>
              <a:ext uri="{FF2B5EF4-FFF2-40B4-BE49-F238E27FC236}">
                <a16:creationId xmlns:a16="http://schemas.microsoft.com/office/drawing/2014/main" id="{04804F7F-AFEF-4E7E-A84E-0DAC021259D5}"/>
              </a:ext>
            </a:extLst>
          </p:cNvPr>
          <p:cNvCxnSpPr>
            <a:cxnSpLocks/>
          </p:cNvCxnSpPr>
          <p:nvPr/>
        </p:nvCxnSpPr>
        <p:spPr>
          <a:xfrm flipV="1">
            <a:off x="7792955" y="2052233"/>
            <a:ext cx="0" cy="980702"/>
          </a:xfrm>
          <a:prstGeom prst="straightConnector1">
            <a:avLst/>
          </a:prstGeom>
          <a:ln w="38100">
            <a:solidFill>
              <a:schemeClr val="accent2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A7C2C6D3-6A9D-4036-88EB-B86E82CE7A3F}"/>
              </a:ext>
            </a:extLst>
          </p:cNvPr>
          <p:cNvSpPr txBox="1"/>
          <p:nvPr/>
        </p:nvSpPr>
        <p:spPr>
          <a:xfrm>
            <a:off x="5778121" y="1671067"/>
            <a:ext cx="406422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 dirty="0">
                <a:latin typeface="Arial"/>
                <a:ea typeface="微軟正黑體"/>
                <a:cs typeface="Arial"/>
              </a:rPr>
              <a:t>8 * SFP+/RJ45 Combo port </a:t>
            </a:r>
            <a:endParaRPr lang="zh-TW" altLang="en-GB" b="1" dirty="0">
              <a:latin typeface="微軟正黑體"/>
              <a:ea typeface="微軟正黑體"/>
              <a:cs typeface="Arial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78800ACB-77F0-4B0A-8D64-CCDC3F6522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018" y="4480975"/>
            <a:ext cx="5014465" cy="313459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D6F960B-5F9D-49A5-9B84-00AC6BAA2F44}"/>
              </a:ext>
            </a:extLst>
          </p:cNvPr>
          <p:cNvSpPr/>
          <p:nvPr/>
        </p:nvSpPr>
        <p:spPr>
          <a:xfrm>
            <a:off x="2665309" y="5905020"/>
            <a:ext cx="1232581" cy="659553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6C62583-712A-4E33-B05E-60823777C8AF}"/>
              </a:ext>
            </a:extLst>
          </p:cNvPr>
          <p:cNvSpPr/>
          <p:nvPr/>
        </p:nvSpPr>
        <p:spPr>
          <a:xfrm>
            <a:off x="3897890" y="5905020"/>
            <a:ext cx="1232581" cy="659553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28" name="直線單箭頭接點 27">
            <a:extLst>
              <a:ext uri="{FF2B5EF4-FFF2-40B4-BE49-F238E27FC236}">
                <a16:creationId xmlns:a16="http://schemas.microsoft.com/office/drawing/2014/main" id="{139B56A1-6973-49D7-AA23-5D7B013FAAD9}"/>
              </a:ext>
            </a:extLst>
          </p:cNvPr>
          <p:cNvCxnSpPr>
            <a:cxnSpLocks/>
          </p:cNvCxnSpPr>
          <p:nvPr/>
        </p:nvCxnSpPr>
        <p:spPr>
          <a:xfrm flipV="1">
            <a:off x="3281599" y="5213445"/>
            <a:ext cx="0" cy="691576"/>
          </a:xfrm>
          <a:prstGeom prst="straightConnector1">
            <a:avLst/>
          </a:prstGeom>
          <a:ln w="38100">
            <a:solidFill>
              <a:srgbClr val="00FFFF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1CE7D643-3751-490C-A71B-F05BE20A5BFE}"/>
              </a:ext>
            </a:extLst>
          </p:cNvPr>
          <p:cNvSpPr txBox="1"/>
          <p:nvPr/>
        </p:nvSpPr>
        <p:spPr>
          <a:xfrm>
            <a:off x="2098190" y="4638069"/>
            <a:ext cx="179413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 dirty="0">
                <a:latin typeface="Arial"/>
                <a:ea typeface="微軟正黑體"/>
                <a:cs typeface="Arial"/>
              </a:rPr>
              <a:t>8* SFP+ port</a:t>
            </a:r>
            <a:endParaRPr lang="zh-TW" altLang="en-GB" b="1" dirty="0">
              <a:latin typeface="微軟正黑體"/>
              <a:ea typeface="微軟正黑體"/>
              <a:cs typeface="Arial"/>
            </a:endParaRPr>
          </a:p>
        </p:txBody>
      </p:sp>
      <p:cxnSp>
        <p:nvCxnSpPr>
          <p:cNvPr id="30" name="直線單箭頭接點 29">
            <a:extLst>
              <a:ext uri="{FF2B5EF4-FFF2-40B4-BE49-F238E27FC236}">
                <a16:creationId xmlns:a16="http://schemas.microsoft.com/office/drawing/2014/main" id="{26C172D5-991B-4645-B950-F4FD32D7FB71}"/>
              </a:ext>
            </a:extLst>
          </p:cNvPr>
          <p:cNvCxnSpPr>
            <a:cxnSpLocks/>
          </p:cNvCxnSpPr>
          <p:nvPr/>
        </p:nvCxnSpPr>
        <p:spPr>
          <a:xfrm flipV="1">
            <a:off x="4514180" y="5213445"/>
            <a:ext cx="0" cy="691576"/>
          </a:xfrm>
          <a:prstGeom prst="straightConnector1">
            <a:avLst/>
          </a:prstGeom>
          <a:ln w="38100">
            <a:solidFill>
              <a:schemeClr val="accent2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C7FC5632-207E-4FC1-BF69-1D70DF1A27E9}"/>
              </a:ext>
            </a:extLst>
          </p:cNvPr>
          <p:cNvSpPr txBox="1"/>
          <p:nvPr/>
        </p:nvSpPr>
        <p:spPr>
          <a:xfrm>
            <a:off x="3662743" y="4505559"/>
            <a:ext cx="22056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 dirty="0">
                <a:latin typeface="Arial"/>
                <a:ea typeface="微軟正黑體"/>
                <a:cs typeface="Arial"/>
              </a:rPr>
              <a:t>4* SFP+/RJ45 Combo port</a:t>
            </a:r>
            <a:endParaRPr lang="zh-TW" altLang="en-GB" b="1" dirty="0">
              <a:latin typeface="微軟正黑體"/>
              <a:ea typeface="微軟正黑體"/>
              <a:cs typeface="Arial"/>
            </a:endParaRPr>
          </a:p>
        </p:txBody>
      </p:sp>
      <p:sp>
        <p:nvSpPr>
          <p:cNvPr id="6" name="矩形: 圓角 5">
            <a:extLst>
              <a:ext uri="{FF2B5EF4-FFF2-40B4-BE49-F238E27FC236}">
                <a16:creationId xmlns:a16="http://schemas.microsoft.com/office/drawing/2014/main" id="{C849A4B6-E54F-4DBC-B72B-E2ED096435B4}"/>
              </a:ext>
            </a:extLst>
          </p:cNvPr>
          <p:cNvSpPr/>
          <p:nvPr/>
        </p:nvSpPr>
        <p:spPr>
          <a:xfrm>
            <a:off x="506987" y="5129637"/>
            <a:ext cx="2030354" cy="5193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QSW-M1204-4C</a:t>
            </a: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B1BBC0C2-7E31-42AE-91B9-B14620559591}"/>
              </a:ext>
            </a:extLst>
          </p:cNvPr>
          <p:cNvSpPr/>
          <p:nvPr/>
        </p:nvSpPr>
        <p:spPr>
          <a:xfrm>
            <a:off x="1456917" y="2038503"/>
            <a:ext cx="2030354" cy="5193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QSW-M1208-8C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58D27FD5-1737-45D7-A51B-B6845DED7320}"/>
              </a:ext>
            </a:extLst>
          </p:cNvPr>
          <p:cNvSpPr/>
          <p:nvPr/>
        </p:nvSpPr>
        <p:spPr>
          <a:xfrm>
            <a:off x="9293948" y="5905020"/>
            <a:ext cx="604077" cy="659553"/>
          </a:xfrm>
          <a:prstGeom prst="rect">
            <a:avLst/>
          </a:prstGeom>
          <a:solidFill>
            <a:srgbClr val="00FFFF">
              <a:alpha val="15000"/>
            </a:srgbClr>
          </a:solidFill>
          <a:ln w="25400">
            <a:solidFill>
              <a:srgbClr val="00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79F0D1AA-2B6B-4CCE-904B-DAE83436DFAF}"/>
              </a:ext>
            </a:extLst>
          </p:cNvPr>
          <p:cNvSpPr/>
          <p:nvPr/>
        </p:nvSpPr>
        <p:spPr>
          <a:xfrm>
            <a:off x="9925321" y="5905020"/>
            <a:ext cx="1228299" cy="659553"/>
          </a:xfrm>
          <a:prstGeom prst="rect">
            <a:avLst/>
          </a:prstGeom>
          <a:solidFill>
            <a:srgbClr val="FFC000">
              <a:alpha val="15000"/>
            </a:srgbClr>
          </a:solidFill>
          <a:ln w="254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46" name="直線單箭頭接點 45">
            <a:extLst>
              <a:ext uri="{FF2B5EF4-FFF2-40B4-BE49-F238E27FC236}">
                <a16:creationId xmlns:a16="http://schemas.microsoft.com/office/drawing/2014/main" id="{EE5BA25A-F405-4B3C-95B4-865600AF92E5}"/>
              </a:ext>
            </a:extLst>
          </p:cNvPr>
          <p:cNvCxnSpPr>
            <a:cxnSpLocks/>
          </p:cNvCxnSpPr>
          <p:nvPr/>
        </p:nvCxnSpPr>
        <p:spPr>
          <a:xfrm flipV="1">
            <a:off x="10527962" y="5213445"/>
            <a:ext cx="0" cy="691576"/>
          </a:xfrm>
          <a:prstGeom prst="straightConnector1">
            <a:avLst/>
          </a:prstGeom>
          <a:ln w="38100">
            <a:solidFill>
              <a:schemeClr val="accent2"/>
            </a:solidFill>
            <a:headEnd type="oval"/>
            <a:tailEnd type="none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CE101C33-88A1-42AA-8680-73053EF3CDDE}"/>
              </a:ext>
            </a:extLst>
          </p:cNvPr>
          <p:cNvSpPr txBox="1"/>
          <p:nvPr/>
        </p:nvSpPr>
        <p:spPr>
          <a:xfrm>
            <a:off x="7978451" y="4635796"/>
            <a:ext cx="150036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 dirty="0">
                <a:latin typeface="Arial"/>
                <a:ea typeface="微軟正黑體"/>
                <a:cs typeface="Arial"/>
              </a:rPr>
              <a:t>4*SFP+ port</a:t>
            </a:r>
            <a:endParaRPr lang="zh-TW" altLang="en-GB" b="1" dirty="0">
              <a:latin typeface="微軟正黑體"/>
              <a:ea typeface="微軟正黑體"/>
              <a:cs typeface="Arial"/>
            </a:endParaRPr>
          </a:p>
        </p:txBody>
      </p:sp>
      <p:sp>
        <p:nvSpPr>
          <p:cNvPr id="48" name="文字方塊 47">
            <a:extLst>
              <a:ext uri="{FF2B5EF4-FFF2-40B4-BE49-F238E27FC236}">
                <a16:creationId xmlns:a16="http://schemas.microsoft.com/office/drawing/2014/main" id="{B97EEFE1-08DF-4321-BF58-7B229499FB25}"/>
              </a:ext>
            </a:extLst>
          </p:cNvPr>
          <p:cNvSpPr txBox="1"/>
          <p:nvPr/>
        </p:nvSpPr>
        <p:spPr>
          <a:xfrm>
            <a:off x="9425119" y="4505559"/>
            <a:ext cx="220568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altLang="zh-TW" b="1" dirty="0">
                <a:latin typeface="Arial"/>
                <a:ea typeface="微軟正黑體"/>
                <a:cs typeface="Arial"/>
              </a:rPr>
              <a:t>4*SFP+/RJ45 Combo port</a:t>
            </a:r>
            <a:endParaRPr lang="zh-TW" altLang="en-GB" b="1" dirty="0">
              <a:latin typeface="Arial"/>
              <a:ea typeface="微軟正黑體"/>
              <a:cs typeface="Arial"/>
            </a:endParaRPr>
          </a:p>
        </p:txBody>
      </p:sp>
      <p:cxnSp>
        <p:nvCxnSpPr>
          <p:cNvPr id="52" name="接點: 肘形 51">
            <a:extLst>
              <a:ext uri="{FF2B5EF4-FFF2-40B4-BE49-F238E27FC236}">
                <a16:creationId xmlns:a16="http://schemas.microsoft.com/office/drawing/2014/main" id="{64613081-884C-463D-BE0D-88A1DA2E7863}"/>
              </a:ext>
            </a:extLst>
          </p:cNvPr>
          <p:cNvCxnSpPr>
            <a:cxnSpLocks/>
            <a:stCxn id="47" idx="2"/>
            <a:endCxn id="43" idx="0"/>
          </p:cNvCxnSpPr>
          <p:nvPr/>
        </p:nvCxnSpPr>
        <p:spPr>
          <a:xfrm rot="16200000" flipH="1">
            <a:off x="8712364" y="5021397"/>
            <a:ext cx="899892" cy="867354"/>
          </a:xfrm>
          <a:prstGeom prst="bentConnector3">
            <a:avLst>
              <a:gd name="adj1" fmla="val 30391"/>
            </a:avLst>
          </a:prstGeom>
          <a:ln w="38100">
            <a:solidFill>
              <a:srgbClr val="00FFFF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: 圓角 53">
            <a:extLst>
              <a:ext uri="{FF2B5EF4-FFF2-40B4-BE49-F238E27FC236}">
                <a16:creationId xmlns:a16="http://schemas.microsoft.com/office/drawing/2014/main" id="{7F55F5B4-5003-44D6-A0B8-E64645633DF8}"/>
              </a:ext>
            </a:extLst>
          </p:cNvPr>
          <p:cNvSpPr/>
          <p:nvPr/>
        </p:nvSpPr>
        <p:spPr>
          <a:xfrm>
            <a:off x="6179020" y="5129637"/>
            <a:ext cx="2030354" cy="519351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0070C0"/>
              </a:gs>
              <a:gs pos="100000">
                <a:srgbClr val="002060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QSW-M804-4C</a:t>
            </a:r>
          </a:p>
        </p:txBody>
      </p:sp>
    </p:spTree>
    <p:extLst>
      <p:ext uri="{BB962C8B-B14F-4D97-AF65-F5344CB8AC3E}">
        <p14:creationId xmlns:p14="http://schemas.microsoft.com/office/powerpoint/2010/main" val="1997725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電子用品, 電腦, 時鐘 的圖片&#10;&#10;自動產生的描述">
            <a:extLst>
              <a:ext uri="{FF2B5EF4-FFF2-40B4-BE49-F238E27FC236}">
                <a16:creationId xmlns:a16="http://schemas.microsoft.com/office/drawing/2014/main" id="{B39CFD4C-BEBB-44BB-912C-9D2DFDB833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455" y="2390151"/>
            <a:ext cx="8475794" cy="529831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2" name="接點: 肘形 21">
            <a:extLst>
              <a:ext uri="{FF2B5EF4-FFF2-40B4-BE49-F238E27FC236}">
                <a16:creationId xmlns:a16="http://schemas.microsoft.com/office/drawing/2014/main" id="{F2DB1051-0A83-4277-9F86-BD57658EA0B2}"/>
              </a:ext>
            </a:extLst>
          </p:cNvPr>
          <p:cNvCxnSpPr>
            <a:cxnSpLocks/>
            <a:stCxn id="44" idx="2"/>
            <a:endCxn id="16" idx="0"/>
          </p:cNvCxnSpPr>
          <p:nvPr/>
        </p:nvCxnSpPr>
        <p:spPr>
          <a:xfrm rot="5400000">
            <a:off x="5261551" y="1774972"/>
            <a:ext cx="1749950" cy="4871839"/>
          </a:xfrm>
          <a:prstGeom prst="bentConnector3">
            <a:avLst>
              <a:gd name="adj1" fmla="val 29832"/>
            </a:avLst>
          </a:prstGeom>
          <a:ln w="38100">
            <a:solidFill>
              <a:srgbClr val="FF3399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1A3247A9-ADFB-44A7-84FB-2F5DEF21670D}"/>
              </a:ext>
            </a:extLst>
          </p:cNvPr>
          <p:cNvSpPr/>
          <p:nvPr/>
        </p:nvSpPr>
        <p:spPr>
          <a:xfrm>
            <a:off x="2054115" y="5085866"/>
            <a:ext cx="648244" cy="785576"/>
          </a:xfrm>
          <a:prstGeom prst="rect">
            <a:avLst/>
          </a:prstGeom>
          <a:solidFill>
            <a:srgbClr val="FF3399">
              <a:alpha val="15000"/>
            </a:srgbClr>
          </a:solidFill>
          <a:ln w="25400">
            <a:solidFill>
              <a:srgbClr val="99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30C0603C-20C3-4A06-9F63-BF8664CD4074}"/>
              </a:ext>
            </a:extLst>
          </p:cNvPr>
          <p:cNvSpPr/>
          <p:nvPr/>
        </p:nvSpPr>
        <p:spPr>
          <a:xfrm>
            <a:off x="2733677" y="5085866"/>
            <a:ext cx="1933857" cy="785576"/>
          </a:xfrm>
          <a:prstGeom prst="rect">
            <a:avLst/>
          </a:prstGeom>
          <a:solidFill>
            <a:srgbClr val="FF3399">
              <a:alpha val="15000"/>
            </a:srgbClr>
          </a:solidFill>
          <a:ln w="25400">
            <a:solidFill>
              <a:srgbClr val="FF33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cxnSp>
        <p:nvCxnSpPr>
          <p:cNvPr id="58" name="接點: 肘形 57">
            <a:extLst>
              <a:ext uri="{FF2B5EF4-FFF2-40B4-BE49-F238E27FC236}">
                <a16:creationId xmlns:a16="http://schemas.microsoft.com/office/drawing/2014/main" id="{A34DD8E9-D920-4FF7-B9B3-E90AFA2EEFDF}"/>
              </a:ext>
            </a:extLst>
          </p:cNvPr>
          <p:cNvCxnSpPr>
            <a:cxnSpLocks/>
            <a:stCxn id="53" idx="1"/>
            <a:endCxn id="15" idx="1"/>
          </p:cNvCxnSpPr>
          <p:nvPr/>
        </p:nvCxnSpPr>
        <p:spPr>
          <a:xfrm rot="10800000" flipH="1" flipV="1">
            <a:off x="959481" y="2873488"/>
            <a:ext cx="1094634" cy="2605166"/>
          </a:xfrm>
          <a:prstGeom prst="bentConnector3">
            <a:avLst>
              <a:gd name="adj1" fmla="val -20884"/>
            </a:avLst>
          </a:prstGeom>
          <a:ln w="38100">
            <a:solidFill>
              <a:srgbClr val="9999FF"/>
            </a:solidFill>
            <a:headEnd type="none"/>
            <a:tailEnd type="oval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7B895191-A10A-41EE-B2C7-F26859466C93}"/>
              </a:ext>
            </a:extLst>
          </p:cNvPr>
          <p:cNvSpPr/>
          <p:nvPr/>
        </p:nvSpPr>
        <p:spPr>
          <a:xfrm>
            <a:off x="5665083" y="2411059"/>
            <a:ext cx="5814723" cy="924857"/>
          </a:xfrm>
          <a:prstGeom prst="roundRect">
            <a:avLst>
              <a:gd name="adj" fmla="val 1048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 dirty="0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Green：</a:t>
            </a:r>
            <a:r>
              <a:rPr lang="en-US" altLang="zh-TW" sz="2000" b="1" dirty="0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Link is up and operates at 10 Gbps.</a:t>
            </a:r>
            <a:endParaRPr lang="en-GB" altLang="zh-TW" sz="2000" b="1" dirty="0">
              <a:solidFill>
                <a:srgbClr val="00B050"/>
              </a:solidFill>
              <a:latin typeface="Arial"/>
              <a:ea typeface="微軟正黑體"/>
              <a:cs typeface="Arial"/>
            </a:endParaRPr>
          </a:p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Amber：</a:t>
            </a:r>
            <a:r>
              <a:rPr lang="en-US" altLang="zh-TW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Link is up and operates at</a:t>
            </a:r>
            <a:r>
              <a:rPr lang="zh-TW" altLang="en-US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1</a:t>
            </a:r>
            <a:r>
              <a:rPr lang="zh-TW" altLang="en-US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 </a:t>
            </a:r>
            <a:r>
              <a:rPr lang="en-US" altLang="zh-TW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Gbps.</a:t>
            </a:r>
            <a:r>
              <a:rPr lang="zh-TW" altLang="en-US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 </a:t>
            </a:r>
            <a:endParaRPr lang="en-GB" altLang="zh-TW" sz="2000" b="1" dirty="0">
              <a:solidFill>
                <a:schemeClr val="accent2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DFC4A67-C16F-461E-B298-7EF56D5D8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Arial"/>
                <a:ea typeface="微軟正黑體"/>
                <a:cs typeface="Arial"/>
              </a:rPr>
              <a:t>Intuitive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identification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of</a:t>
            </a:r>
            <a:r>
              <a:rPr lang="zh-TW" altLang="en-US" dirty="0">
                <a:latin typeface="Arial"/>
                <a:ea typeface="微軟正黑體"/>
                <a:cs typeface="Arial"/>
              </a:rPr>
              <a:t> </a:t>
            </a:r>
            <a:r>
              <a:rPr lang="zh-TW" dirty="0">
                <a:latin typeface="Arial"/>
                <a:ea typeface="微軟正黑體"/>
                <a:cs typeface="Arial"/>
              </a:rPr>
              <a:t>LED </a:t>
            </a:r>
            <a:r>
              <a:rPr lang="en-US" altLang="zh-TW" dirty="0">
                <a:latin typeface="Arial"/>
                <a:ea typeface="微軟正黑體"/>
                <a:cs typeface="Arial"/>
              </a:rPr>
              <a:t>indicators</a:t>
            </a:r>
            <a:endParaRPr lang="zh-TW" dirty="0">
              <a:ea typeface="微軟正黑體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63BBA6D7-7A5A-497D-A0F8-54D94A62ACE5}"/>
              </a:ext>
            </a:extLst>
          </p:cNvPr>
          <p:cNvSpPr txBox="1"/>
          <p:nvPr/>
        </p:nvSpPr>
        <p:spPr>
          <a:xfrm>
            <a:off x="959481" y="2060831"/>
            <a:ext cx="410928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Status indicator</a:t>
            </a:r>
            <a:endParaRPr lang="zh-TW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字方塊 19">
            <a:extLst>
              <a:ext uri="{FF2B5EF4-FFF2-40B4-BE49-F238E27FC236}">
                <a16:creationId xmlns:a16="http://schemas.microsoft.com/office/drawing/2014/main" id="{5CBAF02D-0D9C-4825-983D-AA7FB593D617}"/>
              </a:ext>
            </a:extLst>
          </p:cNvPr>
          <p:cNvSpPr txBox="1"/>
          <p:nvPr/>
        </p:nvSpPr>
        <p:spPr>
          <a:xfrm>
            <a:off x="5724332" y="2060831"/>
            <a:ext cx="490298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Standalone</a:t>
            </a:r>
            <a:r>
              <a:rPr lang="zh-TW" altLang="en-US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 </a:t>
            </a:r>
            <a:r>
              <a:rPr lang="en-US" altLang="zh-TW" sz="2000" b="1" dirty="0">
                <a:latin typeface="Arial" panose="020B0604020202020204" pitchFamily="34" charset="0"/>
                <a:ea typeface="+mn-lt"/>
                <a:cs typeface="Arial" panose="020B0604020202020204" pitchFamily="34" charset="0"/>
              </a:rPr>
              <a:t>network indicator LED</a:t>
            </a:r>
            <a:endParaRPr lang="zh-TW" altLang="en-US" sz="2000" b="1" dirty="0"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</p:txBody>
      </p:sp>
      <p:sp>
        <p:nvSpPr>
          <p:cNvPr id="53" name="矩形: 圓角 52">
            <a:extLst>
              <a:ext uri="{FF2B5EF4-FFF2-40B4-BE49-F238E27FC236}">
                <a16:creationId xmlns:a16="http://schemas.microsoft.com/office/drawing/2014/main" id="{CF5A8B80-79A6-421A-8C22-FF2E8CF82F2A}"/>
              </a:ext>
            </a:extLst>
          </p:cNvPr>
          <p:cNvSpPr/>
          <p:nvPr/>
        </p:nvSpPr>
        <p:spPr>
          <a:xfrm>
            <a:off x="959481" y="2411059"/>
            <a:ext cx="4526919" cy="924857"/>
          </a:xfrm>
          <a:prstGeom prst="roundRect">
            <a:avLst>
              <a:gd name="adj" fmla="val 10480"/>
            </a:avLst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 dirty="0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Green：System is ready for use</a:t>
            </a:r>
            <a:r>
              <a:rPr lang="en-US" altLang="zh-TW" sz="2000" b="1" dirty="0">
                <a:solidFill>
                  <a:srgbClr val="00B050"/>
                </a:solidFill>
                <a:latin typeface="Arial"/>
                <a:ea typeface="微軟正黑體"/>
                <a:cs typeface="Arial"/>
              </a:rPr>
              <a:t>.</a:t>
            </a:r>
            <a:endParaRPr lang="en-GB" altLang="zh-TW" sz="2000" b="1" dirty="0">
              <a:solidFill>
                <a:srgbClr val="00B050"/>
              </a:solidFill>
              <a:latin typeface="Arial"/>
              <a:ea typeface="微軟正黑體"/>
              <a:cs typeface="Arial"/>
            </a:endParaRPr>
          </a:p>
          <a:p>
            <a:pPr marL="177800" indent="-177800">
              <a:buSzPct val="70000"/>
              <a:buFont typeface="Wingdings" panose="05000000000000000000" pitchFamily="2" charset="2"/>
              <a:buChar char="n"/>
            </a:pPr>
            <a:r>
              <a:rPr lang="zh-TW" altLang="en-GB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Oragne：System warning, </a:t>
            </a:r>
            <a:r>
              <a:rPr lang="en-US" altLang="zh-TW" sz="2000" b="1" dirty="0">
                <a:solidFill>
                  <a:schemeClr val="accent2"/>
                </a:solidFill>
                <a:latin typeface="Arial"/>
                <a:ea typeface="微軟正黑體"/>
                <a:cs typeface="Arial"/>
              </a:rPr>
              <a:t>e.g. high temperature or fan error.</a:t>
            </a:r>
            <a:endParaRPr lang="en-GB" altLang="zh-TW" sz="2000" b="1" dirty="0">
              <a:solidFill>
                <a:schemeClr val="accent2"/>
              </a:solidFill>
              <a:latin typeface="Arial"/>
              <a:ea typeface="微軟正黑體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3924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30A65D08-5D1A-4FD5-93F2-0BCA7D9F40B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9382" y="1857861"/>
            <a:ext cx="7927342" cy="495547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EE74F939-791E-462D-80F4-40CD27E693F1}"/>
              </a:ext>
            </a:extLst>
          </p:cNvPr>
          <p:cNvSpPr/>
          <p:nvPr/>
        </p:nvSpPr>
        <p:spPr>
          <a:xfrm>
            <a:off x="0" y="4132642"/>
            <a:ext cx="5513333" cy="1230899"/>
          </a:xfrm>
          <a:prstGeom prst="rect">
            <a:avLst/>
          </a:prstGeom>
          <a:gradFill>
            <a:gsLst>
              <a:gs pos="0">
                <a:srgbClr val="92D050">
                  <a:alpha val="0"/>
                </a:srgbClr>
              </a:gs>
              <a:gs pos="25000">
                <a:srgbClr val="00B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1A7CB42-CF41-41D2-9D99-B48E9BFC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latin typeface="Arial"/>
                <a:ea typeface="微軟正黑體"/>
                <a:cs typeface="Arial"/>
              </a:rPr>
              <a:t>Dual</a:t>
            </a:r>
            <a:r>
              <a:rPr lang="zh-TW" altLang="en-US">
                <a:latin typeface="Arial"/>
                <a:ea typeface="微軟正黑體"/>
                <a:cs typeface="Arial"/>
              </a:rPr>
              <a:t> </a:t>
            </a:r>
            <a:r>
              <a:rPr lang="en-US" altLang="zh-TW">
                <a:latin typeface="Arial"/>
                <a:ea typeface="微軟正黑體"/>
                <a:cs typeface="Arial"/>
              </a:rPr>
              <a:t>fans</a:t>
            </a:r>
            <a:endParaRPr lang="zh-TW">
              <a:ea typeface="微軟正黑體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98D8864-2F91-4271-B457-106A2AFAF06D}"/>
              </a:ext>
            </a:extLst>
          </p:cNvPr>
          <p:cNvSpPr/>
          <p:nvPr/>
        </p:nvSpPr>
        <p:spPr>
          <a:xfrm>
            <a:off x="5513332" y="4155594"/>
            <a:ext cx="3268974" cy="1207947"/>
          </a:xfrm>
          <a:prstGeom prst="rect">
            <a:avLst/>
          </a:prstGeom>
          <a:solidFill>
            <a:srgbClr val="92D050">
              <a:alpha val="15000"/>
            </a:srgbClr>
          </a:solidFill>
          <a:ln w="254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TW" altLang="en-US" sz="1867" kern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  <a:sym typeface="Arial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7DB956B1-2C59-4CB9-883B-BA0C26F72E20}"/>
              </a:ext>
            </a:extLst>
          </p:cNvPr>
          <p:cNvSpPr txBox="1"/>
          <p:nvPr/>
        </p:nvSpPr>
        <p:spPr>
          <a:xfrm>
            <a:off x="1331495" y="4240260"/>
            <a:ext cx="4178316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61938" indent="-261938"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Improve heat dissipation</a:t>
            </a:r>
            <a:endParaRPr lang="zh-TW" altLang="en-US" sz="20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61938" indent="-261938"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Deduce single device error</a:t>
            </a:r>
            <a:endParaRPr lang="en-GB" sz="20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  <a:p>
            <a:pPr marL="261938" indent="-261938">
              <a:buSzPct val="70000"/>
              <a:buFont typeface="Wingdings" panose="05000000000000000000" pitchFamily="2" charset="2"/>
              <a:buChar char="n"/>
            </a:pPr>
            <a:r>
              <a:rPr lang="en-US" altLang="zh-TW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Deduce</a:t>
            </a:r>
            <a:r>
              <a:rPr lang="zh-TW" altLang="en-US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acoustic</a:t>
            </a:r>
            <a:r>
              <a:rPr lang="zh-TW" altLang="en-US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 </a:t>
            </a:r>
            <a:r>
              <a:rPr lang="en-US" altLang="zh-TW" sz="2000" b="1" dirty="0">
                <a:solidFill>
                  <a:schemeClr val="bg1"/>
                </a:solidFill>
                <a:latin typeface="Arial"/>
                <a:ea typeface="微軟正黑體"/>
                <a:cs typeface="Arial"/>
              </a:rPr>
              <a:t>noise</a:t>
            </a:r>
            <a:endParaRPr lang="en-GB" sz="2000" b="1" dirty="0">
              <a:solidFill>
                <a:schemeClr val="bg1"/>
              </a:solidFill>
              <a:latin typeface="Arial"/>
              <a:ea typeface="微軟正黑體"/>
              <a:cs typeface="Arial"/>
            </a:endParaRPr>
          </a:p>
        </p:txBody>
      </p:sp>
      <p:sp>
        <p:nvSpPr>
          <p:cNvPr id="4" name="箭號: 向上 3">
            <a:extLst>
              <a:ext uri="{FF2B5EF4-FFF2-40B4-BE49-F238E27FC236}">
                <a16:creationId xmlns:a16="http://schemas.microsoft.com/office/drawing/2014/main" id="{773E3B53-0764-4831-94E3-00CD404B5DDE}"/>
              </a:ext>
            </a:extLst>
          </p:cNvPr>
          <p:cNvSpPr/>
          <p:nvPr/>
        </p:nvSpPr>
        <p:spPr>
          <a:xfrm>
            <a:off x="6070713" y="2191653"/>
            <a:ext cx="936813" cy="1930356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箭號: 向上 14">
            <a:extLst>
              <a:ext uri="{FF2B5EF4-FFF2-40B4-BE49-F238E27FC236}">
                <a16:creationId xmlns:a16="http://schemas.microsoft.com/office/drawing/2014/main" id="{61055CDC-DA54-4E33-A2E2-0C9BAA067C81}"/>
              </a:ext>
            </a:extLst>
          </p:cNvPr>
          <p:cNvSpPr/>
          <p:nvPr/>
        </p:nvSpPr>
        <p:spPr>
          <a:xfrm>
            <a:off x="7298162" y="2191653"/>
            <a:ext cx="936813" cy="1930356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箭號: 向上 15">
            <a:extLst>
              <a:ext uri="{FF2B5EF4-FFF2-40B4-BE49-F238E27FC236}">
                <a16:creationId xmlns:a16="http://schemas.microsoft.com/office/drawing/2014/main" id="{F9F84BD0-C5B1-4A9E-8B50-52C1BD389C90}"/>
              </a:ext>
            </a:extLst>
          </p:cNvPr>
          <p:cNvSpPr/>
          <p:nvPr/>
        </p:nvSpPr>
        <p:spPr>
          <a:xfrm rot="10800000">
            <a:off x="6794555" y="2702405"/>
            <a:ext cx="700791" cy="1537854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箭號: 向上 18">
            <a:extLst>
              <a:ext uri="{FF2B5EF4-FFF2-40B4-BE49-F238E27FC236}">
                <a16:creationId xmlns:a16="http://schemas.microsoft.com/office/drawing/2014/main" id="{14CDBE6A-D7F2-42AE-B5F5-0DB5ED0C4EE8}"/>
              </a:ext>
            </a:extLst>
          </p:cNvPr>
          <p:cNvSpPr/>
          <p:nvPr/>
        </p:nvSpPr>
        <p:spPr>
          <a:xfrm rot="10800000">
            <a:off x="5509813" y="2702406"/>
            <a:ext cx="700791" cy="1537854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箭號: 向上 19">
            <a:extLst>
              <a:ext uri="{FF2B5EF4-FFF2-40B4-BE49-F238E27FC236}">
                <a16:creationId xmlns:a16="http://schemas.microsoft.com/office/drawing/2014/main" id="{8ECD3949-A98A-437D-A125-8C648D2CF5BA}"/>
              </a:ext>
            </a:extLst>
          </p:cNvPr>
          <p:cNvSpPr/>
          <p:nvPr/>
        </p:nvSpPr>
        <p:spPr>
          <a:xfrm rot="10800000">
            <a:off x="8081514" y="2702406"/>
            <a:ext cx="700791" cy="1537854"/>
          </a:xfrm>
          <a:prstGeom prst="upArrow">
            <a:avLst>
              <a:gd name="adj1" fmla="val 50000"/>
              <a:gd name="adj2" fmla="val 52270"/>
            </a:avLst>
          </a:prstGeom>
          <a:gradFill>
            <a:gsLst>
              <a:gs pos="20000">
                <a:srgbClr val="00B0F0">
                  <a:alpha val="0"/>
                </a:srgbClr>
              </a:gs>
              <a:gs pos="100000">
                <a:srgbClr val="00FFFF"/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98594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1897</Words>
  <Application>Microsoft Office PowerPoint</Application>
  <PresentationFormat>寬螢幕</PresentationFormat>
  <Paragraphs>317</Paragraphs>
  <Slides>53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53</vt:i4>
      </vt:variant>
    </vt:vector>
  </HeadingPairs>
  <TitlesOfParts>
    <vt:vector size="59" baseType="lpstr">
      <vt:lpstr>微軟正黑體</vt:lpstr>
      <vt:lpstr>微軟正黑體</vt:lpstr>
      <vt:lpstr>Arial</vt:lpstr>
      <vt:lpstr>Calibri</vt:lpstr>
      <vt:lpstr>Wingdings</vt:lpstr>
      <vt:lpstr>Office 佈景主題</vt:lpstr>
      <vt:lpstr>PowerPoint 簡報</vt:lpstr>
      <vt:lpstr>Why do we need 10GbE?</vt:lpstr>
      <vt:lpstr>QNAP 10GbE unmanaged switches are already on the market</vt:lpstr>
      <vt:lpstr>We're making it better…</vt:lpstr>
      <vt:lpstr>Hardware highlights</vt:lpstr>
      <vt:lpstr>QSW-M12XX series HW spec</vt:lpstr>
      <vt:lpstr>Device Mylar</vt:lpstr>
      <vt:lpstr>Intuitive identification of LED indicators</vt:lpstr>
      <vt:lpstr>Dual fans</vt:lpstr>
      <vt:lpstr>Rackmount brackets</vt:lpstr>
      <vt:lpstr>Flexible network speed</vt:lpstr>
      <vt:lpstr>QSwitch  Production Insight</vt:lpstr>
      <vt:lpstr>Three Stages of Production</vt:lpstr>
      <vt:lpstr>Hardware &amp; Software Development</vt:lpstr>
      <vt:lpstr>Design Verification</vt:lpstr>
      <vt:lpstr>Reliability Test</vt:lpstr>
      <vt:lpstr>Thermal Measurement</vt:lpstr>
      <vt:lpstr>Hardware Verification</vt:lpstr>
      <vt:lpstr>Functionality / Performance Test</vt:lpstr>
      <vt:lpstr>Network Test Equipements</vt:lpstr>
      <vt:lpstr>Benchmarking of QSwitch</vt:lpstr>
      <vt:lpstr>Function verification - Simulator testing</vt:lpstr>
      <vt:lpstr>User Scenario verification- QNAP server room deployed</vt:lpstr>
      <vt:lpstr>Protocol verification-QNAP internal testing</vt:lpstr>
      <vt:lpstr>Interoperability test</vt:lpstr>
      <vt:lpstr>Manufacturing Process</vt:lpstr>
      <vt:lpstr>I/O Test</vt:lpstr>
      <vt:lpstr>Burn-in Test</vt:lpstr>
      <vt:lpstr>Packing and Quality Control</vt:lpstr>
      <vt:lpstr>Software highlights</vt:lpstr>
      <vt:lpstr>Management switch give user more information</vt:lpstr>
      <vt:lpstr>Management switch manage network more easy and detailed</vt:lpstr>
      <vt:lpstr>10GbE is not enough for NAS transfer</vt:lpstr>
      <vt:lpstr>Studio office</vt:lpstr>
      <vt:lpstr>File size getting larger</vt:lpstr>
      <vt:lpstr>Studio office</vt:lpstr>
      <vt:lpstr>QSW-M1208 series brings powerful network for studio production </vt:lpstr>
      <vt:lpstr>Rich management functions</vt:lpstr>
      <vt:lpstr>Easy to use GUI design</vt:lpstr>
      <vt:lpstr>Raise network speed with multiple network cable</vt:lpstr>
      <vt:lpstr>Split office network into different area</vt:lpstr>
      <vt:lpstr>Deliver streaming to dedicate device specificly</vt:lpstr>
      <vt:lpstr>Easy access control</vt:lpstr>
      <vt:lpstr>Firmware version live check</vt:lpstr>
      <vt:lpstr>Always looking for best routing</vt:lpstr>
      <vt:lpstr>QSW-M1208 have more</vt:lpstr>
      <vt:lpstr>Perfectly integrated with QNAP 10GbE products</vt:lpstr>
      <vt:lpstr>12 port 10GbE combo port give flexiable deployed  </vt:lpstr>
      <vt:lpstr>Tablet NAS with embedded 2.5/5/10GbE </vt:lpstr>
      <vt:lpstr>Rack mount network NAS with embedded 2.5/5/10GbE </vt:lpstr>
      <vt:lpstr>Network extention： rich PCIe network extension card</vt:lpstr>
      <vt:lpstr>Network extention：hand carry adaptor</vt:lpstr>
      <vt:lpstr>PowerPoint 簡報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QSW-M1208</dc:title>
  <dc:creator>Frank Liao</dc:creator>
  <cp:lastModifiedBy>QNAP_Mili Wang</cp:lastModifiedBy>
  <cp:revision>3</cp:revision>
  <dcterms:created xsi:type="dcterms:W3CDTF">2020-05-25T01:41:21Z</dcterms:created>
  <dcterms:modified xsi:type="dcterms:W3CDTF">2020-08-05T08:30:08Z</dcterms:modified>
</cp:coreProperties>
</file>