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5" r:id="rId6"/>
    <p:sldId id="294" r:id="rId7"/>
    <p:sldId id="317" r:id="rId8"/>
    <p:sldId id="296" r:id="rId9"/>
    <p:sldId id="324" r:id="rId10"/>
    <p:sldId id="291" r:id="rId11"/>
    <p:sldId id="284" r:id="rId12"/>
    <p:sldId id="299" r:id="rId13"/>
    <p:sldId id="303" r:id="rId14"/>
    <p:sldId id="319" r:id="rId15"/>
    <p:sldId id="308" r:id="rId16"/>
    <p:sldId id="309" r:id="rId17"/>
    <p:sldId id="320" r:id="rId18"/>
    <p:sldId id="306" r:id="rId19"/>
    <p:sldId id="310" r:id="rId20"/>
    <p:sldId id="301" r:id="rId21"/>
    <p:sldId id="323" r:id="rId22"/>
    <p:sldId id="298" r:id="rId23"/>
    <p:sldId id="302" r:id="rId24"/>
    <p:sldId id="325" r:id="rId25"/>
    <p:sldId id="318" r:id="rId26"/>
  </p:sldIdLst>
  <p:sldSz cx="12192000" cy="6858000"/>
  <p:notesSz cx="6858000" cy="9144000"/>
  <p:custDataLst>
    <p:tags r:id="rId29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歡迎使用" id="{E75E278A-FF0E-49A4-B170-79828D63BBAD}">
          <p14:sldIdLst>
            <p14:sldId id="256"/>
            <p14:sldId id="285"/>
            <p14:sldId id="294"/>
            <p14:sldId id="317"/>
            <p14:sldId id="296"/>
            <p14:sldId id="324"/>
            <p14:sldId id="291"/>
            <p14:sldId id="284"/>
            <p14:sldId id="299"/>
            <p14:sldId id="303"/>
            <p14:sldId id="319"/>
            <p14:sldId id="308"/>
            <p14:sldId id="309"/>
            <p14:sldId id="320"/>
            <p14:sldId id="306"/>
            <p14:sldId id="310"/>
            <p14:sldId id="301"/>
            <p14:sldId id="323"/>
            <p14:sldId id="298"/>
            <p14:sldId id="302"/>
            <p14:sldId id="325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896" userDrawn="1">
          <p15:clr>
            <a:srgbClr val="A4A3A4"/>
          </p15:clr>
        </p15:guide>
        <p15:guide id="9" orient="horz" pos="37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F15"/>
    <a:srgbClr val="FFFFFF"/>
    <a:srgbClr val="DC4814"/>
    <a:srgbClr val="AFFC24"/>
    <a:srgbClr val="632717"/>
    <a:srgbClr val="923922"/>
    <a:srgbClr val="DD462F"/>
    <a:srgbClr val="D24726"/>
    <a:srgbClr val="404040"/>
    <a:srgbClr val="FF9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504" y="464"/>
      </p:cViewPr>
      <p:guideLst>
        <p:guide orient="horz" pos="2336"/>
        <p:guide pos="3840"/>
        <p:guide orient="horz" pos="120"/>
        <p:guide pos="393"/>
        <p:guide pos="7287"/>
        <p:guide orient="horz" pos="768"/>
        <p:guide orient="horz" pos="912"/>
        <p:guide orient="horz" pos="3896"/>
        <p:guide orient="horz" pos="37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A22203-C483-42FA-8700-B681F6F01B4D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2020/7/24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6C02CB6-EC10-40FB-BF56-67DDAFB1AB77}" type="datetime1">
              <a:rPr lang="zh-TW" altLang="en-US" noProof="0" smtClean="0"/>
              <a:t>2020/7/24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F61EA0F-A667-4B49-8422-0062BC55E249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zh-TW" noProof="0" smtClean="0"/>
              <a:pPr/>
              <a:t>10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00697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1" name="圖片 10" descr="一張含有 食物 的圖片&#10;&#10;自動產生的描述">
            <a:extLst>
              <a:ext uri="{FF2B5EF4-FFF2-40B4-BE49-F238E27FC236}">
                <a16:creationId xmlns:a16="http://schemas.microsoft.com/office/drawing/2014/main" id="{7A0ACD81-8C1E-4176-BA87-5C72BE3336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0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056B2DA8-D6D2-4245-9F01-EE5BC7924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960DA335-9973-4957-A912-05B65B914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41D2090-BBBD-47E5-84AD-5F7C89027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日落, 太陽, 正面, 坐 的圖片&#10;&#10;自動產生的描述">
            <a:extLst>
              <a:ext uri="{FF2B5EF4-FFF2-40B4-BE49-F238E27FC236}">
                <a16:creationId xmlns:a16="http://schemas.microsoft.com/office/drawing/2014/main" id="{5543B197-73E9-42BC-BE3B-F154A1AFA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028700"/>
          </a:xfrm>
        </p:spPr>
        <p:txBody>
          <a:bodyPr anchor="ctr">
            <a:normAutofit/>
          </a:bodyPr>
          <a:lstStyle>
            <a:lvl1pPr algn="ctr">
              <a:defRPr sz="4000"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4100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遊戲, 桌, 球 的圖片&#10;&#10;自動產生的描述">
            <a:extLst>
              <a:ext uri="{FF2B5EF4-FFF2-40B4-BE49-F238E27FC236}">
                <a16:creationId xmlns:a16="http://schemas.microsoft.com/office/drawing/2014/main" id="{1BC15FAB-51DE-4456-932A-9CBF16AAC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028700"/>
          </a:xfrm>
        </p:spPr>
        <p:txBody>
          <a:bodyPr anchor="ctr">
            <a:normAutofit/>
          </a:bodyPr>
          <a:lstStyle>
            <a:lvl1pPr algn="ctr">
              <a:defRPr sz="4000"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028700"/>
          </a:xfrm>
        </p:spPr>
        <p:txBody>
          <a:bodyPr anchor="ctr">
            <a:normAutofit/>
          </a:bodyPr>
          <a:lstStyle>
            <a:lvl1pPr algn="ctr">
              <a:defRPr sz="4000"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 descr="一張含有 畫畫 的圖片&#10;&#10;自動產生的描述" hidden="1">
            <a:extLst>
              <a:ext uri="{FF2B5EF4-FFF2-40B4-BE49-F238E27FC236}">
                <a16:creationId xmlns:a16="http://schemas.microsoft.com/office/drawing/2014/main" id="{6793EF7A-BB4E-4698-BA2B-B1116D0542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圖片 10" descr="一張含有 食物 的圖片&#10;&#10;自動產生的描述">
            <a:extLst>
              <a:ext uri="{FF2B5EF4-FFF2-40B4-BE49-F238E27FC236}">
                <a16:creationId xmlns:a16="http://schemas.microsoft.com/office/drawing/2014/main" id="{849B240D-F261-44F7-B89A-C724E8F1B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0FC83EE-73F1-46EA-BC6E-B26AE4225C74}" type="datetime1">
              <a:rPr lang="zh-TW" altLang="en-US" noProof="0" smtClean="0"/>
              <a:t>2020/7/24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60EDB8-5305-433F-BE41-D7A86D811DB3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  <p:sldLayoutId id="2147483666" r:id="rId3"/>
    <p:sldLayoutId id="2147483667" r:id="rId4"/>
    <p:sldLayoutId id="2147483665" r:id="rId5"/>
    <p:sldLayoutId id="2147483670" r:id="rId6"/>
    <p:sldLayoutId id="2147483669" r:id="rId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pos="384">
          <p15:clr>
            <a:srgbClr val="F26B43"/>
          </p15:clr>
        </p15:guide>
        <p15:guide id="5" pos="7288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912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3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18" Type="http://schemas.openxmlformats.org/officeDocument/2006/relationships/image" Target="../media/image46.png"/><Relationship Id="rId3" Type="http://schemas.openxmlformats.org/officeDocument/2006/relationships/image" Target="../media/image40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103.png"/><Relationship Id="rId17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11" Type="http://schemas.openxmlformats.org/officeDocument/2006/relationships/image" Target="../media/image102.svg"/><Relationship Id="rId5" Type="http://schemas.openxmlformats.org/officeDocument/2006/relationships/image" Target="../media/image100.png"/><Relationship Id="rId15" Type="http://schemas.microsoft.com/office/2007/relationships/hdphoto" Target="../media/hdphoto3.wdp"/><Relationship Id="rId10" Type="http://schemas.openxmlformats.org/officeDocument/2006/relationships/image" Target="../media/image52.png"/><Relationship Id="rId19" Type="http://schemas.openxmlformats.org/officeDocument/2006/relationships/image" Target="../media/image106.png"/><Relationship Id="rId4" Type="http://schemas.openxmlformats.org/officeDocument/2006/relationships/image" Target="../media/image99.jpeg"/><Relationship Id="rId9" Type="http://schemas.openxmlformats.org/officeDocument/2006/relationships/image" Target="../media/image60.png"/><Relationship Id="rId14" Type="http://schemas.openxmlformats.org/officeDocument/2006/relationships/image" Target="../media/image104.png"/><Relationship Id="rId22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10" Type="http://schemas.openxmlformats.org/officeDocument/2006/relationships/image" Target="../media/image117.sv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1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5" Type="http://schemas.openxmlformats.org/officeDocument/2006/relationships/image" Target="../media/image15.jpe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svg"/><Relationship Id="rId4" Type="http://schemas.openxmlformats.org/officeDocument/2006/relationships/image" Target="../media/image1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12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46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6.png"/><Relationship Id="rId3" Type="http://schemas.openxmlformats.org/officeDocument/2006/relationships/image" Target="../media/image53.sv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5.sv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13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60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7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85.svg"/><Relationship Id="rId5" Type="http://schemas.openxmlformats.org/officeDocument/2006/relationships/image" Target="../media/image94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 rtlCol="0" anchor="ctr" anchorCtr="0">
            <a:normAutofit fontScale="90000"/>
          </a:bodyPr>
          <a:lstStyle/>
          <a:p>
            <a:pPr rtl="0"/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b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b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20.04</a:t>
            </a:r>
          </a:p>
        </p:txBody>
      </p:sp>
      <p:sp>
        <p:nvSpPr>
          <p:cNvPr id="3" name="副標題 2" hidden="1"/>
          <p:cNvSpPr>
            <a:spLocks noGrp="1"/>
          </p:cNvSpPr>
          <p:nvPr>
            <p:ph type="subTitle" idx="4294967295"/>
          </p:nvPr>
        </p:nvSpPr>
        <p:spPr>
          <a:xfrm>
            <a:off x="2609850" y="2860675"/>
            <a:ext cx="9582150" cy="1136650"/>
          </a:xfrm>
        </p:spPr>
        <p:txBody>
          <a:bodyPr rtlCol="0">
            <a:normAutofit fontScale="62500" lnSpcReduction="20000"/>
          </a:bodyPr>
          <a:lstStyle/>
          <a:p>
            <a:pPr marL="0" indent="0" rtl="0">
              <a:buNone/>
            </a:pP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完整的開源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平台，整合多元應用服務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indent="0" rtl="0">
              <a:buNone/>
            </a:pP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PowerPoint 標誌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935858" y="5171438"/>
            <a:ext cx="2474189" cy="822960"/>
          </a:xfrm>
          <a:prstGeom prst="rect">
            <a:avLst/>
          </a:prstGeom>
        </p:spPr>
      </p:pic>
      <p:pic>
        <p:nvPicPr>
          <p:cNvPr id="6" name="圖片 5" descr="一張含有 輪子 的圖片&#10;&#10;自動產生的描述" hidden="1">
            <a:extLst>
              <a:ext uri="{FF2B5EF4-FFF2-40B4-BE49-F238E27FC236}">
                <a16:creationId xmlns:a16="http://schemas.microsoft.com/office/drawing/2014/main" id="{AE1D5A51-7BEC-4627-85D5-A7FDA166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89" y="1189035"/>
            <a:ext cx="748186" cy="855070"/>
          </a:xfrm>
          <a:prstGeom prst="rect">
            <a:avLst/>
          </a:prstGeom>
        </p:spPr>
      </p:pic>
      <p:pic>
        <p:nvPicPr>
          <p:cNvPr id="7" name="圖片 6" descr="一張含有 食物, 桌 的圖片&#10;&#10;自動產生的描述" hidden="1">
            <a:extLst>
              <a:ext uri="{FF2B5EF4-FFF2-40B4-BE49-F238E27FC236}">
                <a16:creationId xmlns:a16="http://schemas.microsoft.com/office/drawing/2014/main" id="{60892D8E-E72D-4A0A-97C1-76CFFE004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676"/>
            <a:ext cx="12192000" cy="68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095AE37A-B22E-4CDE-9F69-8FC02018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789" y="3154593"/>
            <a:ext cx="6115606" cy="3727454"/>
          </a:xfrm>
          <a:prstGeom prst="rect">
            <a:avLst/>
          </a:prstGeom>
        </p:spPr>
      </p:pic>
      <p:pic>
        <p:nvPicPr>
          <p:cNvPr id="2050" name="Picture 2" descr="设计师使用平板电脑图片-室内设计师使用平板电脑素材-高清图片-摄影 ..." hidden="1">
            <a:extLst>
              <a:ext uri="{FF2B5EF4-FFF2-40B4-BE49-F238E27FC236}">
                <a16:creationId xmlns:a16="http://schemas.microsoft.com/office/drawing/2014/main" id="{E2A6CBB5-1D50-4E3E-9382-5385893A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5616" y="8450771"/>
            <a:ext cx="3413993" cy="25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5" descr="一張含有 室內, 桌, 建築物, 窗戶 的圖片&#10;&#10;自動產生的描述" hidden="1">
            <a:extLst>
              <a:ext uri="{FF2B5EF4-FFF2-40B4-BE49-F238E27FC236}">
                <a16:creationId xmlns:a16="http://schemas.microsoft.com/office/drawing/2014/main" id="{A634F5D6-0103-47D6-B0A8-8E7677183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27" y="8521278"/>
            <a:ext cx="3413993" cy="2583926"/>
          </a:xfrm>
          <a:prstGeom prst="rect">
            <a:avLst/>
          </a:prstGeom>
        </p:spPr>
      </p:pic>
      <p:pic>
        <p:nvPicPr>
          <p:cNvPr id="6" name="圖片 6" descr="一張含有 室內, 窗戶, 房間, 桌 的圖片&#10;&#10;自動產生的描述" hidden="1">
            <a:extLst>
              <a:ext uri="{FF2B5EF4-FFF2-40B4-BE49-F238E27FC236}">
                <a16:creationId xmlns:a16="http://schemas.microsoft.com/office/drawing/2014/main" id="{3BCFC95F-2ADF-4A61-BBED-81AA99BDB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79" y="8656880"/>
            <a:ext cx="3413993" cy="20721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3C8B1C-98D7-4811-B290-75B3ADA0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308" y="190500"/>
            <a:ext cx="8471393" cy="12573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 </a:t>
            </a:r>
            <a:r>
              <a:rPr lang="zh-TW" altLang="en-US" sz="4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用戶使用情境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B37DED53-E286-4627-A4C5-1DD0EED5AF6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449147" y="7491913"/>
            <a:ext cx="2317639" cy="16474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個人使用情境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2.文書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使用情境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設計師使用情境</a:t>
            </a: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2FC5EEA9-FA0F-48F1-A8B3-B90FC8BF1FA5}"/>
              </a:ext>
            </a:extLst>
          </p:cNvPr>
          <p:cNvGrpSpPr/>
          <p:nvPr/>
        </p:nvGrpSpPr>
        <p:grpSpPr>
          <a:xfrm>
            <a:off x="4670284" y="7099300"/>
            <a:ext cx="5617810" cy="3260470"/>
            <a:chOff x="4670284" y="7099300"/>
            <a:chExt cx="5617810" cy="3260470"/>
          </a:xfrm>
        </p:grpSpPr>
        <p:pic>
          <p:nvPicPr>
            <p:cNvPr id="11" name="圖片 10" descr="一張含有 電子用品, 電腦, 監視器, 室內 的圖片&#10;&#10;自動產生的描述">
              <a:extLst>
                <a:ext uri="{FF2B5EF4-FFF2-40B4-BE49-F238E27FC236}">
                  <a16:creationId xmlns:a16="http://schemas.microsoft.com/office/drawing/2014/main" id="{1DAA4B52-5B9E-4FB9-A070-0DD8D55B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284" y="7099300"/>
              <a:ext cx="5063255" cy="326047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 descr="一張含有 監視器, 室內, 坐, 螢幕 的圖片&#10;&#10;自動產生的描述">
              <a:extLst>
                <a:ext uri="{FF2B5EF4-FFF2-40B4-BE49-F238E27FC236}">
                  <a16:creationId xmlns:a16="http://schemas.microsoft.com/office/drawing/2014/main" id="{6799D6C6-3B69-42DE-AFB0-D6C22E56D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421" y="7779826"/>
              <a:ext cx="2895673" cy="183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0D5DE9F0-4494-4292-B9A5-0CAB58B308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147" y="190500"/>
            <a:ext cx="1176867" cy="1176867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FD797EB-619C-4360-9C4A-C04E8CF39C90}"/>
              </a:ext>
            </a:extLst>
          </p:cNvPr>
          <p:cNvSpPr txBox="1">
            <a:spLocks/>
          </p:cNvSpPr>
          <p:nvPr/>
        </p:nvSpPr>
        <p:spPr>
          <a:xfrm>
            <a:off x="898606" y="1992908"/>
            <a:ext cx="3022098" cy="48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個人使用情境</a:t>
            </a: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C454EDA-34D5-4EA5-A259-4CF183C1EB31}"/>
              </a:ext>
            </a:extLst>
          </p:cNvPr>
          <p:cNvSpPr txBox="1">
            <a:spLocks/>
          </p:cNvSpPr>
          <p:nvPr/>
        </p:nvSpPr>
        <p:spPr>
          <a:xfrm>
            <a:off x="3953520" y="1992908"/>
            <a:ext cx="2953124" cy="48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文書使用情境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B3780ECD-9D1A-45CC-B114-5BEAD7A6B477}"/>
              </a:ext>
            </a:extLst>
          </p:cNvPr>
          <p:cNvSpPr txBox="1">
            <a:spLocks/>
          </p:cNvSpPr>
          <p:nvPr/>
        </p:nvSpPr>
        <p:spPr>
          <a:xfrm>
            <a:off x="6939460" y="1992908"/>
            <a:ext cx="3022096" cy="48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設計師使用情境</a:t>
            </a: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130D7552-9695-4AFE-BAAD-1CC26397A3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5299020" y="7784388"/>
            <a:ext cx="211956" cy="887814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2D7CC369-5AF6-4B32-A93C-AF3DA44E6E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523915" y="7784389"/>
            <a:ext cx="211956" cy="887814"/>
          </a:xfrm>
          <a:prstGeom prst="rect">
            <a:avLst/>
          </a:prstGeom>
        </p:spPr>
      </p:pic>
      <p:pic>
        <p:nvPicPr>
          <p:cNvPr id="27" name="圖片 26" descr="一張含有 窗戶, 室內, 起居, 桌 的圖片&#10;&#10;自動產生的描述">
            <a:extLst>
              <a:ext uri="{FF2B5EF4-FFF2-40B4-BE49-F238E27FC236}">
                <a16:creationId xmlns:a16="http://schemas.microsoft.com/office/drawing/2014/main" id="{8F67DDFE-F111-4681-9301-37BF026342B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819" y="2523563"/>
            <a:ext cx="2895673" cy="1930445"/>
          </a:xfrm>
          <a:prstGeom prst="roundRect">
            <a:avLst>
              <a:gd name="adj" fmla="val 3838"/>
            </a:avLst>
          </a:prstGeom>
        </p:spPr>
      </p:pic>
      <p:pic>
        <p:nvPicPr>
          <p:cNvPr id="29" name="圖片 28" descr="一張含有 室內, 天花板, 桌, 房間 的圖片&#10;&#10;自動產生的描述">
            <a:extLst>
              <a:ext uri="{FF2B5EF4-FFF2-40B4-BE49-F238E27FC236}">
                <a16:creationId xmlns:a16="http://schemas.microsoft.com/office/drawing/2014/main" id="{60C6EBC0-4BA6-41E8-873F-1C2116B670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652" y="2523563"/>
            <a:ext cx="2895669" cy="1930445"/>
          </a:xfrm>
          <a:prstGeom prst="roundRect">
            <a:avLst>
              <a:gd name="adj" fmla="val 4496"/>
            </a:avLst>
          </a:prstGeom>
        </p:spPr>
      </p:pic>
      <p:pic>
        <p:nvPicPr>
          <p:cNvPr id="25" name="圖片 24" descr="一張含有 室內, 小, 桌, 狗 的圖片&#10;&#10;自動產生的描述">
            <a:extLst>
              <a:ext uri="{FF2B5EF4-FFF2-40B4-BE49-F238E27FC236}">
                <a16:creationId xmlns:a16="http://schemas.microsoft.com/office/drawing/2014/main" id="{6295B468-C71A-4CC5-BEA2-E04D7808A5C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482" y="2523563"/>
            <a:ext cx="2895557" cy="1930444"/>
          </a:xfrm>
          <a:prstGeom prst="roundRect">
            <a:avLst>
              <a:gd name="adj" fmla="val 4496"/>
            </a:avLst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F1B7D2F5-61FD-46E6-9C3D-8F49375A0AD0}"/>
              </a:ext>
            </a:extLst>
          </p:cNvPr>
          <p:cNvGrpSpPr/>
          <p:nvPr/>
        </p:nvGrpSpPr>
        <p:grpSpPr>
          <a:xfrm>
            <a:off x="5190489" y="4671260"/>
            <a:ext cx="3900115" cy="1981488"/>
            <a:chOff x="325946" y="3978663"/>
            <a:chExt cx="4327138" cy="2198441"/>
          </a:xfrm>
        </p:grpSpPr>
        <p:pic>
          <p:nvPicPr>
            <p:cNvPr id="35" name="圖片 34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C0060566-D64D-42D4-8A7C-B1E6911FB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A3112AFB-4E79-4345-A619-07599A347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圖片 21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B71C3DF1-69BF-4719-A283-F1295B55D03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8872452" y="3835818"/>
            <a:ext cx="3681119" cy="291019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4FA1B5A-4670-4010-B0EF-32163F215E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71" y="4008413"/>
            <a:ext cx="3288636" cy="190475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0A52A25-A32E-41EA-A485-CA0A6CBAB3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54161" y="6028038"/>
            <a:ext cx="704501" cy="58373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45DFC2-386A-4FD2-9385-8479E2BDE331}"/>
              </a:ext>
            </a:extLst>
          </p:cNvPr>
          <p:cNvSpPr txBox="1"/>
          <p:nvPr/>
        </p:nvSpPr>
        <p:spPr>
          <a:xfrm>
            <a:off x="1715395" y="4690077"/>
            <a:ext cx="3552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/>
              <a:t>NAS</a:t>
            </a:r>
            <a:r>
              <a:rPr lang="zh-TW" altLang="en-US" sz="2800"/>
              <a:t>不只是備份而已</a:t>
            </a:r>
            <a:r>
              <a:rPr lang="en-US" altLang="zh-TW" sz="2800"/>
              <a:t>,</a:t>
            </a:r>
          </a:p>
          <a:p>
            <a:r>
              <a:rPr lang="zh-TW" altLang="en-US" sz="2800"/>
              <a:t>可以當作個人第二台電腦使用喔</a:t>
            </a:r>
            <a:r>
              <a:rPr lang="en-US" altLang="zh-TW" sz="2800"/>
              <a:t>!</a:t>
            </a:r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41980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窗戶, 室內, 起居, 桌 的圖片&#10;&#10;自動產生的描述">
            <a:extLst>
              <a:ext uri="{FF2B5EF4-FFF2-40B4-BE49-F238E27FC236}">
                <a16:creationId xmlns:a16="http://schemas.microsoft.com/office/drawing/2014/main" id="{2FAF4544-5C74-4750-A9D1-E96E8D25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8964"/>
            <a:ext cx="8078389" cy="5037065"/>
          </a:xfrm>
          <a:prstGeom prst="roundRect">
            <a:avLst>
              <a:gd name="adj" fmla="val 2182"/>
            </a:avLst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AA23EB1B-BAEF-4D7A-873B-E2781BD6EA5B}"/>
              </a:ext>
            </a:extLst>
          </p:cNvPr>
          <p:cNvGrpSpPr/>
          <p:nvPr/>
        </p:nvGrpSpPr>
        <p:grpSpPr>
          <a:xfrm>
            <a:off x="7584156" y="4757835"/>
            <a:ext cx="3900115" cy="1981488"/>
            <a:chOff x="325946" y="3978663"/>
            <a:chExt cx="4327138" cy="2198441"/>
          </a:xfrm>
        </p:grpSpPr>
        <p:pic>
          <p:nvPicPr>
            <p:cNvPr id="25" name="圖片 24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1359AB92-F540-4533-A00B-4C94826F7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370C5203-9AD2-4DA9-8738-F41B0BBA0A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92AD922-8546-4687-9432-93D758DFB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個人使用情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境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C141F17-8811-476F-8AF4-FA6793713224}"/>
              </a:ext>
            </a:extLst>
          </p:cNvPr>
          <p:cNvSpPr/>
          <p:nvPr/>
        </p:nvSpPr>
        <p:spPr>
          <a:xfrm>
            <a:off x="5860706" y="3429000"/>
            <a:ext cx="228403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使用瀏覽器看一下三倍券領用地圖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8DD862B-380E-47A7-B274-DE54A96C8CA4}"/>
              </a:ext>
            </a:extLst>
          </p:cNvPr>
          <p:cNvSpPr/>
          <p:nvPr/>
        </p:nvSpPr>
        <p:spPr>
          <a:xfrm>
            <a:off x="6834259" y="4191100"/>
            <a:ext cx="2131912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上Youtube看一下線上新聞直播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A400D6A-E6BF-4204-8B46-533408F8EE10}"/>
              </a:ext>
            </a:extLst>
          </p:cNvPr>
          <p:cNvSpPr/>
          <p:nvPr/>
        </p:nvSpPr>
        <p:spPr>
          <a:xfrm>
            <a:off x="8015648" y="2672870"/>
            <a:ext cx="3537238" cy="1221285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透過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Google Chrome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下載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Line </a:t>
            </a:r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用工作所使用的帳號登入Line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  <a:p>
            <a:pPr algn="ctr"/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看看工作上有什麼事情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C097BDC-731E-4B81-A8AE-24AC1F4DC521}"/>
              </a:ext>
            </a:extLst>
          </p:cNvPr>
          <p:cNvSpPr/>
          <p:nvPr/>
        </p:nvSpPr>
        <p:spPr>
          <a:xfrm>
            <a:off x="6140028" y="1992920"/>
            <a:ext cx="228608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把感興趣的瀏覽器連結存入NAS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C6F28BC-5674-4949-B8CC-A918821DF45B}"/>
              </a:ext>
            </a:extLst>
          </p:cNvPr>
          <p:cNvSpPr/>
          <p:nvPr/>
        </p:nvSpPr>
        <p:spPr>
          <a:xfrm>
            <a:off x="8986604" y="1835018"/>
            <a:ext cx="2985368" cy="837852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把感興趣的網路上資料擷取下來連結存入NAS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92072AF-FBCC-49D5-BF3D-0B1B499B4105}"/>
              </a:ext>
            </a:extLst>
          </p:cNvPr>
          <p:cNvSpPr/>
          <p:nvPr/>
        </p:nvSpPr>
        <p:spPr>
          <a:xfrm>
            <a:off x="7584156" y="1053807"/>
            <a:ext cx="3215013" cy="83003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從NAS開啟之前存入的連結點開看是否有更新資訊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E4BA10B-014A-4174-B993-793265021796}"/>
              </a:ext>
            </a:extLst>
          </p:cNvPr>
          <p:cNvSpPr/>
          <p:nvPr/>
        </p:nvSpPr>
        <p:spPr>
          <a:xfrm>
            <a:off x="8866506" y="3825623"/>
            <a:ext cx="3105465" cy="949888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透過Line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 ,</a:t>
            </a:r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分享網路上擷取下來的資訊給同事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B3C0B-71A0-4BB7-9847-0AD3D3BB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瀏覽器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– Google Chrome(Line) &amp; Firefox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AA9172-7EDD-4328-8B1E-9B5F3C2D0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54" y="2409636"/>
            <a:ext cx="4648661" cy="2597528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04C833-DFB9-4DA6-8895-A0EF00129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844" y="4242682"/>
            <a:ext cx="4805491" cy="2424818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5C171A6A-366C-4990-AA0B-4709F3E7C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5280" y="3686530"/>
            <a:ext cx="1768561" cy="17685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57FD02D-1D41-4899-BDFD-726AED83D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4572" y="1924763"/>
            <a:ext cx="1653879" cy="16538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60CD38-E33E-4E46-8A97-9E6FE4D336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58" y="1966613"/>
            <a:ext cx="4740712" cy="2416460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F2A1590-2041-4E79-B7C3-8880C7182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54354" y="153278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DDB65C-A03D-4A79-9CBA-20164DFD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Youtube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-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網路播放媒體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9D9F7A-C4A0-4933-A43E-2699A89C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91" y="3163466"/>
            <a:ext cx="8274518" cy="4582389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6472055-A770-4263-94C9-6E0763D62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7178" y="1825554"/>
            <a:ext cx="2737644" cy="11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9FA67598-334A-4E67-B4F9-4143BD8121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395" y="1398964"/>
            <a:ext cx="7555597" cy="5037065"/>
          </a:xfrm>
          <a:prstGeom prst="roundRect">
            <a:avLst>
              <a:gd name="adj" fmla="val 2182"/>
            </a:avLst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825EABFB-4F0E-402B-ABF2-20BF75A270E6}"/>
              </a:ext>
            </a:extLst>
          </p:cNvPr>
          <p:cNvGrpSpPr/>
          <p:nvPr/>
        </p:nvGrpSpPr>
        <p:grpSpPr>
          <a:xfrm>
            <a:off x="7584156" y="4757835"/>
            <a:ext cx="3900115" cy="1981488"/>
            <a:chOff x="325946" y="3978663"/>
            <a:chExt cx="4327138" cy="2198441"/>
          </a:xfrm>
        </p:grpSpPr>
        <p:pic>
          <p:nvPicPr>
            <p:cNvPr id="23" name="圖片 22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BBC20290-8DAB-4C2C-B9AB-07DA247C5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DE592B99-DA28-4333-BCD5-C7125B772B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B1F7323-10A3-46E9-8469-1AE5251D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文書使用情境</a:t>
            </a: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A6FFCBCC-D3F2-42D8-80B9-F9CAA16DA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524" y="1905140"/>
            <a:ext cx="8198714" cy="4189651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E9C27944-4352-432A-856B-76CA2F23EC9A}"/>
              </a:ext>
            </a:extLst>
          </p:cNvPr>
          <p:cNvSpPr/>
          <p:nvPr/>
        </p:nvSpPr>
        <p:spPr>
          <a:xfrm>
            <a:off x="7584156" y="2076971"/>
            <a:ext cx="2479846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從NAS下載工作需要的素材照片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4141D1D-38BF-4F6D-8999-0F56BD51E957}"/>
              </a:ext>
            </a:extLst>
          </p:cNvPr>
          <p:cNvSpPr/>
          <p:nvPr/>
        </p:nvSpPr>
        <p:spPr>
          <a:xfrm>
            <a:off x="9501502" y="3708400"/>
            <a:ext cx="2284576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開啟文書軟體更新產品說明書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F328793-C911-4147-8116-E4BA0E3F4CDB}"/>
              </a:ext>
            </a:extLst>
          </p:cNvPr>
          <p:cNvSpPr/>
          <p:nvPr/>
        </p:nvSpPr>
        <p:spPr>
          <a:xfrm>
            <a:off x="9061668" y="1231362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製作好的文件存入NAS提供其他單位審閱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C76AAD4-A6BF-4556-8C78-7A3F416CB00C}"/>
              </a:ext>
            </a:extLst>
          </p:cNvPr>
          <p:cNvSpPr/>
          <p:nvPr/>
        </p:nvSpPr>
        <p:spPr>
          <a:xfrm>
            <a:off x="9586601" y="2680430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開啟Line軟體得知文件需要更新的內容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5297ACE-D773-46FE-AC2A-4C99419D14A4}"/>
              </a:ext>
            </a:extLst>
          </p:cNvPr>
          <p:cNvSpPr/>
          <p:nvPr/>
        </p:nvSpPr>
        <p:spPr>
          <a:xfrm>
            <a:off x="6215011" y="3228907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開啟簡易繪圖軟體更新所下載的素材照片編輯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B5B097A-1F9B-4643-AFA4-9DF438E7409E}"/>
              </a:ext>
            </a:extLst>
          </p:cNvPr>
          <p:cNvSpPr/>
          <p:nvPr/>
        </p:nvSpPr>
        <p:spPr>
          <a:xfrm>
            <a:off x="6862191" y="4016171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上網擷取產品資料更新產品說明書</a:t>
            </a:r>
          </a:p>
        </p:txBody>
      </p:sp>
    </p:spTree>
    <p:extLst>
      <p:ext uri="{BB962C8B-B14F-4D97-AF65-F5344CB8AC3E}">
        <p14:creationId xmlns:p14="http://schemas.microsoft.com/office/powerpoint/2010/main" val="5459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7163F4-B5C9-43DA-B16A-ED8477D3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LibreOffice Writer/Impress/Calc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類似 </a:t>
            </a:r>
            <a:r>
              <a:rPr lang="en-US" altLang="zh-TW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</a:t>
            </a:r>
            <a:r>
              <a:rPr lang="zh-TW" altLang="en-US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裡的 </a:t>
            </a:r>
            <a:r>
              <a:rPr lang="en-US" altLang="zh-TW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Word/PowerPoint/Excel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A9163B-5513-4B0A-9A73-483575907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734" y="2370308"/>
            <a:ext cx="7812314" cy="4011038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AA25DB9-5D3E-48D4-9D2B-31A922D3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061" y="2883290"/>
            <a:ext cx="3444763" cy="632711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D9E231F-E66C-4D00-8A71-A63DCDAC0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046" y="4085177"/>
            <a:ext cx="898700" cy="110609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30BEA08-479F-4CB7-856B-5BAC9858A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8942" y="4085177"/>
            <a:ext cx="898700" cy="1106092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1078FDEB-8F4B-4022-A750-6ECC9351F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4838" y="4085177"/>
            <a:ext cx="898700" cy="11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E8253C7-AB27-472F-8602-760AAC7E0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377" y="1889885"/>
            <a:ext cx="7328236" cy="3977639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692408-6606-46FF-9AC8-45B169D7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KolourPaint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小畫家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–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簡易的繪圖軟體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27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等同 </a:t>
            </a:r>
            <a:r>
              <a:rPr lang="en-US" altLang="zh-TW" sz="27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</a:t>
            </a:r>
            <a:r>
              <a:rPr lang="zh-TW" altLang="en-US" sz="27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裡的小畫家軟體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40D107-1462-40E8-B904-44A117430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608" y="2377440"/>
            <a:ext cx="6714672" cy="4784941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95E6EE18-7E81-4242-A20E-C340D9072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2535786"/>
            <a:ext cx="2167559" cy="23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7220E5-9893-4439-90A4-7188FDB7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Shutter –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螢幕擷取程式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擷取區域選取、擷取全螢幕、擷取視窗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F428B7A-5A55-4C86-ADEA-9F10044EE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600" y="1999792"/>
            <a:ext cx="6412511" cy="3566442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D70D659-1520-4CF5-9D57-2DE1187F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15" y="3270893"/>
            <a:ext cx="6180197" cy="3587107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18211C2-F29C-4E17-BADA-A22B69CA1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294" y="2148336"/>
            <a:ext cx="3120128" cy="31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3D75DEA-DF73-460D-A691-E85FCB973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545" y="1398964"/>
            <a:ext cx="7555297" cy="5037065"/>
          </a:xfrm>
          <a:prstGeom prst="roundRect">
            <a:avLst>
              <a:gd name="adj" fmla="val 2182"/>
            </a:avLst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8822D7C1-2E71-4059-A293-4366A845236E}"/>
              </a:ext>
            </a:extLst>
          </p:cNvPr>
          <p:cNvGrpSpPr/>
          <p:nvPr/>
        </p:nvGrpSpPr>
        <p:grpSpPr>
          <a:xfrm>
            <a:off x="7584156" y="4757835"/>
            <a:ext cx="3900115" cy="1981488"/>
            <a:chOff x="325946" y="3978663"/>
            <a:chExt cx="4327138" cy="2198441"/>
          </a:xfrm>
        </p:grpSpPr>
        <p:pic>
          <p:nvPicPr>
            <p:cNvPr id="21" name="圖片 20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A38F9F7E-981A-4177-A3C0-D8D0D3425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71ACCAE7-3392-4880-9A12-96D129D59E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B0168F8-89E1-4DA0-B41A-BD5DCA76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設計師使用情境</a:t>
            </a:r>
          </a:p>
        </p:txBody>
      </p:sp>
      <p:pic>
        <p:nvPicPr>
          <p:cNvPr id="4" name="圖片 4" descr="一張含有 室內, 桌, 項目, 差異 的圖片&#10;&#10;自動產生的描述" hidden="1">
            <a:extLst>
              <a:ext uri="{FF2B5EF4-FFF2-40B4-BE49-F238E27FC236}">
                <a16:creationId xmlns:a16="http://schemas.microsoft.com/office/drawing/2014/main" id="{69BE258F-8069-4A15-B8D2-E35BEC2EF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052" y="1653435"/>
            <a:ext cx="5321474" cy="355112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7A95CE8D-A4FE-452F-8401-5DCB88C50C66}"/>
              </a:ext>
            </a:extLst>
          </p:cNvPr>
          <p:cNvSpPr/>
          <p:nvPr/>
        </p:nvSpPr>
        <p:spPr>
          <a:xfrm>
            <a:off x="6805149" y="2026159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從NAS下載業務存入的客戶需求單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6AC3343-A171-4E24-A256-6CDB4D5031B8}"/>
              </a:ext>
            </a:extLst>
          </p:cNvPr>
          <p:cNvSpPr/>
          <p:nvPr/>
        </p:nvSpPr>
        <p:spPr>
          <a:xfrm>
            <a:off x="7005528" y="4038557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從NAS下載其他單位提供的素材與照片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C8968DE-574A-4CD0-A1EC-1E564773753F}"/>
              </a:ext>
            </a:extLst>
          </p:cNvPr>
          <p:cNvSpPr/>
          <p:nvPr/>
        </p:nvSpPr>
        <p:spPr>
          <a:xfrm>
            <a:off x="5875867" y="3188590"/>
            <a:ext cx="3278766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更新3D草稿檔案存入NAS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提供給業務與客戶審閱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E5BC4CA-DBA2-431D-8CB8-E522A13C8FC4}"/>
              </a:ext>
            </a:extLst>
          </p:cNvPr>
          <p:cNvSpPr/>
          <p:nvPr/>
        </p:nvSpPr>
        <p:spPr>
          <a:xfrm>
            <a:off x="8987942" y="2620276"/>
            <a:ext cx="239940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靈感來了 , 設計一下3D草稿圖吧!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6796CED-9CA9-4941-AB2C-1099F233EA55}"/>
              </a:ext>
            </a:extLst>
          </p:cNvPr>
          <p:cNvSpPr/>
          <p:nvPr/>
        </p:nvSpPr>
        <p:spPr>
          <a:xfrm>
            <a:off x="9506751" y="3652803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老闆臨時需要快速製作一個3D草稿圖!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6443C6F-CE8C-470C-98E3-BB137FCC639D}"/>
              </a:ext>
            </a:extLst>
          </p:cNvPr>
          <p:cNvSpPr/>
          <p:nvPr/>
        </p:nvSpPr>
        <p:spPr>
          <a:xfrm>
            <a:off x="8378241" y="1194691"/>
            <a:ext cx="355221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Segoe UI"/>
                <a:sym typeface="Arial" panose="020B0604020202020204" pitchFamily="34" charset="0"/>
              </a:rPr>
              <a:t>我來微調一下設計原稿看看!!</a:t>
            </a:r>
          </a:p>
        </p:txBody>
      </p:sp>
    </p:spTree>
    <p:extLst>
      <p:ext uri="{BB962C8B-B14F-4D97-AF65-F5344CB8AC3E}">
        <p14:creationId xmlns:p14="http://schemas.microsoft.com/office/powerpoint/2010/main" val="3909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D506BA-5FF5-4213-9B13-95BA523B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Blender –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免費的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繪圖軟體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905965-1439-416F-9A91-CEF707E2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00" y="2007226"/>
            <a:ext cx="7943700" cy="4850774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BD46242A-7CCF-407C-98CA-5CAB1E954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139" y="2889353"/>
            <a:ext cx="2414410" cy="19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CD137-835D-4FB8-9A08-735FAC39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存放的媒體資料要如何播放與分享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7" name="內容版面配置區 6" descr="困惑的商務人士" hidden="1">
            <a:extLst>
              <a:ext uri="{FF2B5EF4-FFF2-40B4-BE49-F238E27FC236}">
                <a16:creationId xmlns:a16="http://schemas.microsoft.com/office/drawing/2014/main" id="{A1A66B1D-E3B1-4824-9E02-2E8F586EB43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324100"/>
            <a:ext cx="2147887" cy="4441825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55FF286-99C4-4013-9C25-EB23061E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220" y="3916500"/>
            <a:ext cx="4504780" cy="28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漂浮素材_彩色音乐符号矢量素材插画PNG素材-90设计" hidden="1">
            <a:extLst>
              <a:ext uri="{FF2B5EF4-FFF2-40B4-BE49-F238E27FC236}">
                <a16:creationId xmlns:a16="http://schemas.microsoft.com/office/drawing/2014/main" id="{E1AB3B72-6CC1-4A6D-ABCF-A9C72487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24" y="1282192"/>
            <a:ext cx="5288280" cy="24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line live video marketing concept" hidden="1">
            <a:extLst>
              <a:ext uri="{FF2B5EF4-FFF2-40B4-BE49-F238E27FC236}">
                <a16:creationId xmlns:a16="http://schemas.microsoft.com/office/drawing/2014/main" id="{90FADD81-E70F-4024-8ED8-96B52E2B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623" y="4853320"/>
            <a:ext cx="4524755" cy="30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Tube提高頻道營利標準小型創作者悲情- 科技- 中時電子報" hidden="1">
            <a:extLst>
              <a:ext uri="{FF2B5EF4-FFF2-40B4-BE49-F238E27FC236}">
                <a16:creationId xmlns:a16="http://schemas.microsoft.com/office/drawing/2014/main" id="{A8C9EE8C-8D0E-47F5-9D6D-3D353C0E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630" y="-2155780"/>
            <a:ext cx="4520184" cy="2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內容版面配置區 6" descr="困惑的商務人士" hidden="1">
            <a:extLst>
              <a:ext uri="{FF2B5EF4-FFF2-40B4-BE49-F238E27FC236}">
                <a16:creationId xmlns:a16="http://schemas.microsoft.com/office/drawing/2014/main" id="{FDC279EC-3076-4907-9551-F2931ADBB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193" y="2067516"/>
            <a:ext cx="2147701" cy="4440835"/>
          </a:xfrm>
          <a:prstGeom prst="rect">
            <a:avLst/>
          </a:prstGeom>
        </p:spPr>
      </p:pic>
      <p:pic>
        <p:nvPicPr>
          <p:cNvPr id="9" name="Picture 2" descr="漂浮素材_彩色音乐符号矢量素材插画PNG素材-90设计" hidden="1">
            <a:extLst>
              <a:ext uri="{FF2B5EF4-FFF2-40B4-BE49-F238E27FC236}">
                <a16:creationId xmlns:a16="http://schemas.microsoft.com/office/drawing/2014/main" id="{9664D437-F884-490F-8346-D67B48F2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63" y="1282193"/>
            <a:ext cx="5288280" cy="24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一張含有 個人, 女性, 握住, 直立的 的圖片&#10;&#10;自動產生的描述">
            <a:extLst>
              <a:ext uri="{FF2B5EF4-FFF2-40B4-BE49-F238E27FC236}">
                <a16:creationId xmlns:a16="http://schemas.microsoft.com/office/drawing/2014/main" id="{C2AE9EE4-7AFA-46F8-9F1D-5601559A6B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12" y="999727"/>
            <a:ext cx="6489699" cy="5858273"/>
          </a:xfrm>
          <a:prstGeom prst="rect">
            <a:avLst/>
          </a:prstGeom>
          <a:effectLst>
            <a:outerShdw blurRad="393700" dist="546100" dir="2700000" sx="96000" sy="96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0" name="圖形 9" hidden="1">
            <a:extLst>
              <a:ext uri="{FF2B5EF4-FFF2-40B4-BE49-F238E27FC236}">
                <a16:creationId xmlns:a16="http://schemas.microsoft.com/office/drawing/2014/main" id="{44452C45-B9CF-40F3-A4E6-71F22F0CA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8353" y="1926546"/>
            <a:ext cx="1478038" cy="2290348"/>
          </a:xfrm>
          <a:prstGeom prst="rect">
            <a:avLst/>
          </a:prstGeom>
        </p:spPr>
      </p:pic>
      <p:sp>
        <p:nvSpPr>
          <p:cNvPr id="22" name="梯形 21" hidden="1">
            <a:extLst>
              <a:ext uri="{FF2B5EF4-FFF2-40B4-BE49-F238E27FC236}">
                <a16:creationId xmlns:a16="http://schemas.microsoft.com/office/drawing/2014/main" id="{DDF31595-2A86-4CAA-82CE-99D638ED306C}"/>
              </a:ext>
            </a:extLst>
          </p:cNvPr>
          <p:cNvSpPr/>
          <p:nvPr/>
        </p:nvSpPr>
        <p:spPr>
          <a:xfrm flipV="1">
            <a:off x="1214967" y="1431982"/>
            <a:ext cx="5225162" cy="2818707"/>
          </a:xfrm>
          <a:prstGeom prst="trapezoid">
            <a:avLst>
              <a:gd name="adj" fmla="val 38169"/>
            </a:avLst>
          </a:prstGeom>
          <a:gradFill>
            <a:gsLst>
              <a:gs pos="8000">
                <a:srgbClr val="00B0F0">
                  <a:alpha val="0"/>
                </a:srgbClr>
              </a:gs>
              <a:gs pos="100000">
                <a:srgbClr val="AFFC24">
                  <a:alpha val="4000"/>
                </a:srgbClr>
              </a:gs>
              <a:gs pos="85000">
                <a:srgbClr val="AFFC24">
                  <a:alpha val="5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D2ACD3A5-F884-4646-B0FF-EA63BF8CB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98020" y="1864522"/>
            <a:ext cx="1539874" cy="2386169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5914B82D-2239-4E7A-BEF4-A0E875E7FA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364737">
            <a:off x="4965545" y="2965104"/>
            <a:ext cx="563940" cy="486155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01A845DE-7460-4F1F-AC26-80CC86869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446730">
            <a:off x="5180443" y="2162327"/>
            <a:ext cx="583385" cy="466708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4B4EBF70-4B37-4003-810D-96F5E63E6C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517407">
            <a:off x="3445561" y="2971750"/>
            <a:ext cx="622278" cy="563939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18C4428E-A83D-4392-91F4-C24628EEB2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08297">
            <a:off x="4308150" y="3266522"/>
            <a:ext cx="350031" cy="544493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94AD7E7C-8BD6-4FCD-953D-F571D12B60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1021062">
            <a:off x="3284169" y="1993423"/>
            <a:ext cx="427816" cy="563939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8611BCD9-3A16-4EC7-A82B-6304DD8D41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782910">
            <a:off x="2823255" y="3577742"/>
            <a:ext cx="525047" cy="544493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BCFA0E32-8DAA-40E3-96B6-F87ED3BCE6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0704" y="1958865"/>
            <a:ext cx="505600" cy="563939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4CBAEB1E-85C0-4C10-9ADC-71E4F909FC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673331">
            <a:off x="4096970" y="2303141"/>
            <a:ext cx="622277" cy="583385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D8FC3081-4446-4627-9C25-9D5CC6B7949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493260" y="2552013"/>
            <a:ext cx="661170" cy="583385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6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F144D1-8CFD-4194-8DF0-32850034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4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Krita</a:t>
            </a:r>
            <a:r>
              <a:rPr lang="en-US" altLang="zh-TW" sz="4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– </a:t>
            </a:r>
            <a:r>
              <a:rPr lang="zh-TW" altLang="en-US" sz="4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免費的影像處理程式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類似 </a:t>
            </a:r>
            <a:r>
              <a:rPr lang="en-US" altLang="zh-TW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</a:t>
            </a:r>
            <a:r>
              <a:rPr lang="zh-TW" altLang="en-US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裡的 </a:t>
            </a:r>
            <a:r>
              <a:rPr lang="en-US" altLang="zh-TW" sz="31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PhotoImpact</a:t>
            </a:r>
            <a:r>
              <a:rPr lang="en-US" altLang="zh-TW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3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軟體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82F882-0FAB-4385-B551-6DD76BBB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12" y="2044378"/>
            <a:ext cx="8001000" cy="4892860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BD2B2A4B-F8D3-44FD-9349-D444DDD4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718" y="3429000"/>
            <a:ext cx="5178062" cy="3143281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571EA26-04F8-4713-BA1A-9F5E6BF07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114" y="2374900"/>
            <a:ext cx="304799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A3DECA-5E84-4440-9CC9-F2D618E6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zh-TW" altLang="en-US" sz="4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現在馬上下載</a:t>
            </a:r>
            <a:r>
              <a:rPr lang="en-US" altLang="zh-TW" sz="4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Ubuntu Linux Station</a:t>
            </a:r>
            <a:b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還有更多的免費軟體可以使用</a:t>
            </a:r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B363A-0784-4784-9706-4E00E569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98" y="2883561"/>
            <a:ext cx="6979747" cy="4062046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B3E1CF6-E662-44CC-9B88-77ED08227618}"/>
              </a:ext>
            </a:extLst>
          </p:cNvPr>
          <p:cNvSpPr txBox="1"/>
          <p:nvPr/>
        </p:nvSpPr>
        <p:spPr>
          <a:xfrm>
            <a:off x="1046537" y="1890385"/>
            <a:ext cx="5421996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dirty="0">
                <a:latin typeface="Arial" panose="020B0604020202020204" pitchFamily="34" charset="0"/>
                <a:sym typeface="Arial" panose="020B0604020202020204" pitchFamily="34" charset="0"/>
              </a:rPr>
              <a:t>已經超過</a:t>
            </a:r>
            <a:r>
              <a:rPr lang="en-US" altLang="zh-TW" sz="3200" b="1" dirty="0">
                <a:solidFill>
                  <a:srgbClr val="DD462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39</a:t>
            </a:r>
            <a:r>
              <a:rPr lang="zh-TW" altLang="en-US" sz="3200" b="1" dirty="0">
                <a:solidFill>
                  <a:srgbClr val="DD462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萬人次</a:t>
            </a:r>
            <a:r>
              <a:rPr lang="zh-TW" altLang="en-US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下載使用</a:t>
            </a:r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PS.TVS-X73</a:t>
            </a:r>
            <a:r>
              <a: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系列不支援</a:t>
            </a:r>
            <a:r>
              <a:rPr lang="en-US" altLang="zh-TW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HDMI</a:t>
            </a:r>
            <a:r>
              <a:rPr lang="zh-TW" altLang="en-US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Output (TVS-473 /TVS-673/TVS-873)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3E4ACD3-1E97-44B1-99F2-4EA6690C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77" y="2146300"/>
            <a:ext cx="4894223" cy="4455124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160CF3E9-A90D-4D9B-8527-9333332AB77F}"/>
              </a:ext>
            </a:extLst>
          </p:cNvPr>
          <p:cNvSpPr/>
          <p:nvPr/>
        </p:nvSpPr>
        <p:spPr>
          <a:xfrm>
            <a:off x="8682471" y="4580334"/>
            <a:ext cx="3459692" cy="1058333"/>
          </a:xfrm>
          <a:prstGeom prst="roundRect">
            <a:avLst>
              <a:gd name="adj" fmla="val 6467"/>
            </a:avLst>
          </a:prstGeom>
          <a:solidFill>
            <a:srgbClr val="D24726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63500" dir="360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論壇上詢問度爆表</a:t>
            </a:r>
          </a:p>
        </p:txBody>
      </p:sp>
      <p:pic>
        <p:nvPicPr>
          <p:cNvPr id="8" name="內容版面配置區 5" hidden="1">
            <a:extLst>
              <a:ext uri="{FF2B5EF4-FFF2-40B4-BE49-F238E27FC236}">
                <a16:creationId xmlns:a16="http://schemas.microsoft.com/office/drawing/2014/main" id="{238600E2-A9AE-4D48-BDEB-CC61AD0D724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1115599" y="2212376"/>
            <a:ext cx="431800" cy="430213"/>
          </a:xfrm>
        </p:spPr>
      </p:pic>
    </p:spTree>
    <p:extLst>
      <p:ext uri="{BB962C8B-B14F-4D97-AF65-F5344CB8AC3E}">
        <p14:creationId xmlns:p14="http://schemas.microsoft.com/office/powerpoint/2010/main" val="13521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D51A6A1-49B8-42E2-84AC-57DCC9B2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7AD07C46-F116-43DB-B777-C11590E2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000" y="372009"/>
            <a:ext cx="7211893" cy="43956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AAD324-0AD5-4556-AC4B-FCDEC316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一般來說需要一台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PC(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包含作業系統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)+NAS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15" name="圖片 14" hidden="1">
            <a:extLst>
              <a:ext uri="{FF2B5EF4-FFF2-40B4-BE49-F238E27FC236}">
                <a16:creationId xmlns:a16="http://schemas.microsoft.com/office/drawing/2014/main" id="{167105C6-03BE-4019-89B0-3F68E7828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0" y="2275154"/>
            <a:ext cx="6317619" cy="4067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E8808630-BBD7-4D9C-9D76-99FC73753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98" y="2025806"/>
            <a:ext cx="7248290" cy="4832194"/>
          </a:xfrm>
          <a:prstGeom prst="rect">
            <a:avLst/>
          </a:prstGeom>
        </p:spPr>
      </p:pic>
      <p:pic>
        <p:nvPicPr>
          <p:cNvPr id="4" name="圖片 3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636F83F7-68BD-4080-9C32-4307D4CF20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" b="-1236"/>
          <a:stretch/>
        </p:blipFill>
        <p:spPr>
          <a:xfrm>
            <a:off x="4782292" y="2401856"/>
            <a:ext cx="6986294" cy="3966852"/>
          </a:xfrm>
          <a:prstGeom prst="rect">
            <a:avLst/>
          </a:prstGeom>
        </p:spPr>
      </p:pic>
      <p:pic>
        <p:nvPicPr>
          <p:cNvPr id="2054" name="Picture 6" descr="IT之家網友科普：Win10版本號眾多，一文教你區分- 每日頭條">
            <a:extLst>
              <a:ext uri="{FF2B5EF4-FFF2-40B4-BE49-F238E27FC236}">
                <a16:creationId xmlns:a16="http://schemas.microsoft.com/office/drawing/2014/main" id="{800BC33D-ED17-4E8D-A3C9-BC6F5CE1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799" y="2601957"/>
            <a:ext cx="4473508" cy="259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1EF9B0-3665-4A1E-BF5F-F77140F4000E}"/>
              </a:ext>
            </a:extLst>
          </p:cNvPr>
          <p:cNvSpPr txBox="1"/>
          <p:nvPr/>
        </p:nvSpPr>
        <p:spPr>
          <a:xfrm>
            <a:off x="1152144" y="2030862"/>
            <a:ext cx="35009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裝機</a:t>
            </a:r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開機</a:t>
            </a:r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下載</a:t>
            </a:r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播放  </a:t>
            </a:r>
            <a:endParaRPr lang="en-US" altLang="zh-TW" sz="280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TW" altLang="en-US" sz="440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耗費大量</a:t>
            </a:r>
            <a:endParaRPr lang="en-US" altLang="zh-TW" sz="4400">
              <a:solidFill>
                <a:srgbClr val="DC4814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TW" altLang="en-US" sz="440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時間與成本</a:t>
            </a:r>
            <a:endParaRPr lang="zh-TW" altLang="en-US" sz="4400">
              <a:solidFill>
                <a:srgbClr val="DC4814"/>
              </a:solidFill>
            </a:endParaRPr>
          </a:p>
        </p:txBody>
      </p:sp>
      <p:pic>
        <p:nvPicPr>
          <p:cNvPr id="19" name="圖片 18" descr="一張含有 個人, 握住, 穿著, 女性 的圖片&#10;&#10;自動產生的描述">
            <a:extLst>
              <a:ext uri="{FF2B5EF4-FFF2-40B4-BE49-F238E27FC236}">
                <a16:creationId xmlns:a16="http://schemas.microsoft.com/office/drawing/2014/main" id="{2EC309E5-7C29-4C0B-9922-08C8E7B0C1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2764" y="1029810"/>
            <a:ext cx="6300746" cy="5828190"/>
          </a:xfrm>
          <a:prstGeom prst="rect">
            <a:avLst/>
          </a:prstGeom>
          <a:effectLst>
            <a:outerShdw blurRad="393700" dist="546100" dir="2700000" sx="96000" sy="96000" algn="tl" rotWithShape="0">
              <a:prstClr val="black">
                <a:alpha val="24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722362AF-7FCC-4CF6-9F3B-508448063F4F}"/>
              </a:ext>
            </a:extLst>
          </p:cNvPr>
          <p:cNvGrpSpPr/>
          <p:nvPr/>
        </p:nvGrpSpPr>
        <p:grpSpPr>
          <a:xfrm>
            <a:off x="325946" y="3978663"/>
            <a:ext cx="4327138" cy="2198441"/>
            <a:chOff x="325946" y="3978663"/>
            <a:chExt cx="4327138" cy="2198441"/>
          </a:xfrm>
        </p:grpSpPr>
        <p:pic>
          <p:nvPicPr>
            <p:cNvPr id="16" name="圖片 15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4B07F25F-C611-4D2B-8219-BAB78D927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606D4216-09B2-4973-BF24-95D51F2EED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61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59763CA6-E76E-49D3-9C9B-CD22AAD2371A}"/>
              </a:ext>
            </a:extLst>
          </p:cNvPr>
          <p:cNvGrpSpPr/>
          <p:nvPr/>
        </p:nvGrpSpPr>
        <p:grpSpPr>
          <a:xfrm>
            <a:off x="325946" y="4009159"/>
            <a:ext cx="4133329" cy="2099974"/>
            <a:chOff x="225812" y="3757859"/>
            <a:chExt cx="4327138" cy="2198441"/>
          </a:xfrm>
        </p:grpSpPr>
        <p:pic>
          <p:nvPicPr>
            <p:cNvPr id="13" name="圖片 12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99690B69-B728-4627-88B4-8F8A8DB37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0417" y="3778250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41B94ABA-D008-43EF-8F4F-9F108075CE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225812" y="3757859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圖片 14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BA8B6B61-8A99-4A6D-9093-1926BAC002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4402233" y="3022083"/>
            <a:ext cx="4000663" cy="3162817"/>
          </a:xfrm>
          <a:prstGeom prst="rect">
            <a:avLst/>
          </a:prstGeom>
        </p:spPr>
      </p:pic>
      <p:pic>
        <p:nvPicPr>
          <p:cNvPr id="16" name="Picture 6" descr="IT之家網友科普：Win10版本號眾多，一文教你區分- 每日頭條">
            <a:extLst>
              <a:ext uri="{FF2B5EF4-FFF2-40B4-BE49-F238E27FC236}">
                <a16:creationId xmlns:a16="http://schemas.microsoft.com/office/drawing/2014/main" id="{2AE13257-C97B-45DA-A9BB-615328B2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087" y="3181626"/>
            <a:ext cx="3566780" cy="20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CB56D244-D5DF-4686-9687-EB0F080D02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09575" y="2025806"/>
            <a:ext cx="4005026" cy="40681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AAD324-0AD5-4556-AC4B-FCDEC316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會有更省錢,更方便的解決方案嗎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 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9268CC4-3FCB-4108-B8BB-F85E3BCDE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34886">
            <a:off x="2853563" y="1643062"/>
            <a:ext cx="3242437" cy="5024438"/>
          </a:xfrm>
          <a:prstGeom prst="rect">
            <a:avLst/>
          </a:prstGeom>
        </p:spPr>
      </p:pic>
      <p:pic>
        <p:nvPicPr>
          <p:cNvPr id="6" name="圖片 5" descr="一張含有 個人, 握住, 穿著, 女性 的圖片&#10;&#10;自動產生的描述">
            <a:extLst>
              <a:ext uri="{FF2B5EF4-FFF2-40B4-BE49-F238E27FC236}">
                <a16:creationId xmlns:a16="http://schemas.microsoft.com/office/drawing/2014/main" id="{8C1E2DA9-A3CB-496D-BD7E-97BBB09BCD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430" y="1029810"/>
            <a:ext cx="6300746" cy="5828190"/>
          </a:xfrm>
          <a:prstGeom prst="rect">
            <a:avLst/>
          </a:prstGeom>
          <a:effectLst>
            <a:outerShdw blurRad="393700" dist="546100" dir="2700000" sx="96000" sy="96000" algn="tl" rotWithShape="0">
              <a:prstClr val="black">
                <a:alpha val="24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7C9EA9-43CF-47A2-AE46-AB6CCC868B5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4644636" y="3094028"/>
            <a:ext cx="142569" cy="2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6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A0C28C18-602E-49AA-B891-2AEB880F1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428" y="419243"/>
            <a:ext cx="7211893" cy="4395637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1DE58A9A-03A0-4FC6-92BE-C2D853350A2A}"/>
              </a:ext>
            </a:extLst>
          </p:cNvPr>
          <p:cNvGrpSpPr/>
          <p:nvPr/>
        </p:nvGrpSpPr>
        <p:grpSpPr>
          <a:xfrm>
            <a:off x="4961091" y="5303900"/>
            <a:ext cx="2112709" cy="410524"/>
            <a:chOff x="5066413" y="5484936"/>
            <a:chExt cx="3573342" cy="694343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66B691CC-CA54-4D2D-A571-BCCF6B2BD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637971" y="5117854"/>
              <a:ext cx="358493" cy="1501609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D3E9D91C-62EE-49B2-96C4-6B19EDBA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7709704" y="5117856"/>
              <a:ext cx="358493" cy="1501609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38AE186B-19B2-4C2F-9457-94940C93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0174" y="5484936"/>
              <a:ext cx="838000" cy="69434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3CAAD324-0AD5-4556-AC4B-FCDEC316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NAS+Ubuntu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Linux Station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解決方案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24" hidden="1">
            <a:extLst>
              <a:ext uri="{FF2B5EF4-FFF2-40B4-BE49-F238E27FC236}">
                <a16:creationId xmlns:a16="http://schemas.microsoft.com/office/drawing/2014/main" id="{C9754327-99A5-4816-AAB6-8F41DCB39D1B}"/>
              </a:ext>
            </a:extLst>
          </p:cNvPr>
          <p:cNvSpPr/>
          <p:nvPr/>
        </p:nvSpPr>
        <p:spPr>
          <a:xfrm>
            <a:off x="1214104" y="2551198"/>
            <a:ext cx="4213422" cy="146239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63500" dir="360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320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瞬間變身成</a:t>
            </a:r>
            <a:endParaRPr lang="en-US" altLang="zh-TW" sz="3200">
              <a:solidFill>
                <a:srgbClr val="DC4814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320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個人第二台電腦</a:t>
            </a:r>
          </a:p>
        </p:txBody>
      </p:sp>
      <p:pic>
        <p:nvPicPr>
          <p:cNvPr id="15" name="圖片 14" hidden="1">
            <a:extLst>
              <a:ext uri="{FF2B5EF4-FFF2-40B4-BE49-F238E27FC236}">
                <a16:creationId xmlns:a16="http://schemas.microsoft.com/office/drawing/2014/main" id="{167105C6-03BE-4019-89B0-3F68E78283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959" y="7161196"/>
            <a:ext cx="6197534" cy="39897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hidden="1">
            <a:extLst>
              <a:ext uri="{FF2B5EF4-FFF2-40B4-BE49-F238E27FC236}">
                <a16:creationId xmlns:a16="http://schemas.microsoft.com/office/drawing/2014/main" id="{DD07CFF1-6337-49F2-B5A8-662A306E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58" y="3688989"/>
            <a:ext cx="3561714" cy="22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CFF0379A-94C5-499E-963B-80EA2C8988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116" y="3056467"/>
            <a:ext cx="3561714" cy="2720219"/>
          </a:xfrm>
          <a:prstGeom prst="rect">
            <a:avLst/>
          </a:prstGeom>
        </p:spPr>
      </p:pic>
      <p:pic>
        <p:nvPicPr>
          <p:cNvPr id="18" name="圖片 17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5D7B0FF5-6729-4046-8133-A780BF978F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629" y="5903199"/>
            <a:ext cx="3689858" cy="563402"/>
          </a:xfrm>
          <a:prstGeom prst="rect">
            <a:avLst/>
          </a:prstGeom>
        </p:spPr>
      </p:pic>
      <p:pic>
        <p:nvPicPr>
          <p:cNvPr id="20" name="圖片 19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744B45A0-43EC-4173-932F-491ED8939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6524813" y="2892287"/>
            <a:ext cx="4302737" cy="3401629"/>
          </a:xfrm>
          <a:prstGeom prst="rect">
            <a:avLst/>
          </a:prstGeom>
        </p:spPr>
      </p:pic>
      <p:pic>
        <p:nvPicPr>
          <p:cNvPr id="32" name="Picture 6" descr="IT之家網友科普：Win10版本號眾多，一文教你區分- 每日頭條">
            <a:extLst>
              <a:ext uri="{FF2B5EF4-FFF2-40B4-BE49-F238E27FC236}">
                <a16:creationId xmlns:a16="http://schemas.microsoft.com/office/drawing/2014/main" id="{AE175F77-86A5-4E55-A4E9-E3237D37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207" y="3088036"/>
            <a:ext cx="3843976" cy="22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04CCCC-EA18-4942-B826-50F050C8DB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06" y="3094028"/>
            <a:ext cx="3843976" cy="222640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377DA12-4D1A-48F0-8B18-29B6A4D8B60C}"/>
              </a:ext>
            </a:extLst>
          </p:cNvPr>
          <p:cNvSpPr txBox="1"/>
          <p:nvPr/>
        </p:nvSpPr>
        <p:spPr>
          <a:xfrm>
            <a:off x="7402321" y="2363742"/>
            <a:ext cx="3955846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3821537-8BFE-4C8B-99D2-7CF7514D03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835" y="2069112"/>
            <a:ext cx="1176867" cy="117686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FD534A5-B71F-474A-AA20-40753511C1D6}"/>
              </a:ext>
            </a:extLst>
          </p:cNvPr>
          <p:cNvSpPr/>
          <p:nvPr/>
        </p:nvSpPr>
        <p:spPr>
          <a:xfrm>
            <a:off x="1454736" y="2069112"/>
            <a:ext cx="4679099" cy="449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50000"/>
              </a:lnSpc>
            </a:pP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HDMI </a:t>
            </a:r>
            <a:r>
              <a:rPr lang="zh-TW" altLang="en-US" sz="24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插入螢幕</a:t>
            </a: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24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鍵盤滑鼠</a:t>
            </a: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USB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CB0B878-E5AB-434B-9E0E-F83F54CBF522}"/>
              </a:ext>
            </a:extLst>
          </p:cNvPr>
          <p:cNvSpPr/>
          <p:nvPr/>
        </p:nvSpPr>
        <p:spPr>
          <a:xfrm>
            <a:off x="1454736" y="2473395"/>
            <a:ext cx="4354054" cy="1336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>
                <a:solidFill>
                  <a:srgbClr val="D83F1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4400">
                <a:solidFill>
                  <a:srgbClr val="D83F1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瞬間變身成</a:t>
            </a:r>
          </a:p>
          <a:p>
            <a:r>
              <a:rPr lang="zh-TW" altLang="en-US" sz="4400">
                <a:solidFill>
                  <a:srgbClr val="D83F1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個人第二台電腦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9B42FDA-2EC3-4626-9E2F-31072EEB653B}"/>
              </a:ext>
            </a:extLst>
          </p:cNvPr>
          <p:cNvGrpSpPr/>
          <p:nvPr/>
        </p:nvGrpSpPr>
        <p:grpSpPr>
          <a:xfrm>
            <a:off x="1022018" y="3905818"/>
            <a:ext cx="4598174" cy="2336143"/>
            <a:chOff x="325946" y="3978663"/>
            <a:chExt cx="4327138" cy="2198441"/>
          </a:xfrm>
        </p:grpSpPr>
        <p:pic>
          <p:nvPicPr>
            <p:cNvPr id="27" name="圖片 26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4CE8B44E-5D60-4A78-886F-D4F7FA8E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EABF0A99-75E7-468D-B2AD-63FE086FF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9560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6CDF5C-0332-441E-89CE-8A1C8537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257300"/>
          </a:xfrm>
        </p:spPr>
        <p:txBody>
          <a:bodyPr>
            <a:no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此外, 還可以執行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遠端桌面作業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071325-B119-454A-AC23-097026F9998D}"/>
              </a:ext>
            </a:extLst>
          </p:cNvPr>
          <p:cNvSpPr/>
          <p:nvPr/>
        </p:nvSpPr>
        <p:spPr>
          <a:xfrm>
            <a:off x="6435193" y="2088739"/>
            <a:ext cx="546834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tx1"/>
                </a:solidFill>
              </a:rPr>
              <a:t>      </a:t>
            </a:r>
            <a:r>
              <a:rPr lang="en-US" altLang="zh-TW" sz="3600" dirty="0">
                <a:solidFill>
                  <a:schemeClr val="tx1"/>
                </a:solidFill>
              </a:rPr>
              <a:t>Ubuntu Linux Station </a:t>
            </a:r>
          </a:p>
          <a:p>
            <a:r>
              <a:rPr lang="zh-TW" altLang="en-US" sz="5400" dirty="0">
                <a:solidFill>
                  <a:schemeClr val="tx1"/>
                </a:solidFill>
              </a:rPr>
              <a:t>隨身帶著走</a:t>
            </a:r>
            <a:r>
              <a:rPr lang="en-US" altLang="zh-TW" sz="5400" dirty="0">
                <a:solidFill>
                  <a:schemeClr val="tx1"/>
                </a:solidFill>
              </a:rPr>
              <a:t>!</a:t>
            </a:r>
            <a:endParaRPr lang="zh-TW" altLang="en-US" sz="5400" dirty="0">
              <a:solidFill>
                <a:schemeClr val="tx1"/>
              </a:solidFill>
            </a:endParaRPr>
          </a:p>
        </p:txBody>
      </p: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01CC7FE8-E623-4717-8D04-6EF8391CA0DE}"/>
              </a:ext>
            </a:extLst>
          </p:cNvPr>
          <p:cNvGrpSpPr/>
          <p:nvPr/>
        </p:nvGrpSpPr>
        <p:grpSpPr>
          <a:xfrm>
            <a:off x="4961091" y="5303900"/>
            <a:ext cx="2112709" cy="410524"/>
            <a:chOff x="5066413" y="5484936"/>
            <a:chExt cx="3573342" cy="694343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2122FDDC-1D33-4654-A611-986C8CAE4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5637971" y="5117854"/>
              <a:ext cx="358493" cy="1501609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0384E9CE-1518-46FC-B049-EF347D860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7709704" y="5117856"/>
              <a:ext cx="358493" cy="1501609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11587B63-2564-449E-89D1-D931AC57F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00174" y="5484936"/>
              <a:ext cx="838000" cy="694343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3D9F1F7C-281F-4F09-BF26-AEF923935AD5}"/>
              </a:ext>
            </a:extLst>
          </p:cNvPr>
          <p:cNvGrpSpPr/>
          <p:nvPr/>
        </p:nvGrpSpPr>
        <p:grpSpPr>
          <a:xfrm>
            <a:off x="5584221" y="3488960"/>
            <a:ext cx="2710156" cy="1325920"/>
            <a:chOff x="5584221" y="3488960"/>
            <a:chExt cx="2710156" cy="1325920"/>
          </a:xfrm>
        </p:grpSpPr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83247D62-03D2-4D8B-AAA8-5CDC61532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41279" y="3488960"/>
              <a:ext cx="1811554" cy="766230"/>
            </a:xfrm>
            <a:prstGeom prst="rect">
              <a:avLst/>
            </a:prstGeom>
            <a:effectLst>
              <a:outerShdw blurRad="88900" dist="76200" dir="2700000" algn="tl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5A8C6DDA-B724-45A7-98CC-95143D19883E}"/>
                </a:ext>
              </a:extLst>
            </p:cNvPr>
            <p:cNvSpPr/>
            <p:nvPr/>
          </p:nvSpPr>
          <p:spPr>
            <a:xfrm>
              <a:off x="6041208" y="3828744"/>
              <a:ext cx="1919188" cy="394909"/>
            </a:xfrm>
            <a:prstGeom prst="roundRect">
              <a:avLst>
                <a:gd name="adj" fmla="val 48826"/>
              </a:avLst>
            </a:prstGeom>
            <a:noFill/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>
                  <a:solidFill>
                    <a:srgbClr val="D83F15"/>
                  </a:solidFill>
                  <a:latin typeface="Arial" panose="020B0604020202020204" pitchFamily="34" charset="0"/>
                </a:rPr>
                <a:t>INTERNET</a:t>
              </a:r>
              <a:endParaRPr lang="zh-TW" altLang="en-US" sz="2000">
                <a:solidFill>
                  <a:srgbClr val="D83F15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2AD9947-FA8C-4780-A250-5C94982B6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4221" y="4003041"/>
              <a:ext cx="472299" cy="0"/>
            </a:xfrm>
            <a:prstGeom prst="line">
              <a:avLst/>
            </a:prstGeom>
            <a:solidFill>
              <a:schemeClr val="bg1"/>
            </a:solidFill>
            <a:ln w="5080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圖形 33">
              <a:extLst>
                <a:ext uri="{FF2B5EF4-FFF2-40B4-BE49-F238E27FC236}">
                  <a16:creationId xmlns:a16="http://schemas.microsoft.com/office/drawing/2014/main" id="{60D5C129-35E3-4CBE-8DCC-7010513AD06B}"/>
                </a:ext>
              </a:extLst>
            </p:cNvPr>
            <p:cNvSpPr/>
            <p:nvPr/>
          </p:nvSpPr>
          <p:spPr>
            <a:xfrm>
              <a:off x="7777480" y="3995197"/>
              <a:ext cx="516897" cy="819683"/>
            </a:xfrm>
            <a:custGeom>
              <a:avLst/>
              <a:gdLst>
                <a:gd name="connsiteX0" fmla="*/ 0 w 514780"/>
                <a:gd name="connsiteY0" fmla="*/ 0 h 512766"/>
                <a:gd name="connsiteX1" fmla="*/ 343634 w 514780"/>
                <a:gd name="connsiteY1" fmla="*/ 0 h 512766"/>
                <a:gd name="connsiteX2" fmla="*/ 514780 w 514780"/>
                <a:gd name="connsiteY2" fmla="*/ 171146 h 512766"/>
                <a:gd name="connsiteX3" fmla="*/ 514780 w 514780"/>
                <a:gd name="connsiteY3" fmla="*/ 512766 h 512766"/>
                <a:gd name="connsiteX0" fmla="*/ 0 w 516897"/>
                <a:gd name="connsiteY0" fmla="*/ 0 h 819683"/>
                <a:gd name="connsiteX1" fmla="*/ 343634 w 516897"/>
                <a:gd name="connsiteY1" fmla="*/ 0 h 819683"/>
                <a:gd name="connsiteX2" fmla="*/ 514780 w 516897"/>
                <a:gd name="connsiteY2" fmla="*/ 171146 h 819683"/>
                <a:gd name="connsiteX3" fmla="*/ 516897 w 516897"/>
                <a:gd name="connsiteY3" fmla="*/ 819683 h 8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97" h="819683">
                  <a:moveTo>
                    <a:pt x="0" y="0"/>
                  </a:moveTo>
                  <a:lnTo>
                    <a:pt x="343634" y="0"/>
                  </a:lnTo>
                  <a:cubicBezTo>
                    <a:pt x="438268" y="0"/>
                    <a:pt x="514780" y="76512"/>
                    <a:pt x="514780" y="171146"/>
                  </a:cubicBezTo>
                  <a:cubicBezTo>
                    <a:pt x="514780" y="285019"/>
                    <a:pt x="516897" y="705810"/>
                    <a:pt x="516897" y="819683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6B16688D-7D35-4732-8055-A5E96938C7A9}"/>
              </a:ext>
            </a:extLst>
          </p:cNvPr>
          <p:cNvGrpSpPr/>
          <p:nvPr/>
        </p:nvGrpSpPr>
        <p:grpSpPr>
          <a:xfrm>
            <a:off x="5955446" y="4684225"/>
            <a:ext cx="3066054" cy="1557736"/>
            <a:chOff x="325946" y="3978663"/>
            <a:chExt cx="4327138" cy="2198441"/>
          </a:xfrm>
        </p:grpSpPr>
        <p:pic>
          <p:nvPicPr>
            <p:cNvPr id="28" name="圖片 27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A5DC17CD-4587-4045-921F-E3B8C4451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8FE83E03-3F9E-40F6-BC20-62754BA9B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圖片 17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7F497A04-C703-437E-8708-FD62CD79F8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8835787" y="3911670"/>
            <a:ext cx="3013314" cy="238224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EA59DE2-C5C7-409E-BE70-D505DDC9B9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841" y="4052954"/>
            <a:ext cx="2692032" cy="155920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4225264-BFFA-4424-AA72-69C2E606636A}"/>
              </a:ext>
            </a:extLst>
          </p:cNvPr>
          <p:cNvGrpSpPr/>
          <p:nvPr/>
        </p:nvGrpSpPr>
        <p:grpSpPr>
          <a:xfrm>
            <a:off x="-852795" y="1447801"/>
            <a:ext cx="7621821" cy="5715801"/>
            <a:chOff x="1065558" y="3527348"/>
            <a:chExt cx="4081275" cy="306065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2D0A355-BE47-4B57-A96B-71E139A7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558" y="3527348"/>
              <a:ext cx="4081275" cy="306065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84F28DA-9368-4921-A02D-1B8A02E1A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712" y="3923761"/>
              <a:ext cx="2656416" cy="1483369"/>
            </a:xfrm>
            <a:prstGeom prst="rect">
              <a:avLst/>
            </a:prstGeom>
          </p:spPr>
        </p:pic>
      </p:grpSp>
      <p:grpSp>
        <p:nvGrpSpPr>
          <p:cNvPr id="39" name="群組 38" hidden="1">
            <a:extLst>
              <a:ext uri="{FF2B5EF4-FFF2-40B4-BE49-F238E27FC236}">
                <a16:creationId xmlns:a16="http://schemas.microsoft.com/office/drawing/2014/main" id="{11315303-7354-46A2-ACE7-333F6C53EABF}"/>
              </a:ext>
            </a:extLst>
          </p:cNvPr>
          <p:cNvGrpSpPr/>
          <p:nvPr/>
        </p:nvGrpSpPr>
        <p:grpSpPr>
          <a:xfrm>
            <a:off x="5577840" y="3658044"/>
            <a:ext cx="2564137" cy="1004436"/>
            <a:chOff x="5577840" y="3658044"/>
            <a:chExt cx="2564137" cy="1004436"/>
          </a:xfrm>
        </p:grpSpPr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15CCD594-7EC6-40AC-BB80-5A5F9184FE97}"/>
                </a:ext>
              </a:extLst>
            </p:cNvPr>
            <p:cNvCxnSpPr>
              <a:stCxn id="23" idx="1"/>
            </p:cNvCxnSpPr>
            <p:nvPr/>
          </p:nvCxnSpPr>
          <p:spPr>
            <a:xfrm flipH="1" flipV="1">
              <a:off x="5577840" y="3850640"/>
              <a:ext cx="608146" cy="4859"/>
            </a:xfrm>
            <a:prstGeom prst="line">
              <a:avLst/>
            </a:prstGeom>
            <a:solidFill>
              <a:schemeClr val="bg1"/>
            </a:solidFill>
            <a:ln w="50800">
              <a:solidFill>
                <a:srgbClr val="D83F15"/>
              </a:solidFill>
            </a:ln>
            <a:effectLst>
              <a:outerShdw blurRad="342900" dist="63500" dir="3600000" algn="tr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B8DE28BD-0871-4DC2-9A65-9F1684B6F606}"/>
                </a:ext>
              </a:extLst>
            </p:cNvPr>
            <p:cNvSpPr/>
            <p:nvPr/>
          </p:nvSpPr>
          <p:spPr>
            <a:xfrm>
              <a:off x="6185986" y="3658044"/>
              <a:ext cx="1439094" cy="394909"/>
            </a:xfrm>
            <a:prstGeom prst="roundRect">
              <a:avLst>
                <a:gd name="adj" fmla="val 48826"/>
              </a:avLst>
            </a:prstGeom>
            <a:solidFill>
              <a:schemeClr val="bg1"/>
            </a:solidFill>
            <a:ln w="44450">
              <a:solidFill>
                <a:srgbClr val="D83F15"/>
              </a:solidFill>
            </a:ln>
            <a:effectLst>
              <a:outerShdw blurRad="203200" dist="25400" dir="3600000" algn="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solidFill>
                    <a:srgbClr val="DC4814"/>
                  </a:solidFill>
                  <a:latin typeface="Arial" panose="020B0604020202020204" pitchFamily="34" charset="0"/>
                </a:rPr>
                <a:t>INTERNET</a:t>
              </a:r>
              <a:endParaRPr lang="zh-TW" altLang="en-US">
                <a:solidFill>
                  <a:srgbClr val="DC4814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圖形 33">
              <a:extLst>
                <a:ext uri="{FF2B5EF4-FFF2-40B4-BE49-F238E27FC236}">
                  <a16:creationId xmlns:a16="http://schemas.microsoft.com/office/drawing/2014/main" id="{B5368CDB-5E61-438B-99BD-D4F6FBEA8610}"/>
                </a:ext>
              </a:extLst>
            </p:cNvPr>
            <p:cNvSpPr/>
            <p:nvPr/>
          </p:nvSpPr>
          <p:spPr>
            <a:xfrm>
              <a:off x="7625080" y="3842797"/>
              <a:ext cx="516897" cy="819683"/>
            </a:xfrm>
            <a:custGeom>
              <a:avLst/>
              <a:gdLst>
                <a:gd name="connsiteX0" fmla="*/ 0 w 514780"/>
                <a:gd name="connsiteY0" fmla="*/ 0 h 512766"/>
                <a:gd name="connsiteX1" fmla="*/ 343634 w 514780"/>
                <a:gd name="connsiteY1" fmla="*/ 0 h 512766"/>
                <a:gd name="connsiteX2" fmla="*/ 514780 w 514780"/>
                <a:gd name="connsiteY2" fmla="*/ 171146 h 512766"/>
                <a:gd name="connsiteX3" fmla="*/ 514780 w 514780"/>
                <a:gd name="connsiteY3" fmla="*/ 512766 h 512766"/>
                <a:gd name="connsiteX0" fmla="*/ 0 w 516897"/>
                <a:gd name="connsiteY0" fmla="*/ 0 h 819683"/>
                <a:gd name="connsiteX1" fmla="*/ 343634 w 516897"/>
                <a:gd name="connsiteY1" fmla="*/ 0 h 819683"/>
                <a:gd name="connsiteX2" fmla="*/ 514780 w 516897"/>
                <a:gd name="connsiteY2" fmla="*/ 171146 h 819683"/>
                <a:gd name="connsiteX3" fmla="*/ 516897 w 516897"/>
                <a:gd name="connsiteY3" fmla="*/ 819683 h 8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97" h="819683">
                  <a:moveTo>
                    <a:pt x="0" y="0"/>
                  </a:moveTo>
                  <a:lnTo>
                    <a:pt x="343634" y="0"/>
                  </a:lnTo>
                  <a:cubicBezTo>
                    <a:pt x="438268" y="0"/>
                    <a:pt x="514780" y="76512"/>
                    <a:pt x="514780" y="171146"/>
                  </a:cubicBezTo>
                  <a:cubicBezTo>
                    <a:pt x="514780" y="285019"/>
                    <a:pt x="516897" y="705810"/>
                    <a:pt x="516897" y="819683"/>
                  </a:cubicBezTo>
                </a:path>
              </a:pathLst>
            </a:custGeom>
            <a:noFill/>
            <a:ln w="50800" cap="flat">
              <a:solidFill>
                <a:srgbClr val="D83F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38" name="圖片 37" descr="一張含有 鳥 的圖片&#10;&#10;自動產生的描述" hidden="1">
            <a:extLst>
              <a:ext uri="{FF2B5EF4-FFF2-40B4-BE49-F238E27FC236}">
                <a16:creationId xmlns:a16="http://schemas.microsoft.com/office/drawing/2014/main" id="{6347436C-9AEF-421F-9D18-7E7979F37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9000"/>
          </a:blip>
          <a:stretch>
            <a:fillRect/>
          </a:stretch>
        </p:blipFill>
        <p:spPr>
          <a:xfrm>
            <a:off x="5965154" y="3133682"/>
            <a:ext cx="2035806" cy="143391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F5BE0AE-5A8A-43D9-8167-35A6C9B013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227" y="1978447"/>
            <a:ext cx="659825" cy="6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13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CD842C9A-CD4C-4B83-A19E-9B26EBD1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014"/>
            <a:ext cx="2809158" cy="4104250"/>
          </a:xfrm>
          <a:prstGeom prst="rect">
            <a:avLst/>
          </a:prstGeom>
        </p:spPr>
      </p:pic>
      <p:pic>
        <p:nvPicPr>
          <p:cNvPr id="32" name="圖片 31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F1CCF8DA-1D7F-4319-8ABD-6D43280C9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66" y="2080650"/>
            <a:ext cx="2809158" cy="4104250"/>
          </a:xfrm>
          <a:prstGeom prst="rect">
            <a:avLst/>
          </a:prstGeom>
        </p:spPr>
      </p:pic>
      <p:pic>
        <p:nvPicPr>
          <p:cNvPr id="33" name="圖片 32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9D601FC0-21CF-49AE-9557-783F83DB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32" y="1790335"/>
            <a:ext cx="2809158" cy="4104250"/>
          </a:xfrm>
          <a:prstGeom prst="rect">
            <a:avLst/>
          </a:prstGeom>
        </p:spPr>
      </p:pic>
      <p:pic>
        <p:nvPicPr>
          <p:cNvPr id="34" name="圖片 33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4FB4839B-AD1A-4FE2-BA30-21982B79D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798" y="2080650"/>
            <a:ext cx="2809158" cy="4104250"/>
          </a:xfrm>
          <a:prstGeom prst="rect">
            <a:avLst/>
          </a:prstGeom>
        </p:spPr>
      </p:pic>
      <p:pic>
        <p:nvPicPr>
          <p:cNvPr id="35" name="圖片 34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21670131-70C0-4A06-B460-EB0B9348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062" y="1686014"/>
            <a:ext cx="2809158" cy="41042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F40A68D-FA71-489F-94D2-A12EEE20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02" y="190500"/>
            <a:ext cx="5829300" cy="10287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於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上的優勢與效益</a:t>
            </a: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112A46DA-1426-4F7E-9615-49D9E81B39A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266558" y="5557251"/>
            <a:ext cx="10067925" cy="3978275"/>
          </a:xfrm>
        </p:spPr>
        <p:txBody>
          <a:bodyPr>
            <a:noAutofit/>
          </a:bodyPr>
          <a:lstStyle/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 QTS &amp; Ubuntu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系統應用資源雙享受</a:t>
            </a: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一鍵安裝多版本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/18 / 20  </a:t>
            </a: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3.Ubuntu Software Center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享受多種應用程式下載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可執行遠端桌面作業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擴充顯示卡支援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可以直接透過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HDMI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連接外接螢幕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插上鍵盤滑鼠 可以直接撥放</a:t>
            </a:r>
          </a:p>
          <a:p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桌, 杯子, 盤, 室內 的圖片&#10;&#10;自動產生的描述" hidden="1">
            <a:extLst>
              <a:ext uri="{FF2B5EF4-FFF2-40B4-BE49-F238E27FC236}">
                <a16:creationId xmlns:a16="http://schemas.microsoft.com/office/drawing/2014/main" id="{856BE668-DA71-40E4-A1B1-C81198AD4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076" y="1922780"/>
            <a:ext cx="12815076" cy="37567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5B5703B-6D81-4050-BBA2-6C4E1AD8D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4789" y="2891192"/>
            <a:ext cx="999032" cy="1133734"/>
          </a:xfrm>
          <a:prstGeom prst="rect">
            <a:avLst/>
          </a:prstGeom>
          <a:effectLst/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802293E-86AC-485E-BDDF-2471607E1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5118" y="2456653"/>
            <a:ext cx="864330" cy="1133732"/>
          </a:xfrm>
          <a:prstGeom prst="rect">
            <a:avLst/>
          </a:prstGeom>
          <a:effectLst/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BA7D3DCC-DB56-47E8-857A-D3D9AD09A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1625" y="2573069"/>
            <a:ext cx="774530" cy="1133732"/>
          </a:xfrm>
          <a:prstGeom prst="rect">
            <a:avLst/>
          </a:prstGeom>
          <a:effectLst/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81D3F39-EDF5-4AF6-A254-07DF03DA1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48470" y="2965142"/>
            <a:ext cx="875556" cy="1133734"/>
          </a:xfrm>
          <a:prstGeom prst="rect">
            <a:avLst/>
          </a:prstGeom>
          <a:effectLst/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E5D2179-AE30-45F4-A1D3-3A7FA15C0F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34327" y="2526879"/>
            <a:ext cx="841880" cy="1133732"/>
          </a:xfrm>
          <a:prstGeom prst="rect">
            <a:avLst/>
          </a:prstGeom>
          <a:effectLst/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DF16994-C310-4CEF-9B94-5A36CFCDC170}"/>
              </a:ext>
            </a:extLst>
          </p:cNvPr>
          <p:cNvSpPr txBox="1"/>
          <p:nvPr/>
        </p:nvSpPr>
        <p:spPr>
          <a:xfrm>
            <a:off x="754483" y="3753608"/>
            <a:ext cx="1846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QTS &amp; </a:t>
            </a:r>
          </a:p>
          <a:p>
            <a:pPr algn="ctr"/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Ubuntu </a:t>
            </a:r>
          </a:p>
          <a:p>
            <a:pPr algn="ctr"/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系統應用資源</a:t>
            </a:r>
            <a:endParaRPr lang="en-US" altLang="zh-TW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雙享受</a:t>
            </a:r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830ABD6-2CD7-4506-A2D1-7D2B508288CA}"/>
              </a:ext>
            </a:extLst>
          </p:cNvPr>
          <p:cNvSpPr txBox="1"/>
          <p:nvPr/>
        </p:nvSpPr>
        <p:spPr>
          <a:xfrm>
            <a:off x="2900877" y="4210869"/>
            <a:ext cx="2003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一鍵安裝</a:t>
            </a:r>
            <a:endParaRPr lang="en-US" altLang="zh-TW" sz="280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多版本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Ubuntu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TW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16 /18 / 20</a:t>
            </a:r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1AF79BC-791D-4539-B9B4-49A97829DC4F}"/>
              </a:ext>
            </a:extLst>
          </p:cNvPr>
          <p:cNvSpPr txBox="1"/>
          <p:nvPr/>
        </p:nvSpPr>
        <p:spPr>
          <a:xfrm>
            <a:off x="5176956" y="3639422"/>
            <a:ext cx="1838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Ubuntu </a:t>
            </a:r>
          </a:p>
          <a:p>
            <a:pPr algn="ctr"/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Software </a:t>
            </a:r>
          </a:p>
          <a:p>
            <a:pPr algn="ctr"/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Center</a:t>
            </a:r>
          </a:p>
          <a:p>
            <a:pPr algn="ctr"/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享受多種應用程式下載</a:t>
            </a:r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11D8CA-885D-4981-905B-88F3B5536021}"/>
              </a:ext>
            </a:extLst>
          </p:cNvPr>
          <p:cNvSpPr txBox="1"/>
          <p:nvPr/>
        </p:nvSpPr>
        <p:spPr>
          <a:xfrm>
            <a:off x="7459837" y="4132775"/>
            <a:ext cx="1766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可執行</a:t>
            </a:r>
            <a:endParaRPr lang="en-US" altLang="zh-TW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遠端桌面</a:t>
            </a:r>
            <a:endParaRPr lang="en-US" altLang="zh-TW" sz="280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作業</a:t>
            </a:r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57C045-E839-4D39-B031-C865C7FBB5D2}"/>
              </a:ext>
            </a:extLst>
          </p:cNvPr>
          <p:cNvSpPr txBox="1"/>
          <p:nvPr/>
        </p:nvSpPr>
        <p:spPr>
          <a:xfrm>
            <a:off x="9623744" y="3532009"/>
            <a:ext cx="1937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latin typeface="Arial" panose="020B0604020202020204" pitchFamily="34" charset="0"/>
                <a:sym typeface="Arial" panose="020B0604020202020204" pitchFamily="34" charset="0"/>
              </a:rPr>
              <a:t>擴充顯示卡支援 </a:t>
            </a:r>
            <a:endParaRPr lang="en-US" altLang="zh-TW" sz="280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600">
                <a:latin typeface="Arial" panose="020B0604020202020204" pitchFamily="34" charset="0"/>
                <a:sym typeface="Arial" panose="020B0604020202020204" pitchFamily="34" charset="0"/>
              </a:rPr>
              <a:t>可以直接透過</a:t>
            </a:r>
            <a:r>
              <a:rPr lang="en-US" altLang="zh-TW" sz="1600">
                <a:latin typeface="Arial" panose="020B0604020202020204" pitchFamily="34" charset="0"/>
                <a:sym typeface="Arial" panose="020B0604020202020204" pitchFamily="34" charset="0"/>
              </a:rPr>
              <a:t>HDMI</a:t>
            </a:r>
            <a:r>
              <a:rPr lang="zh-TW" altLang="en-US" sz="1600">
                <a:latin typeface="Arial" panose="020B0604020202020204" pitchFamily="34" charset="0"/>
                <a:sym typeface="Arial" panose="020B0604020202020204" pitchFamily="34" charset="0"/>
              </a:rPr>
              <a:t>連接外接螢幕</a:t>
            </a:r>
            <a:r>
              <a:rPr lang="en-US" altLang="zh-TW" sz="1600">
                <a:latin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zh-TW" altLang="en-US" sz="1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sym typeface="Arial" panose="020B0604020202020204" pitchFamily="34" charset="0"/>
              </a:rPr>
              <a:t>USB</a:t>
            </a:r>
            <a:r>
              <a:rPr lang="zh-TW" altLang="en-US" sz="1600">
                <a:latin typeface="Arial" panose="020B0604020202020204" pitchFamily="34" charset="0"/>
                <a:sym typeface="Arial" panose="020B0604020202020204" pitchFamily="34" charset="0"/>
              </a:rPr>
              <a:t> 插上鍵盤滑鼠 可以直接撥放</a:t>
            </a: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944982BA-5F66-4F3A-B179-E8C179EF2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2821"/>
          <a:stretch/>
        </p:blipFill>
        <p:spPr>
          <a:xfrm rot="5400000">
            <a:off x="839054" y="4450633"/>
            <a:ext cx="3913478" cy="135687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7614FD90-05C1-4FDC-A2B4-91B08046BE6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2821"/>
          <a:stretch/>
        </p:blipFill>
        <p:spPr>
          <a:xfrm rot="5400000">
            <a:off x="3069493" y="4191341"/>
            <a:ext cx="3913478" cy="135687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8F6B188-A532-47E6-9466-2017C3666B0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2821"/>
          <a:stretch/>
        </p:blipFill>
        <p:spPr>
          <a:xfrm rot="5400000">
            <a:off x="5296466" y="4450634"/>
            <a:ext cx="3913478" cy="13568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A5EED8FA-A762-4263-AF64-BC4DC995EB7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2821"/>
          <a:stretch/>
        </p:blipFill>
        <p:spPr>
          <a:xfrm rot="5400000">
            <a:off x="7518665" y="4191342"/>
            <a:ext cx="3913478" cy="13568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E464263F-559A-44CE-9AC0-F60F92BA895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2821"/>
          <a:stretch/>
        </p:blipFill>
        <p:spPr>
          <a:xfrm rot="5400000">
            <a:off x="-1380431" y="4191341"/>
            <a:ext cx="3913478" cy="135687"/>
          </a:xfrm>
          <a:prstGeom prst="rect">
            <a:avLst/>
          </a:prstGeom>
        </p:spPr>
      </p:pic>
      <p:pic>
        <p:nvPicPr>
          <p:cNvPr id="27" name="圖片 26" hidden="1">
            <a:extLst>
              <a:ext uri="{FF2B5EF4-FFF2-40B4-BE49-F238E27FC236}">
                <a16:creationId xmlns:a16="http://schemas.microsoft.com/office/drawing/2014/main" id="{F8D82B5B-31F7-49AE-86FE-D7B8AA20F1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60752"/>
            <a:ext cx="605264" cy="6052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F8EEB54-B5FF-4374-8217-0810474699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949" y="116416"/>
            <a:ext cx="1176867" cy="11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E3AA38-3431-447A-81BE-A6A95C4C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31520"/>
            <a:ext cx="5774267" cy="1798615"/>
          </a:xfrm>
        </p:spPr>
        <p:txBody>
          <a:bodyPr>
            <a:normAutofit/>
          </a:bodyPr>
          <a:lstStyle/>
          <a:p>
            <a:pPr algn="l"/>
            <a:r>
              <a:rPr lang="zh-TW" altLang="en-US" sz="6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如何使用 </a:t>
            </a:r>
            <a:br>
              <a:rPr lang="en-US" altLang="zh-TW" sz="4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4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</a:t>
            </a:r>
            <a:r>
              <a:rPr lang="en-US" altLang="zh-TW" sz="3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endParaRPr lang="zh-TW" altLang="en-US" sz="4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C9827F-A03C-4386-AC9B-738FCD9DD65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47537" y="2978151"/>
            <a:ext cx="4343050" cy="267692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 Center 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中安裝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Container Station &amp;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 Station</a:t>
            </a:r>
          </a:p>
          <a:p>
            <a:pPr>
              <a:lnSpc>
                <a:spcPct val="100000"/>
              </a:lnSpc>
            </a:pP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開啟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 Station 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並選擇一個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版本安裝</a:t>
            </a:r>
          </a:p>
          <a:p>
            <a:pPr>
              <a:lnSpc>
                <a:spcPct val="100000"/>
              </a:lnSpc>
            </a:pP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HDMI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外接螢幕應用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4DDFE09-3CD4-42B3-A9B6-60C5717A0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737" y="2870985"/>
            <a:ext cx="657225" cy="9620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F1CB0AB-75C8-4BED-8A15-243C04EEE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737" y="3947259"/>
            <a:ext cx="742950" cy="9620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BC00B51-D206-4B30-8CA3-C59CD4380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737" y="4909284"/>
            <a:ext cx="714375" cy="9620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91945C-AE4F-4B1A-A311-24B6C1D27E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2" y="1723222"/>
            <a:ext cx="65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2540ED-2D0D-4AAE-962E-759ED963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820"/>
            <a:ext cx="5486400" cy="173656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版本 </a:t>
            </a:r>
            <a:r>
              <a:rPr lang="en-US" altLang="zh-TW" sz="3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20.04</a:t>
            </a:r>
            <a:br>
              <a:rPr lang="en-US" altLang="zh-TW" sz="4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6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更新的內容</a:t>
            </a:r>
            <a:endParaRPr lang="zh-TW" altLang="en-US" sz="4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2C9D9A-E380-4B7E-A57B-81813854331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223961" y="2796467"/>
            <a:ext cx="4872039" cy="3159834"/>
          </a:xfrm>
        </p:spPr>
        <p:txBody>
          <a:bodyPr numCol="2" spcCol="1080000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重新設計登錄螢幕畫面</a:t>
            </a:r>
            <a:endParaRPr lang="en-US" altLang="zh-TW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重新定義的解鎖螢幕</a:t>
            </a:r>
            <a:endParaRPr lang="en-US" altLang="zh-TW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新桌面圖案以及背景</a:t>
            </a:r>
            <a:r>
              <a:rPr lang="zh-TW" altLang="pl-PL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增加了三個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設定</a:t>
            </a:r>
            <a:r>
              <a:rPr lang="pl-PL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pl-PL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Light</a:t>
            </a:r>
            <a:r>
              <a:rPr lang="zh-TW" altLang="pl-PL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pl-PL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Dark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pl-PL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</a:t>
            </a:r>
            <a:r>
              <a:rPr lang="pl-PL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Standard</a:t>
            </a:r>
            <a:r>
              <a:rPr lang="zh-TW" altLang="pl-PL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F5F158-DD11-4CFD-8FC2-8E8612E8F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0978" y="2629537"/>
            <a:ext cx="847725" cy="9620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491A7F9F-3DBC-4030-89C9-2E3FBE92A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9853" y="3459743"/>
            <a:ext cx="733425" cy="9620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3F2E07A-51AA-49D7-A103-4BF415D0B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9854" y="4289949"/>
            <a:ext cx="733425" cy="96202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C33BACB-8DC8-4BA5-A4AD-1AEB60590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36733" y="5120155"/>
            <a:ext cx="733425" cy="96202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B0B574C2-2A07-41B8-9BB3-24E93D29C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4490" y="2672198"/>
            <a:ext cx="657225" cy="96202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8454DC8-490C-48F7-A451-C797C7C20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737" y="3641422"/>
            <a:ext cx="742950" cy="962025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85268C75-9D69-4BFC-8FE5-1B3D55220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737" y="4610646"/>
            <a:ext cx="714375" cy="96202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379B575-1F39-4E71-A78A-494600DB450A}"/>
              </a:ext>
            </a:extLst>
          </p:cNvPr>
          <p:cNvSpPr txBox="1"/>
          <p:nvPr/>
        </p:nvSpPr>
        <p:spPr>
          <a:xfrm>
            <a:off x="4163279" y="2859974"/>
            <a:ext cx="20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請勿打擾模式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8C3EDA1-9F08-4A6B-8730-6825AE84F5DF}"/>
              </a:ext>
            </a:extLst>
          </p:cNvPr>
          <p:cNvSpPr txBox="1"/>
          <p:nvPr/>
        </p:nvSpPr>
        <p:spPr>
          <a:xfrm>
            <a:off x="4163278" y="3668139"/>
            <a:ext cx="193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支援縮放比例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7C3FD97-7877-4C94-99D6-3152D13ACF2F}"/>
              </a:ext>
            </a:extLst>
          </p:cNvPr>
          <p:cNvSpPr txBox="1"/>
          <p:nvPr/>
        </p:nvSpPr>
        <p:spPr>
          <a:xfrm>
            <a:off x="4163278" y="4256425"/>
            <a:ext cx="2109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l-PL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20.04 LTS</a:t>
            </a:r>
            <a:r>
              <a:rPr lang="zh-TW" altLang="pl-PL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pl-PL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pl-PL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核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心是</a:t>
            </a:r>
            <a:r>
              <a:rPr lang="pl-PL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5.4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pl-PL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版本。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631055-1CE1-443B-9B1D-6AADC50A32B8}"/>
              </a:ext>
            </a:extLst>
          </p:cNvPr>
          <p:cNvSpPr txBox="1"/>
          <p:nvPr/>
        </p:nvSpPr>
        <p:spPr>
          <a:xfrm>
            <a:off x="4163278" y="5281623"/>
            <a:ext cx="193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移除亞馬遜應用程式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32_TF10001108.potx" id="{2936D2D2-BC60-48FB-9A7C-05EC47E6CC79}" vid="{78682B59-A957-44C7-AAB7-10BBFA6A1AB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DD6E7838CF5524D98D28C488D665400" ma:contentTypeVersion="5" ma:contentTypeDescription="建立新的文件。" ma:contentTypeScope="" ma:versionID="d7fd597ed4f63f89783f19442d07c3ba">
  <xsd:schema xmlns:xsd="http://www.w3.org/2001/XMLSchema" xmlns:xs="http://www.w3.org/2001/XMLSchema" xmlns:p="http://schemas.microsoft.com/office/2006/metadata/properties" xmlns:ns3="3556e76e-1fb0-4488-b58a-cb316e1f7c14" xmlns:ns4="e0d18e57-960e-4a58-96d8-d890e5f77e7f" targetNamespace="http://schemas.microsoft.com/office/2006/metadata/properties" ma:root="true" ma:fieldsID="9cfd052ebbc89c41886b2e03d3ae1d1e" ns3:_="" ns4:_="">
    <xsd:import namespace="3556e76e-1fb0-4488-b58a-cb316e1f7c14"/>
    <xsd:import namespace="e0d18e57-960e-4a58-96d8-d890e5f77e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6e76e-1fb0-4488-b58a-cb316e1f7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18e57-960e-4a58-96d8-d890e5f77e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9B012C-98CC-4C24-874D-995CCB277347}">
  <ds:schemaRefs>
    <ds:schemaRef ds:uri="3556e76e-1fb0-4488-b58a-cb316e1f7c14"/>
    <ds:schemaRef ds:uri="e0d18e57-960e-4a58-96d8-d890e5f77e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0072C5-DDE0-4258-BA7A-4D4B80DFA632}">
  <ds:schemaRefs>
    <ds:schemaRef ds:uri="http://schemas.openxmlformats.org/package/2006/metadata/core-properties"/>
    <ds:schemaRef ds:uri="3556e76e-1fb0-4488-b58a-cb316e1f7c1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e0d18e57-960e-4a58-96d8-d890e5f77e7f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709</Words>
  <Application>Microsoft Office PowerPoint</Application>
  <PresentationFormat>寬螢幕</PresentationFormat>
  <Paragraphs>100</Paragraphs>
  <Slides>22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Microsoft JhengHei Light</vt:lpstr>
      <vt:lpstr>Microsoft JhengHei UI</vt:lpstr>
      <vt:lpstr>Arial</vt:lpstr>
      <vt:lpstr>WelcomeDoc</vt:lpstr>
      <vt:lpstr>Ubuntu Linux Station  Ubuntu 20.04</vt:lpstr>
      <vt:lpstr>NAS 存放的媒體資料要如何播放與分享?  </vt:lpstr>
      <vt:lpstr>一般來說需要一台PC(包含作業系統)+NAS </vt:lpstr>
      <vt:lpstr>會有更省錢,更方便的解決方案嗎? </vt:lpstr>
      <vt:lpstr>NAS+Ubuntu Linux Station解決方案 </vt:lpstr>
      <vt:lpstr>此外, 還可以執行遠端桌面作業</vt:lpstr>
      <vt:lpstr>Ubuntu Linux Station  於NAS上的優勢與效益</vt:lpstr>
      <vt:lpstr>如何使用       Ubuntu Linux Station</vt:lpstr>
      <vt:lpstr>Ubuntu 版本 20.04 更新的內容</vt:lpstr>
      <vt:lpstr>Ubuntu Linux Station 用戶使用情境</vt:lpstr>
      <vt:lpstr>個人使用情境</vt:lpstr>
      <vt:lpstr>瀏覽器 – Google Chrome(Line) &amp; Firefox</vt:lpstr>
      <vt:lpstr>Youtube - 網路播放媒體</vt:lpstr>
      <vt:lpstr>文書使用情境</vt:lpstr>
      <vt:lpstr>LibreOffice Writer/Impress/Calc 類似 Windows 裡的 Word/PowerPoint/Excel</vt:lpstr>
      <vt:lpstr>KolourPaint 小畫家 – 簡易的繪圖軟體  等同 Windows 裡的小畫家軟體</vt:lpstr>
      <vt:lpstr>Shutter – 螢幕擷取程式 擷取區域選取、擷取全螢幕、擷取視窗</vt:lpstr>
      <vt:lpstr>設計師使用情境</vt:lpstr>
      <vt:lpstr>Blender – 免費的3D繪圖軟體</vt:lpstr>
      <vt:lpstr>Krita – 免費的影像處理程式 類似 Windows 裡的 PhotoImpact 軟體</vt:lpstr>
      <vt:lpstr>現在馬上下載 Ubuntu Linux Station 還有更多的免費軟體可以使用!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歡迎使用 PowerPoint</dc:title>
  <dc:creator>QNAP_Calvin Ma</dc:creator>
  <cp:keywords/>
  <cp:lastModifiedBy>QNAP_Lucas Lin</cp:lastModifiedBy>
  <cp:revision>4</cp:revision>
  <dcterms:created xsi:type="dcterms:W3CDTF">2020-07-13T01:41:17Z</dcterms:created>
  <dcterms:modified xsi:type="dcterms:W3CDTF">2020-07-24T02:43:09Z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0x010100ADD6E7838CF5524D98D28C488D665400</vt:lpwstr>
  </property>
</Properties>
</file>