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8" r:id="rId3"/>
    <p:sldId id="299" r:id="rId4"/>
    <p:sldId id="286" r:id="rId5"/>
    <p:sldId id="300" r:id="rId6"/>
    <p:sldId id="263" r:id="rId7"/>
    <p:sldId id="301" r:id="rId8"/>
    <p:sldId id="302" r:id="rId9"/>
    <p:sldId id="303" r:id="rId10"/>
    <p:sldId id="304" r:id="rId11"/>
    <p:sldId id="305" r:id="rId12"/>
    <p:sldId id="306" r:id="rId13"/>
    <p:sldId id="307" r:id="rId14"/>
    <p:sldId id="308" r:id="rId15"/>
    <p:sldId id="309" r:id="rId16"/>
    <p:sldId id="310" r:id="rId17"/>
    <p:sldId id="278" r:id="rId18"/>
    <p:sldId id="311" r:id="rId19"/>
    <p:sldId id="312" r:id="rId20"/>
    <p:sldId id="313" r:id="rId21"/>
    <p:sldId id="314" r:id="rId22"/>
    <p:sldId id="315" r:id="rId23"/>
    <p:sldId id="317" r:id="rId24"/>
    <p:sldId id="318" r:id="rId25"/>
    <p:sldId id="316" r:id="rId26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nnettcheng@qnap.com" initials="b" lastIdx="1" clrIdx="0">
    <p:extLst>
      <p:ext uri="{19B8F6BF-5375-455C-9EA6-DF929625EA0E}">
        <p15:presenceInfo xmlns:p15="http://schemas.microsoft.com/office/powerpoint/2012/main" userId="2f2244c56f88fa5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5C5C"/>
    <a:srgbClr val="AC8700"/>
    <a:srgbClr val="FFC901"/>
    <a:srgbClr val="FF99FF"/>
    <a:srgbClr val="FF33CC"/>
    <a:srgbClr val="F39A14"/>
    <a:srgbClr val="9C59A0"/>
    <a:srgbClr val="1BA2D5"/>
    <a:srgbClr val="8EC327"/>
    <a:srgbClr val="D76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141" autoAdjust="0"/>
    <p:restoredTop sz="94663"/>
  </p:normalViewPr>
  <p:slideViewPr>
    <p:cSldViewPr snapToGrid="0">
      <p:cViewPr>
        <p:scale>
          <a:sx n="75" d="100"/>
          <a:sy n="75" d="100"/>
        </p:scale>
        <p:origin x="3276" y="9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237C4A-484A-452E-9F62-FB267C70B073}" type="datetimeFigureOut">
              <a:rPr lang="zh-TW" altLang="en-US" smtClean="0"/>
              <a:t>2020/7/14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D02BD6-FD46-47D7-A624-36F672B3A43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45536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2020/7/14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DDB3D555-4DAE-4AA6-B553-8514D0F16A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484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6_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2131203"/>
            <a:ext cx="6947374" cy="1500188"/>
          </a:xfrm>
        </p:spPr>
        <p:txBody>
          <a:bodyPr anchor="ctr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363139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2020/7/14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BC8F3AC7-FF6F-47F8-A02A-CFA18F7A94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14"/>
            <a:ext cx="12192000" cy="685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748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AF59285B-51E1-41B1-BB15-ED6803D546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2131203"/>
            <a:ext cx="6947374" cy="1500188"/>
          </a:xfrm>
        </p:spPr>
        <p:txBody>
          <a:bodyPr anchor="ctr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363139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2020/7/14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267940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148A7998-23B5-45BC-9C47-E2178FAEDC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2131203"/>
            <a:ext cx="6947374" cy="1500188"/>
          </a:xfrm>
        </p:spPr>
        <p:txBody>
          <a:bodyPr anchor="ctr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363139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2020/7/14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09775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EC2DED3F-BA78-4F43-BCC3-2798A9F414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10"/>
            <a:ext cx="12192000" cy="6856780"/>
          </a:xfrm>
          <a:prstGeom prst="rect">
            <a:avLst/>
          </a:prstGeom>
        </p:spPr>
      </p:pic>
      <p:sp>
        <p:nvSpPr>
          <p:cNvPr id="10" name="標題 1">
            <a:extLst>
              <a:ext uri="{FF2B5EF4-FFF2-40B4-BE49-F238E27FC236}">
                <a16:creationId xmlns:a16="http://schemas.microsoft.com/office/drawing/2014/main" id="{BEFCE24A-E752-4A91-9F63-DB981B74C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31203"/>
            <a:ext cx="6947374" cy="1500188"/>
          </a:xfrm>
        </p:spPr>
        <p:txBody>
          <a:bodyPr anchor="ctr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11" name="文字版面配置區 2">
            <a:extLst>
              <a:ext uri="{FF2B5EF4-FFF2-40B4-BE49-F238E27FC236}">
                <a16:creationId xmlns:a16="http://schemas.microsoft.com/office/drawing/2014/main" id="{6E2FE4C5-0171-43FB-84D4-6F53CC4531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63139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2" name="日期版面配置區 3">
            <a:extLst>
              <a:ext uri="{FF2B5EF4-FFF2-40B4-BE49-F238E27FC236}">
                <a16:creationId xmlns:a16="http://schemas.microsoft.com/office/drawing/2014/main" id="{37B1E9B8-C1BA-4C42-9499-B838C3F1A5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275EF9D-446A-4BA9-9A8F-8795C824CFA3}" type="datetimeFigureOut">
              <a:rPr lang="zh-TW" altLang="en-US" smtClean="0"/>
              <a:t>2020/7/14</a:t>
            </a:fld>
            <a:endParaRPr lang="zh-TW" altLang="en-US"/>
          </a:p>
        </p:txBody>
      </p:sp>
      <p:sp>
        <p:nvSpPr>
          <p:cNvPr id="13" name="頁尾版面配置區 4">
            <a:extLst>
              <a:ext uri="{FF2B5EF4-FFF2-40B4-BE49-F238E27FC236}">
                <a16:creationId xmlns:a16="http://schemas.microsoft.com/office/drawing/2014/main" id="{72BE38FD-72A6-48FC-B833-0769465C5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14" name="投影片編號版面配置區 5">
            <a:extLst>
              <a:ext uri="{FF2B5EF4-FFF2-40B4-BE49-F238E27FC236}">
                <a16:creationId xmlns:a16="http://schemas.microsoft.com/office/drawing/2014/main" id="{45CBAFFB-6CE7-45EB-A7D2-86D83A3FE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938264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8_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86242C50-1642-488E-B9E2-FE799E5AEF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136913" y="557584"/>
            <a:ext cx="6947374" cy="1500188"/>
          </a:xfrm>
        </p:spPr>
        <p:txBody>
          <a:bodyPr anchor="ctr">
            <a:norm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136913" y="2063461"/>
            <a:ext cx="6947374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2020/7/14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83401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2020/7/14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76510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2020/7/14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40487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2020/7/14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46567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2020/7/14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09613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2020/7/14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526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2020/7/14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89985BD9-83BE-4FC9-BEDC-AE7FC6448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4879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2020/7/14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22632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2020/7/14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0456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2020/7/14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5651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3971" y="205983"/>
            <a:ext cx="10074442" cy="874128"/>
          </a:xfrm>
        </p:spPr>
        <p:txBody>
          <a:bodyPr/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2020/7/14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2236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水, 室外, 騎馬, 男人 的圖片&#10;&#10;自動產生的描述">
            <a:extLst>
              <a:ext uri="{FF2B5EF4-FFF2-40B4-BE49-F238E27FC236}">
                <a16:creationId xmlns:a16="http://schemas.microsoft.com/office/drawing/2014/main" id="{6181EF44-E997-4B88-9900-F939E3FA1D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"/>
            <a:ext cx="12103100" cy="685739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821" y="205983"/>
            <a:ext cx="10074442" cy="874128"/>
          </a:xfrm>
        </p:spPr>
        <p:txBody>
          <a:bodyPr/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2020/7/14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15817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4">
            <a:extLst>
              <a:ext uri="{FF2B5EF4-FFF2-40B4-BE49-F238E27FC236}">
                <a16:creationId xmlns:a16="http://schemas.microsoft.com/office/drawing/2014/main" id="{C2822A7D-F8E3-4539-A833-1F1F60EFBD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"/>
            <a:ext cx="12194165" cy="685799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2020/7/14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004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58B40130-3197-4760-AABF-AC2F490783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64913" y="1204772"/>
            <a:ext cx="6947374" cy="1500188"/>
          </a:xfrm>
        </p:spPr>
        <p:txBody>
          <a:bodyPr anchor="ctr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64913" y="2704960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2020/7/14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4042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65109E41-3704-4DF6-AA4F-DFA8A2DA73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10"/>
            <a:ext cx="12192000" cy="685678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64913" y="1204772"/>
            <a:ext cx="6947374" cy="1500188"/>
          </a:xfrm>
        </p:spPr>
        <p:txBody>
          <a:bodyPr anchor="ctr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64913" y="2704960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2020/7/14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094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2131203"/>
            <a:ext cx="6947374" cy="1500188"/>
          </a:xfrm>
        </p:spPr>
        <p:txBody>
          <a:bodyPr anchor="ctr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363139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2020/7/14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155049D6-6FF4-4C92-AA03-82111C0DC0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10"/>
            <a:ext cx="12192000" cy="685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965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2131203"/>
            <a:ext cx="6947374" cy="1500188"/>
          </a:xfrm>
        </p:spPr>
        <p:txBody>
          <a:bodyPr anchor="ctr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363139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2020/7/14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3416A91F-0F7D-4AB1-96F3-CE34B6CF8B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14"/>
            <a:ext cx="12192000" cy="685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194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D63A0D4F-9990-49A0-B5B9-620B4BFF1E35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10"/>
            <a:ext cx="12192000" cy="685739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368271" y="205983"/>
            <a:ext cx="10074442" cy="874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323474"/>
            <a:ext cx="10515600" cy="48534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5EF9D-446A-4BA9-9A8F-8795C824CFA3}" type="datetimeFigureOut">
              <a:rPr lang="zh-TW" altLang="en-US" smtClean="0"/>
              <a:t>2020/7/14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1134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70" r:id="rId4"/>
    <p:sldLayoutId id="2147483669" r:id="rId5"/>
    <p:sldLayoutId id="2147483651" r:id="rId6"/>
    <p:sldLayoutId id="2147483661" r:id="rId7"/>
    <p:sldLayoutId id="2147483662" r:id="rId8"/>
    <p:sldLayoutId id="2147483663" r:id="rId9"/>
    <p:sldLayoutId id="2147483666" r:id="rId10"/>
    <p:sldLayoutId id="2147483664" r:id="rId11"/>
    <p:sldLayoutId id="2147483665" r:id="rId12"/>
    <p:sldLayoutId id="2147483667" r:id="rId13"/>
    <p:sldLayoutId id="2147483668" r:id="rId14"/>
    <p:sldLayoutId id="2147483652" r:id="rId15"/>
    <p:sldLayoutId id="2147483653" r:id="rId16"/>
    <p:sldLayoutId id="2147483654" r:id="rId17"/>
    <p:sldLayoutId id="2147483655" r:id="rId18"/>
    <p:sldLayoutId id="2147483656" r:id="rId19"/>
    <p:sldLayoutId id="2147483657" r:id="rId20"/>
    <p:sldLayoutId id="2147483658" r:id="rId21"/>
    <p:sldLayoutId id="2147483659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effectLst/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2.png"/><Relationship Id="rId7" Type="http://schemas.openxmlformats.org/officeDocument/2006/relationships/image" Target="../media/image7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35.png"/><Relationship Id="rId9" Type="http://schemas.openxmlformats.org/officeDocument/2006/relationships/image" Target="../media/image7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13" Type="http://schemas.openxmlformats.org/officeDocument/2006/relationships/image" Target="../media/image82.png"/><Relationship Id="rId3" Type="http://schemas.openxmlformats.org/officeDocument/2006/relationships/image" Target="../media/image86.png"/><Relationship Id="rId7" Type="http://schemas.openxmlformats.org/officeDocument/2006/relationships/image" Target="../media/image89.png"/><Relationship Id="rId12" Type="http://schemas.openxmlformats.org/officeDocument/2006/relationships/image" Target="../media/image94.sv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11" Type="http://schemas.openxmlformats.org/officeDocument/2006/relationships/image" Target="../media/image93.png"/><Relationship Id="rId5" Type="http://schemas.openxmlformats.org/officeDocument/2006/relationships/image" Target="../media/image88.png"/><Relationship Id="rId10" Type="http://schemas.openxmlformats.org/officeDocument/2006/relationships/image" Target="../media/image92.svg"/><Relationship Id="rId4" Type="http://schemas.openxmlformats.org/officeDocument/2006/relationships/image" Target="../media/image87.svg"/><Relationship Id="rId9" Type="http://schemas.openxmlformats.org/officeDocument/2006/relationships/image" Target="../media/image9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96.png"/><Relationship Id="rId7" Type="http://schemas.openxmlformats.org/officeDocument/2006/relationships/image" Target="../media/image98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5" Type="http://schemas.openxmlformats.org/officeDocument/2006/relationships/image" Target="../media/image97.png"/><Relationship Id="rId10" Type="http://schemas.openxmlformats.org/officeDocument/2006/relationships/image" Target="../media/image100.png"/><Relationship Id="rId4" Type="http://schemas.microsoft.com/office/2007/relationships/hdphoto" Target="../media/hdphoto2.wdp"/><Relationship Id="rId9" Type="http://schemas.openxmlformats.org/officeDocument/2006/relationships/image" Target="../media/image9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microsoft.com/office/2007/relationships/hdphoto" Target="../media/hdphoto2.wdp"/><Relationship Id="rId7" Type="http://schemas.microsoft.com/office/2007/relationships/hdphoto" Target="../media/hdphoto6.wdp"/><Relationship Id="rId12" Type="http://schemas.openxmlformats.org/officeDocument/2006/relationships/image" Target="../media/image105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2.png"/><Relationship Id="rId11" Type="http://schemas.openxmlformats.org/officeDocument/2006/relationships/image" Target="../media/image35.png"/><Relationship Id="rId5" Type="http://schemas.microsoft.com/office/2007/relationships/hdphoto" Target="../media/hdphoto5.wdp"/><Relationship Id="rId10" Type="http://schemas.openxmlformats.org/officeDocument/2006/relationships/image" Target="../media/image104.png"/><Relationship Id="rId4" Type="http://schemas.openxmlformats.org/officeDocument/2006/relationships/image" Target="../media/image101.png"/><Relationship Id="rId9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35.png"/><Relationship Id="rId7" Type="http://schemas.microsoft.com/office/2007/relationships/hdphoto" Target="../media/hdphoto8.wdp"/><Relationship Id="rId12" Type="http://schemas.openxmlformats.org/officeDocument/2006/relationships/image" Target="../media/image111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7.png"/><Relationship Id="rId11" Type="http://schemas.openxmlformats.org/officeDocument/2006/relationships/image" Target="../media/image110.png"/><Relationship Id="rId5" Type="http://schemas.microsoft.com/office/2007/relationships/hdphoto" Target="../media/hdphoto2.wdp"/><Relationship Id="rId10" Type="http://schemas.openxmlformats.org/officeDocument/2006/relationships/image" Target="../media/image109.png"/><Relationship Id="rId4" Type="http://schemas.openxmlformats.org/officeDocument/2006/relationships/image" Target="../media/image96.png"/><Relationship Id="rId9" Type="http://schemas.openxmlformats.org/officeDocument/2006/relationships/image" Target="../media/image10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6.png"/><Relationship Id="rId7" Type="http://schemas.openxmlformats.org/officeDocument/2006/relationships/image" Target="../media/image119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04.png"/><Relationship Id="rId9" Type="http://schemas.openxmlformats.org/officeDocument/2006/relationships/image" Target="../media/image12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16.png"/><Relationship Id="rId7" Type="http://schemas.openxmlformats.org/officeDocument/2006/relationships/image" Target="../media/image119.pn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10" Type="http://schemas.openxmlformats.org/officeDocument/2006/relationships/image" Target="../media/image124.png"/><Relationship Id="rId4" Type="http://schemas.openxmlformats.org/officeDocument/2006/relationships/image" Target="../media/image104.png"/><Relationship Id="rId9" Type="http://schemas.openxmlformats.org/officeDocument/2006/relationships/image" Target="../media/image12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26.png"/><Relationship Id="rId7" Type="http://schemas.openxmlformats.org/officeDocument/2006/relationships/image" Target="../media/image118.pn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7.png"/><Relationship Id="rId5" Type="http://schemas.openxmlformats.org/officeDocument/2006/relationships/image" Target="../media/image104.png"/><Relationship Id="rId10" Type="http://schemas.openxmlformats.org/officeDocument/2006/relationships/image" Target="../media/image120.png"/><Relationship Id="rId4" Type="http://schemas.openxmlformats.org/officeDocument/2006/relationships/image" Target="../media/image116.png"/><Relationship Id="rId9" Type="http://schemas.openxmlformats.org/officeDocument/2006/relationships/image" Target="../media/image1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svg"/><Relationship Id="rId10" Type="http://schemas.openxmlformats.org/officeDocument/2006/relationships/image" Target="../media/image26.sv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11" Type="http://schemas.openxmlformats.org/officeDocument/2006/relationships/image" Target="../media/image43.png"/><Relationship Id="rId5" Type="http://schemas.openxmlformats.org/officeDocument/2006/relationships/image" Target="../media/image38.png"/><Relationship Id="rId10" Type="http://schemas.openxmlformats.org/officeDocument/2006/relationships/image" Target="../media/image42.png"/><Relationship Id="rId4" Type="http://schemas.openxmlformats.org/officeDocument/2006/relationships/image" Target="../media/image37.png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19.png"/><Relationship Id="rId10" Type="http://schemas.openxmlformats.org/officeDocument/2006/relationships/image" Target="../media/image21.svg"/><Relationship Id="rId4" Type="http://schemas.openxmlformats.org/officeDocument/2006/relationships/image" Target="../media/image18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2129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8D209-D8C0-BE41-ACEE-629FB70DC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495" y="205983"/>
            <a:ext cx="10074442" cy="874128"/>
          </a:xfrm>
        </p:spPr>
        <p:txBody>
          <a:bodyPr>
            <a:normAutofit/>
          </a:bodyPr>
          <a:lstStyle/>
          <a:p>
            <a:r>
              <a:rPr lang="en-US" altLang="zh-CN" sz="4300" dirty="0"/>
              <a:t>Use </a:t>
            </a:r>
            <a:r>
              <a:rPr lang="en-US" altLang="zh-CN" sz="4300" dirty="0" err="1"/>
              <a:t>Qmanager</a:t>
            </a:r>
            <a:r>
              <a:rPr lang="en-US" altLang="zh-CN" sz="4300" dirty="0"/>
              <a:t> to Pair with NAS </a:t>
            </a:r>
            <a:endParaRPr lang="en-TW" sz="43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D68466-1253-C641-B287-44E8BE550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7799" y="1612228"/>
            <a:ext cx="2731063" cy="48534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2ECF49-909E-5B4E-A27C-BFD6A9AC9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7286" y="1612230"/>
            <a:ext cx="2731062" cy="48534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pic>
        <p:nvPicPr>
          <p:cNvPr id="23" name="圖片 22" descr="一張含有 畫畫 的圖片&#10;&#10;自動產生的描述">
            <a:extLst>
              <a:ext uri="{FF2B5EF4-FFF2-40B4-BE49-F238E27FC236}">
                <a16:creationId xmlns:a16="http://schemas.microsoft.com/office/drawing/2014/main" id="{94D6C4C2-CF5A-4CDC-99CB-3D4B48D3C5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743" y="1488186"/>
            <a:ext cx="955685" cy="9556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76477280-6570-4CAA-AED9-0CBF6A158FC4}"/>
              </a:ext>
            </a:extLst>
          </p:cNvPr>
          <p:cNvSpPr/>
          <p:nvPr/>
        </p:nvSpPr>
        <p:spPr>
          <a:xfrm>
            <a:off x="417354" y="2401926"/>
            <a:ext cx="111715" cy="111715"/>
          </a:xfrm>
          <a:prstGeom prst="rect">
            <a:avLst/>
          </a:prstGeom>
          <a:gradFill>
            <a:gsLst>
              <a:gs pos="0">
                <a:srgbClr val="FCDF22"/>
              </a:gs>
              <a:gs pos="70000">
                <a:srgbClr val="E5770C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3EA2BCE4-4A2C-462A-813E-B2A100A1F8AF}"/>
              </a:ext>
            </a:extLst>
          </p:cNvPr>
          <p:cNvSpPr/>
          <p:nvPr/>
        </p:nvSpPr>
        <p:spPr>
          <a:xfrm>
            <a:off x="361496" y="3390239"/>
            <a:ext cx="111715" cy="111715"/>
          </a:xfrm>
          <a:prstGeom prst="rect">
            <a:avLst/>
          </a:prstGeom>
          <a:gradFill>
            <a:gsLst>
              <a:gs pos="0">
                <a:srgbClr val="FCDF22"/>
              </a:gs>
              <a:gs pos="70000">
                <a:srgbClr val="E5770C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Content Placeholder 4">
            <a:extLst>
              <a:ext uri="{FF2B5EF4-FFF2-40B4-BE49-F238E27FC236}">
                <a16:creationId xmlns:a16="http://schemas.microsoft.com/office/drawing/2014/main" id="{D4CFA218-6885-4C97-8513-A06B7F92F458}"/>
              </a:ext>
            </a:extLst>
          </p:cNvPr>
          <p:cNvSpPr txBox="1">
            <a:spLocks/>
          </p:cNvSpPr>
          <p:nvPr/>
        </p:nvSpPr>
        <p:spPr>
          <a:xfrm>
            <a:off x="617537" y="2243316"/>
            <a:ext cx="4248755" cy="48534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800"/>
              </a:lnSpc>
              <a:spcBef>
                <a:spcPts val="2300"/>
              </a:spcBef>
              <a:buNone/>
            </a:pP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Install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Qmanager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from app store on your mobile phone.</a:t>
            </a:r>
          </a:p>
          <a:p>
            <a:pPr marL="0" indent="0">
              <a:lnSpc>
                <a:spcPts val="2800"/>
              </a:lnSpc>
              <a:spcBef>
                <a:spcPts val="2300"/>
              </a:spcBef>
              <a:buNone/>
            </a:pP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Follow on-screen instructions to complete the paring. </a:t>
            </a:r>
          </a:p>
          <a:p>
            <a:pPr marL="0" indent="0">
              <a:lnSpc>
                <a:spcPts val="2800"/>
              </a:lnSpc>
              <a:spcBef>
                <a:spcPts val="2300"/>
              </a:spcBef>
              <a:buNone/>
            </a:pP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Start receive push notification from the NAS.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1399F7C0-1B39-4656-9C4A-C61CB9C0CEE3}"/>
              </a:ext>
            </a:extLst>
          </p:cNvPr>
          <p:cNvSpPr/>
          <p:nvPr/>
        </p:nvSpPr>
        <p:spPr>
          <a:xfrm>
            <a:off x="361495" y="4406352"/>
            <a:ext cx="111715" cy="111715"/>
          </a:xfrm>
          <a:prstGeom prst="rect">
            <a:avLst/>
          </a:prstGeom>
          <a:gradFill>
            <a:gsLst>
              <a:gs pos="0">
                <a:srgbClr val="FCDF22"/>
              </a:gs>
              <a:gs pos="70000">
                <a:srgbClr val="E5770C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46555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5D46675-FC3D-BF4F-B01C-5387DC2AC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271" y="205983"/>
            <a:ext cx="12055824" cy="874128"/>
          </a:xfrm>
        </p:spPr>
        <p:txBody>
          <a:bodyPr>
            <a:normAutofit/>
          </a:bodyPr>
          <a:lstStyle/>
          <a:p>
            <a:r>
              <a:rPr lang="en-US" altLang="zh-CN" sz="4300" dirty="0"/>
              <a:t>Receive Push Notification via Browser</a:t>
            </a:r>
            <a:endParaRPr lang="en-TW" sz="43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6E7789F-A959-5A46-A7F1-432EB79B6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6722" y="1505733"/>
            <a:ext cx="8434189" cy="1891425"/>
          </a:xfrm>
        </p:spPr>
        <p:txBody>
          <a:bodyPr>
            <a:normAutofit/>
          </a:bodyPr>
          <a:lstStyle/>
          <a:p>
            <a:pPr marL="0" indent="0">
              <a:lnSpc>
                <a:spcPts val="2600"/>
              </a:lnSpc>
              <a:spcBef>
                <a:spcPts val="800"/>
              </a:spcBef>
              <a:buNone/>
            </a:pPr>
            <a:r>
              <a:rPr lang="en-US" altLang="zh-TW" sz="2200">
                <a:latin typeface="Arial" panose="020B0604020202020204" pitchFamily="34" charset="0"/>
                <a:cs typeface="Arial" panose="020B0604020202020204" pitchFamily="34" charset="0"/>
              </a:rPr>
              <a:t>Pair</a:t>
            </a:r>
            <a:r>
              <a:rPr lang="en-US" altLang="zh-TW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200">
                <a:latin typeface="Arial" panose="020B0604020202020204" pitchFamily="34" charset="0"/>
                <a:cs typeface="Arial" panose="020B0604020202020204" pitchFamily="34" charset="0"/>
              </a:rPr>
              <a:t>your </a:t>
            </a:r>
            <a:r>
              <a:rPr lang="en-US" altLang="zh-TW" sz="2200" dirty="0">
                <a:latin typeface="Arial" panose="020B0604020202020204" pitchFamily="34" charset="0"/>
                <a:cs typeface="Arial" panose="020B0604020202020204" pitchFamily="34" charset="0"/>
              </a:rPr>
              <a:t>NAS </a:t>
            </a:r>
            <a:r>
              <a:rPr lang="en-US" altLang="zh-TW" sz="2200">
                <a:latin typeface="Arial" panose="020B0604020202020204" pitchFamily="34" charset="0"/>
                <a:cs typeface="Arial" panose="020B0604020202020204" pitchFamily="34" charset="0"/>
              </a:rPr>
              <a:t>with the</a:t>
            </a:r>
            <a:r>
              <a:rPr lang="en-US" altLang="zh-TW" sz="2200" dirty="0">
                <a:latin typeface="Arial" panose="020B0604020202020204" pitchFamily="34" charset="0"/>
                <a:cs typeface="Arial" panose="020B0604020202020204" pitchFamily="34" charset="0"/>
              </a:rPr>
              <a:t> web browser</a:t>
            </a:r>
          </a:p>
          <a:p>
            <a:pPr marL="0" indent="0">
              <a:lnSpc>
                <a:spcPts val="2600"/>
              </a:lnSpc>
              <a:spcBef>
                <a:spcPts val="800"/>
              </a:spcBef>
              <a:buNone/>
            </a:pPr>
            <a:r>
              <a:rPr lang="en-US" altLang="zh-TW" sz="2200">
                <a:latin typeface="Arial" panose="020B0604020202020204" pitchFamily="34" charset="0"/>
                <a:cs typeface="Arial" panose="020B0604020202020204" pitchFamily="34" charset="0"/>
              </a:rPr>
              <a:t>Supports </a:t>
            </a:r>
            <a:r>
              <a:rPr lang="en-US" altLang="zh-TW" sz="2200" dirty="0">
                <a:latin typeface="Arial" panose="020B0604020202020204" pitchFamily="34" charset="0"/>
                <a:cs typeface="Arial" panose="020B0604020202020204" pitchFamily="34" charset="0"/>
              </a:rPr>
              <a:t>Chrome 42, Safari (OS X 10.9), or Firefox 50 or later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38B117DF-F3C7-4A18-ACFA-88A5A8A7CE51}"/>
              </a:ext>
            </a:extLst>
          </p:cNvPr>
          <p:cNvSpPr/>
          <p:nvPr/>
        </p:nvSpPr>
        <p:spPr>
          <a:xfrm>
            <a:off x="1732737" y="1651414"/>
            <a:ext cx="111715" cy="111715"/>
          </a:xfrm>
          <a:prstGeom prst="rect">
            <a:avLst/>
          </a:prstGeom>
          <a:gradFill>
            <a:gsLst>
              <a:gs pos="0">
                <a:srgbClr val="FCDF22"/>
              </a:gs>
              <a:gs pos="76000">
                <a:srgbClr val="E34B00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CD05E35-3003-4719-A698-191FB93695CE}"/>
              </a:ext>
            </a:extLst>
          </p:cNvPr>
          <p:cNvSpPr/>
          <p:nvPr/>
        </p:nvSpPr>
        <p:spPr>
          <a:xfrm>
            <a:off x="1732737" y="2078906"/>
            <a:ext cx="111715" cy="111715"/>
          </a:xfrm>
          <a:prstGeom prst="rect">
            <a:avLst/>
          </a:prstGeom>
          <a:gradFill>
            <a:gsLst>
              <a:gs pos="0">
                <a:srgbClr val="FCDF22"/>
              </a:gs>
              <a:gs pos="76000">
                <a:srgbClr val="E34B00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E7C9F61D-ABDB-486C-B607-EE851DFB5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452" y="2476613"/>
            <a:ext cx="9315812" cy="41374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4B578998-9D21-40F9-B65E-C3EDAF9CA3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752" y="3708318"/>
            <a:ext cx="2078038" cy="2078038"/>
          </a:xfrm>
          <a:prstGeom prst="rect">
            <a:avLst/>
          </a:prstGeom>
        </p:spPr>
      </p:pic>
      <p:sp>
        <p:nvSpPr>
          <p:cNvPr id="13" name="橢圓 12">
            <a:extLst>
              <a:ext uri="{FF2B5EF4-FFF2-40B4-BE49-F238E27FC236}">
                <a16:creationId xmlns:a16="http://schemas.microsoft.com/office/drawing/2014/main" id="{AC95AB2C-882E-4208-A220-6324F8FE97C2}"/>
              </a:ext>
            </a:extLst>
          </p:cNvPr>
          <p:cNvSpPr/>
          <p:nvPr/>
        </p:nvSpPr>
        <p:spPr>
          <a:xfrm>
            <a:off x="4170686" y="3696551"/>
            <a:ext cx="2078038" cy="2078038"/>
          </a:xfrm>
          <a:prstGeom prst="ellipse">
            <a:avLst/>
          </a:prstGeom>
          <a:noFill/>
          <a:ln w="40640">
            <a:gradFill>
              <a:gsLst>
                <a:gs pos="0">
                  <a:srgbClr val="F8B500"/>
                </a:gs>
                <a:gs pos="100000">
                  <a:srgbClr val="EB5605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3455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群組 20">
            <a:extLst>
              <a:ext uri="{FF2B5EF4-FFF2-40B4-BE49-F238E27FC236}">
                <a16:creationId xmlns:a16="http://schemas.microsoft.com/office/drawing/2014/main" id="{3B223034-6B5A-416B-843E-20FB2649AA4D}"/>
              </a:ext>
            </a:extLst>
          </p:cNvPr>
          <p:cNvGrpSpPr/>
          <p:nvPr/>
        </p:nvGrpSpPr>
        <p:grpSpPr>
          <a:xfrm>
            <a:off x="0" y="1422400"/>
            <a:ext cx="12192000" cy="5435600"/>
            <a:chOff x="0" y="1422400"/>
            <a:chExt cx="12192000" cy="5435600"/>
          </a:xfrm>
        </p:grpSpPr>
        <p:pic>
          <p:nvPicPr>
            <p:cNvPr id="8" name="圖片 7" descr="一張含有 坐 的圖片&#10;&#10;自動產生的描述">
              <a:extLst>
                <a:ext uri="{FF2B5EF4-FFF2-40B4-BE49-F238E27FC236}">
                  <a16:creationId xmlns:a16="http://schemas.microsoft.com/office/drawing/2014/main" id="{54923120-946C-448F-BE5D-587ADA0298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740"/>
            <a:stretch/>
          </p:blipFill>
          <p:spPr>
            <a:xfrm>
              <a:off x="0" y="1422400"/>
              <a:ext cx="12192000" cy="5435600"/>
            </a:xfrm>
            <a:prstGeom prst="rect">
              <a:avLst/>
            </a:prstGeom>
          </p:spPr>
        </p:pic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CB524931-4493-456D-A508-C09037B7EB5F}"/>
                </a:ext>
              </a:extLst>
            </p:cNvPr>
            <p:cNvSpPr/>
            <p:nvPr/>
          </p:nvSpPr>
          <p:spPr>
            <a:xfrm>
              <a:off x="0" y="1422639"/>
              <a:ext cx="487680" cy="282857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pic>
        <p:nvPicPr>
          <p:cNvPr id="15" name="圖片 14">
            <a:extLst>
              <a:ext uri="{FF2B5EF4-FFF2-40B4-BE49-F238E27FC236}">
                <a16:creationId xmlns:a16="http://schemas.microsoft.com/office/drawing/2014/main" id="{E4C21ED4-694D-453C-A0CC-E154B212AD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310" y="1516870"/>
            <a:ext cx="5598328" cy="4231997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9EC0B0BE-B251-4441-89AF-7300551BF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21" y="282185"/>
            <a:ext cx="10074442" cy="874128"/>
          </a:xfrm>
        </p:spPr>
        <p:txBody>
          <a:bodyPr>
            <a:noAutofit/>
          </a:bodyPr>
          <a:lstStyle/>
          <a:p>
            <a:pPr>
              <a:lnSpc>
                <a:spcPts val="4600"/>
              </a:lnSpc>
            </a:pPr>
            <a:r>
              <a:rPr lang="en-US" altLang="zh-TW" sz="3800" dirty="0"/>
              <a:t>Daily messaging apps </a:t>
            </a:r>
            <a:br>
              <a:rPr lang="en-US" altLang="zh-TW" sz="3800" dirty="0"/>
            </a:br>
            <a:r>
              <a:rPr lang="en-US" altLang="zh-TW" sz="3800" dirty="0"/>
              <a:t>can be used as a NAS notification method</a:t>
            </a:r>
            <a:endParaRPr lang="zh-TW" altLang="en-US" sz="3800" dirty="0"/>
          </a:p>
        </p:txBody>
      </p:sp>
      <p:pic>
        <p:nvPicPr>
          <p:cNvPr id="4" name="Picture 2" descr="Image result for fb messenger">
            <a:extLst>
              <a:ext uri="{FF2B5EF4-FFF2-40B4-BE49-F238E27FC236}">
                <a16:creationId xmlns:a16="http://schemas.microsoft.com/office/drawing/2014/main" id="{8F2A7CD1-43C7-45FA-BB83-1C8E90D58A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5901" b="11797"/>
          <a:stretch/>
        </p:blipFill>
        <p:spPr bwMode="auto">
          <a:xfrm>
            <a:off x="658160" y="3897985"/>
            <a:ext cx="4996357" cy="565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圖片 13" descr="一張含有 畫畫 的圖片&#10;&#10;自動產生的描述">
            <a:extLst>
              <a:ext uri="{FF2B5EF4-FFF2-40B4-BE49-F238E27FC236}">
                <a16:creationId xmlns:a16="http://schemas.microsoft.com/office/drawing/2014/main" id="{7E7648B8-E45E-4437-A478-A37FC67B1A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691" y="2053841"/>
            <a:ext cx="1637242" cy="1651000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FFC3F285-AF56-4CAC-87B6-F7C391132E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210" y="1516870"/>
            <a:ext cx="5598328" cy="4231997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06369ADC-C27D-46DC-855F-5D9698FE6C5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3753" y="6527055"/>
            <a:ext cx="1922670" cy="353062"/>
          </a:xfrm>
          <a:prstGeom prst="rect">
            <a:avLst/>
          </a:prstGeom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1F56E5FE-7AB5-4326-97A9-46A3542381F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181" y="6518104"/>
            <a:ext cx="651752" cy="353062"/>
          </a:xfrm>
          <a:prstGeom prst="rect">
            <a:avLst/>
          </a:prstGeom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CCEF5398-1127-4B1E-A03B-C141A5DD234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40377">
            <a:off x="3513005" y="6484120"/>
            <a:ext cx="1208613" cy="353062"/>
          </a:xfrm>
          <a:prstGeom prst="rect">
            <a:avLst/>
          </a:prstGeom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334E8FEC-D78A-41B7-991E-367C35980DB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654" y="6338958"/>
            <a:ext cx="3764160" cy="353062"/>
          </a:xfrm>
          <a:prstGeom prst="rect">
            <a:avLst/>
          </a:prstGeom>
        </p:spPr>
      </p:pic>
      <p:pic>
        <p:nvPicPr>
          <p:cNvPr id="29" name="圖片 28" descr="一張含有 電子用品, 電腦 的圖片&#10;&#10;自動產生的描述">
            <a:extLst>
              <a:ext uri="{FF2B5EF4-FFF2-40B4-BE49-F238E27FC236}">
                <a16:creationId xmlns:a16="http://schemas.microsoft.com/office/drawing/2014/main" id="{ED823F1A-42E5-456D-8049-2328730EE3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03" y="4664781"/>
            <a:ext cx="3826473" cy="19253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圖片 26" descr="一張含有 螢幕擷取畫面, 電子用品, 電腦 的圖片&#10;&#10;自動產生的描述">
            <a:extLst>
              <a:ext uri="{FF2B5EF4-FFF2-40B4-BE49-F238E27FC236}">
                <a16:creationId xmlns:a16="http://schemas.microsoft.com/office/drawing/2014/main" id="{87DD2B10-B991-4647-B460-24236C541D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190" y="5055395"/>
            <a:ext cx="1020647" cy="1660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8EBFD88E-89ED-4C92-9E5A-95AFB8430B6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9749" y="6504938"/>
            <a:ext cx="1231807" cy="353062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82DB52CD-6551-4EBE-86BF-C110BC88AB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33577" y="4021666"/>
            <a:ext cx="2822073" cy="2787109"/>
          </a:xfrm>
          <a:prstGeom prst="rect">
            <a:avLst/>
          </a:prstGeom>
        </p:spPr>
      </p:pic>
      <p:pic>
        <p:nvPicPr>
          <p:cNvPr id="23" name="圖片 22" descr="一張含有 電子用品, 手機, 行動電話, 監視器 的圖片&#10;&#10;自動產生的描述">
            <a:extLst>
              <a:ext uri="{FF2B5EF4-FFF2-40B4-BE49-F238E27FC236}">
                <a16:creationId xmlns:a16="http://schemas.microsoft.com/office/drawing/2014/main" id="{8BFE3FA5-A9C3-4F3C-8579-8D3337B5F02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181" y="5578849"/>
            <a:ext cx="760162" cy="12046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802D8E50-7C40-4E6C-A1A1-935AA760353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9569" y="4792496"/>
            <a:ext cx="1649462" cy="353062"/>
          </a:xfrm>
          <a:prstGeom prst="rect">
            <a:avLst/>
          </a:prstGeom>
        </p:spPr>
      </p:pic>
      <p:pic>
        <p:nvPicPr>
          <p:cNvPr id="12" name="圖片 11" descr="一張含有 監視器, 電腦, 室內, 坐 的圖片&#10;&#10;自動產生的描述">
            <a:extLst>
              <a:ext uri="{FF2B5EF4-FFF2-40B4-BE49-F238E27FC236}">
                <a16:creationId xmlns:a16="http://schemas.microsoft.com/office/drawing/2014/main" id="{66C30F10-5E85-4720-9D2F-857C85152C0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935" y="4908099"/>
            <a:ext cx="1605938" cy="17525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C500F4E5-FAB3-474E-9C24-36A19D81E1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294937" y="2203804"/>
            <a:ext cx="3211262" cy="1414970"/>
          </a:xfrm>
        </p:spPr>
      </p:pic>
    </p:spTree>
    <p:extLst>
      <p:ext uri="{BB962C8B-B14F-4D97-AF65-F5344CB8AC3E}">
        <p14:creationId xmlns:p14="http://schemas.microsoft.com/office/powerpoint/2010/main" val="29655605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6F1EE16-306E-4EEB-9D5A-545EAAE0C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21" y="265249"/>
            <a:ext cx="10074442" cy="874128"/>
          </a:xfrm>
        </p:spPr>
        <p:txBody>
          <a:bodyPr>
            <a:noAutofit/>
          </a:bodyPr>
          <a:lstStyle/>
          <a:p>
            <a:pPr>
              <a:lnSpc>
                <a:spcPts val="4600"/>
              </a:lnSpc>
            </a:pPr>
            <a:r>
              <a:rPr lang="en-US" altLang="zh-TW" dirty="0"/>
              <a:t>Three steps to pair your instant</a:t>
            </a:r>
            <a:br>
              <a:rPr lang="en-US" altLang="zh-TW" dirty="0"/>
            </a:br>
            <a:r>
              <a:rPr lang="en-US" altLang="zh-TW" dirty="0"/>
              <a:t>messaging account</a:t>
            </a:r>
            <a:endParaRPr lang="zh-TW" altLang="en-US" dirty="0"/>
          </a:p>
        </p:txBody>
      </p:sp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38D76930-E28E-4B1D-9BAC-A81CFACADA0C}"/>
              </a:ext>
            </a:extLst>
          </p:cNvPr>
          <p:cNvSpPr/>
          <p:nvPr/>
        </p:nvSpPr>
        <p:spPr>
          <a:xfrm>
            <a:off x="3595863" y="2364339"/>
            <a:ext cx="8045801" cy="1065103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9D05"/>
              </a:gs>
              <a:gs pos="100000">
                <a:srgbClr val="FDF717"/>
              </a:gs>
            </a:gsLst>
            <a:lin ang="0" scaled="0"/>
          </a:gradFill>
          <a:ln>
            <a:noFill/>
          </a:ln>
          <a:effectLst>
            <a:outerShdw blurRad="177800" dist="38100" dir="324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3C98B0E7-B7D0-4B56-A879-3AA7FF2F5E25}"/>
              </a:ext>
            </a:extLst>
          </p:cNvPr>
          <p:cNvSpPr/>
          <p:nvPr/>
        </p:nvSpPr>
        <p:spPr>
          <a:xfrm>
            <a:off x="3595862" y="3618118"/>
            <a:ext cx="8045801" cy="1065103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9D05"/>
              </a:gs>
              <a:gs pos="100000">
                <a:srgbClr val="FDF717"/>
              </a:gs>
            </a:gsLst>
            <a:lin ang="0" scaled="0"/>
          </a:gradFill>
          <a:ln>
            <a:noFill/>
          </a:ln>
          <a:effectLst>
            <a:outerShdw blurRad="177800" dist="38100" dir="324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1BED4BE3-2E20-46DA-BA58-5DBE026DE26F}"/>
              </a:ext>
            </a:extLst>
          </p:cNvPr>
          <p:cNvSpPr/>
          <p:nvPr/>
        </p:nvSpPr>
        <p:spPr>
          <a:xfrm>
            <a:off x="3595862" y="4860073"/>
            <a:ext cx="8045801" cy="1065103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9D05"/>
              </a:gs>
              <a:gs pos="100000">
                <a:srgbClr val="FDF717"/>
              </a:gs>
            </a:gsLst>
            <a:lin ang="0" scaled="0"/>
          </a:gradFill>
          <a:ln>
            <a:noFill/>
          </a:ln>
          <a:effectLst>
            <a:outerShdw blurRad="177800" dist="38100" dir="324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3AE85387-9434-4C82-A68D-A7920559741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4170" y="1287309"/>
            <a:ext cx="8388900" cy="559259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0" name="文字方塊 29">
            <a:extLst>
              <a:ext uri="{FF2B5EF4-FFF2-40B4-BE49-F238E27FC236}">
                <a16:creationId xmlns:a16="http://schemas.microsoft.com/office/drawing/2014/main" id="{F333062D-2C17-4E47-9EBD-66C1CBB2DB81}"/>
              </a:ext>
            </a:extLst>
          </p:cNvPr>
          <p:cNvSpPr txBox="1"/>
          <p:nvPr/>
        </p:nvSpPr>
        <p:spPr>
          <a:xfrm>
            <a:off x="6298129" y="2453392"/>
            <a:ext cx="5027132" cy="911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altLang="zh-TW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Choose the messaging service you want to use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9BB9419-996C-44DD-A54E-D40755F1A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380" y="2601047"/>
            <a:ext cx="193401" cy="621645"/>
          </a:xfrm>
          <a:prstGeom prst="rect">
            <a:avLst/>
          </a:prstGeom>
        </p:spPr>
      </p:pic>
      <p:pic>
        <p:nvPicPr>
          <p:cNvPr id="6" name="圖片 5" descr="一張含有 襯衫, 桌, 光 的圖片&#10;&#10;自動產生的描述">
            <a:extLst>
              <a:ext uri="{FF2B5EF4-FFF2-40B4-BE49-F238E27FC236}">
                <a16:creationId xmlns:a16="http://schemas.microsoft.com/office/drawing/2014/main" id="{8FDAEEE0-444C-40F1-997D-A8ACE0BB04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307" y="3824299"/>
            <a:ext cx="313126" cy="626251"/>
          </a:xfrm>
          <a:prstGeom prst="rect">
            <a:avLst/>
          </a:prstGeom>
        </p:spPr>
      </p:pic>
      <p:pic>
        <p:nvPicPr>
          <p:cNvPr id="10" name="圖片 9" descr="一張含有 襯衫, 光 的圖片&#10;&#10;自動產生的描述">
            <a:extLst>
              <a:ext uri="{FF2B5EF4-FFF2-40B4-BE49-F238E27FC236}">
                <a16:creationId xmlns:a16="http://schemas.microsoft.com/office/drawing/2014/main" id="{9CDA10FA-3AE9-45A6-8F82-AE38AC2A7C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380" y="5059754"/>
            <a:ext cx="313125" cy="630855"/>
          </a:xfrm>
          <a:prstGeom prst="rect">
            <a:avLst/>
          </a:prstGeom>
        </p:spPr>
      </p:pic>
      <p:cxnSp>
        <p:nvCxnSpPr>
          <p:cNvPr id="33" name="直線接點 32">
            <a:extLst>
              <a:ext uri="{FF2B5EF4-FFF2-40B4-BE49-F238E27FC236}">
                <a16:creationId xmlns:a16="http://schemas.microsoft.com/office/drawing/2014/main" id="{B220F293-81E6-4859-81B8-F578A3716BDD}"/>
              </a:ext>
            </a:extLst>
          </p:cNvPr>
          <p:cNvCxnSpPr>
            <a:cxnSpLocks/>
          </p:cNvCxnSpPr>
          <p:nvPr/>
        </p:nvCxnSpPr>
        <p:spPr>
          <a:xfrm>
            <a:off x="6044664" y="2752826"/>
            <a:ext cx="0" cy="356134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直線接點 35">
            <a:extLst>
              <a:ext uri="{FF2B5EF4-FFF2-40B4-BE49-F238E27FC236}">
                <a16:creationId xmlns:a16="http://schemas.microsoft.com/office/drawing/2014/main" id="{2939B319-08E5-4875-886C-8331DC0AB165}"/>
              </a:ext>
            </a:extLst>
          </p:cNvPr>
          <p:cNvCxnSpPr>
            <a:cxnSpLocks/>
          </p:cNvCxnSpPr>
          <p:nvPr/>
        </p:nvCxnSpPr>
        <p:spPr>
          <a:xfrm>
            <a:off x="6052685" y="3985436"/>
            <a:ext cx="0" cy="356134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直線接點 36">
            <a:extLst>
              <a:ext uri="{FF2B5EF4-FFF2-40B4-BE49-F238E27FC236}">
                <a16:creationId xmlns:a16="http://schemas.microsoft.com/office/drawing/2014/main" id="{D96977A3-F9A4-4CCA-A737-1156B1EB02DB}"/>
              </a:ext>
            </a:extLst>
          </p:cNvPr>
          <p:cNvCxnSpPr>
            <a:cxnSpLocks/>
          </p:cNvCxnSpPr>
          <p:nvPr/>
        </p:nvCxnSpPr>
        <p:spPr>
          <a:xfrm>
            <a:off x="6052685" y="5214557"/>
            <a:ext cx="0" cy="356134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圖片 6">
            <a:extLst>
              <a:ext uri="{FF2B5EF4-FFF2-40B4-BE49-F238E27FC236}">
                <a16:creationId xmlns:a16="http://schemas.microsoft.com/office/drawing/2014/main" id="{472EF21D-C238-4088-8E63-2714E29E30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3633" y="1692741"/>
            <a:ext cx="1470500" cy="1470500"/>
          </a:xfrm>
          <a:prstGeom prst="rect">
            <a:avLst/>
          </a:prstGeom>
          <a:effectLst>
            <a:outerShdw blurRad="114300" dist="25400" dir="306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29F086FE-9FAC-494D-B37B-C70BA1EC4DEE}"/>
              </a:ext>
            </a:extLst>
          </p:cNvPr>
          <p:cNvSpPr txBox="1"/>
          <p:nvPr/>
        </p:nvSpPr>
        <p:spPr>
          <a:xfrm>
            <a:off x="6298129" y="3905341"/>
            <a:ext cx="5027132" cy="476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altLang="zh-TW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Add </a:t>
            </a:r>
            <a:r>
              <a:rPr lang="en-US" altLang="zh-TW" sz="26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Qbot</a:t>
            </a:r>
            <a:r>
              <a:rPr lang="en-US" altLang="zh-TW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as your contact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584B51DF-6574-40D0-99C2-7BF09597E0CC}"/>
              </a:ext>
            </a:extLst>
          </p:cNvPr>
          <p:cNvSpPr txBox="1"/>
          <p:nvPr/>
        </p:nvSpPr>
        <p:spPr>
          <a:xfrm>
            <a:off x="6334476" y="4940798"/>
            <a:ext cx="5027132" cy="911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altLang="zh-TW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Enter verification code in </a:t>
            </a:r>
            <a:r>
              <a:rPr lang="en-US" altLang="zh-TW" sz="26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Qbot</a:t>
            </a:r>
            <a:r>
              <a:rPr lang="en-US" altLang="zh-TW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dialog to complete pairing</a:t>
            </a:r>
          </a:p>
        </p:txBody>
      </p:sp>
    </p:spTree>
    <p:extLst>
      <p:ext uri="{BB962C8B-B14F-4D97-AF65-F5344CB8AC3E}">
        <p14:creationId xmlns:p14="http://schemas.microsoft.com/office/powerpoint/2010/main" val="29063411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圖片 67">
            <a:extLst>
              <a:ext uri="{FF2B5EF4-FFF2-40B4-BE49-F238E27FC236}">
                <a16:creationId xmlns:a16="http://schemas.microsoft.com/office/drawing/2014/main" id="{8B2CBCDF-BC79-496B-8C3D-826C2C3E99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644" y="2809075"/>
            <a:ext cx="4502058" cy="3673572"/>
          </a:xfrm>
          <a:prstGeom prst="rect">
            <a:avLst/>
          </a:prstGeom>
        </p:spPr>
      </p:pic>
      <p:pic>
        <p:nvPicPr>
          <p:cNvPr id="10" name="圖片 9" descr="一張含有 鏡, 坐, 光 的圖片&#10;&#10;自動產生的描述">
            <a:extLst>
              <a:ext uri="{FF2B5EF4-FFF2-40B4-BE49-F238E27FC236}">
                <a16:creationId xmlns:a16="http://schemas.microsoft.com/office/drawing/2014/main" id="{0B3B559E-B449-49D1-A073-4D821CD8EB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250" y="3676811"/>
            <a:ext cx="4269248" cy="2767335"/>
          </a:xfrm>
          <a:prstGeom prst="rect">
            <a:avLst/>
          </a:prstGeom>
        </p:spPr>
      </p:pic>
      <p:sp>
        <p:nvSpPr>
          <p:cNvPr id="20" name="向右箭號 3">
            <a:extLst>
              <a:ext uri="{FF2B5EF4-FFF2-40B4-BE49-F238E27FC236}">
                <a16:creationId xmlns:a16="http://schemas.microsoft.com/office/drawing/2014/main" id="{F07F2982-ADA5-4E53-A327-3E329A8C5BD2}"/>
              </a:ext>
            </a:extLst>
          </p:cNvPr>
          <p:cNvSpPr/>
          <p:nvPr/>
        </p:nvSpPr>
        <p:spPr>
          <a:xfrm rot="5400000">
            <a:off x="5697752" y="2219012"/>
            <a:ext cx="593408" cy="1033444"/>
          </a:xfrm>
          <a:prstGeom prst="rightArrow">
            <a:avLst/>
          </a:prstGeom>
          <a:gradFill>
            <a:gsLst>
              <a:gs pos="0">
                <a:srgbClr val="313131"/>
              </a:gs>
              <a:gs pos="100000">
                <a:srgbClr val="313131"/>
              </a:gs>
            </a:gsLst>
            <a:lin ang="27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404C694E-F83D-459F-923D-DE73FDC900BF}"/>
              </a:ext>
            </a:extLst>
          </p:cNvPr>
          <p:cNvGrpSpPr/>
          <p:nvPr/>
        </p:nvGrpSpPr>
        <p:grpSpPr>
          <a:xfrm>
            <a:off x="162746" y="1616706"/>
            <a:ext cx="11866508" cy="1155702"/>
            <a:chOff x="162746" y="1744345"/>
            <a:chExt cx="11866508" cy="1155702"/>
          </a:xfrm>
        </p:grpSpPr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F759131B-C715-42E6-A36E-05DDAE13A1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0000"/>
            <a:stretch/>
          </p:blipFill>
          <p:spPr>
            <a:xfrm>
              <a:off x="162746" y="1744345"/>
              <a:ext cx="5933254" cy="1155702"/>
            </a:xfrm>
            <a:prstGeom prst="rect">
              <a:avLst/>
            </a:prstGeom>
          </p:spPr>
        </p:pic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7F6A8295-C3C1-4DF2-8FB1-B35A616544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0000"/>
            <a:stretch/>
          </p:blipFill>
          <p:spPr>
            <a:xfrm flipH="1">
              <a:off x="6096000" y="1744345"/>
              <a:ext cx="5933254" cy="1155702"/>
            </a:xfrm>
            <a:prstGeom prst="rect">
              <a:avLst/>
            </a:prstGeom>
          </p:spPr>
        </p:pic>
      </p:grp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AA842E2A-CFC1-4484-A6C1-7ACE9E4B8BB1}"/>
              </a:ext>
            </a:extLst>
          </p:cNvPr>
          <p:cNvSpPr txBox="1"/>
          <p:nvPr/>
        </p:nvSpPr>
        <p:spPr>
          <a:xfrm>
            <a:off x="1277590" y="1850595"/>
            <a:ext cx="9445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Notification Center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E63B5C5-202E-4EFA-9F06-F1121887C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21" y="248318"/>
            <a:ext cx="10074442" cy="874128"/>
          </a:xfrm>
        </p:spPr>
        <p:txBody>
          <a:bodyPr>
            <a:noAutofit/>
          </a:bodyPr>
          <a:lstStyle/>
          <a:p>
            <a:pPr>
              <a:lnSpc>
                <a:spcPts val="4500"/>
              </a:lnSpc>
            </a:pPr>
            <a:r>
              <a:rPr lang="en-US" altLang="zh-TW" sz="3800" dirty="0"/>
              <a:t>The structure of Notification Center:</a:t>
            </a:r>
            <a:br>
              <a:rPr lang="en-US" altLang="zh-TW" sz="3800" dirty="0"/>
            </a:br>
            <a:r>
              <a:rPr lang="en-US" altLang="zh-TW" sz="3800" dirty="0"/>
              <a:t>Instant messaging integrations</a:t>
            </a:r>
            <a:endParaRPr lang="zh-TW" altLang="en-US" sz="3800" dirty="0"/>
          </a:p>
        </p:txBody>
      </p: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7BEAE677-C39F-40C5-A3A6-DB58A1241268}"/>
              </a:ext>
            </a:extLst>
          </p:cNvPr>
          <p:cNvSpPr txBox="1"/>
          <p:nvPr/>
        </p:nvSpPr>
        <p:spPr>
          <a:xfrm>
            <a:off x="1986864" y="6344437"/>
            <a:ext cx="1553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QNAP NAS</a:t>
            </a:r>
          </a:p>
        </p:txBody>
      </p: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6C9ADCE1-AEC2-4440-A0F2-276CD3BB8D68}"/>
              </a:ext>
            </a:extLst>
          </p:cNvPr>
          <p:cNvSpPr txBox="1"/>
          <p:nvPr/>
        </p:nvSpPr>
        <p:spPr>
          <a:xfrm>
            <a:off x="6237008" y="6300663"/>
            <a:ext cx="2307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QNAP Cloud</a:t>
            </a: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03798B4B-86FF-41B6-A1B7-F51BF8D620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6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246" y="2877954"/>
            <a:ext cx="1524737" cy="3493970"/>
          </a:xfrm>
          <a:prstGeom prst="rect">
            <a:avLst/>
          </a:prstGeom>
        </p:spPr>
      </p:pic>
      <p:pic>
        <p:nvPicPr>
          <p:cNvPr id="63" name="圖片 62">
            <a:extLst>
              <a:ext uri="{FF2B5EF4-FFF2-40B4-BE49-F238E27FC236}">
                <a16:creationId xmlns:a16="http://schemas.microsoft.com/office/drawing/2014/main" id="{D2C0E122-2D2A-4908-BC4A-F27687A54D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569" y="3893382"/>
            <a:ext cx="7880173" cy="638713"/>
          </a:xfrm>
          <a:prstGeom prst="rect">
            <a:avLst/>
          </a:prstGeom>
        </p:spPr>
      </p:pic>
      <p:pic>
        <p:nvPicPr>
          <p:cNvPr id="65" name="圖片 64">
            <a:extLst>
              <a:ext uri="{FF2B5EF4-FFF2-40B4-BE49-F238E27FC236}">
                <a16:creationId xmlns:a16="http://schemas.microsoft.com/office/drawing/2014/main" id="{E9367EF3-4471-4696-9AEF-24DB800752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904" y="5284256"/>
            <a:ext cx="7880173" cy="651494"/>
          </a:xfrm>
          <a:prstGeom prst="rect">
            <a:avLst/>
          </a:prstGeom>
        </p:spPr>
      </p:pic>
      <p:pic>
        <p:nvPicPr>
          <p:cNvPr id="7" name="圖片 6" descr="一張含有 食物 的圖片&#10;&#10;自動產生的描述">
            <a:extLst>
              <a:ext uri="{FF2B5EF4-FFF2-40B4-BE49-F238E27FC236}">
                <a16:creationId xmlns:a16="http://schemas.microsoft.com/office/drawing/2014/main" id="{640BBB35-C90D-4999-8F46-25C6734708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868" y="3517011"/>
            <a:ext cx="2968599" cy="3179138"/>
          </a:xfrm>
          <a:prstGeom prst="rect">
            <a:avLst/>
          </a:prstGeom>
        </p:spPr>
      </p:pic>
      <p:pic>
        <p:nvPicPr>
          <p:cNvPr id="30" name="圖片 29" descr="一張含有 頭飾, 頭盔, 帽 的圖片&#10;&#10;自動產生的描述">
            <a:extLst>
              <a:ext uri="{FF2B5EF4-FFF2-40B4-BE49-F238E27FC236}">
                <a16:creationId xmlns:a16="http://schemas.microsoft.com/office/drawing/2014/main" id="{9467F9AB-6297-4299-8463-974B61258B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74" y="3484032"/>
            <a:ext cx="1179455" cy="11794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矩形 6">
            <a:extLst>
              <a:ext uri="{FF2B5EF4-FFF2-40B4-BE49-F238E27FC236}">
                <a16:creationId xmlns:a16="http://schemas.microsoft.com/office/drawing/2014/main" id="{E646B8DE-94A3-4D92-A4AF-6D01B5E94F86}"/>
              </a:ext>
            </a:extLst>
          </p:cNvPr>
          <p:cNvSpPr/>
          <p:nvPr/>
        </p:nvSpPr>
        <p:spPr>
          <a:xfrm>
            <a:off x="1223752" y="3370853"/>
            <a:ext cx="956825" cy="2842828"/>
          </a:xfrm>
          <a:prstGeom prst="rect">
            <a:avLst/>
          </a:prstGeom>
          <a:solidFill>
            <a:srgbClr val="1A3E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1300"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906EB7F6-8E39-4830-B139-5D66F5DFB56E}"/>
              </a:ext>
            </a:extLst>
          </p:cNvPr>
          <p:cNvSpPr txBox="1"/>
          <p:nvPr/>
        </p:nvSpPr>
        <p:spPr>
          <a:xfrm>
            <a:off x="1189386" y="4463128"/>
            <a:ext cx="1044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QTS</a:t>
            </a:r>
          </a:p>
          <a:p>
            <a:pPr algn="ctr"/>
            <a:r>
              <a:rPr lang="zh-TW" altLang="en-US" b="1" dirty="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Apps</a:t>
            </a:r>
          </a:p>
        </p:txBody>
      </p:sp>
      <p:sp>
        <p:nvSpPr>
          <p:cNvPr id="35" name="矩形 6">
            <a:extLst>
              <a:ext uri="{FF2B5EF4-FFF2-40B4-BE49-F238E27FC236}">
                <a16:creationId xmlns:a16="http://schemas.microsoft.com/office/drawing/2014/main" id="{CB6FD57C-4D5B-46FC-9A06-42B572C848B8}"/>
              </a:ext>
            </a:extLst>
          </p:cNvPr>
          <p:cNvSpPr/>
          <p:nvPr/>
        </p:nvSpPr>
        <p:spPr>
          <a:xfrm>
            <a:off x="7268783" y="3518515"/>
            <a:ext cx="979919" cy="1070589"/>
          </a:xfrm>
          <a:prstGeom prst="rect">
            <a:avLst/>
          </a:prstGeom>
          <a:solidFill>
            <a:srgbClr val="076F7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1100"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D7AC6BB0-D1A8-4200-A686-FE11AEA7D728}"/>
              </a:ext>
            </a:extLst>
          </p:cNvPr>
          <p:cNvSpPr txBox="1"/>
          <p:nvPr/>
        </p:nvSpPr>
        <p:spPr>
          <a:xfrm>
            <a:off x="7134843" y="3670343"/>
            <a:ext cx="1274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550" b="1" dirty="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QNAP </a:t>
            </a:r>
          </a:p>
          <a:p>
            <a:pPr algn="ctr"/>
            <a:r>
              <a:rPr lang="zh-TW" altLang="en-US" sz="1550" b="1" dirty="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IM</a:t>
            </a:r>
            <a:br>
              <a:rPr lang="zh-TW" altLang="en-US" sz="1550" b="1" dirty="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</a:br>
            <a:r>
              <a:rPr lang="zh-TW" altLang="en-US" sz="1550" b="1" dirty="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Server</a:t>
            </a:r>
          </a:p>
        </p:txBody>
      </p:sp>
      <p:sp>
        <p:nvSpPr>
          <p:cNvPr id="28" name="矩形 6">
            <a:extLst>
              <a:ext uri="{FF2B5EF4-FFF2-40B4-BE49-F238E27FC236}">
                <a16:creationId xmlns:a16="http://schemas.microsoft.com/office/drawing/2014/main" id="{72EA6B2F-368D-422A-A317-B20E8FB7651B}"/>
              </a:ext>
            </a:extLst>
          </p:cNvPr>
          <p:cNvSpPr/>
          <p:nvPr/>
        </p:nvSpPr>
        <p:spPr>
          <a:xfrm>
            <a:off x="3832297" y="5020464"/>
            <a:ext cx="1071072" cy="1078725"/>
          </a:xfrm>
          <a:prstGeom prst="rect">
            <a:avLst/>
          </a:prstGeom>
          <a:solidFill>
            <a:srgbClr val="3480D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13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矩形 6">
            <a:extLst>
              <a:ext uri="{FF2B5EF4-FFF2-40B4-BE49-F238E27FC236}">
                <a16:creationId xmlns:a16="http://schemas.microsoft.com/office/drawing/2014/main" id="{E3354AFA-B922-45D8-B29B-1AE4D7975E51}"/>
              </a:ext>
            </a:extLst>
          </p:cNvPr>
          <p:cNvSpPr/>
          <p:nvPr/>
        </p:nvSpPr>
        <p:spPr>
          <a:xfrm>
            <a:off x="2711068" y="5020464"/>
            <a:ext cx="1001632" cy="1078725"/>
          </a:xfrm>
          <a:prstGeom prst="rect">
            <a:avLst/>
          </a:prstGeom>
          <a:solidFill>
            <a:srgbClr val="D76F2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13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D0A74003-FBE8-4BB0-A228-7B02CA23A2FF}"/>
              </a:ext>
            </a:extLst>
          </p:cNvPr>
          <p:cNvSpPr txBox="1"/>
          <p:nvPr/>
        </p:nvSpPr>
        <p:spPr>
          <a:xfrm>
            <a:off x="2607496" y="5159913"/>
            <a:ext cx="1154520" cy="80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550" b="1" dirty="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ChatBot Agent</a:t>
            </a:r>
            <a:endParaRPr lang="zh-TW" altLang="zh-TW" sz="1550" b="1" dirty="0">
              <a:solidFill>
                <a:schemeClr val="bg1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  <a:p>
            <a:pPr algn="ctr"/>
            <a:r>
              <a:rPr lang="zh-TW" altLang="en-US" sz="1550" b="1" dirty="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QPKG</a:t>
            </a:r>
            <a:endParaRPr lang="zh-TW" altLang="zh-TW" sz="1550" b="1" dirty="0">
              <a:solidFill>
                <a:schemeClr val="bg1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8A3E5384-6C7E-489A-83CC-7F6A7FAC5AE3}"/>
              </a:ext>
            </a:extLst>
          </p:cNvPr>
          <p:cNvSpPr txBox="1"/>
          <p:nvPr/>
        </p:nvSpPr>
        <p:spPr>
          <a:xfrm>
            <a:off x="3722332" y="5296313"/>
            <a:ext cx="1274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550" b="1" dirty="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CloudLink</a:t>
            </a:r>
          </a:p>
          <a:p>
            <a:pPr algn="ctr"/>
            <a:r>
              <a:rPr lang="zh-TW" altLang="en-US" sz="1550" b="1" dirty="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QPKG</a:t>
            </a:r>
          </a:p>
        </p:txBody>
      </p:sp>
      <p:sp>
        <p:nvSpPr>
          <p:cNvPr id="33" name="矩形 6">
            <a:extLst>
              <a:ext uri="{FF2B5EF4-FFF2-40B4-BE49-F238E27FC236}">
                <a16:creationId xmlns:a16="http://schemas.microsoft.com/office/drawing/2014/main" id="{EFB47E9A-1763-4DF4-9DD5-28A266AC339D}"/>
              </a:ext>
            </a:extLst>
          </p:cNvPr>
          <p:cNvSpPr/>
          <p:nvPr/>
        </p:nvSpPr>
        <p:spPr>
          <a:xfrm>
            <a:off x="5816657" y="5050122"/>
            <a:ext cx="1027508" cy="1078725"/>
          </a:xfrm>
          <a:prstGeom prst="rect">
            <a:avLst/>
          </a:prstGeom>
          <a:solidFill>
            <a:srgbClr val="3480D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13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矩形 6">
            <a:extLst>
              <a:ext uri="{FF2B5EF4-FFF2-40B4-BE49-F238E27FC236}">
                <a16:creationId xmlns:a16="http://schemas.microsoft.com/office/drawing/2014/main" id="{71858A0C-6D3C-41CB-8C2E-BBE111EA2562}"/>
              </a:ext>
            </a:extLst>
          </p:cNvPr>
          <p:cNvSpPr/>
          <p:nvPr/>
        </p:nvSpPr>
        <p:spPr>
          <a:xfrm>
            <a:off x="7268783" y="5049930"/>
            <a:ext cx="979919" cy="1070589"/>
          </a:xfrm>
          <a:prstGeom prst="rect">
            <a:avLst/>
          </a:prstGeom>
          <a:solidFill>
            <a:srgbClr val="076F7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1100"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BF84435D-DD66-4A70-8933-ED97B8C35F05}"/>
              </a:ext>
            </a:extLst>
          </p:cNvPr>
          <p:cNvSpPr txBox="1"/>
          <p:nvPr/>
        </p:nvSpPr>
        <p:spPr>
          <a:xfrm>
            <a:off x="5691390" y="5342648"/>
            <a:ext cx="1274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550" b="1" dirty="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CloudLink</a:t>
            </a:r>
          </a:p>
          <a:p>
            <a:pPr algn="ctr"/>
            <a:r>
              <a:rPr lang="zh-TW" altLang="en-US" sz="1550" b="1" dirty="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Server</a:t>
            </a:r>
          </a:p>
        </p:txBody>
      </p: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DCD767F3-9A38-4DF8-BD82-65CEC830AD32}"/>
              </a:ext>
            </a:extLst>
          </p:cNvPr>
          <p:cNvSpPr txBox="1"/>
          <p:nvPr/>
        </p:nvSpPr>
        <p:spPr>
          <a:xfrm>
            <a:off x="7120311" y="5200009"/>
            <a:ext cx="1274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550" b="1" dirty="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QNAP</a:t>
            </a:r>
          </a:p>
          <a:p>
            <a:pPr algn="ctr"/>
            <a:r>
              <a:rPr lang="zh-TW" altLang="en-US" sz="1550" b="1" dirty="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Chatbot</a:t>
            </a:r>
          </a:p>
          <a:p>
            <a:pPr algn="ctr"/>
            <a:r>
              <a:rPr lang="zh-TW" altLang="en-US" sz="1550" b="1" dirty="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Endpoint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E6CF4B66-F6AB-4AFE-A6CB-8525607659FB}"/>
              </a:ext>
            </a:extLst>
          </p:cNvPr>
          <p:cNvSpPr txBox="1"/>
          <p:nvPr/>
        </p:nvSpPr>
        <p:spPr>
          <a:xfrm>
            <a:off x="9737242" y="6278440"/>
            <a:ext cx="1314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User's IM</a:t>
            </a:r>
          </a:p>
        </p:txBody>
      </p:sp>
    </p:spTree>
    <p:extLst>
      <p:ext uri="{BB962C8B-B14F-4D97-AF65-F5344CB8AC3E}">
        <p14:creationId xmlns:p14="http://schemas.microsoft.com/office/powerpoint/2010/main" val="274812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個人, 男人, 直立的, 行動電話 的圖片&#10;&#10;自動產生的描述">
            <a:extLst>
              <a:ext uri="{FF2B5EF4-FFF2-40B4-BE49-F238E27FC236}">
                <a16:creationId xmlns:a16="http://schemas.microsoft.com/office/drawing/2014/main" id="{A05B2585-BC58-4705-9E2D-74C2ADFCD9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"/>
            <a:ext cx="12192000" cy="6856781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01A1301-5E75-452F-91D3-ACFB084D0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271" y="205983"/>
            <a:ext cx="12643054" cy="874128"/>
          </a:xfrm>
        </p:spPr>
        <p:txBody>
          <a:bodyPr>
            <a:normAutofit fontScale="90000"/>
          </a:bodyPr>
          <a:lstStyle/>
          <a:p>
            <a:r>
              <a:rPr lang="en-US" altLang="zh-TW" sz="4800" dirty="0"/>
              <a:t>Provide you with world-class SMS services</a:t>
            </a:r>
            <a:endParaRPr lang="zh-TW" altLang="en-US" sz="48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B05B6EC-3598-4097-A482-151E7C8C6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5741" y="2478310"/>
            <a:ext cx="5566459" cy="1563666"/>
          </a:xfrm>
        </p:spPr>
        <p:txBody>
          <a:bodyPr>
            <a:noAutofit/>
          </a:bodyPr>
          <a:lstStyle/>
          <a:p>
            <a:pPr marL="0" indent="0">
              <a:lnSpc>
                <a:spcPts val="2400"/>
              </a:lnSpc>
              <a:buNone/>
            </a:pPr>
            <a:r>
              <a:rPr lang="en-US" altLang="zh-TW" sz="1750" b="0" dirty="0">
                <a:latin typeface="Arial" panose="020B0604020202020204" pitchFamily="34" charset="0"/>
                <a:cs typeface="Arial" panose="020B0604020202020204" pitchFamily="34" charset="0"/>
              </a:rPr>
              <a:t>Notification Center integrates world-class SMS service providers to provide high-security, high-reliability, and highly stable SMS notifications, so you can get notified with NAS issues in real time.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FF3FF4B-FFE3-4B56-917D-B8D4CE1FB8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7305" y="5601658"/>
            <a:ext cx="4158507" cy="67004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453C692-F0DB-4813-A793-59461042D5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4274" y="4341813"/>
            <a:ext cx="2859169" cy="967316"/>
          </a:xfrm>
          <a:prstGeom prst="rect">
            <a:avLst/>
          </a:prstGeom>
        </p:spPr>
      </p:pic>
      <p:pic>
        <p:nvPicPr>
          <p:cNvPr id="10" name="圖片 10">
            <a:extLst>
              <a:ext uri="{FF2B5EF4-FFF2-40B4-BE49-F238E27FC236}">
                <a16:creationId xmlns:a16="http://schemas.microsoft.com/office/drawing/2014/main" id="{E9B41F7C-7C8A-44CF-92ED-EC9A594E20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53" b="29931"/>
          <a:stretch/>
        </p:blipFill>
        <p:spPr>
          <a:xfrm>
            <a:off x="3276559" y="4428679"/>
            <a:ext cx="3056810" cy="870583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2EEA264F-E64F-418D-BF4E-DF11FB84E5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800" y="1930587"/>
            <a:ext cx="3665294" cy="421178"/>
          </a:xfrm>
          <a:prstGeom prst="rect">
            <a:avLst/>
          </a:prstGeom>
        </p:spPr>
      </p:pic>
      <p:pic>
        <p:nvPicPr>
          <p:cNvPr id="15" name="圖片 14" descr="一張含有 頭飾, 頭盔, 帽 的圖片&#10;&#10;自動產生的描述">
            <a:extLst>
              <a:ext uri="{FF2B5EF4-FFF2-40B4-BE49-F238E27FC236}">
                <a16:creationId xmlns:a16="http://schemas.microsoft.com/office/drawing/2014/main" id="{5722307F-B468-4F13-B30B-7B7730542E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10" y="2097255"/>
            <a:ext cx="1215828" cy="12158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08FE4416-F766-483B-A1DF-A5FE7F7050E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6034814" y="3817959"/>
            <a:ext cx="655822" cy="65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1713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水, 室外, 湖, 鳥 的圖片&#10;&#10;自動產生的描述">
            <a:extLst>
              <a:ext uri="{FF2B5EF4-FFF2-40B4-BE49-F238E27FC236}">
                <a16:creationId xmlns:a16="http://schemas.microsoft.com/office/drawing/2014/main" id="{8CFCE137-8CD7-4203-9C3D-E3472791C5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"/>
            <a:ext cx="12192000" cy="6856781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3A4A1BFA-220B-4099-ADB4-A8CF1CE538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735" r="35453"/>
          <a:stretch/>
        </p:blipFill>
        <p:spPr>
          <a:xfrm rot="10800000">
            <a:off x="-136078" y="3826538"/>
            <a:ext cx="11108878" cy="1050632"/>
          </a:xfrm>
          <a:prstGeom prst="rect">
            <a:avLst/>
          </a:prstGeom>
          <a:effectLst>
            <a:outerShdw blurRad="203200" dist="228600" dir="2700000" sx="92000" sy="92000" algn="tl" rotWithShape="0">
              <a:prstClr val="black">
                <a:alpha val="28000"/>
              </a:prstClr>
            </a:outerShdw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5C610E34-588B-4898-A58E-9C6E023B8F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7036" y="1455263"/>
            <a:ext cx="7147213" cy="1488723"/>
          </a:xfrm>
          <a:prstGeom prst="rect">
            <a:avLst/>
          </a:prstGeom>
        </p:spPr>
      </p:pic>
      <p:pic>
        <p:nvPicPr>
          <p:cNvPr id="10" name="圖片 4" descr="一張含有 頭飾 的圖片&#10;&#10;描述是以高可信度產生">
            <a:extLst>
              <a:ext uri="{FF2B5EF4-FFF2-40B4-BE49-F238E27FC236}">
                <a16:creationId xmlns:a16="http://schemas.microsoft.com/office/drawing/2014/main" id="{BCE576B5-CC4C-4DE9-969E-5F78ACEA2FB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0923" y="3428999"/>
            <a:ext cx="1652227" cy="165222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id="{A96D289B-D048-4C19-824E-0C7D43F528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573088" y="5956031"/>
            <a:ext cx="1552575" cy="1581150"/>
          </a:xfrm>
          <a:prstGeom prst="rect">
            <a:avLst/>
          </a:prstGeom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F7FF4F93-F8BF-4D39-8C94-19A92D33B6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95803" y="3313817"/>
            <a:ext cx="693499" cy="778551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96DE378D-233F-4F34-8D8D-180F0AE82CF9}"/>
              </a:ext>
            </a:extLst>
          </p:cNvPr>
          <p:cNvSpPr/>
          <p:nvPr/>
        </p:nvSpPr>
        <p:spPr>
          <a:xfrm>
            <a:off x="-844426" y="6943084"/>
            <a:ext cx="4191000" cy="1188193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26CF201C-996F-429C-AA3B-CD430EA5B6BA}"/>
              </a:ext>
            </a:extLst>
          </p:cNvPr>
          <p:cNvSpPr/>
          <p:nvPr/>
        </p:nvSpPr>
        <p:spPr>
          <a:xfrm rot="16200000">
            <a:off x="-2285969" y="6620956"/>
            <a:ext cx="3254106" cy="1188193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6" name="圖形 15">
            <a:extLst>
              <a:ext uri="{FF2B5EF4-FFF2-40B4-BE49-F238E27FC236}">
                <a16:creationId xmlns:a16="http://schemas.microsoft.com/office/drawing/2014/main" id="{B220CDFE-A628-4BEE-9069-BCD6569503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9732411">
            <a:off x="11549132" y="-894716"/>
            <a:ext cx="1085850" cy="1343025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9C600959-4F64-4CFF-889C-F9F0440EECA0}"/>
              </a:ext>
            </a:extLst>
          </p:cNvPr>
          <p:cNvSpPr/>
          <p:nvPr/>
        </p:nvSpPr>
        <p:spPr>
          <a:xfrm>
            <a:off x="10060057" y="-1254193"/>
            <a:ext cx="4191000" cy="1188193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EF35DF55-4A28-46DE-ADEE-8B2E55E5DACC}"/>
              </a:ext>
            </a:extLst>
          </p:cNvPr>
          <p:cNvSpPr/>
          <p:nvPr/>
        </p:nvSpPr>
        <p:spPr>
          <a:xfrm rot="16200000">
            <a:off x="10690597" y="841306"/>
            <a:ext cx="4191000" cy="1188193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77B8E2E2-261D-4B40-8B30-ADCA0502256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331" y="4039348"/>
            <a:ext cx="5218113" cy="59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1534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8FC9DC7C-E47B-4328-8B9B-9B8E0E5B3885}"/>
              </a:ext>
            </a:extLst>
          </p:cNvPr>
          <p:cNvSpPr txBox="1">
            <a:spLocks/>
          </p:cNvSpPr>
          <p:nvPr/>
        </p:nvSpPr>
        <p:spPr>
          <a:xfrm>
            <a:off x="676100" y="1333237"/>
            <a:ext cx="5747072" cy="1995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>
              <a:lnSpc>
                <a:spcPts val="4300"/>
              </a:lnSpc>
            </a:pPr>
            <a:r>
              <a:rPr lang="en-US" altLang="zh-TW" sz="2800" dirty="0"/>
              <a:t>There are too many </a:t>
            </a:r>
            <a:r>
              <a:rPr lang="en-US" altLang="zh-TW" sz="2800"/>
              <a:t>notifications</a:t>
            </a:r>
            <a:r>
              <a:rPr lang="en-US" altLang="zh-TW" sz="2800" dirty="0"/>
              <a:t> and it is troublesome.</a:t>
            </a:r>
            <a:r>
              <a:rPr lang="en-US" altLang="zh-TW" sz="2800"/>
              <a:t> </a:t>
            </a:r>
            <a:r>
              <a:rPr lang="en-US" altLang="zh-TW" sz="2800" dirty="0"/>
              <a:t>Can I only receive important information I want?</a:t>
            </a:r>
            <a:endParaRPr lang="zh-TW" altLang="en-US" sz="2800"/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C0716F1B-835A-4CE1-B776-79C7E0F4E4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31072" y="3125133"/>
            <a:ext cx="437758" cy="406400"/>
          </a:xfrm>
          <a:prstGeom prst="rect">
            <a:avLst/>
          </a:prstGeom>
        </p:spPr>
      </p:pic>
      <p:pic>
        <p:nvPicPr>
          <p:cNvPr id="5" name="圖形 4">
            <a:extLst>
              <a:ext uri="{FF2B5EF4-FFF2-40B4-BE49-F238E27FC236}">
                <a16:creationId xmlns:a16="http://schemas.microsoft.com/office/drawing/2014/main" id="{A9DA4359-5C6B-41B8-8A0C-5BAE6E81D0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676100" y="743406"/>
            <a:ext cx="437758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6218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8AA8210D-E759-46E7-A081-6C979A7F17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69"/>
          <a:stretch/>
        </p:blipFill>
        <p:spPr>
          <a:xfrm>
            <a:off x="0" y="1431904"/>
            <a:ext cx="12192000" cy="5426096"/>
          </a:xfrm>
          <a:prstGeom prst="rect">
            <a:avLst/>
          </a:prstGeom>
        </p:spPr>
      </p:pic>
      <p:pic>
        <p:nvPicPr>
          <p:cNvPr id="34" name="圖形 28">
            <a:extLst>
              <a:ext uri="{FF2B5EF4-FFF2-40B4-BE49-F238E27FC236}">
                <a16:creationId xmlns:a16="http://schemas.microsoft.com/office/drawing/2014/main" id="{1EFDFD94-2468-48E3-8D42-D6BCC25961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375" y="4167216"/>
            <a:ext cx="6377302" cy="18957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5B682243-0CDE-4BFB-B909-2E2572D6BE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8" r="1762"/>
          <a:stretch/>
        </p:blipFill>
        <p:spPr>
          <a:xfrm>
            <a:off x="382383" y="4119126"/>
            <a:ext cx="6184671" cy="1985372"/>
          </a:xfrm>
          <a:prstGeom prst="rect">
            <a:avLst/>
          </a:prstGeom>
        </p:spPr>
      </p:pic>
      <p:pic>
        <p:nvPicPr>
          <p:cNvPr id="19" name="圖形 28">
            <a:extLst>
              <a:ext uri="{FF2B5EF4-FFF2-40B4-BE49-F238E27FC236}">
                <a16:creationId xmlns:a16="http://schemas.microsoft.com/office/drawing/2014/main" id="{50C0DA25-15D7-4DA1-881B-38EF87492A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375" y="1928000"/>
            <a:ext cx="6377302" cy="18957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2CEBDFF3-9751-4A49-8084-F2586FFD33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6" r="1760"/>
          <a:stretch/>
        </p:blipFill>
        <p:spPr>
          <a:xfrm>
            <a:off x="382385" y="1876927"/>
            <a:ext cx="6184670" cy="1985372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931E4A65-E4D6-427B-96CF-B13ABC45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380" y="273701"/>
            <a:ext cx="10074442" cy="874128"/>
          </a:xfrm>
        </p:spPr>
        <p:txBody>
          <a:bodyPr>
            <a:noAutofit/>
          </a:bodyPr>
          <a:lstStyle/>
          <a:p>
            <a:pPr>
              <a:lnSpc>
                <a:spcPts val="4400"/>
              </a:lnSpc>
            </a:pPr>
            <a:r>
              <a:rPr lang="en-US" altLang="zh-TW" sz="3800" dirty="0"/>
              <a:t>Select the notification you want: </a:t>
            </a:r>
            <a:br>
              <a:rPr lang="en-US" altLang="zh-TW" sz="3800" dirty="0"/>
            </a:br>
            <a:r>
              <a:rPr lang="en-US" altLang="zh-TW" sz="3800" dirty="0"/>
              <a:t>Event and Alert notification</a:t>
            </a:r>
            <a:endParaRPr lang="zh-TW" altLang="en-US" sz="3800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6002C54-5204-4B2E-B054-A5B6C0404481}"/>
              </a:ext>
            </a:extLst>
          </p:cNvPr>
          <p:cNvSpPr txBox="1"/>
          <p:nvPr/>
        </p:nvSpPr>
        <p:spPr>
          <a:xfrm>
            <a:off x="2092613" y="2647330"/>
            <a:ext cx="4420001" cy="9207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2100"/>
              </a:lnSpc>
            </a:pPr>
            <a:r>
              <a:rPr lang="en-US" altLang="zh-TW" sz="175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Select the event notification you want to receive based on the category of the applications or features.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B1CE4D1B-1FE7-446E-971F-75FAB5AD1139}"/>
              </a:ext>
            </a:extLst>
          </p:cNvPr>
          <p:cNvSpPr txBox="1"/>
          <p:nvPr/>
        </p:nvSpPr>
        <p:spPr>
          <a:xfrm>
            <a:off x="2185915" y="4979055"/>
            <a:ext cx="43266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altLang="zh-TW" sz="175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Select the log notification to receive based on the severity of the system log.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63F42AE4-E81E-4AE5-A200-C384123386BA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195" y="4326307"/>
            <a:ext cx="1478599" cy="1356022"/>
          </a:xfrm>
          <a:prstGeom prst="rect">
            <a:avLst/>
          </a:prstGeom>
        </p:spPr>
      </p:pic>
      <p:sp>
        <p:nvSpPr>
          <p:cNvPr id="22" name="文字方塊 21">
            <a:extLst>
              <a:ext uri="{FF2B5EF4-FFF2-40B4-BE49-F238E27FC236}">
                <a16:creationId xmlns:a16="http://schemas.microsoft.com/office/drawing/2014/main" id="{E27DADC7-F4F8-492D-B53B-491F4B1E766E}"/>
              </a:ext>
            </a:extLst>
          </p:cNvPr>
          <p:cNvSpPr txBox="1"/>
          <p:nvPr/>
        </p:nvSpPr>
        <p:spPr>
          <a:xfrm>
            <a:off x="2201285" y="4472944"/>
            <a:ext cx="3694991" cy="487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altLang="zh-TW" sz="285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Alert Notification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C6CB6FCC-D18C-4C6A-B15A-862785F54558}"/>
              </a:ext>
            </a:extLst>
          </p:cNvPr>
          <p:cNvSpPr/>
          <p:nvPr/>
        </p:nvSpPr>
        <p:spPr>
          <a:xfrm>
            <a:off x="2092613" y="2133349"/>
            <a:ext cx="4256376" cy="53091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buClr>
                <a:schemeClr val="lt1"/>
              </a:buClr>
              <a:buSzPts val="275"/>
            </a:pPr>
            <a:r>
              <a:rPr lang="en-US" altLang="zh-TW" sz="285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Event Notification</a:t>
            </a:r>
          </a:p>
        </p:txBody>
      </p:sp>
      <p:cxnSp>
        <p:nvCxnSpPr>
          <p:cNvPr id="28" name="直線接點 27">
            <a:extLst>
              <a:ext uri="{FF2B5EF4-FFF2-40B4-BE49-F238E27FC236}">
                <a16:creationId xmlns:a16="http://schemas.microsoft.com/office/drawing/2014/main" id="{ECD4786F-DD8E-4C73-9D85-926D74B50F2E}"/>
              </a:ext>
            </a:extLst>
          </p:cNvPr>
          <p:cNvCxnSpPr>
            <a:cxnSpLocks/>
          </p:cNvCxnSpPr>
          <p:nvPr/>
        </p:nvCxnSpPr>
        <p:spPr>
          <a:xfrm>
            <a:off x="1922894" y="2493127"/>
            <a:ext cx="0" cy="740952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直線接點 28">
            <a:extLst>
              <a:ext uri="{FF2B5EF4-FFF2-40B4-BE49-F238E27FC236}">
                <a16:creationId xmlns:a16="http://schemas.microsoft.com/office/drawing/2014/main" id="{879CE846-A5E9-462C-BF88-2BBE48685109}"/>
              </a:ext>
            </a:extLst>
          </p:cNvPr>
          <p:cNvCxnSpPr>
            <a:cxnSpLocks/>
          </p:cNvCxnSpPr>
          <p:nvPr/>
        </p:nvCxnSpPr>
        <p:spPr>
          <a:xfrm>
            <a:off x="1929393" y="4685144"/>
            <a:ext cx="0" cy="740952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3CC0010A-C670-4965-A53C-526EBCA6FB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686" y="2180254"/>
            <a:ext cx="1361626" cy="124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8338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群組 47">
            <a:extLst>
              <a:ext uri="{FF2B5EF4-FFF2-40B4-BE49-F238E27FC236}">
                <a16:creationId xmlns:a16="http://schemas.microsoft.com/office/drawing/2014/main" id="{F11F1CA5-1FBC-4807-8157-A7A321D0CF8A}"/>
              </a:ext>
            </a:extLst>
          </p:cNvPr>
          <p:cNvGrpSpPr/>
          <p:nvPr/>
        </p:nvGrpSpPr>
        <p:grpSpPr>
          <a:xfrm>
            <a:off x="7629561" y="5228595"/>
            <a:ext cx="4324838" cy="1498934"/>
            <a:chOff x="283375" y="1876927"/>
            <a:chExt cx="6396552" cy="1985372"/>
          </a:xfrm>
        </p:grpSpPr>
        <p:pic>
          <p:nvPicPr>
            <p:cNvPr id="49" name="圖形 28">
              <a:extLst>
                <a:ext uri="{FF2B5EF4-FFF2-40B4-BE49-F238E27FC236}">
                  <a16:creationId xmlns:a16="http://schemas.microsoft.com/office/drawing/2014/main" id="{6100FED4-6FE0-4099-84F9-E2E0EC17D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3375" y="1928000"/>
              <a:ext cx="6377302" cy="189579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0" name="圖片 49">
              <a:extLst>
                <a:ext uri="{FF2B5EF4-FFF2-40B4-BE49-F238E27FC236}">
                  <a16:creationId xmlns:a16="http://schemas.microsoft.com/office/drawing/2014/main" id="{D07C03FA-8E29-47A8-8AB1-2EC530DED8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3375" y="1876927"/>
              <a:ext cx="6396552" cy="1985372"/>
            </a:xfrm>
            <a:prstGeom prst="rect">
              <a:avLst/>
            </a:prstGeom>
          </p:spPr>
        </p:pic>
      </p:grp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603EE641-D8A7-4699-BDD0-9EAE7C360291}"/>
              </a:ext>
            </a:extLst>
          </p:cNvPr>
          <p:cNvGrpSpPr/>
          <p:nvPr/>
        </p:nvGrpSpPr>
        <p:grpSpPr>
          <a:xfrm>
            <a:off x="7622032" y="3606527"/>
            <a:ext cx="4324838" cy="1453575"/>
            <a:chOff x="283375" y="1876927"/>
            <a:chExt cx="6396552" cy="1985372"/>
          </a:xfrm>
        </p:grpSpPr>
        <p:pic>
          <p:nvPicPr>
            <p:cNvPr id="46" name="圖形 28">
              <a:extLst>
                <a:ext uri="{FF2B5EF4-FFF2-40B4-BE49-F238E27FC236}">
                  <a16:creationId xmlns:a16="http://schemas.microsoft.com/office/drawing/2014/main" id="{1C907228-3CE2-4604-91EC-A9C7FDFF6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3375" y="1928000"/>
              <a:ext cx="6377302" cy="189579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7" name="圖片 46">
              <a:extLst>
                <a:ext uri="{FF2B5EF4-FFF2-40B4-BE49-F238E27FC236}">
                  <a16:creationId xmlns:a16="http://schemas.microsoft.com/office/drawing/2014/main" id="{7460290B-3A80-4161-B0BE-2442BD7E8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3375" y="1876927"/>
              <a:ext cx="6396552" cy="1985372"/>
            </a:xfrm>
            <a:prstGeom prst="rect">
              <a:avLst/>
            </a:prstGeom>
          </p:spPr>
        </p:pic>
      </p:grpSp>
      <p:grpSp>
        <p:nvGrpSpPr>
          <p:cNvPr id="42" name="群組 41">
            <a:extLst>
              <a:ext uri="{FF2B5EF4-FFF2-40B4-BE49-F238E27FC236}">
                <a16:creationId xmlns:a16="http://schemas.microsoft.com/office/drawing/2014/main" id="{CBC2EB6E-4EC8-4F58-9CC3-B734C0F1E779}"/>
              </a:ext>
            </a:extLst>
          </p:cNvPr>
          <p:cNvGrpSpPr/>
          <p:nvPr/>
        </p:nvGrpSpPr>
        <p:grpSpPr>
          <a:xfrm>
            <a:off x="7633753" y="1773958"/>
            <a:ext cx="4324838" cy="1668978"/>
            <a:chOff x="283375" y="1876927"/>
            <a:chExt cx="6396552" cy="1985372"/>
          </a:xfrm>
        </p:grpSpPr>
        <p:pic>
          <p:nvPicPr>
            <p:cNvPr id="43" name="圖形 28">
              <a:extLst>
                <a:ext uri="{FF2B5EF4-FFF2-40B4-BE49-F238E27FC236}">
                  <a16:creationId xmlns:a16="http://schemas.microsoft.com/office/drawing/2014/main" id="{BB2F3EAF-76EF-4A29-9001-7FBF89F104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3375" y="1928000"/>
              <a:ext cx="6377302" cy="189579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4" name="圖片 43">
              <a:extLst>
                <a:ext uri="{FF2B5EF4-FFF2-40B4-BE49-F238E27FC236}">
                  <a16:creationId xmlns:a16="http://schemas.microsoft.com/office/drawing/2014/main" id="{823ED9F6-6903-41C9-A1A0-0A0A3FF28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3375" y="1876927"/>
              <a:ext cx="6396552" cy="1985372"/>
            </a:xfrm>
            <a:prstGeom prst="rect">
              <a:avLst/>
            </a:prstGeom>
          </p:spPr>
        </p:pic>
      </p:grpSp>
      <p:pic>
        <p:nvPicPr>
          <p:cNvPr id="23" name="圖形 28">
            <a:extLst>
              <a:ext uri="{FF2B5EF4-FFF2-40B4-BE49-F238E27FC236}">
                <a16:creationId xmlns:a16="http://schemas.microsoft.com/office/drawing/2014/main" id="{EF1231EE-E44E-4679-9A88-B74F638781F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3753" y="1659085"/>
            <a:ext cx="4324839" cy="5642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4" name="群組 13">
            <a:extLst>
              <a:ext uri="{FF2B5EF4-FFF2-40B4-BE49-F238E27FC236}">
                <a16:creationId xmlns:a16="http://schemas.microsoft.com/office/drawing/2014/main" id="{CE2F3CB4-1E9F-4430-82B7-580A276EAC0D}"/>
              </a:ext>
            </a:extLst>
          </p:cNvPr>
          <p:cNvGrpSpPr/>
          <p:nvPr/>
        </p:nvGrpSpPr>
        <p:grpSpPr>
          <a:xfrm>
            <a:off x="288989" y="1566841"/>
            <a:ext cx="7119346" cy="1194459"/>
            <a:chOff x="162746" y="1744345"/>
            <a:chExt cx="11866508" cy="1155702"/>
          </a:xfrm>
        </p:grpSpPr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111463AD-D1CB-427F-83AF-EC8C9A7ACB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0000"/>
            <a:stretch/>
          </p:blipFill>
          <p:spPr>
            <a:xfrm>
              <a:off x="162746" y="1744345"/>
              <a:ext cx="5933254" cy="1155702"/>
            </a:xfrm>
            <a:prstGeom prst="rect">
              <a:avLst/>
            </a:prstGeom>
          </p:spPr>
        </p:pic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2AB69745-AEC1-43CA-908D-4988F3DF6E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0000"/>
            <a:stretch/>
          </p:blipFill>
          <p:spPr>
            <a:xfrm flipH="1">
              <a:off x="6096000" y="1744345"/>
              <a:ext cx="5933254" cy="1155702"/>
            </a:xfrm>
            <a:prstGeom prst="rect">
              <a:avLst/>
            </a:prstGeom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E7AD0FB1-7A48-4229-B560-4DA0EB978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21" y="265251"/>
            <a:ext cx="10074442" cy="874128"/>
          </a:xfrm>
        </p:spPr>
        <p:txBody>
          <a:bodyPr>
            <a:noAutofit/>
          </a:bodyPr>
          <a:lstStyle/>
          <a:p>
            <a:pPr>
              <a:lnSpc>
                <a:spcPts val="4400"/>
              </a:lnSpc>
            </a:pPr>
            <a:r>
              <a:rPr lang="en-US" altLang="zh-TW" sz="3800" dirty="0"/>
              <a:t>Highly flexible, highly customizable </a:t>
            </a:r>
            <a:br>
              <a:rPr lang="en-US" altLang="zh-TW" sz="3800" dirty="0"/>
            </a:br>
            <a:r>
              <a:rPr lang="en-US" altLang="zh-TW" sz="3800" dirty="0"/>
              <a:t>filter conditions</a:t>
            </a:r>
            <a:endParaRPr lang="zh-TW" altLang="en-US" sz="3800" dirty="0"/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3232EE5D-DE63-41B0-B39E-2029702F510F}"/>
              </a:ext>
            </a:extLst>
          </p:cNvPr>
          <p:cNvSpPr txBox="1"/>
          <p:nvPr/>
        </p:nvSpPr>
        <p:spPr>
          <a:xfrm>
            <a:off x="7778786" y="2317257"/>
            <a:ext cx="4175613" cy="844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TW" sz="16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You can directly select the message severity level and the system will help you quickly filter important notifications.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731E9F03-161F-4DD4-BCD0-A8B661E11B3D}"/>
              </a:ext>
            </a:extLst>
          </p:cNvPr>
          <p:cNvSpPr/>
          <p:nvPr/>
        </p:nvSpPr>
        <p:spPr>
          <a:xfrm>
            <a:off x="376739" y="1704281"/>
            <a:ext cx="6915402" cy="75918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lnSpc>
                <a:spcPts val="2600"/>
              </a:lnSpc>
              <a:buClr>
                <a:schemeClr val="lt1"/>
              </a:buClr>
              <a:buSzPts val="275"/>
            </a:pPr>
            <a:r>
              <a:rPr lang="en-US" altLang="zh-TW" sz="23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Detailed function settings to meet your notification needs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B594C399-7717-40F7-8C6C-233F1962E98B}"/>
              </a:ext>
            </a:extLst>
          </p:cNvPr>
          <p:cNvSpPr txBox="1"/>
          <p:nvPr/>
        </p:nvSpPr>
        <p:spPr>
          <a:xfrm>
            <a:off x="7934565" y="1718964"/>
            <a:ext cx="37069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200" b="1" dirty="0">
                <a:solidFill>
                  <a:srgbClr val="FFDA2A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Severity level filter </a:t>
            </a:r>
            <a:endParaRPr lang="zh-TW" altLang="en-US" sz="2200" b="1" dirty="0">
              <a:solidFill>
                <a:srgbClr val="FFDA2A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8" name="圖形 28">
            <a:extLst>
              <a:ext uri="{FF2B5EF4-FFF2-40B4-BE49-F238E27FC236}">
                <a16:creationId xmlns:a16="http://schemas.microsoft.com/office/drawing/2014/main" id="{61A25034-95A2-437C-B19E-5A8C0EB41EA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3753" y="3507656"/>
            <a:ext cx="4324839" cy="5642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" name="文字方塊 35">
            <a:extLst>
              <a:ext uri="{FF2B5EF4-FFF2-40B4-BE49-F238E27FC236}">
                <a16:creationId xmlns:a16="http://schemas.microsoft.com/office/drawing/2014/main" id="{E5B58463-A3BB-4DEC-AFE8-C68D23849E76}"/>
              </a:ext>
            </a:extLst>
          </p:cNvPr>
          <p:cNvSpPr txBox="1"/>
          <p:nvPr/>
        </p:nvSpPr>
        <p:spPr>
          <a:xfrm>
            <a:off x="8063324" y="4113409"/>
            <a:ext cx="3390242" cy="683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US" altLang="zh-TW" sz="16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Specify </a:t>
            </a:r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to </a:t>
            </a:r>
            <a:r>
              <a:rPr lang="en-US" altLang="zh-TW" sz="16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"Include" or "Exclude" specific keywords.</a:t>
            </a: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47B0E302-BA8D-4DD2-AAA6-8E95558E86A9}"/>
              </a:ext>
            </a:extLst>
          </p:cNvPr>
          <p:cNvSpPr txBox="1"/>
          <p:nvPr/>
        </p:nvSpPr>
        <p:spPr>
          <a:xfrm>
            <a:off x="7842286" y="3568771"/>
            <a:ext cx="39274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200" b="1" dirty="0">
                <a:solidFill>
                  <a:srgbClr val="FFDA2A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Keyword Filtering (multiple)</a:t>
            </a:r>
          </a:p>
        </p:txBody>
      </p:sp>
      <p:pic>
        <p:nvPicPr>
          <p:cNvPr id="39" name="圖形 28">
            <a:extLst>
              <a:ext uri="{FF2B5EF4-FFF2-40B4-BE49-F238E27FC236}">
                <a16:creationId xmlns:a16="http://schemas.microsoft.com/office/drawing/2014/main" id="{CD6BAFD4-72B2-48D1-B9B4-4CE5B59C4EE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3753" y="5131115"/>
            <a:ext cx="4324839" cy="5642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" name="文字方塊 39">
            <a:extLst>
              <a:ext uri="{FF2B5EF4-FFF2-40B4-BE49-F238E27FC236}">
                <a16:creationId xmlns:a16="http://schemas.microsoft.com/office/drawing/2014/main" id="{134EF281-468E-44ED-BF6F-D9407279971F}"/>
              </a:ext>
            </a:extLst>
          </p:cNvPr>
          <p:cNvSpPr txBox="1"/>
          <p:nvPr/>
        </p:nvSpPr>
        <p:spPr>
          <a:xfrm>
            <a:off x="8063324" y="5777536"/>
            <a:ext cx="3390242" cy="683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US" altLang="zh-TW" sz="16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Messages that occur within the time frame will be sent.</a:t>
            </a: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A68A0D8D-E5B1-4357-8AC4-9C98DF2C0B81}"/>
              </a:ext>
            </a:extLst>
          </p:cNvPr>
          <p:cNvSpPr txBox="1"/>
          <p:nvPr/>
        </p:nvSpPr>
        <p:spPr>
          <a:xfrm>
            <a:off x="7951343" y="5192887"/>
            <a:ext cx="37069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200" b="1" dirty="0">
                <a:solidFill>
                  <a:srgbClr val="FFDA2A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Specified time notification </a:t>
            </a:r>
            <a:endParaRPr lang="zh-TW" altLang="en-US" sz="2200" b="1" dirty="0">
              <a:solidFill>
                <a:srgbClr val="FFDA2A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7" name="圖片 3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40CE96C5-82E5-43EA-A050-53F8CB4728C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01" t="666" r="612" b="2202"/>
          <a:stretch/>
        </p:blipFill>
        <p:spPr>
          <a:xfrm>
            <a:off x="719667" y="2675467"/>
            <a:ext cx="6324600" cy="395393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15198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7FC93F7-504F-487D-B51F-35A18CF95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28" y="1920845"/>
            <a:ext cx="7536349" cy="831296"/>
          </a:xfrm>
        </p:spPr>
        <p:txBody>
          <a:bodyPr>
            <a:noAutofit/>
          </a:bodyPr>
          <a:lstStyle/>
          <a:p>
            <a:r>
              <a:rPr lang="en-US" altLang="zh-TW" sz="3600" b="0" dirty="0">
                <a:ea typeface="微軟正黑體"/>
              </a:rPr>
              <a:t>Diversity of Active Notification</a:t>
            </a:r>
            <a:endParaRPr lang="en-US" altLang="zh-TW" sz="3600" b="0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9AA09FB8-8401-4D44-9230-3A63B94E3A36}"/>
              </a:ext>
            </a:extLst>
          </p:cNvPr>
          <p:cNvSpPr txBox="1"/>
          <p:nvPr/>
        </p:nvSpPr>
        <p:spPr>
          <a:xfrm>
            <a:off x="3100137" y="6188242"/>
            <a:ext cx="6071936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zh-TW" altLang="en-US" b="1">
              <a:latin typeface="新細明體"/>
              <a:ea typeface="新細明體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42CFBC0-6C72-4B21-A68D-A02A9784AD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58" y="1226843"/>
            <a:ext cx="4960295" cy="569987"/>
          </a:xfrm>
          <a:prstGeom prst="rect">
            <a:avLst/>
          </a:prstGeom>
        </p:spPr>
      </p:pic>
      <p:pic>
        <p:nvPicPr>
          <p:cNvPr id="9" name="圖片 6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870BCC8B-F6F9-47C3-9054-3011B925DA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6" t="1" r="291" b="1727"/>
          <a:stretch/>
        </p:blipFill>
        <p:spPr>
          <a:xfrm>
            <a:off x="574040" y="2932639"/>
            <a:ext cx="5394960" cy="2698518"/>
          </a:xfrm>
          <a:prstGeom prst="rect">
            <a:avLst/>
          </a:prstGeom>
          <a:ln w="12700">
            <a:noFill/>
          </a:ln>
          <a:effectLst>
            <a:reflection blurRad="6350" stA="50000" endA="300" endPos="38500" dist="50800" dir="5400000" sy="-100000" algn="bl" rotWithShape="0"/>
          </a:effectLst>
        </p:spPr>
      </p:pic>
      <p:pic>
        <p:nvPicPr>
          <p:cNvPr id="8" name="圖片 4" descr="一張含有 頭飾 的圖片&#10;&#10;描述是以高可信度產生">
            <a:extLst>
              <a:ext uri="{FF2B5EF4-FFF2-40B4-BE49-F238E27FC236}">
                <a16:creationId xmlns:a16="http://schemas.microsoft.com/office/drawing/2014/main" id="{74012BBA-97DA-4856-B6B9-96EB0E24E31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0219" y="4568039"/>
            <a:ext cx="1439705" cy="143970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15998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圖片 6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A604BC91-F5C8-48E8-AABE-753F46C34F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3" t="541" r="694" b="1824"/>
          <a:stretch/>
        </p:blipFill>
        <p:spPr>
          <a:xfrm>
            <a:off x="618626" y="2572716"/>
            <a:ext cx="6493934" cy="40301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633E424F-E7FC-4AD4-AF83-091FA1B9E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21" y="256785"/>
            <a:ext cx="10074442" cy="874128"/>
          </a:xfrm>
        </p:spPr>
        <p:txBody>
          <a:bodyPr>
            <a:noAutofit/>
          </a:bodyPr>
          <a:lstStyle/>
          <a:p>
            <a:pPr>
              <a:lnSpc>
                <a:spcPts val="4600"/>
              </a:lnSpc>
            </a:pPr>
            <a:r>
              <a:rPr lang="en-US" altLang="zh-TW" sz="3800" dirty="0"/>
              <a:t>Highly flexible, highly customizable</a:t>
            </a:r>
            <a:br>
              <a:rPr lang="en-US" altLang="zh-TW" sz="3800" dirty="0"/>
            </a:br>
            <a:r>
              <a:rPr lang="en-US" altLang="zh-TW" sz="3800" dirty="0"/>
              <a:t>receiving conditions</a:t>
            </a:r>
            <a:endParaRPr lang="zh-TW" altLang="en-US" sz="3800" dirty="0"/>
          </a:p>
        </p:txBody>
      </p: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5ED01108-1492-4F28-91BD-430926C29571}"/>
              </a:ext>
            </a:extLst>
          </p:cNvPr>
          <p:cNvGrpSpPr/>
          <p:nvPr/>
        </p:nvGrpSpPr>
        <p:grpSpPr>
          <a:xfrm>
            <a:off x="255121" y="1541440"/>
            <a:ext cx="7175582" cy="1031276"/>
            <a:chOff x="162746" y="1744345"/>
            <a:chExt cx="11866508" cy="1155702"/>
          </a:xfrm>
        </p:grpSpPr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6168D242-68C0-449E-9CF4-E5C949D4F3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0000"/>
            <a:stretch/>
          </p:blipFill>
          <p:spPr>
            <a:xfrm>
              <a:off x="162746" y="1744345"/>
              <a:ext cx="5933254" cy="1155702"/>
            </a:xfrm>
            <a:prstGeom prst="rect">
              <a:avLst/>
            </a:prstGeom>
          </p:spPr>
        </p:pic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3D1AD05D-E8AA-4FA6-9978-F0A615FB3E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0000"/>
            <a:stretch/>
          </p:blipFill>
          <p:spPr>
            <a:xfrm flipH="1">
              <a:off x="6096000" y="1744345"/>
              <a:ext cx="5933254" cy="1155702"/>
            </a:xfrm>
            <a:prstGeom prst="rect">
              <a:avLst/>
            </a:prstGeom>
          </p:spPr>
        </p:pic>
      </p:grpSp>
      <p:sp>
        <p:nvSpPr>
          <p:cNvPr id="23" name="矩形 22">
            <a:extLst>
              <a:ext uri="{FF2B5EF4-FFF2-40B4-BE49-F238E27FC236}">
                <a16:creationId xmlns:a16="http://schemas.microsoft.com/office/drawing/2014/main" id="{E8F26BB9-42B5-462F-9243-8D23D7C1AAB9}"/>
              </a:ext>
            </a:extLst>
          </p:cNvPr>
          <p:cNvSpPr/>
          <p:nvPr/>
        </p:nvSpPr>
        <p:spPr>
          <a:xfrm>
            <a:off x="752717" y="1744809"/>
            <a:ext cx="7018933" cy="4770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buClr>
                <a:schemeClr val="lt1"/>
              </a:buClr>
              <a:buSzPts val="275"/>
            </a:pPr>
            <a:r>
              <a:rPr lang="en-US" altLang="zh-TW" sz="25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Three </a:t>
            </a:r>
            <a:r>
              <a:rPr lang="en-US" altLang="zh-TW" sz="25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major</a:t>
            </a:r>
            <a:r>
              <a:rPr lang="en-US" altLang="zh-TW" sz="25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advantages</a:t>
            </a:r>
          </a:p>
        </p:txBody>
      </p: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F516E9AF-916D-4B6D-B564-7A160E7547D4}"/>
              </a:ext>
            </a:extLst>
          </p:cNvPr>
          <p:cNvGrpSpPr/>
          <p:nvPr/>
        </p:nvGrpSpPr>
        <p:grpSpPr>
          <a:xfrm>
            <a:off x="7857733" y="1599706"/>
            <a:ext cx="4071321" cy="1729349"/>
            <a:chOff x="283375" y="1876927"/>
            <a:chExt cx="6396552" cy="1985372"/>
          </a:xfrm>
        </p:grpSpPr>
        <p:pic>
          <p:nvPicPr>
            <p:cNvPr id="37" name="圖形 28">
              <a:extLst>
                <a:ext uri="{FF2B5EF4-FFF2-40B4-BE49-F238E27FC236}">
                  <a16:creationId xmlns:a16="http://schemas.microsoft.com/office/drawing/2014/main" id="{4D4B63BD-8C8F-4BF4-8078-4C0F0FEFA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3375" y="1928000"/>
              <a:ext cx="6377302" cy="189579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id="{3106C0BD-F9CD-4261-9510-6788CD3FA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3375" y="1876927"/>
              <a:ext cx="6396552" cy="1985372"/>
            </a:xfrm>
            <a:prstGeom prst="rect">
              <a:avLst/>
            </a:prstGeom>
          </p:spPr>
        </p:pic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E8B96409-4830-44A1-8C02-81EF2E6620D1}"/>
              </a:ext>
            </a:extLst>
          </p:cNvPr>
          <p:cNvGrpSpPr/>
          <p:nvPr/>
        </p:nvGrpSpPr>
        <p:grpSpPr>
          <a:xfrm>
            <a:off x="7262233" y="2165542"/>
            <a:ext cx="934061" cy="591899"/>
            <a:chOff x="7133082" y="2455889"/>
            <a:chExt cx="1004453" cy="505040"/>
          </a:xfrm>
        </p:grpSpPr>
        <p:pic>
          <p:nvPicPr>
            <p:cNvPr id="39" name="圖形 28">
              <a:extLst>
                <a:ext uri="{FF2B5EF4-FFF2-40B4-BE49-F238E27FC236}">
                  <a16:creationId xmlns:a16="http://schemas.microsoft.com/office/drawing/2014/main" id="{E3B9E1DF-808B-4592-B5E8-70144E3092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" r="85589" b="-8825"/>
            <a:stretch/>
          </p:blipFill>
          <p:spPr>
            <a:xfrm rot="5400000">
              <a:off x="7589712" y="2317730"/>
              <a:ext cx="409664" cy="68598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0" name="圖形 28">
              <a:extLst>
                <a:ext uri="{FF2B5EF4-FFF2-40B4-BE49-F238E27FC236}">
                  <a16:creationId xmlns:a16="http://schemas.microsoft.com/office/drawing/2014/main" id="{1C84F93F-1A97-4FD9-BBCC-3006088DDF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6544" b="-59347"/>
            <a:stretch/>
          </p:blipFill>
          <p:spPr>
            <a:xfrm rot="5400000">
              <a:off x="7586182" y="2409576"/>
              <a:ext cx="98253" cy="10044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4630E47F-BB89-4DA5-9A16-547CF3809C07}"/>
              </a:ext>
            </a:extLst>
          </p:cNvPr>
          <p:cNvSpPr txBox="1"/>
          <p:nvPr/>
        </p:nvSpPr>
        <p:spPr>
          <a:xfrm>
            <a:off x="8337546" y="1736498"/>
            <a:ext cx="3328992" cy="1389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altLang="zh-TW" sz="16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Supports simultaneous settings of multiple transmission pairs to avoid failure of a single transmission method!</a:t>
            </a:r>
          </a:p>
        </p:txBody>
      </p:sp>
      <p:grpSp>
        <p:nvGrpSpPr>
          <p:cNvPr id="66" name="群組 65">
            <a:extLst>
              <a:ext uri="{FF2B5EF4-FFF2-40B4-BE49-F238E27FC236}">
                <a16:creationId xmlns:a16="http://schemas.microsoft.com/office/drawing/2014/main" id="{97C1C6D4-98A5-4186-AA35-25C68C41A357}"/>
              </a:ext>
            </a:extLst>
          </p:cNvPr>
          <p:cNvGrpSpPr/>
          <p:nvPr/>
        </p:nvGrpSpPr>
        <p:grpSpPr>
          <a:xfrm>
            <a:off x="7882991" y="3322952"/>
            <a:ext cx="4071321" cy="1729349"/>
            <a:chOff x="283375" y="1876927"/>
            <a:chExt cx="6396552" cy="1985372"/>
          </a:xfrm>
        </p:grpSpPr>
        <p:pic>
          <p:nvPicPr>
            <p:cNvPr id="67" name="圖形 28">
              <a:extLst>
                <a:ext uri="{FF2B5EF4-FFF2-40B4-BE49-F238E27FC236}">
                  <a16:creationId xmlns:a16="http://schemas.microsoft.com/office/drawing/2014/main" id="{94386426-7414-4970-A367-DF5A403D7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3375" y="1928000"/>
              <a:ext cx="6377302" cy="189579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8" name="圖片 67">
              <a:extLst>
                <a:ext uri="{FF2B5EF4-FFF2-40B4-BE49-F238E27FC236}">
                  <a16:creationId xmlns:a16="http://schemas.microsoft.com/office/drawing/2014/main" id="{FDE587E1-2704-4E21-977D-FCCC361C8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3375" y="1876927"/>
              <a:ext cx="6396552" cy="1985372"/>
            </a:xfrm>
            <a:prstGeom prst="rect">
              <a:avLst/>
            </a:prstGeom>
          </p:spPr>
        </p:pic>
      </p:grpSp>
      <p:grpSp>
        <p:nvGrpSpPr>
          <p:cNvPr id="69" name="群組 68">
            <a:extLst>
              <a:ext uri="{FF2B5EF4-FFF2-40B4-BE49-F238E27FC236}">
                <a16:creationId xmlns:a16="http://schemas.microsoft.com/office/drawing/2014/main" id="{86285A89-A4B6-446A-925C-30A384316D43}"/>
              </a:ext>
            </a:extLst>
          </p:cNvPr>
          <p:cNvGrpSpPr/>
          <p:nvPr/>
        </p:nvGrpSpPr>
        <p:grpSpPr>
          <a:xfrm>
            <a:off x="7287491" y="3863388"/>
            <a:ext cx="934061" cy="591899"/>
            <a:chOff x="7133082" y="2455889"/>
            <a:chExt cx="1004453" cy="505040"/>
          </a:xfrm>
        </p:grpSpPr>
        <p:pic>
          <p:nvPicPr>
            <p:cNvPr id="70" name="圖形 28">
              <a:extLst>
                <a:ext uri="{FF2B5EF4-FFF2-40B4-BE49-F238E27FC236}">
                  <a16:creationId xmlns:a16="http://schemas.microsoft.com/office/drawing/2014/main" id="{4BCD2F3C-EB4D-4839-99C4-36322E7B30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" r="85589" b="-8825"/>
            <a:stretch/>
          </p:blipFill>
          <p:spPr>
            <a:xfrm rot="5400000">
              <a:off x="7589712" y="2317730"/>
              <a:ext cx="409664" cy="68598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1" name="圖形 28">
              <a:extLst>
                <a:ext uri="{FF2B5EF4-FFF2-40B4-BE49-F238E27FC236}">
                  <a16:creationId xmlns:a16="http://schemas.microsoft.com/office/drawing/2014/main" id="{2D0D7106-D89D-4C5E-A566-8C569092A2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6544" b="-59347"/>
            <a:stretch/>
          </p:blipFill>
          <p:spPr>
            <a:xfrm rot="5400000">
              <a:off x="7586182" y="2409576"/>
              <a:ext cx="98253" cy="10044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74" name="群組 73">
            <a:extLst>
              <a:ext uri="{FF2B5EF4-FFF2-40B4-BE49-F238E27FC236}">
                <a16:creationId xmlns:a16="http://schemas.microsoft.com/office/drawing/2014/main" id="{71CA1DF1-B7B7-4A30-83BF-F131CEF53EA1}"/>
              </a:ext>
            </a:extLst>
          </p:cNvPr>
          <p:cNvGrpSpPr/>
          <p:nvPr/>
        </p:nvGrpSpPr>
        <p:grpSpPr>
          <a:xfrm>
            <a:off x="7888267" y="5054869"/>
            <a:ext cx="4071321" cy="1729349"/>
            <a:chOff x="283375" y="1876927"/>
            <a:chExt cx="6396552" cy="1985372"/>
          </a:xfrm>
        </p:grpSpPr>
        <p:pic>
          <p:nvPicPr>
            <p:cNvPr id="75" name="圖形 28">
              <a:extLst>
                <a:ext uri="{FF2B5EF4-FFF2-40B4-BE49-F238E27FC236}">
                  <a16:creationId xmlns:a16="http://schemas.microsoft.com/office/drawing/2014/main" id="{1A1A2512-4C03-4DE7-8885-4472D578A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3375" y="1928000"/>
              <a:ext cx="6377302" cy="189579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6" name="圖片 75">
              <a:extLst>
                <a:ext uri="{FF2B5EF4-FFF2-40B4-BE49-F238E27FC236}">
                  <a16:creationId xmlns:a16="http://schemas.microsoft.com/office/drawing/2014/main" id="{F490D3C0-1BE7-40A3-A366-5A5E8B823B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3375" y="1876927"/>
              <a:ext cx="6396552" cy="1985372"/>
            </a:xfrm>
            <a:prstGeom prst="rect">
              <a:avLst/>
            </a:prstGeom>
          </p:spPr>
        </p:pic>
      </p:grpSp>
      <p:grpSp>
        <p:nvGrpSpPr>
          <p:cNvPr id="77" name="群組 76">
            <a:extLst>
              <a:ext uri="{FF2B5EF4-FFF2-40B4-BE49-F238E27FC236}">
                <a16:creationId xmlns:a16="http://schemas.microsoft.com/office/drawing/2014/main" id="{2E0EE21F-7674-49DC-BE17-EB58AC95B784}"/>
              </a:ext>
            </a:extLst>
          </p:cNvPr>
          <p:cNvGrpSpPr/>
          <p:nvPr/>
        </p:nvGrpSpPr>
        <p:grpSpPr>
          <a:xfrm>
            <a:off x="7292767" y="5595305"/>
            <a:ext cx="934061" cy="591899"/>
            <a:chOff x="7133082" y="2455889"/>
            <a:chExt cx="1004453" cy="505040"/>
          </a:xfrm>
        </p:grpSpPr>
        <p:pic>
          <p:nvPicPr>
            <p:cNvPr id="78" name="圖形 28">
              <a:extLst>
                <a:ext uri="{FF2B5EF4-FFF2-40B4-BE49-F238E27FC236}">
                  <a16:creationId xmlns:a16="http://schemas.microsoft.com/office/drawing/2014/main" id="{01F5BD67-335F-425D-870C-EC98071A0B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" r="85589" b="-8825"/>
            <a:stretch/>
          </p:blipFill>
          <p:spPr>
            <a:xfrm rot="5400000">
              <a:off x="7589712" y="2317730"/>
              <a:ext cx="409664" cy="68598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9" name="圖形 28">
              <a:extLst>
                <a:ext uri="{FF2B5EF4-FFF2-40B4-BE49-F238E27FC236}">
                  <a16:creationId xmlns:a16="http://schemas.microsoft.com/office/drawing/2014/main" id="{01D2278E-5657-4BC4-863A-2C1E1EB7D8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6544" b="-59347"/>
            <a:stretch/>
          </p:blipFill>
          <p:spPr>
            <a:xfrm rot="5400000">
              <a:off x="7586182" y="2409576"/>
              <a:ext cx="98253" cy="10044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7" name="圖片 6">
            <a:extLst>
              <a:ext uri="{FF2B5EF4-FFF2-40B4-BE49-F238E27FC236}">
                <a16:creationId xmlns:a16="http://schemas.microsoft.com/office/drawing/2014/main" id="{5D063A58-3AAC-4E99-A6B9-5B8D7DF1145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797" y="1496289"/>
            <a:ext cx="975186" cy="12422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2" name="圖片 81">
            <a:extLst>
              <a:ext uri="{FF2B5EF4-FFF2-40B4-BE49-F238E27FC236}">
                <a16:creationId xmlns:a16="http://schemas.microsoft.com/office/drawing/2014/main" id="{34D586AC-3C13-4FBA-9FAA-23FFA5EEE8C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43102" y="2327211"/>
            <a:ext cx="93866" cy="275476"/>
          </a:xfrm>
          <a:prstGeom prst="rect">
            <a:avLst/>
          </a:prstGeom>
        </p:spPr>
      </p:pic>
      <p:pic>
        <p:nvPicPr>
          <p:cNvPr id="84" name="圖片 83">
            <a:extLst>
              <a:ext uri="{FF2B5EF4-FFF2-40B4-BE49-F238E27FC236}">
                <a16:creationId xmlns:a16="http://schemas.microsoft.com/office/drawing/2014/main" id="{94DA597A-3218-42AF-A94C-84ADEFF6F08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6586" y="4019788"/>
            <a:ext cx="151974" cy="279303"/>
          </a:xfrm>
          <a:prstGeom prst="rect">
            <a:avLst/>
          </a:prstGeom>
        </p:spPr>
      </p:pic>
      <p:pic>
        <p:nvPicPr>
          <p:cNvPr id="86" name="圖片 85">
            <a:extLst>
              <a:ext uri="{FF2B5EF4-FFF2-40B4-BE49-F238E27FC236}">
                <a16:creationId xmlns:a16="http://schemas.microsoft.com/office/drawing/2014/main" id="{7F58CCDD-ECF2-4363-859E-F6BAD6190FE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3910" y="5748551"/>
            <a:ext cx="151974" cy="285211"/>
          </a:xfrm>
          <a:prstGeom prst="rect">
            <a:avLst/>
          </a:prstGeom>
        </p:spPr>
      </p:pic>
      <p:sp>
        <p:nvSpPr>
          <p:cNvPr id="34" name="文字方塊 33">
            <a:extLst>
              <a:ext uri="{FF2B5EF4-FFF2-40B4-BE49-F238E27FC236}">
                <a16:creationId xmlns:a16="http://schemas.microsoft.com/office/drawing/2014/main" id="{F8F52639-F304-4545-B2D4-A3D8D5BA2F9C}"/>
              </a:ext>
            </a:extLst>
          </p:cNvPr>
          <p:cNvSpPr txBox="1"/>
          <p:nvPr/>
        </p:nvSpPr>
        <p:spPr>
          <a:xfrm>
            <a:off x="8337546" y="3593115"/>
            <a:ext cx="3328992" cy="1020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altLang="zh-TW" sz="16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No need to manually input recipients! Quickly select from NAS contact email &amp; phone.</a:t>
            </a: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5A3E2FD0-7E54-4C4C-B9D5-A53853636879}"/>
              </a:ext>
            </a:extLst>
          </p:cNvPr>
          <p:cNvSpPr txBox="1"/>
          <p:nvPr/>
        </p:nvSpPr>
        <p:spPr>
          <a:xfrm>
            <a:off x="8337546" y="5325032"/>
            <a:ext cx="3328992" cy="1020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altLang="zh-TW" sz="16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The number of recipients is no longer limited! Multiple recipients are now supported.</a:t>
            </a:r>
          </a:p>
        </p:txBody>
      </p:sp>
    </p:spTree>
    <p:extLst>
      <p:ext uri="{BB962C8B-B14F-4D97-AF65-F5344CB8AC3E}">
        <p14:creationId xmlns:p14="http://schemas.microsoft.com/office/powerpoint/2010/main" val="27942346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9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C7709F96-3A7F-4F0C-97ED-BDDF4182835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271" y="2294467"/>
            <a:ext cx="10404909" cy="4315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F84A4CEC-A8A6-44D7-B8BA-9B10646EF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782" y="205983"/>
            <a:ext cx="13867846" cy="874128"/>
          </a:xfrm>
        </p:spPr>
        <p:txBody>
          <a:bodyPr>
            <a:normAutofit/>
          </a:bodyPr>
          <a:lstStyle/>
          <a:p>
            <a:r>
              <a:rPr lang="en-US" altLang="zh-TW" sz="3850" dirty="0"/>
              <a:t>Never miss important logs: one-click notifications</a:t>
            </a:r>
            <a:endParaRPr lang="zh-TW" altLang="en-US" sz="3850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D181DBD-8904-45DC-8F40-97D9F3B43929}"/>
              </a:ext>
            </a:extLst>
          </p:cNvPr>
          <p:cNvSpPr/>
          <p:nvPr/>
        </p:nvSpPr>
        <p:spPr>
          <a:xfrm>
            <a:off x="1103259" y="1463260"/>
            <a:ext cx="9878536" cy="734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  <a:spcBef>
                <a:spcPts val="1000"/>
              </a:spcBef>
            </a:pPr>
            <a:r>
              <a:rPr lang="en-US" altLang="zh-TW" sz="20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For important logs, you can one-click create notification rules, and settings for important messages can be done intuitively.</a:t>
            </a:r>
          </a:p>
        </p:txBody>
      </p:sp>
      <p:cxnSp>
        <p:nvCxnSpPr>
          <p:cNvPr id="4" name="接點: 肘形 3">
            <a:extLst>
              <a:ext uri="{FF2B5EF4-FFF2-40B4-BE49-F238E27FC236}">
                <a16:creationId xmlns:a16="http://schemas.microsoft.com/office/drawing/2014/main" id="{B57EAD41-E4D6-427E-BAC8-86BBB61C20EA}"/>
              </a:ext>
            </a:extLst>
          </p:cNvPr>
          <p:cNvCxnSpPr>
            <a:cxnSpLocks/>
          </p:cNvCxnSpPr>
          <p:nvPr/>
        </p:nvCxnSpPr>
        <p:spPr>
          <a:xfrm rot="10800000" flipV="1">
            <a:off x="7694362" y="4826483"/>
            <a:ext cx="1720180" cy="565801"/>
          </a:xfrm>
          <a:prstGeom prst="bentConnector3">
            <a:avLst>
              <a:gd name="adj1" fmla="val 780"/>
            </a:avLst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圖片 12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5D13C017-49B5-4477-8745-14462812A8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54452" y="4039172"/>
            <a:ext cx="2260681" cy="863271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B18F3081-4C32-49A5-833E-F517DA65837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06327">
            <a:off x="6731859" y="2997119"/>
            <a:ext cx="5540015" cy="410162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6268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C051613F-9959-47E2-B009-B29DD59F9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10"/>
            <a:ext cx="12192000" cy="6857390"/>
          </a:xfrm>
          <a:prstGeom prst="rect">
            <a:avLst/>
          </a:prstGeom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6A189BA-2657-4248-85AB-5C94E271AE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703" y="1459355"/>
            <a:ext cx="4915940" cy="77451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altLang="zh-TW" sz="2300" dirty="0">
                <a:latin typeface="Arial" panose="020B0604020202020204" pitchFamily="34" charset="0"/>
                <a:cs typeface="Arial" panose="020B0604020202020204" pitchFamily="34" charset="0"/>
              </a:rPr>
              <a:t>Suggested Settings: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8AFE9CBE-0527-4C31-A1D3-B4ED4881A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271" y="205983"/>
            <a:ext cx="12192000" cy="874128"/>
          </a:xfrm>
        </p:spPr>
        <p:txBody>
          <a:bodyPr>
            <a:normAutofit fontScale="90000"/>
          </a:bodyPr>
          <a:lstStyle/>
          <a:p>
            <a:r>
              <a:rPr lang="en-US" altLang="zh-TW" sz="4800" dirty="0"/>
              <a:t>Use Case: Only receive important message</a:t>
            </a:r>
            <a:endParaRPr lang="zh-TW" altLang="en-US" sz="4800" dirty="0"/>
          </a:p>
        </p:txBody>
      </p:sp>
      <p:sp>
        <p:nvSpPr>
          <p:cNvPr id="8" name="語音泡泡: 矩形 7">
            <a:extLst>
              <a:ext uri="{FF2B5EF4-FFF2-40B4-BE49-F238E27FC236}">
                <a16:creationId xmlns:a16="http://schemas.microsoft.com/office/drawing/2014/main" id="{4401635C-C044-4C02-A015-D020C0FDF854}"/>
              </a:ext>
            </a:extLst>
          </p:cNvPr>
          <p:cNvSpPr/>
          <p:nvPr/>
        </p:nvSpPr>
        <p:spPr>
          <a:xfrm>
            <a:off x="6163734" y="1476289"/>
            <a:ext cx="1901951" cy="2313453"/>
          </a:xfrm>
          <a:prstGeom prst="wedgeRectCallout">
            <a:avLst>
              <a:gd name="adj1" fmla="val 80889"/>
              <a:gd name="adj2" fmla="val -5907"/>
            </a:avLst>
          </a:prstGeom>
          <a:gradFill>
            <a:gsLst>
              <a:gs pos="0">
                <a:srgbClr val="FF9E05"/>
              </a:gs>
              <a:gs pos="100000">
                <a:srgbClr val="FDF717"/>
              </a:gs>
            </a:gsLst>
            <a:lin ang="2700000" scaled="0"/>
          </a:gradFill>
          <a:ln>
            <a:noFill/>
          </a:ln>
          <a:effectLst>
            <a:outerShdw blurRad="1016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C3BD4CE0-B1B1-41A4-AFD9-B35B04AB92C4}"/>
              </a:ext>
            </a:extLst>
          </p:cNvPr>
          <p:cNvSpPr txBox="1"/>
          <p:nvPr/>
        </p:nvSpPr>
        <p:spPr>
          <a:xfrm>
            <a:off x="6245273" y="1569647"/>
            <a:ext cx="1820412" cy="2126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TW" sz="16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 just want to make sure that important NAS error messages are delivered, and other event notifications are irrelevant to me!</a:t>
            </a:r>
            <a:endParaRPr lang="zh-TW" altLang="en-US" sz="16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14D8D2BB-FCEC-4128-91CC-97D99AB7980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63676">
            <a:off x="10396821" y="1653151"/>
            <a:ext cx="846898" cy="846352"/>
          </a:xfrm>
          <a:prstGeom prst="rect">
            <a:avLst/>
          </a:prstGeom>
        </p:spPr>
      </p:pic>
      <p:sp>
        <p:nvSpPr>
          <p:cNvPr id="11" name="內容版面配置區 2">
            <a:extLst>
              <a:ext uri="{FF2B5EF4-FFF2-40B4-BE49-F238E27FC236}">
                <a16:creationId xmlns:a16="http://schemas.microsoft.com/office/drawing/2014/main" id="{B2E9480E-1E07-466B-A16F-5CFC624FE15B}"/>
              </a:ext>
            </a:extLst>
          </p:cNvPr>
          <p:cNvSpPr txBox="1">
            <a:spLocks/>
          </p:cNvSpPr>
          <p:nvPr/>
        </p:nvSpPr>
        <p:spPr>
          <a:xfrm>
            <a:off x="860237" y="1950970"/>
            <a:ext cx="5433388" cy="48534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00113">
              <a:lnSpc>
                <a:spcPts val="2600"/>
              </a:lnSpc>
              <a:spcBef>
                <a:spcPts val="350"/>
              </a:spcBef>
              <a:buClr>
                <a:schemeClr val="tx1"/>
              </a:buClr>
              <a:buNone/>
            </a:pPr>
            <a:r>
              <a:rPr lang="en-US" altLang="zh-TW" sz="1850" dirty="0">
                <a:latin typeface="Arial" panose="020B0604020202020204" pitchFamily="34" charset="0"/>
                <a:cs typeface="Arial" panose="020B0604020202020204" pitchFamily="34" charset="0"/>
              </a:rPr>
              <a:t>Select “Alert Notification”</a:t>
            </a:r>
          </a:p>
          <a:p>
            <a:pPr marL="0" indent="0" defTabSz="900113">
              <a:lnSpc>
                <a:spcPts val="2600"/>
              </a:lnSpc>
              <a:spcBef>
                <a:spcPts val="350"/>
              </a:spcBef>
              <a:buClr>
                <a:schemeClr val="tx1"/>
              </a:buClr>
              <a:buNone/>
            </a:pPr>
            <a:r>
              <a:rPr lang="en-US" altLang="zh-TW" sz="1850" dirty="0">
                <a:latin typeface="Arial" panose="020B0604020202020204" pitchFamily="34" charset="0"/>
                <a:cs typeface="Arial" panose="020B0604020202020204" pitchFamily="34" charset="0"/>
              </a:rPr>
              <a:t>Select “Warning” and “Error” in the severity level.  Select “All messages” in the filter</a:t>
            </a:r>
          </a:p>
          <a:p>
            <a:pPr marL="0" indent="0" defTabSz="900113">
              <a:lnSpc>
                <a:spcPts val="2600"/>
              </a:lnSpc>
              <a:spcBef>
                <a:spcPts val="350"/>
              </a:spcBef>
              <a:buClr>
                <a:schemeClr val="tx1"/>
              </a:buClr>
              <a:buNone/>
            </a:pPr>
            <a:r>
              <a:rPr lang="en-US" altLang="zh-TW" sz="1850" dirty="0">
                <a:latin typeface="Arial" panose="020B0604020202020204" pitchFamily="34" charset="0"/>
                <a:cs typeface="Arial" panose="020B0604020202020204" pitchFamily="34" charset="0"/>
              </a:rPr>
              <a:t>Configure notification methods and recipient information</a:t>
            </a:r>
          </a:p>
          <a:p>
            <a:pPr marL="0" indent="0" defTabSz="900113">
              <a:lnSpc>
                <a:spcPts val="2600"/>
              </a:lnSpc>
              <a:spcBef>
                <a:spcPts val="350"/>
              </a:spcBef>
              <a:buClr>
                <a:schemeClr val="tx1"/>
              </a:buClr>
              <a:buNone/>
            </a:pPr>
            <a:r>
              <a:rPr lang="en-US" altLang="zh-TW" sz="1850" dirty="0">
                <a:latin typeface="Arial" panose="020B0604020202020204" pitchFamily="34" charset="0"/>
                <a:cs typeface="Arial" panose="020B0604020202020204" pitchFamily="34" charset="0"/>
              </a:rPr>
              <a:t>Finish</a:t>
            </a:r>
          </a:p>
        </p:txBody>
      </p:sp>
      <p:pic>
        <p:nvPicPr>
          <p:cNvPr id="15" name="圖形 28">
            <a:extLst>
              <a:ext uri="{FF2B5EF4-FFF2-40B4-BE49-F238E27FC236}">
                <a16:creationId xmlns:a16="http://schemas.microsoft.com/office/drawing/2014/main" id="{073C94D9-1DDA-4A77-9984-7647366605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92" r="81378" b="-8826"/>
          <a:stretch/>
        </p:blipFill>
        <p:spPr>
          <a:xfrm rot="5400000">
            <a:off x="500049" y="1971050"/>
            <a:ext cx="298451" cy="3461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圖形 28">
            <a:extLst>
              <a:ext uri="{FF2B5EF4-FFF2-40B4-BE49-F238E27FC236}">
                <a16:creationId xmlns:a16="http://schemas.microsoft.com/office/drawing/2014/main" id="{9D46BAF0-F179-4FEB-B3C9-2D92357489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92" r="81378" b="-8826"/>
          <a:stretch/>
        </p:blipFill>
        <p:spPr>
          <a:xfrm rot="5400000">
            <a:off x="500049" y="2401836"/>
            <a:ext cx="298451" cy="3461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EB04B703-7FAF-4409-834B-E25591407A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828" y="2474511"/>
            <a:ext cx="106354" cy="195460"/>
          </a:xfrm>
          <a:prstGeom prst="rect">
            <a:avLst/>
          </a:prstGeom>
        </p:spPr>
      </p:pic>
      <p:pic>
        <p:nvPicPr>
          <p:cNvPr id="21" name="圖形 28">
            <a:extLst>
              <a:ext uri="{FF2B5EF4-FFF2-40B4-BE49-F238E27FC236}">
                <a16:creationId xmlns:a16="http://schemas.microsoft.com/office/drawing/2014/main" id="{76CADA7F-54B8-41A7-BE25-D6304BB632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92" r="81378" b="-8826"/>
          <a:stretch/>
        </p:blipFill>
        <p:spPr>
          <a:xfrm rot="5400000">
            <a:off x="496112" y="3073834"/>
            <a:ext cx="298451" cy="3461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73505446-7A75-4BB5-BADC-F780AE16E2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351" y="3142658"/>
            <a:ext cx="111831" cy="209874"/>
          </a:xfrm>
          <a:prstGeom prst="rect">
            <a:avLst/>
          </a:prstGeom>
        </p:spPr>
      </p:pic>
      <p:pic>
        <p:nvPicPr>
          <p:cNvPr id="23" name="圖形 28">
            <a:extLst>
              <a:ext uri="{FF2B5EF4-FFF2-40B4-BE49-F238E27FC236}">
                <a16:creationId xmlns:a16="http://schemas.microsoft.com/office/drawing/2014/main" id="{7CDC3E90-AF5A-4B05-9B3F-D724832A87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92" r="81378" b="-8826"/>
          <a:stretch/>
        </p:blipFill>
        <p:spPr>
          <a:xfrm rot="5400000">
            <a:off x="492175" y="3764523"/>
            <a:ext cx="298451" cy="3461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EFD73920-48D1-4606-A178-0A04334D83B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2366" y="3844381"/>
            <a:ext cx="113063" cy="193208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6D5A4439-5833-4443-8A60-6958AA7BD2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194" y="2054155"/>
            <a:ext cx="66116" cy="194037"/>
          </a:xfrm>
          <a:prstGeom prst="rect">
            <a:avLst/>
          </a:prstGeom>
        </p:spPr>
      </p:pic>
      <p:pic>
        <p:nvPicPr>
          <p:cNvPr id="25" name="圖片 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55534D73-42AA-41FE-9976-8549C5FC992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09" t="1202" r="774" b="1651"/>
          <a:stretch/>
        </p:blipFill>
        <p:spPr>
          <a:xfrm>
            <a:off x="880549" y="4226011"/>
            <a:ext cx="4455028" cy="2426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027651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4D2479FA-B483-4E1B-89F1-86E002D872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06"/>
          <a:stretch/>
        </p:blipFill>
        <p:spPr>
          <a:xfrm>
            <a:off x="1" y="1447799"/>
            <a:ext cx="12191998" cy="5409589"/>
          </a:xfrm>
          <a:prstGeom prst="rect">
            <a:avLst/>
          </a:prstGeom>
        </p:spPr>
      </p:pic>
      <p:sp>
        <p:nvSpPr>
          <p:cNvPr id="14" name="語音泡泡: 矩形 13">
            <a:extLst>
              <a:ext uri="{FF2B5EF4-FFF2-40B4-BE49-F238E27FC236}">
                <a16:creationId xmlns:a16="http://schemas.microsoft.com/office/drawing/2014/main" id="{7BDD237F-15DC-4863-B9A4-887794073166}"/>
              </a:ext>
            </a:extLst>
          </p:cNvPr>
          <p:cNvSpPr/>
          <p:nvPr/>
        </p:nvSpPr>
        <p:spPr>
          <a:xfrm>
            <a:off x="282940" y="4300139"/>
            <a:ext cx="2656825" cy="1819958"/>
          </a:xfrm>
          <a:prstGeom prst="wedgeRectCallout">
            <a:avLst>
              <a:gd name="adj1" fmla="val 72482"/>
              <a:gd name="adj2" fmla="val -33722"/>
            </a:avLst>
          </a:prstGeom>
          <a:gradFill>
            <a:gsLst>
              <a:gs pos="0">
                <a:srgbClr val="FF9E05"/>
              </a:gs>
              <a:gs pos="100000">
                <a:srgbClr val="FDF717"/>
              </a:gs>
            </a:gsLst>
            <a:lin ang="2700000" scaled="0"/>
          </a:gradFill>
          <a:ln>
            <a:noFill/>
          </a:ln>
          <a:effectLst>
            <a:outerShdw blurRad="88900" dist="38100" dir="36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666DB685-EA75-4533-858D-9DF60E83C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21" y="222917"/>
            <a:ext cx="10074442" cy="874128"/>
          </a:xfrm>
        </p:spPr>
        <p:txBody>
          <a:bodyPr>
            <a:noAutofit/>
          </a:bodyPr>
          <a:lstStyle/>
          <a:p>
            <a:pPr>
              <a:lnSpc>
                <a:spcPts val="4600"/>
              </a:lnSpc>
            </a:pPr>
            <a:r>
              <a:rPr lang="en-US" altLang="zh-TW" sz="3800" dirty="0"/>
              <a:t>Use Case: Only receive message from specified apps</a:t>
            </a:r>
            <a:endParaRPr lang="zh-TW" altLang="en-US" sz="3800" dirty="0"/>
          </a:p>
        </p:txBody>
      </p:sp>
      <p:sp>
        <p:nvSpPr>
          <p:cNvPr id="26" name="內容版面配置區 2">
            <a:extLst>
              <a:ext uri="{FF2B5EF4-FFF2-40B4-BE49-F238E27FC236}">
                <a16:creationId xmlns:a16="http://schemas.microsoft.com/office/drawing/2014/main" id="{28B33757-B70D-41C4-AB26-3A4BF0FC5F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355" y="1567213"/>
            <a:ext cx="4050045" cy="47672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altLang="zh-TW" sz="2300">
                <a:latin typeface="Arial" panose="020B0604020202020204" pitchFamily="34" charset="0"/>
                <a:cs typeface="Arial" panose="020B0604020202020204" pitchFamily="34" charset="0"/>
              </a:rPr>
              <a:t>Suggested</a:t>
            </a:r>
            <a:r>
              <a:rPr lang="en-US" altLang="zh-TW" sz="2300" dirty="0">
                <a:latin typeface="Arial" panose="020B0604020202020204" pitchFamily="34" charset="0"/>
                <a:cs typeface="Arial" panose="020B0604020202020204" pitchFamily="34" charset="0"/>
              </a:rPr>
              <a:t> Settings: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B751E3DC-BE03-48CE-B64E-EB33814D662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67" y="4059304"/>
            <a:ext cx="642673" cy="642259"/>
          </a:xfrm>
          <a:prstGeom prst="rect">
            <a:avLst/>
          </a:prstGeom>
        </p:spPr>
      </p:pic>
      <p:pic>
        <p:nvPicPr>
          <p:cNvPr id="15" name="圖形 28">
            <a:extLst>
              <a:ext uri="{FF2B5EF4-FFF2-40B4-BE49-F238E27FC236}">
                <a16:creationId xmlns:a16="http://schemas.microsoft.com/office/drawing/2014/main" id="{EA6B1F0D-19DE-4865-A1DB-516C19C6E3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92" r="81378" b="-8826"/>
          <a:stretch/>
        </p:blipFill>
        <p:spPr>
          <a:xfrm rot="5400000">
            <a:off x="390528" y="2110880"/>
            <a:ext cx="298451" cy="3461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圖形 28">
            <a:extLst>
              <a:ext uri="{FF2B5EF4-FFF2-40B4-BE49-F238E27FC236}">
                <a16:creationId xmlns:a16="http://schemas.microsoft.com/office/drawing/2014/main" id="{F0C493E6-EF5C-43BF-9101-24C4A6F5E6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92" r="81378" b="-8826"/>
          <a:stretch/>
        </p:blipFill>
        <p:spPr>
          <a:xfrm rot="5400000">
            <a:off x="390528" y="2673280"/>
            <a:ext cx="298451" cy="3461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38C0417B-425F-421D-BB6E-139BA387E3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5307" y="2745955"/>
            <a:ext cx="106354" cy="195460"/>
          </a:xfrm>
          <a:prstGeom prst="rect">
            <a:avLst/>
          </a:prstGeom>
        </p:spPr>
      </p:pic>
      <p:pic>
        <p:nvPicPr>
          <p:cNvPr id="19" name="圖形 28">
            <a:extLst>
              <a:ext uri="{FF2B5EF4-FFF2-40B4-BE49-F238E27FC236}">
                <a16:creationId xmlns:a16="http://schemas.microsoft.com/office/drawing/2014/main" id="{0453FA79-1D86-4F57-8052-EAD494F95B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92" r="81378" b="-8826"/>
          <a:stretch/>
        </p:blipFill>
        <p:spPr>
          <a:xfrm rot="5400000">
            <a:off x="5172215" y="2086775"/>
            <a:ext cx="298451" cy="3461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DA27A76B-CE45-45BC-A091-19EA5C27E8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5454" y="2155599"/>
            <a:ext cx="111831" cy="209874"/>
          </a:xfrm>
          <a:prstGeom prst="rect">
            <a:avLst/>
          </a:prstGeom>
        </p:spPr>
      </p:pic>
      <p:pic>
        <p:nvPicPr>
          <p:cNvPr id="21" name="圖形 28">
            <a:extLst>
              <a:ext uri="{FF2B5EF4-FFF2-40B4-BE49-F238E27FC236}">
                <a16:creationId xmlns:a16="http://schemas.microsoft.com/office/drawing/2014/main" id="{3F5AFF13-300F-4DC6-B224-FDEBB1CEC2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92" r="81378" b="-8826"/>
          <a:stretch/>
        </p:blipFill>
        <p:spPr>
          <a:xfrm rot="5400000">
            <a:off x="5168278" y="2814873"/>
            <a:ext cx="298451" cy="3461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DF31F86C-938A-4186-B6E8-F0A0FD044A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78469" y="2894731"/>
            <a:ext cx="113063" cy="193208"/>
          </a:xfrm>
          <a:prstGeom prst="rect">
            <a:avLst/>
          </a:prstGeom>
        </p:spPr>
      </p:pic>
      <p:pic>
        <p:nvPicPr>
          <p:cNvPr id="23" name="圖形 28">
            <a:extLst>
              <a:ext uri="{FF2B5EF4-FFF2-40B4-BE49-F238E27FC236}">
                <a16:creationId xmlns:a16="http://schemas.microsoft.com/office/drawing/2014/main" id="{343B4821-5158-4F66-9183-35586DC5B4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92" r="81378" b="-8826"/>
          <a:stretch/>
        </p:blipFill>
        <p:spPr>
          <a:xfrm rot="5400000">
            <a:off x="5163624" y="3226930"/>
            <a:ext cx="298451" cy="3461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E8B24374-4B4B-40CD-94ED-6ECA9F3AF39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5704" y="3306788"/>
            <a:ext cx="99445" cy="193208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C7272CCE-51E7-40F1-A6BA-04A7132488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0149" y="2192858"/>
            <a:ext cx="66116" cy="194037"/>
          </a:xfrm>
          <a:prstGeom prst="rect">
            <a:avLst/>
          </a:prstGeom>
        </p:spPr>
      </p:pic>
      <p:sp>
        <p:nvSpPr>
          <p:cNvPr id="27" name="內容版面配置區 2">
            <a:extLst>
              <a:ext uri="{FF2B5EF4-FFF2-40B4-BE49-F238E27FC236}">
                <a16:creationId xmlns:a16="http://schemas.microsoft.com/office/drawing/2014/main" id="{7FD9739F-5243-4EFD-9288-C001D9980AD2}"/>
              </a:ext>
            </a:extLst>
          </p:cNvPr>
          <p:cNvSpPr txBox="1">
            <a:spLocks/>
          </p:cNvSpPr>
          <p:nvPr/>
        </p:nvSpPr>
        <p:spPr>
          <a:xfrm>
            <a:off x="759183" y="2094421"/>
            <a:ext cx="4619604" cy="5252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00113">
              <a:lnSpc>
                <a:spcPts val="2600"/>
              </a:lnSpc>
              <a:spcBef>
                <a:spcPts val="350"/>
              </a:spcBef>
              <a:buClr>
                <a:schemeClr val="tx1"/>
              </a:buClr>
              <a:buNone/>
            </a:pPr>
            <a:r>
              <a:rPr lang="en-US" altLang="zh-TW" sz="1850" dirty="0">
                <a:latin typeface="Arial" panose="020B0604020202020204" pitchFamily="34" charset="0"/>
                <a:cs typeface="Arial" panose="020B0604020202020204" pitchFamily="34" charset="0"/>
              </a:rPr>
              <a:t>Select “Event Notification”</a:t>
            </a: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1B8FDA82-0FF9-4BE3-92E1-28208D0912FF}"/>
              </a:ext>
            </a:extLst>
          </p:cNvPr>
          <p:cNvSpPr txBox="1"/>
          <p:nvPr/>
        </p:nvSpPr>
        <p:spPr>
          <a:xfrm>
            <a:off x="360918" y="4360895"/>
            <a:ext cx="2595781" cy="1687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altLang="zh-TW" sz="16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 only want to receive notifications about NAS "Network" and "Storage &amp; Snapshots", and I want to receive them in "Chinese".</a:t>
            </a:r>
          </a:p>
        </p:txBody>
      </p:sp>
      <p:sp>
        <p:nvSpPr>
          <p:cNvPr id="29" name="內容版面配置區 2">
            <a:extLst>
              <a:ext uri="{FF2B5EF4-FFF2-40B4-BE49-F238E27FC236}">
                <a16:creationId xmlns:a16="http://schemas.microsoft.com/office/drawing/2014/main" id="{DB629533-DECA-4487-8B00-4AFD80F516A4}"/>
              </a:ext>
            </a:extLst>
          </p:cNvPr>
          <p:cNvSpPr txBox="1">
            <a:spLocks/>
          </p:cNvSpPr>
          <p:nvPr/>
        </p:nvSpPr>
        <p:spPr>
          <a:xfrm>
            <a:off x="5671694" y="1999214"/>
            <a:ext cx="6759270" cy="17828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00113">
              <a:lnSpc>
                <a:spcPts val="2600"/>
              </a:lnSpc>
              <a:spcBef>
                <a:spcPts val="350"/>
              </a:spcBef>
              <a:buClr>
                <a:schemeClr val="tx1"/>
              </a:buClr>
              <a:buNone/>
            </a:pPr>
            <a:r>
              <a:rPr lang="en-US" altLang="zh-TW" sz="1850" dirty="0">
                <a:latin typeface="Arial" panose="020B0604020202020204" pitchFamily="34" charset="0"/>
                <a:cs typeface="Arial" panose="020B0604020202020204" pitchFamily="34" charset="0"/>
              </a:rPr>
              <a:t>Set notification criteria: severity level, keyword filtering, specified time. (Default is all message notifications)</a:t>
            </a:r>
          </a:p>
        </p:txBody>
      </p:sp>
      <p:sp>
        <p:nvSpPr>
          <p:cNvPr id="30" name="內容版面配置區 2">
            <a:extLst>
              <a:ext uri="{FF2B5EF4-FFF2-40B4-BE49-F238E27FC236}">
                <a16:creationId xmlns:a16="http://schemas.microsoft.com/office/drawing/2014/main" id="{9B917638-448A-48FD-8DB6-18235EFA03D3}"/>
              </a:ext>
            </a:extLst>
          </p:cNvPr>
          <p:cNvSpPr txBox="1">
            <a:spLocks/>
          </p:cNvSpPr>
          <p:nvPr/>
        </p:nvSpPr>
        <p:spPr>
          <a:xfrm>
            <a:off x="5663103" y="2771937"/>
            <a:ext cx="6440966" cy="12561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00113">
              <a:lnSpc>
                <a:spcPts val="2800"/>
              </a:lnSpc>
              <a:spcBef>
                <a:spcPts val="350"/>
              </a:spcBef>
              <a:buClr>
                <a:schemeClr val="tx1"/>
              </a:buClr>
              <a:buNone/>
            </a:pPr>
            <a:r>
              <a:rPr lang="en-US" altLang="zh-TW" sz="1800" dirty="0">
                <a:latin typeface="Arial" panose="020B0604020202020204" pitchFamily="34" charset="0"/>
                <a:cs typeface="Arial" panose="020B0604020202020204" pitchFamily="34" charset="0"/>
              </a:rPr>
              <a:t>Configure notification methods and receiver information</a:t>
            </a:r>
          </a:p>
          <a:p>
            <a:pPr marL="0" indent="0" defTabSz="900113">
              <a:lnSpc>
                <a:spcPts val="2800"/>
              </a:lnSpc>
              <a:spcBef>
                <a:spcPts val="350"/>
              </a:spcBef>
              <a:buClr>
                <a:schemeClr val="tx1"/>
              </a:buClr>
              <a:buNone/>
            </a:pPr>
            <a:r>
              <a:rPr lang="en-US" altLang="zh-TW" sz="1800" dirty="0">
                <a:latin typeface="Arial" panose="020B0604020202020204" pitchFamily="34" charset="0"/>
                <a:cs typeface="Arial" panose="020B0604020202020204" pitchFamily="34" charset="0"/>
              </a:rPr>
              <a:t>Finish</a:t>
            </a:r>
          </a:p>
        </p:txBody>
      </p:sp>
      <p:sp>
        <p:nvSpPr>
          <p:cNvPr id="31" name="內容版面配置區 2">
            <a:extLst>
              <a:ext uri="{FF2B5EF4-FFF2-40B4-BE49-F238E27FC236}">
                <a16:creationId xmlns:a16="http://schemas.microsoft.com/office/drawing/2014/main" id="{6A2B745F-4D0D-4E88-8452-6B03730AA434}"/>
              </a:ext>
            </a:extLst>
          </p:cNvPr>
          <p:cNvSpPr txBox="1">
            <a:spLocks/>
          </p:cNvSpPr>
          <p:nvPr/>
        </p:nvSpPr>
        <p:spPr>
          <a:xfrm>
            <a:off x="765893" y="2627805"/>
            <a:ext cx="4171007" cy="48534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00113">
              <a:lnSpc>
                <a:spcPts val="2600"/>
              </a:lnSpc>
              <a:spcBef>
                <a:spcPts val="350"/>
              </a:spcBef>
              <a:buClr>
                <a:schemeClr val="tx1"/>
              </a:buClr>
              <a:buNone/>
            </a:pPr>
            <a:r>
              <a:rPr lang="en-US" altLang="zh-TW" sz="1850" dirty="0">
                <a:latin typeface="Arial" panose="020B0604020202020204" pitchFamily="34" charset="0"/>
                <a:cs typeface="Arial" panose="020B0604020202020204" pitchFamily="34" charset="0"/>
              </a:rPr>
              <a:t>Select the "Network and Virtual Switch" and "Storage and Snapshot " and the "Message Category" </a:t>
            </a:r>
          </a:p>
        </p:txBody>
      </p:sp>
      <p:pic>
        <p:nvPicPr>
          <p:cNvPr id="32" name="圖片 3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0B318619-BDE8-4E18-88B8-150AB908B3B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3" t="659" r="837" b="2463"/>
          <a:stretch/>
        </p:blipFill>
        <p:spPr>
          <a:xfrm>
            <a:off x="6498582" y="3630489"/>
            <a:ext cx="4474218" cy="295133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044149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AFE67996-E267-475A-B80D-28F4E0DEF9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91"/>
          <a:stretch/>
        </p:blipFill>
        <p:spPr>
          <a:xfrm>
            <a:off x="0" y="1426207"/>
            <a:ext cx="12192000" cy="5431181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666DB685-EA75-4533-858D-9DF60E83C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20" y="256785"/>
            <a:ext cx="10380845" cy="874128"/>
          </a:xfrm>
        </p:spPr>
        <p:txBody>
          <a:bodyPr>
            <a:noAutofit/>
          </a:bodyPr>
          <a:lstStyle/>
          <a:p>
            <a:pPr>
              <a:lnSpc>
                <a:spcPts val="4600"/>
              </a:lnSpc>
            </a:pPr>
            <a:r>
              <a:rPr lang="en-US" altLang="zh-TW" sz="3800" dirty="0"/>
              <a:t>Use case: Receive HBS backup completion notification</a:t>
            </a:r>
            <a:endParaRPr lang="zh-TW" altLang="en-US" sz="3800" dirty="0"/>
          </a:p>
        </p:txBody>
      </p:sp>
      <p:sp>
        <p:nvSpPr>
          <p:cNvPr id="58" name="語音泡泡: 矩形 13">
            <a:extLst>
              <a:ext uri="{FF2B5EF4-FFF2-40B4-BE49-F238E27FC236}">
                <a16:creationId xmlns:a16="http://schemas.microsoft.com/office/drawing/2014/main" id="{6517FEF8-7588-CC4D-AD8E-5326EA52D72D}"/>
              </a:ext>
            </a:extLst>
          </p:cNvPr>
          <p:cNvSpPr/>
          <p:nvPr/>
        </p:nvSpPr>
        <p:spPr>
          <a:xfrm>
            <a:off x="6327232" y="1827319"/>
            <a:ext cx="2300301" cy="1341358"/>
          </a:xfrm>
          <a:prstGeom prst="wedgeRectCallout">
            <a:avLst>
              <a:gd name="adj1" fmla="val 67310"/>
              <a:gd name="adj2" fmla="val -15494"/>
            </a:avLst>
          </a:prstGeom>
          <a:gradFill>
            <a:gsLst>
              <a:gs pos="0">
                <a:srgbClr val="FF9E05"/>
              </a:gs>
              <a:gs pos="100000">
                <a:srgbClr val="FDF717"/>
              </a:gs>
            </a:gsLst>
            <a:lin ang="2700000" scaled="0"/>
          </a:gradFill>
          <a:ln>
            <a:noFill/>
          </a:ln>
          <a:effectLst>
            <a:outerShdw blurRad="88900" dist="38100" dir="36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074C501-A5DB-A542-9B1E-AE3915EC9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650" y="4068579"/>
            <a:ext cx="4932115" cy="25313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pic>
        <p:nvPicPr>
          <p:cNvPr id="44" name="圖片 43">
            <a:extLst>
              <a:ext uri="{FF2B5EF4-FFF2-40B4-BE49-F238E27FC236}">
                <a16:creationId xmlns:a16="http://schemas.microsoft.com/office/drawing/2014/main" id="{E2FB3E68-CC4A-4ABB-A7B1-ECC99A35FBE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1258" y="1706867"/>
            <a:ext cx="642673" cy="642259"/>
          </a:xfrm>
          <a:prstGeom prst="rect">
            <a:avLst/>
          </a:prstGeom>
        </p:spPr>
      </p:pic>
      <p:pic>
        <p:nvPicPr>
          <p:cNvPr id="61" name="圖形 28">
            <a:extLst>
              <a:ext uri="{FF2B5EF4-FFF2-40B4-BE49-F238E27FC236}">
                <a16:creationId xmlns:a16="http://schemas.microsoft.com/office/drawing/2014/main" id="{6F0F7CF6-1E04-4BC2-B8C3-C28BF0E78E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92" r="81378" b="-8826"/>
          <a:stretch/>
        </p:blipFill>
        <p:spPr>
          <a:xfrm rot="5400000">
            <a:off x="483117" y="2009688"/>
            <a:ext cx="298451" cy="3461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3" name="圖形 28">
            <a:extLst>
              <a:ext uri="{FF2B5EF4-FFF2-40B4-BE49-F238E27FC236}">
                <a16:creationId xmlns:a16="http://schemas.microsoft.com/office/drawing/2014/main" id="{4109EA68-54FD-4F5E-B929-C54417AB1D1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92" r="81378" b="-8826"/>
          <a:stretch/>
        </p:blipFill>
        <p:spPr>
          <a:xfrm rot="5400000">
            <a:off x="483117" y="2724877"/>
            <a:ext cx="298451" cy="3461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4" name="圖片 63">
            <a:extLst>
              <a:ext uri="{FF2B5EF4-FFF2-40B4-BE49-F238E27FC236}">
                <a16:creationId xmlns:a16="http://schemas.microsoft.com/office/drawing/2014/main" id="{C552E88D-44AD-4E07-800A-E714DAF594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7896" y="2797552"/>
            <a:ext cx="106354" cy="195460"/>
          </a:xfrm>
          <a:prstGeom prst="rect">
            <a:avLst/>
          </a:prstGeom>
        </p:spPr>
      </p:pic>
      <p:pic>
        <p:nvPicPr>
          <p:cNvPr id="65" name="圖形 28">
            <a:extLst>
              <a:ext uri="{FF2B5EF4-FFF2-40B4-BE49-F238E27FC236}">
                <a16:creationId xmlns:a16="http://schemas.microsoft.com/office/drawing/2014/main" id="{3DC8A73E-9125-49B0-905F-9E1371BB654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92" r="81378" b="-8826"/>
          <a:stretch/>
        </p:blipFill>
        <p:spPr>
          <a:xfrm rot="5400000">
            <a:off x="479180" y="3148561"/>
            <a:ext cx="298451" cy="3461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6" name="圖片 65">
            <a:extLst>
              <a:ext uri="{FF2B5EF4-FFF2-40B4-BE49-F238E27FC236}">
                <a16:creationId xmlns:a16="http://schemas.microsoft.com/office/drawing/2014/main" id="{A1C8CEA3-994E-45A7-9211-0335B0DA40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419" y="3217385"/>
            <a:ext cx="111831" cy="209874"/>
          </a:xfrm>
          <a:prstGeom prst="rect">
            <a:avLst/>
          </a:prstGeom>
        </p:spPr>
      </p:pic>
      <p:pic>
        <p:nvPicPr>
          <p:cNvPr id="67" name="圖形 28">
            <a:extLst>
              <a:ext uri="{FF2B5EF4-FFF2-40B4-BE49-F238E27FC236}">
                <a16:creationId xmlns:a16="http://schemas.microsoft.com/office/drawing/2014/main" id="{0EBE84E9-212E-4A4E-A506-25023DCD907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92" r="81378" b="-8826"/>
          <a:stretch/>
        </p:blipFill>
        <p:spPr>
          <a:xfrm rot="5400000">
            <a:off x="475243" y="3548791"/>
            <a:ext cx="298451" cy="3461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8" name="圖片 67">
            <a:extLst>
              <a:ext uri="{FF2B5EF4-FFF2-40B4-BE49-F238E27FC236}">
                <a16:creationId xmlns:a16="http://schemas.microsoft.com/office/drawing/2014/main" id="{91C78C75-8357-42D3-B094-5984F1F9C54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5434" y="3628649"/>
            <a:ext cx="113063" cy="193208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C902EE69-E3C9-E449-93A1-52FF79F264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72551" y="4068579"/>
            <a:ext cx="4932115" cy="25313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pic>
        <p:nvPicPr>
          <p:cNvPr id="71" name="圖片 70">
            <a:extLst>
              <a:ext uri="{FF2B5EF4-FFF2-40B4-BE49-F238E27FC236}">
                <a16:creationId xmlns:a16="http://schemas.microsoft.com/office/drawing/2014/main" id="{8EFB5104-DDA2-46C8-8A64-453C41AA234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907" y="2084054"/>
            <a:ext cx="66116" cy="194037"/>
          </a:xfrm>
          <a:prstGeom prst="rect">
            <a:avLst/>
          </a:prstGeom>
        </p:spPr>
      </p:pic>
      <p:sp>
        <p:nvSpPr>
          <p:cNvPr id="20" name="內容版面配置區 2">
            <a:extLst>
              <a:ext uri="{FF2B5EF4-FFF2-40B4-BE49-F238E27FC236}">
                <a16:creationId xmlns:a16="http://schemas.microsoft.com/office/drawing/2014/main" id="{0189318B-B3BD-4D6A-A27C-036A5C93B4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596" y="1523750"/>
            <a:ext cx="4050045" cy="47672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altLang="zh-TW" sz="2300" dirty="0">
                <a:latin typeface="Arial" panose="020B0604020202020204" pitchFamily="34" charset="0"/>
                <a:cs typeface="Arial" panose="020B0604020202020204" pitchFamily="34" charset="0"/>
              </a:rPr>
              <a:t>Suggest Settings:</a:t>
            </a:r>
          </a:p>
        </p:txBody>
      </p:sp>
      <p:sp>
        <p:nvSpPr>
          <p:cNvPr id="21" name="內容版面配置區 2">
            <a:extLst>
              <a:ext uri="{FF2B5EF4-FFF2-40B4-BE49-F238E27FC236}">
                <a16:creationId xmlns:a16="http://schemas.microsoft.com/office/drawing/2014/main" id="{DF4B6246-8D89-489D-BDB1-98BFFD2B137E}"/>
              </a:ext>
            </a:extLst>
          </p:cNvPr>
          <p:cNvSpPr txBox="1">
            <a:spLocks/>
          </p:cNvSpPr>
          <p:nvPr/>
        </p:nvSpPr>
        <p:spPr>
          <a:xfrm>
            <a:off x="869036" y="1975072"/>
            <a:ext cx="5433388" cy="48534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00113">
              <a:lnSpc>
                <a:spcPts val="2650"/>
              </a:lnSpc>
              <a:spcBef>
                <a:spcPts val="350"/>
              </a:spcBef>
              <a:buClr>
                <a:schemeClr val="tx1"/>
              </a:buClr>
              <a:buNone/>
            </a:pPr>
            <a:r>
              <a:rPr lang="en-US" altLang="zh-TW" sz="1850" dirty="0">
                <a:latin typeface="Arial" panose="020B0604020202020204" pitchFamily="34" charset="0"/>
                <a:cs typeface="Arial" panose="020B0604020202020204" pitchFamily="34" charset="0"/>
              </a:rPr>
              <a:t>Launch “Notification Center” and open event rule page</a:t>
            </a:r>
          </a:p>
          <a:p>
            <a:pPr marL="0" indent="0" defTabSz="900113">
              <a:lnSpc>
                <a:spcPts val="2650"/>
              </a:lnSpc>
              <a:spcBef>
                <a:spcPts val="350"/>
              </a:spcBef>
              <a:buClr>
                <a:schemeClr val="tx1"/>
              </a:buClr>
              <a:buNone/>
            </a:pPr>
            <a:r>
              <a:rPr lang="en-US" altLang="zh-TW" sz="1850" dirty="0">
                <a:latin typeface="Arial" panose="020B0604020202020204" pitchFamily="34" charset="0"/>
                <a:cs typeface="Arial" panose="020B0604020202020204" pitchFamily="34" charset="0"/>
              </a:rPr>
              <a:t>Set HBS notification rules </a:t>
            </a:r>
          </a:p>
          <a:p>
            <a:pPr marL="0" indent="0" defTabSz="900113">
              <a:lnSpc>
                <a:spcPts val="2650"/>
              </a:lnSpc>
              <a:spcBef>
                <a:spcPts val="350"/>
              </a:spcBef>
              <a:buClr>
                <a:schemeClr val="tx1"/>
              </a:buClr>
              <a:buNone/>
            </a:pPr>
            <a:r>
              <a:rPr lang="en-US" altLang="zh-TW" sz="1850" dirty="0">
                <a:latin typeface="Arial" panose="020B0604020202020204" pitchFamily="34" charset="0"/>
                <a:cs typeface="Arial" panose="020B0604020202020204" pitchFamily="34" charset="0"/>
              </a:rPr>
              <a:t>Set receiver of notification</a:t>
            </a:r>
          </a:p>
          <a:p>
            <a:pPr marL="0" indent="0" defTabSz="900113">
              <a:lnSpc>
                <a:spcPts val="2650"/>
              </a:lnSpc>
              <a:spcBef>
                <a:spcPts val="350"/>
              </a:spcBef>
              <a:buClr>
                <a:schemeClr val="tx1"/>
              </a:buClr>
              <a:buNone/>
            </a:pPr>
            <a:r>
              <a:rPr lang="en-US" altLang="zh-TW" sz="1850" dirty="0">
                <a:latin typeface="Arial" panose="020B0604020202020204" pitchFamily="34" charset="0"/>
                <a:cs typeface="Arial" panose="020B0604020202020204" pitchFamily="34" charset="0"/>
              </a:rPr>
              <a:t>Finish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47F4CE4E-1AEE-445B-8E18-91BA850DDA75}"/>
              </a:ext>
            </a:extLst>
          </p:cNvPr>
          <p:cNvSpPr txBox="1"/>
          <p:nvPr/>
        </p:nvSpPr>
        <p:spPr>
          <a:xfrm>
            <a:off x="6361101" y="1937237"/>
            <a:ext cx="2274900" cy="1148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altLang="zh-TW" sz="16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 want to receive HBS job finished to make sure the backup is completed.</a:t>
            </a:r>
          </a:p>
        </p:txBody>
      </p:sp>
    </p:spTree>
    <p:extLst>
      <p:ext uri="{BB962C8B-B14F-4D97-AF65-F5344CB8AC3E}">
        <p14:creationId xmlns:p14="http://schemas.microsoft.com/office/powerpoint/2010/main" val="35012229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盤, 坐, 標誌, 停止 的圖片&#10;&#10;自動產生的描述">
            <a:extLst>
              <a:ext uri="{FF2B5EF4-FFF2-40B4-BE49-F238E27FC236}">
                <a16:creationId xmlns:a16="http://schemas.microsoft.com/office/drawing/2014/main" id="{ED60DDCE-F5D8-4F04-87B8-7718B65795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50" y="1740379"/>
            <a:ext cx="5626100" cy="2515598"/>
          </a:xfrm>
          <a:prstGeom prst="rect">
            <a:avLst/>
          </a:prstGeom>
        </p:spPr>
      </p:pic>
      <p:sp>
        <p:nvSpPr>
          <p:cNvPr id="5" name="副標題 16">
            <a:extLst>
              <a:ext uri="{FF2B5EF4-FFF2-40B4-BE49-F238E27FC236}">
                <a16:creationId xmlns:a16="http://schemas.microsoft.com/office/drawing/2014/main" id="{8D742296-74FF-44E2-B443-EDE394D20308}"/>
              </a:ext>
            </a:extLst>
          </p:cNvPr>
          <p:cNvSpPr txBox="1">
            <a:spLocks/>
          </p:cNvSpPr>
          <p:nvPr/>
        </p:nvSpPr>
        <p:spPr>
          <a:xfrm>
            <a:off x="672460" y="6433688"/>
            <a:ext cx="5829940" cy="466725"/>
          </a:xfrm>
          <a:prstGeom prst="rect">
            <a:avLst/>
          </a:prstGeom>
        </p:spPr>
        <p:txBody>
          <a:bodyPr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800" dirty="0">
                <a:solidFill>
                  <a:srgbClr val="5C5C5C"/>
                </a:solidFill>
              </a:rPr>
              <a:t>Copyright © 2018 QNAP Systems, Inc. All rights reserved. QNAP® and other names of QNAP Products are proprietary marks or registered trademarks of QNAP Systems, Inc. Other products and company names mentioned herein are trademarks of their respective holders.</a:t>
            </a:r>
            <a:endParaRPr lang="zh-TW" altLang="en-US" sz="800" dirty="0">
              <a:solidFill>
                <a:srgbClr val="5C5C5C"/>
              </a:solidFill>
            </a:endParaRPr>
          </a:p>
        </p:txBody>
      </p:sp>
      <p:pic>
        <p:nvPicPr>
          <p:cNvPr id="7" name="圖片 6" descr="一張含有 標誌, 正面, 黑暗, 坐 的圖片&#10;&#10;自動產生的描述">
            <a:extLst>
              <a:ext uri="{FF2B5EF4-FFF2-40B4-BE49-F238E27FC236}">
                <a16:creationId xmlns:a16="http://schemas.microsoft.com/office/drawing/2014/main" id="{436EF8E3-BD2B-4631-9B2E-D0C48D5644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17" y="4834465"/>
            <a:ext cx="6096000" cy="83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168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74E6789F-9562-4513-9AA8-B35EF13D71AE}"/>
              </a:ext>
            </a:extLst>
          </p:cNvPr>
          <p:cNvSpPr/>
          <p:nvPr/>
        </p:nvSpPr>
        <p:spPr>
          <a:xfrm>
            <a:off x="1574677" y="3204463"/>
            <a:ext cx="3141198" cy="41549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buClr>
                <a:schemeClr val="lt1"/>
              </a:buClr>
              <a:buSzPts val="275"/>
            </a:pPr>
            <a:r>
              <a:rPr lang="en-US" altLang="zh-TW" sz="2020" b="1" dirty="0">
                <a:solidFill>
                  <a:srgbClr val="E25B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Centralized setting</a:t>
            </a:r>
            <a:endParaRPr lang="en-US" altLang="zh-TW" sz="2020" b="1" dirty="0">
              <a:solidFill>
                <a:srgbClr val="E25B00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E67770F-9FED-45F5-8B0A-4042C2046E1F}"/>
              </a:ext>
            </a:extLst>
          </p:cNvPr>
          <p:cNvSpPr/>
          <p:nvPr/>
        </p:nvSpPr>
        <p:spPr>
          <a:xfrm>
            <a:off x="1863834" y="3622437"/>
            <a:ext cx="256082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5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One interface to integrate all notification settings and operations</a:t>
            </a:r>
          </a:p>
        </p:txBody>
      </p:sp>
      <p:sp>
        <p:nvSpPr>
          <p:cNvPr id="17" name="標題 1">
            <a:extLst>
              <a:ext uri="{FF2B5EF4-FFF2-40B4-BE49-F238E27FC236}">
                <a16:creationId xmlns:a16="http://schemas.microsoft.com/office/drawing/2014/main" id="{454D755C-8187-48AB-8ECF-D5D2AD6F1B1A}"/>
              </a:ext>
            </a:extLst>
          </p:cNvPr>
          <p:cNvSpPr txBox="1">
            <a:spLocks/>
          </p:cNvSpPr>
          <p:nvPr/>
        </p:nvSpPr>
        <p:spPr>
          <a:xfrm>
            <a:off x="354420" y="262364"/>
            <a:ext cx="11916099" cy="8741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 sz="4300" dirty="0"/>
              <a:t>Notification Center - Five </a:t>
            </a:r>
            <a:r>
              <a:rPr lang="en-US" altLang="zh-TW" sz="4300"/>
              <a:t>Major Highlights</a:t>
            </a:r>
            <a:endParaRPr lang="zh-TW" altLang="en-US" sz="4300" dirty="0"/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A93F5F56-A78F-439B-A78A-E0E5B1224F9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7492" y="2315879"/>
            <a:ext cx="975335" cy="894059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B95757B4-9E32-421E-B347-C2B0CC47E3E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5521" y="1221064"/>
            <a:ext cx="990940" cy="908362"/>
          </a:xfrm>
          <a:prstGeom prst="rect">
            <a:avLst/>
          </a:prstGeom>
        </p:spPr>
      </p:pic>
      <p:pic>
        <p:nvPicPr>
          <p:cNvPr id="28" name="圖形 27">
            <a:extLst>
              <a:ext uri="{FF2B5EF4-FFF2-40B4-BE49-F238E27FC236}">
                <a16:creationId xmlns:a16="http://schemas.microsoft.com/office/drawing/2014/main" id="{82FDAA3B-29F6-4B94-A64E-D2401A4C67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33488" y="4870765"/>
            <a:ext cx="591772" cy="707240"/>
          </a:xfrm>
          <a:prstGeom prst="rect">
            <a:avLst/>
          </a:prstGeom>
        </p:spPr>
      </p:pic>
      <p:pic>
        <p:nvPicPr>
          <p:cNvPr id="31" name="圖形 30">
            <a:extLst>
              <a:ext uri="{FF2B5EF4-FFF2-40B4-BE49-F238E27FC236}">
                <a16:creationId xmlns:a16="http://schemas.microsoft.com/office/drawing/2014/main" id="{C6B4D86C-C901-4537-8D0D-6A9EA0F7DF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90590" y="4897435"/>
            <a:ext cx="687700" cy="687700"/>
          </a:xfrm>
          <a:prstGeom prst="rect">
            <a:avLst/>
          </a:prstGeom>
        </p:spPr>
      </p:pic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1CF6FEAD-7F1F-4210-B027-D08EE7334317}"/>
              </a:ext>
            </a:extLst>
          </p:cNvPr>
          <p:cNvSpPr/>
          <p:nvPr/>
        </p:nvSpPr>
        <p:spPr>
          <a:xfrm>
            <a:off x="5103343" y="3824711"/>
            <a:ext cx="1942744" cy="1825161"/>
          </a:xfrm>
          <a:prstGeom prst="roundRect">
            <a:avLst>
              <a:gd name="adj" fmla="val 19881"/>
            </a:avLst>
          </a:prstGeom>
          <a:solidFill>
            <a:schemeClr val="tx1">
              <a:alpha val="77000"/>
            </a:schemeClr>
          </a:solidFill>
          <a:ln>
            <a:noFill/>
          </a:ln>
          <a:effectLst>
            <a:softEdge rad="215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/>
          </a:p>
        </p:txBody>
      </p:sp>
      <p:pic>
        <p:nvPicPr>
          <p:cNvPr id="18" name="圖片 17" descr="一張含有 頭飾, 頭盔, 帽 的圖片&#10;&#10;自動產生的描述">
            <a:extLst>
              <a:ext uri="{FF2B5EF4-FFF2-40B4-BE49-F238E27FC236}">
                <a16:creationId xmlns:a16="http://schemas.microsoft.com/office/drawing/2014/main" id="{CEDDA3CB-1EBD-41C3-8D63-C742E177FD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68224" y="3824711"/>
            <a:ext cx="1655545" cy="16555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群組 19">
            <a:extLst>
              <a:ext uri="{FF2B5EF4-FFF2-40B4-BE49-F238E27FC236}">
                <a16:creationId xmlns:a16="http://schemas.microsoft.com/office/drawing/2014/main" id="{E8F39A92-4CC5-4021-9ED9-C55A67EF2DDF}"/>
              </a:ext>
            </a:extLst>
          </p:cNvPr>
          <p:cNvGrpSpPr/>
          <p:nvPr/>
        </p:nvGrpSpPr>
        <p:grpSpPr>
          <a:xfrm>
            <a:off x="2745461" y="2341854"/>
            <a:ext cx="814191" cy="767221"/>
            <a:chOff x="2745461" y="2286196"/>
            <a:chExt cx="814191" cy="767221"/>
          </a:xfrm>
        </p:grpSpPr>
        <p:pic>
          <p:nvPicPr>
            <p:cNvPr id="24" name="圖形 23">
              <a:extLst>
                <a:ext uri="{FF2B5EF4-FFF2-40B4-BE49-F238E27FC236}">
                  <a16:creationId xmlns:a16="http://schemas.microsoft.com/office/drawing/2014/main" id="{A7F30841-EACD-45CD-916E-32C79F73D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745461" y="2299536"/>
              <a:ext cx="814191" cy="753881"/>
            </a:xfrm>
            <a:prstGeom prst="rect">
              <a:avLst/>
            </a:prstGeom>
          </p:spPr>
        </p:pic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3FDB3059-AA65-4AA9-B135-04F99F464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20339" y="2286196"/>
              <a:ext cx="647810" cy="593826"/>
            </a:xfrm>
            <a:prstGeom prst="rect">
              <a:avLst/>
            </a:prstGeom>
          </p:spPr>
        </p:pic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id="{2FF059BE-698F-43B5-AF3F-539576E89BE2}"/>
              </a:ext>
            </a:extLst>
          </p:cNvPr>
          <p:cNvSpPr/>
          <p:nvPr/>
        </p:nvSpPr>
        <p:spPr>
          <a:xfrm>
            <a:off x="4533352" y="1960662"/>
            <a:ext cx="3141198" cy="73866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buClr>
                <a:schemeClr val="lt1"/>
              </a:buClr>
              <a:buSzPts val="275"/>
            </a:pPr>
            <a:r>
              <a:rPr lang="en-US" altLang="zh-TW" sz="2020" b="1" dirty="0">
                <a:solidFill>
                  <a:srgbClr val="E25B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Support multiple </a:t>
            </a:r>
            <a:r>
              <a:rPr lang="en-US" altLang="zh-TW" sz="2020" b="1">
                <a:solidFill>
                  <a:srgbClr val="E25B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notification</a:t>
            </a:r>
            <a:r>
              <a:rPr lang="en-US" altLang="zh-TW" sz="2020" b="1" dirty="0">
                <a:solidFill>
                  <a:srgbClr val="E25B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methods</a:t>
            </a:r>
            <a:endParaRPr lang="en-US" altLang="zh-TW" sz="2020" b="1" dirty="0">
              <a:solidFill>
                <a:srgbClr val="E25B00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8AF32A71-A443-46D8-9872-42F456E5B627}"/>
              </a:ext>
            </a:extLst>
          </p:cNvPr>
          <p:cNvSpPr/>
          <p:nvPr/>
        </p:nvSpPr>
        <p:spPr>
          <a:xfrm>
            <a:off x="4823313" y="2615205"/>
            <a:ext cx="256082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5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Meet your various notification scenarios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8C5D8B3C-1B6B-4AC7-B323-39804892F326}"/>
              </a:ext>
            </a:extLst>
          </p:cNvPr>
          <p:cNvSpPr/>
          <p:nvPr/>
        </p:nvSpPr>
        <p:spPr>
          <a:xfrm>
            <a:off x="7291481" y="3189624"/>
            <a:ext cx="3526893" cy="40318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buClr>
                <a:schemeClr val="lt1"/>
              </a:buClr>
              <a:buSzPts val="275"/>
            </a:pPr>
            <a:r>
              <a:rPr lang="en-US" altLang="zh-TW" sz="2020" b="1" dirty="0">
                <a:solidFill>
                  <a:srgbClr val="E25B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Highly flexible rule setting </a:t>
            </a:r>
            <a:endParaRPr lang="en-US" altLang="zh-TW" sz="2020" b="1" dirty="0">
              <a:solidFill>
                <a:srgbClr val="E25B00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0F4E2649-C6D8-4F2D-A3FA-EE12591B14D3}"/>
              </a:ext>
            </a:extLst>
          </p:cNvPr>
          <p:cNvSpPr/>
          <p:nvPr/>
        </p:nvSpPr>
        <p:spPr>
          <a:xfrm>
            <a:off x="7815608" y="3631386"/>
            <a:ext cx="249723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5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Easily filter important messages you want to receive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DAF0A9F1-4E12-4D55-A5FA-F0952441D991}"/>
              </a:ext>
            </a:extLst>
          </p:cNvPr>
          <p:cNvSpPr/>
          <p:nvPr/>
        </p:nvSpPr>
        <p:spPr>
          <a:xfrm>
            <a:off x="1566726" y="5579411"/>
            <a:ext cx="3141198" cy="40318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buClr>
                <a:schemeClr val="lt1"/>
              </a:buClr>
              <a:buSzPts val="275"/>
            </a:pPr>
            <a:r>
              <a:rPr lang="en-US" altLang="zh-TW" sz="2020" b="1" dirty="0">
                <a:solidFill>
                  <a:srgbClr val="E25B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Double insurance</a:t>
            </a:r>
            <a:endParaRPr lang="en-US" altLang="zh-TW" sz="2020" b="1" dirty="0">
              <a:solidFill>
                <a:srgbClr val="E25B00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AA65FF2B-BB5A-4E87-BED3-75D0E1A47124}"/>
              </a:ext>
            </a:extLst>
          </p:cNvPr>
          <p:cNvSpPr/>
          <p:nvPr/>
        </p:nvSpPr>
        <p:spPr>
          <a:xfrm>
            <a:off x="1863834" y="5952558"/>
            <a:ext cx="256082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5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Notification history and test function ensure you don't miss one message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D02BF664-F37B-4B24-9E80-39B581FFA07D}"/>
              </a:ext>
            </a:extLst>
          </p:cNvPr>
          <p:cNvSpPr/>
          <p:nvPr/>
        </p:nvSpPr>
        <p:spPr>
          <a:xfrm>
            <a:off x="7417653" y="5587362"/>
            <a:ext cx="3141198" cy="40318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buClr>
                <a:schemeClr val="lt1"/>
              </a:buClr>
              <a:buSzPts val="275"/>
            </a:pPr>
            <a:r>
              <a:rPr lang="en-US" altLang="zh-TW" sz="2020" b="1" dirty="0">
                <a:solidFill>
                  <a:srgbClr val="E25B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Multi-language support</a:t>
            </a:r>
            <a:endParaRPr lang="en-US" altLang="zh-TW" sz="2020" b="1" dirty="0">
              <a:solidFill>
                <a:srgbClr val="E25B00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2C928075-392C-4E2D-9856-389E467F1E69}"/>
              </a:ext>
            </a:extLst>
          </p:cNvPr>
          <p:cNvSpPr/>
          <p:nvPr/>
        </p:nvSpPr>
        <p:spPr>
          <a:xfrm>
            <a:off x="7738614" y="5968460"/>
            <a:ext cx="256082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5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Support 23 language &amp; composed by professionals</a:t>
            </a:r>
          </a:p>
        </p:txBody>
      </p:sp>
    </p:spTree>
    <p:extLst>
      <p:ext uri="{BB962C8B-B14F-4D97-AF65-F5344CB8AC3E}">
        <p14:creationId xmlns:p14="http://schemas.microsoft.com/office/powerpoint/2010/main" val="2290745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FAE8B38-BC4D-4EAB-B4F9-9970B730F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019" y="1553903"/>
            <a:ext cx="5386914" cy="199509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just">
              <a:lnSpc>
                <a:spcPts val="4300"/>
              </a:lnSpc>
            </a:pPr>
            <a:r>
              <a:rPr lang="zh-TW" sz="2900" dirty="0"/>
              <a:t>I want to be able to set up and manage notifications for all NAS applications through </a:t>
            </a:r>
            <a:r>
              <a:rPr lang="en-US" altLang="zh-TW" sz="2900" dirty="0">
                <a:ea typeface="微軟正黑體"/>
              </a:rPr>
              <a:t>one</a:t>
            </a:r>
            <a:r>
              <a:rPr lang="zh-TW" altLang="en-US" sz="2900" dirty="0">
                <a:ea typeface="微軟正黑體"/>
              </a:rPr>
              <a:t> </a:t>
            </a:r>
            <a:r>
              <a:rPr lang="zh-TW" sz="2900" dirty="0"/>
              <a:t>interface.</a:t>
            </a:r>
            <a:endParaRPr lang="zh-TW" altLang="en-US" sz="2900" dirty="0"/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4322E5B6-624C-413B-BCAA-DF3311E0B9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49126" y="3541048"/>
            <a:ext cx="437758" cy="406400"/>
          </a:xfrm>
          <a:prstGeom prst="rect">
            <a:avLst/>
          </a:prstGeom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CC87B229-6C86-4120-84D8-0BAEBFB594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672110" y="936352"/>
            <a:ext cx="437758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0966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圖片 35">
            <a:extLst>
              <a:ext uri="{FF2B5EF4-FFF2-40B4-BE49-F238E27FC236}">
                <a16:creationId xmlns:a16="http://schemas.microsoft.com/office/drawing/2014/main" id="{D94C4703-9E2C-4202-9236-33DA713C17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9963" y="2184401"/>
            <a:ext cx="6002867" cy="4783182"/>
          </a:xfrm>
          <a:prstGeom prst="rect">
            <a:avLst/>
          </a:prstGeom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9FFA1735-D14C-47B7-A982-33BC165DF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134" y="2184401"/>
            <a:ext cx="5960256" cy="4783182"/>
          </a:xfrm>
          <a:prstGeom prst="rect">
            <a:avLst/>
          </a:prstGeom>
        </p:spPr>
      </p:pic>
      <p:pic>
        <p:nvPicPr>
          <p:cNvPr id="26" name="圖形 28">
            <a:extLst>
              <a:ext uri="{FF2B5EF4-FFF2-40B4-BE49-F238E27FC236}">
                <a16:creationId xmlns:a16="http://schemas.microsoft.com/office/drawing/2014/main" id="{55F07ACE-CFC8-4169-90D9-0123E1A7EC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1883" y="1634056"/>
            <a:ext cx="5772480" cy="7530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圖形 28">
            <a:extLst>
              <a:ext uri="{FF2B5EF4-FFF2-40B4-BE49-F238E27FC236}">
                <a16:creationId xmlns:a16="http://schemas.microsoft.com/office/drawing/2014/main" id="{C84D4073-128A-4ADF-8A83-0B5F2CA53F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685" y="1634056"/>
            <a:ext cx="5739430" cy="753039"/>
          </a:xfrm>
          <a:prstGeom prst="rect">
            <a:avLst/>
          </a:prstGeom>
          <a:ln>
            <a:solidFill>
              <a:srgbClr val="11273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F4B32BAA-6232-4EC6-AF61-708C446C6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574" y="270108"/>
            <a:ext cx="12271311" cy="874128"/>
          </a:xfrm>
        </p:spPr>
        <p:txBody>
          <a:bodyPr>
            <a:normAutofit fontScale="90000"/>
          </a:bodyPr>
          <a:lstStyle/>
          <a:p>
            <a:r>
              <a:rPr lang="zh-TW" altLang="zh-TW" sz="4800" dirty="0"/>
              <a:t>Centralized Notification</a:t>
            </a:r>
            <a:r>
              <a:rPr lang="zh-TW" altLang="en-US" sz="4800" dirty="0"/>
              <a:t> </a:t>
            </a:r>
            <a:r>
              <a:rPr lang="en-US" altLang="en-US" sz="4800" dirty="0"/>
              <a:t>Rule</a:t>
            </a:r>
            <a:r>
              <a:rPr lang="zh-TW" altLang="zh-TW" sz="4800" dirty="0"/>
              <a:t> </a:t>
            </a:r>
            <a:r>
              <a:rPr lang="en-US" altLang="zh-TW" sz="4800" dirty="0"/>
              <a:t>Configuration</a:t>
            </a:r>
            <a:endParaRPr lang="zh-TW" altLang="en-US" sz="4800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FE06DB04-C64B-4CEF-942B-34B787FC38C9}"/>
              </a:ext>
            </a:extLst>
          </p:cNvPr>
          <p:cNvSpPr txBox="1"/>
          <p:nvPr/>
        </p:nvSpPr>
        <p:spPr>
          <a:xfrm>
            <a:off x="6259417" y="1810282"/>
            <a:ext cx="561310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80" b="1" dirty="0">
                <a:solidFill>
                  <a:srgbClr val="FFDA2A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One-click to Turn Off Notification</a:t>
            </a:r>
            <a:endParaRPr lang="zh-TW" altLang="en-US" sz="2080" b="1" dirty="0">
              <a:solidFill>
                <a:srgbClr val="FFDA2A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DFB330E-4BE8-430E-B183-B9F7651C533F}"/>
              </a:ext>
            </a:extLst>
          </p:cNvPr>
          <p:cNvSpPr txBox="1"/>
          <p:nvPr/>
        </p:nvSpPr>
        <p:spPr>
          <a:xfrm>
            <a:off x="203685" y="2711203"/>
            <a:ext cx="5624622" cy="4154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20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Centralized monitoring and management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4C8D695B-0668-4D91-8725-B2AFDEFB7CFC}"/>
              </a:ext>
            </a:extLst>
          </p:cNvPr>
          <p:cNvSpPr txBox="1"/>
          <p:nvPr/>
        </p:nvSpPr>
        <p:spPr>
          <a:xfrm>
            <a:off x="251610" y="1800798"/>
            <a:ext cx="563835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80" b="1" dirty="0">
                <a:solidFill>
                  <a:srgbClr val="FFDA2A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Configure &amp; Manage All Notification Rules</a:t>
            </a: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60C11C98-F07D-458F-93D6-471CC7312A16}"/>
              </a:ext>
            </a:extLst>
          </p:cNvPr>
          <p:cNvSpPr/>
          <p:nvPr/>
        </p:nvSpPr>
        <p:spPr>
          <a:xfrm>
            <a:off x="10169843" y="6879597"/>
            <a:ext cx="2648152" cy="630455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DA2A"/>
              </a:solidFill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E7ED9AED-26AB-4FF7-A4FD-1FE41A6C2006}"/>
              </a:ext>
            </a:extLst>
          </p:cNvPr>
          <p:cNvSpPr/>
          <p:nvPr/>
        </p:nvSpPr>
        <p:spPr>
          <a:xfrm>
            <a:off x="12239678" y="5898959"/>
            <a:ext cx="463508" cy="1214111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DA2A"/>
              </a:solidFill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6488A2F0-69E6-4480-A055-DF6EDFFFF3DE}"/>
              </a:ext>
            </a:extLst>
          </p:cNvPr>
          <p:cNvSpPr txBox="1"/>
          <p:nvPr/>
        </p:nvSpPr>
        <p:spPr>
          <a:xfrm>
            <a:off x="6632327" y="2563321"/>
            <a:ext cx="4918138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20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Turn off notifications for specific apps and methods</a:t>
            </a:r>
          </a:p>
        </p:txBody>
      </p:sp>
      <p:pic>
        <p:nvPicPr>
          <p:cNvPr id="19" name="圖片 15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3E84AE69-0DE2-4214-9B5C-986C3AE50D0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9205" y="3424106"/>
            <a:ext cx="5384214" cy="24269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pic>
        <p:nvPicPr>
          <p:cNvPr id="20" name="圖片 13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92F4DD98-D125-417D-B215-F68C1B14115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408" y="3424106"/>
            <a:ext cx="5255318" cy="24269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11EA4B0F-6F4D-4E4F-9216-63C3325D7AC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46034">
            <a:off x="7019870" y="2985081"/>
            <a:ext cx="5613105" cy="41557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64484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>
            <a:extLst>
              <a:ext uri="{FF2B5EF4-FFF2-40B4-BE49-F238E27FC236}">
                <a16:creationId xmlns:a16="http://schemas.microsoft.com/office/drawing/2014/main" id="{C35AC4A5-1120-4AEB-B199-9A6ED8D68396}"/>
              </a:ext>
            </a:extLst>
          </p:cNvPr>
          <p:cNvSpPr txBox="1">
            <a:spLocks/>
          </p:cNvSpPr>
          <p:nvPr/>
        </p:nvSpPr>
        <p:spPr>
          <a:xfrm>
            <a:off x="926552" y="1522099"/>
            <a:ext cx="6134208" cy="1995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just">
              <a:lnSpc>
                <a:spcPts val="4100"/>
              </a:lnSpc>
            </a:pPr>
            <a:r>
              <a:rPr lang="en-US" altLang="zh-TW" sz="2800" dirty="0"/>
              <a:t>I'm really worried that important information might not be received. Is there a way to confirm that the notification is set or messages are sent correctly?</a:t>
            </a:r>
            <a:endParaRPr lang="zh-TW" altLang="en-US" sz="2800" dirty="0"/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21610FC3-EFDB-44EF-9FE4-5AEA477ADD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23002" y="3592291"/>
            <a:ext cx="437758" cy="406400"/>
          </a:xfrm>
          <a:prstGeom prst="rect">
            <a:avLst/>
          </a:prstGeom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F15F3D5A-2564-454B-9CF6-8411A06731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648257" y="634203"/>
            <a:ext cx="437758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7468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向右箭號 3">
            <a:extLst>
              <a:ext uri="{FF2B5EF4-FFF2-40B4-BE49-F238E27FC236}">
                <a16:creationId xmlns:a16="http://schemas.microsoft.com/office/drawing/2014/main" id="{51CE80D0-D199-43BC-9C28-1ECF394AB645}"/>
              </a:ext>
            </a:extLst>
          </p:cNvPr>
          <p:cNvSpPr/>
          <p:nvPr/>
        </p:nvSpPr>
        <p:spPr>
          <a:xfrm rot="5400000">
            <a:off x="5782152" y="2046651"/>
            <a:ext cx="593408" cy="1033444"/>
          </a:xfrm>
          <a:prstGeom prst="rightArrow">
            <a:avLst/>
          </a:prstGeom>
          <a:gradFill>
            <a:gsLst>
              <a:gs pos="0">
                <a:srgbClr val="313131"/>
              </a:gs>
              <a:gs pos="100000">
                <a:srgbClr val="313131"/>
              </a:gs>
            </a:gsLst>
            <a:lin ang="27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42" name="群組 41">
            <a:extLst>
              <a:ext uri="{FF2B5EF4-FFF2-40B4-BE49-F238E27FC236}">
                <a16:creationId xmlns:a16="http://schemas.microsoft.com/office/drawing/2014/main" id="{A5D4FFA3-C604-4AF8-91E6-EDCE673AEAD0}"/>
              </a:ext>
            </a:extLst>
          </p:cNvPr>
          <p:cNvGrpSpPr/>
          <p:nvPr/>
        </p:nvGrpSpPr>
        <p:grpSpPr>
          <a:xfrm>
            <a:off x="160392" y="1478837"/>
            <a:ext cx="11866508" cy="1155702"/>
            <a:chOff x="162746" y="1744345"/>
            <a:chExt cx="11866508" cy="1155702"/>
          </a:xfrm>
        </p:grpSpPr>
        <p:pic>
          <p:nvPicPr>
            <p:cNvPr id="43" name="圖片 42">
              <a:extLst>
                <a:ext uri="{FF2B5EF4-FFF2-40B4-BE49-F238E27FC236}">
                  <a16:creationId xmlns:a16="http://schemas.microsoft.com/office/drawing/2014/main" id="{6A34D783-C3E4-4485-A584-597080100F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0000"/>
            <a:stretch/>
          </p:blipFill>
          <p:spPr>
            <a:xfrm>
              <a:off x="162746" y="1744345"/>
              <a:ext cx="5933254" cy="1155702"/>
            </a:xfrm>
            <a:prstGeom prst="rect">
              <a:avLst/>
            </a:prstGeom>
          </p:spPr>
        </p:pic>
        <p:pic>
          <p:nvPicPr>
            <p:cNvPr id="44" name="圖片 43">
              <a:extLst>
                <a:ext uri="{FF2B5EF4-FFF2-40B4-BE49-F238E27FC236}">
                  <a16:creationId xmlns:a16="http://schemas.microsoft.com/office/drawing/2014/main" id="{7805C691-3A7B-49D9-8C24-508F86ED65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0000"/>
            <a:stretch/>
          </p:blipFill>
          <p:spPr>
            <a:xfrm flipH="1">
              <a:off x="6096000" y="1744345"/>
              <a:ext cx="5933254" cy="1155702"/>
            </a:xfrm>
            <a:prstGeom prst="rect">
              <a:avLst/>
            </a:prstGeom>
          </p:spPr>
        </p:pic>
      </p:grp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0C3B2C60-D069-4F1C-AA24-A949DBDCF173}"/>
              </a:ext>
            </a:extLst>
          </p:cNvPr>
          <p:cNvGrpSpPr/>
          <p:nvPr/>
        </p:nvGrpSpPr>
        <p:grpSpPr>
          <a:xfrm>
            <a:off x="5771190" y="4452324"/>
            <a:ext cx="584032" cy="584032"/>
            <a:chOff x="3500422" y="6914626"/>
            <a:chExt cx="1230760" cy="1230760"/>
          </a:xfrm>
        </p:grpSpPr>
        <p:pic>
          <p:nvPicPr>
            <p:cNvPr id="36" name="圖片 35" descr="一張含有 監視器, 電視, 螢幕, 室內 的圖片&#10;&#10;自動產生的描述">
              <a:extLst>
                <a:ext uri="{FF2B5EF4-FFF2-40B4-BE49-F238E27FC236}">
                  <a16:creationId xmlns:a16="http://schemas.microsoft.com/office/drawing/2014/main" id="{55163B2A-8D33-40B5-BE17-DE0CDE060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biLevel thresh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00422" y="6914626"/>
              <a:ext cx="1230760" cy="1230760"/>
            </a:xfrm>
            <a:prstGeom prst="rect">
              <a:avLst/>
            </a:prstGeom>
          </p:spPr>
        </p:pic>
        <p:pic>
          <p:nvPicPr>
            <p:cNvPr id="37" name="圖片 36" descr="一張含有 監視器, 電視, 螢幕, 室內 的圖片&#10;&#10;自動產生的描述">
              <a:extLst>
                <a:ext uri="{FF2B5EF4-FFF2-40B4-BE49-F238E27FC236}">
                  <a16:creationId xmlns:a16="http://schemas.microsoft.com/office/drawing/2014/main" id="{9B5A3DD9-7A3D-4A10-943F-4AF38D1DF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biLevel thresh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00422" y="6914626"/>
              <a:ext cx="1230760" cy="1230760"/>
            </a:xfrm>
            <a:prstGeom prst="rect">
              <a:avLst/>
            </a:prstGeom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15A94B09-BBC4-4B18-97B6-8756E2E39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21" y="264601"/>
            <a:ext cx="10074442" cy="874128"/>
          </a:xfrm>
        </p:spPr>
        <p:txBody>
          <a:bodyPr>
            <a:noAutofit/>
          </a:bodyPr>
          <a:lstStyle/>
          <a:p>
            <a:pPr>
              <a:lnSpc>
                <a:spcPts val="4400"/>
              </a:lnSpc>
            </a:pPr>
            <a:r>
              <a:rPr lang="en-US" altLang="zh-TW" sz="3800" dirty="0"/>
              <a:t>Dual mechanism to ensure that important messages are not missed</a:t>
            </a:r>
            <a:endParaRPr lang="zh-TW" altLang="en-US" sz="3800" dirty="0"/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E8BC7C87-7E79-4E79-9731-C3F8270E57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66001" y="3318139"/>
            <a:ext cx="5638352" cy="3612050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51AA0E64-50E0-4E48-8805-179D54C5A7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801" y="3318139"/>
            <a:ext cx="5598328" cy="3612050"/>
          </a:xfrm>
          <a:prstGeom prst="rect">
            <a:avLst/>
          </a:prstGeom>
        </p:spPr>
      </p:pic>
      <p:pic>
        <p:nvPicPr>
          <p:cNvPr id="31" name="圖形 28">
            <a:extLst>
              <a:ext uri="{FF2B5EF4-FFF2-40B4-BE49-F238E27FC236}">
                <a16:creationId xmlns:a16="http://schemas.microsoft.com/office/drawing/2014/main" id="{AD1B89AC-36D3-439D-90EE-9B5FBAADF04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7920" y="2767794"/>
            <a:ext cx="5421955" cy="7530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圖形 28">
            <a:extLst>
              <a:ext uri="{FF2B5EF4-FFF2-40B4-BE49-F238E27FC236}">
                <a16:creationId xmlns:a16="http://schemas.microsoft.com/office/drawing/2014/main" id="{06FFB70B-832D-4F36-BA8F-156D18D8FCF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352" y="2767794"/>
            <a:ext cx="5390912" cy="753039"/>
          </a:xfrm>
          <a:prstGeom prst="rect">
            <a:avLst/>
          </a:prstGeom>
          <a:ln>
            <a:solidFill>
              <a:srgbClr val="11273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文字方塊 32">
            <a:extLst>
              <a:ext uri="{FF2B5EF4-FFF2-40B4-BE49-F238E27FC236}">
                <a16:creationId xmlns:a16="http://schemas.microsoft.com/office/drawing/2014/main" id="{9A191E94-85A3-4E5A-B026-1143499FFC9C}"/>
              </a:ext>
            </a:extLst>
          </p:cNvPr>
          <p:cNvSpPr txBox="1"/>
          <p:nvPr/>
        </p:nvSpPr>
        <p:spPr>
          <a:xfrm>
            <a:off x="6385166" y="2924138"/>
            <a:ext cx="5418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200" b="1" dirty="0">
                <a:solidFill>
                  <a:srgbClr val="FFDA2A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Monitor message transmission status </a:t>
            </a:r>
            <a:endParaRPr lang="zh-TW" altLang="en-US" sz="2200" b="1" dirty="0">
              <a:solidFill>
                <a:srgbClr val="FFDA2A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BA18C11B-6A84-4A6C-90BC-05A81284F481}"/>
              </a:ext>
            </a:extLst>
          </p:cNvPr>
          <p:cNvSpPr txBox="1"/>
          <p:nvPr/>
        </p:nvSpPr>
        <p:spPr>
          <a:xfrm>
            <a:off x="375352" y="2921431"/>
            <a:ext cx="53909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200" b="1" dirty="0">
                <a:solidFill>
                  <a:srgbClr val="FFDA2A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Verify Your Settings </a:t>
            </a:r>
            <a:endParaRPr lang="zh-TW" altLang="en-US" sz="2200" b="1" dirty="0">
              <a:solidFill>
                <a:srgbClr val="FFDA2A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580744A8-9088-44DD-82C3-A93BDE142C9D}"/>
              </a:ext>
            </a:extLst>
          </p:cNvPr>
          <p:cNvSpPr txBox="1"/>
          <p:nvPr/>
        </p:nvSpPr>
        <p:spPr>
          <a:xfrm>
            <a:off x="6580815" y="3662555"/>
            <a:ext cx="495891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Notification record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94869389-61CF-4BAC-9C52-7AA57B79EA93}"/>
              </a:ext>
            </a:extLst>
          </p:cNvPr>
          <p:cNvSpPr txBox="1"/>
          <p:nvPr/>
        </p:nvSpPr>
        <p:spPr>
          <a:xfrm>
            <a:off x="567847" y="3645910"/>
            <a:ext cx="495891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Test message sending function</a:t>
            </a:r>
            <a:endParaRPr lang="zh-TW" altLang="en-US" sz="20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02CAE67-CC55-47D7-A28C-624984F9E38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4600" y="4152396"/>
            <a:ext cx="609631" cy="558829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C6490DF3-23DC-4B2B-9292-1B84F7D60C1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540" y="4152396"/>
            <a:ext cx="609631" cy="558829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AA8DB8F3-5059-4C41-9100-24220F997AC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8361" y="4152397"/>
            <a:ext cx="609631" cy="558829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412C8A71-5942-4622-AE04-06E8EA085E9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1229" y="4152396"/>
            <a:ext cx="609631" cy="558829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C8956A05-A83D-4261-A798-6FB944AEC43E}"/>
              </a:ext>
            </a:extLst>
          </p:cNvPr>
          <p:cNvSpPr txBox="1"/>
          <p:nvPr/>
        </p:nvSpPr>
        <p:spPr>
          <a:xfrm>
            <a:off x="475912" y="1659354"/>
            <a:ext cx="10926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Two-Step Guarantee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54C458D-780A-47F9-BEA7-B2AD0CE4D55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15435" y="1428176"/>
            <a:ext cx="989826" cy="11557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圖片 19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92D82571-F989-4561-92E9-99FFC9F6B1C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5485" y="4802121"/>
            <a:ext cx="4407253" cy="16248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pic>
        <p:nvPicPr>
          <p:cNvPr id="27" name="圖片 23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603B629F-2EB5-499C-828B-31671BA39899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0081" y="4318271"/>
            <a:ext cx="4787125" cy="20709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004266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內容版面配置區 4">
            <a:extLst>
              <a:ext uri="{FF2B5EF4-FFF2-40B4-BE49-F238E27FC236}">
                <a16:creationId xmlns:a16="http://schemas.microsoft.com/office/drawing/2014/main" id="{A725029F-B1C3-4749-BEC5-CDE7835750C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238" y="1477829"/>
            <a:ext cx="1777737" cy="1629594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7A2E0885-DA04-4E2B-8558-B940F0CAA50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8491" y="1631135"/>
            <a:ext cx="1777737" cy="162959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6C84F840-60F4-422C-8627-D97229A0027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9641" y="546199"/>
            <a:ext cx="1682812" cy="1542579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2B17B260-EF0E-4641-AD25-C92718B4EE3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3481" y="4769223"/>
            <a:ext cx="1894903" cy="1736996"/>
          </a:xfrm>
          <a:prstGeom prst="rect">
            <a:avLst/>
          </a:prstGeom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31962CD8-F709-473E-995B-23976BADB5DE}"/>
              </a:ext>
            </a:extLst>
          </p:cNvPr>
          <p:cNvSpPr txBox="1">
            <a:spLocks/>
          </p:cNvSpPr>
          <p:nvPr/>
        </p:nvSpPr>
        <p:spPr>
          <a:xfrm>
            <a:off x="351452" y="2950712"/>
            <a:ext cx="6419550" cy="27449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>
              <a:lnSpc>
                <a:spcPts val="3600"/>
              </a:lnSpc>
            </a:pPr>
            <a:r>
              <a:rPr lang="en-US" altLang="zh-TW" sz="2600" b="0" dirty="0"/>
              <a:t>Provides you with a variety of delivery options, allowing you to choose the most appropriate notification method based on different messages and use cases!</a:t>
            </a:r>
            <a:endParaRPr lang="zh-TW" altLang="en-US" sz="2600" b="0" dirty="0"/>
          </a:p>
        </p:txBody>
      </p:sp>
      <p:pic>
        <p:nvPicPr>
          <p:cNvPr id="4" name="圖片 3" descr="一張含有 頭飾, 頭盔, 帽 的圖片&#10;&#10;自動產生的描述">
            <a:extLst>
              <a:ext uri="{FF2B5EF4-FFF2-40B4-BE49-F238E27FC236}">
                <a16:creationId xmlns:a16="http://schemas.microsoft.com/office/drawing/2014/main" id="{ED8AB373-BBCF-43CF-996D-3F247C5A31A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767" y="2780598"/>
            <a:ext cx="1542580" cy="15425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F040FC04-DF36-4A1A-ABC3-981CAC69E1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49" y="2558648"/>
            <a:ext cx="5171755" cy="594285"/>
          </a:xfrm>
          <a:prstGeom prst="rect">
            <a:avLst/>
          </a:prstGeom>
        </p:spPr>
      </p:pic>
      <p:pic>
        <p:nvPicPr>
          <p:cNvPr id="15" name="圖形 14">
            <a:extLst>
              <a:ext uri="{FF2B5EF4-FFF2-40B4-BE49-F238E27FC236}">
                <a16:creationId xmlns:a16="http://schemas.microsoft.com/office/drawing/2014/main" id="{CE22CB07-31A7-4B70-BE34-DF9D8609C32C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76000"/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934509" y="4148231"/>
            <a:ext cx="902530" cy="107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5345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5D46675-FC3D-BF4F-B01C-5387DC2AC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271" y="205983"/>
            <a:ext cx="12106158" cy="874128"/>
          </a:xfrm>
        </p:spPr>
        <p:txBody>
          <a:bodyPr>
            <a:normAutofit fontScale="90000"/>
          </a:bodyPr>
          <a:lstStyle/>
          <a:p>
            <a:r>
              <a:rPr lang="en-US" altLang="zh-CN" sz="4800" dirty="0"/>
              <a:t>Receive Push Notification with Your Phone</a:t>
            </a:r>
            <a:endParaRPr lang="en-TW" sz="4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313BB7-609D-3945-8B30-DF6F4F68C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6869" y="2643281"/>
            <a:ext cx="9301373" cy="4008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6E7789F-A959-5A46-A7F1-432EB79B6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5140" y="1404278"/>
            <a:ext cx="9155642" cy="1891425"/>
          </a:xfrm>
        </p:spPr>
        <p:txBody>
          <a:bodyPr>
            <a:normAutofit/>
          </a:bodyPr>
          <a:lstStyle/>
          <a:p>
            <a:pPr marL="0" indent="0">
              <a:lnSpc>
                <a:spcPts val="2600"/>
              </a:lnSpc>
              <a:spcBef>
                <a:spcPts val="700"/>
              </a:spcBef>
              <a:buNone/>
            </a:pP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Get NAS-related push notification in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Qmanager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on your mobile phone (supports iOS and Android).</a:t>
            </a:r>
          </a:p>
          <a:p>
            <a:pPr marL="0" indent="0">
              <a:lnSpc>
                <a:spcPts val="2600"/>
              </a:lnSpc>
              <a:spcBef>
                <a:spcPts val="700"/>
              </a:spcBef>
              <a:buNone/>
            </a:pP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The messages can be sent to multiple mobile phones.</a:t>
            </a:r>
            <a:endParaRPr lang="en-TW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38B117DF-F3C7-4A18-ACFA-88A5A8A7CE51}"/>
              </a:ext>
            </a:extLst>
          </p:cNvPr>
          <p:cNvSpPr/>
          <p:nvPr/>
        </p:nvSpPr>
        <p:spPr>
          <a:xfrm>
            <a:off x="1641118" y="1567524"/>
            <a:ext cx="111715" cy="111715"/>
          </a:xfrm>
          <a:prstGeom prst="rect">
            <a:avLst/>
          </a:prstGeom>
          <a:gradFill>
            <a:gsLst>
              <a:gs pos="0">
                <a:srgbClr val="FCDF22"/>
              </a:gs>
              <a:gs pos="76000">
                <a:srgbClr val="E34B00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CD05E35-3003-4719-A698-191FB93695CE}"/>
              </a:ext>
            </a:extLst>
          </p:cNvPr>
          <p:cNvSpPr/>
          <p:nvPr/>
        </p:nvSpPr>
        <p:spPr>
          <a:xfrm>
            <a:off x="1641118" y="2313798"/>
            <a:ext cx="111715" cy="111715"/>
          </a:xfrm>
          <a:prstGeom prst="rect">
            <a:avLst/>
          </a:prstGeom>
          <a:gradFill>
            <a:gsLst>
              <a:gs pos="0">
                <a:srgbClr val="FCDF22"/>
              </a:gs>
              <a:gs pos="76000">
                <a:srgbClr val="E34B00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F5E79994-5E00-4962-9464-3745E9A041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78" y="5766795"/>
            <a:ext cx="7713133" cy="74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5220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4703</TotalTime>
  <Words>864</Words>
  <Application>Microsoft Office PowerPoint</Application>
  <PresentationFormat>寬螢幕</PresentationFormat>
  <Paragraphs>105</Paragraphs>
  <Slides>25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25</vt:i4>
      </vt:variant>
    </vt:vector>
  </HeadingPairs>
  <TitlesOfParts>
    <vt:vector size="30" baseType="lpstr">
      <vt:lpstr>微軟正黑體</vt:lpstr>
      <vt:lpstr>新細明體</vt:lpstr>
      <vt:lpstr>Arial</vt:lpstr>
      <vt:lpstr>Calibri</vt:lpstr>
      <vt:lpstr>Office 佈景主題</vt:lpstr>
      <vt:lpstr>PowerPoint 簡報</vt:lpstr>
      <vt:lpstr>Diversity of Active Notification</vt:lpstr>
      <vt:lpstr>PowerPoint 簡報</vt:lpstr>
      <vt:lpstr>I want to be able to set up and manage notifications for all NAS applications through one interface.</vt:lpstr>
      <vt:lpstr>Centralized Notification Rule Configuration</vt:lpstr>
      <vt:lpstr>PowerPoint 簡報</vt:lpstr>
      <vt:lpstr>Dual mechanism to ensure that important messages are not missed</vt:lpstr>
      <vt:lpstr>PowerPoint 簡報</vt:lpstr>
      <vt:lpstr>Receive Push Notification with Your Phone</vt:lpstr>
      <vt:lpstr>Use Qmanager to Pair with NAS </vt:lpstr>
      <vt:lpstr>Receive Push Notification via Browser</vt:lpstr>
      <vt:lpstr>Daily messaging apps  can be used as a NAS notification method</vt:lpstr>
      <vt:lpstr>Three steps to pair your instant messaging account</vt:lpstr>
      <vt:lpstr>The structure of Notification Center: Instant messaging integrations</vt:lpstr>
      <vt:lpstr>Provide you with world-class SMS services</vt:lpstr>
      <vt:lpstr>PowerPoint 簡報</vt:lpstr>
      <vt:lpstr>PowerPoint 簡報</vt:lpstr>
      <vt:lpstr>Select the notification you want:  Event and Alert notification</vt:lpstr>
      <vt:lpstr>Highly flexible, highly customizable  filter conditions</vt:lpstr>
      <vt:lpstr>Highly flexible, highly customizable receiving conditions</vt:lpstr>
      <vt:lpstr>Never miss important logs: one-click notifications</vt:lpstr>
      <vt:lpstr>Use Case: Only receive important message</vt:lpstr>
      <vt:lpstr>Use Case: Only receive message from specified apps</vt:lpstr>
      <vt:lpstr>Use case: Receive HBS backup completion notification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Notification Center直播</dc:title>
  <dc:creator>bennettcheng@qnap.com</dc:creator>
  <cp:lastModifiedBy>QNAP_Han Tsai</cp:lastModifiedBy>
  <cp:revision>11</cp:revision>
  <dcterms:created xsi:type="dcterms:W3CDTF">2018-11-09T08:43:57Z</dcterms:created>
  <dcterms:modified xsi:type="dcterms:W3CDTF">2020-07-14T03:34:01Z</dcterms:modified>
</cp:coreProperties>
</file>