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782" r:id="rId4"/>
    <p:sldId id="286" r:id="rId5"/>
    <p:sldId id="265" r:id="rId6"/>
    <p:sldId id="263" r:id="rId7"/>
    <p:sldId id="264" r:id="rId8"/>
    <p:sldId id="268" r:id="rId9"/>
    <p:sldId id="295" r:id="rId10"/>
    <p:sldId id="296" r:id="rId11"/>
    <p:sldId id="299" r:id="rId12"/>
    <p:sldId id="269" r:id="rId13"/>
    <p:sldId id="277" r:id="rId14"/>
    <p:sldId id="294" r:id="rId15"/>
    <p:sldId id="270" r:id="rId16"/>
    <p:sldId id="292" r:id="rId17"/>
    <p:sldId id="278" r:id="rId18"/>
    <p:sldId id="276" r:id="rId19"/>
    <p:sldId id="274" r:id="rId20"/>
    <p:sldId id="280" r:id="rId21"/>
    <p:sldId id="281" r:id="rId22"/>
    <p:sldId id="783" r:id="rId23"/>
    <p:sldId id="282" r:id="rId24"/>
    <p:sldId id="298" r:id="rId25"/>
    <p:sldId id="285" r:id="rId2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nnettcheng@qnap.com" initials="b" lastIdx="1" clrIdx="0">
    <p:extLst>
      <p:ext uri="{19B8F6BF-5375-455C-9EA6-DF929625EA0E}">
        <p15:presenceInfo xmlns:p15="http://schemas.microsoft.com/office/powerpoint/2012/main" userId="2f2244c56f88fa5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6161"/>
    <a:srgbClr val="E25B00"/>
    <a:srgbClr val="FF9E05"/>
    <a:srgbClr val="FDF717"/>
    <a:srgbClr val="FC983E"/>
    <a:srgbClr val="FEED5E"/>
    <a:srgbClr val="FC902D"/>
    <a:srgbClr val="D20000"/>
    <a:srgbClr val="CC0000"/>
    <a:srgbClr val="1E47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F2DB6AE-5645-4F60-A91B-84DC71B97D75}" v="5612" dt="2020-07-14T03:16:05.2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125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F2EC57-B064-4BF0-AB6D-FDF71FD1A6B1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3682F9-A00E-456D-9593-45E46C292EB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84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F0691EFD-DF81-4C09-97DC-8F5CCE82EB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847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09775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7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42084C7D-8368-4BEB-BEB2-1540D12AFF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67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93826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8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136913" y="557584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136913" y="2063461"/>
            <a:ext cx="6947374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28340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97651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440487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4656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44FC6FE-747B-4EEB-B1E2-70D3A3FC974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613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2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22632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5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922900E-DFD2-418E-8F4E-149C2AFA791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48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651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92236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58B40130-3197-4760-AABF-AC2F4907831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5404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877D764-921F-41FF-A79D-0D2207C31C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678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64913" y="1204772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564913" y="2704960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1094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465BE15-F20E-4EAE-A027-218DB13AC3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739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34965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A5294307-06D8-4454-B03D-D80D9F7C86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"/>
            <a:ext cx="12192000" cy="68570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5194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4141AE23-3FAC-4F32-A793-C3FC15141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"/>
            <a:ext cx="12192000" cy="685708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5748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131203"/>
            <a:ext cx="6947374" cy="1500188"/>
          </a:xfrm>
        </p:spPr>
        <p:txBody>
          <a:bodyPr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363139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6794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CCB8B509-FA4F-4DE7-9249-C5F14E7FBB6A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7390"/>
          </a:xfrm>
          <a:prstGeom prst="rect">
            <a:avLst/>
          </a:prstGeom>
        </p:spPr>
      </p:pic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392520" y="243973"/>
            <a:ext cx="10074442" cy="874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92520" y="1502861"/>
            <a:ext cx="10515600" cy="485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75EF9D-446A-4BA9-9A8F-8795C824CFA3}" type="datetimeFigureOut">
              <a:rPr lang="zh-TW" altLang="en-US" smtClean="0"/>
              <a:t>2020/7/14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A2E34-17E6-46B6-A0CD-23734D57E7F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1134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61" r:id="rId5"/>
    <p:sldLayoutId id="2147483662" r:id="rId6"/>
    <p:sldLayoutId id="2147483663" r:id="rId7"/>
    <p:sldLayoutId id="2147483666" r:id="rId8"/>
    <p:sldLayoutId id="2147483664" r:id="rId9"/>
    <p:sldLayoutId id="2147483665" r:id="rId10"/>
    <p:sldLayoutId id="2147483667" r:id="rId11"/>
    <p:sldLayoutId id="2147483668" r:id="rId12"/>
    <p:sldLayoutId id="2147483652" r:id="rId13"/>
    <p:sldLayoutId id="2147483653" r:id="rId14"/>
    <p:sldLayoutId id="2147483654" r:id="rId15"/>
    <p:sldLayoutId id="2147483655" r:id="rId16"/>
    <p:sldLayoutId id="2147483656" r:id="rId17"/>
    <p:sldLayoutId id="2147483657" r:id="rId18"/>
    <p:sldLayoutId id="2147483658" r:id="rId19"/>
    <p:sldLayoutId id="214748365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>
              <a:lumMod val="95000"/>
              <a:lumOff val="5000"/>
            </a:schemeClr>
          </a:solidFill>
          <a:effectLst/>
          <a:latin typeface="Arial" panose="020B0604020202020204" pitchFamily="34" charset="0"/>
          <a:ea typeface="微軟正黑體" panose="020B0604030504040204" pitchFamily="34" charset="-12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微軟正黑體" panose="020B0604030504040204" pitchFamily="34" charset="-120"/>
          <a:ea typeface="微軟正黑體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png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32.png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79.png"/><Relationship Id="rId3" Type="http://schemas.openxmlformats.org/officeDocument/2006/relationships/image" Target="../media/image83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90.png"/><Relationship Id="rId5" Type="http://schemas.openxmlformats.org/officeDocument/2006/relationships/image" Target="../media/image85.png"/><Relationship Id="rId10" Type="http://schemas.openxmlformats.org/officeDocument/2006/relationships/image" Target="../media/image89.svg"/><Relationship Id="rId4" Type="http://schemas.openxmlformats.org/officeDocument/2006/relationships/image" Target="../media/image84.svg"/><Relationship Id="rId9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93.png"/><Relationship Id="rId7" Type="http://schemas.openxmlformats.org/officeDocument/2006/relationships/image" Target="../media/image95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6" Type="http://schemas.microsoft.com/office/2007/relationships/hdphoto" Target="../media/hdphoto3.wdp"/><Relationship Id="rId5" Type="http://schemas.openxmlformats.org/officeDocument/2006/relationships/image" Target="../media/image94.png"/><Relationship Id="rId10" Type="http://schemas.openxmlformats.org/officeDocument/2006/relationships/image" Target="../media/image97.png"/><Relationship Id="rId4" Type="http://schemas.microsoft.com/office/2007/relationships/hdphoto" Target="../media/hdphoto2.wdp"/><Relationship Id="rId9" Type="http://schemas.openxmlformats.org/officeDocument/2006/relationships/image" Target="../media/image9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microsoft.com/office/2007/relationships/hdphoto" Target="../media/hdphoto2.wdp"/><Relationship Id="rId7" Type="http://schemas.openxmlformats.org/officeDocument/2006/relationships/image" Target="../media/image32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9.png"/><Relationship Id="rId5" Type="http://schemas.microsoft.com/office/2007/relationships/hdphoto" Target="../media/hdphoto5.wdp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2.png"/><Relationship Id="rId7" Type="http://schemas.microsoft.com/office/2007/relationships/hdphoto" Target="../media/hdphoto6.wdp"/><Relationship Id="rId12" Type="http://schemas.openxmlformats.org/officeDocument/2006/relationships/image" Target="../media/image10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2.png"/><Relationship Id="rId11" Type="http://schemas.openxmlformats.org/officeDocument/2006/relationships/image" Target="../media/image105.png"/><Relationship Id="rId5" Type="http://schemas.microsoft.com/office/2007/relationships/hdphoto" Target="../media/hdphoto2.wdp"/><Relationship Id="rId10" Type="http://schemas.openxmlformats.org/officeDocument/2006/relationships/image" Target="../media/image104.png"/><Relationship Id="rId4" Type="http://schemas.openxmlformats.org/officeDocument/2006/relationships/image" Target="../media/image93.png"/><Relationship Id="rId9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1.png"/><Relationship Id="rId7" Type="http://schemas.openxmlformats.org/officeDocument/2006/relationships/image" Target="../media/image114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99.png"/><Relationship Id="rId4" Type="http://schemas.openxmlformats.org/officeDocument/2006/relationships/image" Target="../media/image112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8.png"/><Relationship Id="rId7" Type="http://schemas.openxmlformats.org/officeDocument/2006/relationships/image" Target="../media/image114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99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21.png"/><Relationship Id="rId7" Type="http://schemas.openxmlformats.org/officeDocument/2006/relationships/image" Target="../media/image114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99.png"/><Relationship Id="rId10" Type="http://schemas.openxmlformats.org/officeDocument/2006/relationships/image" Target="../media/image116.png"/><Relationship Id="rId4" Type="http://schemas.openxmlformats.org/officeDocument/2006/relationships/image" Target="../media/image112.png"/><Relationship Id="rId9" Type="http://schemas.openxmlformats.org/officeDocument/2006/relationships/image" Target="../media/image12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11" Type="http://schemas.openxmlformats.org/officeDocument/2006/relationships/image" Target="../media/image23.sv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11" Type="http://schemas.openxmlformats.org/officeDocument/2006/relationships/image" Target="../media/image40.png"/><Relationship Id="rId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1.wdp"/><Relationship Id="rId7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.png"/><Relationship Id="rId5" Type="http://schemas.openxmlformats.org/officeDocument/2006/relationships/image" Target="../media/image16.png"/><Relationship Id="rId10" Type="http://schemas.openxmlformats.org/officeDocument/2006/relationships/image" Target="../media/image18.sv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1299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8D209-D8C0-BE41-ACEE-629FB70DC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/>
              <a:t>快速利用</a:t>
            </a:r>
            <a:r>
              <a:rPr lang="zh-TW" altLang="en-US" sz="4800"/>
              <a:t> </a:t>
            </a:r>
            <a:r>
              <a:rPr lang="en-US" altLang="zh-TW" sz="4800" err="1"/>
              <a:t>Qmanager</a:t>
            </a:r>
            <a:r>
              <a:rPr lang="en-US" altLang="zh-TW" sz="4800"/>
              <a:t> </a:t>
            </a:r>
            <a:r>
              <a:rPr lang="zh-CN" altLang="en-US" sz="4800"/>
              <a:t>完成</a:t>
            </a:r>
            <a:r>
              <a:rPr lang="en-US" altLang="zh-CN" sz="4800"/>
              <a:t> NAS </a:t>
            </a:r>
            <a:r>
              <a:rPr lang="zh-CN" altLang="en-US" sz="4800"/>
              <a:t>配對</a:t>
            </a:r>
            <a:endParaRPr lang="en-TW" sz="480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52B3A3A8-F9C5-FE46-9685-814F4D283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0345" y="2307542"/>
            <a:ext cx="4488315" cy="4853489"/>
          </a:xfrm>
        </p:spPr>
        <p:txBody>
          <a:bodyPr>
            <a:normAutofit/>
          </a:bodyPr>
          <a:lstStyle/>
          <a:p>
            <a:pPr marL="0" indent="0">
              <a:lnSpc>
                <a:spcPts val="3600"/>
              </a:lnSpc>
              <a:buNone/>
            </a:pPr>
            <a:r>
              <a:rPr lang="zh-CN" altLang="en-US" sz="2900"/>
              <a:t>從行動裝置安裝</a:t>
            </a:r>
            <a:r>
              <a:rPr lang="en-US" altLang="zh-CN" sz="2900"/>
              <a:t> </a:t>
            </a:r>
            <a:r>
              <a:rPr lang="en-US" altLang="zh-CN" sz="2900" err="1">
                <a:latin typeface="Arial" panose="020B0604020202020204" pitchFamily="34" charset="0"/>
                <a:cs typeface="Arial" panose="020B0604020202020204" pitchFamily="34" charset="0"/>
              </a:rPr>
              <a:t>Qmanager</a:t>
            </a:r>
            <a:endParaRPr lang="en-US" altLang="zh-CN" sz="2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D68466-1253-C641-B287-44E8BE55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799" y="1612228"/>
            <a:ext cx="2731063" cy="48534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2ECF49-909E-5B4E-A27C-BFD6A9AC9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286" y="1612230"/>
            <a:ext cx="2731062" cy="485348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23" name="圖片 22" descr="一張含有 畫畫 的圖片&#10;&#10;自動產生的描述">
            <a:extLst>
              <a:ext uri="{FF2B5EF4-FFF2-40B4-BE49-F238E27FC236}">
                <a16:creationId xmlns:a16="http://schemas.microsoft.com/office/drawing/2014/main" id="{94D6C4C2-CF5A-4CDC-99CB-3D4B48D3C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743" y="1488186"/>
            <a:ext cx="955685" cy="9556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76477280-6570-4CAA-AED9-0CBF6A158FC4}"/>
              </a:ext>
            </a:extLst>
          </p:cNvPr>
          <p:cNvSpPr/>
          <p:nvPr/>
        </p:nvSpPr>
        <p:spPr>
          <a:xfrm>
            <a:off x="392187" y="2443871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0000">
                <a:srgbClr val="E5770C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3EA2BCE4-4A2C-462A-813E-B2A100A1F8AF}"/>
              </a:ext>
            </a:extLst>
          </p:cNvPr>
          <p:cNvSpPr/>
          <p:nvPr/>
        </p:nvSpPr>
        <p:spPr>
          <a:xfrm>
            <a:off x="336329" y="3667076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0000">
                <a:srgbClr val="E5770C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Content Placeholder 4">
            <a:extLst>
              <a:ext uri="{FF2B5EF4-FFF2-40B4-BE49-F238E27FC236}">
                <a16:creationId xmlns:a16="http://schemas.microsoft.com/office/drawing/2014/main" id="{D4CFA218-6885-4C97-8513-A06B7F92F458}"/>
              </a:ext>
            </a:extLst>
          </p:cNvPr>
          <p:cNvSpPr txBox="1">
            <a:spLocks/>
          </p:cNvSpPr>
          <p:nvPr/>
        </p:nvSpPr>
        <p:spPr>
          <a:xfrm>
            <a:off x="524487" y="3468108"/>
            <a:ext cx="4731999" cy="48534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000"/>
              </a:lnSpc>
              <a:buFont typeface="Arial" panose="020B0604020202020204" pitchFamily="34" charset="0"/>
              <a:buNone/>
            </a:pPr>
            <a:r>
              <a:rPr lang="zh-CN" altLang="en-US" sz="2900"/>
              <a:t>透過提示精靈逐步完成配對</a:t>
            </a:r>
            <a:endParaRPr lang="en-US" altLang="zh-CN" sz="2900"/>
          </a:p>
          <a:p>
            <a:pPr marL="0" indent="0">
              <a:lnSpc>
                <a:spcPts val="4000"/>
              </a:lnSpc>
              <a:buFont typeface="Arial" panose="020B0604020202020204" pitchFamily="34" charset="0"/>
              <a:buNone/>
            </a:pPr>
            <a:r>
              <a:rPr lang="zh-CN" altLang="en-US" sz="2900"/>
              <a:t>開始接收</a:t>
            </a:r>
            <a:r>
              <a:rPr lang="en-US" altLang="zh-CN" sz="29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CN" altLang="en-US" sz="2900"/>
              <a:t>通知</a:t>
            </a:r>
            <a:endParaRPr lang="en-TW" sz="290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399F7C0-1B39-4656-9C4A-C61CB9C0CEE3}"/>
              </a:ext>
            </a:extLst>
          </p:cNvPr>
          <p:cNvSpPr/>
          <p:nvPr/>
        </p:nvSpPr>
        <p:spPr>
          <a:xfrm>
            <a:off x="336328" y="4339240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0000">
                <a:srgbClr val="E5770C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346555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D46675-FC3D-BF4F-B01C-5387DC2A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透過瀏覽器推播通知來接收訊息</a:t>
            </a:r>
            <a:endParaRPr lang="en-TW" sz="48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E7789F-A959-5A46-A7F1-432EB79B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59" y="1530901"/>
            <a:ext cx="12651113" cy="18914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zh-TW" altLang="en-US"/>
              <a:t>設定</a:t>
            </a:r>
            <a:r>
              <a:rPr lang="en-US" altLang="zh-TW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/>
              <a:t>與瀏覽器做配對</a:t>
            </a:r>
            <a:endParaRPr lang="en-US" altLang="zh-TW"/>
          </a:p>
          <a:p>
            <a:pPr marL="0" indent="0">
              <a:lnSpc>
                <a:spcPct val="80000"/>
              </a:lnSpc>
              <a:buNone/>
            </a:pP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Chrome 42, Safari (OS X 10.9), or Firefox 50 or later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8B117DF-F3C7-4A18-ACFA-88A5A8A7CE51}"/>
              </a:ext>
            </a:extLst>
          </p:cNvPr>
          <p:cNvSpPr/>
          <p:nvPr/>
        </p:nvSpPr>
        <p:spPr>
          <a:xfrm>
            <a:off x="1653585" y="1651414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D05E35-3003-4719-A698-191FB93695CE}"/>
              </a:ext>
            </a:extLst>
          </p:cNvPr>
          <p:cNvSpPr/>
          <p:nvPr/>
        </p:nvSpPr>
        <p:spPr>
          <a:xfrm>
            <a:off x="1653585" y="2078906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7C9F61D-ABDB-486C-B607-EE851DFB5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584" y="2476613"/>
            <a:ext cx="9315812" cy="41374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4B578998-9D21-40F9-B65E-C3EDAF9CA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752" y="3708318"/>
            <a:ext cx="2078038" cy="2078038"/>
          </a:xfrm>
          <a:prstGeom prst="rect">
            <a:avLst/>
          </a:prstGeom>
        </p:spPr>
      </p:pic>
      <p:sp>
        <p:nvSpPr>
          <p:cNvPr id="13" name="橢圓 12">
            <a:extLst>
              <a:ext uri="{FF2B5EF4-FFF2-40B4-BE49-F238E27FC236}">
                <a16:creationId xmlns:a16="http://schemas.microsoft.com/office/drawing/2014/main" id="{AC95AB2C-882E-4208-A220-6324F8FE97C2}"/>
              </a:ext>
            </a:extLst>
          </p:cNvPr>
          <p:cNvSpPr/>
          <p:nvPr/>
        </p:nvSpPr>
        <p:spPr>
          <a:xfrm>
            <a:off x="4170686" y="3696551"/>
            <a:ext cx="2078038" cy="2078038"/>
          </a:xfrm>
          <a:prstGeom prst="ellipse">
            <a:avLst/>
          </a:prstGeom>
          <a:noFill/>
          <a:ln w="40640">
            <a:gradFill>
              <a:gsLst>
                <a:gs pos="0">
                  <a:srgbClr val="F8B500"/>
                </a:gs>
                <a:gs pos="100000">
                  <a:srgbClr val="EB5605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345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群組 20">
            <a:extLst>
              <a:ext uri="{FF2B5EF4-FFF2-40B4-BE49-F238E27FC236}">
                <a16:creationId xmlns:a16="http://schemas.microsoft.com/office/drawing/2014/main" id="{3B223034-6B5A-416B-843E-20FB2649AA4D}"/>
              </a:ext>
            </a:extLst>
          </p:cNvPr>
          <p:cNvGrpSpPr/>
          <p:nvPr/>
        </p:nvGrpSpPr>
        <p:grpSpPr>
          <a:xfrm>
            <a:off x="0" y="1323205"/>
            <a:ext cx="12192000" cy="5534795"/>
            <a:chOff x="0" y="1323205"/>
            <a:chExt cx="12192000" cy="5534795"/>
          </a:xfrm>
        </p:grpSpPr>
        <p:pic>
          <p:nvPicPr>
            <p:cNvPr id="8" name="圖片 7" descr="一張含有 坐 的圖片&#10;&#10;自動產生的描述">
              <a:extLst>
                <a:ext uri="{FF2B5EF4-FFF2-40B4-BE49-F238E27FC236}">
                  <a16:creationId xmlns:a16="http://schemas.microsoft.com/office/drawing/2014/main" id="{54923120-946C-448F-BE5D-587ADA0298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68"/>
            <a:stretch/>
          </p:blipFill>
          <p:spPr>
            <a:xfrm>
              <a:off x="0" y="1328286"/>
              <a:ext cx="12192000" cy="5529714"/>
            </a:xfrm>
            <a:prstGeom prst="rect">
              <a:avLst/>
            </a:prstGeom>
          </p:spPr>
        </p:pic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CB524931-4493-456D-A508-C09037B7EB5F}"/>
                </a:ext>
              </a:extLst>
            </p:cNvPr>
            <p:cNvSpPr/>
            <p:nvPr/>
          </p:nvSpPr>
          <p:spPr>
            <a:xfrm>
              <a:off x="0" y="1323205"/>
              <a:ext cx="487680" cy="282857"/>
            </a:xfrm>
            <a:prstGeom prst="rect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pic>
        <p:nvPicPr>
          <p:cNvPr id="15" name="圖片 14">
            <a:extLst>
              <a:ext uri="{FF2B5EF4-FFF2-40B4-BE49-F238E27FC236}">
                <a16:creationId xmlns:a16="http://schemas.microsoft.com/office/drawing/2014/main" id="{E4C21ED4-694D-453C-A0CC-E154B212A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310" y="1483002"/>
            <a:ext cx="5598328" cy="4231997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EC0B0BE-B251-4441-89AF-7300551BF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0" y="243973"/>
            <a:ext cx="11157796" cy="874128"/>
          </a:xfrm>
        </p:spPr>
        <p:txBody>
          <a:bodyPr>
            <a:noAutofit/>
          </a:bodyPr>
          <a:lstStyle/>
          <a:p>
            <a:r>
              <a:rPr lang="zh-TW" altLang="en-US" sz="4800"/>
              <a:t>日常通訊軟體也能成為 NAS 通知管道</a:t>
            </a:r>
          </a:p>
        </p:txBody>
      </p:sp>
      <p:pic>
        <p:nvPicPr>
          <p:cNvPr id="4" name="Picture 2" descr="Image result for fb messenger">
            <a:extLst>
              <a:ext uri="{FF2B5EF4-FFF2-40B4-BE49-F238E27FC236}">
                <a16:creationId xmlns:a16="http://schemas.microsoft.com/office/drawing/2014/main" id="{8F2A7CD1-43C7-45FA-BB83-1C8E90D5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5901" b="11797"/>
          <a:stretch/>
        </p:blipFill>
        <p:spPr bwMode="auto">
          <a:xfrm>
            <a:off x="422310" y="3845420"/>
            <a:ext cx="5537318" cy="62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圖片 13" descr="一張含有 畫畫 的圖片&#10;&#10;自動產生的描述">
            <a:extLst>
              <a:ext uri="{FF2B5EF4-FFF2-40B4-BE49-F238E27FC236}">
                <a16:creationId xmlns:a16="http://schemas.microsoft.com/office/drawing/2014/main" id="{7E7648B8-E45E-4437-A478-A37FC67B1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691" y="2028440"/>
            <a:ext cx="1637242" cy="1651000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FFC3F285-AF56-4CAC-87B6-F7C391132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4210" y="1483002"/>
            <a:ext cx="5598328" cy="4231997"/>
          </a:xfrm>
          <a:prstGeom prst="rect">
            <a:avLst/>
          </a:prstGeom>
        </p:spPr>
      </p:pic>
      <p:pic>
        <p:nvPicPr>
          <p:cNvPr id="6" name="內容版面配置區 5">
            <a:extLst>
              <a:ext uri="{FF2B5EF4-FFF2-40B4-BE49-F238E27FC236}">
                <a16:creationId xmlns:a16="http://schemas.microsoft.com/office/drawing/2014/main" id="{C500F4E5-FAB3-474E-9C24-36A19D81E1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3577" y="2112246"/>
            <a:ext cx="3702195" cy="1631288"/>
          </a:xfr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06369ADC-C27D-46DC-855F-5D9698FE6C5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3753" y="6527055"/>
            <a:ext cx="1922670" cy="353062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1F56E5FE-7AB5-4326-97A9-46A3542381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181" y="6518104"/>
            <a:ext cx="651752" cy="353062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CCEF5398-1127-4B1E-A03B-C141A5DD23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340377">
            <a:off x="3513005" y="6484120"/>
            <a:ext cx="1208613" cy="35306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334E8FEC-D78A-41B7-991E-367C35980D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654" y="6338958"/>
            <a:ext cx="3764160" cy="353062"/>
          </a:xfrm>
          <a:prstGeom prst="rect">
            <a:avLst/>
          </a:prstGeom>
        </p:spPr>
      </p:pic>
      <p:pic>
        <p:nvPicPr>
          <p:cNvPr id="29" name="圖片 28" descr="一張含有 電子用品, 電腦 的圖片&#10;&#10;自動產生的描述">
            <a:extLst>
              <a:ext uri="{FF2B5EF4-FFF2-40B4-BE49-F238E27FC236}">
                <a16:creationId xmlns:a16="http://schemas.microsoft.com/office/drawing/2014/main" id="{ED823F1A-42E5-456D-8049-2328730EE3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03" y="4664781"/>
            <a:ext cx="3826473" cy="1925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螢幕擷取畫面, 電子用品, 電腦 的圖片&#10;&#10;自動產生的描述">
            <a:extLst>
              <a:ext uri="{FF2B5EF4-FFF2-40B4-BE49-F238E27FC236}">
                <a16:creationId xmlns:a16="http://schemas.microsoft.com/office/drawing/2014/main" id="{87DD2B10-B991-4647-B460-24236C541D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190" y="5055395"/>
            <a:ext cx="1020647" cy="16603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8EBFD88E-89ED-4C92-9E5A-95AFB8430B6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749" y="6504938"/>
            <a:ext cx="1231807" cy="353062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82DB52CD-6551-4EBE-86BF-C110BC88AB8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33577" y="4021666"/>
            <a:ext cx="2822073" cy="2787109"/>
          </a:xfrm>
          <a:prstGeom prst="rect">
            <a:avLst/>
          </a:prstGeom>
        </p:spPr>
      </p:pic>
      <p:pic>
        <p:nvPicPr>
          <p:cNvPr id="23" name="圖片 22" descr="一張含有 電子用品, 手機, 行動電話, 監視器 的圖片&#10;&#10;自動產生的描述">
            <a:extLst>
              <a:ext uri="{FF2B5EF4-FFF2-40B4-BE49-F238E27FC236}">
                <a16:creationId xmlns:a16="http://schemas.microsoft.com/office/drawing/2014/main" id="{8BFE3FA5-A9C3-4F3C-8579-8D3337B5F02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181" y="5578849"/>
            <a:ext cx="760162" cy="12046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802D8E50-7C40-4E6C-A1A1-935AA760353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9569" y="4792496"/>
            <a:ext cx="1649462" cy="353062"/>
          </a:xfrm>
          <a:prstGeom prst="rect">
            <a:avLst/>
          </a:prstGeom>
        </p:spPr>
      </p:pic>
      <p:pic>
        <p:nvPicPr>
          <p:cNvPr id="12" name="圖片 11" descr="一張含有 監視器, 電腦, 室內, 坐 的圖片&#10;&#10;自動產生的描述">
            <a:extLst>
              <a:ext uri="{FF2B5EF4-FFF2-40B4-BE49-F238E27FC236}">
                <a16:creationId xmlns:a16="http://schemas.microsoft.com/office/drawing/2014/main" id="{66C30F10-5E85-4720-9D2F-857C85152C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35" y="4908099"/>
            <a:ext cx="1605938" cy="17525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6165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6F1EE16-306E-4EEB-9D5A-545EAAE0C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三步驟：配對您的 IM 帳戶</a:t>
            </a:r>
          </a:p>
        </p:txBody>
      </p:sp>
      <p:sp>
        <p:nvSpPr>
          <p:cNvPr id="27" name="矩形: 圓角 26">
            <a:extLst>
              <a:ext uri="{FF2B5EF4-FFF2-40B4-BE49-F238E27FC236}">
                <a16:creationId xmlns:a16="http://schemas.microsoft.com/office/drawing/2014/main" id="{38D76930-E28E-4B1D-9BAC-A81CFACADA0C}"/>
              </a:ext>
            </a:extLst>
          </p:cNvPr>
          <p:cNvSpPr/>
          <p:nvPr/>
        </p:nvSpPr>
        <p:spPr>
          <a:xfrm>
            <a:off x="3595863" y="2364339"/>
            <a:ext cx="7961915" cy="10651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177800" dist="38100" dir="32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3C98B0E7-B7D0-4B56-A879-3AA7FF2F5E25}"/>
              </a:ext>
            </a:extLst>
          </p:cNvPr>
          <p:cNvSpPr/>
          <p:nvPr/>
        </p:nvSpPr>
        <p:spPr>
          <a:xfrm>
            <a:off x="3595862" y="3618118"/>
            <a:ext cx="7961915" cy="10651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177800" dist="38100" dir="32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1BED4BE3-2E20-46DA-BA58-5DBE026DE26F}"/>
              </a:ext>
            </a:extLst>
          </p:cNvPr>
          <p:cNvSpPr/>
          <p:nvPr/>
        </p:nvSpPr>
        <p:spPr>
          <a:xfrm>
            <a:off x="3595862" y="4860073"/>
            <a:ext cx="7961915" cy="1065103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9D05"/>
              </a:gs>
              <a:gs pos="100000">
                <a:srgbClr val="FDF717"/>
              </a:gs>
            </a:gsLst>
            <a:lin ang="0" scaled="0"/>
          </a:gradFill>
          <a:ln>
            <a:noFill/>
          </a:ln>
          <a:effectLst>
            <a:outerShdw blurRad="177800" dist="38100" dir="324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圖片 22">
            <a:extLst>
              <a:ext uri="{FF2B5EF4-FFF2-40B4-BE49-F238E27FC236}">
                <a16:creationId xmlns:a16="http://schemas.microsoft.com/office/drawing/2014/main" id="{3AE85387-9434-4C82-A68D-A7920559741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24170" y="1287309"/>
            <a:ext cx="8388900" cy="55925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0" name="文字方塊 29">
            <a:extLst>
              <a:ext uri="{FF2B5EF4-FFF2-40B4-BE49-F238E27FC236}">
                <a16:creationId xmlns:a16="http://schemas.microsoft.com/office/drawing/2014/main" id="{F333062D-2C17-4E47-9EBD-66C1CBB2DB81}"/>
              </a:ext>
            </a:extLst>
          </p:cNvPr>
          <p:cNvSpPr txBox="1"/>
          <p:nvPr/>
        </p:nvSpPr>
        <p:spPr>
          <a:xfrm>
            <a:off x="6251059" y="2658964"/>
            <a:ext cx="563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選擇您喜愛的即時通訊軟體</a:t>
            </a:r>
          </a:p>
        </p:txBody>
      </p:sp>
      <p:sp>
        <p:nvSpPr>
          <p:cNvPr id="31" name="文字方塊 30">
            <a:extLst>
              <a:ext uri="{FF2B5EF4-FFF2-40B4-BE49-F238E27FC236}">
                <a16:creationId xmlns:a16="http://schemas.microsoft.com/office/drawing/2014/main" id="{4569F9F8-FC08-45AD-869C-DC3C6C6FF55E}"/>
              </a:ext>
            </a:extLst>
          </p:cNvPr>
          <p:cNvSpPr txBox="1"/>
          <p:nvPr/>
        </p:nvSpPr>
        <p:spPr>
          <a:xfrm>
            <a:off x="6250162" y="3649990"/>
            <a:ext cx="50271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將 </a:t>
            </a:r>
            <a:r>
              <a:rPr lang="en-US" altLang="zh-TW" sz="2800" b="1" err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Qbot</a:t>
            </a:r>
            <a:r>
              <a:rPr lang="en-US" altLang="zh-TW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</a:t>
            </a:r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通知機器人加入您的通訊軟體通訊錄</a:t>
            </a:r>
          </a:p>
        </p:txBody>
      </p:sp>
      <p:sp>
        <p:nvSpPr>
          <p:cNvPr id="32" name="文字方塊 31">
            <a:extLst>
              <a:ext uri="{FF2B5EF4-FFF2-40B4-BE49-F238E27FC236}">
                <a16:creationId xmlns:a16="http://schemas.microsoft.com/office/drawing/2014/main" id="{3847CAD0-0DEF-4942-BCCD-F6DC54DED098}"/>
              </a:ext>
            </a:extLst>
          </p:cNvPr>
          <p:cNvSpPr txBox="1"/>
          <p:nvPr/>
        </p:nvSpPr>
        <p:spPr>
          <a:xfrm>
            <a:off x="6298129" y="4928615"/>
            <a:ext cx="4979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輸入「驗證碼」至對話視窗以完成配對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9BB9419-996C-44DD-A54E-D40755F1A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80" y="2601047"/>
            <a:ext cx="193401" cy="621645"/>
          </a:xfrm>
          <a:prstGeom prst="rect">
            <a:avLst/>
          </a:prstGeom>
        </p:spPr>
      </p:pic>
      <p:pic>
        <p:nvPicPr>
          <p:cNvPr id="6" name="圖片 5" descr="一張含有 襯衫, 桌, 光 的圖片&#10;&#10;自動產生的描述">
            <a:extLst>
              <a:ext uri="{FF2B5EF4-FFF2-40B4-BE49-F238E27FC236}">
                <a16:creationId xmlns:a16="http://schemas.microsoft.com/office/drawing/2014/main" id="{8FDAEEE0-444C-40F1-997D-A8ACE0BB0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307" y="3824299"/>
            <a:ext cx="313126" cy="626251"/>
          </a:xfrm>
          <a:prstGeom prst="rect">
            <a:avLst/>
          </a:prstGeom>
        </p:spPr>
      </p:pic>
      <p:pic>
        <p:nvPicPr>
          <p:cNvPr id="10" name="圖片 9" descr="一張含有 襯衫, 光 的圖片&#10;&#10;自動產生的描述">
            <a:extLst>
              <a:ext uri="{FF2B5EF4-FFF2-40B4-BE49-F238E27FC236}">
                <a16:creationId xmlns:a16="http://schemas.microsoft.com/office/drawing/2014/main" id="{9CDA10FA-3AE9-45A6-8F82-AE38AC2A7C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380" y="5059754"/>
            <a:ext cx="313125" cy="630855"/>
          </a:xfrm>
          <a:prstGeom prst="rect">
            <a:avLst/>
          </a:prstGeom>
        </p:spPr>
      </p:pic>
      <p:cxnSp>
        <p:nvCxnSpPr>
          <p:cNvPr id="33" name="直線接點 32">
            <a:extLst>
              <a:ext uri="{FF2B5EF4-FFF2-40B4-BE49-F238E27FC236}">
                <a16:creationId xmlns:a16="http://schemas.microsoft.com/office/drawing/2014/main" id="{B220F293-81E6-4859-81B8-F578A3716BDD}"/>
              </a:ext>
            </a:extLst>
          </p:cNvPr>
          <p:cNvCxnSpPr>
            <a:cxnSpLocks/>
          </p:cNvCxnSpPr>
          <p:nvPr/>
        </p:nvCxnSpPr>
        <p:spPr>
          <a:xfrm>
            <a:off x="6044664" y="2752826"/>
            <a:ext cx="0" cy="35613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直線接點 35">
            <a:extLst>
              <a:ext uri="{FF2B5EF4-FFF2-40B4-BE49-F238E27FC236}">
                <a16:creationId xmlns:a16="http://schemas.microsoft.com/office/drawing/2014/main" id="{2939B319-08E5-4875-886C-8331DC0AB165}"/>
              </a:ext>
            </a:extLst>
          </p:cNvPr>
          <p:cNvCxnSpPr>
            <a:cxnSpLocks/>
          </p:cNvCxnSpPr>
          <p:nvPr/>
        </p:nvCxnSpPr>
        <p:spPr>
          <a:xfrm>
            <a:off x="6052685" y="3985436"/>
            <a:ext cx="0" cy="35613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直線接點 36">
            <a:extLst>
              <a:ext uri="{FF2B5EF4-FFF2-40B4-BE49-F238E27FC236}">
                <a16:creationId xmlns:a16="http://schemas.microsoft.com/office/drawing/2014/main" id="{D96977A3-F9A4-4CCA-A737-1156B1EB02DB}"/>
              </a:ext>
            </a:extLst>
          </p:cNvPr>
          <p:cNvCxnSpPr>
            <a:cxnSpLocks/>
          </p:cNvCxnSpPr>
          <p:nvPr/>
        </p:nvCxnSpPr>
        <p:spPr>
          <a:xfrm>
            <a:off x="6052685" y="5214557"/>
            <a:ext cx="0" cy="356134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圖片 6">
            <a:extLst>
              <a:ext uri="{FF2B5EF4-FFF2-40B4-BE49-F238E27FC236}">
                <a16:creationId xmlns:a16="http://schemas.microsoft.com/office/drawing/2014/main" id="{472EF21D-C238-4088-8E63-2714E29E3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2082" y="1599953"/>
            <a:ext cx="1470500" cy="1470500"/>
          </a:xfrm>
          <a:prstGeom prst="rect">
            <a:avLst/>
          </a:prstGeom>
          <a:effectLst>
            <a:outerShdw blurRad="114300" dist="25400" dir="306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44048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圖片 67">
            <a:extLst>
              <a:ext uri="{FF2B5EF4-FFF2-40B4-BE49-F238E27FC236}">
                <a16:creationId xmlns:a16="http://schemas.microsoft.com/office/drawing/2014/main" id="{8B2CBCDF-BC79-496B-8C3D-826C2C3E99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644" y="2809075"/>
            <a:ext cx="4502058" cy="3673572"/>
          </a:xfrm>
          <a:prstGeom prst="rect">
            <a:avLst/>
          </a:prstGeom>
        </p:spPr>
      </p:pic>
      <p:pic>
        <p:nvPicPr>
          <p:cNvPr id="10" name="圖片 9" descr="一張含有 鏡, 坐, 光 的圖片&#10;&#10;自動產生的描述">
            <a:extLst>
              <a:ext uri="{FF2B5EF4-FFF2-40B4-BE49-F238E27FC236}">
                <a16:creationId xmlns:a16="http://schemas.microsoft.com/office/drawing/2014/main" id="{0B3B559E-B449-49D1-A073-4D821CD8E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50" y="3676811"/>
            <a:ext cx="4269248" cy="2767335"/>
          </a:xfrm>
          <a:prstGeom prst="rect">
            <a:avLst/>
          </a:prstGeom>
        </p:spPr>
      </p:pic>
      <p:sp>
        <p:nvSpPr>
          <p:cNvPr id="20" name="向右箭號 3">
            <a:extLst>
              <a:ext uri="{FF2B5EF4-FFF2-40B4-BE49-F238E27FC236}">
                <a16:creationId xmlns:a16="http://schemas.microsoft.com/office/drawing/2014/main" id="{F07F2982-ADA5-4E53-A327-3E329A8C5BD2}"/>
              </a:ext>
            </a:extLst>
          </p:cNvPr>
          <p:cNvSpPr/>
          <p:nvPr/>
        </p:nvSpPr>
        <p:spPr>
          <a:xfrm rot="5400000">
            <a:off x="5697752" y="2219012"/>
            <a:ext cx="593408" cy="1033444"/>
          </a:xfrm>
          <a:prstGeom prst="rightArrow">
            <a:avLst/>
          </a:prstGeom>
          <a:gradFill>
            <a:gsLst>
              <a:gs pos="0">
                <a:srgbClr val="313131"/>
              </a:gs>
              <a:gs pos="100000">
                <a:srgbClr val="313131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16" name="群組 15">
            <a:extLst>
              <a:ext uri="{FF2B5EF4-FFF2-40B4-BE49-F238E27FC236}">
                <a16:creationId xmlns:a16="http://schemas.microsoft.com/office/drawing/2014/main" id="{404C694E-F83D-459F-923D-DE73FDC900BF}"/>
              </a:ext>
            </a:extLst>
          </p:cNvPr>
          <p:cNvGrpSpPr/>
          <p:nvPr/>
        </p:nvGrpSpPr>
        <p:grpSpPr>
          <a:xfrm>
            <a:off x="162746" y="1616706"/>
            <a:ext cx="11866508" cy="1155702"/>
            <a:chOff x="162746" y="1744345"/>
            <a:chExt cx="11866508" cy="1155702"/>
          </a:xfrm>
        </p:grpSpPr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F759131B-C715-42E6-A36E-05DDAE13A1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19" name="圖片 18">
              <a:extLst>
                <a:ext uri="{FF2B5EF4-FFF2-40B4-BE49-F238E27FC236}">
                  <a16:creationId xmlns:a16="http://schemas.microsoft.com/office/drawing/2014/main" id="{7F6A8295-C3C1-4DF2-8FB1-B35A61654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A842E2A-CFC1-4484-A6C1-7ACE9E4B8BB1}"/>
              </a:ext>
            </a:extLst>
          </p:cNvPr>
          <p:cNvSpPr txBox="1"/>
          <p:nvPr/>
        </p:nvSpPr>
        <p:spPr>
          <a:xfrm>
            <a:off x="1277590" y="1850595"/>
            <a:ext cx="944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Notification Center 架構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1E63B5C5-202E-4EFA-9F06-F1121887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19" y="243973"/>
            <a:ext cx="12417547" cy="874128"/>
          </a:xfrm>
        </p:spPr>
        <p:txBody>
          <a:bodyPr>
            <a:noAutofit/>
          </a:bodyPr>
          <a:lstStyle/>
          <a:p>
            <a:r>
              <a:rPr lang="zh-TW" altLang="en-US" sz="4500"/>
              <a:t>Notification Center 整合即時通訊軟體架構</a:t>
            </a:r>
          </a:p>
        </p:txBody>
      </p:sp>
      <p:sp>
        <p:nvSpPr>
          <p:cNvPr id="51" name="文字方塊 50">
            <a:extLst>
              <a:ext uri="{FF2B5EF4-FFF2-40B4-BE49-F238E27FC236}">
                <a16:creationId xmlns:a16="http://schemas.microsoft.com/office/drawing/2014/main" id="{7BEAE677-C39F-40C5-A3A6-DB58A1241268}"/>
              </a:ext>
            </a:extLst>
          </p:cNvPr>
          <p:cNvSpPr txBox="1"/>
          <p:nvPr/>
        </p:nvSpPr>
        <p:spPr>
          <a:xfrm>
            <a:off x="1986864" y="6344437"/>
            <a:ext cx="1553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NAS</a:t>
            </a: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6C9ADCE1-AEC2-4440-A0F2-276CD3BB8D68}"/>
              </a:ext>
            </a:extLst>
          </p:cNvPr>
          <p:cNvSpPr txBox="1"/>
          <p:nvPr/>
        </p:nvSpPr>
        <p:spPr>
          <a:xfrm>
            <a:off x="6237008" y="6300663"/>
            <a:ext cx="2307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 Cloud</a:t>
            </a: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03798B4B-86FF-41B6-A1B7-F51BF8D620F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6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7246" y="2877954"/>
            <a:ext cx="1524737" cy="3493970"/>
          </a:xfrm>
          <a:prstGeom prst="rect">
            <a:avLst/>
          </a:prstGeom>
        </p:spPr>
      </p:pic>
      <p:pic>
        <p:nvPicPr>
          <p:cNvPr id="63" name="圖片 62">
            <a:extLst>
              <a:ext uri="{FF2B5EF4-FFF2-40B4-BE49-F238E27FC236}">
                <a16:creationId xmlns:a16="http://schemas.microsoft.com/office/drawing/2014/main" id="{D2C0E122-2D2A-4908-BC4A-F27687A54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569" y="3893382"/>
            <a:ext cx="7880173" cy="638713"/>
          </a:xfrm>
          <a:prstGeom prst="rect">
            <a:avLst/>
          </a:prstGeom>
        </p:spPr>
      </p:pic>
      <p:pic>
        <p:nvPicPr>
          <p:cNvPr id="65" name="圖片 64">
            <a:extLst>
              <a:ext uri="{FF2B5EF4-FFF2-40B4-BE49-F238E27FC236}">
                <a16:creationId xmlns:a16="http://schemas.microsoft.com/office/drawing/2014/main" id="{E9367EF3-4471-4696-9AEF-24DB800752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04" y="5284256"/>
            <a:ext cx="7880173" cy="651494"/>
          </a:xfrm>
          <a:prstGeom prst="rect">
            <a:avLst/>
          </a:prstGeom>
        </p:spPr>
      </p:pic>
      <p:pic>
        <p:nvPicPr>
          <p:cNvPr id="7" name="圖片 6" descr="一張含有 食物 的圖片&#10;&#10;自動產生的描述">
            <a:extLst>
              <a:ext uri="{FF2B5EF4-FFF2-40B4-BE49-F238E27FC236}">
                <a16:creationId xmlns:a16="http://schemas.microsoft.com/office/drawing/2014/main" id="{640BBB35-C90D-4999-8F46-25C6734708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3868" y="3517011"/>
            <a:ext cx="2968599" cy="3179138"/>
          </a:xfrm>
          <a:prstGeom prst="rect">
            <a:avLst/>
          </a:prstGeom>
        </p:spPr>
      </p:pic>
      <p:pic>
        <p:nvPicPr>
          <p:cNvPr id="30" name="圖片 29" descr="一張含有 頭飾, 頭盔, 帽 的圖片&#10;&#10;自動產生的描述">
            <a:extLst>
              <a:ext uri="{FF2B5EF4-FFF2-40B4-BE49-F238E27FC236}">
                <a16:creationId xmlns:a16="http://schemas.microsoft.com/office/drawing/2014/main" id="{9467F9AB-6297-4299-8463-974B61258B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74" y="3484032"/>
            <a:ext cx="1179455" cy="11794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6">
            <a:extLst>
              <a:ext uri="{FF2B5EF4-FFF2-40B4-BE49-F238E27FC236}">
                <a16:creationId xmlns:a16="http://schemas.microsoft.com/office/drawing/2014/main" id="{E646B8DE-94A3-4D92-A4AF-6D01B5E94F86}"/>
              </a:ext>
            </a:extLst>
          </p:cNvPr>
          <p:cNvSpPr/>
          <p:nvPr/>
        </p:nvSpPr>
        <p:spPr>
          <a:xfrm>
            <a:off x="1223752" y="3370853"/>
            <a:ext cx="956825" cy="2842828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29" name="文字方塊 28">
            <a:extLst>
              <a:ext uri="{FF2B5EF4-FFF2-40B4-BE49-F238E27FC236}">
                <a16:creationId xmlns:a16="http://schemas.microsoft.com/office/drawing/2014/main" id="{906EB7F6-8E39-4830-B139-5D66F5DFB56E}"/>
              </a:ext>
            </a:extLst>
          </p:cNvPr>
          <p:cNvSpPr txBox="1"/>
          <p:nvPr/>
        </p:nvSpPr>
        <p:spPr>
          <a:xfrm>
            <a:off x="1189386" y="4463128"/>
            <a:ext cx="10442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QTS</a:t>
            </a:r>
          </a:p>
          <a:p>
            <a:pPr algn="ctr"/>
            <a:r>
              <a:rPr lang="zh-TW" altLang="en-US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Apps</a:t>
            </a:r>
          </a:p>
        </p:txBody>
      </p:sp>
      <p:sp>
        <p:nvSpPr>
          <p:cNvPr id="35" name="矩形 6">
            <a:extLst>
              <a:ext uri="{FF2B5EF4-FFF2-40B4-BE49-F238E27FC236}">
                <a16:creationId xmlns:a16="http://schemas.microsoft.com/office/drawing/2014/main" id="{CB6FD57C-4D5B-46FC-9A06-42B572C848B8}"/>
              </a:ext>
            </a:extLst>
          </p:cNvPr>
          <p:cNvSpPr/>
          <p:nvPr/>
        </p:nvSpPr>
        <p:spPr>
          <a:xfrm>
            <a:off x="7268783" y="3518515"/>
            <a:ext cx="979919" cy="1070589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1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6" name="文字方塊 55">
            <a:extLst>
              <a:ext uri="{FF2B5EF4-FFF2-40B4-BE49-F238E27FC236}">
                <a16:creationId xmlns:a16="http://schemas.microsoft.com/office/drawing/2014/main" id="{D7AC6BB0-D1A8-4200-A686-FE11AEA7D728}"/>
              </a:ext>
            </a:extLst>
          </p:cNvPr>
          <p:cNvSpPr txBox="1"/>
          <p:nvPr/>
        </p:nvSpPr>
        <p:spPr>
          <a:xfrm>
            <a:off x="7134843" y="3670343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 </a:t>
            </a:r>
          </a:p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IM</a:t>
            </a:r>
            <a:b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</a:br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28" name="矩形 6">
            <a:extLst>
              <a:ext uri="{FF2B5EF4-FFF2-40B4-BE49-F238E27FC236}">
                <a16:creationId xmlns:a16="http://schemas.microsoft.com/office/drawing/2014/main" id="{72EA6B2F-368D-422A-A317-B20E8FB7651B}"/>
              </a:ext>
            </a:extLst>
          </p:cNvPr>
          <p:cNvSpPr/>
          <p:nvPr/>
        </p:nvSpPr>
        <p:spPr>
          <a:xfrm>
            <a:off x="3832297" y="5020464"/>
            <a:ext cx="1071072" cy="1078725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/>
          </a:p>
        </p:txBody>
      </p:sp>
      <p:sp>
        <p:nvSpPr>
          <p:cNvPr id="31" name="矩形 6">
            <a:extLst>
              <a:ext uri="{FF2B5EF4-FFF2-40B4-BE49-F238E27FC236}">
                <a16:creationId xmlns:a16="http://schemas.microsoft.com/office/drawing/2014/main" id="{E3354AFA-B922-45D8-B29B-1AE4D7975E51}"/>
              </a:ext>
            </a:extLst>
          </p:cNvPr>
          <p:cNvSpPr/>
          <p:nvPr/>
        </p:nvSpPr>
        <p:spPr>
          <a:xfrm>
            <a:off x="2711068" y="5020464"/>
            <a:ext cx="1001632" cy="1078725"/>
          </a:xfrm>
          <a:prstGeom prst="rect">
            <a:avLst/>
          </a:prstGeom>
          <a:solidFill>
            <a:srgbClr val="D76F2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/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D0A74003-FBE8-4BB0-A228-7B02CA23A2FF}"/>
              </a:ext>
            </a:extLst>
          </p:cNvPr>
          <p:cNvSpPr txBox="1"/>
          <p:nvPr/>
        </p:nvSpPr>
        <p:spPr>
          <a:xfrm>
            <a:off x="2607496" y="5159913"/>
            <a:ext cx="1154520" cy="807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 Agent</a:t>
            </a:r>
            <a:endParaRPr lang="zh-TW" altLang="zh-TW" sz="155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  <a:endParaRPr lang="zh-TW" altLang="zh-TW" sz="1550" b="1">
              <a:solidFill>
                <a:schemeClr val="bg1"/>
              </a:solidFill>
              <a:latin typeface="Arial" panose="020B0604020202020204" pitchFamily="34" charset="0"/>
              <a:ea typeface="新細明體"/>
              <a:cs typeface="Arial" panose="020B0604020202020204" pitchFamily="34" charset="0"/>
            </a:endParaRPr>
          </a:p>
        </p:txBody>
      </p: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8A3E5384-6C7E-489A-83CC-7F6A7FAC5AE3}"/>
              </a:ext>
            </a:extLst>
          </p:cNvPr>
          <p:cNvSpPr txBox="1"/>
          <p:nvPr/>
        </p:nvSpPr>
        <p:spPr>
          <a:xfrm>
            <a:off x="3722332" y="5296313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QPKG</a:t>
            </a:r>
          </a:p>
        </p:txBody>
      </p:sp>
      <p:sp>
        <p:nvSpPr>
          <p:cNvPr id="33" name="矩形 6">
            <a:extLst>
              <a:ext uri="{FF2B5EF4-FFF2-40B4-BE49-F238E27FC236}">
                <a16:creationId xmlns:a16="http://schemas.microsoft.com/office/drawing/2014/main" id="{EFB47E9A-1763-4DF4-9DD5-28A266AC339D}"/>
              </a:ext>
            </a:extLst>
          </p:cNvPr>
          <p:cNvSpPr/>
          <p:nvPr/>
        </p:nvSpPr>
        <p:spPr>
          <a:xfrm>
            <a:off x="5816657" y="5050122"/>
            <a:ext cx="1027508" cy="1078725"/>
          </a:xfrm>
          <a:prstGeom prst="rect">
            <a:avLst/>
          </a:prstGeom>
          <a:solidFill>
            <a:srgbClr val="3480DB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300"/>
          </a:p>
        </p:txBody>
      </p:sp>
      <p:sp>
        <p:nvSpPr>
          <p:cNvPr id="53" name="矩形 6">
            <a:extLst>
              <a:ext uri="{FF2B5EF4-FFF2-40B4-BE49-F238E27FC236}">
                <a16:creationId xmlns:a16="http://schemas.microsoft.com/office/drawing/2014/main" id="{71858A0C-6D3C-41CB-8C2E-BBE111EA2562}"/>
              </a:ext>
            </a:extLst>
          </p:cNvPr>
          <p:cNvSpPr/>
          <p:nvPr/>
        </p:nvSpPr>
        <p:spPr>
          <a:xfrm>
            <a:off x="7268783" y="5049930"/>
            <a:ext cx="979919" cy="1070589"/>
          </a:xfrm>
          <a:prstGeom prst="rect">
            <a:avLst/>
          </a:prstGeom>
          <a:solidFill>
            <a:srgbClr val="076F7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1100">
              <a:latin typeface="Arial" panose="020B0604020202020204" pitchFamily="34" charset="0"/>
              <a:ea typeface="Microsoft JhengHei"/>
              <a:cs typeface="Arial" panose="020B0604020202020204" pitchFamily="34" charset="0"/>
              <a:sym typeface="Microsoft JhengHei"/>
            </a:endParaRPr>
          </a:p>
        </p:txBody>
      </p:sp>
      <p:sp>
        <p:nvSpPr>
          <p:cNvPr id="54" name="文字方塊 53">
            <a:extLst>
              <a:ext uri="{FF2B5EF4-FFF2-40B4-BE49-F238E27FC236}">
                <a16:creationId xmlns:a16="http://schemas.microsoft.com/office/drawing/2014/main" id="{BF84435D-DD66-4A70-8933-ED97B8C35F05}"/>
              </a:ext>
            </a:extLst>
          </p:cNvPr>
          <p:cNvSpPr txBox="1"/>
          <p:nvPr/>
        </p:nvSpPr>
        <p:spPr>
          <a:xfrm>
            <a:off x="5691390" y="5342648"/>
            <a:ext cx="1274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CloudLink</a:t>
            </a:r>
          </a:p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Server</a:t>
            </a:r>
          </a:p>
        </p:txBody>
      </p:sp>
      <p:sp>
        <p:nvSpPr>
          <p:cNvPr id="55" name="文字方塊 54">
            <a:extLst>
              <a:ext uri="{FF2B5EF4-FFF2-40B4-BE49-F238E27FC236}">
                <a16:creationId xmlns:a16="http://schemas.microsoft.com/office/drawing/2014/main" id="{DCD767F3-9A38-4DF8-BD82-65CEC830AD32}"/>
              </a:ext>
            </a:extLst>
          </p:cNvPr>
          <p:cNvSpPr txBox="1"/>
          <p:nvPr/>
        </p:nvSpPr>
        <p:spPr>
          <a:xfrm>
            <a:off x="7120311" y="5200009"/>
            <a:ext cx="12741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QNAP</a:t>
            </a:r>
          </a:p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Chatbot</a:t>
            </a:r>
          </a:p>
          <a:p>
            <a:pPr algn="ctr"/>
            <a:r>
              <a:rPr lang="zh-TW" altLang="en-US" sz="1550" b="1">
                <a:solidFill>
                  <a:schemeClr val="bg1"/>
                </a:solidFill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Endpoint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6CF4B66-F6AB-4AFE-A6CB-8525607659FB}"/>
              </a:ext>
            </a:extLst>
          </p:cNvPr>
          <p:cNvSpPr txBox="1"/>
          <p:nvPr/>
        </p:nvSpPr>
        <p:spPr>
          <a:xfrm>
            <a:off x="9737242" y="6278440"/>
            <a:ext cx="1314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>
                <a:latin typeface="Arial" panose="020B0604020202020204" pitchFamily="34" charset="0"/>
                <a:ea typeface="新細明體"/>
                <a:cs typeface="Arial" panose="020B0604020202020204" pitchFamily="34" charset="0"/>
              </a:rPr>
              <a:t>User's IM</a:t>
            </a:r>
          </a:p>
        </p:txBody>
      </p:sp>
    </p:spTree>
    <p:extLst>
      <p:ext uri="{BB962C8B-B14F-4D97-AF65-F5344CB8AC3E}">
        <p14:creationId xmlns:p14="http://schemas.microsoft.com/office/powerpoint/2010/main" val="274812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個人, 男人, 直立的, 行動電話 的圖片&#10;&#10;自動產生的描述">
            <a:extLst>
              <a:ext uri="{FF2B5EF4-FFF2-40B4-BE49-F238E27FC236}">
                <a16:creationId xmlns:a16="http://schemas.microsoft.com/office/drawing/2014/main" id="{A05B2585-BC58-4705-9E2D-74C2ADFCD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01A1301-5E75-452F-91D3-ACFB084D0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為您帶來世界級的 </a:t>
            </a:r>
            <a:r>
              <a:rPr lang="en-US" altLang="zh-TW" sz="4800"/>
              <a:t>SMS</a:t>
            </a:r>
            <a:r>
              <a:rPr lang="zh-TW" altLang="en-US" sz="4800"/>
              <a:t> 簡訊服務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05B6EC-3598-4097-A482-151E7C8C6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3796" y="2518942"/>
            <a:ext cx="5134895" cy="1563666"/>
          </a:xfrm>
        </p:spPr>
        <p:txBody>
          <a:bodyPr>
            <a:normAutofit/>
          </a:bodyPr>
          <a:lstStyle/>
          <a:p>
            <a:pPr marL="0" indent="0">
              <a:lnSpc>
                <a:spcPts val="3000"/>
              </a:lnSpc>
              <a:buNone/>
            </a:pPr>
            <a:r>
              <a:rPr lang="zh-TW" altLang="en-US" sz="2400">
                <a:latin typeface="Arial" panose="020B0604020202020204" pitchFamily="34" charset="0"/>
                <a:cs typeface="Arial" panose="020B0604020202020204" pitchFamily="34" charset="0"/>
              </a:rPr>
              <a:t>整合大型簡訊服務商，提供高安全、高可靠、高穩定的簡訊通知功能，讓您第一時間即時掌握 </a:t>
            </a:r>
            <a:r>
              <a:rPr lang="en-US" altLang="zh-TW" sz="2400">
                <a:latin typeface="Arial" panose="020B0604020202020204" pitchFamily="34" charset="0"/>
                <a:cs typeface="Arial" panose="020B0604020202020204" pitchFamily="34" charset="0"/>
              </a:rPr>
              <a:t>NAS</a:t>
            </a:r>
            <a:r>
              <a:rPr lang="zh-TW" altLang="en-US" sz="2400">
                <a:latin typeface="Arial" panose="020B0604020202020204" pitchFamily="34" charset="0"/>
                <a:cs typeface="Arial" panose="020B0604020202020204" pitchFamily="34" charset="0"/>
              </a:rPr>
              <a:t> 重大問題。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FF3FF4B-FFE3-4B56-917D-B8D4CE1FB84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7305" y="5601658"/>
            <a:ext cx="4158507" cy="67004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453C692-F0DB-4813-A793-59461042D5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4274" y="4341813"/>
            <a:ext cx="2859169" cy="967316"/>
          </a:xfrm>
          <a:prstGeom prst="rect">
            <a:avLst/>
          </a:prstGeom>
        </p:spPr>
      </p:pic>
      <p:pic>
        <p:nvPicPr>
          <p:cNvPr id="10" name="圖片 10">
            <a:extLst>
              <a:ext uri="{FF2B5EF4-FFF2-40B4-BE49-F238E27FC236}">
                <a16:creationId xmlns:a16="http://schemas.microsoft.com/office/drawing/2014/main" id="{E9B41F7C-7C8A-44CF-92ED-EC9A594E20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3" b="29931"/>
          <a:stretch/>
        </p:blipFill>
        <p:spPr>
          <a:xfrm>
            <a:off x="3276559" y="4428679"/>
            <a:ext cx="3056810" cy="870583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2EEA264F-E64F-418D-BF4E-DF11FB84E55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189" y="1962830"/>
            <a:ext cx="3665294" cy="421178"/>
          </a:xfrm>
          <a:prstGeom prst="rect">
            <a:avLst/>
          </a:prstGeom>
        </p:spPr>
      </p:pic>
      <p:pic>
        <p:nvPicPr>
          <p:cNvPr id="15" name="圖片 14" descr="一張含有 頭飾, 頭盔, 帽 的圖片&#10;&#10;自動產生的描述">
            <a:extLst>
              <a:ext uri="{FF2B5EF4-FFF2-40B4-BE49-F238E27FC236}">
                <a16:creationId xmlns:a16="http://schemas.microsoft.com/office/drawing/2014/main" id="{5722307F-B468-4F13-B30B-7B7730542E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32" y="2137887"/>
            <a:ext cx="1215828" cy="12158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8FE4416-F766-483B-A1DF-A5FE7F7050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6034814" y="3817959"/>
            <a:ext cx="655822" cy="65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11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 descr="一張含有 水, 室外, 湖, 鳥 的圖片&#10;&#10;自動產生的描述">
            <a:extLst>
              <a:ext uri="{FF2B5EF4-FFF2-40B4-BE49-F238E27FC236}">
                <a16:creationId xmlns:a16="http://schemas.microsoft.com/office/drawing/2014/main" id="{8CFCE137-8CD7-4203-9C3D-E3472791C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"/>
            <a:ext cx="12192000" cy="6856781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3A4A1BFA-220B-4099-ADB4-A8CF1CE538D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-735" r="35453"/>
          <a:stretch/>
        </p:blipFill>
        <p:spPr>
          <a:xfrm rot="10800000">
            <a:off x="-136078" y="3826538"/>
            <a:ext cx="11108878" cy="1050632"/>
          </a:xfrm>
          <a:prstGeom prst="rect">
            <a:avLst/>
          </a:prstGeom>
          <a:effectLst>
            <a:outerShdw blurRad="203200" dist="228600" dir="2700000" sx="92000" sy="92000" algn="tl" rotWithShape="0">
              <a:prstClr val="black">
                <a:alpha val="28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5C610E34-588B-4898-A58E-9C6E023B8F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7036" y="1455263"/>
            <a:ext cx="7147213" cy="1488723"/>
          </a:xfrm>
          <a:prstGeom prst="rect">
            <a:avLst/>
          </a:prstGeom>
        </p:spPr>
      </p:pic>
      <p:pic>
        <p:nvPicPr>
          <p:cNvPr id="10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BCE576B5-CC4C-4DE9-969E-5F78ACEA2FB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23" y="3428999"/>
            <a:ext cx="1652227" cy="165222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11" name="圖形 10">
            <a:extLst>
              <a:ext uri="{FF2B5EF4-FFF2-40B4-BE49-F238E27FC236}">
                <a16:creationId xmlns:a16="http://schemas.microsoft.com/office/drawing/2014/main" id="{A96D289B-D048-4C19-824E-0C7D43F5281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573088" y="5956031"/>
            <a:ext cx="1552575" cy="1581150"/>
          </a:xfrm>
          <a:prstGeom prst="rect">
            <a:avLst/>
          </a:prstGeom>
        </p:spPr>
      </p:pic>
      <p:pic>
        <p:nvPicPr>
          <p:cNvPr id="12" name="圖形 11">
            <a:extLst>
              <a:ext uri="{FF2B5EF4-FFF2-40B4-BE49-F238E27FC236}">
                <a16:creationId xmlns:a16="http://schemas.microsoft.com/office/drawing/2014/main" id="{F7FF4F93-F8BF-4D39-8C94-19A92D33B64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595803" y="3313817"/>
            <a:ext cx="693499" cy="77855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96DE378D-233F-4F34-8D8D-180F0AE82CF9}"/>
              </a:ext>
            </a:extLst>
          </p:cNvPr>
          <p:cNvSpPr/>
          <p:nvPr/>
        </p:nvSpPr>
        <p:spPr>
          <a:xfrm>
            <a:off x="-844426" y="6943084"/>
            <a:ext cx="4191000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26CF201C-996F-429C-AA3B-CD430EA5B6BA}"/>
              </a:ext>
            </a:extLst>
          </p:cNvPr>
          <p:cNvSpPr/>
          <p:nvPr/>
        </p:nvSpPr>
        <p:spPr>
          <a:xfrm rot="16200000">
            <a:off x="-2285969" y="6620956"/>
            <a:ext cx="3254106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6" name="圖形 15">
            <a:extLst>
              <a:ext uri="{FF2B5EF4-FFF2-40B4-BE49-F238E27FC236}">
                <a16:creationId xmlns:a16="http://schemas.microsoft.com/office/drawing/2014/main" id="{B220CDFE-A628-4BEE-9069-BCD6569503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9732411">
            <a:off x="11549132" y="-894716"/>
            <a:ext cx="1085850" cy="134302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9C600959-4F64-4CFF-889C-F9F0440EECA0}"/>
              </a:ext>
            </a:extLst>
          </p:cNvPr>
          <p:cNvSpPr/>
          <p:nvPr/>
        </p:nvSpPr>
        <p:spPr>
          <a:xfrm>
            <a:off x="10060057" y="-1254193"/>
            <a:ext cx="4191000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EF35DF55-4A28-46DE-ADEE-8B2E55E5DACC}"/>
              </a:ext>
            </a:extLst>
          </p:cNvPr>
          <p:cNvSpPr/>
          <p:nvPr/>
        </p:nvSpPr>
        <p:spPr>
          <a:xfrm rot="16200000">
            <a:off x="10690597" y="841306"/>
            <a:ext cx="4191000" cy="1188193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77B8E2E2-261D-4B40-8B30-ADCA0502256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331" y="4039348"/>
            <a:ext cx="5218113" cy="599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1534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標題 1">
            <a:extLst>
              <a:ext uri="{FF2B5EF4-FFF2-40B4-BE49-F238E27FC236}">
                <a16:creationId xmlns:a16="http://schemas.microsoft.com/office/drawing/2014/main" id="{7BFE9EAD-AE9F-4F00-AFBE-EE013E3C96C2}"/>
              </a:ext>
            </a:extLst>
          </p:cNvPr>
          <p:cNvSpPr txBox="1">
            <a:spLocks/>
          </p:cNvSpPr>
          <p:nvPr/>
        </p:nvSpPr>
        <p:spPr>
          <a:xfrm>
            <a:off x="660401" y="1682001"/>
            <a:ext cx="5321634" cy="20408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ts val="6000"/>
              </a:lnSpc>
            </a:pPr>
            <a:r>
              <a:rPr lang="zh-TW" altLang="en-US" sz="3800"/>
              <a:t>通知訊息太多好煩惱，我能否只接收我覺得重要的訊息通知？</a:t>
            </a:r>
            <a:endParaRPr lang="en-US" altLang="zh-TW" sz="3800"/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50B7F22E-1854-4D4F-B41A-BB56506DE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15234" y="3569161"/>
            <a:ext cx="437758" cy="4064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D2BBDD6E-3846-49C8-A035-EFC4109AF4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521" y="1115990"/>
            <a:ext cx="437758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621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AA8210D-E759-46E7-A081-6C979A7F17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14"/>
            <a:ext cx="12192000" cy="6857086"/>
          </a:xfrm>
          <a:prstGeom prst="rect">
            <a:avLst/>
          </a:prstGeom>
        </p:spPr>
      </p:pic>
      <p:pic>
        <p:nvPicPr>
          <p:cNvPr id="34" name="圖形 28">
            <a:extLst>
              <a:ext uri="{FF2B5EF4-FFF2-40B4-BE49-F238E27FC236}">
                <a16:creationId xmlns:a16="http://schemas.microsoft.com/office/drawing/2014/main" id="{1EFDFD94-2468-48E3-8D42-D6BCC25961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75" y="4167216"/>
            <a:ext cx="6377302" cy="189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5B682243-0CDE-4BFB-B909-2E2572D6BE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8" r="1762"/>
          <a:stretch/>
        </p:blipFill>
        <p:spPr>
          <a:xfrm>
            <a:off x="382383" y="4119126"/>
            <a:ext cx="6184671" cy="1985372"/>
          </a:xfrm>
          <a:prstGeom prst="rect">
            <a:avLst/>
          </a:prstGeom>
        </p:spPr>
      </p:pic>
      <p:pic>
        <p:nvPicPr>
          <p:cNvPr id="19" name="圖形 28">
            <a:extLst>
              <a:ext uri="{FF2B5EF4-FFF2-40B4-BE49-F238E27FC236}">
                <a16:creationId xmlns:a16="http://schemas.microsoft.com/office/drawing/2014/main" id="{50C0DA25-15D7-4DA1-881B-38EF87492A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3375" y="1928000"/>
            <a:ext cx="6377302" cy="1895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2CEBDFF3-9751-4A49-8084-F2586FFD33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6" r="1760"/>
          <a:stretch/>
        </p:blipFill>
        <p:spPr>
          <a:xfrm>
            <a:off x="382385" y="1876927"/>
            <a:ext cx="6184670" cy="1985372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31E4A65-E4D6-427B-96CF-B13ABC45A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896" y="273774"/>
            <a:ext cx="10074442" cy="874128"/>
          </a:xfrm>
        </p:spPr>
        <p:txBody>
          <a:bodyPr>
            <a:normAutofit/>
          </a:bodyPr>
          <a:lstStyle/>
          <a:p>
            <a:r>
              <a:rPr lang="zh-TW" altLang="en-US" sz="4800"/>
              <a:t>選擇您要的通知：事件與警示通知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16002C54-5204-4B2E-B054-A5B6C0404481}"/>
              </a:ext>
            </a:extLst>
          </p:cNvPr>
          <p:cNvSpPr txBox="1"/>
          <p:nvPr/>
        </p:nvSpPr>
        <p:spPr>
          <a:xfrm>
            <a:off x="2240676" y="2733565"/>
            <a:ext cx="4156858" cy="7853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根據</a:t>
            </a:r>
            <a:r>
              <a:rPr lang="zh-TW" altLang="en-US" sz="2200" b="1">
                <a:solidFill>
                  <a:srgbClr val="D2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應用程式或功能</a:t>
            </a: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項目中的分類，來選擇欲接收的通知事件。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B1CE4D1B-1FE7-446E-971F-75FAB5AD1139}"/>
              </a:ext>
            </a:extLst>
          </p:cNvPr>
          <p:cNvSpPr txBox="1"/>
          <p:nvPr/>
        </p:nvSpPr>
        <p:spPr>
          <a:xfrm>
            <a:off x="2258048" y="4936008"/>
            <a:ext cx="4239004" cy="785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根據</a:t>
            </a:r>
            <a:r>
              <a:rPr lang="zh-TW" altLang="en-US" sz="2200" b="1">
                <a:solidFill>
                  <a:srgbClr val="C00000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系統日誌</a:t>
            </a:r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的嚴重程度，來選擇欲接收的通知日誌。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CC0010A-C670-4965-A53C-526EBCA6FB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331" y="2184827"/>
            <a:ext cx="1484407" cy="136134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3F42AE4-E81E-4AE5-A200-C384123386BA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32" y="4373200"/>
            <a:ext cx="1478599" cy="1356022"/>
          </a:xfrm>
          <a:prstGeom prst="rect">
            <a:avLst/>
          </a:prstGeom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E27DADC7-F4F8-492D-B53B-491F4B1E766E}"/>
              </a:ext>
            </a:extLst>
          </p:cNvPr>
          <p:cNvSpPr txBox="1"/>
          <p:nvPr/>
        </p:nvSpPr>
        <p:spPr>
          <a:xfrm>
            <a:off x="2076632" y="4394204"/>
            <a:ext cx="2075481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警示通知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C6CB6FCC-D18C-4C6A-B15A-862785F54558}"/>
              </a:ext>
            </a:extLst>
          </p:cNvPr>
          <p:cNvSpPr/>
          <p:nvPr/>
        </p:nvSpPr>
        <p:spPr>
          <a:xfrm>
            <a:off x="2240676" y="2117527"/>
            <a:ext cx="2965869" cy="58477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buClr>
                <a:schemeClr val="lt1"/>
              </a:buClr>
              <a:buSzPts val="275"/>
            </a:pPr>
            <a:r>
              <a:rPr lang="zh-TW" altLang="en-US" sz="32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事件通知</a:t>
            </a:r>
          </a:p>
        </p:txBody>
      </p:sp>
      <p:cxnSp>
        <p:nvCxnSpPr>
          <p:cNvPr id="28" name="直線接點 27">
            <a:extLst>
              <a:ext uri="{FF2B5EF4-FFF2-40B4-BE49-F238E27FC236}">
                <a16:creationId xmlns:a16="http://schemas.microsoft.com/office/drawing/2014/main" id="{ECD4786F-DD8E-4C73-9D85-926D74B50F2E}"/>
              </a:ext>
            </a:extLst>
          </p:cNvPr>
          <p:cNvCxnSpPr>
            <a:cxnSpLocks/>
          </p:cNvCxnSpPr>
          <p:nvPr/>
        </p:nvCxnSpPr>
        <p:spPr>
          <a:xfrm>
            <a:off x="2074208" y="2493127"/>
            <a:ext cx="0" cy="74095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直線接點 28">
            <a:extLst>
              <a:ext uri="{FF2B5EF4-FFF2-40B4-BE49-F238E27FC236}">
                <a16:creationId xmlns:a16="http://schemas.microsoft.com/office/drawing/2014/main" id="{879CE846-A5E9-462C-BF88-2BBE48685109}"/>
              </a:ext>
            </a:extLst>
          </p:cNvPr>
          <p:cNvCxnSpPr>
            <a:cxnSpLocks/>
          </p:cNvCxnSpPr>
          <p:nvPr/>
        </p:nvCxnSpPr>
        <p:spPr>
          <a:xfrm>
            <a:off x="2064583" y="4683724"/>
            <a:ext cx="0" cy="740952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24796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群組 47">
            <a:extLst>
              <a:ext uri="{FF2B5EF4-FFF2-40B4-BE49-F238E27FC236}">
                <a16:creationId xmlns:a16="http://schemas.microsoft.com/office/drawing/2014/main" id="{F11F1CA5-1FBC-4807-8157-A7A321D0CF8A}"/>
              </a:ext>
            </a:extLst>
          </p:cNvPr>
          <p:cNvGrpSpPr/>
          <p:nvPr/>
        </p:nvGrpSpPr>
        <p:grpSpPr>
          <a:xfrm>
            <a:off x="7810540" y="5101827"/>
            <a:ext cx="3894667" cy="1498934"/>
            <a:chOff x="283375" y="1876927"/>
            <a:chExt cx="6396552" cy="1985372"/>
          </a:xfrm>
        </p:grpSpPr>
        <p:pic>
          <p:nvPicPr>
            <p:cNvPr id="49" name="圖形 28">
              <a:extLst>
                <a:ext uri="{FF2B5EF4-FFF2-40B4-BE49-F238E27FC236}">
                  <a16:creationId xmlns:a16="http://schemas.microsoft.com/office/drawing/2014/main" id="{6100FED4-6FE0-4099-84F9-E2E0EC17D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50" name="圖片 49">
              <a:extLst>
                <a:ext uri="{FF2B5EF4-FFF2-40B4-BE49-F238E27FC236}">
                  <a16:creationId xmlns:a16="http://schemas.microsoft.com/office/drawing/2014/main" id="{D07C03FA-8E29-47A8-8AB1-2EC530DED8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603EE641-D8A7-4699-BDD0-9EAE7C360291}"/>
              </a:ext>
            </a:extLst>
          </p:cNvPr>
          <p:cNvGrpSpPr/>
          <p:nvPr/>
        </p:nvGrpSpPr>
        <p:grpSpPr>
          <a:xfrm>
            <a:off x="7803011" y="3379091"/>
            <a:ext cx="3894667" cy="1498934"/>
            <a:chOff x="283375" y="1876927"/>
            <a:chExt cx="6396552" cy="1985372"/>
          </a:xfrm>
        </p:grpSpPr>
        <p:pic>
          <p:nvPicPr>
            <p:cNvPr id="46" name="圖形 28">
              <a:extLst>
                <a:ext uri="{FF2B5EF4-FFF2-40B4-BE49-F238E27FC236}">
                  <a16:creationId xmlns:a16="http://schemas.microsoft.com/office/drawing/2014/main" id="{1C907228-3CE2-4604-91EC-A9C7FDFF6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7" name="圖片 46">
              <a:extLst>
                <a:ext uri="{FF2B5EF4-FFF2-40B4-BE49-F238E27FC236}">
                  <a16:creationId xmlns:a16="http://schemas.microsoft.com/office/drawing/2014/main" id="{7460290B-3A80-4161-B0BE-2442BD7E8A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CBC2EB6E-4EC8-4F58-9CC3-B734C0F1E779}"/>
              </a:ext>
            </a:extLst>
          </p:cNvPr>
          <p:cNvGrpSpPr/>
          <p:nvPr/>
        </p:nvGrpSpPr>
        <p:grpSpPr>
          <a:xfrm>
            <a:off x="7814732" y="1672357"/>
            <a:ext cx="3894667" cy="1498934"/>
            <a:chOff x="283375" y="1876927"/>
            <a:chExt cx="6396552" cy="1985372"/>
          </a:xfrm>
        </p:grpSpPr>
        <p:pic>
          <p:nvPicPr>
            <p:cNvPr id="43" name="圖形 28">
              <a:extLst>
                <a:ext uri="{FF2B5EF4-FFF2-40B4-BE49-F238E27FC236}">
                  <a16:creationId xmlns:a16="http://schemas.microsoft.com/office/drawing/2014/main" id="{BB2F3EAF-76EF-4A29-9001-7FBF89F10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823ED9F6-6903-41C9-A1A0-0A0A3FF28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pic>
        <p:nvPicPr>
          <p:cNvPr id="23" name="圖形 28">
            <a:extLst>
              <a:ext uri="{FF2B5EF4-FFF2-40B4-BE49-F238E27FC236}">
                <a16:creationId xmlns:a16="http://schemas.microsoft.com/office/drawing/2014/main" id="{EF1231EE-E44E-4679-9A88-B74F638781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733" y="1557484"/>
            <a:ext cx="3894668" cy="56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4" name="群組 13">
            <a:extLst>
              <a:ext uri="{FF2B5EF4-FFF2-40B4-BE49-F238E27FC236}">
                <a16:creationId xmlns:a16="http://schemas.microsoft.com/office/drawing/2014/main" id="{CE2F3CB4-1E9F-4430-82B7-580A276EAC0D}"/>
              </a:ext>
            </a:extLst>
          </p:cNvPr>
          <p:cNvGrpSpPr/>
          <p:nvPr/>
        </p:nvGrpSpPr>
        <p:grpSpPr>
          <a:xfrm>
            <a:off x="288989" y="1422906"/>
            <a:ext cx="7119346" cy="1031276"/>
            <a:chOff x="162746" y="1744345"/>
            <a:chExt cx="11866508" cy="1155702"/>
          </a:xfrm>
        </p:grpSpPr>
        <p:pic>
          <p:nvPicPr>
            <p:cNvPr id="15" name="圖片 14">
              <a:extLst>
                <a:ext uri="{FF2B5EF4-FFF2-40B4-BE49-F238E27FC236}">
                  <a16:creationId xmlns:a16="http://schemas.microsoft.com/office/drawing/2014/main" id="{111463AD-D1CB-427F-83AF-EC8C9A7ACB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2AB69745-AEC1-43CA-908D-4988F3DF6E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E7AD0FB1-7A48-4229-B560-4DA0EB978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高彈性、高客製化的篩選條件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C562DA7-9662-4D91-B996-736A1F395A4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t="820" r="875" b="3048"/>
          <a:stretch/>
        </p:blipFill>
        <p:spPr>
          <a:xfrm>
            <a:off x="755212" y="2425307"/>
            <a:ext cx="6213900" cy="40821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275" endPos="40000" dist="101600" dir="5400000" sy="-100000" algn="bl" rotWithShape="0"/>
          </a:effectLst>
        </p:spPr>
      </p:pic>
      <p:sp>
        <p:nvSpPr>
          <p:cNvPr id="31" name="文字方塊 30">
            <a:extLst>
              <a:ext uri="{FF2B5EF4-FFF2-40B4-BE49-F238E27FC236}">
                <a16:creationId xmlns:a16="http://schemas.microsoft.com/office/drawing/2014/main" id="{3232EE5D-DE63-41B0-B39E-2029702F510F}"/>
              </a:ext>
            </a:extLst>
          </p:cNvPr>
          <p:cNvSpPr txBox="1"/>
          <p:nvPr/>
        </p:nvSpPr>
        <p:spPr>
          <a:xfrm>
            <a:off x="8133969" y="2207734"/>
            <a:ext cx="33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可直接選擇訊息嚴重層級，系統幫您快速過濾重要通知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731E9F03-161F-4DD4-BCD0-A8B661E11B3D}"/>
              </a:ext>
            </a:extLst>
          </p:cNvPr>
          <p:cNvSpPr/>
          <p:nvPr/>
        </p:nvSpPr>
        <p:spPr>
          <a:xfrm>
            <a:off x="392520" y="1616650"/>
            <a:ext cx="6915402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細緻功能設定 充分滿足您的通知需求</a:t>
            </a:r>
          </a:p>
        </p:txBody>
      </p:sp>
      <p:sp>
        <p:nvSpPr>
          <p:cNvPr id="24" name="文字方塊 23">
            <a:extLst>
              <a:ext uri="{FF2B5EF4-FFF2-40B4-BE49-F238E27FC236}">
                <a16:creationId xmlns:a16="http://schemas.microsoft.com/office/drawing/2014/main" id="{B594C399-7717-40F7-8C6C-233F1962E98B}"/>
              </a:ext>
            </a:extLst>
          </p:cNvPr>
          <p:cNvSpPr txBox="1"/>
          <p:nvPr/>
        </p:nvSpPr>
        <p:spPr>
          <a:xfrm>
            <a:off x="7917787" y="1575418"/>
            <a:ext cx="37069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嚴重性層級篩選</a:t>
            </a:r>
          </a:p>
        </p:txBody>
      </p:sp>
      <p:pic>
        <p:nvPicPr>
          <p:cNvPr id="28" name="圖形 28">
            <a:extLst>
              <a:ext uri="{FF2B5EF4-FFF2-40B4-BE49-F238E27FC236}">
                <a16:creationId xmlns:a16="http://schemas.microsoft.com/office/drawing/2014/main" id="{61A25034-95A2-437C-B19E-5A8C0EB41E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733" y="3280220"/>
            <a:ext cx="3894668" cy="56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文字方塊 35">
            <a:extLst>
              <a:ext uri="{FF2B5EF4-FFF2-40B4-BE49-F238E27FC236}">
                <a16:creationId xmlns:a16="http://schemas.microsoft.com/office/drawing/2014/main" id="{E5B58463-A3BB-4DEC-AFE8-C68D23849E76}"/>
              </a:ext>
            </a:extLst>
          </p:cNvPr>
          <p:cNvSpPr txBox="1"/>
          <p:nvPr/>
        </p:nvSpPr>
        <p:spPr>
          <a:xfrm>
            <a:off x="8106158" y="3932934"/>
            <a:ext cx="33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指定「包含」或「排除」關鍵字的資訊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47B0E302-BA8D-4DD2-AAA6-8E95558E86A9}"/>
              </a:ext>
            </a:extLst>
          </p:cNvPr>
          <p:cNvSpPr txBox="1"/>
          <p:nvPr/>
        </p:nvSpPr>
        <p:spPr>
          <a:xfrm>
            <a:off x="7917787" y="3307779"/>
            <a:ext cx="3706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關鍵字篩選 </a:t>
            </a:r>
            <a:r>
              <a:rPr lang="en-US" altLang="zh-TW" sz="26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6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支援多個</a:t>
            </a:r>
            <a:r>
              <a:rPr lang="en-US" altLang="zh-TW" sz="26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algn="ctr"/>
            <a:endParaRPr lang="en-US" altLang="zh-TW" sz="2600" b="1">
              <a:solidFill>
                <a:srgbClr val="FFDA2A"/>
              </a:solidFill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39" name="圖形 28">
            <a:extLst>
              <a:ext uri="{FF2B5EF4-FFF2-40B4-BE49-F238E27FC236}">
                <a16:creationId xmlns:a16="http://schemas.microsoft.com/office/drawing/2014/main" id="{CD6BAFD4-72B2-48D1-B9B4-4CE5B59C4E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4733" y="5004347"/>
            <a:ext cx="3894668" cy="5642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文字方塊 39">
            <a:extLst>
              <a:ext uri="{FF2B5EF4-FFF2-40B4-BE49-F238E27FC236}">
                <a16:creationId xmlns:a16="http://schemas.microsoft.com/office/drawing/2014/main" id="{134EF281-468E-44ED-BF6F-D9407279971F}"/>
              </a:ext>
            </a:extLst>
          </p:cNvPr>
          <p:cNvSpPr txBox="1"/>
          <p:nvPr/>
        </p:nvSpPr>
        <p:spPr>
          <a:xfrm>
            <a:off x="8114719" y="5656347"/>
            <a:ext cx="33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sz="20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針對時間範圍內所發生之訊息給予通知</a:t>
            </a:r>
            <a:endParaRPr lang="en-US" altLang="zh-TW" sz="20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A68A0D8D-E5B1-4357-8AC4-9C98DF2C0B81}"/>
              </a:ext>
            </a:extLst>
          </p:cNvPr>
          <p:cNvSpPr txBox="1"/>
          <p:nvPr/>
        </p:nvSpPr>
        <p:spPr>
          <a:xfrm>
            <a:off x="7917787" y="5032563"/>
            <a:ext cx="37069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6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指定時間通知</a:t>
            </a:r>
          </a:p>
        </p:txBody>
      </p:sp>
    </p:spTree>
    <p:extLst>
      <p:ext uri="{BB962C8B-B14F-4D97-AF65-F5344CB8AC3E}">
        <p14:creationId xmlns:p14="http://schemas.microsoft.com/office/powerpoint/2010/main" val="733459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17BB8421-808F-4ADC-A1E4-399AE61FD5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356" y="2910562"/>
            <a:ext cx="5423593" cy="2745968"/>
          </a:xfrm>
          <a:prstGeom prst="rect">
            <a:avLst/>
          </a:prstGeom>
          <a:ln w="127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9AA09FB8-8401-4D44-9230-3A63B94E3A36}"/>
              </a:ext>
            </a:extLst>
          </p:cNvPr>
          <p:cNvSpPr txBox="1"/>
          <p:nvPr/>
        </p:nvSpPr>
        <p:spPr>
          <a:xfrm>
            <a:off x="3100137" y="6188242"/>
            <a:ext cx="6071936" cy="3693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zh-TW" altLang="en-US" b="1">
              <a:latin typeface="新細明體"/>
              <a:ea typeface="新細明體"/>
            </a:endParaRPr>
          </a:p>
        </p:txBody>
      </p:sp>
      <p:pic>
        <p:nvPicPr>
          <p:cNvPr id="4" name="圖片 4" descr="一張含有 頭飾 的圖片&#10;&#10;描述是以高可信度產生">
            <a:extLst>
              <a:ext uri="{FF2B5EF4-FFF2-40B4-BE49-F238E27FC236}">
                <a16:creationId xmlns:a16="http://schemas.microsoft.com/office/drawing/2014/main" id="{2C56BB71-93AA-4752-8CF4-74C067462C4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0219" y="4568039"/>
            <a:ext cx="1439705" cy="1439705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FF76F956-91F5-4C72-AC6A-C5ED7A3EFABB}"/>
              </a:ext>
            </a:extLst>
          </p:cNvPr>
          <p:cNvSpPr txBox="1">
            <a:spLocks/>
          </p:cNvSpPr>
          <p:nvPr/>
        </p:nvSpPr>
        <p:spPr>
          <a:xfrm>
            <a:off x="392105" y="1776861"/>
            <a:ext cx="7927153" cy="1239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CN" altLang="en-US"/>
              <a:t>多樣化的主動通知服務</a:t>
            </a:r>
            <a:endParaRPr lang="en-US" altLang="zh-TW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811CC277-370C-4CF7-8A43-F20B9DA3F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06" y="1182197"/>
            <a:ext cx="4960295" cy="5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8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3E424F-E7FC-4AD4-AF83-091FA1B9E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高彈性、高客製化的接收條件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ECC40EB4-AEE8-4D05-A6B8-5485BA426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56" t="1320"/>
          <a:stretch/>
        </p:blipFill>
        <p:spPr>
          <a:xfrm>
            <a:off x="752717" y="2422605"/>
            <a:ext cx="6180390" cy="40843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grpSp>
        <p:nvGrpSpPr>
          <p:cNvPr id="15" name="群組 14">
            <a:extLst>
              <a:ext uri="{FF2B5EF4-FFF2-40B4-BE49-F238E27FC236}">
                <a16:creationId xmlns:a16="http://schemas.microsoft.com/office/drawing/2014/main" id="{5ED01108-1492-4F28-91BD-430926C29571}"/>
              </a:ext>
            </a:extLst>
          </p:cNvPr>
          <p:cNvGrpSpPr/>
          <p:nvPr/>
        </p:nvGrpSpPr>
        <p:grpSpPr>
          <a:xfrm>
            <a:off x="255121" y="1422906"/>
            <a:ext cx="7175582" cy="1031276"/>
            <a:chOff x="162746" y="1744345"/>
            <a:chExt cx="11866508" cy="1155702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6168D242-68C0-449E-9CF4-E5C949D4F3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D1AD05D-E8AA-4FA6-9978-F0A615FB3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E8F26BB9-42B5-462F-9243-8D23D7C1AAB9}"/>
              </a:ext>
            </a:extLst>
          </p:cNvPr>
          <p:cNvSpPr/>
          <p:nvPr/>
        </p:nvSpPr>
        <p:spPr>
          <a:xfrm>
            <a:off x="363398" y="1617808"/>
            <a:ext cx="7018933" cy="50783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三大優點</a:t>
            </a:r>
          </a:p>
        </p:txBody>
      </p:sp>
      <p:grpSp>
        <p:nvGrpSpPr>
          <p:cNvPr id="36" name="群組 35">
            <a:extLst>
              <a:ext uri="{FF2B5EF4-FFF2-40B4-BE49-F238E27FC236}">
                <a16:creationId xmlns:a16="http://schemas.microsoft.com/office/drawing/2014/main" id="{F516E9AF-916D-4B6D-B564-7A160E7547D4}"/>
              </a:ext>
            </a:extLst>
          </p:cNvPr>
          <p:cNvGrpSpPr/>
          <p:nvPr/>
        </p:nvGrpSpPr>
        <p:grpSpPr>
          <a:xfrm>
            <a:off x="7941623" y="1464238"/>
            <a:ext cx="3894667" cy="1729349"/>
            <a:chOff x="283375" y="1876927"/>
            <a:chExt cx="6396552" cy="1985372"/>
          </a:xfrm>
        </p:grpSpPr>
        <p:pic>
          <p:nvPicPr>
            <p:cNvPr id="37" name="圖形 28">
              <a:extLst>
                <a:ext uri="{FF2B5EF4-FFF2-40B4-BE49-F238E27FC236}">
                  <a16:creationId xmlns:a16="http://schemas.microsoft.com/office/drawing/2014/main" id="{4D4B63BD-8C8F-4BF4-8078-4C0F0FEFAF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3106C0BD-F9CD-4261-9510-6788CD3FA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E8B96409-4830-44A1-8C02-81EF2E6620D1}"/>
              </a:ext>
            </a:extLst>
          </p:cNvPr>
          <p:cNvGrpSpPr/>
          <p:nvPr/>
        </p:nvGrpSpPr>
        <p:grpSpPr>
          <a:xfrm>
            <a:off x="7346123" y="2030074"/>
            <a:ext cx="934061" cy="591899"/>
            <a:chOff x="7133082" y="2455889"/>
            <a:chExt cx="1004453" cy="505040"/>
          </a:xfrm>
        </p:grpSpPr>
        <p:pic>
          <p:nvPicPr>
            <p:cNvPr id="39" name="圖形 28">
              <a:extLst>
                <a:ext uri="{FF2B5EF4-FFF2-40B4-BE49-F238E27FC236}">
                  <a16:creationId xmlns:a16="http://schemas.microsoft.com/office/drawing/2014/main" id="{E3B9E1DF-808B-4592-B5E8-70144E3092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85589" b="-8825"/>
            <a:stretch/>
          </p:blipFill>
          <p:spPr>
            <a:xfrm rot="5400000">
              <a:off x="7589712" y="2317730"/>
              <a:ext cx="409664" cy="685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0" name="圖形 28">
              <a:extLst>
                <a:ext uri="{FF2B5EF4-FFF2-40B4-BE49-F238E27FC236}">
                  <a16:creationId xmlns:a16="http://schemas.microsoft.com/office/drawing/2014/main" id="{1C84F93F-1A97-4FD9-BBCC-3006088DD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544" b="-59347"/>
            <a:stretch/>
          </p:blipFill>
          <p:spPr>
            <a:xfrm rot="5400000">
              <a:off x="7586182" y="2409576"/>
              <a:ext cx="98253" cy="1004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40" name="文字方塊 39">
            <a:extLst>
              <a:ext uri="{FF2B5EF4-FFF2-40B4-BE49-F238E27FC236}">
                <a16:creationId xmlns:a16="http://schemas.microsoft.com/office/drawing/2014/main" id="{4630E47F-BB89-4DA5-9A16-547CF3809C07}"/>
              </a:ext>
            </a:extLst>
          </p:cNvPr>
          <p:cNvSpPr txBox="1"/>
          <p:nvPr/>
        </p:nvSpPr>
        <p:spPr>
          <a:xfrm>
            <a:off x="8495577" y="1676316"/>
            <a:ext cx="3071752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可支援同時設定多種傳送配對，避免單一傳送管道失敗！</a:t>
            </a:r>
          </a:p>
        </p:txBody>
      </p:sp>
      <p:grpSp>
        <p:nvGrpSpPr>
          <p:cNvPr id="66" name="群組 65">
            <a:extLst>
              <a:ext uri="{FF2B5EF4-FFF2-40B4-BE49-F238E27FC236}">
                <a16:creationId xmlns:a16="http://schemas.microsoft.com/office/drawing/2014/main" id="{97C1C6D4-98A5-4186-AA35-25C68C41A357}"/>
              </a:ext>
            </a:extLst>
          </p:cNvPr>
          <p:cNvGrpSpPr/>
          <p:nvPr/>
        </p:nvGrpSpPr>
        <p:grpSpPr>
          <a:xfrm>
            <a:off x="7966881" y="3187484"/>
            <a:ext cx="3894667" cy="1729349"/>
            <a:chOff x="283375" y="1876927"/>
            <a:chExt cx="6396552" cy="1985372"/>
          </a:xfrm>
        </p:grpSpPr>
        <p:pic>
          <p:nvPicPr>
            <p:cNvPr id="67" name="圖形 28">
              <a:extLst>
                <a:ext uri="{FF2B5EF4-FFF2-40B4-BE49-F238E27FC236}">
                  <a16:creationId xmlns:a16="http://schemas.microsoft.com/office/drawing/2014/main" id="{94386426-7414-4970-A367-DF5A403D74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8" name="圖片 67">
              <a:extLst>
                <a:ext uri="{FF2B5EF4-FFF2-40B4-BE49-F238E27FC236}">
                  <a16:creationId xmlns:a16="http://schemas.microsoft.com/office/drawing/2014/main" id="{FDE587E1-2704-4E21-977D-FCCC361C8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69" name="群組 68">
            <a:extLst>
              <a:ext uri="{FF2B5EF4-FFF2-40B4-BE49-F238E27FC236}">
                <a16:creationId xmlns:a16="http://schemas.microsoft.com/office/drawing/2014/main" id="{86285A89-A4B6-446A-925C-30A384316D43}"/>
              </a:ext>
            </a:extLst>
          </p:cNvPr>
          <p:cNvGrpSpPr/>
          <p:nvPr/>
        </p:nvGrpSpPr>
        <p:grpSpPr>
          <a:xfrm>
            <a:off x="7371381" y="3727920"/>
            <a:ext cx="934061" cy="591899"/>
            <a:chOff x="7133082" y="2455889"/>
            <a:chExt cx="1004453" cy="505040"/>
          </a:xfrm>
        </p:grpSpPr>
        <p:pic>
          <p:nvPicPr>
            <p:cNvPr id="70" name="圖形 28">
              <a:extLst>
                <a:ext uri="{FF2B5EF4-FFF2-40B4-BE49-F238E27FC236}">
                  <a16:creationId xmlns:a16="http://schemas.microsoft.com/office/drawing/2014/main" id="{4BCD2F3C-EB4D-4839-99C4-36322E7B3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85589" b="-8825"/>
            <a:stretch/>
          </p:blipFill>
          <p:spPr>
            <a:xfrm rot="5400000">
              <a:off x="7589712" y="2317730"/>
              <a:ext cx="409664" cy="685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1" name="圖形 28">
              <a:extLst>
                <a:ext uri="{FF2B5EF4-FFF2-40B4-BE49-F238E27FC236}">
                  <a16:creationId xmlns:a16="http://schemas.microsoft.com/office/drawing/2014/main" id="{2D0D7106-D89D-4C5E-A566-8C569092A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544" b="-59347"/>
            <a:stretch/>
          </p:blipFill>
          <p:spPr>
            <a:xfrm rot="5400000">
              <a:off x="7586182" y="2409576"/>
              <a:ext cx="98253" cy="1004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73" name="文字方塊 72">
            <a:extLst>
              <a:ext uri="{FF2B5EF4-FFF2-40B4-BE49-F238E27FC236}">
                <a16:creationId xmlns:a16="http://schemas.microsoft.com/office/drawing/2014/main" id="{7140EB72-C232-45F0-89B6-2EB1641464F1}"/>
              </a:ext>
            </a:extLst>
          </p:cNvPr>
          <p:cNvSpPr txBox="1"/>
          <p:nvPr/>
        </p:nvSpPr>
        <p:spPr>
          <a:xfrm>
            <a:off x="8520835" y="3377034"/>
            <a:ext cx="3071752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不必再手動輸入！一次快速加入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 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聯絡人 </a:t>
            </a:r>
            <a:r>
              <a:rPr lang="en-US" altLang="zh-TW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Email &amp; </a:t>
            </a: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電話</a:t>
            </a:r>
          </a:p>
        </p:txBody>
      </p:sp>
      <p:grpSp>
        <p:nvGrpSpPr>
          <p:cNvPr id="74" name="群組 73">
            <a:extLst>
              <a:ext uri="{FF2B5EF4-FFF2-40B4-BE49-F238E27FC236}">
                <a16:creationId xmlns:a16="http://schemas.microsoft.com/office/drawing/2014/main" id="{71CA1DF1-B7B7-4A30-83BF-F131CEF53EA1}"/>
              </a:ext>
            </a:extLst>
          </p:cNvPr>
          <p:cNvGrpSpPr/>
          <p:nvPr/>
        </p:nvGrpSpPr>
        <p:grpSpPr>
          <a:xfrm>
            <a:off x="7972157" y="4919401"/>
            <a:ext cx="3894667" cy="1729349"/>
            <a:chOff x="283375" y="1876927"/>
            <a:chExt cx="6396552" cy="1985372"/>
          </a:xfrm>
        </p:grpSpPr>
        <p:pic>
          <p:nvPicPr>
            <p:cNvPr id="75" name="圖形 28">
              <a:extLst>
                <a:ext uri="{FF2B5EF4-FFF2-40B4-BE49-F238E27FC236}">
                  <a16:creationId xmlns:a16="http://schemas.microsoft.com/office/drawing/2014/main" id="{1A1A2512-4C03-4DE7-8885-4472D578A6E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83375" y="1928000"/>
              <a:ext cx="6377302" cy="189579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6" name="圖片 75">
              <a:extLst>
                <a:ext uri="{FF2B5EF4-FFF2-40B4-BE49-F238E27FC236}">
                  <a16:creationId xmlns:a16="http://schemas.microsoft.com/office/drawing/2014/main" id="{F490D3C0-1BE7-40A3-A366-5A5E8B823B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3375" y="1876927"/>
              <a:ext cx="6396552" cy="1985372"/>
            </a:xfrm>
            <a:prstGeom prst="rect">
              <a:avLst/>
            </a:prstGeom>
          </p:spPr>
        </p:pic>
      </p:grpSp>
      <p:grpSp>
        <p:nvGrpSpPr>
          <p:cNvPr id="77" name="群組 76">
            <a:extLst>
              <a:ext uri="{FF2B5EF4-FFF2-40B4-BE49-F238E27FC236}">
                <a16:creationId xmlns:a16="http://schemas.microsoft.com/office/drawing/2014/main" id="{2E0EE21F-7674-49DC-BE17-EB58AC95B784}"/>
              </a:ext>
            </a:extLst>
          </p:cNvPr>
          <p:cNvGrpSpPr/>
          <p:nvPr/>
        </p:nvGrpSpPr>
        <p:grpSpPr>
          <a:xfrm>
            <a:off x="7376657" y="5459837"/>
            <a:ext cx="934061" cy="591899"/>
            <a:chOff x="7133082" y="2455889"/>
            <a:chExt cx="1004453" cy="505040"/>
          </a:xfrm>
        </p:grpSpPr>
        <p:pic>
          <p:nvPicPr>
            <p:cNvPr id="78" name="圖形 28">
              <a:extLst>
                <a:ext uri="{FF2B5EF4-FFF2-40B4-BE49-F238E27FC236}">
                  <a16:creationId xmlns:a16="http://schemas.microsoft.com/office/drawing/2014/main" id="{01F5BD67-335F-425D-870C-EC98071A0B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r="85589" b="-8825"/>
            <a:stretch/>
          </p:blipFill>
          <p:spPr>
            <a:xfrm rot="5400000">
              <a:off x="7589712" y="2317730"/>
              <a:ext cx="409664" cy="68598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9" name="圖形 28">
              <a:extLst>
                <a:ext uri="{FF2B5EF4-FFF2-40B4-BE49-F238E27FC236}">
                  <a16:creationId xmlns:a16="http://schemas.microsoft.com/office/drawing/2014/main" id="{01D2278E-5657-4BC4-863A-2C1E1EB7D8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6544" b="-59347"/>
            <a:stretch/>
          </p:blipFill>
          <p:spPr>
            <a:xfrm rot="5400000">
              <a:off x="7586182" y="2409576"/>
              <a:ext cx="98253" cy="100445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文字方塊 80">
            <a:extLst>
              <a:ext uri="{FF2B5EF4-FFF2-40B4-BE49-F238E27FC236}">
                <a16:creationId xmlns:a16="http://schemas.microsoft.com/office/drawing/2014/main" id="{92136461-DC80-42B8-AE5A-844D4F1BF9B7}"/>
              </a:ext>
            </a:extLst>
          </p:cNvPr>
          <p:cNvSpPr txBox="1"/>
          <p:nvPr/>
        </p:nvSpPr>
        <p:spPr>
          <a:xfrm>
            <a:off x="8526111" y="5147051"/>
            <a:ext cx="3071752" cy="1256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100"/>
              </a:lnSpc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接收者數量不再限制！支援可同時設定多位收件人資訊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D063A58-3AAC-4E99-A6B9-5B8D7DF1145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499" y="1369288"/>
            <a:ext cx="975186" cy="1242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2" name="圖片 81">
            <a:extLst>
              <a:ext uri="{FF2B5EF4-FFF2-40B4-BE49-F238E27FC236}">
                <a16:creationId xmlns:a16="http://schemas.microsoft.com/office/drawing/2014/main" id="{34D586AC-3C13-4FBA-9FAA-23FFA5EEE8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6992" y="2191743"/>
            <a:ext cx="93866" cy="275476"/>
          </a:xfrm>
          <a:prstGeom prst="rect">
            <a:avLst/>
          </a:prstGeom>
        </p:spPr>
      </p:pic>
      <p:pic>
        <p:nvPicPr>
          <p:cNvPr id="84" name="圖片 83">
            <a:extLst>
              <a:ext uri="{FF2B5EF4-FFF2-40B4-BE49-F238E27FC236}">
                <a16:creationId xmlns:a16="http://schemas.microsoft.com/office/drawing/2014/main" id="{94DA597A-3218-42AF-A94C-84ADEFF6F08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50476" y="3884320"/>
            <a:ext cx="151974" cy="279303"/>
          </a:xfrm>
          <a:prstGeom prst="rect">
            <a:avLst/>
          </a:prstGeom>
        </p:spPr>
      </p:pic>
      <p:pic>
        <p:nvPicPr>
          <p:cNvPr id="86" name="圖片 85">
            <a:extLst>
              <a:ext uri="{FF2B5EF4-FFF2-40B4-BE49-F238E27FC236}">
                <a16:creationId xmlns:a16="http://schemas.microsoft.com/office/drawing/2014/main" id="{7F58CCDD-ECF2-4363-859E-F6BAD6190FE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47800" y="5613083"/>
            <a:ext cx="151974" cy="28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113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5B395577-CCFB-4A52-A333-7588D6415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122" y="2194584"/>
            <a:ext cx="10404910" cy="432886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84A4CEC-A8A6-44D7-B8BA-9B10646EF7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重要日誌不錯過，一鍵加入通知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181DBD-8904-45DC-8F40-97D9F3B43929}"/>
              </a:ext>
            </a:extLst>
          </p:cNvPr>
          <p:cNvSpPr/>
          <p:nvPr/>
        </p:nvSpPr>
        <p:spPr>
          <a:xfrm>
            <a:off x="1052459" y="1561647"/>
            <a:ext cx="9878536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zh-TW" altLang="en-US" sz="25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針對重要日誌，支援一鍵加入通知規則內，一鍵即可掌握重要訊息</a:t>
            </a:r>
            <a:endParaRPr lang="en-US" altLang="zh-TW" sz="25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cxnSp>
        <p:nvCxnSpPr>
          <p:cNvPr id="4" name="接點: 肘形 3">
            <a:extLst>
              <a:ext uri="{FF2B5EF4-FFF2-40B4-BE49-F238E27FC236}">
                <a16:creationId xmlns:a16="http://schemas.microsoft.com/office/drawing/2014/main" id="{B57EAD41-E4D6-427E-BAC8-86BBB61C20EA}"/>
              </a:ext>
            </a:extLst>
          </p:cNvPr>
          <p:cNvCxnSpPr>
            <a:cxnSpLocks/>
          </p:cNvCxnSpPr>
          <p:nvPr/>
        </p:nvCxnSpPr>
        <p:spPr>
          <a:xfrm rot="10800000" flipV="1">
            <a:off x="7694362" y="4823746"/>
            <a:ext cx="1720180" cy="565801"/>
          </a:xfrm>
          <a:prstGeom prst="bentConnector3">
            <a:avLst>
              <a:gd name="adj1" fmla="val 780"/>
            </a:avLst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圖片 7">
            <a:extLst>
              <a:ext uri="{FF2B5EF4-FFF2-40B4-BE49-F238E27FC236}">
                <a16:creationId xmlns:a16="http://schemas.microsoft.com/office/drawing/2014/main" id="{38D35F93-2F65-4322-937E-80E607E62F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17952" y="3851454"/>
            <a:ext cx="2185933" cy="10572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9C651E2-901E-4255-86CB-54FE419F4A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81" t="14498" r="16110" b="12138"/>
          <a:stretch/>
        </p:blipFill>
        <p:spPr>
          <a:xfrm>
            <a:off x="8643354" y="3918140"/>
            <a:ext cx="1912510" cy="863271"/>
          </a:xfrm>
          <a:prstGeom prst="rect">
            <a:avLst/>
          </a:prstGeom>
          <a:ln w="38100">
            <a:noFill/>
          </a:ln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9BBAF067-3AC8-48E5-9AFD-1C6E3FC4CE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23" t="14498" r="6972" b="12138"/>
          <a:stretch/>
        </p:blipFill>
        <p:spPr>
          <a:xfrm>
            <a:off x="9003314" y="3927569"/>
            <a:ext cx="1720180" cy="863271"/>
          </a:xfrm>
          <a:prstGeom prst="rect">
            <a:avLst/>
          </a:prstGeom>
          <a:ln w="38100">
            <a:noFill/>
          </a:ln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B18F3081-4C32-49A5-833E-F517DA65837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406327">
            <a:off x="6804201" y="3000802"/>
            <a:ext cx="5540015" cy="410162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3245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C051613F-9959-47E2-B009-B29DD59F9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10"/>
            <a:ext cx="12192000" cy="6857390"/>
          </a:xfrm>
          <a:prstGeom prst="rect">
            <a:avLst/>
          </a:prstGeom>
        </p:spPr>
      </p:pic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A189BA-2657-4248-85AB-5C94E271A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571" y="1472133"/>
            <a:ext cx="4915940" cy="77451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zh-TW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建議設定：</a:t>
            </a:r>
            <a:endParaRPr lang="en-US" altLang="zh-TW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AFE9CBE-0527-4C31-A1D3-B4ED4881A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使用案例</a:t>
            </a:r>
            <a:r>
              <a:rPr lang="en-US" altLang="zh-TW" sz="4800"/>
              <a:t>: </a:t>
            </a:r>
            <a:r>
              <a:rPr lang="zh-CN" altLang="en-US" sz="4800"/>
              <a:t>只想收重要錯誤訊息</a:t>
            </a:r>
            <a:endParaRPr lang="zh-TW" altLang="en-US" sz="480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A33A0DF-EE09-4E66-8CD4-2053EF0B10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885" y="4224190"/>
            <a:ext cx="5342157" cy="22954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8" name="語音泡泡: 矩形 7">
            <a:extLst>
              <a:ext uri="{FF2B5EF4-FFF2-40B4-BE49-F238E27FC236}">
                <a16:creationId xmlns:a16="http://schemas.microsoft.com/office/drawing/2014/main" id="{4401635C-C044-4C02-A015-D020C0FDF854}"/>
              </a:ext>
            </a:extLst>
          </p:cNvPr>
          <p:cNvSpPr/>
          <p:nvPr/>
        </p:nvSpPr>
        <p:spPr>
          <a:xfrm>
            <a:off x="5429741" y="1685748"/>
            <a:ext cx="2670705" cy="1523118"/>
          </a:xfrm>
          <a:prstGeom prst="wedgeRectCallout">
            <a:avLst>
              <a:gd name="adj1" fmla="val 66424"/>
              <a:gd name="adj2" fmla="val -306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2700000" scaled="0"/>
          </a:gradFill>
          <a:ln>
            <a:noFill/>
          </a:ln>
          <a:effectLst>
            <a:outerShdw blurRad="1016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C3BD4CE0-B1B1-41A4-AFD9-B35B04AB92C4}"/>
              </a:ext>
            </a:extLst>
          </p:cNvPr>
          <p:cNvSpPr txBox="1"/>
          <p:nvPr/>
        </p:nvSpPr>
        <p:spPr>
          <a:xfrm>
            <a:off x="5505942" y="1813274"/>
            <a:ext cx="2502034" cy="12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我只要確保收到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 重要錯誤訊息即可，</a:t>
            </a:r>
            <a:b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</a:b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其他事件通知對我來說不太重要！</a:t>
            </a:r>
          </a:p>
        </p:txBody>
      </p:sp>
      <p:pic>
        <p:nvPicPr>
          <p:cNvPr id="19" name="圖片 18">
            <a:extLst>
              <a:ext uri="{FF2B5EF4-FFF2-40B4-BE49-F238E27FC236}">
                <a16:creationId xmlns:a16="http://schemas.microsoft.com/office/drawing/2014/main" id="{14D8D2BB-FCEC-4128-91CC-97D99AB7980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63676">
            <a:off x="10396821" y="1653151"/>
            <a:ext cx="846898" cy="846352"/>
          </a:xfrm>
          <a:prstGeom prst="rect">
            <a:avLst/>
          </a:prstGeom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B2E9480E-1E07-466B-A16F-5CFC624FE15B}"/>
              </a:ext>
            </a:extLst>
          </p:cNvPr>
          <p:cNvSpPr txBox="1">
            <a:spLocks/>
          </p:cNvSpPr>
          <p:nvPr/>
        </p:nvSpPr>
        <p:spPr>
          <a:xfrm>
            <a:off x="886152" y="1994351"/>
            <a:ext cx="4466359" cy="485348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1" kern="120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00113">
              <a:lnSpc>
                <a:spcPts val="2880"/>
              </a:lnSpc>
              <a:spcBef>
                <a:spcPts val="500"/>
              </a:spcBef>
              <a:buClr>
                <a:schemeClr val="tx1"/>
              </a:buClr>
              <a:buNone/>
            </a:pPr>
            <a:r>
              <a:rPr lang="zh-TW" altLang="en-US" sz="2350">
                <a:latin typeface="Arial" panose="020B0604020202020204" pitchFamily="34" charset="0"/>
                <a:cs typeface="Arial" panose="020B0604020202020204" pitchFamily="34" charset="0"/>
              </a:rPr>
              <a:t>選擇「警示通知」規則</a:t>
            </a:r>
            <a:endParaRPr lang="en-US" altLang="zh-TW" sz="2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spcBef>
                <a:spcPts val="500"/>
              </a:spcBef>
              <a:buClr>
                <a:schemeClr val="tx1"/>
              </a:buClr>
              <a:buNone/>
            </a:pPr>
            <a:r>
              <a:rPr lang="zh-TW" altLang="en-US" sz="2350">
                <a:latin typeface="Arial" panose="020B0604020202020204" pitchFamily="34" charset="0"/>
                <a:cs typeface="Arial" panose="020B0604020202020204" pitchFamily="34" charset="0"/>
              </a:rPr>
              <a:t>勾選「警告」與「錯誤」層級日誌，篩選條件選擇「所有訊息」</a:t>
            </a:r>
            <a:endParaRPr lang="en-US" altLang="zh-TW" sz="2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spcBef>
                <a:spcPts val="500"/>
              </a:spcBef>
              <a:buClr>
                <a:schemeClr val="tx1"/>
              </a:buClr>
              <a:buNone/>
            </a:pPr>
            <a:r>
              <a:rPr lang="zh-TW" altLang="en-US" sz="2350">
                <a:latin typeface="Arial" panose="020B0604020202020204" pitchFamily="34" charset="0"/>
                <a:cs typeface="Arial" panose="020B0604020202020204" pitchFamily="34" charset="0"/>
              </a:rPr>
              <a:t>設定通知方式與接收者</a:t>
            </a:r>
            <a:endParaRPr lang="en-US" altLang="zh-TW" sz="235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ts val="2880"/>
              </a:lnSpc>
              <a:spcBef>
                <a:spcPts val="500"/>
              </a:spcBef>
              <a:buClr>
                <a:schemeClr val="tx1"/>
              </a:buClr>
              <a:buNone/>
            </a:pPr>
            <a:r>
              <a:rPr lang="zh-TW" altLang="en-US" sz="2350">
                <a:latin typeface="Arial" panose="020B0604020202020204" pitchFamily="34" charset="0"/>
                <a:cs typeface="Arial" panose="020B0604020202020204" pitchFamily="34" charset="0"/>
              </a:rPr>
              <a:t>完成</a:t>
            </a:r>
            <a:endParaRPr lang="en-US" altLang="zh-TW" sz="2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圖形 28">
            <a:extLst>
              <a:ext uri="{FF2B5EF4-FFF2-40B4-BE49-F238E27FC236}">
                <a16:creationId xmlns:a16="http://schemas.microsoft.com/office/drawing/2014/main" id="{073C94D9-1DDA-4A77-9984-7647366605C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6983" y="2021540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形 28">
            <a:extLst>
              <a:ext uri="{FF2B5EF4-FFF2-40B4-BE49-F238E27FC236}">
                <a16:creationId xmlns:a16="http://schemas.microsoft.com/office/drawing/2014/main" id="{9D46BAF0-F179-4FEB-B3C9-2D92357489B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6983" y="2460715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EB04B703-7FAF-4409-834B-E25591407A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62" y="2533390"/>
            <a:ext cx="106354" cy="195460"/>
          </a:xfrm>
          <a:prstGeom prst="rect">
            <a:avLst/>
          </a:prstGeom>
        </p:spPr>
      </p:pic>
      <p:pic>
        <p:nvPicPr>
          <p:cNvPr id="21" name="圖形 28">
            <a:extLst>
              <a:ext uri="{FF2B5EF4-FFF2-40B4-BE49-F238E27FC236}">
                <a16:creationId xmlns:a16="http://schemas.microsoft.com/office/drawing/2014/main" id="{76CADA7F-54B8-41A7-BE25-D6304BB632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3046" y="3250159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73505446-7A75-4BB5-BADC-F780AE16E2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285" y="3318983"/>
            <a:ext cx="111831" cy="209874"/>
          </a:xfrm>
          <a:prstGeom prst="rect">
            <a:avLst/>
          </a:prstGeom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7CDC3E90-AF5A-4B05-9B3F-D724832A87A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09109" y="3689334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FD73920-48D1-4606-A178-0A04334D83B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300" y="3769192"/>
            <a:ext cx="113063" cy="193208"/>
          </a:xfrm>
          <a:prstGeom prst="rect">
            <a:avLst/>
          </a:prstGeom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6D5A4439-5833-4443-8A60-6958AA7BD23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1128" y="2104645"/>
            <a:ext cx="66116" cy="1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765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4D2479FA-B483-4E1B-89F1-86E002D872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609"/>
            <a:ext cx="12191998" cy="6856780"/>
          </a:xfrm>
          <a:prstGeom prst="rect">
            <a:avLst/>
          </a:prstGeom>
        </p:spPr>
      </p:pic>
      <p:sp>
        <p:nvSpPr>
          <p:cNvPr id="14" name="語音泡泡: 矩形 13">
            <a:extLst>
              <a:ext uri="{FF2B5EF4-FFF2-40B4-BE49-F238E27FC236}">
                <a16:creationId xmlns:a16="http://schemas.microsoft.com/office/drawing/2014/main" id="{7BDD237F-15DC-4863-B9A4-887794073166}"/>
              </a:ext>
            </a:extLst>
          </p:cNvPr>
          <p:cNvSpPr/>
          <p:nvPr/>
        </p:nvSpPr>
        <p:spPr>
          <a:xfrm>
            <a:off x="499533" y="4522573"/>
            <a:ext cx="2656825" cy="1523118"/>
          </a:xfrm>
          <a:prstGeom prst="wedgeRectCallout">
            <a:avLst>
              <a:gd name="adj1" fmla="val 64532"/>
              <a:gd name="adj2" fmla="val -36994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2700000" scaled="0"/>
          </a:gradFill>
          <a:ln>
            <a:noFill/>
          </a:ln>
          <a:effectLst>
            <a:outerShdw blurRad="88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666DB685-EA75-4533-858D-9DF60E83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使用案例</a:t>
            </a:r>
            <a:r>
              <a:rPr lang="en-US" altLang="zh-TW" sz="4800"/>
              <a:t>: </a:t>
            </a:r>
            <a:r>
              <a:rPr lang="zh-CN" altLang="en-US" sz="4800"/>
              <a:t>只想收到指定的</a:t>
            </a:r>
            <a:r>
              <a:rPr lang="en-US" altLang="zh-CN" sz="4800"/>
              <a:t>App</a:t>
            </a:r>
            <a:r>
              <a:rPr lang="zh-CN" altLang="en-US" sz="4800"/>
              <a:t>通知</a:t>
            </a:r>
            <a:endParaRPr lang="zh-TW" altLang="en-US" sz="480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09053CC-25B1-4236-A0EA-877E7E1B3083}"/>
              </a:ext>
            </a:extLst>
          </p:cNvPr>
          <p:cNvSpPr txBox="1">
            <a:spLocks/>
          </p:cNvSpPr>
          <p:nvPr/>
        </p:nvSpPr>
        <p:spPr>
          <a:xfrm>
            <a:off x="433701" y="1471505"/>
            <a:ext cx="10801244" cy="6422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None/>
            </a:pPr>
            <a:r>
              <a:rPr lang="zh-TW" altLang="en-US" sz="24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建議設定：</a:t>
            </a:r>
            <a:endParaRPr lang="en-US" altLang="zh-TW" sz="24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B8D43B6-77A3-4C0B-8489-BEB146E67D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822" y="3663903"/>
            <a:ext cx="6185062" cy="266408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25295294-137C-42BC-889E-8D0381949C8A}"/>
              </a:ext>
            </a:extLst>
          </p:cNvPr>
          <p:cNvSpPr txBox="1"/>
          <p:nvPr/>
        </p:nvSpPr>
        <p:spPr>
          <a:xfrm>
            <a:off x="608785" y="4639264"/>
            <a:ext cx="2480761" cy="1299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00"/>
              </a:lnSpc>
            </a:pP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我只想收到有關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NAS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「網路」與「儲存快照」相關的通知訊息，且希望收到「中文」的通知。</a:t>
            </a:r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B751E3DC-BE03-48CE-B64E-EB33814D66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69" y="4058103"/>
            <a:ext cx="642673" cy="642259"/>
          </a:xfrm>
          <a:prstGeom prst="rect">
            <a:avLst/>
          </a:prstGeom>
        </p:spPr>
      </p:pic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6B623BD0-6797-4909-A4B4-BE5508589C23}"/>
              </a:ext>
            </a:extLst>
          </p:cNvPr>
          <p:cNvSpPr txBox="1">
            <a:spLocks/>
          </p:cNvSpPr>
          <p:nvPr/>
        </p:nvSpPr>
        <p:spPr>
          <a:xfrm>
            <a:off x="882771" y="1951722"/>
            <a:ext cx="1169328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選擇「事件通知」規則</a:t>
            </a:r>
            <a:endParaRPr lang="en-US" altLang="zh-TW" sz="23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選取「網路與虛擬交換器」和「儲存與快照總管」類別，並選取欲接收「訊息類別」</a:t>
            </a:r>
            <a:endParaRPr lang="en-US" altLang="zh-TW" sz="23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設定通知條件：嚴重性層級、關鍵字篩選、指定時間。</a:t>
            </a:r>
            <a:r>
              <a:rPr lang="en-US" altLang="zh-TW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(</a:t>
            </a:r>
            <a:r>
              <a:rPr lang="zh-TW" altLang="en-US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預設為所有訊息通知</a:t>
            </a:r>
            <a:r>
              <a:rPr lang="en-US" altLang="zh-TW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)</a:t>
            </a:r>
          </a:p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設定通知方式與接收者</a:t>
            </a:r>
            <a:endParaRPr lang="en-US" altLang="zh-TW" sz="23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完成</a:t>
            </a:r>
            <a:endParaRPr lang="en-US" altLang="zh-TW" sz="235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15" name="圖形 28">
            <a:extLst>
              <a:ext uri="{FF2B5EF4-FFF2-40B4-BE49-F238E27FC236}">
                <a16:creationId xmlns:a16="http://schemas.microsoft.com/office/drawing/2014/main" id="{EA6B1F0D-19DE-4865-A1DB-516C19C6E38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6983" y="2001220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形 28">
            <a:extLst>
              <a:ext uri="{FF2B5EF4-FFF2-40B4-BE49-F238E27FC236}">
                <a16:creationId xmlns:a16="http://schemas.microsoft.com/office/drawing/2014/main" id="{F0C493E6-EF5C-43BF-9101-24C4A6F5E6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6983" y="2470875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38C0417B-425F-421D-BB6E-139BA387E3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762" y="2543550"/>
            <a:ext cx="106354" cy="195460"/>
          </a:xfrm>
          <a:prstGeom prst="rect">
            <a:avLst/>
          </a:prstGeom>
        </p:spPr>
      </p:pic>
      <p:pic>
        <p:nvPicPr>
          <p:cNvPr id="19" name="圖形 28">
            <a:extLst>
              <a:ext uri="{FF2B5EF4-FFF2-40B4-BE49-F238E27FC236}">
                <a16:creationId xmlns:a16="http://schemas.microsoft.com/office/drawing/2014/main" id="{0453FA79-1D86-4F57-8052-EAD494F95B6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13046" y="2970759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DA27A76B-CE45-45BC-A091-19EA5C27E8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285" y="3039583"/>
            <a:ext cx="111831" cy="209874"/>
          </a:xfrm>
          <a:prstGeom prst="rect">
            <a:avLst/>
          </a:prstGeom>
        </p:spPr>
      </p:pic>
      <p:pic>
        <p:nvPicPr>
          <p:cNvPr id="21" name="圖形 28">
            <a:extLst>
              <a:ext uri="{FF2B5EF4-FFF2-40B4-BE49-F238E27FC236}">
                <a16:creationId xmlns:a16="http://schemas.microsoft.com/office/drawing/2014/main" id="{3F5AFF13-300F-4DC6-B224-FDEBB1CEC2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09109" y="3455654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DF31F86C-938A-4186-B6E8-F0A0FD044A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300" y="3535512"/>
            <a:ext cx="113063" cy="193208"/>
          </a:xfrm>
          <a:prstGeom prst="rect">
            <a:avLst/>
          </a:prstGeom>
        </p:spPr>
      </p:pic>
      <p:pic>
        <p:nvPicPr>
          <p:cNvPr id="23" name="圖形 28">
            <a:extLst>
              <a:ext uri="{FF2B5EF4-FFF2-40B4-BE49-F238E27FC236}">
                <a16:creationId xmlns:a16="http://schemas.microsoft.com/office/drawing/2014/main" id="{343B4821-5158-4F66-9183-35586DC5B4D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04455" y="3934745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E8B24374-4B4B-40CD-94ED-6ECA9F3AF3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535" y="4014603"/>
            <a:ext cx="99445" cy="193208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C7272CCE-51E7-40F1-A6BA-04A7132488D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604" y="2083198"/>
            <a:ext cx="66116" cy="1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542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AFE67996-E267-475A-B80D-28F4E0DEF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09"/>
            <a:ext cx="12192000" cy="685678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66DB685-EA75-4533-858D-9DF60E83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520" y="243973"/>
            <a:ext cx="11799480" cy="874128"/>
          </a:xfrm>
        </p:spPr>
        <p:txBody>
          <a:bodyPr>
            <a:noAutofit/>
          </a:bodyPr>
          <a:lstStyle/>
          <a:p>
            <a:r>
              <a:rPr lang="zh-TW" altLang="en-US" sz="4800" dirty="0"/>
              <a:t>使用案例</a:t>
            </a:r>
            <a:r>
              <a:rPr lang="en-US" altLang="zh-TW" sz="4800" dirty="0"/>
              <a:t>: </a:t>
            </a:r>
            <a:r>
              <a:rPr lang="zh-CN" altLang="en-US" sz="4800" dirty="0"/>
              <a:t>想收到</a:t>
            </a:r>
            <a:r>
              <a:rPr lang="en-US" altLang="zh-CN" sz="4800" dirty="0"/>
              <a:t>HBS</a:t>
            </a:r>
            <a:r>
              <a:rPr lang="zh-CN" altLang="en-US" sz="4800" dirty="0"/>
              <a:t>備份任務完成通知</a:t>
            </a:r>
            <a:endParaRPr lang="zh-TW" altLang="en-US" sz="4800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909053CC-25B1-4236-A0EA-877E7E1B3083}"/>
              </a:ext>
            </a:extLst>
          </p:cNvPr>
          <p:cNvSpPr txBox="1">
            <a:spLocks/>
          </p:cNvSpPr>
          <p:nvPr/>
        </p:nvSpPr>
        <p:spPr>
          <a:xfrm>
            <a:off x="448306" y="1426208"/>
            <a:ext cx="2041461" cy="554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61950" indent="-361950">
              <a:buNone/>
            </a:pPr>
            <a:r>
              <a:rPr lang="zh-TW" altLang="en-US" sz="23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建議設定：</a:t>
            </a:r>
            <a:endParaRPr lang="en-US" altLang="zh-TW" sz="2300" b="1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8" name="語音泡泡: 矩形 13">
            <a:extLst>
              <a:ext uri="{FF2B5EF4-FFF2-40B4-BE49-F238E27FC236}">
                <a16:creationId xmlns:a16="http://schemas.microsoft.com/office/drawing/2014/main" id="{6517FEF8-7588-CC4D-AD8E-5326EA52D72D}"/>
              </a:ext>
            </a:extLst>
          </p:cNvPr>
          <p:cNvSpPr/>
          <p:nvPr/>
        </p:nvSpPr>
        <p:spPr>
          <a:xfrm>
            <a:off x="5249333" y="1867146"/>
            <a:ext cx="2702211" cy="1341358"/>
          </a:xfrm>
          <a:prstGeom prst="wedgeRectCallout">
            <a:avLst>
              <a:gd name="adj1" fmla="val 85883"/>
              <a:gd name="adj2" fmla="val -18650"/>
            </a:avLst>
          </a:prstGeom>
          <a:gradFill>
            <a:gsLst>
              <a:gs pos="0">
                <a:srgbClr val="FF9E05"/>
              </a:gs>
              <a:gs pos="100000">
                <a:srgbClr val="FDF717"/>
              </a:gs>
            </a:gsLst>
            <a:lin ang="2700000" scaled="0"/>
          </a:gradFill>
          <a:ln>
            <a:noFill/>
          </a:ln>
          <a:effectLst>
            <a:outerShdw blurRad="88900" dist="38100" dir="36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TW" altLang="en-US"/>
          </a:p>
        </p:txBody>
      </p:sp>
      <p:sp>
        <p:nvSpPr>
          <p:cNvPr id="59" name="文字方塊 10">
            <a:extLst>
              <a:ext uri="{FF2B5EF4-FFF2-40B4-BE49-F238E27FC236}">
                <a16:creationId xmlns:a16="http://schemas.microsoft.com/office/drawing/2014/main" id="{E62671A5-7500-F640-AA7A-CD3625E6171F}"/>
              </a:ext>
            </a:extLst>
          </p:cNvPr>
          <p:cNvSpPr txBox="1"/>
          <p:nvPr/>
        </p:nvSpPr>
        <p:spPr>
          <a:xfrm>
            <a:off x="5348882" y="2044262"/>
            <a:ext cx="2480761" cy="102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</a:pP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我想收到有關 </a:t>
            </a:r>
            <a:r>
              <a:rPr lang="en-US" altLang="zh-TW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</a:t>
            </a:r>
            <a:r>
              <a:rPr lang="zh-CN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備份任務</a:t>
            </a:r>
            <a:r>
              <a:rPr lang="zh-TW" altLang="en-US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確實有完成的通知訊息。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074C501-A5DB-A542-9B1E-AE3915EC9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50" y="3982857"/>
            <a:ext cx="4932115" cy="2531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44" name="圖片 43">
            <a:extLst>
              <a:ext uri="{FF2B5EF4-FFF2-40B4-BE49-F238E27FC236}">
                <a16:creationId xmlns:a16="http://schemas.microsoft.com/office/drawing/2014/main" id="{E2FB3E68-CC4A-4ABB-A7B1-ECC99A35FB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1258" y="1706867"/>
            <a:ext cx="642673" cy="642259"/>
          </a:xfrm>
          <a:prstGeom prst="rect">
            <a:avLst/>
          </a:prstGeom>
        </p:spPr>
      </p:pic>
      <p:sp>
        <p:nvSpPr>
          <p:cNvPr id="46" name="內容版面配置區 2">
            <a:extLst>
              <a:ext uri="{FF2B5EF4-FFF2-40B4-BE49-F238E27FC236}">
                <a16:creationId xmlns:a16="http://schemas.microsoft.com/office/drawing/2014/main" id="{A169D59D-33F6-4FFF-83F6-296091BF25F8}"/>
              </a:ext>
            </a:extLst>
          </p:cNvPr>
          <p:cNvSpPr txBox="1">
            <a:spLocks/>
          </p:cNvSpPr>
          <p:nvPr/>
        </p:nvSpPr>
        <p:spPr>
          <a:xfrm>
            <a:off x="933572" y="1909388"/>
            <a:ext cx="11693282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開啟事件通知規則</a:t>
            </a:r>
            <a:endParaRPr lang="en-US" altLang="zh-TW" sz="23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 </a:t>
            </a:r>
            <a:r>
              <a:rPr lang="en-US" altLang="zh-TW" sz="23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HBS Job </a:t>
            </a:r>
            <a:r>
              <a:rPr lang="zh-TW" altLang="en-US" sz="23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通知條件</a:t>
            </a:r>
            <a:endParaRPr lang="en-US" altLang="zh-TW" sz="23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設定通知方式與接收者</a:t>
            </a:r>
          </a:p>
          <a:p>
            <a:pPr marL="0" indent="0">
              <a:lnSpc>
                <a:spcPts val="2800"/>
              </a:lnSpc>
              <a:buClr>
                <a:schemeClr val="tx1"/>
              </a:buClr>
              <a:buNone/>
            </a:pPr>
            <a:r>
              <a:rPr lang="zh-TW" altLang="en-US" sz="2350" b="1" dirty="0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完成</a:t>
            </a:r>
            <a:endParaRPr lang="en-US" altLang="zh-TW" sz="2350" b="1" dirty="0">
              <a:latin typeface="Arial" panose="020B0604020202020204" pitchFamily="34" charset="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61" name="圖形 28">
            <a:extLst>
              <a:ext uri="{FF2B5EF4-FFF2-40B4-BE49-F238E27FC236}">
                <a16:creationId xmlns:a16="http://schemas.microsoft.com/office/drawing/2014/main" id="{6F0F7CF6-1E04-4BC2-B8C3-C28BF0E78E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67784" y="1958886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3" name="圖形 28">
            <a:extLst>
              <a:ext uri="{FF2B5EF4-FFF2-40B4-BE49-F238E27FC236}">
                <a16:creationId xmlns:a16="http://schemas.microsoft.com/office/drawing/2014/main" id="{4109EA68-54FD-4F5E-B929-C54417AB1D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67784" y="2428541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4" name="圖片 63">
            <a:extLst>
              <a:ext uri="{FF2B5EF4-FFF2-40B4-BE49-F238E27FC236}">
                <a16:creationId xmlns:a16="http://schemas.microsoft.com/office/drawing/2014/main" id="{C552E88D-44AD-4E07-800A-E714DAF594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2563" y="2501216"/>
            <a:ext cx="106354" cy="195460"/>
          </a:xfrm>
          <a:prstGeom prst="rect">
            <a:avLst/>
          </a:prstGeom>
        </p:spPr>
      </p:pic>
      <p:pic>
        <p:nvPicPr>
          <p:cNvPr id="65" name="圖形 28">
            <a:extLst>
              <a:ext uri="{FF2B5EF4-FFF2-40B4-BE49-F238E27FC236}">
                <a16:creationId xmlns:a16="http://schemas.microsoft.com/office/drawing/2014/main" id="{3DC8A73E-9125-49B0-905F-9E1371BB654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63847" y="2928425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6" name="圖片 65">
            <a:extLst>
              <a:ext uri="{FF2B5EF4-FFF2-40B4-BE49-F238E27FC236}">
                <a16:creationId xmlns:a16="http://schemas.microsoft.com/office/drawing/2014/main" id="{A1C8CEA3-994E-45A7-9211-0335B0DA401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7086" y="2997249"/>
            <a:ext cx="111831" cy="209874"/>
          </a:xfrm>
          <a:prstGeom prst="rect">
            <a:avLst/>
          </a:prstGeom>
        </p:spPr>
      </p:pic>
      <p:pic>
        <p:nvPicPr>
          <p:cNvPr id="67" name="圖形 28">
            <a:extLst>
              <a:ext uri="{FF2B5EF4-FFF2-40B4-BE49-F238E27FC236}">
                <a16:creationId xmlns:a16="http://schemas.microsoft.com/office/drawing/2014/main" id="{0EBE84E9-212E-4A4E-A506-25023DCD907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81378" b="-8826"/>
          <a:stretch/>
        </p:blipFill>
        <p:spPr>
          <a:xfrm rot="5400000">
            <a:off x="559910" y="3413320"/>
            <a:ext cx="298451" cy="3461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8" name="圖片 67">
            <a:extLst>
              <a:ext uri="{FF2B5EF4-FFF2-40B4-BE49-F238E27FC236}">
                <a16:creationId xmlns:a16="http://schemas.microsoft.com/office/drawing/2014/main" id="{91C78C75-8357-42D3-B094-5984F1F9C5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101" y="3493178"/>
            <a:ext cx="113063" cy="19320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C902EE69-E3C9-E449-93A1-52FF79F264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72551" y="3982857"/>
            <a:ext cx="4932115" cy="25313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71" name="圖片 70">
            <a:extLst>
              <a:ext uri="{FF2B5EF4-FFF2-40B4-BE49-F238E27FC236}">
                <a16:creationId xmlns:a16="http://schemas.microsoft.com/office/drawing/2014/main" id="{8EFB5104-DDA2-46C8-8A64-453C41AA234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74" y="2033252"/>
            <a:ext cx="66116" cy="19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2229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副標題 16">
            <a:extLst>
              <a:ext uri="{FF2B5EF4-FFF2-40B4-BE49-F238E27FC236}">
                <a16:creationId xmlns:a16="http://schemas.microsoft.com/office/drawing/2014/main" id="{0088C354-D144-4F87-ADA2-15EF3C575EA0}"/>
              </a:ext>
            </a:extLst>
          </p:cNvPr>
          <p:cNvSpPr txBox="1">
            <a:spLocks/>
          </p:cNvSpPr>
          <p:nvPr/>
        </p:nvSpPr>
        <p:spPr>
          <a:xfrm>
            <a:off x="560270" y="6354645"/>
            <a:ext cx="3985260" cy="466725"/>
          </a:xfrm>
          <a:prstGeom prst="rect">
            <a:avLst/>
          </a:prstGeom>
        </p:spPr>
        <p:txBody>
          <a:bodyPr anchor="ctr"/>
          <a:lstStyle>
            <a:defPPr>
              <a:defRPr lang="zh-TW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TW" sz="700" b="1">
                <a:solidFill>
                  <a:srgbClr val="67616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©2020</a:t>
            </a:r>
            <a:r>
              <a:rPr lang="zh-TW" altLang="en-US" sz="700" b="1">
                <a:solidFill>
                  <a:srgbClr val="676161"/>
                </a:solidFill>
                <a:latin typeface="Arial" panose="020B0604020202020204" pitchFamily="34" charset="0"/>
                <a:ea typeface="微軟正黑體" pitchFamily="34" charset="-120"/>
                <a:cs typeface="Arial" panose="020B0604020202020204" pitchFamily="34" charset="0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著作權為威聯通科技股份有限公司所有。威聯通科技並保留所有權利。威聯通科技股份有限公司所使用或註冊之商標或標章。檔案中所提及之產品及公司名稱可能為其他公司所有之商標。</a:t>
            </a:r>
            <a:endParaRPr lang="zh-TW">
              <a:solidFill>
                <a:srgbClr val="676161"/>
              </a:solidFill>
            </a:endParaRPr>
          </a:p>
        </p:txBody>
      </p:sp>
      <p:sp>
        <p:nvSpPr>
          <p:cNvPr id="3" name="文字方塊 3">
            <a:extLst>
              <a:ext uri="{FF2B5EF4-FFF2-40B4-BE49-F238E27FC236}">
                <a16:creationId xmlns:a16="http://schemas.microsoft.com/office/drawing/2014/main" id="{ED532D71-D869-41AC-A584-84CAF20BACCA}"/>
              </a:ext>
            </a:extLst>
          </p:cNvPr>
          <p:cNvSpPr txBox="1"/>
          <p:nvPr/>
        </p:nvSpPr>
        <p:spPr>
          <a:xfrm>
            <a:off x="523252" y="4691483"/>
            <a:ext cx="616547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800" spc="600">
                <a:latin typeface="微軟正黑體" panose="020B0604030504040204" pitchFamily="34" charset="-120"/>
                <a:ea typeface="微軟正黑體" panose="020B0604030504040204" pitchFamily="34" charset="-120"/>
              </a:rPr>
              <a:t>是你最好的選擇</a:t>
            </a:r>
            <a:r>
              <a:rPr lang="en-US" altLang="zh-TW" sz="5800" spc="225">
                <a:latin typeface="微軟正黑體" panose="020B0604030504040204" pitchFamily="34" charset="-120"/>
                <a:ea typeface="微軟正黑體" panose="020B0604030504040204" pitchFamily="34" charset="-120"/>
                <a:cs typeface="Arial" panose="020B0604020202020204" pitchFamily="34" charset="0"/>
              </a:rPr>
              <a:t>!</a:t>
            </a:r>
            <a:endParaRPr lang="zh-TW" altLang="en-US" sz="5800" spc="225">
              <a:latin typeface="微軟正黑體" panose="020B0604030504040204" pitchFamily="34" charset="-120"/>
              <a:ea typeface="微軟正黑體" panose="020B0604030504040204" pitchFamily="34" charset="-120"/>
              <a:cs typeface="Arial" panose="020B0604020202020204" pitchFamily="34" charset="0"/>
            </a:endParaRPr>
          </a:p>
        </p:txBody>
      </p:sp>
      <p:pic>
        <p:nvPicPr>
          <p:cNvPr id="4" name="圖片 3" descr="一張含有 盤, 坐, 標誌, 停止 的圖片&#10;&#10;自動產生的描述">
            <a:extLst>
              <a:ext uri="{FF2B5EF4-FFF2-40B4-BE49-F238E27FC236}">
                <a16:creationId xmlns:a16="http://schemas.microsoft.com/office/drawing/2014/main" id="{ED60DDCE-F5D8-4F04-87B8-7718B65795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450" y="1740379"/>
            <a:ext cx="5626100" cy="251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1673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17C3D8-A4AB-49C0-AF9F-66D399A2A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2544F52A-1F5F-4804-A16B-8B7BF8EB2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"/>
            <a:ext cx="12194165" cy="6857998"/>
          </a:xfr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2E4B3E-58E8-4817-A13B-3A8A5BF6C0FF}"/>
              </a:ext>
            </a:extLst>
          </p:cNvPr>
          <p:cNvSpPr/>
          <p:nvPr/>
        </p:nvSpPr>
        <p:spPr>
          <a:xfrm>
            <a:off x="4598996" y="2152038"/>
            <a:ext cx="2965869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500" b="1">
                <a:solidFill>
                  <a:srgbClr val="E25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支援多種傳送方式</a:t>
            </a:r>
            <a:endParaRPr lang="en-US" altLang="zh-TW" sz="2500" b="1">
              <a:solidFill>
                <a:srgbClr val="E25B0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777B0ED-8A39-4052-95DA-6DAA50C80E1F}"/>
              </a:ext>
            </a:extLst>
          </p:cNvPr>
          <p:cNvSpPr/>
          <p:nvPr/>
        </p:nvSpPr>
        <p:spPr>
          <a:xfrm>
            <a:off x="4694793" y="2628115"/>
            <a:ext cx="280240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滿足您的各式通知情境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4E6789F-9562-4513-9AA8-B35EF13D71AE}"/>
              </a:ext>
            </a:extLst>
          </p:cNvPr>
          <p:cNvSpPr/>
          <p:nvPr/>
        </p:nvSpPr>
        <p:spPr>
          <a:xfrm>
            <a:off x="1652514" y="3136343"/>
            <a:ext cx="2965869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500" b="1">
                <a:solidFill>
                  <a:srgbClr val="E25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集中化功能設定</a:t>
            </a:r>
            <a:endParaRPr lang="en-US" altLang="zh-TW" sz="2500" b="1">
              <a:solidFill>
                <a:srgbClr val="E25B0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DE67770F-9FED-45F5-8B0A-4042C2046E1F}"/>
              </a:ext>
            </a:extLst>
          </p:cNvPr>
          <p:cNvSpPr/>
          <p:nvPr/>
        </p:nvSpPr>
        <p:spPr>
          <a:xfrm>
            <a:off x="1915764" y="3638981"/>
            <a:ext cx="23862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一個介面整合所有通知設定與操作</a:t>
            </a: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B33CCE0-5ACA-440E-91EC-D03AE1097C45}"/>
              </a:ext>
            </a:extLst>
          </p:cNvPr>
          <p:cNvSpPr/>
          <p:nvPr/>
        </p:nvSpPr>
        <p:spPr>
          <a:xfrm>
            <a:off x="7535984" y="3150322"/>
            <a:ext cx="2965869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500" b="1">
                <a:solidFill>
                  <a:srgbClr val="E25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高彈性規則設定</a:t>
            </a:r>
            <a:endParaRPr lang="en-US" altLang="zh-TW" sz="2500" b="1">
              <a:solidFill>
                <a:srgbClr val="E25B0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C4C89C8-20D1-4C59-A1C8-FFBEF4BEF7B8}"/>
              </a:ext>
            </a:extLst>
          </p:cNvPr>
          <p:cNvSpPr/>
          <p:nvPr/>
        </p:nvSpPr>
        <p:spPr>
          <a:xfrm>
            <a:off x="7870737" y="3679297"/>
            <a:ext cx="23862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輕易篩選您欲接收的重要訊息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FC988C8B-F108-4D6F-8DF1-089F1F6FF596}"/>
              </a:ext>
            </a:extLst>
          </p:cNvPr>
          <p:cNvSpPr/>
          <p:nvPr/>
        </p:nvSpPr>
        <p:spPr>
          <a:xfrm>
            <a:off x="1556923" y="5613675"/>
            <a:ext cx="3186677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500" b="1">
                <a:solidFill>
                  <a:srgbClr val="E25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訊息雙重保障不漏接</a:t>
            </a:r>
            <a:endParaRPr lang="en-US" altLang="zh-TW" sz="2500" b="1">
              <a:solidFill>
                <a:srgbClr val="E25B0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2428C5EA-B0F4-4CB9-8A46-F6A6B77A08A3}"/>
              </a:ext>
            </a:extLst>
          </p:cNvPr>
          <p:cNvSpPr/>
          <p:nvPr/>
        </p:nvSpPr>
        <p:spPr>
          <a:xfrm>
            <a:off x="1877581" y="6088208"/>
            <a:ext cx="23862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傳送歷史訊息紀錄與測試功能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D7F19EE-F4B2-4865-90D6-B42835473148}"/>
              </a:ext>
            </a:extLst>
          </p:cNvPr>
          <p:cNvSpPr/>
          <p:nvPr/>
        </p:nvSpPr>
        <p:spPr>
          <a:xfrm>
            <a:off x="7535986" y="5599584"/>
            <a:ext cx="2965869" cy="477054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buClr>
                <a:schemeClr val="lt1"/>
              </a:buClr>
              <a:buSzPts val="275"/>
            </a:pPr>
            <a:r>
              <a:rPr lang="zh-TW" altLang="en-US" sz="2500" b="1">
                <a:solidFill>
                  <a:srgbClr val="E25B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多國語系支援</a:t>
            </a:r>
            <a:endParaRPr lang="en-US" altLang="zh-TW" sz="2500" b="1">
              <a:solidFill>
                <a:srgbClr val="E25B00"/>
              </a:solidFill>
              <a:latin typeface="微軟正黑體"/>
              <a:ea typeface="微軟正黑體"/>
              <a:cs typeface="Arial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F36BA8B-FED5-458B-9640-05A6E39D526C}"/>
              </a:ext>
            </a:extLst>
          </p:cNvPr>
          <p:cNvSpPr/>
          <p:nvPr/>
        </p:nvSpPr>
        <p:spPr>
          <a:xfrm>
            <a:off x="7825792" y="6050299"/>
            <a:ext cx="238625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支援</a:t>
            </a:r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23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國語系 </a:t>
            </a:r>
            <a:r>
              <a:rPr lang="en-US" altLang="zh-TW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19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專業團隊校對</a:t>
            </a:r>
          </a:p>
        </p:txBody>
      </p:sp>
      <p:sp>
        <p:nvSpPr>
          <p:cNvPr id="17" name="標題 1">
            <a:extLst>
              <a:ext uri="{FF2B5EF4-FFF2-40B4-BE49-F238E27FC236}">
                <a16:creationId xmlns:a16="http://schemas.microsoft.com/office/drawing/2014/main" id="{454D755C-8187-48AB-8ECF-D5D2AD6F1B1A}"/>
              </a:ext>
            </a:extLst>
          </p:cNvPr>
          <p:cNvSpPr txBox="1">
            <a:spLocks/>
          </p:cNvSpPr>
          <p:nvPr/>
        </p:nvSpPr>
        <p:spPr>
          <a:xfrm>
            <a:off x="392520" y="262364"/>
            <a:ext cx="10074443" cy="8741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 sz="4800"/>
              <a:t>通知中心 - 五大特色功能</a:t>
            </a: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A93F5F56-A78F-439B-A78A-E0E5B1224F9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558" y="2258164"/>
            <a:ext cx="975335" cy="894059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B95757B4-9E32-421E-B347-C2B0CC47E3E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8461" y="1305946"/>
            <a:ext cx="1006939" cy="923028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82FDAA3B-29F6-4B94-A64E-D2401A4C67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809635" y="4854863"/>
            <a:ext cx="591772" cy="707240"/>
          </a:xfrm>
          <a:prstGeom prst="rect">
            <a:avLst/>
          </a:prstGeom>
        </p:spPr>
      </p:pic>
      <p:pic>
        <p:nvPicPr>
          <p:cNvPr id="31" name="圖形 30">
            <a:extLst>
              <a:ext uri="{FF2B5EF4-FFF2-40B4-BE49-F238E27FC236}">
                <a16:creationId xmlns:a16="http://schemas.microsoft.com/office/drawing/2014/main" id="{C6B4D86C-C901-4537-8D0D-6A9EA0F7DF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90590" y="4886485"/>
            <a:ext cx="687700" cy="687700"/>
          </a:xfrm>
          <a:prstGeom prst="rect">
            <a:avLst/>
          </a:prstGeom>
        </p:spPr>
      </p:pic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1CF6FEAD-7F1F-4210-B027-D08EE7334317}"/>
              </a:ext>
            </a:extLst>
          </p:cNvPr>
          <p:cNvSpPr/>
          <p:nvPr/>
        </p:nvSpPr>
        <p:spPr>
          <a:xfrm>
            <a:off x="5103343" y="3824711"/>
            <a:ext cx="1942744" cy="1825161"/>
          </a:xfrm>
          <a:prstGeom prst="roundRect">
            <a:avLst>
              <a:gd name="adj" fmla="val 19881"/>
            </a:avLst>
          </a:prstGeom>
          <a:solidFill>
            <a:schemeClr val="tx1">
              <a:alpha val="77000"/>
            </a:schemeClr>
          </a:solidFill>
          <a:ln>
            <a:noFill/>
          </a:ln>
          <a:effectLst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400"/>
          </a:p>
        </p:txBody>
      </p:sp>
      <p:pic>
        <p:nvPicPr>
          <p:cNvPr id="18" name="圖片 17" descr="一張含有 頭飾, 頭盔, 帽 的圖片&#10;&#10;自動產生的描述">
            <a:extLst>
              <a:ext uri="{FF2B5EF4-FFF2-40B4-BE49-F238E27FC236}">
                <a16:creationId xmlns:a16="http://schemas.microsoft.com/office/drawing/2014/main" id="{CEDDA3CB-1EBD-41C3-8D63-C742E177F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8224" y="3824711"/>
            <a:ext cx="1655545" cy="16555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形 23">
            <a:extLst>
              <a:ext uri="{FF2B5EF4-FFF2-40B4-BE49-F238E27FC236}">
                <a16:creationId xmlns:a16="http://schemas.microsoft.com/office/drawing/2014/main" id="{A7F30841-EACD-45CD-916E-32C79F73D1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745461" y="2299536"/>
            <a:ext cx="814191" cy="753881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3FDB3059-AA65-4AA9-B135-04F99F464E0B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0339" y="2286196"/>
            <a:ext cx="647810" cy="59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456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FAE8B38-BC4D-4EAB-B4F9-9970B730F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400" y="1682001"/>
            <a:ext cx="5977467" cy="204081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6000"/>
              </a:lnSpc>
            </a:pPr>
            <a:r>
              <a:rPr lang="zh-TW" altLang="en-US" sz="3800"/>
              <a:t>我想要透過一個介面，就能設定、管理所有 </a:t>
            </a:r>
            <a:r>
              <a:rPr lang="en-US" altLang="zh-TW" sz="3800"/>
              <a:t>NAS</a:t>
            </a:r>
            <a:r>
              <a:rPr lang="zh-TW" altLang="en-US" sz="3800"/>
              <a:t> </a:t>
            </a:r>
            <a:r>
              <a:rPr lang="zh-TW" altLang="en-US" sz="3800">
                <a:latin typeface="Microsoft JhengHei"/>
                <a:ea typeface="Microsoft JhengHei"/>
              </a:rPr>
              <a:t>應用程式的通知功能</a:t>
            </a:r>
            <a:r>
              <a:rPr lang="zh-TW" altLang="en-US" sz="3800"/>
              <a:t>。</a:t>
            </a:r>
            <a:endParaRPr lang="en-US" altLang="zh-TW" sz="3800"/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23F6AFFF-1B0F-46DB-B7CE-7D0889E213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2034" y="3569161"/>
            <a:ext cx="437758" cy="406400"/>
          </a:xfrm>
          <a:prstGeom prst="rect">
            <a:avLst/>
          </a:prstGeom>
        </p:spPr>
      </p:pic>
      <p:pic>
        <p:nvPicPr>
          <p:cNvPr id="6" name="圖形 5">
            <a:extLst>
              <a:ext uri="{FF2B5EF4-FFF2-40B4-BE49-F238E27FC236}">
                <a16:creationId xmlns:a16="http://schemas.microsoft.com/office/drawing/2014/main" id="{69F89801-BF15-4D2E-B26F-2D486DD11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441521" y="1115990"/>
            <a:ext cx="437758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966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圖片 35">
            <a:extLst>
              <a:ext uri="{FF2B5EF4-FFF2-40B4-BE49-F238E27FC236}">
                <a16:creationId xmlns:a16="http://schemas.microsoft.com/office/drawing/2014/main" id="{D94C4703-9E2C-4202-9236-33DA713C1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963" y="2184401"/>
            <a:ext cx="6002867" cy="4783182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9FFA1735-D14C-47B7-A982-33BC165DF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134" y="2184401"/>
            <a:ext cx="5960256" cy="4783182"/>
          </a:xfrm>
          <a:prstGeom prst="rect">
            <a:avLst/>
          </a:prstGeom>
        </p:spPr>
      </p:pic>
      <p:pic>
        <p:nvPicPr>
          <p:cNvPr id="26" name="圖形 28">
            <a:extLst>
              <a:ext uri="{FF2B5EF4-FFF2-40B4-BE49-F238E27FC236}">
                <a16:creationId xmlns:a16="http://schemas.microsoft.com/office/drawing/2014/main" id="{55F07ACE-CFC8-4169-90D9-0123E1A7ECA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883" y="1634056"/>
            <a:ext cx="5772480" cy="75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形 28">
            <a:extLst>
              <a:ext uri="{FF2B5EF4-FFF2-40B4-BE49-F238E27FC236}">
                <a16:creationId xmlns:a16="http://schemas.microsoft.com/office/drawing/2014/main" id="{C84D4073-128A-4ADF-8A83-0B5F2CA53F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685" y="1634056"/>
            <a:ext cx="5739430" cy="753039"/>
          </a:xfrm>
          <a:prstGeom prst="rect">
            <a:avLst/>
          </a:prstGeom>
          <a:ln>
            <a:solidFill>
              <a:srgbClr val="1127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D2CA78A0-0305-4A71-9406-EB4ADB2E574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765" y="3392030"/>
            <a:ext cx="5384215" cy="230792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7226117B-81D6-4773-9B11-957A3AFE3F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145" y="3392030"/>
            <a:ext cx="5264466" cy="2259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11EA4B0F-6F4D-4E4F-9216-63C3325D7A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46034">
            <a:off x="7019870" y="2985081"/>
            <a:ext cx="5613105" cy="4155736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4B32BAA-6232-4EC6-AF61-708C446C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75" y="270108"/>
            <a:ext cx="10074442" cy="874128"/>
          </a:xfrm>
        </p:spPr>
        <p:txBody>
          <a:bodyPr>
            <a:normAutofit/>
          </a:bodyPr>
          <a:lstStyle/>
          <a:p>
            <a:r>
              <a:rPr lang="zh-TW" altLang="en-US" sz="4800"/>
              <a:t>集中化的通知規則管理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E06DB04-C64B-4CEF-942B-34B787FC38C9}"/>
              </a:ext>
            </a:extLst>
          </p:cNvPr>
          <p:cNvSpPr txBox="1"/>
          <p:nvPr/>
        </p:nvSpPr>
        <p:spPr>
          <a:xfrm>
            <a:off x="6185276" y="1750643"/>
            <a:ext cx="561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一鍵勿擾設定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DFB330E-4BE8-430E-B183-B9F7651C533F}"/>
              </a:ext>
            </a:extLst>
          </p:cNvPr>
          <p:cNvSpPr txBox="1"/>
          <p:nvPr/>
        </p:nvSpPr>
        <p:spPr>
          <a:xfrm>
            <a:off x="203684" y="2672056"/>
            <a:ext cx="5624622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300" b="1">
                <a:latin typeface="微軟正黑體"/>
                <a:ea typeface="微軟正黑體"/>
              </a:rPr>
              <a:t>所有通知規則集中監控管理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23D425AD-EE9E-413F-B040-43F39ACBA83D}"/>
              </a:ext>
            </a:extLst>
          </p:cNvPr>
          <p:cNvSpPr txBox="1"/>
          <p:nvPr/>
        </p:nvSpPr>
        <p:spPr>
          <a:xfrm>
            <a:off x="6269561" y="2672056"/>
            <a:ext cx="5624622" cy="44627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TW" altLang="en-US" sz="2300" b="1">
                <a:latin typeface="微軟正黑體"/>
                <a:ea typeface="微軟正黑體" panose="020B0604030504040204" pitchFamily="34" charset="-120"/>
                <a:cs typeface="Arial"/>
              </a:rPr>
              <a:t>針對特定應用程式、功能關閉該通知訊息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C8D695B-0668-4D91-8725-B2AFDEFB7CFC}"/>
              </a:ext>
            </a:extLst>
          </p:cNvPr>
          <p:cNvSpPr txBox="1"/>
          <p:nvPr/>
        </p:nvSpPr>
        <p:spPr>
          <a:xfrm>
            <a:off x="319181" y="1779742"/>
            <a:ext cx="563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所有通知規則設定、開關、刪除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60C11C98-F07D-458F-93D6-471CC7312A16}"/>
              </a:ext>
            </a:extLst>
          </p:cNvPr>
          <p:cNvSpPr/>
          <p:nvPr/>
        </p:nvSpPr>
        <p:spPr>
          <a:xfrm>
            <a:off x="10169843" y="6879597"/>
            <a:ext cx="2648152" cy="63045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DA2A"/>
              </a:solidFill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E7ED9AED-26AB-4FF7-A4FD-1FE41A6C2006}"/>
              </a:ext>
            </a:extLst>
          </p:cNvPr>
          <p:cNvSpPr/>
          <p:nvPr/>
        </p:nvSpPr>
        <p:spPr>
          <a:xfrm>
            <a:off x="12239678" y="5898959"/>
            <a:ext cx="463508" cy="121411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FFDA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511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CB7724F-7ADC-444B-A430-C8FA5A8A2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601814"/>
            <a:ext cx="5454316" cy="182718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ts val="5400"/>
              </a:lnSpc>
            </a:pPr>
            <a:r>
              <a:rPr lang="zh-TW" altLang="en-US" sz="3800"/>
              <a:t>真擔心重要訊息收不到，我有辦法確認通知設置是否正確，或訊息是否成功傳送嗎？</a:t>
            </a:r>
          </a:p>
        </p:txBody>
      </p:sp>
      <p:pic>
        <p:nvPicPr>
          <p:cNvPr id="4" name="圖形 3">
            <a:extLst>
              <a:ext uri="{FF2B5EF4-FFF2-40B4-BE49-F238E27FC236}">
                <a16:creationId xmlns:a16="http://schemas.microsoft.com/office/drawing/2014/main" id="{8B41663A-0918-48AD-B2A4-F8E54CE3E2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0942" y="3512998"/>
            <a:ext cx="437758" cy="406400"/>
          </a:xfrm>
          <a:prstGeom prst="rect">
            <a:avLst/>
          </a:prstGeom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561A211-8123-409D-9268-DBD2583E1F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0800000">
            <a:off x="688975" y="692197"/>
            <a:ext cx="437758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746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向右箭號 3">
            <a:extLst>
              <a:ext uri="{FF2B5EF4-FFF2-40B4-BE49-F238E27FC236}">
                <a16:creationId xmlns:a16="http://schemas.microsoft.com/office/drawing/2014/main" id="{51CE80D0-D199-43BC-9C28-1ECF394AB645}"/>
              </a:ext>
            </a:extLst>
          </p:cNvPr>
          <p:cNvSpPr/>
          <p:nvPr/>
        </p:nvSpPr>
        <p:spPr>
          <a:xfrm rot="5400000">
            <a:off x="5782152" y="2046651"/>
            <a:ext cx="593408" cy="1033444"/>
          </a:xfrm>
          <a:prstGeom prst="rightArrow">
            <a:avLst/>
          </a:prstGeom>
          <a:gradFill>
            <a:gsLst>
              <a:gs pos="0">
                <a:srgbClr val="313131"/>
              </a:gs>
              <a:gs pos="100000">
                <a:srgbClr val="313131"/>
              </a:gs>
            </a:gsLst>
            <a:lin ang="27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/>
          </a:p>
        </p:txBody>
      </p: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A5D4FFA3-C604-4AF8-91E6-EDCE673AEAD0}"/>
              </a:ext>
            </a:extLst>
          </p:cNvPr>
          <p:cNvGrpSpPr/>
          <p:nvPr/>
        </p:nvGrpSpPr>
        <p:grpSpPr>
          <a:xfrm>
            <a:off x="160392" y="1478837"/>
            <a:ext cx="11866508" cy="1155702"/>
            <a:chOff x="162746" y="1744345"/>
            <a:chExt cx="11866508" cy="1155702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6A34D783-C3E4-4485-A584-597080100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>
              <a:off x="162746" y="1744345"/>
              <a:ext cx="5933254" cy="1155702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7805C691-3A7B-49D9-8C24-508F86ED65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000"/>
            <a:stretch/>
          </p:blipFill>
          <p:spPr>
            <a:xfrm flipH="1">
              <a:off x="6096000" y="1744345"/>
              <a:ext cx="5933254" cy="1155702"/>
            </a:xfrm>
            <a:prstGeom prst="rect">
              <a:avLst/>
            </a:prstGeom>
          </p:spPr>
        </p:pic>
      </p:grpSp>
      <p:grpSp>
        <p:nvGrpSpPr>
          <p:cNvPr id="35" name="群組 34">
            <a:extLst>
              <a:ext uri="{FF2B5EF4-FFF2-40B4-BE49-F238E27FC236}">
                <a16:creationId xmlns:a16="http://schemas.microsoft.com/office/drawing/2014/main" id="{0C3B2C60-D069-4F1C-AA24-A949DBDCF173}"/>
              </a:ext>
            </a:extLst>
          </p:cNvPr>
          <p:cNvGrpSpPr/>
          <p:nvPr/>
        </p:nvGrpSpPr>
        <p:grpSpPr>
          <a:xfrm>
            <a:off x="5771190" y="4452324"/>
            <a:ext cx="584032" cy="584032"/>
            <a:chOff x="3500422" y="6914626"/>
            <a:chExt cx="1230760" cy="1230760"/>
          </a:xfrm>
        </p:grpSpPr>
        <p:pic>
          <p:nvPicPr>
            <p:cNvPr id="36" name="圖片 35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55163B2A-8D33-40B5-BE17-DE0CDE060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  <p:pic>
          <p:nvPicPr>
            <p:cNvPr id="37" name="圖片 36" descr="一張含有 監視器, 電視, 螢幕, 室內 的圖片&#10;&#10;自動產生的描述">
              <a:extLst>
                <a:ext uri="{FF2B5EF4-FFF2-40B4-BE49-F238E27FC236}">
                  <a16:creationId xmlns:a16="http://schemas.microsoft.com/office/drawing/2014/main" id="{9B5A3DD9-7A3D-4A10-943F-4AF38D1DF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biLevel thresh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00422" y="6914626"/>
              <a:ext cx="1230760" cy="1230760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15A94B09-BBC4-4B18-97B6-8756E2E39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800"/>
              <a:t>雙重保障</a:t>
            </a:r>
            <a:r>
              <a:rPr lang="en-US" altLang="zh-TW" sz="4800"/>
              <a:t>-</a:t>
            </a:r>
            <a:r>
              <a:rPr lang="zh-TW" altLang="en-US" sz="4800"/>
              <a:t>確保重要訊息不漏接</a:t>
            </a:r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E8BC7C87-7E79-4E79-9731-C3F8270E5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66001" y="3318139"/>
            <a:ext cx="5638352" cy="3612050"/>
          </a:xfrm>
          <a:prstGeom prst="rect">
            <a:avLst/>
          </a:prstGeom>
        </p:spPr>
      </p:pic>
      <p:pic>
        <p:nvPicPr>
          <p:cNvPr id="30" name="圖片 29">
            <a:extLst>
              <a:ext uri="{FF2B5EF4-FFF2-40B4-BE49-F238E27FC236}">
                <a16:creationId xmlns:a16="http://schemas.microsoft.com/office/drawing/2014/main" id="{51AA0E64-50E0-4E48-8805-179D54C5A7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4801" y="3318139"/>
            <a:ext cx="5598328" cy="3612050"/>
          </a:xfrm>
          <a:prstGeom prst="rect">
            <a:avLst/>
          </a:prstGeom>
        </p:spPr>
      </p:pic>
      <p:pic>
        <p:nvPicPr>
          <p:cNvPr id="31" name="圖形 28">
            <a:extLst>
              <a:ext uri="{FF2B5EF4-FFF2-40B4-BE49-F238E27FC236}">
                <a16:creationId xmlns:a16="http://schemas.microsoft.com/office/drawing/2014/main" id="{AD1B89AC-36D3-439D-90EE-9B5FBAADF04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7920" y="2767794"/>
            <a:ext cx="5421955" cy="7530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圖形 28">
            <a:extLst>
              <a:ext uri="{FF2B5EF4-FFF2-40B4-BE49-F238E27FC236}">
                <a16:creationId xmlns:a16="http://schemas.microsoft.com/office/drawing/2014/main" id="{06FFB70B-832D-4F36-BA8F-156D18D8FC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352" y="2767794"/>
            <a:ext cx="5390912" cy="753039"/>
          </a:xfrm>
          <a:prstGeom prst="rect">
            <a:avLst/>
          </a:prstGeom>
          <a:ln>
            <a:solidFill>
              <a:srgbClr val="11273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3" name="文字方塊 32">
            <a:extLst>
              <a:ext uri="{FF2B5EF4-FFF2-40B4-BE49-F238E27FC236}">
                <a16:creationId xmlns:a16="http://schemas.microsoft.com/office/drawing/2014/main" id="{9A191E94-85A3-4E5A-B026-1143499FFC9C}"/>
              </a:ext>
            </a:extLst>
          </p:cNvPr>
          <p:cNvSpPr txBox="1"/>
          <p:nvPr/>
        </p:nvSpPr>
        <p:spPr>
          <a:xfrm>
            <a:off x="6361313" y="2884381"/>
            <a:ext cx="561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訊息傳送狀態確認</a:t>
            </a:r>
          </a:p>
        </p:txBody>
      </p:sp>
      <p:sp>
        <p:nvSpPr>
          <p:cNvPr id="34" name="文字方塊 33">
            <a:extLst>
              <a:ext uri="{FF2B5EF4-FFF2-40B4-BE49-F238E27FC236}">
                <a16:creationId xmlns:a16="http://schemas.microsoft.com/office/drawing/2014/main" id="{BA18C11B-6A84-4A6C-90BC-05A81284F481}"/>
              </a:ext>
            </a:extLst>
          </p:cNvPr>
          <p:cNvSpPr txBox="1"/>
          <p:nvPr/>
        </p:nvSpPr>
        <p:spPr>
          <a:xfrm>
            <a:off x="259810" y="2913480"/>
            <a:ext cx="563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700" b="1">
                <a:solidFill>
                  <a:srgbClr val="FFDA2A"/>
                </a:solidFill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驗證設定功能</a:t>
            </a:r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3E254CD3-2EEB-45A4-BD93-3F53230A4F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0488" y="4176876"/>
            <a:ext cx="4650127" cy="200709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9E771388-8692-4A85-9113-C54B7874C13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521"/>
          <a:stretch/>
        </p:blipFill>
        <p:spPr>
          <a:xfrm>
            <a:off x="891768" y="4718628"/>
            <a:ext cx="4398921" cy="1722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580744A8-9088-44DD-82C3-A93BDE142C9D}"/>
              </a:ext>
            </a:extLst>
          </p:cNvPr>
          <p:cNvSpPr txBox="1"/>
          <p:nvPr/>
        </p:nvSpPr>
        <p:spPr>
          <a:xfrm>
            <a:off x="6568666" y="3606673"/>
            <a:ext cx="4958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通知訊息紀錄</a:t>
            </a:r>
          </a:p>
        </p:txBody>
      </p:sp>
      <p:sp>
        <p:nvSpPr>
          <p:cNvPr id="19" name="文字方塊 18">
            <a:extLst>
              <a:ext uri="{FF2B5EF4-FFF2-40B4-BE49-F238E27FC236}">
                <a16:creationId xmlns:a16="http://schemas.microsoft.com/office/drawing/2014/main" id="{94869389-61CF-4BAC-9C52-7AA57B79EA93}"/>
              </a:ext>
            </a:extLst>
          </p:cNvPr>
          <p:cNvSpPr txBox="1"/>
          <p:nvPr/>
        </p:nvSpPr>
        <p:spPr>
          <a:xfrm>
            <a:off x="567847" y="3637443"/>
            <a:ext cx="4958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測試訊息發送功能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02CAE67-CC55-47D7-A28C-624984F9E38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4600" y="4141446"/>
            <a:ext cx="609631" cy="55882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6490DF3-23DC-4B2B-9292-1B84F7D60C1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540" y="4141446"/>
            <a:ext cx="609631" cy="558829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AA8DB8F3-5059-4C41-9100-24220F997A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8361" y="4141447"/>
            <a:ext cx="609631" cy="558829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412C8A71-5942-4622-AE04-06E8EA085E9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1229" y="4141446"/>
            <a:ext cx="609631" cy="558829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8956A05-A83D-4261-A798-6FB944AEC43E}"/>
              </a:ext>
            </a:extLst>
          </p:cNvPr>
          <p:cNvSpPr txBox="1"/>
          <p:nvPr/>
        </p:nvSpPr>
        <p:spPr>
          <a:xfrm>
            <a:off x="475912" y="1659354"/>
            <a:ext cx="10926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兩步驟保障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4C458D-780A-47F9-BEA7-B2AD0CE4D55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15435" y="1428176"/>
            <a:ext cx="989826" cy="11557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0543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內容版面配置區 4">
            <a:extLst>
              <a:ext uri="{FF2B5EF4-FFF2-40B4-BE49-F238E27FC236}">
                <a16:creationId xmlns:a16="http://schemas.microsoft.com/office/drawing/2014/main" id="{A725029F-B1C3-4749-BEC5-CDE7835750C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238" y="1477829"/>
            <a:ext cx="1777737" cy="162959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7A2E0885-DA04-4E2B-8558-B940F0CAA50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8491" y="1631135"/>
            <a:ext cx="1777737" cy="1629594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6C84F840-60F4-422C-8627-D97229A00276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9641" y="546199"/>
            <a:ext cx="1682812" cy="1542579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2B17B260-EF0E-4641-AD25-C92718B4EE3F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481" y="4769223"/>
            <a:ext cx="1894903" cy="1736996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31962CD8-F709-473E-995B-23976BADB5DE}"/>
              </a:ext>
            </a:extLst>
          </p:cNvPr>
          <p:cNvSpPr txBox="1">
            <a:spLocks/>
          </p:cNvSpPr>
          <p:nvPr/>
        </p:nvSpPr>
        <p:spPr>
          <a:xfrm>
            <a:off x="354961" y="2818120"/>
            <a:ext cx="6643997" cy="27449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effectLst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defRPr>
            </a:lvl1pPr>
          </a:lstStyle>
          <a:p>
            <a:pPr>
              <a:lnSpc>
                <a:spcPts val="4500"/>
              </a:lnSpc>
            </a:pPr>
            <a:r>
              <a:rPr lang="zh-TW" altLang="en-US" sz="3200"/>
              <a:t>提供您多種傳送方式選擇</a:t>
            </a:r>
            <a:br>
              <a:rPr lang="en-US" altLang="zh-TW" sz="3200"/>
            </a:br>
            <a:r>
              <a:rPr lang="zh-TW" altLang="en-US" sz="3200"/>
              <a:t>讓您可根據不同訊息、使用情境，選擇最適合的通知管道！</a:t>
            </a:r>
            <a:endParaRPr lang="zh-TW" altLang="en-US" sz="3800"/>
          </a:p>
        </p:txBody>
      </p:sp>
      <p:pic>
        <p:nvPicPr>
          <p:cNvPr id="4" name="圖片 3" descr="一張含有 頭飾, 頭盔, 帽 的圖片&#10;&#10;自動產生的描述">
            <a:extLst>
              <a:ext uri="{FF2B5EF4-FFF2-40B4-BE49-F238E27FC236}">
                <a16:creationId xmlns:a16="http://schemas.microsoft.com/office/drawing/2014/main" id="{ED8AB373-BBCF-43CF-996D-3F247C5A31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767" y="2780598"/>
            <a:ext cx="1542580" cy="1542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40FC04-DF36-4A1A-ABC3-981CAC69E1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49" y="2542746"/>
            <a:ext cx="5171755" cy="594285"/>
          </a:xfrm>
          <a:prstGeom prst="rect">
            <a:avLst/>
          </a:prstGeom>
        </p:spPr>
      </p:pic>
      <p:pic>
        <p:nvPicPr>
          <p:cNvPr id="15" name="圖形 14">
            <a:extLst>
              <a:ext uri="{FF2B5EF4-FFF2-40B4-BE49-F238E27FC236}">
                <a16:creationId xmlns:a16="http://schemas.microsoft.com/office/drawing/2014/main" id="{CE22CB07-31A7-4B70-BE34-DF9D8609C32C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6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934509" y="4148231"/>
            <a:ext cx="902530" cy="107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952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D46675-FC3D-BF4F-B01C-5387DC2A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4800"/>
              <a:t>用手機接收即時推送通知</a:t>
            </a:r>
            <a:endParaRPr lang="en-TW" sz="480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313BB7-609D-3945-8B30-DF6F4F68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094" y="2506399"/>
            <a:ext cx="9315812" cy="4107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0000" endA="300" endPos="38500" dist="50800" dir="5400000" sy="-100000" algn="bl" rotWithShape="0"/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6E7789F-A959-5A46-A7F1-432EB79B6C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2659" y="1530901"/>
            <a:ext cx="12651113" cy="1891425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zh-CN" altLang="en-US"/>
              <a:t>利用手機安裝</a:t>
            </a:r>
            <a:r>
              <a:rPr lang="en-US" altLang="zh-CN"/>
              <a:t> </a:t>
            </a:r>
            <a:r>
              <a:rPr lang="en-US" altLang="zh-CN" err="1">
                <a:latin typeface="Arial" panose="020B0604020202020204" pitchFamily="34" charset="0"/>
                <a:cs typeface="Arial" panose="020B0604020202020204" pitchFamily="34" charset="0"/>
              </a:rPr>
              <a:t>Qmanager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CN" altLang="en-US"/>
              <a:t>來收通知</a:t>
            </a:r>
            <a:r>
              <a:rPr lang="en-US" altLang="zh-CN"/>
              <a:t>, </a:t>
            </a:r>
            <a:r>
              <a:rPr lang="zh-CN" altLang="en-US"/>
              <a:t>支援</a:t>
            </a:r>
            <a:r>
              <a:rPr lang="en-US" altLang="zh-CN">
                <a:latin typeface="Arial" panose="020B0604020202020204" pitchFamily="34" charset="0"/>
                <a:cs typeface="Arial" panose="020B0604020202020204" pitchFamily="34" charset="0"/>
              </a:rPr>
              <a:t>iOS, Android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zh-CN" altLang="en-US"/>
              <a:t>可發送給多支手機</a:t>
            </a:r>
            <a:endParaRPr lang="en-TW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8B117DF-F3C7-4A18-ACFA-88A5A8A7CE51}"/>
              </a:ext>
            </a:extLst>
          </p:cNvPr>
          <p:cNvSpPr/>
          <p:nvPr/>
        </p:nvSpPr>
        <p:spPr>
          <a:xfrm>
            <a:off x="1666285" y="1651414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CD05E35-3003-4719-A698-191FB93695CE}"/>
              </a:ext>
            </a:extLst>
          </p:cNvPr>
          <p:cNvSpPr/>
          <p:nvPr/>
        </p:nvSpPr>
        <p:spPr>
          <a:xfrm>
            <a:off x="1666285" y="2078906"/>
            <a:ext cx="111715" cy="111715"/>
          </a:xfrm>
          <a:prstGeom prst="rect">
            <a:avLst/>
          </a:prstGeom>
          <a:gradFill>
            <a:gsLst>
              <a:gs pos="0">
                <a:srgbClr val="FCDF22"/>
              </a:gs>
              <a:gs pos="76000">
                <a:srgbClr val="E34B00"/>
              </a:gs>
            </a:gsLst>
            <a:lin ang="27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F5E79994-5E00-4962-9464-3745E9A041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467" y="5750017"/>
            <a:ext cx="7713133" cy="74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220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848</Words>
  <Application>Microsoft Office PowerPoint</Application>
  <PresentationFormat>寬螢幕</PresentationFormat>
  <Paragraphs>106</Paragraphs>
  <Slides>25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25</vt:i4>
      </vt:variant>
    </vt:vector>
  </HeadingPairs>
  <TitlesOfParts>
    <vt:vector size="31" baseType="lpstr">
      <vt:lpstr>微軟正黑體</vt:lpstr>
      <vt:lpstr>微軟正黑體</vt:lpstr>
      <vt:lpstr>新細明體</vt:lpstr>
      <vt:lpstr>Arial</vt:lpstr>
      <vt:lpstr>Calibri</vt:lpstr>
      <vt:lpstr>Office 佈景主題</vt:lpstr>
      <vt:lpstr>PowerPoint 簡報</vt:lpstr>
      <vt:lpstr>PowerPoint 簡報</vt:lpstr>
      <vt:lpstr>PowerPoint 簡報</vt:lpstr>
      <vt:lpstr>我想要透過一個介面，就能設定、管理所有 NAS 應用程式的通知功能。</vt:lpstr>
      <vt:lpstr>集中化的通知規則管理</vt:lpstr>
      <vt:lpstr>真擔心重要訊息收不到，我有辦法確認通知設置是否正確，或訊息是否成功傳送嗎？</vt:lpstr>
      <vt:lpstr>雙重保障-確保重要訊息不漏接</vt:lpstr>
      <vt:lpstr>PowerPoint 簡報</vt:lpstr>
      <vt:lpstr>用手機接收即時推送通知</vt:lpstr>
      <vt:lpstr>快速利用 Qmanager 完成 NAS 配對</vt:lpstr>
      <vt:lpstr>透過瀏覽器推播通知來接收訊息</vt:lpstr>
      <vt:lpstr>日常通訊軟體也能成為 NAS 通知管道</vt:lpstr>
      <vt:lpstr>三步驟：配對您的 IM 帳戶</vt:lpstr>
      <vt:lpstr>Notification Center 整合即時通訊軟體架構</vt:lpstr>
      <vt:lpstr>為您帶來世界級的 SMS 簡訊服務</vt:lpstr>
      <vt:lpstr>PowerPoint 簡報</vt:lpstr>
      <vt:lpstr>PowerPoint 簡報</vt:lpstr>
      <vt:lpstr>選擇您要的通知：事件與警示通知</vt:lpstr>
      <vt:lpstr>高彈性、高客製化的篩選條件</vt:lpstr>
      <vt:lpstr>高彈性、高客製化的接收條件</vt:lpstr>
      <vt:lpstr>重要日誌不錯過，一鍵加入通知</vt:lpstr>
      <vt:lpstr>使用案例: 只想收重要錯誤訊息</vt:lpstr>
      <vt:lpstr>使用案例: 只想收到指定的App通知</vt:lpstr>
      <vt:lpstr>使用案例: 想收到HBS備份任務完成通知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Notification Center直播</dc:title>
  <dc:creator>bennettcheng@qnap.com</dc:creator>
  <cp:lastModifiedBy>QNAP_Han Tsai</cp:lastModifiedBy>
  <cp:revision>2</cp:revision>
  <dcterms:created xsi:type="dcterms:W3CDTF">2018-11-09T08:43:57Z</dcterms:created>
  <dcterms:modified xsi:type="dcterms:W3CDTF">2020-07-14T03:18:48Z</dcterms:modified>
</cp:coreProperties>
</file>