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6" r:id="rId2"/>
    <p:sldId id="282" r:id="rId3"/>
    <p:sldId id="271" r:id="rId4"/>
    <p:sldId id="311" r:id="rId5"/>
    <p:sldId id="312" r:id="rId6"/>
    <p:sldId id="313" r:id="rId7"/>
    <p:sldId id="314" r:id="rId8"/>
    <p:sldId id="310" r:id="rId9"/>
    <p:sldId id="270" r:id="rId10"/>
    <p:sldId id="272" r:id="rId11"/>
    <p:sldId id="264" r:id="rId12"/>
    <p:sldId id="268" r:id="rId13"/>
    <p:sldId id="267" r:id="rId14"/>
    <p:sldId id="308" r:id="rId15"/>
    <p:sldId id="309" r:id="rId16"/>
    <p:sldId id="284" r:id="rId17"/>
    <p:sldId id="306" r:id="rId18"/>
    <p:sldId id="257" r:id="rId19"/>
    <p:sldId id="285" r:id="rId20"/>
    <p:sldId id="286" r:id="rId21"/>
    <p:sldId id="279" r:id="rId22"/>
    <p:sldId id="287" r:id="rId23"/>
    <p:sldId id="288" r:id="rId24"/>
    <p:sldId id="301" r:id="rId25"/>
    <p:sldId id="300" r:id="rId26"/>
    <p:sldId id="303" r:id="rId27"/>
    <p:sldId id="307" r:id="rId28"/>
    <p:sldId id="305" r:id="rId29"/>
    <p:sldId id="292" r:id="rId30"/>
    <p:sldId id="297" r:id="rId31"/>
    <p:sldId id="275" r:id="rId32"/>
    <p:sldId id="265" r:id="rId33"/>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6B859575-BF01-4354-ADE5-ACEE0845820C}">
          <p14:sldIdLst>
            <p14:sldId id="256"/>
            <p14:sldId id="282"/>
            <p14:sldId id="271"/>
            <p14:sldId id="311"/>
            <p14:sldId id="312"/>
            <p14:sldId id="313"/>
            <p14:sldId id="314"/>
            <p14:sldId id="310"/>
            <p14:sldId id="270"/>
            <p14:sldId id="272"/>
            <p14:sldId id="264"/>
            <p14:sldId id="268"/>
            <p14:sldId id="267"/>
            <p14:sldId id="308"/>
            <p14:sldId id="309"/>
            <p14:sldId id="284"/>
            <p14:sldId id="306"/>
            <p14:sldId id="257"/>
            <p14:sldId id="285"/>
            <p14:sldId id="286"/>
            <p14:sldId id="279"/>
            <p14:sldId id="287"/>
            <p14:sldId id="288"/>
            <p14:sldId id="301"/>
            <p14:sldId id="300"/>
            <p14:sldId id="303"/>
            <p14:sldId id="307"/>
            <p14:sldId id="305"/>
            <p14:sldId id="292"/>
            <p14:sldId id="297"/>
            <p14:sldId id="275"/>
            <p14:sldId id="26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1CDF"/>
    <a:srgbClr val="5336C9"/>
    <a:srgbClr val="0C1115"/>
    <a:srgbClr val="79BE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103117-2E67-724D-553C-3C004B59891B}" v="418" dt="2020-07-08T09:27:17.713"/>
    <p1510:client id="{5ECCF4D6-3FD8-5D41-85F0-91BB154DB713}" v="27" dt="2020-07-09T01:38:53.216"/>
    <p1510:client id="{63252551-A00E-94C8-58DC-F6764C902E41}" v="8" dt="2020-07-09T01:36:49.985"/>
    <p1510:client id="{9F7282A5-A01D-468F-8843-4F17604B6AD6}" v="2563" dt="2020-07-09T06:43:27.002"/>
    <p1510:client id="{A761D770-1998-4FBC-AF82-FE0624B17F1B}" v="12" dt="2020-07-09T06:26:18.074"/>
    <p1510:client id="{A9A7674A-95FC-8C48-2405-E539F73946EE}" v="49" dt="2020-07-09T03:36:16.231"/>
    <p1510:client id="{B04B8A3B-839E-8B89-2C0A-B6A01983646C}" v="119" dt="2020-07-08T11:52:55.106"/>
    <p1510:client id="{E0627B26-D9EC-5E46-98BC-631BB53C87B2}" v="7366" dt="2020-07-09T06:28:41.960"/>
  </p1510:revLst>
</p1510:revInfo>
</file>

<file path=ppt/tableStyles.xml><?xml version="1.0" encoding="utf-8"?>
<a:tblStyleLst xmlns:a="http://schemas.openxmlformats.org/drawingml/2006/main" def="{5C22544A-7EE6-4342-B048-85BDC9FD1C3A}">
  <a:tblStyle styleId="{0660B408-B3CF-4A94-85FC-2B1E0A45F4A2}" styleName="深色樣式 2 - 輔色 1/輔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74C1A8A3-306A-4EB7-A6B1-4F7E0EB9C5D6}" styleName="中等深淺樣式 3 - 輔色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219" autoAdjust="0"/>
  </p:normalViewPr>
  <p:slideViewPr>
    <p:cSldViewPr snapToGrid="0">
      <p:cViewPr varScale="1">
        <p:scale>
          <a:sx n="92" d="100"/>
          <a:sy n="92" d="100"/>
        </p:scale>
        <p:origin x="152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9FED89-712A-49D1-A436-532A4296E499}" type="datetimeFigureOut">
              <a:rPr lang="en-US" altLang="zh-TW"/>
              <a:t>12/13/2023</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BA6371-6A4C-47CC-9507-64258346E1CC}" type="slidenum">
              <a:rPr lang="en-US" altLang="zh-TW"/>
              <a:t>‹#›</a:t>
            </a:fld>
            <a:endParaRPr lang="zh-TW" altLang="en-US"/>
          </a:p>
        </p:txBody>
      </p:sp>
    </p:spTree>
    <p:extLst>
      <p:ext uri="{BB962C8B-B14F-4D97-AF65-F5344CB8AC3E}">
        <p14:creationId xmlns:p14="http://schemas.microsoft.com/office/powerpoint/2010/main" val="2199176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CEBA6371-6A4C-47CC-9507-64258346E1CC}" type="slidenum">
              <a:rPr lang="en-US" altLang="zh-TW" smtClean="0"/>
              <a:t>6</a:t>
            </a:fld>
            <a:endParaRPr lang="zh-TW" altLang="en-US"/>
          </a:p>
        </p:txBody>
      </p:sp>
    </p:spTree>
    <p:extLst>
      <p:ext uri="{BB962C8B-B14F-4D97-AF65-F5344CB8AC3E}">
        <p14:creationId xmlns:p14="http://schemas.microsoft.com/office/powerpoint/2010/main" val="3571119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5"/>
          </p:nvPr>
        </p:nvSpPr>
        <p:spPr/>
        <p:txBody>
          <a:bodyPr/>
          <a:lstStyle/>
          <a:p>
            <a:fld id="{CEBA6371-6A4C-47CC-9507-64258346E1CC}" type="slidenum">
              <a:rPr lang="en-US" altLang="zh-TW" smtClean="0"/>
              <a:t>7</a:t>
            </a:fld>
            <a:endParaRPr lang="zh-TW" altLang="en-US"/>
          </a:p>
        </p:txBody>
      </p:sp>
    </p:spTree>
    <p:extLst>
      <p:ext uri="{BB962C8B-B14F-4D97-AF65-F5344CB8AC3E}">
        <p14:creationId xmlns:p14="http://schemas.microsoft.com/office/powerpoint/2010/main" val="784680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CEBA6371-6A4C-47CC-9507-64258346E1CC}" type="slidenum">
              <a:rPr lang="en-US" altLang="zh-TW" smtClean="0"/>
              <a:t>8</a:t>
            </a:fld>
            <a:endParaRPr lang="zh-TW" altLang="en-US"/>
          </a:p>
        </p:txBody>
      </p:sp>
    </p:spTree>
    <p:extLst>
      <p:ext uri="{BB962C8B-B14F-4D97-AF65-F5344CB8AC3E}">
        <p14:creationId xmlns:p14="http://schemas.microsoft.com/office/powerpoint/2010/main" val="4163767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CEBA6371-6A4C-47CC-9507-64258346E1CC}" type="slidenum">
              <a:rPr lang="en-US" altLang="zh-TW" smtClean="0"/>
              <a:t>12</a:t>
            </a:fld>
            <a:endParaRPr lang="zh-TW" altLang="en-US"/>
          </a:p>
        </p:txBody>
      </p:sp>
    </p:spTree>
    <p:extLst>
      <p:ext uri="{BB962C8B-B14F-4D97-AF65-F5344CB8AC3E}">
        <p14:creationId xmlns:p14="http://schemas.microsoft.com/office/powerpoint/2010/main" val="2810963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CEBA6371-6A4C-47CC-9507-64258346E1CC}" type="slidenum">
              <a:rPr lang="en-US" altLang="zh-TW" smtClean="0"/>
              <a:t>24</a:t>
            </a:fld>
            <a:endParaRPr lang="zh-TW" altLang="en-US"/>
          </a:p>
        </p:txBody>
      </p:sp>
    </p:spTree>
    <p:extLst>
      <p:ext uri="{BB962C8B-B14F-4D97-AF65-F5344CB8AC3E}">
        <p14:creationId xmlns:p14="http://schemas.microsoft.com/office/powerpoint/2010/main" val="160865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9275EF9D-446A-4BA9-9A8F-8795C824CFA3}" type="datetimeFigureOut">
              <a:rPr lang="zh-TW" altLang="en-US" smtClean="0"/>
              <a:t>2023/12/13</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B0A2E34-17E6-46B6-A0CD-23734D57E7FF}" type="slidenum">
              <a:rPr lang="zh-TW" altLang="en-US" smtClean="0"/>
              <a:t>‹#›</a:t>
            </a:fld>
            <a:endParaRPr lang="zh-TW" altLang="en-US"/>
          </a:p>
        </p:txBody>
      </p:sp>
    </p:spTree>
    <p:extLst>
      <p:ext uri="{BB962C8B-B14F-4D97-AF65-F5344CB8AC3E}">
        <p14:creationId xmlns:p14="http://schemas.microsoft.com/office/powerpoint/2010/main" val="1334484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2DC6521F-554C-407B-82C7-8E9F33FC88B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417" y="1523"/>
            <a:ext cx="12186582" cy="6854952"/>
          </a:xfrm>
          <a:prstGeom prst="rect">
            <a:avLst/>
          </a:prstGeom>
        </p:spPr>
      </p:pic>
    </p:spTree>
    <p:extLst>
      <p:ext uri="{BB962C8B-B14F-4D97-AF65-F5344CB8AC3E}">
        <p14:creationId xmlns:p14="http://schemas.microsoft.com/office/powerpoint/2010/main" val="3743330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2DC6521F-554C-407B-82C7-8E9F33FC88B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417" y="1523"/>
            <a:ext cx="12186581" cy="6854952"/>
          </a:xfrm>
          <a:prstGeom prst="rect">
            <a:avLst/>
          </a:prstGeom>
        </p:spPr>
      </p:pic>
    </p:spTree>
    <p:extLst>
      <p:ext uri="{BB962C8B-B14F-4D97-AF65-F5344CB8AC3E}">
        <p14:creationId xmlns:p14="http://schemas.microsoft.com/office/powerpoint/2010/main" val="1369380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2DC6521F-554C-407B-82C7-8E9F33FC88B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417" y="1523"/>
            <a:ext cx="12186581" cy="6854952"/>
          </a:xfrm>
          <a:prstGeom prst="rect">
            <a:avLst/>
          </a:prstGeom>
        </p:spPr>
      </p:pic>
    </p:spTree>
    <p:extLst>
      <p:ext uri="{BB962C8B-B14F-4D97-AF65-F5344CB8AC3E}">
        <p14:creationId xmlns:p14="http://schemas.microsoft.com/office/powerpoint/2010/main" val="1007750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2DC6521F-554C-407B-82C7-8E9F33FC88B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417" y="1523"/>
            <a:ext cx="12186581" cy="6854952"/>
          </a:xfrm>
          <a:prstGeom prst="rect">
            <a:avLst/>
          </a:prstGeom>
        </p:spPr>
      </p:pic>
    </p:spTree>
    <p:extLst>
      <p:ext uri="{BB962C8B-B14F-4D97-AF65-F5344CB8AC3E}">
        <p14:creationId xmlns:p14="http://schemas.microsoft.com/office/powerpoint/2010/main" val="6531641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4DC6EF4B-A72C-4A07-B0DD-DEDC66DAD81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26" y="0"/>
            <a:ext cx="12188747" cy="6857999"/>
          </a:xfrm>
          <a:prstGeom prst="rect">
            <a:avLst/>
          </a:prstGeom>
        </p:spPr>
      </p:pic>
      <p:sp>
        <p:nvSpPr>
          <p:cNvPr id="2" name="Title 1"/>
          <p:cNvSpPr>
            <a:spLocks noGrp="1"/>
          </p:cNvSpPr>
          <p:nvPr>
            <p:ph type="title" hasCustomPrompt="1"/>
          </p:nvPr>
        </p:nvSpPr>
        <p:spPr>
          <a:xfrm>
            <a:off x="1261872" y="344244"/>
            <a:ext cx="9692640" cy="902665"/>
          </a:xfrm>
        </p:spPr>
        <p:txBody>
          <a:bodyPr anchor="ctr"/>
          <a:lstStyle>
            <a:lvl1pPr>
              <a:defRPr>
                <a:solidFill>
                  <a:schemeClr val="bg1"/>
                </a:solidFill>
                <a:latin typeface="微軟正黑體" panose="020B0604030504040204" pitchFamily="34" charset="-120"/>
                <a:ea typeface="微軟正黑體" panose="020B0604030504040204" pitchFamily="34" charset="-120"/>
              </a:defRPr>
            </a:lvl1pPr>
          </a:lstStyle>
          <a:p>
            <a:r>
              <a:rPr lang="en-US"/>
              <a:t>Click to edit Master title style</a:t>
            </a:r>
          </a:p>
        </p:txBody>
      </p:sp>
      <p:sp>
        <p:nvSpPr>
          <p:cNvPr id="3" name="Content Placeholder 2"/>
          <p:cNvSpPr>
            <a:spLocks noGrp="1"/>
          </p:cNvSpPr>
          <p:nvPr>
            <p:ph idx="1"/>
          </p:nvPr>
        </p:nvSpPr>
        <p:spPr/>
        <p:txBody>
          <a:bodyPr>
            <a:normAutofit/>
          </a:bodyPr>
          <a:lstStyle>
            <a:lvl1pPr marL="108000" indent="108000">
              <a:defRPr sz="1800">
                <a:latin typeface="微軟正黑體" panose="020B0604030504040204" pitchFamily="34" charset="-120"/>
                <a:ea typeface="微軟正黑體" panose="020B0604030504040204" pitchFamily="34" charset="-120"/>
              </a:defRPr>
            </a:lvl1pPr>
            <a:lvl2pPr marL="108000" indent="108000">
              <a:defRPr sz="1800">
                <a:latin typeface="微軟正黑體" panose="020B0604030504040204" pitchFamily="34" charset="-120"/>
                <a:ea typeface="微軟正黑體" panose="020B0604030504040204" pitchFamily="34" charset="-120"/>
              </a:defRPr>
            </a:lvl2pPr>
            <a:lvl3pPr marL="108000" indent="108000">
              <a:defRPr sz="1800">
                <a:latin typeface="微軟正黑體" panose="020B0604030504040204" pitchFamily="34" charset="-120"/>
                <a:ea typeface="微軟正黑體" panose="020B0604030504040204" pitchFamily="34" charset="-120"/>
              </a:defRPr>
            </a:lvl3pPr>
            <a:lvl4pPr marL="108000" indent="108000">
              <a:defRPr sz="1800">
                <a:latin typeface="微軟正黑體" panose="020B0604030504040204" pitchFamily="34" charset="-120"/>
                <a:ea typeface="微軟正黑體" panose="020B0604030504040204" pitchFamily="34" charset="-120"/>
              </a:defRPr>
            </a:lvl4pPr>
            <a:lvl5pPr marL="108000" indent="108000">
              <a:defRPr sz="1800">
                <a:latin typeface="微軟正黑體" panose="020B0604030504040204" pitchFamily="34" charset="-120"/>
                <a:ea typeface="微軟正黑體" panose="020B0604030504040204" pitchFamily="34" charset="-12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5481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4DC6EF4B-A72C-4A07-B0DD-DEDC66DAD81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25" y="975"/>
            <a:ext cx="12188749" cy="6856049"/>
          </a:xfrm>
          <a:prstGeom prst="rect">
            <a:avLst/>
          </a:prstGeom>
        </p:spPr>
      </p:pic>
      <p:sp>
        <p:nvSpPr>
          <p:cNvPr id="2" name="Title 1"/>
          <p:cNvSpPr>
            <a:spLocks noGrp="1"/>
          </p:cNvSpPr>
          <p:nvPr>
            <p:ph type="title" hasCustomPrompt="1"/>
          </p:nvPr>
        </p:nvSpPr>
        <p:spPr>
          <a:xfrm>
            <a:off x="838200" y="922960"/>
            <a:ext cx="9692640" cy="902665"/>
          </a:xfrm>
        </p:spPr>
        <p:txBody>
          <a:bodyPr anchor="ctr"/>
          <a:lstStyle>
            <a:lvl1pPr>
              <a:defRPr>
                <a:solidFill>
                  <a:schemeClr val="bg1"/>
                </a:solidFill>
                <a:latin typeface="微軟正黑體" panose="020B0604030504040204" pitchFamily="34" charset="-120"/>
                <a:ea typeface="微軟正黑體" panose="020B0604030504040204" pitchFamily="34" charset="-120"/>
              </a:defRPr>
            </a:lvl1pPr>
          </a:lstStyle>
          <a:p>
            <a:r>
              <a:rPr lang="en-US"/>
              <a:t>Click to edit Master title style</a:t>
            </a:r>
          </a:p>
        </p:txBody>
      </p:sp>
      <p:sp>
        <p:nvSpPr>
          <p:cNvPr id="3" name="Content Placeholder 2"/>
          <p:cNvSpPr>
            <a:spLocks noGrp="1"/>
          </p:cNvSpPr>
          <p:nvPr>
            <p:ph idx="1"/>
          </p:nvPr>
        </p:nvSpPr>
        <p:spPr/>
        <p:txBody>
          <a:bodyPr>
            <a:normAutofit/>
          </a:bodyPr>
          <a:lstStyle>
            <a:lvl1pPr marL="108000" indent="0">
              <a:buFontTx/>
              <a:buNone/>
              <a:defRPr sz="2800">
                <a:solidFill>
                  <a:schemeClr val="bg1"/>
                </a:solidFill>
                <a:latin typeface="微軟正黑體" panose="020B0604030504040204" pitchFamily="34" charset="-120"/>
                <a:ea typeface="微軟正黑體" panose="020B0604030504040204" pitchFamily="34" charset="-120"/>
              </a:defRPr>
            </a:lvl1pPr>
            <a:lvl2pPr marL="108000" indent="0">
              <a:buFontTx/>
              <a:buNone/>
              <a:defRPr sz="2800">
                <a:solidFill>
                  <a:schemeClr val="bg1"/>
                </a:solidFill>
                <a:latin typeface="微軟正黑體" panose="020B0604030504040204" pitchFamily="34" charset="-120"/>
                <a:ea typeface="微軟正黑體" panose="020B0604030504040204" pitchFamily="34" charset="-120"/>
              </a:defRPr>
            </a:lvl2pPr>
            <a:lvl3pPr marL="108000" indent="0">
              <a:buFontTx/>
              <a:buNone/>
              <a:defRPr sz="2800">
                <a:solidFill>
                  <a:schemeClr val="bg1"/>
                </a:solidFill>
                <a:latin typeface="微軟正黑體" panose="020B0604030504040204" pitchFamily="34" charset="-120"/>
                <a:ea typeface="微軟正黑體" panose="020B0604030504040204" pitchFamily="34" charset="-120"/>
              </a:defRPr>
            </a:lvl3pPr>
            <a:lvl4pPr marL="108000" indent="0">
              <a:buFontTx/>
              <a:buNone/>
              <a:defRPr sz="2800">
                <a:solidFill>
                  <a:schemeClr val="bg1"/>
                </a:solidFill>
                <a:latin typeface="微軟正黑體" panose="020B0604030504040204" pitchFamily="34" charset="-120"/>
                <a:ea typeface="微軟正黑體" panose="020B0604030504040204" pitchFamily="34" charset="-120"/>
              </a:defRPr>
            </a:lvl4pPr>
            <a:lvl5pPr marL="108000" indent="0">
              <a:buFontTx/>
              <a:buNone/>
              <a:defRPr sz="2800">
                <a:solidFill>
                  <a:schemeClr val="bg1"/>
                </a:solidFill>
                <a:latin typeface="微軟正黑體" panose="020B0604030504040204" pitchFamily="34" charset="-120"/>
                <a:ea typeface="微軟正黑體" panose="020B0604030504040204" pitchFamily="34" charset="-12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0615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5" name="圖片 4" descr="一張含有 模糊 的圖片&#10;&#10;自動產生的描述">
            <a:extLst>
              <a:ext uri="{FF2B5EF4-FFF2-40B4-BE49-F238E27FC236}">
                <a16:creationId xmlns:a16="http://schemas.microsoft.com/office/drawing/2014/main" id="{AA20C7E6-4FB1-4F34-BF62-3292A0DF6F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7827" b="8164"/>
          <a:stretch/>
        </p:blipFill>
        <p:spPr>
          <a:xfrm>
            <a:off x="-1" y="1337481"/>
            <a:ext cx="12212297" cy="5349922"/>
          </a:xfrm>
          <a:prstGeom prst="rect">
            <a:avLst/>
          </a:prstGeom>
        </p:spPr>
      </p:pic>
      <p:sp>
        <p:nvSpPr>
          <p:cNvPr id="3" name="Content Placeholder 2"/>
          <p:cNvSpPr>
            <a:spLocks noGrp="1"/>
          </p:cNvSpPr>
          <p:nvPr>
            <p:ph idx="1"/>
          </p:nvPr>
        </p:nvSpPr>
        <p:spPr/>
        <p:txBody>
          <a:bodyPr>
            <a:normAutofit/>
          </a:bodyPr>
          <a:lstStyle>
            <a:lvl1pPr marL="108000" indent="108000">
              <a:defRPr sz="1800">
                <a:latin typeface="微軟正黑體" panose="020B0604030504040204" pitchFamily="34" charset="-120"/>
                <a:ea typeface="微軟正黑體" panose="020B0604030504040204" pitchFamily="34" charset="-120"/>
              </a:defRPr>
            </a:lvl1pPr>
            <a:lvl2pPr marL="108000" indent="108000">
              <a:defRPr sz="1800">
                <a:latin typeface="微軟正黑體" panose="020B0604030504040204" pitchFamily="34" charset="-120"/>
                <a:ea typeface="微軟正黑體" panose="020B0604030504040204" pitchFamily="34" charset="-120"/>
              </a:defRPr>
            </a:lvl2pPr>
            <a:lvl3pPr marL="108000" indent="108000">
              <a:defRPr sz="1800">
                <a:latin typeface="微軟正黑體" panose="020B0604030504040204" pitchFamily="34" charset="-120"/>
                <a:ea typeface="微軟正黑體" panose="020B0604030504040204" pitchFamily="34" charset="-120"/>
              </a:defRPr>
            </a:lvl3pPr>
            <a:lvl4pPr marL="108000" indent="108000">
              <a:defRPr sz="1800">
                <a:latin typeface="微軟正黑體" panose="020B0604030504040204" pitchFamily="34" charset="-120"/>
                <a:ea typeface="微軟正黑體" panose="020B0604030504040204" pitchFamily="34" charset="-120"/>
              </a:defRPr>
            </a:lvl4pPr>
            <a:lvl5pPr marL="108000" indent="108000">
              <a:defRPr sz="1800">
                <a:latin typeface="微軟正黑體" panose="020B0604030504040204" pitchFamily="34" charset="-120"/>
                <a:ea typeface="微軟正黑體" panose="020B0604030504040204" pitchFamily="34" charset="-12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圖片 7">
            <a:extLst>
              <a:ext uri="{FF2B5EF4-FFF2-40B4-BE49-F238E27FC236}">
                <a16:creationId xmlns:a16="http://schemas.microsoft.com/office/drawing/2014/main" id="{4DC6EF4B-A72C-4A07-B0DD-DEDC66DAD81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625" y="975"/>
            <a:ext cx="12188749" cy="6856049"/>
          </a:xfrm>
          <a:prstGeom prst="rect">
            <a:avLst/>
          </a:prstGeom>
        </p:spPr>
      </p:pic>
      <p:sp>
        <p:nvSpPr>
          <p:cNvPr id="2" name="Title 1"/>
          <p:cNvSpPr>
            <a:spLocks noGrp="1"/>
          </p:cNvSpPr>
          <p:nvPr>
            <p:ph type="title" hasCustomPrompt="1"/>
          </p:nvPr>
        </p:nvSpPr>
        <p:spPr>
          <a:xfrm>
            <a:off x="4026089" y="398836"/>
            <a:ext cx="7451677" cy="902665"/>
          </a:xfrm>
        </p:spPr>
        <p:txBody>
          <a:bodyPr anchor="ctr"/>
          <a:lstStyle>
            <a:lvl1pPr>
              <a:defRPr>
                <a:solidFill>
                  <a:schemeClr val="tx1"/>
                </a:solidFill>
                <a:latin typeface="微軟正黑體" panose="020B0604030504040204" pitchFamily="34" charset="-120"/>
                <a:ea typeface="微軟正黑體" panose="020B0604030504040204" pitchFamily="34" charset="-120"/>
              </a:defRPr>
            </a:lvl1pPr>
          </a:lstStyle>
          <a:p>
            <a:r>
              <a:rPr lang="en-US"/>
              <a:t>Click to edit Master title style</a:t>
            </a:r>
          </a:p>
        </p:txBody>
      </p:sp>
    </p:spTree>
    <p:extLst>
      <p:ext uri="{BB962C8B-B14F-4D97-AF65-F5344CB8AC3E}">
        <p14:creationId xmlns:p14="http://schemas.microsoft.com/office/powerpoint/2010/main" val="34396823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5" name="圖片 4" descr="一張含有 模糊 的圖片&#10;&#10;自動產生的描述">
            <a:extLst>
              <a:ext uri="{FF2B5EF4-FFF2-40B4-BE49-F238E27FC236}">
                <a16:creationId xmlns:a16="http://schemas.microsoft.com/office/drawing/2014/main" id="{AA20C7E6-4FB1-4F34-BF62-3292A0DF6F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7827" b="8164"/>
          <a:stretch/>
        </p:blipFill>
        <p:spPr>
          <a:xfrm>
            <a:off x="-1" y="1337481"/>
            <a:ext cx="12212297" cy="5349922"/>
          </a:xfrm>
          <a:prstGeom prst="rect">
            <a:avLst/>
          </a:prstGeom>
        </p:spPr>
      </p:pic>
      <p:sp>
        <p:nvSpPr>
          <p:cNvPr id="3" name="Content Placeholder 2"/>
          <p:cNvSpPr>
            <a:spLocks noGrp="1"/>
          </p:cNvSpPr>
          <p:nvPr>
            <p:ph idx="1"/>
          </p:nvPr>
        </p:nvSpPr>
        <p:spPr/>
        <p:txBody>
          <a:bodyPr>
            <a:normAutofit/>
          </a:bodyPr>
          <a:lstStyle>
            <a:lvl1pPr marL="108000" indent="108000">
              <a:defRPr sz="1800">
                <a:latin typeface="微軟正黑體" panose="020B0604030504040204" pitchFamily="34" charset="-120"/>
                <a:ea typeface="微軟正黑體" panose="020B0604030504040204" pitchFamily="34" charset="-120"/>
              </a:defRPr>
            </a:lvl1pPr>
            <a:lvl2pPr marL="108000" indent="108000">
              <a:defRPr sz="1800">
                <a:latin typeface="微軟正黑體" panose="020B0604030504040204" pitchFamily="34" charset="-120"/>
                <a:ea typeface="微軟正黑體" panose="020B0604030504040204" pitchFamily="34" charset="-120"/>
              </a:defRPr>
            </a:lvl2pPr>
            <a:lvl3pPr marL="108000" indent="108000">
              <a:defRPr sz="1800">
                <a:latin typeface="微軟正黑體" panose="020B0604030504040204" pitchFamily="34" charset="-120"/>
                <a:ea typeface="微軟正黑體" panose="020B0604030504040204" pitchFamily="34" charset="-120"/>
              </a:defRPr>
            </a:lvl3pPr>
            <a:lvl4pPr marL="108000" indent="108000">
              <a:defRPr sz="1800">
                <a:latin typeface="微軟正黑體" panose="020B0604030504040204" pitchFamily="34" charset="-120"/>
                <a:ea typeface="微軟正黑體" panose="020B0604030504040204" pitchFamily="34" charset="-120"/>
              </a:defRPr>
            </a:lvl4pPr>
            <a:lvl5pPr marL="108000" indent="108000">
              <a:defRPr sz="1800">
                <a:latin typeface="微軟正黑體" panose="020B0604030504040204" pitchFamily="34" charset="-120"/>
                <a:ea typeface="微軟正黑體" panose="020B0604030504040204" pitchFamily="34" charset="-12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圖片 7">
            <a:extLst>
              <a:ext uri="{FF2B5EF4-FFF2-40B4-BE49-F238E27FC236}">
                <a16:creationId xmlns:a16="http://schemas.microsoft.com/office/drawing/2014/main" id="{4DC6EF4B-A72C-4A07-B0DD-DEDC66DAD81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625" y="0"/>
            <a:ext cx="12188749" cy="6858000"/>
          </a:xfrm>
          <a:prstGeom prst="rect">
            <a:avLst/>
          </a:prstGeom>
        </p:spPr>
      </p:pic>
      <p:sp>
        <p:nvSpPr>
          <p:cNvPr id="2" name="Title 1"/>
          <p:cNvSpPr>
            <a:spLocks noGrp="1"/>
          </p:cNvSpPr>
          <p:nvPr>
            <p:ph type="title" hasCustomPrompt="1"/>
          </p:nvPr>
        </p:nvSpPr>
        <p:spPr>
          <a:xfrm>
            <a:off x="1261872" y="344244"/>
            <a:ext cx="9692640" cy="902665"/>
          </a:xfrm>
        </p:spPr>
        <p:txBody>
          <a:bodyPr anchor="ctr"/>
          <a:lstStyle>
            <a:lvl1pPr>
              <a:defRPr>
                <a:solidFill>
                  <a:schemeClr val="bg1"/>
                </a:solidFill>
                <a:latin typeface="微軟正黑體" panose="020B0604030504040204" pitchFamily="34" charset="-120"/>
                <a:ea typeface="微軟正黑體" panose="020B0604030504040204" pitchFamily="34" charset="-120"/>
              </a:defRPr>
            </a:lvl1pPr>
          </a:lstStyle>
          <a:p>
            <a:r>
              <a:rPr lang="en-US"/>
              <a:t>Click to edit Master title style</a:t>
            </a:r>
          </a:p>
        </p:txBody>
      </p:sp>
    </p:spTree>
    <p:extLst>
      <p:ext uri="{BB962C8B-B14F-4D97-AF65-F5344CB8AC3E}">
        <p14:creationId xmlns:p14="http://schemas.microsoft.com/office/powerpoint/2010/main" val="14388349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4DC6EF4B-A72C-4A07-B0DD-DEDC66DAD81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25" y="975"/>
            <a:ext cx="12188749" cy="6856049"/>
          </a:xfrm>
          <a:prstGeom prst="rect">
            <a:avLst/>
          </a:prstGeom>
        </p:spPr>
      </p:pic>
      <p:sp>
        <p:nvSpPr>
          <p:cNvPr id="2" name="Title 1"/>
          <p:cNvSpPr>
            <a:spLocks noGrp="1"/>
          </p:cNvSpPr>
          <p:nvPr>
            <p:ph type="title" hasCustomPrompt="1"/>
          </p:nvPr>
        </p:nvSpPr>
        <p:spPr>
          <a:xfrm>
            <a:off x="1261872" y="344244"/>
            <a:ext cx="9692640" cy="902665"/>
          </a:xfrm>
        </p:spPr>
        <p:txBody>
          <a:bodyPr anchor="ctr"/>
          <a:lstStyle>
            <a:lvl1pPr>
              <a:defRPr>
                <a:solidFill>
                  <a:schemeClr val="bg1"/>
                </a:solidFill>
                <a:latin typeface="微軟正黑體" panose="020B0604030504040204" pitchFamily="34" charset="-120"/>
                <a:ea typeface="微軟正黑體" panose="020B0604030504040204" pitchFamily="34" charset="-120"/>
              </a:defRPr>
            </a:lvl1pPr>
          </a:lstStyle>
          <a:p>
            <a:r>
              <a:rPr lang="en-US"/>
              <a:t>Click to edit Master title style</a:t>
            </a:r>
          </a:p>
        </p:txBody>
      </p:sp>
      <p:sp>
        <p:nvSpPr>
          <p:cNvPr id="3" name="Content Placeholder 2"/>
          <p:cNvSpPr>
            <a:spLocks noGrp="1"/>
          </p:cNvSpPr>
          <p:nvPr>
            <p:ph idx="1"/>
          </p:nvPr>
        </p:nvSpPr>
        <p:spPr/>
        <p:txBody>
          <a:bodyPr>
            <a:normAutofit/>
          </a:bodyPr>
          <a:lstStyle>
            <a:lvl1pPr marL="108000" indent="108000">
              <a:defRPr sz="1800">
                <a:latin typeface="微軟正黑體" panose="020B0604030504040204" pitchFamily="34" charset="-120"/>
                <a:ea typeface="微軟正黑體" panose="020B0604030504040204" pitchFamily="34" charset="-120"/>
              </a:defRPr>
            </a:lvl1pPr>
            <a:lvl2pPr marL="108000" indent="108000">
              <a:defRPr sz="1800">
                <a:latin typeface="微軟正黑體" panose="020B0604030504040204" pitchFamily="34" charset="-120"/>
                <a:ea typeface="微軟正黑體" panose="020B0604030504040204" pitchFamily="34" charset="-120"/>
              </a:defRPr>
            </a:lvl2pPr>
            <a:lvl3pPr marL="108000" indent="108000">
              <a:defRPr sz="1800">
                <a:latin typeface="微軟正黑體" panose="020B0604030504040204" pitchFamily="34" charset="-120"/>
                <a:ea typeface="微軟正黑體" panose="020B0604030504040204" pitchFamily="34" charset="-120"/>
              </a:defRPr>
            </a:lvl3pPr>
            <a:lvl4pPr marL="108000" indent="108000">
              <a:defRPr sz="1800">
                <a:latin typeface="微軟正黑體" panose="020B0604030504040204" pitchFamily="34" charset="-120"/>
                <a:ea typeface="微軟正黑體" panose="020B0604030504040204" pitchFamily="34" charset="-120"/>
              </a:defRPr>
            </a:lvl4pPr>
            <a:lvl5pPr marL="108000" indent="108000">
              <a:defRPr sz="1800">
                <a:latin typeface="微軟正黑體" panose="020B0604030504040204" pitchFamily="34" charset="-120"/>
                <a:ea typeface="微軟正黑體" panose="020B0604030504040204" pitchFamily="34" charset="-12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4938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2DC6521F-554C-407B-82C7-8E9F33FC88B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707" y="0"/>
            <a:ext cx="12186584" cy="6858000"/>
          </a:xfrm>
          <a:prstGeom prst="rect">
            <a:avLst/>
          </a:prstGeom>
        </p:spPr>
      </p:pic>
      <p:sp>
        <p:nvSpPr>
          <p:cNvPr id="9" name="Title 1">
            <a:extLst>
              <a:ext uri="{FF2B5EF4-FFF2-40B4-BE49-F238E27FC236}">
                <a16:creationId xmlns:a16="http://schemas.microsoft.com/office/drawing/2014/main" id="{6D34C02B-BACE-4C04-97E0-06BC8895A356}"/>
              </a:ext>
            </a:extLst>
          </p:cNvPr>
          <p:cNvSpPr>
            <a:spLocks noGrp="1"/>
          </p:cNvSpPr>
          <p:nvPr>
            <p:ph type="title"/>
          </p:nvPr>
        </p:nvSpPr>
        <p:spPr>
          <a:xfrm>
            <a:off x="66444" y="88083"/>
            <a:ext cx="12047259" cy="1440679"/>
          </a:xfrm>
        </p:spPr>
        <p:txBody>
          <a:bodyPr>
            <a:normAutofit/>
          </a:bodyPr>
          <a:lstStyle>
            <a:lvl1pPr algn="ctr">
              <a:lnSpc>
                <a:spcPts val="4600"/>
              </a:lnSpc>
              <a:defRPr sz="44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392236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2DC6521F-554C-407B-82C7-8E9F33FC88B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707" y="0"/>
            <a:ext cx="12186584" cy="6858000"/>
          </a:xfrm>
          <a:prstGeom prst="rect">
            <a:avLst/>
          </a:prstGeom>
        </p:spPr>
      </p:pic>
      <p:sp>
        <p:nvSpPr>
          <p:cNvPr id="9" name="Title 1">
            <a:extLst>
              <a:ext uri="{FF2B5EF4-FFF2-40B4-BE49-F238E27FC236}">
                <a16:creationId xmlns:a16="http://schemas.microsoft.com/office/drawing/2014/main" id="{6D34C02B-BACE-4C04-97E0-06BC8895A356}"/>
              </a:ext>
            </a:extLst>
          </p:cNvPr>
          <p:cNvSpPr>
            <a:spLocks noGrp="1"/>
          </p:cNvSpPr>
          <p:nvPr>
            <p:ph type="title"/>
          </p:nvPr>
        </p:nvSpPr>
        <p:spPr>
          <a:xfrm>
            <a:off x="66444" y="88083"/>
            <a:ext cx="12047259" cy="1440679"/>
          </a:xfrm>
        </p:spPr>
        <p:txBody>
          <a:bodyPr>
            <a:normAutofit/>
          </a:bodyPr>
          <a:lstStyle>
            <a:lvl1pPr algn="ctr">
              <a:lnSpc>
                <a:spcPts val="4600"/>
              </a:lnSpc>
              <a:defRPr sz="44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圖片 3" descr="一張含有 玩具, 桌 的圖片&#10;&#10;自動產生的描述">
            <a:extLst>
              <a:ext uri="{FF2B5EF4-FFF2-40B4-BE49-F238E27FC236}">
                <a16:creationId xmlns:a16="http://schemas.microsoft.com/office/drawing/2014/main" id="{E6BC802B-1A7D-46C6-B027-6FB1C5DCDD4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9208" t="-1" r="9264" b="18912"/>
          <a:stretch/>
        </p:blipFill>
        <p:spPr>
          <a:xfrm>
            <a:off x="-286382" y="1189558"/>
            <a:ext cx="7295161" cy="5804628"/>
          </a:xfrm>
          <a:prstGeom prst="rect">
            <a:avLst/>
          </a:prstGeom>
        </p:spPr>
      </p:pic>
    </p:spTree>
    <p:extLst>
      <p:ext uri="{BB962C8B-B14F-4D97-AF65-F5344CB8AC3E}">
        <p14:creationId xmlns:p14="http://schemas.microsoft.com/office/powerpoint/2010/main" val="1361194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2DC6521F-554C-407B-82C7-8E9F33FC88B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708" y="857"/>
            <a:ext cx="12186582" cy="6856285"/>
          </a:xfrm>
          <a:prstGeom prst="rect">
            <a:avLst/>
          </a:prstGeom>
        </p:spPr>
      </p:pic>
      <p:sp>
        <p:nvSpPr>
          <p:cNvPr id="9" name="Title 1">
            <a:extLst>
              <a:ext uri="{FF2B5EF4-FFF2-40B4-BE49-F238E27FC236}">
                <a16:creationId xmlns:a16="http://schemas.microsoft.com/office/drawing/2014/main" id="{6D34C02B-BACE-4C04-97E0-06BC8895A356}"/>
              </a:ext>
            </a:extLst>
          </p:cNvPr>
          <p:cNvSpPr>
            <a:spLocks noGrp="1"/>
          </p:cNvSpPr>
          <p:nvPr>
            <p:ph type="title"/>
          </p:nvPr>
        </p:nvSpPr>
        <p:spPr>
          <a:xfrm>
            <a:off x="66444" y="88083"/>
            <a:ext cx="12047259" cy="1440679"/>
          </a:xfrm>
        </p:spPr>
        <p:txBody>
          <a:bodyPr>
            <a:normAutofit/>
          </a:bodyPr>
          <a:lstStyle>
            <a:lvl1pPr algn="ctr">
              <a:lnSpc>
                <a:spcPts val="4600"/>
              </a:lnSpc>
              <a:defRPr sz="44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323686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2DC6521F-554C-407B-82C7-8E9F33FC88B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707" y="0"/>
            <a:ext cx="12186584" cy="6858000"/>
          </a:xfrm>
          <a:prstGeom prst="rect">
            <a:avLst/>
          </a:prstGeom>
        </p:spPr>
      </p:pic>
      <p:pic>
        <p:nvPicPr>
          <p:cNvPr id="6" name="圖片 5">
            <a:extLst>
              <a:ext uri="{FF2B5EF4-FFF2-40B4-BE49-F238E27FC236}">
                <a16:creationId xmlns:a16="http://schemas.microsoft.com/office/drawing/2014/main" id="{FE278E1F-06C6-41BE-BE31-306F39B4EB5A}"/>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l="11287" t="36889" r="11089" b="31638"/>
          <a:stretch/>
        </p:blipFill>
        <p:spPr>
          <a:xfrm>
            <a:off x="-142582" y="2523657"/>
            <a:ext cx="12437809" cy="3960000"/>
          </a:xfrm>
          <a:prstGeom prst="rect">
            <a:avLst/>
          </a:prstGeom>
        </p:spPr>
      </p:pic>
      <p:sp>
        <p:nvSpPr>
          <p:cNvPr id="9" name="Title 1">
            <a:extLst>
              <a:ext uri="{FF2B5EF4-FFF2-40B4-BE49-F238E27FC236}">
                <a16:creationId xmlns:a16="http://schemas.microsoft.com/office/drawing/2014/main" id="{6D34C02B-BACE-4C04-97E0-06BC8895A356}"/>
              </a:ext>
            </a:extLst>
          </p:cNvPr>
          <p:cNvSpPr>
            <a:spLocks noGrp="1"/>
          </p:cNvSpPr>
          <p:nvPr>
            <p:ph type="title"/>
          </p:nvPr>
        </p:nvSpPr>
        <p:spPr>
          <a:xfrm>
            <a:off x="66444" y="88084"/>
            <a:ext cx="12047259" cy="1321266"/>
          </a:xfrm>
        </p:spPr>
        <p:txBody>
          <a:bodyPr>
            <a:normAutofit/>
          </a:bodyPr>
          <a:lstStyle>
            <a:lvl1pPr algn="ctr">
              <a:lnSpc>
                <a:spcPts val="4000"/>
              </a:lnSpc>
              <a:defRPr sz="44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pic>
        <p:nvPicPr>
          <p:cNvPr id="5" name="圖片 4">
            <a:extLst>
              <a:ext uri="{FF2B5EF4-FFF2-40B4-BE49-F238E27FC236}">
                <a16:creationId xmlns:a16="http://schemas.microsoft.com/office/drawing/2014/main" id="{BBCE3C5B-87DF-43FC-9105-E0E110DBEA9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5392" y="0"/>
            <a:ext cx="12186608" cy="7616630"/>
          </a:xfrm>
          <a:prstGeom prst="rect">
            <a:avLst/>
          </a:prstGeom>
        </p:spPr>
      </p:pic>
    </p:spTree>
    <p:extLst>
      <p:ext uri="{BB962C8B-B14F-4D97-AF65-F5344CB8AC3E}">
        <p14:creationId xmlns:p14="http://schemas.microsoft.com/office/powerpoint/2010/main" val="3825824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2DC6521F-554C-407B-82C7-8E9F33FC88B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2707" y="1523"/>
            <a:ext cx="12186584" cy="6854953"/>
          </a:xfrm>
          <a:prstGeom prst="rect">
            <a:avLst/>
          </a:prstGeom>
        </p:spPr>
      </p:pic>
    </p:spTree>
    <p:extLst>
      <p:ext uri="{BB962C8B-B14F-4D97-AF65-F5344CB8AC3E}">
        <p14:creationId xmlns:p14="http://schemas.microsoft.com/office/powerpoint/2010/main" val="3811501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2DC6521F-554C-407B-82C7-8E9F33FC88B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417" y="0"/>
            <a:ext cx="12186582" cy="6857998"/>
          </a:xfrm>
          <a:prstGeom prst="rect">
            <a:avLst/>
          </a:prstGeom>
        </p:spPr>
      </p:pic>
    </p:spTree>
    <p:extLst>
      <p:ext uri="{BB962C8B-B14F-4D97-AF65-F5344CB8AC3E}">
        <p14:creationId xmlns:p14="http://schemas.microsoft.com/office/powerpoint/2010/main" val="189291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2DC6521F-554C-407B-82C7-8E9F33FC88B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416" y="1523"/>
            <a:ext cx="12186583" cy="6854953"/>
          </a:xfrm>
          <a:prstGeom prst="rect">
            <a:avLst/>
          </a:prstGeom>
        </p:spPr>
      </p:pic>
    </p:spTree>
    <p:extLst>
      <p:ext uri="{BB962C8B-B14F-4D97-AF65-F5344CB8AC3E}">
        <p14:creationId xmlns:p14="http://schemas.microsoft.com/office/powerpoint/2010/main" val="2247328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2DC6521F-554C-407B-82C7-8E9F33FC88B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92018" y="0"/>
            <a:ext cx="12186583" cy="6856477"/>
          </a:xfrm>
          <a:prstGeom prst="rect">
            <a:avLst/>
          </a:prstGeom>
        </p:spPr>
      </p:pic>
    </p:spTree>
    <p:extLst>
      <p:ext uri="{BB962C8B-B14F-4D97-AF65-F5344CB8AC3E}">
        <p14:creationId xmlns:p14="http://schemas.microsoft.com/office/powerpoint/2010/main" val="739470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75EF9D-446A-4BA9-9A8F-8795C824CFA3}" type="datetimeFigureOut">
              <a:rPr lang="zh-TW" altLang="en-US" smtClean="0"/>
              <a:t>2023/12/13</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A2E34-17E6-46B6-A0CD-23734D57E7FF}" type="slidenum">
              <a:rPr lang="zh-TW" altLang="en-US" smtClean="0"/>
              <a:t>‹#›</a:t>
            </a:fld>
            <a:endParaRPr lang="zh-TW" altLang="en-US"/>
          </a:p>
        </p:txBody>
      </p:sp>
    </p:spTree>
    <p:extLst>
      <p:ext uri="{BB962C8B-B14F-4D97-AF65-F5344CB8AC3E}">
        <p14:creationId xmlns:p14="http://schemas.microsoft.com/office/powerpoint/2010/main" val="32211346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1" r:id="rId3"/>
    <p:sldLayoutId id="2147483672" r:id="rId4"/>
    <p:sldLayoutId id="2147483661" r:id="rId5"/>
    <p:sldLayoutId id="2147483660" r:id="rId6"/>
    <p:sldLayoutId id="2147483662" r:id="rId7"/>
    <p:sldLayoutId id="2147483667" r:id="rId8"/>
    <p:sldLayoutId id="2147483664" r:id="rId9"/>
    <p:sldLayoutId id="2147483663" r:id="rId10"/>
    <p:sldLayoutId id="2147483665" r:id="rId11"/>
    <p:sldLayoutId id="2147483670" r:id="rId12"/>
    <p:sldLayoutId id="2147483666" r:id="rId13"/>
    <p:sldLayoutId id="2147483682" r:id="rId14"/>
    <p:sldLayoutId id="2147483686" r:id="rId15"/>
    <p:sldLayoutId id="2147483684" r:id="rId16"/>
    <p:sldLayoutId id="2147483685" r:id="rId17"/>
    <p:sldLayoutId id="214748368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22.png"/><Relationship Id="rId1" Type="http://schemas.openxmlformats.org/officeDocument/2006/relationships/slideLayout" Target="../slideLayouts/slideLayout1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hyperlink" Target="https://www.intel.com.tw/content/www/tw/zh/support/articles/000005511/network-and-i-o/wireless-networking.html" TargetMode="External"/><Relationship Id="rId3" Type="http://schemas.openxmlformats.org/officeDocument/2006/relationships/image" Target="../media/image48.png"/><Relationship Id="rId7" Type="http://schemas.openxmlformats.org/officeDocument/2006/relationships/image" Target="../media/image51.png"/><Relationship Id="rId12" Type="http://schemas.openxmlformats.org/officeDocument/2006/relationships/image" Target="../media/image55.tiff"/><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50.png"/><Relationship Id="rId11" Type="http://schemas.openxmlformats.org/officeDocument/2006/relationships/image" Target="../media/image54.png"/><Relationship Id="rId5" Type="http://schemas.openxmlformats.org/officeDocument/2006/relationships/hyperlink" Target="https://downloadcenter.intel.com/zh-tw/product/189347" TargetMode="External"/><Relationship Id="rId10" Type="http://schemas.openxmlformats.org/officeDocument/2006/relationships/image" Target="../media/image53.png"/><Relationship Id="rId4" Type="http://schemas.openxmlformats.org/officeDocument/2006/relationships/image" Target="../media/image49.png"/><Relationship Id="rId9"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intel.com.tw/content/www/tw/zh/products/docs/wireless-products/gaming-with-wi-fi-6-infographic.html" TargetMode="Externa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4.xml"/><Relationship Id="rId6" Type="http://schemas.openxmlformats.org/officeDocument/2006/relationships/image" Target="../media/image61.tiff"/><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1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57.png"/><Relationship Id="rId1" Type="http://schemas.openxmlformats.org/officeDocument/2006/relationships/slideLayout" Target="../slideLayouts/slideLayout14.xml"/><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57.png"/><Relationship Id="rId1" Type="http://schemas.openxmlformats.org/officeDocument/2006/relationships/slideLayout" Target="../slideLayouts/slideLayout14.xml"/><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6.xml"/><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6.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28.tiff"/><Relationship Id="rId3" Type="http://schemas.openxmlformats.org/officeDocument/2006/relationships/image" Target="../media/image23.jpeg"/><Relationship Id="rId7" Type="http://schemas.openxmlformats.org/officeDocument/2006/relationships/image" Target="../media/image27.tiff"/><Relationship Id="rId2" Type="http://schemas.openxmlformats.org/officeDocument/2006/relationships/image" Target="../media/image22.png"/><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tiff"/></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hyperlink" Target="https://www.tp-link.com/bg/wifi6/" TargetMode="External"/><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tiff"/></Relationships>
</file>

<file path=ppt/slides/_rels/slide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電子用品, 桌, 標誌, 男人 的圖片&#10;&#10;自動產生的描述">
            <a:extLst>
              <a:ext uri="{FF2B5EF4-FFF2-40B4-BE49-F238E27FC236}">
                <a16:creationId xmlns:a16="http://schemas.microsoft.com/office/drawing/2014/main" id="{1DD899EA-BFB7-416A-8834-E8D44E4F9F6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61"/>
            <a:ext cx="12191999" cy="6857878"/>
          </a:xfrm>
          <a:prstGeom prst="rect">
            <a:avLst/>
          </a:prstGeom>
        </p:spPr>
      </p:pic>
    </p:spTree>
    <p:extLst>
      <p:ext uri="{BB962C8B-B14F-4D97-AF65-F5344CB8AC3E}">
        <p14:creationId xmlns:p14="http://schemas.microsoft.com/office/powerpoint/2010/main" val="2998825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圓角 23">
            <a:extLst>
              <a:ext uri="{FF2B5EF4-FFF2-40B4-BE49-F238E27FC236}">
                <a16:creationId xmlns:a16="http://schemas.microsoft.com/office/drawing/2014/main" id="{0A5E1AB2-1B9F-4354-8AF3-26EB0D025FB5}"/>
              </a:ext>
            </a:extLst>
          </p:cNvPr>
          <p:cNvSpPr/>
          <p:nvPr/>
        </p:nvSpPr>
        <p:spPr>
          <a:xfrm>
            <a:off x="8065237" y="4223016"/>
            <a:ext cx="3034846" cy="2027513"/>
          </a:xfrm>
          <a:prstGeom prst="roundRect">
            <a:avLst>
              <a:gd name="adj" fmla="val 4811"/>
            </a:avLst>
          </a:prstGeom>
          <a:solidFill>
            <a:schemeClr val="bg1"/>
          </a:solidFill>
          <a:ln w="28575">
            <a:solidFill>
              <a:srgbClr val="EA1CDF"/>
            </a:solidFill>
            <a:extLst>
              <a:ext uri="{C807C97D-BFC1-408E-A445-0C87EB9F89A2}">
                <ask:lineSketchStyleProps xmlns:ask="http://schemas.microsoft.com/office/drawing/2018/sketchyshapes" sd="1219033472">
                  <a:custGeom>
                    <a:avLst/>
                    <a:gdLst>
                      <a:gd name="connsiteX0" fmla="*/ 0 w 4550730"/>
                      <a:gd name="connsiteY0" fmla="*/ 91069 h 1892923"/>
                      <a:gd name="connsiteX1" fmla="*/ 91069 w 4550730"/>
                      <a:gd name="connsiteY1" fmla="*/ 0 h 1892923"/>
                      <a:gd name="connsiteX2" fmla="*/ 758839 w 4550730"/>
                      <a:gd name="connsiteY2" fmla="*/ 0 h 1892923"/>
                      <a:gd name="connsiteX3" fmla="*/ 1295552 w 4550730"/>
                      <a:gd name="connsiteY3" fmla="*/ 0 h 1892923"/>
                      <a:gd name="connsiteX4" fmla="*/ 1963323 w 4550730"/>
                      <a:gd name="connsiteY4" fmla="*/ 0 h 1892923"/>
                      <a:gd name="connsiteX5" fmla="*/ 2456350 w 4550730"/>
                      <a:gd name="connsiteY5" fmla="*/ 0 h 1892923"/>
                      <a:gd name="connsiteX6" fmla="*/ 3124120 w 4550730"/>
                      <a:gd name="connsiteY6" fmla="*/ 0 h 1892923"/>
                      <a:gd name="connsiteX7" fmla="*/ 3660833 w 4550730"/>
                      <a:gd name="connsiteY7" fmla="*/ 0 h 1892923"/>
                      <a:gd name="connsiteX8" fmla="*/ 4459661 w 4550730"/>
                      <a:gd name="connsiteY8" fmla="*/ 0 h 1892923"/>
                      <a:gd name="connsiteX9" fmla="*/ 4550730 w 4550730"/>
                      <a:gd name="connsiteY9" fmla="*/ 91069 h 1892923"/>
                      <a:gd name="connsiteX10" fmla="*/ 4550730 w 4550730"/>
                      <a:gd name="connsiteY10" fmla="*/ 627115 h 1892923"/>
                      <a:gd name="connsiteX11" fmla="*/ 4550730 w 4550730"/>
                      <a:gd name="connsiteY11" fmla="*/ 1146053 h 1892923"/>
                      <a:gd name="connsiteX12" fmla="*/ 4550730 w 4550730"/>
                      <a:gd name="connsiteY12" fmla="*/ 1801854 h 1892923"/>
                      <a:gd name="connsiteX13" fmla="*/ 4459661 w 4550730"/>
                      <a:gd name="connsiteY13" fmla="*/ 1892923 h 1892923"/>
                      <a:gd name="connsiteX14" fmla="*/ 3966634 w 4550730"/>
                      <a:gd name="connsiteY14" fmla="*/ 1892923 h 1892923"/>
                      <a:gd name="connsiteX15" fmla="*/ 3255178 w 4550730"/>
                      <a:gd name="connsiteY15" fmla="*/ 1892923 h 1892923"/>
                      <a:gd name="connsiteX16" fmla="*/ 2631093 w 4550730"/>
                      <a:gd name="connsiteY16" fmla="*/ 1892923 h 1892923"/>
                      <a:gd name="connsiteX17" fmla="*/ 1919637 w 4550730"/>
                      <a:gd name="connsiteY17" fmla="*/ 1892923 h 1892923"/>
                      <a:gd name="connsiteX18" fmla="*/ 1251866 w 4550730"/>
                      <a:gd name="connsiteY18" fmla="*/ 1892923 h 1892923"/>
                      <a:gd name="connsiteX19" fmla="*/ 671468 w 4550730"/>
                      <a:gd name="connsiteY19" fmla="*/ 1892923 h 1892923"/>
                      <a:gd name="connsiteX20" fmla="*/ 91069 w 4550730"/>
                      <a:gd name="connsiteY20" fmla="*/ 1892923 h 1892923"/>
                      <a:gd name="connsiteX21" fmla="*/ 0 w 4550730"/>
                      <a:gd name="connsiteY21" fmla="*/ 1801854 h 1892923"/>
                      <a:gd name="connsiteX22" fmla="*/ 0 w 4550730"/>
                      <a:gd name="connsiteY22" fmla="*/ 1231592 h 1892923"/>
                      <a:gd name="connsiteX23" fmla="*/ 0 w 4550730"/>
                      <a:gd name="connsiteY23" fmla="*/ 627115 h 1892923"/>
                      <a:gd name="connsiteX24" fmla="*/ 0 w 4550730"/>
                      <a:gd name="connsiteY24" fmla="*/ 91069 h 189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50730" h="1892923" fill="none" extrusionOk="0">
                        <a:moveTo>
                          <a:pt x="0" y="91069"/>
                        </a:moveTo>
                        <a:cubicBezTo>
                          <a:pt x="-851" y="42481"/>
                          <a:pt x="33730" y="-9345"/>
                          <a:pt x="91069" y="0"/>
                        </a:cubicBezTo>
                        <a:cubicBezTo>
                          <a:pt x="295796" y="-1621"/>
                          <a:pt x="446382" y="-13185"/>
                          <a:pt x="758839" y="0"/>
                        </a:cubicBezTo>
                        <a:cubicBezTo>
                          <a:pt x="1071296" y="13185"/>
                          <a:pt x="1154156" y="-21879"/>
                          <a:pt x="1295552" y="0"/>
                        </a:cubicBezTo>
                        <a:cubicBezTo>
                          <a:pt x="1436948" y="21879"/>
                          <a:pt x="1746809" y="23209"/>
                          <a:pt x="1963323" y="0"/>
                        </a:cubicBezTo>
                        <a:cubicBezTo>
                          <a:pt x="2179837" y="-23209"/>
                          <a:pt x="2246475" y="-7865"/>
                          <a:pt x="2456350" y="0"/>
                        </a:cubicBezTo>
                        <a:cubicBezTo>
                          <a:pt x="2666225" y="7865"/>
                          <a:pt x="2878735" y="31935"/>
                          <a:pt x="3124120" y="0"/>
                        </a:cubicBezTo>
                        <a:cubicBezTo>
                          <a:pt x="3369505" y="-31935"/>
                          <a:pt x="3536061" y="2675"/>
                          <a:pt x="3660833" y="0"/>
                        </a:cubicBezTo>
                        <a:cubicBezTo>
                          <a:pt x="3785605" y="-2675"/>
                          <a:pt x="4281735" y="-26334"/>
                          <a:pt x="4459661" y="0"/>
                        </a:cubicBezTo>
                        <a:cubicBezTo>
                          <a:pt x="4510460" y="-2197"/>
                          <a:pt x="4542068" y="40494"/>
                          <a:pt x="4550730" y="91069"/>
                        </a:cubicBezTo>
                        <a:cubicBezTo>
                          <a:pt x="4534642" y="289193"/>
                          <a:pt x="4575240" y="508743"/>
                          <a:pt x="4550730" y="627115"/>
                        </a:cubicBezTo>
                        <a:cubicBezTo>
                          <a:pt x="4526220" y="745487"/>
                          <a:pt x="4538614" y="983985"/>
                          <a:pt x="4550730" y="1146053"/>
                        </a:cubicBezTo>
                        <a:cubicBezTo>
                          <a:pt x="4562846" y="1308121"/>
                          <a:pt x="4523674" y="1657878"/>
                          <a:pt x="4550730" y="1801854"/>
                        </a:cubicBezTo>
                        <a:cubicBezTo>
                          <a:pt x="4552905" y="1857467"/>
                          <a:pt x="4516556" y="1899451"/>
                          <a:pt x="4459661" y="1892923"/>
                        </a:cubicBezTo>
                        <a:cubicBezTo>
                          <a:pt x="4289906" y="1885729"/>
                          <a:pt x="4208288" y="1907610"/>
                          <a:pt x="3966634" y="1892923"/>
                        </a:cubicBezTo>
                        <a:cubicBezTo>
                          <a:pt x="3724980" y="1878236"/>
                          <a:pt x="3451650" y="1888418"/>
                          <a:pt x="3255178" y="1892923"/>
                        </a:cubicBezTo>
                        <a:cubicBezTo>
                          <a:pt x="3058706" y="1897428"/>
                          <a:pt x="2806812" y="1882847"/>
                          <a:pt x="2631093" y="1892923"/>
                        </a:cubicBezTo>
                        <a:cubicBezTo>
                          <a:pt x="2455375" y="1902999"/>
                          <a:pt x="2079254" y="1924466"/>
                          <a:pt x="1919637" y="1892923"/>
                        </a:cubicBezTo>
                        <a:cubicBezTo>
                          <a:pt x="1760020" y="1861380"/>
                          <a:pt x="1408103" y="1904386"/>
                          <a:pt x="1251866" y="1892923"/>
                        </a:cubicBezTo>
                        <a:cubicBezTo>
                          <a:pt x="1095629" y="1881460"/>
                          <a:pt x="858577" y="1880103"/>
                          <a:pt x="671468" y="1892923"/>
                        </a:cubicBezTo>
                        <a:cubicBezTo>
                          <a:pt x="484359" y="1905743"/>
                          <a:pt x="341077" y="1912387"/>
                          <a:pt x="91069" y="1892923"/>
                        </a:cubicBezTo>
                        <a:cubicBezTo>
                          <a:pt x="40802" y="1894263"/>
                          <a:pt x="3974" y="1848584"/>
                          <a:pt x="0" y="1801854"/>
                        </a:cubicBezTo>
                        <a:cubicBezTo>
                          <a:pt x="17074" y="1636219"/>
                          <a:pt x="-2733" y="1482542"/>
                          <a:pt x="0" y="1231592"/>
                        </a:cubicBezTo>
                        <a:cubicBezTo>
                          <a:pt x="2733" y="980642"/>
                          <a:pt x="-10213" y="870350"/>
                          <a:pt x="0" y="627115"/>
                        </a:cubicBezTo>
                        <a:cubicBezTo>
                          <a:pt x="10213" y="383880"/>
                          <a:pt x="-21618" y="299794"/>
                          <a:pt x="0" y="91069"/>
                        </a:cubicBezTo>
                        <a:close/>
                      </a:path>
                      <a:path w="4550730" h="1892923" stroke="0" extrusionOk="0">
                        <a:moveTo>
                          <a:pt x="0" y="91069"/>
                        </a:moveTo>
                        <a:cubicBezTo>
                          <a:pt x="-10382" y="34369"/>
                          <a:pt x="38989" y="669"/>
                          <a:pt x="91069" y="0"/>
                        </a:cubicBezTo>
                        <a:cubicBezTo>
                          <a:pt x="325738" y="-12574"/>
                          <a:pt x="556199" y="15576"/>
                          <a:pt x="802525" y="0"/>
                        </a:cubicBezTo>
                        <a:cubicBezTo>
                          <a:pt x="1048851" y="-15576"/>
                          <a:pt x="1221858" y="26884"/>
                          <a:pt x="1382924" y="0"/>
                        </a:cubicBezTo>
                        <a:cubicBezTo>
                          <a:pt x="1543990" y="-26884"/>
                          <a:pt x="1714110" y="-6393"/>
                          <a:pt x="1919637" y="0"/>
                        </a:cubicBezTo>
                        <a:cubicBezTo>
                          <a:pt x="2125164" y="6393"/>
                          <a:pt x="2278487" y="-24816"/>
                          <a:pt x="2587407" y="0"/>
                        </a:cubicBezTo>
                        <a:cubicBezTo>
                          <a:pt x="2896327" y="24816"/>
                          <a:pt x="2941468" y="-22687"/>
                          <a:pt x="3167806" y="0"/>
                        </a:cubicBezTo>
                        <a:cubicBezTo>
                          <a:pt x="3394144" y="22687"/>
                          <a:pt x="3557502" y="35231"/>
                          <a:pt x="3879262" y="0"/>
                        </a:cubicBezTo>
                        <a:cubicBezTo>
                          <a:pt x="4201022" y="-35231"/>
                          <a:pt x="4185863" y="-822"/>
                          <a:pt x="4459661" y="0"/>
                        </a:cubicBezTo>
                        <a:cubicBezTo>
                          <a:pt x="4505937" y="6650"/>
                          <a:pt x="4543464" y="32345"/>
                          <a:pt x="4550730" y="91069"/>
                        </a:cubicBezTo>
                        <a:cubicBezTo>
                          <a:pt x="4566929" y="350446"/>
                          <a:pt x="4540824" y="376137"/>
                          <a:pt x="4550730" y="627115"/>
                        </a:cubicBezTo>
                        <a:cubicBezTo>
                          <a:pt x="4560636" y="878093"/>
                          <a:pt x="4570746" y="1056998"/>
                          <a:pt x="4550730" y="1197377"/>
                        </a:cubicBezTo>
                        <a:cubicBezTo>
                          <a:pt x="4530714" y="1337756"/>
                          <a:pt x="4570817" y="1541648"/>
                          <a:pt x="4550730" y="1801854"/>
                        </a:cubicBezTo>
                        <a:cubicBezTo>
                          <a:pt x="4558658" y="1861861"/>
                          <a:pt x="4514445" y="1888993"/>
                          <a:pt x="4459661" y="1892923"/>
                        </a:cubicBezTo>
                        <a:cubicBezTo>
                          <a:pt x="4203967" y="1864303"/>
                          <a:pt x="4009421" y="1889407"/>
                          <a:pt x="3835576" y="1892923"/>
                        </a:cubicBezTo>
                        <a:cubicBezTo>
                          <a:pt x="3661731" y="1896439"/>
                          <a:pt x="3355420" y="1902385"/>
                          <a:pt x="3211492" y="1892923"/>
                        </a:cubicBezTo>
                        <a:cubicBezTo>
                          <a:pt x="3067564" y="1883461"/>
                          <a:pt x="2840219" y="1903645"/>
                          <a:pt x="2500035" y="1892923"/>
                        </a:cubicBezTo>
                        <a:cubicBezTo>
                          <a:pt x="2159851" y="1882201"/>
                          <a:pt x="2010133" y="1918698"/>
                          <a:pt x="1875951" y="1892923"/>
                        </a:cubicBezTo>
                        <a:cubicBezTo>
                          <a:pt x="1741769" y="1867148"/>
                          <a:pt x="1548397" y="1885184"/>
                          <a:pt x="1382924" y="1892923"/>
                        </a:cubicBezTo>
                        <a:cubicBezTo>
                          <a:pt x="1217451" y="1900662"/>
                          <a:pt x="994789" y="1895430"/>
                          <a:pt x="846211" y="1892923"/>
                        </a:cubicBezTo>
                        <a:cubicBezTo>
                          <a:pt x="697633" y="1890416"/>
                          <a:pt x="260078" y="1898171"/>
                          <a:pt x="91069" y="1892923"/>
                        </a:cubicBezTo>
                        <a:cubicBezTo>
                          <a:pt x="46561" y="1891698"/>
                          <a:pt x="198" y="1854034"/>
                          <a:pt x="0" y="1801854"/>
                        </a:cubicBezTo>
                        <a:cubicBezTo>
                          <a:pt x="11008" y="1684948"/>
                          <a:pt x="-9178" y="1442134"/>
                          <a:pt x="0" y="1265808"/>
                        </a:cubicBezTo>
                        <a:cubicBezTo>
                          <a:pt x="9178" y="1089482"/>
                          <a:pt x="-20848" y="979703"/>
                          <a:pt x="0" y="746870"/>
                        </a:cubicBezTo>
                        <a:cubicBezTo>
                          <a:pt x="20848" y="514037"/>
                          <a:pt x="-25383" y="257087"/>
                          <a:pt x="0" y="9106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20" name="矩形: 圓角 19">
            <a:extLst>
              <a:ext uri="{FF2B5EF4-FFF2-40B4-BE49-F238E27FC236}">
                <a16:creationId xmlns:a16="http://schemas.microsoft.com/office/drawing/2014/main" id="{DFC002BF-B246-4A2C-A975-88997A7CEA00}"/>
              </a:ext>
            </a:extLst>
          </p:cNvPr>
          <p:cNvSpPr/>
          <p:nvPr/>
        </p:nvSpPr>
        <p:spPr>
          <a:xfrm>
            <a:off x="8022045" y="4060776"/>
            <a:ext cx="3105337" cy="774619"/>
          </a:xfrm>
          <a:prstGeom prst="roundRect">
            <a:avLst>
              <a:gd name="adj" fmla="val 16468"/>
            </a:avLst>
          </a:prstGeom>
          <a:blipFill dpi="0" rotWithShape="1">
            <a:blip r:embed="rId2" cstate="screen">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TW" altLang="en-US">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21" name="矩形: 圓角 20">
            <a:extLst>
              <a:ext uri="{FF2B5EF4-FFF2-40B4-BE49-F238E27FC236}">
                <a16:creationId xmlns:a16="http://schemas.microsoft.com/office/drawing/2014/main" id="{98747C15-07FD-41B4-8E92-16FDBD8F08E9}"/>
              </a:ext>
            </a:extLst>
          </p:cNvPr>
          <p:cNvSpPr/>
          <p:nvPr/>
        </p:nvSpPr>
        <p:spPr>
          <a:xfrm>
            <a:off x="8065238" y="1766419"/>
            <a:ext cx="3034846" cy="2027513"/>
          </a:xfrm>
          <a:prstGeom prst="roundRect">
            <a:avLst>
              <a:gd name="adj" fmla="val 4811"/>
            </a:avLst>
          </a:prstGeom>
          <a:solidFill>
            <a:schemeClr val="bg1"/>
          </a:solidFill>
          <a:ln w="28575">
            <a:solidFill>
              <a:srgbClr val="EA1CDF"/>
            </a:solidFill>
            <a:extLst>
              <a:ext uri="{C807C97D-BFC1-408E-A445-0C87EB9F89A2}">
                <ask:lineSketchStyleProps xmlns:ask="http://schemas.microsoft.com/office/drawing/2018/sketchyshapes" sd="1219033472">
                  <a:custGeom>
                    <a:avLst/>
                    <a:gdLst>
                      <a:gd name="connsiteX0" fmla="*/ 0 w 4550730"/>
                      <a:gd name="connsiteY0" fmla="*/ 91069 h 1892923"/>
                      <a:gd name="connsiteX1" fmla="*/ 91069 w 4550730"/>
                      <a:gd name="connsiteY1" fmla="*/ 0 h 1892923"/>
                      <a:gd name="connsiteX2" fmla="*/ 758839 w 4550730"/>
                      <a:gd name="connsiteY2" fmla="*/ 0 h 1892923"/>
                      <a:gd name="connsiteX3" fmla="*/ 1295552 w 4550730"/>
                      <a:gd name="connsiteY3" fmla="*/ 0 h 1892923"/>
                      <a:gd name="connsiteX4" fmla="*/ 1963323 w 4550730"/>
                      <a:gd name="connsiteY4" fmla="*/ 0 h 1892923"/>
                      <a:gd name="connsiteX5" fmla="*/ 2456350 w 4550730"/>
                      <a:gd name="connsiteY5" fmla="*/ 0 h 1892923"/>
                      <a:gd name="connsiteX6" fmla="*/ 3124120 w 4550730"/>
                      <a:gd name="connsiteY6" fmla="*/ 0 h 1892923"/>
                      <a:gd name="connsiteX7" fmla="*/ 3660833 w 4550730"/>
                      <a:gd name="connsiteY7" fmla="*/ 0 h 1892923"/>
                      <a:gd name="connsiteX8" fmla="*/ 4459661 w 4550730"/>
                      <a:gd name="connsiteY8" fmla="*/ 0 h 1892923"/>
                      <a:gd name="connsiteX9" fmla="*/ 4550730 w 4550730"/>
                      <a:gd name="connsiteY9" fmla="*/ 91069 h 1892923"/>
                      <a:gd name="connsiteX10" fmla="*/ 4550730 w 4550730"/>
                      <a:gd name="connsiteY10" fmla="*/ 627115 h 1892923"/>
                      <a:gd name="connsiteX11" fmla="*/ 4550730 w 4550730"/>
                      <a:gd name="connsiteY11" fmla="*/ 1146053 h 1892923"/>
                      <a:gd name="connsiteX12" fmla="*/ 4550730 w 4550730"/>
                      <a:gd name="connsiteY12" fmla="*/ 1801854 h 1892923"/>
                      <a:gd name="connsiteX13" fmla="*/ 4459661 w 4550730"/>
                      <a:gd name="connsiteY13" fmla="*/ 1892923 h 1892923"/>
                      <a:gd name="connsiteX14" fmla="*/ 3966634 w 4550730"/>
                      <a:gd name="connsiteY14" fmla="*/ 1892923 h 1892923"/>
                      <a:gd name="connsiteX15" fmla="*/ 3255178 w 4550730"/>
                      <a:gd name="connsiteY15" fmla="*/ 1892923 h 1892923"/>
                      <a:gd name="connsiteX16" fmla="*/ 2631093 w 4550730"/>
                      <a:gd name="connsiteY16" fmla="*/ 1892923 h 1892923"/>
                      <a:gd name="connsiteX17" fmla="*/ 1919637 w 4550730"/>
                      <a:gd name="connsiteY17" fmla="*/ 1892923 h 1892923"/>
                      <a:gd name="connsiteX18" fmla="*/ 1251866 w 4550730"/>
                      <a:gd name="connsiteY18" fmla="*/ 1892923 h 1892923"/>
                      <a:gd name="connsiteX19" fmla="*/ 671468 w 4550730"/>
                      <a:gd name="connsiteY19" fmla="*/ 1892923 h 1892923"/>
                      <a:gd name="connsiteX20" fmla="*/ 91069 w 4550730"/>
                      <a:gd name="connsiteY20" fmla="*/ 1892923 h 1892923"/>
                      <a:gd name="connsiteX21" fmla="*/ 0 w 4550730"/>
                      <a:gd name="connsiteY21" fmla="*/ 1801854 h 1892923"/>
                      <a:gd name="connsiteX22" fmla="*/ 0 w 4550730"/>
                      <a:gd name="connsiteY22" fmla="*/ 1231592 h 1892923"/>
                      <a:gd name="connsiteX23" fmla="*/ 0 w 4550730"/>
                      <a:gd name="connsiteY23" fmla="*/ 627115 h 1892923"/>
                      <a:gd name="connsiteX24" fmla="*/ 0 w 4550730"/>
                      <a:gd name="connsiteY24" fmla="*/ 91069 h 189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50730" h="1892923" fill="none" extrusionOk="0">
                        <a:moveTo>
                          <a:pt x="0" y="91069"/>
                        </a:moveTo>
                        <a:cubicBezTo>
                          <a:pt x="-851" y="42481"/>
                          <a:pt x="33730" y="-9345"/>
                          <a:pt x="91069" y="0"/>
                        </a:cubicBezTo>
                        <a:cubicBezTo>
                          <a:pt x="295796" y="-1621"/>
                          <a:pt x="446382" y="-13185"/>
                          <a:pt x="758839" y="0"/>
                        </a:cubicBezTo>
                        <a:cubicBezTo>
                          <a:pt x="1071296" y="13185"/>
                          <a:pt x="1154156" y="-21879"/>
                          <a:pt x="1295552" y="0"/>
                        </a:cubicBezTo>
                        <a:cubicBezTo>
                          <a:pt x="1436948" y="21879"/>
                          <a:pt x="1746809" y="23209"/>
                          <a:pt x="1963323" y="0"/>
                        </a:cubicBezTo>
                        <a:cubicBezTo>
                          <a:pt x="2179837" y="-23209"/>
                          <a:pt x="2246475" y="-7865"/>
                          <a:pt x="2456350" y="0"/>
                        </a:cubicBezTo>
                        <a:cubicBezTo>
                          <a:pt x="2666225" y="7865"/>
                          <a:pt x="2878735" y="31935"/>
                          <a:pt x="3124120" y="0"/>
                        </a:cubicBezTo>
                        <a:cubicBezTo>
                          <a:pt x="3369505" y="-31935"/>
                          <a:pt x="3536061" y="2675"/>
                          <a:pt x="3660833" y="0"/>
                        </a:cubicBezTo>
                        <a:cubicBezTo>
                          <a:pt x="3785605" y="-2675"/>
                          <a:pt x="4281735" y="-26334"/>
                          <a:pt x="4459661" y="0"/>
                        </a:cubicBezTo>
                        <a:cubicBezTo>
                          <a:pt x="4510460" y="-2197"/>
                          <a:pt x="4542068" y="40494"/>
                          <a:pt x="4550730" y="91069"/>
                        </a:cubicBezTo>
                        <a:cubicBezTo>
                          <a:pt x="4534642" y="289193"/>
                          <a:pt x="4575240" y="508743"/>
                          <a:pt x="4550730" y="627115"/>
                        </a:cubicBezTo>
                        <a:cubicBezTo>
                          <a:pt x="4526220" y="745487"/>
                          <a:pt x="4538614" y="983985"/>
                          <a:pt x="4550730" y="1146053"/>
                        </a:cubicBezTo>
                        <a:cubicBezTo>
                          <a:pt x="4562846" y="1308121"/>
                          <a:pt x="4523674" y="1657878"/>
                          <a:pt x="4550730" y="1801854"/>
                        </a:cubicBezTo>
                        <a:cubicBezTo>
                          <a:pt x="4552905" y="1857467"/>
                          <a:pt x="4516556" y="1899451"/>
                          <a:pt x="4459661" y="1892923"/>
                        </a:cubicBezTo>
                        <a:cubicBezTo>
                          <a:pt x="4289906" y="1885729"/>
                          <a:pt x="4208288" y="1907610"/>
                          <a:pt x="3966634" y="1892923"/>
                        </a:cubicBezTo>
                        <a:cubicBezTo>
                          <a:pt x="3724980" y="1878236"/>
                          <a:pt x="3451650" y="1888418"/>
                          <a:pt x="3255178" y="1892923"/>
                        </a:cubicBezTo>
                        <a:cubicBezTo>
                          <a:pt x="3058706" y="1897428"/>
                          <a:pt x="2806812" y="1882847"/>
                          <a:pt x="2631093" y="1892923"/>
                        </a:cubicBezTo>
                        <a:cubicBezTo>
                          <a:pt x="2455375" y="1902999"/>
                          <a:pt x="2079254" y="1924466"/>
                          <a:pt x="1919637" y="1892923"/>
                        </a:cubicBezTo>
                        <a:cubicBezTo>
                          <a:pt x="1760020" y="1861380"/>
                          <a:pt x="1408103" y="1904386"/>
                          <a:pt x="1251866" y="1892923"/>
                        </a:cubicBezTo>
                        <a:cubicBezTo>
                          <a:pt x="1095629" y="1881460"/>
                          <a:pt x="858577" y="1880103"/>
                          <a:pt x="671468" y="1892923"/>
                        </a:cubicBezTo>
                        <a:cubicBezTo>
                          <a:pt x="484359" y="1905743"/>
                          <a:pt x="341077" y="1912387"/>
                          <a:pt x="91069" y="1892923"/>
                        </a:cubicBezTo>
                        <a:cubicBezTo>
                          <a:pt x="40802" y="1894263"/>
                          <a:pt x="3974" y="1848584"/>
                          <a:pt x="0" y="1801854"/>
                        </a:cubicBezTo>
                        <a:cubicBezTo>
                          <a:pt x="17074" y="1636219"/>
                          <a:pt x="-2733" y="1482542"/>
                          <a:pt x="0" y="1231592"/>
                        </a:cubicBezTo>
                        <a:cubicBezTo>
                          <a:pt x="2733" y="980642"/>
                          <a:pt x="-10213" y="870350"/>
                          <a:pt x="0" y="627115"/>
                        </a:cubicBezTo>
                        <a:cubicBezTo>
                          <a:pt x="10213" y="383880"/>
                          <a:pt x="-21618" y="299794"/>
                          <a:pt x="0" y="91069"/>
                        </a:cubicBezTo>
                        <a:close/>
                      </a:path>
                      <a:path w="4550730" h="1892923" stroke="0" extrusionOk="0">
                        <a:moveTo>
                          <a:pt x="0" y="91069"/>
                        </a:moveTo>
                        <a:cubicBezTo>
                          <a:pt x="-10382" y="34369"/>
                          <a:pt x="38989" y="669"/>
                          <a:pt x="91069" y="0"/>
                        </a:cubicBezTo>
                        <a:cubicBezTo>
                          <a:pt x="325738" y="-12574"/>
                          <a:pt x="556199" y="15576"/>
                          <a:pt x="802525" y="0"/>
                        </a:cubicBezTo>
                        <a:cubicBezTo>
                          <a:pt x="1048851" y="-15576"/>
                          <a:pt x="1221858" y="26884"/>
                          <a:pt x="1382924" y="0"/>
                        </a:cubicBezTo>
                        <a:cubicBezTo>
                          <a:pt x="1543990" y="-26884"/>
                          <a:pt x="1714110" y="-6393"/>
                          <a:pt x="1919637" y="0"/>
                        </a:cubicBezTo>
                        <a:cubicBezTo>
                          <a:pt x="2125164" y="6393"/>
                          <a:pt x="2278487" y="-24816"/>
                          <a:pt x="2587407" y="0"/>
                        </a:cubicBezTo>
                        <a:cubicBezTo>
                          <a:pt x="2896327" y="24816"/>
                          <a:pt x="2941468" y="-22687"/>
                          <a:pt x="3167806" y="0"/>
                        </a:cubicBezTo>
                        <a:cubicBezTo>
                          <a:pt x="3394144" y="22687"/>
                          <a:pt x="3557502" y="35231"/>
                          <a:pt x="3879262" y="0"/>
                        </a:cubicBezTo>
                        <a:cubicBezTo>
                          <a:pt x="4201022" y="-35231"/>
                          <a:pt x="4185863" y="-822"/>
                          <a:pt x="4459661" y="0"/>
                        </a:cubicBezTo>
                        <a:cubicBezTo>
                          <a:pt x="4505937" y="6650"/>
                          <a:pt x="4543464" y="32345"/>
                          <a:pt x="4550730" y="91069"/>
                        </a:cubicBezTo>
                        <a:cubicBezTo>
                          <a:pt x="4566929" y="350446"/>
                          <a:pt x="4540824" y="376137"/>
                          <a:pt x="4550730" y="627115"/>
                        </a:cubicBezTo>
                        <a:cubicBezTo>
                          <a:pt x="4560636" y="878093"/>
                          <a:pt x="4570746" y="1056998"/>
                          <a:pt x="4550730" y="1197377"/>
                        </a:cubicBezTo>
                        <a:cubicBezTo>
                          <a:pt x="4530714" y="1337756"/>
                          <a:pt x="4570817" y="1541648"/>
                          <a:pt x="4550730" y="1801854"/>
                        </a:cubicBezTo>
                        <a:cubicBezTo>
                          <a:pt x="4558658" y="1861861"/>
                          <a:pt x="4514445" y="1888993"/>
                          <a:pt x="4459661" y="1892923"/>
                        </a:cubicBezTo>
                        <a:cubicBezTo>
                          <a:pt x="4203967" y="1864303"/>
                          <a:pt x="4009421" y="1889407"/>
                          <a:pt x="3835576" y="1892923"/>
                        </a:cubicBezTo>
                        <a:cubicBezTo>
                          <a:pt x="3661731" y="1896439"/>
                          <a:pt x="3355420" y="1902385"/>
                          <a:pt x="3211492" y="1892923"/>
                        </a:cubicBezTo>
                        <a:cubicBezTo>
                          <a:pt x="3067564" y="1883461"/>
                          <a:pt x="2840219" y="1903645"/>
                          <a:pt x="2500035" y="1892923"/>
                        </a:cubicBezTo>
                        <a:cubicBezTo>
                          <a:pt x="2159851" y="1882201"/>
                          <a:pt x="2010133" y="1918698"/>
                          <a:pt x="1875951" y="1892923"/>
                        </a:cubicBezTo>
                        <a:cubicBezTo>
                          <a:pt x="1741769" y="1867148"/>
                          <a:pt x="1548397" y="1885184"/>
                          <a:pt x="1382924" y="1892923"/>
                        </a:cubicBezTo>
                        <a:cubicBezTo>
                          <a:pt x="1217451" y="1900662"/>
                          <a:pt x="994789" y="1895430"/>
                          <a:pt x="846211" y="1892923"/>
                        </a:cubicBezTo>
                        <a:cubicBezTo>
                          <a:pt x="697633" y="1890416"/>
                          <a:pt x="260078" y="1898171"/>
                          <a:pt x="91069" y="1892923"/>
                        </a:cubicBezTo>
                        <a:cubicBezTo>
                          <a:pt x="46561" y="1891698"/>
                          <a:pt x="198" y="1854034"/>
                          <a:pt x="0" y="1801854"/>
                        </a:cubicBezTo>
                        <a:cubicBezTo>
                          <a:pt x="11008" y="1684948"/>
                          <a:pt x="-9178" y="1442134"/>
                          <a:pt x="0" y="1265808"/>
                        </a:cubicBezTo>
                        <a:cubicBezTo>
                          <a:pt x="9178" y="1089482"/>
                          <a:pt x="-20848" y="979703"/>
                          <a:pt x="0" y="746870"/>
                        </a:cubicBezTo>
                        <a:cubicBezTo>
                          <a:pt x="20848" y="514037"/>
                          <a:pt x="-25383" y="257087"/>
                          <a:pt x="0" y="9106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22" name="矩形: 圓角 21">
            <a:extLst>
              <a:ext uri="{FF2B5EF4-FFF2-40B4-BE49-F238E27FC236}">
                <a16:creationId xmlns:a16="http://schemas.microsoft.com/office/drawing/2014/main" id="{34BF8BA2-FAE8-444B-8482-2CD876B23D2B}"/>
              </a:ext>
            </a:extLst>
          </p:cNvPr>
          <p:cNvSpPr/>
          <p:nvPr/>
        </p:nvSpPr>
        <p:spPr>
          <a:xfrm>
            <a:off x="8022045" y="1604179"/>
            <a:ext cx="3105337" cy="774619"/>
          </a:xfrm>
          <a:prstGeom prst="roundRect">
            <a:avLst>
              <a:gd name="adj" fmla="val 16468"/>
            </a:avLst>
          </a:prstGeom>
          <a:blipFill dpi="0" rotWithShape="1">
            <a:blip r:embed="rId2" cstate="screen">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TW" altLang="en-US">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18" name="矩形: 圓角 17">
            <a:extLst>
              <a:ext uri="{FF2B5EF4-FFF2-40B4-BE49-F238E27FC236}">
                <a16:creationId xmlns:a16="http://schemas.microsoft.com/office/drawing/2014/main" id="{34094B2C-116E-416F-836A-F31DCBED6F1C}"/>
              </a:ext>
            </a:extLst>
          </p:cNvPr>
          <p:cNvSpPr/>
          <p:nvPr/>
        </p:nvSpPr>
        <p:spPr>
          <a:xfrm>
            <a:off x="4653297" y="4223016"/>
            <a:ext cx="3034846" cy="2027513"/>
          </a:xfrm>
          <a:prstGeom prst="roundRect">
            <a:avLst>
              <a:gd name="adj" fmla="val 4811"/>
            </a:avLst>
          </a:prstGeom>
          <a:solidFill>
            <a:schemeClr val="bg1"/>
          </a:solidFill>
          <a:ln w="28575">
            <a:solidFill>
              <a:srgbClr val="EA1CDF"/>
            </a:solidFill>
            <a:extLst>
              <a:ext uri="{C807C97D-BFC1-408E-A445-0C87EB9F89A2}">
                <ask:lineSketchStyleProps xmlns:ask="http://schemas.microsoft.com/office/drawing/2018/sketchyshapes" sd="1219033472">
                  <a:custGeom>
                    <a:avLst/>
                    <a:gdLst>
                      <a:gd name="connsiteX0" fmla="*/ 0 w 4550730"/>
                      <a:gd name="connsiteY0" fmla="*/ 91069 h 1892923"/>
                      <a:gd name="connsiteX1" fmla="*/ 91069 w 4550730"/>
                      <a:gd name="connsiteY1" fmla="*/ 0 h 1892923"/>
                      <a:gd name="connsiteX2" fmla="*/ 758839 w 4550730"/>
                      <a:gd name="connsiteY2" fmla="*/ 0 h 1892923"/>
                      <a:gd name="connsiteX3" fmla="*/ 1295552 w 4550730"/>
                      <a:gd name="connsiteY3" fmla="*/ 0 h 1892923"/>
                      <a:gd name="connsiteX4" fmla="*/ 1963323 w 4550730"/>
                      <a:gd name="connsiteY4" fmla="*/ 0 h 1892923"/>
                      <a:gd name="connsiteX5" fmla="*/ 2456350 w 4550730"/>
                      <a:gd name="connsiteY5" fmla="*/ 0 h 1892923"/>
                      <a:gd name="connsiteX6" fmla="*/ 3124120 w 4550730"/>
                      <a:gd name="connsiteY6" fmla="*/ 0 h 1892923"/>
                      <a:gd name="connsiteX7" fmla="*/ 3660833 w 4550730"/>
                      <a:gd name="connsiteY7" fmla="*/ 0 h 1892923"/>
                      <a:gd name="connsiteX8" fmla="*/ 4459661 w 4550730"/>
                      <a:gd name="connsiteY8" fmla="*/ 0 h 1892923"/>
                      <a:gd name="connsiteX9" fmla="*/ 4550730 w 4550730"/>
                      <a:gd name="connsiteY9" fmla="*/ 91069 h 1892923"/>
                      <a:gd name="connsiteX10" fmla="*/ 4550730 w 4550730"/>
                      <a:gd name="connsiteY10" fmla="*/ 627115 h 1892923"/>
                      <a:gd name="connsiteX11" fmla="*/ 4550730 w 4550730"/>
                      <a:gd name="connsiteY11" fmla="*/ 1146053 h 1892923"/>
                      <a:gd name="connsiteX12" fmla="*/ 4550730 w 4550730"/>
                      <a:gd name="connsiteY12" fmla="*/ 1801854 h 1892923"/>
                      <a:gd name="connsiteX13" fmla="*/ 4459661 w 4550730"/>
                      <a:gd name="connsiteY13" fmla="*/ 1892923 h 1892923"/>
                      <a:gd name="connsiteX14" fmla="*/ 3966634 w 4550730"/>
                      <a:gd name="connsiteY14" fmla="*/ 1892923 h 1892923"/>
                      <a:gd name="connsiteX15" fmla="*/ 3255178 w 4550730"/>
                      <a:gd name="connsiteY15" fmla="*/ 1892923 h 1892923"/>
                      <a:gd name="connsiteX16" fmla="*/ 2631093 w 4550730"/>
                      <a:gd name="connsiteY16" fmla="*/ 1892923 h 1892923"/>
                      <a:gd name="connsiteX17" fmla="*/ 1919637 w 4550730"/>
                      <a:gd name="connsiteY17" fmla="*/ 1892923 h 1892923"/>
                      <a:gd name="connsiteX18" fmla="*/ 1251866 w 4550730"/>
                      <a:gd name="connsiteY18" fmla="*/ 1892923 h 1892923"/>
                      <a:gd name="connsiteX19" fmla="*/ 671468 w 4550730"/>
                      <a:gd name="connsiteY19" fmla="*/ 1892923 h 1892923"/>
                      <a:gd name="connsiteX20" fmla="*/ 91069 w 4550730"/>
                      <a:gd name="connsiteY20" fmla="*/ 1892923 h 1892923"/>
                      <a:gd name="connsiteX21" fmla="*/ 0 w 4550730"/>
                      <a:gd name="connsiteY21" fmla="*/ 1801854 h 1892923"/>
                      <a:gd name="connsiteX22" fmla="*/ 0 w 4550730"/>
                      <a:gd name="connsiteY22" fmla="*/ 1231592 h 1892923"/>
                      <a:gd name="connsiteX23" fmla="*/ 0 w 4550730"/>
                      <a:gd name="connsiteY23" fmla="*/ 627115 h 1892923"/>
                      <a:gd name="connsiteX24" fmla="*/ 0 w 4550730"/>
                      <a:gd name="connsiteY24" fmla="*/ 91069 h 189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50730" h="1892923" fill="none" extrusionOk="0">
                        <a:moveTo>
                          <a:pt x="0" y="91069"/>
                        </a:moveTo>
                        <a:cubicBezTo>
                          <a:pt x="-851" y="42481"/>
                          <a:pt x="33730" y="-9345"/>
                          <a:pt x="91069" y="0"/>
                        </a:cubicBezTo>
                        <a:cubicBezTo>
                          <a:pt x="295796" y="-1621"/>
                          <a:pt x="446382" y="-13185"/>
                          <a:pt x="758839" y="0"/>
                        </a:cubicBezTo>
                        <a:cubicBezTo>
                          <a:pt x="1071296" y="13185"/>
                          <a:pt x="1154156" y="-21879"/>
                          <a:pt x="1295552" y="0"/>
                        </a:cubicBezTo>
                        <a:cubicBezTo>
                          <a:pt x="1436948" y="21879"/>
                          <a:pt x="1746809" y="23209"/>
                          <a:pt x="1963323" y="0"/>
                        </a:cubicBezTo>
                        <a:cubicBezTo>
                          <a:pt x="2179837" y="-23209"/>
                          <a:pt x="2246475" y="-7865"/>
                          <a:pt x="2456350" y="0"/>
                        </a:cubicBezTo>
                        <a:cubicBezTo>
                          <a:pt x="2666225" y="7865"/>
                          <a:pt x="2878735" y="31935"/>
                          <a:pt x="3124120" y="0"/>
                        </a:cubicBezTo>
                        <a:cubicBezTo>
                          <a:pt x="3369505" y="-31935"/>
                          <a:pt x="3536061" y="2675"/>
                          <a:pt x="3660833" y="0"/>
                        </a:cubicBezTo>
                        <a:cubicBezTo>
                          <a:pt x="3785605" y="-2675"/>
                          <a:pt x="4281735" y="-26334"/>
                          <a:pt x="4459661" y="0"/>
                        </a:cubicBezTo>
                        <a:cubicBezTo>
                          <a:pt x="4510460" y="-2197"/>
                          <a:pt x="4542068" y="40494"/>
                          <a:pt x="4550730" y="91069"/>
                        </a:cubicBezTo>
                        <a:cubicBezTo>
                          <a:pt x="4534642" y="289193"/>
                          <a:pt x="4575240" y="508743"/>
                          <a:pt x="4550730" y="627115"/>
                        </a:cubicBezTo>
                        <a:cubicBezTo>
                          <a:pt x="4526220" y="745487"/>
                          <a:pt x="4538614" y="983985"/>
                          <a:pt x="4550730" y="1146053"/>
                        </a:cubicBezTo>
                        <a:cubicBezTo>
                          <a:pt x="4562846" y="1308121"/>
                          <a:pt x="4523674" y="1657878"/>
                          <a:pt x="4550730" y="1801854"/>
                        </a:cubicBezTo>
                        <a:cubicBezTo>
                          <a:pt x="4552905" y="1857467"/>
                          <a:pt x="4516556" y="1899451"/>
                          <a:pt x="4459661" y="1892923"/>
                        </a:cubicBezTo>
                        <a:cubicBezTo>
                          <a:pt x="4289906" y="1885729"/>
                          <a:pt x="4208288" y="1907610"/>
                          <a:pt x="3966634" y="1892923"/>
                        </a:cubicBezTo>
                        <a:cubicBezTo>
                          <a:pt x="3724980" y="1878236"/>
                          <a:pt x="3451650" y="1888418"/>
                          <a:pt x="3255178" y="1892923"/>
                        </a:cubicBezTo>
                        <a:cubicBezTo>
                          <a:pt x="3058706" y="1897428"/>
                          <a:pt x="2806812" y="1882847"/>
                          <a:pt x="2631093" y="1892923"/>
                        </a:cubicBezTo>
                        <a:cubicBezTo>
                          <a:pt x="2455375" y="1902999"/>
                          <a:pt x="2079254" y="1924466"/>
                          <a:pt x="1919637" y="1892923"/>
                        </a:cubicBezTo>
                        <a:cubicBezTo>
                          <a:pt x="1760020" y="1861380"/>
                          <a:pt x="1408103" y="1904386"/>
                          <a:pt x="1251866" y="1892923"/>
                        </a:cubicBezTo>
                        <a:cubicBezTo>
                          <a:pt x="1095629" y="1881460"/>
                          <a:pt x="858577" y="1880103"/>
                          <a:pt x="671468" y="1892923"/>
                        </a:cubicBezTo>
                        <a:cubicBezTo>
                          <a:pt x="484359" y="1905743"/>
                          <a:pt x="341077" y="1912387"/>
                          <a:pt x="91069" y="1892923"/>
                        </a:cubicBezTo>
                        <a:cubicBezTo>
                          <a:pt x="40802" y="1894263"/>
                          <a:pt x="3974" y="1848584"/>
                          <a:pt x="0" y="1801854"/>
                        </a:cubicBezTo>
                        <a:cubicBezTo>
                          <a:pt x="17074" y="1636219"/>
                          <a:pt x="-2733" y="1482542"/>
                          <a:pt x="0" y="1231592"/>
                        </a:cubicBezTo>
                        <a:cubicBezTo>
                          <a:pt x="2733" y="980642"/>
                          <a:pt x="-10213" y="870350"/>
                          <a:pt x="0" y="627115"/>
                        </a:cubicBezTo>
                        <a:cubicBezTo>
                          <a:pt x="10213" y="383880"/>
                          <a:pt x="-21618" y="299794"/>
                          <a:pt x="0" y="91069"/>
                        </a:cubicBezTo>
                        <a:close/>
                      </a:path>
                      <a:path w="4550730" h="1892923" stroke="0" extrusionOk="0">
                        <a:moveTo>
                          <a:pt x="0" y="91069"/>
                        </a:moveTo>
                        <a:cubicBezTo>
                          <a:pt x="-10382" y="34369"/>
                          <a:pt x="38989" y="669"/>
                          <a:pt x="91069" y="0"/>
                        </a:cubicBezTo>
                        <a:cubicBezTo>
                          <a:pt x="325738" y="-12574"/>
                          <a:pt x="556199" y="15576"/>
                          <a:pt x="802525" y="0"/>
                        </a:cubicBezTo>
                        <a:cubicBezTo>
                          <a:pt x="1048851" y="-15576"/>
                          <a:pt x="1221858" y="26884"/>
                          <a:pt x="1382924" y="0"/>
                        </a:cubicBezTo>
                        <a:cubicBezTo>
                          <a:pt x="1543990" y="-26884"/>
                          <a:pt x="1714110" y="-6393"/>
                          <a:pt x="1919637" y="0"/>
                        </a:cubicBezTo>
                        <a:cubicBezTo>
                          <a:pt x="2125164" y="6393"/>
                          <a:pt x="2278487" y="-24816"/>
                          <a:pt x="2587407" y="0"/>
                        </a:cubicBezTo>
                        <a:cubicBezTo>
                          <a:pt x="2896327" y="24816"/>
                          <a:pt x="2941468" y="-22687"/>
                          <a:pt x="3167806" y="0"/>
                        </a:cubicBezTo>
                        <a:cubicBezTo>
                          <a:pt x="3394144" y="22687"/>
                          <a:pt x="3557502" y="35231"/>
                          <a:pt x="3879262" y="0"/>
                        </a:cubicBezTo>
                        <a:cubicBezTo>
                          <a:pt x="4201022" y="-35231"/>
                          <a:pt x="4185863" y="-822"/>
                          <a:pt x="4459661" y="0"/>
                        </a:cubicBezTo>
                        <a:cubicBezTo>
                          <a:pt x="4505937" y="6650"/>
                          <a:pt x="4543464" y="32345"/>
                          <a:pt x="4550730" y="91069"/>
                        </a:cubicBezTo>
                        <a:cubicBezTo>
                          <a:pt x="4566929" y="350446"/>
                          <a:pt x="4540824" y="376137"/>
                          <a:pt x="4550730" y="627115"/>
                        </a:cubicBezTo>
                        <a:cubicBezTo>
                          <a:pt x="4560636" y="878093"/>
                          <a:pt x="4570746" y="1056998"/>
                          <a:pt x="4550730" y="1197377"/>
                        </a:cubicBezTo>
                        <a:cubicBezTo>
                          <a:pt x="4530714" y="1337756"/>
                          <a:pt x="4570817" y="1541648"/>
                          <a:pt x="4550730" y="1801854"/>
                        </a:cubicBezTo>
                        <a:cubicBezTo>
                          <a:pt x="4558658" y="1861861"/>
                          <a:pt x="4514445" y="1888993"/>
                          <a:pt x="4459661" y="1892923"/>
                        </a:cubicBezTo>
                        <a:cubicBezTo>
                          <a:pt x="4203967" y="1864303"/>
                          <a:pt x="4009421" y="1889407"/>
                          <a:pt x="3835576" y="1892923"/>
                        </a:cubicBezTo>
                        <a:cubicBezTo>
                          <a:pt x="3661731" y="1896439"/>
                          <a:pt x="3355420" y="1902385"/>
                          <a:pt x="3211492" y="1892923"/>
                        </a:cubicBezTo>
                        <a:cubicBezTo>
                          <a:pt x="3067564" y="1883461"/>
                          <a:pt x="2840219" y="1903645"/>
                          <a:pt x="2500035" y="1892923"/>
                        </a:cubicBezTo>
                        <a:cubicBezTo>
                          <a:pt x="2159851" y="1882201"/>
                          <a:pt x="2010133" y="1918698"/>
                          <a:pt x="1875951" y="1892923"/>
                        </a:cubicBezTo>
                        <a:cubicBezTo>
                          <a:pt x="1741769" y="1867148"/>
                          <a:pt x="1548397" y="1885184"/>
                          <a:pt x="1382924" y="1892923"/>
                        </a:cubicBezTo>
                        <a:cubicBezTo>
                          <a:pt x="1217451" y="1900662"/>
                          <a:pt x="994789" y="1895430"/>
                          <a:pt x="846211" y="1892923"/>
                        </a:cubicBezTo>
                        <a:cubicBezTo>
                          <a:pt x="697633" y="1890416"/>
                          <a:pt x="260078" y="1898171"/>
                          <a:pt x="91069" y="1892923"/>
                        </a:cubicBezTo>
                        <a:cubicBezTo>
                          <a:pt x="46561" y="1891698"/>
                          <a:pt x="198" y="1854034"/>
                          <a:pt x="0" y="1801854"/>
                        </a:cubicBezTo>
                        <a:cubicBezTo>
                          <a:pt x="11008" y="1684948"/>
                          <a:pt x="-9178" y="1442134"/>
                          <a:pt x="0" y="1265808"/>
                        </a:cubicBezTo>
                        <a:cubicBezTo>
                          <a:pt x="9178" y="1089482"/>
                          <a:pt x="-20848" y="979703"/>
                          <a:pt x="0" y="746870"/>
                        </a:cubicBezTo>
                        <a:cubicBezTo>
                          <a:pt x="20848" y="514037"/>
                          <a:pt x="-25383" y="257087"/>
                          <a:pt x="0" y="9106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19" name="矩形: 圓角 18">
            <a:extLst>
              <a:ext uri="{FF2B5EF4-FFF2-40B4-BE49-F238E27FC236}">
                <a16:creationId xmlns:a16="http://schemas.microsoft.com/office/drawing/2014/main" id="{AE07ED4E-CEBA-48F5-850D-3C5BFF527D12}"/>
              </a:ext>
            </a:extLst>
          </p:cNvPr>
          <p:cNvSpPr/>
          <p:nvPr/>
        </p:nvSpPr>
        <p:spPr>
          <a:xfrm>
            <a:off x="4610104" y="4060776"/>
            <a:ext cx="3105337" cy="774619"/>
          </a:xfrm>
          <a:prstGeom prst="roundRect">
            <a:avLst>
              <a:gd name="adj" fmla="val 16468"/>
            </a:avLst>
          </a:prstGeom>
          <a:blipFill dpi="0" rotWithShape="1">
            <a:blip r:embed="rId2" cstate="screen">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TW" altLang="en-US">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16" name="矩形: 圓角 15">
            <a:extLst>
              <a:ext uri="{FF2B5EF4-FFF2-40B4-BE49-F238E27FC236}">
                <a16:creationId xmlns:a16="http://schemas.microsoft.com/office/drawing/2014/main" id="{80733313-5610-4E93-AAB7-58A5610D3F3B}"/>
              </a:ext>
            </a:extLst>
          </p:cNvPr>
          <p:cNvSpPr/>
          <p:nvPr/>
        </p:nvSpPr>
        <p:spPr>
          <a:xfrm>
            <a:off x="4653297" y="1766419"/>
            <a:ext cx="3034846" cy="2027513"/>
          </a:xfrm>
          <a:prstGeom prst="roundRect">
            <a:avLst>
              <a:gd name="adj" fmla="val 4811"/>
            </a:avLst>
          </a:prstGeom>
          <a:solidFill>
            <a:schemeClr val="bg1"/>
          </a:solidFill>
          <a:ln w="28575">
            <a:solidFill>
              <a:srgbClr val="EA1CDF"/>
            </a:solidFill>
            <a:extLst>
              <a:ext uri="{C807C97D-BFC1-408E-A445-0C87EB9F89A2}">
                <ask:lineSketchStyleProps xmlns:ask="http://schemas.microsoft.com/office/drawing/2018/sketchyshapes" sd="1219033472">
                  <a:custGeom>
                    <a:avLst/>
                    <a:gdLst>
                      <a:gd name="connsiteX0" fmla="*/ 0 w 4550730"/>
                      <a:gd name="connsiteY0" fmla="*/ 91069 h 1892923"/>
                      <a:gd name="connsiteX1" fmla="*/ 91069 w 4550730"/>
                      <a:gd name="connsiteY1" fmla="*/ 0 h 1892923"/>
                      <a:gd name="connsiteX2" fmla="*/ 758839 w 4550730"/>
                      <a:gd name="connsiteY2" fmla="*/ 0 h 1892923"/>
                      <a:gd name="connsiteX3" fmla="*/ 1295552 w 4550730"/>
                      <a:gd name="connsiteY3" fmla="*/ 0 h 1892923"/>
                      <a:gd name="connsiteX4" fmla="*/ 1963323 w 4550730"/>
                      <a:gd name="connsiteY4" fmla="*/ 0 h 1892923"/>
                      <a:gd name="connsiteX5" fmla="*/ 2456350 w 4550730"/>
                      <a:gd name="connsiteY5" fmla="*/ 0 h 1892923"/>
                      <a:gd name="connsiteX6" fmla="*/ 3124120 w 4550730"/>
                      <a:gd name="connsiteY6" fmla="*/ 0 h 1892923"/>
                      <a:gd name="connsiteX7" fmla="*/ 3660833 w 4550730"/>
                      <a:gd name="connsiteY7" fmla="*/ 0 h 1892923"/>
                      <a:gd name="connsiteX8" fmla="*/ 4459661 w 4550730"/>
                      <a:gd name="connsiteY8" fmla="*/ 0 h 1892923"/>
                      <a:gd name="connsiteX9" fmla="*/ 4550730 w 4550730"/>
                      <a:gd name="connsiteY9" fmla="*/ 91069 h 1892923"/>
                      <a:gd name="connsiteX10" fmla="*/ 4550730 w 4550730"/>
                      <a:gd name="connsiteY10" fmla="*/ 627115 h 1892923"/>
                      <a:gd name="connsiteX11" fmla="*/ 4550730 w 4550730"/>
                      <a:gd name="connsiteY11" fmla="*/ 1146053 h 1892923"/>
                      <a:gd name="connsiteX12" fmla="*/ 4550730 w 4550730"/>
                      <a:gd name="connsiteY12" fmla="*/ 1801854 h 1892923"/>
                      <a:gd name="connsiteX13" fmla="*/ 4459661 w 4550730"/>
                      <a:gd name="connsiteY13" fmla="*/ 1892923 h 1892923"/>
                      <a:gd name="connsiteX14" fmla="*/ 3966634 w 4550730"/>
                      <a:gd name="connsiteY14" fmla="*/ 1892923 h 1892923"/>
                      <a:gd name="connsiteX15" fmla="*/ 3255178 w 4550730"/>
                      <a:gd name="connsiteY15" fmla="*/ 1892923 h 1892923"/>
                      <a:gd name="connsiteX16" fmla="*/ 2631093 w 4550730"/>
                      <a:gd name="connsiteY16" fmla="*/ 1892923 h 1892923"/>
                      <a:gd name="connsiteX17" fmla="*/ 1919637 w 4550730"/>
                      <a:gd name="connsiteY17" fmla="*/ 1892923 h 1892923"/>
                      <a:gd name="connsiteX18" fmla="*/ 1251866 w 4550730"/>
                      <a:gd name="connsiteY18" fmla="*/ 1892923 h 1892923"/>
                      <a:gd name="connsiteX19" fmla="*/ 671468 w 4550730"/>
                      <a:gd name="connsiteY19" fmla="*/ 1892923 h 1892923"/>
                      <a:gd name="connsiteX20" fmla="*/ 91069 w 4550730"/>
                      <a:gd name="connsiteY20" fmla="*/ 1892923 h 1892923"/>
                      <a:gd name="connsiteX21" fmla="*/ 0 w 4550730"/>
                      <a:gd name="connsiteY21" fmla="*/ 1801854 h 1892923"/>
                      <a:gd name="connsiteX22" fmla="*/ 0 w 4550730"/>
                      <a:gd name="connsiteY22" fmla="*/ 1231592 h 1892923"/>
                      <a:gd name="connsiteX23" fmla="*/ 0 w 4550730"/>
                      <a:gd name="connsiteY23" fmla="*/ 627115 h 1892923"/>
                      <a:gd name="connsiteX24" fmla="*/ 0 w 4550730"/>
                      <a:gd name="connsiteY24" fmla="*/ 91069 h 189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50730" h="1892923" fill="none" extrusionOk="0">
                        <a:moveTo>
                          <a:pt x="0" y="91069"/>
                        </a:moveTo>
                        <a:cubicBezTo>
                          <a:pt x="-851" y="42481"/>
                          <a:pt x="33730" y="-9345"/>
                          <a:pt x="91069" y="0"/>
                        </a:cubicBezTo>
                        <a:cubicBezTo>
                          <a:pt x="295796" y="-1621"/>
                          <a:pt x="446382" y="-13185"/>
                          <a:pt x="758839" y="0"/>
                        </a:cubicBezTo>
                        <a:cubicBezTo>
                          <a:pt x="1071296" y="13185"/>
                          <a:pt x="1154156" y="-21879"/>
                          <a:pt x="1295552" y="0"/>
                        </a:cubicBezTo>
                        <a:cubicBezTo>
                          <a:pt x="1436948" y="21879"/>
                          <a:pt x="1746809" y="23209"/>
                          <a:pt x="1963323" y="0"/>
                        </a:cubicBezTo>
                        <a:cubicBezTo>
                          <a:pt x="2179837" y="-23209"/>
                          <a:pt x="2246475" y="-7865"/>
                          <a:pt x="2456350" y="0"/>
                        </a:cubicBezTo>
                        <a:cubicBezTo>
                          <a:pt x="2666225" y="7865"/>
                          <a:pt x="2878735" y="31935"/>
                          <a:pt x="3124120" y="0"/>
                        </a:cubicBezTo>
                        <a:cubicBezTo>
                          <a:pt x="3369505" y="-31935"/>
                          <a:pt x="3536061" y="2675"/>
                          <a:pt x="3660833" y="0"/>
                        </a:cubicBezTo>
                        <a:cubicBezTo>
                          <a:pt x="3785605" y="-2675"/>
                          <a:pt x="4281735" y="-26334"/>
                          <a:pt x="4459661" y="0"/>
                        </a:cubicBezTo>
                        <a:cubicBezTo>
                          <a:pt x="4510460" y="-2197"/>
                          <a:pt x="4542068" y="40494"/>
                          <a:pt x="4550730" y="91069"/>
                        </a:cubicBezTo>
                        <a:cubicBezTo>
                          <a:pt x="4534642" y="289193"/>
                          <a:pt x="4575240" y="508743"/>
                          <a:pt x="4550730" y="627115"/>
                        </a:cubicBezTo>
                        <a:cubicBezTo>
                          <a:pt x="4526220" y="745487"/>
                          <a:pt x="4538614" y="983985"/>
                          <a:pt x="4550730" y="1146053"/>
                        </a:cubicBezTo>
                        <a:cubicBezTo>
                          <a:pt x="4562846" y="1308121"/>
                          <a:pt x="4523674" y="1657878"/>
                          <a:pt x="4550730" y="1801854"/>
                        </a:cubicBezTo>
                        <a:cubicBezTo>
                          <a:pt x="4552905" y="1857467"/>
                          <a:pt x="4516556" y="1899451"/>
                          <a:pt x="4459661" y="1892923"/>
                        </a:cubicBezTo>
                        <a:cubicBezTo>
                          <a:pt x="4289906" y="1885729"/>
                          <a:pt x="4208288" y="1907610"/>
                          <a:pt x="3966634" y="1892923"/>
                        </a:cubicBezTo>
                        <a:cubicBezTo>
                          <a:pt x="3724980" y="1878236"/>
                          <a:pt x="3451650" y="1888418"/>
                          <a:pt x="3255178" y="1892923"/>
                        </a:cubicBezTo>
                        <a:cubicBezTo>
                          <a:pt x="3058706" y="1897428"/>
                          <a:pt x="2806812" y="1882847"/>
                          <a:pt x="2631093" y="1892923"/>
                        </a:cubicBezTo>
                        <a:cubicBezTo>
                          <a:pt x="2455375" y="1902999"/>
                          <a:pt x="2079254" y="1924466"/>
                          <a:pt x="1919637" y="1892923"/>
                        </a:cubicBezTo>
                        <a:cubicBezTo>
                          <a:pt x="1760020" y="1861380"/>
                          <a:pt x="1408103" y="1904386"/>
                          <a:pt x="1251866" y="1892923"/>
                        </a:cubicBezTo>
                        <a:cubicBezTo>
                          <a:pt x="1095629" y="1881460"/>
                          <a:pt x="858577" y="1880103"/>
                          <a:pt x="671468" y="1892923"/>
                        </a:cubicBezTo>
                        <a:cubicBezTo>
                          <a:pt x="484359" y="1905743"/>
                          <a:pt x="341077" y="1912387"/>
                          <a:pt x="91069" y="1892923"/>
                        </a:cubicBezTo>
                        <a:cubicBezTo>
                          <a:pt x="40802" y="1894263"/>
                          <a:pt x="3974" y="1848584"/>
                          <a:pt x="0" y="1801854"/>
                        </a:cubicBezTo>
                        <a:cubicBezTo>
                          <a:pt x="17074" y="1636219"/>
                          <a:pt x="-2733" y="1482542"/>
                          <a:pt x="0" y="1231592"/>
                        </a:cubicBezTo>
                        <a:cubicBezTo>
                          <a:pt x="2733" y="980642"/>
                          <a:pt x="-10213" y="870350"/>
                          <a:pt x="0" y="627115"/>
                        </a:cubicBezTo>
                        <a:cubicBezTo>
                          <a:pt x="10213" y="383880"/>
                          <a:pt x="-21618" y="299794"/>
                          <a:pt x="0" y="91069"/>
                        </a:cubicBezTo>
                        <a:close/>
                      </a:path>
                      <a:path w="4550730" h="1892923" stroke="0" extrusionOk="0">
                        <a:moveTo>
                          <a:pt x="0" y="91069"/>
                        </a:moveTo>
                        <a:cubicBezTo>
                          <a:pt x="-10382" y="34369"/>
                          <a:pt x="38989" y="669"/>
                          <a:pt x="91069" y="0"/>
                        </a:cubicBezTo>
                        <a:cubicBezTo>
                          <a:pt x="325738" y="-12574"/>
                          <a:pt x="556199" y="15576"/>
                          <a:pt x="802525" y="0"/>
                        </a:cubicBezTo>
                        <a:cubicBezTo>
                          <a:pt x="1048851" y="-15576"/>
                          <a:pt x="1221858" y="26884"/>
                          <a:pt x="1382924" y="0"/>
                        </a:cubicBezTo>
                        <a:cubicBezTo>
                          <a:pt x="1543990" y="-26884"/>
                          <a:pt x="1714110" y="-6393"/>
                          <a:pt x="1919637" y="0"/>
                        </a:cubicBezTo>
                        <a:cubicBezTo>
                          <a:pt x="2125164" y="6393"/>
                          <a:pt x="2278487" y="-24816"/>
                          <a:pt x="2587407" y="0"/>
                        </a:cubicBezTo>
                        <a:cubicBezTo>
                          <a:pt x="2896327" y="24816"/>
                          <a:pt x="2941468" y="-22687"/>
                          <a:pt x="3167806" y="0"/>
                        </a:cubicBezTo>
                        <a:cubicBezTo>
                          <a:pt x="3394144" y="22687"/>
                          <a:pt x="3557502" y="35231"/>
                          <a:pt x="3879262" y="0"/>
                        </a:cubicBezTo>
                        <a:cubicBezTo>
                          <a:pt x="4201022" y="-35231"/>
                          <a:pt x="4185863" y="-822"/>
                          <a:pt x="4459661" y="0"/>
                        </a:cubicBezTo>
                        <a:cubicBezTo>
                          <a:pt x="4505937" y="6650"/>
                          <a:pt x="4543464" y="32345"/>
                          <a:pt x="4550730" y="91069"/>
                        </a:cubicBezTo>
                        <a:cubicBezTo>
                          <a:pt x="4566929" y="350446"/>
                          <a:pt x="4540824" y="376137"/>
                          <a:pt x="4550730" y="627115"/>
                        </a:cubicBezTo>
                        <a:cubicBezTo>
                          <a:pt x="4560636" y="878093"/>
                          <a:pt x="4570746" y="1056998"/>
                          <a:pt x="4550730" y="1197377"/>
                        </a:cubicBezTo>
                        <a:cubicBezTo>
                          <a:pt x="4530714" y="1337756"/>
                          <a:pt x="4570817" y="1541648"/>
                          <a:pt x="4550730" y="1801854"/>
                        </a:cubicBezTo>
                        <a:cubicBezTo>
                          <a:pt x="4558658" y="1861861"/>
                          <a:pt x="4514445" y="1888993"/>
                          <a:pt x="4459661" y="1892923"/>
                        </a:cubicBezTo>
                        <a:cubicBezTo>
                          <a:pt x="4203967" y="1864303"/>
                          <a:pt x="4009421" y="1889407"/>
                          <a:pt x="3835576" y="1892923"/>
                        </a:cubicBezTo>
                        <a:cubicBezTo>
                          <a:pt x="3661731" y="1896439"/>
                          <a:pt x="3355420" y="1902385"/>
                          <a:pt x="3211492" y="1892923"/>
                        </a:cubicBezTo>
                        <a:cubicBezTo>
                          <a:pt x="3067564" y="1883461"/>
                          <a:pt x="2840219" y="1903645"/>
                          <a:pt x="2500035" y="1892923"/>
                        </a:cubicBezTo>
                        <a:cubicBezTo>
                          <a:pt x="2159851" y="1882201"/>
                          <a:pt x="2010133" y="1918698"/>
                          <a:pt x="1875951" y="1892923"/>
                        </a:cubicBezTo>
                        <a:cubicBezTo>
                          <a:pt x="1741769" y="1867148"/>
                          <a:pt x="1548397" y="1885184"/>
                          <a:pt x="1382924" y="1892923"/>
                        </a:cubicBezTo>
                        <a:cubicBezTo>
                          <a:pt x="1217451" y="1900662"/>
                          <a:pt x="994789" y="1895430"/>
                          <a:pt x="846211" y="1892923"/>
                        </a:cubicBezTo>
                        <a:cubicBezTo>
                          <a:pt x="697633" y="1890416"/>
                          <a:pt x="260078" y="1898171"/>
                          <a:pt x="91069" y="1892923"/>
                        </a:cubicBezTo>
                        <a:cubicBezTo>
                          <a:pt x="46561" y="1891698"/>
                          <a:pt x="198" y="1854034"/>
                          <a:pt x="0" y="1801854"/>
                        </a:cubicBezTo>
                        <a:cubicBezTo>
                          <a:pt x="11008" y="1684948"/>
                          <a:pt x="-9178" y="1442134"/>
                          <a:pt x="0" y="1265808"/>
                        </a:cubicBezTo>
                        <a:cubicBezTo>
                          <a:pt x="9178" y="1089482"/>
                          <a:pt x="-20848" y="979703"/>
                          <a:pt x="0" y="746870"/>
                        </a:cubicBezTo>
                        <a:cubicBezTo>
                          <a:pt x="20848" y="514037"/>
                          <a:pt x="-25383" y="257087"/>
                          <a:pt x="0" y="9106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17" name="矩形: 圓角 16">
            <a:extLst>
              <a:ext uri="{FF2B5EF4-FFF2-40B4-BE49-F238E27FC236}">
                <a16:creationId xmlns:a16="http://schemas.microsoft.com/office/drawing/2014/main" id="{38735D04-57F1-43B6-AF1A-2A5D8A84AA68}"/>
              </a:ext>
            </a:extLst>
          </p:cNvPr>
          <p:cNvSpPr/>
          <p:nvPr/>
        </p:nvSpPr>
        <p:spPr>
          <a:xfrm>
            <a:off x="4610104" y="1604179"/>
            <a:ext cx="3105337" cy="774619"/>
          </a:xfrm>
          <a:prstGeom prst="roundRect">
            <a:avLst>
              <a:gd name="adj" fmla="val 16468"/>
            </a:avLst>
          </a:prstGeom>
          <a:blipFill dpi="0" rotWithShape="1">
            <a:blip r:embed="rId2" cstate="screen">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TW" altLang="en-US">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14" name="矩形: 圓角 13">
            <a:extLst>
              <a:ext uri="{FF2B5EF4-FFF2-40B4-BE49-F238E27FC236}">
                <a16:creationId xmlns:a16="http://schemas.microsoft.com/office/drawing/2014/main" id="{3C0FEC86-25F9-4592-A501-ED06314471BB}"/>
              </a:ext>
            </a:extLst>
          </p:cNvPr>
          <p:cNvSpPr/>
          <p:nvPr/>
        </p:nvSpPr>
        <p:spPr>
          <a:xfrm>
            <a:off x="1083584" y="2112753"/>
            <a:ext cx="3034846" cy="3960062"/>
          </a:xfrm>
          <a:prstGeom prst="roundRect">
            <a:avLst>
              <a:gd name="adj" fmla="val 4811"/>
            </a:avLst>
          </a:prstGeom>
          <a:solidFill>
            <a:schemeClr val="bg1"/>
          </a:solidFill>
          <a:ln w="28575">
            <a:solidFill>
              <a:srgbClr val="EA1CDF"/>
            </a:solidFill>
            <a:extLst>
              <a:ext uri="{C807C97D-BFC1-408E-A445-0C87EB9F89A2}">
                <ask:lineSketchStyleProps xmlns:ask="http://schemas.microsoft.com/office/drawing/2018/sketchyshapes" sd="1219033472">
                  <a:custGeom>
                    <a:avLst/>
                    <a:gdLst>
                      <a:gd name="connsiteX0" fmla="*/ 0 w 4550730"/>
                      <a:gd name="connsiteY0" fmla="*/ 91069 h 1892923"/>
                      <a:gd name="connsiteX1" fmla="*/ 91069 w 4550730"/>
                      <a:gd name="connsiteY1" fmla="*/ 0 h 1892923"/>
                      <a:gd name="connsiteX2" fmla="*/ 758839 w 4550730"/>
                      <a:gd name="connsiteY2" fmla="*/ 0 h 1892923"/>
                      <a:gd name="connsiteX3" fmla="*/ 1295552 w 4550730"/>
                      <a:gd name="connsiteY3" fmla="*/ 0 h 1892923"/>
                      <a:gd name="connsiteX4" fmla="*/ 1963323 w 4550730"/>
                      <a:gd name="connsiteY4" fmla="*/ 0 h 1892923"/>
                      <a:gd name="connsiteX5" fmla="*/ 2456350 w 4550730"/>
                      <a:gd name="connsiteY5" fmla="*/ 0 h 1892923"/>
                      <a:gd name="connsiteX6" fmla="*/ 3124120 w 4550730"/>
                      <a:gd name="connsiteY6" fmla="*/ 0 h 1892923"/>
                      <a:gd name="connsiteX7" fmla="*/ 3660833 w 4550730"/>
                      <a:gd name="connsiteY7" fmla="*/ 0 h 1892923"/>
                      <a:gd name="connsiteX8" fmla="*/ 4459661 w 4550730"/>
                      <a:gd name="connsiteY8" fmla="*/ 0 h 1892923"/>
                      <a:gd name="connsiteX9" fmla="*/ 4550730 w 4550730"/>
                      <a:gd name="connsiteY9" fmla="*/ 91069 h 1892923"/>
                      <a:gd name="connsiteX10" fmla="*/ 4550730 w 4550730"/>
                      <a:gd name="connsiteY10" fmla="*/ 627115 h 1892923"/>
                      <a:gd name="connsiteX11" fmla="*/ 4550730 w 4550730"/>
                      <a:gd name="connsiteY11" fmla="*/ 1146053 h 1892923"/>
                      <a:gd name="connsiteX12" fmla="*/ 4550730 w 4550730"/>
                      <a:gd name="connsiteY12" fmla="*/ 1801854 h 1892923"/>
                      <a:gd name="connsiteX13" fmla="*/ 4459661 w 4550730"/>
                      <a:gd name="connsiteY13" fmla="*/ 1892923 h 1892923"/>
                      <a:gd name="connsiteX14" fmla="*/ 3966634 w 4550730"/>
                      <a:gd name="connsiteY14" fmla="*/ 1892923 h 1892923"/>
                      <a:gd name="connsiteX15" fmla="*/ 3255178 w 4550730"/>
                      <a:gd name="connsiteY15" fmla="*/ 1892923 h 1892923"/>
                      <a:gd name="connsiteX16" fmla="*/ 2631093 w 4550730"/>
                      <a:gd name="connsiteY16" fmla="*/ 1892923 h 1892923"/>
                      <a:gd name="connsiteX17" fmla="*/ 1919637 w 4550730"/>
                      <a:gd name="connsiteY17" fmla="*/ 1892923 h 1892923"/>
                      <a:gd name="connsiteX18" fmla="*/ 1251866 w 4550730"/>
                      <a:gd name="connsiteY18" fmla="*/ 1892923 h 1892923"/>
                      <a:gd name="connsiteX19" fmla="*/ 671468 w 4550730"/>
                      <a:gd name="connsiteY19" fmla="*/ 1892923 h 1892923"/>
                      <a:gd name="connsiteX20" fmla="*/ 91069 w 4550730"/>
                      <a:gd name="connsiteY20" fmla="*/ 1892923 h 1892923"/>
                      <a:gd name="connsiteX21" fmla="*/ 0 w 4550730"/>
                      <a:gd name="connsiteY21" fmla="*/ 1801854 h 1892923"/>
                      <a:gd name="connsiteX22" fmla="*/ 0 w 4550730"/>
                      <a:gd name="connsiteY22" fmla="*/ 1231592 h 1892923"/>
                      <a:gd name="connsiteX23" fmla="*/ 0 w 4550730"/>
                      <a:gd name="connsiteY23" fmla="*/ 627115 h 1892923"/>
                      <a:gd name="connsiteX24" fmla="*/ 0 w 4550730"/>
                      <a:gd name="connsiteY24" fmla="*/ 91069 h 189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50730" h="1892923" fill="none" extrusionOk="0">
                        <a:moveTo>
                          <a:pt x="0" y="91069"/>
                        </a:moveTo>
                        <a:cubicBezTo>
                          <a:pt x="-851" y="42481"/>
                          <a:pt x="33730" y="-9345"/>
                          <a:pt x="91069" y="0"/>
                        </a:cubicBezTo>
                        <a:cubicBezTo>
                          <a:pt x="295796" y="-1621"/>
                          <a:pt x="446382" y="-13185"/>
                          <a:pt x="758839" y="0"/>
                        </a:cubicBezTo>
                        <a:cubicBezTo>
                          <a:pt x="1071296" y="13185"/>
                          <a:pt x="1154156" y="-21879"/>
                          <a:pt x="1295552" y="0"/>
                        </a:cubicBezTo>
                        <a:cubicBezTo>
                          <a:pt x="1436948" y="21879"/>
                          <a:pt x="1746809" y="23209"/>
                          <a:pt x="1963323" y="0"/>
                        </a:cubicBezTo>
                        <a:cubicBezTo>
                          <a:pt x="2179837" y="-23209"/>
                          <a:pt x="2246475" y="-7865"/>
                          <a:pt x="2456350" y="0"/>
                        </a:cubicBezTo>
                        <a:cubicBezTo>
                          <a:pt x="2666225" y="7865"/>
                          <a:pt x="2878735" y="31935"/>
                          <a:pt x="3124120" y="0"/>
                        </a:cubicBezTo>
                        <a:cubicBezTo>
                          <a:pt x="3369505" y="-31935"/>
                          <a:pt x="3536061" y="2675"/>
                          <a:pt x="3660833" y="0"/>
                        </a:cubicBezTo>
                        <a:cubicBezTo>
                          <a:pt x="3785605" y="-2675"/>
                          <a:pt x="4281735" y="-26334"/>
                          <a:pt x="4459661" y="0"/>
                        </a:cubicBezTo>
                        <a:cubicBezTo>
                          <a:pt x="4510460" y="-2197"/>
                          <a:pt x="4542068" y="40494"/>
                          <a:pt x="4550730" y="91069"/>
                        </a:cubicBezTo>
                        <a:cubicBezTo>
                          <a:pt x="4534642" y="289193"/>
                          <a:pt x="4575240" y="508743"/>
                          <a:pt x="4550730" y="627115"/>
                        </a:cubicBezTo>
                        <a:cubicBezTo>
                          <a:pt x="4526220" y="745487"/>
                          <a:pt x="4538614" y="983985"/>
                          <a:pt x="4550730" y="1146053"/>
                        </a:cubicBezTo>
                        <a:cubicBezTo>
                          <a:pt x="4562846" y="1308121"/>
                          <a:pt x="4523674" y="1657878"/>
                          <a:pt x="4550730" y="1801854"/>
                        </a:cubicBezTo>
                        <a:cubicBezTo>
                          <a:pt x="4552905" y="1857467"/>
                          <a:pt x="4516556" y="1899451"/>
                          <a:pt x="4459661" y="1892923"/>
                        </a:cubicBezTo>
                        <a:cubicBezTo>
                          <a:pt x="4289906" y="1885729"/>
                          <a:pt x="4208288" y="1907610"/>
                          <a:pt x="3966634" y="1892923"/>
                        </a:cubicBezTo>
                        <a:cubicBezTo>
                          <a:pt x="3724980" y="1878236"/>
                          <a:pt x="3451650" y="1888418"/>
                          <a:pt x="3255178" y="1892923"/>
                        </a:cubicBezTo>
                        <a:cubicBezTo>
                          <a:pt x="3058706" y="1897428"/>
                          <a:pt x="2806812" y="1882847"/>
                          <a:pt x="2631093" y="1892923"/>
                        </a:cubicBezTo>
                        <a:cubicBezTo>
                          <a:pt x="2455375" y="1902999"/>
                          <a:pt x="2079254" y="1924466"/>
                          <a:pt x="1919637" y="1892923"/>
                        </a:cubicBezTo>
                        <a:cubicBezTo>
                          <a:pt x="1760020" y="1861380"/>
                          <a:pt x="1408103" y="1904386"/>
                          <a:pt x="1251866" y="1892923"/>
                        </a:cubicBezTo>
                        <a:cubicBezTo>
                          <a:pt x="1095629" y="1881460"/>
                          <a:pt x="858577" y="1880103"/>
                          <a:pt x="671468" y="1892923"/>
                        </a:cubicBezTo>
                        <a:cubicBezTo>
                          <a:pt x="484359" y="1905743"/>
                          <a:pt x="341077" y="1912387"/>
                          <a:pt x="91069" y="1892923"/>
                        </a:cubicBezTo>
                        <a:cubicBezTo>
                          <a:pt x="40802" y="1894263"/>
                          <a:pt x="3974" y="1848584"/>
                          <a:pt x="0" y="1801854"/>
                        </a:cubicBezTo>
                        <a:cubicBezTo>
                          <a:pt x="17074" y="1636219"/>
                          <a:pt x="-2733" y="1482542"/>
                          <a:pt x="0" y="1231592"/>
                        </a:cubicBezTo>
                        <a:cubicBezTo>
                          <a:pt x="2733" y="980642"/>
                          <a:pt x="-10213" y="870350"/>
                          <a:pt x="0" y="627115"/>
                        </a:cubicBezTo>
                        <a:cubicBezTo>
                          <a:pt x="10213" y="383880"/>
                          <a:pt x="-21618" y="299794"/>
                          <a:pt x="0" y="91069"/>
                        </a:cubicBezTo>
                        <a:close/>
                      </a:path>
                      <a:path w="4550730" h="1892923" stroke="0" extrusionOk="0">
                        <a:moveTo>
                          <a:pt x="0" y="91069"/>
                        </a:moveTo>
                        <a:cubicBezTo>
                          <a:pt x="-10382" y="34369"/>
                          <a:pt x="38989" y="669"/>
                          <a:pt x="91069" y="0"/>
                        </a:cubicBezTo>
                        <a:cubicBezTo>
                          <a:pt x="325738" y="-12574"/>
                          <a:pt x="556199" y="15576"/>
                          <a:pt x="802525" y="0"/>
                        </a:cubicBezTo>
                        <a:cubicBezTo>
                          <a:pt x="1048851" y="-15576"/>
                          <a:pt x="1221858" y="26884"/>
                          <a:pt x="1382924" y="0"/>
                        </a:cubicBezTo>
                        <a:cubicBezTo>
                          <a:pt x="1543990" y="-26884"/>
                          <a:pt x="1714110" y="-6393"/>
                          <a:pt x="1919637" y="0"/>
                        </a:cubicBezTo>
                        <a:cubicBezTo>
                          <a:pt x="2125164" y="6393"/>
                          <a:pt x="2278487" y="-24816"/>
                          <a:pt x="2587407" y="0"/>
                        </a:cubicBezTo>
                        <a:cubicBezTo>
                          <a:pt x="2896327" y="24816"/>
                          <a:pt x="2941468" y="-22687"/>
                          <a:pt x="3167806" y="0"/>
                        </a:cubicBezTo>
                        <a:cubicBezTo>
                          <a:pt x="3394144" y="22687"/>
                          <a:pt x="3557502" y="35231"/>
                          <a:pt x="3879262" y="0"/>
                        </a:cubicBezTo>
                        <a:cubicBezTo>
                          <a:pt x="4201022" y="-35231"/>
                          <a:pt x="4185863" y="-822"/>
                          <a:pt x="4459661" y="0"/>
                        </a:cubicBezTo>
                        <a:cubicBezTo>
                          <a:pt x="4505937" y="6650"/>
                          <a:pt x="4543464" y="32345"/>
                          <a:pt x="4550730" y="91069"/>
                        </a:cubicBezTo>
                        <a:cubicBezTo>
                          <a:pt x="4566929" y="350446"/>
                          <a:pt x="4540824" y="376137"/>
                          <a:pt x="4550730" y="627115"/>
                        </a:cubicBezTo>
                        <a:cubicBezTo>
                          <a:pt x="4560636" y="878093"/>
                          <a:pt x="4570746" y="1056998"/>
                          <a:pt x="4550730" y="1197377"/>
                        </a:cubicBezTo>
                        <a:cubicBezTo>
                          <a:pt x="4530714" y="1337756"/>
                          <a:pt x="4570817" y="1541648"/>
                          <a:pt x="4550730" y="1801854"/>
                        </a:cubicBezTo>
                        <a:cubicBezTo>
                          <a:pt x="4558658" y="1861861"/>
                          <a:pt x="4514445" y="1888993"/>
                          <a:pt x="4459661" y="1892923"/>
                        </a:cubicBezTo>
                        <a:cubicBezTo>
                          <a:pt x="4203967" y="1864303"/>
                          <a:pt x="4009421" y="1889407"/>
                          <a:pt x="3835576" y="1892923"/>
                        </a:cubicBezTo>
                        <a:cubicBezTo>
                          <a:pt x="3661731" y="1896439"/>
                          <a:pt x="3355420" y="1902385"/>
                          <a:pt x="3211492" y="1892923"/>
                        </a:cubicBezTo>
                        <a:cubicBezTo>
                          <a:pt x="3067564" y="1883461"/>
                          <a:pt x="2840219" y="1903645"/>
                          <a:pt x="2500035" y="1892923"/>
                        </a:cubicBezTo>
                        <a:cubicBezTo>
                          <a:pt x="2159851" y="1882201"/>
                          <a:pt x="2010133" y="1918698"/>
                          <a:pt x="1875951" y="1892923"/>
                        </a:cubicBezTo>
                        <a:cubicBezTo>
                          <a:pt x="1741769" y="1867148"/>
                          <a:pt x="1548397" y="1885184"/>
                          <a:pt x="1382924" y="1892923"/>
                        </a:cubicBezTo>
                        <a:cubicBezTo>
                          <a:pt x="1217451" y="1900662"/>
                          <a:pt x="994789" y="1895430"/>
                          <a:pt x="846211" y="1892923"/>
                        </a:cubicBezTo>
                        <a:cubicBezTo>
                          <a:pt x="697633" y="1890416"/>
                          <a:pt x="260078" y="1898171"/>
                          <a:pt x="91069" y="1892923"/>
                        </a:cubicBezTo>
                        <a:cubicBezTo>
                          <a:pt x="46561" y="1891698"/>
                          <a:pt x="198" y="1854034"/>
                          <a:pt x="0" y="1801854"/>
                        </a:cubicBezTo>
                        <a:cubicBezTo>
                          <a:pt x="11008" y="1684948"/>
                          <a:pt x="-9178" y="1442134"/>
                          <a:pt x="0" y="1265808"/>
                        </a:cubicBezTo>
                        <a:cubicBezTo>
                          <a:pt x="9178" y="1089482"/>
                          <a:pt x="-20848" y="979703"/>
                          <a:pt x="0" y="746870"/>
                        </a:cubicBezTo>
                        <a:cubicBezTo>
                          <a:pt x="20848" y="514037"/>
                          <a:pt x="-25383" y="257087"/>
                          <a:pt x="0" y="9106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15" name="矩形: 圓角 14">
            <a:extLst>
              <a:ext uri="{FF2B5EF4-FFF2-40B4-BE49-F238E27FC236}">
                <a16:creationId xmlns:a16="http://schemas.microsoft.com/office/drawing/2014/main" id="{142341E9-C702-49FD-B64B-83EC3AB41EC4}"/>
              </a:ext>
            </a:extLst>
          </p:cNvPr>
          <p:cNvSpPr/>
          <p:nvPr/>
        </p:nvSpPr>
        <p:spPr>
          <a:xfrm>
            <a:off x="1040391" y="1950512"/>
            <a:ext cx="3105337" cy="774619"/>
          </a:xfrm>
          <a:prstGeom prst="roundRect">
            <a:avLst>
              <a:gd name="adj" fmla="val 16468"/>
            </a:avLst>
          </a:prstGeom>
          <a:blipFill dpi="0" rotWithShape="1">
            <a:blip r:embed="rId2" cstate="screen">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TW" altLang="en-US">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2" name="標題 1">
            <a:extLst>
              <a:ext uri="{FF2B5EF4-FFF2-40B4-BE49-F238E27FC236}">
                <a16:creationId xmlns:a16="http://schemas.microsoft.com/office/drawing/2014/main" id="{048549F5-6171-4C33-A083-32F997A5B78D}"/>
              </a:ext>
            </a:extLst>
          </p:cNvPr>
          <p:cNvSpPr>
            <a:spLocks noGrp="1"/>
          </p:cNvSpPr>
          <p:nvPr>
            <p:ph type="title"/>
          </p:nvPr>
        </p:nvSpPr>
        <p:spPr>
          <a:xfrm>
            <a:off x="535326" y="279402"/>
            <a:ext cx="11249363" cy="902665"/>
          </a:xfrm>
        </p:spPr>
        <p:txBody>
          <a:bodyPr>
            <a:noAutofit/>
          </a:bodyPr>
          <a:lstStyle/>
          <a:p>
            <a:r>
              <a:rPr lang="en-US" altLang="zh-TW"/>
              <a:t>QXP-W6-AX200 WiFi6 </a:t>
            </a:r>
            <a:r>
              <a:rPr lang="zh-TW" altLang="en-US"/>
              <a:t>無線網卡包裝內容物</a:t>
            </a:r>
          </a:p>
        </p:txBody>
      </p:sp>
      <p:pic>
        <p:nvPicPr>
          <p:cNvPr id="4" name="內容版面配置區 4" descr="一張含有 刀 的圖片&#10;&#10;自動產生的描述">
            <a:extLst>
              <a:ext uri="{FF2B5EF4-FFF2-40B4-BE49-F238E27FC236}">
                <a16:creationId xmlns:a16="http://schemas.microsoft.com/office/drawing/2014/main" id="{A7E1F462-3277-5046-9AC7-93B42B3AAC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1721" y="2709082"/>
            <a:ext cx="4034581" cy="3508331"/>
          </a:xfrm>
          <a:prstGeom prst="rect">
            <a:avLst/>
          </a:prstGeom>
        </p:spPr>
      </p:pic>
      <p:sp>
        <p:nvSpPr>
          <p:cNvPr id="5" name="文字方塊 4">
            <a:extLst>
              <a:ext uri="{FF2B5EF4-FFF2-40B4-BE49-F238E27FC236}">
                <a16:creationId xmlns:a16="http://schemas.microsoft.com/office/drawing/2014/main" id="{5F4F8CD2-8DCA-364F-AC59-0D97254FF325}"/>
              </a:ext>
            </a:extLst>
          </p:cNvPr>
          <p:cNvSpPr txBox="1"/>
          <p:nvPr/>
        </p:nvSpPr>
        <p:spPr>
          <a:xfrm>
            <a:off x="1723944" y="2035200"/>
            <a:ext cx="1800493" cy="646331"/>
          </a:xfrm>
          <a:prstGeom prst="rect">
            <a:avLst/>
          </a:prstGeom>
          <a:noFill/>
        </p:spPr>
        <p:txBody>
          <a:bodyPr wrap="none" rtlCol="0">
            <a:spAutoFit/>
          </a:bodyPr>
          <a:lstStyle/>
          <a:p>
            <a:pPr algn="ctr"/>
            <a:r>
              <a:rPr kumimoji="1" lang="en-US" altLang="zh-TW" b="1" err="1">
                <a:solidFill>
                  <a:schemeClr val="bg1"/>
                </a:solidFill>
                <a:latin typeface="微軟正黑體" panose="020B0604030504040204" pitchFamily="34" charset="-120"/>
                <a:ea typeface="微軟正黑體" panose="020B0604030504040204" pitchFamily="34" charset="-120"/>
              </a:rPr>
              <a:t>WiFi</a:t>
            </a:r>
            <a:r>
              <a:rPr kumimoji="1" lang="en-US" altLang="zh-TW" b="1">
                <a:solidFill>
                  <a:schemeClr val="bg1"/>
                </a:solidFill>
                <a:latin typeface="微軟正黑體" panose="020B0604030504040204" pitchFamily="34" charset="-120"/>
                <a:ea typeface="微軟正黑體" panose="020B0604030504040204" pitchFamily="34" charset="-120"/>
              </a:rPr>
              <a:t> 6 PCIe</a:t>
            </a:r>
          </a:p>
          <a:p>
            <a:pPr algn="ctr"/>
            <a:r>
              <a:rPr kumimoji="1" lang="zh-TW" altLang="en-US" b="1">
                <a:solidFill>
                  <a:schemeClr val="bg1"/>
                </a:solidFill>
                <a:latin typeface="微軟正黑體" panose="020B0604030504040204" pitchFamily="34" charset="-120"/>
                <a:ea typeface="微軟正黑體" panose="020B0604030504040204" pitchFamily="34" charset="-120"/>
              </a:rPr>
              <a:t>無線網卡及天線</a:t>
            </a:r>
          </a:p>
        </p:txBody>
      </p:sp>
      <p:sp>
        <p:nvSpPr>
          <p:cNvPr id="6" name="文字方塊 5">
            <a:extLst>
              <a:ext uri="{FF2B5EF4-FFF2-40B4-BE49-F238E27FC236}">
                <a16:creationId xmlns:a16="http://schemas.microsoft.com/office/drawing/2014/main" id="{9D0ABE46-694E-3C46-BF08-57B5A8E81183}"/>
              </a:ext>
            </a:extLst>
          </p:cNvPr>
          <p:cNvSpPr txBox="1"/>
          <p:nvPr/>
        </p:nvSpPr>
        <p:spPr>
          <a:xfrm>
            <a:off x="4747393" y="1654870"/>
            <a:ext cx="2862757" cy="646331"/>
          </a:xfrm>
          <a:prstGeom prst="rect">
            <a:avLst/>
          </a:prstGeom>
          <a:noFill/>
        </p:spPr>
        <p:txBody>
          <a:bodyPr wrap="square" rtlCol="0">
            <a:spAutoFit/>
          </a:bodyPr>
          <a:lstStyle/>
          <a:p>
            <a:pPr algn="ctr"/>
            <a:r>
              <a:rPr kumimoji="1" lang="zh-TW" altLang="en-US" b="1">
                <a:solidFill>
                  <a:schemeClr val="bg1"/>
                </a:solidFill>
                <a:latin typeface="微軟正黑體" panose="020B0604030504040204" pitchFamily="34" charset="-120"/>
                <a:ea typeface="微軟正黑體" panose="020B0604030504040204" pitchFamily="34" charset="-120"/>
              </a:rPr>
              <a:t>額外附贈半高及</a:t>
            </a:r>
            <a:endParaRPr kumimoji="1" lang="en-US" altLang="zh-TW" b="1">
              <a:solidFill>
                <a:schemeClr val="bg1"/>
              </a:solidFill>
              <a:latin typeface="微軟正黑體" panose="020B0604030504040204" pitchFamily="34" charset="-120"/>
              <a:ea typeface="微軟正黑體" panose="020B0604030504040204" pitchFamily="34" charset="-120"/>
            </a:endParaRPr>
          </a:p>
          <a:p>
            <a:pPr algn="ctr"/>
            <a:r>
              <a:rPr kumimoji="1" lang="zh-TW" altLang="en-US" b="1">
                <a:solidFill>
                  <a:schemeClr val="bg1"/>
                </a:solidFill>
                <a:latin typeface="微軟正黑體" panose="020B0604030504040204" pitchFamily="34" charset="-120"/>
                <a:ea typeface="微軟正黑體" panose="020B0604030504040204" pitchFamily="34" charset="-120"/>
              </a:rPr>
              <a:t>部分 </a:t>
            </a:r>
            <a:r>
              <a:rPr kumimoji="1" lang="en-US" altLang="zh-TW" b="1">
                <a:solidFill>
                  <a:schemeClr val="bg1"/>
                </a:solidFill>
                <a:latin typeface="微軟正黑體" panose="020B0604030504040204" pitchFamily="34" charset="-120"/>
                <a:ea typeface="微軟正黑體" panose="020B0604030504040204" pitchFamily="34" charset="-120"/>
              </a:rPr>
              <a:t>NAS</a:t>
            </a:r>
            <a:r>
              <a:rPr kumimoji="1" lang="zh-TW" altLang="en-US" b="1">
                <a:solidFill>
                  <a:schemeClr val="bg1"/>
                </a:solidFill>
                <a:latin typeface="微軟正黑體" panose="020B0604030504040204" pitchFamily="34" charset="-120"/>
                <a:ea typeface="微軟正黑體" panose="020B0604030504040204" pitchFamily="34" charset="-120"/>
              </a:rPr>
              <a:t> 專用的兩款支架</a:t>
            </a:r>
          </a:p>
        </p:txBody>
      </p:sp>
      <p:sp>
        <p:nvSpPr>
          <p:cNvPr id="7" name="文字方塊 6">
            <a:extLst>
              <a:ext uri="{FF2B5EF4-FFF2-40B4-BE49-F238E27FC236}">
                <a16:creationId xmlns:a16="http://schemas.microsoft.com/office/drawing/2014/main" id="{D0BD8178-690A-084C-BE34-BBEF5A100255}"/>
              </a:ext>
            </a:extLst>
          </p:cNvPr>
          <p:cNvSpPr txBox="1"/>
          <p:nvPr/>
        </p:nvSpPr>
        <p:spPr>
          <a:xfrm>
            <a:off x="8601956" y="1793329"/>
            <a:ext cx="1961407" cy="369332"/>
          </a:xfrm>
          <a:prstGeom prst="rect">
            <a:avLst/>
          </a:prstGeom>
          <a:noFill/>
        </p:spPr>
        <p:txBody>
          <a:bodyPr wrap="square" rtlCol="0">
            <a:spAutoFit/>
          </a:bodyPr>
          <a:lstStyle/>
          <a:p>
            <a:pPr algn="ctr"/>
            <a:r>
              <a:rPr kumimoji="1" lang="zh-TW" altLang="en-US" b="1">
                <a:solidFill>
                  <a:schemeClr val="bg1"/>
                </a:solidFill>
                <a:latin typeface="微軟正黑體" panose="020B0604030504040204" pitchFamily="34" charset="-120"/>
                <a:ea typeface="微軟正黑體" panose="020B0604030504040204" pitchFamily="34" charset="-120"/>
              </a:rPr>
              <a:t>安裝指南</a:t>
            </a:r>
          </a:p>
        </p:txBody>
      </p:sp>
      <p:sp>
        <p:nvSpPr>
          <p:cNvPr id="8" name="文字方塊 7">
            <a:extLst>
              <a:ext uri="{FF2B5EF4-FFF2-40B4-BE49-F238E27FC236}">
                <a16:creationId xmlns:a16="http://schemas.microsoft.com/office/drawing/2014/main" id="{6E280BD0-632A-9A44-9471-6FC06214DCDF}"/>
              </a:ext>
            </a:extLst>
          </p:cNvPr>
          <p:cNvSpPr txBox="1"/>
          <p:nvPr/>
        </p:nvSpPr>
        <p:spPr>
          <a:xfrm>
            <a:off x="4714385" y="4140081"/>
            <a:ext cx="2928771" cy="646331"/>
          </a:xfrm>
          <a:prstGeom prst="rect">
            <a:avLst/>
          </a:prstGeom>
          <a:noFill/>
        </p:spPr>
        <p:txBody>
          <a:bodyPr wrap="square" rtlCol="0">
            <a:spAutoFit/>
          </a:bodyPr>
          <a:lstStyle/>
          <a:p>
            <a:pPr algn="ctr"/>
            <a:r>
              <a:rPr kumimoji="1" lang="en-US" altLang="zh-TW" b="1" dirty="0">
                <a:solidFill>
                  <a:schemeClr val="bg1"/>
                </a:solidFill>
                <a:latin typeface="微軟正黑體" panose="020B0604030504040204" pitchFamily="34" charset="-120"/>
                <a:ea typeface="微軟正黑體" panose="020B0604030504040204" pitchFamily="34" charset="-120"/>
              </a:rPr>
              <a:t>PC </a:t>
            </a:r>
            <a:r>
              <a:rPr kumimoji="1" lang="zh-TW" altLang="en-US" b="1" dirty="0">
                <a:solidFill>
                  <a:schemeClr val="bg1"/>
                </a:solidFill>
                <a:latin typeface="微軟正黑體" panose="020B0604030504040204" pitchFamily="34" charset="-120"/>
                <a:ea typeface="微軟正黑體" panose="020B0604030504040204" pitchFamily="34" charset="-120"/>
              </a:rPr>
              <a:t>主機板適用的</a:t>
            </a:r>
            <a:endParaRPr kumimoji="1" lang="en-US" altLang="zh-TW" b="1" dirty="0">
              <a:solidFill>
                <a:schemeClr val="bg1"/>
              </a:solidFill>
              <a:latin typeface="微軟正黑體" panose="020B0604030504040204" pitchFamily="34" charset="-120"/>
              <a:ea typeface="微軟正黑體" panose="020B0604030504040204" pitchFamily="34" charset="-120"/>
            </a:endParaRPr>
          </a:p>
          <a:p>
            <a:pPr algn="ctr"/>
            <a:r>
              <a:rPr kumimoji="1" lang="en-US" altLang="zh-TW" b="1" dirty="0">
                <a:solidFill>
                  <a:schemeClr val="bg1"/>
                </a:solidFill>
                <a:latin typeface="微軟正黑體" panose="020B0604030504040204" pitchFamily="34" charset="-120"/>
                <a:ea typeface="微軟正黑體" panose="020B0604030504040204" pitchFamily="34" charset="-120"/>
              </a:rPr>
              <a:t>BT</a:t>
            </a:r>
            <a:r>
              <a:rPr kumimoji="1" lang="zh-TW" altLang="en-US" b="1" dirty="0">
                <a:solidFill>
                  <a:schemeClr val="bg1"/>
                </a:solidFill>
                <a:latin typeface="微軟正黑體" panose="020B0604030504040204" pitchFamily="34" charset="-120"/>
                <a:ea typeface="微軟正黑體" panose="020B0604030504040204" pitchFamily="34" charset="-120"/>
              </a:rPr>
              <a:t>訊號</a:t>
            </a:r>
            <a:r>
              <a:rPr kumimoji="1" lang="en-US" altLang="zh-TW" b="1" dirty="0">
                <a:solidFill>
                  <a:schemeClr val="bg1"/>
                </a:solidFill>
                <a:latin typeface="微軟正黑體" panose="020B0604030504040204" pitchFamily="34" charset="-120"/>
                <a:ea typeface="微軟正黑體" panose="020B0604030504040204" pitchFamily="34" charset="-120"/>
              </a:rPr>
              <a:t>USB </a:t>
            </a:r>
            <a:r>
              <a:rPr kumimoji="1" lang="zh-TW" altLang="en-US" b="1" dirty="0">
                <a:solidFill>
                  <a:schemeClr val="bg1"/>
                </a:solidFill>
                <a:latin typeface="微軟正黑體" panose="020B0604030504040204" pitchFamily="34" charset="-120"/>
                <a:ea typeface="微軟正黑體" panose="020B0604030504040204" pitchFamily="34" charset="-120"/>
              </a:rPr>
              <a:t>連接線</a:t>
            </a:r>
          </a:p>
        </p:txBody>
      </p:sp>
      <p:pic>
        <p:nvPicPr>
          <p:cNvPr id="9" name="圖片 9">
            <a:extLst>
              <a:ext uri="{FF2B5EF4-FFF2-40B4-BE49-F238E27FC236}">
                <a16:creationId xmlns:a16="http://schemas.microsoft.com/office/drawing/2014/main" id="{F25F4CBD-5259-4A41-8EB8-18E70E7D3D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4814868" y="2024202"/>
            <a:ext cx="2743200" cy="2194560"/>
          </a:xfrm>
          <a:prstGeom prst="rect">
            <a:avLst/>
          </a:prstGeom>
        </p:spPr>
      </p:pic>
      <p:pic>
        <p:nvPicPr>
          <p:cNvPr id="11" name="圖片 10" descr="一張含有 球拍, 握住, 男人, 空氣 的圖片&#10;&#10;自動產生的描述">
            <a:extLst>
              <a:ext uri="{FF2B5EF4-FFF2-40B4-BE49-F238E27FC236}">
                <a16:creationId xmlns:a16="http://schemas.microsoft.com/office/drawing/2014/main" id="{59164B12-B937-CF4D-A67D-B653136DC74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4862913" y="4526717"/>
            <a:ext cx="2703351" cy="2027513"/>
          </a:xfrm>
          <a:prstGeom prst="rect">
            <a:avLst/>
          </a:prstGeom>
        </p:spPr>
      </p:pic>
      <p:pic>
        <p:nvPicPr>
          <p:cNvPr id="12" name="圖片 11" descr="一張含有 裝置 的圖片&#10;&#10;自動產生的描述">
            <a:extLst>
              <a:ext uri="{FF2B5EF4-FFF2-40B4-BE49-F238E27FC236}">
                <a16:creationId xmlns:a16="http://schemas.microsoft.com/office/drawing/2014/main" id="{0BDAF1E5-8FB2-8E41-B5BF-BE88A328F06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18966" y="4642871"/>
            <a:ext cx="2276123" cy="1707092"/>
          </a:xfrm>
          <a:prstGeom prst="rect">
            <a:avLst/>
          </a:prstGeom>
        </p:spPr>
      </p:pic>
      <p:sp>
        <p:nvSpPr>
          <p:cNvPr id="13" name="文字方塊 12">
            <a:extLst>
              <a:ext uri="{FF2B5EF4-FFF2-40B4-BE49-F238E27FC236}">
                <a16:creationId xmlns:a16="http://schemas.microsoft.com/office/drawing/2014/main" id="{70740C18-6D76-3040-AACC-F553FED0E7B5}"/>
              </a:ext>
            </a:extLst>
          </p:cNvPr>
          <p:cNvSpPr txBox="1"/>
          <p:nvPr/>
        </p:nvSpPr>
        <p:spPr>
          <a:xfrm>
            <a:off x="8018327" y="4124919"/>
            <a:ext cx="3081756" cy="646331"/>
          </a:xfrm>
          <a:prstGeom prst="rect">
            <a:avLst/>
          </a:prstGeom>
          <a:noFill/>
        </p:spPr>
        <p:txBody>
          <a:bodyPr wrap="square" rtlCol="0">
            <a:spAutoFit/>
          </a:bodyPr>
          <a:lstStyle/>
          <a:p>
            <a:pPr algn="ctr"/>
            <a:r>
              <a:rPr kumimoji="1" lang="en-US" altLang="zh-TW" b="1">
                <a:solidFill>
                  <a:schemeClr val="bg1"/>
                </a:solidFill>
                <a:latin typeface="微軟正黑體" panose="020B0604030504040204" pitchFamily="34" charset="-120"/>
                <a:ea typeface="微軟正黑體" panose="020B0604030504040204" pitchFamily="34" charset="-120"/>
              </a:rPr>
              <a:t>Windows 10 </a:t>
            </a:r>
          </a:p>
          <a:p>
            <a:pPr algn="ctr"/>
            <a:r>
              <a:rPr kumimoji="1" lang="zh-TW" altLang="en-US" b="1">
                <a:solidFill>
                  <a:schemeClr val="bg1"/>
                </a:solidFill>
                <a:latin typeface="微軟正黑體" panose="020B0604030504040204" pitchFamily="34" charset="-120"/>
                <a:ea typeface="微軟正黑體" panose="020B0604030504040204" pitchFamily="34" charset="-120"/>
              </a:rPr>
              <a:t>驅動程式安裝光碟</a:t>
            </a:r>
          </a:p>
        </p:txBody>
      </p:sp>
      <p:pic>
        <p:nvPicPr>
          <p:cNvPr id="26" name="圖片 25">
            <a:extLst>
              <a:ext uri="{FF2B5EF4-FFF2-40B4-BE49-F238E27FC236}">
                <a16:creationId xmlns:a16="http://schemas.microsoft.com/office/drawing/2014/main" id="{78E80158-D829-4498-9837-39DB1AC1ED9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65858" y="2483493"/>
            <a:ext cx="1233602" cy="1205743"/>
          </a:xfrm>
          <a:prstGeom prst="rect">
            <a:avLst/>
          </a:prstGeom>
        </p:spPr>
      </p:pic>
    </p:spTree>
    <p:extLst>
      <p:ext uri="{BB962C8B-B14F-4D97-AF65-F5344CB8AC3E}">
        <p14:creationId xmlns:p14="http://schemas.microsoft.com/office/powerpoint/2010/main" val="434394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圓角 33">
            <a:extLst>
              <a:ext uri="{FF2B5EF4-FFF2-40B4-BE49-F238E27FC236}">
                <a16:creationId xmlns:a16="http://schemas.microsoft.com/office/drawing/2014/main" id="{D36870A7-6FC6-4A68-BBEC-9F20719CFDD2}"/>
              </a:ext>
            </a:extLst>
          </p:cNvPr>
          <p:cNvSpPr/>
          <p:nvPr/>
        </p:nvSpPr>
        <p:spPr>
          <a:xfrm>
            <a:off x="273999" y="4303218"/>
            <a:ext cx="3706444" cy="1161578"/>
          </a:xfrm>
          <a:prstGeom prst="roundRect">
            <a:avLst>
              <a:gd name="adj" fmla="val 4811"/>
            </a:avLst>
          </a:prstGeom>
          <a:solidFill>
            <a:schemeClr val="bg1"/>
          </a:solidFill>
          <a:ln w="28575">
            <a:solidFill>
              <a:srgbClr val="EA1CDF"/>
            </a:solidFill>
            <a:extLst>
              <a:ext uri="{C807C97D-BFC1-408E-A445-0C87EB9F89A2}">
                <ask:lineSketchStyleProps xmlns:ask="http://schemas.microsoft.com/office/drawing/2018/sketchyshapes" sd="1219033472">
                  <a:custGeom>
                    <a:avLst/>
                    <a:gdLst>
                      <a:gd name="connsiteX0" fmla="*/ 0 w 4550730"/>
                      <a:gd name="connsiteY0" fmla="*/ 91069 h 1892923"/>
                      <a:gd name="connsiteX1" fmla="*/ 91069 w 4550730"/>
                      <a:gd name="connsiteY1" fmla="*/ 0 h 1892923"/>
                      <a:gd name="connsiteX2" fmla="*/ 758839 w 4550730"/>
                      <a:gd name="connsiteY2" fmla="*/ 0 h 1892923"/>
                      <a:gd name="connsiteX3" fmla="*/ 1295552 w 4550730"/>
                      <a:gd name="connsiteY3" fmla="*/ 0 h 1892923"/>
                      <a:gd name="connsiteX4" fmla="*/ 1963323 w 4550730"/>
                      <a:gd name="connsiteY4" fmla="*/ 0 h 1892923"/>
                      <a:gd name="connsiteX5" fmla="*/ 2456350 w 4550730"/>
                      <a:gd name="connsiteY5" fmla="*/ 0 h 1892923"/>
                      <a:gd name="connsiteX6" fmla="*/ 3124120 w 4550730"/>
                      <a:gd name="connsiteY6" fmla="*/ 0 h 1892923"/>
                      <a:gd name="connsiteX7" fmla="*/ 3660833 w 4550730"/>
                      <a:gd name="connsiteY7" fmla="*/ 0 h 1892923"/>
                      <a:gd name="connsiteX8" fmla="*/ 4459661 w 4550730"/>
                      <a:gd name="connsiteY8" fmla="*/ 0 h 1892923"/>
                      <a:gd name="connsiteX9" fmla="*/ 4550730 w 4550730"/>
                      <a:gd name="connsiteY9" fmla="*/ 91069 h 1892923"/>
                      <a:gd name="connsiteX10" fmla="*/ 4550730 w 4550730"/>
                      <a:gd name="connsiteY10" fmla="*/ 627115 h 1892923"/>
                      <a:gd name="connsiteX11" fmla="*/ 4550730 w 4550730"/>
                      <a:gd name="connsiteY11" fmla="*/ 1146053 h 1892923"/>
                      <a:gd name="connsiteX12" fmla="*/ 4550730 w 4550730"/>
                      <a:gd name="connsiteY12" fmla="*/ 1801854 h 1892923"/>
                      <a:gd name="connsiteX13" fmla="*/ 4459661 w 4550730"/>
                      <a:gd name="connsiteY13" fmla="*/ 1892923 h 1892923"/>
                      <a:gd name="connsiteX14" fmla="*/ 3966634 w 4550730"/>
                      <a:gd name="connsiteY14" fmla="*/ 1892923 h 1892923"/>
                      <a:gd name="connsiteX15" fmla="*/ 3255178 w 4550730"/>
                      <a:gd name="connsiteY15" fmla="*/ 1892923 h 1892923"/>
                      <a:gd name="connsiteX16" fmla="*/ 2631093 w 4550730"/>
                      <a:gd name="connsiteY16" fmla="*/ 1892923 h 1892923"/>
                      <a:gd name="connsiteX17" fmla="*/ 1919637 w 4550730"/>
                      <a:gd name="connsiteY17" fmla="*/ 1892923 h 1892923"/>
                      <a:gd name="connsiteX18" fmla="*/ 1251866 w 4550730"/>
                      <a:gd name="connsiteY18" fmla="*/ 1892923 h 1892923"/>
                      <a:gd name="connsiteX19" fmla="*/ 671468 w 4550730"/>
                      <a:gd name="connsiteY19" fmla="*/ 1892923 h 1892923"/>
                      <a:gd name="connsiteX20" fmla="*/ 91069 w 4550730"/>
                      <a:gd name="connsiteY20" fmla="*/ 1892923 h 1892923"/>
                      <a:gd name="connsiteX21" fmla="*/ 0 w 4550730"/>
                      <a:gd name="connsiteY21" fmla="*/ 1801854 h 1892923"/>
                      <a:gd name="connsiteX22" fmla="*/ 0 w 4550730"/>
                      <a:gd name="connsiteY22" fmla="*/ 1231592 h 1892923"/>
                      <a:gd name="connsiteX23" fmla="*/ 0 w 4550730"/>
                      <a:gd name="connsiteY23" fmla="*/ 627115 h 1892923"/>
                      <a:gd name="connsiteX24" fmla="*/ 0 w 4550730"/>
                      <a:gd name="connsiteY24" fmla="*/ 91069 h 189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50730" h="1892923" fill="none" extrusionOk="0">
                        <a:moveTo>
                          <a:pt x="0" y="91069"/>
                        </a:moveTo>
                        <a:cubicBezTo>
                          <a:pt x="-851" y="42481"/>
                          <a:pt x="33730" y="-9345"/>
                          <a:pt x="91069" y="0"/>
                        </a:cubicBezTo>
                        <a:cubicBezTo>
                          <a:pt x="295796" y="-1621"/>
                          <a:pt x="446382" y="-13185"/>
                          <a:pt x="758839" y="0"/>
                        </a:cubicBezTo>
                        <a:cubicBezTo>
                          <a:pt x="1071296" y="13185"/>
                          <a:pt x="1154156" y="-21879"/>
                          <a:pt x="1295552" y="0"/>
                        </a:cubicBezTo>
                        <a:cubicBezTo>
                          <a:pt x="1436948" y="21879"/>
                          <a:pt x="1746809" y="23209"/>
                          <a:pt x="1963323" y="0"/>
                        </a:cubicBezTo>
                        <a:cubicBezTo>
                          <a:pt x="2179837" y="-23209"/>
                          <a:pt x="2246475" y="-7865"/>
                          <a:pt x="2456350" y="0"/>
                        </a:cubicBezTo>
                        <a:cubicBezTo>
                          <a:pt x="2666225" y="7865"/>
                          <a:pt x="2878735" y="31935"/>
                          <a:pt x="3124120" y="0"/>
                        </a:cubicBezTo>
                        <a:cubicBezTo>
                          <a:pt x="3369505" y="-31935"/>
                          <a:pt x="3536061" y="2675"/>
                          <a:pt x="3660833" y="0"/>
                        </a:cubicBezTo>
                        <a:cubicBezTo>
                          <a:pt x="3785605" y="-2675"/>
                          <a:pt x="4281735" y="-26334"/>
                          <a:pt x="4459661" y="0"/>
                        </a:cubicBezTo>
                        <a:cubicBezTo>
                          <a:pt x="4510460" y="-2197"/>
                          <a:pt x="4542068" y="40494"/>
                          <a:pt x="4550730" y="91069"/>
                        </a:cubicBezTo>
                        <a:cubicBezTo>
                          <a:pt x="4534642" y="289193"/>
                          <a:pt x="4575240" y="508743"/>
                          <a:pt x="4550730" y="627115"/>
                        </a:cubicBezTo>
                        <a:cubicBezTo>
                          <a:pt x="4526220" y="745487"/>
                          <a:pt x="4538614" y="983985"/>
                          <a:pt x="4550730" y="1146053"/>
                        </a:cubicBezTo>
                        <a:cubicBezTo>
                          <a:pt x="4562846" y="1308121"/>
                          <a:pt x="4523674" y="1657878"/>
                          <a:pt x="4550730" y="1801854"/>
                        </a:cubicBezTo>
                        <a:cubicBezTo>
                          <a:pt x="4552905" y="1857467"/>
                          <a:pt x="4516556" y="1899451"/>
                          <a:pt x="4459661" y="1892923"/>
                        </a:cubicBezTo>
                        <a:cubicBezTo>
                          <a:pt x="4289906" y="1885729"/>
                          <a:pt x="4208288" y="1907610"/>
                          <a:pt x="3966634" y="1892923"/>
                        </a:cubicBezTo>
                        <a:cubicBezTo>
                          <a:pt x="3724980" y="1878236"/>
                          <a:pt x="3451650" y="1888418"/>
                          <a:pt x="3255178" y="1892923"/>
                        </a:cubicBezTo>
                        <a:cubicBezTo>
                          <a:pt x="3058706" y="1897428"/>
                          <a:pt x="2806812" y="1882847"/>
                          <a:pt x="2631093" y="1892923"/>
                        </a:cubicBezTo>
                        <a:cubicBezTo>
                          <a:pt x="2455375" y="1902999"/>
                          <a:pt x="2079254" y="1924466"/>
                          <a:pt x="1919637" y="1892923"/>
                        </a:cubicBezTo>
                        <a:cubicBezTo>
                          <a:pt x="1760020" y="1861380"/>
                          <a:pt x="1408103" y="1904386"/>
                          <a:pt x="1251866" y="1892923"/>
                        </a:cubicBezTo>
                        <a:cubicBezTo>
                          <a:pt x="1095629" y="1881460"/>
                          <a:pt x="858577" y="1880103"/>
                          <a:pt x="671468" y="1892923"/>
                        </a:cubicBezTo>
                        <a:cubicBezTo>
                          <a:pt x="484359" y="1905743"/>
                          <a:pt x="341077" y="1912387"/>
                          <a:pt x="91069" y="1892923"/>
                        </a:cubicBezTo>
                        <a:cubicBezTo>
                          <a:pt x="40802" y="1894263"/>
                          <a:pt x="3974" y="1848584"/>
                          <a:pt x="0" y="1801854"/>
                        </a:cubicBezTo>
                        <a:cubicBezTo>
                          <a:pt x="17074" y="1636219"/>
                          <a:pt x="-2733" y="1482542"/>
                          <a:pt x="0" y="1231592"/>
                        </a:cubicBezTo>
                        <a:cubicBezTo>
                          <a:pt x="2733" y="980642"/>
                          <a:pt x="-10213" y="870350"/>
                          <a:pt x="0" y="627115"/>
                        </a:cubicBezTo>
                        <a:cubicBezTo>
                          <a:pt x="10213" y="383880"/>
                          <a:pt x="-21618" y="299794"/>
                          <a:pt x="0" y="91069"/>
                        </a:cubicBezTo>
                        <a:close/>
                      </a:path>
                      <a:path w="4550730" h="1892923" stroke="0" extrusionOk="0">
                        <a:moveTo>
                          <a:pt x="0" y="91069"/>
                        </a:moveTo>
                        <a:cubicBezTo>
                          <a:pt x="-10382" y="34369"/>
                          <a:pt x="38989" y="669"/>
                          <a:pt x="91069" y="0"/>
                        </a:cubicBezTo>
                        <a:cubicBezTo>
                          <a:pt x="325738" y="-12574"/>
                          <a:pt x="556199" y="15576"/>
                          <a:pt x="802525" y="0"/>
                        </a:cubicBezTo>
                        <a:cubicBezTo>
                          <a:pt x="1048851" y="-15576"/>
                          <a:pt x="1221858" y="26884"/>
                          <a:pt x="1382924" y="0"/>
                        </a:cubicBezTo>
                        <a:cubicBezTo>
                          <a:pt x="1543990" y="-26884"/>
                          <a:pt x="1714110" y="-6393"/>
                          <a:pt x="1919637" y="0"/>
                        </a:cubicBezTo>
                        <a:cubicBezTo>
                          <a:pt x="2125164" y="6393"/>
                          <a:pt x="2278487" y="-24816"/>
                          <a:pt x="2587407" y="0"/>
                        </a:cubicBezTo>
                        <a:cubicBezTo>
                          <a:pt x="2896327" y="24816"/>
                          <a:pt x="2941468" y="-22687"/>
                          <a:pt x="3167806" y="0"/>
                        </a:cubicBezTo>
                        <a:cubicBezTo>
                          <a:pt x="3394144" y="22687"/>
                          <a:pt x="3557502" y="35231"/>
                          <a:pt x="3879262" y="0"/>
                        </a:cubicBezTo>
                        <a:cubicBezTo>
                          <a:pt x="4201022" y="-35231"/>
                          <a:pt x="4185863" y="-822"/>
                          <a:pt x="4459661" y="0"/>
                        </a:cubicBezTo>
                        <a:cubicBezTo>
                          <a:pt x="4505937" y="6650"/>
                          <a:pt x="4543464" y="32345"/>
                          <a:pt x="4550730" y="91069"/>
                        </a:cubicBezTo>
                        <a:cubicBezTo>
                          <a:pt x="4566929" y="350446"/>
                          <a:pt x="4540824" y="376137"/>
                          <a:pt x="4550730" y="627115"/>
                        </a:cubicBezTo>
                        <a:cubicBezTo>
                          <a:pt x="4560636" y="878093"/>
                          <a:pt x="4570746" y="1056998"/>
                          <a:pt x="4550730" y="1197377"/>
                        </a:cubicBezTo>
                        <a:cubicBezTo>
                          <a:pt x="4530714" y="1337756"/>
                          <a:pt x="4570817" y="1541648"/>
                          <a:pt x="4550730" y="1801854"/>
                        </a:cubicBezTo>
                        <a:cubicBezTo>
                          <a:pt x="4558658" y="1861861"/>
                          <a:pt x="4514445" y="1888993"/>
                          <a:pt x="4459661" y="1892923"/>
                        </a:cubicBezTo>
                        <a:cubicBezTo>
                          <a:pt x="4203967" y="1864303"/>
                          <a:pt x="4009421" y="1889407"/>
                          <a:pt x="3835576" y="1892923"/>
                        </a:cubicBezTo>
                        <a:cubicBezTo>
                          <a:pt x="3661731" y="1896439"/>
                          <a:pt x="3355420" y="1902385"/>
                          <a:pt x="3211492" y="1892923"/>
                        </a:cubicBezTo>
                        <a:cubicBezTo>
                          <a:pt x="3067564" y="1883461"/>
                          <a:pt x="2840219" y="1903645"/>
                          <a:pt x="2500035" y="1892923"/>
                        </a:cubicBezTo>
                        <a:cubicBezTo>
                          <a:pt x="2159851" y="1882201"/>
                          <a:pt x="2010133" y="1918698"/>
                          <a:pt x="1875951" y="1892923"/>
                        </a:cubicBezTo>
                        <a:cubicBezTo>
                          <a:pt x="1741769" y="1867148"/>
                          <a:pt x="1548397" y="1885184"/>
                          <a:pt x="1382924" y="1892923"/>
                        </a:cubicBezTo>
                        <a:cubicBezTo>
                          <a:pt x="1217451" y="1900662"/>
                          <a:pt x="994789" y="1895430"/>
                          <a:pt x="846211" y="1892923"/>
                        </a:cubicBezTo>
                        <a:cubicBezTo>
                          <a:pt x="697633" y="1890416"/>
                          <a:pt x="260078" y="1898171"/>
                          <a:pt x="91069" y="1892923"/>
                        </a:cubicBezTo>
                        <a:cubicBezTo>
                          <a:pt x="46561" y="1891698"/>
                          <a:pt x="198" y="1854034"/>
                          <a:pt x="0" y="1801854"/>
                        </a:cubicBezTo>
                        <a:cubicBezTo>
                          <a:pt x="11008" y="1684948"/>
                          <a:pt x="-9178" y="1442134"/>
                          <a:pt x="0" y="1265808"/>
                        </a:cubicBezTo>
                        <a:cubicBezTo>
                          <a:pt x="9178" y="1089482"/>
                          <a:pt x="-20848" y="979703"/>
                          <a:pt x="0" y="746870"/>
                        </a:cubicBezTo>
                        <a:cubicBezTo>
                          <a:pt x="20848" y="514037"/>
                          <a:pt x="-25383" y="257087"/>
                          <a:pt x="0" y="9106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30" name="矩形: 圓角 29">
            <a:extLst>
              <a:ext uri="{FF2B5EF4-FFF2-40B4-BE49-F238E27FC236}">
                <a16:creationId xmlns:a16="http://schemas.microsoft.com/office/drawing/2014/main" id="{97179E65-44B9-45A0-B81B-C9FE026E718F}"/>
              </a:ext>
            </a:extLst>
          </p:cNvPr>
          <p:cNvSpPr/>
          <p:nvPr/>
        </p:nvSpPr>
        <p:spPr>
          <a:xfrm>
            <a:off x="2387541" y="1469440"/>
            <a:ext cx="4318167" cy="796088"/>
          </a:xfrm>
          <a:prstGeom prst="roundRect">
            <a:avLst>
              <a:gd name="adj" fmla="val 4811"/>
            </a:avLst>
          </a:prstGeom>
          <a:solidFill>
            <a:schemeClr val="bg1"/>
          </a:solidFill>
          <a:ln w="28575">
            <a:solidFill>
              <a:srgbClr val="EA1CDF"/>
            </a:solidFill>
            <a:extLst>
              <a:ext uri="{C807C97D-BFC1-408E-A445-0C87EB9F89A2}">
                <ask:lineSketchStyleProps xmlns:ask="http://schemas.microsoft.com/office/drawing/2018/sketchyshapes" sd="1219033472">
                  <a:custGeom>
                    <a:avLst/>
                    <a:gdLst>
                      <a:gd name="connsiteX0" fmla="*/ 0 w 4550730"/>
                      <a:gd name="connsiteY0" fmla="*/ 91069 h 1892923"/>
                      <a:gd name="connsiteX1" fmla="*/ 91069 w 4550730"/>
                      <a:gd name="connsiteY1" fmla="*/ 0 h 1892923"/>
                      <a:gd name="connsiteX2" fmla="*/ 758839 w 4550730"/>
                      <a:gd name="connsiteY2" fmla="*/ 0 h 1892923"/>
                      <a:gd name="connsiteX3" fmla="*/ 1295552 w 4550730"/>
                      <a:gd name="connsiteY3" fmla="*/ 0 h 1892923"/>
                      <a:gd name="connsiteX4" fmla="*/ 1963323 w 4550730"/>
                      <a:gd name="connsiteY4" fmla="*/ 0 h 1892923"/>
                      <a:gd name="connsiteX5" fmla="*/ 2456350 w 4550730"/>
                      <a:gd name="connsiteY5" fmla="*/ 0 h 1892923"/>
                      <a:gd name="connsiteX6" fmla="*/ 3124120 w 4550730"/>
                      <a:gd name="connsiteY6" fmla="*/ 0 h 1892923"/>
                      <a:gd name="connsiteX7" fmla="*/ 3660833 w 4550730"/>
                      <a:gd name="connsiteY7" fmla="*/ 0 h 1892923"/>
                      <a:gd name="connsiteX8" fmla="*/ 4459661 w 4550730"/>
                      <a:gd name="connsiteY8" fmla="*/ 0 h 1892923"/>
                      <a:gd name="connsiteX9" fmla="*/ 4550730 w 4550730"/>
                      <a:gd name="connsiteY9" fmla="*/ 91069 h 1892923"/>
                      <a:gd name="connsiteX10" fmla="*/ 4550730 w 4550730"/>
                      <a:gd name="connsiteY10" fmla="*/ 627115 h 1892923"/>
                      <a:gd name="connsiteX11" fmla="*/ 4550730 w 4550730"/>
                      <a:gd name="connsiteY11" fmla="*/ 1146053 h 1892923"/>
                      <a:gd name="connsiteX12" fmla="*/ 4550730 w 4550730"/>
                      <a:gd name="connsiteY12" fmla="*/ 1801854 h 1892923"/>
                      <a:gd name="connsiteX13" fmla="*/ 4459661 w 4550730"/>
                      <a:gd name="connsiteY13" fmla="*/ 1892923 h 1892923"/>
                      <a:gd name="connsiteX14" fmla="*/ 3966634 w 4550730"/>
                      <a:gd name="connsiteY14" fmla="*/ 1892923 h 1892923"/>
                      <a:gd name="connsiteX15" fmla="*/ 3255178 w 4550730"/>
                      <a:gd name="connsiteY15" fmla="*/ 1892923 h 1892923"/>
                      <a:gd name="connsiteX16" fmla="*/ 2631093 w 4550730"/>
                      <a:gd name="connsiteY16" fmla="*/ 1892923 h 1892923"/>
                      <a:gd name="connsiteX17" fmla="*/ 1919637 w 4550730"/>
                      <a:gd name="connsiteY17" fmla="*/ 1892923 h 1892923"/>
                      <a:gd name="connsiteX18" fmla="*/ 1251866 w 4550730"/>
                      <a:gd name="connsiteY18" fmla="*/ 1892923 h 1892923"/>
                      <a:gd name="connsiteX19" fmla="*/ 671468 w 4550730"/>
                      <a:gd name="connsiteY19" fmla="*/ 1892923 h 1892923"/>
                      <a:gd name="connsiteX20" fmla="*/ 91069 w 4550730"/>
                      <a:gd name="connsiteY20" fmla="*/ 1892923 h 1892923"/>
                      <a:gd name="connsiteX21" fmla="*/ 0 w 4550730"/>
                      <a:gd name="connsiteY21" fmla="*/ 1801854 h 1892923"/>
                      <a:gd name="connsiteX22" fmla="*/ 0 w 4550730"/>
                      <a:gd name="connsiteY22" fmla="*/ 1231592 h 1892923"/>
                      <a:gd name="connsiteX23" fmla="*/ 0 w 4550730"/>
                      <a:gd name="connsiteY23" fmla="*/ 627115 h 1892923"/>
                      <a:gd name="connsiteX24" fmla="*/ 0 w 4550730"/>
                      <a:gd name="connsiteY24" fmla="*/ 91069 h 189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50730" h="1892923" fill="none" extrusionOk="0">
                        <a:moveTo>
                          <a:pt x="0" y="91069"/>
                        </a:moveTo>
                        <a:cubicBezTo>
                          <a:pt x="-851" y="42481"/>
                          <a:pt x="33730" y="-9345"/>
                          <a:pt x="91069" y="0"/>
                        </a:cubicBezTo>
                        <a:cubicBezTo>
                          <a:pt x="295796" y="-1621"/>
                          <a:pt x="446382" y="-13185"/>
                          <a:pt x="758839" y="0"/>
                        </a:cubicBezTo>
                        <a:cubicBezTo>
                          <a:pt x="1071296" y="13185"/>
                          <a:pt x="1154156" y="-21879"/>
                          <a:pt x="1295552" y="0"/>
                        </a:cubicBezTo>
                        <a:cubicBezTo>
                          <a:pt x="1436948" y="21879"/>
                          <a:pt x="1746809" y="23209"/>
                          <a:pt x="1963323" y="0"/>
                        </a:cubicBezTo>
                        <a:cubicBezTo>
                          <a:pt x="2179837" y="-23209"/>
                          <a:pt x="2246475" y="-7865"/>
                          <a:pt x="2456350" y="0"/>
                        </a:cubicBezTo>
                        <a:cubicBezTo>
                          <a:pt x="2666225" y="7865"/>
                          <a:pt x="2878735" y="31935"/>
                          <a:pt x="3124120" y="0"/>
                        </a:cubicBezTo>
                        <a:cubicBezTo>
                          <a:pt x="3369505" y="-31935"/>
                          <a:pt x="3536061" y="2675"/>
                          <a:pt x="3660833" y="0"/>
                        </a:cubicBezTo>
                        <a:cubicBezTo>
                          <a:pt x="3785605" y="-2675"/>
                          <a:pt x="4281735" y="-26334"/>
                          <a:pt x="4459661" y="0"/>
                        </a:cubicBezTo>
                        <a:cubicBezTo>
                          <a:pt x="4510460" y="-2197"/>
                          <a:pt x="4542068" y="40494"/>
                          <a:pt x="4550730" y="91069"/>
                        </a:cubicBezTo>
                        <a:cubicBezTo>
                          <a:pt x="4534642" y="289193"/>
                          <a:pt x="4575240" y="508743"/>
                          <a:pt x="4550730" y="627115"/>
                        </a:cubicBezTo>
                        <a:cubicBezTo>
                          <a:pt x="4526220" y="745487"/>
                          <a:pt x="4538614" y="983985"/>
                          <a:pt x="4550730" y="1146053"/>
                        </a:cubicBezTo>
                        <a:cubicBezTo>
                          <a:pt x="4562846" y="1308121"/>
                          <a:pt x="4523674" y="1657878"/>
                          <a:pt x="4550730" y="1801854"/>
                        </a:cubicBezTo>
                        <a:cubicBezTo>
                          <a:pt x="4552905" y="1857467"/>
                          <a:pt x="4516556" y="1899451"/>
                          <a:pt x="4459661" y="1892923"/>
                        </a:cubicBezTo>
                        <a:cubicBezTo>
                          <a:pt x="4289906" y="1885729"/>
                          <a:pt x="4208288" y="1907610"/>
                          <a:pt x="3966634" y="1892923"/>
                        </a:cubicBezTo>
                        <a:cubicBezTo>
                          <a:pt x="3724980" y="1878236"/>
                          <a:pt x="3451650" y="1888418"/>
                          <a:pt x="3255178" y="1892923"/>
                        </a:cubicBezTo>
                        <a:cubicBezTo>
                          <a:pt x="3058706" y="1897428"/>
                          <a:pt x="2806812" y="1882847"/>
                          <a:pt x="2631093" y="1892923"/>
                        </a:cubicBezTo>
                        <a:cubicBezTo>
                          <a:pt x="2455375" y="1902999"/>
                          <a:pt x="2079254" y="1924466"/>
                          <a:pt x="1919637" y="1892923"/>
                        </a:cubicBezTo>
                        <a:cubicBezTo>
                          <a:pt x="1760020" y="1861380"/>
                          <a:pt x="1408103" y="1904386"/>
                          <a:pt x="1251866" y="1892923"/>
                        </a:cubicBezTo>
                        <a:cubicBezTo>
                          <a:pt x="1095629" y="1881460"/>
                          <a:pt x="858577" y="1880103"/>
                          <a:pt x="671468" y="1892923"/>
                        </a:cubicBezTo>
                        <a:cubicBezTo>
                          <a:pt x="484359" y="1905743"/>
                          <a:pt x="341077" y="1912387"/>
                          <a:pt x="91069" y="1892923"/>
                        </a:cubicBezTo>
                        <a:cubicBezTo>
                          <a:pt x="40802" y="1894263"/>
                          <a:pt x="3974" y="1848584"/>
                          <a:pt x="0" y="1801854"/>
                        </a:cubicBezTo>
                        <a:cubicBezTo>
                          <a:pt x="17074" y="1636219"/>
                          <a:pt x="-2733" y="1482542"/>
                          <a:pt x="0" y="1231592"/>
                        </a:cubicBezTo>
                        <a:cubicBezTo>
                          <a:pt x="2733" y="980642"/>
                          <a:pt x="-10213" y="870350"/>
                          <a:pt x="0" y="627115"/>
                        </a:cubicBezTo>
                        <a:cubicBezTo>
                          <a:pt x="10213" y="383880"/>
                          <a:pt x="-21618" y="299794"/>
                          <a:pt x="0" y="91069"/>
                        </a:cubicBezTo>
                        <a:close/>
                      </a:path>
                      <a:path w="4550730" h="1892923" stroke="0" extrusionOk="0">
                        <a:moveTo>
                          <a:pt x="0" y="91069"/>
                        </a:moveTo>
                        <a:cubicBezTo>
                          <a:pt x="-10382" y="34369"/>
                          <a:pt x="38989" y="669"/>
                          <a:pt x="91069" y="0"/>
                        </a:cubicBezTo>
                        <a:cubicBezTo>
                          <a:pt x="325738" y="-12574"/>
                          <a:pt x="556199" y="15576"/>
                          <a:pt x="802525" y="0"/>
                        </a:cubicBezTo>
                        <a:cubicBezTo>
                          <a:pt x="1048851" y="-15576"/>
                          <a:pt x="1221858" y="26884"/>
                          <a:pt x="1382924" y="0"/>
                        </a:cubicBezTo>
                        <a:cubicBezTo>
                          <a:pt x="1543990" y="-26884"/>
                          <a:pt x="1714110" y="-6393"/>
                          <a:pt x="1919637" y="0"/>
                        </a:cubicBezTo>
                        <a:cubicBezTo>
                          <a:pt x="2125164" y="6393"/>
                          <a:pt x="2278487" y="-24816"/>
                          <a:pt x="2587407" y="0"/>
                        </a:cubicBezTo>
                        <a:cubicBezTo>
                          <a:pt x="2896327" y="24816"/>
                          <a:pt x="2941468" y="-22687"/>
                          <a:pt x="3167806" y="0"/>
                        </a:cubicBezTo>
                        <a:cubicBezTo>
                          <a:pt x="3394144" y="22687"/>
                          <a:pt x="3557502" y="35231"/>
                          <a:pt x="3879262" y="0"/>
                        </a:cubicBezTo>
                        <a:cubicBezTo>
                          <a:pt x="4201022" y="-35231"/>
                          <a:pt x="4185863" y="-822"/>
                          <a:pt x="4459661" y="0"/>
                        </a:cubicBezTo>
                        <a:cubicBezTo>
                          <a:pt x="4505937" y="6650"/>
                          <a:pt x="4543464" y="32345"/>
                          <a:pt x="4550730" y="91069"/>
                        </a:cubicBezTo>
                        <a:cubicBezTo>
                          <a:pt x="4566929" y="350446"/>
                          <a:pt x="4540824" y="376137"/>
                          <a:pt x="4550730" y="627115"/>
                        </a:cubicBezTo>
                        <a:cubicBezTo>
                          <a:pt x="4560636" y="878093"/>
                          <a:pt x="4570746" y="1056998"/>
                          <a:pt x="4550730" y="1197377"/>
                        </a:cubicBezTo>
                        <a:cubicBezTo>
                          <a:pt x="4530714" y="1337756"/>
                          <a:pt x="4570817" y="1541648"/>
                          <a:pt x="4550730" y="1801854"/>
                        </a:cubicBezTo>
                        <a:cubicBezTo>
                          <a:pt x="4558658" y="1861861"/>
                          <a:pt x="4514445" y="1888993"/>
                          <a:pt x="4459661" y="1892923"/>
                        </a:cubicBezTo>
                        <a:cubicBezTo>
                          <a:pt x="4203967" y="1864303"/>
                          <a:pt x="4009421" y="1889407"/>
                          <a:pt x="3835576" y="1892923"/>
                        </a:cubicBezTo>
                        <a:cubicBezTo>
                          <a:pt x="3661731" y="1896439"/>
                          <a:pt x="3355420" y="1902385"/>
                          <a:pt x="3211492" y="1892923"/>
                        </a:cubicBezTo>
                        <a:cubicBezTo>
                          <a:pt x="3067564" y="1883461"/>
                          <a:pt x="2840219" y="1903645"/>
                          <a:pt x="2500035" y="1892923"/>
                        </a:cubicBezTo>
                        <a:cubicBezTo>
                          <a:pt x="2159851" y="1882201"/>
                          <a:pt x="2010133" y="1918698"/>
                          <a:pt x="1875951" y="1892923"/>
                        </a:cubicBezTo>
                        <a:cubicBezTo>
                          <a:pt x="1741769" y="1867148"/>
                          <a:pt x="1548397" y="1885184"/>
                          <a:pt x="1382924" y="1892923"/>
                        </a:cubicBezTo>
                        <a:cubicBezTo>
                          <a:pt x="1217451" y="1900662"/>
                          <a:pt x="994789" y="1895430"/>
                          <a:pt x="846211" y="1892923"/>
                        </a:cubicBezTo>
                        <a:cubicBezTo>
                          <a:pt x="697633" y="1890416"/>
                          <a:pt x="260078" y="1898171"/>
                          <a:pt x="91069" y="1892923"/>
                        </a:cubicBezTo>
                        <a:cubicBezTo>
                          <a:pt x="46561" y="1891698"/>
                          <a:pt x="198" y="1854034"/>
                          <a:pt x="0" y="1801854"/>
                        </a:cubicBezTo>
                        <a:cubicBezTo>
                          <a:pt x="11008" y="1684948"/>
                          <a:pt x="-9178" y="1442134"/>
                          <a:pt x="0" y="1265808"/>
                        </a:cubicBezTo>
                        <a:cubicBezTo>
                          <a:pt x="9178" y="1089482"/>
                          <a:pt x="-20848" y="979703"/>
                          <a:pt x="0" y="746870"/>
                        </a:cubicBezTo>
                        <a:cubicBezTo>
                          <a:pt x="20848" y="514037"/>
                          <a:pt x="-25383" y="257087"/>
                          <a:pt x="0" y="9106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27" name="矩形: 圓角 26">
            <a:extLst>
              <a:ext uri="{FF2B5EF4-FFF2-40B4-BE49-F238E27FC236}">
                <a16:creationId xmlns:a16="http://schemas.microsoft.com/office/drawing/2014/main" id="{3292AA97-D303-42CF-83ED-79F737035E3F}"/>
              </a:ext>
            </a:extLst>
          </p:cNvPr>
          <p:cNvSpPr/>
          <p:nvPr/>
        </p:nvSpPr>
        <p:spPr>
          <a:xfrm>
            <a:off x="2429039" y="5830567"/>
            <a:ext cx="3706449" cy="527538"/>
          </a:xfrm>
          <a:prstGeom prst="roundRect">
            <a:avLst>
              <a:gd name="adj" fmla="val 4811"/>
            </a:avLst>
          </a:prstGeom>
          <a:solidFill>
            <a:schemeClr val="bg1"/>
          </a:solidFill>
          <a:ln w="28575">
            <a:solidFill>
              <a:srgbClr val="EA1CDF"/>
            </a:solidFill>
            <a:extLst>
              <a:ext uri="{C807C97D-BFC1-408E-A445-0C87EB9F89A2}">
                <ask:lineSketchStyleProps xmlns:ask="http://schemas.microsoft.com/office/drawing/2018/sketchyshapes" sd="1219033472">
                  <a:custGeom>
                    <a:avLst/>
                    <a:gdLst>
                      <a:gd name="connsiteX0" fmla="*/ 0 w 4550730"/>
                      <a:gd name="connsiteY0" fmla="*/ 91069 h 1892923"/>
                      <a:gd name="connsiteX1" fmla="*/ 91069 w 4550730"/>
                      <a:gd name="connsiteY1" fmla="*/ 0 h 1892923"/>
                      <a:gd name="connsiteX2" fmla="*/ 758839 w 4550730"/>
                      <a:gd name="connsiteY2" fmla="*/ 0 h 1892923"/>
                      <a:gd name="connsiteX3" fmla="*/ 1295552 w 4550730"/>
                      <a:gd name="connsiteY3" fmla="*/ 0 h 1892923"/>
                      <a:gd name="connsiteX4" fmla="*/ 1963323 w 4550730"/>
                      <a:gd name="connsiteY4" fmla="*/ 0 h 1892923"/>
                      <a:gd name="connsiteX5" fmla="*/ 2456350 w 4550730"/>
                      <a:gd name="connsiteY5" fmla="*/ 0 h 1892923"/>
                      <a:gd name="connsiteX6" fmla="*/ 3124120 w 4550730"/>
                      <a:gd name="connsiteY6" fmla="*/ 0 h 1892923"/>
                      <a:gd name="connsiteX7" fmla="*/ 3660833 w 4550730"/>
                      <a:gd name="connsiteY7" fmla="*/ 0 h 1892923"/>
                      <a:gd name="connsiteX8" fmla="*/ 4459661 w 4550730"/>
                      <a:gd name="connsiteY8" fmla="*/ 0 h 1892923"/>
                      <a:gd name="connsiteX9" fmla="*/ 4550730 w 4550730"/>
                      <a:gd name="connsiteY9" fmla="*/ 91069 h 1892923"/>
                      <a:gd name="connsiteX10" fmla="*/ 4550730 w 4550730"/>
                      <a:gd name="connsiteY10" fmla="*/ 627115 h 1892923"/>
                      <a:gd name="connsiteX11" fmla="*/ 4550730 w 4550730"/>
                      <a:gd name="connsiteY11" fmla="*/ 1146053 h 1892923"/>
                      <a:gd name="connsiteX12" fmla="*/ 4550730 w 4550730"/>
                      <a:gd name="connsiteY12" fmla="*/ 1801854 h 1892923"/>
                      <a:gd name="connsiteX13" fmla="*/ 4459661 w 4550730"/>
                      <a:gd name="connsiteY13" fmla="*/ 1892923 h 1892923"/>
                      <a:gd name="connsiteX14" fmla="*/ 3966634 w 4550730"/>
                      <a:gd name="connsiteY14" fmla="*/ 1892923 h 1892923"/>
                      <a:gd name="connsiteX15" fmla="*/ 3255178 w 4550730"/>
                      <a:gd name="connsiteY15" fmla="*/ 1892923 h 1892923"/>
                      <a:gd name="connsiteX16" fmla="*/ 2631093 w 4550730"/>
                      <a:gd name="connsiteY16" fmla="*/ 1892923 h 1892923"/>
                      <a:gd name="connsiteX17" fmla="*/ 1919637 w 4550730"/>
                      <a:gd name="connsiteY17" fmla="*/ 1892923 h 1892923"/>
                      <a:gd name="connsiteX18" fmla="*/ 1251866 w 4550730"/>
                      <a:gd name="connsiteY18" fmla="*/ 1892923 h 1892923"/>
                      <a:gd name="connsiteX19" fmla="*/ 671468 w 4550730"/>
                      <a:gd name="connsiteY19" fmla="*/ 1892923 h 1892923"/>
                      <a:gd name="connsiteX20" fmla="*/ 91069 w 4550730"/>
                      <a:gd name="connsiteY20" fmla="*/ 1892923 h 1892923"/>
                      <a:gd name="connsiteX21" fmla="*/ 0 w 4550730"/>
                      <a:gd name="connsiteY21" fmla="*/ 1801854 h 1892923"/>
                      <a:gd name="connsiteX22" fmla="*/ 0 w 4550730"/>
                      <a:gd name="connsiteY22" fmla="*/ 1231592 h 1892923"/>
                      <a:gd name="connsiteX23" fmla="*/ 0 w 4550730"/>
                      <a:gd name="connsiteY23" fmla="*/ 627115 h 1892923"/>
                      <a:gd name="connsiteX24" fmla="*/ 0 w 4550730"/>
                      <a:gd name="connsiteY24" fmla="*/ 91069 h 189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50730" h="1892923" fill="none" extrusionOk="0">
                        <a:moveTo>
                          <a:pt x="0" y="91069"/>
                        </a:moveTo>
                        <a:cubicBezTo>
                          <a:pt x="-851" y="42481"/>
                          <a:pt x="33730" y="-9345"/>
                          <a:pt x="91069" y="0"/>
                        </a:cubicBezTo>
                        <a:cubicBezTo>
                          <a:pt x="295796" y="-1621"/>
                          <a:pt x="446382" y="-13185"/>
                          <a:pt x="758839" y="0"/>
                        </a:cubicBezTo>
                        <a:cubicBezTo>
                          <a:pt x="1071296" y="13185"/>
                          <a:pt x="1154156" y="-21879"/>
                          <a:pt x="1295552" y="0"/>
                        </a:cubicBezTo>
                        <a:cubicBezTo>
                          <a:pt x="1436948" y="21879"/>
                          <a:pt x="1746809" y="23209"/>
                          <a:pt x="1963323" y="0"/>
                        </a:cubicBezTo>
                        <a:cubicBezTo>
                          <a:pt x="2179837" y="-23209"/>
                          <a:pt x="2246475" y="-7865"/>
                          <a:pt x="2456350" y="0"/>
                        </a:cubicBezTo>
                        <a:cubicBezTo>
                          <a:pt x="2666225" y="7865"/>
                          <a:pt x="2878735" y="31935"/>
                          <a:pt x="3124120" y="0"/>
                        </a:cubicBezTo>
                        <a:cubicBezTo>
                          <a:pt x="3369505" y="-31935"/>
                          <a:pt x="3536061" y="2675"/>
                          <a:pt x="3660833" y="0"/>
                        </a:cubicBezTo>
                        <a:cubicBezTo>
                          <a:pt x="3785605" y="-2675"/>
                          <a:pt x="4281735" y="-26334"/>
                          <a:pt x="4459661" y="0"/>
                        </a:cubicBezTo>
                        <a:cubicBezTo>
                          <a:pt x="4510460" y="-2197"/>
                          <a:pt x="4542068" y="40494"/>
                          <a:pt x="4550730" y="91069"/>
                        </a:cubicBezTo>
                        <a:cubicBezTo>
                          <a:pt x="4534642" y="289193"/>
                          <a:pt x="4575240" y="508743"/>
                          <a:pt x="4550730" y="627115"/>
                        </a:cubicBezTo>
                        <a:cubicBezTo>
                          <a:pt x="4526220" y="745487"/>
                          <a:pt x="4538614" y="983985"/>
                          <a:pt x="4550730" y="1146053"/>
                        </a:cubicBezTo>
                        <a:cubicBezTo>
                          <a:pt x="4562846" y="1308121"/>
                          <a:pt x="4523674" y="1657878"/>
                          <a:pt x="4550730" y="1801854"/>
                        </a:cubicBezTo>
                        <a:cubicBezTo>
                          <a:pt x="4552905" y="1857467"/>
                          <a:pt x="4516556" y="1899451"/>
                          <a:pt x="4459661" y="1892923"/>
                        </a:cubicBezTo>
                        <a:cubicBezTo>
                          <a:pt x="4289906" y="1885729"/>
                          <a:pt x="4208288" y="1907610"/>
                          <a:pt x="3966634" y="1892923"/>
                        </a:cubicBezTo>
                        <a:cubicBezTo>
                          <a:pt x="3724980" y="1878236"/>
                          <a:pt x="3451650" y="1888418"/>
                          <a:pt x="3255178" y="1892923"/>
                        </a:cubicBezTo>
                        <a:cubicBezTo>
                          <a:pt x="3058706" y="1897428"/>
                          <a:pt x="2806812" y="1882847"/>
                          <a:pt x="2631093" y="1892923"/>
                        </a:cubicBezTo>
                        <a:cubicBezTo>
                          <a:pt x="2455375" y="1902999"/>
                          <a:pt x="2079254" y="1924466"/>
                          <a:pt x="1919637" y="1892923"/>
                        </a:cubicBezTo>
                        <a:cubicBezTo>
                          <a:pt x="1760020" y="1861380"/>
                          <a:pt x="1408103" y="1904386"/>
                          <a:pt x="1251866" y="1892923"/>
                        </a:cubicBezTo>
                        <a:cubicBezTo>
                          <a:pt x="1095629" y="1881460"/>
                          <a:pt x="858577" y="1880103"/>
                          <a:pt x="671468" y="1892923"/>
                        </a:cubicBezTo>
                        <a:cubicBezTo>
                          <a:pt x="484359" y="1905743"/>
                          <a:pt x="341077" y="1912387"/>
                          <a:pt x="91069" y="1892923"/>
                        </a:cubicBezTo>
                        <a:cubicBezTo>
                          <a:pt x="40802" y="1894263"/>
                          <a:pt x="3974" y="1848584"/>
                          <a:pt x="0" y="1801854"/>
                        </a:cubicBezTo>
                        <a:cubicBezTo>
                          <a:pt x="17074" y="1636219"/>
                          <a:pt x="-2733" y="1482542"/>
                          <a:pt x="0" y="1231592"/>
                        </a:cubicBezTo>
                        <a:cubicBezTo>
                          <a:pt x="2733" y="980642"/>
                          <a:pt x="-10213" y="870350"/>
                          <a:pt x="0" y="627115"/>
                        </a:cubicBezTo>
                        <a:cubicBezTo>
                          <a:pt x="10213" y="383880"/>
                          <a:pt x="-21618" y="299794"/>
                          <a:pt x="0" y="91069"/>
                        </a:cubicBezTo>
                        <a:close/>
                      </a:path>
                      <a:path w="4550730" h="1892923" stroke="0" extrusionOk="0">
                        <a:moveTo>
                          <a:pt x="0" y="91069"/>
                        </a:moveTo>
                        <a:cubicBezTo>
                          <a:pt x="-10382" y="34369"/>
                          <a:pt x="38989" y="669"/>
                          <a:pt x="91069" y="0"/>
                        </a:cubicBezTo>
                        <a:cubicBezTo>
                          <a:pt x="325738" y="-12574"/>
                          <a:pt x="556199" y="15576"/>
                          <a:pt x="802525" y="0"/>
                        </a:cubicBezTo>
                        <a:cubicBezTo>
                          <a:pt x="1048851" y="-15576"/>
                          <a:pt x="1221858" y="26884"/>
                          <a:pt x="1382924" y="0"/>
                        </a:cubicBezTo>
                        <a:cubicBezTo>
                          <a:pt x="1543990" y="-26884"/>
                          <a:pt x="1714110" y="-6393"/>
                          <a:pt x="1919637" y="0"/>
                        </a:cubicBezTo>
                        <a:cubicBezTo>
                          <a:pt x="2125164" y="6393"/>
                          <a:pt x="2278487" y="-24816"/>
                          <a:pt x="2587407" y="0"/>
                        </a:cubicBezTo>
                        <a:cubicBezTo>
                          <a:pt x="2896327" y="24816"/>
                          <a:pt x="2941468" y="-22687"/>
                          <a:pt x="3167806" y="0"/>
                        </a:cubicBezTo>
                        <a:cubicBezTo>
                          <a:pt x="3394144" y="22687"/>
                          <a:pt x="3557502" y="35231"/>
                          <a:pt x="3879262" y="0"/>
                        </a:cubicBezTo>
                        <a:cubicBezTo>
                          <a:pt x="4201022" y="-35231"/>
                          <a:pt x="4185863" y="-822"/>
                          <a:pt x="4459661" y="0"/>
                        </a:cubicBezTo>
                        <a:cubicBezTo>
                          <a:pt x="4505937" y="6650"/>
                          <a:pt x="4543464" y="32345"/>
                          <a:pt x="4550730" y="91069"/>
                        </a:cubicBezTo>
                        <a:cubicBezTo>
                          <a:pt x="4566929" y="350446"/>
                          <a:pt x="4540824" y="376137"/>
                          <a:pt x="4550730" y="627115"/>
                        </a:cubicBezTo>
                        <a:cubicBezTo>
                          <a:pt x="4560636" y="878093"/>
                          <a:pt x="4570746" y="1056998"/>
                          <a:pt x="4550730" y="1197377"/>
                        </a:cubicBezTo>
                        <a:cubicBezTo>
                          <a:pt x="4530714" y="1337756"/>
                          <a:pt x="4570817" y="1541648"/>
                          <a:pt x="4550730" y="1801854"/>
                        </a:cubicBezTo>
                        <a:cubicBezTo>
                          <a:pt x="4558658" y="1861861"/>
                          <a:pt x="4514445" y="1888993"/>
                          <a:pt x="4459661" y="1892923"/>
                        </a:cubicBezTo>
                        <a:cubicBezTo>
                          <a:pt x="4203967" y="1864303"/>
                          <a:pt x="4009421" y="1889407"/>
                          <a:pt x="3835576" y="1892923"/>
                        </a:cubicBezTo>
                        <a:cubicBezTo>
                          <a:pt x="3661731" y="1896439"/>
                          <a:pt x="3355420" y="1902385"/>
                          <a:pt x="3211492" y="1892923"/>
                        </a:cubicBezTo>
                        <a:cubicBezTo>
                          <a:pt x="3067564" y="1883461"/>
                          <a:pt x="2840219" y="1903645"/>
                          <a:pt x="2500035" y="1892923"/>
                        </a:cubicBezTo>
                        <a:cubicBezTo>
                          <a:pt x="2159851" y="1882201"/>
                          <a:pt x="2010133" y="1918698"/>
                          <a:pt x="1875951" y="1892923"/>
                        </a:cubicBezTo>
                        <a:cubicBezTo>
                          <a:pt x="1741769" y="1867148"/>
                          <a:pt x="1548397" y="1885184"/>
                          <a:pt x="1382924" y="1892923"/>
                        </a:cubicBezTo>
                        <a:cubicBezTo>
                          <a:pt x="1217451" y="1900662"/>
                          <a:pt x="994789" y="1895430"/>
                          <a:pt x="846211" y="1892923"/>
                        </a:cubicBezTo>
                        <a:cubicBezTo>
                          <a:pt x="697633" y="1890416"/>
                          <a:pt x="260078" y="1898171"/>
                          <a:pt x="91069" y="1892923"/>
                        </a:cubicBezTo>
                        <a:cubicBezTo>
                          <a:pt x="46561" y="1891698"/>
                          <a:pt x="198" y="1854034"/>
                          <a:pt x="0" y="1801854"/>
                        </a:cubicBezTo>
                        <a:cubicBezTo>
                          <a:pt x="11008" y="1684948"/>
                          <a:pt x="-9178" y="1442134"/>
                          <a:pt x="0" y="1265808"/>
                        </a:cubicBezTo>
                        <a:cubicBezTo>
                          <a:pt x="9178" y="1089482"/>
                          <a:pt x="-20848" y="979703"/>
                          <a:pt x="0" y="746870"/>
                        </a:cubicBezTo>
                        <a:cubicBezTo>
                          <a:pt x="20848" y="514037"/>
                          <a:pt x="-25383" y="257087"/>
                          <a:pt x="0" y="9106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25" name="矩形: 圓角 24">
            <a:extLst>
              <a:ext uri="{FF2B5EF4-FFF2-40B4-BE49-F238E27FC236}">
                <a16:creationId xmlns:a16="http://schemas.microsoft.com/office/drawing/2014/main" id="{D25251D7-735E-48C7-915B-20EFB3C3E423}"/>
              </a:ext>
            </a:extLst>
          </p:cNvPr>
          <p:cNvSpPr/>
          <p:nvPr/>
        </p:nvSpPr>
        <p:spPr>
          <a:xfrm>
            <a:off x="227796" y="2468463"/>
            <a:ext cx="2277681" cy="973455"/>
          </a:xfrm>
          <a:prstGeom prst="roundRect">
            <a:avLst>
              <a:gd name="adj" fmla="val 4811"/>
            </a:avLst>
          </a:prstGeom>
          <a:solidFill>
            <a:schemeClr val="bg1"/>
          </a:solidFill>
          <a:ln w="28575">
            <a:solidFill>
              <a:srgbClr val="EA1CDF"/>
            </a:solidFill>
            <a:extLst>
              <a:ext uri="{C807C97D-BFC1-408E-A445-0C87EB9F89A2}">
                <ask:lineSketchStyleProps xmlns:ask="http://schemas.microsoft.com/office/drawing/2018/sketchyshapes" sd="1219033472">
                  <a:custGeom>
                    <a:avLst/>
                    <a:gdLst>
                      <a:gd name="connsiteX0" fmla="*/ 0 w 4550730"/>
                      <a:gd name="connsiteY0" fmla="*/ 91069 h 1892923"/>
                      <a:gd name="connsiteX1" fmla="*/ 91069 w 4550730"/>
                      <a:gd name="connsiteY1" fmla="*/ 0 h 1892923"/>
                      <a:gd name="connsiteX2" fmla="*/ 758839 w 4550730"/>
                      <a:gd name="connsiteY2" fmla="*/ 0 h 1892923"/>
                      <a:gd name="connsiteX3" fmla="*/ 1295552 w 4550730"/>
                      <a:gd name="connsiteY3" fmla="*/ 0 h 1892923"/>
                      <a:gd name="connsiteX4" fmla="*/ 1963323 w 4550730"/>
                      <a:gd name="connsiteY4" fmla="*/ 0 h 1892923"/>
                      <a:gd name="connsiteX5" fmla="*/ 2456350 w 4550730"/>
                      <a:gd name="connsiteY5" fmla="*/ 0 h 1892923"/>
                      <a:gd name="connsiteX6" fmla="*/ 3124120 w 4550730"/>
                      <a:gd name="connsiteY6" fmla="*/ 0 h 1892923"/>
                      <a:gd name="connsiteX7" fmla="*/ 3660833 w 4550730"/>
                      <a:gd name="connsiteY7" fmla="*/ 0 h 1892923"/>
                      <a:gd name="connsiteX8" fmla="*/ 4459661 w 4550730"/>
                      <a:gd name="connsiteY8" fmla="*/ 0 h 1892923"/>
                      <a:gd name="connsiteX9" fmla="*/ 4550730 w 4550730"/>
                      <a:gd name="connsiteY9" fmla="*/ 91069 h 1892923"/>
                      <a:gd name="connsiteX10" fmla="*/ 4550730 w 4550730"/>
                      <a:gd name="connsiteY10" fmla="*/ 627115 h 1892923"/>
                      <a:gd name="connsiteX11" fmla="*/ 4550730 w 4550730"/>
                      <a:gd name="connsiteY11" fmla="*/ 1146053 h 1892923"/>
                      <a:gd name="connsiteX12" fmla="*/ 4550730 w 4550730"/>
                      <a:gd name="connsiteY12" fmla="*/ 1801854 h 1892923"/>
                      <a:gd name="connsiteX13" fmla="*/ 4459661 w 4550730"/>
                      <a:gd name="connsiteY13" fmla="*/ 1892923 h 1892923"/>
                      <a:gd name="connsiteX14" fmla="*/ 3966634 w 4550730"/>
                      <a:gd name="connsiteY14" fmla="*/ 1892923 h 1892923"/>
                      <a:gd name="connsiteX15" fmla="*/ 3255178 w 4550730"/>
                      <a:gd name="connsiteY15" fmla="*/ 1892923 h 1892923"/>
                      <a:gd name="connsiteX16" fmla="*/ 2631093 w 4550730"/>
                      <a:gd name="connsiteY16" fmla="*/ 1892923 h 1892923"/>
                      <a:gd name="connsiteX17" fmla="*/ 1919637 w 4550730"/>
                      <a:gd name="connsiteY17" fmla="*/ 1892923 h 1892923"/>
                      <a:gd name="connsiteX18" fmla="*/ 1251866 w 4550730"/>
                      <a:gd name="connsiteY18" fmla="*/ 1892923 h 1892923"/>
                      <a:gd name="connsiteX19" fmla="*/ 671468 w 4550730"/>
                      <a:gd name="connsiteY19" fmla="*/ 1892923 h 1892923"/>
                      <a:gd name="connsiteX20" fmla="*/ 91069 w 4550730"/>
                      <a:gd name="connsiteY20" fmla="*/ 1892923 h 1892923"/>
                      <a:gd name="connsiteX21" fmla="*/ 0 w 4550730"/>
                      <a:gd name="connsiteY21" fmla="*/ 1801854 h 1892923"/>
                      <a:gd name="connsiteX22" fmla="*/ 0 w 4550730"/>
                      <a:gd name="connsiteY22" fmla="*/ 1231592 h 1892923"/>
                      <a:gd name="connsiteX23" fmla="*/ 0 w 4550730"/>
                      <a:gd name="connsiteY23" fmla="*/ 627115 h 1892923"/>
                      <a:gd name="connsiteX24" fmla="*/ 0 w 4550730"/>
                      <a:gd name="connsiteY24" fmla="*/ 91069 h 189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50730" h="1892923" fill="none" extrusionOk="0">
                        <a:moveTo>
                          <a:pt x="0" y="91069"/>
                        </a:moveTo>
                        <a:cubicBezTo>
                          <a:pt x="-851" y="42481"/>
                          <a:pt x="33730" y="-9345"/>
                          <a:pt x="91069" y="0"/>
                        </a:cubicBezTo>
                        <a:cubicBezTo>
                          <a:pt x="295796" y="-1621"/>
                          <a:pt x="446382" y="-13185"/>
                          <a:pt x="758839" y="0"/>
                        </a:cubicBezTo>
                        <a:cubicBezTo>
                          <a:pt x="1071296" y="13185"/>
                          <a:pt x="1154156" y="-21879"/>
                          <a:pt x="1295552" y="0"/>
                        </a:cubicBezTo>
                        <a:cubicBezTo>
                          <a:pt x="1436948" y="21879"/>
                          <a:pt x="1746809" y="23209"/>
                          <a:pt x="1963323" y="0"/>
                        </a:cubicBezTo>
                        <a:cubicBezTo>
                          <a:pt x="2179837" y="-23209"/>
                          <a:pt x="2246475" y="-7865"/>
                          <a:pt x="2456350" y="0"/>
                        </a:cubicBezTo>
                        <a:cubicBezTo>
                          <a:pt x="2666225" y="7865"/>
                          <a:pt x="2878735" y="31935"/>
                          <a:pt x="3124120" y="0"/>
                        </a:cubicBezTo>
                        <a:cubicBezTo>
                          <a:pt x="3369505" y="-31935"/>
                          <a:pt x="3536061" y="2675"/>
                          <a:pt x="3660833" y="0"/>
                        </a:cubicBezTo>
                        <a:cubicBezTo>
                          <a:pt x="3785605" y="-2675"/>
                          <a:pt x="4281735" y="-26334"/>
                          <a:pt x="4459661" y="0"/>
                        </a:cubicBezTo>
                        <a:cubicBezTo>
                          <a:pt x="4510460" y="-2197"/>
                          <a:pt x="4542068" y="40494"/>
                          <a:pt x="4550730" y="91069"/>
                        </a:cubicBezTo>
                        <a:cubicBezTo>
                          <a:pt x="4534642" y="289193"/>
                          <a:pt x="4575240" y="508743"/>
                          <a:pt x="4550730" y="627115"/>
                        </a:cubicBezTo>
                        <a:cubicBezTo>
                          <a:pt x="4526220" y="745487"/>
                          <a:pt x="4538614" y="983985"/>
                          <a:pt x="4550730" y="1146053"/>
                        </a:cubicBezTo>
                        <a:cubicBezTo>
                          <a:pt x="4562846" y="1308121"/>
                          <a:pt x="4523674" y="1657878"/>
                          <a:pt x="4550730" y="1801854"/>
                        </a:cubicBezTo>
                        <a:cubicBezTo>
                          <a:pt x="4552905" y="1857467"/>
                          <a:pt x="4516556" y="1899451"/>
                          <a:pt x="4459661" y="1892923"/>
                        </a:cubicBezTo>
                        <a:cubicBezTo>
                          <a:pt x="4289906" y="1885729"/>
                          <a:pt x="4208288" y="1907610"/>
                          <a:pt x="3966634" y="1892923"/>
                        </a:cubicBezTo>
                        <a:cubicBezTo>
                          <a:pt x="3724980" y="1878236"/>
                          <a:pt x="3451650" y="1888418"/>
                          <a:pt x="3255178" y="1892923"/>
                        </a:cubicBezTo>
                        <a:cubicBezTo>
                          <a:pt x="3058706" y="1897428"/>
                          <a:pt x="2806812" y="1882847"/>
                          <a:pt x="2631093" y="1892923"/>
                        </a:cubicBezTo>
                        <a:cubicBezTo>
                          <a:pt x="2455375" y="1902999"/>
                          <a:pt x="2079254" y="1924466"/>
                          <a:pt x="1919637" y="1892923"/>
                        </a:cubicBezTo>
                        <a:cubicBezTo>
                          <a:pt x="1760020" y="1861380"/>
                          <a:pt x="1408103" y="1904386"/>
                          <a:pt x="1251866" y="1892923"/>
                        </a:cubicBezTo>
                        <a:cubicBezTo>
                          <a:pt x="1095629" y="1881460"/>
                          <a:pt x="858577" y="1880103"/>
                          <a:pt x="671468" y="1892923"/>
                        </a:cubicBezTo>
                        <a:cubicBezTo>
                          <a:pt x="484359" y="1905743"/>
                          <a:pt x="341077" y="1912387"/>
                          <a:pt x="91069" y="1892923"/>
                        </a:cubicBezTo>
                        <a:cubicBezTo>
                          <a:pt x="40802" y="1894263"/>
                          <a:pt x="3974" y="1848584"/>
                          <a:pt x="0" y="1801854"/>
                        </a:cubicBezTo>
                        <a:cubicBezTo>
                          <a:pt x="17074" y="1636219"/>
                          <a:pt x="-2733" y="1482542"/>
                          <a:pt x="0" y="1231592"/>
                        </a:cubicBezTo>
                        <a:cubicBezTo>
                          <a:pt x="2733" y="980642"/>
                          <a:pt x="-10213" y="870350"/>
                          <a:pt x="0" y="627115"/>
                        </a:cubicBezTo>
                        <a:cubicBezTo>
                          <a:pt x="10213" y="383880"/>
                          <a:pt x="-21618" y="299794"/>
                          <a:pt x="0" y="91069"/>
                        </a:cubicBezTo>
                        <a:close/>
                      </a:path>
                      <a:path w="4550730" h="1892923" stroke="0" extrusionOk="0">
                        <a:moveTo>
                          <a:pt x="0" y="91069"/>
                        </a:moveTo>
                        <a:cubicBezTo>
                          <a:pt x="-10382" y="34369"/>
                          <a:pt x="38989" y="669"/>
                          <a:pt x="91069" y="0"/>
                        </a:cubicBezTo>
                        <a:cubicBezTo>
                          <a:pt x="325738" y="-12574"/>
                          <a:pt x="556199" y="15576"/>
                          <a:pt x="802525" y="0"/>
                        </a:cubicBezTo>
                        <a:cubicBezTo>
                          <a:pt x="1048851" y="-15576"/>
                          <a:pt x="1221858" y="26884"/>
                          <a:pt x="1382924" y="0"/>
                        </a:cubicBezTo>
                        <a:cubicBezTo>
                          <a:pt x="1543990" y="-26884"/>
                          <a:pt x="1714110" y="-6393"/>
                          <a:pt x="1919637" y="0"/>
                        </a:cubicBezTo>
                        <a:cubicBezTo>
                          <a:pt x="2125164" y="6393"/>
                          <a:pt x="2278487" y="-24816"/>
                          <a:pt x="2587407" y="0"/>
                        </a:cubicBezTo>
                        <a:cubicBezTo>
                          <a:pt x="2896327" y="24816"/>
                          <a:pt x="2941468" y="-22687"/>
                          <a:pt x="3167806" y="0"/>
                        </a:cubicBezTo>
                        <a:cubicBezTo>
                          <a:pt x="3394144" y="22687"/>
                          <a:pt x="3557502" y="35231"/>
                          <a:pt x="3879262" y="0"/>
                        </a:cubicBezTo>
                        <a:cubicBezTo>
                          <a:pt x="4201022" y="-35231"/>
                          <a:pt x="4185863" y="-822"/>
                          <a:pt x="4459661" y="0"/>
                        </a:cubicBezTo>
                        <a:cubicBezTo>
                          <a:pt x="4505937" y="6650"/>
                          <a:pt x="4543464" y="32345"/>
                          <a:pt x="4550730" y="91069"/>
                        </a:cubicBezTo>
                        <a:cubicBezTo>
                          <a:pt x="4566929" y="350446"/>
                          <a:pt x="4540824" y="376137"/>
                          <a:pt x="4550730" y="627115"/>
                        </a:cubicBezTo>
                        <a:cubicBezTo>
                          <a:pt x="4560636" y="878093"/>
                          <a:pt x="4570746" y="1056998"/>
                          <a:pt x="4550730" y="1197377"/>
                        </a:cubicBezTo>
                        <a:cubicBezTo>
                          <a:pt x="4530714" y="1337756"/>
                          <a:pt x="4570817" y="1541648"/>
                          <a:pt x="4550730" y="1801854"/>
                        </a:cubicBezTo>
                        <a:cubicBezTo>
                          <a:pt x="4558658" y="1861861"/>
                          <a:pt x="4514445" y="1888993"/>
                          <a:pt x="4459661" y="1892923"/>
                        </a:cubicBezTo>
                        <a:cubicBezTo>
                          <a:pt x="4203967" y="1864303"/>
                          <a:pt x="4009421" y="1889407"/>
                          <a:pt x="3835576" y="1892923"/>
                        </a:cubicBezTo>
                        <a:cubicBezTo>
                          <a:pt x="3661731" y="1896439"/>
                          <a:pt x="3355420" y="1902385"/>
                          <a:pt x="3211492" y="1892923"/>
                        </a:cubicBezTo>
                        <a:cubicBezTo>
                          <a:pt x="3067564" y="1883461"/>
                          <a:pt x="2840219" y="1903645"/>
                          <a:pt x="2500035" y="1892923"/>
                        </a:cubicBezTo>
                        <a:cubicBezTo>
                          <a:pt x="2159851" y="1882201"/>
                          <a:pt x="2010133" y="1918698"/>
                          <a:pt x="1875951" y="1892923"/>
                        </a:cubicBezTo>
                        <a:cubicBezTo>
                          <a:pt x="1741769" y="1867148"/>
                          <a:pt x="1548397" y="1885184"/>
                          <a:pt x="1382924" y="1892923"/>
                        </a:cubicBezTo>
                        <a:cubicBezTo>
                          <a:pt x="1217451" y="1900662"/>
                          <a:pt x="994789" y="1895430"/>
                          <a:pt x="846211" y="1892923"/>
                        </a:cubicBezTo>
                        <a:cubicBezTo>
                          <a:pt x="697633" y="1890416"/>
                          <a:pt x="260078" y="1898171"/>
                          <a:pt x="91069" y="1892923"/>
                        </a:cubicBezTo>
                        <a:cubicBezTo>
                          <a:pt x="46561" y="1891698"/>
                          <a:pt x="198" y="1854034"/>
                          <a:pt x="0" y="1801854"/>
                        </a:cubicBezTo>
                        <a:cubicBezTo>
                          <a:pt x="11008" y="1684948"/>
                          <a:pt x="-9178" y="1442134"/>
                          <a:pt x="0" y="1265808"/>
                        </a:cubicBezTo>
                        <a:cubicBezTo>
                          <a:pt x="9178" y="1089482"/>
                          <a:pt x="-20848" y="979703"/>
                          <a:pt x="0" y="746870"/>
                        </a:cubicBezTo>
                        <a:cubicBezTo>
                          <a:pt x="20848" y="514037"/>
                          <a:pt x="-25383" y="257087"/>
                          <a:pt x="0" y="9106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pic>
        <p:nvPicPr>
          <p:cNvPr id="4" name="內容版面配置區 4" descr="一張含有 刀 的圖片&#10;&#10;自動產生的描述">
            <a:extLst>
              <a:ext uri="{FF2B5EF4-FFF2-40B4-BE49-F238E27FC236}">
                <a16:creationId xmlns:a16="http://schemas.microsoft.com/office/drawing/2014/main" id="{A7E1F462-3277-5046-9AC7-93B42B3AAC02}"/>
              </a:ext>
            </a:extLst>
          </p:cNvPr>
          <p:cNvPicPr>
            <a:picLocks noChangeAspect="1"/>
          </p:cNvPicPr>
          <p:nvPr/>
        </p:nvPicPr>
        <p:blipFill>
          <a:blip r:embed="rId2"/>
          <a:stretch>
            <a:fillRect/>
          </a:stretch>
        </p:blipFill>
        <p:spPr>
          <a:xfrm>
            <a:off x="3724894" y="1246909"/>
            <a:ext cx="5961629" cy="5184025"/>
          </a:xfrm>
          <a:prstGeom prst="rect">
            <a:avLst/>
          </a:prstGeom>
        </p:spPr>
      </p:pic>
      <p:cxnSp>
        <p:nvCxnSpPr>
          <p:cNvPr id="11" name="直線接點 10">
            <a:extLst>
              <a:ext uri="{FF2B5EF4-FFF2-40B4-BE49-F238E27FC236}">
                <a16:creationId xmlns:a16="http://schemas.microsoft.com/office/drawing/2014/main" id="{D508A104-5AF1-3C4A-A3AE-3B9B507C40AC}"/>
              </a:ext>
            </a:extLst>
          </p:cNvPr>
          <p:cNvCxnSpPr>
            <a:cxnSpLocks/>
          </p:cNvCxnSpPr>
          <p:nvPr/>
        </p:nvCxnSpPr>
        <p:spPr>
          <a:xfrm flipH="1">
            <a:off x="7207369" y="2905473"/>
            <a:ext cx="1117765" cy="0"/>
          </a:xfrm>
          <a:prstGeom prst="line">
            <a:avLst/>
          </a:prstGeom>
          <a:ln w="28575">
            <a:solidFill>
              <a:srgbClr val="EA1CDF"/>
            </a:solidFill>
          </a:ln>
        </p:spPr>
        <p:style>
          <a:lnRef idx="1">
            <a:schemeClr val="accent1"/>
          </a:lnRef>
          <a:fillRef idx="0">
            <a:schemeClr val="accent1"/>
          </a:fillRef>
          <a:effectRef idx="0">
            <a:schemeClr val="accent1"/>
          </a:effectRef>
          <a:fontRef idx="minor">
            <a:schemeClr val="tx1"/>
          </a:fontRef>
        </p:style>
      </p:cxnSp>
      <p:sp>
        <p:nvSpPr>
          <p:cNvPr id="23" name="矩形: 圓角 22">
            <a:extLst>
              <a:ext uri="{FF2B5EF4-FFF2-40B4-BE49-F238E27FC236}">
                <a16:creationId xmlns:a16="http://schemas.microsoft.com/office/drawing/2014/main" id="{D553B289-DD14-4DD4-9DDA-A2A55751F034}"/>
              </a:ext>
            </a:extLst>
          </p:cNvPr>
          <p:cNvSpPr/>
          <p:nvPr/>
        </p:nvSpPr>
        <p:spPr>
          <a:xfrm>
            <a:off x="8195140" y="1469441"/>
            <a:ext cx="3863860" cy="2483086"/>
          </a:xfrm>
          <a:prstGeom prst="roundRect">
            <a:avLst>
              <a:gd name="adj" fmla="val 4811"/>
            </a:avLst>
          </a:prstGeom>
          <a:solidFill>
            <a:schemeClr val="bg1"/>
          </a:solidFill>
          <a:ln w="28575">
            <a:solidFill>
              <a:srgbClr val="EA1CDF"/>
            </a:solidFill>
            <a:extLst>
              <a:ext uri="{C807C97D-BFC1-408E-A445-0C87EB9F89A2}">
                <ask:lineSketchStyleProps xmlns:ask="http://schemas.microsoft.com/office/drawing/2018/sketchyshapes" sd="1219033472">
                  <a:custGeom>
                    <a:avLst/>
                    <a:gdLst>
                      <a:gd name="connsiteX0" fmla="*/ 0 w 4550730"/>
                      <a:gd name="connsiteY0" fmla="*/ 91069 h 1892923"/>
                      <a:gd name="connsiteX1" fmla="*/ 91069 w 4550730"/>
                      <a:gd name="connsiteY1" fmla="*/ 0 h 1892923"/>
                      <a:gd name="connsiteX2" fmla="*/ 758839 w 4550730"/>
                      <a:gd name="connsiteY2" fmla="*/ 0 h 1892923"/>
                      <a:gd name="connsiteX3" fmla="*/ 1295552 w 4550730"/>
                      <a:gd name="connsiteY3" fmla="*/ 0 h 1892923"/>
                      <a:gd name="connsiteX4" fmla="*/ 1963323 w 4550730"/>
                      <a:gd name="connsiteY4" fmla="*/ 0 h 1892923"/>
                      <a:gd name="connsiteX5" fmla="*/ 2456350 w 4550730"/>
                      <a:gd name="connsiteY5" fmla="*/ 0 h 1892923"/>
                      <a:gd name="connsiteX6" fmla="*/ 3124120 w 4550730"/>
                      <a:gd name="connsiteY6" fmla="*/ 0 h 1892923"/>
                      <a:gd name="connsiteX7" fmla="*/ 3660833 w 4550730"/>
                      <a:gd name="connsiteY7" fmla="*/ 0 h 1892923"/>
                      <a:gd name="connsiteX8" fmla="*/ 4459661 w 4550730"/>
                      <a:gd name="connsiteY8" fmla="*/ 0 h 1892923"/>
                      <a:gd name="connsiteX9" fmla="*/ 4550730 w 4550730"/>
                      <a:gd name="connsiteY9" fmla="*/ 91069 h 1892923"/>
                      <a:gd name="connsiteX10" fmla="*/ 4550730 w 4550730"/>
                      <a:gd name="connsiteY10" fmla="*/ 627115 h 1892923"/>
                      <a:gd name="connsiteX11" fmla="*/ 4550730 w 4550730"/>
                      <a:gd name="connsiteY11" fmla="*/ 1146053 h 1892923"/>
                      <a:gd name="connsiteX12" fmla="*/ 4550730 w 4550730"/>
                      <a:gd name="connsiteY12" fmla="*/ 1801854 h 1892923"/>
                      <a:gd name="connsiteX13" fmla="*/ 4459661 w 4550730"/>
                      <a:gd name="connsiteY13" fmla="*/ 1892923 h 1892923"/>
                      <a:gd name="connsiteX14" fmla="*/ 3966634 w 4550730"/>
                      <a:gd name="connsiteY14" fmla="*/ 1892923 h 1892923"/>
                      <a:gd name="connsiteX15" fmla="*/ 3255178 w 4550730"/>
                      <a:gd name="connsiteY15" fmla="*/ 1892923 h 1892923"/>
                      <a:gd name="connsiteX16" fmla="*/ 2631093 w 4550730"/>
                      <a:gd name="connsiteY16" fmla="*/ 1892923 h 1892923"/>
                      <a:gd name="connsiteX17" fmla="*/ 1919637 w 4550730"/>
                      <a:gd name="connsiteY17" fmla="*/ 1892923 h 1892923"/>
                      <a:gd name="connsiteX18" fmla="*/ 1251866 w 4550730"/>
                      <a:gd name="connsiteY18" fmla="*/ 1892923 h 1892923"/>
                      <a:gd name="connsiteX19" fmla="*/ 671468 w 4550730"/>
                      <a:gd name="connsiteY19" fmla="*/ 1892923 h 1892923"/>
                      <a:gd name="connsiteX20" fmla="*/ 91069 w 4550730"/>
                      <a:gd name="connsiteY20" fmla="*/ 1892923 h 1892923"/>
                      <a:gd name="connsiteX21" fmla="*/ 0 w 4550730"/>
                      <a:gd name="connsiteY21" fmla="*/ 1801854 h 1892923"/>
                      <a:gd name="connsiteX22" fmla="*/ 0 w 4550730"/>
                      <a:gd name="connsiteY22" fmla="*/ 1231592 h 1892923"/>
                      <a:gd name="connsiteX23" fmla="*/ 0 w 4550730"/>
                      <a:gd name="connsiteY23" fmla="*/ 627115 h 1892923"/>
                      <a:gd name="connsiteX24" fmla="*/ 0 w 4550730"/>
                      <a:gd name="connsiteY24" fmla="*/ 91069 h 189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50730" h="1892923" fill="none" extrusionOk="0">
                        <a:moveTo>
                          <a:pt x="0" y="91069"/>
                        </a:moveTo>
                        <a:cubicBezTo>
                          <a:pt x="-851" y="42481"/>
                          <a:pt x="33730" y="-9345"/>
                          <a:pt x="91069" y="0"/>
                        </a:cubicBezTo>
                        <a:cubicBezTo>
                          <a:pt x="295796" y="-1621"/>
                          <a:pt x="446382" y="-13185"/>
                          <a:pt x="758839" y="0"/>
                        </a:cubicBezTo>
                        <a:cubicBezTo>
                          <a:pt x="1071296" y="13185"/>
                          <a:pt x="1154156" y="-21879"/>
                          <a:pt x="1295552" y="0"/>
                        </a:cubicBezTo>
                        <a:cubicBezTo>
                          <a:pt x="1436948" y="21879"/>
                          <a:pt x="1746809" y="23209"/>
                          <a:pt x="1963323" y="0"/>
                        </a:cubicBezTo>
                        <a:cubicBezTo>
                          <a:pt x="2179837" y="-23209"/>
                          <a:pt x="2246475" y="-7865"/>
                          <a:pt x="2456350" y="0"/>
                        </a:cubicBezTo>
                        <a:cubicBezTo>
                          <a:pt x="2666225" y="7865"/>
                          <a:pt x="2878735" y="31935"/>
                          <a:pt x="3124120" y="0"/>
                        </a:cubicBezTo>
                        <a:cubicBezTo>
                          <a:pt x="3369505" y="-31935"/>
                          <a:pt x="3536061" y="2675"/>
                          <a:pt x="3660833" y="0"/>
                        </a:cubicBezTo>
                        <a:cubicBezTo>
                          <a:pt x="3785605" y="-2675"/>
                          <a:pt x="4281735" y="-26334"/>
                          <a:pt x="4459661" y="0"/>
                        </a:cubicBezTo>
                        <a:cubicBezTo>
                          <a:pt x="4510460" y="-2197"/>
                          <a:pt x="4542068" y="40494"/>
                          <a:pt x="4550730" y="91069"/>
                        </a:cubicBezTo>
                        <a:cubicBezTo>
                          <a:pt x="4534642" y="289193"/>
                          <a:pt x="4575240" y="508743"/>
                          <a:pt x="4550730" y="627115"/>
                        </a:cubicBezTo>
                        <a:cubicBezTo>
                          <a:pt x="4526220" y="745487"/>
                          <a:pt x="4538614" y="983985"/>
                          <a:pt x="4550730" y="1146053"/>
                        </a:cubicBezTo>
                        <a:cubicBezTo>
                          <a:pt x="4562846" y="1308121"/>
                          <a:pt x="4523674" y="1657878"/>
                          <a:pt x="4550730" y="1801854"/>
                        </a:cubicBezTo>
                        <a:cubicBezTo>
                          <a:pt x="4552905" y="1857467"/>
                          <a:pt x="4516556" y="1899451"/>
                          <a:pt x="4459661" y="1892923"/>
                        </a:cubicBezTo>
                        <a:cubicBezTo>
                          <a:pt x="4289906" y="1885729"/>
                          <a:pt x="4208288" y="1907610"/>
                          <a:pt x="3966634" y="1892923"/>
                        </a:cubicBezTo>
                        <a:cubicBezTo>
                          <a:pt x="3724980" y="1878236"/>
                          <a:pt x="3451650" y="1888418"/>
                          <a:pt x="3255178" y="1892923"/>
                        </a:cubicBezTo>
                        <a:cubicBezTo>
                          <a:pt x="3058706" y="1897428"/>
                          <a:pt x="2806812" y="1882847"/>
                          <a:pt x="2631093" y="1892923"/>
                        </a:cubicBezTo>
                        <a:cubicBezTo>
                          <a:pt x="2455375" y="1902999"/>
                          <a:pt x="2079254" y="1924466"/>
                          <a:pt x="1919637" y="1892923"/>
                        </a:cubicBezTo>
                        <a:cubicBezTo>
                          <a:pt x="1760020" y="1861380"/>
                          <a:pt x="1408103" y="1904386"/>
                          <a:pt x="1251866" y="1892923"/>
                        </a:cubicBezTo>
                        <a:cubicBezTo>
                          <a:pt x="1095629" y="1881460"/>
                          <a:pt x="858577" y="1880103"/>
                          <a:pt x="671468" y="1892923"/>
                        </a:cubicBezTo>
                        <a:cubicBezTo>
                          <a:pt x="484359" y="1905743"/>
                          <a:pt x="341077" y="1912387"/>
                          <a:pt x="91069" y="1892923"/>
                        </a:cubicBezTo>
                        <a:cubicBezTo>
                          <a:pt x="40802" y="1894263"/>
                          <a:pt x="3974" y="1848584"/>
                          <a:pt x="0" y="1801854"/>
                        </a:cubicBezTo>
                        <a:cubicBezTo>
                          <a:pt x="17074" y="1636219"/>
                          <a:pt x="-2733" y="1482542"/>
                          <a:pt x="0" y="1231592"/>
                        </a:cubicBezTo>
                        <a:cubicBezTo>
                          <a:pt x="2733" y="980642"/>
                          <a:pt x="-10213" y="870350"/>
                          <a:pt x="0" y="627115"/>
                        </a:cubicBezTo>
                        <a:cubicBezTo>
                          <a:pt x="10213" y="383880"/>
                          <a:pt x="-21618" y="299794"/>
                          <a:pt x="0" y="91069"/>
                        </a:cubicBezTo>
                        <a:close/>
                      </a:path>
                      <a:path w="4550730" h="1892923" stroke="0" extrusionOk="0">
                        <a:moveTo>
                          <a:pt x="0" y="91069"/>
                        </a:moveTo>
                        <a:cubicBezTo>
                          <a:pt x="-10382" y="34369"/>
                          <a:pt x="38989" y="669"/>
                          <a:pt x="91069" y="0"/>
                        </a:cubicBezTo>
                        <a:cubicBezTo>
                          <a:pt x="325738" y="-12574"/>
                          <a:pt x="556199" y="15576"/>
                          <a:pt x="802525" y="0"/>
                        </a:cubicBezTo>
                        <a:cubicBezTo>
                          <a:pt x="1048851" y="-15576"/>
                          <a:pt x="1221858" y="26884"/>
                          <a:pt x="1382924" y="0"/>
                        </a:cubicBezTo>
                        <a:cubicBezTo>
                          <a:pt x="1543990" y="-26884"/>
                          <a:pt x="1714110" y="-6393"/>
                          <a:pt x="1919637" y="0"/>
                        </a:cubicBezTo>
                        <a:cubicBezTo>
                          <a:pt x="2125164" y="6393"/>
                          <a:pt x="2278487" y="-24816"/>
                          <a:pt x="2587407" y="0"/>
                        </a:cubicBezTo>
                        <a:cubicBezTo>
                          <a:pt x="2896327" y="24816"/>
                          <a:pt x="2941468" y="-22687"/>
                          <a:pt x="3167806" y="0"/>
                        </a:cubicBezTo>
                        <a:cubicBezTo>
                          <a:pt x="3394144" y="22687"/>
                          <a:pt x="3557502" y="35231"/>
                          <a:pt x="3879262" y="0"/>
                        </a:cubicBezTo>
                        <a:cubicBezTo>
                          <a:pt x="4201022" y="-35231"/>
                          <a:pt x="4185863" y="-822"/>
                          <a:pt x="4459661" y="0"/>
                        </a:cubicBezTo>
                        <a:cubicBezTo>
                          <a:pt x="4505937" y="6650"/>
                          <a:pt x="4543464" y="32345"/>
                          <a:pt x="4550730" y="91069"/>
                        </a:cubicBezTo>
                        <a:cubicBezTo>
                          <a:pt x="4566929" y="350446"/>
                          <a:pt x="4540824" y="376137"/>
                          <a:pt x="4550730" y="627115"/>
                        </a:cubicBezTo>
                        <a:cubicBezTo>
                          <a:pt x="4560636" y="878093"/>
                          <a:pt x="4570746" y="1056998"/>
                          <a:pt x="4550730" y="1197377"/>
                        </a:cubicBezTo>
                        <a:cubicBezTo>
                          <a:pt x="4530714" y="1337756"/>
                          <a:pt x="4570817" y="1541648"/>
                          <a:pt x="4550730" y="1801854"/>
                        </a:cubicBezTo>
                        <a:cubicBezTo>
                          <a:pt x="4558658" y="1861861"/>
                          <a:pt x="4514445" y="1888993"/>
                          <a:pt x="4459661" y="1892923"/>
                        </a:cubicBezTo>
                        <a:cubicBezTo>
                          <a:pt x="4203967" y="1864303"/>
                          <a:pt x="4009421" y="1889407"/>
                          <a:pt x="3835576" y="1892923"/>
                        </a:cubicBezTo>
                        <a:cubicBezTo>
                          <a:pt x="3661731" y="1896439"/>
                          <a:pt x="3355420" y="1902385"/>
                          <a:pt x="3211492" y="1892923"/>
                        </a:cubicBezTo>
                        <a:cubicBezTo>
                          <a:pt x="3067564" y="1883461"/>
                          <a:pt x="2840219" y="1903645"/>
                          <a:pt x="2500035" y="1892923"/>
                        </a:cubicBezTo>
                        <a:cubicBezTo>
                          <a:pt x="2159851" y="1882201"/>
                          <a:pt x="2010133" y="1918698"/>
                          <a:pt x="1875951" y="1892923"/>
                        </a:cubicBezTo>
                        <a:cubicBezTo>
                          <a:pt x="1741769" y="1867148"/>
                          <a:pt x="1548397" y="1885184"/>
                          <a:pt x="1382924" y="1892923"/>
                        </a:cubicBezTo>
                        <a:cubicBezTo>
                          <a:pt x="1217451" y="1900662"/>
                          <a:pt x="994789" y="1895430"/>
                          <a:pt x="846211" y="1892923"/>
                        </a:cubicBezTo>
                        <a:cubicBezTo>
                          <a:pt x="697633" y="1890416"/>
                          <a:pt x="260078" y="1898171"/>
                          <a:pt x="91069" y="1892923"/>
                        </a:cubicBezTo>
                        <a:cubicBezTo>
                          <a:pt x="46561" y="1891698"/>
                          <a:pt x="198" y="1854034"/>
                          <a:pt x="0" y="1801854"/>
                        </a:cubicBezTo>
                        <a:cubicBezTo>
                          <a:pt x="11008" y="1684948"/>
                          <a:pt x="-9178" y="1442134"/>
                          <a:pt x="0" y="1265808"/>
                        </a:cubicBezTo>
                        <a:cubicBezTo>
                          <a:pt x="9178" y="1089482"/>
                          <a:pt x="-20848" y="979703"/>
                          <a:pt x="0" y="746870"/>
                        </a:cubicBezTo>
                        <a:cubicBezTo>
                          <a:pt x="20848" y="514037"/>
                          <a:pt x="-25383" y="257087"/>
                          <a:pt x="0" y="9106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2" name="標題 1">
            <a:extLst>
              <a:ext uri="{FF2B5EF4-FFF2-40B4-BE49-F238E27FC236}">
                <a16:creationId xmlns:a16="http://schemas.microsoft.com/office/drawing/2014/main" id="{048549F5-6171-4C33-A083-32F997A5B78D}"/>
              </a:ext>
            </a:extLst>
          </p:cNvPr>
          <p:cNvSpPr>
            <a:spLocks noGrp="1"/>
          </p:cNvSpPr>
          <p:nvPr>
            <p:ph type="title"/>
          </p:nvPr>
        </p:nvSpPr>
        <p:spPr>
          <a:xfrm>
            <a:off x="399450" y="267592"/>
            <a:ext cx="11497472" cy="902665"/>
          </a:xfrm>
        </p:spPr>
        <p:txBody>
          <a:bodyPr>
            <a:noAutofit/>
          </a:bodyPr>
          <a:lstStyle/>
          <a:p>
            <a:r>
              <a:rPr lang="en-US" altLang="zh-TW"/>
              <a:t>QXP-W6-AX200</a:t>
            </a:r>
            <a:r>
              <a:rPr lang="zh-TW" altLang="en-US"/>
              <a:t> </a:t>
            </a:r>
            <a:r>
              <a:rPr lang="en-US" altLang="zh-TW" err="1"/>
              <a:t>WiFi</a:t>
            </a:r>
            <a:r>
              <a:rPr lang="en-US" altLang="zh-TW"/>
              <a:t> 6 </a:t>
            </a:r>
            <a:r>
              <a:rPr lang="zh-TW" altLang="en-US"/>
              <a:t>網卡與高規雙頻天線</a:t>
            </a:r>
          </a:p>
        </p:txBody>
      </p:sp>
      <p:sp>
        <p:nvSpPr>
          <p:cNvPr id="5" name="文字方塊 4">
            <a:extLst>
              <a:ext uri="{FF2B5EF4-FFF2-40B4-BE49-F238E27FC236}">
                <a16:creationId xmlns:a16="http://schemas.microsoft.com/office/drawing/2014/main" id="{F8C5EA40-2AA1-8E45-A644-89F92B488C85}"/>
              </a:ext>
            </a:extLst>
          </p:cNvPr>
          <p:cNvSpPr txBox="1"/>
          <p:nvPr/>
        </p:nvSpPr>
        <p:spPr>
          <a:xfrm>
            <a:off x="8290882" y="1572844"/>
            <a:ext cx="3818933" cy="2308324"/>
          </a:xfrm>
          <a:prstGeom prst="rect">
            <a:avLst/>
          </a:prstGeom>
          <a:noFill/>
        </p:spPr>
        <p:txBody>
          <a:bodyPr wrap="square" rtlCol="0">
            <a:spAutoFit/>
          </a:bodyPr>
          <a:lstStyle/>
          <a:p>
            <a:pPr marL="285750" indent="-285750">
              <a:buFont typeface="Arial" panose="020B0604020202020204" pitchFamily="34" charset="0"/>
              <a:buChar char="•"/>
            </a:pPr>
            <a:r>
              <a:rPr kumimoji="1" lang="en-US" altLang="zh-TW" sz="1600">
                <a:latin typeface="微軟正黑體" panose="020B0604030504040204" pitchFamily="34" charset="-120"/>
                <a:ea typeface="微軟正黑體" panose="020B0604030504040204" pitchFamily="34" charset="-120"/>
              </a:rPr>
              <a:t>AORUS </a:t>
            </a:r>
            <a:r>
              <a:rPr kumimoji="1" lang="zh-TW" altLang="en-US" sz="1600">
                <a:latin typeface="微軟正黑體" panose="020B0604030504040204" pitchFamily="34" charset="-120"/>
                <a:ea typeface="微軟正黑體" panose="020B0604030504040204" pitchFamily="34" charset="-120"/>
              </a:rPr>
              <a:t>高效能雙頻天線支援</a:t>
            </a:r>
            <a:r>
              <a:rPr kumimoji="1" lang="en-US" altLang="zh-TW" sz="1600">
                <a:latin typeface="微軟正黑體" panose="020B0604030504040204" pitchFamily="34" charset="-120"/>
                <a:ea typeface="微軟正黑體" panose="020B0604030504040204" pitchFamily="34" charset="-120"/>
              </a:rPr>
              <a:t> 802.11ax 2.4GHz </a:t>
            </a:r>
            <a:r>
              <a:rPr kumimoji="1" lang="zh-TW" altLang="en-US" sz="1600">
                <a:latin typeface="微軟正黑體" panose="020B0604030504040204" pitchFamily="34" charset="-120"/>
                <a:ea typeface="微軟正黑體" panose="020B0604030504040204" pitchFamily="34" charset="-120"/>
              </a:rPr>
              <a:t>及</a:t>
            </a:r>
            <a:r>
              <a:rPr kumimoji="1" lang="en-US" altLang="zh-TW" sz="1600">
                <a:latin typeface="微軟正黑體" panose="020B0604030504040204" pitchFamily="34" charset="-120"/>
                <a:ea typeface="微軟正黑體" panose="020B0604030504040204" pitchFamily="34" charset="-120"/>
              </a:rPr>
              <a:t> 5GHz </a:t>
            </a:r>
            <a:r>
              <a:rPr kumimoji="1" lang="zh-TW" altLang="en-US" sz="1600">
                <a:latin typeface="微軟正黑體" panose="020B0604030504040204" pitchFamily="34" charset="-120"/>
                <a:ea typeface="微軟正黑體" panose="020B0604030504040204" pitchFamily="34" charset="-120"/>
              </a:rPr>
              <a:t>雙頻段</a:t>
            </a:r>
            <a:endParaRPr kumimoji="1" lang="en-US" altLang="zh-TW" sz="1600">
              <a:latin typeface="微軟正黑體" panose="020B0604030504040204" pitchFamily="34" charset="-120"/>
              <a:ea typeface="微軟正黑體" panose="020B0604030504040204" pitchFamily="34" charset="-120"/>
            </a:endParaRPr>
          </a:p>
          <a:p>
            <a:pPr marL="742950" lvl="2" indent="-285750">
              <a:buFont typeface="Arial" panose="020B0604020202020204" pitchFamily="34" charset="0"/>
              <a:buChar char="•"/>
            </a:pPr>
            <a:r>
              <a:rPr kumimoji="1" lang="en-US" altLang="zh-TW" sz="1600">
                <a:latin typeface="微軟正黑體" panose="020B0604030504040204" pitchFamily="34" charset="-120"/>
                <a:ea typeface="微軟正黑體" panose="020B0604030504040204" pitchFamily="34" charset="-120"/>
              </a:rPr>
              <a:t>2T x 2R </a:t>
            </a:r>
            <a:r>
              <a:rPr kumimoji="1" lang="zh-TW" altLang="en-US" sz="1600">
                <a:latin typeface="微軟正黑體" panose="020B0604030504040204" pitchFamily="34" charset="-120"/>
                <a:ea typeface="微軟正黑體" panose="020B0604030504040204" pitchFamily="34" charset="-120"/>
              </a:rPr>
              <a:t>天線，搭載</a:t>
            </a:r>
            <a:r>
              <a:rPr kumimoji="1" lang="en-US" altLang="zh-TW" sz="1600">
                <a:latin typeface="微軟正黑體" panose="020B0604030504040204" pitchFamily="34" charset="-120"/>
                <a:ea typeface="微軟正黑體" panose="020B0604030504040204" pitchFamily="34" charset="-120"/>
              </a:rPr>
              <a:t> smart antenna </a:t>
            </a:r>
            <a:r>
              <a:rPr kumimoji="1" lang="zh-TW" altLang="en-US" sz="1600">
                <a:latin typeface="微軟正黑體" panose="020B0604030504040204" pitchFamily="34" charset="-120"/>
                <a:ea typeface="微軟正黑體" panose="020B0604030504040204" pitchFamily="34" charset="-120"/>
              </a:rPr>
              <a:t>功能，提供最佳無線網路效能傳輸</a:t>
            </a:r>
            <a:endParaRPr kumimoji="1" lang="en-US" altLang="zh-TW" sz="1600">
              <a:latin typeface="微軟正黑體" panose="020B0604030504040204" pitchFamily="34" charset="-120"/>
              <a:ea typeface="微軟正黑體" panose="020B0604030504040204" pitchFamily="34" charset="-120"/>
            </a:endParaRPr>
          </a:p>
          <a:p>
            <a:pPr marL="742950" lvl="2" indent="-285750">
              <a:buFont typeface="Arial" panose="020B0604020202020204" pitchFamily="34" charset="0"/>
              <a:buChar char="•"/>
            </a:pPr>
            <a:r>
              <a:rPr kumimoji="1" lang="zh-TW" altLang="en-US" sz="1600">
                <a:latin typeface="微軟正黑體" panose="020B0604030504040204" pitchFamily="34" charset="-120"/>
                <a:ea typeface="微軟正黑體" panose="020B0604030504040204" pitchFamily="34" charset="-120"/>
              </a:rPr>
              <a:t>可進行四種角度調整的</a:t>
            </a:r>
            <a:r>
              <a:rPr kumimoji="1" lang="en-US" altLang="zh-TW" sz="1600">
                <a:latin typeface="微軟正黑體" panose="020B0604030504040204" pitchFamily="34" charset="-120"/>
                <a:ea typeface="微軟正黑體" panose="020B0604030504040204" pitchFamily="34" charset="-120"/>
              </a:rPr>
              <a:t> AORUS </a:t>
            </a:r>
            <a:r>
              <a:rPr kumimoji="1" lang="zh-TW" altLang="en-US" sz="1600">
                <a:latin typeface="微軟正黑體" panose="020B0604030504040204" pitchFamily="34" charset="-120"/>
                <a:ea typeface="微軟正黑體" panose="020B0604030504040204" pitchFamily="34" charset="-120"/>
              </a:rPr>
              <a:t>智慧型磁吸式天線，易於固定在電腦</a:t>
            </a:r>
            <a:r>
              <a:rPr kumimoji="1" lang="en-US" altLang="zh-TW" sz="1600">
                <a:latin typeface="微軟正黑體" panose="020B0604030504040204" pitchFamily="34" charset="-120"/>
                <a:ea typeface="微軟正黑體" panose="020B0604030504040204" pitchFamily="34" charset="-120"/>
              </a:rPr>
              <a:t>/NAS</a:t>
            </a:r>
            <a:r>
              <a:rPr kumimoji="1" lang="zh-TW" altLang="en-US" sz="1600">
                <a:latin typeface="微軟正黑體" panose="020B0604030504040204" pitchFamily="34" charset="-120"/>
                <a:ea typeface="微軟正黑體" panose="020B0604030504040204" pitchFamily="34" charset="-120"/>
              </a:rPr>
              <a:t>主機金屬外殼或是任意調整擺放於最佳訊號接收處</a:t>
            </a:r>
            <a:endParaRPr kumimoji="1" lang="en-US" altLang="zh-TW" sz="1600">
              <a:latin typeface="微軟正黑體" panose="020B0604030504040204" pitchFamily="34" charset="-120"/>
              <a:ea typeface="微軟正黑體" panose="020B0604030504040204" pitchFamily="34" charset="-120"/>
            </a:endParaRPr>
          </a:p>
        </p:txBody>
      </p:sp>
      <p:sp>
        <p:nvSpPr>
          <p:cNvPr id="3" name="矩形 2">
            <a:extLst>
              <a:ext uri="{FF2B5EF4-FFF2-40B4-BE49-F238E27FC236}">
                <a16:creationId xmlns:a16="http://schemas.microsoft.com/office/drawing/2014/main" id="{081F3A6A-4CFB-EE4A-BD13-2A80D9BBCABD}"/>
              </a:ext>
            </a:extLst>
          </p:cNvPr>
          <p:cNvSpPr/>
          <p:nvPr/>
        </p:nvSpPr>
        <p:spPr>
          <a:xfrm>
            <a:off x="284534" y="2525033"/>
            <a:ext cx="2186571" cy="830997"/>
          </a:xfrm>
          <a:prstGeom prst="rect">
            <a:avLst/>
          </a:prstGeom>
        </p:spPr>
        <p:txBody>
          <a:bodyPr wrap="square">
            <a:spAutoFit/>
          </a:bodyPr>
          <a:lstStyle/>
          <a:p>
            <a:pPr marL="285750" indent="-285750">
              <a:buFont typeface="Arial" panose="020B0604020202020204" pitchFamily="34" charset="0"/>
              <a:buChar char="•"/>
            </a:pPr>
            <a:r>
              <a:rPr kumimoji="1" lang="zh-TW" altLang="en-US" sz="1600" dirty="0">
                <a:latin typeface="微軟正黑體" panose="020B0604030504040204" pitchFamily="34" charset="-120"/>
                <a:ea typeface="微軟正黑體" panose="020B0604030504040204" pitchFamily="34" charset="-120"/>
              </a:rPr>
              <a:t>預裝全高支架</a:t>
            </a:r>
            <a:endParaRPr kumimoji="1" lang="en-US" altLang="zh-TW" sz="1600" dirty="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kumimoji="1" lang="zh-TW" altLang="en-US" sz="1600" dirty="0">
                <a:latin typeface="微軟正黑體" panose="020B0604030504040204" pitchFamily="34" charset="-120"/>
                <a:ea typeface="微軟正黑體" panose="020B0604030504040204" pitchFamily="34" charset="-120"/>
              </a:rPr>
              <a:t>鍍金天線接頭提供更高品質與耐久度</a:t>
            </a:r>
            <a:endParaRPr kumimoji="1" lang="en-US" altLang="zh-TW" sz="1600" dirty="0">
              <a:latin typeface="微軟正黑體" panose="020B0604030504040204" pitchFamily="34" charset="-120"/>
              <a:ea typeface="微軟正黑體" panose="020B0604030504040204" pitchFamily="34" charset="-120"/>
            </a:endParaRPr>
          </a:p>
        </p:txBody>
      </p:sp>
      <p:sp>
        <p:nvSpPr>
          <p:cNvPr id="13" name="矩形 12">
            <a:extLst>
              <a:ext uri="{FF2B5EF4-FFF2-40B4-BE49-F238E27FC236}">
                <a16:creationId xmlns:a16="http://schemas.microsoft.com/office/drawing/2014/main" id="{DF33133D-561F-5849-9EAF-61E4380E8766}"/>
              </a:ext>
            </a:extLst>
          </p:cNvPr>
          <p:cNvSpPr/>
          <p:nvPr/>
        </p:nvSpPr>
        <p:spPr>
          <a:xfrm>
            <a:off x="2499172" y="1570441"/>
            <a:ext cx="4206536" cy="584775"/>
          </a:xfrm>
          <a:prstGeom prst="rect">
            <a:avLst/>
          </a:prstGeom>
        </p:spPr>
        <p:txBody>
          <a:bodyPr wrap="square">
            <a:spAutoFit/>
          </a:bodyPr>
          <a:lstStyle/>
          <a:p>
            <a:pPr marL="285750" indent="-285750">
              <a:buFont typeface="Arial" panose="020B0604020202020204" pitchFamily="34" charset="0"/>
              <a:buChar char="•"/>
            </a:pPr>
            <a:r>
              <a:rPr lang="en-US" altLang="zh-TW" sz="1600" dirty="0">
                <a:latin typeface="微軟正黑體" panose="020B0604030504040204" pitchFamily="34" charset="-120"/>
                <a:ea typeface="微軟正黑體" panose="020B0604030504040204" pitchFamily="34" charset="-120"/>
              </a:rPr>
              <a:t>PC BT</a:t>
            </a:r>
            <a:r>
              <a:rPr lang="zh-TW" altLang="en-US" sz="1600" dirty="0">
                <a:latin typeface="微軟正黑體" panose="020B0604030504040204" pitchFamily="34" charset="-120"/>
                <a:ea typeface="微軟正黑體" panose="020B0604030504040204" pitchFamily="34" charset="-120"/>
              </a:rPr>
              <a:t> </a:t>
            </a:r>
            <a:r>
              <a:rPr lang="en-US" altLang="zh-TW" sz="1600" dirty="0">
                <a:latin typeface="微軟正黑體" panose="020B0604030504040204" pitchFamily="34" charset="-120"/>
                <a:ea typeface="微軟正黑體" panose="020B0604030504040204" pitchFamily="34" charset="-120"/>
              </a:rPr>
              <a:t>5.0 </a:t>
            </a:r>
            <a:r>
              <a:rPr lang="zh-TW" altLang="en-US" sz="1600" dirty="0">
                <a:latin typeface="微軟正黑體" panose="020B0604030504040204" pitchFamily="34" charset="-120"/>
                <a:ea typeface="微軟正黑體" panose="020B0604030504040204" pitchFamily="34" charset="-120"/>
              </a:rPr>
              <a:t>訊號連接埠</a:t>
            </a:r>
            <a:endParaRPr lang="en-US" altLang="zh-TW" sz="1600" dirty="0">
              <a:latin typeface="微軟正黑體" panose="020B0604030504040204" pitchFamily="34" charset="-120"/>
              <a:ea typeface="微軟正黑體" panose="020B0604030504040204" pitchFamily="34" charset="-120"/>
            </a:endParaRPr>
          </a:p>
          <a:p>
            <a:r>
              <a:rPr lang="en-US" altLang="zh-TW" sz="1600" dirty="0">
                <a:latin typeface="微軟正黑體" panose="020B0604030504040204" pitchFamily="34" charset="-120"/>
                <a:ea typeface="微軟正黑體" panose="020B0604030504040204" pitchFamily="34" charset="-120"/>
              </a:rPr>
              <a:t>(USB 2.0 Type-A </a:t>
            </a:r>
            <a:r>
              <a:rPr lang="zh-TW" altLang="en-US" sz="1600" dirty="0">
                <a:latin typeface="微軟正黑體" panose="020B0604030504040204" pitchFamily="34" charset="-120"/>
                <a:ea typeface="微軟正黑體" panose="020B0604030504040204" pitchFamily="34" charset="-120"/>
              </a:rPr>
              <a:t>與訊號針腳插座擇一使用</a:t>
            </a:r>
            <a:r>
              <a:rPr lang="en-US" altLang="zh-TW" sz="1600" dirty="0">
                <a:latin typeface="微軟正黑體" panose="020B0604030504040204" pitchFamily="34" charset="-120"/>
                <a:ea typeface="微軟正黑體" panose="020B0604030504040204" pitchFamily="34" charset="-120"/>
              </a:rPr>
              <a:t>) </a:t>
            </a:r>
          </a:p>
        </p:txBody>
      </p:sp>
      <p:sp>
        <p:nvSpPr>
          <p:cNvPr id="17" name="矩形 16">
            <a:extLst>
              <a:ext uri="{FF2B5EF4-FFF2-40B4-BE49-F238E27FC236}">
                <a16:creationId xmlns:a16="http://schemas.microsoft.com/office/drawing/2014/main" id="{D6171FAB-7A6C-AF45-A159-55C725DF61E2}"/>
              </a:ext>
            </a:extLst>
          </p:cNvPr>
          <p:cNvSpPr/>
          <p:nvPr/>
        </p:nvSpPr>
        <p:spPr>
          <a:xfrm>
            <a:off x="265420" y="4357810"/>
            <a:ext cx="4206535" cy="1077218"/>
          </a:xfrm>
          <a:prstGeom prst="rect">
            <a:avLst/>
          </a:prstGeom>
        </p:spPr>
        <p:txBody>
          <a:bodyPr wrap="square">
            <a:spAutoFit/>
          </a:bodyPr>
          <a:lstStyle/>
          <a:p>
            <a:pPr marL="285750" indent="-285750">
              <a:buFont typeface="Arial" panose="020B0604020202020204" pitchFamily="34" charset="0"/>
              <a:buChar char="•"/>
            </a:pPr>
            <a:r>
              <a:rPr kumimoji="1" lang="en-US" altLang="zh-TW" sz="1600">
                <a:latin typeface="微軟正黑體" panose="020B0604030504040204" pitchFamily="34" charset="-120"/>
                <a:ea typeface="微軟正黑體" panose="020B0604030504040204" pitchFamily="34" charset="-120"/>
              </a:rPr>
              <a:t>Intel </a:t>
            </a:r>
            <a:r>
              <a:rPr kumimoji="1" lang="en-US" altLang="zh-TW" sz="1600" err="1">
                <a:latin typeface="微軟正黑體" panose="020B0604030504040204" pitchFamily="34" charset="-120"/>
                <a:ea typeface="微軟正黑體" panose="020B0604030504040204" pitchFamily="34" charset="-120"/>
              </a:rPr>
              <a:t>WiFi</a:t>
            </a:r>
            <a:r>
              <a:rPr kumimoji="1" lang="en-US" altLang="zh-TW" sz="1600">
                <a:latin typeface="微軟正黑體" panose="020B0604030504040204" pitchFamily="34" charset="-120"/>
                <a:ea typeface="微軟正黑體" panose="020B0604030504040204" pitchFamily="34" charset="-120"/>
              </a:rPr>
              <a:t> 6 AX200 </a:t>
            </a:r>
            <a:r>
              <a:rPr kumimoji="1" lang="zh-TW" altLang="en-US" sz="1600">
                <a:latin typeface="微軟正黑體" panose="020B0604030504040204" pitchFamily="34" charset="-120"/>
                <a:ea typeface="微軟正黑體" panose="020B0604030504040204" pitchFamily="34" charset="-120"/>
              </a:rPr>
              <a:t>無線網路模組</a:t>
            </a:r>
            <a:endParaRPr kumimoji="1" lang="en-US" altLang="zh-TW" sz="1600">
              <a:latin typeface="微軟正黑體" panose="020B0604030504040204" pitchFamily="34" charset="-120"/>
              <a:ea typeface="微軟正黑體" panose="020B0604030504040204" pitchFamily="34" charset="-120"/>
            </a:endParaRPr>
          </a:p>
          <a:p>
            <a:pPr marL="742950" lvl="2" indent="-285750">
              <a:buFont typeface="Arial" panose="020B0604020202020204" pitchFamily="34" charset="0"/>
              <a:buChar char="•"/>
            </a:pPr>
            <a:r>
              <a:rPr kumimoji="1" lang="zh-TW" altLang="en-US" sz="1600">
                <a:latin typeface="微軟正黑體" panose="020B0604030504040204" pitchFamily="34" charset="-120"/>
                <a:ea typeface="微軟正黑體" panose="020B0604030504040204" pitchFamily="34" charset="-120"/>
              </a:rPr>
              <a:t>理論傳輸速度高達</a:t>
            </a:r>
            <a:r>
              <a:rPr kumimoji="1" lang="en-US" altLang="zh-TW" sz="1600">
                <a:latin typeface="微軟正黑體" panose="020B0604030504040204" pitchFamily="34" charset="-120"/>
                <a:ea typeface="微軟正黑體" panose="020B0604030504040204" pitchFamily="34" charset="-120"/>
              </a:rPr>
              <a:t> 2400Mbps</a:t>
            </a:r>
          </a:p>
          <a:p>
            <a:pPr marL="742950" lvl="2" indent="-285750">
              <a:buFont typeface="Arial" panose="020B0604020202020204" pitchFamily="34" charset="0"/>
              <a:buChar char="•"/>
            </a:pPr>
            <a:r>
              <a:rPr kumimoji="1" lang="zh-TW" altLang="en-US" sz="1600">
                <a:latin typeface="微軟正黑體" panose="020B0604030504040204" pitchFamily="34" charset="-120"/>
                <a:ea typeface="微軟正黑體" panose="020B0604030504040204" pitchFamily="34" charset="-120"/>
              </a:rPr>
              <a:t>支援</a:t>
            </a:r>
            <a:r>
              <a:rPr kumimoji="1" lang="en-US" altLang="zh-TW" sz="1600">
                <a:latin typeface="微軟正黑體" panose="020B0604030504040204" pitchFamily="34" charset="-120"/>
                <a:ea typeface="微軟正黑體" panose="020B0604030504040204" pitchFamily="34" charset="-120"/>
              </a:rPr>
              <a:t> 802.11 ax/ac/a/b/g/n</a:t>
            </a:r>
          </a:p>
          <a:p>
            <a:pPr marL="742950" lvl="2" indent="-285750">
              <a:buFont typeface="Arial" panose="020B0604020202020204" pitchFamily="34" charset="0"/>
              <a:buChar char="•"/>
            </a:pPr>
            <a:r>
              <a:rPr kumimoji="1" lang="zh-TW" altLang="en-US" sz="1600">
                <a:latin typeface="微軟正黑體" panose="020B0604030504040204" pitchFamily="34" charset="-120"/>
                <a:ea typeface="微軟正黑體" panose="020B0604030504040204" pitchFamily="34" charset="-120"/>
              </a:rPr>
              <a:t>支援藍牙</a:t>
            </a:r>
            <a:r>
              <a:rPr kumimoji="1" lang="en-US" altLang="zh-TW" sz="1600">
                <a:latin typeface="微軟正黑體" panose="020B0604030504040204" pitchFamily="34" charset="-120"/>
                <a:ea typeface="微軟正黑體" panose="020B0604030504040204" pitchFamily="34" charset="-120"/>
              </a:rPr>
              <a:t> Bluetooth 5.0 </a:t>
            </a:r>
          </a:p>
        </p:txBody>
      </p:sp>
      <p:sp>
        <p:nvSpPr>
          <p:cNvPr id="21" name="矩形 20">
            <a:extLst>
              <a:ext uri="{FF2B5EF4-FFF2-40B4-BE49-F238E27FC236}">
                <a16:creationId xmlns:a16="http://schemas.microsoft.com/office/drawing/2014/main" id="{CF343896-938F-1E45-B8CE-3E4B8C14AF0A}"/>
              </a:ext>
            </a:extLst>
          </p:cNvPr>
          <p:cNvSpPr/>
          <p:nvPr/>
        </p:nvSpPr>
        <p:spPr>
          <a:xfrm>
            <a:off x="2499172" y="5951116"/>
            <a:ext cx="3706450" cy="338554"/>
          </a:xfrm>
          <a:prstGeom prst="rect">
            <a:avLst/>
          </a:prstGeom>
        </p:spPr>
        <p:txBody>
          <a:bodyPr wrap="square">
            <a:spAutoFit/>
          </a:bodyPr>
          <a:lstStyle/>
          <a:p>
            <a:pPr marL="285750" indent="-285750">
              <a:buFont typeface="Arial" panose="020B0604020202020204" pitchFamily="34" charset="0"/>
              <a:buChar char="•"/>
            </a:pPr>
            <a:r>
              <a:rPr kumimoji="1" lang="en-US" altLang="zh-TW" sz="1600">
                <a:latin typeface="微軟正黑體" panose="020B0604030504040204" pitchFamily="34" charset="-120"/>
                <a:ea typeface="微軟正黑體" panose="020B0604030504040204" pitchFamily="34" charset="-120"/>
              </a:rPr>
              <a:t>PCIe 2.0 x1 </a:t>
            </a:r>
            <a:r>
              <a:rPr kumimoji="1" lang="zh-TW" altLang="en-US" sz="1600">
                <a:latin typeface="微軟正黑體" panose="020B0604030504040204" pitchFamily="34" charset="-120"/>
                <a:ea typeface="微軟正黑體" panose="020B0604030504040204" pitchFamily="34" charset="-120"/>
              </a:rPr>
              <a:t>介面，適用於各式插槽</a:t>
            </a:r>
            <a:endParaRPr kumimoji="1" lang="en-US" altLang="zh-TW" sz="1600">
              <a:latin typeface="微軟正黑體" panose="020B0604030504040204" pitchFamily="34" charset="-120"/>
              <a:ea typeface="微軟正黑體" panose="020B0604030504040204" pitchFamily="34" charset="-120"/>
            </a:endParaRPr>
          </a:p>
        </p:txBody>
      </p:sp>
      <p:sp>
        <p:nvSpPr>
          <p:cNvPr id="24" name="圓角矩形 23">
            <a:extLst>
              <a:ext uri="{FF2B5EF4-FFF2-40B4-BE49-F238E27FC236}">
                <a16:creationId xmlns:a16="http://schemas.microsoft.com/office/drawing/2014/main" id="{EB99C78B-D528-F843-90E2-9793495C9379}"/>
              </a:ext>
            </a:extLst>
          </p:cNvPr>
          <p:cNvSpPr/>
          <p:nvPr/>
        </p:nvSpPr>
        <p:spPr>
          <a:xfrm>
            <a:off x="5806556" y="3194861"/>
            <a:ext cx="617995" cy="1183787"/>
          </a:xfrm>
          <a:prstGeom prst="roundRect">
            <a:avLst/>
          </a:prstGeom>
          <a:noFill/>
          <a:ln w="28575">
            <a:solidFill>
              <a:srgbClr val="EA1C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8" name="圖片 7" descr="一張含有 標誌, 坐, 藍色, 靠近 的圖片&#10;&#10;自動產生的描述">
            <a:extLst>
              <a:ext uri="{FF2B5EF4-FFF2-40B4-BE49-F238E27FC236}">
                <a16:creationId xmlns:a16="http://schemas.microsoft.com/office/drawing/2014/main" id="{E6A7661B-BB67-48D9-BA71-8AC3927BE4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2604" t="8358" r="22986" b="36153"/>
          <a:stretch/>
        </p:blipFill>
        <p:spPr>
          <a:xfrm>
            <a:off x="8255939" y="4774597"/>
            <a:ext cx="1430584" cy="1458956"/>
          </a:xfrm>
          <a:prstGeom prst="rect">
            <a:avLst/>
          </a:prstGeom>
        </p:spPr>
      </p:pic>
      <p:cxnSp>
        <p:nvCxnSpPr>
          <p:cNvPr id="28" name="直線接點 27">
            <a:extLst>
              <a:ext uri="{FF2B5EF4-FFF2-40B4-BE49-F238E27FC236}">
                <a16:creationId xmlns:a16="http://schemas.microsoft.com/office/drawing/2014/main" id="{17771EAB-5D9E-41CA-A137-15C46DF38244}"/>
              </a:ext>
            </a:extLst>
          </p:cNvPr>
          <p:cNvCxnSpPr>
            <a:cxnSpLocks/>
          </p:cNvCxnSpPr>
          <p:nvPr/>
        </p:nvCxnSpPr>
        <p:spPr>
          <a:xfrm flipV="1">
            <a:off x="5990417" y="4586915"/>
            <a:ext cx="0" cy="1243652"/>
          </a:xfrm>
          <a:prstGeom prst="line">
            <a:avLst/>
          </a:prstGeom>
          <a:ln w="28575">
            <a:solidFill>
              <a:srgbClr val="EA1CDF"/>
            </a:solidFill>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F06FAE02-0F55-475F-9555-DA72F72FE233}"/>
              </a:ext>
            </a:extLst>
          </p:cNvPr>
          <p:cNvCxnSpPr>
            <a:cxnSpLocks/>
          </p:cNvCxnSpPr>
          <p:nvPr/>
        </p:nvCxnSpPr>
        <p:spPr>
          <a:xfrm flipV="1">
            <a:off x="6148186" y="2265528"/>
            <a:ext cx="0" cy="929333"/>
          </a:xfrm>
          <a:prstGeom prst="line">
            <a:avLst/>
          </a:prstGeom>
          <a:ln w="28575">
            <a:solidFill>
              <a:srgbClr val="EA1CDF"/>
            </a:solidFill>
          </a:ln>
        </p:spPr>
        <p:style>
          <a:lnRef idx="1">
            <a:schemeClr val="accent1"/>
          </a:lnRef>
          <a:fillRef idx="0">
            <a:schemeClr val="accent1"/>
          </a:fillRef>
          <a:effectRef idx="0">
            <a:schemeClr val="accent1"/>
          </a:effectRef>
          <a:fontRef idx="minor">
            <a:schemeClr val="tx1"/>
          </a:fontRef>
        </p:style>
      </p:cxnSp>
      <p:cxnSp>
        <p:nvCxnSpPr>
          <p:cNvPr id="32" name="接點: 肘形 31">
            <a:extLst>
              <a:ext uri="{FF2B5EF4-FFF2-40B4-BE49-F238E27FC236}">
                <a16:creationId xmlns:a16="http://schemas.microsoft.com/office/drawing/2014/main" id="{E4CDFC7F-E484-41FE-94A2-A7CBC0BA1A5A}"/>
              </a:ext>
            </a:extLst>
          </p:cNvPr>
          <p:cNvCxnSpPr>
            <a:cxnSpLocks/>
            <a:stCxn id="25" idx="3"/>
          </p:cNvCxnSpPr>
          <p:nvPr/>
        </p:nvCxnSpPr>
        <p:spPr>
          <a:xfrm>
            <a:off x="2505477" y="2955191"/>
            <a:ext cx="2096963" cy="777673"/>
          </a:xfrm>
          <a:prstGeom prst="bentConnector3">
            <a:avLst/>
          </a:prstGeom>
          <a:ln w="28575">
            <a:solidFill>
              <a:srgbClr val="EA1CDF"/>
            </a:solidFill>
          </a:ln>
        </p:spPr>
        <p:style>
          <a:lnRef idx="1">
            <a:schemeClr val="accent1"/>
          </a:lnRef>
          <a:fillRef idx="0">
            <a:schemeClr val="accent1"/>
          </a:fillRef>
          <a:effectRef idx="0">
            <a:schemeClr val="accent1"/>
          </a:effectRef>
          <a:fontRef idx="minor">
            <a:schemeClr val="tx1"/>
          </a:fontRef>
        </p:style>
      </p:cxnSp>
      <p:cxnSp>
        <p:nvCxnSpPr>
          <p:cNvPr id="35" name="接點: 肘形 34">
            <a:extLst>
              <a:ext uri="{FF2B5EF4-FFF2-40B4-BE49-F238E27FC236}">
                <a16:creationId xmlns:a16="http://schemas.microsoft.com/office/drawing/2014/main" id="{BA13C9AC-FE2A-4E77-BD2D-65594145AC04}"/>
              </a:ext>
            </a:extLst>
          </p:cNvPr>
          <p:cNvCxnSpPr>
            <a:cxnSpLocks/>
          </p:cNvCxnSpPr>
          <p:nvPr/>
        </p:nvCxnSpPr>
        <p:spPr>
          <a:xfrm flipV="1">
            <a:off x="3980443" y="4230390"/>
            <a:ext cx="1294682" cy="544207"/>
          </a:xfrm>
          <a:prstGeom prst="bentConnector3">
            <a:avLst/>
          </a:prstGeom>
          <a:ln w="28575">
            <a:solidFill>
              <a:srgbClr val="EA1CD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4091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圖片 33">
            <a:extLst>
              <a:ext uri="{FF2B5EF4-FFF2-40B4-BE49-F238E27FC236}">
                <a16:creationId xmlns:a16="http://schemas.microsoft.com/office/drawing/2014/main" id="{294C35A4-3093-4C70-AC71-ED3A5D7372F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954845" y="2353098"/>
            <a:ext cx="8608522" cy="3749938"/>
          </a:xfrm>
          <a:prstGeom prst="rect">
            <a:avLst/>
          </a:prstGeom>
        </p:spPr>
      </p:pic>
      <p:sp>
        <p:nvSpPr>
          <p:cNvPr id="2" name="標題 1">
            <a:extLst>
              <a:ext uri="{FF2B5EF4-FFF2-40B4-BE49-F238E27FC236}">
                <a16:creationId xmlns:a16="http://schemas.microsoft.com/office/drawing/2014/main" id="{616BFC51-19AC-0D44-A133-E6F1E1ECFF39}"/>
              </a:ext>
            </a:extLst>
          </p:cNvPr>
          <p:cNvSpPr>
            <a:spLocks noGrp="1"/>
          </p:cNvSpPr>
          <p:nvPr>
            <p:ph type="title"/>
          </p:nvPr>
        </p:nvSpPr>
        <p:spPr>
          <a:xfrm>
            <a:off x="368135" y="262954"/>
            <a:ext cx="11507190" cy="902665"/>
          </a:xfrm>
        </p:spPr>
        <p:txBody>
          <a:bodyPr>
            <a:normAutofit fontScale="90000"/>
          </a:bodyPr>
          <a:lstStyle/>
          <a:p>
            <a:r>
              <a:rPr kumimoji="1" lang="zh-TW" altLang="en-US"/>
              <a:t>支援</a:t>
            </a:r>
            <a:r>
              <a:rPr kumimoji="1" lang="en-US" altLang="zh-TW"/>
              <a:t> NAS QTS / </a:t>
            </a:r>
            <a:r>
              <a:rPr kumimoji="1" lang="en-US" altLang="zh-TW" err="1"/>
              <a:t>QuTS</a:t>
            </a:r>
            <a:r>
              <a:rPr kumimoji="1" lang="en-US" altLang="zh-TW"/>
              <a:t> hero</a:t>
            </a:r>
            <a:r>
              <a:rPr kumimoji="1" lang="zh-TW" altLang="en-US"/>
              <a:t>、</a:t>
            </a:r>
            <a:r>
              <a:rPr kumimoji="1" lang="en-US" altLang="zh-TW"/>
              <a:t>Windows 10</a:t>
            </a:r>
            <a:r>
              <a:rPr kumimoji="1" lang="zh-TW" altLang="en-US"/>
              <a:t>、</a:t>
            </a:r>
            <a:br>
              <a:rPr kumimoji="1" lang="en-US" altLang="zh-TW"/>
            </a:br>
            <a:r>
              <a:rPr kumimoji="1" lang="zh-TW" altLang="en-US"/>
              <a:t>與</a:t>
            </a:r>
            <a:r>
              <a:rPr kumimoji="1" lang="en-US" altLang="zh-TW"/>
              <a:t> Linux</a:t>
            </a:r>
            <a:r>
              <a:rPr kumimoji="1" lang="zh-TW" altLang="en-US"/>
              <a:t> 作業系統</a:t>
            </a:r>
          </a:p>
        </p:txBody>
      </p:sp>
      <p:pic>
        <p:nvPicPr>
          <p:cNvPr id="31" name="圖片 30" descr="一張含有 行動電話, 手機, 坐, 街道 的圖片&#10;&#10;自動產生的描述">
            <a:extLst>
              <a:ext uri="{FF2B5EF4-FFF2-40B4-BE49-F238E27FC236}">
                <a16:creationId xmlns:a16="http://schemas.microsoft.com/office/drawing/2014/main" id="{5A99B05A-E339-CE4B-9254-E7189E3BE5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05669" y="2039309"/>
            <a:ext cx="2232506" cy="3809523"/>
          </a:xfrm>
          <a:prstGeom prst="rect">
            <a:avLst/>
          </a:prstGeom>
          <a:effectLst>
            <a:outerShdw blurRad="355600" sx="105000" sy="105000" algn="ctr" rotWithShape="0">
              <a:prstClr val="black">
                <a:alpha val="45000"/>
              </a:prstClr>
            </a:outerShdw>
          </a:effectLst>
        </p:spPr>
      </p:pic>
      <p:sp>
        <p:nvSpPr>
          <p:cNvPr id="5" name="TextBox 17">
            <a:extLst>
              <a:ext uri="{FF2B5EF4-FFF2-40B4-BE49-F238E27FC236}">
                <a16:creationId xmlns:a16="http://schemas.microsoft.com/office/drawing/2014/main" id="{AD84346F-5B8C-0144-8409-91FBC3717777}"/>
              </a:ext>
            </a:extLst>
          </p:cNvPr>
          <p:cNvSpPr txBox="1"/>
          <p:nvPr/>
        </p:nvSpPr>
        <p:spPr>
          <a:xfrm>
            <a:off x="7814389" y="5855022"/>
            <a:ext cx="4175492" cy="461665"/>
          </a:xfrm>
          <a:prstGeom prst="rect">
            <a:avLst/>
          </a:prstGeom>
          <a:noFill/>
        </p:spPr>
        <p:txBody>
          <a:bodyPr wrap="square" rtlCol="0" anchor="t">
            <a:spAutoFit/>
          </a:bodyPr>
          <a:lstStyle/>
          <a:p>
            <a:r>
              <a:rPr lang="en-US" altLang="zh-CN" sz="1200">
                <a:latin typeface="微軟正黑體"/>
                <a:ea typeface="微軟正黑體"/>
              </a:rPr>
              <a:t>*</a:t>
            </a:r>
            <a:r>
              <a:rPr lang="zh-CN" altLang="en-US" sz="1200">
                <a:latin typeface="微軟正黑體"/>
                <a:ea typeface="微軟正黑體"/>
              </a:rPr>
              <a:t>相容的</a:t>
            </a:r>
            <a:r>
              <a:rPr lang="en-US" altLang="zh-CN" sz="1200">
                <a:latin typeface="微軟正黑體"/>
                <a:ea typeface="微軟正黑體"/>
              </a:rPr>
              <a:t> QNAP NAS </a:t>
            </a:r>
            <a:r>
              <a:rPr lang="zh-CN" altLang="en-US" sz="1200">
                <a:latin typeface="微軟正黑體"/>
                <a:ea typeface="微軟正黑體"/>
              </a:rPr>
              <a:t>機型請參考 </a:t>
            </a:r>
            <a:r>
              <a:rPr lang="en-US" altLang="zh-CN" sz="1200">
                <a:latin typeface="微軟正黑體"/>
                <a:ea typeface="微軟正黑體"/>
              </a:rPr>
              <a:t>QNAP </a:t>
            </a:r>
            <a:r>
              <a:rPr lang="zh-CN" altLang="en-US" sz="1200">
                <a:latin typeface="微軟正黑體"/>
                <a:ea typeface="微軟正黑體"/>
              </a:rPr>
              <a:t>官網相容性列表</a:t>
            </a:r>
            <a:r>
              <a:rPr lang="zh-TW" altLang="en-US" sz="1200">
                <a:latin typeface="微軟正黑體"/>
                <a:ea typeface="微軟正黑體"/>
              </a:rPr>
              <a:t>。</a:t>
            </a:r>
            <a:endParaRPr lang="en-US" altLang="zh-TW" sz="1200">
              <a:latin typeface="微軟正黑體"/>
              <a:ea typeface="微軟正黑體"/>
            </a:endParaRPr>
          </a:p>
          <a:p>
            <a:r>
              <a:rPr lang="en-US" altLang="zh-TW" sz="1200">
                <a:latin typeface="微軟正黑體"/>
                <a:ea typeface="微軟正黑體"/>
              </a:rPr>
              <a:t>  </a:t>
            </a:r>
            <a:r>
              <a:rPr lang="zh-TW" altLang="en-US" sz="1200">
                <a:latin typeface="微軟正黑體"/>
                <a:ea typeface="微軟正黑體"/>
              </a:rPr>
              <a:t>部分機型需要更新</a:t>
            </a:r>
            <a:r>
              <a:rPr lang="en-US" altLang="zh-TW" sz="1200">
                <a:latin typeface="微軟正黑體"/>
                <a:ea typeface="微軟正黑體"/>
              </a:rPr>
              <a:t> BIOS </a:t>
            </a:r>
            <a:r>
              <a:rPr lang="zh-TW" altLang="en-US" sz="1200">
                <a:latin typeface="微軟正黑體"/>
                <a:ea typeface="微軟正黑體"/>
              </a:rPr>
              <a:t>後才能支援．</a:t>
            </a:r>
            <a:endParaRPr lang="en-US" altLang="zh-TW" sz="1200">
              <a:latin typeface="微軟正黑體"/>
              <a:ea typeface="微軟正黑體"/>
            </a:endParaRPr>
          </a:p>
        </p:txBody>
      </p:sp>
      <p:sp>
        <p:nvSpPr>
          <p:cNvPr id="16" name="Rectangle 8">
            <a:extLst>
              <a:ext uri="{FF2B5EF4-FFF2-40B4-BE49-F238E27FC236}">
                <a16:creationId xmlns:a16="http://schemas.microsoft.com/office/drawing/2014/main" id="{6B45B8FF-23A6-954C-8C8C-DBC48C89E113}"/>
              </a:ext>
            </a:extLst>
          </p:cNvPr>
          <p:cNvSpPr/>
          <p:nvPr/>
        </p:nvSpPr>
        <p:spPr>
          <a:xfrm>
            <a:off x="9750651" y="2566749"/>
            <a:ext cx="1510320" cy="361380"/>
          </a:xfrm>
          <a:prstGeom prst="rect">
            <a:avLst/>
          </a:prstGeom>
          <a:solidFill>
            <a:srgbClr val="731BF5">
              <a:alpha val="4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5">
            <a:extLst>
              <a:ext uri="{FF2B5EF4-FFF2-40B4-BE49-F238E27FC236}">
                <a16:creationId xmlns:a16="http://schemas.microsoft.com/office/drawing/2014/main" id="{5F6E2040-B9C7-FD4C-88C0-56472BD38808}"/>
              </a:ext>
            </a:extLst>
          </p:cNvPr>
          <p:cNvSpPr txBox="1"/>
          <p:nvPr/>
        </p:nvSpPr>
        <p:spPr>
          <a:xfrm>
            <a:off x="5824926" y="3409358"/>
            <a:ext cx="3705143" cy="369332"/>
          </a:xfrm>
          <a:prstGeom prst="rect">
            <a:avLst/>
          </a:prstGeom>
          <a:noFill/>
        </p:spPr>
        <p:txBody>
          <a:bodyPr wrap="square" rtlCol="0" anchor="t">
            <a:spAutoFit/>
          </a:bodyPr>
          <a:lstStyle>
            <a:defPPr>
              <a:defRPr lang="en-US"/>
            </a:defPPr>
            <a:lvl1pPr algn="ctr">
              <a:defRPr sz="1600" b="1">
                <a:latin typeface="微軟正黑體"/>
                <a:ea typeface="微軟正黑體"/>
              </a:defRPr>
            </a:lvl1pPr>
          </a:lstStyle>
          <a:p>
            <a:r>
              <a:rPr lang="zh-CN" altLang="en-US" sz="1800">
                <a:solidFill>
                  <a:schemeClr val="bg1"/>
                </a:solidFill>
              </a:rPr>
              <a:t>QTS</a:t>
            </a:r>
            <a:r>
              <a:rPr lang="en-US" altLang="zh-CN" sz="1800">
                <a:solidFill>
                  <a:schemeClr val="bg1"/>
                </a:solidFill>
              </a:rPr>
              <a:t> 4.4.3 </a:t>
            </a:r>
            <a:r>
              <a:rPr lang="zh-TW" altLang="en-US" sz="1800">
                <a:solidFill>
                  <a:schemeClr val="bg1"/>
                </a:solidFill>
              </a:rPr>
              <a:t>與</a:t>
            </a:r>
            <a:r>
              <a:rPr lang="en-US" altLang="zh-TW" sz="1800">
                <a:solidFill>
                  <a:schemeClr val="bg1"/>
                </a:solidFill>
              </a:rPr>
              <a:t> </a:t>
            </a:r>
            <a:r>
              <a:rPr lang="en-US" altLang="zh-TW" sz="1800" err="1">
                <a:solidFill>
                  <a:schemeClr val="bg1"/>
                </a:solidFill>
              </a:rPr>
              <a:t>QuTS</a:t>
            </a:r>
            <a:r>
              <a:rPr lang="en-US" altLang="zh-TW" sz="1800">
                <a:solidFill>
                  <a:schemeClr val="bg1"/>
                </a:solidFill>
              </a:rPr>
              <a:t> hero </a:t>
            </a:r>
            <a:r>
              <a:rPr lang="zh-TW" altLang="en-US" sz="1800">
                <a:solidFill>
                  <a:schemeClr val="bg1"/>
                </a:solidFill>
              </a:rPr>
              <a:t>即可支援</a:t>
            </a:r>
            <a:endParaRPr lang="zh-CN" altLang="en-US" sz="1800">
              <a:solidFill>
                <a:schemeClr val="bg1"/>
              </a:solidFill>
            </a:endParaRPr>
          </a:p>
        </p:txBody>
      </p:sp>
      <p:sp>
        <p:nvSpPr>
          <p:cNvPr id="18" name="TextBox 16">
            <a:extLst>
              <a:ext uri="{FF2B5EF4-FFF2-40B4-BE49-F238E27FC236}">
                <a16:creationId xmlns:a16="http://schemas.microsoft.com/office/drawing/2014/main" id="{95CB30F4-6199-8541-8F6D-0FBE0474451A}"/>
              </a:ext>
            </a:extLst>
          </p:cNvPr>
          <p:cNvSpPr txBox="1"/>
          <p:nvPr/>
        </p:nvSpPr>
        <p:spPr>
          <a:xfrm>
            <a:off x="3148436" y="4067225"/>
            <a:ext cx="2906620" cy="646331"/>
          </a:xfrm>
          <a:prstGeom prst="rect">
            <a:avLst/>
          </a:prstGeom>
          <a:noFill/>
        </p:spPr>
        <p:txBody>
          <a:bodyPr wrap="square" rtlCol="0" anchor="t">
            <a:spAutoFit/>
          </a:bodyPr>
          <a:lstStyle/>
          <a:p>
            <a:r>
              <a:rPr lang="zh-CN" altLang="en-US" b="1">
                <a:solidFill>
                  <a:schemeClr val="bg1"/>
                </a:solidFill>
                <a:latin typeface="微軟正黑體"/>
                <a:ea typeface="微軟正黑體"/>
              </a:rPr>
              <a:t>需至</a:t>
            </a:r>
            <a:r>
              <a:rPr lang="en-US" altLang="zh-CN" b="1">
                <a:solidFill>
                  <a:schemeClr val="bg1"/>
                </a:solidFill>
                <a:latin typeface="微軟正黑體"/>
                <a:ea typeface="微軟正黑體"/>
              </a:rPr>
              <a:t> Intel </a:t>
            </a:r>
            <a:r>
              <a:rPr lang="zh-CN" altLang="en-US" b="1">
                <a:solidFill>
                  <a:schemeClr val="bg1"/>
                </a:solidFill>
                <a:latin typeface="微軟正黑體"/>
                <a:ea typeface="微軟正黑體"/>
              </a:rPr>
              <a:t>官網下載並安裝</a:t>
            </a:r>
            <a:r>
              <a:rPr lang="zh-CN" altLang="en-US" b="1">
                <a:solidFill>
                  <a:schemeClr val="bg1"/>
                </a:solidFill>
                <a:latin typeface="微軟正黑體"/>
                <a:ea typeface="微軟正黑體"/>
                <a:hlinkClick r:id="rId5">
                  <a:extLst>
                    <a:ext uri="{A12FA001-AC4F-418D-AE19-62706E023703}">
                      <ahyp:hlinkClr xmlns:ahyp="http://schemas.microsoft.com/office/drawing/2018/hyperlinkcolor" val="tx"/>
                    </a:ext>
                  </a:extLst>
                </a:hlinkClick>
              </a:rPr>
              <a:t>驅動程式</a:t>
            </a:r>
            <a:endParaRPr lang="en-US" altLang="zh-CN" b="1">
              <a:solidFill>
                <a:schemeClr val="bg1"/>
              </a:solidFill>
              <a:latin typeface="微軟正黑體" panose="020B0604030504040204" pitchFamily="34" charset="-120"/>
              <a:ea typeface="微軟正黑體" panose="020B0604030504040204" pitchFamily="34" charset="-120"/>
            </a:endParaRPr>
          </a:p>
        </p:txBody>
      </p:sp>
      <p:pic>
        <p:nvPicPr>
          <p:cNvPr id="21" name="圖片 20" descr="一張含有 螢幕擷取畫面, 監視器 的圖片&#10;&#10;自動產生的描述">
            <a:extLst>
              <a:ext uri="{FF2B5EF4-FFF2-40B4-BE49-F238E27FC236}">
                <a16:creationId xmlns:a16="http://schemas.microsoft.com/office/drawing/2014/main" id="{E77F299F-571C-4642-B511-062E36B07CA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43156" y="2977599"/>
            <a:ext cx="1441431" cy="2438615"/>
          </a:xfrm>
          <a:prstGeom prst="rect">
            <a:avLst/>
          </a:prstGeom>
          <a:effectLst/>
        </p:spPr>
      </p:pic>
      <p:pic>
        <p:nvPicPr>
          <p:cNvPr id="29" name="內容版面配置區 4" descr="一張含有 刀 的圖片&#10;&#10;自動產生的描述">
            <a:extLst>
              <a:ext uri="{FF2B5EF4-FFF2-40B4-BE49-F238E27FC236}">
                <a16:creationId xmlns:a16="http://schemas.microsoft.com/office/drawing/2014/main" id="{ACFDF897-2C9F-6748-8DAD-15A9F17278E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34788" y="1416892"/>
            <a:ext cx="3047884" cy="2650333"/>
          </a:xfrm>
          <a:prstGeom prst="rect">
            <a:avLst/>
          </a:prstGeom>
        </p:spPr>
      </p:pic>
      <p:sp>
        <p:nvSpPr>
          <p:cNvPr id="35" name="TextBox 15">
            <a:extLst>
              <a:ext uri="{FF2B5EF4-FFF2-40B4-BE49-F238E27FC236}">
                <a16:creationId xmlns:a16="http://schemas.microsoft.com/office/drawing/2014/main" id="{285A7F83-A67F-4861-A792-B325104FAE15}"/>
              </a:ext>
            </a:extLst>
          </p:cNvPr>
          <p:cNvSpPr txBox="1"/>
          <p:nvPr/>
        </p:nvSpPr>
        <p:spPr>
          <a:xfrm>
            <a:off x="6522530" y="3736905"/>
            <a:ext cx="3021187" cy="369332"/>
          </a:xfrm>
          <a:prstGeom prst="rect">
            <a:avLst/>
          </a:prstGeom>
          <a:noFill/>
        </p:spPr>
        <p:txBody>
          <a:bodyPr wrap="square" rtlCol="0" anchor="t">
            <a:spAutoFit/>
          </a:bodyPr>
          <a:lstStyle>
            <a:defPPr>
              <a:defRPr lang="en-US"/>
            </a:defPPr>
            <a:lvl1pPr algn="ctr">
              <a:defRPr sz="1600" b="1">
                <a:latin typeface="微軟正黑體"/>
                <a:ea typeface="微軟正黑體"/>
              </a:defRPr>
            </a:lvl1pPr>
          </a:lstStyle>
          <a:p>
            <a:pPr algn="ctr"/>
            <a:r>
              <a:rPr lang="en-US" altLang="zh-CN" sz="1800" b="1">
                <a:solidFill>
                  <a:srgbClr val="FFFF00"/>
                </a:solidFill>
                <a:latin typeface="微軟正黑體" panose="020B0604030504040204" pitchFamily="34" charset="-120"/>
                <a:ea typeface="微軟正黑體" panose="020B0604030504040204" pitchFamily="34" charset="-120"/>
              </a:rPr>
              <a:t>NAS </a:t>
            </a:r>
            <a:r>
              <a:rPr lang="zh-CN" altLang="en-US" sz="1800" b="1">
                <a:solidFill>
                  <a:srgbClr val="FFFF00"/>
                </a:solidFill>
                <a:latin typeface="微軟正黑體" panose="020B0604030504040204" pitchFamily="34" charset="-120"/>
                <a:ea typeface="微軟正黑體" panose="020B0604030504040204" pitchFamily="34" charset="-120"/>
              </a:rPr>
              <a:t>需具備 </a:t>
            </a:r>
            <a:r>
              <a:rPr lang="en-US" altLang="zh-TW" sz="1800" b="1">
                <a:solidFill>
                  <a:srgbClr val="FFFF00"/>
                </a:solidFill>
                <a:latin typeface="微軟正黑體" panose="020B0604030504040204" pitchFamily="34" charset="-120"/>
                <a:ea typeface="微軟正黑體" panose="020B0604030504040204" pitchFamily="34" charset="-120"/>
              </a:rPr>
              <a:t>PCIe </a:t>
            </a:r>
            <a:r>
              <a:rPr lang="zh-CN" altLang="en-US" sz="1800" b="1">
                <a:solidFill>
                  <a:srgbClr val="FFFF00"/>
                </a:solidFill>
                <a:latin typeface="微軟正黑體" panose="020B0604030504040204" pitchFamily="34" charset="-120"/>
                <a:ea typeface="微軟正黑體" panose="020B0604030504040204" pitchFamily="34" charset="-120"/>
              </a:rPr>
              <a:t>擴充槽</a:t>
            </a:r>
            <a:r>
              <a:rPr lang="en-US" altLang="zh-CN" sz="1800" b="1">
                <a:solidFill>
                  <a:srgbClr val="FFFF00"/>
                </a:solidFill>
                <a:latin typeface="微軟正黑體" panose="020B0604030504040204" pitchFamily="34" charset="-120"/>
                <a:ea typeface="微軟正黑體" panose="020B0604030504040204" pitchFamily="34" charset="-120"/>
              </a:rPr>
              <a:t>*</a:t>
            </a:r>
            <a:endParaRPr lang="zh-TW" altLang="en-US" sz="1800" b="1">
              <a:solidFill>
                <a:srgbClr val="FFFF00"/>
              </a:solidFill>
              <a:latin typeface="微軟正黑體" panose="020B0604030504040204" pitchFamily="34" charset="-120"/>
              <a:ea typeface="微軟正黑體" panose="020B0604030504040204" pitchFamily="34" charset="-120"/>
            </a:endParaRPr>
          </a:p>
        </p:txBody>
      </p:sp>
      <p:sp>
        <p:nvSpPr>
          <p:cNvPr id="36" name="TextBox 15">
            <a:extLst>
              <a:ext uri="{FF2B5EF4-FFF2-40B4-BE49-F238E27FC236}">
                <a16:creationId xmlns:a16="http://schemas.microsoft.com/office/drawing/2014/main" id="{DA63693D-3CC0-4371-BC90-F0B5BE91413E}"/>
              </a:ext>
            </a:extLst>
          </p:cNvPr>
          <p:cNvSpPr txBox="1"/>
          <p:nvPr/>
        </p:nvSpPr>
        <p:spPr>
          <a:xfrm>
            <a:off x="3125531" y="4708971"/>
            <a:ext cx="2760780" cy="523220"/>
          </a:xfrm>
          <a:prstGeom prst="rect">
            <a:avLst/>
          </a:prstGeom>
          <a:noFill/>
        </p:spPr>
        <p:txBody>
          <a:bodyPr wrap="square" rtlCol="0" anchor="t">
            <a:spAutoFit/>
          </a:bodyPr>
          <a:lstStyle>
            <a:defPPr>
              <a:defRPr lang="en-US"/>
            </a:defPPr>
            <a:lvl1pPr algn="ctr">
              <a:defRPr sz="1600" b="1">
                <a:latin typeface="微軟正黑體"/>
                <a:ea typeface="微軟正黑體"/>
              </a:defRPr>
            </a:lvl1pPr>
          </a:lstStyle>
          <a:p>
            <a:pPr algn="l"/>
            <a:r>
              <a:rPr lang="zh-CN" altLang="en-US" sz="1400" b="1">
                <a:solidFill>
                  <a:srgbClr val="FFFF00"/>
                </a:solidFill>
                <a:latin typeface="微軟正黑體" panose="020B0604030504040204" pitchFamily="34" charset="-120"/>
                <a:ea typeface="微軟正黑體" panose="020B0604030504040204" pitchFamily="34" charset="-120"/>
              </a:rPr>
              <a:t>支援</a:t>
            </a:r>
            <a:r>
              <a:rPr lang="en-US" altLang="zh-CN" sz="1400" b="1">
                <a:solidFill>
                  <a:srgbClr val="FFFF00"/>
                </a:solidFill>
                <a:latin typeface="微軟正黑體" panose="020B0604030504040204" pitchFamily="34" charset="-120"/>
                <a:ea typeface="微軟正黑體" panose="020B0604030504040204" pitchFamily="34" charset="-120"/>
              </a:rPr>
              <a:t> </a:t>
            </a:r>
            <a:r>
              <a:rPr lang="en-US" altLang="zh-CN" sz="1400" b="1">
                <a:solidFill>
                  <a:srgbClr val="FFFF00"/>
                </a:solidFill>
                <a:latin typeface="微軟正黑體" panose="020B0604030504040204" pitchFamily="34" charset="-120"/>
                <a:ea typeface="微軟正黑體" panose="020B0604030504040204" pitchFamily="34" charset="-120"/>
                <a:hlinkClick r:id="rId5">
                  <a:extLst>
                    <a:ext uri="{A12FA001-AC4F-418D-AE19-62706E023703}">
                      <ahyp:hlinkClr xmlns:ahyp="http://schemas.microsoft.com/office/drawing/2018/hyperlinkcolor" val="tx"/>
                    </a:ext>
                  </a:extLst>
                </a:hlinkClick>
              </a:rPr>
              <a:t>Windows 10 64 bit</a:t>
            </a:r>
            <a:r>
              <a:rPr lang="en-US" altLang="zh-CN" sz="1400" b="1">
                <a:solidFill>
                  <a:srgbClr val="FFFF00"/>
                </a:solidFill>
                <a:latin typeface="微軟正黑體" panose="020B0604030504040204" pitchFamily="34" charset="-120"/>
                <a:ea typeface="微軟正黑體" panose="020B0604030504040204" pitchFamily="34" charset="-120"/>
              </a:rPr>
              <a:t> / </a:t>
            </a:r>
          </a:p>
          <a:p>
            <a:pPr algn="l"/>
            <a:r>
              <a:rPr lang="en-US" altLang="zh-CN" sz="1400" b="1">
                <a:solidFill>
                  <a:srgbClr val="FFFF00"/>
                </a:solidFill>
                <a:latin typeface="微軟正黑體" panose="020B0604030504040204" pitchFamily="34" charset="-120"/>
                <a:ea typeface="微軟正黑體" panose="020B0604030504040204" pitchFamily="34" charset="-120"/>
                <a:hlinkClick r:id="rId8">
                  <a:extLst>
                    <a:ext uri="{A12FA001-AC4F-418D-AE19-62706E023703}">
                      <ahyp:hlinkClr xmlns:ahyp="http://schemas.microsoft.com/office/drawing/2018/hyperlinkcolor" val="tx"/>
                    </a:ext>
                  </a:extLst>
                </a:hlinkClick>
              </a:rPr>
              <a:t>Linux </a:t>
            </a:r>
            <a:r>
              <a:rPr lang="zh-CN" altLang="en-US" sz="1400" b="1">
                <a:solidFill>
                  <a:srgbClr val="FFFF00"/>
                </a:solidFill>
                <a:latin typeface="微軟正黑體" panose="020B0604030504040204" pitchFamily="34" charset="-120"/>
                <a:ea typeface="微軟正黑體" panose="020B0604030504040204" pitchFamily="34" charset="-120"/>
                <a:hlinkClick r:id="rId8">
                  <a:extLst>
                    <a:ext uri="{A12FA001-AC4F-418D-AE19-62706E023703}">
                      <ahyp:hlinkClr xmlns:ahyp="http://schemas.microsoft.com/office/drawing/2018/hyperlinkcolor" val="tx"/>
                    </a:ext>
                  </a:extLst>
                </a:hlinkClick>
              </a:rPr>
              <a:t>核心</a:t>
            </a:r>
            <a:r>
              <a:rPr lang="en-US" altLang="zh-CN" sz="1400" b="1">
                <a:solidFill>
                  <a:srgbClr val="FFFF00"/>
                </a:solidFill>
                <a:latin typeface="微軟正黑體" panose="020B0604030504040204" pitchFamily="34" charset="-120"/>
                <a:ea typeface="微軟正黑體" panose="020B0604030504040204" pitchFamily="34" charset="-120"/>
                <a:hlinkClick r:id="rId8">
                  <a:extLst>
                    <a:ext uri="{A12FA001-AC4F-418D-AE19-62706E023703}">
                      <ahyp:hlinkClr xmlns:ahyp="http://schemas.microsoft.com/office/drawing/2018/hyperlinkcolor" val="tx"/>
                    </a:ext>
                  </a:extLst>
                </a:hlinkClick>
              </a:rPr>
              <a:t> 5.1+</a:t>
            </a:r>
            <a:endParaRPr lang="zh-TW" altLang="en-US" sz="1400" b="1">
              <a:solidFill>
                <a:srgbClr val="FFFF00"/>
              </a:solidFill>
              <a:latin typeface="微軟正黑體" panose="020B0604030504040204" pitchFamily="34" charset="-120"/>
              <a:ea typeface="微軟正黑體" panose="020B0604030504040204" pitchFamily="34" charset="-120"/>
            </a:endParaRPr>
          </a:p>
        </p:txBody>
      </p:sp>
      <p:grpSp>
        <p:nvGrpSpPr>
          <p:cNvPr id="6" name="群組 5">
            <a:extLst>
              <a:ext uri="{FF2B5EF4-FFF2-40B4-BE49-F238E27FC236}">
                <a16:creationId xmlns:a16="http://schemas.microsoft.com/office/drawing/2014/main" id="{8BEDAF73-0E1B-8244-86F0-2BB196D3DC15}"/>
              </a:ext>
            </a:extLst>
          </p:cNvPr>
          <p:cNvGrpSpPr/>
          <p:nvPr/>
        </p:nvGrpSpPr>
        <p:grpSpPr>
          <a:xfrm>
            <a:off x="373292" y="2276306"/>
            <a:ext cx="1221882" cy="1221882"/>
            <a:chOff x="946017" y="4674811"/>
            <a:chExt cx="1184801" cy="1184801"/>
          </a:xfrm>
        </p:grpSpPr>
        <p:sp>
          <p:nvSpPr>
            <p:cNvPr id="7" name="Shape 279">
              <a:extLst>
                <a:ext uri="{FF2B5EF4-FFF2-40B4-BE49-F238E27FC236}">
                  <a16:creationId xmlns:a16="http://schemas.microsoft.com/office/drawing/2014/main" id="{545D85A6-348C-5741-8BBB-A00060B4A653}"/>
                </a:ext>
              </a:extLst>
            </p:cNvPr>
            <p:cNvSpPr/>
            <p:nvPr/>
          </p:nvSpPr>
          <p:spPr>
            <a:xfrm rot="2700000">
              <a:off x="946017" y="4674811"/>
              <a:ext cx="1184801" cy="1184801"/>
            </a:xfrm>
            <a:prstGeom prst="teardrop">
              <a:avLst>
                <a:gd name="adj" fmla="val 100000"/>
              </a:avLst>
            </a:prstGeom>
            <a:solidFill>
              <a:srgbClr val="5336C9"/>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8" name="Shape 280">
              <a:extLst>
                <a:ext uri="{FF2B5EF4-FFF2-40B4-BE49-F238E27FC236}">
                  <a16:creationId xmlns:a16="http://schemas.microsoft.com/office/drawing/2014/main" id="{C6EE27DF-C50E-D544-8EE4-8F4CB32265AE}"/>
                </a:ext>
              </a:extLst>
            </p:cNvPr>
            <p:cNvSpPr/>
            <p:nvPr/>
          </p:nvSpPr>
          <p:spPr>
            <a:xfrm>
              <a:off x="1010469" y="4732216"/>
              <a:ext cx="1058759" cy="1058759"/>
            </a:xfrm>
            <a:prstGeom prst="ellipse">
              <a:avLst/>
            </a:prstGeom>
            <a:solidFill>
              <a:schemeClr val="lt1"/>
            </a:solidFill>
            <a:ln w="9525"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2800">
                <a:solidFill>
                  <a:srgbClr val="595959"/>
                </a:solidFill>
                <a:latin typeface="Arial"/>
                <a:ea typeface="Arial"/>
                <a:cs typeface="Arial"/>
                <a:sym typeface="Arial"/>
              </a:endParaRPr>
            </a:p>
          </p:txBody>
        </p:sp>
      </p:grpSp>
      <p:grpSp>
        <p:nvGrpSpPr>
          <p:cNvPr id="9" name="群組 8">
            <a:extLst>
              <a:ext uri="{FF2B5EF4-FFF2-40B4-BE49-F238E27FC236}">
                <a16:creationId xmlns:a16="http://schemas.microsoft.com/office/drawing/2014/main" id="{8AB85304-D45A-6440-A64A-94F1E6057CF2}"/>
              </a:ext>
            </a:extLst>
          </p:cNvPr>
          <p:cNvGrpSpPr/>
          <p:nvPr/>
        </p:nvGrpSpPr>
        <p:grpSpPr>
          <a:xfrm>
            <a:off x="373292" y="3535305"/>
            <a:ext cx="1221882" cy="1221882"/>
            <a:chOff x="946017" y="4674811"/>
            <a:chExt cx="1184801" cy="1184801"/>
          </a:xfrm>
        </p:grpSpPr>
        <p:sp>
          <p:nvSpPr>
            <p:cNvPr id="10" name="Shape 279">
              <a:extLst>
                <a:ext uri="{FF2B5EF4-FFF2-40B4-BE49-F238E27FC236}">
                  <a16:creationId xmlns:a16="http://schemas.microsoft.com/office/drawing/2014/main" id="{0703205C-474C-1144-BC04-8BF567C71F37}"/>
                </a:ext>
              </a:extLst>
            </p:cNvPr>
            <p:cNvSpPr/>
            <p:nvPr/>
          </p:nvSpPr>
          <p:spPr>
            <a:xfrm rot="2700000">
              <a:off x="946017" y="4674811"/>
              <a:ext cx="1184801" cy="1184801"/>
            </a:xfrm>
            <a:prstGeom prst="teardrop">
              <a:avLst>
                <a:gd name="adj" fmla="val 100000"/>
              </a:avLst>
            </a:prstGeom>
            <a:solidFill>
              <a:srgbClr val="5336C9"/>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11" name="Shape 280">
              <a:extLst>
                <a:ext uri="{FF2B5EF4-FFF2-40B4-BE49-F238E27FC236}">
                  <a16:creationId xmlns:a16="http://schemas.microsoft.com/office/drawing/2014/main" id="{AF4560FB-9C97-0844-AD05-02EFC1D77F1A}"/>
                </a:ext>
              </a:extLst>
            </p:cNvPr>
            <p:cNvSpPr/>
            <p:nvPr/>
          </p:nvSpPr>
          <p:spPr>
            <a:xfrm>
              <a:off x="1010469" y="4732216"/>
              <a:ext cx="1058759" cy="1058759"/>
            </a:xfrm>
            <a:prstGeom prst="ellipse">
              <a:avLst/>
            </a:prstGeom>
            <a:solidFill>
              <a:schemeClr val="lt1"/>
            </a:solidFill>
            <a:ln w="9525"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2800">
                <a:solidFill>
                  <a:srgbClr val="595959"/>
                </a:solidFill>
                <a:latin typeface="Arial"/>
                <a:ea typeface="Arial"/>
                <a:cs typeface="Arial"/>
                <a:sym typeface="Arial"/>
              </a:endParaRPr>
            </a:p>
          </p:txBody>
        </p:sp>
      </p:grpSp>
      <p:grpSp>
        <p:nvGrpSpPr>
          <p:cNvPr id="12" name="群組 11">
            <a:extLst>
              <a:ext uri="{FF2B5EF4-FFF2-40B4-BE49-F238E27FC236}">
                <a16:creationId xmlns:a16="http://schemas.microsoft.com/office/drawing/2014/main" id="{E08C3BC1-82B7-534A-8AE9-42D506E937C3}"/>
              </a:ext>
            </a:extLst>
          </p:cNvPr>
          <p:cNvGrpSpPr/>
          <p:nvPr/>
        </p:nvGrpSpPr>
        <p:grpSpPr>
          <a:xfrm>
            <a:off x="373292" y="4811678"/>
            <a:ext cx="1221882" cy="1221882"/>
            <a:chOff x="946017" y="4674811"/>
            <a:chExt cx="1184801" cy="1184801"/>
          </a:xfrm>
        </p:grpSpPr>
        <p:sp>
          <p:nvSpPr>
            <p:cNvPr id="13" name="Shape 279">
              <a:extLst>
                <a:ext uri="{FF2B5EF4-FFF2-40B4-BE49-F238E27FC236}">
                  <a16:creationId xmlns:a16="http://schemas.microsoft.com/office/drawing/2014/main" id="{F72560BB-965E-CF4F-AD59-0C454C855585}"/>
                </a:ext>
              </a:extLst>
            </p:cNvPr>
            <p:cNvSpPr/>
            <p:nvPr/>
          </p:nvSpPr>
          <p:spPr>
            <a:xfrm rot="2700000">
              <a:off x="946017" y="4674811"/>
              <a:ext cx="1184801" cy="1184801"/>
            </a:xfrm>
            <a:prstGeom prst="teardrop">
              <a:avLst>
                <a:gd name="adj" fmla="val 100000"/>
              </a:avLst>
            </a:prstGeom>
            <a:solidFill>
              <a:srgbClr val="5336C9"/>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sp>
          <p:nvSpPr>
            <p:cNvPr id="14" name="Shape 280">
              <a:extLst>
                <a:ext uri="{FF2B5EF4-FFF2-40B4-BE49-F238E27FC236}">
                  <a16:creationId xmlns:a16="http://schemas.microsoft.com/office/drawing/2014/main" id="{57035F9E-052C-F44F-BDCF-2C8831E49C75}"/>
                </a:ext>
              </a:extLst>
            </p:cNvPr>
            <p:cNvSpPr/>
            <p:nvPr/>
          </p:nvSpPr>
          <p:spPr>
            <a:xfrm>
              <a:off x="1010469" y="4732216"/>
              <a:ext cx="1058759" cy="1058759"/>
            </a:xfrm>
            <a:prstGeom prst="ellipse">
              <a:avLst/>
            </a:prstGeom>
            <a:solidFill>
              <a:schemeClr val="lt1"/>
            </a:solidFill>
            <a:ln w="9525" cap="flat" cmpd="sng">
              <a:solidFill>
                <a:schemeClr val="lt1"/>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2800">
                <a:solidFill>
                  <a:srgbClr val="595959"/>
                </a:solidFill>
                <a:latin typeface="Arial"/>
                <a:ea typeface="Arial"/>
                <a:cs typeface="Arial"/>
                <a:sym typeface="Arial"/>
              </a:endParaRPr>
            </a:p>
          </p:txBody>
        </p:sp>
      </p:grpSp>
      <p:pic>
        <p:nvPicPr>
          <p:cNvPr id="22" name="圖片 21">
            <a:extLst>
              <a:ext uri="{FF2B5EF4-FFF2-40B4-BE49-F238E27FC236}">
                <a16:creationId xmlns:a16="http://schemas.microsoft.com/office/drawing/2014/main" id="{5DA9B2D1-3AE8-8E40-83E7-E1002862F1A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1674" y="3719864"/>
            <a:ext cx="645235" cy="765483"/>
          </a:xfrm>
          <a:prstGeom prst="rect">
            <a:avLst/>
          </a:prstGeom>
        </p:spPr>
      </p:pic>
      <p:grpSp>
        <p:nvGrpSpPr>
          <p:cNvPr id="23" name="群組 22">
            <a:extLst>
              <a:ext uri="{FF2B5EF4-FFF2-40B4-BE49-F238E27FC236}">
                <a16:creationId xmlns:a16="http://schemas.microsoft.com/office/drawing/2014/main" id="{EA82EDC7-FE38-174E-A15F-DFC40A2C5970}"/>
              </a:ext>
            </a:extLst>
          </p:cNvPr>
          <p:cNvGrpSpPr/>
          <p:nvPr/>
        </p:nvGrpSpPr>
        <p:grpSpPr>
          <a:xfrm>
            <a:off x="540006" y="2473876"/>
            <a:ext cx="858239" cy="771138"/>
            <a:chOff x="1061964" y="2431090"/>
            <a:chExt cx="881288" cy="791847"/>
          </a:xfrm>
        </p:grpSpPr>
        <p:pic>
          <p:nvPicPr>
            <p:cNvPr id="24" name="圖片 23">
              <a:extLst>
                <a:ext uri="{FF2B5EF4-FFF2-40B4-BE49-F238E27FC236}">
                  <a16:creationId xmlns:a16="http://schemas.microsoft.com/office/drawing/2014/main" id="{84EE13F6-58E3-AF48-825A-D1431CE70C6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30530" t="26422" r="4612" b="20444"/>
            <a:stretch/>
          </p:blipFill>
          <p:spPr>
            <a:xfrm>
              <a:off x="1061964" y="2963389"/>
              <a:ext cx="881288" cy="259548"/>
            </a:xfrm>
            <a:prstGeom prst="rect">
              <a:avLst/>
            </a:prstGeom>
          </p:spPr>
        </p:pic>
        <p:pic>
          <p:nvPicPr>
            <p:cNvPr id="25" name="圖片 24" descr="一張含有 建築物, 窗戶, 門 的圖片&#10;&#10;自動產生的描述">
              <a:extLst>
                <a:ext uri="{FF2B5EF4-FFF2-40B4-BE49-F238E27FC236}">
                  <a16:creationId xmlns:a16="http://schemas.microsoft.com/office/drawing/2014/main" id="{1C9523E1-4C45-7B41-A677-4CFC5319B55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239230" y="2431090"/>
              <a:ext cx="524298" cy="524298"/>
            </a:xfrm>
            <a:prstGeom prst="rect">
              <a:avLst/>
            </a:prstGeom>
          </p:spPr>
        </p:pic>
      </p:grpSp>
      <p:pic>
        <p:nvPicPr>
          <p:cNvPr id="33" name="圖片 32">
            <a:extLst>
              <a:ext uri="{FF2B5EF4-FFF2-40B4-BE49-F238E27FC236}">
                <a16:creationId xmlns:a16="http://schemas.microsoft.com/office/drawing/2014/main" id="{D2806D6B-AB3F-834E-805F-BA82A33606D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48538" y="4977443"/>
            <a:ext cx="871389" cy="871389"/>
          </a:xfrm>
          <a:prstGeom prst="rect">
            <a:avLst/>
          </a:prstGeom>
        </p:spPr>
      </p:pic>
      <p:sp>
        <p:nvSpPr>
          <p:cNvPr id="27" name="TextBox 17">
            <a:extLst>
              <a:ext uri="{FF2B5EF4-FFF2-40B4-BE49-F238E27FC236}">
                <a16:creationId xmlns:a16="http://schemas.microsoft.com/office/drawing/2014/main" id="{52008757-DD26-CA4F-BEB9-9930D36C1F99}"/>
              </a:ext>
            </a:extLst>
          </p:cNvPr>
          <p:cNvSpPr txBox="1"/>
          <p:nvPr/>
        </p:nvSpPr>
        <p:spPr>
          <a:xfrm>
            <a:off x="5181079" y="2044464"/>
            <a:ext cx="1732856" cy="338554"/>
          </a:xfrm>
          <a:prstGeom prst="rect">
            <a:avLst/>
          </a:prstGeom>
          <a:noFill/>
        </p:spPr>
        <p:txBody>
          <a:bodyPr wrap="square" rtlCol="0" anchor="t">
            <a:spAutoFit/>
          </a:bodyPr>
          <a:lstStyle/>
          <a:p>
            <a:r>
              <a:rPr lang="en-US" altLang="zh-TW" sz="1600" b="1">
                <a:latin typeface="Arial" panose="020B0604020202020204" pitchFamily="34" charset="0"/>
                <a:ea typeface="微軟正黑體"/>
                <a:cs typeface="Arial" panose="020B0604020202020204" pitchFamily="34" charset="0"/>
              </a:rPr>
              <a:t>QXP-W6-AX200</a:t>
            </a:r>
          </a:p>
        </p:txBody>
      </p:sp>
    </p:spTree>
    <p:extLst>
      <p:ext uri="{BB962C8B-B14F-4D97-AF65-F5344CB8AC3E}">
        <p14:creationId xmlns:p14="http://schemas.microsoft.com/office/powerpoint/2010/main" val="2392038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1B4DF641-9989-4395-A08C-768A8F795AAD}"/>
              </a:ext>
            </a:extLst>
          </p:cNvPr>
          <p:cNvSpPr/>
          <p:nvPr/>
        </p:nvSpPr>
        <p:spPr>
          <a:xfrm>
            <a:off x="0" y="3812985"/>
            <a:ext cx="12192000" cy="2249557"/>
          </a:xfrm>
          <a:prstGeom prst="rect">
            <a:avLst/>
          </a:prstGeom>
          <a:solidFill>
            <a:srgbClr val="0C1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817DA4F4-3599-724B-9791-65FFCB428276}"/>
              </a:ext>
            </a:extLst>
          </p:cNvPr>
          <p:cNvSpPr>
            <a:spLocks noGrp="1"/>
          </p:cNvSpPr>
          <p:nvPr>
            <p:ph type="title"/>
          </p:nvPr>
        </p:nvSpPr>
        <p:spPr>
          <a:xfrm>
            <a:off x="1137417" y="344125"/>
            <a:ext cx="10006861" cy="902665"/>
          </a:xfrm>
        </p:spPr>
        <p:txBody>
          <a:bodyPr>
            <a:noAutofit/>
          </a:bodyPr>
          <a:lstStyle/>
          <a:p>
            <a:r>
              <a:rPr kumimoji="1" lang="zh-TW" altLang="en-US"/>
              <a:t>雙空間流與</a:t>
            </a:r>
            <a:r>
              <a:rPr kumimoji="1" lang="en-US" altLang="zh-TW"/>
              <a:t> 160MHz </a:t>
            </a:r>
            <a:r>
              <a:rPr kumimoji="1" lang="zh-TW" altLang="en-US"/>
              <a:t>大幅提昇無線網速</a:t>
            </a:r>
            <a:r>
              <a:rPr kumimoji="1" lang="en-US" altLang="zh-TW"/>
              <a:t>1</a:t>
            </a:r>
            <a:endParaRPr kumimoji="1" lang="zh-TW" altLang="en-US"/>
          </a:p>
        </p:txBody>
      </p:sp>
      <p:sp>
        <p:nvSpPr>
          <p:cNvPr id="4" name="文字方塊 3">
            <a:extLst>
              <a:ext uri="{FF2B5EF4-FFF2-40B4-BE49-F238E27FC236}">
                <a16:creationId xmlns:a16="http://schemas.microsoft.com/office/drawing/2014/main" id="{C9427A57-0DA6-3143-A82B-7284C8FE7FD6}"/>
              </a:ext>
            </a:extLst>
          </p:cNvPr>
          <p:cNvSpPr txBox="1"/>
          <p:nvPr/>
        </p:nvSpPr>
        <p:spPr>
          <a:xfrm>
            <a:off x="494792" y="1459508"/>
            <a:ext cx="11202416" cy="2123658"/>
          </a:xfrm>
          <a:prstGeom prst="rect">
            <a:avLst/>
          </a:prstGeom>
          <a:noFill/>
        </p:spPr>
        <p:txBody>
          <a:bodyPr wrap="square" rtlCol="0">
            <a:spAutoFit/>
          </a:bodyPr>
          <a:lstStyle/>
          <a:p>
            <a:pPr marL="285750" indent="-285750">
              <a:buFont typeface="Arial" panose="020B0604020202020204" pitchFamily="34" charset="0"/>
              <a:buChar char="•"/>
            </a:pPr>
            <a:r>
              <a:rPr kumimoji="1" lang="en-US" altLang="zh-TW" sz="2200">
                <a:latin typeface="微軟正黑體" panose="020B0604030504040204" pitchFamily="34" charset="-120"/>
                <a:ea typeface="微軟正黑體" panose="020B0604030504040204" pitchFamily="34" charset="-120"/>
              </a:rPr>
              <a:t>QXP-W6-AX200 </a:t>
            </a:r>
            <a:r>
              <a:rPr kumimoji="1" lang="en-US" altLang="zh-TW" sz="2200" err="1">
                <a:latin typeface="微軟正黑體" panose="020B0604030504040204" pitchFamily="34" charset="-120"/>
                <a:ea typeface="微軟正黑體" panose="020B0604030504040204" pitchFamily="34" charset="-120"/>
              </a:rPr>
              <a:t>WiFi</a:t>
            </a:r>
            <a:r>
              <a:rPr kumimoji="1" lang="en-US" altLang="zh-TW" sz="2200">
                <a:latin typeface="微軟正黑體" panose="020B0604030504040204" pitchFamily="34" charset="-120"/>
                <a:ea typeface="微軟正黑體" panose="020B0604030504040204" pitchFamily="34" charset="-120"/>
              </a:rPr>
              <a:t> 6 (802.11ax) </a:t>
            </a:r>
            <a:r>
              <a:rPr kumimoji="1" lang="zh-TW" altLang="en-US" sz="2200">
                <a:latin typeface="微軟正黑體" panose="020B0604030504040204" pitchFamily="34" charset="-120"/>
                <a:ea typeface="微軟正黑體" panose="020B0604030504040204" pitchFamily="34" charset="-120"/>
              </a:rPr>
              <a:t>網卡提供比 </a:t>
            </a:r>
            <a:r>
              <a:rPr kumimoji="1" lang="en" altLang="zh-TW" sz="2200">
                <a:latin typeface="微軟正黑體" panose="020B0604030504040204" pitchFamily="34" charset="-120"/>
                <a:ea typeface="微軟正黑體" panose="020B0604030504040204" pitchFamily="34" charset="-120"/>
              </a:rPr>
              <a:t>WiFi 5 (802.11ac) </a:t>
            </a:r>
            <a:r>
              <a:rPr kumimoji="1" lang="zh-TW" altLang="en-US" sz="2200">
                <a:latin typeface="微軟正黑體" panose="020B0604030504040204" pitchFamily="34" charset="-120"/>
                <a:ea typeface="微軟正黑體" panose="020B0604030504040204" pitchFamily="34" charset="-120"/>
              </a:rPr>
              <a:t>裝置快 </a:t>
            </a:r>
            <a:endParaRPr kumimoji="1" lang="en-US" altLang="zh-TW" sz="2200">
              <a:latin typeface="微軟正黑體" panose="020B0604030504040204" pitchFamily="34" charset="-120"/>
              <a:ea typeface="微軟正黑體" panose="020B0604030504040204" pitchFamily="34" charset="-120"/>
            </a:endParaRPr>
          </a:p>
          <a:p>
            <a:r>
              <a:rPr kumimoji="1" lang="en-US" altLang="zh-TW" sz="2200">
                <a:latin typeface="微軟正黑體" panose="020B0604030504040204" pitchFamily="34" charset="-120"/>
                <a:ea typeface="微軟正黑體" panose="020B0604030504040204" pitchFamily="34" charset="-120"/>
              </a:rPr>
              <a:t>   3 </a:t>
            </a:r>
            <a:r>
              <a:rPr kumimoji="1" lang="zh-TW" altLang="en-US" sz="2200">
                <a:latin typeface="微軟正黑體" panose="020B0604030504040204" pitchFamily="34" charset="-120"/>
                <a:ea typeface="微軟正黑體" panose="020B0604030504040204" pitchFamily="34" charset="-120"/>
              </a:rPr>
              <a:t>倍的無線速度與 </a:t>
            </a:r>
            <a:r>
              <a:rPr kumimoji="1" lang="en-US" altLang="zh-TW" sz="2200">
                <a:latin typeface="微軟正黑體" panose="020B0604030504040204" pitchFamily="34" charset="-120"/>
                <a:ea typeface="微軟正黑體" panose="020B0604030504040204" pitchFamily="34" charset="-120"/>
              </a:rPr>
              <a:t>4</a:t>
            </a:r>
            <a:r>
              <a:rPr kumimoji="1" lang="zh-TW" altLang="en-US" sz="2200">
                <a:latin typeface="微軟正黑體" panose="020B0604030504040204" pitchFamily="34" charset="-120"/>
                <a:ea typeface="微軟正黑體" panose="020B0604030504040204" pitchFamily="34" charset="-120"/>
              </a:rPr>
              <a:t> 倍裝置數容量</a:t>
            </a:r>
            <a:r>
              <a:rPr kumimoji="1" lang="en-US" altLang="zh-TW" sz="2200">
                <a:latin typeface="微軟正黑體" panose="020B0604030504040204" pitchFamily="34" charset="-120"/>
                <a:ea typeface="微軟正黑體" panose="020B0604030504040204" pitchFamily="34" charset="-120"/>
              </a:rPr>
              <a:t>*</a:t>
            </a:r>
            <a:r>
              <a:rPr kumimoji="1" lang="zh-TW" altLang="en-US" sz="2200">
                <a:latin typeface="微軟正黑體" panose="020B0604030504040204" pitchFamily="34" charset="-120"/>
                <a:ea typeface="微軟正黑體" panose="020B0604030504040204" pitchFamily="34" charset="-120"/>
              </a:rPr>
              <a:t>，</a:t>
            </a:r>
            <a:r>
              <a:rPr kumimoji="1" lang="en-US" altLang="zh-TW" sz="2200">
                <a:latin typeface="微軟正黑體" panose="020B0604030504040204" pitchFamily="34" charset="-120"/>
                <a:ea typeface="微軟正黑體" panose="020B0604030504040204" pitchFamily="34" charset="-120"/>
              </a:rPr>
              <a:t>2.4GHz &amp; 5GHz </a:t>
            </a:r>
            <a:r>
              <a:rPr kumimoji="1" lang="zh-TW" altLang="en-US" sz="2200">
                <a:latin typeface="微軟正黑體" panose="020B0604030504040204" pitchFamily="34" charset="-120"/>
                <a:ea typeface="微軟正黑體" panose="020B0604030504040204" pitchFamily="34" charset="-120"/>
              </a:rPr>
              <a:t>均可支援雙空間串流規格</a:t>
            </a:r>
            <a:endParaRPr kumimoji="1" lang="en-US" altLang="zh-TW" sz="2200">
              <a:latin typeface="微軟正黑體" panose="020B0604030504040204" pitchFamily="34" charset="-120"/>
              <a:ea typeface="微軟正黑體" panose="020B0604030504040204" pitchFamily="34" charset="-120"/>
            </a:endParaRPr>
          </a:p>
          <a:p>
            <a:pPr marL="285750" lvl="1" indent="-285750">
              <a:buFont typeface="Arial" panose="020B0604020202020204" pitchFamily="34" charset="0"/>
              <a:buChar char="•"/>
            </a:pPr>
            <a:r>
              <a:rPr kumimoji="1" lang="en-US" altLang="zh-TW" sz="2200">
                <a:latin typeface="微軟正黑體" panose="020B0604030504040204" pitchFamily="34" charset="-120"/>
                <a:ea typeface="微軟正黑體" panose="020B0604030504040204" pitchFamily="34" charset="-120"/>
              </a:rPr>
              <a:t>2x2 160MHz</a:t>
            </a:r>
            <a:r>
              <a:rPr kumimoji="1" lang="zh-TW" altLang="en-US" sz="2200">
                <a:latin typeface="微軟正黑體" panose="020B0604030504040204" pitchFamily="34" charset="-120"/>
                <a:ea typeface="微軟正黑體" panose="020B0604030504040204" pitchFamily="34" charset="-120"/>
              </a:rPr>
              <a:t>、</a:t>
            </a:r>
            <a:r>
              <a:rPr kumimoji="1" lang="en-US" altLang="zh-TW" sz="2200">
                <a:latin typeface="微軟正黑體" panose="020B0604030504040204" pitchFamily="34" charset="-120"/>
                <a:ea typeface="微軟正黑體" panose="020B0604030504040204" pitchFamily="34" charset="-120"/>
              </a:rPr>
              <a:t>1024QAM</a:t>
            </a:r>
            <a:r>
              <a:rPr kumimoji="1" lang="zh-TW" altLang="en-US" sz="2200">
                <a:latin typeface="微軟正黑體" panose="020B0604030504040204" pitchFamily="34" charset="-120"/>
                <a:ea typeface="微軟正黑體" panose="020B0604030504040204" pitchFamily="34" charset="-120"/>
              </a:rPr>
              <a:t> 讓</a:t>
            </a:r>
            <a:r>
              <a:rPr kumimoji="1" lang="en-US" altLang="zh-TW" sz="2200">
                <a:latin typeface="微軟正黑體" panose="020B0604030504040204" pitchFamily="34" charset="-120"/>
                <a:ea typeface="微軟正黑體" panose="020B0604030504040204" pitchFamily="34" charset="-120"/>
              </a:rPr>
              <a:t> 2.4GHz </a:t>
            </a:r>
            <a:r>
              <a:rPr kumimoji="1" lang="zh-TW" altLang="en-US" sz="2200">
                <a:latin typeface="微軟正黑體" panose="020B0604030504040204" pitchFamily="34" charset="-120"/>
                <a:ea typeface="微軟正黑體" panose="020B0604030504040204" pitchFamily="34" charset="-120"/>
              </a:rPr>
              <a:t>理論速度高達</a:t>
            </a:r>
            <a:r>
              <a:rPr kumimoji="1" lang="en-US" altLang="zh-TW" sz="2200">
                <a:latin typeface="微軟正黑體" panose="020B0604030504040204" pitchFamily="34" charset="-120"/>
                <a:ea typeface="微軟正黑體" panose="020B0604030504040204" pitchFamily="34" charset="-120"/>
              </a:rPr>
              <a:t> 574Mbps</a:t>
            </a:r>
            <a:r>
              <a:rPr kumimoji="1" lang="zh-TW" altLang="en-US" sz="2200">
                <a:latin typeface="微軟正黑體" panose="020B0604030504040204" pitchFamily="34" charset="-120"/>
                <a:ea typeface="微軟正黑體" panose="020B0604030504040204" pitchFamily="34" charset="-120"/>
              </a:rPr>
              <a:t>、</a:t>
            </a:r>
            <a:r>
              <a:rPr kumimoji="1" lang="en-US" altLang="zh-TW" sz="2200">
                <a:latin typeface="微軟正黑體" panose="020B0604030504040204" pitchFamily="34" charset="-120"/>
                <a:ea typeface="微軟正黑體" panose="020B0604030504040204" pitchFamily="34" charset="-120"/>
              </a:rPr>
              <a:t>5GHz </a:t>
            </a:r>
            <a:r>
              <a:rPr kumimoji="1" lang="zh-TW" altLang="en-US" sz="2200">
                <a:latin typeface="微軟正黑體" panose="020B0604030504040204" pitchFamily="34" charset="-120"/>
                <a:ea typeface="微軟正黑體" panose="020B0604030504040204" pitchFamily="34" charset="-120"/>
              </a:rPr>
              <a:t>理論速度高達</a:t>
            </a:r>
            <a:r>
              <a:rPr kumimoji="1" lang="en-US" altLang="zh-TW" sz="2200">
                <a:latin typeface="微軟正黑體" panose="020B0604030504040204" pitchFamily="34" charset="-120"/>
                <a:ea typeface="微軟正黑體" panose="020B0604030504040204" pitchFamily="34" charset="-120"/>
              </a:rPr>
              <a:t> 2402Mbps</a:t>
            </a:r>
          </a:p>
          <a:p>
            <a:pPr marL="285750" lvl="1" indent="-285750">
              <a:buFont typeface="Arial" panose="020B0604020202020204" pitchFamily="34" charset="0"/>
              <a:buChar char="•"/>
            </a:pPr>
            <a:r>
              <a:rPr kumimoji="1" lang="zh-TW" altLang="en-US" sz="2200">
                <a:latin typeface="微軟正黑體" panose="020B0604030504040204" pitchFamily="34" charset="-120"/>
                <a:ea typeface="微軟正黑體" panose="020B0604030504040204" pitchFamily="34" charset="-120"/>
              </a:rPr>
              <a:t>支援</a:t>
            </a:r>
            <a:r>
              <a:rPr kumimoji="1" lang="en-US" altLang="zh-TW" sz="2200">
                <a:latin typeface="微軟正黑體" panose="020B0604030504040204" pitchFamily="34" charset="-120"/>
                <a:ea typeface="微軟正黑體" panose="020B0604030504040204" pitchFamily="34" charset="-120"/>
              </a:rPr>
              <a:t> OFDMA </a:t>
            </a:r>
            <a:r>
              <a:rPr kumimoji="1" lang="zh-TW" altLang="en-US" sz="2200">
                <a:latin typeface="微軟正黑體" panose="020B0604030504040204" pitchFamily="34" charset="-120"/>
                <a:ea typeface="微軟正黑體" panose="020B0604030504040204" pitchFamily="34" charset="-120"/>
              </a:rPr>
              <a:t>與</a:t>
            </a:r>
            <a:r>
              <a:rPr kumimoji="1" lang="en-US" altLang="zh-TW" sz="2200">
                <a:latin typeface="微軟正黑體" panose="020B0604030504040204" pitchFamily="34" charset="-120"/>
                <a:ea typeface="微軟正黑體" panose="020B0604030504040204" pitchFamily="34" charset="-120"/>
              </a:rPr>
              <a:t> MU-MIMO</a:t>
            </a:r>
            <a:r>
              <a:rPr kumimoji="1" lang="zh-TW" altLang="en-US" sz="2200">
                <a:latin typeface="微軟正黑體" panose="020B0604030504040204" pitchFamily="34" charset="-120"/>
                <a:ea typeface="微軟正黑體" panose="020B0604030504040204" pitchFamily="34" charset="-120"/>
              </a:rPr>
              <a:t>，讓</a:t>
            </a:r>
            <a:r>
              <a:rPr kumimoji="1" lang="en-US" altLang="zh-TW" sz="2200">
                <a:latin typeface="微軟正黑體" panose="020B0604030504040204" pitchFamily="34" charset="-120"/>
                <a:ea typeface="微軟正黑體" panose="020B0604030504040204" pitchFamily="34" charset="-120"/>
              </a:rPr>
              <a:t> NAS </a:t>
            </a:r>
            <a:r>
              <a:rPr kumimoji="1" lang="zh-TW" altLang="en-US" sz="2200">
                <a:latin typeface="微軟正黑體" panose="020B0604030504040204" pitchFamily="34" charset="-120"/>
                <a:ea typeface="微軟正黑體" panose="020B0604030504040204" pitchFamily="34" charset="-120"/>
              </a:rPr>
              <a:t>與</a:t>
            </a:r>
            <a:r>
              <a:rPr kumimoji="1" lang="en-US" altLang="zh-TW" sz="2200">
                <a:latin typeface="微軟正黑體" panose="020B0604030504040204" pitchFamily="34" charset="-120"/>
                <a:ea typeface="微軟正黑體" panose="020B0604030504040204" pitchFamily="34" charset="-120"/>
              </a:rPr>
              <a:t> PC </a:t>
            </a:r>
            <a:r>
              <a:rPr kumimoji="1" lang="zh-TW" altLang="en-US" sz="2200">
                <a:latin typeface="微軟正黑體" panose="020B0604030504040204" pitchFamily="34" charset="-120"/>
                <a:ea typeface="微軟正黑體" panose="020B0604030504040204" pitchFamily="34" charset="-120"/>
              </a:rPr>
              <a:t>即便處於擁擠的無線網路環境，傳輸依然快速無比，無需等待</a:t>
            </a:r>
            <a:endParaRPr kumimoji="1" lang="en-US" altLang="zh-TW" sz="2200">
              <a:latin typeface="微軟正黑體" panose="020B0604030504040204" pitchFamily="34" charset="-120"/>
              <a:ea typeface="微軟正黑體" panose="020B0604030504040204" pitchFamily="34" charset="-120"/>
            </a:endParaRPr>
          </a:p>
        </p:txBody>
      </p:sp>
      <p:sp>
        <p:nvSpPr>
          <p:cNvPr id="5" name="文字方塊 4">
            <a:extLst>
              <a:ext uri="{FF2B5EF4-FFF2-40B4-BE49-F238E27FC236}">
                <a16:creationId xmlns:a16="http://schemas.microsoft.com/office/drawing/2014/main" id="{230406E9-87C6-4846-BA3D-B9289826EB5B}"/>
              </a:ext>
            </a:extLst>
          </p:cNvPr>
          <p:cNvSpPr txBox="1"/>
          <p:nvPr/>
        </p:nvSpPr>
        <p:spPr>
          <a:xfrm>
            <a:off x="368188" y="6152849"/>
            <a:ext cx="9439059" cy="461665"/>
          </a:xfrm>
          <a:prstGeom prst="rect">
            <a:avLst/>
          </a:prstGeom>
          <a:noFill/>
        </p:spPr>
        <p:txBody>
          <a:bodyPr wrap="none" rtlCol="0">
            <a:spAutoFit/>
          </a:bodyPr>
          <a:lstStyle/>
          <a:p>
            <a:r>
              <a:rPr kumimoji="1" lang="zh-TW" altLang="en-US" sz="1200">
                <a:latin typeface="微軟正黑體" panose="020B0604030504040204" pitchFamily="34" charset="-120"/>
                <a:ea typeface="微軟正黑體" panose="020B0604030504040204" pitchFamily="34" charset="-120"/>
              </a:rPr>
              <a:t>資料來源</a:t>
            </a:r>
            <a:r>
              <a:rPr kumimoji="1" lang="en-US" altLang="zh-TW" sz="1200">
                <a:latin typeface="微軟正黑體" panose="020B0604030504040204" pitchFamily="34" charset="-120"/>
                <a:ea typeface="微軟正黑體" panose="020B0604030504040204" pitchFamily="34" charset="-120"/>
              </a:rPr>
              <a:t>: </a:t>
            </a:r>
            <a:r>
              <a:rPr lang="en" altLang="zh-TW" sz="1200">
                <a:latin typeface="微軟正黑體" panose="020B0604030504040204" pitchFamily="34" charset="-120"/>
                <a:ea typeface="微軟正黑體" panose="020B0604030504040204" pitchFamily="34" charset="-120"/>
                <a:hlinkClick r:id="rId2"/>
              </a:rPr>
              <a:t>https://www.intel.com.tw/content/www/tw/zh/products/docs/wireless-products/gaming-with-wi-fi-6-infographic.html</a:t>
            </a:r>
            <a:endParaRPr lang="en" altLang="zh-TW" sz="1200">
              <a:latin typeface="微軟正黑體" panose="020B0604030504040204" pitchFamily="34" charset="-120"/>
              <a:ea typeface="微軟正黑體" panose="020B0604030504040204" pitchFamily="34" charset="-120"/>
            </a:endParaRPr>
          </a:p>
          <a:p>
            <a:r>
              <a:rPr kumimoji="1" lang="en" altLang="zh-TW" sz="1200">
                <a:latin typeface="微軟正黑體" panose="020B0604030504040204" pitchFamily="34" charset="-120"/>
                <a:ea typeface="微軟正黑體" panose="020B0604030504040204" pitchFamily="34" charset="-120"/>
              </a:rPr>
              <a:t>* </a:t>
            </a:r>
            <a:r>
              <a:rPr kumimoji="1" lang="zh-TW" altLang="en-US" sz="1200">
                <a:latin typeface="微軟正黑體" panose="020B0604030504040204" pitchFamily="34" charset="-120"/>
                <a:ea typeface="微軟正黑體" panose="020B0604030504040204" pitchFamily="34" charset="-120"/>
              </a:rPr>
              <a:t>需使用相容的</a:t>
            </a:r>
            <a:r>
              <a:rPr kumimoji="1" lang="en-US" altLang="zh-TW" sz="1200">
                <a:latin typeface="微軟正黑體" panose="020B0604030504040204" pitchFamily="34" charset="-120"/>
                <a:ea typeface="微軟正黑體" panose="020B0604030504040204" pitchFamily="34" charset="-120"/>
              </a:rPr>
              <a:t> </a:t>
            </a:r>
            <a:r>
              <a:rPr kumimoji="1" lang="en-US" altLang="zh-TW" sz="1200" err="1">
                <a:latin typeface="微軟正黑體" panose="020B0604030504040204" pitchFamily="34" charset="-120"/>
                <a:ea typeface="微軟正黑體" panose="020B0604030504040204" pitchFamily="34" charset="-120"/>
              </a:rPr>
              <a:t>WiFi</a:t>
            </a:r>
            <a:r>
              <a:rPr kumimoji="1" lang="en-US" altLang="zh-TW" sz="1200">
                <a:latin typeface="微軟正黑體" panose="020B0604030504040204" pitchFamily="34" charset="-120"/>
                <a:ea typeface="微軟正黑體" panose="020B0604030504040204" pitchFamily="34" charset="-120"/>
              </a:rPr>
              <a:t> 6 </a:t>
            </a:r>
            <a:r>
              <a:rPr kumimoji="1" lang="zh-TW" altLang="en-US" sz="1200">
                <a:latin typeface="微軟正黑體" panose="020B0604030504040204" pitchFamily="34" charset="-120"/>
                <a:ea typeface="微軟正黑體" panose="020B0604030504040204" pitchFamily="34" charset="-120"/>
              </a:rPr>
              <a:t>路由器</a:t>
            </a:r>
            <a:r>
              <a:rPr kumimoji="1" lang="en-US" altLang="zh-TW" sz="1200">
                <a:latin typeface="微軟正黑體" panose="020B0604030504040204" pitchFamily="34" charset="-120"/>
                <a:ea typeface="微軟正黑體" panose="020B0604030504040204" pitchFamily="34" charset="-120"/>
              </a:rPr>
              <a:t>/</a:t>
            </a:r>
            <a:r>
              <a:rPr kumimoji="1" lang="zh-TW" altLang="en-US" sz="1200">
                <a:latin typeface="微軟正黑體" panose="020B0604030504040204" pitchFamily="34" charset="-120"/>
                <a:ea typeface="微軟正黑體" panose="020B0604030504040204" pitchFamily="34" charset="-120"/>
              </a:rPr>
              <a:t>分享器．實際無限效能與範圍會因環境而有不同，</a:t>
            </a:r>
          </a:p>
        </p:txBody>
      </p:sp>
      <p:pic>
        <p:nvPicPr>
          <p:cNvPr id="8" name="圖片 7">
            <a:extLst>
              <a:ext uri="{FF2B5EF4-FFF2-40B4-BE49-F238E27FC236}">
                <a16:creationId xmlns:a16="http://schemas.microsoft.com/office/drawing/2014/main" id="{30C6454C-A502-0B43-A1DA-DF935EC56D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7520" y="3812985"/>
            <a:ext cx="5366657" cy="2249557"/>
          </a:xfrm>
          <a:prstGeom prst="rect">
            <a:avLst/>
          </a:prstGeom>
        </p:spPr>
      </p:pic>
    </p:spTree>
    <p:extLst>
      <p:ext uri="{BB962C8B-B14F-4D97-AF65-F5344CB8AC3E}">
        <p14:creationId xmlns:p14="http://schemas.microsoft.com/office/powerpoint/2010/main" val="2870576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descr="一張含有 球拍, 桌, 白色, 握住 的圖片&#10;&#10;自動產生的描述">
            <a:extLst>
              <a:ext uri="{FF2B5EF4-FFF2-40B4-BE49-F238E27FC236}">
                <a16:creationId xmlns:a16="http://schemas.microsoft.com/office/drawing/2014/main" id="{FB9B5E66-389A-4E96-BBE5-8249DCB1A3BD}"/>
              </a:ext>
            </a:extLst>
          </p:cNvPr>
          <p:cNvPicPr>
            <a:picLocks noChangeAspect="1"/>
          </p:cNvPicPr>
          <p:nvPr/>
        </p:nvPicPr>
        <p:blipFill>
          <a:blip r:embed="rId2"/>
          <a:stretch>
            <a:fillRect/>
          </a:stretch>
        </p:blipFill>
        <p:spPr>
          <a:xfrm>
            <a:off x="-879645" y="3948559"/>
            <a:ext cx="13409568" cy="2598334"/>
          </a:xfrm>
          <a:prstGeom prst="rect">
            <a:avLst/>
          </a:prstGeom>
        </p:spPr>
      </p:pic>
      <p:sp>
        <p:nvSpPr>
          <p:cNvPr id="2" name="標題 1">
            <a:extLst>
              <a:ext uri="{FF2B5EF4-FFF2-40B4-BE49-F238E27FC236}">
                <a16:creationId xmlns:a16="http://schemas.microsoft.com/office/drawing/2014/main" id="{68041978-4475-416F-9184-8FBC5F331140}"/>
              </a:ext>
            </a:extLst>
          </p:cNvPr>
          <p:cNvSpPr>
            <a:spLocks noGrp="1"/>
          </p:cNvSpPr>
          <p:nvPr>
            <p:ph type="title"/>
          </p:nvPr>
        </p:nvSpPr>
        <p:spPr>
          <a:xfrm>
            <a:off x="997526" y="1658640"/>
            <a:ext cx="11012503" cy="624370"/>
          </a:xfrm>
        </p:spPr>
        <p:txBody>
          <a:bodyPr vert="horz" lIns="91440" tIns="45720" rIns="91440" bIns="45720" rtlCol="0" anchor="ctr">
            <a:noAutofit/>
          </a:bodyPr>
          <a:lstStyle/>
          <a:p>
            <a:r>
              <a:rPr kumimoji="1" lang="zh-TW" altLang="en-US" sz="2600">
                <a:solidFill>
                  <a:schemeClr val="tx1"/>
                </a:solidFill>
                <a:cs typeface="+mn-cs"/>
              </a:rPr>
              <a:t>可透過安裝 </a:t>
            </a:r>
            <a:r>
              <a:rPr kumimoji="1" lang="en-US" altLang="zh-TW" sz="2600">
                <a:solidFill>
                  <a:schemeClr val="tx1"/>
                </a:solidFill>
                <a:cs typeface="+mn-cs"/>
              </a:rPr>
              <a:t>PCIe AX200 </a:t>
            </a:r>
            <a:r>
              <a:rPr kumimoji="1" lang="zh-TW" altLang="en-US" sz="2600">
                <a:solidFill>
                  <a:schemeClr val="tx1"/>
                </a:solidFill>
                <a:cs typeface="+mn-cs"/>
              </a:rPr>
              <a:t>或 </a:t>
            </a:r>
            <a:r>
              <a:rPr kumimoji="1" lang="en-US" altLang="zh-TW" sz="2600">
                <a:solidFill>
                  <a:schemeClr val="tx1"/>
                </a:solidFill>
                <a:cs typeface="+mn-cs"/>
              </a:rPr>
              <a:t>USB </a:t>
            </a:r>
            <a:r>
              <a:rPr kumimoji="1" lang="en-US" altLang="zh-TW" sz="2600" err="1">
                <a:solidFill>
                  <a:schemeClr val="tx1"/>
                </a:solidFill>
                <a:cs typeface="+mn-cs"/>
              </a:rPr>
              <a:t>WiFi</a:t>
            </a:r>
            <a:r>
              <a:rPr kumimoji="1" lang="en-US" altLang="zh-TW" sz="2600">
                <a:solidFill>
                  <a:schemeClr val="tx1"/>
                </a:solidFill>
                <a:cs typeface="+mn-cs"/>
              </a:rPr>
              <a:t> </a:t>
            </a:r>
            <a:r>
              <a:rPr kumimoji="1" lang="zh-TW" altLang="en-US" sz="2600">
                <a:solidFill>
                  <a:schemeClr val="tx1"/>
                </a:solidFill>
                <a:cs typeface="+mn-cs"/>
              </a:rPr>
              <a:t>網卡將 </a:t>
            </a:r>
            <a:r>
              <a:rPr kumimoji="1" lang="en-US" altLang="zh-TW" sz="2600">
                <a:solidFill>
                  <a:schemeClr val="tx1"/>
                </a:solidFill>
                <a:cs typeface="+mn-cs"/>
              </a:rPr>
              <a:t>NAS </a:t>
            </a:r>
            <a:r>
              <a:rPr kumimoji="1" lang="zh-TW" altLang="en-US" sz="2600">
                <a:solidFill>
                  <a:schemeClr val="tx1"/>
                </a:solidFill>
                <a:cs typeface="+mn-cs"/>
              </a:rPr>
              <a:t>晉升為 WiFi NAS </a:t>
            </a:r>
          </a:p>
        </p:txBody>
      </p:sp>
      <p:sp>
        <p:nvSpPr>
          <p:cNvPr id="5" name="標題 1">
            <a:extLst>
              <a:ext uri="{FF2B5EF4-FFF2-40B4-BE49-F238E27FC236}">
                <a16:creationId xmlns:a16="http://schemas.microsoft.com/office/drawing/2014/main" id="{6ADBA2A4-3976-4C34-9B2F-48F5F2E35470}"/>
              </a:ext>
            </a:extLst>
          </p:cNvPr>
          <p:cNvSpPr txBox="1">
            <a:spLocks/>
          </p:cNvSpPr>
          <p:nvPr/>
        </p:nvSpPr>
        <p:spPr>
          <a:xfrm>
            <a:off x="1352054" y="355856"/>
            <a:ext cx="9306473" cy="89985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lang="en-US" sz="4400" kern="1200" spc="-50" baseline="0">
                <a:solidFill>
                  <a:schemeClr val="bg1"/>
                </a:solidFill>
                <a:latin typeface="微軟正黑體" panose="020B0604030504040204" pitchFamily="34" charset="-120"/>
                <a:ea typeface="微軟正黑體" panose="020B0604030504040204" pitchFamily="34" charset="-120"/>
                <a:cs typeface="+mj-cs"/>
              </a:defRPr>
            </a:lvl1pPr>
          </a:lstStyle>
          <a:p>
            <a:pPr algn="ctr"/>
            <a:r>
              <a:rPr lang="zh-TW" altLang="en-US"/>
              <a:t>ＷiFi</a:t>
            </a:r>
            <a:r>
              <a:rPr lang="en-US" altLang="zh-TW"/>
              <a:t> </a:t>
            </a:r>
            <a:r>
              <a:rPr lang="zh-TW" altLang="en-US"/>
              <a:t>NAS 支援方式</a:t>
            </a:r>
          </a:p>
        </p:txBody>
      </p:sp>
      <p:sp>
        <p:nvSpPr>
          <p:cNvPr id="12" name="文字方塊 11">
            <a:extLst>
              <a:ext uri="{FF2B5EF4-FFF2-40B4-BE49-F238E27FC236}">
                <a16:creationId xmlns:a16="http://schemas.microsoft.com/office/drawing/2014/main" id="{1769BC05-C8A2-42DD-A753-E4AB2D9E6C3F}"/>
              </a:ext>
            </a:extLst>
          </p:cNvPr>
          <p:cNvSpPr txBox="1"/>
          <p:nvPr/>
        </p:nvSpPr>
        <p:spPr>
          <a:xfrm>
            <a:off x="877201" y="2672217"/>
            <a:ext cx="4623690" cy="1107996"/>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altLang="zh-TW" sz="2200">
                <a:latin typeface="微軟正黑體" panose="020B0604030504040204" pitchFamily="34" charset="-120"/>
                <a:ea typeface="微軟正黑體" panose="020B0604030504040204" pitchFamily="34" charset="-120"/>
              </a:rPr>
              <a:t>QNAP QXP-W6-AX200 PCIe </a:t>
            </a:r>
            <a:r>
              <a:rPr lang="zh-TW" altLang="en-US" sz="2200">
                <a:latin typeface="微軟正黑體" panose="020B0604030504040204" pitchFamily="34" charset="-120"/>
                <a:ea typeface="微軟正黑體" panose="020B0604030504040204" pitchFamily="34" charset="-120"/>
              </a:rPr>
              <a:t>網卡</a:t>
            </a:r>
            <a:endParaRPr lang="en-US" altLang="zh-TW" sz="2200">
              <a:latin typeface="微軟正黑體" panose="020B0604030504040204" pitchFamily="34" charset="-120"/>
              <a:ea typeface="微軟正黑體" panose="020B0604030504040204" pitchFamily="34" charset="-120"/>
            </a:endParaRPr>
          </a:p>
          <a:p>
            <a:pPr algn="ctr"/>
            <a:r>
              <a:rPr lang="en-US" altLang="zh-TW" sz="2200" err="1">
                <a:latin typeface="微軟正黑體" panose="020B0604030504040204" pitchFamily="34" charset="-120"/>
                <a:ea typeface="微軟正黑體" panose="020B0604030504040204" pitchFamily="34" charset="-120"/>
              </a:rPr>
              <a:t>支援</a:t>
            </a:r>
            <a:r>
              <a:rPr lang="en-US" altLang="zh-TW" sz="2200">
                <a:latin typeface="微軟正黑體" panose="020B0604030504040204" pitchFamily="34" charset="-120"/>
                <a:ea typeface="微軟正黑體" panose="020B0604030504040204" pitchFamily="34" charset="-120"/>
              </a:rPr>
              <a:t> </a:t>
            </a:r>
            <a:r>
              <a:rPr lang="zh-TW" sz="2200">
                <a:latin typeface="微軟正黑體" panose="020B0604030504040204" pitchFamily="34" charset="-120"/>
                <a:ea typeface="微軟正黑體" panose="020B0604030504040204" pitchFamily="34" charset="-120"/>
              </a:rPr>
              <a:t>WiFi</a:t>
            </a:r>
            <a:r>
              <a:rPr lang="zh-TW" altLang="en-US" sz="2200">
                <a:latin typeface="微軟正黑體" panose="020B0604030504040204" pitchFamily="34" charset="-120"/>
                <a:ea typeface="微軟正黑體" panose="020B0604030504040204" pitchFamily="34" charset="-120"/>
              </a:rPr>
              <a:t> </a:t>
            </a:r>
            <a:r>
              <a:rPr lang="en-US" altLang="zh-TW" sz="2200">
                <a:latin typeface="微軟正黑體" panose="020B0604030504040204" pitchFamily="34" charset="-120"/>
                <a:ea typeface="微軟正黑體" panose="020B0604030504040204" pitchFamily="34" charset="-120"/>
              </a:rPr>
              <a:t>6 (801.11ax)</a:t>
            </a:r>
            <a:endParaRPr lang="zh-TW" altLang="en-US" sz="2200">
              <a:latin typeface="微軟正黑體" panose="020B0604030504040204" pitchFamily="34" charset="-120"/>
              <a:ea typeface="微軟正黑體" panose="020B0604030504040204" pitchFamily="34" charset="-120"/>
              <a:cs typeface="+mn-lt"/>
            </a:endParaRPr>
          </a:p>
          <a:p>
            <a:endParaRPr lang="en-US" altLang="zh-TW" sz="2200">
              <a:latin typeface="微軟正黑體" panose="020B0604030504040204" pitchFamily="34" charset="-120"/>
              <a:ea typeface="微軟正黑體" panose="020B0604030504040204" pitchFamily="34" charset="-120"/>
            </a:endParaRPr>
          </a:p>
        </p:txBody>
      </p:sp>
      <p:sp>
        <p:nvSpPr>
          <p:cNvPr id="13" name="文字方塊 12">
            <a:extLst>
              <a:ext uri="{FF2B5EF4-FFF2-40B4-BE49-F238E27FC236}">
                <a16:creationId xmlns:a16="http://schemas.microsoft.com/office/drawing/2014/main" id="{4A7A13F8-E400-4C84-87C9-668437EA4416}"/>
              </a:ext>
            </a:extLst>
          </p:cNvPr>
          <p:cNvSpPr txBox="1"/>
          <p:nvPr/>
        </p:nvSpPr>
        <p:spPr>
          <a:xfrm>
            <a:off x="6898963" y="2715888"/>
            <a:ext cx="3999088" cy="76944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zh-TW" altLang="en-US" sz="2200">
                <a:latin typeface="微軟正黑體" panose="020B0604030504040204" pitchFamily="34" charset="-120"/>
                <a:ea typeface="微軟正黑體" panose="020B0604030504040204" pitchFamily="34" charset="-120"/>
              </a:rPr>
              <a:t>USB 網卡僅支援至 WiFi </a:t>
            </a:r>
            <a:r>
              <a:rPr lang="en-US" altLang="zh-TW" sz="2200">
                <a:latin typeface="微軟正黑體" panose="020B0604030504040204" pitchFamily="34" charset="-120"/>
                <a:ea typeface="微軟正黑體" panose="020B0604030504040204" pitchFamily="34" charset="-120"/>
              </a:rPr>
              <a:t>5</a:t>
            </a:r>
            <a:endParaRPr lang="zh-TW" altLang="en-US" sz="2200">
              <a:latin typeface="微軟正黑體" panose="020B0604030504040204" pitchFamily="34" charset="-120"/>
              <a:ea typeface="微軟正黑體" panose="020B0604030504040204" pitchFamily="34" charset="-120"/>
            </a:endParaRPr>
          </a:p>
          <a:p>
            <a:pPr algn="ctr"/>
            <a:r>
              <a:rPr lang="en-US" altLang="zh-TW" sz="2200">
                <a:latin typeface="微軟正黑體" panose="020B0604030504040204" pitchFamily="34" charset="-120"/>
                <a:ea typeface="微軟正黑體" panose="020B0604030504040204" pitchFamily="34" charset="-120"/>
              </a:rPr>
              <a:t>(801.11ac)</a:t>
            </a:r>
            <a:endParaRPr lang="zh-TW" altLang="en-US" sz="2200">
              <a:latin typeface="微軟正黑體" panose="020B0604030504040204" pitchFamily="34" charset="-120"/>
              <a:ea typeface="微軟正黑體" panose="020B0604030504040204" pitchFamily="34" charset="-120"/>
            </a:endParaRPr>
          </a:p>
        </p:txBody>
      </p:sp>
      <p:pic>
        <p:nvPicPr>
          <p:cNvPr id="9" name="圖片 8" descr="一張含有 畫畫 的圖片&#10;&#10;自動產生的描述">
            <a:extLst>
              <a:ext uri="{FF2B5EF4-FFF2-40B4-BE49-F238E27FC236}">
                <a16:creationId xmlns:a16="http://schemas.microsoft.com/office/drawing/2014/main" id="{4BB99F01-5E3E-49E7-82B4-FE2E217ED9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65419" y="3454429"/>
            <a:ext cx="1011938" cy="819914"/>
          </a:xfrm>
          <a:prstGeom prst="rect">
            <a:avLst/>
          </a:prstGeom>
        </p:spPr>
      </p:pic>
      <p:pic>
        <p:nvPicPr>
          <p:cNvPr id="18" name="圖片 17" descr="一張含有 監視器, 電子用品, 室內, 坐 的圖片&#10;&#10;自動產生的描述">
            <a:extLst>
              <a:ext uri="{FF2B5EF4-FFF2-40B4-BE49-F238E27FC236}">
                <a16:creationId xmlns:a16="http://schemas.microsoft.com/office/drawing/2014/main" id="{A41384A3-9F72-4343-8402-FEC09E5C79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0486" y="3485329"/>
            <a:ext cx="4483123" cy="2802450"/>
          </a:xfrm>
          <a:prstGeom prst="rect">
            <a:avLst/>
          </a:prstGeom>
        </p:spPr>
      </p:pic>
      <p:pic>
        <p:nvPicPr>
          <p:cNvPr id="7" name="圖片 6" descr="一張含有 電路 的圖片&#10;&#10;自動產生的描述">
            <a:extLst>
              <a:ext uri="{FF2B5EF4-FFF2-40B4-BE49-F238E27FC236}">
                <a16:creationId xmlns:a16="http://schemas.microsoft.com/office/drawing/2014/main" id="{56BE1064-C56F-46C8-BA3D-0CB13FF725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1994" y="3651175"/>
            <a:ext cx="3206300" cy="2742597"/>
          </a:xfrm>
          <a:prstGeom prst="rect">
            <a:avLst/>
          </a:prstGeom>
        </p:spPr>
      </p:pic>
      <p:pic>
        <p:nvPicPr>
          <p:cNvPr id="19" name="圖片 18" descr="一張含有 監視器, 電子用品, 室內, 坐 的圖片&#10;&#10;自動產生的描述">
            <a:extLst>
              <a:ext uri="{FF2B5EF4-FFF2-40B4-BE49-F238E27FC236}">
                <a16:creationId xmlns:a16="http://schemas.microsoft.com/office/drawing/2014/main" id="{48CA8B28-AC8E-458F-81B5-4A9C80ABE9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8213" y="3485329"/>
            <a:ext cx="4483123" cy="2802450"/>
          </a:xfrm>
          <a:prstGeom prst="rect">
            <a:avLst/>
          </a:prstGeom>
        </p:spPr>
      </p:pic>
      <p:pic>
        <p:nvPicPr>
          <p:cNvPr id="4" name="圖片 3">
            <a:extLst>
              <a:ext uri="{FF2B5EF4-FFF2-40B4-BE49-F238E27FC236}">
                <a16:creationId xmlns:a16="http://schemas.microsoft.com/office/drawing/2014/main" id="{F2B3B277-13A6-6840-9C7B-08A8E7EB039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4888347">
            <a:off x="10370717" y="4528492"/>
            <a:ext cx="1321593" cy="1438469"/>
          </a:xfrm>
          <a:prstGeom prst="rect">
            <a:avLst/>
          </a:prstGeom>
        </p:spPr>
      </p:pic>
    </p:spTree>
    <p:extLst>
      <p:ext uri="{BB962C8B-B14F-4D97-AF65-F5344CB8AC3E}">
        <p14:creationId xmlns:p14="http://schemas.microsoft.com/office/powerpoint/2010/main" val="1674395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一張含有 水, 船, 河, 背景 的圖片&#10;&#10;自動產生的描述">
            <a:extLst>
              <a:ext uri="{FF2B5EF4-FFF2-40B4-BE49-F238E27FC236}">
                <a16:creationId xmlns:a16="http://schemas.microsoft.com/office/drawing/2014/main" id="{48D15D12-0CF5-40F2-82D1-206D7811CB1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4536"/>
          <a:stretch/>
        </p:blipFill>
        <p:spPr>
          <a:xfrm>
            <a:off x="0" y="2340694"/>
            <a:ext cx="12192000" cy="4314173"/>
          </a:xfrm>
          <a:prstGeom prst="rect">
            <a:avLst/>
          </a:prstGeom>
        </p:spPr>
      </p:pic>
      <p:sp>
        <p:nvSpPr>
          <p:cNvPr id="2" name="標題 1">
            <a:extLst>
              <a:ext uri="{FF2B5EF4-FFF2-40B4-BE49-F238E27FC236}">
                <a16:creationId xmlns:a16="http://schemas.microsoft.com/office/drawing/2014/main" id="{BB7DF83D-2862-42A3-95DA-CE3F1D395DD4}"/>
              </a:ext>
            </a:extLst>
          </p:cNvPr>
          <p:cNvSpPr>
            <a:spLocks noGrp="1"/>
          </p:cNvSpPr>
          <p:nvPr>
            <p:ph type="title"/>
          </p:nvPr>
        </p:nvSpPr>
        <p:spPr>
          <a:xfrm>
            <a:off x="1388872" y="203133"/>
            <a:ext cx="9692640" cy="902665"/>
          </a:xfrm>
        </p:spPr>
        <p:txBody>
          <a:bodyPr vert="horz" lIns="91440" tIns="45720" rIns="91440" bIns="45720" rtlCol="0" anchor="ctr">
            <a:normAutofit/>
          </a:bodyPr>
          <a:lstStyle/>
          <a:p>
            <a:pPr algn="ctr"/>
            <a:r>
              <a:rPr lang="zh-TW" altLang="en-US">
                <a:latin typeface="微軟正黑體"/>
                <a:ea typeface="微軟正黑體"/>
              </a:rPr>
              <a:t>USB WiFi</a:t>
            </a:r>
            <a:r>
              <a:rPr lang="en-US" altLang="zh-TW">
                <a:latin typeface="微軟正黑體"/>
                <a:ea typeface="微軟正黑體"/>
              </a:rPr>
              <a:t> </a:t>
            </a:r>
            <a:r>
              <a:rPr lang="zh-TW" altLang="en-US">
                <a:latin typeface="微軟正黑體"/>
                <a:ea typeface="微軟正黑體"/>
              </a:rPr>
              <a:t>網卡相容性列表 </a:t>
            </a:r>
          </a:p>
        </p:txBody>
      </p:sp>
      <p:pic>
        <p:nvPicPr>
          <p:cNvPr id="6" name="圖片 6" descr="一張含有 螢幕擷取畫面 的圖片&#10;&#10;自動產生的描述">
            <a:extLst>
              <a:ext uri="{FF2B5EF4-FFF2-40B4-BE49-F238E27FC236}">
                <a16:creationId xmlns:a16="http://schemas.microsoft.com/office/drawing/2014/main" id="{4006070D-1B16-4B69-88D6-3C902570CDA2}"/>
              </a:ext>
            </a:extLst>
          </p:cNvPr>
          <p:cNvPicPr>
            <a:picLocks noGrp="1" noChangeAspect="1"/>
          </p:cNvPicPr>
          <p:nvPr>
            <p:ph idx="1"/>
          </p:nvPr>
        </p:nvPicPr>
        <p:blipFill>
          <a:blip r:embed="rId3"/>
          <a:stretch>
            <a:fillRect/>
          </a:stretch>
        </p:blipFill>
        <p:spPr>
          <a:xfrm>
            <a:off x="2763287" y="2369217"/>
            <a:ext cx="6253175" cy="4285650"/>
          </a:xfrm>
        </p:spPr>
      </p:pic>
      <p:sp>
        <p:nvSpPr>
          <p:cNvPr id="7" name="文字方塊 6">
            <a:extLst>
              <a:ext uri="{FF2B5EF4-FFF2-40B4-BE49-F238E27FC236}">
                <a16:creationId xmlns:a16="http://schemas.microsoft.com/office/drawing/2014/main" id="{05BF3E74-018D-4E2D-A70D-768A39BAC1EB}"/>
              </a:ext>
            </a:extLst>
          </p:cNvPr>
          <p:cNvSpPr txBox="1"/>
          <p:nvPr/>
        </p:nvSpPr>
        <p:spPr>
          <a:xfrm>
            <a:off x="5131676" y="323981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solidFill>
                  <a:srgbClr val="FFFFFF"/>
                </a:solidFill>
                <a:ea typeface="微軟正黑體"/>
              </a:rPr>
              <a:t>可於 QNAP 官網查詢</a:t>
            </a:r>
            <a:r>
              <a:rPr lang="zh-TW">
                <a:latin typeface="微軟正黑體"/>
                <a:ea typeface="微軟正黑體"/>
              </a:rPr>
              <a:t>​</a:t>
            </a:r>
            <a:endParaRPr lang="zh-TW" altLang="en-US"/>
          </a:p>
        </p:txBody>
      </p:sp>
      <p:sp>
        <p:nvSpPr>
          <p:cNvPr id="9" name="文字方塊 8">
            <a:extLst>
              <a:ext uri="{FF2B5EF4-FFF2-40B4-BE49-F238E27FC236}">
                <a16:creationId xmlns:a16="http://schemas.microsoft.com/office/drawing/2014/main" id="{5A6AFE75-613D-452E-8FD3-23CB4FCE242E}"/>
              </a:ext>
            </a:extLst>
          </p:cNvPr>
          <p:cNvSpPr txBox="1"/>
          <p:nvPr/>
        </p:nvSpPr>
        <p:spPr>
          <a:xfrm>
            <a:off x="341683" y="1495275"/>
            <a:ext cx="11552912" cy="95410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kumimoji="1" lang="en-US" altLang="zh-TW" sz="2600">
                <a:latin typeface="微軟正黑體" panose="020B0604030504040204" pitchFamily="34" charset="-120"/>
                <a:ea typeface="微軟正黑體" panose="020B0604030504040204" pitchFamily="34" charset="-120"/>
              </a:rPr>
              <a:t>QNAP NAS </a:t>
            </a:r>
            <a:r>
              <a:rPr kumimoji="1" lang="en-US" altLang="zh-TW" sz="2600" err="1">
                <a:latin typeface="微軟正黑體" panose="020B0604030504040204" pitchFamily="34" charset="-120"/>
                <a:ea typeface="微軟正黑體" panose="020B0604030504040204" pitchFamily="34" charset="-120"/>
              </a:rPr>
              <a:t>支援多品牌</a:t>
            </a:r>
            <a:r>
              <a:rPr kumimoji="1" lang="en-US" altLang="zh-TW" sz="2600">
                <a:latin typeface="微軟正黑體" panose="020B0604030504040204" pitchFamily="34" charset="-120"/>
                <a:ea typeface="微軟正黑體" panose="020B0604030504040204" pitchFamily="34" charset="-120"/>
              </a:rPr>
              <a:t> USB </a:t>
            </a:r>
            <a:r>
              <a:rPr kumimoji="1" lang="en-US" altLang="zh-TW" sz="2600" err="1">
                <a:latin typeface="微軟正黑體" panose="020B0604030504040204" pitchFamily="34" charset="-120"/>
                <a:ea typeface="微軟正黑體" panose="020B0604030504040204" pitchFamily="34" charset="-120"/>
              </a:rPr>
              <a:t>WiFi</a:t>
            </a:r>
            <a:r>
              <a:rPr kumimoji="1" lang="en-US" altLang="zh-TW" sz="2600">
                <a:latin typeface="微軟正黑體" panose="020B0604030504040204" pitchFamily="34" charset="-120"/>
                <a:ea typeface="微軟正黑體" panose="020B0604030504040204" pitchFamily="34" charset="-120"/>
              </a:rPr>
              <a:t> </a:t>
            </a:r>
            <a:r>
              <a:rPr kumimoji="1" lang="en-US" altLang="zh-TW" sz="2600" err="1">
                <a:latin typeface="微軟正黑體" panose="020B0604030504040204" pitchFamily="34" charset="-120"/>
                <a:ea typeface="微軟正黑體" panose="020B0604030504040204" pitchFamily="34" charset="-120"/>
              </a:rPr>
              <a:t>Dongle，可於</a:t>
            </a:r>
            <a:r>
              <a:rPr kumimoji="1" lang="en-US" altLang="zh-TW" sz="2600">
                <a:latin typeface="微軟正黑體" panose="020B0604030504040204" pitchFamily="34" charset="-120"/>
                <a:ea typeface="微軟正黑體" panose="020B0604030504040204" pitchFamily="34" charset="-120"/>
              </a:rPr>
              <a:t> QNAP </a:t>
            </a:r>
            <a:r>
              <a:rPr kumimoji="1" lang="en-US" altLang="zh-TW" sz="2600" err="1">
                <a:latin typeface="微軟正黑體" panose="020B0604030504040204" pitchFamily="34" charset="-120"/>
                <a:ea typeface="微軟正黑體" panose="020B0604030504040204" pitchFamily="34" charset="-120"/>
              </a:rPr>
              <a:t>官網查詢相容性列表</a:t>
            </a:r>
            <a:endParaRPr kumimoji="1" lang="en-US" altLang="zh-TW" sz="2600">
              <a:latin typeface="微軟正黑體" panose="020B0604030504040204" pitchFamily="34" charset="-120"/>
              <a:ea typeface="微軟正黑體" panose="020B0604030504040204" pitchFamily="34" charset="-120"/>
            </a:endParaRPr>
          </a:p>
          <a:p>
            <a:endParaRPr lang="en-US" altLang="zh-TW" sz="2800">
              <a:latin typeface="Century Schoolbook"/>
              <a:ea typeface="微軟正黑體"/>
            </a:endParaRPr>
          </a:p>
        </p:txBody>
      </p:sp>
      <p:sp>
        <p:nvSpPr>
          <p:cNvPr id="3" name="文字方塊 2">
            <a:extLst>
              <a:ext uri="{FF2B5EF4-FFF2-40B4-BE49-F238E27FC236}">
                <a16:creationId xmlns:a16="http://schemas.microsoft.com/office/drawing/2014/main" id="{A7CEF32A-6995-B744-A451-5F9734816507}"/>
              </a:ext>
            </a:extLst>
          </p:cNvPr>
          <p:cNvSpPr txBox="1"/>
          <p:nvPr/>
        </p:nvSpPr>
        <p:spPr>
          <a:xfrm>
            <a:off x="3396343" y="2101720"/>
            <a:ext cx="4007892" cy="369332"/>
          </a:xfrm>
          <a:prstGeom prst="rect">
            <a:avLst/>
          </a:prstGeom>
          <a:noFill/>
        </p:spPr>
        <p:txBody>
          <a:bodyPr wrap="none" rtlCol="0">
            <a:spAutoFit/>
          </a:bodyPr>
          <a:lstStyle/>
          <a:p>
            <a:r>
              <a:rPr kumimoji="1" lang="en-US" altLang="zh-TW"/>
              <a:t>https://</a:t>
            </a:r>
            <a:r>
              <a:rPr kumimoji="1" lang="en-US" altLang="zh-TW" err="1"/>
              <a:t>www.qnap.com</a:t>
            </a:r>
            <a:r>
              <a:rPr kumimoji="1" lang="en-US" altLang="zh-TW"/>
              <a:t>/go/compatibility</a:t>
            </a:r>
            <a:endParaRPr kumimoji="1" lang="zh-TW" altLang="en-US"/>
          </a:p>
        </p:txBody>
      </p:sp>
    </p:spTree>
    <p:extLst>
      <p:ext uri="{BB962C8B-B14F-4D97-AF65-F5344CB8AC3E}">
        <p14:creationId xmlns:p14="http://schemas.microsoft.com/office/powerpoint/2010/main" val="704712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圖片 13" descr="一張含有 坐, 電路, 儀錶 的圖片&#10;&#10;自動產生的描述">
            <a:extLst>
              <a:ext uri="{FF2B5EF4-FFF2-40B4-BE49-F238E27FC236}">
                <a16:creationId xmlns:a16="http://schemas.microsoft.com/office/drawing/2014/main" id="{CF77482F-8D2C-439F-9B59-DA9F9306CD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9329" y="2797584"/>
            <a:ext cx="10834967" cy="2722239"/>
          </a:xfrm>
          <a:prstGeom prst="rect">
            <a:avLst/>
          </a:prstGeom>
        </p:spPr>
      </p:pic>
      <p:sp>
        <p:nvSpPr>
          <p:cNvPr id="2" name="標題 1">
            <a:extLst>
              <a:ext uri="{FF2B5EF4-FFF2-40B4-BE49-F238E27FC236}">
                <a16:creationId xmlns:a16="http://schemas.microsoft.com/office/drawing/2014/main" id="{20918CD4-476B-47C4-96FA-99289A6A6E0E}"/>
              </a:ext>
            </a:extLst>
          </p:cNvPr>
          <p:cNvSpPr>
            <a:spLocks noGrp="1"/>
          </p:cNvSpPr>
          <p:nvPr>
            <p:ph type="title"/>
          </p:nvPr>
        </p:nvSpPr>
        <p:spPr/>
        <p:txBody>
          <a:bodyPr>
            <a:noAutofit/>
          </a:bodyPr>
          <a:lstStyle/>
          <a:p>
            <a:pPr algn="ctr"/>
            <a:r>
              <a:rPr lang="zh-TW" altLang="en-US">
                <a:solidFill>
                  <a:schemeClr val="tx1"/>
                </a:solidFill>
              </a:rPr>
              <a:t>晉升全新</a:t>
            </a:r>
            <a:r>
              <a:rPr lang="en-US" altLang="zh-TW">
                <a:solidFill>
                  <a:schemeClr val="tx1"/>
                </a:solidFill>
              </a:rPr>
              <a:t> </a:t>
            </a:r>
            <a:r>
              <a:rPr lang="en-US" altLang="zh-TW" err="1">
                <a:solidFill>
                  <a:schemeClr val="tx1"/>
                </a:solidFill>
              </a:rPr>
              <a:t>WiFi</a:t>
            </a:r>
            <a:r>
              <a:rPr lang="en-US" altLang="zh-TW">
                <a:solidFill>
                  <a:schemeClr val="tx1"/>
                </a:solidFill>
              </a:rPr>
              <a:t> 6 NAS</a:t>
            </a:r>
          </a:p>
        </p:txBody>
      </p:sp>
      <p:pic>
        <p:nvPicPr>
          <p:cNvPr id="3" name="圖片 4" descr="一張含有 物件, 光 的圖片&#10;&#10;自動產生的描述">
            <a:extLst>
              <a:ext uri="{FF2B5EF4-FFF2-40B4-BE49-F238E27FC236}">
                <a16:creationId xmlns:a16="http://schemas.microsoft.com/office/drawing/2014/main" id="{3051D3BE-C462-487B-9DA7-362E3EFFE773}"/>
              </a:ext>
            </a:extLst>
          </p:cNvPr>
          <p:cNvPicPr>
            <a:picLocks noChangeAspect="1"/>
          </p:cNvPicPr>
          <p:nvPr/>
        </p:nvPicPr>
        <p:blipFill>
          <a:blip r:embed="rId3"/>
          <a:stretch>
            <a:fillRect/>
          </a:stretch>
        </p:blipFill>
        <p:spPr>
          <a:xfrm rot="2400000">
            <a:off x="6448007" y="2958392"/>
            <a:ext cx="695325" cy="692944"/>
          </a:xfrm>
          <a:prstGeom prst="rect">
            <a:avLst/>
          </a:prstGeom>
        </p:spPr>
      </p:pic>
      <p:sp>
        <p:nvSpPr>
          <p:cNvPr id="18" name="矩形 17">
            <a:extLst>
              <a:ext uri="{FF2B5EF4-FFF2-40B4-BE49-F238E27FC236}">
                <a16:creationId xmlns:a16="http://schemas.microsoft.com/office/drawing/2014/main" id="{5153CEAD-AF25-4D05-9602-21BDAA4775E4}"/>
              </a:ext>
            </a:extLst>
          </p:cNvPr>
          <p:cNvSpPr/>
          <p:nvPr/>
        </p:nvSpPr>
        <p:spPr>
          <a:xfrm>
            <a:off x="6532995" y="3788619"/>
            <a:ext cx="1932864" cy="397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bg1"/>
                </a:solidFill>
                <a:latin typeface="微軟正黑體" panose="020B0604030504040204" pitchFamily="34" charset="-120"/>
                <a:ea typeface="微軟正黑體" panose="020B0604030504040204" pitchFamily="34" charset="-120"/>
                <a:cs typeface="Arial"/>
              </a:rPr>
              <a:t>高速無線上網</a:t>
            </a:r>
            <a:endParaRPr lang="zh-TW" altLang="en-US">
              <a:solidFill>
                <a:schemeClr val="bg1"/>
              </a:solidFill>
              <a:latin typeface="微軟正黑體" panose="020B0604030504040204" pitchFamily="34" charset="-120"/>
              <a:ea typeface="微軟正黑體" panose="020B0604030504040204" pitchFamily="34" charset="-120"/>
            </a:endParaRPr>
          </a:p>
        </p:txBody>
      </p:sp>
      <p:sp>
        <p:nvSpPr>
          <p:cNvPr id="21" name="矩形 20">
            <a:extLst>
              <a:ext uri="{FF2B5EF4-FFF2-40B4-BE49-F238E27FC236}">
                <a16:creationId xmlns:a16="http://schemas.microsoft.com/office/drawing/2014/main" id="{ABE0D1C9-3353-4496-9032-A314FEF49128}"/>
              </a:ext>
            </a:extLst>
          </p:cNvPr>
          <p:cNvSpPr/>
          <p:nvPr/>
        </p:nvSpPr>
        <p:spPr>
          <a:xfrm>
            <a:off x="9003213" y="4776911"/>
            <a:ext cx="2806882" cy="14931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err="1">
                <a:solidFill>
                  <a:schemeClr val="bg1"/>
                </a:solidFill>
                <a:latin typeface="微軟正黑體" panose="020B0604030504040204" pitchFamily="34" charset="-120"/>
                <a:ea typeface="微軟正黑體" panose="020B0604030504040204" pitchFamily="34" charset="-120"/>
                <a:cs typeface="Arial"/>
              </a:rPr>
              <a:t>飯店</a:t>
            </a:r>
            <a:endParaRPr lang="en-US" altLang="zh-TW">
              <a:solidFill>
                <a:schemeClr val="bg1"/>
              </a:solidFill>
              <a:latin typeface="微軟正黑體" panose="020B0604030504040204" pitchFamily="34" charset="-120"/>
              <a:ea typeface="微軟正黑體" panose="020B0604030504040204" pitchFamily="34" charset="-120"/>
              <a:cs typeface="Arial"/>
            </a:endParaRPr>
          </a:p>
          <a:p>
            <a:pPr algn="ctr"/>
            <a:r>
              <a:rPr lang="zh-CN" altLang="en-US">
                <a:solidFill>
                  <a:schemeClr val="bg1"/>
                </a:solidFill>
                <a:latin typeface="微軟正黑體" panose="020B0604030504040204" pitchFamily="34" charset="-120"/>
                <a:ea typeface="微軟正黑體" panose="020B0604030504040204" pitchFamily="34" charset="-120"/>
                <a:cs typeface="Arial"/>
              </a:rPr>
              <a:t>圖書館</a:t>
            </a:r>
            <a:endParaRPr lang="en-US" altLang="zh-CN">
              <a:solidFill>
                <a:schemeClr val="bg1"/>
              </a:solidFill>
              <a:latin typeface="微軟正黑體" panose="020B0604030504040204" pitchFamily="34" charset="-120"/>
              <a:ea typeface="微軟正黑體" panose="020B0604030504040204" pitchFamily="34" charset="-120"/>
              <a:cs typeface="Arial"/>
            </a:endParaRPr>
          </a:p>
          <a:p>
            <a:pPr algn="ctr"/>
            <a:r>
              <a:rPr lang="zh-TW" altLang="en-US">
                <a:solidFill>
                  <a:schemeClr val="bg1"/>
                </a:solidFill>
                <a:latin typeface="微軟正黑體" panose="020B0604030504040204" pitchFamily="34" charset="-120"/>
                <a:ea typeface="微軟正黑體" panose="020B0604030504040204" pitchFamily="34" charset="-120"/>
                <a:cs typeface="Arial"/>
              </a:rPr>
              <a:t>工廠</a:t>
            </a:r>
            <a:endParaRPr lang="en-US" altLang="zh-TW">
              <a:solidFill>
                <a:schemeClr val="bg1"/>
              </a:solidFill>
              <a:latin typeface="微軟正黑體" panose="020B0604030504040204" pitchFamily="34" charset="-120"/>
              <a:ea typeface="微軟正黑體" panose="020B0604030504040204" pitchFamily="34" charset="-120"/>
              <a:cs typeface="Arial"/>
            </a:endParaRPr>
          </a:p>
          <a:p>
            <a:pPr algn="ctr"/>
            <a:r>
              <a:rPr lang="zh-CN" altLang="en-US">
                <a:solidFill>
                  <a:schemeClr val="bg1"/>
                </a:solidFill>
                <a:latin typeface="微軟正黑體" panose="020B0604030504040204" pitchFamily="34" charset="-120"/>
                <a:ea typeface="微軟正黑體" panose="020B0604030504040204" pitchFamily="34" charset="-120"/>
                <a:cs typeface="Arial"/>
              </a:rPr>
              <a:t>客戶端</a:t>
            </a:r>
            <a:endParaRPr lang="en-US" altLang="zh-CN">
              <a:solidFill>
                <a:schemeClr val="bg1"/>
              </a:solidFill>
              <a:latin typeface="微軟正黑體" panose="020B0604030504040204" pitchFamily="34" charset="-120"/>
              <a:ea typeface="微軟正黑體" panose="020B0604030504040204" pitchFamily="34" charset="-120"/>
              <a:cs typeface="Arial"/>
            </a:endParaRPr>
          </a:p>
          <a:p>
            <a:pPr algn="ctr"/>
            <a:r>
              <a:rPr lang="zh-CN" altLang="en-US">
                <a:solidFill>
                  <a:schemeClr val="bg1"/>
                </a:solidFill>
                <a:latin typeface="微軟正黑體" panose="020B0604030504040204" pitchFamily="34" charset="-120"/>
                <a:ea typeface="微軟正黑體" panose="020B0604030504040204" pitchFamily="34" charset="-120"/>
                <a:cs typeface="Arial"/>
              </a:rPr>
              <a:t>純無線辦公室</a:t>
            </a:r>
            <a:endParaRPr lang="en-US" altLang="zh-TW">
              <a:solidFill>
                <a:schemeClr val="bg1"/>
              </a:solidFill>
              <a:latin typeface="微軟正黑體" panose="020B0604030504040204" pitchFamily="34" charset="-120"/>
              <a:ea typeface="微軟正黑體" panose="020B0604030504040204" pitchFamily="34" charset="-120"/>
              <a:cs typeface="Arial"/>
            </a:endParaRPr>
          </a:p>
        </p:txBody>
      </p:sp>
      <p:cxnSp>
        <p:nvCxnSpPr>
          <p:cNvPr id="11" name="直線單箭頭接點 10">
            <a:extLst>
              <a:ext uri="{FF2B5EF4-FFF2-40B4-BE49-F238E27FC236}">
                <a16:creationId xmlns:a16="http://schemas.microsoft.com/office/drawing/2014/main" id="{FE1234C7-9EE2-40C8-AD13-2698BABEF1D9}"/>
              </a:ext>
            </a:extLst>
          </p:cNvPr>
          <p:cNvCxnSpPr/>
          <p:nvPr/>
        </p:nvCxnSpPr>
        <p:spPr>
          <a:xfrm flipV="1">
            <a:off x="7459142" y="3243677"/>
            <a:ext cx="2331453" cy="8020"/>
          </a:xfrm>
          <a:prstGeom prst="straightConnector1">
            <a:avLst/>
          </a:prstGeom>
          <a:ln w="28575">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矩形 22">
            <a:extLst>
              <a:ext uri="{FF2B5EF4-FFF2-40B4-BE49-F238E27FC236}">
                <a16:creationId xmlns:a16="http://schemas.microsoft.com/office/drawing/2014/main" id="{DB27059C-CD6F-4A1A-9740-B3D8EB91B4C5}"/>
              </a:ext>
            </a:extLst>
          </p:cNvPr>
          <p:cNvSpPr/>
          <p:nvPr/>
        </p:nvSpPr>
        <p:spPr>
          <a:xfrm>
            <a:off x="2429055" y="3401704"/>
            <a:ext cx="1329231" cy="578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err="1">
                <a:solidFill>
                  <a:schemeClr val="bg1"/>
                </a:solidFill>
                <a:latin typeface="微軟正黑體" panose="020B0604030504040204" pitchFamily="34" charset="-120"/>
                <a:ea typeface="微軟正黑體" panose="020B0604030504040204" pitchFamily="34" charset="-120"/>
                <a:cs typeface="Arial"/>
              </a:rPr>
              <a:t>網路線</a:t>
            </a:r>
            <a:endParaRPr lang="en-US" altLang="zh-TW">
              <a:solidFill>
                <a:schemeClr val="bg1"/>
              </a:solidFill>
              <a:latin typeface="微軟正黑體" panose="020B0604030504040204" pitchFamily="34" charset="-120"/>
              <a:ea typeface="微軟正黑體" panose="020B0604030504040204" pitchFamily="34" charset="-120"/>
              <a:cs typeface="Arial"/>
            </a:endParaRPr>
          </a:p>
          <a:p>
            <a:pPr algn="ctr"/>
            <a:r>
              <a:rPr lang="en-US" altLang="zh-TW" err="1">
                <a:solidFill>
                  <a:schemeClr val="bg1"/>
                </a:solidFill>
                <a:latin typeface="微軟正黑體" panose="020B0604030504040204" pitchFamily="34" charset="-120"/>
                <a:ea typeface="微軟正黑體" panose="020B0604030504040204" pitchFamily="34" charset="-120"/>
                <a:cs typeface="Arial"/>
              </a:rPr>
              <a:t>對接</a:t>
            </a:r>
            <a:endParaRPr lang="en-US" altLang="zh-TW">
              <a:solidFill>
                <a:schemeClr val="bg1"/>
              </a:solidFill>
              <a:latin typeface="微軟正黑體" panose="020B0604030504040204" pitchFamily="34" charset="-120"/>
              <a:ea typeface="微軟正黑體" panose="020B0604030504040204" pitchFamily="34" charset="-120"/>
              <a:cs typeface="Arial"/>
            </a:endParaRPr>
          </a:p>
        </p:txBody>
      </p:sp>
      <p:sp>
        <p:nvSpPr>
          <p:cNvPr id="16" name="矩形 15">
            <a:extLst>
              <a:ext uri="{FF2B5EF4-FFF2-40B4-BE49-F238E27FC236}">
                <a16:creationId xmlns:a16="http://schemas.microsoft.com/office/drawing/2014/main" id="{E44AE539-D597-3B46-8104-52D75CFB2354}"/>
              </a:ext>
            </a:extLst>
          </p:cNvPr>
          <p:cNvSpPr/>
          <p:nvPr/>
        </p:nvSpPr>
        <p:spPr>
          <a:xfrm>
            <a:off x="9426632" y="2551559"/>
            <a:ext cx="1802495" cy="376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err="1">
                <a:solidFill>
                  <a:schemeClr val="bg1"/>
                </a:solidFill>
                <a:latin typeface="微軟正黑體" panose="020B0604030504040204" pitchFamily="34" charset="-120"/>
                <a:ea typeface="微軟正黑體" panose="020B0604030504040204" pitchFamily="34" charset="-120"/>
              </a:rPr>
              <a:t>WiFi</a:t>
            </a:r>
            <a:r>
              <a:rPr lang="en-US" sz="1600">
                <a:solidFill>
                  <a:schemeClr val="bg1"/>
                </a:solidFill>
                <a:latin typeface="微軟正黑體" panose="020B0604030504040204" pitchFamily="34" charset="-120"/>
                <a:ea typeface="微軟正黑體" panose="020B0604030504040204" pitchFamily="34" charset="-120"/>
              </a:rPr>
              <a:t> 6 ＡＰ</a:t>
            </a:r>
            <a:endParaRPr lang="zh-TW" altLang="en-US" sz="1600">
              <a:solidFill>
                <a:schemeClr val="bg1"/>
              </a:solidFill>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8CB6B10C-5045-4F23-A0E4-516D3735B98C}"/>
              </a:ext>
            </a:extLst>
          </p:cNvPr>
          <p:cNvSpPr txBox="1"/>
          <p:nvPr/>
        </p:nvSpPr>
        <p:spPr>
          <a:xfrm>
            <a:off x="3252951" y="1650124"/>
            <a:ext cx="786699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sz="2800">
                <a:solidFill>
                  <a:schemeClr val="bg1"/>
                </a:solidFill>
                <a:latin typeface="微軟正黑體" panose="020B0604030504040204" pitchFamily="34" charset="-120"/>
                <a:ea typeface="微軟正黑體" panose="020B0604030504040204" pitchFamily="34" charset="-120"/>
              </a:rPr>
              <a:t>NAS 不管搬到哪裡都可高速無線上網！</a:t>
            </a:r>
            <a:r>
              <a:rPr lang="zh-TW" sz="2800">
                <a:solidFill>
                  <a:schemeClr val="bg1"/>
                </a:solidFill>
                <a:latin typeface="微軟正黑體" panose="020B0604030504040204" pitchFamily="34" charset="-120"/>
                <a:ea typeface="微軟正黑體" panose="020B0604030504040204" pitchFamily="34" charset="-120"/>
              </a:rPr>
              <a:t>​</a:t>
            </a:r>
            <a:endParaRPr lang="zh-TW" altLang="en-US" sz="2800">
              <a:solidFill>
                <a:schemeClr val="bg1"/>
              </a:solidFill>
              <a:latin typeface="微軟正黑體" panose="020B0604030504040204" pitchFamily="34" charset="-120"/>
              <a:ea typeface="微軟正黑體" panose="020B0604030504040204" pitchFamily="34" charset="-120"/>
              <a:cs typeface="Calibri" panose="020F0502020204030204"/>
            </a:endParaRPr>
          </a:p>
        </p:txBody>
      </p:sp>
    </p:spTree>
    <p:extLst>
      <p:ext uri="{BB962C8B-B14F-4D97-AF65-F5344CB8AC3E}">
        <p14:creationId xmlns:p14="http://schemas.microsoft.com/office/powerpoint/2010/main" val="4116517995"/>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圓角 15">
            <a:extLst>
              <a:ext uri="{FF2B5EF4-FFF2-40B4-BE49-F238E27FC236}">
                <a16:creationId xmlns:a16="http://schemas.microsoft.com/office/drawing/2014/main" id="{FF4919EE-91EE-488F-96E3-4067F3D4A68C}"/>
              </a:ext>
            </a:extLst>
          </p:cNvPr>
          <p:cNvSpPr/>
          <p:nvPr/>
        </p:nvSpPr>
        <p:spPr>
          <a:xfrm>
            <a:off x="6417010" y="2147656"/>
            <a:ext cx="5572706" cy="4301164"/>
          </a:xfrm>
          <a:prstGeom prst="roundRect">
            <a:avLst>
              <a:gd name="adj" fmla="val 4811"/>
            </a:avLst>
          </a:prstGeom>
          <a:solidFill>
            <a:schemeClr val="bg1"/>
          </a:solidFill>
          <a:ln w="28575">
            <a:solidFill>
              <a:srgbClr val="EA1CDF"/>
            </a:solidFill>
            <a:extLst>
              <a:ext uri="{C807C97D-BFC1-408E-A445-0C87EB9F89A2}">
                <ask:lineSketchStyleProps xmlns:ask="http://schemas.microsoft.com/office/drawing/2018/sketchyshapes" sd="1219033472">
                  <a:custGeom>
                    <a:avLst/>
                    <a:gdLst>
                      <a:gd name="connsiteX0" fmla="*/ 0 w 4550730"/>
                      <a:gd name="connsiteY0" fmla="*/ 91069 h 1892923"/>
                      <a:gd name="connsiteX1" fmla="*/ 91069 w 4550730"/>
                      <a:gd name="connsiteY1" fmla="*/ 0 h 1892923"/>
                      <a:gd name="connsiteX2" fmla="*/ 758839 w 4550730"/>
                      <a:gd name="connsiteY2" fmla="*/ 0 h 1892923"/>
                      <a:gd name="connsiteX3" fmla="*/ 1295552 w 4550730"/>
                      <a:gd name="connsiteY3" fmla="*/ 0 h 1892923"/>
                      <a:gd name="connsiteX4" fmla="*/ 1963323 w 4550730"/>
                      <a:gd name="connsiteY4" fmla="*/ 0 h 1892923"/>
                      <a:gd name="connsiteX5" fmla="*/ 2456350 w 4550730"/>
                      <a:gd name="connsiteY5" fmla="*/ 0 h 1892923"/>
                      <a:gd name="connsiteX6" fmla="*/ 3124120 w 4550730"/>
                      <a:gd name="connsiteY6" fmla="*/ 0 h 1892923"/>
                      <a:gd name="connsiteX7" fmla="*/ 3660833 w 4550730"/>
                      <a:gd name="connsiteY7" fmla="*/ 0 h 1892923"/>
                      <a:gd name="connsiteX8" fmla="*/ 4459661 w 4550730"/>
                      <a:gd name="connsiteY8" fmla="*/ 0 h 1892923"/>
                      <a:gd name="connsiteX9" fmla="*/ 4550730 w 4550730"/>
                      <a:gd name="connsiteY9" fmla="*/ 91069 h 1892923"/>
                      <a:gd name="connsiteX10" fmla="*/ 4550730 w 4550730"/>
                      <a:gd name="connsiteY10" fmla="*/ 627115 h 1892923"/>
                      <a:gd name="connsiteX11" fmla="*/ 4550730 w 4550730"/>
                      <a:gd name="connsiteY11" fmla="*/ 1146053 h 1892923"/>
                      <a:gd name="connsiteX12" fmla="*/ 4550730 w 4550730"/>
                      <a:gd name="connsiteY12" fmla="*/ 1801854 h 1892923"/>
                      <a:gd name="connsiteX13" fmla="*/ 4459661 w 4550730"/>
                      <a:gd name="connsiteY13" fmla="*/ 1892923 h 1892923"/>
                      <a:gd name="connsiteX14" fmla="*/ 3966634 w 4550730"/>
                      <a:gd name="connsiteY14" fmla="*/ 1892923 h 1892923"/>
                      <a:gd name="connsiteX15" fmla="*/ 3255178 w 4550730"/>
                      <a:gd name="connsiteY15" fmla="*/ 1892923 h 1892923"/>
                      <a:gd name="connsiteX16" fmla="*/ 2631093 w 4550730"/>
                      <a:gd name="connsiteY16" fmla="*/ 1892923 h 1892923"/>
                      <a:gd name="connsiteX17" fmla="*/ 1919637 w 4550730"/>
                      <a:gd name="connsiteY17" fmla="*/ 1892923 h 1892923"/>
                      <a:gd name="connsiteX18" fmla="*/ 1251866 w 4550730"/>
                      <a:gd name="connsiteY18" fmla="*/ 1892923 h 1892923"/>
                      <a:gd name="connsiteX19" fmla="*/ 671468 w 4550730"/>
                      <a:gd name="connsiteY19" fmla="*/ 1892923 h 1892923"/>
                      <a:gd name="connsiteX20" fmla="*/ 91069 w 4550730"/>
                      <a:gd name="connsiteY20" fmla="*/ 1892923 h 1892923"/>
                      <a:gd name="connsiteX21" fmla="*/ 0 w 4550730"/>
                      <a:gd name="connsiteY21" fmla="*/ 1801854 h 1892923"/>
                      <a:gd name="connsiteX22" fmla="*/ 0 w 4550730"/>
                      <a:gd name="connsiteY22" fmla="*/ 1231592 h 1892923"/>
                      <a:gd name="connsiteX23" fmla="*/ 0 w 4550730"/>
                      <a:gd name="connsiteY23" fmla="*/ 627115 h 1892923"/>
                      <a:gd name="connsiteX24" fmla="*/ 0 w 4550730"/>
                      <a:gd name="connsiteY24" fmla="*/ 91069 h 189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50730" h="1892923" fill="none" extrusionOk="0">
                        <a:moveTo>
                          <a:pt x="0" y="91069"/>
                        </a:moveTo>
                        <a:cubicBezTo>
                          <a:pt x="-851" y="42481"/>
                          <a:pt x="33730" y="-9345"/>
                          <a:pt x="91069" y="0"/>
                        </a:cubicBezTo>
                        <a:cubicBezTo>
                          <a:pt x="295796" y="-1621"/>
                          <a:pt x="446382" y="-13185"/>
                          <a:pt x="758839" y="0"/>
                        </a:cubicBezTo>
                        <a:cubicBezTo>
                          <a:pt x="1071296" y="13185"/>
                          <a:pt x="1154156" y="-21879"/>
                          <a:pt x="1295552" y="0"/>
                        </a:cubicBezTo>
                        <a:cubicBezTo>
                          <a:pt x="1436948" y="21879"/>
                          <a:pt x="1746809" y="23209"/>
                          <a:pt x="1963323" y="0"/>
                        </a:cubicBezTo>
                        <a:cubicBezTo>
                          <a:pt x="2179837" y="-23209"/>
                          <a:pt x="2246475" y="-7865"/>
                          <a:pt x="2456350" y="0"/>
                        </a:cubicBezTo>
                        <a:cubicBezTo>
                          <a:pt x="2666225" y="7865"/>
                          <a:pt x="2878735" y="31935"/>
                          <a:pt x="3124120" y="0"/>
                        </a:cubicBezTo>
                        <a:cubicBezTo>
                          <a:pt x="3369505" y="-31935"/>
                          <a:pt x="3536061" y="2675"/>
                          <a:pt x="3660833" y="0"/>
                        </a:cubicBezTo>
                        <a:cubicBezTo>
                          <a:pt x="3785605" y="-2675"/>
                          <a:pt x="4281735" y="-26334"/>
                          <a:pt x="4459661" y="0"/>
                        </a:cubicBezTo>
                        <a:cubicBezTo>
                          <a:pt x="4510460" y="-2197"/>
                          <a:pt x="4542068" y="40494"/>
                          <a:pt x="4550730" y="91069"/>
                        </a:cubicBezTo>
                        <a:cubicBezTo>
                          <a:pt x="4534642" y="289193"/>
                          <a:pt x="4575240" y="508743"/>
                          <a:pt x="4550730" y="627115"/>
                        </a:cubicBezTo>
                        <a:cubicBezTo>
                          <a:pt x="4526220" y="745487"/>
                          <a:pt x="4538614" y="983985"/>
                          <a:pt x="4550730" y="1146053"/>
                        </a:cubicBezTo>
                        <a:cubicBezTo>
                          <a:pt x="4562846" y="1308121"/>
                          <a:pt x="4523674" y="1657878"/>
                          <a:pt x="4550730" y="1801854"/>
                        </a:cubicBezTo>
                        <a:cubicBezTo>
                          <a:pt x="4552905" y="1857467"/>
                          <a:pt x="4516556" y="1899451"/>
                          <a:pt x="4459661" y="1892923"/>
                        </a:cubicBezTo>
                        <a:cubicBezTo>
                          <a:pt x="4289906" y="1885729"/>
                          <a:pt x="4208288" y="1907610"/>
                          <a:pt x="3966634" y="1892923"/>
                        </a:cubicBezTo>
                        <a:cubicBezTo>
                          <a:pt x="3724980" y="1878236"/>
                          <a:pt x="3451650" y="1888418"/>
                          <a:pt x="3255178" y="1892923"/>
                        </a:cubicBezTo>
                        <a:cubicBezTo>
                          <a:pt x="3058706" y="1897428"/>
                          <a:pt x="2806812" y="1882847"/>
                          <a:pt x="2631093" y="1892923"/>
                        </a:cubicBezTo>
                        <a:cubicBezTo>
                          <a:pt x="2455375" y="1902999"/>
                          <a:pt x="2079254" y="1924466"/>
                          <a:pt x="1919637" y="1892923"/>
                        </a:cubicBezTo>
                        <a:cubicBezTo>
                          <a:pt x="1760020" y="1861380"/>
                          <a:pt x="1408103" y="1904386"/>
                          <a:pt x="1251866" y="1892923"/>
                        </a:cubicBezTo>
                        <a:cubicBezTo>
                          <a:pt x="1095629" y="1881460"/>
                          <a:pt x="858577" y="1880103"/>
                          <a:pt x="671468" y="1892923"/>
                        </a:cubicBezTo>
                        <a:cubicBezTo>
                          <a:pt x="484359" y="1905743"/>
                          <a:pt x="341077" y="1912387"/>
                          <a:pt x="91069" y="1892923"/>
                        </a:cubicBezTo>
                        <a:cubicBezTo>
                          <a:pt x="40802" y="1894263"/>
                          <a:pt x="3974" y="1848584"/>
                          <a:pt x="0" y="1801854"/>
                        </a:cubicBezTo>
                        <a:cubicBezTo>
                          <a:pt x="17074" y="1636219"/>
                          <a:pt x="-2733" y="1482542"/>
                          <a:pt x="0" y="1231592"/>
                        </a:cubicBezTo>
                        <a:cubicBezTo>
                          <a:pt x="2733" y="980642"/>
                          <a:pt x="-10213" y="870350"/>
                          <a:pt x="0" y="627115"/>
                        </a:cubicBezTo>
                        <a:cubicBezTo>
                          <a:pt x="10213" y="383880"/>
                          <a:pt x="-21618" y="299794"/>
                          <a:pt x="0" y="91069"/>
                        </a:cubicBezTo>
                        <a:close/>
                      </a:path>
                      <a:path w="4550730" h="1892923" stroke="0" extrusionOk="0">
                        <a:moveTo>
                          <a:pt x="0" y="91069"/>
                        </a:moveTo>
                        <a:cubicBezTo>
                          <a:pt x="-10382" y="34369"/>
                          <a:pt x="38989" y="669"/>
                          <a:pt x="91069" y="0"/>
                        </a:cubicBezTo>
                        <a:cubicBezTo>
                          <a:pt x="325738" y="-12574"/>
                          <a:pt x="556199" y="15576"/>
                          <a:pt x="802525" y="0"/>
                        </a:cubicBezTo>
                        <a:cubicBezTo>
                          <a:pt x="1048851" y="-15576"/>
                          <a:pt x="1221858" y="26884"/>
                          <a:pt x="1382924" y="0"/>
                        </a:cubicBezTo>
                        <a:cubicBezTo>
                          <a:pt x="1543990" y="-26884"/>
                          <a:pt x="1714110" y="-6393"/>
                          <a:pt x="1919637" y="0"/>
                        </a:cubicBezTo>
                        <a:cubicBezTo>
                          <a:pt x="2125164" y="6393"/>
                          <a:pt x="2278487" y="-24816"/>
                          <a:pt x="2587407" y="0"/>
                        </a:cubicBezTo>
                        <a:cubicBezTo>
                          <a:pt x="2896327" y="24816"/>
                          <a:pt x="2941468" y="-22687"/>
                          <a:pt x="3167806" y="0"/>
                        </a:cubicBezTo>
                        <a:cubicBezTo>
                          <a:pt x="3394144" y="22687"/>
                          <a:pt x="3557502" y="35231"/>
                          <a:pt x="3879262" y="0"/>
                        </a:cubicBezTo>
                        <a:cubicBezTo>
                          <a:pt x="4201022" y="-35231"/>
                          <a:pt x="4185863" y="-822"/>
                          <a:pt x="4459661" y="0"/>
                        </a:cubicBezTo>
                        <a:cubicBezTo>
                          <a:pt x="4505937" y="6650"/>
                          <a:pt x="4543464" y="32345"/>
                          <a:pt x="4550730" y="91069"/>
                        </a:cubicBezTo>
                        <a:cubicBezTo>
                          <a:pt x="4566929" y="350446"/>
                          <a:pt x="4540824" y="376137"/>
                          <a:pt x="4550730" y="627115"/>
                        </a:cubicBezTo>
                        <a:cubicBezTo>
                          <a:pt x="4560636" y="878093"/>
                          <a:pt x="4570746" y="1056998"/>
                          <a:pt x="4550730" y="1197377"/>
                        </a:cubicBezTo>
                        <a:cubicBezTo>
                          <a:pt x="4530714" y="1337756"/>
                          <a:pt x="4570817" y="1541648"/>
                          <a:pt x="4550730" y="1801854"/>
                        </a:cubicBezTo>
                        <a:cubicBezTo>
                          <a:pt x="4558658" y="1861861"/>
                          <a:pt x="4514445" y="1888993"/>
                          <a:pt x="4459661" y="1892923"/>
                        </a:cubicBezTo>
                        <a:cubicBezTo>
                          <a:pt x="4203967" y="1864303"/>
                          <a:pt x="4009421" y="1889407"/>
                          <a:pt x="3835576" y="1892923"/>
                        </a:cubicBezTo>
                        <a:cubicBezTo>
                          <a:pt x="3661731" y="1896439"/>
                          <a:pt x="3355420" y="1902385"/>
                          <a:pt x="3211492" y="1892923"/>
                        </a:cubicBezTo>
                        <a:cubicBezTo>
                          <a:pt x="3067564" y="1883461"/>
                          <a:pt x="2840219" y="1903645"/>
                          <a:pt x="2500035" y="1892923"/>
                        </a:cubicBezTo>
                        <a:cubicBezTo>
                          <a:pt x="2159851" y="1882201"/>
                          <a:pt x="2010133" y="1918698"/>
                          <a:pt x="1875951" y="1892923"/>
                        </a:cubicBezTo>
                        <a:cubicBezTo>
                          <a:pt x="1741769" y="1867148"/>
                          <a:pt x="1548397" y="1885184"/>
                          <a:pt x="1382924" y="1892923"/>
                        </a:cubicBezTo>
                        <a:cubicBezTo>
                          <a:pt x="1217451" y="1900662"/>
                          <a:pt x="994789" y="1895430"/>
                          <a:pt x="846211" y="1892923"/>
                        </a:cubicBezTo>
                        <a:cubicBezTo>
                          <a:pt x="697633" y="1890416"/>
                          <a:pt x="260078" y="1898171"/>
                          <a:pt x="91069" y="1892923"/>
                        </a:cubicBezTo>
                        <a:cubicBezTo>
                          <a:pt x="46561" y="1891698"/>
                          <a:pt x="198" y="1854034"/>
                          <a:pt x="0" y="1801854"/>
                        </a:cubicBezTo>
                        <a:cubicBezTo>
                          <a:pt x="11008" y="1684948"/>
                          <a:pt x="-9178" y="1442134"/>
                          <a:pt x="0" y="1265808"/>
                        </a:cubicBezTo>
                        <a:cubicBezTo>
                          <a:pt x="9178" y="1089482"/>
                          <a:pt x="-20848" y="979703"/>
                          <a:pt x="0" y="746870"/>
                        </a:cubicBezTo>
                        <a:cubicBezTo>
                          <a:pt x="20848" y="514037"/>
                          <a:pt x="-25383" y="257087"/>
                          <a:pt x="0" y="9106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22" name="矩形: 圓角 21">
            <a:extLst>
              <a:ext uri="{FF2B5EF4-FFF2-40B4-BE49-F238E27FC236}">
                <a16:creationId xmlns:a16="http://schemas.microsoft.com/office/drawing/2014/main" id="{2E957323-9657-4A25-9511-689B2DC097B4}"/>
              </a:ext>
            </a:extLst>
          </p:cNvPr>
          <p:cNvSpPr/>
          <p:nvPr/>
        </p:nvSpPr>
        <p:spPr>
          <a:xfrm>
            <a:off x="6659397" y="2326517"/>
            <a:ext cx="5124710" cy="774619"/>
          </a:xfrm>
          <a:prstGeom prst="roundRect">
            <a:avLst>
              <a:gd name="adj" fmla="val 16468"/>
            </a:avLst>
          </a:prstGeom>
          <a:blipFill dpi="0" rotWithShape="1">
            <a:blip r:embed="rId2" cstate="screen">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TW" altLang="en-US">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5" name="標題 1">
            <a:extLst>
              <a:ext uri="{FF2B5EF4-FFF2-40B4-BE49-F238E27FC236}">
                <a16:creationId xmlns:a16="http://schemas.microsoft.com/office/drawing/2014/main" id="{8ADBA009-E8C8-4C83-87A8-E489EB943E88}"/>
              </a:ext>
            </a:extLst>
          </p:cNvPr>
          <p:cNvSpPr>
            <a:spLocks noGrp="1"/>
          </p:cNvSpPr>
          <p:nvPr>
            <p:ph type="title"/>
          </p:nvPr>
        </p:nvSpPr>
        <p:spPr>
          <a:xfrm>
            <a:off x="-107215" y="278025"/>
            <a:ext cx="12406429" cy="902665"/>
          </a:xfrm>
        </p:spPr>
        <p:txBody>
          <a:bodyPr vert="horz" lIns="91440" tIns="45720" rIns="91440" bIns="45720" rtlCol="0" anchor="ctr">
            <a:noAutofit/>
          </a:bodyPr>
          <a:lstStyle/>
          <a:p>
            <a:pPr algn="ctr"/>
            <a:r>
              <a:rPr lang="zh-TW" altLang="en-US">
                <a:latin typeface="微軟正黑體"/>
                <a:ea typeface="微軟正黑體"/>
              </a:rPr>
              <a:t>快速啟用 AX200 </a:t>
            </a:r>
            <a:endParaRPr lang="zh-TW" altLang="en-US"/>
          </a:p>
        </p:txBody>
      </p:sp>
      <p:sp>
        <p:nvSpPr>
          <p:cNvPr id="11" name="內容版面配置區 2">
            <a:extLst>
              <a:ext uri="{FF2B5EF4-FFF2-40B4-BE49-F238E27FC236}">
                <a16:creationId xmlns:a16="http://schemas.microsoft.com/office/drawing/2014/main" id="{91B05987-E373-47FD-A067-3AFD6B6E197D}"/>
              </a:ext>
            </a:extLst>
          </p:cNvPr>
          <p:cNvSpPr txBox="1">
            <a:spLocks/>
          </p:cNvSpPr>
          <p:nvPr/>
        </p:nvSpPr>
        <p:spPr>
          <a:xfrm>
            <a:off x="211043" y="1166059"/>
            <a:ext cx="11688450" cy="1134267"/>
          </a:xfrm>
          <a:prstGeom prst="rect">
            <a:avLst/>
          </a:prstGeom>
        </p:spPr>
        <p:txBody>
          <a:bodyPr vert="horz" lIns="91440" tIns="45720" rIns="91440" bIns="45720" rtlCol="0" anchor="t">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marL="0" indent="0">
              <a:buNone/>
            </a:pPr>
            <a:endParaRPr lang="zh-TW" altLang="en-US" sz="2800">
              <a:solidFill>
                <a:srgbClr val="0070C0"/>
              </a:solidFill>
              <a:ea typeface="新細明體"/>
              <a:cs typeface="Calibri" panose="020F0502020204030204"/>
            </a:endParaRPr>
          </a:p>
          <a:p>
            <a:pPr marL="342900" indent="-342900"/>
            <a:endParaRPr lang="zh-TW" altLang="en-US">
              <a:solidFill>
                <a:srgbClr val="000000"/>
              </a:solidFill>
              <a:ea typeface="新細明體"/>
              <a:cs typeface="Calibri" panose="020F0502020204030204"/>
            </a:endParaRPr>
          </a:p>
          <a:p>
            <a:pPr marL="342900" indent="-342900"/>
            <a:endParaRPr lang="zh-TW" altLang="en-US">
              <a:solidFill>
                <a:srgbClr val="000000"/>
              </a:solidFill>
              <a:ea typeface="新細明體"/>
              <a:cs typeface="Calibri" panose="020F0502020204030204"/>
            </a:endParaRPr>
          </a:p>
          <a:p>
            <a:pPr marL="0" indent="0">
              <a:buNone/>
            </a:pPr>
            <a:endParaRPr lang="zh-TW" altLang="en-US">
              <a:solidFill>
                <a:srgbClr val="000000"/>
              </a:solidFill>
              <a:ea typeface="新細明體"/>
              <a:cs typeface="Calibri" panose="020F0502020204030204"/>
            </a:endParaRPr>
          </a:p>
        </p:txBody>
      </p:sp>
      <p:sp>
        <p:nvSpPr>
          <p:cNvPr id="18" name="內容版面配置區 2">
            <a:extLst>
              <a:ext uri="{FF2B5EF4-FFF2-40B4-BE49-F238E27FC236}">
                <a16:creationId xmlns:a16="http://schemas.microsoft.com/office/drawing/2014/main" id="{5693B243-3AC0-411E-B6C1-BCDAA8D5C1D0}"/>
              </a:ext>
            </a:extLst>
          </p:cNvPr>
          <p:cNvSpPr txBox="1">
            <a:spLocks/>
          </p:cNvSpPr>
          <p:nvPr/>
        </p:nvSpPr>
        <p:spPr>
          <a:xfrm>
            <a:off x="1848963" y="1427536"/>
            <a:ext cx="8718566" cy="569677"/>
          </a:xfrm>
          <a:prstGeom prst="rect">
            <a:avLst/>
          </a:prstGeom>
        </p:spPr>
        <p:txBody>
          <a:bodyPr vert="horz" lIns="91440" tIns="45720" rIns="91440" bIns="45720" rtlCol="0" anchor="ctr">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marL="0" indent="0" algn="ctr">
              <a:buNone/>
            </a:pPr>
            <a:r>
              <a:rPr lang="zh-TW" altLang="en-US" sz="2800">
                <a:latin typeface="微軟正黑體" panose="020B0604030504040204" pitchFamily="34" charset="-120"/>
                <a:ea typeface="微軟正黑體" panose="020B0604030504040204" pitchFamily="34" charset="-120"/>
                <a:cs typeface="Calibri"/>
              </a:rPr>
              <a:t>可透過以下兩種方式在 NAS 啟用 AX20</a:t>
            </a:r>
            <a:r>
              <a:rPr lang="en-US" altLang="zh-TW" sz="2800">
                <a:latin typeface="微軟正黑體" panose="020B0604030504040204" pitchFamily="34" charset="-120"/>
                <a:ea typeface="微軟正黑體" panose="020B0604030504040204" pitchFamily="34" charset="-120"/>
                <a:cs typeface="Calibri"/>
              </a:rPr>
              <a:t>0</a:t>
            </a:r>
            <a:endParaRPr lang="zh-TW" altLang="en-US" sz="2800">
              <a:latin typeface="微軟正黑體" panose="020B0604030504040204" pitchFamily="34" charset="-120"/>
              <a:ea typeface="微軟正黑體" panose="020B0604030504040204" pitchFamily="34" charset="-120"/>
              <a:cs typeface="Calibri"/>
            </a:endParaRPr>
          </a:p>
        </p:txBody>
      </p:sp>
      <p:sp>
        <p:nvSpPr>
          <p:cNvPr id="13" name="矩形 12">
            <a:extLst>
              <a:ext uri="{FF2B5EF4-FFF2-40B4-BE49-F238E27FC236}">
                <a16:creationId xmlns:a16="http://schemas.microsoft.com/office/drawing/2014/main" id="{1722CCE3-24A8-B742-B80B-E18F967273E8}"/>
              </a:ext>
            </a:extLst>
          </p:cNvPr>
          <p:cNvSpPr/>
          <p:nvPr/>
        </p:nvSpPr>
        <p:spPr>
          <a:xfrm>
            <a:off x="6774693" y="5516970"/>
            <a:ext cx="5097504" cy="1046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200">
                <a:solidFill>
                  <a:schemeClr val="tx1"/>
                </a:solidFill>
                <a:latin typeface="微軟正黑體" panose="020B0604030504040204" pitchFamily="34" charset="-120"/>
                <a:ea typeface="微軟正黑體" panose="020B0604030504040204" pitchFamily="34" charset="-120"/>
              </a:rPr>
              <a:t>***</a:t>
            </a:r>
            <a:r>
              <a:rPr lang="zh-CN" altLang="en-US" sz="1200">
                <a:solidFill>
                  <a:schemeClr val="tx1"/>
                </a:solidFill>
                <a:latin typeface="微軟正黑體" panose="020B0604030504040204" pitchFamily="34" charset="-120"/>
                <a:ea typeface="微軟正黑體" panose="020B0604030504040204" pitchFamily="34" charset="-120"/>
                <a:cs typeface="+mn-lt"/>
              </a:rPr>
              <a:t>若連結的</a:t>
            </a:r>
            <a:r>
              <a:rPr lang="en-US" altLang="zh-CN" sz="1200">
                <a:solidFill>
                  <a:schemeClr val="tx1"/>
                </a:solidFill>
                <a:latin typeface="微軟正黑體" panose="020B0604030504040204" pitchFamily="34" charset="-120"/>
                <a:ea typeface="微軟正黑體" panose="020B0604030504040204" pitchFamily="34" charset="-120"/>
                <a:cs typeface="+mn-lt"/>
              </a:rPr>
              <a:t> </a:t>
            </a:r>
            <a:r>
              <a:rPr lang="en-US" sz="1200" err="1">
                <a:solidFill>
                  <a:schemeClr val="tx1"/>
                </a:solidFill>
                <a:latin typeface="微軟正黑體" panose="020B0604030504040204" pitchFamily="34" charset="-120"/>
                <a:ea typeface="微軟正黑體" panose="020B0604030504040204" pitchFamily="34" charset="-120"/>
                <a:cs typeface="+mn-lt"/>
              </a:rPr>
              <a:t>WiFi</a:t>
            </a:r>
            <a:r>
              <a:rPr lang="en-US" sz="1200">
                <a:solidFill>
                  <a:schemeClr val="tx1"/>
                </a:solidFill>
                <a:latin typeface="微軟正黑體" panose="020B0604030504040204" pitchFamily="34" charset="-120"/>
                <a:ea typeface="微軟正黑體" panose="020B0604030504040204" pitchFamily="34" charset="-120"/>
                <a:cs typeface="+mn-lt"/>
              </a:rPr>
              <a:t> AP</a:t>
            </a:r>
            <a:r>
              <a:rPr lang="en-US" altLang="zh-TW" sz="1200">
                <a:solidFill>
                  <a:schemeClr val="tx1"/>
                </a:solidFill>
                <a:latin typeface="微軟正黑體" panose="020B0604030504040204" pitchFamily="34" charset="-120"/>
                <a:ea typeface="微軟正黑體" panose="020B0604030504040204" pitchFamily="34" charset="-120"/>
                <a:cs typeface="+mn-lt"/>
              </a:rPr>
              <a:t> </a:t>
            </a:r>
            <a:r>
              <a:rPr lang="zh-TW" altLang="en-US" sz="1200">
                <a:solidFill>
                  <a:schemeClr val="tx1"/>
                </a:solidFill>
                <a:latin typeface="微軟正黑體" panose="020B0604030504040204" pitchFamily="34" charset="-120"/>
                <a:ea typeface="微軟正黑體" panose="020B0604030504040204" pitchFamily="34" charset="-120"/>
                <a:cs typeface="+mn-lt"/>
              </a:rPr>
              <a:t>有阻擋</a:t>
            </a:r>
            <a:r>
              <a:rPr lang="en-US" altLang="zh-TW" sz="1200">
                <a:solidFill>
                  <a:schemeClr val="tx1"/>
                </a:solidFill>
                <a:latin typeface="微軟正黑體" panose="020B0604030504040204" pitchFamily="34" charset="-120"/>
                <a:ea typeface="微軟正黑體" panose="020B0604030504040204" pitchFamily="34" charset="-120"/>
                <a:cs typeface="+mn-lt"/>
              </a:rPr>
              <a:t> </a:t>
            </a:r>
            <a:r>
              <a:rPr lang="en-US" sz="1200">
                <a:solidFill>
                  <a:schemeClr val="tx1"/>
                </a:solidFill>
                <a:latin typeface="微軟正黑體" panose="020B0604030504040204" pitchFamily="34" charset="-120"/>
                <a:ea typeface="微軟正黑體" panose="020B0604030504040204" pitchFamily="34" charset="-120"/>
                <a:cs typeface="+mn-lt"/>
              </a:rPr>
              <a:t>NAT</a:t>
            </a:r>
            <a:r>
              <a:rPr lang="en-US" altLang="zh-TW" sz="1200">
                <a:solidFill>
                  <a:schemeClr val="tx1"/>
                </a:solidFill>
                <a:latin typeface="微軟正黑體" panose="020B0604030504040204" pitchFamily="34" charset="-120"/>
                <a:ea typeface="微軟正黑體" panose="020B0604030504040204" pitchFamily="34" charset="-120"/>
                <a:cs typeface="+mn-lt"/>
              </a:rPr>
              <a:t> </a:t>
            </a:r>
            <a:r>
              <a:rPr lang="zh-CN" altLang="en-US" sz="1200">
                <a:solidFill>
                  <a:schemeClr val="tx1"/>
                </a:solidFill>
                <a:latin typeface="微軟正黑體" panose="020B0604030504040204" pitchFamily="34" charset="-120"/>
                <a:ea typeface="微軟正黑體" panose="020B0604030504040204" pitchFamily="34" charset="-120"/>
                <a:cs typeface="+mn-lt"/>
              </a:rPr>
              <a:t>之下網段的</a:t>
            </a:r>
            <a:r>
              <a:rPr lang="en-US" altLang="zh-CN" sz="1200">
                <a:solidFill>
                  <a:schemeClr val="tx1"/>
                </a:solidFill>
                <a:latin typeface="微軟正黑體" panose="020B0604030504040204" pitchFamily="34" charset="-120"/>
                <a:ea typeface="微軟正黑體" panose="020B0604030504040204" pitchFamily="34" charset="-120"/>
                <a:cs typeface="+mn-lt"/>
              </a:rPr>
              <a:t> </a:t>
            </a:r>
            <a:r>
              <a:rPr lang="en-US" sz="1200">
                <a:solidFill>
                  <a:schemeClr val="tx1"/>
                </a:solidFill>
                <a:latin typeface="微軟正黑體" panose="020B0604030504040204" pitchFamily="34" charset="-120"/>
                <a:ea typeface="微軟正黑體" panose="020B0604030504040204" pitchFamily="34" charset="-120"/>
                <a:cs typeface="+mn-lt"/>
              </a:rPr>
              <a:t>IP</a:t>
            </a:r>
            <a:r>
              <a:rPr lang="zh-TW" altLang="en-US" sz="1200">
                <a:solidFill>
                  <a:schemeClr val="tx1"/>
                </a:solidFill>
                <a:latin typeface="微軟正黑體" panose="020B0604030504040204" pitchFamily="34" charset="-120"/>
                <a:ea typeface="微軟正黑體" panose="020B0604030504040204" pitchFamily="34" charset="-120"/>
                <a:cs typeface="+mn-lt"/>
              </a:rPr>
              <a:t>，</a:t>
            </a:r>
            <a:r>
              <a:rPr lang="en-US" altLang="zh-TW" sz="1200">
                <a:solidFill>
                  <a:schemeClr val="tx1"/>
                </a:solidFill>
                <a:latin typeface="微軟正黑體" panose="020B0604030504040204" pitchFamily="34" charset="-120"/>
                <a:ea typeface="微軟正黑體" panose="020B0604030504040204" pitchFamily="34" charset="-120"/>
                <a:cs typeface="+mn-lt"/>
              </a:rPr>
              <a:t>PC </a:t>
            </a:r>
            <a:r>
              <a:rPr lang="zh-TW" altLang="en-US" sz="1200">
                <a:solidFill>
                  <a:schemeClr val="tx1"/>
                </a:solidFill>
                <a:latin typeface="微軟正黑體" panose="020B0604030504040204" pitchFamily="34" charset="-120"/>
                <a:ea typeface="微軟正黑體" panose="020B0604030504040204" pitchFamily="34" charset="-120"/>
                <a:cs typeface="+mn-lt"/>
              </a:rPr>
              <a:t>的瀏覽器則無法自動開啟登入帳密的頁面</a:t>
            </a:r>
            <a:r>
              <a:rPr lang="en-US" altLang="zh-TW" sz="1200">
                <a:solidFill>
                  <a:schemeClr val="tx1"/>
                </a:solidFill>
                <a:latin typeface="微軟正黑體" panose="020B0604030504040204" pitchFamily="34" charset="-120"/>
                <a:ea typeface="微軟正黑體" panose="020B0604030504040204" pitchFamily="34" charset="-120"/>
                <a:cs typeface="+mn-lt"/>
              </a:rPr>
              <a:t> (Captive</a:t>
            </a:r>
            <a:r>
              <a:rPr lang="en-US" sz="1200">
                <a:solidFill>
                  <a:schemeClr val="tx1"/>
                </a:solidFill>
                <a:latin typeface="微軟正黑體" panose="020B0604030504040204" pitchFamily="34" charset="-120"/>
                <a:ea typeface="微軟正黑體" panose="020B0604030504040204" pitchFamily="34" charset="-120"/>
                <a:cs typeface="+mn-lt"/>
              </a:rPr>
              <a:t> Portal)，</a:t>
            </a:r>
            <a:r>
              <a:rPr lang="en-US" sz="1200" err="1">
                <a:solidFill>
                  <a:schemeClr val="tx1"/>
                </a:solidFill>
                <a:latin typeface="微軟正黑體" panose="020B0604030504040204" pitchFamily="34" charset="-120"/>
                <a:ea typeface="微軟正黑體" panose="020B0604030504040204" pitchFamily="34" charset="-120"/>
                <a:cs typeface="+mn-lt"/>
              </a:rPr>
              <a:t>使用者需至</a:t>
            </a:r>
            <a:r>
              <a:rPr lang="en-US" sz="1200">
                <a:solidFill>
                  <a:schemeClr val="tx1"/>
                </a:solidFill>
                <a:latin typeface="微軟正黑體" panose="020B0604030504040204" pitchFamily="34" charset="-120"/>
                <a:ea typeface="微軟正黑體" panose="020B0604030504040204" pitchFamily="34" charset="-120"/>
                <a:cs typeface="+mn-lt"/>
              </a:rPr>
              <a:t> NAS</a:t>
            </a:r>
            <a:r>
              <a:rPr lang="en-US" altLang="zh-TW" sz="1200">
                <a:solidFill>
                  <a:schemeClr val="tx1"/>
                </a:solidFill>
                <a:latin typeface="微軟正黑體" panose="020B0604030504040204" pitchFamily="34" charset="-120"/>
                <a:ea typeface="微軟正黑體" panose="020B0604030504040204" pitchFamily="34" charset="-120"/>
                <a:cs typeface="+mn-lt"/>
              </a:rPr>
              <a:t> </a:t>
            </a:r>
            <a:r>
              <a:rPr lang="en-US" sz="1200" err="1">
                <a:solidFill>
                  <a:schemeClr val="tx1"/>
                </a:solidFill>
                <a:latin typeface="微軟正黑體" panose="020B0604030504040204" pitchFamily="34" charset="-120"/>
                <a:ea typeface="微軟正黑體" panose="020B0604030504040204" pitchFamily="34" charset="-120"/>
                <a:cs typeface="+mn-lt"/>
              </a:rPr>
              <a:t>啟用</a:t>
            </a:r>
            <a:r>
              <a:rPr lang="en-US" sz="1200">
                <a:solidFill>
                  <a:schemeClr val="tx1"/>
                </a:solidFill>
                <a:latin typeface="微軟正黑體" panose="020B0604030504040204" pitchFamily="34" charset="-120"/>
                <a:ea typeface="微軟正黑體" panose="020B0604030504040204" pitchFamily="34" charset="-120"/>
                <a:cs typeface="+mn-lt"/>
              </a:rPr>
              <a:t> Browser Station</a:t>
            </a:r>
            <a:r>
              <a:rPr lang="en-US" altLang="zh-TW" sz="1200">
                <a:solidFill>
                  <a:schemeClr val="tx1"/>
                </a:solidFill>
                <a:latin typeface="微軟正黑體" panose="020B0604030504040204" pitchFamily="34" charset="-120"/>
                <a:ea typeface="微軟正黑體" panose="020B0604030504040204" pitchFamily="34" charset="-120"/>
                <a:cs typeface="+mn-lt"/>
              </a:rPr>
              <a:t> </a:t>
            </a:r>
            <a:r>
              <a:rPr lang="zh-TW" altLang="en-US" sz="1200">
                <a:solidFill>
                  <a:schemeClr val="tx1"/>
                </a:solidFill>
                <a:latin typeface="微軟正黑體" panose="020B0604030504040204" pitchFamily="34" charset="-120"/>
                <a:ea typeface="微軟正黑體" panose="020B0604030504040204" pitchFamily="34" charset="-120"/>
                <a:cs typeface="+mn-lt"/>
              </a:rPr>
              <a:t>完成登入，</a:t>
            </a:r>
            <a:r>
              <a:rPr lang="en-US" sz="1200" err="1">
                <a:solidFill>
                  <a:schemeClr val="tx1"/>
                </a:solidFill>
                <a:latin typeface="微軟正黑體" panose="020B0604030504040204" pitchFamily="34" charset="-120"/>
                <a:ea typeface="微軟正黑體" panose="020B0604030504040204" pitchFamily="34" charset="-120"/>
                <a:cs typeface="+mn-lt"/>
              </a:rPr>
              <a:t>或選擇其他無需登入帳密的</a:t>
            </a:r>
            <a:r>
              <a:rPr lang="en-US" sz="1200">
                <a:solidFill>
                  <a:schemeClr val="tx1"/>
                </a:solidFill>
                <a:latin typeface="微軟正黑體" panose="020B0604030504040204" pitchFamily="34" charset="-120"/>
                <a:ea typeface="微軟正黑體" panose="020B0604030504040204" pitchFamily="34" charset="-120"/>
                <a:cs typeface="+mn-lt"/>
              </a:rPr>
              <a:t> </a:t>
            </a:r>
            <a:r>
              <a:rPr lang="en-US" sz="1200" err="1">
                <a:solidFill>
                  <a:schemeClr val="tx1"/>
                </a:solidFill>
                <a:latin typeface="微軟正黑體" panose="020B0604030504040204" pitchFamily="34" charset="-120"/>
                <a:ea typeface="微軟正黑體" panose="020B0604030504040204" pitchFamily="34" charset="-120"/>
                <a:cs typeface="+mn-lt"/>
              </a:rPr>
              <a:t>WiFi</a:t>
            </a:r>
            <a:r>
              <a:rPr lang="en-US" sz="1200">
                <a:solidFill>
                  <a:schemeClr val="tx1"/>
                </a:solidFill>
                <a:latin typeface="微軟正黑體" panose="020B0604030504040204" pitchFamily="34" charset="-120"/>
                <a:ea typeface="微軟正黑體" panose="020B0604030504040204" pitchFamily="34" charset="-120"/>
                <a:cs typeface="+mn-lt"/>
              </a:rPr>
              <a:t> </a:t>
            </a:r>
            <a:r>
              <a:rPr lang="en-US" altLang="zh-CN" sz="1200">
                <a:solidFill>
                  <a:schemeClr val="tx1"/>
                </a:solidFill>
                <a:latin typeface="微軟正黑體" panose="020B0604030504040204" pitchFamily="34" charset="-120"/>
                <a:ea typeface="微軟正黑體" panose="020B0604030504040204" pitchFamily="34" charset="-120"/>
                <a:cs typeface="+mn-lt"/>
              </a:rPr>
              <a:t>AP </a:t>
            </a:r>
            <a:r>
              <a:rPr lang="zh-CN" altLang="en-US" sz="1200">
                <a:solidFill>
                  <a:schemeClr val="tx1"/>
                </a:solidFill>
                <a:latin typeface="微軟正黑體" panose="020B0604030504040204" pitchFamily="34" charset="-120"/>
                <a:ea typeface="微軟正黑體" panose="020B0604030504040204" pitchFamily="34" charset="-120"/>
                <a:cs typeface="+mn-lt"/>
              </a:rPr>
              <a:t>進行連線。</a:t>
            </a:r>
            <a:endParaRPr lang="zh-TW" altLang="en-US" sz="1200">
              <a:solidFill>
                <a:schemeClr val="tx1"/>
              </a:solidFill>
              <a:latin typeface="微軟正黑體" panose="020B0604030504040204" pitchFamily="34" charset="-120"/>
              <a:ea typeface="微軟正黑體" panose="020B0604030504040204" pitchFamily="34" charset="-120"/>
            </a:endParaRPr>
          </a:p>
        </p:txBody>
      </p:sp>
      <p:sp>
        <p:nvSpPr>
          <p:cNvPr id="24" name="矩形 23">
            <a:extLst>
              <a:ext uri="{FF2B5EF4-FFF2-40B4-BE49-F238E27FC236}">
                <a16:creationId xmlns:a16="http://schemas.microsoft.com/office/drawing/2014/main" id="{E3640086-8733-4DAD-B061-499481B11A46}"/>
              </a:ext>
            </a:extLst>
          </p:cNvPr>
          <p:cNvSpPr/>
          <p:nvPr/>
        </p:nvSpPr>
        <p:spPr>
          <a:xfrm>
            <a:off x="6670851" y="2188600"/>
            <a:ext cx="5097504" cy="1046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bg1"/>
                </a:solidFill>
                <a:latin typeface="微軟正黑體" panose="020B0604030504040204" pitchFamily="34" charset="-120"/>
                <a:ea typeface="微軟正黑體" panose="020B0604030504040204" pitchFamily="34" charset="-120"/>
              </a:rPr>
              <a:t>至</a:t>
            </a:r>
            <a:r>
              <a:rPr lang="en-US" altLang="zh-CN">
                <a:solidFill>
                  <a:schemeClr val="bg1"/>
                </a:solidFill>
                <a:latin typeface="微軟正黑體" panose="020B0604030504040204" pitchFamily="34" charset="-120"/>
                <a:ea typeface="微軟正黑體" panose="020B0604030504040204" pitchFamily="34" charset="-120"/>
              </a:rPr>
              <a:t> </a:t>
            </a:r>
            <a:r>
              <a:rPr lang="en-US" altLang="zh-CN" err="1">
                <a:solidFill>
                  <a:schemeClr val="bg1"/>
                </a:solidFill>
                <a:latin typeface="微軟正黑體" panose="020B0604030504040204" pitchFamily="34" charset="-120"/>
                <a:ea typeface="微軟正黑體" panose="020B0604030504040204" pitchFamily="34" charset="-120"/>
              </a:rPr>
              <a:t>Qfinder</a:t>
            </a:r>
            <a:r>
              <a:rPr lang="zh-TW" altLang="en-US">
                <a:solidFill>
                  <a:schemeClr val="bg1"/>
                </a:solidFill>
                <a:latin typeface="微軟正黑體" panose="020B0604030504040204" pitchFamily="34" charset="-120"/>
                <a:ea typeface="微軟正黑體" panose="020B0604030504040204" pitchFamily="34" charset="-120"/>
              </a:rPr>
              <a:t> Pro </a:t>
            </a:r>
            <a:r>
              <a:rPr lang="zh-CN" altLang="en-US">
                <a:solidFill>
                  <a:schemeClr val="bg1"/>
                </a:solidFill>
                <a:latin typeface="微軟正黑體" panose="020B0604030504040204" pitchFamily="34" charset="-120"/>
                <a:ea typeface="微軟正黑體" panose="020B0604030504040204" pitchFamily="34" charset="-120"/>
              </a:rPr>
              <a:t>啟用</a:t>
            </a:r>
            <a:r>
              <a:rPr lang="en-US" altLang="zh-CN">
                <a:solidFill>
                  <a:schemeClr val="bg1"/>
                </a:solidFill>
                <a:latin typeface="微軟正黑體" panose="020B0604030504040204" pitchFamily="34" charset="-120"/>
                <a:ea typeface="微軟正黑體" panose="020B0604030504040204" pitchFamily="34" charset="-120"/>
              </a:rPr>
              <a:t> </a:t>
            </a:r>
            <a:r>
              <a:rPr lang="en-US" altLang="zh-CN" err="1">
                <a:solidFill>
                  <a:schemeClr val="bg1"/>
                </a:solidFill>
                <a:latin typeface="微軟正黑體" panose="020B0604030504040204" pitchFamily="34" charset="-120"/>
                <a:ea typeface="微軟正黑體" panose="020B0604030504040204" pitchFamily="34" charset="-120"/>
              </a:rPr>
              <a:t>WiFi</a:t>
            </a:r>
            <a:endParaRPr lang="en-US" altLang="zh-CN">
              <a:solidFill>
                <a:schemeClr val="bg1"/>
              </a:solidFill>
              <a:latin typeface="微軟正黑體" panose="020B0604030504040204" pitchFamily="34" charset="-120"/>
              <a:ea typeface="微軟正黑體" panose="020B0604030504040204" pitchFamily="34" charset="-120"/>
              <a:cs typeface="Calibri" panose="020F0502020204030204"/>
            </a:endParaRPr>
          </a:p>
          <a:p>
            <a:pPr algn="ctr"/>
            <a:r>
              <a:rPr lang="zh-CN" altLang="en-US">
                <a:solidFill>
                  <a:schemeClr val="bg1"/>
                </a:solidFill>
                <a:latin typeface="微軟正黑體" panose="020B0604030504040204" pitchFamily="34" charset="-120"/>
                <a:ea typeface="微軟正黑體" panose="020B0604030504040204" pitchFamily="34" charset="-120"/>
              </a:rPr>
              <a:t>並透過瀏覽器</a:t>
            </a:r>
            <a:r>
              <a:rPr lang="zh-TW" altLang="en-US">
                <a:solidFill>
                  <a:schemeClr val="bg1"/>
                </a:solidFill>
                <a:latin typeface="微軟正黑體" panose="020B0604030504040204" pitchFamily="34" charset="-120"/>
                <a:ea typeface="微軟正黑體" panose="020B0604030504040204" pitchFamily="34" charset="-120"/>
              </a:rPr>
              <a:t>登入</a:t>
            </a:r>
            <a:r>
              <a:rPr lang="en-US" altLang="zh-TW">
                <a:solidFill>
                  <a:schemeClr val="bg1"/>
                </a:solidFill>
                <a:latin typeface="微軟正黑體" panose="020B0604030504040204" pitchFamily="34" charset="-120"/>
                <a:ea typeface="微軟正黑體" panose="020B0604030504040204" pitchFamily="34" charset="-120"/>
              </a:rPr>
              <a:t> Captive Portal</a:t>
            </a:r>
            <a:endParaRPr lang="zh-TW" altLang="en-US">
              <a:solidFill>
                <a:schemeClr val="bg1"/>
              </a:solidFill>
              <a:latin typeface="微軟正黑體" panose="020B0604030504040204" pitchFamily="34" charset="-120"/>
              <a:ea typeface="微軟正黑體" panose="020B0604030504040204" pitchFamily="34" charset="-120"/>
            </a:endParaRPr>
          </a:p>
        </p:txBody>
      </p:sp>
      <p:pic>
        <p:nvPicPr>
          <p:cNvPr id="3" name="圖片 2" descr="一張含有 螢幕擷取畫面, 畫畫, 電腦 的圖片&#10;&#10;自動產生的描述">
            <a:extLst>
              <a:ext uri="{FF2B5EF4-FFF2-40B4-BE49-F238E27FC236}">
                <a16:creationId xmlns:a16="http://schemas.microsoft.com/office/drawing/2014/main" id="{4B9F4793-2CF3-4E95-AD49-BF9C96BB76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41319" y="3186746"/>
            <a:ext cx="3326210" cy="2271014"/>
          </a:xfrm>
          <a:prstGeom prst="rect">
            <a:avLst/>
          </a:prstGeom>
        </p:spPr>
      </p:pic>
      <p:sp>
        <p:nvSpPr>
          <p:cNvPr id="19" name="矩形 18">
            <a:extLst>
              <a:ext uri="{FF2B5EF4-FFF2-40B4-BE49-F238E27FC236}">
                <a16:creationId xmlns:a16="http://schemas.microsoft.com/office/drawing/2014/main" id="{F3C9DA65-D83D-5C4D-AB5C-B25B3366A45D}"/>
              </a:ext>
            </a:extLst>
          </p:cNvPr>
          <p:cNvSpPr/>
          <p:nvPr/>
        </p:nvSpPr>
        <p:spPr>
          <a:xfrm>
            <a:off x="10387992" y="4110818"/>
            <a:ext cx="1781262" cy="902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200" err="1">
                <a:solidFill>
                  <a:srgbClr val="0070C0"/>
                </a:solidFill>
                <a:ea typeface="新細明體"/>
              </a:rPr>
              <a:t>Qfinder</a:t>
            </a:r>
            <a:r>
              <a:rPr lang="en-US" altLang="zh-TW" sz="1200">
                <a:solidFill>
                  <a:srgbClr val="0070C0"/>
                </a:solidFill>
                <a:ea typeface="新細明體"/>
              </a:rPr>
              <a:t> Pro Version</a:t>
            </a:r>
          </a:p>
          <a:p>
            <a:r>
              <a:rPr lang="en-US" altLang="zh-TW" sz="1200">
                <a:solidFill>
                  <a:schemeClr val="tx1"/>
                </a:solidFill>
              </a:rPr>
              <a:t>Windows v6.9.2</a:t>
            </a:r>
          </a:p>
          <a:p>
            <a:r>
              <a:rPr lang="en-US" altLang="zh-TW" sz="1200">
                <a:solidFill>
                  <a:schemeClr val="tx1"/>
                </a:solidFill>
              </a:rPr>
              <a:t>Mac v7.3.2</a:t>
            </a:r>
          </a:p>
          <a:p>
            <a:r>
              <a:rPr lang="en-US" altLang="zh-TW" sz="1200">
                <a:solidFill>
                  <a:schemeClr val="tx1"/>
                </a:solidFill>
              </a:rPr>
              <a:t>Linux v7.3.2</a:t>
            </a:r>
            <a:endParaRPr lang="zh-TW" altLang="en-US" sz="1200">
              <a:solidFill>
                <a:schemeClr val="tx1"/>
              </a:solidFill>
            </a:endParaRPr>
          </a:p>
        </p:txBody>
      </p:sp>
      <p:sp>
        <p:nvSpPr>
          <p:cNvPr id="26" name="矩形: 圓角 25">
            <a:extLst>
              <a:ext uri="{FF2B5EF4-FFF2-40B4-BE49-F238E27FC236}">
                <a16:creationId xmlns:a16="http://schemas.microsoft.com/office/drawing/2014/main" id="{24FC36A0-4062-4F04-80B3-30DF7D0E23DE}"/>
              </a:ext>
            </a:extLst>
          </p:cNvPr>
          <p:cNvSpPr/>
          <p:nvPr/>
        </p:nvSpPr>
        <p:spPr>
          <a:xfrm>
            <a:off x="480234" y="2147656"/>
            <a:ext cx="5572706" cy="4301164"/>
          </a:xfrm>
          <a:prstGeom prst="roundRect">
            <a:avLst>
              <a:gd name="adj" fmla="val 4811"/>
            </a:avLst>
          </a:prstGeom>
          <a:solidFill>
            <a:schemeClr val="bg1"/>
          </a:solidFill>
          <a:ln w="28575">
            <a:solidFill>
              <a:srgbClr val="EA1CDF"/>
            </a:solidFill>
            <a:extLst>
              <a:ext uri="{C807C97D-BFC1-408E-A445-0C87EB9F89A2}">
                <ask:lineSketchStyleProps xmlns:ask="http://schemas.microsoft.com/office/drawing/2018/sketchyshapes" sd="1219033472">
                  <a:custGeom>
                    <a:avLst/>
                    <a:gdLst>
                      <a:gd name="connsiteX0" fmla="*/ 0 w 4550730"/>
                      <a:gd name="connsiteY0" fmla="*/ 91069 h 1892923"/>
                      <a:gd name="connsiteX1" fmla="*/ 91069 w 4550730"/>
                      <a:gd name="connsiteY1" fmla="*/ 0 h 1892923"/>
                      <a:gd name="connsiteX2" fmla="*/ 758839 w 4550730"/>
                      <a:gd name="connsiteY2" fmla="*/ 0 h 1892923"/>
                      <a:gd name="connsiteX3" fmla="*/ 1295552 w 4550730"/>
                      <a:gd name="connsiteY3" fmla="*/ 0 h 1892923"/>
                      <a:gd name="connsiteX4" fmla="*/ 1963323 w 4550730"/>
                      <a:gd name="connsiteY4" fmla="*/ 0 h 1892923"/>
                      <a:gd name="connsiteX5" fmla="*/ 2456350 w 4550730"/>
                      <a:gd name="connsiteY5" fmla="*/ 0 h 1892923"/>
                      <a:gd name="connsiteX6" fmla="*/ 3124120 w 4550730"/>
                      <a:gd name="connsiteY6" fmla="*/ 0 h 1892923"/>
                      <a:gd name="connsiteX7" fmla="*/ 3660833 w 4550730"/>
                      <a:gd name="connsiteY7" fmla="*/ 0 h 1892923"/>
                      <a:gd name="connsiteX8" fmla="*/ 4459661 w 4550730"/>
                      <a:gd name="connsiteY8" fmla="*/ 0 h 1892923"/>
                      <a:gd name="connsiteX9" fmla="*/ 4550730 w 4550730"/>
                      <a:gd name="connsiteY9" fmla="*/ 91069 h 1892923"/>
                      <a:gd name="connsiteX10" fmla="*/ 4550730 w 4550730"/>
                      <a:gd name="connsiteY10" fmla="*/ 627115 h 1892923"/>
                      <a:gd name="connsiteX11" fmla="*/ 4550730 w 4550730"/>
                      <a:gd name="connsiteY11" fmla="*/ 1146053 h 1892923"/>
                      <a:gd name="connsiteX12" fmla="*/ 4550730 w 4550730"/>
                      <a:gd name="connsiteY12" fmla="*/ 1801854 h 1892923"/>
                      <a:gd name="connsiteX13" fmla="*/ 4459661 w 4550730"/>
                      <a:gd name="connsiteY13" fmla="*/ 1892923 h 1892923"/>
                      <a:gd name="connsiteX14" fmla="*/ 3966634 w 4550730"/>
                      <a:gd name="connsiteY14" fmla="*/ 1892923 h 1892923"/>
                      <a:gd name="connsiteX15" fmla="*/ 3255178 w 4550730"/>
                      <a:gd name="connsiteY15" fmla="*/ 1892923 h 1892923"/>
                      <a:gd name="connsiteX16" fmla="*/ 2631093 w 4550730"/>
                      <a:gd name="connsiteY16" fmla="*/ 1892923 h 1892923"/>
                      <a:gd name="connsiteX17" fmla="*/ 1919637 w 4550730"/>
                      <a:gd name="connsiteY17" fmla="*/ 1892923 h 1892923"/>
                      <a:gd name="connsiteX18" fmla="*/ 1251866 w 4550730"/>
                      <a:gd name="connsiteY18" fmla="*/ 1892923 h 1892923"/>
                      <a:gd name="connsiteX19" fmla="*/ 671468 w 4550730"/>
                      <a:gd name="connsiteY19" fmla="*/ 1892923 h 1892923"/>
                      <a:gd name="connsiteX20" fmla="*/ 91069 w 4550730"/>
                      <a:gd name="connsiteY20" fmla="*/ 1892923 h 1892923"/>
                      <a:gd name="connsiteX21" fmla="*/ 0 w 4550730"/>
                      <a:gd name="connsiteY21" fmla="*/ 1801854 h 1892923"/>
                      <a:gd name="connsiteX22" fmla="*/ 0 w 4550730"/>
                      <a:gd name="connsiteY22" fmla="*/ 1231592 h 1892923"/>
                      <a:gd name="connsiteX23" fmla="*/ 0 w 4550730"/>
                      <a:gd name="connsiteY23" fmla="*/ 627115 h 1892923"/>
                      <a:gd name="connsiteX24" fmla="*/ 0 w 4550730"/>
                      <a:gd name="connsiteY24" fmla="*/ 91069 h 189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50730" h="1892923" fill="none" extrusionOk="0">
                        <a:moveTo>
                          <a:pt x="0" y="91069"/>
                        </a:moveTo>
                        <a:cubicBezTo>
                          <a:pt x="-851" y="42481"/>
                          <a:pt x="33730" y="-9345"/>
                          <a:pt x="91069" y="0"/>
                        </a:cubicBezTo>
                        <a:cubicBezTo>
                          <a:pt x="295796" y="-1621"/>
                          <a:pt x="446382" y="-13185"/>
                          <a:pt x="758839" y="0"/>
                        </a:cubicBezTo>
                        <a:cubicBezTo>
                          <a:pt x="1071296" y="13185"/>
                          <a:pt x="1154156" y="-21879"/>
                          <a:pt x="1295552" y="0"/>
                        </a:cubicBezTo>
                        <a:cubicBezTo>
                          <a:pt x="1436948" y="21879"/>
                          <a:pt x="1746809" y="23209"/>
                          <a:pt x="1963323" y="0"/>
                        </a:cubicBezTo>
                        <a:cubicBezTo>
                          <a:pt x="2179837" y="-23209"/>
                          <a:pt x="2246475" y="-7865"/>
                          <a:pt x="2456350" y="0"/>
                        </a:cubicBezTo>
                        <a:cubicBezTo>
                          <a:pt x="2666225" y="7865"/>
                          <a:pt x="2878735" y="31935"/>
                          <a:pt x="3124120" y="0"/>
                        </a:cubicBezTo>
                        <a:cubicBezTo>
                          <a:pt x="3369505" y="-31935"/>
                          <a:pt x="3536061" y="2675"/>
                          <a:pt x="3660833" y="0"/>
                        </a:cubicBezTo>
                        <a:cubicBezTo>
                          <a:pt x="3785605" y="-2675"/>
                          <a:pt x="4281735" y="-26334"/>
                          <a:pt x="4459661" y="0"/>
                        </a:cubicBezTo>
                        <a:cubicBezTo>
                          <a:pt x="4510460" y="-2197"/>
                          <a:pt x="4542068" y="40494"/>
                          <a:pt x="4550730" y="91069"/>
                        </a:cubicBezTo>
                        <a:cubicBezTo>
                          <a:pt x="4534642" y="289193"/>
                          <a:pt x="4575240" y="508743"/>
                          <a:pt x="4550730" y="627115"/>
                        </a:cubicBezTo>
                        <a:cubicBezTo>
                          <a:pt x="4526220" y="745487"/>
                          <a:pt x="4538614" y="983985"/>
                          <a:pt x="4550730" y="1146053"/>
                        </a:cubicBezTo>
                        <a:cubicBezTo>
                          <a:pt x="4562846" y="1308121"/>
                          <a:pt x="4523674" y="1657878"/>
                          <a:pt x="4550730" y="1801854"/>
                        </a:cubicBezTo>
                        <a:cubicBezTo>
                          <a:pt x="4552905" y="1857467"/>
                          <a:pt x="4516556" y="1899451"/>
                          <a:pt x="4459661" y="1892923"/>
                        </a:cubicBezTo>
                        <a:cubicBezTo>
                          <a:pt x="4289906" y="1885729"/>
                          <a:pt x="4208288" y="1907610"/>
                          <a:pt x="3966634" y="1892923"/>
                        </a:cubicBezTo>
                        <a:cubicBezTo>
                          <a:pt x="3724980" y="1878236"/>
                          <a:pt x="3451650" y="1888418"/>
                          <a:pt x="3255178" y="1892923"/>
                        </a:cubicBezTo>
                        <a:cubicBezTo>
                          <a:pt x="3058706" y="1897428"/>
                          <a:pt x="2806812" y="1882847"/>
                          <a:pt x="2631093" y="1892923"/>
                        </a:cubicBezTo>
                        <a:cubicBezTo>
                          <a:pt x="2455375" y="1902999"/>
                          <a:pt x="2079254" y="1924466"/>
                          <a:pt x="1919637" y="1892923"/>
                        </a:cubicBezTo>
                        <a:cubicBezTo>
                          <a:pt x="1760020" y="1861380"/>
                          <a:pt x="1408103" y="1904386"/>
                          <a:pt x="1251866" y="1892923"/>
                        </a:cubicBezTo>
                        <a:cubicBezTo>
                          <a:pt x="1095629" y="1881460"/>
                          <a:pt x="858577" y="1880103"/>
                          <a:pt x="671468" y="1892923"/>
                        </a:cubicBezTo>
                        <a:cubicBezTo>
                          <a:pt x="484359" y="1905743"/>
                          <a:pt x="341077" y="1912387"/>
                          <a:pt x="91069" y="1892923"/>
                        </a:cubicBezTo>
                        <a:cubicBezTo>
                          <a:pt x="40802" y="1894263"/>
                          <a:pt x="3974" y="1848584"/>
                          <a:pt x="0" y="1801854"/>
                        </a:cubicBezTo>
                        <a:cubicBezTo>
                          <a:pt x="17074" y="1636219"/>
                          <a:pt x="-2733" y="1482542"/>
                          <a:pt x="0" y="1231592"/>
                        </a:cubicBezTo>
                        <a:cubicBezTo>
                          <a:pt x="2733" y="980642"/>
                          <a:pt x="-10213" y="870350"/>
                          <a:pt x="0" y="627115"/>
                        </a:cubicBezTo>
                        <a:cubicBezTo>
                          <a:pt x="10213" y="383880"/>
                          <a:pt x="-21618" y="299794"/>
                          <a:pt x="0" y="91069"/>
                        </a:cubicBezTo>
                        <a:close/>
                      </a:path>
                      <a:path w="4550730" h="1892923" stroke="0" extrusionOk="0">
                        <a:moveTo>
                          <a:pt x="0" y="91069"/>
                        </a:moveTo>
                        <a:cubicBezTo>
                          <a:pt x="-10382" y="34369"/>
                          <a:pt x="38989" y="669"/>
                          <a:pt x="91069" y="0"/>
                        </a:cubicBezTo>
                        <a:cubicBezTo>
                          <a:pt x="325738" y="-12574"/>
                          <a:pt x="556199" y="15576"/>
                          <a:pt x="802525" y="0"/>
                        </a:cubicBezTo>
                        <a:cubicBezTo>
                          <a:pt x="1048851" y="-15576"/>
                          <a:pt x="1221858" y="26884"/>
                          <a:pt x="1382924" y="0"/>
                        </a:cubicBezTo>
                        <a:cubicBezTo>
                          <a:pt x="1543990" y="-26884"/>
                          <a:pt x="1714110" y="-6393"/>
                          <a:pt x="1919637" y="0"/>
                        </a:cubicBezTo>
                        <a:cubicBezTo>
                          <a:pt x="2125164" y="6393"/>
                          <a:pt x="2278487" y="-24816"/>
                          <a:pt x="2587407" y="0"/>
                        </a:cubicBezTo>
                        <a:cubicBezTo>
                          <a:pt x="2896327" y="24816"/>
                          <a:pt x="2941468" y="-22687"/>
                          <a:pt x="3167806" y="0"/>
                        </a:cubicBezTo>
                        <a:cubicBezTo>
                          <a:pt x="3394144" y="22687"/>
                          <a:pt x="3557502" y="35231"/>
                          <a:pt x="3879262" y="0"/>
                        </a:cubicBezTo>
                        <a:cubicBezTo>
                          <a:pt x="4201022" y="-35231"/>
                          <a:pt x="4185863" y="-822"/>
                          <a:pt x="4459661" y="0"/>
                        </a:cubicBezTo>
                        <a:cubicBezTo>
                          <a:pt x="4505937" y="6650"/>
                          <a:pt x="4543464" y="32345"/>
                          <a:pt x="4550730" y="91069"/>
                        </a:cubicBezTo>
                        <a:cubicBezTo>
                          <a:pt x="4566929" y="350446"/>
                          <a:pt x="4540824" y="376137"/>
                          <a:pt x="4550730" y="627115"/>
                        </a:cubicBezTo>
                        <a:cubicBezTo>
                          <a:pt x="4560636" y="878093"/>
                          <a:pt x="4570746" y="1056998"/>
                          <a:pt x="4550730" y="1197377"/>
                        </a:cubicBezTo>
                        <a:cubicBezTo>
                          <a:pt x="4530714" y="1337756"/>
                          <a:pt x="4570817" y="1541648"/>
                          <a:pt x="4550730" y="1801854"/>
                        </a:cubicBezTo>
                        <a:cubicBezTo>
                          <a:pt x="4558658" y="1861861"/>
                          <a:pt x="4514445" y="1888993"/>
                          <a:pt x="4459661" y="1892923"/>
                        </a:cubicBezTo>
                        <a:cubicBezTo>
                          <a:pt x="4203967" y="1864303"/>
                          <a:pt x="4009421" y="1889407"/>
                          <a:pt x="3835576" y="1892923"/>
                        </a:cubicBezTo>
                        <a:cubicBezTo>
                          <a:pt x="3661731" y="1896439"/>
                          <a:pt x="3355420" y="1902385"/>
                          <a:pt x="3211492" y="1892923"/>
                        </a:cubicBezTo>
                        <a:cubicBezTo>
                          <a:pt x="3067564" y="1883461"/>
                          <a:pt x="2840219" y="1903645"/>
                          <a:pt x="2500035" y="1892923"/>
                        </a:cubicBezTo>
                        <a:cubicBezTo>
                          <a:pt x="2159851" y="1882201"/>
                          <a:pt x="2010133" y="1918698"/>
                          <a:pt x="1875951" y="1892923"/>
                        </a:cubicBezTo>
                        <a:cubicBezTo>
                          <a:pt x="1741769" y="1867148"/>
                          <a:pt x="1548397" y="1885184"/>
                          <a:pt x="1382924" y="1892923"/>
                        </a:cubicBezTo>
                        <a:cubicBezTo>
                          <a:pt x="1217451" y="1900662"/>
                          <a:pt x="994789" y="1895430"/>
                          <a:pt x="846211" y="1892923"/>
                        </a:cubicBezTo>
                        <a:cubicBezTo>
                          <a:pt x="697633" y="1890416"/>
                          <a:pt x="260078" y="1898171"/>
                          <a:pt x="91069" y="1892923"/>
                        </a:cubicBezTo>
                        <a:cubicBezTo>
                          <a:pt x="46561" y="1891698"/>
                          <a:pt x="198" y="1854034"/>
                          <a:pt x="0" y="1801854"/>
                        </a:cubicBezTo>
                        <a:cubicBezTo>
                          <a:pt x="11008" y="1684948"/>
                          <a:pt x="-9178" y="1442134"/>
                          <a:pt x="0" y="1265808"/>
                        </a:cubicBezTo>
                        <a:cubicBezTo>
                          <a:pt x="9178" y="1089482"/>
                          <a:pt x="-20848" y="979703"/>
                          <a:pt x="0" y="746870"/>
                        </a:cubicBezTo>
                        <a:cubicBezTo>
                          <a:pt x="20848" y="514037"/>
                          <a:pt x="-25383" y="257087"/>
                          <a:pt x="0" y="9106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27" name="矩形: 圓角 26">
            <a:extLst>
              <a:ext uri="{FF2B5EF4-FFF2-40B4-BE49-F238E27FC236}">
                <a16:creationId xmlns:a16="http://schemas.microsoft.com/office/drawing/2014/main" id="{B3D69FEA-E3BF-49F2-8CAA-0536A4216810}"/>
              </a:ext>
            </a:extLst>
          </p:cNvPr>
          <p:cNvSpPr/>
          <p:nvPr/>
        </p:nvSpPr>
        <p:spPr>
          <a:xfrm>
            <a:off x="722621" y="2326517"/>
            <a:ext cx="5124710" cy="774619"/>
          </a:xfrm>
          <a:prstGeom prst="roundRect">
            <a:avLst>
              <a:gd name="adj" fmla="val 16468"/>
            </a:avLst>
          </a:prstGeom>
          <a:blipFill dpi="0" rotWithShape="1">
            <a:blip r:embed="rId2" cstate="screen">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TW" altLang="en-US">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28" name="矩形 27">
            <a:extLst>
              <a:ext uri="{FF2B5EF4-FFF2-40B4-BE49-F238E27FC236}">
                <a16:creationId xmlns:a16="http://schemas.microsoft.com/office/drawing/2014/main" id="{7EAA0ACB-5843-423A-9F25-68BEA43932AD}"/>
              </a:ext>
            </a:extLst>
          </p:cNvPr>
          <p:cNvSpPr/>
          <p:nvPr/>
        </p:nvSpPr>
        <p:spPr>
          <a:xfrm>
            <a:off x="793093" y="5581004"/>
            <a:ext cx="5097504" cy="1046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200">
                <a:solidFill>
                  <a:schemeClr val="tx1"/>
                </a:solidFill>
                <a:latin typeface="微軟正黑體"/>
                <a:ea typeface="微軟正黑體"/>
                <a:cs typeface="+mn-lt"/>
              </a:rPr>
              <a:t>***Browser Station </a:t>
            </a:r>
            <a:r>
              <a:rPr lang="zh-CN" altLang="en-US" sz="1200">
                <a:solidFill>
                  <a:schemeClr val="tx1"/>
                </a:solidFill>
                <a:latin typeface="微軟正黑體"/>
                <a:ea typeface="微軟正黑體"/>
                <a:cs typeface="+mn-lt"/>
              </a:rPr>
              <a:t>僅支援於</a:t>
            </a:r>
            <a:r>
              <a:rPr lang="en-US" altLang="zh-CN" sz="1200">
                <a:solidFill>
                  <a:schemeClr val="tx1"/>
                </a:solidFill>
                <a:latin typeface="微軟正黑體"/>
                <a:ea typeface="微軟正黑體"/>
                <a:cs typeface="+mn-lt"/>
              </a:rPr>
              <a:t> x86-based</a:t>
            </a:r>
            <a:r>
              <a:rPr lang="zh-TW" altLang="en-US" sz="1200">
                <a:solidFill>
                  <a:schemeClr val="tx1"/>
                </a:solidFill>
                <a:latin typeface="微軟正黑體"/>
                <a:ea typeface="微軟正黑體"/>
                <a:cs typeface="+mn-lt"/>
              </a:rPr>
              <a:t> </a:t>
            </a:r>
            <a:r>
              <a:rPr lang="en-US" altLang="zh-TW" sz="1200">
                <a:solidFill>
                  <a:schemeClr val="tx1"/>
                </a:solidFill>
                <a:latin typeface="微軟正黑體"/>
                <a:ea typeface="微軟正黑體"/>
                <a:cs typeface="+mn-lt"/>
              </a:rPr>
              <a:t>NAS</a:t>
            </a:r>
          </a:p>
          <a:p>
            <a:r>
              <a:rPr lang="zh-TW" altLang="en-US" sz="1200">
                <a:solidFill>
                  <a:schemeClr val="tx1"/>
                </a:solidFill>
                <a:latin typeface="微軟正黑體"/>
                <a:ea typeface="微軟正黑體"/>
                <a:cs typeface="+mn-lt"/>
              </a:rPr>
              <a:t>且記憶體必須為</a:t>
            </a:r>
            <a:r>
              <a:rPr lang="en-US" altLang="zh-TW" sz="1200">
                <a:solidFill>
                  <a:schemeClr val="tx1"/>
                </a:solidFill>
                <a:latin typeface="微軟正黑體"/>
                <a:ea typeface="微軟正黑體"/>
                <a:cs typeface="+mn-lt"/>
              </a:rPr>
              <a:t> 4GB </a:t>
            </a:r>
            <a:r>
              <a:rPr lang="zh-CN" altLang="en-US" sz="1200">
                <a:solidFill>
                  <a:schemeClr val="tx1"/>
                </a:solidFill>
                <a:latin typeface="微軟正黑體"/>
                <a:ea typeface="微軟正黑體"/>
                <a:cs typeface="+mn-lt"/>
              </a:rPr>
              <a:t>以上</a:t>
            </a:r>
            <a:r>
              <a:rPr lang="en-US" altLang="zh-CN" sz="1200">
                <a:solidFill>
                  <a:schemeClr val="tx1"/>
                </a:solidFill>
                <a:latin typeface="微軟正黑體"/>
                <a:ea typeface="微軟正黑體"/>
                <a:cs typeface="+mn-lt"/>
              </a:rPr>
              <a:t> </a:t>
            </a:r>
            <a:endParaRPr lang="zh-TW" altLang="en-US" sz="1200">
              <a:solidFill>
                <a:schemeClr val="tx1"/>
              </a:solidFill>
              <a:latin typeface="微軟正黑體" panose="020B0604030504040204" pitchFamily="34" charset="-120"/>
              <a:ea typeface="微軟正黑體" panose="020B0604030504040204" pitchFamily="34" charset="-120"/>
              <a:cs typeface="+mn-lt"/>
            </a:endParaRPr>
          </a:p>
          <a:p>
            <a:r>
              <a:rPr lang="en-US" altLang="zh-CN" sz="1200">
                <a:solidFill>
                  <a:schemeClr val="tx1"/>
                </a:solidFill>
                <a:latin typeface="微軟正黑體"/>
                <a:ea typeface="微軟正黑體"/>
                <a:cs typeface="+mn-lt"/>
              </a:rPr>
              <a:t>***</a:t>
            </a:r>
            <a:r>
              <a:rPr lang="en-US" altLang="zh-CN" sz="1200" err="1">
                <a:solidFill>
                  <a:schemeClr val="tx1"/>
                </a:solidFill>
                <a:latin typeface="微軟正黑體"/>
                <a:ea typeface="微軟正黑體"/>
                <a:cs typeface="+mn-lt"/>
              </a:rPr>
              <a:t>需手動安裝</a:t>
            </a:r>
            <a:r>
              <a:rPr lang="en-US" altLang="zh-CN" sz="1200">
                <a:solidFill>
                  <a:schemeClr val="tx1"/>
                </a:solidFill>
                <a:latin typeface="微軟正黑體"/>
                <a:ea typeface="微軟正黑體"/>
                <a:cs typeface="+mn-lt"/>
              </a:rPr>
              <a:t> Browser Station</a:t>
            </a:r>
            <a:endParaRPr lang="en-US" altLang="zh-CN" sz="1200">
              <a:solidFill>
                <a:schemeClr val="tx1"/>
              </a:solidFill>
              <a:latin typeface="微軟正黑體" panose="020B0604030504040204" pitchFamily="34" charset="-120"/>
              <a:ea typeface="微軟正黑體" panose="020B0604030504040204" pitchFamily="34" charset="-120"/>
              <a:cs typeface="+mn-lt"/>
            </a:endParaRPr>
          </a:p>
        </p:txBody>
      </p:sp>
      <p:sp>
        <p:nvSpPr>
          <p:cNvPr id="29" name="矩形 28">
            <a:extLst>
              <a:ext uri="{FF2B5EF4-FFF2-40B4-BE49-F238E27FC236}">
                <a16:creationId xmlns:a16="http://schemas.microsoft.com/office/drawing/2014/main" id="{1766DA1E-F6B0-4C13-8870-15E994508E4D}"/>
              </a:ext>
            </a:extLst>
          </p:cNvPr>
          <p:cNvSpPr/>
          <p:nvPr/>
        </p:nvSpPr>
        <p:spPr>
          <a:xfrm>
            <a:off x="734075" y="2188600"/>
            <a:ext cx="5097504" cy="1046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bg1"/>
                </a:solidFill>
                <a:latin typeface="微軟正黑體" panose="020B0604030504040204" pitchFamily="34" charset="-120"/>
                <a:ea typeface="微軟正黑體" panose="020B0604030504040204" pitchFamily="34" charset="-120"/>
              </a:rPr>
              <a:t>至</a:t>
            </a:r>
            <a:r>
              <a:rPr lang="zh-TW" altLang="en-US">
                <a:solidFill>
                  <a:schemeClr val="bg1"/>
                </a:solidFill>
                <a:latin typeface="微軟正黑體" panose="020B0604030504040204" pitchFamily="34" charset="-120"/>
                <a:ea typeface="微軟正黑體" panose="020B0604030504040204" pitchFamily="34" charset="-120"/>
              </a:rPr>
              <a:t>網路與虛擬交換器啟用</a:t>
            </a:r>
            <a:r>
              <a:rPr lang="en-US" altLang="zh-TW">
                <a:solidFill>
                  <a:schemeClr val="bg1"/>
                </a:solidFill>
                <a:latin typeface="微軟正黑體" panose="020B0604030504040204" pitchFamily="34" charset="-120"/>
                <a:ea typeface="微軟正黑體" panose="020B0604030504040204" pitchFamily="34" charset="-120"/>
              </a:rPr>
              <a:t> </a:t>
            </a:r>
            <a:r>
              <a:rPr lang="en-US" altLang="zh-TW" err="1">
                <a:solidFill>
                  <a:schemeClr val="bg1"/>
                </a:solidFill>
                <a:latin typeface="微軟正黑體" panose="020B0604030504040204" pitchFamily="34" charset="-120"/>
                <a:ea typeface="微軟正黑體" panose="020B0604030504040204" pitchFamily="34" charset="-120"/>
              </a:rPr>
              <a:t>WiFi</a:t>
            </a:r>
            <a:endParaRPr lang="en-US" altLang="zh-TW">
              <a:solidFill>
                <a:schemeClr val="bg1"/>
              </a:solidFill>
              <a:latin typeface="微軟正黑體" panose="020B0604030504040204" pitchFamily="34" charset="-120"/>
              <a:ea typeface="微軟正黑體" panose="020B0604030504040204" pitchFamily="34" charset="-120"/>
            </a:endParaRPr>
          </a:p>
          <a:p>
            <a:pPr algn="ctr"/>
            <a:r>
              <a:rPr lang="zh-CN" altLang="en-US">
                <a:solidFill>
                  <a:schemeClr val="bg1"/>
                </a:solidFill>
                <a:latin typeface="微軟正黑體" panose="020B0604030504040204" pitchFamily="34" charset="-120"/>
                <a:ea typeface="微軟正黑體" panose="020B0604030504040204" pitchFamily="34" charset="-120"/>
              </a:rPr>
              <a:t>透過</a:t>
            </a:r>
            <a:r>
              <a:rPr lang="zh-TW" altLang="en-US">
                <a:solidFill>
                  <a:schemeClr val="bg1"/>
                </a:solidFill>
                <a:latin typeface="微軟正黑體" panose="020B0604030504040204" pitchFamily="34" charset="-120"/>
                <a:ea typeface="微軟正黑體" panose="020B0604030504040204" pitchFamily="34" charset="-120"/>
              </a:rPr>
              <a:t> </a:t>
            </a:r>
            <a:r>
              <a:rPr lang="en-US" altLang="zh-TW">
                <a:solidFill>
                  <a:schemeClr val="bg1"/>
                </a:solidFill>
                <a:latin typeface="微軟正黑體" panose="020B0604030504040204" pitchFamily="34" charset="-120"/>
                <a:ea typeface="微軟正黑體" panose="020B0604030504040204" pitchFamily="34" charset="-120"/>
              </a:rPr>
              <a:t>Browser Station</a:t>
            </a:r>
            <a:r>
              <a:rPr lang="zh-TW" altLang="en-US">
                <a:solidFill>
                  <a:schemeClr val="bg1"/>
                </a:solidFill>
                <a:latin typeface="微軟正黑體" panose="020B0604030504040204" pitchFamily="34" charset="-120"/>
                <a:ea typeface="微軟正黑體" panose="020B0604030504040204" pitchFamily="34" charset="-120"/>
              </a:rPr>
              <a:t> 登入</a:t>
            </a:r>
            <a:r>
              <a:rPr lang="en-US" altLang="zh-TW">
                <a:solidFill>
                  <a:schemeClr val="bg1"/>
                </a:solidFill>
                <a:latin typeface="微軟正黑體" panose="020B0604030504040204" pitchFamily="34" charset="-120"/>
                <a:ea typeface="微軟正黑體" panose="020B0604030504040204" pitchFamily="34" charset="-120"/>
              </a:rPr>
              <a:t> Captive Portal</a:t>
            </a:r>
            <a:endParaRPr lang="zh-TW" altLang="en-US">
              <a:solidFill>
                <a:schemeClr val="bg1"/>
              </a:solidFill>
              <a:latin typeface="微軟正黑體" panose="020B0604030504040204" pitchFamily="34" charset="-120"/>
              <a:ea typeface="微軟正黑體" panose="020B0604030504040204" pitchFamily="34" charset="-120"/>
            </a:endParaRPr>
          </a:p>
        </p:txBody>
      </p:sp>
      <p:pic>
        <p:nvPicPr>
          <p:cNvPr id="20" name="圖片 19" descr="一張含有 螢幕擷取畫面 的圖片&#10;&#10;自動產生的描述">
            <a:extLst>
              <a:ext uri="{FF2B5EF4-FFF2-40B4-BE49-F238E27FC236}">
                <a16:creationId xmlns:a16="http://schemas.microsoft.com/office/drawing/2014/main" id="{34F89231-943B-A242-81A3-0937A5B635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00362" y="3273723"/>
            <a:ext cx="3969057" cy="1816444"/>
          </a:xfrm>
          <a:prstGeom prst="rect">
            <a:avLst/>
          </a:prstGeom>
        </p:spPr>
      </p:pic>
      <p:pic>
        <p:nvPicPr>
          <p:cNvPr id="21" name="圖片 9" descr="一張含有 螢幕擷取畫面 的圖片&#10;&#10;自動產生的描述">
            <a:extLst>
              <a:ext uri="{FF2B5EF4-FFF2-40B4-BE49-F238E27FC236}">
                <a16:creationId xmlns:a16="http://schemas.microsoft.com/office/drawing/2014/main" id="{727F75F6-D12D-1D43-AB22-38D8BC06778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0545" y="4071654"/>
            <a:ext cx="3340298" cy="1595028"/>
          </a:xfrm>
          <a:prstGeom prst="rect">
            <a:avLst/>
          </a:prstGeom>
        </p:spPr>
      </p:pic>
      <p:pic>
        <p:nvPicPr>
          <p:cNvPr id="6" name="圖片 5" descr="一張含有 房間, 時鐘, 畫畫, 傘 的圖片&#10;&#10;自動產生的描述">
            <a:extLst>
              <a:ext uri="{FF2B5EF4-FFF2-40B4-BE49-F238E27FC236}">
                <a16:creationId xmlns:a16="http://schemas.microsoft.com/office/drawing/2014/main" id="{9CC74211-50BD-4D06-9BE2-DB97B39F9BB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87439" y="4778901"/>
            <a:ext cx="931637" cy="931637"/>
          </a:xfrm>
          <a:prstGeom prst="rect">
            <a:avLst/>
          </a:prstGeom>
        </p:spPr>
      </p:pic>
      <p:pic>
        <p:nvPicPr>
          <p:cNvPr id="10" name="圖片 9" descr="一張含有 時鐘 的圖片&#10;&#10;自動產生的描述">
            <a:extLst>
              <a:ext uri="{FF2B5EF4-FFF2-40B4-BE49-F238E27FC236}">
                <a16:creationId xmlns:a16="http://schemas.microsoft.com/office/drawing/2014/main" id="{65916219-0F9F-480D-8812-10653DD5A3C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95081" y="4767675"/>
            <a:ext cx="933097" cy="931637"/>
          </a:xfrm>
          <a:prstGeom prst="rect">
            <a:avLst/>
          </a:prstGeom>
        </p:spPr>
      </p:pic>
    </p:spTree>
    <p:extLst>
      <p:ext uri="{BB962C8B-B14F-4D97-AF65-F5344CB8AC3E}">
        <p14:creationId xmlns:p14="http://schemas.microsoft.com/office/powerpoint/2010/main" val="1158231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一張含有 球拍, 桌, 白色, 握住 的圖片&#10;&#10;自動產生的描述">
            <a:extLst>
              <a:ext uri="{FF2B5EF4-FFF2-40B4-BE49-F238E27FC236}">
                <a16:creationId xmlns:a16="http://schemas.microsoft.com/office/drawing/2014/main" id="{96C5EE4F-5D78-4702-9242-48A2553D4818}"/>
              </a:ext>
            </a:extLst>
          </p:cNvPr>
          <p:cNvPicPr>
            <a:picLocks noChangeAspect="1"/>
          </p:cNvPicPr>
          <p:nvPr/>
        </p:nvPicPr>
        <p:blipFill>
          <a:blip r:embed="rId2"/>
          <a:stretch>
            <a:fillRect/>
          </a:stretch>
        </p:blipFill>
        <p:spPr>
          <a:xfrm>
            <a:off x="-879645" y="3948559"/>
            <a:ext cx="13409568" cy="2598334"/>
          </a:xfrm>
          <a:prstGeom prst="rect">
            <a:avLst/>
          </a:prstGeom>
        </p:spPr>
      </p:pic>
      <p:sp>
        <p:nvSpPr>
          <p:cNvPr id="2" name="標題 1">
            <a:extLst>
              <a:ext uri="{FF2B5EF4-FFF2-40B4-BE49-F238E27FC236}">
                <a16:creationId xmlns:a16="http://schemas.microsoft.com/office/drawing/2014/main" id="{A2821BCB-5BDE-4F04-B368-81E35F8DEEEB}"/>
              </a:ext>
            </a:extLst>
          </p:cNvPr>
          <p:cNvSpPr>
            <a:spLocks noGrp="1"/>
          </p:cNvSpPr>
          <p:nvPr>
            <p:ph type="title"/>
          </p:nvPr>
        </p:nvSpPr>
        <p:spPr>
          <a:xfrm>
            <a:off x="1489140" y="344194"/>
            <a:ext cx="10144671" cy="813593"/>
          </a:xfrm>
        </p:spPr>
        <p:txBody>
          <a:bodyPr>
            <a:normAutofit/>
          </a:bodyPr>
          <a:lstStyle/>
          <a:p>
            <a:r>
              <a:rPr lang="zh-CN" altLang="en-US"/>
              <a:t>網路與虛擬交換器</a:t>
            </a:r>
            <a:r>
              <a:rPr lang="en-US" altLang="zh-CN"/>
              <a:t> X Browser Station</a:t>
            </a:r>
            <a:endParaRPr lang="zh-TW" altLang="en-US"/>
          </a:p>
        </p:txBody>
      </p:sp>
      <p:sp>
        <p:nvSpPr>
          <p:cNvPr id="5" name="內容版面配置區 2">
            <a:extLst>
              <a:ext uri="{FF2B5EF4-FFF2-40B4-BE49-F238E27FC236}">
                <a16:creationId xmlns:a16="http://schemas.microsoft.com/office/drawing/2014/main" id="{BB308FFE-0C82-433E-825C-1B8C1BDF3397}"/>
              </a:ext>
            </a:extLst>
          </p:cNvPr>
          <p:cNvSpPr txBox="1">
            <a:spLocks/>
          </p:cNvSpPr>
          <p:nvPr/>
        </p:nvSpPr>
        <p:spPr>
          <a:xfrm>
            <a:off x="583089" y="2028987"/>
            <a:ext cx="3321254" cy="1554234"/>
          </a:xfrm>
          <a:prstGeom prst="rect">
            <a:avLst/>
          </a:prstGeom>
        </p:spPr>
        <p:txBody>
          <a:bodyPr vert="horz" lIns="91440" tIns="45720" rIns="91440" bIns="45720" rtlCol="0" anchor="t">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marL="0" indent="0">
              <a:buNone/>
            </a:pPr>
            <a:r>
              <a:rPr lang="zh-TW" altLang="en-US" sz="2800">
                <a:solidFill>
                  <a:srgbClr val="7030A0"/>
                </a:solidFill>
                <a:latin typeface="微軟正黑體" panose="020B0604030504040204" pitchFamily="34" charset="-120"/>
                <a:ea typeface="微軟正黑體" panose="020B0604030504040204" pitchFamily="34" charset="-120"/>
                <a:cs typeface="Calibri"/>
              </a:rPr>
              <a:t>步驟一</a:t>
            </a:r>
          </a:p>
          <a:p>
            <a:pPr marL="342900" indent="-342900">
              <a:buClr>
                <a:schemeClr val="tx1"/>
              </a:buClr>
              <a:buSzPct val="90000"/>
            </a:pPr>
            <a:r>
              <a:rPr lang="zh-TW" altLang="en-US" sz="2100">
                <a:solidFill>
                  <a:srgbClr val="000000"/>
                </a:solidFill>
                <a:latin typeface="微軟正黑體" panose="020B0604030504040204" pitchFamily="34" charset="-120"/>
                <a:ea typeface="微軟正黑體" panose="020B0604030504040204" pitchFamily="34" charset="-120"/>
                <a:cs typeface="Calibri" panose="020F0502020204030204"/>
              </a:rPr>
              <a:t>安裝 </a:t>
            </a:r>
            <a:r>
              <a:rPr lang="en-US" altLang="zh-TW" sz="2100">
                <a:solidFill>
                  <a:srgbClr val="000000"/>
                </a:solidFill>
                <a:latin typeface="微軟正黑體" panose="020B0604030504040204" pitchFamily="34" charset="-120"/>
                <a:ea typeface="微軟正黑體" panose="020B0604030504040204" pitchFamily="34" charset="-120"/>
                <a:cs typeface="Calibri" panose="020F0502020204030204"/>
              </a:rPr>
              <a:t>QXP-W6-</a:t>
            </a:r>
            <a:r>
              <a:rPr lang="zh-TW" altLang="en-US" sz="2100">
                <a:solidFill>
                  <a:srgbClr val="000000"/>
                </a:solidFill>
                <a:latin typeface="微軟正黑體" panose="020B0604030504040204" pitchFamily="34" charset="-120"/>
                <a:ea typeface="微軟正黑體" panose="020B0604030504040204" pitchFamily="34" charset="-120"/>
                <a:cs typeface="Calibri" panose="020F0502020204030204"/>
              </a:rPr>
              <a:t>AX200 於 NAS PCIe 擴充槽</a:t>
            </a:r>
          </a:p>
          <a:p>
            <a:pPr marL="0" indent="0">
              <a:buNone/>
            </a:pPr>
            <a:endParaRPr lang="zh-TW" altLang="en-US">
              <a:solidFill>
                <a:srgbClr val="000000"/>
              </a:solidFill>
              <a:ea typeface="新細明體"/>
              <a:cs typeface="Calibri" panose="020F0502020204030204"/>
            </a:endParaRPr>
          </a:p>
        </p:txBody>
      </p:sp>
      <p:pic>
        <p:nvPicPr>
          <p:cNvPr id="3" name="圖片 3" descr="一張含有 室內, 桌, 櫃台, 坐 的圖片&#10;&#10;自動產生的描述">
            <a:extLst>
              <a:ext uri="{FF2B5EF4-FFF2-40B4-BE49-F238E27FC236}">
                <a16:creationId xmlns:a16="http://schemas.microsoft.com/office/drawing/2014/main" id="{E2FA4168-0801-44D3-B65B-3F31777AA0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59109" y="1523126"/>
            <a:ext cx="6475707" cy="4884911"/>
          </a:xfrm>
          <a:prstGeom prst="rect">
            <a:avLst/>
          </a:prstGeom>
          <a:ln w="6350">
            <a:solidFill>
              <a:schemeClr val="tx1"/>
            </a:solidFill>
          </a:ln>
        </p:spPr>
      </p:pic>
      <p:sp>
        <p:nvSpPr>
          <p:cNvPr id="4" name="矩形: 圓角 3">
            <a:extLst>
              <a:ext uri="{FF2B5EF4-FFF2-40B4-BE49-F238E27FC236}">
                <a16:creationId xmlns:a16="http://schemas.microsoft.com/office/drawing/2014/main" id="{23F74E56-43CF-45D9-860E-0BAD5705F460}"/>
              </a:ext>
            </a:extLst>
          </p:cNvPr>
          <p:cNvSpPr/>
          <p:nvPr/>
        </p:nvSpPr>
        <p:spPr>
          <a:xfrm>
            <a:off x="4403764" y="1814594"/>
            <a:ext cx="4042474" cy="1614406"/>
          </a:xfrm>
          <a:prstGeom prst="roundRect">
            <a:avLst>
              <a:gd name="adj" fmla="val 4162"/>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013698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一張含有 球拍, 桌, 白色, 握住 的圖片&#10;&#10;自動產生的描述">
            <a:extLst>
              <a:ext uri="{FF2B5EF4-FFF2-40B4-BE49-F238E27FC236}">
                <a16:creationId xmlns:a16="http://schemas.microsoft.com/office/drawing/2014/main" id="{4B217846-044A-4B32-AC41-F8E564E743E9}"/>
              </a:ext>
            </a:extLst>
          </p:cNvPr>
          <p:cNvPicPr>
            <a:picLocks noChangeAspect="1"/>
          </p:cNvPicPr>
          <p:nvPr/>
        </p:nvPicPr>
        <p:blipFill>
          <a:blip r:embed="rId2"/>
          <a:stretch>
            <a:fillRect/>
          </a:stretch>
        </p:blipFill>
        <p:spPr>
          <a:xfrm>
            <a:off x="-879645" y="3948559"/>
            <a:ext cx="13409568" cy="2598334"/>
          </a:xfrm>
          <a:prstGeom prst="rect">
            <a:avLst/>
          </a:prstGeom>
        </p:spPr>
      </p:pic>
      <p:sp>
        <p:nvSpPr>
          <p:cNvPr id="11" name="內容版面配置區 2">
            <a:extLst>
              <a:ext uri="{FF2B5EF4-FFF2-40B4-BE49-F238E27FC236}">
                <a16:creationId xmlns:a16="http://schemas.microsoft.com/office/drawing/2014/main" id="{97FC18EA-B045-4959-AF11-49F776AE5FE3}"/>
              </a:ext>
            </a:extLst>
          </p:cNvPr>
          <p:cNvSpPr txBox="1">
            <a:spLocks/>
          </p:cNvSpPr>
          <p:nvPr/>
        </p:nvSpPr>
        <p:spPr>
          <a:xfrm>
            <a:off x="276138" y="2006323"/>
            <a:ext cx="3354167" cy="4230704"/>
          </a:xfrm>
          <a:prstGeom prst="rect">
            <a:avLst/>
          </a:prstGeom>
        </p:spPr>
        <p:txBody>
          <a:bodyPr vert="horz" lIns="91440" tIns="45720" rIns="91440" bIns="45720" rtlCol="0" anchor="t">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marL="0" indent="0">
              <a:buNone/>
            </a:pPr>
            <a:r>
              <a:rPr lang="zh-TW" altLang="en-US" sz="2800">
                <a:solidFill>
                  <a:srgbClr val="7030A0"/>
                </a:solidFill>
                <a:latin typeface="微軟正黑體" panose="020B0604030504040204" pitchFamily="34" charset="-120"/>
                <a:ea typeface="微軟正黑體" panose="020B0604030504040204" pitchFamily="34" charset="-120"/>
                <a:cs typeface="Calibri"/>
              </a:rPr>
              <a:t>步驟二</a:t>
            </a:r>
          </a:p>
          <a:p>
            <a:pPr marL="342900" indent="-342900">
              <a:buClr>
                <a:schemeClr val="tx1"/>
              </a:buClr>
              <a:buSzPct val="90000"/>
            </a:pPr>
            <a:r>
              <a:rPr lang="zh-TW" altLang="en-US" sz="2100">
                <a:solidFill>
                  <a:srgbClr val="000000"/>
                </a:solidFill>
                <a:latin typeface="微軟正黑體" panose="020B0604030504040204" pitchFamily="34" charset="-120"/>
                <a:ea typeface="微軟正黑體" panose="020B0604030504040204" pitchFamily="34" charset="-120"/>
                <a:cs typeface="Calibri" panose="020F0502020204030204"/>
              </a:rPr>
              <a:t>將 NAS 開機，PC 和電腦使用實體網路線對接。登入 QTS</a:t>
            </a:r>
          </a:p>
          <a:p>
            <a:pPr marL="342900" indent="-342900">
              <a:buClr>
                <a:schemeClr val="tx1"/>
              </a:buClr>
              <a:buSzPct val="90000"/>
            </a:pPr>
            <a:r>
              <a:rPr lang="zh-TW" altLang="en-US" sz="2100">
                <a:solidFill>
                  <a:srgbClr val="000000"/>
                </a:solidFill>
                <a:latin typeface="微軟正黑體" panose="020B0604030504040204" pitchFamily="34" charset="-120"/>
                <a:ea typeface="微軟正黑體" panose="020B0604030504040204" pitchFamily="34" charset="-120"/>
                <a:cs typeface="Calibri" panose="020F0502020204030204"/>
              </a:rPr>
              <a:t>可於事件通知看到系統已偵測到 PCIe WiFi 6 AX200</a:t>
            </a:r>
            <a:endParaRPr lang="en-US" altLang="zh-TW" sz="2100">
              <a:solidFill>
                <a:srgbClr val="000000"/>
              </a:solidFill>
              <a:latin typeface="微軟正黑體" panose="020B0604030504040204" pitchFamily="34" charset="-120"/>
              <a:ea typeface="微軟正黑體" panose="020B0604030504040204" pitchFamily="34" charset="-120"/>
              <a:cs typeface="Calibri" panose="020F0502020204030204"/>
            </a:endParaRPr>
          </a:p>
          <a:p>
            <a:pPr marL="342900" indent="-342900">
              <a:buClr>
                <a:schemeClr val="tx1"/>
              </a:buClr>
              <a:buSzPct val="90000"/>
            </a:pPr>
            <a:r>
              <a:rPr lang="zh-TW" altLang="en-US" sz="2100">
                <a:solidFill>
                  <a:srgbClr val="000000"/>
                </a:solidFill>
                <a:latin typeface="微軟正黑體" panose="020B0604030504040204" pitchFamily="34" charset="-120"/>
                <a:ea typeface="微軟正黑體" panose="020B0604030504040204" pitchFamily="34" charset="-120"/>
                <a:cs typeface="Calibri" panose="020F0502020204030204"/>
              </a:rPr>
              <a:t>QTS FW 必須為 4.4.3 以上版本）</a:t>
            </a:r>
          </a:p>
        </p:txBody>
      </p:sp>
      <p:sp>
        <p:nvSpPr>
          <p:cNvPr id="6" name="標題 1">
            <a:extLst>
              <a:ext uri="{FF2B5EF4-FFF2-40B4-BE49-F238E27FC236}">
                <a16:creationId xmlns:a16="http://schemas.microsoft.com/office/drawing/2014/main" id="{D980880A-7B05-4040-8E35-45516EB0EB1C}"/>
              </a:ext>
            </a:extLst>
          </p:cNvPr>
          <p:cNvSpPr>
            <a:spLocks noGrp="1"/>
          </p:cNvSpPr>
          <p:nvPr>
            <p:ph type="title"/>
          </p:nvPr>
        </p:nvSpPr>
        <p:spPr>
          <a:xfrm>
            <a:off x="1301854" y="359114"/>
            <a:ext cx="10144671" cy="813593"/>
          </a:xfrm>
        </p:spPr>
        <p:txBody>
          <a:bodyPr>
            <a:normAutofit/>
          </a:bodyPr>
          <a:lstStyle/>
          <a:p>
            <a:r>
              <a:rPr lang="zh-CN" altLang="en-US"/>
              <a:t>網路與虛擬交換器</a:t>
            </a:r>
            <a:r>
              <a:rPr lang="en-US" altLang="zh-CN"/>
              <a:t> X Browser Station</a:t>
            </a:r>
            <a:endParaRPr lang="zh-TW" altLang="en-US"/>
          </a:p>
        </p:txBody>
      </p:sp>
      <p:pic>
        <p:nvPicPr>
          <p:cNvPr id="13" name="圖片 4" descr="一張含有 螢幕擷取畫面, 電腦, 螢幕, 監視器 的圖片&#10;&#10;描述是以非常高的可信度產生">
            <a:extLst>
              <a:ext uri="{FF2B5EF4-FFF2-40B4-BE49-F238E27FC236}">
                <a16:creationId xmlns:a16="http://schemas.microsoft.com/office/drawing/2014/main" id="{A562D887-1EE9-4E0E-B135-84D79F62F8F6}"/>
              </a:ext>
            </a:extLst>
          </p:cNvPr>
          <p:cNvPicPr>
            <a:picLocks noGrp="1" noChangeAspect="1"/>
          </p:cNvPicPr>
          <p:nvPr>
            <p:ph idx="1"/>
          </p:nvPr>
        </p:nvPicPr>
        <p:blipFill>
          <a:blip r:embed="rId3"/>
          <a:stretch>
            <a:fillRect/>
          </a:stretch>
        </p:blipFill>
        <p:spPr>
          <a:xfrm>
            <a:off x="4054207" y="2060407"/>
            <a:ext cx="7991273" cy="3924054"/>
          </a:xfrm>
        </p:spPr>
      </p:pic>
      <p:sp>
        <p:nvSpPr>
          <p:cNvPr id="15" name="矩形: 圓角 14">
            <a:extLst>
              <a:ext uri="{FF2B5EF4-FFF2-40B4-BE49-F238E27FC236}">
                <a16:creationId xmlns:a16="http://schemas.microsoft.com/office/drawing/2014/main" id="{B2B1E607-A059-4569-9D8F-C5DA492D5DFC}"/>
              </a:ext>
            </a:extLst>
          </p:cNvPr>
          <p:cNvSpPr/>
          <p:nvPr/>
        </p:nvSpPr>
        <p:spPr>
          <a:xfrm>
            <a:off x="7426153" y="3340928"/>
            <a:ext cx="3469529" cy="590617"/>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35299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0918CD4-476B-47C4-96FA-99289A6A6E0E}"/>
              </a:ext>
            </a:extLst>
          </p:cNvPr>
          <p:cNvSpPr>
            <a:spLocks noGrp="1"/>
          </p:cNvSpPr>
          <p:nvPr>
            <p:ph type="title"/>
          </p:nvPr>
        </p:nvSpPr>
        <p:spPr/>
        <p:txBody>
          <a:bodyPr>
            <a:normAutofit/>
          </a:bodyPr>
          <a:lstStyle/>
          <a:p>
            <a:r>
              <a:rPr lang="zh-TW" altLang="en-US" sz="3600">
                <a:solidFill>
                  <a:srgbClr val="FFFFFF"/>
                </a:solidFill>
              </a:rPr>
              <a:t>開啟</a:t>
            </a:r>
            <a:r>
              <a:rPr lang="en-US" altLang="zh-TW" sz="3600">
                <a:solidFill>
                  <a:srgbClr val="FFFFFF"/>
                </a:solidFill>
              </a:rPr>
              <a:t> Gigabit+ </a:t>
            </a:r>
            <a:r>
              <a:rPr lang="zh-TW" altLang="en-US" sz="3600">
                <a:solidFill>
                  <a:srgbClr val="FFFFFF"/>
                </a:solidFill>
              </a:rPr>
              <a:t>級</a:t>
            </a:r>
            <a:r>
              <a:rPr lang="en-US" altLang="zh-TW" sz="3600">
                <a:solidFill>
                  <a:srgbClr val="FFFFFF"/>
                </a:solidFill>
              </a:rPr>
              <a:t> </a:t>
            </a:r>
            <a:r>
              <a:rPr lang="en-US" altLang="zh-TW" sz="3600" err="1">
                <a:solidFill>
                  <a:srgbClr val="FFFFFF"/>
                </a:solidFill>
              </a:rPr>
              <a:t>WiFi</a:t>
            </a:r>
            <a:r>
              <a:rPr lang="en-US" altLang="zh-TW" sz="3600">
                <a:solidFill>
                  <a:srgbClr val="FFFFFF"/>
                </a:solidFill>
              </a:rPr>
              <a:t> 6 </a:t>
            </a:r>
            <a:r>
              <a:rPr lang="zh-TW" altLang="en-US" sz="3600">
                <a:solidFill>
                  <a:srgbClr val="FFFFFF"/>
                </a:solidFill>
              </a:rPr>
              <a:t>無線連線新里程</a:t>
            </a:r>
          </a:p>
        </p:txBody>
      </p:sp>
      <p:sp>
        <p:nvSpPr>
          <p:cNvPr id="4" name="副標題 3">
            <a:extLst>
              <a:ext uri="{FF2B5EF4-FFF2-40B4-BE49-F238E27FC236}">
                <a16:creationId xmlns:a16="http://schemas.microsoft.com/office/drawing/2014/main" id="{0EB42036-0D7D-45CA-B38B-A23F970E7EF7}"/>
              </a:ext>
            </a:extLst>
          </p:cNvPr>
          <p:cNvSpPr>
            <a:spLocks noGrp="1"/>
          </p:cNvSpPr>
          <p:nvPr>
            <p:ph idx="1"/>
          </p:nvPr>
        </p:nvSpPr>
        <p:spPr>
          <a:xfrm>
            <a:off x="838200" y="1825625"/>
            <a:ext cx="6259286" cy="4351338"/>
          </a:xfrm>
        </p:spPr>
        <p:txBody>
          <a:bodyPr>
            <a:normAutofit/>
          </a:bodyPr>
          <a:lstStyle/>
          <a:p>
            <a:pPr marL="457200" indent="-457200">
              <a:lnSpc>
                <a:spcPct val="150000"/>
              </a:lnSpc>
              <a:buClr>
                <a:schemeClr val="tx1"/>
              </a:buClr>
              <a:buSzPct val="90000"/>
              <a:buFont typeface="Arial" panose="020B0604020202020204" pitchFamily="34" charset="0"/>
              <a:buChar char="•"/>
            </a:pPr>
            <a:r>
              <a:rPr lang="zh-TW" altLang="en-US" sz="2500" dirty="0">
                <a:solidFill>
                  <a:schemeClr val="tx1"/>
                </a:solidFill>
              </a:rPr>
              <a:t>純無線網路環境的應用趨勢</a:t>
            </a:r>
            <a:endParaRPr lang="en-US" altLang="zh-TW" sz="2500" dirty="0">
              <a:solidFill>
                <a:schemeClr val="tx1"/>
              </a:solidFill>
            </a:endParaRPr>
          </a:p>
          <a:p>
            <a:pPr marL="457200" indent="-457200">
              <a:lnSpc>
                <a:spcPct val="150000"/>
              </a:lnSpc>
              <a:buClr>
                <a:schemeClr val="tx1"/>
              </a:buClr>
              <a:buSzPct val="90000"/>
              <a:buFont typeface="Arial" panose="020B0604020202020204" pitchFamily="34" charset="0"/>
              <a:buChar char="•"/>
            </a:pPr>
            <a:r>
              <a:rPr lang="en-US" altLang="zh-TW" sz="2500" dirty="0">
                <a:solidFill>
                  <a:schemeClr val="tx1"/>
                </a:solidFill>
              </a:rPr>
              <a:t>Gigabit+ </a:t>
            </a:r>
            <a:r>
              <a:rPr lang="zh-TW" altLang="en-US" sz="2500" dirty="0">
                <a:solidFill>
                  <a:schemeClr val="tx1"/>
                </a:solidFill>
              </a:rPr>
              <a:t>級</a:t>
            </a:r>
            <a:r>
              <a:rPr lang="en-US" altLang="zh-TW" sz="2500" dirty="0">
                <a:solidFill>
                  <a:schemeClr val="tx1"/>
                </a:solidFill>
              </a:rPr>
              <a:t> </a:t>
            </a:r>
            <a:r>
              <a:rPr lang="en-US" altLang="zh-TW" sz="2500" dirty="0" err="1">
                <a:solidFill>
                  <a:schemeClr val="tx1"/>
                </a:solidFill>
              </a:rPr>
              <a:t>WiFi</a:t>
            </a:r>
            <a:r>
              <a:rPr lang="en-US" altLang="zh-TW" sz="2500" dirty="0">
                <a:solidFill>
                  <a:schemeClr val="tx1"/>
                </a:solidFill>
              </a:rPr>
              <a:t> 6 </a:t>
            </a:r>
            <a:r>
              <a:rPr lang="zh-TW" altLang="en-US" sz="2500" dirty="0">
                <a:solidFill>
                  <a:schemeClr val="tx1"/>
                </a:solidFill>
              </a:rPr>
              <a:t>無線新技術</a:t>
            </a:r>
            <a:endParaRPr lang="en-US" altLang="zh-TW" sz="2500" dirty="0">
              <a:solidFill>
                <a:schemeClr val="tx1"/>
              </a:solidFill>
            </a:endParaRPr>
          </a:p>
          <a:p>
            <a:pPr marL="457200" indent="-457200">
              <a:lnSpc>
                <a:spcPct val="150000"/>
              </a:lnSpc>
              <a:buClr>
                <a:schemeClr val="tx1"/>
              </a:buClr>
              <a:buSzPct val="90000"/>
              <a:buFont typeface="Arial" panose="020B0604020202020204" pitchFamily="34" charset="0"/>
              <a:buChar char="•"/>
            </a:pPr>
            <a:r>
              <a:rPr lang="en-US" altLang="zh-TW" sz="2500" dirty="0">
                <a:solidFill>
                  <a:schemeClr val="tx1"/>
                </a:solidFill>
              </a:rPr>
              <a:t>QXP-W6-AX200 </a:t>
            </a:r>
            <a:r>
              <a:rPr lang="en-US" altLang="zh-TW" sz="2500" dirty="0" err="1">
                <a:solidFill>
                  <a:schemeClr val="tx1"/>
                </a:solidFill>
              </a:rPr>
              <a:t>PCIe</a:t>
            </a:r>
            <a:r>
              <a:rPr lang="en-US" altLang="zh-TW" sz="2500" dirty="0">
                <a:solidFill>
                  <a:schemeClr val="tx1"/>
                </a:solidFill>
              </a:rPr>
              <a:t> </a:t>
            </a:r>
            <a:r>
              <a:rPr lang="en-US" altLang="zh-TW" sz="2500" dirty="0" err="1">
                <a:solidFill>
                  <a:schemeClr val="tx1"/>
                </a:solidFill>
              </a:rPr>
              <a:t>WiFi</a:t>
            </a:r>
            <a:r>
              <a:rPr lang="en-US" altLang="zh-TW" sz="2500" dirty="0">
                <a:solidFill>
                  <a:schemeClr val="tx1"/>
                </a:solidFill>
              </a:rPr>
              <a:t> 6 </a:t>
            </a:r>
            <a:r>
              <a:rPr lang="zh-TW" altLang="en-US" sz="2500" dirty="0">
                <a:solidFill>
                  <a:schemeClr val="tx1"/>
                </a:solidFill>
              </a:rPr>
              <a:t>網卡讓</a:t>
            </a:r>
            <a:r>
              <a:rPr lang="en-US" altLang="zh-TW" sz="2500" dirty="0">
                <a:solidFill>
                  <a:schemeClr val="tx1"/>
                </a:solidFill>
              </a:rPr>
              <a:t> NAS </a:t>
            </a:r>
            <a:r>
              <a:rPr lang="zh-TW" altLang="en-US" sz="2500" dirty="0">
                <a:solidFill>
                  <a:schemeClr val="tx1"/>
                </a:solidFill>
              </a:rPr>
              <a:t>及</a:t>
            </a:r>
            <a:r>
              <a:rPr lang="en-US" altLang="zh-TW" sz="2500" dirty="0">
                <a:solidFill>
                  <a:schemeClr val="tx1"/>
                </a:solidFill>
              </a:rPr>
              <a:t> PC </a:t>
            </a:r>
            <a:r>
              <a:rPr lang="zh-TW" altLang="en-US" sz="2500" dirty="0">
                <a:solidFill>
                  <a:schemeClr val="tx1"/>
                </a:solidFill>
              </a:rPr>
              <a:t>獲得</a:t>
            </a:r>
            <a:r>
              <a:rPr lang="en-US" altLang="zh-TW" sz="2500" dirty="0">
                <a:solidFill>
                  <a:schemeClr val="tx1"/>
                </a:solidFill>
              </a:rPr>
              <a:t> </a:t>
            </a:r>
            <a:r>
              <a:rPr lang="en-US" altLang="zh-TW" sz="2500" dirty="0" err="1">
                <a:solidFill>
                  <a:schemeClr val="tx1"/>
                </a:solidFill>
              </a:rPr>
              <a:t>WiFi</a:t>
            </a:r>
            <a:r>
              <a:rPr lang="en-US" altLang="zh-TW" sz="2500" dirty="0">
                <a:solidFill>
                  <a:schemeClr val="tx1"/>
                </a:solidFill>
              </a:rPr>
              <a:t> 6 </a:t>
            </a:r>
            <a:r>
              <a:rPr lang="zh-TW" altLang="en-US" sz="2500" dirty="0">
                <a:solidFill>
                  <a:schemeClr val="tx1"/>
                </a:solidFill>
              </a:rPr>
              <a:t>高速連線能力</a:t>
            </a:r>
            <a:endParaRPr lang="en-US" altLang="zh-TW" sz="2500" dirty="0">
              <a:solidFill>
                <a:schemeClr val="tx1"/>
              </a:solidFill>
            </a:endParaRPr>
          </a:p>
          <a:p>
            <a:pPr marL="457200" indent="-457200">
              <a:lnSpc>
                <a:spcPct val="150000"/>
              </a:lnSpc>
              <a:buClr>
                <a:schemeClr val="tx1"/>
              </a:buClr>
              <a:buSzPct val="90000"/>
              <a:buFont typeface="Arial" panose="020B0604020202020204" pitchFamily="34" charset="0"/>
              <a:buChar char="•"/>
            </a:pPr>
            <a:r>
              <a:rPr lang="zh-TW" altLang="en-US" sz="2500" dirty="0">
                <a:solidFill>
                  <a:schemeClr val="tx1"/>
                </a:solidFill>
              </a:rPr>
              <a:t>在</a:t>
            </a:r>
            <a:r>
              <a:rPr lang="en-US" altLang="zh-TW" sz="2500" dirty="0">
                <a:solidFill>
                  <a:schemeClr val="tx1"/>
                </a:solidFill>
              </a:rPr>
              <a:t> PC </a:t>
            </a:r>
            <a:r>
              <a:rPr lang="zh-TW" altLang="en-US" sz="2500" dirty="0">
                <a:solidFill>
                  <a:schemeClr val="tx1"/>
                </a:solidFill>
              </a:rPr>
              <a:t>與</a:t>
            </a:r>
            <a:r>
              <a:rPr lang="en-US" altLang="zh-TW" sz="2500" dirty="0">
                <a:solidFill>
                  <a:schemeClr val="tx1"/>
                </a:solidFill>
              </a:rPr>
              <a:t> NAS </a:t>
            </a:r>
            <a:r>
              <a:rPr lang="zh-TW" altLang="en-US" sz="2500" dirty="0">
                <a:solidFill>
                  <a:schemeClr val="tx1"/>
                </a:solidFill>
              </a:rPr>
              <a:t>上應用</a:t>
            </a:r>
            <a:r>
              <a:rPr lang="en-US" altLang="zh-TW" sz="2500" dirty="0">
                <a:solidFill>
                  <a:schemeClr val="tx1"/>
                </a:solidFill>
              </a:rPr>
              <a:t> QXP-W6-AX200 </a:t>
            </a:r>
            <a:r>
              <a:rPr lang="zh-TW" altLang="en-US" sz="2500" dirty="0">
                <a:solidFill>
                  <a:schemeClr val="tx1"/>
                </a:solidFill>
              </a:rPr>
              <a:t>及連線設定教學</a:t>
            </a:r>
            <a:r>
              <a:rPr lang="en-US" altLang="zh-TW" sz="2500" dirty="0">
                <a:solidFill>
                  <a:schemeClr val="tx1"/>
                </a:solidFill>
              </a:rPr>
              <a:t> </a:t>
            </a:r>
            <a:endParaRPr lang="zh-TW" altLang="en-US" sz="2500" dirty="0">
              <a:solidFill>
                <a:schemeClr val="tx1"/>
              </a:solidFill>
            </a:endParaRPr>
          </a:p>
        </p:txBody>
      </p:sp>
    </p:spTree>
    <p:extLst>
      <p:ext uri="{BB962C8B-B14F-4D97-AF65-F5344CB8AC3E}">
        <p14:creationId xmlns:p14="http://schemas.microsoft.com/office/powerpoint/2010/main" val="2613453299"/>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一張含有 球拍, 桌, 白色, 握住 的圖片&#10;&#10;自動產生的描述">
            <a:extLst>
              <a:ext uri="{FF2B5EF4-FFF2-40B4-BE49-F238E27FC236}">
                <a16:creationId xmlns:a16="http://schemas.microsoft.com/office/drawing/2014/main" id="{8A7DE058-4131-40C9-947B-412FF70E7258}"/>
              </a:ext>
            </a:extLst>
          </p:cNvPr>
          <p:cNvPicPr>
            <a:picLocks noChangeAspect="1"/>
          </p:cNvPicPr>
          <p:nvPr/>
        </p:nvPicPr>
        <p:blipFill>
          <a:blip r:embed="rId2"/>
          <a:stretch>
            <a:fillRect/>
          </a:stretch>
        </p:blipFill>
        <p:spPr>
          <a:xfrm>
            <a:off x="-879645" y="3948559"/>
            <a:ext cx="13409568" cy="2598334"/>
          </a:xfrm>
          <a:prstGeom prst="rect">
            <a:avLst/>
          </a:prstGeom>
        </p:spPr>
      </p:pic>
      <p:sp>
        <p:nvSpPr>
          <p:cNvPr id="7" name="內容版面配置區 2">
            <a:extLst>
              <a:ext uri="{FF2B5EF4-FFF2-40B4-BE49-F238E27FC236}">
                <a16:creationId xmlns:a16="http://schemas.microsoft.com/office/drawing/2014/main" id="{788703A4-3CE9-4FC1-B1BF-9AA3BA065188}"/>
              </a:ext>
            </a:extLst>
          </p:cNvPr>
          <p:cNvSpPr txBox="1">
            <a:spLocks/>
          </p:cNvSpPr>
          <p:nvPr/>
        </p:nvSpPr>
        <p:spPr>
          <a:xfrm>
            <a:off x="340965" y="2503893"/>
            <a:ext cx="2770725" cy="3241814"/>
          </a:xfrm>
          <a:prstGeom prst="rect">
            <a:avLst/>
          </a:prstGeom>
        </p:spPr>
        <p:txBody>
          <a:bodyPr vert="horz" lIns="91440" tIns="45720" rIns="91440" bIns="45720" rtlCol="0" anchor="t">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marL="0" indent="0">
              <a:buNone/>
            </a:pPr>
            <a:r>
              <a:rPr lang="zh-TW" altLang="en-US" sz="2800">
                <a:solidFill>
                  <a:srgbClr val="7030A0"/>
                </a:solidFill>
                <a:latin typeface="微軟正黑體" panose="020B0604030504040204" pitchFamily="34" charset="-120"/>
                <a:ea typeface="微軟正黑體" panose="020B0604030504040204" pitchFamily="34" charset="-120"/>
                <a:cs typeface="Calibri"/>
              </a:rPr>
              <a:t>步驟三</a:t>
            </a:r>
          </a:p>
          <a:p>
            <a:pPr marL="342900" indent="-342900">
              <a:buClr>
                <a:schemeClr val="tx1"/>
              </a:buClr>
              <a:buSzPct val="90000"/>
            </a:pPr>
            <a:r>
              <a:rPr lang="zh-TW" altLang="en-US" sz="2100">
                <a:solidFill>
                  <a:srgbClr val="000000"/>
                </a:solidFill>
                <a:latin typeface="微軟正黑體" panose="020B0604030504040204" pitchFamily="34" charset="-120"/>
                <a:ea typeface="微軟正黑體" panose="020B0604030504040204" pitchFamily="34" charset="-120"/>
                <a:cs typeface="Calibri" panose="020F0502020204030204"/>
              </a:rPr>
              <a:t>至網路與虛擬交換器頁面</a:t>
            </a:r>
          </a:p>
          <a:p>
            <a:pPr marL="342900" indent="-342900">
              <a:buClr>
                <a:schemeClr val="tx1"/>
              </a:buClr>
              <a:buSzPct val="90000"/>
            </a:pPr>
            <a:r>
              <a:rPr lang="zh-TW" altLang="en-US" sz="2100">
                <a:solidFill>
                  <a:srgbClr val="000000"/>
                </a:solidFill>
                <a:latin typeface="微軟正黑體" panose="020B0604030504040204" pitchFamily="34" charset="-120"/>
                <a:ea typeface="微軟正黑體" panose="020B0604030504040204" pitchFamily="34" charset="-120"/>
                <a:cs typeface="Calibri" panose="020F0502020204030204"/>
              </a:rPr>
              <a:t>至 WiFi6 AX200 設定頁面</a:t>
            </a:r>
          </a:p>
        </p:txBody>
      </p:sp>
      <p:sp>
        <p:nvSpPr>
          <p:cNvPr id="6" name="標題 1">
            <a:extLst>
              <a:ext uri="{FF2B5EF4-FFF2-40B4-BE49-F238E27FC236}">
                <a16:creationId xmlns:a16="http://schemas.microsoft.com/office/drawing/2014/main" id="{0FBDB6EC-56CC-D848-BEBC-8200864B28D2}"/>
              </a:ext>
            </a:extLst>
          </p:cNvPr>
          <p:cNvSpPr>
            <a:spLocks noGrp="1"/>
          </p:cNvSpPr>
          <p:nvPr>
            <p:ph type="title"/>
          </p:nvPr>
        </p:nvSpPr>
        <p:spPr>
          <a:xfrm>
            <a:off x="1202702" y="337182"/>
            <a:ext cx="10144671" cy="813593"/>
          </a:xfrm>
        </p:spPr>
        <p:txBody>
          <a:bodyPr>
            <a:normAutofit/>
          </a:bodyPr>
          <a:lstStyle/>
          <a:p>
            <a:r>
              <a:rPr lang="zh-CN" altLang="en-US"/>
              <a:t>網路與虛擬交換器</a:t>
            </a:r>
            <a:r>
              <a:rPr lang="en-US" altLang="zh-CN"/>
              <a:t> X Browser Station</a:t>
            </a:r>
            <a:endParaRPr lang="zh-TW" altLang="en-US"/>
          </a:p>
        </p:txBody>
      </p:sp>
      <p:pic>
        <p:nvPicPr>
          <p:cNvPr id="9" name="圖片 6" descr="一張含有 螢幕擷取畫面 的圖片&#10;&#10;描述是以非常高的可信度產生">
            <a:extLst>
              <a:ext uri="{FF2B5EF4-FFF2-40B4-BE49-F238E27FC236}">
                <a16:creationId xmlns:a16="http://schemas.microsoft.com/office/drawing/2014/main" id="{A0621AAC-6C61-4FD0-B4A6-B07AE535662B}"/>
              </a:ext>
            </a:extLst>
          </p:cNvPr>
          <p:cNvPicPr>
            <a:picLocks noGrp="1" noChangeAspect="1"/>
          </p:cNvPicPr>
          <p:nvPr>
            <p:ph idx="1"/>
          </p:nvPr>
        </p:nvPicPr>
        <p:blipFill>
          <a:blip r:embed="rId3"/>
          <a:stretch>
            <a:fillRect/>
          </a:stretch>
        </p:blipFill>
        <p:spPr>
          <a:xfrm>
            <a:off x="3683168" y="1706395"/>
            <a:ext cx="8139993" cy="4307699"/>
          </a:xfrm>
        </p:spPr>
      </p:pic>
      <p:sp>
        <p:nvSpPr>
          <p:cNvPr id="11" name="矩形: 圓角 10">
            <a:extLst>
              <a:ext uri="{FF2B5EF4-FFF2-40B4-BE49-F238E27FC236}">
                <a16:creationId xmlns:a16="http://schemas.microsoft.com/office/drawing/2014/main" id="{430F1CAD-3F9B-4CE8-A325-B995BD72656B}"/>
              </a:ext>
            </a:extLst>
          </p:cNvPr>
          <p:cNvSpPr/>
          <p:nvPr/>
        </p:nvSpPr>
        <p:spPr>
          <a:xfrm>
            <a:off x="5328832" y="4864021"/>
            <a:ext cx="6522203" cy="1149457"/>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731490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一張含有 球拍, 桌, 白色, 握住 的圖片&#10;&#10;自動產生的描述">
            <a:extLst>
              <a:ext uri="{FF2B5EF4-FFF2-40B4-BE49-F238E27FC236}">
                <a16:creationId xmlns:a16="http://schemas.microsoft.com/office/drawing/2014/main" id="{B00C0673-6A9C-4C4B-AF1B-8AA50CE9D34A}"/>
              </a:ext>
            </a:extLst>
          </p:cNvPr>
          <p:cNvPicPr>
            <a:picLocks noChangeAspect="1"/>
          </p:cNvPicPr>
          <p:nvPr/>
        </p:nvPicPr>
        <p:blipFill>
          <a:blip r:embed="rId2"/>
          <a:stretch>
            <a:fillRect/>
          </a:stretch>
        </p:blipFill>
        <p:spPr>
          <a:xfrm>
            <a:off x="-879645" y="3948559"/>
            <a:ext cx="13409568" cy="2598334"/>
          </a:xfrm>
          <a:prstGeom prst="rect">
            <a:avLst/>
          </a:prstGeom>
        </p:spPr>
      </p:pic>
      <p:pic>
        <p:nvPicPr>
          <p:cNvPr id="5" name="圖片 6" descr="一張含有 螢幕擷取畫面 的圖片&#10;&#10;自動產生的描述">
            <a:extLst>
              <a:ext uri="{FF2B5EF4-FFF2-40B4-BE49-F238E27FC236}">
                <a16:creationId xmlns:a16="http://schemas.microsoft.com/office/drawing/2014/main" id="{B07B655C-60B0-47F3-BCED-9FEFD2EBAB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4776" y="1838514"/>
            <a:ext cx="8172745" cy="3887134"/>
          </a:xfrm>
          <a:prstGeom prst="rect">
            <a:avLst/>
          </a:prstGeom>
        </p:spPr>
      </p:pic>
      <p:sp>
        <p:nvSpPr>
          <p:cNvPr id="6" name="標題 1">
            <a:extLst>
              <a:ext uri="{FF2B5EF4-FFF2-40B4-BE49-F238E27FC236}">
                <a16:creationId xmlns:a16="http://schemas.microsoft.com/office/drawing/2014/main" id="{0A1B7449-0CA0-0247-AE76-85A0FF26ADA7}"/>
              </a:ext>
            </a:extLst>
          </p:cNvPr>
          <p:cNvSpPr>
            <a:spLocks noGrp="1"/>
          </p:cNvSpPr>
          <p:nvPr>
            <p:ph type="title"/>
          </p:nvPr>
        </p:nvSpPr>
        <p:spPr>
          <a:xfrm>
            <a:off x="1246769" y="337080"/>
            <a:ext cx="10144671" cy="813593"/>
          </a:xfrm>
        </p:spPr>
        <p:txBody>
          <a:bodyPr>
            <a:normAutofit/>
          </a:bodyPr>
          <a:lstStyle/>
          <a:p>
            <a:r>
              <a:rPr lang="zh-CN" altLang="en-US"/>
              <a:t>網路與虛擬交換器</a:t>
            </a:r>
            <a:r>
              <a:rPr lang="en-US" altLang="zh-CN"/>
              <a:t> X Browser Station</a:t>
            </a:r>
            <a:endParaRPr lang="zh-TW" altLang="en-US"/>
          </a:p>
        </p:txBody>
      </p:sp>
      <p:sp>
        <p:nvSpPr>
          <p:cNvPr id="9" name="內容版面配置區 2">
            <a:extLst>
              <a:ext uri="{FF2B5EF4-FFF2-40B4-BE49-F238E27FC236}">
                <a16:creationId xmlns:a16="http://schemas.microsoft.com/office/drawing/2014/main" id="{67F382C9-B0E1-EA46-845F-B4F4AA12E6CC}"/>
              </a:ext>
            </a:extLst>
          </p:cNvPr>
          <p:cNvSpPr txBox="1">
            <a:spLocks/>
          </p:cNvSpPr>
          <p:nvPr/>
        </p:nvSpPr>
        <p:spPr>
          <a:xfrm>
            <a:off x="430320" y="2666118"/>
            <a:ext cx="3224738" cy="2484477"/>
          </a:xfrm>
          <a:prstGeom prst="rect">
            <a:avLst/>
          </a:prstGeom>
        </p:spPr>
        <p:txBody>
          <a:bodyPr vert="horz" lIns="91440" tIns="45720" rIns="91440" bIns="45720" rtlCol="0" anchor="t">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marL="0" indent="0">
              <a:buNone/>
            </a:pPr>
            <a:r>
              <a:rPr lang="zh-TW" altLang="en-US" sz="2800">
                <a:solidFill>
                  <a:srgbClr val="7030A0"/>
                </a:solidFill>
                <a:latin typeface="微軟正黑體" panose="020B0604030504040204" pitchFamily="34" charset="-120"/>
                <a:ea typeface="微軟正黑體" panose="020B0604030504040204" pitchFamily="34" charset="-120"/>
                <a:cs typeface="Calibri"/>
              </a:rPr>
              <a:t>步驟四</a:t>
            </a:r>
          </a:p>
          <a:p>
            <a:pPr marL="342900" indent="-342900">
              <a:buClr>
                <a:schemeClr val="tx1"/>
              </a:buClr>
              <a:buSzPct val="90000"/>
            </a:pPr>
            <a:r>
              <a:rPr lang="zh-TW" altLang="en-US" sz="2100">
                <a:solidFill>
                  <a:srgbClr val="000000"/>
                </a:solidFill>
                <a:latin typeface="微軟正黑體" panose="020B0604030504040204" pitchFamily="34" charset="-120"/>
                <a:ea typeface="微軟正黑體" panose="020B0604030504040204" pitchFamily="34" charset="-120"/>
                <a:cs typeface="Calibri" panose="020F0502020204030204"/>
              </a:rPr>
              <a:t>啟用 AX200 並選擇預上網的 SSID 連線點</a:t>
            </a:r>
            <a:endParaRPr lang="en-US" altLang="zh-TW" sz="2100">
              <a:solidFill>
                <a:srgbClr val="000000"/>
              </a:solidFill>
              <a:latin typeface="微軟正黑體" panose="020B0604030504040204" pitchFamily="34" charset="-120"/>
              <a:ea typeface="微軟正黑體" panose="020B0604030504040204" pitchFamily="34" charset="-120"/>
              <a:cs typeface="Calibri" panose="020F0502020204030204"/>
            </a:endParaRPr>
          </a:p>
          <a:p>
            <a:pPr marL="342900" indent="-342900">
              <a:buClr>
                <a:schemeClr val="tx1"/>
              </a:buClr>
              <a:buSzPct val="90000"/>
            </a:pPr>
            <a:r>
              <a:rPr lang="zh-TW" altLang="en-US" sz="2100">
                <a:solidFill>
                  <a:srgbClr val="000000"/>
                </a:solidFill>
                <a:latin typeface="微軟正黑體" panose="020B0604030504040204" pitchFamily="34" charset="-120"/>
                <a:ea typeface="微軟正黑體" panose="020B0604030504040204" pitchFamily="34" charset="-120"/>
                <a:cs typeface="Calibri" panose="020F0502020204030204"/>
              </a:rPr>
              <a:t>輸入連線密碼</a:t>
            </a:r>
          </a:p>
          <a:p>
            <a:pPr marL="342900" indent="-342900"/>
            <a:endParaRPr lang="zh-TW" altLang="en-US">
              <a:solidFill>
                <a:srgbClr val="000000"/>
              </a:solidFill>
              <a:ea typeface="新細明體"/>
              <a:cs typeface="Calibri" panose="020F0502020204030204"/>
            </a:endParaRPr>
          </a:p>
          <a:p>
            <a:pPr marL="0" indent="0">
              <a:buNone/>
            </a:pPr>
            <a:endParaRPr lang="zh-TW" altLang="en-US">
              <a:solidFill>
                <a:srgbClr val="000000"/>
              </a:solidFill>
              <a:ea typeface="新細明體"/>
              <a:cs typeface="Calibri" panose="020F0502020204030204"/>
            </a:endParaRPr>
          </a:p>
        </p:txBody>
      </p:sp>
      <p:pic>
        <p:nvPicPr>
          <p:cNvPr id="2" name="圖片 2" descr="一張含有 螢幕擷取畫面 的圖片&#10;&#10;自動產生的描述">
            <a:extLst>
              <a:ext uri="{FF2B5EF4-FFF2-40B4-BE49-F238E27FC236}">
                <a16:creationId xmlns:a16="http://schemas.microsoft.com/office/drawing/2014/main" id="{A107A78A-D09B-4DC2-83B2-1C30EEA2F0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71641" y="3944220"/>
            <a:ext cx="3781096" cy="2424836"/>
          </a:xfrm>
          <a:prstGeom prst="rect">
            <a:avLst/>
          </a:prstGeom>
        </p:spPr>
      </p:pic>
    </p:spTree>
    <p:extLst>
      <p:ext uri="{BB962C8B-B14F-4D97-AF65-F5344CB8AC3E}">
        <p14:creationId xmlns:p14="http://schemas.microsoft.com/office/powerpoint/2010/main" val="1481331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descr="一張含有 球拍, 桌, 白色, 握住 的圖片&#10;&#10;自動產生的描述">
            <a:extLst>
              <a:ext uri="{FF2B5EF4-FFF2-40B4-BE49-F238E27FC236}">
                <a16:creationId xmlns:a16="http://schemas.microsoft.com/office/drawing/2014/main" id="{681A7F08-9A43-43DC-B484-3EDD3D696BF7}"/>
              </a:ext>
            </a:extLst>
          </p:cNvPr>
          <p:cNvPicPr>
            <a:picLocks noChangeAspect="1"/>
          </p:cNvPicPr>
          <p:nvPr/>
        </p:nvPicPr>
        <p:blipFill>
          <a:blip r:embed="rId2"/>
          <a:stretch>
            <a:fillRect/>
          </a:stretch>
        </p:blipFill>
        <p:spPr>
          <a:xfrm>
            <a:off x="-879645" y="3948559"/>
            <a:ext cx="13409568" cy="2598334"/>
          </a:xfrm>
          <a:prstGeom prst="rect">
            <a:avLst/>
          </a:prstGeom>
        </p:spPr>
      </p:pic>
      <p:sp>
        <p:nvSpPr>
          <p:cNvPr id="7" name="內容版面配置區 2">
            <a:extLst>
              <a:ext uri="{FF2B5EF4-FFF2-40B4-BE49-F238E27FC236}">
                <a16:creationId xmlns:a16="http://schemas.microsoft.com/office/drawing/2014/main" id="{9D5B84FF-7CA4-437D-8A93-107C6473018C}"/>
              </a:ext>
            </a:extLst>
          </p:cNvPr>
          <p:cNvSpPr txBox="1">
            <a:spLocks/>
          </p:cNvSpPr>
          <p:nvPr/>
        </p:nvSpPr>
        <p:spPr>
          <a:xfrm>
            <a:off x="198105" y="1525160"/>
            <a:ext cx="11795790" cy="1659486"/>
          </a:xfrm>
          <a:prstGeom prst="rect">
            <a:avLst/>
          </a:prstGeom>
        </p:spPr>
        <p:txBody>
          <a:bodyPr vert="horz" lIns="91440" tIns="45720" rIns="91440" bIns="45720" rtlCol="0" anchor="t">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marL="0" indent="0">
              <a:lnSpc>
                <a:spcPct val="115000"/>
              </a:lnSpc>
              <a:buNone/>
            </a:pPr>
            <a:r>
              <a:rPr lang="zh-TW" altLang="en-US" sz="2800">
                <a:solidFill>
                  <a:srgbClr val="7030A0"/>
                </a:solidFill>
                <a:latin typeface="微軟正黑體" panose="020B0604030504040204" pitchFamily="34" charset="-120"/>
                <a:ea typeface="微軟正黑體" panose="020B0604030504040204" pitchFamily="34" charset="-120"/>
                <a:cs typeface="Calibri"/>
              </a:rPr>
              <a:t>步驟五</a:t>
            </a:r>
            <a:endParaRPr lang="en-US" altLang="zh-TW" sz="2800">
              <a:solidFill>
                <a:srgbClr val="7030A0"/>
              </a:solidFill>
              <a:latin typeface="微軟正黑體" panose="020B0604030504040204" pitchFamily="34" charset="-120"/>
              <a:ea typeface="微軟正黑體" panose="020B0604030504040204" pitchFamily="34" charset="-120"/>
              <a:cs typeface="Calibri"/>
            </a:endParaRPr>
          </a:p>
          <a:p>
            <a:pPr marL="342900" indent="-342900">
              <a:lnSpc>
                <a:spcPts val="1800"/>
              </a:lnSpc>
              <a:buClr>
                <a:schemeClr val="tx1"/>
              </a:buClr>
              <a:buSzPct val="90000"/>
            </a:pPr>
            <a:r>
              <a:rPr lang="zh-TW" altLang="en-US" sz="2000">
                <a:solidFill>
                  <a:srgbClr val="000000"/>
                </a:solidFill>
                <a:latin typeface="微軟正黑體" panose="020B0604030504040204" pitchFamily="34" charset="-120"/>
                <a:ea typeface="微軟正黑體" panose="020B0604030504040204" pitchFamily="34" charset="-120"/>
                <a:cs typeface="Calibri" panose="020F0502020204030204"/>
              </a:rPr>
              <a:t>如需使用 Captive Portal，點擊 SSID 下的連結， Brower Station 會自動開啟新瀏覽頁提供登入使用</a:t>
            </a:r>
            <a:endParaRPr lang="en-US" altLang="zh-TW" sz="2000">
              <a:solidFill>
                <a:srgbClr val="000000"/>
              </a:solidFill>
              <a:latin typeface="微軟正黑體" panose="020B0604030504040204" pitchFamily="34" charset="-120"/>
              <a:ea typeface="微軟正黑體" panose="020B0604030504040204" pitchFamily="34" charset="-120"/>
              <a:cs typeface="Calibri" panose="020F0502020204030204"/>
            </a:endParaRPr>
          </a:p>
          <a:p>
            <a:pPr marL="342900" indent="-342900">
              <a:lnSpc>
                <a:spcPts val="1800"/>
              </a:lnSpc>
              <a:buClr>
                <a:schemeClr val="tx1"/>
              </a:buClr>
              <a:buSzPct val="90000"/>
            </a:pPr>
            <a:r>
              <a:rPr lang="zh-TW" altLang="en-US" sz="2000">
                <a:solidFill>
                  <a:srgbClr val="000000"/>
                </a:solidFill>
                <a:latin typeface="微軟正黑體" panose="020B0604030504040204" pitchFamily="34" charset="-120"/>
                <a:ea typeface="微軟正黑體" panose="020B0604030504040204" pitchFamily="34" charset="-120"/>
                <a:cs typeface="Calibri" panose="020F0502020204030204"/>
              </a:rPr>
              <a:t>登入後就連線完成！</a:t>
            </a:r>
            <a:endParaRPr lang="zh-TW" altLang="en-US" sz="2000">
              <a:solidFill>
                <a:srgbClr val="000000"/>
              </a:solidFill>
              <a:ea typeface="新細明體"/>
              <a:cs typeface="Calibri" panose="020F0502020204030204"/>
            </a:endParaRPr>
          </a:p>
          <a:p>
            <a:pPr marL="0" indent="0">
              <a:buNone/>
            </a:pPr>
            <a:endParaRPr lang="zh-TW" altLang="en-US">
              <a:solidFill>
                <a:srgbClr val="000000"/>
              </a:solidFill>
              <a:ea typeface="新細明體"/>
              <a:cs typeface="Calibri" panose="020F0502020204030204"/>
            </a:endParaRPr>
          </a:p>
        </p:txBody>
      </p:sp>
      <p:pic>
        <p:nvPicPr>
          <p:cNvPr id="8" name="圖片 8" descr="一張含有 螢幕擷取畫面 的圖片&#10;&#10;自動產生的描述">
            <a:extLst>
              <a:ext uri="{FF2B5EF4-FFF2-40B4-BE49-F238E27FC236}">
                <a16:creationId xmlns:a16="http://schemas.microsoft.com/office/drawing/2014/main" id="{EFE139B3-4595-4593-B095-6CC33FEFAD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6609" y="3200873"/>
            <a:ext cx="6386778" cy="3064753"/>
          </a:xfrm>
          <a:prstGeom prst="rect">
            <a:avLst/>
          </a:prstGeom>
          <a:ln>
            <a:solidFill>
              <a:schemeClr val="tx1"/>
            </a:solidFill>
          </a:ln>
        </p:spPr>
      </p:pic>
      <p:pic>
        <p:nvPicPr>
          <p:cNvPr id="9" name="圖片 9" descr="一張含有 螢幕擷取畫面 的圖片&#10;&#10;自動產生的描述">
            <a:extLst>
              <a:ext uri="{FF2B5EF4-FFF2-40B4-BE49-F238E27FC236}">
                <a16:creationId xmlns:a16="http://schemas.microsoft.com/office/drawing/2014/main" id="{5A613485-5C34-43B3-8971-72F4496947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19104" y="3187225"/>
            <a:ext cx="5200529" cy="2483308"/>
          </a:xfrm>
          <a:prstGeom prst="rect">
            <a:avLst/>
          </a:prstGeom>
        </p:spPr>
      </p:pic>
      <p:cxnSp>
        <p:nvCxnSpPr>
          <p:cNvPr id="11" name="直線單箭頭接點 10">
            <a:extLst>
              <a:ext uri="{FF2B5EF4-FFF2-40B4-BE49-F238E27FC236}">
                <a16:creationId xmlns:a16="http://schemas.microsoft.com/office/drawing/2014/main" id="{0E1383F8-FCC5-4744-A6CE-DA423B6FC79D}"/>
              </a:ext>
            </a:extLst>
          </p:cNvPr>
          <p:cNvCxnSpPr>
            <a:cxnSpLocks/>
          </p:cNvCxnSpPr>
          <p:nvPr/>
        </p:nvCxnSpPr>
        <p:spPr>
          <a:xfrm>
            <a:off x="4101758" y="4414948"/>
            <a:ext cx="3008724" cy="1393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標題 1">
            <a:extLst>
              <a:ext uri="{FF2B5EF4-FFF2-40B4-BE49-F238E27FC236}">
                <a16:creationId xmlns:a16="http://schemas.microsoft.com/office/drawing/2014/main" id="{DA09A676-7184-D448-8D12-4866D547B8DB}"/>
              </a:ext>
            </a:extLst>
          </p:cNvPr>
          <p:cNvSpPr>
            <a:spLocks noGrp="1"/>
          </p:cNvSpPr>
          <p:nvPr>
            <p:ph type="title"/>
          </p:nvPr>
        </p:nvSpPr>
        <p:spPr>
          <a:xfrm>
            <a:off x="1246769" y="337080"/>
            <a:ext cx="10144671" cy="813593"/>
          </a:xfrm>
        </p:spPr>
        <p:txBody>
          <a:bodyPr>
            <a:normAutofit/>
          </a:bodyPr>
          <a:lstStyle/>
          <a:p>
            <a:r>
              <a:rPr lang="zh-CN" altLang="en-US"/>
              <a:t>網路與虛擬交換器</a:t>
            </a:r>
            <a:r>
              <a:rPr lang="en-US" altLang="zh-CN"/>
              <a:t> X Browser Station</a:t>
            </a:r>
            <a:endParaRPr lang="zh-TW" altLang="en-US"/>
          </a:p>
        </p:txBody>
      </p:sp>
      <p:sp>
        <p:nvSpPr>
          <p:cNvPr id="12" name="矩形 11">
            <a:extLst>
              <a:ext uri="{FF2B5EF4-FFF2-40B4-BE49-F238E27FC236}">
                <a16:creationId xmlns:a16="http://schemas.microsoft.com/office/drawing/2014/main" id="{9F0FD47E-9CDA-4B4B-B0DC-967633A4E1BC}"/>
              </a:ext>
            </a:extLst>
          </p:cNvPr>
          <p:cNvSpPr/>
          <p:nvPr/>
        </p:nvSpPr>
        <p:spPr>
          <a:xfrm>
            <a:off x="7489740" y="5700408"/>
            <a:ext cx="3901700" cy="6395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200">
                <a:solidFill>
                  <a:schemeClr val="tx1"/>
                </a:solidFill>
                <a:latin typeface="微軟正黑體" panose="020B0604030504040204" pitchFamily="34" charset="-120"/>
                <a:ea typeface="微軟正黑體" panose="020B0604030504040204" pitchFamily="34" charset="-120"/>
              </a:rPr>
              <a:t>***Browser Station </a:t>
            </a:r>
            <a:r>
              <a:rPr lang="zh-CN" altLang="en-US" sz="1200">
                <a:solidFill>
                  <a:schemeClr val="tx1"/>
                </a:solidFill>
                <a:latin typeface="微軟正黑體" panose="020B0604030504040204" pitchFamily="34" charset="-120"/>
                <a:ea typeface="微軟正黑體" panose="020B0604030504040204" pitchFamily="34" charset="-120"/>
              </a:rPr>
              <a:t>僅支援於</a:t>
            </a:r>
            <a:r>
              <a:rPr lang="en-US" altLang="zh-CN" sz="1200">
                <a:solidFill>
                  <a:schemeClr val="tx1"/>
                </a:solidFill>
                <a:latin typeface="微軟正黑體" panose="020B0604030504040204" pitchFamily="34" charset="-120"/>
                <a:ea typeface="微軟正黑體" panose="020B0604030504040204" pitchFamily="34" charset="-120"/>
              </a:rPr>
              <a:t> x86-based</a:t>
            </a:r>
            <a:r>
              <a:rPr lang="zh-TW" altLang="en-US" sz="1200">
                <a:solidFill>
                  <a:schemeClr val="tx1"/>
                </a:solidFill>
                <a:latin typeface="微軟正黑體" panose="020B0604030504040204" pitchFamily="34" charset="-120"/>
                <a:ea typeface="微軟正黑體" panose="020B0604030504040204" pitchFamily="34" charset="-120"/>
              </a:rPr>
              <a:t> </a:t>
            </a:r>
            <a:r>
              <a:rPr lang="en-US" altLang="zh-TW" sz="1200">
                <a:solidFill>
                  <a:schemeClr val="tx1"/>
                </a:solidFill>
                <a:latin typeface="微軟正黑體" panose="020B0604030504040204" pitchFamily="34" charset="-120"/>
                <a:ea typeface="微軟正黑體" panose="020B0604030504040204" pitchFamily="34" charset="-120"/>
              </a:rPr>
              <a:t>NAS</a:t>
            </a:r>
          </a:p>
          <a:p>
            <a:r>
              <a:rPr lang="zh-TW" altLang="en-US" sz="1200">
                <a:solidFill>
                  <a:schemeClr val="tx1"/>
                </a:solidFill>
                <a:latin typeface="微軟正黑體" panose="020B0604030504040204" pitchFamily="34" charset="-120"/>
                <a:ea typeface="微軟正黑體" panose="020B0604030504040204" pitchFamily="34" charset="-120"/>
              </a:rPr>
              <a:t>且記憶體必須為</a:t>
            </a:r>
            <a:r>
              <a:rPr lang="en-US" altLang="zh-TW" sz="1200">
                <a:solidFill>
                  <a:schemeClr val="tx1"/>
                </a:solidFill>
                <a:latin typeface="微軟正黑體" panose="020B0604030504040204" pitchFamily="34" charset="-120"/>
                <a:ea typeface="微軟正黑體" panose="020B0604030504040204" pitchFamily="34" charset="-120"/>
              </a:rPr>
              <a:t> 4GB </a:t>
            </a:r>
            <a:r>
              <a:rPr lang="zh-CN" altLang="en-US" sz="1200">
                <a:solidFill>
                  <a:schemeClr val="tx1"/>
                </a:solidFill>
                <a:latin typeface="微軟正黑體" panose="020B0604030504040204" pitchFamily="34" charset="-120"/>
                <a:ea typeface="微軟正黑體" panose="020B0604030504040204" pitchFamily="34" charset="-120"/>
              </a:rPr>
              <a:t>以上</a:t>
            </a:r>
            <a:r>
              <a:rPr lang="en-US" altLang="zh-CN" sz="1200">
                <a:solidFill>
                  <a:schemeClr val="tx1"/>
                </a:solidFill>
                <a:latin typeface="微軟正黑體" panose="020B0604030504040204" pitchFamily="34" charset="-120"/>
                <a:ea typeface="微軟正黑體" panose="020B0604030504040204" pitchFamily="34" charset="-120"/>
              </a:rPr>
              <a:t> </a:t>
            </a:r>
            <a:endParaRPr lang="zh-TW" altLang="en-US" sz="120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418378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2">
            <a:extLst>
              <a:ext uri="{FF2B5EF4-FFF2-40B4-BE49-F238E27FC236}">
                <a16:creationId xmlns:a16="http://schemas.microsoft.com/office/drawing/2014/main" id="{DCE48558-3D74-459F-8946-049B23FE61A2}"/>
              </a:ext>
            </a:extLst>
          </p:cNvPr>
          <p:cNvSpPr txBox="1">
            <a:spLocks/>
          </p:cNvSpPr>
          <p:nvPr/>
        </p:nvSpPr>
        <p:spPr>
          <a:xfrm>
            <a:off x="696959" y="2022668"/>
            <a:ext cx="4067591" cy="4311167"/>
          </a:xfrm>
          <a:prstGeom prst="rect">
            <a:avLst/>
          </a:prstGeom>
        </p:spPr>
        <p:txBody>
          <a:bodyPr vert="horz" lIns="91440" tIns="45720" rIns="91440" bIns="45720" rtlCol="0" anchor="t">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marL="0" indent="0">
              <a:lnSpc>
                <a:spcPct val="115000"/>
              </a:lnSpc>
              <a:buNone/>
            </a:pPr>
            <a:r>
              <a:rPr lang="zh-TW" altLang="en-US" sz="2800">
                <a:solidFill>
                  <a:srgbClr val="7030A0"/>
                </a:solidFill>
                <a:latin typeface="微軟正黑體" panose="020B0604030504040204" pitchFamily="34" charset="-120"/>
                <a:ea typeface="微軟正黑體" panose="020B0604030504040204" pitchFamily="34" charset="-120"/>
                <a:cs typeface="Calibri"/>
              </a:rPr>
              <a:t>步驟一</a:t>
            </a:r>
          </a:p>
          <a:p>
            <a:pPr marL="342900" indent="-342900">
              <a:buClr>
                <a:schemeClr val="tx1"/>
              </a:buClr>
              <a:buSzPct val="90000"/>
            </a:pPr>
            <a:r>
              <a:rPr lang="zh-TW" altLang="en-US" sz="2100">
                <a:solidFill>
                  <a:srgbClr val="000000"/>
                </a:solidFill>
                <a:latin typeface="微軟正黑體" panose="020B0604030504040204" pitchFamily="34" charset="-120"/>
                <a:ea typeface="微軟正黑體" panose="020B0604030504040204" pitchFamily="34" charset="-120"/>
                <a:cs typeface="Calibri" panose="020F0502020204030204"/>
              </a:rPr>
              <a:t>安裝 AX200 於 NAS PCIe 擴充槽，將NAS 開機，PC 使用實體網路線與 NAS 對接</a:t>
            </a:r>
          </a:p>
          <a:p>
            <a:pPr marL="342900" indent="-342900">
              <a:buClr>
                <a:schemeClr val="tx1"/>
              </a:buClr>
              <a:buSzPct val="90000"/>
            </a:pPr>
            <a:r>
              <a:rPr lang="zh-TW" altLang="en-US" sz="2100">
                <a:solidFill>
                  <a:srgbClr val="000000"/>
                </a:solidFill>
                <a:latin typeface="微軟正黑體" panose="020B0604030504040204" pitchFamily="34" charset="-120"/>
                <a:ea typeface="微軟正黑體" panose="020B0604030504040204" pitchFamily="34" charset="-120"/>
                <a:cs typeface="Calibri" panose="020F0502020204030204"/>
              </a:rPr>
              <a:t>透過 QFinder 搜尋到 NAS</a:t>
            </a:r>
            <a:endParaRPr lang="en-US" altLang="zh-TW" sz="2100">
              <a:solidFill>
                <a:srgbClr val="000000"/>
              </a:solidFill>
              <a:latin typeface="微軟正黑體" panose="020B0604030504040204" pitchFamily="34" charset="-120"/>
              <a:ea typeface="微軟正黑體" panose="020B0604030504040204" pitchFamily="34" charset="-120"/>
              <a:cs typeface="Calibri" panose="020F0502020204030204"/>
            </a:endParaRPr>
          </a:p>
          <a:p>
            <a:pPr marL="342900" indent="-342900">
              <a:buClr>
                <a:schemeClr val="tx1"/>
              </a:buClr>
              <a:buSzPct val="90000"/>
            </a:pPr>
            <a:r>
              <a:rPr lang="en-US" altLang="zh-TW" sz="2100">
                <a:solidFill>
                  <a:srgbClr val="000000"/>
                </a:solidFill>
                <a:latin typeface="微軟正黑體" panose="020B0604030504040204" pitchFamily="34" charset="-120"/>
                <a:ea typeface="微軟正黑體" panose="020B0604030504040204" pitchFamily="34" charset="-120"/>
                <a:cs typeface="Calibri" panose="020F0502020204030204"/>
              </a:rPr>
              <a:t>NAS Status</a:t>
            </a:r>
            <a:r>
              <a:rPr lang="zh-TW" altLang="en-US" sz="2100">
                <a:solidFill>
                  <a:srgbClr val="000000"/>
                </a:solidFill>
                <a:latin typeface="微軟正黑體" panose="020B0604030504040204" pitchFamily="34" charset="-120"/>
                <a:ea typeface="微軟正黑體" panose="020B0604030504040204" pitchFamily="34" charset="-120"/>
                <a:cs typeface="Calibri" panose="020F0502020204030204"/>
              </a:rPr>
              <a:t> </a:t>
            </a:r>
            <a:r>
              <a:rPr lang="zh-CN" altLang="en-US" sz="2100">
                <a:solidFill>
                  <a:srgbClr val="000000"/>
                </a:solidFill>
                <a:latin typeface="微軟正黑體" panose="020B0604030504040204" pitchFamily="34" charset="-120"/>
                <a:ea typeface="微軟正黑體" panose="020B0604030504040204" pitchFamily="34" charset="-120"/>
                <a:cs typeface="Calibri" panose="020F0502020204030204"/>
              </a:rPr>
              <a:t>會顯示</a:t>
            </a:r>
            <a:r>
              <a:rPr lang="en-US" altLang="zh-CN" sz="2100">
                <a:solidFill>
                  <a:srgbClr val="000000"/>
                </a:solidFill>
                <a:latin typeface="微軟正黑體" panose="020B0604030504040204" pitchFamily="34" charset="-120"/>
                <a:ea typeface="微軟正黑體" panose="020B0604030504040204" pitchFamily="34" charset="-120"/>
                <a:cs typeface="Calibri" panose="020F0502020204030204"/>
              </a:rPr>
              <a:t> Wireless</a:t>
            </a:r>
            <a:r>
              <a:rPr lang="zh-TW" altLang="en-US" sz="2100">
                <a:solidFill>
                  <a:srgbClr val="000000"/>
                </a:solidFill>
                <a:latin typeface="微軟正黑體" panose="020B0604030504040204" pitchFamily="34" charset="-120"/>
                <a:ea typeface="微軟正黑體" panose="020B0604030504040204" pitchFamily="34" charset="-120"/>
                <a:cs typeface="Calibri" panose="020F0502020204030204"/>
              </a:rPr>
              <a:t> </a:t>
            </a:r>
            <a:r>
              <a:rPr lang="en-US" altLang="zh-TW" sz="2100">
                <a:solidFill>
                  <a:srgbClr val="000000"/>
                </a:solidFill>
                <a:latin typeface="微軟正黑體" panose="020B0604030504040204" pitchFamily="34" charset="-120"/>
                <a:ea typeface="微軟正黑體" panose="020B0604030504040204" pitchFamily="34" charset="-120"/>
                <a:cs typeface="Calibri" panose="020F0502020204030204"/>
              </a:rPr>
              <a:t>Icon</a:t>
            </a:r>
            <a:r>
              <a:rPr lang="zh-TW" altLang="en-US" sz="2100">
                <a:solidFill>
                  <a:srgbClr val="000000"/>
                </a:solidFill>
                <a:latin typeface="微軟正黑體" panose="020B0604030504040204" pitchFamily="34" charset="-120"/>
                <a:ea typeface="微軟正黑體" panose="020B0604030504040204" pitchFamily="34" charset="-120"/>
                <a:cs typeface="Calibri" panose="020F0502020204030204"/>
              </a:rPr>
              <a:t> 表示已偵測到</a:t>
            </a:r>
            <a:r>
              <a:rPr lang="en-US" altLang="zh-TW" sz="2100">
                <a:solidFill>
                  <a:srgbClr val="000000"/>
                </a:solidFill>
                <a:latin typeface="微軟正黑體" panose="020B0604030504040204" pitchFamily="34" charset="-120"/>
                <a:ea typeface="微軟正黑體" panose="020B0604030504040204" pitchFamily="34" charset="-120"/>
                <a:cs typeface="Calibri" panose="020F0502020204030204"/>
              </a:rPr>
              <a:t> AX200 </a:t>
            </a:r>
            <a:r>
              <a:rPr lang="zh-CN" altLang="en-US" sz="2100">
                <a:solidFill>
                  <a:srgbClr val="000000"/>
                </a:solidFill>
                <a:latin typeface="微軟正黑體" panose="020B0604030504040204" pitchFamily="34" charset="-120"/>
                <a:ea typeface="微軟正黑體" panose="020B0604030504040204" pitchFamily="34" charset="-120"/>
                <a:cs typeface="Calibri" panose="020F0502020204030204"/>
              </a:rPr>
              <a:t>網卡</a:t>
            </a:r>
            <a:endParaRPr lang="zh-TW" altLang="en-US" sz="2100">
              <a:solidFill>
                <a:srgbClr val="000000"/>
              </a:solidFill>
              <a:latin typeface="微軟正黑體" panose="020B0604030504040204" pitchFamily="34" charset="-120"/>
              <a:ea typeface="微軟正黑體" panose="020B0604030504040204" pitchFamily="34" charset="-120"/>
              <a:cs typeface="Calibri" panose="020F0502020204030204"/>
            </a:endParaRPr>
          </a:p>
        </p:txBody>
      </p:sp>
      <p:pic>
        <p:nvPicPr>
          <p:cNvPr id="3" name="圖片 3" descr="一張含有 螢幕擷取畫面 的圖片&#10;&#10;自動產生的描述">
            <a:extLst>
              <a:ext uri="{FF2B5EF4-FFF2-40B4-BE49-F238E27FC236}">
                <a16:creationId xmlns:a16="http://schemas.microsoft.com/office/drawing/2014/main" id="{3006E1F3-5032-456C-8DD0-D75056A6977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78502" y="1931914"/>
            <a:ext cx="6516539" cy="4401921"/>
          </a:xfrm>
          <a:prstGeom prst="rect">
            <a:avLst/>
          </a:prstGeom>
        </p:spPr>
      </p:pic>
      <p:sp>
        <p:nvSpPr>
          <p:cNvPr id="6" name="橢圓 5">
            <a:extLst>
              <a:ext uri="{FF2B5EF4-FFF2-40B4-BE49-F238E27FC236}">
                <a16:creationId xmlns:a16="http://schemas.microsoft.com/office/drawing/2014/main" id="{200840AB-433E-744F-9735-A19DBD5823F0}"/>
              </a:ext>
            </a:extLst>
          </p:cNvPr>
          <p:cNvSpPr/>
          <p:nvPr/>
        </p:nvSpPr>
        <p:spPr>
          <a:xfrm>
            <a:off x="10755497" y="3641395"/>
            <a:ext cx="367429" cy="40116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FFC000"/>
              </a:solidFill>
            </a:endParaRPr>
          </a:p>
        </p:txBody>
      </p:sp>
      <p:sp>
        <p:nvSpPr>
          <p:cNvPr id="4" name="標題 3">
            <a:extLst>
              <a:ext uri="{FF2B5EF4-FFF2-40B4-BE49-F238E27FC236}">
                <a16:creationId xmlns:a16="http://schemas.microsoft.com/office/drawing/2014/main" id="{EA1CE02E-D370-4E1A-8B58-5FE7B3186907}"/>
              </a:ext>
            </a:extLst>
          </p:cNvPr>
          <p:cNvSpPr>
            <a:spLocks noGrp="1"/>
          </p:cNvSpPr>
          <p:nvPr>
            <p:ph type="title"/>
          </p:nvPr>
        </p:nvSpPr>
        <p:spPr>
          <a:xfrm>
            <a:off x="704780" y="344244"/>
            <a:ext cx="11037345" cy="902665"/>
          </a:xfrm>
        </p:spPr>
        <p:txBody>
          <a:bodyPr>
            <a:normAutofit/>
          </a:bodyPr>
          <a:lstStyle/>
          <a:p>
            <a:r>
              <a:rPr lang="zh-TW" altLang="en-US">
                <a:latin typeface="微軟正黑體"/>
                <a:ea typeface="微軟正黑體"/>
              </a:rPr>
              <a:t>透過 QFinder Pro 設定 AX200 無線上網</a:t>
            </a:r>
          </a:p>
        </p:txBody>
      </p:sp>
    </p:spTree>
    <p:extLst>
      <p:ext uri="{BB962C8B-B14F-4D97-AF65-F5344CB8AC3E}">
        <p14:creationId xmlns:p14="http://schemas.microsoft.com/office/powerpoint/2010/main" val="1084779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2">
            <a:extLst>
              <a:ext uri="{FF2B5EF4-FFF2-40B4-BE49-F238E27FC236}">
                <a16:creationId xmlns:a16="http://schemas.microsoft.com/office/drawing/2014/main" id="{DCE48558-3D74-459F-8946-049B23FE61A2}"/>
              </a:ext>
            </a:extLst>
          </p:cNvPr>
          <p:cNvSpPr txBox="1">
            <a:spLocks/>
          </p:cNvSpPr>
          <p:nvPr/>
        </p:nvSpPr>
        <p:spPr>
          <a:xfrm>
            <a:off x="1452622" y="1651545"/>
            <a:ext cx="6790623" cy="1951461"/>
          </a:xfrm>
          <a:prstGeom prst="rect">
            <a:avLst/>
          </a:prstGeom>
        </p:spPr>
        <p:txBody>
          <a:bodyPr vert="horz" lIns="91440" tIns="45720" rIns="91440" bIns="45720" rtlCol="0" anchor="t">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marL="0" indent="0">
              <a:lnSpc>
                <a:spcPct val="115000"/>
              </a:lnSpc>
              <a:buNone/>
            </a:pPr>
            <a:r>
              <a:rPr lang="zh-TW" altLang="en-US" sz="2800">
                <a:solidFill>
                  <a:srgbClr val="7030A0"/>
                </a:solidFill>
                <a:latin typeface="微軟正黑體" panose="020B0604030504040204" pitchFamily="34" charset="-120"/>
                <a:ea typeface="微軟正黑體" panose="020B0604030504040204" pitchFamily="34" charset="-120"/>
                <a:cs typeface="Calibri"/>
              </a:rPr>
              <a:t>步驟二</a:t>
            </a:r>
          </a:p>
          <a:p>
            <a:pPr marL="342900" indent="-342900">
              <a:lnSpc>
                <a:spcPts val="1900"/>
              </a:lnSpc>
              <a:buClr>
                <a:schemeClr val="tx1"/>
              </a:buClr>
              <a:buSzPct val="90000"/>
            </a:pPr>
            <a:r>
              <a:rPr lang="zh-TW" altLang="en-US" sz="2100">
                <a:solidFill>
                  <a:srgbClr val="000000"/>
                </a:solidFill>
                <a:latin typeface="微軟正黑體" panose="020B0604030504040204" pitchFamily="34" charset="-120"/>
                <a:ea typeface="微軟正黑體" panose="020B0604030504040204" pitchFamily="34" charset="-120"/>
                <a:cs typeface="Calibri" panose="020F0502020204030204"/>
              </a:rPr>
              <a:t>點擊 Wireless 符號</a:t>
            </a:r>
            <a:endParaRPr lang="en-US" altLang="zh-TW" sz="2100">
              <a:solidFill>
                <a:srgbClr val="000000"/>
              </a:solidFill>
              <a:latin typeface="微軟正黑體" panose="020B0604030504040204" pitchFamily="34" charset="-120"/>
              <a:ea typeface="微軟正黑體" panose="020B0604030504040204" pitchFamily="34" charset="-120"/>
              <a:cs typeface="Calibri" panose="020F0502020204030204"/>
            </a:endParaRPr>
          </a:p>
          <a:p>
            <a:pPr marL="342900" indent="-342900">
              <a:lnSpc>
                <a:spcPts val="1900"/>
              </a:lnSpc>
              <a:buClr>
                <a:schemeClr val="tx1"/>
              </a:buClr>
              <a:buSzPct val="90000"/>
            </a:pPr>
            <a:r>
              <a:rPr lang="zh-TW" altLang="en-US" sz="2100">
                <a:solidFill>
                  <a:srgbClr val="000000"/>
                </a:solidFill>
                <a:latin typeface="微軟正黑體" panose="020B0604030504040204" pitchFamily="34" charset="-120"/>
                <a:ea typeface="微軟正黑體" panose="020B0604030504040204" pitchFamily="34" charset="-120"/>
                <a:cs typeface="Calibri" panose="020F0502020204030204"/>
              </a:rPr>
              <a:t>登入 NAS 後會開啟 WiFi 設定</a:t>
            </a:r>
          </a:p>
          <a:p>
            <a:pPr marL="0" indent="0">
              <a:buNone/>
            </a:pPr>
            <a:endParaRPr lang="zh-TW" altLang="en-US">
              <a:solidFill>
                <a:srgbClr val="000000"/>
              </a:solidFill>
              <a:ea typeface="新細明體"/>
              <a:cs typeface="Calibri" panose="020F0502020204030204"/>
            </a:endParaRPr>
          </a:p>
        </p:txBody>
      </p:sp>
      <p:pic>
        <p:nvPicPr>
          <p:cNvPr id="4" name="圖片 5" descr="一張含有 螢幕擷取畫面 的圖片&#10;&#10;自動產生的描述">
            <a:extLst>
              <a:ext uri="{FF2B5EF4-FFF2-40B4-BE49-F238E27FC236}">
                <a16:creationId xmlns:a16="http://schemas.microsoft.com/office/drawing/2014/main" id="{697E1CA8-9F61-4C27-850A-D7C9E885F6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96789" y="3323283"/>
            <a:ext cx="4711404" cy="3179490"/>
          </a:xfrm>
          <a:prstGeom prst="rect">
            <a:avLst/>
          </a:prstGeom>
          <a:ln w="6350">
            <a:solidFill>
              <a:schemeClr val="tx1"/>
            </a:solidFill>
          </a:ln>
        </p:spPr>
      </p:pic>
      <p:pic>
        <p:nvPicPr>
          <p:cNvPr id="6" name="圖片 6" descr="一張含有 螢幕擷取畫面 的圖片&#10;&#10;自動產生的描述">
            <a:extLst>
              <a:ext uri="{FF2B5EF4-FFF2-40B4-BE49-F238E27FC236}">
                <a16:creationId xmlns:a16="http://schemas.microsoft.com/office/drawing/2014/main" id="{99F49178-978B-4D67-9309-6671FA31E5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95298" y="3323283"/>
            <a:ext cx="3308394" cy="3179489"/>
          </a:xfrm>
          <a:prstGeom prst="rect">
            <a:avLst/>
          </a:prstGeom>
          <a:ln w="6350">
            <a:solidFill>
              <a:schemeClr val="tx1"/>
            </a:solidFill>
          </a:ln>
        </p:spPr>
      </p:pic>
      <p:cxnSp>
        <p:nvCxnSpPr>
          <p:cNvPr id="8" name="直線單箭頭接點 7">
            <a:extLst>
              <a:ext uri="{FF2B5EF4-FFF2-40B4-BE49-F238E27FC236}">
                <a16:creationId xmlns:a16="http://schemas.microsoft.com/office/drawing/2014/main" id="{60F3D50B-0883-4000-8307-5FF998BF5F66}"/>
              </a:ext>
            </a:extLst>
          </p:cNvPr>
          <p:cNvCxnSpPr>
            <a:cxnSpLocks/>
          </p:cNvCxnSpPr>
          <p:nvPr/>
        </p:nvCxnSpPr>
        <p:spPr>
          <a:xfrm>
            <a:off x="5354665" y="5158892"/>
            <a:ext cx="2670212" cy="1"/>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標題 2">
            <a:extLst>
              <a:ext uri="{FF2B5EF4-FFF2-40B4-BE49-F238E27FC236}">
                <a16:creationId xmlns:a16="http://schemas.microsoft.com/office/drawing/2014/main" id="{1D183EC9-5C2D-4670-800D-B6D03DCA18FE}"/>
              </a:ext>
            </a:extLst>
          </p:cNvPr>
          <p:cNvSpPr>
            <a:spLocks noGrp="1"/>
          </p:cNvSpPr>
          <p:nvPr>
            <p:ph type="title"/>
          </p:nvPr>
        </p:nvSpPr>
        <p:spPr/>
        <p:txBody>
          <a:bodyPr>
            <a:normAutofit fontScale="90000"/>
          </a:bodyPr>
          <a:lstStyle/>
          <a:p>
            <a:r>
              <a:rPr lang="zh-TW" altLang="en-US">
                <a:latin typeface="微軟正黑體"/>
                <a:ea typeface="微軟正黑體"/>
              </a:rPr>
              <a:t>透過 </a:t>
            </a:r>
            <a:r>
              <a:rPr lang="zh-TW">
                <a:latin typeface="微軟正黑體"/>
                <a:ea typeface="微軟正黑體"/>
              </a:rPr>
              <a:t>QFinder Pro</a:t>
            </a:r>
            <a:r>
              <a:rPr lang="zh-TW" altLang="en-US">
                <a:latin typeface="微軟正黑體"/>
                <a:ea typeface="微軟正黑體"/>
              </a:rPr>
              <a:t> 設定 AX200 無線上網</a:t>
            </a:r>
          </a:p>
        </p:txBody>
      </p:sp>
    </p:spTree>
    <p:extLst>
      <p:ext uri="{BB962C8B-B14F-4D97-AF65-F5344CB8AC3E}">
        <p14:creationId xmlns:p14="http://schemas.microsoft.com/office/powerpoint/2010/main" val="134427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DF6EF54-5E2F-4F5D-B943-F154898B33F0}"/>
              </a:ext>
            </a:extLst>
          </p:cNvPr>
          <p:cNvSpPr>
            <a:spLocks noGrp="1"/>
          </p:cNvSpPr>
          <p:nvPr>
            <p:ph type="title"/>
          </p:nvPr>
        </p:nvSpPr>
        <p:spPr/>
        <p:txBody>
          <a:bodyPr>
            <a:normAutofit fontScale="90000"/>
          </a:bodyPr>
          <a:lstStyle/>
          <a:p>
            <a:r>
              <a:rPr lang="zh-TW">
                <a:latin typeface="微軟正黑體"/>
                <a:ea typeface="微軟正黑體"/>
              </a:rPr>
              <a:t>透過</a:t>
            </a:r>
            <a:r>
              <a:rPr lang="zh-TW" altLang="en-US">
                <a:latin typeface="微軟正黑體"/>
                <a:ea typeface="微軟正黑體"/>
              </a:rPr>
              <a:t> </a:t>
            </a:r>
            <a:r>
              <a:rPr lang="zh-TW">
                <a:latin typeface="微軟正黑體"/>
                <a:ea typeface="微軟正黑體"/>
              </a:rPr>
              <a:t>QFinder </a:t>
            </a:r>
            <a:r>
              <a:rPr lang="en-US" altLang="zh-TW">
                <a:latin typeface="微軟正黑體"/>
                <a:ea typeface="微軟正黑體"/>
              </a:rPr>
              <a:t>Pro</a:t>
            </a:r>
            <a:r>
              <a:rPr lang="zh-TW" altLang="en-US">
                <a:latin typeface="微軟正黑體"/>
                <a:ea typeface="微軟正黑體"/>
              </a:rPr>
              <a:t> </a:t>
            </a:r>
            <a:r>
              <a:rPr lang="zh-TW">
                <a:latin typeface="微軟正黑體"/>
                <a:ea typeface="微軟正黑體"/>
              </a:rPr>
              <a:t>設定 AX200 無線上網</a:t>
            </a:r>
          </a:p>
        </p:txBody>
      </p:sp>
      <p:pic>
        <p:nvPicPr>
          <p:cNvPr id="5" name="圖片 6" descr="一張含有 螢幕擷取畫面 的圖片&#10;&#10;自動產生的描述">
            <a:extLst>
              <a:ext uri="{FF2B5EF4-FFF2-40B4-BE49-F238E27FC236}">
                <a16:creationId xmlns:a16="http://schemas.microsoft.com/office/drawing/2014/main" id="{858A7661-32E9-494E-AE76-C2D8737D5D9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657599" y="2073539"/>
            <a:ext cx="7812459" cy="4210825"/>
          </a:xfrm>
        </p:spPr>
      </p:pic>
      <p:sp>
        <p:nvSpPr>
          <p:cNvPr id="8" name="內容版面配置區 2">
            <a:extLst>
              <a:ext uri="{FF2B5EF4-FFF2-40B4-BE49-F238E27FC236}">
                <a16:creationId xmlns:a16="http://schemas.microsoft.com/office/drawing/2014/main" id="{22F45D58-2B5D-4D29-BC58-B22F1058746C}"/>
              </a:ext>
            </a:extLst>
          </p:cNvPr>
          <p:cNvSpPr txBox="1">
            <a:spLocks/>
          </p:cNvSpPr>
          <p:nvPr/>
        </p:nvSpPr>
        <p:spPr>
          <a:xfrm>
            <a:off x="593943" y="2749027"/>
            <a:ext cx="2799910" cy="1359945"/>
          </a:xfrm>
          <a:prstGeom prst="rect">
            <a:avLst/>
          </a:prstGeom>
        </p:spPr>
        <p:txBody>
          <a:bodyPr vert="horz" lIns="91440" tIns="45720" rIns="91440" bIns="45720" rtlCol="0" anchor="t">
            <a:normAutofit fontScale="85000" lnSpcReduction="20000"/>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marL="0" indent="0">
              <a:lnSpc>
                <a:spcPct val="125000"/>
              </a:lnSpc>
              <a:buNone/>
            </a:pPr>
            <a:r>
              <a:rPr lang="zh-TW" altLang="en-US" sz="3000">
                <a:solidFill>
                  <a:srgbClr val="7030A0"/>
                </a:solidFill>
                <a:latin typeface="微軟正黑體" panose="020B0604030504040204" pitchFamily="34" charset="-120"/>
                <a:ea typeface="微軟正黑體" panose="020B0604030504040204" pitchFamily="34" charset="-120"/>
                <a:cs typeface="Calibri"/>
              </a:rPr>
              <a:t>步驟三</a:t>
            </a:r>
          </a:p>
          <a:p>
            <a:pPr marL="342900" indent="-342900">
              <a:lnSpc>
                <a:spcPct val="115000"/>
              </a:lnSpc>
              <a:buClr>
                <a:schemeClr val="tx1"/>
              </a:buClr>
              <a:buSzPct val="90000"/>
            </a:pPr>
            <a:r>
              <a:rPr lang="zh-TW" altLang="en-US" sz="2500">
                <a:solidFill>
                  <a:srgbClr val="000000"/>
                </a:solidFill>
                <a:latin typeface="微軟正黑體" panose="020B0604030504040204" pitchFamily="34" charset="-120"/>
                <a:ea typeface="微軟正黑體" panose="020B0604030504040204" pitchFamily="34" charset="-120"/>
                <a:cs typeface="Calibri" panose="020F0502020204030204"/>
              </a:rPr>
              <a:t>選擇連線的</a:t>
            </a:r>
            <a:r>
              <a:rPr lang="en-US" altLang="zh-TW" sz="2500">
                <a:solidFill>
                  <a:srgbClr val="000000"/>
                </a:solidFill>
                <a:latin typeface="微軟正黑體" panose="020B0604030504040204" pitchFamily="34" charset="-120"/>
                <a:ea typeface="微軟正黑體" panose="020B0604030504040204" pitchFamily="34" charset="-120"/>
                <a:cs typeface="Calibri" panose="020F0502020204030204"/>
              </a:rPr>
              <a:t> SSID </a:t>
            </a:r>
            <a:r>
              <a:rPr lang="zh-TW" altLang="en-US" sz="2500">
                <a:solidFill>
                  <a:srgbClr val="000000"/>
                </a:solidFill>
                <a:latin typeface="微軟正黑體" panose="020B0604030504040204" pitchFamily="34" charset="-120"/>
                <a:ea typeface="微軟正黑體" panose="020B0604030504040204" pitchFamily="34" charset="-120"/>
                <a:cs typeface="Calibri" panose="020F0502020204030204"/>
              </a:rPr>
              <a:t>並輸入密碼</a:t>
            </a:r>
          </a:p>
          <a:p>
            <a:pPr marL="285750" indent="-285750"/>
            <a:endParaRPr lang="zh-TW" altLang="en-US" sz="2200">
              <a:solidFill>
                <a:srgbClr val="000000"/>
              </a:solidFill>
              <a:ea typeface="新細明體"/>
              <a:cs typeface="Calibri" panose="020F0502020204030204"/>
            </a:endParaRPr>
          </a:p>
          <a:p>
            <a:pPr marL="0" indent="0">
              <a:buNone/>
            </a:pPr>
            <a:endParaRPr lang="zh-TW" altLang="en-US">
              <a:solidFill>
                <a:srgbClr val="000000"/>
              </a:solidFill>
              <a:ea typeface="新細明體"/>
              <a:cs typeface="Calibri" panose="020F0502020204030204"/>
            </a:endParaRPr>
          </a:p>
        </p:txBody>
      </p:sp>
    </p:spTree>
    <p:extLst>
      <p:ext uri="{BB962C8B-B14F-4D97-AF65-F5344CB8AC3E}">
        <p14:creationId xmlns:p14="http://schemas.microsoft.com/office/powerpoint/2010/main" val="39613316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ABB2AC8-E573-4A29-8918-94E37DB1CFF7}"/>
              </a:ext>
            </a:extLst>
          </p:cNvPr>
          <p:cNvSpPr>
            <a:spLocks noGrp="1"/>
          </p:cNvSpPr>
          <p:nvPr>
            <p:ph type="title"/>
          </p:nvPr>
        </p:nvSpPr>
        <p:spPr/>
        <p:txBody>
          <a:bodyPr>
            <a:normAutofit fontScale="90000"/>
          </a:bodyPr>
          <a:lstStyle/>
          <a:p>
            <a:r>
              <a:rPr lang="zh-TW">
                <a:latin typeface="微軟正黑體"/>
                <a:ea typeface="微軟正黑體"/>
              </a:rPr>
              <a:t>透過</a:t>
            </a:r>
            <a:r>
              <a:rPr lang="zh-TW" altLang="en-US">
                <a:latin typeface="微軟正黑體"/>
                <a:ea typeface="微軟正黑體"/>
              </a:rPr>
              <a:t> </a:t>
            </a:r>
            <a:r>
              <a:rPr lang="zh-TW">
                <a:latin typeface="微軟正黑體"/>
                <a:ea typeface="微軟正黑體"/>
              </a:rPr>
              <a:t>QFinder </a:t>
            </a:r>
            <a:r>
              <a:rPr lang="en-US" altLang="zh-TW">
                <a:latin typeface="微軟正黑體"/>
                <a:ea typeface="微軟正黑體"/>
              </a:rPr>
              <a:t>Pro</a:t>
            </a:r>
            <a:r>
              <a:rPr lang="zh-TW" altLang="en-US">
                <a:latin typeface="微軟正黑體"/>
                <a:ea typeface="微軟正黑體"/>
              </a:rPr>
              <a:t> </a:t>
            </a:r>
            <a:r>
              <a:rPr lang="zh-TW">
                <a:latin typeface="微軟正黑體"/>
                <a:ea typeface="微軟正黑體"/>
              </a:rPr>
              <a:t>設定 AX200 無線上網</a:t>
            </a:r>
          </a:p>
        </p:txBody>
      </p:sp>
      <p:sp>
        <p:nvSpPr>
          <p:cNvPr id="5" name="內容版面配置區 2">
            <a:extLst>
              <a:ext uri="{FF2B5EF4-FFF2-40B4-BE49-F238E27FC236}">
                <a16:creationId xmlns:a16="http://schemas.microsoft.com/office/drawing/2014/main" id="{8E8CB935-999D-4740-8E91-3A49A0F97C76}"/>
              </a:ext>
            </a:extLst>
          </p:cNvPr>
          <p:cNvSpPr txBox="1">
            <a:spLocks/>
          </p:cNvSpPr>
          <p:nvPr/>
        </p:nvSpPr>
        <p:spPr>
          <a:xfrm>
            <a:off x="768824" y="2266035"/>
            <a:ext cx="2799578" cy="2439324"/>
          </a:xfrm>
          <a:prstGeom prst="rect">
            <a:avLst/>
          </a:prstGeom>
        </p:spPr>
        <p:txBody>
          <a:bodyPr vert="horz" lIns="91440" tIns="45720" rIns="91440" bIns="45720" rtlCol="0" anchor="t">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marL="0" indent="0">
              <a:lnSpc>
                <a:spcPct val="115000"/>
              </a:lnSpc>
              <a:buNone/>
            </a:pPr>
            <a:r>
              <a:rPr lang="zh-TW" altLang="en-US" sz="2800">
                <a:solidFill>
                  <a:srgbClr val="7030A0"/>
                </a:solidFill>
                <a:latin typeface="微軟正黑體" panose="020B0604030504040204" pitchFamily="34" charset="-120"/>
                <a:ea typeface="微軟正黑體" panose="020B0604030504040204" pitchFamily="34" charset="-120"/>
                <a:cs typeface="Calibri"/>
              </a:rPr>
              <a:t>步驟四</a:t>
            </a:r>
            <a:endParaRPr lang="en-US" altLang="zh-TW" sz="2800">
              <a:solidFill>
                <a:srgbClr val="7030A0"/>
              </a:solidFill>
              <a:latin typeface="微軟正黑體" panose="020B0604030504040204" pitchFamily="34" charset="-120"/>
              <a:ea typeface="微軟正黑體" panose="020B0604030504040204" pitchFamily="34" charset="-120"/>
              <a:cs typeface="Calibri"/>
            </a:endParaRPr>
          </a:p>
          <a:p>
            <a:pPr marL="342900" indent="-342900">
              <a:buClr>
                <a:schemeClr val="tx1"/>
              </a:buClr>
              <a:buSzPct val="90000"/>
            </a:pPr>
            <a:r>
              <a:rPr lang="zh-CN" altLang="en-US" sz="2100">
                <a:solidFill>
                  <a:srgbClr val="000000"/>
                </a:solidFill>
                <a:latin typeface="微軟正黑體" panose="020B0604030504040204" pitchFamily="34" charset="-120"/>
                <a:ea typeface="微軟正黑體" panose="020B0604030504040204" pitchFamily="34" charset="-120"/>
                <a:cs typeface="Calibri" panose="020F0502020204030204"/>
              </a:rPr>
              <a:t>連線完成後點擊</a:t>
            </a:r>
            <a:r>
              <a:rPr lang="en-US" altLang="zh-CN" sz="2100">
                <a:solidFill>
                  <a:srgbClr val="000000"/>
                </a:solidFill>
                <a:latin typeface="微軟正黑體" panose="020B0604030504040204" pitchFamily="34" charset="-120"/>
                <a:ea typeface="微軟正黑體" panose="020B0604030504040204" pitchFamily="34" charset="-120"/>
                <a:cs typeface="Calibri" panose="020F0502020204030204"/>
              </a:rPr>
              <a:t> login </a:t>
            </a:r>
            <a:r>
              <a:rPr lang="zh-CN" altLang="en-US" sz="2100">
                <a:solidFill>
                  <a:srgbClr val="000000"/>
                </a:solidFill>
                <a:latin typeface="微軟正黑體" panose="020B0604030504040204" pitchFamily="34" charset="-120"/>
                <a:ea typeface="微軟正黑體" panose="020B0604030504040204" pitchFamily="34" charset="-120"/>
                <a:cs typeface="Calibri" panose="020F0502020204030204"/>
              </a:rPr>
              <a:t>則瀏覽器會自動開啟</a:t>
            </a:r>
            <a:r>
              <a:rPr lang="en-US" altLang="zh-CN" sz="2100">
                <a:solidFill>
                  <a:srgbClr val="000000"/>
                </a:solidFill>
                <a:latin typeface="微軟正黑體" panose="020B0604030504040204" pitchFamily="34" charset="-120"/>
                <a:ea typeface="微軟正黑體" panose="020B0604030504040204" pitchFamily="34" charset="-120"/>
                <a:cs typeface="Calibri" panose="020F0502020204030204"/>
              </a:rPr>
              <a:t> Captive Portal</a:t>
            </a:r>
            <a:r>
              <a:rPr lang="zh-TW" altLang="en-US" sz="2100">
                <a:solidFill>
                  <a:srgbClr val="000000"/>
                </a:solidFill>
                <a:latin typeface="微軟正黑體" panose="020B0604030504040204" pitchFamily="34" charset="-120"/>
                <a:ea typeface="微軟正黑體" panose="020B0604030504040204" pitchFamily="34" charset="-120"/>
                <a:cs typeface="Calibri" panose="020F0502020204030204"/>
              </a:rPr>
              <a:t> </a:t>
            </a:r>
            <a:r>
              <a:rPr lang="zh-CN" altLang="en-US" sz="2100">
                <a:solidFill>
                  <a:srgbClr val="000000"/>
                </a:solidFill>
                <a:latin typeface="微軟正黑體" panose="020B0604030504040204" pitchFamily="34" charset="-120"/>
                <a:ea typeface="微軟正黑體" panose="020B0604030504040204" pitchFamily="34" charset="-120"/>
                <a:cs typeface="Calibri" panose="020F0502020204030204"/>
              </a:rPr>
              <a:t>頁面</a:t>
            </a:r>
            <a:endParaRPr lang="zh-TW" altLang="en-US" sz="2100">
              <a:solidFill>
                <a:srgbClr val="000000"/>
              </a:solidFill>
              <a:latin typeface="微軟正黑體" panose="020B0604030504040204" pitchFamily="34" charset="-120"/>
              <a:ea typeface="微軟正黑體" panose="020B0604030504040204" pitchFamily="34" charset="-120"/>
              <a:cs typeface="Calibri" panose="020F0502020204030204"/>
            </a:endParaRPr>
          </a:p>
          <a:p>
            <a:pPr marL="0" indent="0">
              <a:buNone/>
            </a:pPr>
            <a:endParaRPr lang="zh-TW" altLang="en-US">
              <a:solidFill>
                <a:srgbClr val="000000"/>
              </a:solidFill>
              <a:ea typeface="新細明體"/>
              <a:cs typeface="Calibri" panose="020F0502020204030204"/>
            </a:endParaRPr>
          </a:p>
        </p:txBody>
      </p:sp>
      <p:pic>
        <p:nvPicPr>
          <p:cNvPr id="4" name="圖片 3" descr="一張含有 螢幕擷取畫面, 監視器 的圖片&#10;&#10;自動產生的描述">
            <a:extLst>
              <a:ext uri="{FF2B5EF4-FFF2-40B4-BE49-F238E27FC236}">
                <a16:creationId xmlns:a16="http://schemas.microsoft.com/office/drawing/2014/main" id="{206F96A7-C3B1-0C49-9A40-E80114DE59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08010" y="2266035"/>
            <a:ext cx="7515166" cy="3982800"/>
          </a:xfrm>
          <a:prstGeom prst="rect">
            <a:avLst/>
          </a:prstGeom>
        </p:spPr>
      </p:pic>
      <p:pic>
        <p:nvPicPr>
          <p:cNvPr id="8" name="圖片 7" descr="一張含有 螢幕擷取畫面 的圖片&#10;&#10;自動產生的描述">
            <a:extLst>
              <a:ext uri="{FF2B5EF4-FFF2-40B4-BE49-F238E27FC236}">
                <a16:creationId xmlns:a16="http://schemas.microsoft.com/office/drawing/2014/main" id="{29B65314-7B24-9143-AE29-8DE278366C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97687" y="2917822"/>
            <a:ext cx="3511094" cy="3221718"/>
          </a:xfrm>
          <a:prstGeom prst="rect">
            <a:avLst/>
          </a:prstGeom>
        </p:spPr>
      </p:pic>
      <p:sp>
        <p:nvSpPr>
          <p:cNvPr id="9" name="矩形 8">
            <a:extLst>
              <a:ext uri="{FF2B5EF4-FFF2-40B4-BE49-F238E27FC236}">
                <a16:creationId xmlns:a16="http://schemas.microsoft.com/office/drawing/2014/main" id="{85DF0FEF-23AE-344C-8E56-C17277C9468E}"/>
              </a:ext>
            </a:extLst>
          </p:cNvPr>
          <p:cNvSpPr/>
          <p:nvPr/>
        </p:nvSpPr>
        <p:spPr>
          <a:xfrm>
            <a:off x="768824" y="5581956"/>
            <a:ext cx="2952456" cy="6395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000">
                <a:solidFill>
                  <a:schemeClr val="tx1"/>
                </a:solidFill>
                <a:latin typeface="微軟正黑體" panose="020B0604030504040204" pitchFamily="34" charset="-120"/>
                <a:ea typeface="微軟正黑體" panose="020B0604030504040204" pitchFamily="34" charset="-120"/>
              </a:rPr>
              <a:t>***</a:t>
            </a:r>
            <a:r>
              <a:rPr lang="zh-CN" altLang="en-US" sz="1000">
                <a:solidFill>
                  <a:schemeClr val="tx1"/>
                </a:solidFill>
                <a:latin typeface="微軟正黑體" panose="020B0604030504040204" pitchFamily="34" charset="-120"/>
                <a:ea typeface="微軟正黑體" panose="020B0604030504040204" pitchFamily="34" charset="-120"/>
              </a:rPr>
              <a:t>如連結的</a:t>
            </a:r>
            <a:r>
              <a:rPr lang="en-US" altLang="zh-CN" sz="1000">
                <a:solidFill>
                  <a:schemeClr val="tx1"/>
                </a:solidFill>
                <a:latin typeface="微軟正黑體" panose="020B0604030504040204" pitchFamily="34" charset="-120"/>
                <a:ea typeface="微軟正黑體" panose="020B0604030504040204" pitchFamily="34" charset="-120"/>
              </a:rPr>
              <a:t> </a:t>
            </a:r>
            <a:r>
              <a:rPr lang="en-US" altLang="zh-CN" sz="1000" err="1">
                <a:solidFill>
                  <a:schemeClr val="tx1"/>
                </a:solidFill>
                <a:latin typeface="微軟正黑體" panose="020B0604030504040204" pitchFamily="34" charset="-120"/>
                <a:ea typeface="微軟正黑體" panose="020B0604030504040204" pitchFamily="34" charset="-120"/>
              </a:rPr>
              <a:t>WiFi</a:t>
            </a:r>
            <a:r>
              <a:rPr lang="en-US" altLang="zh-CN" sz="1000">
                <a:solidFill>
                  <a:schemeClr val="tx1"/>
                </a:solidFill>
                <a:latin typeface="微軟正黑體" panose="020B0604030504040204" pitchFamily="34" charset="-120"/>
                <a:ea typeface="微軟正黑體" panose="020B0604030504040204" pitchFamily="34" charset="-120"/>
              </a:rPr>
              <a:t> AP</a:t>
            </a:r>
            <a:r>
              <a:rPr lang="zh-TW" altLang="en-US" sz="1000">
                <a:solidFill>
                  <a:schemeClr val="tx1"/>
                </a:solidFill>
                <a:latin typeface="微軟正黑體" panose="020B0604030504040204" pitchFamily="34" charset="-120"/>
                <a:ea typeface="微軟正黑體" panose="020B0604030504040204" pitchFamily="34" charset="-120"/>
              </a:rPr>
              <a:t> 有</a:t>
            </a:r>
            <a:r>
              <a:rPr lang="zh-CN" altLang="en-US" sz="1000">
                <a:solidFill>
                  <a:schemeClr val="tx1"/>
                </a:solidFill>
                <a:latin typeface="微軟正黑體" panose="020B0604030504040204" pitchFamily="34" charset="-120"/>
                <a:ea typeface="微軟正黑體" panose="020B0604030504040204" pitchFamily="34" charset="-120"/>
              </a:rPr>
              <a:t>阻擋</a:t>
            </a:r>
            <a:r>
              <a:rPr lang="en-US" altLang="zh-CN" sz="1000">
                <a:solidFill>
                  <a:schemeClr val="tx1"/>
                </a:solidFill>
                <a:latin typeface="微軟正黑體" panose="020B0604030504040204" pitchFamily="34" charset="-120"/>
                <a:ea typeface="微軟正黑體" panose="020B0604030504040204" pitchFamily="34" charset="-120"/>
              </a:rPr>
              <a:t> NAT</a:t>
            </a:r>
            <a:r>
              <a:rPr lang="zh-TW" altLang="en-US" sz="1000">
                <a:solidFill>
                  <a:schemeClr val="tx1"/>
                </a:solidFill>
                <a:latin typeface="微軟正黑體" panose="020B0604030504040204" pitchFamily="34" charset="-120"/>
                <a:ea typeface="微軟正黑體" panose="020B0604030504040204" pitchFamily="34" charset="-120"/>
              </a:rPr>
              <a:t> </a:t>
            </a:r>
            <a:r>
              <a:rPr lang="zh-CN" altLang="en-US" sz="1000">
                <a:solidFill>
                  <a:schemeClr val="tx1"/>
                </a:solidFill>
                <a:latin typeface="微軟正黑體" panose="020B0604030504040204" pitchFamily="34" charset="-120"/>
                <a:ea typeface="微軟正黑體" panose="020B0604030504040204" pitchFamily="34" charset="-120"/>
              </a:rPr>
              <a:t>下</a:t>
            </a:r>
            <a:r>
              <a:rPr lang="en-US" altLang="zh-CN" sz="1000">
                <a:solidFill>
                  <a:schemeClr val="tx1"/>
                </a:solidFill>
                <a:latin typeface="微軟正黑體" panose="020B0604030504040204" pitchFamily="34" charset="-120"/>
                <a:ea typeface="微軟正黑體" panose="020B0604030504040204" pitchFamily="34" charset="-120"/>
              </a:rPr>
              <a:t> Request </a:t>
            </a:r>
            <a:r>
              <a:rPr lang="zh-CN" altLang="en-US" sz="1000">
                <a:solidFill>
                  <a:schemeClr val="tx1"/>
                </a:solidFill>
                <a:latin typeface="微軟正黑體" panose="020B0604030504040204" pitchFamily="34" charset="-120"/>
                <a:ea typeface="微軟正黑體" panose="020B0604030504040204" pitchFamily="34" charset="-120"/>
              </a:rPr>
              <a:t>的</a:t>
            </a:r>
            <a:r>
              <a:rPr lang="zh-TW" altLang="en-US" sz="1000">
                <a:solidFill>
                  <a:schemeClr val="tx1"/>
                </a:solidFill>
                <a:latin typeface="微軟正黑體" panose="020B0604030504040204" pitchFamily="34" charset="-120"/>
                <a:ea typeface="微軟正黑體" panose="020B0604030504040204" pitchFamily="34" charset="-120"/>
              </a:rPr>
              <a:t>機制則無法自動開啟瀏覽器，需至</a:t>
            </a:r>
            <a:r>
              <a:rPr lang="en-US" altLang="zh-TW" sz="1000">
                <a:solidFill>
                  <a:schemeClr val="tx1"/>
                </a:solidFill>
                <a:latin typeface="微軟正黑體" panose="020B0604030504040204" pitchFamily="34" charset="-120"/>
                <a:ea typeface="微軟正黑體" panose="020B0604030504040204" pitchFamily="34" charset="-120"/>
              </a:rPr>
              <a:t> NAS</a:t>
            </a:r>
            <a:r>
              <a:rPr lang="zh-TW" altLang="en-US" sz="1000">
                <a:solidFill>
                  <a:schemeClr val="tx1"/>
                </a:solidFill>
                <a:latin typeface="微軟正黑體" panose="020B0604030504040204" pitchFamily="34" charset="-120"/>
                <a:ea typeface="微軟正黑體" panose="020B0604030504040204" pitchFamily="34" charset="-120"/>
              </a:rPr>
              <a:t> 啟用</a:t>
            </a:r>
            <a:r>
              <a:rPr lang="en-US" altLang="zh-TW" sz="1000">
                <a:solidFill>
                  <a:schemeClr val="tx1"/>
                </a:solidFill>
                <a:latin typeface="微軟正黑體" panose="020B0604030504040204" pitchFamily="34" charset="-120"/>
                <a:ea typeface="微軟正黑體" panose="020B0604030504040204" pitchFamily="34" charset="-120"/>
              </a:rPr>
              <a:t> Browser Station</a:t>
            </a:r>
            <a:r>
              <a:rPr lang="zh-TW" altLang="en-US" sz="1000">
                <a:solidFill>
                  <a:schemeClr val="tx1"/>
                </a:solidFill>
                <a:latin typeface="微軟正黑體" panose="020B0604030504040204" pitchFamily="34" charset="-120"/>
                <a:ea typeface="微軟正黑體" panose="020B0604030504040204" pitchFamily="34" charset="-120"/>
              </a:rPr>
              <a:t> 登入</a:t>
            </a:r>
            <a:r>
              <a:rPr lang="en-US" altLang="zh-TW" sz="1000">
                <a:solidFill>
                  <a:schemeClr val="tx1"/>
                </a:solidFill>
                <a:latin typeface="微軟正黑體" panose="020B0604030504040204" pitchFamily="34" charset="-120"/>
                <a:ea typeface="微軟正黑體" panose="020B0604030504040204" pitchFamily="34" charset="-120"/>
              </a:rPr>
              <a:t> Captive Portal</a:t>
            </a:r>
            <a:r>
              <a:rPr lang="zh-TW" altLang="en-US" sz="1000">
                <a:solidFill>
                  <a:schemeClr val="tx1"/>
                </a:solidFill>
                <a:latin typeface="微軟正黑體" panose="020B0604030504040204" pitchFamily="34" charset="-120"/>
                <a:ea typeface="微軟正黑體" panose="020B0604030504040204" pitchFamily="34" charset="-120"/>
              </a:rPr>
              <a:t>，或選擇其他無需</a:t>
            </a:r>
            <a:r>
              <a:rPr lang="zh-CN" altLang="en-US" sz="1000">
                <a:solidFill>
                  <a:schemeClr val="tx1"/>
                </a:solidFill>
                <a:latin typeface="微軟正黑體" panose="020B0604030504040204" pitchFamily="34" charset="-120"/>
                <a:ea typeface="微軟正黑體" panose="020B0604030504040204" pitchFamily="34" charset="-120"/>
              </a:rPr>
              <a:t>登入</a:t>
            </a:r>
            <a:r>
              <a:rPr lang="en-US" altLang="zh-CN" sz="1000">
                <a:solidFill>
                  <a:schemeClr val="tx1"/>
                </a:solidFill>
                <a:latin typeface="微軟正黑體" panose="020B0604030504040204" pitchFamily="34" charset="-120"/>
                <a:ea typeface="微軟正黑體" panose="020B0604030504040204" pitchFamily="34" charset="-120"/>
              </a:rPr>
              <a:t> Captive Portal</a:t>
            </a:r>
            <a:r>
              <a:rPr lang="zh-TW" altLang="en-US" sz="1000">
                <a:solidFill>
                  <a:schemeClr val="tx1"/>
                </a:solidFill>
                <a:latin typeface="微軟正黑體" panose="020B0604030504040204" pitchFamily="34" charset="-120"/>
                <a:ea typeface="微軟正黑體" panose="020B0604030504040204" pitchFamily="34" charset="-120"/>
              </a:rPr>
              <a:t> 的</a:t>
            </a:r>
            <a:r>
              <a:rPr lang="en-US" altLang="zh-TW" sz="1000">
                <a:solidFill>
                  <a:schemeClr val="tx1"/>
                </a:solidFill>
                <a:latin typeface="微軟正黑體" panose="020B0604030504040204" pitchFamily="34" charset="-120"/>
                <a:ea typeface="微軟正黑體" panose="020B0604030504040204" pitchFamily="34" charset="-120"/>
              </a:rPr>
              <a:t> </a:t>
            </a:r>
            <a:r>
              <a:rPr lang="en-US" altLang="zh-TW" sz="1000" err="1">
                <a:solidFill>
                  <a:schemeClr val="tx1"/>
                </a:solidFill>
                <a:latin typeface="微軟正黑體" panose="020B0604030504040204" pitchFamily="34" charset="-120"/>
                <a:ea typeface="微軟正黑體" panose="020B0604030504040204" pitchFamily="34" charset="-120"/>
              </a:rPr>
              <a:t>WiFi</a:t>
            </a:r>
            <a:r>
              <a:rPr lang="en-US" altLang="zh-TW" sz="1000">
                <a:solidFill>
                  <a:schemeClr val="tx1"/>
                </a:solidFill>
                <a:latin typeface="微軟正黑體" panose="020B0604030504040204" pitchFamily="34" charset="-120"/>
                <a:ea typeface="微軟正黑體" panose="020B0604030504040204" pitchFamily="34" charset="-120"/>
              </a:rPr>
              <a:t> </a:t>
            </a:r>
            <a:r>
              <a:rPr lang="zh-CN" altLang="en-US" sz="1000">
                <a:solidFill>
                  <a:schemeClr val="tx1"/>
                </a:solidFill>
                <a:latin typeface="微軟正黑體" panose="020B0604030504040204" pitchFamily="34" charset="-120"/>
                <a:ea typeface="微軟正黑體" panose="020B0604030504040204" pitchFamily="34" charset="-120"/>
              </a:rPr>
              <a:t>上網</a:t>
            </a:r>
            <a:endParaRPr lang="zh-TW" altLang="en-US" sz="100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154287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FD45AD7-BFDB-462F-86BA-728C5D91B298}"/>
              </a:ext>
            </a:extLst>
          </p:cNvPr>
          <p:cNvSpPr>
            <a:spLocks noGrp="1"/>
          </p:cNvSpPr>
          <p:nvPr>
            <p:ph type="title"/>
          </p:nvPr>
        </p:nvSpPr>
        <p:spPr>
          <a:xfrm>
            <a:off x="943819" y="330991"/>
            <a:ext cx="10686553" cy="902665"/>
          </a:xfrm>
        </p:spPr>
        <p:txBody>
          <a:bodyPr vert="horz" lIns="91440" tIns="45720" rIns="91440" bIns="45720" rtlCol="0" anchor="ctr">
            <a:normAutofit/>
          </a:bodyPr>
          <a:lstStyle/>
          <a:p>
            <a:pPr algn="ctr"/>
            <a:r>
              <a:rPr lang="zh-TW" altLang="en-US">
                <a:latin typeface="微軟正黑體"/>
                <a:ea typeface="微軟正黑體"/>
              </a:rPr>
              <a:t>設定完成 AX200 將自動成為預設閘道</a:t>
            </a:r>
            <a:endParaRPr lang="zh-TW" altLang="en-US"/>
          </a:p>
        </p:txBody>
      </p:sp>
      <p:pic>
        <p:nvPicPr>
          <p:cNvPr id="4" name="圖片 4" descr="一張含有 螢幕擷取畫面 的圖片&#10;&#10;自動產生的描述">
            <a:extLst>
              <a:ext uri="{FF2B5EF4-FFF2-40B4-BE49-F238E27FC236}">
                <a16:creationId xmlns:a16="http://schemas.microsoft.com/office/drawing/2014/main" id="{DB1347F0-7480-4964-A676-F76249C8367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131843" y="1754523"/>
            <a:ext cx="9814298" cy="4490115"/>
          </a:xfrm>
          <a:ln>
            <a:solidFill>
              <a:schemeClr val="tx1"/>
            </a:solidFill>
          </a:ln>
        </p:spPr>
      </p:pic>
      <p:sp>
        <p:nvSpPr>
          <p:cNvPr id="5" name="矩形 4">
            <a:extLst>
              <a:ext uri="{FF2B5EF4-FFF2-40B4-BE49-F238E27FC236}">
                <a16:creationId xmlns:a16="http://schemas.microsoft.com/office/drawing/2014/main" id="{30FF138E-4FA9-4DAA-9FB4-625959148C59}"/>
              </a:ext>
            </a:extLst>
          </p:cNvPr>
          <p:cNvSpPr/>
          <p:nvPr/>
        </p:nvSpPr>
        <p:spPr>
          <a:xfrm>
            <a:off x="8368748" y="2560983"/>
            <a:ext cx="2478156" cy="39756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a:extLst>
              <a:ext uri="{FF2B5EF4-FFF2-40B4-BE49-F238E27FC236}">
                <a16:creationId xmlns:a16="http://schemas.microsoft.com/office/drawing/2014/main" id="{F9C0E4FD-7057-4C35-A688-D4CDB927E9A9}"/>
              </a:ext>
            </a:extLst>
          </p:cNvPr>
          <p:cNvSpPr/>
          <p:nvPr/>
        </p:nvSpPr>
        <p:spPr>
          <a:xfrm>
            <a:off x="8218623" y="4881103"/>
            <a:ext cx="952672" cy="56435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0374401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圖片 15">
            <a:extLst>
              <a:ext uri="{FF2B5EF4-FFF2-40B4-BE49-F238E27FC236}">
                <a16:creationId xmlns:a16="http://schemas.microsoft.com/office/drawing/2014/main" id="{76A17519-8549-4ED5-9626-53D9DCDE1E9D}"/>
              </a:ext>
            </a:extLst>
          </p:cNvPr>
          <p:cNvPicPr>
            <a:picLocks noChangeAspect="1"/>
          </p:cNvPicPr>
          <p:nvPr/>
        </p:nvPicPr>
        <p:blipFill>
          <a:blip r:embed="rId2" cstate="screen">
            <a:alphaModFix amt="50000"/>
            <a:extLst>
              <a:ext uri="{28A0092B-C50C-407E-A947-70E740481C1C}">
                <a14:useLocalDpi xmlns:a14="http://schemas.microsoft.com/office/drawing/2010/main"/>
              </a:ext>
            </a:extLst>
          </a:blip>
          <a:srcRect/>
          <a:stretch/>
        </p:blipFill>
        <p:spPr>
          <a:xfrm>
            <a:off x="223250" y="323879"/>
            <a:ext cx="9514261" cy="6344108"/>
          </a:xfrm>
          <a:prstGeom prst="rect">
            <a:avLst/>
          </a:prstGeom>
        </p:spPr>
      </p:pic>
      <p:pic>
        <p:nvPicPr>
          <p:cNvPr id="4" name="圖片 3" descr="一張含有 儀錶 的圖片&#10;&#10;自動產生的描述">
            <a:extLst>
              <a:ext uri="{FF2B5EF4-FFF2-40B4-BE49-F238E27FC236}">
                <a16:creationId xmlns:a16="http://schemas.microsoft.com/office/drawing/2014/main" id="{0F85F6E6-2381-400A-8EB2-DE39E03E61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5982" y="1950063"/>
            <a:ext cx="9840035" cy="4560308"/>
          </a:xfrm>
          <a:prstGeom prst="rect">
            <a:avLst/>
          </a:prstGeom>
        </p:spPr>
      </p:pic>
      <p:sp>
        <p:nvSpPr>
          <p:cNvPr id="2" name="標題 1">
            <a:extLst>
              <a:ext uri="{FF2B5EF4-FFF2-40B4-BE49-F238E27FC236}">
                <a16:creationId xmlns:a16="http://schemas.microsoft.com/office/drawing/2014/main" id="{5183EEEC-7BE3-4A5B-B853-F7ABC777CCC0}"/>
              </a:ext>
            </a:extLst>
          </p:cNvPr>
          <p:cNvSpPr>
            <a:spLocks noGrp="1"/>
          </p:cNvSpPr>
          <p:nvPr>
            <p:ph type="title"/>
          </p:nvPr>
        </p:nvSpPr>
        <p:spPr>
          <a:xfrm>
            <a:off x="3803767" y="453428"/>
            <a:ext cx="7451677" cy="902665"/>
          </a:xfrm>
        </p:spPr>
        <p:txBody>
          <a:bodyPr vert="horz" lIns="91440" tIns="45720" rIns="91440" bIns="45720" rtlCol="0" anchor="ctr">
            <a:normAutofit/>
          </a:bodyPr>
          <a:lstStyle/>
          <a:p>
            <a:r>
              <a:rPr lang="zh-TW" altLang="en-US">
                <a:latin typeface="微軟正黑體"/>
                <a:ea typeface="微軟正黑體"/>
              </a:rPr>
              <a:t>純無線環境存取 NAS</a:t>
            </a:r>
          </a:p>
        </p:txBody>
      </p:sp>
      <p:sp>
        <p:nvSpPr>
          <p:cNvPr id="11" name="矩形 10">
            <a:extLst>
              <a:ext uri="{FF2B5EF4-FFF2-40B4-BE49-F238E27FC236}">
                <a16:creationId xmlns:a16="http://schemas.microsoft.com/office/drawing/2014/main" id="{06593C69-C934-4D59-8444-22408F1315AE}"/>
              </a:ext>
            </a:extLst>
          </p:cNvPr>
          <p:cNvSpPr/>
          <p:nvPr/>
        </p:nvSpPr>
        <p:spPr>
          <a:xfrm>
            <a:off x="5206013" y="2753365"/>
            <a:ext cx="1779974" cy="392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tx1"/>
                </a:solidFill>
                <a:latin typeface="微軟正黑體" panose="020B0604030504040204" pitchFamily="34" charset="-120"/>
                <a:ea typeface="微軟正黑體" panose="020B0604030504040204" pitchFamily="34" charset="-120"/>
                <a:cs typeface="Arial"/>
              </a:rPr>
              <a:t>高速無線</a:t>
            </a:r>
            <a:r>
              <a:rPr lang="en-US" altLang="zh-TW" err="1">
                <a:solidFill>
                  <a:schemeClr val="tx1"/>
                </a:solidFill>
                <a:latin typeface="微軟正黑體" panose="020B0604030504040204" pitchFamily="34" charset="-120"/>
                <a:ea typeface="微軟正黑體" panose="020B0604030504040204" pitchFamily="34" charset="-120"/>
                <a:cs typeface="Arial"/>
              </a:rPr>
              <a:t>上網</a:t>
            </a:r>
            <a:endParaRPr lang="zh-TW" altLang="en-US">
              <a:solidFill>
                <a:schemeClr val="tx1"/>
              </a:solidFill>
              <a:latin typeface="微軟正黑體" panose="020B0604030504040204" pitchFamily="34" charset="-120"/>
              <a:ea typeface="微軟正黑體" panose="020B0604030504040204" pitchFamily="34" charset="-120"/>
            </a:endParaRPr>
          </a:p>
          <a:p>
            <a:pPr algn="ctr"/>
            <a:endParaRPr lang="en-US" altLang="zh-TW">
              <a:solidFill>
                <a:schemeClr val="tx1"/>
              </a:solidFill>
              <a:latin typeface="微軟正黑體" panose="020B0604030504040204" pitchFamily="34" charset="-120"/>
              <a:ea typeface="微軟正黑體" panose="020B0604030504040204" pitchFamily="34" charset="-120"/>
              <a:cs typeface="Arial"/>
            </a:endParaRPr>
          </a:p>
        </p:txBody>
      </p:sp>
      <p:sp>
        <p:nvSpPr>
          <p:cNvPr id="15" name="矩形 14">
            <a:extLst>
              <a:ext uri="{FF2B5EF4-FFF2-40B4-BE49-F238E27FC236}">
                <a16:creationId xmlns:a16="http://schemas.microsoft.com/office/drawing/2014/main" id="{121632E6-7E2C-4E3A-B09B-E2BBBFE1A3FE}"/>
              </a:ext>
            </a:extLst>
          </p:cNvPr>
          <p:cNvSpPr/>
          <p:nvPr/>
        </p:nvSpPr>
        <p:spPr>
          <a:xfrm>
            <a:off x="7165239" y="1837010"/>
            <a:ext cx="2011232" cy="2426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err="1">
                <a:solidFill>
                  <a:schemeClr val="tx1"/>
                </a:solidFill>
                <a:latin typeface="微軟正黑體"/>
                <a:ea typeface="微軟正黑體"/>
                <a:cs typeface="Arial"/>
              </a:rPr>
              <a:t>WiFi</a:t>
            </a:r>
            <a:r>
              <a:rPr lang="en-US" altLang="zh-TW">
                <a:solidFill>
                  <a:schemeClr val="tx1"/>
                </a:solidFill>
                <a:latin typeface="微軟正黑體"/>
                <a:ea typeface="微軟正黑體"/>
                <a:cs typeface="Arial"/>
              </a:rPr>
              <a:t> 6 Router</a:t>
            </a:r>
          </a:p>
        </p:txBody>
      </p:sp>
      <p:sp>
        <p:nvSpPr>
          <p:cNvPr id="32" name="矩形 31">
            <a:extLst>
              <a:ext uri="{FF2B5EF4-FFF2-40B4-BE49-F238E27FC236}">
                <a16:creationId xmlns:a16="http://schemas.microsoft.com/office/drawing/2014/main" id="{41E4751F-9245-49B7-8E7A-75DDF85E1300}"/>
              </a:ext>
            </a:extLst>
          </p:cNvPr>
          <p:cNvSpPr/>
          <p:nvPr/>
        </p:nvSpPr>
        <p:spPr>
          <a:xfrm>
            <a:off x="8325707" y="4074009"/>
            <a:ext cx="2037756" cy="8155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err="1">
                <a:solidFill>
                  <a:schemeClr val="tx1"/>
                </a:solidFill>
                <a:latin typeface="微軟正黑體" panose="020B0604030504040204" pitchFamily="34" charset="-120"/>
                <a:ea typeface="微軟正黑體" panose="020B0604030504040204" pitchFamily="34" charset="-120"/>
                <a:cs typeface="Arial"/>
              </a:rPr>
              <a:t>透過</a:t>
            </a:r>
            <a:r>
              <a:rPr lang="en-US" altLang="zh-TW">
                <a:solidFill>
                  <a:schemeClr val="tx1"/>
                </a:solidFill>
                <a:latin typeface="微軟正黑體" panose="020B0604030504040204" pitchFamily="34" charset="-120"/>
                <a:ea typeface="微軟正黑體" panose="020B0604030504040204" pitchFamily="34" charset="-120"/>
                <a:cs typeface="Arial"/>
              </a:rPr>
              <a:t> Router </a:t>
            </a:r>
            <a:r>
              <a:rPr lang="en-US" altLang="zh-TW" err="1">
                <a:solidFill>
                  <a:schemeClr val="tx1"/>
                </a:solidFill>
                <a:latin typeface="微軟正黑體" panose="020B0604030504040204" pitchFamily="34" charset="-120"/>
                <a:ea typeface="微軟正黑體" panose="020B0604030504040204" pitchFamily="34" charset="-120"/>
                <a:cs typeface="Arial"/>
              </a:rPr>
              <a:t>無線存取</a:t>
            </a:r>
            <a:r>
              <a:rPr lang="en-US" altLang="zh-TW">
                <a:solidFill>
                  <a:schemeClr val="tx1"/>
                </a:solidFill>
                <a:latin typeface="微軟正黑體" panose="020B0604030504040204" pitchFamily="34" charset="-120"/>
                <a:ea typeface="微軟正黑體" panose="020B0604030504040204" pitchFamily="34" charset="-120"/>
                <a:cs typeface="Arial"/>
              </a:rPr>
              <a:t> NAS</a:t>
            </a:r>
          </a:p>
        </p:txBody>
      </p:sp>
      <p:pic>
        <p:nvPicPr>
          <p:cNvPr id="8" name="圖片 7" descr="一張含有 畫畫 的圖片&#10;&#10;自動產生的描述">
            <a:extLst>
              <a:ext uri="{FF2B5EF4-FFF2-40B4-BE49-F238E27FC236}">
                <a16:creationId xmlns:a16="http://schemas.microsoft.com/office/drawing/2014/main" id="{498FED32-5422-4A8C-A23A-7A0CAEB2DC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16575" y="2150779"/>
            <a:ext cx="687939" cy="557397"/>
          </a:xfrm>
          <a:prstGeom prst="rect">
            <a:avLst/>
          </a:prstGeom>
        </p:spPr>
      </p:pic>
      <p:pic>
        <p:nvPicPr>
          <p:cNvPr id="28" name="圖片 27" descr="一張含有 畫畫 的圖片&#10;&#10;自動產生的描述">
            <a:extLst>
              <a:ext uri="{FF2B5EF4-FFF2-40B4-BE49-F238E27FC236}">
                <a16:creationId xmlns:a16="http://schemas.microsoft.com/office/drawing/2014/main" id="{E1E78CC4-DF62-4C63-9B3D-AF881A5385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56646" y="4932610"/>
            <a:ext cx="687939" cy="557397"/>
          </a:xfrm>
          <a:prstGeom prst="rect">
            <a:avLst/>
          </a:prstGeom>
        </p:spPr>
      </p:pic>
      <p:sp>
        <p:nvSpPr>
          <p:cNvPr id="29" name="標題 1">
            <a:extLst>
              <a:ext uri="{FF2B5EF4-FFF2-40B4-BE49-F238E27FC236}">
                <a16:creationId xmlns:a16="http://schemas.microsoft.com/office/drawing/2014/main" id="{9C60A8AB-4411-4022-B684-A09CD33B3166}"/>
              </a:ext>
            </a:extLst>
          </p:cNvPr>
          <p:cNvSpPr txBox="1">
            <a:spLocks/>
          </p:cNvSpPr>
          <p:nvPr/>
        </p:nvSpPr>
        <p:spPr>
          <a:xfrm>
            <a:off x="846162" y="295613"/>
            <a:ext cx="2620370" cy="90266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微軟正黑體" panose="020B0604030504040204" pitchFamily="34" charset="-120"/>
                <a:ea typeface="微軟正黑體" panose="020B0604030504040204" pitchFamily="34" charset="-120"/>
                <a:cs typeface="+mj-cs"/>
              </a:defRPr>
            </a:lvl1pPr>
          </a:lstStyle>
          <a:p>
            <a:pPr algn="ctr"/>
            <a:r>
              <a:rPr lang="zh-TW" altLang="en-US" sz="3800">
                <a:solidFill>
                  <a:schemeClr val="bg1"/>
                </a:solidFill>
                <a:latin typeface="微軟正黑體"/>
                <a:ea typeface="微軟正黑體"/>
              </a:rPr>
              <a:t>使用情境 1</a:t>
            </a:r>
          </a:p>
        </p:txBody>
      </p:sp>
    </p:spTree>
    <p:extLst>
      <p:ext uri="{BB962C8B-B14F-4D97-AF65-F5344CB8AC3E}">
        <p14:creationId xmlns:p14="http://schemas.microsoft.com/office/powerpoint/2010/main" val="38307684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21" name="圖片 20" descr="一張含有 桌, 個人, 坐, 紙 的圖片&#10;&#10;自動產生的描述">
            <a:extLst>
              <a:ext uri="{FF2B5EF4-FFF2-40B4-BE49-F238E27FC236}">
                <a16:creationId xmlns:a16="http://schemas.microsoft.com/office/drawing/2014/main" id="{750AF03E-93E7-453D-8D2B-4F70463F3D6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1657"/>
          <a:stretch/>
        </p:blipFill>
        <p:spPr>
          <a:xfrm>
            <a:off x="238828" y="2860297"/>
            <a:ext cx="7620016" cy="3813458"/>
          </a:xfrm>
          <a:prstGeom prst="rect">
            <a:avLst/>
          </a:prstGeom>
        </p:spPr>
      </p:pic>
      <p:pic>
        <p:nvPicPr>
          <p:cNvPr id="19" name="圖片 18" descr="一張含有 電腦, 膝上型電腦 的圖片&#10;&#10;自動產生的描述">
            <a:extLst>
              <a:ext uri="{FF2B5EF4-FFF2-40B4-BE49-F238E27FC236}">
                <a16:creationId xmlns:a16="http://schemas.microsoft.com/office/drawing/2014/main" id="{703EC28F-4FB1-4A06-98C0-ADE3C88A56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6162" y="2990816"/>
            <a:ext cx="9872701" cy="2495277"/>
          </a:xfrm>
          <a:prstGeom prst="rect">
            <a:avLst/>
          </a:prstGeom>
        </p:spPr>
      </p:pic>
      <p:sp>
        <p:nvSpPr>
          <p:cNvPr id="11" name="矩形 10">
            <a:extLst>
              <a:ext uri="{FF2B5EF4-FFF2-40B4-BE49-F238E27FC236}">
                <a16:creationId xmlns:a16="http://schemas.microsoft.com/office/drawing/2014/main" id="{A4B6FA7D-FEA8-44F8-B815-A43F0811D135}"/>
              </a:ext>
            </a:extLst>
          </p:cNvPr>
          <p:cNvSpPr/>
          <p:nvPr/>
        </p:nvSpPr>
        <p:spPr>
          <a:xfrm>
            <a:off x="4731975" y="2525642"/>
            <a:ext cx="869156" cy="3214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err="1">
                <a:solidFill>
                  <a:schemeClr val="tx1"/>
                </a:solidFill>
                <a:latin typeface="微軟正黑體" panose="020B0604030504040204" pitchFamily="34" charset="-120"/>
                <a:ea typeface="微軟正黑體" panose="020B0604030504040204" pitchFamily="34" charset="-120"/>
                <a:cs typeface="Arial"/>
              </a:rPr>
              <a:t>WiFi</a:t>
            </a:r>
            <a:r>
              <a:rPr lang="en-US" altLang="zh-TW">
                <a:solidFill>
                  <a:schemeClr val="tx1"/>
                </a:solidFill>
                <a:latin typeface="微軟正黑體" panose="020B0604030504040204" pitchFamily="34" charset="-120"/>
                <a:ea typeface="微軟正黑體" panose="020B0604030504040204" pitchFamily="34" charset="-120"/>
                <a:cs typeface="Arial"/>
              </a:rPr>
              <a:t> 6</a:t>
            </a:r>
            <a:endParaRPr lang="zh-TW">
              <a:solidFill>
                <a:schemeClr val="tx1"/>
              </a:solidFill>
              <a:latin typeface="微軟正黑體" panose="020B0604030504040204" pitchFamily="34" charset="-120"/>
              <a:ea typeface="微軟正黑體" panose="020B0604030504040204" pitchFamily="34" charset="-120"/>
            </a:endParaRPr>
          </a:p>
        </p:txBody>
      </p:sp>
      <p:pic>
        <p:nvPicPr>
          <p:cNvPr id="13" name="圖片 4" descr="一張含有 物件, 光 的圖片&#10;&#10;自動產生的描述">
            <a:extLst>
              <a:ext uri="{FF2B5EF4-FFF2-40B4-BE49-F238E27FC236}">
                <a16:creationId xmlns:a16="http://schemas.microsoft.com/office/drawing/2014/main" id="{07031156-03C5-4AA7-8E85-BD9CC207DCA7}"/>
              </a:ext>
            </a:extLst>
          </p:cNvPr>
          <p:cNvPicPr>
            <a:picLocks noChangeAspect="1"/>
          </p:cNvPicPr>
          <p:nvPr/>
        </p:nvPicPr>
        <p:blipFill>
          <a:blip r:embed="rId4"/>
          <a:stretch>
            <a:fillRect/>
          </a:stretch>
        </p:blipFill>
        <p:spPr>
          <a:xfrm rot="3060000">
            <a:off x="8723501" y="2277760"/>
            <a:ext cx="695325" cy="692944"/>
          </a:xfrm>
          <a:prstGeom prst="rect">
            <a:avLst/>
          </a:prstGeom>
        </p:spPr>
      </p:pic>
      <p:sp>
        <p:nvSpPr>
          <p:cNvPr id="14" name="矩形 13">
            <a:extLst>
              <a:ext uri="{FF2B5EF4-FFF2-40B4-BE49-F238E27FC236}">
                <a16:creationId xmlns:a16="http://schemas.microsoft.com/office/drawing/2014/main" id="{140CC4F0-27CF-474F-B151-C263576463E0}"/>
              </a:ext>
            </a:extLst>
          </p:cNvPr>
          <p:cNvSpPr/>
          <p:nvPr/>
        </p:nvSpPr>
        <p:spPr>
          <a:xfrm>
            <a:off x="7299091" y="2525642"/>
            <a:ext cx="2961427" cy="3214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err="1">
                <a:solidFill>
                  <a:schemeClr val="tx1"/>
                </a:solidFill>
                <a:latin typeface="微軟正黑體"/>
                <a:ea typeface="微軟正黑體"/>
                <a:cs typeface="Arial"/>
              </a:rPr>
              <a:t>手機熱點</a:t>
            </a:r>
            <a:endParaRPr lang="en-US" altLang="zh-TW">
              <a:solidFill>
                <a:schemeClr val="tx1"/>
              </a:solidFill>
              <a:latin typeface="微軟正黑體"/>
              <a:ea typeface="微軟正黑體"/>
              <a:cs typeface="Arial"/>
            </a:endParaRPr>
          </a:p>
          <a:p>
            <a:pPr algn="ctr"/>
            <a:r>
              <a:rPr lang="en-US" altLang="zh-TW">
                <a:solidFill>
                  <a:schemeClr val="tx1"/>
                </a:solidFill>
                <a:latin typeface="微軟正黑體"/>
                <a:ea typeface="微軟正黑體"/>
                <a:cs typeface="Arial"/>
              </a:rPr>
              <a:t>4G/5G 網路</a:t>
            </a:r>
            <a:endParaRPr lang="en-US" altLang="zh-TW">
              <a:solidFill>
                <a:schemeClr val="tx1"/>
              </a:solidFill>
              <a:latin typeface="微軟正黑體" panose="020B0604030504040204" pitchFamily="34" charset="-120"/>
              <a:ea typeface="微軟正黑體" panose="020B0604030504040204" pitchFamily="34" charset="-120"/>
              <a:cs typeface="Arial"/>
            </a:endParaRPr>
          </a:p>
        </p:txBody>
      </p:sp>
      <p:sp>
        <p:nvSpPr>
          <p:cNvPr id="15" name="標題 1">
            <a:extLst>
              <a:ext uri="{FF2B5EF4-FFF2-40B4-BE49-F238E27FC236}">
                <a16:creationId xmlns:a16="http://schemas.microsoft.com/office/drawing/2014/main" id="{EC4D59F3-E112-4313-9B1E-873996C498ED}"/>
              </a:ext>
            </a:extLst>
          </p:cNvPr>
          <p:cNvSpPr txBox="1">
            <a:spLocks/>
          </p:cNvSpPr>
          <p:nvPr/>
        </p:nvSpPr>
        <p:spPr>
          <a:xfrm>
            <a:off x="3749175" y="453428"/>
            <a:ext cx="7451677" cy="90266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微軟正黑體" panose="020B0604030504040204" pitchFamily="34" charset="-120"/>
                <a:ea typeface="微軟正黑體" panose="020B0604030504040204" pitchFamily="34" charset="-120"/>
                <a:cs typeface="+mj-cs"/>
              </a:defRPr>
            </a:lvl1pPr>
          </a:lstStyle>
          <a:p>
            <a:r>
              <a:rPr lang="zh-TW" altLang="en-US" sz="4400">
                <a:latin typeface="微軟正黑體"/>
                <a:ea typeface="微軟正黑體"/>
              </a:rPr>
              <a:t>WiFi NAS 可透過手機熱點上網</a:t>
            </a:r>
            <a:endParaRPr lang="zh-TW" altLang="en-US">
              <a:latin typeface="微軟正黑體"/>
              <a:ea typeface="微軟正黑體"/>
            </a:endParaRPr>
          </a:p>
        </p:txBody>
      </p:sp>
      <p:sp>
        <p:nvSpPr>
          <p:cNvPr id="17" name="標題 1">
            <a:extLst>
              <a:ext uri="{FF2B5EF4-FFF2-40B4-BE49-F238E27FC236}">
                <a16:creationId xmlns:a16="http://schemas.microsoft.com/office/drawing/2014/main" id="{B086167B-AA19-4B07-8DAA-C9D0F3963ACD}"/>
              </a:ext>
            </a:extLst>
          </p:cNvPr>
          <p:cNvSpPr txBox="1">
            <a:spLocks/>
          </p:cNvSpPr>
          <p:nvPr/>
        </p:nvSpPr>
        <p:spPr>
          <a:xfrm>
            <a:off x="846162" y="295613"/>
            <a:ext cx="2620370" cy="90266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微軟正黑體" panose="020B0604030504040204" pitchFamily="34" charset="-120"/>
                <a:ea typeface="微軟正黑體" panose="020B0604030504040204" pitchFamily="34" charset="-120"/>
                <a:cs typeface="+mj-cs"/>
              </a:defRPr>
            </a:lvl1pPr>
          </a:lstStyle>
          <a:p>
            <a:pPr algn="ctr"/>
            <a:r>
              <a:rPr lang="zh-TW" altLang="en-US" sz="3800">
                <a:solidFill>
                  <a:schemeClr val="bg1"/>
                </a:solidFill>
                <a:latin typeface="微軟正黑體"/>
                <a:ea typeface="微軟正黑體"/>
              </a:rPr>
              <a:t>使用情境 </a:t>
            </a:r>
            <a:r>
              <a:rPr lang="en-US" altLang="zh-TW" sz="3800">
                <a:solidFill>
                  <a:schemeClr val="bg1"/>
                </a:solidFill>
                <a:latin typeface="微軟正黑體"/>
                <a:ea typeface="微軟正黑體"/>
              </a:rPr>
              <a:t>2</a:t>
            </a:r>
            <a:endParaRPr lang="zh-TW" altLang="en-US" sz="3800">
              <a:solidFill>
                <a:schemeClr val="bg1"/>
              </a:solidFill>
              <a:latin typeface="微軟正黑體"/>
              <a:ea typeface="微軟正黑體"/>
            </a:endParaRPr>
          </a:p>
        </p:txBody>
      </p:sp>
    </p:spTree>
    <p:extLst>
      <p:ext uri="{BB962C8B-B14F-4D97-AF65-F5344CB8AC3E}">
        <p14:creationId xmlns:p14="http://schemas.microsoft.com/office/powerpoint/2010/main" val="1298556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0B9172D-315C-9E4B-8932-D52DC91C7691}"/>
              </a:ext>
            </a:extLst>
          </p:cNvPr>
          <p:cNvSpPr>
            <a:spLocks noGrp="1"/>
          </p:cNvSpPr>
          <p:nvPr>
            <p:ph type="title"/>
          </p:nvPr>
        </p:nvSpPr>
        <p:spPr>
          <a:xfrm>
            <a:off x="367860" y="273365"/>
            <a:ext cx="11640064" cy="902665"/>
          </a:xfrm>
        </p:spPr>
        <p:txBody>
          <a:bodyPr>
            <a:noAutofit/>
          </a:bodyPr>
          <a:lstStyle/>
          <a:p>
            <a:r>
              <a:rPr kumimoji="1" lang="zh-TW" altLang="en-US" sz="4000"/>
              <a:t>因</a:t>
            </a:r>
            <a:r>
              <a:rPr kumimoji="1" lang="en-US" altLang="zh-TW" sz="4000"/>
              <a:t> </a:t>
            </a:r>
            <a:r>
              <a:rPr kumimoji="1" lang="en-US" altLang="zh-TW" sz="4000" err="1"/>
              <a:t>WiFi</a:t>
            </a:r>
            <a:r>
              <a:rPr kumimoji="1" lang="en-US" altLang="zh-TW" sz="4000"/>
              <a:t> </a:t>
            </a:r>
            <a:r>
              <a:rPr kumimoji="1" lang="zh-TW" altLang="en-US" sz="4000"/>
              <a:t>連線無需客戶端拉線連接，</a:t>
            </a:r>
            <a:br>
              <a:rPr kumimoji="1" lang="en-US" altLang="zh-TW" sz="4000"/>
            </a:br>
            <a:r>
              <a:rPr kumimoji="1" lang="zh-TW" altLang="en-US" sz="4000"/>
              <a:t>純</a:t>
            </a:r>
            <a:r>
              <a:rPr kumimoji="1" lang="en-US" altLang="zh-TW" sz="4000"/>
              <a:t> Wi-Fi </a:t>
            </a:r>
            <a:r>
              <a:rPr kumimoji="1" lang="zh-TW" altLang="en-US" sz="4000"/>
              <a:t>環境日益增多</a:t>
            </a:r>
          </a:p>
        </p:txBody>
      </p:sp>
      <p:sp>
        <p:nvSpPr>
          <p:cNvPr id="4" name="文字方塊 3">
            <a:extLst>
              <a:ext uri="{FF2B5EF4-FFF2-40B4-BE49-F238E27FC236}">
                <a16:creationId xmlns:a16="http://schemas.microsoft.com/office/drawing/2014/main" id="{AC24C42D-116C-904F-A4F0-1F3D27CB8AB2}"/>
              </a:ext>
            </a:extLst>
          </p:cNvPr>
          <p:cNvSpPr txBox="1"/>
          <p:nvPr/>
        </p:nvSpPr>
        <p:spPr>
          <a:xfrm>
            <a:off x="367860" y="2339845"/>
            <a:ext cx="4927471" cy="3170099"/>
          </a:xfrm>
          <a:prstGeom prst="rect">
            <a:avLst/>
          </a:prstGeom>
          <a:noFill/>
        </p:spPr>
        <p:txBody>
          <a:bodyPr wrap="square" rtlCol="0">
            <a:spAutoFit/>
          </a:bodyPr>
          <a:lstStyle/>
          <a:p>
            <a:pPr marL="285750" indent="-285750">
              <a:buFont typeface="Arial" panose="020B0604020202020204" pitchFamily="34" charset="0"/>
              <a:buChar char="•"/>
            </a:pPr>
            <a:r>
              <a:rPr kumimoji="1" lang="zh-TW" altLang="en-US" sz="2500">
                <a:latin typeface="微軟正黑體" panose="020B0604030504040204" pitchFamily="34" charset="-120"/>
                <a:ea typeface="微軟正黑體" panose="020B0604030504040204" pitchFamily="34" charset="-120"/>
              </a:rPr>
              <a:t>行動裝置與筆電皆已內建</a:t>
            </a:r>
            <a:r>
              <a:rPr kumimoji="1" lang="en-US" altLang="zh-TW" sz="2500">
                <a:latin typeface="微軟正黑體" panose="020B0604030504040204" pitchFamily="34" charset="-120"/>
                <a:ea typeface="微軟正黑體" panose="020B0604030504040204" pitchFamily="34" charset="-120"/>
              </a:rPr>
              <a:t> </a:t>
            </a:r>
            <a:r>
              <a:rPr kumimoji="1" lang="en-US" altLang="zh-TW" sz="2500" err="1">
                <a:latin typeface="微軟正黑體" panose="020B0604030504040204" pitchFamily="34" charset="-120"/>
                <a:ea typeface="微軟正黑體" panose="020B0604030504040204" pitchFamily="34" charset="-120"/>
              </a:rPr>
              <a:t>WiFi</a:t>
            </a:r>
            <a:r>
              <a:rPr kumimoji="1" lang="en-US" altLang="zh-TW" sz="2500">
                <a:latin typeface="微軟正黑體" panose="020B0604030504040204" pitchFamily="34" charset="-120"/>
                <a:ea typeface="微軟正黑體" panose="020B0604030504040204" pitchFamily="34" charset="-120"/>
              </a:rPr>
              <a:t> </a:t>
            </a:r>
            <a:r>
              <a:rPr kumimoji="1" lang="zh-TW" altLang="en-US" sz="2500">
                <a:latin typeface="微軟正黑體" panose="020B0604030504040204" pitchFamily="34" charset="-120"/>
                <a:ea typeface="微軟正黑體" panose="020B0604030504040204" pitchFamily="34" charset="-120"/>
              </a:rPr>
              <a:t>連線能力</a:t>
            </a:r>
            <a:endParaRPr kumimoji="1" lang="en-US" altLang="zh-TW" sz="2500">
              <a:latin typeface="微軟正黑體" panose="020B0604030504040204" pitchFamily="34" charset="-120"/>
              <a:ea typeface="微軟正黑體" panose="020B0604030504040204" pitchFamily="34" charset="-120"/>
            </a:endParaRPr>
          </a:p>
          <a:p>
            <a:endParaRPr kumimoji="1" lang="en-US" altLang="zh-TW" sz="250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kumimoji="1" lang="zh-TW" altLang="en-US" sz="2500">
                <a:latin typeface="微軟正黑體" panose="020B0604030504040204" pitchFamily="34" charset="-120"/>
                <a:ea typeface="微軟正黑體" panose="020B0604030504040204" pitchFamily="34" charset="-120"/>
              </a:rPr>
              <a:t>因無線裝置日漸普及，旅館房間、大廳、秀展與各會議中心逐漸不再提供有線網路埠，或是使用有線網路需要再額外收費，因此趨勢朝向只剩</a:t>
            </a:r>
            <a:r>
              <a:rPr kumimoji="1" lang="en-US" altLang="zh-TW" sz="2500">
                <a:latin typeface="微軟正黑體" panose="020B0604030504040204" pitchFamily="34" charset="-120"/>
                <a:ea typeface="微軟正黑體" panose="020B0604030504040204" pitchFamily="34" charset="-120"/>
              </a:rPr>
              <a:t> </a:t>
            </a:r>
            <a:r>
              <a:rPr kumimoji="1" lang="en-US" altLang="zh-TW" sz="2500" err="1">
                <a:latin typeface="微軟正黑體" panose="020B0604030504040204" pitchFamily="34" charset="-120"/>
                <a:ea typeface="微軟正黑體" panose="020B0604030504040204" pitchFamily="34" charset="-120"/>
              </a:rPr>
              <a:t>WiFi</a:t>
            </a:r>
            <a:r>
              <a:rPr kumimoji="1" lang="en-US" altLang="zh-TW" sz="2500">
                <a:latin typeface="微軟正黑體" panose="020B0604030504040204" pitchFamily="34" charset="-120"/>
                <a:ea typeface="微軟正黑體" panose="020B0604030504040204" pitchFamily="34" charset="-120"/>
              </a:rPr>
              <a:t> </a:t>
            </a:r>
            <a:r>
              <a:rPr kumimoji="1" lang="zh-TW" altLang="en-US" sz="2500">
                <a:latin typeface="微軟正黑體" panose="020B0604030504040204" pitchFamily="34" charset="-120"/>
                <a:ea typeface="微軟正黑體" panose="020B0604030504040204" pitchFamily="34" charset="-120"/>
              </a:rPr>
              <a:t>網路可供連線</a:t>
            </a:r>
          </a:p>
        </p:txBody>
      </p:sp>
      <p:pic>
        <p:nvPicPr>
          <p:cNvPr id="8" name="圖片 7" descr="一張含有 室內, 桌, 電腦, 窗戶 的圖片&#10;&#10;自動產生的描述">
            <a:extLst>
              <a:ext uri="{FF2B5EF4-FFF2-40B4-BE49-F238E27FC236}">
                <a16:creationId xmlns:a16="http://schemas.microsoft.com/office/drawing/2014/main" id="{9BE7988A-C8A2-4BB8-B4F0-F6AB7E0B815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8506"/>
          <a:stretch/>
        </p:blipFill>
        <p:spPr>
          <a:xfrm>
            <a:off x="6509981" y="1337194"/>
            <a:ext cx="5682019" cy="5298364"/>
          </a:xfrm>
          <a:prstGeom prst="rect">
            <a:avLst/>
          </a:prstGeom>
        </p:spPr>
      </p:pic>
    </p:spTree>
    <p:extLst>
      <p:ext uri="{BB962C8B-B14F-4D97-AF65-F5344CB8AC3E}">
        <p14:creationId xmlns:p14="http://schemas.microsoft.com/office/powerpoint/2010/main" val="19582481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22" name="圖片 21">
            <a:extLst>
              <a:ext uri="{FF2B5EF4-FFF2-40B4-BE49-F238E27FC236}">
                <a16:creationId xmlns:a16="http://schemas.microsoft.com/office/drawing/2014/main" id="{AA92BDDE-C928-49A7-B01E-1A4DCAB3030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1652" y="3283565"/>
            <a:ext cx="10413242" cy="1928639"/>
          </a:xfrm>
          <a:prstGeom prst="rect">
            <a:avLst/>
          </a:prstGeom>
        </p:spPr>
      </p:pic>
      <p:sp>
        <p:nvSpPr>
          <p:cNvPr id="3" name="內容版面配置區 2">
            <a:extLst>
              <a:ext uri="{FF2B5EF4-FFF2-40B4-BE49-F238E27FC236}">
                <a16:creationId xmlns:a16="http://schemas.microsoft.com/office/drawing/2014/main" id="{C03C639B-30F3-4147-9690-8C8BF2BAF307}"/>
              </a:ext>
            </a:extLst>
          </p:cNvPr>
          <p:cNvSpPr>
            <a:spLocks noGrp="1"/>
          </p:cNvSpPr>
          <p:nvPr>
            <p:ph idx="1"/>
          </p:nvPr>
        </p:nvSpPr>
        <p:spPr>
          <a:xfrm>
            <a:off x="838200" y="1880217"/>
            <a:ext cx="10515600" cy="1074474"/>
          </a:xfrm>
        </p:spPr>
        <p:txBody>
          <a:bodyPr>
            <a:normAutofit/>
          </a:bodyPr>
          <a:lstStyle/>
          <a:p>
            <a:pPr indent="0">
              <a:buNone/>
            </a:pPr>
            <a:r>
              <a:rPr lang="zh-TW" altLang="en-US" sz="2100"/>
              <a:t>透過 QuWAN 的網路優化、防火牆和深度封包檢測技術讓無線和有線網路皆可享有高速和備援傳輸以及安全防護機制</a:t>
            </a:r>
          </a:p>
        </p:txBody>
      </p:sp>
      <p:pic>
        <p:nvPicPr>
          <p:cNvPr id="6" name="圖片 7">
            <a:extLst>
              <a:ext uri="{FF2B5EF4-FFF2-40B4-BE49-F238E27FC236}">
                <a16:creationId xmlns:a16="http://schemas.microsoft.com/office/drawing/2014/main" id="{8B876E8E-7972-456B-988E-CA4BFDF21BDD}"/>
              </a:ext>
            </a:extLst>
          </p:cNvPr>
          <p:cNvPicPr>
            <a:picLocks noChangeAspect="1"/>
          </p:cNvPicPr>
          <p:nvPr/>
        </p:nvPicPr>
        <p:blipFill>
          <a:blip r:embed="rId3"/>
          <a:stretch>
            <a:fillRect/>
          </a:stretch>
        </p:blipFill>
        <p:spPr>
          <a:xfrm>
            <a:off x="7595464" y="3538184"/>
            <a:ext cx="1224843" cy="1234770"/>
          </a:xfrm>
          <a:prstGeom prst="rect">
            <a:avLst/>
          </a:prstGeom>
        </p:spPr>
      </p:pic>
      <p:sp>
        <p:nvSpPr>
          <p:cNvPr id="12" name="矩形 11">
            <a:extLst>
              <a:ext uri="{FF2B5EF4-FFF2-40B4-BE49-F238E27FC236}">
                <a16:creationId xmlns:a16="http://schemas.microsoft.com/office/drawing/2014/main" id="{EE5EFB09-5896-4852-9AF1-94BB1F3E4461}"/>
              </a:ext>
            </a:extLst>
          </p:cNvPr>
          <p:cNvSpPr/>
          <p:nvPr/>
        </p:nvSpPr>
        <p:spPr>
          <a:xfrm>
            <a:off x="9760392" y="4105008"/>
            <a:ext cx="1309687"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solidFill>
                  <a:schemeClr val="bg1"/>
                </a:solidFill>
                <a:latin typeface="微軟正黑體 Light" panose="020B0304030504040204" pitchFamily="34" charset="-120"/>
                <a:ea typeface="微軟正黑體 Light" panose="020B0304030504040204" pitchFamily="34" charset="-120"/>
              </a:rPr>
              <a:t>網際網路</a:t>
            </a:r>
          </a:p>
        </p:txBody>
      </p:sp>
      <p:sp>
        <p:nvSpPr>
          <p:cNvPr id="25" name="矩形 24">
            <a:extLst>
              <a:ext uri="{FF2B5EF4-FFF2-40B4-BE49-F238E27FC236}">
                <a16:creationId xmlns:a16="http://schemas.microsoft.com/office/drawing/2014/main" id="{5CF91EFC-F40A-4014-A977-DBEDD66D2986}"/>
              </a:ext>
            </a:extLst>
          </p:cNvPr>
          <p:cNvSpPr/>
          <p:nvPr/>
        </p:nvSpPr>
        <p:spPr>
          <a:xfrm>
            <a:off x="8864676" y="4985386"/>
            <a:ext cx="2108124" cy="5117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solidFill>
                  <a:schemeClr val="tx1"/>
                </a:solidFill>
                <a:latin typeface="微軟正黑體 Light" panose="020B0304030504040204" pitchFamily="34" charset="-120"/>
                <a:ea typeface="微軟正黑體 Light" panose="020B0304030504040204" pitchFamily="34" charset="-120"/>
              </a:rPr>
              <a:t>雙 WAN 網路優化和傳輸備援</a:t>
            </a:r>
          </a:p>
        </p:txBody>
      </p:sp>
      <p:sp>
        <p:nvSpPr>
          <p:cNvPr id="20" name="標題 1">
            <a:extLst>
              <a:ext uri="{FF2B5EF4-FFF2-40B4-BE49-F238E27FC236}">
                <a16:creationId xmlns:a16="http://schemas.microsoft.com/office/drawing/2014/main" id="{CB8E29C9-08C6-4CEB-BE99-9FF1749020B5}"/>
              </a:ext>
            </a:extLst>
          </p:cNvPr>
          <p:cNvSpPr txBox="1">
            <a:spLocks/>
          </p:cNvSpPr>
          <p:nvPr/>
        </p:nvSpPr>
        <p:spPr>
          <a:xfrm>
            <a:off x="3521123" y="527003"/>
            <a:ext cx="8247207" cy="902665"/>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微軟正黑體" panose="020B0604030504040204" pitchFamily="34" charset="-120"/>
                <a:ea typeface="微軟正黑體" panose="020B0604030504040204" pitchFamily="34" charset="-120"/>
                <a:cs typeface="+mj-cs"/>
              </a:defRPr>
            </a:lvl1pPr>
          </a:lstStyle>
          <a:p>
            <a:r>
              <a:rPr lang="zh-TW" altLang="en-US">
                <a:latin typeface="微軟正黑體"/>
                <a:ea typeface="微軟正黑體"/>
              </a:rPr>
              <a:t>NAS 可透過另一台啟用 QuWAN 和 AC2600 的 NAS 上網</a:t>
            </a:r>
          </a:p>
        </p:txBody>
      </p:sp>
      <p:sp>
        <p:nvSpPr>
          <p:cNvPr id="21" name="標題 1">
            <a:extLst>
              <a:ext uri="{FF2B5EF4-FFF2-40B4-BE49-F238E27FC236}">
                <a16:creationId xmlns:a16="http://schemas.microsoft.com/office/drawing/2014/main" id="{37AB9828-E11D-4343-A37B-A1C2823C6403}"/>
              </a:ext>
            </a:extLst>
          </p:cNvPr>
          <p:cNvSpPr txBox="1">
            <a:spLocks/>
          </p:cNvSpPr>
          <p:nvPr/>
        </p:nvSpPr>
        <p:spPr>
          <a:xfrm>
            <a:off x="846162" y="295613"/>
            <a:ext cx="2620370" cy="90266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微軟正黑體" panose="020B0604030504040204" pitchFamily="34" charset="-120"/>
                <a:ea typeface="微軟正黑體" panose="020B0604030504040204" pitchFamily="34" charset="-120"/>
                <a:cs typeface="+mj-cs"/>
              </a:defRPr>
            </a:lvl1pPr>
          </a:lstStyle>
          <a:p>
            <a:pPr algn="ctr"/>
            <a:r>
              <a:rPr lang="zh-TW" altLang="en-US" sz="3800">
                <a:solidFill>
                  <a:schemeClr val="bg1"/>
                </a:solidFill>
                <a:latin typeface="微軟正黑體"/>
                <a:ea typeface="微軟正黑體"/>
              </a:rPr>
              <a:t>使用情境 </a:t>
            </a:r>
            <a:r>
              <a:rPr lang="en-US" altLang="zh-TW" sz="3800">
                <a:solidFill>
                  <a:schemeClr val="bg1"/>
                </a:solidFill>
                <a:latin typeface="微軟正黑體"/>
                <a:ea typeface="微軟正黑體"/>
              </a:rPr>
              <a:t>3</a:t>
            </a:r>
            <a:endParaRPr lang="zh-TW" altLang="en-US" sz="3800">
              <a:solidFill>
                <a:schemeClr val="bg1"/>
              </a:solidFill>
              <a:latin typeface="微軟正黑體"/>
              <a:ea typeface="微軟正黑體"/>
            </a:endParaRPr>
          </a:p>
        </p:txBody>
      </p:sp>
      <p:sp>
        <p:nvSpPr>
          <p:cNvPr id="9" name="矩形 8">
            <a:extLst>
              <a:ext uri="{FF2B5EF4-FFF2-40B4-BE49-F238E27FC236}">
                <a16:creationId xmlns:a16="http://schemas.microsoft.com/office/drawing/2014/main" id="{C1C56AC7-CE8E-41ED-9F07-06FF946F1BE7}"/>
              </a:ext>
            </a:extLst>
          </p:cNvPr>
          <p:cNvSpPr/>
          <p:nvPr/>
        </p:nvSpPr>
        <p:spPr>
          <a:xfrm>
            <a:off x="4201297" y="5169316"/>
            <a:ext cx="3262184" cy="5117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solidFill>
                  <a:schemeClr val="tx1"/>
                </a:solidFill>
                <a:latin typeface="微軟正黑體 Light"/>
                <a:ea typeface="微軟正黑體 Light"/>
              </a:rPr>
              <a:t>QNAP QWA-</a:t>
            </a:r>
            <a:r>
              <a:rPr lang="zh-TW" altLang="en-US">
                <a:solidFill>
                  <a:schemeClr val="tx1"/>
                </a:solidFill>
                <a:latin typeface="微軟正黑體 Light"/>
                <a:ea typeface="微軟正黑體 Light"/>
              </a:rPr>
              <a:t>AC2600 卡</a:t>
            </a:r>
            <a:endParaRPr lang="en-US" altLang="zh-TW">
              <a:solidFill>
                <a:schemeClr val="tx1"/>
              </a:solidFill>
              <a:latin typeface="微軟正黑體 Light"/>
              <a:ea typeface="微軟正黑體 Light"/>
            </a:endParaRPr>
          </a:p>
          <a:p>
            <a:pPr algn="ctr"/>
            <a:r>
              <a:rPr lang="zh-TW" altLang="en-US">
                <a:solidFill>
                  <a:schemeClr val="tx1"/>
                </a:solidFill>
                <a:latin typeface="微軟正黑體 Light"/>
                <a:ea typeface="微軟正黑體 Light"/>
              </a:rPr>
              <a:t>+ Wireless AP Station</a:t>
            </a:r>
          </a:p>
        </p:txBody>
      </p:sp>
    </p:spTree>
    <p:extLst>
      <p:ext uri="{BB962C8B-B14F-4D97-AF65-F5344CB8AC3E}">
        <p14:creationId xmlns:p14="http://schemas.microsoft.com/office/powerpoint/2010/main" val="17518168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33" name="圖片 32">
            <a:extLst>
              <a:ext uri="{FF2B5EF4-FFF2-40B4-BE49-F238E27FC236}">
                <a16:creationId xmlns:a16="http://schemas.microsoft.com/office/drawing/2014/main" id="{3FDCEE79-FB27-4616-A633-1BA387CAC7D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96965" y="3545570"/>
            <a:ext cx="10649041" cy="2146812"/>
          </a:xfrm>
          <a:prstGeom prst="rect">
            <a:avLst/>
          </a:prstGeom>
        </p:spPr>
      </p:pic>
      <p:sp>
        <p:nvSpPr>
          <p:cNvPr id="7" name="標題 1">
            <a:extLst>
              <a:ext uri="{FF2B5EF4-FFF2-40B4-BE49-F238E27FC236}">
                <a16:creationId xmlns:a16="http://schemas.microsoft.com/office/drawing/2014/main" id="{0EAD6882-90F7-431C-B79B-9CFEAB52E359}"/>
              </a:ext>
            </a:extLst>
          </p:cNvPr>
          <p:cNvSpPr txBox="1">
            <a:spLocks/>
          </p:cNvSpPr>
          <p:nvPr/>
        </p:nvSpPr>
        <p:spPr>
          <a:xfrm>
            <a:off x="236723" y="238826"/>
            <a:ext cx="11010400" cy="878169"/>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endParaRPr lang="zh-TW" altLang="en-US">
              <a:ea typeface="新細明體"/>
              <a:cs typeface="Calibri Light"/>
            </a:endParaRPr>
          </a:p>
        </p:txBody>
      </p:sp>
      <p:sp>
        <p:nvSpPr>
          <p:cNvPr id="9" name="標題 1">
            <a:extLst>
              <a:ext uri="{FF2B5EF4-FFF2-40B4-BE49-F238E27FC236}">
                <a16:creationId xmlns:a16="http://schemas.microsoft.com/office/drawing/2014/main" id="{769FA5E5-7B9A-41C9-9733-FD81953FF1B9}"/>
              </a:ext>
            </a:extLst>
          </p:cNvPr>
          <p:cNvSpPr>
            <a:spLocks noGrp="1"/>
          </p:cNvSpPr>
          <p:nvPr>
            <p:ph type="title"/>
          </p:nvPr>
        </p:nvSpPr>
        <p:spPr>
          <a:xfrm>
            <a:off x="4026090" y="465336"/>
            <a:ext cx="6755642" cy="902665"/>
          </a:xfrm>
        </p:spPr>
        <p:txBody>
          <a:bodyPr>
            <a:normAutofit fontScale="90000"/>
          </a:bodyPr>
          <a:lstStyle/>
          <a:p>
            <a:r>
              <a:rPr lang="zh-TW">
                <a:latin typeface="微軟正黑體"/>
                <a:ea typeface="微軟正黑體"/>
              </a:rPr>
              <a:t>WiFi6 NAS 搭配 WiFi6 路由器搖身</a:t>
            </a:r>
            <a:r>
              <a:rPr lang="zh-TW" altLang="en-US">
                <a:latin typeface="微軟正黑體"/>
                <a:ea typeface="微軟正黑體"/>
              </a:rPr>
              <a:t>成為無線桌機</a:t>
            </a:r>
          </a:p>
        </p:txBody>
      </p:sp>
      <p:sp>
        <p:nvSpPr>
          <p:cNvPr id="4" name="文字方塊 3">
            <a:extLst>
              <a:ext uri="{FF2B5EF4-FFF2-40B4-BE49-F238E27FC236}">
                <a16:creationId xmlns:a16="http://schemas.microsoft.com/office/drawing/2014/main" id="{CAFB1D2D-38F0-4352-BE04-9DBD1EDC3A8A}"/>
              </a:ext>
            </a:extLst>
          </p:cNvPr>
          <p:cNvSpPr txBox="1"/>
          <p:nvPr/>
        </p:nvSpPr>
        <p:spPr>
          <a:xfrm>
            <a:off x="3917092" y="1898865"/>
            <a:ext cx="439900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sz="2800">
                <a:ea typeface="微軟正黑體"/>
              </a:rPr>
              <a:t>讓無線傳輸發揮最高效能</a:t>
            </a:r>
            <a:endParaRPr lang="zh-TW" altLang="en-US" sz="2800">
              <a:latin typeface="微軟正黑體"/>
              <a:ea typeface="微軟正黑體"/>
              <a:cs typeface="Calibri" panose="020F0502020204030204"/>
            </a:endParaRPr>
          </a:p>
        </p:txBody>
      </p:sp>
      <p:sp>
        <p:nvSpPr>
          <p:cNvPr id="20" name="矩形 19">
            <a:extLst>
              <a:ext uri="{FF2B5EF4-FFF2-40B4-BE49-F238E27FC236}">
                <a16:creationId xmlns:a16="http://schemas.microsoft.com/office/drawing/2014/main" id="{199E1942-7F24-4471-A553-AC2C8CFF7E5F}"/>
              </a:ext>
            </a:extLst>
          </p:cNvPr>
          <p:cNvSpPr/>
          <p:nvPr/>
        </p:nvSpPr>
        <p:spPr>
          <a:xfrm>
            <a:off x="4617238" y="3356707"/>
            <a:ext cx="2488405" cy="357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err="1">
                <a:solidFill>
                  <a:schemeClr val="tx1"/>
                </a:solidFill>
                <a:latin typeface="Arial"/>
                <a:ea typeface="新細明體"/>
                <a:cs typeface="Arial"/>
              </a:rPr>
              <a:t>WiFi</a:t>
            </a:r>
            <a:r>
              <a:rPr lang="en-US" altLang="zh-TW">
                <a:solidFill>
                  <a:schemeClr val="tx1"/>
                </a:solidFill>
                <a:latin typeface="Arial"/>
                <a:ea typeface="新細明體"/>
                <a:cs typeface="Arial"/>
              </a:rPr>
              <a:t> 6</a:t>
            </a:r>
          </a:p>
        </p:txBody>
      </p:sp>
      <p:sp>
        <p:nvSpPr>
          <p:cNvPr id="32" name="標題 1">
            <a:extLst>
              <a:ext uri="{FF2B5EF4-FFF2-40B4-BE49-F238E27FC236}">
                <a16:creationId xmlns:a16="http://schemas.microsoft.com/office/drawing/2014/main" id="{28457F92-E5E6-47CA-BB7E-903DB24BDB93}"/>
              </a:ext>
            </a:extLst>
          </p:cNvPr>
          <p:cNvSpPr txBox="1">
            <a:spLocks/>
          </p:cNvSpPr>
          <p:nvPr/>
        </p:nvSpPr>
        <p:spPr>
          <a:xfrm>
            <a:off x="846162" y="295613"/>
            <a:ext cx="2620370" cy="90266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微軟正黑體" panose="020B0604030504040204" pitchFamily="34" charset="-120"/>
                <a:ea typeface="微軟正黑體" panose="020B0604030504040204" pitchFamily="34" charset="-120"/>
                <a:cs typeface="+mj-cs"/>
              </a:defRPr>
            </a:lvl1pPr>
          </a:lstStyle>
          <a:p>
            <a:pPr algn="ctr"/>
            <a:r>
              <a:rPr lang="zh-TW" altLang="en-US" sz="3800">
                <a:solidFill>
                  <a:schemeClr val="bg1"/>
                </a:solidFill>
                <a:latin typeface="微軟正黑體"/>
                <a:ea typeface="微軟正黑體"/>
              </a:rPr>
              <a:t>使用情境 </a:t>
            </a:r>
            <a:r>
              <a:rPr lang="en-US" altLang="zh-TW" sz="3800">
                <a:solidFill>
                  <a:schemeClr val="bg1"/>
                </a:solidFill>
                <a:latin typeface="微軟正黑體"/>
                <a:ea typeface="微軟正黑體"/>
              </a:rPr>
              <a:t>4</a:t>
            </a:r>
            <a:endParaRPr lang="zh-TW" altLang="en-US" sz="3800">
              <a:solidFill>
                <a:schemeClr val="bg1"/>
              </a:solidFill>
              <a:latin typeface="微軟正黑體"/>
              <a:ea typeface="微軟正黑體"/>
            </a:endParaRPr>
          </a:p>
        </p:txBody>
      </p:sp>
      <p:sp>
        <p:nvSpPr>
          <p:cNvPr id="23" name="矩形 22">
            <a:extLst>
              <a:ext uri="{FF2B5EF4-FFF2-40B4-BE49-F238E27FC236}">
                <a16:creationId xmlns:a16="http://schemas.microsoft.com/office/drawing/2014/main" id="{99483274-663A-4557-BBF3-671D6E8BEDE7}"/>
              </a:ext>
            </a:extLst>
          </p:cNvPr>
          <p:cNvSpPr/>
          <p:nvPr/>
        </p:nvSpPr>
        <p:spPr>
          <a:xfrm>
            <a:off x="6612190" y="5123238"/>
            <a:ext cx="2488405" cy="357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err="1">
                <a:solidFill>
                  <a:schemeClr val="tx1"/>
                </a:solidFill>
                <a:latin typeface="微軟正黑體" panose="020B0604030504040204" pitchFamily="34" charset="-120"/>
                <a:ea typeface="微軟正黑體" panose="020B0604030504040204" pitchFamily="34" charset="-120"/>
                <a:cs typeface="Arial"/>
              </a:rPr>
              <a:t>WiFi</a:t>
            </a:r>
            <a:r>
              <a:rPr lang="en-US" altLang="zh-TW">
                <a:solidFill>
                  <a:schemeClr val="tx1"/>
                </a:solidFill>
                <a:latin typeface="微軟正黑體" panose="020B0604030504040204" pitchFamily="34" charset="-120"/>
                <a:ea typeface="微軟正黑體" panose="020B0604030504040204" pitchFamily="34" charset="-120"/>
                <a:cs typeface="Arial"/>
              </a:rPr>
              <a:t> 6 </a:t>
            </a:r>
            <a:r>
              <a:rPr lang="en-US" altLang="zh-TW" err="1">
                <a:solidFill>
                  <a:schemeClr val="tx1"/>
                </a:solidFill>
                <a:latin typeface="微軟正黑體" panose="020B0604030504040204" pitchFamily="34" charset="-120"/>
                <a:ea typeface="微軟正黑體" panose="020B0604030504040204" pitchFamily="34" charset="-120"/>
                <a:cs typeface="Arial"/>
              </a:rPr>
              <a:t>路由器</a:t>
            </a:r>
            <a:endParaRPr lang="en-US" altLang="zh-TW">
              <a:solidFill>
                <a:schemeClr val="tx1"/>
              </a:solidFill>
              <a:latin typeface="微軟正黑體" panose="020B0604030504040204" pitchFamily="34" charset="-120"/>
              <a:ea typeface="微軟正黑體" panose="020B0604030504040204" pitchFamily="34" charset="-120"/>
              <a:cs typeface="Arial"/>
            </a:endParaRPr>
          </a:p>
        </p:txBody>
      </p:sp>
    </p:spTree>
    <p:extLst>
      <p:ext uri="{BB962C8B-B14F-4D97-AF65-F5344CB8AC3E}">
        <p14:creationId xmlns:p14="http://schemas.microsoft.com/office/powerpoint/2010/main" val="5494981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字方塊 18">
            <a:extLst>
              <a:ext uri="{FF2B5EF4-FFF2-40B4-BE49-F238E27FC236}">
                <a16:creationId xmlns:a16="http://schemas.microsoft.com/office/drawing/2014/main" id="{3AE255E8-C243-4305-93CF-38C1193DAC4C}"/>
              </a:ext>
            </a:extLst>
          </p:cNvPr>
          <p:cNvSpPr txBox="1"/>
          <p:nvPr/>
        </p:nvSpPr>
        <p:spPr>
          <a:xfrm>
            <a:off x="721921" y="5935040"/>
            <a:ext cx="5275117" cy="338554"/>
          </a:xfrm>
          <a:prstGeom prst="rect">
            <a:avLst/>
          </a:prstGeom>
          <a:noFill/>
        </p:spPr>
        <p:txBody>
          <a:bodyPr wrap="square" rtlCol="0">
            <a:spAutoFit/>
          </a:bodyPr>
          <a:lstStyle/>
          <a:p>
            <a:r>
              <a:rPr lang="en-US" altLang="zh-TW" sz="800">
                <a:solidFill>
                  <a:schemeClr val="bg1"/>
                </a:solidFill>
                <a:latin typeface="微軟正黑體" panose="020B0604030504040204" pitchFamily="34" charset="-120"/>
                <a:ea typeface="微軟正黑體" panose="020B0604030504040204" pitchFamily="34" charset="-120"/>
              </a:rPr>
              <a:t>©2020</a:t>
            </a:r>
            <a:r>
              <a:rPr lang="zh-TW" altLang="en-US" sz="800">
                <a:solidFill>
                  <a:schemeClr val="bg1"/>
                </a:solidFill>
                <a:latin typeface="微軟正黑體" panose="020B0604030504040204" pitchFamily="34" charset="-120"/>
                <a:ea typeface="微軟正黑體" panose="020B0604030504040204" pitchFamily="34" charset="-120"/>
              </a:rPr>
              <a:t>著作權為威聯通科技股份有限公司所有。威聯通科技並保留所有權利。威聯通科技股份有限公司所使用或註冊之商標或標章。檔案中所提及之產品及公司名稱可能為其他公司所有之商標。</a:t>
            </a:r>
          </a:p>
        </p:txBody>
      </p:sp>
      <p:sp>
        <p:nvSpPr>
          <p:cNvPr id="6" name="標題 16">
            <a:extLst>
              <a:ext uri="{FF2B5EF4-FFF2-40B4-BE49-F238E27FC236}">
                <a16:creationId xmlns:a16="http://schemas.microsoft.com/office/drawing/2014/main" id="{F242EEFE-0173-FA41-A1F4-ADF69DE69151}"/>
              </a:ext>
            </a:extLst>
          </p:cNvPr>
          <p:cNvSpPr txBox="1">
            <a:spLocks/>
          </p:cNvSpPr>
          <p:nvPr/>
        </p:nvSpPr>
        <p:spPr>
          <a:xfrm>
            <a:off x="721921" y="784431"/>
            <a:ext cx="6621854" cy="46733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微軟正黑體" panose="020B0604030504040204" pitchFamily="34" charset="-120"/>
                <a:ea typeface="微軟正黑體" panose="020B0604030504040204" pitchFamily="34" charset="-120"/>
                <a:cs typeface="+mj-cs"/>
              </a:defRPr>
            </a:lvl1pPr>
          </a:lstStyle>
          <a:p>
            <a:r>
              <a:rPr lang="en-US" altLang="zh-TW" b="1"/>
              <a:t>QXP-W6-AX200</a:t>
            </a:r>
            <a:br>
              <a:rPr lang="en-US" altLang="zh-TW" b="1"/>
            </a:br>
            <a:r>
              <a:rPr lang="en-US" altLang="zh-TW" b="1"/>
              <a:t>PCIe WiFi 6 </a:t>
            </a:r>
            <a:r>
              <a:rPr lang="zh-TW" altLang="en-US" b="1"/>
              <a:t>無線網卡</a:t>
            </a:r>
            <a:br>
              <a:rPr lang="en-US" altLang="zh-TW"/>
            </a:br>
            <a:br>
              <a:rPr lang="en-US" altLang="zh-TW"/>
            </a:br>
            <a:r>
              <a:rPr lang="zh-TW" altLang="en-US" sz="3600"/>
              <a:t>讓 </a:t>
            </a:r>
            <a:r>
              <a:rPr lang="en-US" altLang="zh-TW" sz="3600"/>
              <a:t>NAS </a:t>
            </a:r>
            <a:r>
              <a:rPr lang="zh-TW" altLang="en-US" sz="3600"/>
              <a:t>與 </a:t>
            </a:r>
            <a:r>
              <a:rPr lang="en-US" altLang="zh-TW" sz="3600"/>
              <a:t>PC </a:t>
            </a:r>
            <a:r>
              <a:rPr lang="zh-TW" altLang="en-US" sz="3600"/>
              <a:t>全面具備 </a:t>
            </a:r>
            <a:r>
              <a:rPr lang="en-US" altLang="zh-TW" sz="3600"/>
              <a:t>WiFi 6 Gigabit+ </a:t>
            </a:r>
            <a:r>
              <a:rPr lang="zh-TW" altLang="en-US" sz="3600"/>
              <a:t>級連線能力，無線傳輸流暢不卡頓​</a:t>
            </a:r>
            <a:endParaRPr lang="zh-TW" altLang="en-US"/>
          </a:p>
        </p:txBody>
      </p:sp>
    </p:spTree>
    <p:extLst>
      <p:ext uri="{BB962C8B-B14F-4D97-AF65-F5344CB8AC3E}">
        <p14:creationId xmlns:p14="http://schemas.microsoft.com/office/powerpoint/2010/main" val="2016728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圓角 18">
            <a:extLst>
              <a:ext uri="{FF2B5EF4-FFF2-40B4-BE49-F238E27FC236}">
                <a16:creationId xmlns:a16="http://schemas.microsoft.com/office/drawing/2014/main" id="{EC0AD9EA-0636-4287-9321-0EEA564E15CE}"/>
              </a:ext>
            </a:extLst>
          </p:cNvPr>
          <p:cNvSpPr/>
          <p:nvPr/>
        </p:nvSpPr>
        <p:spPr>
          <a:xfrm>
            <a:off x="8356689" y="1539636"/>
            <a:ext cx="3219168" cy="2311508"/>
          </a:xfrm>
          <a:prstGeom prst="roundRect">
            <a:avLst>
              <a:gd name="adj" fmla="val 4811"/>
            </a:avLst>
          </a:prstGeom>
          <a:solidFill>
            <a:schemeClr val="bg1"/>
          </a:solidFill>
          <a:ln w="28575">
            <a:solidFill>
              <a:srgbClr val="EA1CDF"/>
            </a:solidFill>
            <a:extLst>
              <a:ext uri="{C807C97D-BFC1-408E-A445-0C87EB9F89A2}">
                <ask:lineSketchStyleProps xmlns:ask="http://schemas.microsoft.com/office/drawing/2018/sketchyshapes" sd="1219033472">
                  <a:custGeom>
                    <a:avLst/>
                    <a:gdLst>
                      <a:gd name="connsiteX0" fmla="*/ 0 w 4550730"/>
                      <a:gd name="connsiteY0" fmla="*/ 91069 h 1892923"/>
                      <a:gd name="connsiteX1" fmla="*/ 91069 w 4550730"/>
                      <a:gd name="connsiteY1" fmla="*/ 0 h 1892923"/>
                      <a:gd name="connsiteX2" fmla="*/ 758839 w 4550730"/>
                      <a:gd name="connsiteY2" fmla="*/ 0 h 1892923"/>
                      <a:gd name="connsiteX3" fmla="*/ 1295552 w 4550730"/>
                      <a:gd name="connsiteY3" fmla="*/ 0 h 1892923"/>
                      <a:gd name="connsiteX4" fmla="*/ 1963323 w 4550730"/>
                      <a:gd name="connsiteY4" fmla="*/ 0 h 1892923"/>
                      <a:gd name="connsiteX5" fmla="*/ 2456350 w 4550730"/>
                      <a:gd name="connsiteY5" fmla="*/ 0 h 1892923"/>
                      <a:gd name="connsiteX6" fmla="*/ 3124120 w 4550730"/>
                      <a:gd name="connsiteY6" fmla="*/ 0 h 1892923"/>
                      <a:gd name="connsiteX7" fmla="*/ 3660833 w 4550730"/>
                      <a:gd name="connsiteY7" fmla="*/ 0 h 1892923"/>
                      <a:gd name="connsiteX8" fmla="*/ 4459661 w 4550730"/>
                      <a:gd name="connsiteY8" fmla="*/ 0 h 1892923"/>
                      <a:gd name="connsiteX9" fmla="*/ 4550730 w 4550730"/>
                      <a:gd name="connsiteY9" fmla="*/ 91069 h 1892923"/>
                      <a:gd name="connsiteX10" fmla="*/ 4550730 w 4550730"/>
                      <a:gd name="connsiteY10" fmla="*/ 627115 h 1892923"/>
                      <a:gd name="connsiteX11" fmla="*/ 4550730 w 4550730"/>
                      <a:gd name="connsiteY11" fmla="*/ 1146053 h 1892923"/>
                      <a:gd name="connsiteX12" fmla="*/ 4550730 w 4550730"/>
                      <a:gd name="connsiteY12" fmla="*/ 1801854 h 1892923"/>
                      <a:gd name="connsiteX13" fmla="*/ 4459661 w 4550730"/>
                      <a:gd name="connsiteY13" fmla="*/ 1892923 h 1892923"/>
                      <a:gd name="connsiteX14" fmla="*/ 3966634 w 4550730"/>
                      <a:gd name="connsiteY14" fmla="*/ 1892923 h 1892923"/>
                      <a:gd name="connsiteX15" fmla="*/ 3255178 w 4550730"/>
                      <a:gd name="connsiteY15" fmla="*/ 1892923 h 1892923"/>
                      <a:gd name="connsiteX16" fmla="*/ 2631093 w 4550730"/>
                      <a:gd name="connsiteY16" fmla="*/ 1892923 h 1892923"/>
                      <a:gd name="connsiteX17" fmla="*/ 1919637 w 4550730"/>
                      <a:gd name="connsiteY17" fmla="*/ 1892923 h 1892923"/>
                      <a:gd name="connsiteX18" fmla="*/ 1251866 w 4550730"/>
                      <a:gd name="connsiteY18" fmla="*/ 1892923 h 1892923"/>
                      <a:gd name="connsiteX19" fmla="*/ 671468 w 4550730"/>
                      <a:gd name="connsiteY19" fmla="*/ 1892923 h 1892923"/>
                      <a:gd name="connsiteX20" fmla="*/ 91069 w 4550730"/>
                      <a:gd name="connsiteY20" fmla="*/ 1892923 h 1892923"/>
                      <a:gd name="connsiteX21" fmla="*/ 0 w 4550730"/>
                      <a:gd name="connsiteY21" fmla="*/ 1801854 h 1892923"/>
                      <a:gd name="connsiteX22" fmla="*/ 0 w 4550730"/>
                      <a:gd name="connsiteY22" fmla="*/ 1231592 h 1892923"/>
                      <a:gd name="connsiteX23" fmla="*/ 0 w 4550730"/>
                      <a:gd name="connsiteY23" fmla="*/ 627115 h 1892923"/>
                      <a:gd name="connsiteX24" fmla="*/ 0 w 4550730"/>
                      <a:gd name="connsiteY24" fmla="*/ 91069 h 189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50730" h="1892923" fill="none" extrusionOk="0">
                        <a:moveTo>
                          <a:pt x="0" y="91069"/>
                        </a:moveTo>
                        <a:cubicBezTo>
                          <a:pt x="-851" y="42481"/>
                          <a:pt x="33730" y="-9345"/>
                          <a:pt x="91069" y="0"/>
                        </a:cubicBezTo>
                        <a:cubicBezTo>
                          <a:pt x="295796" y="-1621"/>
                          <a:pt x="446382" y="-13185"/>
                          <a:pt x="758839" y="0"/>
                        </a:cubicBezTo>
                        <a:cubicBezTo>
                          <a:pt x="1071296" y="13185"/>
                          <a:pt x="1154156" y="-21879"/>
                          <a:pt x="1295552" y="0"/>
                        </a:cubicBezTo>
                        <a:cubicBezTo>
                          <a:pt x="1436948" y="21879"/>
                          <a:pt x="1746809" y="23209"/>
                          <a:pt x="1963323" y="0"/>
                        </a:cubicBezTo>
                        <a:cubicBezTo>
                          <a:pt x="2179837" y="-23209"/>
                          <a:pt x="2246475" y="-7865"/>
                          <a:pt x="2456350" y="0"/>
                        </a:cubicBezTo>
                        <a:cubicBezTo>
                          <a:pt x="2666225" y="7865"/>
                          <a:pt x="2878735" y="31935"/>
                          <a:pt x="3124120" y="0"/>
                        </a:cubicBezTo>
                        <a:cubicBezTo>
                          <a:pt x="3369505" y="-31935"/>
                          <a:pt x="3536061" y="2675"/>
                          <a:pt x="3660833" y="0"/>
                        </a:cubicBezTo>
                        <a:cubicBezTo>
                          <a:pt x="3785605" y="-2675"/>
                          <a:pt x="4281735" y="-26334"/>
                          <a:pt x="4459661" y="0"/>
                        </a:cubicBezTo>
                        <a:cubicBezTo>
                          <a:pt x="4510460" y="-2197"/>
                          <a:pt x="4542068" y="40494"/>
                          <a:pt x="4550730" y="91069"/>
                        </a:cubicBezTo>
                        <a:cubicBezTo>
                          <a:pt x="4534642" y="289193"/>
                          <a:pt x="4575240" y="508743"/>
                          <a:pt x="4550730" y="627115"/>
                        </a:cubicBezTo>
                        <a:cubicBezTo>
                          <a:pt x="4526220" y="745487"/>
                          <a:pt x="4538614" y="983985"/>
                          <a:pt x="4550730" y="1146053"/>
                        </a:cubicBezTo>
                        <a:cubicBezTo>
                          <a:pt x="4562846" y="1308121"/>
                          <a:pt x="4523674" y="1657878"/>
                          <a:pt x="4550730" y="1801854"/>
                        </a:cubicBezTo>
                        <a:cubicBezTo>
                          <a:pt x="4552905" y="1857467"/>
                          <a:pt x="4516556" y="1899451"/>
                          <a:pt x="4459661" y="1892923"/>
                        </a:cubicBezTo>
                        <a:cubicBezTo>
                          <a:pt x="4289906" y="1885729"/>
                          <a:pt x="4208288" y="1907610"/>
                          <a:pt x="3966634" y="1892923"/>
                        </a:cubicBezTo>
                        <a:cubicBezTo>
                          <a:pt x="3724980" y="1878236"/>
                          <a:pt x="3451650" y="1888418"/>
                          <a:pt x="3255178" y="1892923"/>
                        </a:cubicBezTo>
                        <a:cubicBezTo>
                          <a:pt x="3058706" y="1897428"/>
                          <a:pt x="2806812" y="1882847"/>
                          <a:pt x="2631093" y="1892923"/>
                        </a:cubicBezTo>
                        <a:cubicBezTo>
                          <a:pt x="2455375" y="1902999"/>
                          <a:pt x="2079254" y="1924466"/>
                          <a:pt x="1919637" y="1892923"/>
                        </a:cubicBezTo>
                        <a:cubicBezTo>
                          <a:pt x="1760020" y="1861380"/>
                          <a:pt x="1408103" y="1904386"/>
                          <a:pt x="1251866" y="1892923"/>
                        </a:cubicBezTo>
                        <a:cubicBezTo>
                          <a:pt x="1095629" y="1881460"/>
                          <a:pt x="858577" y="1880103"/>
                          <a:pt x="671468" y="1892923"/>
                        </a:cubicBezTo>
                        <a:cubicBezTo>
                          <a:pt x="484359" y="1905743"/>
                          <a:pt x="341077" y="1912387"/>
                          <a:pt x="91069" y="1892923"/>
                        </a:cubicBezTo>
                        <a:cubicBezTo>
                          <a:pt x="40802" y="1894263"/>
                          <a:pt x="3974" y="1848584"/>
                          <a:pt x="0" y="1801854"/>
                        </a:cubicBezTo>
                        <a:cubicBezTo>
                          <a:pt x="17074" y="1636219"/>
                          <a:pt x="-2733" y="1482542"/>
                          <a:pt x="0" y="1231592"/>
                        </a:cubicBezTo>
                        <a:cubicBezTo>
                          <a:pt x="2733" y="980642"/>
                          <a:pt x="-10213" y="870350"/>
                          <a:pt x="0" y="627115"/>
                        </a:cubicBezTo>
                        <a:cubicBezTo>
                          <a:pt x="10213" y="383880"/>
                          <a:pt x="-21618" y="299794"/>
                          <a:pt x="0" y="91069"/>
                        </a:cubicBezTo>
                        <a:close/>
                      </a:path>
                      <a:path w="4550730" h="1892923" stroke="0" extrusionOk="0">
                        <a:moveTo>
                          <a:pt x="0" y="91069"/>
                        </a:moveTo>
                        <a:cubicBezTo>
                          <a:pt x="-10382" y="34369"/>
                          <a:pt x="38989" y="669"/>
                          <a:pt x="91069" y="0"/>
                        </a:cubicBezTo>
                        <a:cubicBezTo>
                          <a:pt x="325738" y="-12574"/>
                          <a:pt x="556199" y="15576"/>
                          <a:pt x="802525" y="0"/>
                        </a:cubicBezTo>
                        <a:cubicBezTo>
                          <a:pt x="1048851" y="-15576"/>
                          <a:pt x="1221858" y="26884"/>
                          <a:pt x="1382924" y="0"/>
                        </a:cubicBezTo>
                        <a:cubicBezTo>
                          <a:pt x="1543990" y="-26884"/>
                          <a:pt x="1714110" y="-6393"/>
                          <a:pt x="1919637" y="0"/>
                        </a:cubicBezTo>
                        <a:cubicBezTo>
                          <a:pt x="2125164" y="6393"/>
                          <a:pt x="2278487" y="-24816"/>
                          <a:pt x="2587407" y="0"/>
                        </a:cubicBezTo>
                        <a:cubicBezTo>
                          <a:pt x="2896327" y="24816"/>
                          <a:pt x="2941468" y="-22687"/>
                          <a:pt x="3167806" y="0"/>
                        </a:cubicBezTo>
                        <a:cubicBezTo>
                          <a:pt x="3394144" y="22687"/>
                          <a:pt x="3557502" y="35231"/>
                          <a:pt x="3879262" y="0"/>
                        </a:cubicBezTo>
                        <a:cubicBezTo>
                          <a:pt x="4201022" y="-35231"/>
                          <a:pt x="4185863" y="-822"/>
                          <a:pt x="4459661" y="0"/>
                        </a:cubicBezTo>
                        <a:cubicBezTo>
                          <a:pt x="4505937" y="6650"/>
                          <a:pt x="4543464" y="32345"/>
                          <a:pt x="4550730" y="91069"/>
                        </a:cubicBezTo>
                        <a:cubicBezTo>
                          <a:pt x="4566929" y="350446"/>
                          <a:pt x="4540824" y="376137"/>
                          <a:pt x="4550730" y="627115"/>
                        </a:cubicBezTo>
                        <a:cubicBezTo>
                          <a:pt x="4560636" y="878093"/>
                          <a:pt x="4570746" y="1056998"/>
                          <a:pt x="4550730" y="1197377"/>
                        </a:cubicBezTo>
                        <a:cubicBezTo>
                          <a:pt x="4530714" y="1337756"/>
                          <a:pt x="4570817" y="1541648"/>
                          <a:pt x="4550730" y="1801854"/>
                        </a:cubicBezTo>
                        <a:cubicBezTo>
                          <a:pt x="4558658" y="1861861"/>
                          <a:pt x="4514445" y="1888993"/>
                          <a:pt x="4459661" y="1892923"/>
                        </a:cubicBezTo>
                        <a:cubicBezTo>
                          <a:pt x="4203967" y="1864303"/>
                          <a:pt x="4009421" y="1889407"/>
                          <a:pt x="3835576" y="1892923"/>
                        </a:cubicBezTo>
                        <a:cubicBezTo>
                          <a:pt x="3661731" y="1896439"/>
                          <a:pt x="3355420" y="1902385"/>
                          <a:pt x="3211492" y="1892923"/>
                        </a:cubicBezTo>
                        <a:cubicBezTo>
                          <a:pt x="3067564" y="1883461"/>
                          <a:pt x="2840219" y="1903645"/>
                          <a:pt x="2500035" y="1892923"/>
                        </a:cubicBezTo>
                        <a:cubicBezTo>
                          <a:pt x="2159851" y="1882201"/>
                          <a:pt x="2010133" y="1918698"/>
                          <a:pt x="1875951" y="1892923"/>
                        </a:cubicBezTo>
                        <a:cubicBezTo>
                          <a:pt x="1741769" y="1867148"/>
                          <a:pt x="1548397" y="1885184"/>
                          <a:pt x="1382924" y="1892923"/>
                        </a:cubicBezTo>
                        <a:cubicBezTo>
                          <a:pt x="1217451" y="1900662"/>
                          <a:pt x="994789" y="1895430"/>
                          <a:pt x="846211" y="1892923"/>
                        </a:cubicBezTo>
                        <a:cubicBezTo>
                          <a:pt x="697633" y="1890416"/>
                          <a:pt x="260078" y="1898171"/>
                          <a:pt x="91069" y="1892923"/>
                        </a:cubicBezTo>
                        <a:cubicBezTo>
                          <a:pt x="46561" y="1891698"/>
                          <a:pt x="198" y="1854034"/>
                          <a:pt x="0" y="1801854"/>
                        </a:cubicBezTo>
                        <a:cubicBezTo>
                          <a:pt x="11008" y="1684948"/>
                          <a:pt x="-9178" y="1442134"/>
                          <a:pt x="0" y="1265808"/>
                        </a:cubicBezTo>
                        <a:cubicBezTo>
                          <a:pt x="9178" y="1089482"/>
                          <a:pt x="-20848" y="979703"/>
                          <a:pt x="0" y="746870"/>
                        </a:cubicBezTo>
                        <a:cubicBezTo>
                          <a:pt x="20848" y="514037"/>
                          <a:pt x="-25383" y="257087"/>
                          <a:pt x="0" y="9106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20" name="矩形: 圓角 19">
            <a:extLst>
              <a:ext uri="{FF2B5EF4-FFF2-40B4-BE49-F238E27FC236}">
                <a16:creationId xmlns:a16="http://schemas.microsoft.com/office/drawing/2014/main" id="{B5C2294D-BE3F-4A53-82C4-4EE512700F41}"/>
              </a:ext>
            </a:extLst>
          </p:cNvPr>
          <p:cNvSpPr/>
          <p:nvPr/>
        </p:nvSpPr>
        <p:spPr>
          <a:xfrm>
            <a:off x="8356689" y="1539637"/>
            <a:ext cx="3219168" cy="648836"/>
          </a:xfrm>
          <a:prstGeom prst="roundRect">
            <a:avLst>
              <a:gd name="adj" fmla="val 16468"/>
            </a:avLst>
          </a:prstGeom>
          <a:blipFill dpi="0" rotWithShape="1">
            <a:blip r:embed="rId2" cstate="screen">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TW" altLang="en-US">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17" name="矩形: 圓角 16">
            <a:extLst>
              <a:ext uri="{FF2B5EF4-FFF2-40B4-BE49-F238E27FC236}">
                <a16:creationId xmlns:a16="http://schemas.microsoft.com/office/drawing/2014/main" id="{E1444105-0C14-4E00-BDEE-434ED5EEA097}"/>
              </a:ext>
            </a:extLst>
          </p:cNvPr>
          <p:cNvSpPr/>
          <p:nvPr/>
        </p:nvSpPr>
        <p:spPr>
          <a:xfrm>
            <a:off x="4521668" y="1539636"/>
            <a:ext cx="3219168" cy="2311508"/>
          </a:xfrm>
          <a:prstGeom prst="roundRect">
            <a:avLst>
              <a:gd name="adj" fmla="val 4811"/>
            </a:avLst>
          </a:prstGeom>
          <a:solidFill>
            <a:schemeClr val="bg1"/>
          </a:solidFill>
          <a:ln w="28575">
            <a:solidFill>
              <a:srgbClr val="EA1CDF"/>
            </a:solidFill>
            <a:extLst>
              <a:ext uri="{C807C97D-BFC1-408E-A445-0C87EB9F89A2}">
                <ask:lineSketchStyleProps xmlns:ask="http://schemas.microsoft.com/office/drawing/2018/sketchyshapes" sd="1219033472">
                  <a:custGeom>
                    <a:avLst/>
                    <a:gdLst>
                      <a:gd name="connsiteX0" fmla="*/ 0 w 4550730"/>
                      <a:gd name="connsiteY0" fmla="*/ 91069 h 1892923"/>
                      <a:gd name="connsiteX1" fmla="*/ 91069 w 4550730"/>
                      <a:gd name="connsiteY1" fmla="*/ 0 h 1892923"/>
                      <a:gd name="connsiteX2" fmla="*/ 758839 w 4550730"/>
                      <a:gd name="connsiteY2" fmla="*/ 0 h 1892923"/>
                      <a:gd name="connsiteX3" fmla="*/ 1295552 w 4550730"/>
                      <a:gd name="connsiteY3" fmla="*/ 0 h 1892923"/>
                      <a:gd name="connsiteX4" fmla="*/ 1963323 w 4550730"/>
                      <a:gd name="connsiteY4" fmla="*/ 0 h 1892923"/>
                      <a:gd name="connsiteX5" fmla="*/ 2456350 w 4550730"/>
                      <a:gd name="connsiteY5" fmla="*/ 0 h 1892923"/>
                      <a:gd name="connsiteX6" fmla="*/ 3124120 w 4550730"/>
                      <a:gd name="connsiteY6" fmla="*/ 0 h 1892923"/>
                      <a:gd name="connsiteX7" fmla="*/ 3660833 w 4550730"/>
                      <a:gd name="connsiteY7" fmla="*/ 0 h 1892923"/>
                      <a:gd name="connsiteX8" fmla="*/ 4459661 w 4550730"/>
                      <a:gd name="connsiteY8" fmla="*/ 0 h 1892923"/>
                      <a:gd name="connsiteX9" fmla="*/ 4550730 w 4550730"/>
                      <a:gd name="connsiteY9" fmla="*/ 91069 h 1892923"/>
                      <a:gd name="connsiteX10" fmla="*/ 4550730 w 4550730"/>
                      <a:gd name="connsiteY10" fmla="*/ 627115 h 1892923"/>
                      <a:gd name="connsiteX11" fmla="*/ 4550730 w 4550730"/>
                      <a:gd name="connsiteY11" fmla="*/ 1146053 h 1892923"/>
                      <a:gd name="connsiteX12" fmla="*/ 4550730 w 4550730"/>
                      <a:gd name="connsiteY12" fmla="*/ 1801854 h 1892923"/>
                      <a:gd name="connsiteX13" fmla="*/ 4459661 w 4550730"/>
                      <a:gd name="connsiteY13" fmla="*/ 1892923 h 1892923"/>
                      <a:gd name="connsiteX14" fmla="*/ 3966634 w 4550730"/>
                      <a:gd name="connsiteY14" fmla="*/ 1892923 h 1892923"/>
                      <a:gd name="connsiteX15" fmla="*/ 3255178 w 4550730"/>
                      <a:gd name="connsiteY15" fmla="*/ 1892923 h 1892923"/>
                      <a:gd name="connsiteX16" fmla="*/ 2631093 w 4550730"/>
                      <a:gd name="connsiteY16" fmla="*/ 1892923 h 1892923"/>
                      <a:gd name="connsiteX17" fmla="*/ 1919637 w 4550730"/>
                      <a:gd name="connsiteY17" fmla="*/ 1892923 h 1892923"/>
                      <a:gd name="connsiteX18" fmla="*/ 1251866 w 4550730"/>
                      <a:gd name="connsiteY18" fmla="*/ 1892923 h 1892923"/>
                      <a:gd name="connsiteX19" fmla="*/ 671468 w 4550730"/>
                      <a:gd name="connsiteY19" fmla="*/ 1892923 h 1892923"/>
                      <a:gd name="connsiteX20" fmla="*/ 91069 w 4550730"/>
                      <a:gd name="connsiteY20" fmla="*/ 1892923 h 1892923"/>
                      <a:gd name="connsiteX21" fmla="*/ 0 w 4550730"/>
                      <a:gd name="connsiteY21" fmla="*/ 1801854 h 1892923"/>
                      <a:gd name="connsiteX22" fmla="*/ 0 w 4550730"/>
                      <a:gd name="connsiteY22" fmla="*/ 1231592 h 1892923"/>
                      <a:gd name="connsiteX23" fmla="*/ 0 w 4550730"/>
                      <a:gd name="connsiteY23" fmla="*/ 627115 h 1892923"/>
                      <a:gd name="connsiteX24" fmla="*/ 0 w 4550730"/>
                      <a:gd name="connsiteY24" fmla="*/ 91069 h 189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50730" h="1892923" fill="none" extrusionOk="0">
                        <a:moveTo>
                          <a:pt x="0" y="91069"/>
                        </a:moveTo>
                        <a:cubicBezTo>
                          <a:pt x="-851" y="42481"/>
                          <a:pt x="33730" y="-9345"/>
                          <a:pt x="91069" y="0"/>
                        </a:cubicBezTo>
                        <a:cubicBezTo>
                          <a:pt x="295796" y="-1621"/>
                          <a:pt x="446382" y="-13185"/>
                          <a:pt x="758839" y="0"/>
                        </a:cubicBezTo>
                        <a:cubicBezTo>
                          <a:pt x="1071296" y="13185"/>
                          <a:pt x="1154156" y="-21879"/>
                          <a:pt x="1295552" y="0"/>
                        </a:cubicBezTo>
                        <a:cubicBezTo>
                          <a:pt x="1436948" y="21879"/>
                          <a:pt x="1746809" y="23209"/>
                          <a:pt x="1963323" y="0"/>
                        </a:cubicBezTo>
                        <a:cubicBezTo>
                          <a:pt x="2179837" y="-23209"/>
                          <a:pt x="2246475" y="-7865"/>
                          <a:pt x="2456350" y="0"/>
                        </a:cubicBezTo>
                        <a:cubicBezTo>
                          <a:pt x="2666225" y="7865"/>
                          <a:pt x="2878735" y="31935"/>
                          <a:pt x="3124120" y="0"/>
                        </a:cubicBezTo>
                        <a:cubicBezTo>
                          <a:pt x="3369505" y="-31935"/>
                          <a:pt x="3536061" y="2675"/>
                          <a:pt x="3660833" y="0"/>
                        </a:cubicBezTo>
                        <a:cubicBezTo>
                          <a:pt x="3785605" y="-2675"/>
                          <a:pt x="4281735" y="-26334"/>
                          <a:pt x="4459661" y="0"/>
                        </a:cubicBezTo>
                        <a:cubicBezTo>
                          <a:pt x="4510460" y="-2197"/>
                          <a:pt x="4542068" y="40494"/>
                          <a:pt x="4550730" y="91069"/>
                        </a:cubicBezTo>
                        <a:cubicBezTo>
                          <a:pt x="4534642" y="289193"/>
                          <a:pt x="4575240" y="508743"/>
                          <a:pt x="4550730" y="627115"/>
                        </a:cubicBezTo>
                        <a:cubicBezTo>
                          <a:pt x="4526220" y="745487"/>
                          <a:pt x="4538614" y="983985"/>
                          <a:pt x="4550730" y="1146053"/>
                        </a:cubicBezTo>
                        <a:cubicBezTo>
                          <a:pt x="4562846" y="1308121"/>
                          <a:pt x="4523674" y="1657878"/>
                          <a:pt x="4550730" y="1801854"/>
                        </a:cubicBezTo>
                        <a:cubicBezTo>
                          <a:pt x="4552905" y="1857467"/>
                          <a:pt x="4516556" y="1899451"/>
                          <a:pt x="4459661" y="1892923"/>
                        </a:cubicBezTo>
                        <a:cubicBezTo>
                          <a:pt x="4289906" y="1885729"/>
                          <a:pt x="4208288" y="1907610"/>
                          <a:pt x="3966634" y="1892923"/>
                        </a:cubicBezTo>
                        <a:cubicBezTo>
                          <a:pt x="3724980" y="1878236"/>
                          <a:pt x="3451650" y="1888418"/>
                          <a:pt x="3255178" y="1892923"/>
                        </a:cubicBezTo>
                        <a:cubicBezTo>
                          <a:pt x="3058706" y="1897428"/>
                          <a:pt x="2806812" y="1882847"/>
                          <a:pt x="2631093" y="1892923"/>
                        </a:cubicBezTo>
                        <a:cubicBezTo>
                          <a:pt x="2455375" y="1902999"/>
                          <a:pt x="2079254" y="1924466"/>
                          <a:pt x="1919637" y="1892923"/>
                        </a:cubicBezTo>
                        <a:cubicBezTo>
                          <a:pt x="1760020" y="1861380"/>
                          <a:pt x="1408103" y="1904386"/>
                          <a:pt x="1251866" y="1892923"/>
                        </a:cubicBezTo>
                        <a:cubicBezTo>
                          <a:pt x="1095629" y="1881460"/>
                          <a:pt x="858577" y="1880103"/>
                          <a:pt x="671468" y="1892923"/>
                        </a:cubicBezTo>
                        <a:cubicBezTo>
                          <a:pt x="484359" y="1905743"/>
                          <a:pt x="341077" y="1912387"/>
                          <a:pt x="91069" y="1892923"/>
                        </a:cubicBezTo>
                        <a:cubicBezTo>
                          <a:pt x="40802" y="1894263"/>
                          <a:pt x="3974" y="1848584"/>
                          <a:pt x="0" y="1801854"/>
                        </a:cubicBezTo>
                        <a:cubicBezTo>
                          <a:pt x="17074" y="1636219"/>
                          <a:pt x="-2733" y="1482542"/>
                          <a:pt x="0" y="1231592"/>
                        </a:cubicBezTo>
                        <a:cubicBezTo>
                          <a:pt x="2733" y="980642"/>
                          <a:pt x="-10213" y="870350"/>
                          <a:pt x="0" y="627115"/>
                        </a:cubicBezTo>
                        <a:cubicBezTo>
                          <a:pt x="10213" y="383880"/>
                          <a:pt x="-21618" y="299794"/>
                          <a:pt x="0" y="91069"/>
                        </a:cubicBezTo>
                        <a:close/>
                      </a:path>
                      <a:path w="4550730" h="1892923" stroke="0" extrusionOk="0">
                        <a:moveTo>
                          <a:pt x="0" y="91069"/>
                        </a:moveTo>
                        <a:cubicBezTo>
                          <a:pt x="-10382" y="34369"/>
                          <a:pt x="38989" y="669"/>
                          <a:pt x="91069" y="0"/>
                        </a:cubicBezTo>
                        <a:cubicBezTo>
                          <a:pt x="325738" y="-12574"/>
                          <a:pt x="556199" y="15576"/>
                          <a:pt x="802525" y="0"/>
                        </a:cubicBezTo>
                        <a:cubicBezTo>
                          <a:pt x="1048851" y="-15576"/>
                          <a:pt x="1221858" y="26884"/>
                          <a:pt x="1382924" y="0"/>
                        </a:cubicBezTo>
                        <a:cubicBezTo>
                          <a:pt x="1543990" y="-26884"/>
                          <a:pt x="1714110" y="-6393"/>
                          <a:pt x="1919637" y="0"/>
                        </a:cubicBezTo>
                        <a:cubicBezTo>
                          <a:pt x="2125164" y="6393"/>
                          <a:pt x="2278487" y="-24816"/>
                          <a:pt x="2587407" y="0"/>
                        </a:cubicBezTo>
                        <a:cubicBezTo>
                          <a:pt x="2896327" y="24816"/>
                          <a:pt x="2941468" y="-22687"/>
                          <a:pt x="3167806" y="0"/>
                        </a:cubicBezTo>
                        <a:cubicBezTo>
                          <a:pt x="3394144" y="22687"/>
                          <a:pt x="3557502" y="35231"/>
                          <a:pt x="3879262" y="0"/>
                        </a:cubicBezTo>
                        <a:cubicBezTo>
                          <a:pt x="4201022" y="-35231"/>
                          <a:pt x="4185863" y="-822"/>
                          <a:pt x="4459661" y="0"/>
                        </a:cubicBezTo>
                        <a:cubicBezTo>
                          <a:pt x="4505937" y="6650"/>
                          <a:pt x="4543464" y="32345"/>
                          <a:pt x="4550730" y="91069"/>
                        </a:cubicBezTo>
                        <a:cubicBezTo>
                          <a:pt x="4566929" y="350446"/>
                          <a:pt x="4540824" y="376137"/>
                          <a:pt x="4550730" y="627115"/>
                        </a:cubicBezTo>
                        <a:cubicBezTo>
                          <a:pt x="4560636" y="878093"/>
                          <a:pt x="4570746" y="1056998"/>
                          <a:pt x="4550730" y="1197377"/>
                        </a:cubicBezTo>
                        <a:cubicBezTo>
                          <a:pt x="4530714" y="1337756"/>
                          <a:pt x="4570817" y="1541648"/>
                          <a:pt x="4550730" y="1801854"/>
                        </a:cubicBezTo>
                        <a:cubicBezTo>
                          <a:pt x="4558658" y="1861861"/>
                          <a:pt x="4514445" y="1888993"/>
                          <a:pt x="4459661" y="1892923"/>
                        </a:cubicBezTo>
                        <a:cubicBezTo>
                          <a:pt x="4203967" y="1864303"/>
                          <a:pt x="4009421" y="1889407"/>
                          <a:pt x="3835576" y="1892923"/>
                        </a:cubicBezTo>
                        <a:cubicBezTo>
                          <a:pt x="3661731" y="1896439"/>
                          <a:pt x="3355420" y="1902385"/>
                          <a:pt x="3211492" y="1892923"/>
                        </a:cubicBezTo>
                        <a:cubicBezTo>
                          <a:pt x="3067564" y="1883461"/>
                          <a:pt x="2840219" y="1903645"/>
                          <a:pt x="2500035" y="1892923"/>
                        </a:cubicBezTo>
                        <a:cubicBezTo>
                          <a:pt x="2159851" y="1882201"/>
                          <a:pt x="2010133" y="1918698"/>
                          <a:pt x="1875951" y="1892923"/>
                        </a:cubicBezTo>
                        <a:cubicBezTo>
                          <a:pt x="1741769" y="1867148"/>
                          <a:pt x="1548397" y="1885184"/>
                          <a:pt x="1382924" y="1892923"/>
                        </a:cubicBezTo>
                        <a:cubicBezTo>
                          <a:pt x="1217451" y="1900662"/>
                          <a:pt x="994789" y="1895430"/>
                          <a:pt x="846211" y="1892923"/>
                        </a:cubicBezTo>
                        <a:cubicBezTo>
                          <a:pt x="697633" y="1890416"/>
                          <a:pt x="260078" y="1898171"/>
                          <a:pt x="91069" y="1892923"/>
                        </a:cubicBezTo>
                        <a:cubicBezTo>
                          <a:pt x="46561" y="1891698"/>
                          <a:pt x="198" y="1854034"/>
                          <a:pt x="0" y="1801854"/>
                        </a:cubicBezTo>
                        <a:cubicBezTo>
                          <a:pt x="11008" y="1684948"/>
                          <a:pt x="-9178" y="1442134"/>
                          <a:pt x="0" y="1265808"/>
                        </a:cubicBezTo>
                        <a:cubicBezTo>
                          <a:pt x="9178" y="1089482"/>
                          <a:pt x="-20848" y="979703"/>
                          <a:pt x="0" y="746870"/>
                        </a:cubicBezTo>
                        <a:cubicBezTo>
                          <a:pt x="20848" y="514037"/>
                          <a:pt x="-25383" y="257087"/>
                          <a:pt x="0" y="9106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18" name="矩形: 圓角 17">
            <a:extLst>
              <a:ext uri="{FF2B5EF4-FFF2-40B4-BE49-F238E27FC236}">
                <a16:creationId xmlns:a16="http://schemas.microsoft.com/office/drawing/2014/main" id="{08018280-FC45-456D-BF26-6F2D8D9B12B1}"/>
              </a:ext>
            </a:extLst>
          </p:cNvPr>
          <p:cNvSpPr/>
          <p:nvPr/>
        </p:nvSpPr>
        <p:spPr>
          <a:xfrm>
            <a:off x="4521668" y="1539637"/>
            <a:ext cx="3219168" cy="648836"/>
          </a:xfrm>
          <a:prstGeom prst="roundRect">
            <a:avLst>
              <a:gd name="adj" fmla="val 16468"/>
            </a:avLst>
          </a:prstGeom>
          <a:blipFill dpi="0" rotWithShape="1">
            <a:blip r:embed="rId2" cstate="screen">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TW" altLang="en-US">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15" name="矩形: 圓角 14">
            <a:extLst>
              <a:ext uri="{FF2B5EF4-FFF2-40B4-BE49-F238E27FC236}">
                <a16:creationId xmlns:a16="http://schemas.microsoft.com/office/drawing/2014/main" id="{947A6DEB-2CF7-4E03-8183-1EF225785F08}"/>
              </a:ext>
            </a:extLst>
          </p:cNvPr>
          <p:cNvSpPr/>
          <p:nvPr/>
        </p:nvSpPr>
        <p:spPr>
          <a:xfrm>
            <a:off x="632056" y="1539636"/>
            <a:ext cx="3219168" cy="2311508"/>
          </a:xfrm>
          <a:prstGeom prst="roundRect">
            <a:avLst>
              <a:gd name="adj" fmla="val 4811"/>
            </a:avLst>
          </a:prstGeom>
          <a:solidFill>
            <a:schemeClr val="bg1"/>
          </a:solidFill>
          <a:ln w="28575">
            <a:solidFill>
              <a:srgbClr val="EA1CDF"/>
            </a:solidFill>
            <a:extLst>
              <a:ext uri="{C807C97D-BFC1-408E-A445-0C87EB9F89A2}">
                <ask:lineSketchStyleProps xmlns:ask="http://schemas.microsoft.com/office/drawing/2018/sketchyshapes" sd="1219033472">
                  <a:custGeom>
                    <a:avLst/>
                    <a:gdLst>
                      <a:gd name="connsiteX0" fmla="*/ 0 w 4550730"/>
                      <a:gd name="connsiteY0" fmla="*/ 91069 h 1892923"/>
                      <a:gd name="connsiteX1" fmla="*/ 91069 w 4550730"/>
                      <a:gd name="connsiteY1" fmla="*/ 0 h 1892923"/>
                      <a:gd name="connsiteX2" fmla="*/ 758839 w 4550730"/>
                      <a:gd name="connsiteY2" fmla="*/ 0 h 1892923"/>
                      <a:gd name="connsiteX3" fmla="*/ 1295552 w 4550730"/>
                      <a:gd name="connsiteY3" fmla="*/ 0 h 1892923"/>
                      <a:gd name="connsiteX4" fmla="*/ 1963323 w 4550730"/>
                      <a:gd name="connsiteY4" fmla="*/ 0 h 1892923"/>
                      <a:gd name="connsiteX5" fmla="*/ 2456350 w 4550730"/>
                      <a:gd name="connsiteY5" fmla="*/ 0 h 1892923"/>
                      <a:gd name="connsiteX6" fmla="*/ 3124120 w 4550730"/>
                      <a:gd name="connsiteY6" fmla="*/ 0 h 1892923"/>
                      <a:gd name="connsiteX7" fmla="*/ 3660833 w 4550730"/>
                      <a:gd name="connsiteY7" fmla="*/ 0 h 1892923"/>
                      <a:gd name="connsiteX8" fmla="*/ 4459661 w 4550730"/>
                      <a:gd name="connsiteY8" fmla="*/ 0 h 1892923"/>
                      <a:gd name="connsiteX9" fmla="*/ 4550730 w 4550730"/>
                      <a:gd name="connsiteY9" fmla="*/ 91069 h 1892923"/>
                      <a:gd name="connsiteX10" fmla="*/ 4550730 w 4550730"/>
                      <a:gd name="connsiteY10" fmla="*/ 627115 h 1892923"/>
                      <a:gd name="connsiteX11" fmla="*/ 4550730 w 4550730"/>
                      <a:gd name="connsiteY11" fmla="*/ 1146053 h 1892923"/>
                      <a:gd name="connsiteX12" fmla="*/ 4550730 w 4550730"/>
                      <a:gd name="connsiteY12" fmla="*/ 1801854 h 1892923"/>
                      <a:gd name="connsiteX13" fmla="*/ 4459661 w 4550730"/>
                      <a:gd name="connsiteY13" fmla="*/ 1892923 h 1892923"/>
                      <a:gd name="connsiteX14" fmla="*/ 3966634 w 4550730"/>
                      <a:gd name="connsiteY14" fmla="*/ 1892923 h 1892923"/>
                      <a:gd name="connsiteX15" fmla="*/ 3255178 w 4550730"/>
                      <a:gd name="connsiteY15" fmla="*/ 1892923 h 1892923"/>
                      <a:gd name="connsiteX16" fmla="*/ 2631093 w 4550730"/>
                      <a:gd name="connsiteY16" fmla="*/ 1892923 h 1892923"/>
                      <a:gd name="connsiteX17" fmla="*/ 1919637 w 4550730"/>
                      <a:gd name="connsiteY17" fmla="*/ 1892923 h 1892923"/>
                      <a:gd name="connsiteX18" fmla="*/ 1251866 w 4550730"/>
                      <a:gd name="connsiteY18" fmla="*/ 1892923 h 1892923"/>
                      <a:gd name="connsiteX19" fmla="*/ 671468 w 4550730"/>
                      <a:gd name="connsiteY19" fmla="*/ 1892923 h 1892923"/>
                      <a:gd name="connsiteX20" fmla="*/ 91069 w 4550730"/>
                      <a:gd name="connsiteY20" fmla="*/ 1892923 h 1892923"/>
                      <a:gd name="connsiteX21" fmla="*/ 0 w 4550730"/>
                      <a:gd name="connsiteY21" fmla="*/ 1801854 h 1892923"/>
                      <a:gd name="connsiteX22" fmla="*/ 0 w 4550730"/>
                      <a:gd name="connsiteY22" fmla="*/ 1231592 h 1892923"/>
                      <a:gd name="connsiteX23" fmla="*/ 0 w 4550730"/>
                      <a:gd name="connsiteY23" fmla="*/ 627115 h 1892923"/>
                      <a:gd name="connsiteX24" fmla="*/ 0 w 4550730"/>
                      <a:gd name="connsiteY24" fmla="*/ 91069 h 189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50730" h="1892923" fill="none" extrusionOk="0">
                        <a:moveTo>
                          <a:pt x="0" y="91069"/>
                        </a:moveTo>
                        <a:cubicBezTo>
                          <a:pt x="-851" y="42481"/>
                          <a:pt x="33730" y="-9345"/>
                          <a:pt x="91069" y="0"/>
                        </a:cubicBezTo>
                        <a:cubicBezTo>
                          <a:pt x="295796" y="-1621"/>
                          <a:pt x="446382" y="-13185"/>
                          <a:pt x="758839" y="0"/>
                        </a:cubicBezTo>
                        <a:cubicBezTo>
                          <a:pt x="1071296" y="13185"/>
                          <a:pt x="1154156" y="-21879"/>
                          <a:pt x="1295552" y="0"/>
                        </a:cubicBezTo>
                        <a:cubicBezTo>
                          <a:pt x="1436948" y="21879"/>
                          <a:pt x="1746809" y="23209"/>
                          <a:pt x="1963323" y="0"/>
                        </a:cubicBezTo>
                        <a:cubicBezTo>
                          <a:pt x="2179837" y="-23209"/>
                          <a:pt x="2246475" y="-7865"/>
                          <a:pt x="2456350" y="0"/>
                        </a:cubicBezTo>
                        <a:cubicBezTo>
                          <a:pt x="2666225" y="7865"/>
                          <a:pt x="2878735" y="31935"/>
                          <a:pt x="3124120" y="0"/>
                        </a:cubicBezTo>
                        <a:cubicBezTo>
                          <a:pt x="3369505" y="-31935"/>
                          <a:pt x="3536061" y="2675"/>
                          <a:pt x="3660833" y="0"/>
                        </a:cubicBezTo>
                        <a:cubicBezTo>
                          <a:pt x="3785605" y="-2675"/>
                          <a:pt x="4281735" y="-26334"/>
                          <a:pt x="4459661" y="0"/>
                        </a:cubicBezTo>
                        <a:cubicBezTo>
                          <a:pt x="4510460" y="-2197"/>
                          <a:pt x="4542068" y="40494"/>
                          <a:pt x="4550730" y="91069"/>
                        </a:cubicBezTo>
                        <a:cubicBezTo>
                          <a:pt x="4534642" y="289193"/>
                          <a:pt x="4575240" y="508743"/>
                          <a:pt x="4550730" y="627115"/>
                        </a:cubicBezTo>
                        <a:cubicBezTo>
                          <a:pt x="4526220" y="745487"/>
                          <a:pt x="4538614" y="983985"/>
                          <a:pt x="4550730" y="1146053"/>
                        </a:cubicBezTo>
                        <a:cubicBezTo>
                          <a:pt x="4562846" y="1308121"/>
                          <a:pt x="4523674" y="1657878"/>
                          <a:pt x="4550730" y="1801854"/>
                        </a:cubicBezTo>
                        <a:cubicBezTo>
                          <a:pt x="4552905" y="1857467"/>
                          <a:pt x="4516556" y="1899451"/>
                          <a:pt x="4459661" y="1892923"/>
                        </a:cubicBezTo>
                        <a:cubicBezTo>
                          <a:pt x="4289906" y="1885729"/>
                          <a:pt x="4208288" y="1907610"/>
                          <a:pt x="3966634" y="1892923"/>
                        </a:cubicBezTo>
                        <a:cubicBezTo>
                          <a:pt x="3724980" y="1878236"/>
                          <a:pt x="3451650" y="1888418"/>
                          <a:pt x="3255178" y="1892923"/>
                        </a:cubicBezTo>
                        <a:cubicBezTo>
                          <a:pt x="3058706" y="1897428"/>
                          <a:pt x="2806812" y="1882847"/>
                          <a:pt x="2631093" y="1892923"/>
                        </a:cubicBezTo>
                        <a:cubicBezTo>
                          <a:pt x="2455375" y="1902999"/>
                          <a:pt x="2079254" y="1924466"/>
                          <a:pt x="1919637" y="1892923"/>
                        </a:cubicBezTo>
                        <a:cubicBezTo>
                          <a:pt x="1760020" y="1861380"/>
                          <a:pt x="1408103" y="1904386"/>
                          <a:pt x="1251866" y="1892923"/>
                        </a:cubicBezTo>
                        <a:cubicBezTo>
                          <a:pt x="1095629" y="1881460"/>
                          <a:pt x="858577" y="1880103"/>
                          <a:pt x="671468" y="1892923"/>
                        </a:cubicBezTo>
                        <a:cubicBezTo>
                          <a:pt x="484359" y="1905743"/>
                          <a:pt x="341077" y="1912387"/>
                          <a:pt x="91069" y="1892923"/>
                        </a:cubicBezTo>
                        <a:cubicBezTo>
                          <a:pt x="40802" y="1894263"/>
                          <a:pt x="3974" y="1848584"/>
                          <a:pt x="0" y="1801854"/>
                        </a:cubicBezTo>
                        <a:cubicBezTo>
                          <a:pt x="17074" y="1636219"/>
                          <a:pt x="-2733" y="1482542"/>
                          <a:pt x="0" y="1231592"/>
                        </a:cubicBezTo>
                        <a:cubicBezTo>
                          <a:pt x="2733" y="980642"/>
                          <a:pt x="-10213" y="870350"/>
                          <a:pt x="0" y="627115"/>
                        </a:cubicBezTo>
                        <a:cubicBezTo>
                          <a:pt x="10213" y="383880"/>
                          <a:pt x="-21618" y="299794"/>
                          <a:pt x="0" y="91069"/>
                        </a:cubicBezTo>
                        <a:close/>
                      </a:path>
                      <a:path w="4550730" h="1892923" stroke="0" extrusionOk="0">
                        <a:moveTo>
                          <a:pt x="0" y="91069"/>
                        </a:moveTo>
                        <a:cubicBezTo>
                          <a:pt x="-10382" y="34369"/>
                          <a:pt x="38989" y="669"/>
                          <a:pt x="91069" y="0"/>
                        </a:cubicBezTo>
                        <a:cubicBezTo>
                          <a:pt x="325738" y="-12574"/>
                          <a:pt x="556199" y="15576"/>
                          <a:pt x="802525" y="0"/>
                        </a:cubicBezTo>
                        <a:cubicBezTo>
                          <a:pt x="1048851" y="-15576"/>
                          <a:pt x="1221858" y="26884"/>
                          <a:pt x="1382924" y="0"/>
                        </a:cubicBezTo>
                        <a:cubicBezTo>
                          <a:pt x="1543990" y="-26884"/>
                          <a:pt x="1714110" y="-6393"/>
                          <a:pt x="1919637" y="0"/>
                        </a:cubicBezTo>
                        <a:cubicBezTo>
                          <a:pt x="2125164" y="6393"/>
                          <a:pt x="2278487" y="-24816"/>
                          <a:pt x="2587407" y="0"/>
                        </a:cubicBezTo>
                        <a:cubicBezTo>
                          <a:pt x="2896327" y="24816"/>
                          <a:pt x="2941468" y="-22687"/>
                          <a:pt x="3167806" y="0"/>
                        </a:cubicBezTo>
                        <a:cubicBezTo>
                          <a:pt x="3394144" y="22687"/>
                          <a:pt x="3557502" y="35231"/>
                          <a:pt x="3879262" y="0"/>
                        </a:cubicBezTo>
                        <a:cubicBezTo>
                          <a:pt x="4201022" y="-35231"/>
                          <a:pt x="4185863" y="-822"/>
                          <a:pt x="4459661" y="0"/>
                        </a:cubicBezTo>
                        <a:cubicBezTo>
                          <a:pt x="4505937" y="6650"/>
                          <a:pt x="4543464" y="32345"/>
                          <a:pt x="4550730" y="91069"/>
                        </a:cubicBezTo>
                        <a:cubicBezTo>
                          <a:pt x="4566929" y="350446"/>
                          <a:pt x="4540824" y="376137"/>
                          <a:pt x="4550730" y="627115"/>
                        </a:cubicBezTo>
                        <a:cubicBezTo>
                          <a:pt x="4560636" y="878093"/>
                          <a:pt x="4570746" y="1056998"/>
                          <a:pt x="4550730" y="1197377"/>
                        </a:cubicBezTo>
                        <a:cubicBezTo>
                          <a:pt x="4530714" y="1337756"/>
                          <a:pt x="4570817" y="1541648"/>
                          <a:pt x="4550730" y="1801854"/>
                        </a:cubicBezTo>
                        <a:cubicBezTo>
                          <a:pt x="4558658" y="1861861"/>
                          <a:pt x="4514445" y="1888993"/>
                          <a:pt x="4459661" y="1892923"/>
                        </a:cubicBezTo>
                        <a:cubicBezTo>
                          <a:pt x="4203967" y="1864303"/>
                          <a:pt x="4009421" y="1889407"/>
                          <a:pt x="3835576" y="1892923"/>
                        </a:cubicBezTo>
                        <a:cubicBezTo>
                          <a:pt x="3661731" y="1896439"/>
                          <a:pt x="3355420" y="1902385"/>
                          <a:pt x="3211492" y="1892923"/>
                        </a:cubicBezTo>
                        <a:cubicBezTo>
                          <a:pt x="3067564" y="1883461"/>
                          <a:pt x="2840219" y="1903645"/>
                          <a:pt x="2500035" y="1892923"/>
                        </a:cubicBezTo>
                        <a:cubicBezTo>
                          <a:pt x="2159851" y="1882201"/>
                          <a:pt x="2010133" y="1918698"/>
                          <a:pt x="1875951" y="1892923"/>
                        </a:cubicBezTo>
                        <a:cubicBezTo>
                          <a:pt x="1741769" y="1867148"/>
                          <a:pt x="1548397" y="1885184"/>
                          <a:pt x="1382924" y="1892923"/>
                        </a:cubicBezTo>
                        <a:cubicBezTo>
                          <a:pt x="1217451" y="1900662"/>
                          <a:pt x="994789" y="1895430"/>
                          <a:pt x="846211" y="1892923"/>
                        </a:cubicBezTo>
                        <a:cubicBezTo>
                          <a:pt x="697633" y="1890416"/>
                          <a:pt x="260078" y="1898171"/>
                          <a:pt x="91069" y="1892923"/>
                        </a:cubicBezTo>
                        <a:cubicBezTo>
                          <a:pt x="46561" y="1891698"/>
                          <a:pt x="198" y="1854034"/>
                          <a:pt x="0" y="1801854"/>
                        </a:cubicBezTo>
                        <a:cubicBezTo>
                          <a:pt x="11008" y="1684948"/>
                          <a:pt x="-9178" y="1442134"/>
                          <a:pt x="0" y="1265808"/>
                        </a:cubicBezTo>
                        <a:cubicBezTo>
                          <a:pt x="9178" y="1089482"/>
                          <a:pt x="-20848" y="979703"/>
                          <a:pt x="0" y="746870"/>
                        </a:cubicBezTo>
                        <a:cubicBezTo>
                          <a:pt x="20848" y="514037"/>
                          <a:pt x="-25383" y="257087"/>
                          <a:pt x="0" y="9106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16" name="矩形: 圓角 15">
            <a:extLst>
              <a:ext uri="{FF2B5EF4-FFF2-40B4-BE49-F238E27FC236}">
                <a16:creationId xmlns:a16="http://schemas.microsoft.com/office/drawing/2014/main" id="{8E34096A-8581-4BDB-8C33-E569C2DED017}"/>
              </a:ext>
            </a:extLst>
          </p:cNvPr>
          <p:cNvSpPr/>
          <p:nvPr/>
        </p:nvSpPr>
        <p:spPr>
          <a:xfrm>
            <a:off x="632056" y="1539637"/>
            <a:ext cx="3219168" cy="648836"/>
          </a:xfrm>
          <a:prstGeom prst="roundRect">
            <a:avLst>
              <a:gd name="adj" fmla="val 16468"/>
            </a:avLst>
          </a:prstGeom>
          <a:blipFill dpi="0" rotWithShape="1">
            <a:blip r:embed="rId2" cstate="screen">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TW" altLang="en-US">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2" name="標題 1">
            <a:extLst>
              <a:ext uri="{FF2B5EF4-FFF2-40B4-BE49-F238E27FC236}">
                <a16:creationId xmlns:a16="http://schemas.microsoft.com/office/drawing/2014/main" id="{20B9172D-315C-9E4B-8932-D52DC91C7691}"/>
              </a:ext>
            </a:extLst>
          </p:cNvPr>
          <p:cNvSpPr>
            <a:spLocks noGrp="1"/>
          </p:cNvSpPr>
          <p:nvPr>
            <p:ph type="title"/>
          </p:nvPr>
        </p:nvSpPr>
        <p:spPr>
          <a:xfrm>
            <a:off x="209461" y="344244"/>
            <a:ext cx="11467674" cy="902665"/>
          </a:xfrm>
        </p:spPr>
        <p:txBody>
          <a:bodyPr>
            <a:normAutofit/>
          </a:bodyPr>
          <a:lstStyle/>
          <a:p>
            <a:r>
              <a:rPr kumimoji="1" lang="zh-TW" altLang="en-US"/>
              <a:t>越來越多筆電不再內建</a:t>
            </a:r>
            <a:r>
              <a:rPr kumimoji="1" lang="en-US" altLang="zh-TW"/>
              <a:t> RJ45 </a:t>
            </a:r>
            <a:r>
              <a:rPr kumimoji="1" lang="zh-TW" altLang="en-US"/>
              <a:t>有線網路埠</a:t>
            </a:r>
          </a:p>
        </p:txBody>
      </p:sp>
      <p:sp>
        <p:nvSpPr>
          <p:cNvPr id="5" name="文字方塊 4">
            <a:extLst>
              <a:ext uri="{FF2B5EF4-FFF2-40B4-BE49-F238E27FC236}">
                <a16:creationId xmlns:a16="http://schemas.microsoft.com/office/drawing/2014/main" id="{A52E972F-DA8B-AB46-B48F-4890D2F0E22E}"/>
              </a:ext>
            </a:extLst>
          </p:cNvPr>
          <p:cNvSpPr txBox="1"/>
          <p:nvPr/>
        </p:nvSpPr>
        <p:spPr>
          <a:xfrm>
            <a:off x="5056146" y="1615357"/>
            <a:ext cx="2889120" cy="461665"/>
          </a:xfrm>
          <a:prstGeom prst="rect">
            <a:avLst/>
          </a:prstGeom>
          <a:noFill/>
        </p:spPr>
        <p:txBody>
          <a:bodyPr wrap="square" rtlCol="0">
            <a:spAutoFit/>
          </a:bodyPr>
          <a:lstStyle/>
          <a:p>
            <a:r>
              <a:rPr kumimoji="1" lang="en-US" altLang="zh-TW" sz="2400">
                <a:solidFill>
                  <a:schemeClr val="bg1"/>
                </a:solidFill>
                <a:latin typeface="微軟正黑體" panose="020B0604030504040204" pitchFamily="34" charset="-120"/>
                <a:ea typeface="微軟正黑體" panose="020B0604030504040204" pitchFamily="34" charset="-120"/>
              </a:rPr>
              <a:t>Windows </a:t>
            </a:r>
            <a:r>
              <a:rPr kumimoji="1" lang="zh-TW" altLang="en-US" sz="2400">
                <a:solidFill>
                  <a:schemeClr val="bg1"/>
                </a:solidFill>
                <a:latin typeface="微軟正黑體" panose="020B0604030504040204" pitchFamily="34" charset="-120"/>
                <a:ea typeface="微軟正黑體" panose="020B0604030504040204" pitchFamily="34" charset="-120"/>
              </a:rPr>
              <a:t>筆電</a:t>
            </a:r>
          </a:p>
        </p:txBody>
      </p:sp>
      <p:pic>
        <p:nvPicPr>
          <p:cNvPr id="6" name="圖片 5">
            <a:extLst>
              <a:ext uri="{FF2B5EF4-FFF2-40B4-BE49-F238E27FC236}">
                <a16:creationId xmlns:a16="http://schemas.microsoft.com/office/drawing/2014/main" id="{9E38D021-E3FF-3846-9869-D8965B7C35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86712" y="2181004"/>
            <a:ext cx="2161060" cy="1620796"/>
          </a:xfrm>
          <a:prstGeom prst="rect">
            <a:avLst/>
          </a:prstGeom>
        </p:spPr>
      </p:pic>
      <p:pic>
        <p:nvPicPr>
          <p:cNvPr id="7" name="圖片 6">
            <a:extLst>
              <a:ext uri="{FF2B5EF4-FFF2-40B4-BE49-F238E27FC236}">
                <a16:creationId xmlns:a16="http://schemas.microsoft.com/office/drawing/2014/main" id="{968DB52B-AD28-684F-B237-F27105858D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02544" y="2214864"/>
            <a:ext cx="1722793" cy="1600826"/>
          </a:xfrm>
          <a:prstGeom prst="rect">
            <a:avLst/>
          </a:prstGeom>
        </p:spPr>
      </p:pic>
      <p:sp>
        <p:nvSpPr>
          <p:cNvPr id="8" name="文字方塊 7">
            <a:extLst>
              <a:ext uri="{FF2B5EF4-FFF2-40B4-BE49-F238E27FC236}">
                <a16:creationId xmlns:a16="http://schemas.microsoft.com/office/drawing/2014/main" id="{D3082934-B36E-D441-9088-B517D27DE17E}"/>
              </a:ext>
            </a:extLst>
          </p:cNvPr>
          <p:cNvSpPr txBox="1"/>
          <p:nvPr/>
        </p:nvSpPr>
        <p:spPr>
          <a:xfrm>
            <a:off x="1090671" y="1601709"/>
            <a:ext cx="3008267" cy="461665"/>
          </a:xfrm>
          <a:prstGeom prst="rect">
            <a:avLst/>
          </a:prstGeom>
          <a:noFill/>
        </p:spPr>
        <p:txBody>
          <a:bodyPr wrap="square" rtlCol="0">
            <a:spAutoFit/>
          </a:bodyPr>
          <a:lstStyle/>
          <a:p>
            <a:r>
              <a:rPr kumimoji="1" lang="en-US" altLang="zh-TW" sz="2400">
                <a:solidFill>
                  <a:schemeClr val="bg1"/>
                </a:solidFill>
                <a:latin typeface="微軟正黑體" panose="020B0604030504040204" pitchFamily="34" charset="-120"/>
                <a:ea typeface="微軟正黑體" panose="020B0604030504040204" pitchFamily="34" charset="-120"/>
              </a:rPr>
              <a:t>Apple Mac </a:t>
            </a:r>
            <a:r>
              <a:rPr kumimoji="1" lang="zh-TW" altLang="en-US" sz="2400">
                <a:solidFill>
                  <a:schemeClr val="bg1"/>
                </a:solidFill>
                <a:latin typeface="微軟正黑體" panose="020B0604030504040204" pitchFamily="34" charset="-120"/>
                <a:ea typeface="微軟正黑體" panose="020B0604030504040204" pitchFamily="34" charset="-120"/>
              </a:rPr>
              <a:t>筆電</a:t>
            </a:r>
          </a:p>
        </p:txBody>
      </p:sp>
      <p:sp>
        <p:nvSpPr>
          <p:cNvPr id="9" name="文字方塊 8">
            <a:extLst>
              <a:ext uri="{FF2B5EF4-FFF2-40B4-BE49-F238E27FC236}">
                <a16:creationId xmlns:a16="http://schemas.microsoft.com/office/drawing/2014/main" id="{488C45F1-7486-6D4F-86E7-31D050577159}"/>
              </a:ext>
            </a:extLst>
          </p:cNvPr>
          <p:cNvSpPr txBox="1"/>
          <p:nvPr/>
        </p:nvSpPr>
        <p:spPr>
          <a:xfrm>
            <a:off x="8927656" y="1604083"/>
            <a:ext cx="2400726" cy="461665"/>
          </a:xfrm>
          <a:prstGeom prst="rect">
            <a:avLst/>
          </a:prstGeom>
          <a:noFill/>
        </p:spPr>
        <p:txBody>
          <a:bodyPr wrap="square" rtlCol="0">
            <a:spAutoFit/>
          </a:bodyPr>
          <a:lstStyle/>
          <a:p>
            <a:r>
              <a:rPr kumimoji="1" lang="en-US" altLang="zh-TW" sz="2400">
                <a:solidFill>
                  <a:schemeClr val="bg1"/>
                </a:solidFill>
                <a:latin typeface="微軟正黑體" panose="020B0604030504040204" pitchFamily="34" charset="-120"/>
                <a:ea typeface="微軟正黑體" panose="020B0604030504040204" pitchFamily="34" charset="-120"/>
              </a:rPr>
              <a:t>Chromebook</a:t>
            </a:r>
            <a:endParaRPr kumimoji="1" lang="zh-TW" altLang="en-US" sz="2400">
              <a:solidFill>
                <a:schemeClr val="bg1"/>
              </a:solidFill>
              <a:latin typeface="微軟正黑體" panose="020B0604030504040204" pitchFamily="34" charset="-120"/>
              <a:ea typeface="微軟正黑體" panose="020B0604030504040204" pitchFamily="34" charset="-120"/>
            </a:endParaRPr>
          </a:p>
        </p:txBody>
      </p:sp>
      <p:pic>
        <p:nvPicPr>
          <p:cNvPr id="10" name="圖片 9" descr="一張含有 桌, 電腦 的圖片&#10;&#10;自動產生的描述">
            <a:extLst>
              <a:ext uri="{FF2B5EF4-FFF2-40B4-BE49-F238E27FC236}">
                <a16:creationId xmlns:a16="http://schemas.microsoft.com/office/drawing/2014/main" id="{4CC3A595-A02C-9B4A-95C7-DC1765226B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01050" y="4032311"/>
            <a:ext cx="5490949" cy="2557842"/>
          </a:xfrm>
          <a:prstGeom prst="rect">
            <a:avLst/>
          </a:prstGeom>
        </p:spPr>
      </p:pic>
      <p:pic>
        <p:nvPicPr>
          <p:cNvPr id="12" name="圖片 11" descr="一張含有 螢幕擷取畫面 的圖片&#10;&#10;自動產生的描述">
            <a:extLst>
              <a:ext uri="{FF2B5EF4-FFF2-40B4-BE49-F238E27FC236}">
                <a16:creationId xmlns:a16="http://schemas.microsoft.com/office/drawing/2014/main" id="{AA977633-25E6-3D47-97AE-FFA10E6364C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362" y="4034037"/>
            <a:ext cx="6300993" cy="2333399"/>
          </a:xfrm>
          <a:prstGeom prst="rect">
            <a:avLst/>
          </a:prstGeom>
        </p:spPr>
      </p:pic>
      <p:pic>
        <p:nvPicPr>
          <p:cNvPr id="13" name="圖片 12">
            <a:extLst>
              <a:ext uri="{FF2B5EF4-FFF2-40B4-BE49-F238E27FC236}">
                <a16:creationId xmlns:a16="http://schemas.microsoft.com/office/drawing/2014/main" id="{3C41BAC0-40FA-8146-9157-88A2CA4705A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71899" y="2238136"/>
            <a:ext cx="1069875" cy="1563664"/>
          </a:xfrm>
          <a:prstGeom prst="rect">
            <a:avLst/>
          </a:prstGeom>
        </p:spPr>
      </p:pic>
      <p:pic>
        <p:nvPicPr>
          <p:cNvPr id="14" name="圖片 13">
            <a:extLst>
              <a:ext uri="{FF2B5EF4-FFF2-40B4-BE49-F238E27FC236}">
                <a16:creationId xmlns:a16="http://schemas.microsoft.com/office/drawing/2014/main" id="{81B0083C-9F75-C141-BBF9-7C0C86B7747C}"/>
              </a:ext>
            </a:extLst>
          </p:cNvPr>
          <p:cNvPicPr>
            <a:picLocks noChangeAspect="1"/>
          </p:cNvPicPr>
          <p:nvPr/>
        </p:nvPicPr>
        <p:blipFill>
          <a:blip r:embed="rId8"/>
          <a:stretch>
            <a:fillRect/>
          </a:stretch>
        </p:blipFill>
        <p:spPr>
          <a:xfrm>
            <a:off x="5659000" y="2482382"/>
            <a:ext cx="1765300" cy="990600"/>
          </a:xfrm>
          <a:prstGeom prst="rect">
            <a:avLst/>
          </a:prstGeom>
        </p:spPr>
      </p:pic>
    </p:spTree>
    <p:extLst>
      <p:ext uri="{BB962C8B-B14F-4D97-AF65-F5344CB8AC3E}">
        <p14:creationId xmlns:p14="http://schemas.microsoft.com/office/powerpoint/2010/main" val="249079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畫畫 的圖片&#10;&#10;自動產生的描述">
            <a:extLst>
              <a:ext uri="{FF2B5EF4-FFF2-40B4-BE49-F238E27FC236}">
                <a16:creationId xmlns:a16="http://schemas.microsoft.com/office/drawing/2014/main" id="{BE21906D-0E8F-4CDA-9A7E-8EA274FE1BCC}"/>
              </a:ext>
            </a:extLst>
          </p:cNvPr>
          <p:cNvPicPr>
            <a:picLocks noChangeAspect="1"/>
          </p:cNvPicPr>
          <p:nvPr/>
        </p:nvPicPr>
        <p:blipFill rotWithShape="1">
          <a:blip r:embed="rId2" cstate="screen">
            <a:alphaModFix amt="20000"/>
            <a:extLst>
              <a:ext uri="{28A0092B-C50C-407E-A947-70E740481C1C}">
                <a14:useLocalDpi xmlns:a14="http://schemas.microsoft.com/office/drawing/2010/main"/>
              </a:ext>
            </a:extLst>
          </a:blip>
          <a:srcRect t="47888"/>
          <a:stretch/>
        </p:blipFill>
        <p:spPr>
          <a:xfrm>
            <a:off x="0" y="2240355"/>
            <a:ext cx="12192000" cy="3484633"/>
          </a:xfrm>
          <a:prstGeom prst="rect">
            <a:avLst/>
          </a:prstGeom>
        </p:spPr>
      </p:pic>
      <p:sp>
        <p:nvSpPr>
          <p:cNvPr id="2" name="標題 1">
            <a:extLst>
              <a:ext uri="{FF2B5EF4-FFF2-40B4-BE49-F238E27FC236}">
                <a16:creationId xmlns:a16="http://schemas.microsoft.com/office/drawing/2014/main" id="{11ADDF1A-D4F8-4740-AE6B-5D492DE54235}"/>
              </a:ext>
            </a:extLst>
          </p:cNvPr>
          <p:cNvSpPr>
            <a:spLocks noGrp="1"/>
          </p:cNvSpPr>
          <p:nvPr>
            <p:ph type="title"/>
          </p:nvPr>
        </p:nvSpPr>
        <p:spPr>
          <a:xfrm>
            <a:off x="743291" y="231228"/>
            <a:ext cx="10876781" cy="902665"/>
          </a:xfrm>
        </p:spPr>
        <p:txBody>
          <a:bodyPr>
            <a:normAutofit fontScale="90000"/>
          </a:bodyPr>
          <a:lstStyle/>
          <a:p>
            <a:r>
              <a:rPr kumimoji="1" lang="zh-TW" altLang="en-US"/>
              <a:t>超越</a:t>
            </a:r>
            <a:r>
              <a:rPr kumimoji="1" lang="en-US" altLang="zh-TW"/>
              <a:t> Gigabit </a:t>
            </a:r>
            <a:r>
              <a:rPr kumimoji="1" lang="zh-TW" altLang="en-US"/>
              <a:t>網速的次世代</a:t>
            </a:r>
            <a:r>
              <a:rPr kumimoji="1" lang="en-US" altLang="zh-TW"/>
              <a:t> </a:t>
            </a:r>
            <a:r>
              <a:rPr kumimoji="1" lang="en-US" altLang="zh-TW" err="1"/>
              <a:t>WiFi</a:t>
            </a:r>
            <a:r>
              <a:rPr kumimoji="1" lang="en-US" altLang="zh-TW"/>
              <a:t> 6 AX </a:t>
            </a:r>
            <a:r>
              <a:rPr kumimoji="1" lang="zh-TW" altLang="en-US"/>
              <a:t>無線網路</a:t>
            </a:r>
          </a:p>
        </p:txBody>
      </p:sp>
      <p:sp>
        <p:nvSpPr>
          <p:cNvPr id="7" name="文字方塊 6">
            <a:extLst>
              <a:ext uri="{FF2B5EF4-FFF2-40B4-BE49-F238E27FC236}">
                <a16:creationId xmlns:a16="http://schemas.microsoft.com/office/drawing/2014/main" id="{85DB9638-057E-3D4E-AFE6-8550D96C9ABA}"/>
              </a:ext>
            </a:extLst>
          </p:cNvPr>
          <p:cNvSpPr txBox="1"/>
          <p:nvPr/>
        </p:nvSpPr>
        <p:spPr>
          <a:xfrm>
            <a:off x="372664" y="2438773"/>
            <a:ext cx="1421671" cy="861774"/>
          </a:xfrm>
          <a:prstGeom prst="rect">
            <a:avLst/>
          </a:prstGeom>
          <a:noFill/>
        </p:spPr>
        <p:txBody>
          <a:bodyPr wrap="none" rtlCol="0">
            <a:spAutoFit/>
          </a:bodyPr>
          <a:lstStyle/>
          <a:p>
            <a:r>
              <a:rPr kumimoji="1" lang="en-US" altLang="zh-TW" sz="3200" err="1"/>
              <a:t>WiFi</a:t>
            </a:r>
            <a:r>
              <a:rPr kumimoji="1" lang="en-US" altLang="zh-TW" sz="3200"/>
              <a:t> 6</a:t>
            </a:r>
          </a:p>
          <a:p>
            <a:r>
              <a:rPr kumimoji="1" lang="en-US" altLang="zh-TW"/>
              <a:t>2x2 802.11ax</a:t>
            </a:r>
            <a:endParaRPr kumimoji="1" lang="zh-TW" altLang="en-US"/>
          </a:p>
        </p:txBody>
      </p:sp>
      <p:sp>
        <p:nvSpPr>
          <p:cNvPr id="8" name="文字方塊 7">
            <a:extLst>
              <a:ext uri="{FF2B5EF4-FFF2-40B4-BE49-F238E27FC236}">
                <a16:creationId xmlns:a16="http://schemas.microsoft.com/office/drawing/2014/main" id="{A72C770E-263D-1B40-A80C-9C2DBE690E05}"/>
              </a:ext>
            </a:extLst>
          </p:cNvPr>
          <p:cNvSpPr txBox="1"/>
          <p:nvPr/>
        </p:nvSpPr>
        <p:spPr>
          <a:xfrm>
            <a:off x="372664" y="3336341"/>
            <a:ext cx="2078774" cy="646331"/>
          </a:xfrm>
          <a:prstGeom prst="rect">
            <a:avLst/>
          </a:prstGeom>
          <a:noFill/>
        </p:spPr>
        <p:txBody>
          <a:bodyPr wrap="none" rtlCol="0">
            <a:spAutoFit/>
          </a:bodyPr>
          <a:lstStyle/>
          <a:p>
            <a:r>
              <a:rPr kumimoji="1" lang="en-US" altLang="zh-TW" err="1"/>
              <a:t>WiFi</a:t>
            </a:r>
            <a:r>
              <a:rPr kumimoji="1" lang="en-US" altLang="zh-TW"/>
              <a:t> 5</a:t>
            </a:r>
          </a:p>
          <a:p>
            <a:r>
              <a:rPr kumimoji="1" lang="en-US" altLang="zh-TW"/>
              <a:t>2x2 802.11ac wave2</a:t>
            </a:r>
            <a:endParaRPr kumimoji="1" lang="zh-TW" altLang="en-US"/>
          </a:p>
        </p:txBody>
      </p:sp>
      <p:sp>
        <p:nvSpPr>
          <p:cNvPr id="9" name="文字方塊 8">
            <a:extLst>
              <a:ext uri="{FF2B5EF4-FFF2-40B4-BE49-F238E27FC236}">
                <a16:creationId xmlns:a16="http://schemas.microsoft.com/office/drawing/2014/main" id="{7FB4AC57-BDB1-FF47-A8C4-8DCD5F5CF034}"/>
              </a:ext>
            </a:extLst>
          </p:cNvPr>
          <p:cNvSpPr txBox="1"/>
          <p:nvPr/>
        </p:nvSpPr>
        <p:spPr>
          <a:xfrm>
            <a:off x="372664" y="4015949"/>
            <a:ext cx="1475084" cy="646331"/>
          </a:xfrm>
          <a:prstGeom prst="rect">
            <a:avLst/>
          </a:prstGeom>
          <a:noFill/>
        </p:spPr>
        <p:txBody>
          <a:bodyPr wrap="none" rtlCol="0">
            <a:spAutoFit/>
          </a:bodyPr>
          <a:lstStyle/>
          <a:p>
            <a:r>
              <a:rPr kumimoji="1" lang="en-US" altLang="zh-TW" err="1"/>
              <a:t>WiFi</a:t>
            </a:r>
            <a:r>
              <a:rPr kumimoji="1" lang="en-US" altLang="zh-TW"/>
              <a:t> 5</a:t>
            </a:r>
          </a:p>
          <a:p>
            <a:r>
              <a:rPr kumimoji="1" lang="en-US" altLang="zh-TW"/>
              <a:t>2x2 802.11ac</a:t>
            </a:r>
            <a:endParaRPr kumimoji="1" lang="zh-TW" altLang="en-US"/>
          </a:p>
        </p:txBody>
      </p:sp>
      <p:sp>
        <p:nvSpPr>
          <p:cNvPr id="10" name="文字方塊 9">
            <a:extLst>
              <a:ext uri="{FF2B5EF4-FFF2-40B4-BE49-F238E27FC236}">
                <a16:creationId xmlns:a16="http://schemas.microsoft.com/office/drawing/2014/main" id="{76FDBD56-3E64-BB46-A8ED-9B66A047572C}"/>
              </a:ext>
            </a:extLst>
          </p:cNvPr>
          <p:cNvSpPr txBox="1"/>
          <p:nvPr/>
        </p:nvSpPr>
        <p:spPr>
          <a:xfrm>
            <a:off x="372664" y="4695558"/>
            <a:ext cx="1566454" cy="646331"/>
          </a:xfrm>
          <a:prstGeom prst="rect">
            <a:avLst/>
          </a:prstGeom>
          <a:noFill/>
        </p:spPr>
        <p:txBody>
          <a:bodyPr wrap="none" rtlCol="0">
            <a:spAutoFit/>
          </a:bodyPr>
          <a:lstStyle/>
          <a:p>
            <a:r>
              <a:rPr kumimoji="1" lang="en-US" altLang="zh-TW" err="1"/>
              <a:t>WiFi</a:t>
            </a:r>
            <a:r>
              <a:rPr kumimoji="1" lang="en-US" altLang="zh-TW"/>
              <a:t> 4</a:t>
            </a:r>
          </a:p>
          <a:p>
            <a:r>
              <a:rPr kumimoji="1" lang="en-US" altLang="zh-TW"/>
              <a:t>1x1 802.11bgn</a:t>
            </a:r>
            <a:endParaRPr kumimoji="1" lang="zh-TW" altLang="en-US"/>
          </a:p>
        </p:txBody>
      </p:sp>
      <p:pic>
        <p:nvPicPr>
          <p:cNvPr id="14" name="圖片 13">
            <a:extLst>
              <a:ext uri="{FF2B5EF4-FFF2-40B4-BE49-F238E27FC236}">
                <a16:creationId xmlns:a16="http://schemas.microsoft.com/office/drawing/2014/main" id="{68DD5DC9-098B-4E48-B867-5A219C57462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391966" y="2477150"/>
            <a:ext cx="7639138" cy="2994458"/>
          </a:xfrm>
          <a:prstGeom prst="rect">
            <a:avLst/>
          </a:prstGeom>
        </p:spPr>
      </p:pic>
      <p:pic>
        <p:nvPicPr>
          <p:cNvPr id="12" name="圖片 11" descr="一張含有 監視器, 電子用品, 室內, 坐 的圖片&#10;&#10;自動產生的描述">
            <a:extLst>
              <a:ext uri="{FF2B5EF4-FFF2-40B4-BE49-F238E27FC236}">
                <a16:creationId xmlns:a16="http://schemas.microsoft.com/office/drawing/2014/main" id="{58BB7BA1-EAC7-4F1B-8A8B-66A284942B5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58473" y="3566436"/>
            <a:ext cx="3831874" cy="2395347"/>
          </a:xfrm>
          <a:prstGeom prst="rect">
            <a:avLst/>
          </a:prstGeom>
        </p:spPr>
      </p:pic>
      <p:pic>
        <p:nvPicPr>
          <p:cNvPr id="11" name="內容版面配置區 4" descr="一張含有 刀 的圖片&#10;&#10;自動產生的描述">
            <a:extLst>
              <a:ext uri="{FF2B5EF4-FFF2-40B4-BE49-F238E27FC236}">
                <a16:creationId xmlns:a16="http://schemas.microsoft.com/office/drawing/2014/main" id="{4C08597E-FBC2-42D1-AC8D-0B9816021E08}"/>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9126975" y="3429000"/>
            <a:ext cx="3437689" cy="2990073"/>
          </a:xfrm>
        </p:spPr>
      </p:pic>
      <p:sp>
        <p:nvSpPr>
          <p:cNvPr id="13" name="TextBox 17">
            <a:extLst>
              <a:ext uri="{FF2B5EF4-FFF2-40B4-BE49-F238E27FC236}">
                <a16:creationId xmlns:a16="http://schemas.microsoft.com/office/drawing/2014/main" id="{0F2F2FEC-E81D-DF4D-ABF5-84C4E82B78B3}"/>
              </a:ext>
            </a:extLst>
          </p:cNvPr>
          <p:cNvSpPr txBox="1"/>
          <p:nvPr/>
        </p:nvSpPr>
        <p:spPr>
          <a:xfrm>
            <a:off x="9164676" y="6139887"/>
            <a:ext cx="1732856" cy="338554"/>
          </a:xfrm>
          <a:prstGeom prst="rect">
            <a:avLst/>
          </a:prstGeom>
          <a:noFill/>
        </p:spPr>
        <p:txBody>
          <a:bodyPr wrap="square" rtlCol="0" anchor="t">
            <a:spAutoFit/>
          </a:bodyPr>
          <a:lstStyle/>
          <a:p>
            <a:r>
              <a:rPr lang="en-US" altLang="zh-TW" sz="1600" b="1">
                <a:latin typeface="Arial" panose="020B0604020202020204" pitchFamily="34" charset="0"/>
                <a:ea typeface="微軟正黑體"/>
                <a:cs typeface="Arial" panose="020B0604020202020204" pitchFamily="34" charset="0"/>
              </a:rPr>
              <a:t>QXP-W6-AX200</a:t>
            </a:r>
          </a:p>
        </p:txBody>
      </p:sp>
    </p:spTree>
    <p:extLst>
      <p:ext uri="{BB962C8B-B14F-4D97-AF65-F5344CB8AC3E}">
        <p14:creationId xmlns:p14="http://schemas.microsoft.com/office/powerpoint/2010/main" val="31338571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橢圓 12">
            <a:extLst>
              <a:ext uri="{FF2B5EF4-FFF2-40B4-BE49-F238E27FC236}">
                <a16:creationId xmlns:a16="http://schemas.microsoft.com/office/drawing/2014/main" id="{5AE400DA-ADBA-427E-9985-66B91AB9A761}"/>
              </a:ext>
            </a:extLst>
          </p:cNvPr>
          <p:cNvSpPr/>
          <p:nvPr/>
        </p:nvSpPr>
        <p:spPr>
          <a:xfrm>
            <a:off x="6948389" y="1496738"/>
            <a:ext cx="3521122" cy="3521122"/>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橢圓 13">
            <a:extLst>
              <a:ext uri="{FF2B5EF4-FFF2-40B4-BE49-F238E27FC236}">
                <a16:creationId xmlns:a16="http://schemas.microsoft.com/office/drawing/2014/main" id="{87B3E8DA-AD25-496C-812A-18C2CED7D3BA}"/>
              </a:ext>
            </a:extLst>
          </p:cNvPr>
          <p:cNvSpPr/>
          <p:nvPr/>
        </p:nvSpPr>
        <p:spPr>
          <a:xfrm>
            <a:off x="7018220" y="1566570"/>
            <a:ext cx="3381462" cy="3381460"/>
          </a:xfrm>
          <a:prstGeom prst="ellips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橢圓 9">
            <a:extLst>
              <a:ext uri="{FF2B5EF4-FFF2-40B4-BE49-F238E27FC236}">
                <a16:creationId xmlns:a16="http://schemas.microsoft.com/office/drawing/2014/main" id="{1184917A-48F7-445F-95B9-B0DD867167FD}"/>
              </a:ext>
            </a:extLst>
          </p:cNvPr>
          <p:cNvSpPr/>
          <p:nvPr/>
        </p:nvSpPr>
        <p:spPr>
          <a:xfrm>
            <a:off x="1502565" y="1496738"/>
            <a:ext cx="3521122" cy="3521122"/>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橢圓 11">
            <a:extLst>
              <a:ext uri="{FF2B5EF4-FFF2-40B4-BE49-F238E27FC236}">
                <a16:creationId xmlns:a16="http://schemas.microsoft.com/office/drawing/2014/main" id="{C19890F0-5951-4CB7-893F-8B190F001025}"/>
              </a:ext>
            </a:extLst>
          </p:cNvPr>
          <p:cNvSpPr/>
          <p:nvPr/>
        </p:nvSpPr>
        <p:spPr>
          <a:xfrm>
            <a:off x="1572396" y="1566570"/>
            <a:ext cx="3381462" cy="3381460"/>
          </a:xfrm>
          <a:prstGeom prst="ellips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EDBACA53-C566-6D4E-9FB3-88822F5DF793}"/>
              </a:ext>
            </a:extLst>
          </p:cNvPr>
          <p:cNvSpPr>
            <a:spLocks noGrp="1"/>
          </p:cNvSpPr>
          <p:nvPr>
            <p:ph type="title"/>
          </p:nvPr>
        </p:nvSpPr>
        <p:spPr/>
        <p:txBody>
          <a:bodyPr/>
          <a:lstStyle/>
          <a:p>
            <a:r>
              <a:rPr kumimoji="1" lang="en-US" altLang="zh-TW" err="1"/>
              <a:t>WiFi</a:t>
            </a:r>
            <a:r>
              <a:rPr kumimoji="1" lang="en-US" altLang="zh-TW"/>
              <a:t> 6 </a:t>
            </a:r>
            <a:r>
              <a:rPr kumimoji="1" lang="zh-TW" altLang="en-US"/>
              <a:t>相較</a:t>
            </a:r>
            <a:r>
              <a:rPr kumimoji="1" lang="en-US" altLang="zh-TW"/>
              <a:t> </a:t>
            </a:r>
            <a:r>
              <a:rPr kumimoji="1" lang="en-US" altLang="zh-TW" err="1"/>
              <a:t>WiFi</a:t>
            </a:r>
            <a:r>
              <a:rPr kumimoji="1" lang="en-US" altLang="zh-TW"/>
              <a:t> 5 </a:t>
            </a:r>
            <a:r>
              <a:rPr kumimoji="1" lang="zh-TW" altLang="en-US"/>
              <a:t>更快也更低延遲</a:t>
            </a:r>
          </a:p>
        </p:txBody>
      </p:sp>
      <p:sp>
        <p:nvSpPr>
          <p:cNvPr id="5" name="文字方塊 4">
            <a:extLst>
              <a:ext uri="{FF2B5EF4-FFF2-40B4-BE49-F238E27FC236}">
                <a16:creationId xmlns:a16="http://schemas.microsoft.com/office/drawing/2014/main" id="{8BB3BB56-3CBE-FA44-9C68-8B2B8F85332A}"/>
              </a:ext>
            </a:extLst>
          </p:cNvPr>
          <p:cNvSpPr txBox="1"/>
          <p:nvPr/>
        </p:nvSpPr>
        <p:spPr>
          <a:xfrm>
            <a:off x="2008606" y="2016447"/>
            <a:ext cx="2536272" cy="1569660"/>
          </a:xfrm>
          <a:prstGeom prst="rect">
            <a:avLst/>
          </a:prstGeom>
          <a:noFill/>
        </p:spPr>
        <p:txBody>
          <a:bodyPr wrap="none" rtlCol="0">
            <a:spAutoFit/>
          </a:bodyPr>
          <a:lstStyle/>
          <a:p>
            <a:pPr algn="ctr"/>
            <a:r>
              <a:rPr kumimoji="1" lang="en-US" altLang="zh-TW" sz="6000">
                <a:solidFill>
                  <a:srgbClr val="7030A0"/>
                </a:solidFill>
                <a:latin typeface="微軟正黑體" panose="020B0604030504040204" pitchFamily="34" charset="-120"/>
                <a:ea typeface="微軟正黑體" panose="020B0604030504040204" pitchFamily="34" charset="-120"/>
              </a:rPr>
              <a:t>1.25 X</a:t>
            </a:r>
          </a:p>
          <a:p>
            <a:pPr algn="ctr"/>
            <a:r>
              <a:rPr kumimoji="1" lang="zh-TW" altLang="en-US" sz="3600">
                <a:latin typeface="微軟正黑體" panose="020B0604030504040204" pitchFamily="34" charset="-120"/>
                <a:ea typeface="微軟正黑體" panose="020B0604030504040204" pitchFamily="34" charset="-120"/>
              </a:rPr>
              <a:t>更快的速度</a:t>
            </a:r>
            <a:endParaRPr kumimoji="1" lang="en-US" altLang="zh-TW" sz="3600">
              <a:latin typeface="微軟正黑體" panose="020B0604030504040204" pitchFamily="34" charset="-120"/>
              <a:ea typeface="微軟正黑體" panose="020B0604030504040204" pitchFamily="34" charset="-120"/>
            </a:endParaRPr>
          </a:p>
        </p:txBody>
      </p:sp>
      <p:sp>
        <p:nvSpPr>
          <p:cNvPr id="6" name="文字方塊 5">
            <a:extLst>
              <a:ext uri="{FF2B5EF4-FFF2-40B4-BE49-F238E27FC236}">
                <a16:creationId xmlns:a16="http://schemas.microsoft.com/office/drawing/2014/main" id="{A0E55AF6-41B1-354B-BA21-97E34139C05D}"/>
              </a:ext>
            </a:extLst>
          </p:cNvPr>
          <p:cNvSpPr txBox="1"/>
          <p:nvPr/>
        </p:nvSpPr>
        <p:spPr>
          <a:xfrm>
            <a:off x="7469109" y="1927964"/>
            <a:ext cx="2492990" cy="1569660"/>
          </a:xfrm>
          <a:prstGeom prst="rect">
            <a:avLst/>
          </a:prstGeom>
          <a:noFill/>
        </p:spPr>
        <p:txBody>
          <a:bodyPr wrap="none" rtlCol="0">
            <a:spAutoFit/>
          </a:bodyPr>
          <a:lstStyle/>
          <a:p>
            <a:pPr algn="ctr"/>
            <a:r>
              <a:rPr kumimoji="1" lang="en-US" altLang="zh-TW" sz="6000">
                <a:solidFill>
                  <a:srgbClr val="7030A0"/>
                </a:solidFill>
                <a:latin typeface="微軟正黑體" panose="020B0604030504040204" pitchFamily="34" charset="-120"/>
                <a:ea typeface="微軟正黑體" panose="020B0604030504040204" pitchFamily="34" charset="-120"/>
              </a:rPr>
              <a:t>4 X</a:t>
            </a:r>
          </a:p>
          <a:p>
            <a:pPr algn="ctr"/>
            <a:r>
              <a:rPr kumimoji="1" lang="zh-TW" altLang="en-US" sz="3600">
                <a:latin typeface="微軟正黑體" panose="020B0604030504040204" pitchFamily="34" charset="-120"/>
                <a:ea typeface="微軟正黑體" panose="020B0604030504040204" pitchFamily="34" charset="-120"/>
              </a:rPr>
              <a:t>更低的延遲</a:t>
            </a:r>
            <a:endParaRPr kumimoji="1" lang="en-US" altLang="zh-TW" sz="3600">
              <a:latin typeface="微軟正黑體" panose="020B0604030504040204" pitchFamily="34" charset="-120"/>
              <a:ea typeface="微軟正黑體" panose="020B0604030504040204" pitchFamily="34" charset="-120"/>
            </a:endParaRPr>
          </a:p>
        </p:txBody>
      </p:sp>
      <p:sp>
        <p:nvSpPr>
          <p:cNvPr id="15" name="矩形: 圓角 14">
            <a:extLst>
              <a:ext uri="{FF2B5EF4-FFF2-40B4-BE49-F238E27FC236}">
                <a16:creationId xmlns:a16="http://schemas.microsoft.com/office/drawing/2014/main" id="{2296F243-A02E-4968-973C-FA5E7BA636E3}"/>
              </a:ext>
            </a:extLst>
          </p:cNvPr>
          <p:cNvSpPr/>
          <p:nvPr/>
        </p:nvSpPr>
        <p:spPr>
          <a:xfrm>
            <a:off x="892531" y="3645482"/>
            <a:ext cx="4758751" cy="2719690"/>
          </a:xfrm>
          <a:prstGeom prst="roundRect">
            <a:avLst>
              <a:gd name="adj" fmla="val 4811"/>
            </a:avLst>
          </a:prstGeom>
          <a:solidFill>
            <a:schemeClr val="bg1"/>
          </a:solidFill>
          <a:ln w="57150">
            <a:solidFill>
              <a:srgbClr val="EA1CDF"/>
            </a:solidFill>
            <a:extLst>
              <a:ext uri="{C807C97D-BFC1-408E-A445-0C87EB9F89A2}">
                <ask:lineSketchStyleProps xmlns:ask="http://schemas.microsoft.com/office/drawing/2018/sketchyshapes" sd="1219033472">
                  <a:custGeom>
                    <a:avLst/>
                    <a:gdLst>
                      <a:gd name="connsiteX0" fmla="*/ 0 w 4550730"/>
                      <a:gd name="connsiteY0" fmla="*/ 91069 h 1892923"/>
                      <a:gd name="connsiteX1" fmla="*/ 91069 w 4550730"/>
                      <a:gd name="connsiteY1" fmla="*/ 0 h 1892923"/>
                      <a:gd name="connsiteX2" fmla="*/ 758839 w 4550730"/>
                      <a:gd name="connsiteY2" fmla="*/ 0 h 1892923"/>
                      <a:gd name="connsiteX3" fmla="*/ 1295552 w 4550730"/>
                      <a:gd name="connsiteY3" fmla="*/ 0 h 1892923"/>
                      <a:gd name="connsiteX4" fmla="*/ 1963323 w 4550730"/>
                      <a:gd name="connsiteY4" fmla="*/ 0 h 1892923"/>
                      <a:gd name="connsiteX5" fmla="*/ 2456350 w 4550730"/>
                      <a:gd name="connsiteY5" fmla="*/ 0 h 1892923"/>
                      <a:gd name="connsiteX6" fmla="*/ 3124120 w 4550730"/>
                      <a:gd name="connsiteY6" fmla="*/ 0 h 1892923"/>
                      <a:gd name="connsiteX7" fmla="*/ 3660833 w 4550730"/>
                      <a:gd name="connsiteY7" fmla="*/ 0 h 1892923"/>
                      <a:gd name="connsiteX8" fmla="*/ 4459661 w 4550730"/>
                      <a:gd name="connsiteY8" fmla="*/ 0 h 1892923"/>
                      <a:gd name="connsiteX9" fmla="*/ 4550730 w 4550730"/>
                      <a:gd name="connsiteY9" fmla="*/ 91069 h 1892923"/>
                      <a:gd name="connsiteX10" fmla="*/ 4550730 w 4550730"/>
                      <a:gd name="connsiteY10" fmla="*/ 627115 h 1892923"/>
                      <a:gd name="connsiteX11" fmla="*/ 4550730 w 4550730"/>
                      <a:gd name="connsiteY11" fmla="*/ 1146053 h 1892923"/>
                      <a:gd name="connsiteX12" fmla="*/ 4550730 w 4550730"/>
                      <a:gd name="connsiteY12" fmla="*/ 1801854 h 1892923"/>
                      <a:gd name="connsiteX13" fmla="*/ 4459661 w 4550730"/>
                      <a:gd name="connsiteY13" fmla="*/ 1892923 h 1892923"/>
                      <a:gd name="connsiteX14" fmla="*/ 3966634 w 4550730"/>
                      <a:gd name="connsiteY14" fmla="*/ 1892923 h 1892923"/>
                      <a:gd name="connsiteX15" fmla="*/ 3255178 w 4550730"/>
                      <a:gd name="connsiteY15" fmla="*/ 1892923 h 1892923"/>
                      <a:gd name="connsiteX16" fmla="*/ 2631093 w 4550730"/>
                      <a:gd name="connsiteY16" fmla="*/ 1892923 h 1892923"/>
                      <a:gd name="connsiteX17" fmla="*/ 1919637 w 4550730"/>
                      <a:gd name="connsiteY17" fmla="*/ 1892923 h 1892923"/>
                      <a:gd name="connsiteX18" fmla="*/ 1251866 w 4550730"/>
                      <a:gd name="connsiteY18" fmla="*/ 1892923 h 1892923"/>
                      <a:gd name="connsiteX19" fmla="*/ 671468 w 4550730"/>
                      <a:gd name="connsiteY19" fmla="*/ 1892923 h 1892923"/>
                      <a:gd name="connsiteX20" fmla="*/ 91069 w 4550730"/>
                      <a:gd name="connsiteY20" fmla="*/ 1892923 h 1892923"/>
                      <a:gd name="connsiteX21" fmla="*/ 0 w 4550730"/>
                      <a:gd name="connsiteY21" fmla="*/ 1801854 h 1892923"/>
                      <a:gd name="connsiteX22" fmla="*/ 0 w 4550730"/>
                      <a:gd name="connsiteY22" fmla="*/ 1231592 h 1892923"/>
                      <a:gd name="connsiteX23" fmla="*/ 0 w 4550730"/>
                      <a:gd name="connsiteY23" fmla="*/ 627115 h 1892923"/>
                      <a:gd name="connsiteX24" fmla="*/ 0 w 4550730"/>
                      <a:gd name="connsiteY24" fmla="*/ 91069 h 189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50730" h="1892923" fill="none" extrusionOk="0">
                        <a:moveTo>
                          <a:pt x="0" y="91069"/>
                        </a:moveTo>
                        <a:cubicBezTo>
                          <a:pt x="-851" y="42481"/>
                          <a:pt x="33730" y="-9345"/>
                          <a:pt x="91069" y="0"/>
                        </a:cubicBezTo>
                        <a:cubicBezTo>
                          <a:pt x="295796" y="-1621"/>
                          <a:pt x="446382" y="-13185"/>
                          <a:pt x="758839" y="0"/>
                        </a:cubicBezTo>
                        <a:cubicBezTo>
                          <a:pt x="1071296" y="13185"/>
                          <a:pt x="1154156" y="-21879"/>
                          <a:pt x="1295552" y="0"/>
                        </a:cubicBezTo>
                        <a:cubicBezTo>
                          <a:pt x="1436948" y="21879"/>
                          <a:pt x="1746809" y="23209"/>
                          <a:pt x="1963323" y="0"/>
                        </a:cubicBezTo>
                        <a:cubicBezTo>
                          <a:pt x="2179837" y="-23209"/>
                          <a:pt x="2246475" y="-7865"/>
                          <a:pt x="2456350" y="0"/>
                        </a:cubicBezTo>
                        <a:cubicBezTo>
                          <a:pt x="2666225" y="7865"/>
                          <a:pt x="2878735" y="31935"/>
                          <a:pt x="3124120" y="0"/>
                        </a:cubicBezTo>
                        <a:cubicBezTo>
                          <a:pt x="3369505" y="-31935"/>
                          <a:pt x="3536061" y="2675"/>
                          <a:pt x="3660833" y="0"/>
                        </a:cubicBezTo>
                        <a:cubicBezTo>
                          <a:pt x="3785605" y="-2675"/>
                          <a:pt x="4281735" y="-26334"/>
                          <a:pt x="4459661" y="0"/>
                        </a:cubicBezTo>
                        <a:cubicBezTo>
                          <a:pt x="4510460" y="-2197"/>
                          <a:pt x="4542068" y="40494"/>
                          <a:pt x="4550730" y="91069"/>
                        </a:cubicBezTo>
                        <a:cubicBezTo>
                          <a:pt x="4534642" y="289193"/>
                          <a:pt x="4575240" y="508743"/>
                          <a:pt x="4550730" y="627115"/>
                        </a:cubicBezTo>
                        <a:cubicBezTo>
                          <a:pt x="4526220" y="745487"/>
                          <a:pt x="4538614" y="983985"/>
                          <a:pt x="4550730" y="1146053"/>
                        </a:cubicBezTo>
                        <a:cubicBezTo>
                          <a:pt x="4562846" y="1308121"/>
                          <a:pt x="4523674" y="1657878"/>
                          <a:pt x="4550730" y="1801854"/>
                        </a:cubicBezTo>
                        <a:cubicBezTo>
                          <a:pt x="4552905" y="1857467"/>
                          <a:pt x="4516556" y="1899451"/>
                          <a:pt x="4459661" y="1892923"/>
                        </a:cubicBezTo>
                        <a:cubicBezTo>
                          <a:pt x="4289906" y="1885729"/>
                          <a:pt x="4208288" y="1907610"/>
                          <a:pt x="3966634" y="1892923"/>
                        </a:cubicBezTo>
                        <a:cubicBezTo>
                          <a:pt x="3724980" y="1878236"/>
                          <a:pt x="3451650" y="1888418"/>
                          <a:pt x="3255178" y="1892923"/>
                        </a:cubicBezTo>
                        <a:cubicBezTo>
                          <a:pt x="3058706" y="1897428"/>
                          <a:pt x="2806812" y="1882847"/>
                          <a:pt x="2631093" y="1892923"/>
                        </a:cubicBezTo>
                        <a:cubicBezTo>
                          <a:pt x="2455375" y="1902999"/>
                          <a:pt x="2079254" y="1924466"/>
                          <a:pt x="1919637" y="1892923"/>
                        </a:cubicBezTo>
                        <a:cubicBezTo>
                          <a:pt x="1760020" y="1861380"/>
                          <a:pt x="1408103" y="1904386"/>
                          <a:pt x="1251866" y="1892923"/>
                        </a:cubicBezTo>
                        <a:cubicBezTo>
                          <a:pt x="1095629" y="1881460"/>
                          <a:pt x="858577" y="1880103"/>
                          <a:pt x="671468" y="1892923"/>
                        </a:cubicBezTo>
                        <a:cubicBezTo>
                          <a:pt x="484359" y="1905743"/>
                          <a:pt x="341077" y="1912387"/>
                          <a:pt x="91069" y="1892923"/>
                        </a:cubicBezTo>
                        <a:cubicBezTo>
                          <a:pt x="40802" y="1894263"/>
                          <a:pt x="3974" y="1848584"/>
                          <a:pt x="0" y="1801854"/>
                        </a:cubicBezTo>
                        <a:cubicBezTo>
                          <a:pt x="17074" y="1636219"/>
                          <a:pt x="-2733" y="1482542"/>
                          <a:pt x="0" y="1231592"/>
                        </a:cubicBezTo>
                        <a:cubicBezTo>
                          <a:pt x="2733" y="980642"/>
                          <a:pt x="-10213" y="870350"/>
                          <a:pt x="0" y="627115"/>
                        </a:cubicBezTo>
                        <a:cubicBezTo>
                          <a:pt x="10213" y="383880"/>
                          <a:pt x="-21618" y="299794"/>
                          <a:pt x="0" y="91069"/>
                        </a:cubicBezTo>
                        <a:close/>
                      </a:path>
                      <a:path w="4550730" h="1892923" stroke="0" extrusionOk="0">
                        <a:moveTo>
                          <a:pt x="0" y="91069"/>
                        </a:moveTo>
                        <a:cubicBezTo>
                          <a:pt x="-10382" y="34369"/>
                          <a:pt x="38989" y="669"/>
                          <a:pt x="91069" y="0"/>
                        </a:cubicBezTo>
                        <a:cubicBezTo>
                          <a:pt x="325738" y="-12574"/>
                          <a:pt x="556199" y="15576"/>
                          <a:pt x="802525" y="0"/>
                        </a:cubicBezTo>
                        <a:cubicBezTo>
                          <a:pt x="1048851" y="-15576"/>
                          <a:pt x="1221858" y="26884"/>
                          <a:pt x="1382924" y="0"/>
                        </a:cubicBezTo>
                        <a:cubicBezTo>
                          <a:pt x="1543990" y="-26884"/>
                          <a:pt x="1714110" y="-6393"/>
                          <a:pt x="1919637" y="0"/>
                        </a:cubicBezTo>
                        <a:cubicBezTo>
                          <a:pt x="2125164" y="6393"/>
                          <a:pt x="2278487" y="-24816"/>
                          <a:pt x="2587407" y="0"/>
                        </a:cubicBezTo>
                        <a:cubicBezTo>
                          <a:pt x="2896327" y="24816"/>
                          <a:pt x="2941468" y="-22687"/>
                          <a:pt x="3167806" y="0"/>
                        </a:cubicBezTo>
                        <a:cubicBezTo>
                          <a:pt x="3394144" y="22687"/>
                          <a:pt x="3557502" y="35231"/>
                          <a:pt x="3879262" y="0"/>
                        </a:cubicBezTo>
                        <a:cubicBezTo>
                          <a:pt x="4201022" y="-35231"/>
                          <a:pt x="4185863" y="-822"/>
                          <a:pt x="4459661" y="0"/>
                        </a:cubicBezTo>
                        <a:cubicBezTo>
                          <a:pt x="4505937" y="6650"/>
                          <a:pt x="4543464" y="32345"/>
                          <a:pt x="4550730" y="91069"/>
                        </a:cubicBezTo>
                        <a:cubicBezTo>
                          <a:pt x="4566929" y="350446"/>
                          <a:pt x="4540824" y="376137"/>
                          <a:pt x="4550730" y="627115"/>
                        </a:cubicBezTo>
                        <a:cubicBezTo>
                          <a:pt x="4560636" y="878093"/>
                          <a:pt x="4570746" y="1056998"/>
                          <a:pt x="4550730" y="1197377"/>
                        </a:cubicBezTo>
                        <a:cubicBezTo>
                          <a:pt x="4530714" y="1337756"/>
                          <a:pt x="4570817" y="1541648"/>
                          <a:pt x="4550730" y="1801854"/>
                        </a:cubicBezTo>
                        <a:cubicBezTo>
                          <a:pt x="4558658" y="1861861"/>
                          <a:pt x="4514445" y="1888993"/>
                          <a:pt x="4459661" y="1892923"/>
                        </a:cubicBezTo>
                        <a:cubicBezTo>
                          <a:pt x="4203967" y="1864303"/>
                          <a:pt x="4009421" y="1889407"/>
                          <a:pt x="3835576" y="1892923"/>
                        </a:cubicBezTo>
                        <a:cubicBezTo>
                          <a:pt x="3661731" y="1896439"/>
                          <a:pt x="3355420" y="1902385"/>
                          <a:pt x="3211492" y="1892923"/>
                        </a:cubicBezTo>
                        <a:cubicBezTo>
                          <a:pt x="3067564" y="1883461"/>
                          <a:pt x="2840219" y="1903645"/>
                          <a:pt x="2500035" y="1892923"/>
                        </a:cubicBezTo>
                        <a:cubicBezTo>
                          <a:pt x="2159851" y="1882201"/>
                          <a:pt x="2010133" y="1918698"/>
                          <a:pt x="1875951" y="1892923"/>
                        </a:cubicBezTo>
                        <a:cubicBezTo>
                          <a:pt x="1741769" y="1867148"/>
                          <a:pt x="1548397" y="1885184"/>
                          <a:pt x="1382924" y="1892923"/>
                        </a:cubicBezTo>
                        <a:cubicBezTo>
                          <a:pt x="1217451" y="1900662"/>
                          <a:pt x="994789" y="1895430"/>
                          <a:pt x="846211" y="1892923"/>
                        </a:cubicBezTo>
                        <a:cubicBezTo>
                          <a:pt x="697633" y="1890416"/>
                          <a:pt x="260078" y="1898171"/>
                          <a:pt x="91069" y="1892923"/>
                        </a:cubicBezTo>
                        <a:cubicBezTo>
                          <a:pt x="46561" y="1891698"/>
                          <a:pt x="198" y="1854034"/>
                          <a:pt x="0" y="1801854"/>
                        </a:cubicBezTo>
                        <a:cubicBezTo>
                          <a:pt x="11008" y="1684948"/>
                          <a:pt x="-9178" y="1442134"/>
                          <a:pt x="0" y="1265808"/>
                        </a:cubicBezTo>
                        <a:cubicBezTo>
                          <a:pt x="9178" y="1089482"/>
                          <a:pt x="-20848" y="979703"/>
                          <a:pt x="0" y="746870"/>
                        </a:cubicBezTo>
                        <a:cubicBezTo>
                          <a:pt x="20848" y="514037"/>
                          <a:pt x="-25383" y="257087"/>
                          <a:pt x="0" y="9106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pic>
        <p:nvPicPr>
          <p:cNvPr id="8" name="圖片 7">
            <a:extLst>
              <a:ext uri="{FF2B5EF4-FFF2-40B4-BE49-F238E27FC236}">
                <a16:creationId xmlns:a16="http://schemas.microsoft.com/office/drawing/2014/main" id="{810CF58D-3EEF-45AC-A334-ADC25411B3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25996" y="3849727"/>
            <a:ext cx="3105995" cy="2170579"/>
          </a:xfrm>
          <a:prstGeom prst="rect">
            <a:avLst/>
          </a:prstGeom>
        </p:spPr>
      </p:pic>
      <p:sp>
        <p:nvSpPr>
          <p:cNvPr id="16" name="文字方塊 15">
            <a:extLst>
              <a:ext uri="{FF2B5EF4-FFF2-40B4-BE49-F238E27FC236}">
                <a16:creationId xmlns:a16="http://schemas.microsoft.com/office/drawing/2014/main" id="{D6D9DFC2-1F6F-41D7-B294-489B6577325C}"/>
              </a:ext>
            </a:extLst>
          </p:cNvPr>
          <p:cNvSpPr txBox="1"/>
          <p:nvPr/>
        </p:nvSpPr>
        <p:spPr>
          <a:xfrm>
            <a:off x="906863" y="4240066"/>
            <a:ext cx="1095172" cy="800219"/>
          </a:xfrm>
          <a:prstGeom prst="rect">
            <a:avLst/>
          </a:prstGeom>
          <a:noFill/>
        </p:spPr>
        <p:txBody>
          <a:bodyPr wrap="none" rtlCol="0">
            <a:spAutoFit/>
          </a:bodyPr>
          <a:lstStyle/>
          <a:p>
            <a:r>
              <a:rPr kumimoji="1" lang="en-US" altLang="zh-TW" sz="3000"/>
              <a:t>11ax</a:t>
            </a:r>
          </a:p>
          <a:p>
            <a:r>
              <a:rPr kumimoji="1" lang="en-US" altLang="zh-TW" sz="1600"/>
              <a:t>1024-QAM</a:t>
            </a:r>
            <a:endParaRPr kumimoji="1" lang="zh-TW" altLang="en-US" sz="1600"/>
          </a:p>
        </p:txBody>
      </p:sp>
      <p:sp>
        <p:nvSpPr>
          <p:cNvPr id="17" name="文字方塊 16">
            <a:extLst>
              <a:ext uri="{FF2B5EF4-FFF2-40B4-BE49-F238E27FC236}">
                <a16:creationId xmlns:a16="http://schemas.microsoft.com/office/drawing/2014/main" id="{6166D295-5BCC-4D88-BC80-6218B8217733}"/>
              </a:ext>
            </a:extLst>
          </p:cNvPr>
          <p:cNvSpPr txBox="1"/>
          <p:nvPr/>
        </p:nvSpPr>
        <p:spPr>
          <a:xfrm>
            <a:off x="906863" y="5344471"/>
            <a:ext cx="990977" cy="800219"/>
          </a:xfrm>
          <a:prstGeom prst="rect">
            <a:avLst/>
          </a:prstGeom>
          <a:noFill/>
        </p:spPr>
        <p:txBody>
          <a:bodyPr wrap="none" rtlCol="0">
            <a:spAutoFit/>
          </a:bodyPr>
          <a:lstStyle/>
          <a:p>
            <a:r>
              <a:rPr kumimoji="1" lang="en-US" altLang="zh-TW" sz="3000"/>
              <a:t>11ax</a:t>
            </a:r>
          </a:p>
          <a:p>
            <a:r>
              <a:rPr kumimoji="1" lang="en-US" altLang="zh-TW" sz="1600"/>
              <a:t>256-QAM</a:t>
            </a:r>
            <a:endParaRPr kumimoji="1" lang="zh-TW" altLang="en-US" sz="1600"/>
          </a:p>
        </p:txBody>
      </p:sp>
      <p:sp>
        <p:nvSpPr>
          <p:cNvPr id="18" name="文字方塊 17">
            <a:extLst>
              <a:ext uri="{FF2B5EF4-FFF2-40B4-BE49-F238E27FC236}">
                <a16:creationId xmlns:a16="http://schemas.microsoft.com/office/drawing/2014/main" id="{A59F3469-287C-4890-94B5-6E5F78DB89BD}"/>
              </a:ext>
            </a:extLst>
          </p:cNvPr>
          <p:cNvSpPr txBox="1"/>
          <p:nvPr/>
        </p:nvSpPr>
        <p:spPr>
          <a:xfrm>
            <a:off x="2265627" y="3918142"/>
            <a:ext cx="1011815" cy="400110"/>
          </a:xfrm>
          <a:prstGeom prst="rect">
            <a:avLst/>
          </a:prstGeom>
          <a:noFill/>
        </p:spPr>
        <p:txBody>
          <a:bodyPr wrap="none" rtlCol="0">
            <a:spAutoFit/>
          </a:bodyPr>
          <a:lstStyle/>
          <a:p>
            <a:r>
              <a:rPr kumimoji="1" lang="en-US" altLang="zh-TW" sz="2000">
                <a:latin typeface="微軟正黑體" panose="020B0604030504040204" pitchFamily="34" charset="-120"/>
                <a:ea typeface="微軟正黑體" panose="020B0604030504040204" pitchFamily="34" charset="-120"/>
              </a:rPr>
              <a:t>10</a:t>
            </a:r>
            <a:r>
              <a:rPr kumimoji="1" lang="en-US" altLang="zh-TW" sz="1000">
                <a:latin typeface="微軟正黑體" panose="020B0604030504040204" pitchFamily="34" charset="-120"/>
                <a:ea typeface="微軟正黑體" panose="020B0604030504040204" pitchFamily="34" charset="-120"/>
              </a:rPr>
              <a:t>bits/</a:t>
            </a:r>
            <a:r>
              <a:rPr kumimoji="1" lang="zh-TW" altLang="en-US" sz="1000">
                <a:latin typeface="微軟正黑體" panose="020B0604030504040204" pitchFamily="34" charset="-120"/>
                <a:ea typeface="微軟正黑體" panose="020B0604030504040204" pitchFamily="34" charset="-120"/>
              </a:rPr>
              <a:t>標記</a:t>
            </a:r>
          </a:p>
        </p:txBody>
      </p:sp>
      <p:sp>
        <p:nvSpPr>
          <p:cNvPr id="19" name="文字方塊 18">
            <a:extLst>
              <a:ext uri="{FF2B5EF4-FFF2-40B4-BE49-F238E27FC236}">
                <a16:creationId xmlns:a16="http://schemas.microsoft.com/office/drawing/2014/main" id="{616D54C8-20EC-49BB-A36C-729B1F0CC5C7}"/>
              </a:ext>
            </a:extLst>
          </p:cNvPr>
          <p:cNvSpPr txBox="1"/>
          <p:nvPr/>
        </p:nvSpPr>
        <p:spPr>
          <a:xfrm>
            <a:off x="3643823" y="5067961"/>
            <a:ext cx="862737" cy="400110"/>
          </a:xfrm>
          <a:prstGeom prst="rect">
            <a:avLst/>
          </a:prstGeom>
          <a:noFill/>
        </p:spPr>
        <p:txBody>
          <a:bodyPr wrap="none" rtlCol="0">
            <a:spAutoFit/>
          </a:bodyPr>
          <a:lstStyle/>
          <a:p>
            <a:r>
              <a:rPr kumimoji="1" lang="en-US" altLang="zh-TW" sz="2000">
                <a:latin typeface="微軟正黑體" panose="020B0604030504040204" pitchFamily="34" charset="-120"/>
                <a:ea typeface="微軟正黑體" panose="020B0604030504040204" pitchFamily="34" charset="-120"/>
              </a:rPr>
              <a:t>8</a:t>
            </a:r>
            <a:r>
              <a:rPr kumimoji="1" lang="en-US" altLang="zh-TW" sz="1000">
                <a:latin typeface="微軟正黑體" panose="020B0604030504040204" pitchFamily="34" charset="-120"/>
                <a:ea typeface="微軟正黑體" panose="020B0604030504040204" pitchFamily="34" charset="-120"/>
              </a:rPr>
              <a:t>bits/</a:t>
            </a:r>
            <a:r>
              <a:rPr kumimoji="1" lang="zh-TW" altLang="en-US" sz="1000">
                <a:latin typeface="微軟正黑體" panose="020B0604030504040204" pitchFamily="34" charset="-120"/>
                <a:ea typeface="微軟正黑體" panose="020B0604030504040204" pitchFamily="34" charset="-120"/>
              </a:rPr>
              <a:t>標記</a:t>
            </a:r>
          </a:p>
        </p:txBody>
      </p:sp>
      <p:sp>
        <p:nvSpPr>
          <p:cNvPr id="20" name="文字方塊 19">
            <a:extLst>
              <a:ext uri="{FF2B5EF4-FFF2-40B4-BE49-F238E27FC236}">
                <a16:creationId xmlns:a16="http://schemas.microsoft.com/office/drawing/2014/main" id="{59DB171C-43CD-4D18-BCD5-141B54B911E7}"/>
              </a:ext>
            </a:extLst>
          </p:cNvPr>
          <p:cNvSpPr txBox="1"/>
          <p:nvPr/>
        </p:nvSpPr>
        <p:spPr>
          <a:xfrm>
            <a:off x="4869511" y="4395497"/>
            <a:ext cx="843501" cy="553998"/>
          </a:xfrm>
          <a:prstGeom prst="rect">
            <a:avLst/>
          </a:prstGeom>
          <a:noFill/>
        </p:spPr>
        <p:txBody>
          <a:bodyPr wrap="none" rtlCol="0">
            <a:spAutoFit/>
          </a:bodyPr>
          <a:lstStyle/>
          <a:p>
            <a:r>
              <a:rPr kumimoji="1" lang="en-US" altLang="zh-TW" sz="2000" b="1">
                <a:latin typeface="微軟正黑體" panose="020B0604030504040204" pitchFamily="34" charset="-120"/>
                <a:ea typeface="微軟正黑體" panose="020B0604030504040204" pitchFamily="34" charset="-120"/>
              </a:rPr>
              <a:t>1.25x</a:t>
            </a:r>
          </a:p>
          <a:p>
            <a:r>
              <a:rPr kumimoji="1" lang="zh-TW" altLang="en-US" sz="1000">
                <a:latin typeface="微軟正黑體" panose="020B0604030504040204" pitchFamily="34" charset="-120"/>
                <a:ea typeface="微軟正黑體" panose="020B0604030504040204" pitchFamily="34" charset="-120"/>
              </a:rPr>
              <a:t>改善速度</a:t>
            </a:r>
          </a:p>
        </p:txBody>
      </p:sp>
      <p:sp>
        <p:nvSpPr>
          <p:cNvPr id="21" name="矩形: 圓角 20">
            <a:extLst>
              <a:ext uri="{FF2B5EF4-FFF2-40B4-BE49-F238E27FC236}">
                <a16:creationId xmlns:a16="http://schemas.microsoft.com/office/drawing/2014/main" id="{B95AFCA2-8835-41B9-B861-82A8C1636B32}"/>
              </a:ext>
            </a:extLst>
          </p:cNvPr>
          <p:cNvSpPr/>
          <p:nvPr/>
        </p:nvSpPr>
        <p:spPr>
          <a:xfrm>
            <a:off x="6229387" y="3645482"/>
            <a:ext cx="5064971" cy="2719690"/>
          </a:xfrm>
          <a:prstGeom prst="roundRect">
            <a:avLst>
              <a:gd name="adj" fmla="val 4811"/>
            </a:avLst>
          </a:prstGeom>
          <a:solidFill>
            <a:schemeClr val="bg1"/>
          </a:solidFill>
          <a:ln w="57150">
            <a:solidFill>
              <a:srgbClr val="EA1CDF"/>
            </a:solidFill>
            <a:extLst>
              <a:ext uri="{C807C97D-BFC1-408E-A445-0C87EB9F89A2}">
                <ask:lineSketchStyleProps xmlns:ask="http://schemas.microsoft.com/office/drawing/2018/sketchyshapes" sd="1219033472">
                  <a:custGeom>
                    <a:avLst/>
                    <a:gdLst>
                      <a:gd name="connsiteX0" fmla="*/ 0 w 4550730"/>
                      <a:gd name="connsiteY0" fmla="*/ 91069 h 1892923"/>
                      <a:gd name="connsiteX1" fmla="*/ 91069 w 4550730"/>
                      <a:gd name="connsiteY1" fmla="*/ 0 h 1892923"/>
                      <a:gd name="connsiteX2" fmla="*/ 758839 w 4550730"/>
                      <a:gd name="connsiteY2" fmla="*/ 0 h 1892923"/>
                      <a:gd name="connsiteX3" fmla="*/ 1295552 w 4550730"/>
                      <a:gd name="connsiteY3" fmla="*/ 0 h 1892923"/>
                      <a:gd name="connsiteX4" fmla="*/ 1963323 w 4550730"/>
                      <a:gd name="connsiteY4" fmla="*/ 0 h 1892923"/>
                      <a:gd name="connsiteX5" fmla="*/ 2456350 w 4550730"/>
                      <a:gd name="connsiteY5" fmla="*/ 0 h 1892923"/>
                      <a:gd name="connsiteX6" fmla="*/ 3124120 w 4550730"/>
                      <a:gd name="connsiteY6" fmla="*/ 0 h 1892923"/>
                      <a:gd name="connsiteX7" fmla="*/ 3660833 w 4550730"/>
                      <a:gd name="connsiteY7" fmla="*/ 0 h 1892923"/>
                      <a:gd name="connsiteX8" fmla="*/ 4459661 w 4550730"/>
                      <a:gd name="connsiteY8" fmla="*/ 0 h 1892923"/>
                      <a:gd name="connsiteX9" fmla="*/ 4550730 w 4550730"/>
                      <a:gd name="connsiteY9" fmla="*/ 91069 h 1892923"/>
                      <a:gd name="connsiteX10" fmla="*/ 4550730 w 4550730"/>
                      <a:gd name="connsiteY10" fmla="*/ 627115 h 1892923"/>
                      <a:gd name="connsiteX11" fmla="*/ 4550730 w 4550730"/>
                      <a:gd name="connsiteY11" fmla="*/ 1146053 h 1892923"/>
                      <a:gd name="connsiteX12" fmla="*/ 4550730 w 4550730"/>
                      <a:gd name="connsiteY12" fmla="*/ 1801854 h 1892923"/>
                      <a:gd name="connsiteX13" fmla="*/ 4459661 w 4550730"/>
                      <a:gd name="connsiteY13" fmla="*/ 1892923 h 1892923"/>
                      <a:gd name="connsiteX14" fmla="*/ 3966634 w 4550730"/>
                      <a:gd name="connsiteY14" fmla="*/ 1892923 h 1892923"/>
                      <a:gd name="connsiteX15" fmla="*/ 3255178 w 4550730"/>
                      <a:gd name="connsiteY15" fmla="*/ 1892923 h 1892923"/>
                      <a:gd name="connsiteX16" fmla="*/ 2631093 w 4550730"/>
                      <a:gd name="connsiteY16" fmla="*/ 1892923 h 1892923"/>
                      <a:gd name="connsiteX17" fmla="*/ 1919637 w 4550730"/>
                      <a:gd name="connsiteY17" fmla="*/ 1892923 h 1892923"/>
                      <a:gd name="connsiteX18" fmla="*/ 1251866 w 4550730"/>
                      <a:gd name="connsiteY18" fmla="*/ 1892923 h 1892923"/>
                      <a:gd name="connsiteX19" fmla="*/ 671468 w 4550730"/>
                      <a:gd name="connsiteY19" fmla="*/ 1892923 h 1892923"/>
                      <a:gd name="connsiteX20" fmla="*/ 91069 w 4550730"/>
                      <a:gd name="connsiteY20" fmla="*/ 1892923 h 1892923"/>
                      <a:gd name="connsiteX21" fmla="*/ 0 w 4550730"/>
                      <a:gd name="connsiteY21" fmla="*/ 1801854 h 1892923"/>
                      <a:gd name="connsiteX22" fmla="*/ 0 w 4550730"/>
                      <a:gd name="connsiteY22" fmla="*/ 1231592 h 1892923"/>
                      <a:gd name="connsiteX23" fmla="*/ 0 w 4550730"/>
                      <a:gd name="connsiteY23" fmla="*/ 627115 h 1892923"/>
                      <a:gd name="connsiteX24" fmla="*/ 0 w 4550730"/>
                      <a:gd name="connsiteY24" fmla="*/ 91069 h 189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50730" h="1892923" fill="none" extrusionOk="0">
                        <a:moveTo>
                          <a:pt x="0" y="91069"/>
                        </a:moveTo>
                        <a:cubicBezTo>
                          <a:pt x="-851" y="42481"/>
                          <a:pt x="33730" y="-9345"/>
                          <a:pt x="91069" y="0"/>
                        </a:cubicBezTo>
                        <a:cubicBezTo>
                          <a:pt x="295796" y="-1621"/>
                          <a:pt x="446382" y="-13185"/>
                          <a:pt x="758839" y="0"/>
                        </a:cubicBezTo>
                        <a:cubicBezTo>
                          <a:pt x="1071296" y="13185"/>
                          <a:pt x="1154156" y="-21879"/>
                          <a:pt x="1295552" y="0"/>
                        </a:cubicBezTo>
                        <a:cubicBezTo>
                          <a:pt x="1436948" y="21879"/>
                          <a:pt x="1746809" y="23209"/>
                          <a:pt x="1963323" y="0"/>
                        </a:cubicBezTo>
                        <a:cubicBezTo>
                          <a:pt x="2179837" y="-23209"/>
                          <a:pt x="2246475" y="-7865"/>
                          <a:pt x="2456350" y="0"/>
                        </a:cubicBezTo>
                        <a:cubicBezTo>
                          <a:pt x="2666225" y="7865"/>
                          <a:pt x="2878735" y="31935"/>
                          <a:pt x="3124120" y="0"/>
                        </a:cubicBezTo>
                        <a:cubicBezTo>
                          <a:pt x="3369505" y="-31935"/>
                          <a:pt x="3536061" y="2675"/>
                          <a:pt x="3660833" y="0"/>
                        </a:cubicBezTo>
                        <a:cubicBezTo>
                          <a:pt x="3785605" y="-2675"/>
                          <a:pt x="4281735" y="-26334"/>
                          <a:pt x="4459661" y="0"/>
                        </a:cubicBezTo>
                        <a:cubicBezTo>
                          <a:pt x="4510460" y="-2197"/>
                          <a:pt x="4542068" y="40494"/>
                          <a:pt x="4550730" y="91069"/>
                        </a:cubicBezTo>
                        <a:cubicBezTo>
                          <a:pt x="4534642" y="289193"/>
                          <a:pt x="4575240" y="508743"/>
                          <a:pt x="4550730" y="627115"/>
                        </a:cubicBezTo>
                        <a:cubicBezTo>
                          <a:pt x="4526220" y="745487"/>
                          <a:pt x="4538614" y="983985"/>
                          <a:pt x="4550730" y="1146053"/>
                        </a:cubicBezTo>
                        <a:cubicBezTo>
                          <a:pt x="4562846" y="1308121"/>
                          <a:pt x="4523674" y="1657878"/>
                          <a:pt x="4550730" y="1801854"/>
                        </a:cubicBezTo>
                        <a:cubicBezTo>
                          <a:pt x="4552905" y="1857467"/>
                          <a:pt x="4516556" y="1899451"/>
                          <a:pt x="4459661" y="1892923"/>
                        </a:cubicBezTo>
                        <a:cubicBezTo>
                          <a:pt x="4289906" y="1885729"/>
                          <a:pt x="4208288" y="1907610"/>
                          <a:pt x="3966634" y="1892923"/>
                        </a:cubicBezTo>
                        <a:cubicBezTo>
                          <a:pt x="3724980" y="1878236"/>
                          <a:pt x="3451650" y="1888418"/>
                          <a:pt x="3255178" y="1892923"/>
                        </a:cubicBezTo>
                        <a:cubicBezTo>
                          <a:pt x="3058706" y="1897428"/>
                          <a:pt x="2806812" y="1882847"/>
                          <a:pt x="2631093" y="1892923"/>
                        </a:cubicBezTo>
                        <a:cubicBezTo>
                          <a:pt x="2455375" y="1902999"/>
                          <a:pt x="2079254" y="1924466"/>
                          <a:pt x="1919637" y="1892923"/>
                        </a:cubicBezTo>
                        <a:cubicBezTo>
                          <a:pt x="1760020" y="1861380"/>
                          <a:pt x="1408103" y="1904386"/>
                          <a:pt x="1251866" y="1892923"/>
                        </a:cubicBezTo>
                        <a:cubicBezTo>
                          <a:pt x="1095629" y="1881460"/>
                          <a:pt x="858577" y="1880103"/>
                          <a:pt x="671468" y="1892923"/>
                        </a:cubicBezTo>
                        <a:cubicBezTo>
                          <a:pt x="484359" y="1905743"/>
                          <a:pt x="341077" y="1912387"/>
                          <a:pt x="91069" y="1892923"/>
                        </a:cubicBezTo>
                        <a:cubicBezTo>
                          <a:pt x="40802" y="1894263"/>
                          <a:pt x="3974" y="1848584"/>
                          <a:pt x="0" y="1801854"/>
                        </a:cubicBezTo>
                        <a:cubicBezTo>
                          <a:pt x="17074" y="1636219"/>
                          <a:pt x="-2733" y="1482542"/>
                          <a:pt x="0" y="1231592"/>
                        </a:cubicBezTo>
                        <a:cubicBezTo>
                          <a:pt x="2733" y="980642"/>
                          <a:pt x="-10213" y="870350"/>
                          <a:pt x="0" y="627115"/>
                        </a:cubicBezTo>
                        <a:cubicBezTo>
                          <a:pt x="10213" y="383880"/>
                          <a:pt x="-21618" y="299794"/>
                          <a:pt x="0" y="91069"/>
                        </a:cubicBezTo>
                        <a:close/>
                      </a:path>
                      <a:path w="4550730" h="1892923" stroke="0" extrusionOk="0">
                        <a:moveTo>
                          <a:pt x="0" y="91069"/>
                        </a:moveTo>
                        <a:cubicBezTo>
                          <a:pt x="-10382" y="34369"/>
                          <a:pt x="38989" y="669"/>
                          <a:pt x="91069" y="0"/>
                        </a:cubicBezTo>
                        <a:cubicBezTo>
                          <a:pt x="325738" y="-12574"/>
                          <a:pt x="556199" y="15576"/>
                          <a:pt x="802525" y="0"/>
                        </a:cubicBezTo>
                        <a:cubicBezTo>
                          <a:pt x="1048851" y="-15576"/>
                          <a:pt x="1221858" y="26884"/>
                          <a:pt x="1382924" y="0"/>
                        </a:cubicBezTo>
                        <a:cubicBezTo>
                          <a:pt x="1543990" y="-26884"/>
                          <a:pt x="1714110" y="-6393"/>
                          <a:pt x="1919637" y="0"/>
                        </a:cubicBezTo>
                        <a:cubicBezTo>
                          <a:pt x="2125164" y="6393"/>
                          <a:pt x="2278487" y="-24816"/>
                          <a:pt x="2587407" y="0"/>
                        </a:cubicBezTo>
                        <a:cubicBezTo>
                          <a:pt x="2896327" y="24816"/>
                          <a:pt x="2941468" y="-22687"/>
                          <a:pt x="3167806" y="0"/>
                        </a:cubicBezTo>
                        <a:cubicBezTo>
                          <a:pt x="3394144" y="22687"/>
                          <a:pt x="3557502" y="35231"/>
                          <a:pt x="3879262" y="0"/>
                        </a:cubicBezTo>
                        <a:cubicBezTo>
                          <a:pt x="4201022" y="-35231"/>
                          <a:pt x="4185863" y="-822"/>
                          <a:pt x="4459661" y="0"/>
                        </a:cubicBezTo>
                        <a:cubicBezTo>
                          <a:pt x="4505937" y="6650"/>
                          <a:pt x="4543464" y="32345"/>
                          <a:pt x="4550730" y="91069"/>
                        </a:cubicBezTo>
                        <a:cubicBezTo>
                          <a:pt x="4566929" y="350446"/>
                          <a:pt x="4540824" y="376137"/>
                          <a:pt x="4550730" y="627115"/>
                        </a:cubicBezTo>
                        <a:cubicBezTo>
                          <a:pt x="4560636" y="878093"/>
                          <a:pt x="4570746" y="1056998"/>
                          <a:pt x="4550730" y="1197377"/>
                        </a:cubicBezTo>
                        <a:cubicBezTo>
                          <a:pt x="4530714" y="1337756"/>
                          <a:pt x="4570817" y="1541648"/>
                          <a:pt x="4550730" y="1801854"/>
                        </a:cubicBezTo>
                        <a:cubicBezTo>
                          <a:pt x="4558658" y="1861861"/>
                          <a:pt x="4514445" y="1888993"/>
                          <a:pt x="4459661" y="1892923"/>
                        </a:cubicBezTo>
                        <a:cubicBezTo>
                          <a:pt x="4203967" y="1864303"/>
                          <a:pt x="4009421" y="1889407"/>
                          <a:pt x="3835576" y="1892923"/>
                        </a:cubicBezTo>
                        <a:cubicBezTo>
                          <a:pt x="3661731" y="1896439"/>
                          <a:pt x="3355420" y="1902385"/>
                          <a:pt x="3211492" y="1892923"/>
                        </a:cubicBezTo>
                        <a:cubicBezTo>
                          <a:pt x="3067564" y="1883461"/>
                          <a:pt x="2840219" y="1903645"/>
                          <a:pt x="2500035" y="1892923"/>
                        </a:cubicBezTo>
                        <a:cubicBezTo>
                          <a:pt x="2159851" y="1882201"/>
                          <a:pt x="2010133" y="1918698"/>
                          <a:pt x="1875951" y="1892923"/>
                        </a:cubicBezTo>
                        <a:cubicBezTo>
                          <a:pt x="1741769" y="1867148"/>
                          <a:pt x="1548397" y="1885184"/>
                          <a:pt x="1382924" y="1892923"/>
                        </a:cubicBezTo>
                        <a:cubicBezTo>
                          <a:pt x="1217451" y="1900662"/>
                          <a:pt x="994789" y="1895430"/>
                          <a:pt x="846211" y="1892923"/>
                        </a:cubicBezTo>
                        <a:cubicBezTo>
                          <a:pt x="697633" y="1890416"/>
                          <a:pt x="260078" y="1898171"/>
                          <a:pt x="91069" y="1892923"/>
                        </a:cubicBezTo>
                        <a:cubicBezTo>
                          <a:pt x="46561" y="1891698"/>
                          <a:pt x="198" y="1854034"/>
                          <a:pt x="0" y="1801854"/>
                        </a:cubicBezTo>
                        <a:cubicBezTo>
                          <a:pt x="11008" y="1684948"/>
                          <a:pt x="-9178" y="1442134"/>
                          <a:pt x="0" y="1265808"/>
                        </a:cubicBezTo>
                        <a:cubicBezTo>
                          <a:pt x="9178" y="1089482"/>
                          <a:pt x="-20848" y="979703"/>
                          <a:pt x="0" y="746870"/>
                        </a:cubicBezTo>
                        <a:cubicBezTo>
                          <a:pt x="20848" y="514037"/>
                          <a:pt x="-25383" y="257087"/>
                          <a:pt x="0" y="9106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pic>
        <p:nvPicPr>
          <p:cNvPr id="23" name="圖片 22">
            <a:extLst>
              <a:ext uri="{FF2B5EF4-FFF2-40B4-BE49-F238E27FC236}">
                <a16:creationId xmlns:a16="http://schemas.microsoft.com/office/drawing/2014/main" id="{146B434F-1805-4C1C-97B2-2D175B027EF4}"/>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100260" y="4085112"/>
            <a:ext cx="5023373" cy="1905207"/>
          </a:xfrm>
          <a:prstGeom prst="rect">
            <a:avLst/>
          </a:prstGeom>
        </p:spPr>
      </p:pic>
      <p:sp>
        <p:nvSpPr>
          <p:cNvPr id="24" name="文字方塊 23">
            <a:extLst>
              <a:ext uri="{FF2B5EF4-FFF2-40B4-BE49-F238E27FC236}">
                <a16:creationId xmlns:a16="http://schemas.microsoft.com/office/drawing/2014/main" id="{CABE4C2B-018F-4706-B038-FF687D55EE9C}"/>
              </a:ext>
            </a:extLst>
          </p:cNvPr>
          <p:cNvSpPr txBox="1"/>
          <p:nvPr/>
        </p:nvSpPr>
        <p:spPr>
          <a:xfrm>
            <a:off x="8291590" y="5838343"/>
            <a:ext cx="1210588" cy="338554"/>
          </a:xfrm>
          <a:prstGeom prst="rect">
            <a:avLst/>
          </a:prstGeom>
          <a:noFill/>
        </p:spPr>
        <p:txBody>
          <a:bodyPr wrap="none" rtlCol="0">
            <a:spAutoFit/>
          </a:bodyPr>
          <a:lstStyle/>
          <a:p>
            <a:r>
              <a:rPr kumimoji="1" lang="zh-TW" altLang="en-US" sz="1600">
                <a:latin typeface="微軟正黑體" panose="020B0604030504040204" pitchFamily="34" charset="-120"/>
                <a:ea typeface="微軟正黑體" panose="020B0604030504040204" pitchFamily="34" charset="-120"/>
              </a:rPr>
              <a:t>資料已傳輸</a:t>
            </a:r>
          </a:p>
        </p:txBody>
      </p:sp>
      <p:sp>
        <p:nvSpPr>
          <p:cNvPr id="25" name="文字方塊 24">
            <a:extLst>
              <a:ext uri="{FF2B5EF4-FFF2-40B4-BE49-F238E27FC236}">
                <a16:creationId xmlns:a16="http://schemas.microsoft.com/office/drawing/2014/main" id="{BB91698C-90A6-4121-B28C-E44E7461C4C0}"/>
              </a:ext>
            </a:extLst>
          </p:cNvPr>
          <p:cNvSpPr txBox="1"/>
          <p:nvPr/>
        </p:nvSpPr>
        <p:spPr>
          <a:xfrm>
            <a:off x="10700454" y="4524759"/>
            <a:ext cx="598241" cy="230832"/>
          </a:xfrm>
          <a:prstGeom prst="rect">
            <a:avLst/>
          </a:prstGeom>
          <a:noFill/>
        </p:spPr>
        <p:txBody>
          <a:bodyPr wrap="none" rtlCol="0">
            <a:spAutoFit/>
          </a:bodyPr>
          <a:lstStyle/>
          <a:p>
            <a:r>
              <a:rPr kumimoji="1" lang="zh-TW" altLang="en-US" sz="900">
                <a:latin typeface="微軟正黑體" panose="020B0604030504040204" pitchFamily="34" charset="-120"/>
                <a:ea typeface="微軟正黑體" panose="020B0604030504040204" pitchFamily="34" charset="-120"/>
              </a:rPr>
              <a:t>客戶端</a:t>
            </a:r>
            <a:r>
              <a:rPr kumimoji="1" lang="en-US" altLang="zh-TW" sz="900">
                <a:latin typeface="微軟正黑體" panose="020B0604030504040204" pitchFamily="34" charset="-120"/>
                <a:ea typeface="微軟正黑體" panose="020B0604030504040204" pitchFamily="34" charset="-120"/>
              </a:rPr>
              <a:t>1</a:t>
            </a:r>
            <a:endParaRPr kumimoji="1" lang="zh-TW" altLang="en-US" sz="900">
              <a:latin typeface="微軟正黑體" panose="020B0604030504040204" pitchFamily="34" charset="-120"/>
              <a:ea typeface="微軟正黑體" panose="020B0604030504040204" pitchFamily="34" charset="-120"/>
            </a:endParaRPr>
          </a:p>
        </p:txBody>
      </p:sp>
      <p:sp>
        <p:nvSpPr>
          <p:cNvPr id="26" name="文字方塊 25">
            <a:extLst>
              <a:ext uri="{FF2B5EF4-FFF2-40B4-BE49-F238E27FC236}">
                <a16:creationId xmlns:a16="http://schemas.microsoft.com/office/drawing/2014/main" id="{1F326649-FEC4-47EC-B6CD-6E5DBDDFCB3A}"/>
              </a:ext>
            </a:extLst>
          </p:cNvPr>
          <p:cNvSpPr txBox="1"/>
          <p:nvPr/>
        </p:nvSpPr>
        <p:spPr>
          <a:xfrm>
            <a:off x="10700454" y="5284780"/>
            <a:ext cx="598241" cy="230832"/>
          </a:xfrm>
          <a:prstGeom prst="rect">
            <a:avLst/>
          </a:prstGeom>
          <a:noFill/>
        </p:spPr>
        <p:txBody>
          <a:bodyPr wrap="none" rtlCol="0">
            <a:spAutoFit/>
          </a:bodyPr>
          <a:lstStyle/>
          <a:p>
            <a:r>
              <a:rPr kumimoji="1" lang="zh-TW" altLang="en-US" sz="900">
                <a:latin typeface="微軟正黑體" panose="020B0604030504040204" pitchFamily="34" charset="-120"/>
                <a:ea typeface="微軟正黑體" panose="020B0604030504040204" pitchFamily="34" charset="-120"/>
              </a:rPr>
              <a:t>客戶端</a:t>
            </a:r>
            <a:r>
              <a:rPr kumimoji="1" lang="en-US" altLang="zh-TW" sz="900">
                <a:latin typeface="微軟正黑體" panose="020B0604030504040204" pitchFamily="34" charset="-120"/>
                <a:ea typeface="微軟正黑體" panose="020B0604030504040204" pitchFamily="34" charset="-120"/>
              </a:rPr>
              <a:t>2</a:t>
            </a:r>
            <a:endParaRPr kumimoji="1" lang="zh-TW" altLang="en-US" sz="900">
              <a:latin typeface="微軟正黑體" panose="020B0604030504040204" pitchFamily="34" charset="-120"/>
              <a:ea typeface="微軟正黑體" panose="020B0604030504040204" pitchFamily="34" charset="-120"/>
            </a:endParaRPr>
          </a:p>
        </p:txBody>
      </p:sp>
      <p:sp>
        <p:nvSpPr>
          <p:cNvPr id="27" name="文字方塊 26">
            <a:extLst>
              <a:ext uri="{FF2B5EF4-FFF2-40B4-BE49-F238E27FC236}">
                <a16:creationId xmlns:a16="http://schemas.microsoft.com/office/drawing/2014/main" id="{50DC1914-12BD-4455-9CD3-796C0074BD6A}"/>
              </a:ext>
            </a:extLst>
          </p:cNvPr>
          <p:cNvSpPr txBox="1"/>
          <p:nvPr/>
        </p:nvSpPr>
        <p:spPr>
          <a:xfrm>
            <a:off x="10700454" y="5985424"/>
            <a:ext cx="598241" cy="230832"/>
          </a:xfrm>
          <a:prstGeom prst="rect">
            <a:avLst/>
          </a:prstGeom>
          <a:noFill/>
        </p:spPr>
        <p:txBody>
          <a:bodyPr wrap="none" rtlCol="0">
            <a:spAutoFit/>
          </a:bodyPr>
          <a:lstStyle/>
          <a:p>
            <a:r>
              <a:rPr kumimoji="1" lang="zh-TW" altLang="en-US" sz="900">
                <a:latin typeface="微軟正黑體" panose="020B0604030504040204" pitchFamily="34" charset="-120"/>
                <a:ea typeface="微軟正黑體" panose="020B0604030504040204" pitchFamily="34" charset="-120"/>
              </a:rPr>
              <a:t>客戶端</a:t>
            </a:r>
            <a:r>
              <a:rPr kumimoji="1" lang="en-US" altLang="zh-TW" sz="900">
                <a:latin typeface="微軟正黑體" panose="020B0604030504040204" pitchFamily="34" charset="-120"/>
                <a:ea typeface="微軟正黑體" panose="020B0604030504040204" pitchFamily="34" charset="-120"/>
              </a:rPr>
              <a:t>3</a:t>
            </a:r>
            <a:endParaRPr kumimoji="1" lang="zh-TW" altLang="en-US" sz="900">
              <a:latin typeface="微軟正黑體" panose="020B0604030504040204" pitchFamily="34" charset="-120"/>
              <a:ea typeface="微軟正黑體" panose="020B0604030504040204" pitchFamily="34" charset="-120"/>
            </a:endParaRPr>
          </a:p>
        </p:txBody>
      </p:sp>
      <p:sp>
        <p:nvSpPr>
          <p:cNvPr id="28" name="文字方塊 27">
            <a:extLst>
              <a:ext uri="{FF2B5EF4-FFF2-40B4-BE49-F238E27FC236}">
                <a16:creationId xmlns:a16="http://schemas.microsoft.com/office/drawing/2014/main" id="{E7FBDD71-6406-434E-BF96-C795465BAAB2}"/>
              </a:ext>
            </a:extLst>
          </p:cNvPr>
          <p:cNvSpPr txBox="1"/>
          <p:nvPr/>
        </p:nvSpPr>
        <p:spPr>
          <a:xfrm>
            <a:off x="7726148" y="3814576"/>
            <a:ext cx="1965603" cy="338554"/>
          </a:xfrm>
          <a:prstGeom prst="rect">
            <a:avLst/>
          </a:prstGeom>
          <a:noFill/>
        </p:spPr>
        <p:txBody>
          <a:bodyPr wrap="none" rtlCol="0">
            <a:spAutoFit/>
          </a:bodyPr>
          <a:lstStyle/>
          <a:p>
            <a:r>
              <a:rPr kumimoji="1" lang="en-US" altLang="zh-TW" sz="1600">
                <a:latin typeface="微軟正黑體" panose="020B0604030504040204" pitchFamily="34" charset="-120"/>
                <a:ea typeface="微軟正黑體" panose="020B0604030504040204" pitchFamily="34" charset="-120"/>
              </a:rPr>
              <a:t>802.11ax l OFDMA</a:t>
            </a:r>
            <a:endParaRPr kumimoji="1" lang="zh-TW" altLang="en-US" sz="1600">
              <a:latin typeface="微軟正黑體" panose="020B0604030504040204" pitchFamily="34" charset="-120"/>
              <a:ea typeface="微軟正黑體" panose="020B0604030504040204" pitchFamily="34" charset="-120"/>
            </a:endParaRPr>
          </a:p>
        </p:txBody>
      </p:sp>
      <p:sp>
        <p:nvSpPr>
          <p:cNvPr id="29" name="矩形 28">
            <a:extLst>
              <a:ext uri="{FF2B5EF4-FFF2-40B4-BE49-F238E27FC236}">
                <a16:creationId xmlns:a16="http://schemas.microsoft.com/office/drawing/2014/main" id="{456EC8C2-053E-8F4B-9ED6-08C6A198E6FC}"/>
              </a:ext>
            </a:extLst>
          </p:cNvPr>
          <p:cNvSpPr/>
          <p:nvPr/>
        </p:nvSpPr>
        <p:spPr>
          <a:xfrm>
            <a:off x="-39927" y="6365172"/>
            <a:ext cx="2956259" cy="253916"/>
          </a:xfrm>
          <a:prstGeom prst="rect">
            <a:avLst/>
          </a:prstGeom>
        </p:spPr>
        <p:txBody>
          <a:bodyPr wrap="none">
            <a:spAutoFit/>
          </a:bodyPr>
          <a:lstStyle/>
          <a:p>
            <a:r>
              <a:rPr lang="zh-TW" altLang="en-US" sz="1050">
                <a:latin typeface="微軟正黑體" panose="020B0604030504040204" pitchFamily="34" charset="-120"/>
                <a:ea typeface="微軟正黑體" panose="020B0604030504040204" pitchFamily="34" charset="-120"/>
                <a:cs typeface="Arial" panose="020B0604020202020204" pitchFamily="34" charset="0"/>
                <a:hlinkClick r:id="rId6">
                  <a:extLst>
                    <a:ext uri="{A12FA001-AC4F-418D-AE19-62706E023703}">
                      <ahyp:hlinkClr xmlns:ahyp="http://schemas.microsoft.com/office/drawing/2018/hyperlinkcolor" val="tx"/>
                    </a:ext>
                  </a:extLst>
                </a:hlinkClick>
              </a:rPr>
              <a:t>資料來源</a:t>
            </a:r>
            <a:r>
              <a:rPr lang="en" altLang="zh-TW" sz="1050">
                <a:latin typeface="微軟正黑體" panose="020B0604030504040204" pitchFamily="34" charset="-120"/>
                <a:ea typeface="微軟正黑體" panose="020B0604030504040204" pitchFamily="34" charset="-120"/>
                <a:cs typeface="Arial" panose="020B0604020202020204" pitchFamily="34" charset="0"/>
                <a:hlinkClick r:id="rId6">
                  <a:extLst>
                    <a:ext uri="{A12FA001-AC4F-418D-AE19-62706E023703}">
                      <ahyp:hlinkClr xmlns:ahyp="http://schemas.microsoft.com/office/drawing/2018/hyperlinkcolor" val="tx"/>
                    </a:ext>
                  </a:extLst>
                </a:hlinkClick>
              </a:rPr>
              <a:t>: https://www.tp-link.com/bg/wifi6/</a:t>
            </a:r>
            <a:endParaRPr lang="zh-TW" altLang="en-US" sz="1050">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012980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一張含有 時鐘 的圖片&#10;&#10;自動產生的描述">
            <a:extLst>
              <a:ext uri="{FF2B5EF4-FFF2-40B4-BE49-F238E27FC236}">
                <a16:creationId xmlns:a16="http://schemas.microsoft.com/office/drawing/2014/main" id="{7A66F169-1578-48E8-BFB0-4DF0625E2C3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679"/>
          <a:stretch/>
        </p:blipFill>
        <p:spPr>
          <a:xfrm>
            <a:off x="-4275" y="1957364"/>
            <a:ext cx="4441784" cy="3966811"/>
          </a:xfrm>
          <a:prstGeom prst="rect">
            <a:avLst/>
          </a:prstGeom>
        </p:spPr>
      </p:pic>
      <p:sp>
        <p:nvSpPr>
          <p:cNvPr id="2" name="標題 1">
            <a:extLst>
              <a:ext uri="{FF2B5EF4-FFF2-40B4-BE49-F238E27FC236}">
                <a16:creationId xmlns:a16="http://schemas.microsoft.com/office/drawing/2014/main" id="{EDBACA53-C566-6D4E-9FB3-88822F5DF793}"/>
              </a:ext>
            </a:extLst>
          </p:cNvPr>
          <p:cNvSpPr>
            <a:spLocks noGrp="1"/>
          </p:cNvSpPr>
          <p:nvPr>
            <p:ph type="title"/>
          </p:nvPr>
        </p:nvSpPr>
        <p:spPr>
          <a:xfrm>
            <a:off x="338667" y="344244"/>
            <a:ext cx="11255022" cy="902665"/>
          </a:xfrm>
        </p:spPr>
        <p:txBody>
          <a:bodyPr>
            <a:normAutofit fontScale="90000"/>
          </a:bodyPr>
          <a:lstStyle/>
          <a:p>
            <a:r>
              <a:rPr kumimoji="1" lang="en-US" altLang="zh-TW" err="1"/>
              <a:t>WiFi</a:t>
            </a:r>
            <a:r>
              <a:rPr kumimoji="1" lang="en-US" altLang="zh-TW"/>
              <a:t> 6 </a:t>
            </a:r>
            <a:r>
              <a:rPr kumimoji="1" lang="zh-TW" altLang="en-US"/>
              <a:t>範圍更遠、更抗干擾及容納更多設備使用</a:t>
            </a:r>
          </a:p>
        </p:txBody>
      </p:sp>
      <p:sp>
        <p:nvSpPr>
          <p:cNvPr id="4" name="文字方塊 3">
            <a:extLst>
              <a:ext uri="{FF2B5EF4-FFF2-40B4-BE49-F238E27FC236}">
                <a16:creationId xmlns:a16="http://schemas.microsoft.com/office/drawing/2014/main" id="{FF33B059-A8C2-DA45-8030-62DDD7BC8829}"/>
              </a:ext>
            </a:extLst>
          </p:cNvPr>
          <p:cNvSpPr txBox="1"/>
          <p:nvPr/>
        </p:nvSpPr>
        <p:spPr>
          <a:xfrm>
            <a:off x="7310946" y="1957364"/>
            <a:ext cx="4282743" cy="4093428"/>
          </a:xfrm>
          <a:prstGeom prst="rect">
            <a:avLst/>
          </a:prstGeom>
          <a:noFill/>
        </p:spPr>
        <p:txBody>
          <a:bodyPr wrap="square" rtlCol="0">
            <a:spAutoFit/>
          </a:bodyPr>
          <a:lstStyle/>
          <a:p>
            <a:pPr marL="285750" indent="-285750">
              <a:buFont typeface="Arial" panose="020B0604020202020204" pitchFamily="34" charset="0"/>
              <a:buChar char="•"/>
            </a:pPr>
            <a:r>
              <a:rPr kumimoji="1" lang="en-US" altLang="zh-TW" sz="2000">
                <a:latin typeface="微軟正黑體" panose="020B0604030504040204" pitchFamily="34" charset="-120"/>
                <a:ea typeface="微軟正黑體" panose="020B0604030504040204" pitchFamily="34" charset="-120"/>
              </a:rPr>
              <a:t>8 x 8 MU-MIMO </a:t>
            </a:r>
            <a:r>
              <a:rPr kumimoji="1" lang="zh-TW" altLang="en-US" sz="2000">
                <a:latin typeface="微軟正黑體" panose="020B0604030504040204" pitchFamily="34" charset="-120"/>
                <a:ea typeface="微軟正黑體" panose="020B0604030504040204" pitchFamily="34" charset="-120"/>
              </a:rPr>
              <a:t>支援同時用於上傳跟下載，可同時連接更多設備</a:t>
            </a:r>
            <a:endParaRPr kumimoji="1" lang="en-US" altLang="zh-TW" sz="200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kumimoji="1" lang="en-US" altLang="zh-TW" sz="2000">
                <a:latin typeface="微軟正黑體" panose="020B0604030504040204" pitchFamily="34" charset="-120"/>
                <a:ea typeface="微軟正黑體" panose="020B0604030504040204" pitchFamily="34" charset="-120"/>
              </a:rPr>
              <a:t>BSS (</a:t>
            </a:r>
            <a:r>
              <a:rPr kumimoji="1" lang="zh-TW" altLang="en-US" sz="2000">
                <a:latin typeface="微軟正黑體" panose="020B0604030504040204" pitchFamily="34" charset="-120"/>
                <a:ea typeface="微軟正黑體" panose="020B0604030504040204" pitchFamily="34" charset="-120"/>
              </a:rPr>
              <a:t>基地服務站</a:t>
            </a:r>
            <a:r>
              <a:rPr kumimoji="1" lang="en-US" altLang="zh-TW" sz="2000">
                <a:latin typeface="微軟正黑體" panose="020B0604030504040204" pitchFamily="34" charset="-120"/>
                <a:ea typeface="微軟正黑體" panose="020B0604030504040204" pitchFamily="34" charset="-120"/>
              </a:rPr>
              <a:t>) </a:t>
            </a:r>
            <a:r>
              <a:rPr kumimoji="1" lang="zh-TW" altLang="en-US" sz="2000">
                <a:latin typeface="微軟正黑體" panose="020B0604030504040204" pitchFamily="34" charset="-120"/>
                <a:ea typeface="微軟正黑體" panose="020B0604030504040204" pitchFamily="34" charset="-120"/>
              </a:rPr>
              <a:t>色彩功能會標記鄰近不相干網路設備端所發出的無線訊號並加以忽略，且能避開微弱的基站訊號，降低</a:t>
            </a:r>
            <a:r>
              <a:rPr kumimoji="1" lang="en-US" altLang="zh-TW" sz="2000">
                <a:latin typeface="微軟正黑體" panose="020B0604030504040204" pitchFamily="34" charset="-120"/>
                <a:ea typeface="微軟正黑體" panose="020B0604030504040204" pitchFamily="34" charset="-120"/>
              </a:rPr>
              <a:t> </a:t>
            </a:r>
            <a:r>
              <a:rPr kumimoji="1" lang="en-US" altLang="zh-TW" sz="2000" err="1">
                <a:latin typeface="微軟正黑體" panose="020B0604030504040204" pitchFamily="34" charset="-120"/>
                <a:ea typeface="微軟正黑體" panose="020B0604030504040204" pitchFamily="34" charset="-120"/>
              </a:rPr>
              <a:t>WiFi</a:t>
            </a:r>
            <a:r>
              <a:rPr kumimoji="1" lang="en-US" altLang="zh-TW" sz="2000">
                <a:latin typeface="微軟正黑體" panose="020B0604030504040204" pitchFamily="34" charset="-120"/>
                <a:ea typeface="微軟正黑體" panose="020B0604030504040204" pitchFamily="34" charset="-120"/>
              </a:rPr>
              <a:t> </a:t>
            </a:r>
            <a:r>
              <a:rPr kumimoji="1" lang="zh-TW" altLang="en-US" sz="2000">
                <a:latin typeface="微軟正黑體" panose="020B0604030504040204" pitchFamily="34" charset="-120"/>
                <a:ea typeface="微軟正黑體" panose="020B0604030504040204" pitchFamily="34" charset="-120"/>
              </a:rPr>
              <a:t>干擾以提供更好的連線品質</a:t>
            </a:r>
            <a:endParaRPr kumimoji="1" lang="en-US" altLang="zh-TW" sz="200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en" altLang="zh-TW" sz="2000">
                <a:latin typeface="微軟正黑體" panose="020B0604030504040204" pitchFamily="34" charset="-120"/>
                <a:ea typeface="微軟正黑體" panose="020B0604030504040204" pitchFamily="34" charset="-120"/>
              </a:rPr>
              <a:t>OFDMA </a:t>
            </a:r>
            <a:r>
              <a:rPr lang="zh-TW" altLang="en-US" sz="2000">
                <a:latin typeface="微軟正黑體" panose="020B0604030504040204" pitchFamily="34" charset="-120"/>
                <a:ea typeface="微軟正黑體" panose="020B0604030504040204" pitchFamily="34" charset="-120"/>
              </a:rPr>
              <a:t>技術將每個通道區劃分為較小的次通道，並提供較小的頻寬，藉此提升到最高</a:t>
            </a:r>
            <a:r>
              <a:rPr lang="en-US" altLang="zh-TW" sz="2000">
                <a:latin typeface="微軟正黑體" panose="020B0604030504040204" pitchFamily="34" charset="-120"/>
                <a:ea typeface="微軟正黑體" panose="020B0604030504040204" pitchFamily="34" charset="-120"/>
              </a:rPr>
              <a:t> 80% </a:t>
            </a:r>
            <a:r>
              <a:rPr lang="zh-TW" altLang="en-US" sz="2000">
                <a:latin typeface="微軟正黑體" panose="020B0604030504040204" pitchFamily="34" charset="-120"/>
                <a:ea typeface="微軟正黑體" panose="020B0604030504040204" pitchFamily="34" charset="-120"/>
              </a:rPr>
              <a:t>訊號覆蓋範圍，因此減少</a:t>
            </a:r>
            <a:r>
              <a:rPr lang="en-US" altLang="zh-TW" sz="2000">
                <a:latin typeface="微軟正黑體" panose="020B0604030504040204" pitchFamily="34" charset="-120"/>
                <a:ea typeface="微軟正黑體" panose="020B0604030504040204" pitchFamily="34" charset="-120"/>
              </a:rPr>
              <a:t> </a:t>
            </a:r>
            <a:r>
              <a:rPr lang="en-US" altLang="zh-TW" sz="2000" err="1">
                <a:latin typeface="微軟正黑體" panose="020B0604030504040204" pitchFamily="34" charset="-120"/>
                <a:ea typeface="微軟正黑體" panose="020B0604030504040204" pitchFamily="34" charset="-120"/>
              </a:rPr>
              <a:t>WiFi</a:t>
            </a:r>
            <a:r>
              <a:rPr lang="en-US" altLang="zh-TW" sz="2000">
                <a:latin typeface="微軟正黑體" panose="020B0604030504040204" pitchFamily="34" charset="-120"/>
                <a:ea typeface="微軟正黑體" panose="020B0604030504040204" pitchFamily="34" charset="-120"/>
              </a:rPr>
              <a:t> </a:t>
            </a:r>
            <a:r>
              <a:rPr lang="zh-TW" altLang="en-US" sz="2000">
                <a:latin typeface="微軟正黑體" panose="020B0604030504040204" pitchFamily="34" charset="-120"/>
                <a:ea typeface="微軟正黑體" panose="020B0604030504040204" pitchFamily="34" charset="-120"/>
              </a:rPr>
              <a:t>死角，消除</a:t>
            </a:r>
            <a:r>
              <a:rPr lang="en-US" altLang="zh-TW" sz="2000">
                <a:latin typeface="微軟正黑體" panose="020B0604030504040204" pitchFamily="34" charset="-120"/>
                <a:ea typeface="微軟正黑體" panose="020B0604030504040204" pitchFamily="34" charset="-120"/>
              </a:rPr>
              <a:t> </a:t>
            </a:r>
            <a:r>
              <a:rPr lang="en-US" altLang="zh-TW" sz="2000" err="1">
                <a:latin typeface="微軟正黑體" panose="020B0604030504040204" pitchFamily="34" charset="-120"/>
                <a:ea typeface="微軟正黑體" panose="020B0604030504040204" pitchFamily="34" charset="-120"/>
              </a:rPr>
              <a:t>WiFi</a:t>
            </a:r>
            <a:r>
              <a:rPr lang="en-US" altLang="zh-TW" sz="2000">
                <a:latin typeface="微軟正黑體" panose="020B0604030504040204" pitchFamily="34" charset="-120"/>
                <a:ea typeface="微軟正黑體" panose="020B0604030504040204" pitchFamily="34" charset="-120"/>
              </a:rPr>
              <a:t> </a:t>
            </a:r>
            <a:r>
              <a:rPr lang="zh-TW" altLang="en-US" sz="2000">
                <a:latin typeface="微軟正黑體" panose="020B0604030504040204" pitchFamily="34" charset="-120"/>
                <a:ea typeface="微軟正黑體" panose="020B0604030504040204" pitchFamily="34" charset="-120"/>
              </a:rPr>
              <a:t>禁區，可以提供更好的</a:t>
            </a:r>
            <a:r>
              <a:rPr lang="en-US" altLang="zh-TW" sz="2000">
                <a:latin typeface="微軟正黑體" panose="020B0604030504040204" pitchFamily="34" charset="-120"/>
                <a:ea typeface="微軟正黑體" panose="020B0604030504040204" pitchFamily="34" charset="-120"/>
              </a:rPr>
              <a:t> </a:t>
            </a:r>
            <a:r>
              <a:rPr lang="en-US" altLang="zh-TW" sz="2000" err="1">
                <a:latin typeface="微軟正黑體" panose="020B0604030504040204" pitchFamily="34" charset="-120"/>
                <a:ea typeface="微軟正黑體" panose="020B0604030504040204" pitchFamily="34" charset="-120"/>
              </a:rPr>
              <a:t>WiFi</a:t>
            </a:r>
            <a:r>
              <a:rPr lang="en-US" altLang="zh-TW" sz="2000">
                <a:latin typeface="微軟正黑體" panose="020B0604030504040204" pitchFamily="34" charset="-120"/>
                <a:ea typeface="微軟正黑體" panose="020B0604030504040204" pitchFamily="34" charset="-120"/>
              </a:rPr>
              <a:t> </a:t>
            </a:r>
            <a:r>
              <a:rPr lang="zh-TW" altLang="en-US" sz="2000">
                <a:latin typeface="微軟正黑體" panose="020B0604030504040204" pitchFamily="34" charset="-120"/>
                <a:ea typeface="微軟正黑體" panose="020B0604030504040204" pitchFamily="34" charset="-120"/>
              </a:rPr>
              <a:t>覆蓋率</a:t>
            </a:r>
            <a:endParaRPr lang="en-US" altLang="zh-TW" sz="2000">
              <a:latin typeface="微軟正黑體" panose="020B0604030504040204" pitchFamily="34" charset="-120"/>
              <a:ea typeface="微軟正黑體" panose="020B0604030504040204" pitchFamily="34" charset="-120"/>
            </a:endParaRPr>
          </a:p>
        </p:txBody>
      </p:sp>
      <p:sp>
        <p:nvSpPr>
          <p:cNvPr id="3" name="橢圓 2">
            <a:extLst>
              <a:ext uri="{FF2B5EF4-FFF2-40B4-BE49-F238E27FC236}">
                <a16:creationId xmlns:a16="http://schemas.microsoft.com/office/drawing/2014/main" id="{21CB66F4-5D8F-4606-9438-68D3474D0881}"/>
              </a:ext>
            </a:extLst>
          </p:cNvPr>
          <p:cNvSpPr/>
          <p:nvPr/>
        </p:nvSpPr>
        <p:spPr>
          <a:xfrm>
            <a:off x="3558705" y="2124894"/>
            <a:ext cx="3521122" cy="3521122"/>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橢圓 7">
            <a:extLst>
              <a:ext uri="{FF2B5EF4-FFF2-40B4-BE49-F238E27FC236}">
                <a16:creationId xmlns:a16="http://schemas.microsoft.com/office/drawing/2014/main" id="{50E1504D-F9FF-4122-B41B-85052B5CA67D}"/>
              </a:ext>
            </a:extLst>
          </p:cNvPr>
          <p:cNvSpPr/>
          <p:nvPr/>
        </p:nvSpPr>
        <p:spPr>
          <a:xfrm>
            <a:off x="3628536" y="2194726"/>
            <a:ext cx="3381462" cy="3381460"/>
          </a:xfrm>
          <a:prstGeom prst="ellipse">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a:extLst>
              <a:ext uri="{FF2B5EF4-FFF2-40B4-BE49-F238E27FC236}">
                <a16:creationId xmlns:a16="http://schemas.microsoft.com/office/drawing/2014/main" id="{A40072A7-8507-B84F-A073-5D0A1837E555}"/>
              </a:ext>
            </a:extLst>
          </p:cNvPr>
          <p:cNvSpPr txBox="1"/>
          <p:nvPr/>
        </p:nvSpPr>
        <p:spPr>
          <a:xfrm>
            <a:off x="3959527" y="2573923"/>
            <a:ext cx="2749471" cy="2616101"/>
          </a:xfrm>
          <a:prstGeom prst="rect">
            <a:avLst/>
          </a:prstGeom>
          <a:noFill/>
        </p:spPr>
        <p:txBody>
          <a:bodyPr wrap="none" rtlCol="0">
            <a:spAutoFit/>
          </a:bodyPr>
          <a:lstStyle/>
          <a:p>
            <a:pPr algn="ctr"/>
            <a:r>
              <a:rPr kumimoji="1" lang="en-US" altLang="zh-TW" sz="6000">
                <a:solidFill>
                  <a:srgbClr val="5336C9"/>
                </a:solidFill>
                <a:latin typeface="微軟正黑體" panose="020B0604030504040204" pitchFamily="34" charset="-120"/>
                <a:ea typeface="微軟正黑體" panose="020B0604030504040204" pitchFamily="34" charset="-120"/>
              </a:rPr>
              <a:t>125 %</a:t>
            </a:r>
          </a:p>
          <a:p>
            <a:pPr algn="ctr"/>
            <a:r>
              <a:rPr kumimoji="1" lang="zh-TW" altLang="en-US" sz="4000" b="1">
                <a:latin typeface="微軟正黑體" panose="020B0604030504040204" pitchFamily="34" charset="-120"/>
                <a:ea typeface="微軟正黑體" panose="020B0604030504040204" pitchFamily="34" charset="-120"/>
              </a:rPr>
              <a:t>更廣的範圍</a:t>
            </a:r>
            <a:endParaRPr kumimoji="1" lang="en-US" altLang="zh-TW" sz="4000" b="1">
              <a:latin typeface="微軟正黑體" panose="020B0604030504040204" pitchFamily="34" charset="-120"/>
              <a:ea typeface="微軟正黑體" panose="020B0604030504040204" pitchFamily="34" charset="-120"/>
            </a:endParaRPr>
          </a:p>
          <a:p>
            <a:pPr algn="ctr"/>
            <a:r>
              <a:rPr kumimoji="1" lang="zh-TW" altLang="en-US" sz="3200">
                <a:latin typeface="微軟正黑體" panose="020B0604030504040204" pitchFamily="34" charset="-120"/>
                <a:ea typeface="微軟正黑體" panose="020B0604030504040204" pitchFamily="34" charset="-120"/>
              </a:rPr>
              <a:t>較少的死角</a:t>
            </a:r>
            <a:endParaRPr kumimoji="1" lang="en-US" altLang="zh-TW" sz="3200">
              <a:latin typeface="微軟正黑體" panose="020B0604030504040204" pitchFamily="34" charset="-120"/>
              <a:ea typeface="微軟正黑體" panose="020B0604030504040204" pitchFamily="34" charset="-120"/>
            </a:endParaRPr>
          </a:p>
          <a:p>
            <a:pPr algn="ctr"/>
            <a:r>
              <a:rPr kumimoji="1" lang="zh-TW" altLang="en-US" sz="3200">
                <a:latin typeface="微軟正黑體" panose="020B0604030504040204" pitchFamily="34" charset="-120"/>
                <a:ea typeface="微軟正黑體" panose="020B0604030504040204" pitchFamily="34" charset="-120"/>
              </a:rPr>
              <a:t>更多的連線數</a:t>
            </a:r>
            <a:endParaRPr kumimoji="1" lang="en-US" altLang="zh-TW" sz="320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62153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圓角 40">
            <a:extLst>
              <a:ext uri="{FF2B5EF4-FFF2-40B4-BE49-F238E27FC236}">
                <a16:creationId xmlns:a16="http://schemas.microsoft.com/office/drawing/2014/main" id="{2119EAD4-706E-4D97-87B1-8B34D899D4CC}"/>
              </a:ext>
            </a:extLst>
          </p:cNvPr>
          <p:cNvSpPr/>
          <p:nvPr/>
        </p:nvSpPr>
        <p:spPr>
          <a:xfrm>
            <a:off x="7619709" y="1771651"/>
            <a:ext cx="3863860" cy="4301164"/>
          </a:xfrm>
          <a:prstGeom prst="roundRect">
            <a:avLst>
              <a:gd name="adj" fmla="val 4811"/>
            </a:avLst>
          </a:prstGeom>
          <a:solidFill>
            <a:schemeClr val="bg1"/>
          </a:solidFill>
          <a:ln w="28575">
            <a:solidFill>
              <a:srgbClr val="EA1CDF"/>
            </a:solidFill>
            <a:extLst>
              <a:ext uri="{C807C97D-BFC1-408E-A445-0C87EB9F89A2}">
                <ask:lineSketchStyleProps xmlns:ask="http://schemas.microsoft.com/office/drawing/2018/sketchyshapes" sd="1219033472">
                  <a:custGeom>
                    <a:avLst/>
                    <a:gdLst>
                      <a:gd name="connsiteX0" fmla="*/ 0 w 4550730"/>
                      <a:gd name="connsiteY0" fmla="*/ 91069 h 1892923"/>
                      <a:gd name="connsiteX1" fmla="*/ 91069 w 4550730"/>
                      <a:gd name="connsiteY1" fmla="*/ 0 h 1892923"/>
                      <a:gd name="connsiteX2" fmla="*/ 758839 w 4550730"/>
                      <a:gd name="connsiteY2" fmla="*/ 0 h 1892923"/>
                      <a:gd name="connsiteX3" fmla="*/ 1295552 w 4550730"/>
                      <a:gd name="connsiteY3" fmla="*/ 0 h 1892923"/>
                      <a:gd name="connsiteX4" fmla="*/ 1963323 w 4550730"/>
                      <a:gd name="connsiteY4" fmla="*/ 0 h 1892923"/>
                      <a:gd name="connsiteX5" fmla="*/ 2456350 w 4550730"/>
                      <a:gd name="connsiteY5" fmla="*/ 0 h 1892923"/>
                      <a:gd name="connsiteX6" fmla="*/ 3124120 w 4550730"/>
                      <a:gd name="connsiteY6" fmla="*/ 0 h 1892923"/>
                      <a:gd name="connsiteX7" fmla="*/ 3660833 w 4550730"/>
                      <a:gd name="connsiteY7" fmla="*/ 0 h 1892923"/>
                      <a:gd name="connsiteX8" fmla="*/ 4459661 w 4550730"/>
                      <a:gd name="connsiteY8" fmla="*/ 0 h 1892923"/>
                      <a:gd name="connsiteX9" fmla="*/ 4550730 w 4550730"/>
                      <a:gd name="connsiteY9" fmla="*/ 91069 h 1892923"/>
                      <a:gd name="connsiteX10" fmla="*/ 4550730 w 4550730"/>
                      <a:gd name="connsiteY10" fmla="*/ 627115 h 1892923"/>
                      <a:gd name="connsiteX11" fmla="*/ 4550730 w 4550730"/>
                      <a:gd name="connsiteY11" fmla="*/ 1146053 h 1892923"/>
                      <a:gd name="connsiteX12" fmla="*/ 4550730 w 4550730"/>
                      <a:gd name="connsiteY12" fmla="*/ 1801854 h 1892923"/>
                      <a:gd name="connsiteX13" fmla="*/ 4459661 w 4550730"/>
                      <a:gd name="connsiteY13" fmla="*/ 1892923 h 1892923"/>
                      <a:gd name="connsiteX14" fmla="*/ 3966634 w 4550730"/>
                      <a:gd name="connsiteY14" fmla="*/ 1892923 h 1892923"/>
                      <a:gd name="connsiteX15" fmla="*/ 3255178 w 4550730"/>
                      <a:gd name="connsiteY15" fmla="*/ 1892923 h 1892923"/>
                      <a:gd name="connsiteX16" fmla="*/ 2631093 w 4550730"/>
                      <a:gd name="connsiteY16" fmla="*/ 1892923 h 1892923"/>
                      <a:gd name="connsiteX17" fmla="*/ 1919637 w 4550730"/>
                      <a:gd name="connsiteY17" fmla="*/ 1892923 h 1892923"/>
                      <a:gd name="connsiteX18" fmla="*/ 1251866 w 4550730"/>
                      <a:gd name="connsiteY18" fmla="*/ 1892923 h 1892923"/>
                      <a:gd name="connsiteX19" fmla="*/ 671468 w 4550730"/>
                      <a:gd name="connsiteY19" fmla="*/ 1892923 h 1892923"/>
                      <a:gd name="connsiteX20" fmla="*/ 91069 w 4550730"/>
                      <a:gd name="connsiteY20" fmla="*/ 1892923 h 1892923"/>
                      <a:gd name="connsiteX21" fmla="*/ 0 w 4550730"/>
                      <a:gd name="connsiteY21" fmla="*/ 1801854 h 1892923"/>
                      <a:gd name="connsiteX22" fmla="*/ 0 w 4550730"/>
                      <a:gd name="connsiteY22" fmla="*/ 1231592 h 1892923"/>
                      <a:gd name="connsiteX23" fmla="*/ 0 w 4550730"/>
                      <a:gd name="connsiteY23" fmla="*/ 627115 h 1892923"/>
                      <a:gd name="connsiteX24" fmla="*/ 0 w 4550730"/>
                      <a:gd name="connsiteY24" fmla="*/ 91069 h 189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50730" h="1892923" fill="none" extrusionOk="0">
                        <a:moveTo>
                          <a:pt x="0" y="91069"/>
                        </a:moveTo>
                        <a:cubicBezTo>
                          <a:pt x="-851" y="42481"/>
                          <a:pt x="33730" y="-9345"/>
                          <a:pt x="91069" y="0"/>
                        </a:cubicBezTo>
                        <a:cubicBezTo>
                          <a:pt x="295796" y="-1621"/>
                          <a:pt x="446382" y="-13185"/>
                          <a:pt x="758839" y="0"/>
                        </a:cubicBezTo>
                        <a:cubicBezTo>
                          <a:pt x="1071296" y="13185"/>
                          <a:pt x="1154156" y="-21879"/>
                          <a:pt x="1295552" y="0"/>
                        </a:cubicBezTo>
                        <a:cubicBezTo>
                          <a:pt x="1436948" y="21879"/>
                          <a:pt x="1746809" y="23209"/>
                          <a:pt x="1963323" y="0"/>
                        </a:cubicBezTo>
                        <a:cubicBezTo>
                          <a:pt x="2179837" y="-23209"/>
                          <a:pt x="2246475" y="-7865"/>
                          <a:pt x="2456350" y="0"/>
                        </a:cubicBezTo>
                        <a:cubicBezTo>
                          <a:pt x="2666225" y="7865"/>
                          <a:pt x="2878735" y="31935"/>
                          <a:pt x="3124120" y="0"/>
                        </a:cubicBezTo>
                        <a:cubicBezTo>
                          <a:pt x="3369505" y="-31935"/>
                          <a:pt x="3536061" y="2675"/>
                          <a:pt x="3660833" y="0"/>
                        </a:cubicBezTo>
                        <a:cubicBezTo>
                          <a:pt x="3785605" y="-2675"/>
                          <a:pt x="4281735" y="-26334"/>
                          <a:pt x="4459661" y="0"/>
                        </a:cubicBezTo>
                        <a:cubicBezTo>
                          <a:pt x="4510460" y="-2197"/>
                          <a:pt x="4542068" y="40494"/>
                          <a:pt x="4550730" y="91069"/>
                        </a:cubicBezTo>
                        <a:cubicBezTo>
                          <a:pt x="4534642" y="289193"/>
                          <a:pt x="4575240" y="508743"/>
                          <a:pt x="4550730" y="627115"/>
                        </a:cubicBezTo>
                        <a:cubicBezTo>
                          <a:pt x="4526220" y="745487"/>
                          <a:pt x="4538614" y="983985"/>
                          <a:pt x="4550730" y="1146053"/>
                        </a:cubicBezTo>
                        <a:cubicBezTo>
                          <a:pt x="4562846" y="1308121"/>
                          <a:pt x="4523674" y="1657878"/>
                          <a:pt x="4550730" y="1801854"/>
                        </a:cubicBezTo>
                        <a:cubicBezTo>
                          <a:pt x="4552905" y="1857467"/>
                          <a:pt x="4516556" y="1899451"/>
                          <a:pt x="4459661" y="1892923"/>
                        </a:cubicBezTo>
                        <a:cubicBezTo>
                          <a:pt x="4289906" y="1885729"/>
                          <a:pt x="4208288" y="1907610"/>
                          <a:pt x="3966634" y="1892923"/>
                        </a:cubicBezTo>
                        <a:cubicBezTo>
                          <a:pt x="3724980" y="1878236"/>
                          <a:pt x="3451650" y="1888418"/>
                          <a:pt x="3255178" y="1892923"/>
                        </a:cubicBezTo>
                        <a:cubicBezTo>
                          <a:pt x="3058706" y="1897428"/>
                          <a:pt x="2806812" y="1882847"/>
                          <a:pt x="2631093" y="1892923"/>
                        </a:cubicBezTo>
                        <a:cubicBezTo>
                          <a:pt x="2455375" y="1902999"/>
                          <a:pt x="2079254" y="1924466"/>
                          <a:pt x="1919637" y="1892923"/>
                        </a:cubicBezTo>
                        <a:cubicBezTo>
                          <a:pt x="1760020" y="1861380"/>
                          <a:pt x="1408103" y="1904386"/>
                          <a:pt x="1251866" y="1892923"/>
                        </a:cubicBezTo>
                        <a:cubicBezTo>
                          <a:pt x="1095629" y="1881460"/>
                          <a:pt x="858577" y="1880103"/>
                          <a:pt x="671468" y="1892923"/>
                        </a:cubicBezTo>
                        <a:cubicBezTo>
                          <a:pt x="484359" y="1905743"/>
                          <a:pt x="341077" y="1912387"/>
                          <a:pt x="91069" y="1892923"/>
                        </a:cubicBezTo>
                        <a:cubicBezTo>
                          <a:pt x="40802" y="1894263"/>
                          <a:pt x="3974" y="1848584"/>
                          <a:pt x="0" y="1801854"/>
                        </a:cubicBezTo>
                        <a:cubicBezTo>
                          <a:pt x="17074" y="1636219"/>
                          <a:pt x="-2733" y="1482542"/>
                          <a:pt x="0" y="1231592"/>
                        </a:cubicBezTo>
                        <a:cubicBezTo>
                          <a:pt x="2733" y="980642"/>
                          <a:pt x="-10213" y="870350"/>
                          <a:pt x="0" y="627115"/>
                        </a:cubicBezTo>
                        <a:cubicBezTo>
                          <a:pt x="10213" y="383880"/>
                          <a:pt x="-21618" y="299794"/>
                          <a:pt x="0" y="91069"/>
                        </a:cubicBezTo>
                        <a:close/>
                      </a:path>
                      <a:path w="4550730" h="1892923" stroke="0" extrusionOk="0">
                        <a:moveTo>
                          <a:pt x="0" y="91069"/>
                        </a:moveTo>
                        <a:cubicBezTo>
                          <a:pt x="-10382" y="34369"/>
                          <a:pt x="38989" y="669"/>
                          <a:pt x="91069" y="0"/>
                        </a:cubicBezTo>
                        <a:cubicBezTo>
                          <a:pt x="325738" y="-12574"/>
                          <a:pt x="556199" y="15576"/>
                          <a:pt x="802525" y="0"/>
                        </a:cubicBezTo>
                        <a:cubicBezTo>
                          <a:pt x="1048851" y="-15576"/>
                          <a:pt x="1221858" y="26884"/>
                          <a:pt x="1382924" y="0"/>
                        </a:cubicBezTo>
                        <a:cubicBezTo>
                          <a:pt x="1543990" y="-26884"/>
                          <a:pt x="1714110" y="-6393"/>
                          <a:pt x="1919637" y="0"/>
                        </a:cubicBezTo>
                        <a:cubicBezTo>
                          <a:pt x="2125164" y="6393"/>
                          <a:pt x="2278487" y="-24816"/>
                          <a:pt x="2587407" y="0"/>
                        </a:cubicBezTo>
                        <a:cubicBezTo>
                          <a:pt x="2896327" y="24816"/>
                          <a:pt x="2941468" y="-22687"/>
                          <a:pt x="3167806" y="0"/>
                        </a:cubicBezTo>
                        <a:cubicBezTo>
                          <a:pt x="3394144" y="22687"/>
                          <a:pt x="3557502" y="35231"/>
                          <a:pt x="3879262" y="0"/>
                        </a:cubicBezTo>
                        <a:cubicBezTo>
                          <a:pt x="4201022" y="-35231"/>
                          <a:pt x="4185863" y="-822"/>
                          <a:pt x="4459661" y="0"/>
                        </a:cubicBezTo>
                        <a:cubicBezTo>
                          <a:pt x="4505937" y="6650"/>
                          <a:pt x="4543464" y="32345"/>
                          <a:pt x="4550730" y="91069"/>
                        </a:cubicBezTo>
                        <a:cubicBezTo>
                          <a:pt x="4566929" y="350446"/>
                          <a:pt x="4540824" y="376137"/>
                          <a:pt x="4550730" y="627115"/>
                        </a:cubicBezTo>
                        <a:cubicBezTo>
                          <a:pt x="4560636" y="878093"/>
                          <a:pt x="4570746" y="1056998"/>
                          <a:pt x="4550730" y="1197377"/>
                        </a:cubicBezTo>
                        <a:cubicBezTo>
                          <a:pt x="4530714" y="1337756"/>
                          <a:pt x="4570817" y="1541648"/>
                          <a:pt x="4550730" y="1801854"/>
                        </a:cubicBezTo>
                        <a:cubicBezTo>
                          <a:pt x="4558658" y="1861861"/>
                          <a:pt x="4514445" y="1888993"/>
                          <a:pt x="4459661" y="1892923"/>
                        </a:cubicBezTo>
                        <a:cubicBezTo>
                          <a:pt x="4203967" y="1864303"/>
                          <a:pt x="4009421" y="1889407"/>
                          <a:pt x="3835576" y="1892923"/>
                        </a:cubicBezTo>
                        <a:cubicBezTo>
                          <a:pt x="3661731" y="1896439"/>
                          <a:pt x="3355420" y="1902385"/>
                          <a:pt x="3211492" y="1892923"/>
                        </a:cubicBezTo>
                        <a:cubicBezTo>
                          <a:pt x="3067564" y="1883461"/>
                          <a:pt x="2840219" y="1903645"/>
                          <a:pt x="2500035" y="1892923"/>
                        </a:cubicBezTo>
                        <a:cubicBezTo>
                          <a:pt x="2159851" y="1882201"/>
                          <a:pt x="2010133" y="1918698"/>
                          <a:pt x="1875951" y="1892923"/>
                        </a:cubicBezTo>
                        <a:cubicBezTo>
                          <a:pt x="1741769" y="1867148"/>
                          <a:pt x="1548397" y="1885184"/>
                          <a:pt x="1382924" y="1892923"/>
                        </a:cubicBezTo>
                        <a:cubicBezTo>
                          <a:pt x="1217451" y="1900662"/>
                          <a:pt x="994789" y="1895430"/>
                          <a:pt x="846211" y="1892923"/>
                        </a:cubicBezTo>
                        <a:cubicBezTo>
                          <a:pt x="697633" y="1890416"/>
                          <a:pt x="260078" y="1898171"/>
                          <a:pt x="91069" y="1892923"/>
                        </a:cubicBezTo>
                        <a:cubicBezTo>
                          <a:pt x="46561" y="1891698"/>
                          <a:pt x="198" y="1854034"/>
                          <a:pt x="0" y="1801854"/>
                        </a:cubicBezTo>
                        <a:cubicBezTo>
                          <a:pt x="11008" y="1684948"/>
                          <a:pt x="-9178" y="1442134"/>
                          <a:pt x="0" y="1265808"/>
                        </a:cubicBezTo>
                        <a:cubicBezTo>
                          <a:pt x="9178" y="1089482"/>
                          <a:pt x="-20848" y="979703"/>
                          <a:pt x="0" y="746870"/>
                        </a:cubicBezTo>
                        <a:cubicBezTo>
                          <a:pt x="20848" y="514037"/>
                          <a:pt x="-25383" y="257087"/>
                          <a:pt x="0" y="9106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42" name="矩形: 圓角 41">
            <a:extLst>
              <a:ext uri="{FF2B5EF4-FFF2-40B4-BE49-F238E27FC236}">
                <a16:creationId xmlns:a16="http://schemas.microsoft.com/office/drawing/2014/main" id="{A0A27265-3756-4E30-9E7A-310B5E09B521}"/>
              </a:ext>
            </a:extLst>
          </p:cNvPr>
          <p:cNvSpPr/>
          <p:nvPr/>
        </p:nvSpPr>
        <p:spPr>
          <a:xfrm>
            <a:off x="7761566" y="1950512"/>
            <a:ext cx="3553241" cy="774619"/>
          </a:xfrm>
          <a:prstGeom prst="roundRect">
            <a:avLst>
              <a:gd name="adj" fmla="val 16468"/>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TW" altLang="en-US">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39" name="矩形: 圓角 38">
            <a:extLst>
              <a:ext uri="{FF2B5EF4-FFF2-40B4-BE49-F238E27FC236}">
                <a16:creationId xmlns:a16="http://schemas.microsoft.com/office/drawing/2014/main" id="{3442EB1C-0D2D-457F-8F0E-2F2B9ADCB807}"/>
              </a:ext>
            </a:extLst>
          </p:cNvPr>
          <p:cNvSpPr/>
          <p:nvPr/>
        </p:nvSpPr>
        <p:spPr>
          <a:xfrm>
            <a:off x="4084939" y="1771651"/>
            <a:ext cx="3219168" cy="4301164"/>
          </a:xfrm>
          <a:prstGeom prst="roundRect">
            <a:avLst>
              <a:gd name="adj" fmla="val 4811"/>
            </a:avLst>
          </a:prstGeom>
          <a:solidFill>
            <a:schemeClr val="bg1"/>
          </a:solidFill>
          <a:ln w="28575">
            <a:solidFill>
              <a:srgbClr val="EA1CDF"/>
            </a:solidFill>
            <a:extLst>
              <a:ext uri="{C807C97D-BFC1-408E-A445-0C87EB9F89A2}">
                <ask:lineSketchStyleProps xmlns:ask="http://schemas.microsoft.com/office/drawing/2018/sketchyshapes" sd="1219033472">
                  <a:custGeom>
                    <a:avLst/>
                    <a:gdLst>
                      <a:gd name="connsiteX0" fmla="*/ 0 w 4550730"/>
                      <a:gd name="connsiteY0" fmla="*/ 91069 h 1892923"/>
                      <a:gd name="connsiteX1" fmla="*/ 91069 w 4550730"/>
                      <a:gd name="connsiteY1" fmla="*/ 0 h 1892923"/>
                      <a:gd name="connsiteX2" fmla="*/ 758839 w 4550730"/>
                      <a:gd name="connsiteY2" fmla="*/ 0 h 1892923"/>
                      <a:gd name="connsiteX3" fmla="*/ 1295552 w 4550730"/>
                      <a:gd name="connsiteY3" fmla="*/ 0 h 1892923"/>
                      <a:gd name="connsiteX4" fmla="*/ 1963323 w 4550730"/>
                      <a:gd name="connsiteY4" fmla="*/ 0 h 1892923"/>
                      <a:gd name="connsiteX5" fmla="*/ 2456350 w 4550730"/>
                      <a:gd name="connsiteY5" fmla="*/ 0 h 1892923"/>
                      <a:gd name="connsiteX6" fmla="*/ 3124120 w 4550730"/>
                      <a:gd name="connsiteY6" fmla="*/ 0 h 1892923"/>
                      <a:gd name="connsiteX7" fmla="*/ 3660833 w 4550730"/>
                      <a:gd name="connsiteY7" fmla="*/ 0 h 1892923"/>
                      <a:gd name="connsiteX8" fmla="*/ 4459661 w 4550730"/>
                      <a:gd name="connsiteY8" fmla="*/ 0 h 1892923"/>
                      <a:gd name="connsiteX9" fmla="*/ 4550730 w 4550730"/>
                      <a:gd name="connsiteY9" fmla="*/ 91069 h 1892923"/>
                      <a:gd name="connsiteX10" fmla="*/ 4550730 w 4550730"/>
                      <a:gd name="connsiteY10" fmla="*/ 627115 h 1892923"/>
                      <a:gd name="connsiteX11" fmla="*/ 4550730 w 4550730"/>
                      <a:gd name="connsiteY11" fmla="*/ 1146053 h 1892923"/>
                      <a:gd name="connsiteX12" fmla="*/ 4550730 w 4550730"/>
                      <a:gd name="connsiteY12" fmla="*/ 1801854 h 1892923"/>
                      <a:gd name="connsiteX13" fmla="*/ 4459661 w 4550730"/>
                      <a:gd name="connsiteY13" fmla="*/ 1892923 h 1892923"/>
                      <a:gd name="connsiteX14" fmla="*/ 3966634 w 4550730"/>
                      <a:gd name="connsiteY14" fmla="*/ 1892923 h 1892923"/>
                      <a:gd name="connsiteX15" fmla="*/ 3255178 w 4550730"/>
                      <a:gd name="connsiteY15" fmla="*/ 1892923 h 1892923"/>
                      <a:gd name="connsiteX16" fmla="*/ 2631093 w 4550730"/>
                      <a:gd name="connsiteY16" fmla="*/ 1892923 h 1892923"/>
                      <a:gd name="connsiteX17" fmla="*/ 1919637 w 4550730"/>
                      <a:gd name="connsiteY17" fmla="*/ 1892923 h 1892923"/>
                      <a:gd name="connsiteX18" fmla="*/ 1251866 w 4550730"/>
                      <a:gd name="connsiteY18" fmla="*/ 1892923 h 1892923"/>
                      <a:gd name="connsiteX19" fmla="*/ 671468 w 4550730"/>
                      <a:gd name="connsiteY19" fmla="*/ 1892923 h 1892923"/>
                      <a:gd name="connsiteX20" fmla="*/ 91069 w 4550730"/>
                      <a:gd name="connsiteY20" fmla="*/ 1892923 h 1892923"/>
                      <a:gd name="connsiteX21" fmla="*/ 0 w 4550730"/>
                      <a:gd name="connsiteY21" fmla="*/ 1801854 h 1892923"/>
                      <a:gd name="connsiteX22" fmla="*/ 0 w 4550730"/>
                      <a:gd name="connsiteY22" fmla="*/ 1231592 h 1892923"/>
                      <a:gd name="connsiteX23" fmla="*/ 0 w 4550730"/>
                      <a:gd name="connsiteY23" fmla="*/ 627115 h 1892923"/>
                      <a:gd name="connsiteX24" fmla="*/ 0 w 4550730"/>
                      <a:gd name="connsiteY24" fmla="*/ 91069 h 189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50730" h="1892923" fill="none" extrusionOk="0">
                        <a:moveTo>
                          <a:pt x="0" y="91069"/>
                        </a:moveTo>
                        <a:cubicBezTo>
                          <a:pt x="-851" y="42481"/>
                          <a:pt x="33730" y="-9345"/>
                          <a:pt x="91069" y="0"/>
                        </a:cubicBezTo>
                        <a:cubicBezTo>
                          <a:pt x="295796" y="-1621"/>
                          <a:pt x="446382" y="-13185"/>
                          <a:pt x="758839" y="0"/>
                        </a:cubicBezTo>
                        <a:cubicBezTo>
                          <a:pt x="1071296" y="13185"/>
                          <a:pt x="1154156" y="-21879"/>
                          <a:pt x="1295552" y="0"/>
                        </a:cubicBezTo>
                        <a:cubicBezTo>
                          <a:pt x="1436948" y="21879"/>
                          <a:pt x="1746809" y="23209"/>
                          <a:pt x="1963323" y="0"/>
                        </a:cubicBezTo>
                        <a:cubicBezTo>
                          <a:pt x="2179837" y="-23209"/>
                          <a:pt x="2246475" y="-7865"/>
                          <a:pt x="2456350" y="0"/>
                        </a:cubicBezTo>
                        <a:cubicBezTo>
                          <a:pt x="2666225" y="7865"/>
                          <a:pt x="2878735" y="31935"/>
                          <a:pt x="3124120" y="0"/>
                        </a:cubicBezTo>
                        <a:cubicBezTo>
                          <a:pt x="3369505" y="-31935"/>
                          <a:pt x="3536061" y="2675"/>
                          <a:pt x="3660833" y="0"/>
                        </a:cubicBezTo>
                        <a:cubicBezTo>
                          <a:pt x="3785605" y="-2675"/>
                          <a:pt x="4281735" y="-26334"/>
                          <a:pt x="4459661" y="0"/>
                        </a:cubicBezTo>
                        <a:cubicBezTo>
                          <a:pt x="4510460" y="-2197"/>
                          <a:pt x="4542068" y="40494"/>
                          <a:pt x="4550730" y="91069"/>
                        </a:cubicBezTo>
                        <a:cubicBezTo>
                          <a:pt x="4534642" y="289193"/>
                          <a:pt x="4575240" y="508743"/>
                          <a:pt x="4550730" y="627115"/>
                        </a:cubicBezTo>
                        <a:cubicBezTo>
                          <a:pt x="4526220" y="745487"/>
                          <a:pt x="4538614" y="983985"/>
                          <a:pt x="4550730" y="1146053"/>
                        </a:cubicBezTo>
                        <a:cubicBezTo>
                          <a:pt x="4562846" y="1308121"/>
                          <a:pt x="4523674" y="1657878"/>
                          <a:pt x="4550730" y="1801854"/>
                        </a:cubicBezTo>
                        <a:cubicBezTo>
                          <a:pt x="4552905" y="1857467"/>
                          <a:pt x="4516556" y="1899451"/>
                          <a:pt x="4459661" y="1892923"/>
                        </a:cubicBezTo>
                        <a:cubicBezTo>
                          <a:pt x="4289906" y="1885729"/>
                          <a:pt x="4208288" y="1907610"/>
                          <a:pt x="3966634" y="1892923"/>
                        </a:cubicBezTo>
                        <a:cubicBezTo>
                          <a:pt x="3724980" y="1878236"/>
                          <a:pt x="3451650" y="1888418"/>
                          <a:pt x="3255178" y="1892923"/>
                        </a:cubicBezTo>
                        <a:cubicBezTo>
                          <a:pt x="3058706" y="1897428"/>
                          <a:pt x="2806812" y="1882847"/>
                          <a:pt x="2631093" y="1892923"/>
                        </a:cubicBezTo>
                        <a:cubicBezTo>
                          <a:pt x="2455375" y="1902999"/>
                          <a:pt x="2079254" y="1924466"/>
                          <a:pt x="1919637" y="1892923"/>
                        </a:cubicBezTo>
                        <a:cubicBezTo>
                          <a:pt x="1760020" y="1861380"/>
                          <a:pt x="1408103" y="1904386"/>
                          <a:pt x="1251866" y="1892923"/>
                        </a:cubicBezTo>
                        <a:cubicBezTo>
                          <a:pt x="1095629" y="1881460"/>
                          <a:pt x="858577" y="1880103"/>
                          <a:pt x="671468" y="1892923"/>
                        </a:cubicBezTo>
                        <a:cubicBezTo>
                          <a:pt x="484359" y="1905743"/>
                          <a:pt x="341077" y="1912387"/>
                          <a:pt x="91069" y="1892923"/>
                        </a:cubicBezTo>
                        <a:cubicBezTo>
                          <a:pt x="40802" y="1894263"/>
                          <a:pt x="3974" y="1848584"/>
                          <a:pt x="0" y="1801854"/>
                        </a:cubicBezTo>
                        <a:cubicBezTo>
                          <a:pt x="17074" y="1636219"/>
                          <a:pt x="-2733" y="1482542"/>
                          <a:pt x="0" y="1231592"/>
                        </a:cubicBezTo>
                        <a:cubicBezTo>
                          <a:pt x="2733" y="980642"/>
                          <a:pt x="-10213" y="870350"/>
                          <a:pt x="0" y="627115"/>
                        </a:cubicBezTo>
                        <a:cubicBezTo>
                          <a:pt x="10213" y="383880"/>
                          <a:pt x="-21618" y="299794"/>
                          <a:pt x="0" y="91069"/>
                        </a:cubicBezTo>
                        <a:close/>
                      </a:path>
                      <a:path w="4550730" h="1892923" stroke="0" extrusionOk="0">
                        <a:moveTo>
                          <a:pt x="0" y="91069"/>
                        </a:moveTo>
                        <a:cubicBezTo>
                          <a:pt x="-10382" y="34369"/>
                          <a:pt x="38989" y="669"/>
                          <a:pt x="91069" y="0"/>
                        </a:cubicBezTo>
                        <a:cubicBezTo>
                          <a:pt x="325738" y="-12574"/>
                          <a:pt x="556199" y="15576"/>
                          <a:pt x="802525" y="0"/>
                        </a:cubicBezTo>
                        <a:cubicBezTo>
                          <a:pt x="1048851" y="-15576"/>
                          <a:pt x="1221858" y="26884"/>
                          <a:pt x="1382924" y="0"/>
                        </a:cubicBezTo>
                        <a:cubicBezTo>
                          <a:pt x="1543990" y="-26884"/>
                          <a:pt x="1714110" y="-6393"/>
                          <a:pt x="1919637" y="0"/>
                        </a:cubicBezTo>
                        <a:cubicBezTo>
                          <a:pt x="2125164" y="6393"/>
                          <a:pt x="2278487" y="-24816"/>
                          <a:pt x="2587407" y="0"/>
                        </a:cubicBezTo>
                        <a:cubicBezTo>
                          <a:pt x="2896327" y="24816"/>
                          <a:pt x="2941468" y="-22687"/>
                          <a:pt x="3167806" y="0"/>
                        </a:cubicBezTo>
                        <a:cubicBezTo>
                          <a:pt x="3394144" y="22687"/>
                          <a:pt x="3557502" y="35231"/>
                          <a:pt x="3879262" y="0"/>
                        </a:cubicBezTo>
                        <a:cubicBezTo>
                          <a:pt x="4201022" y="-35231"/>
                          <a:pt x="4185863" y="-822"/>
                          <a:pt x="4459661" y="0"/>
                        </a:cubicBezTo>
                        <a:cubicBezTo>
                          <a:pt x="4505937" y="6650"/>
                          <a:pt x="4543464" y="32345"/>
                          <a:pt x="4550730" y="91069"/>
                        </a:cubicBezTo>
                        <a:cubicBezTo>
                          <a:pt x="4566929" y="350446"/>
                          <a:pt x="4540824" y="376137"/>
                          <a:pt x="4550730" y="627115"/>
                        </a:cubicBezTo>
                        <a:cubicBezTo>
                          <a:pt x="4560636" y="878093"/>
                          <a:pt x="4570746" y="1056998"/>
                          <a:pt x="4550730" y="1197377"/>
                        </a:cubicBezTo>
                        <a:cubicBezTo>
                          <a:pt x="4530714" y="1337756"/>
                          <a:pt x="4570817" y="1541648"/>
                          <a:pt x="4550730" y="1801854"/>
                        </a:cubicBezTo>
                        <a:cubicBezTo>
                          <a:pt x="4558658" y="1861861"/>
                          <a:pt x="4514445" y="1888993"/>
                          <a:pt x="4459661" y="1892923"/>
                        </a:cubicBezTo>
                        <a:cubicBezTo>
                          <a:pt x="4203967" y="1864303"/>
                          <a:pt x="4009421" y="1889407"/>
                          <a:pt x="3835576" y="1892923"/>
                        </a:cubicBezTo>
                        <a:cubicBezTo>
                          <a:pt x="3661731" y="1896439"/>
                          <a:pt x="3355420" y="1902385"/>
                          <a:pt x="3211492" y="1892923"/>
                        </a:cubicBezTo>
                        <a:cubicBezTo>
                          <a:pt x="3067564" y="1883461"/>
                          <a:pt x="2840219" y="1903645"/>
                          <a:pt x="2500035" y="1892923"/>
                        </a:cubicBezTo>
                        <a:cubicBezTo>
                          <a:pt x="2159851" y="1882201"/>
                          <a:pt x="2010133" y="1918698"/>
                          <a:pt x="1875951" y="1892923"/>
                        </a:cubicBezTo>
                        <a:cubicBezTo>
                          <a:pt x="1741769" y="1867148"/>
                          <a:pt x="1548397" y="1885184"/>
                          <a:pt x="1382924" y="1892923"/>
                        </a:cubicBezTo>
                        <a:cubicBezTo>
                          <a:pt x="1217451" y="1900662"/>
                          <a:pt x="994789" y="1895430"/>
                          <a:pt x="846211" y="1892923"/>
                        </a:cubicBezTo>
                        <a:cubicBezTo>
                          <a:pt x="697633" y="1890416"/>
                          <a:pt x="260078" y="1898171"/>
                          <a:pt x="91069" y="1892923"/>
                        </a:cubicBezTo>
                        <a:cubicBezTo>
                          <a:pt x="46561" y="1891698"/>
                          <a:pt x="198" y="1854034"/>
                          <a:pt x="0" y="1801854"/>
                        </a:cubicBezTo>
                        <a:cubicBezTo>
                          <a:pt x="11008" y="1684948"/>
                          <a:pt x="-9178" y="1442134"/>
                          <a:pt x="0" y="1265808"/>
                        </a:cubicBezTo>
                        <a:cubicBezTo>
                          <a:pt x="9178" y="1089482"/>
                          <a:pt x="-20848" y="979703"/>
                          <a:pt x="0" y="746870"/>
                        </a:cubicBezTo>
                        <a:cubicBezTo>
                          <a:pt x="20848" y="514037"/>
                          <a:pt x="-25383" y="257087"/>
                          <a:pt x="0" y="9106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40" name="矩形: 圓角 39">
            <a:extLst>
              <a:ext uri="{FF2B5EF4-FFF2-40B4-BE49-F238E27FC236}">
                <a16:creationId xmlns:a16="http://schemas.microsoft.com/office/drawing/2014/main" id="{10DA8EBC-E876-4387-A74A-60A53DD7CEBD}"/>
              </a:ext>
            </a:extLst>
          </p:cNvPr>
          <p:cNvSpPr/>
          <p:nvPr/>
        </p:nvSpPr>
        <p:spPr>
          <a:xfrm>
            <a:off x="4226797" y="1950512"/>
            <a:ext cx="2960376" cy="774619"/>
          </a:xfrm>
          <a:prstGeom prst="roundRect">
            <a:avLst>
              <a:gd name="adj" fmla="val 16468"/>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TW" altLang="en-US">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2" name="標題 1">
            <a:extLst>
              <a:ext uri="{FF2B5EF4-FFF2-40B4-BE49-F238E27FC236}">
                <a16:creationId xmlns:a16="http://schemas.microsoft.com/office/drawing/2014/main" id="{20B9172D-315C-9E4B-8932-D52DC91C7691}"/>
              </a:ext>
            </a:extLst>
          </p:cNvPr>
          <p:cNvSpPr>
            <a:spLocks noGrp="1"/>
          </p:cNvSpPr>
          <p:nvPr>
            <p:ph type="title"/>
          </p:nvPr>
        </p:nvSpPr>
        <p:spPr>
          <a:xfrm>
            <a:off x="449943" y="344244"/>
            <a:ext cx="11321143" cy="902665"/>
          </a:xfrm>
        </p:spPr>
        <p:txBody>
          <a:bodyPr>
            <a:normAutofit fontScale="90000"/>
          </a:bodyPr>
          <a:lstStyle/>
          <a:p>
            <a:r>
              <a:rPr kumimoji="1" lang="zh-TW" altLang="en-US"/>
              <a:t>新筆電、主板、手機、</a:t>
            </a:r>
            <a:r>
              <a:rPr kumimoji="1" lang="en-US" altLang="zh-TW"/>
              <a:t>iPad Pro </a:t>
            </a:r>
            <a:r>
              <a:rPr kumimoji="1" lang="zh-TW" altLang="en-US"/>
              <a:t>皆已內建</a:t>
            </a:r>
            <a:r>
              <a:rPr kumimoji="1" lang="en-US" altLang="zh-TW"/>
              <a:t> </a:t>
            </a:r>
            <a:r>
              <a:rPr kumimoji="1" lang="en-US" altLang="zh-TW" err="1"/>
              <a:t>WiFi</a:t>
            </a:r>
            <a:r>
              <a:rPr kumimoji="1" lang="en-US" altLang="zh-TW"/>
              <a:t> 6 </a:t>
            </a:r>
            <a:endParaRPr kumimoji="1" lang="zh-TW" altLang="en-US"/>
          </a:p>
        </p:txBody>
      </p:sp>
      <p:sp>
        <p:nvSpPr>
          <p:cNvPr id="25" name="矩形 24">
            <a:extLst>
              <a:ext uri="{FF2B5EF4-FFF2-40B4-BE49-F238E27FC236}">
                <a16:creationId xmlns:a16="http://schemas.microsoft.com/office/drawing/2014/main" id="{31E226E5-15A3-6247-B8C8-47BB93A8C2BC}"/>
              </a:ext>
            </a:extLst>
          </p:cNvPr>
          <p:cNvSpPr/>
          <p:nvPr/>
        </p:nvSpPr>
        <p:spPr>
          <a:xfrm>
            <a:off x="8034168" y="2043243"/>
            <a:ext cx="3116830" cy="584775"/>
          </a:xfrm>
          <a:prstGeom prst="rect">
            <a:avLst/>
          </a:prstGeom>
        </p:spPr>
        <p:txBody>
          <a:bodyPr wrap="square">
            <a:spAutoFit/>
          </a:bodyPr>
          <a:lstStyle/>
          <a:p>
            <a:r>
              <a:rPr lang="zh-TW" altLang="en-US" sz="3200" b="1">
                <a:solidFill>
                  <a:schemeClr val="bg1"/>
                </a:solidFill>
                <a:latin typeface="Arial" panose="020B0604020202020204" pitchFamily="34" charset="0"/>
                <a:ea typeface="微軟正黑體" panose="020B0604030504040204" pitchFamily="34" charset="-120"/>
                <a:cs typeface="Arial" panose="020B0604020202020204" pitchFamily="34" charset="0"/>
                <a:sym typeface="Microsoft JhengHei"/>
              </a:rPr>
              <a:t>手機</a:t>
            </a:r>
            <a:r>
              <a:rPr lang="en-US" altLang="zh-TW" sz="3200" b="1">
                <a:solidFill>
                  <a:schemeClr val="bg1"/>
                </a:solidFill>
                <a:latin typeface="Arial" panose="020B0604020202020204" pitchFamily="34" charset="0"/>
                <a:ea typeface="微軟正黑體" panose="020B0604030504040204" pitchFamily="34" charset="-120"/>
                <a:cs typeface="Arial" panose="020B0604020202020204" pitchFamily="34" charset="0"/>
                <a:sym typeface="Microsoft JhengHei"/>
              </a:rPr>
              <a:t> / iPad Pro</a:t>
            </a:r>
            <a:endParaRPr lang="en-US" altLang="zh-CN" sz="3200">
              <a:solidFill>
                <a:schemeClr val="bg1"/>
              </a:solidFill>
              <a:latin typeface="Arial" panose="020B0604020202020204" pitchFamily="34" charset="0"/>
              <a:ea typeface="微軟正黑體" panose="020B0604030504040204" pitchFamily="34" charset="-120"/>
              <a:cs typeface="Arial" panose="020B0604020202020204" pitchFamily="34" charset="0"/>
              <a:sym typeface="Microsoft JhengHei"/>
            </a:endParaRPr>
          </a:p>
        </p:txBody>
      </p:sp>
      <p:sp>
        <p:nvSpPr>
          <p:cNvPr id="22" name="矩形 21">
            <a:extLst>
              <a:ext uri="{FF2B5EF4-FFF2-40B4-BE49-F238E27FC236}">
                <a16:creationId xmlns:a16="http://schemas.microsoft.com/office/drawing/2014/main" id="{3647A215-1F8E-E44E-B7D1-17DE1A1E5E5D}"/>
              </a:ext>
            </a:extLst>
          </p:cNvPr>
          <p:cNvSpPr/>
          <p:nvPr/>
        </p:nvSpPr>
        <p:spPr>
          <a:xfrm>
            <a:off x="7884174" y="2864114"/>
            <a:ext cx="3599395" cy="2308324"/>
          </a:xfrm>
          <a:prstGeom prst="rect">
            <a:avLst/>
          </a:prstGeom>
        </p:spPr>
        <p:txBody>
          <a:bodyPr wrap="square">
            <a:spAutoFit/>
          </a:bodyPr>
          <a:lstStyle/>
          <a:p>
            <a:pPr marL="285750" indent="-285750">
              <a:buFont typeface="Arial" panose="020B0604020202020204" pitchFamily="34" charset="0"/>
              <a:buChar char="•"/>
            </a:pPr>
            <a:r>
              <a:rPr lang="en" altLang="zh-TW" sz="1600">
                <a:latin typeface="微軟正黑體" panose="020B0604030504040204" pitchFamily="34" charset="-120"/>
                <a:ea typeface="微軟正黑體" panose="020B0604030504040204" pitchFamily="34" charset="-120"/>
              </a:rPr>
              <a:t>Huawei P40 Pro</a:t>
            </a:r>
          </a:p>
          <a:p>
            <a:pPr marL="285750" indent="-285750">
              <a:buFont typeface="Arial" panose="020B0604020202020204" pitchFamily="34" charset="0"/>
              <a:buChar char="•"/>
            </a:pPr>
            <a:r>
              <a:rPr lang="en" altLang="zh-TW" sz="1600">
                <a:latin typeface="微軟正黑體" panose="020B0604030504040204" pitchFamily="34" charset="-120"/>
                <a:ea typeface="微軟正黑體" panose="020B0604030504040204" pitchFamily="34" charset="-120"/>
              </a:rPr>
              <a:t>iPhone 11 series, SE</a:t>
            </a:r>
          </a:p>
          <a:p>
            <a:pPr marL="285750" indent="-285750">
              <a:buFont typeface="Arial" panose="020B0604020202020204" pitchFamily="34" charset="0"/>
              <a:buChar char="•"/>
            </a:pPr>
            <a:r>
              <a:rPr lang="en" altLang="zh-TW" sz="1600">
                <a:latin typeface="微軟正黑體" panose="020B0604030504040204" pitchFamily="34" charset="-120"/>
                <a:ea typeface="微軟正黑體" panose="020B0604030504040204" pitchFamily="34" charset="-120"/>
              </a:rPr>
              <a:t>LG V60 ThinQ</a:t>
            </a:r>
          </a:p>
          <a:p>
            <a:pPr marL="285750" indent="-285750">
              <a:buFont typeface="Arial" panose="020B0604020202020204" pitchFamily="34" charset="0"/>
              <a:buChar char="•"/>
            </a:pPr>
            <a:r>
              <a:rPr lang="en" altLang="zh-TW" sz="1600">
                <a:latin typeface="微軟正黑體" panose="020B0604030504040204" pitchFamily="34" charset="-120"/>
                <a:ea typeface="微軟正黑體" panose="020B0604030504040204" pitchFamily="34" charset="-120"/>
              </a:rPr>
              <a:t>Motorola Edge Plus</a:t>
            </a:r>
          </a:p>
          <a:p>
            <a:pPr marL="285750" indent="-285750">
              <a:buFont typeface="Arial" panose="020B0604020202020204" pitchFamily="34" charset="0"/>
              <a:buChar char="•"/>
            </a:pPr>
            <a:r>
              <a:rPr lang="en" altLang="zh-TW" sz="1600">
                <a:latin typeface="微軟正黑體" panose="020B0604030504040204" pitchFamily="34" charset="-120"/>
                <a:ea typeface="微軟正黑體" panose="020B0604030504040204" pitchFamily="34" charset="-120"/>
              </a:rPr>
              <a:t>OnePlus 8 and 8 Pro</a:t>
            </a:r>
          </a:p>
          <a:p>
            <a:pPr marL="285750" indent="-285750">
              <a:buFont typeface="Arial" panose="020B0604020202020204" pitchFamily="34" charset="0"/>
              <a:buChar char="•"/>
            </a:pPr>
            <a:r>
              <a:rPr lang="en" altLang="zh-TW" sz="1600">
                <a:latin typeface="微軟正黑體" panose="020B0604030504040204" pitchFamily="34" charset="-120"/>
                <a:ea typeface="微軟正黑體" panose="020B0604030504040204" pitchFamily="34" charset="-120"/>
              </a:rPr>
              <a:t>Samsung Galaxy S10, S20 series</a:t>
            </a:r>
          </a:p>
          <a:p>
            <a:pPr marL="285750" indent="-285750">
              <a:buFont typeface="Arial" panose="020B0604020202020204" pitchFamily="34" charset="0"/>
              <a:buChar char="•"/>
            </a:pPr>
            <a:r>
              <a:rPr lang="en" altLang="zh-TW" sz="1600">
                <a:latin typeface="微軟正黑體" panose="020B0604030504040204" pitchFamily="34" charset="-120"/>
                <a:ea typeface="微軟正黑體" panose="020B0604030504040204" pitchFamily="34" charset="-120"/>
              </a:rPr>
              <a:t>Samsung Galaxy Note 10 series</a:t>
            </a:r>
          </a:p>
          <a:p>
            <a:pPr marL="285750" indent="-285750">
              <a:buFont typeface="Arial" panose="020B0604020202020204" pitchFamily="34" charset="0"/>
              <a:buChar char="•"/>
            </a:pPr>
            <a:r>
              <a:rPr lang="en" altLang="zh-TW" sz="1600">
                <a:latin typeface="微軟正黑體" panose="020B0604030504040204" pitchFamily="34" charset="-120"/>
                <a:ea typeface="微軟正黑體" panose="020B0604030504040204" pitchFamily="34" charset="-120"/>
              </a:rPr>
              <a:t>Samsung Galaxy Fold</a:t>
            </a:r>
          </a:p>
          <a:p>
            <a:pPr marL="285750" indent="-285750">
              <a:buFont typeface="Arial" panose="020B0604020202020204" pitchFamily="34" charset="0"/>
              <a:buChar char="•"/>
            </a:pPr>
            <a:r>
              <a:rPr lang="en" altLang="zh-TW" sz="1600">
                <a:latin typeface="微軟正黑體" panose="020B0604030504040204" pitchFamily="34" charset="-120"/>
                <a:ea typeface="微軟正黑體" panose="020B0604030504040204" pitchFamily="34" charset="-120"/>
              </a:rPr>
              <a:t>Xiaomi Mi 10 series</a:t>
            </a:r>
          </a:p>
        </p:txBody>
      </p:sp>
      <p:pic>
        <p:nvPicPr>
          <p:cNvPr id="15" name="圖片 14">
            <a:extLst>
              <a:ext uri="{FF2B5EF4-FFF2-40B4-BE49-F238E27FC236}">
                <a16:creationId xmlns:a16="http://schemas.microsoft.com/office/drawing/2014/main" id="{B4983F9C-FE64-3147-8A31-385B4F1FA4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29898" y="4550469"/>
            <a:ext cx="1670049" cy="1975632"/>
          </a:xfrm>
          <a:prstGeom prst="rect">
            <a:avLst/>
          </a:prstGeom>
        </p:spPr>
      </p:pic>
      <p:sp>
        <p:nvSpPr>
          <p:cNvPr id="30" name="矩形 29">
            <a:extLst>
              <a:ext uri="{FF2B5EF4-FFF2-40B4-BE49-F238E27FC236}">
                <a16:creationId xmlns:a16="http://schemas.microsoft.com/office/drawing/2014/main" id="{CC8FFA84-A288-7C43-A9C3-8729B04C8739}"/>
              </a:ext>
            </a:extLst>
          </p:cNvPr>
          <p:cNvSpPr/>
          <p:nvPr/>
        </p:nvSpPr>
        <p:spPr>
          <a:xfrm>
            <a:off x="4386352" y="2043243"/>
            <a:ext cx="2656135" cy="584775"/>
          </a:xfrm>
          <a:prstGeom prst="rect">
            <a:avLst/>
          </a:prstGeom>
        </p:spPr>
        <p:txBody>
          <a:bodyPr wrap="square">
            <a:spAutoFit/>
          </a:bodyPr>
          <a:lstStyle/>
          <a:p>
            <a:r>
              <a:rPr lang="zh-TW" altLang="en-US" sz="3200" b="1">
                <a:solidFill>
                  <a:schemeClr val="bg1"/>
                </a:solidFill>
                <a:latin typeface="Arial" panose="020B0604020202020204" pitchFamily="34" charset="0"/>
                <a:ea typeface="微軟正黑體" panose="020B0604030504040204" pitchFamily="34" charset="-120"/>
                <a:cs typeface="Arial" panose="020B0604020202020204" pitchFamily="34" charset="0"/>
                <a:sym typeface="Microsoft JhengHei"/>
              </a:rPr>
              <a:t>桌機</a:t>
            </a:r>
            <a:r>
              <a:rPr lang="en-US" altLang="zh-TW" sz="3200" b="1">
                <a:solidFill>
                  <a:schemeClr val="bg1"/>
                </a:solidFill>
                <a:latin typeface="Arial" panose="020B0604020202020204" pitchFamily="34" charset="0"/>
                <a:ea typeface="微軟正黑體" panose="020B0604030504040204" pitchFamily="34" charset="-120"/>
                <a:cs typeface="Arial" panose="020B0604020202020204" pitchFamily="34" charset="0"/>
                <a:sym typeface="Microsoft JhengHei"/>
              </a:rPr>
              <a:t> / </a:t>
            </a:r>
            <a:r>
              <a:rPr lang="zh-TW" altLang="en-US" sz="3200" b="1">
                <a:solidFill>
                  <a:schemeClr val="bg1"/>
                </a:solidFill>
                <a:latin typeface="Arial" panose="020B0604020202020204" pitchFamily="34" charset="0"/>
                <a:ea typeface="微軟正黑體" panose="020B0604030504040204" pitchFamily="34" charset="-120"/>
                <a:cs typeface="Arial" panose="020B0604020202020204" pitchFamily="34" charset="0"/>
                <a:sym typeface="Microsoft JhengHei"/>
              </a:rPr>
              <a:t>主機板</a:t>
            </a:r>
            <a:endParaRPr lang="en-US" altLang="zh-CN" sz="3200">
              <a:solidFill>
                <a:schemeClr val="bg1"/>
              </a:solidFill>
              <a:latin typeface="Arial" panose="020B0604020202020204" pitchFamily="34" charset="0"/>
              <a:ea typeface="微軟正黑體" panose="020B0604030504040204" pitchFamily="34" charset="-120"/>
              <a:cs typeface="Arial" panose="020B0604020202020204" pitchFamily="34" charset="0"/>
              <a:sym typeface="Microsoft JhengHei"/>
            </a:endParaRPr>
          </a:p>
        </p:txBody>
      </p:sp>
      <p:sp>
        <p:nvSpPr>
          <p:cNvPr id="31" name="矩形 30">
            <a:extLst>
              <a:ext uri="{FF2B5EF4-FFF2-40B4-BE49-F238E27FC236}">
                <a16:creationId xmlns:a16="http://schemas.microsoft.com/office/drawing/2014/main" id="{7967163A-B691-994C-A16E-D9AEF05C136C}"/>
              </a:ext>
            </a:extLst>
          </p:cNvPr>
          <p:cNvSpPr/>
          <p:nvPr/>
        </p:nvSpPr>
        <p:spPr>
          <a:xfrm>
            <a:off x="4204026" y="2864114"/>
            <a:ext cx="2925293" cy="1569660"/>
          </a:xfrm>
          <a:prstGeom prst="rect">
            <a:avLst/>
          </a:prstGeom>
        </p:spPr>
        <p:txBody>
          <a:bodyPr wrap="square">
            <a:spAutoFit/>
          </a:bodyPr>
          <a:lstStyle/>
          <a:p>
            <a:pPr marL="285750" indent="-285750">
              <a:buFont typeface="Arial" panose="020B0604020202020204" pitchFamily="34" charset="0"/>
              <a:buChar char="•"/>
            </a:pPr>
            <a:r>
              <a:rPr lang="en" altLang="zh-TW" sz="1600">
                <a:latin typeface="微軟正黑體" panose="020B0604030504040204" pitchFamily="34" charset="-120"/>
                <a:ea typeface="微軟正黑體" panose="020B0604030504040204" pitchFamily="34" charset="-120"/>
              </a:rPr>
              <a:t>Asus Mini PC PN62</a:t>
            </a:r>
          </a:p>
          <a:p>
            <a:pPr marL="285750" indent="-285750">
              <a:buFont typeface="Arial" panose="020B0604020202020204" pitchFamily="34" charset="0"/>
              <a:buChar char="•"/>
            </a:pPr>
            <a:r>
              <a:rPr lang="en" altLang="zh-TW" sz="1600">
                <a:latin typeface="微軟正黑體" panose="020B0604030504040204" pitchFamily="34" charset="-120"/>
                <a:ea typeface="微軟正黑體" panose="020B0604030504040204" pitchFamily="34" charset="-120"/>
              </a:rPr>
              <a:t>Asus desktop PC S700TA</a:t>
            </a:r>
          </a:p>
          <a:p>
            <a:pPr marL="285750" indent="-285750">
              <a:buFont typeface="Arial" panose="020B0604020202020204" pitchFamily="34" charset="0"/>
              <a:buChar char="•"/>
            </a:pPr>
            <a:r>
              <a:rPr lang="en" altLang="zh-TW" sz="1600">
                <a:latin typeface="微軟正黑體" panose="020B0604030504040204" pitchFamily="34" charset="-120"/>
                <a:ea typeface="微軟正黑體" panose="020B0604030504040204" pitchFamily="34" charset="-120"/>
              </a:rPr>
              <a:t>Acer Predator Helios 300</a:t>
            </a:r>
          </a:p>
          <a:p>
            <a:pPr marL="285750" indent="-285750">
              <a:buFont typeface="Arial" panose="020B0604020202020204" pitchFamily="34" charset="0"/>
              <a:buChar char="•"/>
            </a:pPr>
            <a:r>
              <a:rPr lang="en" altLang="zh-TW" sz="1600">
                <a:latin typeface="微軟正黑體" panose="020B0604030504040204" pitchFamily="34" charset="-120"/>
                <a:ea typeface="微軟正黑體" panose="020B0604030504040204" pitchFamily="34" charset="-120"/>
              </a:rPr>
              <a:t>AMD B550 </a:t>
            </a:r>
            <a:r>
              <a:rPr lang="zh-TW" altLang="en-US" sz="1600">
                <a:latin typeface="微軟正黑體" panose="020B0604030504040204" pitchFamily="34" charset="-120"/>
                <a:ea typeface="微軟正黑體" panose="020B0604030504040204" pitchFamily="34" charset="-120"/>
              </a:rPr>
              <a:t>主機板</a:t>
            </a:r>
            <a:endParaRPr lang="en-US" altLang="zh-TW" sz="160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r>
              <a:rPr lang="en-US" altLang="zh-TW" sz="1600">
                <a:latin typeface="微軟正黑體" panose="020B0604030504040204" pitchFamily="34" charset="-120"/>
                <a:ea typeface="微軟正黑體" panose="020B0604030504040204" pitchFamily="34" charset="-120"/>
              </a:rPr>
              <a:t>Intel Z490 </a:t>
            </a:r>
            <a:r>
              <a:rPr lang="zh-TW" altLang="en-US" sz="1600">
                <a:latin typeface="微軟正黑體" panose="020B0604030504040204" pitchFamily="34" charset="-120"/>
                <a:ea typeface="微軟正黑體" panose="020B0604030504040204" pitchFamily="34" charset="-120"/>
              </a:rPr>
              <a:t>主機板</a:t>
            </a:r>
            <a:endParaRPr lang="en" altLang="zh-TW" sz="1600">
              <a:latin typeface="微軟正黑體" panose="020B0604030504040204" pitchFamily="34" charset="-120"/>
              <a:ea typeface="微軟正黑體" panose="020B0604030504040204" pitchFamily="34" charset="-120"/>
            </a:endParaRPr>
          </a:p>
          <a:p>
            <a:pPr marL="285750" indent="-285750">
              <a:buFont typeface="Arial" panose="020B0604020202020204" pitchFamily="34" charset="0"/>
              <a:buChar char="•"/>
            </a:pPr>
            <a:endParaRPr lang="en" altLang="zh-TW" sz="1600">
              <a:latin typeface="微軟正黑體" panose="020B0604030504040204" pitchFamily="34" charset="-120"/>
              <a:ea typeface="微軟正黑體" panose="020B0604030504040204" pitchFamily="34" charset="-120"/>
            </a:endParaRPr>
          </a:p>
        </p:txBody>
      </p:sp>
      <p:sp>
        <p:nvSpPr>
          <p:cNvPr id="34" name="矩形: 圓角 33">
            <a:extLst>
              <a:ext uri="{FF2B5EF4-FFF2-40B4-BE49-F238E27FC236}">
                <a16:creationId xmlns:a16="http://schemas.microsoft.com/office/drawing/2014/main" id="{54FE121A-0199-47B3-A1CF-E83C34C5F87E}"/>
              </a:ext>
            </a:extLst>
          </p:cNvPr>
          <p:cNvSpPr/>
          <p:nvPr/>
        </p:nvSpPr>
        <p:spPr>
          <a:xfrm>
            <a:off x="632056" y="1771651"/>
            <a:ext cx="3219168" cy="4301164"/>
          </a:xfrm>
          <a:prstGeom prst="roundRect">
            <a:avLst>
              <a:gd name="adj" fmla="val 4811"/>
            </a:avLst>
          </a:prstGeom>
          <a:solidFill>
            <a:schemeClr val="bg1"/>
          </a:solidFill>
          <a:ln w="28575">
            <a:solidFill>
              <a:srgbClr val="EA1CDF"/>
            </a:solidFill>
            <a:extLst>
              <a:ext uri="{C807C97D-BFC1-408E-A445-0C87EB9F89A2}">
                <ask:lineSketchStyleProps xmlns:ask="http://schemas.microsoft.com/office/drawing/2018/sketchyshapes" sd="1219033472">
                  <a:custGeom>
                    <a:avLst/>
                    <a:gdLst>
                      <a:gd name="connsiteX0" fmla="*/ 0 w 4550730"/>
                      <a:gd name="connsiteY0" fmla="*/ 91069 h 1892923"/>
                      <a:gd name="connsiteX1" fmla="*/ 91069 w 4550730"/>
                      <a:gd name="connsiteY1" fmla="*/ 0 h 1892923"/>
                      <a:gd name="connsiteX2" fmla="*/ 758839 w 4550730"/>
                      <a:gd name="connsiteY2" fmla="*/ 0 h 1892923"/>
                      <a:gd name="connsiteX3" fmla="*/ 1295552 w 4550730"/>
                      <a:gd name="connsiteY3" fmla="*/ 0 h 1892923"/>
                      <a:gd name="connsiteX4" fmla="*/ 1963323 w 4550730"/>
                      <a:gd name="connsiteY4" fmla="*/ 0 h 1892923"/>
                      <a:gd name="connsiteX5" fmla="*/ 2456350 w 4550730"/>
                      <a:gd name="connsiteY5" fmla="*/ 0 h 1892923"/>
                      <a:gd name="connsiteX6" fmla="*/ 3124120 w 4550730"/>
                      <a:gd name="connsiteY6" fmla="*/ 0 h 1892923"/>
                      <a:gd name="connsiteX7" fmla="*/ 3660833 w 4550730"/>
                      <a:gd name="connsiteY7" fmla="*/ 0 h 1892923"/>
                      <a:gd name="connsiteX8" fmla="*/ 4459661 w 4550730"/>
                      <a:gd name="connsiteY8" fmla="*/ 0 h 1892923"/>
                      <a:gd name="connsiteX9" fmla="*/ 4550730 w 4550730"/>
                      <a:gd name="connsiteY9" fmla="*/ 91069 h 1892923"/>
                      <a:gd name="connsiteX10" fmla="*/ 4550730 w 4550730"/>
                      <a:gd name="connsiteY10" fmla="*/ 627115 h 1892923"/>
                      <a:gd name="connsiteX11" fmla="*/ 4550730 w 4550730"/>
                      <a:gd name="connsiteY11" fmla="*/ 1146053 h 1892923"/>
                      <a:gd name="connsiteX12" fmla="*/ 4550730 w 4550730"/>
                      <a:gd name="connsiteY12" fmla="*/ 1801854 h 1892923"/>
                      <a:gd name="connsiteX13" fmla="*/ 4459661 w 4550730"/>
                      <a:gd name="connsiteY13" fmla="*/ 1892923 h 1892923"/>
                      <a:gd name="connsiteX14" fmla="*/ 3966634 w 4550730"/>
                      <a:gd name="connsiteY14" fmla="*/ 1892923 h 1892923"/>
                      <a:gd name="connsiteX15" fmla="*/ 3255178 w 4550730"/>
                      <a:gd name="connsiteY15" fmla="*/ 1892923 h 1892923"/>
                      <a:gd name="connsiteX16" fmla="*/ 2631093 w 4550730"/>
                      <a:gd name="connsiteY16" fmla="*/ 1892923 h 1892923"/>
                      <a:gd name="connsiteX17" fmla="*/ 1919637 w 4550730"/>
                      <a:gd name="connsiteY17" fmla="*/ 1892923 h 1892923"/>
                      <a:gd name="connsiteX18" fmla="*/ 1251866 w 4550730"/>
                      <a:gd name="connsiteY18" fmla="*/ 1892923 h 1892923"/>
                      <a:gd name="connsiteX19" fmla="*/ 671468 w 4550730"/>
                      <a:gd name="connsiteY19" fmla="*/ 1892923 h 1892923"/>
                      <a:gd name="connsiteX20" fmla="*/ 91069 w 4550730"/>
                      <a:gd name="connsiteY20" fmla="*/ 1892923 h 1892923"/>
                      <a:gd name="connsiteX21" fmla="*/ 0 w 4550730"/>
                      <a:gd name="connsiteY21" fmla="*/ 1801854 h 1892923"/>
                      <a:gd name="connsiteX22" fmla="*/ 0 w 4550730"/>
                      <a:gd name="connsiteY22" fmla="*/ 1231592 h 1892923"/>
                      <a:gd name="connsiteX23" fmla="*/ 0 w 4550730"/>
                      <a:gd name="connsiteY23" fmla="*/ 627115 h 1892923"/>
                      <a:gd name="connsiteX24" fmla="*/ 0 w 4550730"/>
                      <a:gd name="connsiteY24" fmla="*/ 91069 h 189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50730" h="1892923" fill="none" extrusionOk="0">
                        <a:moveTo>
                          <a:pt x="0" y="91069"/>
                        </a:moveTo>
                        <a:cubicBezTo>
                          <a:pt x="-851" y="42481"/>
                          <a:pt x="33730" y="-9345"/>
                          <a:pt x="91069" y="0"/>
                        </a:cubicBezTo>
                        <a:cubicBezTo>
                          <a:pt x="295796" y="-1621"/>
                          <a:pt x="446382" y="-13185"/>
                          <a:pt x="758839" y="0"/>
                        </a:cubicBezTo>
                        <a:cubicBezTo>
                          <a:pt x="1071296" y="13185"/>
                          <a:pt x="1154156" y="-21879"/>
                          <a:pt x="1295552" y="0"/>
                        </a:cubicBezTo>
                        <a:cubicBezTo>
                          <a:pt x="1436948" y="21879"/>
                          <a:pt x="1746809" y="23209"/>
                          <a:pt x="1963323" y="0"/>
                        </a:cubicBezTo>
                        <a:cubicBezTo>
                          <a:pt x="2179837" y="-23209"/>
                          <a:pt x="2246475" y="-7865"/>
                          <a:pt x="2456350" y="0"/>
                        </a:cubicBezTo>
                        <a:cubicBezTo>
                          <a:pt x="2666225" y="7865"/>
                          <a:pt x="2878735" y="31935"/>
                          <a:pt x="3124120" y="0"/>
                        </a:cubicBezTo>
                        <a:cubicBezTo>
                          <a:pt x="3369505" y="-31935"/>
                          <a:pt x="3536061" y="2675"/>
                          <a:pt x="3660833" y="0"/>
                        </a:cubicBezTo>
                        <a:cubicBezTo>
                          <a:pt x="3785605" y="-2675"/>
                          <a:pt x="4281735" y="-26334"/>
                          <a:pt x="4459661" y="0"/>
                        </a:cubicBezTo>
                        <a:cubicBezTo>
                          <a:pt x="4510460" y="-2197"/>
                          <a:pt x="4542068" y="40494"/>
                          <a:pt x="4550730" y="91069"/>
                        </a:cubicBezTo>
                        <a:cubicBezTo>
                          <a:pt x="4534642" y="289193"/>
                          <a:pt x="4575240" y="508743"/>
                          <a:pt x="4550730" y="627115"/>
                        </a:cubicBezTo>
                        <a:cubicBezTo>
                          <a:pt x="4526220" y="745487"/>
                          <a:pt x="4538614" y="983985"/>
                          <a:pt x="4550730" y="1146053"/>
                        </a:cubicBezTo>
                        <a:cubicBezTo>
                          <a:pt x="4562846" y="1308121"/>
                          <a:pt x="4523674" y="1657878"/>
                          <a:pt x="4550730" y="1801854"/>
                        </a:cubicBezTo>
                        <a:cubicBezTo>
                          <a:pt x="4552905" y="1857467"/>
                          <a:pt x="4516556" y="1899451"/>
                          <a:pt x="4459661" y="1892923"/>
                        </a:cubicBezTo>
                        <a:cubicBezTo>
                          <a:pt x="4289906" y="1885729"/>
                          <a:pt x="4208288" y="1907610"/>
                          <a:pt x="3966634" y="1892923"/>
                        </a:cubicBezTo>
                        <a:cubicBezTo>
                          <a:pt x="3724980" y="1878236"/>
                          <a:pt x="3451650" y="1888418"/>
                          <a:pt x="3255178" y="1892923"/>
                        </a:cubicBezTo>
                        <a:cubicBezTo>
                          <a:pt x="3058706" y="1897428"/>
                          <a:pt x="2806812" y="1882847"/>
                          <a:pt x="2631093" y="1892923"/>
                        </a:cubicBezTo>
                        <a:cubicBezTo>
                          <a:pt x="2455375" y="1902999"/>
                          <a:pt x="2079254" y="1924466"/>
                          <a:pt x="1919637" y="1892923"/>
                        </a:cubicBezTo>
                        <a:cubicBezTo>
                          <a:pt x="1760020" y="1861380"/>
                          <a:pt x="1408103" y="1904386"/>
                          <a:pt x="1251866" y="1892923"/>
                        </a:cubicBezTo>
                        <a:cubicBezTo>
                          <a:pt x="1095629" y="1881460"/>
                          <a:pt x="858577" y="1880103"/>
                          <a:pt x="671468" y="1892923"/>
                        </a:cubicBezTo>
                        <a:cubicBezTo>
                          <a:pt x="484359" y="1905743"/>
                          <a:pt x="341077" y="1912387"/>
                          <a:pt x="91069" y="1892923"/>
                        </a:cubicBezTo>
                        <a:cubicBezTo>
                          <a:pt x="40802" y="1894263"/>
                          <a:pt x="3974" y="1848584"/>
                          <a:pt x="0" y="1801854"/>
                        </a:cubicBezTo>
                        <a:cubicBezTo>
                          <a:pt x="17074" y="1636219"/>
                          <a:pt x="-2733" y="1482542"/>
                          <a:pt x="0" y="1231592"/>
                        </a:cubicBezTo>
                        <a:cubicBezTo>
                          <a:pt x="2733" y="980642"/>
                          <a:pt x="-10213" y="870350"/>
                          <a:pt x="0" y="627115"/>
                        </a:cubicBezTo>
                        <a:cubicBezTo>
                          <a:pt x="10213" y="383880"/>
                          <a:pt x="-21618" y="299794"/>
                          <a:pt x="0" y="91069"/>
                        </a:cubicBezTo>
                        <a:close/>
                      </a:path>
                      <a:path w="4550730" h="1892923" stroke="0" extrusionOk="0">
                        <a:moveTo>
                          <a:pt x="0" y="91069"/>
                        </a:moveTo>
                        <a:cubicBezTo>
                          <a:pt x="-10382" y="34369"/>
                          <a:pt x="38989" y="669"/>
                          <a:pt x="91069" y="0"/>
                        </a:cubicBezTo>
                        <a:cubicBezTo>
                          <a:pt x="325738" y="-12574"/>
                          <a:pt x="556199" y="15576"/>
                          <a:pt x="802525" y="0"/>
                        </a:cubicBezTo>
                        <a:cubicBezTo>
                          <a:pt x="1048851" y="-15576"/>
                          <a:pt x="1221858" y="26884"/>
                          <a:pt x="1382924" y="0"/>
                        </a:cubicBezTo>
                        <a:cubicBezTo>
                          <a:pt x="1543990" y="-26884"/>
                          <a:pt x="1714110" y="-6393"/>
                          <a:pt x="1919637" y="0"/>
                        </a:cubicBezTo>
                        <a:cubicBezTo>
                          <a:pt x="2125164" y="6393"/>
                          <a:pt x="2278487" y="-24816"/>
                          <a:pt x="2587407" y="0"/>
                        </a:cubicBezTo>
                        <a:cubicBezTo>
                          <a:pt x="2896327" y="24816"/>
                          <a:pt x="2941468" y="-22687"/>
                          <a:pt x="3167806" y="0"/>
                        </a:cubicBezTo>
                        <a:cubicBezTo>
                          <a:pt x="3394144" y="22687"/>
                          <a:pt x="3557502" y="35231"/>
                          <a:pt x="3879262" y="0"/>
                        </a:cubicBezTo>
                        <a:cubicBezTo>
                          <a:pt x="4201022" y="-35231"/>
                          <a:pt x="4185863" y="-822"/>
                          <a:pt x="4459661" y="0"/>
                        </a:cubicBezTo>
                        <a:cubicBezTo>
                          <a:pt x="4505937" y="6650"/>
                          <a:pt x="4543464" y="32345"/>
                          <a:pt x="4550730" y="91069"/>
                        </a:cubicBezTo>
                        <a:cubicBezTo>
                          <a:pt x="4566929" y="350446"/>
                          <a:pt x="4540824" y="376137"/>
                          <a:pt x="4550730" y="627115"/>
                        </a:cubicBezTo>
                        <a:cubicBezTo>
                          <a:pt x="4560636" y="878093"/>
                          <a:pt x="4570746" y="1056998"/>
                          <a:pt x="4550730" y="1197377"/>
                        </a:cubicBezTo>
                        <a:cubicBezTo>
                          <a:pt x="4530714" y="1337756"/>
                          <a:pt x="4570817" y="1541648"/>
                          <a:pt x="4550730" y="1801854"/>
                        </a:cubicBezTo>
                        <a:cubicBezTo>
                          <a:pt x="4558658" y="1861861"/>
                          <a:pt x="4514445" y="1888993"/>
                          <a:pt x="4459661" y="1892923"/>
                        </a:cubicBezTo>
                        <a:cubicBezTo>
                          <a:pt x="4203967" y="1864303"/>
                          <a:pt x="4009421" y="1889407"/>
                          <a:pt x="3835576" y="1892923"/>
                        </a:cubicBezTo>
                        <a:cubicBezTo>
                          <a:pt x="3661731" y="1896439"/>
                          <a:pt x="3355420" y="1902385"/>
                          <a:pt x="3211492" y="1892923"/>
                        </a:cubicBezTo>
                        <a:cubicBezTo>
                          <a:pt x="3067564" y="1883461"/>
                          <a:pt x="2840219" y="1903645"/>
                          <a:pt x="2500035" y="1892923"/>
                        </a:cubicBezTo>
                        <a:cubicBezTo>
                          <a:pt x="2159851" y="1882201"/>
                          <a:pt x="2010133" y="1918698"/>
                          <a:pt x="1875951" y="1892923"/>
                        </a:cubicBezTo>
                        <a:cubicBezTo>
                          <a:pt x="1741769" y="1867148"/>
                          <a:pt x="1548397" y="1885184"/>
                          <a:pt x="1382924" y="1892923"/>
                        </a:cubicBezTo>
                        <a:cubicBezTo>
                          <a:pt x="1217451" y="1900662"/>
                          <a:pt x="994789" y="1895430"/>
                          <a:pt x="846211" y="1892923"/>
                        </a:cubicBezTo>
                        <a:cubicBezTo>
                          <a:pt x="697633" y="1890416"/>
                          <a:pt x="260078" y="1898171"/>
                          <a:pt x="91069" y="1892923"/>
                        </a:cubicBezTo>
                        <a:cubicBezTo>
                          <a:pt x="46561" y="1891698"/>
                          <a:pt x="198" y="1854034"/>
                          <a:pt x="0" y="1801854"/>
                        </a:cubicBezTo>
                        <a:cubicBezTo>
                          <a:pt x="11008" y="1684948"/>
                          <a:pt x="-9178" y="1442134"/>
                          <a:pt x="0" y="1265808"/>
                        </a:cubicBezTo>
                        <a:cubicBezTo>
                          <a:pt x="9178" y="1089482"/>
                          <a:pt x="-20848" y="979703"/>
                          <a:pt x="0" y="746870"/>
                        </a:cubicBezTo>
                        <a:cubicBezTo>
                          <a:pt x="20848" y="514037"/>
                          <a:pt x="-25383" y="257087"/>
                          <a:pt x="0" y="9106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icrosoft JhengHei" panose="020B0604030504040204" pitchFamily="34" charset="-120"/>
              <a:ea typeface="Microsoft JhengHei" panose="020B0604030504040204" pitchFamily="34" charset="-120"/>
            </a:endParaRPr>
          </a:p>
        </p:txBody>
      </p:sp>
      <p:sp>
        <p:nvSpPr>
          <p:cNvPr id="38" name="矩形: 圓角 37">
            <a:extLst>
              <a:ext uri="{FF2B5EF4-FFF2-40B4-BE49-F238E27FC236}">
                <a16:creationId xmlns:a16="http://schemas.microsoft.com/office/drawing/2014/main" id="{FF8A027A-2DD8-4900-868F-20D64A401932}"/>
              </a:ext>
            </a:extLst>
          </p:cNvPr>
          <p:cNvSpPr/>
          <p:nvPr/>
        </p:nvSpPr>
        <p:spPr>
          <a:xfrm>
            <a:off x="773914" y="1950512"/>
            <a:ext cx="2960376" cy="774619"/>
          </a:xfrm>
          <a:prstGeom prst="roundRect">
            <a:avLst>
              <a:gd name="adj" fmla="val 16468"/>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TW" altLang="en-US">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19" name="矩形 18">
            <a:extLst>
              <a:ext uri="{FF2B5EF4-FFF2-40B4-BE49-F238E27FC236}">
                <a16:creationId xmlns:a16="http://schemas.microsoft.com/office/drawing/2014/main" id="{B562CCFE-C391-964D-9B43-3F3F28C80D0D}"/>
              </a:ext>
            </a:extLst>
          </p:cNvPr>
          <p:cNvSpPr/>
          <p:nvPr/>
        </p:nvSpPr>
        <p:spPr>
          <a:xfrm>
            <a:off x="1145161" y="2043243"/>
            <a:ext cx="2377277" cy="584775"/>
          </a:xfrm>
          <a:prstGeom prst="rect">
            <a:avLst/>
          </a:prstGeom>
        </p:spPr>
        <p:txBody>
          <a:bodyPr wrap="square">
            <a:spAutoFit/>
          </a:bodyPr>
          <a:lstStyle/>
          <a:p>
            <a:r>
              <a:rPr lang="zh-TW" altLang="en-US" sz="3200" b="1">
                <a:solidFill>
                  <a:schemeClr val="bg1"/>
                </a:solidFill>
                <a:latin typeface="Arial" panose="020B0604020202020204" pitchFamily="34" charset="0"/>
                <a:ea typeface="微軟正黑體" panose="020B0604030504040204" pitchFamily="34" charset="-120"/>
                <a:cs typeface="Arial" panose="020B0604020202020204" pitchFamily="34" charset="0"/>
                <a:sym typeface="Microsoft JhengHei"/>
              </a:rPr>
              <a:t>筆記型電腦</a:t>
            </a:r>
            <a:endParaRPr lang="en-US" altLang="zh-CN" sz="3200">
              <a:solidFill>
                <a:schemeClr val="bg1"/>
              </a:solidFill>
              <a:latin typeface="Arial" panose="020B0604020202020204" pitchFamily="34" charset="0"/>
              <a:ea typeface="微軟正黑體" panose="020B0604030504040204" pitchFamily="34" charset="-120"/>
              <a:cs typeface="Arial" panose="020B0604020202020204" pitchFamily="34" charset="0"/>
              <a:sym typeface="Microsoft JhengHei"/>
            </a:endParaRPr>
          </a:p>
        </p:txBody>
      </p:sp>
      <p:sp>
        <p:nvSpPr>
          <p:cNvPr id="21" name="矩形 20">
            <a:extLst>
              <a:ext uri="{FF2B5EF4-FFF2-40B4-BE49-F238E27FC236}">
                <a16:creationId xmlns:a16="http://schemas.microsoft.com/office/drawing/2014/main" id="{0FEF8B8A-D955-B444-92DD-CBD20AE31DB2}"/>
              </a:ext>
            </a:extLst>
          </p:cNvPr>
          <p:cNvSpPr/>
          <p:nvPr/>
        </p:nvSpPr>
        <p:spPr>
          <a:xfrm>
            <a:off x="894890" y="2915724"/>
            <a:ext cx="2925293" cy="1815882"/>
          </a:xfrm>
          <a:prstGeom prst="rect">
            <a:avLst/>
          </a:prstGeom>
        </p:spPr>
        <p:txBody>
          <a:bodyPr wrap="square">
            <a:spAutoFit/>
          </a:bodyPr>
          <a:lstStyle/>
          <a:p>
            <a:pPr marL="285750" indent="-285750">
              <a:buFont typeface="Arial" panose="020B0604020202020204" pitchFamily="34" charset="0"/>
              <a:buChar char="•"/>
            </a:pPr>
            <a:r>
              <a:rPr lang="en" altLang="zh-TW" sz="1600">
                <a:latin typeface="微軟正黑體" panose="020B0604030504040204" pitchFamily="34" charset="-120"/>
                <a:ea typeface="微軟正黑體" panose="020B0604030504040204" pitchFamily="34" charset="-120"/>
              </a:rPr>
              <a:t>Asus Chromebook Flip c436</a:t>
            </a:r>
          </a:p>
          <a:p>
            <a:pPr marL="285750" indent="-285750">
              <a:buFont typeface="Arial" panose="020B0604020202020204" pitchFamily="34" charset="0"/>
              <a:buChar char="•"/>
            </a:pPr>
            <a:r>
              <a:rPr lang="en" altLang="zh-TW" sz="1600">
                <a:latin typeface="微軟正黑體" panose="020B0604030504040204" pitchFamily="34" charset="-120"/>
                <a:ea typeface="微軟正黑體" panose="020B0604030504040204" pitchFamily="34" charset="-120"/>
              </a:rPr>
              <a:t>Dell XPS 13 (2020)</a:t>
            </a:r>
          </a:p>
          <a:p>
            <a:pPr marL="285750" indent="-285750">
              <a:buFont typeface="Arial" panose="020B0604020202020204" pitchFamily="34" charset="0"/>
              <a:buChar char="•"/>
            </a:pPr>
            <a:r>
              <a:rPr lang="en" altLang="zh-TW" sz="1600">
                <a:latin typeface="微軟正黑體" panose="020B0604030504040204" pitchFamily="34" charset="-120"/>
                <a:ea typeface="微軟正黑體" panose="020B0604030504040204" pitchFamily="34" charset="-120"/>
              </a:rPr>
              <a:t>HP Spectre x360</a:t>
            </a:r>
          </a:p>
          <a:p>
            <a:pPr marL="285750" indent="-285750">
              <a:buFont typeface="Arial" panose="020B0604020202020204" pitchFamily="34" charset="0"/>
              <a:buChar char="•"/>
            </a:pPr>
            <a:r>
              <a:rPr lang="en" altLang="zh-TW" sz="1600">
                <a:latin typeface="微軟正黑體" panose="020B0604030504040204" pitchFamily="34" charset="-120"/>
                <a:ea typeface="微軟正黑體" panose="020B0604030504040204" pitchFamily="34" charset="-120"/>
              </a:rPr>
              <a:t>Lenovo Yoga c940</a:t>
            </a:r>
          </a:p>
          <a:p>
            <a:pPr marL="285750" indent="-285750">
              <a:buFont typeface="Arial" panose="020B0604020202020204" pitchFamily="34" charset="0"/>
              <a:buChar char="•"/>
            </a:pPr>
            <a:r>
              <a:rPr lang="en" altLang="zh-TW" sz="1600">
                <a:latin typeface="微軟正黑體" panose="020B0604030504040204" pitchFamily="34" charset="-120"/>
                <a:ea typeface="微軟正黑體" panose="020B0604030504040204" pitchFamily="34" charset="-120"/>
              </a:rPr>
              <a:t>LG Gram 17</a:t>
            </a:r>
          </a:p>
          <a:p>
            <a:pPr marL="285750" indent="-285750">
              <a:buFont typeface="Arial" panose="020B0604020202020204" pitchFamily="34" charset="0"/>
              <a:buChar char="•"/>
            </a:pPr>
            <a:r>
              <a:rPr kumimoji="1" lang="en" altLang="zh-TW" sz="1600">
                <a:latin typeface="微軟正黑體" panose="020B0604030504040204" pitchFamily="34" charset="-120"/>
                <a:ea typeface="微軟正黑體" panose="020B0604030504040204" pitchFamily="34" charset="-120"/>
              </a:rPr>
              <a:t>Microsoft Surface pro 7</a:t>
            </a:r>
            <a:endParaRPr kumimoji="1" lang="zh-TW" altLang="en-US" sz="1600">
              <a:latin typeface="微軟正黑體" panose="020B0604030504040204" pitchFamily="34" charset="-120"/>
              <a:ea typeface="微軟正黑體" panose="020B0604030504040204" pitchFamily="34" charset="-120"/>
            </a:endParaRPr>
          </a:p>
        </p:txBody>
      </p:sp>
      <p:pic>
        <p:nvPicPr>
          <p:cNvPr id="16" name="圖片 15">
            <a:extLst>
              <a:ext uri="{FF2B5EF4-FFF2-40B4-BE49-F238E27FC236}">
                <a16:creationId xmlns:a16="http://schemas.microsoft.com/office/drawing/2014/main" id="{09FE970B-3851-4C0D-A796-572DFB5FE67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25689" y="4686820"/>
            <a:ext cx="2038925" cy="1702930"/>
          </a:xfrm>
          <a:prstGeom prst="rect">
            <a:avLst/>
          </a:prstGeom>
        </p:spPr>
      </p:pic>
      <p:pic>
        <p:nvPicPr>
          <p:cNvPr id="27" name="圖片 26" descr="一張含有 膝上型電腦, 坐, 室內, 電子用品 的圖片&#10;&#10;自動產生的描述">
            <a:extLst>
              <a:ext uri="{FF2B5EF4-FFF2-40B4-BE49-F238E27FC236}">
                <a16:creationId xmlns:a16="http://schemas.microsoft.com/office/drawing/2014/main" id="{BE192320-FB80-459F-BF4B-11E187A816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36980" y="5073401"/>
            <a:ext cx="1892222" cy="1275001"/>
          </a:xfrm>
          <a:prstGeom prst="rect">
            <a:avLst/>
          </a:prstGeom>
        </p:spPr>
      </p:pic>
      <p:pic>
        <p:nvPicPr>
          <p:cNvPr id="37" name="圖片 36" descr="一張含有 坐, 書, 貨車, 桌 的圖片&#10;&#10;自動產生的描述">
            <a:extLst>
              <a:ext uri="{FF2B5EF4-FFF2-40B4-BE49-F238E27FC236}">
                <a16:creationId xmlns:a16="http://schemas.microsoft.com/office/drawing/2014/main" id="{74E15EF0-EBFB-404F-9B92-154BE8A52D7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40675" y="4840459"/>
            <a:ext cx="1740887" cy="1740887"/>
          </a:xfrm>
          <a:prstGeom prst="rect">
            <a:avLst/>
          </a:prstGeom>
        </p:spPr>
      </p:pic>
    </p:spTree>
    <p:extLst>
      <p:ext uri="{BB962C8B-B14F-4D97-AF65-F5344CB8AC3E}">
        <p14:creationId xmlns:p14="http://schemas.microsoft.com/office/powerpoint/2010/main" val="182229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36458E56-A92D-43A4-AD97-B27C5E002EC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632537" y="1628423"/>
            <a:ext cx="9214123" cy="4717913"/>
          </a:xfrm>
          <a:prstGeom prst="rect">
            <a:avLst/>
          </a:prstGeom>
        </p:spPr>
      </p:pic>
      <p:sp>
        <p:nvSpPr>
          <p:cNvPr id="2" name="標題 1">
            <a:extLst>
              <a:ext uri="{FF2B5EF4-FFF2-40B4-BE49-F238E27FC236}">
                <a16:creationId xmlns:a16="http://schemas.microsoft.com/office/drawing/2014/main" id="{B60BD1C9-0869-6340-8BA8-2C6C44D1EFDE}"/>
              </a:ext>
            </a:extLst>
          </p:cNvPr>
          <p:cNvSpPr>
            <a:spLocks noGrp="1"/>
          </p:cNvSpPr>
          <p:nvPr>
            <p:ph type="title"/>
          </p:nvPr>
        </p:nvSpPr>
        <p:spPr>
          <a:xfrm>
            <a:off x="514349" y="185738"/>
            <a:ext cx="11058525" cy="1061171"/>
          </a:xfrm>
        </p:spPr>
        <p:txBody>
          <a:bodyPr>
            <a:normAutofit fontScale="90000"/>
          </a:bodyPr>
          <a:lstStyle/>
          <a:p>
            <a:r>
              <a:rPr kumimoji="1" lang="en-US" altLang="zh-TW"/>
              <a:t>QXP-W6-AX200 </a:t>
            </a:r>
            <a:r>
              <a:rPr kumimoji="1" lang="zh-TW" altLang="en-US"/>
              <a:t>讓您免花大錢更換</a:t>
            </a:r>
            <a:r>
              <a:rPr kumimoji="1" lang="en-US" altLang="zh-TW"/>
              <a:t> PC </a:t>
            </a:r>
            <a:r>
              <a:rPr kumimoji="1" lang="zh-TW" altLang="en-US"/>
              <a:t>即享有</a:t>
            </a:r>
            <a:r>
              <a:rPr kumimoji="1" lang="en-US" altLang="zh-TW"/>
              <a:t> </a:t>
            </a:r>
            <a:r>
              <a:rPr kumimoji="1" lang="en-US" altLang="zh-TW" err="1"/>
              <a:t>WiFi</a:t>
            </a:r>
            <a:r>
              <a:rPr kumimoji="1" lang="en-US" altLang="zh-TW"/>
              <a:t> 6 </a:t>
            </a:r>
            <a:r>
              <a:rPr kumimoji="1" lang="zh-TW" altLang="en-US"/>
              <a:t>，也可讓</a:t>
            </a:r>
            <a:r>
              <a:rPr kumimoji="1" lang="en-US" altLang="zh-TW"/>
              <a:t> NAS </a:t>
            </a:r>
            <a:r>
              <a:rPr kumimoji="1" lang="zh-TW" altLang="en-US"/>
              <a:t>高速接入</a:t>
            </a:r>
            <a:r>
              <a:rPr kumimoji="1" lang="en-US" altLang="zh-TW"/>
              <a:t> </a:t>
            </a:r>
            <a:r>
              <a:rPr kumimoji="1" lang="en-US" altLang="zh-TW" err="1"/>
              <a:t>WiFi</a:t>
            </a:r>
            <a:r>
              <a:rPr kumimoji="1" lang="en-US" altLang="zh-TW"/>
              <a:t> 6 </a:t>
            </a:r>
            <a:r>
              <a:rPr kumimoji="1" lang="zh-TW" altLang="en-US"/>
              <a:t>網路</a:t>
            </a:r>
          </a:p>
        </p:txBody>
      </p:sp>
      <p:sp>
        <p:nvSpPr>
          <p:cNvPr id="10" name="矩形 9">
            <a:extLst>
              <a:ext uri="{FF2B5EF4-FFF2-40B4-BE49-F238E27FC236}">
                <a16:creationId xmlns:a16="http://schemas.microsoft.com/office/drawing/2014/main" id="{0906E908-B443-D241-B18C-3EF1D38A6158}"/>
              </a:ext>
            </a:extLst>
          </p:cNvPr>
          <p:cNvSpPr/>
          <p:nvPr/>
        </p:nvSpPr>
        <p:spPr>
          <a:xfrm>
            <a:off x="4665694" y="5489256"/>
            <a:ext cx="3169258" cy="584775"/>
          </a:xfrm>
          <a:prstGeom prst="rect">
            <a:avLst/>
          </a:prstGeom>
        </p:spPr>
        <p:txBody>
          <a:bodyPr wrap="square">
            <a:spAutoFit/>
          </a:bodyPr>
          <a:lstStyle/>
          <a:p>
            <a:r>
              <a:rPr lang="en-US" altLang="zh-TW" sz="1600">
                <a:latin typeface="微軟正黑體" panose="020B0604030504040204" pitchFamily="34" charset="-120"/>
                <a:ea typeface="微軟正黑體" panose="020B0604030504040204" pitchFamily="34" charset="-120"/>
              </a:rPr>
              <a:t>PC / NAS </a:t>
            </a:r>
            <a:r>
              <a:rPr lang="zh-TW" altLang="en-US" sz="1600">
                <a:latin typeface="微軟正黑體" panose="020B0604030504040204" pitchFamily="34" charset="-120"/>
                <a:ea typeface="微軟正黑體" panose="020B0604030504040204" pitchFamily="34" charset="-120"/>
              </a:rPr>
              <a:t>安裝</a:t>
            </a:r>
            <a:r>
              <a:rPr lang="en-US" altLang="zh-TW" sz="1600">
                <a:latin typeface="微軟正黑體" panose="020B0604030504040204" pitchFamily="34" charset="-120"/>
                <a:ea typeface="微軟正黑體" panose="020B0604030504040204" pitchFamily="34" charset="-120"/>
              </a:rPr>
              <a:t> QXP-W6-AX200 PCIe </a:t>
            </a:r>
            <a:r>
              <a:rPr lang="en-US" altLang="zh-TW" sz="1600" err="1">
                <a:latin typeface="微軟正黑體" panose="020B0604030504040204" pitchFamily="34" charset="-120"/>
                <a:ea typeface="微軟正黑體" panose="020B0604030504040204" pitchFamily="34" charset="-120"/>
              </a:rPr>
              <a:t>WiFi</a:t>
            </a:r>
            <a:r>
              <a:rPr lang="en-US" altLang="zh-TW" sz="1600">
                <a:latin typeface="微軟正黑體" panose="020B0604030504040204" pitchFamily="34" charset="-120"/>
                <a:ea typeface="微軟正黑體" panose="020B0604030504040204" pitchFamily="34" charset="-120"/>
              </a:rPr>
              <a:t> 6 </a:t>
            </a:r>
            <a:r>
              <a:rPr lang="zh-TW" altLang="en-US" sz="1600">
                <a:latin typeface="微軟正黑體" panose="020B0604030504040204" pitchFamily="34" charset="-120"/>
                <a:ea typeface="微軟正黑體" panose="020B0604030504040204" pitchFamily="34" charset="-120"/>
              </a:rPr>
              <a:t>無線網卡</a:t>
            </a:r>
            <a:endParaRPr kumimoji="1" lang="zh-TW" altLang="en-US" sz="1600">
              <a:latin typeface="微軟正黑體" panose="020B0604030504040204" pitchFamily="34" charset="-120"/>
              <a:ea typeface="微軟正黑體" panose="020B0604030504040204" pitchFamily="34" charset="-120"/>
            </a:endParaRPr>
          </a:p>
        </p:txBody>
      </p:sp>
      <p:sp>
        <p:nvSpPr>
          <p:cNvPr id="11" name="矩形 10">
            <a:extLst>
              <a:ext uri="{FF2B5EF4-FFF2-40B4-BE49-F238E27FC236}">
                <a16:creationId xmlns:a16="http://schemas.microsoft.com/office/drawing/2014/main" id="{BB11D636-4037-5746-9E64-A7F32E7D3F7C}"/>
              </a:ext>
            </a:extLst>
          </p:cNvPr>
          <p:cNvSpPr/>
          <p:nvPr/>
        </p:nvSpPr>
        <p:spPr>
          <a:xfrm>
            <a:off x="1908207" y="5870770"/>
            <a:ext cx="2757487" cy="338554"/>
          </a:xfrm>
          <a:prstGeom prst="rect">
            <a:avLst/>
          </a:prstGeom>
        </p:spPr>
        <p:txBody>
          <a:bodyPr wrap="square">
            <a:spAutoFit/>
          </a:bodyPr>
          <a:lstStyle/>
          <a:p>
            <a:r>
              <a:rPr kumimoji="1" lang="en-US" altLang="zh-TW" sz="1600">
                <a:latin typeface="微軟正黑體" panose="020B0604030504040204" pitchFamily="34" charset="-120"/>
                <a:ea typeface="微軟正黑體" panose="020B0604030504040204" pitchFamily="34" charset="-120"/>
              </a:rPr>
              <a:t>QNAP TS-253D NAS</a:t>
            </a:r>
            <a:endParaRPr kumimoji="1" lang="zh-TW" altLang="en-US" sz="1600">
              <a:latin typeface="微軟正黑體" panose="020B0604030504040204" pitchFamily="34" charset="-120"/>
              <a:ea typeface="微軟正黑體" panose="020B0604030504040204" pitchFamily="34" charset="-120"/>
            </a:endParaRPr>
          </a:p>
        </p:txBody>
      </p:sp>
      <p:sp>
        <p:nvSpPr>
          <p:cNvPr id="20" name="矩形 19">
            <a:extLst>
              <a:ext uri="{FF2B5EF4-FFF2-40B4-BE49-F238E27FC236}">
                <a16:creationId xmlns:a16="http://schemas.microsoft.com/office/drawing/2014/main" id="{ECDD228E-66E4-2D40-9F89-E07E0705677B}"/>
              </a:ext>
            </a:extLst>
          </p:cNvPr>
          <p:cNvSpPr/>
          <p:nvPr/>
        </p:nvSpPr>
        <p:spPr>
          <a:xfrm>
            <a:off x="1715886" y="1936582"/>
            <a:ext cx="3346963" cy="338554"/>
          </a:xfrm>
          <a:prstGeom prst="rect">
            <a:avLst/>
          </a:prstGeom>
        </p:spPr>
        <p:txBody>
          <a:bodyPr wrap="square">
            <a:spAutoFit/>
          </a:bodyPr>
          <a:lstStyle/>
          <a:p>
            <a:r>
              <a:rPr lang="zh-TW" altLang="en-US" sz="1600">
                <a:latin typeface="微軟正黑體" panose="020B0604030504040204" pitchFamily="34" charset="-120"/>
                <a:ea typeface="微軟正黑體" panose="020B0604030504040204" pitchFamily="34" charset="-120"/>
              </a:rPr>
              <a:t>既有</a:t>
            </a:r>
            <a:r>
              <a:rPr lang="en-US" altLang="zh-TW" sz="1600">
                <a:latin typeface="微軟正黑體" panose="020B0604030504040204" pitchFamily="34" charset="-120"/>
                <a:ea typeface="微軟正黑體" panose="020B0604030504040204" pitchFamily="34" charset="-120"/>
              </a:rPr>
              <a:t> Windows 10 /Linux </a:t>
            </a:r>
            <a:r>
              <a:rPr lang="zh-TW" altLang="en-US" sz="1600">
                <a:latin typeface="微軟正黑體" panose="020B0604030504040204" pitchFamily="34" charset="-120"/>
                <a:ea typeface="微軟正黑體" panose="020B0604030504040204" pitchFamily="34" charset="-120"/>
              </a:rPr>
              <a:t>電腦</a:t>
            </a:r>
            <a:endParaRPr kumimoji="1" lang="zh-TW" altLang="en-US" sz="1600">
              <a:latin typeface="微軟正黑體" panose="020B0604030504040204" pitchFamily="34" charset="-120"/>
              <a:ea typeface="微軟正黑體" panose="020B0604030504040204" pitchFamily="34" charset="-120"/>
            </a:endParaRPr>
          </a:p>
        </p:txBody>
      </p:sp>
      <p:sp>
        <p:nvSpPr>
          <p:cNvPr id="22" name="矩形 21">
            <a:extLst>
              <a:ext uri="{FF2B5EF4-FFF2-40B4-BE49-F238E27FC236}">
                <a16:creationId xmlns:a16="http://schemas.microsoft.com/office/drawing/2014/main" id="{BE7E3B9F-09DB-9744-A0F8-578AD1A40D40}"/>
              </a:ext>
            </a:extLst>
          </p:cNvPr>
          <p:cNvSpPr/>
          <p:nvPr/>
        </p:nvSpPr>
        <p:spPr>
          <a:xfrm>
            <a:off x="8415337" y="5488807"/>
            <a:ext cx="2772609" cy="338554"/>
          </a:xfrm>
          <a:prstGeom prst="rect">
            <a:avLst/>
          </a:prstGeom>
        </p:spPr>
        <p:txBody>
          <a:bodyPr wrap="square" anchor="t">
            <a:spAutoFit/>
          </a:bodyPr>
          <a:lstStyle/>
          <a:p>
            <a:r>
              <a:rPr lang="en-US" altLang="zh-TW" sz="1600" err="1">
                <a:latin typeface="微軟正黑體"/>
                <a:ea typeface="微軟正黑體"/>
              </a:rPr>
              <a:t>WiFi</a:t>
            </a:r>
            <a:r>
              <a:rPr lang="en-US" altLang="zh-TW" sz="1600">
                <a:latin typeface="微軟正黑體"/>
                <a:ea typeface="微軟正黑體"/>
              </a:rPr>
              <a:t> 6 </a:t>
            </a:r>
            <a:r>
              <a:rPr lang="zh-TW" altLang="en-US" sz="1600">
                <a:latin typeface="微軟正黑體"/>
                <a:ea typeface="微軟正黑體"/>
              </a:rPr>
              <a:t>路由器</a:t>
            </a:r>
            <a:r>
              <a:rPr lang="en-US" altLang="zh-TW" sz="1600">
                <a:latin typeface="微軟正黑體"/>
                <a:ea typeface="微軟正黑體"/>
              </a:rPr>
              <a:t> / AP </a:t>
            </a:r>
            <a:r>
              <a:rPr lang="zh-TW" altLang="en-US" sz="1600">
                <a:latin typeface="微軟正黑體"/>
                <a:ea typeface="微軟正黑體"/>
              </a:rPr>
              <a:t>分享器</a:t>
            </a:r>
            <a:endParaRPr lang="zh-TW" altLang="en-US" sz="160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69552778"/>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7109</TotalTime>
  <Words>1730</Words>
  <Application>Microsoft Office PowerPoint</Application>
  <PresentationFormat>寬螢幕</PresentationFormat>
  <Paragraphs>223</Paragraphs>
  <Slides>32</Slides>
  <Notes>5</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32</vt:i4>
      </vt:variant>
    </vt:vector>
  </HeadingPairs>
  <TitlesOfParts>
    <vt:vector size="40" baseType="lpstr">
      <vt:lpstr>Microsoft JhengHei</vt:lpstr>
      <vt:lpstr>Microsoft JhengHei</vt:lpstr>
      <vt:lpstr>微軟正黑體 Light</vt:lpstr>
      <vt:lpstr>Arial</vt:lpstr>
      <vt:lpstr>Calibri</vt:lpstr>
      <vt:lpstr>Calibri Light</vt:lpstr>
      <vt:lpstr>Century Schoolbook</vt:lpstr>
      <vt:lpstr>Office 佈景主題</vt:lpstr>
      <vt:lpstr>PowerPoint 簡報</vt:lpstr>
      <vt:lpstr>開啟 Gigabit+ 級 WiFi 6 無線連線新里程</vt:lpstr>
      <vt:lpstr>因 WiFi 連線無需客戶端拉線連接， 純 Wi-Fi 環境日益增多</vt:lpstr>
      <vt:lpstr>越來越多筆電不再內建 RJ45 有線網路埠</vt:lpstr>
      <vt:lpstr>超越 Gigabit 網速的次世代 WiFi 6 AX 無線網路</vt:lpstr>
      <vt:lpstr>WiFi 6 相較 WiFi 5 更快也更低延遲</vt:lpstr>
      <vt:lpstr>WiFi 6 範圍更遠、更抗干擾及容納更多設備使用</vt:lpstr>
      <vt:lpstr>新筆電、主板、手機、iPad Pro 皆已內建 WiFi 6 </vt:lpstr>
      <vt:lpstr>QXP-W6-AX200 讓您免花大錢更換 PC 即享有 WiFi 6 ，也可讓 NAS 高速接入 WiFi 6 網路</vt:lpstr>
      <vt:lpstr>QXP-W6-AX200 WiFi6 無線網卡包裝內容物</vt:lpstr>
      <vt:lpstr>QXP-W6-AX200 WiFi 6 網卡與高規雙頻天線</vt:lpstr>
      <vt:lpstr>支援 NAS QTS / QuTS hero、Windows 10、 與 Linux 作業系統</vt:lpstr>
      <vt:lpstr>雙空間流與 160MHz 大幅提昇無線網速1</vt:lpstr>
      <vt:lpstr>可透過安裝 PCIe AX200 或 USB WiFi 網卡將 NAS 晉升為 WiFi NAS </vt:lpstr>
      <vt:lpstr>USB WiFi 網卡相容性列表 </vt:lpstr>
      <vt:lpstr>晉升全新 WiFi 6 NAS</vt:lpstr>
      <vt:lpstr>快速啟用 AX200 </vt:lpstr>
      <vt:lpstr>網路與虛擬交換器 X Browser Station</vt:lpstr>
      <vt:lpstr>網路與虛擬交換器 X Browser Station</vt:lpstr>
      <vt:lpstr>網路與虛擬交換器 X Browser Station</vt:lpstr>
      <vt:lpstr>網路與虛擬交換器 X Browser Station</vt:lpstr>
      <vt:lpstr>網路與虛擬交換器 X Browser Station</vt:lpstr>
      <vt:lpstr>透過 QFinder Pro 設定 AX200 無線上網</vt:lpstr>
      <vt:lpstr>透過 QFinder Pro 設定 AX200 無線上網</vt:lpstr>
      <vt:lpstr>透過 QFinder Pro 設定 AX200 無線上網</vt:lpstr>
      <vt:lpstr>透過 QFinder Pro 設定 AX200 無線上網</vt:lpstr>
      <vt:lpstr>設定完成 AX200 將自動成為預設閘道</vt:lpstr>
      <vt:lpstr>純無線環境存取 NAS</vt:lpstr>
      <vt:lpstr>PowerPoint 簡報</vt:lpstr>
      <vt:lpstr>PowerPoint 簡報</vt:lpstr>
      <vt:lpstr>WiFi6 NAS 搭配 WiFi6 路由器搖身成為無線桌機</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QXP-W6-AX200</dc:title>
  <dc:creator>QNAP_JASON HSU</dc:creator>
  <cp:lastModifiedBy>Sabrina Wang 王儷蓉</cp:lastModifiedBy>
  <cp:revision>6</cp:revision>
  <dcterms:created xsi:type="dcterms:W3CDTF">2020-05-25T04:12:10Z</dcterms:created>
  <dcterms:modified xsi:type="dcterms:W3CDTF">2023-12-13T08:53:42Z</dcterms:modified>
</cp:coreProperties>
</file>