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34"/>
  </p:notesMasterIdLst>
  <p:sldIdLst>
    <p:sldId id="256" r:id="rId2"/>
    <p:sldId id="311" r:id="rId3"/>
    <p:sldId id="312" r:id="rId4"/>
    <p:sldId id="313" r:id="rId5"/>
    <p:sldId id="314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40" r:id="rId15"/>
    <p:sldId id="343" r:id="rId16"/>
    <p:sldId id="344" r:id="rId17"/>
    <p:sldId id="325" r:id="rId18"/>
    <p:sldId id="348" r:id="rId19"/>
    <p:sldId id="349" r:id="rId20"/>
    <p:sldId id="350" r:id="rId21"/>
    <p:sldId id="351" r:id="rId22"/>
    <p:sldId id="353" r:id="rId23"/>
    <p:sldId id="355" r:id="rId24"/>
    <p:sldId id="356" r:id="rId25"/>
    <p:sldId id="357" r:id="rId26"/>
    <p:sldId id="303" r:id="rId27"/>
    <p:sldId id="307" r:id="rId28"/>
    <p:sldId id="354" r:id="rId29"/>
    <p:sldId id="358" r:id="rId30"/>
    <p:sldId id="338" r:id="rId31"/>
    <p:sldId id="339" r:id="rId32"/>
    <p:sldId id="265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FA1043-6810-5ED1-ADD4-656BB91DF30D}" v="41" dt="2020-07-08T11:39:04.635"/>
    <p1510:client id="{3A6FD17C-6FBF-1833-C796-759702037DAD}" v="218" dt="2020-07-09T06:07:07.775"/>
    <p1510:client id="{56D48D68-EECF-F24B-9256-5BFF1E24A161}" v="646" dt="2020-07-09T06:35:16.926"/>
    <p1510:client id="{67D67018-1C7C-44A6-A51F-33BE2B6315D4}" v="93" dt="2020-07-09T07:56:03.853"/>
    <p1510:client id="{779B1569-FB80-4A10-AC87-7E5570A81F5D}" v="112" dt="2020-07-09T06:37:56.309"/>
    <p1510:client id="{958ABB7C-40D9-7310-EDF8-9383DAAC7208}" v="234" dt="2020-07-09T08:16:05.375"/>
    <p1510:client id="{988995AE-2629-6546-80B4-2B34D18A2C19}" v="5285" dt="2020-07-09T08:24:58.384"/>
    <p1510:client id="{AF37D44D-1A0A-456D-85CE-22041D43A961}" v="400" dt="2020-07-09T08:41:53.303"/>
    <p1510:client id="{B3578241-D6C8-B405-113A-668746E7F728}" v="42" dt="2020-07-09T03:57:01.533"/>
    <p1510:client id="{CB803173-928E-11C8-9690-1C65339F967D}" v="2476" dt="2020-07-08T09:45:22.136"/>
    <p1510:client id="{CF338955-C3AA-70CF-140F-C9E08AE708D1}" v="4" dt="2020-07-09T03:39:47.574"/>
    <p1510:client id="{D55C0C6B-8A39-F770-3053-15D41BC4A0EC}" v="26" dt="2020-07-08T10:50:24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FED89-712A-49D1-A436-532A4296E499}" type="datetimeFigureOut">
              <a:rPr lang="en-US" altLang="zh-TW"/>
              <a:t>12/13/2023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A6371-6A4C-47CC-9507-64258346E1CC}" type="slidenum">
              <a:rPr lang="en-US" altLang="zh-TW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9176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A6371-6A4C-47CC-9507-64258346E1CC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076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A6371-6A4C-47CC-9507-64258346E1CC}" type="slidenum">
              <a:rPr lang="en-US" altLang="zh-TW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3621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A6371-6A4C-47CC-9507-64258346E1CC}" type="slidenum">
              <a:rPr lang="en-US" altLang="zh-TW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612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A6371-6A4C-47CC-9507-64258346E1CC}" type="slidenum">
              <a:rPr lang="en-US" altLang="zh-TW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8048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A6371-6A4C-47CC-9507-64258346E1CC}" type="slidenum">
              <a:rPr lang="en-US" altLang="zh-TW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3143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B0FB19C-68FF-46AE-B300-85D8E3189A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10"/>
            <a:ext cx="12191999" cy="68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3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用品, 監視器, 桌, 電腦 的圖片&#10;&#10;自動產生的描述">
            <a:extLst>
              <a:ext uri="{FF2B5EF4-FFF2-40B4-BE49-F238E27FC236}">
                <a16:creationId xmlns:a16="http://schemas.microsoft.com/office/drawing/2014/main" id="{C901E791-9F2B-4B77-9A67-F65C251DDE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"/>
            <a:ext cx="12192000" cy="6857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4567" y="758952"/>
            <a:ext cx="8491728" cy="941511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46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4567" y="2021306"/>
            <a:ext cx="6165623" cy="4251158"/>
          </a:xfrm>
        </p:spPr>
        <p:txBody>
          <a:bodyPr anchor="t">
            <a:normAutofit/>
          </a:bodyPr>
          <a:lstStyle>
            <a:lvl1pPr marL="0" indent="0" algn="l">
              <a:buNone/>
              <a:defRPr sz="3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963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DC6EF4B-A72C-4A07-B0DD-DEDC66DAD8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5" y="0"/>
            <a:ext cx="1218874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1872" y="344244"/>
            <a:ext cx="9692640" cy="90266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08000" indent="108000">
              <a:defRPr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108000" indent="108000">
              <a:defRPr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08000" indent="108000">
              <a:defRPr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08000" indent="108000">
              <a:defRPr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108000" indent="108000">
              <a:defRPr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0453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DC6EF4B-A72C-4A07-B0DD-DEDC66DAD8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5" y="975"/>
            <a:ext cx="12188749" cy="6856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61872" y="344244"/>
            <a:ext cx="9692640" cy="902665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08000" indent="108000">
              <a:defRPr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108000" indent="108000">
              <a:defRPr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08000" indent="108000">
              <a:defRPr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08000" indent="108000">
              <a:defRPr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108000" indent="108000">
              <a:defRPr sz="1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2079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84990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模糊 的圖片&#10;&#10;自動產生的描述">
            <a:extLst>
              <a:ext uri="{FF2B5EF4-FFF2-40B4-BE49-F238E27FC236}">
                <a16:creationId xmlns:a16="http://schemas.microsoft.com/office/drawing/2014/main" id="{AA20C7E6-4FB1-4F34-BF62-3292A0DF6F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27" b="8164"/>
          <a:stretch/>
        </p:blipFill>
        <p:spPr>
          <a:xfrm>
            <a:off x="-1" y="1337481"/>
            <a:ext cx="12212297" cy="53499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08000" indent="108000"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108000" indent="108000"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08000" indent="108000"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08000" indent="108000"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108000" indent="108000">
              <a:defRPr sz="1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DC6EF4B-A72C-4A07-B0DD-DEDC66DAD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5" y="975"/>
            <a:ext cx="12188749" cy="6856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026089" y="398836"/>
            <a:ext cx="7451677" cy="902665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4262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836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1" r:id="rId2"/>
    <p:sldLayoutId id="2147483676" r:id="rId3"/>
    <p:sldLayoutId id="2147483680" r:id="rId4"/>
    <p:sldLayoutId id="2147483679" r:id="rId5"/>
    <p:sldLayoutId id="2147483682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spc="-50" baseline="0" dirty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08000" indent="10800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lang="en-US" altLang="zh-TW" sz="1800" kern="1200" spc="10" baseline="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08000" indent="1080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lang="en-US" altLang="zh-TW" sz="1800" kern="1200" spc="10" baseline="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08000" indent="1080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lang="en-US" altLang="zh-TW" sz="1800" kern="1200" spc="10" baseline="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08000" indent="1080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lang="en-US" altLang="zh-TW" sz="1800" kern="1200" spc="10" baseline="0" dirty="0" smtClean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08000" indent="1080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lang="en-US" altLang="zh-TW" sz="1800" kern="1200" spc="10" baseline="0" dirty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tel.com.tw/content/www/tw/zh/support/articles/000005511/network-and-i-o/wireless-networking.html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s://downloadcenter.intel.com/zh-tw/product/189347" TargetMode="External"/><Relationship Id="rId12" Type="http://schemas.openxmlformats.org/officeDocument/2006/relationships/image" Target="../media/image4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intel.com/content/www/us/en/products/docs/wireless-products/gaming-with-wi-fi-6-infographic.html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tiff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jpeg"/><Relationship Id="rId7" Type="http://schemas.openxmlformats.org/officeDocument/2006/relationships/image" Target="../media/image13.tif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tp-link.com/bg/wifi6/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825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0A5E1AB2-1B9F-4354-8AF3-26EB0D025FB5}"/>
              </a:ext>
            </a:extLst>
          </p:cNvPr>
          <p:cNvSpPr/>
          <p:nvPr/>
        </p:nvSpPr>
        <p:spPr>
          <a:xfrm>
            <a:off x="8001229" y="4223016"/>
            <a:ext cx="3034846" cy="2027513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DFC002BF-B246-4A2C-A975-88997A7CEA00}"/>
              </a:ext>
            </a:extLst>
          </p:cNvPr>
          <p:cNvSpPr/>
          <p:nvPr/>
        </p:nvSpPr>
        <p:spPr>
          <a:xfrm>
            <a:off x="7958037" y="4060776"/>
            <a:ext cx="3105337" cy="774619"/>
          </a:xfrm>
          <a:prstGeom prst="roundRect">
            <a:avLst>
              <a:gd name="adj" fmla="val 16468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98747C15-07FD-41B4-8E92-16FDBD8F08E9}"/>
              </a:ext>
            </a:extLst>
          </p:cNvPr>
          <p:cNvSpPr/>
          <p:nvPr/>
        </p:nvSpPr>
        <p:spPr>
          <a:xfrm>
            <a:off x="8001230" y="1766419"/>
            <a:ext cx="3034846" cy="2027513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34BF8BA2-FAE8-444B-8482-2CD876B23D2B}"/>
              </a:ext>
            </a:extLst>
          </p:cNvPr>
          <p:cNvSpPr/>
          <p:nvPr/>
        </p:nvSpPr>
        <p:spPr>
          <a:xfrm>
            <a:off x="7958037" y="1604179"/>
            <a:ext cx="3105337" cy="774619"/>
          </a:xfrm>
          <a:prstGeom prst="roundRect">
            <a:avLst>
              <a:gd name="adj" fmla="val 16468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4094B2C-116E-416F-836A-F31DCBED6F1C}"/>
              </a:ext>
            </a:extLst>
          </p:cNvPr>
          <p:cNvSpPr/>
          <p:nvPr/>
        </p:nvSpPr>
        <p:spPr>
          <a:xfrm>
            <a:off x="4589289" y="4223016"/>
            <a:ext cx="3034846" cy="2027513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AE07ED4E-CEBA-48F5-850D-3C5BFF527D12}"/>
              </a:ext>
            </a:extLst>
          </p:cNvPr>
          <p:cNvSpPr/>
          <p:nvPr/>
        </p:nvSpPr>
        <p:spPr>
          <a:xfrm>
            <a:off x="4546096" y="4060776"/>
            <a:ext cx="3105337" cy="774619"/>
          </a:xfrm>
          <a:prstGeom prst="roundRect">
            <a:avLst>
              <a:gd name="adj" fmla="val 16468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0733313-5610-4E93-AAB7-58A5610D3F3B}"/>
              </a:ext>
            </a:extLst>
          </p:cNvPr>
          <p:cNvSpPr/>
          <p:nvPr/>
        </p:nvSpPr>
        <p:spPr>
          <a:xfrm>
            <a:off x="4589289" y="1766419"/>
            <a:ext cx="3034846" cy="2027513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38735D04-57F1-43B6-AF1A-2A5D8A84AA68}"/>
              </a:ext>
            </a:extLst>
          </p:cNvPr>
          <p:cNvSpPr/>
          <p:nvPr/>
        </p:nvSpPr>
        <p:spPr>
          <a:xfrm>
            <a:off x="4546096" y="1604179"/>
            <a:ext cx="3105337" cy="774619"/>
          </a:xfrm>
          <a:prstGeom prst="roundRect">
            <a:avLst>
              <a:gd name="adj" fmla="val 16468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3C0FEC86-25F9-4592-A501-ED06314471BB}"/>
              </a:ext>
            </a:extLst>
          </p:cNvPr>
          <p:cNvSpPr/>
          <p:nvPr/>
        </p:nvSpPr>
        <p:spPr>
          <a:xfrm>
            <a:off x="1019576" y="2112753"/>
            <a:ext cx="3034846" cy="3960062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142341E9-C702-49FD-B64B-83EC3AB41EC4}"/>
              </a:ext>
            </a:extLst>
          </p:cNvPr>
          <p:cNvSpPr/>
          <p:nvPr/>
        </p:nvSpPr>
        <p:spPr>
          <a:xfrm>
            <a:off x="976383" y="1950512"/>
            <a:ext cx="3105337" cy="774619"/>
          </a:xfrm>
          <a:prstGeom prst="roundRect">
            <a:avLst>
              <a:gd name="adj" fmla="val 16468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48549F5-6171-4C33-A083-32F997A5B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13" y="344244"/>
            <a:ext cx="11001779" cy="90266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QXP-W6-AX200 </a:t>
            </a:r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6 card package contents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內容版面配置區 4" descr="一張含有 刀 的圖片&#10;&#10;自動產生的描述">
            <a:extLst>
              <a:ext uri="{FF2B5EF4-FFF2-40B4-BE49-F238E27FC236}">
                <a16:creationId xmlns:a16="http://schemas.microsoft.com/office/drawing/2014/main" id="{A7E1F462-3277-5046-9AC7-93B42B3AAC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713" y="2709082"/>
            <a:ext cx="4034581" cy="350833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5F4F8CD2-8DCA-364F-AC59-0D97254FF325}"/>
              </a:ext>
            </a:extLst>
          </p:cNvPr>
          <p:cNvSpPr txBox="1"/>
          <p:nvPr/>
        </p:nvSpPr>
        <p:spPr>
          <a:xfrm>
            <a:off x="1493224" y="203520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6 PCIe</a:t>
            </a:r>
          </a:p>
          <a:p>
            <a:pPr algn="ctr"/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Card and antenna</a:t>
            </a:r>
            <a:endParaRPr kumimoji="1"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D0ABE46-694E-3C46-BF08-57B5A8E81183}"/>
              </a:ext>
            </a:extLst>
          </p:cNvPr>
          <p:cNvSpPr txBox="1"/>
          <p:nvPr/>
        </p:nvSpPr>
        <p:spPr>
          <a:xfrm>
            <a:off x="4458815" y="1668322"/>
            <a:ext cx="3105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extra half-height brackets for PC and NAS</a:t>
            </a:r>
            <a:endParaRPr kumimoji="1"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0BD8178-690A-084C-BE34-BBEF5A100255}"/>
              </a:ext>
            </a:extLst>
          </p:cNvPr>
          <p:cNvSpPr txBox="1"/>
          <p:nvPr/>
        </p:nvSpPr>
        <p:spPr>
          <a:xfrm>
            <a:off x="8354958" y="1793329"/>
            <a:ext cx="2144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Installation guide</a:t>
            </a:r>
            <a:endParaRPr kumimoji="1"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E280BD0-632A-9A44-9471-6FC06214DCDF}"/>
              </a:ext>
            </a:extLst>
          </p:cNvPr>
          <p:cNvSpPr txBox="1"/>
          <p:nvPr/>
        </p:nvSpPr>
        <p:spPr>
          <a:xfrm>
            <a:off x="4651204" y="4154649"/>
            <a:ext cx="2928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Internal USB cable for </a:t>
            </a:r>
          </a:p>
          <a:p>
            <a:pPr algn="ctr"/>
            <a:r>
              <a:rPr kumimoji="1" lang="en-US" altLang="zh-TW" b="1" dirty="0" smtClea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BT </a:t>
            </a:r>
            <a:r>
              <a:rPr kumimoji="1" lang="en-US" altLang="zh-TW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5.0 on PC</a:t>
            </a:r>
            <a:endParaRPr kumimoji="1" lang="zh-TW" alt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9">
            <a:extLst>
              <a:ext uri="{FF2B5EF4-FFF2-40B4-BE49-F238E27FC236}">
                <a16:creationId xmlns:a16="http://schemas.microsoft.com/office/drawing/2014/main" id="{F25F4CBD-5259-4A41-8EB8-18E70E7D3D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89" r="25487"/>
          <a:stretch/>
        </p:blipFill>
        <p:spPr>
          <a:xfrm rot="5400000">
            <a:off x="5458277" y="2032472"/>
            <a:ext cx="1328365" cy="2194560"/>
          </a:xfrm>
          <a:prstGeom prst="rect">
            <a:avLst/>
          </a:prstGeom>
        </p:spPr>
      </p:pic>
      <p:pic>
        <p:nvPicPr>
          <p:cNvPr id="11" name="圖片 10" descr="一張含有 球拍, 握住, 男人, 空氣 的圖片&#10;&#10;自動產生的描述">
            <a:extLst>
              <a:ext uri="{FF2B5EF4-FFF2-40B4-BE49-F238E27FC236}">
                <a16:creationId xmlns:a16="http://schemas.microsoft.com/office/drawing/2014/main" id="{59164B12-B937-CF4D-A67D-B653136DC7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79" r="23696"/>
          <a:stretch/>
        </p:blipFill>
        <p:spPr>
          <a:xfrm rot="5400000">
            <a:off x="5524931" y="4566688"/>
            <a:ext cx="1273938" cy="2027513"/>
          </a:xfrm>
          <a:prstGeom prst="rect">
            <a:avLst/>
          </a:prstGeom>
        </p:spPr>
      </p:pic>
      <p:pic>
        <p:nvPicPr>
          <p:cNvPr id="12" name="圖片 11" descr="一張含有 裝置 的圖片&#10;&#10;自動產生的描述">
            <a:extLst>
              <a:ext uri="{FF2B5EF4-FFF2-40B4-BE49-F238E27FC236}">
                <a16:creationId xmlns:a16="http://schemas.microsoft.com/office/drawing/2014/main" id="{0BDAF1E5-8FB2-8E41-B5BF-BE88A328F0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4958" y="4642871"/>
            <a:ext cx="2276123" cy="1707092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70740C18-6D76-3040-AACC-F553FED0E7B5}"/>
              </a:ext>
            </a:extLst>
          </p:cNvPr>
          <p:cNvSpPr txBox="1"/>
          <p:nvPr/>
        </p:nvSpPr>
        <p:spPr>
          <a:xfrm>
            <a:off x="7954319" y="4124919"/>
            <a:ext cx="308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10 </a:t>
            </a:r>
          </a:p>
          <a:p>
            <a:pPr algn="ctr"/>
            <a:r>
              <a:rPr kumimoji="1" lang="en-US" altLang="zh-TW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driver CD</a:t>
            </a:r>
            <a:endParaRPr kumimoji="1" lang="zh-TW" altLang="en-US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78E80158-D829-4498-9837-39DB1AC1ED9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1850" y="2483493"/>
            <a:ext cx="1233602" cy="12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81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D36870A7-6FC6-4A68-BBEC-9F20719CFDD2}"/>
              </a:ext>
            </a:extLst>
          </p:cNvPr>
          <p:cNvSpPr/>
          <p:nvPr/>
        </p:nvSpPr>
        <p:spPr>
          <a:xfrm>
            <a:off x="197688" y="4303218"/>
            <a:ext cx="4206535" cy="1161578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97179E65-44B9-45A0-B81B-C9FE026E718F}"/>
              </a:ext>
            </a:extLst>
          </p:cNvPr>
          <p:cNvSpPr/>
          <p:nvPr/>
        </p:nvSpPr>
        <p:spPr>
          <a:xfrm>
            <a:off x="2387541" y="1469440"/>
            <a:ext cx="4318167" cy="796088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3292AA97-D303-42CF-83ED-79F737035E3F}"/>
              </a:ext>
            </a:extLst>
          </p:cNvPr>
          <p:cNvSpPr/>
          <p:nvPr/>
        </p:nvSpPr>
        <p:spPr>
          <a:xfrm>
            <a:off x="3500918" y="5830567"/>
            <a:ext cx="2634570" cy="527538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D25251D7-735E-48C7-915B-20EFB3C3E423}"/>
              </a:ext>
            </a:extLst>
          </p:cNvPr>
          <p:cNvSpPr/>
          <p:nvPr/>
        </p:nvSpPr>
        <p:spPr>
          <a:xfrm>
            <a:off x="227796" y="2468463"/>
            <a:ext cx="2437916" cy="1380009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內容版面配置區 4" descr="一張含有 刀 的圖片&#10;&#10;自動產生的描述">
            <a:extLst>
              <a:ext uri="{FF2B5EF4-FFF2-40B4-BE49-F238E27FC236}">
                <a16:creationId xmlns:a16="http://schemas.microsoft.com/office/drawing/2014/main" id="{A7E1F462-3277-5046-9AC7-93B42B3AA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894" y="1246909"/>
            <a:ext cx="5961629" cy="5184025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D508A104-5AF1-3C4A-A3AE-3B9B507C40AC}"/>
              </a:ext>
            </a:extLst>
          </p:cNvPr>
          <p:cNvCxnSpPr>
            <a:cxnSpLocks/>
          </p:cNvCxnSpPr>
          <p:nvPr/>
        </p:nvCxnSpPr>
        <p:spPr>
          <a:xfrm flipH="1">
            <a:off x="7207369" y="2905473"/>
            <a:ext cx="1117765" cy="0"/>
          </a:xfrm>
          <a:prstGeom prst="line">
            <a:avLst/>
          </a:prstGeom>
          <a:ln w="28575">
            <a:solidFill>
              <a:srgbClr val="EA1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553B289-DD14-4DD4-9DDA-A2A55751F034}"/>
              </a:ext>
            </a:extLst>
          </p:cNvPr>
          <p:cNvSpPr/>
          <p:nvPr/>
        </p:nvSpPr>
        <p:spPr>
          <a:xfrm>
            <a:off x="8251454" y="1469440"/>
            <a:ext cx="3807546" cy="2702319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48549F5-6171-4C33-A083-32F997A5B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28" y="299873"/>
            <a:ext cx="10490055" cy="902665"/>
          </a:xfrm>
        </p:spPr>
        <p:txBody>
          <a:bodyPr>
            <a:norm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QXP-W6-AX200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6 card overview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8C5EA40-2AA1-8E45-A644-89F92B488C85}"/>
              </a:ext>
            </a:extLst>
          </p:cNvPr>
          <p:cNvSpPr txBox="1"/>
          <p:nvPr/>
        </p:nvSpPr>
        <p:spPr>
          <a:xfrm>
            <a:off x="8290882" y="1572844"/>
            <a:ext cx="3818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AORUS high-performance dual-band antenna with 802.11ax 2.4GHz &amp; 5GHz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2T x 2R antenna with smart antenna enhancement for the optimal wireless performance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Antenna with multiple angle tilt and magnetic base for the best placement and signal reception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81F3A6A-4CFB-EE4A-BD13-2A80D9BBCABD}"/>
              </a:ext>
            </a:extLst>
          </p:cNvPr>
          <p:cNvSpPr/>
          <p:nvPr/>
        </p:nvSpPr>
        <p:spPr>
          <a:xfrm>
            <a:off x="267601" y="2491167"/>
            <a:ext cx="23811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Pre-installed full-height bracket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Gold-plated connectors for higher quality and durability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F33133D-561F-5849-9EAF-61E4380E8766}"/>
              </a:ext>
            </a:extLst>
          </p:cNvPr>
          <p:cNvSpPr/>
          <p:nvPr/>
        </p:nvSpPr>
        <p:spPr>
          <a:xfrm>
            <a:off x="2397573" y="1468843"/>
            <a:ext cx="4708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600" dirty="0" smtClea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BT </a:t>
            </a:r>
            <a:r>
              <a:rPr kumimoji="1"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5.0 USB connector for PC connection</a:t>
            </a:r>
          </a:p>
          <a:p>
            <a:r>
              <a:rPr kumimoji="1"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(Choose from USB 2.0 Type-A and pin header) 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D6171FAB-7A6C-AF45-A159-55C725DF61E2}"/>
              </a:ext>
            </a:extLst>
          </p:cNvPr>
          <p:cNvSpPr/>
          <p:nvPr/>
        </p:nvSpPr>
        <p:spPr>
          <a:xfrm>
            <a:off x="197688" y="4357810"/>
            <a:ext cx="42065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</a:t>
            </a:r>
            <a:r>
              <a:rPr kumimoji="1"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6 AX200 wireless module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Theoretical speed up to 2400Mbps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802.11 ax/ac/a/b/g/n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Bluetooth 5.0 for PC 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F343896-938F-1E45-B8CE-3E4B8C14AF0A}"/>
              </a:ext>
            </a:extLst>
          </p:cNvPr>
          <p:cNvSpPr/>
          <p:nvPr/>
        </p:nvSpPr>
        <p:spPr>
          <a:xfrm>
            <a:off x="3500918" y="5919542"/>
            <a:ext cx="37064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2.0 x1 interface</a:t>
            </a:r>
          </a:p>
        </p:txBody>
      </p:sp>
      <p:sp>
        <p:nvSpPr>
          <p:cNvPr id="24" name="圓角矩形 23">
            <a:extLst>
              <a:ext uri="{FF2B5EF4-FFF2-40B4-BE49-F238E27FC236}">
                <a16:creationId xmlns:a16="http://schemas.microsoft.com/office/drawing/2014/main" id="{EB99C78B-D528-F843-90E2-9793495C9379}"/>
              </a:ext>
            </a:extLst>
          </p:cNvPr>
          <p:cNvSpPr/>
          <p:nvPr/>
        </p:nvSpPr>
        <p:spPr>
          <a:xfrm>
            <a:off x="5806556" y="3194861"/>
            <a:ext cx="617995" cy="1183787"/>
          </a:xfrm>
          <a:prstGeom prst="roundRect">
            <a:avLst/>
          </a:prstGeom>
          <a:noFill/>
          <a:ln w="28575">
            <a:solidFill>
              <a:srgbClr val="EA1C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 descr="一張含有 標誌, 坐, 藍色, 靠近 的圖片&#10;&#10;自動產生的描述">
            <a:extLst>
              <a:ext uri="{FF2B5EF4-FFF2-40B4-BE49-F238E27FC236}">
                <a16:creationId xmlns:a16="http://schemas.microsoft.com/office/drawing/2014/main" id="{E6A7661B-BB67-48D9-BA71-8AC3927BE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604" t="8358" r="22986" b="36153"/>
          <a:stretch/>
        </p:blipFill>
        <p:spPr>
          <a:xfrm>
            <a:off x="8255939" y="4774597"/>
            <a:ext cx="1430584" cy="1458956"/>
          </a:xfrm>
          <a:prstGeom prst="rect">
            <a:avLst/>
          </a:prstGeom>
        </p:spPr>
      </p:pic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17771EAB-5D9E-41CA-A137-15C46DF38244}"/>
              </a:ext>
            </a:extLst>
          </p:cNvPr>
          <p:cNvCxnSpPr>
            <a:cxnSpLocks/>
          </p:cNvCxnSpPr>
          <p:nvPr/>
        </p:nvCxnSpPr>
        <p:spPr>
          <a:xfrm flipV="1">
            <a:off x="5990417" y="4586915"/>
            <a:ext cx="0" cy="1243652"/>
          </a:xfrm>
          <a:prstGeom prst="line">
            <a:avLst/>
          </a:prstGeom>
          <a:ln w="28575">
            <a:solidFill>
              <a:srgbClr val="EA1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F06FAE02-0F55-475F-9555-DA72F72FE233}"/>
              </a:ext>
            </a:extLst>
          </p:cNvPr>
          <p:cNvCxnSpPr>
            <a:cxnSpLocks/>
          </p:cNvCxnSpPr>
          <p:nvPr/>
        </p:nvCxnSpPr>
        <p:spPr>
          <a:xfrm flipV="1">
            <a:off x="6148186" y="2265528"/>
            <a:ext cx="0" cy="929333"/>
          </a:xfrm>
          <a:prstGeom prst="line">
            <a:avLst/>
          </a:prstGeom>
          <a:ln w="28575">
            <a:solidFill>
              <a:srgbClr val="EA1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接點: 肘形 31">
            <a:extLst>
              <a:ext uri="{FF2B5EF4-FFF2-40B4-BE49-F238E27FC236}">
                <a16:creationId xmlns:a16="http://schemas.microsoft.com/office/drawing/2014/main" id="{E4CDFC7F-E484-41FE-94A2-A7CBC0BA1A5A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665712" y="3158468"/>
            <a:ext cx="1936728" cy="574396"/>
          </a:xfrm>
          <a:prstGeom prst="bentConnector3">
            <a:avLst/>
          </a:prstGeom>
          <a:ln w="28575">
            <a:solidFill>
              <a:srgbClr val="EA1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BA13C9AC-FE2A-4E77-BD2D-65594145AC04}"/>
              </a:ext>
            </a:extLst>
          </p:cNvPr>
          <p:cNvCxnSpPr>
            <a:cxnSpLocks/>
          </p:cNvCxnSpPr>
          <p:nvPr/>
        </p:nvCxnSpPr>
        <p:spPr>
          <a:xfrm flipV="1">
            <a:off x="4404223" y="4230391"/>
            <a:ext cx="870902" cy="830996"/>
          </a:xfrm>
          <a:prstGeom prst="bentConnector3">
            <a:avLst/>
          </a:prstGeom>
          <a:ln w="28575">
            <a:solidFill>
              <a:srgbClr val="EA1CD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132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圖片 33">
            <a:extLst>
              <a:ext uri="{FF2B5EF4-FFF2-40B4-BE49-F238E27FC236}">
                <a16:creationId xmlns:a16="http://schemas.microsoft.com/office/drawing/2014/main" id="{294C35A4-3093-4C70-AC71-ED3A5D7372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4845" y="2353098"/>
            <a:ext cx="8608522" cy="374993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16BFC51-19AC-0D44-A133-E6F1E1EC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35" y="229704"/>
            <a:ext cx="11507190" cy="902665"/>
          </a:xfrm>
        </p:spPr>
        <p:txBody>
          <a:bodyPr>
            <a:normAutofit fontScale="90000"/>
          </a:bodyPr>
          <a:lstStyle/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Supports NAS QTS / </a:t>
            </a:r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 hero, Windows 10, </a:t>
            </a:r>
            <a:b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and Linux</a:t>
            </a:r>
            <a:r>
              <a:rPr kumimoji="1" lang="zh-TW" alt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operating systems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圖片 30" descr="一張含有 行動電話, 手機, 坐, 街道 的圖片&#10;&#10;自動產生的描述">
            <a:extLst>
              <a:ext uri="{FF2B5EF4-FFF2-40B4-BE49-F238E27FC236}">
                <a16:creationId xmlns:a16="http://schemas.microsoft.com/office/drawing/2014/main" id="{5A99B05A-E339-CE4B-9254-E7189E3BE5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5669" y="2039309"/>
            <a:ext cx="2232506" cy="3809523"/>
          </a:xfrm>
          <a:prstGeom prst="rect">
            <a:avLst/>
          </a:prstGeom>
          <a:effectLst>
            <a:outerShdw blurRad="355600" sx="105000" sy="105000" algn="ctr" rotWithShape="0">
              <a:prstClr val="black">
                <a:alpha val="45000"/>
              </a:prstClr>
            </a:outerShdw>
          </a:effectLst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id="{AD84346F-5B8C-0144-8409-91FBC3717777}"/>
              </a:ext>
            </a:extLst>
          </p:cNvPr>
          <p:cNvSpPr txBox="1"/>
          <p:nvPr/>
        </p:nvSpPr>
        <p:spPr>
          <a:xfrm>
            <a:off x="7814389" y="5855022"/>
            <a:ext cx="417549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*Refer to the QNAP website for the compatible NAS models. Some NAS models require a </a:t>
            </a:r>
            <a:r>
              <a:rPr lang="en-US" altLang="zh-TW" sz="1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BIOS update.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6B45B8FF-23A6-954C-8C8C-DBC48C89E113}"/>
              </a:ext>
            </a:extLst>
          </p:cNvPr>
          <p:cNvSpPr/>
          <p:nvPr/>
        </p:nvSpPr>
        <p:spPr>
          <a:xfrm>
            <a:off x="9750651" y="2566749"/>
            <a:ext cx="1510320" cy="361380"/>
          </a:xfrm>
          <a:prstGeom prst="rect">
            <a:avLst/>
          </a:prstGeom>
          <a:solidFill>
            <a:srgbClr val="731BF5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5F6E2040-B9C7-FD4C-88C0-56472BD38808}"/>
              </a:ext>
            </a:extLst>
          </p:cNvPr>
          <p:cNvSpPr txBox="1"/>
          <p:nvPr/>
        </p:nvSpPr>
        <p:spPr>
          <a:xfrm>
            <a:off x="5824926" y="3409358"/>
            <a:ext cx="3705143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defRPr sz="1600" b="1">
                <a:latin typeface="微軟正黑體"/>
                <a:ea typeface="微軟正黑體"/>
              </a:defRPr>
            </a:lvl1pPr>
          </a:lstStyle>
          <a:p>
            <a:r>
              <a:rPr lang="zh-CN" alt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QTS</a:t>
            </a:r>
            <a:r>
              <a:rPr lang="en-US" altLang="zh-CN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4.4.3 + &amp;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lang="en-US" altLang="zh-TW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hero</a:t>
            </a:r>
            <a:endParaRPr lang="zh-CN" alt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95CB30F4-6199-8541-8F6D-0FBE0474451A}"/>
              </a:ext>
            </a:extLst>
          </p:cNvPr>
          <p:cNvSpPr txBox="1"/>
          <p:nvPr/>
        </p:nvSpPr>
        <p:spPr>
          <a:xfrm>
            <a:off x="3148436" y="4067225"/>
            <a:ext cx="290662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Install the driver from Intel AX200 website</a:t>
            </a:r>
            <a:endParaRPr lang="en-US" altLang="zh-CN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1" name="圖片 20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E77F299F-571C-4642-B511-062E36B07C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156" y="2977599"/>
            <a:ext cx="1441431" cy="2438615"/>
          </a:xfrm>
          <a:prstGeom prst="rect">
            <a:avLst/>
          </a:prstGeom>
          <a:effectLst/>
        </p:spPr>
      </p:pic>
      <p:pic>
        <p:nvPicPr>
          <p:cNvPr id="29" name="內容版面配置區 4" descr="一張含有 刀 的圖片&#10;&#10;自動產生的描述">
            <a:extLst>
              <a:ext uri="{FF2B5EF4-FFF2-40B4-BE49-F238E27FC236}">
                <a16:creationId xmlns:a16="http://schemas.microsoft.com/office/drawing/2014/main" id="{ACFDF897-2C9F-6748-8DAD-15A9F17278E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788" y="1416892"/>
            <a:ext cx="3047884" cy="2650333"/>
          </a:xfrm>
          <a:prstGeom prst="rect">
            <a:avLst/>
          </a:prstGeom>
        </p:spPr>
      </p:pic>
      <p:sp>
        <p:nvSpPr>
          <p:cNvPr id="35" name="TextBox 15">
            <a:extLst>
              <a:ext uri="{FF2B5EF4-FFF2-40B4-BE49-F238E27FC236}">
                <a16:creationId xmlns:a16="http://schemas.microsoft.com/office/drawing/2014/main" id="{285A7F83-A67F-4861-A792-B325104FAE15}"/>
              </a:ext>
            </a:extLst>
          </p:cNvPr>
          <p:cNvSpPr txBox="1"/>
          <p:nvPr/>
        </p:nvSpPr>
        <p:spPr>
          <a:xfrm>
            <a:off x="6522530" y="3736905"/>
            <a:ext cx="3021187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defRPr sz="1600" b="1">
                <a:latin typeface="微軟正黑體"/>
                <a:ea typeface="微軟正黑體"/>
              </a:defRPr>
            </a:lvl1pPr>
          </a:lstStyle>
          <a:p>
            <a:pPr algn="ctr"/>
            <a:r>
              <a:rPr lang="en-US" altLang="zh-CN" sz="18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with a </a:t>
            </a:r>
            <a:r>
              <a:rPr lang="en-US" altLang="zh-TW" sz="18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</a:t>
            </a:r>
            <a:r>
              <a:rPr lang="en-US" altLang="zh-TW" sz="180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slot</a:t>
            </a:r>
            <a:r>
              <a:rPr lang="en-US" altLang="zh-CN" sz="18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* and 64-bit x86 and ARM CPU</a:t>
            </a:r>
            <a:endParaRPr lang="zh-TW" altLang="en-US" sz="18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TextBox 15">
            <a:extLst>
              <a:ext uri="{FF2B5EF4-FFF2-40B4-BE49-F238E27FC236}">
                <a16:creationId xmlns:a16="http://schemas.microsoft.com/office/drawing/2014/main" id="{DA63693D-3CC0-4371-BC90-F0B5BE91413E}"/>
              </a:ext>
            </a:extLst>
          </p:cNvPr>
          <p:cNvSpPr txBox="1"/>
          <p:nvPr/>
        </p:nvSpPr>
        <p:spPr>
          <a:xfrm>
            <a:off x="3125531" y="4708971"/>
            <a:ext cx="276078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algn="ctr">
              <a:defRPr sz="1600" b="1">
                <a:latin typeface="微軟正黑體"/>
                <a:ea typeface="微軟正黑體"/>
              </a:defRPr>
            </a:lvl1pPr>
          </a:lstStyle>
          <a:p>
            <a:pPr algn="l"/>
            <a:r>
              <a:rPr lang="en-US" altLang="zh-CN" sz="14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Supports </a:t>
            </a:r>
            <a:r>
              <a:rPr lang="en-US" altLang="zh-CN" sz="14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Windows 10 64 bit</a:t>
            </a:r>
            <a:r>
              <a:rPr lang="en-US" altLang="zh-CN" sz="14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/ </a:t>
            </a:r>
          </a:p>
          <a:p>
            <a:pPr algn="l"/>
            <a:r>
              <a:rPr lang="en-US" altLang="zh-CN" sz="1400" b="1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Linux kernel 5.1+</a:t>
            </a:r>
            <a:endParaRPr lang="zh-TW" altLang="en-US" sz="14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BEDAF73-0E1B-8244-86F0-2BB196D3DC15}"/>
              </a:ext>
            </a:extLst>
          </p:cNvPr>
          <p:cNvGrpSpPr/>
          <p:nvPr/>
        </p:nvGrpSpPr>
        <p:grpSpPr>
          <a:xfrm>
            <a:off x="373292" y="2276306"/>
            <a:ext cx="1221882" cy="1221882"/>
            <a:chOff x="946017" y="4674811"/>
            <a:chExt cx="1184801" cy="1184801"/>
          </a:xfrm>
        </p:grpSpPr>
        <p:sp>
          <p:nvSpPr>
            <p:cNvPr id="7" name="Shape 279">
              <a:extLst>
                <a:ext uri="{FF2B5EF4-FFF2-40B4-BE49-F238E27FC236}">
                  <a16:creationId xmlns:a16="http://schemas.microsoft.com/office/drawing/2014/main" id="{545D85A6-348C-5741-8BBB-A00060B4A653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5336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Shape 280">
              <a:extLst>
                <a:ext uri="{FF2B5EF4-FFF2-40B4-BE49-F238E27FC236}">
                  <a16:creationId xmlns:a16="http://schemas.microsoft.com/office/drawing/2014/main" id="{C6EE27DF-C50E-D544-8EE4-8F4CB32265AE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8AB85304-D45A-6440-A64A-94F1E6057CF2}"/>
              </a:ext>
            </a:extLst>
          </p:cNvPr>
          <p:cNvGrpSpPr/>
          <p:nvPr/>
        </p:nvGrpSpPr>
        <p:grpSpPr>
          <a:xfrm>
            <a:off x="373292" y="3535305"/>
            <a:ext cx="1221882" cy="1221882"/>
            <a:chOff x="946017" y="4674811"/>
            <a:chExt cx="1184801" cy="1184801"/>
          </a:xfrm>
        </p:grpSpPr>
        <p:sp>
          <p:nvSpPr>
            <p:cNvPr id="10" name="Shape 279">
              <a:extLst>
                <a:ext uri="{FF2B5EF4-FFF2-40B4-BE49-F238E27FC236}">
                  <a16:creationId xmlns:a16="http://schemas.microsoft.com/office/drawing/2014/main" id="{0703205C-474C-1144-BC04-8BF567C71F37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5336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" name="Shape 280">
              <a:extLst>
                <a:ext uri="{FF2B5EF4-FFF2-40B4-BE49-F238E27FC236}">
                  <a16:creationId xmlns:a16="http://schemas.microsoft.com/office/drawing/2014/main" id="{AF4560FB-9C97-0844-AD05-02EFC1D77F1A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E08C3BC1-82B7-534A-8AE9-42D506E937C3}"/>
              </a:ext>
            </a:extLst>
          </p:cNvPr>
          <p:cNvGrpSpPr/>
          <p:nvPr/>
        </p:nvGrpSpPr>
        <p:grpSpPr>
          <a:xfrm>
            <a:off x="373292" y="4811678"/>
            <a:ext cx="1221882" cy="1221882"/>
            <a:chOff x="946017" y="4674811"/>
            <a:chExt cx="1184801" cy="1184801"/>
          </a:xfrm>
        </p:grpSpPr>
        <p:sp>
          <p:nvSpPr>
            <p:cNvPr id="13" name="Shape 279">
              <a:extLst>
                <a:ext uri="{FF2B5EF4-FFF2-40B4-BE49-F238E27FC236}">
                  <a16:creationId xmlns:a16="http://schemas.microsoft.com/office/drawing/2014/main" id="{F72560BB-965E-CF4F-AD59-0C454C855585}"/>
                </a:ext>
              </a:extLst>
            </p:cNvPr>
            <p:cNvSpPr/>
            <p:nvPr/>
          </p:nvSpPr>
          <p:spPr>
            <a:xfrm rot="2700000">
              <a:off x="946017" y="4674811"/>
              <a:ext cx="1184801" cy="1184801"/>
            </a:xfrm>
            <a:prstGeom prst="teardrop">
              <a:avLst>
                <a:gd name="adj" fmla="val 100000"/>
              </a:avLst>
            </a:prstGeom>
            <a:solidFill>
              <a:srgbClr val="5336C9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Shape 280">
              <a:extLst>
                <a:ext uri="{FF2B5EF4-FFF2-40B4-BE49-F238E27FC236}">
                  <a16:creationId xmlns:a16="http://schemas.microsoft.com/office/drawing/2014/main" id="{57035F9E-052C-F44F-BDCF-2C8831E49C75}"/>
                </a:ext>
              </a:extLst>
            </p:cNvPr>
            <p:cNvSpPr/>
            <p:nvPr/>
          </p:nvSpPr>
          <p:spPr>
            <a:xfrm>
              <a:off x="1010469" y="4732216"/>
              <a:ext cx="1058759" cy="1058759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2800">
                <a:solidFill>
                  <a:srgbClr val="595959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5DA9B2D1-3AE8-8E40-83E7-E1002862F1A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674" y="3719864"/>
            <a:ext cx="645235" cy="765483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EA82EDC7-FE38-174E-A15F-DFC40A2C5970}"/>
              </a:ext>
            </a:extLst>
          </p:cNvPr>
          <p:cNvGrpSpPr/>
          <p:nvPr/>
        </p:nvGrpSpPr>
        <p:grpSpPr>
          <a:xfrm>
            <a:off x="540006" y="2473876"/>
            <a:ext cx="858239" cy="771138"/>
            <a:chOff x="1061964" y="2431090"/>
            <a:chExt cx="881288" cy="791847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84EE13F6-58E3-AF48-825A-D1431CE70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0530" t="26422" r="4612" b="20444"/>
            <a:stretch/>
          </p:blipFill>
          <p:spPr>
            <a:xfrm>
              <a:off x="1061964" y="2963389"/>
              <a:ext cx="881288" cy="259548"/>
            </a:xfrm>
            <a:prstGeom prst="rect">
              <a:avLst/>
            </a:prstGeom>
          </p:spPr>
        </p:pic>
        <p:pic>
          <p:nvPicPr>
            <p:cNvPr id="25" name="圖片 24" descr="一張含有 建築物, 窗戶, 門 的圖片&#10;&#10;自動產生的描述">
              <a:extLst>
                <a:ext uri="{FF2B5EF4-FFF2-40B4-BE49-F238E27FC236}">
                  <a16:creationId xmlns:a16="http://schemas.microsoft.com/office/drawing/2014/main" id="{1C9523E1-4C45-7B41-A677-4CFC5319B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9230" y="2431090"/>
              <a:ext cx="524298" cy="524298"/>
            </a:xfrm>
            <a:prstGeom prst="rect">
              <a:avLst/>
            </a:prstGeom>
          </p:spPr>
        </p:pic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D2806D6B-AB3F-834E-805F-BA82A33606D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538" y="4977443"/>
            <a:ext cx="871389" cy="871389"/>
          </a:xfrm>
          <a:prstGeom prst="rect">
            <a:avLst/>
          </a:prstGeom>
        </p:spPr>
      </p:pic>
      <p:sp>
        <p:nvSpPr>
          <p:cNvPr id="27" name="TextBox 17">
            <a:extLst>
              <a:ext uri="{FF2B5EF4-FFF2-40B4-BE49-F238E27FC236}">
                <a16:creationId xmlns:a16="http://schemas.microsoft.com/office/drawing/2014/main" id="{BA8477BA-BEC9-C741-85E2-BE404983016E}"/>
              </a:ext>
            </a:extLst>
          </p:cNvPr>
          <p:cNvSpPr txBox="1"/>
          <p:nvPr/>
        </p:nvSpPr>
        <p:spPr>
          <a:xfrm>
            <a:off x="5096706" y="2178148"/>
            <a:ext cx="173285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QXP-W6-AX200</a:t>
            </a:r>
          </a:p>
        </p:txBody>
      </p:sp>
    </p:spTree>
    <p:extLst>
      <p:ext uri="{BB962C8B-B14F-4D97-AF65-F5344CB8AC3E}">
        <p14:creationId xmlns:p14="http://schemas.microsoft.com/office/powerpoint/2010/main" val="562395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B4DF641-9989-4395-A08C-768A8F795AAD}"/>
              </a:ext>
            </a:extLst>
          </p:cNvPr>
          <p:cNvSpPr/>
          <p:nvPr/>
        </p:nvSpPr>
        <p:spPr>
          <a:xfrm>
            <a:off x="0" y="3429000"/>
            <a:ext cx="12192000" cy="2249557"/>
          </a:xfrm>
          <a:prstGeom prst="rect">
            <a:avLst/>
          </a:prstGeom>
          <a:solidFill>
            <a:srgbClr val="0C1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17DA4F4-3599-724B-9791-65FFCB428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88" y="344244"/>
            <a:ext cx="11823812" cy="902665"/>
          </a:xfrm>
        </p:spPr>
        <p:txBody>
          <a:bodyPr>
            <a:noAutofit/>
          </a:bodyPr>
          <a:lstStyle/>
          <a:p>
            <a:r>
              <a:rPr kumimoji="1"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2x2 </a:t>
            </a:r>
            <a:r>
              <a:rPr kumimoji="1" lang="en-US" altLang="zh-TW" sz="3600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kumimoji="1" lang="en-US" altLang="zh-TW" sz="3600">
                <a:latin typeface="Arial" panose="020B0604020202020204" pitchFamily="34" charset="0"/>
                <a:cs typeface="Arial" panose="020B0604020202020204" pitchFamily="34" charset="0"/>
              </a:rPr>
              <a:t> 6 and 160MHz for 3X data rates and 4X capacity</a:t>
            </a:r>
            <a:endParaRPr kumimoji="1" lang="zh-TW" alt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9427A57-0DA6-3143-A82B-7284C8FE7FD6}"/>
              </a:ext>
            </a:extLst>
          </p:cNvPr>
          <p:cNvSpPr txBox="1"/>
          <p:nvPr/>
        </p:nvSpPr>
        <p:spPr>
          <a:xfrm>
            <a:off x="234778" y="1570690"/>
            <a:ext cx="1208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QXP-W6-AX200 </a:t>
            </a:r>
            <a:r>
              <a:rPr kumimoji="1" lang="en-US" altLang="zh-TW" sz="20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6 (802.11ax) card provides nearly 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3X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higher peak data rates and 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4X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capacity improvements with spatial reuse than a </a:t>
            </a:r>
            <a:r>
              <a:rPr kumimoji="1" lang="en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 5 (802.11ac) card in dense environments*.</a:t>
            </a:r>
            <a:endParaRPr kumimoji="1" lang="en-US" altLang="zh-TW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2x2 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160MHz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channels, Upload/Download 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OFDMA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1024QAM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and 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MU-MIMO 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deliver theoretical data rates in 2.4GHz up to 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574Mbps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 and in 5GHz up to </a:t>
            </a:r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2402Mbps</a:t>
            </a:r>
            <a:r>
              <a:rPr kumimoji="1"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230406E9-87C6-4846-BA3D-B9289826EB5B}"/>
              </a:ext>
            </a:extLst>
          </p:cNvPr>
          <p:cNvSpPr txBox="1"/>
          <p:nvPr/>
        </p:nvSpPr>
        <p:spPr>
          <a:xfrm>
            <a:off x="234778" y="5929209"/>
            <a:ext cx="11602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Source: </a:t>
            </a:r>
            <a:r>
              <a:rPr lang="en" altLang="zh-TW" sz="12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https://www.intel.com/content/www/us/en/products/docs/wireless-products/gaming-with-wi-fi-6-infographic.html</a:t>
            </a:r>
            <a:endParaRPr lang="en" altLang="zh-TW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*A </a:t>
            </a:r>
            <a:r>
              <a:rPr kumimoji="1" lang="en" altLang="zh-TW" sz="12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kumimoji="1" lang="en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6 router is required to achieve the </a:t>
            </a:r>
            <a:r>
              <a:rPr kumimoji="1" lang="en" altLang="zh-TW" sz="12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kumimoji="1" lang="en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6 performance and benefits. </a:t>
            </a:r>
            <a:r>
              <a:rPr lang="en" altLang="zh-TW" sz="1200">
                <a:latin typeface="Arial" panose="020B0604020202020204" pitchFamily="34" charset="0"/>
                <a:cs typeface="Arial" panose="020B0604020202020204" pitchFamily="34" charset="0"/>
              </a:rPr>
              <a:t>Actual wireless throughput and/or range will vary depending on your environments. </a:t>
            </a:r>
            <a:endParaRPr kumimoji="1" lang="zh-TW" alt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0C6454C-A502-0B43-A1DA-DF935EC56D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520" y="3429000"/>
            <a:ext cx="5366657" cy="224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21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球拍, 桌, 白色, 握住 的圖片&#10;&#10;自動產生的描述">
            <a:extLst>
              <a:ext uri="{FF2B5EF4-FFF2-40B4-BE49-F238E27FC236}">
                <a16:creationId xmlns:a16="http://schemas.microsoft.com/office/drawing/2014/main" id="{FB9B5E66-389A-4E96-BBE5-8249DCB1A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0314" y="3961284"/>
            <a:ext cx="13409568" cy="259833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8041978-4475-416F-9184-8FBC5F33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82" y="1652815"/>
            <a:ext cx="11868036" cy="6243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altLang="zh-TW" sz="2600">
                <a:solidFill>
                  <a:schemeClr val="tx1"/>
                </a:solidFill>
                <a:ea typeface="微軟正黑體"/>
              </a:rPr>
              <a:t>You can make your NAS wireless by installing PCIe AX200 or USB </a:t>
            </a:r>
            <a:r>
              <a:rPr lang="en-US" altLang="zh-TW" sz="2600" err="1">
                <a:solidFill>
                  <a:schemeClr val="tx1"/>
                </a:solidFill>
                <a:ea typeface="微軟正黑體"/>
              </a:rPr>
              <a:t>WiFi</a:t>
            </a:r>
            <a:r>
              <a:rPr lang="en-US" altLang="zh-TW" sz="2600">
                <a:solidFill>
                  <a:schemeClr val="tx1"/>
                </a:solidFill>
                <a:ea typeface="微軟正黑體"/>
              </a:rPr>
              <a:t> Dongles.</a:t>
            </a:r>
            <a:endParaRPr lang="zh-TW" altLang="en-US" sz="2600">
              <a:solidFill>
                <a:schemeClr val="tx1"/>
              </a:solidFill>
              <a:ea typeface="微軟正黑體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6ADBA2A4-3976-4C34-9B2F-48F5F2E35470}"/>
              </a:ext>
            </a:extLst>
          </p:cNvPr>
          <p:cNvSpPr txBox="1">
            <a:spLocks/>
          </p:cNvSpPr>
          <p:nvPr/>
        </p:nvSpPr>
        <p:spPr>
          <a:xfrm>
            <a:off x="888916" y="352226"/>
            <a:ext cx="10748902" cy="8998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spc="-50" baseline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Two methods for setting up </a:t>
            </a:r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NAS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769BC05-C8A2-42DD-A753-E4AB2D9E6C3F}"/>
              </a:ext>
            </a:extLst>
          </p:cNvPr>
          <p:cNvSpPr txBox="1"/>
          <p:nvPr/>
        </p:nvSpPr>
        <p:spPr>
          <a:xfrm>
            <a:off x="587378" y="2746665"/>
            <a:ext cx="538743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000">
                <a:latin typeface="Arial"/>
                <a:ea typeface="Microsoft JhengHei"/>
                <a:cs typeface="Arial"/>
              </a:rPr>
              <a:t>QNAP QXP-W6-AX200 PCIe supports </a:t>
            </a:r>
            <a:endParaRPr lang="zh-TW" altLang="en-US" sz="2000">
              <a:latin typeface="Arial"/>
              <a:ea typeface="Microsoft JhengHei"/>
              <a:cs typeface="Arial"/>
            </a:endParaRPr>
          </a:p>
          <a:p>
            <a:pPr algn="ctr"/>
            <a:r>
              <a:rPr lang="zh-TW" altLang="zh-TW" sz="2000">
                <a:latin typeface="Arial"/>
                <a:ea typeface="Microsoft JhengHei"/>
                <a:cs typeface="Arial"/>
              </a:rPr>
              <a:t>WiFi</a:t>
            </a:r>
            <a:r>
              <a:rPr lang="zh-TW" altLang="en-US" sz="2000">
                <a:latin typeface="Arial"/>
                <a:ea typeface="Microsoft JhengHei"/>
                <a:cs typeface="Arial"/>
              </a:rPr>
              <a:t> </a:t>
            </a:r>
            <a:r>
              <a:rPr lang="en-US" altLang="zh-TW" sz="2000">
                <a:latin typeface="Arial"/>
                <a:ea typeface="Microsoft JhengHei"/>
                <a:cs typeface="Arial"/>
              </a:rPr>
              <a:t>6 (802.11ax)</a:t>
            </a:r>
            <a:endParaRPr lang="zh-TW" altLang="en-US" sz="2000">
              <a:latin typeface="Arial"/>
              <a:ea typeface="Microsoft JhengHei"/>
              <a:cs typeface="Arial"/>
            </a:endParaRPr>
          </a:p>
          <a:p>
            <a:endParaRPr lang="en-US" altLang="zh-TW" sz="20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A7A13F8-E400-4C84-87C9-668437EA4416}"/>
              </a:ext>
            </a:extLst>
          </p:cNvPr>
          <p:cNvSpPr txBox="1"/>
          <p:nvPr/>
        </p:nvSpPr>
        <p:spPr>
          <a:xfrm>
            <a:off x="6939304" y="2746665"/>
            <a:ext cx="399908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>
                <a:latin typeface="Arial"/>
                <a:ea typeface="Microsoft JhengHei"/>
                <a:cs typeface="Arial"/>
              </a:rPr>
              <a:t>USB Dongle only supports up to WiFi </a:t>
            </a:r>
            <a:r>
              <a:rPr lang="en-US" altLang="zh-TW" sz="2000">
                <a:latin typeface="Arial"/>
                <a:ea typeface="Microsoft JhengHei"/>
                <a:cs typeface="Arial"/>
              </a:rPr>
              <a:t>5 (802.11ac)</a:t>
            </a:r>
            <a:endParaRPr lang="zh-TW" altLang="en-US" sz="2000">
              <a:latin typeface="Arial"/>
              <a:ea typeface="Microsoft JhengHei"/>
              <a:cs typeface="Arial"/>
            </a:endParaRPr>
          </a:p>
        </p:txBody>
      </p:sp>
      <p:pic>
        <p:nvPicPr>
          <p:cNvPr id="9" name="圖片 8" descr="一張含有 畫畫 的圖片&#10;&#10;自動產生的描述">
            <a:extLst>
              <a:ext uri="{FF2B5EF4-FFF2-40B4-BE49-F238E27FC236}">
                <a16:creationId xmlns:a16="http://schemas.microsoft.com/office/drawing/2014/main" id="{4BB99F01-5E3E-49E7-82B4-FE2E217ED9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419" y="3454429"/>
            <a:ext cx="1011938" cy="819914"/>
          </a:xfrm>
          <a:prstGeom prst="rect">
            <a:avLst/>
          </a:prstGeom>
        </p:spPr>
      </p:pic>
      <p:pic>
        <p:nvPicPr>
          <p:cNvPr id="18" name="圖片 17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A41384A3-9F72-4343-8402-FEC09E5C79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486" y="3485329"/>
            <a:ext cx="4483123" cy="2802450"/>
          </a:xfrm>
          <a:prstGeom prst="rect">
            <a:avLst/>
          </a:prstGeom>
        </p:spPr>
      </p:pic>
      <p:pic>
        <p:nvPicPr>
          <p:cNvPr id="7" name="圖片 6" descr="一張含有 電路 的圖片&#10;&#10;自動產生的描述">
            <a:extLst>
              <a:ext uri="{FF2B5EF4-FFF2-40B4-BE49-F238E27FC236}">
                <a16:creationId xmlns:a16="http://schemas.microsoft.com/office/drawing/2014/main" id="{56BE1064-C56F-46C8-BA3D-0CB13FF725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94" y="3651175"/>
            <a:ext cx="3206300" cy="2742597"/>
          </a:xfrm>
          <a:prstGeom prst="rect">
            <a:avLst/>
          </a:prstGeom>
        </p:spPr>
      </p:pic>
      <p:pic>
        <p:nvPicPr>
          <p:cNvPr id="19" name="圖片 18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48CA8B28-AC8E-458F-81B5-4A9C80ABE9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213" y="3485329"/>
            <a:ext cx="4483123" cy="280245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2B3B277-13A6-6840-9C7B-08A8E7EB039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88347">
            <a:off x="10370717" y="4528492"/>
            <a:ext cx="1321593" cy="143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49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水, 船, 河, 背景 的圖片&#10;&#10;自動產生的描述">
            <a:extLst>
              <a:ext uri="{FF2B5EF4-FFF2-40B4-BE49-F238E27FC236}">
                <a16:creationId xmlns:a16="http://schemas.microsoft.com/office/drawing/2014/main" id="{48D15D12-0CF5-40F2-82D1-206D7811CB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536"/>
          <a:stretch/>
        </p:blipFill>
        <p:spPr>
          <a:xfrm>
            <a:off x="0" y="2340694"/>
            <a:ext cx="12192000" cy="431417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B7DF83D-2862-42A3-95DA-CE3F1D395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872" y="203133"/>
            <a:ext cx="9692640" cy="90266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TW" altLang="en-US">
                <a:ea typeface="微軟正黑體"/>
              </a:rPr>
              <a:t>USB WiFi Dongle Caompatibility List 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5BF3E74-018D-4E2D-A70D-768A39BAC1EB}"/>
              </a:ext>
            </a:extLst>
          </p:cNvPr>
          <p:cNvSpPr txBox="1"/>
          <p:nvPr/>
        </p:nvSpPr>
        <p:spPr>
          <a:xfrm>
            <a:off x="5131676" y="323981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>
                <a:solidFill>
                  <a:srgbClr val="FFFFFF"/>
                </a:solidFill>
                <a:ea typeface="微軟正黑體"/>
              </a:rPr>
              <a:t>可於 QNAP 官網查詢</a:t>
            </a:r>
            <a:r>
              <a:rPr lang="zh-TW">
                <a:latin typeface="微軟正黑體"/>
                <a:ea typeface="微軟正黑體"/>
              </a:rPr>
              <a:t>​</a:t>
            </a:r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7CEF32A-6995-B744-A451-5F9734816507}"/>
              </a:ext>
            </a:extLst>
          </p:cNvPr>
          <p:cNvSpPr txBox="1"/>
          <p:nvPr/>
        </p:nvSpPr>
        <p:spPr>
          <a:xfrm>
            <a:off x="1399038" y="1599365"/>
            <a:ext cx="9393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2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Go to QNAP website for USB </a:t>
            </a:r>
            <a:r>
              <a:rPr kumimoji="1" lang="en-US" altLang="zh-TW" sz="20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WiFi</a:t>
            </a:r>
            <a:r>
              <a:rPr kumimoji="1" lang="en-US" altLang="zh-TW" sz="2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Dongle Compatibility List</a:t>
            </a:r>
          </a:p>
          <a:p>
            <a:pPr algn="ctr"/>
            <a:r>
              <a:rPr kumimoji="1" lang="en-US" altLang="zh-TW" sz="2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https://www.qnap.com/go/compatibility</a:t>
            </a:r>
            <a:endParaRPr kumimoji="1" lang="zh-TW" altLang="en-US" sz="2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C8EC7392-0B59-8040-8AFB-E2977D767E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841" y="2728078"/>
            <a:ext cx="8271602" cy="353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69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坐, 電路, 儀錶 的圖片&#10;&#10;自動產生的描述">
            <a:extLst>
              <a:ext uri="{FF2B5EF4-FFF2-40B4-BE49-F238E27FC236}">
                <a16:creationId xmlns:a16="http://schemas.microsoft.com/office/drawing/2014/main" id="{CF77482F-8D2C-439F-9B59-DA9F9306CD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515" y="2753990"/>
            <a:ext cx="10846752" cy="27252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0918CD4-476B-47C4-96FA-99289A6A6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6" y="369244"/>
            <a:ext cx="12445340" cy="902665"/>
          </a:xfrm>
        </p:spPr>
        <p:txBody>
          <a:bodyPr>
            <a:noAutofit/>
          </a:bodyPr>
          <a:lstStyle/>
          <a:p>
            <a:pPr algn="ctr"/>
            <a:r>
              <a:rPr lang="en-US" altLang="zh-TW"/>
              <a:t>Transform your NAS to become </a:t>
            </a:r>
            <a:r>
              <a:rPr lang="en-US" altLang="zh-TW" err="1"/>
              <a:t>WiFi</a:t>
            </a:r>
            <a:r>
              <a:rPr lang="en-US" altLang="zh-TW"/>
              <a:t> 6 NAS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153CEAD-AF25-4D05-9602-21BDAA4775E4}"/>
              </a:ext>
            </a:extLst>
          </p:cNvPr>
          <p:cNvSpPr/>
          <p:nvPr/>
        </p:nvSpPr>
        <p:spPr>
          <a:xfrm>
            <a:off x="6675500" y="3458357"/>
            <a:ext cx="1932864" cy="397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High speed wireless internet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BE0D1C9-3353-4496-9032-A314FEF49128}"/>
              </a:ext>
            </a:extLst>
          </p:cNvPr>
          <p:cNvSpPr/>
          <p:nvPr/>
        </p:nvSpPr>
        <p:spPr>
          <a:xfrm>
            <a:off x="9003213" y="4776911"/>
            <a:ext cx="2806882" cy="14931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Hotel</a:t>
            </a:r>
          </a:p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Library</a:t>
            </a:r>
          </a:p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Factory</a:t>
            </a:r>
          </a:p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Customer Office</a:t>
            </a:r>
          </a:p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Pure wireless office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DB27059C-CD6F-4A1A-9740-B3D8EB91B4C5}"/>
              </a:ext>
            </a:extLst>
          </p:cNvPr>
          <p:cNvSpPr/>
          <p:nvPr/>
        </p:nvSpPr>
        <p:spPr>
          <a:xfrm>
            <a:off x="1718434" y="2853677"/>
            <a:ext cx="2344825" cy="5781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Direct cable connection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44AE539-D597-3B46-8104-52D75CFB2354}"/>
              </a:ext>
            </a:extLst>
          </p:cNvPr>
          <p:cNvSpPr/>
          <p:nvPr/>
        </p:nvSpPr>
        <p:spPr>
          <a:xfrm>
            <a:off x="9572318" y="2476894"/>
            <a:ext cx="1802495" cy="376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lang="en-US" sz="1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6 AP</a:t>
            </a:r>
            <a:endParaRPr lang="zh-TW" altLang="en-US" sz="16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93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FF4919EE-91EE-488F-96E3-4067F3D4A68C}"/>
              </a:ext>
            </a:extLst>
          </p:cNvPr>
          <p:cNvSpPr/>
          <p:nvPr/>
        </p:nvSpPr>
        <p:spPr>
          <a:xfrm>
            <a:off x="6417010" y="2147656"/>
            <a:ext cx="5572706" cy="4301164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2E957323-9657-4A25-9511-689B2DC097B4}"/>
              </a:ext>
            </a:extLst>
          </p:cNvPr>
          <p:cNvSpPr/>
          <p:nvPr/>
        </p:nvSpPr>
        <p:spPr>
          <a:xfrm>
            <a:off x="6659397" y="2326517"/>
            <a:ext cx="5124710" cy="774619"/>
          </a:xfrm>
          <a:prstGeom prst="roundRect">
            <a:avLst>
              <a:gd name="adj" fmla="val 16468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標題 1">
            <a:extLst>
              <a:ext uri="{FF2B5EF4-FFF2-40B4-BE49-F238E27FC236}">
                <a16:creationId xmlns:a16="http://schemas.microsoft.com/office/drawing/2014/main" id="{8ADBA009-E8C8-4C83-87A8-E489EB943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7215" y="278025"/>
            <a:ext cx="12406429" cy="90266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zh-TW">
                <a:ea typeface="微軟正黑體"/>
              </a:rPr>
              <a:t>Ｈ</a:t>
            </a:r>
            <a:r>
              <a:rPr lang="en-US" altLang="zh-TW">
                <a:ea typeface="微軟正黑體"/>
              </a:rPr>
              <a:t>ow</a:t>
            </a:r>
            <a:r>
              <a:rPr lang="zh-TW">
                <a:ea typeface="微軟正黑體"/>
              </a:rPr>
              <a:t> </a:t>
            </a:r>
            <a:r>
              <a:rPr lang="en-US" altLang="zh-TW">
                <a:ea typeface="微軟正黑體"/>
              </a:rPr>
              <a:t>to quickly setup QXP-W6-AX200</a:t>
            </a:r>
            <a:r>
              <a:rPr lang="zh-TW">
                <a:ea typeface="微軟正黑體"/>
              </a:rPr>
              <a:t> </a:t>
            </a:r>
            <a:r>
              <a:rPr lang="zh-TW" altLang="en-US">
                <a:ea typeface="微軟正黑體"/>
              </a:rPr>
              <a:t> </a:t>
            </a:r>
            <a:endParaRPr lang="zh-TW" altLang="en-US"/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91B05987-E373-47FD-A067-3AFD6B6E197D}"/>
              </a:ext>
            </a:extLst>
          </p:cNvPr>
          <p:cNvSpPr txBox="1">
            <a:spLocks/>
          </p:cNvSpPr>
          <p:nvPr/>
        </p:nvSpPr>
        <p:spPr>
          <a:xfrm>
            <a:off x="211043" y="1166059"/>
            <a:ext cx="11688450" cy="11342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TW" altLang="en-US" sz="2800">
              <a:solidFill>
                <a:srgbClr val="0070C0"/>
              </a:solidFill>
              <a:ea typeface="新細明體"/>
              <a:cs typeface="Calibri" panose="020F0502020204030204"/>
            </a:endParaRPr>
          </a:p>
          <a:p>
            <a:pPr marL="342900" indent="-342900"/>
            <a:endParaRPr lang="zh-TW" altLang="en-US">
              <a:solidFill>
                <a:srgbClr val="000000"/>
              </a:solidFill>
              <a:ea typeface="新細明體"/>
              <a:cs typeface="Calibri" panose="020F0502020204030204"/>
            </a:endParaRPr>
          </a:p>
          <a:p>
            <a:pPr marL="342900" indent="-342900"/>
            <a:endParaRPr lang="zh-TW" altLang="en-US">
              <a:solidFill>
                <a:srgbClr val="000000"/>
              </a:solidFill>
              <a:ea typeface="新細明體"/>
              <a:cs typeface="Calibri" panose="020F0502020204030204"/>
            </a:endParaRPr>
          </a:p>
          <a:p>
            <a:pPr marL="0" indent="0">
              <a:buNone/>
            </a:pPr>
            <a:endParaRPr lang="zh-TW" altLang="en-US">
              <a:solidFill>
                <a:srgbClr val="000000"/>
              </a:solidFill>
              <a:ea typeface="新細明體"/>
              <a:cs typeface="Calibri" panose="020F0502020204030204"/>
            </a:endParaRPr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5693B243-3AC0-411E-B6C1-BCDAA8D5C1D0}"/>
              </a:ext>
            </a:extLst>
          </p:cNvPr>
          <p:cNvSpPr txBox="1">
            <a:spLocks/>
          </p:cNvSpPr>
          <p:nvPr/>
        </p:nvSpPr>
        <p:spPr>
          <a:xfrm>
            <a:off x="1375997" y="1493226"/>
            <a:ext cx="9519979" cy="569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8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</a:t>
            </a:r>
            <a:r>
              <a:rPr lang="en-US" altLang="zh-TW" sz="28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QXP-W6-</a:t>
            </a:r>
            <a:r>
              <a:rPr lang="zh-TW" altLang="en-US" sz="28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AX200</a:t>
            </a:r>
            <a:r>
              <a:rPr lang="en-US" altLang="zh-TW" sz="28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card</a:t>
            </a:r>
            <a:r>
              <a:rPr lang="zh-TW" altLang="en-US" sz="280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can be activated on NAS using following two ways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722CCE3-24A8-B742-B80B-E18F967273E8}"/>
              </a:ext>
            </a:extLst>
          </p:cNvPr>
          <p:cNvSpPr/>
          <p:nvPr/>
        </p:nvSpPr>
        <p:spPr>
          <a:xfrm>
            <a:off x="6583795" y="5401962"/>
            <a:ext cx="5333264" cy="1046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***</a:t>
            </a:r>
            <a:r>
              <a:rPr lang="en" altLang="zh-CN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If the connected </a:t>
            </a:r>
            <a:r>
              <a:rPr lang="en" sz="1200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WiFi</a:t>
            </a:r>
            <a:r>
              <a:rPr lang="en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 AP has a mechanism that blocks request under NAT, the browser cannot be opened automatically. You need to enable Browser Station on the NAS</a:t>
            </a:r>
            <a:r>
              <a:rPr lang="en" altLang="zh-CN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 to </a:t>
            </a:r>
            <a:r>
              <a:rPr lang="en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log in</a:t>
            </a:r>
            <a:r>
              <a:rPr lang="en" altLang="zh-TW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to </a:t>
            </a:r>
            <a:r>
              <a:rPr lang="en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Captive Portal, or select another </a:t>
            </a:r>
            <a:r>
              <a:rPr lang="en" sz="1200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WiFi</a:t>
            </a:r>
            <a:r>
              <a:rPr lang="en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 network that does not need to log into Captive </a:t>
            </a:r>
            <a:r>
              <a:rPr lang="en" altLang="zh-CN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Portal</a:t>
            </a:r>
            <a:r>
              <a:rPr lang="en" altLang="zh-CN" sz="1100">
                <a:solidFill>
                  <a:schemeClr val="tx1"/>
                </a:solidFill>
                <a:latin typeface="Arial"/>
                <a:ea typeface="+mn-lt"/>
                <a:cs typeface="Arial"/>
              </a:rPr>
              <a:t>.</a:t>
            </a:r>
            <a:endParaRPr lang="zh-TW" sz="110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3640086-8733-4DAD-B061-499481B11A46}"/>
              </a:ext>
            </a:extLst>
          </p:cNvPr>
          <p:cNvSpPr/>
          <p:nvPr/>
        </p:nvSpPr>
        <p:spPr>
          <a:xfrm>
            <a:off x="6670851" y="2188600"/>
            <a:ext cx="5097504" cy="1046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Enable WiFi via Qfinder </a:t>
            </a: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</a:t>
            </a:r>
            <a:endParaRPr lang="zh-CN" altLang="en-US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ctr"/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Log into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Captive Portal via host browser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3" name="圖片 2" descr="一張含有 螢幕擷取畫面, 畫畫, 電腦 的圖片&#10;&#10;自動產生的描述">
            <a:extLst>
              <a:ext uri="{FF2B5EF4-FFF2-40B4-BE49-F238E27FC236}">
                <a16:creationId xmlns:a16="http://schemas.microsoft.com/office/drawing/2014/main" id="{4B9F4793-2CF3-4E95-AD49-BF9C96BB76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319" y="3186746"/>
            <a:ext cx="3326210" cy="2271014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3C9DA65-D83D-5C4D-AB5C-B25B3366A45D}"/>
              </a:ext>
            </a:extLst>
          </p:cNvPr>
          <p:cNvSpPr/>
          <p:nvPr/>
        </p:nvSpPr>
        <p:spPr>
          <a:xfrm>
            <a:off x="10296026" y="4097680"/>
            <a:ext cx="1781262" cy="902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200" err="1">
                <a:solidFill>
                  <a:srgbClr val="0070C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Qfinder</a:t>
            </a:r>
            <a:r>
              <a:rPr lang="en-US" altLang="zh-TW" sz="1200">
                <a:solidFill>
                  <a:srgbClr val="0070C0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 Pro Version</a:t>
            </a:r>
          </a:p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Windows v6.9.2</a:t>
            </a:r>
          </a:p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Mac v7.3.2</a:t>
            </a:r>
          </a:p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Linux v7.3.2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4FC36A0-4062-4F04-80B3-30DF7D0E23DE}"/>
              </a:ext>
            </a:extLst>
          </p:cNvPr>
          <p:cNvSpPr/>
          <p:nvPr/>
        </p:nvSpPr>
        <p:spPr>
          <a:xfrm>
            <a:off x="480234" y="2147656"/>
            <a:ext cx="5572706" cy="4301164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B3D69FEA-E3BF-49F2-8CAA-0536A4216810}"/>
              </a:ext>
            </a:extLst>
          </p:cNvPr>
          <p:cNvSpPr/>
          <p:nvPr/>
        </p:nvSpPr>
        <p:spPr>
          <a:xfrm>
            <a:off x="722621" y="2326517"/>
            <a:ext cx="5124710" cy="774619"/>
          </a:xfrm>
          <a:prstGeom prst="roundRect">
            <a:avLst>
              <a:gd name="adj" fmla="val 16468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EAA0ACB-5843-423A-9F25-68BEA43932AD}"/>
              </a:ext>
            </a:extLst>
          </p:cNvPr>
          <p:cNvSpPr/>
          <p:nvPr/>
        </p:nvSpPr>
        <p:spPr>
          <a:xfrm>
            <a:off x="793093" y="5581004"/>
            <a:ext cx="5097504" cy="1046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***Browser Station </a:t>
            </a:r>
            <a:r>
              <a:rPr lang="en-US" altLang="zh-CN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only supports on </a:t>
            </a:r>
            <a:r>
              <a:rPr lang="en-US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x86-based</a:t>
            </a:r>
            <a:r>
              <a:rPr lang="zh-TW" sz="1200">
                <a:solidFill>
                  <a:schemeClr val="tx1"/>
                </a:solidFill>
                <a:latin typeface="Arial"/>
                <a:ea typeface="Microsoft JhengHei"/>
                <a:cs typeface="Arial"/>
              </a:rPr>
              <a:t> </a:t>
            </a:r>
            <a:r>
              <a:rPr lang="en-US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NAS with a minimum 4GB memory or </a:t>
            </a:r>
            <a:r>
              <a:rPr lang="en-US" altLang="zh-CN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above</a:t>
            </a:r>
            <a:r>
              <a:rPr lang="en-US" sz="1200">
                <a:solidFill>
                  <a:schemeClr val="tx1"/>
                </a:solidFill>
                <a:latin typeface="Arial"/>
                <a:ea typeface="+mn-lt"/>
                <a:cs typeface="Arial"/>
              </a:rPr>
              <a:t>.</a:t>
            </a:r>
            <a:endParaRPr lang="zh-TW">
              <a:solidFill>
                <a:schemeClr val="tx1"/>
              </a:solidFill>
              <a:latin typeface="Arial"/>
              <a:ea typeface="Microsoft JhengHei"/>
              <a:cs typeface="Arial"/>
            </a:endParaRPr>
          </a:p>
          <a:p>
            <a:r>
              <a:rPr lang="en-US" altLang="zh-CN" sz="120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***Browser Station needs to be installed manually.</a:t>
            </a:r>
            <a:endParaRPr lang="en-US" altLang="zh-CN" sz="1200">
              <a:solidFill>
                <a:schemeClr val="tx1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766DA1E-F6B0-4C13-8870-15E994508E4D}"/>
              </a:ext>
            </a:extLst>
          </p:cNvPr>
          <p:cNvSpPr/>
          <p:nvPr/>
        </p:nvSpPr>
        <p:spPr>
          <a:xfrm>
            <a:off x="734075" y="2188600"/>
            <a:ext cx="5097504" cy="10468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Enable </a:t>
            </a:r>
            <a:r>
              <a:rPr lang="en-US" err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WiFi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at [Network and Virtual Switch]</a:t>
            </a:r>
          </a:p>
          <a:p>
            <a:pPr algn="ctr"/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Log into </a:t>
            </a: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Captive Portal via Browser Station</a:t>
            </a:r>
          </a:p>
        </p:txBody>
      </p:sp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83A464FF-70CA-4805-B887-C5C11784F8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72" y="3242747"/>
            <a:ext cx="4463118" cy="2067179"/>
          </a:xfrm>
          <a:prstGeom prst="rect">
            <a:avLst/>
          </a:prstGeom>
        </p:spPr>
      </p:pic>
      <p:pic>
        <p:nvPicPr>
          <p:cNvPr id="4" name="圖片 9" descr="一張含有 螢幕擷取畫面 的圖片&#10;&#10;自動產生的描述">
            <a:extLst>
              <a:ext uri="{FF2B5EF4-FFF2-40B4-BE49-F238E27FC236}">
                <a16:creationId xmlns:a16="http://schemas.microsoft.com/office/drawing/2014/main" id="{F57CA694-C8F6-42E0-86DF-AE8CD5F535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55" y="3848899"/>
            <a:ext cx="3746119" cy="1775251"/>
          </a:xfrm>
          <a:prstGeom prst="rect">
            <a:avLst/>
          </a:prstGeom>
        </p:spPr>
      </p:pic>
      <p:pic>
        <p:nvPicPr>
          <p:cNvPr id="23" name="圖片 22" descr="一張含有 房間, 時鐘, 畫畫, 傘 的圖片&#10;&#10;自動產生的描述">
            <a:extLst>
              <a:ext uri="{FF2B5EF4-FFF2-40B4-BE49-F238E27FC236}">
                <a16:creationId xmlns:a16="http://schemas.microsoft.com/office/drawing/2014/main" id="{AB036E5A-D0BE-A644-B262-A402739B7B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959" y="4833241"/>
            <a:ext cx="931637" cy="931637"/>
          </a:xfrm>
          <a:prstGeom prst="rect">
            <a:avLst/>
          </a:prstGeom>
        </p:spPr>
      </p:pic>
      <p:pic>
        <p:nvPicPr>
          <p:cNvPr id="25" name="圖片 24" descr="一張含有 時鐘 的圖片&#10;&#10;自動產生的描述">
            <a:extLst>
              <a:ext uri="{FF2B5EF4-FFF2-40B4-BE49-F238E27FC236}">
                <a16:creationId xmlns:a16="http://schemas.microsoft.com/office/drawing/2014/main" id="{348BF30E-EC96-D146-91D7-41A176C139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601" y="4822015"/>
            <a:ext cx="933097" cy="93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05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球拍, 桌, 白色, 握住 的圖片&#10;&#10;自動產生的描述">
            <a:extLst>
              <a:ext uri="{FF2B5EF4-FFF2-40B4-BE49-F238E27FC236}">
                <a16:creationId xmlns:a16="http://schemas.microsoft.com/office/drawing/2014/main" id="{96C5EE4F-5D78-4702-9242-48A2553D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45" y="3948559"/>
            <a:ext cx="13409568" cy="259833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2821BCB-5BDE-4F04-B368-81E35F8DE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56" y="311107"/>
            <a:ext cx="12659096" cy="813593"/>
          </a:xfrm>
        </p:spPr>
        <p:txBody>
          <a:bodyPr>
            <a:normAutofit/>
          </a:bodyPr>
          <a:lstStyle/>
          <a:p>
            <a:r>
              <a:rPr lang="en-US" altLang="zh-CN">
                <a:ea typeface="微軟正黑體"/>
              </a:rPr>
              <a:t>Network and Virtual Switch x Browser Station</a:t>
            </a:r>
            <a:endParaRPr lang="zh-TW" altLang="en-US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BB308FFE-0C82-433E-825C-1B8C1BDF3397}"/>
              </a:ext>
            </a:extLst>
          </p:cNvPr>
          <p:cNvSpPr txBox="1">
            <a:spLocks/>
          </p:cNvSpPr>
          <p:nvPr/>
        </p:nvSpPr>
        <p:spPr>
          <a:xfrm>
            <a:off x="583089" y="2028987"/>
            <a:ext cx="3321254" cy="1554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1</a:t>
            </a:r>
            <a:endParaRPr lang="zh-TW" altLang="en-US" sz="2800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</a:pPr>
            <a:r>
              <a:rPr lang="en-US" altLang="zh-TW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Install</a:t>
            </a: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QXP-W6-</a:t>
            </a: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AX200 </a:t>
            </a:r>
            <a:r>
              <a:rPr lang="en-US" altLang="zh-TW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on</a:t>
            </a: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NAS PCIe </a:t>
            </a:r>
            <a:r>
              <a:rPr lang="en-US" altLang="zh-TW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slot.</a:t>
            </a:r>
            <a:endParaRPr lang="zh-TW" altLang="en-US" sz="21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3" descr="一張含有 室內, 桌, 櫃台, 坐 的圖片&#10;&#10;自動產生的描述">
            <a:extLst>
              <a:ext uri="{FF2B5EF4-FFF2-40B4-BE49-F238E27FC236}">
                <a16:creationId xmlns:a16="http://schemas.microsoft.com/office/drawing/2014/main" id="{E2FA4168-0801-44D3-B65B-3F31777AA0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109" y="1523126"/>
            <a:ext cx="6475707" cy="488491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23F74E56-43CF-45D9-860E-0BAD5705F460}"/>
              </a:ext>
            </a:extLst>
          </p:cNvPr>
          <p:cNvSpPr/>
          <p:nvPr/>
        </p:nvSpPr>
        <p:spPr>
          <a:xfrm>
            <a:off x="4403764" y="1814594"/>
            <a:ext cx="4042474" cy="1614406"/>
          </a:xfrm>
          <a:prstGeom prst="roundRect">
            <a:avLst>
              <a:gd name="adj" fmla="val 4162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181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球拍, 桌, 白色, 握住 的圖片&#10;&#10;自動產生的描述">
            <a:extLst>
              <a:ext uri="{FF2B5EF4-FFF2-40B4-BE49-F238E27FC236}">
                <a16:creationId xmlns:a16="http://schemas.microsoft.com/office/drawing/2014/main" id="{4B217846-044A-4B32-AC41-F8E564E74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45" y="3948559"/>
            <a:ext cx="13409568" cy="2598334"/>
          </a:xfrm>
          <a:prstGeom prst="rect">
            <a:avLst/>
          </a:prstGeom>
        </p:spPr>
      </p:pic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97FC18EA-B045-4959-AF11-49F776AE5FE3}"/>
              </a:ext>
            </a:extLst>
          </p:cNvPr>
          <p:cNvSpPr txBox="1">
            <a:spLocks/>
          </p:cNvSpPr>
          <p:nvPr/>
        </p:nvSpPr>
        <p:spPr>
          <a:xfrm>
            <a:off x="276138" y="2006323"/>
            <a:ext cx="3595218" cy="39781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2</a:t>
            </a:r>
            <a:endParaRPr lang="zh-TW" altLang="en-US" sz="2800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</a:pP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Turn on NAS. Connect PC and NAS directly using ethernet cable and log into QTS.</a:t>
            </a:r>
          </a:p>
          <a:p>
            <a:pPr marL="285750" indent="-285750">
              <a:lnSpc>
                <a:spcPts val="1800"/>
              </a:lnSpc>
            </a:pP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You can see system notification shows that PCIe WiFi 6 AX200 has been detected.</a:t>
            </a:r>
            <a:endParaRPr lang="en-US" altLang="zh-TW" sz="21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</a:pP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QTS FW needs to be 4.4.3 or above.</a:t>
            </a: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0C9759E7-1732-604B-8203-45A473F7B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56" y="311107"/>
            <a:ext cx="12659096" cy="813593"/>
          </a:xfrm>
        </p:spPr>
        <p:txBody>
          <a:bodyPr>
            <a:normAutofit/>
          </a:bodyPr>
          <a:lstStyle/>
          <a:p>
            <a:r>
              <a:rPr lang="en-US" altLang="zh-CN">
                <a:ea typeface="微軟正黑體"/>
              </a:rPr>
              <a:t>Network and Virtual Switch x Browser Station</a:t>
            </a:r>
            <a:endParaRPr lang="zh-TW" altLang="en-US"/>
          </a:p>
        </p:txBody>
      </p:sp>
      <p:pic>
        <p:nvPicPr>
          <p:cNvPr id="12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6EEF688F-7EE2-D448-9261-A6843F18D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4881" y="1983615"/>
            <a:ext cx="7916604" cy="3900834"/>
          </a:xfrm>
          <a:prstGeom prst="rect">
            <a:avLst/>
          </a:prstGeom>
        </p:spPr>
      </p:pic>
      <p:sp>
        <p:nvSpPr>
          <p:cNvPr id="14" name="矩形: 圓角 14">
            <a:extLst>
              <a:ext uri="{FF2B5EF4-FFF2-40B4-BE49-F238E27FC236}">
                <a16:creationId xmlns:a16="http://schemas.microsoft.com/office/drawing/2014/main" id="{0D21E3B8-FD28-DA47-98EF-3C2A9683D441}"/>
              </a:ext>
            </a:extLst>
          </p:cNvPr>
          <p:cNvSpPr/>
          <p:nvPr/>
        </p:nvSpPr>
        <p:spPr>
          <a:xfrm>
            <a:off x="7900002" y="2626463"/>
            <a:ext cx="2739546" cy="38571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421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918CD4-476B-47C4-96FA-99289A6A6E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milestone with Gigabit+ level of </a:t>
            </a:r>
            <a:r>
              <a:rPr lang="en-US" altLang="zh-TW" sz="400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TW" sz="4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connectivity</a:t>
            </a:r>
            <a:endParaRPr lang="zh-TW" altLang="en-US" sz="40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副標題 3">
            <a:extLst>
              <a:ext uri="{FF2B5EF4-FFF2-40B4-BE49-F238E27FC236}">
                <a16:creationId xmlns:a16="http://schemas.microsoft.com/office/drawing/2014/main" id="{0EB42036-0D7D-45CA-B38B-A23F970E7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567" y="2111432"/>
            <a:ext cx="6165623" cy="4161031"/>
          </a:xfrm>
        </p:spPr>
        <p:txBody>
          <a:bodyPr>
            <a:noAutofit/>
          </a:bodyPr>
          <a:lstStyle/>
          <a:p>
            <a:pPr marL="457200" indent="-457200">
              <a:lnSpc>
                <a:spcPts val="26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increasing trend of wireless-only environment</a:t>
            </a:r>
          </a:p>
          <a:p>
            <a:pPr marL="457200" indent="-457200">
              <a:lnSpc>
                <a:spcPts val="26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Gigabit+ level </a:t>
            </a:r>
            <a:r>
              <a:rPr lang="en-US" altLang="zh-TW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TW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wireless connectivity</a:t>
            </a:r>
          </a:p>
          <a:p>
            <a:pPr marL="457200" indent="-457200">
              <a:lnSpc>
                <a:spcPts val="26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QXP-W6-AX200 PCIe </a:t>
            </a:r>
            <a:r>
              <a:rPr lang="en-US" altLang="zh-TW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TW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card enables NAS and PC with high-speed </a:t>
            </a:r>
            <a:r>
              <a:rPr lang="en-US" altLang="zh-TW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en-US" altLang="zh-TW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client connectivity</a:t>
            </a:r>
          </a:p>
          <a:p>
            <a:pPr marL="457200" indent="-457200">
              <a:lnSpc>
                <a:spcPts val="2600"/>
              </a:lnSpc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altLang="zh-TW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install and setup QXP-W6-AX200 on PC and NAS</a:t>
            </a:r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59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球拍, 桌, 白色, 握住 的圖片&#10;&#10;自動產生的描述">
            <a:extLst>
              <a:ext uri="{FF2B5EF4-FFF2-40B4-BE49-F238E27FC236}">
                <a16:creationId xmlns:a16="http://schemas.microsoft.com/office/drawing/2014/main" id="{8A7DE058-4131-40C9-947B-412FF70E7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45" y="3948559"/>
            <a:ext cx="13409568" cy="2598334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788703A4-3CE9-4FC1-B1BF-9AA3BA065188}"/>
              </a:ext>
            </a:extLst>
          </p:cNvPr>
          <p:cNvSpPr txBox="1">
            <a:spLocks/>
          </p:cNvSpPr>
          <p:nvPr/>
        </p:nvSpPr>
        <p:spPr>
          <a:xfrm>
            <a:off x="221673" y="2503893"/>
            <a:ext cx="3209757" cy="32418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3</a:t>
            </a:r>
            <a:endParaRPr lang="zh-TW" altLang="en-US" sz="2800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</a:pP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Go to Network and Virtual Switch page</a:t>
            </a:r>
          </a:p>
          <a:p>
            <a:pPr marL="285750" indent="-285750">
              <a:lnSpc>
                <a:spcPts val="1800"/>
              </a:lnSpc>
            </a:pP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Go to WiFi6 AX200 Setting.</a:t>
            </a: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1FD4F3C-FCF2-6843-809C-B6C1A861F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56" y="311107"/>
            <a:ext cx="12659096" cy="813593"/>
          </a:xfrm>
        </p:spPr>
        <p:txBody>
          <a:bodyPr>
            <a:normAutofit/>
          </a:bodyPr>
          <a:lstStyle/>
          <a:p>
            <a:r>
              <a:rPr lang="en-US" altLang="zh-CN">
                <a:ea typeface="微軟正黑體"/>
              </a:rPr>
              <a:t>Network and Virtual Switch x Browser Station</a:t>
            </a:r>
            <a:endParaRPr lang="zh-TW" altLang="en-US">
              <a:ea typeface="微軟正黑體"/>
            </a:endParaRPr>
          </a:p>
        </p:txBody>
      </p:sp>
      <p:pic>
        <p:nvPicPr>
          <p:cNvPr id="1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5DF0A4C1-4AB2-2A48-9F2D-2768092EDB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644" y="1806103"/>
            <a:ext cx="8775166" cy="4078231"/>
          </a:xfrm>
          <a:prstGeom prst="rect">
            <a:avLst/>
          </a:prstGeom>
        </p:spPr>
      </p:pic>
      <p:sp>
        <p:nvSpPr>
          <p:cNvPr id="13" name="矩形: 圓角 10">
            <a:extLst>
              <a:ext uri="{FF2B5EF4-FFF2-40B4-BE49-F238E27FC236}">
                <a16:creationId xmlns:a16="http://schemas.microsoft.com/office/drawing/2014/main" id="{0CEFC150-7F58-1F4F-BC01-57ADB00C4704}"/>
              </a:ext>
            </a:extLst>
          </p:cNvPr>
          <p:cNvSpPr/>
          <p:nvPr/>
        </p:nvSpPr>
        <p:spPr>
          <a:xfrm>
            <a:off x="4649944" y="4426856"/>
            <a:ext cx="7320383" cy="108329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5018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球拍, 桌, 白色, 握住 的圖片&#10;&#10;自動產生的描述">
            <a:extLst>
              <a:ext uri="{FF2B5EF4-FFF2-40B4-BE49-F238E27FC236}">
                <a16:creationId xmlns:a16="http://schemas.microsoft.com/office/drawing/2014/main" id="{B00C0673-6A9C-4C4B-AF1B-8AA50CE9D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3390" y="3948559"/>
            <a:ext cx="13409568" cy="2598334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67F382C9-B0E1-EA46-845F-B4F4AA12E6CC}"/>
              </a:ext>
            </a:extLst>
          </p:cNvPr>
          <p:cNvSpPr txBox="1">
            <a:spLocks/>
          </p:cNvSpPr>
          <p:nvPr/>
        </p:nvSpPr>
        <p:spPr>
          <a:xfrm>
            <a:off x="430320" y="2666118"/>
            <a:ext cx="3074880" cy="24844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Step 4</a:t>
            </a:r>
            <a:endParaRPr lang="zh-TW" altLang="en-US" sz="280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marL="285750" indent="-285750">
              <a:lnSpc>
                <a:spcPts val="1800"/>
              </a:lnSpc>
            </a:pP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Enable </a:t>
            </a:r>
            <a:r>
              <a:rPr lang="en-US" altLang="zh-TW" sz="2100" err="1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WiFi</a:t>
            </a:r>
            <a:r>
              <a:rPr lang="en-US" altLang="zh-TW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and select a SSID to connect.</a:t>
            </a:r>
            <a:endParaRPr lang="en-US" altLang="zh-TW" sz="21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</a:pP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Enter WiFi password</a:t>
            </a:r>
          </a:p>
          <a:p>
            <a:pPr marL="342900" indent="-342900"/>
            <a:endParaRPr lang="zh-TW" altLang="en-US" sz="210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TW" altLang="en-US">
              <a:solidFill>
                <a:srgbClr val="000000"/>
              </a:solidFill>
              <a:ea typeface="新細明體"/>
              <a:cs typeface="Calibri" panose="020F0502020204030204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1ABF1CC4-482C-B54C-AF6F-F30C1791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56" y="311107"/>
            <a:ext cx="12659096" cy="813593"/>
          </a:xfrm>
        </p:spPr>
        <p:txBody>
          <a:bodyPr>
            <a:normAutofit/>
          </a:bodyPr>
          <a:lstStyle/>
          <a:p>
            <a:r>
              <a:rPr lang="en-US" altLang="zh-CN">
                <a:ea typeface="微軟正黑體"/>
              </a:rPr>
              <a:t>Network and Virtual Switch x Browser Station</a:t>
            </a:r>
            <a:endParaRPr lang="zh-TW" altLang="en-US"/>
          </a:p>
        </p:txBody>
      </p:sp>
      <p:pic>
        <p:nvPicPr>
          <p:cNvPr id="11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C0FC104A-0965-F647-B625-4138D21F86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058" y="1867947"/>
            <a:ext cx="8307721" cy="382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5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球拍, 桌, 白色, 握住 的圖片&#10;&#10;自動產生的描述">
            <a:extLst>
              <a:ext uri="{FF2B5EF4-FFF2-40B4-BE49-F238E27FC236}">
                <a16:creationId xmlns:a16="http://schemas.microsoft.com/office/drawing/2014/main" id="{681A7F08-9A43-43DC-B484-3EDD3D696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79645" y="3948559"/>
            <a:ext cx="13409568" cy="2598334"/>
          </a:xfrm>
          <a:prstGeom prst="rect">
            <a:avLst/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9D5B84FF-7CA4-437D-8A93-107C6473018C}"/>
              </a:ext>
            </a:extLst>
          </p:cNvPr>
          <p:cNvSpPr txBox="1">
            <a:spLocks/>
          </p:cNvSpPr>
          <p:nvPr/>
        </p:nvSpPr>
        <p:spPr>
          <a:xfrm>
            <a:off x="470647" y="1444393"/>
            <a:ext cx="11523248" cy="16594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None/>
            </a:pPr>
            <a:r>
              <a:rPr lang="en-US" altLang="zh-TW" sz="2800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5</a:t>
            </a:r>
          </a:p>
          <a:p>
            <a:pPr marL="285750" indent="-285750">
              <a:lnSpc>
                <a:spcPts val="1800"/>
              </a:lnSpc>
            </a:pPr>
            <a:r>
              <a:rPr lang="zh-TW" altLang="en-US" sz="23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If log into Captive Portal is required, click the link under SSID</a:t>
            </a:r>
            <a:r>
              <a:rPr lang="en-US" altLang="zh-TW" sz="23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3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and a new browser tab will open automatically via Brower Station. </a:t>
            </a:r>
            <a:endParaRPr lang="en-US" altLang="zh-TW" sz="23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lnSpc>
                <a:spcPts val="1800"/>
              </a:lnSpc>
            </a:pPr>
            <a:r>
              <a:rPr lang="zh-TW" altLang="en-US" sz="23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WiFi connection will complete after logging in.</a:t>
            </a:r>
          </a:p>
          <a:p>
            <a:pPr marL="342900" indent="-342900"/>
            <a:endParaRPr lang="zh-TW" altLang="en-US" sz="21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F0FD47E-9CDA-4B4B-B0DC-967633A4E1BC}"/>
              </a:ext>
            </a:extLst>
          </p:cNvPr>
          <p:cNvSpPr/>
          <p:nvPr/>
        </p:nvSpPr>
        <p:spPr>
          <a:xfrm>
            <a:off x="7489740" y="5700408"/>
            <a:ext cx="3901700" cy="6395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***Browser Station only supports on</a:t>
            </a:r>
            <a:r>
              <a:rPr lang="en-US" altLang="zh-CN" sz="12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x86-based</a:t>
            </a:r>
            <a:r>
              <a:rPr lang="zh-TW" altLang="en-US" sz="12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 with a </a:t>
            </a:r>
            <a:r>
              <a:rPr lang="en-US" altLang="zh-TW" sz="1200" err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minium</a:t>
            </a:r>
            <a:r>
              <a:rPr lang="en-US" altLang="zh-TW" sz="1200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4GB memory or above.</a:t>
            </a:r>
            <a:endParaRPr lang="zh-TW" altLang="en-US" sz="1200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F66F8348-A0CE-EB40-BF57-CDDE45F2E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05" y="311107"/>
            <a:ext cx="12659096" cy="813593"/>
          </a:xfrm>
        </p:spPr>
        <p:txBody>
          <a:bodyPr>
            <a:normAutofit/>
          </a:bodyPr>
          <a:lstStyle/>
          <a:p>
            <a:r>
              <a:rPr lang="en-US" altLang="zh-CN">
                <a:ea typeface="微軟正黑體"/>
              </a:rPr>
              <a:t>Network and Virtual Switch x Browser Station</a:t>
            </a:r>
            <a:endParaRPr lang="zh-TW" altLang="en-US"/>
          </a:p>
        </p:txBody>
      </p:sp>
      <p:pic>
        <p:nvPicPr>
          <p:cNvPr id="15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94C41310-8F4E-B148-AD2D-8BF61A4C6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99" y="3110618"/>
            <a:ext cx="6552946" cy="3032437"/>
          </a:xfrm>
          <a:prstGeom prst="rect">
            <a:avLst/>
          </a:prstGeom>
        </p:spPr>
      </p:pic>
      <p:pic>
        <p:nvPicPr>
          <p:cNvPr id="16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A9E95917-26F0-C242-BEEA-9C12034FD3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254" y="3181931"/>
            <a:ext cx="5263181" cy="2598335"/>
          </a:xfrm>
          <a:prstGeom prst="rect">
            <a:avLst/>
          </a:prstGeom>
        </p:spPr>
      </p:pic>
      <p:cxnSp>
        <p:nvCxnSpPr>
          <p:cNvPr id="17" name="直線單箭頭接點 10">
            <a:extLst>
              <a:ext uri="{FF2B5EF4-FFF2-40B4-BE49-F238E27FC236}">
                <a16:creationId xmlns:a16="http://schemas.microsoft.com/office/drawing/2014/main" id="{170CA1BB-A264-5646-ABCA-55C996BF6CB8}"/>
              </a:ext>
            </a:extLst>
          </p:cNvPr>
          <p:cNvCxnSpPr>
            <a:cxnSpLocks/>
          </p:cNvCxnSpPr>
          <p:nvPr/>
        </p:nvCxnSpPr>
        <p:spPr>
          <a:xfrm>
            <a:off x="4321891" y="4398014"/>
            <a:ext cx="3008724" cy="1393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4886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DCE48558-3D74-459F-8946-049B23FE61A2}"/>
              </a:ext>
            </a:extLst>
          </p:cNvPr>
          <p:cNvSpPr txBox="1">
            <a:spLocks/>
          </p:cNvSpPr>
          <p:nvPr/>
        </p:nvSpPr>
        <p:spPr>
          <a:xfrm>
            <a:off x="696959" y="2022668"/>
            <a:ext cx="4067591" cy="43111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None/>
            </a:pPr>
            <a:r>
              <a:rPr lang="en-US" altLang="zh-TW" sz="2800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1</a:t>
            </a:r>
            <a:endParaRPr lang="zh-TW" altLang="en-US" sz="2800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/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Install AX200 on NAS PCIe slot</a:t>
            </a:r>
            <a:r>
              <a:rPr lang="en-US" altLang="zh-TW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. </a:t>
            </a: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Turn on NA</a:t>
            </a:r>
            <a:r>
              <a:rPr lang="en-US" altLang="zh-TW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S. C</a:t>
            </a: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onnect PC to NAS directly using ethernet cable. </a:t>
            </a:r>
            <a:endParaRPr lang="en-US" altLang="zh-TW" sz="21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85750" indent="-285750"/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Find NAS via Qfinder Pro</a:t>
            </a:r>
          </a:p>
          <a:p>
            <a:pPr marL="285750" indent="-285750"/>
            <a:r>
              <a:rPr lang="en-US" altLang="zh-TW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NAS Status</a:t>
            </a: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will show a </a:t>
            </a:r>
            <a:r>
              <a:rPr lang="en-US" altLang="zh-CN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Wireless</a:t>
            </a: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Icon</a:t>
            </a:r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indicating that</a:t>
            </a:r>
            <a:r>
              <a:rPr lang="en-US" altLang="zh-TW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AX200 is detected.</a:t>
            </a:r>
            <a:endParaRPr lang="zh-CN" altLang="en-US" sz="21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3006E1F3-5032-456C-8DD0-D75056A697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8502" y="1931914"/>
            <a:ext cx="6516539" cy="4401921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200840AB-433E-744F-9735-A19DBD5823F0}"/>
              </a:ext>
            </a:extLst>
          </p:cNvPr>
          <p:cNvSpPr/>
          <p:nvPr/>
        </p:nvSpPr>
        <p:spPr>
          <a:xfrm>
            <a:off x="10755497" y="3641395"/>
            <a:ext cx="367429" cy="40116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C000"/>
              </a:solidFill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EA1CE02E-D370-4E1A-8B58-5FE7B318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780" y="344244"/>
            <a:ext cx="11037345" cy="902665"/>
          </a:xfrm>
        </p:spPr>
        <p:txBody>
          <a:bodyPr>
            <a:normAutofit/>
          </a:bodyPr>
          <a:lstStyle/>
          <a:p>
            <a:r>
              <a:rPr lang="zh-TW" altLang="en-US">
                <a:ea typeface="新細明體"/>
              </a:rPr>
              <a:t>Setting up </a:t>
            </a:r>
            <a:r>
              <a:rPr lang="en-US" altLang="zh-TW">
                <a:ea typeface="新細明體"/>
              </a:rPr>
              <a:t>QXP-W6-</a:t>
            </a:r>
            <a:r>
              <a:rPr lang="zh-TW" altLang="en-US">
                <a:ea typeface="新細明體"/>
              </a:rPr>
              <a:t>AX200 via Qfinder Pro</a:t>
            </a:r>
          </a:p>
        </p:txBody>
      </p:sp>
    </p:spTree>
    <p:extLst>
      <p:ext uri="{BB962C8B-B14F-4D97-AF65-F5344CB8AC3E}">
        <p14:creationId xmlns:p14="http://schemas.microsoft.com/office/powerpoint/2010/main" val="4111117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2">
            <a:extLst>
              <a:ext uri="{FF2B5EF4-FFF2-40B4-BE49-F238E27FC236}">
                <a16:creationId xmlns:a16="http://schemas.microsoft.com/office/drawing/2014/main" id="{DCE48558-3D74-459F-8946-049B23FE61A2}"/>
              </a:ext>
            </a:extLst>
          </p:cNvPr>
          <p:cNvSpPr txBox="1">
            <a:spLocks/>
          </p:cNvSpPr>
          <p:nvPr/>
        </p:nvSpPr>
        <p:spPr>
          <a:xfrm>
            <a:off x="1452622" y="1549727"/>
            <a:ext cx="6790623" cy="19514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5000"/>
              </a:lnSpc>
              <a:buNone/>
            </a:pPr>
            <a:r>
              <a:rPr lang="en-US" altLang="zh-TW" sz="2800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2</a:t>
            </a:r>
            <a:endParaRPr lang="zh-TW" altLang="en-US" sz="2800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/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Click Wireless icon</a:t>
            </a:r>
            <a:endParaRPr lang="en-US" altLang="zh-TW" sz="21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285750" indent="-285750"/>
            <a:r>
              <a:rPr lang="zh-TW" altLang="en-US" sz="21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Log into NAS and enable WiFi settings</a:t>
            </a:r>
          </a:p>
          <a:p>
            <a:pPr marL="0" indent="0">
              <a:buNone/>
            </a:pPr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4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697E1CA8-9F61-4C27-850A-D7C9E885F6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6789" y="3323283"/>
            <a:ext cx="4711404" cy="31794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圖片 6" descr="一張含有 螢幕擷取畫面 的圖片&#10;&#10;自動產生的描述">
            <a:extLst>
              <a:ext uri="{FF2B5EF4-FFF2-40B4-BE49-F238E27FC236}">
                <a16:creationId xmlns:a16="http://schemas.microsoft.com/office/drawing/2014/main" id="{99F49178-978B-4D67-9309-6671FA31E5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298" y="3323283"/>
            <a:ext cx="3308394" cy="31794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60F3D50B-0883-4000-8307-5FF998BF5F66}"/>
              </a:ext>
            </a:extLst>
          </p:cNvPr>
          <p:cNvCxnSpPr>
            <a:cxnSpLocks/>
          </p:cNvCxnSpPr>
          <p:nvPr/>
        </p:nvCxnSpPr>
        <p:spPr>
          <a:xfrm>
            <a:off x="5354665" y="5158892"/>
            <a:ext cx="2670212" cy="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1">
            <a:extLst>
              <a:ext uri="{FF2B5EF4-FFF2-40B4-BE49-F238E27FC236}">
                <a16:creationId xmlns:a16="http://schemas.microsoft.com/office/drawing/2014/main" id="{5F1397F8-BBB7-1D43-9228-E18DA4B84DBF}"/>
              </a:ext>
            </a:extLst>
          </p:cNvPr>
          <p:cNvSpPr txBox="1">
            <a:spLocks/>
          </p:cNvSpPr>
          <p:nvPr/>
        </p:nvSpPr>
        <p:spPr>
          <a:xfrm>
            <a:off x="1596789" y="307665"/>
            <a:ext cx="9713663" cy="82696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Setting up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QXP-W6-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AX200</a:t>
            </a:r>
            <a:r>
              <a:rPr lang="zh-TW">
                <a:solidFill>
                  <a:schemeClr val="bg1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via Qfinder Pro</a:t>
            </a:r>
          </a:p>
        </p:txBody>
      </p:sp>
    </p:spTree>
    <p:extLst>
      <p:ext uri="{BB962C8B-B14F-4D97-AF65-F5344CB8AC3E}">
        <p14:creationId xmlns:p14="http://schemas.microsoft.com/office/powerpoint/2010/main" val="672856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 descr="一張含有 螢幕擷取畫面 的圖片&#10;&#10;自動產生的描述">
            <a:extLst>
              <a:ext uri="{FF2B5EF4-FFF2-40B4-BE49-F238E27FC236}">
                <a16:creationId xmlns:a16="http://schemas.microsoft.com/office/drawing/2014/main" id="{858A7661-32E9-494E-AE76-C2D8737D5D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599" y="2073539"/>
            <a:ext cx="7812459" cy="4210825"/>
          </a:xfr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22F45D58-2B5D-4D29-BC58-B22F1058746C}"/>
              </a:ext>
            </a:extLst>
          </p:cNvPr>
          <p:cNvSpPr txBox="1">
            <a:spLocks/>
          </p:cNvSpPr>
          <p:nvPr/>
        </p:nvSpPr>
        <p:spPr>
          <a:xfrm>
            <a:off x="593943" y="2749027"/>
            <a:ext cx="2799910" cy="135994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5000"/>
              </a:lnSpc>
              <a:buNone/>
            </a:pPr>
            <a:r>
              <a:rPr lang="en-US" altLang="zh-TW" sz="3000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Step 3</a:t>
            </a:r>
            <a:endParaRPr lang="zh-TW" altLang="en-US" sz="3000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</a:pPr>
            <a:r>
              <a:rPr lang="en-US" altLang="zh-TW" sz="23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Select SSID and connect</a:t>
            </a:r>
            <a:endParaRPr lang="zh-TW" altLang="zh-TW" sz="230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TW" altLang="en-US" sz="2200">
              <a:solidFill>
                <a:srgbClr val="00000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3558D402-9628-144F-907E-FBC71FBC9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44244"/>
            <a:ext cx="9692640" cy="90266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ea typeface="微軟正黑體"/>
              </a:rPr>
              <a:t>Sett</a:t>
            </a:r>
            <a:r>
              <a:rPr lang="zh-TW">
                <a:ea typeface="微軟正黑體"/>
              </a:rPr>
              <a:t>in</a:t>
            </a:r>
            <a:r>
              <a:rPr lang="en-US" altLang="zh-TW">
                <a:ea typeface="微軟正黑體"/>
              </a:rPr>
              <a:t>g</a:t>
            </a:r>
            <a:r>
              <a:rPr lang="zh-TW" altLang="en-US">
                <a:ea typeface="微軟正黑體"/>
              </a:rPr>
              <a:t> </a:t>
            </a:r>
            <a:r>
              <a:rPr lang="en-US" altLang="zh-TW">
                <a:ea typeface="微軟正黑體"/>
              </a:rPr>
              <a:t>up</a:t>
            </a:r>
            <a:r>
              <a:rPr lang="zh-TW" altLang="en-US">
                <a:ea typeface="微軟正黑體"/>
              </a:rPr>
              <a:t> </a:t>
            </a:r>
            <a:r>
              <a:rPr lang="en-US" altLang="zh-TW">
                <a:ea typeface="微軟正黑體"/>
              </a:rPr>
              <a:t>QXP-W6-</a:t>
            </a:r>
            <a:r>
              <a:rPr lang="zh-TW">
                <a:ea typeface="微軟正黑體"/>
              </a:rPr>
              <a:t>AX200 </a:t>
            </a:r>
            <a:r>
              <a:rPr lang="en-US" altLang="zh-TW">
                <a:ea typeface="微軟正黑體"/>
              </a:rPr>
              <a:t>via</a:t>
            </a:r>
            <a:r>
              <a:rPr lang="zh-TW" altLang="en-US">
                <a:ea typeface="微軟正黑體"/>
              </a:rPr>
              <a:t> </a:t>
            </a:r>
            <a:r>
              <a:rPr lang="en-US" altLang="zh-TW" err="1">
                <a:ea typeface="微軟正黑體"/>
              </a:rPr>
              <a:t>Qfinder</a:t>
            </a:r>
            <a:r>
              <a:rPr lang="zh-TW" altLang="en-US">
                <a:ea typeface="微軟正黑體"/>
              </a:rPr>
              <a:t> </a:t>
            </a:r>
            <a:r>
              <a:rPr lang="en-US" altLang="zh-TW">
                <a:ea typeface="微軟正黑體"/>
              </a:rPr>
              <a:t>Pro</a:t>
            </a:r>
            <a:endParaRPr lang="zh-TW" altLang="en-US">
              <a:ea typeface="微軟正黑體"/>
            </a:endParaRPr>
          </a:p>
          <a:p>
            <a:endParaRPr lang="zh-TW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214981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8E8CB935-999D-4740-8E91-3A49A0F97C76}"/>
              </a:ext>
            </a:extLst>
          </p:cNvPr>
          <p:cNvSpPr txBox="1">
            <a:spLocks/>
          </p:cNvSpPr>
          <p:nvPr/>
        </p:nvSpPr>
        <p:spPr>
          <a:xfrm>
            <a:off x="212013" y="1999131"/>
            <a:ext cx="2799578" cy="24393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2800">
                <a:solidFill>
                  <a:srgbClr val="7030A0"/>
                </a:solidFill>
                <a:latin typeface="Arial"/>
                <a:ea typeface="+mn-lt"/>
                <a:cs typeface="Arial"/>
              </a:rPr>
              <a:t>Step 4</a:t>
            </a:r>
            <a:endParaRPr lang="zh-TW"/>
          </a:p>
          <a:p>
            <a:pPr marL="285750" indent="-285750"/>
            <a:r>
              <a:rPr lang="zh-CN" altLang="en-US" sz="220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Click login after wireless connection completes. Captive portal page will be opened via host browser automatically.</a:t>
            </a:r>
          </a:p>
          <a:p>
            <a:pPr marL="0" indent="0">
              <a:buNone/>
            </a:pPr>
            <a:endParaRPr lang="zh-TW" altLang="en-US" sz="2200">
              <a:latin typeface="Arial"/>
              <a:ea typeface="微軟正黑體"/>
              <a:cs typeface="Arial"/>
            </a:endParaRPr>
          </a:p>
          <a:p>
            <a:pPr marL="0" indent="0">
              <a:buNone/>
            </a:pPr>
            <a:endParaRPr lang="zh-TW" altLang="en-US">
              <a:solidFill>
                <a:srgbClr val="000000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4" name="圖片 3" descr="一張含有 螢幕擷取畫面, 監視器 的圖片&#10;&#10;自動產生的描述">
            <a:extLst>
              <a:ext uri="{FF2B5EF4-FFF2-40B4-BE49-F238E27FC236}">
                <a16:creationId xmlns:a16="http://schemas.microsoft.com/office/drawing/2014/main" id="{206F96A7-C3B1-0C49-9A40-E80114DE59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213" y="1594218"/>
            <a:ext cx="8782820" cy="4654617"/>
          </a:xfrm>
          <a:prstGeom prst="rect">
            <a:avLst/>
          </a:prstGeom>
        </p:spPr>
      </p:pic>
      <p:pic>
        <p:nvPicPr>
          <p:cNvPr id="8" name="圖片 7" descr="一張含有 螢幕擷取畫面 的圖片&#10;&#10;自動產生的描述">
            <a:extLst>
              <a:ext uri="{FF2B5EF4-FFF2-40B4-BE49-F238E27FC236}">
                <a16:creationId xmlns:a16="http://schemas.microsoft.com/office/drawing/2014/main" id="{29B65314-7B24-9143-AE29-8DE278366C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856" y="2347089"/>
            <a:ext cx="4103343" cy="376515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5DF0FEF-23AE-344C-8E56-C17277C9468E}"/>
              </a:ext>
            </a:extLst>
          </p:cNvPr>
          <p:cNvSpPr/>
          <p:nvPr/>
        </p:nvSpPr>
        <p:spPr>
          <a:xfrm>
            <a:off x="137332" y="5202717"/>
            <a:ext cx="2952456" cy="1335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***</a:t>
            </a:r>
            <a:r>
              <a:rPr lang="en" altLang="zh-CN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If the connected </a:t>
            </a:r>
            <a:r>
              <a:rPr lang="en" sz="1000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WiFi</a:t>
            </a:r>
            <a:r>
              <a:rPr lang="en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 AP</a:t>
            </a:r>
            <a:r>
              <a:rPr lang="en" altLang="zh-TW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 has a mechanism that blocks request under</a:t>
            </a:r>
            <a:r>
              <a:rPr lang="en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 NAT</a:t>
            </a:r>
            <a:r>
              <a:rPr lang="en" altLang="zh-TW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, the browser cannot be opened automatically. You need to enable </a:t>
            </a:r>
            <a:r>
              <a:rPr lang="en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Browser Station</a:t>
            </a:r>
            <a:r>
              <a:rPr lang="en" altLang="zh-TW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 on the NAS to log in to </a:t>
            </a:r>
            <a:r>
              <a:rPr lang="en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Captive Portal</a:t>
            </a:r>
            <a:r>
              <a:rPr lang="en" altLang="zh-TW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, or select another </a:t>
            </a:r>
            <a:r>
              <a:rPr lang="en" altLang="zh-TW" sz="1000" err="1">
                <a:solidFill>
                  <a:schemeClr val="tx1"/>
                </a:solidFill>
                <a:latin typeface="Arial"/>
                <a:ea typeface="+mn-lt"/>
                <a:cs typeface="Arial"/>
              </a:rPr>
              <a:t>WiFi</a:t>
            </a:r>
            <a:r>
              <a:rPr lang="en" altLang="zh-TW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 network that does not need </a:t>
            </a:r>
            <a:r>
              <a:rPr lang="en" altLang="zh-CN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to </a:t>
            </a:r>
            <a:r>
              <a:rPr lang="en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log in to Captive Portal</a:t>
            </a:r>
            <a:r>
              <a:rPr lang="en" altLang="zh-CN" sz="1000">
                <a:solidFill>
                  <a:schemeClr val="tx1"/>
                </a:solidFill>
                <a:latin typeface="Arial"/>
                <a:ea typeface="+mn-lt"/>
                <a:cs typeface="Arial"/>
              </a:rPr>
              <a:t>.</a:t>
            </a:r>
            <a:endParaRPr lang="zh-TW" sz="100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3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B9974E64-C5D8-40A3-9889-A8ED944AE9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929" y="3445680"/>
            <a:ext cx="2973721" cy="1682741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05A40BC3-99F5-44B5-84C5-61F3F0C8834E}"/>
              </a:ext>
            </a:extLst>
          </p:cNvPr>
          <p:cNvSpPr txBox="1">
            <a:spLocks/>
          </p:cNvSpPr>
          <p:nvPr/>
        </p:nvSpPr>
        <p:spPr>
          <a:xfrm>
            <a:off x="1440548" y="391540"/>
            <a:ext cx="9692640" cy="90266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spc="-50" baseline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af-ZA" altLang="zh-TW">
                <a:ea typeface="微軟正黑體"/>
              </a:rPr>
              <a:t>Setting up QXP-W6-AX200 via Qfinder Pro</a:t>
            </a:r>
          </a:p>
          <a:p>
            <a:endParaRPr lang="af-ZA" altLang="zh-TW"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5154287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D45AD7-BFDB-462F-86BA-728C5D91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198" y="317853"/>
            <a:ext cx="10686553" cy="9026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zh-TW" altLang="en-US">
                <a:ea typeface="微軟正黑體"/>
              </a:rPr>
              <a:t> AX200 </a:t>
            </a:r>
            <a:r>
              <a:rPr lang="en-US" altLang="zh-TW">
                <a:ea typeface="微軟正黑體"/>
              </a:rPr>
              <a:t>card</a:t>
            </a:r>
            <a:r>
              <a:rPr lang="zh-TW" altLang="en-US">
                <a:ea typeface="微軟正黑體"/>
              </a:rPr>
              <a:t> becomes QTS default gateway automatically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FF138E-4FA9-4DAA-9FB4-625959148C59}"/>
              </a:ext>
            </a:extLst>
          </p:cNvPr>
          <p:cNvSpPr/>
          <p:nvPr/>
        </p:nvSpPr>
        <p:spPr>
          <a:xfrm>
            <a:off x="6857555" y="3854462"/>
            <a:ext cx="2478156" cy="3975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523C3177-5D29-471A-99AA-2CB20A04B8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46" y="1530548"/>
            <a:ext cx="10452847" cy="480863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C4EC95F-3E87-4495-8284-3A7A9FF382F9}"/>
              </a:ext>
            </a:extLst>
          </p:cNvPr>
          <p:cNvSpPr/>
          <p:nvPr/>
        </p:nvSpPr>
        <p:spPr>
          <a:xfrm>
            <a:off x="8247085" y="2407302"/>
            <a:ext cx="3016038" cy="3847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7440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76A17519-8549-4ED5-9626-53D9DCDE1E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250" y="323879"/>
            <a:ext cx="9514261" cy="6344108"/>
          </a:xfrm>
          <a:prstGeom prst="rect">
            <a:avLst/>
          </a:prstGeom>
        </p:spPr>
      </p:pic>
      <p:pic>
        <p:nvPicPr>
          <p:cNvPr id="4" name="圖片 3" descr="一張含有 儀錶 的圖片&#10;&#10;自動產生的描述">
            <a:extLst>
              <a:ext uri="{FF2B5EF4-FFF2-40B4-BE49-F238E27FC236}">
                <a16:creationId xmlns:a16="http://schemas.microsoft.com/office/drawing/2014/main" id="{0F85F6E6-2381-400A-8EB2-DE39E03E61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982" y="1950063"/>
            <a:ext cx="9840035" cy="456030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183EEEC-7BE3-4A5B-B853-F7ABC777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5544" y="460415"/>
            <a:ext cx="8254956" cy="90266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altLang="zh-TW">
                <a:latin typeface="Arial"/>
                <a:ea typeface="新細明體"/>
                <a:cs typeface="Arial"/>
              </a:rPr>
              <a:t>Access NAS via wireless connection</a:t>
            </a:r>
            <a:endParaRPr lang="zh-TW" altLang="en-US">
              <a:latin typeface="Arial"/>
              <a:ea typeface="新細明體"/>
              <a:cs typeface="Arial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6593C69-C934-4D59-8444-22408F1315AE}"/>
              </a:ext>
            </a:extLst>
          </p:cNvPr>
          <p:cNvSpPr/>
          <p:nvPr/>
        </p:nvSpPr>
        <p:spPr>
          <a:xfrm>
            <a:off x="5206013" y="2588318"/>
            <a:ext cx="1779974" cy="5573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connection</a:t>
            </a:r>
          </a:p>
          <a:p>
            <a:pPr algn="ctr"/>
            <a:endParaRPr lang="en-US" altLang="zh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21632E6-7E2C-4E3A-B09B-E2BBBFE1A3FE}"/>
              </a:ext>
            </a:extLst>
          </p:cNvPr>
          <p:cNvSpPr/>
          <p:nvPr/>
        </p:nvSpPr>
        <p:spPr>
          <a:xfrm>
            <a:off x="7309117" y="1800619"/>
            <a:ext cx="2011232" cy="242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err="1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WiFi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6 Router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1E4751F-9245-49B7-8E7A-75DDF85E1300}"/>
              </a:ext>
            </a:extLst>
          </p:cNvPr>
          <p:cNvSpPr/>
          <p:nvPr/>
        </p:nvSpPr>
        <p:spPr>
          <a:xfrm>
            <a:off x="8325707" y="3959434"/>
            <a:ext cx="2364536" cy="815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Access NAS via wireless connection</a:t>
            </a:r>
          </a:p>
        </p:txBody>
      </p:sp>
      <p:pic>
        <p:nvPicPr>
          <p:cNvPr id="8" name="圖片 7" descr="一張含有 畫畫 的圖片&#10;&#10;自動產生的描述">
            <a:extLst>
              <a:ext uri="{FF2B5EF4-FFF2-40B4-BE49-F238E27FC236}">
                <a16:creationId xmlns:a16="http://schemas.microsoft.com/office/drawing/2014/main" id="{498FED32-5422-4A8C-A23A-7A0CAEB2DC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575" y="2150779"/>
            <a:ext cx="687939" cy="557397"/>
          </a:xfrm>
          <a:prstGeom prst="rect">
            <a:avLst/>
          </a:prstGeom>
        </p:spPr>
      </p:pic>
      <p:pic>
        <p:nvPicPr>
          <p:cNvPr id="28" name="圖片 27" descr="一張含有 畫畫 的圖片&#10;&#10;自動產生的描述">
            <a:extLst>
              <a:ext uri="{FF2B5EF4-FFF2-40B4-BE49-F238E27FC236}">
                <a16:creationId xmlns:a16="http://schemas.microsoft.com/office/drawing/2014/main" id="{E1E78CC4-DF62-4C63-9B3D-AF881A5385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6646" y="4932610"/>
            <a:ext cx="687939" cy="557397"/>
          </a:xfrm>
          <a:prstGeom prst="rect">
            <a:avLst/>
          </a:prstGeom>
        </p:spPr>
      </p:pic>
      <p:sp>
        <p:nvSpPr>
          <p:cNvPr id="29" name="標題 1">
            <a:extLst>
              <a:ext uri="{FF2B5EF4-FFF2-40B4-BE49-F238E27FC236}">
                <a16:creationId xmlns:a16="http://schemas.microsoft.com/office/drawing/2014/main" id="{9C60A8AB-4411-4022-B684-A09CD33B3166}"/>
              </a:ext>
            </a:extLst>
          </p:cNvPr>
          <p:cNvSpPr txBox="1">
            <a:spLocks/>
          </p:cNvSpPr>
          <p:nvPr/>
        </p:nvSpPr>
        <p:spPr>
          <a:xfrm>
            <a:off x="846162" y="295613"/>
            <a:ext cx="2620370" cy="902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 sz="3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User Scenario 1</a:t>
            </a:r>
            <a:endParaRPr lang="zh-TW" altLang="en-US" sz="38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235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一張含有 桌, 個人, 坐, 紙 的圖片&#10;&#10;自動產生的描述">
            <a:extLst>
              <a:ext uri="{FF2B5EF4-FFF2-40B4-BE49-F238E27FC236}">
                <a16:creationId xmlns:a16="http://schemas.microsoft.com/office/drawing/2014/main" id="{750AF03E-93E7-453D-8D2B-4F70463F3D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657"/>
          <a:stretch/>
        </p:blipFill>
        <p:spPr>
          <a:xfrm>
            <a:off x="225381" y="2860297"/>
            <a:ext cx="7620016" cy="3813458"/>
          </a:xfrm>
          <a:prstGeom prst="rect">
            <a:avLst/>
          </a:prstGeom>
        </p:spPr>
      </p:pic>
      <p:pic>
        <p:nvPicPr>
          <p:cNvPr id="19" name="圖片 18" descr="一張含有 電腦, 膝上型電腦 的圖片&#10;&#10;自動產生的描述">
            <a:extLst>
              <a:ext uri="{FF2B5EF4-FFF2-40B4-BE49-F238E27FC236}">
                <a16:creationId xmlns:a16="http://schemas.microsoft.com/office/drawing/2014/main" id="{703EC28F-4FB1-4A06-98C0-ADE3C88A56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62" y="2990816"/>
            <a:ext cx="9872701" cy="249527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4B6FA7D-FEA8-44F8-B815-A43F0811D135}"/>
              </a:ext>
            </a:extLst>
          </p:cNvPr>
          <p:cNvSpPr/>
          <p:nvPr/>
        </p:nvSpPr>
        <p:spPr>
          <a:xfrm>
            <a:off x="4731975" y="2525642"/>
            <a:ext cx="869156" cy="321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6</a:t>
            </a:r>
            <a:endParaRPr lang="zh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4" descr="一張含有 物件, 光 的圖片&#10;&#10;自動產生的描述">
            <a:extLst>
              <a:ext uri="{FF2B5EF4-FFF2-40B4-BE49-F238E27FC236}">
                <a16:creationId xmlns:a16="http://schemas.microsoft.com/office/drawing/2014/main" id="{07031156-03C5-4AA7-8E85-BD9CC207D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60000">
            <a:off x="8723501" y="2277760"/>
            <a:ext cx="695325" cy="69294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40CC4F0-27CF-474F-B151-C263576463E0}"/>
              </a:ext>
            </a:extLst>
          </p:cNvPr>
          <p:cNvSpPr/>
          <p:nvPr/>
        </p:nvSpPr>
        <p:spPr>
          <a:xfrm>
            <a:off x="7299091" y="2525642"/>
            <a:ext cx="2961427" cy="3214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Phone Hotspot</a:t>
            </a:r>
          </a:p>
          <a:p>
            <a:pPr algn="ctr"/>
            <a:r>
              <a:rPr lang="en-US" altLang="zh-TW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4G/5G Internet</a:t>
            </a:r>
            <a:endParaRPr lang="en-US" altLang="zh-TW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B086167B-AA19-4B07-8DAA-C9D0F3963ACD}"/>
              </a:ext>
            </a:extLst>
          </p:cNvPr>
          <p:cNvSpPr txBox="1">
            <a:spLocks/>
          </p:cNvSpPr>
          <p:nvPr/>
        </p:nvSpPr>
        <p:spPr>
          <a:xfrm>
            <a:off x="846162" y="295613"/>
            <a:ext cx="2620370" cy="902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zh-TW" altLang="en-US" sz="40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User Scenario 2</a:t>
            </a:r>
            <a:endParaRPr lang="zh-TW" altLang="en-US" sz="38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C3F31BF-1ADF-4C37-8D7A-D5F3331A5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533" y="398836"/>
            <a:ext cx="8011234" cy="902665"/>
          </a:xfrm>
        </p:spPr>
        <p:txBody>
          <a:bodyPr>
            <a:normAutofit/>
          </a:bodyPr>
          <a:lstStyle/>
          <a:p>
            <a:r>
              <a:rPr lang="en-US" altLang="zh-TW" sz="4000">
                <a:latin typeface="Arial"/>
                <a:ea typeface="新細明體"/>
                <a:cs typeface="Arial"/>
              </a:rPr>
              <a:t>Access Internet via mobile hotspot</a:t>
            </a:r>
            <a:endParaRPr lang="zh-TW" altLang="en-US" sz="4000"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0697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B9172D-315C-9E4B-8932-D52DC91C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60" y="223490"/>
            <a:ext cx="11640064" cy="902665"/>
          </a:xfrm>
        </p:spPr>
        <p:txBody>
          <a:bodyPr>
            <a:noAutofit/>
          </a:bodyPr>
          <a:lstStyle/>
          <a:p>
            <a:r>
              <a:rPr kumimoji="1" lang="en-US" altLang="zh-TW" sz="3600"/>
              <a:t>More </a:t>
            </a:r>
            <a:r>
              <a:rPr kumimoji="1" lang="en-US" altLang="zh-TW" sz="3600" err="1"/>
              <a:t>WiFi</a:t>
            </a:r>
            <a:r>
              <a:rPr kumimoji="1" lang="en-US" altLang="zh-TW" sz="3600"/>
              <a:t> only environments because of the simplicity of wireless connections</a:t>
            </a:r>
            <a:endParaRPr kumimoji="1" lang="zh-TW" altLang="en-US" sz="360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C24C42D-116C-904F-A4F0-1F3D27CB8AB2}"/>
              </a:ext>
            </a:extLst>
          </p:cNvPr>
          <p:cNvSpPr txBox="1"/>
          <p:nvPr/>
        </p:nvSpPr>
        <p:spPr>
          <a:xfrm>
            <a:off x="367860" y="1824245"/>
            <a:ext cx="5682019" cy="416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kumimoji="1" lang="en-US" altLang="zh-TW" sz="2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Laptops and mobile devices already have integrated wireless capability</a:t>
            </a:r>
          </a:p>
          <a:p>
            <a:pPr marL="285750" indent="-2857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kumimoji="1" lang="en-US" altLang="zh-TW" sz="2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Because all mobile devices now are equipped with Wi-Fi, hotel rooms and lobbies, show rooms, and conference centers no longer provide wired connection or provide it with a fee. More and more locations now provide </a:t>
            </a:r>
            <a:r>
              <a:rPr kumimoji="1" lang="en-US" altLang="zh-TW" sz="25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kumimoji="1" lang="en-US" altLang="zh-TW" sz="25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-only connection.</a:t>
            </a:r>
            <a:endParaRPr kumimoji="1" lang="zh-TW" altLang="en-US" sz="25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圖片 7" descr="一張含有 室內, 桌, 電腦, 窗戶 的圖片&#10;&#10;自動產生的描述">
            <a:extLst>
              <a:ext uri="{FF2B5EF4-FFF2-40B4-BE49-F238E27FC236}">
                <a16:creationId xmlns:a16="http://schemas.microsoft.com/office/drawing/2014/main" id="{9BE7988A-C8A2-4BB8-B4F0-F6AB7E0B81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06"/>
          <a:stretch/>
        </p:blipFill>
        <p:spPr>
          <a:xfrm>
            <a:off x="6509981" y="1337194"/>
            <a:ext cx="5682019" cy="529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796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AA92BDDE-C928-49A7-B01E-1A4DCAB303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2" y="3538185"/>
            <a:ext cx="10413242" cy="1928639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03C639B-30F3-4147-9690-8C8BF2BAF3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1"/>
            <a:ext cx="10148476" cy="17093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7950" indent="0">
              <a:buNone/>
            </a:pPr>
            <a:r>
              <a:rPr lang="zh-TW" altLang="en-US" sz="2000">
                <a:latin typeface="Arial"/>
                <a:ea typeface="微軟正黑體"/>
                <a:cs typeface="Arial"/>
              </a:rPr>
              <a:t>Connect your NAS wirelessly to another NAS that is installed with QuWAN and 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QWA-</a:t>
            </a:r>
            <a:r>
              <a:rPr lang="zh-TW" altLang="en-US" sz="2000">
                <a:latin typeface="Arial"/>
                <a:ea typeface="微軟正黑體"/>
                <a:cs typeface="Arial"/>
              </a:rPr>
              <a:t>AC2600 with WirelessAP Station. </a:t>
            </a:r>
            <a:r>
              <a:rPr lang="en" altLang="zh-TW" sz="2000">
                <a:latin typeface="Arial"/>
                <a:ea typeface="微軟正黑體"/>
                <a:cs typeface="Arial"/>
              </a:rPr>
              <a:t>QuWAN provides network optimization, firewall and deep packet inspection on both wireless and wired networks to achieve high-speed and redundant transmission and security protection mechanisms​​</a:t>
            </a:r>
            <a:endParaRPr lang="zh-TW" altLang="en-US" sz="2000">
              <a:latin typeface="Arial"/>
              <a:ea typeface="微軟正黑體"/>
              <a:cs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7932F44-11A3-4982-A4E7-74CC65341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278" y="223710"/>
            <a:ext cx="7451677" cy="902665"/>
          </a:xfrm>
        </p:spPr>
        <p:txBody>
          <a:bodyPr>
            <a:normAutofit fontScale="90000"/>
          </a:bodyPr>
          <a:lstStyle/>
          <a:p>
            <a:r>
              <a:rPr lang="zh-TW" altLang="en-US">
                <a:ea typeface="新細明體"/>
              </a:rPr>
              <a:t/>
            </a:r>
            <a:br>
              <a:rPr lang="zh-TW" altLang="en-US">
                <a:ea typeface="新細明體"/>
              </a:rPr>
            </a:br>
            <a:r>
              <a:rPr lang="zh-TW" altLang="en-US">
                <a:latin typeface="Arial"/>
                <a:ea typeface="新細明體"/>
                <a:cs typeface="Arial"/>
              </a:rPr>
              <a:t>NAS can connect to </a:t>
            </a:r>
            <a:r>
              <a:rPr lang="en-US" altLang="zh-TW">
                <a:latin typeface="Arial"/>
                <a:ea typeface="新細明體"/>
                <a:cs typeface="Arial"/>
              </a:rPr>
              <a:t>I</a:t>
            </a:r>
            <a:r>
              <a:rPr lang="zh-TW" altLang="en-US">
                <a:latin typeface="Arial"/>
                <a:ea typeface="新細明體"/>
                <a:cs typeface="Arial"/>
              </a:rPr>
              <a:t>nternet wireless</a:t>
            </a:r>
            <a:r>
              <a:rPr lang="en-US" altLang="zh-TW" err="1">
                <a:latin typeface="Arial"/>
                <a:ea typeface="新細明體"/>
                <a:cs typeface="Arial"/>
              </a:rPr>
              <a:t>ly</a:t>
            </a:r>
            <a:r>
              <a:rPr lang="zh-TW" altLang="en-US">
                <a:latin typeface="Arial"/>
                <a:ea typeface="新細明體"/>
                <a:cs typeface="Arial"/>
              </a:rPr>
              <a:t> via another NAS</a:t>
            </a:r>
          </a:p>
        </p:txBody>
      </p:sp>
      <p:pic>
        <p:nvPicPr>
          <p:cNvPr id="6" name="圖片 7">
            <a:extLst>
              <a:ext uri="{FF2B5EF4-FFF2-40B4-BE49-F238E27FC236}">
                <a16:creationId xmlns:a16="http://schemas.microsoft.com/office/drawing/2014/main" id="{8B876E8E-7972-456B-988E-CA4BFDF21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64" y="3792804"/>
            <a:ext cx="1224843" cy="123477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EE5EFB09-5896-4852-9AF1-94BB1F3E4461}"/>
              </a:ext>
            </a:extLst>
          </p:cNvPr>
          <p:cNvSpPr/>
          <p:nvPr/>
        </p:nvSpPr>
        <p:spPr>
          <a:xfrm>
            <a:off x="9760392" y="4359628"/>
            <a:ext cx="1309687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Internet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CF91EFC-F40A-4014-A977-DBEDD66D2986}"/>
              </a:ext>
            </a:extLst>
          </p:cNvPr>
          <p:cNvSpPr/>
          <p:nvPr/>
        </p:nvSpPr>
        <p:spPr>
          <a:xfrm>
            <a:off x="8864675" y="5240006"/>
            <a:ext cx="2834265" cy="7842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Dual WAN for WAN optimization and failover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1C56AC7-CE8E-41ED-9F07-06FF946F1BE7}"/>
              </a:ext>
            </a:extLst>
          </p:cNvPr>
          <p:cNvSpPr/>
          <p:nvPr/>
        </p:nvSpPr>
        <p:spPr>
          <a:xfrm>
            <a:off x="4856206" y="5368695"/>
            <a:ext cx="3186907" cy="600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 Light"/>
                <a:cs typeface="Arial" panose="020B0604020202020204" pitchFamily="34" charset="0"/>
              </a:rPr>
              <a:t>QNAP QWA-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 Light"/>
                <a:cs typeface="Arial" panose="020B0604020202020204" pitchFamily="34" charset="0"/>
              </a:rPr>
              <a:t>AC2600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 Light"/>
                <a:cs typeface="Arial" panose="020B0604020202020204" pitchFamily="34" charset="0"/>
              </a:rPr>
              <a:t> card</a:t>
            </a: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 Light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 Light"/>
                <a:cs typeface="Arial" panose="020B0604020202020204" pitchFamily="34" charset="0"/>
              </a:rPr>
              <a:t/>
            </a:r>
            <a:b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 Light"/>
                <a:cs typeface="Arial" panose="020B0604020202020204" pitchFamily="34" charset="0"/>
              </a:rPr>
            </a:br>
            <a:r>
              <a:rPr lang="zh-TW" altLang="en-US">
                <a:solidFill>
                  <a:schemeClr val="tx1"/>
                </a:solidFill>
                <a:latin typeface="Arial" panose="020B0604020202020204" pitchFamily="34" charset="0"/>
                <a:ea typeface="微軟正黑體 Light"/>
                <a:cs typeface="Arial" panose="020B0604020202020204" pitchFamily="34" charset="0"/>
              </a:rPr>
              <a:t>+ WirelessAP Station</a:t>
            </a:r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 Light"/>
                <a:cs typeface="Arial" panose="020B0604020202020204" pitchFamily="34" charset="0"/>
              </a:rPr>
              <a:t> app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 Light"/>
              <a:cs typeface="Arial" panose="020B0604020202020204" pitchFamily="34" charset="0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02D34A80-8F93-4E4A-8873-199B7D3BD3B0}"/>
              </a:ext>
            </a:extLst>
          </p:cNvPr>
          <p:cNvSpPr txBox="1">
            <a:spLocks/>
          </p:cNvSpPr>
          <p:nvPr/>
        </p:nvSpPr>
        <p:spPr>
          <a:xfrm>
            <a:off x="846162" y="295613"/>
            <a:ext cx="2620370" cy="902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 sz="3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User Scenario 3</a:t>
            </a:r>
            <a:endParaRPr lang="zh-TW" altLang="en-US" sz="38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439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3FDCEE79-FB27-4616-A633-1BA387CAC7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793" y="3281729"/>
            <a:ext cx="10649041" cy="2146812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0EAD6882-90F7-431C-B79B-9CFEAB52E359}"/>
              </a:ext>
            </a:extLst>
          </p:cNvPr>
          <p:cNvSpPr txBox="1">
            <a:spLocks/>
          </p:cNvSpPr>
          <p:nvPr/>
        </p:nvSpPr>
        <p:spPr>
          <a:xfrm>
            <a:off x="236723" y="238826"/>
            <a:ext cx="11010400" cy="87816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zh-TW" altLang="en-US">
              <a:ea typeface="新細明體"/>
              <a:cs typeface="Calibri Light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CF42071-0C5C-4443-A25D-214D6C959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803" y="1815662"/>
            <a:ext cx="10563320" cy="8429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07950" indent="107950">
              <a:buNone/>
            </a:pPr>
            <a:r>
              <a:rPr lang="en" sz="2000" err="1">
                <a:latin typeface="Arial"/>
                <a:ea typeface="微軟正黑體"/>
                <a:cs typeface="Arial"/>
              </a:rPr>
              <a:t>WiFi</a:t>
            </a:r>
            <a:r>
              <a:rPr lang="en" sz="2000">
                <a:latin typeface="Arial"/>
                <a:ea typeface="微軟正黑體"/>
                <a:cs typeface="Arial"/>
              </a:rPr>
              <a:t> 6 NAS can turn into a high speed wireless desktop by connecting</a:t>
            </a:r>
            <a:r>
              <a:rPr lang="en" altLang="zh-TW" sz="2000">
                <a:latin typeface="Arial"/>
                <a:ea typeface="微軟正黑體"/>
                <a:cs typeface="Arial"/>
              </a:rPr>
              <a:t> HDMI monitor and keyboard to NAS.</a:t>
            </a:r>
          </a:p>
          <a:p>
            <a:pPr marL="107950" indent="107950"/>
            <a:endParaRPr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769FA5E5-7B9A-41C9-9733-FD81953F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446" y="207366"/>
            <a:ext cx="7451677" cy="902665"/>
          </a:xfrm>
        </p:spPr>
        <p:txBody>
          <a:bodyPr>
            <a:normAutofit fontScale="90000"/>
          </a:bodyPr>
          <a:lstStyle/>
          <a:p>
            <a:r>
              <a:rPr lang="zh-TW" altLang="en-US" sz="4400">
                <a:latin typeface="微軟正黑體"/>
                <a:ea typeface="新細明體"/>
                <a:cs typeface="Calibri Light"/>
              </a:rPr>
              <a:t/>
            </a:r>
            <a:br>
              <a:rPr lang="zh-TW" altLang="en-US" sz="4400">
                <a:latin typeface="微軟正黑體"/>
                <a:ea typeface="新細明體"/>
                <a:cs typeface="Calibri Light"/>
              </a:rPr>
            </a:br>
            <a:r>
              <a:rPr lang="zh-TW" altLang="en-US">
                <a:latin typeface="Arial"/>
                <a:ea typeface="新細明體"/>
                <a:cs typeface="Arial"/>
              </a:rPr>
              <a:t>Transform your NAS to Wireless WiFi 6 Desktop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99E1942-7F24-4471-A553-AC2C8CFF7E5F}"/>
              </a:ext>
            </a:extLst>
          </p:cNvPr>
          <p:cNvSpPr/>
          <p:nvPr/>
        </p:nvSpPr>
        <p:spPr>
          <a:xfrm>
            <a:off x="4696066" y="3092866"/>
            <a:ext cx="2488405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err="1">
                <a:solidFill>
                  <a:schemeClr val="tx1"/>
                </a:solidFill>
                <a:latin typeface="Arial"/>
                <a:ea typeface="新細明體"/>
                <a:cs typeface="Arial"/>
              </a:rPr>
              <a:t>WiFi</a:t>
            </a:r>
            <a:r>
              <a:rPr lang="en-US" altLang="zh-TW">
                <a:solidFill>
                  <a:schemeClr val="tx1"/>
                </a:solidFill>
                <a:latin typeface="Arial"/>
                <a:ea typeface="新細明體"/>
                <a:cs typeface="Arial"/>
              </a:rPr>
              <a:t> 6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9483274-663A-4557-BBF3-671D6E8BEDE7}"/>
              </a:ext>
            </a:extLst>
          </p:cNvPr>
          <p:cNvSpPr/>
          <p:nvPr/>
        </p:nvSpPr>
        <p:spPr>
          <a:xfrm>
            <a:off x="6691018" y="4859397"/>
            <a:ext cx="2488405" cy="357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err="1">
                <a:solidFill>
                  <a:schemeClr val="tx1"/>
                </a:solidFill>
                <a:latin typeface="Arial"/>
                <a:ea typeface="新細明體"/>
                <a:cs typeface="Arial"/>
              </a:rPr>
              <a:t>WiFi</a:t>
            </a:r>
            <a:r>
              <a:rPr lang="en-US" altLang="zh-TW">
                <a:solidFill>
                  <a:schemeClr val="tx1"/>
                </a:solidFill>
                <a:latin typeface="Arial"/>
                <a:ea typeface="新細明體"/>
                <a:cs typeface="Arial"/>
              </a:rPr>
              <a:t> 6 Router</a:t>
            </a: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85341BBA-910E-4CB4-81D3-2FB6F33AB1AB}"/>
              </a:ext>
            </a:extLst>
          </p:cNvPr>
          <p:cNvSpPr txBox="1">
            <a:spLocks/>
          </p:cNvSpPr>
          <p:nvPr/>
        </p:nvSpPr>
        <p:spPr>
          <a:xfrm>
            <a:off x="846162" y="295613"/>
            <a:ext cx="2620370" cy="902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zh-TW" sz="38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User Scenario 4</a:t>
            </a:r>
            <a:endParaRPr lang="zh-TW" altLang="en-US" sz="38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374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字方塊 18">
            <a:extLst>
              <a:ext uri="{FF2B5EF4-FFF2-40B4-BE49-F238E27FC236}">
                <a16:creationId xmlns:a16="http://schemas.microsoft.com/office/drawing/2014/main" id="{3AE255E8-C243-4305-93CF-38C1193DAC4C}"/>
              </a:ext>
            </a:extLst>
          </p:cNvPr>
          <p:cNvSpPr txBox="1"/>
          <p:nvPr/>
        </p:nvSpPr>
        <p:spPr>
          <a:xfrm>
            <a:off x="721921" y="5760494"/>
            <a:ext cx="527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97860" algn="l"/>
            <a:r>
              <a:rPr lang="en-US" altLang="zh-TW" sz="800" b="0" i="0" u="none" strike="noStrike" baseline="0">
                <a:latin typeface="微軟正黑體a.."/>
              </a:rPr>
              <a:t>Copyright © 2020 QNAP Systems, Inc. All rights reserved. QNAP® and other names of QNAP Products are proprietary marks or registered trademarks of QNAP Systems, Inc. Other products and company names mentioned herein are trademarks of their respective holders. </a:t>
            </a:r>
            <a:endParaRPr lang="zh-TW" altLang="en-US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C1D959B-2F34-4565-B1C6-983206DCC1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4567" y="1270000"/>
            <a:ext cx="6933692" cy="4272566"/>
          </a:xfrm>
        </p:spPr>
        <p:txBody>
          <a:bodyPr>
            <a:normAutofit/>
          </a:bodyPr>
          <a:lstStyle/>
          <a:p>
            <a:r>
              <a:rPr lang="en-US" altLang="zh-TW" b="1">
                <a:effectLst/>
              </a:rPr>
              <a:t>QXP-W6-AX200</a:t>
            </a:r>
            <a:br>
              <a:rPr lang="en-US" altLang="zh-TW" b="1">
                <a:effectLst/>
              </a:rPr>
            </a:br>
            <a:r>
              <a:rPr lang="en-US" altLang="zh-TW" b="1">
                <a:effectLst/>
              </a:rPr>
              <a:t>PCIe </a:t>
            </a:r>
            <a:r>
              <a:rPr lang="en-US" altLang="zh-TW" b="1" err="1">
                <a:effectLst/>
              </a:rPr>
              <a:t>WiFi</a:t>
            </a:r>
            <a:r>
              <a:rPr lang="en-US" altLang="zh-TW" b="1">
                <a:effectLst/>
              </a:rPr>
              <a:t> 6 card</a:t>
            </a:r>
            <a:r>
              <a:rPr lang="zh-TW" altLang="en-US">
                <a:effectLst/>
              </a:rPr>
              <a:t/>
            </a:r>
            <a:br>
              <a:rPr lang="zh-TW" altLang="en-US">
                <a:effectLst/>
              </a:rPr>
            </a:br>
            <a:r>
              <a:rPr lang="zh-TW" altLang="en-US">
                <a:effectLst/>
              </a:rPr>
              <a:t/>
            </a:r>
            <a:br>
              <a:rPr lang="zh-TW" altLang="en-US">
                <a:effectLst/>
              </a:rPr>
            </a:br>
            <a:r>
              <a:rPr lang="en" altLang="zh-TW" sz="3000"/>
              <a:t>Enables NAS and PC with WiFi 6 Gigabit+ connectivity and more responsive performance on dense wireless network</a:t>
            </a:r>
            <a:endParaRPr lang="zh-TW" altLang="en-US" sz="3000"/>
          </a:p>
        </p:txBody>
      </p:sp>
    </p:spTree>
    <p:extLst>
      <p:ext uri="{BB962C8B-B14F-4D97-AF65-F5344CB8AC3E}">
        <p14:creationId xmlns:p14="http://schemas.microsoft.com/office/powerpoint/2010/main" val="2016728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C0AD9EA-0636-4287-9321-0EEA564E15CE}"/>
              </a:ext>
            </a:extLst>
          </p:cNvPr>
          <p:cNvSpPr/>
          <p:nvPr/>
        </p:nvSpPr>
        <p:spPr>
          <a:xfrm>
            <a:off x="8356689" y="1539636"/>
            <a:ext cx="3219168" cy="2311508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B5C2294D-BE3F-4A53-82C4-4EE512700F41}"/>
              </a:ext>
            </a:extLst>
          </p:cNvPr>
          <p:cNvSpPr/>
          <p:nvPr/>
        </p:nvSpPr>
        <p:spPr>
          <a:xfrm>
            <a:off x="8356689" y="1539637"/>
            <a:ext cx="3219168" cy="648836"/>
          </a:xfrm>
          <a:prstGeom prst="roundRect">
            <a:avLst>
              <a:gd name="adj" fmla="val 16468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1444105-0C14-4E00-BDEE-434ED5EEA097}"/>
              </a:ext>
            </a:extLst>
          </p:cNvPr>
          <p:cNvSpPr/>
          <p:nvPr/>
        </p:nvSpPr>
        <p:spPr>
          <a:xfrm>
            <a:off x="4521668" y="1539636"/>
            <a:ext cx="3219168" cy="2311508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08018280-FC45-456D-BF26-6F2D8D9B12B1}"/>
              </a:ext>
            </a:extLst>
          </p:cNvPr>
          <p:cNvSpPr/>
          <p:nvPr/>
        </p:nvSpPr>
        <p:spPr>
          <a:xfrm>
            <a:off x="4521668" y="1539637"/>
            <a:ext cx="3219168" cy="648836"/>
          </a:xfrm>
          <a:prstGeom prst="roundRect">
            <a:avLst>
              <a:gd name="adj" fmla="val 16468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947A6DEB-2CF7-4E03-8183-1EF225785F08}"/>
              </a:ext>
            </a:extLst>
          </p:cNvPr>
          <p:cNvSpPr/>
          <p:nvPr/>
        </p:nvSpPr>
        <p:spPr>
          <a:xfrm>
            <a:off x="632056" y="1539636"/>
            <a:ext cx="3219168" cy="2311508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8E34096A-8581-4BDB-8C33-E569C2DED017}"/>
              </a:ext>
            </a:extLst>
          </p:cNvPr>
          <p:cNvSpPr/>
          <p:nvPr/>
        </p:nvSpPr>
        <p:spPr>
          <a:xfrm>
            <a:off x="632056" y="1539637"/>
            <a:ext cx="3219168" cy="648836"/>
          </a:xfrm>
          <a:prstGeom prst="roundRect">
            <a:avLst>
              <a:gd name="adj" fmla="val 16468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0B9172D-315C-9E4B-8932-D52DC91C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6" y="344244"/>
            <a:ext cx="12209754" cy="902665"/>
          </a:xfrm>
        </p:spPr>
        <p:txBody>
          <a:bodyPr>
            <a:noAutofit/>
          </a:bodyPr>
          <a:lstStyle/>
          <a:p>
            <a:r>
              <a:rPr kumimoji="1" lang="en-US" altLang="zh-TW" sz="4000">
                <a:latin typeface="Arial" panose="020B0604020202020204" pitchFamily="34" charset="0"/>
                <a:cs typeface="Arial" panose="020B0604020202020204" pitchFamily="34" charset="0"/>
              </a:rPr>
              <a:t>More and more laptops have removed RJ45 LAN port</a:t>
            </a:r>
            <a:endParaRPr kumimoji="1" lang="zh-TW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52E972F-DA8B-AB46-B48F-4890D2F0E22E}"/>
              </a:ext>
            </a:extLst>
          </p:cNvPr>
          <p:cNvSpPr txBox="1"/>
          <p:nvPr/>
        </p:nvSpPr>
        <p:spPr>
          <a:xfrm>
            <a:off x="4673928" y="1615357"/>
            <a:ext cx="3387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computers</a:t>
            </a:r>
            <a:endParaRPr kumimoji="1"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E38D021-E3FF-3846-9869-D8965B7C3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962" y="2224764"/>
            <a:ext cx="2102713" cy="157703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68DB52B-AD28-684F-B237-F27105858DD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544" y="2214864"/>
            <a:ext cx="1722793" cy="1600826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3082934-B36E-D441-9088-B517D27DE17E}"/>
              </a:ext>
            </a:extLst>
          </p:cNvPr>
          <p:cNvSpPr txBox="1"/>
          <p:nvPr/>
        </p:nvSpPr>
        <p:spPr>
          <a:xfrm>
            <a:off x="1333093" y="1604082"/>
            <a:ext cx="203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Apple Macs</a:t>
            </a:r>
            <a:endParaRPr kumimoji="1"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88C45F1-7486-6D4F-86E7-31D050577159}"/>
              </a:ext>
            </a:extLst>
          </p:cNvPr>
          <p:cNvSpPr txBox="1"/>
          <p:nvPr/>
        </p:nvSpPr>
        <p:spPr>
          <a:xfrm>
            <a:off x="8944281" y="1604083"/>
            <a:ext cx="2400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Chromebook</a:t>
            </a:r>
            <a:endParaRPr kumimoji="1"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 descr="一張含有 桌, 電腦 的圖片&#10;&#10;自動產生的描述">
            <a:extLst>
              <a:ext uri="{FF2B5EF4-FFF2-40B4-BE49-F238E27FC236}">
                <a16:creationId xmlns:a16="http://schemas.microsoft.com/office/drawing/2014/main" id="{4CC3A595-A02C-9B4A-95C7-DC1765226B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050" y="4032311"/>
            <a:ext cx="5490949" cy="255784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A977633-25E6-3D47-97AE-FFA10E6364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3137" y="4034037"/>
            <a:ext cx="6211442" cy="233339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C41BAC0-40FA-8146-9157-88A2CA4705A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1899" y="2238136"/>
            <a:ext cx="1069875" cy="156366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1B0083C-9F75-C141-BBF9-7C0C86B774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9000" y="2482382"/>
            <a:ext cx="17653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32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BE21906D-0E8F-4CDA-9A7E-8EA274FE1B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888"/>
          <a:stretch/>
        </p:blipFill>
        <p:spPr>
          <a:xfrm>
            <a:off x="0" y="2240355"/>
            <a:ext cx="12192000" cy="348463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1ADDF1A-D4F8-4740-AE6B-5D492DE54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52" y="360153"/>
            <a:ext cx="11484148" cy="902665"/>
          </a:xfrm>
        </p:spPr>
        <p:txBody>
          <a:bodyPr>
            <a:noAutofit/>
          </a:bodyPr>
          <a:lstStyle/>
          <a:p>
            <a:r>
              <a:rPr kumimoji="1" lang="en-US" altLang="zh-TW" sz="4000">
                <a:latin typeface="Arial" panose="020B0604020202020204" pitchFamily="34" charset="0"/>
                <a:cs typeface="Arial" panose="020B0604020202020204" pitchFamily="34" charset="0"/>
              </a:rPr>
              <a:t>Next-gen </a:t>
            </a:r>
            <a:r>
              <a:rPr kumimoji="1" lang="en-US" altLang="zh-TW" sz="4000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kumimoji="1" lang="en-US" altLang="zh-TW" sz="4000">
                <a:latin typeface="Arial" panose="020B0604020202020204" pitchFamily="34" charset="0"/>
                <a:cs typeface="Arial" panose="020B0604020202020204" pitchFamily="34" charset="0"/>
              </a:rPr>
              <a:t> 6 network with Gigabit+ speed</a:t>
            </a:r>
            <a:endParaRPr kumimoji="1" lang="zh-TW" alt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5DB9638-057E-3D4E-AFE6-8550D96C9ABA}"/>
              </a:ext>
            </a:extLst>
          </p:cNvPr>
          <p:cNvSpPr txBox="1"/>
          <p:nvPr/>
        </p:nvSpPr>
        <p:spPr>
          <a:xfrm>
            <a:off x="372664" y="2438773"/>
            <a:ext cx="15525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200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kumimoji="1"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2x2 802.11ax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72C770E-263D-1B40-A80C-9C2DBE690E05}"/>
              </a:ext>
            </a:extLst>
          </p:cNvPr>
          <p:cNvSpPr txBox="1"/>
          <p:nvPr/>
        </p:nvSpPr>
        <p:spPr>
          <a:xfrm>
            <a:off x="372664" y="3336341"/>
            <a:ext cx="2283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2x2 802.11ac wave2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FB4AC57-BDB1-FF47-A8C4-8DCD5F5CF034}"/>
              </a:ext>
            </a:extLst>
          </p:cNvPr>
          <p:cNvSpPr txBox="1"/>
          <p:nvPr/>
        </p:nvSpPr>
        <p:spPr>
          <a:xfrm>
            <a:off x="372664" y="4015949"/>
            <a:ext cx="1552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2x2 802.11ac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6FDBD56-3E64-BB46-A8ED-9B66A047572C}"/>
              </a:ext>
            </a:extLst>
          </p:cNvPr>
          <p:cNvSpPr txBox="1"/>
          <p:nvPr/>
        </p:nvSpPr>
        <p:spPr>
          <a:xfrm>
            <a:off x="372664" y="4695558"/>
            <a:ext cx="1693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1x1 802.11bgn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68DD5DC9-098B-4E48-B867-5A219C5746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969" y="2477150"/>
            <a:ext cx="7639138" cy="2994458"/>
          </a:xfrm>
          <a:prstGeom prst="rect">
            <a:avLst/>
          </a:prstGeom>
        </p:spPr>
      </p:pic>
      <p:pic>
        <p:nvPicPr>
          <p:cNvPr id="12" name="圖片 11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EF4688CC-975C-4C6C-BDCC-23938E6796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473" y="3566436"/>
            <a:ext cx="3831874" cy="2395347"/>
          </a:xfrm>
          <a:prstGeom prst="rect">
            <a:avLst/>
          </a:prstGeom>
        </p:spPr>
      </p:pic>
      <p:pic>
        <p:nvPicPr>
          <p:cNvPr id="13" name="內容版面配置區 4" descr="一張含有 刀 的圖片&#10;&#10;自動產生的描述">
            <a:extLst>
              <a:ext uri="{FF2B5EF4-FFF2-40B4-BE49-F238E27FC236}">
                <a16:creationId xmlns:a16="http://schemas.microsoft.com/office/drawing/2014/main" id="{734674DE-DE19-414B-B868-CDC4F4FF1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975" y="3429000"/>
            <a:ext cx="3437689" cy="2990073"/>
          </a:xfr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CA5F772D-43BC-44CA-98EE-FB34233098B4}"/>
              </a:ext>
            </a:extLst>
          </p:cNvPr>
          <p:cNvSpPr txBox="1"/>
          <p:nvPr/>
        </p:nvSpPr>
        <p:spPr>
          <a:xfrm>
            <a:off x="9164676" y="6139887"/>
            <a:ext cx="1732856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QXP-W6-AX200</a:t>
            </a:r>
          </a:p>
        </p:txBody>
      </p:sp>
    </p:spTree>
    <p:extLst>
      <p:ext uri="{BB962C8B-B14F-4D97-AF65-F5344CB8AC3E}">
        <p14:creationId xmlns:p14="http://schemas.microsoft.com/office/powerpoint/2010/main" val="1775506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BACA53-C566-6D4E-9FB3-88822F5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491" y="344244"/>
            <a:ext cx="11666675" cy="902665"/>
          </a:xfrm>
        </p:spPr>
        <p:txBody>
          <a:bodyPr>
            <a:normAutofit/>
          </a:bodyPr>
          <a:lstStyle/>
          <a:p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 6 is faster and lower in latency than </a:t>
            </a:r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20E78CDC-C5AF-43FC-98C3-BB90AF780B7B}"/>
              </a:ext>
            </a:extLst>
          </p:cNvPr>
          <p:cNvSpPr/>
          <p:nvPr/>
        </p:nvSpPr>
        <p:spPr>
          <a:xfrm>
            <a:off x="6948389" y="1496738"/>
            <a:ext cx="3521122" cy="3521122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5648F438-0460-46AE-90C4-9C34B3F22DEA}"/>
              </a:ext>
            </a:extLst>
          </p:cNvPr>
          <p:cNvSpPr/>
          <p:nvPr/>
        </p:nvSpPr>
        <p:spPr>
          <a:xfrm>
            <a:off x="7018220" y="1566570"/>
            <a:ext cx="3381462" cy="3381460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5E12DF21-594D-4AA7-A9B4-E028110D4188}"/>
              </a:ext>
            </a:extLst>
          </p:cNvPr>
          <p:cNvSpPr/>
          <p:nvPr/>
        </p:nvSpPr>
        <p:spPr>
          <a:xfrm>
            <a:off x="1502565" y="1496738"/>
            <a:ext cx="3521122" cy="3521122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2144114A-7F26-4752-82C9-81EF56E0949E}"/>
              </a:ext>
            </a:extLst>
          </p:cNvPr>
          <p:cNvSpPr/>
          <p:nvPr/>
        </p:nvSpPr>
        <p:spPr>
          <a:xfrm>
            <a:off x="1572396" y="1566570"/>
            <a:ext cx="3381462" cy="3381460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6329C4D-D225-455F-AFA3-F24688640B63}"/>
              </a:ext>
            </a:extLst>
          </p:cNvPr>
          <p:cNvSpPr txBox="1"/>
          <p:nvPr/>
        </p:nvSpPr>
        <p:spPr>
          <a:xfrm>
            <a:off x="1799414" y="1927964"/>
            <a:ext cx="29546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600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1.25 X</a:t>
            </a:r>
          </a:p>
          <a:p>
            <a:pPr algn="ctr"/>
            <a:r>
              <a:rPr kumimoji="1" lang="en-US" altLang="zh-TW" sz="3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Faster Speed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2882F73-9D2A-4A0A-AEF3-7778147956DF}"/>
              </a:ext>
            </a:extLst>
          </p:cNvPr>
          <p:cNvSpPr txBox="1"/>
          <p:nvPr/>
        </p:nvSpPr>
        <p:spPr>
          <a:xfrm>
            <a:off x="7122861" y="1927964"/>
            <a:ext cx="318548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600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 X</a:t>
            </a:r>
          </a:p>
          <a:p>
            <a:pPr algn="ctr"/>
            <a:r>
              <a:rPr kumimoji="1" lang="en-US" altLang="zh-TW" sz="3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Lower Latency</a:t>
            </a:r>
          </a:p>
        </p:txBody>
      </p:sp>
      <p:sp>
        <p:nvSpPr>
          <p:cNvPr id="3" name="矩形: 圓角 14">
            <a:extLst>
              <a:ext uri="{FF2B5EF4-FFF2-40B4-BE49-F238E27FC236}">
                <a16:creationId xmlns:a16="http://schemas.microsoft.com/office/drawing/2014/main" id="{A1C2BD5A-42D6-8247-A781-2BDCDD194393}"/>
              </a:ext>
            </a:extLst>
          </p:cNvPr>
          <p:cNvSpPr/>
          <p:nvPr/>
        </p:nvSpPr>
        <p:spPr>
          <a:xfrm>
            <a:off x="892531" y="3645482"/>
            <a:ext cx="4900631" cy="2719690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57150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圖片 15">
            <a:extLst>
              <a:ext uri="{FF2B5EF4-FFF2-40B4-BE49-F238E27FC236}">
                <a16:creationId xmlns:a16="http://schemas.microsoft.com/office/drawing/2014/main" id="{78478617-C114-274B-AD80-E2150A8805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996" y="3849727"/>
            <a:ext cx="3105995" cy="2170579"/>
          </a:xfrm>
          <a:prstGeom prst="rect">
            <a:avLst/>
          </a:prstGeom>
        </p:spPr>
      </p:pic>
      <p:sp>
        <p:nvSpPr>
          <p:cNvPr id="7" name="文字方塊 16">
            <a:extLst>
              <a:ext uri="{FF2B5EF4-FFF2-40B4-BE49-F238E27FC236}">
                <a16:creationId xmlns:a16="http://schemas.microsoft.com/office/drawing/2014/main" id="{30D25D98-4857-1743-9ED9-1AD9E3AC2E9D}"/>
              </a:ext>
            </a:extLst>
          </p:cNvPr>
          <p:cNvSpPr txBox="1"/>
          <p:nvPr/>
        </p:nvSpPr>
        <p:spPr>
          <a:xfrm>
            <a:off x="906863" y="4240066"/>
            <a:ext cx="117692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000">
                <a:latin typeface="Arial" panose="020B0604020202020204" pitchFamily="34" charset="0"/>
                <a:cs typeface="Arial" panose="020B0604020202020204" pitchFamily="34" charset="0"/>
              </a:rPr>
              <a:t>11ax</a:t>
            </a:r>
          </a:p>
          <a:p>
            <a:r>
              <a:rPr kumimoji="1"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1024-QAM</a:t>
            </a:r>
            <a:endParaRPr kumimoji="1"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字方塊 17">
            <a:extLst>
              <a:ext uri="{FF2B5EF4-FFF2-40B4-BE49-F238E27FC236}">
                <a16:creationId xmlns:a16="http://schemas.microsoft.com/office/drawing/2014/main" id="{D0146ECA-56B3-2848-B8DA-49532B610C20}"/>
              </a:ext>
            </a:extLst>
          </p:cNvPr>
          <p:cNvSpPr txBox="1"/>
          <p:nvPr/>
        </p:nvSpPr>
        <p:spPr>
          <a:xfrm>
            <a:off x="906863" y="5344471"/>
            <a:ext cx="106311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3000">
                <a:latin typeface="Arial" panose="020B0604020202020204" pitchFamily="34" charset="0"/>
                <a:cs typeface="Arial" panose="020B0604020202020204" pitchFamily="34" charset="0"/>
              </a:rPr>
              <a:t>11ac</a:t>
            </a:r>
          </a:p>
          <a:p>
            <a:r>
              <a:rPr kumimoji="1" lang="en-US" altLang="zh-TW" sz="1600">
                <a:latin typeface="Arial" panose="020B0604020202020204" pitchFamily="34" charset="0"/>
                <a:cs typeface="Arial" panose="020B0604020202020204" pitchFamily="34" charset="0"/>
              </a:rPr>
              <a:t>256-QAM</a:t>
            </a:r>
            <a:endParaRPr kumimoji="1"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字方塊 18">
            <a:extLst>
              <a:ext uri="{FF2B5EF4-FFF2-40B4-BE49-F238E27FC236}">
                <a16:creationId xmlns:a16="http://schemas.microsoft.com/office/drawing/2014/main" id="{68AA41A6-30B7-E748-AC1C-FCE2E7A93167}"/>
              </a:ext>
            </a:extLst>
          </p:cNvPr>
          <p:cNvSpPr txBox="1"/>
          <p:nvPr/>
        </p:nvSpPr>
        <p:spPr>
          <a:xfrm>
            <a:off x="2265627" y="3918142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kumimoji="1"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bits/symbol</a:t>
            </a:r>
            <a:endParaRPr kumimoji="1" lang="zh-TW" alt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9">
            <a:extLst>
              <a:ext uri="{FF2B5EF4-FFF2-40B4-BE49-F238E27FC236}">
                <a16:creationId xmlns:a16="http://schemas.microsoft.com/office/drawing/2014/main" id="{580092F3-B3E1-9041-A143-064CA8F0D47A}"/>
              </a:ext>
            </a:extLst>
          </p:cNvPr>
          <p:cNvSpPr txBox="1"/>
          <p:nvPr/>
        </p:nvSpPr>
        <p:spPr>
          <a:xfrm>
            <a:off x="3643823" y="5067961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kumimoji="1"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bits/symbol</a:t>
            </a:r>
            <a:endParaRPr kumimoji="1" lang="zh-TW" alt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20">
            <a:extLst>
              <a:ext uri="{FF2B5EF4-FFF2-40B4-BE49-F238E27FC236}">
                <a16:creationId xmlns:a16="http://schemas.microsoft.com/office/drawing/2014/main" id="{22F472A8-12F5-E146-B3F0-042604CC7E20}"/>
              </a:ext>
            </a:extLst>
          </p:cNvPr>
          <p:cNvSpPr txBox="1"/>
          <p:nvPr/>
        </p:nvSpPr>
        <p:spPr>
          <a:xfrm>
            <a:off x="4869511" y="4395497"/>
            <a:ext cx="9236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1.25x</a:t>
            </a:r>
          </a:p>
          <a:p>
            <a:r>
              <a:rPr kumimoji="1" lang="en-US" altLang="zh-TW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improvement</a:t>
            </a:r>
            <a:endParaRPr kumimoji="1" lang="zh-TW" alt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矩形: 圓角 20">
            <a:extLst>
              <a:ext uri="{FF2B5EF4-FFF2-40B4-BE49-F238E27FC236}">
                <a16:creationId xmlns:a16="http://schemas.microsoft.com/office/drawing/2014/main" id="{589B3EAD-42D3-9A49-BD0F-7AE697AF2E46}"/>
              </a:ext>
            </a:extLst>
          </p:cNvPr>
          <p:cNvSpPr/>
          <p:nvPr/>
        </p:nvSpPr>
        <p:spPr>
          <a:xfrm>
            <a:off x="6229387" y="3645482"/>
            <a:ext cx="5064971" cy="2719690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57150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7" name="圖片 22">
            <a:extLst>
              <a:ext uri="{FF2B5EF4-FFF2-40B4-BE49-F238E27FC236}">
                <a16:creationId xmlns:a16="http://schemas.microsoft.com/office/drawing/2014/main" id="{AE637050-4028-014E-B45C-47DC7F98C1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0260" y="4085112"/>
            <a:ext cx="5023373" cy="1905207"/>
          </a:xfrm>
          <a:prstGeom prst="rect">
            <a:avLst/>
          </a:prstGeom>
        </p:spPr>
      </p:pic>
      <p:sp>
        <p:nvSpPr>
          <p:cNvPr id="38" name="文字方塊 23">
            <a:extLst>
              <a:ext uri="{FF2B5EF4-FFF2-40B4-BE49-F238E27FC236}">
                <a16:creationId xmlns:a16="http://schemas.microsoft.com/office/drawing/2014/main" id="{FC118C2A-BD7C-FC4B-8604-165DB7BB045B}"/>
              </a:ext>
            </a:extLst>
          </p:cNvPr>
          <p:cNvSpPr txBox="1"/>
          <p:nvPr/>
        </p:nvSpPr>
        <p:spPr>
          <a:xfrm>
            <a:off x="8032098" y="5816147"/>
            <a:ext cx="1717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Transmitted data</a:t>
            </a:r>
            <a:endParaRPr kumimoji="1" lang="zh-TW" altLang="en-US" sz="1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文字方塊 24">
            <a:extLst>
              <a:ext uri="{FF2B5EF4-FFF2-40B4-BE49-F238E27FC236}">
                <a16:creationId xmlns:a16="http://schemas.microsoft.com/office/drawing/2014/main" id="{A78B625A-F200-744C-B6E2-1F1183FB1CD7}"/>
              </a:ext>
            </a:extLst>
          </p:cNvPr>
          <p:cNvSpPr txBox="1"/>
          <p:nvPr/>
        </p:nvSpPr>
        <p:spPr>
          <a:xfrm>
            <a:off x="10700454" y="4524759"/>
            <a:ext cx="5677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latin typeface="微軟正黑體" panose="020B0604030504040204" pitchFamily="34" charset="-120"/>
                <a:ea typeface="微軟正黑體" panose="020B0604030504040204" pitchFamily="34" charset="-120"/>
              </a:rPr>
              <a:t>Client1</a:t>
            </a:r>
            <a:endParaRPr kumimoji="1" lang="zh-TW" altLang="en-US" sz="9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文字方塊 25">
            <a:extLst>
              <a:ext uri="{FF2B5EF4-FFF2-40B4-BE49-F238E27FC236}">
                <a16:creationId xmlns:a16="http://schemas.microsoft.com/office/drawing/2014/main" id="{AF290D40-5889-B847-BB38-D19CEE1C862C}"/>
              </a:ext>
            </a:extLst>
          </p:cNvPr>
          <p:cNvSpPr txBox="1"/>
          <p:nvPr/>
        </p:nvSpPr>
        <p:spPr>
          <a:xfrm>
            <a:off x="10700454" y="5284780"/>
            <a:ext cx="5677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latin typeface="微軟正黑體" panose="020B0604030504040204" pitchFamily="34" charset="-120"/>
                <a:ea typeface="微軟正黑體" panose="020B0604030504040204" pitchFamily="34" charset="-120"/>
              </a:rPr>
              <a:t>Client2</a:t>
            </a:r>
            <a:endParaRPr kumimoji="1" lang="zh-TW" altLang="en-US" sz="9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文字方塊 26">
            <a:extLst>
              <a:ext uri="{FF2B5EF4-FFF2-40B4-BE49-F238E27FC236}">
                <a16:creationId xmlns:a16="http://schemas.microsoft.com/office/drawing/2014/main" id="{810379B8-9262-C745-843D-47F43A46FFA9}"/>
              </a:ext>
            </a:extLst>
          </p:cNvPr>
          <p:cNvSpPr txBox="1"/>
          <p:nvPr/>
        </p:nvSpPr>
        <p:spPr>
          <a:xfrm>
            <a:off x="10700454" y="5985424"/>
            <a:ext cx="5677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900">
                <a:latin typeface="微軟正黑體" panose="020B0604030504040204" pitchFamily="34" charset="-120"/>
                <a:ea typeface="微軟正黑體" panose="020B0604030504040204" pitchFamily="34" charset="-120"/>
              </a:rPr>
              <a:t>Client3</a:t>
            </a:r>
            <a:endParaRPr kumimoji="1" lang="zh-TW" altLang="en-US" sz="9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文字方塊 27">
            <a:extLst>
              <a:ext uri="{FF2B5EF4-FFF2-40B4-BE49-F238E27FC236}">
                <a16:creationId xmlns:a16="http://schemas.microsoft.com/office/drawing/2014/main" id="{D76DCA85-B8C0-1E4D-B50E-8EE048D6874E}"/>
              </a:ext>
            </a:extLst>
          </p:cNvPr>
          <p:cNvSpPr txBox="1"/>
          <p:nvPr/>
        </p:nvSpPr>
        <p:spPr>
          <a:xfrm>
            <a:off x="7726148" y="3814576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802.11ax l OFDMA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C0D05995-3B63-AF4E-86F0-C88AA63291DA}"/>
              </a:ext>
            </a:extLst>
          </p:cNvPr>
          <p:cNvSpPr/>
          <p:nvPr/>
        </p:nvSpPr>
        <p:spPr>
          <a:xfrm>
            <a:off x="100552" y="6390307"/>
            <a:ext cx="26035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TW" sz="105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Source: https://www.tp-link.com/bg/wifi6/</a:t>
            </a:r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503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BACA53-C566-6D4E-9FB3-88822F5DF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027" y="153540"/>
            <a:ext cx="11255022" cy="1128274"/>
          </a:xfrm>
        </p:spPr>
        <p:txBody>
          <a:bodyPr>
            <a:normAutofit fontScale="90000"/>
          </a:bodyPr>
          <a:lstStyle/>
          <a:p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 6 with larger coverage, less interference, and higher capacity for more devices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F33B059-A8C2-DA45-8030-62DDD7BC8829}"/>
              </a:ext>
            </a:extLst>
          </p:cNvPr>
          <p:cNvSpPr txBox="1"/>
          <p:nvPr/>
        </p:nvSpPr>
        <p:spPr>
          <a:xfrm>
            <a:off x="7269358" y="1700945"/>
            <a:ext cx="4441784" cy="435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 x 8 MU-MIMO supports concurrent upload and download for more connected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BSS (Basic Service Set) color can mark surrounding non-related wireless devices and ignore them and also avoid weak wireless signals to reduce the wireless interference for better wireless connection quality.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OFDMA (Orthogonal Frequency-Division Multiple Access) can divide each channel into small ones with narrower bands for higher wireless coverage thus reducing the number of wireless-dead zones.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 descr="一張含有 時鐘 的圖片&#10;&#10;自動產生的描述">
            <a:extLst>
              <a:ext uri="{FF2B5EF4-FFF2-40B4-BE49-F238E27FC236}">
                <a16:creationId xmlns:a16="http://schemas.microsoft.com/office/drawing/2014/main" id="{C8C64C0D-9D8D-4D19-9B45-9939320E5D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79"/>
          <a:stretch/>
        </p:blipFill>
        <p:spPr>
          <a:xfrm>
            <a:off x="-4275" y="1957364"/>
            <a:ext cx="4441784" cy="3966811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21CB66F4-5D8F-4606-9438-68D3474D0881}"/>
              </a:ext>
            </a:extLst>
          </p:cNvPr>
          <p:cNvSpPr/>
          <p:nvPr/>
        </p:nvSpPr>
        <p:spPr>
          <a:xfrm>
            <a:off x="3560623" y="2124894"/>
            <a:ext cx="3521122" cy="3521122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50E1504D-F9FF-4122-B41B-85052B5CA67D}"/>
              </a:ext>
            </a:extLst>
          </p:cNvPr>
          <p:cNvSpPr/>
          <p:nvPr/>
        </p:nvSpPr>
        <p:spPr>
          <a:xfrm>
            <a:off x="3630454" y="2194726"/>
            <a:ext cx="3381462" cy="3381460"/>
          </a:xfrm>
          <a:prstGeom prst="ellips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A40072A7-8507-B84F-A073-5D0A1837E555}"/>
              </a:ext>
            </a:extLst>
          </p:cNvPr>
          <p:cNvSpPr txBox="1"/>
          <p:nvPr/>
        </p:nvSpPr>
        <p:spPr>
          <a:xfrm>
            <a:off x="3874082" y="2573923"/>
            <a:ext cx="292419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6000">
                <a:solidFill>
                  <a:srgbClr val="5336C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125 %</a:t>
            </a:r>
          </a:p>
          <a:p>
            <a:pPr algn="ctr"/>
            <a:r>
              <a:rPr kumimoji="1" lang="en-US" altLang="zh-TW" sz="28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More coverage</a:t>
            </a:r>
          </a:p>
          <a:p>
            <a:pPr algn="ctr"/>
            <a:r>
              <a:rPr kumimoji="1"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Fewer dead corners</a:t>
            </a:r>
          </a:p>
          <a:p>
            <a:pPr algn="ctr"/>
            <a:r>
              <a:rPr kumimoji="1" lang="en-US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More connections</a:t>
            </a:r>
          </a:p>
        </p:txBody>
      </p:sp>
    </p:spTree>
    <p:extLst>
      <p:ext uri="{BB962C8B-B14F-4D97-AF65-F5344CB8AC3E}">
        <p14:creationId xmlns:p14="http://schemas.microsoft.com/office/powerpoint/2010/main" val="3681368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119EAD4-706E-4D97-87B1-8B34D899D4CC}"/>
              </a:ext>
            </a:extLst>
          </p:cNvPr>
          <p:cNvSpPr/>
          <p:nvPr/>
        </p:nvSpPr>
        <p:spPr>
          <a:xfrm>
            <a:off x="7619709" y="1771651"/>
            <a:ext cx="3863860" cy="4301164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A0A27265-3756-4E30-9E7A-310B5E09B521}"/>
              </a:ext>
            </a:extLst>
          </p:cNvPr>
          <p:cNvSpPr/>
          <p:nvPr/>
        </p:nvSpPr>
        <p:spPr>
          <a:xfrm>
            <a:off x="7761566" y="1950512"/>
            <a:ext cx="3553241" cy="774619"/>
          </a:xfrm>
          <a:prstGeom prst="roundRect">
            <a:avLst>
              <a:gd name="adj" fmla="val 16468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3442EB1C-0D2D-457F-8F0E-2F2B9ADCB807}"/>
              </a:ext>
            </a:extLst>
          </p:cNvPr>
          <p:cNvSpPr/>
          <p:nvPr/>
        </p:nvSpPr>
        <p:spPr>
          <a:xfrm>
            <a:off x="4084939" y="1771651"/>
            <a:ext cx="3219168" cy="4301164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10DA8EBC-E876-4387-A74A-60A53DD7CEBD}"/>
              </a:ext>
            </a:extLst>
          </p:cNvPr>
          <p:cNvSpPr/>
          <p:nvPr/>
        </p:nvSpPr>
        <p:spPr>
          <a:xfrm>
            <a:off x="4226797" y="1950512"/>
            <a:ext cx="2960376" cy="774619"/>
          </a:xfrm>
          <a:prstGeom prst="roundRect">
            <a:avLst>
              <a:gd name="adj" fmla="val 16468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0B9172D-315C-9E4B-8932-D52DC91C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3" y="344244"/>
            <a:ext cx="11321143" cy="902665"/>
          </a:xfrm>
        </p:spPr>
        <p:txBody>
          <a:bodyPr>
            <a:normAutofit/>
          </a:bodyPr>
          <a:lstStyle/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More devices are now shipped with </a:t>
            </a:r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1E226E5-15A3-6247-B8C8-47BB93A8C2BC}"/>
              </a:ext>
            </a:extLst>
          </p:cNvPr>
          <p:cNvSpPr/>
          <p:nvPr/>
        </p:nvSpPr>
        <p:spPr>
          <a:xfrm>
            <a:off x="8197977" y="1940084"/>
            <a:ext cx="31168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Phones / </a:t>
            </a:r>
          </a:p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iPad Pro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647A215-1F8E-E44E-B7D1-17DE1A1E5E5D}"/>
              </a:ext>
            </a:extLst>
          </p:cNvPr>
          <p:cNvSpPr/>
          <p:nvPr/>
        </p:nvSpPr>
        <p:spPr>
          <a:xfrm>
            <a:off x="7884174" y="2864114"/>
            <a:ext cx="3599395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Huawei P40 Pro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iPhone 11 series, 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LG V60 ThinQ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Motorola Edge Plus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OnePlus 8 and 8 Pro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Samsung Galaxy S10, S20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Samsung Galaxy Note 10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Samsung Galaxy Fold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Xiaomi Mi 10 series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B4983F9C-FE64-3147-8A31-385B4F1FA4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029" y="4723085"/>
            <a:ext cx="1670049" cy="1975632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CC8FFA84-A288-7C43-A9C3-8729B04C8739}"/>
              </a:ext>
            </a:extLst>
          </p:cNvPr>
          <p:cNvSpPr/>
          <p:nvPr/>
        </p:nvSpPr>
        <p:spPr>
          <a:xfrm>
            <a:off x="4516532" y="1940084"/>
            <a:ext cx="2742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PCs / Motherboards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967163A-B691-994C-A16E-D9AEF05C136C}"/>
              </a:ext>
            </a:extLst>
          </p:cNvPr>
          <p:cNvSpPr/>
          <p:nvPr/>
        </p:nvSpPr>
        <p:spPr>
          <a:xfrm>
            <a:off x="4204026" y="2864114"/>
            <a:ext cx="2925293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Asus Mini PC PN62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Asus desktop PC S700TA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Acer Predator Helios 300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AMD B550 </a:t>
            </a:r>
            <a:r>
              <a:rPr lang="en-US" altLang="zh-TW" sz="1700">
                <a:latin typeface="Arial" panose="020B0604020202020204" pitchFamily="34" charset="0"/>
                <a:cs typeface="Arial" panose="020B0604020202020204" pitchFamily="34" charset="0"/>
              </a:rPr>
              <a:t>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700">
                <a:latin typeface="Arial" panose="020B0604020202020204" pitchFamily="34" charset="0"/>
                <a:cs typeface="Arial" panose="020B0604020202020204" pitchFamily="34" charset="0"/>
              </a:rPr>
              <a:t>Intel Z490 boards</a:t>
            </a:r>
            <a:endParaRPr lang="en" altLang="zh-TW" sz="17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" altLang="zh-TW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54FE121A-0199-47B3-A1CF-E83C34C5F87E}"/>
              </a:ext>
            </a:extLst>
          </p:cNvPr>
          <p:cNvSpPr/>
          <p:nvPr/>
        </p:nvSpPr>
        <p:spPr>
          <a:xfrm>
            <a:off x="632056" y="1771651"/>
            <a:ext cx="3219168" cy="4301164"/>
          </a:xfrm>
          <a:prstGeom prst="roundRect">
            <a:avLst>
              <a:gd name="adj" fmla="val 4811"/>
            </a:avLst>
          </a:prstGeom>
          <a:solidFill>
            <a:schemeClr val="bg1"/>
          </a:solidFill>
          <a:ln w="28575">
            <a:solidFill>
              <a:srgbClr val="EA1CDF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4550730"/>
                      <a:gd name="connsiteY0" fmla="*/ 91069 h 1892923"/>
                      <a:gd name="connsiteX1" fmla="*/ 91069 w 4550730"/>
                      <a:gd name="connsiteY1" fmla="*/ 0 h 1892923"/>
                      <a:gd name="connsiteX2" fmla="*/ 758839 w 4550730"/>
                      <a:gd name="connsiteY2" fmla="*/ 0 h 1892923"/>
                      <a:gd name="connsiteX3" fmla="*/ 1295552 w 4550730"/>
                      <a:gd name="connsiteY3" fmla="*/ 0 h 1892923"/>
                      <a:gd name="connsiteX4" fmla="*/ 1963323 w 4550730"/>
                      <a:gd name="connsiteY4" fmla="*/ 0 h 1892923"/>
                      <a:gd name="connsiteX5" fmla="*/ 2456350 w 4550730"/>
                      <a:gd name="connsiteY5" fmla="*/ 0 h 1892923"/>
                      <a:gd name="connsiteX6" fmla="*/ 3124120 w 4550730"/>
                      <a:gd name="connsiteY6" fmla="*/ 0 h 1892923"/>
                      <a:gd name="connsiteX7" fmla="*/ 3660833 w 4550730"/>
                      <a:gd name="connsiteY7" fmla="*/ 0 h 1892923"/>
                      <a:gd name="connsiteX8" fmla="*/ 4459661 w 4550730"/>
                      <a:gd name="connsiteY8" fmla="*/ 0 h 1892923"/>
                      <a:gd name="connsiteX9" fmla="*/ 4550730 w 4550730"/>
                      <a:gd name="connsiteY9" fmla="*/ 91069 h 1892923"/>
                      <a:gd name="connsiteX10" fmla="*/ 4550730 w 4550730"/>
                      <a:gd name="connsiteY10" fmla="*/ 627115 h 1892923"/>
                      <a:gd name="connsiteX11" fmla="*/ 4550730 w 4550730"/>
                      <a:gd name="connsiteY11" fmla="*/ 1146053 h 1892923"/>
                      <a:gd name="connsiteX12" fmla="*/ 4550730 w 4550730"/>
                      <a:gd name="connsiteY12" fmla="*/ 1801854 h 1892923"/>
                      <a:gd name="connsiteX13" fmla="*/ 4459661 w 4550730"/>
                      <a:gd name="connsiteY13" fmla="*/ 1892923 h 1892923"/>
                      <a:gd name="connsiteX14" fmla="*/ 3966634 w 4550730"/>
                      <a:gd name="connsiteY14" fmla="*/ 1892923 h 1892923"/>
                      <a:gd name="connsiteX15" fmla="*/ 3255178 w 4550730"/>
                      <a:gd name="connsiteY15" fmla="*/ 1892923 h 1892923"/>
                      <a:gd name="connsiteX16" fmla="*/ 2631093 w 4550730"/>
                      <a:gd name="connsiteY16" fmla="*/ 1892923 h 1892923"/>
                      <a:gd name="connsiteX17" fmla="*/ 1919637 w 4550730"/>
                      <a:gd name="connsiteY17" fmla="*/ 1892923 h 1892923"/>
                      <a:gd name="connsiteX18" fmla="*/ 1251866 w 4550730"/>
                      <a:gd name="connsiteY18" fmla="*/ 1892923 h 1892923"/>
                      <a:gd name="connsiteX19" fmla="*/ 671468 w 4550730"/>
                      <a:gd name="connsiteY19" fmla="*/ 1892923 h 1892923"/>
                      <a:gd name="connsiteX20" fmla="*/ 91069 w 4550730"/>
                      <a:gd name="connsiteY20" fmla="*/ 1892923 h 1892923"/>
                      <a:gd name="connsiteX21" fmla="*/ 0 w 4550730"/>
                      <a:gd name="connsiteY21" fmla="*/ 1801854 h 1892923"/>
                      <a:gd name="connsiteX22" fmla="*/ 0 w 4550730"/>
                      <a:gd name="connsiteY22" fmla="*/ 1231592 h 1892923"/>
                      <a:gd name="connsiteX23" fmla="*/ 0 w 4550730"/>
                      <a:gd name="connsiteY23" fmla="*/ 627115 h 1892923"/>
                      <a:gd name="connsiteX24" fmla="*/ 0 w 4550730"/>
                      <a:gd name="connsiteY24" fmla="*/ 91069 h 1892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4550730" h="1892923" fill="none" extrusionOk="0">
                        <a:moveTo>
                          <a:pt x="0" y="91069"/>
                        </a:moveTo>
                        <a:cubicBezTo>
                          <a:pt x="-851" y="42481"/>
                          <a:pt x="33730" y="-9345"/>
                          <a:pt x="91069" y="0"/>
                        </a:cubicBezTo>
                        <a:cubicBezTo>
                          <a:pt x="295796" y="-1621"/>
                          <a:pt x="446382" y="-13185"/>
                          <a:pt x="758839" y="0"/>
                        </a:cubicBezTo>
                        <a:cubicBezTo>
                          <a:pt x="1071296" y="13185"/>
                          <a:pt x="1154156" y="-21879"/>
                          <a:pt x="1295552" y="0"/>
                        </a:cubicBezTo>
                        <a:cubicBezTo>
                          <a:pt x="1436948" y="21879"/>
                          <a:pt x="1746809" y="23209"/>
                          <a:pt x="1963323" y="0"/>
                        </a:cubicBezTo>
                        <a:cubicBezTo>
                          <a:pt x="2179837" y="-23209"/>
                          <a:pt x="2246475" y="-7865"/>
                          <a:pt x="2456350" y="0"/>
                        </a:cubicBezTo>
                        <a:cubicBezTo>
                          <a:pt x="2666225" y="7865"/>
                          <a:pt x="2878735" y="31935"/>
                          <a:pt x="3124120" y="0"/>
                        </a:cubicBezTo>
                        <a:cubicBezTo>
                          <a:pt x="3369505" y="-31935"/>
                          <a:pt x="3536061" y="2675"/>
                          <a:pt x="3660833" y="0"/>
                        </a:cubicBezTo>
                        <a:cubicBezTo>
                          <a:pt x="3785605" y="-2675"/>
                          <a:pt x="4281735" y="-26334"/>
                          <a:pt x="4459661" y="0"/>
                        </a:cubicBezTo>
                        <a:cubicBezTo>
                          <a:pt x="4510460" y="-2197"/>
                          <a:pt x="4542068" y="40494"/>
                          <a:pt x="4550730" y="91069"/>
                        </a:cubicBezTo>
                        <a:cubicBezTo>
                          <a:pt x="4534642" y="289193"/>
                          <a:pt x="4575240" y="508743"/>
                          <a:pt x="4550730" y="627115"/>
                        </a:cubicBezTo>
                        <a:cubicBezTo>
                          <a:pt x="4526220" y="745487"/>
                          <a:pt x="4538614" y="983985"/>
                          <a:pt x="4550730" y="1146053"/>
                        </a:cubicBezTo>
                        <a:cubicBezTo>
                          <a:pt x="4562846" y="1308121"/>
                          <a:pt x="4523674" y="1657878"/>
                          <a:pt x="4550730" y="1801854"/>
                        </a:cubicBezTo>
                        <a:cubicBezTo>
                          <a:pt x="4552905" y="1857467"/>
                          <a:pt x="4516556" y="1899451"/>
                          <a:pt x="4459661" y="1892923"/>
                        </a:cubicBezTo>
                        <a:cubicBezTo>
                          <a:pt x="4289906" y="1885729"/>
                          <a:pt x="4208288" y="1907610"/>
                          <a:pt x="3966634" y="1892923"/>
                        </a:cubicBezTo>
                        <a:cubicBezTo>
                          <a:pt x="3724980" y="1878236"/>
                          <a:pt x="3451650" y="1888418"/>
                          <a:pt x="3255178" y="1892923"/>
                        </a:cubicBezTo>
                        <a:cubicBezTo>
                          <a:pt x="3058706" y="1897428"/>
                          <a:pt x="2806812" y="1882847"/>
                          <a:pt x="2631093" y="1892923"/>
                        </a:cubicBezTo>
                        <a:cubicBezTo>
                          <a:pt x="2455375" y="1902999"/>
                          <a:pt x="2079254" y="1924466"/>
                          <a:pt x="1919637" y="1892923"/>
                        </a:cubicBezTo>
                        <a:cubicBezTo>
                          <a:pt x="1760020" y="1861380"/>
                          <a:pt x="1408103" y="1904386"/>
                          <a:pt x="1251866" y="1892923"/>
                        </a:cubicBezTo>
                        <a:cubicBezTo>
                          <a:pt x="1095629" y="1881460"/>
                          <a:pt x="858577" y="1880103"/>
                          <a:pt x="671468" y="1892923"/>
                        </a:cubicBezTo>
                        <a:cubicBezTo>
                          <a:pt x="484359" y="1905743"/>
                          <a:pt x="341077" y="1912387"/>
                          <a:pt x="91069" y="1892923"/>
                        </a:cubicBezTo>
                        <a:cubicBezTo>
                          <a:pt x="40802" y="1894263"/>
                          <a:pt x="3974" y="1848584"/>
                          <a:pt x="0" y="1801854"/>
                        </a:cubicBezTo>
                        <a:cubicBezTo>
                          <a:pt x="17074" y="1636219"/>
                          <a:pt x="-2733" y="1482542"/>
                          <a:pt x="0" y="1231592"/>
                        </a:cubicBezTo>
                        <a:cubicBezTo>
                          <a:pt x="2733" y="980642"/>
                          <a:pt x="-10213" y="870350"/>
                          <a:pt x="0" y="627115"/>
                        </a:cubicBezTo>
                        <a:cubicBezTo>
                          <a:pt x="10213" y="383880"/>
                          <a:pt x="-21618" y="299794"/>
                          <a:pt x="0" y="91069"/>
                        </a:cubicBezTo>
                        <a:close/>
                      </a:path>
                      <a:path w="4550730" h="1892923" stroke="0" extrusionOk="0">
                        <a:moveTo>
                          <a:pt x="0" y="91069"/>
                        </a:moveTo>
                        <a:cubicBezTo>
                          <a:pt x="-10382" y="34369"/>
                          <a:pt x="38989" y="669"/>
                          <a:pt x="91069" y="0"/>
                        </a:cubicBezTo>
                        <a:cubicBezTo>
                          <a:pt x="325738" y="-12574"/>
                          <a:pt x="556199" y="15576"/>
                          <a:pt x="802525" y="0"/>
                        </a:cubicBezTo>
                        <a:cubicBezTo>
                          <a:pt x="1048851" y="-15576"/>
                          <a:pt x="1221858" y="26884"/>
                          <a:pt x="1382924" y="0"/>
                        </a:cubicBezTo>
                        <a:cubicBezTo>
                          <a:pt x="1543990" y="-26884"/>
                          <a:pt x="1714110" y="-6393"/>
                          <a:pt x="1919637" y="0"/>
                        </a:cubicBezTo>
                        <a:cubicBezTo>
                          <a:pt x="2125164" y="6393"/>
                          <a:pt x="2278487" y="-24816"/>
                          <a:pt x="2587407" y="0"/>
                        </a:cubicBezTo>
                        <a:cubicBezTo>
                          <a:pt x="2896327" y="24816"/>
                          <a:pt x="2941468" y="-22687"/>
                          <a:pt x="3167806" y="0"/>
                        </a:cubicBezTo>
                        <a:cubicBezTo>
                          <a:pt x="3394144" y="22687"/>
                          <a:pt x="3557502" y="35231"/>
                          <a:pt x="3879262" y="0"/>
                        </a:cubicBezTo>
                        <a:cubicBezTo>
                          <a:pt x="4201022" y="-35231"/>
                          <a:pt x="4185863" y="-822"/>
                          <a:pt x="4459661" y="0"/>
                        </a:cubicBezTo>
                        <a:cubicBezTo>
                          <a:pt x="4505937" y="6650"/>
                          <a:pt x="4543464" y="32345"/>
                          <a:pt x="4550730" y="91069"/>
                        </a:cubicBezTo>
                        <a:cubicBezTo>
                          <a:pt x="4566929" y="350446"/>
                          <a:pt x="4540824" y="376137"/>
                          <a:pt x="4550730" y="627115"/>
                        </a:cubicBezTo>
                        <a:cubicBezTo>
                          <a:pt x="4560636" y="878093"/>
                          <a:pt x="4570746" y="1056998"/>
                          <a:pt x="4550730" y="1197377"/>
                        </a:cubicBezTo>
                        <a:cubicBezTo>
                          <a:pt x="4530714" y="1337756"/>
                          <a:pt x="4570817" y="1541648"/>
                          <a:pt x="4550730" y="1801854"/>
                        </a:cubicBezTo>
                        <a:cubicBezTo>
                          <a:pt x="4558658" y="1861861"/>
                          <a:pt x="4514445" y="1888993"/>
                          <a:pt x="4459661" y="1892923"/>
                        </a:cubicBezTo>
                        <a:cubicBezTo>
                          <a:pt x="4203967" y="1864303"/>
                          <a:pt x="4009421" y="1889407"/>
                          <a:pt x="3835576" y="1892923"/>
                        </a:cubicBezTo>
                        <a:cubicBezTo>
                          <a:pt x="3661731" y="1896439"/>
                          <a:pt x="3355420" y="1902385"/>
                          <a:pt x="3211492" y="1892923"/>
                        </a:cubicBezTo>
                        <a:cubicBezTo>
                          <a:pt x="3067564" y="1883461"/>
                          <a:pt x="2840219" y="1903645"/>
                          <a:pt x="2500035" y="1892923"/>
                        </a:cubicBezTo>
                        <a:cubicBezTo>
                          <a:pt x="2159851" y="1882201"/>
                          <a:pt x="2010133" y="1918698"/>
                          <a:pt x="1875951" y="1892923"/>
                        </a:cubicBezTo>
                        <a:cubicBezTo>
                          <a:pt x="1741769" y="1867148"/>
                          <a:pt x="1548397" y="1885184"/>
                          <a:pt x="1382924" y="1892923"/>
                        </a:cubicBezTo>
                        <a:cubicBezTo>
                          <a:pt x="1217451" y="1900662"/>
                          <a:pt x="994789" y="1895430"/>
                          <a:pt x="846211" y="1892923"/>
                        </a:cubicBezTo>
                        <a:cubicBezTo>
                          <a:pt x="697633" y="1890416"/>
                          <a:pt x="260078" y="1898171"/>
                          <a:pt x="91069" y="1892923"/>
                        </a:cubicBezTo>
                        <a:cubicBezTo>
                          <a:pt x="46561" y="1891698"/>
                          <a:pt x="198" y="1854034"/>
                          <a:pt x="0" y="1801854"/>
                        </a:cubicBezTo>
                        <a:cubicBezTo>
                          <a:pt x="11008" y="1684948"/>
                          <a:pt x="-9178" y="1442134"/>
                          <a:pt x="0" y="1265808"/>
                        </a:cubicBezTo>
                        <a:cubicBezTo>
                          <a:pt x="9178" y="1089482"/>
                          <a:pt x="-20848" y="979703"/>
                          <a:pt x="0" y="746870"/>
                        </a:cubicBezTo>
                        <a:cubicBezTo>
                          <a:pt x="20848" y="514037"/>
                          <a:pt x="-25383" y="257087"/>
                          <a:pt x="0" y="9106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FF8A027A-2DD8-4900-868F-20D64A401932}"/>
              </a:ext>
            </a:extLst>
          </p:cNvPr>
          <p:cNvSpPr/>
          <p:nvPr/>
        </p:nvSpPr>
        <p:spPr>
          <a:xfrm>
            <a:off x="773914" y="1950512"/>
            <a:ext cx="2960376" cy="774619"/>
          </a:xfrm>
          <a:prstGeom prst="roundRect">
            <a:avLst>
              <a:gd name="adj" fmla="val 16468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562CCFE-C391-964D-9B43-3F3F28C80D0D}"/>
              </a:ext>
            </a:extLst>
          </p:cNvPr>
          <p:cNvSpPr/>
          <p:nvPr/>
        </p:nvSpPr>
        <p:spPr>
          <a:xfrm>
            <a:off x="1145161" y="2088812"/>
            <a:ext cx="23772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Laptops</a:t>
            </a:r>
            <a:endParaRPr lang="en-US" altLang="zh-CN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FEF8B8A-D955-B444-92DD-CBD20AE31DB2}"/>
              </a:ext>
            </a:extLst>
          </p:cNvPr>
          <p:cNvSpPr/>
          <p:nvPr/>
        </p:nvSpPr>
        <p:spPr>
          <a:xfrm>
            <a:off x="894890" y="2915724"/>
            <a:ext cx="2925293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Asus Chromebook Flip c436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Dell XPS 13 (2020)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HP Spectre x360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Lenovo Yoga c940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LG Gram 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" altLang="zh-TW" sz="1700">
                <a:latin typeface="Arial" panose="020B0604020202020204" pitchFamily="34" charset="0"/>
                <a:cs typeface="Arial" panose="020B0604020202020204" pitchFamily="34" charset="0"/>
              </a:rPr>
              <a:t>Microsoft Surface pro 7</a:t>
            </a:r>
            <a:endParaRPr kumimoji="1" lang="zh-TW" altLang="en-US" sz="17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09FE970B-3851-4C0D-A796-572DFB5FE6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689" y="4835104"/>
            <a:ext cx="2038925" cy="1702930"/>
          </a:xfrm>
          <a:prstGeom prst="rect">
            <a:avLst/>
          </a:prstGeom>
        </p:spPr>
      </p:pic>
      <p:pic>
        <p:nvPicPr>
          <p:cNvPr id="27" name="圖片 26" descr="一張含有 膝上型電腦, 坐, 室內, 電子用品 的圖片&#10;&#10;自動產生的描述">
            <a:extLst>
              <a:ext uri="{FF2B5EF4-FFF2-40B4-BE49-F238E27FC236}">
                <a16:creationId xmlns:a16="http://schemas.microsoft.com/office/drawing/2014/main" id="{BE192320-FB80-459F-BF4B-11E187A816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856" y="5172438"/>
            <a:ext cx="1892222" cy="1275001"/>
          </a:xfrm>
          <a:prstGeom prst="rect">
            <a:avLst/>
          </a:prstGeom>
        </p:spPr>
      </p:pic>
      <p:pic>
        <p:nvPicPr>
          <p:cNvPr id="37" name="圖片 36" descr="一張含有 坐, 書, 貨車, 桌 的圖片&#10;&#10;自動產生的描述">
            <a:extLst>
              <a:ext uri="{FF2B5EF4-FFF2-40B4-BE49-F238E27FC236}">
                <a16:creationId xmlns:a16="http://schemas.microsoft.com/office/drawing/2014/main" id="{74E15EF0-EBFB-404F-9B92-154BE8A52D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675" y="4988743"/>
            <a:ext cx="1740887" cy="174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0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6458E56-A92D-43A4-AD97-B27C5E002E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0662" y="1628423"/>
            <a:ext cx="9214123" cy="471791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60BD1C9-0869-6340-8BA8-2C6C44D1E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185738"/>
            <a:ext cx="11058525" cy="1061171"/>
          </a:xfrm>
        </p:spPr>
        <p:txBody>
          <a:bodyPr>
            <a:normAutofit fontScale="90000"/>
          </a:bodyPr>
          <a:lstStyle/>
          <a:p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QXP-W6-AX200 enables your current PC and NAS with </a:t>
            </a:r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 6 wireless connectivity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906E908-B443-D241-B18C-3EF1D38A6158}"/>
              </a:ext>
            </a:extLst>
          </p:cNvPr>
          <p:cNvSpPr/>
          <p:nvPr/>
        </p:nvSpPr>
        <p:spPr>
          <a:xfrm>
            <a:off x="4665694" y="5489256"/>
            <a:ext cx="3346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 / NAS installs the </a:t>
            </a:r>
          </a:p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QXP-W6-AX200 PCIe </a:t>
            </a:r>
            <a:r>
              <a:rPr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WiFi</a:t>
            </a: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6 card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11D636-4037-5746-9E64-A7F32E7D3F7C}"/>
              </a:ext>
            </a:extLst>
          </p:cNvPr>
          <p:cNvSpPr/>
          <p:nvPr/>
        </p:nvSpPr>
        <p:spPr>
          <a:xfrm>
            <a:off x="1908207" y="5870770"/>
            <a:ext cx="27574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TS-253D NAS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CDD228E-66E4-2D40-9F89-E07E0705677B}"/>
              </a:ext>
            </a:extLst>
          </p:cNvPr>
          <p:cNvSpPr/>
          <p:nvPr/>
        </p:nvSpPr>
        <p:spPr>
          <a:xfrm>
            <a:off x="1573380" y="2007834"/>
            <a:ext cx="33469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Current Windows 10 /Linux PCs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E7E3B9F-09DB-9744-A0F8-578AD1A40D40}"/>
              </a:ext>
            </a:extLst>
          </p:cNvPr>
          <p:cNvSpPr/>
          <p:nvPr/>
        </p:nvSpPr>
        <p:spPr>
          <a:xfrm>
            <a:off x="8320909" y="5516826"/>
            <a:ext cx="2934683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WiFi6 router / access point</a:t>
            </a: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32877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1249</Words>
  <Application>Microsoft Office PowerPoint</Application>
  <PresentationFormat>寬螢幕</PresentationFormat>
  <Paragraphs>214</Paragraphs>
  <Slides>32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3" baseType="lpstr">
      <vt:lpstr>微軟正黑體</vt:lpstr>
      <vt:lpstr>微軟正黑體</vt:lpstr>
      <vt:lpstr>微軟正黑體 Light</vt:lpstr>
      <vt:lpstr>微軟正黑體a..</vt:lpstr>
      <vt:lpstr>新細明體</vt:lpstr>
      <vt:lpstr>Arial</vt:lpstr>
      <vt:lpstr>Calibri</vt:lpstr>
      <vt:lpstr>Calibri Light</vt:lpstr>
      <vt:lpstr>Century Schoolbook</vt:lpstr>
      <vt:lpstr>Wingdings 2</vt:lpstr>
      <vt:lpstr>View</vt:lpstr>
      <vt:lpstr>PowerPoint 簡報</vt:lpstr>
      <vt:lpstr>A new milestone with Gigabit+ level of WiFi 6 connectivity</vt:lpstr>
      <vt:lpstr>More WiFi only environments because of the simplicity of wireless connections</vt:lpstr>
      <vt:lpstr>More and more laptops have removed RJ45 LAN port</vt:lpstr>
      <vt:lpstr>Next-gen WiFi 6 network with Gigabit+ speed</vt:lpstr>
      <vt:lpstr>WiFi 6 is faster and lower in latency than WiFi 5</vt:lpstr>
      <vt:lpstr>WiFi 6 with larger coverage, less interference, and higher capacity for more devices</vt:lpstr>
      <vt:lpstr>More devices are now shipped with WiFi 6 </vt:lpstr>
      <vt:lpstr>QXP-W6-AX200 enables your current PC and NAS with WiFi 6 wireless connectivity</vt:lpstr>
      <vt:lpstr>QXP-W6-AX200 WiFi 6 card package contents</vt:lpstr>
      <vt:lpstr>QXP-W6-AX200 WiFi 6 card overview</vt:lpstr>
      <vt:lpstr>Supports NAS QTS / QuTS hero, Windows 10,  and Linux operating systems</vt:lpstr>
      <vt:lpstr>2x2 WiFi 6 and 160MHz for 3X data rates and 4X capacity</vt:lpstr>
      <vt:lpstr>You can make your NAS wireless by installing PCIe AX200 or USB WiFi Dongles.</vt:lpstr>
      <vt:lpstr>USB WiFi Dongle Caompatibility List </vt:lpstr>
      <vt:lpstr>Transform your NAS to become WiFi 6 NAS</vt:lpstr>
      <vt:lpstr>Ｈow to quickly setup QXP-W6-AX200  </vt:lpstr>
      <vt:lpstr>Network and Virtual Switch x Browser Station</vt:lpstr>
      <vt:lpstr>Network and Virtual Switch x Browser Station</vt:lpstr>
      <vt:lpstr>Network and Virtual Switch x Browser Station</vt:lpstr>
      <vt:lpstr>Network and Virtual Switch x Browser Station</vt:lpstr>
      <vt:lpstr>Network and Virtual Switch x Browser Station</vt:lpstr>
      <vt:lpstr>Setting up QXP-W6-AX200 via Qfinder Pro</vt:lpstr>
      <vt:lpstr>PowerPoint 簡報</vt:lpstr>
      <vt:lpstr>Setting up QXP-W6-AX200 via Qfinder Pro </vt:lpstr>
      <vt:lpstr>PowerPoint 簡報</vt:lpstr>
      <vt:lpstr> AX200 card becomes QTS default gateway automatically</vt:lpstr>
      <vt:lpstr>Access NAS via wireless connection</vt:lpstr>
      <vt:lpstr>Access Internet via mobile hotspot</vt:lpstr>
      <vt:lpstr> NAS can connect to Internet wirelessly via another NAS</vt:lpstr>
      <vt:lpstr> Transform your NAS to Wireless WiFi 6 Desktop</vt:lpstr>
      <vt:lpstr>QXP-W6-AX200 PCIe WiFi 6 card  Enables NAS and PC with WiFi 6 Gigabit+ connectivity and more responsive performance on dense wireless network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QXP-W6-AX200</dc:title>
  <dc:creator>QNAP_JASON HSU</dc:creator>
  <cp:lastModifiedBy>AndyChuang</cp:lastModifiedBy>
  <cp:revision>3</cp:revision>
  <dcterms:created xsi:type="dcterms:W3CDTF">2020-05-25T04:12:10Z</dcterms:created>
  <dcterms:modified xsi:type="dcterms:W3CDTF">2023-12-13T08:57:10Z</dcterms:modified>
</cp:coreProperties>
</file>