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1312" r:id="rId4"/>
    <p:sldId id="1313" r:id="rId5"/>
    <p:sldId id="1314" r:id="rId6"/>
    <p:sldId id="1315" r:id="rId7"/>
    <p:sldId id="1317" r:id="rId8"/>
    <p:sldId id="1316" r:id="rId9"/>
    <p:sldId id="1318" r:id="rId10"/>
    <p:sldId id="1320" r:id="rId11"/>
    <p:sldId id="1321" r:id="rId12"/>
    <p:sldId id="1322" r:id="rId13"/>
    <p:sldId id="1323" r:id="rId14"/>
    <p:sldId id="267" r:id="rId15"/>
    <p:sldId id="268" r:id="rId16"/>
    <p:sldId id="1324" r:id="rId17"/>
    <p:sldId id="271" r:id="rId18"/>
    <p:sldId id="1325" r:id="rId19"/>
    <p:sldId id="1326" r:id="rId20"/>
    <p:sldId id="28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NAP_Hsuan Chang" initials="QC" lastIdx="0" clrIdx="0">
    <p:extLst>
      <p:ext uri="{19B8F6BF-5375-455C-9EA6-DF929625EA0E}">
        <p15:presenceInfo xmlns:p15="http://schemas.microsoft.com/office/powerpoint/2012/main" userId="QNAP_Hsuan Chang" providerId="None"/>
      </p:ext>
    </p:extLst>
  </p:cmAuthor>
  <p:cmAuthor id="2" name="禮涵 林" initials="禮涵" lastIdx="1" clrIdx="1">
    <p:extLst>
      <p:ext uri="{19B8F6BF-5375-455C-9EA6-DF929625EA0E}">
        <p15:presenceInfo xmlns:p15="http://schemas.microsoft.com/office/powerpoint/2012/main" userId="S::danlin@ieinet.onmicrosoft.com::286c0e04-aa83-4b27-8da0-f77299de428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528"/>
    <a:srgbClr val="002060"/>
    <a:srgbClr val="731BF5"/>
    <a:srgbClr val="C8F0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639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9A2CE1-7E0A-DB43-9459-E660086EEC36}" type="datetimeFigureOut">
              <a:rPr lang="en-US" smtClean="0"/>
              <a:t>7/7/2020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3834F0-5F5E-CD48-82DE-8E5989F8F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006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igabyte.com/tw/Motherboard/TRX40-AORUS-MASTER-rev-10#kf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asus.com/Motherboards/ROG-Crosshair-VIII-Formula/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2336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800"/>
              </a:lnSpc>
            </a:pPr>
            <a: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PC</a:t>
            </a:r>
            <a:r>
              <a:rPr lang="zh-CN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安裝</a:t>
            </a:r>
            <a:r>
              <a:rPr lang="en-US" altLang="zh-CN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QXG-10G2T-107 </a:t>
            </a:r>
            <a:r>
              <a:rPr lang="zh-CN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透過</a:t>
            </a:r>
            <a:r>
              <a:rPr lang="en-US" altLang="zh-CN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QSW-1208-8C</a:t>
            </a:r>
            <a:r>
              <a:rPr lang="zh-CN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傳輸</a:t>
            </a:r>
            <a:r>
              <a:rPr lang="en-US" altLang="zh-CN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10GB</a:t>
            </a:r>
            <a:r>
              <a:rPr lang="zh-CN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檔案至</a:t>
            </a:r>
            <a:r>
              <a:rPr lang="en-US" altLang="zh-CN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TVS-672N, </a:t>
            </a:r>
          </a:p>
          <a:p>
            <a:pPr>
              <a:lnSpc>
                <a:spcPts val="800"/>
              </a:lnSpc>
            </a:pPr>
            <a: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CPU: Intel (R) Core(TM) i7-6700 CPU@ 3.40GHz.</a:t>
            </a:r>
            <a:b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2. OS: Windows 10.</a:t>
            </a:r>
            <a:b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3. Memory: 64 GB.</a:t>
            </a:r>
            <a:b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4. 1GbE NIC On board</a:t>
            </a:r>
            <a:b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5. 10GbE NIC: QXG-10G2T-AQC107</a:t>
            </a:r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0578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3657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1031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QSW-308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0967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QSW-308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2400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Shape 4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Shape 42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altLang="zh-TW"/>
              <a:pPr marL="0" lvl="0" indent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14003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232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>
                <a:ea typeface="新細明體"/>
                <a:cs typeface="Calibri"/>
              </a:rPr>
              <a:t>Gigabit 一次升級到10GbE太心痛嗎? 坊間目前許多10GbE的交換機等等的設備，對一般使用者來說還是很貴，其實除了10GbE之外，QNAP以前就有提供5GbE的網卡，這次帶來的2.5G網卡，讓你用原本的線材還有和Gigabit接近的價格，直接將網路速度翻倍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177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Gigabyte: </a:t>
            </a:r>
            <a:r>
              <a:rPr lang="en-US">
                <a:hlinkClick r:id="rId3"/>
              </a:rPr>
              <a:t>https://www.gigabyte.com/tw/Motherboard/TRX40-AORUS-MASTER-rev-10#kf</a:t>
            </a:r>
            <a:endParaRPr lang="en-US"/>
          </a:p>
          <a:p>
            <a:r>
              <a:rPr lang="en-US"/>
              <a:t>ASUS: </a:t>
            </a:r>
            <a:r>
              <a:rPr lang="en-US">
                <a:hlinkClick r:id="rId4"/>
              </a:rPr>
              <a:t>https://www.asus.com/Motherboards/ROG-Crosshair-VIII-Formula/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7290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1378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9023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5622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0299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2751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270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FF799-F6F6-1D44-A593-AB9B8582E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E51574-B8C9-C646-A203-B5B4B79030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B3C288E3-80E1-4D1B-A169-BF2175B6BE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0" y="2289"/>
            <a:ext cx="12183859" cy="685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364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FF799-F6F6-1D44-A593-AB9B8582E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E51574-B8C9-C646-A203-B5B4B79030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B3C288E3-80E1-4D1B-A169-BF2175B6BE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0" y="2289"/>
            <a:ext cx="12183859" cy="685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460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81A1A-746E-8243-9D84-C0A27B619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922" y="6744"/>
            <a:ext cx="11808078" cy="12319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B3B2EF0-CBBB-4FD5-8065-E71FF2B2F8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334" b="15866"/>
          <a:stretch/>
        </p:blipFill>
        <p:spPr>
          <a:xfrm>
            <a:off x="0" y="0"/>
            <a:ext cx="12192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331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2AA4F72C-190A-439E-B0E2-E2BD866D6E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2436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681A1A-746E-8243-9D84-C0A27B619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65087"/>
            <a:ext cx="10541000" cy="1231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65163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BED48FDD-A0BA-4615-BC40-D6713EA8C8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9" y="2289"/>
            <a:ext cx="12183861" cy="68534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681A1A-746E-8243-9D84-C0A27B619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296864"/>
            <a:ext cx="10541000" cy="12319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74707-CAC7-4549-93B2-0523A4AD9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750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D1B29660-79A7-451B-8D28-C318CD3340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9" y="0"/>
            <a:ext cx="1218386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681A1A-746E-8243-9D84-C0A27B619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296864"/>
            <a:ext cx="10541000" cy="1231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74707-CAC7-4549-93B2-0523A4AD9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0075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FC14DE9-EFE2-4A9C-ABA6-BCCDF2C0BC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9" y="0"/>
            <a:ext cx="1218386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14E22E-BC3B-EC43-8BE4-708C2D2C92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4700" y="2859088"/>
            <a:ext cx="5861050" cy="1500187"/>
          </a:xfrm>
        </p:spPr>
        <p:txBody>
          <a:bodyPr anchor="t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36572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39D3526E-EDE3-4158-A0CA-0C6C70B642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9" y="1462"/>
            <a:ext cx="12173165" cy="6855076"/>
          </a:xfrm>
          <a:prstGeom prst="rect">
            <a:avLst/>
          </a:prstGeom>
        </p:spPr>
      </p:pic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732CFACE-3B12-451B-9813-A177754A38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69541" y="2271900"/>
            <a:ext cx="6709709" cy="2541587"/>
          </a:xfrm>
          <a:prstGeom prst="rect">
            <a:avLst/>
          </a:prstGeom>
        </p:spPr>
        <p:txBody>
          <a:bodyPr>
            <a:normAutofit/>
          </a:bodyPr>
          <a:lstStyle>
            <a:lvl1pPr marL="72000" indent="0">
              <a:lnSpc>
                <a:spcPts val="4200"/>
              </a:lnSpc>
              <a:buFont typeface="Wingdings" panose="05000000000000000000" pitchFamily="2" charset="2"/>
              <a:buChar char="ü"/>
              <a:defRPr sz="2800">
                <a:solidFill>
                  <a:schemeClr val="bg1"/>
                </a:solidFill>
              </a:defRPr>
            </a:lvl1pPr>
            <a:lvl2pPr marL="72000" indent="0">
              <a:lnSpc>
                <a:spcPts val="4200"/>
              </a:lnSpc>
              <a:buFont typeface="Wingdings" panose="05000000000000000000" pitchFamily="2" charset="2"/>
              <a:buChar char="ü"/>
              <a:defRPr sz="2800">
                <a:solidFill>
                  <a:schemeClr val="bg1"/>
                </a:solidFill>
              </a:defRPr>
            </a:lvl2pPr>
            <a:lvl3pPr marL="72000" indent="0">
              <a:lnSpc>
                <a:spcPts val="4200"/>
              </a:lnSpc>
              <a:buFont typeface="Wingdings" panose="05000000000000000000" pitchFamily="2" charset="2"/>
              <a:buChar char="ü"/>
              <a:defRPr sz="2800">
                <a:solidFill>
                  <a:schemeClr val="bg1"/>
                </a:solidFill>
              </a:defRPr>
            </a:lvl3pPr>
            <a:lvl4pPr marL="72000" indent="0">
              <a:lnSpc>
                <a:spcPts val="4200"/>
              </a:lnSpc>
              <a:buFont typeface="Wingdings" panose="05000000000000000000" pitchFamily="2" charset="2"/>
              <a:buChar char="ü"/>
              <a:defRPr sz="2800">
                <a:solidFill>
                  <a:schemeClr val="bg1"/>
                </a:solidFill>
              </a:defRPr>
            </a:lvl4pPr>
            <a:lvl5pPr marL="72000" indent="0">
              <a:lnSpc>
                <a:spcPts val="4200"/>
              </a:lnSpc>
              <a:buFont typeface="Wingdings" panose="05000000000000000000" pitchFamily="2" charset="2"/>
              <a:buChar char="ü"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4288395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EE604902-D242-4F02-9257-7E567DB7086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289"/>
            <a:ext cx="12183861" cy="685342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92D697-377E-6042-80AD-026D13BD1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922" y="6744"/>
            <a:ext cx="10541000" cy="1231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93111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50" r:id="rId3"/>
    <p:sldLayoutId id="2147483663" r:id="rId4"/>
    <p:sldLayoutId id="2147483661" r:id="rId5"/>
    <p:sldLayoutId id="2147483662" r:id="rId6"/>
    <p:sldLayoutId id="2147483651" r:id="rId7"/>
    <p:sldLayoutId id="2147483660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1pPr>
    </p:titleStyle>
    <p:bodyStyle>
      <a:lvl1pPr marL="108000" indent="1080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1pPr>
      <a:lvl2pPr marL="108000" indent="108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2pPr>
      <a:lvl3pPr marL="108000" indent="108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3pPr>
      <a:lvl4pPr marL="108000" indent="108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4pPr>
      <a:lvl5pPr marL="108000" indent="108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13" Type="http://schemas.openxmlformats.org/officeDocument/2006/relationships/image" Target="../media/image72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sv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5" Type="http://schemas.openxmlformats.org/officeDocument/2006/relationships/image" Target="../media/image74.png"/><Relationship Id="rId10" Type="http://schemas.openxmlformats.org/officeDocument/2006/relationships/image" Target="../media/image69.svg"/><Relationship Id="rId4" Type="http://schemas.openxmlformats.org/officeDocument/2006/relationships/image" Target="../media/image63.svg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intel.com/content/www/us/en/architecture-and-technology/intel-active-management-technology.htm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png"/><Relationship Id="rId5" Type="http://schemas.openxmlformats.org/officeDocument/2006/relationships/image" Target="../media/image4.png"/><Relationship Id="rId4" Type="http://schemas.openxmlformats.org/officeDocument/2006/relationships/image" Target="../media/image7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sv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7.sv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90.png"/><Relationship Id="rId7" Type="http://schemas.openxmlformats.org/officeDocument/2006/relationships/image" Target="../media/image94.tiff"/><Relationship Id="rId12" Type="http://schemas.openxmlformats.org/officeDocument/2006/relationships/image" Target="../media/image9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3.png"/><Relationship Id="rId11" Type="http://schemas.openxmlformats.org/officeDocument/2006/relationships/image" Target="../media/image97.png"/><Relationship Id="rId5" Type="http://schemas.openxmlformats.org/officeDocument/2006/relationships/image" Target="../media/image92.png"/><Relationship Id="rId10" Type="http://schemas.openxmlformats.org/officeDocument/2006/relationships/image" Target="../media/image96.tiff"/><Relationship Id="rId4" Type="http://schemas.openxmlformats.org/officeDocument/2006/relationships/image" Target="../media/image91.png"/><Relationship Id="rId9" Type="http://schemas.openxmlformats.org/officeDocument/2006/relationships/image" Target="../media/image9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tiff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ntel.com/content/www/us/en/architecture-and-technology/intel-active-management-technology.html" TargetMode="Externa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aquantia.com/support/driver-download/" TargetMode="External"/><Relationship Id="rId11" Type="http://schemas.openxmlformats.org/officeDocument/2006/relationships/image" Target="../media/image57.png"/><Relationship Id="rId5" Type="http://schemas.openxmlformats.org/officeDocument/2006/relationships/image" Target="../media/image52.tiff"/><Relationship Id="rId10" Type="http://schemas.openxmlformats.org/officeDocument/2006/relationships/image" Target="../media/image56.png"/><Relationship Id="rId4" Type="http://schemas.openxmlformats.org/officeDocument/2006/relationships/image" Target="../media/image51.svg"/><Relationship Id="rId9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73182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4E613B42-B88B-4CF9-A799-0F5E8B73AB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0" r="19690"/>
          <a:stretch/>
        </p:blipFill>
        <p:spPr>
          <a:xfrm>
            <a:off x="6255225" y="1231955"/>
            <a:ext cx="5927954" cy="4955342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5BD268B1-060D-4C4C-ADAD-60A3E6972289}"/>
              </a:ext>
            </a:extLst>
          </p:cNvPr>
          <p:cNvSpPr/>
          <p:nvPr/>
        </p:nvSpPr>
        <p:spPr>
          <a:xfrm rot="10800000">
            <a:off x="6246404" y="1231956"/>
            <a:ext cx="1207709" cy="4955341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2000">
                <a:schemeClr val="bg1">
                  <a:alpha val="6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C00575-32A2-654B-9FD9-F1B35FADF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/>
              <a:t>Support </a:t>
            </a:r>
            <a:r>
              <a:rPr lang="en-US" altLang="zh-TW"/>
              <a:t>Windows Server 2019 </a:t>
            </a:r>
            <a:r>
              <a:rPr lang="zh-TW" altLang="en-US"/>
              <a:t>for Enterprise Application</a:t>
            </a:r>
          </a:p>
        </p:txBody>
      </p:sp>
      <p:sp>
        <p:nvSpPr>
          <p:cNvPr id="13" name="TextBox 17">
            <a:extLst>
              <a:ext uri="{FF2B5EF4-FFF2-40B4-BE49-F238E27FC236}">
                <a16:creationId xmlns:a16="http://schemas.microsoft.com/office/drawing/2014/main" id="{4BDFBB6D-7111-324D-B464-E20C75442D17}"/>
              </a:ext>
            </a:extLst>
          </p:cNvPr>
          <p:cNvSpPr txBox="1"/>
          <p:nvPr/>
        </p:nvSpPr>
        <p:spPr>
          <a:xfrm>
            <a:off x="496207" y="2047429"/>
            <a:ext cx="5759017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Most of</a:t>
            </a:r>
            <a:r>
              <a:rPr lang="en-US" altLang="zh-TW" sz="2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2.5GbE </a:t>
            </a:r>
            <a:r>
              <a:rPr lang="zh-TW" altLang="en-US" sz="2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NIC</a:t>
            </a:r>
            <a:r>
              <a:rPr lang="en-US" altLang="zh-TW" sz="2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</a:t>
            </a:r>
            <a:r>
              <a:rPr lang="zh-TW" altLang="en-US" sz="2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on market are not support</a:t>
            </a:r>
            <a:r>
              <a:rPr lang="en-US" altLang="zh-TW" sz="2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ed by Windows Server</a:t>
            </a:r>
            <a:r>
              <a:rPr lang="zh-TW" altLang="en-US" sz="2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．</a:t>
            </a:r>
            <a:endParaRPr lang="en-US" altLang="zh-TW" sz="200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TW" sz="2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QNAP</a:t>
            </a:r>
            <a:r>
              <a:rPr lang="zh-TW" altLang="en-US" sz="2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2.5GbE </a:t>
            </a:r>
            <a:r>
              <a:rPr lang="zh-TW" altLang="en-US" sz="2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family support</a:t>
            </a:r>
            <a:r>
              <a:rPr lang="en-US" altLang="zh-TW" sz="2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Windows Server 2019, built for enterprise application and support server level advanced feature, including</a:t>
            </a:r>
            <a:r>
              <a:rPr lang="zh-TW" altLang="en-US" sz="2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PXE boot / </a:t>
            </a:r>
            <a:r>
              <a:rPr lang="en-US" altLang="zh-TW" sz="2000" err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WoL</a:t>
            </a:r>
            <a:r>
              <a:rPr lang="en-US" altLang="zh-TW" sz="2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/ Teaming </a:t>
            </a:r>
            <a:endParaRPr lang="zh-TW" altLang="en-US" sz="200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4" name="圖片 4" descr="一張含有 電子用品, 電路 的圖片&#10;&#10;自動產生的描述">
            <a:extLst>
              <a:ext uri="{FF2B5EF4-FFF2-40B4-BE49-F238E27FC236}">
                <a16:creationId xmlns:a16="http://schemas.microsoft.com/office/drawing/2014/main" id="{05F95BAD-47D7-4DB5-B9ED-9EAFDA70C2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2819" y="-3070304"/>
            <a:ext cx="3505200" cy="2637971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FB4D90A9-0849-4F8D-A6F6-5CEF4B211B1F}"/>
              </a:ext>
            </a:extLst>
          </p:cNvPr>
          <p:cNvSpPr txBox="1"/>
          <p:nvPr/>
        </p:nvSpPr>
        <p:spPr>
          <a:xfrm>
            <a:off x="9381066" y="4264782"/>
            <a:ext cx="10418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b="1">
                <a:solidFill>
                  <a:schemeClr val="bg1"/>
                </a:solidFill>
                <a:ea typeface="新細明體"/>
              </a:rPr>
              <a:t>I225-LM</a:t>
            </a:r>
            <a:endParaRPr lang="zh-TW" b="1">
              <a:solidFill>
                <a:schemeClr val="bg1"/>
              </a:solidFill>
              <a:ea typeface="新細明體"/>
              <a:cs typeface="Calibri"/>
            </a:endParaRPr>
          </a:p>
        </p:txBody>
      </p:sp>
      <p:pic>
        <p:nvPicPr>
          <p:cNvPr id="30" name="圖片 29" descr="一張含有 畫畫 的圖片&#10;&#10;自動產生的描述">
            <a:extLst>
              <a:ext uri="{FF2B5EF4-FFF2-40B4-BE49-F238E27FC236}">
                <a16:creationId xmlns:a16="http://schemas.microsoft.com/office/drawing/2014/main" id="{1BA611DD-B6CA-4157-BFE3-2FE29909C4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604" y="4207401"/>
            <a:ext cx="3286741" cy="108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1350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箭號: 向左 22">
            <a:extLst>
              <a:ext uri="{FF2B5EF4-FFF2-40B4-BE49-F238E27FC236}">
                <a16:creationId xmlns:a16="http://schemas.microsoft.com/office/drawing/2014/main" id="{A049888C-16E6-4DD5-9767-FAFB36FCE6C2}"/>
              </a:ext>
            </a:extLst>
          </p:cNvPr>
          <p:cNvSpPr/>
          <p:nvPr/>
        </p:nvSpPr>
        <p:spPr>
          <a:xfrm>
            <a:off x="4615389" y="2981051"/>
            <a:ext cx="2643931" cy="229749"/>
          </a:xfrm>
          <a:prstGeom prst="leftArrow">
            <a:avLst>
              <a:gd name="adj1" fmla="val 50000"/>
              <a:gd name="adj2" fmla="val 92000"/>
            </a:avLst>
          </a:prstGeom>
          <a:solidFill>
            <a:srgbClr val="4E2B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箭號: 向左 23">
            <a:extLst>
              <a:ext uri="{FF2B5EF4-FFF2-40B4-BE49-F238E27FC236}">
                <a16:creationId xmlns:a16="http://schemas.microsoft.com/office/drawing/2014/main" id="{882F54C4-8ED4-4BCA-A80F-197A1954144F}"/>
              </a:ext>
            </a:extLst>
          </p:cNvPr>
          <p:cNvSpPr/>
          <p:nvPr/>
        </p:nvSpPr>
        <p:spPr>
          <a:xfrm>
            <a:off x="4615389" y="4551223"/>
            <a:ext cx="2643931" cy="229749"/>
          </a:xfrm>
          <a:prstGeom prst="leftArrow">
            <a:avLst>
              <a:gd name="adj1" fmla="val 50000"/>
              <a:gd name="adj2" fmla="val 92000"/>
            </a:avLst>
          </a:prstGeom>
          <a:solidFill>
            <a:srgbClr val="4E2B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9" name="群組 38">
            <a:extLst>
              <a:ext uri="{FF2B5EF4-FFF2-40B4-BE49-F238E27FC236}">
                <a16:creationId xmlns:a16="http://schemas.microsoft.com/office/drawing/2014/main" id="{95F43983-C3EF-4E02-A5B3-5C463E2DCA28}"/>
              </a:ext>
            </a:extLst>
          </p:cNvPr>
          <p:cNvGrpSpPr/>
          <p:nvPr/>
        </p:nvGrpSpPr>
        <p:grpSpPr>
          <a:xfrm>
            <a:off x="6776802" y="2386361"/>
            <a:ext cx="3645978" cy="2507743"/>
            <a:chOff x="6784788" y="2199263"/>
            <a:chExt cx="3917999" cy="2694841"/>
          </a:xfrm>
        </p:grpSpPr>
        <p:pic>
          <p:nvPicPr>
            <p:cNvPr id="40" name="圖形 39">
              <a:extLst>
                <a:ext uri="{FF2B5EF4-FFF2-40B4-BE49-F238E27FC236}">
                  <a16:creationId xmlns:a16="http://schemas.microsoft.com/office/drawing/2014/main" id="{2CB6A42B-8584-4C77-B7E0-61EC6E724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880082" y="2199263"/>
              <a:ext cx="2822705" cy="2647314"/>
            </a:xfrm>
            <a:prstGeom prst="rect">
              <a:avLst/>
            </a:prstGeom>
          </p:spPr>
        </p:pic>
        <p:pic>
          <p:nvPicPr>
            <p:cNvPr id="41" name="圖形 40">
              <a:extLst>
                <a:ext uri="{FF2B5EF4-FFF2-40B4-BE49-F238E27FC236}">
                  <a16:creationId xmlns:a16="http://schemas.microsoft.com/office/drawing/2014/main" id="{75FC1810-A5AE-4253-96BF-132C485E6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784788" y="3890716"/>
              <a:ext cx="1720731" cy="1003388"/>
            </a:xfrm>
            <a:prstGeom prst="rect">
              <a:avLst/>
            </a:prstGeom>
          </p:spPr>
        </p:pic>
        <p:pic>
          <p:nvPicPr>
            <p:cNvPr id="42" name="圖形 41">
              <a:extLst>
                <a:ext uri="{FF2B5EF4-FFF2-40B4-BE49-F238E27FC236}">
                  <a16:creationId xmlns:a16="http://schemas.microsoft.com/office/drawing/2014/main" id="{5CDAED07-D5FB-4F3B-B4AB-6C6CC142C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501059" y="2919030"/>
              <a:ext cx="1580749" cy="1045334"/>
            </a:xfrm>
            <a:prstGeom prst="rect">
              <a:avLst/>
            </a:prstGeom>
          </p:spPr>
        </p:pic>
      </p:grpSp>
      <p:sp>
        <p:nvSpPr>
          <p:cNvPr id="8" name="文字方塊 7">
            <a:extLst>
              <a:ext uri="{FF2B5EF4-FFF2-40B4-BE49-F238E27FC236}">
                <a16:creationId xmlns:a16="http://schemas.microsoft.com/office/drawing/2014/main" id="{4DD20878-C2E7-415F-B4FD-26F2F27EA93A}"/>
              </a:ext>
            </a:extLst>
          </p:cNvPr>
          <p:cNvSpPr txBox="1"/>
          <p:nvPr/>
        </p:nvSpPr>
        <p:spPr>
          <a:xfrm>
            <a:off x="699618" y="3585760"/>
            <a:ext cx="228976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Rackmount Server</a:t>
            </a:r>
            <a:endParaRPr lang="zh-TW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521C8C45-935E-4942-9B82-1949A7009DE4}"/>
              </a:ext>
            </a:extLst>
          </p:cNvPr>
          <p:cNvSpPr txBox="1"/>
          <p:nvPr/>
        </p:nvSpPr>
        <p:spPr>
          <a:xfrm>
            <a:off x="912367" y="5660394"/>
            <a:ext cx="189901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PC / Workstation</a:t>
            </a:r>
            <a:endParaRPr lang="zh-TW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21F38CFD-2421-4BAF-8A89-F7F6BB1E7E2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36416" y="2074718"/>
            <a:ext cx="1850917" cy="1542431"/>
          </a:xfrm>
          <a:prstGeom prst="rect">
            <a:avLst/>
          </a:prstGeom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D5CE6BAC-EC55-436A-BD5B-3BF0AECC300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99618" y="4383239"/>
            <a:ext cx="2324512" cy="12501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C00575-32A2-654B-9FD9-F1B35FADF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>
                <a:ea typeface="Microsoft JhengHei"/>
              </a:rPr>
              <a:t>Compatible with </a:t>
            </a:r>
            <a:r>
              <a:rPr lang="en-US">
                <a:ea typeface="微軟正黑體"/>
              </a:rPr>
              <a:t>Intel</a:t>
            </a:r>
            <a:r>
              <a:rPr lang="en-US" altLang="zh-CN">
                <a:ea typeface="微軟正黑體"/>
              </a:rPr>
              <a:t> AMT and Wake-On-LAN. Experience remote management with efficiency</a:t>
            </a:r>
            <a:endParaRPr lang="zh-CN" alt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BDFBB6D-7111-324D-B464-E20C75442D17}"/>
              </a:ext>
            </a:extLst>
          </p:cNvPr>
          <p:cNvSpPr txBox="1"/>
          <p:nvPr/>
        </p:nvSpPr>
        <p:spPr>
          <a:xfrm>
            <a:off x="5027904" y="5478251"/>
            <a:ext cx="6246415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*</a:t>
            </a:r>
            <a:r>
              <a:rPr lang="en-US" altLang="zh-CN" sz="1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*</a:t>
            </a:r>
            <a:r>
              <a:rPr lang="zh-TW" altLang="en-US" sz="1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2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Only</a:t>
            </a:r>
            <a:r>
              <a:rPr lang="zh-TW" altLang="en-US" sz="12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2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the</a:t>
            </a:r>
            <a:r>
              <a:rPr lang="zh-TW" altLang="en-US" sz="12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2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first</a:t>
            </a:r>
            <a:r>
              <a:rPr lang="zh-TW" altLang="en-US" sz="12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2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port</a:t>
            </a:r>
            <a:r>
              <a:rPr lang="zh-TW" altLang="en-US" sz="12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2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(near</a:t>
            </a:r>
            <a:r>
              <a:rPr lang="zh-TW" altLang="en-US" sz="12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2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the</a:t>
            </a:r>
            <a:r>
              <a:rPr lang="zh-TW" altLang="en-US" sz="12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2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gold</a:t>
            </a:r>
            <a:r>
              <a:rPr lang="zh-TW" altLang="en-US" sz="12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2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fingers)</a:t>
            </a:r>
            <a:r>
              <a:rPr lang="zh-TW" altLang="en-US" sz="12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2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supports</a:t>
            </a:r>
            <a:r>
              <a:rPr lang="zh-TW" altLang="en-US" sz="12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2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Wake-On-LAN.</a:t>
            </a:r>
            <a:endParaRPr lang="zh-CN" altLang="en-US" sz="12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en-US" altLang="zh-CN" sz="1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*</a:t>
            </a:r>
            <a:r>
              <a:rPr lang="zh-TW" altLang="en-US" sz="1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CN" sz="1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QT</a:t>
            </a:r>
            <a:r>
              <a:rPr lang="zh-CN" sz="1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 </a:t>
            </a:r>
            <a:r>
              <a:rPr lang="en-US" altLang="zh-CN" sz="1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does not support WoL from expansion card.</a:t>
            </a:r>
            <a:endParaRPr lang="zh-CN" altLang="en-US" sz="12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3" name="TextBox 17">
            <a:extLst>
              <a:ext uri="{FF2B5EF4-FFF2-40B4-BE49-F238E27FC236}">
                <a16:creationId xmlns:a16="http://schemas.microsoft.com/office/drawing/2014/main" id="{4BDFBB6D-7111-324D-B464-E20C75442D17}"/>
              </a:ext>
            </a:extLst>
          </p:cNvPr>
          <p:cNvSpPr txBox="1"/>
          <p:nvPr/>
        </p:nvSpPr>
        <p:spPr>
          <a:xfrm>
            <a:off x="711279" y="1307068"/>
            <a:ext cx="10730093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Support serval different remote management techn</a:t>
            </a:r>
            <a:r>
              <a:rPr lang="en-US" altLang="zh-TW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o</a:t>
            </a:r>
            <a:r>
              <a:rPr lang="zh-TW" altLang="en-US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l</a:t>
            </a:r>
            <a:r>
              <a:rPr lang="en-US" altLang="zh-TW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o</a:t>
            </a:r>
            <a:r>
              <a:rPr lang="zh-TW" altLang="en-US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g</a:t>
            </a:r>
            <a:r>
              <a:rPr lang="en-US" altLang="zh-TW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ies</a:t>
            </a:r>
            <a:r>
              <a:rPr lang="zh-TW" altLang="en-US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to help you manage your server </a:t>
            </a:r>
            <a:r>
              <a:rPr lang="en-US" altLang="zh-TW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with </a:t>
            </a:r>
            <a:r>
              <a:rPr lang="zh-TW" altLang="en-US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efficiency.</a:t>
            </a:r>
            <a:endParaRPr lang="en-US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4B31385D-3A2E-4E71-A129-9B3DDBCEBDB6}"/>
              </a:ext>
            </a:extLst>
          </p:cNvPr>
          <p:cNvGrpSpPr/>
          <p:nvPr/>
        </p:nvGrpSpPr>
        <p:grpSpPr>
          <a:xfrm rot="10800000">
            <a:off x="3352800" y="3209097"/>
            <a:ext cx="1390485" cy="1390485"/>
            <a:chOff x="946017" y="4674811"/>
            <a:chExt cx="1184801" cy="1184801"/>
          </a:xfrm>
        </p:grpSpPr>
        <p:sp>
          <p:nvSpPr>
            <p:cNvPr id="32" name="Shape 279">
              <a:extLst>
                <a:ext uri="{FF2B5EF4-FFF2-40B4-BE49-F238E27FC236}">
                  <a16:creationId xmlns:a16="http://schemas.microsoft.com/office/drawing/2014/main" id="{F1AB1D9A-87EF-4D4B-A597-67000DA40287}"/>
                </a:ext>
              </a:extLst>
            </p:cNvPr>
            <p:cNvSpPr/>
            <p:nvPr/>
          </p:nvSpPr>
          <p:spPr>
            <a:xfrm rot="2700000">
              <a:off x="946017" y="4674811"/>
              <a:ext cx="1184801" cy="1184801"/>
            </a:xfrm>
            <a:prstGeom prst="teardrop">
              <a:avLst>
                <a:gd name="adj" fmla="val 100000"/>
              </a:avLst>
            </a:prstGeom>
            <a:solidFill>
              <a:srgbClr val="85D8DE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Shape 280">
              <a:extLst>
                <a:ext uri="{FF2B5EF4-FFF2-40B4-BE49-F238E27FC236}">
                  <a16:creationId xmlns:a16="http://schemas.microsoft.com/office/drawing/2014/main" id="{4113B978-A0D5-4636-AF58-81CFA3A44E03}"/>
                </a:ext>
              </a:extLst>
            </p:cNvPr>
            <p:cNvSpPr/>
            <p:nvPr/>
          </p:nvSpPr>
          <p:spPr>
            <a:xfrm>
              <a:off x="1010469" y="4732216"/>
              <a:ext cx="1058759" cy="1058759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2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" name="群組 33">
            <a:extLst>
              <a:ext uri="{FF2B5EF4-FFF2-40B4-BE49-F238E27FC236}">
                <a16:creationId xmlns:a16="http://schemas.microsoft.com/office/drawing/2014/main" id="{BB37A471-27B3-4912-9060-EA83CC1082F4}"/>
              </a:ext>
            </a:extLst>
          </p:cNvPr>
          <p:cNvGrpSpPr/>
          <p:nvPr/>
        </p:nvGrpSpPr>
        <p:grpSpPr>
          <a:xfrm rot="10800000">
            <a:off x="3352800" y="4701949"/>
            <a:ext cx="1390485" cy="1390485"/>
            <a:chOff x="946017" y="4674811"/>
            <a:chExt cx="1184801" cy="1184801"/>
          </a:xfrm>
        </p:grpSpPr>
        <p:sp>
          <p:nvSpPr>
            <p:cNvPr id="35" name="Shape 279">
              <a:extLst>
                <a:ext uri="{FF2B5EF4-FFF2-40B4-BE49-F238E27FC236}">
                  <a16:creationId xmlns:a16="http://schemas.microsoft.com/office/drawing/2014/main" id="{EF20AC5A-0AB6-4504-8571-6541A58CD515}"/>
                </a:ext>
              </a:extLst>
            </p:cNvPr>
            <p:cNvSpPr/>
            <p:nvPr/>
          </p:nvSpPr>
          <p:spPr>
            <a:xfrm rot="2700000">
              <a:off x="946017" y="4674811"/>
              <a:ext cx="1184801" cy="1184801"/>
            </a:xfrm>
            <a:prstGeom prst="teardrop">
              <a:avLst>
                <a:gd name="adj" fmla="val 100000"/>
              </a:avLst>
            </a:prstGeom>
            <a:solidFill>
              <a:srgbClr val="85D8DE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Shape 280">
              <a:extLst>
                <a:ext uri="{FF2B5EF4-FFF2-40B4-BE49-F238E27FC236}">
                  <a16:creationId xmlns:a16="http://schemas.microsoft.com/office/drawing/2014/main" id="{4C2A823D-4107-4C9F-B3A9-CBC0E78E4484}"/>
                </a:ext>
              </a:extLst>
            </p:cNvPr>
            <p:cNvSpPr/>
            <p:nvPr/>
          </p:nvSpPr>
          <p:spPr>
            <a:xfrm>
              <a:off x="1010469" y="4732216"/>
              <a:ext cx="1058759" cy="1058759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2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58D0AAC2-776F-4BD4-9FDD-9C5B41DF3317}"/>
              </a:ext>
            </a:extLst>
          </p:cNvPr>
          <p:cNvGrpSpPr/>
          <p:nvPr/>
        </p:nvGrpSpPr>
        <p:grpSpPr>
          <a:xfrm rot="10800000">
            <a:off x="3352800" y="1716243"/>
            <a:ext cx="1390485" cy="1390485"/>
            <a:chOff x="946017" y="4674811"/>
            <a:chExt cx="1184801" cy="1184801"/>
          </a:xfrm>
        </p:grpSpPr>
        <p:sp>
          <p:nvSpPr>
            <p:cNvPr id="29" name="Shape 279">
              <a:extLst>
                <a:ext uri="{FF2B5EF4-FFF2-40B4-BE49-F238E27FC236}">
                  <a16:creationId xmlns:a16="http://schemas.microsoft.com/office/drawing/2014/main" id="{0A559930-7767-40DD-9E29-5B4D76FACF7A}"/>
                </a:ext>
              </a:extLst>
            </p:cNvPr>
            <p:cNvSpPr/>
            <p:nvPr/>
          </p:nvSpPr>
          <p:spPr>
            <a:xfrm rot="2700000">
              <a:off x="946017" y="4674811"/>
              <a:ext cx="1184801" cy="1184801"/>
            </a:xfrm>
            <a:prstGeom prst="teardrop">
              <a:avLst>
                <a:gd name="adj" fmla="val 100000"/>
              </a:avLst>
            </a:prstGeom>
            <a:solidFill>
              <a:srgbClr val="85D8DE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Shape 280">
              <a:extLst>
                <a:ext uri="{FF2B5EF4-FFF2-40B4-BE49-F238E27FC236}">
                  <a16:creationId xmlns:a16="http://schemas.microsoft.com/office/drawing/2014/main" id="{AA191F66-606A-400F-A485-20C21CE51BCB}"/>
                </a:ext>
              </a:extLst>
            </p:cNvPr>
            <p:cNvSpPr/>
            <p:nvPr/>
          </p:nvSpPr>
          <p:spPr>
            <a:xfrm>
              <a:off x="1010469" y="4732216"/>
              <a:ext cx="1058759" cy="1058759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2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5" name="圖片 24" descr="一張含有 電子用品, 電路 的圖片&#10;&#10;自動產生的描述">
            <a:extLst>
              <a:ext uri="{FF2B5EF4-FFF2-40B4-BE49-F238E27FC236}">
                <a16:creationId xmlns:a16="http://schemas.microsoft.com/office/drawing/2014/main" id="{98BB5A51-3D8E-4C1A-8728-8B3B0A0A056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4353" y="3212883"/>
            <a:ext cx="1016596" cy="14800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圖片 25" descr="一張含有 電路, 電腦 的圖片&#10;&#10;自動產生的描述">
            <a:extLst>
              <a:ext uri="{FF2B5EF4-FFF2-40B4-BE49-F238E27FC236}">
                <a16:creationId xmlns:a16="http://schemas.microsoft.com/office/drawing/2014/main" id="{C1BCF88B-BDC0-46D5-A6FC-21E03C83EAF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9302" y="4779443"/>
            <a:ext cx="1165232" cy="13950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圖片 26" descr="一張含有 電路 的圖片&#10;&#10;自動產生的描述">
            <a:extLst>
              <a:ext uri="{FF2B5EF4-FFF2-40B4-BE49-F238E27FC236}">
                <a16:creationId xmlns:a16="http://schemas.microsoft.com/office/drawing/2014/main" id="{4A5C15E7-7116-4B89-95D5-C4EDB02C62F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1075" y="1761693"/>
            <a:ext cx="986698" cy="14074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群組 10">
            <a:extLst>
              <a:ext uri="{FF2B5EF4-FFF2-40B4-BE49-F238E27FC236}">
                <a16:creationId xmlns:a16="http://schemas.microsoft.com/office/drawing/2014/main" id="{F50DFEA0-012C-4549-98D6-AA2FBF88EE8B}"/>
              </a:ext>
            </a:extLst>
          </p:cNvPr>
          <p:cNvGrpSpPr/>
          <p:nvPr/>
        </p:nvGrpSpPr>
        <p:grpSpPr>
          <a:xfrm>
            <a:off x="6735338" y="2832554"/>
            <a:ext cx="1655188" cy="512813"/>
            <a:chOff x="9415087" y="2013881"/>
            <a:chExt cx="1655188" cy="512813"/>
          </a:xfrm>
        </p:grpSpPr>
        <p:sp>
          <p:nvSpPr>
            <p:cNvPr id="20" name="平行四邊形 19">
              <a:extLst>
                <a:ext uri="{FF2B5EF4-FFF2-40B4-BE49-F238E27FC236}">
                  <a16:creationId xmlns:a16="http://schemas.microsoft.com/office/drawing/2014/main" id="{7C72376B-88AE-4568-91A7-39CFD2FD1820}"/>
                </a:ext>
              </a:extLst>
            </p:cNvPr>
            <p:cNvSpPr/>
            <p:nvPr/>
          </p:nvSpPr>
          <p:spPr>
            <a:xfrm>
              <a:off x="9415087" y="2013881"/>
              <a:ext cx="1655188" cy="512813"/>
            </a:xfrm>
            <a:prstGeom prst="parallelogram">
              <a:avLst>
                <a:gd name="adj" fmla="val 5806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7FE6C6C2-18AD-4840-9C84-5E5BADE47F2B}"/>
                </a:ext>
              </a:extLst>
            </p:cNvPr>
            <p:cNvSpPr txBox="1"/>
            <p:nvPr/>
          </p:nvSpPr>
          <p:spPr>
            <a:xfrm>
              <a:off x="9683224" y="2031902"/>
              <a:ext cx="1173535" cy="461665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algn="ctr"/>
              <a:r>
                <a:rPr lang="zh-TW" altLang="en-US" sz="1200" b="1"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Remote Management</a:t>
              </a:r>
              <a:endParaRPr lang="zh-TW" altLang="en-US" sz="1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pic>
        <p:nvPicPr>
          <p:cNvPr id="38" name="圖形 37">
            <a:extLst>
              <a:ext uri="{FF2B5EF4-FFF2-40B4-BE49-F238E27FC236}">
                <a16:creationId xmlns:a16="http://schemas.microsoft.com/office/drawing/2014/main" id="{C06BFEBC-079F-432E-9E96-3570F21334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73915" y="3056156"/>
            <a:ext cx="1471000" cy="972758"/>
          </a:xfrm>
          <a:prstGeom prst="rect">
            <a:avLst/>
          </a:prstGeom>
        </p:spPr>
      </p:pic>
      <p:pic>
        <p:nvPicPr>
          <p:cNvPr id="43" name="圖形 42">
            <a:extLst>
              <a:ext uri="{FF2B5EF4-FFF2-40B4-BE49-F238E27FC236}">
                <a16:creationId xmlns:a16="http://schemas.microsoft.com/office/drawing/2014/main" id="{CDEDF0AF-BE45-45BA-BE6D-EAF6EDA91F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45736" y="4188938"/>
            <a:ext cx="680583" cy="45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7850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AD0FF934-3819-42D9-8E57-5007612EB6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45" r="19690"/>
          <a:stretch/>
        </p:blipFill>
        <p:spPr>
          <a:xfrm>
            <a:off x="0" y="1231955"/>
            <a:ext cx="5390447" cy="4955342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8636E1F0-AC3E-4D9B-AAFA-5FE9C7A6B93A}"/>
              </a:ext>
            </a:extLst>
          </p:cNvPr>
          <p:cNvSpPr/>
          <p:nvPr/>
        </p:nvSpPr>
        <p:spPr>
          <a:xfrm>
            <a:off x="4182738" y="1231956"/>
            <a:ext cx="1207709" cy="4955341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2000">
                <a:schemeClr val="bg1">
                  <a:alpha val="6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C00575-32A2-654B-9FD9-F1B35FADF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Intel</a:t>
            </a:r>
            <a:r>
              <a:rPr lang="en-US" baseline="30000"/>
              <a:t>®</a:t>
            </a:r>
            <a:r>
              <a:rPr lang="en-US"/>
              <a:t> </a:t>
            </a:r>
            <a:r>
              <a:rPr lang="en-US" altLang="zh-TW"/>
              <a:t>Active</a:t>
            </a:r>
            <a:r>
              <a:rPr lang="en-US"/>
              <a:t> Management Technology</a:t>
            </a:r>
            <a:endParaRPr lang="zh-TW" altLang="en-US"/>
          </a:p>
        </p:txBody>
      </p:sp>
      <p:sp>
        <p:nvSpPr>
          <p:cNvPr id="13" name="TextBox 17">
            <a:extLst>
              <a:ext uri="{FF2B5EF4-FFF2-40B4-BE49-F238E27FC236}">
                <a16:creationId xmlns:a16="http://schemas.microsoft.com/office/drawing/2014/main" id="{4BDFBB6D-7111-324D-B464-E20C75442D17}"/>
              </a:ext>
            </a:extLst>
          </p:cNvPr>
          <p:cNvSpPr txBox="1"/>
          <p:nvPr/>
        </p:nvSpPr>
        <p:spPr>
          <a:xfrm>
            <a:off x="5624734" y="1676452"/>
            <a:ext cx="5472959" cy="286232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Hardware-bas</a:t>
            </a:r>
            <a:r>
              <a:rPr lang="zh-TW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e</a:t>
            </a:r>
            <a:r>
              <a:rPr lang="en-US" altLang="zh-TW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d</a:t>
            </a:r>
            <a:r>
              <a:rPr lang="zh-TW" altLang="en-US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zh-TW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Intel</a:t>
            </a:r>
            <a:r>
              <a:rPr lang="zh-TW" sz="2000" baseline="30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®</a:t>
            </a:r>
            <a:r>
              <a:rPr lang="zh-TW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Active Management Technology</a:t>
            </a:r>
            <a:r>
              <a:rPr lang="zh-TW" altLang="en-US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provides</a:t>
            </a:r>
            <a:r>
              <a:rPr lang="zh-TW" altLang="en-US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persistent</a:t>
            </a:r>
            <a:r>
              <a:rPr lang="zh-TW" altLang="en-US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o</a:t>
            </a:r>
            <a:r>
              <a:rPr lang="zh-TW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ut-of-</a:t>
            </a:r>
            <a:r>
              <a:rPr lang="en-US" altLang="zh-TW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b</a:t>
            </a:r>
            <a:r>
              <a:rPr lang="zh-TW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and</a:t>
            </a:r>
            <a:r>
              <a:rPr lang="zh-TW" altLang="en-US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connectivity</a:t>
            </a:r>
            <a:r>
              <a:rPr lang="zh-TW" altLang="en-US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that</a:t>
            </a:r>
            <a:r>
              <a:rPr lang="zh-TW" altLang="en-US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operates</a:t>
            </a:r>
            <a:r>
              <a:rPr lang="zh-TW" altLang="en-US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independently</a:t>
            </a:r>
            <a:r>
              <a:rPr lang="zh-TW" altLang="en-US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of</a:t>
            </a:r>
            <a:r>
              <a:rPr lang="zh-TW" altLang="en-US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the</a:t>
            </a:r>
            <a:r>
              <a:rPr lang="zh-TW" altLang="en-US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OS,</a:t>
            </a:r>
            <a:r>
              <a:rPr lang="zh-TW" altLang="en-US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allowing</a:t>
            </a:r>
            <a:r>
              <a:rPr lang="zh-TW" altLang="en-US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fixes</a:t>
            </a:r>
            <a:r>
              <a:rPr lang="zh-TW" altLang="en-US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to</a:t>
            </a:r>
            <a:r>
              <a:rPr lang="zh-TW" altLang="en-US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</a:t>
            </a:r>
            <a:r>
              <a:rPr lang="zh-TW" altLang="en-US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wider</a:t>
            </a:r>
            <a:r>
              <a:rPr lang="zh-TW" altLang="en-US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range</a:t>
            </a:r>
            <a:r>
              <a:rPr lang="zh-TW" altLang="en-US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of</a:t>
            </a:r>
            <a:r>
              <a:rPr lang="zh-TW" altLang="en-US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systems</a:t>
            </a:r>
            <a:r>
              <a:rPr lang="zh-TW" altLang="en-US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issues,</a:t>
            </a:r>
            <a:r>
              <a:rPr lang="zh-TW" altLang="en-US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even</a:t>
            </a:r>
            <a:r>
              <a:rPr lang="zh-TW" altLang="en-US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when</a:t>
            </a:r>
            <a:r>
              <a:rPr lang="zh-TW" altLang="en-US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the</a:t>
            </a:r>
            <a:r>
              <a:rPr lang="zh-TW" altLang="en-US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OS</a:t>
            </a:r>
            <a:r>
              <a:rPr lang="zh-TW" altLang="en-US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is</a:t>
            </a:r>
            <a:r>
              <a:rPr lang="zh-TW" altLang="en-US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down.</a:t>
            </a:r>
            <a:r>
              <a:rPr lang="zh-TW" altLang="en-US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Repair</a:t>
            </a:r>
            <a:r>
              <a:rPr lang="zh-TW" altLang="en-US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corrupted</a:t>
            </a:r>
            <a:r>
              <a:rPr lang="zh-TW" altLang="en-US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drivers,</a:t>
            </a:r>
            <a:r>
              <a:rPr lang="zh-TW" altLang="en-US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application</a:t>
            </a:r>
            <a:r>
              <a:rPr lang="zh-TW" altLang="en-US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software,</a:t>
            </a:r>
            <a:r>
              <a:rPr lang="zh-TW" altLang="en-US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or</a:t>
            </a:r>
            <a:r>
              <a:rPr lang="zh-TW" altLang="en-US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the</a:t>
            </a:r>
            <a:r>
              <a:rPr lang="zh-TW" altLang="en-US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OS</a:t>
            </a:r>
            <a:r>
              <a:rPr lang="zh-TW" altLang="en-US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on</a:t>
            </a:r>
            <a:r>
              <a:rPr lang="zh-TW" altLang="en-US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non-responsive</a:t>
            </a:r>
            <a:r>
              <a:rPr lang="zh-TW" altLang="en-US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systems</a:t>
            </a:r>
            <a:r>
              <a:rPr lang="zh-TW" altLang="en-US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that</a:t>
            </a:r>
            <a:r>
              <a:rPr lang="zh-TW" altLang="en-US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won't</a:t>
            </a:r>
            <a:r>
              <a:rPr lang="zh-TW" altLang="en-US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run</a:t>
            </a:r>
            <a:r>
              <a:rPr lang="zh-TW" altLang="en-US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or</a:t>
            </a:r>
            <a:r>
              <a:rPr lang="zh-TW" altLang="en-US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boot</a:t>
            </a:r>
            <a:r>
              <a:rPr lang="zh-TW" altLang="en-US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or</a:t>
            </a:r>
            <a:r>
              <a:rPr lang="zh-TW" altLang="en-US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use</a:t>
            </a:r>
            <a:r>
              <a:rPr lang="zh-TW" altLang="en-US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zh-TW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KVM </a:t>
            </a:r>
            <a:r>
              <a:rPr lang="en-US" altLang="zh-TW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to</a:t>
            </a:r>
            <a:r>
              <a:rPr lang="zh-TW" altLang="en-US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monitor</a:t>
            </a:r>
            <a:r>
              <a:rPr lang="zh-TW" altLang="en-US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OS</a:t>
            </a:r>
            <a:r>
              <a:rPr lang="zh-TW" altLang="en-US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upgrades</a:t>
            </a:r>
            <a:r>
              <a:rPr lang="zh-TW" altLang="en-US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or</a:t>
            </a:r>
            <a:r>
              <a:rPr lang="zh-TW" altLang="en-US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boot</a:t>
            </a:r>
            <a:r>
              <a:rPr lang="zh-TW" altLang="en-US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to</a:t>
            </a:r>
            <a:r>
              <a:rPr lang="zh-TW" altLang="en-US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the</a:t>
            </a:r>
            <a:r>
              <a:rPr lang="zh-TW" altLang="en-US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system</a:t>
            </a:r>
            <a:r>
              <a:rPr lang="zh-TW" altLang="en-US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zh-TW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BIOS</a:t>
            </a:r>
            <a:r>
              <a:rPr lang="en-US" altLang="zh-TW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.</a:t>
            </a:r>
            <a:endParaRPr lang="zh-TW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1C4D5BF9-38F6-4F97-92A3-1BCC6418706C}"/>
              </a:ext>
            </a:extLst>
          </p:cNvPr>
          <p:cNvSpPr txBox="1"/>
          <p:nvPr/>
        </p:nvSpPr>
        <p:spPr>
          <a:xfrm>
            <a:off x="5624734" y="4593597"/>
            <a:ext cx="6164532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05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*Please check with your manufactor of your motherboard or BIOS, If they support Intel AMT.</a:t>
            </a:r>
            <a:endParaRPr lang="zh-TW" sz="105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63EA06F3-2174-4847-ABFB-9BA3163670BF}"/>
              </a:ext>
            </a:extLst>
          </p:cNvPr>
          <p:cNvSpPr txBox="1"/>
          <p:nvPr/>
        </p:nvSpPr>
        <p:spPr>
          <a:xfrm>
            <a:off x="7237863" y="5668369"/>
            <a:ext cx="500645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400">
                <a:ea typeface="新細明體"/>
              </a:rPr>
              <a:t>Source: </a:t>
            </a:r>
            <a:r>
              <a:rPr lang="zh-TW" sz="1400">
                <a:ea typeface="+mn-lt"/>
                <a:cs typeface="+mn-lt"/>
                <a:hlinkClick r:id="rId4"/>
              </a:rPr>
              <a:t>https://www.intel.com/content/www/us/en/architecture-and-technology/intel-active-management-technology.html</a:t>
            </a:r>
            <a:endParaRPr lang="zh-TW" sz="1400"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62415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360CB3CC-3794-4CE1-AB5E-550DA2FDA2CD}"/>
              </a:ext>
            </a:extLst>
          </p:cNvPr>
          <p:cNvSpPr/>
          <p:nvPr/>
        </p:nvSpPr>
        <p:spPr>
          <a:xfrm>
            <a:off x="1819167" y="2309156"/>
            <a:ext cx="661677" cy="366064"/>
          </a:xfrm>
          <a:prstGeom prst="rect">
            <a:avLst/>
          </a:prstGeom>
          <a:gradFill flip="none" rotWithShape="1">
            <a:gsLst>
              <a:gs pos="100000">
                <a:srgbClr val="731BF5"/>
              </a:gs>
              <a:gs pos="0">
                <a:srgbClr val="00B0F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99C54E0A-FB56-4921-9B21-8E6A7686656E}"/>
              </a:ext>
            </a:extLst>
          </p:cNvPr>
          <p:cNvSpPr/>
          <p:nvPr/>
        </p:nvSpPr>
        <p:spPr>
          <a:xfrm>
            <a:off x="1819167" y="2845115"/>
            <a:ext cx="661677" cy="366064"/>
          </a:xfrm>
          <a:prstGeom prst="rect">
            <a:avLst/>
          </a:prstGeom>
          <a:gradFill flip="none" rotWithShape="1">
            <a:gsLst>
              <a:gs pos="100000">
                <a:srgbClr val="731BF5"/>
              </a:gs>
              <a:gs pos="0">
                <a:srgbClr val="00B0F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48BCF0ED-83ED-4C89-B6C1-70132ACCD956}"/>
              </a:ext>
            </a:extLst>
          </p:cNvPr>
          <p:cNvSpPr/>
          <p:nvPr/>
        </p:nvSpPr>
        <p:spPr>
          <a:xfrm>
            <a:off x="1819167" y="4046581"/>
            <a:ext cx="3924872" cy="366064"/>
          </a:xfrm>
          <a:prstGeom prst="rect">
            <a:avLst/>
          </a:prstGeom>
          <a:gradFill flip="none" rotWithShape="1">
            <a:gsLst>
              <a:gs pos="99187">
                <a:srgbClr val="E92BBE"/>
              </a:gs>
              <a:gs pos="46000">
                <a:srgbClr val="731BF5"/>
              </a:gs>
              <a:gs pos="0">
                <a:srgbClr val="00B0F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5AFD48F4-A18C-4EFC-B6A4-36079E53E730}"/>
              </a:ext>
            </a:extLst>
          </p:cNvPr>
          <p:cNvSpPr/>
          <p:nvPr/>
        </p:nvSpPr>
        <p:spPr>
          <a:xfrm>
            <a:off x="1819167" y="4582540"/>
            <a:ext cx="3924872" cy="366064"/>
          </a:xfrm>
          <a:prstGeom prst="rect">
            <a:avLst/>
          </a:prstGeom>
          <a:gradFill flip="none" rotWithShape="1">
            <a:gsLst>
              <a:gs pos="99187">
                <a:srgbClr val="E92BBE"/>
              </a:gs>
              <a:gs pos="46000">
                <a:srgbClr val="731BF5"/>
              </a:gs>
              <a:gs pos="0">
                <a:srgbClr val="00B0F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F80B26B7-2BFA-40D4-AC10-28620D7688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390"/>
          <a:stretch/>
        </p:blipFill>
        <p:spPr>
          <a:xfrm rot="10800000" flipV="1">
            <a:off x="8243677" y="1520802"/>
            <a:ext cx="3948670" cy="14185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E8562A-F4D1-7840-93C1-75A3218FD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Multiply your speed by 2.5X</a:t>
            </a:r>
            <a:endParaRPr lang="zh-TW" alt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167CE07-2862-B049-B753-22974B4CFABA}"/>
              </a:ext>
            </a:extLst>
          </p:cNvPr>
          <p:cNvSpPr txBox="1"/>
          <p:nvPr/>
        </p:nvSpPr>
        <p:spPr>
          <a:xfrm>
            <a:off x="6292594" y="5685532"/>
            <a:ext cx="1248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MB/s</a:t>
            </a:r>
          </a:p>
        </p:txBody>
      </p:sp>
      <p:sp>
        <p:nvSpPr>
          <p:cNvPr id="23" name="TextBox 21">
            <a:extLst>
              <a:ext uri="{FF2B5EF4-FFF2-40B4-BE49-F238E27FC236}">
                <a16:creationId xmlns:a16="http://schemas.microsoft.com/office/drawing/2014/main" id="{1B53A444-C06F-49CC-900E-EBB4EF7E9ED3}"/>
              </a:ext>
            </a:extLst>
          </p:cNvPr>
          <p:cNvSpPr txBox="1"/>
          <p:nvPr/>
        </p:nvSpPr>
        <p:spPr>
          <a:xfrm>
            <a:off x="808466" y="2539279"/>
            <a:ext cx="8503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20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1GbE</a:t>
            </a:r>
            <a:endParaRPr lang="en-US" sz="200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1">
            <a:extLst>
              <a:ext uri="{FF2B5EF4-FFF2-40B4-BE49-F238E27FC236}">
                <a16:creationId xmlns:a16="http://schemas.microsoft.com/office/drawing/2014/main" id="{C36062AD-852D-42D9-B9D9-678EBFBC9440}"/>
              </a:ext>
            </a:extLst>
          </p:cNvPr>
          <p:cNvSpPr txBox="1"/>
          <p:nvPr/>
        </p:nvSpPr>
        <p:spPr>
          <a:xfrm>
            <a:off x="442706" y="4292552"/>
            <a:ext cx="1216107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altLang="zh-TW" sz="2000">
                <a:solidFill>
                  <a:srgbClr val="7030A0"/>
                </a:solidFill>
                <a:latin typeface="Arial"/>
                <a:ea typeface="新細明體"/>
                <a:cs typeface="Arial"/>
              </a:rPr>
              <a:t>2.5GbE</a:t>
            </a:r>
          </a:p>
        </p:txBody>
      </p:sp>
      <p:sp>
        <p:nvSpPr>
          <p:cNvPr id="26" name="TextBox 21">
            <a:extLst>
              <a:ext uri="{FF2B5EF4-FFF2-40B4-BE49-F238E27FC236}">
                <a16:creationId xmlns:a16="http://schemas.microsoft.com/office/drawing/2014/main" id="{67EA733D-0EDF-4C88-91B7-067FBC6ACAFC}"/>
              </a:ext>
            </a:extLst>
          </p:cNvPr>
          <p:cNvSpPr txBox="1"/>
          <p:nvPr/>
        </p:nvSpPr>
        <p:spPr>
          <a:xfrm>
            <a:off x="2637551" y="2332434"/>
            <a:ext cx="2076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Download: 118MB/s</a:t>
            </a:r>
          </a:p>
        </p:txBody>
      </p:sp>
      <p:sp>
        <p:nvSpPr>
          <p:cNvPr id="27" name="TextBox 21">
            <a:extLst>
              <a:ext uri="{FF2B5EF4-FFF2-40B4-BE49-F238E27FC236}">
                <a16:creationId xmlns:a16="http://schemas.microsoft.com/office/drawing/2014/main" id="{35365C8A-CAFA-44AE-BB49-335F03593EBB}"/>
              </a:ext>
            </a:extLst>
          </p:cNvPr>
          <p:cNvSpPr txBox="1"/>
          <p:nvPr/>
        </p:nvSpPr>
        <p:spPr>
          <a:xfrm>
            <a:off x="2637551" y="2851143"/>
            <a:ext cx="2076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Upload: 118MB/s</a:t>
            </a:r>
          </a:p>
        </p:txBody>
      </p:sp>
      <p:sp>
        <p:nvSpPr>
          <p:cNvPr id="28" name="TextBox 21">
            <a:extLst>
              <a:ext uri="{FF2B5EF4-FFF2-40B4-BE49-F238E27FC236}">
                <a16:creationId xmlns:a16="http://schemas.microsoft.com/office/drawing/2014/main" id="{5E07D979-E335-480F-B1EE-703AE02D48E4}"/>
              </a:ext>
            </a:extLst>
          </p:cNvPr>
          <p:cNvSpPr txBox="1"/>
          <p:nvPr/>
        </p:nvSpPr>
        <p:spPr>
          <a:xfrm>
            <a:off x="5712807" y="4046581"/>
            <a:ext cx="2076892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1400">
                <a:solidFill>
                  <a:srgbClr val="7030A0"/>
                </a:solidFill>
                <a:latin typeface="Arial"/>
                <a:ea typeface="新細明體"/>
                <a:cs typeface="Arial"/>
              </a:rPr>
              <a:t>Download: </a:t>
            </a:r>
            <a:r>
              <a:rPr lang="en-US" altLang="zh-TW" sz="1600" b="1">
                <a:solidFill>
                  <a:srgbClr val="7030A0"/>
                </a:solidFill>
                <a:latin typeface="Arial"/>
                <a:ea typeface="新細明體"/>
                <a:cs typeface="Arial"/>
              </a:rPr>
              <a:t>295MB/s</a:t>
            </a:r>
          </a:p>
        </p:txBody>
      </p:sp>
      <p:sp>
        <p:nvSpPr>
          <p:cNvPr id="29" name="TextBox 21">
            <a:extLst>
              <a:ext uri="{FF2B5EF4-FFF2-40B4-BE49-F238E27FC236}">
                <a16:creationId xmlns:a16="http://schemas.microsoft.com/office/drawing/2014/main" id="{BF623EBA-4D99-4EED-AC81-77F41EB056F1}"/>
              </a:ext>
            </a:extLst>
          </p:cNvPr>
          <p:cNvSpPr txBox="1"/>
          <p:nvPr/>
        </p:nvSpPr>
        <p:spPr>
          <a:xfrm>
            <a:off x="5712807" y="4565290"/>
            <a:ext cx="2076892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1400">
                <a:solidFill>
                  <a:srgbClr val="7030A0"/>
                </a:solidFill>
                <a:latin typeface="Arial"/>
                <a:ea typeface="新細明體"/>
                <a:cs typeface="Arial"/>
              </a:rPr>
              <a:t>Upload: </a:t>
            </a:r>
            <a:r>
              <a:rPr lang="en-US" altLang="zh-TW" sz="1600" b="1">
                <a:solidFill>
                  <a:srgbClr val="7030A0"/>
                </a:solidFill>
                <a:latin typeface="Arial"/>
                <a:ea typeface="新細明體"/>
                <a:cs typeface="Arial"/>
              </a:rPr>
              <a:t>295MB/s</a:t>
            </a:r>
          </a:p>
        </p:txBody>
      </p:sp>
      <p:pic>
        <p:nvPicPr>
          <p:cNvPr id="12" name="圖片 11" descr="一張含有 物件, 室內, 手錶 的圖片&#10;&#10;自動產生的描述">
            <a:extLst>
              <a:ext uri="{FF2B5EF4-FFF2-40B4-BE49-F238E27FC236}">
                <a16:creationId xmlns:a16="http://schemas.microsoft.com/office/drawing/2014/main" id="{618B676A-CE3A-4A85-82B5-F58AA3C1CD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347" b="13683"/>
          <a:stretch/>
        </p:blipFill>
        <p:spPr>
          <a:xfrm>
            <a:off x="9710278" y="3185175"/>
            <a:ext cx="2477435" cy="3019404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2BFD53FF-E688-43C1-87F4-DA7E74186D1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334" b="15866"/>
          <a:stretch/>
        </p:blipFill>
        <p:spPr>
          <a:xfrm>
            <a:off x="0" y="0"/>
            <a:ext cx="12192000" cy="457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852BDE-7CF8-884F-8086-526B70E72FC8}"/>
              </a:ext>
            </a:extLst>
          </p:cNvPr>
          <p:cNvSpPr txBox="1"/>
          <p:nvPr/>
        </p:nvSpPr>
        <p:spPr>
          <a:xfrm>
            <a:off x="8489953" y="1552866"/>
            <a:ext cx="3691177" cy="134004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000">
                <a:latin typeface="Microsoft JhengHei"/>
                <a:ea typeface="Microsoft JhengHei"/>
              </a:rPr>
              <a:t>Install QXG-2G1T-I225 on PC</a:t>
            </a:r>
            <a:r>
              <a:rPr lang="en-US" altLang="zh-CN" sz="1000">
                <a:latin typeface="Microsoft JhengHei"/>
                <a:ea typeface="Microsoft JhengHei"/>
              </a:rPr>
              <a:t> and drag</a:t>
            </a:r>
            <a:r>
              <a:rPr lang="en-US" sz="1000">
                <a:latin typeface="Microsoft JhengHei"/>
                <a:ea typeface="Microsoft JhengHei"/>
              </a:rPr>
              <a:t> and drop 10GB</a:t>
            </a:r>
            <a:r>
              <a:rPr lang="en-US" altLang="zh-CN" sz="1000">
                <a:latin typeface="Microsoft JhengHei"/>
                <a:ea typeface="Microsoft JhengHei"/>
              </a:rPr>
              <a:t> file to </a:t>
            </a:r>
            <a:r>
              <a:rPr lang="en-US" sz="1000">
                <a:latin typeface="Microsoft JhengHei"/>
                <a:ea typeface="Microsoft JhengHei"/>
              </a:rPr>
              <a:t>TS-877</a:t>
            </a:r>
            <a:endParaRPr lang="en-US" sz="1000">
              <a:latin typeface="Microsoft JhengHei"/>
              <a:ea typeface="Microsoft JhengHei"/>
              <a:cs typeface="+mn-lt"/>
            </a:endParaRPr>
          </a:p>
          <a:p>
            <a:pPr>
              <a:lnSpc>
                <a:spcPts val="500"/>
              </a:lnSpc>
            </a:pPr>
            <a:endParaRPr lang="en-US" sz="1000">
              <a:ea typeface="+mn-lt"/>
              <a:cs typeface="+mn-lt"/>
            </a:endParaRPr>
          </a:p>
          <a:p>
            <a:pPr>
              <a:lnSpc>
                <a:spcPts val="500"/>
              </a:lnSpc>
            </a:pPr>
            <a:endParaRPr lang="en-US" sz="1000">
              <a:ea typeface="+mn-lt"/>
              <a:cs typeface="+mn-lt"/>
            </a:endParaRPr>
          </a:p>
          <a:p>
            <a:pPr>
              <a:lnSpc>
                <a:spcPts val="500"/>
              </a:lnSpc>
            </a:pPr>
            <a:r>
              <a:rPr lang="en-US" sz="1000">
                <a:latin typeface="Microsoft JhengHei"/>
                <a:ea typeface="Microsoft JhengHei"/>
              </a:rPr>
              <a:t>PC spec:</a:t>
            </a:r>
            <a:endParaRPr lang="en-US" sz="1000">
              <a:latin typeface="Microsoft JhengHei"/>
              <a:ea typeface="Microsoft JhengHei"/>
              <a:cs typeface="+mn-lt"/>
            </a:endParaRPr>
          </a:p>
          <a:p>
            <a:pPr>
              <a:lnSpc>
                <a:spcPts val="500"/>
              </a:lnSpc>
            </a:pPr>
            <a:endParaRPr lang="en-US" sz="1000">
              <a:ea typeface="+mn-lt"/>
              <a:cs typeface="+mn-lt"/>
            </a:endParaRPr>
          </a:p>
          <a:p>
            <a:pPr>
              <a:lnSpc>
                <a:spcPts val="500"/>
              </a:lnSpc>
            </a:pPr>
            <a:r>
              <a:rPr lang="en-US" sz="1000">
                <a:latin typeface="Microsoft JhengHei"/>
                <a:ea typeface="Microsoft JhengHei"/>
              </a:rPr>
              <a:t>1. CPU: Intel (R) Core(TM) i7-6700U @ 3.40GHz.</a:t>
            </a:r>
            <a:br>
              <a:rPr lang="en-US" sz="1000">
                <a:latin typeface="Microsoft JhengHei"/>
                <a:ea typeface="Microsoft JhengHei"/>
              </a:rPr>
            </a:br>
            <a:endParaRPr lang="en-US" sz="1000">
              <a:ea typeface="+mn-lt"/>
              <a:cs typeface="+mn-lt"/>
            </a:endParaRPr>
          </a:p>
          <a:p>
            <a:pPr>
              <a:lnSpc>
                <a:spcPts val="500"/>
              </a:lnSpc>
            </a:pPr>
            <a:r>
              <a:rPr lang="en-US" sz="1000">
                <a:latin typeface="Microsoft JhengHei"/>
                <a:ea typeface="Microsoft JhengHei"/>
              </a:rPr>
              <a:t>2. OS: Windows 10 Pro</a:t>
            </a:r>
            <a:br>
              <a:rPr lang="en-US" sz="1000">
                <a:latin typeface="Microsoft JhengHei"/>
                <a:ea typeface="Microsoft JhengHei"/>
              </a:rPr>
            </a:br>
            <a:endParaRPr lang="en-US" sz="1000">
              <a:ea typeface="+mn-lt"/>
              <a:cs typeface="+mn-lt"/>
            </a:endParaRPr>
          </a:p>
          <a:p>
            <a:pPr>
              <a:lnSpc>
                <a:spcPts val="500"/>
              </a:lnSpc>
            </a:pPr>
            <a:r>
              <a:rPr lang="en-US" sz="1000">
                <a:latin typeface="Microsoft JhengHei"/>
                <a:ea typeface="Microsoft JhengHei"/>
              </a:rPr>
              <a:t>3. Memory: 32 GB.</a:t>
            </a:r>
            <a:br>
              <a:rPr lang="en-US" sz="1000">
                <a:latin typeface="Microsoft JhengHei"/>
                <a:ea typeface="Microsoft JhengHei"/>
              </a:rPr>
            </a:br>
            <a:endParaRPr lang="en-US" sz="1000">
              <a:ea typeface="+mn-lt"/>
              <a:cs typeface="+mn-lt"/>
            </a:endParaRPr>
          </a:p>
          <a:p>
            <a:pPr>
              <a:lnSpc>
                <a:spcPts val="500"/>
              </a:lnSpc>
            </a:pPr>
            <a:r>
              <a:rPr lang="en-US" sz="1000">
                <a:latin typeface="Microsoft JhengHei"/>
                <a:ea typeface="Microsoft JhengHei"/>
              </a:rPr>
              <a:t>4. 1GbE NIC On board</a:t>
            </a:r>
            <a:br>
              <a:rPr lang="en-US" sz="1000">
                <a:latin typeface="Microsoft JhengHei"/>
                <a:ea typeface="Microsoft JhengHei"/>
              </a:rPr>
            </a:br>
            <a:endParaRPr lang="en-US" sz="1000">
              <a:ea typeface="+mn-lt"/>
              <a:cs typeface="+mn-lt"/>
            </a:endParaRPr>
          </a:p>
          <a:p>
            <a:pPr>
              <a:lnSpc>
                <a:spcPts val="500"/>
              </a:lnSpc>
            </a:pPr>
            <a:r>
              <a:rPr lang="en-US" sz="1000">
                <a:latin typeface="Microsoft JhengHei"/>
                <a:ea typeface="Microsoft JhengHei"/>
              </a:rPr>
              <a:t>5. 2.5GbE NIC: QXG-2G1T-I225</a:t>
            </a:r>
            <a:endParaRPr lang="en-US" sz="1000">
              <a:ea typeface="+mn-lt"/>
              <a:cs typeface="+mn-lt"/>
            </a:endParaRPr>
          </a:p>
          <a:p>
            <a:pPr>
              <a:lnSpc>
                <a:spcPts val="800"/>
              </a:lnSpc>
            </a:pPr>
            <a:endParaRPr lang="en-US" sz="1000">
              <a:latin typeface="微軟正黑體"/>
              <a:ea typeface="微軟正黑體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25E61D60-D586-40AD-9502-F30175C6794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646" y="3968559"/>
            <a:ext cx="997716" cy="485779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CFB17712-FC1C-4119-B4CF-2D1A4CC1C0C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5135" y="4492607"/>
            <a:ext cx="997716" cy="485779"/>
          </a:xfrm>
          <a:prstGeom prst="rect">
            <a:avLst/>
          </a:prstGeom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7D0EF277-5D1B-4F9C-AD22-FC7502C16F3D}"/>
              </a:ext>
            </a:extLst>
          </p:cNvPr>
          <p:cNvGrpSpPr/>
          <p:nvPr/>
        </p:nvGrpSpPr>
        <p:grpSpPr>
          <a:xfrm>
            <a:off x="1660795" y="1596592"/>
            <a:ext cx="5640153" cy="4182061"/>
            <a:chOff x="2179787" y="1355807"/>
            <a:chExt cx="5640153" cy="4182061"/>
          </a:xfrm>
        </p:grpSpPr>
        <p:sp>
          <p:nvSpPr>
            <p:cNvPr id="7" name="箭號: 向左 6">
              <a:extLst>
                <a:ext uri="{FF2B5EF4-FFF2-40B4-BE49-F238E27FC236}">
                  <a16:creationId xmlns:a16="http://schemas.microsoft.com/office/drawing/2014/main" id="{428468DC-3B43-400B-86BD-2920BCC32FD9}"/>
                </a:ext>
              </a:extLst>
            </p:cNvPr>
            <p:cNvSpPr/>
            <p:nvPr/>
          </p:nvSpPr>
          <p:spPr>
            <a:xfrm rot="5400000">
              <a:off x="232796" y="3302798"/>
              <a:ext cx="4123731" cy="229749"/>
            </a:xfrm>
            <a:prstGeom prst="leftArrow">
              <a:avLst>
                <a:gd name="adj1" fmla="val 50000"/>
                <a:gd name="adj2" fmla="val 92000"/>
              </a:avLst>
            </a:prstGeom>
            <a:solidFill>
              <a:srgbClr val="4E2B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" name="箭號: 向左 24">
              <a:extLst>
                <a:ext uri="{FF2B5EF4-FFF2-40B4-BE49-F238E27FC236}">
                  <a16:creationId xmlns:a16="http://schemas.microsoft.com/office/drawing/2014/main" id="{A585F584-5150-4220-B09E-77AFE13287B9}"/>
                </a:ext>
              </a:extLst>
            </p:cNvPr>
            <p:cNvSpPr/>
            <p:nvPr/>
          </p:nvSpPr>
          <p:spPr>
            <a:xfrm rot="10800000">
              <a:off x="2294661" y="5308119"/>
              <a:ext cx="5525279" cy="229749"/>
            </a:xfrm>
            <a:prstGeom prst="leftArrow">
              <a:avLst>
                <a:gd name="adj1" fmla="val 50000"/>
                <a:gd name="adj2" fmla="val 92000"/>
              </a:avLst>
            </a:prstGeom>
            <a:solidFill>
              <a:srgbClr val="4E2B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7818301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個人, 男人, 室內 的圖片&#10;&#10;自動產生的描述">
            <a:extLst>
              <a:ext uri="{FF2B5EF4-FFF2-40B4-BE49-F238E27FC236}">
                <a16:creationId xmlns:a16="http://schemas.microsoft.com/office/drawing/2014/main" id="{F2213049-2C6A-46BF-A7DE-3196E618D6A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9" y="0"/>
            <a:ext cx="12183862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C026F2-E087-1242-94AF-ACCF553520E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486400" y="3036888"/>
            <a:ext cx="6425514" cy="20304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71755" indent="107950">
              <a:buNone/>
            </a:pPr>
            <a:r>
              <a:rPr lang="en-US" altLang="zh-CN" sz="50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Performance </a:t>
            </a:r>
            <a:r>
              <a:rPr lang="zh-CN" altLang="en-US" sz="50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D</a:t>
            </a:r>
            <a:r>
              <a:rPr lang="en-US" altLang="zh-CN" sz="50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emo</a:t>
            </a:r>
            <a:endParaRPr lang="en-US" sz="5400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  <a:p>
            <a:pPr marL="71755" indent="107950"/>
            <a:r>
              <a:rPr lang="en-US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 2.5GB file</a:t>
            </a:r>
            <a:r>
              <a:rPr lang="en-US" altLang="zh-CN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 drag-and-drop via 2.5Gbps</a:t>
            </a:r>
          </a:p>
        </p:txBody>
      </p:sp>
    </p:spTree>
    <p:extLst>
      <p:ext uri="{BB962C8B-B14F-4D97-AF65-F5344CB8AC3E}">
        <p14:creationId xmlns:p14="http://schemas.microsoft.com/office/powerpoint/2010/main" val="28595725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0AAAC04F-CEBF-4375-931F-A25B24DC84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9" y="0"/>
            <a:ext cx="12183861" cy="6858000"/>
          </a:xfrm>
          <a:prstGeom prst="rect">
            <a:avLst/>
          </a:prstGeom>
        </p:spPr>
      </p:pic>
      <p:sp>
        <p:nvSpPr>
          <p:cNvPr id="4" name="標題 3">
            <a:extLst>
              <a:ext uri="{FF2B5EF4-FFF2-40B4-BE49-F238E27FC236}">
                <a16:creationId xmlns:a16="http://schemas.microsoft.com/office/drawing/2014/main" id="{C14DBFB3-80AC-4705-865B-EE8E86BBB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254" y="2808288"/>
            <a:ext cx="6248985" cy="1500187"/>
          </a:xfrm>
        </p:spPr>
        <p:txBody>
          <a:bodyPr>
            <a:normAutofit fontScale="90000"/>
          </a:bodyPr>
          <a:lstStyle/>
          <a:p>
            <a:pPr>
              <a:lnSpc>
                <a:spcPts val="3900"/>
              </a:lnSpc>
            </a:pPr>
            <a:r>
              <a:rPr lang="en-US" altLang="zh-CN" sz="5000" b="1">
                <a:ea typeface="微軟正黑體"/>
              </a:rPr>
              <a:t>QNAP Multi-Gig </a:t>
            </a:r>
            <a:r>
              <a:rPr lang="zh-CN" altLang="en-US" sz="5000" b="1">
                <a:ea typeface="微軟正黑體"/>
              </a:rPr>
              <a:t>NICs and accessory product line</a:t>
            </a:r>
            <a:endParaRPr lang="en-US" altLang="zh-CN" sz="5000" b="1"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26339520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>
            <a:extLst>
              <a:ext uri="{FF2B5EF4-FFF2-40B4-BE49-F238E27FC236}">
                <a16:creationId xmlns:a16="http://schemas.microsoft.com/office/drawing/2014/main" id="{301E8553-D853-49E8-81F7-66DE58C19AAF}"/>
              </a:ext>
            </a:extLst>
          </p:cNvPr>
          <p:cNvSpPr/>
          <p:nvPr/>
        </p:nvSpPr>
        <p:spPr>
          <a:xfrm>
            <a:off x="6300580" y="2075713"/>
            <a:ext cx="4499338" cy="34414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平行四邊形 36">
            <a:extLst>
              <a:ext uri="{FF2B5EF4-FFF2-40B4-BE49-F238E27FC236}">
                <a16:creationId xmlns:a16="http://schemas.microsoft.com/office/drawing/2014/main" id="{ECEC7AF2-0CB2-4D45-B307-D78298B10947}"/>
              </a:ext>
            </a:extLst>
          </p:cNvPr>
          <p:cNvSpPr/>
          <p:nvPr/>
        </p:nvSpPr>
        <p:spPr>
          <a:xfrm>
            <a:off x="6094845" y="1656493"/>
            <a:ext cx="2669947" cy="527828"/>
          </a:xfrm>
          <a:prstGeom prst="parallelogram">
            <a:avLst>
              <a:gd name="adj" fmla="val 5806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1CCC8B3B-3ADE-4AED-A1CD-ADD53B862903}"/>
              </a:ext>
            </a:extLst>
          </p:cNvPr>
          <p:cNvSpPr/>
          <p:nvPr/>
        </p:nvSpPr>
        <p:spPr>
          <a:xfrm>
            <a:off x="990026" y="2075713"/>
            <a:ext cx="4687180" cy="34414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平行四邊形 29">
            <a:extLst>
              <a:ext uri="{FF2B5EF4-FFF2-40B4-BE49-F238E27FC236}">
                <a16:creationId xmlns:a16="http://schemas.microsoft.com/office/drawing/2014/main" id="{60A61FAB-8E25-44E7-8580-693014921082}"/>
              </a:ext>
            </a:extLst>
          </p:cNvPr>
          <p:cNvSpPr/>
          <p:nvPr/>
        </p:nvSpPr>
        <p:spPr>
          <a:xfrm>
            <a:off x="765218" y="1656493"/>
            <a:ext cx="2669947" cy="527828"/>
          </a:xfrm>
          <a:prstGeom prst="parallelogram">
            <a:avLst>
              <a:gd name="adj" fmla="val 5806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87E30E0B-7278-469B-880D-E50A149EEF1A}"/>
              </a:ext>
            </a:extLst>
          </p:cNvPr>
          <p:cNvSpPr/>
          <p:nvPr/>
        </p:nvSpPr>
        <p:spPr>
          <a:xfrm>
            <a:off x="6452553" y="2921351"/>
            <a:ext cx="4177551" cy="23798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5">
            <a:extLst>
              <a:ext uri="{FF2B5EF4-FFF2-40B4-BE49-F238E27FC236}">
                <a16:creationId xmlns:a16="http://schemas.microsoft.com/office/drawing/2014/main" id="{9E73286F-0453-4E51-B62B-DDA2554681C0}"/>
              </a:ext>
            </a:extLst>
          </p:cNvPr>
          <p:cNvSpPr txBox="1"/>
          <p:nvPr/>
        </p:nvSpPr>
        <p:spPr>
          <a:xfrm>
            <a:off x="6362123" y="1724747"/>
            <a:ext cx="2402669" cy="369332"/>
          </a:xfrm>
          <a:prstGeom prst="rect">
            <a:avLst/>
          </a:prstGeom>
          <a:noFill/>
          <a:ln w="25400">
            <a:noFill/>
          </a:ln>
        </p:spPr>
        <p:txBody>
          <a:bodyPr wrap="square" rtlCol="0" anchor="t">
            <a:spAutoFit/>
          </a:bodyPr>
          <a:lstStyle/>
          <a:p>
            <a:r>
              <a:rPr lang="zh-TW" altLang="en-US" b="1">
                <a:solidFill>
                  <a:srgbClr val="00206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4-speed </a:t>
            </a:r>
            <a:r>
              <a:rPr lang="en-US" altLang="zh-CN" b="1">
                <a:solidFill>
                  <a:srgbClr val="00206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Multi-</a:t>
            </a:r>
            <a:r>
              <a:rPr lang="en-US" altLang="zh-TW" b="1">
                <a:solidFill>
                  <a:srgbClr val="00206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G</a:t>
            </a:r>
            <a:r>
              <a:rPr lang="en-US" altLang="zh-CN" b="1">
                <a:solidFill>
                  <a:srgbClr val="00206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ig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74C1D802-FAD7-4B49-B03A-E51F784424E6}"/>
              </a:ext>
            </a:extLst>
          </p:cNvPr>
          <p:cNvSpPr/>
          <p:nvPr/>
        </p:nvSpPr>
        <p:spPr>
          <a:xfrm>
            <a:off x="1141999" y="2921351"/>
            <a:ext cx="4383234" cy="23798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7D21C4-9FD8-6647-BF72-74CEC27BD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ea typeface="微軟正黑體"/>
                <a:cs typeface="Arial"/>
              </a:rPr>
              <a:t>QNAP </a:t>
            </a:r>
            <a:r>
              <a:rPr lang="en-US" altLang="zh-CN">
                <a:latin typeface="Arial"/>
                <a:ea typeface="微軟正黑體"/>
                <a:cs typeface="Arial"/>
              </a:rPr>
              <a:t>Multi Gig NIC family</a:t>
            </a:r>
            <a:endParaRPr lang="en-US">
              <a:latin typeface="Arial"/>
              <a:ea typeface="微軟正黑體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05D6C1-A85A-F249-B57C-5DDB4644BB50}"/>
              </a:ext>
            </a:extLst>
          </p:cNvPr>
          <p:cNvSpPr txBox="1"/>
          <p:nvPr/>
        </p:nvSpPr>
        <p:spPr>
          <a:xfrm>
            <a:off x="309347" y="-521468"/>
            <a:ext cx="1915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Intel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FF143F-A2BD-2148-B5C8-8CABDC4EB647}"/>
              </a:ext>
            </a:extLst>
          </p:cNvPr>
          <p:cNvSpPr txBox="1"/>
          <p:nvPr/>
        </p:nvSpPr>
        <p:spPr>
          <a:xfrm>
            <a:off x="2939607" y="-521468"/>
            <a:ext cx="1915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Mellanox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57ACDE-8E5B-FF42-AFB1-A04405241EF2}"/>
              </a:ext>
            </a:extLst>
          </p:cNvPr>
          <p:cNvSpPr txBox="1"/>
          <p:nvPr/>
        </p:nvSpPr>
        <p:spPr>
          <a:xfrm>
            <a:off x="7525731" y="-521468"/>
            <a:ext cx="1915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Aquantia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247982A-5920-1F48-89A3-9254E284F1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2794" y="2383860"/>
            <a:ext cx="2279798" cy="142512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D6E595A-04BA-8845-A475-22FC48FD4393}"/>
              </a:ext>
            </a:extLst>
          </p:cNvPr>
          <p:cNvSpPr txBox="1"/>
          <p:nvPr/>
        </p:nvSpPr>
        <p:spPr>
          <a:xfrm>
            <a:off x="1461727" y="3725565"/>
            <a:ext cx="1720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QXG-10G1T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3A36D70-06F6-204B-89F1-38A1144B575B}"/>
              </a:ext>
            </a:extLst>
          </p:cNvPr>
          <p:cNvSpPr txBox="1"/>
          <p:nvPr/>
        </p:nvSpPr>
        <p:spPr>
          <a:xfrm>
            <a:off x="3399423" y="3725565"/>
            <a:ext cx="2271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QXG-10G2T-107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63C3F0B-A11D-0249-9DCF-2B30023A8A98}"/>
              </a:ext>
            </a:extLst>
          </p:cNvPr>
          <p:cNvSpPr txBox="1"/>
          <p:nvPr/>
        </p:nvSpPr>
        <p:spPr>
          <a:xfrm>
            <a:off x="1270535" y="4233579"/>
            <a:ext cx="2459575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5560" indent="-35560"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Aqtion AQC107</a:t>
            </a:r>
            <a:endParaRPr lang="zh-TW" altLang="en-US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marL="35560" indent="-35560">
              <a:buFont typeface="Arial" panose="020B0604020202020204" pitchFamily="34" charset="0"/>
              <a:buChar char="•"/>
            </a:pPr>
            <a:r>
              <a:rPr lang="zh-CN" altLang="en-US" sz="14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Single </a:t>
            </a:r>
            <a:r>
              <a:rPr lang="en-US" sz="14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10GbE NBase-T</a:t>
            </a:r>
          </a:p>
          <a:p>
            <a:pPr marL="35560" indent="-35560"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PCIe Gen3 x4</a:t>
            </a:r>
          </a:p>
          <a:p>
            <a:pPr marL="35560" indent="-35560"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Low Profile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586BA7A-B77C-B94D-9A23-9AB515E00AF2}"/>
              </a:ext>
            </a:extLst>
          </p:cNvPr>
          <p:cNvSpPr txBox="1"/>
          <p:nvPr/>
        </p:nvSpPr>
        <p:spPr>
          <a:xfrm>
            <a:off x="3417167" y="4233579"/>
            <a:ext cx="2066607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5560" indent="-3556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</a:t>
            </a:r>
            <a:r>
              <a:rPr lang="en-US" sz="1400" dirty="0" err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Aqtion</a:t>
            </a:r>
            <a:r>
              <a:rPr lang="en-US" sz="1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AQC107S</a:t>
            </a:r>
            <a:endParaRPr lang="zh-TW" altLang="en-US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marL="35560" indent="-35560"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Dual </a:t>
            </a:r>
            <a:r>
              <a:rPr lang="en-US" sz="1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10GbE </a:t>
            </a:r>
            <a:r>
              <a:rPr lang="en-US" sz="1400" dirty="0" err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NBase</a:t>
            </a:r>
            <a:r>
              <a:rPr lang="en-US" sz="1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-T</a:t>
            </a:r>
          </a:p>
          <a:p>
            <a:pPr marL="35560" indent="-3556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PCIe Gen2  x4</a:t>
            </a:r>
          </a:p>
          <a:p>
            <a:pPr marL="35560" indent="-3556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Low Profile</a:t>
            </a:r>
          </a:p>
        </p:txBody>
      </p:sp>
      <p:pic>
        <p:nvPicPr>
          <p:cNvPr id="38" name="圖片 37">
            <a:extLst>
              <a:ext uri="{FF2B5EF4-FFF2-40B4-BE49-F238E27FC236}">
                <a16:creationId xmlns:a16="http://schemas.microsoft.com/office/drawing/2014/main" id="{FC9B688D-30C3-44EB-AB56-B138B8C643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3808" y="2372327"/>
            <a:ext cx="2173357" cy="1358589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32847BA8-5DA1-0844-A0CB-D62375A02633}"/>
              </a:ext>
            </a:extLst>
          </p:cNvPr>
          <p:cNvSpPr txBox="1"/>
          <p:nvPr/>
        </p:nvSpPr>
        <p:spPr>
          <a:xfrm>
            <a:off x="6633182" y="3115044"/>
            <a:ext cx="21092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QXG-5G1T-111C</a:t>
            </a:r>
          </a:p>
          <a:p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QXG-5G2T-111C</a:t>
            </a:r>
          </a:p>
          <a:p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QXG-5G4T-111C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A71017D-DFB7-554F-B8CE-0FEB5CD06760}"/>
              </a:ext>
            </a:extLst>
          </p:cNvPr>
          <p:cNvSpPr txBox="1"/>
          <p:nvPr/>
        </p:nvSpPr>
        <p:spPr>
          <a:xfrm>
            <a:off x="6633182" y="4218783"/>
            <a:ext cx="3221575" cy="86177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5560" indent="-3556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Aqtion AQC111C</a:t>
            </a:r>
            <a:endParaRPr lang="zh-TW" altLang="en-US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marL="35560" indent="-3556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zh-CN" altLang="en-US" sz="14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1/2/4-port </a:t>
            </a:r>
            <a:r>
              <a:rPr lang="en-US" altLang="zh-CN" sz="14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5</a:t>
            </a:r>
            <a:r>
              <a:rPr lang="en-US" sz="14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GbE NBase-T</a:t>
            </a:r>
          </a:p>
          <a:p>
            <a:pPr marL="35560" indent="-3556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PCIe Gen2 x1, Gen3 x2, Gen3 x4</a:t>
            </a:r>
          </a:p>
          <a:p>
            <a:pPr marL="35560" indent="-3556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Low Profile</a:t>
            </a:r>
          </a:p>
        </p:txBody>
      </p:sp>
      <p:sp>
        <p:nvSpPr>
          <p:cNvPr id="46" name="TextBox 5">
            <a:extLst>
              <a:ext uri="{FF2B5EF4-FFF2-40B4-BE49-F238E27FC236}">
                <a16:creationId xmlns:a16="http://schemas.microsoft.com/office/drawing/2014/main" id="{C4288162-5A7D-42DA-BE4D-A7A81D248C93}"/>
              </a:ext>
            </a:extLst>
          </p:cNvPr>
          <p:cNvSpPr txBox="1"/>
          <p:nvPr/>
        </p:nvSpPr>
        <p:spPr>
          <a:xfrm>
            <a:off x="992417" y="1724747"/>
            <a:ext cx="2515982" cy="369332"/>
          </a:xfrm>
          <a:prstGeom prst="rect">
            <a:avLst/>
          </a:prstGeom>
          <a:noFill/>
          <a:ln w="25400">
            <a:noFill/>
          </a:ln>
        </p:spPr>
        <p:txBody>
          <a:bodyPr wrap="square" rtlCol="0" anchor="t">
            <a:spAutoFit/>
          </a:bodyPr>
          <a:lstStyle/>
          <a:p>
            <a:r>
              <a:rPr lang="zh-TW" altLang="en-US" b="1">
                <a:solidFill>
                  <a:srgbClr val="00206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5</a:t>
            </a:r>
            <a:r>
              <a:rPr lang="en-US" altLang="zh-TW" b="1">
                <a:solidFill>
                  <a:srgbClr val="00206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-speed</a:t>
            </a:r>
            <a:r>
              <a:rPr lang="zh-TW" altLang="en-US" b="1">
                <a:solidFill>
                  <a:srgbClr val="00206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CN" b="1">
                <a:solidFill>
                  <a:srgbClr val="00206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Multi-</a:t>
            </a:r>
            <a:r>
              <a:rPr lang="en-US" altLang="zh-TW" b="1">
                <a:solidFill>
                  <a:srgbClr val="00206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G</a:t>
            </a:r>
            <a:r>
              <a:rPr lang="en-US" altLang="zh-CN" b="1">
                <a:solidFill>
                  <a:srgbClr val="00206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ig</a:t>
            </a:r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2C595D47-7EC9-4BB1-8DBA-56A9D7048680}"/>
              </a:ext>
            </a:extLst>
          </p:cNvPr>
          <p:cNvCxnSpPr>
            <a:cxnSpLocks/>
          </p:cNvCxnSpPr>
          <p:nvPr/>
        </p:nvCxnSpPr>
        <p:spPr>
          <a:xfrm>
            <a:off x="1270535" y="4161011"/>
            <a:ext cx="1772235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接點 30">
            <a:extLst>
              <a:ext uri="{FF2B5EF4-FFF2-40B4-BE49-F238E27FC236}">
                <a16:creationId xmlns:a16="http://schemas.microsoft.com/office/drawing/2014/main" id="{4060A1EB-6725-4F21-9543-C3D4385A71A5}"/>
              </a:ext>
            </a:extLst>
          </p:cNvPr>
          <p:cNvCxnSpPr>
            <a:cxnSpLocks/>
          </p:cNvCxnSpPr>
          <p:nvPr/>
        </p:nvCxnSpPr>
        <p:spPr>
          <a:xfrm>
            <a:off x="3493756" y="4161011"/>
            <a:ext cx="1824149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接點 43">
            <a:extLst>
              <a:ext uri="{FF2B5EF4-FFF2-40B4-BE49-F238E27FC236}">
                <a16:creationId xmlns:a16="http://schemas.microsoft.com/office/drawing/2014/main" id="{94EE5D16-D055-4820-A48C-2D31D792A08B}"/>
              </a:ext>
            </a:extLst>
          </p:cNvPr>
          <p:cNvCxnSpPr>
            <a:cxnSpLocks/>
          </p:cNvCxnSpPr>
          <p:nvPr/>
        </p:nvCxnSpPr>
        <p:spPr>
          <a:xfrm>
            <a:off x="6686596" y="4161011"/>
            <a:ext cx="214067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圖片 14">
            <a:extLst>
              <a:ext uri="{FF2B5EF4-FFF2-40B4-BE49-F238E27FC236}">
                <a16:creationId xmlns:a16="http://schemas.microsoft.com/office/drawing/2014/main" id="{47B99B47-0BC3-4EAE-92EF-148ECB75AE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54898" y="2400043"/>
            <a:ext cx="2590729" cy="1619494"/>
          </a:xfrm>
          <a:prstGeom prst="rect">
            <a:avLst/>
          </a:prstGeom>
        </p:spPr>
      </p:pic>
      <p:sp>
        <p:nvSpPr>
          <p:cNvPr id="17" name="直角三角形 16">
            <a:extLst>
              <a:ext uri="{FF2B5EF4-FFF2-40B4-BE49-F238E27FC236}">
                <a16:creationId xmlns:a16="http://schemas.microsoft.com/office/drawing/2014/main" id="{A999CC06-F3D2-4609-86CF-4AE9DE23C6E0}"/>
              </a:ext>
            </a:extLst>
          </p:cNvPr>
          <p:cNvSpPr/>
          <p:nvPr/>
        </p:nvSpPr>
        <p:spPr>
          <a:xfrm rot="16200000">
            <a:off x="4705698" y="4540602"/>
            <a:ext cx="1049131" cy="1049131"/>
          </a:xfrm>
          <a:prstGeom prst="rtTriangle">
            <a:avLst/>
          </a:prstGeom>
          <a:solidFill>
            <a:srgbClr val="4E2BB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03BB04-0536-D24D-ABD7-315A9EDF1459}"/>
              </a:ext>
            </a:extLst>
          </p:cNvPr>
          <p:cNvSpPr txBox="1"/>
          <p:nvPr/>
        </p:nvSpPr>
        <p:spPr>
          <a:xfrm rot="18900000">
            <a:off x="4941672" y="4979838"/>
            <a:ext cx="957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10GbE</a:t>
            </a:r>
          </a:p>
        </p:txBody>
      </p:sp>
      <p:sp>
        <p:nvSpPr>
          <p:cNvPr id="50" name="直角三角形 49">
            <a:extLst>
              <a:ext uri="{FF2B5EF4-FFF2-40B4-BE49-F238E27FC236}">
                <a16:creationId xmlns:a16="http://schemas.microsoft.com/office/drawing/2014/main" id="{9DD662BA-071E-40E6-B1D2-EE563E7E22F8}"/>
              </a:ext>
            </a:extLst>
          </p:cNvPr>
          <p:cNvSpPr/>
          <p:nvPr/>
        </p:nvSpPr>
        <p:spPr>
          <a:xfrm rot="16200000">
            <a:off x="9860047" y="4540602"/>
            <a:ext cx="1049131" cy="1049131"/>
          </a:xfrm>
          <a:prstGeom prst="rtTriangle">
            <a:avLst/>
          </a:prstGeom>
          <a:solidFill>
            <a:srgbClr val="4E2BB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1" name="TextBox 10">
            <a:extLst>
              <a:ext uri="{FF2B5EF4-FFF2-40B4-BE49-F238E27FC236}">
                <a16:creationId xmlns:a16="http://schemas.microsoft.com/office/drawing/2014/main" id="{D62DC375-A90C-4D65-81CE-D3DC6DCA4BA8}"/>
              </a:ext>
            </a:extLst>
          </p:cNvPr>
          <p:cNvSpPr txBox="1"/>
          <p:nvPr/>
        </p:nvSpPr>
        <p:spPr>
          <a:xfrm rot="18900000">
            <a:off x="10150781" y="4930856"/>
            <a:ext cx="957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5GbE</a:t>
            </a:r>
          </a:p>
        </p:txBody>
      </p:sp>
    </p:spTree>
    <p:extLst>
      <p:ext uri="{BB962C8B-B14F-4D97-AF65-F5344CB8AC3E}">
        <p14:creationId xmlns:p14="http://schemas.microsoft.com/office/powerpoint/2010/main" val="15275901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>
            <a:extLst>
              <a:ext uri="{FF2B5EF4-FFF2-40B4-BE49-F238E27FC236}">
                <a16:creationId xmlns:a16="http://schemas.microsoft.com/office/drawing/2014/main" id="{A4666733-E189-48FD-9177-F9199878727F}"/>
              </a:ext>
            </a:extLst>
          </p:cNvPr>
          <p:cNvSpPr/>
          <p:nvPr/>
        </p:nvSpPr>
        <p:spPr>
          <a:xfrm>
            <a:off x="936379" y="1743717"/>
            <a:ext cx="10158347" cy="4013331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72C60A95-100F-4341-A28B-244FCBE9803C}"/>
              </a:ext>
            </a:extLst>
          </p:cNvPr>
          <p:cNvSpPr/>
          <p:nvPr/>
        </p:nvSpPr>
        <p:spPr>
          <a:xfrm>
            <a:off x="1467493" y="2490136"/>
            <a:ext cx="9024196" cy="25458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0" name="圖片 39" descr="一張含有 電子用品 的圖片&#10;&#10;自動產生的描述">
            <a:extLst>
              <a:ext uri="{FF2B5EF4-FFF2-40B4-BE49-F238E27FC236}">
                <a16:creationId xmlns:a16="http://schemas.microsoft.com/office/drawing/2014/main" id="{7CF92F80-C9B4-43B9-85E7-82BF9E0464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231"/>
          <a:stretch/>
        </p:blipFill>
        <p:spPr>
          <a:xfrm>
            <a:off x="2631023" y="2891934"/>
            <a:ext cx="6697135" cy="1854081"/>
          </a:xfrm>
          <a:prstGeom prst="rect">
            <a:avLst/>
          </a:prstGeom>
          <a:effectLst>
            <a:outerShdw blurRad="152400" dir="5400000" sx="90000" sy="-19000" rotWithShape="0">
              <a:prstClr val="black">
                <a:alpha val="15000"/>
              </a:prstClr>
            </a:outerShdw>
          </a:effectLst>
        </p:spPr>
      </p:pic>
      <p:sp>
        <p:nvSpPr>
          <p:cNvPr id="45" name="平行四邊形 44">
            <a:extLst>
              <a:ext uri="{FF2B5EF4-FFF2-40B4-BE49-F238E27FC236}">
                <a16:creationId xmlns:a16="http://schemas.microsoft.com/office/drawing/2014/main" id="{E90BBB2D-0AA3-4392-B2D1-22FD58BF410F}"/>
              </a:ext>
            </a:extLst>
          </p:cNvPr>
          <p:cNvSpPr/>
          <p:nvPr/>
        </p:nvSpPr>
        <p:spPr>
          <a:xfrm>
            <a:off x="573012" y="1530784"/>
            <a:ext cx="2677915" cy="673875"/>
          </a:xfrm>
          <a:prstGeom prst="parallelogram">
            <a:avLst>
              <a:gd name="adj" fmla="val 5806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矩形 64">
            <a:extLst>
              <a:ext uri="{FF2B5EF4-FFF2-40B4-BE49-F238E27FC236}">
                <a16:creationId xmlns:a16="http://schemas.microsoft.com/office/drawing/2014/main" id="{E8AF8F6C-A52A-49A6-B95C-D8078882B44B}"/>
              </a:ext>
            </a:extLst>
          </p:cNvPr>
          <p:cNvSpPr/>
          <p:nvPr/>
        </p:nvSpPr>
        <p:spPr>
          <a:xfrm>
            <a:off x="573011" y="1641252"/>
            <a:ext cx="2677915" cy="44627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2300" b="1">
                <a:solidFill>
                  <a:srgbClr val="002060"/>
                </a:solidFill>
                <a:latin typeface="Arial"/>
                <a:ea typeface="新細明體"/>
                <a:cs typeface="Arial"/>
              </a:rPr>
              <a:t>QSW-1105-5T</a:t>
            </a:r>
            <a:endParaRPr lang="en-US" altLang="zh-TW" sz="2300" b="1">
              <a:solidFill>
                <a:srgbClr val="002060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661BE-26D2-C348-B283-FC0130547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ea typeface="微軟正黑體"/>
                <a:cs typeface="Arial"/>
              </a:rPr>
              <a:t>QSW 2.5GbE </a:t>
            </a:r>
            <a:r>
              <a:rPr lang="en-US" b="0">
                <a:latin typeface="Arial"/>
                <a:ea typeface="微軟正黑體"/>
                <a:cs typeface="Arial"/>
              </a:rPr>
              <a:t>NBASE-T</a:t>
            </a:r>
            <a:r>
              <a:rPr lang="en-US">
                <a:latin typeface="Arial"/>
                <a:ea typeface="微軟正黑體"/>
                <a:cs typeface="Arial"/>
              </a:rPr>
              <a:t> </a:t>
            </a:r>
            <a:r>
              <a:rPr lang="en-US" altLang="zh-CN">
                <a:latin typeface="Arial"/>
                <a:ea typeface="微軟正黑體"/>
                <a:cs typeface="Arial"/>
              </a:rPr>
              <a:t>Switch</a:t>
            </a:r>
            <a:endParaRPr lang="en-US">
              <a:latin typeface="Arial"/>
              <a:ea typeface="微軟正黑體"/>
              <a:cs typeface="Arial"/>
            </a:endParaRPr>
          </a:p>
        </p:txBody>
      </p:sp>
      <p:sp>
        <p:nvSpPr>
          <p:cNvPr id="8" name="文字方塊 17">
            <a:extLst>
              <a:ext uri="{FF2B5EF4-FFF2-40B4-BE49-F238E27FC236}">
                <a16:creationId xmlns:a16="http://schemas.microsoft.com/office/drawing/2014/main" id="{DE9D032F-A17F-8345-874D-1DF57FA19FBE}"/>
              </a:ext>
            </a:extLst>
          </p:cNvPr>
          <p:cNvSpPr txBox="1"/>
          <p:nvPr/>
        </p:nvSpPr>
        <p:spPr>
          <a:xfrm>
            <a:off x="1169779" y="5183903"/>
            <a:ext cx="9986222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effectLst>
                  <a:outerShdw blurRad="38100" dist="50800" dir="2700000" algn="tl" rotWithShape="0">
                    <a:prstClr val="black">
                      <a:alpha val="90000"/>
                    </a:prstClr>
                  </a:outerShdw>
                </a:effectLst>
                <a:latin typeface="Arial"/>
                <a:cs typeface="Arial"/>
              </a:rPr>
              <a:t>An unmanaged </a:t>
            </a:r>
            <a:r>
              <a:rPr lang="en-US" sz="2000" b="1" err="1">
                <a:solidFill>
                  <a:schemeClr val="bg1"/>
                </a:solidFill>
                <a:effectLst>
                  <a:outerShdw blurRad="38100" dist="50800" dir="2700000" algn="tl" rotWithShape="0">
                    <a:prstClr val="black">
                      <a:alpha val="90000"/>
                    </a:prstClr>
                  </a:outerShdw>
                </a:effectLst>
                <a:latin typeface="Arial"/>
                <a:cs typeface="Arial"/>
              </a:rPr>
              <a:t>fanless</a:t>
            </a:r>
            <a:r>
              <a:rPr lang="en-US" sz="2000" b="1">
                <a:solidFill>
                  <a:schemeClr val="bg1"/>
                </a:solidFill>
                <a:effectLst>
                  <a:outerShdw blurRad="38100" dist="50800" dir="2700000" algn="tl" rotWithShape="0">
                    <a:prstClr val="black">
                      <a:alpha val="90000"/>
                    </a:prstClr>
                  </a:outerShdw>
                </a:effectLst>
                <a:latin typeface="Arial"/>
                <a:cs typeface="Arial"/>
              </a:rPr>
              <a:t> switch with 5 ports of 2.5Gbps speed</a:t>
            </a:r>
            <a:endParaRPr lang="en-US" sz="2000">
              <a:solidFill>
                <a:schemeClr val="bg1"/>
              </a:solidFill>
              <a:effectLst>
                <a:outerShdw blurRad="38100" dist="50800" dir="2700000" algn="tl" rotWithShape="0">
                  <a:prstClr val="black">
                    <a:alpha val="90000"/>
                  </a:prstClr>
                </a:outerShdw>
              </a:effectLst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26306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>
            <a:extLst>
              <a:ext uri="{FF2B5EF4-FFF2-40B4-BE49-F238E27FC236}">
                <a16:creationId xmlns:a16="http://schemas.microsoft.com/office/drawing/2014/main" id="{D8279D6B-2180-49C9-A23D-1CE70B7B5E02}"/>
              </a:ext>
            </a:extLst>
          </p:cNvPr>
          <p:cNvSpPr/>
          <p:nvPr/>
        </p:nvSpPr>
        <p:spPr>
          <a:xfrm>
            <a:off x="6262148" y="2346924"/>
            <a:ext cx="4499338" cy="34414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平行四邊形 27">
            <a:extLst>
              <a:ext uri="{FF2B5EF4-FFF2-40B4-BE49-F238E27FC236}">
                <a16:creationId xmlns:a16="http://schemas.microsoft.com/office/drawing/2014/main" id="{B59F7C5C-EEE7-4880-8C71-F153C1E4A15A}"/>
              </a:ext>
            </a:extLst>
          </p:cNvPr>
          <p:cNvSpPr/>
          <p:nvPr/>
        </p:nvSpPr>
        <p:spPr>
          <a:xfrm>
            <a:off x="5949942" y="1890016"/>
            <a:ext cx="2677915" cy="673875"/>
          </a:xfrm>
          <a:prstGeom prst="parallelogram">
            <a:avLst>
              <a:gd name="adj" fmla="val 5806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46ED0BD3-8255-4A6E-859E-88F9719C1BA1}"/>
              </a:ext>
            </a:extLst>
          </p:cNvPr>
          <p:cNvSpPr/>
          <p:nvPr/>
        </p:nvSpPr>
        <p:spPr>
          <a:xfrm>
            <a:off x="824878" y="2346924"/>
            <a:ext cx="4499338" cy="34414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平行四邊形 25">
            <a:extLst>
              <a:ext uri="{FF2B5EF4-FFF2-40B4-BE49-F238E27FC236}">
                <a16:creationId xmlns:a16="http://schemas.microsoft.com/office/drawing/2014/main" id="{199E7D9B-E458-48A9-9B69-98A999103304}"/>
              </a:ext>
            </a:extLst>
          </p:cNvPr>
          <p:cNvSpPr/>
          <p:nvPr/>
        </p:nvSpPr>
        <p:spPr>
          <a:xfrm>
            <a:off x="430276" y="1890016"/>
            <a:ext cx="2677915" cy="673875"/>
          </a:xfrm>
          <a:prstGeom prst="parallelogram">
            <a:avLst>
              <a:gd name="adj" fmla="val 5806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B5E2CC9D-377F-490A-A6DA-8593033414F2}"/>
              </a:ext>
            </a:extLst>
          </p:cNvPr>
          <p:cNvSpPr/>
          <p:nvPr/>
        </p:nvSpPr>
        <p:spPr>
          <a:xfrm>
            <a:off x="6423041" y="3192562"/>
            <a:ext cx="4177551" cy="23798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矩形 64">
            <a:extLst>
              <a:ext uri="{FF2B5EF4-FFF2-40B4-BE49-F238E27FC236}">
                <a16:creationId xmlns:a16="http://schemas.microsoft.com/office/drawing/2014/main" id="{91D9E482-8EBB-4045-8CFF-2B665E3B8FD5}"/>
              </a:ext>
            </a:extLst>
          </p:cNvPr>
          <p:cNvSpPr/>
          <p:nvPr/>
        </p:nvSpPr>
        <p:spPr>
          <a:xfrm>
            <a:off x="5949944" y="2037953"/>
            <a:ext cx="2677915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300" b="1">
                <a:solidFill>
                  <a:srgbClr val="002060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QNA-T310G1T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5897685A-EFEB-4BC9-83B1-E6AF89F00EBB}"/>
              </a:ext>
            </a:extLst>
          </p:cNvPr>
          <p:cNvSpPr/>
          <p:nvPr/>
        </p:nvSpPr>
        <p:spPr>
          <a:xfrm>
            <a:off x="985771" y="3192562"/>
            <a:ext cx="4177551" cy="23798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33037A-3731-4E4E-AAE3-FF937BF6F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QNAP</a:t>
            </a:r>
            <a:r>
              <a:rPr lang="zh-TW" altLang="en-US"/>
              <a:t> </a:t>
            </a:r>
            <a:r>
              <a:rPr lang="en-US" altLang="zh-TW"/>
              <a:t>Multi Gig</a:t>
            </a:r>
            <a:r>
              <a:rPr lang="zh-CN" altLang="en-US"/>
              <a:t> QNA family</a:t>
            </a:r>
            <a:endParaRPr lang="en-US"/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24ECF3C7-68BC-B34C-A106-3BE972209CE4}"/>
              </a:ext>
            </a:extLst>
          </p:cNvPr>
          <p:cNvSpPr txBox="1"/>
          <p:nvPr/>
        </p:nvSpPr>
        <p:spPr>
          <a:xfrm>
            <a:off x="1169476" y="4673071"/>
            <a:ext cx="2898952" cy="95051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7800" indent="-177800">
              <a:lnSpc>
                <a:spcPts val="2300"/>
              </a:lnSpc>
              <a:buFont typeface="Arial,Sans-Serif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RJ45 NBASE-T</a:t>
            </a:r>
          </a:p>
          <a:p>
            <a:pPr marL="177800" indent="-177800">
              <a:lnSpc>
                <a:spcPts val="2300"/>
              </a:lnSpc>
              <a:buFont typeface="Arial,Sans-Serif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4</a:t>
            </a:r>
            <a:r>
              <a:rPr lang="zh-TW" altLang="en-US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6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speed:</a:t>
            </a:r>
            <a:r>
              <a:rPr lang="zh-TW" altLang="en-US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sz="16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5G/2.5G/1G/100M</a:t>
            </a:r>
          </a:p>
          <a:p>
            <a:pPr marL="177800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" name="矩形 64">
            <a:extLst>
              <a:ext uri="{FF2B5EF4-FFF2-40B4-BE49-F238E27FC236}">
                <a16:creationId xmlns:a16="http://schemas.microsoft.com/office/drawing/2014/main" id="{16F9A015-25CC-774A-B20B-8C14920A0BE3}"/>
              </a:ext>
            </a:extLst>
          </p:cNvPr>
          <p:cNvSpPr/>
          <p:nvPr/>
        </p:nvSpPr>
        <p:spPr>
          <a:xfrm>
            <a:off x="430275" y="2000484"/>
            <a:ext cx="2677915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300" b="1">
                <a:solidFill>
                  <a:srgbClr val="002060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QNA-UC5G1T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7191AD18-39C2-B44B-86D3-6C916F9618CC}"/>
              </a:ext>
            </a:extLst>
          </p:cNvPr>
          <p:cNvSpPr txBox="1"/>
          <p:nvPr/>
        </p:nvSpPr>
        <p:spPr>
          <a:xfrm>
            <a:off x="6629491" y="4673071"/>
            <a:ext cx="3534182" cy="9501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7800" indent="-177800">
              <a:lnSpc>
                <a:spcPts val="2300"/>
              </a:lnSpc>
              <a:buFont typeface="Arial,Sans-Serif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10GbE NBASE-T port</a:t>
            </a:r>
          </a:p>
          <a:p>
            <a:pPr marL="177800" indent="-177800">
              <a:lnSpc>
                <a:spcPts val="2300"/>
              </a:lnSpc>
              <a:buFont typeface="Arial,Sans-Serif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5 speed</a:t>
            </a:r>
            <a:r>
              <a:rPr lang="en-US" altLang="zh-TW" sz="16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:</a:t>
            </a:r>
            <a:r>
              <a:rPr lang="zh-TW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sz="16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10G/5G/2.5G/1G/100M</a:t>
            </a:r>
          </a:p>
          <a:p>
            <a:pPr marL="177800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endParaRPr lang="zh-TW" altLang="en-US" sz="160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17" name="圖片 14">
            <a:extLst>
              <a:ext uri="{FF2B5EF4-FFF2-40B4-BE49-F238E27FC236}">
                <a16:creationId xmlns:a16="http://schemas.microsoft.com/office/drawing/2014/main" id="{ADBB70DA-F823-6941-8A66-F5A476A943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9646" y="2392790"/>
            <a:ext cx="2877838" cy="17989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圖片 34">
            <a:extLst>
              <a:ext uri="{FF2B5EF4-FFF2-40B4-BE49-F238E27FC236}">
                <a16:creationId xmlns:a16="http://schemas.microsoft.com/office/drawing/2014/main" id="{355DC74F-33D5-6B4F-A6C7-A0D8C784A8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5331" y="2244305"/>
            <a:ext cx="3406456" cy="21294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1">
            <a:extLst>
              <a:ext uri="{FF2B5EF4-FFF2-40B4-BE49-F238E27FC236}">
                <a16:creationId xmlns:a16="http://schemas.microsoft.com/office/drawing/2014/main" id="{29E5B114-FF89-7047-A504-F6A036EFEE7F}"/>
              </a:ext>
            </a:extLst>
          </p:cNvPr>
          <p:cNvSpPr txBox="1"/>
          <p:nvPr/>
        </p:nvSpPr>
        <p:spPr>
          <a:xfrm>
            <a:off x="1169476" y="4076389"/>
            <a:ext cx="2543006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0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USB 3.2 Gen 1</a:t>
            </a:r>
            <a:endParaRPr lang="en-US" sz="2000" b="1"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24" name="TextBox 50">
            <a:extLst>
              <a:ext uri="{FF2B5EF4-FFF2-40B4-BE49-F238E27FC236}">
                <a16:creationId xmlns:a16="http://schemas.microsoft.com/office/drawing/2014/main" id="{11CC9AB3-5666-374B-A93D-6FD259F0A807}"/>
              </a:ext>
            </a:extLst>
          </p:cNvPr>
          <p:cNvSpPr txBox="1"/>
          <p:nvPr/>
        </p:nvSpPr>
        <p:spPr>
          <a:xfrm>
            <a:off x="6629491" y="4076389"/>
            <a:ext cx="3089913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0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Thunderbolt 3</a:t>
            </a:r>
            <a:endParaRPr lang="en-US" sz="2000" b="1"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cxnSp>
        <p:nvCxnSpPr>
          <p:cNvPr id="35" name="直線接點 34">
            <a:extLst>
              <a:ext uri="{FF2B5EF4-FFF2-40B4-BE49-F238E27FC236}">
                <a16:creationId xmlns:a16="http://schemas.microsoft.com/office/drawing/2014/main" id="{B15B151C-A576-4817-BD4D-F3F120D58104}"/>
              </a:ext>
            </a:extLst>
          </p:cNvPr>
          <p:cNvCxnSpPr>
            <a:cxnSpLocks/>
          </p:cNvCxnSpPr>
          <p:nvPr/>
        </p:nvCxnSpPr>
        <p:spPr>
          <a:xfrm>
            <a:off x="1169476" y="4570628"/>
            <a:ext cx="303950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接點 37">
            <a:extLst>
              <a:ext uri="{FF2B5EF4-FFF2-40B4-BE49-F238E27FC236}">
                <a16:creationId xmlns:a16="http://schemas.microsoft.com/office/drawing/2014/main" id="{2447FA41-8F8F-4E93-8CAE-ADEBE7A8CA96}"/>
              </a:ext>
            </a:extLst>
          </p:cNvPr>
          <p:cNvCxnSpPr>
            <a:cxnSpLocks/>
          </p:cNvCxnSpPr>
          <p:nvPr/>
        </p:nvCxnSpPr>
        <p:spPr>
          <a:xfrm>
            <a:off x="6629491" y="4570628"/>
            <a:ext cx="303950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圖形 4">
            <a:extLst>
              <a:ext uri="{FF2B5EF4-FFF2-40B4-BE49-F238E27FC236}">
                <a16:creationId xmlns:a16="http://schemas.microsoft.com/office/drawing/2014/main" id="{B5B47058-715D-4DAB-B8B7-69685B19F7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79461" y="3286134"/>
            <a:ext cx="633870" cy="770253"/>
          </a:xfrm>
          <a:prstGeom prst="rect">
            <a:avLst/>
          </a:prstGeom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A7D80827-BF31-452E-8174-E5B167AE6E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99476" y="4231547"/>
            <a:ext cx="1710756" cy="17107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673B19-4FB1-A04F-B4ED-3352E6D65717}"/>
              </a:ext>
            </a:extLst>
          </p:cNvPr>
          <p:cNvSpPr txBox="1"/>
          <p:nvPr/>
        </p:nvSpPr>
        <p:spPr>
          <a:xfrm>
            <a:off x="4229321" y="4534586"/>
            <a:ext cx="1651065" cy="1384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Update your network to 5Gbps by USB ports on your PC and laptop</a:t>
            </a:r>
          </a:p>
          <a:p>
            <a:pPr algn="ctr"/>
            <a:endParaRPr lang="zh-CN" altLang="en-US" sz="1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33" name="圖形 32">
            <a:extLst>
              <a:ext uri="{FF2B5EF4-FFF2-40B4-BE49-F238E27FC236}">
                <a16:creationId xmlns:a16="http://schemas.microsoft.com/office/drawing/2014/main" id="{6AC29041-E4BE-4BD5-932C-15F46D36EF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63674" y="4231547"/>
            <a:ext cx="1710756" cy="171075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0482828-697C-8644-8F87-65CC4F0952D9}"/>
              </a:ext>
            </a:extLst>
          </p:cNvPr>
          <p:cNvSpPr txBox="1"/>
          <p:nvPr/>
        </p:nvSpPr>
        <p:spPr>
          <a:xfrm>
            <a:off x="10075111" y="4373717"/>
            <a:ext cx="1493050" cy="160043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Update your network to </a:t>
            </a:r>
            <a:r>
              <a:rPr lang="en-US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10Gbps</a:t>
            </a:r>
            <a:r>
              <a:rPr lang="en-US" altLang="zh-CN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by Thunderbolt3 ports on your PC and laptop</a:t>
            </a:r>
          </a:p>
          <a:p>
            <a:pPr algn="ctr"/>
            <a:endParaRPr lang="zh-CN" altLang="en-US" sz="1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7442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圖片 66">
            <a:extLst>
              <a:ext uri="{FF2B5EF4-FFF2-40B4-BE49-F238E27FC236}">
                <a16:creationId xmlns:a16="http://schemas.microsoft.com/office/drawing/2014/main" id="{2D43B4B1-F303-4154-BF6C-CDA8B0434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277" y="3774073"/>
            <a:ext cx="11631621" cy="2249247"/>
          </a:xfrm>
          <a:prstGeom prst="rect">
            <a:avLst/>
          </a:prstGeom>
        </p:spPr>
      </p:pic>
      <p:pic>
        <p:nvPicPr>
          <p:cNvPr id="7171" name="Picture 3" descr="C:\Users\user\Desktop\21_PPT對稿QNAP AQC107 10G網卡\7-01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8671" y="4562955"/>
            <a:ext cx="1979716" cy="1514017"/>
          </a:xfrm>
          <a:prstGeom prst="rect">
            <a:avLst/>
          </a:prstGeom>
          <a:noFill/>
        </p:spPr>
      </p:pic>
      <p:sp>
        <p:nvSpPr>
          <p:cNvPr id="55" name="平行四邊形 54">
            <a:extLst>
              <a:ext uri="{FF2B5EF4-FFF2-40B4-BE49-F238E27FC236}">
                <a16:creationId xmlns:a16="http://schemas.microsoft.com/office/drawing/2014/main" id="{6C3DE781-80EB-4912-84A4-023DD75E58B3}"/>
              </a:ext>
            </a:extLst>
          </p:cNvPr>
          <p:cNvSpPr/>
          <p:nvPr/>
        </p:nvSpPr>
        <p:spPr>
          <a:xfrm>
            <a:off x="1037928" y="5592869"/>
            <a:ext cx="3642673" cy="426136"/>
          </a:xfrm>
          <a:prstGeom prst="parallelogram">
            <a:avLst>
              <a:gd name="adj" fmla="val 5806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7" name="直線接點 56"/>
          <p:cNvCxnSpPr/>
          <p:nvPr/>
        </p:nvCxnSpPr>
        <p:spPr>
          <a:xfrm>
            <a:off x="3142906" y="5033872"/>
            <a:ext cx="2281023" cy="0"/>
          </a:xfrm>
          <a:prstGeom prst="line">
            <a:avLst/>
          </a:prstGeom>
          <a:ln w="38100">
            <a:solidFill>
              <a:srgbClr val="011F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1" name="Shape 430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5048" y="3836554"/>
            <a:ext cx="1313161" cy="9361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5" name="Shape 443"/>
          <p:cNvSpPr txBox="1"/>
          <p:nvPr/>
        </p:nvSpPr>
        <p:spPr>
          <a:xfrm>
            <a:off x="3672227" y="5063621"/>
            <a:ext cx="1008375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600" b="1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 5e</a:t>
            </a:r>
            <a:endParaRPr sz="1600" b="1">
              <a:solidFill>
                <a:srgbClr val="005A9E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16" name="Shape 444"/>
          <p:cNvSpPr txBox="1"/>
          <p:nvPr/>
        </p:nvSpPr>
        <p:spPr>
          <a:xfrm>
            <a:off x="3497504" y="4581341"/>
            <a:ext cx="975717" cy="37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2.5GbE</a:t>
            </a:r>
            <a:endParaRPr sz="1600" b="1">
              <a:solidFill>
                <a:srgbClr val="C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20" name="Shape 443"/>
          <p:cNvSpPr txBox="1"/>
          <p:nvPr/>
        </p:nvSpPr>
        <p:spPr>
          <a:xfrm>
            <a:off x="8130644" y="4171611"/>
            <a:ext cx="1008375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67" b="1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 5e</a:t>
            </a:r>
            <a:endParaRPr sz="1467" b="1">
              <a:solidFill>
                <a:srgbClr val="005A9E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24" name="Shape 443"/>
          <p:cNvSpPr txBox="1"/>
          <p:nvPr/>
        </p:nvSpPr>
        <p:spPr>
          <a:xfrm>
            <a:off x="8143993" y="5147571"/>
            <a:ext cx="1008375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67" b="1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 5e</a:t>
            </a:r>
            <a:endParaRPr sz="1467" b="1">
              <a:solidFill>
                <a:srgbClr val="005A9E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25" name="Shape 444"/>
          <p:cNvSpPr txBox="1"/>
          <p:nvPr/>
        </p:nvSpPr>
        <p:spPr>
          <a:xfrm>
            <a:off x="7478381" y="5178590"/>
            <a:ext cx="985105" cy="34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67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2.5GbE</a:t>
            </a:r>
            <a:endParaRPr sz="1467" b="1">
              <a:solidFill>
                <a:srgbClr val="C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35" name="Shape 444"/>
          <p:cNvSpPr txBox="1"/>
          <p:nvPr/>
        </p:nvSpPr>
        <p:spPr>
          <a:xfrm>
            <a:off x="302379" y="4840238"/>
            <a:ext cx="754104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2.5Gb</a:t>
            </a:r>
            <a:endParaRPr sz="1400" b="1">
              <a:solidFill>
                <a:schemeClr val="bg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53" name="圖片 52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443CAD46-5A16-4841-BEA9-D500EAC1886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5378" y="3959170"/>
            <a:ext cx="939120" cy="7412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群組 16">
            <a:extLst>
              <a:ext uri="{FF2B5EF4-FFF2-40B4-BE49-F238E27FC236}">
                <a16:creationId xmlns:a16="http://schemas.microsoft.com/office/drawing/2014/main" id="{76585069-4267-4EEC-9CC7-A4568D065C10}"/>
              </a:ext>
            </a:extLst>
          </p:cNvPr>
          <p:cNvGrpSpPr/>
          <p:nvPr/>
        </p:nvGrpSpPr>
        <p:grpSpPr>
          <a:xfrm>
            <a:off x="6665493" y="4581477"/>
            <a:ext cx="2385438" cy="569922"/>
            <a:chOff x="6868492" y="4645912"/>
            <a:chExt cx="2182441" cy="866869"/>
          </a:xfrm>
        </p:grpSpPr>
        <p:cxnSp>
          <p:nvCxnSpPr>
            <p:cNvPr id="58" name="肘形接點 57"/>
            <p:cNvCxnSpPr/>
            <p:nvPr/>
          </p:nvCxnSpPr>
          <p:spPr>
            <a:xfrm flipV="1">
              <a:off x="6960097" y="4645912"/>
              <a:ext cx="1944947" cy="408045"/>
            </a:xfrm>
            <a:prstGeom prst="bentConnector3">
              <a:avLst>
                <a:gd name="adj1" fmla="val 32448"/>
              </a:avLst>
            </a:prstGeom>
            <a:ln w="38100">
              <a:solidFill>
                <a:srgbClr val="011F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肘形接點 58"/>
            <p:cNvCxnSpPr>
              <a:cxnSpLocks/>
            </p:cNvCxnSpPr>
            <p:nvPr/>
          </p:nvCxnSpPr>
          <p:spPr>
            <a:xfrm>
              <a:off x="6868492" y="5334019"/>
              <a:ext cx="2182441" cy="178762"/>
            </a:xfrm>
            <a:prstGeom prst="bentConnector3">
              <a:avLst>
                <a:gd name="adj1" fmla="val 33860"/>
              </a:avLst>
            </a:prstGeom>
            <a:ln w="38100">
              <a:solidFill>
                <a:srgbClr val="011F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2" name="Shape 431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1692" y="4882807"/>
            <a:ext cx="1313161" cy="9361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圖片 53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84DFA7C6-8D37-4A93-B840-739938C0F3D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1331" y="4846894"/>
            <a:ext cx="939120" cy="7412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166BCA2D-6BC1-1846-A382-E76A9CCB8B2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890" r="12918"/>
          <a:stretch/>
        </p:blipFill>
        <p:spPr>
          <a:xfrm>
            <a:off x="1149777" y="4022346"/>
            <a:ext cx="1748793" cy="1514017"/>
          </a:xfrm>
          <a:prstGeom prst="rect">
            <a:avLst/>
          </a:prstGeom>
        </p:spPr>
      </p:pic>
      <p:sp>
        <p:nvSpPr>
          <p:cNvPr id="477" name="Shape 477"/>
          <p:cNvSpPr/>
          <p:nvPr/>
        </p:nvSpPr>
        <p:spPr>
          <a:xfrm>
            <a:off x="1197629" y="5639862"/>
            <a:ext cx="3526668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45707" rIns="91437" bIns="45707" anchor="t" anchorCtr="0">
            <a:noAutofit/>
          </a:bodyPr>
          <a:lstStyle/>
          <a:p>
            <a:pPr>
              <a:buClr>
                <a:srgbClr val="FFFFFF"/>
              </a:buClr>
              <a:buSzPts val="1800"/>
            </a:pPr>
            <a:r>
              <a:rPr lang="en-US" altLang="zh-TW" sz="1400" b="1">
                <a:solidFill>
                  <a:srgbClr val="002060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Upgrade to 5Gbps by existing Cat 5e</a:t>
            </a:r>
            <a:endParaRPr lang="en-US" altLang="zh-TW" sz="1400">
              <a:solidFill>
                <a:srgbClr val="002060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  <a:sym typeface="Microsoft JhengHei"/>
            </a:endParaRPr>
          </a:p>
          <a:p>
            <a:pPr>
              <a:buClr>
                <a:srgbClr val="FFFFFF"/>
              </a:buClr>
              <a:buSzPts val="1800"/>
            </a:pPr>
            <a:endParaRPr lang="zh-TW" altLang="en-US" sz="1400" b="1">
              <a:solidFill>
                <a:srgbClr val="002060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51" name="Shape 435"/>
          <p:cNvSpPr txBox="1"/>
          <p:nvPr/>
        </p:nvSpPr>
        <p:spPr>
          <a:xfrm>
            <a:off x="4784011" y="4287277"/>
            <a:ext cx="2446342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00" b="1">
                <a:solidFill>
                  <a:srgbClr val="262626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2.5G/1G/100M/10M Switch</a:t>
            </a:r>
            <a:endParaRPr lang="zh-CN" altLang="en-US" sz="1400" b="1">
              <a:solidFill>
                <a:srgbClr val="262626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48" name="Shape 435">
            <a:extLst>
              <a:ext uri="{FF2B5EF4-FFF2-40B4-BE49-F238E27FC236}">
                <a16:creationId xmlns:a16="http://schemas.microsoft.com/office/drawing/2014/main" id="{45732653-3B6A-D34A-99D8-FED59A52EC3F}"/>
              </a:ext>
            </a:extLst>
          </p:cNvPr>
          <p:cNvSpPr txBox="1"/>
          <p:nvPr/>
        </p:nvSpPr>
        <p:spPr>
          <a:xfrm>
            <a:off x="4886714" y="5317457"/>
            <a:ext cx="2654045" cy="38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CN" sz="1400" b="1">
                <a:solidFill>
                  <a:srgbClr val="262626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QNAP 2.5GbE Switch</a:t>
            </a:r>
          </a:p>
          <a:p>
            <a:pPr>
              <a:buClr>
                <a:srgbClr val="262626"/>
              </a:buClr>
              <a:buSzPts val="1200"/>
            </a:pPr>
            <a:r>
              <a:rPr lang="en-US" sz="1400" b="1">
                <a:solidFill>
                  <a:srgbClr val="262626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QSW-1105-5T</a:t>
            </a:r>
          </a:p>
        </p:txBody>
      </p:sp>
      <p:sp>
        <p:nvSpPr>
          <p:cNvPr id="71" name="Shape 444"/>
          <p:cNvSpPr txBox="1"/>
          <p:nvPr/>
        </p:nvSpPr>
        <p:spPr>
          <a:xfrm>
            <a:off x="7472548" y="4200098"/>
            <a:ext cx="985105" cy="343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67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2.5GbE</a:t>
            </a:r>
            <a:endParaRPr sz="1467" b="1">
              <a:solidFill>
                <a:srgbClr val="C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圖片 4" descr="一張含有 電子用品 的圖片&#10;&#10;自動產生的描述">
            <a:extLst>
              <a:ext uri="{FF2B5EF4-FFF2-40B4-BE49-F238E27FC236}">
                <a16:creationId xmlns:a16="http://schemas.microsoft.com/office/drawing/2014/main" id="{CA0FBF6B-E2D4-4849-A922-B206540685F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2123" y="4690539"/>
            <a:ext cx="2074639" cy="599728"/>
          </a:xfrm>
          <a:prstGeom prst="rect">
            <a:avLst/>
          </a:prstGeom>
        </p:spPr>
      </p:pic>
      <p:pic>
        <p:nvPicPr>
          <p:cNvPr id="43" name="Picture 3" descr="C:\Users\user\Desktop\21_PPT對稿QNAP AQC107 10G網卡\7-01.png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9736732" y="4562755"/>
            <a:ext cx="2059639" cy="1518403"/>
          </a:xfrm>
          <a:prstGeom prst="rect">
            <a:avLst/>
          </a:prstGeom>
          <a:noFill/>
        </p:spPr>
      </p:pic>
      <p:sp>
        <p:nvSpPr>
          <p:cNvPr id="66" name="平行四邊形 65">
            <a:extLst>
              <a:ext uri="{FF2B5EF4-FFF2-40B4-BE49-F238E27FC236}">
                <a16:creationId xmlns:a16="http://schemas.microsoft.com/office/drawing/2014/main" id="{68F3BD54-530C-4763-95F4-894B7CD35213}"/>
              </a:ext>
            </a:extLst>
          </p:cNvPr>
          <p:cNvSpPr/>
          <p:nvPr/>
        </p:nvSpPr>
        <p:spPr>
          <a:xfrm>
            <a:off x="7420567" y="5592869"/>
            <a:ext cx="3642672" cy="426136"/>
          </a:xfrm>
          <a:prstGeom prst="parallelogram">
            <a:avLst>
              <a:gd name="adj" fmla="val 5806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26B5E3C-8697-47B7-8C95-E2F5BE262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277" y="1335673"/>
            <a:ext cx="11631621" cy="2249247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E55D2B03-7A07-4E8E-8ED3-84B964637608}"/>
              </a:ext>
            </a:extLst>
          </p:cNvPr>
          <p:cNvSpPr/>
          <p:nvPr/>
        </p:nvSpPr>
        <p:spPr>
          <a:xfrm>
            <a:off x="422032" y="1438856"/>
            <a:ext cx="11371384" cy="2054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2" name="直線接點 61"/>
          <p:cNvCxnSpPr>
            <a:cxnSpLocks/>
          </p:cNvCxnSpPr>
          <p:nvPr/>
        </p:nvCxnSpPr>
        <p:spPr>
          <a:xfrm>
            <a:off x="2470314" y="2544092"/>
            <a:ext cx="2953615" cy="0"/>
          </a:xfrm>
          <a:prstGeom prst="line">
            <a:avLst/>
          </a:prstGeom>
          <a:ln w="38100">
            <a:solidFill>
              <a:srgbClr val="011F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肘形接點 62"/>
          <p:cNvCxnSpPr>
            <a:cxnSpLocks/>
          </p:cNvCxnSpPr>
          <p:nvPr/>
        </p:nvCxnSpPr>
        <p:spPr>
          <a:xfrm flipV="1">
            <a:off x="6960097" y="1967884"/>
            <a:ext cx="2090836" cy="408190"/>
          </a:xfrm>
          <a:prstGeom prst="bentConnector3">
            <a:avLst>
              <a:gd name="adj1" fmla="val 29733"/>
            </a:avLst>
          </a:prstGeom>
          <a:ln w="38100">
            <a:solidFill>
              <a:srgbClr val="011F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肘形接點 63"/>
          <p:cNvCxnSpPr/>
          <p:nvPr/>
        </p:nvCxnSpPr>
        <p:spPr>
          <a:xfrm>
            <a:off x="6864089" y="2524314"/>
            <a:ext cx="2054609" cy="478268"/>
          </a:xfrm>
          <a:prstGeom prst="bentConnector3">
            <a:avLst>
              <a:gd name="adj1" fmla="val 35165"/>
            </a:avLst>
          </a:prstGeom>
          <a:ln w="38100">
            <a:solidFill>
              <a:srgbClr val="011F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9" name="Shape 429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latin typeface="Arial"/>
                <a:ea typeface="微軟正黑體"/>
                <a:cs typeface="Arial"/>
              </a:rPr>
              <a:t>Cost-effective</a:t>
            </a:r>
            <a:r>
              <a:rPr lang="en-US" altLang="zh-CN">
                <a:latin typeface="Arial"/>
                <a:ea typeface="微軟正黑體"/>
                <a:cs typeface="Arial"/>
              </a:rPr>
              <a:t>ness</a:t>
            </a:r>
            <a:r>
              <a:rPr lang="zh-CN" altLang="en-US">
                <a:latin typeface="Arial"/>
                <a:ea typeface="微軟正黑體"/>
                <a:cs typeface="Arial"/>
              </a:rPr>
              <a:t> of 2.5X Speed upgrade</a:t>
            </a:r>
            <a:endParaRPr lang="zh-TW"/>
          </a:p>
        </p:txBody>
      </p:sp>
      <p:pic>
        <p:nvPicPr>
          <p:cNvPr id="430" name="Shape 430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7361" y="1503717"/>
            <a:ext cx="1313161" cy="9361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1" name="Shape 431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5048" y="2472084"/>
            <a:ext cx="1313161" cy="9361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35" name="Shape 435"/>
          <p:cNvSpPr txBox="1"/>
          <p:nvPr/>
        </p:nvSpPr>
        <p:spPr>
          <a:xfrm>
            <a:off x="4841613" y="1796080"/>
            <a:ext cx="2624729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00" b="1">
                <a:solidFill>
                  <a:srgbClr val="262626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2.5G/1G/100M/10M Switch</a:t>
            </a:r>
            <a:endParaRPr lang="zh-CN" altLang="en-US" sz="1400" b="1">
              <a:solidFill>
                <a:srgbClr val="262626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443" name="Shape 443"/>
          <p:cNvSpPr txBox="1"/>
          <p:nvPr/>
        </p:nvSpPr>
        <p:spPr>
          <a:xfrm>
            <a:off x="3719119" y="2616100"/>
            <a:ext cx="1008375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600" b="1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 5e</a:t>
            </a:r>
            <a:endParaRPr sz="1600" b="1">
              <a:solidFill>
                <a:srgbClr val="005A9E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44" name="Shape 444"/>
          <p:cNvSpPr txBox="1"/>
          <p:nvPr/>
        </p:nvSpPr>
        <p:spPr>
          <a:xfrm>
            <a:off x="3719117" y="2040036"/>
            <a:ext cx="754104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600" b="1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1GbE</a:t>
            </a:r>
            <a:endParaRPr sz="1600" b="1">
              <a:solidFill>
                <a:srgbClr val="262626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98" name="Shape 443"/>
          <p:cNvSpPr txBox="1"/>
          <p:nvPr/>
        </p:nvSpPr>
        <p:spPr>
          <a:xfrm>
            <a:off x="8112751" y="1575628"/>
            <a:ext cx="1008375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67" b="1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 5e</a:t>
            </a:r>
            <a:endParaRPr sz="1467" b="1">
              <a:solidFill>
                <a:srgbClr val="005A9E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99" name="Shape 444"/>
          <p:cNvSpPr txBox="1"/>
          <p:nvPr/>
        </p:nvSpPr>
        <p:spPr>
          <a:xfrm>
            <a:off x="7536535" y="1575628"/>
            <a:ext cx="754104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67" b="1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1GbE</a:t>
            </a:r>
            <a:endParaRPr sz="1467" b="1">
              <a:solidFill>
                <a:srgbClr val="262626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09" name="Shape 443"/>
          <p:cNvSpPr txBox="1"/>
          <p:nvPr/>
        </p:nvSpPr>
        <p:spPr>
          <a:xfrm>
            <a:off x="8112751" y="3007285"/>
            <a:ext cx="1008375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67" b="1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 5e</a:t>
            </a:r>
            <a:endParaRPr sz="1467" b="1">
              <a:solidFill>
                <a:srgbClr val="005A9E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10" name="Shape 444"/>
          <p:cNvSpPr txBox="1"/>
          <p:nvPr/>
        </p:nvSpPr>
        <p:spPr>
          <a:xfrm>
            <a:off x="7536535" y="3007285"/>
            <a:ext cx="754104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67" b="1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1GbE</a:t>
            </a:r>
            <a:endParaRPr sz="1467" b="1">
              <a:solidFill>
                <a:srgbClr val="262626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9" name="Shape 435">
            <a:extLst>
              <a:ext uri="{FF2B5EF4-FFF2-40B4-BE49-F238E27FC236}">
                <a16:creationId xmlns:a16="http://schemas.microsoft.com/office/drawing/2014/main" id="{47A57F0C-7565-EF41-8B30-8E31BDDBA34E}"/>
              </a:ext>
            </a:extLst>
          </p:cNvPr>
          <p:cNvSpPr txBox="1"/>
          <p:nvPr/>
        </p:nvSpPr>
        <p:spPr>
          <a:xfrm>
            <a:off x="5082492" y="2568345"/>
            <a:ext cx="2054609" cy="400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CN" sz="1400" b="1">
                <a:solidFill>
                  <a:srgbClr val="262626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QNAP 2.5GbE switch</a:t>
            </a:r>
            <a:endParaRPr lang="en-US" sz="1400" b="1">
              <a:solidFill>
                <a:srgbClr val="262626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  <a:sym typeface="Arial"/>
            </a:endParaRPr>
          </a:p>
        </p:txBody>
      </p:sp>
      <p:sp>
        <p:nvSpPr>
          <p:cNvPr id="70" name="Shape 434">
            <a:extLst>
              <a:ext uri="{FF2B5EF4-FFF2-40B4-BE49-F238E27FC236}">
                <a16:creationId xmlns:a16="http://schemas.microsoft.com/office/drawing/2014/main" id="{8F906A71-8561-7544-8973-F08B79437B6E}"/>
              </a:ext>
            </a:extLst>
          </p:cNvPr>
          <p:cNvSpPr txBox="1"/>
          <p:nvPr/>
        </p:nvSpPr>
        <p:spPr>
          <a:xfrm>
            <a:off x="10337304" y="4069672"/>
            <a:ext cx="1529687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333" b="1">
                <a:solidFill>
                  <a:srgbClr val="262626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QXG-2G1T-I225</a:t>
            </a:r>
          </a:p>
          <a:p>
            <a:pPr>
              <a:buClr>
                <a:srgbClr val="262626"/>
              </a:buClr>
              <a:buSzPts val="1200"/>
            </a:pPr>
            <a:r>
              <a:rPr lang="en-US" altLang="zh-CN" sz="1333" b="1">
                <a:solidFill>
                  <a:srgbClr val="262626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or QNA-UC5G1T</a:t>
            </a:r>
            <a:endParaRPr lang="en-US" altLang="zh-TW" sz="1333" b="1">
              <a:solidFill>
                <a:srgbClr val="262626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8C8CA4-96D6-6349-B7AD-4B8A06863EB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890" r="12918"/>
          <a:stretch/>
        </p:blipFill>
        <p:spPr>
          <a:xfrm>
            <a:off x="1179667" y="1705363"/>
            <a:ext cx="1729119" cy="1496985"/>
          </a:xfrm>
          <a:prstGeom prst="rect">
            <a:avLst/>
          </a:prstGeom>
        </p:spPr>
      </p:pic>
      <p:sp>
        <p:nvSpPr>
          <p:cNvPr id="56" name="Shape 444">
            <a:extLst>
              <a:ext uri="{FF2B5EF4-FFF2-40B4-BE49-F238E27FC236}">
                <a16:creationId xmlns:a16="http://schemas.microsoft.com/office/drawing/2014/main" id="{B9C570DB-5941-E347-89DD-9153C1266F7E}"/>
              </a:ext>
            </a:extLst>
          </p:cNvPr>
          <p:cNvSpPr txBox="1"/>
          <p:nvPr/>
        </p:nvSpPr>
        <p:spPr>
          <a:xfrm>
            <a:off x="1427559" y="3106834"/>
            <a:ext cx="1117723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sz="1600" b="1">
                <a:solidFill>
                  <a:srgbClr val="262626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TS-453Be</a:t>
            </a:r>
            <a:endParaRPr sz="1600" b="1">
              <a:solidFill>
                <a:srgbClr val="262626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4" name="Shape 477"/>
          <p:cNvSpPr/>
          <p:nvPr/>
        </p:nvSpPr>
        <p:spPr>
          <a:xfrm>
            <a:off x="7621365" y="5649705"/>
            <a:ext cx="3561934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45707" rIns="91437" bIns="45707" anchor="t" anchorCtr="0">
            <a:noAutofit/>
          </a:bodyPr>
          <a:lstStyle/>
          <a:p>
            <a:pPr>
              <a:buClr>
                <a:srgbClr val="FFFFFF"/>
              </a:buClr>
              <a:buSzPts val="1800"/>
            </a:pPr>
            <a:r>
              <a:rPr lang="en-US" altLang="zh-TW" sz="1400" b="1">
                <a:solidFill>
                  <a:srgbClr val="002060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Upgrade to 5Gbps by existing Cat 5e</a:t>
            </a:r>
            <a:endParaRPr lang="en-US" altLang="zh-TW" sz="1400">
              <a:solidFill>
                <a:srgbClr val="002060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  <a:sym typeface="Microsoft JhengHei"/>
            </a:endParaRPr>
          </a:p>
          <a:p>
            <a:pPr>
              <a:buClr>
                <a:srgbClr val="FFFFFF"/>
              </a:buClr>
              <a:buSzPts val="1800"/>
            </a:pPr>
            <a:endParaRPr lang="zh-TW" altLang="en-US" sz="1400" b="1">
              <a:solidFill>
                <a:srgbClr val="002060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60" name="Shape 444">
            <a:extLst>
              <a:ext uri="{FF2B5EF4-FFF2-40B4-BE49-F238E27FC236}">
                <a16:creationId xmlns:a16="http://schemas.microsoft.com/office/drawing/2014/main" id="{1681CAD9-1794-4751-8A47-628219233A37}"/>
              </a:ext>
            </a:extLst>
          </p:cNvPr>
          <p:cNvSpPr txBox="1"/>
          <p:nvPr/>
        </p:nvSpPr>
        <p:spPr>
          <a:xfrm>
            <a:off x="11154245" y="4846894"/>
            <a:ext cx="754104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2.5Gb</a:t>
            </a:r>
            <a:endParaRPr sz="1200" b="1">
              <a:solidFill>
                <a:schemeClr val="bg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箭號: 向下 7">
            <a:extLst>
              <a:ext uri="{FF2B5EF4-FFF2-40B4-BE49-F238E27FC236}">
                <a16:creationId xmlns:a16="http://schemas.microsoft.com/office/drawing/2014/main" id="{E5A56B34-5EF2-4323-A4B0-F131D36A9F67}"/>
              </a:ext>
            </a:extLst>
          </p:cNvPr>
          <p:cNvSpPr/>
          <p:nvPr/>
        </p:nvSpPr>
        <p:spPr>
          <a:xfrm>
            <a:off x="4176414" y="2985921"/>
            <a:ext cx="3911170" cy="1326815"/>
          </a:xfrm>
          <a:prstGeom prst="downArrow">
            <a:avLst>
              <a:gd name="adj1" fmla="val 63482"/>
              <a:gd name="adj2" fmla="val 61194"/>
            </a:avLst>
          </a:prstGeom>
          <a:gradFill flip="none" rotWithShape="1">
            <a:gsLst>
              <a:gs pos="0">
                <a:srgbClr val="002060"/>
              </a:gs>
              <a:gs pos="52000">
                <a:schemeClr val="accent5">
                  <a:lumMod val="7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4" name="Shape 474"/>
          <p:cNvSpPr txBox="1"/>
          <p:nvPr/>
        </p:nvSpPr>
        <p:spPr>
          <a:xfrm>
            <a:off x="4958418" y="3013639"/>
            <a:ext cx="2332090" cy="656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t" anchorCtr="0">
            <a:noAutofit/>
          </a:bodyPr>
          <a:lstStyle/>
          <a:p>
            <a:pPr algn="ctr">
              <a:lnSpc>
                <a:spcPts val="2267"/>
              </a:lnSpc>
            </a:pP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PC + 2G1T-I225</a:t>
            </a:r>
            <a:endParaRPr sz="2000" b="1">
              <a:solidFill>
                <a:schemeClr val="bg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DECD2B47-2B90-4E09-855D-A21B45D752C9}"/>
              </a:ext>
            </a:extLst>
          </p:cNvPr>
          <p:cNvGrpSpPr/>
          <p:nvPr/>
        </p:nvGrpSpPr>
        <p:grpSpPr>
          <a:xfrm>
            <a:off x="2375086" y="4372632"/>
            <a:ext cx="1164216" cy="1213578"/>
            <a:chOff x="2910000" y="3349177"/>
            <a:chExt cx="1390485" cy="1449441"/>
          </a:xfrm>
        </p:grpSpPr>
        <p:grpSp>
          <p:nvGrpSpPr>
            <p:cNvPr id="72" name="群組 71">
              <a:extLst>
                <a:ext uri="{FF2B5EF4-FFF2-40B4-BE49-F238E27FC236}">
                  <a16:creationId xmlns:a16="http://schemas.microsoft.com/office/drawing/2014/main" id="{4A4A8B4B-B713-4795-BAEE-2A5865D03E74}"/>
                </a:ext>
              </a:extLst>
            </p:cNvPr>
            <p:cNvGrpSpPr/>
            <p:nvPr/>
          </p:nvGrpSpPr>
          <p:grpSpPr>
            <a:xfrm rot="10800000">
              <a:off x="2910000" y="3349177"/>
              <a:ext cx="1390485" cy="1390485"/>
              <a:chOff x="946017" y="4674811"/>
              <a:chExt cx="1184801" cy="1184801"/>
            </a:xfrm>
          </p:grpSpPr>
          <p:sp>
            <p:nvSpPr>
              <p:cNvPr id="74" name="Shape 279">
                <a:extLst>
                  <a:ext uri="{FF2B5EF4-FFF2-40B4-BE49-F238E27FC236}">
                    <a16:creationId xmlns:a16="http://schemas.microsoft.com/office/drawing/2014/main" id="{BC8D3E89-E366-4E69-88FF-ABDA95F40FAE}"/>
                  </a:ext>
                </a:extLst>
              </p:cNvPr>
              <p:cNvSpPr/>
              <p:nvPr/>
            </p:nvSpPr>
            <p:spPr>
              <a:xfrm rot="2700000">
                <a:off x="946017" y="4674811"/>
                <a:ext cx="1184801" cy="1184801"/>
              </a:xfrm>
              <a:prstGeom prst="teardrop">
                <a:avLst>
                  <a:gd name="adj" fmla="val 100000"/>
                </a:avLst>
              </a:prstGeom>
              <a:solidFill>
                <a:srgbClr val="85D8DE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5" name="Shape 280">
                <a:extLst>
                  <a:ext uri="{FF2B5EF4-FFF2-40B4-BE49-F238E27FC236}">
                    <a16:creationId xmlns:a16="http://schemas.microsoft.com/office/drawing/2014/main" id="{29DB12CF-A2E2-4DBA-9067-25A986B9C470}"/>
                  </a:ext>
                </a:extLst>
              </p:cNvPr>
              <p:cNvSpPr/>
              <p:nvPr/>
            </p:nvSpPr>
            <p:spPr>
              <a:xfrm>
                <a:off x="1010469" y="4732216"/>
                <a:ext cx="1058759" cy="1058759"/>
              </a:xfrm>
              <a:prstGeom prst="ellipse">
                <a:avLst/>
              </a:pr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2800">
                  <a:solidFill>
                    <a:srgbClr val="595959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  <p:pic>
          <p:nvPicPr>
            <p:cNvPr id="76" name="圖片 75" descr="一張含有 電路 的圖片&#10;&#10;自動產生的描述">
              <a:extLst>
                <a:ext uri="{FF2B5EF4-FFF2-40B4-BE49-F238E27FC236}">
                  <a16:creationId xmlns:a16="http://schemas.microsoft.com/office/drawing/2014/main" id="{FAC1C473-26CE-4077-BE63-E4B5B247BA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41489" y="3391122"/>
              <a:ext cx="986698" cy="140749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F190FC6C-33D0-4953-94F1-C576B1EEAA2E}"/>
              </a:ext>
            </a:extLst>
          </p:cNvPr>
          <p:cNvGrpSpPr/>
          <p:nvPr/>
        </p:nvGrpSpPr>
        <p:grpSpPr>
          <a:xfrm>
            <a:off x="8766615" y="4259910"/>
            <a:ext cx="879534" cy="882958"/>
            <a:chOff x="6119450" y="3416993"/>
            <a:chExt cx="1165815" cy="1170353"/>
          </a:xfrm>
        </p:grpSpPr>
        <p:grpSp>
          <p:nvGrpSpPr>
            <p:cNvPr id="12" name="群組 11">
              <a:extLst>
                <a:ext uri="{FF2B5EF4-FFF2-40B4-BE49-F238E27FC236}">
                  <a16:creationId xmlns:a16="http://schemas.microsoft.com/office/drawing/2014/main" id="{A490FE6B-86A5-4360-B81C-CE8944074275}"/>
                </a:ext>
              </a:extLst>
            </p:cNvPr>
            <p:cNvGrpSpPr/>
            <p:nvPr/>
          </p:nvGrpSpPr>
          <p:grpSpPr>
            <a:xfrm rot="5400000">
              <a:off x="6120249" y="3416194"/>
              <a:ext cx="1164217" cy="1165815"/>
              <a:chOff x="6120249" y="3416194"/>
              <a:chExt cx="1164217" cy="1165815"/>
            </a:xfrm>
          </p:grpSpPr>
          <p:sp>
            <p:nvSpPr>
              <p:cNvPr id="84" name="Shape 279">
                <a:extLst>
                  <a:ext uri="{FF2B5EF4-FFF2-40B4-BE49-F238E27FC236}">
                    <a16:creationId xmlns:a16="http://schemas.microsoft.com/office/drawing/2014/main" id="{0A136BD1-28EE-4ECD-81B2-8307A10BDCDD}"/>
                  </a:ext>
                </a:extLst>
              </p:cNvPr>
              <p:cNvSpPr/>
              <p:nvPr/>
            </p:nvSpPr>
            <p:spPr>
              <a:xfrm rot="2700000">
                <a:off x="6120249" y="3417793"/>
                <a:ext cx="1164216" cy="1164216"/>
              </a:xfrm>
              <a:prstGeom prst="teardrop">
                <a:avLst>
                  <a:gd name="adj" fmla="val 100000"/>
                </a:avLst>
              </a:prstGeom>
              <a:solidFill>
                <a:srgbClr val="85D8DE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grpSp>
            <p:nvGrpSpPr>
              <p:cNvPr id="78" name="群組 77">
                <a:extLst>
                  <a:ext uri="{FF2B5EF4-FFF2-40B4-BE49-F238E27FC236}">
                    <a16:creationId xmlns:a16="http://schemas.microsoft.com/office/drawing/2014/main" id="{C8D5CC3E-AFA5-407A-9F74-6EFFB4B964CC}"/>
                  </a:ext>
                </a:extLst>
              </p:cNvPr>
              <p:cNvGrpSpPr/>
              <p:nvPr/>
            </p:nvGrpSpPr>
            <p:grpSpPr>
              <a:xfrm rot="10800000">
                <a:off x="6120250" y="3416194"/>
                <a:ext cx="1164216" cy="1164216"/>
                <a:chOff x="60695" y="4417397"/>
                <a:chExt cx="1184801" cy="1184801"/>
              </a:xfrm>
            </p:grpSpPr>
            <p:sp>
              <p:nvSpPr>
                <p:cNvPr id="82" name="Shape 279">
                  <a:extLst>
                    <a:ext uri="{FF2B5EF4-FFF2-40B4-BE49-F238E27FC236}">
                      <a16:creationId xmlns:a16="http://schemas.microsoft.com/office/drawing/2014/main" id="{4C197CF5-9919-4FB4-804F-306F9DDE3C49}"/>
                    </a:ext>
                  </a:extLst>
                </p:cNvPr>
                <p:cNvSpPr/>
                <p:nvPr/>
              </p:nvSpPr>
              <p:spPr>
                <a:xfrm rot="2700000">
                  <a:off x="60695" y="4417397"/>
                  <a:ext cx="1184801" cy="1184801"/>
                </a:xfrm>
                <a:prstGeom prst="teardrop">
                  <a:avLst>
                    <a:gd name="adj" fmla="val 100000"/>
                  </a:avLst>
                </a:prstGeom>
                <a:solidFill>
                  <a:srgbClr val="85D8DE"/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3" name="Shape 280">
                  <a:extLst>
                    <a:ext uri="{FF2B5EF4-FFF2-40B4-BE49-F238E27FC236}">
                      <a16:creationId xmlns:a16="http://schemas.microsoft.com/office/drawing/2014/main" id="{77ADEE00-D9BF-460C-8FEE-CDE61DEC7C9B}"/>
                    </a:ext>
                  </a:extLst>
                </p:cNvPr>
                <p:cNvSpPr/>
                <p:nvPr/>
              </p:nvSpPr>
              <p:spPr>
                <a:xfrm>
                  <a:off x="126796" y="4492221"/>
                  <a:ext cx="1058759" cy="1058759"/>
                </a:xfrm>
                <a:prstGeom prst="ellipse">
                  <a:avLst/>
                </a:prstGeom>
                <a:solidFill>
                  <a:schemeClr val="lt1"/>
                </a:solidFill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2800">
                    <a:solidFill>
                      <a:srgbClr val="595959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</p:grpSp>
        <p:pic>
          <p:nvPicPr>
            <p:cNvPr id="81" name="圖片 80" descr="一張含有 電路 的圖片&#10;&#10;自動產生的描述">
              <a:extLst>
                <a:ext uri="{FF2B5EF4-FFF2-40B4-BE49-F238E27FC236}">
                  <a16:creationId xmlns:a16="http://schemas.microsoft.com/office/drawing/2014/main" id="{BD4EE158-9005-4F6E-A74A-873487013E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19262" y="3488191"/>
              <a:ext cx="770541" cy="109915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8" name="圖片 67" descr="一張含有 電子用品 的圖片&#10;&#10;自動產生的描述">
            <a:extLst>
              <a:ext uri="{FF2B5EF4-FFF2-40B4-BE49-F238E27FC236}">
                <a16:creationId xmlns:a16="http://schemas.microsoft.com/office/drawing/2014/main" id="{AAC5B6F2-EEFB-40D9-90C4-BC6912034AD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8549" y="2092100"/>
            <a:ext cx="2074639" cy="59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171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E60E921-DB44-49E0-A09C-6C918DEDA290}"/>
              </a:ext>
            </a:extLst>
          </p:cNvPr>
          <p:cNvSpPr/>
          <p:nvPr/>
        </p:nvSpPr>
        <p:spPr>
          <a:xfrm>
            <a:off x="5691582" y="1164187"/>
            <a:ext cx="6500418" cy="4661209"/>
          </a:xfrm>
          <a:prstGeom prst="rect">
            <a:avLst/>
          </a:prstGeom>
          <a:solidFill>
            <a:srgbClr val="00052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2FE988F4-8B5B-4223-B09A-B1E52256D3C4}"/>
              </a:ext>
            </a:extLst>
          </p:cNvPr>
          <p:cNvSpPr txBox="1"/>
          <p:nvPr/>
        </p:nvSpPr>
        <p:spPr>
          <a:xfrm>
            <a:off x="5844694" y="1371234"/>
            <a:ext cx="5669908" cy="43141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lnSpc>
                <a:spcPts val="3700"/>
              </a:lnSpc>
              <a:buFont typeface="Wingdings" panose="05000000000000000000" pitchFamily="2" charset="2"/>
              <a:buChar char="ü"/>
            </a:pPr>
            <a:r>
              <a:rPr lang="en-US" altLang="zh-TW" sz="24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Cabling upgrade not required</a:t>
            </a:r>
          </a:p>
          <a:p>
            <a:pPr marL="342900" indent="-342900">
              <a:lnSpc>
                <a:spcPts val="3700"/>
              </a:lnSpc>
              <a:buFont typeface="Wingdings" panose="05000000000000000000" pitchFamily="2" charset="2"/>
              <a:buChar char="ü"/>
            </a:pPr>
            <a:r>
              <a:rPr lang="en-US" altLang="zh-CN" sz="24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QNAP Multi-Gig </a:t>
            </a:r>
            <a:r>
              <a:rPr lang="zh-CN" altLang="en-US" sz="24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NICs and accessory product line</a:t>
            </a:r>
            <a:endParaRPr lang="en-US" altLang="zh-CN" sz="2400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  <a:p>
            <a:pPr marL="342900" indent="-342900">
              <a:lnSpc>
                <a:spcPts val="3700"/>
              </a:lnSpc>
              <a:buFont typeface="Wingdings" panose="05000000000000000000" pitchFamily="2" charset="2"/>
              <a:buChar char="ü"/>
            </a:pPr>
            <a:r>
              <a:rPr lang="zh-CN" altLang="en-US" sz="24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Support NAS QTS</a:t>
            </a:r>
            <a:r>
              <a:rPr lang="en-US" altLang="zh-TW" sz="2400">
                <a:solidFill>
                  <a:schemeClr val="bg1"/>
                </a:solidFill>
                <a:latin typeface="Microsoft JhengHei"/>
                <a:ea typeface="Microsoft JhengHei"/>
                <a:cs typeface="Arial"/>
              </a:rPr>
              <a:t>, </a:t>
            </a:r>
            <a:r>
              <a:rPr lang="en-US" altLang="zh-CN" sz="2400">
                <a:solidFill>
                  <a:schemeClr val="bg1"/>
                </a:solidFill>
                <a:latin typeface="Microsoft JhengHei"/>
                <a:ea typeface="+mn-lt"/>
                <a:cs typeface="Arial"/>
              </a:rPr>
              <a:t>Linux</a:t>
            </a:r>
            <a:r>
              <a:rPr lang="en-US" altLang="zh-TW" sz="2400">
                <a:solidFill>
                  <a:schemeClr val="bg1"/>
                </a:solidFill>
                <a:latin typeface="Microsoft JhengHei"/>
                <a:ea typeface="Microsoft JhengHei"/>
                <a:cs typeface="Arial"/>
              </a:rPr>
              <a:t>, </a:t>
            </a:r>
            <a:r>
              <a:rPr lang="en-US" altLang="zh-CN" sz="2400">
                <a:solidFill>
                  <a:schemeClr val="bg1"/>
                </a:solidFill>
                <a:latin typeface="Microsoft JhengHei"/>
                <a:ea typeface="+mn-lt"/>
                <a:cs typeface="Arial"/>
              </a:rPr>
              <a:t> Windows 10 and Windows Server 2019 for more enterprise applications</a:t>
            </a:r>
            <a:endParaRPr lang="zh-CN" altLang="en-US" sz="2400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  <a:p>
            <a:pPr marL="342900" indent="-342900">
              <a:lnSpc>
                <a:spcPts val="3700"/>
              </a:lnSpc>
              <a:buFont typeface="Wingdings" panose="05000000000000000000" pitchFamily="2" charset="2"/>
              <a:buChar char="ü"/>
            </a:pPr>
            <a:r>
              <a:rPr lang="en-US" altLang="zh-CN" sz="24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Build a flexible networking environment by QNAP NAS and networking product line</a:t>
            </a:r>
            <a:endParaRPr lang="zh-CN" altLang="en-US" sz="2400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65752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0391630E-D790-46C4-A274-D375CD626B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74896" y="3375106"/>
            <a:ext cx="6775730" cy="1655762"/>
          </a:xfrm>
        </p:spPr>
        <p:txBody>
          <a:bodyPr anchor="t">
            <a:normAutofit fontScale="92500"/>
          </a:bodyPr>
          <a:lstStyle/>
          <a:p>
            <a:r>
              <a:rPr lang="en-US" altLang="zh-TW" sz="60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QXG-2G1T/2T/4T</a:t>
            </a:r>
            <a:br>
              <a:rPr lang="zh-TW" altLang="en-US" sz="3600" b="1"/>
            </a:br>
            <a:r>
              <a:rPr lang="en-US" altLang="zh-TW" sz="36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Server-grade 2.5GbE adapters </a:t>
            </a:r>
            <a:endParaRPr lang="zh-TW" altLang="en-US" sz="3600" b="1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BF66165-BDC3-47DC-B4AF-DEEDBB70962B}"/>
              </a:ext>
            </a:extLst>
          </p:cNvPr>
          <p:cNvSpPr txBox="1"/>
          <p:nvPr/>
        </p:nvSpPr>
        <p:spPr>
          <a:xfrm>
            <a:off x="1563607" y="6433295"/>
            <a:ext cx="58225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>
                <a:solidFill>
                  <a:schemeClr val="bg1"/>
                </a:solidFill>
              </a:rPr>
              <a:t>Copyright © 2020 QNAP Systems, Inc. All rights reserved. QNAP® and other names of QNAP Products are proprietary marks or registered trademarks of QNAP Systems, Inc. Other products and company names mentioned herein are trademarks of their respective holders. </a:t>
            </a:r>
            <a:endParaRPr lang="zh-TW" altLang="en-US" sz="8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24577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圖片 32">
            <a:extLst>
              <a:ext uri="{FF2B5EF4-FFF2-40B4-BE49-F238E27FC236}">
                <a16:creationId xmlns:a16="http://schemas.microsoft.com/office/drawing/2014/main" id="{16922FCD-2727-4389-9D86-EAA522B3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812"/>
          <a:stretch/>
        </p:blipFill>
        <p:spPr>
          <a:xfrm>
            <a:off x="4720488" y="1107800"/>
            <a:ext cx="4386046" cy="40873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45" name="平行四邊形 44">
            <a:extLst>
              <a:ext uri="{FF2B5EF4-FFF2-40B4-BE49-F238E27FC236}">
                <a16:creationId xmlns:a16="http://schemas.microsoft.com/office/drawing/2014/main" id="{533454FD-5B86-47E8-A3C2-1450C56516BD}"/>
              </a:ext>
            </a:extLst>
          </p:cNvPr>
          <p:cNvSpPr/>
          <p:nvPr/>
        </p:nvSpPr>
        <p:spPr>
          <a:xfrm>
            <a:off x="5910030" y="1663986"/>
            <a:ext cx="1620780" cy="300325"/>
          </a:xfrm>
          <a:prstGeom prst="parallelogram">
            <a:avLst>
              <a:gd name="adj" fmla="val 5806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ectangle 2">
            <a:extLst>
              <a:ext uri="{FF2B5EF4-FFF2-40B4-BE49-F238E27FC236}">
                <a16:creationId xmlns:a16="http://schemas.microsoft.com/office/drawing/2014/main" id="{BA824E18-C758-4FF1-A63D-33F13964892C}"/>
              </a:ext>
            </a:extLst>
          </p:cNvPr>
          <p:cNvSpPr/>
          <p:nvPr/>
        </p:nvSpPr>
        <p:spPr>
          <a:xfrm>
            <a:off x="6000894" y="1699477"/>
            <a:ext cx="1409360" cy="276999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sz="12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QXG-5G1T/2T/4T</a:t>
            </a:r>
            <a:endParaRPr 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D2BC937D-F2DA-4971-91B1-EAAF482C76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812"/>
          <a:stretch/>
        </p:blipFill>
        <p:spPr>
          <a:xfrm>
            <a:off x="-109342" y="1387612"/>
            <a:ext cx="4588101" cy="4275594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6E63827-C20F-294A-B469-6F580FFB29B3}"/>
              </a:ext>
            </a:extLst>
          </p:cNvPr>
          <p:cNvSpPr/>
          <p:nvPr/>
        </p:nvSpPr>
        <p:spPr>
          <a:xfrm>
            <a:off x="936378" y="4576387"/>
            <a:ext cx="373864" cy="158713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89C07D-3583-7C4A-AF19-E04A74100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Flexible options</a:t>
            </a:r>
            <a:r>
              <a:rPr lang="en-US" altLang="zh-CN"/>
              <a:t> </a:t>
            </a:r>
            <a:r>
              <a:rPr lang="en-US"/>
              <a:t>between</a:t>
            </a:r>
            <a:r>
              <a:rPr lang="en-US" altLang="zh-CN"/>
              <a:t> 1 to 10Gbps</a:t>
            </a:r>
            <a:endParaRPr lang="zh-TW" altLang="en-US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0640BCCA-2D29-004A-B450-0667D08B2D09}"/>
              </a:ext>
            </a:extLst>
          </p:cNvPr>
          <p:cNvGrpSpPr/>
          <p:nvPr/>
        </p:nvGrpSpPr>
        <p:grpSpPr>
          <a:xfrm>
            <a:off x="8676615" y="3032014"/>
            <a:ext cx="3112453" cy="923329"/>
            <a:chOff x="802319" y="5206998"/>
            <a:chExt cx="3112453" cy="923329"/>
          </a:xfrm>
        </p:grpSpPr>
        <p:pic>
          <p:nvPicPr>
            <p:cNvPr id="42" name="圖片 41">
              <a:extLst>
                <a:ext uri="{FF2B5EF4-FFF2-40B4-BE49-F238E27FC236}">
                  <a16:creationId xmlns:a16="http://schemas.microsoft.com/office/drawing/2014/main" id="{79D4418C-174C-4458-B20A-10990541A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2319" y="5206998"/>
              <a:ext cx="3112453" cy="923329"/>
            </a:xfrm>
            <a:prstGeom prst="rect">
              <a:avLst/>
            </a:prstGeom>
          </p:spPr>
        </p:pic>
        <p:pic>
          <p:nvPicPr>
            <p:cNvPr id="76" name="圖片 75">
              <a:extLst>
                <a:ext uri="{FF2B5EF4-FFF2-40B4-BE49-F238E27FC236}">
                  <a16:creationId xmlns:a16="http://schemas.microsoft.com/office/drawing/2014/main" id="{E191E38F-B608-4922-AC4D-E832FB6DD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1452" y="5260787"/>
              <a:ext cx="2993106" cy="82541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D6B7406-5C3D-7F4B-906E-815DC1DD98AD}"/>
                </a:ext>
              </a:extLst>
            </p:cNvPr>
            <p:cNvSpPr txBox="1"/>
            <p:nvPr/>
          </p:nvSpPr>
          <p:spPr>
            <a:xfrm>
              <a:off x="861452" y="5243138"/>
              <a:ext cx="2993106" cy="83099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 sz="1600"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10GbE </a:t>
              </a:r>
              <a:r>
                <a:rPr lang="zh-CN" altLang="en-US" sz="1600"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require </a:t>
              </a:r>
              <a:r>
                <a:rPr lang="en-US" altLang="zh-CN" sz="1600"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CAT 6 cable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 sz="1600"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10GbE </a:t>
              </a:r>
              <a:r>
                <a:rPr lang="zh-CN" altLang="en-US" sz="1600"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switchs are more expensive</a:t>
              </a:r>
              <a:endParaRPr lang="en-US" altLang="zh-CN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CECA0634-D191-674E-B5C0-BD8691846E0F}"/>
              </a:ext>
            </a:extLst>
          </p:cNvPr>
          <p:cNvSpPr/>
          <p:nvPr/>
        </p:nvSpPr>
        <p:spPr>
          <a:xfrm>
            <a:off x="2530389" y="4391721"/>
            <a:ext cx="452808" cy="369332"/>
          </a:xfrm>
          <a:prstGeom prst="rect">
            <a:avLst/>
          </a:prstGeom>
          <a:blipFill dpi="0"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39C3A8-6520-BE4B-AD91-92E789E47946}"/>
              </a:ext>
            </a:extLst>
          </p:cNvPr>
          <p:cNvSpPr/>
          <p:nvPr/>
        </p:nvSpPr>
        <p:spPr>
          <a:xfrm>
            <a:off x="4413159" y="4012693"/>
            <a:ext cx="452807" cy="725715"/>
          </a:xfrm>
          <a:prstGeom prst="rect">
            <a:avLst/>
          </a:prstGeom>
          <a:gradFill>
            <a:gsLst>
              <a:gs pos="0">
                <a:srgbClr val="E92BBE"/>
              </a:gs>
              <a:gs pos="51000">
                <a:srgbClr val="FF0000"/>
              </a:gs>
              <a:gs pos="100000">
                <a:srgbClr val="FFC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1F8353C-01AA-1F49-B13E-815B16E82D3F}"/>
              </a:ext>
            </a:extLst>
          </p:cNvPr>
          <p:cNvSpPr/>
          <p:nvPr/>
        </p:nvSpPr>
        <p:spPr>
          <a:xfrm>
            <a:off x="6448855" y="3353094"/>
            <a:ext cx="468596" cy="1382550"/>
          </a:xfrm>
          <a:prstGeom prst="rect">
            <a:avLst/>
          </a:prstGeom>
          <a:blipFill dpi="0"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D85C38C-8A28-F94E-81DA-0285E24A7481}"/>
              </a:ext>
            </a:extLst>
          </p:cNvPr>
          <p:cNvSpPr/>
          <p:nvPr/>
        </p:nvSpPr>
        <p:spPr>
          <a:xfrm>
            <a:off x="8075619" y="1917369"/>
            <a:ext cx="515143" cy="2817731"/>
          </a:xfrm>
          <a:prstGeom prst="rect">
            <a:avLst/>
          </a:prstGeom>
          <a:blipFill dpi="0"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B0D51C5-0F2F-6147-915C-45D47FCC9E09}"/>
              </a:ext>
            </a:extLst>
          </p:cNvPr>
          <p:cNvSpPr txBox="1"/>
          <p:nvPr/>
        </p:nvSpPr>
        <p:spPr>
          <a:xfrm>
            <a:off x="689227" y="4781038"/>
            <a:ext cx="1059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100Mbps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90B9BC8-F368-A848-8832-6207FD6A48F1}"/>
              </a:ext>
            </a:extLst>
          </p:cNvPr>
          <p:cNvSpPr txBox="1"/>
          <p:nvPr/>
        </p:nvSpPr>
        <p:spPr>
          <a:xfrm>
            <a:off x="2416741" y="4718086"/>
            <a:ext cx="9434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1Gbps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5F6800C-5ADE-1E40-8C35-8C32BB55C372}"/>
              </a:ext>
            </a:extLst>
          </p:cNvPr>
          <p:cNvSpPr txBox="1"/>
          <p:nvPr/>
        </p:nvSpPr>
        <p:spPr>
          <a:xfrm>
            <a:off x="4163094" y="4754291"/>
            <a:ext cx="1235529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2.5Gbps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31B7C2D-C7A7-0648-94E9-5E993626AEC2}"/>
              </a:ext>
            </a:extLst>
          </p:cNvPr>
          <p:cNvSpPr txBox="1"/>
          <p:nvPr/>
        </p:nvSpPr>
        <p:spPr>
          <a:xfrm>
            <a:off x="6296945" y="4723030"/>
            <a:ext cx="10127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5Gbps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BE327F-E669-7049-B6AE-A373502C9049}"/>
              </a:ext>
            </a:extLst>
          </p:cNvPr>
          <p:cNvSpPr txBox="1"/>
          <p:nvPr/>
        </p:nvSpPr>
        <p:spPr>
          <a:xfrm>
            <a:off x="7885853" y="4716777"/>
            <a:ext cx="1012791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10Gbps</a:t>
            </a: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492A8E87-DFA5-DC41-944C-E081B9516B91}"/>
              </a:ext>
            </a:extLst>
          </p:cNvPr>
          <p:cNvGrpSpPr/>
          <p:nvPr/>
        </p:nvGrpSpPr>
        <p:grpSpPr>
          <a:xfrm>
            <a:off x="1767315" y="5185825"/>
            <a:ext cx="7849497" cy="923329"/>
            <a:chOff x="4728165" y="5202637"/>
            <a:chExt cx="4157860" cy="923329"/>
          </a:xfrm>
        </p:grpSpPr>
        <p:pic>
          <p:nvPicPr>
            <p:cNvPr id="77" name="圖片 76">
              <a:extLst>
                <a:ext uri="{FF2B5EF4-FFF2-40B4-BE49-F238E27FC236}">
                  <a16:creationId xmlns:a16="http://schemas.microsoft.com/office/drawing/2014/main" id="{85188136-0C0C-4C40-85BE-39E131F0B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28165" y="5202637"/>
              <a:ext cx="4157860" cy="923329"/>
            </a:xfrm>
            <a:prstGeom prst="rect">
              <a:avLst/>
            </a:prstGeom>
          </p:spPr>
        </p:pic>
        <p:pic>
          <p:nvPicPr>
            <p:cNvPr id="78" name="圖片 77">
              <a:extLst>
                <a:ext uri="{FF2B5EF4-FFF2-40B4-BE49-F238E27FC236}">
                  <a16:creationId xmlns:a16="http://schemas.microsoft.com/office/drawing/2014/main" id="{CA426D61-56F1-4A8D-9CE1-E65C7CD323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54192" y="5255766"/>
              <a:ext cx="4105284" cy="825414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44AAAD4-92DE-C94C-9B7F-FF75F2A513D0}"/>
                </a:ext>
              </a:extLst>
            </p:cNvPr>
            <p:cNvSpPr txBox="1"/>
            <p:nvPr/>
          </p:nvSpPr>
          <p:spPr>
            <a:xfrm>
              <a:off x="4790206" y="5302664"/>
              <a:ext cx="4006521" cy="82330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ts val="1900"/>
                </a:lnSpc>
              </a:pPr>
              <a:r>
                <a:rPr lang="en-US" altLang="zh-CN"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5GbE &amp; 2.5GbE </a:t>
              </a:r>
              <a:r>
                <a:rPr lang="zh-CN" altLang="en-US"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Pros</a:t>
              </a:r>
              <a:endParaRPr lang="en-US" altLang="zh-CN">
                <a:latin typeface="Arial" panose="020B0604020202020204" pitchFamily="34" charset="0"/>
                <a:ea typeface="微軟正黑體"/>
                <a:cs typeface="Arial" panose="020B0604020202020204" pitchFamily="34" charset="0"/>
              </a:endParaRPr>
            </a:p>
            <a:p>
              <a:pPr marL="285750" indent="-285750">
                <a:lnSpc>
                  <a:spcPts val="1900"/>
                </a:lnSpc>
                <a:buFont typeface="Arial" panose="020B0604020202020204" pitchFamily="34" charset="0"/>
                <a:buChar char="•"/>
              </a:pPr>
              <a:r>
                <a:rPr lang="zh-CN" altLang="en-US"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Current </a:t>
              </a:r>
              <a:r>
                <a:rPr lang="en-US" altLang="zh-CN"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CAT 5e </a:t>
              </a:r>
              <a:r>
                <a:rPr lang="zh-CN" altLang="en-US"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cable can support 2.</a:t>
              </a:r>
              <a:r>
                <a:rPr lang="en-US" altLang="zh-CN"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5Gbps</a:t>
              </a:r>
            </a:p>
            <a:p>
              <a:pPr marL="285750" indent="-285750">
                <a:lnSpc>
                  <a:spcPts val="1900"/>
                </a:lnSpc>
                <a:buFont typeface="Arial" panose="020B0604020202020204" pitchFamily="34" charset="0"/>
                <a:buChar char="•"/>
              </a:pPr>
              <a:r>
                <a:rPr lang="zh-CN" altLang="en-US"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10GbE swicth support 2.5G speed. Or get </a:t>
              </a:r>
              <a:r>
                <a:rPr lang="en-US" altLang="zh-CN"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affordable</a:t>
              </a:r>
              <a:r>
                <a:rPr lang="zh-CN" altLang="en-US"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 2.5GbE switch</a:t>
              </a:r>
            </a:p>
          </p:txBody>
        </p:sp>
      </p:grpSp>
      <p:sp>
        <p:nvSpPr>
          <p:cNvPr id="40" name="平行四邊形 39">
            <a:extLst>
              <a:ext uri="{FF2B5EF4-FFF2-40B4-BE49-F238E27FC236}">
                <a16:creationId xmlns:a16="http://schemas.microsoft.com/office/drawing/2014/main" id="{2B6A7E55-5562-464C-9389-718A8E9DDE93}"/>
              </a:ext>
            </a:extLst>
          </p:cNvPr>
          <p:cNvSpPr/>
          <p:nvPr/>
        </p:nvSpPr>
        <p:spPr>
          <a:xfrm>
            <a:off x="9710950" y="2360351"/>
            <a:ext cx="1469801" cy="300325"/>
          </a:xfrm>
          <a:prstGeom prst="parallelogram">
            <a:avLst>
              <a:gd name="adj" fmla="val 5806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1EC092-28DC-1349-9B60-2D077CA5C4C9}"/>
              </a:ext>
            </a:extLst>
          </p:cNvPr>
          <p:cNvSpPr/>
          <p:nvPr/>
        </p:nvSpPr>
        <p:spPr>
          <a:xfrm>
            <a:off x="10004047" y="2378483"/>
            <a:ext cx="1075936" cy="276999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sz="12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QXG-10G1T</a:t>
            </a:r>
            <a:endParaRPr 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箭號: 向左 48">
            <a:extLst>
              <a:ext uri="{FF2B5EF4-FFF2-40B4-BE49-F238E27FC236}">
                <a16:creationId xmlns:a16="http://schemas.microsoft.com/office/drawing/2014/main" id="{538FBC22-D1C5-4356-BFAC-82BC1B5F8D7C}"/>
              </a:ext>
            </a:extLst>
          </p:cNvPr>
          <p:cNvSpPr/>
          <p:nvPr/>
        </p:nvSpPr>
        <p:spPr>
          <a:xfrm rot="10800000">
            <a:off x="691926" y="4702829"/>
            <a:ext cx="8495191" cy="112519"/>
          </a:xfrm>
          <a:prstGeom prst="leftArrow">
            <a:avLst>
              <a:gd name="adj1" fmla="val 50000"/>
              <a:gd name="adj2" fmla="val 92000"/>
            </a:avLst>
          </a:prstGeom>
          <a:solidFill>
            <a:srgbClr val="4E2B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平行四邊形 52">
            <a:extLst>
              <a:ext uri="{FF2B5EF4-FFF2-40B4-BE49-F238E27FC236}">
                <a16:creationId xmlns:a16="http://schemas.microsoft.com/office/drawing/2014/main" id="{471F554F-9826-4139-943D-01AF06732BF3}"/>
              </a:ext>
            </a:extLst>
          </p:cNvPr>
          <p:cNvSpPr/>
          <p:nvPr/>
        </p:nvSpPr>
        <p:spPr>
          <a:xfrm>
            <a:off x="3864977" y="2344050"/>
            <a:ext cx="1670440" cy="300325"/>
          </a:xfrm>
          <a:prstGeom prst="parallelogram">
            <a:avLst>
              <a:gd name="adj" fmla="val 5806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Rectangle 2">
            <a:extLst>
              <a:ext uri="{FF2B5EF4-FFF2-40B4-BE49-F238E27FC236}">
                <a16:creationId xmlns:a16="http://schemas.microsoft.com/office/drawing/2014/main" id="{CCFE31B7-7303-421A-8BB9-53D77AD61B82}"/>
              </a:ext>
            </a:extLst>
          </p:cNvPr>
          <p:cNvSpPr/>
          <p:nvPr/>
        </p:nvSpPr>
        <p:spPr>
          <a:xfrm>
            <a:off x="3864977" y="2359002"/>
            <a:ext cx="1608576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sz="12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QXG-</a:t>
            </a:r>
            <a:r>
              <a:rPr lang="en-US" altLang="zh-TW" sz="12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2</a:t>
            </a:r>
            <a:r>
              <a:rPr lang="en-US" sz="12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G1T/2T/4T</a:t>
            </a:r>
            <a:endParaRPr 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1" name="群組 40">
            <a:extLst>
              <a:ext uri="{FF2B5EF4-FFF2-40B4-BE49-F238E27FC236}">
                <a16:creationId xmlns:a16="http://schemas.microsoft.com/office/drawing/2014/main" id="{2FF14417-7503-4F2A-85C3-2BE0F71867AE}"/>
              </a:ext>
            </a:extLst>
          </p:cNvPr>
          <p:cNvGrpSpPr/>
          <p:nvPr/>
        </p:nvGrpSpPr>
        <p:grpSpPr>
          <a:xfrm rot="5400000">
            <a:off x="6096000" y="1932205"/>
            <a:ext cx="1146064" cy="1146064"/>
            <a:chOff x="946017" y="4674811"/>
            <a:chExt cx="1184801" cy="1184801"/>
          </a:xfrm>
        </p:grpSpPr>
        <p:sp>
          <p:nvSpPr>
            <p:cNvPr id="43" name="Shape 279">
              <a:extLst>
                <a:ext uri="{FF2B5EF4-FFF2-40B4-BE49-F238E27FC236}">
                  <a16:creationId xmlns:a16="http://schemas.microsoft.com/office/drawing/2014/main" id="{F69DAA41-AF6E-4E7C-AAF1-5F4F31F918BB}"/>
                </a:ext>
              </a:extLst>
            </p:cNvPr>
            <p:cNvSpPr/>
            <p:nvPr/>
          </p:nvSpPr>
          <p:spPr>
            <a:xfrm rot="2700000">
              <a:off x="946017" y="4674811"/>
              <a:ext cx="1184801" cy="1184801"/>
            </a:xfrm>
            <a:prstGeom prst="teardrop">
              <a:avLst>
                <a:gd name="adj" fmla="val 100000"/>
              </a:avLst>
            </a:prstGeom>
            <a:solidFill>
              <a:srgbClr val="85D8DE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4" name="Shape 280">
              <a:extLst>
                <a:ext uri="{FF2B5EF4-FFF2-40B4-BE49-F238E27FC236}">
                  <a16:creationId xmlns:a16="http://schemas.microsoft.com/office/drawing/2014/main" id="{8628C7B6-E4C7-4F7E-A653-F4C9586E2EF7}"/>
                </a:ext>
              </a:extLst>
            </p:cNvPr>
            <p:cNvSpPr/>
            <p:nvPr/>
          </p:nvSpPr>
          <p:spPr>
            <a:xfrm>
              <a:off x="1010469" y="4732216"/>
              <a:ext cx="1058759" cy="1058759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2800">
                <a:solidFill>
                  <a:srgbClr val="595959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37" name="群組 36">
            <a:extLst>
              <a:ext uri="{FF2B5EF4-FFF2-40B4-BE49-F238E27FC236}">
                <a16:creationId xmlns:a16="http://schemas.microsoft.com/office/drawing/2014/main" id="{1F3F0314-616D-4767-9C05-F401CEC03274}"/>
              </a:ext>
            </a:extLst>
          </p:cNvPr>
          <p:cNvGrpSpPr/>
          <p:nvPr/>
        </p:nvGrpSpPr>
        <p:grpSpPr>
          <a:xfrm rot="10800000">
            <a:off x="8930895" y="1631858"/>
            <a:ext cx="1146064" cy="1146064"/>
            <a:chOff x="946017" y="4674811"/>
            <a:chExt cx="1184801" cy="1184801"/>
          </a:xfrm>
        </p:grpSpPr>
        <p:sp>
          <p:nvSpPr>
            <p:cNvPr id="38" name="Shape 279">
              <a:extLst>
                <a:ext uri="{FF2B5EF4-FFF2-40B4-BE49-F238E27FC236}">
                  <a16:creationId xmlns:a16="http://schemas.microsoft.com/office/drawing/2014/main" id="{F2034409-B1BB-4012-BD0E-C7B92D3B73BC}"/>
                </a:ext>
              </a:extLst>
            </p:cNvPr>
            <p:cNvSpPr/>
            <p:nvPr/>
          </p:nvSpPr>
          <p:spPr>
            <a:xfrm rot="2700000">
              <a:off x="946017" y="4674811"/>
              <a:ext cx="1184801" cy="1184801"/>
            </a:xfrm>
            <a:prstGeom prst="teardrop">
              <a:avLst>
                <a:gd name="adj" fmla="val 100000"/>
              </a:avLst>
            </a:prstGeom>
            <a:solidFill>
              <a:srgbClr val="85D8DE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9" name="Shape 280">
              <a:extLst>
                <a:ext uri="{FF2B5EF4-FFF2-40B4-BE49-F238E27FC236}">
                  <a16:creationId xmlns:a16="http://schemas.microsoft.com/office/drawing/2014/main" id="{88DDDD87-5AEC-43AF-9031-F261C711E5A6}"/>
                </a:ext>
              </a:extLst>
            </p:cNvPr>
            <p:cNvSpPr/>
            <p:nvPr/>
          </p:nvSpPr>
          <p:spPr>
            <a:xfrm>
              <a:off x="1010469" y="4732216"/>
              <a:ext cx="1058759" cy="1058759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2800">
                <a:solidFill>
                  <a:srgbClr val="595959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24" name="Picture 5" descr="C:\Users\user\Desktop\21_PPT對稿QNAP AQC107 10G網卡\_DSC1587.png">
            <a:extLst>
              <a:ext uri="{FF2B5EF4-FFF2-40B4-BE49-F238E27FC236}">
                <a16:creationId xmlns:a16="http://schemas.microsoft.com/office/drawing/2014/main" id="{219D0CA0-ABB8-754A-AE85-C25BA7EABA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10725" y="1751038"/>
            <a:ext cx="1081530" cy="100744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0" name="群組 49">
            <a:extLst>
              <a:ext uri="{FF2B5EF4-FFF2-40B4-BE49-F238E27FC236}">
                <a16:creationId xmlns:a16="http://schemas.microsoft.com/office/drawing/2014/main" id="{6D751A99-3B1B-403F-A2D4-42AA34E085DB}"/>
              </a:ext>
            </a:extLst>
          </p:cNvPr>
          <p:cNvGrpSpPr/>
          <p:nvPr/>
        </p:nvGrpSpPr>
        <p:grpSpPr>
          <a:xfrm rot="5400000">
            <a:off x="4069877" y="2594194"/>
            <a:ext cx="1146064" cy="1146064"/>
            <a:chOff x="946017" y="4674811"/>
            <a:chExt cx="1184801" cy="1184801"/>
          </a:xfrm>
        </p:grpSpPr>
        <p:sp>
          <p:nvSpPr>
            <p:cNvPr id="51" name="Shape 279">
              <a:extLst>
                <a:ext uri="{FF2B5EF4-FFF2-40B4-BE49-F238E27FC236}">
                  <a16:creationId xmlns:a16="http://schemas.microsoft.com/office/drawing/2014/main" id="{363E8592-C7BB-45BF-9F0B-17043FE95484}"/>
                </a:ext>
              </a:extLst>
            </p:cNvPr>
            <p:cNvSpPr/>
            <p:nvPr/>
          </p:nvSpPr>
          <p:spPr>
            <a:xfrm rot="2700000">
              <a:off x="946017" y="4674811"/>
              <a:ext cx="1184801" cy="1184801"/>
            </a:xfrm>
            <a:prstGeom prst="teardrop">
              <a:avLst>
                <a:gd name="adj" fmla="val 100000"/>
              </a:avLst>
            </a:prstGeom>
            <a:solidFill>
              <a:srgbClr val="FFC0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2" name="Shape 280">
              <a:extLst>
                <a:ext uri="{FF2B5EF4-FFF2-40B4-BE49-F238E27FC236}">
                  <a16:creationId xmlns:a16="http://schemas.microsoft.com/office/drawing/2014/main" id="{5BEC6662-0AED-4F14-8005-EDD14871C758}"/>
                </a:ext>
              </a:extLst>
            </p:cNvPr>
            <p:cNvSpPr/>
            <p:nvPr/>
          </p:nvSpPr>
          <p:spPr>
            <a:xfrm>
              <a:off x="1010469" y="4732216"/>
              <a:ext cx="1058759" cy="1058759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2800">
                <a:solidFill>
                  <a:srgbClr val="595959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56" name="圖片 55" descr="一張含有 電路 的圖片&#10;&#10;自動產生的描述">
            <a:extLst>
              <a:ext uri="{FF2B5EF4-FFF2-40B4-BE49-F238E27FC236}">
                <a16:creationId xmlns:a16="http://schemas.microsoft.com/office/drawing/2014/main" id="{C2F565B8-0118-4E26-BD89-FCE6C3FCB64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7340" y="2676630"/>
            <a:ext cx="706710" cy="10081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圖片 35" descr="一張含有 電子用品, 電路 的圖片&#10;&#10;自動產生的描述">
            <a:extLst>
              <a:ext uri="{FF2B5EF4-FFF2-40B4-BE49-F238E27FC236}">
                <a16:creationId xmlns:a16="http://schemas.microsoft.com/office/drawing/2014/main" id="{52AE41E7-998C-4CB0-8BA2-FFFF5950BF7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0346" y="2057332"/>
            <a:ext cx="951700" cy="108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0149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41">
            <a:extLst>
              <a:ext uri="{FF2B5EF4-FFF2-40B4-BE49-F238E27FC236}">
                <a16:creationId xmlns:a16="http://schemas.microsoft.com/office/drawing/2014/main" id="{4C17FD7A-574A-F043-9642-6B79E7881570}"/>
              </a:ext>
            </a:extLst>
          </p:cNvPr>
          <p:cNvSpPr/>
          <p:nvPr/>
        </p:nvSpPr>
        <p:spPr>
          <a:xfrm>
            <a:off x="10025530" y="1874941"/>
            <a:ext cx="2008545" cy="4134938"/>
          </a:xfrm>
          <a:prstGeom prst="rect">
            <a:avLst/>
          </a:prstGeom>
          <a:gradFill>
            <a:gsLst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矩形: 圓角化同側角落 36">
            <a:extLst>
              <a:ext uri="{FF2B5EF4-FFF2-40B4-BE49-F238E27FC236}">
                <a16:creationId xmlns:a16="http://schemas.microsoft.com/office/drawing/2014/main" id="{8253CFEB-743E-9A4E-B0D0-9A08FEFF8928}"/>
              </a:ext>
            </a:extLst>
          </p:cNvPr>
          <p:cNvSpPr/>
          <p:nvPr/>
        </p:nvSpPr>
        <p:spPr>
          <a:xfrm>
            <a:off x="10025530" y="1365025"/>
            <a:ext cx="2008545" cy="528720"/>
          </a:xfrm>
          <a:prstGeom prst="round2Same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BD256AF3-037D-4A8E-974A-615C292BDB5D}"/>
              </a:ext>
            </a:extLst>
          </p:cNvPr>
          <p:cNvSpPr/>
          <p:nvPr/>
        </p:nvSpPr>
        <p:spPr>
          <a:xfrm>
            <a:off x="8158769" y="1893745"/>
            <a:ext cx="1813057" cy="4107904"/>
          </a:xfrm>
          <a:prstGeom prst="rect">
            <a:avLst/>
          </a:prstGeom>
          <a:gradFill>
            <a:gsLst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圖片 6" descr="一張含有 電子用品, 監視器, 室內, 坐 的圖片&#10;&#10;描述是以非常高的可信度產生">
            <a:extLst>
              <a:ext uri="{FF2B5EF4-FFF2-40B4-BE49-F238E27FC236}">
                <a16:creationId xmlns:a16="http://schemas.microsoft.com/office/drawing/2014/main" id="{1B5D57EE-D088-4052-9E03-C0BB599B3D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81739" y="2162991"/>
            <a:ext cx="1654842" cy="1230923"/>
          </a:xfrm>
          <a:prstGeom prst="rect">
            <a:avLst/>
          </a:prstGeom>
        </p:spPr>
      </p:pic>
      <p:sp>
        <p:nvSpPr>
          <p:cNvPr id="37" name="矩形: 圓角化同側角落 36">
            <a:extLst>
              <a:ext uri="{FF2B5EF4-FFF2-40B4-BE49-F238E27FC236}">
                <a16:creationId xmlns:a16="http://schemas.microsoft.com/office/drawing/2014/main" id="{4718F8AF-5197-43DE-AEC9-EB61AC851BA6}"/>
              </a:ext>
            </a:extLst>
          </p:cNvPr>
          <p:cNvSpPr/>
          <p:nvPr/>
        </p:nvSpPr>
        <p:spPr>
          <a:xfrm>
            <a:off x="8158770" y="1367776"/>
            <a:ext cx="1813056" cy="528720"/>
          </a:xfrm>
          <a:prstGeom prst="round2Same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0C99B5B-01BB-43BF-88EC-E6E7EF64B599}"/>
              </a:ext>
            </a:extLst>
          </p:cNvPr>
          <p:cNvSpPr/>
          <p:nvPr/>
        </p:nvSpPr>
        <p:spPr>
          <a:xfrm>
            <a:off x="3588895" y="1866711"/>
            <a:ext cx="2093329" cy="4134938"/>
          </a:xfrm>
          <a:prstGeom prst="rect">
            <a:avLst/>
          </a:prstGeom>
          <a:gradFill>
            <a:gsLst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74BF812C-2291-4E6A-AA87-7B6863AB6F21}"/>
              </a:ext>
            </a:extLst>
          </p:cNvPr>
          <p:cNvSpPr/>
          <p:nvPr/>
        </p:nvSpPr>
        <p:spPr>
          <a:xfrm>
            <a:off x="5738173" y="1866711"/>
            <a:ext cx="2362250" cy="4134938"/>
          </a:xfrm>
          <a:prstGeom prst="rect">
            <a:avLst/>
          </a:prstGeom>
          <a:gradFill>
            <a:gsLst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5115911D-C774-44D0-B506-99CD43E344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3675"/>
          <a:stretch/>
        </p:blipFill>
        <p:spPr>
          <a:xfrm>
            <a:off x="1317018" y="1883861"/>
            <a:ext cx="2283802" cy="4118343"/>
          </a:xfrm>
          <a:prstGeom prst="rect">
            <a:avLst/>
          </a:prstGeom>
        </p:spPr>
      </p:pic>
      <p:sp>
        <p:nvSpPr>
          <p:cNvPr id="86" name="矩形: 圓角化同側角落 85">
            <a:extLst>
              <a:ext uri="{FF2B5EF4-FFF2-40B4-BE49-F238E27FC236}">
                <a16:creationId xmlns:a16="http://schemas.microsoft.com/office/drawing/2014/main" id="{E1CCFB5A-E9EF-4E40-A86C-88F214C098EC}"/>
              </a:ext>
            </a:extLst>
          </p:cNvPr>
          <p:cNvSpPr/>
          <p:nvPr/>
        </p:nvSpPr>
        <p:spPr>
          <a:xfrm>
            <a:off x="5738174" y="1365715"/>
            <a:ext cx="2362249" cy="528720"/>
          </a:xfrm>
          <a:prstGeom prst="round2Same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標題 17">
            <a:extLst>
              <a:ext uri="{FF2B5EF4-FFF2-40B4-BE49-F238E27FC236}">
                <a16:creationId xmlns:a16="http://schemas.microsoft.com/office/drawing/2014/main" id="{8D011177-12D4-4AC6-99E2-BA8C97BAD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922" y="6744"/>
            <a:ext cx="11507738" cy="1231900"/>
          </a:xfrm>
        </p:spPr>
        <p:txBody>
          <a:bodyPr>
            <a:normAutofit/>
          </a:bodyPr>
          <a:lstStyle/>
          <a:p>
            <a:r>
              <a:rPr lang="zh-TW" altLang="en-US"/>
              <a:t>2.5G</a:t>
            </a:r>
            <a:r>
              <a:rPr lang="en-US" altLang="zh-TW"/>
              <a:t>bE becoming mainstream, be productive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85517E-9EB5-1E46-B74F-2E0B8E91907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98589" y="2029689"/>
            <a:ext cx="1923663" cy="8432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3ECD86-8C24-E84F-A973-1F1FF995317E}"/>
              </a:ext>
            </a:extLst>
          </p:cNvPr>
          <p:cNvSpPr/>
          <p:nvPr/>
        </p:nvSpPr>
        <p:spPr>
          <a:xfrm>
            <a:off x="292901" y="4782682"/>
            <a:ext cx="1723511" cy="3693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Intel I225-LM</a:t>
            </a:r>
            <a:endParaRPr lang="zh-TW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7C7D2B-0E99-AE4E-B259-DB2CF048737D}"/>
              </a:ext>
            </a:extLst>
          </p:cNvPr>
          <p:cNvSpPr txBox="1"/>
          <p:nvPr/>
        </p:nvSpPr>
        <p:spPr>
          <a:xfrm>
            <a:off x="2012794" y="3328620"/>
            <a:ext cx="1646721" cy="135421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28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2.5Gbps</a:t>
            </a:r>
          </a:p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1Gbps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100Mbps</a:t>
            </a:r>
          </a:p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10Mbps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8E0337-9F59-0742-9719-DD81C81D433F}"/>
              </a:ext>
            </a:extLst>
          </p:cNvPr>
          <p:cNvSpPr txBox="1"/>
          <p:nvPr/>
        </p:nvSpPr>
        <p:spPr>
          <a:xfrm>
            <a:off x="8559931" y="3309234"/>
            <a:ext cx="1043493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TS-x53D</a:t>
            </a:r>
            <a:endParaRPr lang="zh-TW" altLang="en-US" sz="160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7DBB2B-16C7-7649-8CE6-31C78A11A1B9}"/>
              </a:ext>
            </a:extLst>
          </p:cNvPr>
          <p:cNvSpPr txBox="1"/>
          <p:nvPr/>
        </p:nvSpPr>
        <p:spPr>
          <a:xfrm>
            <a:off x="5835543" y="1471966"/>
            <a:ext cx="2204525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2.5GbE</a:t>
            </a:r>
            <a:r>
              <a:rPr lang="en-US" altLang="zh-CN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Router/AP</a:t>
            </a:r>
            <a:endParaRPr lang="zh-CN" altLang="en-US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8373EF-71B7-154C-A782-B955BB6D6982}"/>
              </a:ext>
            </a:extLst>
          </p:cNvPr>
          <p:cNvSpPr txBox="1"/>
          <p:nvPr/>
        </p:nvSpPr>
        <p:spPr>
          <a:xfrm>
            <a:off x="8226819" y="1472993"/>
            <a:ext cx="1676955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2.</a:t>
            </a: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5GbE NAS</a:t>
            </a:r>
          </a:p>
        </p:txBody>
      </p:sp>
      <p:sp>
        <p:nvSpPr>
          <p:cNvPr id="17" name="TextBox 11">
            <a:extLst>
              <a:ext uri="{FF2B5EF4-FFF2-40B4-BE49-F238E27FC236}">
                <a16:creationId xmlns:a16="http://schemas.microsoft.com/office/drawing/2014/main" id="{1FB483CF-52B7-481C-88D0-F55D7FB0B031}"/>
              </a:ext>
            </a:extLst>
          </p:cNvPr>
          <p:cNvSpPr txBox="1"/>
          <p:nvPr/>
        </p:nvSpPr>
        <p:spPr>
          <a:xfrm>
            <a:off x="6045650" y="3295201"/>
            <a:ext cx="1789173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ROG Rapture </a:t>
            </a:r>
            <a:endParaRPr lang="zh-TW" altLang="en-US" sz="1600" b="1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algn="ctr"/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GT-AX11000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圖片 9">
            <a:extLst>
              <a:ext uri="{FF2B5EF4-FFF2-40B4-BE49-F238E27FC236}">
                <a16:creationId xmlns:a16="http://schemas.microsoft.com/office/drawing/2014/main" id="{AF0EDAD8-373C-4E27-9A43-A8224310205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7546" y="1982120"/>
            <a:ext cx="1865381" cy="1328709"/>
          </a:xfrm>
          <a:prstGeom prst="rect">
            <a:avLst/>
          </a:prstGeom>
        </p:spPr>
      </p:pic>
      <p:sp>
        <p:nvSpPr>
          <p:cNvPr id="19" name="TextBox 11">
            <a:extLst>
              <a:ext uri="{FF2B5EF4-FFF2-40B4-BE49-F238E27FC236}">
                <a16:creationId xmlns:a16="http://schemas.microsoft.com/office/drawing/2014/main" id="{3F2A8D76-6F4C-4C10-9305-87FEAF5179B1}"/>
              </a:ext>
            </a:extLst>
          </p:cNvPr>
          <p:cNvSpPr txBox="1"/>
          <p:nvPr/>
        </p:nvSpPr>
        <p:spPr>
          <a:xfrm>
            <a:off x="6045650" y="5135086"/>
            <a:ext cx="1789173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NETGEAR Nighthawk RAX200</a:t>
            </a:r>
            <a:endParaRPr lang="zh-TW" alt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圖片 12" descr="一張含有 窗戶, 室內, 建築物, 坐 的圖片&#10;&#10;描述是以非常高的可信度產生">
            <a:extLst>
              <a:ext uri="{FF2B5EF4-FFF2-40B4-BE49-F238E27FC236}">
                <a16:creationId xmlns:a16="http://schemas.microsoft.com/office/drawing/2014/main" id="{55E81DE9-445C-422F-9A5D-A6D4AB275C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4711" y="4148908"/>
            <a:ext cx="1789173" cy="1219904"/>
          </a:xfrm>
          <a:prstGeom prst="rect">
            <a:avLst/>
          </a:prstGeom>
        </p:spPr>
      </p:pic>
      <p:sp>
        <p:nvSpPr>
          <p:cNvPr id="30" name="矩形: 圓角化同側角落 29">
            <a:extLst>
              <a:ext uri="{FF2B5EF4-FFF2-40B4-BE49-F238E27FC236}">
                <a16:creationId xmlns:a16="http://schemas.microsoft.com/office/drawing/2014/main" id="{D0A1E2C6-CAD8-47CE-B1E0-8526C873691B}"/>
              </a:ext>
            </a:extLst>
          </p:cNvPr>
          <p:cNvSpPr/>
          <p:nvPr/>
        </p:nvSpPr>
        <p:spPr>
          <a:xfrm>
            <a:off x="3588895" y="1367776"/>
            <a:ext cx="2093329" cy="528720"/>
          </a:xfrm>
          <a:prstGeom prst="round2Same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11">
            <a:extLst>
              <a:ext uri="{FF2B5EF4-FFF2-40B4-BE49-F238E27FC236}">
                <a16:creationId xmlns:a16="http://schemas.microsoft.com/office/drawing/2014/main" id="{A569DAF1-42A8-4164-BDE4-39AE0D8F2794}"/>
              </a:ext>
            </a:extLst>
          </p:cNvPr>
          <p:cNvSpPr txBox="1"/>
          <p:nvPr/>
        </p:nvSpPr>
        <p:spPr>
          <a:xfrm>
            <a:off x="3828315" y="4165075"/>
            <a:ext cx="1632526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QSW-1105-5T</a:t>
            </a:r>
          </a:p>
        </p:txBody>
      </p:sp>
      <p:sp>
        <p:nvSpPr>
          <p:cNvPr id="33" name="TextBox 11">
            <a:extLst>
              <a:ext uri="{FF2B5EF4-FFF2-40B4-BE49-F238E27FC236}">
                <a16:creationId xmlns:a16="http://schemas.microsoft.com/office/drawing/2014/main" id="{CA8E0337-9F59-0742-9719-DD81C81D433F}"/>
              </a:ext>
            </a:extLst>
          </p:cNvPr>
          <p:cNvSpPr txBox="1"/>
          <p:nvPr/>
        </p:nvSpPr>
        <p:spPr>
          <a:xfrm>
            <a:off x="8350054" y="5368812"/>
            <a:ext cx="1431556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TS-x31P3</a:t>
            </a:r>
            <a:endParaRPr lang="zh-TW" altLang="en-US" sz="160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31" name="圖片 30">
            <a:extLst>
              <a:ext uri="{FF2B5EF4-FFF2-40B4-BE49-F238E27FC236}">
                <a16:creationId xmlns:a16="http://schemas.microsoft.com/office/drawing/2014/main" id="{197DB02B-3A6A-4DBC-8FF0-431C7F0081A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181" t="14813" r="32284" b="6384"/>
          <a:stretch/>
        </p:blipFill>
        <p:spPr>
          <a:xfrm>
            <a:off x="198589" y="2926801"/>
            <a:ext cx="1831922" cy="1831922"/>
          </a:xfrm>
          <a:prstGeom prst="ellipse">
            <a:avLst/>
          </a:prstGeom>
        </p:spPr>
      </p:pic>
      <p:sp>
        <p:nvSpPr>
          <p:cNvPr id="38" name="TextBox 13">
            <a:extLst>
              <a:ext uri="{FF2B5EF4-FFF2-40B4-BE49-F238E27FC236}">
                <a16:creationId xmlns:a16="http://schemas.microsoft.com/office/drawing/2014/main" id="{3AB3D1FE-A8E1-4233-A1D7-A93A15DAF1D7}"/>
              </a:ext>
            </a:extLst>
          </p:cNvPr>
          <p:cNvSpPr txBox="1"/>
          <p:nvPr/>
        </p:nvSpPr>
        <p:spPr>
          <a:xfrm>
            <a:off x="3675708" y="1471966"/>
            <a:ext cx="1964780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2.5GbE switch</a:t>
            </a:r>
          </a:p>
        </p:txBody>
      </p:sp>
      <p:pic>
        <p:nvPicPr>
          <p:cNvPr id="20" name="圖片 19" descr="一張含有 電子用品 的圖片&#10;&#10;自動產生的描述">
            <a:extLst>
              <a:ext uri="{FF2B5EF4-FFF2-40B4-BE49-F238E27FC236}">
                <a16:creationId xmlns:a16="http://schemas.microsoft.com/office/drawing/2014/main" id="{B8961593-D6AD-4794-B6C9-3254A675E28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9835" y="3565347"/>
            <a:ext cx="2074639" cy="599728"/>
          </a:xfrm>
          <a:prstGeom prst="rect">
            <a:avLst/>
          </a:prstGeom>
        </p:spPr>
      </p:pic>
      <p:pic>
        <p:nvPicPr>
          <p:cNvPr id="10" name="圖片 15">
            <a:extLst>
              <a:ext uri="{FF2B5EF4-FFF2-40B4-BE49-F238E27FC236}">
                <a16:creationId xmlns:a16="http://schemas.microsoft.com/office/drawing/2014/main" id="{2F961842-28C5-43FB-9C94-ECE6EFD8F7D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73838" y="1937915"/>
            <a:ext cx="1111927" cy="1386272"/>
          </a:xfrm>
          <a:prstGeom prst="rect">
            <a:avLst/>
          </a:prstGeom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0F39E9B9-0923-C74B-8C9D-AF25993C39A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1963" y="4120885"/>
            <a:ext cx="1186670" cy="12309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TextBox 11">
            <a:extLst>
              <a:ext uri="{FF2B5EF4-FFF2-40B4-BE49-F238E27FC236}">
                <a16:creationId xmlns:a16="http://schemas.microsoft.com/office/drawing/2014/main" id="{B07B73B0-C73D-48B5-BCC1-B21EF5E65018}"/>
              </a:ext>
            </a:extLst>
          </p:cNvPr>
          <p:cNvSpPr txBox="1"/>
          <p:nvPr/>
        </p:nvSpPr>
        <p:spPr>
          <a:xfrm>
            <a:off x="9974368" y="3320283"/>
            <a:ext cx="2135861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Intel Z490/ AMD B550 motherboards</a:t>
            </a:r>
            <a:endParaRPr lang="zh-TW" alt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14">
            <a:extLst>
              <a:ext uri="{FF2B5EF4-FFF2-40B4-BE49-F238E27FC236}">
                <a16:creationId xmlns:a16="http://schemas.microsoft.com/office/drawing/2014/main" id="{55FA972F-C90C-4C4D-8B55-46C917C95979}"/>
              </a:ext>
            </a:extLst>
          </p:cNvPr>
          <p:cNvSpPr txBox="1"/>
          <p:nvPr/>
        </p:nvSpPr>
        <p:spPr>
          <a:xfrm>
            <a:off x="10065974" y="1435843"/>
            <a:ext cx="1932561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2.5GbE</a:t>
            </a:r>
            <a:r>
              <a:rPr lang="en-US" altLang="zh-CN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 PC/NB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pic>
        <p:nvPicPr>
          <p:cNvPr id="16" name="圖片 17">
            <a:extLst>
              <a:ext uri="{FF2B5EF4-FFF2-40B4-BE49-F238E27FC236}">
                <a16:creationId xmlns:a16="http://schemas.microsoft.com/office/drawing/2014/main" id="{312C3AC1-067A-4CEB-AACF-37F6D545416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02249" y="4186425"/>
            <a:ext cx="1590966" cy="1165383"/>
          </a:xfrm>
          <a:prstGeom prst="rect">
            <a:avLst/>
          </a:prstGeom>
        </p:spPr>
      </p:pic>
      <p:sp>
        <p:nvSpPr>
          <p:cNvPr id="41" name="TextBox 11">
            <a:extLst>
              <a:ext uri="{FF2B5EF4-FFF2-40B4-BE49-F238E27FC236}">
                <a16:creationId xmlns:a16="http://schemas.microsoft.com/office/drawing/2014/main" id="{525F7328-B227-4462-AA32-AF5A46755C5D}"/>
              </a:ext>
            </a:extLst>
          </p:cNvPr>
          <p:cNvSpPr txBox="1"/>
          <p:nvPr/>
        </p:nvSpPr>
        <p:spPr>
          <a:xfrm>
            <a:off x="10069027" y="5381307"/>
            <a:ext cx="1857411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600" b="1"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2.5GbE Laptop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8055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圖片 30">
            <a:extLst>
              <a:ext uri="{FF2B5EF4-FFF2-40B4-BE49-F238E27FC236}">
                <a16:creationId xmlns:a16="http://schemas.microsoft.com/office/drawing/2014/main" id="{7857CCC5-22D9-4606-BC80-D2271A55B2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3859" y="5273039"/>
            <a:ext cx="638119" cy="236597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268F4A64-A377-4947-A377-04A4A86B821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3183" y="4026543"/>
            <a:ext cx="1195371" cy="443211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DE5196BB-5EDF-4E13-A23B-C04AB49EB51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7585" y="4671383"/>
            <a:ext cx="747566" cy="277177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E8CA703E-6344-4F53-AF91-148BE43047B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1273" y="5102071"/>
            <a:ext cx="1179971" cy="43750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7681107-31B9-604A-B640-BDBC0FB3BD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594" r="17069"/>
          <a:stretch/>
        </p:blipFill>
        <p:spPr>
          <a:xfrm>
            <a:off x="9462589" y="4224205"/>
            <a:ext cx="1697833" cy="1599665"/>
          </a:xfrm>
          <a:prstGeom prst="rect">
            <a:avLst/>
          </a:prstGeom>
        </p:spPr>
      </p:pic>
      <p:grpSp>
        <p:nvGrpSpPr>
          <p:cNvPr id="41" name="群組 40">
            <a:extLst>
              <a:ext uri="{FF2B5EF4-FFF2-40B4-BE49-F238E27FC236}">
                <a16:creationId xmlns:a16="http://schemas.microsoft.com/office/drawing/2014/main" id="{10C90E11-C2E1-490B-A8CF-4CB0C37A9894}"/>
              </a:ext>
            </a:extLst>
          </p:cNvPr>
          <p:cNvGrpSpPr/>
          <p:nvPr/>
        </p:nvGrpSpPr>
        <p:grpSpPr>
          <a:xfrm rot="5400000">
            <a:off x="9090981" y="3673384"/>
            <a:ext cx="1146064" cy="1146064"/>
            <a:chOff x="946017" y="4674811"/>
            <a:chExt cx="1184801" cy="1184801"/>
          </a:xfrm>
        </p:grpSpPr>
        <p:sp>
          <p:nvSpPr>
            <p:cNvPr id="42" name="Shape 279">
              <a:extLst>
                <a:ext uri="{FF2B5EF4-FFF2-40B4-BE49-F238E27FC236}">
                  <a16:creationId xmlns:a16="http://schemas.microsoft.com/office/drawing/2014/main" id="{D57E0077-2C8E-4344-94E8-AF4499648D1D}"/>
                </a:ext>
              </a:extLst>
            </p:cNvPr>
            <p:cNvSpPr/>
            <p:nvPr/>
          </p:nvSpPr>
          <p:spPr>
            <a:xfrm rot="2700000">
              <a:off x="946017" y="4674811"/>
              <a:ext cx="1184801" cy="1184801"/>
            </a:xfrm>
            <a:prstGeom prst="teardrop">
              <a:avLst>
                <a:gd name="adj" fmla="val 100000"/>
              </a:avLst>
            </a:prstGeom>
            <a:solidFill>
              <a:srgbClr val="85D8DE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6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3" name="Shape 280">
              <a:extLst>
                <a:ext uri="{FF2B5EF4-FFF2-40B4-BE49-F238E27FC236}">
                  <a16:creationId xmlns:a16="http://schemas.microsoft.com/office/drawing/2014/main" id="{5453721F-F05D-43AA-A903-210F9D7558AE}"/>
                </a:ext>
              </a:extLst>
            </p:cNvPr>
            <p:cNvSpPr/>
            <p:nvPr/>
          </p:nvSpPr>
          <p:spPr>
            <a:xfrm>
              <a:off x="1010469" y="4732216"/>
              <a:ext cx="1058759" cy="1058759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2400">
                <a:solidFill>
                  <a:srgbClr val="595959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3" name="圖片 4" descr="一張含有 螢幕擷取畫面, 監視器 的圖片&#10;&#10;自動產生的描述">
            <a:extLst>
              <a:ext uri="{FF2B5EF4-FFF2-40B4-BE49-F238E27FC236}">
                <a16:creationId xmlns:a16="http://schemas.microsoft.com/office/drawing/2014/main" id="{1BE853CD-5D90-104B-9C19-A69290CC1E3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7519" y="4095065"/>
            <a:ext cx="1195371" cy="2022330"/>
          </a:xfrm>
          <a:prstGeom prst="rect">
            <a:avLst/>
          </a:prstGeom>
        </p:spPr>
      </p:pic>
      <p:grpSp>
        <p:nvGrpSpPr>
          <p:cNvPr id="36" name="群組 35">
            <a:extLst>
              <a:ext uri="{FF2B5EF4-FFF2-40B4-BE49-F238E27FC236}">
                <a16:creationId xmlns:a16="http://schemas.microsoft.com/office/drawing/2014/main" id="{38AB5464-7745-47F8-865F-7E0268B89350}"/>
              </a:ext>
            </a:extLst>
          </p:cNvPr>
          <p:cNvGrpSpPr/>
          <p:nvPr/>
        </p:nvGrpSpPr>
        <p:grpSpPr>
          <a:xfrm rot="5400000">
            <a:off x="7102617" y="3673384"/>
            <a:ext cx="1146064" cy="1146064"/>
            <a:chOff x="946017" y="4674811"/>
            <a:chExt cx="1184801" cy="1184801"/>
          </a:xfrm>
        </p:grpSpPr>
        <p:sp>
          <p:nvSpPr>
            <p:cNvPr id="39" name="Shape 279">
              <a:extLst>
                <a:ext uri="{FF2B5EF4-FFF2-40B4-BE49-F238E27FC236}">
                  <a16:creationId xmlns:a16="http://schemas.microsoft.com/office/drawing/2014/main" id="{59DB19A5-612B-40B0-AA17-590D1137CB62}"/>
                </a:ext>
              </a:extLst>
            </p:cNvPr>
            <p:cNvSpPr/>
            <p:nvPr/>
          </p:nvSpPr>
          <p:spPr>
            <a:xfrm rot="2700000">
              <a:off x="946017" y="4674811"/>
              <a:ext cx="1184801" cy="1184801"/>
            </a:xfrm>
            <a:prstGeom prst="teardrop">
              <a:avLst>
                <a:gd name="adj" fmla="val 100000"/>
              </a:avLst>
            </a:prstGeom>
            <a:solidFill>
              <a:srgbClr val="85D8DE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6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0" name="Shape 280">
              <a:extLst>
                <a:ext uri="{FF2B5EF4-FFF2-40B4-BE49-F238E27FC236}">
                  <a16:creationId xmlns:a16="http://schemas.microsoft.com/office/drawing/2014/main" id="{8A279092-3BDB-479D-A286-6A3522F8002B}"/>
                </a:ext>
              </a:extLst>
            </p:cNvPr>
            <p:cNvSpPr/>
            <p:nvPr/>
          </p:nvSpPr>
          <p:spPr>
            <a:xfrm>
              <a:off x="1010469" y="4732216"/>
              <a:ext cx="1058759" cy="1058759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2400">
                <a:solidFill>
                  <a:srgbClr val="595959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33" name="圖片 32">
            <a:extLst>
              <a:ext uri="{FF2B5EF4-FFF2-40B4-BE49-F238E27FC236}">
                <a16:creationId xmlns:a16="http://schemas.microsoft.com/office/drawing/2014/main" id="{56FF9CA5-7577-4050-9F19-DC114779009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158" y="1799969"/>
            <a:ext cx="6076750" cy="3840655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ACEF3940-7E97-472C-BE4A-730BF4BE5B2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3859" y="4318059"/>
            <a:ext cx="747566" cy="2771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F04F7F-5305-F44A-9C6B-8D0BAB1A5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Original </a:t>
            </a:r>
            <a:r>
              <a:rPr lang="en-US" altLang="zh-CN"/>
              <a:t>CAT 5e </a:t>
            </a:r>
            <a:r>
              <a:rPr lang="zh-CN" altLang="en-US"/>
              <a:t>cable support</a:t>
            </a:r>
            <a:r>
              <a:rPr lang="en-US" altLang="zh-CN"/>
              <a:t>s</a:t>
            </a:r>
            <a:r>
              <a:rPr lang="zh-CN" altLang="en-US"/>
              <a:t> 2.5</a:t>
            </a:r>
            <a:r>
              <a:rPr lang="en-US" altLang="zh-CN"/>
              <a:t>Gbps</a:t>
            </a:r>
            <a:endParaRPr lang="en-US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E47DB862-7CFF-D345-832A-F4CE489551A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25378" y="2034314"/>
            <a:ext cx="4998255" cy="11763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107950" indent="0">
              <a:lnSpc>
                <a:spcPts val="2600"/>
              </a:lnSpc>
              <a:buNone/>
            </a:pPr>
            <a:r>
              <a:rPr lang="zh-TW" altLang="en-US" sz="2400">
                <a:ea typeface="Microsoft JhengHei"/>
                <a:sym typeface="Microsoft JhengHei"/>
              </a:rPr>
              <a:t>Upgrade your network evironment with the same cat 5e cable</a:t>
            </a:r>
            <a:endParaRPr lang="en-US" altLang="zh-TW" sz="2400">
              <a:solidFill>
                <a:srgbClr val="000000"/>
              </a:solidFill>
              <a:ea typeface="Microsoft JhengHei"/>
            </a:endParaRPr>
          </a:p>
        </p:txBody>
      </p:sp>
      <p:graphicFrame>
        <p:nvGraphicFramePr>
          <p:cNvPr id="6" name="Shape 253">
            <a:extLst>
              <a:ext uri="{FF2B5EF4-FFF2-40B4-BE49-F238E27FC236}">
                <a16:creationId xmlns:a16="http://schemas.microsoft.com/office/drawing/2014/main" id="{878CBB9B-DF19-194B-9515-8902C37D33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9661171"/>
              </p:ext>
            </p:extLst>
          </p:nvPr>
        </p:nvGraphicFramePr>
        <p:xfrm>
          <a:off x="789601" y="2971115"/>
          <a:ext cx="5206089" cy="224790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10283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69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11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96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46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800" b="0">
                        <a:solidFill>
                          <a:schemeClr val="dk1"/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800" b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CAT 5e</a:t>
                      </a:r>
                      <a:endParaRPr lang="en-US" sz="1800" b="0"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800" b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CAT 6</a:t>
                      </a:r>
                      <a:endParaRPr lang="en-US" sz="1800" b="0"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800" b="0">
                          <a:latin typeface="Arial"/>
                          <a:cs typeface="Arial"/>
                          <a:sym typeface="Microsoft JhengHei"/>
                        </a:rPr>
                        <a:t>CAT 6A </a:t>
                      </a:r>
                      <a:endParaRPr lang="en-US" sz="1800" b="0">
                        <a:latin typeface="Arial"/>
                        <a:ea typeface="Microsoft JhengHei"/>
                        <a:cs typeface="Arial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100M</a:t>
                      </a:r>
                      <a:endParaRPr sz="18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1G</a:t>
                      </a:r>
                      <a:endParaRPr sz="18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2.5G</a:t>
                      </a:r>
                      <a:endParaRPr sz="18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5G</a:t>
                      </a:r>
                      <a:endParaRPr sz="18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10G</a:t>
                      </a:r>
                      <a:endParaRPr sz="18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X</a:t>
                      </a:r>
                      <a:endParaRPr sz="16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✔(55m)</a:t>
                      </a:r>
                      <a:endParaRPr sz="16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7" name="圖片 4" descr="一張含有 螢幕擷取畫面, 監視器 的圖片&#10;&#10;自動產生的描述">
            <a:extLst>
              <a:ext uri="{FF2B5EF4-FFF2-40B4-BE49-F238E27FC236}">
                <a16:creationId xmlns:a16="http://schemas.microsoft.com/office/drawing/2014/main" id="{BC233062-EC10-2342-9C95-DF4E600BE2B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5307" y="1469045"/>
            <a:ext cx="1195371" cy="20223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B279C20-D30C-0941-9EC0-C4A96AD4EA00}"/>
              </a:ext>
            </a:extLst>
          </p:cNvPr>
          <p:cNvSpPr txBox="1"/>
          <p:nvPr/>
        </p:nvSpPr>
        <p:spPr>
          <a:xfrm>
            <a:off x="8155126" y="2680538"/>
            <a:ext cx="10252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1 Gbps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A74BF2-3816-F24A-896C-FF29B0AC2997}"/>
              </a:ext>
            </a:extLst>
          </p:cNvPr>
          <p:cNvSpPr txBox="1"/>
          <p:nvPr/>
        </p:nvSpPr>
        <p:spPr>
          <a:xfrm>
            <a:off x="8155126" y="2294039"/>
            <a:ext cx="10252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CAT 5e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33519F-BCB8-C745-95B2-E05304D8CDB1}"/>
              </a:ext>
            </a:extLst>
          </p:cNvPr>
          <p:cNvSpPr txBox="1"/>
          <p:nvPr/>
        </p:nvSpPr>
        <p:spPr>
          <a:xfrm>
            <a:off x="8155014" y="4650136"/>
            <a:ext cx="10252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CAT 5e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14B1DD-1001-674B-9A02-2347E336CF88}"/>
              </a:ext>
            </a:extLst>
          </p:cNvPr>
          <p:cNvSpPr txBox="1"/>
          <p:nvPr/>
        </p:nvSpPr>
        <p:spPr>
          <a:xfrm>
            <a:off x="9761978" y="3292033"/>
            <a:ext cx="11953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TS-453Be</a:t>
            </a:r>
          </a:p>
        </p:txBody>
      </p:sp>
      <p:pic>
        <p:nvPicPr>
          <p:cNvPr id="4" name="圖片 3" descr="一張含有 物件 的圖片&#10;&#10;自動產生的描述">
            <a:extLst>
              <a:ext uri="{FF2B5EF4-FFF2-40B4-BE49-F238E27FC236}">
                <a16:creationId xmlns:a16="http://schemas.microsoft.com/office/drawing/2014/main" id="{DEB76ADE-0A2B-4DAF-8DB5-C8B9459279A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4801" y="3680833"/>
            <a:ext cx="1131167" cy="1131167"/>
          </a:xfrm>
          <a:prstGeom prst="rect">
            <a:avLst/>
          </a:prstGeom>
        </p:spPr>
      </p:pic>
      <p:pic>
        <p:nvPicPr>
          <p:cNvPr id="11" name="圖片 10" descr="一張含有 監視器, 螢幕, 個人 的圖片&#10;&#10;自動產生的描述">
            <a:extLst>
              <a:ext uri="{FF2B5EF4-FFF2-40B4-BE49-F238E27FC236}">
                <a16:creationId xmlns:a16="http://schemas.microsoft.com/office/drawing/2014/main" id="{99295B66-89ED-4256-A62B-3A93729EC73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9917" y="2613164"/>
            <a:ext cx="1603254" cy="117436"/>
          </a:xfrm>
          <a:prstGeom prst="rect">
            <a:avLst/>
          </a:prstGeom>
        </p:spPr>
      </p:pic>
      <p:pic>
        <p:nvPicPr>
          <p:cNvPr id="23" name="圖片 22" descr="一張含有 監視器, 螢幕, 個人 的圖片&#10;&#10;自動產生的描述">
            <a:extLst>
              <a:ext uri="{FF2B5EF4-FFF2-40B4-BE49-F238E27FC236}">
                <a16:creationId xmlns:a16="http://schemas.microsoft.com/office/drawing/2014/main" id="{1F77F434-12F0-41E2-B931-12F66AE31F8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9917" y="4917452"/>
            <a:ext cx="1603254" cy="1174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AF602E-00D9-804C-A7C1-F1269A2DD03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594" r="17069"/>
          <a:stretch/>
        </p:blipFill>
        <p:spPr>
          <a:xfrm>
            <a:off x="9442918" y="1767497"/>
            <a:ext cx="1697833" cy="159966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880E983-E85E-7C4F-AF4C-CCF7327BF160}"/>
              </a:ext>
            </a:extLst>
          </p:cNvPr>
          <p:cNvSpPr txBox="1"/>
          <p:nvPr/>
        </p:nvSpPr>
        <p:spPr>
          <a:xfrm>
            <a:off x="9781649" y="5748741"/>
            <a:ext cx="11953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TS-453Be</a:t>
            </a:r>
          </a:p>
        </p:txBody>
      </p:sp>
      <p:pic>
        <p:nvPicPr>
          <p:cNvPr id="35" name="圖片 3" descr="一張含有 物件 的圖片&#10;&#10;自動產生的描述">
            <a:extLst>
              <a:ext uri="{FF2B5EF4-FFF2-40B4-BE49-F238E27FC236}">
                <a16:creationId xmlns:a16="http://schemas.microsoft.com/office/drawing/2014/main" id="{DEBE4727-81A5-BB48-A662-5EF279D98AD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1859" y="3684983"/>
            <a:ext cx="1131167" cy="1131167"/>
          </a:xfrm>
          <a:prstGeom prst="rect">
            <a:avLst/>
          </a:prstGeom>
        </p:spPr>
      </p:pic>
      <p:pic>
        <p:nvPicPr>
          <p:cNvPr id="34" name="圖片 33" descr="一張含有 電路 的圖片&#10;&#10;自動產生的描述">
            <a:extLst>
              <a:ext uri="{FF2B5EF4-FFF2-40B4-BE49-F238E27FC236}">
                <a16:creationId xmlns:a16="http://schemas.microsoft.com/office/drawing/2014/main" id="{0E3A438A-1AD6-43A1-8FE9-2357A252038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1232" y="3556716"/>
            <a:ext cx="903082" cy="128821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7" name="圖片 36" descr="一張含有 電路 的圖片&#10;&#10;自動產生的描述">
            <a:extLst>
              <a:ext uri="{FF2B5EF4-FFF2-40B4-BE49-F238E27FC236}">
                <a16:creationId xmlns:a16="http://schemas.microsoft.com/office/drawing/2014/main" id="{395D0437-0EC8-4A0C-AF46-D3049BA8A37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5747" y="3556716"/>
            <a:ext cx="903082" cy="128821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8" name="TextBox 9">
            <a:extLst>
              <a:ext uri="{FF2B5EF4-FFF2-40B4-BE49-F238E27FC236}">
                <a16:creationId xmlns:a16="http://schemas.microsoft.com/office/drawing/2014/main" id="{04A35CD8-7BBB-4549-93C2-BD2BB7EB189B}"/>
              </a:ext>
            </a:extLst>
          </p:cNvPr>
          <p:cNvSpPr txBox="1"/>
          <p:nvPr/>
        </p:nvSpPr>
        <p:spPr>
          <a:xfrm>
            <a:off x="8147447" y="3725686"/>
            <a:ext cx="919703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2.5GbE</a:t>
            </a:r>
          </a:p>
          <a:p>
            <a:pPr algn="ctr"/>
            <a:r>
              <a:rPr lang="zh-TW" altLang="en-US" sz="16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NIC</a:t>
            </a:r>
          </a:p>
        </p:txBody>
      </p:sp>
      <p:sp>
        <p:nvSpPr>
          <p:cNvPr id="44" name="TextBox 9">
            <a:extLst>
              <a:ext uri="{FF2B5EF4-FFF2-40B4-BE49-F238E27FC236}">
                <a16:creationId xmlns:a16="http://schemas.microsoft.com/office/drawing/2014/main" id="{DD273F7C-439C-47D1-9230-FDB6DC05B97D}"/>
              </a:ext>
            </a:extLst>
          </p:cNvPr>
          <p:cNvSpPr txBox="1"/>
          <p:nvPr/>
        </p:nvSpPr>
        <p:spPr>
          <a:xfrm>
            <a:off x="8006948" y="5054714"/>
            <a:ext cx="1913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24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Gbps</a:t>
            </a:r>
          </a:p>
        </p:txBody>
      </p:sp>
      <p:pic>
        <p:nvPicPr>
          <p:cNvPr id="45" name="圖片 44" descr="一張含有 纜線, 刀 的圖片&#10;&#10;自動產生的描述">
            <a:extLst>
              <a:ext uri="{FF2B5EF4-FFF2-40B4-BE49-F238E27FC236}">
                <a16:creationId xmlns:a16="http://schemas.microsoft.com/office/drawing/2014/main" id="{B17EB7C3-28A1-4DCB-9541-662516E4186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057"/>
          <a:stretch/>
        </p:blipFill>
        <p:spPr>
          <a:xfrm>
            <a:off x="5219376" y="4656114"/>
            <a:ext cx="1667295" cy="153246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4388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圖片 44">
            <a:extLst>
              <a:ext uri="{FF2B5EF4-FFF2-40B4-BE49-F238E27FC236}">
                <a16:creationId xmlns:a16="http://schemas.microsoft.com/office/drawing/2014/main" id="{0FA18428-6F19-4693-834D-7A53A7DAF15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192" y="2086969"/>
            <a:ext cx="3107244" cy="3107242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29B970B4-E5E0-4F2C-B723-682AE3F6BCC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339992" y="2455402"/>
            <a:ext cx="4476621" cy="2609124"/>
          </a:xfrm>
          <a:prstGeom prst="rect">
            <a:avLst/>
          </a:prstGeom>
          <a:solidFill>
            <a:srgbClr val="002060"/>
          </a:solidFill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9EA977F1-2E9F-4B95-8ADC-9ADAEFC02936}"/>
              </a:ext>
            </a:extLst>
          </p:cNvPr>
          <p:cNvSpPr/>
          <p:nvPr/>
        </p:nvSpPr>
        <p:spPr>
          <a:xfrm>
            <a:off x="7250498" y="1812953"/>
            <a:ext cx="1419006" cy="32351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4800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CAE37D92-9057-4F95-B64A-EAA8360A52C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071471" y="2455403"/>
            <a:ext cx="4476621" cy="2609124"/>
          </a:xfrm>
          <a:prstGeom prst="rect">
            <a:avLst/>
          </a:prstGeom>
          <a:solidFill>
            <a:srgbClr val="002060"/>
          </a:solidFill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C0466C79-684E-4107-9175-9635D5B89431}"/>
              </a:ext>
            </a:extLst>
          </p:cNvPr>
          <p:cNvSpPr/>
          <p:nvPr/>
        </p:nvSpPr>
        <p:spPr>
          <a:xfrm>
            <a:off x="9129222" y="1623619"/>
            <a:ext cx="2361119" cy="425500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3A76FF0F-5E5B-48F4-980C-EF39F8C3AFE3}"/>
              </a:ext>
            </a:extLst>
          </p:cNvPr>
          <p:cNvSpPr/>
          <p:nvPr/>
        </p:nvSpPr>
        <p:spPr>
          <a:xfrm>
            <a:off x="6397743" y="1623618"/>
            <a:ext cx="2361119" cy="425500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11DB0D8-19CD-48FF-9D23-380F87BEC31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588810" y="2455401"/>
            <a:ext cx="4476621" cy="2609124"/>
          </a:xfrm>
          <a:prstGeom prst="rect">
            <a:avLst/>
          </a:prstGeom>
          <a:solidFill>
            <a:srgbClr val="002060"/>
          </a:solidFill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47E7E12E-3837-4020-94D3-FFE65600FD5D}"/>
              </a:ext>
            </a:extLst>
          </p:cNvPr>
          <p:cNvSpPr/>
          <p:nvPr/>
        </p:nvSpPr>
        <p:spPr>
          <a:xfrm>
            <a:off x="3646561" y="1623617"/>
            <a:ext cx="2361119" cy="425500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E55852-6608-F449-8A3F-F9BEA54A1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QNAP </a:t>
            </a:r>
            <a:r>
              <a:rPr lang="zh-CN" altLang="en-US"/>
              <a:t>Multi-Gig 2.5GbE Expansion Card</a:t>
            </a:r>
            <a:r>
              <a:rPr lang="en-US" altLang="zh-CN"/>
              <a:t>s</a:t>
            </a:r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F58FA4-75BB-364E-BFFC-30E134C8083E}"/>
              </a:ext>
            </a:extLst>
          </p:cNvPr>
          <p:cNvSpPr txBox="1"/>
          <p:nvPr/>
        </p:nvSpPr>
        <p:spPr>
          <a:xfrm>
            <a:off x="3767974" y="5067487"/>
            <a:ext cx="2145323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QXG-2G1T-I225</a:t>
            </a:r>
            <a:endParaRPr lang="en-US" sz="2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9FA486-925E-4543-BB7B-58342E743E3E}"/>
              </a:ext>
            </a:extLst>
          </p:cNvPr>
          <p:cNvSpPr txBox="1"/>
          <p:nvPr/>
        </p:nvSpPr>
        <p:spPr>
          <a:xfrm>
            <a:off x="6524181" y="5067487"/>
            <a:ext cx="2145323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QXG-2G2T-I225</a:t>
            </a:r>
            <a:endParaRPr lang="en-US" sz="2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D68680-89C1-E742-817C-93D0D8669C3D}"/>
              </a:ext>
            </a:extLst>
          </p:cNvPr>
          <p:cNvSpPr txBox="1"/>
          <p:nvPr/>
        </p:nvSpPr>
        <p:spPr>
          <a:xfrm>
            <a:off x="9244160" y="5067487"/>
            <a:ext cx="2145323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QXG-2G4T-I225</a:t>
            </a:r>
            <a:endParaRPr lang="en-US" sz="2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9AA00C-DBCC-3040-930D-68DB1DF8BD4A}"/>
              </a:ext>
            </a:extLst>
          </p:cNvPr>
          <p:cNvSpPr txBox="1"/>
          <p:nvPr/>
        </p:nvSpPr>
        <p:spPr>
          <a:xfrm>
            <a:off x="3522183" y="1752276"/>
            <a:ext cx="979817" cy="44165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Single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6DCD5F-D562-9F45-AB6E-9CE0AEEBCA92}"/>
              </a:ext>
            </a:extLst>
          </p:cNvPr>
          <p:cNvSpPr txBox="1"/>
          <p:nvPr/>
        </p:nvSpPr>
        <p:spPr>
          <a:xfrm>
            <a:off x="7298222" y="1818841"/>
            <a:ext cx="133279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200" b="1">
                <a:solidFill>
                  <a:srgbClr val="00206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Coming soon</a:t>
            </a:r>
            <a:endParaRPr lang="en-US" sz="1200" b="1">
              <a:solidFill>
                <a:srgbClr val="00206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8D58684-B5C2-3B47-B107-B1E105C6DA9C}"/>
              </a:ext>
            </a:extLst>
          </p:cNvPr>
          <p:cNvSpPr txBox="1"/>
          <p:nvPr/>
        </p:nvSpPr>
        <p:spPr>
          <a:xfrm>
            <a:off x="804738" y="4861959"/>
            <a:ext cx="2404502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Intel I225-LM</a:t>
            </a:r>
            <a:endParaRPr lang="zh-TW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91B65A-887A-894D-BB0F-2379A5BB1AA4}"/>
              </a:ext>
            </a:extLst>
          </p:cNvPr>
          <p:cNvSpPr txBox="1"/>
          <p:nvPr/>
        </p:nvSpPr>
        <p:spPr>
          <a:xfrm>
            <a:off x="3767974" y="5456614"/>
            <a:ext cx="2145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PCIe Gen2 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73C403D-FB24-CA4E-8AC9-1A39C7FC3B8D}"/>
              </a:ext>
            </a:extLst>
          </p:cNvPr>
          <p:cNvSpPr txBox="1"/>
          <p:nvPr/>
        </p:nvSpPr>
        <p:spPr>
          <a:xfrm>
            <a:off x="6524181" y="5469482"/>
            <a:ext cx="2145323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PCIe Gen2 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FC73AC3-654D-2147-BF59-6D0253C3F497}"/>
              </a:ext>
            </a:extLst>
          </p:cNvPr>
          <p:cNvSpPr txBox="1"/>
          <p:nvPr/>
        </p:nvSpPr>
        <p:spPr>
          <a:xfrm>
            <a:off x="9244160" y="5469482"/>
            <a:ext cx="2145323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PCIe Gen2 x4</a:t>
            </a: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517C88B2-148B-48E8-9C07-AFEC40DC2FEF}"/>
              </a:ext>
            </a:extLst>
          </p:cNvPr>
          <p:cNvSpPr/>
          <p:nvPr/>
        </p:nvSpPr>
        <p:spPr>
          <a:xfrm>
            <a:off x="9924303" y="1814699"/>
            <a:ext cx="1419006" cy="32351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4800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18">
            <a:extLst>
              <a:ext uri="{FF2B5EF4-FFF2-40B4-BE49-F238E27FC236}">
                <a16:creationId xmlns:a16="http://schemas.microsoft.com/office/drawing/2014/main" id="{430DDFB4-1E14-459B-A8F1-691EAFBD004C}"/>
              </a:ext>
            </a:extLst>
          </p:cNvPr>
          <p:cNvSpPr txBox="1"/>
          <p:nvPr/>
        </p:nvSpPr>
        <p:spPr>
          <a:xfrm>
            <a:off x="10016229" y="1828212"/>
            <a:ext cx="133279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200" b="1">
                <a:solidFill>
                  <a:srgbClr val="00206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Coming soon</a:t>
            </a:r>
          </a:p>
        </p:txBody>
      </p:sp>
      <p:pic>
        <p:nvPicPr>
          <p:cNvPr id="4" name="圖片 3" descr="一張含有 電子用品, 電路 的圖片&#10;&#10;自動產生的描述">
            <a:extLst>
              <a:ext uri="{FF2B5EF4-FFF2-40B4-BE49-F238E27FC236}">
                <a16:creationId xmlns:a16="http://schemas.microsoft.com/office/drawing/2014/main" id="{BC03D5E9-A547-4BF8-A837-30B974E8388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7413" y="2335910"/>
            <a:ext cx="1861911" cy="2710715"/>
          </a:xfrm>
          <a:prstGeom prst="rect">
            <a:avLst/>
          </a:prstGeom>
        </p:spPr>
      </p:pic>
      <p:pic>
        <p:nvPicPr>
          <p:cNvPr id="14" name="圖片 13" descr="一張含有 電路, 電腦 的圖片&#10;&#10;自動產生的描述">
            <a:extLst>
              <a:ext uri="{FF2B5EF4-FFF2-40B4-BE49-F238E27FC236}">
                <a16:creationId xmlns:a16="http://schemas.microsoft.com/office/drawing/2014/main" id="{45C8D236-580F-4285-90E9-97875BCFB6A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44160" y="2359131"/>
            <a:ext cx="2134139" cy="2555008"/>
          </a:xfrm>
          <a:prstGeom prst="rect">
            <a:avLst/>
          </a:prstGeom>
        </p:spPr>
      </p:pic>
      <p:pic>
        <p:nvPicPr>
          <p:cNvPr id="17" name="圖片 16" descr="一張含有 電路 的圖片&#10;&#10;自動產生的描述">
            <a:extLst>
              <a:ext uri="{FF2B5EF4-FFF2-40B4-BE49-F238E27FC236}">
                <a16:creationId xmlns:a16="http://schemas.microsoft.com/office/drawing/2014/main" id="{A4F86368-23EF-4778-90BE-C5A91AC1A8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5180" y="2362501"/>
            <a:ext cx="1807151" cy="2577848"/>
          </a:xfrm>
          <a:prstGeom prst="rect">
            <a:avLst/>
          </a:prstGeom>
        </p:spPr>
      </p:pic>
      <p:sp>
        <p:nvSpPr>
          <p:cNvPr id="44" name="TextBox 10">
            <a:extLst>
              <a:ext uri="{FF2B5EF4-FFF2-40B4-BE49-F238E27FC236}">
                <a16:creationId xmlns:a16="http://schemas.microsoft.com/office/drawing/2014/main" id="{69DE4AEA-6364-465B-970E-133BCF6C9BEB}"/>
              </a:ext>
            </a:extLst>
          </p:cNvPr>
          <p:cNvSpPr txBox="1"/>
          <p:nvPr/>
        </p:nvSpPr>
        <p:spPr>
          <a:xfrm>
            <a:off x="6273740" y="1752276"/>
            <a:ext cx="979817" cy="44165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Dual</a:t>
            </a:r>
            <a:endParaRPr lang="zh-CN" altLang="en-US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6" name="TextBox 10">
            <a:extLst>
              <a:ext uri="{FF2B5EF4-FFF2-40B4-BE49-F238E27FC236}">
                <a16:creationId xmlns:a16="http://schemas.microsoft.com/office/drawing/2014/main" id="{01642F2D-2889-4636-BB24-13A376569789}"/>
              </a:ext>
            </a:extLst>
          </p:cNvPr>
          <p:cNvSpPr txBox="1"/>
          <p:nvPr/>
        </p:nvSpPr>
        <p:spPr>
          <a:xfrm>
            <a:off x="9004284" y="1752276"/>
            <a:ext cx="979817" cy="44165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Qua</a:t>
            </a:r>
            <a:r>
              <a:rPr lang="en-US" altLang="zh-TW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d</a:t>
            </a:r>
            <a:endParaRPr lang="zh-CN" altLang="en-US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B92CCF3B-AB90-4AB0-BCF2-B9ADF898BE2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181" t="14813" r="32284" b="6384"/>
          <a:stretch/>
        </p:blipFill>
        <p:spPr>
          <a:xfrm>
            <a:off x="880800" y="2550878"/>
            <a:ext cx="2148027" cy="214802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71647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9B2000C-8A88-4BC9-8378-506758A5C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Server</a:t>
            </a:r>
            <a:r>
              <a:rPr lang="en-US" altLang="zh-TW"/>
              <a:t>-grade </a:t>
            </a:r>
            <a:r>
              <a:rPr lang="zh-TW" altLang="en-US"/>
              <a:t>2.5GbE NIC Specfication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4821187"/>
              </p:ext>
            </p:extLst>
          </p:nvPr>
        </p:nvGraphicFramePr>
        <p:xfrm>
          <a:off x="541077" y="1363564"/>
          <a:ext cx="11087100" cy="41931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1775">
                  <a:extLst>
                    <a:ext uri="{9D8B030D-6E8A-4147-A177-3AD203B41FA5}">
                      <a16:colId xmlns:a16="http://schemas.microsoft.com/office/drawing/2014/main" val="1877592190"/>
                    </a:ext>
                  </a:extLst>
                </a:gridCol>
                <a:gridCol w="2771775">
                  <a:extLst>
                    <a:ext uri="{9D8B030D-6E8A-4147-A177-3AD203B41FA5}">
                      <a16:colId xmlns:a16="http://schemas.microsoft.com/office/drawing/2014/main" val="2231263457"/>
                    </a:ext>
                  </a:extLst>
                </a:gridCol>
                <a:gridCol w="2771775">
                  <a:extLst>
                    <a:ext uri="{9D8B030D-6E8A-4147-A177-3AD203B41FA5}">
                      <a16:colId xmlns:a16="http://schemas.microsoft.com/office/drawing/2014/main" val="3090005045"/>
                    </a:ext>
                  </a:extLst>
                </a:gridCol>
                <a:gridCol w="2771775">
                  <a:extLst>
                    <a:ext uri="{9D8B030D-6E8A-4147-A177-3AD203B41FA5}">
                      <a16:colId xmlns:a16="http://schemas.microsoft.com/office/drawing/2014/main" val="337066035"/>
                    </a:ext>
                  </a:extLst>
                </a:gridCol>
              </a:tblGrid>
              <a:tr h="374996">
                <a:tc>
                  <a:txBody>
                    <a:bodyPr/>
                    <a:lstStyle/>
                    <a:p>
                      <a:endParaRPr lang="zh-TW" altLang="en-US" sz="1600" dirty="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>
                          <a:latin typeface="Arial"/>
                          <a:ea typeface="微軟正黑體"/>
                          <a:cs typeface="Arial"/>
                        </a:rPr>
                        <a:t>QXG-2G1T-I225</a:t>
                      </a:r>
                      <a:endParaRPr lang="zh-TW" altLang="en-US" sz="1600"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>
                          <a:latin typeface="Arial"/>
                          <a:ea typeface="微軟正黑體"/>
                          <a:cs typeface="Arial"/>
                        </a:rPr>
                        <a:t>QXG-2G2T-I225</a:t>
                      </a:r>
                      <a:endParaRPr lang="zh-TW" altLang="en-US" sz="1600"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>
                          <a:latin typeface="Arial"/>
                          <a:ea typeface="微軟正黑體"/>
                          <a:cs typeface="Arial"/>
                        </a:rPr>
                        <a:t>QXG-2G4T-I225</a:t>
                      </a:r>
                      <a:endParaRPr lang="zh-TW" altLang="en-US" sz="1600"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4142376"/>
                  </a:ext>
                </a:extLst>
              </a:tr>
              <a:tr h="374996">
                <a:tc>
                  <a:txBody>
                    <a:bodyPr/>
                    <a:lstStyle/>
                    <a:p>
                      <a:pPr algn="l"/>
                      <a:r>
                        <a:rPr lang="zh-TW" altLang="en-US" sz="1600" b="1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Ethernet controller</a:t>
                      </a:r>
                      <a:endParaRPr lang="zh-TW" altLang="en-US" sz="1600" b="1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sz="1600">
                          <a:latin typeface="Arial"/>
                          <a:ea typeface="微軟正黑體"/>
                          <a:cs typeface="Arial"/>
                        </a:rPr>
                        <a:t>Server</a:t>
                      </a:r>
                      <a:r>
                        <a:rPr lang="en-US" altLang="zh-TW" sz="1600">
                          <a:latin typeface="Arial"/>
                          <a:ea typeface="微軟正黑體"/>
                          <a:cs typeface="Arial"/>
                        </a:rPr>
                        <a:t>-grade</a:t>
                      </a:r>
                      <a:r>
                        <a:rPr lang="zh-TW" altLang="en-US" sz="1600">
                          <a:latin typeface="Arial"/>
                          <a:ea typeface="微軟正黑體"/>
                          <a:cs typeface="Arial"/>
                        </a:rPr>
                        <a:t> -</a:t>
                      </a:r>
                      <a:r>
                        <a:rPr lang="en-US" altLang="zh-TW" sz="1600">
                          <a:latin typeface="Arial"/>
                          <a:ea typeface="微軟正黑體"/>
                          <a:cs typeface="Arial"/>
                        </a:rPr>
                        <a:t> Intel </a:t>
                      </a:r>
                      <a:r>
                        <a:rPr lang="en-US" altLang="zh-TW" sz="1600" err="1">
                          <a:latin typeface="Arial"/>
                          <a:ea typeface="微軟正黑體"/>
                          <a:cs typeface="Arial"/>
                        </a:rPr>
                        <a:t>Foxville</a:t>
                      </a:r>
                      <a:r>
                        <a:rPr lang="en-US" altLang="zh-TW" sz="1600">
                          <a:latin typeface="Arial"/>
                          <a:ea typeface="微軟正黑體"/>
                          <a:cs typeface="Arial"/>
                        </a:rPr>
                        <a:t> I225-LM</a:t>
                      </a:r>
                      <a:endParaRPr lang="zh-TW" altLang="en-US" sz="1600"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9013169"/>
                  </a:ext>
                </a:extLst>
              </a:tr>
              <a:tr h="374996">
                <a:tc>
                  <a:txBody>
                    <a:bodyPr/>
                    <a:lstStyle/>
                    <a:p>
                      <a:r>
                        <a:rPr lang="zh-TW" altLang="en-US" sz="1600" b="1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Port count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>
                          <a:latin typeface="Arial"/>
                          <a:ea typeface="微軟正黑體"/>
                          <a:cs typeface="Arial"/>
                        </a:rPr>
                        <a:t>1</a:t>
                      </a:r>
                      <a:endParaRPr lang="zh-TW" altLang="en-US" sz="1600"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>
                          <a:latin typeface="Arial"/>
                          <a:ea typeface="微軟正黑體"/>
                          <a:cs typeface="Arial"/>
                        </a:rPr>
                        <a:t>2</a:t>
                      </a:r>
                      <a:endParaRPr lang="zh-TW" altLang="en-US" sz="1600"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>
                          <a:latin typeface="Arial"/>
                          <a:ea typeface="微軟正黑體"/>
                          <a:cs typeface="Arial"/>
                        </a:rPr>
                        <a:t>4</a:t>
                      </a:r>
                      <a:endParaRPr lang="zh-TW" altLang="en-US" sz="1600"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3400819"/>
                  </a:ext>
                </a:extLst>
              </a:tr>
              <a:tr h="374996">
                <a:tc>
                  <a:txBody>
                    <a:bodyPr/>
                    <a:lstStyle/>
                    <a:p>
                      <a:r>
                        <a:rPr lang="en-US" altLang="zh-TW" sz="1600" b="1">
                          <a:latin typeface="Arial"/>
                          <a:ea typeface="微軟正黑體"/>
                          <a:cs typeface="Arial"/>
                        </a:rPr>
                        <a:t>PCIe Speed</a:t>
                      </a:r>
                      <a:endParaRPr lang="zh-TW" altLang="en-US" sz="1600" b="1"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>
                          <a:latin typeface="Arial"/>
                          <a:ea typeface="微軟正黑體"/>
                          <a:cs typeface="Arial"/>
                        </a:rPr>
                        <a:t>Gen2</a:t>
                      </a:r>
                      <a:r>
                        <a:rPr lang="en-US" altLang="zh-TW" sz="1600" baseline="0">
                          <a:latin typeface="Arial"/>
                          <a:ea typeface="微軟正黑體"/>
                          <a:cs typeface="Arial"/>
                        </a:rPr>
                        <a:t> x1</a:t>
                      </a:r>
                      <a:endParaRPr lang="zh-TW" altLang="en-US" sz="1600"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>
                          <a:latin typeface="Arial"/>
                          <a:ea typeface="微軟正黑體"/>
                          <a:cs typeface="Arial"/>
                        </a:rPr>
                        <a:t>Gen</a:t>
                      </a:r>
                      <a:r>
                        <a:rPr lang="en-US" altLang="zh-TW" sz="1600" baseline="0">
                          <a:latin typeface="Arial"/>
                          <a:ea typeface="微軟正黑體"/>
                          <a:cs typeface="Arial"/>
                        </a:rPr>
                        <a:t>2 x2</a:t>
                      </a:r>
                      <a:endParaRPr lang="zh-TW" altLang="en-US" sz="1600"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>
                          <a:latin typeface="Arial"/>
                          <a:ea typeface="微軟正黑體"/>
                          <a:cs typeface="Arial"/>
                        </a:rPr>
                        <a:t>Gen2</a:t>
                      </a:r>
                      <a:r>
                        <a:rPr lang="en-US" altLang="zh-TW" sz="1600" baseline="0">
                          <a:latin typeface="Arial"/>
                          <a:ea typeface="微軟正黑體"/>
                          <a:cs typeface="Arial"/>
                        </a:rPr>
                        <a:t> x4</a:t>
                      </a:r>
                      <a:endParaRPr lang="zh-TW" altLang="en-US" sz="1600"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7153459"/>
                  </a:ext>
                </a:extLst>
              </a:tr>
              <a:tr h="37499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600" b="1">
                          <a:latin typeface="Arial"/>
                          <a:ea typeface="微軟正黑體"/>
                          <a:cs typeface="Arial"/>
                        </a:rPr>
                        <a:t>Dimension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600" baseline="0">
                          <a:latin typeface="Arial"/>
                          <a:ea typeface="微軟正黑體"/>
                          <a:cs typeface="Arial"/>
                        </a:rPr>
                        <a:t>65 x 68.9mm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600" baseline="0">
                          <a:latin typeface="Arial"/>
                          <a:ea typeface="微軟正黑體"/>
                          <a:cs typeface="Arial"/>
                        </a:rPr>
                        <a:t>78.8 x 68.9mm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600" baseline="0">
                          <a:latin typeface="Arial"/>
                          <a:ea typeface="微軟正黑體"/>
                          <a:cs typeface="Arial"/>
                        </a:rPr>
                        <a:t>102.15 x 68.9mm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4922437"/>
                  </a:ext>
                </a:extLst>
              </a:tr>
              <a:tr h="374996">
                <a:tc>
                  <a:txBody>
                    <a:bodyPr/>
                    <a:lstStyle/>
                    <a:p>
                      <a:r>
                        <a:rPr lang="zh-TW" altLang="en-US" sz="1600" b="1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Transmission speed</a:t>
                      </a: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TW" sz="1600">
                          <a:latin typeface="Arial"/>
                          <a:ea typeface="微軟正黑體"/>
                          <a:cs typeface="Arial"/>
                        </a:rPr>
                        <a:t>2.5Gbps/1Gbps/100Mbps/10Mbps</a:t>
                      </a:r>
                      <a:endParaRPr lang="zh-TW" altLang="en-US" sz="1600"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888723"/>
                  </a:ext>
                </a:extLst>
              </a:tr>
              <a:tr h="647721">
                <a:tc>
                  <a:txBody>
                    <a:bodyPr/>
                    <a:lstStyle/>
                    <a:p>
                      <a:r>
                        <a:rPr lang="zh-TW" altLang="en-US" sz="1600" b="1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Feature</a:t>
                      </a: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TW" sz="1600">
                          <a:latin typeface="Arial"/>
                          <a:ea typeface="微軟正黑體"/>
                          <a:cs typeface="Arial"/>
                        </a:rPr>
                        <a:t>PXE, Wake-On-LAN (</a:t>
                      </a:r>
                      <a:r>
                        <a:rPr lang="en-US" altLang="zh-TW" sz="1600" err="1">
                          <a:latin typeface="Arial"/>
                          <a:ea typeface="微軟正黑體"/>
                          <a:cs typeface="Arial"/>
                        </a:rPr>
                        <a:t>WoL</a:t>
                      </a:r>
                      <a:r>
                        <a:rPr lang="en-US" altLang="zh-TW" sz="1600">
                          <a:latin typeface="Arial"/>
                          <a:ea typeface="微軟正黑體"/>
                          <a:cs typeface="Arial"/>
                        </a:rPr>
                        <a:t>)*, 9k jumbo frame, 802.1AS-rev/1588, 802.1Qav/802.1Qbv, Time Sensitive Networking (TSN), RSS+MSI-X, Teaming &amp; VLAN support, Intel AMT**</a:t>
                      </a:r>
                      <a:endParaRPr lang="zh-TW" altLang="en-US" sz="1600"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8978317"/>
                  </a:ext>
                </a:extLst>
              </a:tr>
              <a:tr h="920445">
                <a:tc>
                  <a:txBody>
                    <a:bodyPr/>
                    <a:lstStyle/>
                    <a:p>
                      <a:r>
                        <a:rPr lang="zh-TW" altLang="en-US" sz="1600" b="1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Support OS</a:t>
                      </a:r>
                      <a:endParaRPr lang="zh-TW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TW" sz="1600">
                          <a:latin typeface="Arial"/>
                          <a:ea typeface="微軟正黑體"/>
                          <a:cs typeface="Arial"/>
                        </a:rPr>
                        <a:t>Windows 10 (64bit)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TW" sz="1600">
                          <a:solidFill>
                            <a:schemeClr val="tx1"/>
                          </a:solidFill>
                          <a:latin typeface="Arial"/>
                          <a:ea typeface="微軟正黑體"/>
                          <a:cs typeface="Arial"/>
                        </a:rPr>
                        <a:t>Windows Server 2019 (64bit)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TW" sz="1600">
                          <a:latin typeface="Arial"/>
                          <a:ea typeface="微軟正黑體"/>
                          <a:cs typeface="Arial"/>
                        </a:rPr>
                        <a:t>Linux RHEL 8.1/FreeBSD/Legacy</a:t>
                      </a:r>
                      <a:r>
                        <a:rPr lang="en-US" altLang="zh-TW" sz="1600" baseline="0">
                          <a:latin typeface="Arial"/>
                          <a:ea typeface="微軟正黑體"/>
                          <a:cs typeface="Arial"/>
                        </a:rPr>
                        <a:t> PXE/UEFI 2.4/Linux Stable Kernel v4.20/5.x</a:t>
                      </a:r>
                      <a:endParaRPr lang="zh-TW" altLang="en-US" sz="1600"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8495201"/>
                  </a:ext>
                </a:extLst>
              </a:tr>
              <a:tr h="37499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600" b="1" kern="1200" noProof="0">
                          <a:solidFill>
                            <a:schemeClr val="dk1"/>
                          </a:solidFill>
                          <a:latin typeface="Arial"/>
                          <a:ea typeface="微軟正黑體"/>
                          <a:cs typeface="Arial"/>
                        </a:rPr>
                        <a:t>Package Content</a:t>
                      </a:r>
                      <a:endParaRPr lang="zh-TW" altLang="en-US" sz="1600" b="1" kern="1200">
                        <a:solidFill>
                          <a:schemeClr val="dk1"/>
                        </a:solidFill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marL="0" lvl="0" indent="0" algn="l">
                        <a:buNone/>
                      </a:pPr>
                      <a:r>
                        <a:rPr lang="en-US" sz="1600" kern="1200" noProof="0">
                          <a:solidFill>
                            <a:schemeClr val="dk1"/>
                          </a:solidFill>
                          <a:latin typeface="Arial"/>
                          <a:ea typeface="微軟正黑體"/>
                          <a:cs typeface="Arial"/>
                        </a:rPr>
                        <a:t>1 x Network card; 1 x QIG; 3 x Brackets ​(Preinstalled low-profile bracket)</a:t>
                      </a:r>
                      <a:endParaRPr lang="en-US" altLang="zh-TW" sz="1600" kern="1200">
                        <a:solidFill>
                          <a:schemeClr val="dk1"/>
                        </a:solidFill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3954717"/>
                  </a:ext>
                </a:extLst>
              </a:tr>
            </a:tbl>
          </a:graphicData>
        </a:graphic>
      </p:graphicFrame>
      <p:sp>
        <p:nvSpPr>
          <p:cNvPr id="6" name="矩形 5"/>
          <p:cNvSpPr/>
          <p:nvPr/>
        </p:nvSpPr>
        <p:spPr>
          <a:xfrm>
            <a:off x="541077" y="5633902"/>
            <a:ext cx="9379825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TW" sz="12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*</a:t>
            </a:r>
            <a:r>
              <a:rPr lang="zh-TW" altLang="en-US" sz="12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zh-TW" sz="12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Only the first port </a:t>
            </a:r>
            <a:r>
              <a:rPr lang="en-US" altLang="zh-TW" sz="12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(</a:t>
            </a:r>
            <a:r>
              <a:rPr lang="zh-TW" sz="12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near the gold fingers</a:t>
            </a:r>
            <a:r>
              <a:rPr lang="en-US" altLang="zh-TW" sz="12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)</a:t>
            </a:r>
            <a:r>
              <a:rPr lang="zh-TW" altLang="en-US" sz="12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zh-TW" sz="12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supports Wake-On-LAN. The QTS system does not support Wake-on-LAN.</a:t>
            </a:r>
            <a:endParaRPr lang="zh-TW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zh-TW" sz="12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*</a:t>
            </a:r>
            <a:r>
              <a:rPr lang="zh-TW" altLang="en-US" sz="12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* </a:t>
            </a:r>
            <a:r>
              <a:rPr lang="zh-TW" sz="12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Support for Intel AMT technology must meet certain conditions, p</a:t>
            </a:r>
            <a:r>
              <a:rPr lang="en-US" altLang="zh-TW" sz="12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lease</a:t>
            </a:r>
            <a:r>
              <a:rPr lang="zh-TW" altLang="en-US" sz="12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2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refer</a:t>
            </a:r>
            <a:r>
              <a:rPr lang="zh-TW" sz="12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to the</a:t>
            </a:r>
            <a:r>
              <a:rPr lang="zh-TW" altLang="en-US" sz="12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200" dirty="0">
                <a:latin typeface="Arial" panose="020B0604020202020204" pitchFamily="34" charset="0"/>
                <a:ea typeface="+mn-lt"/>
                <a:cs typeface="Arial" panose="020B0604020202020204" pitchFamily="34" charset="0"/>
                <a:hlinkClick r:id="rId2"/>
              </a:rPr>
              <a:t>Int</a:t>
            </a:r>
            <a:r>
              <a:rPr lang="zh-TW" sz="1200" dirty="0">
                <a:latin typeface="Arial" panose="020B0604020202020204" pitchFamily="34" charset="0"/>
                <a:ea typeface="+mn-lt"/>
                <a:cs typeface="Arial" panose="020B0604020202020204" pitchFamily="34" charset="0"/>
                <a:hlinkClick r:id="rId2"/>
              </a:rPr>
              <a:t>el website</a:t>
            </a:r>
            <a:r>
              <a:rPr lang="zh-TW" sz="12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for</a:t>
            </a:r>
            <a:r>
              <a:rPr lang="zh-TW" altLang="en-US" sz="12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200" dirty="0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detai</a:t>
            </a:r>
            <a:r>
              <a:rPr lang="zh-TW" sz="12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ls.</a:t>
            </a:r>
            <a:endParaRPr lang="zh-TW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769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73E9EDB8-84A0-47E9-A71E-C04DC721C858}"/>
              </a:ext>
            </a:extLst>
          </p:cNvPr>
          <p:cNvSpPr/>
          <p:nvPr/>
        </p:nvSpPr>
        <p:spPr>
          <a:xfrm>
            <a:off x="518088" y="2073170"/>
            <a:ext cx="3047907" cy="3814331"/>
          </a:xfrm>
          <a:prstGeom prst="rect">
            <a:avLst/>
          </a:prstGeom>
          <a:gradFill>
            <a:gsLst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矩形: 圓角化同側角落 23">
            <a:extLst>
              <a:ext uri="{FF2B5EF4-FFF2-40B4-BE49-F238E27FC236}">
                <a16:creationId xmlns:a16="http://schemas.microsoft.com/office/drawing/2014/main" id="{F73694F6-D73A-4D50-AF8A-502624E73CAB}"/>
              </a:ext>
            </a:extLst>
          </p:cNvPr>
          <p:cNvSpPr/>
          <p:nvPr/>
        </p:nvSpPr>
        <p:spPr>
          <a:xfrm>
            <a:off x="518088" y="1574235"/>
            <a:ext cx="3047907" cy="528720"/>
          </a:xfrm>
          <a:prstGeom prst="round2Same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65DC8076-88B1-4472-8CC6-288442F6ED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30434" y="1511777"/>
            <a:ext cx="4219524" cy="4874678"/>
          </a:xfrm>
          <a:prstGeom prst="rect">
            <a:avLst/>
          </a:prstGeom>
        </p:spPr>
      </p:pic>
      <p:sp>
        <p:nvSpPr>
          <p:cNvPr id="6" name="標題 5">
            <a:extLst>
              <a:ext uri="{FF2B5EF4-FFF2-40B4-BE49-F238E27FC236}">
                <a16:creationId xmlns:a16="http://schemas.microsoft.com/office/drawing/2014/main" id="{C53A70A1-C299-4079-A110-198AEE1F9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/>
              <a:t>3 brackets add more compatibility on different chassis</a:t>
            </a:r>
            <a:endParaRPr lang="zh-TW" alt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1A84120-E871-9947-95F1-B915A82D3012}"/>
              </a:ext>
            </a:extLst>
          </p:cNvPr>
          <p:cNvSpPr txBox="1"/>
          <p:nvPr/>
        </p:nvSpPr>
        <p:spPr>
          <a:xfrm>
            <a:off x="595562" y="2146134"/>
            <a:ext cx="3047907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Shipping with full-height, low-profile and QNAP flat brackets</a:t>
            </a:r>
            <a:endParaRPr lang="zh-CN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DF17DE-8E07-624E-902C-29612B9625D0}"/>
              </a:ext>
            </a:extLst>
          </p:cNvPr>
          <p:cNvSpPr txBox="1"/>
          <p:nvPr/>
        </p:nvSpPr>
        <p:spPr>
          <a:xfrm>
            <a:off x="644145" y="1628787"/>
            <a:ext cx="2795746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QNAP 2.5GbE Family</a:t>
            </a:r>
            <a:endParaRPr lang="en-US" sz="2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11AEDC5C-0B2A-4BB3-8E38-8A832FE021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8079" y="2874229"/>
            <a:ext cx="1518830" cy="29043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3999DF1-764C-2B4B-B860-65DFC164685B}"/>
              </a:ext>
            </a:extLst>
          </p:cNvPr>
          <p:cNvSpPr txBox="1"/>
          <p:nvPr/>
        </p:nvSpPr>
        <p:spPr>
          <a:xfrm>
            <a:off x="7615602" y="1298184"/>
            <a:ext cx="1404144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65 mm</a:t>
            </a:r>
            <a:endParaRPr lang="zh-CN" altLang="en-US">
              <a:latin typeface="Arial" panose="020B0604020202020204" pitchFamily="34" charset="0"/>
              <a:ea typeface="等线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A6D1E3-607C-DB4E-9223-0C21AFA3A40B}"/>
              </a:ext>
            </a:extLst>
          </p:cNvPr>
          <p:cNvSpPr txBox="1"/>
          <p:nvPr/>
        </p:nvSpPr>
        <p:spPr>
          <a:xfrm>
            <a:off x="10508636" y="3499270"/>
            <a:ext cx="1399947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68.9</a:t>
            </a:r>
            <a:r>
              <a:rPr lang="zh-TW" altLang="en-US"/>
              <a:t> </a:t>
            </a:r>
            <a:r>
              <a:rPr lang="en-US" altLang="zh-TW"/>
              <a:t>mm</a:t>
            </a:r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4A81B0-ABE0-BF48-AAA0-7D61911C58E1}"/>
              </a:ext>
            </a:extLst>
          </p:cNvPr>
          <p:cNvSpPr txBox="1"/>
          <p:nvPr/>
        </p:nvSpPr>
        <p:spPr>
          <a:xfrm>
            <a:off x="3722630" y="5198886"/>
            <a:ext cx="2236510" cy="702372"/>
          </a:xfrm>
          <a:prstGeom prst="rect">
            <a:avLst/>
          </a:prstGeom>
        </p:spPr>
        <p:txBody>
          <a:bodyPr wrap="none" anchor="t">
            <a:spAutoFit/>
          </a:bodyPr>
          <a:lstStyle>
            <a:defPPr>
              <a:defRPr lang="en-US"/>
            </a:defPPr>
            <a:lvl1pPr>
              <a:lnSpc>
                <a:spcPct val="115000"/>
              </a:lnSpc>
              <a:defRPr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defRPr>
            </a:lvl1pPr>
          </a:lstStyle>
          <a:p>
            <a:r>
              <a:rPr lang="zh-CN" altLang="en-US"/>
              <a:t>Pre-install </a:t>
            </a:r>
            <a:endParaRPr lang="en-US" altLang="zh-CN"/>
          </a:p>
          <a:p>
            <a:r>
              <a:rPr lang="zh-CN" altLang="en-US"/>
              <a:t>low-profile </a:t>
            </a:r>
            <a:r>
              <a:rPr lang="en-US" altLang="zh-CN"/>
              <a:t>b</a:t>
            </a:r>
            <a:r>
              <a:rPr lang="zh-CN" altLang="en-US"/>
              <a:t>racket</a:t>
            </a:r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BBE1F68-9637-914D-9255-60DA72630759}"/>
              </a:ext>
            </a:extLst>
          </p:cNvPr>
          <p:cNvSpPr/>
          <p:nvPr/>
        </p:nvSpPr>
        <p:spPr>
          <a:xfrm>
            <a:off x="8040196" y="5586505"/>
            <a:ext cx="2806794" cy="384208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>
              <a:lnSpc>
                <a:spcPct val="115000"/>
              </a:lnSpc>
            </a:pPr>
            <a:r>
              <a:rPr lang="en-US" altLang="zh-TW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PCIe  </a:t>
            </a:r>
            <a:r>
              <a:rPr lang="en-US" altLang="zh-TW" b="1">
                <a:solidFill>
                  <a:srgbClr val="7030A0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Gen 2 x1 </a:t>
            </a:r>
            <a:r>
              <a:rPr lang="zh-TW" altLang="en-US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interface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3885279-8D68-47C2-9ACF-DDE43A01BDA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8622" y="1624772"/>
            <a:ext cx="3711358" cy="228278"/>
          </a:xfrm>
          <a:prstGeom prst="rect">
            <a:avLst/>
          </a:prstGeom>
        </p:spPr>
      </p:pic>
      <p:pic>
        <p:nvPicPr>
          <p:cNvPr id="7" name="圖片 6" descr="一張含有 監視器, 螢幕, 個人 的圖片&#10;&#10;自動產生的描述">
            <a:extLst>
              <a:ext uri="{FF2B5EF4-FFF2-40B4-BE49-F238E27FC236}">
                <a16:creationId xmlns:a16="http://schemas.microsoft.com/office/drawing/2014/main" id="{9A37BF71-7AA6-45EF-ADE2-2791FD1FC28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705957" y="3532064"/>
            <a:ext cx="3377080" cy="228278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DBC9F6D6-F8CD-496F-A1C8-CBE694DBD799}"/>
              </a:ext>
            </a:extLst>
          </p:cNvPr>
          <p:cNvSpPr/>
          <p:nvPr/>
        </p:nvSpPr>
        <p:spPr>
          <a:xfrm>
            <a:off x="6002944" y="1902626"/>
            <a:ext cx="972402" cy="3991638"/>
          </a:xfrm>
          <a:prstGeom prst="rect">
            <a:avLst/>
          </a:prstGeom>
          <a:solidFill>
            <a:schemeClr val="accent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67C04AAC-591B-4E9C-BDBE-D346C0479C5A}"/>
              </a:ext>
            </a:extLst>
          </p:cNvPr>
          <p:cNvSpPr/>
          <p:nvPr/>
        </p:nvSpPr>
        <p:spPr>
          <a:xfrm rot="5400000">
            <a:off x="8859554" y="4292835"/>
            <a:ext cx="618619" cy="1785401"/>
          </a:xfrm>
          <a:prstGeom prst="rect">
            <a:avLst/>
          </a:prstGeom>
          <a:solidFill>
            <a:srgbClr val="FFC000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6425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形 11">
            <a:extLst>
              <a:ext uri="{FF2B5EF4-FFF2-40B4-BE49-F238E27FC236}">
                <a16:creationId xmlns:a16="http://schemas.microsoft.com/office/drawing/2014/main" id="{D7B6208D-7385-401A-A72B-5C63270E4F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47855" y="2210429"/>
            <a:ext cx="7300444" cy="41987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C00575-32A2-654B-9FD9-F1B35FADF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 Support </a:t>
            </a:r>
            <a:r>
              <a:rPr lang="en-US" altLang="zh-CN"/>
              <a:t>QTS, </a:t>
            </a:r>
            <a:r>
              <a:rPr lang="en-US" altLang="zh-TW"/>
              <a:t>Windows </a:t>
            </a:r>
            <a:r>
              <a:rPr lang="zh-CN" altLang="en-US"/>
              <a:t>and Linux</a:t>
            </a:r>
          </a:p>
        </p:txBody>
      </p:sp>
      <p:sp>
        <p:nvSpPr>
          <p:cNvPr id="21" name="TextBox 16">
            <a:extLst>
              <a:ext uri="{FF2B5EF4-FFF2-40B4-BE49-F238E27FC236}">
                <a16:creationId xmlns:a16="http://schemas.microsoft.com/office/drawing/2014/main" id="{51205A38-9CBB-8742-AF26-B71FE74A0522}"/>
              </a:ext>
            </a:extLst>
          </p:cNvPr>
          <p:cNvSpPr txBox="1"/>
          <p:nvPr/>
        </p:nvSpPr>
        <p:spPr>
          <a:xfrm>
            <a:off x="1016290" y="1332453"/>
            <a:ext cx="10109204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Brand new</a:t>
            </a:r>
            <a:r>
              <a:rPr lang="en-US" altLang="zh-TW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2.5GbE </a:t>
            </a:r>
            <a:r>
              <a:rPr lang="zh-TW" altLang="en-US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family not only support QTS, but brings you different application</a:t>
            </a:r>
            <a:r>
              <a:rPr lang="en-US" altLang="zh-TW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</a:t>
            </a:r>
            <a:r>
              <a:rPr lang="zh-TW" altLang="en-US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by supporting serval OS</a:t>
            </a:r>
            <a:r>
              <a:rPr lang="en-US" altLang="zh-TW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es</a:t>
            </a:r>
            <a:r>
              <a:rPr lang="zh-TW" altLang="en-US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, including </a:t>
            </a:r>
            <a:r>
              <a:rPr lang="en-US" altLang="zh-TW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Windows 10 / Windows Server 2019 / Linux / RHEL.</a:t>
            </a:r>
            <a:endParaRPr lang="zh-TW" altLang="en-US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BDFBB6D-7111-324D-B464-E20C75442D17}"/>
              </a:ext>
            </a:extLst>
          </p:cNvPr>
          <p:cNvSpPr txBox="1"/>
          <p:nvPr/>
        </p:nvSpPr>
        <p:spPr>
          <a:xfrm>
            <a:off x="6048475" y="5827815"/>
            <a:ext cx="6126519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>
                <a:latin typeface="Arial"/>
                <a:ea typeface="+mn-lt"/>
                <a:cs typeface="Arial"/>
              </a:rPr>
              <a:t>*</a:t>
            </a:r>
            <a:r>
              <a:rPr lang="en-US" altLang="zh-CN" sz="1200">
                <a:latin typeface="Arial"/>
                <a:ea typeface="+mn-lt"/>
                <a:cs typeface="Arial"/>
              </a:rPr>
              <a:t>the compatible </a:t>
            </a:r>
            <a:r>
              <a:rPr lang="en-US" sz="1200">
                <a:latin typeface="Arial"/>
                <a:ea typeface="+mn-lt"/>
                <a:cs typeface="Arial"/>
              </a:rPr>
              <a:t>QNAP NAS </a:t>
            </a:r>
            <a:r>
              <a:rPr lang="en-US" altLang="zh-CN" sz="1200">
                <a:latin typeface="Arial"/>
                <a:ea typeface="+mn-lt"/>
                <a:cs typeface="Arial"/>
              </a:rPr>
              <a:t>can be found in </a:t>
            </a:r>
            <a:r>
              <a:rPr lang="en-US" sz="1200">
                <a:latin typeface="Arial"/>
                <a:ea typeface="+mn-lt"/>
                <a:cs typeface="Arial"/>
              </a:rPr>
              <a:t>QNAP </a:t>
            </a:r>
            <a:r>
              <a:rPr lang="en-US" altLang="zh-CN" sz="1200">
                <a:latin typeface="Arial"/>
                <a:ea typeface="+mn-lt"/>
                <a:cs typeface="Arial"/>
              </a:rPr>
              <a:t>compatibility list</a:t>
            </a:r>
            <a:endParaRPr lang="en-US" altLang="zh-TW" sz="1200">
              <a:ea typeface="+mn-lt"/>
              <a:cs typeface="+mn-lt"/>
            </a:endParaRPr>
          </a:p>
          <a:p>
            <a:endParaRPr lang="zh-TW" altLang="en-US" sz="1200">
              <a:latin typeface="微軟正黑體"/>
              <a:ea typeface="微軟正黑體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AA2F39F4-B1C9-496D-BEBC-AAB6A5208AE9}"/>
              </a:ext>
            </a:extLst>
          </p:cNvPr>
          <p:cNvGrpSpPr/>
          <p:nvPr/>
        </p:nvGrpSpPr>
        <p:grpSpPr>
          <a:xfrm>
            <a:off x="1000037" y="2185952"/>
            <a:ext cx="1221882" cy="1221882"/>
            <a:chOff x="946017" y="4674811"/>
            <a:chExt cx="1184801" cy="1184801"/>
          </a:xfrm>
        </p:grpSpPr>
        <p:sp>
          <p:nvSpPr>
            <p:cNvPr id="22" name="Shape 279">
              <a:extLst>
                <a:ext uri="{FF2B5EF4-FFF2-40B4-BE49-F238E27FC236}">
                  <a16:creationId xmlns:a16="http://schemas.microsoft.com/office/drawing/2014/main" id="{8A094498-0FC3-4869-B05F-8E218F9EB244}"/>
                </a:ext>
              </a:extLst>
            </p:cNvPr>
            <p:cNvSpPr/>
            <p:nvPr/>
          </p:nvSpPr>
          <p:spPr>
            <a:xfrm rot="2700000">
              <a:off x="946017" y="4674811"/>
              <a:ext cx="1184801" cy="1184801"/>
            </a:xfrm>
            <a:prstGeom prst="teardrop">
              <a:avLst>
                <a:gd name="adj" fmla="val 100000"/>
              </a:avLst>
            </a:prstGeom>
            <a:solidFill>
              <a:srgbClr val="85D8DE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Shape 280">
              <a:extLst>
                <a:ext uri="{FF2B5EF4-FFF2-40B4-BE49-F238E27FC236}">
                  <a16:creationId xmlns:a16="http://schemas.microsoft.com/office/drawing/2014/main" id="{84796559-95AA-418C-A739-4A6F724F4164}"/>
                </a:ext>
              </a:extLst>
            </p:cNvPr>
            <p:cNvSpPr/>
            <p:nvPr/>
          </p:nvSpPr>
          <p:spPr>
            <a:xfrm>
              <a:off x="1010469" y="4732216"/>
              <a:ext cx="1058759" cy="1058759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2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A866057A-81C9-40CA-8446-1BA3477E3E65}"/>
              </a:ext>
            </a:extLst>
          </p:cNvPr>
          <p:cNvGrpSpPr/>
          <p:nvPr/>
        </p:nvGrpSpPr>
        <p:grpSpPr>
          <a:xfrm>
            <a:off x="1000037" y="3444951"/>
            <a:ext cx="1221882" cy="1221882"/>
            <a:chOff x="946017" y="4674811"/>
            <a:chExt cx="1184801" cy="1184801"/>
          </a:xfrm>
        </p:grpSpPr>
        <p:sp>
          <p:nvSpPr>
            <p:cNvPr id="25" name="Shape 279">
              <a:extLst>
                <a:ext uri="{FF2B5EF4-FFF2-40B4-BE49-F238E27FC236}">
                  <a16:creationId xmlns:a16="http://schemas.microsoft.com/office/drawing/2014/main" id="{13BE035B-F306-443B-9CDC-17ADC8A5AAB9}"/>
                </a:ext>
              </a:extLst>
            </p:cNvPr>
            <p:cNvSpPr/>
            <p:nvPr/>
          </p:nvSpPr>
          <p:spPr>
            <a:xfrm rot="2700000">
              <a:off x="946017" y="4674811"/>
              <a:ext cx="1184801" cy="1184801"/>
            </a:xfrm>
            <a:prstGeom prst="teardrop">
              <a:avLst>
                <a:gd name="adj" fmla="val 100000"/>
              </a:avLst>
            </a:prstGeom>
            <a:solidFill>
              <a:srgbClr val="85D8DE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Shape 280">
              <a:extLst>
                <a:ext uri="{FF2B5EF4-FFF2-40B4-BE49-F238E27FC236}">
                  <a16:creationId xmlns:a16="http://schemas.microsoft.com/office/drawing/2014/main" id="{D6DF501D-2430-4DB6-8186-B52E8542A1E3}"/>
                </a:ext>
              </a:extLst>
            </p:cNvPr>
            <p:cNvSpPr/>
            <p:nvPr/>
          </p:nvSpPr>
          <p:spPr>
            <a:xfrm>
              <a:off x="1010469" y="4732216"/>
              <a:ext cx="1058759" cy="1058759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2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5F1841BB-9EA4-48E7-ADB2-4F7204CD405D}"/>
              </a:ext>
            </a:extLst>
          </p:cNvPr>
          <p:cNvGrpSpPr/>
          <p:nvPr/>
        </p:nvGrpSpPr>
        <p:grpSpPr>
          <a:xfrm>
            <a:off x="1000037" y="4721324"/>
            <a:ext cx="1221882" cy="1221882"/>
            <a:chOff x="946017" y="4674811"/>
            <a:chExt cx="1184801" cy="1184801"/>
          </a:xfrm>
        </p:grpSpPr>
        <p:sp>
          <p:nvSpPr>
            <p:cNvPr id="28" name="Shape 279">
              <a:extLst>
                <a:ext uri="{FF2B5EF4-FFF2-40B4-BE49-F238E27FC236}">
                  <a16:creationId xmlns:a16="http://schemas.microsoft.com/office/drawing/2014/main" id="{11D94510-5F5B-4BD3-BD5A-4EFA8F234E9C}"/>
                </a:ext>
              </a:extLst>
            </p:cNvPr>
            <p:cNvSpPr/>
            <p:nvPr/>
          </p:nvSpPr>
          <p:spPr>
            <a:xfrm rot="2700000">
              <a:off x="946017" y="4674811"/>
              <a:ext cx="1184801" cy="1184801"/>
            </a:xfrm>
            <a:prstGeom prst="teardrop">
              <a:avLst>
                <a:gd name="adj" fmla="val 100000"/>
              </a:avLst>
            </a:prstGeom>
            <a:solidFill>
              <a:srgbClr val="85D8DE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Shape 280">
              <a:extLst>
                <a:ext uri="{FF2B5EF4-FFF2-40B4-BE49-F238E27FC236}">
                  <a16:creationId xmlns:a16="http://schemas.microsoft.com/office/drawing/2014/main" id="{24B93962-0917-4C90-A7B8-B14F4B4DF453}"/>
                </a:ext>
              </a:extLst>
            </p:cNvPr>
            <p:cNvSpPr/>
            <p:nvPr/>
          </p:nvSpPr>
          <p:spPr>
            <a:xfrm>
              <a:off x="1010469" y="4732216"/>
              <a:ext cx="1058759" cy="1058759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2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D92425B-59D3-3A4F-BAA5-8C44373B983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9171" y="2255393"/>
            <a:ext cx="2904238" cy="18151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80405D8-1E96-3B40-B12B-9AB11F0A7D88}"/>
              </a:ext>
            </a:extLst>
          </p:cNvPr>
          <p:cNvSpPr/>
          <p:nvPr/>
        </p:nvSpPr>
        <p:spPr>
          <a:xfrm>
            <a:off x="8615438" y="2515545"/>
            <a:ext cx="1248636" cy="361380"/>
          </a:xfrm>
          <a:prstGeom prst="rect">
            <a:avLst/>
          </a:prstGeom>
          <a:solidFill>
            <a:srgbClr val="731BF5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A7B3E0-0159-C847-96D8-DB2F765A8CA8}"/>
              </a:ext>
            </a:extLst>
          </p:cNvPr>
          <p:cNvSpPr txBox="1"/>
          <p:nvPr/>
        </p:nvSpPr>
        <p:spPr>
          <a:xfrm>
            <a:off x="6499515" y="3230033"/>
            <a:ext cx="1998082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algn="ctr">
              <a:defRPr sz="1600" b="1">
                <a:latin typeface="微軟正黑體"/>
                <a:ea typeface="微軟正黑體"/>
              </a:defRPr>
            </a:lvl1pPr>
          </a:lstStyle>
          <a:p>
            <a:r>
              <a:rPr lang="zh-CN" altLang="en-US"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</a:t>
            </a:r>
            <a:r>
              <a:rPr lang="en-US" altLang="zh-CN"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zh-CN" altLang="en-US"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 QTS</a:t>
            </a:r>
            <a:r>
              <a:rPr lang="en-US" altLang="zh-CN"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4.4.2 </a:t>
            </a: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later</a:t>
            </a:r>
            <a:endParaRPr lang="zh-CN" altLang="en-US" sz="1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205A38-9CBB-8742-AF26-B71FE74A0522}"/>
              </a:ext>
            </a:extLst>
          </p:cNvPr>
          <p:cNvSpPr txBox="1"/>
          <p:nvPr/>
        </p:nvSpPr>
        <p:spPr>
          <a:xfrm>
            <a:off x="4115838" y="3795685"/>
            <a:ext cx="2110802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Download </a:t>
            </a:r>
            <a:r>
              <a:rPr lang="zh-CN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driver</a:t>
            </a:r>
            <a:r>
              <a:rPr lang="zh-CN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on Intel site</a:t>
            </a:r>
            <a:endParaRPr lang="zh-CN" altLang="en-US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AC7AB9B-0446-4132-9907-C997FC4CA340}"/>
              </a:ext>
            </a:extLst>
          </p:cNvPr>
          <p:cNvSpPr/>
          <p:nvPr/>
        </p:nvSpPr>
        <p:spPr>
          <a:xfrm>
            <a:off x="7937496" y="4070543"/>
            <a:ext cx="2110803" cy="5692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1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>
                <a:solidFill>
                  <a:srgbClr val="00206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support </a:t>
            </a:r>
            <a:r>
              <a:rPr lang="en-US" altLang="zh-TW" sz="1600" b="1">
                <a:solidFill>
                  <a:srgbClr val="00206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PCIe expand on NAS</a:t>
            </a:r>
            <a:endParaRPr lang="en-US" altLang="zh-CN" sz="1600" b="1">
              <a:solidFill>
                <a:srgbClr val="002060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A82DCA42-C91B-4E94-9BE6-2E8BDFA5E6F5}"/>
              </a:ext>
            </a:extLst>
          </p:cNvPr>
          <p:cNvSpPr/>
          <p:nvPr/>
        </p:nvSpPr>
        <p:spPr>
          <a:xfrm>
            <a:off x="2853580" y="4635333"/>
            <a:ext cx="2782946" cy="6126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1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>
                <a:solidFill>
                  <a:srgbClr val="00206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Support  </a:t>
            </a:r>
            <a:r>
              <a:rPr lang="en-US" altLang="zh-TW" sz="1600" b="1">
                <a:solidFill>
                  <a:srgbClr val="00206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PCIe </a:t>
            </a:r>
            <a:r>
              <a:rPr lang="zh-CN" altLang="en-US" sz="1600" b="1">
                <a:solidFill>
                  <a:srgbClr val="00206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expand </a:t>
            </a:r>
            <a:r>
              <a:rPr lang="en-US" altLang="zh-CN" sz="1600" b="1">
                <a:solidFill>
                  <a:srgbClr val="00206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PC/Workstation</a:t>
            </a:r>
            <a:endParaRPr lang="zh-TW" altLang="en-US" sz="1600" b="1">
              <a:solidFill>
                <a:srgbClr val="002060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5" name="圖片 4" descr="一張含有 螢幕擷取畫面, 監視器 的圖片&#10;&#10;自動產生的描述">
            <a:extLst>
              <a:ext uri="{FF2B5EF4-FFF2-40B4-BE49-F238E27FC236}">
                <a16:creationId xmlns:a16="http://schemas.microsoft.com/office/drawing/2014/main" id="{DB659B07-8BA7-4D2B-9473-1CB7608873A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4407" y="2149942"/>
            <a:ext cx="1441431" cy="2438615"/>
          </a:xfrm>
          <a:prstGeom prst="rect">
            <a:avLst/>
          </a:prstGeom>
          <a:effectLst/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8419" y="3629510"/>
            <a:ext cx="645235" cy="765483"/>
          </a:xfrm>
          <a:prstGeom prst="rect">
            <a:avLst/>
          </a:prstGeom>
        </p:spPr>
      </p:pic>
      <p:grpSp>
        <p:nvGrpSpPr>
          <p:cNvPr id="36" name="群組 35">
            <a:extLst>
              <a:ext uri="{FF2B5EF4-FFF2-40B4-BE49-F238E27FC236}">
                <a16:creationId xmlns:a16="http://schemas.microsoft.com/office/drawing/2014/main" id="{50A7197B-C03C-4600-9900-FC2CE8A1593C}"/>
              </a:ext>
            </a:extLst>
          </p:cNvPr>
          <p:cNvGrpSpPr/>
          <p:nvPr/>
        </p:nvGrpSpPr>
        <p:grpSpPr>
          <a:xfrm>
            <a:off x="1166751" y="2383522"/>
            <a:ext cx="858239" cy="771138"/>
            <a:chOff x="1061964" y="2431090"/>
            <a:chExt cx="881288" cy="791847"/>
          </a:xfrm>
        </p:grpSpPr>
        <p:pic>
          <p:nvPicPr>
            <p:cNvPr id="11" name="圖片 10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0530" t="26422" r="4612" b="20444"/>
            <a:stretch/>
          </p:blipFill>
          <p:spPr>
            <a:xfrm>
              <a:off x="1061964" y="2963389"/>
              <a:ext cx="881288" cy="259548"/>
            </a:xfrm>
            <a:prstGeom prst="rect">
              <a:avLst/>
            </a:prstGeom>
          </p:spPr>
        </p:pic>
        <p:pic>
          <p:nvPicPr>
            <p:cNvPr id="7" name="圖片 6" descr="一張含有 建築物, 窗戶, 門 的圖片&#10;&#10;自動產生的描述">
              <a:extLst>
                <a:ext uri="{FF2B5EF4-FFF2-40B4-BE49-F238E27FC236}">
                  <a16:creationId xmlns:a16="http://schemas.microsoft.com/office/drawing/2014/main" id="{4C319A0F-2CBA-496F-9317-E580999F5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9230" y="2431090"/>
              <a:ext cx="524298" cy="524298"/>
            </a:xfrm>
            <a:prstGeom prst="rect">
              <a:avLst/>
            </a:prstGeom>
          </p:spPr>
        </p:pic>
      </p:grp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FB34C020-2067-43AA-A6F6-DE94DEFCD023}"/>
              </a:ext>
            </a:extLst>
          </p:cNvPr>
          <p:cNvGrpSpPr/>
          <p:nvPr/>
        </p:nvGrpSpPr>
        <p:grpSpPr>
          <a:xfrm>
            <a:off x="1182050" y="4861313"/>
            <a:ext cx="849779" cy="784312"/>
            <a:chOff x="1100153" y="5138444"/>
            <a:chExt cx="780639" cy="720498"/>
          </a:xfrm>
        </p:grpSpPr>
        <p:pic>
          <p:nvPicPr>
            <p:cNvPr id="32" name="圖片 31" descr="一張含有 帽 的圖片&#10;&#10;自動產生的描述">
              <a:extLst>
                <a:ext uri="{FF2B5EF4-FFF2-40B4-BE49-F238E27FC236}">
                  <a16:creationId xmlns:a16="http://schemas.microsoft.com/office/drawing/2014/main" id="{245F28FA-5EA2-4D27-B3A6-1241BBD870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00153" y="5138444"/>
              <a:ext cx="780639" cy="602854"/>
            </a:xfrm>
            <a:prstGeom prst="rect">
              <a:avLst/>
            </a:prstGeom>
          </p:spPr>
        </p:pic>
        <p:pic>
          <p:nvPicPr>
            <p:cNvPr id="34" name="圖片 33">
              <a:extLst>
                <a:ext uri="{FF2B5EF4-FFF2-40B4-BE49-F238E27FC236}">
                  <a16:creationId xmlns:a16="http://schemas.microsoft.com/office/drawing/2014/main" id="{3242BEE4-944C-4491-8520-44B4F90AB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93012" y="5732986"/>
              <a:ext cx="594922" cy="1259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53827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1508</Words>
  <Application>Microsoft Office PowerPoint</Application>
  <PresentationFormat>寬螢幕</PresentationFormat>
  <Paragraphs>253</Paragraphs>
  <Slides>20</Slides>
  <Notes>16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20</vt:i4>
      </vt:variant>
    </vt:vector>
  </HeadingPairs>
  <TitlesOfParts>
    <vt:vector size="28" baseType="lpstr">
      <vt:lpstr>Arial,Sans-Serif</vt:lpstr>
      <vt:lpstr>微軟正黑體</vt:lpstr>
      <vt:lpstr>微軟正黑體</vt:lpstr>
      <vt:lpstr>Arial</vt:lpstr>
      <vt:lpstr>Calibri</vt:lpstr>
      <vt:lpstr>Corbel</vt:lpstr>
      <vt:lpstr>Wingdings</vt:lpstr>
      <vt:lpstr>Office Theme</vt:lpstr>
      <vt:lpstr>PowerPoint 簡報</vt:lpstr>
      <vt:lpstr>PowerPoint 簡報</vt:lpstr>
      <vt:lpstr>Flexible options between 1 to 10Gbps</vt:lpstr>
      <vt:lpstr>2.5GbE becoming mainstream, be productive</vt:lpstr>
      <vt:lpstr>Original CAT 5e cable supports 2.5Gbps</vt:lpstr>
      <vt:lpstr>QNAP Multi-Gig 2.5GbE Expansion Cards</vt:lpstr>
      <vt:lpstr>Server-grade 2.5GbE NIC Specfication</vt:lpstr>
      <vt:lpstr>3 brackets add more compatibility on different chassis</vt:lpstr>
      <vt:lpstr> Support QTS, Windows and Linux</vt:lpstr>
      <vt:lpstr>Support Windows Server 2019 for Enterprise Application</vt:lpstr>
      <vt:lpstr>Compatible with Intel AMT and Wake-On-LAN. Experience remote management with efficiency</vt:lpstr>
      <vt:lpstr>Intel® Active Management Technology</vt:lpstr>
      <vt:lpstr>Multiply your speed by 2.5X</vt:lpstr>
      <vt:lpstr>PowerPoint 簡報</vt:lpstr>
      <vt:lpstr>QNAP Multi-Gig NICs and accessory product line</vt:lpstr>
      <vt:lpstr>QNAP Multi Gig NIC family</vt:lpstr>
      <vt:lpstr>QSW 2.5GbE NBASE-T Switch</vt:lpstr>
      <vt:lpstr>QNAP Multi Gig QNA family</vt:lpstr>
      <vt:lpstr>Cost-effectiveness of 2.5X Speed upgrade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QXG-5G1T/2T/4T-111C</dc:title>
  <dc:creator>Danlin</dc:creator>
  <cp:lastModifiedBy>QNAP_Yvonne Tsai</cp:lastModifiedBy>
  <cp:revision>2</cp:revision>
  <dcterms:created xsi:type="dcterms:W3CDTF">2019-11-18T10:52:19Z</dcterms:created>
  <dcterms:modified xsi:type="dcterms:W3CDTF">2020-07-07T08:30:52Z</dcterms:modified>
</cp:coreProperties>
</file>