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23"/>
  </p:notesMasterIdLst>
  <p:sldIdLst>
    <p:sldId id="256" r:id="rId3"/>
    <p:sldId id="257" r:id="rId4"/>
    <p:sldId id="260" r:id="rId5"/>
    <p:sldId id="259" r:id="rId6"/>
    <p:sldId id="261" r:id="rId7"/>
    <p:sldId id="258" r:id="rId8"/>
    <p:sldId id="1314" r:id="rId9"/>
    <p:sldId id="262" r:id="rId10"/>
    <p:sldId id="264" r:id="rId11"/>
    <p:sldId id="1315" r:id="rId12"/>
    <p:sldId id="1313" r:id="rId13"/>
    <p:sldId id="1316" r:id="rId14"/>
    <p:sldId id="266" r:id="rId15"/>
    <p:sldId id="267" r:id="rId16"/>
    <p:sldId id="268" r:id="rId17"/>
    <p:sldId id="273" r:id="rId18"/>
    <p:sldId id="1317" r:id="rId19"/>
    <p:sldId id="274" r:id="rId20"/>
    <p:sldId id="1309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Hsuan Chang" initials="QC" lastIdx="0" clrIdx="0">
    <p:extLst>
      <p:ext uri="{19B8F6BF-5375-455C-9EA6-DF929625EA0E}">
        <p15:presenceInfo xmlns:p15="http://schemas.microsoft.com/office/powerpoint/2012/main" userId="QNAP_Hsuan Chang" providerId="Non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S::danlin@ieinet.onmicrosoft.com::286c0e04-aa83-4b27-8da0-f77299de428c" providerId="AD"/>
      </p:ext>
    </p:extLst>
  </p:cmAuthor>
  <p:cmAuthor id="3" name="QNAP_Stanley Huang" initials="QH" lastIdx="20" clrIdx="2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2BBE"/>
    <a:srgbClr val="002060"/>
    <a:srgbClr val="4E2BBB"/>
    <a:srgbClr val="731BF5"/>
    <a:srgbClr val="C8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9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06-12T03:32:45.116" idx="13">
    <p:pos x="10" y="10"/>
    <p:text>情境圖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A2CE1-7E0A-DB43-9459-E660086EEC36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834F0-5F5E-CD48-82DE-8E5989F8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0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gabyte.com/tw/Motherboard/TRX40-AORUS-MASTER-rev-10#k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sus.com/Motherboards/ROG-Crosshair-VIII-Formula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6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7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檔案至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TVS-672N, </a:t>
            </a:r>
          </a:p>
          <a:p>
            <a:pPr>
              <a:lnSpc>
                <a:spcPts val="800"/>
              </a:lnSpc>
            </a:pP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CPU: Intel (R) Core(TM) i7-6700 CPU@ 3.40GHz.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64 GB.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t>5. 10GbE NIC: QXG-10G2T-AQC107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57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5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03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96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3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>
                <a:ea typeface="新細明體"/>
              </a:rPr>
              <a:t>今天要介紹的是QNAP全新2.5GbE系列網卡，這次一樣為大家帶來1-port/2-port/4-port三種選擇，</a:t>
            </a:r>
            <a:r>
              <a:rPr lang="zh-TW" altLang="en-US">
                <a:ea typeface="新細明體"/>
              </a:rPr>
              <a:t>除了</a:t>
            </a:r>
            <a:r>
              <a:rPr lang="zh-TW">
                <a:ea typeface="新細明體"/>
              </a:rPr>
              <a:t>支援QNAP 的NAS之外，更支援Windows Server/Windows 10及Linux等不同的作業系統，讓你的NAS和電腦都可以一次換上2.5GbE的高速網路</a:t>
            </a:r>
          </a:p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ea typeface="新細明體"/>
                <a:cs typeface="Calibri"/>
              </a:rPr>
              <a:t>Gigabit 一次升級到10GbE太心痛嗎? 坊間目前許多10GbE的交換機等等的設備，對一般使用者來說還是很貴，其實除了10GbE之外，QNAP以前就有提供5GbE的網卡，這次帶來的2.5G網卡，讓你用原本的線材還有和Gigabit接近的價格，直接將網路速度翻倍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Gigabyte: </a:t>
            </a:r>
            <a:r>
              <a:rPr lang="en-US">
                <a:hlinkClick r:id="rId3"/>
              </a:rPr>
              <a:t>https://www.gigabyte.com/tw/Motherboard/TRX40-AORUS-MASTER-rev-10#kf</a:t>
            </a:r>
            <a:endParaRPr lang="en-US"/>
          </a:p>
          <a:p>
            <a:r>
              <a:rPr lang="en-US"/>
              <a:t>ASUS: </a:t>
            </a:r>
            <a:r>
              <a:rPr lang="en-US">
                <a:hlinkClick r:id="rId4"/>
              </a:rPr>
              <a:t>https://www.asus.com/Motherboards/ROG-Crosshair-VIII-Formula/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2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7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" y="2289"/>
            <a:ext cx="12183859" cy="68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3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" y="2289"/>
            <a:ext cx="12183859" cy="685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22" y="6744"/>
            <a:ext cx="11808078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2EF0-CBBB-4FD5-8065-E71FF2B2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AA4F72C-190A-439E-B0E2-E2BD866D6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43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65087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163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D48FDD-A0BA-4615-BC40-D6713EA8C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" y="2289"/>
            <a:ext cx="12183861" cy="6853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50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1B29660-79A7-451B-8D28-C318CD334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75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  <a:prstGeom prst="rect">
            <a:avLst/>
          </a:prstGeo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8839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" y="2289"/>
            <a:ext cx="12183859" cy="68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06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0"/>
            <a:ext cx="11965497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2EF0-CBBB-4FD5-8065-E71FF2B2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31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AA4F72C-190A-439E-B0E2-E2BD866D6E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2436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49" y="5861"/>
            <a:ext cx="11933339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16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D48FDD-A0BA-4615-BC40-D6713EA8C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" y="2289"/>
            <a:ext cx="12183859" cy="68534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54" y="284281"/>
            <a:ext cx="11078595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55" y="181304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5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1B29660-79A7-451B-8D28-C318CD334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96864"/>
            <a:ext cx="10541000" cy="1231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4707-CAC7-4549-93B2-0523A4AD9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007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C14DE9-EFE2-4A9C-ABA6-BCCDF2C0B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4E22E-BC3B-EC43-8BE4-708C2D2C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00" y="2859088"/>
            <a:ext cx="5861050" cy="1500187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57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9D3526E-EDE3-4158-A0CA-0C6C70B642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" y="1462"/>
            <a:ext cx="12173165" cy="6855076"/>
          </a:xfrm>
          <a:prstGeom prst="rect">
            <a:avLst/>
          </a:prstGeo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32CFACE-3B12-451B-9813-A177754A3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541" y="2271900"/>
            <a:ext cx="6709709" cy="2541587"/>
          </a:xfrm>
        </p:spPr>
        <p:txBody>
          <a:bodyPr>
            <a:normAutofit/>
          </a:bodyPr>
          <a:lstStyle>
            <a:lvl1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2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2pPr>
            <a:lvl3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3pPr>
            <a:lvl4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4pPr>
            <a:lvl5pPr marL="72000" indent="0">
              <a:lnSpc>
                <a:spcPts val="4200"/>
              </a:lnSpc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8839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F799-F6F6-1D44-A593-AB9B8582E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51574-B8C9-C646-A203-B5B4B7903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C288E3-80E1-4D1B-A169-BF2175B6B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" y="2289"/>
            <a:ext cx="12183861" cy="685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E604902-D242-4F02-9257-7E567DB7086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9" y="2289"/>
            <a:ext cx="12183861" cy="68534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52401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B6D3E-C5BE-084C-B38F-85034013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50" r:id="rId3"/>
    <p:sldLayoutId id="2147483663" r:id="rId4"/>
    <p:sldLayoutId id="2147483661" r:id="rId5"/>
    <p:sldLayoutId id="2147483662" r:id="rId6"/>
    <p:sldLayoutId id="2147483651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E604902-D242-4F02-9257-7E567DB7086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9"/>
            <a:ext cx="12183861" cy="685342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2D697-377E-6042-80AD-026D13BD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22" y="6744"/>
            <a:ext cx="10541000" cy="1231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311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108000" indent="108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svg"/><Relationship Id="rId11" Type="http://schemas.openxmlformats.org/officeDocument/2006/relationships/image" Target="../media/image71.svg"/><Relationship Id="rId5" Type="http://schemas.openxmlformats.org/officeDocument/2006/relationships/image" Target="../media/image65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1.png"/><Relationship Id="rId7" Type="http://schemas.openxmlformats.org/officeDocument/2006/relationships/image" Target="../media/image95.tiff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tiff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l.com/content/www/us/en/architecture-and-technology/intel-active-management-technology.html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quantia.com/support/driver-download/" TargetMode="External"/><Relationship Id="rId11" Type="http://schemas.openxmlformats.org/officeDocument/2006/relationships/image" Target="../media/image58.png"/><Relationship Id="rId5" Type="http://schemas.openxmlformats.org/officeDocument/2006/relationships/image" Target="../media/image53.tiff"/><Relationship Id="rId10" Type="http://schemas.openxmlformats.org/officeDocument/2006/relationships/image" Target="../media/image57.png"/><Relationship Id="rId4" Type="http://schemas.openxmlformats.org/officeDocument/2006/relationships/image" Target="../media/image52.sv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18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E613B42-B88B-4CF9-A799-0F5E8B73A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9" r="19690"/>
          <a:stretch/>
        </p:blipFill>
        <p:spPr>
          <a:xfrm>
            <a:off x="6621929" y="1231955"/>
            <a:ext cx="5561249" cy="49553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BD268B1-060D-4C4C-ADAD-60A3E6972289}"/>
              </a:ext>
            </a:extLst>
          </p:cNvPr>
          <p:cNvSpPr/>
          <p:nvPr/>
        </p:nvSpPr>
        <p:spPr>
          <a:xfrm rot="10800000">
            <a:off x="6621929" y="1231956"/>
            <a:ext cx="1207709" cy="495534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Microsoft JhengHei"/>
                <a:ea typeface="Microsoft JhengHei"/>
              </a:rPr>
              <a:t>支援 </a:t>
            </a:r>
            <a:r>
              <a:rPr lang="en-US" altLang="zh-TW">
                <a:latin typeface="Microsoft JhengHei"/>
                <a:ea typeface="Microsoft JhengHei"/>
              </a:rPr>
              <a:t>Windows Server 2019 </a:t>
            </a:r>
            <a:r>
              <a:rPr lang="zh-TW" altLang="en-US">
                <a:latin typeface="Microsoft JhengHei"/>
                <a:ea typeface="Microsoft JhengHei"/>
              </a:rPr>
              <a:t>企業環境使用</a:t>
            </a:r>
            <a:endParaRPr lang="zh-TW" altLang="en-US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503908" y="1830595"/>
            <a:ext cx="5905814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/>
                <a:ea typeface="微軟正黑體"/>
              </a:rPr>
              <a:t>市售</a:t>
            </a:r>
            <a:r>
              <a:rPr lang="en-US" altLang="zh-TW" sz="2400">
                <a:latin typeface="微軟正黑體"/>
                <a:ea typeface="微軟正黑體"/>
              </a:rPr>
              <a:t> 2.5GbE </a:t>
            </a:r>
            <a:r>
              <a:rPr lang="zh-TW" altLang="en-US" sz="2400">
                <a:latin typeface="微軟正黑體"/>
                <a:ea typeface="微軟正黑體"/>
              </a:rPr>
              <a:t>網路卡，多數皆不支援</a:t>
            </a:r>
            <a:r>
              <a:rPr lang="en-US" altLang="zh-TW" sz="2400">
                <a:latin typeface="微軟正黑體"/>
                <a:ea typeface="微軟正黑體"/>
              </a:rPr>
              <a:t> Windows Server</a:t>
            </a:r>
            <a:r>
              <a:rPr lang="zh-TW" altLang="en-US" sz="2400">
                <a:latin typeface="微軟正黑體"/>
                <a:ea typeface="微軟正黑體"/>
              </a:rPr>
              <a:t>．</a:t>
            </a:r>
            <a:endParaRPr lang="en-US" altLang="zh-TW" sz="2400">
              <a:latin typeface="微軟正黑體"/>
              <a:ea typeface="微軟正黑體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2400">
                <a:latin typeface="微軟正黑體"/>
                <a:ea typeface="微軟正黑體"/>
              </a:rPr>
              <a:t>QNAP</a:t>
            </a:r>
            <a:r>
              <a:rPr lang="zh-TW" altLang="en-US" sz="2400">
                <a:latin typeface="微軟正黑體"/>
                <a:ea typeface="微軟正黑體"/>
              </a:rPr>
              <a:t> </a:t>
            </a:r>
            <a:r>
              <a:rPr lang="en-US" altLang="zh-TW" sz="2400">
                <a:latin typeface="微軟正黑體"/>
                <a:ea typeface="微軟正黑體"/>
              </a:rPr>
              <a:t>2.5GbE </a:t>
            </a:r>
            <a:r>
              <a:rPr lang="zh-TW" altLang="en-US" sz="2400">
                <a:latin typeface="微軟正黑體"/>
                <a:ea typeface="微軟正黑體"/>
              </a:rPr>
              <a:t>全系列支援</a:t>
            </a:r>
            <a:r>
              <a:rPr lang="en-US" altLang="zh-TW" sz="2400">
                <a:latin typeface="微軟正黑體"/>
                <a:ea typeface="微軟正黑體"/>
              </a:rPr>
              <a:t> Windows Server 2019</a:t>
            </a:r>
            <a:r>
              <a:rPr lang="zh-TW" altLang="en-US" sz="2400">
                <a:latin typeface="微軟正黑體"/>
                <a:ea typeface="微軟正黑體"/>
              </a:rPr>
              <a:t>，專門為企業功能打造，還支援多項功能包含 </a:t>
            </a:r>
            <a:r>
              <a:rPr lang="en-US" altLang="zh-TW" sz="2400">
                <a:latin typeface="微軟正黑體"/>
                <a:ea typeface="微軟正黑體"/>
              </a:rPr>
              <a:t>PXE boot / </a:t>
            </a:r>
            <a:r>
              <a:rPr lang="en-US" altLang="zh-TW" sz="2400" err="1">
                <a:latin typeface="微軟正黑體"/>
                <a:ea typeface="微軟正黑體"/>
              </a:rPr>
              <a:t>WoL</a:t>
            </a:r>
            <a:r>
              <a:rPr lang="en-US" altLang="zh-TW" sz="2400">
                <a:latin typeface="微軟正黑體"/>
                <a:ea typeface="微軟正黑體"/>
              </a:rPr>
              <a:t> / Teaming </a:t>
            </a:r>
            <a:r>
              <a:rPr lang="zh-TW" altLang="en-US" sz="2400">
                <a:latin typeface="微軟正黑體"/>
                <a:ea typeface="微軟正黑體"/>
              </a:rPr>
              <a:t>等多項進階功能．</a:t>
            </a:r>
            <a:endParaRPr lang="en-US" altLang="zh-TW" sz="2400">
              <a:latin typeface="微軟正黑體"/>
              <a:ea typeface="微軟正黑體"/>
            </a:endParaRPr>
          </a:p>
        </p:txBody>
      </p:sp>
      <p:pic>
        <p:nvPicPr>
          <p:cNvPr id="4" name="圖片 4" descr="一張含有 電子用品, 電路 的圖片&#10;&#10;自動產生的描述">
            <a:extLst>
              <a:ext uri="{FF2B5EF4-FFF2-40B4-BE49-F238E27FC236}">
                <a16:creationId xmlns:a16="http://schemas.microsoft.com/office/drawing/2014/main" id="{05F95BAD-47D7-4DB5-B9ED-9EAFDA70C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819" y="-3070304"/>
            <a:ext cx="3505200" cy="263797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B4D90A9-0849-4F8D-A6F6-5CEF4B211B1F}"/>
              </a:ext>
            </a:extLst>
          </p:cNvPr>
          <p:cNvSpPr txBox="1"/>
          <p:nvPr/>
        </p:nvSpPr>
        <p:spPr>
          <a:xfrm>
            <a:off x="9381066" y="4264782"/>
            <a:ext cx="10418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chemeClr val="bg1"/>
                </a:solidFill>
                <a:ea typeface="新細明體"/>
              </a:rPr>
              <a:t>I225-LM</a:t>
            </a:r>
            <a:endParaRPr lang="zh-TW" b="1">
              <a:solidFill>
                <a:schemeClr val="bg1"/>
              </a:solidFill>
              <a:ea typeface="新細明體"/>
              <a:cs typeface="Calibri"/>
            </a:endParaRPr>
          </a:p>
        </p:txBody>
      </p:sp>
      <p:pic>
        <p:nvPicPr>
          <p:cNvPr id="30" name="圖片 29" descr="一張含有 畫畫 的圖片&#10;&#10;自動產生的描述">
            <a:extLst>
              <a:ext uri="{FF2B5EF4-FFF2-40B4-BE49-F238E27FC236}">
                <a16:creationId xmlns:a16="http://schemas.microsoft.com/office/drawing/2014/main" id="{1BA611DD-B6CA-4157-BFE3-2FE29909C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035" y="4449448"/>
            <a:ext cx="3286741" cy="108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3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4DD20878-C2E7-415F-B4FD-26F2F27EA93A}"/>
              </a:ext>
            </a:extLst>
          </p:cNvPr>
          <p:cNvSpPr txBox="1"/>
          <p:nvPr/>
        </p:nvSpPr>
        <p:spPr>
          <a:xfrm>
            <a:off x="878653" y="3585760"/>
            <a:ext cx="19664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ea typeface="新細明體"/>
              </a:rPr>
              <a:t>Rackmount Server</a:t>
            </a:r>
            <a:endParaRPr lang="zh-TW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1C8C45-935E-4942-9B82-1949A7009DE4}"/>
              </a:ext>
            </a:extLst>
          </p:cNvPr>
          <p:cNvSpPr txBox="1"/>
          <p:nvPr/>
        </p:nvSpPr>
        <p:spPr>
          <a:xfrm>
            <a:off x="912367" y="5660394"/>
            <a:ext cx="18990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ea typeface="新細明體"/>
              </a:rPr>
              <a:t>PC / Workstation</a:t>
            </a:r>
            <a:endParaRPr lang="zh-TW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1F38CFD-2421-4BAF-8A89-F7F6BB1E7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16" y="2074718"/>
            <a:ext cx="1850917" cy="1542431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D5CE6BAC-EC55-436A-BD5B-3BF0AECC30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618" y="4383239"/>
            <a:ext cx="2324512" cy="1250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28034"/>
            <a:ext cx="11965497" cy="1231900"/>
          </a:xfrm>
        </p:spPr>
        <p:txBody>
          <a:bodyPr>
            <a:normAutofit fontScale="90000"/>
          </a:bodyPr>
          <a:lstStyle/>
          <a:p>
            <a:r>
              <a:rPr lang="zh-TW" altLang="en-US">
                <a:latin typeface="Microsoft JhengHei"/>
                <a:ea typeface="Microsoft JhengHei"/>
              </a:rPr>
              <a:t>支援 </a:t>
            </a:r>
            <a:r>
              <a:rPr lang="en-US">
                <a:latin typeface="微軟正黑體"/>
                <a:ea typeface="微軟正黑體"/>
              </a:rPr>
              <a:t>Intel</a:t>
            </a:r>
            <a:r>
              <a:rPr lang="en-US" altLang="zh-CN">
                <a:latin typeface="微軟正黑體"/>
                <a:ea typeface="微軟正黑體"/>
              </a:rPr>
              <a:t> AMT 及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CN">
                <a:latin typeface="微軟正黑體"/>
                <a:ea typeface="微軟正黑體"/>
              </a:rPr>
              <a:t>Wake-On-LAN</a:t>
            </a:r>
            <a:r>
              <a:rPr lang="zh-CN" altLang="en-US">
                <a:latin typeface="微軟正黑體"/>
                <a:ea typeface="微軟正黑體"/>
              </a:rPr>
              <a:t>，更</a:t>
            </a:r>
            <a:r>
              <a:rPr lang="en-US" altLang="zh-CN" err="1">
                <a:latin typeface="微軟正黑體"/>
                <a:ea typeface="微軟正黑體"/>
              </a:rPr>
              <a:t>有效的</a:t>
            </a:r>
            <a:r>
              <a:rPr lang="zh-CN" altLang="en-US">
                <a:latin typeface="微軟正黑體"/>
                <a:ea typeface="微軟正黑體"/>
              </a:rPr>
              <a:t>部署</a:t>
            </a:r>
            <a:r>
              <a:rPr lang="en-US" altLang="zh-CN" err="1">
                <a:latin typeface="微軟正黑體"/>
                <a:ea typeface="微軟正黑體"/>
              </a:rPr>
              <a:t>及管理</a:t>
            </a:r>
            <a:endParaRPr lang="zh-TW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5027904" y="5478251"/>
            <a:ext cx="624641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*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雙埠及四埠版本</a:t>
            </a:r>
            <a:r>
              <a:rPr lang="zh-CN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僅第一埠 (靠近金手指) 支援 Wake-On-LAN (網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路喚醒功能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)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。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*</a:t>
            </a:r>
            <a:r>
              <a:rPr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</a:t>
            </a:r>
            <a:r>
              <a:rPr lang="en-US" altLang="zh-CN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QT</a:t>
            </a:r>
            <a:r>
              <a:rPr lang="zh-CN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S 系統</a:t>
            </a:r>
            <a:r>
              <a:rPr lang="zh-CN" altLang="en-US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不支援網路</a:t>
            </a:r>
            <a:r>
              <a:rPr lang="zh-CN" sz="12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喚醒功能。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711280" y="1307068"/>
            <a:ext cx="89719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latin typeface="微軟正黑體"/>
                <a:ea typeface="微軟正黑體"/>
              </a:rPr>
              <a:t>提升速度的同時仍擁有多種方便的管理功能，幫您輕鬆布建及有效管理伺服器或工作站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23" name="箭號: 向左 22">
            <a:extLst>
              <a:ext uri="{FF2B5EF4-FFF2-40B4-BE49-F238E27FC236}">
                <a16:creationId xmlns:a16="http://schemas.microsoft.com/office/drawing/2014/main" id="{A049888C-16E6-4DD5-9767-FAFB36FCE6C2}"/>
              </a:ext>
            </a:extLst>
          </p:cNvPr>
          <p:cNvSpPr/>
          <p:nvPr/>
        </p:nvSpPr>
        <p:spPr>
          <a:xfrm>
            <a:off x="4649967" y="2888279"/>
            <a:ext cx="2643931" cy="229749"/>
          </a:xfrm>
          <a:prstGeom prst="leftArrow">
            <a:avLst>
              <a:gd name="adj1" fmla="val 50000"/>
              <a:gd name="adj2" fmla="val 92000"/>
            </a:avLst>
          </a:prstGeom>
          <a:solidFill>
            <a:srgbClr val="4E2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左 23">
            <a:extLst>
              <a:ext uri="{FF2B5EF4-FFF2-40B4-BE49-F238E27FC236}">
                <a16:creationId xmlns:a16="http://schemas.microsoft.com/office/drawing/2014/main" id="{882F54C4-8ED4-4BCA-A80F-197A1954144F}"/>
              </a:ext>
            </a:extLst>
          </p:cNvPr>
          <p:cNvSpPr/>
          <p:nvPr/>
        </p:nvSpPr>
        <p:spPr>
          <a:xfrm>
            <a:off x="4615389" y="4531631"/>
            <a:ext cx="2643931" cy="229749"/>
          </a:xfrm>
          <a:prstGeom prst="leftArrow">
            <a:avLst>
              <a:gd name="adj1" fmla="val 50000"/>
              <a:gd name="adj2" fmla="val 92000"/>
            </a:avLst>
          </a:prstGeom>
          <a:solidFill>
            <a:srgbClr val="4E2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en-US" altLang="zh-TW"/>
          </a:p>
          <a:p>
            <a:pPr algn="ctr"/>
            <a:endParaRPr lang="zh-TW" altLang="en-US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4B31385D-3A2E-4E71-A129-9B3DDBCEBDB6}"/>
              </a:ext>
            </a:extLst>
          </p:cNvPr>
          <p:cNvGrpSpPr/>
          <p:nvPr/>
        </p:nvGrpSpPr>
        <p:grpSpPr>
          <a:xfrm rot="10800000">
            <a:off x="3352800" y="3209097"/>
            <a:ext cx="1390485" cy="1390485"/>
            <a:chOff x="946017" y="4674811"/>
            <a:chExt cx="1184801" cy="1184801"/>
          </a:xfrm>
        </p:grpSpPr>
        <p:sp>
          <p:nvSpPr>
            <p:cNvPr id="32" name="Shape 279">
              <a:extLst>
                <a:ext uri="{FF2B5EF4-FFF2-40B4-BE49-F238E27FC236}">
                  <a16:creationId xmlns:a16="http://schemas.microsoft.com/office/drawing/2014/main" id="{F1AB1D9A-87EF-4D4B-A597-67000DA40287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280">
              <a:extLst>
                <a:ext uri="{FF2B5EF4-FFF2-40B4-BE49-F238E27FC236}">
                  <a16:creationId xmlns:a16="http://schemas.microsoft.com/office/drawing/2014/main" id="{4113B978-A0D5-4636-AF58-81CFA3A44E0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BB37A471-27B3-4912-9060-EA83CC1082F4}"/>
              </a:ext>
            </a:extLst>
          </p:cNvPr>
          <p:cNvGrpSpPr/>
          <p:nvPr/>
        </p:nvGrpSpPr>
        <p:grpSpPr>
          <a:xfrm rot="10800000">
            <a:off x="3352800" y="4701949"/>
            <a:ext cx="1390485" cy="1390485"/>
            <a:chOff x="946017" y="4674811"/>
            <a:chExt cx="1184801" cy="1184801"/>
          </a:xfrm>
        </p:grpSpPr>
        <p:sp>
          <p:nvSpPr>
            <p:cNvPr id="35" name="Shape 279">
              <a:extLst>
                <a:ext uri="{FF2B5EF4-FFF2-40B4-BE49-F238E27FC236}">
                  <a16:creationId xmlns:a16="http://schemas.microsoft.com/office/drawing/2014/main" id="{EF20AC5A-0AB6-4504-8571-6541A58CD515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280">
              <a:extLst>
                <a:ext uri="{FF2B5EF4-FFF2-40B4-BE49-F238E27FC236}">
                  <a16:creationId xmlns:a16="http://schemas.microsoft.com/office/drawing/2014/main" id="{4C2A823D-4107-4C9F-B3A9-CBC0E78E4484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8D0AAC2-776F-4BD4-9FDD-9C5B41DF3317}"/>
              </a:ext>
            </a:extLst>
          </p:cNvPr>
          <p:cNvGrpSpPr/>
          <p:nvPr/>
        </p:nvGrpSpPr>
        <p:grpSpPr>
          <a:xfrm rot="10800000">
            <a:off x="3352800" y="1716243"/>
            <a:ext cx="1390485" cy="1390485"/>
            <a:chOff x="946017" y="4674811"/>
            <a:chExt cx="1184801" cy="1184801"/>
          </a:xfrm>
        </p:grpSpPr>
        <p:sp>
          <p:nvSpPr>
            <p:cNvPr id="29" name="Shape 279">
              <a:extLst>
                <a:ext uri="{FF2B5EF4-FFF2-40B4-BE49-F238E27FC236}">
                  <a16:creationId xmlns:a16="http://schemas.microsoft.com/office/drawing/2014/main" id="{0A559930-7767-40DD-9E29-5B4D76FACF7A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280">
              <a:extLst>
                <a:ext uri="{FF2B5EF4-FFF2-40B4-BE49-F238E27FC236}">
                  <a16:creationId xmlns:a16="http://schemas.microsoft.com/office/drawing/2014/main" id="{AA191F66-606A-400F-A485-20C21CE51BCB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圖片 24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8BB5A51-3D8E-4C1A-8728-8B3B0A0A05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4353" y="3212883"/>
            <a:ext cx="1016596" cy="148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電路, 電腦 的圖片&#10;&#10;自動產生的描述">
            <a:extLst>
              <a:ext uri="{FF2B5EF4-FFF2-40B4-BE49-F238E27FC236}">
                <a16:creationId xmlns:a16="http://schemas.microsoft.com/office/drawing/2014/main" id="{C1BCF88B-BDC0-46D5-A6FC-21E03C83EA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302" y="4779443"/>
            <a:ext cx="1165232" cy="1395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一張含有 電路 的圖片&#10;&#10;自動產生的描述">
            <a:extLst>
              <a:ext uri="{FF2B5EF4-FFF2-40B4-BE49-F238E27FC236}">
                <a16:creationId xmlns:a16="http://schemas.microsoft.com/office/drawing/2014/main" id="{4A5C15E7-7116-4B89-95D5-C4EDB02C62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075" y="1761693"/>
            <a:ext cx="986698" cy="140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108B42AC-E3D2-4DFC-A891-197DE56DC539}"/>
              </a:ext>
            </a:extLst>
          </p:cNvPr>
          <p:cNvGrpSpPr/>
          <p:nvPr/>
        </p:nvGrpSpPr>
        <p:grpSpPr>
          <a:xfrm>
            <a:off x="6776802" y="2386361"/>
            <a:ext cx="3645978" cy="2507743"/>
            <a:chOff x="6784788" y="2199263"/>
            <a:chExt cx="3917999" cy="2694841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A32E4CC1-A534-48D0-A552-A224F7381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80082" y="2199263"/>
              <a:ext cx="2822705" cy="2647314"/>
            </a:xfrm>
            <a:prstGeom prst="rect">
              <a:avLst/>
            </a:prstGeom>
          </p:spPr>
        </p:pic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F4A2C185-B4A6-4548-8168-2B5FFE2FB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84788" y="3890716"/>
              <a:ext cx="1720731" cy="1003388"/>
            </a:xfrm>
            <a:prstGeom prst="rect">
              <a:avLst/>
            </a:prstGeom>
          </p:spPr>
        </p:pic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B752DDD-A544-4E95-86E0-B969C741C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501059" y="2919030"/>
              <a:ext cx="1580749" cy="1045334"/>
            </a:xfrm>
            <a:prstGeom prst="rect">
              <a:avLst/>
            </a:prstGeom>
          </p:spPr>
        </p:pic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4F31C0F4-5587-4A3A-BE2B-3E5A45FEA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288708" y="4136327"/>
              <a:ext cx="731360" cy="483641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50DFEA0-012C-4549-98D6-AA2FBF88EE8B}"/>
              </a:ext>
            </a:extLst>
          </p:cNvPr>
          <p:cNvGrpSpPr/>
          <p:nvPr/>
        </p:nvGrpSpPr>
        <p:grpSpPr>
          <a:xfrm>
            <a:off x="6776804" y="2845934"/>
            <a:ext cx="1613721" cy="373973"/>
            <a:chOff x="9456553" y="2027261"/>
            <a:chExt cx="1613721" cy="373973"/>
          </a:xfrm>
        </p:grpSpPr>
        <p:sp>
          <p:nvSpPr>
            <p:cNvPr id="20" name="平行四邊形 19">
              <a:extLst>
                <a:ext uri="{FF2B5EF4-FFF2-40B4-BE49-F238E27FC236}">
                  <a16:creationId xmlns:a16="http://schemas.microsoft.com/office/drawing/2014/main" id="{7C72376B-88AE-4568-91A7-39CFD2FD1820}"/>
                </a:ext>
              </a:extLst>
            </p:cNvPr>
            <p:cNvSpPr/>
            <p:nvPr/>
          </p:nvSpPr>
          <p:spPr>
            <a:xfrm>
              <a:off x="9456553" y="2027261"/>
              <a:ext cx="1613721" cy="369331"/>
            </a:xfrm>
            <a:prstGeom prst="parallelogram">
              <a:avLst>
                <a:gd name="adj" fmla="val 5806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7FE6C6C2-18AD-4840-9C84-5E5BADE47F2B}"/>
                </a:ext>
              </a:extLst>
            </p:cNvPr>
            <p:cNvSpPr txBox="1"/>
            <p:nvPr/>
          </p:nvSpPr>
          <p:spPr>
            <a:xfrm>
              <a:off x="9683224" y="2031902"/>
              <a:ext cx="11735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遠端管理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7785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D0FF934-3819-42D9-8E57-5007612EB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5" r="19690"/>
          <a:stretch/>
        </p:blipFill>
        <p:spPr>
          <a:xfrm>
            <a:off x="0" y="1231955"/>
            <a:ext cx="5390447" cy="495534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636E1F0-AC3E-4D9B-AAFA-5FE9C7A6B93A}"/>
              </a:ext>
            </a:extLst>
          </p:cNvPr>
          <p:cNvSpPr/>
          <p:nvPr/>
        </p:nvSpPr>
        <p:spPr>
          <a:xfrm>
            <a:off x="4182738" y="1231956"/>
            <a:ext cx="1207709" cy="495534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2000">
                <a:schemeClr val="bg1">
                  <a:alpha val="6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17841"/>
            <a:ext cx="11965497" cy="1231900"/>
          </a:xfrm>
        </p:spPr>
        <p:txBody>
          <a:bodyPr>
            <a:normAutofit/>
          </a:bodyPr>
          <a:lstStyle/>
          <a:p>
            <a:r>
              <a:rPr lang="en-US" sz="4000">
                <a:latin typeface="微軟正黑體"/>
                <a:ea typeface="微軟正黑體"/>
              </a:rPr>
              <a:t>Intel</a:t>
            </a:r>
            <a:r>
              <a:rPr lang="en-US" sz="4000" baseline="30000">
                <a:latin typeface="微軟正黑體"/>
                <a:ea typeface="微軟正黑體"/>
              </a:rPr>
              <a:t>®</a:t>
            </a:r>
            <a:r>
              <a:rPr lang="en-US" sz="4000">
                <a:latin typeface="微軟正黑體"/>
                <a:ea typeface="微軟正黑體"/>
              </a:rPr>
              <a:t> </a:t>
            </a:r>
            <a:r>
              <a:rPr lang="en-US" sz="4000" err="1">
                <a:latin typeface="微軟正黑體"/>
                <a:ea typeface="微軟正黑體"/>
              </a:rPr>
              <a:t>主動管理技術</a:t>
            </a:r>
            <a:r>
              <a:rPr lang="en-US" sz="4000">
                <a:latin typeface="微軟正黑體"/>
                <a:ea typeface="微軟正黑體"/>
              </a:rPr>
              <a:t> </a:t>
            </a:r>
            <a:br>
              <a:rPr lang="en-US" sz="4000">
                <a:latin typeface="微軟正黑體"/>
                <a:ea typeface="微軟正黑體"/>
              </a:rPr>
            </a:br>
            <a:r>
              <a:rPr lang="en-US" sz="4000">
                <a:latin typeface="微軟正黑體"/>
                <a:ea typeface="微軟正黑體"/>
              </a:rPr>
              <a:t>(Intel</a:t>
            </a:r>
            <a:r>
              <a:rPr lang="en-US" sz="4000" baseline="30000">
                <a:latin typeface="微軟正黑體"/>
                <a:ea typeface="微軟正黑體"/>
              </a:rPr>
              <a:t>®</a:t>
            </a:r>
            <a:r>
              <a:rPr lang="en-US" sz="4000">
                <a:latin typeface="微軟正黑體"/>
                <a:ea typeface="微軟正黑體"/>
              </a:rPr>
              <a:t> </a:t>
            </a:r>
            <a:r>
              <a:rPr lang="zh-TW" sz="4000">
                <a:latin typeface="微軟正黑體"/>
                <a:ea typeface="微軟正黑體"/>
              </a:rPr>
              <a:t>Active</a:t>
            </a:r>
            <a:r>
              <a:rPr lang="en-US" sz="4000">
                <a:latin typeface="微軟正黑體"/>
                <a:ea typeface="微軟正黑體"/>
              </a:rPr>
              <a:t> Management Technology)</a:t>
            </a:r>
            <a:endParaRPr lang="zh-TW" altLang="en-US" sz="4000">
              <a:latin typeface="微軟正黑體"/>
              <a:ea typeface="微軟正黑體"/>
            </a:endParaRP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5624734" y="1676452"/>
            <a:ext cx="5472959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硬體式的 Intel</a:t>
            </a:r>
            <a:r>
              <a:rPr lang="zh-TW" sz="2400" baseline="30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®</a:t>
            </a:r>
            <a:r>
              <a:rPr 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主動管理技術 (Intel</a:t>
            </a:r>
            <a:r>
              <a:rPr lang="zh-TW" sz="2400" baseline="300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®</a:t>
            </a:r>
            <a:r>
              <a:rPr 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Active Management Technology) 提供獨立操作於作業系統的持續性頻外 </a:t>
            </a:r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(Out-of-Band) 連線能力，即使在作業系統關閉時也能修正更廣泛的系統問題。修復損毀的驅動程式、應用程式軟體或在無回應的系統上無法執行或開機的作業系統，或是使用 KVM 來監控作業系統更新，或開機到系統 BIOS。</a:t>
            </a:r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C4D5BF9-38F6-4F97-92A3-1BCC6418706C}"/>
              </a:ext>
            </a:extLst>
          </p:cNvPr>
          <p:cNvSpPr txBox="1"/>
          <p:nvPr/>
        </p:nvSpPr>
        <p:spPr>
          <a:xfrm>
            <a:off x="5678064" y="5092772"/>
            <a:ext cx="61645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*</a:t>
            </a:r>
            <a:r>
              <a:rPr 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請向開發商確認您的伺服器或個人電腦的CPU，主機板及BIOS有支援Intel AMT技術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。</a:t>
            </a:r>
            <a:endParaRPr 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624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360CB3CC-3794-4CE1-AB5E-550DA2FDA2CD}"/>
              </a:ext>
            </a:extLst>
          </p:cNvPr>
          <p:cNvSpPr/>
          <p:nvPr/>
        </p:nvSpPr>
        <p:spPr>
          <a:xfrm>
            <a:off x="1819167" y="2309156"/>
            <a:ext cx="661677" cy="366064"/>
          </a:xfrm>
          <a:prstGeom prst="rect">
            <a:avLst/>
          </a:prstGeom>
          <a:gradFill flip="none" rotWithShape="1">
            <a:gsLst>
              <a:gs pos="100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9C54E0A-FB56-4921-9B21-8E6A7686656E}"/>
              </a:ext>
            </a:extLst>
          </p:cNvPr>
          <p:cNvSpPr/>
          <p:nvPr/>
        </p:nvSpPr>
        <p:spPr>
          <a:xfrm>
            <a:off x="1819167" y="2845115"/>
            <a:ext cx="661677" cy="366064"/>
          </a:xfrm>
          <a:prstGeom prst="rect">
            <a:avLst/>
          </a:prstGeom>
          <a:gradFill flip="none" rotWithShape="1">
            <a:gsLst>
              <a:gs pos="100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8BCF0ED-83ED-4C89-B6C1-70132ACCD956}"/>
              </a:ext>
            </a:extLst>
          </p:cNvPr>
          <p:cNvSpPr/>
          <p:nvPr/>
        </p:nvSpPr>
        <p:spPr>
          <a:xfrm>
            <a:off x="1819167" y="4053325"/>
            <a:ext cx="3924872" cy="366064"/>
          </a:xfrm>
          <a:prstGeom prst="rect">
            <a:avLst/>
          </a:prstGeom>
          <a:gradFill flip="none" rotWithShape="1">
            <a:gsLst>
              <a:gs pos="99187">
                <a:srgbClr val="E92BBE"/>
              </a:gs>
              <a:gs pos="46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FD48F4-A18C-4EFC-B6A4-36079E53E730}"/>
              </a:ext>
            </a:extLst>
          </p:cNvPr>
          <p:cNvSpPr/>
          <p:nvPr/>
        </p:nvSpPr>
        <p:spPr>
          <a:xfrm>
            <a:off x="1819167" y="4589284"/>
            <a:ext cx="3924872" cy="366064"/>
          </a:xfrm>
          <a:prstGeom prst="rect">
            <a:avLst/>
          </a:prstGeom>
          <a:gradFill flip="none" rotWithShape="1">
            <a:gsLst>
              <a:gs pos="99187">
                <a:srgbClr val="E92BBE"/>
              </a:gs>
              <a:gs pos="46000">
                <a:srgbClr val="731BF5"/>
              </a:gs>
              <a:gs pos="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80B26B7-2BFA-40D4-AC10-28620D768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90"/>
          <a:stretch/>
        </p:blipFill>
        <p:spPr>
          <a:xfrm rot="10800000" flipV="1">
            <a:off x="8243677" y="1520802"/>
            <a:ext cx="3948670" cy="1418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8562A-F4D1-7840-93C1-75A3218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0"/>
            <a:ext cx="11544300" cy="1231900"/>
          </a:xfrm>
        </p:spPr>
        <p:txBody>
          <a:bodyPr>
            <a:normAutofit/>
          </a:bodyPr>
          <a:lstStyle/>
          <a:p>
            <a:r>
              <a:rPr lang="en-US" err="1">
                <a:latin typeface="微軟正黑體"/>
                <a:ea typeface="微軟正黑體"/>
              </a:rPr>
              <a:t>高達</a:t>
            </a:r>
            <a:r>
              <a:rPr lang="en-US">
                <a:latin typeface="微軟正黑體"/>
                <a:ea typeface="微軟正黑體"/>
              </a:rPr>
              <a:t> 295MB/s </a:t>
            </a:r>
            <a:r>
              <a:rPr lang="en-US" err="1">
                <a:latin typeface="微軟正黑體"/>
                <a:ea typeface="微軟正黑體"/>
              </a:rPr>
              <a:t>讀寫效能，傳檔</a:t>
            </a:r>
            <a:r>
              <a:rPr lang="en-US">
                <a:latin typeface="微軟正黑體"/>
                <a:ea typeface="微軟正黑體"/>
              </a:rPr>
              <a:t>/</a:t>
            </a:r>
            <a:r>
              <a:rPr lang="en-US" err="1">
                <a:latin typeface="微軟正黑體"/>
                <a:ea typeface="微軟正黑體"/>
              </a:rPr>
              <a:t>備份一氣呵成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7CE07-2862-B049-B753-22974B4CFABA}"/>
              </a:ext>
            </a:extLst>
          </p:cNvPr>
          <p:cNvSpPr txBox="1"/>
          <p:nvPr/>
        </p:nvSpPr>
        <p:spPr>
          <a:xfrm>
            <a:off x="6292594" y="5685532"/>
            <a:ext cx="124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1B53A444-C06F-49CC-900E-EBB4EF7E9ED3}"/>
              </a:ext>
            </a:extLst>
          </p:cNvPr>
          <p:cNvSpPr txBox="1"/>
          <p:nvPr/>
        </p:nvSpPr>
        <p:spPr>
          <a:xfrm>
            <a:off x="808466" y="2539279"/>
            <a:ext cx="8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en-US" sz="20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C36062AD-852D-42D9-B9D9-678EBFBC9440}"/>
              </a:ext>
            </a:extLst>
          </p:cNvPr>
          <p:cNvSpPr txBox="1"/>
          <p:nvPr/>
        </p:nvSpPr>
        <p:spPr>
          <a:xfrm>
            <a:off x="442706" y="4299296"/>
            <a:ext cx="121610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20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2.5GbE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67EA733D-0EDF-4C88-91B7-067FBC6ACAFC}"/>
              </a:ext>
            </a:extLst>
          </p:cNvPr>
          <p:cNvSpPr txBox="1"/>
          <p:nvPr/>
        </p:nvSpPr>
        <p:spPr>
          <a:xfrm>
            <a:off x="2637551" y="2332434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Download: 118MB/s</a:t>
            </a: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35365C8A-CAFA-44AE-BB49-335F03593EBB}"/>
              </a:ext>
            </a:extLst>
          </p:cNvPr>
          <p:cNvSpPr txBox="1"/>
          <p:nvPr/>
        </p:nvSpPr>
        <p:spPr>
          <a:xfrm>
            <a:off x="2637551" y="2851143"/>
            <a:ext cx="2076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Upload: 118MB/s</a:t>
            </a:r>
          </a:p>
        </p:txBody>
      </p:sp>
      <p:sp>
        <p:nvSpPr>
          <p:cNvPr id="28" name="TextBox 21">
            <a:extLst>
              <a:ext uri="{FF2B5EF4-FFF2-40B4-BE49-F238E27FC236}">
                <a16:creationId xmlns:a16="http://schemas.microsoft.com/office/drawing/2014/main" id="{5E07D979-E335-480F-B1EE-703AE02D48E4}"/>
              </a:ext>
            </a:extLst>
          </p:cNvPr>
          <p:cNvSpPr txBox="1"/>
          <p:nvPr/>
        </p:nvSpPr>
        <p:spPr>
          <a:xfrm>
            <a:off x="5712807" y="4053325"/>
            <a:ext cx="20768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Download: </a:t>
            </a:r>
            <a:r>
              <a:rPr lang="en-US" altLang="zh-TW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295MB/s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BF623EBA-4D99-4EED-AC81-77F41EB056F1}"/>
              </a:ext>
            </a:extLst>
          </p:cNvPr>
          <p:cNvSpPr txBox="1"/>
          <p:nvPr/>
        </p:nvSpPr>
        <p:spPr>
          <a:xfrm>
            <a:off x="5712807" y="4572034"/>
            <a:ext cx="20768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400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Upload: </a:t>
            </a:r>
            <a:r>
              <a:rPr lang="en-US" altLang="zh-TW" sz="1600" b="1">
                <a:solidFill>
                  <a:srgbClr val="7030A0"/>
                </a:solidFill>
                <a:latin typeface="Arial"/>
                <a:ea typeface="新細明體"/>
                <a:cs typeface="Arial"/>
              </a:rPr>
              <a:t>295MB/s</a:t>
            </a:r>
          </a:p>
        </p:txBody>
      </p:sp>
      <p:pic>
        <p:nvPicPr>
          <p:cNvPr id="12" name="圖片 11" descr="一張含有 物件, 室內, 手錶 的圖片&#10;&#10;自動產生的描述">
            <a:extLst>
              <a:ext uri="{FF2B5EF4-FFF2-40B4-BE49-F238E27FC236}">
                <a16:creationId xmlns:a16="http://schemas.microsoft.com/office/drawing/2014/main" id="{618B676A-CE3A-4A85-82B5-F58AA3C1C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347" b="13683"/>
          <a:stretch/>
        </p:blipFill>
        <p:spPr>
          <a:xfrm>
            <a:off x="9710278" y="3185175"/>
            <a:ext cx="2477435" cy="301940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BFD53FF-E688-43C1-87F4-DA7E74186D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334" b="15866"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852BDE-7CF8-884F-8086-526B70E72FC8}"/>
              </a:ext>
            </a:extLst>
          </p:cNvPr>
          <p:cNvSpPr txBox="1"/>
          <p:nvPr/>
        </p:nvSpPr>
        <p:spPr>
          <a:xfrm>
            <a:off x="8489953" y="1552866"/>
            <a:ext cx="3691177" cy="122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800"/>
              </a:lnSpc>
            </a:pP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800"/>
              </a:lnSpc>
            </a:pPr>
            <a:r>
              <a:rPr lang="en-US" sz="1000">
                <a:latin typeface="微軟正黑體"/>
                <a:ea typeface="微軟正黑體"/>
              </a:rPr>
              <a:t>PC</a:t>
            </a:r>
            <a:r>
              <a:rPr lang="zh-CN" altLang="en-US" sz="1000">
                <a:latin typeface="微軟正黑體"/>
                <a:ea typeface="微軟正黑體"/>
              </a:rPr>
              <a:t>安裝</a:t>
            </a:r>
            <a:r>
              <a:rPr lang="en-US" altLang="zh-CN" sz="1000">
                <a:latin typeface="微軟正黑體"/>
                <a:ea typeface="微軟正黑體"/>
              </a:rPr>
              <a:t>QXG-2G1T-I225 </a:t>
            </a:r>
            <a:r>
              <a:rPr lang="zh-CN" altLang="en-US" sz="1000">
                <a:latin typeface="微軟正黑體"/>
                <a:ea typeface="微軟正黑體"/>
              </a:rPr>
              <a:t>傳輸</a:t>
            </a:r>
            <a:r>
              <a:rPr lang="en-US" altLang="zh-CN" sz="1000">
                <a:latin typeface="微軟正黑體"/>
                <a:ea typeface="微軟正黑體"/>
              </a:rPr>
              <a:t>5GB</a:t>
            </a:r>
            <a:r>
              <a:rPr lang="zh-CN" altLang="en-US" sz="1000">
                <a:latin typeface="微軟正黑體"/>
                <a:ea typeface="微軟正黑體"/>
              </a:rPr>
              <a:t>檔案至</a:t>
            </a:r>
            <a:r>
              <a:rPr lang="en-US" altLang="zh-CN" sz="1000">
                <a:latin typeface="微軟正黑體"/>
                <a:ea typeface="微軟正黑體"/>
              </a:rPr>
              <a:t>TS-877, </a:t>
            </a: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800"/>
              </a:lnSpc>
            </a:pP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800"/>
              </a:lnSpc>
            </a:pP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PC spec:</a:t>
            </a:r>
          </a:p>
          <a:p>
            <a:pPr>
              <a:lnSpc>
                <a:spcPts val="500"/>
              </a:lnSpc>
            </a:pP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1. CPU: Intel (R) Core(TM) i7-6700U @ 3.40GHz.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2. OS: Windows 10 Pro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3. Memory: 32 GB.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4. 1GbE NIC On board</a:t>
            </a:r>
            <a:br>
              <a:rPr 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00"/>
              </a:lnSpc>
            </a:pPr>
            <a:r>
              <a:rPr lang="en-US" sz="1000">
                <a:latin typeface="微軟正黑體"/>
                <a:ea typeface="微軟正黑體"/>
              </a:rPr>
              <a:t>5. 2.5GbE NIC: QXG-2G1T-I225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5E61D60-D586-40AD-9502-F30175C679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646" y="3975303"/>
            <a:ext cx="997716" cy="48577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FB17712-FC1C-4119-B4CF-2D1A4CC1C0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135" y="4499351"/>
            <a:ext cx="997716" cy="485779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7D0EF277-5D1B-4F9C-AD22-FC7502C16F3D}"/>
              </a:ext>
            </a:extLst>
          </p:cNvPr>
          <p:cNvGrpSpPr/>
          <p:nvPr/>
        </p:nvGrpSpPr>
        <p:grpSpPr>
          <a:xfrm>
            <a:off x="1660795" y="1596592"/>
            <a:ext cx="5640153" cy="4182061"/>
            <a:chOff x="2179787" y="1355807"/>
            <a:chExt cx="5640153" cy="4182061"/>
          </a:xfrm>
        </p:grpSpPr>
        <p:sp>
          <p:nvSpPr>
            <p:cNvPr id="7" name="箭號: 向左 6">
              <a:extLst>
                <a:ext uri="{FF2B5EF4-FFF2-40B4-BE49-F238E27FC236}">
                  <a16:creationId xmlns:a16="http://schemas.microsoft.com/office/drawing/2014/main" id="{428468DC-3B43-400B-86BD-2920BCC32FD9}"/>
                </a:ext>
              </a:extLst>
            </p:cNvPr>
            <p:cNvSpPr/>
            <p:nvPr/>
          </p:nvSpPr>
          <p:spPr>
            <a:xfrm rot="5400000">
              <a:off x="232796" y="3302798"/>
              <a:ext cx="4123731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箭號: 向左 24">
              <a:extLst>
                <a:ext uri="{FF2B5EF4-FFF2-40B4-BE49-F238E27FC236}">
                  <a16:creationId xmlns:a16="http://schemas.microsoft.com/office/drawing/2014/main" id="{A585F584-5150-4220-B09E-77AFE13287B9}"/>
                </a:ext>
              </a:extLst>
            </p:cNvPr>
            <p:cNvSpPr/>
            <p:nvPr/>
          </p:nvSpPr>
          <p:spPr>
            <a:xfrm rot="10800000">
              <a:off x="2294661" y="5308119"/>
              <a:ext cx="5525279" cy="229749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67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個人, 男人, 室內 的圖片&#10;&#10;自動產生的描述">
            <a:extLst>
              <a:ext uri="{FF2B5EF4-FFF2-40B4-BE49-F238E27FC236}">
                <a16:creationId xmlns:a16="http://schemas.microsoft.com/office/drawing/2014/main" id="{F2213049-2C6A-46BF-A7DE-3196E618D6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2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26F2-E087-1242-94AF-ACCF553520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86450" y="3036888"/>
            <a:ext cx="6305550" cy="20304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107950">
              <a:buNone/>
            </a:pPr>
            <a:r>
              <a:rPr lang="zh-CN" altLang="en-US" sz="5000" b="1">
                <a:solidFill>
                  <a:schemeClr val="bg1"/>
                </a:solidFill>
                <a:latin typeface="微軟正黑體"/>
                <a:ea typeface="微軟正黑體"/>
              </a:rPr>
              <a:t>效能展示 D</a:t>
            </a:r>
            <a:r>
              <a:rPr lang="en-US" altLang="zh-CN" sz="5000" b="1">
                <a:solidFill>
                  <a:schemeClr val="bg1"/>
                </a:solidFill>
                <a:latin typeface="微軟正黑體"/>
                <a:ea typeface="微軟正黑體"/>
              </a:rPr>
              <a:t>emo</a:t>
            </a:r>
            <a:endParaRPr lang="en-US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71755" indent="0">
              <a:buNone/>
            </a:pPr>
            <a:r>
              <a:rPr lang="en-US" altLang="zh-CN" sz="2400">
                <a:solidFill>
                  <a:schemeClr val="bg1"/>
                </a:solidFill>
                <a:latin typeface="微軟正黑體"/>
                <a:ea typeface="微軟正黑體"/>
              </a:rPr>
              <a:t>  1</a:t>
            </a:r>
            <a:r>
              <a:rPr lang="en-US" sz="2400">
                <a:solidFill>
                  <a:schemeClr val="bg1"/>
                </a:solidFill>
                <a:latin typeface="微軟正黑體"/>
                <a:ea typeface="微軟正黑體"/>
              </a:rPr>
              <a:t>0GB</a:t>
            </a:r>
            <a:r>
              <a:rPr lang="en-US" altLang="zh-CN" sz="24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檔案傳輸</a:t>
            </a:r>
            <a:endParaRPr lang="en-US" altLang="zh-CN" sz="24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5957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AAAC04F-CEBF-4375-931F-A25B24DC84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" y="0"/>
            <a:ext cx="12183861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C14DBFB3-80AC-4705-865B-EE8E86BB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91" y="2727434"/>
            <a:ext cx="5861050" cy="1500187"/>
          </a:xfrm>
        </p:spPr>
        <p:txBody>
          <a:bodyPr>
            <a:normAutofit/>
          </a:bodyPr>
          <a:lstStyle/>
          <a:p>
            <a:r>
              <a:rPr lang="en-US" altLang="zh-CN">
                <a:latin typeface="微軟正黑體"/>
                <a:ea typeface="微軟正黑體"/>
              </a:rPr>
              <a:t>QNAP Multi-Gig</a:t>
            </a:r>
            <a:r>
              <a:rPr lang="zh-CN" altLang="en-US">
                <a:latin typeface="微軟正黑體"/>
                <a:ea typeface="微軟正黑體"/>
              </a:rPr>
              <a:t>網卡</a:t>
            </a:r>
            <a:br>
              <a:rPr lang="zh-CN" altLang="en-US">
                <a:latin typeface="微軟正黑體"/>
                <a:ea typeface="微軟正黑體"/>
              </a:rPr>
            </a:br>
            <a:r>
              <a:rPr lang="zh-CN" altLang="en-US">
                <a:latin typeface="微軟正黑體"/>
                <a:ea typeface="微軟正黑體"/>
              </a:rPr>
              <a:t>交換器與配件產品線</a:t>
            </a:r>
            <a:endParaRPr lang="zh-TW" altLang="en-US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633952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301E8553-D853-49E8-81F7-66DE58C19AAF}"/>
              </a:ext>
            </a:extLst>
          </p:cNvPr>
          <p:cNvSpPr/>
          <p:nvPr/>
        </p:nvSpPr>
        <p:spPr>
          <a:xfrm>
            <a:off x="6300580" y="2075713"/>
            <a:ext cx="4499338" cy="3441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平行四邊形 36">
            <a:extLst>
              <a:ext uri="{FF2B5EF4-FFF2-40B4-BE49-F238E27FC236}">
                <a16:creationId xmlns:a16="http://schemas.microsoft.com/office/drawing/2014/main" id="{ECEC7AF2-0CB2-4D45-B307-D78298B10947}"/>
              </a:ext>
            </a:extLst>
          </p:cNvPr>
          <p:cNvSpPr/>
          <p:nvPr/>
        </p:nvSpPr>
        <p:spPr>
          <a:xfrm>
            <a:off x="6103765" y="1656493"/>
            <a:ext cx="2669947" cy="52782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CCC8B3B-3ADE-4AED-A1CD-ADD53B862903}"/>
              </a:ext>
            </a:extLst>
          </p:cNvPr>
          <p:cNvSpPr/>
          <p:nvPr/>
        </p:nvSpPr>
        <p:spPr>
          <a:xfrm>
            <a:off x="990025" y="2075713"/>
            <a:ext cx="4660015" cy="3441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平行四邊形 29">
            <a:extLst>
              <a:ext uri="{FF2B5EF4-FFF2-40B4-BE49-F238E27FC236}">
                <a16:creationId xmlns:a16="http://schemas.microsoft.com/office/drawing/2014/main" id="{60A61FAB-8E25-44E7-8580-693014921082}"/>
              </a:ext>
            </a:extLst>
          </p:cNvPr>
          <p:cNvSpPr/>
          <p:nvPr/>
        </p:nvSpPr>
        <p:spPr>
          <a:xfrm>
            <a:off x="774138" y="1656493"/>
            <a:ext cx="2669947" cy="527828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7E30E0B-7278-469B-880D-E50A149EEF1A}"/>
              </a:ext>
            </a:extLst>
          </p:cNvPr>
          <p:cNvSpPr/>
          <p:nvPr/>
        </p:nvSpPr>
        <p:spPr>
          <a:xfrm>
            <a:off x="6461473" y="2921351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9E73286F-0453-4E51-B62B-DDA2554681C0}"/>
              </a:ext>
            </a:extLst>
          </p:cNvPr>
          <p:cNvSpPr txBox="1"/>
          <p:nvPr/>
        </p:nvSpPr>
        <p:spPr>
          <a:xfrm>
            <a:off x="6425388" y="1736120"/>
            <a:ext cx="2175207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</a:t>
            </a:r>
            <a:r>
              <a:rPr lang="en-US" altLang="zh-CN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Multi-</a:t>
            </a: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en-US" altLang="zh-CN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ig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74C1D802-FAD7-4B49-B03A-E51F784424E6}"/>
              </a:ext>
            </a:extLst>
          </p:cNvPr>
          <p:cNvSpPr/>
          <p:nvPr/>
        </p:nvSpPr>
        <p:spPr>
          <a:xfrm>
            <a:off x="1150919" y="2921351"/>
            <a:ext cx="433994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D21C4-9FD8-6647-BF72-74CEC27B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 </a:t>
            </a:r>
            <a:r>
              <a:rPr lang="en-US" altLang="zh-CN"/>
              <a:t>Multi Gig</a:t>
            </a:r>
            <a:r>
              <a:rPr lang="zh-CN" altLang="en-US"/>
              <a:t>網卡產品線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D6C1-A85A-F249-B57C-5DDB4644BB50}"/>
              </a:ext>
            </a:extLst>
          </p:cNvPr>
          <p:cNvSpPr txBox="1"/>
          <p:nvPr/>
        </p:nvSpPr>
        <p:spPr>
          <a:xfrm>
            <a:off x="30934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FF143F-A2BD-2148-B5C8-8CABDC4EB647}"/>
              </a:ext>
            </a:extLst>
          </p:cNvPr>
          <p:cNvSpPr txBox="1"/>
          <p:nvPr/>
        </p:nvSpPr>
        <p:spPr>
          <a:xfrm>
            <a:off x="2939607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Mellanox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57ACDE-8E5B-FF42-AFB1-A04405241EF2}"/>
              </a:ext>
            </a:extLst>
          </p:cNvPr>
          <p:cNvSpPr txBox="1"/>
          <p:nvPr/>
        </p:nvSpPr>
        <p:spPr>
          <a:xfrm>
            <a:off x="7525731" y="-521468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Aquantia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247982A-5920-1F48-89A3-9254E284F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714" y="2383860"/>
            <a:ext cx="2279798" cy="14251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6E595A-04BA-8845-A475-22FC48FD4393}"/>
              </a:ext>
            </a:extLst>
          </p:cNvPr>
          <p:cNvSpPr txBox="1"/>
          <p:nvPr/>
        </p:nvSpPr>
        <p:spPr>
          <a:xfrm>
            <a:off x="1470647" y="3725565"/>
            <a:ext cx="172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QXG-10G1T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A36D70-06F6-204B-89F1-38A1144B575B}"/>
              </a:ext>
            </a:extLst>
          </p:cNvPr>
          <p:cNvSpPr txBox="1"/>
          <p:nvPr/>
        </p:nvSpPr>
        <p:spPr>
          <a:xfrm>
            <a:off x="3394099" y="3725565"/>
            <a:ext cx="227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QXG-10G2T-107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3C3F0B-A11D-0249-9DCF-2B30023A8A98}"/>
              </a:ext>
            </a:extLst>
          </p:cNvPr>
          <p:cNvSpPr txBox="1"/>
          <p:nvPr/>
        </p:nvSpPr>
        <p:spPr>
          <a:xfrm>
            <a:off x="1279455" y="4233579"/>
            <a:ext cx="245957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</a:t>
            </a:r>
            <a:r>
              <a:rPr lang="en-US" sz="1400" err="1">
                <a:latin typeface="微軟正黑體"/>
                <a:ea typeface="微軟正黑體"/>
              </a:rPr>
              <a:t>Aqtion</a:t>
            </a:r>
            <a:r>
              <a:rPr lang="en-US" sz="1400">
                <a:latin typeface="微軟正黑體"/>
                <a:ea typeface="微軟正黑體"/>
              </a:rPr>
              <a:t> AQC107</a:t>
            </a:r>
            <a:endParaRPr lang="zh-TW" altLang="en-US">
              <a:latin typeface="微軟正黑體"/>
              <a:ea typeface="微軟正黑體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軟正黑體"/>
                <a:ea typeface="微軟正黑體"/>
              </a:rPr>
              <a:t> 單埠</a:t>
            </a:r>
            <a:r>
              <a:rPr lang="en-US" altLang="zh-CN" sz="1400">
                <a:latin typeface="微軟正黑體"/>
                <a:ea typeface="微軟正黑體"/>
              </a:rPr>
              <a:t> </a:t>
            </a:r>
            <a:r>
              <a:rPr lang="en-US" sz="1400">
                <a:latin typeface="微軟正黑體"/>
                <a:ea typeface="微軟正黑體"/>
              </a:rPr>
              <a:t>10GbE </a:t>
            </a:r>
            <a:r>
              <a:rPr lang="en-US" sz="1400" err="1">
                <a:latin typeface="微軟正黑體"/>
                <a:ea typeface="微軟正黑體"/>
              </a:rPr>
              <a:t>NBase</a:t>
            </a:r>
            <a:r>
              <a:rPr lang="en-US" sz="1400">
                <a:latin typeface="微軟正黑體"/>
                <a:ea typeface="微軟正黑體"/>
              </a:rPr>
              <a:t>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PCIe Gen3 x4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Low Profile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86BA7A-B77C-B94D-9A23-9AB515E00AF2}"/>
              </a:ext>
            </a:extLst>
          </p:cNvPr>
          <p:cNvSpPr txBox="1"/>
          <p:nvPr/>
        </p:nvSpPr>
        <p:spPr>
          <a:xfrm>
            <a:off x="3411843" y="4233579"/>
            <a:ext cx="206660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 dirty="0">
                <a:latin typeface="微軟正黑體"/>
                <a:ea typeface="微軟正黑體"/>
              </a:rPr>
              <a:t> </a:t>
            </a:r>
            <a:r>
              <a:rPr lang="en-US" sz="1400" dirty="0" err="1">
                <a:latin typeface="微軟正黑體"/>
                <a:ea typeface="微軟正黑體"/>
              </a:rPr>
              <a:t>Aqtion</a:t>
            </a:r>
            <a:r>
              <a:rPr lang="en-US" sz="1400" dirty="0">
                <a:latin typeface="微軟正黑體"/>
                <a:ea typeface="微軟正黑體"/>
              </a:rPr>
              <a:t> AQC107S</a:t>
            </a:r>
            <a:endParaRPr lang="zh-TW" altLang="en-US" dirty="0">
              <a:latin typeface="微軟正黑體"/>
              <a:ea typeface="微軟正黑體"/>
            </a:endParaRP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軟正黑體"/>
                <a:ea typeface="微軟正黑體"/>
              </a:rPr>
              <a:t> 雙埠</a:t>
            </a:r>
            <a:r>
              <a:rPr lang="en-US" altLang="zh-CN" sz="1400" dirty="0">
                <a:latin typeface="微軟正黑體"/>
                <a:ea typeface="微軟正黑體"/>
              </a:rPr>
              <a:t> </a:t>
            </a:r>
            <a:r>
              <a:rPr lang="en-US" sz="1400" dirty="0">
                <a:latin typeface="微軟正黑體"/>
                <a:ea typeface="微軟正黑體"/>
              </a:rPr>
              <a:t>10GbE </a:t>
            </a:r>
            <a:r>
              <a:rPr lang="en-US" sz="1400" dirty="0" err="1">
                <a:latin typeface="微軟正黑體"/>
                <a:ea typeface="微軟正黑體"/>
              </a:rPr>
              <a:t>NBase</a:t>
            </a:r>
            <a:r>
              <a:rPr lang="en-US" sz="1400" dirty="0">
                <a:latin typeface="微軟正黑體"/>
                <a:ea typeface="微軟正黑體"/>
              </a:rPr>
              <a:t>-T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 dirty="0">
                <a:latin typeface="微軟正黑體"/>
                <a:ea typeface="微軟正黑體"/>
              </a:rPr>
              <a:t> PCIe Gen2  x4</a:t>
            </a:r>
          </a:p>
          <a:p>
            <a:pPr marL="35560" indent="-35560">
              <a:buFont typeface="Arial" panose="020B0604020202020204" pitchFamily="34" charset="0"/>
              <a:buChar char="•"/>
            </a:pPr>
            <a:r>
              <a:rPr lang="en-US" sz="1400" dirty="0">
                <a:latin typeface="微軟正黑體"/>
                <a:ea typeface="微軟正黑體"/>
              </a:rPr>
              <a:t> Low Profile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FC9B688D-30C3-44EB-AB56-B138B8C64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8484" y="2372327"/>
            <a:ext cx="2173357" cy="135858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2847BA8-5DA1-0844-A0CB-D62375A02633}"/>
              </a:ext>
            </a:extLst>
          </p:cNvPr>
          <p:cNvSpPr txBox="1"/>
          <p:nvPr/>
        </p:nvSpPr>
        <p:spPr>
          <a:xfrm>
            <a:off x="6642102" y="3115044"/>
            <a:ext cx="2109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QXG-5G1T-111C</a:t>
            </a:r>
          </a:p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QXG-5G2T-111C</a:t>
            </a:r>
          </a:p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QXG-5G4T-111C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71017D-DFB7-554F-B8CE-0FEB5CD06760}"/>
              </a:ext>
            </a:extLst>
          </p:cNvPr>
          <p:cNvSpPr txBox="1"/>
          <p:nvPr/>
        </p:nvSpPr>
        <p:spPr>
          <a:xfrm>
            <a:off x="6642102" y="4218783"/>
            <a:ext cx="3221575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</a:t>
            </a:r>
            <a:r>
              <a:rPr lang="en-US" sz="1400" err="1">
                <a:latin typeface="微軟正黑體"/>
                <a:ea typeface="微軟正黑體"/>
              </a:rPr>
              <a:t>Aqtion</a:t>
            </a:r>
            <a:r>
              <a:rPr lang="en-US" sz="1400">
                <a:latin typeface="微軟正黑體"/>
                <a:ea typeface="微軟正黑體"/>
              </a:rPr>
              <a:t> AQC111C</a:t>
            </a:r>
            <a:endParaRPr lang="zh-TW" altLang="en-US">
              <a:latin typeface="微軟正黑體"/>
              <a:ea typeface="微軟正黑體"/>
            </a:endParaRP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latin typeface="微軟正黑體"/>
                <a:ea typeface="微軟正黑體"/>
              </a:rPr>
              <a:t> 單</a:t>
            </a:r>
            <a:r>
              <a:rPr lang="en-US" altLang="zh-CN" sz="1400">
                <a:latin typeface="微軟正黑體"/>
                <a:ea typeface="微軟正黑體"/>
              </a:rPr>
              <a:t>/</a:t>
            </a:r>
            <a:r>
              <a:rPr lang="zh-CN" altLang="en-US" sz="1400">
                <a:latin typeface="微軟正黑體"/>
                <a:ea typeface="微軟正黑體"/>
              </a:rPr>
              <a:t>雙</a:t>
            </a:r>
            <a:r>
              <a:rPr lang="en-US" altLang="zh-CN" sz="1400">
                <a:latin typeface="微軟正黑體"/>
                <a:ea typeface="微軟正黑體"/>
              </a:rPr>
              <a:t>/</a:t>
            </a:r>
            <a:r>
              <a:rPr lang="zh-CN" altLang="en-US" sz="1400">
                <a:latin typeface="微軟正黑體"/>
                <a:ea typeface="微軟正黑體"/>
              </a:rPr>
              <a:t>四埠</a:t>
            </a:r>
            <a:r>
              <a:rPr lang="en-US" altLang="zh-CN" sz="1400">
                <a:latin typeface="微軟正黑體"/>
                <a:ea typeface="微軟正黑體"/>
              </a:rPr>
              <a:t> 5</a:t>
            </a:r>
            <a:r>
              <a:rPr lang="en-US" sz="1400">
                <a:latin typeface="微軟正黑體"/>
                <a:ea typeface="微軟正黑體"/>
              </a:rPr>
              <a:t>GbE </a:t>
            </a:r>
            <a:r>
              <a:rPr lang="en-US" sz="1400" err="1">
                <a:latin typeface="微軟正黑體"/>
                <a:ea typeface="微軟正黑體"/>
              </a:rPr>
              <a:t>NBase</a:t>
            </a:r>
            <a:r>
              <a:rPr lang="en-US" sz="1400">
                <a:latin typeface="微軟正黑體"/>
                <a:ea typeface="微軟正黑體"/>
              </a:rPr>
              <a:t>-T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PCIe Gen2 x1, Gen3 x2, Gen3 x4</a:t>
            </a:r>
          </a:p>
          <a:p>
            <a:pPr marL="35560" indent="-3556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400">
                <a:latin typeface="微軟正黑體"/>
                <a:ea typeface="微軟正黑體"/>
              </a:rPr>
              <a:t> Low Profile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C4288162-5A7D-42DA-BE4D-A7A81D248C93}"/>
              </a:ext>
            </a:extLst>
          </p:cNvPr>
          <p:cNvSpPr txBox="1"/>
          <p:nvPr/>
        </p:nvSpPr>
        <p:spPr>
          <a:xfrm>
            <a:off x="1035456" y="1736120"/>
            <a:ext cx="2243028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CN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</a:t>
            </a:r>
            <a:r>
              <a:rPr lang="en-US" altLang="zh-CN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Multi-</a:t>
            </a:r>
            <a:r>
              <a:rPr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en-US" altLang="zh-CN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ig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C595D47-7EC9-4BB1-8DBA-56A9D7048680}"/>
              </a:ext>
            </a:extLst>
          </p:cNvPr>
          <p:cNvCxnSpPr>
            <a:cxnSpLocks/>
          </p:cNvCxnSpPr>
          <p:nvPr/>
        </p:nvCxnSpPr>
        <p:spPr>
          <a:xfrm>
            <a:off x="1279455" y="4161011"/>
            <a:ext cx="17722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4060A1EB-6725-4F21-9543-C3D4385A71A5}"/>
              </a:ext>
            </a:extLst>
          </p:cNvPr>
          <p:cNvCxnSpPr>
            <a:cxnSpLocks/>
          </p:cNvCxnSpPr>
          <p:nvPr/>
        </p:nvCxnSpPr>
        <p:spPr>
          <a:xfrm>
            <a:off x="3488432" y="4161011"/>
            <a:ext cx="18241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94EE5D16-D055-4820-A48C-2D31D792A08B}"/>
              </a:ext>
            </a:extLst>
          </p:cNvPr>
          <p:cNvCxnSpPr>
            <a:cxnSpLocks/>
          </p:cNvCxnSpPr>
          <p:nvPr/>
        </p:nvCxnSpPr>
        <p:spPr>
          <a:xfrm>
            <a:off x="6695516" y="4161011"/>
            <a:ext cx="214067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47B99B47-0BC3-4EAE-92EF-148ECB75AE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818" y="2400043"/>
            <a:ext cx="2590729" cy="1619494"/>
          </a:xfrm>
          <a:prstGeom prst="rect">
            <a:avLst/>
          </a:prstGeom>
        </p:spPr>
      </p:pic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A999CC06-F3D2-4609-86CF-4AE9DE23C6E0}"/>
              </a:ext>
            </a:extLst>
          </p:cNvPr>
          <p:cNvSpPr/>
          <p:nvPr/>
        </p:nvSpPr>
        <p:spPr>
          <a:xfrm rot="16200000">
            <a:off x="4700914" y="4540602"/>
            <a:ext cx="1049131" cy="1049131"/>
          </a:xfrm>
          <a:prstGeom prst="rtTriangle">
            <a:avLst/>
          </a:prstGeom>
          <a:solidFill>
            <a:srgbClr val="4E2BB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3BB04-0536-D24D-ABD7-315A9EDF1459}"/>
              </a:ext>
            </a:extLst>
          </p:cNvPr>
          <p:cNvSpPr txBox="1"/>
          <p:nvPr/>
        </p:nvSpPr>
        <p:spPr>
          <a:xfrm rot="18900000">
            <a:off x="4936888" y="4979838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10GbE</a:t>
            </a:r>
          </a:p>
        </p:txBody>
      </p:sp>
      <p:sp>
        <p:nvSpPr>
          <p:cNvPr id="50" name="直角三角形 49">
            <a:extLst>
              <a:ext uri="{FF2B5EF4-FFF2-40B4-BE49-F238E27FC236}">
                <a16:creationId xmlns:a16="http://schemas.microsoft.com/office/drawing/2014/main" id="{9DD662BA-071E-40E6-B1D2-EE563E7E22F8}"/>
              </a:ext>
            </a:extLst>
          </p:cNvPr>
          <p:cNvSpPr/>
          <p:nvPr/>
        </p:nvSpPr>
        <p:spPr>
          <a:xfrm rot="16200000">
            <a:off x="9860047" y="4540602"/>
            <a:ext cx="1049131" cy="1049131"/>
          </a:xfrm>
          <a:prstGeom prst="rtTriangle">
            <a:avLst/>
          </a:prstGeom>
          <a:solidFill>
            <a:srgbClr val="4E2BB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D62DC375-A90C-4D65-81CE-D3DC6DCA4BA8}"/>
              </a:ext>
            </a:extLst>
          </p:cNvPr>
          <p:cNvSpPr txBox="1"/>
          <p:nvPr/>
        </p:nvSpPr>
        <p:spPr>
          <a:xfrm rot="18900000">
            <a:off x="10150781" y="4930856"/>
            <a:ext cx="957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5GbE</a:t>
            </a:r>
          </a:p>
        </p:txBody>
      </p:sp>
    </p:spTree>
    <p:extLst>
      <p:ext uri="{BB962C8B-B14F-4D97-AF65-F5344CB8AC3E}">
        <p14:creationId xmlns:p14="http://schemas.microsoft.com/office/powerpoint/2010/main" val="4125905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277A16A5-E5E8-4500-88D3-249D5390CA10}"/>
              </a:ext>
            </a:extLst>
          </p:cNvPr>
          <p:cNvSpPr/>
          <p:nvPr/>
        </p:nvSpPr>
        <p:spPr>
          <a:xfrm>
            <a:off x="936380" y="1980457"/>
            <a:ext cx="10103328" cy="377659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AD037D9-2318-406C-AB5F-F5758A30E71D}"/>
              </a:ext>
            </a:extLst>
          </p:cNvPr>
          <p:cNvSpPr/>
          <p:nvPr/>
        </p:nvSpPr>
        <p:spPr>
          <a:xfrm>
            <a:off x="1467493" y="2490136"/>
            <a:ext cx="9024196" cy="25458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661BE-26D2-C348-B283-FC013054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ea typeface="微軟正黑體"/>
                <a:cs typeface="Arial"/>
              </a:rPr>
              <a:t>QSW 2.5GbE </a:t>
            </a:r>
            <a:r>
              <a:rPr lang="en-US" b="0">
                <a:latin typeface="Arial"/>
                <a:ea typeface="微軟正黑體"/>
                <a:cs typeface="Arial"/>
              </a:rPr>
              <a:t>NBASE-T</a:t>
            </a:r>
            <a:r>
              <a:rPr lang="en-US">
                <a:latin typeface="Arial"/>
                <a:ea typeface="微軟正黑體"/>
                <a:cs typeface="Arial"/>
              </a:rPr>
              <a:t> </a:t>
            </a:r>
            <a:r>
              <a:rPr lang="en-US" err="1">
                <a:latin typeface="Arial"/>
                <a:ea typeface="微軟正黑體"/>
                <a:cs typeface="Arial"/>
              </a:rPr>
              <a:t>交換機</a:t>
            </a: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DE9D032F-A17F-8345-874D-1DF57FA19FBE}"/>
              </a:ext>
            </a:extLst>
          </p:cNvPr>
          <p:cNvSpPr txBox="1"/>
          <p:nvPr/>
        </p:nvSpPr>
        <p:spPr>
          <a:xfrm>
            <a:off x="3250926" y="5195688"/>
            <a:ext cx="574458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提供五埠 </a:t>
            </a:r>
            <a:r>
              <a:rPr 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2.5GbE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的無風扇設計非網管型交換機</a:t>
            </a:r>
            <a:endParaRPr lang="zh-TW" altLang="en-US" sz="2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電子用品 的圖片&#10;&#10;自動產生的描述">
            <a:extLst>
              <a:ext uri="{FF2B5EF4-FFF2-40B4-BE49-F238E27FC236}">
                <a16:creationId xmlns:a16="http://schemas.microsoft.com/office/drawing/2014/main" id="{D6A46DED-9941-47E1-8E65-D6E8DBE14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31"/>
          <a:stretch/>
        </p:blipFill>
        <p:spPr>
          <a:xfrm>
            <a:off x="2631023" y="2891934"/>
            <a:ext cx="6697135" cy="1854081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94E5FF32-770B-45D3-8691-22BE2FC37EBD}"/>
              </a:ext>
            </a:extLst>
          </p:cNvPr>
          <p:cNvSpPr/>
          <p:nvPr/>
        </p:nvSpPr>
        <p:spPr>
          <a:xfrm>
            <a:off x="573012" y="1530784"/>
            <a:ext cx="2677915" cy="67387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64">
            <a:extLst>
              <a:ext uri="{FF2B5EF4-FFF2-40B4-BE49-F238E27FC236}">
                <a16:creationId xmlns:a16="http://schemas.microsoft.com/office/drawing/2014/main" id="{91CEC2B0-B64A-4FB0-B3D2-B356F0CC4597}"/>
              </a:ext>
            </a:extLst>
          </p:cNvPr>
          <p:cNvSpPr/>
          <p:nvPr/>
        </p:nvSpPr>
        <p:spPr>
          <a:xfrm>
            <a:off x="573011" y="1641252"/>
            <a:ext cx="2677915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300" b="1" dirty="0">
                <a:solidFill>
                  <a:srgbClr val="002060"/>
                </a:solidFill>
                <a:latin typeface="Arial"/>
                <a:ea typeface="新細明體"/>
                <a:cs typeface="Arial"/>
              </a:rPr>
              <a:t>QSW-1105-5T</a:t>
            </a:r>
            <a:endParaRPr lang="en-US" altLang="zh-TW" sz="2300" b="1">
              <a:solidFill>
                <a:srgbClr val="00206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0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8279D6B-2180-49C9-A23D-1CE70B7B5E02}"/>
              </a:ext>
            </a:extLst>
          </p:cNvPr>
          <p:cNvSpPr/>
          <p:nvPr/>
        </p:nvSpPr>
        <p:spPr>
          <a:xfrm>
            <a:off x="6262148" y="2346924"/>
            <a:ext cx="4499338" cy="3441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平行四邊形 27">
            <a:extLst>
              <a:ext uri="{FF2B5EF4-FFF2-40B4-BE49-F238E27FC236}">
                <a16:creationId xmlns:a16="http://schemas.microsoft.com/office/drawing/2014/main" id="{B59F7C5C-EEE7-4880-8C71-F153C1E4A15A}"/>
              </a:ext>
            </a:extLst>
          </p:cNvPr>
          <p:cNvSpPr/>
          <p:nvPr/>
        </p:nvSpPr>
        <p:spPr>
          <a:xfrm>
            <a:off x="5949942" y="1890016"/>
            <a:ext cx="2677915" cy="67387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ED0BD3-8255-4A6E-859E-88F9719C1BA1}"/>
              </a:ext>
            </a:extLst>
          </p:cNvPr>
          <p:cNvSpPr/>
          <p:nvPr/>
        </p:nvSpPr>
        <p:spPr>
          <a:xfrm>
            <a:off x="824878" y="2346924"/>
            <a:ext cx="4499338" cy="3441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平行四邊形 25">
            <a:extLst>
              <a:ext uri="{FF2B5EF4-FFF2-40B4-BE49-F238E27FC236}">
                <a16:creationId xmlns:a16="http://schemas.microsoft.com/office/drawing/2014/main" id="{199E7D9B-E458-48A9-9B69-98A999103304}"/>
              </a:ext>
            </a:extLst>
          </p:cNvPr>
          <p:cNvSpPr/>
          <p:nvPr/>
        </p:nvSpPr>
        <p:spPr>
          <a:xfrm>
            <a:off x="430276" y="1890016"/>
            <a:ext cx="2677915" cy="67387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5E2CC9D-377F-490A-A6DA-8593033414F2}"/>
              </a:ext>
            </a:extLst>
          </p:cNvPr>
          <p:cNvSpPr/>
          <p:nvPr/>
        </p:nvSpPr>
        <p:spPr>
          <a:xfrm>
            <a:off x="6423041" y="319256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64">
            <a:extLst>
              <a:ext uri="{FF2B5EF4-FFF2-40B4-BE49-F238E27FC236}">
                <a16:creationId xmlns:a16="http://schemas.microsoft.com/office/drawing/2014/main" id="{91D9E482-8EBB-4045-8CFF-2B665E3B8FD5}"/>
              </a:ext>
            </a:extLst>
          </p:cNvPr>
          <p:cNvSpPr/>
          <p:nvPr/>
        </p:nvSpPr>
        <p:spPr>
          <a:xfrm>
            <a:off x="5949944" y="2037953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897685A-EFEB-4BC9-83B1-E6AF89F00EBB}"/>
              </a:ext>
            </a:extLst>
          </p:cNvPr>
          <p:cNvSpPr/>
          <p:nvPr/>
        </p:nvSpPr>
        <p:spPr>
          <a:xfrm>
            <a:off x="985771" y="3192562"/>
            <a:ext cx="4177551" cy="2379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QNAP</a:t>
            </a:r>
            <a:r>
              <a:rPr lang="zh-TW" altLang="en-US"/>
              <a:t> </a:t>
            </a:r>
            <a:r>
              <a:rPr lang="en-US" altLang="zh-TW"/>
              <a:t>Multi Gig</a:t>
            </a:r>
            <a:r>
              <a:rPr lang="zh-CN" altLang="en-US"/>
              <a:t>網路配件產品線</a:t>
            </a:r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169476" y="4673071"/>
            <a:ext cx="289895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5G/2.5G/1G/100M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四速網速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網路接口</a:t>
            </a: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430275" y="2000484"/>
            <a:ext cx="267791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300" b="1">
                <a:solidFill>
                  <a:srgbClr val="00206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91AD18-39C2-B44B-86D3-6C916F9618CC}"/>
              </a:ext>
            </a:extLst>
          </p:cNvPr>
          <p:cNvSpPr txBox="1"/>
          <p:nvPr/>
        </p:nvSpPr>
        <p:spPr>
          <a:xfrm>
            <a:off x="6629491" y="4673071"/>
            <a:ext cx="3534182" cy="655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10G/5G/2.5G/1G/100M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五速網速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RJ45 NBASE-T </a:t>
            </a:r>
            <a:r>
              <a:rPr lang="zh-TW" altLang="en-US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網路接口</a:t>
            </a:r>
          </a:p>
        </p:txBody>
      </p:sp>
      <p:pic>
        <p:nvPicPr>
          <p:cNvPr id="17" name="圖片 14">
            <a:extLst>
              <a:ext uri="{FF2B5EF4-FFF2-40B4-BE49-F238E27FC236}">
                <a16:creationId xmlns:a16="http://schemas.microsoft.com/office/drawing/2014/main" id="{ADBB70DA-F823-6941-8A66-F5A476A94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9646" y="2392790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331" y="2244305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169475" y="4076389"/>
            <a:ext cx="302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3.2 Gen1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11CC9AB3-5666-374B-A93D-6FD259F0A807}"/>
              </a:ext>
            </a:extLst>
          </p:cNvPr>
          <p:cNvSpPr txBox="1"/>
          <p:nvPr/>
        </p:nvSpPr>
        <p:spPr>
          <a:xfrm>
            <a:off x="6629491" y="4076389"/>
            <a:ext cx="308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主機具備</a:t>
            </a:r>
            <a:r>
              <a:rPr lang="en-US" altLang="zh-CN" sz="20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Thunderbolt 3</a:t>
            </a:r>
            <a:endParaRPr lang="en-US" sz="20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169476" y="4570628"/>
            <a:ext cx="2844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47FA41-8F8F-4E93-8CAE-ADEBE7A8CA96}"/>
              </a:ext>
            </a:extLst>
          </p:cNvPr>
          <p:cNvCxnSpPr>
            <a:cxnSpLocks/>
          </p:cNvCxnSpPr>
          <p:nvPr/>
        </p:nvCxnSpPr>
        <p:spPr>
          <a:xfrm>
            <a:off x="6629491" y="4570628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B5B47058-715D-4DAB-B8B7-69685B19F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9461" y="3263834"/>
            <a:ext cx="633870" cy="770253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A7D80827-BF31-452E-8174-E5B167AE6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63792" y="4253847"/>
            <a:ext cx="1710756" cy="17107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216449" y="4397292"/>
            <a:ext cx="1651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endParaRPr lang="en-US" altLang="zh-CN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與筆電，利用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 1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快速升級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5Gbps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6AC29041-E4BE-4BD5-932C-15F46D36E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3674" y="4253847"/>
            <a:ext cx="1710756" cy="171075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482828-697C-8644-8F87-65CC4F0952D9}"/>
              </a:ext>
            </a:extLst>
          </p:cNvPr>
          <p:cNvSpPr txBox="1"/>
          <p:nvPr/>
        </p:nvSpPr>
        <p:spPr>
          <a:xfrm>
            <a:off x="10075111" y="4397292"/>
            <a:ext cx="1493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適用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Thunderbolt3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Ｍ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ac/PC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與筆電，快速升級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10Gbps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7680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片 66">
            <a:extLst>
              <a:ext uri="{FF2B5EF4-FFF2-40B4-BE49-F238E27FC236}">
                <a16:creationId xmlns:a16="http://schemas.microsoft.com/office/drawing/2014/main" id="{2D43B4B1-F303-4154-BF6C-CDA8B043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7" y="3774073"/>
            <a:ext cx="11631621" cy="2249247"/>
          </a:xfrm>
          <a:prstGeom prst="rect">
            <a:avLst/>
          </a:prstGeom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671" y="4562955"/>
            <a:ext cx="1979716" cy="1514017"/>
          </a:xfrm>
          <a:prstGeom prst="rect">
            <a:avLst/>
          </a:prstGeom>
          <a:noFill/>
        </p:spPr>
      </p:pic>
      <p:sp>
        <p:nvSpPr>
          <p:cNvPr id="55" name="平行四邊形 54">
            <a:extLst>
              <a:ext uri="{FF2B5EF4-FFF2-40B4-BE49-F238E27FC236}">
                <a16:creationId xmlns:a16="http://schemas.microsoft.com/office/drawing/2014/main" id="{6C3DE781-80EB-4912-84A4-023DD75E58B3}"/>
              </a:ext>
            </a:extLst>
          </p:cNvPr>
          <p:cNvSpPr/>
          <p:nvPr/>
        </p:nvSpPr>
        <p:spPr>
          <a:xfrm>
            <a:off x="1037929" y="5592869"/>
            <a:ext cx="2459575" cy="426136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7" name="直線接點 56"/>
          <p:cNvCxnSpPr/>
          <p:nvPr/>
        </p:nvCxnSpPr>
        <p:spPr>
          <a:xfrm>
            <a:off x="3142906" y="5033872"/>
            <a:ext cx="2281023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Shape 4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048" y="3836554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5" name="Shape 443"/>
          <p:cNvSpPr txBox="1"/>
          <p:nvPr/>
        </p:nvSpPr>
        <p:spPr>
          <a:xfrm>
            <a:off x="3672227" y="506362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3497504" y="4581341"/>
            <a:ext cx="975717" cy="37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6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0" name="Shape 443"/>
          <p:cNvSpPr txBox="1"/>
          <p:nvPr/>
        </p:nvSpPr>
        <p:spPr>
          <a:xfrm>
            <a:off x="8130644" y="417161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8143993" y="5147571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7478381" y="5178590"/>
            <a:ext cx="985105" cy="34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302379" y="4840238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chemeClr val="bg1"/>
                </a:solidFill>
                <a:ea typeface="新細明體"/>
              </a:rPr>
              <a:t>2.5Gb</a:t>
            </a:r>
            <a:endParaRPr sz="16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378" y="3959170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76585069-4267-4EEC-9CC7-A4568D065C10}"/>
              </a:ext>
            </a:extLst>
          </p:cNvPr>
          <p:cNvGrpSpPr/>
          <p:nvPr/>
        </p:nvGrpSpPr>
        <p:grpSpPr>
          <a:xfrm>
            <a:off x="6665493" y="4581477"/>
            <a:ext cx="2385438" cy="569922"/>
            <a:chOff x="6868492" y="4645912"/>
            <a:chExt cx="2182441" cy="866869"/>
          </a:xfrm>
        </p:grpSpPr>
        <p:cxnSp>
          <p:nvCxnSpPr>
            <p:cNvPr id="58" name="肘形接點 57"/>
            <p:cNvCxnSpPr/>
            <p:nvPr/>
          </p:nvCxnSpPr>
          <p:spPr>
            <a:xfrm flipV="1">
              <a:off x="6960097" y="4645912"/>
              <a:ext cx="1944947" cy="408045"/>
            </a:xfrm>
            <a:prstGeom prst="bentConnector3">
              <a:avLst>
                <a:gd name="adj1" fmla="val 32448"/>
              </a:avLst>
            </a:prstGeom>
            <a:ln w="38100">
              <a:solidFill>
                <a:srgbClr val="011F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肘形接點 58"/>
            <p:cNvCxnSpPr>
              <a:cxnSpLocks/>
            </p:cNvCxnSpPr>
            <p:nvPr/>
          </p:nvCxnSpPr>
          <p:spPr>
            <a:xfrm>
              <a:off x="6868492" y="5334019"/>
              <a:ext cx="2182441" cy="178762"/>
            </a:xfrm>
            <a:prstGeom prst="bentConnector3">
              <a:avLst>
                <a:gd name="adj1" fmla="val 33860"/>
              </a:avLst>
            </a:prstGeom>
            <a:ln w="38100">
              <a:solidFill>
                <a:srgbClr val="011F4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Shape 4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692" y="488280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331" y="4846894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6BCA2D-6BC1-1846-A382-E76A9CCB8B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90" r="12918"/>
          <a:stretch/>
        </p:blipFill>
        <p:spPr>
          <a:xfrm>
            <a:off x="1149777" y="4022346"/>
            <a:ext cx="1748793" cy="1514017"/>
          </a:xfrm>
          <a:prstGeom prst="rect">
            <a:avLst/>
          </a:prstGeom>
        </p:spPr>
      </p:pic>
      <p:sp>
        <p:nvSpPr>
          <p:cNvPr id="477" name="Shape 477"/>
          <p:cNvSpPr/>
          <p:nvPr/>
        </p:nvSpPr>
        <p:spPr>
          <a:xfrm>
            <a:off x="1197629" y="5639862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67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</a:p>
        </p:txBody>
      </p:sp>
      <p:sp>
        <p:nvSpPr>
          <p:cNvPr id="51" name="Shape 435"/>
          <p:cNvSpPr txBox="1"/>
          <p:nvPr/>
        </p:nvSpPr>
        <p:spPr>
          <a:xfrm>
            <a:off x="4252820" y="4287277"/>
            <a:ext cx="326436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40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400" b="1">
                <a:solidFill>
                  <a:srgbClr val="262626"/>
                </a:solidFill>
                <a:ea typeface="微軟正黑體"/>
              </a:rPr>
              <a:t>2.5G/1G/100M/10M</a:t>
            </a:r>
            <a:r>
              <a:rPr lang="zh-CN" altLang="en-US" sz="1400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交換機</a:t>
            </a:r>
            <a:endParaRPr lang="zh-TW" altLang="en-US" sz="1400" b="1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4886714" y="5317457"/>
            <a:ext cx="2654045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2.5GbE Switch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sz="140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QSW-1105-5T</a:t>
            </a:r>
          </a:p>
        </p:txBody>
      </p:sp>
      <p:sp>
        <p:nvSpPr>
          <p:cNvPr id="71" name="Shape 444"/>
          <p:cNvSpPr txBox="1"/>
          <p:nvPr/>
        </p:nvSpPr>
        <p:spPr>
          <a:xfrm>
            <a:off x="7472548" y="4200098"/>
            <a:ext cx="985105" cy="34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sz="1467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CA0FBF6B-E2D4-4849-A922-B206540685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2123" y="4690539"/>
            <a:ext cx="2074639" cy="599728"/>
          </a:xfrm>
          <a:prstGeom prst="rect">
            <a:avLst/>
          </a:prstGeom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736732" y="4562755"/>
            <a:ext cx="2059639" cy="1518403"/>
          </a:xfrm>
          <a:prstGeom prst="rect">
            <a:avLst/>
          </a:prstGeom>
          <a:noFill/>
        </p:spPr>
      </p:pic>
      <p:sp>
        <p:nvSpPr>
          <p:cNvPr id="66" name="平行四邊形 65">
            <a:extLst>
              <a:ext uri="{FF2B5EF4-FFF2-40B4-BE49-F238E27FC236}">
                <a16:creationId xmlns:a16="http://schemas.microsoft.com/office/drawing/2014/main" id="{68F3BD54-530C-4763-95F4-894B7CD35213}"/>
              </a:ext>
            </a:extLst>
          </p:cNvPr>
          <p:cNvSpPr/>
          <p:nvPr/>
        </p:nvSpPr>
        <p:spPr>
          <a:xfrm>
            <a:off x="8603662" y="5592869"/>
            <a:ext cx="2459575" cy="426136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6B5E3C-8697-47B7-8C95-E2F5BE262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77" y="1335673"/>
            <a:ext cx="11631621" cy="224924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5D2B03-7A07-4E8E-8ED3-84B964637608}"/>
              </a:ext>
            </a:extLst>
          </p:cNvPr>
          <p:cNvSpPr/>
          <p:nvPr/>
        </p:nvSpPr>
        <p:spPr>
          <a:xfrm>
            <a:off x="422032" y="1438856"/>
            <a:ext cx="11371384" cy="2054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接點 61"/>
          <p:cNvCxnSpPr>
            <a:cxnSpLocks/>
          </p:cNvCxnSpPr>
          <p:nvPr/>
        </p:nvCxnSpPr>
        <p:spPr>
          <a:xfrm>
            <a:off x="2470314" y="2544092"/>
            <a:ext cx="2953615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6960097" y="1967884"/>
            <a:ext cx="2090836" cy="408190"/>
          </a:xfrm>
          <a:prstGeom prst="bentConnector3">
            <a:avLst>
              <a:gd name="adj1" fmla="val 2973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6864089" y="2524314"/>
            <a:ext cx="2054609" cy="478268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以最少花費升級五倍速</a:t>
            </a:r>
            <a:endParaRPr lang="zh-TW" altLang="en-US"/>
          </a:p>
        </p:txBody>
      </p:sp>
      <p:pic>
        <p:nvPicPr>
          <p:cNvPr id="430" name="Shape 4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7361" y="150371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048" y="2472084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5" name="Shape 435"/>
          <p:cNvSpPr txBox="1"/>
          <p:nvPr/>
        </p:nvSpPr>
        <p:spPr>
          <a:xfrm>
            <a:off x="4841613" y="1796080"/>
            <a:ext cx="2624729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en-US" sz="1400" b="1">
                <a:solidFill>
                  <a:srgbClr val="262626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400" b="1">
                <a:solidFill>
                  <a:srgbClr val="262626"/>
                </a:solidFill>
                <a:ea typeface="微軟正黑體"/>
              </a:rPr>
              <a:t>2.5G/1G/100M</a:t>
            </a:r>
            <a:r>
              <a:rPr lang="en-US" altLang="zh-TW" sz="1400" b="1">
                <a:solidFill>
                  <a:srgbClr val="262626"/>
                </a:solidFill>
                <a:latin typeface="Calibri"/>
                <a:ea typeface="微軟正黑體"/>
                <a:cs typeface="Calibri"/>
              </a:rPr>
              <a:t>/10M</a:t>
            </a:r>
            <a:r>
              <a:rPr lang="zh-CN" altLang="en-US" sz="1400" b="1">
                <a:solidFill>
                  <a:srgbClr val="262626"/>
                </a:solidFill>
                <a:latin typeface="微軟正黑體"/>
                <a:ea typeface="微軟正黑體"/>
              </a:rPr>
              <a:t>交換機</a:t>
            </a:r>
            <a:endParaRPr lang="zh-TW" altLang="en-US" sz="1400" b="1">
              <a:solidFill>
                <a:srgbClr val="262626"/>
              </a:solidFill>
              <a:latin typeface="微軟正黑體"/>
              <a:ea typeface="微軟正黑體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719119" y="2616100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6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3719117" y="2040036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8" name="Shape 443"/>
          <p:cNvSpPr txBox="1"/>
          <p:nvPr/>
        </p:nvSpPr>
        <p:spPr>
          <a:xfrm>
            <a:off x="8112751" y="1575628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7536535" y="1575628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8112751" y="300728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467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7536535" y="3007285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467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5082492" y="2623429"/>
            <a:ext cx="2054609" cy="400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 b="1">
                <a:solidFill>
                  <a:srgbClr val="262626"/>
                </a:solidFill>
                <a:latin typeface="微軟正黑體"/>
                <a:ea typeface="微軟正黑體"/>
              </a:rPr>
              <a:t> </a:t>
            </a:r>
            <a:r>
              <a:rPr lang="en-US" altLang="zh-CN" sz="1400" b="1">
                <a:solidFill>
                  <a:srgbClr val="262626"/>
                </a:solidFill>
                <a:latin typeface="Arial"/>
                <a:ea typeface="微軟正黑體"/>
                <a:cs typeface="Arial"/>
              </a:rPr>
              <a:t>QNAP 2.5GbE switch</a:t>
            </a:r>
            <a:endParaRPr lang="en-US" sz="140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10268220" y="4188924"/>
            <a:ext cx="17194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33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QXG-2G1T-I225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333" b="1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333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QNA-UC5G1T</a:t>
            </a:r>
            <a:endParaRPr lang="en-US" altLang="zh-TW" sz="1333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C8CA4-96D6-6349-B7AD-4B8A06863E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90" r="12918"/>
          <a:stretch/>
        </p:blipFill>
        <p:spPr>
          <a:xfrm>
            <a:off x="1179667" y="1705363"/>
            <a:ext cx="1729119" cy="1496985"/>
          </a:xfrm>
          <a:prstGeom prst="rect">
            <a:avLst/>
          </a:prstGeom>
        </p:spPr>
      </p:pic>
      <p:sp>
        <p:nvSpPr>
          <p:cNvPr id="56" name="Shape 444">
            <a:extLst>
              <a:ext uri="{FF2B5EF4-FFF2-40B4-BE49-F238E27FC236}">
                <a16:creationId xmlns:a16="http://schemas.microsoft.com/office/drawing/2014/main" id="{B9C570DB-5941-E347-89DD-9153C1266F7E}"/>
              </a:ext>
            </a:extLst>
          </p:cNvPr>
          <p:cNvSpPr txBox="1"/>
          <p:nvPr/>
        </p:nvSpPr>
        <p:spPr>
          <a:xfrm>
            <a:off x="1427559" y="3106834"/>
            <a:ext cx="111772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600" b="1">
                <a:solidFill>
                  <a:srgbClr val="262626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TS-453Be</a:t>
            </a:r>
            <a:endParaRPr sz="16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477"/>
          <p:cNvSpPr/>
          <p:nvPr/>
        </p:nvSpPr>
        <p:spPr>
          <a:xfrm>
            <a:off x="8810010" y="5619011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5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</a:p>
        </p:txBody>
      </p:sp>
      <p:sp>
        <p:nvSpPr>
          <p:cNvPr id="60" name="Shape 444">
            <a:extLst>
              <a:ext uri="{FF2B5EF4-FFF2-40B4-BE49-F238E27FC236}">
                <a16:creationId xmlns:a16="http://schemas.microsoft.com/office/drawing/2014/main" id="{1681CAD9-1794-4751-8A47-628219233A37}"/>
              </a:ext>
            </a:extLst>
          </p:cNvPr>
          <p:cNvSpPr txBox="1"/>
          <p:nvPr/>
        </p:nvSpPr>
        <p:spPr>
          <a:xfrm>
            <a:off x="11154245" y="4846894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00" b="1">
                <a:solidFill>
                  <a:schemeClr val="bg1"/>
                </a:solidFill>
                <a:ea typeface="新細明體"/>
              </a:rPr>
              <a:t>2.5Gb</a:t>
            </a:r>
            <a:endParaRPr lang="en-US" sz="1400" b="1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E5A56B34-5EF2-4323-A4B0-F131D36A9F67}"/>
              </a:ext>
            </a:extLst>
          </p:cNvPr>
          <p:cNvSpPr/>
          <p:nvPr/>
        </p:nvSpPr>
        <p:spPr>
          <a:xfrm>
            <a:off x="4176414" y="2985921"/>
            <a:ext cx="3911170" cy="1326815"/>
          </a:xfrm>
          <a:prstGeom prst="downArrow">
            <a:avLst>
              <a:gd name="adj1" fmla="val 63482"/>
              <a:gd name="adj2" fmla="val 61194"/>
            </a:avLst>
          </a:prstGeom>
          <a:gradFill flip="none" rotWithShape="1">
            <a:gsLst>
              <a:gs pos="0">
                <a:srgbClr val="002060"/>
              </a:gs>
              <a:gs pos="52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4" name="Shape 474"/>
          <p:cNvSpPr txBox="1"/>
          <p:nvPr/>
        </p:nvSpPr>
        <p:spPr>
          <a:xfrm>
            <a:off x="4958418" y="3013639"/>
            <a:ext cx="2332090" cy="65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t" anchorCtr="0">
            <a:noAutofit/>
          </a:bodyPr>
          <a:lstStyle/>
          <a:p>
            <a:pPr algn="ctr">
              <a:lnSpc>
                <a:spcPts val="2267"/>
              </a:lnSpc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 + 2G1T-I225</a:t>
            </a:r>
            <a:endParaRPr sz="20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ECD2B47-2B90-4E09-855D-A21B45D752C9}"/>
              </a:ext>
            </a:extLst>
          </p:cNvPr>
          <p:cNvGrpSpPr/>
          <p:nvPr/>
        </p:nvGrpSpPr>
        <p:grpSpPr>
          <a:xfrm>
            <a:off x="2375086" y="4372632"/>
            <a:ext cx="1164216" cy="1213578"/>
            <a:chOff x="2910000" y="3349177"/>
            <a:chExt cx="1390485" cy="1449441"/>
          </a:xfrm>
        </p:grpSpPr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4A4A8B4B-B713-4795-BAEE-2A5865D03E74}"/>
                </a:ext>
              </a:extLst>
            </p:cNvPr>
            <p:cNvGrpSpPr/>
            <p:nvPr/>
          </p:nvGrpSpPr>
          <p:grpSpPr>
            <a:xfrm rot="10800000">
              <a:off x="2910000" y="3349177"/>
              <a:ext cx="1390485" cy="1390485"/>
              <a:chOff x="946017" y="4674811"/>
              <a:chExt cx="1184801" cy="1184801"/>
            </a:xfrm>
          </p:grpSpPr>
          <p:sp>
            <p:nvSpPr>
              <p:cNvPr id="74" name="Shape 279">
                <a:extLst>
                  <a:ext uri="{FF2B5EF4-FFF2-40B4-BE49-F238E27FC236}">
                    <a16:creationId xmlns:a16="http://schemas.microsoft.com/office/drawing/2014/main" id="{BC8D3E89-E366-4E69-88FF-ABDA95F40FAE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Shape 280">
                <a:extLst>
                  <a:ext uri="{FF2B5EF4-FFF2-40B4-BE49-F238E27FC236}">
                    <a16:creationId xmlns:a16="http://schemas.microsoft.com/office/drawing/2014/main" id="{29DB12CF-A2E2-4DBA-9067-25A986B9C470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6" name="圖片 75" descr="一張含有 電路 的圖片&#10;&#10;自動產生的描述">
              <a:extLst>
                <a:ext uri="{FF2B5EF4-FFF2-40B4-BE49-F238E27FC236}">
                  <a16:creationId xmlns:a16="http://schemas.microsoft.com/office/drawing/2014/main" id="{FAC1C473-26CE-4077-BE63-E4B5B247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489" y="3391122"/>
              <a:ext cx="986698" cy="140749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190FC6C-33D0-4953-94F1-C576B1EEAA2E}"/>
              </a:ext>
            </a:extLst>
          </p:cNvPr>
          <p:cNvGrpSpPr/>
          <p:nvPr/>
        </p:nvGrpSpPr>
        <p:grpSpPr>
          <a:xfrm>
            <a:off x="8766615" y="4259910"/>
            <a:ext cx="879534" cy="882958"/>
            <a:chOff x="6119450" y="3416993"/>
            <a:chExt cx="1165815" cy="1170353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A490FE6B-86A5-4360-B81C-CE8944074275}"/>
                </a:ext>
              </a:extLst>
            </p:cNvPr>
            <p:cNvGrpSpPr/>
            <p:nvPr/>
          </p:nvGrpSpPr>
          <p:grpSpPr>
            <a:xfrm rot="5400000">
              <a:off x="6120249" y="3416194"/>
              <a:ext cx="1164217" cy="1165815"/>
              <a:chOff x="6120249" y="3416194"/>
              <a:chExt cx="1164217" cy="1165815"/>
            </a:xfrm>
          </p:grpSpPr>
          <p:sp>
            <p:nvSpPr>
              <p:cNvPr id="84" name="Shape 279">
                <a:extLst>
                  <a:ext uri="{FF2B5EF4-FFF2-40B4-BE49-F238E27FC236}">
                    <a16:creationId xmlns:a16="http://schemas.microsoft.com/office/drawing/2014/main" id="{0A136BD1-28EE-4ECD-81B2-8307A10BDCDD}"/>
                  </a:ext>
                </a:extLst>
              </p:cNvPr>
              <p:cNvSpPr/>
              <p:nvPr/>
            </p:nvSpPr>
            <p:spPr>
              <a:xfrm rot="2700000">
                <a:off x="6120249" y="3417793"/>
                <a:ext cx="1164216" cy="1164216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" name="群組 77">
                <a:extLst>
                  <a:ext uri="{FF2B5EF4-FFF2-40B4-BE49-F238E27FC236}">
                    <a16:creationId xmlns:a16="http://schemas.microsoft.com/office/drawing/2014/main" id="{C8D5CC3E-AFA5-407A-9F74-6EFFB4B964CC}"/>
                  </a:ext>
                </a:extLst>
              </p:cNvPr>
              <p:cNvGrpSpPr/>
              <p:nvPr/>
            </p:nvGrpSpPr>
            <p:grpSpPr>
              <a:xfrm rot="10800000">
                <a:off x="6120250" y="3416194"/>
                <a:ext cx="1164216" cy="1164216"/>
                <a:chOff x="60695" y="4417397"/>
                <a:chExt cx="1184801" cy="1184801"/>
              </a:xfrm>
            </p:grpSpPr>
            <p:sp>
              <p:nvSpPr>
                <p:cNvPr id="82" name="Shape 279">
                  <a:extLst>
                    <a:ext uri="{FF2B5EF4-FFF2-40B4-BE49-F238E27FC236}">
                      <a16:creationId xmlns:a16="http://schemas.microsoft.com/office/drawing/2014/main" id="{4C197CF5-9919-4FB4-804F-306F9DDE3C49}"/>
                    </a:ext>
                  </a:extLst>
                </p:cNvPr>
                <p:cNvSpPr/>
                <p:nvPr/>
              </p:nvSpPr>
              <p:spPr>
                <a:xfrm rot="2700000">
                  <a:off x="60695" y="4417397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85D8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Shape 280">
                  <a:extLst>
                    <a:ext uri="{FF2B5EF4-FFF2-40B4-BE49-F238E27FC236}">
                      <a16:creationId xmlns:a16="http://schemas.microsoft.com/office/drawing/2014/main" id="{77ADEE00-D9BF-460C-8FEE-CDE61DEC7C9B}"/>
                    </a:ext>
                  </a:extLst>
                </p:cNvPr>
                <p:cNvSpPr/>
                <p:nvPr/>
              </p:nvSpPr>
              <p:spPr>
                <a:xfrm>
                  <a:off x="126796" y="4492221"/>
                  <a:ext cx="1058759" cy="1058759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81" name="圖片 80" descr="一張含有 電路 的圖片&#10;&#10;自動產生的描述">
              <a:extLst>
                <a:ext uri="{FF2B5EF4-FFF2-40B4-BE49-F238E27FC236}">
                  <a16:creationId xmlns:a16="http://schemas.microsoft.com/office/drawing/2014/main" id="{BD4EE158-9005-4F6E-A74A-873487013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9262" y="3488191"/>
              <a:ext cx="770541" cy="109915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8" name="圖片 67" descr="一張含有 電子用品 的圖片&#10;&#10;自動產生的描述">
            <a:extLst>
              <a:ext uri="{FF2B5EF4-FFF2-40B4-BE49-F238E27FC236}">
                <a16:creationId xmlns:a16="http://schemas.microsoft.com/office/drawing/2014/main" id="{F6EE13B3-6B80-432E-8A65-6C7F05A84F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680" y="2120343"/>
            <a:ext cx="2074639" cy="5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9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4F3981C-928F-46D2-8D95-528C9EE0C6F0}"/>
              </a:ext>
            </a:extLst>
          </p:cNvPr>
          <p:cNvSpPr/>
          <p:nvPr/>
        </p:nvSpPr>
        <p:spPr>
          <a:xfrm>
            <a:off x="5691582" y="923320"/>
            <a:ext cx="6500418" cy="4661209"/>
          </a:xfrm>
          <a:prstGeom prst="rect">
            <a:avLst/>
          </a:prstGeom>
          <a:solidFill>
            <a:srgbClr val="00052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FE988F4-8B5B-4223-B09A-B1E52256D3C4}"/>
              </a:ext>
            </a:extLst>
          </p:cNvPr>
          <p:cNvSpPr txBox="1"/>
          <p:nvPr/>
        </p:nvSpPr>
        <p:spPr>
          <a:xfrm>
            <a:off x="5892787" y="1401655"/>
            <a:ext cx="5803900" cy="38461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免換網路佈線即可升級 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CN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CN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與網通產品建構彈性高速環境 </a:t>
            </a:r>
            <a:r>
              <a:rPr 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Multi-Gig</a:t>
            </a:r>
            <a:r>
              <a:rPr lang="zh-CN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網卡與配件</a:t>
            </a: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NAS QTS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Linux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Windows 10 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Windows Server 2019 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更適企業環境使用</a:t>
            </a:r>
            <a:endParaRPr lang="en-US" altLang="zh-TW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3700"/>
              </a:lnSpc>
              <a:buFont typeface="Wingdings" panose="05000000000000000000" pitchFamily="2" charset="2"/>
              <a:buChar char="ü"/>
            </a:pP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多款</a:t>
            </a:r>
            <a:r>
              <a:rPr lang="en-US" altLang="zh-TW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QNAP Multi-Gig </a:t>
            </a:r>
            <a:r>
              <a:rPr lang="zh-TW" altLang="en-US" sz="2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網卡與交換器幫助用戶立即升速</a:t>
            </a:r>
            <a:endParaRPr lang="zh-CN" altLang="en-US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26575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D53F0B-4330-4901-A745-13BB0B51D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57701" y="2900362"/>
            <a:ext cx="7335232" cy="1814513"/>
          </a:xfr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zh-TW" altLang="en-US" sz="5400" b="1">
                <a:solidFill>
                  <a:schemeClr val="bg1"/>
                </a:solidFill>
                <a:latin typeface="微軟正黑體"/>
                <a:ea typeface="微軟正黑體"/>
              </a:rPr>
              <a:t>一卡加速</a:t>
            </a:r>
            <a:br>
              <a:rPr lang="en-US" altLang="zh-TW" sz="4000" b="1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en-US" altLang="zh-TW" sz="4000" b="1">
                <a:solidFill>
                  <a:schemeClr val="bg1"/>
                </a:solidFill>
                <a:latin typeface="微軟正黑體"/>
                <a:ea typeface="微軟正黑體"/>
              </a:rPr>
              <a:t>QNAP 1/2/4-</a:t>
            </a:r>
            <a:r>
              <a:rPr lang="zh-TW" altLang="en-US" sz="4000" b="1">
                <a:solidFill>
                  <a:schemeClr val="bg1"/>
                </a:solidFill>
                <a:latin typeface="微軟正黑體"/>
                <a:ea typeface="微軟正黑體"/>
              </a:rPr>
              <a:t>埠 </a:t>
            </a:r>
            <a:r>
              <a:rPr lang="en-US" altLang="zh-TW" sz="4000" b="1">
                <a:solidFill>
                  <a:schemeClr val="bg1"/>
                </a:solidFill>
                <a:latin typeface="微軟正黑體"/>
                <a:ea typeface="微軟正黑體"/>
              </a:rPr>
              <a:t>2.5GbE </a:t>
            </a:r>
            <a:r>
              <a:rPr lang="zh-CN" altLang="en-US" sz="4000" b="1">
                <a:solidFill>
                  <a:schemeClr val="bg1"/>
                </a:solidFill>
                <a:latin typeface="微軟正黑體"/>
                <a:ea typeface="微軟正黑體"/>
              </a:rPr>
              <a:t>網卡</a:t>
            </a:r>
            <a:endParaRPr lang="zh-TW" altLang="en-US" sz="4000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BF66165-BDC3-47DC-B4AF-DEEDBB70962B}"/>
              </a:ext>
            </a:extLst>
          </p:cNvPr>
          <p:cNvSpPr txBox="1"/>
          <p:nvPr/>
        </p:nvSpPr>
        <p:spPr>
          <a:xfrm>
            <a:off x="831398" y="6602473"/>
            <a:ext cx="77238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4577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16922FCD-2727-4389-9D86-EAA522B3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2"/>
          <a:stretch/>
        </p:blipFill>
        <p:spPr>
          <a:xfrm>
            <a:off x="4720488" y="1139020"/>
            <a:ext cx="4386046" cy="40873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5" name="平行四邊形 44">
            <a:extLst>
              <a:ext uri="{FF2B5EF4-FFF2-40B4-BE49-F238E27FC236}">
                <a16:creationId xmlns:a16="http://schemas.microsoft.com/office/drawing/2014/main" id="{533454FD-5B86-47E8-A3C2-1450C56516BD}"/>
              </a:ext>
            </a:extLst>
          </p:cNvPr>
          <p:cNvSpPr/>
          <p:nvPr/>
        </p:nvSpPr>
        <p:spPr>
          <a:xfrm>
            <a:off x="5910030" y="1695206"/>
            <a:ext cx="1620780" cy="30032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Rectangle 2">
            <a:extLst>
              <a:ext uri="{FF2B5EF4-FFF2-40B4-BE49-F238E27FC236}">
                <a16:creationId xmlns:a16="http://schemas.microsoft.com/office/drawing/2014/main" id="{BA824E18-C758-4FF1-A63D-33F13964892C}"/>
              </a:ext>
            </a:extLst>
          </p:cNvPr>
          <p:cNvSpPr/>
          <p:nvPr/>
        </p:nvSpPr>
        <p:spPr>
          <a:xfrm>
            <a:off x="6000894" y="1730697"/>
            <a:ext cx="1687403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200" b="1">
                <a:latin typeface="微軟正黑體"/>
                <a:ea typeface="微軟正黑體"/>
              </a:rPr>
              <a:t>QXG-5G1T/2T/4T</a:t>
            </a:r>
            <a:endParaRPr lang="en-US" sz="1200" b="1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2BC937D-F2DA-4971-91B1-EAAF482C76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2"/>
          <a:stretch/>
        </p:blipFill>
        <p:spPr>
          <a:xfrm>
            <a:off x="-109342" y="1418832"/>
            <a:ext cx="4588101" cy="427559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6E63827-C20F-294A-B469-6F580FFB29B3}"/>
              </a:ext>
            </a:extLst>
          </p:cNvPr>
          <p:cNvSpPr/>
          <p:nvPr/>
        </p:nvSpPr>
        <p:spPr>
          <a:xfrm>
            <a:off x="936378" y="4607607"/>
            <a:ext cx="373864" cy="158713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1GbE </a:t>
            </a:r>
            <a:r>
              <a:rPr lang="zh-CN" altLang="en-US"/>
              <a:t>與</a:t>
            </a:r>
            <a:r>
              <a:rPr lang="zh-TW" altLang="en-US"/>
              <a:t> </a:t>
            </a:r>
            <a:r>
              <a:rPr lang="en-US" altLang="zh-TW"/>
              <a:t>10GbE </a:t>
            </a:r>
            <a:r>
              <a:rPr lang="zh-CN" altLang="en-US"/>
              <a:t>間還有其它經濟實惠的選擇</a:t>
            </a:r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640BCCA-2D29-004A-B450-0667D08B2D09}"/>
              </a:ext>
            </a:extLst>
          </p:cNvPr>
          <p:cNvGrpSpPr/>
          <p:nvPr/>
        </p:nvGrpSpPr>
        <p:grpSpPr>
          <a:xfrm>
            <a:off x="8676615" y="3063234"/>
            <a:ext cx="3359615" cy="923329"/>
            <a:chOff x="802319" y="5206998"/>
            <a:chExt cx="3359615" cy="923329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79D4418C-174C-4458-B20A-10990541A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319" y="5206998"/>
              <a:ext cx="3359615" cy="923329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E191E38F-B608-4922-AC4D-E832FB6DD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452" y="5260787"/>
              <a:ext cx="3241748" cy="8254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6B7406-5C3D-7F4B-906E-815DC1DD98AD}"/>
                </a:ext>
              </a:extLst>
            </p:cNvPr>
            <p:cNvSpPr txBox="1"/>
            <p:nvPr/>
          </p:nvSpPr>
          <p:spPr>
            <a:xfrm>
              <a:off x="861452" y="5345496"/>
              <a:ext cx="3285027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>
                  <a:latin typeface="微軟正黑體"/>
                  <a:ea typeface="微軟正黑體"/>
                </a:rPr>
                <a:t>10GbE </a:t>
              </a:r>
              <a:r>
                <a:rPr lang="zh-CN" altLang="en-US">
                  <a:latin typeface="微軟正黑體"/>
                  <a:ea typeface="微軟正黑體"/>
                </a:rPr>
                <a:t>線材需更新至 </a:t>
              </a:r>
              <a:r>
                <a:rPr lang="en-US" altLang="zh-CN">
                  <a:latin typeface="微軟正黑體"/>
                  <a:ea typeface="微軟正黑體"/>
                </a:rPr>
                <a:t>CAT 6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10GbE </a:t>
              </a:r>
              <a:r>
                <a:rPr lang="zh-CN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交換器較高費用</a:t>
              </a:r>
              <a:endParaRPr lang="en-US" altLang="zh-CN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ECA0634-D191-674E-B5C0-BD8691846E0F}"/>
              </a:ext>
            </a:extLst>
          </p:cNvPr>
          <p:cNvSpPr/>
          <p:nvPr/>
        </p:nvSpPr>
        <p:spPr>
          <a:xfrm>
            <a:off x="2530389" y="4422941"/>
            <a:ext cx="452808" cy="369332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39C3A8-6520-BE4B-AD91-92E789E47946}"/>
              </a:ext>
            </a:extLst>
          </p:cNvPr>
          <p:cNvSpPr/>
          <p:nvPr/>
        </p:nvSpPr>
        <p:spPr>
          <a:xfrm>
            <a:off x="4413159" y="4043913"/>
            <a:ext cx="452807" cy="725715"/>
          </a:xfrm>
          <a:prstGeom prst="rect">
            <a:avLst/>
          </a:prstGeom>
          <a:gradFill>
            <a:gsLst>
              <a:gs pos="0">
                <a:srgbClr val="E92BBE"/>
              </a:gs>
              <a:gs pos="51000">
                <a:srgbClr val="FF0000"/>
              </a:gs>
              <a:gs pos="100000">
                <a:srgbClr val="FFC0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8353C-01AA-1F49-B13E-815B16E82D3F}"/>
              </a:ext>
            </a:extLst>
          </p:cNvPr>
          <p:cNvSpPr/>
          <p:nvPr/>
        </p:nvSpPr>
        <p:spPr>
          <a:xfrm>
            <a:off x="6448855" y="3384314"/>
            <a:ext cx="468596" cy="1382550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85C38C-8A28-F94E-81DA-0285E24A7481}"/>
              </a:ext>
            </a:extLst>
          </p:cNvPr>
          <p:cNvSpPr/>
          <p:nvPr/>
        </p:nvSpPr>
        <p:spPr>
          <a:xfrm>
            <a:off x="8075619" y="1948589"/>
            <a:ext cx="515143" cy="2817731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0D51C5-0F2F-6147-915C-45D47FCC9E09}"/>
              </a:ext>
            </a:extLst>
          </p:cNvPr>
          <p:cNvSpPr txBox="1"/>
          <p:nvPr/>
        </p:nvSpPr>
        <p:spPr>
          <a:xfrm>
            <a:off x="689227" y="4812258"/>
            <a:ext cx="105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100Mbps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0B9BC8-F368-A848-8832-6207FD6A48F1}"/>
              </a:ext>
            </a:extLst>
          </p:cNvPr>
          <p:cNvSpPr txBox="1"/>
          <p:nvPr/>
        </p:nvSpPr>
        <p:spPr>
          <a:xfrm>
            <a:off x="2416741" y="4749306"/>
            <a:ext cx="943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1Gbps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F6800C-5ADE-1E40-8C35-8C32BB55C372}"/>
              </a:ext>
            </a:extLst>
          </p:cNvPr>
          <p:cNvSpPr txBox="1"/>
          <p:nvPr/>
        </p:nvSpPr>
        <p:spPr>
          <a:xfrm>
            <a:off x="4163094" y="4785511"/>
            <a:ext cx="123552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2.5Gbps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1B7C2D-C7A7-0648-94E9-5E993626AEC2}"/>
              </a:ext>
            </a:extLst>
          </p:cNvPr>
          <p:cNvSpPr txBox="1"/>
          <p:nvPr/>
        </p:nvSpPr>
        <p:spPr>
          <a:xfrm>
            <a:off x="6296945" y="4754250"/>
            <a:ext cx="101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5Gbps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BE327F-E669-7049-B6AE-A373502C9049}"/>
              </a:ext>
            </a:extLst>
          </p:cNvPr>
          <p:cNvSpPr txBox="1"/>
          <p:nvPr/>
        </p:nvSpPr>
        <p:spPr>
          <a:xfrm>
            <a:off x="7885853" y="4747997"/>
            <a:ext cx="101279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/>
              <a:t>10Gbps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92A8E87-DFA5-DC41-944C-E081B9516B91}"/>
              </a:ext>
            </a:extLst>
          </p:cNvPr>
          <p:cNvGrpSpPr/>
          <p:nvPr/>
        </p:nvGrpSpPr>
        <p:grpSpPr>
          <a:xfrm>
            <a:off x="1767315" y="5185825"/>
            <a:ext cx="8247299" cy="923329"/>
            <a:chOff x="4728165" y="5202637"/>
            <a:chExt cx="4462398" cy="923329"/>
          </a:xfrm>
        </p:grpSpPr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85188136-0C0C-4C40-85BE-39E131F0B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8165" y="5202637"/>
              <a:ext cx="4462398" cy="923329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CA426D61-56F1-4A8D-9CE1-E65C7CD32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193" y="5255766"/>
              <a:ext cx="4402138" cy="8254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44AAAD4-92DE-C94C-9B7F-FF75F2A513D0}"/>
                </a:ext>
              </a:extLst>
            </p:cNvPr>
            <p:cNvSpPr txBox="1"/>
            <p:nvPr/>
          </p:nvSpPr>
          <p:spPr>
            <a:xfrm>
              <a:off x="4790206" y="5302664"/>
              <a:ext cx="4236053" cy="82330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altLang="zh-CN">
                  <a:latin typeface="微軟正黑體"/>
                  <a:ea typeface="微軟正黑體"/>
                </a:rPr>
                <a:t>5GbE &amp; 2.5GbE </a:t>
              </a:r>
              <a:r>
                <a:rPr lang="zh-CN" altLang="en-US">
                  <a:latin typeface="微軟正黑體"/>
                  <a:ea typeface="微軟正黑體"/>
                </a:rPr>
                <a:t>優勢</a:t>
              </a:r>
              <a:endParaRPr lang="en-US" altLang="zh-CN">
                <a:latin typeface="微軟正黑體"/>
                <a:ea typeface="微軟正黑體"/>
              </a:endParaRPr>
            </a:p>
            <a:p>
              <a:pPr marL="285750" indent="-285750">
                <a:lnSpc>
                  <a:spcPts val="1900"/>
                </a:lnSpc>
                <a:buFont typeface="Arial" panose="020B0604020202020204" pitchFamily="34" charset="0"/>
                <a:buChar char="•"/>
              </a:pPr>
              <a:r>
                <a:rPr lang="zh-CN" altLang="en-US">
                  <a:latin typeface="微軟正黑體"/>
                  <a:ea typeface="微軟正黑體"/>
                </a:rPr>
                <a:t>原有線材 </a:t>
              </a:r>
              <a:r>
                <a:rPr lang="en-US" altLang="zh-CN">
                  <a:latin typeface="微軟正黑體"/>
                  <a:ea typeface="微軟正黑體"/>
                </a:rPr>
                <a:t>CAT 5e </a:t>
              </a:r>
              <a:r>
                <a:rPr lang="zh-CN" altLang="en-US">
                  <a:latin typeface="微軟正黑體"/>
                  <a:ea typeface="微軟正黑體"/>
                </a:rPr>
                <a:t>即可支援 2.</a:t>
              </a:r>
              <a:r>
                <a:rPr lang="en-US" altLang="zh-CN">
                  <a:latin typeface="微軟正黑體"/>
                  <a:ea typeface="微軟正黑體"/>
                </a:rPr>
                <a:t>5Gbps</a:t>
              </a:r>
            </a:p>
            <a:p>
              <a:pPr marL="285750" indent="-285750">
                <a:lnSpc>
                  <a:spcPts val="1900"/>
                </a:lnSpc>
                <a:buFont typeface="Arial" panose="020B0604020202020204" pitchFamily="34" charset="0"/>
                <a:buChar char="•"/>
              </a:pPr>
              <a:r>
                <a:rPr lang="zh-CN" altLang="en-US">
                  <a:latin typeface="微軟正黑體"/>
                  <a:ea typeface="微軟正黑體"/>
                </a:rPr>
                <a:t>除</a:t>
              </a:r>
              <a:r>
                <a:rPr lang="zh-TW" altLang="en-US">
                  <a:latin typeface="微軟正黑體"/>
                  <a:ea typeface="微軟正黑體"/>
                </a:rPr>
                <a:t>多數 </a:t>
              </a:r>
              <a:r>
                <a:rPr lang="en-US" altLang="zh-CN">
                  <a:latin typeface="微軟正黑體"/>
                  <a:ea typeface="微軟正黑體"/>
                </a:rPr>
                <a:t>10GbE </a:t>
              </a:r>
              <a:r>
                <a:rPr lang="zh-CN" altLang="en-US">
                  <a:latin typeface="微軟正黑體"/>
                  <a:ea typeface="微軟正黑體"/>
                </a:rPr>
                <a:t>交換器可向下相容外，也可購買較平價的</a:t>
              </a:r>
              <a:r>
                <a:rPr lang="en-US" altLang="zh-CN">
                  <a:latin typeface="微軟正黑體"/>
                  <a:ea typeface="微軟正黑體"/>
                </a:rPr>
                <a:t> 2.5GbE </a:t>
              </a:r>
              <a:r>
                <a:rPr lang="zh-CN" altLang="en-US">
                  <a:latin typeface="微軟正黑體"/>
                  <a:ea typeface="微軟正黑體"/>
                </a:rPr>
                <a:t>交換器</a:t>
              </a:r>
              <a:endParaRPr lang="en-US" altLang="zh-CN">
                <a:latin typeface="微軟正黑體"/>
                <a:ea typeface="微軟正黑體"/>
              </a:endParaRPr>
            </a:p>
          </p:txBody>
        </p:sp>
      </p:grp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2B6A7E55-5562-464C-9389-718A8E9DDE93}"/>
              </a:ext>
            </a:extLst>
          </p:cNvPr>
          <p:cNvSpPr/>
          <p:nvPr/>
        </p:nvSpPr>
        <p:spPr>
          <a:xfrm>
            <a:off x="9710950" y="2391571"/>
            <a:ext cx="1469801" cy="30032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EC092-28DC-1349-9B60-2D077CA5C4C9}"/>
              </a:ext>
            </a:extLst>
          </p:cNvPr>
          <p:cNvSpPr/>
          <p:nvPr/>
        </p:nvSpPr>
        <p:spPr>
          <a:xfrm>
            <a:off x="10004047" y="2409703"/>
            <a:ext cx="1075936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1200" b="1">
                <a:latin typeface="微軟正黑體"/>
                <a:ea typeface="微軟正黑體"/>
              </a:rPr>
              <a:t>QXG-10G1T</a:t>
            </a:r>
            <a:endParaRPr lang="en-US" sz="1200" b="1"/>
          </a:p>
        </p:txBody>
      </p:sp>
      <p:sp>
        <p:nvSpPr>
          <p:cNvPr id="49" name="箭號: 向左 48">
            <a:extLst>
              <a:ext uri="{FF2B5EF4-FFF2-40B4-BE49-F238E27FC236}">
                <a16:creationId xmlns:a16="http://schemas.microsoft.com/office/drawing/2014/main" id="{538FBC22-D1C5-4356-BFAC-82BC1B5F8D7C}"/>
              </a:ext>
            </a:extLst>
          </p:cNvPr>
          <p:cNvSpPr/>
          <p:nvPr/>
        </p:nvSpPr>
        <p:spPr>
          <a:xfrm rot="10800000">
            <a:off x="691926" y="4734049"/>
            <a:ext cx="8495191" cy="112519"/>
          </a:xfrm>
          <a:prstGeom prst="leftArrow">
            <a:avLst>
              <a:gd name="adj1" fmla="val 50000"/>
              <a:gd name="adj2" fmla="val 92000"/>
            </a:avLst>
          </a:prstGeom>
          <a:solidFill>
            <a:srgbClr val="4E2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平行四邊形 52">
            <a:extLst>
              <a:ext uri="{FF2B5EF4-FFF2-40B4-BE49-F238E27FC236}">
                <a16:creationId xmlns:a16="http://schemas.microsoft.com/office/drawing/2014/main" id="{471F554F-9826-4139-943D-01AF06732BF3}"/>
              </a:ext>
            </a:extLst>
          </p:cNvPr>
          <p:cNvSpPr/>
          <p:nvPr/>
        </p:nvSpPr>
        <p:spPr>
          <a:xfrm>
            <a:off x="3864977" y="2375270"/>
            <a:ext cx="1670440" cy="300325"/>
          </a:xfrm>
          <a:prstGeom prst="parallelogram">
            <a:avLst>
              <a:gd name="adj" fmla="val 5806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CCFE31B7-7303-421A-8BB9-53D77AD61B82}"/>
              </a:ext>
            </a:extLst>
          </p:cNvPr>
          <p:cNvSpPr/>
          <p:nvPr/>
        </p:nvSpPr>
        <p:spPr>
          <a:xfrm>
            <a:off x="3864977" y="2390222"/>
            <a:ext cx="1608576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200" b="1">
                <a:latin typeface="微軟正黑體"/>
                <a:ea typeface="微軟正黑體"/>
              </a:rPr>
              <a:t>QXG-</a:t>
            </a:r>
            <a:r>
              <a:rPr lang="en-US" altLang="zh-TW" sz="1200" b="1">
                <a:latin typeface="微軟正黑體"/>
                <a:ea typeface="微軟正黑體"/>
              </a:rPr>
              <a:t>2</a:t>
            </a:r>
            <a:r>
              <a:rPr lang="en-US" sz="1200" b="1">
                <a:latin typeface="微軟正黑體"/>
                <a:ea typeface="微軟正黑體"/>
              </a:rPr>
              <a:t>G1T/2T/4T</a:t>
            </a:r>
            <a:endParaRPr lang="en-US" sz="1200" b="1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2FF14417-7503-4F2A-85C3-2BE0F71867AE}"/>
              </a:ext>
            </a:extLst>
          </p:cNvPr>
          <p:cNvGrpSpPr/>
          <p:nvPr/>
        </p:nvGrpSpPr>
        <p:grpSpPr>
          <a:xfrm rot="5400000">
            <a:off x="6096000" y="1963425"/>
            <a:ext cx="1146064" cy="1146064"/>
            <a:chOff x="946017" y="4674811"/>
            <a:chExt cx="1184801" cy="1184801"/>
          </a:xfrm>
        </p:grpSpPr>
        <p:sp>
          <p:nvSpPr>
            <p:cNvPr id="43" name="Shape 279">
              <a:extLst>
                <a:ext uri="{FF2B5EF4-FFF2-40B4-BE49-F238E27FC236}">
                  <a16:creationId xmlns:a16="http://schemas.microsoft.com/office/drawing/2014/main" id="{F69DAA41-AF6E-4E7C-AAF1-5F4F31F918BB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280">
              <a:extLst>
                <a:ext uri="{FF2B5EF4-FFF2-40B4-BE49-F238E27FC236}">
                  <a16:creationId xmlns:a16="http://schemas.microsoft.com/office/drawing/2014/main" id="{8628C7B6-E4C7-4F7E-A653-F4C9586E2EF7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1F3F0314-616D-4767-9C05-F401CEC03274}"/>
              </a:ext>
            </a:extLst>
          </p:cNvPr>
          <p:cNvGrpSpPr/>
          <p:nvPr/>
        </p:nvGrpSpPr>
        <p:grpSpPr>
          <a:xfrm rot="10800000">
            <a:off x="8930895" y="1663078"/>
            <a:ext cx="1146064" cy="1146064"/>
            <a:chOff x="946017" y="4674811"/>
            <a:chExt cx="1184801" cy="1184801"/>
          </a:xfrm>
        </p:grpSpPr>
        <p:sp>
          <p:nvSpPr>
            <p:cNvPr id="38" name="Shape 279">
              <a:extLst>
                <a:ext uri="{FF2B5EF4-FFF2-40B4-BE49-F238E27FC236}">
                  <a16:creationId xmlns:a16="http://schemas.microsoft.com/office/drawing/2014/main" id="{F2034409-B1BB-4012-BD0E-C7B92D3B73BC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280">
              <a:extLst>
                <a:ext uri="{FF2B5EF4-FFF2-40B4-BE49-F238E27FC236}">
                  <a16:creationId xmlns:a16="http://schemas.microsoft.com/office/drawing/2014/main" id="{88DDDD87-5AEC-43AF-9031-F261C711E5A6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Picture 5" descr="C:\Users\user\Desktop\21_PPT對稿QNAP AQC107 10G網卡\_DSC1587.png">
            <a:extLst>
              <a:ext uri="{FF2B5EF4-FFF2-40B4-BE49-F238E27FC236}">
                <a16:creationId xmlns:a16="http://schemas.microsoft.com/office/drawing/2014/main" id="{219D0CA0-ABB8-754A-AE85-C25BA7EAB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0725" y="1782258"/>
            <a:ext cx="1081530" cy="1007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6D751A99-3B1B-403F-A2D4-42AA34E085DB}"/>
              </a:ext>
            </a:extLst>
          </p:cNvPr>
          <p:cNvGrpSpPr/>
          <p:nvPr/>
        </p:nvGrpSpPr>
        <p:grpSpPr>
          <a:xfrm rot="5400000">
            <a:off x="4069877" y="2625414"/>
            <a:ext cx="1146064" cy="1146064"/>
            <a:chOff x="946017" y="4674811"/>
            <a:chExt cx="1184801" cy="1184801"/>
          </a:xfrm>
        </p:grpSpPr>
        <p:sp>
          <p:nvSpPr>
            <p:cNvPr id="51" name="Shape 279">
              <a:extLst>
                <a:ext uri="{FF2B5EF4-FFF2-40B4-BE49-F238E27FC236}">
                  <a16:creationId xmlns:a16="http://schemas.microsoft.com/office/drawing/2014/main" id="{363E8592-C7BB-45BF-9F0B-17043FE95484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280">
              <a:extLst>
                <a:ext uri="{FF2B5EF4-FFF2-40B4-BE49-F238E27FC236}">
                  <a16:creationId xmlns:a16="http://schemas.microsoft.com/office/drawing/2014/main" id="{5BEC6662-0AED-4F14-8005-EDD14871C758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" name="圖片 55" descr="一張含有 電路 的圖片&#10;&#10;自動產生的描述">
            <a:extLst>
              <a:ext uri="{FF2B5EF4-FFF2-40B4-BE49-F238E27FC236}">
                <a16:creationId xmlns:a16="http://schemas.microsoft.com/office/drawing/2014/main" id="{C2F565B8-0118-4E26-BD89-FCE6C3FCB6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340" y="2707850"/>
            <a:ext cx="706710" cy="1008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52AE41E7-998C-4CB0-8BA2-FFFF5950BF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346" y="2088552"/>
            <a:ext cx="951700" cy="108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1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4C17FD7A-574A-F043-9642-6B79E7881570}"/>
              </a:ext>
            </a:extLst>
          </p:cNvPr>
          <p:cNvSpPr/>
          <p:nvPr/>
        </p:nvSpPr>
        <p:spPr>
          <a:xfrm>
            <a:off x="10025530" y="1874941"/>
            <a:ext cx="2008545" cy="413493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3" name="矩形: 圓角化同側角落 36">
            <a:extLst>
              <a:ext uri="{FF2B5EF4-FFF2-40B4-BE49-F238E27FC236}">
                <a16:creationId xmlns:a16="http://schemas.microsoft.com/office/drawing/2014/main" id="{8253CFEB-743E-9A4E-B0D0-9A08FEFF8928}"/>
              </a:ext>
            </a:extLst>
          </p:cNvPr>
          <p:cNvSpPr/>
          <p:nvPr/>
        </p:nvSpPr>
        <p:spPr>
          <a:xfrm>
            <a:off x="10025530" y="1365025"/>
            <a:ext cx="2008545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D256AF3-037D-4A8E-974A-615C292BDB5D}"/>
              </a:ext>
            </a:extLst>
          </p:cNvPr>
          <p:cNvSpPr/>
          <p:nvPr/>
        </p:nvSpPr>
        <p:spPr>
          <a:xfrm>
            <a:off x="8158769" y="1893745"/>
            <a:ext cx="1813057" cy="4107904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" name="圖片 6" descr="一張含有 電子用品, 監視器, 室內, 坐 的圖片&#10;&#10;描述是以非常高的可信度產生">
            <a:extLst>
              <a:ext uri="{FF2B5EF4-FFF2-40B4-BE49-F238E27FC236}">
                <a16:creationId xmlns:a16="http://schemas.microsoft.com/office/drawing/2014/main" id="{1B5D57EE-D088-4052-9E03-C0BB599B3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739" y="2162991"/>
            <a:ext cx="1654842" cy="1230923"/>
          </a:xfrm>
          <a:prstGeom prst="rect">
            <a:avLst/>
          </a:prstGeom>
        </p:spPr>
      </p:pic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4718F8AF-5197-43DE-AEC9-EB61AC851BA6}"/>
              </a:ext>
            </a:extLst>
          </p:cNvPr>
          <p:cNvSpPr/>
          <p:nvPr/>
        </p:nvSpPr>
        <p:spPr>
          <a:xfrm>
            <a:off x="8158770" y="1367776"/>
            <a:ext cx="1813056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C99B5B-01BB-43BF-88EC-E6E7EF64B599}"/>
              </a:ext>
            </a:extLst>
          </p:cNvPr>
          <p:cNvSpPr/>
          <p:nvPr/>
        </p:nvSpPr>
        <p:spPr>
          <a:xfrm>
            <a:off x="3588895" y="1866711"/>
            <a:ext cx="2093329" cy="413493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4BF812C-2291-4E6A-AA87-7B6863AB6F21}"/>
              </a:ext>
            </a:extLst>
          </p:cNvPr>
          <p:cNvSpPr/>
          <p:nvPr/>
        </p:nvSpPr>
        <p:spPr>
          <a:xfrm>
            <a:off x="5738173" y="1866711"/>
            <a:ext cx="2362250" cy="4134938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115911D-C774-44D0-B506-99CD43E344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675"/>
          <a:stretch/>
        </p:blipFill>
        <p:spPr>
          <a:xfrm>
            <a:off x="1317018" y="1883861"/>
            <a:ext cx="2283802" cy="4118343"/>
          </a:xfrm>
          <a:prstGeom prst="rect">
            <a:avLst/>
          </a:prstGeom>
        </p:spPr>
      </p:pic>
      <p:sp>
        <p:nvSpPr>
          <p:cNvPr id="86" name="矩形: 圓角化同側角落 85">
            <a:extLst>
              <a:ext uri="{FF2B5EF4-FFF2-40B4-BE49-F238E27FC236}">
                <a16:creationId xmlns:a16="http://schemas.microsoft.com/office/drawing/2014/main" id="{E1CCFB5A-E9EF-4E40-A86C-88F214C098EC}"/>
              </a:ext>
            </a:extLst>
          </p:cNvPr>
          <p:cNvSpPr/>
          <p:nvPr/>
        </p:nvSpPr>
        <p:spPr>
          <a:xfrm>
            <a:off x="5738174" y="1365715"/>
            <a:ext cx="2362249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標題 17">
            <a:extLst>
              <a:ext uri="{FF2B5EF4-FFF2-40B4-BE49-F238E27FC236}">
                <a16:creationId xmlns:a16="http://schemas.microsoft.com/office/drawing/2014/main" id="{8D011177-12D4-4AC6-99E2-BA8C97BAD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2.5G</a:t>
            </a:r>
            <a:r>
              <a:rPr lang="en-US" altLang="zh-TW" err="1">
                <a:latin typeface="微軟正黑體"/>
                <a:ea typeface="微軟正黑體"/>
              </a:rPr>
              <a:t>bE</a:t>
            </a:r>
            <a:r>
              <a:rPr lang="en-US" altLang="zh-TW">
                <a:latin typeface="微軟正黑體"/>
                <a:ea typeface="微軟正黑體"/>
              </a:rPr>
              <a:t> </a:t>
            </a:r>
            <a:r>
              <a:rPr lang="zh-TW" altLang="en-US">
                <a:latin typeface="微軟正黑體"/>
                <a:ea typeface="微軟正黑體"/>
              </a:rPr>
              <a:t>漸為主流，大幅提升生產力</a:t>
            </a:r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517E-9EB5-1E46-B74F-2E0B8E919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8589" y="2029689"/>
            <a:ext cx="1923663" cy="843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3ECD86-8C24-E84F-A973-1F1FF995317E}"/>
              </a:ext>
            </a:extLst>
          </p:cNvPr>
          <p:cNvSpPr/>
          <p:nvPr/>
        </p:nvSpPr>
        <p:spPr>
          <a:xfrm>
            <a:off x="292901" y="4782682"/>
            <a:ext cx="1723511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b="1">
                <a:latin typeface="微軟正黑體"/>
                <a:ea typeface="微軟正黑體"/>
              </a:rPr>
              <a:t>Intel I225-LM</a:t>
            </a:r>
            <a:endParaRPr lang="zh-TW" alt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C7D2B-0E99-AE4E-B259-DB2CF048737D}"/>
              </a:ext>
            </a:extLst>
          </p:cNvPr>
          <p:cNvSpPr txBox="1"/>
          <p:nvPr/>
        </p:nvSpPr>
        <p:spPr>
          <a:xfrm>
            <a:off x="2012794" y="3328620"/>
            <a:ext cx="1646721" cy="13542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2.5Gbps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1Gbps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100Mbps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10Mbps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8559931" y="3309234"/>
            <a:ext cx="104349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TS-x53D</a:t>
            </a:r>
            <a:endParaRPr lang="zh-TW" altLang="en-US" sz="16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DBB2B-16C7-7649-8CE6-31C78A11A1B9}"/>
              </a:ext>
            </a:extLst>
          </p:cNvPr>
          <p:cNvSpPr txBox="1"/>
          <p:nvPr/>
        </p:nvSpPr>
        <p:spPr>
          <a:xfrm>
            <a:off x="5835543" y="1471966"/>
            <a:ext cx="220452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2.5GbE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 Router/AP</a:t>
            </a:r>
            <a:endParaRPr lang="zh-CN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373EF-71B7-154C-A782-B955BB6D6982}"/>
              </a:ext>
            </a:extLst>
          </p:cNvPr>
          <p:cNvSpPr txBox="1"/>
          <p:nvPr/>
        </p:nvSpPr>
        <p:spPr>
          <a:xfrm>
            <a:off x="8226819" y="1472993"/>
            <a:ext cx="167695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2.</a:t>
            </a:r>
            <a:r>
              <a:rPr lang="en-US" b="1">
                <a:solidFill>
                  <a:schemeClr val="bg1"/>
                </a:solidFill>
                <a:latin typeface="微軟正黑體"/>
                <a:ea typeface="微軟正黑體"/>
              </a:rPr>
              <a:t>5GbE NAS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1FB483CF-52B7-481C-88D0-F55D7FB0B031}"/>
              </a:ext>
            </a:extLst>
          </p:cNvPr>
          <p:cNvSpPr txBox="1"/>
          <p:nvPr/>
        </p:nvSpPr>
        <p:spPr>
          <a:xfrm>
            <a:off x="6045650" y="3295201"/>
            <a:ext cx="17891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ROG Rapture </a:t>
            </a:r>
            <a:endParaRPr lang="zh-TW" altLang="en-US" sz="1600" b="1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GT-AX11000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9">
            <a:extLst>
              <a:ext uri="{FF2B5EF4-FFF2-40B4-BE49-F238E27FC236}">
                <a16:creationId xmlns:a16="http://schemas.microsoft.com/office/drawing/2014/main" id="{AF0EDAD8-373C-4E27-9A43-A822431020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546" y="1982120"/>
            <a:ext cx="1865381" cy="1328709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3F2A8D76-6F4C-4C10-9305-87FEAF5179B1}"/>
              </a:ext>
            </a:extLst>
          </p:cNvPr>
          <p:cNvSpPr txBox="1"/>
          <p:nvPr/>
        </p:nvSpPr>
        <p:spPr>
          <a:xfrm>
            <a:off x="6045650" y="5135086"/>
            <a:ext cx="178917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NETGEAR Nighthawk RAX200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2" descr="一張含有 窗戶, 室內, 建築物, 坐 的圖片&#10;&#10;描述是以非常高的可信度產生">
            <a:extLst>
              <a:ext uri="{FF2B5EF4-FFF2-40B4-BE49-F238E27FC236}">
                <a16:creationId xmlns:a16="http://schemas.microsoft.com/office/drawing/2014/main" id="{55E81DE9-445C-422F-9A5D-A6D4AB275C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4711" y="4148908"/>
            <a:ext cx="1789173" cy="1219904"/>
          </a:xfrm>
          <a:prstGeom prst="rect">
            <a:avLst/>
          </a:prstGeom>
        </p:spPr>
      </p:pic>
      <p:sp>
        <p:nvSpPr>
          <p:cNvPr id="30" name="矩形: 圓角化同側角落 29">
            <a:extLst>
              <a:ext uri="{FF2B5EF4-FFF2-40B4-BE49-F238E27FC236}">
                <a16:creationId xmlns:a16="http://schemas.microsoft.com/office/drawing/2014/main" id="{D0A1E2C6-CAD8-47CE-B1E0-8526C873691B}"/>
              </a:ext>
            </a:extLst>
          </p:cNvPr>
          <p:cNvSpPr/>
          <p:nvPr/>
        </p:nvSpPr>
        <p:spPr>
          <a:xfrm>
            <a:off x="3588895" y="1367776"/>
            <a:ext cx="2093329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A569DAF1-42A8-4164-BDE4-39AE0D8F2794}"/>
              </a:ext>
            </a:extLst>
          </p:cNvPr>
          <p:cNvSpPr txBox="1"/>
          <p:nvPr/>
        </p:nvSpPr>
        <p:spPr>
          <a:xfrm>
            <a:off x="3828315" y="4165075"/>
            <a:ext cx="163252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QSW-1105-5T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CA8E0337-9F59-0742-9719-DD81C81D433F}"/>
              </a:ext>
            </a:extLst>
          </p:cNvPr>
          <p:cNvSpPr txBox="1"/>
          <p:nvPr/>
        </p:nvSpPr>
        <p:spPr>
          <a:xfrm>
            <a:off x="8350054" y="5368812"/>
            <a:ext cx="143155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TS-x31P3</a:t>
            </a:r>
            <a:endParaRPr lang="zh-TW" altLang="en-US" sz="1600"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197DB02B-3A6A-4DBC-8FF0-431C7F0081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1" t="14813" r="32284" b="6384"/>
          <a:stretch/>
        </p:blipFill>
        <p:spPr>
          <a:xfrm>
            <a:off x="198589" y="2926801"/>
            <a:ext cx="1831922" cy="1831922"/>
          </a:xfrm>
          <a:prstGeom prst="ellipse">
            <a:avLst/>
          </a:prstGeom>
        </p:spPr>
      </p:pic>
      <p:sp>
        <p:nvSpPr>
          <p:cNvPr id="38" name="TextBox 13">
            <a:extLst>
              <a:ext uri="{FF2B5EF4-FFF2-40B4-BE49-F238E27FC236}">
                <a16:creationId xmlns:a16="http://schemas.microsoft.com/office/drawing/2014/main" id="{3AB3D1FE-A8E1-4233-A1D7-A93A15DAF1D7}"/>
              </a:ext>
            </a:extLst>
          </p:cNvPr>
          <p:cNvSpPr txBox="1"/>
          <p:nvPr/>
        </p:nvSpPr>
        <p:spPr>
          <a:xfrm>
            <a:off x="3675708" y="1471966"/>
            <a:ext cx="19647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2.5GbE switch</a:t>
            </a:r>
          </a:p>
        </p:txBody>
      </p:sp>
      <p:pic>
        <p:nvPicPr>
          <p:cNvPr id="20" name="圖片 19" descr="一張含有 電子用品 的圖片&#10;&#10;自動產生的描述">
            <a:extLst>
              <a:ext uri="{FF2B5EF4-FFF2-40B4-BE49-F238E27FC236}">
                <a16:creationId xmlns:a16="http://schemas.microsoft.com/office/drawing/2014/main" id="{B8961593-D6AD-4794-B6C9-3254A675E2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835" y="3565347"/>
            <a:ext cx="2074639" cy="599728"/>
          </a:xfrm>
          <a:prstGeom prst="rect">
            <a:avLst/>
          </a:prstGeom>
        </p:spPr>
      </p:pic>
      <p:pic>
        <p:nvPicPr>
          <p:cNvPr id="10" name="圖片 15">
            <a:extLst>
              <a:ext uri="{FF2B5EF4-FFF2-40B4-BE49-F238E27FC236}">
                <a16:creationId xmlns:a16="http://schemas.microsoft.com/office/drawing/2014/main" id="{2F961842-28C5-43FB-9C94-ECE6EFD8F7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3838" y="1937915"/>
            <a:ext cx="1111927" cy="138627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F39E9B9-0923-C74B-8C9D-AF25993C39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963" y="4120885"/>
            <a:ext cx="1186670" cy="1230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11">
            <a:extLst>
              <a:ext uri="{FF2B5EF4-FFF2-40B4-BE49-F238E27FC236}">
                <a16:creationId xmlns:a16="http://schemas.microsoft.com/office/drawing/2014/main" id="{B07B73B0-C73D-48B5-BCC1-B21EF5E65018}"/>
              </a:ext>
            </a:extLst>
          </p:cNvPr>
          <p:cNvSpPr txBox="1"/>
          <p:nvPr/>
        </p:nvSpPr>
        <p:spPr>
          <a:xfrm>
            <a:off x="9974368" y="3320283"/>
            <a:ext cx="213586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Intel Z490/ AMD B550 motherboards</a:t>
            </a:r>
            <a:endParaRPr lang="zh-TW" alt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4">
            <a:extLst>
              <a:ext uri="{FF2B5EF4-FFF2-40B4-BE49-F238E27FC236}">
                <a16:creationId xmlns:a16="http://schemas.microsoft.com/office/drawing/2014/main" id="{55FA972F-C90C-4C4D-8B55-46C917C95979}"/>
              </a:ext>
            </a:extLst>
          </p:cNvPr>
          <p:cNvSpPr txBox="1"/>
          <p:nvPr/>
        </p:nvSpPr>
        <p:spPr>
          <a:xfrm>
            <a:off x="10065974" y="1435843"/>
            <a:ext cx="193256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2.5GbE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  PC/NB</a:t>
            </a:r>
            <a:endParaRPr lang="zh-TW" altLang="en-US">
              <a:solidFill>
                <a:schemeClr val="bg1"/>
              </a:solidFill>
              <a:ea typeface="新細明體"/>
              <a:cs typeface="Calibri"/>
            </a:endParaRPr>
          </a:p>
        </p:txBody>
      </p:sp>
      <p:pic>
        <p:nvPicPr>
          <p:cNvPr id="16" name="圖片 17">
            <a:extLst>
              <a:ext uri="{FF2B5EF4-FFF2-40B4-BE49-F238E27FC236}">
                <a16:creationId xmlns:a16="http://schemas.microsoft.com/office/drawing/2014/main" id="{312C3AC1-067A-4CEB-AACF-37F6D54541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9" y="4186425"/>
            <a:ext cx="1590966" cy="1165383"/>
          </a:xfrm>
          <a:prstGeom prst="rect">
            <a:avLst/>
          </a:prstGeom>
        </p:spPr>
      </p:pic>
      <p:sp>
        <p:nvSpPr>
          <p:cNvPr id="41" name="TextBox 11">
            <a:extLst>
              <a:ext uri="{FF2B5EF4-FFF2-40B4-BE49-F238E27FC236}">
                <a16:creationId xmlns:a16="http://schemas.microsoft.com/office/drawing/2014/main" id="{525F7328-B227-4462-AA32-AF5A46755C5D}"/>
              </a:ext>
            </a:extLst>
          </p:cNvPr>
          <p:cNvSpPr txBox="1"/>
          <p:nvPr/>
        </p:nvSpPr>
        <p:spPr>
          <a:xfrm>
            <a:off x="10069027" y="5381307"/>
            <a:ext cx="185741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>
                <a:latin typeface="Arial"/>
                <a:ea typeface="等线"/>
                <a:cs typeface="Arial"/>
              </a:rPr>
              <a:t>2.5GbE Laptop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98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7857CCC5-22D9-4606-BC80-D2271A55B2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107" y="5250736"/>
            <a:ext cx="638119" cy="2365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99F52D-B8D0-5D4D-B949-A7BF0968F605}"/>
              </a:ext>
            </a:extLst>
          </p:cNvPr>
          <p:cNvSpPr txBox="1"/>
          <p:nvPr/>
        </p:nvSpPr>
        <p:spPr>
          <a:xfrm>
            <a:off x="8053683" y="5082076"/>
            <a:ext cx="164718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rgbClr val="7030A0"/>
                </a:solidFill>
                <a:ea typeface="等线"/>
              </a:rPr>
              <a:t>2.5Gbps</a:t>
            </a:r>
            <a:endParaRPr lang="zh-CN" altLang="en-US" sz="3200">
              <a:solidFill>
                <a:srgbClr val="7030A0"/>
              </a:solidFill>
              <a:ea typeface="等线"/>
              <a:cs typeface="Calibri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68F4A64-A377-4947-A377-04A4A86B82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431" y="4004240"/>
            <a:ext cx="1195371" cy="44321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E5196BB-5EDF-4E13-A23B-C04AB49EB5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833" y="4649080"/>
            <a:ext cx="747566" cy="277177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8CA703E-6344-4F53-AF91-148BE43047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5521" y="5079768"/>
            <a:ext cx="1179971" cy="4375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681107-31B9-604A-B640-BDBC0FB3BD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4" r="17069"/>
          <a:stretch/>
        </p:blipFill>
        <p:spPr>
          <a:xfrm>
            <a:off x="9716837" y="4201902"/>
            <a:ext cx="1697833" cy="1599665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10C90E11-C2E1-490B-A8CF-4CB0C37A9894}"/>
              </a:ext>
            </a:extLst>
          </p:cNvPr>
          <p:cNvGrpSpPr/>
          <p:nvPr/>
        </p:nvGrpSpPr>
        <p:grpSpPr>
          <a:xfrm rot="5400000">
            <a:off x="9345229" y="3651081"/>
            <a:ext cx="1146064" cy="1146064"/>
            <a:chOff x="946017" y="4674811"/>
            <a:chExt cx="1184801" cy="1184801"/>
          </a:xfrm>
        </p:grpSpPr>
        <p:sp>
          <p:nvSpPr>
            <p:cNvPr id="42" name="Shape 279">
              <a:extLst>
                <a:ext uri="{FF2B5EF4-FFF2-40B4-BE49-F238E27FC236}">
                  <a16:creationId xmlns:a16="http://schemas.microsoft.com/office/drawing/2014/main" id="{D57E0077-2C8E-4344-94E8-AF4499648D1D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280">
              <a:extLst>
                <a:ext uri="{FF2B5EF4-FFF2-40B4-BE49-F238E27FC236}">
                  <a16:creationId xmlns:a16="http://schemas.microsoft.com/office/drawing/2014/main" id="{5453721F-F05D-43AA-A903-210F9D7558AE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1BE853CD-5D90-104B-9C19-A69290CC1E3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67" y="4072762"/>
            <a:ext cx="1195371" cy="2022330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38AB5464-7745-47F8-865F-7E0268B89350}"/>
              </a:ext>
            </a:extLst>
          </p:cNvPr>
          <p:cNvGrpSpPr/>
          <p:nvPr/>
        </p:nvGrpSpPr>
        <p:grpSpPr>
          <a:xfrm rot="5400000">
            <a:off x="7356865" y="3651081"/>
            <a:ext cx="1146064" cy="1146064"/>
            <a:chOff x="946017" y="4674811"/>
            <a:chExt cx="1184801" cy="1184801"/>
          </a:xfrm>
        </p:grpSpPr>
        <p:sp>
          <p:nvSpPr>
            <p:cNvPr id="39" name="Shape 279">
              <a:extLst>
                <a:ext uri="{FF2B5EF4-FFF2-40B4-BE49-F238E27FC236}">
                  <a16:creationId xmlns:a16="http://schemas.microsoft.com/office/drawing/2014/main" id="{59DB19A5-612B-40B0-AA17-590D1137CB62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280">
              <a:extLst>
                <a:ext uri="{FF2B5EF4-FFF2-40B4-BE49-F238E27FC236}">
                  <a16:creationId xmlns:a16="http://schemas.microsoft.com/office/drawing/2014/main" id="{8A279092-3BDB-479D-A286-6A3522F8002B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56FF9CA5-7577-4050-9F19-DC114779009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81" y="1687515"/>
            <a:ext cx="6410862" cy="405182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CEF3940-7E97-472C-BE4A-730BF4BE5B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107" y="4295756"/>
            <a:ext cx="747566" cy="277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04F7F-5305-F44A-9C6B-8D0BAB1A5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/>
                <a:ea typeface="微軟正黑體"/>
              </a:rPr>
              <a:t>原有</a:t>
            </a:r>
            <a:r>
              <a:rPr lang="en-US" altLang="zh-CN">
                <a:latin typeface="微軟正黑體"/>
                <a:ea typeface="微軟正黑體"/>
              </a:rPr>
              <a:t> CAT 5e </a:t>
            </a:r>
            <a:r>
              <a:rPr lang="zh-CN" altLang="en-US">
                <a:latin typeface="微軟正黑體"/>
                <a:ea typeface="微軟正黑體"/>
              </a:rPr>
              <a:t>線材即可提升至2.5</a:t>
            </a:r>
            <a:r>
              <a:rPr lang="en-US" altLang="zh-CN">
                <a:latin typeface="微軟正黑體"/>
                <a:ea typeface="微軟正黑體"/>
              </a:rPr>
              <a:t>Gbps</a:t>
            </a:r>
            <a:endParaRPr lang="en-US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47DB862-7CFF-D345-832A-F4CE489551A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6570" y="1904734"/>
            <a:ext cx="5855920" cy="1176588"/>
          </a:xfrm>
        </p:spPr>
        <p:txBody>
          <a:bodyPr>
            <a:normAutofit/>
          </a:bodyPr>
          <a:lstStyle/>
          <a:p>
            <a:pPr lvl="0" indent="0">
              <a:lnSpc>
                <a:spcPts val="2600"/>
              </a:lnSpc>
              <a:buNone/>
            </a:pPr>
            <a:r>
              <a:rPr lang="zh-TW" altLang="en-US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原有網路線環境升級！ </a:t>
            </a:r>
            <a:endParaRPr lang="en-US" altLang="zh-TW" sz="240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indent="0">
              <a:lnSpc>
                <a:spcPts val="2600"/>
              </a:lnSpc>
              <a:buNone/>
            </a:pPr>
            <a:r>
              <a:rPr lang="zh-TW" altLang="en-US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en-US" altLang="zh-TW" sz="240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Multi-Gigabit </a:t>
            </a:r>
            <a:r>
              <a:rPr lang="en-US" altLang="zh-TW" sz="24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NBASE-T </a:t>
            </a:r>
            <a:r>
              <a:rPr lang="zh-TW" altLang="en-US" sz="2400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業界標準</a:t>
            </a:r>
          </a:p>
        </p:txBody>
      </p:sp>
      <p:graphicFrame>
        <p:nvGraphicFramePr>
          <p:cNvPr id="6" name="Shape 253">
            <a:extLst>
              <a:ext uri="{FF2B5EF4-FFF2-40B4-BE49-F238E27FC236}">
                <a16:creationId xmlns:a16="http://schemas.microsoft.com/office/drawing/2014/main" id="{878CBB9B-DF19-194B-9515-8902C37D3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197643"/>
              </p:ext>
            </p:extLst>
          </p:nvPr>
        </p:nvGraphicFramePr>
        <p:xfrm>
          <a:off x="789601" y="2918248"/>
          <a:ext cx="5206089" cy="224790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02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800" b="0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lang="en-US"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lang="en-US" sz="1800" b="0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0">
                          <a:latin typeface="Arial"/>
                          <a:cs typeface="Arial"/>
                          <a:sym typeface="Microsoft JhengHei"/>
                        </a:rPr>
                        <a:t>CAT 6A </a:t>
                      </a:r>
                      <a:endParaRPr lang="en-US" sz="1800" b="0">
                        <a:latin typeface="Arial"/>
                        <a:ea typeface="Microsoft JhengHei"/>
                        <a:cs typeface="Arial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8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6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66612" marR="66612" marT="33306" marB="3330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BC233062-EC10-2342-9C95-DF4E600BE2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555" y="1446742"/>
            <a:ext cx="1195371" cy="20223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79C20-D30C-0941-9EC0-C4A96AD4EA00}"/>
              </a:ext>
            </a:extLst>
          </p:cNvPr>
          <p:cNvSpPr txBox="1"/>
          <p:nvPr/>
        </p:nvSpPr>
        <p:spPr>
          <a:xfrm>
            <a:off x="8409374" y="2692057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Gbps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74BF2-3816-F24A-896C-FF29B0AC2997}"/>
              </a:ext>
            </a:extLst>
          </p:cNvPr>
          <p:cNvSpPr txBox="1"/>
          <p:nvPr/>
        </p:nvSpPr>
        <p:spPr>
          <a:xfrm>
            <a:off x="8409374" y="2201551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 5e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3519F-BCB8-C745-95B2-E05304D8CDB1}"/>
              </a:ext>
            </a:extLst>
          </p:cNvPr>
          <p:cNvSpPr txBox="1"/>
          <p:nvPr/>
        </p:nvSpPr>
        <p:spPr>
          <a:xfrm>
            <a:off x="8471719" y="4543282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 5e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14B1DD-1001-674B-9A02-2347E336CF88}"/>
              </a:ext>
            </a:extLst>
          </p:cNvPr>
          <p:cNvSpPr txBox="1"/>
          <p:nvPr/>
        </p:nvSpPr>
        <p:spPr>
          <a:xfrm>
            <a:off x="10016226" y="3269730"/>
            <a:ext cx="119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TS-453Be</a:t>
            </a:r>
          </a:p>
        </p:txBody>
      </p:sp>
      <p:pic>
        <p:nvPicPr>
          <p:cNvPr id="4" name="圖片 3" descr="一張含有 物件 的圖片&#10;&#10;自動產生的描述">
            <a:extLst>
              <a:ext uri="{FF2B5EF4-FFF2-40B4-BE49-F238E27FC236}">
                <a16:creationId xmlns:a16="http://schemas.microsoft.com/office/drawing/2014/main" id="{DEB76ADE-0A2B-4DAF-8DB5-C8B9459279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049" y="3658530"/>
            <a:ext cx="1131167" cy="1131167"/>
          </a:xfrm>
          <a:prstGeom prst="rect">
            <a:avLst/>
          </a:prstGeom>
        </p:spPr>
      </p:pic>
      <p:pic>
        <p:nvPicPr>
          <p:cNvPr id="11" name="圖片 10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99295B66-89ED-4256-A62B-3A93729EC73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165" y="2590861"/>
            <a:ext cx="1603254" cy="117436"/>
          </a:xfrm>
          <a:prstGeom prst="rect">
            <a:avLst/>
          </a:prstGeom>
        </p:spPr>
      </p:pic>
      <p:pic>
        <p:nvPicPr>
          <p:cNvPr id="23" name="圖片 22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1F77F434-12F0-41E2-B931-12F66AE31F8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165" y="4895149"/>
            <a:ext cx="1603254" cy="117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F602E-00D9-804C-A7C1-F1269A2DD0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4" r="17069"/>
          <a:stretch/>
        </p:blipFill>
        <p:spPr>
          <a:xfrm>
            <a:off x="9697166" y="1745194"/>
            <a:ext cx="1697833" cy="15996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880E983-E85E-7C4F-AF4C-CCF7327BF160}"/>
              </a:ext>
            </a:extLst>
          </p:cNvPr>
          <p:cNvSpPr txBox="1"/>
          <p:nvPr/>
        </p:nvSpPr>
        <p:spPr>
          <a:xfrm>
            <a:off x="10035897" y="5726438"/>
            <a:ext cx="119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TS-453Be</a:t>
            </a:r>
          </a:p>
        </p:txBody>
      </p:sp>
      <p:pic>
        <p:nvPicPr>
          <p:cNvPr id="35" name="圖片 3" descr="一張含有 物件 的圖片&#10;&#10;自動產生的描述">
            <a:extLst>
              <a:ext uri="{FF2B5EF4-FFF2-40B4-BE49-F238E27FC236}">
                <a16:creationId xmlns:a16="http://schemas.microsoft.com/office/drawing/2014/main" id="{DEBE4727-81A5-BB48-A662-5EF279D98A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6107" y="3662680"/>
            <a:ext cx="1131167" cy="1131167"/>
          </a:xfrm>
          <a:prstGeom prst="rect">
            <a:avLst/>
          </a:prstGeom>
        </p:spPr>
      </p:pic>
      <p:pic>
        <p:nvPicPr>
          <p:cNvPr id="34" name="圖片 33" descr="一張含有 電路 的圖片&#10;&#10;自動產生的描述">
            <a:extLst>
              <a:ext uri="{FF2B5EF4-FFF2-40B4-BE49-F238E27FC236}">
                <a16:creationId xmlns:a16="http://schemas.microsoft.com/office/drawing/2014/main" id="{0E3A438A-1AD6-43A1-8FE9-2357A25203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480" y="3534413"/>
            <a:ext cx="903082" cy="1288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 descr="一張含有 電路 的圖片&#10;&#10;自動產生的描述">
            <a:extLst>
              <a:ext uri="{FF2B5EF4-FFF2-40B4-BE49-F238E27FC236}">
                <a16:creationId xmlns:a16="http://schemas.microsoft.com/office/drawing/2014/main" id="{395D0437-0EC8-4A0C-AF46-D3049BA8A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995" y="3534413"/>
            <a:ext cx="903082" cy="12882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9">
            <a:extLst>
              <a:ext uri="{FF2B5EF4-FFF2-40B4-BE49-F238E27FC236}">
                <a16:creationId xmlns:a16="http://schemas.microsoft.com/office/drawing/2014/main" id="{04A35CD8-7BBB-4549-93C2-BD2BB7EB189B}"/>
              </a:ext>
            </a:extLst>
          </p:cNvPr>
          <p:cNvSpPr txBox="1"/>
          <p:nvPr/>
        </p:nvSpPr>
        <p:spPr>
          <a:xfrm>
            <a:off x="8401695" y="3703383"/>
            <a:ext cx="91970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cs typeface="Calibri"/>
              </a:rPr>
              <a:t>2.5GbE</a:t>
            </a:r>
          </a:p>
          <a:p>
            <a:pPr algn="ctr"/>
            <a:r>
              <a:rPr lang="zh-TW" altLang="en-US">
                <a:latin typeface="Microsoft JhengHei"/>
                <a:ea typeface="Microsoft JhengHei"/>
                <a:cs typeface="+mn-lt"/>
              </a:rPr>
              <a:t>網卡</a:t>
            </a:r>
          </a:p>
        </p:txBody>
      </p:sp>
      <p:pic>
        <p:nvPicPr>
          <p:cNvPr id="9" name="圖片 8" descr="一張含有 纜線, 刀 的圖片&#10;&#10;自動產生的描述">
            <a:extLst>
              <a:ext uri="{FF2B5EF4-FFF2-40B4-BE49-F238E27FC236}">
                <a16:creationId xmlns:a16="http://schemas.microsoft.com/office/drawing/2014/main" id="{CB182AB3-023A-45E8-B028-DD4C52E1B1A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57"/>
          <a:stretch/>
        </p:blipFill>
        <p:spPr>
          <a:xfrm>
            <a:off x="5299604" y="4656114"/>
            <a:ext cx="1667295" cy="153246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0FA18428-6F19-4693-834D-7A53A7DAF1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92" y="2086969"/>
            <a:ext cx="3107244" cy="3107242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29B970B4-E5E0-4F2C-B723-682AE3F6BC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9992" y="2455402"/>
            <a:ext cx="4476621" cy="260912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EA977F1-2E9F-4B95-8ADC-9ADAEFC02936}"/>
              </a:ext>
            </a:extLst>
          </p:cNvPr>
          <p:cNvSpPr/>
          <p:nvPr/>
        </p:nvSpPr>
        <p:spPr>
          <a:xfrm>
            <a:off x="7250498" y="1812953"/>
            <a:ext cx="1419006" cy="323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CAE37D92-9057-4F95-B64A-EAA8360A52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71471" y="2455403"/>
            <a:ext cx="4476621" cy="260912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0466C79-684E-4107-9175-9635D5B89431}"/>
              </a:ext>
            </a:extLst>
          </p:cNvPr>
          <p:cNvSpPr/>
          <p:nvPr/>
        </p:nvSpPr>
        <p:spPr>
          <a:xfrm>
            <a:off x="9129222" y="1623619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A76FF0F-5E5B-48F4-980C-EF39F8C3AFE3}"/>
              </a:ext>
            </a:extLst>
          </p:cNvPr>
          <p:cNvSpPr/>
          <p:nvPr/>
        </p:nvSpPr>
        <p:spPr>
          <a:xfrm>
            <a:off x="6397743" y="1623618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11DB0D8-19CD-48FF-9D23-380F87BEC3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8810" y="2455401"/>
            <a:ext cx="4476621" cy="2609124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E7E12E-3837-4020-94D3-FFE65600FD5D}"/>
              </a:ext>
            </a:extLst>
          </p:cNvPr>
          <p:cNvSpPr/>
          <p:nvPr/>
        </p:nvSpPr>
        <p:spPr>
          <a:xfrm>
            <a:off x="3646561" y="1623617"/>
            <a:ext cx="2361119" cy="42550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55852-6608-F449-8A3F-F9BEA54A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3" y="37240"/>
            <a:ext cx="11696700" cy="1231900"/>
          </a:xfrm>
        </p:spPr>
        <p:txBody>
          <a:bodyPr>
            <a:normAutofit/>
          </a:bodyPr>
          <a:lstStyle/>
          <a:p>
            <a:r>
              <a:rPr lang="en-US" sz="3800"/>
              <a:t>QNAP </a:t>
            </a:r>
            <a:r>
              <a:rPr lang="zh-CN" altLang="en-US" sz="3800"/>
              <a:t>單埠，雙埠，四埠</a:t>
            </a:r>
            <a:r>
              <a:rPr lang="zh-TW" altLang="en-US" sz="3800"/>
              <a:t> </a:t>
            </a:r>
            <a:r>
              <a:rPr lang="en-US" altLang="zh-TW" sz="3800"/>
              <a:t>Multi-Gig 2.5GbE</a:t>
            </a:r>
            <a:r>
              <a:rPr lang="zh-CN" altLang="en-US" sz="3800"/>
              <a:t>擴充卡</a:t>
            </a:r>
            <a:endParaRPr lang="en-US" sz="3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58FA4-75BB-364E-BFFC-30E134C8083E}"/>
              </a:ext>
            </a:extLst>
          </p:cNvPr>
          <p:cNvSpPr txBox="1"/>
          <p:nvPr/>
        </p:nvSpPr>
        <p:spPr>
          <a:xfrm>
            <a:off x="3767974" y="5067487"/>
            <a:ext cx="21453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QXG-2G1T-I225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FA486-925E-4543-BB7B-58342E743E3E}"/>
              </a:ext>
            </a:extLst>
          </p:cNvPr>
          <p:cNvSpPr txBox="1"/>
          <p:nvPr/>
        </p:nvSpPr>
        <p:spPr>
          <a:xfrm>
            <a:off x="6524181" y="5067487"/>
            <a:ext cx="21453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QXG-2G2T-I225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D68680-89C1-E742-817C-93D0D8669C3D}"/>
              </a:ext>
            </a:extLst>
          </p:cNvPr>
          <p:cNvSpPr txBox="1"/>
          <p:nvPr/>
        </p:nvSpPr>
        <p:spPr>
          <a:xfrm>
            <a:off x="9244160" y="5067487"/>
            <a:ext cx="214532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微軟正黑體"/>
                <a:ea typeface="微軟正黑體"/>
              </a:rPr>
              <a:t>QXG-2G4T-I225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AA00C-DBCC-3040-930D-68DB1DF8BD4A}"/>
              </a:ext>
            </a:extLst>
          </p:cNvPr>
          <p:cNvSpPr txBox="1"/>
          <p:nvPr/>
        </p:nvSpPr>
        <p:spPr>
          <a:xfrm>
            <a:off x="3522183" y="1752276"/>
            <a:ext cx="979817" cy="4416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單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DCD5F-D562-9F45-AB6E-9CE0AEEBCA92}"/>
              </a:ext>
            </a:extLst>
          </p:cNvPr>
          <p:cNvSpPr txBox="1"/>
          <p:nvPr/>
        </p:nvSpPr>
        <p:spPr>
          <a:xfrm>
            <a:off x="7338682" y="1818841"/>
            <a:ext cx="1332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即將上市</a:t>
            </a:r>
            <a:endParaRPr lang="en-US" sz="16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D58684-B5C2-3B47-B107-B1E105C6DA9C}"/>
              </a:ext>
            </a:extLst>
          </p:cNvPr>
          <p:cNvSpPr txBox="1"/>
          <p:nvPr/>
        </p:nvSpPr>
        <p:spPr>
          <a:xfrm>
            <a:off x="804738" y="4861959"/>
            <a:ext cx="240450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>
                <a:latin typeface="微軟正黑體"/>
                <a:ea typeface="微軟正黑體"/>
              </a:rPr>
              <a:t>Intel I225-LM</a:t>
            </a:r>
            <a:endParaRPr lang="zh-TW" altLang="en-US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91B65A-887A-894D-BB0F-2379A5BB1AA4}"/>
              </a:ext>
            </a:extLst>
          </p:cNvPr>
          <p:cNvSpPr txBox="1"/>
          <p:nvPr/>
        </p:nvSpPr>
        <p:spPr>
          <a:xfrm>
            <a:off x="3767974" y="5456614"/>
            <a:ext cx="214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Gen2 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C403D-FB24-CA4E-8AC9-1A39C7FC3B8D}"/>
              </a:ext>
            </a:extLst>
          </p:cNvPr>
          <p:cNvSpPr txBox="1"/>
          <p:nvPr/>
        </p:nvSpPr>
        <p:spPr>
          <a:xfrm>
            <a:off x="6524181" y="5469482"/>
            <a:ext cx="21453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微軟正黑體"/>
                <a:ea typeface="微軟正黑體"/>
              </a:rPr>
              <a:t>PCIe Gen2 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C73AC3-654D-2147-BF59-6D0253C3F497}"/>
              </a:ext>
            </a:extLst>
          </p:cNvPr>
          <p:cNvSpPr txBox="1"/>
          <p:nvPr/>
        </p:nvSpPr>
        <p:spPr>
          <a:xfrm>
            <a:off x="9244160" y="5469482"/>
            <a:ext cx="214532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微軟正黑體"/>
                <a:ea typeface="微軟正黑體"/>
              </a:rPr>
              <a:t>PCIe Gen2 x4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17C88B2-148B-48E8-9C07-AFEC40DC2FEF}"/>
              </a:ext>
            </a:extLst>
          </p:cNvPr>
          <p:cNvSpPr/>
          <p:nvPr/>
        </p:nvSpPr>
        <p:spPr>
          <a:xfrm>
            <a:off x="9924303" y="1814699"/>
            <a:ext cx="1419006" cy="3235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48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430DDFB4-1E14-459B-A8F1-691EAFBD004C}"/>
              </a:ext>
            </a:extLst>
          </p:cNvPr>
          <p:cNvSpPr txBox="1"/>
          <p:nvPr/>
        </p:nvSpPr>
        <p:spPr>
          <a:xfrm>
            <a:off x="10056689" y="1828212"/>
            <a:ext cx="1332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即將上市</a:t>
            </a:r>
            <a:endParaRPr lang="en-US" sz="16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C03D5E9-A547-4BF8-A837-30B974E838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413" y="2335910"/>
            <a:ext cx="1861911" cy="2710715"/>
          </a:xfrm>
          <a:prstGeom prst="rect">
            <a:avLst/>
          </a:prstGeom>
        </p:spPr>
      </p:pic>
      <p:pic>
        <p:nvPicPr>
          <p:cNvPr id="14" name="圖片 13" descr="一張含有 電路, 電腦 的圖片&#10;&#10;自動產生的描述">
            <a:extLst>
              <a:ext uri="{FF2B5EF4-FFF2-40B4-BE49-F238E27FC236}">
                <a16:creationId xmlns:a16="http://schemas.microsoft.com/office/drawing/2014/main" id="{45C8D236-580F-4285-90E9-97875BCFB6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4160" y="2359131"/>
            <a:ext cx="2134139" cy="2555008"/>
          </a:xfrm>
          <a:prstGeom prst="rect">
            <a:avLst/>
          </a:prstGeom>
        </p:spPr>
      </p:pic>
      <p:pic>
        <p:nvPicPr>
          <p:cNvPr id="17" name="圖片 16" descr="一張含有 電路 的圖片&#10;&#10;自動產生的描述">
            <a:extLst>
              <a:ext uri="{FF2B5EF4-FFF2-40B4-BE49-F238E27FC236}">
                <a16:creationId xmlns:a16="http://schemas.microsoft.com/office/drawing/2014/main" id="{A4F86368-23EF-4778-90BE-C5A91AC1A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0" y="2362501"/>
            <a:ext cx="1807151" cy="2577848"/>
          </a:xfrm>
          <a:prstGeom prst="rect">
            <a:avLst/>
          </a:prstGeom>
        </p:spPr>
      </p:pic>
      <p:sp>
        <p:nvSpPr>
          <p:cNvPr id="44" name="TextBox 10">
            <a:extLst>
              <a:ext uri="{FF2B5EF4-FFF2-40B4-BE49-F238E27FC236}">
                <a16:creationId xmlns:a16="http://schemas.microsoft.com/office/drawing/2014/main" id="{69DE4AEA-6364-465B-970E-133BCF6C9BEB}"/>
              </a:ext>
            </a:extLst>
          </p:cNvPr>
          <p:cNvSpPr txBox="1"/>
          <p:nvPr/>
        </p:nvSpPr>
        <p:spPr>
          <a:xfrm>
            <a:off x="6273740" y="1752276"/>
            <a:ext cx="979817" cy="4416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01642F2D-2889-4636-BB24-13A376569789}"/>
              </a:ext>
            </a:extLst>
          </p:cNvPr>
          <p:cNvSpPr txBox="1"/>
          <p:nvPr/>
        </p:nvSpPr>
        <p:spPr>
          <a:xfrm>
            <a:off x="9004284" y="1752276"/>
            <a:ext cx="979817" cy="4416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四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B92CCF3B-AB90-4AB0-BCF2-B9ADF898BE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1" t="14813" r="32284" b="6384"/>
          <a:stretch/>
        </p:blipFill>
        <p:spPr>
          <a:xfrm>
            <a:off x="880800" y="2550878"/>
            <a:ext cx="2148027" cy="21480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300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B2000C-8A88-4BC9-8378-506758A5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伺服器級</a:t>
            </a:r>
            <a:r>
              <a:rPr lang="en-US" altLang="zh-TW"/>
              <a:t> 1/2/4-</a:t>
            </a:r>
            <a:r>
              <a:rPr lang="zh-TW" altLang="en-US"/>
              <a:t>埠</a:t>
            </a:r>
            <a:r>
              <a:rPr lang="en-US" altLang="zh-TW"/>
              <a:t> 2.5GbE </a:t>
            </a:r>
            <a:r>
              <a:rPr lang="zh-TW" altLang="en-US"/>
              <a:t>網路擴充卡規格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899749"/>
              </p:ext>
            </p:extLst>
          </p:nvPr>
        </p:nvGraphicFramePr>
        <p:xfrm>
          <a:off x="552450" y="1366960"/>
          <a:ext cx="11087100" cy="413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775">
                  <a:extLst>
                    <a:ext uri="{9D8B030D-6E8A-4147-A177-3AD203B41FA5}">
                      <a16:colId xmlns:a16="http://schemas.microsoft.com/office/drawing/2014/main" val="1877592190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2231263457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3090005045"/>
                    </a:ext>
                  </a:extLst>
                </a:gridCol>
                <a:gridCol w="2771775">
                  <a:extLst>
                    <a:ext uri="{9D8B030D-6E8A-4147-A177-3AD203B41FA5}">
                      <a16:colId xmlns:a16="http://schemas.microsoft.com/office/drawing/2014/main" val="337066035"/>
                    </a:ext>
                  </a:extLst>
                </a:gridCol>
              </a:tblGrid>
              <a:tr h="358893">
                <a:tc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QXG-2G1T-I225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QXG-2G2T-I225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QXG-2G4T-I225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142376"/>
                  </a:ext>
                </a:extLst>
              </a:tr>
              <a:tr h="35889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網路控制晶片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微軟正黑體"/>
                          <a:ea typeface="微軟正黑體"/>
                        </a:rPr>
                        <a:t>伺服器級</a:t>
                      </a: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 Intel </a:t>
                      </a:r>
                      <a:r>
                        <a:rPr lang="en-US" altLang="zh-TW" sz="1600" err="1">
                          <a:latin typeface="微軟正黑體"/>
                          <a:ea typeface="微軟正黑體"/>
                        </a:rPr>
                        <a:t>Foxville</a:t>
                      </a: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 I225-LM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013169"/>
                  </a:ext>
                </a:extLst>
              </a:tr>
              <a:tr h="358893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埠數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2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4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400819"/>
                  </a:ext>
                </a:extLst>
              </a:tr>
              <a:tr h="358893"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latin typeface="微軟正黑體"/>
                          <a:ea typeface="微軟正黑體"/>
                        </a:rPr>
                        <a:t>PCIe </a:t>
                      </a: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匯流排速度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Gen2</a:t>
                      </a:r>
                      <a:r>
                        <a:rPr lang="en-US" altLang="zh-TW" sz="1600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x1</a:t>
                      </a: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Gen</a:t>
                      </a:r>
                      <a:r>
                        <a:rPr lang="en-US" altLang="zh-TW" sz="1600" baseline="0">
                          <a:latin typeface="微軟正黑體"/>
                          <a:ea typeface="微軟正黑體"/>
                        </a:rPr>
                        <a:t>2 x2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Gen2</a:t>
                      </a:r>
                      <a:r>
                        <a:rPr lang="en-US" altLang="zh-TW" sz="1600" baseline="0">
                          <a:latin typeface="微軟正黑體"/>
                          <a:ea typeface="微軟正黑體"/>
                        </a:rPr>
                        <a:t> x4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153459"/>
                  </a:ext>
                </a:extLst>
              </a:tr>
              <a:tr h="358893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尺寸</a:t>
                      </a:r>
                      <a:endParaRPr lang="zh-TW" altLang="en-US" sz="16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aseline="0">
                          <a:latin typeface="微軟正黑體"/>
                          <a:ea typeface="微軟正黑體"/>
                        </a:rPr>
                        <a:t>65 x 68.9mm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aseline="0">
                          <a:latin typeface="微軟正黑體"/>
                          <a:ea typeface="微軟正黑體"/>
                        </a:rPr>
                        <a:t>78.8 x 68.9mm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aseline="0">
                          <a:latin typeface="微軟正黑體"/>
                          <a:ea typeface="微軟正黑體"/>
                        </a:rPr>
                        <a:t>102.15 x 68.9mm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622808"/>
                  </a:ext>
                </a:extLst>
              </a:tr>
              <a:tr h="358893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網路埠速度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2.5Gbps/1Gbps/100Mbps/10Mbps</a:t>
                      </a: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88723"/>
                  </a:ext>
                </a:extLst>
              </a:tr>
              <a:tr h="619905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功能列表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PXE, Wake-On-LAN (</a:t>
                      </a:r>
                      <a:r>
                        <a:rPr lang="en-US" altLang="zh-TW" sz="1600" err="1">
                          <a:latin typeface="微軟正黑體"/>
                          <a:ea typeface="微軟正黑體"/>
                        </a:rPr>
                        <a:t>WoL</a:t>
                      </a: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)*, 9k jumbo frame, 802.1AS-rev/1588, 802.1Qav/802.1Qbv, Time Sensitive Networking (TSN), RSS+MSI-X, Teaming &amp; VLAN support, Intel AMT**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978317"/>
                  </a:ext>
                </a:extLst>
              </a:tr>
              <a:tr h="880918">
                <a:tc>
                  <a:txBody>
                    <a:bodyPr/>
                    <a:lstStyle/>
                    <a:p>
                      <a:r>
                        <a:rPr lang="zh-TW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支援作業系統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 10 (64bit)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Windows Server 2019 (64bit)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Linux RHEL 8.1/FreeBSD/Legacy</a:t>
                      </a:r>
                      <a:r>
                        <a:rPr lang="en-US" altLang="zh-TW" sz="1600" baseline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PXE/UEFI 2.4/Linux Stable Kernel v4.20/5.x</a:t>
                      </a: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495201"/>
                  </a:ext>
                </a:extLst>
              </a:tr>
              <a:tr h="479449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zh-TW" altLang="en-US" sz="1600" b="1" kern="1200" noProof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包裝內容</a:t>
                      </a:r>
                      <a:endParaRPr lang="zh-TW" altLang="en-US" sz="1600" b="1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buNone/>
                      </a:pPr>
                      <a:r>
                        <a:rPr lang="en-US" sz="1600" b="0" kern="1200" noProof="0">
                          <a:solidFill>
                            <a:schemeClr val="dk1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1 x 網卡；1 x 快速安裝指南；3 x 支架 (已預裝半高支架)</a:t>
                      </a:r>
                      <a:endParaRPr lang="en-US" altLang="zh-TW" sz="1600" b="0" kern="1200">
                        <a:solidFill>
                          <a:schemeClr val="dk1"/>
                        </a:solidFill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27366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518426" y="5555362"/>
            <a:ext cx="818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*僅第一埠 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靠近金手指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Wake-On-LAN (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網路喚醒功能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系統不支援網路喚醒功能。</a:t>
            </a:r>
          </a:p>
          <a:p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**支援 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Intel AMT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技術對其主機板及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BIOS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等有一定的條件，詳細請參考 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Intel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網站。</a:t>
            </a:r>
          </a:p>
        </p:txBody>
      </p:sp>
    </p:spTree>
    <p:extLst>
      <p:ext uri="{BB962C8B-B14F-4D97-AF65-F5344CB8AC3E}">
        <p14:creationId xmlns:p14="http://schemas.microsoft.com/office/powerpoint/2010/main" val="173759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73E9EDB8-84A0-47E9-A71E-C04DC721C858}"/>
              </a:ext>
            </a:extLst>
          </p:cNvPr>
          <p:cNvSpPr/>
          <p:nvPr/>
        </p:nvSpPr>
        <p:spPr>
          <a:xfrm>
            <a:off x="1476247" y="2073170"/>
            <a:ext cx="2803833" cy="3814331"/>
          </a:xfrm>
          <a:prstGeom prst="rect">
            <a:avLst/>
          </a:prstGeom>
          <a:gradFill>
            <a:gsLst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F73694F6-D73A-4D50-AF8A-502624E73CAB}"/>
              </a:ext>
            </a:extLst>
          </p:cNvPr>
          <p:cNvSpPr/>
          <p:nvPr/>
        </p:nvSpPr>
        <p:spPr>
          <a:xfrm>
            <a:off x="1476247" y="1574235"/>
            <a:ext cx="2803833" cy="528720"/>
          </a:xfrm>
          <a:prstGeom prst="round2Same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5DC8076-88B1-4472-8CC6-288442F6ED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434" y="1511777"/>
            <a:ext cx="4219524" cy="4874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4DC80-69C5-D343-942D-D30E987B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半高式設計與附贈多款擋版適用各式機箱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84120-E871-9947-95F1-B915A82D3012}"/>
              </a:ext>
            </a:extLst>
          </p:cNvPr>
          <p:cNvSpPr txBox="1"/>
          <p:nvPr/>
        </p:nvSpPr>
        <p:spPr>
          <a:xfrm>
            <a:off x="1654220" y="2162515"/>
            <a:ext cx="248919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附贈</a:t>
            </a:r>
            <a:r>
              <a:rPr lang="en-US" altLang="zh-CN" err="1">
                <a:latin typeface="微軟正黑體"/>
                <a:ea typeface="微軟正黑體"/>
              </a:rPr>
              <a:t>全高</a:t>
            </a:r>
            <a:r>
              <a:rPr lang="zh-CN" altLang="en-US">
                <a:latin typeface="微軟正黑體"/>
                <a:ea typeface="微軟正黑體"/>
              </a:rPr>
              <a:t>擋板與</a:t>
            </a:r>
            <a:r>
              <a:rPr 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專用平面擋板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F17DE-8E07-624E-902C-29612B9625D0}"/>
              </a:ext>
            </a:extLst>
          </p:cNvPr>
          <p:cNvSpPr txBox="1"/>
          <p:nvPr/>
        </p:nvSpPr>
        <p:spPr>
          <a:xfrm>
            <a:off x="1654220" y="1617414"/>
            <a:ext cx="242043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QNAP 2.5GbE</a:t>
            </a: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網卡</a:t>
            </a:r>
            <a:endParaRPr lang="en-US" sz="20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1AEDC5C-0B2A-4BB3-8E38-8A832FE021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022" y="2868406"/>
            <a:ext cx="1518830" cy="29043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999DF1-764C-2B4B-B860-65DFC164685B}"/>
              </a:ext>
            </a:extLst>
          </p:cNvPr>
          <p:cNvSpPr txBox="1"/>
          <p:nvPr/>
        </p:nvSpPr>
        <p:spPr>
          <a:xfrm>
            <a:off x="7615602" y="1298184"/>
            <a:ext cx="1404144" cy="4498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65 mm</a:t>
            </a:r>
            <a:endParaRPr lang="zh-CN" altLang="en-US">
              <a:ea typeface="等线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A6D1E3-607C-DB4E-9223-0C21AFA3A40B}"/>
              </a:ext>
            </a:extLst>
          </p:cNvPr>
          <p:cNvSpPr txBox="1"/>
          <p:nvPr/>
        </p:nvSpPr>
        <p:spPr>
          <a:xfrm>
            <a:off x="10508636" y="3499270"/>
            <a:ext cx="1399947" cy="44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68.9</a:t>
            </a:r>
            <a:r>
              <a:rPr lang="zh-TW" altLang="en-US"/>
              <a:t> </a:t>
            </a:r>
            <a:r>
              <a:rPr lang="en-US" altLang="zh-TW"/>
              <a:t>mm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4A81B0-ABE0-BF48-AAA0-7D61911C58E1}"/>
              </a:ext>
            </a:extLst>
          </p:cNvPr>
          <p:cNvSpPr txBox="1"/>
          <p:nvPr/>
        </p:nvSpPr>
        <p:spPr>
          <a:xfrm>
            <a:off x="4305487" y="5501283"/>
            <a:ext cx="174456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微軟正黑體"/>
                <a:ea typeface="微軟正黑體"/>
              </a:rPr>
              <a:t>預裝半高擋板</a:t>
            </a:r>
            <a:endParaRPr lang="en-US" sz="2000">
              <a:latin typeface="微軟正黑體"/>
              <a:ea typeface="微軟正黑體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BE1F68-9637-914D-9255-60DA72630759}"/>
              </a:ext>
            </a:extLst>
          </p:cNvPr>
          <p:cNvSpPr/>
          <p:nvPr/>
        </p:nvSpPr>
        <p:spPr>
          <a:xfrm>
            <a:off x="8040196" y="5586505"/>
            <a:ext cx="2780690" cy="4679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>
                <a:latin typeface="Microsoft JhengHei"/>
                <a:ea typeface="Microsoft JhengHei"/>
                <a:cs typeface="Microsoft JhengHei"/>
                <a:sym typeface="Microsoft JhengHei"/>
              </a:rPr>
              <a:t>PCIe  </a:t>
            </a:r>
            <a:r>
              <a:rPr lang="en-US" altLang="zh-TW" b="1">
                <a:solidFill>
                  <a:srgbClr val="7030A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Gen 2 x1 </a:t>
            </a:r>
            <a:r>
              <a:rPr lang="zh-TW" altLang="en-US" b="1">
                <a:latin typeface="Microsoft JhengHei"/>
                <a:ea typeface="Microsoft JhengHei"/>
                <a:cs typeface="Microsoft JhengHei"/>
                <a:sym typeface="Microsoft JhengHei"/>
              </a:rPr>
              <a:t>介面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885279-8D68-47C2-9ACF-DDE43A01B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622" y="1624772"/>
            <a:ext cx="3711358" cy="228278"/>
          </a:xfrm>
          <a:prstGeom prst="rect">
            <a:avLst/>
          </a:prstGeom>
        </p:spPr>
      </p:pic>
      <p:pic>
        <p:nvPicPr>
          <p:cNvPr id="7" name="圖片 6" descr="一張含有 監視器, 螢幕, 個人 的圖片&#10;&#10;自動產生的描述">
            <a:extLst>
              <a:ext uri="{FF2B5EF4-FFF2-40B4-BE49-F238E27FC236}">
                <a16:creationId xmlns:a16="http://schemas.microsoft.com/office/drawing/2014/main" id="{9A37BF71-7AA6-45EF-ADE2-2791FD1FC2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05957" y="3532064"/>
            <a:ext cx="3377080" cy="22827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C9F6D6-F8CD-496F-A1C8-CBE694DBD799}"/>
              </a:ext>
            </a:extLst>
          </p:cNvPr>
          <p:cNvSpPr/>
          <p:nvPr/>
        </p:nvSpPr>
        <p:spPr>
          <a:xfrm>
            <a:off x="6002944" y="1902626"/>
            <a:ext cx="972402" cy="3991638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C04AAC-591B-4E9C-BDBE-D346C0479C5A}"/>
              </a:ext>
            </a:extLst>
          </p:cNvPr>
          <p:cNvSpPr/>
          <p:nvPr/>
        </p:nvSpPr>
        <p:spPr>
          <a:xfrm rot="5400000">
            <a:off x="8859554" y="4292835"/>
            <a:ext cx="618619" cy="1785401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438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D7B6208D-7385-401A-A72B-5C63270E4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7855" y="2210429"/>
            <a:ext cx="7300444" cy="4198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00575-32A2-654B-9FD9-F1B35FAD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 </a:t>
            </a:r>
            <a:r>
              <a:rPr lang="en-US" altLang="zh-CN"/>
              <a:t>QTS</a:t>
            </a:r>
            <a:r>
              <a:rPr lang="zh-CN" altLang="en-US"/>
              <a:t>、</a:t>
            </a:r>
            <a:r>
              <a:rPr lang="en-US" altLang="zh-TW"/>
              <a:t>Windows </a:t>
            </a:r>
            <a:r>
              <a:rPr lang="zh-CN" altLang="en-US"/>
              <a:t>與 </a:t>
            </a:r>
            <a:r>
              <a:rPr lang="en-US" altLang="zh-CN"/>
              <a:t>Linux</a:t>
            </a:r>
            <a:r>
              <a:rPr lang="en-US" altLang="zh-TW"/>
              <a:t> </a:t>
            </a:r>
            <a:r>
              <a:rPr lang="zh-TW" altLang="en-US"/>
              <a:t>系統</a:t>
            </a:r>
            <a:r>
              <a:rPr lang="zh-CN" altLang="en-US"/>
              <a:t>全力支援</a:t>
            </a:r>
            <a:endParaRPr 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1016290" y="1332453"/>
            <a:ext cx="967995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latin typeface="微軟正黑體"/>
                <a:ea typeface="微軟正黑體"/>
              </a:rPr>
              <a:t>最新</a:t>
            </a:r>
            <a:r>
              <a:rPr lang="en-US" altLang="zh-TW" b="1">
                <a:latin typeface="微軟正黑體"/>
                <a:ea typeface="微軟正黑體"/>
              </a:rPr>
              <a:t> 2.5GbE </a:t>
            </a:r>
            <a:r>
              <a:rPr lang="zh-TW" altLang="en-US" b="1">
                <a:latin typeface="微軟正黑體"/>
                <a:ea typeface="微軟正黑體"/>
              </a:rPr>
              <a:t>系列網卡，不僅支援</a:t>
            </a:r>
            <a:r>
              <a:rPr lang="en-US" altLang="zh-TW" b="1">
                <a:latin typeface="微軟正黑體"/>
                <a:ea typeface="微軟正黑體"/>
              </a:rPr>
              <a:t> NAS QTS</a:t>
            </a:r>
            <a:r>
              <a:rPr lang="zh-TW" altLang="en-US" b="1">
                <a:latin typeface="微軟正黑體"/>
                <a:ea typeface="微軟正黑體"/>
              </a:rPr>
              <a:t>作業系統。同時也支援</a:t>
            </a:r>
            <a:r>
              <a:rPr lang="en-US" altLang="zh-TW" b="1">
                <a:latin typeface="微軟正黑體"/>
                <a:ea typeface="微軟正黑體"/>
              </a:rPr>
              <a:t> Windows 10 / Windows Server 2019 / Linux / RHEL</a:t>
            </a:r>
            <a:r>
              <a:rPr lang="zh-TW" altLang="en-US" b="1">
                <a:latin typeface="微軟正黑體"/>
                <a:ea typeface="微軟正黑體"/>
              </a:rPr>
              <a:t>等多種操作系統，帶給你更多種不同的組合應用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DFBB6D-7111-324D-B464-E20C75442D17}"/>
              </a:ext>
            </a:extLst>
          </p:cNvPr>
          <p:cNvSpPr txBox="1"/>
          <p:nvPr/>
        </p:nvSpPr>
        <p:spPr>
          <a:xfrm>
            <a:off x="6048475" y="5827815"/>
            <a:ext cx="427269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latin typeface="微軟正黑體"/>
                <a:ea typeface="微軟正黑體"/>
              </a:rPr>
              <a:t>*</a:t>
            </a:r>
            <a:r>
              <a:rPr lang="zh-CN" altLang="en-US" sz="1200">
                <a:latin typeface="微軟正黑體"/>
                <a:ea typeface="微軟正黑體"/>
              </a:rPr>
              <a:t>相容 的</a:t>
            </a:r>
            <a:r>
              <a:rPr lang="en-US" altLang="zh-CN" sz="1200">
                <a:latin typeface="微軟正黑體"/>
                <a:ea typeface="微軟正黑體"/>
              </a:rPr>
              <a:t> QNAP NAS </a:t>
            </a:r>
            <a:r>
              <a:rPr lang="zh-CN" altLang="en-US" sz="1200">
                <a:latin typeface="微軟正黑體"/>
                <a:ea typeface="微軟正黑體"/>
              </a:rPr>
              <a:t>機型請參考 </a:t>
            </a:r>
            <a:r>
              <a:rPr lang="en-US" altLang="zh-CN" sz="1200">
                <a:latin typeface="微軟正黑體"/>
                <a:ea typeface="微軟正黑體"/>
              </a:rPr>
              <a:t>QNAP </a:t>
            </a:r>
            <a:r>
              <a:rPr lang="zh-CN" altLang="en-US" sz="1200">
                <a:latin typeface="微軟正黑體"/>
                <a:ea typeface="微軟正黑體"/>
              </a:rPr>
              <a:t>官網相容性列表</a:t>
            </a:r>
            <a:r>
              <a:rPr lang="zh-TW" altLang="en-US" sz="1200">
                <a:latin typeface="微軟正黑體"/>
                <a:ea typeface="微軟正黑體"/>
              </a:rPr>
              <a:t>。</a:t>
            </a:r>
            <a:endParaRPr lang="en-US" sz="1200">
              <a:latin typeface="微軟正黑體"/>
              <a:ea typeface="微軟正黑體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A2F39F4-B1C9-496D-BEBC-AAB6A5208AE9}"/>
              </a:ext>
            </a:extLst>
          </p:cNvPr>
          <p:cNvGrpSpPr/>
          <p:nvPr/>
        </p:nvGrpSpPr>
        <p:grpSpPr>
          <a:xfrm>
            <a:off x="1000037" y="2185952"/>
            <a:ext cx="1221882" cy="1221882"/>
            <a:chOff x="946017" y="4674811"/>
            <a:chExt cx="1184801" cy="1184801"/>
          </a:xfrm>
        </p:grpSpPr>
        <p:sp>
          <p:nvSpPr>
            <p:cNvPr id="22" name="Shape 279">
              <a:extLst>
                <a:ext uri="{FF2B5EF4-FFF2-40B4-BE49-F238E27FC236}">
                  <a16:creationId xmlns:a16="http://schemas.microsoft.com/office/drawing/2014/main" id="{8A094498-0FC3-4869-B05F-8E218F9EB244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280">
              <a:extLst>
                <a:ext uri="{FF2B5EF4-FFF2-40B4-BE49-F238E27FC236}">
                  <a16:creationId xmlns:a16="http://schemas.microsoft.com/office/drawing/2014/main" id="{84796559-95AA-418C-A739-4A6F724F4164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A866057A-81C9-40CA-8446-1BA3477E3E65}"/>
              </a:ext>
            </a:extLst>
          </p:cNvPr>
          <p:cNvGrpSpPr/>
          <p:nvPr/>
        </p:nvGrpSpPr>
        <p:grpSpPr>
          <a:xfrm>
            <a:off x="1000037" y="3444951"/>
            <a:ext cx="1221882" cy="1221882"/>
            <a:chOff x="946017" y="4674811"/>
            <a:chExt cx="1184801" cy="1184801"/>
          </a:xfrm>
        </p:grpSpPr>
        <p:sp>
          <p:nvSpPr>
            <p:cNvPr id="25" name="Shape 279">
              <a:extLst>
                <a:ext uri="{FF2B5EF4-FFF2-40B4-BE49-F238E27FC236}">
                  <a16:creationId xmlns:a16="http://schemas.microsoft.com/office/drawing/2014/main" id="{13BE035B-F306-443B-9CDC-17ADC8A5AAB9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280">
              <a:extLst>
                <a:ext uri="{FF2B5EF4-FFF2-40B4-BE49-F238E27FC236}">
                  <a16:creationId xmlns:a16="http://schemas.microsoft.com/office/drawing/2014/main" id="{D6DF501D-2430-4DB6-8186-B52E8542A1E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5F1841BB-9EA4-48E7-ADB2-4F7204CD405D}"/>
              </a:ext>
            </a:extLst>
          </p:cNvPr>
          <p:cNvGrpSpPr/>
          <p:nvPr/>
        </p:nvGrpSpPr>
        <p:grpSpPr>
          <a:xfrm>
            <a:off x="1000037" y="4721324"/>
            <a:ext cx="1221882" cy="1221882"/>
            <a:chOff x="946017" y="4674811"/>
            <a:chExt cx="1184801" cy="1184801"/>
          </a:xfrm>
        </p:grpSpPr>
        <p:sp>
          <p:nvSpPr>
            <p:cNvPr id="28" name="Shape 279">
              <a:extLst>
                <a:ext uri="{FF2B5EF4-FFF2-40B4-BE49-F238E27FC236}">
                  <a16:creationId xmlns:a16="http://schemas.microsoft.com/office/drawing/2014/main" id="{11D94510-5F5B-4BD3-BD5A-4EFA8F234E9C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85D8DE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80">
              <a:extLst>
                <a:ext uri="{FF2B5EF4-FFF2-40B4-BE49-F238E27FC236}">
                  <a16:creationId xmlns:a16="http://schemas.microsoft.com/office/drawing/2014/main" id="{24B93962-0917-4C90-A7B8-B14F4B4DF453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D92425B-59D3-3A4F-BAA5-8C44373B98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171" y="2255393"/>
            <a:ext cx="2904238" cy="18151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0405D8-1E96-3B40-B12B-9AB11F0A7D88}"/>
              </a:ext>
            </a:extLst>
          </p:cNvPr>
          <p:cNvSpPr/>
          <p:nvPr/>
        </p:nvSpPr>
        <p:spPr>
          <a:xfrm>
            <a:off x="8615438" y="2515545"/>
            <a:ext cx="1248636" cy="361380"/>
          </a:xfrm>
          <a:prstGeom prst="rect">
            <a:avLst/>
          </a:prstGeom>
          <a:solidFill>
            <a:srgbClr val="731BF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A7B3E0-0159-C847-96D8-DB2F765A8CA8}"/>
              </a:ext>
            </a:extLst>
          </p:cNvPr>
          <p:cNvSpPr txBox="1"/>
          <p:nvPr/>
        </p:nvSpPr>
        <p:spPr>
          <a:xfrm>
            <a:off x="6499515" y="3230033"/>
            <a:ext cx="199808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r>
              <a:rPr lang="zh-CN" altLang="en-US" sz="1800">
                <a:solidFill>
                  <a:schemeClr val="bg1"/>
                </a:solidFill>
              </a:rPr>
              <a:t>QTS</a:t>
            </a:r>
            <a:r>
              <a:rPr lang="en-US" altLang="zh-CN" sz="1800">
                <a:solidFill>
                  <a:schemeClr val="bg1"/>
                </a:solidFill>
              </a:rPr>
              <a:t> 4.4.2 </a:t>
            </a:r>
            <a:r>
              <a:rPr lang="zh-TW" altLang="en-US" sz="1800">
                <a:solidFill>
                  <a:schemeClr val="bg1"/>
                </a:solidFill>
              </a:rPr>
              <a:t>或更新的版本即可支援</a:t>
            </a:r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205A38-9CBB-8742-AF26-B71FE74A0522}"/>
              </a:ext>
            </a:extLst>
          </p:cNvPr>
          <p:cNvSpPr txBox="1"/>
          <p:nvPr/>
        </p:nvSpPr>
        <p:spPr>
          <a:xfrm>
            <a:off x="4115838" y="3795685"/>
            <a:ext cx="211080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需至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 Intel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官網下載並安裝</a:t>
            </a:r>
            <a:r>
              <a:rPr lang="zh-CN" altLang="en-US" b="1">
                <a:solidFill>
                  <a:srgbClr val="FFC000"/>
                </a:solidFill>
                <a:latin typeface="微軟正黑體"/>
                <a:ea typeface="微軟正黑體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驅動程式</a:t>
            </a:r>
            <a:endParaRPr lang="en-US" altLang="zh-CN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AC7AB9B-0446-4132-9907-C997FC4CA340}"/>
              </a:ext>
            </a:extLst>
          </p:cNvPr>
          <p:cNvSpPr/>
          <p:nvPr/>
        </p:nvSpPr>
        <p:spPr>
          <a:xfrm>
            <a:off x="7483675" y="4064945"/>
            <a:ext cx="2367615" cy="352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altLang="en-US" sz="16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82DCA42-C91B-4E94-9BE6-2E8BDFA5E6F5}"/>
              </a:ext>
            </a:extLst>
          </p:cNvPr>
          <p:cNvSpPr/>
          <p:nvPr/>
        </p:nvSpPr>
        <p:spPr>
          <a:xfrm>
            <a:off x="2853579" y="4777237"/>
            <a:ext cx="3373061" cy="3440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1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 </a:t>
            </a:r>
            <a:r>
              <a:rPr lang="en-US" altLang="zh-TW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 </a:t>
            </a:r>
            <a:r>
              <a:rPr lang="en-US" altLang="zh-CN" sz="16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PC/Workstation</a:t>
            </a:r>
            <a:endParaRPr lang="zh-TW" altLang="en-US" sz="16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DB659B07-8BA7-4D2B-9473-1CB7608873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407" y="2271386"/>
            <a:ext cx="1441431" cy="2438615"/>
          </a:xfrm>
          <a:prstGeom prst="rect">
            <a:avLst/>
          </a:prstGeom>
          <a:effectLst/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419" y="3629510"/>
            <a:ext cx="645235" cy="765483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50A7197B-C03C-4600-9900-FC2CE8A1593C}"/>
              </a:ext>
            </a:extLst>
          </p:cNvPr>
          <p:cNvGrpSpPr/>
          <p:nvPr/>
        </p:nvGrpSpPr>
        <p:grpSpPr>
          <a:xfrm>
            <a:off x="1166751" y="2383522"/>
            <a:ext cx="858239" cy="771138"/>
            <a:chOff x="1061964" y="2431090"/>
            <a:chExt cx="881288" cy="79184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30" t="26422" r="4612" b="20444"/>
            <a:stretch/>
          </p:blipFill>
          <p:spPr>
            <a:xfrm>
              <a:off x="1061964" y="2963389"/>
              <a:ext cx="881288" cy="259548"/>
            </a:xfrm>
            <a:prstGeom prst="rect">
              <a:avLst/>
            </a:prstGeom>
          </p:spPr>
        </p:pic>
        <p:pic>
          <p:nvPicPr>
            <p:cNvPr id="7" name="圖片 6" descr="一張含有 建築物, 窗戶, 門 的圖片&#10;&#10;自動產生的描述">
              <a:extLst>
                <a:ext uri="{FF2B5EF4-FFF2-40B4-BE49-F238E27FC236}">
                  <a16:creationId xmlns:a16="http://schemas.microsoft.com/office/drawing/2014/main" id="{4C319A0F-2CBA-496F-9317-E580999F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230" y="2431090"/>
              <a:ext cx="524298" cy="524298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B34C020-2067-43AA-A6F6-DE94DEFCD023}"/>
              </a:ext>
            </a:extLst>
          </p:cNvPr>
          <p:cNvGrpSpPr/>
          <p:nvPr/>
        </p:nvGrpSpPr>
        <p:grpSpPr>
          <a:xfrm>
            <a:off x="1182050" y="4861313"/>
            <a:ext cx="849779" cy="784312"/>
            <a:chOff x="1100153" y="5138444"/>
            <a:chExt cx="780639" cy="720498"/>
          </a:xfrm>
        </p:grpSpPr>
        <p:pic>
          <p:nvPicPr>
            <p:cNvPr id="32" name="圖片 31" descr="一張含有 帽 的圖片&#10;&#10;自動產生的描述">
              <a:extLst>
                <a:ext uri="{FF2B5EF4-FFF2-40B4-BE49-F238E27FC236}">
                  <a16:creationId xmlns:a16="http://schemas.microsoft.com/office/drawing/2014/main" id="{245F28FA-5EA2-4D27-B3A6-1241BBD87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153" y="5138444"/>
              <a:ext cx="780639" cy="602854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242BEE4-944C-4491-8520-44B4F90A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012" y="5732986"/>
              <a:ext cx="594922" cy="1259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665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1621</Words>
  <Application>Microsoft Office PowerPoint</Application>
  <PresentationFormat>寬螢幕</PresentationFormat>
  <Paragraphs>271</Paragraphs>
  <Slides>20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20</vt:i4>
      </vt:variant>
    </vt:vector>
  </HeadingPairs>
  <TitlesOfParts>
    <vt:vector size="28" baseType="lpstr">
      <vt:lpstr>微軟正黑體</vt:lpstr>
      <vt:lpstr>微軟正黑體</vt:lpstr>
      <vt:lpstr>Arial</vt:lpstr>
      <vt:lpstr>Calibri</vt:lpstr>
      <vt:lpstr>Corbel</vt:lpstr>
      <vt:lpstr>Wingdings</vt:lpstr>
      <vt:lpstr>Office Theme</vt:lpstr>
      <vt:lpstr>Office Theme</vt:lpstr>
      <vt:lpstr>PowerPoint 簡報</vt:lpstr>
      <vt:lpstr>PowerPoint 簡報</vt:lpstr>
      <vt:lpstr>1GbE 與 10GbE 間還有其它經濟實惠的選擇</vt:lpstr>
      <vt:lpstr>2.5GbE 漸為主流，大幅提升生產力</vt:lpstr>
      <vt:lpstr>原有 CAT 5e 線材即可提升至2.5Gbps</vt:lpstr>
      <vt:lpstr>QNAP 單埠，雙埠，四埠 Multi-Gig 2.5GbE擴充卡</vt:lpstr>
      <vt:lpstr>伺服器級 1/2/4-埠 2.5GbE 網路擴充卡規格</vt:lpstr>
      <vt:lpstr>半高式設計與附贈多款擋版適用各式機箱</vt:lpstr>
      <vt:lpstr> QTS、Windows 與 Linux 系統全力支援</vt:lpstr>
      <vt:lpstr>支援 Windows Server 2019 企業環境使用</vt:lpstr>
      <vt:lpstr>支援 Intel AMT 及 Wake-On-LAN，更有效的部署及管理</vt:lpstr>
      <vt:lpstr>Intel® 主動管理技術  (Intel® Active Management Technology)</vt:lpstr>
      <vt:lpstr>高達 295MB/s 讀寫效能，傳檔/備份一氣呵成</vt:lpstr>
      <vt:lpstr>PowerPoint 簡報</vt:lpstr>
      <vt:lpstr>QNAP Multi-Gig網卡 交換器與配件產品線</vt:lpstr>
      <vt:lpstr>QNAP Multi Gig網卡產品線</vt:lpstr>
      <vt:lpstr>QSW 2.5GbE NBASE-T 交換機</vt:lpstr>
      <vt:lpstr>QNAP Multi Gig網路配件產品線</vt:lpstr>
      <vt:lpstr>以最少花費升級五倍速</vt:lpstr>
      <vt:lpstr>一卡加速 QNAP 1/2/4-埠 2.5GbE 網卡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QXG-5G1T/2T/4T-111C</dc:title>
  <dc:creator>Danlin</dc:creator>
  <cp:lastModifiedBy>QNAP_Yvonne Tsai</cp:lastModifiedBy>
  <cp:revision>2</cp:revision>
  <dcterms:created xsi:type="dcterms:W3CDTF">2019-11-18T10:52:19Z</dcterms:created>
  <dcterms:modified xsi:type="dcterms:W3CDTF">2020-07-07T08:22:55Z</dcterms:modified>
</cp:coreProperties>
</file>