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85" r:id="rId6"/>
    <p:sldId id="263" r:id="rId7"/>
    <p:sldId id="284" r:id="rId8"/>
    <p:sldId id="290" r:id="rId9"/>
    <p:sldId id="287" r:id="rId10"/>
    <p:sldId id="262" r:id="rId11"/>
    <p:sldId id="291" r:id="rId12"/>
    <p:sldId id="292" r:id="rId13"/>
    <p:sldId id="266" r:id="rId14"/>
    <p:sldId id="281" r:id="rId15"/>
    <p:sldId id="269" r:id="rId16"/>
    <p:sldId id="268" r:id="rId17"/>
    <p:sldId id="270" r:id="rId18"/>
    <p:sldId id="277" r:id="rId19"/>
    <p:sldId id="274" r:id="rId20"/>
    <p:sldId id="259" r:id="rId21"/>
    <p:sldId id="280" r:id="rId22"/>
    <p:sldId id="282" r:id="rId23"/>
    <p:sldId id="272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43C1AC"/>
    <a:srgbClr val="EACEFA"/>
    <a:srgbClr val="663300"/>
    <a:srgbClr val="FFAA01"/>
    <a:srgbClr val="582F1E"/>
    <a:srgbClr val="BE6542"/>
    <a:srgbClr val="312923"/>
    <a:srgbClr val="4623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E786AC-4EEA-E23D-3FE9-8045F3D0AA19}" v="19" dt="2020-07-02T15:09:26.743"/>
    <p1510:client id="{0945259D-7B31-4A42-993F-A8A890EF4108}" v="772" dt="2020-06-10T17:36:35.307"/>
    <p1510:client id="{0B81D129-B0A7-4111-9C0A-40D1B3233210}" v="130" dt="2020-07-03T03:58:09.031"/>
    <p1510:client id="{85F843D7-CA19-42CB-A7D9-20ADA6BA62AC}" v="49" dt="2020-07-03T03:38:24.107"/>
    <p1510:client id="{F4CCF172-CD61-897A-5797-6D121038B0CC}" v="4" dt="2020-07-03T03:48:28.2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4611A69-2525-4214-BEF0-255C339AEE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E4E7D54-A06A-4BDE-9FD7-19AE4F983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2997B-2C7C-49EE-810D-DD3C76FE65E8}" type="datetimeFigureOut">
              <a:rPr lang="zh-TW" altLang="en-US" smtClean="0"/>
              <a:t>2020/7/2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D6CBB3-6AB1-4C38-8A85-5B22BF0FE5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1F20EF7-718F-4719-AEBB-83940D95AB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9E3D6-8CB2-428E-B9B1-963BC5A64A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577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0DBD9-823D-450E-B593-C9E8867D80FC}" type="datetimeFigureOut">
              <a:rPr lang="zh-TW" altLang="en-US" smtClean="0"/>
              <a:t>2020/7/2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A51E9-A901-4C27-9571-A34DD9BB87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17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Today I hope to give you a whole concept of how </a:t>
            </a:r>
            <a:r>
              <a:rPr lang="en-US" altLang="zh-TW" err="1"/>
              <a:t>Qsync</a:t>
            </a:r>
            <a:r>
              <a:rPr lang="en-US" altLang="zh-TW"/>
              <a:t> works and benefits. Actually, </a:t>
            </a:r>
            <a:r>
              <a:rPr lang="en-US" altLang="zh-TW" err="1"/>
              <a:t>Qsync</a:t>
            </a:r>
            <a:r>
              <a:rPr lang="en-US" altLang="zh-TW"/>
              <a:t> is synchronizing tool across your mobile phone, your laptop, your pad and PC. but it is not a pure backup tool,</a:t>
            </a:r>
            <a:br>
              <a:rPr lang="en-US" altLang="zh-TW"/>
            </a:br>
            <a:r>
              <a:rPr lang="en-US" altLang="zh-TW"/>
              <a:t>So, why you need the </a:t>
            </a:r>
            <a:r>
              <a:rPr lang="en-US" altLang="zh-TW" err="1"/>
              <a:t>Qsync</a:t>
            </a:r>
            <a:r>
              <a:rPr lang="en-US" altLang="zh-TW"/>
              <a:t>? Here I list 6 point of popular requirement, like when you </a:t>
            </a:r>
            <a:r>
              <a:rPr lang="en-US" altLang="zh-TW" err="1"/>
              <a:t>iphone</a:t>
            </a:r>
            <a:r>
              <a:rPr lang="en-US" altLang="zh-TW"/>
              <a:t> is almost full, ………</a:t>
            </a:r>
            <a:br>
              <a:rPr lang="en-US" altLang="zh-TW"/>
            </a:br>
            <a:r>
              <a:rPr lang="en-US" altLang="zh-TW"/>
              <a:t>Those parts of white frame are good but actually are additional value, and the red frame parts are the real key point why you need the </a:t>
            </a:r>
            <a:r>
              <a:rPr lang="en-US" altLang="zh-TW" err="1"/>
              <a:t>Qsync</a:t>
            </a:r>
            <a:r>
              <a:rPr lang="en-US" altLang="zh-TW"/>
              <a:t>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A51E9-A901-4C27-9571-A34DD9BB877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94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Create the download links to share with friends who don’t have an account of the NAS.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A51E9-A901-4C27-9571-A34DD9BB877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11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 的圖片&#10;&#10;自動產生的描述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4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7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1523"/>
            <a:ext cx="12186583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8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5A0C8D9-9880-481A-B3E5-09A5B6D4A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5" y="1523"/>
            <a:ext cx="12181169" cy="6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9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0422" y="67112"/>
            <a:ext cx="11316749" cy="1476462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黃色, 比賽, 男人, 遊戲 的圖片&#10;&#10;自動產生的描述">
            <a:extLst>
              <a:ext uri="{FF2B5EF4-FFF2-40B4-BE49-F238E27FC236}">
                <a16:creationId xmlns:a16="http://schemas.microsoft.com/office/drawing/2014/main" id="{BEDDA4F2-CB24-4933-A3B4-6B88C598F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0422" y="67112"/>
            <a:ext cx="11316749" cy="1476462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5345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85D2B1-E055-45FD-A4DE-1830FADD3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0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tiff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tiff"/><Relationship Id="rId9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1.png"/><Relationship Id="rId7" Type="http://schemas.openxmlformats.org/officeDocument/2006/relationships/image" Target="../media/image21.tif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12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svg"/><Relationship Id="rId11" Type="http://schemas.openxmlformats.org/officeDocument/2006/relationships/image" Target="../media/image103.sv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png"/><Relationship Id="rId4" Type="http://schemas.openxmlformats.org/officeDocument/2006/relationships/image" Target="../media/image10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9.png"/><Relationship Id="rId7" Type="http://schemas.openxmlformats.org/officeDocument/2006/relationships/image" Target="../media/image21.tif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12.png"/><Relationship Id="rId10" Type="http://schemas.openxmlformats.org/officeDocument/2006/relationships/image" Target="../media/image111.png"/><Relationship Id="rId4" Type="http://schemas.openxmlformats.org/officeDocument/2006/relationships/image" Target="../media/image110.sv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4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tiff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tiff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7.svg"/><Relationship Id="rId21" Type="http://schemas.openxmlformats.org/officeDocument/2006/relationships/image" Target="../media/image40.svg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2" Type="http://schemas.openxmlformats.org/officeDocument/2006/relationships/image" Target="../media/image26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43.png"/><Relationship Id="rId5" Type="http://schemas.openxmlformats.org/officeDocument/2006/relationships/image" Target="../media/image9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7.png"/><Relationship Id="rId10" Type="http://schemas.openxmlformats.org/officeDocument/2006/relationships/image" Target="../media/image30.jpeg"/><Relationship Id="rId19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21.tiff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tiff"/><Relationship Id="rId7" Type="http://schemas.openxmlformats.org/officeDocument/2006/relationships/image" Target="../media/image20.tiff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51.png"/><Relationship Id="rId5" Type="http://schemas.openxmlformats.org/officeDocument/2006/relationships/image" Target="../media/image23.svg"/><Relationship Id="rId10" Type="http://schemas.openxmlformats.org/officeDocument/2006/relationships/image" Target="../media/image50.png"/><Relationship Id="rId4" Type="http://schemas.openxmlformats.org/officeDocument/2006/relationships/image" Target="../media/image22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22.png"/><Relationship Id="rId26" Type="http://schemas.openxmlformats.org/officeDocument/2006/relationships/image" Target="../media/image75.png"/><Relationship Id="rId3" Type="http://schemas.openxmlformats.org/officeDocument/2006/relationships/image" Target="../media/image58.png"/><Relationship Id="rId21" Type="http://schemas.openxmlformats.org/officeDocument/2006/relationships/image" Target="../media/image71.svg"/><Relationship Id="rId7" Type="http://schemas.openxmlformats.org/officeDocument/2006/relationships/image" Target="../media/image29.pn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4.svg"/><Relationship Id="rId2" Type="http://schemas.openxmlformats.org/officeDocument/2006/relationships/image" Target="../media/image28.png"/><Relationship Id="rId16" Type="http://schemas.openxmlformats.org/officeDocument/2006/relationships/image" Target="../media/image69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64.svg"/><Relationship Id="rId24" Type="http://schemas.openxmlformats.org/officeDocument/2006/relationships/image" Target="../media/image73.svg"/><Relationship Id="rId5" Type="http://schemas.openxmlformats.org/officeDocument/2006/relationships/image" Target="../media/image60.jpeg"/><Relationship Id="rId15" Type="http://schemas.openxmlformats.org/officeDocument/2006/relationships/image" Target="../media/image68.svg"/><Relationship Id="rId23" Type="http://schemas.openxmlformats.org/officeDocument/2006/relationships/image" Target="../media/image72.png"/><Relationship Id="rId10" Type="http://schemas.openxmlformats.org/officeDocument/2006/relationships/image" Target="../media/image63.png"/><Relationship Id="rId19" Type="http://schemas.openxmlformats.org/officeDocument/2006/relationships/image" Target="../media/image23.svg"/><Relationship Id="rId4" Type="http://schemas.openxmlformats.org/officeDocument/2006/relationships/image" Target="../media/image59.sv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9C1E611-AF46-4E1E-B2E4-9C4C4AD6FDAF}"/>
              </a:ext>
            </a:extLst>
          </p:cNvPr>
          <p:cNvSpPr txBox="1"/>
          <p:nvPr/>
        </p:nvSpPr>
        <p:spPr>
          <a:xfrm>
            <a:off x="4609581" y="1715984"/>
            <a:ext cx="447775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9600">
                <a:latin typeface="Arial"/>
                <a:ea typeface="新細明體"/>
                <a:cs typeface="Arial"/>
              </a:rPr>
              <a:t>4.0.0</a:t>
            </a:r>
            <a:endParaRPr lang="zh-TW" sz="9600">
              <a:latin typeface="Arial"/>
              <a:cs typeface="Arial"/>
            </a:endParaRPr>
          </a:p>
        </p:txBody>
      </p:sp>
      <p:pic>
        <p:nvPicPr>
          <p:cNvPr id="4" name="圖片 3" descr="一張含有 文字, 食物 的圖片&#10;&#10;自動產生的描述">
            <a:extLst>
              <a:ext uri="{FF2B5EF4-FFF2-40B4-BE49-F238E27FC236}">
                <a16:creationId xmlns:a16="http://schemas.microsoft.com/office/drawing/2014/main" id="{862B7785-27EC-4036-BEF3-BAD8B1CE8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3E2BAA2-08AE-4095-A3EA-8676CAACD3C1}"/>
              </a:ext>
            </a:extLst>
          </p:cNvPr>
          <p:cNvSpPr/>
          <p:nvPr/>
        </p:nvSpPr>
        <p:spPr>
          <a:xfrm>
            <a:off x="3990504" y="2793589"/>
            <a:ext cx="5961850" cy="4064411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800">
                <a:latin typeface="微軟正黑體"/>
                <a:ea typeface="微軟正黑體"/>
              </a:rPr>
              <a:t>Centralized Management </a:t>
            </a:r>
            <a:r>
              <a:rPr lang="en-US" altLang="zh-TW" sz="3800">
                <a:latin typeface="微軟正黑體"/>
                <a:ea typeface="微軟正黑體"/>
              </a:rPr>
              <a:t>&amp; E</a:t>
            </a:r>
            <a:r>
              <a:rPr lang="zh-TW" altLang="en-US" sz="3800">
                <a:latin typeface="微軟正黑體"/>
                <a:ea typeface="微軟正黑體"/>
              </a:rPr>
              <a:t>as</a:t>
            </a:r>
            <a:r>
              <a:rPr lang="en-US" altLang="zh-TW" sz="3800">
                <a:latin typeface="微軟正黑體"/>
                <a:ea typeface="微軟正黑體"/>
              </a:rPr>
              <a:t>y</a:t>
            </a:r>
            <a:r>
              <a:rPr lang="zh-TW" altLang="en-US" sz="3800">
                <a:latin typeface="微軟正黑體"/>
                <a:ea typeface="微軟正黑體"/>
              </a:rPr>
              <a:t> </a:t>
            </a:r>
            <a:r>
              <a:rPr lang="en-US" altLang="zh-TW" sz="3800">
                <a:latin typeface="微軟正黑體"/>
                <a:ea typeface="微軟正黑體"/>
              </a:rPr>
              <a:t>D</a:t>
            </a:r>
            <a:r>
              <a:rPr lang="zh-TW" altLang="en-US" sz="3800">
                <a:latin typeface="微軟正黑體"/>
                <a:ea typeface="微軟正黑體"/>
              </a:rPr>
              <a:t>eploy</a:t>
            </a:r>
            <a:r>
              <a:rPr lang="en-US" altLang="zh-TW" sz="3800" err="1">
                <a:latin typeface="微軟正黑體"/>
                <a:ea typeface="微軟正黑體"/>
              </a:rPr>
              <a:t>ment</a:t>
            </a:r>
            <a:r>
              <a:rPr lang="zh-TW" altLang="en-US" sz="3800">
                <a:latin typeface="微軟正黑體"/>
                <a:ea typeface="微軟正黑體"/>
              </a:rPr>
              <a:t> </a:t>
            </a:r>
            <a:endParaRPr lang="zh-TW" sz="380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F626FF90-AFAD-4132-92F3-18E9C451EB35}"/>
              </a:ext>
            </a:extLst>
          </p:cNvPr>
          <p:cNvGrpSpPr/>
          <p:nvPr/>
        </p:nvGrpSpPr>
        <p:grpSpPr>
          <a:xfrm>
            <a:off x="4949062" y="2951149"/>
            <a:ext cx="6663203" cy="3906851"/>
            <a:chOff x="-212436" y="868218"/>
            <a:chExt cx="8913091" cy="4996873"/>
          </a:xfrm>
        </p:grpSpPr>
        <p:pic>
          <p:nvPicPr>
            <p:cNvPr id="20" name="圖片 11">
              <a:extLst>
                <a:ext uri="{FF2B5EF4-FFF2-40B4-BE49-F238E27FC236}">
                  <a16:creationId xmlns:a16="http://schemas.microsoft.com/office/drawing/2014/main" id="{4469D99E-D5B3-4F9C-BED7-6A506B9AF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22" name="圖片 8">
              <a:extLst>
                <a:ext uri="{FF2B5EF4-FFF2-40B4-BE49-F238E27FC236}">
                  <a16:creationId xmlns:a16="http://schemas.microsoft.com/office/drawing/2014/main" id="{E6AA1ECF-E728-4D5C-812E-3C2F7E967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9D8E84E1-307E-FD4B-AC44-AFECD4FB6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308" y="2852091"/>
            <a:ext cx="6989863" cy="4017162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F3829BA9-3B1C-44AD-A92A-1A3724FB2237}"/>
              </a:ext>
            </a:extLst>
          </p:cNvPr>
          <p:cNvSpPr txBox="1"/>
          <p:nvPr/>
        </p:nvSpPr>
        <p:spPr>
          <a:xfrm>
            <a:off x="1335278" y="1842742"/>
            <a:ext cx="9211604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>
                <a:ea typeface="+mn-lt"/>
                <a:cs typeface="+mn-lt"/>
              </a:rPr>
              <a:t>No need to </a:t>
            </a:r>
            <a:r>
              <a:rPr lang="en-US" altLang="zh-TW" sz="2400">
                <a:ea typeface="+mn-lt"/>
                <a:cs typeface="+mn-lt"/>
              </a:rPr>
              <a:t>set machines</a:t>
            </a:r>
            <a:r>
              <a:rPr lang="zh-TW" sz="2400">
                <a:ea typeface="+mn-lt"/>
                <a:cs typeface="+mn-lt"/>
              </a:rPr>
              <a:t> one by one</a:t>
            </a:r>
            <a:r>
              <a:rPr lang="en-US" altLang="zh-TW" sz="2400">
                <a:ea typeface="+mn-lt"/>
                <a:cs typeface="+mn-lt"/>
              </a:rPr>
              <a:t>:</a:t>
            </a:r>
            <a:r>
              <a:rPr lang="zh-TW" sz="2400">
                <a:ea typeface="+mn-lt"/>
                <a:cs typeface="+mn-lt"/>
              </a:rPr>
              <a:t> </a:t>
            </a:r>
            <a:r>
              <a:rPr lang="en-US" altLang="zh-TW" sz="2400">
                <a:ea typeface="+mn-lt"/>
                <a:cs typeface="+mn-lt"/>
              </a:rPr>
              <a:t>we provide the </a:t>
            </a:r>
            <a:r>
              <a:rPr lang="zh-TW" sz="2400">
                <a:ea typeface="+mn-lt"/>
                <a:cs typeface="+mn-lt"/>
              </a:rPr>
              <a:t>flexible configuration, </a:t>
            </a:r>
            <a:r>
              <a:rPr lang="en-US" altLang="zh-TW" sz="2400">
                <a:ea typeface="+mn-lt"/>
                <a:cs typeface="+mn-lt"/>
              </a:rPr>
              <a:t>a</a:t>
            </a:r>
            <a:r>
              <a:rPr lang="zh-TW" sz="2400">
                <a:ea typeface="+mn-lt"/>
                <a:cs typeface="+mn-lt"/>
              </a:rPr>
              <a:t>n</a:t>
            </a:r>
            <a:r>
              <a:rPr lang="en-US" altLang="zh-TW" sz="2400">
                <a:ea typeface="+mn-lt"/>
                <a:cs typeface="+mn-lt"/>
              </a:rPr>
              <a:t>d</a:t>
            </a:r>
            <a:r>
              <a:rPr lang="zh-TW" altLang="en-US" sz="2400">
                <a:ea typeface="+mn-lt"/>
                <a:cs typeface="+mn-lt"/>
              </a:rPr>
              <a:t> </a:t>
            </a:r>
            <a:r>
              <a:rPr lang="en-US" altLang="en-US" sz="2400">
                <a:ea typeface="+mn-lt"/>
                <a:cs typeface="+mn-lt"/>
              </a:rPr>
              <a:t>allow</a:t>
            </a:r>
            <a:r>
              <a:rPr lang="zh-TW" sz="2400">
                <a:ea typeface="+mn-lt"/>
                <a:cs typeface="+mn-lt"/>
              </a:rPr>
              <a:t> users to set their own permissions</a:t>
            </a:r>
            <a:r>
              <a:rPr lang="zh-TW" altLang="en-US" sz="2400" b="1">
                <a:latin typeface="微軟正黑體"/>
                <a:ea typeface="微軟正黑體"/>
              </a:rPr>
              <a:t> 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D3B04BC-4DDB-4D58-A724-7B3E65680A38}"/>
              </a:ext>
            </a:extLst>
          </p:cNvPr>
          <p:cNvGrpSpPr/>
          <p:nvPr/>
        </p:nvGrpSpPr>
        <p:grpSpPr>
          <a:xfrm>
            <a:off x="669075" y="3054897"/>
            <a:ext cx="3787972" cy="1059904"/>
            <a:chOff x="1086757" y="2456510"/>
            <a:chExt cx="2327107" cy="1844524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7B22EB3E-3623-44F1-8FAF-D79B19FD52F9}"/>
                </a:ext>
              </a:extLst>
            </p:cNvPr>
            <p:cNvSpPr/>
            <p:nvPr/>
          </p:nvSpPr>
          <p:spPr>
            <a:xfrm>
              <a:off x="1086757" y="2456510"/>
              <a:ext cx="2327107" cy="1844524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19" name="矩形: 圓角 13">
              <a:extLst>
                <a:ext uri="{FF2B5EF4-FFF2-40B4-BE49-F238E27FC236}">
                  <a16:creationId xmlns:a16="http://schemas.microsoft.com/office/drawing/2014/main" id="{52E14391-6D2B-44D9-9297-93BD9C5BB458}"/>
                </a:ext>
              </a:extLst>
            </p:cNvPr>
            <p:cNvSpPr/>
            <p:nvPr/>
          </p:nvSpPr>
          <p:spPr>
            <a:xfrm>
              <a:off x="1148152" y="2655289"/>
              <a:ext cx="2159749" cy="1446963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300">
                  <a:solidFill>
                    <a:schemeClr val="tx1"/>
                  </a:solidFill>
                  <a:latin typeface="微軟正黑體"/>
                  <a:ea typeface="微軟正黑體"/>
                </a:rPr>
                <a:t>Synchronize rule</a:t>
              </a:r>
              <a:endParaRPr lang="zh-TW" altLang="en-US" sz="2400" b="1" spc="3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3C09AE0C-6569-4423-A339-9C30B41DEDAC}"/>
              </a:ext>
            </a:extLst>
          </p:cNvPr>
          <p:cNvGrpSpPr/>
          <p:nvPr/>
        </p:nvGrpSpPr>
        <p:grpSpPr>
          <a:xfrm>
            <a:off x="672672" y="4290327"/>
            <a:ext cx="3787974" cy="1059904"/>
            <a:chOff x="1092200" y="2456510"/>
            <a:chExt cx="2103931" cy="1844524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13A41B48-FC67-4D95-BD88-2451119F3D0B}"/>
                </a:ext>
              </a:extLst>
            </p:cNvPr>
            <p:cNvSpPr/>
            <p:nvPr/>
          </p:nvSpPr>
          <p:spPr>
            <a:xfrm>
              <a:off x="1092200" y="2456510"/>
              <a:ext cx="2103931" cy="1844524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6" name="矩形: 圓角 13">
              <a:extLst>
                <a:ext uri="{FF2B5EF4-FFF2-40B4-BE49-F238E27FC236}">
                  <a16:creationId xmlns:a16="http://schemas.microsoft.com/office/drawing/2014/main" id="{CD0D89AE-C3E8-4AB6-9387-B741D2659E37}"/>
                </a:ext>
              </a:extLst>
            </p:cNvPr>
            <p:cNvSpPr/>
            <p:nvPr/>
          </p:nvSpPr>
          <p:spPr>
            <a:xfrm>
              <a:off x="1148152" y="2655289"/>
              <a:ext cx="1985562" cy="1446963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300">
                  <a:solidFill>
                    <a:schemeClr val="tx1"/>
                  </a:solidFill>
                  <a:latin typeface="微軟正黑體"/>
                  <a:ea typeface="微軟正黑體"/>
                </a:rPr>
                <a:t>Filter setting</a:t>
              </a:r>
              <a:endParaRPr lang="zh-TW" altLang="en-US" sz="2400" b="1" spc="3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2E99457-A0C4-4B01-B4B8-586FC5796B30}"/>
              </a:ext>
            </a:extLst>
          </p:cNvPr>
          <p:cNvGrpSpPr/>
          <p:nvPr/>
        </p:nvGrpSpPr>
        <p:grpSpPr>
          <a:xfrm>
            <a:off x="676269" y="5528380"/>
            <a:ext cx="3779114" cy="1059904"/>
            <a:chOff x="1092200" y="2456510"/>
            <a:chExt cx="2103931" cy="1844524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C509C688-ED4A-4F28-9D1C-5D5FD7323D4E}"/>
                </a:ext>
              </a:extLst>
            </p:cNvPr>
            <p:cNvSpPr/>
            <p:nvPr/>
          </p:nvSpPr>
          <p:spPr>
            <a:xfrm>
              <a:off x="1092200" y="2456510"/>
              <a:ext cx="2103931" cy="1844524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9" name="矩形: 圓角 13">
              <a:extLst>
                <a:ext uri="{FF2B5EF4-FFF2-40B4-BE49-F238E27FC236}">
                  <a16:creationId xmlns:a16="http://schemas.microsoft.com/office/drawing/2014/main" id="{8D5EF060-2EE6-460F-A69D-569DD336D84C}"/>
                </a:ext>
              </a:extLst>
            </p:cNvPr>
            <p:cNvSpPr/>
            <p:nvPr/>
          </p:nvSpPr>
          <p:spPr>
            <a:xfrm>
              <a:off x="1148152" y="2655289"/>
              <a:ext cx="1985562" cy="1446963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spc="300">
                  <a:solidFill>
                    <a:schemeClr val="tx1"/>
                  </a:solidFill>
                  <a:latin typeface="微軟正黑體"/>
                  <a:ea typeface="微軟正黑體"/>
                </a:rPr>
                <a:t>Conflict Policy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83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9830AF3-31F3-4B90-8B7E-27095B6F2DDB}"/>
              </a:ext>
            </a:extLst>
          </p:cNvPr>
          <p:cNvSpPr/>
          <p:nvPr/>
        </p:nvSpPr>
        <p:spPr>
          <a:xfrm>
            <a:off x="6920804" y="3921332"/>
            <a:ext cx="5961850" cy="3668467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22" y="67112"/>
            <a:ext cx="11353108" cy="1476462"/>
          </a:xfrm>
        </p:spPr>
        <p:txBody>
          <a:bodyPr/>
          <a:lstStyle/>
          <a:p>
            <a:r>
              <a:rPr lang="en-US" altLang="zh-TW" sz="3200">
                <a:latin typeface="微軟正黑體"/>
                <a:ea typeface="微軟正黑體"/>
              </a:rPr>
              <a:t>Utility &amp; Mobile s</a:t>
            </a:r>
            <a:r>
              <a:rPr lang="zh-TW" altLang="en-US" sz="3200">
                <a:latin typeface="微軟正黑體"/>
                <a:ea typeface="微軟正黑體"/>
              </a:rPr>
              <a:t>upport sub-folder / one-way / two-way synchronization</a:t>
            </a:r>
            <a:endParaRPr lang="zh-TW" altLang="en-US" sz="32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3BECA05-E612-794A-91DE-55563A682837}"/>
              </a:ext>
            </a:extLst>
          </p:cNvPr>
          <p:cNvSpPr txBox="1"/>
          <p:nvPr/>
        </p:nvSpPr>
        <p:spPr>
          <a:xfrm>
            <a:off x="460948" y="4753657"/>
            <a:ext cx="3973659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Two-Way sync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D944B2-35CD-DD4F-A821-FF93919FC91E}"/>
              </a:ext>
            </a:extLst>
          </p:cNvPr>
          <p:cNvSpPr/>
          <p:nvPr/>
        </p:nvSpPr>
        <p:spPr>
          <a:xfrm>
            <a:off x="460947" y="5169819"/>
            <a:ext cx="5434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Standard synchronization process, both side will be the same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7F5DD5-F652-C344-938A-ED00C2E01A6F}"/>
              </a:ext>
            </a:extLst>
          </p:cNvPr>
          <p:cNvSpPr/>
          <p:nvPr/>
        </p:nvSpPr>
        <p:spPr>
          <a:xfrm>
            <a:off x="460946" y="3897619"/>
            <a:ext cx="58255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Upload from device: The device is the source side and always get the latest data. 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Download from NAS: Announced 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information to all member</a:t>
            </a:r>
            <a:endParaRPr lang="zh-TW" altLang="zh-TW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461A83D-5C2B-474A-8F15-7E8C92908020}"/>
              </a:ext>
            </a:extLst>
          </p:cNvPr>
          <p:cNvSpPr/>
          <p:nvPr/>
        </p:nvSpPr>
        <p:spPr>
          <a:xfrm>
            <a:off x="460947" y="3290106"/>
            <a:ext cx="574622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220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One-Way sync </a:t>
            </a:r>
            <a:r>
              <a:rPr lang="en-US" altLang="zh-CN" sz="140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(only available for Android, and iOS will be coming soon)</a:t>
            </a:r>
            <a:endParaRPr lang="en-US" altLang="zh-TW" sz="140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C48947B-AB28-F24F-B171-8219DD2FF11D}"/>
              </a:ext>
            </a:extLst>
          </p:cNvPr>
          <p:cNvSpPr/>
          <p:nvPr/>
        </p:nvSpPr>
        <p:spPr>
          <a:xfrm>
            <a:off x="460947" y="2140044"/>
            <a:ext cx="56350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The user can set up synchronization in the sub-folder, but notice that when the sub-folder is set, this device cannot set to the upper layer (parent layer) and the next layer (child layer) as sync folders.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AD7FC8E-8EBD-9A49-BF4A-9015A8CD43AD}"/>
              </a:ext>
            </a:extLst>
          </p:cNvPr>
          <p:cNvSpPr/>
          <p:nvPr/>
        </p:nvSpPr>
        <p:spPr>
          <a:xfrm>
            <a:off x="460947" y="1777895"/>
            <a:ext cx="16466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>
                <a:solidFill>
                  <a:srgbClr val="002060"/>
                </a:solidFill>
                <a:latin typeface="微軟正黑體"/>
                <a:ea typeface="微軟正黑體"/>
                <a:cs typeface="Arial"/>
              </a:rPr>
              <a:t>Sub-folder</a:t>
            </a:r>
            <a:endParaRPr lang="zh-TW" altLang="en-US" sz="2200" b="1">
              <a:solidFill>
                <a:srgbClr val="002060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1514FFB-A52D-7E44-B87B-2433E1D79D0A}"/>
              </a:ext>
            </a:extLst>
          </p:cNvPr>
          <p:cNvSpPr txBox="1"/>
          <p:nvPr/>
        </p:nvSpPr>
        <p:spPr>
          <a:xfrm>
            <a:off x="460947" y="5836781"/>
            <a:ext cx="3973659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Filter setting on device side</a:t>
            </a:r>
            <a:endParaRPr lang="en-US" altLang="zh-TW" sz="22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4795555-724D-EA49-AE66-68F535B7E1DA}"/>
              </a:ext>
            </a:extLst>
          </p:cNvPr>
          <p:cNvSpPr/>
          <p:nvPr/>
        </p:nvSpPr>
        <p:spPr>
          <a:xfrm>
            <a:off x="460948" y="6248665"/>
            <a:ext cx="5825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Specify the file extensions which users don`t want to sync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C17FBA2-1D59-40E6-A9CD-08E0ADF28050}"/>
              </a:ext>
            </a:extLst>
          </p:cNvPr>
          <p:cNvGrpSpPr/>
          <p:nvPr/>
        </p:nvGrpSpPr>
        <p:grpSpPr>
          <a:xfrm>
            <a:off x="10809541" y="1649710"/>
            <a:ext cx="1063012" cy="1985345"/>
            <a:chOff x="10099636" y="1351418"/>
            <a:chExt cx="1063012" cy="1985345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8A300E45-A79C-4EFE-B603-DDECD6AF8DC6}"/>
                </a:ext>
              </a:extLst>
            </p:cNvPr>
            <p:cNvGrpSpPr/>
            <p:nvPr/>
          </p:nvGrpSpPr>
          <p:grpSpPr>
            <a:xfrm>
              <a:off x="10099636" y="1351418"/>
              <a:ext cx="1063012" cy="1985345"/>
              <a:chOff x="6554241" y="1259662"/>
              <a:chExt cx="2600683" cy="4857192"/>
            </a:xfrm>
          </p:grpSpPr>
          <p:pic>
            <p:nvPicPr>
              <p:cNvPr id="22" name="圖片 6">
                <a:extLst>
                  <a:ext uri="{FF2B5EF4-FFF2-40B4-BE49-F238E27FC236}">
                    <a16:creationId xmlns:a16="http://schemas.microsoft.com/office/drawing/2014/main" id="{80865862-D795-4FE9-B18E-4396FCBE28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4241" y="1259662"/>
                <a:ext cx="2600683" cy="4857192"/>
              </a:xfrm>
              <a:prstGeom prst="rect">
                <a:avLst/>
              </a:prstGeom>
            </p:spPr>
          </p:pic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D63F25BE-670B-436A-A3D2-74183FA3879A}"/>
                  </a:ext>
                </a:extLst>
              </p:cNvPr>
              <p:cNvGrpSpPr/>
              <p:nvPr/>
            </p:nvGrpSpPr>
            <p:grpSpPr>
              <a:xfrm>
                <a:off x="6889798" y="1914965"/>
                <a:ext cx="2010096" cy="3551519"/>
                <a:chOff x="9297498" y="1894663"/>
                <a:chExt cx="1718622" cy="3036531"/>
              </a:xfrm>
            </p:grpSpPr>
            <p:pic>
              <p:nvPicPr>
                <p:cNvPr id="26" name="圖片 25">
                  <a:extLst>
                    <a:ext uri="{FF2B5EF4-FFF2-40B4-BE49-F238E27FC236}">
                      <a16:creationId xmlns:a16="http://schemas.microsoft.com/office/drawing/2014/main" id="{E0094692-3AAF-46CD-AF14-5FC7B328F1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5687"/>
                <a:stretch/>
              </p:blipFill>
              <p:spPr>
                <a:xfrm>
                  <a:off x="9297499" y="1894663"/>
                  <a:ext cx="1718621" cy="2654313"/>
                </a:xfrm>
                <a:prstGeom prst="rect">
                  <a:avLst/>
                </a:prstGeom>
              </p:spPr>
            </p:pic>
            <p:pic>
              <p:nvPicPr>
                <p:cNvPr id="27" name="圖片 26">
                  <a:extLst>
                    <a:ext uri="{FF2B5EF4-FFF2-40B4-BE49-F238E27FC236}">
                      <a16:creationId xmlns:a16="http://schemas.microsoft.com/office/drawing/2014/main" id="{353FCD32-906D-4416-AFF4-049405152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8893" b="-148"/>
                <a:stretch/>
              </p:blipFill>
              <p:spPr>
                <a:xfrm>
                  <a:off x="9297498" y="4529196"/>
                  <a:ext cx="1718621" cy="40199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62281A0-BD1F-4B19-8626-ABC443F57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6793" y="1619268"/>
              <a:ext cx="821613" cy="1451661"/>
            </a:xfrm>
            <a:prstGeom prst="rect">
              <a:avLst/>
            </a:prstGeom>
          </p:spPr>
        </p:pic>
      </p:grpSp>
      <p:pic>
        <p:nvPicPr>
          <p:cNvPr id="30" name="圖形 29">
            <a:extLst>
              <a:ext uri="{FF2B5EF4-FFF2-40B4-BE49-F238E27FC236}">
                <a16:creationId xmlns:a16="http://schemas.microsoft.com/office/drawing/2014/main" id="{5751D7E2-0952-410B-ADD4-01916866C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1506" y="1880140"/>
            <a:ext cx="1317629" cy="164423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7FA387E8-AD55-4A90-97ED-FEA223F200E4}"/>
              </a:ext>
            </a:extLst>
          </p:cNvPr>
          <p:cNvSpPr/>
          <p:nvPr/>
        </p:nvSpPr>
        <p:spPr>
          <a:xfrm>
            <a:off x="10986117" y="2897654"/>
            <a:ext cx="263018" cy="2285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A0A51544-FB56-4E91-9953-C80FBA96F119}"/>
              </a:ext>
            </a:extLst>
          </p:cNvPr>
          <p:cNvGrpSpPr/>
          <p:nvPr/>
        </p:nvGrpSpPr>
        <p:grpSpPr>
          <a:xfrm>
            <a:off x="540241" y="3259790"/>
            <a:ext cx="5746222" cy="2495773"/>
            <a:chOff x="540241" y="3259790"/>
            <a:chExt cx="5030226" cy="2495773"/>
          </a:xfrm>
        </p:grpSpPr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9AFF4C0B-3AE4-ED4D-9315-68E3B26EC65F}"/>
                </a:ext>
              </a:extLst>
            </p:cNvPr>
            <p:cNvCxnSpPr>
              <a:cxnSpLocks/>
            </p:cNvCxnSpPr>
            <p:nvPr/>
          </p:nvCxnSpPr>
          <p:spPr>
            <a:xfrm>
              <a:off x="540241" y="3259790"/>
              <a:ext cx="5030225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68695D35-48D6-4B2C-8592-3F566DE7C01A}"/>
                </a:ext>
              </a:extLst>
            </p:cNvPr>
            <p:cNvCxnSpPr>
              <a:cxnSpLocks/>
            </p:cNvCxnSpPr>
            <p:nvPr/>
          </p:nvCxnSpPr>
          <p:spPr>
            <a:xfrm>
              <a:off x="540242" y="4641199"/>
              <a:ext cx="5030225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FC072CF5-7522-4425-85AD-2E6974FCF662}"/>
                </a:ext>
              </a:extLst>
            </p:cNvPr>
            <p:cNvCxnSpPr>
              <a:cxnSpLocks/>
            </p:cNvCxnSpPr>
            <p:nvPr/>
          </p:nvCxnSpPr>
          <p:spPr>
            <a:xfrm>
              <a:off x="540242" y="5755563"/>
              <a:ext cx="5030225" cy="0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7BDBF632-C84A-467A-A244-8F5999F3C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703" y="1940019"/>
            <a:ext cx="2509428" cy="15552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CB52902-E6B3-4420-987B-D4650EC301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2813" y="3569369"/>
            <a:ext cx="4719692" cy="327784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F99DF12-09E3-40BE-AA58-87D1B97CD1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410" y="4266951"/>
            <a:ext cx="3871566" cy="3024984"/>
          </a:xfrm>
          <a:prstGeom prst="rect">
            <a:avLst/>
          </a:prstGeom>
          <a:ln w="127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6265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2AAB46DC-844B-49C8-AA4E-C57469456D41}"/>
              </a:ext>
            </a:extLst>
          </p:cNvPr>
          <p:cNvGrpSpPr/>
          <p:nvPr/>
        </p:nvGrpSpPr>
        <p:grpSpPr>
          <a:xfrm>
            <a:off x="-72317" y="3319739"/>
            <a:ext cx="6309339" cy="3822637"/>
            <a:chOff x="-212436" y="868218"/>
            <a:chExt cx="8913091" cy="4996873"/>
          </a:xfrm>
        </p:grpSpPr>
        <p:pic>
          <p:nvPicPr>
            <p:cNvPr id="30" name="圖片 11">
              <a:extLst>
                <a:ext uri="{FF2B5EF4-FFF2-40B4-BE49-F238E27FC236}">
                  <a16:creationId xmlns:a16="http://schemas.microsoft.com/office/drawing/2014/main" id="{9EC425E0-572B-4466-91B7-9B1796985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31" name="圖片 8">
              <a:extLst>
                <a:ext uri="{FF2B5EF4-FFF2-40B4-BE49-F238E27FC236}">
                  <a16:creationId xmlns:a16="http://schemas.microsoft.com/office/drawing/2014/main" id="{EDA9C2AE-C59B-4093-A078-BAA93033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97EF27E-28A5-4330-8175-F0BC08A5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Safe </a:t>
            </a:r>
            <a:r>
              <a:rPr lang="en-US" altLang="zh-TW">
                <a:latin typeface="微軟正黑體"/>
                <a:ea typeface="微軟正黑體"/>
              </a:rPr>
              <a:t>file </a:t>
            </a:r>
            <a:r>
              <a:rPr lang="zh-TW" altLang="en-US">
                <a:latin typeface="微軟正黑體"/>
                <a:ea typeface="微軟正黑體"/>
              </a:rPr>
              <a:t>sync</a:t>
            </a:r>
            <a:r>
              <a:rPr lang="en-US" altLang="zh-TW">
                <a:latin typeface="微軟正黑體"/>
                <a:ea typeface="微軟正黑體"/>
              </a:rPr>
              <a:t>, version control &amp; remote erase</a:t>
            </a:r>
            <a:r>
              <a:rPr lang="zh-TW" altLang="en-US">
                <a:latin typeface="微軟正黑體"/>
                <a:ea typeface="微軟正黑體"/>
              </a:rPr>
              <a:t> </a:t>
            </a:r>
            <a:endParaRPr lang="zh-TW" altLang="en-US"/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521DDB9C-E7F8-4DA4-8060-50CA399BB1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45" t="11411" r="12506" b="5387"/>
          <a:stretch/>
        </p:blipFill>
        <p:spPr>
          <a:xfrm>
            <a:off x="3572138" y="1626942"/>
            <a:ext cx="1029368" cy="1014393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51F804FF-AD3A-40FE-80DD-973E9C50A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83" t="6029" r="11819" b="8984"/>
          <a:stretch/>
        </p:blipFill>
        <p:spPr>
          <a:xfrm>
            <a:off x="1153928" y="1618875"/>
            <a:ext cx="1029368" cy="102827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B2B944C-D707-4AE3-AD0E-6C4687E1ADFB}"/>
              </a:ext>
            </a:extLst>
          </p:cNvPr>
          <p:cNvSpPr txBox="1"/>
          <p:nvPr/>
        </p:nvSpPr>
        <p:spPr>
          <a:xfrm>
            <a:off x="3617862" y="2643358"/>
            <a:ext cx="2372486" cy="8925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User</a:t>
            </a:r>
            <a:endParaRPr lang="zh-TW" altLang="en-US" sz="2000" b="1">
              <a:solidFill>
                <a:srgbClr val="CC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Easy to use and could be reverted</a:t>
            </a:r>
            <a:endParaRPr 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03EC726-AA02-4808-8C88-9DC6EDD9AEEF}"/>
              </a:ext>
            </a:extLst>
          </p:cNvPr>
          <p:cNvSpPr txBox="1"/>
          <p:nvPr/>
        </p:nvSpPr>
        <p:spPr>
          <a:xfrm>
            <a:off x="955532" y="2682520"/>
            <a:ext cx="2229347" cy="116955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en-US" altLang="zh-TW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manager</a:t>
            </a:r>
            <a:endParaRPr lang="zh-TW" altLang="en-US" sz="20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Easy to deploy and manage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8F8E4C6-9D15-4FA0-9CB5-C2901F73E0F3}"/>
              </a:ext>
            </a:extLst>
          </p:cNvPr>
          <p:cNvGrpSpPr/>
          <p:nvPr/>
        </p:nvGrpSpPr>
        <p:grpSpPr>
          <a:xfrm>
            <a:off x="6325034" y="1775521"/>
            <a:ext cx="5673001" cy="4496413"/>
            <a:chOff x="647414" y="1402994"/>
            <a:chExt cx="5673001" cy="3981522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B49385CB-BA07-486E-B278-A3221C91D93F}"/>
                </a:ext>
              </a:extLst>
            </p:cNvPr>
            <p:cNvSpPr txBox="1"/>
            <p:nvPr/>
          </p:nvSpPr>
          <p:spPr>
            <a:xfrm>
              <a:off x="681540" y="4189920"/>
              <a:ext cx="4308839" cy="492443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600" b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Remotely Erase device</a:t>
              </a:r>
              <a:r>
                <a:rPr lang="en-US" altLang="zh-TW" sz="2600" b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 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D718362-F671-4A9B-B170-334DEB346D77}"/>
                </a:ext>
              </a:extLst>
            </p:cNvPr>
            <p:cNvSpPr/>
            <p:nvPr/>
          </p:nvSpPr>
          <p:spPr>
            <a:xfrm>
              <a:off x="681540" y="4566918"/>
              <a:ext cx="5398011" cy="817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The manager could remotely erase the sync files of the device via </a:t>
              </a:r>
              <a:r>
                <a:rPr lang="en-US" altLang="zh-TW" b="1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Qsync</a:t>
              </a:r>
              <a:r>
                <a:rPr lang="en-US" altLang="zh-TW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Central if user loses their device.</a:t>
              </a:r>
              <a:endPara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155F97F-31D2-4C58-BDF2-C6A1B12F5B1A}"/>
                </a:ext>
              </a:extLst>
            </p:cNvPr>
            <p:cNvSpPr/>
            <p:nvPr/>
          </p:nvSpPr>
          <p:spPr>
            <a:xfrm>
              <a:off x="647414" y="3522922"/>
              <a:ext cx="56388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User could revert the file back to the previous versions.</a:t>
              </a:r>
              <a:endPara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C45B52C-44A2-459A-95A1-0D0CA90DEB66}"/>
                </a:ext>
              </a:extLst>
            </p:cNvPr>
            <p:cNvSpPr/>
            <p:nvPr/>
          </p:nvSpPr>
          <p:spPr>
            <a:xfrm>
              <a:off x="681540" y="2852349"/>
              <a:ext cx="5638875" cy="76944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altLang="zh-TW" sz="2600" b="1">
                  <a:solidFill>
                    <a:srgbClr val="002060"/>
                  </a:solidFill>
                  <a:latin typeface="微軟正黑體"/>
                  <a:ea typeface="微軟正黑體"/>
                  <a:cs typeface="Arial"/>
                </a:rPr>
                <a:t>Version Control </a:t>
              </a:r>
              <a:r>
                <a:rPr lang="en-US" altLang="zh-TW" sz="1600" b="1">
                  <a:solidFill>
                    <a:schemeClr val="accent5"/>
                  </a:solidFill>
                  <a:latin typeface="微軟正黑體"/>
                  <a:ea typeface="微軟正黑體"/>
                  <a:cs typeface="Arial"/>
                </a:rPr>
                <a:t>(only available for </a:t>
              </a:r>
              <a:r>
                <a:rPr lang="en-US" altLang="zh-TW" sz="1600" b="1" err="1">
                  <a:solidFill>
                    <a:schemeClr val="accent5"/>
                  </a:solidFill>
                  <a:latin typeface="微軟正黑體"/>
                  <a:ea typeface="微軟正黑體"/>
                  <a:cs typeface="Arial"/>
                </a:rPr>
                <a:t>Qsync</a:t>
              </a:r>
              <a:r>
                <a:rPr lang="en-US" altLang="zh-TW" sz="1600" b="1">
                  <a:solidFill>
                    <a:schemeClr val="accent5"/>
                  </a:solidFill>
                  <a:latin typeface="微軟正黑體"/>
                  <a:ea typeface="微軟正黑體"/>
                  <a:cs typeface="Arial"/>
                </a:rPr>
                <a:t> folder but not for shared folder) </a:t>
              </a:r>
              <a:r>
                <a:rPr lang="en-US" altLang="zh-TW" b="1">
                  <a:solidFill>
                    <a:srgbClr val="002060"/>
                  </a:solidFill>
                  <a:latin typeface="微軟正黑體"/>
                  <a:ea typeface="微軟正黑體"/>
                  <a:cs typeface="Arial"/>
                </a:rPr>
                <a:t> </a:t>
              </a:r>
              <a:endParaRPr lang="en-US" altLang="zh-TW" sz="2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17EFA38-E54F-466F-A77C-701C1E08DD45}"/>
                </a:ext>
              </a:extLst>
            </p:cNvPr>
            <p:cNvSpPr/>
            <p:nvPr/>
          </p:nvSpPr>
          <p:spPr>
            <a:xfrm>
              <a:off x="681540" y="1824905"/>
              <a:ext cx="552295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User could remove the local file but still keep those copies on the NAS to save the local storage space.</a:t>
              </a:r>
              <a:endPara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72D5570-806B-4568-9E0F-4CF2837545CA}"/>
                </a:ext>
              </a:extLst>
            </p:cNvPr>
            <p:cNvSpPr/>
            <p:nvPr/>
          </p:nvSpPr>
          <p:spPr>
            <a:xfrm>
              <a:off x="681541" y="1402994"/>
              <a:ext cx="231826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Delete </a:t>
              </a:r>
              <a:endParaRPr lang="zh-TW" alt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3CEE4E7F-AADE-433D-98B5-3C4659D85372}"/>
              </a:ext>
            </a:extLst>
          </p:cNvPr>
          <p:cNvGrpSpPr/>
          <p:nvPr/>
        </p:nvGrpSpPr>
        <p:grpSpPr>
          <a:xfrm>
            <a:off x="6415844" y="3244842"/>
            <a:ext cx="5457253" cy="1651047"/>
            <a:chOff x="6417977" y="3244842"/>
            <a:chExt cx="4168348" cy="1651047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BF8BAA26-0542-4BC5-8A93-8BB7CDF0EF44}"/>
                </a:ext>
              </a:extLst>
            </p:cNvPr>
            <p:cNvCxnSpPr/>
            <p:nvPr/>
          </p:nvCxnSpPr>
          <p:spPr>
            <a:xfrm>
              <a:off x="6417979" y="3244842"/>
              <a:ext cx="4168346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478D13CC-F5B1-4991-9A45-F9DB18C88671}"/>
                </a:ext>
              </a:extLst>
            </p:cNvPr>
            <p:cNvCxnSpPr/>
            <p:nvPr/>
          </p:nvCxnSpPr>
          <p:spPr>
            <a:xfrm>
              <a:off x="6417977" y="4895889"/>
              <a:ext cx="4168346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0F1B0834-C292-4E42-8C61-58027BDB7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331" y="3788520"/>
            <a:ext cx="3883989" cy="22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21E77B-3187-4330-9232-1484511DA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/>
        </p:blipFill>
        <p:spPr>
          <a:xfrm>
            <a:off x="4666106" y="1891895"/>
            <a:ext cx="6894985" cy="440068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D6CAB6C-A9A3-4A48-9625-7BFC45C1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>
                <a:latin typeface="微軟正黑體"/>
                <a:ea typeface="微軟正黑體"/>
              </a:rPr>
              <a:t>Team</a:t>
            </a:r>
            <a:r>
              <a:rPr lang="en-US" altLang="zh-TW" sz="4000">
                <a:latin typeface="微軟正黑體"/>
                <a:ea typeface="微軟正黑體"/>
              </a:rPr>
              <a:t> Folder : Increase collaboration efficiency</a:t>
            </a:r>
            <a:r>
              <a:rPr lang="zh-TW" altLang="en-US" sz="4000">
                <a:latin typeface="微軟正黑體"/>
                <a:ea typeface="微軟正黑體"/>
              </a:rPr>
              <a:t> 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43B5BC1-BACC-4A06-A614-19CFC66C0EED}"/>
              </a:ext>
            </a:extLst>
          </p:cNvPr>
          <p:cNvSpPr txBox="1"/>
          <p:nvPr/>
        </p:nvSpPr>
        <p:spPr>
          <a:xfrm>
            <a:off x="366460" y="1791737"/>
            <a:ext cx="5014593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User could create and share the team folder.</a:t>
            </a:r>
            <a:endParaRPr lang="zh-TW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E2603E-C193-4FAC-9CC8-0FD2D00FB482}"/>
              </a:ext>
            </a:extLst>
          </p:cNvPr>
          <p:cNvSpPr txBox="1"/>
          <p:nvPr/>
        </p:nvSpPr>
        <p:spPr>
          <a:xfrm>
            <a:off x="370976" y="3106887"/>
            <a:ext cx="4184473" cy="34778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Cross-departmental teamwork, share the </a:t>
            </a:r>
          </a:p>
          <a:p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customer and vendor`s files simultaneously.</a:t>
            </a:r>
          </a:p>
          <a:p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No need to ask for IT creating the new shared folder, flexible to create the team folder for other users that increase collaboration efficiency and reduce management difficulty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20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5545F4E4-5AB0-45FD-8B08-3EEFA5AC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690" y="4092238"/>
            <a:ext cx="831012" cy="8105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22" descr="一張含有 標誌, 物件, 急救箱, 室外 的圖片&#10;&#10;描述是以高可信度產生">
            <a:extLst>
              <a:ext uri="{FF2B5EF4-FFF2-40B4-BE49-F238E27FC236}">
                <a16:creationId xmlns:a16="http://schemas.microsoft.com/office/drawing/2014/main" id="{DD1EA682-6018-4DE6-95F1-BEB10F0A2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293" y="1657761"/>
            <a:ext cx="845389" cy="8022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70490170-0D53-45CE-96F1-2C93CDAA1754}"/>
              </a:ext>
            </a:extLst>
          </p:cNvPr>
          <p:cNvGrpSpPr/>
          <p:nvPr/>
        </p:nvGrpSpPr>
        <p:grpSpPr>
          <a:xfrm>
            <a:off x="5848015" y="4993766"/>
            <a:ext cx="1955575" cy="1797122"/>
            <a:chOff x="5092314" y="3929145"/>
            <a:chExt cx="1955575" cy="1797122"/>
          </a:xfrm>
        </p:grpSpPr>
        <p:pic>
          <p:nvPicPr>
            <p:cNvPr id="13" name="圖片 15">
              <a:extLst>
                <a:ext uri="{FF2B5EF4-FFF2-40B4-BE49-F238E27FC236}">
                  <a16:creationId xmlns:a16="http://schemas.microsoft.com/office/drawing/2014/main" id="{C201F20F-B038-437A-B680-8CF4F2190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2314" y="3929145"/>
              <a:ext cx="1815688" cy="179712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1A65535-76EA-44ED-9D35-A43CC00DA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687" y="4584289"/>
              <a:ext cx="947202" cy="94720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77241381-DFF7-C747-A735-F5C8A1E0C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477" y="5632999"/>
            <a:ext cx="963113" cy="963113"/>
          </a:xfrm>
          <a:prstGeom prst="rect">
            <a:avLst/>
          </a:prstGeom>
        </p:spPr>
      </p:pic>
      <p:pic>
        <p:nvPicPr>
          <p:cNvPr id="17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83276899-F8D8-4FB4-9190-DBF871EE4E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985" y="2375065"/>
            <a:ext cx="4521775" cy="2618701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3DC0195D-B48A-4E63-9791-D697A68792F3}"/>
              </a:ext>
            </a:extLst>
          </p:cNvPr>
          <p:cNvGrpSpPr/>
          <p:nvPr/>
        </p:nvGrpSpPr>
        <p:grpSpPr>
          <a:xfrm>
            <a:off x="9813624" y="4190681"/>
            <a:ext cx="1955575" cy="1797122"/>
            <a:chOff x="5092314" y="3929145"/>
            <a:chExt cx="1955575" cy="1797122"/>
          </a:xfrm>
        </p:grpSpPr>
        <p:pic>
          <p:nvPicPr>
            <p:cNvPr id="24" name="圖片 15">
              <a:extLst>
                <a:ext uri="{FF2B5EF4-FFF2-40B4-BE49-F238E27FC236}">
                  <a16:creationId xmlns:a16="http://schemas.microsoft.com/office/drawing/2014/main" id="{DECFF8F2-131B-4BED-A76D-DA880C512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092314" y="3929145"/>
              <a:ext cx="1815688" cy="1797122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5C00B2FD-E8D9-44EA-BBD7-84F68DD4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687" y="4584289"/>
              <a:ext cx="947202" cy="94720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1" name="圖片 30">
            <a:extLst>
              <a:ext uri="{FF2B5EF4-FFF2-40B4-BE49-F238E27FC236}">
                <a16:creationId xmlns:a16="http://schemas.microsoft.com/office/drawing/2014/main" id="{A87CC6D8-8D83-4724-9DBC-4B019B048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086" y="4845824"/>
            <a:ext cx="963113" cy="96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9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>
            <a:extLst>
              <a:ext uri="{FF2B5EF4-FFF2-40B4-BE49-F238E27FC236}">
                <a16:creationId xmlns:a16="http://schemas.microsoft.com/office/drawing/2014/main" id="{6A31934B-D2CC-484B-9C69-D757922A5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6"/>
          <a:stretch/>
        </p:blipFill>
        <p:spPr>
          <a:xfrm>
            <a:off x="381300" y="4069320"/>
            <a:ext cx="11434779" cy="989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B10025-1C9B-40AD-8834-3349BA28F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With advanced NAS features</a:t>
            </a:r>
            <a:r>
              <a:rPr lang="en-US" altLang="zh-TW">
                <a:latin typeface="微軟正黑體"/>
                <a:ea typeface="微軟正黑體"/>
              </a:rPr>
              <a:t>, </a:t>
            </a:r>
            <a:br>
              <a:rPr lang="en-US" altLang="zh-TW">
                <a:latin typeface="微軟正黑體"/>
                <a:ea typeface="微軟正黑體"/>
              </a:rPr>
            </a:br>
            <a:r>
              <a:rPr lang="zh-TW" altLang="en-US">
                <a:latin typeface="微軟正黑體"/>
                <a:ea typeface="微軟正黑體"/>
              </a:rPr>
              <a:t>your Qsync data </a:t>
            </a:r>
            <a:r>
              <a:rPr lang="en-US" altLang="zh-TW">
                <a:latin typeface="微軟正黑體"/>
                <a:ea typeface="微軟正黑體"/>
              </a:rPr>
              <a:t>also benefits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6F04C54-B61C-4B47-B307-3541AC088AD4}"/>
              </a:ext>
            </a:extLst>
          </p:cNvPr>
          <p:cNvSpPr txBox="1"/>
          <p:nvPr/>
        </p:nvSpPr>
        <p:spPr>
          <a:xfrm>
            <a:off x="8998964" y="3061885"/>
            <a:ext cx="3155325" cy="83189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>
                <a:latin typeface="微軟正黑體"/>
                <a:ea typeface="微軟正黑體"/>
              </a:rPr>
              <a:t>Hybrid Backup Sync</a:t>
            </a:r>
            <a:endParaRPr lang="zh-TW" altLang="en-US">
              <a:latin typeface="微軟正黑體"/>
              <a:ea typeface="微軟正黑體"/>
            </a:endParaRPr>
          </a:p>
          <a:p>
            <a:pPr algn="ctr">
              <a:lnSpc>
                <a:spcPct val="150000"/>
              </a:lnSpc>
            </a:pPr>
            <a:r>
              <a:rPr lang="zh-TW" altLang="en-US" sz="1600" b="1">
                <a:latin typeface="Microsoft JhengHei"/>
                <a:ea typeface="Microsoft JhengHei"/>
              </a:rPr>
              <a:t>more backup more protection</a:t>
            </a:r>
            <a:endParaRPr lang="en-US" sz="1600" b="1">
              <a:latin typeface="Microsoft JhengHei"/>
              <a:ea typeface="Microsoft JhengHei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F0A5D8-5F11-440C-8561-4B82B6A56BB0}"/>
              </a:ext>
            </a:extLst>
          </p:cNvPr>
          <p:cNvSpPr txBox="1"/>
          <p:nvPr/>
        </p:nvSpPr>
        <p:spPr>
          <a:xfrm>
            <a:off x="496320" y="3235505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RAID   </a:t>
            </a:r>
          </a:p>
          <a:p>
            <a:pPr algn="ctr"/>
            <a:r>
              <a:rPr lang="en-US" altLang="zh-TW" b="1">
                <a:latin typeface="微軟正黑體"/>
                <a:ea typeface="微軟正黑體"/>
              </a:rPr>
              <a:t>Protection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A401CD6-7313-49CD-916D-B28279759401}"/>
              </a:ext>
            </a:extLst>
          </p:cNvPr>
          <p:cNvSpPr txBox="1"/>
          <p:nvPr/>
        </p:nvSpPr>
        <p:spPr>
          <a:xfrm>
            <a:off x="3361782" y="3071532"/>
            <a:ext cx="2743200" cy="83189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Snapshot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1600" b="1">
                <a:latin typeface="微軟正黑體"/>
                <a:ea typeface="微軟正黑體"/>
              </a:rPr>
              <a:t>Avoid</a:t>
            </a:r>
            <a:r>
              <a:rPr lang="zh-TW" altLang="en-US" sz="1600" b="1">
                <a:latin typeface="微軟正黑體"/>
                <a:ea typeface="微軟正黑體"/>
              </a:rPr>
              <a:t> </a:t>
            </a:r>
            <a:r>
              <a:rPr lang="en-US" altLang="zh-TW" sz="1600" b="1">
                <a:latin typeface="微軟正黑體"/>
                <a:ea typeface="微軟正黑體"/>
              </a:rPr>
              <a:t>ransomware</a:t>
            </a:r>
            <a:endParaRPr lang="zh-TW" altLang="en-US" sz="1600" b="1">
              <a:latin typeface="微軟正黑體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AD65EE6-9DEF-451C-BEDC-651A2C25866B}"/>
              </a:ext>
            </a:extLst>
          </p:cNvPr>
          <p:cNvSpPr txBox="1"/>
          <p:nvPr/>
        </p:nvSpPr>
        <p:spPr>
          <a:xfrm>
            <a:off x="6257093" y="3110115"/>
            <a:ext cx="2743200" cy="83740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Qtier, SSD Cache 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1600" b="1">
                <a:latin typeface="微軟正黑體"/>
                <a:ea typeface="微軟正黑體"/>
              </a:rPr>
              <a:t>Higher performance</a:t>
            </a:r>
            <a:endParaRPr lang="zh-TW" sz="1600">
              <a:cs typeface="Calibri" panose="020F0502020204030204"/>
            </a:endParaRPr>
          </a:p>
        </p:txBody>
      </p:sp>
      <p:pic>
        <p:nvPicPr>
          <p:cNvPr id="12" name="圖片 12">
            <a:extLst>
              <a:ext uri="{FF2B5EF4-FFF2-40B4-BE49-F238E27FC236}">
                <a16:creationId xmlns:a16="http://schemas.microsoft.com/office/drawing/2014/main" id="{5FF9D89D-CB73-4F56-A918-3E9C6DE9C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22" y="1935761"/>
            <a:ext cx="1085846" cy="1085844"/>
          </a:xfrm>
          <a:prstGeom prst="rect">
            <a:avLst/>
          </a:prstGeom>
        </p:spPr>
      </p:pic>
      <p:pic>
        <p:nvPicPr>
          <p:cNvPr id="11" name="圖片 14">
            <a:extLst>
              <a:ext uri="{FF2B5EF4-FFF2-40B4-BE49-F238E27FC236}">
                <a16:creationId xmlns:a16="http://schemas.microsoft.com/office/drawing/2014/main" id="{52E3E8E3-A350-4C4F-BC17-832A58605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187" y="1936930"/>
            <a:ext cx="1084675" cy="108467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C261B10D-9408-C94C-9D5B-8D19C133B4AE}"/>
              </a:ext>
            </a:extLst>
          </p:cNvPr>
          <p:cNvGrpSpPr/>
          <p:nvPr/>
        </p:nvGrpSpPr>
        <p:grpSpPr>
          <a:xfrm>
            <a:off x="8244287" y="5208351"/>
            <a:ext cx="1793870" cy="1015324"/>
            <a:chOff x="9717799" y="4066229"/>
            <a:chExt cx="2786007" cy="1576868"/>
          </a:xfrm>
        </p:grpSpPr>
        <p:pic>
          <p:nvPicPr>
            <p:cNvPr id="14" name="圖形 48">
              <a:extLst>
                <a:ext uri="{FF2B5EF4-FFF2-40B4-BE49-F238E27FC236}">
                  <a16:creationId xmlns:a16="http://schemas.microsoft.com/office/drawing/2014/main" id="{0F854676-CDBB-DC45-9BC3-0C84535E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15" name="群組 47">
              <a:extLst>
                <a:ext uri="{FF2B5EF4-FFF2-40B4-BE49-F238E27FC236}">
                  <a16:creationId xmlns:a16="http://schemas.microsoft.com/office/drawing/2014/main" id="{A96A46D1-0047-2941-BFC9-80C967E833D0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16" name="Google Shape;442;p24">
                <a:extLst>
                  <a:ext uri="{FF2B5EF4-FFF2-40B4-BE49-F238E27FC236}">
                    <a16:creationId xmlns:a16="http://schemas.microsoft.com/office/drawing/2014/main" id="{AD5B954C-A84D-5C45-BAF1-C69745266627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7" name="Google Shape;443;p24">
                <a:extLst>
                  <a:ext uri="{FF2B5EF4-FFF2-40B4-BE49-F238E27FC236}">
                    <a16:creationId xmlns:a16="http://schemas.microsoft.com/office/drawing/2014/main" id="{17592F49-DFE1-3F4C-8A47-D98111FD9BD1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8" name="Google Shape;444;p24">
                <a:extLst>
                  <a:ext uri="{FF2B5EF4-FFF2-40B4-BE49-F238E27FC236}">
                    <a16:creationId xmlns:a16="http://schemas.microsoft.com/office/drawing/2014/main" id="{7FAAEF41-5C1F-BE46-BD72-AB66E4531B44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9" name="Google Shape;445;p24">
                <a:extLst>
                  <a:ext uri="{FF2B5EF4-FFF2-40B4-BE49-F238E27FC236}">
                    <a16:creationId xmlns:a16="http://schemas.microsoft.com/office/drawing/2014/main" id="{28E3A65B-9A33-FA40-8378-58C9D5D18D09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8316ACD5-5AFD-7148-B626-1F99D0629C6B}"/>
              </a:ext>
            </a:extLst>
          </p:cNvPr>
          <p:cNvGrpSpPr/>
          <p:nvPr/>
        </p:nvGrpSpPr>
        <p:grpSpPr>
          <a:xfrm>
            <a:off x="6177581" y="5208351"/>
            <a:ext cx="3911185" cy="1015324"/>
            <a:chOff x="6147389" y="4066228"/>
            <a:chExt cx="6074346" cy="1576868"/>
          </a:xfrm>
        </p:grpSpPr>
        <p:pic>
          <p:nvPicPr>
            <p:cNvPr id="21" name="圖形 45">
              <a:extLst>
                <a:ext uri="{FF2B5EF4-FFF2-40B4-BE49-F238E27FC236}">
                  <a16:creationId xmlns:a16="http://schemas.microsoft.com/office/drawing/2014/main" id="{8412D404-5AA3-AB4F-86BF-AF40C30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22" name="Google Shape;448;p24">
              <a:extLst>
                <a:ext uri="{FF2B5EF4-FFF2-40B4-BE49-F238E27FC236}">
                  <a16:creationId xmlns:a16="http://schemas.microsoft.com/office/drawing/2014/main" id="{84DE917F-9B2F-DD48-859D-35C1C6F31400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Deduplicated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9B1FA04-DE3C-664C-ABA9-E15F847C421C}"/>
              </a:ext>
            </a:extLst>
          </p:cNvPr>
          <p:cNvGrpSpPr/>
          <p:nvPr/>
        </p:nvGrpSpPr>
        <p:grpSpPr>
          <a:xfrm>
            <a:off x="4166605" y="5208351"/>
            <a:ext cx="1793870" cy="1015324"/>
            <a:chOff x="2576979" y="4066229"/>
            <a:chExt cx="2786007" cy="1576868"/>
          </a:xfrm>
        </p:grpSpPr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13083AE9-D23A-E24B-933F-FE1CEAB0B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25" name="群組 43">
              <a:extLst>
                <a:ext uri="{FF2B5EF4-FFF2-40B4-BE49-F238E27FC236}">
                  <a16:creationId xmlns:a16="http://schemas.microsoft.com/office/drawing/2014/main" id="{89FA8809-5F39-604F-9607-1A0A9704C84D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27" name="Google Shape;428;p24">
                <a:extLst>
                  <a:ext uri="{FF2B5EF4-FFF2-40B4-BE49-F238E27FC236}">
                    <a16:creationId xmlns:a16="http://schemas.microsoft.com/office/drawing/2014/main" id="{DE20F3D9-A7CC-DF4F-837A-A5AC2389282F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8" name="Google Shape;429;p24">
                <a:extLst>
                  <a:ext uri="{FF2B5EF4-FFF2-40B4-BE49-F238E27FC236}">
                    <a16:creationId xmlns:a16="http://schemas.microsoft.com/office/drawing/2014/main" id="{09AA0597-0349-854F-85A7-B5C4508AAC16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9" name="Google Shape;430;p24">
                <a:extLst>
                  <a:ext uri="{FF2B5EF4-FFF2-40B4-BE49-F238E27FC236}">
                    <a16:creationId xmlns:a16="http://schemas.microsoft.com/office/drawing/2014/main" id="{981C0CFD-C446-CA4D-B1B2-932970D6B05A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0" name="Google Shape;431;p24">
                <a:extLst>
                  <a:ext uri="{FF2B5EF4-FFF2-40B4-BE49-F238E27FC236}">
                    <a16:creationId xmlns:a16="http://schemas.microsoft.com/office/drawing/2014/main" id="{7A77FB48-9B65-2143-9CF5-5FFCBCC5CDC9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1" name="Google Shape;432;p24">
                <a:extLst>
                  <a:ext uri="{FF2B5EF4-FFF2-40B4-BE49-F238E27FC236}">
                    <a16:creationId xmlns:a16="http://schemas.microsoft.com/office/drawing/2014/main" id="{D138B6A9-1053-1240-9345-44CFD70D031C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A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2" name="Google Shape;433;p24">
                <a:extLst>
                  <a:ext uri="{FF2B5EF4-FFF2-40B4-BE49-F238E27FC236}">
                    <a16:creationId xmlns:a16="http://schemas.microsoft.com/office/drawing/2014/main" id="{D3CCE911-9E3F-494C-887B-352622511E43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C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3" name="Google Shape;434;p24">
                <a:extLst>
                  <a:ext uri="{FF2B5EF4-FFF2-40B4-BE49-F238E27FC236}">
                    <a16:creationId xmlns:a16="http://schemas.microsoft.com/office/drawing/2014/main" id="{022FEFA3-794A-7F4D-88EB-9591C2BC1BD3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B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4" name="Google Shape;435;p24">
                <a:extLst>
                  <a:ext uri="{FF2B5EF4-FFF2-40B4-BE49-F238E27FC236}">
                    <a16:creationId xmlns:a16="http://schemas.microsoft.com/office/drawing/2014/main" id="{FCE31E1C-FD44-254F-96C9-998A6B188632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Oswald Light" pitchFamily="2" charset="0"/>
                    <a:cs typeface="+mn-ea"/>
                    <a:sym typeface="+mn-lt"/>
                  </a:rPr>
                  <a:t>D</a:t>
                </a:r>
                <a:endParaRPr>
                  <a:latin typeface="Oswald Light" pitchFamily="2" charset="0"/>
                  <a:cs typeface="+mn-ea"/>
                  <a:sym typeface="+mn-lt"/>
                </a:endParaRPr>
              </a:p>
            </p:txBody>
          </p:sp>
        </p:grpSp>
        <p:sp>
          <p:nvSpPr>
            <p:cNvPr id="26" name="Google Shape;447;p24">
              <a:extLst>
                <a:ext uri="{FF2B5EF4-FFF2-40B4-BE49-F238E27FC236}">
                  <a16:creationId xmlns:a16="http://schemas.microsoft.com/office/drawing/2014/main" id="{86B8E165-F654-364A-BBF4-73BF6C9C88F5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Oswald Light" pitchFamily="2" charset="0"/>
                  <a:cs typeface="+mn-ea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endParaRPr>
            </a:p>
          </p:txBody>
        </p:sp>
      </p:grpSp>
      <p:sp>
        <p:nvSpPr>
          <p:cNvPr id="35" name="Google Shape;459;p24">
            <a:extLst>
              <a:ext uri="{FF2B5EF4-FFF2-40B4-BE49-F238E27FC236}">
                <a16:creationId xmlns:a16="http://schemas.microsoft.com/office/drawing/2014/main" id="{EFBBE918-60F1-554E-928D-F518D59CD7A3}"/>
              </a:ext>
            </a:extLst>
          </p:cNvPr>
          <p:cNvSpPr/>
          <p:nvPr/>
        </p:nvSpPr>
        <p:spPr>
          <a:xfrm>
            <a:off x="5609165" y="6341003"/>
            <a:ext cx="138489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1" i="0" u="none" strike="noStrike" cap="none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Compression</a:t>
            </a:r>
            <a:endParaRPr lang="en-US" sz="13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6" name="Google Shape;458;p24">
            <a:extLst>
              <a:ext uri="{FF2B5EF4-FFF2-40B4-BE49-F238E27FC236}">
                <a16:creationId xmlns:a16="http://schemas.microsoft.com/office/drawing/2014/main" id="{19EBFFBE-CC1F-F348-8AF9-E7C595FD3F04}"/>
              </a:ext>
            </a:extLst>
          </p:cNvPr>
          <p:cNvSpPr/>
          <p:nvPr/>
        </p:nvSpPr>
        <p:spPr>
          <a:xfrm>
            <a:off x="7711074" y="6339473"/>
            <a:ext cx="1465977" cy="2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1" i="0" u="none" strike="noStrike" cap="none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ea"/>
                <a:sym typeface="+mn-lt"/>
              </a:rPr>
              <a:t>Deduplication</a:t>
            </a:r>
            <a:endParaRPr lang="en-US" sz="13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7" name="Google Shape;449;p24">
            <a:extLst>
              <a:ext uri="{FF2B5EF4-FFF2-40B4-BE49-F238E27FC236}">
                <a16:creationId xmlns:a16="http://schemas.microsoft.com/office/drawing/2014/main" id="{155D2BE4-3D81-AD4B-BCAC-181A1A8057E0}"/>
              </a:ext>
            </a:extLst>
          </p:cNvPr>
          <p:cNvSpPr/>
          <p:nvPr/>
        </p:nvSpPr>
        <p:spPr>
          <a:xfrm>
            <a:off x="6145694" y="5974591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FFFF"/>
                </a:solidFill>
                <a:latin typeface="Oswald Light" pitchFamily="2" charset="0"/>
                <a:cs typeface="+mn-ea"/>
                <a:sym typeface="+mn-lt"/>
              </a:rPr>
              <a:t>Compressed Data</a:t>
            </a:r>
            <a:endParaRPr lang="en-US" sz="1400">
              <a:solidFill>
                <a:srgbClr val="00FFFF"/>
              </a:solidFill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38" name="Google Shape;442;p24">
            <a:extLst>
              <a:ext uri="{FF2B5EF4-FFF2-40B4-BE49-F238E27FC236}">
                <a16:creationId xmlns:a16="http://schemas.microsoft.com/office/drawing/2014/main" id="{7582D5CC-D4FF-7F47-B070-976C0A8A8960}"/>
              </a:ext>
            </a:extLst>
          </p:cNvPr>
          <p:cNvSpPr/>
          <p:nvPr/>
        </p:nvSpPr>
        <p:spPr>
          <a:xfrm>
            <a:off x="6645027" y="5376240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39" name="Google Shape;443;p24">
            <a:extLst>
              <a:ext uri="{FF2B5EF4-FFF2-40B4-BE49-F238E27FC236}">
                <a16:creationId xmlns:a16="http://schemas.microsoft.com/office/drawing/2014/main" id="{943E538A-6D19-484B-A9A9-1F445FFFA4AE}"/>
              </a:ext>
            </a:extLst>
          </p:cNvPr>
          <p:cNvSpPr/>
          <p:nvPr/>
        </p:nvSpPr>
        <p:spPr>
          <a:xfrm>
            <a:off x="7109783" y="5376240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0" name="Google Shape;444;p24">
            <a:extLst>
              <a:ext uri="{FF2B5EF4-FFF2-40B4-BE49-F238E27FC236}">
                <a16:creationId xmlns:a16="http://schemas.microsoft.com/office/drawing/2014/main" id="{AAEC1A2B-AD95-5E4F-82D6-BAC29440568A}"/>
              </a:ext>
            </a:extLst>
          </p:cNvPr>
          <p:cNvSpPr/>
          <p:nvPr/>
        </p:nvSpPr>
        <p:spPr>
          <a:xfrm>
            <a:off x="6877405" y="5376240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1" name="Google Shape;445;p24">
            <a:extLst>
              <a:ext uri="{FF2B5EF4-FFF2-40B4-BE49-F238E27FC236}">
                <a16:creationId xmlns:a16="http://schemas.microsoft.com/office/drawing/2014/main" id="{C24B4915-B560-1F45-BDD9-C48EC9A85B00}"/>
              </a:ext>
            </a:extLst>
          </p:cNvPr>
          <p:cNvSpPr/>
          <p:nvPr/>
        </p:nvSpPr>
        <p:spPr>
          <a:xfrm>
            <a:off x="7342160" y="5376240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2" name="Google Shape;442;p24">
            <a:extLst>
              <a:ext uri="{FF2B5EF4-FFF2-40B4-BE49-F238E27FC236}">
                <a16:creationId xmlns:a16="http://schemas.microsoft.com/office/drawing/2014/main" id="{28294904-B062-794F-9A2A-E46554A38C76}"/>
              </a:ext>
            </a:extLst>
          </p:cNvPr>
          <p:cNvSpPr/>
          <p:nvPr/>
        </p:nvSpPr>
        <p:spPr>
          <a:xfrm>
            <a:off x="7130853" y="5710507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A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3" name="Google Shape;443;p24">
            <a:extLst>
              <a:ext uri="{FF2B5EF4-FFF2-40B4-BE49-F238E27FC236}">
                <a16:creationId xmlns:a16="http://schemas.microsoft.com/office/drawing/2014/main" id="{11C57A48-A0F3-E94F-8BD2-54E8B89F07C9}"/>
              </a:ext>
            </a:extLst>
          </p:cNvPr>
          <p:cNvSpPr/>
          <p:nvPr/>
        </p:nvSpPr>
        <p:spPr>
          <a:xfrm>
            <a:off x="6889147" y="5720031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C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4" name="Google Shape;444;p24">
            <a:extLst>
              <a:ext uri="{FF2B5EF4-FFF2-40B4-BE49-F238E27FC236}">
                <a16:creationId xmlns:a16="http://schemas.microsoft.com/office/drawing/2014/main" id="{E33813B2-4275-7549-815D-4212290C372B}"/>
              </a:ext>
            </a:extLst>
          </p:cNvPr>
          <p:cNvSpPr/>
          <p:nvPr/>
        </p:nvSpPr>
        <p:spPr>
          <a:xfrm>
            <a:off x="7363446" y="5710506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B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5" name="Google Shape;445;p24">
            <a:extLst>
              <a:ext uri="{FF2B5EF4-FFF2-40B4-BE49-F238E27FC236}">
                <a16:creationId xmlns:a16="http://schemas.microsoft.com/office/drawing/2014/main" id="{51511CF1-C431-894B-91B1-A77225C5204C}"/>
              </a:ext>
            </a:extLst>
          </p:cNvPr>
          <p:cNvSpPr/>
          <p:nvPr/>
        </p:nvSpPr>
        <p:spPr>
          <a:xfrm>
            <a:off x="6656513" y="5720032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Oswald Light" pitchFamily="2" charset="0"/>
                <a:cs typeface="+mn-ea"/>
                <a:sym typeface="+mn-lt"/>
              </a:rPr>
              <a:t>D</a:t>
            </a:r>
            <a:endParaRPr>
              <a:latin typeface="Oswald Light" pitchFamily="2" charset="0"/>
              <a:cs typeface="+mn-ea"/>
              <a:sym typeface="+mn-lt"/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97F195C0-6C2D-B145-ACE5-990AE92C38FD}"/>
              </a:ext>
            </a:extLst>
          </p:cNvPr>
          <p:cNvSpPr/>
          <p:nvPr/>
        </p:nvSpPr>
        <p:spPr>
          <a:xfrm>
            <a:off x="183638" y="4339327"/>
            <a:ext cx="11766472" cy="646332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>
                <a:latin typeface="微軟正黑體"/>
                <a:ea typeface="微軟正黑體"/>
                <a:cs typeface="Calibri"/>
                <a:sym typeface="Arial" panose="020B0604020202020204" pitchFamily="34" charset="0"/>
              </a:rPr>
              <a:t>With </a:t>
            </a:r>
            <a:r>
              <a:rPr lang="en-US" altLang="zh-TW" sz="3200" b="1" err="1">
                <a:latin typeface="微軟正黑體"/>
                <a:ea typeface="微軟正黑體"/>
                <a:cs typeface="Calibri"/>
                <a:sym typeface="Arial" panose="020B0604020202020204" pitchFamily="34" charset="0"/>
              </a:rPr>
              <a:t>QuTS</a:t>
            </a:r>
            <a:r>
              <a:rPr lang="en-US" altLang="zh-TW" sz="3200" b="1">
                <a:latin typeface="微軟正黑體"/>
                <a:ea typeface="微軟正黑體"/>
                <a:cs typeface="Calibri"/>
                <a:sym typeface="Arial" panose="020B0604020202020204" pitchFamily="34" charset="0"/>
              </a:rPr>
              <a:t> hero, </a:t>
            </a:r>
            <a:r>
              <a:rPr lang="zh-CN" altLang="en-US" sz="3200" b="1">
                <a:latin typeface="微軟正黑體"/>
                <a:ea typeface="微軟正黑體"/>
                <a:cs typeface="Calibri"/>
                <a:sym typeface="Arial" panose="020B0604020202020204" pitchFamily="34" charset="0"/>
              </a:rPr>
              <a:t>help you reducing more storage space</a:t>
            </a:r>
            <a:endParaRPr lang="en-US" altLang="zh-TW" sz="3200" b="1">
              <a:latin typeface="微軟正黑體"/>
              <a:ea typeface="微軟正黑體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5B33DE1-D33F-2D44-B488-4C8F026BD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185" y="5695873"/>
            <a:ext cx="1879600" cy="520700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25A99ECE-4DD0-4FAD-A11C-63F9F27390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6829" y="1919123"/>
            <a:ext cx="990729" cy="1111550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ED94DC67-2BAB-4FAF-AD7C-6F32F66DE0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6297" y="1964996"/>
            <a:ext cx="1318246" cy="105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0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CC4CB60-EDFA-4B20-852F-16955A84E3F5}"/>
              </a:ext>
            </a:extLst>
          </p:cNvPr>
          <p:cNvSpPr/>
          <p:nvPr/>
        </p:nvSpPr>
        <p:spPr>
          <a:xfrm>
            <a:off x="7689759" y="4362429"/>
            <a:ext cx="3299930" cy="2318623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0BC7265-A23A-4DDD-B446-C1BC0B9613DA}"/>
              </a:ext>
            </a:extLst>
          </p:cNvPr>
          <p:cNvSpPr/>
          <p:nvPr/>
        </p:nvSpPr>
        <p:spPr>
          <a:xfrm>
            <a:off x="-315258" y="2704014"/>
            <a:ext cx="5961850" cy="4417155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76A85-698E-4CB6-AFE1-878713C2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How to back up your </a:t>
            </a:r>
            <a:r>
              <a:rPr lang="en-US" err="1"/>
              <a:t>Qsync</a:t>
            </a:r>
            <a:r>
              <a:rPr lang="en-US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C8DE8-4C08-43CB-9A86-6D221246C4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8227" y="2613668"/>
            <a:ext cx="5857669" cy="3877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Hybrid Backup Sync 3</a:t>
            </a:r>
          </a:p>
          <a:p>
            <a:pPr marL="0" indent="0" algn="ctr">
              <a:buNone/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50D4C9C-0AE5-4FCD-89AC-C88D4B60F589}"/>
              </a:ext>
            </a:extLst>
          </p:cNvPr>
          <p:cNvSpPr txBox="1"/>
          <p:nvPr/>
        </p:nvSpPr>
        <p:spPr>
          <a:xfrm>
            <a:off x="8689686" y="3691941"/>
            <a:ext cx="152792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Remote</a:t>
            </a:r>
            <a:endParaRPr lang="zh-TW" altLang="en-US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E304D53-60D9-47B9-B4FB-F34B5B9AFD1B}"/>
              </a:ext>
            </a:extLst>
          </p:cNvPr>
          <p:cNvSpPr txBox="1"/>
          <p:nvPr/>
        </p:nvSpPr>
        <p:spPr>
          <a:xfrm>
            <a:off x="7234419" y="3678029"/>
            <a:ext cx="104749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Local</a:t>
            </a:r>
            <a:endParaRPr lang="zh-TW" altLang="en-US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55D3C24-89D6-4328-ADE7-B7BBE842384C}"/>
              </a:ext>
            </a:extLst>
          </p:cNvPr>
          <p:cNvSpPr txBox="1"/>
          <p:nvPr/>
        </p:nvSpPr>
        <p:spPr>
          <a:xfrm>
            <a:off x="10462651" y="3691941"/>
            <a:ext cx="141489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Cloud</a:t>
            </a:r>
            <a:endParaRPr lang="zh-TW" altLang="en-US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14">
            <a:extLst>
              <a:ext uri="{FF2B5EF4-FFF2-40B4-BE49-F238E27FC236}">
                <a16:creationId xmlns:a16="http://schemas.microsoft.com/office/drawing/2014/main" id="{43B7CF8A-7B3F-4ED3-8010-BADD89014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07" y="4334995"/>
            <a:ext cx="2198518" cy="2198518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702B25FE-519D-474F-B55E-3DE3B42E7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0335" y="2434789"/>
            <a:ext cx="4877215" cy="11267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E3181B5-049E-4F6A-9A71-3E6153A86B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9"/>
          <a:stretch/>
        </p:blipFill>
        <p:spPr>
          <a:xfrm>
            <a:off x="263169" y="3429000"/>
            <a:ext cx="6767363" cy="343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7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監視器, 電子用品, 顯示, 螢幕 的圖片&#10;&#10;自動產生的描述">
            <a:extLst>
              <a:ext uri="{FF2B5EF4-FFF2-40B4-BE49-F238E27FC236}">
                <a16:creationId xmlns:a16="http://schemas.microsoft.com/office/drawing/2014/main" id="{E1D2E9C4-62A0-48ED-8905-EFEF226AE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19" y="374604"/>
            <a:ext cx="5843936" cy="4321051"/>
          </a:xfrm>
          <a:prstGeom prst="rect">
            <a:avLst/>
          </a:prstGeom>
          <a:effectLst>
            <a:outerShdw blurRad="304800" dist="114300" dir="7260000" sx="102000" sy="102000" algn="r" rotWithShape="0">
              <a:prstClr val="black">
                <a:alpha val="13000"/>
              </a:prstClr>
            </a:outerShdw>
          </a:effectLst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40B2923D-616B-4D86-9AC3-9071E3E4C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0094" y="5056614"/>
            <a:ext cx="6076950" cy="1381125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9741EBDB-A5BB-4A93-82FF-D2CBDC76D1A8}"/>
              </a:ext>
            </a:extLst>
          </p:cNvPr>
          <p:cNvGrpSpPr/>
          <p:nvPr/>
        </p:nvGrpSpPr>
        <p:grpSpPr>
          <a:xfrm>
            <a:off x="4590247" y="680461"/>
            <a:ext cx="2869265" cy="2636779"/>
            <a:chOff x="4186855" y="848486"/>
            <a:chExt cx="1955575" cy="1797122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FFEE3470-27D6-4992-B7FC-275E1A4246B4}"/>
                </a:ext>
              </a:extLst>
            </p:cNvPr>
            <p:cNvGrpSpPr/>
            <p:nvPr/>
          </p:nvGrpSpPr>
          <p:grpSpPr>
            <a:xfrm>
              <a:off x="4186855" y="848486"/>
              <a:ext cx="1955575" cy="1797122"/>
              <a:chOff x="5092314" y="3929145"/>
              <a:chExt cx="1955575" cy="1797122"/>
            </a:xfrm>
          </p:grpSpPr>
          <p:pic>
            <p:nvPicPr>
              <p:cNvPr id="21" name="圖片 15">
                <a:extLst>
                  <a:ext uri="{FF2B5EF4-FFF2-40B4-BE49-F238E27FC236}">
                    <a16:creationId xmlns:a16="http://schemas.microsoft.com/office/drawing/2014/main" id="{2ADB3B20-0170-4125-A591-7D48A6DEC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2314" y="3929145"/>
                <a:ext cx="1815688" cy="1797122"/>
              </a:xfrm>
              <a:prstGeom prst="rect">
                <a:avLst/>
              </a:prstGeom>
            </p:spPr>
          </p:pic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8703725E-918C-4F70-B715-76F39CECF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687" y="4584289"/>
                <a:ext cx="947202" cy="9472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A60DDB39-0C2A-4BEA-83AC-B84CDEC2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9317" y="1487719"/>
              <a:ext cx="963113" cy="963113"/>
            </a:xfrm>
            <a:prstGeom prst="rect">
              <a:avLst/>
            </a:prstGeom>
          </p:spPr>
        </p:pic>
      </p:grpSp>
      <p:pic>
        <p:nvPicPr>
          <p:cNvPr id="24" name="圖片 20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C7FD1C3A-4B67-407D-9FAD-851EB030E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821" y="1931294"/>
            <a:ext cx="831012" cy="8105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2" descr="一張含有 標誌, 物件, 急救箱, 室外 的圖片&#10;&#10;描述是以高可信度產生">
            <a:extLst>
              <a:ext uri="{FF2B5EF4-FFF2-40B4-BE49-F238E27FC236}">
                <a16:creationId xmlns:a16="http://schemas.microsoft.com/office/drawing/2014/main" id="{FEF60A30-B061-4901-BF0E-DA6C5CFCA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3693" y="194224"/>
            <a:ext cx="845389" cy="8022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FA13ACB1-1C4C-4DA1-8962-E797BF52748E}"/>
              </a:ext>
            </a:extLst>
          </p:cNvPr>
          <p:cNvGrpSpPr/>
          <p:nvPr/>
        </p:nvGrpSpPr>
        <p:grpSpPr>
          <a:xfrm>
            <a:off x="1543706" y="3317240"/>
            <a:ext cx="1333006" cy="1224997"/>
            <a:chOff x="4128546" y="3597318"/>
            <a:chExt cx="1955575" cy="1797122"/>
          </a:xfrm>
        </p:grpSpPr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13DD700D-8C40-4E07-80C0-32BAED182DDF}"/>
                </a:ext>
              </a:extLst>
            </p:cNvPr>
            <p:cNvGrpSpPr/>
            <p:nvPr/>
          </p:nvGrpSpPr>
          <p:grpSpPr>
            <a:xfrm>
              <a:off x="4128546" y="3597318"/>
              <a:ext cx="1955575" cy="1797122"/>
              <a:chOff x="5092314" y="3929145"/>
              <a:chExt cx="1955575" cy="1797122"/>
            </a:xfrm>
          </p:grpSpPr>
          <p:pic>
            <p:nvPicPr>
              <p:cNvPr id="27" name="圖片 15">
                <a:extLst>
                  <a:ext uri="{FF2B5EF4-FFF2-40B4-BE49-F238E27FC236}">
                    <a16:creationId xmlns:a16="http://schemas.microsoft.com/office/drawing/2014/main" id="{67068647-7433-4A82-8D75-FE1C40875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2314" y="3929145"/>
                <a:ext cx="1815688" cy="1797122"/>
              </a:xfrm>
              <a:prstGeom prst="rect">
                <a:avLst/>
              </a:prstGeom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16F2ED78-4B51-48FB-BBE3-EDC2794D7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687" y="4584289"/>
                <a:ext cx="947202" cy="9472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FDA82F28-30BE-46ED-8265-69260318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21008" y="4236551"/>
              <a:ext cx="963113" cy="963113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2D57837-47DB-417C-BE57-9D908C95C7D4}"/>
              </a:ext>
            </a:extLst>
          </p:cNvPr>
          <p:cNvGrpSpPr/>
          <p:nvPr/>
        </p:nvGrpSpPr>
        <p:grpSpPr>
          <a:xfrm>
            <a:off x="8291544" y="2939797"/>
            <a:ext cx="1971486" cy="1797122"/>
            <a:chOff x="8094155" y="2794233"/>
            <a:chExt cx="1971486" cy="1797122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1F6FB093-27DA-4F1E-910B-77D67A550391}"/>
                </a:ext>
              </a:extLst>
            </p:cNvPr>
            <p:cNvGrpSpPr/>
            <p:nvPr/>
          </p:nvGrpSpPr>
          <p:grpSpPr>
            <a:xfrm>
              <a:off x="8094155" y="2794233"/>
              <a:ext cx="1955575" cy="1797122"/>
              <a:chOff x="5092314" y="3929145"/>
              <a:chExt cx="1955575" cy="1797122"/>
            </a:xfrm>
          </p:grpSpPr>
          <p:pic>
            <p:nvPicPr>
              <p:cNvPr id="30" name="圖片 15">
                <a:extLst>
                  <a:ext uri="{FF2B5EF4-FFF2-40B4-BE49-F238E27FC236}">
                    <a16:creationId xmlns:a16="http://schemas.microsoft.com/office/drawing/2014/main" id="{A1EE0383-899C-4D4B-81B1-46742BB4A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092314" y="3929145"/>
                <a:ext cx="1815688" cy="1797122"/>
              </a:xfrm>
              <a:prstGeom prst="rect">
                <a:avLst/>
              </a:prstGeom>
            </p:spPr>
          </p:pic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A4628308-CA12-4926-B0F1-C88D25F5A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0687" y="4584289"/>
                <a:ext cx="947202" cy="947202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99406FDC-9173-4EE0-884A-002B5A578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2528" y="3449377"/>
              <a:ext cx="963113" cy="963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9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018F2-263C-4DAD-AAE7-857E74C579E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altLang="zh-TW"/>
              <a:t>How to choose the right NAS?</a:t>
            </a:r>
            <a:r>
              <a:rPr lang="en-US"/>
              <a:t>​</a:t>
            </a:r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E6DF4A6-3B6C-46E0-846F-9AB20D640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953826"/>
              </p:ext>
            </p:extLst>
          </p:nvPr>
        </p:nvGraphicFramePr>
        <p:xfrm>
          <a:off x="281608" y="2168610"/>
          <a:ext cx="11628784" cy="4184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708">
                  <a:extLst>
                    <a:ext uri="{9D8B030D-6E8A-4147-A177-3AD203B41FA5}">
                      <a16:colId xmlns:a16="http://schemas.microsoft.com/office/drawing/2014/main" val="3202492005"/>
                    </a:ext>
                  </a:extLst>
                </a:gridCol>
                <a:gridCol w="1480027">
                  <a:extLst>
                    <a:ext uri="{9D8B030D-6E8A-4147-A177-3AD203B41FA5}">
                      <a16:colId xmlns:a16="http://schemas.microsoft.com/office/drawing/2014/main" val="3445772151"/>
                    </a:ext>
                  </a:extLst>
                </a:gridCol>
                <a:gridCol w="3389527">
                  <a:extLst>
                    <a:ext uri="{9D8B030D-6E8A-4147-A177-3AD203B41FA5}">
                      <a16:colId xmlns:a16="http://schemas.microsoft.com/office/drawing/2014/main" val="1859323455"/>
                    </a:ext>
                  </a:extLst>
                </a:gridCol>
                <a:gridCol w="1330261">
                  <a:extLst>
                    <a:ext uri="{9D8B030D-6E8A-4147-A177-3AD203B41FA5}">
                      <a16:colId xmlns:a16="http://schemas.microsoft.com/office/drawing/2014/main" val="1417739858"/>
                    </a:ext>
                  </a:extLst>
                </a:gridCol>
                <a:gridCol w="1510862">
                  <a:extLst>
                    <a:ext uri="{9D8B030D-6E8A-4147-A177-3AD203B41FA5}">
                      <a16:colId xmlns:a16="http://schemas.microsoft.com/office/drawing/2014/main" val="2094241819"/>
                    </a:ext>
                  </a:extLst>
                </a:gridCol>
                <a:gridCol w="2365399">
                  <a:extLst>
                    <a:ext uri="{9D8B030D-6E8A-4147-A177-3AD203B41FA5}">
                      <a16:colId xmlns:a16="http://schemas.microsoft.com/office/drawing/2014/main" val="4075008051"/>
                    </a:ext>
                  </a:extLst>
                </a:gridCol>
              </a:tblGrid>
              <a:tr h="5964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8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Users</a:t>
                      </a:r>
                      <a:endParaRPr lang="zh-TW" altLang="en-US" sz="1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Processor</a:t>
                      </a:r>
                      <a:endParaRPr lang="zh-TW" altLang="en-US" sz="1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</a:t>
                      </a:r>
                      <a:endParaRPr lang="zh-TW" sz="1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SSD Cache</a:t>
                      </a: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Network</a:t>
                      </a:r>
                      <a:endParaRPr lang="zh-TW" altLang="en-US" sz="18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78109"/>
                  </a:ext>
                </a:extLst>
              </a:tr>
              <a:tr h="6275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Home</a:t>
                      </a:r>
                      <a:endParaRPr lang="zh-TW" altLang="en-US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1-10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®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Celeron</a:t>
                      </a:r>
                      <a:r>
                        <a:rPr lang="en-US" altLang="zh-TW" sz="1600" b="0" i="0" u="none" strike="noStrike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®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2.41GHz Dual core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1~4G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0">
                          <a:latin typeface="微軟正黑體"/>
                          <a:ea typeface="微軟正黑體"/>
                        </a:rPr>
                        <a:t>Nice to have</a:t>
                      </a:r>
                      <a:endParaRPr lang="zh-TW" altLang="en-US" sz="1600" b="0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1 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GbE</a:t>
                      </a:r>
                      <a:endParaRPr lang="zh-TW" altLang="en-US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97366"/>
                  </a:ext>
                </a:extLst>
              </a:tr>
              <a:tr h="6275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SOHO</a:t>
                      </a:r>
                      <a:endParaRPr lang="zh-TW" altLang="en-US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10-50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Celeron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Quad core 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2.0GHz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>
                          <a:latin typeface="微軟正黑體"/>
                          <a:ea typeface="微軟正黑體"/>
                        </a:rPr>
                        <a:t>Nice to have</a:t>
                      </a:r>
                      <a:endParaRPr lang="zh-TW" altLang="en-US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1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x2 / 2GbE / 10GbE</a:t>
                      </a:r>
                      <a:endParaRPr lang="zh-TW" altLang="en-US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32357847"/>
                  </a:ext>
                </a:extLst>
              </a:tr>
              <a:tr h="6275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SMB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50-200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Core™ i5-7500 3.4 GHz </a:t>
                      </a:r>
                      <a:endParaRPr lang="en-US" altLang="zh-TW" sz="16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16G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</a:t>
                      </a:r>
                      <a:endParaRPr lang="zh-TW" altLang="en-US" sz="1600" b="0">
                        <a:solidFill>
                          <a:schemeClr val="accent2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x2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(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Port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 </a:t>
                      </a:r>
                      <a:r>
                        <a:rPr lang="en-US" altLang="zh-TW" sz="1200" b="0" i="0" u="none" strike="noStrike" noProof="0" err="1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Trunking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)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801764"/>
                  </a:ext>
                </a:extLst>
              </a:tr>
              <a:tr h="6275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SME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200-500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Core™ i7-7700 3.6 GHz </a:t>
                      </a:r>
                      <a:endParaRPr lang="en-US" altLang="zh-TW" sz="16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32G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</a:t>
                      </a:r>
                      <a:endParaRPr lang="zh-TW" altLang="en-US" sz="1600" b="0">
                        <a:solidFill>
                          <a:schemeClr val="accent2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x2</a:t>
                      </a:r>
                      <a:endParaRPr lang="zh-TW" altLang="en-US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(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Port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 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Trunking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)</a:t>
                      </a:r>
                      <a:endParaRPr lang="en-US" altLang="zh-TW" sz="1200" b="0" i="0" u="none" strike="noStrike" noProof="0">
                        <a:solidFill>
                          <a:srgbClr val="000000"/>
                        </a:solidFill>
                        <a:latin typeface="Microsoft JhengHei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4023720823"/>
                  </a:ext>
                </a:extLst>
              </a:tr>
              <a:tr h="5390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Enterprise</a:t>
                      </a:r>
                      <a:endParaRPr lang="zh-TW" altLang="en-US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500-1000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Xeon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4-core 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64G</a:t>
                      </a: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</a:t>
                      </a:r>
                      <a:endParaRPr lang="zh-TW" altLang="en-US" sz="1600" b="0">
                        <a:solidFill>
                          <a:schemeClr val="accent2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 x4</a:t>
                      </a:r>
                      <a:b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</a:b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(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Port</a:t>
                      </a:r>
                      <a:r>
                        <a:rPr lang="zh-TW" alt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 </a:t>
                      </a:r>
                      <a:r>
                        <a:rPr lang="en-US" altLang="zh-TW" sz="1200" b="0" i="0" u="none" strike="noStrike" noProof="0" err="1">
                          <a:solidFill>
                            <a:srgbClr val="000000"/>
                          </a:solidFill>
                          <a:latin typeface="Microsoft JhengHei"/>
                          <a:ea typeface="Microsoft JhengHei"/>
                        </a:rPr>
                        <a:t>Trunking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latin typeface="Microsoft JhengHei"/>
                        </a:rPr>
                        <a:t>)</a:t>
                      </a:r>
                      <a:endParaRPr lang="zh-TW" sz="1200" b="0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808483"/>
                  </a:ext>
                </a:extLst>
              </a:tr>
              <a:tr h="5390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Enterprise</a:t>
                      </a:r>
                      <a:endParaRPr lang="zh-TW" sz="16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latin typeface="微軟正黑體"/>
                          <a:ea typeface="微軟正黑體"/>
                        </a:rPr>
                        <a:t>1000-2000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Xeon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8-core </a:t>
                      </a:r>
                      <a:endParaRPr lang="zh-TW" sz="16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Y</a:t>
                      </a:r>
                      <a:endParaRPr lang="zh-TW" altLang="en-US" sz="1600" b="0">
                        <a:solidFill>
                          <a:schemeClr val="accent2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x4</a:t>
                      </a:r>
                      <a:endParaRPr lang="zh-TW" sz="1600" b="0" i="0" u="none" strike="noStrike" noProof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Port Trunking</a:t>
                      </a:r>
                      <a:r>
                        <a:rPr lang="en-US" altLang="zh-TW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en-US" sz="1200" b="0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1475042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889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80D8F26E-7532-4CD8-A256-1B05AF459BC2}"/>
              </a:ext>
            </a:extLst>
          </p:cNvPr>
          <p:cNvGrpSpPr/>
          <p:nvPr/>
        </p:nvGrpSpPr>
        <p:grpSpPr>
          <a:xfrm>
            <a:off x="8047934" y="1847360"/>
            <a:ext cx="3424695" cy="3695225"/>
            <a:chOff x="677935" y="2131531"/>
            <a:chExt cx="3424695" cy="3695225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4A024BFD-09D0-4A09-8250-981552C9B00B}"/>
                </a:ext>
              </a:extLst>
            </p:cNvPr>
            <p:cNvSpPr/>
            <p:nvPr/>
          </p:nvSpPr>
          <p:spPr>
            <a:xfrm>
              <a:off x="677935" y="2131531"/>
              <a:ext cx="3424695" cy="3695225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9" name="矩形: 圓角 13">
              <a:extLst>
                <a:ext uri="{FF2B5EF4-FFF2-40B4-BE49-F238E27FC236}">
                  <a16:creationId xmlns:a16="http://schemas.microsoft.com/office/drawing/2014/main" id="{EC8AC312-FE1B-43E9-AEAF-7BB577EB3509}"/>
                </a:ext>
              </a:extLst>
            </p:cNvPr>
            <p:cNvSpPr/>
            <p:nvPr/>
          </p:nvSpPr>
          <p:spPr>
            <a:xfrm>
              <a:off x="769011" y="2245755"/>
              <a:ext cx="3232019" cy="685405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f-ZA" altLang="zh-TW" sz="26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TS-h1283XU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491178F-C6A1-494A-8C00-177CD2B53EDE}"/>
              </a:ext>
            </a:extLst>
          </p:cNvPr>
          <p:cNvGrpSpPr/>
          <p:nvPr/>
        </p:nvGrpSpPr>
        <p:grpSpPr>
          <a:xfrm>
            <a:off x="4347246" y="1852187"/>
            <a:ext cx="3424695" cy="3695225"/>
            <a:chOff x="677935" y="2131531"/>
            <a:chExt cx="3424695" cy="3695225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D033CBA1-CEAB-4A8F-8B1D-1F48F64D9F45}"/>
                </a:ext>
              </a:extLst>
            </p:cNvPr>
            <p:cNvSpPr/>
            <p:nvPr/>
          </p:nvSpPr>
          <p:spPr>
            <a:xfrm>
              <a:off x="677935" y="2131531"/>
              <a:ext cx="3424695" cy="3695225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5" name="矩形: 圓角 13">
              <a:extLst>
                <a:ext uri="{FF2B5EF4-FFF2-40B4-BE49-F238E27FC236}">
                  <a16:creationId xmlns:a16="http://schemas.microsoft.com/office/drawing/2014/main" id="{C50BB40B-5031-4C1B-8445-1E8EFCB2C9EC}"/>
                </a:ext>
              </a:extLst>
            </p:cNvPr>
            <p:cNvSpPr/>
            <p:nvPr/>
          </p:nvSpPr>
          <p:spPr>
            <a:xfrm>
              <a:off x="769011" y="2245755"/>
              <a:ext cx="3232019" cy="685405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f-ZA" altLang="zh-TW" sz="26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TVS-872XT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A8D954F4-7ADC-4803-8C01-8AB3C4AAB6D3}"/>
              </a:ext>
            </a:extLst>
          </p:cNvPr>
          <p:cNvGrpSpPr/>
          <p:nvPr/>
        </p:nvGrpSpPr>
        <p:grpSpPr>
          <a:xfrm>
            <a:off x="677935" y="1857211"/>
            <a:ext cx="3424695" cy="3695225"/>
            <a:chOff x="677935" y="2131531"/>
            <a:chExt cx="3424695" cy="3695225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0B10A61E-4301-4220-9B3D-2D2CEC9922C5}"/>
                </a:ext>
              </a:extLst>
            </p:cNvPr>
            <p:cNvSpPr/>
            <p:nvPr/>
          </p:nvSpPr>
          <p:spPr>
            <a:xfrm>
              <a:off x="677935" y="2131531"/>
              <a:ext cx="3424695" cy="3695225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1" name="矩形: 圓角 13">
              <a:extLst>
                <a:ext uri="{FF2B5EF4-FFF2-40B4-BE49-F238E27FC236}">
                  <a16:creationId xmlns:a16="http://schemas.microsoft.com/office/drawing/2014/main" id="{87E8968B-300F-4EC6-AEB7-EC86D121B1CD}"/>
                </a:ext>
              </a:extLst>
            </p:cNvPr>
            <p:cNvSpPr/>
            <p:nvPr/>
          </p:nvSpPr>
          <p:spPr>
            <a:xfrm>
              <a:off x="769011" y="2245755"/>
              <a:ext cx="3232019" cy="685405"/>
            </a:xfrm>
            <a:prstGeom prst="roundRect">
              <a:avLst>
                <a:gd name="adj" fmla="val 3620"/>
              </a:avLst>
            </a:prstGeom>
            <a:solidFill>
              <a:schemeClr val="bg1"/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f-ZA" altLang="zh-TW" sz="2600" b="1">
                  <a:solidFill>
                    <a:schemeClr val="tx1"/>
                  </a:solidFill>
                  <a:latin typeface="Arial"/>
                  <a:ea typeface="微軟正黑體"/>
                  <a:cs typeface="Arial"/>
                </a:rPr>
                <a:t>TS-453D</a:t>
              </a:r>
            </a:p>
          </p:txBody>
        </p:sp>
      </p:grpSp>
      <p:sp>
        <p:nvSpPr>
          <p:cNvPr id="22" name="文字方塊 25">
            <a:extLst>
              <a:ext uri="{FF2B5EF4-FFF2-40B4-BE49-F238E27FC236}">
                <a16:creationId xmlns:a16="http://schemas.microsoft.com/office/drawing/2014/main" id="{9FDC9671-4C30-44F5-B7B4-C550A9825062}"/>
              </a:ext>
            </a:extLst>
          </p:cNvPr>
          <p:cNvSpPr txBox="1"/>
          <p:nvPr/>
        </p:nvSpPr>
        <p:spPr>
          <a:xfrm>
            <a:off x="964084" y="2770976"/>
            <a:ext cx="267319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bay (4 x 3.5”)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Celeron® J4125 quad-core 2.0 GHz</a:t>
            </a:r>
            <a:endParaRPr kumimoji="1" lang="en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&amp; 8 GB RAM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7C679EB-2949-094C-AEC2-FEE99C7A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Recommended models</a:t>
            </a:r>
            <a:endParaRPr kumimoji="1" lang="zh-TW" altLang="en-US"/>
          </a:p>
        </p:txBody>
      </p:sp>
      <p:sp>
        <p:nvSpPr>
          <p:cNvPr id="3" name="矩形: 圓角 17">
            <a:extLst>
              <a:ext uri="{FF2B5EF4-FFF2-40B4-BE49-F238E27FC236}">
                <a16:creationId xmlns:a16="http://schemas.microsoft.com/office/drawing/2014/main" id="{A34A7A75-8053-F049-AC26-691FC1A5628E}"/>
              </a:ext>
            </a:extLst>
          </p:cNvPr>
          <p:cNvSpPr/>
          <p:nvPr/>
        </p:nvSpPr>
        <p:spPr>
          <a:xfrm>
            <a:off x="0" y="4949784"/>
            <a:ext cx="12192000" cy="190821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C0F9313-523A-C64F-A1F3-BB4869591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24"/>
          <a:stretch/>
        </p:blipFill>
        <p:spPr>
          <a:xfrm>
            <a:off x="7736381" y="5338114"/>
            <a:ext cx="4139691" cy="143017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A6BB5C75-A15D-EA47-A279-C9AB65D13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23" y="4510120"/>
            <a:ext cx="3060193" cy="191262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659DD7E-6E1F-B244-A358-04C9B3034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497" y="4487592"/>
            <a:ext cx="3060193" cy="1912621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A1255E30-A09C-423F-9F0F-82E49AAEFB08}"/>
              </a:ext>
            </a:extLst>
          </p:cNvPr>
          <p:cNvSpPr txBox="1"/>
          <p:nvPr/>
        </p:nvSpPr>
        <p:spPr>
          <a:xfrm>
            <a:off x="4631844" y="2791037"/>
            <a:ext cx="267319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bay (8 x 3.5”)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Core™ i5-8400T 6-core 1.7 GHz Processor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16GB RAM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9FE11D6-56DC-4B7E-AF1F-D025BDA04EB3}"/>
              </a:ext>
            </a:extLst>
          </p:cNvPr>
          <p:cNvSpPr txBox="1"/>
          <p:nvPr/>
        </p:nvSpPr>
        <p:spPr>
          <a:xfrm>
            <a:off x="8378495" y="2770976"/>
            <a:ext cx="267319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 bay (24 x 3.5”)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Xeon® E-2236 6-core 3.3 GHz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 128GB RAM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AB684585-0469-46E0-889D-43E8757B0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36" b="68075"/>
          <a:stretch/>
        </p:blipFill>
        <p:spPr>
          <a:xfrm>
            <a:off x="7946365" y="4487592"/>
            <a:ext cx="1364590" cy="8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03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6A2D2B93-6130-4C59-A3E8-1A1C357B61CC}"/>
              </a:ext>
            </a:extLst>
          </p:cNvPr>
          <p:cNvSpPr/>
          <p:nvPr/>
        </p:nvSpPr>
        <p:spPr>
          <a:xfrm>
            <a:off x="3574353" y="1343505"/>
            <a:ext cx="8374040" cy="5854686"/>
          </a:xfrm>
          <a:prstGeom prst="roundRect">
            <a:avLst/>
          </a:prstGeom>
          <a:solidFill>
            <a:srgbClr val="582F1E">
              <a:alpha val="36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864B679-9625-490A-BCB9-6CF51600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Feature roadmap 2020Q4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963D112-ED41-41B7-9486-51869BB9AA2A}"/>
              </a:ext>
            </a:extLst>
          </p:cNvPr>
          <p:cNvSpPr txBox="1"/>
          <p:nvPr/>
        </p:nvSpPr>
        <p:spPr>
          <a:xfrm>
            <a:off x="149010" y="3547573"/>
            <a:ext cx="401659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30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Space saving mode</a:t>
            </a:r>
            <a:br>
              <a:rPr lang="zh-TW" altLang="en-US" sz="30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</a:br>
            <a:r>
              <a:rPr lang="zh-TW" altLang="en-US" sz="3000" b="1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 </a:t>
            </a:r>
            <a:r>
              <a:rPr lang="zh-TW" altLang="en-US" sz="2800">
                <a:solidFill>
                  <a:srgbClr val="002060"/>
                </a:solidFill>
                <a:latin typeface="Microsoft JhengHei"/>
                <a:ea typeface="Microsoft JhengHei"/>
                <a:cs typeface="Calibri"/>
              </a:rPr>
              <a:t>(similar as SmartSync of dropbox)</a:t>
            </a: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84315D0-E5BF-441D-A044-B9B069232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7"/>
          <a:stretch/>
        </p:blipFill>
        <p:spPr>
          <a:xfrm>
            <a:off x="4667438" y="1734904"/>
            <a:ext cx="7558760" cy="51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6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85E07E2-158F-4890-9179-BA547A215854}"/>
              </a:ext>
            </a:extLst>
          </p:cNvPr>
          <p:cNvSpPr/>
          <p:nvPr/>
        </p:nvSpPr>
        <p:spPr>
          <a:xfrm>
            <a:off x="8135930" y="5008731"/>
            <a:ext cx="3652967" cy="1668763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3D780139-5070-455B-B295-F3A309C13CF0}"/>
              </a:ext>
            </a:extLst>
          </p:cNvPr>
          <p:cNvSpPr/>
          <p:nvPr/>
        </p:nvSpPr>
        <p:spPr>
          <a:xfrm>
            <a:off x="7748157" y="1708539"/>
            <a:ext cx="4047385" cy="1222211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63FD2CC-B0F3-4179-B25F-A750D2796436}"/>
              </a:ext>
            </a:extLst>
          </p:cNvPr>
          <p:cNvSpPr/>
          <p:nvPr/>
        </p:nvSpPr>
        <p:spPr>
          <a:xfrm>
            <a:off x="376434" y="5306049"/>
            <a:ext cx="4047385" cy="1222211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52CE1E49-1E91-4FCB-AB18-C8C71F345C2B}"/>
              </a:ext>
            </a:extLst>
          </p:cNvPr>
          <p:cNvSpPr/>
          <p:nvPr/>
        </p:nvSpPr>
        <p:spPr>
          <a:xfrm>
            <a:off x="7449015" y="3095715"/>
            <a:ext cx="4366551" cy="1721748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3F589EB-223C-4CE8-8839-FB011E9A7945}"/>
              </a:ext>
            </a:extLst>
          </p:cNvPr>
          <p:cNvSpPr/>
          <p:nvPr/>
        </p:nvSpPr>
        <p:spPr>
          <a:xfrm>
            <a:off x="396460" y="1816102"/>
            <a:ext cx="4047385" cy="1222211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Why do you need </a:t>
            </a:r>
            <a:r>
              <a:rPr lang="en-US" altLang="zh-TW" err="1">
                <a:latin typeface="微軟正黑體"/>
                <a:ea typeface="微軟正黑體"/>
              </a:rPr>
              <a:t>Qsync</a:t>
            </a:r>
            <a:r>
              <a:rPr lang="en-US" altLang="zh-TW">
                <a:latin typeface="微軟正黑體"/>
                <a:ea typeface="微軟正黑體"/>
              </a:rPr>
              <a:t>?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163A9F-7D8B-4DAB-B113-8688B639BCE3}"/>
              </a:ext>
            </a:extLst>
          </p:cNvPr>
          <p:cNvSpPr/>
          <p:nvPr/>
        </p:nvSpPr>
        <p:spPr>
          <a:xfrm>
            <a:off x="608471" y="1919377"/>
            <a:ext cx="35442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phone is almost full; do I have to pay for iCloud / Google Drive?​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F267F51-13C5-424B-9404-B7B36ACDEF2F}"/>
              </a:ext>
            </a:extLst>
          </p:cNvPr>
          <p:cNvSpPr/>
          <p:nvPr/>
        </p:nvSpPr>
        <p:spPr>
          <a:xfrm>
            <a:off x="7688722" y="3212272"/>
            <a:ext cx="4047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family always asks what to do when there is not enough space on their mobile. Can my NAS be used by the whole family? How can I share travel photos with everyone?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60C1830-9641-40E9-88A5-9A08A8E77817}"/>
              </a:ext>
            </a:extLst>
          </p:cNvPr>
          <p:cNvSpPr/>
          <p:nvPr/>
        </p:nvSpPr>
        <p:spPr>
          <a:xfrm>
            <a:off x="376434" y="3350537"/>
            <a:ext cx="4047385" cy="1721748"/>
          </a:xfrm>
          <a:prstGeom prst="roundRect">
            <a:avLst>
              <a:gd name="adj" fmla="val 8684"/>
            </a:avLst>
          </a:prstGeom>
          <a:solidFill>
            <a:schemeClr val="accent4">
              <a:lumMod val="50000"/>
              <a:alpha val="31000"/>
            </a:schemeClr>
          </a:soli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AA01"/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894E35F-6E10-4DE9-9764-3DB3B2A2654A}"/>
              </a:ext>
            </a:extLst>
          </p:cNvPr>
          <p:cNvSpPr/>
          <p:nvPr/>
        </p:nvSpPr>
        <p:spPr>
          <a:xfrm>
            <a:off x="344475" y="3472747"/>
            <a:ext cx="4047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PC/laptop space is not enough but plugging/unplugging a portable hard drive is a hassle. And putting data on the cloud is slow and costs money to buy the space.​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551E613-28C7-4C49-8BFD-CC081631C109}"/>
              </a:ext>
            </a:extLst>
          </p:cNvPr>
          <p:cNvSpPr/>
          <p:nvPr/>
        </p:nvSpPr>
        <p:spPr>
          <a:xfrm>
            <a:off x="608471" y="5470603"/>
            <a:ext cx="3035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synchronize my daily work to the NAS for safekeeping?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2D57184-5189-4D7A-981C-B75B080ED731}"/>
              </a:ext>
            </a:extLst>
          </p:cNvPr>
          <p:cNvSpPr/>
          <p:nvPr/>
        </p:nvSpPr>
        <p:spPr>
          <a:xfrm>
            <a:off x="8060102" y="1857979"/>
            <a:ext cx="3461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hand over the work I have done to my colleagues for the next process.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7FFD526-E6A5-4A8F-A3C5-7B572B7A8A67}"/>
              </a:ext>
            </a:extLst>
          </p:cNvPr>
          <p:cNvSpPr/>
          <p:nvPr/>
        </p:nvSpPr>
        <p:spPr>
          <a:xfrm>
            <a:off x="8235341" y="5072285"/>
            <a:ext cx="35218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the team members synchronize their activities to the same place and share the entire data with everyone?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53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D8F9999-A1A9-4662-9B4F-966FF6E87CFB}"/>
              </a:ext>
            </a:extLst>
          </p:cNvPr>
          <p:cNvSpPr txBox="1">
            <a:spLocks/>
          </p:cNvSpPr>
          <p:nvPr/>
        </p:nvSpPr>
        <p:spPr>
          <a:xfrm>
            <a:off x="335505" y="3433723"/>
            <a:ext cx="8180505" cy="1042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latin typeface="微軟正黑體"/>
                <a:ea typeface="微軟正黑體"/>
              </a:rPr>
              <a:t>is your best choice !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6E50EB7-0B2C-4517-81B3-ACF25C6FA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655" y="1373239"/>
            <a:ext cx="3598117" cy="176557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E89E32-D203-4B41-98C7-8A54DBD22EF4}"/>
              </a:ext>
            </a:extLst>
          </p:cNvPr>
          <p:cNvSpPr txBox="1"/>
          <p:nvPr/>
        </p:nvSpPr>
        <p:spPr>
          <a:xfrm>
            <a:off x="409286" y="4391402"/>
            <a:ext cx="5996062" cy="2980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</a:t>
            </a:r>
          </a:p>
          <a:p>
            <a:pPr fontAlgn="base">
              <a:lnSpc>
                <a:spcPct val="150000"/>
              </a:lnSpc>
            </a:pPr>
            <a:endParaRPr lang="en-US" altLang="zh-TW" sz="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  <a:p>
            <a:pPr fontAlgn="base">
              <a:lnSpc>
                <a:spcPct val="150000"/>
              </a:lnSpc>
            </a:pPr>
            <a:endParaRPr lang="en-US" altLang="zh-TW" sz="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​​</a:t>
            </a:r>
          </a:p>
          <a:p>
            <a:pPr fontAlgn="base">
              <a:lnSpc>
                <a:spcPct val="150000"/>
              </a:lnSpc>
            </a:pPr>
            <a:endParaRPr lang="en-US" altLang="zh-TW" sz="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  <a:p>
            <a:pPr fontAlgn="base">
              <a:lnSpc>
                <a:spcPct val="150000"/>
              </a:lnSpc>
            </a:pPr>
            <a:endParaRPr lang="en-US" altLang="zh-TW" sz="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​​​</a:t>
            </a:r>
          </a:p>
          <a:p>
            <a:pPr fontAlgn="base">
              <a:lnSpc>
                <a:spcPct val="150000"/>
              </a:lnSpc>
            </a:pPr>
            <a:endParaRPr lang="en-US" altLang="zh-TW" sz="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  <a:p>
            <a:pPr fontAlgn="base">
              <a:lnSpc>
                <a:spcPct val="150000"/>
              </a:lnSpc>
            </a:pPr>
            <a:endParaRPr lang="en-US" altLang="zh-TW" sz="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​​</a:t>
            </a:r>
          </a:p>
          <a:p>
            <a:pPr fontAlgn="base">
              <a:lnSpc>
                <a:spcPct val="150000"/>
              </a:lnSpc>
            </a:pPr>
            <a:endParaRPr lang="en-US" altLang="zh-TW" sz="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  <a:p>
            <a:pPr fontAlgn="base">
              <a:lnSpc>
                <a:spcPct val="150000"/>
              </a:lnSpc>
            </a:pPr>
            <a:endParaRPr lang="en-US" altLang="zh-TW" sz="7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​​​​</a:t>
            </a:r>
          </a:p>
        </p:txBody>
      </p:sp>
    </p:spTree>
    <p:extLst>
      <p:ext uri="{BB962C8B-B14F-4D97-AF65-F5344CB8AC3E}">
        <p14:creationId xmlns:p14="http://schemas.microsoft.com/office/powerpoint/2010/main" val="392243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4EA60EC2-0138-4256-A4DD-48F8ECCD8C34}"/>
              </a:ext>
            </a:extLst>
          </p:cNvPr>
          <p:cNvSpPr/>
          <p:nvPr/>
        </p:nvSpPr>
        <p:spPr>
          <a:xfrm>
            <a:off x="634816" y="423127"/>
            <a:ext cx="5019771" cy="6330722"/>
          </a:xfrm>
          <a:prstGeom prst="roundRect">
            <a:avLst/>
          </a:prstGeom>
          <a:solidFill>
            <a:srgbClr val="BE6542"/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形 54">
            <a:extLst>
              <a:ext uri="{FF2B5EF4-FFF2-40B4-BE49-F238E27FC236}">
                <a16:creationId xmlns:a16="http://schemas.microsoft.com/office/drawing/2014/main" id="{82CA4267-3C9D-4811-AAF7-F3558F9D7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603"/>
          <a:stretch/>
        </p:blipFill>
        <p:spPr>
          <a:xfrm rot="5400000">
            <a:off x="8582893" y="3379320"/>
            <a:ext cx="2062762" cy="1713243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3C94A063-7C7C-46D9-AD34-95FA09EEE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0765" y="1010542"/>
            <a:ext cx="3203172" cy="1713243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38223E1F-0495-4C29-AA0D-71F763000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07" y="2550613"/>
            <a:ext cx="2222222" cy="663948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6557F01-94F4-44E9-821E-D0F2B70254DB}"/>
              </a:ext>
            </a:extLst>
          </p:cNvPr>
          <p:cNvSpPr/>
          <p:nvPr/>
        </p:nvSpPr>
        <p:spPr>
          <a:xfrm>
            <a:off x="313035" y="2034682"/>
            <a:ext cx="4798304" cy="4368196"/>
          </a:xfrm>
          <a:prstGeom prst="roundRect">
            <a:avLst>
              <a:gd name="adj" fmla="val 0"/>
            </a:avLst>
          </a:prstGeom>
          <a:solidFill>
            <a:srgbClr val="FFA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6F0D141-3ECE-49C0-969F-50340C8FB9AA}"/>
              </a:ext>
            </a:extLst>
          </p:cNvPr>
          <p:cNvSpPr/>
          <p:nvPr/>
        </p:nvSpPr>
        <p:spPr>
          <a:xfrm>
            <a:off x="313035" y="364878"/>
            <a:ext cx="4798304" cy="4280893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FF0000"/>
              </a:gs>
              <a:gs pos="100000">
                <a:srgbClr val="FFAA0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368FF2-3204-4270-9331-C884224714F9}"/>
              </a:ext>
            </a:extLst>
          </p:cNvPr>
          <p:cNvSpPr txBox="1"/>
          <p:nvPr/>
        </p:nvSpPr>
        <p:spPr>
          <a:xfrm>
            <a:off x="562422" y="2113068"/>
            <a:ext cx="4144447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Upload photos to NAS via 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Qsync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, immediately save storage space on your phone and easily share photos with your family and more friends.</a:t>
            </a:r>
            <a:endParaRPr lang="zh-TW" alt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D5CA2B-F359-4E2A-81C6-1DC0611EFBF8}"/>
              </a:ext>
            </a:extLst>
          </p:cNvPr>
          <p:cNvSpPr/>
          <p:nvPr/>
        </p:nvSpPr>
        <p:spPr>
          <a:xfrm>
            <a:off x="588648" y="983472"/>
            <a:ext cx="3729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Personal</a:t>
            </a:r>
            <a:endParaRPr lang="zh-TW" altLang="en-US" sz="6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56D19F3-2944-4CDF-A898-388E927D9B16}"/>
              </a:ext>
            </a:extLst>
          </p:cNvPr>
          <p:cNvCxnSpPr/>
          <p:nvPr/>
        </p:nvCxnSpPr>
        <p:spPr>
          <a:xfrm>
            <a:off x="644629" y="1999135"/>
            <a:ext cx="39953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BC4709D-597C-473A-9DD3-327EABF9A50E}"/>
              </a:ext>
            </a:extLst>
          </p:cNvPr>
          <p:cNvGrpSpPr/>
          <p:nvPr/>
        </p:nvGrpSpPr>
        <p:grpSpPr>
          <a:xfrm>
            <a:off x="572973" y="360654"/>
            <a:ext cx="1879041" cy="769441"/>
            <a:chOff x="572973" y="360654"/>
            <a:chExt cx="1879041" cy="76944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518525E-D75E-4C56-BF0B-5EE31E9F58A0}"/>
                </a:ext>
              </a:extLst>
            </p:cNvPr>
            <p:cNvSpPr/>
            <p:nvPr/>
          </p:nvSpPr>
          <p:spPr>
            <a:xfrm>
              <a:off x="572973" y="611862"/>
              <a:ext cx="18790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User Scenario</a:t>
              </a:r>
              <a:endParaRPr lang="zh-TW" altLang="en-US" sz="20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192F5AA-40DB-4913-9EB1-0E9E53E5D0CE}"/>
                </a:ext>
              </a:extLst>
            </p:cNvPr>
            <p:cNvSpPr/>
            <p:nvPr/>
          </p:nvSpPr>
          <p:spPr>
            <a:xfrm>
              <a:off x="2119964" y="360654"/>
              <a:ext cx="1847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TW" alt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ECE15EC5-F72A-4F9E-979D-A480AB792DBE}"/>
              </a:ext>
            </a:extLst>
          </p:cNvPr>
          <p:cNvSpPr/>
          <p:nvPr/>
        </p:nvSpPr>
        <p:spPr>
          <a:xfrm>
            <a:off x="6211546" y="242530"/>
            <a:ext cx="17107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Personal user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B08D37CE-C975-4450-BA0A-F57E8BB36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98" y="2600444"/>
            <a:ext cx="2328634" cy="1455394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D99D7ED3-9F5A-41F2-A590-9B812C8536A7}"/>
              </a:ext>
            </a:extLst>
          </p:cNvPr>
          <p:cNvGrpSpPr/>
          <p:nvPr/>
        </p:nvGrpSpPr>
        <p:grpSpPr>
          <a:xfrm>
            <a:off x="10764975" y="3429000"/>
            <a:ext cx="781227" cy="973197"/>
            <a:chOff x="10533952" y="3497223"/>
            <a:chExt cx="781227" cy="973197"/>
          </a:xfrm>
        </p:grpSpPr>
        <p:pic>
          <p:nvPicPr>
            <p:cNvPr id="15" name="圖片 15">
              <a:extLst>
                <a:ext uri="{FF2B5EF4-FFF2-40B4-BE49-F238E27FC236}">
                  <a16:creationId xmlns:a16="http://schemas.microsoft.com/office/drawing/2014/main" id="{90561820-178C-4066-8E89-C6975E61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D3086A6-25BC-4C6C-9C51-DBEC77FDE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64"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698EF69D-2028-7544-80D8-54236BF67010}"/>
              </a:ext>
            </a:extLst>
          </p:cNvPr>
          <p:cNvSpPr/>
          <p:nvPr/>
        </p:nvSpPr>
        <p:spPr>
          <a:xfrm>
            <a:off x="6096000" y="5943869"/>
            <a:ext cx="3102131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Share with more friends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 descr="一張含有 個人, 坐, 室外, 女性 的圖片&#10;&#10;自動產生的描述">
            <a:extLst>
              <a:ext uri="{FF2B5EF4-FFF2-40B4-BE49-F238E27FC236}">
                <a16:creationId xmlns:a16="http://schemas.microsoft.com/office/drawing/2014/main" id="{E1447EE9-71EB-43D7-9576-AB29E9422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9" y="3408008"/>
            <a:ext cx="4488425" cy="299041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620230C-208E-4DF4-8996-70E742E576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0"/>
          <a:stretch/>
        </p:blipFill>
        <p:spPr>
          <a:xfrm>
            <a:off x="-216166" y="6118488"/>
            <a:ext cx="5159370" cy="279933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4FE29AB5-02B4-45F4-95AD-202986F2220F}"/>
              </a:ext>
            </a:extLst>
          </p:cNvPr>
          <p:cNvGrpSpPr/>
          <p:nvPr/>
        </p:nvGrpSpPr>
        <p:grpSpPr>
          <a:xfrm>
            <a:off x="5571152" y="3588488"/>
            <a:ext cx="3501199" cy="2340785"/>
            <a:chOff x="5332600" y="3429000"/>
            <a:chExt cx="3739751" cy="2500273"/>
          </a:xfrm>
        </p:grpSpPr>
        <p:pic>
          <p:nvPicPr>
            <p:cNvPr id="24" name="圖片 23" descr="一張含有 膝上型電腦, 電腦, 坐, 桌 的圖片&#10;&#10;自動產生的描述">
              <a:extLst>
                <a:ext uri="{FF2B5EF4-FFF2-40B4-BE49-F238E27FC236}">
                  <a16:creationId xmlns:a16="http://schemas.microsoft.com/office/drawing/2014/main" id="{990D7551-61AF-49A2-97EC-EB1424A0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600" y="3429000"/>
              <a:ext cx="3739751" cy="2500273"/>
            </a:xfrm>
            <a:prstGeom prst="rect">
              <a:avLst/>
            </a:prstGeom>
          </p:spPr>
        </p:pic>
        <p:pic>
          <p:nvPicPr>
            <p:cNvPr id="28" name="圖片 27" descr="一張含有 桌, 個人, 室內, 男人 的圖片&#10;&#10;自動產生的描述">
              <a:extLst>
                <a:ext uri="{FF2B5EF4-FFF2-40B4-BE49-F238E27FC236}">
                  <a16:creationId xmlns:a16="http://schemas.microsoft.com/office/drawing/2014/main" id="{4C2D775D-83CF-43BC-9C04-821286AF3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" t="8469" r="6518" b="13600"/>
            <a:stretch/>
          </p:blipFill>
          <p:spPr>
            <a:xfrm>
              <a:off x="5660896" y="3514162"/>
              <a:ext cx="3084650" cy="1773149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74043729-BDA3-41BD-A42B-2025CEA54D9A}"/>
              </a:ext>
            </a:extLst>
          </p:cNvPr>
          <p:cNvGrpSpPr/>
          <p:nvPr/>
        </p:nvGrpSpPr>
        <p:grpSpPr>
          <a:xfrm>
            <a:off x="5784576" y="585107"/>
            <a:ext cx="2665429" cy="2456281"/>
            <a:chOff x="6111059" y="473150"/>
            <a:chExt cx="2665429" cy="2456281"/>
          </a:xfrm>
        </p:grpSpPr>
        <p:pic>
          <p:nvPicPr>
            <p:cNvPr id="21" name="圖片 20" descr="一張含有 監視器, 電視, 螢幕, 電子用品 的圖片&#10;&#10;自動產生的描述">
              <a:extLst>
                <a:ext uri="{FF2B5EF4-FFF2-40B4-BE49-F238E27FC236}">
                  <a16:creationId xmlns:a16="http://schemas.microsoft.com/office/drawing/2014/main" id="{7E077689-9692-44AA-8144-AC73CDADE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3" t="12136" r="10045" b="12356"/>
            <a:stretch/>
          </p:blipFill>
          <p:spPr>
            <a:xfrm>
              <a:off x="6111059" y="473150"/>
              <a:ext cx="2184110" cy="2428588"/>
            </a:xfrm>
            <a:prstGeom prst="rect">
              <a:avLst/>
            </a:prstGeom>
          </p:spPr>
        </p:pic>
        <p:pic>
          <p:nvPicPr>
            <p:cNvPr id="48" name="圖片 47" descr="一張含有 草, 室外, 狗, 個人 的圖片&#10;&#10;自動產生的描述">
              <a:extLst>
                <a:ext uri="{FF2B5EF4-FFF2-40B4-BE49-F238E27FC236}">
                  <a16:creationId xmlns:a16="http://schemas.microsoft.com/office/drawing/2014/main" id="{04499A4A-B947-4F2A-9009-C3703C102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33" t="83" r="31070" b="-83"/>
            <a:stretch/>
          </p:blipFill>
          <p:spPr>
            <a:xfrm>
              <a:off x="6574795" y="626046"/>
              <a:ext cx="1590637" cy="2126321"/>
            </a:xfrm>
            <a:prstGeom prst="rect">
              <a:avLst/>
            </a:prstGeom>
          </p:spPr>
        </p:pic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CCB3D2A6-C9DC-40B0-B519-44DE4092EB53}"/>
                </a:ext>
              </a:extLst>
            </p:cNvPr>
            <p:cNvGrpSpPr/>
            <p:nvPr/>
          </p:nvGrpSpPr>
          <p:grpSpPr>
            <a:xfrm>
              <a:off x="8008129" y="1430309"/>
              <a:ext cx="768359" cy="1499122"/>
              <a:chOff x="5688363" y="2034682"/>
              <a:chExt cx="597848" cy="1166443"/>
            </a:xfrm>
          </p:grpSpPr>
          <p:pic>
            <p:nvPicPr>
              <p:cNvPr id="50" name="圖片 49" descr="一張含有 監視器, 坐, 桌, 相機 的圖片&#10;&#10;自動產生的描述">
                <a:extLst>
                  <a:ext uri="{FF2B5EF4-FFF2-40B4-BE49-F238E27FC236}">
                    <a16:creationId xmlns:a16="http://schemas.microsoft.com/office/drawing/2014/main" id="{07345E24-CBAC-4DB7-A79C-7F24FC78E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8363" y="2034682"/>
                <a:ext cx="597848" cy="1166443"/>
              </a:xfrm>
              <a:prstGeom prst="rect">
                <a:avLst/>
              </a:prstGeom>
            </p:spPr>
          </p:pic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69EFDC97-975C-4EA1-9D28-7E0E2C8F0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13872" y="2126839"/>
                <a:ext cx="548263" cy="1006742"/>
              </a:xfrm>
              <a:prstGeom prst="rect">
                <a:avLst/>
              </a:prstGeom>
            </p:spPr>
          </p:pic>
        </p:grp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DCB7B9C-D305-4BB3-9D72-F88CD80AD3F7}"/>
              </a:ext>
            </a:extLst>
          </p:cNvPr>
          <p:cNvGrpSpPr/>
          <p:nvPr/>
        </p:nvGrpSpPr>
        <p:grpSpPr>
          <a:xfrm>
            <a:off x="3941638" y="436488"/>
            <a:ext cx="1810308" cy="1716264"/>
            <a:chOff x="4891377" y="4286760"/>
            <a:chExt cx="1982198" cy="1879224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897973DF-2C4F-46EA-9A41-4A14711022E1}"/>
                </a:ext>
              </a:extLst>
            </p:cNvPr>
            <p:cNvSpPr/>
            <p:nvPr/>
          </p:nvSpPr>
          <p:spPr>
            <a:xfrm>
              <a:off x="4891377" y="4286760"/>
              <a:ext cx="1982198" cy="1879224"/>
            </a:xfrm>
            <a:prstGeom prst="roundRect">
              <a:avLst/>
            </a:prstGeom>
            <a:solidFill>
              <a:srgbClr val="582F1E">
                <a:alpha val="55000"/>
              </a:srgbClr>
            </a:solidFill>
            <a:ln>
              <a:solidFill>
                <a:schemeClr val="accent1">
                  <a:shade val="50000"/>
                  <a:alpha val="58000"/>
                </a:schemeClr>
              </a:solidFill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4C4F2D50-BAD7-45D4-A3F7-731EF7AFA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21647" y="4608966"/>
              <a:ext cx="1425241" cy="1425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19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0447FCCC-9979-41E6-9CDD-39C62FB9EE44}"/>
              </a:ext>
            </a:extLst>
          </p:cNvPr>
          <p:cNvSpPr/>
          <p:nvPr/>
        </p:nvSpPr>
        <p:spPr>
          <a:xfrm>
            <a:off x="8784733" y="3604907"/>
            <a:ext cx="2755709" cy="2590733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46E1C67-A014-46D5-B734-73D9D35C7C7D}"/>
              </a:ext>
            </a:extLst>
          </p:cNvPr>
          <p:cNvSpPr/>
          <p:nvPr/>
        </p:nvSpPr>
        <p:spPr>
          <a:xfrm>
            <a:off x="7460108" y="1493200"/>
            <a:ext cx="2511524" cy="5360754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F90E43D6-D178-4463-B4CF-BE72B67B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22" y="67112"/>
            <a:ext cx="11316749" cy="1476462"/>
          </a:xfrm>
          <a:prstGeom prst="rect">
            <a:avLst/>
          </a:prstGeom>
        </p:spPr>
        <p:txBody>
          <a:bodyPr/>
          <a:lstStyle/>
          <a:p>
            <a:r>
              <a:rPr lang="en-US" altLang="zh-TW" sz="5400"/>
              <a:t>Operation Tips</a:t>
            </a:r>
            <a:endParaRPr lang="zh-TW" altLang="en-US" sz="5400"/>
          </a:p>
        </p:txBody>
      </p:sp>
      <p:sp>
        <p:nvSpPr>
          <p:cNvPr id="45" name="矩形: 圓角 13">
            <a:extLst>
              <a:ext uri="{FF2B5EF4-FFF2-40B4-BE49-F238E27FC236}">
                <a16:creationId xmlns:a16="http://schemas.microsoft.com/office/drawing/2014/main" id="{16A9EBC0-4E86-4F3A-BAC5-6B0E8F748479}"/>
              </a:ext>
            </a:extLst>
          </p:cNvPr>
          <p:cNvSpPr/>
          <p:nvPr/>
        </p:nvSpPr>
        <p:spPr>
          <a:xfrm>
            <a:off x="9312247" y="4033362"/>
            <a:ext cx="1871533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Lower the sync frequency</a:t>
            </a:r>
          </a:p>
        </p:txBody>
      </p:sp>
      <p:sp>
        <p:nvSpPr>
          <p:cNvPr id="46" name="矩形: 圓角 13">
            <a:extLst>
              <a:ext uri="{FF2B5EF4-FFF2-40B4-BE49-F238E27FC236}">
                <a16:creationId xmlns:a16="http://schemas.microsoft.com/office/drawing/2014/main" id="{D6B4278B-1008-4611-9944-F372A3EC87E6}"/>
              </a:ext>
            </a:extLst>
          </p:cNvPr>
          <p:cNvSpPr/>
          <p:nvPr/>
        </p:nvSpPr>
        <p:spPr>
          <a:xfrm>
            <a:off x="9312246" y="4748673"/>
            <a:ext cx="1871533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err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WiFi</a:t>
            </a:r>
            <a:r>
              <a:rPr lang="en-US" altLang="zh-TW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 only</a:t>
            </a:r>
          </a:p>
        </p:txBody>
      </p:sp>
      <p:sp>
        <p:nvSpPr>
          <p:cNvPr id="47" name="矩形: 圓角 13">
            <a:extLst>
              <a:ext uri="{FF2B5EF4-FFF2-40B4-BE49-F238E27FC236}">
                <a16:creationId xmlns:a16="http://schemas.microsoft.com/office/drawing/2014/main" id="{4D1C174A-FB1E-4095-86D2-25A6290CB90D}"/>
              </a:ext>
            </a:extLst>
          </p:cNvPr>
          <p:cNvSpPr/>
          <p:nvPr/>
        </p:nvSpPr>
        <p:spPr>
          <a:xfrm>
            <a:off x="9312245" y="5463984"/>
            <a:ext cx="1871533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Charging only</a:t>
            </a:r>
            <a:endParaRPr lang="zh-TW" altLang="en-US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51" name="矩形: 圓角 41">
            <a:extLst>
              <a:ext uri="{FF2B5EF4-FFF2-40B4-BE49-F238E27FC236}">
                <a16:creationId xmlns:a16="http://schemas.microsoft.com/office/drawing/2014/main" id="{0749FFB1-F499-429E-8F2F-B3E378D959D6}"/>
              </a:ext>
            </a:extLst>
          </p:cNvPr>
          <p:cNvSpPr/>
          <p:nvPr/>
        </p:nvSpPr>
        <p:spPr>
          <a:xfrm>
            <a:off x="9278181" y="2184254"/>
            <a:ext cx="2027126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en-US" altLang="zh-TW" sz="16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One-way sync</a:t>
            </a:r>
          </a:p>
        </p:txBody>
      </p:sp>
      <p:sp>
        <p:nvSpPr>
          <p:cNvPr id="52" name="矩形: 圓角 43">
            <a:extLst>
              <a:ext uri="{FF2B5EF4-FFF2-40B4-BE49-F238E27FC236}">
                <a16:creationId xmlns:a16="http://schemas.microsoft.com/office/drawing/2014/main" id="{9F2F84FF-B3A9-4EE1-9B6A-EAF1F36F03D1}"/>
              </a:ext>
            </a:extLst>
          </p:cNvPr>
          <p:cNvSpPr/>
          <p:nvPr/>
        </p:nvSpPr>
        <p:spPr>
          <a:xfrm>
            <a:off x="9318395" y="2220361"/>
            <a:ext cx="374284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1</a:t>
            </a:r>
            <a:endParaRPr lang="zh-TW" altLang="en-US" sz="2000" b="1"/>
          </a:p>
        </p:txBody>
      </p:sp>
      <p:sp>
        <p:nvSpPr>
          <p:cNvPr id="53" name="矩形: 圓角 47">
            <a:extLst>
              <a:ext uri="{FF2B5EF4-FFF2-40B4-BE49-F238E27FC236}">
                <a16:creationId xmlns:a16="http://schemas.microsoft.com/office/drawing/2014/main" id="{733261F4-A7A4-4B45-B236-21947C190646}"/>
              </a:ext>
            </a:extLst>
          </p:cNvPr>
          <p:cNvSpPr/>
          <p:nvPr/>
        </p:nvSpPr>
        <p:spPr>
          <a:xfrm>
            <a:off x="9288413" y="2809133"/>
            <a:ext cx="2016893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Smart delete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: 圓角 48">
            <a:extLst>
              <a:ext uri="{FF2B5EF4-FFF2-40B4-BE49-F238E27FC236}">
                <a16:creationId xmlns:a16="http://schemas.microsoft.com/office/drawing/2014/main" id="{6393804A-93FD-4B01-A749-836F481E42AF}"/>
              </a:ext>
            </a:extLst>
          </p:cNvPr>
          <p:cNvSpPr/>
          <p:nvPr/>
        </p:nvSpPr>
        <p:spPr>
          <a:xfrm>
            <a:off x="9326333" y="2845240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2</a:t>
            </a:r>
            <a:endParaRPr lang="zh-TW" altLang="en-US" sz="2000" b="1"/>
          </a:p>
        </p:txBody>
      </p:sp>
      <p:sp>
        <p:nvSpPr>
          <p:cNvPr id="55" name="矩形: 圓角 50">
            <a:extLst>
              <a:ext uri="{FF2B5EF4-FFF2-40B4-BE49-F238E27FC236}">
                <a16:creationId xmlns:a16="http://schemas.microsoft.com/office/drawing/2014/main" id="{4C95E4BC-C932-4F90-8162-E9C47929BF12}"/>
              </a:ext>
            </a:extLst>
          </p:cNvPr>
          <p:cNvSpPr/>
          <p:nvPr/>
        </p:nvSpPr>
        <p:spPr>
          <a:xfrm>
            <a:off x="9293161" y="3413315"/>
            <a:ext cx="2003096" cy="400110"/>
          </a:xfrm>
          <a:prstGeom prst="roundRect">
            <a:avLst>
              <a:gd name="adj" fmla="val 14197"/>
            </a:avLst>
          </a:prstGeom>
          <a:gradFill>
            <a:gsLst>
              <a:gs pos="0">
                <a:srgbClr val="7E4800"/>
              </a:gs>
              <a:gs pos="100000">
                <a:schemeClr val="tx1"/>
              </a:gs>
              <a:gs pos="37000">
                <a:srgbClr val="172412"/>
              </a:gs>
            </a:gsLst>
            <a:lin ang="5400000" scaled="1"/>
          </a:gradFill>
          <a:ln w="9525">
            <a:gradFill>
              <a:gsLst>
                <a:gs pos="26000">
                  <a:srgbClr val="BBB232"/>
                </a:gs>
                <a:gs pos="43489">
                  <a:srgbClr val="F4E8BA"/>
                </a:gs>
                <a:gs pos="54000">
                  <a:srgbClr val="F9BC26"/>
                </a:gs>
                <a:gs pos="100000">
                  <a:srgbClr val="78A83F"/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87313"/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Power saving</a:t>
            </a:r>
          </a:p>
        </p:txBody>
      </p:sp>
      <p:sp>
        <p:nvSpPr>
          <p:cNvPr id="56" name="矩形: 圓角 51">
            <a:extLst>
              <a:ext uri="{FF2B5EF4-FFF2-40B4-BE49-F238E27FC236}">
                <a16:creationId xmlns:a16="http://schemas.microsoft.com/office/drawing/2014/main" id="{60A3B947-728E-410E-A70C-15CE5FE0710E}"/>
              </a:ext>
            </a:extLst>
          </p:cNvPr>
          <p:cNvSpPr/>
          <p:nvPr/>
        </p:nvSpPr>
        <p:spPr>
          <a:xfrm>
            <a:off x="9329077" y="3450417"/>
            <a:ext cx="352922" cy="325906"/>
          </a:xfrm>
          <a:prstGeom prst="roundRect">
            <a:avLst>
              <a:gd name="adj" fmla="val 12190"/>
            </a:avLst>
          </a:prstGeom>
          <a:gradFill>
            <a:gsLst>
              <a:gs pos="0">
                <a:srgbClr val="F9BC26">
                  <a:alpha val="75000"/>
                </a:srgbClr>
              </a:gs>
              <a:gs pos="100000">
                <a:srgbClr val="5D542D"/>
              </a:gs>
              <a:gs pos="54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/>
              <a:t>3</a:t>
            </a:r>
            <a:endParaRPr lang="zh-TW" altLang="en-US" sz="2000" b="1"/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43EF57D0-3D14-4C05-8B36-6A32CFCDBD69}"/>
              </a:ext>
            </a:extLst>
          </p:cNvPr>
          <p:cNvGrpSpPr/>
          <p:nvPr/>
        </p:nvGrpSpPr>
        <p:grpSpPr>
          <a:xfrm>
            <a:off x="4523908" y="4797023"/>
            <a:ext cx="1982198" cy="1879224"/>
            <a:chOff x="4891377" y="4286760"/>
            <a:chExt cx="1982198" cy="1879224"/>
          </a:xfrm>
        </p:grpSpPr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FA181793-7726-4EB2-B95F-26F3E69E64A8}"/>
                </a:ext>
              </a:extLst>
            </p:cNvPr>
            <p:cNvSpPr/>
            <p:nvPr/>
          </p:nvSpPr>
          <p:spPr>
            <a:xfrm>
              <a:off x="4891377" y="4286760"/>
              <a:ext cx="1982198" cy="1879224"/>
            </a:xfrm>
            <a:prstGeom prst="roundRect">
              <a:avLst/>
            </a:prstGeom>
            <a:solidFill>
              <a:srgbClr val="582F1E">
                <a:alpha val="55000"/>
              </a:srgbClr>
            </a:solidFill>
            <a:ln>
              <a:solidFill>
                <a:schemeClr val="accent1">
                  <a:shade val="50000"/>
                  <a:alpha val="58000"/>
                </a:schemeClr>
              </a:solidFill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553DFB31-9399-4E20-9B8C-7062DB678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647" y="4608966"/>
              <a:ext cx="1425241" cy="1425241"/>
            </a:xfrm>
            <a:prstGeom prst="rect">
              <a:avLst/>
            </a:prstGeom>
          </p:spPr>
        </p:pic>
      </p:grp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E9712C0D-9B0D-40C3-BB3D-E4099E532044}"/>
              </a:ext>
            </a:extLst>
          </p:cNvPr>
          <p:cNvSpPr txBox="1"/>
          <p:nvPr/>
        </p:nvSpPr>
        <p:spPr>
          <a:xfrm>
            <a:off x="4361333" y="3158318"/>
            <a:ext cx="2190716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Speed &amp; </a:t>
            </a:r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Flexibility</a:t>
            </a:r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3" name="圖形 72">
            <a:extLst>
              <a:ext uri="{FF2B5EF4-FFF2-40B4-BE49-F238E27FC236}">
                <a16:creationId xmlns:a16="http://schemas.microsoft.com/office/drawing/2014/main" id="{01F42632-8B9F-4076-B99B-36C9638A4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4816" y="4286516"/>
            <a:ext cx="2466922" cy="770220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62EB13FE-734D-43F2-93CB-8785F0156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214817" y="2413964"/>
            <a:ext cx="2466921" cy="770220"/>
          </a:xfrm>
          <a:prstGeom prst="rect">
            <a:avLst/>
          </a:prstGeom>
        </p:spPr>
      </p:pic>
      <p:grpSp>
        <p:nvGrpSpPr>
          <p:cNvPr id="75" name="群組 74">
            <a:extLst>
              <a:ext uri="{FF2B5EF4-FFF2-40B4-BE49-F238E27FC236}">
                <a16:creationId xmlns:a16="http://schemas.microsoft.com/office/drawing/2014/main" id="{510572E6-8DCF-43B0-B2FB-3044FD40C3A2}"/>
              </a:ext>
            </a:extLst>
          </p:cNvPr>
          <p:cNvGrpSpPr/>
          <p:nvPr/>
        </p:nvGrpSpPr>
        <p:grpSpPr>
          <a:xfrm>
            <a:off x="1739519" y="1752852"/>
            <a:ext cx="2391543" cy="4709833"/>
            <a:chOff x="1742098" y="1978465"/>
            <a:chExt cx="2176276" cy="4285893"/>
          </a:xfrm>
        </p:grpSpPr>
        <p:pic>
          <p:nvPicPr>
            <p:cNvPr id="76" name="圖片 75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2EE07281-844E-47A1-B4F3-B870A9B4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BA9D02F6-0E28-42D8-8DDB-66FDE9FD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A44804A9-9218-44F6-B47E-1DBA26C95566}"/>
              </a:ext>
            </a:extLst>
          </p:cNvPr>
          <p:cNvGrpSpPr/>
          <p:nvPr/>
        </p:nvGrpSpPr>
        <p:grpSpPr>
          <a:xfrm>
            <a:off x="6816587" y="1752121"/>
            <a:ext cx="2391543" cy="4709833"/>
            <a:chOff x="1742098" y="1978465"/>
            <a:chExt cx="2176276" cy="4285893"/>
          </a:xfrm>
        </p:grpSpPr>
        <p:pic>
          <p:nvPicPr>
            <p:cNvPr id="83" name="圖片 82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26262D82-CBE1-4100-8BF2-AE101F9A5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799FCF40-2627-49A8-9E3F-B125110FD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775957D2-DDEB-184F-9CD6-241C20A0CF44}"/>
              </a:ext>
            </a:extLst>
          </p:cNvPr>
          <p:cNvSpPr/>
          <p:nvPr/>
        </p:nvSpPr>
        <p:spPr>
          <a:xfrm>
            <a:off x="5965195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 </a:t>
            </a:r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696C4FD-7BC7-3446-B122-A3D42AAA1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8678" y="1999657"/>
            <a:ext cx="2207046" cy="428229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C802F9A-861A-457C-A4D0-57A38FC9ACC8}"/>
              </a:ext>
            </a:extLst>
          </p:cNvPr>
          <p:cNvSpPr/>
          <p:nvPr/>
        </p:nvSpPr>
        <p:spPr>
          <a:xfrm>
            <a:off x="2067080" y="2275575"/>
            <a:ext cx="321678" cy="13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839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圖形 84">
            <a:extLst>
              <a:ext uri="{FF2B5EF4-FFF2-40B4-BE49-F238E27FC236}">
                <a16:creationId xmlns:a16="http://schemas.microsoft.com/office/drawing/2014/main" id="{E5C5837A-F319-410C-A88C-D0FF3D0C4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1255" y="3953001"/>
            <a:ext cx="704850" cy="790575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82CA4267-3C9D-4811-AAF7-F3558F9D7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667"/>
          <a:stretch/>
        </p:blipFill>
        <p:spPr>
          <a:xfrm rot="5400000">
            <a:off x="8586533" y="3524322"/>
            <a:ext cx="2092730" cy="1713243"/>
          </a:xfrm>
          <a:prstGeom prst="rect">
            <a:avLst/>
          </a:prstGeom>
        </p:spPr>
      </p:pic>
      <p:pic>
        <p:nvPicPr>
          <p:cNvPr id="66" name="圖片 65" descr="一張含有 室內, 監視器, 電子用品, 電腦 的圖片&#10;&#10;自動產生的描述">
            <a:extLst>
              <a:ext uri="{FF2B5EF4-FFF2-40B4-BE49-F238E27FC236}">
                <a16:creationId xmlns:a16="http://schemas.microsoft.com/office/drawing/2014/main" id="{A751D4AA-52F2-4497-BE08-C43EB3DBE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02" y="2200029"/>
            <a:ext cx="2132301" cy="1250808"/>
          </a:xfrm>
          <a:prstGeom prst="rect">
            <a:avLst/>
          </a:prstGeom>
        </p:spPr>
      </p:pic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4EA60EC2-0138-4256-A4DD-48F8ECCD8C34}"/>
              </a:ext>
            </a:extLst>
          </p:cNvPr>
          <p:cNvSpPr/>
          <p:nvPr/>
        </p:nvSpPr>
        <p:spPr>
          <a:xfrm>
            <a:off x="634816" y="423127"/>
            <a:ext cx="5019771" cy="6330722"/>
          </a:xfrm>
          <a:prstGeom prst="roundRect">
            <a:avLst/>
          </a:prstGeom>
          <a:solidFill>
            <a:srgbClr val="BE6542"/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4" name="圖形 53">
            <a:extLst>
              <a:ext uri="{FF2B5EF4-FFF2-40B4-BE49-F238E27FC236}">
                <a16:creationId xmlns:a16="http://schemas.microsoft.com/office/drawing/2014/main" id="{3C94A063-7C7C-46D9-AD34-95FA09EEE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6051" y="779734"/>
            <a:ext cx="2887886" cy="154461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6557F01-94F4-44E9-821E-D0F2B70254DB}"/>
              </a:ext>
            </a:extLst>
          </p:cNvPr>
          <p:cNvSpPr/>
          <p:nvPr/>
        </p:nvSpPr>
        <p:spPr>
          <a:xfrm>
            <a:off x="313035" y="2034682"/>
            <a:ext cx="4798304" cy="4368196"/>
          </a:xfrm>
          <a:prstGeom prst="roundRect">
            <a:avLst>
              <a:gd name="adj" fmla="val 0"/>
            </a:avLst>
          </a:prstGeom>
          <a:solidFill>
            <a:srgbClr val="FFA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6F0D141-3ECE-49C0-969F-50340C8FB9AA}"/>
              </a:ext>
            </a:extLst>
          </p:cNvPr>
          <p:cNvSpPr/>
          <p:nvPr/>
        </p:nvSpPr>
        <p:spPr>
          <a:xfrm>
            <a:off x="313035" y="364878"/>
            <a:ext cx="4798304" cy="4280893"/>
          </a:xfrm>
          <a:prstGeom prst="roundRect">
            <a:avLst>
              <a:gd name="adj" fmla="val 6000"/>
            </a:avLst>
          </a:prstGeom>
          <a:gradFill>
            <a:gsLst>
              <a:gs pos="0">
                <a:srgbClr val="FF0000"/>
              </a:gs>
              <a:gs pos="100000">
                <a:srgbClr val="FFAA0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368FF2-3204-4270-9331-C884224714F9}"/>
              </a:ext>
            </a:extLst>
          </p:cNvPr>
          <p:cNvSpPr txBox="1"/>
          <p:nvPr/>
        </p:nvSpPr>
        <p:spPr>
          <a:xfrm>
            <a:off x="465068" y="2034682"/>
            <a:ext cx="4524380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TW" b="1">
                <a:solidFill>
                  <a:prstClr val="white"/>
                </a:solidFill>
              </a:rPr>
              <a:t>Upload data to NAS through </a:t>
            </a:r>
            <a:r>
              <a:rPr lang="en-US" altLang="zh-TW" b="1" err="1">
                <a:solidFill>
                  <a:prstClr val="white"/>
                </a:solidFill>
              </a:rPr>
              <a:t>Qsync</a:t>
            </a:r>
            <a:r>
              <a:rPr lang="en-US" altLang="zh-TW" b="1">
                <a:solidFill>
                  <a:prstClr val="white"/>
                </a:solidFill>
              </a:rPr>
              <a:t>, immediately save the storage space of mobile phone / computer / laptop, and also share various data / videos to your family and more friends.</a:t>
            </a:r>
            <a:r>
              <a:rPr lang="en-US" altLang="zh-TW">
                <a:solidFill>
                  <a:prstClr val="white"/>
                </a:solidFill>
              </a:rPr>
              <a:t>​</a:t>
            </a:r>
            <a:endParaRPr lang="zh-TW" altLang="en-US" b="1">
              <a:solidFill>
                <a:prstClr val="white"/>
              </a:solidFill>
              <a:latin typeface="微軟正黑體"/>
              <a:ea typeface="微軟正黑體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3D5CA2B-F359-4E2A-81C6-1DC0611EFBF8}"/>
              </a:ext>
            </a:extLst>
          </p:cNvPr>
          <p:cNvSpPr/>
          <p:nvPr/>
        </p:nvSpPr>
        <p:spPr>
          <a:xfrm>
            <a:off x="468744" y="1127975"/>
            <a:ext cx="41072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Family Shared</a:t>
            </a:r>
            <a:endParaRPr lang="zh-TW" altLang="en-US" sz="7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856D19F3-2944-4CDF-A898-388E927D9B16}"/>
              </a:ext>
            </a:extLst>
          </p:cNvPr>
          <p:cNvCxnSpPr/>
          <p:nvPr/>
        </p:nvCxnSpPr>
        <p:spPr>
          <a:xfrm>
            <a:off x="644629" y="1999135"/>
            <a:ext cx="39953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BC4709D-597C-473A-9DD3-327EABF9A50E}"/>
              </a:ext>
            </a:extLst>
          </p:cNvPr>
          <p:cNvGrpSpPr/>
          <p:nvPr/>
        </p:nvGrpSpPr>
        <p:grpSpPr>
          <a:xfrm>
            <a:off x="489943" y="360654"/>
            <a:ext cx="1879041" cy="769441"/>
            <a:chOff x="489943" y="360654"/>
            <a:chExt cx="1879041" cy="769441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518525E-D75E-4C56-BF0B-5EE31E9F58A0}"/>
                </a:ext>
              </a:extLst>
            </p:cNvPr>
            <p:cNvSpPr/>
            <p:nvPr/>
          </p:nvSpPr>
          <p:spPr>
            <a:xfrm>
              <a:off x="489943" y="648383"/>
              <a:ext cx="18790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User Scenario</a:t>
              </a:r>
              <a:endParaRPr lang="zh-TW" altLang="en-US" sz="20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192F5AA-40DB-4913-9EB1-0E9E53E5D0CE}"/>
                </a:ext>
              </a:extLst>
            </p:cNvPr>
            <p:cNvSpPr/>
            <p:nvPr/>
          </p:nvSpPr>
          <p:spPr>
            <a:xfrm>
              <a:off x="2119964" y="360654"/>
              <a:ext cx="18473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TW" altLang="en-US" sz="4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ECE15EC5-F72A-4F9E-979D-A480AB792DBE}"/>
              </a:ext>
            </a:extLst>
          </p:cNvPr>
          <p:cNvSpPr/>
          <p:nvPr/>
        </p:nvSpPr>
        <p:spPr>
          <a:xfrm>
            <a:off x="5351349" y="2731024"/>
            <a:ext cx="37849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/>
              <a:t>Do you still buy cloud space one by one for your family members when their phone is not enough space?</a:t>
            </a:r>
            <a:r>
              <a:rPr lang="en-US" altLang="zh-TW"/>
              <a:t>​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D99D7ED3-9F5A-41F2-A590-9B812C8536A7}"/>
              </a:ext>
            </a:extLst>
          </p:cNvPr>
          <p:cNvGrpSpPr/>
          <p:nvPr/>
        </p:nvGrpSpPr>
        <p:grpSpPr>
          <a:xfrm>
            <a:off x="10693488" y="2723513"/>
            <a:ext cx="781227" cy="973197"/>
            <a:chOff x="10533952" y="3497223"/>
            <a:chExt cx="781227" cy="973197"/>
          </a:xfrm>
        </p:grpSpPr>
        <p:pic>
          <p:nvPicPr>
            <p:cNvPr id="15" name="圖片 15">
              <a:extLst>
                <a:ext uri="{FF2B5EF4-FFF2-40B4-BE49-F238E27FC236}">
                  <a16:creationId xmlns:a16="http://schemas.microsoft.com/office/drawing/2014/main" id="{90561820-178C-4066-8E89-C6975E61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D3086A6-25BC-4C6C-9C51-DBEC77FDE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64"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934EBC3-066E-42C2-89AF-E6795BD78E01}"/>
              </a:ext>
            </a:extLst>
          </p:cNvPr>
          <p:cNvGrpSpPr/>
          <p:nvPr/>
        </p:nvGrpSpPr>
        <p:grpSpPr>
          <a:xfrm>
            <a:off x="4260441" y="78310"/>
            <a:ext cx="1810308" cy="1749758"/>
            <a:chOff x="4891377" y="4286760"/>
            <a:chExt cx="1982198" cy="1915898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4E67B900-0BFC-464E-9D78-DDAF12DC0874}"/>
                </a:ext>
              </a:extLst>
            </p:cNvPr>
            <p:cNvSpPr/>
            <p:nvPr/>
          </p:nvSpPr>
          <p:spPr>
            <a:xfrm>
              <a:off x="4891377" y="4286760"/>
              <a:ext cx="1982198" cy="1879224"/>
            </a:xfrm>
            <a:prstGeom prst="roundRect">
              <a:avLst/>
            </a:prstGeom>
            <a:solidFill>
              <a:srgbClr val="582F1E">
                <a:alpha val="55000"/>
              </a:srgbClr>
            </a:solidFill>
            <a:ln>
              <a:solidFill>
                <a:schemeClr val="accent1">
                  <a:shade val="50000"/>
                  <a:alpha val="58000"/>
                </a:schemeClr>
              </a:solidFill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642F6401-3AE9-4E97-9DAB-5C8BE76A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3529" y="4777417"/>
              <a:ext cx="1425241" cy="1425241"/>
            </a:xfrm>
            <a:prstGeom prst="rect">
              <a:avLst/>
            </a:prstGeom>
          </p:spPr>
        </p:pic>
      </p:grpSp>
      <p:pic>
        <p:nvPicPr>
          <p:cNvPr id="8" name="圖片 7" descr="一張含有 個人, 室外, 蛋糕, 團體 的圖片&#10;&#10;自動產生的描述">
            <a:extLst>
              <a:ext uri="{FF2B5EF4-FFF2-40B4-BE49-F238E27FC236}">
                <a16:creationId xmlns:a16="http://schemas.microsoft.com/office/drawing/2014/main" id="{416E81B1-125E-4B60-A8D3-AAD5CACA80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3498060"/>
            <a:ext cx="4572000" cy="289560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DCB91C8-FE06-42FB-B91A-F0A0B91A66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90"/>
          <a:stretch/>
        </p:blipFill>
        <p:spPr>
          <a:xfrm>
            <a:off x="-216166" y="6118488"/>
            <a:ext cx="5159370" cy="27993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AA6906A-B8D8-43FD-854F-8B50FE53B084}"/>
              </a:ext>
            </a:extLst>
          </p:cNvPr>
          <p:cNvSpPr/>
          <p:nvPr/>
        </p:nvSpPr>
        <p:spPr>
          <a:xfrm>
            <a:off x="6016488" y="5813366"/>
            <a:ext cx="2415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/>
              <a:t>Shared space for family</a:t>
            </a:r>
            <a:endParaRPr lang="zh-TW" altLang="en-US"/>
          </a:p>
        </p:txBody>
      </p:sp>
      <p:pic>
        <p:nvPicPr>
          <p:cNvPr id="62" name="圖片 15">
            <a:extLst>
              <a:ext uri="{FF2B5EF4-FFF2-40B4-BE49-F238E27FC236}">
                <a16:creationId xmlns:a16="http://schemas.microsoft.com/office/drawing/2014/main" id="{0F2C2AAA-A4BB-4A2F-AB2F-3776A77B1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187" y="4120276"/>
            <a:ext cx="1668226" cy="1651167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AAA7AF27-1591-4B0E-8934-C52E88950C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0463"/>
          <a:stretch/>
        </p:blipFill>
        <p:spPr>
          <a:xfrm>
            <a:off x="5730399" y="581323"/>
            <a:ext cx="956529" cy="979242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31DCA0F3-99A0-4BFA-A7BB-7C4F973BCD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3446"/>
          <a:stretch/>
        </p:blipFill>
        <p:spPr>
          <a:xfrm>
            <a:off x="6859186" y="585499"/>
            <a:ext cx="956529" cy="972955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60A72CE7-0718-4BA0-9639-B252150609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31428"/>
          <a:stretch/>
        </p:blipFill>
        <p:spPr>
          <a:xfrm>
            <a:off x="5931067" y="1602944"/>
            <a:ext cx="956529" cy="983872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F6C30246-7096-44A2-9ED0-CBC137B072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21811"/>
          <a:stretch/>
        </p:blipFill>
        <p:spPr>
          <a:xfrm>
            <a:off x="7542916" y="1606569"/>
            <a:ext cx="956529" cy="972955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CE88DB98-58AB-4678-82EF-0794512C8E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02515" y="911997"/>
            <a:ext cx="314077" cy="597454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574CA50B-E1F9-49F6-8058-9D947C5289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708199" y="648383"/>
            <a:ext cx="568906" cy="900306"/>
          </a:xfrm>
          <a:prstGeom prst="rect">
            <a:avLst/>
          </a:prstGeom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6A636E0A-E1A6-4D0D-A589-E912E7F58A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44535" y="954881"/>
            <a:ext cx="314077" cy="597454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F628E1D5-B437-4BBB-9C79-E0CABC9407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68858" y="1977279"/>
            <a:ext cx="314077" cy="597454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0B9A5D46-FED3-4394-990A-F0707CD3C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50456" y="1662915"/>
            <a:ext cx="568906" cy="900306"/>
          </a:xfrm>
          <a:prstGeom prst="rect">
            <a:avLst/>
          </a:prstGeom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8DB86E6A-378A-4D56-95AD-7BC0B071C3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86792" y="1969413"/>
            <a:ext cx="314077" cy="597454"/>
          </a:xfrm>
          <a:prstGeom prst="rect">
            <a:avLst/>
          </a:prstGeom>
        </p:spPr>
      </p:pic>
      <p:pic>
        <p:nvPicPr>
          <p:cNvPr id="79" name="圖形 78">
            <a:extLst>
              <a:ext uri="{FF2B5EF4-FFF2-40B4-BE49-F238E27FC236}">
                <a16:creationId xmlns:a16="http://schemas.microsoft.com/office/drawing/2014/main" id="{46B2C822-A954-4A0E-A8E5-2BBF67E59CF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21811"/>
          <a:stretch/>
        </p:blipFill>
        <p:spPr>
          <a:xfrm>
            <a:off x="7794805" y="4747248"/>
            <a:ext cx="558717" cy="568312"/>
          </a:xfrm>
          <a:prstGeom prst="rect">
            <a:avLst/>
          </a:prstGeom>
        </p:spPr>
      </p:pic>
      <p:pic>
        <p:nvPicPr>
          <p:cNvPr id="82" name="圖形 81">
            <a:extLst>
              <a:ext uri="{FF2B5EF4-FFF2-40B4-BE49-F238E27FC236}">
                <a16:creationId xmlns:a16="http://schemas.microsoft.com/office/drawing/2014/main" id="{94D0F0B6-1FAA-41C4-B279-DA0C802CA1E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3446"/>
          <a:stretch/>
        </p:blipFill>
        <p:spPr>
          <a:xfrm>
            <a:off x="7297753" y="4747248"/>
            <a:ext cx="558717" cy="568312"/>
          </a:xfrm>
          <a:prstGeom prst="rect">
            <a:avLst/>
          </a:prstGeom>
        </p:spPr>
      </p:pic>
      <p:pic>
        <p:nvPicPr>
          <p:cNvPr id="83" name="圖形 82">
            <a:extLst>
              <a:ext uri="{FF2B5EF4-FFF2-40B4-BE49-F238E27FC236}">
                <a16:creationId xmlns:a16="http://schemas.microsoft.com/office/drawing/2014/main" id="{13AAF18B-D07C-43B2-84B1-4C2AB3FC89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0463"/>
          <a:stretch/>
        </p:blipFill>
        <p:spPr>
          <a:xfrm>
            <a:off x="6807433" y="4743576"/>
            <a:ext cx="558717" cy="571984"/>
          </a:xfrm>
          <a:prstGeom prst="rect">
            <a:avLst/>
          </a:prstGeom>
        </p:spPr>
      </p:pic>
      <p:pic>
        <p:nvPicPr>
          <p:cNvPr id="84" name="圖形 83">
            <a:extLst>
              <a:ext uri="{FF2B5EF4-FFF2-40B4-BE49-F238E27FC236}">
                <a16:creationId xmlns:a16="http://schemas.microsoft.com/office/drawing/2014/main" id="{1ABF9960-9CB2-45F1-8C15-0F32822744E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31428"/>
          <a:stretch/>
        </p:blipFill>
        <p:spPr>
          <a:xfrm>
            <a:off x="6310381" y="4743576"/>
            <a:ext cx="558717" cy="574688"/>
          </a:xfrm>
          <a:prstGeom prst="rect">
            <a:avLst/>
          </a:prstGeom>
        </p:spPr>
      </p:pic>
      <p:pic>
        <p:nvPicPr>
          <p:cNvPr id="86" name="圖形 85">
            <a:extLst>
              <a:ext uri="{FF2B5EF4-FFF2-40B4-BE49-F238E27FC236}">
                <a16:creationId xmlns:a16="http://schemas.microsoft.com/office/drawing/2014/main" id="{CBC5AACA-271A-4909-97E8-0C62DDFF02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55910" y="3843025"/>
            <a:ext cx="704850" cy="790575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6636A7AC-6E18-46B3-A2E9-8AA4A150268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85939" y="5072236"/>
            <a:ext cx="525381" cy="589279"/>
          </a:xfrm>
          <a:prstGeom prst="rect">
            <a:avLst/>
          </a:prstGeom>
        </p:spPr>
      </p:pic>
      <p:pic>
        <p:nvPicPr>
          <p:cNvPr id="88" name="圖形 87">
            <a:extLst>
              <a:ext uri="{FF2B5EF4-FFF2-40B4-BE49-F238E27FC236}">
                <a16:creationId xmlns:a16="http://schemas.microsoft.com/office/drawing/2014/main" id="{F650F84A-9415-410C-A694-AFDB888C11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168646" y="3878707"/>
            <a:ext cx="498068" cy="5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3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F4DF4F9C-380C-451A-BEFD-FAF11EA2E169}"/>
              </a:ext>
            </a:extLst>
          </p:cNvPr>
          <p:cNvSpPr/>
          <p:nvPr/>
        </p:nvSpPr>
        <p:spPr>
          <a:xfrm>
            <a:off x="1192553" y="1679942"/>
            <a:ext cx="2511524" cy="5360754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0447FCCC-9979-41E6-9CDD-39C62FB9EE44}"/>
              </a:ext>
            </a:extLst>
          </p:cNvPr>
          <p:cNvSpPr/>
          <p:nvPr/>
        </p:nvSpPr>
        <p:spPr>
          <a:xfrm>
            <a:off x="7760817" y="2931183"/>
            <a:ext cx="3423739" cy="3647930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46E1C67-A014-46D5-B734-73D9D35C7C7D}"/>
              </a:ext>
            </a:extLst>
          </p:cNvPr>
          <p:cNvSpPr/>
          <p:nvPr/>
        </p:nvSpPr>
        <p:spPr>
          <a:xfrm>
            <a:off x="6256141" y="1846857"/>
            <a:ext cx="2511524" cy="5360754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標題 1">
            <a:extLst>
              <a:ext uri="{FF2B5EF4-FFF2-40B4-BE49-F238E27FC236}">
                <a16:creationId xmlns:a16="http://schemas.microsoft.com/office/drawing/2014/main" id="{F90E43D6-D178-4463-B4CF-BE72B67B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22" y="67112"/>
            <a:ext cx="11316749" cy="1476462"/>
          </a:xfrm>
          <a:prstGeom prst="rect">
            <a:avLst/>
          </a:prstGeom>
        </p:spPr>
        <p:txBody>
          <a:bodyPr/>
          <a:lstStyle/>
          <a:p>
            <a:r>
              <a:rPr lang="en-US" altLang="zh-TW" sz="5400"/>
              <a:t>Operation Tips</a:t>
            </a:r>
            <a:endParaRPr lang="zh-TW" altLang="en-US"/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BDC0D02B-C550-422C-803B-A1F4024C5FED}"/>
              </a:ext>
            </a:extLst>
          </p:cNvPr>
          <p:cNvGrpSpPr/>
          <p:nvPr/>
        </p:nvGrpSpPr>
        <p:grpSpPr>
          <a:xfrm>
            <a:off x="3583871" y="4919195"/>
            <a:ext cx="1982198" cy="1879224"/>
            <a:chOff x="4891377" y="4286760"/>
            <a:chExt cx="1982198" cy="1879224"/>
          </a:xfrm>
        </p:grpSpPr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46C26ECC-0E2D-4F4B-853F-D0A6EB1694BB}"/>
                </a:ext>
              </a:extLst>
            </p:cNvPr>
            <p:cNvSpPr/>
            <p:nvPr/>
          </p:nvSpPr>
          <p:spPr>
            <a:xfrm>
              <a:off x="4891377" y="4286760"/>
              <a:ext cx="1982198" cy="1879224"/>
            </a:xfrm>
            <a:prstGeom prst="roundRect">
              <a:avLst/>
            </a:prstGeom>
            <a:solidFill>
              <a:srgbClr val="582F1E">
                <a:alpha val="55000"/>
              </a:srgbClr>
            </a:solidFill>
            <a:ln>
              <a:solidFill>
                <a:schemeClr val="accent1">
                  <a:shade val="50000"/>
                  <a:alpha val="58000"/>
                </a:schemeClr>
              </a:solidFill>
            </a:ln>
            <a:effectLst>
              <a:softEdge rad="355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7BDA0D0D-FA10-4DF4-84DF-22391A0EE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647" y="4608966"/>
              <a:ext cx="1425241" cy="1425241"/>
            </a:xfrm>
            <a:prstGeom prst="rect">
              <a:avLst/>
            </a:prstGeom>
          </p:spPr>
        </p:pic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BCA065B-9065-4560-872A-6FB1B861C46A}"/>
              </a:ext>
            </a:extLst>
          </p:cNvPr>
          <p:cNvSpPr txBox="1"/>
          <p:nvPr/>
        </p:nvSpPr>
        <p:spPr>
          <a:xfrm>
            <a:off x="3395886" y="3280490"/>
            <a:ext cx="2276460" cy="161582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Speed &amp; </a:t>
            </a:r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Flexibility</a:t>
            </a:r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3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矩形: 圓角 13">
            <a:extLst>
              <a:ext uri="{FF2B5EF4-FFF2-40B4-BE49-F238E27FC236}">
                <a16:creationId xmlns:a16="http://schemas.microsoft.com/office/drawing/2014/main" id="{16A9EBC0-4E86-4F3A-BAC5-6B0E8F748479}"/>
              </a:ext>
            </a:extLst>
          </p:cNvPr>
          <p:cNvSpPr/>
          <p:nvPr/>
        </p:nvSpPr>
        <p:spPr>
          <a:xfrm>
            <a:off x="8495150" y="3166686"/>
            <a:ext cx="2504297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Everyone has personal </a:t>
            </a:r>
            <a:r>
              <a:rPr lang="en-US" altLang="zh-TW" sz="1600" b="1" err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Qsync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 folder</a:t>
            </a:r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46" name="矩形: 圓角 13">
            <a:extLst>
              <a:ext uri="{FF2B5EF4-FFF2-40B4-BE49-F238E27FC236}">
                <a16:creationId xmlns:a16="http://schemas.microsoft.com/office/drawing/2014/main" id="{D6B4278B-1008-4611-9944-F372A3EC87E6}"/>
              </a:ext>
            </a:extLst>
          </p:cNvPr>
          <p:cNvSpPr/>
          <p:nvPr/>
        </p:nvSpPr>
        <p:spPr>
          <a:xfrm>
            <a:off x="8495149" y="3959897"/>
            <a:ext cx="2504298" cy="616127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Create </a:t>
            </a:r>
            <a:r>
              <a:rPr lang="en-US" altLang="zh-TW" sz="1600" b="1" err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TeamFolder</a:t>
            </a:r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 for family shared</a:t>
            </a:r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47" name="矩形: 圓角 13">
            <a:extLst>
              <a:ext uri="{FF2B5EF4-FFF2-40B4-BE49-F238E27FC236}">
                <a16:creationId xmlns:a16="http://schemas.microsoft.com/office/drawing/2014/main" id="{4D1C174A-FB1E-4095-86D2-25A6290CB90D}"/>
              </a:ext>
            </a:extLst>
          </p:cNvPr>
          <p:cNvSpPr/>
          <p:nvPr/>
        </p:nvSpPr>
        <p:spPr>
          <a:xfrm>
            <a:off x="8495148" y="4753109"/>
            <a:ext cx="2504299" cy="1615242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微軟正黑體"/>
                <a:ea typeface="微軟正黑體"/>
                <a:cs typeface="Arial"/>
              </a:rPr>
              <a:t>Create a shared link (file/folder) at any time to provide information to friends who do not have account of the NAS</a:t>
            </a:r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66" name="圖形 65">
            <a:extLst>
              <a:ext uri="{FF2B5EF4-FFF2-40B4-BE49-F238E27FC236}">
                <a16:creationId xmlns:a16="http://schemas.microsoft.com/office/drawing/2014/main" id="{FBB230AA-9007-4C5C-B0DB-5B6C4252A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4779" y="4408688"/>
            <a:ext cx="2466922" cy="770220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4E457DED-94AB-422A-B026-876ED5D17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274780" y="2536136"/>
            <a:ext cx="2466921" cy="77022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9C9AD3B-9FA1-4DF2-8F46-19C131470924}"/>
              </a:ext>
            </a:extLst>
          </p:cNvPr>
          <p:cNvGrpSpPr/>
          <p:nvPr/>
        </p:nvGrpSpPr>
        <p:grpSpPr>
          <a:xfrm>
            <a:off x="799482" y="1875024"/>
            <a:ext cx="2391543" cy="4709833"/>
            <a:chOff x="1742098" y="1978465"/>
            <a:chExt cx="2176276" cy="4285893"/>
          </a:xfrm>
        </p:grpSpPr>
        <p:pic>
          <p:nvPicPr>
            <p:cNvPr id="5" name="圖片 4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05D88888-940E-4709-A39B-8E69618E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EFEE9FF5-6648-43AF-BB66-137F05101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476655ED-BAF0-8B4A-B2ED-C52281753C43}"/>
              </a:ext>
            </a:extLst>
          </p:cNvPr>
          <p:cNvGrpSpPr/>
          <p:nvPr/>
        </p:nvGrpSpPr>
        <p:grpSpPr>
          <a:xfrm>
            <a:off x="8977407" y="1301626"/>
            <a:ext cx="2527099" cy="1451469"/>
            <a:chOff x="5764939" y="4414389"/>
            <a:chExt cx="2032207" cy="1167222"/>
          </a:xfrm>
        </p:grpSpPr>
        <p:pic>
          <p:nvPicPr>
            <p:cNvPr id="38" name="圖片 15">
              <a:extLst>
                <a:ext uri="{FF2B5EF4-FFF2-40B4-BE49-F238E27FC236}">
                  <a16:creationId xmlns:a16="http://schemas.microsoft.com/office/drawing/2014/main" id="{FF37C221-FF81-3E41-BF84-28031E764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4939" y="4960000"/>
              <a:ext cx="614582" cy="608298"/>
            </a:xfrm>
            <a:prstGeom prst="rect">
              <a:avLst/>
            </a:prstGeom>
          </p:spPr>
        </p:pic>
        <p:pic>
          <p:nvPicPr>
            <p:cNvPr id="39" name="圖片 15">
              <a:extLst>
                <a:ext uri="{FF2B5EF4-FFF2-40B4-BE49-F238E27FC236}">
                  <a16:creationId xmlns:a16="http://schemas.microsoft.com/office/drawing/2014/main" id="{914D593B-220F-0F49-BDBC-BA476A721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78375" y="4973313"/>
              <a:ext cx="614582" cy="608298"/>
            </a:xfrm>
            <a:prstGeom prst="rect">
              <a:avLst/>
            </a:prstGeom>
          </p:spPr>
        </p:pic>
        <p:pic>
          <p:nvPicPr>
            <p:cNvPr id="40" name="圖片 15">
              <a:extLst>
                <a:ext uri="{FF2B5EF4-FFF2-40B4-BE49-F238E27FC236}">
                  <a16:creationId xmlns:a16="http://schemas.microsoft.com/office/drawing/2014/main" id="{71C6B8B2-09A5-AA49-841E-439EB817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2564" y="4973313"/>
              <a:ext cx="614582" cy="608298"/>
            </a:xfrm>
            <a:prstGeom prst="rect">
              <a:avLst/>
            </a:prstGeom>
          </p:spPr>
        </p:pic>
        <p:pic>
          <p:nvPicPr>
            <p:cNvPr id="49" name="圖片 21">
              <a:extLst>
                <a:ext uri="{FF2B5EF4-FFF2-40B4-BE49-F238E27FC236}">
                  <a16:creationId xmlns:a16="http://schemas.microsoft.com/office/drawing/2014/main" id="{9270D132-FB9E-2841-BC22-5942E406E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962" y="4475458"/>
              <a:ext cx="554536" cy="561177"/>
            </a:xfrm>
            <a:prstGeom prst="rect">
              <a:avLst/>
            </a:prstGeom>
          </p:spPr>
        </p:pic>
        <p:pic>
          <p:nvPicPr>
            <p:cNvPr id="51" name="圖片 21">
              <a:extLst>
                <a:ext uri="{FF2B5EF4-FFF2-40B4-BE49-F238E27FC236}">
                  <a16:creationId xmlns:a16="http://schemas.microsoft.com/office/drawing/2014/main" id="{BC7A1C0E-C1D5-7F4D-96FC-94B66E37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375" y="4414389"/>
              <a:ext cx="614582" cy="619488"/>
            </a:xfrm>
            <a:prstGeom prst="rect">
              <a:avLst/>
            </a:prstGeom>
          </p:spPr>
        </p:pic>
        <p:pic>
          <p:nvPicPr>
            <p:cNvPr id="52" name="圖片 21">
              <a:extLst>
                <a:ext uri="{FF2B5EF4-FFF2-40B4-BE49-F238E27FC236}">
                  <a16:creationId xmlns:a16="http://schemas.microsoft.com/office/drawing/2014/main" id="{D0F28035-0058-0944-B957-2F5B7110E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047" y="4432831"/>
              <a:ext cx="601099" cy="608298"/>
            </a:xfrm>
            <a:prstGeom prst="rect">
              <a:avLst/>
            </a:prstGeom>
          </p:spPr>
        </p:pic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2C8DE61C-737E-9C4D-9512-1FEF0FC51FD9}"/>
              </a:ext>
            </a:extLst>
          </p:cNvPr>
          <p:cNvGrpSpPr/>
          <p:nvPr/>
        </p:nvGrpSpPr>
        <p:grpSpPr>
          <a:xfrm>
            <a:off x="5768995" y="1875024"/>
            <a:ext cx="2391543" cy="4709833"/>
            <a:chOff x="1742098" y="1978465"/>
            <a:chExt cx="2176276" cy="4285893"/>
          </a:xfrm>
        </p:grpSpPr>
        <p:pic>
          <p:nvPicPr>
            <p:cNvPr id="33" name="圖片 32" descr="一張含有 監視器, 電腦, 桌 的圖片&#10;&#10;自動產生的描述">
              <a:extLst>
                <a:ext uri="{FF2B5EF4-FFF2-40B4-BE49-F238E27FC236}">
                  <a16:creationId xmlns:a16="http://schemas.microsoft.com/office/drawing/2014/main" id="{D9E218DE-E97C-BB40-8BEA-FC92865FC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98" y="1978465"/>
              <a:ext cx="2176276" cy="4285893"/>
            </a:xfrm>
            <a:prstGeom prst="rect">
              <a:avLst/>
            </a:prstGeom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C15BCB6E-9F82-1D40-BE1A-110F3EB9B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0128" y="2302084"/>
              <a:ext cx="2005058" cy="3556452"/>
            </a:xfrm>
            <a:prstGeom prst="rect">
              <a:avLst/>
            </a:prstGeom>
          </p:spPr>
        </p:pic>
      </p:grpSp>
      <p:pic>
        <p:nvPicPr>
          <p:cNvPr id="54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2CC2C0A-C6FD-0347-9602-65EAB988D9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43152" y="2126162"/>
            <a:ext cx="2214980" cy="4284572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671AC2DE-436F-4D63-97DB-B8AD6BC8995F}"/>
              </a:ext>
            </a:extLst>
          </p:cNvPr>
          <p:cNvSpPr/>
          <p:nvPr/>
        </p:nvSpPr>
        <p:spPr>
          <a:xfrm>
            <a:off x="1132909" y="2395185"/>
            <a:ext cx="321678" cy="138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8419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1270E0F3-62D3-4F45-82C7-BAE1B9A37D7A}"/>
              </a:ext>
            </a:extLst>
          </p:cNvPr>
          <p:cNvSpPr/>
          <p:nvPr/>
        </p:nvSpPr>
        <p:spPr>
          <a:xfrm>
            <a:off x="6406624" y="4800300"/>
            <a:ext cx="5961850" cy="2191990"/>
          </a:xfrm>
          <a:prstGeom prst="roundRect">
            <a:avLst/>
          </a:prstGeom>
          <a:solidFill>
            <a:srgbClr val="582F1E">
              <a:alpha val="55000"/>
            </a:srgbClr>
          </a:solidFill>
          <a:ln>
            <a:solidFill>
              <a:schemeClr val="accent1">
                <a:shade val="50000"/>
                <a:alpha val="58000"/>
              </a:schemeClr>
            </a:solidFill>
          </a:ln>
          <a:effectLst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D4F2DF-F369-4EDA-B8C4-E587435C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Use Case : Sync</a:t>
            </a:r>
            <a:r>
              <a:rPr lang="en-US" altLang="zh-CN"/>
              <a:t> daily work</a:t>
            </a:r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DAF960D-242D-BD40-821C-1436A8E8D13E}"/>
              </a:ext>
            </a:extLst>
          </p:cNvPr>
          <p:cNvSpPr txBox="1"/>
          <p:nvPr/>
        </p:nvSpPr>
        <p:spPr>
          <a:xfrm>
            <a:off x="0" y="1825012"/>
            <a:ext cx="121920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latin typeface="微軟正黑體"/>
                <a:ea typeface="微軟正黑體"/>
              </a:rPr>
              <a:t>How can I synchronize my daily work to the NAS for safekeeping?</a:t>
            </a:r>
            <a:endParaRPr lang="zh-TW" altLang="en-US" sz="2400" b="1">
              <a:latin typeface="微軟正黑體"/>
              <a:ea typeface="微軟正黑體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67C93C5-8FBE-8444-BB1E-0C390A93630B}"/>
              </a:ext>
            </a:extLst>
          </p:cNvPr>
          <p:cNvSpPr/>
          <p:nvPr/>
        </p:nvSpPr>
        <p:spPr>
          <a:xfrm>
            <a:off x="350970" y="3180173"/>
            <a:ext cx="5085000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ts val="1900"/>
              </a:lnSpc>
              <a:spcBef>
                <a:spcPts val="1800"/>
              </a:spcBef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You could sync data to shared folder or personal home folder</a:t>
            </a:r>
            <a:r>
              <a:rPr lang="en-US" altLang="zh-CN" b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"/>
                <a:sym typeface="Microsoft JhengHei"/>
              </a:rPr>
              <a:t>.</a:t>
            </a:r>
          </a:p>
          <a:p>
            <a:pPr marL="180975" indent="-180975">
              <a:lnSpc>
                <a:spcPts val="1900"/>
              </a:lnSpc>
              <a:spcBef>
                <a:spcPts val="1800"/>
              </a:spcBef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en-US" altLang="zh-CN"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"/>
              </a:rPr>
              <a:t>Supports the sub-folder of shared folder or </a:t>
            </a:r>
            <a:r>
              <a:rPr lang="en-US" altLang="zh-CN" b="1" err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"/>
              </a:rPr>
              <a:t>Qsync</a:t>
            </a:r>
            <a:r>
              <a:rPr lang="en-US" altLang="zh-CN" b="1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"/>
              </a:rPr>
              <a:t> folder.</a:t>
            </a:r>
            <a:endParaRPr lang="zh-TW" altLang="en-US" b="1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4A6760B9-1DDC-4B05-96E8-5E127B577F2E}"/>
              </a:ext>
            </a:extLst>
          </p:cNvPr>
          <p:cNvGrpSpPr/>
          <p:nvPr/>
        </p:nvGrpSpPr>
        <p:grpSpPr>
          <a:xfrm>
            <a:off x="477510" y="2524539"/>
            <a:ext cx="4700198" cy="567750"/>
            <a:chOff x="11059149" y="706570"/>
            <a:chExt cx="3312367" cy="400110"/>
          </a:xfrm>
          <a:effectLst>
            <a:outerShdw blurRad="152400" dist="241300" dir="2700000" algn="tl" rotWithShape="0">
              <a:prstClr val="black">
                <a:alpha val="23000"/>
              </a:prstClr>
            </a:outerShdw>
          </a:effectLst>
        </p:grpSpPr>
        <p:sp>
          <p:nvSpPr>
            <p:cNvPr id="21" name="矩形: 圓角 41">
              <a:extLst>
                <a:ext uri="{FF2B5EF4-FFF2-40B4-BE49-F238E27FC236}">
                  <a16:creationId xmlns:a16="http://schemas.microsoft.com/office/drawing/2014/main" id="{E2027749-9145-421E-891A-912AEA680A4E}"/>
                </a:ext>
              </a:extLst>
            </p:cNvPr>
            <p:cNvSpPr/>
            <p:nvPr/>
          </p:nvSpPr>
          <p:spPr>
            <a:xfrm>
              <a:off x="11059149" y="706570"/>
              <a:ext cx="3312367" cy="400110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chemeClr val="dk1"/>
                </a:buClr>
                <a:buSzPct val="25000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Sync Personal data</a:t>
              </a:r>
              <a:endParaRPr lang="zh-TW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26" name="矩形: 圓角 43">
              <a:extLst>
                <a:ext uri="{FF2B5EF4-FFF2-40B4-BE49-F238E27FC236}">
                  <a16:creationId xmlns:a16="http://schemas.microsoft.com/office/drawing/2014/main" id="{5428E505-08F1-4B54-862C-43B2065ECBB3}"/>
                </a:ext>
              </a:extLst>
            </p:cNvPr>
            <p:cNvSpPr/>
            <p:nvPr/>
          </p:nvSpPr>
          <p:spPr>
            <a:xfrm>
              <a:off x="11097069" y="742677"/>
              <a:ext cx="352922" cy="325906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DBB6A2C1-FF0E-4992-AE1F-7885DB4CF75B}"/>
              </a:ext>
            </a:extLst>
          </p:cNvPr>
          <p:cNvSpPr/>
          <p:nvPr/>
        </p:nvSpPr>
        <p:spPr>
          <a:xfrm>
            <a:off x="350970" y="5158133"/>
            <a:ext cx="5085000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ts val="1900"/>
              </a:lnSpc>
              <a:spcBef>
                <a:spcPts val="1800"/>
              </a:spcBef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It’s more convenient to use the group folder in the </a:t>
            </a:r>
            <a:r>
              <a:rPr lang="en-US" altLang="zh-TW" b="1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Qsync</a:t>
            </a: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folder.</a:t>
            </a:r>
          </a:p>
          <a:p>
            <a:pPr marL="180975" indent="-180975">
              <a:lnSpc>
                <a:spcPts val="1900"/>
              </a:lnSpc>
              <a:spcBef>
                <a:spcPts val="1800"/>
              </a:spcBef>
              <a:buClr>
                <a:schemeClr val="bg1"/>
              </a:buClr>
              <a:buSzPct val="149000"/>
              <a:buFont typeface="Arial" panose="020B0604020202020204" pitchFamily="34" charset="0"/>
              <a:buChar char="•"/>
            </a:pPr>
            <a:r>
              <a:rPr lang="en-US" altLang="zh-TW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You can also limit the access to specific users (only to your supervisors)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17221E0B-135D-4C0C-A0CF-C0C06F5A1A0A}"/>
              </a:ext>
            </a:extLst>
          </p:cNvPr>
          <p:cNvGrpSpPr/>
          <p:nvPr/>
        </p:nvGrpSpPr>
        <p:grpSpPr>
          <a:xfrm>
            <a:off x="477510" y="4426729"/>
            <a:ext cx="4700198" cy="567750"/>
            <a:chOff x="11059149" y="706570"/>
            <a:chExt cx="3312367" cy="400110"/>
          </a:xfrm>
          <a:effectLst>
            <a:outerShdw blurRad="152400" dist="241300" dir="2700000" algn="tl" rotWithShape="0">
              <a:prstClr val="black">
                <a:alpha val="23000"/>
              </a:prstClr>
            </a:outerShdw>
          </a:effectLst>
        </p:grpSpPr>
        <p:sp>
          <p:nvSpPr>
            <p:cNvPr id="33" name="矩形: 圓角 41">
              <a:extLst>
                <a:ext uri="{FF2B5EF4-FFF2-40B4-BE49-F238E27FC236}">
                  <a16:creationId xmlns:a16="http://schemas.microsoft.com/office/drawing/2014/main" id="{228031E4-C571-4077-85FA-77B0075AC02A}"/>
                </a:ext>
              </a:extLst>
            </p:cNvPr>
            <p:cNvSpPr/>
            <p:nvPr/>
          </p:nvSpPr>
          <p:spPr>
            <a:xfrm>
              <a:off x="11059149" y="706570"/>
              <a:ext cx="3312367" cy="400110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TW" sz="2000" b="1">
                  <a:solidFill>
                    <a:srgbClr val="FFFFFF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Sync teamwork</a:t>
              </a:r>
              <a:endParaRPr lang="zh-TW" altLang="zh-TW" sz="20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34" name="矩形: 圓角 43">
              <a:extLst>
                <a:ext uri="{FF2B5EF4-FFF2-40B4-BE49-F238E27FC236}">
                  <a16:creationId xmlns:a16="http://schemas.microsoft.com/office/drawing/2014/main" id="{EAA27863-A966-414C-AAE8-066B704FCCE2}"/>
                </a:ext>
              </a:extLst>
            </p:cNvPr>
            <p:cNvSpPr/>
            <p:nvPr/>
          </p:nvSpPr>
          <p:spPr>
            <a:xfrm>
              <a:off x="11097069" y="742677"/>
              <a:ext cx="352922" cy="325906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410C360F-41FF-4BA2-A7D1-7D0C673FD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604" y="2522337"/>
            <a:ext cx="6911249" cy="37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3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1C11E1D1-8538-415B-A768-D3CD0B762E90}"/>
              </a:ext>
            </a:extLst>
          </p:cNvPr>
          <p:cNvGrpSpPr/>
          <p:nvPr/>
        </p:nvGrpSpPr>
        <p:grpSpPr>
          <a:xfrm>
            <a:off x="5005844" y="1437057"/>
            <a:ext cx="6923578" cy="3750459"/>
            <a:chOff x="5059439" y="1238785"/>
            <a:chExt cx="6923578" cy="3750459"/>
          </a:xfrm>
        </p:grpSpPr>
        <p:pic>
          <p:nvPicPr>
            <p:cNvPr id="39" name="Shape 148">
              <a:extLst>
                <a:ext uri="{FF2B5EF4-FFF2-40B4-BE49-F238E27FC236}">
                  <a16:creationId xmlns:a16="http://schemas.microsoft.com/office/drawing/2014/main" id="{4235F86A-9F58-4D91-81C9-AA877C8EFDB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440" r="1003" b="1316"/>
            <a:stretch/>
          </p:blipFill>
          <p:spPr>
            <a:xfrm>
              <a:off x="5059439" y="1238785"/>
              <a:ext cx="3904483" cy="2684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53A8DA7F-98D9-483A-99B1-889744FEAE6F}"/>
                </a:ext>
              </a:extLst>
            </p:cNvPr>
            <p:cNvSpPr/>
            <p:nvPr/>
          </p:nvSpPr>
          <p:spPr>
            <a:xfrm>
              <a:off x="5652997" y="2341663"/>
              <a:ext cx="5272961" cy="2647581"/>
            </a:xfrm>
            <a:prstGeom prst="roundRect">
              <a:avLst/>
            </a:prstGeom>
            <a:solidFill>
              <a:srgbClr val="582F1E">
                <a:alpha val="36000"/>
              </a:srgbClr>
            </a:solidFill>
            <a:ln>
              <a:solidFill>
                <a:schemeClr val="accent1">
                  <a:shade val="50000"/>
                  <a:alpha val="58000"/>
                </a:schemeClr>
              </a:solidFill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Shape 149">
              <a:extLst>
                <a:ext uri="{FF2B5EF4-FFF2-40B4-BE49-F238E27FC236}">
                  <a16:creationId xmlns:a16="http://schemas.microsoft.com/office/drawing/2014/main" id="{54B61DE0-9047-4524-B2F8-D9C41844F25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49865" y="1470136"/>
              <a:ext cx="4533152" cy="3016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229BFF35-C145-491F-A546-F826C5768FD8}"/>
              </a:ext>
            </a:extLst>
          </p:cNvPr>
          <p:cNvSpPr/>
          <p:nvPr/>
        </p:nvSpPr>
        <p:spPr>
          <a:xfrm>
            <a:off x="2759952" y="4521877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70" name="矩形: 圓角 13">
            <a:extLst>
              <a:ext uri="{FF2B5EF4-FFF2-40B4-BE49-F238E27FC236}">
                <a16:creationId xmlns:a16="http://schemas.microsoft.com/office/drawing/2014/main" id="{E80F83BE-03AE-451F-8BF3-8E8BD57E3961}"/>
              </a:ext>
            </a:extLst>
          </p:cNvPr>
          <p:cNvSpPr/>
          <p:nvPr/>
        </p:nvSpPr>
        <p:spPr>
          <a:xfrm>
            <a:off x="2803172" y="4593238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Ian:</a:t>
            </a:r>
          </a:p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VFX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F76EF56C-5F31-4A34-AC45-128718DDC19D}"/>
              </a:ext>
            </a:extLst>
          </p:cNvPr>
          <p:cNvSpPr/>
          <p:nvPr/>
        </p:nvSpPr>
        <p:spPr>
          <a:xfrm>
            <a:off x="5280041" y="4487938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73" name="矩形: 圓角 13">
            <a:extLst>
              <a:ext uri="{FF2B5EF4-FFF2-40B4-BE49-F238E27FC236}">
                <a16:creationId xmlns:a16="http://schemas.microsoft.com/office/drawing/2014/main" id="{4794E93F-A6E4-4840-A578-5BE2ED52F792}"/>
              </a:ext>
            </a:extLst>
          </p:cNvPr>
          <p:cNvSpPr/>
          <p:nvPr/>
        </p:nvSpPr>
        <p:spPr>
          <a:xfrm>
            <a:off x="5323261" y="4559299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Lisa:</a:t>
            </a:r>
            <a:b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Color Grading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4EB392E6-F750-4899-8637-EFADE24406FD}"/>
              </a:ext>
            </a:extLst>
          </p:cNvPr>
          <p:cNvSpPr/>
          <p:nvPr/>
        </p:nvSpPr>
        <p:spPr>
          <a:xfrm>
            <a:off x="7865158" y="4537615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76" name="矩形: 圓角 13">
            <a:extLst>
              <a:ext uri="{FF2B5EF4-FFF2-40B4-BE49-F238E27FC236}">
                <a16:creationId xmlns:a16="http://schemas.microsoft.com/office/drawing/2014/main" id="{CA22A51F-0AF4-48EB-B71D-B59B79B47A82}"/>
              </a:ext>
            </a:extLst>
          </p:cNvPr>
          <p:cNvSpPr/>
          <p:nvPr/>
        </p:nvSpPr>
        <p:spPr>
          <a:xfrm>
            <a:off x="7908378" y="4608976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Alan:</a:t>
            </a:r>
            <a:b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Sound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E5617D9A-1360-4634-98E6-26CDFF6E8637}"/>
              </a:ext>
            </a:extLst>
          </p:cNvPr>
          <p:cNvSpPr/>
          <p:nvPr/>
        </p:nvSpPr>
        <p:spPr>
          <a:xfrm>
            <a:off x="188004" y="4537615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66" name="矩形: 圓角 13">
            <a:extLst>
              <a:ext uri="{FF2B5EF4-FFF2-40B4-BE49-F238E27FC236}">
                <a16:creationId xmlns:a16="http://schemas.microsoft.com/office/drawing/2014/main" id="{841A1F65-C58C-48DA-B3AF-2AF23C187F45}"/>
              </a:ext>
            </a:extLst>
          </p:cNvPr>
          <p:cNvSpPr/>
          <p:nvPr/>
        </p:nvSpPr>
        <p:spPr>
          <a:xfrm>
            <a:off x="231224" y="4608976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Sam:</a:t>
            </a:r>
            <a:b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Editing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C3A669-4FFB-4541-97F3-8300CAD7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1" y="97191"/>
            <a:ext cx="11316749" cy="1476462"/>
          </a:xfrm>
        </p:spPr>
        <p:txBody>
          <a:bodyPr/>
          <a:lstStyle/>
          <a:p>
            <a:r>
              <a:rPr lang="en-US" altLang="zh-TW" sz="4800"/>
              <a:t>Use Case: </a:t>
            </a:r>
            <a:r>
              <a:rPr lang="en-US" altLang="zh-CN" sz="4800"/>
              <a:t>How does the post-production team work</a:t>
            </a:r>
            <a:endParaRPr kumimoji="1" lang="zh-TW" altLang="en-US" sz="4800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14C45DA2-DDDC-4713-87DA-D7EB56118867}"/>
              </a:ext>
            </a:extLst>
          </p:cNvPr>
          <p:cNvSpPr/>
          <p:nvPr/>
        </p:nvSpPr>
        <p:spPr>
          <a:xfrm>
            <a:off x="844586" y="2691008"/>
            <a:ext cx="3424695" cy="1612570"/>
          </a:xfrm>
          <a:prstGeom prst="roundRect">
            <a:avLst>
              <a:gd name="adj" fmla="val 3442"/>
            </a:avLst>
          </a:prstGeom>
          <a:solidFill>
            <a:schemeClr val="accent2">
              <a:lumMod val="50000"/>
              <a:alpha val="31000"/>
            </a:schemeClr>
          </a:solidFill>
          <a:ln w="952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5400000" scaled="1"/>
            </a:gra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46" name="矩形: 圓角 13">
            <a:extLst>
              <a:ext uri="{FF2B5EF4-FFF2-40B4-BE49-F238E27FC236}">
                <a16:creationId xmlns:a16="http://schemas.microsoft.com/office/drawing/2014/main" id="{059D1270-3688-4C8B-895D-5E487958828D}"/>
              </a:ext>
            </a:extLst>
          </p:cNvPr>
          <p:cNvSpPr/>
          <p:nvPr/>
        </p:nvSpPr>
        <p:spPr>
          <a:xfrm>
            <a:off x="935662" y="3124294"/>
            <a:ext cx="3232019" cy="1065508"/>
          </a:xfrm>
          <a:prstGeom prst="roundRect">
            <a:avLst>
              <a:gd name="adj" fmla="val 362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glow rad="139700">
              <a:schemeClr val="accent4">
                <a:alpha val="40000"/>
              </a:schemeClr>
            </a:glow>
            <a:innerShdw blurRad="698500" dist="127000">
              <a:prstClr val="black">
                <a:alpha val="6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Set the Team folder for your partner responsible for the next process.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B72F9D1-BBF1-421D-BBC2-5234AF041F58}"/>
              </a:ext>
            </a:extLst>
          </p:cNvPr>
          <p:cNvSpPr/>
          <p:nvPr/>
        </p:nvSpPr>
        <p:spPr>
          <a:xfrm>
            <a:off x="2317401" y="2691008"/>
            <a:ext cx="478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</a:rPr>
              <a:t>Tip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6DC1DF-8A09-47AB-9EAB-59C5400BD84D}"/>
              </a:ext>
            </a:extLst>
          </p:cNvPr>
          <p:cNvSpPr/>
          <p:nvPr/>
        </p:nvSpPr>
        <p:spPr>
          <a:xfrm>
            <a:off x="808902" y="1631093"/>
            <a:ext cx="38351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How to hand over the work I have done to my colleagues for the next process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7" name="圖片 15">
            <a:extLst>
              <a:ext uri="{FF2B5EF4-FFF2-40B4-BE49-F238E27FC236}">
                <a16:creationId xmlns:a16="http://schemas.microsoft.com/office/drawing/2014/main" id="{0CD1AF50-1208-44A4-92A7-636F4A5AB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6" y="5285096"/>
            <a:ext cx="1309379" cy="1295992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54264AC8-7CB1-494A-BB8F-C93FFFD047E0}"/>
              </a:ext>
            </a:extLst>
          </p:cNvPr>
          <p:cNvSpPr txBox="1"/>
          <p:nvPr/>
        </p:nvSpPr>
        <p:spPr>
          <a:xfrm>
            <a:off x="276635" y="5768913"/>
            <a:ext cx="1340522" cy="4233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Film cut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49" name="圖片 15">
            <a:extLst>
              <a:ext uri="{FF2B5EF4-FFF2-40B4-BE49-F238E27FC236}">
                <a16:creationId xmlns:a16="http://schemas.microsoft.com/office/drawing/2014/main" id="{8E236E18-3036-41BD-B447-6E36D94D2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850" y="5285096"/>
            <a:ext cx="1309379" cy="1295992"/>
          </a:xfrm>
          <a:prstGeom prst="rect">
            <a:avLst/>
          </a:prstGeom>
        </p:spPr>
      </p:pic>
      <p:sp>
        <p:nvSpPr>
          <p:cNvPr id="50" name="文字方塊 49">
            <a:extLst>
              <a:ext uri="{FF2B5EF4-FFF2-40B4-BE49-F238E27FC236}">
                <a16:creationId xmlns:a16="http://schemas.microsoft.com/office/drawing/2014/main" id="{5CFBCE81-FA4C-4345-933D-9859AEF4FE08}"/>
              </a:ext>
            </a:extLst>
          </p:cNvPr>
          <p:cNvSpPr txBox="1"/>
          <p:nvPr/>
        </p:nvSpPr>
        <p:spPr>
          <a:xfrm>
            <a:off x="2885799" y="5768913"/>
            <a:ext cx="1419852" cy="38490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/>
                <a:ea typeface="微軟正黑體"/>
              </a:rPr>
              <a:t>Animation</a:t>
            </a:r>
            <a:endParaRPr lang="zh-TW" altLang="en-US" sz="14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51" name="圖片 15">
            <a:extLst>
              <a:ext uri="{FF2B5EF4-FFF2-40B4-BE49-F238E27FC236}">
                <a16:creationId xmlns:a16="http://schemas.microsoft.com/office/drawing/2014/main" id="{714AEA5D-4EE2-40AF-A466-7B8BBD4B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448" y="5285096"/>
            <a:ext cx="1309379" cy="1295992"/>
          </a:xfrm>
          <a:prstGeom prst="rect">
            <a:avLst/>
          </a:prstGeom>
        </p:spPr>
      </p:pic>
      <p:sp>
        <p:nvSpPr>
          <p:cNvPr id="52" name="文字方塊 51">
            <a:extLst>
              <a:ext uri="{FF2B5EF4-FFF2-40B4-BE49-F238E27FC236}">
                <a16:creationId xmlns:a16="http://schemas.microsoft.com/office/drawing/2014/main" id="{175D731C-E5F4-4E3D-A29D-9F6EF5E2D522}"/>
              </a:ext>
            </a:extLst>
          </p:cNvPr>
          <p:cNvSpPr txBox="1"/>
          <p:nvPr/>
        </p:nvSpPr>
        <p:spPr>
          <a:xfrm>
            <a:off x="5400334" y="5726543"/>
            <a:ext cx="1340522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/>
                <a:ea typeface="微軟正黑體"/>
              </a:rPr>
              <a:t>Color Correction</a:t>
            </a:r>
            <a:endParaRPr lang="zh-TW" altLang="en-US" sz="14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53" name="圖片 15">
            <a:extLst>
              <a:ext uri="{FF2B5EF4-FFF2-40B4-BE49-F238E27FC236}">
                <a16:creationId xmlns:a16="http://schemas.microsoft.com/office/drawing/2014/main" id="{CA9B943A-B0A0-45EE-9918-82A2FE4EA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297" y="5276267"/>
            <a:ext cx="1309379" cy="1295992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A702F420-8D97-4CA2-BC55-17C47E4471F6}"/>
              </a:ext>
            </a:extLst>
          </p:cNvPr>
          <p:cNvSpPr txBox="1"/>
          <p:nvPr/>
        </p:nvSpPr>
        <p:spPr>
          <a:xfrm>
            <a:off x="7991154" y="5762559"/>
            <a:ext cx="1340522" cy="4233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Audio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7E83C32-EB05-48A4-9595-C50C18F0B6A3}"/>
              </a:ext>
            </a:extLst>
          </p:cNvPr>
          <p:cNvGrpSpPr/>
          <p:nvPr/>
        </p:nvGrpSpPr>
        <p:grpSpPr>
          <a:xfrm>
            <a:off x="1901351" y="5762560"/>
            <a:ext cx="790710" cy="587561"/>
            <a:chOff x="2090397" y="5499017"/>
            <a:chExt cx="1046346" cy="777518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4059682B-7041-498A-9E09-E86622AA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9A4B4A6A-6055-4D39-9952-1E70F1776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EDEFCDCB-00A2-4A94-A190-A07D5100256D}"/>
              </a:ext>
            </a:extLst>
          </p:cNvPr>
          <p:cNvGrpSpPr/>
          <p:nvPr/>
        </p:nvGrpSpPr>
        <p:grpSpPr>
          <a:xfrm>
            <a:off x="4452902" y="5762559"/>
            <a:ext cx="790710" cy="587561"/>
            <a:chOff x="2090397" y="5499017"/>
            <a:chExt cx="1046346" cy="777518"/>
          </a:xfrm>
        </p:grpSpPr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739F82D5-FBF8-42F2-8D01-1EA4CACA3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36C60241-0474-465C-A9D5-EE2E8115F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1F19088-7354-42DE-B11D-54D3C88FC716}"/>
              </a:ext>
            </a:extLst>
          </p:cNvPr>
          <p:cNvGrpSpPr/>
          <p:nvPr/>
        </p:nvGrpSpPr>
        <p:grpSpPr>
          <a:xfrm>
            <a:off x="7031225" y="5762558"/>
            <a:ext cx="790710" cy="587561"/>
            <a:chOff x="2090397" y="5499017"/>
            <a:chExt cx="1046346" cy="777518"/>
          </a:xfrm>
        </p:grpSpPr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63943F49-E6BB-4FCB-B067-9E2145242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63" name="圖形 62">
              <a:extLst>
                <a:ext uri="{FF2B5EF4-FFF2-40B4-BE49-F238E27FC236}">
                  <a16:creationId xmlns:a16="http://schemas.microsoft.com/office/drawing/2014/main" id="{1E14E28D-F052-4AF5-8BB5-25E65C471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93F04A2B-39BE-4DDF-8BD6-BEE3639C3FC6}"/>
              </a:ext>
            </a:extLst>
          </p:cNvPr>
          <p:cNvSpPr/>
          <p:nvPr/>
        </p:nvSpPr>
        <p:spPr>
          <a:xfrm>
            <a:off x="10402962" y="4537614"/>
            <a:ext cx="1625190" cy="2004399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80" name="矩形: 圓角 13">
            <a:extLst>
              <a:ext uri="{FF2B5EF4-FFF2-40B4-BE49-F238E27FC236}">
                <a16:creationId xmlns:a16="http://schemas.microsoft.com/office/drawing/2014/main" id="{4D2D7FFC-8E20-4390-833B-F20A15CCA23A}"/>
              </a:ext>
            </a:extLst>
          </p:cNvPr>
          <p:cNvSpPr/>
          <p:nvPr/>
        </p:nvSpPr>
        <p:spPr>
          <a:xfrm>
            <a:off x="10446182" y="4608975"/>
            <a:ext cx="1533755" cy="645445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Zoe:</a:t>
            </a:r>
            <a:b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subtitle</a:t>
            </a:r>
            <a:endParaRPr lang="en-US" altLang="zh-TW" b="1">
              <a:solidFill>
                <a:schemeClr val="tx1"/>
              </a:solidFill>
              <a:latin typeface="微軟正黑體"/>
              <a:ea typeface="微軟正黑體"/>
              <a:cs typeface="Arial"/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BD9AABE1-A4DE-4CE4-8529-AE5F01A378B5}"/>
              </a:ext>
            </a:extLst>
          </p:cNvPr>
          <p:cNvGrpSpPr/>
          <p:nvPr/>
        </p:nvGrpSpPr>
        <p:grpSpPr>
          <a:xfrm>
            <a:off x="9551810" y="5762557"/>
            <a:ext cx="790710" cy="587561"/>
            <a:chOff x="2090397" y="5499017"/>
            <a:chExt cx="1046346" cy="777518"/>
          </a:xfrm>
        </p:grpSpPr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B4F31F1E-987B-4DA4-98D4-C676B1958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397" y="5499018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  <p:pic>
          <p:nvPicPr>
            <p:cNvPr id="83" name="圖形 82">
              <a:extLst>
                <a:ext uri="{FF2B5EF4-FFF2-40B4-BE49-F238E27FC236}">
                  <a16:creationId xmlns:a16="http://schemas.microsoft.com/office/drawing/2014/main" id="{B43B6747-5205-4AC7-A925-96300315B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07468" y="5499017"/>
              <a:ext cx="629275" cy="777517"/>
            </a:xfrm>
            <a:prstGeom prst="rect">
              <a:avLst/>
            </a:prstGeom>
            <a:effectLst>
              <a:innerShdw dist="50800" dir="16200000">
                <a:prstClr val="black"/>
              </a:innerShdw>
            </a:effectLst>
          </p:spPr>
        </p:pic>
      </p:grpSp>
      <p:pic>
        <p:nvPicPr>
          <p:cNvPr id="84" name="圖片 15">
            <a:extLst>
              <a:ext uri="{FF2B5EF4-FFF2-40B4-BE49-F238E27FC236}">
                <a16:creationId xmlns:a16="http://schemas.microsoft.com/office/drawing/2014/main" id="{C66042F7-6655-4F70-A9A0-0DCFE2A4C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328" y="5276267"/>
            <a:ext cx="1309379" cy="1295992"/>
          </a:xfrm>
          <a:prstGeom prst="rect">
            <a:avLst/>
          </a:prstGeom>
        </p:spPr>
      </p:pic>
      <p:sp>
        <p:nvSpPr>
          <p:cNvPr id="85" name="文字方塊 84">
            <a:extLst>
              <a:ext uri="{FF2B5EF4-FFF2-40B4-BE49-F238E27FC236}">
                <a16:creationId xmlns:a16="http://schemas.microsoft.com/office/drawing/2014/main" id="{BEB25468-A1B9-447A-9029-6716332E5727}"/>
              </a:ext>
            </a:extLst>
          </p:cNvPr>
          <p:cNvSpPr txBox="1"/>
          <p:nvPr/>
        </p:nvSpPr>
        <p:spPr>
          <a:xfrm>
            <a:off x="10534185" y="5762559"/>
            <a:ext cx="134052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subtitle</a:t>
            </a:r>
            <a:endParaRPr lang="zh-TW" altLang="en-US" sz="16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93445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圖片 82" descr="一張含有 室內, 監視器, 電子用品, 電腦 的圖片&#10;&#10;自動產生的描述">
            <a:extLst>
              <a:ext uri="{FF2B5EF4-FFF2-40B4-BE49-F238E27FC236}">
                <a16:creationId xmlns:a16="http://schemas.microsoft.com/office/drawing/2014/main" id="{9D8E14B0-D70C-4512-9CBC-3CA8C2790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16" y="3166550"/>
            <a:ext cx="2132301" cy="1250808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2998FBE7-1C80-46A9-B1C6-8FC21EB00245}"/>
              </a:ext>
            </a:extLst>
          </p:cNvPr>
          <p:cNvGrpSpPr/>
          <p:nvPr/>
        </p:nvGrpSpPr>
        <p:grpSpPr>
          <a:xfrm>
            <a:off x="4928649" y="1775170"/>
            <a:ext cx="6680799" cy="723315"/>
            <a:chOff x="70058" y="1999668"/>
            <a:chExt cx="6680799" cy="723315"/>
          </a:xfrm>
        </p:grpSpPr>
        <p:sp>
          <p:nvSpPr>
            <p:cNvPr id="74" name="矩形: 圓角 41">
              <a:extLst>
                <a:ext uri="{FF2B5EF4-FFF2-40B4-BE49-F238E27FC236}">
                  <a16:creationId xmlns:a16="http://schemas.microsoft.com/office/drawing/2014/main" id="{6F756A08-C706-42EE-8FA7-14BF719DB698}"/>
                </a:ext>
              </a:extLst>
            </p:cNvPr>
            <p:cNvSpPr/>
            <p:nvPr/>
          </p:nvSpPr>
          <p:spPr>
            <a:xfrm>
              <a:off x="70058" y="1999668"/>
              <a:ext cx="6662083" cy="723315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chemeClr val="dk1"/>
                </a:buClr>
                <a:buSzPct val="25000"/>
              </a:pPr>
              <a:endParaRPr lang="en-US" altLang="zh-TW" sz="1600" b="1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5" name="矩形: 圓角 43">
              <a:extLst>
                <a:ext uri="{FF2B5EF4-FFF2-40B4-BE49-F238E27FC236}">
                  <a16:creationId xmlns:a16="http://schemas.microsoft.com/office/drawing/2014/main" id="{B50DAFA6-E9E5-41A2-8161-77383559C51B}"/>
                </a:ext>
              </a:extLst>
            </p:cNvPr>
            <p:cNvSpPr/>
            <p:nvPr/>
          </p:nvSpPr>
          <p:spPr>
            <a:xfrm>
              <a:off x="117232" y="2039808"/>
              <a:ext cx="695750" cy="64249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A7C01DA2-EC85-40F3-83E8-194F023F65CD}"/>
                </a:ext>
              </a:extLst>
            </p:cNvPr>
            <p:cNvSpPr/>
            <p:nvPr/>
          </p:nvSpPr>
          <p:spPr>
            <a:xfrm>
              <a:off x="870401" y="2118985"/>
              <a:ext cx="58804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chemeClr val="dk1"/>
                </a:buClr>
                <a:buSzPct val="25000"/>
              </a:pPr>
              <a:r>
                <a:rPr lang="en-US" altLang="zh-TW" sz="2400" b="1">
                  <a:solidFill>
                    <a:schemeClr val="bg1"/>
                  </a:solidFill>
                  <a:ea typeface="Microsoft JhengHei"/>
                  <a:cs typeface="Microsoft JhengHei"/>
                  <a:sym typeface="Microsoft JhengHei"/>
                </a:rPr>
                <a:t>Team sharing to carry out activities together: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68A9A508-DD8B-45AB-9B9D-1C898685D7BC}"/>
              </a:ext>
            </a:extLst>
          </p:cNvPr>
          <p:cNvGrpSpPr/>
          <p:nvPr/>
        </p:nvGrpSpPr>
        <p:grpSpPr>
          <a:xfrm>
            <a:off x="503917" y="3638245"/>
            <a:ext cx="2978437" cy="1689523"/>
            <a:chOff x="3832639" y="3829531"/>
            <a:chExt cx="1628775" cy="923925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98CBF037-751F-4859-B126-FC4260BBB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32639" y="3829531"/>
              <a:ext cx="1628775" cy="923925"/>
            </a:xfrm>
            <a:prstGeom prst="rect">
              <a:avLst/>
            </a:prstGeom>
          </p:spPr>
        </p:pic>
        <p:pic>
          <p:nvPicPr>
            <p:cNvPr id="47" name="圖片 6" descr="一張含有 桌, 相片, 食物, 坐 的圖片&#10;&#10;描述是以非常高的可信度產生">
              <a:extLst>
                <a:ext uri="{FF2B5EF4-FFF2-40B4-BE49-F238E27FC236}">
                  <a16:creationId xmlns:a16="http://schemas.microsoft.com/office/drawing/2014/main" id="{9370589F-C7A4-43BA-9EDE-3A29AD5C7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7" r="5989" b="4399"/>
            <a:stretch/>
          </p:blipFill>
          <p:spPr>
            <a:xfrm>
              <a:off x="4034200" y="3859493"/>
              <a:ext cx="1239345" cy="747675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BBF18DB-CBA0-47A4-8C2A-EE11A977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>
                <a:latin typeface="微軟正黑體"/>
                <a:ea typeface="微軟正黑體"/>
              </a:rPr>
              <a:t>Use Case: New shared activity mode </a:t>
            </a:r>
            <a:br>
              <a:rPr lang="en-US" altLang="zh-CN" sz="4000">
                <a:latin typeface="微軟正黑體"/>
                <a:ea typeface="微軟正黑體"/>
              </a:rPr>
            </a:br>
            <a:r>
              <a:rPr lang="en-US" altLang="zh-CN" sz="4000">
                <a:latin typeface="微軟正黑體"/>
                <a:ea typeface="微軟正黑體"/>
              </a:rPr>
              <a:t>(e.g. Diving &amp; </a:t>
            </a:r>
            <a:r>
              <a:rPr lang="en-US" altLang="zh-TW" sz="4000">
                <a:latin typeface="微軟正黑體"/>
                <a:ea typeface="微軟正黑體"/>
              </a:rPr>
              <a:t>Snorkeling)</a:t>
            </a:r>
            <a:endParaRPr lang="zh-CN" altLang="en-US" sz="4000">
              <a:latin typeface="微軟正黑體"/>
              <a:ea typeface="微軟正黑體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98099069-73F8-46B3-9759-E05BD837C92A}"/>
              </a:ext>
            </a:extLst>
          </p:cNvPr>
          <p:cNvGrpSpPr/>
          <p:nvPr/>
        </p:nvGrpSpPr>
        <p:grpSpPr>
          <a:xfrm>
            <a:off x="8715701" y="3662990"/>
            <a:ext cx="867008" cy="1080057"/>
            <a:chOff x="10533952" y="3497223"/>
            <a:chExt cx="781227" cy="973197"/>
          </a:xfrm>
        </p:grpSpPr>
        <p:pic>
          <p:nvPicPr>
            <p:cNvPr id="49" name="圖片 15">
              <a:extLst>
                <a:ext uri="{FF2B5EF4-FFF2-40B4-BE49-F238E27FC236}">
                  <a16:creationId xmlns:a16="http://schemas.microsoft.com/office/drawing/2014/main" id="{45249002-4C55-463F-8308-5DC6BD2A8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5F21BCF2-13E7-497B-BA10-E7E30DE3C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64"/>
            <a:stretch/>
          </p:blipFill>
          <p:spPr>
            <a:xfrm>
              <a:off x="10533952" y="3497223"/>
              <a:ext cx="501186" cy="410916"/>
            </a:xfrm>
            <a:prstGeom prst="rect">
              <a:avLst/>
            </a:prstGeom>
          </p:spPr>
        </p:pic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F9B900BA-5849-41EB-AFF0-F77DB2296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709578" y="2479014"/>
            <a:ext cx="1468107" cy="251279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C139EFE1-73EF-4BBA-BAE5-04F7C04BD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42706" y="2708724"/>
            <a:ext cx="1086286" cy="2050545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458DA8A-8F1B-47D2-9030-2523458123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23535" y="4932889"/>
            <a:ext cx="2297176" cy="198341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33CBED9-F869-42A8-A568-15B72261FF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30588" y="2169359"/>
            <a:ext cx="2571750" cy="1571625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4CBFFC70-5AC1-4E4B-B6BE-1B82C7F567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34315" y="4713544"/>
            <a:ext cx="1181795" cy="1125519"/>
          </a:xfrm>
          <a:prstGeom prst="rect">
            <a:avLst/>
          </a:prstGeom>
        </p:spPr>
      </p:pic>
      <p:pic>
        <p:nvPicPr>
          <p:cNvPr id="67" name="圖形 66">
            <a:extLst>
              <a:ext uri="{FF2B5EF4-FFF2-40B4-BE49-F238E27FC236}">
                <a16:creationId xmlns:a16="http://schemas.microsoft.com/office/drawing/2014/main" id="{16FE2F67-03AD-4551-B5EC-14AEBEB2D8F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39307"/>
          <a:stretch/>
        </p:blipFill>
        <p:spPr>
          <a:xfrm rot="11910462" flipV="1">
            <a:off x="6270579" y="3067663"/>
            <a:ext cx="1007884" cy="530080"/>
          </a:xfrm>
          <a:prstGeom prst="rect">
            <a:avLst/>
          </a:prstGeom>
        </p:spPr>
      </p:pic>
      <p:grpSp>
        <p:nvGrpSpPr>
          <p:cNvPr id="68" name="群組 67">
            <a:extLst>
              <a:ext uri="{FF2B5EF4-FFF2-40B4-BE49-F238E27FC236}">
                <a16:creationId xmlns:a16="http://schemas.microsoft.com/office/drawing/2014/main" id="{F85B6D80-081D-4306-AC2C-4BB69E5CEA26}"/>
              </a:ext>
            </a:extLst>
          </p:cNvPr>
          <p:cNvGrpSpPr/>
          <p:nvPr/>
        </p:nvGrpSpPr>
        <p:grpSpPr>
          <a:xfrm>
            <a:off x="505167" y="1782629"/>
            <a:ext cx="3756717" cy="723315"/>
            <a:chOff x="336818" y="2000806"/>
            <a:chExt cx="3756717" cy="723315"/>
          </a:xfrm>
        </p:grpSpPr>
        <p:sp>
          <p:nvSpPr>
            <p:cNvPr id="73" name="矩形: 圓角 41">
              <a:extLst>
                <a:ext uri="{FF2B5EF4-FFF2-40B4-BE49-F238E27FC236}">
                  <a16:creationId xmlns:a16="http://schemas.microsoft.com/office/drawing/2014/main" id="{05D7195D-512E-4003-B79F-57C92B955EE3}"/>
                </a:ext>
              </a:extLst>
            </p:cNvPr>
            <p:cNvSpPr/>
            <p:nvPr/>
          </p:nvSpPr>
          <p:spPr>
            <a:xfrm>
              <a:off x="336818" y="2000806"/>
              <a:ext cx="3756717" cy="723315"/>
            </a:xfrm>
            <a:prstGeom prst="roundRect">
              <a:avLst>
                <a:gd name="adj" fmla="val 14197"/>
              </a:avLst>
            </a:prstGeom>
            <a:gradFill>
              <a:gsLst>
                <a:gs pos="0">
                  <a:srgbClr val="7E4800"/>
                </a:gs>
                <a:gs pos="100000">
                  <a:schemeClr val="tx1"/>
                </a:gs>
                <a:gs pos="37000">
                  <a:srgbClr val="172412"/>
                </a:gs>
              </a:gsLst>
              <a:lin ang="5400000" scaled="1"/>
            </a:gradFill>
            <a:ln w="9525">
              <a:gradFill>
                <a:gsLst>
                  <a:gs pos="26000">
                    <a:srgbClr val="BBB232"/>
                  </a:gs>
                  <a:gs pos="43489">
                    <a:srgbClr val="F4E8BA"/>
                  </a:gs>
                  <a:gs pos="54000">
                    <a:srgbClr val="F9BC26"/>
                  </a:gs>
                  <a:gs pos="100000">
                    <a:srgbClr val="78A83F"/>
                  </a:gs>
                </a:gsLst>
                <a:lin ang="5400000" scaled="1"/>
              </a:gra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chemeClr val="dk1"/>
                </a:buClr>
                <a:buSzPct val="25000"/>
              </a:pPr>
              <a:endParaRPr lang="en-US" altLang="zh-TW" sz="1600" b="1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6" name="矩形: 圓角 43">
              <a:extLst>
                <a:ext uri="{FF2B5EF4-FFF2-40B4-BE49-F238E27FC236}">
                  <a16:creationId xmlns:a16="http://schemas.microsoft.com/office/drawing/2014/main" id="{4CAE45F1-6264-42B1-AC6A-2CFDB7CFC475}"/>
                </a:ext>
              </a:extLst>
            </p:cNvPr>
            <p:cNvSpPr/>
            <p:nvPr/>
          </p:nvSpPr>
          <p:spPr>
            <a:xfrm>
              <a:off x="374738" y="2036913"/>
              <a:ext cx="695750" cy="642491"/>
            </a:xfrm>
            <a:prstGeom prst="roundRect">
              <a:avLst>
                <a:gd name="adj" fmla="val 12190"/>
              </a:avLst>
            </a:prstGeom>
            <a:gradFill>
              <a:gsLst>
                <a:gs pos="0">
                  <a:srgbClr val="F9BC26">
                    <a:alpha val="75000"/>
                  </a:srgbClr>
                </a:gs>
                <a:gs pos="100000">
                  <a:srgbClr val="5D542D"/>
                </a:gs>
                <a:gs pos="54000">
                  <a:schemeClr val="accent2"/>
                </a:gs>
              </a:gsLst>
              <a:lin ang="27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9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1C4180A7-2F77-413C-9186-73189F1016A6}"/>
                </a:ext>
              </a:extLst>
            </p:cNvPr>
            <p:cNvSpPr/>
            <p:nvPr/>
          </p:nvSpPr>
          <p:spPr>
            <a:xfrm>
              <a:off x="1141630" y="2130222"/>
              <a:ext cx="247388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chemeClr val="dk1"/>
                </a:buClr>
                <a:buSzPct val="25000"/>
              </a:pPr>
              <a:r>
                <a:rPr lang="en-US" altLang="zh-TW" sz="2200" b="1">
                  <a:solidFill>
                    <a:schemeClr val="bg1"/>
                  </a:solidFill>
                  <a:ea typeface="Microsoft JhengHei"/>
                  <a:cs typeface="Microsoft JhengHei"/>
                  <a:sym typeface="Microsoft JhengHei"/>
                </a:rPr>
                <a:t>Traditional Activity:</a:t>
              </a:r>
            </a:p>
          </p:txBody>
        </p:sp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9BCD1270-C902-481C-903B-C92E100C55A0}"/>
              </a:ext>
            </a:extLst>
          </p:cNvPr>
          <p:cNvGrpSpPr/>
          <p:nvPr/>
        </p:nvGrpSpPr>
        <p:grpSpPr>
          <a:xfrm>
            <a:off x="5870563" y="2756851"/>
            <a:ext cx="503225" cy="957262"/>
            <a:chOff x="5462588" y="3165987"/>
            <a:chExt cx="771676" cy="1467925"/>
          </a:xfrm>
        </p:grpSpPr>
        <p:pic>
          <p:nvPicPr>
            <p:cNvPr id="81" name="圖形 80">
              <a:extLst>
                <a:ext uri="{FF2B5EF4-FFF2-40B4-BE49-F238E27FC236}">
                  <a16:creationId xmlns:a16="http://schemas.microsoft.com/office/drawing/2014/main" id="{3E9744A6-30DC-4EE2-8203-29A9E6F3A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462588" y="3165987"/>
              <a:ext cx="771676" cy="1467925"/>
            </a:xfrm>
            <a:prstGeom prst="rect">
              <a:avLst/>
            </a:prstGeom>
          </p:spPr>
        </p:pic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FDB569C3-4EA7-4B67-8CC3-47D0B58C8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8283"/>
            <a:stretch/>
          </p:blipFill>
          <p:spPr>
            <a:xfrm>
              <a:off x="5499115" y="3362127"/>
              <a:ext cx="711137" cy="1050131"/>
            </a:xfrm>
            <a:prstGeom prst="rect">
              <a:avLst/>
            </a:prstGeom>
          </p:spPr>
        </p:pic>
      </p:grpSp>
      <p:pic>
        <p:nvPicPr>
          <p:cNvPr id="84" name="圖形 83">
            <a:extLst>
              <a:ext uri="{FF2B5EF4-FFF2-40B4-BE49-F238E27FC236}">
                <a16:creationId xmlns:a16="http://schemas.microsoft.com/office/drawing/2014/main" id="{860D422D-F5DD-4B75-AEA9-8403EFB895C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39307"/>
          <a:stretch/>
        </p:blipFill>
        <p:spPr>
          <a:xfrm rot="9489720" flipV="1">
            <a:off x="6487910" y="4083854"/>
            <a:ext cx="1007884" cy="530080"/>
          </a:xfrm>
          <a:prstGeom prst="rect">
            <a:avLst/>
          </a:prstGeom>
        </p:spPr>
      </p:pic>
      <p:pic>
        <p:nvPicPr>
          <p:cNvPr id="85" name="圖形 84">
            <a:extLst>
              <a:ext uri="{FF2B5EF4-FFF2-40B4-BE49-F238E27FC236}">
                <a16:creationId xmlns:a16="http://schemas.microsoft.com/office/drawing/2014/main" id="{850FFF2F-F34F-48B3-B05D-FE2FF6F867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74838" y="3997821"/>
            <a:ext cx="886547" cy="844330"/>
          </a:xfrm>
          <a:prstGeom prst="rect">
            <a:avLst/>
          </a:prstGeom>
        </p:spPr>
      </p:pic>
      <p:pic>
        <p:nvPicPr>
          <p:cNvPr id="86" name="圖形 85">
            <a:extLst>
              <a:ext uri="{FF2B5EF4-FFF2-40B4-BE49-F238E27FC236}">
                <a16:creationId xmlns:a16="http://schemas.microsoft.com/office/drawing/2014/main" id="{3AE19B21-3E04-43CD-A9B0-D82EE0C782E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r="39307"/>
          <a:stretch/>
        </p:blipFill>
        <p:spPr>
          <a:xfrm rot="11910462" flipH="1" flipV="1">
            <a:off x="9420222" y="3585296"/>
            <a:ext cx="964046" cy="530080"/>
          </a:xfrm>
          <a:prstGeom prst="rect">
            <a:avLst/>
          </a:prstGeom>
        </p:spPr>
      </p:pic>
      <p:grpSp>
        <p:nvGrpSpPr>
          <p:cNvPr id="87" name="群組 86">
            <a:extLst>
              <a:ext uri="{FF2B5EF4-FFF2-40B4-BE49-F238E27FC236}">
                <a16:creationId xmlns:a16="http://schemas.microsoft.com/office/drawing/2014/main" id="{93B82F46-F70C-4C9C-BDBA-8E6BA276504A}"/>
              </a:ext>
            </a:extLst>
          </p:cNvPr>
          <p:cNvGrpSpPr/>
          <p:nvPr/>
        </p:nvGrpSpPr>
        <p:grpSpPr>
          <a:xfrm>
            <a:off x="10311695" y="3447400"/>
            <a:ext cx="800079" cy="1266144"/>
            <a:chOff x="5114925" y="1876425"/>
            <a:chExt cx="1962150" cy="3105150"/>
          </a:xfrm>
        </p:grpSpPr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8D864B8C-A9AF-4D0B-A4A1-FDFF8A052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14925" y="1876425"/>
              <a:ext cx="1962150" cy="3105150"/>
            </a:xfrm>
            <a:prstGeom prst="rect">
              <a:avLst/>
            </a:prstGeom>
          </p:spPr>
        </p:pic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08C8CA2F-0B0F-4F77-B87B-B96F751EB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11157" b="57"/>
            <a:stretch/>
          </p:blipFill>
          <p:spPr>
            <a:xfrm>
              <a:off x="5179061" y="2062767"/>
              <a:ext cx="1843458" cy="2635234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A929545-3FDD-4EC2-94F9-50227665C9F3}"/>
              </a:ext>
            </a:extLst>
          </p:cNvPr>
          <p:cNvGrpSpPr/>
          <p:nvPr/>
        </p:nvGrpSpPr>
        <p:grpSpPr>
          <a:xfrm>
            <a:off x="6632562" y="5245407"/>
            <a:ext cx="503225" cy="957262"/>
            <a:chOff x="5462588" y="3165987"/>
            <a:chExt cx="771676" cy="1467925"/>
          </a:xfrm>
        </p:grpSpPr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DC2E2211-C203-4275-8B0E-2950584D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462588" y="3165987"/>
              <a:ext cx="771676" cy="1467925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FB2C3F3D-1233-4417-AA05-6257B691D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t="8283"/>
            <a:stretch/>
          </p:blipFill>
          <p:spPr>
            <a:xfrm>
              <a:off x="5499115" y="3362127"/>
              <a:ext cx="711137" cy="1050131"/>
            </a:xfrm>
            <a:prstGeom prst="rect">
              <a:avLst/>
            </a:prstGeom>
          </p:spPr>
        </p:pic>
      </p:grpSp>
      <p:pic>
        <p:nvPicPr>
          <p:cNvPr id="40" name="圖形 39">
            <a:extLst>
              <a:ext uri="{FF2B5EF4-FFF2-40B4-BE49-F238E27FC236}">
                <a16:creationId xmlns:a16="http://schemas.microsoft.com/office/drawing/2014/main" id="{1AC1E9CD-B877-4FFA-BA8C-FE5CA47D412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r="39307"/>
          <a:stretch/>
        </p:blipFill>
        <p:spPr>
          <a:xfrm rot="7620000" flipV="1">
            <a:off x="6876847" y="4534050"/>
            <a:ext cx="1094694" cy="530080"/>
          </a:xfrm>
          <a:prstGeom prst="rect">
            <a:avLst/>
          </a:prstGeom>
        </p:spPr>
      </p:pic>
      <p:pic>
        <p:nvPicPr>
          <p:cNvPr id="3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29E234BD-13BF-4AAD-9B68-9DB5766F067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24521" y="4673897"/>
            <a:ext cx="4891489" cy="237561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BEC65BC9-A714-4A55-9A27-0718DE7BB789}"/>
              </a:ext>
            </a:extLst>
          </p:cNvPr>
          <p:cNvSpPr/>
          <p:nvPr/>
        </p:nvSpPr>
        <p:spPr>
          <a:xfrm>
            <a:off x="8328195" y="5924596"/>
            <a:ext cx="324237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Set the shared link for all members of the activity.</a:t>
            </a:r>
            <a:endParaRPr kumimoji="1" lang="zh-TW" altLang="en-US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4249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31C25F23825D44CBBB1AA77853A0C18" ma:contentTypeVersion="9" ma:contentTypeDescription="建立新的文件。" ma:contentTypeScope="" ma:versionID="1c2561386f44a4fe54954fd37a2339d1">
  <xsd:schema xmlns:xsd="http://www.w3.org/2001/XMLSchema" xmlns:xs="http://www.w3.org/2001/XMLSchema" xmlns:p="http://schemas.microsoft.com/office/2006/metadata/properties" xmlns:ns3="945b5f48-3b94-429a-9550-e0bcb81aac3f" xmlns:ns4="2889d1fa-7d08-4e0f-9720-20b7f206080f" targetNamespace="http://schemas.microsoft.com/office/2006/metadata/properties" ma:root="true" ma:fieldsID="25cb9be18cf4c20b7fb2d35175a35822" ns3:_="" ns4:_="">
    <xsd:import namespace="945b5f48-3b94-429a-9550-e0bcb81aac3f"/>
    <xsd:import namespace="2889d1fa-7d08-4e0f-9720-20b7f20608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5f48-3b94-429a-9550-e0bcb81aac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9d1fa-7d08-4e0f-9720-20b7f2060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E328D3-167E-432D-9A24-B7783B3572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DA6C7D-F209-4EFB-B51D-492EE07718A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61BD88D-8D38-4727-BD20-2F82BA369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5b5f48-3b94-429a-9550-e0bcb81aac3f"/>
    <ds:schemaRef ds:uri="2889d1fa-7d08-4e0f-9720-20b7f20608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20</Slides>
  <Notes>2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PowerPoint 簡報</vt:lpstr>
      <vt:lpstr>Why do you need Qsync?</vt:lpstr>
      <vt:lpstr>PowerPoint 簡報</vt:lpstr>
      <vt:lpstr>Operation Tips</vt:lpstr>
      <vt:lpstr>PowerPoint 簡報</vt:lpstr>
      <vt:lpstr>Operation Tips</vt:lpstr>
      <vt:lpstr>Use Case : Sync daily work</vt:lpstr>
      <vt:lpstr>Use Case: How does the post-production team work</vt:lpstr>
      <vt:lpstr>Use Case: New shared activity mode  (e.g. Diving &amp; Snorkeling)</vt:lpstr>
      <vt:lpstr>Centralized Management &amp; Easy Deployment </vt:lpstr>
      <vt:lpstr>Utility &amp; Mobile support sub-folder / one-way / two-way synchronization</vt:lpstr>
      <vt:lpstr>Safe file sync, version control &amp; remote erase </vt:lpstr>
      <vt:lpstr>Team Folder : Increase collaboration efficiency </vt:lpstr>
      <vt:lpstr>With advanced NAS features,  your Qsync data also benefits</vt:lpstr>
      <vt:lpstr>How to back up your Qsync data</vt:lpstr>
      <vt:lpstr>PowerPoint 簡報</vt:lpstr>
      <vt:lpstr>How to choose the right NAS?​</vt:lpstr>
      <vt:lpstr>Recommended models</vt:lpstr>
      <vt:lpstr>Feature roadmap 2020Q4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</dc:creator>
  <cp:revision>4</cp:revision>
  <dcterms:modified xsi:type="dcterms:W3CDTF">2020-07-03T05:46:12Z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0x010100131C25F23825D44CBBB1AA77853A0C18</vt:lpwstr>
  </property>
</Properties>
</file>