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6" r:id="rId2"/>
    <p:sldId id="285" r:id="rId3"/>
    <p:sldId id="263" r:id="rId4"/>
    <p:sldId id="284" r:id="rId5"/>
    <p:sldId id="286" r:id="rId6"/>
    <p:sldId id="287" r:id="rId7"/>
    <p:sldId id="262" r:id="rId8"/>
    <p:sldId id="288" r:id="rId9"/>
    <p:sldId id="289" r:id="rId10"/>
    <p:sldId id="266" r:id="rId11"/>
    <p:sldId id="281" r:id="rId12"/>
    <p:sldId id="269" r:id="rId13"/>
    <p:sldId id="268" r:id="rId14"/>
    <p:sldId id="270" r:id="rId15"/>
    <p:sldId id="277" r:id="rId16"/>
    <p:sldId id="274" r:id="rId17"/>
    <p:sldId id="259" r:id="rId18"/>
    <p:sldId id="280" r:id="rId19"/>
    <p:sldId id="282" r:id="rId20"/>
    <p:sldId id="272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E08C05"/>
    <a:srgbClr val="FFAA01"/>
    <a:srgbClr val="43C1AC"/>
    <a:srgbClr val="EACEFA"/>
    <a:srgbClr val="663300"/>
    <a:srgbClr val="582F1E"/>
    <a:srgbClr val="BE6542"/>
    <a:srgbClr val="312923"/>
    <a:srgbClr val="462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26B8BB-5E39-FECF-87D7-FCB387B9963D}" v="1" dt="2020-07-03T03:57:05.378"/>
    <p1510:client id="{99832558-8A58-BFB3-F9A1-CFA40CEAFB0E}" v="18" dt="2020-07-03T03:14:06.025"/>
    <p1510:client id="{A43E67D5-DFA1-4887-9117-010089B527A3}" v="59" dt="2020-07-03T03:37:28.5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4611A69-2525-4214-BEF0-255C339AEE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E4E7D54-A06A-4BDE-9FD7-19AE4F983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2997B-2C7C-49EE-810D-DD3C76FE65E8}" type="datetimeFigureOut">
              <a:rPr lang="zh-TW" altLang="en-US" smtClean="0"/>
              <a:t>2020/7/2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D6CBB3-6AB1-4C38-8A85-5B22BF0FE5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1F20EF7-718F-4719-AEBB-83940D95AB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9E3D6-8CB2-428E-B9B1-963BC5A64A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577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4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7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3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8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5" y="1523"/>
            <a:ext cx="12181169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9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0422" y="67112"/>
            <a:ext cx="11316749" cy="1476462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黃色, 比賽, 男人, 遊戲 的圖片&#10;&#10;自動產生的描述">
            <a:extLst>
              <a:ext uri="{FF2B5EF4-FFF2-40B4-BE49-F238E27FC236}">
                <a16:creationId xmlns:a16="http://schemas.microsoft.com/office/drawing/2014/main" id="{BEDDA4F2-CB24-4933-A3B4-6B88C598F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0422" y="67112"/>
            <a:ext cx="11316749" cy="1476462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5345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85D2B1-E055-45FD-A4DE-1830FADD36E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0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image" Target="../media/image77.png"/><Relationship Id="rId7" Type="http://schemas.openxmlformats.org/officeDocument/2006/relationships/image" Target="../media/image8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tiff"/><Relationship Id="rId4" Type="http://schemas.openxmlformats.org/officeDocument/2006/relationships/image" Target="../media/image48.tiff"/><Relationship Id="rId9" Type="http://schemas.openxmlformats.org/officeDocument/2006/relationships/image" Target="../media/image8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12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svg"/><Relationship Id="rId11" Type="http://schemas.openxmlformats.org/officeDocument/2006/relationships/image" Target="../media/image100.sv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06.png"/><Relationship Id="rId7" Type="http://schemas.openxmlformats.org/officeDocument/2006/relationships/image" Target="../media/image21.tif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12.png"/><Relationship Id="rId4" Type="http://schemas.openxmlformats.org/officeDocument/2006/relationships/image" Target="../media/image107.sv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tiff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6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tiff"/><Relationship Id="rId5" Type="http://schemas.openxmlformats.org/officeDocument/2006/relationships/image" Target="../media/image20.tiff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8.svg"/><Relationship Id="rId21" Type="http://schemas.openxmlformats.org/officeDocument/2006/relationships/image" Target="../media/image39.svg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24" Type="http://schemas.openxmlformats.org/officeDocument/2006/relationships/image" Target="../media/image42.png"/><Relationship Id="rId5" Type="http://schemas.openxmlformats.org/officeDocument/2006/relationships/image" Target="../media/image9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28" Type="http://schemas.openxmlformats.org/officeDocument/2006/relationships/image" Target="../media/image46.png"/><Relationship Id="rId10" Type="http://schemas.openxmlformats.org/officeDocument/2006/relationships/image" Target="../media/image29.jpeg"/><Relationship Id="rId19" Type="http://schemas.openxmlformats.org/officeDocument/2006/relationships/image" Target="../media/image37.svg"/><Relationship Id="rId4" Type="http://schemas.openxmlformats.org/officeDocument/2006/relationships/image" Target="../media/image8.png"/><Relationship Id="rId9" Type="http://schemas.openxmlformats.org/officeDocument/2006/relationships/image" Target="../media/image21.tiff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svg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tiff"/><Relationship Id="rId11" Type="http://schemas.openxmlformats.org/officeDocument/2006/relationships/image" Target="../media/image25.tiff"/><Relationship Id="rId5" Type="http://schemas.openxmlformats.org/officeDocument/2006/relationships/image" Target="../media/image20.tiff"/><Relationship Id="rId10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svg"/><Relationship Id="rId3" Type="http://schemas.openxmlformats.org/officeDocument/2006/relationships/image" Target="../media/image57.png"/><Relationship Id="rId21" Type="http://schemas.openxmlformats.org/officeDocument/2006/relationships/image" Target="../media/image38.png"/><Relationship Id="rId7" Type="http://schemas.openxmlformats.org/officeDocument/2006/relationships/image" Target="../media/image13.png"/><Relationship Id="rId12" Type="http://schemas.openxmlformats.org/officeDocument/2006/relationships/image" Target="../media/image64.svg"/><Relationship Id="rId17" Type="http://schemas.openxmlformats.org/officeDocument/2006/relationships/image" Target="../media/image69.png"/><Relationship Id="rId25" Type="http://schemas.openxmlformats.org/officeDocument/2006/relationships/image" Target="../media/image72.svg"/><Relationship Id="rId2" Type="http://schemas.openxmlformats.org/officeDocument/2006/relationships/image" Target="../media/image10.png"/><Relationship Id="rId16" Type="http://schemas.openxmlformats.org/officeDocument/2006/relationships/image" Target="../media/image68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63.png"/><Relationship Id="rId24" Type="http://schemas.openxmlformats.org/officeDocument/2006/relationships/image" Target="../media/image71.png"/><Relationship Id="rId5" Type="http://schemas.openxmlformats.org/officeDocument/2006/relationships/image" Target="../media/image59.jpeg"/><Relationship Id="rId15" Type="http://schemas.openxmlformats.org/officeDocument/2006/relationships/image" Target="../media/image67.png"/><Relationship Id="rId23" Type="http://schemas.openxmlformats.org/officeDocument/2006/relationships/image" Target="../media/image20.tiff"/><Relationship Id="rId10" Type="http://schemas.openxmlformats.org/officeDocument/2006/relationships/image" Target="../media/image62.svg"/><Relationship Id="rId19" Type="http://schemas.openxmlformats.org/officeDocument/2006/relationships/image" Target="../media/image22.png"/><Relationship Id="rId4" Type="http://schemas.openxmlformats.org/officeDocument/2006/relationships/image" Target="../media/image58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Relationship Id="rId22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食物 的圖片&#10;&#10;自動產生的描述">
            <a:extLst>
              <a:ext uri="{FF2B5EF4-FFF2-40B4-BE49-F238E27FC236}">
                <a16:creationId xmlns:a16="http://schemas.microsoft.com/office/drawing/2014/main" id="{8324C046-0899-48E5-A99F-53A9212F0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3E2BAA2-08AE-4095-A3EA-8676CAACD3C1}"/>
              </a:ext>
            </a:extLst>
          </p:cNvPr>
          <p:cNvSpPr/>
          <p:nvPr/>
        </p:nvSpPr>
        <p:spPr>
          <a:xfrm>
            <a:off x="3990504" y="2793589"/>
            <a:ext cx="5961850" cy="4064411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中央控管．輕鬆佈署 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F626FF90-AFAD-4132-92F3-18E9C451EB35}"/>
              </a:ext>
            </a:extLst>
          </p:cNvPr>
          <p:cNvGrpSpPr/>
          <p:nvPr/>
        </p:nvGrpSpPr>
        <p:grpSpPr>
          <a:xfrm>
            <a:off x="4949062" y="2951149"/>
            <a:ext cx="6663203" cy="3906851"/>
            <a:chOff x="-212436" y="868218"/>
            <a:chExt cx="8913091" cy="4996873"/>
          </a:xfrm>
        </p:grpSpPr>
        <p:pic>
          <p:nvPicPr>
            <p:cNvPr id="20" name="圖片 11">
              <a:extLst>
                <a:ext uri="{FF2B5EF4-FFF2-40B4-BE49-F238E27FC236}">
                  <a16:creationId xmlns:a16="http://schemas.microsoft.com/office/drawing/2014/main" id="{4469D99E-D5B3-4F9C-BED7-6A506B9A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22" name="圖片 8">
              <a:extLst>
                <a:ext uri="{FF2B5EF4-FFF2-40B4-BE49-F238E27FC236}">
                  <a16:creationId xmlns:a16="http://schemas.microsoft.com/office/drawing/2014/main" id="{E6AA1ECF-E728-4D5C-812E-3C2F7E967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9D8E84E1-307E-FD4B-AC44-AFECD4FB6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308" y="2852091"/>
            <a:ext cx="6989863" cy="4017162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F3829BA9-3B1C-44AD-A92A-1A3724FB2237}"/>
              </a:ext>
            </a:extLst>
          </p:cNvPr>
          <p:cNvSpPr txBox="1"/>
          <p:nvPr/>
        </p:nvSpPr>
        <p:spPr>
          <a:xfrm>
            <a:off x="1973231" y="1887044"/>
            <a:ext cx="841416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latin typeface="微軟正黑體"/>
                <a:ea typeface="微軟正黑體"/>
              </a:rPr>
              <a:t>無需逐台設定，彈性化配置 </a:t>
            </a:r>
            <a:r>
              <a:rPr lang="en-US" altLang="zh-TW" sz="2400" b="1">
                <a:latin typeface="微軟正黑體"/>
                <a:ea typeface="微軟正黑體"/>
              </a:rPr>
              <a:t>, </a:t>
            </a:r>
            <a:r>
              <a:rPr lang="zh-TW" altLang="en-US" sz="2400" b="1">
                <a:latin typeface="微軟正黑體"/>
                <a:ea typeface="微軟正黑體"/>
              </a:rPr>
              <a:t>開放給用戶自行設置的權限 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D3B04BC-4DDB-4D58-A724-7B3E65680A38}"/>
              </a:ext>
            </a:extLst>
          </p:cNvPr>
          <p:cNvGrpSpPr/>
          <p:nvPr/>
        </p:nvGrpSpPr>
        <p:grpSpPr>
          <a:xfrm>
            <a:off x="677935" y="3054897"/>
            <a:ext cx="3424695" cy="1059904"/>
            <a:chOff x="1092200" y="2456510"/>
            <a:chExt cx="2103931" cy="1844524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7B22EB3E-3623-44F1-8FAF-D79B19FD52F9}"/>
                </a:ext>
              </a:extLst>
            </p:cNvPr>
            <p:cNvSpPr/>
            <p:nvPr/>
          </p:nvSpPr>
          <p:spPr>
            <a:xfrm>
              <a:off x="1092200" y="2456510"/>
              <a:ext cx="2103931" cy="1844524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19" name="矩形: 圓角 13">
              <a:extLst>
                <a:ext uri="{FF2B5EF4-FFF2-40B4-BE49-F238E27FC236}">
                  <a16:creationId xmlns:a16="http://schemas.microsoft.com/office/drawing/2014/main" id="{52E14391-6D2B-44D9-9297-93BD9C5BB458}"/>
                </a:ext>
              </a:extLst>
            </p:cNvPr>
            <p:cNvSpPr/>
            <p:nvPr/>
          </p:nvSpPr>
          <p:spPr>
            <a:xfrm>
              <a:off x="1148152" y="2655289"/>
              <a:ext cx="1985562" cy="1446963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3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同步配置</a:t>
              </a: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3C09AE0C-6569-4423-A339-9C30B41DEDAC}"/>
              </a:ext>
            </a:extLst>
          </p:cNvPr>
          <p:cNvGrpSpPr/>
          <p:nvPr/>
        </p:nvGrpSpPr>
        <p:grpSpPr>
          <a:xfrm>
            <a:off x="672672" y="4290327"/>
            <a:ext cx="3424695" cy="1059904"/>
            <a:chOff x="1092200" y="2456510"/>
            <a:chExt cx="2103931" cy="1844524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13A41B48-FC67-4D95-BD88-2451119F3D0B}"/>
                </a:ext>
              </a:extLst>
            </p:cNvPr>
            <p:cNvSpPr/>
            <p:nvPr/>
          </p:nvSpPr>
          <p:spPr>
            <a:xfrm>
              <a:off x="1092200" y="2456510"/>
              <a:ext cx="2103931" cy="1844524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6" name="矩形: 圓角 13">
              <a:extLst>
                <a:ext uri="{FF2B5EF4-FFF2-40B4-BE49-F238E27FC236}">
                  <a16:creationId xmlns:a16="http://schemas.microsoft.com/office/drawing/2014/main" id="{CD0D89AE-C3E8-4AB6-9387-B741D2659E37}"/>
                </a:ext>
              </a:extLst>
            </p:cNvPr>
            <p:cNvSpPr/>
            <p:nvPr/>
          </p:nvSpPr>
          <p:spPr>
            <a:xfrm>
              <a:off x="1148152" y="2655289"/>
              <a:ext cx="1985562" cy="1446963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3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篩選器配置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2E99457-A0C4-4B01-B4B8-586FC5796B30}"/>
              </a:ext>
            </a:extLst>
          </p:cNvPr>
          <p:cNvGrpSpPr/>
          <p:nvPr/>
        </p:nvGrpSpPr>
        <p:grpSpPr>
          <a:xfrm>
            <a:off x="667409" y="5528380"/>
            <a:ext cx="3424695" cy="1059904"/>
            <a:chOff x="1092200" y="2456510"/>
            <a:chExt cx="2103931" cy="1844524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C509C688-ED4A-4F28-9D1C-5D5FD7323D4E}"/>
                </a:ext>
              </a:extLst>
            </p:cNvPr>
            <p:cNvSpPr/>
            <p:nvPr/>
          </p:nvSpPr>
          <p:spPr>
            <a:xfrm>
              <a:off x="1092200" y="2456510"/>
              <a:ext cx="2103931" cy="1844524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9" name="矩形: 圓角 13">
              <a:extLst>
                <a:ext uri="{FF2B5EF4-FFF2-40B4-BE49-F238E27FC236}">
                  <a16:creationId xmlns:a16="http://schemas.microsoft.com/office/drawing/2014/main" id="{8D5EF060-2EE6-460F-A69D-569DD336D84C}"/>
                </a:ext>
              </a:extLst>
            </p:cNvPr>
            <p:cNvSpPr/>
            <p:nvPr/>
          </p:nvSpPr>
          <p:spPr>
            <a:xfrm>
              <a:off x="1148152" y="2655289"/>
              <a:ext cx="1985562" cy="1446963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3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衝突準則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83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9830AF3-31F3-4B90-8B7E-27095B6F2DDB}"/>
              </a:ext>
            </a:extLst>
          </p:cNvPr>
          <p:cNvSpPr/>
          <p:nvPr/>
        </p:nvSpPr>
        <p:spPr>
          <a:xfrm>
            <a:off x="5909909" y="3570523"/>
            <a:ext cx="5961850" cy="3668467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子資料夾同步, 單向</a:t>
            </a:r>
            <a:r>
              <a:rPr lang="en-US" altLang="zh-TW">
                <a:latin typeface="微軟正黑體"/>
                <a:ea typeface="微軟正黑體"/>
              </a:rPr>
              <a:t>/</a:t>
            </a:r>
            <a:r>
              <a:rPr lang="zh-TW" altLang="en-US">
                <a:latin typeface="微軟正黑體"/>
                <a:ea typeface="微軟正黑體"/>
              </a:rPr>
              <a:t>雙向同步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3BECA05-E612-794A-91DE-55563A682837}"/>
              </a:ext>
            </a:extLst>
          </p:cNvPr>
          <p:cNvSpPr txBox="1"/>
          <p:nvPr/>
        </p:nvSpPr>
        <p:spPr>
          <a:xfrm>
            <a:off x="460948" y="4753657"/>
            <a:ext cx="3973659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雙向同步</a:t>
            </a:r>
            <a:r>
              <a:rPr lang="en-US" altLang="zh-TW" sz="2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D944B2-35CD-DD4F-A821-FF93919FC91E}"/>
              </a:ext>
            </a:extLst>
          </p:cNvPr>
          <p:cNvSpPr/>
          <p:nvPr/>
        </p:nvSpPr>
        <p:spPr>
          <a:xfrm>
            <a:off x="460947" y="5169819"/>
            <a:ext cx="5434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標準的兩端互相同步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一方變動另一邊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會相同一致化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7F5DD5-F652-C344-938A-ED00C2E01A6F}"/>
              </a:ext>
            </a:extLst>
          </p:cNvPr>
          <p:cNvSpPr/>
          <p:nvPr/>
        </p:nvSpPr>
        <p:spPr>
          <a:xfrm>
            <a:off x="486493" y="3896183"/>
            <a:ext cx="3376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手機設定單向到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NAS: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手機資料同步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設定單向到手機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資料佈達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461A83D-5C2B-474A-8F15-7E8C92908020}"/>
              </a:ext>
            </a:extLst>
          </p:cNvPr>
          <p:cNvSpPr/>
          <p:nvPr/>
        </p:nvSpPr>
        <p:spPr>
          <a:xfrm>
            <a:off x="460947" y="3544226"/>
            <a:ext cx="4183196" cy="43088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220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單向同步</a:t>
            </a:r>
            <a:r>
              <a:rPr lang="en-US" altLang="zh-CN" sz="220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4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14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目前僅支援</a:t>
            </a:r>
            <a:r>
              <a:rPr lang="en-US" altLang="zh-CN" sz="14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Android, iOS</a:t>
            </a:r>
            <a:r>
              <a:rPr lang="zh-CN" altLang="en-US" sz="14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即將推出</a:t>
            </a:r>
            <a:r>
              <a:rPr lang="en-US" altLang="zh-CN" sz="14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40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C48947B-AB28-F24F-B171-8219DD2FF11D}"/>
              </a:ext>
            </a:extLst>
          </p:cNvPr>
          <p:cNvSpPr/>
          <p:nvPr/>
        </p:nvSpPr>
        <p:spPr>
          <a:xfrm>
            <a:off x="460946" y="2303791"/>
            <a:ext cx="5635053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 err="1">
                <a:latin typeface="微軟正黑體"/>
                <a:ea typeface="微軟正黑體"/>
              </a:rPr>
              <a:t>使用者</a:t>
            </a:r>
            <a:r>
              <a:rPr lang="zh-TW" altLang="zh-TW" sz="1600">
                <a:latin typeface="微軟正黑體"/>
                <a:ea typeface="微軟正黑體"/>
              </a:rPr>
              <a:t>可設置</a:t>
            </a:r>
            <a:r>
              <a:rPr lang="zh-CN" altLang="en-US" sz="1600">
                <a:latin typeface="微軟正黑體"/>
                <a:ea typeface="微軟正黑體"/>
              </a:rPr>
              <a:t>在共享/Qsync資料夾底下的子資料夾進行</a:t>
            </a:r>
            <a:r>
              <a:rPr lang="zh-TW" altLang="en-US" sz="1600">
                <a:latin typeface="微軟正黑體"/>
                <a:ea typeface="微軟正黑體"/>
              </a:rPr>
              <a:t>同步</a:t>
            </a:r>
            <a:r>
              <a:rPr lang="en-US" altLang="zh-TW" sz="1600">
                <a:latin typeface="微軟正黑體"/>
                <a:ea typeface="微軟正黑體"/>
              </a:rPr>
              <a:t>, </a:t>
            </a:r>
            <a:r>
              <a:rPr lang="zh-CN" altLang="en-US" sz="1600">
                <a:latin typeface="微軟正黑體"/>
                <a:ea typeface="微軟正黑體"/>
              </a:rPr>
              <a:t>但須注意必須在同一階</a:t>
            </a:r>
            <a:r>
              <a:rPr lang="en-US" altLang="zh-CN" sz="1600">
                <a:latin typeface="微軟正黑體"/>
                <a:ea typeface="微軟正黑體"/>
              </a:rPr>
              <a:t>, </a:t>
            </a:r>
            <a:r>
              <a:rPr lang="zh-CN" altLang="en-US" sz="1600">
                <a:latin typeface="微軟正黑體"/>
                <a:ea typeface="微軟正黑體"/>
              </a:rPr>
              <a:t>如果在某一層子資料夾設定後</a:t>
            </a:r>
            <a:r>
              <a:rPr lang="en-US" altLang="zh-CN" sz="1600">
                <a:latin typeface="微軟正黑體"/>
                <a:ea typeface="微軟正黑體"/>
              </a:rPr>
              <a:t>, </a:t>
            </a:r>
            <a:r>
              <a:rPr lang="zh-CN" altLang="en-US" sz="1600">
                <a:latin typeface="微軟正黑體"/>
                <a:ea typeface="微軟正黑體"/>
              </a:rPr>
              <a:t>同一台裝置將不能在上一層</a:t>
            </a:r>
            <a:r>
              <a:rPr lang="en-US" altLang="zh-CN" sz="1600">
                <a:latin typeface="微軟正黑體"/>
                <a:ea typeface="微軟正黑體"/>
              </a:rPr>
              <a:t>(</a:t>
            </a:r>
            <a:r>
              <a:rPr lang="zh-CN" altLang="en-US" sz="1600">
                <a:latin typeface="微軟正黑體"/>
                <a:ea typeface="微軟正黑體"/>
              </a:rPr>
              <a:t>父層</a:t>
            </a:r>
            <a:r>
              <a:rPr lang="en-US" altLang="zh-CN" sz="1600">
                <a:latin typeface="微軟正黑體"/>
                <a:ea typeface="微軟正黑體"/>
              </a:rPr>
              <a:t>)</a:t>
            </a:r>
            <a:r>
              <a:rPr lang="zh-CN" altLang="en-US" sz="1600">
                <a:latin typeface="微軟正黑體"/>
                <a:ea typeface="微軟正黑體"/>
              </a:rPr>
              <a:t>及下一層</a:t>
            </a:r>
            <a:r>
              <a:rPr lang="en-US" altLang="zh-CN" sz="1600">
                <a:latin typeface="微軟正黑體"/>
                <a:ea typeface="微軟正黑體"/>
              </a:rPr>
              <a:t>(</a:t>
            </a:r>
            <a:r>
              <a:rPr lang="zh-CN" altLang="en-US" sz="1600">
                <a:latin typeface="微軟正黑體"/>
                <a:ea typeface="微軟正黑體"/>
              </a:rPr>
              <a:t>子層</a:t>
            </a:r>
            <a:r>
              <a:rPr lang="en-US" altLang="zh-CN" sz="1600">
                <a:latin typeface="微軟正黑體"/>
                <a:ea typeface="微軟正黑體"/>
              </a:rPr>
              <a:t>)</a:t>
            </a:r>
            <a:r>
              <a:rPr lang="zh-CN" altLang="en-US" sz="1600">
                <a:latin typeface="微軟正黑體"/>
                <a:ea typeface="微軟正黑體"/>
              </a:rPr>
              <a:t> 設定為同步資料夾</a:t>
            </a:r>
            <a:r>
              <a:rPr lang="en-US" altLang="zh-CN" sz="1600">
                <a:latin typeface="微軟正黑體"/>
                <a:ea typeface="微軟正黑體"/>
              </a:rPr>
              <a:t>.</a:t>
            </a:r>
            <a:endParaRPr lang="zh-TW" altLang="zh-TW" sz="1600">
              <a:latin typeface="微軟正黑體"/>
              <a:ea typeface="微軟正黑體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D7FC8E-8EBD-9A49-BF4A-9015A8CD43AD}"/>
              </a:ext>
            </a:extLst>
          </p:cNvPr>
          <p:cNvSpPr/>
          <p:nvPr/>
        </p:nvSpPr>
        <p:spPr>
          <a:xfrm>
            <a:off x="460948" y="1946061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子資料夾同步</a:t>
            </a:r>
            <a:endParaRPr lang="zh-TW" altLang="en-US" sz="2200" b="1">
              <a:solidFill>
                <a:srgbClr val="002060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514FFB-A52D-7E44-B87B-2433E1D79D0A}"/>
              </a:ext>
            </a:extLst>
          </p:cNvPr>
          <p:cNvSpPr txBox="1"/>
          <p:nvPr/>
        </p:nvSpPr>
        <p:spPr>
          <a:xfrm>
            <a:off x="460947" y="5836781"/>
            <a:ext cx="3973659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裝置端篩選設定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4795555-724D-EA49-AE66-68F535B7E1DA}"/>
              </a:ext>
            </a:extLst>
          </p:cNvPr>
          <p:cNvSpPr/>
          <p:nvPr/>
        </p:nvSpPr>
        <p:spPr>
          <a:xfrm>
            <a:off x="460948" y="6248665"/>
            <a:ext cx="4412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設定避開不希望同步的檔案類型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4BA9015A-E89E-6146-91F5-A2D19127A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365"/>
          <a:stretch/>
        </p:blipFill>
        <p:spPr>
          <a:xfrm>
            <a:off x="8079650" y="1883051"/>
            <a:ext cx="1931150" cy="1638186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4C17FBA2-1D59-40E6-A9CD-08E0ADF28050}"/>
              </a:ext>
            </a:extLst>
          </p:cNvPr>
          <p:cNvGrpSpPr/>
          <p:nvPr/>
        </p:nvGrpSpPr>
        <p:grpSpPr>
          <a:xfrm>
            <a:off x="10809541" y="1649710"/>
            <a:ext cx="1063012" cy="1985345"/>
            <a:chOff x="10099636" y="1351418"/>
            <a:chExt cx="1063012" cy="1985345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8A300E45-A79C-4EFE-B603-DDECD6AF8DC6}"/>
                </a:ext>
              </a:extLst>
            </p:cNvPr>
            <p:cNvGrpSpPr/>
            <p:nvPr/>
          </p:nvGrpSpPr>
          <p:grpSpPr>
            <a:xfrm>
              <a:off x="10099636" y="1351418"/>
              <a:ext cx="1063012" cy="1985345"/>
              <a:chOff x="6554241" y="1259662"/>
              <a:chExt cx="2600683" cy="4857192"/>
            </a:xfrm>
          </p:grpSpPr>
          <p:pic>
            <p:nvPicPr>
              <p:cNvPr id="22" name="圖片 6">
                <a:extLst>
                  <a:ext uri="{FF2B5EF4-FFF2-40B4-BE49-F238E27FC236}">
                    <a16:creationId xmlns:a16="http://schemas.microsoft.com/office/drawing/2014/main" id="{80865862-D795-4FE9-B18E-4396FCBE28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4241" y="1259662"/>
                <a:ext cx="2600683" cy="4857192"/>
              </a:xfrm>
              <a:prstGeom prst="rect">
                <a:avLst/>
              </a:prstGeom>
            </p:spPr>
          </p:pic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D63F25BE-670B-436A-A3D2-74183FA3879A}"/>
                  </a:ext>
                </a:extLst>
              </p:cNvPr>
              <p:cNvGrpSpPr/>
              <p:nvPr/>
            </p:nvGrpSpPr>
            <p:grpSpPr>
              <a:xfrm>
                <a:off x="6889798" y="1914965"/>
                <a:ext cx="2010096" cy="3551519"/>
                <a:chOff x="9297498" y="1894663"/>
                <a:chExt cx="1718622" cy="3036531"/>
              </a:xfrm>
            </p:grpSpPr>
            <p:pic>
              <p:nvPicPr>
                <p:cNvPr id="26" name="圖片 25">
                  <a:extLst>
                    <a:ext uri="{FF2B5EF4-FFF2-40B4-BE49-F238E27FC236}">
                      <a16:creationId xmlns:a16="http://schemas.microsoft.com/office/drawing/2014/main" id="{E0094692-3AAF-46CD-AF14-5FC7B328F1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25687"/>
                <a:stretch/>
              </p:blipFill>
              <p:spPr>
                <a:xfrm>
                  <a:off x="9297499" y="1894663"/>
                  <a:ext cx="1718621" cy="2654313"/>
                </a:xfrm>
                <a:prstGeom prst="rect">
                  <a:avLst/>
                </a:prstGeom>
              </p:spPr>
            </p:pic>
            <p:pic>
              <p:nvPicPr>
                <p:cNvPr id="27" name="圖片 26">
                  <a:extLst>
                    <a:ext uri="{FF2B5EF4-FFF2-40B4-BE49-F238E27FC236}">
                      <a16:creationId xmlns:a16="http://schemas.microsoft.com/office/drawing/2014/main" id="{353FCD32-906D-4416-AFF4-049405152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88893" b="-148"/>
                <a:stretch/>
              </p:blipFill>
              <p:spPr>
                <a:xfrm>
                  <a:off x="9297498" y="4529196"/>
                  <a:ext cx="1718621" cy="40199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62281A0-BD1F-4B19-8626-ABC443F57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36793" y="1619268"/>
              <a:ext cx="821613" cy="1451661"/>
            </a:xfrm>
            <a:prstGeom prst="rect">
              <a:avLst/>
            </a:prstGeom>
          </p:spPr>
        </p:pic>
      </p:grpSp>
      <p:pic>
        <p:nvPicPr>
          <p:cNvPr id="30" name="圖形 29">
            <a:extLst>
              <a:ext uri="{FF2B5EF4-FFF2-40B4-BE49-F238E27FC236}">
                <a16:creationId xmlns:a16="http://schemas.microsoft.com/office/drawing/2014/main" id="{5751D7E2-0952-410B-ADD4-01916866C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1506" y="1880140"/>
            <a:ext cx="1317629" cy="164423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7FA387E8-AD55-4A90-97ED-FEA223F200E4}"/>
              </a:ext>
            </a:extLst>
          </p:cNvPr>
          <p:cNvSpPr/>
          <p:nvPr/>
        </p:nvSpPr>
        <p:spPr>
          <a:xfrm>
            <a:off x="10986117" y="2897654"/>
            <a:ext cx="263018" cy="2285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A0A51544-FB56-4E91-9953-C80FBA96F119}"/>
              </a:ext>
            </a:extLst>
          </p:cNvPr>
          <p:cNvGrpSpPr/>
          <p:nvPr/>
        </p:nvGrpSpPr>
        <p:grpSpPr>
          <a:xfrm>
            <a:off x="540242" y="3309442"/>
            <a:ext cx="5746221" cy="2362997"/>
            <a:chOff x="540242" y="3309442"/>
            <a:chExt cx="5030225" cy="2362997"/>
          </a:xfrm>
        </p:grpSpPr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9AFF4C0B-3AE4-ED4D-9315-68E3B26EC65F}"/>
                </a:ext>
              </a:extLst>
            </p:cNvPr>
            <p:cNvCxnSpPr>
              <a:cxnSpLocks/>
            </p:cNvCxnSpPr>
            <p:nvPr/>
          </p:nvCxnSpPr>
          <p:spPr>
            <a:xfrm>
              <a:off x="540242" y="3309442"/>
              <a:ext cx="5030225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68695D35-48D6-4B2C-8592-3F566DE7C01A}"/>
                </a:ext>
              </a:extLst>
            </p:cNvPr>
            <p:cNvCxnSpPr>
              <a:cxnSpLocks/>
            </p:cNvCxnSpPr>
            <p:nvPr/>
          </p:nvCxnSpPr>
          <p:spPr>
            <a:xfrm>
              <a:off x="540242" y="4641199"/>
              <a:ext cx="5030225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FC072CF5-7522-4425-85AD-2E6974FCF662}"/>
                </a:ext>
              </a:extLst>
            </p:cNvPr>
            <p:cNvCxnSpPr>
              <a:cxnSpLocks/>
            </p:cNvCxnSpPr>
            <p:nvPr/>
          </p:nvCxnSpPr>
          <p:spPr>
            <a:xfrm>
              <a:off x="540242" y="5672439"/>
              <a:ext cx="5030225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FEB769CB-FE2A-CE4A-8728-61040FE0B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284" y="3570955"/>
            <a:ext cx="5179033" cy="3191286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1CAC8CB7-0E89-E140-9A87-03BF46FB9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5657" y="4543725"/>
            <a:ext cx="3366102" cy="2218889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265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2AAB46DC-844B-49C8-AA4E-C57469456D41}"/>
              </a:ext>
            </a:extLst>
          </p:cNvPr>
          <p:cNvGrpSpPr/>
          <p:nvPr/>
        </p:nvGrpSpPr>
        <p:grpSpPr>
          <a:xfrm>
            <a:off x="-72317" y="3244842"/>
            <a:ext cx="6309339" cy="3822637"/>
            <a:chOff x="-212436" y="868218"/>
            <a:chExt cx="8913091" cy="4996873"/>
          </a:xfrm>
        </p:grpSpPr>
        <p:pic>
          <p:nvPicPr>
            <p:cNvPr id="30" name="圖片 11">
              <a:extLst>
                <a:ext uri="{FF2B5EF4-FFF2-40B4-BE49-F238E27FC236}">
                  <a16:creationId xmlns:a16="http://schemas.microsoft.com/office/drawing/2014/main" id="{9EC425E0-572B-4466-91B7-9B1796985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31" name="圖片 8">
              <a:extLst>
                <a:ext uri="{FF2B5EF4-FFF2-40B4-BE49-F238E27FC236}">
                  <a16:creationId xmlns:a16="http://schemas.microsoft.com/office/drawing/2014/main" id="{EDA9C2AE-C59B-4093-A078-BAA93033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97EF27E-28A5-4330-8175-F0BC08A5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更安全的檔案同步、回復及抹除機制 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521DDB9C-E7F8-4DA4-8060-50CA399BB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45" t="11411" r="12506" b="5387"/>
          <a:stretch/>
        </p:blipFill>
        <p:spPr>
          <a:xfrm>
            <a:off x="3479774" y="1775518"/>
            <a:ext cx="1029368" cy="1014393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51F804FF-AD3A-40FE-80DD-973E9C50A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83" t="6029" r="11819" b="8984"/>
          <a:stretch/>
        </p:blipFill>
        <p:spPr>
          <a:xfrm>
            <a:off x="1153928" y="1813003"/>
            <a:ext cx="1029368" cy="102827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B2B944C-D707-4AE3-AD0E-6C4687E1ADFB}"/>
              </a:ext>
            </a:extLst>
          </p:cNvPr>
          <p:cNvSpPr txBox="1"/>
          <p:nvPr/>
        </p:nvSpPr>
        <p:spPr>
          <a:xfrm>
            <a:off x="3383275" y="2841916"/>
            <a:ext cx="267188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</a:t>
            </a:r>
          </a:p>
          <a:p>
            <a:r>
              <a:rPr 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簡單易用，還能找回舊版 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03EC726-AA02-4808-8C88-9DC6EDD9AEEF}"/>
              </a:ext>
            </a:extLst>
          </p:cNvPr>
          <p:cNvSpPr txBox="1"/>
          <p:nvPr/>
        </p:nvSpPr>
        <p:spPr>
          <a:xfrm>
            <a:off x="1012216" y="2841916"/>
            <a:ext cx="222934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IT管理人員</a:t>
            </a:r>
          </a:p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輕鬆佈署   </a:t>
            </a:r>
            <a:r>
              <a:rPr 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集中管理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8F8E4C6-9D15-4FA0-9CB5-C2901F73E0F3}"/>
              </a:ext>
            </a:extLst>
          </p:cNvPr>
          <p:cNvGrpSpPr/>
          <p:nvPr/>
        </p:nvGrpSpPr>
        <p:grpSpPr>
          <a:xfrm>
            <a:off x="6359161" y="2325534"/>
            <a:ext cx="4657044" cy="3976142"/>
            <a:chOff x="681541" y="1402994"/>
            <a:chExt cx="4657044" cy="3976142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B49385CB-BA07-486E-B278-A3221C91D93F}"/>
                </a:ext>
              </a:extLst>
            </p:cNvPr>
            <p:cNvSpPr txBox="1"/>
            <p:nvPr/>
          </p:nvSpPr>
          <p:spPr>
            <a:xfrm>
              <a:off x="681541" y="4189920"/>
              <a:ext cx="3292812" cy="492443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600" b="1" err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遠端抹除</a:t>
              </a:r>
              <a:r>
                <a:rPr lang="en-US" altLang="zh-TW" sz="2600" b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 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D718362-F671-4A9B-B170-334DEB346D77}"/>
                </a:ext>
              </a:extLst>
            </p:cNvPr>
            <p:cNvSpPr/>
            <p:nvPr/>
          </p:nvSpPr>
          <p:spPr>
            <a:xfrm>
              <a:off x="681541" y="4732805"/>
              <a:ext cx="36566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zh-TW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管理者能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 Q</a:t>
              </a:r>
              <a:r>
                <a:rPr lang="en-US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sync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central</a:t>
              </a:r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 </a:t>
              </a:r>
              <a:r>
                <a:rPr lang="zh-TW" altLang="zh-TW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遠端抹除遺失設備裏的 同步檔案</a:t>
              </a:r>
              <a:r>
                <a:rPr lang="zh-TW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155F97F-31D2-4C58-BDF2-C6A1B12F5B1A}"/>
                </a:ext>
              </a:extLst>
            </p:cNvPr>
            <p:cNvSpPr/>
            <p:nvPr/>
          </p:nvSpPr>
          <p:spPr>
            <a:xfrm>
              <a:off x="681541" y="3495977"/>
              <a:ext cx="34740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zh-TW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使用者能自行回復以前的舊版本</a:t>
              </a:r>
              <a:r>
                <a: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endPara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C45B52C-44A2-459A-95A1-0D0CA90DEB66}"/>
                </a:ext>
              </a:extLst>
            </p:cNvPr>
            <p:cNvSpPr/>
            <p:nvPr/>
          </p:nvSpPr>
          <p:spPr>
            <a:xfrm>
              <a:off x="681541" y="2995515"/>
              <a:ext cx="4657044" cy="492443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2600" b="1" err="1">
                  <a:solidFill>
                    <a:srgbClr val="002060"/>
                  </a:solidFill>
                  <a:latin typeface="微軟正黑體"/>
                  <a:ea typeface="微軟正黑體"/>
                  <a:cs typeface="Arial"/>
                </a:rPr>
                <a:t>版本控制</a:t>
              </a:r>
              <a:r>
                <a:rPr lang="en-US" altLang="zh-TW" sz="2600" b="1">
                  <a:solidFill>
                    <a:srgbClr val="002060"/>
                  </a:solidFill>
                  <a:latin typeface="微軟正黑體"/>
                  <a:ea typeface="微軟正黑體"/>
                  <a:cs typeface="Arial"/>
                </a:rPr>
                <a:t> (</a:t>
              </a:r>
              <a:r>
                <a:rPr lang="en-US" altLang="zh-TW" sz="2600" b="1" err="1">
                  <a:solidFill>
                    <a:srgbClr val="002060"/>
                  </a:solidFill>
                  <a:latin typeface="微軟正黑體"/>
                  <a:ea typeface="微軟正黑體"/>
                  <a:cs typeface="Arial"/>
                </a:rPr>
                <a:t>限於Qsync資料夾</a:t>
              </a:r>
              <a:r>
                <a:rPr lang="en-US" altLang="zh-TW" sz="2600" b="1">
                  <a:solidFill>
                    <a:srgbClr val="002060"/>
                  </a:solidFill>
                  <a:latin typeface="微軟正黑體"/>
                  <a:ea typeface="微軟正黑體"/>
                  <a:cs typeface="Arial"/>
                </a:rPr>
                <a:t>)  </a:t>
              </a:r>
              <a:endParaRPr lang="en-US" altLang="zh-TW" sz="2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17EFA38-E54F-466F-A77C-701C1E08DD45}"/>
                </a:ext>
              </a:extLst>
            </p:cNvPr>
            <p:cNvSpPr/>
            <p:nvPr/>
          </p:nvSpPr>
          <p:spPr>
            <a:xfrm>
              <a:off x="681541" y="1950676"/>
              <a:ext cx="39127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使用者</a:t>
              </a:r>
              <a:r>
                <a:rPr lang="zh-TW" altLang="zh-TW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可設置同步也不移除NAS上檔案， NAS端保留所有檔案副本</a:t>
              </a:r>
              <a:r>
                <a:rPr lang="zh-TW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72D5570-806B-4568-9E0F-4CF2837545CA}"/>
                </a:ext>
              </a:extLst>
            </p:cNvPr>
            <p:cNvSpPr/>
            <p:nvPr/>
          </p:nvSpPr>
          <p:spPr>
            <a:xfrm>
              <a:off x="681541" y="1402994"/>
              <a:ext cx="231826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Delete </a:t>
              </a:r>
              <a:endParaRPr lang="zh-TW" alt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CEE4E7F-AADE-433D-98B5-3C4659D85372}"/>
              </a:ext>
            </a:extLst>
          </p:cNvPr>
          <p:cNvGrpSpPr/>
          <p:nvPr/>
        </p:nvGrpSpPr>
        <p:grpSpPr>
          <a:xfrm>
            <a:off x="6424868" y="3662760"/>
            <a:ext cx="5457251" cy="1284316"/>
            <a:chOff x="6424869" y="3662760"/>
            <a:chExt cx="4168346" cy="1284316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BF8BAA26-0542-4BC5-8A93-8BB7CDF0EF44}"/>
                </a:ext>
              </a:extLst>
            </p:cNvPr>
            <p:cNvCxnSpPr/>
            <p:nvPr/>
          </p:nvCxnSpPr>
          <p:spPr>
            <a:xfrm>
              <a:off x="6424869" y="3662760"/>
              <a:ext cx="4168346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478D13CC-F5B1-4991-9A45-F9DB18C88671}"/>
                </a:ext>
              </a:extLst>
            </p:cNvPr>
            <p:cNvCxnSpPr/>
            <p:nvPr/>
          </p:nvCxnSpPr>
          <p:spPr>
            <a:xfrm>
              <a:off x="6424869" y="4947076"/>
              <a:ext cx="4168346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100C9D25-EB61-C547-9375-890BBC1EA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928" y="3693822"/>
            <a:ext cx="3879391" cy="22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21E77B-3187-4330-9232-1484511DA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>
          <a:xfrm>
            <a:off x="4666106" y="1891895"/>
            <a:ext cx="6894985" cy="440068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D6CAB6C-A9A3-4A48-9625-7BFC45C1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團隊合作．提升工作效率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43B5BC1-BACC-4A06-A614-19CFC66C0EED}"/>
              </a:ext>
            </a:extLst>
          </p:cNvPr>
          <p:cNvSpPr txBox="1"/>
          <p:nvPr/>
        </p:nvSpPr>
        <p:spPr>
          <a:xfrm>
            <a:off x="588109" y="1891895"/>
            <a:ext cx="5014593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使用者可自行</a:t>
            </a:r>
            <a:endParaRPr lang="en-US" altLang="zh-TW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建立團體資料夾</a:t>
            </a:r>
            <a:b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(</a:t>
            </a:r>
            <a:r>
              <a:rPr lang="en-US" altLang="zh-TW" sz="2000" b="1" err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限於Qsync資料夾</a:t>
            </a:r>
            <a:r>
              <a:rPr lang="en-US" altLang="zh-TW" sz="200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) </a:t>
            </a:r>
            <a:r>
              <a:rPr lang="en-US" altLang="zh-TW" sz="360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 </a:t>
            </a:r>
            <a:endParaRPr lang="zh-TW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E2603E-C193-4FAC-9CC8-0FD2D00FB482}"/>
              </a:ext>
            </a:extLst>
          </p:cNvPr>
          <p:cNvSpPr txBox="1"/>
          <p:nvPr/>
        </p:nvSpPr>
        <p:spPr>
          <a:xfrm>
            <a:off x="591590" y="3869946"/>
            <a:ext cx="3228736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跨部門團隊協作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客戶與廠商檔案同步共享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  <a:p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無需麻煩管理者</a:t>
            </a:r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增加協作效率及降低管理上的難度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20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5545F4E4-5AB0-45FD-8B08-3EEFA5AC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690" y="4092238"/>
            <a:ext cx="831012" cy="8105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22" descr="一張含有 標誌, 物件, 急救箱, 室外 的圖片&#10;&#10;描述是以高可信度產生">
            <a:extLst>
              <a:ext uri="{FF2B5EF4-FFF2-40B4-BE49-F238E27FC236}">
                <a16:creationId xmlns:a16="http://schemas.microsoft.com/office/drawing/2014/main" id="{DD1EA682-6018-4DE6-95F1-BEB10F0A2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293" y="1657761"/>
            <a:ext cx="845389" cy="8022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70490170-0D53-45CE-96F1-2C93CDAA1754}"/>
              </a:ext>
            </a:extLst>
          </p:cNvPr>
          <p:cNvGrpSpPr/>
          <p:nvPr/>
        </p:nvGrpSpPr>
        <p:grpSpPr>
          <a:xfrm>
            <a:off x="5848015" y="4993766"/>
            <a:ext cx="1955575" cy="1797122"/>
            <a:chOff x="5092314" y="3929145"/>
            <a:chExt cx="1955575" cy="1797122"/>
          </a:xfrm>
        </p:grpSpPr>
        <p:pic>
          <p:nvPicPr>
            <p:cNvPr id="13" name="圖片 15">
              <a:extLst>
                <a:ext uri="{FF2B5EF4-FFF2-40B4-BE49-F238E27FC236}">
                  <a16:creationId xmlns:a16="http://schemas.microsoft.com/office/drawing/2014/main" id="{C201F20F-B038-437A-B680-8CF4F2190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2314" y="3929145"/>
              <a:ext cx="1815688" cy="179712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1A65535-76EA-44ED-9D35-A43CC00DA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687" y="4584289"/>
              <a:ext cx="947202" cy="94720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C148AE0D-5B52-D047-8777-0BDB0106E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460864"/>
            <a:ext cx="4340414" cy="2468596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C7906956-0C86-054E-A33A-632DB64DCD93}"/>
              </a:ext>
            </a:extLst>
          </p:cNvPr>
          <p:cNvGrpSpPr/>
          <p:nvPr/>
        </p:nvGrpSpPr>
        <p:grpSpPr>
          <a:xfrm>
            <a:off x="9813624" y="4190681"/>
            <a:ext cx="1955575" cy="1797122"/>
            <a:chOff x="5092314" y="3929145"/>
            <a:chExt cx="1955575" cy="1797122"/>
          </a:xfrm>
        </p:grpSpPr>
        <p:pic>
          <p:nvPicPr>
            <p:cNvPr id="26" name="圖片 15">
              <a:extLst>
                <a:ext uri="{FF2B5EF4-FFF2-40B4-BE49-F238E27FC236}">
                  <a16:creationId xmlns:a16="http://schemas.microsoft.com/office/drawing/2014/main" id="{4A7EC0DC-5CD7-2449-B1B3-465E40AE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092314" y="3929145"/>
              <a:ext cx="1815688" cy="1797122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2CFAEE2D-9502-8843-9C6C-C603FE5F5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687" y="4584289"/>
              <a:ext cx="947202" cy="94720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77241381-DFF7-C747-A735-F5C8A1E0C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0477" y="5632999"/>
            <a:ext cx="963113" cy="96311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682153B5-E6F7-4340-9850-9B015280CB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1997" y="4845825"/>
            <a:ext cx="963113" cy="96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9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>
            <a:extLst>
              <a:ext uri="{FF2B5EF4-FFF2-40B4-BE49-F238E27FC236}">
                <a16:creationId xmlns:a16="http://schemas.microsoft.com/office/drawing/2014/main" id="{6A31934B-D2CC-484B-9C69-D757922A5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6"/>
          <a:stretch/>
        </p:blipFill>
        <p:spPr>
          <a:xfrm>
            <a:off x="381300" y="4069320"/>
            <a:ext cx="11434779" cy="989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B10025-1C9B-40AD-8834-3349BA28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進階儲存功能讓</a:t>
            </a:r>
            <a:r>
              <a:rPr lang="zh-CN" altLang="en-US"/>
              <a:t>資料</a:t>
            </a:r>
            <a:r>
              <a:rPr lang="zh-TW" altLang="en-US"/>
              <a:t>更安全可靠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6F04C54-B61C-4B47-B307-3541AC088AD4}"/>
              </a:ext>
            </a:extLst>
          </p:cNvPr>
          <p:cNvSpPr txBox="1"/>
          <p:nvPr/>
        </p:nvSpPr>
        <p:spPr>
          <a:xfrm>
            <a:off x="8892863" y="3235505"/>
            <a:ext cx="3155325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Hybrid Backup Sync</a:t>
            </a:r>
          </a:p>
          <a:p>
            <a:pPr algn="ctr"/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多點備份 即時回復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F0A5D8-5F11-440C-8561-4B82B6A56BB0}"/>
              </a:ext>
            </a:extLst>
          </p:cNvPr>
          <p:cNvSpPr txBox="1"/>
          <p:nvPr/>
        </p:nvSpPr>
        <p:spPr>
          <a:xfrm>
            <a:off x="496320" y="3235505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RAID   </a:t>
            </a:r>
          </a:p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磁碟陣列保護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A401CD6-7313-49CD-916D-B28279759401}"/>
              </a:ext>
            </a:extLst>
          </p:cNvPr>
          <p:cNvSpPr txBox="1"/>
          <p:nvPr/>
        </p:nvSpPr>
        <p:spPr>
          <a:xfrm>
            <a:off x="3429301" y="3235507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快照功能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不怕勒索病毒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AD65EE6-9DEF-451C-BEDC-651A2C25866B}"/>
              </a:ext>
            </a:extLst>
          </p:cNvPr>
          <p:cNvSpPr txBox="1"/>
          <p:nvPr/>
        </p:nvSpPr>
        <p:spPr>
          <a:xfrm>
            <a:off x="6218511" y="3235507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Qtier, SSD Cache 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加速傳輸效能</a:t>
            </a:r>
          </a:p>
        </p:txBody>
      </p:sp>
      <p:pic>
        <p:nvPicPr>
          <p:cNvPr id="12" name="圖片 12">
            <a:extLst>
              <a:ext uri="{FF2B5EF4-FFF2-40B4-BE49-F238E27FC236}">
                <a16:creationId xmlns:a16="http://schemas.microsoft.com/office/drawing/2014/main" id="{5FF9D89D-CB73-4F56-A918-3E9C6DE9C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22" y="1935761"/>
            <a:ext cx="1085846" cy="1085844"/>
          </a:xfrm>
          <a:prstGeom prst="rect">
            <a:avLst/>
          </a:prstGeom>
        </p:spPr>
      </p:pic>
      <p:pic>
        <p:nvPicPr>
          <p:cNvPr id="11" name="圖片 14">
            <a:extLst>
              <a:ext uri="{FF2B5EF4-FFF2-40B4-BE49-F238E27FC236}">
                <a16:creationId xmlns:a16="http://schemas.microsoft.com/office/drawing/2014/main" id="{52E3E8E3-A350-4C4F-BC17-832A58605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187" y="1936930"/>
            <a:ext cx="1084675" cy="108467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261B10D-9408-C94C-9D5B-8D19C133B4AE}"/>
              </a:ext>
            </a:extLst>
          </p:cNvPr>
          <p:cNvGrpSpPr/>
          <p:nvPr/>
        </p:nvGrpSpPr>
        <p:grpSpPr>
          <a:xfrm>
            <a:off x="8244287" y="5208351"/>
            <a:ext cx="1793870" cy="1015324"/>
            <a:chOff x="9717799" y="4066229"/>
            <a:chExt cx="2786007" cy="1576868"/>
          </a:xfrm>
        </p:grpSpPr>
        <p:pic>
          <p:nvPicPr>
            <p:cNvPr id="14" name="圖形 48">
              <a:extLst>
                <a:ext uri="{FF2B5EF4-FFF2-40B4-BE49-F238E27FC236}">
                  <a16:creationId xmlns:a16="http://schemas.microsoft.com/office/drawing/2014/main" id="{0F854676-CDBB-DC45-9BC3-0C84535E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15" name="群組 47">
              <a:extLst>
                <a:ext uri="{FF2B5EF4-FFF2-40B4-BE49-F238E27FC236}">
                  <a16:creationId xmlns:a16="http://schemas.microsoft.com/office/drawing/2014/main" id="{A96A46D1-0047-2941-BFC9-80C967E833D0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6" name="Google Shape;442;p24">
                <a:extLst>
                  <a:ext uri="{FF2B5EF4-FFF2-40B4-BE49-F238E27FC236}">
                    <a16:creationId xmlns:a16="http://schemas.microsoft.com/office/drawing/2014/main" id="{AD5B954C-A84D-5C45-BAF1-C69745266627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7" name="Google Shape;443;p24">
                <a:extLst>
                  <a:ext uri="{FF2B5EF4-FFF2-40B4-BE49-F238E27FC236}">
                    <a16:creationId xmlns:a16="http://schemas.microsoft.com/office/drawing/2014/main" id="{17592F49-DFE1-3F4C-8A47-D98111FD9BD1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8" name="Google Shape;444;p24">
                <a:extLst>
                  <a:ext uri="{FF2B5EF4-FFF2-40B4-BE49-F238E27FC236}">
                    <a16:creationId xmlns:a16="http://schemas.microsoft.com/office/drawing/2014/main" id="{7FAAEF41-5C1F-BE46-BD72-AB66E4531B44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9" name="Google Shape;445;p24">
                <a:extLst>
                  <a:ext uri="{FF2B5EF4-FFF2-40B4-BE49-F238E27FC236}">
                    <a16:creationId xmlns:a16="http://schemas.microsoft.com/office/drawing/2014/main" id="{28E3A65B-9A33-FA40-8378-58C9D5D18D09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316ACD5-5AFD-7148-B626-1F99D0629C6B}"/>
              </a:ext>
            </a:extLst>
          </p:cNvPr>
          <p:cNvGrpSpPr/>
          <p:nvPr/>
        </p:nvGrpSpPr>
        <p:grpSpPr>
          <a:xfrm>
            <a:off x="6177581" y="5208351"/>
            <a:ext cx="3911185" cy="1015324"/>
            <a:chOff x="6147389" y="4066228"/>
            <a:chExt cx="6074346" cy="1576868"/>
          </a:xfrm>
        </p:grpSpPr>
        <p:pic>
          <p:nvPicPr>
            <p:cNvPr id="21" name="圖形 45">
              <a:extLst>
                <a:ext uri="{FF2B5EF4-FFF2-40B4-BE49-F238E27FC236}">
                  <a16:creationId xmlns:a16="http://schemas.microsoft.com/office/drawing/2014/main" id="{8412D404-5AA3-AB4F-86BF-AF40C30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22" name="Google Shape;448;p24">
              <a:extLst>
                <a:ext uri="{FF2B5EF4-FFF2-40B4-BE49-F238E27FC236}">
                  <a16:creationId xmlns:a16="http://schemas.microsoft.com/office/drawing/2014/main" id="{84DE917F-9B2F-DD48-859D-35C1C6F31400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Deduplicated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9B1FA04-DE3C-664C-ABA9-E15F847C421C}"/>
              </a:ext>
            </a:extLst>
          </p:cNvPr>
          <p:cNvGrpSpPr/>
          <p:nvPr/>
        </p:nvGrpSpPr>
        <p:grpSpPr>
          <a:xfrm>
            <a:off x="4166605" y="5208351"/>
            <a:ext cx="1793870" cy="1015324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13083AE9-D23A-E24B-933F-FE1CEAB0B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89FA8809-5F39-604F-9607-1A0A9704C84D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DE20F3D9-A7CC-DF4F-837A-A5AC2389282F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09AA0597-0349-854F-85A7-B5C4508AAC16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981C0CFD-C446-CA4D-B1B2-932970D6B05A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7A77FB48-9B65-2143-9CF5-5FFCBCC5CDC9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D138B6A9-1053-1240-9345-44CFD70D031C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D3CCE911-9E3F-494C-887B-352622511E43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22FEFA3-794A-7F4D-88EB-9591C2BC1BD3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FCE31E1C-FD44-254F-96C9-998A6B188632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6B8E165-F654-364A-BBF4-73BF6C9C88F5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sp>
        <p:nvSpPr>
          <p:cNvPr id="35" name="Google Shape;459;p24">
            <a:extLst>
              <a:ext uri="{FF2B5EF4-FFF2-40B4-BE49-F238E27FC236}">
                <a16:creationId xmlns:a16="http://schemas.microsoft.com/office/drawing/2014/main" id="{EFBBE918-60F1-554E-928D-F518D59CD7A3}"/>
              </a:ext>
            </a:extLst>
          </p:cNvPr>
          <p:cNvSpPr/>
          <p:nvPr/>
        </p:nvSpPr>
        <p:spPr>
          <a:xfrm>
            <a:off x="5609165" y="6341003"/>
            <a:ext cx="138489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1" i="0" u="none" strike="noStrike" cap="none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Compression</a:t>
            </a:r>
            <a:endParaRPr lang="en-US" sz="13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6" name="Google Shape;458;p24">
            <a:extLst>
              <a:ext uri="{FF2B5EF4-FFF2-40B4-BE49-F238E27FC236}">
                <a16:creationId xmlns:a16="http://schemas.microsoft.com/office/drawing/2014/main" id="{19EBFFBE-CC1F-F348-8AF9-E7C595FD3F04}"/>
              </a:ext>
            </a:extLst>
          </p:cNvPr>
          <p:cNvSpPr/>
          <p:nvPr/>
        </p:nvSpPr>
        <p:spPr>
          <a:xfrm>
            <a:off x="7711074" y="6339473"/>
            <a:ext cx="1465977" cy="2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1" i="0" u="none" strike="noStrike" cap="none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Deduplication</a:t>
            </a:r>
            <a:endParaRPr lang="en-US" sz="13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7" name="Google Shape;449;p24">
            <a:extLst>
              <a:ext uri="{FF2B5EF4-FFF2-40B4-BE49-F238E27FC236}">
                <a16:creationId xmlns:a16="http://schemas.microsoft.com/office/drawing/2014/main" id="{155D2BE4-3D81-AD4B-BCAC-181A1A8057E0}"/>
              </a:ext>
            </a:extLst>
          </p:cNvPr>
          <p:cNvSpPr/>
          <p:nvPr/>
        </p:nvSpPr>
        <p:spPr>
          <a:xfrm>
            <a:off x="6145694" y="5974591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rPr>
              <a:t>Compressed Data</a:t>
            </a:r>
            <a:endParaRPr lang="en-US" sz="1400">
              <a:solidFill>
                <a:srgbClr val="00FFFF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38" name="Google Shape;442;p24">
            <a:extLst>
              <a:ext uri="{FF2B5EF4-FFF2-40B4-BE49-F238E27FC236}">
                <a16:creationId xmlns:a16="http://schemas.microsoft.com/office/drawing/2014/main" id="{7582D5CC-D4FF-7F47-B070-976C0A8A8960}"/>
              </a:ext>
            </a:extLst>
          </p:cNvPr>
          <p:cNvSpPr/>
          <p:nvPr/>
        </p:nvSpPr>
        <p:spPr>
          <a:xfrm>
            <a:off x="6645027" y="5376240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39" name="Google Shape;443;p24">
            <a:extLst>
              <a:ext uri="{FF2B5EF4-FFF2-40B4-BE49-F238E27FC236}">
                <a16:creationId xmlns:a16="http://schemas.microsoft.com/office/drawing/2014/main" id="{943E538A-6D19-484B-A9A9-1F445FFFA4AE}"/>
              </a:ext>
            </a:extLst>
          </p:cNvPr>
          <p:cNvSpPr/>
          <p:nvPr/>
        </p:nvSpPr>
        <p:spPr>
          <a:xfrm>
            <a:off x="7109783" y="5376240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0" name="Google Shape;444;p24">
            <a:extLst>
              <a:ext uri="{FF2B5EF4-FFF2-40B4-BE49-F238E27FC236}">
                <a16:creationId xmlns:a16="http://schemas.microsoft.com/office/drawing/2014/main" id="{AAEC1A2B-AD95-5E4F-82D6-BAC29440568A}"/>
              </a:ext>
            </a:extLst>
          </p:cNvPr>
          <p:cNvSpPr/>
          <p:nvPr/>
        </p:nvSpPr>
        <p:spPr>
          <a:xfrm>
            <a:off x="6877405" y="5376240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1" name="Google Shape;445;p24">
            <a:extLst>
              <a:ext uri="{FF2B5EF4-FFF2-40B4-BE49-F238E27FC236}">
                <a16:creationId xmlns:a16="http://schemas.microsoft.com/office/drawing/2014/main" id="{C24B4915-B560-1F45-BDD9-C48EC9A85B00}"/>
              </a:ext>
            </a:extLst>
          </p:cNvPr>
          <p:cNvSpPr/>
          <p:nvPr/>
        </p:nvSpPr>
        <p:spPr>
          <a:xfrm>
            <a:off x="7342160" y="5376240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2" name="Google Shape;442;p24">
            <a:extLst>
              <a:ext uri="{FF2B5EF4-FFF2-40B4-BE49-F238E27FC236}">
                <a16:creationId xmlns:a16="http://schemas.microsoft.com/office/drawing/2014/main" id="{28294904-B062-794F-9A2A-E46554A38C76}"/>
              </a:ext>
            </a:extLst>
          </p:cNvPr>
          <p:cNvSpPr/>
          <p:nvPr/>
        </p:nvSpPr>
        <p:spPr>
          <a:xfrm>
            <a:off x="7130853" y="5710507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3" name="Google Shape;443;p24">
            <a:extLst>
              <a:ext uri="{FF2B5EF4-FFF2-40B4-BE49-F238E27FC236}">
                <a16:creationId xmlns:a16="http://schemas.microsoft.com/office/drawing/2014/main" id="{11C57A48-A0F3-E94F-8BD2-54E8B89F07C9}"/>
              </a:ext>
            </a:extLst>
          </p:cNvPr>
          <p:cNvSpPr/>
          <p:nvPr/>
        </p:nvSpPr>
        <p:spPr>
          <a:xfrm>
            <a:off x="6889147" y="5720031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4" name="Google Shape;444;p24">
            <a:extLst>
              <a:ext uri="{FF2B5EF4-FFF2-40B4-BE49-F238E27FC236}">
                <a16:creationId xmlns:a16="http://schemas.microsoft.com/office/drawing/2014/main" id="{E33813B2-4275-7549-815D-4212290C372B}"/>
              </a:ext>
            </a:extLst>
          </p:cNvPr>
          <p:cNvSpPr/>
          <p:nvPr/>
        </p:nvSpPr>
        <p:spPr>
          <a:xfrm>
            <a:off x="7363446" y="5710506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5" name="Google Shape;445;p24">
            <a:extLst>
              <a:ext uri="{FF2B5EF4-FFF2-40B4-BE49-F238E27FC236}">
                <a16:creationId xmlns:a16="http://schemas.microsoft.com/office/drawing/2014/main" id="{51511CF1-C431-894B-91B1-A77225C5204C}"/>
              </a:ext>
            </a:extLst>
          </p:cNvPr>
          <p:cNvSpPr/>
          <p:nvPr/>
        </p:nvSpPr>
        <p:spPr>
          <a:xfrm>
            <a:off x="6656513" y="5720032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97F195C0-6C2D-B145-ACE5-990AE92C38FD}"/>
              </a:ext>
            </a:extLst>
          </p:cNvPr>
          <p:cNvSpPr/>
          <p:nvPr/>
        </p:nvSpPr>
        <p:spPr>
          <a:xfrm>
            <a:off x="1800616" y="4339327"/>
            <a:ext cx="8417104" cy="646332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b="1">
                <a:latin typeface="微軟正黑體"/>
                <a:ea typeface="微軟正黑體"/>
                <a:cs typeface="Calibri"/>
                <a:sym typeface="Arial" panose="020B0604020202020204" pitchFamily="34" charset="0"/>
              </a:rPr>
              <a:t>搭配 </a:t>
            </a:r>
            <a:r>
              <a:rPr lang="en-US" altLang="zh-TW" sz="3400" b="1" err="1">
                <a:latin typeface="微軟正黑體"/>
                <a:ea typeface="微軟正黑體"/>
                <a:cs typeface="Calibri"/>
                <a:sym typeface="Arial" panose="020B0604020202020204" pitchFamily="34" charset="0"/>
              </a:rPr>
              <a:t>QuTS</a:t>
            </a:r>
            <a:r>
              <a:rPr lang="en-US" altLang="zh-TW" sz="3400" b="1">
                <a:latin typeface="微軟正黑體"/>
                <a:ea typeface="微軟正黑體"/>
                <a:cs typeface="Calibri"/>
                <a:sym typeface="Arial" panose="020B0604020202020204" pitchFamily="34" charset="0"/>
              </a:rPr>
              <a:t> hero </a:t>
            </a:r>
            <a:r>
              <a:rPr lang="zh-CN" altLang="en-US" sz="3400" b="1">
                <a:latin typeface="微軟正黑體"/>
                <a:ea typeface="微軟正黑體"/>
                <a:cs typeface="Calibri"/>
                <a:sym typeface="Arial" panose="020B0604020202020204" pitchFamily="34" charset="0"/>
              </a:rPr>
              <a:t>還能進行大幅資料縮減</a:t>
            </a:r>
            <a:endParaRPr lang="en-US" altLang="zh-TW" sz="3400" b="1">
              <a:latin typeface="微軟正黑體"/>
              <a:ea typeface="微軟正黑體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5B33DE1-D33F-2D44-B488-4C8F026BD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185" y="5695873"/>
            <a:ext cx="1879600" cy="520700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25A99ECE-4DD0-4FAD-A11C-63F9F27390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6829" y="1919123"/>
            <a:ext cx="990729" cy="1111550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ED94DC67-2BAB-4FAF-AD7C-6F32F66DE0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6297" y="1964996"/>
            <a:ext cx="1318246" cy="105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0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CC4CB60-EDFA-4B20-852F-16955A84E3F5}"/>
              </a:ext>
            </a:extLst>
          </p:cNvPr>
          <p:cNvSpPr/>
          <p:nvPr/>
        </p:nvSpPr>
        <p:spPr>
          <a:xfrm>
            <a:off x="7487884" y="4362429"/>
            <a:ext cx="3299930" cy="2318623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0BC7265-A23A-4DDD-B446-C1BC0B9613DA}"/>
              </a:ext>
            </a:extLst>
          </p:cNvPr>
          <p:cNvSpPr/>
          <p:nvPr/>
        </p:nvSpPr>
        <p:spPr>
          <a:xfrm>
            <a:off x="-480296" y="2257965"/>
            <a:ext cx="5961850" cy="4417155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6A85-698E-4CB6-AFE1-878713C2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Calibri Light"/>
                <a:cs typeface="Calibri Light"/>
              </a:rPr>
              <a:t>如何備份</a:t>
            </a:r>
            <a:r>
              <a:rPr lang="en-US" err="1">
                <a:latin typeface="Calibri Light"/>
                <a:cs typeface="Calibri Light"/>
              </a:rPr>
              <a:t>Qsync</a:t>
            </a:r>
            <a:r>
              <a:rPr lang="zh-CN" altLang="en-US">
                <a:latin typeface="Calibri Light"/>
                <a:cs typeface="Calibri Light"/>
              </a:rPr>
              <a:t>的資料</a:t>
            </a:r>
            <a:endParaRPr lang="en-US">
              <a:latin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C8DE8-4C08-43CB-9A86-6D221246C4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8227" y="1782743"/>
            <a:ext cx="585766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Backup Sync</a:t>
            </a:r>
          </a:p>
          <a:p>
            <a:pPr marL="0" indent="0" algn="ctr">
              <a:buNone/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50D4C9C-0AE5-4FCD-89AC-C88D4B60F589}"/>
              </a:ext>
            </a:extLst>
          </p:cNvPr>
          <p:cNvSpPr txBox="1"/>
          <p:nvPr/>
        </p:nvSpPr>
        <p:spPr>
          <a:xfrm>
            <a:off x="7865467" y="366699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遠端備份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E304D53-60D9-47B9-B4FB-F34B5B9AFD1B}"/>
              </a:ext>
            </a:extLst>
          </p:cNvPr>
          <p:cNvSpPr txBox="1"/>
          <p:nvPr/>
        </p:nvSpPr>
        <p:spPr>
          <a:xfrm>
            <a:off x="6096000" y="366699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本地備份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55D3C24-89D6-4328-ADE7-B7BBE842384C}"/>
              </a:ext>
            </a:extLst>
          </p:cNvPr>
          <p:cNvSpPr txBox="1"/>
          <p:nvPr/>
        </p:nvSpPr>
        <p:spPr>
          <a:xfrm>
            <a:off x="9661388" y="366699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雲端備份</a:t>
            </a:r>
          </a:p>
        </p:txBody>
      </p:sp>
      <p:pic>
        <p:nvPicPr>
          <p:cNvPr id="6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76624B0-E213-423D-92F9-5CA1A668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24" y="2497134"/>
            <a:ext cx="6023264" cy="4177986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  <a:reflection blurRad="12700" stA="38000" endPos="17000" dist="5000" dir="5400000" sy="-100000" algn="bl" rotWithShape="0"/>
          </a:effectLst>
        </p:spPr>
      </p:pic>
      <p:pic>
        <p:nvPicPr>
          <p:cNvPr id="5" name="圖片 14">
            <a:extLst>
              <a:ext uri="{FF2B5EF4-FFF2-40B4-BE49-F238E27FC236}">
                <a16:creationId xmlns:a16="http://schemas.microsoft.com/office/drawing/2014/main" id="{43B7CF8A-7B3F-4ED3-8010-BADD89014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32" y="4334995"/>
            <a:ext cx="2198518" cy="219851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702B25FE-519D-474F-B55E-3DE3B42E7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8460" y="2434789"/>
            <a:ext cx="4877215" cy="11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監視器, 電子用品, 顯示, 螢幕 的圖片&#10;&#10;自動產生的描述">
            <a:extLst>
              <a:ext uri="{FF2B5EF4-FFF2-40B4-BE49-F238E27FC236}">
                <a16:creationId xmlns:a16="http://schemas.microsoft.com/office/drawing/2014/main" id="{E1D2E9C4-62A0-48ED-8905-EFEF226AE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19" y="374604"/>
            <a:ext cx="5843936" cy="4321051"/>
          </a:xfrm>
          <a:prstGeom prst="rect">
            <a:avLst/>
          </a:prstGeom>
          <a:effectLst>
            <a:outerShdw blurRad="304800" dist="114300" dir="7260000" sx="102000" sy="102000" algn="r" rotWithShape="0">
              <a:prstClr val="black">
                <a:alpha val="13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40B2923D-616B-4D86-9AC3-9071E3E4C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0094" y="5056614"/>
            <a:ext cx="6076950" cy="1381125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9741EBDB-A5BB-4A93-82FF-D2CBDC76D1A8}"/>
              </a:ext>
            </a:extLst>
          </p:cNvPr>
          <p:cNvGrpSpPr/>
          <p:nvPr/>
        </p:nvGrpSpPr>
        <p:grpSpPr>
          <a:xfrm>
            <a:off x="4590247" y="680461"/>
            <a:ext cx="2869265" cy="2636779"/>
            <a:chOff x="4186855" y="848486"/>
            <a:chExt cx="1955575" cy="1797122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FFEE3470-27D6-4992-B7FC-275E1A4246B4}"/>
                </a:ext>
              </a:extLst>
            </p:cNvPr>
            <p:cNvGrpSpPr/>
            <p:nvPr/>
          </p:nvGrpSpPr>
          <p:grpSpPr>
            <a:xfrm>
              <a:off x="4186855" y="848486"/>
              <a:ext cx="1955575" cy="1797122"/>
              <a:chOff x="5092314" y="3929145"/>
              <a:chExt cx="1955575" cy="1797122"/>
            </a:xfrm>
          </p:grpSpPr>
          <p:pic>
            <p:nvPicPr>
              <p:cNvPr id="21" name="圖片 15">
                <a:extLst>
                  <a:ext uri="{FF2B5EF4-FFF2-40B4-BE49-F238E27FC236}">
                    <a16:creationId xmlns:a16="http://schemas.microsoft.com/office/drawing/2014/main" id="{2ADB3B20-0170-4125-A591-7D48A6DEC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2314" y="3929145"/>
                <a:ext cx="1815688" cy="1797122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8703725E-918C-4F70-B715-76F39CECF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687" y="4584289"/>
                <a:ext cx="947202" cy="9472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A60DDB39-0C2A-4BEA-83AC-B84CDEC2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9317" y="1487719"/>
              <a:ext cx="963113" cy="963113"/>
            </a:xfrm>
            <a:prstGeom prst="rect">
              <a:avLst/>
            </a:prstGeom>
          </p:spPr>
        </p:pic>
      </p:grpSp>
      <p:pic>
        <p:nvPicPr>
          <p:cNvPr id="24" name="圖片 20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C7FD1C3A-4B67-407D-9FAD-851EB030E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821" y="1931294"/>
            <a:ext cx="831012" cy="8105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2" descr="一張含有 標誌, 物件, 急救箱, 室外 的圖片&#10;&#10;描述是以高可信度產生">
            <a:extLst>
              <a:ext uri="{FF2B5EF4-FFF2-40B4-BE49-F238E27FC236}">
                <a16:creationId xmlns:a16="http://schemas.microsoft.com/office/drawing/2014/main" id="{FEF60A30-B061-4901-BF0E-DA6C5CFCA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3693" y="194224"/>
            <a:ext cx="845389" cy="8022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FA13ACB1-1C4C-4DA1-8962-E797BF52748E}"/>
              </a:ext>
            </a:extLst>
          </p:cNvPr>
          <p:cNvGrpSpPr/>
          <p:nvPr/>
        </p:nvGrpSpPr>
        <p:grpSpPr>
          <a:xfrm>
            <a:off x="1543706" y="3317240"/>
            <a:ext cx="1333006" cy="1224997"/>
            <a:chOff x="4128546" y="3597318"/>
            <a:chExt cx="1955575" cy="1797122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13DD700D-8C40-4E07-80C0-32BAED182DDF}"/>
                </a:ext>
              </a:extLst>
            </p:cNvPr>
            <p:cNvGrpSpPr/>
            <p:nvPr/>
          </p:nvGrpSpPr>
          <p:grpSpPr>
            <a:xfrm>
              <a:off x="4128546" y="3597318"/>
              <a:ext cx="1955575" cy="1797122"/>
              <a:chOff x="5092314" y="3929145"/>
              <a:chExt cx="1955575" cy="1797122"/>
            </a:xfrm>
          </p:grpSpPr>
          <p:pic>
            <p:nvPicPr>
              <p:cNvPr id="27" name="圖片 15">
                <a:extLst>
                  <a:ext uri="{FF2B5EF4-FFF2-40B4-BE49-F238E27FC236}">
                    <a16:creationId xmlns:a16="http://schemas.microsoft.com/office/drawing/2014/main" id="{67068647-7433-4A82-8D75-FE1C40875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2314" y="3929145"/>
                <a:ext cx="1815688" cy="1797122"/>
              </a:xfrm>
              <a:prstGeom prst="rect">
                <a:avLst/>
              </a:prstGeom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16F2ED78-4B51-48FB-BBE3-EDC2794D7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687" y="4584289"/>
                <a:ext cx="947202" cy="9472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FDA82F28-30BE-46ED-8265-69260318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1008" y="4236551"/>
              <a:ext cx="963113" cy="963113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2D57837-47DB-417C-BE57-9D908C95C7D4}"/>
              </a:ext>
            </a:extLst>
          </p:cNvPr>
          <p:cNvGrpSpPr/>
          <p:nvPr/>
        </p:nvGrpSpPr>
        <p:grpSpPr>
          <a:xfrm>
            <a:off x="8291544" y="2939797"/>
            <a:ext cx="1971486" cy="1797122"/>
            <a:chOff x="8094155" y="2794233"/>
            <a:chExt cx="1971486" cy="1797122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1F6FB093-27DA-4F1E-910B-77D67A550391}"/>
                </a:ext>
              </a:extLst>
            </p:cNvPr>
            <p:cNvGrpSpPr/>
            <p:nvPr/>
          </p:nvGrpSpPr>
          <p:grpSpPr>
            <a:xfrm>
              <a:off x="8094155" y="2794233"/>
              <a:ext cx="1955575" cy="1797122"/>
              <a:chOff x="5092314" y="3929145"/>
              <a:chExt cx="1955575" cy="1797122"/>
            </a:xfrm>
          </p:grpSpPr>
          <p:pic>
            <p:nvPicPr>
              <p:cNvPr id="30" name="圖片 15">
                <a:extLst>
                  <a:ext uri="{FF2B5EF4-FFF2-40B4-BE49-F238E27FC236}">
                    <a16:creationId xmlns:a16="http://schemas.microsoft.com/office/drawing/2014/main" id="{A1EE0383-899C-4D4B-81B1-46742BB4A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092314" y="3929145"/>
                <a:ext cx="1815688" cy="1797122"/>
              </a:xfrm>
              <a:prstGeom prst="rect">
                <a:avLst/>
              </a:prstGeom>
            </p:spPr>
          </p:pic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A4628308-CA12-4926-B0F1-C88D25F5A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687" y="4584289"/>
                <a:ext cx="947202" cy="9472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9406FDC-9173-4EE0-884A-002B5A578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2528" y="3449377"/>
              <a:ext cx="963113" cy="963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9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018F2-263C-4DAD-AAE7-857E74C579E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</a:pPr>
            <a:r>
              <a:rPr lang="zh-TW" altLang="en-US"/>
              <a:t>如何選擇適合的</a:t>
            </a:r>
            <a:r>
              <a:rPr lang="en-US" altLang="zh-TW"/>
              <a:t>NAS?</a:t>
            </a:r>
            <a:r>
              <a:rPr lang="en-US"/>
              <a:t>​</a:t>
            </a:r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E6DF4A6-3B6C-46E0-846F-9AB20D640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781502"/>
              </p:ext>
            </p:extLst>
          </p:nvPr>
        </p:nvGraphicFramePr>
        <p:xfrm>
          <a:off x="281608" y="2168610"/>
          <a:ext cx="11628784" cy="4221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708">
                  <a:extLst>
                    <a:ext uri="{9D8B030D-6E8A-4147-A177-3AD203B41FA5}">
                      <a16:colId xmlns:a16="http://schemas.microsoft.com/office/drawing/2014/main" val="3202492005"/>
                    </a:ext>
                  </a:extLst>
                </a:gridCol>
                <a:gridCol w="1480027">
                  <a:extLst>
                    <a:ext uri="{9D8B030D-6E8A-4147-A177-3AD203B41FA5}">
                      <a16:colId xmlns:a16="http://schemas.microsoft.com/office/drawing/2014/main" val="3445772151"/>
                    </a:ext>
                  </a:extLst>
                </a:gridCol>
                <a:gridCol w="3389527">
                  <a:extLst>
                    <a:ext uri="{9D8B030D-6E8A-4147-A177-3AD203B41FA5}">
                      <a16:colId xmlns:a16="http://schemas.microsoft.com/office/drawing/2014/main" val="1859323455"/>
                    </a:ext>
                  </a:extLst>
                </a:gridCol>
                <a:gridCol w="1330261">
                  <a:extLst>
                    <a:ext uri="{9D8B030D-6E8A-4147-A177-3AD203B41FA5}">
                      <a16:colId xmlns:a16="http://schemas.microsoft.com/office/drawing/2014/main" val="1417739858"/>
                    </a:ext>
                  </a:extLst>
                </a:gridCol>
                <a:gridCol w="1510862">
                  <a:extLst>
                    <a:ext uri="{9D8B030D-6E8A-4147-A177-3AD203B41FA5}">
                      <a16:colId xmlns:a16="http://schemas.microsoft.com/office/drawing/2014/main" val="2094241819"/>
                    </a:ext>
                  </a:extLst>
                </a:gridCol>
                <a:gridCol w="2365399">
                  <a:extLst>
                    <a:ext uri="{9D8B030D-6E8A-4147-A177-3AD203B41FA5}">
                      <a16:colId xmlns:a16="http://schemas.microsoft.com/office/drawing/2014/main" val="4075008051"/>
                    </a:ext>
                  </a:extLst>
                </a:gridCol>
              </a:tblGrid>
              <a:tr h="5964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8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使用者數量</a:t>
                      </a: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  <a:endParaRPr lang="zh-TW" altLang="en-US" sz="1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 (RAM)</a:t>
                      </a:r>
                      <a:endParaRPr lang="zh-TW" sz="1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 Cache</a:t>
                      </a: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網路卡頻寬</a:t>
                      </a: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78109"/>
                  </a:ext>
                </a:extLst>
              </a:tr>
              <a:tr h="6275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家庭用戶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1-10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雙核心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®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Celeron</a:t>
                      </a:r>
                      <a:r>
                        <a:rPr lang="en-US" altLang="zh-TW" sz="1600" b="0" i="0" u="none" strike="noStrike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®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2.41GHz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1~4G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Microsoft JhengHei"/>
                          <a:ea typeface="Microsoft JhengHei"/>
                        </a:rPr>
                        <a:t>非必要</a:t>
                      </a:r>
                      <a:r>
                        <a:rPr lang="zh-TW" sz="1600" b="0" i="0" u="none" strike="noStrike" noProof="0">
                          <a:latin typeface="Microsoft JhengHei"/>
                          <a:ea typeface="Microsoft JhengHei"/>
                        </a:rPr>
                        <a:t>, </a:t>
                      </a:r>
                      <a:r>
                        <a:rPr lang="zh-TW" altLang="en-US" sz="1600" b="0">
                          <a:latin typeface="Microsoft JhengHei"/>
                          <a:ea typeface="Microsoft JhengHei"/>
                        </a:rPr>
                        <a:t>有更好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1 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GbE</a:t>
                      </a:r>
                      <a:endParaRPr lang="zh-TW" altLang="en-US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97366"/>
                  </a:ext>
                </a:extLst>
              </a:tr>
              <a:tr h="6275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小型企業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10-50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四核心Intel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Celeron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2.0GHz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latin typeface="Microsoft JhengHei"/>
                          <a:ea typeface="Microsoft JhengHei"/>
                        </a:rPr>
                        <a:t>非必要, 有更好</a:t>
                      </a:r>
                      <a:endParaRPr lang="zh-TW" altLang="en-US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1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x2 / 2GbE / 10GbE</a:t>
                      </a:r>
                      <a:endParaRPr lang="zh-TW" altLang="en-US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32357847"/>
                  </a:ext>
                </a:extLst>
              </a:tr>
              <a:tr h="6275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中型企業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50-200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Core™ i5-7500 3.4 GHz </a:t>
                      </a:r>
                      <a:endParaRPr lang="en-US" altLang="zh-TW" sz="16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四核心處理器 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16G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x2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(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Port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 </a:t>
                      </a:r>
                      <a:r>
                        <a:rPr lang="en-US" altLang="zh-TW" sz="1200" b="0" i="0" u="none" strike="noStrike" noProof="0" err="1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Trunking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)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801764"/>
                  </a:ext>
                </a:extLst>
              </a:tr>
              <a:tr h="6275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中型企業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200-500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Core™ i7-7700 3.6 GHz </a:t>
                      </a:r>
                      <a:endParaRPr lang="en-US" altLang="zh-TW" sz="16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四核心處理器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x2</a:t>
                      </a:r>
                      <a:endParaRPr lang="zh-TW" altLang="en-US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(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Port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Trunking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)</a:t>
                      </a:r>
                      <a:endParaRPr lang="en-US" altLang="zh-TW" sz="1200" b="0" i="0" u="none" strike="noStrike" noProof="0">
                        <a:solidFill>
                          <a:srgbClr val="000000"/>
                        </a:solidFill>
                        <a:latin typeface="Microsoft JhengHei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4023720823"/>
                  </a:ext>
                </a:extLst>
              </a:tr>
              <a:tr h="5390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大型企業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500-1000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Xeon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4-core 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64G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 x4</a:t>
                      </a:r>
                      <a:b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</a:b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(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Port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 </a:t>
                      </a:r>
                      <a:r>
                        <a:rPr lang="en-US" altLang="zh-TW" sz="1200" b="0" i="0" u="none" strike="noStrike" noProof="0" err="1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Trunking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)</a:t>
                      </a:r>
                      <a:endParaRPr lang="zh-TW" sz="1200" b="0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808483"/>
                  </a:ext>
                </a:extLst>
              </a:tr>
              <a:tr h="5390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大型企業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1000-2000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Xeon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8-core 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x4</a:t>
                      </a:r>
                      <a:endParaRPr lang="zh-TW" sz="16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Port Trunking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en-US" sz="1200" b="0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1475042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88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80D8F26E-7532-4CD8-A256-1B05AF459BC2}"/>
              </a:ext>
            </a:extLst>
          </p:cNvPr>
          <p:cNvGrpSpPr/>
          <p:nvPr/>
        </p:nvGrpSpPr>
        <p:grpSpPr>
          <a:xfrm>
            <a:off x="8047934" y="1856596"/>
            <a:ext cx="3424695" cy="3695225"/>
            <a:chOff x="677935" y="2131531"/>
            <a:chExt cx="3424695" cy="3695225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4A024BFD-09D0-4A09-8250-981552C9B00B}"/>
                </a:ext>
              </a:extLst>
            </p:cNvPr>
            <p:cNvSpPr/>
            <p:nvPr/>
          </p:nvSpPr>
          <p:spPr>
            <a:xfrm>
              <a:off x="677935" y="2131531"/>
              <a:ext cx="3424695" cy="3695225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9" name="矩形: 圓角 13">
              <a:extLst>
                <a:ext uri="{FF2B5EF4-FFF2-40B4-BE49-F238E27FC236}">
                  <a16:creationId xmlns:a16="http://schemas.microsoft.com/office/drawing/2014/main" id="{EC8AC312-FE1B-43E9-AEAF-7BB577EB3509}"/>
                </a:ext>
              </a:extLst>
            </p:cNvPr>
            <p:cNvSpPr/>
            <p:nvPr/>
          </p:nvSpPr>
          <p:spPr>
            <a:xfrm>
              <a:off x="769011" y="2245755"/>
              <a:ext cx="3232019" cy="685405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f-ZA" altLang="zh-TW" sz="26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TS-h1283XU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491178F-C6A1-494A-8C00-177CD2B53EDE}"/>
              </a:ext>
            </a:extLst>
          </p:cNvPr>
          <p:cNvGrpSpPr/>
          <p:nvPr/>
        </p:nvGrpSpPr>
        <p:grpSpPr>
          <a:xfrm>
            <a:off x="4347246" y="1852187"/>
            <a:ext cx="3424695" cy="3695225"/>
            <a:chOff x="677935" y="2131531"/>
            <a:chExt cx="3424695" cy="3695225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D033CBA1-CEAB-4A8F-8B1D-1F48F64D9F45}"/>
                </a:ext>
              </a:extLst>
            </p:cNvPr>
            <p:cNvSpPr/>
            <p:nvPr/>
          </p:nvSpPr>
          <p:spPr>
            <a:xfrm>
              <a:off x="677935" y="2131531"/>
              <a:ext cx="3424695" cy="3695225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5" name="矩形: 圓角 13">
              <a:extLst>
                <a:ext uri="{FF2B5EF4-FFF2-40B4-BE49-F238E27FC236}">
                  <a16:creationId xmlns:a16="http://schemas.microsoft.com/office/drawing/2014/main" id="{C50BB40B-5031-4C1B-8445-1E8EFCB2C9EC}"/>
                </a:ext>
              </a:extLst>
            </p:cNvPr>
            <p:cNvSpPr/>
            <p:nvPr/>
          </p:nvSpPr>
          <p:spPr>
            <a:xfrm>
              <a:off x="769011" y="2245755"/>
              <a:ext cx="3232019" cy="685405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f-ZA" altLang="zh-TW" sz="26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TVS-872XT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A8D954F4-7ADC-4803-8C01-8AB3C4AAB6D3}"/>
              </a:ext>
            </a:extLst>
          </p:cNvPr>
          <p:cNvGrpSpPr/>
          <p:nvPr/>
        </p:nvGrpSpPr>
        <p:grpSpPr>
          <a:xfrm>
            <a:off x="677935" y="1857211"/>
            <a:ext cx="3424695" cy="3695225"/>
            <a:chOff x="677935" y="2131531"/>
            <a:chExt cx="3424695" cy="3695225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0B10A61E-4301-4220-9B3D-2D2CEC9922C5}"/>
                </a:ext>
              </a:extLst>
            </p:cNvPr>
            <p:cNvSpPr/>
            <p:nvPr/>
          </p:nvSpPr>
          <p:spPr>
            <a:xfrm>
              <a:off x="677935" y="2131531"/>
              <a:ext cx="3424695" cy="3695225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1" name="矩形: 圓角 13">
              <a:extLst>
                <a:ext uri="{FF2B5EF4-FFF2-40B4-BE49-F238E27FC236}">
                  <a16:creationId xmlns:a16="http://schemas.microsoft.com/office/drawing/2014/main" id="{87E8968B-300F-4EC6-AEB7-EC86D121B1CD}"/>
                </a:ext>
              </a:extLst>
            </p:cNvPr>
            <p:cNvSpPr/>
            <p:nvPr/>
          </p:nvSpPr>
          <p:spPr>
            <a:xfrm>
              <a:off x="769011" y="2245755"/>
              <a:ext cx="3232019" cy="685405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f-ZA" altLang="zh-TW" sz="26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TS-453D</a:t>
              </a:r>
            </a:p>
          </p:txBody>
        </p:sp>
      </p:grpSp>
      <p:sp>
        <p:nvSpPr>
          <p:cNvPr id="22" name="文字方塊 25">
            <a:extLst>
              <a:ext uri="{FF2B5EF4-FFF2-40B4-BE49-F238E27FC236}">
                <a16:creationId xmlns:a16="http://schemas.microsoft.com/office/drawing/2014/main" id="{9FDC9671-4C30-44F5-B7B4-C550A9825062}"/>
              </a:ext>
            </a:extLst>
          </p:cNvPr>
          <p:cNvSpPr txBox="1"/>
          <p:nvPr/>
        </p:nvSpPr>
        <p:spPr>
          <a:xfrm>
            <a:off x="964084" y="2770976"/>
            <a:ext cx="267319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bay (4 x 3.5”)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Celeron® J4125 quad-core 2.0 GHz</a:t>
            </a:r>
            <a:endParaRPr kumimoji="1" lang="en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&amp; 8 GB RAM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7C679EB-2949-094C-AEC2-FEE99C7A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推薦機種</a:t>
            </a:r>
          </a:p>
        </p:txBody>
      </p:sp>
      <p:sp>
        <p:nvSpPr>
          <p:cNvPr id="3" name="矩形: 圓角 17">
            <a:extLst>
              <a:ext uri="{FF2B5EF4-FFF2-40B4-BE49-F238E27FC236}">
                <a16:creationId xmlns:a16="http://schemas.microsoft.com/office/drawing/2014/main" id="{A34A7A75-8053-F049-AC26-691FC1A5628E}"/>
              </a:ext>
            </a:extLst>
          </p:cNvPr>
          <p:cNvSpPr/>
          <p:nvPr/>
        </p:nvSpPr>
        <p:spPr>
          <a:xfrm>
            <a:off x="0" y="4949784"/>
            <a:ext cx="12192000" cy="190821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C0F9313-523A-C64F-A1F3-BB4869591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24"/>
          <a:stretch/>
        </p:blipFill>
        <p:spPr>
          <a:xfrm>
            <a:off x="7736381" y="5338114"/>
            <a:ext cx="4139691" cy="143017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6BB5C75-A15D-EA47-A279-C9AB65D1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23" y="4510120"/>
            <a:ext cx="3060193" cy="191262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659DD7E-6E1F-B244-A358-04C9B3034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497" y="4487592"/>
            <a:ext cx="3060193" cy="1912621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A1255E30-A09C-423F-9F0F-82E49AAEFB08}"/>
              </a:ext>
            </a:extLst>
          </p:cNvPr>
          <p:cNvSpPr txBox="1"/>
          <p:nvPr/>
        </p:nvSpPr>
        <p:spPr>
          <a:xfrm>
            <a:off x="4631844" y="2791037"/>
            <a:ext cx="267319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bay (8 x 3.5”)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Core™ i5-8400T 6-core 1.7 GHz Processor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16GB RAM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9FE11D6-56DC-4B7E-AF1F-D025BDA04EB3}"/>
              </a:ext>
            </a:extLst>
          </p:cNvPr>
          <p:cNvSpPr txBox="1"/>
          <p:nvPr/>
        </p:nvSpPr>
        <p:spPr>
          <a:xfrm>
            <a:off x="8378495" y="2770976"/>
            <a:ext cx="267319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 bay (24 x 3.5”)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Xeon® E-2236 6-core 3.3 GHz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 128GB RAM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AB684585-0469-46E0-889D-43E8757B0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36" b="68075"/>
          <a:stretch/>
        </p:blipFill>
        <p:spPr>
          <a:xfrm>
            <a:off x="7946365" y="4487592"/>
            <a:ext cx="1364590" cy="8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0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6A2D2B93-6130-4C59-A3E8-1A1C357B61CC}"/>
              </a:ext>
            </a:extLst>
          </p:cNvPr>
          <p:cNvSpPr/>
          <p:nvPr/>
        </p:nvSpPr>
        <p:spPr>
          <a:xfrm>
            <a:off x="3472096" y="1543574"/>
            <a:ext cx="8936084" cy="5692559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864B679-9625-490A-BCB9-6CF51600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Q4 預定發行計畫</a:t>
            </a:r>
            <a:endParaRPr lang="zh-TW" altLang="en-US"/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349CEA0-BA56-42D5-A865-3B1ACC63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6"/>
          <a:stretch/>
        </p:blipFill>
        <p:spPr>
          <a:xfrm>
            <a:off x="4714817" y="1795423"/>
            <a:ext cx="7477183" cy="5103496"/>
          </a:xfrm>
          <a:prstGeom prst="rect">
            <a:avLst/>
          </a:prstGeom>
        </p:spPr>
      </p:pic>
      <p:sp>
        <p:nvSpPr>
          <p:cNvPr id="9" name="文字方塊 1">
            <a:extLst>
              <a:ext uri="{FF2B5EF4-FFF2-40B4-BE49-F238E27FC236}">
                <a16:creationId xmlns:a16="http://schemas.microsoft.com/office/drawing/2014/main" id="{A224A049-8F13-4DF0-8F63-9166B85C70D2}"/>
              </a:ext>
            </a:extLst>
          </p:cNvPr>
          <p:cNvSpPr txBox="1"/>
          <p:nvPr/>
        </p:nvSpPr>
        <p:spPr>
          <a:xfrm>
            <a:off x="315787" y="3429000"/>
            <a:ext cx="4016590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0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Space saving mode</a:t>
            </a:r>
            <a:br>
              <a:rPr lang="zh-TW" altLang="en-US" sz="30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</a:br>
            <a:r>
              <a:rPr lang="zh-TW" altLang="en-US" sz="30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 </a:t>
            </a:r>
            <a:r>
              <a:rPr lang="zh-TW" altLang="en-US" sz="2800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(similar as SmartSync of dropbox)</a:t>
            </a:r>
          </a:p>
        </p:txBody>
      </p:sp>
    </p:spTree>
    <p:extLst>
      <p:ext uri="{BB962C8B-B14F-4D97-AF65-F5344CB8AC3E}">
        <p14:creationId xmlns:p14="http://schemas.microsoft.com/office/powerpoint/2010/main" val="48696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2C408C8-D08D-4EDE-ADF5-3F1C85FB3E9C}"/>
              </a:ext>
            </a:extLst>
          </p:cNvPr>
          <p:cNvSpPr/>
          <p:nvPr/>
        </p:nvSpPr>
        <p:spPr>
          <a:xfrm>
            <a:off x="412257" y="5240617"/>
            <a:ext cx="3232055" cy="1255243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924E420-00FA-42D0-BF81-48479F9C36DA}"/>
              </a:ext>
            </a:extLst>
          </p:cNvPr>
          <p:cNvSpPr/>
          <p:nvPr/>
        </p:nvSpPr>
        <p:spPr>
          <a:xfrm>
            <a:off x="8583511" y="5151307"/>
            <a:ext cx="3232055" cy="1255243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B590F6E-7C92-4DFB-AFDC-395C5EA2CE4C}"/>
              </a:ext>
            </a:extLst>
          </p:cNvPr>
          <p:cNvSpPr/>
          <p:nvPr/>
        </p:nvSpPr>
        <p:spPr>
          <a:xfrm>
            <a:off x="8793192" y="1925037"/>
            <a:ext cx="3022374" cy="1014479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52CE1E49-1E91-4FCB-AB18-C8C71F345C2B}"/>
              </a:ext>
            </a:extLst>
          </p:cNvPr>
          <p:cNvSpPr/>
          <p:nvPr/>
        </p:nvSpPr>
        <p:spPr>
          <a:xfrm>
            <a:off x="7609264" y="3193360"/>
            <a:ext cx="4206302" cy="1476462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3F589EB-223C-4CE8-8839-FB011E9A7945}"/>
              </a:ext>
            </a:extLst>
          </p:cNvPr>
          <p:cNvSpPr/>
          <p:nvPr/>
        </p:nvSpPr>
        <p:spPr>
          <a:xfrm>
            <a:off x="376434" y="2039342"/>
            <a:ext cx="4047385" cy="1222211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 altLang="en-US"/>
              <a:t>為什麼您需要</a:t>
            </a:r>
            <a:r>
              <a:rPr lang="en-US" altLang="zh-TW" err="1"/>
              <a:t>Qsync</a:t>
            </a:r>
            <a:r>
              <a:rPr lang="en-US" altLang="en-US"/>
              <a:t>?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163A9F-7D8B-4DAB-B113-8688B639BCE3}"/>
              </a:ext>
            </a:extLst>
          </p:cNvPr>
          <p:cNvSpPr/>
          <p:nvPr/>
        </p:nvSpPr>
        <p:spPr>
          <a:xfrm>
            <a:off x="608471" y="2242570"/>
            <a:ext cx="35442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我的手機快滿了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一定要花錢買</a:t>
            </a:r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iCloud/Google-Drive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嗎</a:t>
            </a:r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F267F51-13C5-424B-9404-B7B36ACDEF2F}"/>
              </a:ext>
            </a:extLst>
          </p:cNvPr>
          <p:cNvSpPr/>
          <p:nvPr/>
        </p:nvSpPr>
        <p:spPr>
          <a:xfrm>
            <a:off x="7718973" y="3283922"/>
            <a:ext cx="3787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家人老是在問手機空間不夠用時怎麼辦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可以給全家一起用嗎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出遊照片影片怎麼分享給大家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60C1830-9641-40E9-88A5-9A08A8E77817}"/>
              </a:ext>
            </a:extLst>
          </p:cNvPr>
          <p:cNvSpPr/>
          <p:nvPr/>
        </p:nvSpPr>
        <p:spPr>
          <a:xfrm>
            <a:off x="376434" y="3685620"/>
            <a:ext cx="4047385" cy="1222211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894E35F-6E10-4DE9-9764-3DB3B2A2654A}"/>
              </a:ext>
            </a:extLst>
          </p:cNvPr>
          <p:cNvSpPr/>
          <p:nvPr/>
        </p:nvSpPr>
        <p:spPr>
          <a:xfrm>
            <a:off x="526197" y="3788893"/>
            <a:ext cx="37879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PC/NB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硬碟空間不夠用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可是插拔隨身硬碟好麻煩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資料放雲端又慢又得花錢買空間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551E613-28C7-4C49-8BFD-CC081631C109}"/>
              </a:ext>
            </a:extLst>
          </p:cNvPr>
          <p:cNvSpPr/>
          <p:nvPr/>
        </p:nvSpPr>
        <p:spPr>
          <a:xfrm>
            <a:off x="510391" y="5545074"/>
            <a:ext cx="3035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我每天工作的內容怎麼同步到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NAS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上頭保存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?</a:t>
            </a:r>
            <a:endParaRPr lang="zh-TW" alt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2D57184-5189-4D7A-981C-B75B080ED731}"/>
              </a:ext>
            </a:extLst>
          </p:cNvPr>
          <p:cNvSpPr/>
          <p:nvPr/>
        </p:nvSpPr>
        <p:spPr>
          <a:xfrm>
            <a:off x="8955928" y="2039342"/>
            <a:ext cx="2731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我完成的工作怎麼交棒給同事們進行下一步處理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7FFD526-E6A5-4A8F-A3C5-7B572B7A8A67}"/>
              </a:ext>
            </a:extLst>
          </p:cNvPr>
          <p:cNvSpPr/>
          <p:nvPr/>
        </p:nvSpPr>
        <p:spPr>
          <a:xfrm>
            <a:off x="8583511" y="5387141"/>
            <a:ext cx="3098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活動的資料如何團隊成員各自同步, 並再共享利用?</a:t>
            </a:r>
            <a:endParaRPr lang="zh-CN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075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D8F9999-A1A9-4662-9B4F-966FF6E87CFB}"/>
              </a:ext>
            </a:extLst>
          </p:cNvPr>
          <p:cNvSpPr txBox="1">
            <a:spLocks/>
          </p:cNvSpPr>
          <p:nvPr/>
        </p:nvSpPr>
        <p:spPr>
          <a:xfrm>
            <a:off x="335505" y="3327622"/>
            <a:ext cx="8180505" cy="11482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是您分享生活與工作的好幫手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6E50EB7-0B2C-4517-81B3-ACF25C6FA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655" y="1373239"/>
            <a:ext cx="3598117" cy="176557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E89E32-D203-4B41-98C7-8A54DBD22EF4}"/>
              </a:ext>
            </a:extLst>
          </p:cNvPr>
          <p:cNvSpPr txBox="1"/>
          <p:nvPr/>
        </p:nvSpPr>
        <p:spPr>
          <a:xfrm>
            <a:off x="409286" y="4391402"/>
            <a:ext cx="5996062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</a:t>
            </a:r>
            <a:b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檔案中所提及之產品及公司名稱可能為其他公司所有之商標 。</a:t>
            </a: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2243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圖形 54">
            <a:extLst>
              <a:ext uri="{FF2B5EF4-FFF2-40B4-BE49-F238E27FC236}">
                <a16:creationId xmlns:a16="http://schemas.microsoft.com/office/drawing/2014/main" id="{82CA4267-3C9D-4811-AAF7-F3558F9D7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603"/>
          <a:stretch/>
        </p:blipFill>
        <p:spPr>
          <a:xfrm rot="5400000">
            <a:off x="8582893" y="3379320"/>
            <a:ext cx="2062762" cy="1713243"/>
          </a:xfrm>
          <a:prstGeom prst="rect">
            <a:avLst/>
          </a:prstGeom>
        </p:spPr>
      </p:pic>
      <p:pic>
        <p:nvPicPr>
          <p:cNvPr id="62" name="圖片 61" descr="一張含有 室內, 監視器, 電子用品, 電腦 的圖片&#10;&#10;自動產生的描述">
            <a:extLst>
              <a:ext uri="{FF2B5EF4-FFF2-40B4-BE49-F238E27FC236}">
                <a16:creationId xmlns:a16="http://schemas.microsoft.com/office/drawing/2014/main" id="{8B4C6736-7BCD-4B7A-8E78-F37297C5E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02" y="2663910"/>
            <a:ext cx="2132301" cy="1250808"/>
          </a:xfrm>
          <a:prstGeom prst="rect">
            <a:avLst/>
          </a:prstGeom>
        </p:spPr>
      </p:pic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4EA60EC2-0138-4256-A4DD-48F8ECCD8C34}"/>
              </a:ext>
            </a:extLst>
          </p:cNvPr>
          <p:cNvSpPr/>
          <p:nvPr/>
        </p:nvSpPr>
        <p:spPr>
          <a:xfrm>
            <a:off x="634816" y="423127"/>
            <a:ext cx="5019771" cy="6330722"/>
          </a:xfrm>
          <a:prstGeom prst="roundRect">
            <a:avLst/>
          </a:prstGeom>
          <a:solidFill>
            <a:srgbClr val="BE6542"/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4" name="圖形 53">
            <a:extLst>
              <a:ext uri="{FF2B5EF4-FFF2-40B4-BE49-F238E27FC236}">
                <a16:creationId xmlns:a16="http://schemas.microsoft.com/office/drawing/2014/main" id="{3C94A063-7C7C-46D9-AD34-95FA09EEE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0765" y="1010542"/>
            <a:ext cx="3203172" cy="1713243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38223E1F-0495-4C29-AA0D-71F763000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07" y="2550613"/>
            <a:ext cx="2222222" cy="663948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6557F01-94F4-44E9-821E-D0F2B70254DB}"/>
              </a:ext>
            </a:extLst>
          </p:cNvPr>
          <p:cNvSpPr/>
          <p:nvPr/>
        </p:nvSpPr>
        <p:spPr>
          <a:xfrm>
            <a:off x="313035" y="2034682"/>
            <a:ext cx="4798304" cy="4368196"/>
          </a:xfrm>
          <a:prstGeom prst="roundRect">
            <a:avLst>
              <a:gd name="adj" fmla="val 0"/>
            </a:avLst>
          </a:prstGeom>
          <a:solidFill>
            <a:srgbClr val="FFA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6F0D141-3ECE-49C0-969F-50340C8FB9AA}"/>
              </a:ext>
            </a:extLst>
          </p:cNvPr>
          <p:cNvSpPr/>
          <p:nvPr/>
        </p:nvSpPr>
        <p:spPr>
          <a:xfrm>
            <a:off x="313035" y="364878"/>
            <a:ext cx="4798304" cy="4280893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FF0000"/>
              </a:gs>
              <a:gs pos="100000">
                <a:srgbClr val="FFAA0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368FF2-3204-4270-9331-C884224714F9}"/>
              </a:ext>
            </a:extLst>
          </p:cNvPr>
          <p:cNvSpPr txBox="1"/>
          <p:nvPr/>
        </p:nvSpPr>
        <p:spPr>
          <a:xfrm>
            <a:off x="562422" y="2113068"/>
            <a:ext cx="414444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透過 Qsync 上傳照片到</a:t>
            </a:r>
            <a:r>
              <a:rPr lang="en-US" altLang="en-US" b="1">
                <a:solidFill>
                  <a:schemeClr val="bg1"/>
                </a:solidFill>
                <a:latin typeface="微軟正黑體"/>
                <a:ea typeface="微軟正黑體"/>
              </a:rPr>
              <a:t>NAS,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立刻省下手機儲存空間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, 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也可以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分享照片給更多親朋好友.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D5CA2B-F359-4E2A-81C6-1DC0611EFBF8}"/>
              </a:ext>
            </a:extLst>
          </p:cNvPr>
          <p:cNvSpPr/>
          <p:nvPr/>
        </p:nvSpPr>
        <p:spPr>
          <a:xfrm>
            <a:off x="588648" y="983472"/>
            <a:ext cx="3729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一般個人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56D19F3-2944-4CDF-A898-388E927D9B16}"/>
              </a:ext>
            </a:extLst>
          </p:cNvPr>
          <p:cNvCxnSpPr/>
          <p:nvPr/>
        </p:nvCxnSpPr>
        <p:spPr>
          <a:xfrm>
            <a:off x="644629" y="1999135"/>
            <a:ext cx="39953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BC4709D-597C-473A-9DD3-327EABF9A50E}"/>
              </a:ext>
            </a:extLst>
          </p:cNvPr>
          <p:cNvGrpSpPr/>
          <p:nvPr/>
        </p:nvGrpSpPr>
        <p:grpSpPr>
          <a:xfrm>
            <a:off x="567685" y="360654"/>
            <a:ext cx="1737010" cy="769441"/>
            <a:chOff x="567685" y="360654"/>
            <a:chExt cx="1737010" cy="76944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518525E-D75E-4C56-BF0B-5EE31E9F58A0}"/>
                </a:ext>
              </a:extLst>
            </p:cNvPr>
            <p:cNvSpPr/>
            <p:nvPr/>
          </p:nvSpPr>
          <p:spPr>
            <a:xfrm>
              <a:off x="567685" y="648383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實際使用情境</a:t>
              </a:r>
              <a:endParaRPr lang="zh-TW" altLang="en-US" sz="20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192F5AA-40DB-4913-9EB1-0E9E53E5D0CE}"/>
                </a:ext>
              </a:extLst>
            </p:cNvPr>
            <p:cNvSpPr/>
            <p:nvPr/>
          </p:nvSpPr>
          <p:spPr>
            <a:xfrm>
              <a:off x="2119964" y="360654"/>
              <a:ext cx="1847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TW" alt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ECE15EC5-F72A-4F9E-979D-A480AB792DBE}"/>
              </a:ext>
            </a:extLst>
          </p:cNvPr>
          <p:cNvSpPr/>
          <p:nvPr/>
        </p:nvSpPr>
        <p:spPr>
          <a:xfrm>
            <a:off x="6518298" y="265164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個人用戶</a:t>
            </a:r>
            <a:endParaRPr lang="zh-TW" altLang="en-US"/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D99D7ED3-9F5A-41F2-A590-9B812C8536A7}"/>
              </a:ext>
            </a:extLst>
          </p:cNvPr>
          <p:cNvGrpSpPr/>
          <p:nvPr/>
        </p:nvGrpSpPr>
        <p:grpSpPr>
          <a:xfrm>
            <a:off x="10764975" y="3429000"/>
            <a:ext cx="781227" cy="973197"/>
            <a:chOff x="10533952" y="3497223"/>
            <a:chExt cx="781227" cy="973197"/>
          </a:xfrm>
        </p:grpSpPr>
        <p:pic>
          <p:nvPicPr>
            <p:cNvPr id="15" name="圖片 15">
              <a:extLst>
                <a:ext uri="{FF2B5EF4-FFF2-40B4-BE49-F238E27FC236}">
                  <a16:creationId xmlns:a16="http://schemas.microsoft.com/office/drawing/2014/main" id="{90561820-178C-4066-8E89-C6975E61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D3086A6-25BC-4C6C-9C51-DBEC77FDE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64"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698EF69D-2028-7544-80D8-54236BF67010}"/>
              </a:ext>
            </a:extLst>
          </p:cNvPr>
          <p:cNvSpPr/>
          <p:nvPr/>
        </p:nvSpPr>
        <p:spPr>
          <a:xfrm>
            <a:off x="6438469" y="5945232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分享更多好友</a:t>
            </a:r>
            <a:endParaRPr lang="zh-TW" altLang="en-US"/>
          </a:p>
        </p:txBody>
      </p:sp>
      <p:pic>
        <p:nvPicPr>
          <p:cNvPr id="4" name="圖片 3" descr="一張含有 個人, 坐, 室外, 女性 的圖片&#10;&#10;自動產生的描述">
            <a:extLst>
              <a:ext uri="{FF2B5EF4-FFF2-40B4-BE49-F238E27FC236}">
                <a16:creationId xmlns:a16="http://schemas.microsoft.com/office/drawing/2014/main" id="{E1447EE9-71EB-43D7-9576-AB29E9422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9" y="3408008"/>
            <a:ext cx="4488425" cy="299041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620230C-208E-4DF4-8996-70E742E57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0"/>
          <a:stretch/>
        </p:blipFill>
        <p:spPr>
          <a:xfrm>
            <a:off x="-216166" y="6118488"/>
            <a:ext cx="5159370" cy="279933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4FE29AB5-02B4-45F4-95AD-202986F2220F}"/>
              </a:ext>
            </a:extLst>
          </p:cNvPr>
          <p:cNvGrpSpPr/>
          <p:nvPr/>
        </p:nvGrpSpPr>
        <p:grpSpPr>
          <a:xfrm>
            <a:off x="5571152" y="3588488"/>
            <a:ext cx="3501199" cy="2340785"/>
            <a:chOff x="5332600" y="3429000"/>
            <a:chExt cx="3739751" cy="2500273"/>
          </a:xfrm>
        </p:grpSpPr>
        <p:pic>
          <p:nvPicPr>
            <p:cNvPr id="24" name="圖片 23" descr="一張含有 膝上型電腦, 電腦, 坐, 桌 的圖片&#10;&#10;自動產生的描述">
              <a:extLst>
                <a:ext uri="{FF2B5EF4-FFF2-40B4-BE49-F238E27FC236}">
                  <a16:creationId xmlns:a16="http://schemas.microsoft.com/office/drawing/2014/main" id="{990D7551-61AF-49A2-97EC-EB1424A0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600" y="3429000"/>
              <a:ext cx="3739751" cy="2500273"/>
            </a:xfrm>
            <a:prstGeom prst="rect">
              <a:avLst/>
            </a:prstGeom>
          </p:spPr>
        </p:pic>
        <p:pic>
          <p:nvPicPr>
            <p:cNvPr id="28" name="圖片 27" descr="一張含有 桌, 個人, 室內, 男人 的圖片&#10;&#10;自動產生的描述">
              <a:extLst>
                <a:ext uri="{FF2B5EF4-FFF2-40B4-BE49-F238E27FC236}">
                  <a16:creationId xmlns:a16="http://schemas.microsoft.com/office/drawing/2014/main" id="{4C2D775D-83CF-43BC-9C04-821286AF3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" t="8469" r="6518" b="13600"/>
            <a:stretch/>
          </p:blipFill>
          <p:spPr>
            <a:xfrm>
              <a:off x="5660896" y="3514162"/>
              <a:ext cx="3084650" cy="1773149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74043729-BDA3-41BD-A42B-2025CEA54D9A}"/>
              </a:ext>
            </a:extLst>
          </p:cNvPr>
          <p:cNvGrpSpPr/>
          <p:nvPr/>
        </p:nvGrpSpPr>
        <p:grpSpPr>
          <a:xfrm>
            <a:off x="5784576" y="585107"/>
            <a:ext cx="2665429" cy="2456281"/>
            <a:chOff x="6111059" y="473150"/>
            <a:chExt cx="2665429" cy="2456281"/>
          </a:xfrm>
        </p:grpSpPr>
        <p:pic>
          <p:nvPicPr>
            <p:cNvPr id="21" name="圖片 20" descr="一張含有 監視器, 電視, 螢幕, 電子用品 的圖片&#10;&#10;自動產生的描述">
              <a:extLst>
                <a:ext uri="{FF2B5EF4-FFF2-40B4-BE49-F238E27FC236}">
                  <a16:creationId xmlns:a16="http://schemas.microsoft.com/office/drawing/2014/main" id="{7E077689-9692-44AA-8144-AC73CDADE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3" t="12136" r="10045" b="12356"/>
            <a:stretch/>
          </p:blipFill>
          <p:spPr>
            <a:xfrm>
              <a:off x="6111059" y="473150"/>
              <a:ext cx="2184110" cy="2428588"/>
            </a:xfrm>
            <a:prstGeom prst="rect">
              <a:avLst/>
            </a:prstGeom>
          </p:spPr>
        </p:pic>
        <p:pic>
          <p:nvPicPr>
            <p:cNvPr id="48" name="圖片 47" descr="一張含有 草, 室外, 狗, 個人 的圖片&#10;&#10;自動產生的描述">
              <a:extLst>
                <a:ext uri="{FF2B5EF4-FFF2-40B4-BE49-F238E27FC236}">
                  <a16:creationId xmlns:a16="http://schemas.microsoft.com/office/drawing/2014/main" id="{04499A4A-B947-4F2A-9009-C3703C102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3" t="83" r="31070" b="-83"/>
            <a:stretch/>
          </p:blipFill>
          <p:spPr>
            <a:xfrm>
              <a:off x="6574795" y="626046"/>
              <a:ext cx="1590637" cy="2126321"/>
            </a:xfrm>
            <a:prstGeom prst="rect">
              <a:avLst/>
            </a:prstGeom>
          </p:spPr>
        </p:pic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CCB3D2A6-C9DC-40B0-B519-44DE4092EB53}"/>
                </a:ext>
              </a:extLst>
            </p:cNvPr>
            <p:cNvGrpSpPr/>
            <p:nvPr/>
          </p:nvGrpSpPr>
          <p:grpSpPr>
            <a:xfrm>
              <a:off x="8008129" y="1430309"/>
              <a:ext cx="768359" cy="1499122"/>
              <a:chOff x="5688363" y="2034682"/>
              <a:chExt cx="597848" cy="1166443"/>
            </a:xfrm>
          </p:grpSpPr>
          <p:pic>
            <p:nvPicPr>
              <p:cNvPr id="50" name="圖片 49" descr="一張含有 監視器, 坐, 桌, 相機 的圖片&#10;&#10;自動產生的描述">
                <a:extLst>
                  <a:ext uri="{FF2B5EF4-FFF2-40B4-BE49-F238E27FC236}">
                    <a16:creationId xmlns:a16="http://schemas.microsoft.com/office/drawing/2014/main" id="{07345E24-CBAC-4DB7-A79C-7F24FC78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8363" y="2034682"/>
                <a:ext cx="597848" cy="1166443"/>
              </a:xfrm>
              <a:prstGeom prst="rect">
                <a:avLst/>
              </a:prstGeom>
            </p:spPr>
          </p:pic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69EFDC97-975C-4EA1-9D28-7E0E2C8F0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13872" y="2126839"/>
                <a:ext cx="548263" cy="1006742"/>
              </a:xfrm>
              <a:prstGeom prst="rect">
                <a:avLst/>
              </a:prstGeom>
            </p:spPr>
          </p:pic>
        </p:grp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DCB7B9C-D305-4BB3-9D72-F88CD80AD3F7}"/>
              </a:ext>
            </a:extLst>
          </p:cNvPr>
          <p:cNvGrpSpPr/>
          <p:nvPr/>
        </p:nvGrpSpPr>
        <p:grpSpPr>
          <a:xfrm>
            <a:off x="3941638" y="436488"/>
            <a:ext cx="1810308" cy="1716264"/>
            <a:chOff x="4891377" y="4286760"/>
            <a:chExt cx="1982198" cy="1879224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897973DF-2C4F-46EA-9A41-4A14711022E1}"/>
                </a:ext>
              </a:extLst>
            </p:cNvPr>
            <p:cNvSpPr/>
            <p:nvPr/>
          </p:nvSpPr>
          <p:spPr>
            <a:xfrm>
              <a:off x="4891377" y="4286760"/>
              <a:ext cx="1982198" cy="1879224"/>
            </a:xfrm>
            <a:prstGeom prst="roundRect">
              <a:avLst/>
            </a:prstGeom>
            <a:solidFill>
              <a:srgbClr val="582F1E">
                <a:alpha val="55000"/>
              </a:srgbClr>
            </a:solidFill>
            <a:ln>
              <a:solidFill>
                <a:schemeClr val="accent1">
                  <a:shade val="50000"/>
                  <a:alpha val="58000"/>
                </a:schemeClr>
              </a:solidFill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4C4F2D50-BAD7-45D4-A3F7-731EF7AFA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21647" y="4608966"/>
              <a:ext cx="1425241" cy="1425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19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0447FCCC-9979-41E6-9CDD-39C62FB9EE44}"/>
              </a:ext>
            </a:extLst>
          </p:cNvPr>
          <p:cNvSpPr/>
          <p:nvPr/>
        </p:nvSpPr>
        <p:spPr>
          <a:xfrm>
            <a:off x="8784733" y="3604907"/>
            <a:ext cx="2755709" cy="2590733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46E1C67-A014-46D5-B734-73D9D35C7C7D}"/>
              </a:ext>
            </a:extLst>
          </p:cNvPr>
          <p:cNvSpPr/>
          <p:nvPr/>
        </p:nvSpPr>
        <p:spPr>
          <a:xfrm>
            <a:off x="7392731" y="1752852"/>
            <a:ext cx="2511524" cy="5360754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F90E43D6-D178-4463-B4CF-BE72B67B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22" y="67112"/>
            <a:ext cx="11316749" cy="1476462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實機操作提示 </a:t>
            </a:r>
          </a:p>
        </p:txBody>
      </p:sp>
      <p:sp>
        <p:nvSpPr>
          <p:cNvPr id="45" name="矩形: 圓角 13">
            <a:extLst>
              <a:ext uri="{FF2B5EF4-FFF2-40B4-BE49-F238E27FC236}">
                <a16:creationId xmlns:a16="http://schemas.microsoft.com/office/drawing/2014/main" id="{16A9EBC0-4E86-4F3A-BAC5-6B0E8F748479}"/>
              </a:ext>
            </a:extLst>
          </p:cNvPr>
          <p:cNvSpPr/>
          <p:nvPr/>
        </p:nvSpPr>
        <p:spPr>
          <a:xfrm>
            <a:off x="9312247" y="4033362"/>
            <a:ext cx="1871533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降低同步頻率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46" name="矩形: 圓角 13">
            <a:extLst>
              <a:ext uri="{FF2B5EF4-FFF2-40B4-BE49-F238E27FC236}">
                <a16:creationId xmlns:a16="http://schemas.microsoft.com/office/drawing/2014/main" id="{D6B4278B-1008-4611-9944-F372A3EC87E6}"/>
              </a:ext>
            </a:extLst>
          </p:cNvPr>
          <p:cNvSpPr/>
          <p:nvPr/>
        </p:nvSpPr>
        <p:spPr>
          <a:xfrm>
            <a:off x="9312246" y="4748673"/>
            <a:ext cx="1871533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限用</a:t>
            </a:r>
            <a:r>
              <a:rPr lang="en-US" altLang="zh-TW" b="1" err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WiFi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47" name="矩形: 圓角 13">
            <a:extLst>
              <a:ext uri="{FF2B5EF4-FFF2-40B4-BE49-F238E27FC236}">
                <a16:creationId xmlns:a16="http://schemas.microsoft.com/office/drawing/2014/main" id="{4D1C174A-FB1E-4095-86D2-25A6290CB90D}"/>
              </a:ext>
            </a:extLst>
          </p:cNvPr>
          <p:cNvSpPr/>
          <p:nvPr/>
        </p:nvSpPr>
        <p:spPr>
          <a:xfrm>
            <a:off x="9312245" y="5463984"/>
            <a:ext cx="1871533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只有充電時</a:t>
            </a:r>
            <a:br>
              <a:rPr lang="en-US" altLang="zh-TW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</a:br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進行同步</a:t>
            </a:r>
          </a:p>
        </p:txBody>
      </p:sp>
      <p:sp>
        <p:nvSpPr>
          <p:cNvPr id="51" name="矩形: 圓角 41">
            <a:extLst>
              <a:ext uri="{FF2B5EF4-FFF2-40B4-BE49-F238E27FC236}">
                <a16:creationId xmlns:a16="http://schemas.microsoft.com/office/drawing/2014/main" id="{0749FFB1-F499-429E-8F2F-B3E378D959D6}"/>
              </a:ext>
            </a:extLst>
          </p:cNvPr>
          <p:cNvSpPr/>
          <p:nvPr/>
        </p:nvSpPr>
        <p:spPr>
          <a:xfrm>
            <a:off x="9278185" y="2184254"/>
            <a:ext cx="1426360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單向同步</a:t>
            </a:r>
            <a:r>
              <a:rPr lang="en-US" altLang="zh-TW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52" name="矩形: 圓角 43">
            <a:extLst>
              <a:ext uri="{FF2B5EF4-FFF2-40B4-BE49-F238E27FC236}">
                <a16:creationId xmlns:a16="http://schemas.microsoft.com/office/drawing/2014/main" id="{9F2F84FF-B3A9-4EE1-9B6A-EAF1F36F03D1}"/>
              </a:ext>
            </a:extLst>
          </p:cNvPr>
          <p:cNvSpPr/>
          <p:nvPr/>
        </p:nvSpPr>
        <p:spPr>
          <a:xfrm>
            <a:off x="9316104" y="2220361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1</a:t>
            </a:r>
            <a:endParaRPr lang="zh-TW" altLang="en-US" sz="2000" b="1"/>
          </a:p>
        </p:txBody>
      </p:sp>
      <p:sp>
        <p:nvSpPr>
          <p:cNvPr id="53" name="矩形: 圓角 47">
            <a:extLst>
              <a:ext uri="{FF2B5EF4-FFF2-40B4-BE49-F238E27FC236}">
                <a16:creationId xmlns:a16="http://schemas.microsoft.com/office/drawing/2014/main" id="{733261F4-A7A4-4B45-B236-21947C190646}"/>
              </a:ext>
            </a:extLst>
          </p:cNvPr>
          <p:cNvSpPr/>
          <p:nvPr/>
        </p:nvSpPr>
        <p:spPr>
          <a:xfrm>
            <a:off x="9288414" y="2769028"/>
            <a:ext cx="1433564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智慧刪除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: 圓角 48">
            <a:extLst>
              <a:ext uri="{FF2B5EF4-FFF2-40B4-BE49-F238E27FC236}">
                <a16:creationId xmlns:a16="http://schemas.microsoft.com/office/drawing/2014/main" id="{6393804A-93FD-4B01-A749-836F481E42AF}"/>
              </a:ext>
            </a:extLst>
          </p:cNvPr>
          <p:cNvSpPr/>
          <p:nvPr/>
        </p:nvSpPr>
        <p:spPr>
          <a:xfrm>
            <a:off x="9326333" y="2805135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2</a:t>
            </a:r>
            <a:endParaRPr lang="zh-TW" altLang="en-US" sz="2000" b="1"/>
          </a:p>
        </p:txBody>
      </p:sp>
      <p:sp>
        <p:nvSpPr>
          <p:cNvPr id="55" name="矩形: 圓角 50">
            <a:extLst>
              <a:ext uri="{FF2B5EF4-FFF2-40B4-BE49-F238E27FC236}">
                <a16:creationId xmlns:a16="http://schemas.microsoft.com/office/drawing/2014/main" id="{4C95E4BC-C932-4F90-8162-E9C47929BF12}"/>
              </a:ext>
            </a:extLst>
          </p:cNvPr>
          <p:cNvSpPr/>
          <p:nvPr/>
        </p:nvSpPr>
        <p:spPr>
          <a:xfrm>
            <a:off x="9293161" y="3413315"/>
            <a:ext cx="1752208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省電小撇步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: 圓角 51">
            <a:extLst>
              <a:ext uri="{FF2B5EF4-FFF2-40B4-BE49-F238E27FC236}">
                <a16:creationId xmlns:a16="http://schemas.microsoft.com/office/drawing/2014/main" id="{60A3B947-728E-410E-A70C-15CE5FE0710E}"/>
              </a:ext>
            </a:extLst>
          </p:cNvPr>
          <p:cNvSpPr/>
          <p:nvPr/>
        </p:nvSpPr>
        <p:spPr>
          <a:xfrm>
            <a:off x="9329077" y="3450417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3</a:t>
            </a:r>
            <a:endParaRPr lang="zh-TW" altLang="en-US" sz="2000" b="1"/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9148D80F-0887-4452-BE64-2D1504C2D76F}"/>
              </a:ext>
            </a:extLst>
          </p:cNvPr>
          <p:cNvSpPr/>
          <p:nvPr/>
        </p:nvSpPr>
        <p:spPr>
          <a:xfrm>
            <a:off x="7392731" y="1752852"/>
            <a:ext cx="2511524" cy="5360754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E9712C0D-9B0D-40C3-BB3D-E4099E532044}"/>
              </a:ext>
            </a:extLst>
          </p:cNvPr>
          <p:cNvSpPr txBox="1"/>
          <p:nvPr/>
        </p:nvSpPr>
        <p:spPr>
          <a:xfrm>
            <a:off x="4498925" y="3158318"/>
            <a:ext cx="1982199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分享連結</a:t>
            </a:r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方便迅速</a:t>
            </a:r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3" name="圖形 72">
            <a:extLst>
              <a:ext uri="{FF2B5EF4-FFF2-40B4-BE49-F238E27FC236}">
                <a16:creationId xmlns:a16="http://schemas.microsoft.com/office/drawing/2014/main" id="{01F42632-8B9F-4076-B99B-36C9638A4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4816" y="4286516"/>
            <a:ext cx="2466922" cy="770220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62EB13FE-734D-43F2-93CB-8785F0156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214817" y="2413964"/>
            <a:ext cx="2466921" cy="770220"/>
          </a:xfrm>
          <a:prstGeom prst="rect">
            <a:avLst/>
          </a:prstGeom>
        </p:spPr>
      </p:pic>
      <p:grpSp>
        <p:nvGrpSpPr>
          <p:cNvPr id="75" name="群組 74">
            <a:extLst>
              <a:ext uri="{FF2B5EF4-FFF2-40B4-BE49-F238E27FC236}">
                <a16:creationId xmlns:a16="http://schemas.microsoft.com/office/drawing/2014/main" id="{510572E6-8DCF-43B0-B2FB-3044FD40C3A2}"/>
              </a:ext>
            </a:extLst>
          </p:cNvPr>
          <p:cNvGrpSpPr/>
          <p:nvPr/>
        </p:nvGrpSpPr>
        <p:grpSpPr>
          <a:xfrm>
            <a:off x="1739519" y="1752852"/>
            <a:ext cx="2391543" cy="4709833"/>
            <a:chOff x="1742098" y="1978465"/>
            <a:chExt cx="2176276" cy="4285893"/>
          </a:xfrm>
        </p:grpSpPr>
        <p:pic>
          <p:nvPicPr>
            <p:cNvPr id="76" name="圖片 75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2EE07281-844E-47A1-B4F3-B870A9B4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BA9D02F6-0E28-42D8-8DDB-66FDE9FD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A44804A9-9218-44F6-B47E-1DBA26C95566}"/>
              </a:ext>
            </a:extLst>
          </p:cNvPr>
          <p:cNvGrpSpPr/>
          <p:nvPr/>
        </p:nvGrpSpPr>
        <p:grpSpPr>
          <a:xfrm>
            <a:off x="6736376" y="1747108"/>
            <a:ext cx="2391543" cy="4709833"/>
            <a:chOff x="1742098" y="1978465"/>
            <a:chExt cx="2176276" cy="4285893"/>
          </a:xfrm>
        </p:grpSpPr>
        <p:pic>
          <p:nvPicPr>
            <p:cNvPr id="83" name="圖片 82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26262D82-CBE1-4100-8BF2-AE101F9A5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799FCF40-2627-49A8-9E3F-B125110FD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E9735DCE-F049-6743-BF37-299AC520E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925" y="5038253"/>
            <a:ext cx="1467587" cy="146758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E5E6284-2DA7-184C-ACBF-46FF792E7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466" y="2102738"/>
            <a:ext cx="2203389" cy="41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39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圖形 84">
            <a:extLst>
              <a:ext uri="{FF2B5EF4-FFF2-40B4-BE49-F238E27FC236}">
                <a16:creationId xmlns:a16="http://schemas.microsoft.com/office/drawing/2014/main" id="{E5C5837A-F319-410C-A88C-D0FF3D0C4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1255" y="3953001"/>
            <a:ext cx="704850" cy="790575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82CA4267-3C9D-4811-AAF7-F3558F9D7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667"/>
          <a:stretch/>
        </p:blipFill>
        <p:spPr>
          <a:xfrm rot="5400000">
            <a:off x="8586533" y="3524322"/>
            <a:ext cx="2092730" cy="1713243"/>
          </a:xfrm>
          <a:prstGeom prst="rect">
            <a:avLst/>
          </a:prstGeom>
        </p:spPr>
      </p:pic>
      <p:pic>
        <p:nvPicPr>
          <p:cNvPr id="66" name="圖片 65" descr="一張含有 室內, 監視器, 電子用品, 電腦 的圖片&#10;&#10;自動產生的描述">
            <a:extLst>
              <a:ext uri="{FF2B5EF4-FFF2-40B4-BE49-F238E27FC236}">
                <a16:creationId xmlns:a16="http://schemas.microsoft.com/office/drawing/2014/main" id="{A751D4AA-52F2-4497-BE08-C43EB3DBE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02" y="2200029"/>
            <a:ext cx="2132301" cy="1250808"/>
          </a:xfrm>
          <a:prstGeom prst="rect">
            <a:avLst/>
          </a:prstGeom>
        </p:spPr>
      </p:pic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4EA60EC2-0138-4256-A4DD-48F8ECCD8C34}"/>
              </a:ext>
            </a:extLst>
          </p:cNvPr>
          <p:cNvSpPr/>
          <p:nvPr/>
        </p:nvSpPr>
        <p:spPr>
          <a:xfrm>
            <a:off x="634816" y="423127"/>
            <a:ext cx="5019771" cy="6330722"/>
          </a:xfrm>
          <a:prstGeom prst="roundRect">
            <a:avLst/>
          </a:prstGeom>
          <a:solidFill>
            <a:srgbClr val="BE6542"/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4" name="圖形 53">
            <a:extLst>
              <a:ext uri="{FF2B5EF4-FFF2-40B4-BE49-F238E27FC236}">
                <a16:creationId xmlns:a16="http://schemas.microsoft.com/office/drawing/2014/main" id="{3C94A063-7C7C-46D9-AD34-95FA09EEE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6051" y="779734"/>
            <a:ext cx="2887886" cy="154461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6557F01-94F4-44E9-821E-D0F2B70254DB}"/>
              </a:ext>
            </a:extLst>
          </p:cNvPr>
          <p:cNvSpPr/>
          <p:nvPr/>
        </p:nvSpPr>
        <p:spPr>
          <a:xfrm>
            <a:off x="313035" y="2034682"/>
            <a:ext cx="4798304" cy="4368196"/>
          </a:xfrm>
          <a:prstGeom prst="roundRect">
            <a:avLst>
              <a:gd name="adj" fmla="val 0"/>
            </a:avLst>
          </a:prstGeom>
          <a:solidFill>
            <a:srgbClr val="FFA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6F0D141-3ECE-49C0-969F-50340C8FB9AA}"/>
              </a:ext>
            </a:extLst>
          </p:cNvPr>
          <p:cNvSpPr/>
          <p:nvPr/>
        </p:nvSpPr>
        <p:spPr>
          <a:xfrm>
            <a:off x="313035" y="364878"/>
            <a:ext cx="4798304" cy="4280893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FF0000"/>
              </a:gs>
              <a:gs pos="100000">
                <a:srgbClr val="FFAA0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368FF2-3204-4270-9331-C884224714F9}"/>
              </a:ext>
            </a:extLst>
          </p:cNvPr>
          <p:cNvSpPr txBox="1"/>
          <p:nvPr/>
        </p:nvSpPr>
        <p:spPr>
          <a:xfrm>
            <a:off x="562422" y="2113068"/>
            <a:ext cx="414444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透過 Qsync 上傳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資料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到</a:t>
            </a:r>
            <a:r>
              <a:rPr lang="en-US" altLang="en-US" b="1">
                <a:solidFill>
                  <a:schemeClr val="bg1"/>
                </a:solidFill>
                <a:latin typeface="微軟正黑體"/>
                <a:ea typeface="微軟正黑體"/>
              </a:rPr>
              <a:t>NAS,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立刻省下手機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/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電腦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/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筆電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儲存空間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, 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也可以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分享各式資料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/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影片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給更多親朋好友.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D5CA2B-F359-4E2A-81C6-1DC0611EFBF8}"/>
              </a:ext>
            </a:extLst>
          </p:cNvPr>
          <p:cNvSpPr/>
          <p:nvPr/>
        </p:nvSpPr>
        <p:spPr>
          <a:xfrm>
            <a:off x="588648" y="983472"/>
            <a:ext cx="3729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家庭共用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56D19F3-2944-4CDF-A898-388E927D9B16}"/>
              </a:ext>
            </a:extLst>
          </p:cNvPr>
          <p:cNvCxnSpPr/>
          <p:nvPr/>
        </p:nvCxnSpPr>
        <p:spPr>
          <a:xfrm>
            <a:off x="644629" y="1999135"/>
            <a:ext cx="39953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BC4709D-597C-473A-9DD3-327EABF9A50E}"/>
              </a:ext>
            </a:extLst>
          </p:cNvPr>
          <p:cNvGrpSpPr/>
          <p:nvPr/>
        </p:nvGrpSpPr>
        <p:grpSpPr>
          <a:xfrm>
            <a:off x="567685" y="360654"/>
            <a:ext cx="1737010" cy="769441"/>
            <a:chOff x="567685" y="360654"/>
            <a:chExt cx="1737010" cy="76944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518525E-D75E-4C56-BF0B-5EE31E9F58A0}"/>
                </a:ext>
              </a:extLst>
            </p:cNvPr>
            <p:cNvSpPr/>
            <p:nvPr/>
          </p:nvSpPr>
          <p:spPr>
            <a:xfrm>
              <a:off x="567685" y="648383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實際使用情境</a:t>
              </a:r>
              <a:endParaRPr lang="zh-TW" altLang="en-US" sz="20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192F5AA-40DB-4913-9EB1-0E9E53E5D0CE}"/>
                </a:ext>
              </a:extLst>
            </p:cNvPr>
            <p:cNvSpPr/>
            <p:nvPr/>
          </p:nvSpPr>
          <p:spPr>
            <a:xfrm>
              <a:off x="2119964" y="360654"/>
              <a:ext cx="1847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TW" alt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ECE15EC5-F72A-4F9E-979D-A480AB792DBE}"/>
              </a:ext>
            </a:extLst>
          </p:cNvPr>
          <p:cNvSpPr/>
          <p:nvPr/>
        </p:nvSpPr>
        <p:spPr>
          <a:xfrm>
            <a:off x="5598627" y="2828905"/>
            <a:ext cx="3177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家庭成員人手一機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空間不夠時您還一個個去買雲端空間嗎？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D99D7ED3-9F5A-41F2-A590-9B812C8536A7}"/>
              </a:ext>
            </a:extLst>
          </p:cNvPr>
          <p:cNvGrpSpPr/>
          <p:nvPr/>
        </p:nvGrpSpPr>
        <p:grpSpPr>
          <a:xfrm>
            <a:off x="10693488" y="2723513"/>
            <a:ext cx="781227" cy="973197"/>
            <a:chOff x="10533952" y="3497223"/>
            <a:chExt cx="781227" cy="973197"/>
          </a:xfrm>
        </p:grpSpPr>
        <p:pic>
          <p:nvPicPr>
            <p:cNvPr id="15" name="圖片 15">
              <a:extLst>
                <a:ext uri="{FF2B5EF4-FFF2-40B4-BE49-F238E27FC236}">
                  <a16:creationId xmlns:a16="http://schemas.microsoft.com/office/drawing/2014/main" id="{90561820-178C-4066-8E89-C6975E61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D3086A6-25BC-4C6C-9C51-DBEC77FDE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64"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934EBC3-066E-42C2-89AF-E6795BD78E01}"/>
              </a:ext>
            </a:extLst>
          </p:cNvPr>
          <p:cNvGrpSpPr/>
          <p:nvPr/>
        </p:nvGrpSpPr>
        <p:grpSpPr>
          <a:xfrm>
            <a:off x="3941638" y="436488"/>
            <a:ext cx="1810308" cy="1716264"/>
            <a:chOff x="4891377" y="4286760"/>
            <a:chExt cx="1982198" cy="1879224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4E67B900-0BFC-464E-9D78-DDAF12DC0874}"/>
                </a:ext>
              </a:extLst>
            </p:cNvPr>
            <p:cNvSpPr/>
            <p:nvPr/>
          </p:nvSpPr>
          <p:spPr>
            <a:xfrm>
              <a:off x="4891377" y="4286760"/>
              <a:ext cx="1982198" cy="1879224"/>
            </a:xfrm>
            <a:prstGeom prst="roundRect">
              <a:avLst/>
            </a:prstGeom>
            <a:solidFill>
              <a:srgbClr val="582F1E">
                <a:alpha val="55000"/>
              </a:srgbClr>
            </a:solidFill>
            <a:ln>
              <a:solidFill>
                <a:schemeClr val="accent1">
                  <a:shade val="50000"/>
                  <a:alpha val="58000"/>
                </a:schemeClr>
              </a:solidFill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642F6401-3AE9-4E97-9DAB-5C8BE76A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21647" y="4608966"/>
              <a:ext cx="1425241" cy="1425241"/>
            </a:xfrm>
            <a:prstGeom prst="rect">
              <a:avLst/>
            </a:prstGeom>
          </p:spPr>
        </p:pic>
      </p:grpSp>
      <p:pic>
        <p:nvPicPr>
          <p:cNvPr id="8" name="圖片 7" descr="一張含有 個人, 室外, 蛋糕, 團體 的圖片&#10;&#10;自動產生的描述">
            <a:extLst>
              <a:ext uri="{FF2B5EF4-FFF2-40B4-BE49-F238E27FC236}">
                <a16:creationId xmlns:a16="http://schemas.microsoft.com/office/drawing/2014/main" id="{416E81B1-125E-4B60-A8D3-AAD5CACA80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3498060"/>
            <a:ext cx="4572000" cy="289560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DCB91C8-FE06-42FB-B91A-F0A0B91A66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0"/>
          <a:stretch/>
        </p:blipFill>
        <p:spPr>
          <a:xfrm>
            <a:off x="-216166" y="6118488"/>
            <a:ext cx="5159370" cy="27993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AA6906A-B8D8-43FD-854F-8B50FE53B084}"/>
              </a:ext>
            </a:extLst>
          </p:cNvPr>
          <p:cNvSpPr/>
          <p:nvPr/>
        </p:nvSpPr>
        <p:spPr>
          <a:xfrm>
            <a:off x="6418977" y="574533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可設定家人共享</a:t>
            </a:r>
            <a:endParaRPr lang="zh-TW" altLang="en-US"/>
          </a:p>
        </p:txBody>
      </p:sp>
      <p:pic>
        <p:nvPicPr>
          <p:cNvPr id="62" name="圖片 15">
            <a:extLst>
              <a:ext uri="{FF2B5EF4-FFF2-40B4-BE49-F238E27FC236}">
                <a16:creationId xmlns:a16="http://schemas.microsoft.com/office/drawing/2014/main" id="{0F2C2AAA-A4BB-4A2F-AB2F-3776A77B1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187" y="4120276"/>
            <a:ext cx="1668226" cy="1651167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AAA7AF27-1591-4B0E-8934-C52E88950C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0463"/>
          <a:stretch/>
        </p:blipFill>
        <p:spPr>
          <a:xfrm>
            <a:off x="5730399" y="581323"/>
            <a:ext cx="956529" cy="979242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31DCA0F3-99A0-4BFA-A7BB-7C4F973BCD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3446"/>
          <a:stretch/>
        </p:blipFill>
        <p:spPr>
          <a:xfrm>
            <a:off x="6859186" y="585499"/>
            <a:ext cx="956529" cy="972955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60A72CE7-0718-4BA0-9639-B252150609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31428"/>
          <a:stretch/>
        </p:blipFill>
        <p:spPr>
          <a:xfrm>
            <a:off x="5931067" y="1602944"/>
            <a:ext cx="956529" cy="983872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F6C30246-7096-44A2-9ED0-CBC137B072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21811"/>
          <a:stretch/>
        </p:blipFill>
        <p:spPr>
          <a:xfrm>
            <a:off x="7542916" y="1606569"/>
            <a:ext cx="956529" cy="972955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CE88DB98-58AB-4678-82EF-0794512C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02515" y="911997"/>
            <a:ext cx="314077" cy="597454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574CA50B-E1F9-49F6-8058-9D947C5289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708199" y="648383"/>
            <a:ext cx="568906" cy="900306"/>
          </a:xfrm>
          <a:prstGeom prst="rect">
            <a:avLst/>
          </a:prstGeom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6A636E0A-E1A6-4D0D-A589-E912E7F58A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44535" y="954881"/>
            <a:ext cx="314077" cy="597454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F628E1D5-B437-4BBB-9C79-E0CABC9407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68858" y="1977279"/>
            <a:ext cx="314077" cy="597454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0B9A5D46-FED3-4394-990A-F0707CD3C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50456" y="1662915"/>
            <a:ext cx="568906" cy="900306"/>
          </a:xfrm>
          <a:prstGeom prst="rect">
            <a:avLst/>
          </a:prstGeom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8DB86E6A-378A-4D56-95AD-7BC0B071C3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86792" y="1969413"/>
            <a:ext cx="314077" cy="597454"/>
          </a:xfrm>
          <a:prstGeom prst="rect">
            <a:avLst/>
          </a:prstGeom>
        </p:spPr>
      </p:pic>
      <p:pic>
        <p:nvPicPr>
          <p:cNvPr id="79" name="圖形 78">
            <a:extLst>
              <a:ext uri="{FF2B5EF4-FFF2-40B4-BE49-F238E27FC236}">
                <a16:creationId xmlns:a16="http://schemas.microsoft.com/office/drawing/2014/main" id="{46B2C822-A954-4A0E-A8E5-2BBF67E59CF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21811"/>
          <a:stretch/>
        </p:blipFill>
        <p:spPr>
          <a:xfrm>
            <a:off x="7794805" y="4747248"/>
            <a:ext cx="558717" cy="568312"/>
          </a:xfrm>
          <a:prstGeom prst="rect">
            <a:avLst/>
          </a:prstGeom>
        </p:spPr>
      </p:pic>
      <p:pic>
        <p:nvPicPr>
          <p:cNvPr id="82" name="圖形 81">
            <a:extLst>
              <a:ext uri="{FF2B5EF4-FFF2-40B4-BE49-F238E27FC236}">
                <a16:creationId xmlns:a16="http://schemas.microsoft.com/office/drawing/2014/main" id="{94D0F0B6-1FAA-41C4-B279-DA0C802CA1E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3446"/>
          <a:stretch/>
        </p:blipFill>
        <p:spPr>
          <a:xfrm>
            <a:off x="7297753" y="4747248"/>
            <a:ext cx="558717" cy="568312"/>
          </a:xfrm>
          <a:prstGeom prst="rect">
            <a:avLst/>
          </a:prstGeom>
        </p:spPr>
      </p:pic>
      <p:pic>
        <p:nvPicPr>
          <p:cNvPr id="83" name="圖形 82">
            <a:extLst>
              <a:ext uri="{FF2B5EF4-FFF2-40B4-BE49-F238E27FC236}">
                <a16:creationId xmlns:a16="http://schemas.microsoft.com/office/drawing/2014/main" id="{13AAF18B-D07C-43B2-84B1-4C2AB3FC89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0463"/>
          <a:stretch/>
        </p:blipFill>
        <p:spPr>
          <a:xfrm>
            <a:off x="6807433" y="4743576"/>
            <a:ext cx="558717" cy="571984"/>
          </a:xfrm>
          <a:prstGeom prst="rect">
            <a:avLst/>
          </a:prstGeom>
        </p:spPr>
      </p:pic>
      <p:pic>
        <p:nvPicPr>
          <p:cNvPr id="84" name="圖形 83">
            <a:extLst>
              <a:ext uri="{FF2B5EF4-FFF2-40B4-BE49-F238E27FC236}">
                <a16:creationId xmlns:a16="http://schemas.microsoft.com/office/drawing/2014/main" id="{1ABF9960-9CB2-45F1-8C15-0F32822744E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31428"/>
          <a:stretch/>
        </p:blipFill>
        <p:spPr>
          <a:xfrm>
            <a:off x="6310381" y="4743576"/>
            <a:ext cx="558717" cy="574688"/>
          </a:xfrm>
          <a:prstGeom prst="rect">
            <a:avLst/>
          </a:prstGeom>
        </p:spPr>
      </p:pic>
      <p:pic>
        <p:nvPicPr>
          <p:cNvPr id="86" name="圖形 85">
            <a:extLst>
              <a:ext uri="{FF2B5EF4-FFF2-40B4-BE49-F238E27FC236}">
                <a16:creationId xmlns:a16="http://schemas.microsoft.com/office/drawing/2014/main" id="{CBC5AACA-271A-4909-97E8-0C62DDFF02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55910" y="3843025"/>
            <a:ext cx="704850" cy="790575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6636A7AC-6E18-46B3-A2E9-8AA4A150268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85939" y="5072236"/>
            <a:ext cx="525381" cy="589279"/>
          </a:xfrm>
          <a:prstGeom prst="rect">
            <a:avLst/>
          </a:prstGeom>
        </p:spPr>
      </p:pic>
      <p:pic>
        <p:nvPicPr>
          <p:cNvPr id="88" name="圖形 87">
            <a:extLst>
              <a:ext uri="{FF2B5EF4-FFF2-40B4-BE49-F238E27FC236}">
                <a16:creationId xmlns:a16="http://schemas.microsoft.com/office/drawing/2014/main" id="{F650F84A-9415-410C-A694-AFDB888C11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168646" y="3878707"/>
            <a:ext cx="498068" cy="5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0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F4DF4F9C-380C-451A-BEFD-FAF11EA2E169}"/>
              </a:ext>
            </a:extLst>
          </p:cNvPr>
          <p:cNvSpPr/>
          <p:nvPr/>
        </p:nvSpPr>
        <p:spPr>
          <a:xfrm>
            <a:off x="1192553" y="1679942"/>
            <a:ext cx="2511524" cy="5360754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0447FCCC-9979-41E6-9CDD-39C62FB9EE44}"/>
              </a:ext>
            </a:extLst>
          </p:cNvPr>
          <p:cNvSpPr/>
          <p:nvPr/>
        </p:nvSpPr>
        <p:spPr>
          <a:xfrm>
            <a:off x="7760817" y="2931183"/>
            <a:ext cx="2755709" cy="3647930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46E1C67-A014-46D5-B734-73D9D35C7C7D}"/>
              </a:ext>
            </a:extLst>
          </p:cNvPr>
          <p:cNvSpPr/>
          <p:nvPr/>
        </p:nvSpPr>
        <p:spPr>
          <a:xfrm>
            <a:off x="6256141" y="1846857"/>
            <a:ext cx="2511524" cy="5360754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F90E43D6-D178-4463-B4CF-BE72B67B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22" y="67112"/>
            <a:ext cx="11316749" cy="1476462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實機操作提示 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BCA065B-9065-4560-872A-6FB1B861C46A}"/>
              </a:ext>
            </a:extLst>
          </p:cNvPr>
          <p:cNvSpPr txBox="1"/>
          <p:nvPr/>
        </p:nvSpPr>
        <p:spPr>
          <a:xfrm>
            <a:off x="3558888" y="3280490"/>
            <a:ext cx="1982199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分享連結</a:t>
            </a:r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方便迅速</a:t>
            </a:r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: 圓角 13">
            <a:extLst>
              <a:ext uri="{FF2B5EF4-FFF2-40B4-BE49-F238E27FC236}">
                <a16:creationId xmlns:a16="http://schemas.microsoft.com/office/drawing/2014/main" id="{16A9EBC0-4E86-4F3A-BAC5-6B0E8F748479}"/>
              </a:ext>
            </a:extLst>
          </p:cNvPr>
          <p:cNvSpPr/>
          <p:nvPr/>
        </p:nvSpPr>
        <p:spPr>
          <a:xfrm>
            <a:off x="8495150" y="3166686"/>
            <a:ext cx="1871533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每人都有個人的專屬資料夾</a:t>
            </a:r>
          </a:p>
        </p:txBody>
      </p:sp>
      <p:sp>
        <p:nvSpPr>
          <p:cNvPr id="46" name="矩形: 圓角 13">
            <a:extLst>
              <a:ext uri="{FF2B5EF4-FFF2-40B4-BE49-F238E27FC236}">
                <a16:creationId xmlns:a16="http://schemas.microsoft.com/office/drawing/2014/main" id="{D6B4278B-1008-4611-9944-F372A3EC87E6}"/>
              </a:ext>
            </a:extLst>
          </p:cNvPr>
          <p:cNvSpPr/>
          <p:nvPr/>
        </p:nvSpPr>
        <p:spPr>
          <a:xfrm>
            <a:off x="8495149" y="3959897"/>
            <a:ext cx="1871533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對於家人共用一個團體資料夾</a:t>
            </a:r>
          </a:p>
        </p:txBody>
      </p:sp>
      <p:sp>
        <p:nvSpPr>
          <p:cNvPr id="47" name="矩形: 圓角 13">
            <a:extLst>
              <a:ext uri="{FF2B5EF4-FFF2-40B4-BE49-F238E27FC236}">
                <a16:creationId xmlns:a16="http://schemas.microsoft.com/office/drawing/2014/main" id="{4D1C174A-FB1E-4095-86D2-25A6290CB90D}"/>
              </a:ext>
            </a:extLst>
          </p:cNvPr>
          <p:cNvSpPr/>
          <p:nvPr/>
        </p:nvSpPr>
        <p:spPr>
          <a:xfrm>
            <a:off x="8495148" y="4753109"/>
            <a:ext cx="1871533" cy="1615242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隨時可建立分享連結</a:t>
            </a:r>
            <a:r>
              <a:rPr lang="en-US" altLang="zh-TW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, </a:t>
            </a:r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提供資料給沒有此</a:t>
            </a:r>
            <a:r>
              <a:rPr lang="en-US" altLang="zh-TW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NAS</a:t>
            </a:r>
            <a:r>
              <a:rPr lang="zh-TW" altLang="en-US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帳號的朋友</a:t>
            </a:r>
          </a:p>
        </p:txBody>
      </p:sp>
      <p:pic>
        <p:nvPicPr>
          <p:cNvPr id="66" name="圖形 65">
            <a:extLst>
              <a:ext uri="{FF2B5EF4-FFF2-40B4-BE49-F238E27FC236}">
                <a16:creationId xmlns:a16="http://schemas.microsoft.com/office/drawing/2014/main" id="{FBB230AA-9007-4C5C-B0DB-5B6C4252A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4779" y="4408688"/>
            <a:ext cx="2466922" cy="770220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E457DED-94AB-422A-B026-876ED5D17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274780" y="2536136"/>
            <a:ext cx="2466921" cy="77022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9C9AD3B-9FA1-4DF2-8F46-19C131470924}"/>
              </a:ext>
            </a:extLst>
          </p:cNvPr>
          <p:cNvGrpSpPr/>
          <p:nvPr/>
        </p:nvGrpSpPr>
        <p:grpSpPr>
          <a:xfrm>
            <a:off x="799482" y="1875024"/>
            <a:ext cx="2391543" cy="4709833"/>
            <a:chOff x="1742098" y="1978465"/>
            <a:chExt cx="2176276" cy="4285893"/>
          </a:xfrm>
        </p:grpSpPr>
        <p:pic>
          <p:nvPicPr>
            <p:cNvPr id="5" name="圖片 4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05D88888-940E-4709-A39B-8E69618E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FEE9FF5-6648-43AF-BB66-137F05101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BF99D87-4C66-476C-8949-1ED235253172}"/>
              </a:ext>
            </a:extLst>
          </p:cNvPr>
          <p:cNvGrpSpPr/>
          <p:nvPr/>
        </p:nvGrpSpPr>
        <p:grpSpPr>
          <a:xfrm>
            <a:off x="5796339" y="1869280"/>
            <a:ext cx="2391543" cy="4709833"/>
            <a:chOff x="4464468" y="1362548"/>
            <a:chExt cx="2391543" cy="4709833"/>
          </a:xfrm>
        </p:grpSpPr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F26C0307-E5C8-4178-883C-E56D0469F554}"/>
                </a:ext>
              </a:extLst>
            </p:cNvPr>
            <p:cNvGrpSpPr/>
            <p:nvPr/>
          </p:nvGrpSpPr>
          <p:grpSpPr>
            <a:xfrm>
              <a:off x="4464468" y="1362548"/>
              <a:ext cx="2391543" cy="4709833"/>
              <a:chOff x="1742098" y="1978465"/>
              <a:chExt cx="2176276" cy="4285893"/>
            </a:xfrm>
          </p:grpSpPr>
          <p:pic>
            <p:nvPicPr>
              <p:cNvPr id="43" name="圖片 42" descr="一張含有 監視器, 電腦, 桌 的圖片&#10;&#10;自動產生的描述">
                <a:extLst>
                  <a:ext uri="{FF2B5EF4-FFF2-40B4-BE49-F238E27FC236}">
                    <a16:creationId xmlns:a16="http://schemas.microsoft.com/office/drawing/2014/main" id="{79BE92D9-D2A3-445F-8DFA-5433984C5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2098" y="1978465"/>
                <a:ext cx="2176276" cy="4285893"/>
              </a:xfrm>
              <a:prstGeom prst="rect">
                <a:avLst/>
              </a:prstGeom>
            </p:spPr>
          </p:pic>
          <p:pic>
            <p:nvPicPr>
              <p:cNvPr id="48" name="圖片 47">
                <a:extLst>
                  <a:ext uri="{FF2B5EF4-FFF2-40B4-BE49-F238E27FC236}">
                    <a16:creationId xmlns:a16="http://schemas.microsoft.com/office/drawing/2014/main" id="{6A87A2BE-3CCF-4A26-91DA-4D0F5C8E0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0128" y="2302084"/>
                <a:ext cx="2005058" cy="3556452"/>
              </a:xfrm>
              <a:prstGeom prst="rect">
                <a:avLst/>
              </a:prstGeom>
            </p:spPr>
          </p:pic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0F91126-15BD-4948-B589-92E85FEAFC92}"/>
                </a:ext>
              </a:extLst>
            </p:cNvPr>
            <p:cNvGrpSpPr/>
            <p:nvPr/>
          </p:nvGrpSpPr>
          <p:grpSpPr>
            <a:xfrm>
              <a:off x="4553262" y="1713516"/>
              <a:ext cx="2200343" cy="3920616"/>
              <a:chOff x="4553262" y="1713516"/>
              <a:chExt cx="1993197" cy="3551519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9C1BF2DC-3139-40BE-A7AE-F9BE861B11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5687"/>
              <a:stretch/>
            </p:blipFill>
            <p:spPr>
              <a:xfrm>
                <a:off x="4553263" y="1713516"/>
                <a:ext cx="1993196" cy="3104478"/>
              </a:xfrm>
              <a:prstGeom prst="rect">
                <a:avLst/>
              </a:prstGeom>
            </p:spPr>
          </p:pic>
          <p:pic>
            <p:nvPicPr>
              <p:cNvPr id="58" name="圖片 57">
                <a:extLst>
                  <a:ext uri="{FF2B5EF4-FFF2-40B4-BE49-F238E27FC236}">
                    <a16:creationId xmlns:a16="http://schemas.microsoft.com/office/drawing/2014/main" id="{979289E1-314D-4D8C-B759-D7BA20BA6E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88893" b="-148"/>
              <a:stretch/>
            </p:blipFill>
            <p:spPr>
              <a:xfrm>
                <a:off x="4553262" y="4794859"/>
                <a:ext cx="1993196" cy="470176"/>
              </a:xfrm>
              <a:prstGeom prst="rect">
                <a:avLst/>
              </a:prstGeom>
            </p:spPr>
          </p:pic>
        </p:grp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476655ED-BAF0-8B4A-B2ED-C52281753C43}"/>
              </a:ext>
            </a:extLst>
          </p:cNvPr>
          <p:cNvGrpSpPr/>
          <p:nvPr/>
        </p:nvGrpSpPr>
        <p:grpSpPr>
          <a:xfrm>
            <a:off x="8418152" y="1361962"/>
            <a:ext cx="2527099" cy="1451469"/>
            <a:chOff x="5764939" y="4414389"/>
            <a:chExt cx="2032207" cy="1167222"/>
          </a:xfrm>
        </p:grpSpPr>
        <p:pic>
          <p:nvPicPr>
            <p:cNvPr id="38" name="圖片 15">
              <a:extLst>
                <a:ext uri="{FF2B5EF4-FFF2-40B4-BE49-F238E27FC236}">
                  <a16:creationId xmlns:a16="http://schemas.microsoft.com/office/drawing/2014/main" id="{FF37C221-FF81-3E41-BF84-28031E764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4939" y="4960000"/>
              <a:ext cx="614582" cy="608298"/>
            </a:xfrm>
            <a:prstGeom prst="rect">
              <a:avLst/>
            </a:prstGeom>
          </p:spPr>
        </p:pic>
        <p:pic>
          <p:nvPicPr>
            <p:cNvPr id="39" name="圖片 15">
              <a:extLst>
                <a:ext uri="{FF2B5EF4-FFF2-40B4-BE49-F238E27FC236}">
                  <a16:creationId xmlns:a16="http://schemas.microsoft.com/office/drawing/2014/main" id="{914D593B-220F-0F49-BDBC-BA476A721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8375" y="4973313"/>
              <a:ext cx="614582" cy="608298"/>
            </a:xfrm>
            <a:prstGeom prst="rect">
              <a:avLst/>
            </a:prstGeom>
          </p:spPr>
        </p:pic>
        <p:pic>
          <p:nvPicPr>
            <p:cNvPr id="40" name="圖片 15">
              <a:extLst>
                <a:ext uri="{FF2B5EF4-FFF2-40B4-BE49-F238E27FC236}">
                  <a16:creationId xmlns:a16="http://schemas.microsoft.com/office/drawing/2014/main" id="{71C6B8B2-09A5-AA49-841E-439EB817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2564" y="4973313"/>
              <a:ext cx="614582" cy="608298"/>
            </a:xfrm>
            <a:prstGeom prst="rect">
              <a:avLst/>
            </a:prstGeom>
          </p:spPr>
        </p:pic>
        <p:pic>
          <p:nvPicPr>
            <p:cNvPr id="49" name="圖片 21">
              <a:extLst>
                <a:ext uri="{FF2B5EF4-FFF2-40B4-BE49-F238E27FC236}">
                  <a16:creationId xmlns:a16="http://schemas.microsoft.com/office/drawing/2014/main" id="{9270D132-FB9E-2841-BC22-5942E406E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962" y="4475458"/>
              <a:ext cx="554536" cy="561177"/>
            </a:xfrm>
            <a:prstGeom prst="rect">
              <a:avLst/>
            </a:prstGeom>
          </p:spPr>
        </p:pic>
        <p:pic>
          <p:nvPicPr>
            <p:cNvPr id="51" name="圖片 21">
              <a:extLst>
                <a:ext uri="{FF2B5EF4-FFF2-40B4-BE49-F238E27FC236}">
                  <a16:creationId xmlns:a16="http://schemas.microsoft.com/office/drawing/2014/main" id="{BC7A1C0E-C1D5-7F4D-96FC-94B66E37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375" y="4414389"/>
              <a:ext cx="614582" cy="619488"/>
            </a:xfrm>
            <a:prstGeom prst="rect">
              <a:avLst/>
            </a:prstGeom>
          </p:spPr>
        </p:pic>
        <p:pic>
          <p:nvPicPr>
            <p:cNvPr id="52" name="圖片 21">
              <a:extLst>
                <a:ext uri="{FF2B5EF4-FFF2-40B4-BE49-F238E27FC236}">
                  <a16:creationId xmlns:a16="http://schemas.microsoft.com/office/drawing/2014/main" id="{D0F28035-0058-0944-B957-2F5B7110E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047" y="4432831"/>
              <a:ext cx="601099" cy="608298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C812EC5D-364A-064D-87DF-8283EC0DDD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4857" y="5132840"/>
            <a:ext cx="1470450" cy="14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19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1270E0F3-62D3-4F45-82C7-BAE1B9A37D7A}"/>
              </a:ext>
            </a:extLst>
          </p:cNvPr>
          <p:cNvSpPr/>
          <p:nvPr/>
        </p:nvSpPr>
        <p:spPr>
          <a:xfrm>
            <a:off x="6406624" y="4800300"/>
            <a:ext cx="5961850" cy="2191990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D4F2DF-F369-4EDA-B8C4-E587435C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實際使用情境</a:t>
            </a:r>
            <a:r>
              <a:rPr lang="en-US" altLang="zh-TW"/>
              <a:t>: </a:t>
            </a:r>
            <a:r>
              <a:rPr lang="zh-CN" altLang="en-US"/>
              <a:t>每日工作同步保存</a:t>
            </a:r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DAF960D-242D-BD40-821C-1436A8E8D13E}"/>
              </a:ext>
            </a:extLst>
          </p:cNvPr>
          <p:cNvSpPr txBox="1"/>
          <p:nvPr/>
        </p:nvSpPr>
        <p:spPr>
          <a:xfrm>
            <a:off x="1973231" y="1887044"/>
            <a:ext cx="841416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latin typeface="微軟正黑體"/>
                <a:ea typeface="微軟正黑體"/>
              </a:rPr>
              <a:t>我每天工作的內容怎麼同步到</a:t>
            </a:r>
            <a:r>
              <a:rPr lang="en-US" altLang="zh-TW" sz="2400" b="1">
                <a:latin typeface="微軟正黑體"/>
                <a:ea typeface="微軟正黑體"/>
              </a:rPr>
              <a:t>NAS</a:t>
            </a:r>
            <a:r>
              <a:rPr lang="zh-CN" altLang="en-US" sz="2400" b="1">
                <a:latin typeface="微軟正黑體"/>
                <a:ea typeface="微軟正黑體"/>
              </a:rPr>
              <a:t>上頭保存</a:t>
            </a:r>
            <a:r>
              <a:rPr lang="en-US" altLang="zh-CN" sz="2400" b="1">
                <a:latin typeface="微軟正黑體"/>
                <a:ea typeface="微軟正黑體"/>
              </a:rPr>
              <a:t>?</a:t>
            </a:r>
            <a:endParaRPr lang="zh-TW" altLang="en-US" sz="2400" b="1">
              <a:latin typeface="微軟正黑體"/>
              <a:ea typeface="微軟正黑體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67C93C5-8FBE-8444-BB1E-0C390A93630B}"/>
              </a:ext>
            </a:extLst>
          </p:cNvPr>
          <p:cNvSpPr/>
          <p:nvPr/>
        </p:nvSpPr>
        <p:spPr>
          <a:xfrm>
            <a:off x="350970" y="3255943"/>
            <a:ext cx="508500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ts val="1900"/>
              </a:lnSpc>
              <a:spcBef>
                <a:spcPts val="1800"/>
              </a:spcBef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可使用</a:t>
            </a:r>
            <a:r>
              <a:rPr lang="zh-CN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整機內任意的</a:t>
            </a: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共享資料夾</a:t>
            </a: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b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or </a:t>
            </a:r>
            <a:r>
              <a:rPr lang="zh-TW" altLang="en-US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"/>
                <a:sym typeface="Microsoft JhengHei"/>
              </a:rPr>
              <a:t>個人</a:t>
            </a:r>
            <a:r>
              <a:rPr lang="en-US" altLang="zh-TW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"/>
                <a:sym typeface="Microsoft JhengHei"/>
              </a:rPr>
              <a:t>home</a:t>
            </a:r>
            <a:r>
              <a:rPr lang="zh-CN" altLang="en-US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"/>
                <a:sym typeface="Microsoft JhengHei"/>
              </a:rPr>
              <a:t>資料夾</a:t>
            </a:r>
            <a:r>
              <a:rPr lang="en-US" altLang="zh-CN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"/>
                <a:sym typeface="Microsoft JhengHei"/>
              </a:rPr>
              <a:t>.</a:t>
            </a:r>
          </a:p>
          <a:p>
            <a:pPr marL="180975" indent="-180975">
              <a:lnSpc>
                <a:spcPts val="1900"/>
              </a:lnSpc>
              <a:spcBef>
                <a:spcPts val="1800"/>
              </a:spcBef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zh-CN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"/>
              </a:rPr>
              <a:t>在共享資料夾底下的子資料夾也可以配對使用</a:t>
            </a:r>
            <a:r>
              <a:rPr lang="en-US" altLang="zh-CN"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"/>
              </a:rPr>
              <a:t>.</a:t>
            </a:r>
            <a:endParaRPr lang="zh-TW" altLang="en-US" b="1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A6938514-61B4-004D-A923-A2FE35077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896" y="2861768"/>
            <a:ext cx="6490104" cy="3386631"/>
          </a:xfrm>
          <a:prstGeom prst="rect">
            <a:avLst/>
          </a:prstGeom>
        </p:spPr>
      </p:pic>
      <p:sp>
        <p:nvSpPr>
          <p:cNvPr id="21" name="矩形: 圓角 41">
            <a:extLst>
              <a:ext uri="{FF2B5EF4-FFF2-40B4-BE49-F238E27FC236}">
                <a16:creationId xmlns:a16="http://schemas.microsoft.com/office/drawing/2014/main" id="{E2027749-9145-421E-891A-912AEA680A4E}"/>
              </a:ext>
            </a:extLst>
          </p:cNvPr>
          <p:cNvSpPr/>
          <p:nvPr/>
        </p:nvSpPr>
        <p:spPr>
          <a:xfrm>
            <a:off x="477510" y="2524539"/>
            <a:ext cx="4700198" cy="56775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en-US" sz="2000" b="1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個人用資料</a:t>
            </a:r>
            <a:r>
              <a:rPr lang="zh-CN" altLang="en-US" sz="2000" b="1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同步</a:t>
            </a:r>
            <a:endParaRPr lang="zh-TW" altLang="zh-TW"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矩形: 圓角 43">
            <a:extLst>
              <a:ext uri="{FF2B5EF4-FFF2-40B4-BE49-F238E27FC236}">
                <a16:creationId xmlns:a16="http://schemas.microsoft.com/office/drawing/2014/main" id="{5428E505-08F1-4B54-862C-43B2065ECBB3}"/>
              </a:ext>
            </a:extLst>
          </p:cNvPr>
          <p:cNvSpPr/>
          <p:nvPr/>
        </p:nvSpPr>
        <p:spPr>
          <a:xfrm>
            <a:off x="531318" y="2575774"/>
            <a:ext cx="500791" cy="46245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1</a:t>
            </a:r>
            <a:endParaRPr lang="zh-TW" altLang="en-US" sz="2000" b="1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BB6A2C1-FF0E-4992-AE1F-7885DB4CF75B}"/>
              </a:ext>
            </a:extLst>
          </p:cNvPr>
          <p:cNvSpPr/>
          <p:nvPr/>
        </p:nvSpPr>
        <p:spPr>
          <a:xfrm>
            <a:off x="350970" y="5158133"/>
            <a:ext cx="508500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ts val="1900"/>
              </a:lnSpc>
              <a:spcBef>
                <a:spcPts val="1800"/>
              </a:spcBef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使用</a:t>
            </a:r>
            <a:r>
              <a:rPr lang="en-US" altLang="zh-TW" b="1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Qsync</a:t>
            </a: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專屬資料夾中的團體資料夾更方便</a:t>
            </a: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.</a:t>
            </a:r>
          </a:p>
          <a:p>
            <a:pPr marL="180975" indent="-180975">
              <a:lnSpc>
                <a:spcPts val="1900"/>
              </a:lnSpc>
              <a:spcBef>
                <a:spcPts val="1800"/>
              </a:spcBef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分別可設定整個團隊共享</a:t>
            </a: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; </a:t>
            </a:r>
            <a:b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也可以限定存取使用者</a:t>
            </a: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只給主管</a:t>
            </a: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).</a:t>
            </a:r>
          </a:p>
        </p:txBody>
      </p:sp>
      <p:sp>
        <p:nvSpPr>
          <p:cNvPr id="33" name="矩形: 圓角 41">
            <a:extLst>
              <a:ext uri="{FF2B5EF4-FFF2-40B4-BE49-F238E27FC236}">
                <a16:creationId xmlns:a16="http://schemas.microsoft.com/office/drawing/2014/main" id="{228031E4-C571-4077-85FA-77B0075AC02A}"/>
              </a:ext>
            </a:extLst>
          </p:cNvPr>
          <p:cNvSpPr/>
          <p:nvPr/>
        </p:nvSpPr>
        <p:spPr>
          <a:xfrm>
            <a:off x="477510" y="4426729"/>
            <a:ext cx="4700198" cy="56775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000" b="1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公司團隊資料</a:t>
            </a:r>
            <a:r>
              <a:rPr lang="zh-CN" altLang="en-US" sz="2000" b="1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同步</a:t>
            </a:r>
            <a:endParaRPr lang="zh-TW" altLang="zh-TW" sz="20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矩形: 圓角 43">
            <a:extLst>
              <a:ext uri="{FF2B5EF4-FFF2-40B4-BE49-F238E27FC236}">
                <a16:creationId xmlns:a16="http://schemas.microsoft.com/office/drawing/2014/main" id="{EAA27863-A966-414C-AAE8-066B704FCCE2}"/>
              </a:ext>
            </a:extLst>
          </p:cNvPr>
          <p:cNvSpPr/>
          <p:nvPr/>
        </p:nvSpPr>
        <p:spPr>
          <a:xfrm>
            <a:off x="531318" y="4477964"/>
            <a:ext cx="500791" cy="46245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2</a:t>
            </a:r>
            <a:endParaRPr lang="zh-TW" altLang="en-US" sz="2000" b="1"/>
          </a:p>
        </p:txBody>
      </p:sp>
    </p:spTree>
    <p:extLst>
      <p:ext uri="{BB962C8B-B14F-4D97-AF65-F5344CB8AC3E}">
        <p14:creationId xmlns:p14="http://schemas.microsoft.com/office/powerpoint/2010/main" val="317403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1C11E1D1-8538-415B-A768-D3CD0B762E90}"/>
              </a:ext>
            </a:extLst>
          </p:cNvPr>
          <p:cNvGrpSpPr/>
          <p:nvPr/>
        </p:nvGrpSpPr>
        <p:grpSpPr>
          <a:xfrm>
            <a:off x="5059439" y="1238785"/>
            <a:ext cx="6923578" cy="3750459"/>
            <a:chOff x="5059439" y="1238785"/>
            <a:chExt cx="6923578" cy="3750459"/>
          </a:xfrm>
        </p:grpSpPr>
        <p:pic>
          <p:nvPicPr>
            <p:cNvPr id="39" name="Shape 148">
              <a:extLst>
                <a:ext uri="{FF2B5EF4-FFF2-40B4-BE49-F238E27FC236}">
                  <a16:creationId xmlns:a16="http://schemas.microsoft.com/office/drawing/2014/main" id="{4235F86A-9F58-4D91-81C9-AA877C8EFDB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440" r="1003" b="1316"/>
            <a:stretch/>
          </p:blipFill>
          <p:spPr>
            <a:xfrm>
              <a:off x="5059439" y="1238785"/>
              <a:ext cx="3904483" cy="2684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53A8DA7F-98D9-483A-99B1-889744FEAE6F}"/>
                </a:ext>
              </a:extLst>
            </p:cNvPr>
            <p:cNvSpPr/>
            <p:nvPr/>
          </p:nvSpPr>
          <p:spPr>
            <a:xfrm>
              <a:off x="5652997" y="2341663"/>
              <a:ext cx="5272961" cy="2647581"/>
            </a:xfrm>
            <a:prstGeom prst="roundRect">
              <a:avLst/>
            </a:prstGeom>
            <a:solidFill>
              <a:srgbClr val="582F1E">
                <a:alpha val="36000"/>
              </a:srgbClr>
            </a:solidFill>
            <a:ln>
              <a:solidFill>
                <a:schemeClr val="accent1">
                  <a:shade val="50000"/>
                  <a:alpha val="58000"/>
                </a:schemeClr>
              </a:solidFill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Shape 149">
              <a:extLst>
                <a:ext uri="{FF2B5EF4-FFF2-40B4-BE49-F238E27FC236}">
                  <a16:creationId xmlns:a16="http://schemas.microsoft.com/office/drawing/2014/main" id="{54B61DE0-9047-4524-B2F8-D9C41844F25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49865" y="1470136"/>
              <a:ext cx="4533152" cy="3016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229BFF35-C145-491F-A546-F826C5768FD8}"/>
              </a:ext>
            </a:extLst>
          </p:cNvPr>
          <p:cNvSpPr/>
          <p:nvPr/>
        </p:nvSpPr>
        <p:spPr>
          <a:xfrm>
            <a:off x="2759952" y="4521877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70" name="矩形: 圓角 13">
            <a:extLst>
              <a:ext uri="{FF2B5EF4-FFF2-40B4-BE49-F238E27FC236}">
                <a16:creationId xmlns:a16="http://schemas.microsoft.com/office/drawing/2014/main" id="{E80F83BE-03AE-451F-8BF3-8E8BD57E3961}"/>
              </a:ext>
            </a:extLst>
          </p:cNvPr>
          <p:cNvSpPr/>
          <p:nvPr/>
        </p:nvSpPr>
        <p:spPr>
          <a:xfrm>
            <a:off x="2803172" y="4593238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Ian:</a:t>
            </a:r>
          </a:p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特效動畫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76EF56C-5F31-4A34-AC45-128718DDC19D}"/>
              </a:ext>
            </a:extLst>
          </p:cNvPr>
          <p:cNvSpPr/>
          <p:nvPr/>
        </p:nvSpPr>
        <p:spPr>
          <a:xfrm>
            <a:off x="5280041" y="4487938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73" name="矩形: 圓角 13">
            <a:extLst>
              <a:ext uri="{FF2B5EF4-FFF2-40B4-BE49-F238E27FC236}">
                <a16:creationId xmlns:a16="http://schemas.microsoft.com/office/drawing/2014/main" id="{4794E93F-A6E4-4840-A578-5BE2ED52F792}"/>
              </a:ext>
            </a:extLst>
          </p:cNvPr>
          <p:cNvSpPr/>
          <p:nvPr/>
        </p:nvSpPr>
        <p:spPr>
          <a:xfrm>
            <a:off x="5323261" y="4559299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Lisa:</a:t>
            </a:r>
            <a:b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校色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4EB392E6-F750-4899-8637-EFADE24406FD}"/>
              </a:ext>
            </a:extLst>
          </p:cNvPr>
          <p:cNvSpPr/>
          <p:nvPr/>
        </p:nvSpPr>
        <p:spPr>
          <a:xfrm>
            <a:off x="7865158" y="4537615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76" name="矩形: 圓角 13">
            <a:extLst>
              <a:ext uri="{FF2B5EF4-FFF2-40B4-BE49-F238E27FC236}">
                <a16:creationId xmlns:a16="http://schemas.microsoft.com/office/drawing/2014/main" id="{CA22A51F-0AF4-48EB-B71D-B59B79B47A82}"/>
              </a:ext>
            </a:extLst>
          </p:cNvPr>
          <p:cNvSpPr/>
          <p:nvPr/>
        </p:nvSpPr>
        <p:spPr>
          <a:xfrm>
            <a:off x="7908378" y="4608976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Alan:</a:t>
            </a:r>
            <a:b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音效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E5617D9A-1360-4634-98E6-26CDFF6E8637}"/>
              </a:ext>
            </a:extLst>
          </p:cNvPr>
          <p:cNvSpPr/>
          <p:nvPr/>
        </p:nvSpPr>
        <p:spPr>
          <a:xfrm>
            <a:off x="188004" y="4537615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66" name="矩形: 圓角 13">
            <a:extLst>
              <a:ext uri="{FF2B5EF4-FFF2-40B4-BE49-F238E27FC236}">
                <a16:creationId xmlns:a16="http://schemas.microsoft.com/office/drawing/2014/main" id="{841A1F65-C58C-48DA-B3AF-2AF23C187F45}"/>
              </a:ext>
            </a:extLst>
          </p:cNvPr>
          <p:cNvSpPr/>
          <p:nvPr/>
        </p:nvSpPr>
        <p:spPr>
          <a:xfrm>
            <a:off x="231224" y="4608976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Sam:</a:t>
            </a:r>
            <a:b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剪片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C3A669-4FFB-4541-97F3-8300CAD7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1" y="97191"/>
            <a:ext cx="11316749" cy="1476462"/>
          </a:xfrm>
        </p:spPr>
        <p:txBody>
          <a:bodyPr/>
          <a:lstStyle/>
          <a:p>
            <a:r>
              <a:rPr lang="zh-TW" altLang="en-US"/>
              <a:t>實際使用情境</a:t>
            </a:r>
            <a:r>
              <a:rPr lang="en-US" altLang="zh-TW"/>
              <a:t>: </a:t>
            </a:r>
            <a:r>
              <a:rPr lang="zh-CN" altLang="en-US"/>
              <a:t>影像後製團隊怎麼分工合作</a:t>
            </a:r>
            <a:endParaRPr kumimoji="1"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14C45DA2-DDDC-4713-87DA-D7EB56118867}"/>
              </a:ext>
            </a:extLst>
          </p:cNvPr>
          <p:cNvSpPr/>
          <p:nvPr/>
        </p:nvSpPr>
        <p:spPr>
          <a:xfrm>
            <a:off x="808902" y="2569760"/>
            <a:ext cx="3424695" cy="1612570"/>
          </a:xfrm>
          <a:prstGeom prst="roundRect">
            <a:avLst>
              <a:gd name="adj" fmla="val 3442"/>
            </a:avLst>
          </a:prstGeom>
          <a:solidFill>
            <a:schemeClr val="accent2">
              <a:lumMod val="50000"/>
              <a:alpha val="31000"/>
            </a:schemeClr>
          </a:solidFill>
          <a:ln w="952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6" name="矩形: 圓角 13">
            <a:extLst>
              <a:ext uri="{FF2B5EF4-FFF2-40B4-BE49-F238E27FC236}">
                <a16:creationId xmlns:a16="http://schemas.microsoft.com/office/drawing/2014/main" id="{059D1270-3688-4C8B-895D-5E487958828D}"/>
              </a:ext>
            </a:extLst>
          </p:cNvPr>
          <p:cNvSpPr/>
          <p:nvPr/>
        </p:nvSpPr>
        <p:spPr>
          <a:xfrm>
            <a:off x="899978" y="3003046"/>
            <a:ext cx="3232019" cy="1065508"/>
          </a:xfrm>
          <a:prstGeom prst="roundRect">
            <a:avLst>
              <a:gd name="adj" fmla="val 362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glow rad="139700">
              <a:schemeClr val="accent4">
                <a:alpha val="40000"/>
              </a:schemeClr>
            </a:glow>
            <a:innerShdw blurRad="698500" dist="127000">
              <a:prstClr val="black">
                <a:alpha val="6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團體共享資料夾只分享給下一站的團隊成員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B72F9D1-BBF1-421D-BBC2-5234AF041F58}"/>
              </a:ext>
            </a:extLst>
          </p:cNvPr>
          <p:cNvSpPr/>
          <p:nvPr/>
        </p:nvSpPr>
        <p:spPr>
          <a:xfrm>
            <a:off x="2281717" y="2569760"/>
            <a:ext cx="478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</a:rPr>
              <a:t>Tip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6DC1DF-8A09-47AB-9EAB-59C5400BD84D}"/>
              </a:ext>
            </a:extLst>
          </p:cNvPr>
          <p:cNvSpPr/>
          <p:nvPr/>
        </p:nvSpPr>
        <p:spPr>
          <a:xfrm>
            <a:off x="846564" y="1729095"/>
            <a:ext cx="33336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我完成的工作怎麼交棒給同事們進行下一步處理</a:t>
            </a:r>
            <a:endParaRPr lang="zh-TW" altLang="en-US" sz="2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7" name="圖片 15">
            <a:extLst>
              <a:ext uri="{FF2B5EF4-FFF2-40B4-BE49-F238E27FC236}">
                <a16:creationId xmlns:a16="http://schemas.microsoft.com/office/drawing/2014/main" id="{0CD1AF50-1208-44A4-92A7-636F4A5AB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6" y="5285096"/>
            <a:ext cx="1309379" cy="1295992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54264AC8-7CB1-494A-BB8F-C93FFFD047E0}"/>
              </a:ext>
            </a:extLst>
          </p:cNvPr>
          <p:cNvSpPr txBox="1"/>
          <p:nvPr/>
        </p:nvSpPr>
        <p:spPr>
          <a:xfrm>
            <a:off x="276635" y="5768913"/>
            <a:ext cx="1340522" cy="4233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Film cut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49" name="圖片 15">
            <a:extLst>
              <a:ext uri="{FF2B5EF4-FFF2-40B4-BE49-F238E27FC236}">
                <a16:creationId xmlns:a16="http://schemas.microsoft.com/office/drawing/2014/main" id="{8E236E18-3036-41BD-B447-6E36D94D2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850" y="5285096"/>
            <a:ext cx="1309379" cy="1295992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5CFBCE81-FA4C-4345-933D-9859AEF4FE08}"/>
              </a:ext>
            </a:extLst>
          </p:cNvPr>
          <p:cNvSpPr txBox="1"/>
          <p:nvPr/>
        </p:nvSpPr>
        <p:spPr>
          <a:xfrm>
            <a:off x="2885799" y="5768913"/>
            <a:ext cx="1419852" cy="38490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/>
                <a:ea typeface="微軟正黑體"/>
              </a:rPr>
              <a:t>Animation</a:t>
            </a:r>
            <a:endParaRPr lang="zh-TW" altLang="en-US" sz="14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51" name="圖片 15">
            <a:extLst>
              <a:ext uri="{FF2B5EF4-FFF2-40B4-BE49-F238E27FC236}">
                <a16:creationId xmlns:a16="http://schemas.microsoft.com/office/drawing/2014/main" id="{714AEA5D-4EE2-40AF-A466-7B8BBD4B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448" y="5285096"/>
            <a:ext cx="1309379" cy="1295992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175D731C-E5F4-4E3D-A29D-9F6EF5E2D522}"/>
              </a:ext>
            </a:extLst>
          </p:cNvPr>
          <p:cNvSpPr txBox="1"/>
          <p:nvPr/>
        </p:nvSpPr>
        <p:spPr>
          <a:xfrm>
            <a:off x="5400334" y="5726543"/>
            <a:ext cx="1340522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/>
                <a:ea typeface="微軟正黑體"/>
              </a:rPr>
              <a:t>Color Correction</a:t>
            </a:r>
            <a:endParaRPr lang="zh-TW" altLang="en-US" sz="14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53" name="圖片 15">
            <a:extLst>
              <a:ext uri="{FF2B5EF4-FFF2-40B4-BE49-F238E27FC236}">
                <a16:creationId xmlns:a16="http://schemas.microsoft.com/office/drawing/2014/main" id="{CA9B943A-B0A0-45EE-9918-82A2FE4EA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297" y="5276267"/>
            <a:ext cx="1309379" cy="1295992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A702F420-8D97-4CA2-BC55-17C47E4471F6}"/>
              </a:ext>
            </a:extLst>
          </p:cNvPr>
          <p:cNvSpPr txBox="1"/>
          <p:nvPr/>
        </p:nvSpPr>
        <p:spPr>
          <a:xfrm>
            <a:off x="7991154" y="5762559"/>
            <a:ext cx="1340522" cy="4233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Audio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7E83C32-EB05-48A4-9595-C50C18F0B6A3}"/>
              </a:ext>
            </a:extLst>
          </p:cNvPr>
          <p:cNvGrpSpPr/>
          <p:nvPr/>
        </p:nvGrpSpPr>
        <p:grpSpPr>
          <a:xfrm>
            <a:off x="1901353" y="5762560"/>
            <a:ext cx="790711" cy="587561"/>
            <a:chOff x="2090397" y="5499017"/>
            <a:chExt cx="1046346" cy="777518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4059682B-7041-498A-9E09-E86622AA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9A4B4A6A-6055-4D39-9952-1E70F1776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EDEFCDCB-00A2-4A94-A190-A07D5100256D}"/>
              </a:ext>
            </a:extLst>
          </p:cNvPr>
          <p:cNvGrpSpPr/>
          <p:nvPr/>
        </p:nvGrpSpPr>
        <p:grpSpPr>
          <a:xfrm>
            <a:off x="4452904" y="5762559"/>
            <a:ext cx="790711" cy="587561"/>
            <a:chOff x="2090397" y="5499017"/>
            <a:chExt cx="1046346" cy="777518"/>
          </a:xfrm>
        </p:grpSpPr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739F82D5-FBF8-42F2-8D01-1EA4CACA3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36C60241-0474-465C-A9D5-EE2E8115F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1F19088-7354-42DE-B11D-54D3C88FC716}"/>
              </a:ext>
            </a:extLst>
          </p:cNvPr>
          <p:cNvGrpSpPr/>
          <p:nvPr/>
        </p:nvGrpSpPr>
        <p:grpSpPr>
          <a:xfrm>
            <a:off x="7031227" y="5762558"/>
            <a:ext cx="790711" cy="587561"/>
            <a:chOff x="2090397" y="5499017"/>
            <a:chExt cx="1046346" cy="777518"/>
          </a:xfrm>
        </p:grpSpPr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63943F49-E6BB-4FCB-B067-9E2145242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1E14E28D-F052-4AF5-8BB5-25E65C471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93F04A2B-39BE-4DDF-8BD6-BEE3639C3FC6}"/>
              </a:ext>
            </a:extLst>
          </p:cNvPr>
          <p:cNvSpPr/>
          <p:nvPr/>
        </p:nvSpPr>
        <p:spPr>
          <a:xfrm>
            <a:off x="10402962" y="4537614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80" name="矩形: 圓角 13">
            <a:extLst>
              <a:ext uri="{FF2B5EF4-FFF2-40B4-BE49-F238E27FC236}">
                <a16:creationId xmlns:a16="http://schemas.microsoft.com/office/drawing/2014/main" id="{4D2D7FFC-8E20-4390-833B-F20A15CCA23A}"/>
              </a:ext>
            </a:extLst>
          </p:cNvPr>
          <p:cNvSpPr/>
          <p:nvPr/>
        </p:nvSpPr>
        <p:spPr>
          <a:xfrm>
            <a:off x="10446182" y="4608975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Zoe:</a:t>
            </a:r>
            <a:b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字幕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BD9AABE1-A4DE-4CE4-8529-AE5F01A378B5}"/>
              </a:ext>
            </a:extLst>
          </p:cNvPr>
          <p:cNvGrpSpPr/>
          <p:nvPr/>
        </p:nvGrpSpPr>
        <p:grpSpPr>
          <a:xfrm>
            <a:off x="9551812" y="5762557"/>
            <a:ext cx="790711" cy="587561"/>
            <a:chOff x="2090397" y="5499017"/>
            <a:chExt cx="1046346" cy="777518"/>
          </a:xfrm>
        </p:grpSpPr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B4F31F1E-987B-4DA4-98D4-C676B1958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83" name="圖形 82">
              <a:extLst>
                <a:ext uri="{FF2B5EF4-FFF2-40B4-BE49-F238E27FC236}">
                  <a16:creationId xmlns:a16="http://schemas.microsoft.com/office/drawing/2014/main" id="{B43B6747-5205-4AC7-A925-96300315B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pic>
        <p:nvPicPr>
          <p:cNvPr id="84" name="圖片 15">
            <a:extLst>
              <a:ext uri="{FF2B5EF4-FFF2-40B4-BE49-F238E27FC236}">
                <a16:creationId xmlns:a16="http://schemas.microsoft.com/office/drawing/2014/main" id="{C66042F7-6655-4F70-A9A0-0DCFE2A4C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328" y="5276267"/>
            <a:ext cx="1309379" cy="1295992"/>
          </a:xfrm>
          <a:prstGeom prst="rect">
            <a:avLst/>
          </a:prstGeom>
        </p:spPr>
      </p:pic>
      <p:sp>
        <p:nvSpPr>
          <p:cNvPr id="85" name="文字方塊 84">
            <a:extLst>
              <a:ext uri="{FF2B5EF4-FFF2-40B4-BE49-F238E27FC236}">
                <a16:creationId xmlns:a16="http://schemas.microsoft.com/office/drawing/2014/main" id="{BEB25468-A1B9-447A-9029-6716332E5727}"/>
              </a:ext>
            </a:extLst>
          </p:cNvPr>
          <p:cNvSpPr txBox="1"/>
          <p:nvPr/>
        </p:nvSpPr>
        <p:spPr>
          <a:xfrm>
            <a:off x="10534185" y="5762559"/>
            <a:ext cx="134052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subtitle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050303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圖片 82" descr="一張含有 室內, 監視器, 電子用品, 電腦 的圖片&#10;&#10;自動產生的描述">
            <a:extLst>
              <a:ext uri="{FF2B5EF4-FFF2-40B4-BE49-F238E27FC236}">
                <a16:creationId xmlns:a16="http://schemas.microsoft.com/office/drawing/2014/main" id="{9D8E14B0-D70C-4512-9CBC-3CA8C27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16" y="3166550"/>
            <a:ext cx="2132301" cy="1250808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2998FBE7-1C80-46A9-B1C6-8FC21EB00245}"/>
              </a:ext>
            </a:extLst>
          </p:cNvPr>
          <p:cNvGrpSpPr/>
          <p:nvPr/>
        </p:nvGrpSpPr>
        <p:grpSpPr>
          <a:xfrm>
            <a:off x="5195409" y="1776308"/>
            <a:ext cx="5970868" cy="723315"/>
            <a:chOff x="336818" y="2000806"/>
            <a:chExt cx="5970868" cy="723315"/>
          </a:xfrm>
        </p:grpSpPr>
        <p:sp>
          <p:nvSpPr>
            <p:cNvPr id="74" name="矩形: 圓角 41">
              <a:extLst>
                <a:ext uri="{FF2B5EF4-FFF2-40B4-BE49-F238E27FC236}">
                  <a16:creationId xmlns:a16="http://schemas.microsoft.com/office/drawing/2014/main" id="{6F756A08-C706-42EE-8FA7-14BF719DB698}"/>
                </a:ext>
              </a:extLst>
            </p:cNvPr>
            <p:cNvSpPr/>
            <p:nvPr/>
          </p:nvSpPr>
          <p:spPr>
            <a:xfrm>
              <a:off x="336818" y="2000806"/>
              <a:ext cx="5970868" cy="723315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chemeClr val="dk1"/>
                </a:buClr>
                <a:buSzPct val="25000"/>
              </a:pPr>
              <a:endParaRPr lang="en-US" altLang="zh-TW" sz="1600" b="1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5" name="矩形: 圓角 43">
              <a:extLst>
                <a:ext uri="{FF2B5EF4-FFF2-40B4-BE49-F238E27FC236}">
                  <a16:creationId xmlns:a16="http://schemas.microsoft.com/office/drawing/2014/main" id="{B50DAFA6-E9E5-41A2-8161-77383559C51B}"/>
                </a:ext>
              </a:extLst>
            </p:cNvPr>
            <p:cNvSpPr/>
            <p:nvPr/>
          </p:nvSpPr>
          <p:spPr>
            <a:xfrm>
              <a:off x="374738" y="2036913"/>
              <a:ext cx="695750" cy="64249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A7C01DA2-EC85-40F3-83E8-194F023F65CD}"/>
                </a:ext>
              </a:extLst>
            </p:cNvPr>
            <p:cNvSpPr/>
            <p:nvPr/>
          </p:nvSpPr>
          <p:spPr>
            <a:xfrm>
              <a:off x="1118445" y="2130222"/>
              <a:ext cx="46474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chemeClr val="dk1"/>
                </a:buClr>
                <a:buSzPct val="25000"/>
              </a:pPr>
              <a:r>
                <a:rPr lang="zh-TW" altLang="en-US" sz="2400" b="1">
                  <a:solidFill>
                    <a:schemeClr val="bg1"/>
                  </a:solidFill>
                  <a:ea typeface="Microsoft JhengHei"/>
                  <a:cs typeface="Microsoft JhengHei"/>
                  <a:sym typeface="Microsoft JhengHei"/>
                </a:rPr>
                <a:t>團隊共享 來一起進行活動的模式</a:t>
              </a:r>
              <a:r>
                <a:rPr lang="en-US" altLang="zh-TW" sz="2400" b="1">
                  <a:solidFill>
                    <a:schemeClr val="bg1"/>
                  </a:solidFill>
                  <a:ea typeface="Microsoft JhengHei"/>
                  <a:cs typeface="Microsoft JhengHei"/>
                  <a:sym typeface="Microsoft JhengHei"/>
                </a:rPr>
                <a:t>: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8A9A508-DD8B-45AB-9B9D-1C898685D7BC}"/>
              </a:ext>
            </a:extLst>
          </p:cNvPr>
          <p:cNvGrpSpPr/>
          <p:nvPr/>
        </p:nvGrpSpPr>
        <p:grpSpPr>
          <a:xfrm>
            <a:off x="503917" y="3638245"/>
            <a:ext cx="2978437" cy="1689523"/>
            <a:chOff x="3832639" y="3829531"/>
            <a:chExt cx="1628775" cy="923925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98CBF037-751F-4859-B126-FC4260BB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32639" y="3829531"/>
              <a:ext cx="1628775" cy="923925"/>
            </a:xfrm>
            <a:prstGeom prst="rect">
              <a:avLst/>
            </a:prstGeom>
          </p:spPr>
        </p:pic>
        <p:pic>
          <p:nvPicPr>
            <p:cNvPr id="47" name="圖片 6" descr="一張含有 桌, 相片, 食物, 坐 的圖片&#10;&#10;描述是以非常高的可信度產生">
              <a:extLst>
                <a:ext uri="{FF2B5EF4-FFF2-40B4-BE49-F238E27FC236}">
                  <a16:creationId xmlns:a16="http://schemas.microsoft.com/office/drawing/2014/main" id="{9370589F-C7A4-43BA-9EDE-3A29AD5C7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7" r="5989" b="4399"/>
            <a:stretch/>
          </p:blipFill>
          <p:spPr>
            <a:xfrm>
              <a:off x="4034200" y="3859493"/>
              <a:ext cx="1239345" cy="747675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BBF18DB-CBA0-47A4-8C2A-EE11A977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>
                <a:latin typeface="微軟正黑體"/>
                <a:ea typeface="微軟正黑體"/>
              </a:rPr>
              <a:t>活動的資料如何團隊成員各自同步, 並再共享利用? (以近年很夯的浮潛</a:t>
            </a:r>
            <a:r>
              <a:rPr lang="en-US" altLang="zh-CN" sz="4000">
                <a:latin typeface="微軟正黑體"/>
                <a:ea typeface="微軟正黑體"/>
              </a:rPr>
              <a:t>/</a:t>
            </a:r>
            <a:r>
              <a:rPr lang="zh-CN" altLang="en-US" sz="4000">
                <a:latin typeface="微軟正黑體"/>
                <a:ea typeface="微軟正黑體"/>
              </a:rPr>
              <a:t>潛水活動為例)</a:t>
            </a:r>
            <a:endParaRPr lang="zh-CN" altLang="en-US" sz="4000"/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98099069-73F8-46B3-9759-E05BD837C92A}"/>
              </a:ext>
            </a:extLst>
          </p:cNvPr>
          <p:cNvGrpSpPr/>
          <p:nvPr/>
        </p:nvGrpSpPr>
        <p:grpSpPr>
          <a:xfrm>
            <a:off x="8715701" y="3662990"/>
            <a:ext cx="867008" cy="1080057"/>
            <a:chOff x="10533952" y="3497223"/>
            <a:chExt cx="781227" cy="973197"/>
          </a:xfrm>
        </p:grpSpPr>
        <p:pic>
          <p:nvPicPr>
            <p:cNvPr id="49" name="圖片 15">
              <a:extLst>
                <a:ext uri="{FF2B5EF4-FFF2-40B4-BE49-F238E27FC236}">
                  <a16:creationId xmlns:a16="http://schemas.microsoft.com/office/drawing/2014/main" id="{45249002-4C55-463F-8308-5DC6BD2A8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5F21BCF2-13E7-497B-BA10-E7E30DE3C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64"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pic>
        <p:nvPicPr>
          <p:cNvPr id="72" name="圖片 71">
            <a:extLst>
              <a:ext uri="{FF2B5EF4-FFF2-40B4-BE49-F238E27FC236}">
                <a16:creationId xmlns:a16="http://schemas.microsoft.com/office/drawing/2014/main" id="{F89B2AE9-567F-45CB-B867-4955904E8D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024"/>
          <a:stretch/>
        </p:blipFill>
        <p:spPr>
          <a:xfrm>
            <a:off x="7180015" y="4819589"/>
            <a:ext cx="5030927" cy="203841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9FD400A-C417-42E8-ACBB-2AB8DA334EB3}"/>
              </a:ext>
            </a:extLst>
          </p:cNvPr>
          <p:cNvSpPr/>
          <p:nvPr/>
        </p:nvSpPr>
        <p:spPr>
          <a:xfrm>
            <a:off x="8771265" y="6058985"/>
            <a:ext cx="238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建立分享連結</a:t>
            </a:r>
            <a:b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給全部的活動參與者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F9B900BA-5849-41EB-AFF0-F77DB2296C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2709578" y="2479014"/>
            <a:ext cx="1468107" cy="251279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C139EFE1-73EF-4BBA-BAE5-04F7C04BD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42706" y="2708724"/>
            <a:ext cx="1086286" cy="2050545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458DA8A-8F1B-47D2-9030-2523458123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28649" y="4759269"/>
            <a:ext cx="2297176" cy="198341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33CBED9-F869-42A8-A568-15B72261FF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30588" y="2169359"/>
            <a:ext cx="2571750" cy="157162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4CBFFC70-5AC1-4E4B-B6BE-1B82C7F567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534315" y="4713544"/>
            <a:ext cx="1181795" cy="1125519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16FE2F67-03AD-4551-B5EC-14AEBEB2D8F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r="39307"/>
          <a:stretch/>
        </p:blipFill>
        <p:spPr>
          <a:xfrm rot="11910462" flipV="1">
            <a:off x="6270579" y="3067663"/>
            <a:ext cx="1007884" cy="530080"/>
          </a:xfrm>
          <a:prstGeom prst="rect">
            <a:avLst/>
          </a:prstGeom>
        </p:spPr>
      </p:pic>
      <p:grpSp>
        <p:nvGrpSpPr>
          <p:cNvPr id="68" name="群組 67">
            <a:extLst>
              <a:ext uri="{FF2B5EF4-FFF2-40B4-BE49-F238E27FC236}">
                <a16:creationId xmlns:a16="http://schemas.microsoft.com/office/drawing/2014/main" id="{F85B6D80-081D-4306-AC2C-4BB69E5CEA26}"/>
              </a:ext>
            </a:extLst>
          </p:cNvPr>
          <p:cNvGrpSpPr/>
          <p:nvPr/>
        </p:nvGrpSpPr>
        <p:grpSpPr>
          <a:xfrm>
            <a:off x="505167" y="1782629"/>
            <a:ext cx="3756717" cy="723315"/>
            <a:chOff x="336818" y="2000806"/>
            <a:chExt cx="3756717" cy="723315"/>
          </a:xfrm>
        </p:grpSpPr>
        <p:sp>
          <p:nvSpPr>
            <p:cNvPr id="73" name="矩形: 圓角 41">
              <a:extLst>
                <a:ext uri="{FF2B5EF4-FFF2-40B4-BE49-F238E27FC236}">
                  <a16:creationId xmlns:a16="http://schemas.microsoft.com/office/drawing/2014/main" id="{05D7195D-512E-4003-B79F-57C92B955EE3}"/>
                </a:ext>
              </a:extLst>
            </p:cNvPr>
            <p:cNvSpPr/>
            <p:nvPr/>
          </p:nvSpPr>
          <p:spPr>
            <a:xfrm>
              <a:off x="336818" y="2000806"/>
              <a:ext cx="3756717" cy="723315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chemeClr val="dk1"/>
                </a:buClr>
                <a:buSzPct val="25000"/>
              </a:pPr>
              <a:endParaRPr lang="en-US" altLang="zh-TW" sz="1600" b="1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6" name="矩形: 圓角 43">
              <a:extLst>
                <a:ext uri="{FF2B5EF4-FFF2-40B4-BE49-F238E27FC236}">
                  <a16:creationId xmlns:a16="http://schemas.microsoft.com/office/drawing/2014/main" id="{4CAE45F1-6264-42B1-AC6A-2CFDB7CFC475}"/>
                </a:ext>
              </a:extLst>
            </p:cNvPr>
            <p:cNvSpPr/>
            <p:nvPr/>
          </p:nvSpPr>
          <p:spPr>
            <a:xfrm>
              <a:off x="374738" y="2036913"/>
              <a:ext cx="695750" cy="64249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1C4180A7-2F77-413C-9186-73189F1016A6}"/>
                </a:ext>
              </a:extLst>
            </p:cNvPr>
            <p:cNvSpPr/>
            <p:nvPr/>
          </p:nvSpPr>
          <p:spPr>
            <a:xfrm>
              <a:off x="1118445" y="2130222"/>
              <a:ext cx="252024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chemeClr val="dk1"/>
                </a:buClr>
                <a:buSzPct val="25000"/>
              </a:pPr>
              <a:r>
                <a:rPr lang="zh-TW" altLang="en-US" sz="2200" b="1">
                  <a:solidFill>
                    <a:schemeClr val="bg1"/>
                  </a:solidFill>
                  <a:ea typeface="Microsoft JhengHei"/>
                  <a:cs typeface="Microsoft JhengHei"/>
                  <a:sym typeface="Microsoft JhengHei"/>
                </a:rPr>
                <a:t>傳統進行活動模式</a:t>
              </a:r>
              <a:r>
                <a:rPr lang="en-US" altLang="zh-TW" sz="2200" b="1">
                  <a:solidFill>
                    <a:schemeClr val="bg1"/>
                  </a:solidFill>
                  <a:ea typeface="Microsoft JhengHei"/>
                  <a:cs typeface="Microsoft JhengHei"/>
                  <a:sym typeface="Microsoft JhengHei"/>
                </a:rPr>
                <a:t>:</a:t>
              </a:r>
            </a:p>
          </p:txBody>
        </p:sp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9BCD1270-C902-481C-903B-C92E100C55A0}"/>
              </a:ext>
            </a:extLst>
          </p:cNvPr>
          <p:cNvGrpSpPr/>
          <p:nvPr/>
        </p:nvGrpSpPr>
        <p:grpSpPr>
          <a:xfrm>
            <a:off x="5870563" y="2756851"/>
            <a:ext cx="503225" cy="957262"/>
            <a:chOff x="5462588" y="3165987"/>
            <a:chExt cx="771676" cy="1467925"/>
          </a:xfrm>
        </p:grpSpPr>
        <p:pic>
          <p:nvPicPr>
            <p:cNvPr id="81" name="圖形 80">
              <a:extLst>
                <a:ext uri="{FF2B5EF4-FFF2-40B4-BE49-F238E27FC236}">
                  <a16:creationId xmlns:a16="http://schemas.microsoft.com/office/drawing/2014/main" id="{3E9744A6-30DC-4EE2-8203-29A9E6F3A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462588" y="3165987"/>
              <a:ext cx="771676" cy="1467925"/>
            </a:xfrm>
            <a:prstGeom prst="rect">
              <a:avLst/>
            </a:prstGeom>
          </p:spPr>
        </p:pic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FDB569C3-4EA7-4B67-8CC3-47D0B58C8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8283"/>
            <a:stretch/>
          </p:blipFill>
          <p:spPr>
            <a:xfrm>
              <a:off x="5499115" y="3362127"/>
              <a:ext cx="711137" cy="1050131"/>
            </a:xfrm>
            <a:prstGeom prst="rect">
              <a:avLst/>
            </a:prstGeom>
          </p:spPr>
        </p:pic>
      </p:grpSp>
      <p:pic>
        <p:nvPicPr>
          <p:cNvPr id="84" name="圖形 83">
            <a:extLst>
              <a:ext uri="{FF2B5EF4-FFF2-40B4-BE49-F238E27FC236}">
                <a16:creationId xmlns:a16="http://schemas.microsoft.com/office/drawing/2014/main" id="{860D422D-F5DD-4B75-AEA9-8403EFB895C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r="39307"/>
          <a:stretch/>
        </p:blipFill>
        <p:spPr>
          <a:xfrm rot="9489720" flipV="1">
            <a:off x="6487910" y="4083854"/>
            <a:ext cx="1007884" cy="530080"/>
          </a:xfrm>
          <a:prstGeom prst="rect">
            <a:avLst/>
          </a:prstGeom>
        </p:spPr>
      </p:pic>
      <p:pic>
        <p:nvPicPr>
          <p:cNvPr id="85" name="圖形 84">
            <a:extLst>
              <a:ext uri="{FF2B5EF4-FFF2-40B4-BE49-F238E27FC236}">
                <a16:creationId xmlns:a16="http://schemas.microsoft.com/office/drawing/2014/main" id="{850FFF2F-F34F-48B3-B05D-FE2FF6F867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74838" y="3997821"/>
            <a:ext cx="886547" cy="844330"/>
          </a:xfrm>
          <a:prstGeom prst="rect">
            <a:avLst/>
          </a:prstGeom>
        </p:spPr>
      </p:pic>
      <p:pic>
        <p:nvPicPr>
          <p:cNvPr id="86" name="圖形 85">
            <a:extLst>
              <a:ext uri="{FF2B5EF4-FFF2-40B4-BE49-F238E27FC236}">
                <a16:creationId xmlns:a16="http://schemas.microsoft.com/office/drawing/2014/main" id="{3AE19B21-3E04-43CD-A9B0-D82EE0C782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r="39307"/>
          <a:stretch/>
        </p:blipFill>
        <p:spPr>
          <a:xfrm rot="11910462" flipH="1" flipV="1">
            <a:off x="9420222" y="3585296"/>
            <a:ext cx="964046" cy="530080"/>
          </a:xfrm>
          <a:prstGeom prst="rect">
            <a:avLst/>
          </a:prstGeom>
        </p:spPr>
      </p:pic>
      <p:grpSp>
        <p:nvGrpSpPr>
          <p:cNvPr id="87" name="群組 86">
            <a:extLst>
              <a:ext uri="{FF2B5EF4-FFF2-40B4-BE49-F238E27FC236}">
                <a16:creationId xmlns:a16="http://schemas.microsoft.com/office/drawing/2014/main" id="{93B82F46-F70C-4C9C-BDBA-8E6BA276504A}"/>
              </a:ext>
            </a:extLst>
          </p:cNvPr>
          <p:cNvGrpSpPr/>
          <p:nvPr/>
        </p:nvGrpSpPr>
        <p:grpSpPr>
          <a:xfrm>
            <a:off x="10311695" y="3447400"/>
            <a:ext cx="800079" cy="1266144"/>
            <a:chOff x="5114925" y="1876425"/>
            <a:chExt cx="1962150" cy="3105150"/>
          </a:xfrm>
        </p:grpSpPr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8D864B8C-A9AF-4D0B-A4A1-FDFF8A052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114925" y="1876425"/>
              <a:ext cx="1962150" cy="3105150"/>
            </a:xfrm>
            <a:prstGeom prst="rect">
              <a:avLst/>
            </a:prstGeom>
          </p:spPr>
        </p:pic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08C8CA2F-0B0F-4F77-B87B-B96F751E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1157" b="57"/>
            <a:stretch/>
          </p:blipFill>
          <p:spPr>
            <a:xfrm>
              <a:off x="5179061" y="2062767"/>
              <a:ext cx="1843458" cy="263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218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20</Slides>
  <Notes>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PowerPoint 簡報</vt:lpstr>
      <vt:lpstr>為什麼您需要Qsync?</vt:lpstr>
      <vt:lpstr>PowerPoint 簡報</vt:lpstr>
      <vt:lpstr>實機操作提示 </vt:lpstr>
      <vt:lpstr>PowerPoint 簡報</vt:lpstr>
      <vt:lpstr>實機操作提示 </vt:lpstr>
      <vt:lpstr>實際使用情境: 每日工作同步保存</vt:lpstr>
      <vt:lpstr>實際使用情境: 影像後製團隊怎麼分工合作</vt:lpstr>
      <vt:lpstr>活動的資料如何團隊成員各自同步, 並再共享利用? (以近年很夯的浮潛/潛水活動為例)</vt:lpstr>
      <vt:lpstr>中央控管．輕鬆佈署 </vt:lpstr>
      <vt:lpstr>子資料夾同步, 單向/雙向同步</vt:lpstr>
      <vt:lpstr>更安全的檔案同步、回復及抹除機制 </vt:lpstr>
      <vt:lpstr>團隊合作．提升工作效率 </vt:lpstr>
      <vt:lpstr>進階儲存功能讓資料更安全可靠 </vt:lpstr>
      <vt:lpstr>如何備份Qsync的資料</vt:lpstr>
      <vt:lpstr>PowerPoint 簡報</vt:lpstr>
      <vt:lpstr>如何選擇適合的NAS?​</vt:lpstr>
      <vt:lpstr>推薦機種</vt:lpstr>
      <vt:lpstr>Q4 預定發行計畫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</dc:creator>
  <cp:revision>4</cp:revision>
  <dcterms:modified xsi:type="dcterms:W3CDTF">2020-07-03T05:46:22Z</dcterms:modified>
</cp:coreProperties>
</file>