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0" r:id="rId4"/>
  </p:sldMasterIdLst>
  <p:notesMasterIdLst>
    <p:notesMasterId r:id="rId37"/>
  </p:notesMasterIdLst>
  <p:sldIdLst>
    <p:sldId id="327" r:id="rId5"/>
    <p:sldId id="330" r:id="rId6"/>
    <p:sldId id="385" r:id="rId7"/>
    <p:sldId id="365" r:id="rId8"/>
    <p:sldId id="360" r:id="rId9"/>
    <p:sldId id="367" r:id="rId10"/>
    <p:sldId id="300" r:id="rId11"/>
    <p:sldId id="329" r:id="rId12"/>
    <p:sldId id="351" r:id="rId13"/>
    <p:sldId id="303" r:id="rId14"/>
    <p:sldId id="357" r:id="rId15"/>
    <p:sldId id="353" r:id="rId16"/>
    <p:sldId id="384" r:id="rId17"/>
    <p:sldId id="370" r:id="rId18"/>
    <p:sldId id="332" r:id="rId19"/>
    <p:sldId id="347" r:id="rId20"/>
    <p:sldId id="361" r:id="rId21"/>
    <p:sldId id="383" r:id="rId22"/>
    <p:sldId id="309" r:id="rId23"/>
    <p:sldId id="344" r:id="rId24"/>
    <p:sldId id="308" r:id="rId25"/>
    <p:sldId id="336" r:id="rId26"/>
    <p:sldId id="316" r:id="rId27"/>
    <p:sldId id="317" r:id="rId28"/>
    <p:sldId id="318" r:id="rId29"/>
    <p:sldId id="356" r:id="rId30"/>
    <p:sldId id="320" r:id="rId31"/>
    <p:sldId id="382" r:id="rId32"/>
    <p:sldId id="381" r:id="rId33"/>
    <p:sldId id="350" r:id="rId34"/>
    <p:sldId id="366" r:id="rId35"/>
    <p:sldId id="322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19" userDrawn="1">
          <p15:clr>
            <a:srgbClr val="A4A3A4"/>
          </p15:clr>
        </p15:guide>
        <p15:guide id="4" pos="384" userDrawn="1">
          <p15:clr>
            <a:srgbClr val="A4A3A4"/>
          </p15:clr>
        </p15:guide>
        <p15:guide id="5" pos="7287" userDrawn="1">
          <p15:clr>
            <a:srgbClr val="A4A3A4"/>
          </p15:clr>
        </p15:guide>
        <p15:guide id="6" orient="horz" pos="768" userDrawn="1">
          <p15:clr>
            <a:srgbClr val="A4A3A4"/>
          </p15:clr>
        </p15:guide>
        <p15:guide id="7" orient="horz" pos="913" userDrawn="1">
          <p15:clr>
            <a:srgbClr val="A4A3A4"/>
          </p15:clr>
        </p15:guide>
        <p15:guide id="8" orient="horz" pos="3896" userDrawn="1">
          <p15:clr>
            <a:srgbClr val="A4A3A4"/>
          </p15:clr>
        </p15:guide>
        <p15:guide id="9" orient="horz" pos="37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Cherry Chen" initials="QC" lastIdx="1" clrIdx="0">
    <p:extLst>
      <p:ext uri="{19B8F6BF-5375-455C-9EA6-DF929625EA0E}">
        <p15:presenceInfo xmlns:p15="http://schemas.microsoft.com/office/powerpoint/2012/main" userId="S::cherrychen@ieinet.onmicrosoft.com::6bd7dd6b-9f82-4cb6-a05e-449191304a33" providerId="AD"/>
      </p:ext>
    </p:extLst>
  </p:cmAuthor>
  <p:cmAuthor id="2" name="QNAP_Mili Wang" initials="QW" lastIdx="2" clrIdx="1">
    <p:extLst>
      <p:ext uri="{19B8F6BF-5375-455C-9EA6-DF929625EA0E}">
        <p15:presenceInfo xmlns:p15="http://schemas.microsoft.com/office/powerpoint/2012/main" userId="QNAP_Mili Wa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50FF"/>
    <a:srgbClr val="FF0099"/>
    <a:srgbClr val="FFFFFF"/>
    <a:srgbClr val="2F89F2"/>
    <a:srgbClr val="9933FF"/>
    <a:srgbClr val="D613FF"/>
    <a:srgbClr val="AA7EFF"/>
    <a:srgbClr val="FF3300"/>
    <a:srgbClr val="AD79FF"/>
    <a:srgbClr val="58A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13" autoAdjust="0"/>
    <p:restoredTop sz="96327"/>
  </p:normalViewPr>
  <p:slideViewPr>
    <p:cSldViewPr snapToGrid="0">
      <p:cViewPr>
        <p:scale>
          <a:sx n="75" d="100"/>
          <a:sy n="75" d="100"/>
        </p:scale>
        <p:origin x="260" y="580"/>
      </p:cViewPr>
      <p:guideLst>
        <p:guide orient="horz" pos="2341"/>
        <p:guide pos="3840"/>
        <p:guide orient="horz" pos="119"/>
        <p:guide pos="384"/>
        <p:guide pos="7287"/>
        <p:guide orient="horz" pos="768"/>
        <p:guide orient="horz" pos="913"/>
        <p:guide orient="horz" pos="3896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1B9FC-70B7-4240-9250-92B07862163A}" type="datetimeFigureOut">
              <a:rPr lang="zh-TW" altLang="en-US" smtClean="0"/>
              <a:t>2020/6/22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8F1E4-BFE0-49D8-8F18-9CDB5DD4A6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05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4053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45859006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59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2417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91814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45859006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55908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0238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>
                <a:ea typeface="新細明體"/>
                <a:cs typeface="+mn-lt"/>
              </a:rPr>
              <a:t>And the underly algo will keep,</a:t>
            </a:r>
            <a:br>
              <a:rPr lang="en-US" altLang="zh-TW">
                <a:ea typeface="新細明體"/>
                <a:cs typeface="+mn-lt"/>
              </a:rPr>
            </a:br>
            <a:r>
              <a:rPr lang="en-US" altLang="zh-TW">
                <a:ea typeface="新細明體"/>
              </a:rPr>
              <a:t>A. At least retain 1 snapshot per month, including the past 3 months.</a:t>
            </a:r>
            <a:endParaRPr lang="zh-TW">
              <a:ea typeface="新細明體"/>
            </a:endParaRPr>
          </a:p>
          <a:p>
            <a:r>
              <a:rPr lang="en-US" altLang="zh-TW">
                <a:ea typeface="新細明體"/>
              </a:rPr>
              <a:t>B. At least retain 1 snapshot per week, including the past 4 weeks.</a:t>
            </a:r>
            <a:endParaRPr lang="zh-TW">
              <a:ea typeface="新細明體"/>
            </a:endParaRPr>
          </a:p>
          <a:p>
            <a:r>
              <a:rPr lang="en-US" altLang="zh-TW">
                <a:ea typeface="新細明體"/>
              </a:rPr>
              <a:t>C. At least retain 1 snapshot per day, including the past 5 days.</a:t>
            </a:r>
            <a:endParaRPr lang="zh-TW">
              <a:ea typeface="新細明體"/>
            </a:endParaRPr>
          </a:p>
          <a:p>
            <a:r>
              <a:rPr lang="en-US" altLang="zh-TW"/>
              <a:t>D. The maximum total amount of recover points is 20.</a:t>
            </a:r>
            <a:endParaRPr lang="zh-TW"/>
          </a:p>
          <a:p>
            <a:r>
              <a:rPr lang="en-US" altLang="zh-TW"/>
              <a:t>E. When the stored space capacity is full, the system will follow the retention policy to delete some snapshots.</a:t>
            </a:r>
            <a:endParaRPr 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74685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1688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848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4729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5789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73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3381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242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9242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22802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1"/>
            <a:ext cx="10972800" cy="10287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9" name="圖片 8" descr="一張含有 食物 的圖片&#10;&#10;自動產生的描述">
            <a:extLst>
              <a:ext uri="{FF2B5EF4-FFF2-40B4-BE49-F238E27FC236}">
                <a16:creationId xmlns:a16="http://schemas.microsoft.com/office/drawing/2014/main" id="{A193AA72-B30A-42AF-ABFA-2CF2039D8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62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1"/>
            <a:ext cx="10972800" cy="10287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61DF1F0D-5BEE-4A37-A633-3250D7E76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2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動物, 食物 的圖片&#10;&#10;自動產生的描述">
            <a:extLst>
              <a:ext uri="{FF2B5EF4-FFF2-40B4-BE49-F238E27FC236}">
                <a16:creationId xmlns:a16="http://schemas.microsoft.com/office/drawing/2014/main" id="{19A9C2F1-8E5E-4025-9188-DD7352F53F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400" y="3429000"/>
            <a:ext cx="7569200" cy="1282699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16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629833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59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7417AB5-91E1-4A91-8B00-D8D51C2BA3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59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946CFA7C-36CA-4A6E-84E4-C602D84CDF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76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花, 紫色, 握住, 藍色 的圖片&#10;&#10;自動產生的描述">
            <a:extLst>
              <a:ext uri="{FF2B5EF4-FFF2-40B4-BE49-F238E27FC236}">
                <a16:creationId xmlns:a16="http://schemas.microsoft.com/office/drawing/2014/main" id="{8944A565-C5AB-4C42-AFE6-6B8CEEB5E25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圖片 7" hidden="1">
            <a:extLst>
              <a:ext uri="{FF2B5EF4-FFF2-40B4-BE49-F238E27FC236}">
                <a16:creationId xmlns:a16="http://schemas.microsoft.com/office/drawing/2014/main" id="{FFE393D2-3254-4DB3-BC12-F28B75415C7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"/>
            <a:ext cx="12191999" cy="6856285"/>
          </a:xfrm>
          <a:prstGeom prst="rect">
            <a:avLst/>
          </a:prstGeom>
        </p:spPr>
      </p:pic>
      <p:sp>
        <p:nvSpPr>
          <p:cNvPr id="2" name="Title Placeholder 1" hidden="1"/>
          <p:cNvSpPr>
            <a:spLocks noGrp="1"/>
          </p:cNvSpPr>
          <p:nvPr>
            <p:ph type="title"/>
          </p:nvPr>
        </p:nvSpPr>
        <p:spPr>
          <a:xfrm>
            <a:off x="766682" y="585627"/>
            <a:ext cx="10739517" cy="14717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29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5" r:id="rId2"/>
    <p:sldLayoutId id="2147483710" r:id="rId3"/>
    <p:sldLayoutId id="2147483712" r:id="rId4"/>
    <p:sldLayoutId id="2147483711" r:id="rId5"/>
    <p:sldLayoutId id="214748371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3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20" userDrawn="1">
          <p15:clr>
            <a:srgbClr val="F26B43"/>
          </p15:clr>
        </p15:guide>
        <p15:guide id="4" pos="384" userDrawn="1">
          <p15:clr>
            <a:srgbClr val="F26B43"/>
          </p15:clr>
        </p15:guide>
        <p15:guide id="5" pos="7288" userDrawn="1">
          <p15:clr>
            <a:srgbClr val="F26B43"/>
          </p15:clr>
        </p15:guide>
        <p15:guide id="6" orient="horz" pos="768" userDrawn="1">
          <p15:clr>
            <a:srgbClr val="F26B43"/>
          </p15:clr>
        </p15:guide>
        <p15:guide id="7" orient="horz" pos="912" userDrawn="1">
          <p15:clr>
            <a:srgbClr val="F26B43"/>
          </p15:clr>
        </p15:guide>
        <p15:guide id="8" orient="horz" pos="3896" userDrawn="1">
          <p15:clr>
            <a:srgbClr val="F26B43"/>
          </p15:clr>
        </p15:guide>
        <p15:guide id="9" orient="horz" pos="37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4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svg"/><Relationship Id="rId5" Type="http://schemas.openxmlformats.org/officeDocument/2006/relationships/image" Target="../media/image48.png"/><Relationship Id="rId10" Type="http://schemas.openxmlformats.org/officeDocument/2006/relationships/image" Target="../media/image26.svg"/><Relationship Id="rId4" Type="http://schemas.openxmlformats.org/officeDocument/2006/relationships/image" Target="../media/image29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0.png"/><Relationship Id="rId18" Type="http://schemas.openxmlformats.org/officeDocument/2006/relationships/image" Target="../media/image51.tiff"/><Relationship Id="rId3" Type="http://schemas.openxmlformats.org/officeDocument/2006/relationships/image" Target="../media/image34.png"/><Relationship Id="rId21" Type="http://schemas.openxmlformats.org/officeDocument/2006/relationships/image" Target="../media/image46.tiff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17" Type="http://schemas.openxmlformats.org/officeDocument/2006/relationships/image" Target="../media/image50.tiff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3.tiff"/><Relationship Id="rId20" Type="http://schemas.openxmlformats.org/officeDocument/2006/relationships/image" Target="../media/image52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45.tiff"/><Relationship Id="rId10" Type="http://schemas.openxmlformats.org/officeDocument/2006/relationships/image" Target="../media/image37.png"/><Relationship Id="rId19" Type="http://schemas.openxmlformats.org/officeDocument/2006/relationships/image" Target="../media/image47.tiff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44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53.jpe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tiff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11" Type="http://schemas.openxmlformats.org/officeDocument/2006/relationships/image" Target="../media/image68.svg"/><Relationship Id="rId5" Type="http://schemas.openxmlformats.org/officeDocument/2006/relationships/image" Target="../media/image21.png"/><Relationship Id="rId10" Type="http://schemas.openxmlformats.org/officeDocument/2006/relationships/image" Target="../media/image67.png"/><Relationship Id="rId4" Type="http://schemas.microsoft.com/office/2007/relationships/hdphoto" Target="../media/hdphoto2.wdp"/><Relationship Id="rId9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71.jpeg"/><Relationship Id="rId12" Type="http://schemas.openxmlformats.org/officeDocument/2006/relationships/image" Target="../media/image7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11" Type="http://schemas.openxmlformats.org/officeDocument/2006/relationships/image" Target="../media/image67.png"/><Relationship Id="rId5" Type="http://schemas.openxmlformats.org/officeDocument/2006/relationships/image" Target="../media/image70.png"/><Relationship Id="rId10" Type="http://schemas.openxmlformats.org/officeDocument/2006/relationships/image" Target="../media/image66.png"/><Relationship Id="rId4" Type="http://schemas.microsoft.com/office/2007/relationships/hdphoto" Target="../media/hdphoto2.wdp"/><Relationship Id="rId9" Type="http://schemas.openxmlformats.org/officeDocument/2006/relationships/image" Target="../media/image73.jpeg"/><Relationship Id="rId14" Type="http://schemas.openxmlformats.org/officeDocument/2006/relationships/image" Target="../media/image75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77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software.qnap.com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25.png"/><Relationship Id="rId3" Type="http://schemas.openxmlformats.org/officeDocument/2006/relationships/image" Target="../media/image20.png"/><Relationship Id="rId21" Type="http://schemas.openxmlformats.org/officeDocument/2006/relationships/image" Target="../media/image45.tiff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0.png"/><Relationship Id="rId20" Type="http://schemas.openxmlformats.org/officeDocument/2006/relationships/image" Target="../media/image44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23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tiff"/><Relationship Id="rId10" Type="http://schemas.openxmlformats.org/officeDocument/2006/relationships/image" Target="../media/image34.png"/><Relationship Id="rId19" Type="http://schemas.openxmlformats.org/officeDocument/2006/relationships/image" Target="../media/image43.tiff"/><Relationship Id="rId4" Type="http://schemas.microsoft.com/office/2007/relationships/hdphoto" Target="../media/hdphoto2.wdp"/><Relationship Id="rId9" Type="http://schemas.openxmlformats.org/officeDocument/2006/relationships/image" Target="../media/image33.png"/><Relationship Id="rId14" Type="http://schemas.openxmlformats.org/officeDocument/2006/relationships/image" Target="../media/image38.png"/><Relationship Id="rId22" Type="http://schemas.openxmlformats.org/officeDocument/2006/relationships/image" Target="../media/image46.tiff"/><Relationship Id="rId27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BCC3ACF6-233F-4B4C-89F5-A3823072A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8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190500"/>
            <a:ext cx="9984740" cy="162983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VJBOD C</a:t>
            </a:r>
            <a:r>
              <a:rPr lang="en-US" sz="4000" cap="none" dirty="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loud</a:t>
            </a:r>
            <a:r>
              <a:rPr lang="en-US" sz="4000" dirty="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en-US" sz="4000" dirty="0" err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自動快照還原點</a:t>
            </a:r>
            <a:r>
              <a:rPr lang="en-US" sz="4000" dirty="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, </a:t>
            </a:r>
            <a:br>
              <a:rPr lang="en-US" sz="4000" dirty="0">
                <a:latin typeface="微軟正黑體"/>
                <a:ea typeface="微軟正黑體"/>
              </a:rPr>
            </a:br>
            <a:r>
              <a:rPr lang="en-US" sz="4000" dirty="0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 </a:t>
            </a:r>
            <a:r>
              <a:rPr lang="en-US" sz="4000" dirty="0" err="1">
                <a:latin typeface="微軟正黑體"/>
                <a:ea typeface="微軟正黑體"/>
                <a:cs typeface="Arial"/>
                <a:sym typeface="Arial" panose="020B0604020202020204" pitchFamily="34" charset="0"/>
              </a:rPr>
              <a:t>讓資料有保障</a:t>
            </a:r>
            <a:endParaRPr lang="en-US" altLang="zh-TW" sz="4000" cap="none" dirty="0"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AE491A-2140-44B1-B5EF-AD75A4B4E0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11007" y="2838451"/>
            <a:ext cx="3665146" cy="21992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SzPct val="100000"/>
              <a:buNone/>
            </a:pPr>
            <a:r>
              <a:rPr lang="en-US" sz="2400" dirty="0" err="1">
                <a:solidFill>
                  <a:schemeClr val="bg1"/>
                </a:solidFill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定時創建快照並上傳雲端</a:t>
            </a:r>
            <a:r>
              <a:rPr lang="en-US" sz="2400" dirty="0">
                <a:solidFill>
                  <a:schemeClr val="bg1"/>
                </a:solidFill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確保資料災難發生時可由雲端備份中的快照來還原您的資料</a:t>
            </a:r>
            <a:r>
              <a:rPr lang="en-US" sz="2400" dirty="0">
                <a:solidFill>
                  <a:schemeClr val="bg1"/>
                </a:solidFill>
                <a:latin typeface="Microsoft JhengHei"/>
                <a:ea typeface="微軟正黑體"/>
                <a:cs typeface="Arial"/>
                <a:sym typeface="Arial" panose="020B0604020202020204" pitchFamily="34" charset="0"/>
              </a:rPr>
              <a:t>。</a:t>
            </a:r>
            <a:endParaRPr lang="zh-TW" altLang="en-US" sz="2400" dirty="0">
              <a:solidFill>
                <a:schemeClr val="bg1"/>
              </a:solidFill>
              <a:latin typeface="Microsoft JhengHei"/>
              <a:sym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SzPct val="100000"/>
              <a:buNone/>
            </a:pPr>
            <a:endParaRPr lang="en-US" altLang="zh-TW" sz="18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9" name="矩形 158">
            <a:extLst>
              <a:ext uri="{FF2B5EF4-FFF2-40B4-BE49-F238E27FC236}">
                <a16:creationId xmlns:a16="http://schemas.microsoft.com/office/drawing/2014/main" id="{F898CD68-A94E-481C-9386-AA20252A65BE}"/>
              </a:ext>
            </a:extLst>
          </p:cNvPr>
          <p:cNvSpPr/>
          <p:nvPr/>
        </p:nvSpPr>
        <p:spPr>
          <a:xfrm>
            <a:off x="6099076" y="1914499"/>
            <a:ext cx="3649915" cy="4786009"/>
          </a:xfrm>
          <a:prstGeom prst="rect">
            <a:avLst/>
          </a:prstGeom>
          <a:solidFill>
            <a:schemeClr val="accent5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marL="0" marR="0" lvl="0" indent="0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0" name="L-圖案 189">
            <a:extLst>
              <a:ext uri="{FF2B5EF4-FFF2-40B4-BE49-F238E27FC236}">
                <a16:creationId xmlns:a16="http://schemas.microsoft.com/office/drawing/2014/main" id="{C78562B3-0CCB-4E70-AE42-23BCD8C01FAF}"/>
              </a:ext>
            </a:extLst>
          </p:cNvPr>
          <p:cNvSpPr/>
          <p:nvPr/>
        </p:nvSpPr>
        <p:spPr>
          <a:xfrm flipH="1">
            <a:off x="6440314" y="2391890"/>
            <a:ext cx="3045351" cy="3688235"/>
          </a:xfrm>
          <a:prstGeom prst="corner">
            <a:avLst>
              <a:gd name="adj1" fmla="val 15402"/>
              <a:gd name="adj2" fmla="val 12762"/>
            </a:avLst>
          </a:prstGeom>
          <a:solidFill>
            <a:schemeClr val="accent2">
              <a:lumMod val="40000"/>
              <a:lumOff val="60000"/>
            </a:schemeClr>
          </a:solidFill>
          <a:ln w="28575"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1" name="矩形 160">
            <a:extLst>
              <a:ext uri="{FF2B5EF4-FFF2-40B4-BE49-F238E27FC236}">
                <a16:creationId xmlns:a16="http://schemas.microsoft.com/office/drawing/2014/main" id="{D4038909-E7CB-4328-BEB3-855B61E4C269}"/>
              </a:ext>
            </a:extLst>
          </p:cNvPr>
          <p:cNvSpPr/>
          <p:nvPr/>
        </p:nvSpPr>
        <p:spPr>
          <a:xfrm>
            <a:off x="7830795" y="2389013"/>
            <a:ext cx="1256715" cy="1087934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 Stored 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Space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162" name="矩形 161">
            <a:extLst>
              <a:ext uri="{FF2B5EF4-FFF2-40B4-BE49-F238E27FC236}">
                <a16:creationId xmlns:a16="http://schemas.microsoft.com/office/drawing/2014/main" id="{8742AB76-556A-40F4-8003-31085D945108}"/>
              </a:ext>
            </a:extLst>
          </p:cNvPr>
          <p:cNvSpPr/>
          <p:nvPr/>
        </p:nvSpPr>
        <p:spPr>
          <a:xfrm>
            <a:off x="6422131" y="4083497"/>
            <a:ext cx="1384270" cy="1541768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Cloud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Volume</a:t>
            </a:r>
            <a:b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105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(EXT4 File System)</a:t>
            </a:r>
            <a:endParaRPr lang="en-US" altLang="zh-TW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3" name="矩形 162">
            <a:extLst>
              <a:ext uri="{FF2B5EF4-FFF2-40B4-BE49-F238E27FC236}">
                <a16:creationId xmlns:a16="http://schemas.microsoft.com/office/drawing/2014/main" id="{94A41D03-9C0E-44BA-B0A0-4F5D9120B49B}"/>
              </a:ext>
            </a:extLst>
          </p:cNvPr>
          <p:cNvSpPr/>
          <p:nvPr/>
        </p:nvSpPr>
        <p:spPr>
          <a:xfrm>
            <a:off x="6095306" y="1856135"/>
            <a:ext cx="3653685" cy="485366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 4.4.3 </a:t>
            </a:r>
            <a:endParaRPr lang="zh-TW" altLang="en-US" sz="2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65" name="直線單箭頭接點 164">
            <a:extLst>
              <a:ext uri="{FF2B5EF4-FFF2-40B4-BE49-F238E27FC236}">
                <a16:creationId xmlns:a16="http://schemas.microsoft.com/office/drawing/2014/main" id="{B00B1AE4-C7C3-4EC8-AB53-8744ED410051}"/>
              </a:ext>
            </a:extLst>
          </p:cNvPr>
          <p:cNvCxnSpPr>
            <a:cxnSpLocks/>
          </p:cNvCxnSpPr>
          <p:nvPr/>
        </p:nvCxnSpPr>
        <p:spPr>
          <a:xfrm>
            <a:off x="9137501" y="3169508"/>
            <a:ext cx="929090" cy="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 165">
            <a:extLst>
              <a:ext uri="{FF2B5EF4-FFF2-40B4-BE49-F238E27FC236}">
                <a16:creationId xmlns:a16="http://schemas.microsoft.com/office/drawing/2014/main" id="{A631B151-B5F3-471A-B6CD-80A70EB2E51D}"/>
              </a:ext>
            </a:extLst>
          </p:cNvPr>
          <p:cNvSpPr/>
          <p:nvPr/>
        </p:nvSpPr>
        <p:spPr>
          <a:xfrm>
            <a:off x="6441586" y="2390072"/>
            <a:ext cx="1388872" cy="1528326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Cloud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LUN</a:t>
            </a:r>
          </a:p>
        </p:txBody>
      </p:sp>
      <p:sp>
        <p:nvSpPr>
          <p:cNvPr id="167" name="矩形 166">
            <a:extLst>
              <a:ext uri="{FF2B5EF4-FFF2-40B4-BE49-F238E27FC236}">
                <a16:creationId xmlns:a16="http://schemas.microsoft.com/office/drawing/2014/main" id="{6C9C5898-6935-4841-860A-EB407E32CE95}"/>
              </a:ext>
            </a:extLst>
          </p:cNvPr>
          <p:cNvSpPr/>
          <p:nvPr/>
        </p:nvSpPr>
        <p:spPr>
          <a:xfrm>
            <a:off x="7813073" y="4081362"/>
            <a:ext cx="1284163" cy="1087934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 Stored </a:t>
            </a:r>
            <a:endParaRPr lang="en-US" sz="12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Space</a:t>
            </a:r>
            <a:endParaRPr lang="en-US" sz="12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+mn-lt"/>
              <a:sym typeface="Arial" panose="020B0604020202020204" pitchFamily="34" charset="0"/>
            </a:endParaRP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(LocalStored mode)</a:t>
            </a:r>
          </a:p>
        </p:txBody>
      </p:sp>
      <p:sp>
        <p:nvSpPr>
          <p:cNvPr id="168" name="矩形 167">
            <a:extLst>
              <a:ext uri="{FF2B5EF4-FFF2-40B4-BE49-F238E27FC236}">
                <a16:creationId xmlns:a16="http://schemas.microsoft.com/office/drawing/2014/main" id="{994D32CD-31EB-4EF8-8FCB-9DBC4F2DFE1F}"/>
              </a:ext>
            </a:extLst>
          </p:cNvPr>
          <p:cNvSpPr/>
          <p:nvPr/>
        </p:nvSpPr>
        <p:spPr>
          <a:xfrm>
            <a:off x="7835959" y="3441655"/>
            <a:ext cx="1249321" cy="46960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CCBB7966-1E89-4F92-B389-AF9F0332FCFF}"/>
              </a:ext>
            </a:extLst>
          </p:cNvPr>
          <p:cNvSpPr/>
          <p:nvPr/>
        </p:nvSpPr>
        <p:spPr>
          <a:xfrm>
            <a:off x="6122714" y="2391154"/>
            <a:ext cx="785800" cy="379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44450" h="381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  <a:endParaRPr kumimoji="0" lang="zh-TW" altLang="en-US" sz="11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0" name="矩形: 圓角 169">
            <a:extLst>
              <a:ext uri="{FF2B5EF4-FFF2-40B4-BE49-F238E27FC236}">
                <a16:creationId xmlns:a16="http://schemas.microsoft.com/office/drawing/2014/main" id="{28CF0D41-CB41-4E66-BACE-6F3058A3E41A}"/>
              </a:ext>
            </a:extLst>
          </p:cNvPr>
          <p:cNvSpPr/>
          <p:nvPr/>
        </p:nvSpPr>
        <p:spPr>
          <a:xfrm>
            <a:off x="6436592" y="6075186"/>
            <a:ext cx="3049752" cy="417766"/>
          </a:xfrm>
          <a:prstGeom prst="roundRect">
            <a:avLst>
              <a:gd name="adj" fmla="val 6051"/>
            </a:avLst>
          </a:prstGeom>
          <a:solidFill>
            <a:srgbClr val="00B0F0"/>
          </a:solidFill>
          <a:ln w="3175">
            <a:noFill/>
          </a:ln>
          <a:scene3d>
            <a:camera prst="orthographicFront"/>
            <a:lightRig rig="threePt" dir="t"/>
          </a:scene3d>
          <a:sp3d contourW="12700">
            <a:bevelT w="50800" h="38100"/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998C4AAA-8AA6-430E-B095-BA125A1FFA73}"/>
              </a:ext>
            </a:extLst>
          </p:cNvPr>
          <p:cNvSpPr/>
          <p:nvPr/>
        </p:nvSpPr>
        <p:spPr>
          <a:xfrm>
            <a:off x="6167783" y="6147728"/>
            <a:ext cx="3534485" cy="3468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Disks/</a:t>
            </a: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HDDs/SSDs</a:t>
            </a:r>
            <a:endParaRPr kumimoji="0" lang="zh-TW" alt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2" name="矩形 171">
            <a:extLst>
              <a:ext uri="{FF2B5EF4-FFF2-40B4-BE49-F238E27FC236}">
                <a16:creationId xmlns:a16="http://schemas.microsoft.com/office/drawing/2014/main" id="{0AC8429C-4D92-47E7-9CE1-FBE7226F7FE5}"/>
              </a:ext>
            </a:extLst>
          </p:cNvPr>
          <p:cNvSpPr/>
          <p:nvPr/>
        </p:nvSpPr>
        <p:spPr>
          <a:xfrm>
            <a:off x="7809377" y="5160585"/>
            <a:ext cx="1287860" cy="46960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173" name="矩形 172">
            <a:extLst>
              <a:ext uri="{FF2B5EF4-FFF2-40B4-BE49-F238E27FC236}">
                <a16:creationId xmlns:a16="http://schemas.microsoft.com/office/drawing/2014/main" id="{E38C131A-3533-4B34-9059-740B01DB9E44}"/>
              </a:ext>
            </a:extLst>
          </p:cNvPr>
          <p:cNvSpPr/>
          <p:nvPr/>
        </p:nvSpPr>
        <p:spPr>
          <a:xfrm>
            <a:off x="7140912" y="5726976"/>
            <a:ext cx="1309974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 defTabSz="1329202">
              <a:defRPr/>
            </a:pP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Cache Engine</a:t>
            </a:r>
            <a:endParaRPr lang="zh-TW" altLang="en-US" sz="14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5" name="左-右雙向箭號 240">
            <a:extLst>
              <a:ext uri="{FF2B5EF4-FFF2-40B4-BE49-F238E27FC236}">
                <a16:creationId xmlns:a16="http://schemas.microsoft.com/office/drawing/2014/main" id="{F6C8FA54-776A-4027-B0DA-DF565EFCB1FB}"/>
              </a:ext>
            </a:extLst>
          </p:cNvPr>
          <p:cNvSpPr/>
          <p:nvPr/>
        </p:nvSpPr>
        <p:spPr>
          <a:xfrm>
            <a:off x="4957085" y="4611681"/>
            <a:ext cx="1469198" cy="477463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Access</a:t>
            </a:r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6" name="左-右雙向箭號 240">
            <a:extLst>
              <a:ext uri="{FF2B5EF4-FFF2-40B4-BE49-F238E27FC236}">
                <a16:creationId xmlns:a16="http://schemas.microsoft.com/office/drawing/2014/main" id="{B432E768-1982-4F8F-89E1-EF1ED16C91F6}"/>
              </a:ext>
            </a:extLst>
          </p:cNvPr>
          <p:cNvSpPr/>
          <p:nvPr/>
        </p:nvSpPr>
        <p:spPr>
          <a:xfrm>
            <a:off x="4951396" y="3054266"/>
            <a:ext cx="1469198" cy="477463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Block Access</a:t>
            </a:r>
          </a:p>
        </p:txBody>
      </p:sp>
      <p:cxnSp>
        <p:nvCxnSpPr>
          <p:cNvPr id="185" name="直線單箭頭接點 184">
            <a:extLst>
              <a:ext uri="{FF2B5EF4-FFF2-40B4-BE49-F238E27FC236}">
                <a16:creationId xmlns:a16="http://schemas.microsoft.com/office/drawing/2014/main" id="{819AAD83-87AF-4BB6-BB2E-B550DCE0F60E}"/>
              </a:ext>
            </a:extLst>
          </p:cNvPr>
          <p:cNvCxnSpPr>
            <a:cxnSpLocks/>
          </p:cNvCxnSpPr>
          <p:nvPr/>
        </p:nvCxnSpPr>
        <p:spPr>
          <a:xfrm>
            <a:off x="9097237" y="4739588"/>
            <a:ext cx="994661" cy="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" name="文字方塊 217" hidden="1">
            <a:extLst>
              <a:ext uri="{FF2B5EF4-FFF2-40B4-BE49-F238E27FC236}">
                <a16:creationId xmlns:a16="http://schemas.microsoft.com/office/drawing/2014/main" id="{62D13D27-53CA-473A-AF56-A799C551B974}"/>
              </a:ext>
            </a:extLst>
          </p:cNvPr>
          <p:cNvSpPr txBox="1"/>
          <p:nvPr/>
        </p:nvSpPr>
        <p:spPr>
          <a:xfrm>
            <a:off x="11213779" y="4342717"/>
            <a:ext cx="361740" cy="523221"/>
          </a:xfrm>
          <a:prstGeom prst="rect">
            <a:avLst/>
          </a:prstGeom>
          <a:solidFill>
            <a:srgbClr val="5B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快照</a:t>
            </a:r>
          </a:p>
        </p:txBody>
      </p:sp>
      <p:grpSp>
        <p:nvGrpSpPr>
          <p:cNvPr id="219" name="圖形 152">
            <a:extLst>
              <a:ext uri="{FF2B5EF4-FFF2-40B4-BE49-F238E27FC236}">
                <a16:creationId xmlns:a16="http://schemas.microsoft.com/office/drawing/2014/main" id="{1FF5219E-FED7-40BD-B0C3-C13E632DC0EF}"/>
              </a:ext>
            </a:extLst>
          </p:cNvPr>
          <p:cNvGrpSpPr/>
          <p:nvPr/>
        </p:nvGrpSpPr>
        <p:grpSpPr>
          <a:xfrm flipH="1">
            <a:off x="11124158" y="4673820"/>
            <a:ext cx="422738" cy="513783"/>
            <a:chOff x="9272428" y="5069210"/>
            <a:chExt cx="458537" cy="590550"/>
          </a:xfrm>
          <a:solidFill>
            <a:srgbClr val="2F89F2"/>
          </a:solidFill>
        </p:grpSpPr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0D76EFA8-79AD-40AA-AE83-DD472DD724F0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5" name="手繪多邊形: 圖案 234">
              <a:extLst>
                <a:ext uri="{FF2B5EF4-FFF2-40B4-BE49-F238E27FC236}">
                  <a16:creationId xmlns:a16="http://schemas.microsoft.com/office/drawing/2014/main" id="{75562F4D-3A3C-4901-BED9-E2004D386600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6" name="手繪多邊形: 圖案 235">
              <a:extLst>
                <a:ext uri="{FF2B5EF4-FFF2-40B4-BE49-F238E27FC236}">
                  <a16:creationId xmlns:a16="http://schemas.microsoft.com/office/drawing/2014/main" id="{7F107D6D-50AA-4A50-A821-8463AE231CDD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7" name="手繪多邊形: 圖案 236">
              <a:extLst>
                <a:ext uri="{FF2B5EF4-FFF2-40B4-BE49-F238E27FC236}">
                  <a16:creationId xmlns:a16="http://schemas.microsoft.com/office/drawing/2014/main" id="{91CB4363-544D-4C34-B1ED-D1FA8A9D208B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B397BBB2-372D-4050-ADF8-9F3790946049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330F9DA8-654E-4146-B61F-AA664EC07604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F286FF2B-71BB-40AB-A0CD-31A611E26182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9BF6F124-B0B2-4927-B5C2-299237FFFCBC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6D4C529E-3976-4A8D-84FA-37F34D45E007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no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EA4CFACB-35A8-46A9-898F-08E370732E6A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7BAA645A-55C3-4101-BF22-620F6DE7CB61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5" name="手繪多邊形: 圖案 244">
              <a:extLst>
                <a:ext uri="{FF2B5EF4-FFF2-40B4-BE49-F238E27FC236}">
                  <a16:creationId xmlns:a16="http://schemas.microsoft.com/office/drawing/2014/main" id="{73F9D373-4CFF-4B12-9769-C024FCE895AF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6" name="手繪多邊形: 圖案 245">
              <a:extLst>
                <a:ext uri="{FF2B5EF4-FFF2-40B4-BE49-F238E27FC236}">
                  <a16:creationId xmlns:a16="http://schemas.microsoft.com/office/drawing/2014/main" id="{658705DF-D0D1-4DA2-A2EB-67DA12BE1908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20" name="圖形 152" hidden="1">
            <a:extLst>
              <a:ext uri="{FF2B5EF4-FFF2-40B4-BE49-F238E27FC236}">
                <a16:creationId xmlns:a16="http://schemas.microsoft.com/office/drawing/2014/main" id="{7A63FD2C-486C-4F3E-B379-3CC3D36ED2F0}"/>
              </a:ext>
            </a:extLst>
          </p:cNvPr>
          <p:cNvGrpSpPr/>
          <p:nvPr/>
        </p:nvGrpSpPr>
        <p:grpSpPr>
          <a:xfrm flipH="1">
            <a:off x="10726769" y="4326221"/>
            <a:ext cx="419807" cy="508169"/>
            <a:chOff x="9272428" y="5069210"/>
            <a:chExt cx="458537" cy="590550"/>
          </a:xfrm>
        </p:grpSpPr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EF994367-DBB1-4A12-9EBA-47F4915ED36F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2C4891B-CCF6-40C0-A3C4-7D7E917FAF5F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BE54D9F1-58BA-44B8-B4F6-3C96FBC50215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53C1FB5E-F3BF-4D0C-B23A-390673ADD12C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A8C11218-E3C7-48F9-9877-65E23FE710C4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F7C46DC4-AD7A-4F8A-8C27-58282A502157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8FD651DF-91C2-4D3F-ACD1-36527CFBDEC8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3FF4A7ED-B04D-4891-8DA9-1E7D6B443061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00895B3A-6F8C-41B1-939B-00A54AFDCD44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B800D58B-EBEF-4A88-B7F9-4C09595B7E26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5284E51B-D687-4583-85D9-1F000712BA3A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B3F42694-B3E8-47D1-8E67-532327A3DC2A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5CA65490-3766-4A17-8CD4-ECC675AE81F6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47" name="矩形 246">
            <a:extLst>
              <a:ext uri="{FF2B5EF4-FFF2-40B4-BE49-F238E27FC236}">
                <a16:creationId xmlns:a16="http://schemas.microsoft.com/office/drawing/2014/main" id="{8DA6AA87-8117-4909-96A5-6B8ECC106C0F}"/>
              </a:ext>
            </a:extLst>
          </p:cNvPr>
          <p:cNvSpPr/>
          <p:nvPr/>
        </p:nvSpPr>
        <p:spPr>
          <a:xfrm>
            <a:off x="7811397" y="4080939"/>
            <a:ext cx="1284363" cy="108517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8" name="矩形 247">
            <a:extLst>
              <a:ext uri="{FF2B5EF4-FFF2-40B4-BE49-F238E27FC236}">
                <a16:creationId xmlns:a16="http://schemas.microsoft.com/office/drawing/2014/main" id="{B76E5F89-B332-4E5B-B354-6475EBFF2B70}"/>
              </a:ext>
            </a:extLst>
          </p:cNvPr>
          <p:cNvSpPr/>
          <p:nvPr/>
        </p:nvSpPr>
        <p:spPr>
          <a:xfrm>
            <a:off x="7828901" y="2385834"/>
            <a:ext cx="1267045" cy="109068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2C2F823-A6A4-44D7-994E-D46869081B85}"/>
              </a:ext>
            </a:extLst>
          </p:cNvPr>
          <p:cNvGrpSpPr/>
          <p:nvPr/>
        </p:nvGrpSpPr>
        <p:grpSpPr>
          <a:xfrm>
            <a:off x="10426547" y="3540864"/>
            <a:ext cx="1429196" cy="1022897"/>
            <a:chOff x="9861996" y="3540864"/>
            <a:chExt cx="1429196" cy="1022897"/>
          </a:xfrm>
        </p:grpSpPr>
        <p:grpSp>
          <p:nvGrpSpPr>
            <p:cNvPr id="86" name="群組 85">
              <a:extLst>
                <a:ext uri="{FF2B5EF4-FFF2-40B4-BE49-F238E27FC236}">
                  <a16:creationId xmlns:a16="http://schemas.microsoft.com/office/drawing/2014/main" id="{152B1ED3-8D6B-44AD-8C13-C2481C7E479B}"/>
                </a:ext>
              </a:extLst>
            </p:cNvPr>
            <p:cNvGrpSpPr/>
            <p:nvPr/>
          </p:nvGrpSpPr>
          <p:grpSpPr>
            <a:xfrm>
              <a:off x="9861996" y="3540864"/>
              <a:ext cx="1429196" cy="1022897"/>
              <a:chOff x="6134382" y="1540701"/>
              <a:chExt cx="4347102" cy="3033140"/>
            </a:xfrm>
            <a:solidFill>
              <a:srgbClr val="2F89F2"/>
            </a:solidFill>
          </p:grpSpPr>
          <p:grpSp>
            <p:nvGrpSpPr>
              <p:cNvPr id="87" name="群組 86">
                <a:extLst>
                  <a:ext uri="{FF2B5EF4-FFF2-40B4-BE49-F238E27FC236}">
                    <a16:creationId xmlns:a16="http://schemas.microsoft.com/office/drawing/2014/main" id="{175E949F-C2F4-43CB-A9D9-7E86059191BF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2" cy="3013137"/>
                <a:chOff x="2426218" y="335742"/>
                <a:chExt cx="7276477" cy="5043588"/>
              </a:xfrm>
              <a:grpFill/>
            </p:grpSpPr>
            <p:pic>
              <p:nvPicPr>
                <p:cNvPr id="91" name="圖形 90">
                  <a:extLst>
                    <a:ext uri="{FF2B5EF4-FFF2-40B4-BE49-F238E27FC236}">
                      <a16:creationId xmlns:a16="http://schemas.microsoft.com/office/drawing/2014/main" id="{DB230E52-F252-4D87-917A-223AA9028C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92" name="矩形 91">
                  <a:extLst>
                    <a:ext uri="{FF2B5EF4-FFF2-40B4-BE49-F238E27FC236}">
                      <a16:creationId xmlns:a16="http://schemas.microsoft.com/office/drawing/2014/main" id="{4980176D-C145-4CDA-B242-490C8A6F7C89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" name="矩形 92">
                  <a:extLst>
                    <a:ext uri="{FF2B5EF4-FFF2-40B4-BE49-F238E27FC236}">
                      <a16:creationId xmlns:a16="http://schemas.microsoft.com/office/drawing/2014/main" id="{C4CD629B-8147-4543-AA63-CB8052F203F2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" name="矩形 93">
                  <a:extLst>
                    <a:ext uri="{FF2B5EF4-FFF2-40B4-BE49-F238E27FC236}">
                      <a16:creationId xmlns:a16="http://schemas.microsoft.com/office/drawing/2014/main" id="{37567B3B-6475-4ED4-9A2B-FA5518885AB2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grpFill/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95" name="群組 94">
                  <a:extLst>
                    <a:ext uri="{FF2B5EF4-FFF2-40B4-BE49-F238E27FC236}">
                      <a16:creationId xmlns:a16="http://schemas.microsoft.com/office/drawing/2014/main" id="{C3C8BE6B-4F31-454F-B706-C36D77D93A24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  <a:grpFill/>
              </p:grpSpPr>
              <p:sp>
                <p:nvSpPr>
                  <p:cNvPr id="103" name="手繪多邊形: 圖案 102">
                    <a:extLst>
                      <a:ext uri="{FF2B5EF4-FFF2-40B4-BE49-F238E27FC236}">
                        <a16:creationId xmlns:a16="http://schemas.microsoft.com/office/drawing/2014/main" id="{4879C472-A243-4C1E-ACE3-607C0C3C1DC6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4" name="手繪多邊形: 圖案 103">
                    <a:extLst>
                      <a:ext uri="{FF2B5EF4-FFF2-40B4-BE49-F238E27FC236}">
                        <a16:creationId xmlns:a16="http://schemas.microsoft.com/office/drawing/2014/main" id="{C1BCC3B5-39B8-4D2B-9F42-9BF7F379109D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5" name="手繪多邊形: 圖案 104">
                    <a:extLst>
                      <a:ext uri="{FF2B5EF4-FFF2-40B4-BE49-F238E27FC236}">
                        <a16:creationId xmlns:a16="http://schemas.microsoft.com/office/drawing/2014/main" id="{4D793CA5-4157-4C0D-9264-CDDE00D6511D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6" name="手繪多邊形: 圖案 105">
                    <a:extLst>
                      <a:ext uri="{FF2B5EF4-FFF2-40B4-BE49-F238E27FC236}">
                        <a16:creationId xmlns:a16="http://schemas.microsoft.com/office/drawing/2014/main" id="{1B9F4194-D6AD-4116-8C3A-6EDFA64594A5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7" name="手繪多邊形: 圖案 106">
                    <a:extLst>
                      <a:ext uri="{FF2B5EF4-FFF2-40B4-BE49-F238E27FC236}">
                        <a16:creationId xmlns:a16="http://schemas.microsoft.com/office/drawing/2014/main" id="{AD2B1324-7583-4ABD-88FB-2BFAACE327E1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8" name="手繪多邊形: 圖案 107">
                    <a:extLst>
                      <a:ext uri="{FF2B5EF4-FFF2-40B4-BE49-F238E27FC236}">
                        <a16:creationId xmlns:a16="http://schemas.microsoft.com/office/drawing/2014/main" id="{0D245352-B54B-446F-89EF-426E52580E7B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96" name="群組 95">
                  <a:extLst>
                    <a:ext uri="{FF2B5EF4-FFF2-40B4-BE49-F238E27FC236}">
                      <a16:creationId xmlns:a16="http://schemas.microsoft.com/office/drawing/2014/main" id="{D840594E-2CF2-4F8A-BA68-9CFBA3624A2C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  <a:grpFill/>
              </p:grpSpPr>
              <p:sp>
                <p:nvSpPr>
                  <p:cNvPr id="97" name="手繪多邊形: 圖案 96">
                    <a:extLst>
                      <a:ext uri="{FF2B5EF4-FFF2-40B4-BE49-F238E27FC236}">
                        <a16:creationId xmlns:a16="http://schemas.microsoft.com/office/drawing/2014/main" id="{F9F6ACEC-E3D7-4FBC-ADFC-3FD8EA3CCAD8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8" name="手繪多邊形: 圖案 97">
                    <a:extLst>
                      <a:ext uri="{FF2B5EF4-FFF2-40B4-BE49-F238E27FC236}">
                        <a16:creationId xmlns:a16="http://schemas.microsoft.com/office/drawing/2014/main" id="{A842DE5C-2971-4718-AFE8-DEAD824EC951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99" name="手繪多邊形: 圖案 98">
                    <a:extLst>
                      <a:ext uri="{FF2B5EF4-FFF2-40B4-BE49-F238E27FC236}">
                        <a16:creationId xmlns:a16="http://schemas.microsoft.com/office/drawing/2014/main" id="{C3905EFB-51C7-4C6D-9596-319717508D6B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0" name="手繪多邊形: 圖案 99">
                    <a:extLst>
                      <a:ext uri="{FF2B5EF4-FFF2-40B4-BE49-F238E27FC236}">
                        <a16:creationId xmlns:a16="http://schemas.microsoft.com/office/drawing/2014/main" id="{5068A6D6-42AE-4F00-9976-1ED9A9C4D399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1" name="手繪多邊形: 圖案 100">
                    <a:extLst>
                      <a:ext uri="{FF2B5EF4-FFF2-40B4-BE49-F238E27FC236}">
                        <a16:creationId xmlns:a16="http://schemas.microsoft.com/office/drawing/2014/main" id="{8FB45F69-4F4D-410E-AC42-0DE444F1D21B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02" name="手繪多邊形: 圖案 101">
                    <a:extLst>
                      <a:ext uri="{FF2B5EF4-FFF2-40B4-BE49-F238E27FC236}">
                        <a16:creationId xmlns:a16="http://schemas.microsoft.com/office/drawing/2014/main" id="{8105CCF9-34D4-4D34-ADAD-9A3121E7BFC7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BBEA0B1E-0564-4B87-BD54-860CCF68CE63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C03B1AA5-1062-4C80-8DF1-9DF393CE6FE3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0" name="矩形 89">
                <a:extLst>
                  <a:ext uri="{FF2B5EF4-FFF2-40B4-BE49-F238E27FC236}">
                    <a16:creationId xmlns:a16="http://schemas.microsoft.com/office/drawing/2014/main" id="{DD8512C7-FF66-4111-B2C8-0B03100DCA77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9" name="圖形 211">
              <a:extLst>
                <a:ext uri="{FF2B5EF4-FFF2-40B4-BE49-F238E27FC236}">
                  <a16:creationId xmlns:a16="http://schemas.microsoft.com/office/drawing/2014/main" id="{B3691CD9-B1D9-44AE-8447-1F84363D086A}"/>
                </a:ext>
              </a:extLst>
            </p:cNvPr>
            <p:cNvGrpSpPr/>
            <p:nvPr/>
          </p:nvGrpSpPr>
          <p:grpSpPr>
            <a:xfrm>
              <a:off x="10547176" y="3911600"/>
              <a:ext cx="266873" cy="283241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10" name="手繪多邊形: 圖案 109">
                <a:extLst>
                  <a:ext uri="{FF2B5EF4-FFF2-40B4-BE49-F238E27FC236}">
                    <a16:creationId xmlns:a16="http://schemas.microsoft.com/office/drawing/2014/main" id="{244659BE-E016-4A63-8F03-8330BD5B527C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rgbClr val="2F89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手繪多邊形: 圖案 110">
                <a:extLst>
                  <a:ext uri="{FF2B5EF4-FFF2-40B4-BE49-F238E27FC236}">
                    <a16:creationId xmlns:a16="http://schemas.microsoft.com/office/drawing/2014/main" id="{997362E1-6B89-40C5-A70C-A48A89D8505C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rgbClr val="2F89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2" name="手繪多邊形: 圖案 111">
                <a:extLst>
                  <a:ext uri="{FF2B5EF4-FFF2-40B4-BE49-F238E27FC236}">
                    <a16:creationId xmlns:a16="http://schemas.microsoft.com/office/drawing/2014/main" id="{BBC2891D-A004-4DEE-931E-C7A8CCF30E83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rgbClr val="2F89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3" name="圖形 211">
              <a:extLst>
                <a:ext uri="{FF2B5EF4-FFF2-40B4-BE49-F238E27FC236}">
                  <a16:creationId xmlns:a16="http://schemas.microsoft.com/office/drawing/2014/main" id="{F9024FA9-2BA2-4705-98BB-1999111155CC}"/>
                </a:ext>
              </a:extLst>
            </p:cNvPr>
            <p:cNvGrpSpPr/>
            <p:nvPr/>
          </p:nvGrpSpPr>
          <p:grpSpPr>
            <a:xfrm>
              <a:off x="10263275" y="3911600"/>
              <a:ext cx="266873" cy="283241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14" name="手繪多邊形: 圖案 113">
                <a:extLst>
                  <a:ext uri="{FF2B5EF4-FFF2-40B4-BE49-F238E27FC236}">
                    <a16:creationId xmlns:a16="http://schemas.microsoft.com/office/drawing/2014/main" id="{1C91045C-949F-4090-9CDA-B2A8F322EFD6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rgbClr val="2F89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5" name="手繪多邊形: 圖案 114">
                <a:extLst>
                  <a:ext uri="{FF2B5EF4-FFF2-40B4-BE49-F238E27FC236}">
                    <a16:creationId xmlns:a16="http://schemas.microsoft.com/office/drawing/2014/main" id="{AAA53452-0789-4C5E-BCE9-D87B96889392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rgbClr val="2F89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6" name="手繪多邊形: 圖案 115">
                <a:extLst>
                  <a:ext uri="{FF2B5EF4-FFF2-40B4-BE49-F238E27FC236}">
                    <a16:creationId xmlns:a16="http://schemas.microsoft.com/office/drawing/2014/main" id="{E3E762E5-C945-4F1D-879F-B489D32BBE84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rgbClr val="2F89F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164" name="圖片 163" descr="一張含有 向量圖形 的圖片&#10;&#10;自動產生的描述">
            <a:extLst>
              <a:ext uri="{FF2B5EF4-FFF2-40B4-BE49-F238E27FC236}">
                <a16:creationId xmlns:a16="http://schemas.microsoft.com/office/drawing/2014/main" id="{413AC6B2-03DB-44F3-AE37-7497DB9C6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3847" y="1712371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>
            <a:glow rad="127000">
              <a:srgbClr val="AC66FA">
                <a:alpha val="20000"/>
              </a:srgbClr>
            </a:glow>
          </a:effectLst>
        </p:spPr>
      </p:pic>
      <p:grpSp>
        <p:nvGrpSpPr>
          <p:cNvPr id="117" name="圖形 152">
            <a:extLst>
              <a:ext uri="{FF2B5EF4-FFF2-40B4-BE49-F238E27FC236}">
                <a16:creationId xmlns:a16="http://schemas.microsoft.com/office/drawing/2014/main" id="{A8D80B8E-0F14-40CC-83D1-898DB695C7D0}"/>
              </a:ext>
            </a:extLst>
          </p:cNvPr>
          <p:cNvGrpSpPr/>
          <p:nvPr/>
        </p:nvGrpSpPr>
        <p:grpSpPr>
          <a:xfrm flipH="1">
            <a:off x="10716964" y="4673820"/>
            <a:ext cx="422738" cy="513783"/>
            <a:chOff x="9272428" y="5069210"/>
            <a:chExt cx="458537" cy="590550"/>
          </a:xfrm>
          <a:solidFill>
            <a:srgbClr val="2F89F2"/>
          </a:solidFill>
        </p:grpSpPr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CEFCBFC5-AFC7-4D4F-88AA-8C506D729D3F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68343948-C4FB-4F0C-8FC9-DAF73C3E633E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76E4C99E-ACCA-41CF-9324-8ABBCC7F9A88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BDF640ED-0126-4A03-84E6-E9625406B993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957A0DD0-948B-4E63-BE8C-D9204E056E2F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9F4E2E73-E6C2-40C8-B6F7-02593E7ECBC5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09A0D848-8A52-4D0F-B094-0EDB3EE3E802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5" name="手繪多邊形: 圖案 124">
              <a:extLst>
                <a:ext uri="{FF2B5EF4-FFF2-40B4-BE49-F238E27FC236}">
                  <a16:creationId xmlns:a16="http://schemas.microsoft.com/office/drawing/2014/main" id="{9B7440B2-1AE5-4537-899E-B00FE112CEA8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89F2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6" name="手繪多邊形: 圖案 125">
              <a:extLst>
                <a:ext uri="{FF2B5EF4-FFF2-40B4-BE49-F238E27FC236}">
                  <a16:creationId xmlns:a16="http://schemas.microsoft.com/office/drawing/2014/main" id="{87854421-0CB0-4645-80A1-8169D848D78E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no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439A694-3140-472E-B4BD-7961FEB301DB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C42F2669-B3CA-4416-9A5C-8377A3E9EADC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4397EC9B-68AB-440F-8BC2-07454CF26329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D02D0C2-9900-4BF3-8314-4967A5E82FED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32" name="文字方塊 131">
            <a:extLst>
              <a:ext uri="{FF2B5EF4-FFF2-40B4-BE49-F238E27FC236}">
                <a16:creationId xmlns:a16="http://schemas.microsoft.com/office/drawing/2014/main" id="{E0D26897-2C3D-4D89-AA30-60F320603DEE}"/>
              </a:ext>
            </a:extLst>
          </p:cNvPr>
          <p:cNvSpPr txBox="1"/>
          <p:nvPr/>
        </p:nvSpPr>
        <p:spPr>
          <a:xfrm>
            <a:off x="10685166" y="5223568"/>
            <a:ext cx="956755" cy="276999"/>
          </a:xfrm>
          <a:prstGeom prst="rect">
            <a:avLst/>
          </a:prstGeom>
          <a:solidFill>
            <a:srgbClr val="5B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b="1">
                <a:solidFill>
                  <a:srgbClr val="002060"/>
                </a:solidFill>
                <a:ea typeface="微軟正黑體"/>
                <a:cs typeface="Arial"/>
              </a:rPr>
              <a:t>快照還原點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116618D2-8D46-4405-A917-A545CAECEB20}"/>
              </a:ext>
            </a:extLst>
          </p:cNvPr>
          <p:cNvSpPr/>
          <p:nvPr/>
        </p:nvSpPr>
        <p:spPr>
          <a:xfrm>
            <a:off x="10540814" y="288049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2F89F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 dirty="0">
              <a:solidFill>
                <a:srgbClr val="2F89F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dirty="0">
                <a:solidFill>
                  <a:srgbClr val="2F89F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 dirty="0">
              <a:solidFill>
                <a:srgbClr val="2F89F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1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5B1123-530A-4E7C-A6D0-B28EC916B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cap="none" dirty="0">
                <a:latin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sz="4400" cap="none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400" cap="none" dirty="0">
                <a:latin typeface="Arial" panose="020B0604020202020204" pitchFamily="34" charset="0"/>
                <a:sym typeface="Arial" panose="020B0604020202020204" pitchFamily="34" charset="0"/>
              </a:rPr>
              <a:t>Cloud </a:t>
            </a:r>
            <a:r>
              <a:rPr lang="en-US" altLang="zh-TW" sz="4400" cap="none" dirty="0" err="1">
                <a:latin typeface="Arial" panose="020B0604020202020204" pitchFamily="34" charset="0"/>
                <a:sym typeface="Arial" panose="020B0604020202020204" pitchFamily="34" charset="0"/>
              </a:rPr>
              <a:t>可搭配</a:t>
            </a:r>
            <a:br>
              <a:rPr lang="en-US" altLang="zh-TW" sz="4400" cap="none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4400" cap="none" dirty="0" err="1">
                <a:latin typeface="Arial" panose="020B0604020202020204" pitchFamily="34" charset="0"/>
                <a:sym typeface="Arial" panose="020B0604020202020204" pitchFamily="34" charset="0"/>
              </a:rPr>
              <a:t>系統</a:t>
            </a:r>
            <a:r>
              <a:rPr lang="zh-TW" altLang="en-US" sz="4400" cap="none" dirty="0">
                <a:latin typeface="Arial" panose="020B0604020202020204" pitchFamily="34" charset="0"/>
                <a:sym typeface="Arial" panose="020B0604020202020204" pitchFamily="34" charset="0"/>
              </a:rPr>
              <a:t>快取或分層 </a:t>
            </a:r>
            <a:r>
              <a:rPr lang="en-US" altLang="zh-TW" sz="4400" cap="none" dirty="0" err="1">
                <a:latin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zh-TW" altLang="en-US" sz="4400" cap="none" dirty="0">
                <a:latin typeface="Arial" panose="020B0604020202020204" pitchFamily="34" charset="0"/>
                <a:sym typeface="Arial" panose="020B0604020202020204" pitchFamily="34" charset="0"/>
              </a:rPr>
              <a:t> 讓效能更提升</a:t>
            </a:r>
          </a:p>
        </p:txBody>
      </p:sp>
      <p:sp>
        <p:nvSpPr>
          <p:cNvPr id="12" name="內容版面配置區 11">
            <a:extLst>
              <a:ext uri="{FF2B5EF4-FFF2-40B4-BE49-F238E27FC236}">
                <a16:creationId xmlns:a16="http://schemas.microsoft.com/office/drawing/2014/main" id="{409A9413-4D4B-4B1A-8AF4-41CF188D45D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981034" y="2855666"/>
            <a:ext cx="4951413" cy="3127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zh-TW" altLang="en-US" sz="2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任何雲端存取將經過本地 </a:t>
            </a:r>
            <a:r>
              <a:rPr lang="en-US" altLang="zh-TW" sz="2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NAS </a:t>
            </a:r>
            <a:r>
              <a:rPr lang="zh-TW" altLang="en-US" sz="2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存放空間。</a:t>
            </a: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本地存放空間搭配快取引擎，享受如本地儲存般的寫入效能。</a:t>
            </a: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本地存放空間可以是全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SSD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 ， </a:t>
            </a:r>
            <a:r>
              <a:rPr lang="en-US" altLang="zh-TW" sz="1800" dirty="0" err="1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或是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 HDD + SSD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快取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(Cache)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或是 </a:t>
            </a:r>
            <a:r>
              <a:rPr lang="en-US" altLang="zh-TW" sz="1800" dirty="0" err="1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Qtier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分層儲存 。</a:t>
            </a:r>
          </a:p>
          <a:p>
            <a:pPr>
              <a:lnSpc>
                <a:spcPct val="100000"/>
              </a:lnSpc>
            </a:pPr>
            <a:endParaRPr lang="zh-TW" altLang="en-US" sz="20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A733524-0EC8-4483-B299-F6DB97122864}"/>
              </a:ext>
            </a:extLst>
          </p:cNvPr>
          <p:cNvSpPr/>
          <p:nvPr/>
        </p:nvSpPr>
        <p:spPr>
          <a:xfrm>
            <a:off x="6402606" y="1944304"/>
            <a:ext cx="3649915" cy="4786009"/>
          </a:xfrm>
          <a:prstGeom prst="rect">
            <a:avLst/>
          </a:prstGeom>
          <a:solidFill>
            <a:schemeClr val="accent5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marL="0" marR="0" lvl="0" indent="0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L-圖案 189">
            <a:extLst>
              <a:ext uri="{FF2B5EF4-FFF2-40B4-BE49-F238E27FC236}">
                <a16:creationId xmlns:a16="http://schemas.microsoft.com/office/drawing/2014/main" id="{9C565F09-C35D-46E8-885D-7A30A5C56B10}"/>
              </a:ext>
            </a:extLst>
          </p:cNvPr>
          <p:cNvSpPr/>
          <p:nvPr/>
        </p:nvSpPr>
        <p:spPr>
          <a:xfrm flipH="1">
            <a:off x="6743844" y="2421695"/>
            <a:ext cx="3045351" cy="3688235"/>
          </a:xfrm>
          <a:prstGeom prst="corner">
            <a:avLst>
              <a:gd name="adj1" fmla="val 15402"/>
              <a:gd name="adj2" fmla="val 12762"/>
            </a:avLst>
          </a:prstGeom>
          <a:solidFill>
            <a:schemeClr val="accent1"/>
          </a:solidFill>
          <a:ln w="28575"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E5EEF841-6CA2-47B4-B274-EC58BE793DCF}"/>
              </a:ext>
            </a:extLst>
          </p:cNvPr>
          <p:cNvSpPr/>
          <p:nvPr/>
        </p:nvSpPr>
        <p:spPr>
          <a:xfrm>
            <a:off x="8134325" y="2418818"/>
            <a:ext cx="1273858" cy="1087934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 Stored </a:t>
            </a:r>
          </a:p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4CB9D8C-56A2-4AE5-8F4F-784FF70EBB0A}"/>
              </a:ext>
            </a:extLst>
          </p:cNvPr>
          <p:cNvSpPr/>
          <p:nvPr/>
        </p:nvSpPr>
        <p:spPr>
          <a:xfrm>
            <a:off x="6725661" y="4113302"/>
            <a:ext cx="1384270" cy="1541768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Cloud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Volume</a:t>
            </a:r>
            <a:b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105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(EXT4 File System)</a:t>
            </a:r>
            <a:endParaRPr lang="en-US" altLang="zh-TW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AD7C2DCC-7FAC-4164-A55B-00349BB53378}"/>
              </a:ext>
            </a:extLst>
          </p:cNvPr>
          <p:cNvSpPr/>
          <p:nvPr/>
        </p:nvSpPr>
        <p:spPr>
          <a:xfrm>
            <a:off x="6745116" y="2419877"/>
            <a:ext cx="1388872" cy="1528326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Cloud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LUN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83818AA-2FDC-45D2-AA40-894446960E61}"/>
              </a:ext>
            </a:extLst>
          </p:cNvPr>
          <p:cNvSpPr/>
          <p:nvPr/>
        </p:nvSpPr>
        <p:spPr>
          <a:xfrm>
            <a:off x="8116603" y="4111167"/>
            <a:ext cx="1284163" cy="1087934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 Stored </a:t>
            </a:r>
          </a:p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F1074CD8-2D31-4F21-BE27-0A51EF45CABE}"/>
              </a:ext>
            </a:extLst>
          </p:cNvPr>
          <p:cNvSpPr/>
          <p:nvPr/>
        </p:nvSpPr>
        <p:spPr>
          <a:xfrm>
            <a:off x="8139489" y="3471460"/>
            <a:ext cx="1249321" cy="469604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FBC774D-9C43-48A0-97D2-5569E824A51B}"/>
              </a:ext>
            </a:extLst>
          </p:cNvPr>
          <p:cNvSpPr/>
          <p:nvPr/>
        </p:nvSpPr>
        <p:spPr>
          <a:xfrm>
            <a:off x="6426244" y="2420959"/>
            <a:ext cx="785800" cy="379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44450" h="381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  <a:endParaRPr kumimoji="0" lang="zh-TW" altLang="en-US" sz="11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A9E318BD-6A90-4C67-9F06-CE6D7C8D00EC}"/>
              </a:ext>
            </a:extLst>
          </p:cNvPr>
          <p:cNvSpPr/>
          <p:nvPr/>
        </p:nvSpPr>
        <p:spPr>
          <a:xfrm>
            <a:off x="6740122" y="6104991"/>
            <a:ext cx="3049752" cy="417766"/>
          </a:xfrm>
          <a:prstGeom prst="roundRect">
            <a:avLst>
              <a:gd name="adj" fmla="val 6051"/>
            </a:avLst>
          </a:prstGeom>
          <a:solidFill>
            <a:srgbClr val="00B0F0"/>
          </a:solidFill>
          <a:ln w="3175">
            <a:noFill/>
          </a:ln>
          <a:scene3d>
            <a:camera prst="orthographicFront"/>
            <a:lightRig rig="threePt" dir="t"/>
          </a:scene3d>
          <a:sp3d contourW="12700">
            <a:bevelT w="50800" h="38100"/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07D80AE8-5030-46EA-9683-4ADFAC4B374C}"/>
              </a:ext>
            </a:extLst>
          </p:cNvPr>
          <p:cNvSpPr/>
          <p:nvPr/>
        </p:nvSpPr>
        <p:spPr>
          <a:xfrm>
            <a:off x="6471313" y="6177533"/>
            <a:ext cx="3534485" cy="3468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Disks/</a:t>
            </a: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HDDs/SSDs</a:t>
            </a:r>
            <a:endParaRPr kumimoji="0" lang="zh-TW" alt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436D9E44-C3AB-4132-BA80-B815404C211E}"/>
              </a:ext>
            </a:extLst>
          </p:cNvPr>
          <p:cNvSpPr/>
          <p:nvPr/>
        </p:nvSpPr>
        <p:spPr>
          <a:xfrm>
            <a:off x="8112907" y="5190390"/>
            <a:ext cx="1287860" cy="469604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9F74C349-2DD8-45D8-96A1-32BA87E8590D}"/>
              </a:ext>
            </a:extLst>
          </p:cNvPr>
          <p:cNvSpPr/>
          <p:nvPr/>
        </p:nvSpPr>
        <p:spPr>
          <a:xfrm>
            <a:off x="7415588" y="5756781"/>
            <a:ext cx="1367682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 defTabSz="1329202">
              <a:defRPr/>
            </a:pPr>
            <a:r>
              <a:rPr lang="en-US" altLang="zh-TW" sz="1400" b="1" kern="0" dirty="0">
                <a:solidFill>
                  <a:srgbClr val="FFFF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Cache Engine</a:t>
            </a:r>
            <a:endParaRPr lang="zh-TW" altLang="en-US" sz="1400" b="1" kern="0" dirty="0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F9624482-D13F-4FF0-B91A-8FE227895D2C}"/>
              </a:ext>
            </a:extLst>
          </p:cNvPr>
          <p:cNvSpPr/>
          <p:nvPr/>
        </p:nvSpPr>
        <p:spPr>
          <a:xfrm>
            <a:off x="6735390" y="5680250"/>
            <a:ext cx="3045350" cy="4177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FF0000"/>
              </a:highligh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9" name="矩形 118">
            <a:extLst>
              <a:ext uri="{FF2B5EF4-FFF2-40B4-BE49-F238E27FC236}">
                <a16:creationId xmlns:a16="http://schemas.microsoft.com/office/drawing/2014/main" id="{E55ED9C3-BBC8-402C-933E-67566071D226}"/>
              </a:ext>
            </a:extLst>
          </p:cNvPr>
          <p:cNvSpPr/>
          <p:nvPr/>
        </p:nvSpPr>
        <p:spPr>
          <a:xfrm>
            <a:off x="6398836" y="1885940"/>
            <a:ext cx="3653685" cy="485366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 4.4.3 </a:t>
            </a:r>
            <a:endParaRPr lang="zh-TW" altLang="en-US" sz="2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5" name="左-右雙向箭號 240">
            <a:extLst>
              <a:ext uri="{FF2B5EF4-FFF2-40B4-BE49-F238E27FC236}">
                <a16:creationId xmlns:a16="http://schemas.microsoft.com/office/drawing/2014/main" id="{238F4E63-9803-4396-AE53-2BCCF8C4C9CE}"/>
              </a:ext>
            </a:extLst>
          </p:cNvPr>
          <p:cNvSpPr/>
          <p:nvPr/>
        </p:nvSpPr>
        <p:spPr>
          <a:xfrm>
            <a:off x="5349946" y="5788550"/>
            <a:ext cx="1469198" cy="477463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Access</a:t>
            </a:r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6" name="左-右雙向箭號 240">
            <a:extLst>
              <a:ext uri="{FF2B5EF4-FFF2-40B4-BE49-F238E27FC236}">
                <a16:creationId xmlns:a16="http://schemas.microsoft.com/office/drawing/2014/main" id="{E257897B-3981-495F-B02C-CBD3F5E1DF55}"/>
              </a:ext>
            </a:extLst>
          </p:cNvPr>
          <p:cNvSpPr/>
          <p:nvPr/>
        </p:nvSpPr>
        <p:spPr>
          <a:xfrm>
            <a:off x="5306530" y="5505578"/>
            <a:ext cx="1512613" cy="477463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Block Access</a:t>
            </a:r>
          </a:p>
        </p:txBody>
      </p:sp>
      <p:pic>
        <p:nvPicPr>
          <p:cNvPr id="127" name="圖片 126" descr="一張含有 向量圖形 的圖片&#10;&#10;自動產生的描述">
            <a:extLst>
              <a:ext uri="{FF2B5EF4-FFF2-40B4-BE49-F238E27FC236}">
                <a16:creationId xmlns:a16="http://schemas.microsoft.com/office/drawing/2014/main" id="{9577D1F3-2A8B-404A-BADE-8C93C2EA49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358" y="1840195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>
            <a:glow rad="127000">
              <a:srgbClr val="AC66FA">
                <a:alpha val="20000"/>
              </a:srgbClr>
            </a:glow>
          </a:effectLst>
        </p:spPr>
      </p:pic>
      <p:sp>
        <p:nvSpPr>
          <p:cNvPr id="4" name="矩形 3" hidden="1">
            <a:extLst>
              <a:ext uri="{FF2B5EF4-FFF2-40B4-BE49-F238E27FC236}">
                <a16:creationId xmlns:a16="http://schemas.microsoft.com/office/drawing/2014/main" id="{C940D492-EBC8-4DFC-B370-E9BA3260C8C4}"/>
              </a:ext>
            </a:extLst>
          </p:cNvPr>
          <p:cNvSpPr/>
          <p:nvPr/>
        </p:nvSpPr>
        <p:spPr>
          <a:xfrm>
            <a:off x="376617" y="308615"/>
            <a:ext cx="97879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sz="4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 </a:t>
            </a:r>
            <a:r>
              <a:rPr lang="en-US" altLang="zh-TW" sz="44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可搭配系統</a:t>
            </a:r>
            <a:r>
              <a:rPr lang="zh-TW" altLang="en-US" sz="4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快取或分層 </a:t>
            </a:r>
            <a:r>
              <a:rPr lang="en-US" altLang="zh-TW" sz="44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Qtier</a:t>
            </a:r>
            <a:r>
              <a:rPr lang="zh-TW" altLang="en-US" sz="44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讓效能更提升</a:t>
            </a:r>
          </a:p>
        </p:txBody>
      </p:sp>
    </p:spTree>
    <p:extLst>
      <p:ext uri="{BB962C8B-B14F-4D97-AF65-F5344CB8AC3E}">
        <p14:creationId xmlns:p14="http://schemas.microsoft.com/office/powerpoint/2010/main" val="279300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矩形: 圓角 161">
            <a:extLst>
              <a:ext uri="{FF2B5EF4-FFF2-40B4-BE49-F238E27FC236}">
                <a16:creationId xmlns:a16="http://schemas.microsoft.com/office/drawing/2014/main" id="{83E102EE-0489-4C61-B288-305F43AAE5A2}"/>
              </a:ext>
            </a:extLst>
          </p:cNvPr>
          <p:cNvSpPr/>
          <p:nvPr/>
        </p:nvSpPr>
        <p:spPr>
          <a:xfrm>
            <a:off x="4219074" y="4554457"/>
            <a:ext cx="1131045" cy="1090864"/>
          </a:xfrm>
          <a:prstGeom prst="roundRect">
            <a:avLst>
              <a:gd name="adj" fmla="val 5316"/>
            </a:avLst>
          </a:prstGeom>
          <a:solidFill>
            <a:srgbClr val="320032">
              <a:alpha val="0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76" name="矩形: 圓角 175">
            <a:extLst>
              <a:ext uri="{FF2B5EF4-FFF2-40B4-BE49-F238E27FC236}">
                <a16:creationId xmlns:a16="http://schemas.microsoft.com/office/drawing/2014/main" id="{0FE330A8-4741-4E7E-9444-F79C635FD3C3}"/>
              </a:ext>
            </a:extLst>
          </p:cNvPr>
          <p:cNvSpPr/>
          <p:nvPr/>
        </p:nvSpPr>
        <p:spPr>
          <a:xfrm>
            <a:off x="4219074" y="2033977"/>
            <a:ext cx="1131045" cy="2166151"/>
          </a:xfrm>
          <a:prstGeom prst="roundRect">
            <a:avLst>
              <a:gd name="adj" fmla="val 5719"/>
            </a:avLst>
          </a:prstGeom>
          <a:solidFill>
            <a:srgbClr val="320032">
              <a:alpha val="0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65C955A7-88AB-47F2-AB6B-7C1452AD0A7F}"/>
              </a:ext>
            </a:extLst>
          </p:cNvPr>
          <p:cNvSpPr/>
          <p:nvPr/>
        </p:nvSpPr>
        <p:spPr>
          <a:xfrm>
            <a:off x="5573653" y="2071990"/>
            <a:ext cx="4698460" cy="4786009"/>
          </a:xfrm>
          <a:prstGeom prst="roundRect">
            <a:avLst>
              <a:gd name="adj" fmla="val 1673"/>
            </a:avLst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4" name="图片 57">
            <a:extLst>
              <a:ext uri="{FF2B5EF4-FFF2-40B4-BE49-F238E27FC236}">
                <a16:creationId xmlns:a16="http://schemas.microsoft.com/office/drawing/2014/main" id="{149450C5-A16F-4FC5-ABCC-FDB37DA2D3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4030813" y="4206224"/>
            <a:ext cx="4963102" cy="34045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59E8824-D218-42C4-8490-C629F8A5B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透過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en-US" altLang="zh-TW" cap="none" dirty="0">
                <a:latin typeface="Arial" panose="020B0604020202020204" pitchFamily="34" charset="0"/>
                <a:sym typeface="Arial" panose="020B0604020202020204" pitchFamily="34" charset="0"/>
              </a:rPr>
              <a:t>loud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區塊型雲網關的</a:t>
            </a:r>
            <a:b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存取協定轉換資料上雲無負擔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BFAC1EF-D2C0-4315-B545-9861BED3A0A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87413" y="2030413"/>
            <a:ext cx="3530600" cy="43957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VJBOD Cloud </a:t>
            </a:r>
            <a:r>
              <a:rPr lang="zh-TW" sz="1800" cap="all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區塊型雲網關</a:t>
            </a:r>
            <a:r>
              <a:rPr lang="zh-TW" altLang="en-US" sz="1800" cap="all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，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可將各家雲端儲存空間轉換成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Cloud Volume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/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LUN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。</a:t>
            </a:r>
            <a:endParaRPr lang="en-US" sz="1800" dirty="0">
              <a:solidFill>
                <a:schemeClr val="bg1">
                  <a:lumMod val="75000"/>
                  <a:lumOff val="25000"/>
                </a:schemeClr>
              </a:solidFill>
              <a:cs typeface="Arial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一般企業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IT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人員或使用者可透過較熟悉的檔案存取協定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(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如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NFS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、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SMB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、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AFP FTP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、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WebDAV)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來存取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Cloud Volume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。</a:t>
            </a:r>
            <a:endParaRPr lang="en-US" altLang="zh-TW" sz="18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利用區塊型存取協定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(iSCSI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、</a:t>
            </a:r>
            <a:r>
              <a:rPr lang="en-US" altLang="zh-TW" sz="1800" dirty="0" err="1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Fibre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 channel)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來存取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Cloud LUN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。</a:t>
            </a:r>
            <a:endParaRPr lang="en-US" altLang="zh-TW" sz="1800" dirty="0">
              <a:solidFill>
                <a:schemeClr val="bg1">
                  <a:lumMod val="75000"/>
                  <a:lumOff val="25000"/>
                </a:schemeClr>
              </a:solidFill>
              <a:cs typeface="Arial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用戶無需改動習慣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,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使用既有的方式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,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或運行原本的應用程式，就可以輕鬆將資料備份上雲。</a:t>
            </a:r>
          </a:p>
          <a:p>
            <a:pPr>
              <a:lnSpc>
                <a:spcPct val="100000"/>
              </a:lnSpc>
            </a:pPr>
            <a:endParaRPr lang="zh-TW" altLang="en-US" sz="18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A644227C-FFD2-4B49-AEDB-4138D3A3D447}"/>
              </a:ext>
            </a:extLst>
          </p:cNvPr>
          <p:cNvSpPr/>
          <p:nvPr/>
        </p:nvSpPr>
        <p:spPr>
          <a:xfrm>
            <a:off x="6690292" y="2071990"/>
            <a:ext cx="3649915" cy="4786009"/>
          </a:xfrm>
          <a:prstGeom prst="rect">
            <a:avLst/>
          </a:prstGeom>
          <a:solidFill>
            <a:schemeClr val="accent5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marL="0" marR="0" lvl="0" indent="0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L-圖案 189">
            <a:extLst>
              <a:ext uri="{FF2B5EF4-FFF2-40B4-BE49-F238E27FC236}">
                <a16:creationId xmlns:a16="http://schemas.microsoft.com/office/drawing/2014/main" id="{56060899-3494-46C7-A756-CF853F3D029A}"/>
              </a:ext>
            </a:extLst>
          </p:cNvPr>
          <p:cNvSpPr/>
          <p:nvPr/>
        </p:nvSpPr>
        <p:spPr>
          <a:xfrm flipH="1">
            <a:off x="7031530" y="2549381"/>
            <a:ext cx="3045351" cy="3688235"/>
          </a:xfrm>
          <a:prstGeom prst="corner">
            <a:avLst>
              <a:gd name="adj1" fmla="val 15402"/>
              <a:gd name="adj2" fmla="val 12762"/>
            </a:avLst>
          </a:prstGeom>
          <a:solidFill>
            <a:schemeClr val="accent2">
              <a:lumMod val="40000"/>
              <a:lumOff val="60000"/>
            </a:schemeClr>
          </a:solidFill>
          <a:ln w="28575"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534C6AC-5B62-4215-9190-246DDA7D53E4}"/>
              </a:ext>
            </a:extLst>
          </p:cNvPr>
          <p:cNvSpPr/>
          <p:nvPr/>
        </p:nvSpPr>
        <p:spPr>
          <a:xfrm>
            <a:off x="8422011" y="2546504"/>
            <a:ext cx="1273858" cy="1087934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 Stored </a:t>
            </a:r>
          </a:p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E627AF5-3833-420D-B231-F98CF134B437}"/>
              </a:ext>
            </a:extLst>
          </p:cNvPr>
          <p:cNvSpPr/>
          <p:nvPr/>
        </p:nvSpPr>
        <p:spPr>
          <a:xfrm>
            <a:off x="7013347" y="4240988"/>
            <a:ext cx="1384270" cy="1541768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Cloud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Volume</a:t>
            </a:r>
            <a:b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105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(EXT4 File System)</a:t>
            </a:r>
            <a:endParaRPr lang="en-US" altLang="zh-TW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5" name="直線單箭頭接點 44">
            <a:extLst>
              <a:ext uri="{FF2B5EF4-FFF2-40B4-BE49-F238E27FC236}">
                <a16:creationId xmlns:a16="http://schemas.microsoft.com/office/drawing/2014/main" id="{1DDDE8AF-89E4-4102-9564-6D5290217E61}"/>
              </a:ext>
            </a:extLst>
          </p:cNvPr>
          <p:cNvCxnSpPr>
            <a:cxnSpLocks/>
          </p:cNvCxnSpPr>
          <p:nvPr/>
        </p:nvCxnSpPr>
        <p:spPr>
          <a:xfrm>
            <a:off x="9998566" y="4228913"/>
            <a:ext cx="664696" cy="1"/>
          </a:xfrm>
          <a:prstGeom prst="straightConnector1">
            <a:avLst/>
          </a:prstGeom>
          <a:ln w="76200">
            <a:solidFill>
              <a:srgbClr val="FFC000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矩形 46">
            <a:extLst>
              <a:ext uri="{FF2B5EF4-FFF2-40B4-BE49-F238E27FC236}">
                <a16:creationId xmlns:a16="http://schemas.microsoft.com/office/drawing/2014/main" id="{8B1194D5-DF6D-4224-B4EB-9677D59D5849}"/>
              </a:ext>
            </a:extLst>
          </p:cNvPr>
          <p:cNvSpPr/>
          <p:nvPr/>
        </p:nvSpPr>
        <p:spPr>
          <a:xfrm>
            <a:off x="7032802" y="2547563"/>
            <a:ext cx="1388872" cy="1528326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Cloud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LUN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FB118C2-F3B7-4703-8E98-02C777146646}"/>
              </a:ext>
            </a:extLst>
          </p:cNvPr>
          <p:cNvSpPr/>
          <p:nvPr/>
        </p:nvSpPr>
        <p:spPr>
          <a:xfrm>
            <a:off x="8404289" y="4238853"/>
            <a:ext cx="1284163" cy="1087934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 Stored </a:t>
            </a:r>
          </a:p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9F38DFC5-2934-49FA-91B3-1BBAFDDB8C35}"/>
              </a:ext>
            </a:extLst>
          </p:cNvPr>
          <p:cNvSpPr/>
          <p:nvPr/>
        </p:nvSpPr>
        <p:spPr>
          <a:xfrm>
            <a:off x="8427175" y="3599146"/>
            <a:ext cx="1249321" cy="469604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F351D55-50F1-4DC7-905A-667E1933C2F1}"/>
              </a:ext>
            </a:extLst>
          </p:cNvPr>
          <p:cNvSpPr/>
          <p:nvPr/>
        </p:nvSpPr>
        <p:spPr>
          <a:xfrm>
            <a:off x="6713930" y="2548645"/>
            <a:ext cx="785800" cy="379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44450" h="381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  <a:endParaRPr kumimoji="0" lang="zh-TW" altLang="en-US" sz="11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7E0306D4-9D39-4BD0-8FF0-AE78E09DD81D}"/>
              </a:ext>
            </a:extLst>
          </p:cNvPr>
          <p:cNvSpPr/>
          <p:nvPr/>
        </p:nvSpPr>
        <p:spPr>
          <a:xfrm>
            <a:off x="5711461" y="2420566"/>
            <a:ext cx="915005" cy="418135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 (Ethernet)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B02F503F-6EF2-4F79-8316-03B24116A8DD}"/>
              </a:ext>
            </a:extLst>
          </p:cNvPr>
          <p:cNvSpPr/>
          <p:nvPr/>
        </p:nvSpPr>
        <p:spPr>
          <a:xfrm>
            <a:off x="5700113" y="3188213"/>
            <a:ext cx="939324" cy="364973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</a:t>
            </a:r>
            <a:r>
              <a:rPr lang="en-US" altLang="zh-TW" sz="1200" kern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Channel</a:t>
            </a:r>
            <a:endParaRPr lang="en-US" altLang="zh-TW" sz="12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3260144D-CA76-4673-B3D0-B3D4C6D643D7}"/>
              </a:ext>
            </a:extLst>
          </p:cNvPr>
          <p:cNvSpPr/>
          <p:nvPr/>
        </p:nvSpPr>
        <p:spPr>
          <a:xfrm>
            <a:off x="5713747" y="4679480"/>
            <a:ext cx="925690" cy="418135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NFS</a:t>
            </a:r>
            <a:endParaRPr lang="zh-TW" altLang="en-US" sz="12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8" name="矩形 117">
            <a:extLst>
              <a:ext uri="{FF2B5EF4-FFF2-40B4-BE49-F238E27FC236}">
                <a16:creationId xmlns:a16="http://schemas.microsoft.com/office/drawing/2014/main" id="{1987ED7E-7476-4D3D-B664-D8C333E5A457}"/>
              </a:ext>
            </a:extLst>
          </p:cNvPr>
          <p:cNvSpPr/>
          <p:nvPr/>
        </p:nvSpPr>
        <p:spPr>
          <a:xfrm>
            <a:off x="5713747" y="5440531"/>
            <a:ext cx="925690" cy="418135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AFP</a:t>
            </a:r>
            <a:endParaRPr lang="zh-TW" altLang="en-US" sz="12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52B269A7-A609-4C15-83CF-267E5B24520D}"/>
              </a:ext>
            </a:extLst>
          </p:cNvPr>
          <p:cNvSpPr/>
          <p:nvPr/>
        </p:nvSpPr>
        <p:spPr>
          <a:xfrm>
            <a:off x="5713747" y="4220362"/>
            <a:ext cx="925690" cy="418135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</a:t>
            </a:r>
            <a:endParaRPr lang="zh-TW" altLang="en-US" sz="12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2" name="矩形 121">
            <a:extLst>
              <a:ext uri="{FF2B5EF4-FFF2-40B4-BE49-F238E27FC236}">
                <a16:creationId xmlns:a16="http://schemas.microsoft.com/office/drawing/2014/main" id="{85DE5567-6F5B-4117-9D6F-EB22EF52F0FB}"/>
              </a:ext>
            </a:extLst>
          </p:cNvPr>
          <p:cNvSpPr/>
          <p:nvPr/>
        </p:nvSpPr>
        <p:spPr>
          <a:xfrm>
            <a:off x="5700856" y="5898590"/>
            <a:ext cx="938581" cy="418135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FTP</a:t>
            </a:r>
            <a:endParaRPr lang="zh-TW" altLang="en-US" sz="105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4" name="矩形 123">
            <a:extLst>
              <a:ext uri="{FF2B5EF4-FFF2-40B4-BE49-F238E27FC236}">
                <a16:creationId xmlns:a16="http://schemas.microsoft.com/office/drawing/2014/main" id="{20053743-9953-4B78-8B52-81279FF21C80}"/>
              </a:ext>
            </a:extLst>
          </p:cNvPr>
          <p:cNvSpPr/>
          <p:nvPr/>
        </p:nvSpPr>
        <p:spPr>
          <a:xfrm>
            <a:off x="5700856" y="6342589"/>
            <a:ext cx="938581" cy="418135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Web</a:t>
            </a:r>
            <a:endParaRPr lang="en-US" altLang="zh-TW" sz="105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5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DAV</a:t>
            </a:r>
            <a:endParaRPr lang="zh-TW" altLang="en-US" sz="105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FD1CDA2A-C26E-40D6-ABD0-0DFE347BBA35}"/>
              </a:ext>
            </a:extLst>
          </p:cNvPr>
          <p:cNvSpPr/>
          <p:nvPr/>
        </p:nvSpPr>
        <p:spPr>
          <a:xfrm>
            <a:off x="7027808" y="6232677"/>
            <a:ext cx="3049752" cy="417766"/>
          </a:xfrm>
          <a:prstGeom prst="roundRect">
            <a:avLst>
              <a:gd name="adj" fmla="val 6051"/>
            </a:avLst>
          </a:prstGeom>
          <a:solidFill>
            <a:srgbClr val="00B0F0"/>
          </a:solidFill>
          <a:ln w="3175">
            <a:noFill/>
          </a:ln>
          <a:scene3d>
            <a:camera prst="orthographicFront"/>
            <a:lightRig rig="threePt" dir="t"/>
          </a:scene3d>
          <a:sp3d contourW="12700">
            <a:bevelT w="50800" h="38100"/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F2A9A62-559C-499E-8519-03B247E648F0}"/>
              </a:ext>
            </a:extLst>
          </p:cNvPr>
          <p:cNvSpPr/>
          <p:nvPr/>
        </p:nvSpPr>
        <p:spPr>
          <a:xfrm>
            <a:off x="6758999" y="6305219"/>
            <a:ext cx="3534485" cy="34681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Disks/</a:t>
            </a: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HDDs/SSDs</a:t>
            </a:r>
            <a:endParaRPr kumimoji="0" lang="zh-TW" alt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45EF6905-AE5A-4D63-8F2C-270AC465A9DB}"/>
              </a:ext>
            </a:extLst>
          </p:cNvPr>
          <p:cNvSpPr/>
          <p:nvPr/>
        </p:nvSpPr>
        <p:spPr>
          <a:xfrm>
            <a:off x="8400593" y="5318076"/>
            <a:ext cx="1287860" cy="469604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E46E62A-8B7A-4F49-ACA1-6EAE0266B46C}"/>
              </a:ext>
            </a:extLst>
          </p:cNvPr>
          <p:cNvSpPr/>
          <p:nvPr/>
        </p:nvSpPr>
        <p:spPr>
          <a:xfrm>
            <a:off x="7732128" y="5884467"/>
            <a:ext cx="1309974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 defTabSz="1329202">
              <a:defRPr/>
            </a:pP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Cache Engine</a:t>
            </a:r>
            <a:endParaRPr lang="zh-TW" altLang="en-US" sz="14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93C1AE95-2C44-4CD3-B92C-AD0741E81EB5}"/>
              </a:ext>
            </a:extLst>
          </p:cNvPr>
          <p:cNvSpPr/>
          <p:nvPr/>
        </p:nvSpPr>
        <p:spPr>
          <a:xfrm>
            <a:off x="10799047" y="2991806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2F89F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 dirty="0">
              <a:solidFill>
                <a:srgbClr val="2F89F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dirty="0">
                <a:solidFill>
                  <a:srgbClr val="2F89F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 dirty="0">
              <a:solidFill>
                <a:srgbClr val="2F89F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5" name="矩形 154">
            <a:extLst>
              <a:ext uri="{FF2B5EF4-FFF2-40B4-BE49-F238E27FC236}">
                <a16:creationId xmlns:a16="http://schemas.microsoft.com/office/drawing/2014/main" id="{25E19F96-9E90-4659-827E-AEDC3369D549}"/>
              </a:ext>
            </a:extLst>
          </p:cNvPr>
          <p:cNvSpPr/>
          <p:nvPr/>
        </p:nvSpPr>
        <p:spPr>
          <a:xfrm>
            <a:off x="4302580" y="5323251"/>
            <a:ext cx="960278" cy="2543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en-US" altLang="zh-TW" sz="120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2FB409F3-E8EB-4CF4-B5B2-C4CE27B08932}"/>
              </a:ext>
            </a:extLst>
          </p:cNvPr>
          <p:cNvSpPr/>
          <p:nvPr/>
        </p:nvSpPr>
        <p:spPr>
          <a:xfrm>
            <a:off x="4204131" y="2112929"/>
            <a:ext cx="1157178" cy="37086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Customer</a:t>
            </a:r>
            <a:endParaRPr lang="en-US" altLang="zh-TW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b="1" kern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File System</a:t>
            </a:r>
            <a:endParaRPr lang="zh-TW" altLang="en-US" sz="12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14" name="文字方塊 113">
            <a:extLst>
              <a:ext uri="{FF2B5EF4-FFF2-40B4-BE49-F238E27FC236}">
                <a16:creationId xmlns:a16="http://schemas.microsoft.com/office/drawing/2014/main" id="{16E7F092-5168-4154-A76C-E28F71A11916}"/>
              </a:ext>
            </a:extLst>
          </p:cNvPr>
          <p:cNvSpPr txBox="1"/>
          <p:nvPr/>
        </p:nvSpPr>
        <p:spPr>
          <a:xfrm>
            <a:off x="4204131" y="3084079"/>
            <a:ext cx="1157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Local Servers</a:t>
            </a:r>
            <a:r>
              <a:rPr 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​</a:t>
            </a:r>
            <a:endParaRPr lang="zh-TW" altLang="en-US" sz="1200" dirty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" name="左-右雙向箭號 240">
            <a:extLst>
              <a:ext uri="{FF2B5EF4-FFF2-40B4-BE49-F238E27FC236}">
                <a16:creationId xmlns:a16="http://schemas.microsoft.com/office/drawing/2014/main" id="{25B84207-2C01-4AA9-A362-C06D998CCC4D}"/>
              </a:ext>
            </a:extLst>
          </p:cNvPr>
          <p:cNvSpPr/>
          <p:nvPr/>
        </p:nvSpPr>
        <p:spPr>
          <a:xfrm>
            <a:off x="5254262" y="5029200"/>
            <a:ext cx="1817772" cy="477463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Access</a:t>
            </a:r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5" name="左-右雙向箭號 240">
            <a:extLst>
              <a:ext uri="{FF2B5EF4-FFF2-40B4-BE49-F238E27FC236}">
                <a16:creationId xmlns:a16="http://schemas.microsoft.com/office/drawing/2014/main" id="{4D055300-4911-4809-9D4E-EE6B17DBAD50}"/>
              </a:ext>
            </a:extLst>
          </p:cNvPr>
          <p:cNvSpPr/>
          <p:nvPr/>
        </p:nvSpPr>
        <p:spPr>
          <a:xfrm>
            <a:off x="5231565" y="2759413"/>
            <a:ext cx="1817772" cy="477463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Block Access</a:t>
            </a: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64637A38-F2F3-4385-95B5-71078F2D2DBB}"/>
              </a:ext>
            </a:extLst>
          </p:cNvPr>
          <p:cNvSpPr/>
          <p:nvPr/>
        </p:nvSpPr>
        <p:spPr>
          <a:xfrm>
            <a:off x="6686522" y="2013626"/>
            <a:ext cx="3653685" cy="485366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 4.4.3 </a:t>
            </a:r>
            <a:endParaRPr lang="zh-TW" altLang="en-US" sz="2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8" name="圖片 107" descr="一張含有 向量圖形 的圖片&#10;&#10;自動產生的描述">
            <a:extLst>
              <a:ext uri="{FF2B5EF4-FFF2-40B4-BE49-F238E27FC236}">
                <a16:creationId xmlns:a16="http://schemas.microsoft.com/office/drawing/2014/main" id="{32B3C562-3531-49F0-9F18-6EB7746DE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044" y="1670255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>
            <a:glow rad="127000">
              <a:srgbClr val="AC66FA">
                <a:alpha val="20000"/>
              </a:srgbClr>
            </a:glow>
          </a:effectLst>
        </p:spPr>
      </p:pic>
      <p:grpSp>
        <p:nvGrpSpPr>
          <p:cNvPr id="109" name="群組 108">
            <a:extLst>
              <a:ext uri="{FF2B5EF4-FFF2-40B4-BE49-F238E27FC236}">
                <a16:creationId xmlns:a16="http://schemas.microsoft.com/office/drawing/2014/main" id="{481F4688-D966-4F5B-943C-5CC4455BC413}"/>
              </a:ext>
            </a:extLst>
          </p:cNvPr>
          <p:cNvGrpSpPr/>
          <p:nvPr/>
        </p:nvGrpSpPr>
        <p:grpSpPr>
          <a:xfrm>
            <a:off x="10615246" y="3627644"/>
            <a:ext cx="1449998" cy="1011720"/>
            <a:chOff x="6134382" y="1540701"/>
            <a:chExt cx="4347102" cy="3033140"/>
          </a:xfrm>
          <a:solidFill>
            <a:srgbClr val="2F89F2"/>
          </a:solidFill>
        </p:grpSpPr>
        <p:grpSp>
          <p:nvGrpSpPr>
            <p:cNvPr id="110" name="群組 109">
              <a:extLst>
                <a:ext uri="{FF2B5EF4-FFF2-40B4-BE49-F238E27FC236}">
                  <a16:creationId xmlns:a16="http://schemas.microsoft.com/office/drawing/2014/main" id="{1CB12BD5-7B1A-420B-BF01-750CA3C64E6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  <a:grpFill/>
          </p:grpSpPr>
          <p:pic>
            <p:nvPicPr>
              <p:cNvPr id="115" name="圖形 114">
                <a:extLst>
                  <a:ext uri="{FF2B5EF4-FFF2-40B4-BE49-F238E27FC236}">
                    <a16:creationId xmlns:a16="http://schemas.microsoft.com/office/drawing/2014/main" id="{9D6B23F3-465D-4B94-9531-DB9EE790DB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117" name="矩形 116">
                <a:extLst>
                  <a:ext uri="{FF2B5EF4-FFF2-40B4-BE49-F238E27FC236}">
                    <a16:creationId xmlns:a16="http://schemas.microsoft.com/office/drawing/2014/main" id="{625A4FE9-8878-4CB7-8411-3907F84A0A0A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19" name="矩形 118">
                <a:extLst>
                  <a:ext uri="{FF2B5EF4-FFF2-40B4-BE49-F238E27FC236}">
                    <a16:creationId xmlns:a16="http://schemas.microsoft.com/office/drawing/2014/main" id="{7FF5F074-5FF5-440F-98F9-18F80AA37040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矩形 120">
                <a:extLst>
                  <a:ext uri="{FF2B5EF4-FFF2-40B4-BE49-F238E27FC236}">
                    <a16:creationId xmlns:a16="http://schemas.microsoft.com/office/drawing/2014/main" id="{17D27DB1-14B1-4F4A-BF7E-1C6D80C228CC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23" name="群組 122">
                <a:extLst>
                  <a:ext uri="{FF2B5EF4-FFF2-40B4-BE49-F238E27FC236}">
                    <a16:creationId xmlns:a16="http://schemas.microsoft.com/office/drawing/2014/main" id="{8256038C-BAB6-4E19-81C6-BCC67DF95C91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  <a:grpFill/>
            </p:grpSpPr>
            <p:sp>
              <p:nvSpPr>
                <p:cNvPr id="147" name="手繪多邊形: 圖案 146">
                  <a:extLst>
                    <a:ext uri="{FF2B5EF4-FFF2-40B4-BE49-F238E27FC236}">
                      <a16:creationId xmlns:a16="http://schemas.microsoft.com/office/drawing/2014/main" id="{3931A978-723F-43B7-89E5-FD836FB4026F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8" name="手繪多邊形: 圖案 147">
                  <a:extLst>
                    <a:ext uri="{FF2B5EF4-FFF2-40B4-BE49-F238E27FC236}">
                      <a16:creationId xmlns:a16="http://schemas.microsoft.com/office/drawing/2014/main" id="{F71859B1-E7E3-4546-B426-C9D69A005EAA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73B3DEEA-ECA5-45FF-80FD-A816706A7DA6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F1EC06DC-D489-44EC-91D1-F61A24108ABB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" name="手繪多邊形: 圖案 150">
                  <a:extLst>
                    <a:ext uri="{FF2B5EF4-FFF2-40B4-BE49-F238E27FC236}">
                      <a16:creationId xmlns:a16="http://schemas.microsoft.com/office/drawing/2014/main" id="{16737F20-C8C9-4BB5-B31E-65AD4BEAC5A6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2" name="手繪多邊形: 圖案 151">
                  <a:extLst>
                    <a:ext uri="{FF2B5EF4-FFF2-40B4-BE49-F238E27FC236}">
                      <a16:creationId xmlns:a16="http://schemas.microsoft.com/office/drawing/2014/main" id="{7E7EE295-6C1C-4C9E-B8DB-BFBB8A67A70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125" name="群組 124">
                <a:extLst>
                  <a:ext uri="{FF2B5EF4-FFF2-40B4-BE49-F238E27FC236}">
                    <a16:creationId xmlns:a16="http://schemas.microsoft.com/office/drawing/2014/main" id="{64B6E37E-7EDB-4C1D-9541-8F4616CDDE6C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  <a:grpFill/>
            </p:grpSpPr>
            <p:sp>
              <p:nvSpPr>
                <p:cNvPr id="126" name="手繪多邊形: 圖案 125">
                  <a:extLst>
                    <a:ext uri="{FF2B5EF4-FFF2-40B4-BE49-F238E27FC236}">
                      <a16:creationId xmlns:a16="http://schemas.microsoft.com/office/drawing/2014/main" id="{F4AE167A-0E86-465D-858D-7E5649101B78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7" name="手繪多邊形: 圖案 126">
                  <a:extLst>
                    <a:ext uri="{FF2B5EF4-FFF2-40B4-BE49-F238E27FC236}">
                      <a16:creationId xmlns:a16="http://schemas.microsoft.com/office/drawing/2014/main" id="{00FC086C-6BBB-4873-9F7F-7244A19D011C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29" name="手繪多邊形: 圖案 128">
                  <a:extLst>
                    <a:ext uri="{FF2B5EF4-FFF2-40B4-BE49-F238E27FC236}">
                      <a16:creationId xmlns:a16="http://schemas.microsoft.com/office/drawing/2014/main" id="{6CE65465-43CF-4A6D-A183-48F655BC7602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1B8D34C0-12C4-4AAA-84A1-6A029484550D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A141681A-8985-45DA-9AE2-CD81224B7333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6" name="手繪多邊形: 圖案 145">
                  <a:extLst>
                    <a:ext uri="{FF2B5EF4-FFF2-40B4-BE49-F238E27FC236}">
                      <a16:creationId xmlns:a16="http://schemas.microsoft.com/office/drawing/2014/main" id="{CBF49FC9-A61C-40EB-A9EB-1DEBD7C805BB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111" name="矩形 110">
              <a:extLst>
                <a:ext uri="{FF2B5EF4-FFF2-40B4-BE49-F238E27FC236}">
                  <a16:creationId xmlns:a16="http://schemas.microsoft.com/office/drawing/2014/main" id="{4C16F44C-B8BA-4B57-B28B-C0FD84C48D44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C6AEFFA6-F16F-4C71-9164-388E975ACF7B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3" name="矩形 112">
              <a:extLst>
                <a:ext uri="{FF2B5EF4-FFF2-40B4-BE49-F238E27FC236}">
                  <a16:creationId xmlns:a16="http://schemas.microsoft.com/office/drawing/2014/main" id="{C16F1005-0F8F-4BCB-A988-801EFC76C0E8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53" name="圖形 211">
            <a:extLst>
              <a:ext uri="{FF2B5EF4-FFF2-40B4-BE49-F238E27FC236}">
                <a16:creationId xmlns:a16="http://schemas.microsoft.com/office/drawing/2014/main" id="{A9F0BE34-81CE-4BB7-B1A9-CA6CF4BA369D}"/>
              </a:ext>
            </a:extLst>
          </p:cNvPr>
          <p:cNvGrpSpPr/>
          <p:nvPr/>
        </p:nvGrpSpPr>
        <p:grpSpPr>
          <a:xfrm>
            <a:off x="11337565" y="3990298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154" name="手繪多邊形: 圖案 153">
              <a:extLst>
                <a:ext uri="{FF2B5EF4-FFF2-40B4-BE49-F238E27FC236}">
                  <a16:creationId xmlns:a16="http://schemas.microsoft.com/office/drawing/2014/main" id="{50EF0A2A-6541-41A0-A100-01B6B08B0222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1502A8F4-3F3B-4178-B59E-F75AE79ACD69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A31F3DD3-9B8E-41F3-AE84-7291831A58BB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58" name="圖形 211">
            <a:extLst>
              <a:ext uri="{FF2B5EF4-FFF2-40B4-BE49-F238E27FC236}">
                <a16:creationId xmlns:a16="http://schemas.microsoft.com/office/drawing/2014/main" id="{5328C530-18BD-46FD-8E9A-63E64286E109}"/>
              </a:ext>
            </a:extLst>
          </p:cNvPr>
          <p:cNvGrpSpPr/>
          <p:nvPr/>
        </p:nvGrpSpPr>
        <p:grpSpPr>
          <a:xfrm>
            <a:off x="11053664" y="3990298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159" name="手繪多邊形: 圖案 158">
              <a:extLst>
                <a:ext uri="{FF2B5EF4-FFF2-40B4-BE49-F238E27FC236}">
                  <a16:creationId xmlns:a16="http://schemas.microsoft.com/office/drawing/2014/main" id="{92FABAE9-6057-45DA-B16B-A90F83DB9384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0" name="手繪多邊形: 圖案 159">
              <a:extLst>
                <a:ext uri="{FF2B5EF4-FFF2-40B4-BE49-F238E27FC236}">
                  <a16:creationId xmlns:a16="http://schemas.microsoft.com/office/drawing/2014/main" id="{8A4A5FD0-D0EA-4F4A-B83D-12B240C73667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1" name="手繪多邊形: 圖案 160">
              <a:extLst>
                <a:ext uri="{FF2B5EF4-FFF2-40B4-BE49-F238E27FC236}">
                  <a16:creationId xmlns:a16="http://schemas.microsoft.com/office/drawing/2014/main" id="{21E49242-095C-419B-924E-864A4438D24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C0DE9425-6CEF-4CB8-AFDC-1C2E3F301C68}"/>
              </a:ext>
            </a:extLst>
          </p:cNvPr>
          <p:cNvSpPr/>
          <p:nvPr/>
        </p:nvSpPr>
        <p:spPr>
          <a:xfrm>
            <a:off x="4260909" y="3830243"/>
            <a:ext cx="1043621" cy="2900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en-US" altLang="zh-TW" sz="1200" i="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78" name="圖形 177">
            <a:extLst>
              <a:ext uri="{FF2B5EF4-FFF2-40B4-BE49-F238E27FC236}">
                <a16:creationId xmlns:a16="http://schemas.microsoft.com/office/drawing/2014/main" id="{86072F11-87F6-4895-9CBD-A22DAA401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21617" y="2627585"/>
            <a:ext cx="497616" cy="461752"/>
          </a:xfrm>
          <a:prstGeom prst="rect">
            <a:avLst/>
          </a:prstGeom>
        </p:spPr>
      </p:pic>
      <p:pic>
        <p:nvPicPr>
          <p:cNvPr id="179" name="圖形 178">
            <a:extLst>
              <a:ext uri="{FF2B5EF4-FFF2-40B4-BE49-F238E27FC236}">
                <a16:creationId xmlns:a16="http://schemas.microsoft.com/office/drawing/2014/main" id="{7D7CCB10-341B-4E1D-90AF-C81BAD9655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97194" y="3360710"/>
            <a:ext cx="542418" cy="430026"/>
          </a:xfrm>
          <a:prstGeom prst="rect">
            <a:avLst/>
          </a:prstGeom>
        </p:spPr>
      </p:pic>
      <p:pic>
        <p:nvPicPr>
          <p:cNvPr id="180" name="圖形 179">
            <a:extLst>
              <a:ext uri="{FF2B5EF4-FFF2-40B4-BE49-F238E27FC236}">
                <a16:creationId xmlns:a16="http://schemas.microsoft.com/office/drawing/2014/main" id="{560FCF0B-998C-410A-9B09-20E6A6C960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12419" y="4825463"/>
            <a:ext cx="542418" cy="4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97900032-7E84-41C0-AFEF-EFB91059FD20}"/>
              </a:ext>
            </a:extLst>
          </p:cNvPr>
          <p:cNvSpPr/>
          <p:nvPr/>
        </p:nvSpPr>
        <p:spPr>
          <a:xfrm>
            <a:off x="808110" y="2095393"/>
            <a:ext cx="10575780" cy="4089508"/>
          </a:xfrm>
          <a:prstGeom prst="roundRect">
            <a:avLst>
              <a:gd name="adj" fmla="val 2768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FBCA659-4AA8-4440-BF88-1CAD4BD25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r>
              <a:rPr lang="zh-TW" altLang="en-US" sz="44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支援18個物件型雲端儲存服務空間</a:t>
            </a:r>
            <a:br>
              <a:rPr lang="en-US" altLang="zh-TW">
                <a:latin typeface="Arial" panose="020B0604020202020204" pitchFamily="34" charset="0"/>
              </a:rPr>
            </a:br>
            <a:r>
              <a:rPr lang="zh-TW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（</a:t>
            </a:r>
            <a:r>
              <a:rPr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相容</a:t>
            </a:r>
            <a:r>
              <a:rPr lang="en-US" altLang="zh-CN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S3</a:t>
            </a:r>
            <a:r>
              <a:rPr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標準介面</a:t>
            </a:r>
            <a:r>
              <a:rPr lang="en-US" altLang="zh-CN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, </a:t>
            </a:r>
            <a:r>
              <a:rPr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並</a:t>
            </a:r>
            <a:r>
              <a:rPr lang="zh-TW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仍持續增加</a:t>
            </a:r>
            <a:r>
              <a:rPr lang="zh-CN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各地</a:t>
            </a:r>
            <a:r>
              <a:rPr lang="en-US" altLang="zh-CN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CSP</a:t>
            </a:r>
            <a:r>
              <a:rPr lang="zh-TW" altLang="en-US" sz="3600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中）</a:t>
            </a:r>
            <a:endParaRPr lang="zh-TW" altLang="en-US"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65" name="群組 64">
            <a:extLst>
              <a:ext uri="{FF2B5EF4-FFF2-40B4-BE49-F238E27FC236}">
                <a16:creationId xmlns:a16="http://schemas.microsoft.com/office/drawing/2014/main" id="{10834C92-E27C-462A-9E97-F89DF768471B}"/>
              </a:ext>
            </a:extLst>
          </p:cNvPr>
          <p:cNvGrpSpPr/>
          <p:nvPr/>
        </p:nvGrpSpPr>
        <p:grpSpPr>
          <a:xfrm>
            <a:off x="3209301" y="2386614"/>
            <a:ext cx="1044683" cy="948282"/>
            <a:chOff x="496563" y="3570200"/>
            <a:chExt cx="1044683" cy="948282"/>
          </a:xfrm>
        </p:grpSpPr>
        <p:pic>
          <p:nvPicPr>
            <p:cNvPr id="31" name="圖片 31">
              <a:extLst>
                <a:ext uri="{FF2B5EF4-FFF2-40B4-BE49-F238E27FC236}">
                  <a16:creationId xmlns:a16="http://schemas.microsoft.com/office/drawing/2014/main" id="{365D1905-7F72-441B-A550-5F9E5E1D4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9662" y="3570200"/>
              <a:ext cx="598485" cy="598485"/>
            </a:xfrm>
            <a:prstGeom prst="rect">
              <a:avLst/>
            </a:prstGeom>
          </p:spPr>
        </p:pic>
        <p:sp>
          <p:nvSpPr>
            <p:cNvPr id="48" name="文字方塊 47">
              <a:extLst>
                <a:ext uri="{FF2B5EF4-FFF2-40B4-BE49-F238E27FC236}">
                  <a16:creationId xmlns:a16="http://schemas.microsoft.com/office/drawing/2014/main" id="{DE7A985C-26A1-488D-8567-C34F409CDAA9}"/>
                </a:ext>
              </a:extLst>
            </p:cNvPr>
            <p:cNvSpPr txBox="1"/>
            <p:nvPr/>
          </p:nvSpPr>
          <p:spPr>
            <a:xfrm>
              <a:off x="496563" y="4241483"/>
              <a:ext cx="104468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Amazon S3</a:t>
              </a:r>
              <a:r>
                <a:rPr lang="zh-TW" altLang="en-US" sz="1200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 </a:t>
              </a:r>
              <a:endParaRPr lang="zh-TW" sz="12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E3157079-633F-4B79-9800-D265B1FDB4E4}"/>
              </a:ext>
            </a:extLst>
          </p:cNvPr>
          <p:cNvGrpSpPr/>
          <p:nvPr/>
        </p:nvGrpSpPr>
        <p:grpSpPr>
          <a:xfrm>
            <a:off x="5412131" y="2386614"/>
            <a:ext cx="1222025" cy="913190"/>
            <a:chOff x="372487" y="4931117"/>
            <a:chExt cx="1222025" cy="913190"/>
          </a:xfrm>
        </p:grpSpPr>
        <p:pic>
          <p:nvPicPr>
            <p:cNvPr id="14" name="圖片 15">
              <a:extLst>
                <a:ext uri="{FF2B5EF4-FFF2-40B4-BE49-F238E27FC236}">
                  <a16:creationId xmlns:a16="http://schemas.microsoft.com/office/drawing/2014/main" id="{52366E01-32DA-4FA0-8291-0B206A690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7184" y="4931117"/>
              <a:ext cx="592630" cy="581448"/>
            </a:xfrm>
            <a:prstGeom prst="rect">
              <a:avLst/>
            </a:prstGeom>
          </p:spPr>
        </p:pic>
        <p:sp>
          <p:nvSpPr>
            <p:cNvPr id="49" name="文字方塊 48">
              <a:extLst>
                <a:ext uri="{FF2B5EF4-FFF2-40B4-BE49-F238E27FC236}">
                  <a16:creationId xmlns:a16="http://schemas.microsoft.com/office/drawing/2014/main" id="{CB5BC877-EA86-4813-89CF-D361A9153C83}"/>
                </a:ext>
              </a:extLst>
            </p:cNvPr>
            <p:cNvSpPr txBox="1"/>
            <p:nvPr/>
          </p:nvSpPr>
          <p:spPr>
            <a:xfrm>
              <a:off x="372487" y="5567308"/>
              <a:ext cx="1222025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Alibaba Cloud</a:t>
              </a:r>
            </a:p>
          </p:txBody>
        </p:sp>
      </p:grp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003BA5B9-1112-4EA1-BD32-ECCF5A74E01B}"/>
              </a:ext>
            </a:extLst>
          </p:cNvPr>
          <p:cNvGrpSpPr/>
          <p:nvPr/>
        </p:nvGrpSpPr>
        <p:grpSpPr>
          <a:xfrm>
            <a:off x="4502463" y="2386614"/>
            <a:ext cx="820866" cy="948282"/>
            <a:chOff x="1737257" y="3570200"/>
            <a:chExt cx="820866" cy="948282"/>
          </a:xfrm>
        </p:grpSpPr>
        <p:pic>
          <p:nvPicPr>
            <p:cNvPr id="35" name="圖片 35">
              <a:extLst>
                <a:ext uri="{FF2B5EF4-FFF2-40B4-BE49-F238E27FC236}">
                  <a16:creationId xmlns:a16="http://schemas.microsoft.com/office/drawing/2014/main" id="{10D1DC1B-02D5-48D9-88A3-527757BA8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8448" y="3570200"/>
              <a:ext cx="598485" cy="598485"/>
            </a:xfrm>
            <a:prstGeom prst="rect">
              <a:avLst/>
            </a:prstGeom>
          </p:spPr>
        </p:pic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ECDDC925-DD0B-4B8D-8580-ADD71C7BC19E}"/>
                </a:ext>
              </a:extLst>
            </p:cNvPr>
            <p:cNvSpPr txBox="1"/>
            <p:nvPr/>
          </p:nvSpPr>
          <p:spPr>
            <a:xfrm>
              <a:off x="1737257" y="4241483"/>
              <a:ext cx="820866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Az</a:t>
              </a:r>
              <a:r>
                <a:rPr lang="en-US" altLang="zh-TW" sz="12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ure</a:t>
              </a:r>
              <a:endPara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FDCDE446-ADB3-4484-9F73-7FA8734BDAEA}"/>
              </a:ext>
            </a:extLst>
          </p:cNvPr>
          <p:cNvGrpSpPr/>
          <p:nvPr/>
        </p:nvGrpSpPr>
        <p:grpSpPr>
          <a:xfrm>
            <a:off x="5678079" y="3658560"/>
            <a:ext cx="678850" cy="918288"/>
            <a:chOff x="5176483" y="4926019"/>
            <a:chExt cx="678850" cy="918288"/>
          </a:xfrm>
        </p:grpSpPr>
        <p:pic>
          <p:nvPicPr>
            <p:cNvPr id="29" name="圖片 29">
              <a:extLst>
                <a:ext uri="{FF2B5EF4-FFF2-40B4-BE49-F238E27FC236}">
                  <a16:creationId xmlns:a16="http://schemas.microsoft.com/office/drawing/2014/main" id="{929BD121-33FE-4545-A572-7CCBD3414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20086" y="4926019"/>
              <a:ext cx="591644" cy="591644"/>
            </a:xfrm>
            <a:prstGeom prst="rect">
              <a:avLst/>
            </a:prstGeom>
          </p:spPr>
        </p:pic>
        <p:sp>
          <p:nvSpPr>
            <p:cNvPr id="51" name="文字方塊 50">
              <a:extLst>
                <a:ext uri="{FF2B5EF4-FFF2-40B4-BE49-F238E27FC236}">
                  <a16:creationId xmlns:a16="http://schemas.microsoft.com/office/drawing/2014/main" id="{37869D35-EEC3-4042-8215-7BAEFA29AD5C}"/>
                </a:ext>
              </a:extLst>
            </p:cNvPr>
            <p:cNvSpPr txBox="1"/>
            <p:nvPr/>
          </p:nvSpPr>
          <p:spPr>
            <a:xfrm>
              <a:off x="5176483" y="5567308"/>
              <a:ext cx="67885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HKT</a:t>
              </a: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C9CF5E8C-4ADE-4F34-BC9B-D93CE89CBF94}"/>
              </a:ext>
            </a:extLst>
          </p:cNvPr>
          <p:cNvGrpSpPr/>
          <p:nvPr/>
        </p:nvGrpSpPr>
        <p:grpSpPr>
          <a:xfrm>
            <a:off x="6638518" y="2386614"/>
            <a:ext cx="990707" cy="918781"/>
            <a:chOff x="1624050" y="4925526"/>
            <a:chExt cx="990707" cy="918781"/>
          </a:xfrm>
        </p:grpSpPr>
        <p:pic>
          <p:nvPicPr>
            <p:cNvPr id="39" name="圖片 39">
              <a:extLst>
                <a:ext uri="{FF2B5EF4-FFF2-40B4-BE49-F238E27FC236}">
                  <a16:creationId xmlns:a16="http://schemas.microsoft.com/office/drawing/2014/main" id="{4E69E3DB-511A-4814-B270-F46BDF697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3088" y="4925526"/>
              <a:ext cx="592630" cy="592630"/>
            </a:xfrm>
            <a:prstGeom prst="rect">
              <a:avLst/>
            </a:prstGeom>
          </p:spPr>
        </p:pic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8FC6753B-E738-483A-A2AB-F080883E96EA}"/>
                </a:ext>
              </a:extLst>
            </p:cNvPr>
            <p:cNvSpPr txBox="1"/>
            <p:nvPr/>
          </p:nvSpPr>
          <p:spPr>
            <a:xfrm>
              <a:off x="1624050" y="5567308"/>
              <a:ext cx="990707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BackBlaze</a:t>
              </a:r>
              <a:endParaRPr lang="en-US" altLang="zh-TW" sz="12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3B2DB12A-E92B-4EAF-AFBC-A67154CBEC8B}"/>
              </a:ext>
            </a:extLst>
          </p:cNvPr>
          <p:cNvGrpSpPr/>
          <p:nvPr/>
        </p:nvGrpSpPr>
        <p:grpSpPr>
          <a:xfrm>
            <a:off x="3154760" y="3623468"/>
            <a:ext cx="1222025" cy="946774"/>
            <a:chOff x="3822402" y="4922599"/>
            <a:chExt cx="1222025" cy="946774"/>
          </a:xfrm>
        </p:grpSpPr>
        <p:pic>
          <p:nvPicPr>
            <p:cNvPr id="43" name="圖片 43">
              <a:extLst>
                <a:ext uri="{FF2B5EF4-FFF2-40B4-BE49-F238E27FC236}">
                  <a16:creationId xmlns:a16="http://schemas.microsoft.com/office/drawing/2014/main" id="{0150D2E8-F417-4E1C-A7A7-5E1FF62CB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34172" y="4922599"/>
              <a:ext cx="598485" cy="598485"/>
            </a:xfrm>
            <a:prstGeom prst="rect">
              <a:avLst/>
            </a:prstGeom>
          </p:spPr>
        </p:pic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55FDE2E9-22C3-4286-9DFE-DF0AF4615B83}"/>
                </a:ext>
              </a:extLst>
            </p:cNvPr>
            <p:cNvSpPr txBox="1"/>
            <p:nvPr/>
          </p:nvSpPr>
          <p:spPr>
            <a:xfrm>
              <a:off x="3822402" y="5592374"/>
              <a:ext cx="1222025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Google Cloud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BF726A35-CE1B-442E-B89D-FED0156AAC07}"/>
              </a:ext>
            </a:extLst>
          </p:cNvPr>
          <p:cNvGrpSpPr/>
          <p:nvPr/>
        </p:nvGrpSpPr>
        <p:grpSpPr>
          <a:xfrm>
            <a:off x="6504436" y="3623468"/>
            <a:ext cx="1184892" cy="948282"/>
            <a:chOff x="6009791" y="3570200"/>
            <a:chExt cx="1184892" cy="948282"/>
          </a:xfrm>
        </p:grpSpPr>
        <p:pic>
          <p:nvPicPr>
            <p:cNvPr id="33" name="圖片 33">
              <a:extLst>
                <a:ext uri="{FF2B5EF4-FFF2-40B4-BE49-F238E27FC236}">
                  <a16:creationId xmlns:a16="http://schemas.microsoft.com/office/drawing/2014/main" id="{17DFD4C0-73C6-47F0-9A49-B011CEC33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02995" y="3570200"/>
              <a:ext cx="598484" cy="598484"/>
            </a:xfrm>
            <a:prstGeom prst="rect">
              <a:avLst/>
            </a:prstGeom>
          </p:spPr>
        </p:pic>
        <p:sp>
          <p:nvSpPr>
            <p:cNvPr id="54" name="文字方塊 53">
              <a:extLst>
                <a:ext uri="{FF2B5EF4-FFF2-40B4-BE49-F238E27FC236}">
                  <a16:creationId xmlns:a16="http://schemas.microsoft.com/office/drawing/2014/main" id="{84356AD0-CBC8-4EF1-A404-54464C41FED5}"/>
                </a:ext>
              </a:extLst>
            </p:cNvPr>
            <p:cNvSpPr txBox="1"/>
            <p:nvPr/>
          </p:nvSpPr>
          <p:spPr>
            <a:xfrm>
              <a:off x="6009791" y="4241483"/>
              <a:ext cx="1184892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Huawei Cloud</a:t>
              </a:r>
              <a:endParaRPr lang="zh-TW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9569140D-D3DC-465D-9443-FA3A29D810A8}"/>
              </a:ext>
            </a:extLst>
          </p:cNvPr>
          <p:cNvGrpSpPr/>
          <p:nvPr/>
        </p:nvGrpSpPr>
        <p:grpSpPr>
          <a:xfrm>
            <a:off x="3225223" y="4914766"/>
            <a:ext cx="1065136" cy="1129528"/>
            <a:chOff x="8303128" y="3573620"/>
            <a:chExt cx="1065136" cy="1129528"/>
          </a:xfrm>
        </p:grpSpPr>
        <p:pic>
          <p:nvPicPr>
            <p:cNvPr id="37" name="圖片 37">
              <a:extLst>
                <a:ext uri="{FF2B5EF4-FFF2-40B4-BE49-F238E27FC236}">
                  <a16:creationId xmlns:a16="http://schemas.microsoft.com/office/drawing/2014/main" id="{93A85821-5E1E-4243-ABA0-B0FB36271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39874" y="3573620"/>
              <a:ext cx="591644" cy="591644"/>
            </a:xfrm>
            <a:prstGeom prst="rect">
              <a:avLst/>
            </a:prstGeom>
          </p:spPr>
        </p:pic>
        <p:sp>
          <p:nvSpPr>
            <p:cNvPr id="55" name="文字方塊 54">
              <a:extLst>
                <a:ext uri="{FF2B5EF4-FFF2-40B4-BE49-F238E27FC236}">
                  <a16:creationId xmlns:a16="http://schemas.microsoft.com/office/drawing/2014/main" id="{8C8B155F-3C6B-4B53-8ED0-3B5DFF0FDD9E}"/>
                </a:ext>
              </a:extLst>
            </p:cNvPr>
            <p:cNvSpPr txBox="1"/>
            <p:nvPr/>
          </p:nvSpPr>
          <p:spPr>
            <a:xfrm>
              <a:off x="8303128" y="4241483"/>
              <a:ext cx="1065136" cy="46166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OpenStack</a:t>
              </a:r>
            </a:p>
            <a:p>
              <a:pPr algn="ctr"/>
              <a:r>
                <a:rPr lang="en-US" altLang="zh-TW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Swift </a:t>
              </a:r>
              <a:endParaRPr 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A49D4622-193A-4462-AB9F-21C02ADD2441}"/>
              </a:ext>
            </a:extLst>
          </p:cNvPr>
          <p:cNvGrpSpPr/>
          <p:nvPr/>
        </p:nvGrpSpPr>
        <p:grpSpPr>
          <a:xfrm>
            <a:off x="6616526" y="4928353"/>
            <a:ext cx="1035334" cy="931811"/>
            <a:chOff x="9495211" y="4912496"/>
            <a:chExt cx="1035334" cy="931811"/>
          </a:xfrm>
        </p:grpSpPr>
        <p:pic>
          <p:nvPicPr>
            <p:cNvPr id="41" name="圖片 41" descr="一張含有 美工圖案 的圖片&#10;&#10;描述是以非常高的可信度產生">
              <a:extLst>
                <a:ext uri="{FF2B5EF4-FFF2-40B4-BE49-F238E27FC236}">
                  <a16:creationId xmlns:a16="http://schemas.microsoft.com/office/drawing/2014/main" id="{ED5F3838-F7B9-45EF-98FF-CD0A1008F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703533" y="4912496"/>
              <a:ext cx="618691" cy="618691"/>
            </a:xfrm>
            <a:prstGeom prst="rect">
              <a:avLst/>
            </a:prstGeom>
          </p:spPr>
        </p:pic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AEAC843F-0C36-4FE6-8BD8-FA3A9343A1BB}"/>
                </a:ext>
              </a:extLst>
            </p:cNvPr>
            <p:cNvSpPr txBox="1"/>
            <p:nvPr/>
          </p:nvSpPr>
          <p:spPr>
            <a:xfrm>
              <a:off x="9495211" y="5567308"/>
              <a:ext cx="103533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RackSpace</a:t>
              </a:r>
              <a:r>
                <a:rPr lang="zh-TW" alt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　</a:t>
              </a: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2F3CDB4A-28F2-415A-A11B-1093415EAF6C}"/>
              </a:ext>
            </a:extLst>
          </p:cNvPr>
          <p:cNvGrpSpPr/>
          <p:nvPr/>
        </p:nvGrpSpPr>
        <p:grpSpPr>
          <a:xfrm>
            <a:off x="7626000" y="4953419"/>
            <a:ext cx="1325392" cy="909193"/>
            <a:chOff x="10458491" y="4935114"/>
            <a:chExt cx="1325392" cy="909193"/>
          </a:xfrm>
        </p:grpSpPr>
        <p:pic>
          <p:nvPicPr>
            <p:cNvPr id="28" name="圖片 27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AE8BBD6F-6738-4903-B5D1-C1E0F335D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43984" y="4935114"/>
              <a:ext cx="554406" cy="573455"/>
            </a:xfrm>
            <a:prstGeom prst="rect">
              <a:avLst/>
            </a:prstGeom>
          </p:spPr>
        </p:pic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C70ECE2B-AFFB-4E26-BF88-34324A86186D}"/>
                </a:ext>
              </a:extLst>
            </p:cNvPr>
            <p:cNvSpPr txBox="1"/>
            <p:nvPr/>
          </p:nvSpPr>
          <p:spPr>
            <a:xfrm>
              <a:off x="10458491" y="5567308"/>
              <a:ext cx="1325392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Wasabi Cloud</a:t>
              </a:r>
            </a:p>
          </p:txBody>
        </p:sp>
      </p:grp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7ACEE355-385B-4507-BC96-F5D1C3E254C1}"/>
              </a:ext>
            </a:extLst>
          </p:cNvPr>
          <p:cNvGrpSpPr/>
          <p:nvPr/>
        </p:nvGrpSpPr>
        <p:grpSpPr>
          <a:xfrm>
            <a:off x="4505860" y="3623468"/>
            <a:ext cx="835020" cy="951756"/>
            <a:chOff x="5031856" y="3566726"/>
            <a:chExt cx="835020" cy="951756"/>
          </a:xfrm>
        </p:grpSpPr>
        <p:pic>
          <p:nvPicPr>
            <p:cNvPr id="7" name="圖片 6" descr="一張含有 食物, 畫畫 的圖片&#10;&#10;自動產生的描述">
              <a:extLst>
                <a:ext uri="{FF2B5EF4-FFF2-40B4-BE49-F238E27FC236}">
                  <a16:creationId xmlns:a16="http://schemas.microsoft.com/office/drawing/2014/main" id="{6DC55858-B32F-4D58-91DC-9997CFF92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146650" y="3566726"/>
              <a:ext cx="605433" cy="605433"/>
            </a:xfrm>
            <a:prstGeom prst="rect">
              <a:avLst/>
            </a:prstGeom>
          </p:spPr>
        </p:pic>
        <p:sp>
          <p:nvSpPr>
            <p:cNvPr id="34" name="文字方塊 50">
              <a:extLst>
                <a:ext uri="{FF2B5EF4-FFF2-40B4-BE49-F238E27FC236}">
                  <a16:creationId xmlns:a16="http://schemas.microsoft.com/office/drawing/2014/main" id="{D67E5996-F2EF-4042-9187-57A11A6F5300}"/>
                </a:ext>
              </a:extLst>
            </p:cNvPr>
            <p:cNvSpPr txBox="1"/>
            <p:nvPr/>
          </p:nvSpPr>
          <p:spPr>
            <a:xfrm>
              <a:off x="5031856" y="4241483"/>
              <a:ext cx="83502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HiCloud</a:t>
              </a:r>
              <a:endPara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383441EB-A1D6-48B4-BF88-4E23E71E4743}"/>
              </a:ext>
            </a:extLst>
          </p:cNvPr>
          <p:cNvGrpSpPr/>
          <p:nvPr/>
        </p:nvGrpSpPr>
        <p:grpSpPr>
          <a:xfrm>
            <a:off x="8822968" y="3623468"/>
            <a:ext cx="1188283" cy="955933"/>
            <a:chOff x="7099712" y="3562549"/>
            <a:chExt cx="1188283" cy="955933"/>
          </a:xfrm>
        </p:grpSpPr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385D9315-659F-3B42-B7F2-C5552D446AB1}"/>
                </a:ext>
              </a:extLst>
            </p:cNvPr>
            <p:cNvSpPr txBox="1"/>
            <p:nvPr/>
          </p:nvSpPr>
          <p:spPr>
            <a:xfrm>
              <a:off x="7099712" y="4241483"/>
              <a:ext cx="118828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200" dirty="0" err="1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Luckycloud</a:t>
              </a:r>
              <a:endParaRPr lang="zh-TW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B121762A-EA04-0B4A-8159-F471D8EDB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386960" y="3562549"/>
              <a:ext cx="613786" cy="613786"/>
            </a:xfrm>
            <a:prstGeom prst="rect">
              <a:avLst/>
            </a:prstGeom>
          </p:spPr>
        </p:pic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6C18C039-1DC1-4BCB-8DD6-6D8E580BD321}"/>
              </a:ext>
            </a:extLst>
          </p:cNvPr>
          <p:cNvGrpSpPr/>
          <p:nvPr/>
        </p:nvGrpSpPr>
        <p:grpSpPr>
          <a:xfrm>
            <a:off x="9977482" y="3623468"/>
            <a:ext cx="1256768" cy="955589"/>
            <a:chOff x="7129586" y="4933836"/>
            <a:chExt cx="1256768" cy="955589"/>
          </a:xfrm>
        </p:grpSpPr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9355C245-6CA5-6447-82B1-DE3341BA9E77}"/>
                </a:ext>
              </a:extLst>
            </p:cNvPr>
            <p:cNvSpPr txBox="1"/>
            <p:nvPr/>
          </p:nvSpPr>
          <p:spPr>
            <a:xfrm>
              <a:off x="7129586" y="5612426"/>
              <a:ext cx="1256768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Oracle Cloud</a:t>
              </a:r>
              <a:endParaRPr lang="zh-TW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F58DD666-3F23-3246-9FE2-71050A547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469965" y="4933836"/>
              <a:ext cx="576010" cy="576010"/>
            </a:xfrm>
            <a:prstGeom prst="rect">
              <a:avLst/>
            </a:prstGeom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54D0822B-4215-475D-99EC-83A6947FD6FE}"/>
              </a:ext>
            </a:extLst>
          </p:cNvPr>
          <p:cNvGrpSpPr/>
          <p:nvPr/>
        </p:nvGrpSpPr>
        <p:grpSpPr>
          <a:xfrm>
            <a:off x="7837356" y="2386614"/>
            <a:ext cx="835020" cy="948282"/>
            <a:chOff x="2754134" y="3570200"/>
            <a:chExt cx="835020" cy="948282"/>
          </a:xfrm>
        </p:grpSpPr>
        <p:sp>
          <p:nvSpPr>
            <p:cNvPr id="47" name="文字方塊 53">
              <a:extLst>
                <a:ext uri="{FF2B5EF4-FFF2-40B4-BE49-F238E27FC236}">
                  <a16:creationId xmlns:a16="http://schemas.microsoft.com/office/drawing/2014/main" id="{827C8434-6D6F-A243-889E-3B58C866D21A}"/>
                </a:ext>
              </a:extLst>
            </p:cNvPr>
            <p:cNvSpPr txBox="1"/>
            <p:nvPr/>
          </p:nvSpPr>
          <p:spPr>
            <a:xfrm>
              <a:off x="2754134" y="4241483"/>
              <a:ext cx="835020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Catalyst</a:t>
              </a:r>
              <a:endParaRPr lang="zh-TW" altLang="en-US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67269165-F785-1244-BC7D-619ECEA80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872402" y="3570200"/>
              <a:ext cx="598484" cy="598484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36C8846C-3C4F-4C3B-AC0A-956425CABB08}"/>
              </a:ext>
            </a:extLst>
          </p:cNvPr>
          <p:cNvGrpSpPr/>
          <p:nvPr/>
        </p:nvGrpSpPr>
        <p:grpSpPr>
          <a:xfrm>
            <a:off x="9994170" y="2386614"/>
            <a:ext cx="1188283" cy="948555"/>
            <a:chOff x="3714882" y="3569927"/>
            <a:chExt cx="1188283" cy="948555"/>
          </a:xfrm>
        </p:grpSpPr>
        <p:sp>
          <p:nvSpPr>
            <p:cNvPr id="32" name="文字方塊 53">
              <a:extLst>
                <a:ext uri="{FF2B5EF4-FFF2-40B4-BE49-F238E27FC236}">
                  <a16:creationId xmlns:a16="http://schemas.microsoft.com/office/drawing/2014/main" id="{BE06C66D-074B-454C-B051-08C664A9AE37}"/>
                </a:ext>
              </a:extLst>
            </p:cNvPr>
            <p:cNvSpPr txBox="1"/>
            <p:nvPr/>
          </p:nvSpPr>
          <p:spPr>
            <a:xfrm>
              <a:off x="3714882" y="4241483"/>
              <a:ext cx="118828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Digital Ocean</a:t>
              </a:r>
              <a:endParaRPr lang="zh-TW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51929AAB-23C5-DF45-AA71-7BA610D50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009508" y="3569927"/>
              <a:ext cx="599030" cy="599030"/>
            </a:xfrm>
            <a:prstGeom prst="rect">
              <a:avLst/>
            </a:prstGeom>
          </p:spPr>
        </p:pic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96DB1D1E-8E53-4636-944B-D7C88790D78A}"/>
              </a:ext>
            </a:extLst>
          </p:cNvPr>
          <p:cNvGrpSpPr/>
          <p:nvPr/>
        </p:nvGrpSpPr>
        <p:grpSpPr>
          <a:xfrm>
            <a:off x="7821235" y="3623468"/>
            <a:ext cx="939205" cy="946773"/>
            <a:chOff x="6190381" y="4922600"/>
            <a:chExt cx="939205" cy="946773"/>
          </a:xfrm>
        </p:grpSpPr>
        <p:sp>
          <p:nvSpPr>
            <p:cNvPr id="56" name="文字方塊 55">
              <a:extLst>
                <a:ext uri="{FF2B5EF4-FFF2-40B4-BE49-F238E27FC236}">
                  <a16:creationId xmlns:a16="http://schemas.microsoft.com/office/drawing/2014/main" id="{FE5BB10F-4392-4338-B0FA-CF03A7879B67}"/>
                </a:ext>
              </a:extLst>
            </p:cNvPr>
            <p:cNvSpPr txBox="1"/>
            <p:nvPr/>
          </p:nvSpPr>
          <p:spPr>
            <a:xfrm>
              <a:off x="6190381" y="5592374"/>
              <a:ext cx="939205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IBM Cloud 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F96A7ED0-7A86-3749-9546-9E6E757E8B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6360742" y="4922600"/>
              <a:ext cx="598483" cy="598483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225C4011-C175-4AD0-ACBF-F4E4FC27BFB3}"/>
              </a:ext>
            </a:extLst>
          </p:cNvPr>
          <p:cNvGrpSpPr/>
          <p:nvPr/>
        </p:nvGrpSpPr>
        <p:grpSpPr>
          <a:xfrm>
            <a:off x="8765790" y="2386614"/>
            <a:ext cx="1188283" cy="931530"/>
            <a:chOff x="2673832" y="4912777"/>
            <a:chExt cx="1188283" cy="931530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33AD38D1-F9DA-464D-A298-E35081818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958909" y="4912777"/>
              <a:ext cx="618129" cy="618129"/>
            </a:xfrm>
            <a:prstGeom prst="rect">
              <a:avLst/>
            </a:prstGeom>
          </p:spPr>
        </p:pic>
        <p:sp>
          <p:nvSpPr>
            <p:cNvPr id="59" name="文字方塊 53">
              <a:extLst>
                <a:ext uri="{FF2B5EF4-FFF2-40B4-BE49-F238E27FC236}">
                  <a16:creationId xmlns:a16="http://schemas.microsoft.com/office/drawing/2014/main" id="{44D88B60-4C4D-B14F-94F5-FE7C6E1932B9}"/>
                </a:ext>
              </a:extLst>
            </p:cNvPr>
            <p:cNvSpPr txBox="1"/>
            <p:nvPr/>
          </p:nvSpPr>
          <p:spPr>
            <a:xfrm>
              <a:off x="2673832" y="5567308"/>
              <a:ext cx="1188283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Cynny</a:t>
              </a:r>
              <a:r>
                <a:rPr lang="en-US" sz="1200" dirty="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 Space</a:t>
              </a:r>
              <a:endParaRPr lang="zh-TW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6AC55F14-98B0-4670-A8BB-2285BBDF33C0}"/>
              </a:ext>
            </a:extLst>
          </p:cNvPr>
          <p:cNvGrpSpPr/>
          <p:nvPr/>
        </p:nvGrpSpPr>
        <p:grpSpPr>
          <a:xfrm>
            <a:off x="4430774" y="4915028"/>
            <a:ext cx="939205" cy="910470"/>
            <a:chOff x="8425485" y="4933837"/>
            <a:chExt cx="939205" cy="910470"/>
          </a:xfrm>
        </p:grpSpPr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38A57C60-1322-F643-B988-AD2CD422F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607083" y="4933837"/>
              <a:ext cx="576009" cy="576009"/>
            </a:xfrm>
            <a:prstGeom prst="rect">
              <a:avLst/>
            </a:prstGeom>
          </p:spPr>
        </p:pic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A846A1CA-DD68-0B45-B569-3F20C8C42378}"/>
                </a:ext>
              </a:extLst>
            </p:cNvPr>
            <p:cNvSpPr txBox="1"/>
            <p:nvPr/>
          </p:nvSpPr>
          <p:spPr>
            <a:xfrm>
              <a:off x="8425485" y="5567308"/>
              <a:ext cx="939205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QcloudIT</a:t>
              </a:r>
              <a:endParaRPr lang="zh-TW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DF4FD4EC-F7CF-4748-8EDA-7665BA4AD00F}"/>
              </a:ext>
            </a:extLst>
          </p:cNvPr>
          <p:cNvGrpSpPr/>
          <p:nvPr/>
        </p:nvGrpSpPr>
        <p:grpSpPr>
          <a:xfrm>
            <a:off x="5322202" y="4881343"/>
            <a:ext cx="1383314" cy="980795"/>
            <a:chOff x="10434417" y="3537687"/>
            <a:chExt cx="1383314" cy="980795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EA59E9C7-2E72-0A4F-A35E-4E5290B51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10794319" y="3537687"/>
              <a:ext cx="663511" cy="663511"/>
            </a:xfrm>
            <a:prstGeom prst="rect">
              <a:avLst/>
            </a:prstGeom>
          </p:spPr>
        </p:pic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FA0FBCEA-D1EB-7D48-98F2-243166F220C5}"/>
                </a:ext>
              </a:extLst>
            </p:cNvPr>
            <p:cNvSpPr txBox="1"/>
            <p:nvPr/>
          </p:nvSpPr>
          <p:spPr>
            <a:xfrm>
              <a:off x="10434417" y="4241483"/>
              <a:ext cx="1383314" cy="27699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2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S3 compatible</a:t>
              </a:r>
              <a:endParaRPr lang="zh-TW" sz="1200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1" name="群組 60">
            <a:extLst>
              <a:ext uri="{FF2B5EF4-FFF2-40B4-BE49-F238E27FC236}">
                <a16:creationId xmlns:a16="http://schemas.microsoft.com/office/drawing/2014/main" id="{208F27B7-292B-4963-9915-95096966344F}"/>
              </a:ext>
            </a:extLst>
          </p:cNvPr>
          <p:cNvGrpSpPr/>
          <p:nvPr/>
        </p:nvGrpSpPr>
        <p:grpSpPr>
          <a:xfrm>
            <a:off x="8332796" y="2196245"/>
            <a:ext cx="531211" cy="358546"/>
            <a:chOff x="7953355" y="2155825"/>
            <a:chExt cx="531211" cy="358546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968CC4D7-921E-47CD-A09B-CE806FC2FE57}"/>
                </a:ext>
              </a:extLst>
            </p:cNvPr>
            <p:cNvSpPr/>
            <p:nvPr/>
          </p:nvSpPr>
          <p:spPr>
            <a:xfrm>
              <a:off x="8004349" y="2155825"/>
              <a:ext cx="358546" cy="358546"/>
            </a:xfrm>
            <a:prstGeom prst="ellipse">
              <a:avLst/>
            </a:prstGeom>
            <a:gradFill>
              <a:gsLst>
                <a:gs pos="35000">
                  <a:srgbClr val="AC66FA"/>
                </a:gs>
                <a:gs pos="92000">
                  <a:srgbClr val="2F89F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" tIns="36000" rIns="91440" bIns="45720" rtlCol="0" anchor="ctr">
              <a:normAutofit/>
            </a:bodyPr>
            <a:lstStyle/>
            <a:p>
              <a:pPr algn="ctr"/>
              <a:endParaRPr lang="zh-TW" altLang="en-US" sz="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452B8703-642E-4E6F-9BB9-6D25FED0E2DA}"/>
                </a:ext>
              </a:extLst>
            </p:cNvPr>
            <p:cNvSpPr/>
            <p:nvPr/>
          </p:nvSpPr>
          <p:spPr>
            <a:xfrm>
              <a:off x="7953355" y="2182087"/>
              <a:ext cx="531211" cy="323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" tIns="36000" rIns="91440" bIns="45720" rtlCol="0" anchor="ctr">
              <a:normAutofit/>
            </a:bodyPr>
            <a:lstStyle/>
            <a:p>
              <a:pPr algn="ctr"/>
              <a:r>
                <a:rPr lang="en-US" altLang="zh-TW" sz="800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NEW</a:t>
              </a:r>
              <a:endParaRPr lang="zh-TW" altLang="en-US" sz="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5E860449-74B1-40DF-A26E-92F836CE9C1F}"/>
              </a:ext>
            </a:extLst>
          </p:cNvPr>
          <p:cNvGrpSpPr/>
          <p:nvPr/>
        </p:nvGrpSpPr>
        <p:grpSpPr>
          <a:xfrm>
            <a:off x="9494634" y="3451383"/>
            <a:ext cx="531211" cy="358546"/>
            <a:chOff x="7953355" y="2155825"/>
            <a:chExt cx="531211" cy="358546"/>
          </a:xfrm>
        </p:grpSpPr>
        <p:sp>
          <p:nvSpPr>
            <p:cNvPr id="68" name="橢圓 67">
              <a:extLst>
                <a:ext uri="{FF2B5EF4-FFF2-40B4-BE49-F238E27FC236}">
                  <a16:creationId xmlns:a16="http://schemas.microsoft.com/office/drawing/2014/main" id="{74DDA2BA-BCDF-497A-BDF3-1CB92E1F24A2}"/>
                </a:ext>
              </a:extLst>
            </p:cNvPr>
            <p:cNvSpPr/>
            <p:nvPr/>
          </p:nvSpPr>
          <p:spPr>
            <a:xfrm>
              <a:off x="8004349" y="2155825"/>
              <a:ext cx="358546" cy="358546"/>
            </a:xfrm>
            <a:prstGeom prst="ellipse">
              <a:avLst/>
            </a:prstGeom>
            <a:gradFill>
              <a:gsLst>
                <a:gs pos="35000">
                  <a:srgbClr val="AC66FA"/>
                </a:gs>
                <a:gs pos="92000">
                  <a:srgbClr val="2F89F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" tIns="36000" rIns="91440" bIns="45720" rtlCol="0" anchor="ctr">
              <a:normAutofit/>
            </a:bodyPr>
            <a:lstStyle/>
            <a:p>
              <a:pPr algn="ctr"/>
              <a:endParaRPr lang="zh-TW" altLang="en-US" sz="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FBCCCF9B-BCFD-41CF-91F9-9C6AA4F8DB18}"/>
                </a:ext>
              </a:extLst>
            </p:cNvPr>
            <p:cNvSpPr/>
            <p:nvPr/>
          </p:nvSpPr>
          <p:spPr>
            <a:xfrm>
              <a:off x="7953355" y="2182087"/>
              <a:ext cx="531211" cy="323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" tIns="36000" rIns="91440" bIns="45720" rtlCol="0" anchor="ctr">
              <a:normAutofit/>
            </a:bodyPr>
            <a:lstStyle/>
            <a:p>
              <a:pPr algn="ctr"/>
              <a:r>
                <a:rPr lang="en-US" altLang="zh-TW" sz="800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NEW</a:t>
              </a:r>
              <a:endParaRPr lang="zh-TW" altLang="en-US" sz="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0E318BC2-6BCE-46AE-AC3E-A4AC95A90FBB}"/>
              </a:ext>
            </a:extLst>
          </p:cNvPr>
          <p:cNvGrpSpPr/>
          <p:nvPr/>
        </p:nvGrpSpPr>
        <p:grpSpPr>
          <a:xfrm>
            <a:off x="10682334" y="3451383"/>
            <a:ext cx="531211" cy="358546"/>
            <a:chOff x="7953355" y="2155825"/>
            <a:chExt cx="531211" cy="358546"/>
          </a:xfrm>
        </p:grpSpPr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E3EA1E5B-DACC-4EEC-BC2F-59A1E628D87E}"/>
                </a:ext>
              </a:extLst>
            </p:cNvPr>
            <p:cNvSpPr/>
            <p:nvPr/>
          </p:nvSpPr>
          <p:spPr>
            <a:xfrm>
              <a:off x="8004349" y="2155825"/>
              <a:ext cx="358546" cy="358546"/>
            </a:xfrm>
            <a:prstGeom prst="ellipse">
              <a:avLst/>
            </a:prstGeom>
            <a:gradFill>
              <a:gsLst>
                <a:gs pos="35000">
                  <a:srgbClr val="AC66FA"/>
                </a:gs>
                <a:gs pos="92000">
                  <a:srgbClr val="2F89F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" tIns="36000" rIns="91440" bIns="45720" rtlCol="0" anchor="ctr">
              <a:normAutofit/>
            </a:bodyPr>
            <a:lstStyle/>
            <a:p>
              <a:pPr algn="ctr"/>
              <a:endParaRPr lang="zh-TW" altLang="en-US" sz="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8D4F99D9-AB16-4869-838F-3F62D7D1BDEB}"/>
                </a:ext>
              </a:extLst>
            </p:cNvPr>
            <p:cNvSpPr/>
            <p:nvPr/>
          </p:nvSpPr>
          <p:spPr>
            <a:xfrm>
              <a:off x="7953355" y="2182087"/>
              <a:ext cx="531211" cy="323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" tIns="36000" rIns="91440" bIns="45720" rtlCol="0" anchor="ctr">
              <a:normAutofit/>
            </a:bodyPr>
            <a:lstStyle/>
            <a:p>
              <a:pPr algn="ctr"/>
              <a:r>
                <a:rPr lang="en-US" altLang="zh-TW" sz="800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NEW</a:t>
              </a:r>
              <a:endParaRPr lang="zh-TW" altLang="en-US" sz="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81" name="群組 80">
            <a:extLst>
              <a:ext uri="{FF2B5EF4-FFF2-40B4-BE49-F238E27FC236}">
                <a16:creationId xmlns:a16="http://schemas.microsoft.com/office/drawing/2014/main" id="{83A4D457-0D19-4C90-B801-8D9D1BCD8FE6}"/>
              </a:ext>
            </a:extLst>
          </p:cNvPr>
          <p:cNvGrpSpPr/>
          <p:nvPr/>
        </p:nvGrpSpPr>
        <p:grpSpPr>
          <a:xfrm>
            <a:off x="6126529" y="4701083"/>
            <a:ext cx="531211" cy="358546"/>
            <a:chOff x="7953355" y="2155825"/>
            <a:chExt cx="531211" cy="358546"/>
          </a:xfrm>
        </p:grpSpPr>
        <p:sp>
          <p:nvSpPr>
            <p:cNvPr id="82" name="橢圓 81">
              <a:extLst>
                <a:ext uri="{FF2B5EF4-FFF2-40B4-BE49-F238E27FC236}">
                  <a16:creationId xmlns:a16="http://schemas.microsoft.com/office/drawing/2014/main" id="{728A038C-21C8-4BAC-B2AB-A8DB17165425}"/>
                </a:ext>
              </a:extLst>
            </p:cNvPr>
            <p:cNvSpPr/>
            <p:nvPr/>
          </p:nvSpPr>
          <p:spPr>
            <a:xfrm>
              <a:off x="8004349" y="2155825"/>
              <a:ext cx="358546" cy="358546"/>
            </a:xfrm>
            <a:prstGeom prst="ellipse">
              <a:avLst/>
            </a:prstGeom>
            <a:gradFill>
              <a:gsLst>
                <a:gs pos="35000">
                  <a:srgbClr val="AC66FA"/>
                </a:gs>
                <a:gs pos="92000">
                  <a:srgbClr val="2F89F2"/>
                </a:gs>
              </a:gsLst>
              <a:lin ang="3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" tIns="36000" rIns="91440" bIns="45720" rtlCol="0" anchor="ctr">
              <a:normAutofit/>
            </a:bodyPr>
            <a:lstStyle/>
            <a:p>
              <a:pPr algn="ctr"/>
              <a:endParaRPr lang="zh-TW" altLang="en-US" sz="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565525E2-9713-4ABB-A371-D44244B10463}"/>
                </a:ext>
              </a:extLst>
            </p:cNvPr>
            <p:cNvSpPr/>
            <p:nvPr/>
          </p:nvSpPr>
          <p:spPr>
            <a:xfrm>
              <a:off x="7953355" y="2182087"/>
              <a:ext cx="531211" cy="3230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" tIns="36000" rIns="91440" bIns="45720" rtlCol="0" anchor="ctr">
              <a:normAutofit/>
            </a:bodyPr>
            <a:lstStyle/>
            <a:p>
              <a:pPr algn="ctr"/>
              <a:r>
                <a:rPr lang="en-US" altLang="zh-TW" sz="800" b="1" dirty="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NEW</a:t>
              </a:r>
              <a:endParaRPr lang="zh-TW" altLang="en-US" sz="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84" name="矩形 83">
            <a:extLst>
              <a:ext uri="{FF2B5EF4-FFF2-40B4-BE49-F238E27FC236}">
                <a16:creationId xmlns:a16="http://schemas.microsoft.com/office/drawing/2014/main" id="{6F115B53-619A-4F16-B0C4-0D76AE98C5C1}"/>
              </a:ext>
            </a:extLst>
          </p:cNvPr>
          <p:cNvSpPr/>
          <p:nvPr/>
        </p:nvSpPr>
        <p:spPr>
          <a:xfrm>
            <a:off x="1048015" y="3022805"/>
            <a:ext cx="2031018" cy="17040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en-US" altLang="zh-TW" sz="3200" b="1" dirty="0">
                <a:gradFill>
                  <a:gsLst>
                    <a:gs pos="0">
                      <a:srgbClr val="6E77F6"/>
                    </a:gs>
                    <a:gs pos="100000">
                      <a:srgbClr val="2F89F2"/>
                    </a:gs>
                  </a:gsLst>
                  <a:lin ang="0" scaled="0"/>
                </a:gra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Cloud Service Provider</a:t>
            </a:r>
            <a:endParaRPr lang="en-US" altLang="zh-TW" sz="2000" dirty="0">
              <a:gradFill>
                <a:gsLst>
                  <a:gs pos="0">
                    <a:srgbClr val="6E77F6"/>
                  </a:gs>
                  <a:gs pos="100000">
                    <a:srgbClr val="2F89F2"/>
                  </a:gs>
                </a:gsLst>
                <a:lin ang="0" scaled="0"/>
              </a:gra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5" name="圓柱 4">
            <a:extLst>
              <a:ext uri="{FF2B5EF4-FFF2-40B4-BE49-F238E27FC236}">
                <a16:creationId xmlns:a16="http://schemas.microsoft.com/office/drawing/2014/main" id="{7746BCAC-C329-41D7-A412-0E64403E4793}"/>
              </a:ext>
            </a:extLst>
          </p:cNvPr>
          <p:cNvSpPr/>
          <p:nvPr/>
        </p:nvSpPr>
        <p:spPr>
          <a:xfrm>
            <a:off x="1113006" y="4635823"/>
            <a:ext cx="1599535" cy="732126"/>
          </a:xfrm>
          <a:prstGeom prst="can">
            <a:avLst>
              <a:gd name="adj" fmla="val 17778"/>
            </a:avLst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Object</a:t>
            </a:r>
            <a:b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</a:br>
            <a:r>
              <a:rPr lang="en-US" altLang="zh-TW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Storage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10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4" name="群組 283">
            <a:extLst>
              <a:ext uri="{FF2B5EF4-FFF2-40B4-BE49-F238E27FC236}">
                <a16:creationId xmlns:a16="http://schemas.microsoft.com/office/drawing/2014/main" id="{EC7D0B77-C4D3-43F2-9FA8-B7A968E5BC20}"/>
              </a:ext>
            </a:extLst>
          </p:cNvPr>
          <p:cNvGrpSpPr/>
          <p:nvPr/>
        </p:nvGrpSpPr>
        <p:grpSpPr>
          <a:xfrm>
            <a:off x="4254833" y="2565212"/>
            <a:ext cx="1395282" cy="1247785"/>
            <a:chOff x="8452068" y="3413245"/>
            <a:chExt cx="1395282" cy="1247785"/>
          </a:xfrm>
        </p:grpSpPr>
        <p:grpSp>
          <p:nvGrpSpPr>
            <p:cNvPr id="285" name="圖形 18">
              <a:extLst>
                <a:ext uri="{FF2B5EF4-FFF2-40B4-BE49-F238E27FC236}">
                  <a16:creationId xmlns:a16="http://schemas.microsoft.com/office/drawing/2014/main" id="{E4B9061D-95C1-4EBA-8046-18FEFEAC309F}"/>
                </a:ext>
              </a:extLst>
            </p:cNvPr>
            <p:cNvGrpSpPr/>
            <p:nvPr/>
          </p:nvGrpSpPr>
          <p:grpSpPr>
            <a:xfrm>
              <a:off x="8452068" y="3555216"/>
              <a:ext cx="1395282" cy="1105814"/>
              <a:chOff x="8338475" y="3282973"/>
              <a:chExt cx="1365427" cy="1085848"/>
            </a:xfrm>
            <a:solidFill>
              <a:schemeClr val="bg1">
                <a:lumMod val="75000"/>
                <a:lumOff val="25000"/>
              </a:schemeClr>
            </a:solidFill>
          </p:grpSpPr>
          <p:sp>
            <p:nvSpPr>
              <p:cNvPr id="287" name="手繪多邊形: 圖案 286">
                <a:extLst>
                  <a:ext uri="{FF2B5EF4-FFF2-40B4-BE49-F238E27FC236}">
                    <a16:creationId xmlns:a16="http://schemas.microsoft.com/office/drawing/2014/main" id="{D921C2B6-AE42-4E74-AB6D-414F31DAD3A2}"/>
                  </a:ext>
                </a:extLst>
              </p:cNvPr>
              <p:cNvSpPr/>
              <p:nvPr/>
            </p:nvSpPr>
            <p:spPr>
              <a:xfrm>
                <a:off x="8338475" y="3282974"/>
                <a:ext cx="1365427" cy="1085847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8" name="手繪多邊形: 圖案 287">
                <a:extLst>
                  <a:ext uri="{FF2B5EF4-FFF2-40B4-BE49-F238E27FC236}">
                    <a16:creationId xmlns:a16="http://schemas.microsoft.com/office/drawing/2014/main" id="{AB6C08C5-C97B-4C3D-B8CC-26C2FDFD1C1C}"/>
                  </a:ext>
                </a:extLst>
              </p:cNvPr>
              <p:cNvSpPr/>
              <p:nvPr/>
            </p:nvSpPr>
            <p:spPr>
              <a:xfrm>
                <a:off x="8646399" y="3282973"/>
                <a:ext cx="9525" cy="1085847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9" name="手繪多邊形: 圖案 288">
                <a:extLst>
                  <a:ext uri="{FF2B5EF4-FFF2-40B4-BE49-F238E27FC236}">
                    <a16:creationId xmlns:a16="http://schemas.microsoft.com/office/drawing/2014/main" id="{7CB9912F-4877-4D3C-B931-DBDDF2401369}"/>
                  </a:ext>
                </a:extLst>
              </p:cNvPr>
              <p:cNvSpPr/>
              <p:nvPr/>
            </p:nvSpPr>
            <p:spPr>
              <a:xfrm>
                <a:off x="8410585" y="4023444"/>
                <a:ext cx="161929" cy="8572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0" name="手繪多邊形: 圖案 289">
                <a:extLst>
                  <a:ext uri="{FF2B5EF4-FFF2-40B4-BE49-F238E27FC236}">
                    <a16:creationId xmlns:a16="http://schemas.microsoft.com/office/drawing/2014/main" id="{CB0E4C88-597B-4556-9382-E08E5E1468DF}"/>
                  </a:ext>
                </a:extLst>
              </p:cNvPr>
              <p:cNvSpPr/>
              <p:nvPr/>
            </p:nvSpPr>
            <p:spPr>
              <a:xfrm>
                <a:off x="8410585" y="4169939"/>
                <a:ext cx="161929" cy="133350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1" name="手繪多邊形: 圖案 290">
                <a:extLst>
                  <a:ext uri="{FF2B5EF4-FFF2-40B4-BE49-F238E27FC236}">
                    <a16:creationId xmlns:a16="http://schemas.microsoft.com/office/drawing/2014/main" id="{517B0CCA-8A84-44B8-BF4D-822AA2F2ADD3}"/>
                  </a:ext>
                </a:extLst>
              </p:cNvPr>
              <p:cNvSpPr/>
              <p:nvPr/>
            </p:nvSpPr>
            <p:spPr>
              <a:xfrm>
                <a:off x="9105639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52B83AC0-ED2E-4BB4-86E9-65542E13CC2A}"/>
                  </a:ext>
                </a:extLst>
              </p:cNvPr>
              <p:cNvSpPr/>
              <p:nvPr/>
            </p:nvSpPr>
            <p:spPr>
              <a:xfrm>
                <a:off x="9105639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3" name="手繪多邊形: 圖案 292">
                <a:extLst>
                  <a:ext uri="{FF2B5EF4-FFF2-40B4-BE49-F238E27FC236}">
                    <a16:creationId xmlns:a16="http://schemas.microsoft.com/office/drawing/2014/main" id="{FA3927A1-82FE-4D9D-B8E0-D9D712F1DED3}"/>
                  </a:ext>
                </a:extLst>
              </p:cNvPr>
              <p:cNvSpPr/>
              <p:nvPr/>
            </p:nvSpPr>
            <p:spPr>
              <a:xfrm>
                <a:off x="8918088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4" name="手繪多邊形: 圖案 293">
                <a:extLst>
                  <a:ext uri="{FF2B5EF4-FFF2-40B4-BE49-F238E27FC236}">
                    <a16:creationId xmlns:a16="http://schemas.microsoft.com/office/drawing/2014/main" id="{67F5F432-3874-4529-B46C-BAF5236DADCE}"/>
                  </a:ext>
                </a:extLst>
              </p:cNvPr>
              <p:cNvSpPr/>
              <p:nvPr/>
            </p:nvSpPr>
            <p:spPr>
              <a:xfrm>
                <a:off x="8730631" y="3356506"/>
                <a:ext cx="152404" cy="666748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5" name="手繪多邊形: 圖案 294">
                <a:extLst>
                  <a:ext uri="{FF2B5EF4-FFF2-40B4-BE49-F238E27FC236}">
                    <a16:creationId xmlns:a16="http://schemas.microsoft.com/office/drawing/2014/main" id="{AF1F8F44-658D-4419-A8CC-4BEA0992BC52}"/>
                  </a:ext>
                </a:extLst>
              </p:cNvPr>
              <p:cNvSpPr/>
              <p:nvPr/>
            </p:nvSpPr>
            <p:spPr>
              <a:xfrm>
                <a:off x="873063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6" name="手繪多邊形: 圖案 295">
                <a:extLst>
                  <a:ext uri="{FF2B5EF4-FFF2-40B4-BE49-F238E27FC236}">
                    <a16:creationId xmlns:a16="http://schemas.microsoft.com/office/drawing/2014/main" id="{9A1AD476-8859-4F97-B6DD-35BE40E1A7DE}"/>
                  </a:ext>
                </a:extLst>
              </p:cNvPr>
              <p:cNvSpPr/>
              <p:nvPr/>
            </p:nvSpPr>
            <p:spPr>
              <a:xfrm>
                <a:off x="9293191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7" name="手繪多邊形: 圖案 296">
                <a:extLst>
                  <a:ext uri="{FF2B5EF4-FFF2-40B4-BE49-F238E27FC236}">
                    <a16:creationId xmlns:a16="http://schemas.microsoft.com/office/drawing/2014/main" id="{9AEE4740-AF1C-461A-A3ED-6AFE12E34091}"/>
                  </a:ext>
                </a:extLst>
              </p:cNvPr>
              <p:cNvSpPr/>
              <p:nvPr/>
            </p:nvSpPr>
            <p:spPr>
              <a:xfrm>
                <a:off x="929319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8" name="手繪多邊形: 圖案 297">
                <a:extLst>
                  <a:ext uri="{FF2B5EF4-FFF2-40B4-BE49-F238E27FC236}">
                    <a16:creationId xmlns:a16="http://schemas.microsoft.com/office/drawing/2014/main" id="{ACF8568F-4415-4AE5-AD7F-264B180DFD34}"/>
                  </a:ext>
                </a:extLst>
              </p:cNvPr>
              <p:cNvSpPr/>
              <p:nvPr/>
            </p:nvSpPr>
            <p:spPr>
              <a:xfrm>
                <a:off x="9480742" y="3356507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9" name="手繪多邊形: 圖案 298">
                <a:extLst>
                  <a:ext uri="{FF2B5EF4-FFF2-40B4-BE49-F238E27FC236}">
                    <a16:creationId xmlns:a16="http://schemas.microsoft.com/office/drawing/2014/main" id="{14B07B2B-A308-4D8A-834E-B3F5CF63FEE8}"/>
                  </a:ext>
                </a:extLst>
              </p:cNvPr>
              <p:cNvSpPr/>
              <p:nvPr/>
            </p:nvSpPr>
            <p:spPr>
              <a:xfrm>
                <a:off x="9480742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0" name="手繪多邊形: 圖案 299">
                <a:extLst>
                  <a:ext uri="{FF2B5EF4-FFF2-40B4-BE49-F238E27FC236}">
                    <a16:creationId xmlns:a16="http://schemas.microsoft.com/office/drawing/2014/main" id="{52534BF6-784B-4B86-9197-EEAB072916DE}"/>
                  </a:ext>
                </a:extLst>
              </p:cNvPr>
              <p:cNvSpPr/>
              <p:nvPr/>
            </p:nvSpPr>
            <p:spPr>
              <a:xfrm>
                <a:off x="8501074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1" name="手繪多邊形: 圖案 300">
                <a:extLst>
                  <a:ext uri="{FF2B5EF4-FFF2-40B4-BE49-F238E27FC236}">
                    <a16:creationId xmlns:a16="http://schemas.microsoft.com/office/drawing/2014/main" id="{B7667257-C2B9-458E-87F5-064238BE9131}"/>
                  </a:ext>
                </a:extLst>
              </p:cNvPr>
              <p:cNvSpPr/>
              <p:nvPr/>
            </p:nvSpPr>
            <p:spPr>
              <a:xfrm>
                <a:off x="8558129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2" name="手繪多邊形: 圖案 301">
                <a:extLst>
                  <a:ext uri="{FF2B5EF4-FFF2-40B4-BE49-F238E27FC236}">
                    <a16:creationId xmlns:a16="http://schemas.microsoft.com/office/drawing/2014/main" id="{49C47793-1B1B-4CA1-954F-E2BCBDEE0C4A}"/>
                  </a:ext>
                </a:extLst>
              </p:cNvPr>
              <p:cNvSpPr/>
              <p:nvPr/>
            </p:nvSpPr>
            <p:spPr>
              <a:xfrm>
                <a:off x="8443923" y="3357745"/>
                <a:ext cx="47626" cy="38100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手繪多邊形: 圖案 302">
                <a:extLst>
                  <a:ext uri="{FF2B5EF4-FFF2-40B4-BE49-F238E27FC236}">
                    <a16:creationId xmlns:a16="http://schemas.microsoft.com/office/drawing/2014/main" id="{23E706A8-28D6-4BDB-8C9F-666AF8B4870D}"/>
                  </a:ext>
                </a:extLst>
              </p:cNvPr>
              <p:cNvSpPr/>
              <p:nvPr/>
            </p:nvSpPr>
            <p:spPr>
              <a:xfrm>
                <a:off x="8388107" y="3357271"/>
                <a:ext cx="47626" cy="38100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手繪多邊形: 圖案 303">
                <a:extLst>
                  <a:ext uri="{FF2B5EF4-FFF2-40B4-BE49-F238E27FC236}">
                    <a16:creationId xmlns:a16="http://schemas.microsoft.com/office/drawing/2014/main" id="{9193EE0A-A447-48D1-BE96-F0E33A6BFF68}"/>
                  </a:ext>
                </a:extLst>
              </p:cNvPr>
              <p:cNvSpPr/>
              <p:nvPr/>
            </p:nvSpPr>
            <p:spPr>
              <a:xfrm>
                <a:off x="8414872" y="3382701"/>
                <a:ext cx="19050" cy="9525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57F22B7E-3C9C-4EEA-9BC6-F4A183BB6946}"/>
                  </a:ext>
                </a:extLst>
              </p:cNvPr>
              <p:cNvSpPr/>
              <p:nvPr/>
            </p:nvSpPr>
            <p:spPr>
              <a:xfrm>
                <a:off x="8433064" y="4242045"/>
                <a:ext cx="114303" cy="38100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C036D1BF-FF8B-4728-A7A3-9974446760B9}"/>
                  </a:ext>
                </a:extLst>
              </p:cNvPr>
              <p:cNvSpPr/>
              <p:nvPr/>
            </p:nvSpPr>
            <p:spPr>
              <a:xfrm>
                <a:off x="8727868" y="4077734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手繪多邊形: 圖案 310">
                <a:extLst>
                  <a:ext uri="{FF2B5EF4-FFF2-40B4-BE49-F238E27FC236}">
                    <a16:creationId xmlns:a16="http://schemas.microsoft.com/office/drawing/2014/main" id="{C05FB6F3-B0F8-4005-8FF2-8ABD0A37A5CB}"/>
                  </a:ext>
                </a:extLst>
              </p:cNvPr>
              <p:cNvSpPr/>
              <p:nvPr/>
            </p:nvSpPr>
            <p:spPr>
              <a:xfrm>
                <a:off x="9071633" y="4077737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04A65774-D825-4CEE-8E62-6F8D2C244B39}"/>
                  </a:ext>
                </a:extLst>
              </p:cNvPr>
              <p:cNvSpPr/>
              <p:nvPr/>
            </p:nvSpPr>
            <p:spPr>
              <a:xfrm>
                <a:off x="9199458" y="407774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B1AF4A70-4C3E-4FA3-BADE-534FCFA5CF88}"/>
                  </a:ext>
                </a:extLst>
              </p:cNvPr>
              <p:cNvSpPr/>
              <p:nvPr/>
            </p:nvSpPr>
            <p:spPr>
              <a:xfrm>
                <a:off x="9543224" y="4077750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39" name="手繪多邊形: 圖案 338">
                <a:extLst>
                  <a:ext uri="{FF2B5EF4-FFF2-40B4-BE49-F238E27FC236}">
                    <a16:creationId xmlns:a16="http://schemas.microsoft.com/office/drawing/2014/main" id="{EC5C00DA-3E84-4DE8-A4BC-3C0E24218D4F}"/>
                  </a:ext>
                </a:extLst>
              </p:cNvPr>
              <p:cNvSpPr/>
              <p:nvPr/>
            </p:nvSpPr>
            <p:spPr>
              <a:xfrm>
                <a:off x="8727869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56" name="手繪多邊形: 圖案 355">
                <a:extLst>
                  <a:ext uri="{FF2B5EF4-FFF2-40B4-BE49-F238E27FC236}">
                    <a16:creationId xmlns:a16="http://schemas.microsoft.com/office/drawing/2014/main" id="{615C8DB4-3522-4B13-81B4-F16B47D44F69}"/>
                  </a:ext>
                </a:extLst>
              </p:cNvPr>
              <p:cNvSpPr/>
              <p:nvPr/>
            </p:nvSpPr>
            <p:spPr>
              <a:xfrm>
                <a:off x="9071626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87" name="手繪多邊形: 圖案 386">
                <a:extLst>
                  <a:ext uri="{FF2B5EF4-FFF2-40B4-BE49-F238E27FC236}">
                    <a16:creationId xmlns:a16="http://schemas.microsoft.com/office/drawing/2014/main" id="{7AC919EE-DBB2-4564-9027-76764904F6F5}"/>
                  </a:ext>
                </a:extLst>
              </p:cNvPr>
              <p:cNvSpPr/>
              <p:nvPr/>
            </p:nvSpPr>
            <p:spPr>
              <a:xfrm>
                <a:off x="9199455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8" name="手繪多邊形: 圖案 417">
                <a:extLst>
                  <a:ext uri="{FF2B5EF4-FFF2-40B4-BE49-F238E27FC236}">
                    <a16:creationId xmlns:a16="http://schemas.microsoft.com/office/drawing/2014/main" id="{26A23B56-3481-40C1-8161-F40880733F16}"/>
                  </a:ext>
                </a:extLst>
              </p:cNvPr>
              <p:cNvSpPr/>
              <p:nvPr/>
            </p:nvSpPr>
            <p:spPr>
              <a:xfrm>
                <a:off x="9543017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手繪多邊形: 圖案 421">
                <a:extLst>
                  <a:ext uri="{FF2B5EF4-FFF2-40B4-BE49-F238E27FC236}">
                    <a16:creationId xmlns:a16="http://schemas.microsoft.com/office/drawing/2014/main" id="{782E950A-250A-49E9-A62B-13A3ADABB382}"/>
                  </a:ext>
                </a:extLst>
              </p:cNvPr>
              <p:cNvSpPr/>
              <p:nvPr/>
            </p:nvSpPr>
            <p:spPr>
              <a:xfrm>
                <a:off x="891707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86" name="矩形 12">
              <a:extLst>
                <a:ext uri="{FF2B5EF4-FFF2-40B4-BE49-F238E27FC236}">
                  <a16:creationId xmlns:a16="http://schemas.microsoft.com/office/drawing/2014/main" id="{38EC63C1-5938-4019-8508-8C7DAD464C0C}"/>
                </a:ext>
              </a:extLst>
            </p:cNvPr>
            <p:cNvSpPr/>
            <p:nvPr/>
          </p:nvSpPr>
          <p:spPr>
            <a:xfrm>
              <a:off x="8468696" y="3413245"/>
              <a:ext cx="1366941" cy="155282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異地備援的用途就在於萬一災難發生時 </a:t>
            </a:r>
            <a:b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可透過備援 NAS 來恢復資料後繼續營運</a:t>
            </a:r>
          </a:p>
        </p:txBody>
      </p:sp>
      <p:cxnSp>
        <p:nvCxnSpPr>
          <p:cNvPr id="308" name="直線單箭頭接點 307">
            <a:extLst>
              <a:ext uri="{FF2B5EF4-FFF2-40B4-BE49-F238E27FC236}">
                <a16:creationId xmlns:a16="http://schemas.microsoft.com/office/drawing/2014/main" id="{BC4EB8F6-599A-4C0D-9512-B7A276555C91}"/>
              </a:ext>
            </a:extLst>
          </p:cNvPr>
          <p:cNvCxnSpPr>
            <a:cxnSpLocks/>
          </p:cNvCxnSpPr>
          <p:nvPr/>
        </p:nvCxnSpPr>
        <p:spPr>
          <a:xfrm rot="10800000">
            <a:off x="3271603" y="4073175"/>
            <a:ext cx="979599" cy="814209"/>
          </a:xfrm>
          <a:prstGeom prst="bentConnector3">
            <a:avLst>
              <a:gd name="adj1" fmla="val 58103"/>
            </a:avLst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4" name="矩形 313">
            <a:extLst>
              <a:ext uri="{FF2B5EF4-FFF2-40B4-BE49-F238E27FC236}">
                <a16:creationId xmlns:a16="http://schemas.microsoft.com/office/drawing/2014/main" id="{E12C3C33-43EE-4B97-BFBE-4AA61865C0EF}"/>
              </a:ext>
            </a:extLst>
          </p:cNvPr>
          <p:cNvSpPr/>
          <p:nvPr/>
        </p:nvSpPr>
        <p:spPr>
          <a:xfrm>
            <a:off x="898233" y="2800057"/>
            <a:ext cx="1393994" cy="4353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9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6" name="文字方塊 315">
            <a:extLst>
              <a:ext uri="{FF2B5EF4-FFF2-40B4-BE49-F238E27FC236}">
                <a16:creationId xmlns:a16="http://schemas.microsoft.com/office/drawing/2014/main" id="{286349B5-7DB6-4349-98DF-9E399B1343C8}"/>
              </a:ext>
            </a:extLst>
          </p:cNvPr>
          <p:cNvSpPr txBox="1"/>
          <p:nvPr/>
        </p:nvSpPr>
        <p:spPr>
          <a:xfrm>
            <a:off x="1027719" y="3905947"/>
            <a:ext cx="115717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Servers</a:t>
            </a:r>
            <a:r>
              <a:rPr lang="zh-TW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​</a:t>
            </a:r>
            <a:endParaRPr lang="zh-TW" altLang="en-US" sz="1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1" name="矩形 340">
            <a:extLst>
              <a:ext uri="{FF2B5EF4-FFF2-40B4-BE49-F238E27FC236}">
                <a16:creationId xmlns:a16="http://schemas.microsoft.com/office/drawing/2014/main" id="{A248FFD5-98F4-438A-8C62-B100BDFA814B}"/>
              </a:ext>
            </a:extLst>
          </p:cNvPr>
          <p:cNvSpPr/>
          <p:nvPr/>
        </p:nvSpPr>
        <p:spPr>
          <a:xfrm>
            <a:off x="1090069" y="5070075"/>
            <a:ext cx="960278" cy="25430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400" kern="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Client</a:t>
            </a:r>
            <a:endParaRPr lang="en-US" altLang="zh-TW" sz="14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19" name="直線單箭頭接點 418">
            <a:extLst>
              <a:ext uri="{FF2B5EF4-FFF2-40B4-BE49-F238E27FC236}">
                <a16:creationId xmlns:a16="http://schemas.microsoft.com/office/drawing/2014/main" id="{C2253E74-EA55-46F9-99E2-D436162D3FBA}"/>
              </a:ext>
            </a:extLst>
          </p:cNvPr>
          <p:cNvCxnSpPr>
            <a:cxnSpLocks/>
            <a:stCxn id="178" idx="1"/>
            <a:endCxn id="428" idx="11"/>
          </p:cNvCxnSpPr>
          <p:nvPr/>
        </p:nvCxnSpPr>
        <p:spPr>
          <a:xfrm rot="10800000" flipV="1">
            <a:off x="3248778" y="3267372"/>
            <a:ext cx="871746" cy="466342"/>
          </a:xfrm>
          <a:prstGeom prst="bentConnector3">
            <a:avLst>
              <a:gd name="adj1" fmla="val 50000"/>
            </a:avLst>
          </a:prstGeom>
          <a:ln w="38100">
            <a:solidFill>
              <a:srgbClr val="9933FF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6" name="手繪多邊形: 圖案 425">
            <a:extLst>
              <a:ext uri="{FF2B5EF4-FFF2-40B4-BE49-F238E27FC236}">
                <a16:creationId xmlns:a16="http://schemas.microsoft.com/office/drawing/2014/main" id="{A1688FF0-F97C-4B6A-80DE-31EC09015985}"/>
              </a:ext>
            </a:extLst>
          </p:cNvPr>
          <p:cNvSpPr/>
          <p:nvPr/>
        </p:nvSpPr>
        <p:spPr>
          <a:xfrm>
            <a:off x="2683314" y="3530351"/>
            <a:ext cx="560934" cy="737028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27" name="圖形 211">
            <a:extLst>
              <a:ext uri="{FF2B5EF4-FFF2-40B4-BE49-F238E27FC236}">
                <a16:creationId xmlns:a16="http://schemas.microsoft.com/office/drawing/2014/main" id="{30651ED0-3D6B-4AD4-9570-FCA801101E2C}"/>
              </a:ext>
            </a:extLst>
          </p:cNvPr>
          <p:cNvGrpSpPr/>
          <p:nvPr/>
        </p:nvGrpSpPr>
        <p:grpSpPr>
          <a:xfrm>
            <a:off x="2684386" y="3600953"/>
            <a:ext cx="582706" cy="755552"/>
            <a:chOff x="6880167" y="2925402"/>
            <a:chExt cx="551412" cy="630183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428" name="手繪多邊形: 圖案 427">
              <a:extLst>
                <a:ext uri="{FF2B5EF4-FFF2-40B4-BE49-F238E27FC236}">
                  <a16:creationId xmlns:a16="http://schemas.microsoft.com/office/drawing/2014/main" id="{2EF7B569-8B01-4057-A843-9A61996FCD9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29" name="手繪多邊形: 圖案 428">
              <a:extLst>
                <a:ext uri="{FF2B5EF4-FFF2-40B4-BE49-F238E27FC236}">
                  <a16:creationId xmlns:a16="http://schemas.microsoft.com/office/drawing/2014/main" id="{4CB21DE8-3293-4155-9C8E-3A4A787999AB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0" name="手繪多邊形: 圖案 429">
              <a:extLst>
                <a:ext uri="{FF2B5EF4-FFF2-40B4-BE49-F238E27FC236}">
                  <a16:creationId xmlns:a16="http://schemas.microsoft.com/office/drawing/2014/main" id="{5761A870-F305-4F50-9687-7949A6A6DF8F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448" name="矩形: 圓角 447">
            <a:extLst>
              <a:ext uri="{FF2B5EF4-FFF2-40B4-BE49-F238E27FC236}">
                <a16:creationId xmlns:a16="http://schemas.microsoft.com/office/drawing/2014/main" id="{FF7DD690-63B5-4F9B-BC55-483DC0CB4D9D}"/>
              </a:ext>
            </a:extLst>
          </p:cNvPr>
          <p:cNvSpPr/>
          <p:nvPr/>
        </p:nvSpPr>
        <p:spPr>
          <a:xfrm>
            <a:off x="960967" y="2898690"/>
            <a:ext cx="1227141" cy="2483345"/>
          </a:xfrm>
          <a:prstGeom prst="roundRect">
            <a:avLst>
              <a:gd name="adj" fmla="val 4974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29202">
              <a:defRPr/>
            </a:pPr>
            <a:endParaRPr lang="zh-TW" altLang="en-US" sz="800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51" name="圖形 152">
            <a:extLst>
              <a:ext uri="{FF2B5EF4-FFF2-40B4-BE49-F238E27FC236}">
                <a16:creationId xmlns:a16="http://schemas.microsoft.com/office/drawing/2014/main" id="{13C90FEA-FD05-401F-AF2C-E80FB496E4FC}"/>
              </a:ext>
            </a:extLst>
          </p:cNvPr>
          <p:cNvGrpSpPr/>
          <p:nvPr/>
        </p:nvGrpSpPr>
        <p:grpSpPr>
          <a:xfrm flipH="1">
            <a:off x="5684896" y="4923601"/>
            <a:ext cx="469130" cy="604193"/>
            <a:chOff x="9272425" y="5069212"/>
            <a:chExt cx="458537" cy="590550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452" name="手繪多邊形: 圖案 451">
              <a:extLst>
                <a:ext uri="{FF2B5EF4-FFF2-40B4-BE49-F238E27FC236}">
                  <a16:creationId xmlns:a16="http://schemas.microsoft.com/office/drawing/2014/main" id="{1AADEAA3-612C-4868-94A4-AFBD59B04F1F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3" name="手繪多邊形: 圖案 452">
              <a:extLst>
                <a:ext uri="{FF2B5EF4-FFF2-40B4-BE49-F238E27FC236}">
                  <a16:creationId xmlns:a16="http://schemas.microsoft.com/office/drawing/2014/main" id="{244BA8B2-C48A-45A4-8D43-08E677AB4324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4" name="手繪多邊形: 圖案 453">
              <a:extLst>
                <a:ext uri="{FF2B5EF4-FFF2-40B4-BE49-F238E27FC236}">
                  <a16:creationId xmlns:a16="http://schemas.microsoft.com/office/drawing/2014/main" id="{0CAFE469-4E1F-4D79-97C9-333077278477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5" name="手繪多邊形: 圖案 454">
              <a:extLst>
                <a:ext uri="{FF2B5EF4-FFF2-40B4-BE49-F238E27FC236}">
                  <a16:creationId xmlns:a16="http://schemas.microsoft.com/office/drawing/2014/main" id="{96E10A5A-68B5-4DAF-8A09-8B959FC73AB2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6" name="手繪多邊形: 圖案 455">
              <a:extLst>
                <a:ext uri="{FF2B5EF4-FFF2-40B4-BE49-F238E27FC236}">
                  <a16:creationId xmlns:a16="http://schemas.microsoft.com/office/drawing/2014/main" id="{9B98DC69-5604-4E42-86F5-1CF8E4642102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7" name="手繪多邊形: 圖案 456">
              <a:extLst>
                <a:ext uri="{FF2B5EF4-FFF2-40B4-BE49-F238E27FC236}">
                  <a16:creationId xmlns:a16="http://schemas.microsoft.com/office/drawing/2014/main" id="{7D9E1694-195F-48CA-B935-109EB411930C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8" name="手繪多邊形: 圖案 457">
              <a:extLst>
                <a:ext uri="{FF2B5EF4-FFF2-40B4-BE49-F238E27FC236}">
                  <a16:creationId xmlns:a16="http://schemas.microsoft.com/office/drawing/2014/main" id="{2C5C3F2B-F981-4DC7-B3E6-42A3947C336E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59" name="手繪多邊形: 圖案 458">
              <a:extLst>
                <a:ext uri="{FF2B5EF4-FFF2-40B4-BE49-F238E27FC236}">
                  <a16:creationId xmlns:a16="http://schemas.microsoft.com/office/drawing/2014/main" id="{279B35DA-3F7D-433F-BE0D-498EEF63B503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grpFill/>
            <a:ln w="9331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0" name="手繪多邊形: 圖案 459">
              <a:extLst>
                <a:ext uri="{FF2B5EF4-FFF2-40B4-BE49-F238E27FC236}">
                  <a16:creationId xmlns:a16="http://schemas.microsoft.com/office/drawing/2014/main" id="{3DA859AD-1917-48F0-A788-F3AE5416DDC2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1" name="手繪多邊形: 圖案 460">
              <a:extLst>
                <a:ext uri="{FF2B5EF4-FFF2-40B4-BE49-F238E27FC236}">
                  <a16:creationId xmlns:a16="http://schemas.microsoft.com/office/drawing/2014/main" id="{FBF4C058-639A-413D-9089-F8D2B54CC320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2" name="手繪多邊形: 圖案 461">
              <a:extLst>
                <a:ext uri="{FF2B5EF4-FFF2-40B4-BE49-F238E27FC236}">
                  <a16:creationId xmlns:a16="http://schemas.microsoft.com/office/drawing/2014/main" id="{D033DF11-9591-4666-9CDD-F04B6F282535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63" name="手繪多邊形: 圖案 462">
              <a:extLst>
                <a:ext uri="{FF2B5EF4-FFF2-40B4-BE49-F238E27FC236}">
                  <a16:creationId xmlns:a16="http://schemas.microsoft.com/office/drawing/2014/main" id="{1C5DF45B-E43B-43D2-96AC-127C9C5A954F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cxnSp>
        <p:nvCxnSpPr>
          <p:cNvPr id="464" name="直線單箭頭接點 463">
            <a:extLst>
              <a:ext uri="{FF2B5EF4-FFF2-40B4-BE49-F238E27FC236}">
                <a16:creationId xmlns:a16="http://schemas.microsoft.com/office/drawing/2014/main" id="{9C36C485-61EC-4A04-A9FC-E8B612C8B46D}"/>
              </a:ext>
            </a:extLst>
          </p:cNvPr>
          <p:cNvCxnSpPr>
            <a:cxnSpLocks/>
          </p:cNvCxnSpPr>
          <p:nvPr/>
        </p:nvCxnSpPr>
        <p:spPr>
          <a:xfrm>
            <a:off x="2247677" y="3950934"/>
            <a:ext cx="453358" cy="0"/>
          </a:xfrm>
          <a:prstGeom prst="straightConnector1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5" name="矩形: 圓角 464">
            <a:extLst>
              <a:ext uri="{FF2B5EF4-FFF2-40B4-BE49-F238E27FC236}">
                <a16:creationId xmlns:a16="http://schemas.microsoft.com/office/drawing/2014/main" id="{9A168C80-3725-4836-8980-EB51EE7EF147}"/>
              </a:ext>
            </a:extLst>
          </p:cNvPr>
          <p:cNvSpPr/>
          <p:nvPr/>
        </p:nvSpPr>
        <p:spPr>
          <a:xfrm>
            <a:off x="2876616" y="2805254"/>
            <a:ext cx="1064225" cy="532123"/>
          </a:xfrm>
          <a:prstGeom prst="roundRect">
            <a:avLst>
              <a:gd name="adj" fmla="val 712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29202">
              <a:defRPr/>
            </a:pPr>
            <a:r>
              <a:rPr lang="zh-TW" altLang="en-US" sz="1400" b="1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營運機房</a:t>
            </a:r>
          </a:p>
        </p:txBody>
      </p:sp>
      <p:sp>
        <p:nvSpPr>
          <p:cNvPr id="466" name="矩形: 圓角 465">
            <a:extLst>
              <a:ext uri="{FF2B5EF4-FFF2-40B4-BE49-F238E27FC236}">
                <a16:creationId xmlns:a16="http://schemas.microsoft.com/office/drawing/2014/main" id="{DEE24757-7071-4DA6-958A-7F177E28DFE6}"/>
              </a:ext>
            </a:extLst>
          </p:cNvPr>
          <p:cNvSpPr/>
          <p:nvPr/>
        </p:nvSpPr>
        <p:spPr>
          <a:xfrm>
            <a:off x="2876616" y="4756517"/>
            <a:ext cx="1053989" cy="536946"/>
          </a:xfrm>
          <a:prstGeom prst="roundRect">
            <a:avLst>
              <a:gd name="adj" fmla="val 8558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29202">
              <a:defRPr/>
            </a:pPr>
            <a:r>
              <a:rPr lang="en-US" altLang="zh-TW" sz="1400" b="1" kern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異地備援</a:t>
            </a:r>
            <a:endParaRPr lang="zh-TW" altLang="en-US" sz="1400" b="1" kern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435" name="圖形 152">
            <a:extLst>
              <a:ext uri="{FF2B5EF4-FFF2-40B4-BE49-F238E27FC236}">
                <a16:creationId xmlns:a16="http://schemas.microsoft.com/office/drawing/2014/main" id="{D2AAB17E-B334-44FD-8BB5-3A4B24DCAE52}"/>
              </a:ext>
            </a:extLst>
          </p:cNvPr>
          <p:cNvGrpSpPr/>
          <p:nvPr/>
        </p:nvGrpSpPr>
        <p:grpSpPr>
          <a:xfrm flipH="1">
            <a:off x="6149815" y="4923601"/>
            <a:ext cx="469130" cy="604193"/>
            <a:chOff x="9272425" y="5069212"/>
            <a:chExt cx="458537" cy="590550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436" name="手繪多邊形: 圖案 435">
              <a:extLst>
                <a:ext uri="{FF2B5EF4-FFF2-40B4-BE49-F238E27FC236}">
                  <a16:creationId xmlns:a16="http://schemas.microsoft.com/office/drawing/2014/main" id="{E7A8FF43-1D93-4D73-9424-028879870BF4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7" name="手繪多邊形: 圖案 436">
              <a:extLst>
                <a:ext uri="{FF2B5EF4-FFF2-40B4-BE49-F238E27FC236}">
                  <a16:creationId xmlns:a16="http://schemas.microsoft.com/office/drawing/2014/main" id="{59C1B72F-6A25-4080-9AE5-CD4776CF3E5A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8" name="手繪多邊形: 圖案 437">
              <a:extLst>
                <a:ext uri="{FF2B5EF4-FFF2-40B4-BE49-F238E27FC236}">
                  <a16:creationId xmlns:a16="http://schemas.microsoft.com/office/drawing/2014/main" id="{598E8615-9335-40E6-9CBE-36F9388D073F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39" name="手繪多邊形: 圖案 438">
              <a:extLst>
                <a:ext uri="{FF2B5EF4-FFF2-40B4-BE49-F238E27FC236}">
                  <a16:creationId xmlns:a16="http://schemas.microsoft.com/office/drawing/2014/main" id="{DD461496-AE41-44D7-8B31-B5D1B9DA310E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0" name="手繪多邊形: 圖案 439">
              <a:extLst>
                <a:ext uri="{FF2B5EF4-FFF2-40B4-BE49-F238E27FC236}">
                  <a16:creationId xmlns:a16="http://schemas.microsoft.com/office/drawing/2014/main" id="{156BF216-C45F-45F6-AE47-6659EC0DB946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1" name="手繪多邊形: 圖案 440">
              <a:extLst>
                <a:ext uri="{FF2B5EF4-FFF2-40B4-BE49-F238E27FC236}">
                  <a16:creationId xmlns:a16="http://schemas.microsoft.com/office/drawing/2014/main" id="{D7F22C5C-F5A1-425F-AEF3-8181469DD29E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2" name="手繪多邊形: 圖案 441">
              <a:extLst>
                <a:ext uri="{FF2B5EF4-FFF2-40B4-BE49-F238E27FC236}">
                  <a16:creationId xmlns:a16="http://schemas.microsoft.com/office/drawing/2014/main" id="{5C8D0002-C36C-4927-B206-BA06EACBA171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3" name="手繪多邊形: 圖案 442">
              <a:extLst>
                <a:ext uri="{FF2B5EF4-FFF2-40B4-BE49-F238E27FC236}">
                  <a16:creationId xmlns:a16="http://schemas.microsoft.com/office/drawing/2014/main" id="{EC575D60-AD6D-4AA0-987D-C9F2862CAE22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grpFill/>
            <a:ln w="9331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4" name="手繪多邊形: 圖案 443">
              <a:extLst>
                <a:ext uri="{FF2B5EF4-FFF2-40B4-BE49-F238E27FC236}">
                  <a16:creationId xmlns:a16="http://schemas.microsoft.com/office/drawing/2014/main" id="{727F2344-B362-4689-873F-7FF52D243DDB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5" name="手繪多邊形: 圖案 444">
              <a:extLst>
                <a:ext uri="{FF2B5EF4-FFF2-40B4-BE49-F238E27FC236}">
                  <a16:creationId xmlns:a16="http://schemas.microsoft.com/office/drawing/2014/main" id="{F0966F42-0661-4C6F-9945-1DA50ED9F5D5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6" name="手繪多邊形: 圖案 445">
              <a:extLst>
                <a:ext uri="{FF2B5EF4-FFF2-40B4-BE49-F238E27FC236}">
                  <a16:creationId xmlns:a16="http://schemas.microsoft.com/office/drawing/2014/main" id="{AEC5EE5C-7F40-4C89-AA49-7F0DC83E6525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47" name="手繪多邊形: 圖案 446">
              <a:extLst>
                <a:ext uri="{FF2B5EF4-FFF2-40B4-BE49-F238E27FC236}">
                  <a16:creationId xmlns:a16="http://schemas.microsoft.com/office/drawing/2014/main" id="{FD3B23E8-D264-4B7D-A7F8-7CC0E62EFF63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832E5EFA-CBEA-4513-B789-76518792F216}"/>
              </a:ext>
            </a:extLst>
          </p:cNvPr>
          <p:cNvGrpSpPr/>
          <p:nvPr/>
        </p:nvGrpSpPr>
        <p:grpSpPr>
          <a:xfrm>
            <a:off x="4034659" y="3005762"/>
            <a:ext cx="492134" cy="523220"/>
            <a:chOff x="4101095" y="3472669"/>
            <a:chExt cx="492134" cy="523220"/>
          </a:xfrm>
        </p:grpSpPr>
        <p:sp>
          <p:nvSpPr>
            <p:cNvPr id="177" name="橢圓 467">
              <a:extLst>
                <a:ext uri="{FF2B5EF4-FFF2-40B4-BE49-F238E27FC236}">
                  <a16:creationId xmlns:a16="http://schemas.microsoft.com/office/drawing/2014/main" id="{C35CA699-66D6-463C-890B-0F4D96B3B979}"/>
                </a:ext>
              </a:extLst>
            </p:cNvPr>
            <p:cNvSpPr/>
            <p:nvPr/>
          </p:nvSpPr>
          <p:spPr>
            <a:xfrm>
              <a:off x="4101095" y="3495914"/>
              <a:ext cx="492134" cy="492134"/>
            </a:xfrm>
            <a:prstGeom prst="ellipse">
              <a:avLst/>
            </a:prstGeom>
            <a:solidFill>
              <a:srgbClr val="FF33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78" name="文字方塊 468">
              <a:extLst>
                <a:ext uri="{FF2B5EF4-FFF2-40B4-BE49-F238E27FC236}">
                  <a16:creationId xmlns:a16="http://schemas.microsoft.com/office/drawing/2014/main" id="{6EEE7780-FF5C-4686-BA63-9A3BA3689EEE}"/>
                </a:ext>
              </a:extLst>
            </p:cNvPr>
            <p:cNvSpPr txBox="1"/>
            <p:nvPr/>
          </p:nvSpPr>
          <p:spPr>
            <a:xfrm>
              <a:off x="4186960" y="3472669"/>
              <a:ext cx="235300" cy="52322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TW" sz="28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!</a:t>
              </a:r>
              <a:endPara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56" name="矩形 55">
            <a:extLst>
              <a:ext uri="{FF2B5EF4-FFF2-40B4-BE49-F238E27FC236}">
                <a16:creationId xmlns:a16="http://schemas.microsoft.com/office/drawing/2014/main" id="{52A8AFFC-5D2A-4C5C-88E4-923A3DB387BA}"/>
              </a:ext>
            </a:extLst>
          </p:cNvPr>
          <p:cNvSpPr/>
          <p:nvPr/>
        </p:nvSpPr>
        <p:spPr>
          <a:xfrm>
            <a:off x="977574" y="5667980"/>
            <a:ext cx="42998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*</a:t>
            </a:r>
            <a:r>
              <a:rPr lang="zh-TW" altLang="en-US" sz="12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一個雲端磁碟區或 LUN 一次僅能被一台 NAS 所連接使用。</a:t>
            </a:r>
          </a:p>
        </p:txBody>
      </p:sp>
      <p:sp>
        <p:nvSpPr>
          <p:cNvPr id="207" name="矩形: 圓角 206">
            <a:extLst>
              <a:ext uri="{FF2B5EF4-FFF2-40B4-BE49-F238E27FC236}">
                <a16:creationId xmlns:a16="http://schemas.microsoft.com/office/drawing/2014/main" id="{1CA48839-BA1F-43AD-965F-FE5889A6A8B8}"/>
              </a:ext>
            </a:extLst>
          </p:cNvPr>
          <p:cNvSpPr/>
          <p:nvPr/>
        </p:nvSpPr>
        <p:spPr>
          <a:xfrm>
            <a:off x="945979" y="2643793"/>
            <a:ext cx="1258171" cy="483345"/>
          </a:xfrm>
          <a:prstGeom prst="roundRect">
            <a:avLst>
              <a:gd name="adj" fmla="val 963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329202">
              <a:defRPr/>
            </a:pPr>
            <a:r>
              <a:rPr lang="en-US" altLang="zh-TW" sz="1600" b="1" kern="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Customer</a:t>
            </a:r>
            <a:endParaRPr lang="en-US" altLang="zh-TW" sz="1400" b="1" kern="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1" name="矩形: 圓角 12">
            <a:extLst>
              <a:ext uri="{FF2B5EF4-FFF2-40B4-BE49-F238E27FC236}">
                <a16:creationId xmlns:a16="http://schemas.microsoft.com/office/drawing/2014/main" id="{00601623-7D9F-2348-9C6A-4A877D1AEB64}"/>
              </a:ext>
            </a:extLst>
          </p:cNvPr>
          <p:cNvSpPr/>
          <p:nvPr/>
        </p:nvSpPr>
        <p:spPr>
          <a:xfrm rot="16200000" flipH="1">
            <a:off x="8786582" y="3030789"/>
            <a:ext cx="2937916" cy="1980961"/>
          </a:xfrm>
          <a:prstGeom prst="roundRect">
            <a:avLst>
              <a:gd name="adj" fmla="val 4138"/>
            </a:avLst>
          </a:prstGeom>
          <a:solidFill>
            <a:srgbClr val="2F89F2">
              <a:alpha val="83000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2" name="矩形 211">
            <a:extLst>
              <a:ext uri="{FF2B5EF4-FFF2-40B4-BE49-F238E27FC236}">
                <a16:creationId xmlns:a16="http://schemas.microsoft.com/office/drawing/2014/main" id="{3CE31FD5-3570-864B-8D75-CACADCB151CD}"/>
              </a:ext>
            </a:extLst>
          </p:cNvPr>
          <p:cNvSpPr/>
          <p:nvPr/>
        </p:nvSpPr>
        <p:spPr>
          <a:xfrm>
            <a:off x="9686910" y="2749469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雲端物件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儲存空間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13" name="群組 212">
            <a:extLst>
              <a:ext uri="{FF2B5EF4-FFF2-40B4-BE49-F238E27FC236}">
                <a16:creationId xmlns:a16="http://schemas.microsoft.com/office/drawing/2014/main" id="{02A450F0-7AB5-1B4E-8DE6-B6ADA04BCF18}"/>
              </a:ext>
            </a:extLst>
          </p:cNvPr>
          <p:cNvGrpSpPr/>
          <p:nvPr/>
        </p:nvGrpSpPr>
        <p:grpSpPr>
          <a:xfrm>
            <a:off x="9568934" y="3477182"/>
            <a:ext cx="1449998" cy="1011720"/>
            <a:chOff x="9945414" y="2421977"/>
            <a:chExt cx="1449998" cy="1011720"/>
          </a:xfrm>
        </p:grpSpPr>
        <p:grpSp>
          <p:nvGrpSpPr>
            <p:cNvPr id="214" name="群組 213">
              <a:extLst>
                <a:ext uri="{FF2B5EF4-FFF2-40B4-BE49-F238E27FC236}">
                  <a16:creationId xmlns:a16="http://schemas.microsoft.com/office/drawing/2014/main" id="{0777EFE5-18E4-8246-8DD1-677B9C441DE4}"/>
                </a:ext>
              </a:extLst>
            </p:cNvPr>
            <p:cNvGrpSpPr/>
            <p:nvPr/>
          </p:nvGrpSpPr>
          <p:grpSpPr>
            <a:xfrm>
              <a:off x="9945414" y="2421977"/>
              <a:ext cx="1449998" cy="1011720"/>
              <a:chOff x="6134382" y="1540701"/>
              <a:chExt cx="4347102" cy="3033140"/>
            </a:xfrm>
          </p:grpSpPr>
          <p:grpSp>
            <p:nvGrpSpPr>
              <p:cNvPr id="223" name="群組 222">
                <a:extLst>
                  <a:ext uri="{FF2B5EF4-FFF2-40B4-BE49-F238E27FC236}">
                    <a16:creationId xmlns:a16="http://schemas.microsoft.com/office/drawing/2014/main" id="{AF79416C-0F52-844E-97EE-D512474D8B02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2" cy="3013137"/>
                <a:chOff x="2426218" y="335742"/>
                <a:chExt cx="7276477" cy="5043588"/>
              </a:xfrm>
            </p:grpSpPr>
            <p:pic>
              <p:nvPicPr>
                <p:cNvPr id="227" name="圖形 226">
                  <a:extLst>
                    <a:ext uri="{FF2B5EF4-FFF2-40B4-BE49-F238E27FC236}">
                      <a16:creationId xmlns:a16="http://schemas.microsoft.com/office/drawing/2014/main" id="{CD83D2C6-900C-E640-AB3B-FF723DC396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228" name="矩形 227">
                  <a:extLst>
                    <a:ext uri="{FF2B5EF4-FFF2-40B4-BE49-F238E27FC236}">
                      <a16:creationId xmlns:a16="http://schemas.microsoft.com/office/drawing/2014/main" id="{732562A1-4354-C149-B9F3-2826B21D0AB3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29" name="矩形 228">
                  <a:extLst>
                    <a:ext uri="{FF2B5EF4-FFF2-40B4-BE49-F238E27FC236}">
                      <a16:creationId xmlns:a16="http://schemas.microsoft.com/office/drawing/2014/main" id="{6725F25A-EE46-C145-9FBE-45B61009BB44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0" name="矩形 229">
                  <a:extLst>
                    <a:ext uri="{FF2B5EF4-FFF2-40B4-BE49-F238E27FC236}">
                      <a16:creationId xmlns:a16="http://schemas.microsoft.com/office/drawing/2014/main" id="{5B825FC7-9C2F-994E-A9B1-E0F8ED85D2C1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231" name="群組 230">
                  <a:extLst>
                    <a:ext uri="{FF2B5EF4-FFF2-40B4-BE49-F238E27FC236}">
                      <a16:creationId xmlns:a16="http://schemas.microsoft.com/office/drawing/2014/main" id="{0494E30B-0290-C743-A793-B775C741A7F2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</p:grpSpPr>
              <p:sp>
                <p:nvSpPr>
                  <p:cNvPr id="239" name="手繪多邊形: 圖案 32">
                    <a:extLst>
                      <a:ext uri="{FF2B5EF4-FFF2-40B4-BE49-F238E27FC236}">
                        <a16:creationId xmlns:a16="http://schemas.microsoft.com/office/drawing/2014/main" id="{33E905BE-57A9-EC49-880F-CD1EAB3A5B47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0" name="手繪多邊形: 圖案 33">
                    <a:extLst>
                      <a:ext uri="{FF2B5EF4-FFF2-40B4-BE49-F238E27FC236}">
                        <a16:creationId xmlns:a16="http://schemas.microsoft.com/office/drawing/2014/main" id="{ECDB4701-43E9-924C-8E14-285686B1EC23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1" name="手繪多邊形: 圖案 34">
                    <a:extLst>
                      <a:ext uri="{FF2B5EF4-FFF2-40B4-BE49-F238E27FC236}">
                        <a16:creationId xmlns:a16="http://schemas.microsoft.com/office/drawing/2014/main" id="{483AF836-3FFF-364A-AEAF-A266ABC7FC7F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2" name="手繪多邊形: 圖案 35">
                    <a:extLst>
                      <a:ext uri="{FF2B5EF4-FFF2-40B4-BE49-F238E27FC236}">
                        <a16:creationId xmlns:a16="http://schemas.microsoft.com/office/drawing/2014/main" id="{1C2D0681-5897-BF47-8CD0-E712A30C58CE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3" name="手繪多邊形: 圖案 36">
                    <a:extLst>
                      <a:ext uri="{FF2B5EF4-FFF2-40B4-BE49-F238E27FC236}">
                        <a16:creationId xmlns:a16="http://schemas.microsoft.com/office/drawing/2014/main" id="{8B666A19-AD56-4043-B9D0-0C586EB8463E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44" name="手繪多邊形: 圖案 37">
                    <a:extLst>
                      <a:ext uri="{FF2B5EF4-FFF2-40B4-BE49-F238E27FC236}">
                        <a16:creationId xmlns:a16="http://schemas.microsoft.com/office/drawing/2014/main" id="{DF8CB7E1-02E7-DF43-A56B-000DCE42FC52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232" name="群組 231">
                  <a:extLst>
                    <a:ext uri="{FF2B5EF4-FFF2-40B4-BE49-F238E27FC236}">
                      <a16:creationId xmlns:a16="http://schemas.microsoft.com/office/drawing/2014/main" id="{6390AE3E-DA8B-F447-A3EB-B8244F5F7E60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</p:grpSpPr>
              <p:sp>
                <p:nvSpPr>
                  <p:cNvPr id="233" name="手繪多邊形: 圖案 26">
                    <a:extLst>
                      <a:ext uri="{FF2B5EF4-FFF2-40B4-BE49-F238E27FC236}">
                        <a16:creationId xmlns:a16="http://schemas.microsoft.com/office/drawing/2014/main" id="{ABDF6BAB-58C7-334F-9BE7-91296473FA7A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4" name="手繪多邊形: 圖案 27">
                    <a:extLst>
                      <a:ext uri="{FF2B5EF4-FFF2-40B4-BE49-F238E27FC236}">
                        <a16:creationId xmlns:a16="http://schemas.microsoft.com/office/drawing/2014/main" id="{7E2C33DC-385A-A44E-99F2-3046F8CE52F1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5" name="手繪多邊形: 圖案 28">
                    <a:extLst>
                      <a:ext uri="{FF2B5EF4-FFF2-40B4-BE49-F238E27FC236}">
                        <a16:creationId xmlns:a16="http://schemas.microsoft.com/office/drawing/2014/main" id="{2AF6AE72-5F65-BE43-9BB5-4F34D5EB794A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6" name="手繪多邊形: 圖案 29">
                    <a:extLst>
                      <a:ext uri="{FF2B5EF4-FFF2-40B4-BE49-F238E27FC236}">
                        <a16:creationId xmlns:a16="http://schemas.microsoft.com/office/drawing/2014/main" id="{F4977050-6998-1A45-BA22-A1974FAA3387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7" name="手繪多邊形: 圖案 30">
                    <a:extLst>
                      <a:ext uri="{FF2B5EF4-FFF2-40B4-BE49-F238E27FC236}">
                        <a16:creationId xmlns:a16="http://schemas.microsoft.com/office/drawing/2014/main" id="{B94A72EC-5070-B54D-BD48-3DB27ED427D0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238" name="手繪多邊形: 圖案 31">
                    <a:extLst>
                      <a:ext uri="{FF2B5EF4-FFF2-40B4-BE49-F238E27FC236}">
                        <a16:creationId xmlns:a16="http://schemas.microsoft.com/office/drawing/2014/main" id="{E571BA8A-806F-4A46-A7AA-D40C2CF17507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cs typeface="Arial" panose="020B0604020202020204" pitchFamily="34" charset="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224" name="矩形 223">
                <a:extLst>
                  <a:ext uri="{FF2B5EF4-FFF2-40B4-BE49-F238E27FC236}">
                    <a16:creationId xmlns:a16="http://schemas.microsoft.com/office/drawing/2014/main" id="{2D4C102F-5484-2A4E-BB2F-061E3C1E3D75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矩形 224">
                <a:extLst>
                  <a:ext uri="{FF2B5EF4-FFF2-40B4-BE49-F238E27FC236}">
                    <a16:creationId xmlns:a16="http://schemas.microsoft.com/office/drawing/2014/main" id="{AED0BA57-436B-6D44-B18B-9CB6FDAFC442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矩形 225">
                <a:extLst>
                  <a:ext uri="{FF2B5EF4-FFF2-40B4-BE49-F238E27FC236}">
                    <a16:creationId xmlns:a16="http://schemas.microsoft.com/office/drawing/2014/main" id="{6D6FCC93-8913-0F4D-80F9-E20CA2838B28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5" name="圖形 211">
              <a:extLst>
                <a:ext uri="{FF2B5EF4-FFF2-40B4-BE49-F238E27FC236}">
                  <a16:creationId xmlns:a16="http://schemas.microsoft.com/office/drawing/2014/main" id="{CFD8C830-7AD7-8E47-81EA-6F5B2C30BD48}"/>
                </a:ext>
              </a:extLst>
            </p:cNvPr>
            <p:cNvGrpSpPr/>
            <p:nvPr/>
          </p:nvGrpSpPr>
          <p:grpSpPr>
            <a:xfrm>
              <a:off x="10720807" y="2768484"/>
              <a:ext cx="229360" cy="280146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220" name="手繪多邊形: 圖案 40">
                <a:extLst>
                  <a:ext uri="{FF2B5EF4-FFF2-40B4-BE49-F238E27FC236}">
                    <a16:creationId xmlns:a16="http://schemas.microsoft.com/office/drawing/2014/main" id="{B25DD180-3AAC-884D-9FCD-ED544F01A599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41">
                <a:extLst>
                  <a:ext uri="{FF2B5EF4-FFF2-40B4-BE49-F238E27FC236}">
                    <a16:creationId xmlns:a16="http://schemas.microsoft.com/office/drawing/2014/main" id="{EDECBC41-CE36-964E-936E-618F8C237E2D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42">
                <a:extLst>
                  <a:ext uri="{FF2B5EF4-FFF2-40B4-BE49-F238E27FC236}">
                    <a16:creationId xmlns:a16="http://schemas.microsoft.com/office/drawing/2014/main" id="{0AC9F6A9-9603-5442-942B-79D5A6404D26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16" name="圖形 211">
              <a:extLst>
                <a:ext uri="{FF2B5EF4-FFF2-40B4-BE49-F238E27FC236}">
                  <a16:creationId xmlns:a16="http://schemas.microsoft.com/office/drawing/2014/main" id="{BF2FE3AB-2C37-E940-89B3-AF6C394A52F7}"/>
                </a:ext>
              </a:extLst>
            </p:cNvPr>
            <p:cNvGrpSpPr/>
            <p:nvPr/>
          </p:nvGrpSpPr>
          <p:grpSpPr>
            <a:xfrm>
              <a:off x="10383743" y="2768484"/>
              <a:ext cx="229360" cy="280146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217" name="手繪多邊形: 圖案 45">
                <a:extLst>
                  <a:ext uri="{FF2B5EF4-FFF2-40B4-BE49-F238E27FC236}">
                    <a16:creationId xmlns:a16="http://schemas.microsoft.com/office/drawing/2014/main" id="{77B4E00B-F9F4-104D-B890-7C6C81149B76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46">
                <a:extLst>
                  <a:ext uri="{FF2B5EF4-FFF2-40B4-BE49-F238E27FC236}">
                    <a16:creationId xmlns:a16="http://schemas.microsoft.com/office/drawing/2014/main" id="{A95B53A1-0D86-9346-8CBD-97748D07CDCB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47">
                <a:extLst>
                  <a:ext uri="{FF2B5EF4-FFF2-40B4-BE49-F238E27FC236}">
                    <a16:creationId xmlns:a16="http://schemas.microsoft.com/office/drawing/2014/main" id="{8F7111F4-E640-8D4C-99D1-26CDAE729C58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45" name="群組 244">
            <a:extLst>
              <a:ext uri="{FF2B5EF4-FFF2-40B4-BE49-F238E27FC236}">
                <a16:creationId xmlns:a16="http://schemas.microsoft.com/office/drawing/2014/main" id="{653A6DD2-8AC0-5F4A-9830-9B9D933286DD}"/>
              </a:ext>
            </a:extLst>
          </p:cNvPr>
          <p:cNvGrpSpPr/>
          <p:nvPr/>
        </p:nvGrpSpPr>
        <p:grpSpPr>
          <a:xfrm>
            <a:off x="9618846" y="4637149"/>
            <a:ext cx="1382991" cy="640650"/>
            <a:chOff x="8648700" y="4436457"/>
            <a:chExt cx="1265730" cy="592824"/>
          </a:xfrm>
        </p:grpSpPr>
        <p:sp>
          <p:nvSpPr>
            <p:cNvPr id="246" name="文字方塊 245">
              <a:extLst>
                <a:ext uri="{FF2B5EF4-FFF2-40B4-BE49-F238E27FC236}">
                  <a16:creationId xmlns:a16="http://schemas.microsoft.com/office/drawing/2014/main" id="{CE523DCF-F2E7-7744-8D24-63993355EB67}"/>
                </a:ext>
              </a:extLst>
            </p:cNvPr>
            <p:cNvSpPr txBox="1"/>
            <p:nvPr/>
          </p:nvSpPr>
          <p:spPr>
            <a:xfrm>
              <a:off x="9585426" y="4510703"/>
              <a:ext cx="329004" cy="484160"/>
            </a:xfrm>
            <a:prstGeom prst="rect">
              <a:avLst/>
            </a:prstGeom>
            <a:solidFill>
              <a:srgbClr val="5BFFFF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  <a:endParaRPr lang="zh-TW" altLang="en-US" sz="16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grpSp>
          <p:nvGrpSpPr>
            <p:cNvPr id="247" name="圖形 152">
              <a:extLst>
                <a:ext uri="{FF2B5EF4-FFF2-40B4-BE49-F238E27FC236}">
                  <a16:creationId xmlns:a16="http://schemas.microsoft.com/office/drawing/2014/main" id="{18B40247-287F-C745-B730-28A9C9ED16CB}"/>
                </a:ext>
              </a:extLst>
            </p:cNvPr>
            <p:cNvGrpSpPr/>
            <p:nvPr/>
          </p:nvGrpSpPr>
          <p:grpSpPr>
            <a:xfrm flipH="1">
              <a:off x="8648700" y="4436457"/>
              <a:ext cx="458537" cy="590550"/>
              <a:chOff x="9272428" y="5069210"/>
              <a:chExt cx="458537" cy="590550"/>
            </a:xfrm>
          </p:grpSpPr>
          <p:sp>
            <p:nvSpPr>
              <p:cNvPr id="262" name="手繪多邊形: 圖案 240">
                <a:extLst>
                  <a:ext uri="{FF2B5EF4-FFF2-40B4-BE49-F238E27FC236}">
                    <a16:creationId xmlns:a16="http://schemas.microsoft.com/office/drawing/2014/main" id="{C4AD3AC8-60A7-2B4B-93BF-F6989DEB008A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手繪多邊形: 圖案 241">
                <a:extLst>
                  <a:ext uri="{FF2B5EF4-FFF2-40B4-BE49-F238E27FC236}">
                    <a16:creationId xmlns:a16="http://schemas.microsoft.com/office/drawing/2014/main" id="{95382812-A2A9-5849-906C-4990061926E8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手繪多邊形: 圖案 242">
                <a:extLst>
                  <a:ext uri="{FF2B5EF4-FFF2-40B4-BE49-F238E27FC236}">
                    <a16:creationId xmlns:a16="http://schemas.microsoft.com/office/drawing/2014/main" id="{AA45DA1E-03A1-F24B-B18C-82F0CA713F6F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手繪多邊形: 圖案 243">
                <a:extLst>
                  <a:ext uri="{FF2B5EF4-FFF2-40B4-BE49-F238E27FC236}">
                    <a16:creationId xmlns:a16="http://schemas.microsoft.com/office/drawing/2014/main" id="{D27843D8-528C-3648-B52A-4C39E369C5F7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44">
                <a:extLst>
                  <a:ext uri="{FF2B5EF4-FFF2-40B4-BE49-F238E27FC236}">
                    <a16:creationId xmlns:a16="http://schemas.microsoft.com/office/drawing/2014/main" id="{C071203B-1DBD-994D-B658-72132F3C908C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手繪多邊形: 圖案 245">
                <a:extLst>
                  <a:ext uri="{FF2B5EF4-FFF2-40B4-BE49-F238E27FC236}">
                    <a16:creationId xmlns:a16="http://schemas.microsoft.com/office/drawing/2014/main" id="{BFE7740A-02BD-2448-BB18-14463F78C407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手繪多邊形: 圖案 246">
                <a:extLst>
                  <a:ext uri="{FF2B5EF4-FFF2-40B4-BE49-F238E27FC236}">
                    <a16:creationId xmlns:a16="http://schemas.microsoft.com/office/drawing/2014/main" id="{5B41ED4A-AF02-8041-93FA-38B9C20B94FE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手繪多邊形: 圖案 247">
                <a:extLst>
                  <a:ext uri="{FF2B5EF4-FFF2-40B4-BE49-F238E27FC236}">
                    <a16:creationId xmlns:a16="http://schemas.microsoft.com/office/drawing/2014/main" id="{C53F797B-C5E8-5942-9B0D-DE50B06687A2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手繪多邊形: 圖案 248">
                <a:extLst>
                  <a:ext uri="{FF2B5EF4-FFF2-40B4-BE49-F238E27FC236}">
                    <a16:creationId xmlns:a16="http://schemas.microsoft.com/office/drawing/2014/main" id="{811DE806-6E8D-DA43-BFAB-038FB9EF24C6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1" name="手繪多邊形: 圖案 249">
                <a:extLst>
                  <a:ext uri="{FF2B5EF4-FFF2-40B4-BE49-F238E27FC236}">
                    <a16:creationId xmlns:a16="http://schemas.microsoft.com/office/drawing/2014/main" id="{88018A2C-A8F2-E242-864C-8AD8683C9F32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2" name="手繪多邊形: 圖案 250">
                <a:extLst>
                  <a:ext uri="{FF2B5EF4-FFF2-40B4-BE49-F238E27FC236}">
                    <a16:creationId xmlns:a16="http://schemas.microsoft.com/office/drawing/2014/main" id="{77C92EFE-1F44-5043-AED6-D4E4A3B2C187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手繪多邊形: 圖案 251">
                <a:extLst>
                  <a:ext uri="{FF2B5EF4-FFF2-40B4-BE49-F238E27FC236}">
                    <a16:creationId xmlns:a16="http://schemas.microsoft.com/office/drawing/2014/main" id="{10BC2377-09FC-3E44-82C1-75365A41B4D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4" name="手繪多邊形: 圖案 252">
                <a:extLst>
                  <a:ext uri="{FF2B5EF4-FFF2-40B4-BE49-F238E27FC236}">
                    <a16:creationId xmlns:a16="http://schemas.microsoft.com/office/drawing/2014/main" id="{D691E8F8-418E-5542-93B6-48D16C2ECDA7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8" name="圖形 152">
              <a:extLst>
                <a:ext uri="{FF2B5EF4-FFF2-40B4-BE49-F238E27FC236}">
                  <a16:creationId xmlns:a16="http://schemas.microsoft.com/office/drawing/2014/main" id="{D8253C9F-A248-4843-A2F4-A8CBC7FB7245}"/>
                </a:ext>
              </a:extLst>
            </p:cNvPr>
            <p:cNvGrpSpPr/>
            <p:nvPr/>
          </p:nvGrpSpPr>
          <p:grpSpPr>
            <a:xfrm flipH="1">
              <a:off x="9121822" y="4438731"/>
              <a:ext cx="458537" cy="590550"/>
              <a:chOff x="9272428" y="5069210"/>
              <a:chExt cx="458537" cy="590550"/>
            </a:xfrm>
          </p:grpSpPr>
          <p:sp>
            <p:nvSpPr>
              <p:cNvPr id="249" name="手繪多邊形: 圖案 227">
                <a:extLst>
                  <a:ext uri="{FF2B5EF4-FFF2-40B4-BE49-F238E27FC236}">
                    <a16:creationId xmlns:a16="http://schemas.microsoft.com/office/drawing/2014/main" id="{84A792C9-0CF8-2C47-95DB-64A1D1EBB47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手繪多邊形: 圖案 228">
                <a:extLst>
                  <a:ext uri="{FF2B5EF4-FFF2-40B4-BE49-F238E27FC236}">
                    <a16:creationId xmlns:a16="http://schemas.microsoft.com/office/drawing/2014/main" id="{AC929C4A-899E-A143-9904-816A0F9A963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手繪多邊形: 圖案 229">
                <a:extLst>
                  <a:ext uri="{FF2B5EF4-FFF2-40B4-BE49-F238E27FC236}">
                    <a16:creationId xmlns:a16="http://schemas.microsoft.com/office/drawing/2014/main" id="{AEA38A44-709B-4F4F-9B6A-E35911A8C9E1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手繪多邊形: 圖案 230">
                <a:extLst>
                  <a:ext uri="{FF2B5EF4-FFF2-40B4-BE49-F238E27FC236}">
                    <a16:creationId xmlns:a16="http://schemas.microsoft.com/office/drawing/2014/main" id="{5A71C8DA-74B7-F347-BA9E-886EBF149FB0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手繪多邊形: 圖案 231">
                <a:extLst>
                  <a:ext uri="{FF2B5EF4-FFF2-40B4-BE49-F238E27FC236}">
                    <a16:creationId xmlns:a16="http://schemas.microsoft.com/office/drawing/2014/main" id="{93A475BC-073D-9F48-8CF0-AB50469E0838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手繪多邊形: 圖案 232">
                <a:extLst>
                  <a:ext uri="{FF2B5EF4-FFF2-40B4-BE49-F238E27FC236}">
                    <a16:creationId xmlns:a16="http://schemas.microsoft.com/office/drawing/2014/main" id="{AD5FCD2D-DEEE-FF42-BCBF-B45C80C043A9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手繪多邊形: 圖案 233">
                <a:extLst>
                  <a:ext uri="{FF2B5EF4-FFF2-40B4-BE49-F238E27FC236}">
                    <a16:creationId xmlns:a16="http://schemas.microsoft.com/office/drawing/2014/main" id="{DDFD50DA-C12F-5840-B430-BA510504665D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手繪多邊形: 圖案 234">
                <a:extLst>
                  <a:ext uri="{FF2B5EF4-FFF2-40B4-BE49-F238E27FC236}">
                    <a16:creationId xmlns:a16="http://schemas.microsoft.com/office/drawing/2014/main" id="{C2277EFB-E9C5-3542-B9FB-C26FE31F0F23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手繪多邊形: 圖案 235">
                <a:extLst>
                  <a:ext uri="{FF2B5EF4-FFF2-40B4-BE49-F238E27FC236}">
                    <a16:creationId xmlns:a16="http://schemas.microsoft.com/office/drawing/2014/main" id="{37F313E8-711B-654B-9AD6-4CDC2B4ABE0A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手繪多邊形: 圖案 236">
                <a:extLst>
                  <a:ext uri="{FF2B5EF4-FFF2-40B4-BE49-F238E27FC236}">
                    <a16:creationId xmlns:a16="http://schemas.microsoft.com/office/drawing/2014/main" id="{0C4EFF46-F7D2-8743-907C-19A4EE6CE928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手繪多邊形: 圖案 237">
                <a:extLst>
                  <a:ext uri="{FF2B5EF4-FFF2-40B4-BE49-F238E27FC236}">
                    <a16:creationId xmlns:a16="http://schemas.microsoft.com/office/drawing/2014/main" id="{A6ACC504-7A0E-F542-B19B-AD51EF1FCE58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手繪多邊形: 圖案 238">
                <a:extLst>
                  <a:ext uri="{FF2B5EF4-FFF2-40B4-BE49-F238E27FC236}">
                    <a16:creationId xmlns:a16="http://schemas.microsoft.com/office/drawing/2014/main" id="{60B9BEB6-E272-A641-9AA7-AEC26CC9A886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手繪多邊形: 圖案 239">
                <a:extLst>
                  <a:ext uri="{FF2B5EF4-FFF2-40B4-BE49-F238E27FC236}">
                    <a16:creationId xmlns:a16="http://schemas.microsoft.com/office/drawing/2014/main" id="{38ED18CC-B5A4-3444-BFF8-F0E980336A90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cxnSp>
        <p:nvCxnSpPr>
          <p:cNvPr id="281" name="直線單箭頭接點 54">
            <a:extLst>
              <a:ext uri="{FF2B5EF4-FFF2-40B4-BE49-F238E27FC236}">
                <a16:creationId xmlns:a16="http://schemas.microsoft.com/office/drawing/2014/main" id="{B8F47AC7-379C-294F-8F99-AA9FF4E4A4E5}"/>
              </a:ext>
            </a:extLst>
          </p:cNvPr>
          <p:cNvCxnSpPr>
            <a:cxnSpLocks/>
          </p:cNvCxnSpPr>
          <p:nvPr/>
        </p:nvCxnSpPr>
        <p:spPr>
          <a:xfrm flipV="1">
            <a:off x="6505842" y="3281009"/>
            <a:ext cx="2656573" cy="1"/>
          </a:xfrm>
          <a:prstGeom prst="straightConnector1">
            <a:avLst/>
          </a:prstGeom>
          <a:ln w="44450">
            <a:gradFill>
              <a:gsLst>
                <a:gs pos="0">
                  <a:srgbClr val="58A6FF"/>
                </a:gs>
                <a:gs pos="100000">
                  <a:srgbClr val="AD79FF"/>
                </a:gs>
              </a:gsLst>
              <a:lin ang="5400000" scaled="1"/>
            </a:gradFill>
            <a:headEnd w="lg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接點: 肘形 61">
            <a:extLst>
              <a:ext uri="{FF2B5EF4-FFF2-40B4-BE49-F238E27FC236}">
                <a16:creationId xmlns:a16="http://schemas.microsoft.com/office/drawing/2014/main" id="{1F1126A0-5500-B740-A69F-A988A665F9AD}"/>
              </a:ext>
            </a:extLst>
          </p:cNvPr>
          <p:cNvCxnSpPr>
            <a:cxnSpLocks/>
          </p:cNvCxnSpPr>
          <p:nvPr/>
        </p:nvCxnSpPr>
        <p:spPr>
          <a:xfrm flipV="1">
            <a:off x="6612310" y="3724324"/>
            <a:ext cx="2449455" cy="1541545"/>
          </a:xfrm>
          <a:prstGeom prst="bentConnector3">
            <a:avLst>
              <a:gd name="adj1" fmla="val 50000"/>
            </a:avLst>
          </a:prstGeom>
          <a:ln w="44450">
            <a:gradFill>
              <a:gsLst>
                <a:gs pos="0">
                  <a:srgbClr val="58A6FF"/>
                </a:gs>
                <a:gs pos="100000">
                  <a:srgbClr val="AD79FF"/>
                </a:gs>
              </a:gsLst>
              <a:lin ang="5400000" scaled="1"/>
            </a:gradFill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乘號 282">
            <a:extLst>
              <a:ext uri="{FF2B5EF4-FFF2-40B4-BE49-F238E27FC236}">
                <a16:creationId xmlns:a16="http://schemas.microsoft.com/office/drawing/2014/main" id="{8AEFEAD7-EC2E-7C41-8F42-E4DD23AEE255}"/>
              </a:ext>
            </a:extLst>
          </p:cNvPr>
          <p:cNvSpPr/>
          <p:nvPr/>
        </p:nvSpPr>
        <p:spPr>
          <a:xfrm>
            <a:off x="7185772" y="2824695"/>
            <a:ext cx="912627" cy="912627"/>
          </a:xfrm>
          <a:prstGeom prst="mathMultiply">
            <a:avLst>
              <a:gd name="adj1" fmla="val 17125"/>
            </a:avLst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275" name="群組 274">
            <a:extLst>
              <a:ext uri="{FF2B5EF4-FFF2-40B4-BE49-F238E27FC236}">
                <a16:creationId xmlns:a16="http://schemas.microsoft.com/office/drawing/2014/main" id="{3EB348A9-79D3-4AC3-92BA-25A6316CFF0A}"/>
              </a:ext>
            </a:extLst>
          </p:cNvPr>
          <p:cNvGrpSpPr/>
          <p:nvPr/>
        </p:nvGrpSpPr>
        <p:grpSpPr>
          <a:xfrm>
            <a:off x="5398044" y="2548391"/>
            <a:ext cx="1343393" cy="1383158"/>
            <a:chOff x="7914289" y="1570869"/>
            <a:chExt cx="3469946" cy="3400524"/>
          </a:xfrm>
        </p:grpSpPr>
        <p:pic>
          <p:nvPicPr>
            <p:cNvPr id="276" name="圖片 275">
              <a:extLst>
                <a:ext uri="{FF2B5EF4-FFF2-40B4-BE49-F238E27FC236}">
                  <a16:creationId xmlns:a16="http://schemas.microsoft.com/office/drawing/2014/main" id="{AD56FA2B-8619-4EA8-A699-F90144F84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289" y="1570869"/>
              <a:ext cx="3469946" cy="3400524"/>
            </a:xfrm>
            <a:prstGeom prst="ellipse">
              <a:avLst/>
            </a:prstGeom>
            <a:ln w="104775">
              <a:solidFill>
                <a:srgbClr val="FF3300"/>
              </a:solidFill>
            </a:ln>
          </p:spPr>
        </p:pic>
        <p:cxnSp>
          <p:nvCxnSpPr>
            <p:cNvPr id="277" name="直線接點 276">
              <a:extLst>
                <a:ext uri="{FF2B5EF4-FFF2-40B4-BE49-F238E27FC236}">
                  <a16:creationId xmlns:a16="http://schemas.microsoft.com/office/drawing/2014/main" id="{37694CE9-D975-46FC-BF4F-F50AF9E0E343}"/>
                </a:ext>
              </a:extLst>
            </p:cNvPr>
            <p:cNvCxnSpPr>
              <a:stCxn id="276" idx="1"/>
            </p:cNvCxnSpPr>
            <p:nvPr/>
          </p:nvCxnSpPr>
          <p:spPr>
            <a:xfrm>
              <a:off x="8422451" y="2068864"/>
              <a:ext cx="2529328" cy="2461095"/>
            </a:xfrm>
            <a:prstGeom prst="line">
              <a:avLst/>
            </a:prstGeom>
            <a:ln w="11112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8" name="圖形 277">
            <a:extLst>
              <a:ext uri="{FF2B5EF4-FFF2-40B4-BE49-F238E27FC236}">
                <a16:creationId xmlns:a16="http://schemas.microsoft.com/office/drawing/2014/main" id="{A18AEBAE-8328-4578-9E2D-9D3683C20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06376" y="3265039"/>
            <a:ext cx="710139" cy="658958"/>
          </a:xfrm>
          <a:prstGeom prst="rect">
            <a:avLst/>
          </a:prstGeom>
        </p:spPr>
      </p:pic>
      <p:pic>
        <p:nvPicPr>
          <p:cNvPr id="279" name="圖形 278">
            <a:extLst>
              <a:ext uri="{FF2B5EF4-FFF2-40B4-BE49-F238E27FC236}">
                <a16:creationId xmlns:a16="http://schemas.microsoft.com/office/drawing/2014/main" id="{352BC7A6-5502-4979-8F91-6555211F8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96728" y="4440689"/>
            <a:ext cx="774076" cy="613682"/>
          </a:xfrm>
          <a:prstGeom prst="rect">
            <a:avLst/>
          </a:prstGeom>
        </p:spPr>
      </p:pic>
      <p:grpSp>
        <p:nvGrpSpPr>
          <p:cNvPr id="423" name="群組 422">
            <a:extLst>
              <a:ext uri="{FF2B5EF4-FFF2-40B4-BE49-F238E27FC236}">
                <a16:creationId xmlns:a16="http://schemas.microsoft.com/office/drawing/2014/main" id="{C43253D6-5573-4CA3-A56B-F889D74BB2C9}"/>
              </a:ext>
            </a:extLst>
          </p:cNvPr>
          <p:cNvGrpSpPr/>
          <p:nvPr/>
        </p:nvGrpSpPr>
        <p:grpSpPr>
          <a:xfrm>
            <a:off x="4254833" y="4171616"/>
            <a:ext cx="1395282" cy="1247785"/>
            <a:chOff x="8452068" y="3413245"/>
            <a:chExt cx="1395282" cy="1247785"/>
          </a:xfrm>
        </p:grpSpPr>
        <p:grpSp>
          <p:nvGrpSpPr>
            <p:cNvPr id="424" name="圖形 18">
              <a:extLst>
                <a:ext uri="{FF2B5EF4-FFF2-40B4-BE49-F238E27FC236}">
                  <a16:creationId xmlns:a16="http://schemas.microsoft.com/office/drawing/2014/main" id="{01FC26C9-EA7E-4342-9470-D639DE2F28AB}"/>
                </a:ext>
              </a:extLst>
            </p:cNvPr>
            <p:cNvGrpSpPr/>
            <p:nvPr/>
          </p:nvGrpSpPr>
          <p:grpSpPr>
            <a:xfrm>
              <a:off x="8452068" y="3555216"/>
              <a:ext cx="1395282" cy="1105814"/>
              <a:chOff x="8338475" y="3282973"/>
              <a:chExt cx="1365427" cy="1085848"/>
            </a:xfrm>
            <a:solidFill>
              <a:schemeClr val="bg1">
                <a:lumMod val="75000"/>
                <a:lumOff val="25000"/>
              </a:schemeClr>
            </a:solidFill>
          </p:grpSpPr>
          <p:sp>
            <p:nvSpPr>
              <p:cNvPr id="431" name="手繪多邊形: 圖案 430">
                <a:extLst>
                  <a:ext uri="{FF2B5EF4-FFF2-40B4-BE49-F238E27FC236}">
                    <a16:creationId xmlns:a16="http://schemas.microsoft.com/office/drawing/2014/main" id="{05DE4731-77EB-4C24-8DB9-24E4C6B6F24A}"/>
                  </a:ext>
                </a:extLst>
              </p:cNvPr>
              <p:cNvSpPr/>
              <p:nvPr/>
            </p:nvSpPr>
            <p:spPr>
              <a:xfrm>
                <a:off x="8338475" y="3282974"/>
                <a:ext cx="1365427" cy="1085847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3" name="手繪多邊形: 圖案 432">
                <a:extLst>
                  <a:ext uri="{FF2B5EF4-FFF2-40B4-BE49-F238E27FC236}">
                    <a16:creationId xmlns:a16="http://schemas.microsoft.com/office/drawing/2014/main" id="{5B33B8FB-94D6-4FC3-B487-7224A2CAFFB1}"/>
                  </a:ext>
                </a:extLst>
              </p:cNvPr>
              <p:cNvSpPr/>
              <p:nvPr/>
            </p:nvSpPr>
            <p:spPr>
              <a:xfrm>
                <a:off x="8646399" y="3282973"/>
                <a:ext cx="9525" cy="1085847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4" name="手繪多邊形: 圖案 433">
                <a:extLst>
                  <a:ext uri="{FF2B5EF4-FFF2-40B4-BE49-F238E27FC236}">
                    <a16:creationId xmlns:a16="http://schemas.microsoft.com/office/drawing/2014/main" id="{B1C8D985-C74B-45E2-B231-ECE1968813A3}"/>
                  </a:ext>
                </a:extLst>
              </p:cNvPr>
              <p:cNvSpPr/>
              <p:nvPr/>
            </p:nvSpPr>
            <p:spPr>
              <a:xfrm>
                <a:off x="8410585" y="4023444"/>
                <a:ext cx="161929" cy="8572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49" name="手繪多邊形: 圖案 448">
                <a:extLst>
                  <a:ext uri="{FF2B5EF4-FFF2-40B4-BE49-F238E27FC236}">
                    <a16:creationId xmlns:a16="http://schemas.microsoft.com/office/drawing/2014/main" id="{B97C838F-79EE-4CBD-9A36-04694A35A20C}"/>
                  </a:ext>
                </a:extLst>
              </p:cNvPr>
              <p:cNvSpPr/>
              <p:nvPr/>
            </p:nvSpPr>
            <p:spPr>
              <a:xfrm>
                <a:off x="8410585" y="4169939"/>
                <a:ext cx="161929" cy="133350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7" name="手繪多邊形: 圖案 466">
                <a:extLst>
                  <a:ext uri="{FF2B5EF4-FFF2-40B4-BE49-F238E27FC236}">
                    <a16:creationId xmlns:a16="http://schemas.microsoft.com/office/drawing/2014/main" id="{6A9B4B8E-619A-48C5-AB12-D23312AA74B3}"/>
                  </a:ext>
                </a:extLst>
              </p:cNvPr>
              <p:cNvSpPr/>
              <p:nvPr/>
            </p:nvSpPr>
            <p:spPr>
              <a:xfrm>
                <a:off x="9105639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0" name="手繪多邊形: 圖案 469">
                <a:extLst>
                  <a:ext uri="{FF2B5EF4-FFF2-40B4-BE49-F238E27FC236}">
                    <a16:creationId xmlns:a16="http://schemas.microsoft.com/office/drawing/2014/main" id="{E647A62F-9685-42E0-9883-22C6184F1CA8}"/>
                  </a:ext>
                </a:extLst>
              </p:cNvPr>
              <p:cNvSpPr/>
              <p:nvPr/>
            </p:nvSpPr>
            <p:spPr>
              <a:xfrm>
                <a:off x="9105639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1" name="手繪多邊形: 圖案 470">
                <a:extLst>
                  <a:ext uri="{FF2B5EF4-FFF2-40B4-BE49-F238E27FC236}">
                    <a16:creationId xmlns:a16="http://schemas.microsoft.com/office/drawing/2014/main" id="{1D762136-F2C4-4803-9FB4-98F1CEF77E81}"/>
                  </a:ext>
                </a:extLst>
              </p:cNvPr>
              <p:cNvSpPr/>
              <p:nvPr/>
            </p:nvSpPr>
            <p:spPr>
              <a:xfrm>
                <a:off x="8918088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2" name="手繪多邊形: 圖案 471">
                <a:extLst>
                  <a:ext uri="{FF2B5EF4-FFF2-40B4-BE49-F238E27FC236}">
                    <a16:creationId xmlns:a16="http://schemas.microsoft.com/office/drawing/2014/main" id="{7A85218F-AAE2-4283-924D-102A9994FBFE}"/>
                  </a:ext>
                </a:extLst>
              </p:cNvPr>
              <p:cNvSpPr/>
              <p:nvPr/>
            </p:nvSpPr>
            <p:spPr>
              <a:xfrm>
                <a:off x="8730631" y="3356506"/>
                <a:ext cx="152404" cy="666748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3" name="手繪多邊形: 圖案 472">
                <a:extLst>
                  <a:ext uri="{FF2B5EF4-FFF2-40B4-BE49-F238E27FC236}">
                    <a16:creationId xmlns:a16="http://schemas.microsoft.com/office/drawing/2014/main" id="{2E9F73D3-035F-46AB-9C4D-76DF1591BAC8}"/>
                  </a:ext>
                </a:extLst>
              </p:cNvPr>
              <p:cNvSpPr/>
              <p:nvPr/>
            </p:nvSpPr>
            <p:spPr>
              <a:xfrm>
                <a:off x="873063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4" name="手繪多邊形: 圖案 473">
                <a:extLst>
                  <a:ext uri="{FF2B5EF4-FFF2-40B4-BE49-F238E27FC236}">
                    <a16:creationId xmlns:a16="http://schemas.microsoft.com/office/drawing/2014/main" id="{D8987AD1-A697-4BE6-B567-3DC730140CAD}"/>
                  </a:ext>
                </a:extLst>
              </p:cNvPr>
              <p:cNvSpPr/>
              <p:nvPr/>
            </p:nvSpPr>
            <p:spPr>
              <a:xfrm>
                <a:off x="9293191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5" name="手繪多邊形: 圖案 474">
                <a:extLst>
                  <a:ext uri="{FF2B5EF4-FFF2-40B4-BE49-F238E27FC236}">
                    <a16:creationId xmlns:a16="http://schemas.microsoft.com/office/drawing/2014/main" id="{D945DEB9-3CB1-4128-A08E-01E1A21378B9}"/>
                  </a:ext>
                </a:extLst>
              </p:cNvPr>
              <p:cNvSpPr/>
              <p:nvPr/>
            </p:nvSpPr>
            <p:spPr>
              <a:xfrm>
                <a:off x="929319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6" name="手繪多邊形: 圖案 475">
                <a:extLst>
                  <a:ext uri="{FF2B5EF4-FFF2-40B4-BE49-F238E27FC236}">
                    <a16:creationId xmlns:a16="http://schemas.microsoft.com/office/drawing/2014/main" id="{A81277A4-4459-40FB-AA85-215F03548780}"/>
                  </a:ext>
                </a:extLst>
              </p:cNvPr>
              <p:cNvSpPr/>
              <p:nvPr/>
            </p:nvSpPr>
            <p:spPr>
              <a:xfrm>
                <a:off x="9480742" y="3356507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7" name="手繪多邊形: 圖案 476">
                <a:extLst>
                  <a:ext uri="{FF2B5EF4-FFF2-40B4-BE49-F238E27FC236}">
                    <a16:creationId xmlns:a16="http://schemas.microsoft.com/office/drawing/2014/main" id="{DE9AAE56-B038-4D2C-B67A-CB3DECC5B67B}"/>
                  </a:ext>
                </a:extLst>
              </p:cNvPr>
              <p:cNvSpPr/>
              <p:nvPr/>
            </p:nvSpPr>
            <p:spPr>
              <a:xfrm>
                <a:off x="9480742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8" name="手繪多邊形: 圖案 477">
                <a:extLst>
                  <a:ext uri="{FF2B5EF4-FFF2-40B4-BE49-F238E27FC236}">
                    <a16:creationId xmlns:a16="http://schemas.microsoft.com/office/drawing/2014/main" id="{071DC9A4-A3CE-4795-AD0A-40262A8C3EE9}"/>
                  </a:ext>
                </a:extLst>
              </p:cNvPr>
              <p:cNvSpPr/>
              <p:nvPr/>
            </p:nvSpPr>
            <p:spPr>
              <a:xfrm>
                <a:off x="8501074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79" name="手繪多邊形: 圖案 478">
                <a:extLst>
                  <a:ext uri="{FF2B5EF4-FFF2-40B4-BE49-F238E27FC236}">
                    <a16:creationId xmlns:a16="http://schemas.microsoft.com/office/drawing/2014/main" id="{F7E481EF-16BF-4A92-8035-367FF5FA5276}"/>
                  </a:ext>
                </a:extLst>
              </p:cNvPr>
              <p:cNvSpPr/>
              <p:nvPr/>
            </p:nvSpPr>
            <p:spPr>
              <a:xfrm>
                <a:off x="8558129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0" name="手繪多邊形: 圖案 479">
                <a:extLst>
                  <a:ext uri="{FF2B5EF4-FFF2-40B4-BE49-F238E27FC236}">
                    <a16:creationId xmlns:a16="http://schemas.microsoft.com/office/drawing/2014/main" id="{3B2AD002-DD52-405F-AC21-173B5F71AB32}"/>
                  </a:ext>
                </a:extLst>
              </p:cNvPr>
              <p:cNvSpPr/>
              <p:nvPr/>
            </p:nvSpPr>
            <p:spPr>
              <a:xfrm>
                <a:off x="8443923" y="3357745"/>
                <a:ext cx="47626" cy="38100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1" name="手繪多邊形: 圖案 480">
                <a:extLst>
                  <a:ext uri="{FF2B5EF4-FFF2-40B4-BE49-F238E27FC236}">
                    <a16:creationId xmlns:a16="http://schemas.microsoft.com/office/drawing/2014/main" id="{9A52524D-5142-4C4D-99CA-A6ACCD6B5B1C}"/>
                  </a:ext>
                </a:extLst>
              </p:cNvPr>
              <p:cNvSpPr/>
              <p:nvPr/>
            </p:nvSpPr>
            <p:spPr>
              <a:xfrm>
                <a:off x="8388107" y="3357271"/>
                <a:ext cx="47626" cy="38100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2" name="手繪多邊形: 圖案 481">
                <a:extLst>
                  <a:ext uri="{FF2B5EF4-FFF2-40B4-BE49-F238E27FC236}">
                    <a16:creationId xmlns:a16="http://schemas.microsoft.com/office/drawing/2014/main" id="{7698610A-B80B-4963-A016-329B425726F6}"/>
                  </a:ext>
                </a:extLst>
              </p:cNvPr>
              <p:cNvSpPr/>
              <p:nvPr/>
            </p:nvSpPr>
            <p:spPr>
              <a:xfrm>
                <a:off x="8414872" y="3382701"/>
                <a:ext cx="19050" cy="9525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3" name="手繪多邊形: 圖案 482">
                <a:extLst>
                  <a:ext uri="{FF2B5EF4-FFF2-40B4-BE49-F238E27FC236}">
                    <a16:creationId xmlns:a16="http://schemas.microsoft.com/office/drawing/2014/main" id="{BEC7B17A-B780-4FE2-BDAD-23DE9502DD8D}"/>
                  </a:ext>
                </a:extLst>
              </p:cNvPr>
              <p:cNvSpPr/>
              <p:nvPr/>
            </p:nvSpPr>
            <p:spPr>
              <a:xfrm>
                <a:off x="8433064" y="4242045"/>
                <a:ext cx="114303" cy="38100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4" name="手繪多邊形: 圖案 483">
                <a:extLst>
                  <a:ext uri="{FF2B5EF4-FFF2-40B4-BE49-F238E27FC236}">
                    <a16:creationId xmlns:a16="http://schemas.microsoft.com/office/drawing/2014/main" id="{6BFD3A34-E264-46D0-B54F-9351C9D46453}"/>
                  </a:ext>
                </a:extLst>
              </p:cNvPr>
              <p:cNvSpPr/>
              <p:nvPr/>
            </p:nvSpPr>
            <p:spPr>
              <a:xfrm>
                <a:off x="8727868" y="4077734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5" name="手繪多邊形: 圖案 484">
                <a:extLst>
                  <a:ext uri="{FF2B5EF4-FFF2-40B4-BE49-F238E27FC236}">
                    <a16:creationId xmlns:a16="http://schemas.microsoft.com/office/drawing/2014/main" id="{8CF8F665-3876-43FD-843B-711B6DF84428}"/>
                  </a:ext>
                </a:extLst>
              </p:cNvPr>
              <p:cNvSpPr/>
              <p:nvPr/>
            </p:nvSpPr>
            <p:spPr>
              <a:xfrm>
                <a:off x="9071633" y="4077737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6" name="手繪多邊形: 圖案 485">
                <a:extLst>
                  <a:ext uri="{FF2B5EF4-FFF2-40B4-BE49-F238E27FC236}">
                    <a16:creationId xmlns:a16="http://schemas.microsoft.com/office/drawing/2014/main" id="{C5DD34AF-A676-4A51-BC65-C650B18467BB}"/>
                  </a:ext>
                </a:extLst>
              </p:cNvPr>
              <p:cNvSpPr/>
              <p:nvPr/>
            </p:nvSpPr>
            <p:spPr>
              <a:xfrm>
                <a:off x="9199458" y="407774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7" name="手繪多邊形: 圖案 486">
                <a:extLst>
                  <a:ext uri="{FF2B5EF4-FFF2-40B4-BE49-F238E27FC236}">
                    <a16:creationId xmlns:a16="http://schemas.microsoft.com/office/drawing/2014/main" id="{B8E03815-EA72-491F-A20F-8FD9608D4C2F}"/>
                  </a:ext>
                </a:extLst>
              </p:cNvPr>
              <p:cNvSpPr/>
              <p:nvPr/>
            </p:nvSpPr>
            <p:spPr>
              <a:xfrm>
                <a:off x="9543224" y="4077750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8" name="手繪多邊形: 圖案 487">
                <a:extLst>
                  <a:ext uri="{FF2B5EF4-FFF2-40B4-BE49-F238E27FC236}">
                    <a16:creationId xmlns:a16="http://schemas.microsoft.com/office/drawing/2014/main" id="{8ED043D4-08B6-4CFB-97BE-94DDDA6D21A5}"/>
                  </a:ext>
                </a:extLst>
              </p:cNvPr>
              <p:cNvSpPr/>
              <p:nvPr/>
            </p:nvSpPr>
            <p:spPr>
              <a:xfrm>
                <a:off x="8727869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9" name="手繪多邊形: 圖案 488">
                <a:extLst>
                  <a:ext uri="{FF2B5EF4-FFF2-40B4-BE49-F238E27FC236}">
                    <a16:creationId xmlns:a16="http://schemas.microsoft.com/office/drawing/2014/main" id="{5EE2BEF0-F7D4-4587-A185-F292BBD0CE1E}"/>
                  </a:ext>
                </a:extLst>
              </p:cNvPr>
              <p:cNvSpPr/>
              <p:nvPr/>
            </p:nvSpPr>
            <p:spPr>
              <a:xfrm>
                <a:off x="9071626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0" name="手繪多邊形: 圖案 489">
                <a:extLst>
                  <a:ext uri="{FF2B5EF4-FFF2-40B4-BE49-F238E27FC236}">
                    <a16:creationId xmlns:a16="http://schemas.microsoft.com/office/drawing/2014/main" id="{5AB2CA6D-0A0B-44BF-B457-D187656126B8}"/>
                  </a:ext>
                </a:extLst>
              </p:cNvPr>
              <p:cNvSpPr/>
              <p:nvPr/>
            </p:nvSpPr>
            <p:spPr>
              <a:xfrm>
                <a:off x="9199455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1" name="手繪多邊形: 圖案 490">
                <a:extLst>
                  <a:ext uri="{FF2B5EF4-FFF2-40B4-BE49-F238E27FC236}">
                    <a16:creationId xmlns:a16="http://schemas.microsoft.com/office/drawing/2014/main" id="{3455C06B-E041-4162-8356-3B6D16200117}"/>
                  </a:ext>
                </a:extLst>
              </p:cNvPr>
              <p:cNvSpPr/>
              <p:nvPr/>
            </p:nvSpPr>
            <p:spPr>
              <a:xfrm>
                <a:off x="9543017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2" name="手繪多邊形: 圖案 491">
                <a:extLst>
                  <a:ext uri="{FF2B5EF4-FFF2-40B4-BE49-F238E27FC236}">
                    <a16:creationId xmlns:a16="http://schemas.microsoft.com/office/drawing/2014/main" id="{A1F24FA8-9923-4E6D-8C3F-077A47614A19}"/>
                  </a:ext>
                </a:extLst>
              </p:cNvPr>
              <p:cNvSpPr/>
              <p:nvPr/>
            </p:nvSpPr>
            <p:spPr>
              <a:xfrm>
                <a:off x="891707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25" name="矩形 12">
              <a:extLst>
                <a:ext uri="{FF2B5EF4-FFF2-40B4-BE49-F238E27FC236}">
                  <a16:creationId xmlns:a16="http://schemas.microsoft.com/office/drawing/2014/main" id="{4F3E1A82-9002-4AA4-BE2A-788D5C3C98B6}"/>
                </a:ext>
              </a:extLst>
            </p:cNvPr>
            <p:cNvSpPr/>
            <p:nvPr/>
          </p:nvSpPr>
          <p:spPr>
            <a:xfrm>
              <a:off x="8468696" y="3413245"/>
              <a:ext cx="1366941" cy="155282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8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標題 24">
            <a:extLst>
              <a:ext uri="{FF2B5EF4-FFF2-40B4-BE49-F238E27FC236}">
                <a16:creationId xmlns:a16="http://schemas.microsoft.com/office/drawing/2014/main" id="{BCDEA7DC-6963-4AAB-8425-9342464B9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en-US" altLang="zh-TW" sz="4400" cap="none" dirty="0">
                <a:latin typeface="Arial" panose="020B0604020202020204" pitchFamily="34" charset="0"/>
                <a:sym typeface="Arial" panose="020B0604020202020204" pitchFamily="34" charset="0"/>
              </a:rPr>
              <a:t>loud</a:t>
            </a:r>
            <a: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區塊型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雲</a:t>
            </a:r>
            <a:r>
              <a:rPr 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網關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優勢</a:t>
            </a:r>
            <a:endParaRPr lang="zh-TW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內容版面配置區 2">
            <a:extLst>
              <a:ext uri="{FF2B5EF4-FFF2-40B4-BE49-F238E27FC236}">
                <a16:creationId xmlns:a16="http://schemas.microsoft.com/office/drawing/2014/main" id="{24D40192-86A9-4FF9-B2E7-ED4FB59013B6}"/>
              </a:ext>
            </a:extLst>
          </p:cNvPr>
          <p:cNvSpPr txBox="1">
            <a:spLocks/>
          </p:cNvSpPr>
          <p:nvPr/>
        </p:nvSpPr>
        <p:spPr>
          <a:xfrm>
            <a:off x="737128" y="2034015"/>
            <a:ext cx="2984584" cy="214829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>
              <a:lnSpc>
                <a:spcPct val="100000"/>
              </a:lnSpc>
            </a:pP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VJBOD Cloud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將上傳檔案切割成區塊，無法在雲端被讀取，可達到資料去識別化。</a:t>
            </a:r>
          </a:p>
          <a:p>
            <a:pPr marL="267970" indent="-267970">
              <a:lnSpc>
                <a:spcPct val="100000"/>
              </a:lnSpc>
            </a:pP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若企業做每天的資料庫備份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/ Email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備份，將只會備份被修改的區塊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(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變動量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)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，無需再備份整個資料庫，加快備份時間</a:t>
            </a:r>
            <a:r>
              <a:rPr 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。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F6CF9029-7BCB-4A90-B975-D5B7490B3F43}"/>
              </a:ext>
            </a:extLst>
          </p:cNvPr>
          <p:cNvGrpSpPr/>
          <p:nvPr/>
        </p:nvGrpSpPr>
        <p:grpSpPr>
          <a:xfrm>
            <a:off x="8643224" y="2052801"/>
            <a:ext cx="3088629" cy="2470005"/>
            <a:chOff x="7267870" y="2410811"/>
            <a:chExt cx="4663690" cy="3021477"/>
          </a:xfrm>
        </p:grpSpPr>
        <p:grpSp>
          <p:nvGrpSpPr>
            <p:cNvPr id="59" name="群組 58">
              <a:extLst>
                <a:ext uri="{FF2B5EF4-FFF2-40B4-BE49-F238E27FC236}">
                  <a16:creationId xmlns:a16="http://schemas.microsoft.com/office/drawing/2014/main" id="{7820894A-5E0E-4C69-A97E-50DC617B1278}"/>
                </a:ext>
              </a:extLst>
            </p:cNvPr>
            <p:cNvGrpSpPr/>
            <p:nvPr/>
          </p:nvGrpSpPr>
          <p:grpSpPr>
            <a:xfrm>
              <a:off x="7544347" y="2766885"/>
              <a:ext cx="3425392" cy="2297246"/>
              <a:chOff x="7071361" y="4074342"/>
              <a:chExt cx="3425392" cy="2297246"/>
            </a:xfrm>
          </p:grpSpPr>
          <p:sp>
            <p:nvSpPr>
              <p:cNvPr id="60" name="矩形 59">
                <a:extLst>
                  <a:ext uri="{FF2B5EF4-FFF2-40B4-BE49-F238E27FC236}">
                    <a16:creationId xmlns:a16="http://schemas.microsoft.com/office/drawing/2014/main" id="{16E6E958-0E3B-48B4-A518-F01B9CC9A6CE}"/>
                  </a:ext>
                </a:extLst>
              </p:cNvPr>
              <p:cNvSpPr/>
              <p:nvPr/>
            </p:nvSpPr>
            <p:spPr>
              <a:xfrm>
                <a:off x="7071361" y="4074342"/>
                <a:ext cx="57572" cy="2275658"/>
              </a:xfrm>
              <a:prstGeom prst="rect">
                <a:avLst/>
              </a:prstGeom>
              <a:solidFill>
                <a:srgbClr val="2F8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C90D5535-DB7E-4615-B0C0-3B98FEF96AF1}"/>
                  </a:ext>
                </a:extLst>
              </p:cNvPr>
              <p:cNvSpPr/>
              <p:nvPr/>
            </p:nvSpPr>
            <p:spPr>
              <a:xfrm rot="5400000" flipH="1">
                <a:off x="8761933" y="4636769"/>
                <a:ext cx="45719" cy="3423920"/>
              </a:xfrm>
              <a:prstGeom prst="rect">
                <a:avLst/>
              </a:prstGeom>
              <a:solidFill>
                <a:srgbClr val="2F89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aseline="-250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62" name="Rectangle 12">
              <a:extLst>
                <a:ext uri="{FF2B5EF4-FFF2-40B4-BE49-F238E27FC236}">
                  <a16:creationId xmlns:a16="http://schemas.microsoft.com/office/drawing/2014/main" id="{AA8ED27D-8AE6-4E91-BC7F-E587CC1C1785}"/>
                </a:ext>
              </a:extLst>
            </p:cNvPr>
            <p:cNvSpPr/>
            <p:nvPr/>
          </p:nvSpPr>
          <p:spPr>
            <a:xfrm>
              <a:off x="7267870" y="2410811"/>
              <a:ext cx="2148623" cy="37649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4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檔案數量</a:t>
              </a:r>
              <a:endParaRPr lang="en-US" altLang="zh-CN" sz="1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3" name="Rectangle 12">
              <a:extLst>
                <a:ext uri="{FF2B5EF4-FFF2-40B4-BE49-F238E27FC236}">
                  <a16:creationId xmlns:a16="http://schemas.microsoft.com/office/drawing/2014/main" id="{F1A52728-D2A7-482A-A87F-9AFDCDAB768B}"/>
                </a:ext>
              </a:extLst>
            </p:cNvPr>
            <p:cNvSpPr/>
            <p:nvPr/>
          </p:nvSpPr>
          <p:spPr>
            <a:xfrm>
              <a:off x="9806483" y="5055794"/>
              <a:ext cx="1398232" cy="37649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400" b="1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檔案大小</a:t>
              </a:r>
              <a:endParaRPr lang="en-US" altLang="zh-CN" sz="1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4" name="橢圓 63">
              <a:extLst>
                <a:ext uri="{FF2B5EF4-FFF2-40B4-BE49-F238E27FC236}">
                  <a16:creationId xmlns:a16="http://schemas.microsoft.com/office/drawing/2014/main" id="{A89AA184-8DF4-409C-9C37-8D342613D3ED}"/>
                </a:ext>
              </a:extLst>
            </p:cNvPr>
            <p:cNvSpPr/>
            <p:nvPr/>
          </p:nvSpPr>
          <p:spPr>
            <a:xfrm>
              <a:off x="9974570" y="4494614"/>
              <a:ext cx="302602" cy="249596"/>
            </a:xfrm>
            <a:prstGeom prst="ellipse">
              <a:avLst/>
            </a:prstGeom>
            <a:solidFill>
              <a:srgbClr val="2F89F2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5" name="橢圓 64">
              <a:extLst>
                <a:ext uri="{FF2B5EF4-FFF2-40B4-BE49-F238E27FC236}">
                  <a16:creationId xmlns:a16="http://schemas.microsoft.com/office/drawing/2014/main" id="{7FEF5495-6277-4D02-82D9-BE14D72D4742}"/>
                </a:ext>
              </a:extLst>
            </p:cNvPr>
            <p:cNvSpPr/>
            <p:nvPr/>
          </p:nvSpPr>
          <p:spPr>
            <a:xfrm>
              <a:off x="9369479" y="4079604"/>
              <a:ext cx="302602" cy="249596"/>
            </a:xfrm>
            <a:prstGeom prst="ellipse">
              <a:avLst/>
            </a:prstGeom>
            <a:solidFill>
              <a:srgbClr val="2F89F2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橢圓 65">
              <a:extLst>
                <a:ext uri="{FF2B5EF4-FFF2-40B4-BE49-F238E27FC236}">
                  <a16:creationId xmlns:a16="http://schemas.microsoft.com/office/drawing/2014/main" id="{2A137E9B-C268-4BAC-B547-C8735D3B4642}"/>
                </a:ext>
              </a:extLst>
            </p:cNvPr>
            <p:cNvSpPr/>
            <p:nvPr/>
          </p:nvSpPr>
          <p:spPr>
            <a:xfrm>
              <a:off x="7997196" y="3559508"/>
              <a:ext cx="302602" cy="249596"/>
            </a:xfrm>
            <a:prstGeom prst="ellipse">
              <a:avLst/>
            </a:prstGeom>
            <a:solidFill>
              <a:srgbClr val="2F89F2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7" name="Rectangle 12">
              <a:extLst>
                <a:ext uri="{FF2B5EF4-FFF2-40B4-BE49-F238E27FC236}">
                  <a16:creationId xmlns:a16="http://schemas.microsoft.com/office/drawing/2014/main" id="{D016BB79-AA6D-4562-B02A-347A5EFCB364}"/>
                </a:ext>
              </a:extLst>
            </p:cNvPr>
            <p:cNvSpPr/>
            <p:nvPr/>
          </p:nvSpPr>
          <p:spPr>
            <a:xfrm>
              <a:off x="10294159" y="4469376"/>
              <a:ext cx="1637401" cy="37649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大型資料庫</a:t>
              </a:r>
              <a:endParaRPr lang="en-US" altLang="zh-CN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8" name="Rectangle 12">
              <a:extLst>
                <a:ext uri="{FF2B5EF4-FFF2-40B4-BE49-F238E27FC236}">
                  <a16:creationId xmlns:a16="http://schemas.microsoft.com/office/drawing/2014/main" id="{7C339D64-3464-4810-BE64-D98D9700D7A4}"/>
                </a:ext>
              </a:extLst>
            </p:cNvPr>
            <p:cNvSpPr/>
            <p:nvPr/>
          </p:nvSpPr>
          <p:spPr>
            <a:xfrm>
              <a:off x="9660371" y="4041286"/>
              <a:ext cx="1637403" cy="37649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VM </a:t>
              </a:r>
              <a:r>
                <a:rPr lang="zh-TW" altLang="en-US" sz="1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磁碟區</a:t>
              </a:r>
              <a:endParaRPr lang="en-US" altLang="zh-CN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9" name="Rectangle 12">
              <a:extLst>
                <a:ext uri="{FF2B5EF4-FFF2-40B4-BE49-F238E27FC236}">
                  <a16:creationId xmlns:a16="http://schemas.microsoft.com/office/drawing/2014/main" id="{CB9285E2-D5E6-4EEB-8AB8-888253990F34}"/>
                </a:ext>
              </a:extLst>
            </p:cNvPr>
            <p:cNvSpPr/>
            <p:nvPr/>
          </p:nvSpPr>
          <p:spPr>
            <a:xfrm>
              <a:off x="8260202" y="3520841"/>
              <a:ext cx="2224854" cy="37649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TW" altLang="en-US" sz="1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影像素材或成品</a:t>
              </a:r>
            </a:p>
          </p:txBody>
        </p:sp>
        <p:sp>
          <p:nvSpPr>
            <p:cNvPr id="70" name="橢圓 69">
              <a:extLst>
                <a:ext uri="{FF2B5EF4-FFF2-40B4-BE49-F238E27FC236}">
                  <a16:creationId xmlns:a16="http://schemas.microsoft.com/office/drawing/2014/main" id="{E8760FAD-A8E6-4F72-BFED-96F4925759B4}"/>
                </a:ext>
              </a:extLst>
            </p:cNvPr>
            <p:cNvSpPr/>
            <p:nvPr/>
          </p:nvSpPr>
          <p:spPr>
            <a:xfrm>
              <a:off x="7871586" y="2895281"/>
              <a:ext cx="302602" cy="249596"/>
            </a:xfrm>
            <a:prstGeom prst="ellipse">
              <a:avLst/>
            </a:prstGeom>
            <a:solidFill>
              <a:srgbClr val="2F89F2"/>
            </a:solidFill>
            <a:ln>
              <a:noFill/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1" name="Rectangle 12">
              <a:extLst>
                <a:ext uri="{FF2B5EF4-FFF2-40B4-BE49-F238E27FC236}">
                  <a16:creationId xmlns:a16="http://schemas.microsoft.com/office/drawing/2014/main" id="{8336D3AB-63EA-404B-9395-C4C2598C16EC}"/>
                </a:ext>
              </a:extLst>
            </p:cNvPr>
            <p:cNvSpPr/>
            <p:nvPr/>
          </p:nvSpPr>
          <p:spPr>
            <a:xfrm>
              <a:off x="8174189" y="2847318"/>
              <a:ext cx="1651964" cy="376494"/>
            </a:xfrm>
            <a:prstGeom prst="rect">
              <a:avLst/>
            </a:prstGeom>
            <a:ln>
              <a:noFill/>
            </a:ln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Log </a:t>
              </a:r>
              <a:r>
                <a:rPr lang="zh-TW" altLang="en-US" sz="1400" dirty="0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檔案</a:t>
              </a:r>
              <a:endParaRPr lang="en-US" altLang="zh-CN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</p:grpSp>
      <p:sp>
        <p:nvSpPr>
          <p:cNvPr id="74" name="矩形: 圓角 73" hidden="1">
            <a:extLst>
              <a:ext uri="{FF2B5EF4-FFF2-40B4-BE49-F238E27FC236}">
                <a16:creationId xmlns:a16="http://schemas.microsoft.com/office/drawing/2014/main" id="{65388DAE-7FE8-4651-A662-A41D880A9CA2}"/>
              </a:ext>
            </a:extLst>
          </p:cNvPr>
          <p:cNvSpPr/>
          <p:nvPr/>
        </p:nvSpPr>
        <p:spPr>
          <a:xfrm>
            <a:off x="1643090" y="2624462"/>
            <a:ext cx="5655511" cy="1156107"/>
          </a:xfrm>
          <a:prstGeom prst="roundRect">
            <a:avLst>
              <a:gd name="adj" fmla="val 7000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6" name="Rectangle 12">
            <a:extLst>
              <a:ext uri="{FF2B5EF4-FFF2-40B4-BE49-F238E27FC236}">
                <a16:creationId xmlns:a16="http://schemas.microsoft.com/office/drawing/2014/main" id="{226D5A58-2955-48DF-BB81-202BE19AF404}"/>
              </a:ext>
            </a:extLst>
          </p:cNvPr>
          <p:cNvSpPr/>
          <p:nvPr/>
        </p:nvSpPr>
        <p:spPr>
          <a:xfrm>
            <a:off x="6340407" y="2374782"/>
            <a:ext cx="1818867" cy="73866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僅有被修改的資料的區塊 (變動量) 需要傳送上雲。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BE7B0680-6DF8-4CD0-BC43-45D9F701AA1F}"/>
              </a:ext>
            </a:extLst>
          </p:cNvPr>
          <p:cNvSpPr txBox="1"/>
          <p:nvPr/>
        </p:nvSpPr>
        <p:spPr>
          <a:xfrm>
            <a:off x="4420952" y="3885158"/>
            <a:ext cx="1279742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上傳整個檔案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FC46E585-0E4A-48DB-BA4F-BD56685FF65B}"/>
              </a:ext>
            </a:extLst>
          </p:cNvPr>
          <p:cNvGrpSpPr/>
          <p:nvPr/>
        </p:nvGrpSpPr>
        <p:grpSpPr>
          <a:xfrm>
            <a:off x="4306132" y="3098709"/>
            <a:ext cx="1621449" cy="688524"/>
            <a:chOff x="4021733" y="2868575"/>
            <a:chExt cx="2190242" cy="930055"/>
          </a:xfrm>
        </p:grpSpPr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66DA7E98-B95C-4A91-A686-5448CBA43FA5}"/>
                </a:ext>
              </a:extLst>
            </p:cNvPr>
            <p:cNvGrpSpPr/>
            <p:nvPr/>
          </p:nvGrpSpPr>
          <p:grpSpPr>
            <a:xfrm>
              <a:off x="4021733" y="2870369"/>
              <a:ext cx="998031" cy="928261"/>
              <a:chOff x="3905936" y="2722563"/>
              <a:chExt cx="998031" cy="928261"/>
            </a:xfrm>
          </p:grpSpPr>
          <p:sp>
            <p:nvSpPr>
              <p:cNvPr id="77" name="矩形: 圓角 76">
                <a:extLst>
                  <a:ext uri="{FF2B5EF4-FFF2-40B4-BE49-F238E27FC236}">
                    <a16:creationId xmlns:a16="http://schemas.microsoft.com/office/drawing/2014/main" id="{0E46BA06-2DFF-4724-9B80-9EABF30BB8B1}"/>
                  </a:ext>
                </a:extLst>
              </p:cNvPr>
              <p:cNvSpPr/>
              <p:nvPr/>
            </p:nvSpPr>
            <p:spPr>
              <a:xfrm>
                <a:off x="3905936" y="2722563"/>
                <a:ext cx="998031" cy="928261"/>
              </a:xfrm>
              <a:prstGeom prst="roundRect">
                <a:avLst>
                  <a:gd name="adj" fmla="val 5380"/>
                </a:avLst>
              </a:prstGeom>
              <a:solidFill>
                <a:schemeClr val="tx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0" name="矩形: 圓角 79">
                <a:extLst>
                  <a:ext uri="{FF2B5EF4-FFF2-40B4-BE49-F238E27FC236}">
                    <a16:creationId xmlns:a16="http://schemas.microsoft.com/office/drawing/2014/main" id="{EEF3B12C-353A-4BFC-A186-1F940E56C1AE}"/>
                  </a:ext>
                </a:extLst>
              </p:cNvPr>
              <p:cNvSpPr/>
              <p:nvPr/>
            </p:nvSpPr>
            <p:spPr>
              <a:xfrm>
                <a:off x="3961297" y="2803659"/>
                <a:ext cx="341207" cy="303795"/>
              </a:xfrm>
              <a:prstGeom prst="roundRect">
                <a:avLst/>
              </a:prstGeom>
              <a:solidFill>
                <a:srgbClr val="AF7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812F4C2C-7574-40A6-AEE9-7CE53BEB2528}"/>
                </a:ext>
              </a:extLst>
            </p:cNvPr>
            <p:cNvGrpSpPr/>
            <p:nvPr/>
          </p:nvGrpSpPr>
          <p:grpSpPr>
            <a:xfrm>
              <a:off x="5213944" y="2868575"/>
              <a:ext cx="998031" cy="928261"/>
              <a:chOff x="6209085" y="2722563"/>
              <a:chExt cx="998031" cy="928261"/>
            </a:xfrm>
          </p:grpSpPr>
          <p:sp>
            <p:nvSpPr>
              <p:cNvPr id="78" name="矩形: 圓角 77">
                <a:extLst>
                  <a:ext uri="{FF2B5EF4-FFF2-40B4-BE49-F238E27FC236}">
                    <a16:creationId xmlns:a16="http://schemas.microsoft.com/office/drawing/2014/main" id="{2105F5CC-32DE-4D44-A38E-00DDF6A8174F}"/>
                  </a:ext>
                </a:extLst>
              </p:cNvPr>
              <p:cNvSpPr/>
              <p:nvPr/>
            </p:nvSpPr>
            <p:spPr>
              <a:xfrm>
                <a:off x="6209085" y="2722563"/>
                <a:ext cx="998031" cy="928261"/>
              </a:xfrm>
              <a:prstGeom prst="roundRect">
                <a:avLst>
                  <a:gd name="adj" fmla="val 5722"/>
                </a:avLst>
              </a:prstGeom>
              <a:solidFill>
                <a:schemeClr val="tx1"/>
              </a:solidFill>
              <a:ln>
                <a:noFill/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1" name="矩形: 圓角 80">
                <a:extLst>
                  <a:ext uri="{FF2B5EF4-FFF2-40B4-BE49-F238E27FC236}">
                    <a16:creationId xmlns:a16="http://schemas.microsoft.com/office/drawing/2014/main" id="{DCE587B9-1305-4ED4-87B0-5D229CB46981}"/>
                  </a:ext>
                </a:extLst>
              </p:cNvPr>
              <p:cNvSpPr/>
              <p:nvPr/>
            </p:nvSpPr>
            <p:spPr>
              <a:xfrm>
                <a:off x="6255916" y="2777329"/>
                <a:ext cx="341207" cy="303795"/>
              </a:xfrm>
              <a:prstGeom prst="roundRect">
                <a:avLst/>
              </a:prstGeom>
              <a:solidFill>
                <a:srgbClr val="FF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79" name="箭號: 向右 78">
              <a:extLst>
                <a:ext uri="{FF2B5EF4-FFF2-40B4-BE49-F238E27FC236}">
                  <a16:creationId xmlns:a16="http://schemas.microsoft.com/office/drawing/2014/main" id="{9209EDE5-AB49-427B-9B4F-B70763168A60}"/>
                </a:ext>
              </a:extLst>
            </p:cNvPr>
            <p:cNvSpPr/>
            <p:nvPr/>
          </p:nvSpPr>
          <p:spPr>
            <a:xfrm>
              <a:off x="4757908" y="3299732"/>
              <a:ext cx="691851" cy="224521"/>
            </a:xfrm>
            <a:prstGeom prst="rightArrow">
              <a:avLst/>
            </a:prstGeom>
            <a:gradFill>
              <a:gsLst>
                <a:gs pos="48000">
                  <a:srgbClr val="6E78F6">
                    <a:alpha val="50000"/>
                  </a:srgbClr>
                </a:gs>
                <a:gs pos="0">
                  <a:srgbClr val="AC66FA">
                    <a:alpha val="0"/>
                  </a:srgbClr>
                </a:gs>
                <a:gs pos="92000">
                  <a:srgbClr val="2F89F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0" name="文字方塊 89">
            <a:extLst>
              <a:ext uri="{FF2B5EF4-FFF2-40B4-BE49-F238E27FC236}">
                <a16:creationId xmlns:a16="http://schemas.microsoft.com/office/drawing/2014/main" id="{8B9ABBD2-3613-40C4-A0AB-653CBA0B4770}"/>
              </a:ext>
            </a:extLst>
          </p:cNvPr>
          <p:cNvSpPr txBox="1"/>
          <p:nvPr/>
        </p:nvSpPr>
        <p:spPr>
          <a:xfrm>
            <a:off x="6294355" y="3885434"/>
            <a:ext cx="204790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只有上傳被修改的區塊</a:t>
            </a: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09CCDD5F-AD40-42EA-9E17-18345AD6B0B0}"/>
              </a:ext>
            </a:extLst>
          </p:cNvPr>
          <p:cNvGrpSpPr/>
          <p:nvPr/>
        </p:nvGrpSpPr>
        <p:grpSpPr>
          <a:xfrm>
            <a:off x="4302467" y="4342908"/>
            <a:ext cx="916603" cy="261610"/>
            <a:chOff x="717162" y="2593872"/>
            <a:chExt cx="916603" cy="261610"/>
          </a:xfrm>
        </p:grpSpPr>
        <p:sp>
          <p:nvSpPr>
            <p:cNvPr id="92" name="矩形: 圓角 91">
              <a:extLst>
                <a:ext uri="{FF2B5EF4-FFF2-40B4-BE49-F238E27FC236}">
                  <a16:creationId xmlns:a16="http://schemas.microsoft.com/office/drawing/2014/main" id="{609E2A3C-E20B-4732-AFF5-D9AAD0A04357}"/>
                </a:ext>
              </a:extLst>
            </p:cNvPr>
            <p:cNvSpPr/>
            <p:nvPr/>
          </p:nvSpPr>
          <p:spPr>
            <a:xfrm>
              <a:off x="717162" y="2639409"/>
              <a:ext cx="168260" cy="157929"/>
            </a:xfrm>
            <a:prstGeom prst="roundRect">
              <a:avLst/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3" name="文字方塊 92">
              <a:extLst>
                <a:ext uri="{FF2B5EF4-FFF2-40B4-BE49-F238E27FC236}">
                  <a16:creationId xmlns:a16="http://schemas.microsoft.com/office/drawing/2014/main" id="{ECCB7B1B-8801-4E17-87F7-BA17FBA0EDF5}"/>
                </a:ext>
              </a:extLst>
            </p:cNvPr>
            <p:cNvSpPr txBox="1"/>
            <p:nvPr/>
          </p:nvSpPr>
          <p:spPr>
            <a:xfrm>
              <a:off x="872953" y="2593872"/>
              <a:ext cx="760812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1100" b="1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原始資料</a:t>
              </a:r>
            </a:p>
          </p:txBody>
        </p:sp>
      </p:grpSp>
      <p:grpSp>
        <p:nvGrpSpPr>
          <p:cNvPr id="10" name="群組 9">
            <a:extLst>
              <a:ext uri="{FF2B5EF4-FFF2-40B4-BE49-F238E27FC236}">
                <a16:creationId xmlns:a16="http://schemas.microsoft.com/office/drawing/2014/main" id="{11AF775C-0E3B-42DF-88A2-58EB1480D073}"/>
              </a:ext>
            </a:extLst>
          </p:cNvPr>
          <p:cNvGrpSpPr/>
          <p:nvPr/>
        </p:nvGrpSpPr>
        <p:grpSpPr>
          <a:xfrm>
            <a:off x="5215893" y="4343771"/>
            <a:ext cx="1043219" cy="261610"/>
            <a:chOff x="1089680" y="3353069"/>
            <a:chExt cx="1043219" cy="261610"/>
          </a:xfrm>
        </p:grpSpPr>
        <p:sp>
          <p:nvSpPr>
            <p:cNvPr id="91" name="矩形: 圓角 90">
              <a:extLst>
                <a:ext uri="{FF2B5EF4-FFF2-40B4-BE49-F238E27FC236}">
                  <a16:creationId xmlns:a16="http://schemas.microsoft.com/office/drawing/2014/main" id="{5BD0571D-DF3D-4F1A-8E29-431983D8A544}"/>
                </a:ext>
              </a:extLst>
            </p:cNvPr>
            <p:cNvSpPr/>
            <p:nvPr/>
          </p:nvSpPr>
          <p:spPr>
            <a:xfrm>
              <a:off x="1089680" y="3402947"/>
              <a:ext cx="168260" cy="166369"/>
            </a:xfrm>
            <a:prstGeom prst="roundRect">
              <a:avLst/>
            </a:prstGeom>
            <a:solidFill>
              <a:srgbClr val="FF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4" name="文字方塊 93">
              <a:extLst>
                <a:ext uri="{FF2B5EF4-FFF2-40B4-BE49-F238E27FC236}">
                  <a16:creationId xmlns:a16="http://schemas.microsoft.com/office/drawing/2014/main" id="{BD5698CB-DB65-47EF-BCD6-88CF8A40055B}"/>
                </a:ext>
              </a:extLst>
            </p:cNvPr>
            <p:cNvSpPr txBox="1"/>
            <p:nvPr/>
          </p:nvSpPr>
          <p:spPr>
            <a:xfrm>
              <a:off x="1206889" y="3353069"/>
              <a:ext cx="926010" cy="26161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zh-TW" altLang="en-US" sz="1100" b="1">
                  <a:solidFill>
                    <a:schemeClr val="bg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被修改資料</a:t>
              </a: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0A986CF2-10F9-488F-90A5-4F91B9DB843F}"/>
              </a:ext>
            </a:extLst>
          </p:cNvPr>
          <p:cNvGrpSpPr/>
          <p:nvPr/>
        </p:nvGrpSpPr>
        <p:grpSpPr>
          <a:xfrm>
            <a:off x="6365751" y="3144794"/>
            <a:ext cx="1899350" cy="537262"/>
            <a:chOff x="6664854" y="2941191"/>
            <a:chExt cx="2565628" cy="725731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BF3CDA86-99B9-414F-BC64-D131CDB1B5C6}"/>
                </a:ext>
              </a:extLst>
            </p:cNvPr>
            <p:cNvGrpSpPr/>
            <p:nvPr/>
          </p:nvGrpSpPr>
          <p:grpSpPr>
            <a:xfrm>
              <a:off x="6664854" y="2941191"/>
              <a:ext cx="1059517" cy="725731"/>
              <a:chOff x="3976309" y="-1061691"/>
              <a:chExt cx="1195248" cy="725731"/>
            </a:xfrm>
          </p:grpSpPr>
          <p:sp>
            <p:nvSpPr>
              <p:cNvPr id="83" name="矩形: 圓角 82">
                <a:extLst>
                  <a:ext uri="{FF2B5EF4-FFF2-40B4-BE49-F238E27FC236}">
                    <a16:creationId xmlns:a16="http://schemas.microsoft.com/office/drawing/2014/main" id="{4F5D6E9A-721B-40F0-A5CE-77315B0DDC6F}"/>
                  </a:ext>
                </a:extLst>
              </p:cNvPr>
              <p:cNvSpPr/>
              <p:nvPr/>
            </p:nvSpPr>
            <p:spPr>
              <a:xfrm>
                <a:off x="3976309" y="-1061691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4" name="矩形: 圓角 83">
                <a:extLst>
                  <a:ext uri="{FF2B5EF4-FFF2-40B4-BE49-F238E27FC236}">
                    <a16:creationId xmlns:a16="http://schemas.microsoft.com/office/drawing/2014/main" id="{D28AD35D-2612-429C-9275-59807170B9F0}"/>
                  </a:ext>
                </a:extLst>
              </p:cNvPr>
              <p:cNvSpPr/>
              <p:nvPr/>
            </p:nvSpPr>
            <p:spPr>
              <a:xfrm>
                <a:off x="4403329" y="-1061691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5" name="矩形: 圓角 84">
                <a:extLst>
                  <a:ext uri="{FF2B5EF4-FFF2-40B4-BE49-F238E27FC236}">
                    <a16:creationId xmlns:a16="http://schemas.microsoft.com/office/drawing/2014/main" id="{B097729F-CBB7-45D3-9D57-FE6E1EE2C444}"/>
                  </a:ext>
                </a:extLst>
              </p:cNvPr>
              <p:cNvSpPr/>
              <p:nvPr/>
            </p:nvSpPr>
            <p:spPr>
              <a:xfrm>
                <a:off x="4830350" y="-1061691"/>
                <a:ext cx="341207" cy="303795"/>
              </a:xfrm>
              <a:prstGeom prst="roundRect">
                <a:avLst/>
              </a:prstGeom>
              <a:solidFill>
                <a:srgbClr val="AF7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6" name="矩形: 圓角 85">
                <a:extLst>
                  <a:ext uri="{FF2B5EF4-FFF2-40B4-BE49-F238E27FC236}">
                    <a16:creationId xmlns:a16="http://schemas.microsoft.com/office/drawing/2014/main" id="{57941B29-F8D9-4804-8419-E6B8DD42D5DF}"/>
                  </a:ext>
                </a:extLst>
              </p:cNvPr>
              <p:cNvSpPr/>
              <p:nvPr/>
            </p:nvSpPr>
            <p:spPr>
              <a:xfrm>
                <a:off x="3976309" y="-639755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矩形: 圓角 86">
                <a:extLst>
                  <a:ext uri="{FF2B5EF4-FFF2-40B4-BE49-F238E27FC236}">
                    <a16:creationId xmlns:a16="http://schemas.microsoft.com/office/drawing/2014/main" id="{D5F2D0D3-71FB-473A-8917-FF3BDEC9E678}"/>
                  </a:ext>
                </a:extLst>
              </p:cNvPr>
              <p:cNvSpPr/>
              <p:nvPr/>
            </p:nvSpPr>
            <p:spPr>
              <a:xfrm>
                <a:off x="4403329" y="-639755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矩形: 圓角 87">
                <a:extLst>
                  <a:ext uri="{FF2B5EF4-FFF2-40B4-BE49-F238E27FC236}">
                    <a16:creationId xmlns:a16="http://schemas.microsoft.com/office/drawing/2014/main" id="{4BBB18A3-6C8E-49B3-A969-B5F0E6BDE900}"/>
                  </a:ext>
                </a:extLst>
              </p:cNvPr>
              <p:cNvSpPr/>
              <p:nvPr/>
            </p:nvSpPr>
            <p:spPr>
              <a:xfrm>
                <a:off x="4830350" y="-639755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0FD7EE98-A2ED-4696-8296-4AA6375EBE1F}"/>
                </a:ext>
              </a:extLst>
            </p:cNvPr>
            <p:cNvGrpSpPr/>
            <p:nvPr/>
          </p:nvGrpSpPr>
          <p:grpSpPr>
            <a:xfrm>
              <a:off x="8170969" y="2941191"/>
              <a:ext cx="1059513" cy="725731"/>
              <a:chOff x="5964910" y="-1061691"/>
              <a:chExt cx="1195247" cy="725731"/>
            </a:xfrm>
          </p:grpSpPr>
          <p:sp>
            <p:nvSpPr>
              <p:cNvPr id="95" name="矩形: 圓角 94">
                <a:extLst>
                  <a:ext uri="{FF2B5EF4-FFF2-40B4-BE49-F238E27FC236}">
                    <a16:creationId xmlns:a16="http://schemas.microsoft.com/office/drawing/2014/main" id="{3F869AAF-5D0C-45D8-9E27-7D25B00CB4AD}"/>
                  </a:ext>
                </a:extLst>
              </p:cNvPr>
              <p:cNvSpPr/>
              <p:nvPr/>
            </p:nvSpPr>
            <p:spPr>
              <a:xfrm>
                <a:off x="5964910" y="-1061691"/>
                <a:ext cx="341207" cy="303795"/>
              </a:xfrm>
              <a:prstGeom prst="roundRect">
                <a:avLst/>
              </a:prstGeom>
              <a:solidFill>
                <a:srgbClr val="FF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6" name="矩形: 圓角 95">
                <a:extLst>
                  <a:ext uri="{FF2B5EF4-FFF2-40B4-BE49-F238E27FC236}">
                    <a16:creationId xmlns:a16="http://schemas.microsoft.com/office/drawing/2014/main" id="{12835307-A077-4DE7-9559-B9F3146E6040}"/>
                  </a:ext>
                </a:extLst>
              </p:cNvPr>
              <p:cNvSpPr/>
              <p:nvPr/>
            </p:nvSpPr>
            <p:spPr>
              <a:xfrm>
                <a:off x="6391930" y="-1061691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7" name="矩形: 圓角 96">
                <a:extLst>
                  <a:ext uri="{FF2B5EF4-FFF2-40B4-BE49-F238E27FC236}">
                    <a16:creationId xmlns:a16="http://schemas.microsoft.com/office/drawing/2014/main" id="{0BE0369E-FD26-4215-A513-3B4D4B9F2197}"/>
                  </a:ext>
                </a:extLst>
              </p:cNvPr>
              <p:cNvSpPr/>
              <p:nvPr/>
            </p:nvSpPr>
            <p:spPr>
              <a:xfrm>
                <a:off x="6818950" y="-1061691"/>
                <a:ext cx="341207" cy="303795"/>
              </a:xfrm>
              <a:prstGeom prst="roundRect">
                <a:avLst/>
              </a:prstGeom>
              <a:solidFill>
                <a:srgbClr val="FF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8" name="矩形: 圓角 97">
                <a:extLst>
                  <a:ext uri="{FF2B5EF4-FFF2-40B4-BE49-F238E27FC236}">
                    <a16:creationId xmlns:a16="http://schemas.microsoft.com/office/drawing/2014/main" id="{6A964346-6864-414F-81B2-F0AE55B85FD0}"/>
                  </a:ext>
                </a:extLst>
              </p:cNvPr>
              <p:cNvSpPr/>
              <p:nvPr/>
            </p:nvSpPr>
            <p:spPr>
              <a:xfrm>
                <a:off x="5964910" y="-639755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99" name="矩形: 圓角 98">
                <a:extLst>
                  <a:ext uri="{FF2B5EF4-FFF2-40B4-BE49-F238E27FC236}">
                    <a16:creationId xmlns:a16="http://schemas.microsoft.com/office/drawing/2014/main" id="{F67EA5EA-7CF4-4549-9524-18BD1F1E95B8}"/>
                  </a:ext>
                </a:extLst>
              </p:cNvPr>
              <p:cNvSpPr/>
              <p:nvPr/>
            </p:nvSpPr>
            <p:spPr>
              <a:xfrm>
                <a:off x="6391930" y="-639755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00" name="矩形: 圓角 99">
                <a:extLst>
                  <a:ext uri="{FF2B5EF4-FFF2-40B4-BE49-F238E27FC236}">
                    <a16:creationId xmlns:a16="http://schemas.microsoft.com/office/drawing/2014/main" id="{8DD7CEEE-F1BF-4617-9BBD-FF2D5BC76E56}"/>
                  </a:ext>
                </a:extLst>
              </p:cNvPr>
              <p:cNvSpPr/>
              <p:nvPr/>
            </p:nvSpPr>
            <p:spPr>
              <a:xfrm>
                <a:off x="6818950" y="-639755"/>
                <a:ext cx="341207" cy="303795"/>
              </a:xfrm>
              <a:prstGeom prst="roundRect">
                <a:avLst/>
              </a:prstGeom>
              <a:solidFill>
                <a:srgbClr val="99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89" name="箭號: 向右 88">
              <a:extLst>
                <a:ext uri="{FF2B5EF4-FFF2-40B4-BE49-F238E27FC236}">
                  <a16:creationId xmlns:a16="http://schemas.microsoft.com/office/drawing/2014/main" id="{5A4DBB0E-6ED3-49D4-A2A7-1D856B004C90}"/>
                </a:ext>
              </a:extLst>
            </p:cNvPr>
            <p:cNvSpPr/>
            <p:nvPr/>
          </p:nvSpPr>
          <p:spPr>
            <a:xfrm>
              <a:off x="7504796" y="3207908"/>
              <a:ext cx="691851" cy="224521"/>
            </a:xfrm>
            <a:prstGeom prst="rightArrow">
              <a:avLst/>
            </a:prstGeom>
            <a:gradFill>
              <a:gsLst>
                <a:gs pos="48000">
                  <a:srgbClr val="6E78F6">
                    <a:alpha val="50000"/>
                  </a:srgbClr>
                </a:gs>
                <a:gs pos="0">
                  <a:srgbClr val="AC66FA">
                    <a:alpha val="0"/>
                  </a:srgbClr>
                </a:gs>
                <a:gs pos="92000">
                  <a:srgbClr val="2F89F2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2D41D2B4-492E-4713-918A-219451227BE2}"/>
              </a:ext>
            </a:extLst>
          </p:cNvPr>
          <p:cNvSpPr/>
          <p:nvPr/>
        </p:nvSpPr>
        <p:spPr>
          <a:xfrm>
            <a:off x="4193463" y="2065649"/>
            <a:ext cx="1767946" cy="349008"/>
          </a:xfrm>
          <a:prstGeom prst="roundRect">
            <a:avLst/>
          </a:prstGeom>
          <a:gradFill>
            <a:gsLst>
              <a:gs pos="0">
                <a:srgbClr val="8776FB"/>
              </a:gs>
              <a:gs pos="100000">
                <a:srgbClr val="6885F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在檔案層級</a:t>
            </a:r>
            <a:endParaRPr lang="en-US" altLang="zh-CN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75" name="Rectangle 12">
            <a:extLst>
              <a:ext uri="{FF2B5EF4-FFF2-40B4-BE49-F238E27FC236}">
                <a16:creationId xmlns:a16="http://schemas.microsoft.com/office/drawing/2014/main" id="{39E2D47B-8F04-4F1A-AFDA-659843AA9EAF}"/>
              </a:ext>
            </a:extLst>
          </p:cNvPr>
          <p:cNvSpPr/>
          <p:nvPr/>
        </p:nvSpPr>
        <p:spPr>
          <a:xfrm>
            <a:off x="4119268" y="2429979"/>
            <a:ext cx="1977487" cy="52322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要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修改一個檔案</a:t>
            </a:r>
            <a:r>
              <a:rPr lang="zh-TW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，</a:t>
            </a:r>
            <a:r>
              <a:rPr lang="zh-CN" altLang="en-US" sz="140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該檔案全部都要重新上傳。</a:t>
            </a:r>
          </a:p>
        </p:txBody>
      </p:sp>
      <p:sp>
        <p:nvSpPr>
          <p:cNvPr id="47" name="矩形: 圓角 46">
            <a:extLst>
              <a:ext uri="{FF2B5EF4-FFF2-40B4-BE49-F238E27FC236}">
                <a16:creationId xmlns:a16="http://schemas.microsoft.com/office/drawing/2014/main" id="{969C553B-E13B-4FD4-AB1F-0BC952AD0F3D}"/>
              </a:ext>
            </a:extLst>
          </p:cNvPr>
          <p:cNvSpPr/>
          <p:nvPr/>
        </p:nvSpPr>
        <p:spPr>
          <a:xfrm>
            <a:off x="6391328" y="2049134"/>
            <a:ext cx="1767946" cy="349008"/>
          </a:xfrm>
          <a:prstGeom prst="roundRect">
            <a:avLst/>
          </a:prstGeom>
          <a:gradFill>
            <a:gsLst>
              <a:gs pos="0">
                <a:srgbClr val="8776FB"/>
              </a:gs>
              <a:gs pos="100000">
                <a:srgbClr val="6885F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在區塊層級</a:t>
            </a:r>
            <a:endParaRPr lang="zh-CN" altLang="en-US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3EA31BA-9B7C-1C4C-90DA-9504C06825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474177"/>
              </p:ext>
            </p:extLst>
          </p:nvPr>
        </p:nvGraphicFramePr>
        <p:xfrm>
          <a:off x="945573" y="4932717"/>
          <a:ext cx="10304911" cy="1272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7485">
                  <a:extLst>
                    <a:ext uri="{9D8B030D-6E8A-4147-A177-3AD203B41FA5}">
                      <a16:colId xmlns:a16="http://schemas.microsoft.com/office/drawing/2014/main" val="2069547501"/>
                    </a:ext>
                  </a:extLst>
                </a:gridCol>
                <a:gridCol w="1889550">
                  <a:extLst>
                    <a:ext uri="{9D8B030D-6E8A-4147-A177-3AD203B41FA5}">
                      <a16:colId xmlns:a16="http://schemas.microsoft.com/office/drawing/2014/main" val="2158314442"/>
                    </a:ext>
                  </a:extLst>
                </a:gridCol>
                <a:gridCol w="1747634">
                  <a:extLst>
                    <a:ext uri="{9D8B030D-6E8A-4147-A177-3AD203B41FA5}">
                      <a16:colId xmlns:a16="http://schemas.microsoft.com/office/drawing/2014/main" val="2181764250"/>
                    </a:ext>
                  </a:extLst>
                </a:gridCol>
                <a:gridCol w="1701644">
                  <a:extLst>
                    <a:ext uri="{9D8B030D-6E8A-4147-A177-3AD203B41FA5}">
                      <a16:colId xmlns:a16="http://schemas.microsoft.com/office/drawing/2014/main" val="788272946"/>
                    </a:ext>
                  </a:extLst>
                </a:gridCol>
                <a:gridCol w="1710841">
                  <a:extLst>
                    <a:ext uri="{9D8B030D-6E8A-4147-A177-3AD203B41FA5}">
                      <a16:colId xmlns:a16="http://schemas.microsoft.com/office/drawing/2014/main" val="4053515969"/>
                    </a:ext>
                  </a:extLst>
                </a:gridCol>
                <a:gridCol w="1537757">
                  <a:extLst>
                    <a:ext uri="{9D8B030D-6E8A-4147-A177-3AD203B41FA5}">
                      <a16:colId xmlns:a16="http://schemas.microsoft.com/office/drawing/2014/main" val="4059632859"/>
                    </a:ext>
                  </a:extLst>
                </a:gridCol>
              </a:tblGrid>
              <a:tr h="462926">
                <a:tc>
                  <a:txBody>
                    <a:bodyPr/>
                    <a:lstStyle/>
                    <a:p>
                      <a:pPr fontAlgn="t"/>
                      <a:r>
                        <a:rPr lang="zh-TW" altLang="en-US" dirty="0"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 </a:t>
                      </a:r>
                    </a:p>
                  </a:txBody>
                  <a:tcPr marL="95250" marR="95250" marT="95250" marB="9525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12/21 (10G original)</a:t>
                      </a:r>
                      <a:endParaRPr lang="zh-TW" altLang="en-US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12/22 (+0.5G)</a:t>
                      </a:r>
                      <a:endParaRPr lang="zh-TW" altLang="en-US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12/23 (+0.3G)</a:t>
                      </a:r>
                      <a:endParaRPr lang="zh-TW" altLang="en-US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12/24 (+0.8G)</a:t>
                      </a:r>
                      <a:endParaRPr lang="zh-TW" altLang="en-US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Cloud amount</a:t>
                      </a:r>
                      <a:endParaRPr lang="en-US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70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File Level</a:t>
                      </a:r>
                      <a:endParaRPr lang="en-US" dirty="0">
                        <a:solidFill>
                          <a:srgbClr val="0432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10 GB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10.5 GB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10.8 GB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11.6 GB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FF3300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42.9 GB</a:t>
                      </a:r>
                      <a:endParaRPr lang="en-US" dirty="0">
                        <a:solidFill>
                          <a:srgbClr val="FF3300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128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432FF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Block Level</a:t>
                      </a:r>
                      <a:endParaRPr lang="en-US" dirty="0">
                        <a:solidFill>
                          <a:srgbClr val="0432FF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10 GB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0.5 GB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0.3 GB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0.8 GB</a:t>
                      </a:r>
                      <a:endParaRPr lang="en-US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2F89F2"/>
                          </a:solidFill>
                          <a:effectLst/>
                          <a:latin typeface="Arial" panose="020B0604020202020204" pitchFamily="34" charset="0"/>
                          <a:ea typeface="微軟正黑體" panose="020B0604030504040204" pitchFamily="34" charset="-120"/>
                          <a:sym typeface="Arial" panose="020B0604020202020204" pitchFamily="34" charset="0"/>
                        </a:rPr>
                        <a:t>11.6 GB</a:t>
                      </a:r>
                      <a:endParaRPr lang="en-US" dirty="0">
                        <a:solidFill>
                          <a:srgbClr val="2F89F2"/>
                        </a:solidFill>
                        <a:effectLst/>
                        <a:latin typeface="Arial" panose="020B0604020202020204" pitchFamily="34" charset="0"/>
                        <a:ea typeface="微軟正黑體" panose="020B0604030504040204" pitchFamily="34" charset="-120"/>
                        <a:sym typeface="Arial" panose="020B0604020202020204" pitchFamily="34" charset="0"/>
                      </a:endParaRPr>
                    </a:p>
                  </a:txBody>
                  <a:tcPr marL="95250" marR="95250" marT="95250" marB="952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98497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237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2" hidden="1">
            <a:extLst>
              <a:ext uri="{FF2B5EF4-FFF2-40B4-BE49-F238E27FC236}">
                <a16:creationId xmlns:a16="http://schemas.microsoft.com/office/drawing/2014/main" id="{2A9020CF-4DF6-401A-9D4F-1903B021D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510" y="2153889"/>
            <a:ext cx="6000490" cy="4324350"/>
          </a:xfrm>
          <a:prstGeom prst="round2DiagRect">
            <a:avLst>
              <a:gd name="adj1" fmla="val 808"/>
              <a:gd name="adj2" fmla="val 0"/>
            </a:avLst>
          </a:prstGeom>
        </p:spPr>
      </p:pic>
      <p:sp>
        <p:nvSpPr>
          <p:cNvPr id="18" name="箭號: 向下 17" hidden="1">
            <a:extLst>
              <a:ext uri="{FF2B5EF4-FFF2-40B4-BE49-F238E27FC236}">
                <a16:creationId xmlns:a16="http://schemas.microsoft.com/office/drawing/2014/main" id="{1236787D-57A8-4AB3-9D12-354AF830B6EB}"/>
              </a:ext>
            </a:extLst>
          </p:cNvPr>
          <p:cNvSpPr/>
          <p:nvPr/>
        </p:nvSpPr>
        <p:spPr>
          <a:xfrm>
            <a:off x="9432166" y="2448314"/>
            <a:ext cx="994484" cy="1099582"/>
          </a:xfrm>
          <a:prstGeom prst="downArrow">
            <a:avLst>
              <a:gd name="adj1" fmla="val 45663"/>
              <a:gd name="adj2" fmla="val 47831"/>
            </a:avLst>
          </a:prstGeom>
          <a:solidFill>
            <a:srgbClr val="5B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4649FD99-A99C-4506-B952-5867F5DA2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en-US" altLang="zh-TW" sz="4400" cap="none" dirty="0">
                <a:latin typeface="Arial" panose="020B0604020202020204" pitchFamily="34" charset="0"/>
                <a:sym typeface="Arial" panose="020B0604020202020204" pitchFamily="34" charset="0"/>
              </a:rPr>
              <a:t>loud</a:t>
            </a:r>
            <a: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區塊型雲網關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好處</a:t>
            </a:r>
            <a:endParaRPr lang="zh-TW" sz="44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FA74D9CA-5EE5-4012-AE7F-27111FAE1ED7}"/>
              </a:ext>
            </a:extLst>
          </p:cNvPr>
          <p:cNvSpPr txBox="1">
            <a:spLocks/>
          </p:cNvSpPr>
          <p:nvPr/>
        </p:nvSpPr>
        <p:spPr>
          <a:xfrm>
            <a:off x="764779" y="2088209"/>
            <a:ext cx="5426731" cy="4024125"/>
          </a:xfrm>
          <a:prstGeom prst="rect">
            <a:avLst/>
          </a:prstGeom>
          <a:ln>
            <a:noFill/>
          </a:ln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2000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資料去識別化，讓雲端管理者無法直接檢視您的資料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。</a:t>
            </a:r>
            <a:endParaRPr lang="en-US" altLang="zh-TW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本地存放模式在雲端服務斷線時，可讓資料存取不斷線，備份工作不停擺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。</a:t>
            </a:r>
          </a:p>
          <a:p>
            <a:pPr>
              <a:lnSpc>
                <a:spcPct val="100000"/>
              </a:lnSpc>
            </a:pP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快照還原點保護機制，資料安全有保障。</a:t>
            </a:r>
            <a:endParaRPr lang="en-US" altLang="zh-TW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本地存放空間可搭配</a:t>
            </a:r>
            <a:r>
              <a:rPr lang="zh-TW" altLang="zh-TW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快取, 讓效能更提升</a:t>
            </a: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。</a:t>
            </a:r>
          </a:p>
          <a:p>
            <a:pPr>
              <a:lnSpc>
                <a:spcPct val="100000"/>
              </a:lnSpc>
            </a:pPr>
            <a:r>
              <a:rPr lang="zh-TW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減少雲端傳輸量, 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降低企業雲端空間支出成本。</a:t>
            </a:r>
            <a:endParaRPr lang="en-US" altLang="zh-TW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低延遲並資料減量, 可更快完成備份, 節省時間支出。</a:t>
            </a:r>
            <a:endParaRPr lang="en-US" altLang="zh-TW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IT 人員可輕鬆安裝及設定。</a:t>
            </a:r>
          </a:p>
        </p:txBody>
      </p:sp>
      <p:sp>
        <p:nvSpPr>
          <p:cNvPr id="15" name="內容版面配置區 2">
            <a:extLst>
              <a:ext uri="{FF2B5EF4-FFF2-40B4-BE49-F238E27FC236}">
                <a16:creationId xmlns:a16="http://schemas.microsoft.com/office/drawing/2014/main" id="{7513491A-4E0D-4768-8FA6-F17C013CFDD1}"/>
              </a:ext>
            </a:extLst>
          </p:cNvPr>
          <p:cNvSpPr txBox="1">
            <a:spLocks/>
          </p:cNvSpPr>
          <p:nvPr/>
        </p:nvSpPr>
        <p:spPr>
          <a:xfrm>
            <a:off x="570209" y="1812563"/>
            <a:ext cx="6059398" cy="4575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zh-TW" altLang="en-US" sz="2000">
              <a:solidFill>
                <a:srgbClr val="F6E5AE"/>
              </a:solidFill>
              <a:latin typeface="Arial" panose="020B0604020202020204" pitchFamily="34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5C24BC57-00F6-4139-9BCA-725661981C14}"/>
              </a:ext>
            </a:extLst>
          </p:cNvPr>
          <p:cNvSpPr/>
          <p:nvPr/>
        </p:nvSpPr>
        <p:spPr>
          <a:xfrm rot="5400000">
            <a:off x="6590006" y="1643090"/>
            <a:ext cx="4575419" cy="4929906"/>
          </a:xfrm>
          <a:prstGeom prst="rightArrow">
            <a:avLst>
              <a:gd name="adj1" fmla="val 62974"/>
              <a:gd name="adj2" fmla="val 50000"/>
            </a:avLst>
          </a:prstGeom>
          <a:gradFill>
            <a:gsLst>
              <a:gs pos="27000">
                <a:srgbClr val="6E78F6">
                  <a:alpha val="50000"/>
                </a:srgbClr>
              </a:gs>
              <a:gs pos="0">
                <a:srgbClr val="AC66FA">
                  <a:alpha val="0"/>
                </a:srgbClr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BEFB386-FA7C-4A31-9A1E-F5F7B291E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6874317" y="2474709"/>
            <a:ext cx="3927616" cy="4067489"/>
          </a:xfrm>
          <a:prstGeom prst="rect">
            <a:avLst/>
          </a:prstGeom>
          <a:noFill/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69E769F2-206B-417E-8D5F-0BE382D9EBAA}"/>
              </a:ext>
            </a:extLst>
          </p:cNvPr>
          <p:cNvSpPr/>
          <p:nvPr/>
        </p:nvSpPr>
        <p:spPr>
          <a:xfrm>
            <a:off x="7589865" y="2607723"/>
            <a:ext cx="2581780" cy="1079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2800" b="1" dirty="0">
                <a:solidFill>
                  <a:srgbClr val="FFFFFF"/>
                </a:solidFill>
                <a:effectLst>
                  <a:glow rad="330200">
                    <a:schemeClr val="accent6">
                      <a:satMod val="175000"/>
                      <a:alpha val="8000"/>
                    </a:schemeClr>
                  </a:glo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降低企業雲端空間支出成本</a:t>
            </a:r>
          </a:p>
        </p:txBody>
      </p:sp>
    </p:spTree>
    <p:extLst>
      <p:ext uri="{BB962C8B-B14F-4D97-AF65-F5344CB8AC3E}">
        <p14:creationId xmlns:p14="http://schemas.microsoft.com/office/powerpoint/2010/main" val="311088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8394EC-5E82-4B2E-AA1D-35296170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888" y="3429000"/>
            <a:ext cx="5114224" cy="12826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b="0" dirty="0">
                <a:latin typeface="Arial" panose="020B0604020202020204" pitchFamily="34" charset="0"/>
                <a:sym typeface="Arial" panose="020B0604020202020204" pitchFamily="34" charset="0"/>
              </a:rPr>
              <a:t>區塊型雲網關</a:t>
            </a:r>
            <a:br>
              <a:rPr lang="zh-TW" altLang="en-US" b="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7200" b="0" dirty="0">
                <a:latin typeface="Arial" panose="020B0604020202020204" pitchFamily="34" charset="0"/>
                <a:sym typeface="Arial" panose="020B0604020202020204" pitchFamily="34" charset="0"/>
              </a:rPr>
              <a:t>應用情境</a:t>
            </a:r>
            <a:endParaRPr lang="en-US" b="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7D04340-8971-4B5E-B0A5-EC35110BF646}"/>
              </a:ext>
            </a:extLst>
          </p:cNvPr>
          <p:cNvSpPr/>
          <p:nvPr/>
        </p:nvSpPr>
        <p:spPr>
          <a:xfrm>
            <a:off x="5974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99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zh-TW" cap="none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Fibre</a:t>
            </a:r>
            <a:r>
              <a:rPr lang="en-US" altLang="zh-TW" cap="none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 Channel </a:t>
            </a:r>
            <a:r>
              <a:rPr lang="zh-CN" altLang="en-US" cap="none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的</a:t>
            </a:r>
            <a:r>
              <a:rPr lang="zh-CN" altLang="en-US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資料輕鬆備份上雲</a:t>
            </a:r>
            <a:endParaRPr lang="zh-TW" altLang="en-US">
              <a:latin typeface="Arial" panose="020B0604020202020204" pitchFamily="34" charset="0"/>
            </a:endParaRPr>
          </a:p>
        </p:txBody>
      </p:sp>
      <p:pic>
        <p:nvPicPr>
          <p:cNvPr id="4" name="圖片 3" hidden="1">
            <a:extLst>
              <a:ext uri="{FF2B5EF4-FFF2-40B4-BE49-F238E27FC236}">
                <a16:creationId xmlns:a16="http://schemas.microsoft.com/office/drawing/2014/main" id="{1B29FE71-B9F1-B640-8184-0F859AB33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858" y="7010400"/>
            <a:ext cx="4246077" cy="2604260"/>
          </a:xfrm>
          <a:prstGeom prst="rect">
            <a:avLst/>
          </a:prstGeom>
        </p:spPr>
      </p:pic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F188B1D5-8FB3-B24F-9451-1E6E5FD5C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116" y="7010400"/>
            <a:ext cx="2372478" cy="4701021"/>
          </a:xfrm>
          <a:prstGeom prst="rect">
            <a:avLst/>
          </a:prstGeom>
        </p:spPr>
      </p:pic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C58ACE9F-65F9-4790-A5B6-B3D9DE1B06DF}"/>
              </a:ext>
            </a:extLst>
          </p:cNvPr>
          <p:cNvSpPr/>
          <p:nvPr/>
        </p:nvSpPr>
        <p:spPr>
          <a:xfrm>
            <a:off x="781645" y="2041374"/>
            <a:ext cx="3254656" cy="4143525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2" name="圓角化同側角落矩形 31"/>
          <p:cNvSpPr/>
          <p:nvPr/>
        </p:nvSpPr>
        <p:spPr>
          <a:xfrm>
            <a:off x="1678411" y="2103145"/>
            <a:ext cx="1455582" cy="403412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應用實例</a:t>
            </a:r>
          </a:p>
        </p:txBody>
      </p:sp>
      <p:sp>
        <p:nvSpPr>
          <p:cNvPr id="39" name="矩形 38"/>
          <p:cNvSpPr/>
          <p:nvPr/>
        </p:nvSpPr>
        <p:spPr>
          <a:xfrm>
            <a:off x="973597" y="3221637"/>
            <a:ext cx="2876508" cy="2862322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TW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</a:t>
            </a:r>
            <a:r>
              <a:rPr lang="en-US" altLang="zh-TW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Channel SAN</a:t>
            </a:r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的應用一直盛行於金融機構</a:t>
            </a:r>
            <a:r>
              <a:rPr lang="en-US" altLang="zh-CN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資料中心</a:t>
            </a:r>
            <a:r>
              <a:rPr lang="en-US" altLang="zh-CN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與影像編輯業</a:t>
            </a:r>
            <a:r>
              <a:rPr lang="zh-TW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r>
              <a:rPr lang="en-US" altLang="zh-CN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提供給使用者一個高速且低延遲的儲存環境</a:t>
            </a:r>
            <a:r>
              <a:rPr lang="zh-TW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TW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en-US" altLang="zh-TW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使用者希望除了本地的高速應用環境不用改變外</a:t>
            </a:r>
            <a:r>
              <a:rPr lang="en-US" altLang="zh-CN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也能到自動在雲端</a:t>
            </a:r>
            <a:r>
              <a:rPr lang="en-US" altLang="zh-CN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</a:t>
            </a:r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公有</a:t>
            </a:r>
            <a:r>
              <a:rPr lang="en-US" altLang="zh-CN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私有雲</a:t>
            </a:r>
            <a:r>
              <a:rPr lang="en-US" altLang="zh-CN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) </a:t>
            </a:r>
            <a:r>
              <a:rPr lang="zh-CN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有個異地的備援點</a:t>
            </a:r>
            <a:r>
              <a:rPr lang="zh-TW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25CAAFB-1225-4066-AEC4-F20D7F6D854E}"/>
              </a:ext>
            </a:extLst>
          </p:cNvPr>
          <p:cNvSpPr/>
          <p:nvPr/>
        </p:nvSpPr>
        <p:spPr>
          <a:xfrm>
            <a:off x="781646" y="2586109"/>
            <a:ext cx="3254656" cy="566397"/>
          </a:xfrm>
          <a:prstGeom prst="rect">
            <a:avLst/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1792892" y="2587897"/>
            <a:ext cx="1226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spc="3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情境</a:t>
            </a:r>
            <a:r>
              <a:rPr lang="en-US" altLang="zh-TW" sz="2800" spc="3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</a:t>
            </a:r>
          </a:p>
        </p:txBody>
      </p:sp>
      <p:sp>
        <p:nvSpPr>
          <p:cNvPr id="3" name="矩形 2" hidden="1">
            <a:extLst>
              <a:ext uri="{FF2B5EF4-FFF2-40B4-BE49-F238E27FC236}">
                <a16:creationId xmlns:a16="http://schemas.microsoft.com/office/drawing/2014/main" id="{E0ABFDA7-04CD-4E24-91BC-F6C2904BBD30}"/>
              </a:ext>
            </a:extLst>
          </p:cNvPr>
          <p:cNvSpPr/>
          <p:nvPr/>
        </p:nvSpPr>
        <p:spPr>
          <a:xfrm>
            <a:off x="7816849" y="2178050"/>
            <a:ext cx="1253067" cy="115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A70B5EF-261F-460B-951E-D7892EAD829E}"/>
              </a:ext>
            </a:extLst>
          </p:cNvPr>
          <p:cNvGrpSpPr/>
          <p:nvPr/>
        </p:nvGrpSpPr>
        <p:grpSpPr>
          <a:xfrm>
            <a:off x="4434116" y="2041374"/>
            <a:ext cx="7148284" cy="4143525"/>
            <a:chOff x="4434116" y="2041375"/>
            <a:chExt cx="6962022" cy="4025106"/>
          </a:xfrm>
        </p:grpSpPr>
        <p:pic>
          <p:nvPicPr>
            <p:cNvPr id="1026" name="Picture 2" descr="page28image16996240">
              <a:extLst>
                <a:ext uri="{FF2B5EF4-FFF2-40B4-BE49-F238E27FC236}">
                  <a16:creationId xmlns:a16="http://schemas.microsoft.com/office/drawing/2014/main" id="{4DED2CD6-0DC3-E240-85AC-D1EE24EC6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4116" y="2041375"/>
              <a:ext cx="6962022" cy="4025106"/>
            </a:xfrm>
            <a:prstGeom prst="roundRect">
              <a:avLst>
                <a:gd name="adj" fmla="val 3276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圖片 6" descr="一張含有 遊戲 的圖片&#10;&#10;自動產生的描述">
              <a:extLst>
                <a:ext uri="{FF2B5EF4-FFF2-40B4-BE49-F238E27FC236}">
                  <a16:creationId xmlns:a16="http://schemas.microsoft.com/office/drawing/2014/main" id="{99EA4CD6-66F8-4BEE-86D5-1F5BFAFE0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6433" y="2624202"/>
              <a:ext cx="367449" cy="361853"/>
            </a:xfrm>
            <a:prstGeom prst="rect">
              <a:avLst/>
            </a:prstGeom>
          </p:spPr>
        </p:pic>
        <p:pic>
          <p:nvPicPr>
            <p:cNvPr id="19" name="圖片 18" descr="一張含有 遊戲 的圖片&#10;&#10;自動產生的描述">
              <a:extLst>
                <a:ext uri="{FF2B5EF4-FFF2-40B4-BE49-F238E27FC236}">
                  <a16:creationId xmlns:a16="http://schemas.microsoft.com/office/drawing/2014/main" id="{BA9DD0B6-ADDB-4EE6-8E72-F7434757C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6433" y="3873001"/>
              <a:ext cx="367449" cy="361853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E352EBB1-6F49-4F37-8A20-4E4778BB0C62}"/>
                </a:ext>
              </a:extLst>
            </p:cNvPr>
            <p:cNvSpPr/>
            <p:nvPr/>
          </p:nvSpPr>
          <p:spPr>
            <a:xfrm>
              <a:off x="5047548" y="2178050"/>
              <a:ext cx="1205616" cy="1155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75BA6121-84E7-4C5E-A5D0-469F68DCA3EC}"/>
                </a:ext>
              </a:extLst>
            </p:cNvPr>
            <p:cNvSpPr/>
            <p:nvPr/>
          </p:nvSpPr>
          <p:spPr>
            <a:xfrm>
              <a:off x="5047548" y="3752850"/>
              <a:ext cx="1205616" cy="8398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1F2F6844-E05C-4065-B5A0-654ED55534E9}"/>
                </a:ext>
              </a:extLst>
            </p:cNvPr>
            <p:cNvSpPr/>
            <p:nvPr/>
          </p:nvSpPr>
          <p:spPr>
            <a:xfrm>
              <a:off x="5387974" y="3575514"/>
              <a:ext cx="865189" cy="17733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3" name="圖片 22" descr="一張含有 遊戲 的圖片&#10;&#10;自動產生的描述">
              <a:extLst>
                <a:ext uri="{FF2B5EF4-FFF2-40B4-BE49-F238E27FC236}">
                  <a16:creationId xmlns:a16="http://schemas.microsoft.com/office/drawing/2014/main" id="{48DB10F9-0A17-47AB-8CA7-CCA24991A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73273" y="2624202"/>
              <a:ext cx="367449" cy="361853"/>
            </a:xfrm>
            <a:prstGeom prst="rect">
              <a:avLst/>
            </a:prstGeom>
          </p:spPr>
        </p:pic>
        <p:pic>
          <p:nvPicPr>
            <p:cNvPr id="9" name="圖片 8" descr="一張含有 電子用品, 坐, 書桌, 電腦 的圖片&#10;&#10;自動產生的描述">
              <a:extLst>
                <a:ext uri="{FF2B5EF4-FFF2-40B4-BE49-F238E27FC236}">
                  <a16:creationId xmlns:a16="http://schemas.microsoft.com/office/drawing/2014/main" id="{E76EE34F-0C2B-46E0-A5F6-D832B20840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47547" y="2425488"/>
              <a:ext cx="1154878" cy="863811"/>
            </a:xfrm>
            <a:prstGeom prst="rect">
              <a:avLst/>
            </a:prstGeom>
          </p:spPr>
        </p:pic>
        <p:pic>
          <p:nvPicPr>
            <p:cNvPr id="26" name="圖片 25" descr="一張含有 電子用品, 坐, 書桌, 電腦 的圖片&#10;&#10;自動產生的描述">
              <a:extLst>
                <a:ext uri="{FF2B5EF4-FFF2-40B4-BE49-F238E27FC236}">
                  <a16:creationId xmlns:a16="http://schemas.microsoft.com/office/drawing/2014/main" id="{A0DBD538-DC7F-4115-9EF5-D66C5E2FA5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5047547" y="3745312"/>
              <a:ext cx="1154878" cy="863811"/>
            </a:xfrm>
            <a:prstGeom prst="rect">
              <a:avLst/>
            </a:prstGeom>
          </p:spPr>
        </p:pic>
        <p:pic>
          <p:nvPicPr>
            <p:cNvPr id="10" name="圖形 9">
              <a:extLst>
                <a:ext uri="{FF2B5EF4-FFF2-40B4-BE49-F238E27FC236}">
                  <a16:creationId xmlns:a16="http://schemas.microsoft.com/office/drawing/2014/main" id="{2FE7BE4A-2867-4259-99F9-08B5C938A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24986" y="2615698"/>
              <a:ext cx="277216" cy="280403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B726B44F-47D5-4236-A0A1-71D855777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624986" y="3941160"/>
              <a:ext cx="277216" cy="280403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E5E2C863-4D55-485C-B0A0-95987C2D12B6}"/>
                </a:ext>
              </a:extLst>
            </p:cNvPr>
            <p:cNvSpPr txBox="1"/>
            <p:nvPr/>
          </p:nvSpPr>
          <p:spPr>
            <a:xfrm>
              <a:off x="4927538" y="2174046"/>
              <a:ext cx="13256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</a:rPr>
                <a:t>Windows CLIENT</a:t>
              </a:r>
              <a:endParaRPr lang="zh-TW" altLang="en-US" sz="1100">
                <a:solidFill>
                  <a:schemeClr val="bg1"/>
                </a:solidFill>
              </a:endParaRPr>
            </a:p>
          </p:txBody>
        </p:sp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BE9C8904-A69B-4F58-A1E4-889ADAF542ED}"/>
                </a:ext>
              </a:extLst>
            </p:cNvPr>
            <p:cNvSpPr txBox="1"/>
            <p:nvPr/>
          </p:nvSpPr>
          <p:spPr>
            <a:xfrm>
              <a:off x="4927538" y="3600805"/>
              <a:ext cx="132562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bg1"/>
                  </a:solidFill>
                </a:rPr>
                <a:t>Windows CLIENT</a:t>
              </a:r>
              <a:endParaRPr lang="zh-TW" altLang="en-US" sz="11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62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圓角矩形 26" hidden="1">
            <a:extLst>
              <a:ext uri="{FF2B5EF4-FFF2-40B4-BE49-F238E27FC236}">
                <a16:creationId xmlns:a16="http://schemas.microsoft.com/office/drawing/2014/main" id="{DC247743-A03B-4569-B83D-D8B8C1AF7916}"/>
              </a:ext>
            </a:extLst>
          </p:cNvPr>
          <p:cNvSpPr/>
          <p:nvPr/>
        </p:nvSpPr>
        <p:spPr>
          <a:xfrm>
            <a:off x="1040525" y="1933793"/>
            <a:ext cx="10783613" cy="4908332"/>
          </a:xfrm>
          <a:prstGeom prst="roundRect">
            <a:avLst>
              <a:gd name="adj" fmla="val 5339"/>
            </a:avLst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latin typeface="Arial" panose="020B0604020202020204" pitchFamily="34" charset="0"/>
                <a:sym typeface="Arial" panose="020B0604020202020204" pitchFamily="34" charset="0"/>
              </a:rPr>
              <a:t>本地端資料庫備份</a:t>
            </a:r>
          </a:p>
        </p:txBody>
      </p:sp>
      <p:sp>
        <p:nvSpPr>
          <p:cNvPr id="36" name="內容版面配置區 2">
            <a:extLst>
              <a:ext uri="{FF2B5EF4-FFF2-40B4-BE49-F238E27FC236}">
                <a16:creationId xmlns:a16="http://schemas.microsoft.com/office/drawing/2014/main" id="{F9627A44-25D5-4CA6-97B2-0D08593DDB77}"/>
              </a:ext>
            </a:extLst>
          </p:cNvPr>
          <p:cNvSpPr txBox="1">
            <a:spLocks/>
          </p:cNvSpPr>
          <p:nvPr/>
        </p:nvSpPr>
        <p:spPr>
          <a:xfrm>
            <a:off x="286545" y="5940062"/>
            <a:ext cx="11427437" cy="4566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TW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18" name="圖片 17" descr="一張含有 室內, 個人 的圖片&#10;&#10;自動產生的描述">
            <a:extLst>
              <a:ext uri="{FF2B5EF4-FFF2-40B4-BE49-F238E27FC236}">
                <a16:creationId xmlns:a16="http://schemas.microsoft.com/office/drawing/2014/main" id="{81A807A9-E857-4C37-BAD2-90C4DDF50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4234269" y="2041374"/>
            <a:ext cx="9027695" cy="4143524"/>
          </a:xfrm>
          <a:prstGeom prst="roundRect">
            <a:avLst>
              <a:gd name="adj" fmla="val 1666"/>
            </a:avLst>
          </a:prstGeom>
        </p:spPr>
      </p:pic>
      <p:grpSp>
        <p:nvGrpSpPr>
          <p:cNvPr id="20" name="群組 19" hidden="1">
            <a:extLst>
              <a:ext uri="{FF2B5EF4-FFF2-40B4-BE49-F238E27FC236}">
                <a16:creationId xmlns:a16="http://schemas.microsoft.com/office/drawing/2014/main" id="{A091369E-2D3A-45B1-A79F-C74C17042126}"/>
              </a:ext>
            </a:extLst>
          </p:cNvPr>
          <p:cNvGrpSpPr/>
          <p:nvPr/>
        </p:nvGrpSpPr>
        <p:grpSpPr>
          <a:xfrm>
            <a:off x="6782832" y="15875"/>
            <a:ext cx="5000340" cy="3499945"/>
            <a:chOff x="6882465" y="1911"/>
            <a:chExt cx="5000340" cy="3499945"/>
          </a:xfrm>
        </p:grpSpPr>
        <p:sp>
          <p:nvSpPr>
            <p:cNvPr id="38" name="手繪多邊形: 圖案 37">
              <a:extLst>
                <a:ext uri="{FF2B5EF4-FFF2-40B4-BE49-F238E27FC236}">
                  <a16:creationId xmlns:a16="http://schemas.microsoft.com/office/drawing/2014/main" id="{1F5FB055-11BE-4E58-8E61-1DEB890F49F9}"/>
                </a:ext>
              </a:extLst>
            </p:cNvPr>
            <p:cNvSpPr/>
            <p:nvPr/>
          </p:nvSpPr>
          <p:spPr>
            <a:xfrm>
              <a:off x="10799579" y="1192927"/>
              <a:ext cx="446490" cy="257501"/>
            </a:xfrm>
            <a:custGeom>
              <a:avLst/>
              <a:gdLst>
                <a:gd name="connsiteX0" fmla="*/ 1476738 w 2627030"/>
                <a:gd name="connsiteY0" fmla="*/ 1473404 h 1480204"/>
                <a:gd name="connsiteX1" fmla="*/ 1467937 w 2627030"/>
                <a:gd name="connsiteY1" fmla="*/ 1473271 h 1480204"/>
                <a:gd name="connsiteX2" fmla="*/ 1452868 w 2627030"/>
                <a:gd name="connsiteY2" fmla="*/ 1473404 h 1480204"/>
                <a:gd name="connsiteX3" fmla="*/ 1404194 w 2627030"/>
                <a:gd name="connsiteY3" fmla="*/ 1471804 h 1480204"/>
                <a:gd name="connsiteX4" fmla="*/ 1401127 w 2627030"/>
                <a:gd name="connsiteY4" fmla="*/ 1471537 h 1480204"/>
                <a:gd name="connsiteX5" fmla="*/ 1398060 w 2627030"/>
                <a:gd name="connsiteY5" fmla="*/ 1471804 h 1480204"/>
                <a:gd name="connsiteX6" fmla="*/ 1362722 w 2627030"/>
                <a:gd name="connsiteY6" fmla="*/ 1473404 h 1480204"/>
                <a:gd name="connsiteX7" fmla="*/ 463397 w 2627030"/>
                <a:gd name="connsiteY7" fmla="*/ 1473404 h 1480204"/>
                <a:gd name="connsiteX8" fmla="*/ 10001 w 2627030"/>
                <a:gd name="connsiteY8" fmla="*/ 1020008 h 1480204"/>
                <a:gd name="connsiteX9" fmla="*/ 463397 w 2627030"/>
                <a:gd name="connsiteY9" fmla="*/ 566612 h 1480204"/>
                <a:gd name="connsiteX10" fmla="*/ 505937 w 2627030"/>
                <a:gd name="connsiteY10" fmla="*/ 566612 h 1480204"/>
                <a:gd name="connsiteX11" fmla="*/ 509671 w 2627030"/>
                <a:gd name="connsiteY11" fmla="*/ 528473 h 1480204"/>
                <a:gd name="connsiteX12" fmla="*/ 808245 w 2627030"/>
                <a:gd name="connsiteY12" fmla="*/ 258302 h 1480204"/>
                <a:gd name="connsiteX13" fmla="*/ 869720 w 2627030"/>
                <a:gd name="connsiteY13" fmla="*/ 264570 h 1480204"/>
                <a:gd name="connsiteX14" fmla="*/ 893457 w 2627030"/>
                <a:gd name="connsiteY14" fmla="*/ 269504 h 1480204"/>
                <a:gd name="connsiteX15" fmla="*/ 909726 w 2627030"/>
                <a:gd name="connsiteY15" fmla="*/ 251501 h 1480204"/>
                <a:gd name="connsiteX16" fmla="*/ 1452868 w 2627030"/>
                <a:gd name="connsiteY16" fmla="*/ 10001 h 1480204"/>
                <a:gd name="connsiteX17" fmla="*/ 2182035 w 2627030"/>
                <a:gd name="connsiteY17" fmla="*/ 680628 h 1480204"/>
                <a:gd name="connsiteX18" fmla="*/ 2185236 w 2627030"/>
                <a:gd name="connsiteY18" fmla="*/ 719433 h 1480204"/>
                <a:gd name="connsiteX19" fmla="*/ 2245778 w 2627030"/>
                <a:gd name="connsiteY19" fmla="*/ 719433 h 1480204"/>
                <a:gd name="connsiteX20" fmla="*/ 2622763 w 2627030"/>
                <a:gd name="connsiteY20" fmla="*/ 1096418 h 1480204"/>
                <a:gd name="connsiteX21" fmla="*/ 2245778 w 2627030"/>
                <a:gd name="connsiteY21" fmla="*/ 1473404 h 1480204"/>
                <a:gd name="connsiteX22" fmla="*/ 1476738 w 2627030"/>
                <a:gd name="connsiteY22" fmla="*/ 1473404 h 148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27030" h="1480204">
                  <a:moveTo>
                    <a:pt x="1476738" y="1473404"/>
                  </a:moveTo>
                  <a:lnTo>
                    <a:pt x="1467937" y="1473271"/>
                  </a:lnTo>
                  <a:cubicBezTo>
                    <a:pt x="1462869" y="1473404"/>
                    <a:pt x="1457935" y="1473404"/>
                    <a:pt x="1452868" y="1473404"/>
                  </a:cubicBezTo>
                  <a:cubicBezTo>
                    <a:pt x="1437266" y="1473404"/>
                    <a:pt x="1420997" y="1472871"/>
                    <a:pt x="1404194" y="1471804"/>
                  </a:cubicBezTo>
                  <a:lnTo>
                    <a:pt x="1401127" y="1471537"/>
                  </a:lnTo>
                  <a:lnTo>
                    <a:pt x="1398060" y="1471804"/>
                  </a:lnTo>
                  <a:cubicBezTo>
                    <a:pt x="1385125" y="1472871"/>
                    <a:pt x="1373524" y="1473404"/>
                    <a:pt x="1362722" y="1473404"/>
                  </a:cubicBezTo>
                  <a:lnTo>
                    <a:pt x="463397" y="1473404"/>
                  </a:lnTo>
                  <a:cubicBezTo>
                    <a:pt x="213363" y="1473404"/>
                    <a:pt x="10001" y="1270043"/>
                    <a:pt x="10001" y="1020008"/>
                  </a:cubicBezTo>
                  <a:cubicBezTo>
                    <a:pt x="10001" y="769973"/>
                    <a:pt x="213363" y="566612"/>
                    <a:pt x="463397" y="566612"/>
                  </a:cubicBezTo>
                  <a:lnTo>
                    <a:pt x="505937" y="566612"/>
                  </a:lnTo>
                  <a:lnTo>
                    <a:pt x="509671" y="528473"/>
                  </a:lnTo>
                  <a:cubicBezTo>
                    <a:pt x="524873" y="374452"/>
                    <a:pt x="653157" y="258302"/>
                    <a:pt x="808245" y="258302"/>
                  </a:cubicBezTo>
                  <a:cubicBezTo>
                    <a:pt x="828915" y="258302"/>
                    <a:pt x="849584" y="260436"/>
                    <a:pt x="869720" y="264570"/>
                  </a:cubicBezTo>
                  <a:lnTo>
                    <a:pt x="893457" y="269504"/>
                  </a:lnTo>
                  <a:lnTo>
                    <a:pt x="909726" y="251501"/>
                  </a:lnTo>
                  <a:cubicBezTo>
                    <a:pt x="1048412" y="98147"/>
                    <a:pt x="1246306" y="10001"/>
                    <a:pt x="1452868" y="10001"/>
                  </a:cubicBezTo>
                  <a:cubicBezTo>
                    <a:pt x="1830654" y="10001"/>
                    <a:pt x="2150964" y="304576"/>
                    <a:pt x="2182035" y="680628"/>
                  </a:cubicBezTo>
                  <a:lnTo>
                    <a:pt x="2185236" y="719433"/>
                  </a:lnTo>
                  <a:lnTo>
                    <a:pt x="2245778" y="719433"/>
                  </a:lnTo>
                  <a:cubicBezTo>
                    <a:pt x="2453673" y="719433"/>
                    <a:pt x="2622763" y="888523"/>
                    <a:pt x="2622763" y="1096418"/>
                  </a:cubicBezTo>
                  <a:cubicBezTo>
                    <a:pt x="2622763" y="1304314"/>
                    <a:pt x="2453673" y="1473404"/>
                    <a:pt x="2245778" y="1473404"/>
                  </a:cubicBezTo>
                  <a:lnTo>
                    <a:pt x="1476738" y="1473404"/>
                  </a:lnTo>
                  <a:close/>
                </a:path>
              </a:pathLst>
            </a:custGeom>
            <a:solidFill>
              <a:schemeClr val="tx1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540EB6FC-AFE2-4268-B23D-03A2F09AAA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6208" t="-4203"/>
            <a:stretch/>
          </p:blipFill>
          <p:spPr>
            <a:xfrm>
              <a:off x="6882465" y="1911"/>
              <a:ext cx="5000340" cy="3499945"/>
            </a:xfrm>
            <a:prstGeom prst="snip2DiagRect">
              <a:avLst>
                <a:gd name="adj1" fmla="val 0"/>
                <a:gd name="adj2" fmla="val 16667"/>
              </a:avLst>
            </a:prstGeom>
          </p:spPr>
        </p:pic>
        <p:sp>
          <p:nvSpPr>
            <p:cNvPr id="37" name="手繪多邊形: 圖案 36">
              <a:extLst>
                <a:ext uri="{FF2B5EF4-FFF2-40B4-BE49-F238E27FC236}">
                  <a16:creationId xmlns:a16="http://schemas.microsoft.com/office/drawing/2014/main" id="{1F90D878-7C6E-4D52-B423-CA2DDC1E695F}"/>
                </a:ext>
              </a:extLst>
            </p:cNvPr>
            <p:cNvSpPr/>
            <p:nvPr/>
          </p:nvSpPr>
          <p:spPr>
            <a:xfrm>
              <a:off x="10058600" y="1093077"/>
              <a:ext cx="493787" cy="304800"/>
            </a:xfrm>
            <a:custGeom>
              <a:avLst/>
              <a:gdLst>
                <a:gd name="connsiteX0" fmla="*/ 1476738 w 2627030"/>
                <a:gd name="connsiteY0" fmla="*/ 1473404 h 1480204"/>
                <a:gd name="connsiteX1" fmla="*/ 1467937 w 2627030"/>
                <a:gd name="connsiteY1" fmla="*/ 1473271 h 1480204"/>
                <a:gd name="connsiteX2" fmla="*/ 1452868 w 2627030"/>
                <a:gd name="connsiteY2" fmla="*/ 1473404 h 1480204"/>
                <a:gd name="connsiteX3" fmla="*/ 1404194 w 2627030"/>
                <a:gd name="connsiteY3" fmla="*/ 1471804 h 1480204"/>
                <a:gd name="connsiteX4" fmla="*/ 1401127 w 2627030"/>
                <a:gd name="connsiteY4" fmla="*/ 1471537 h 1480204"/>
                <a:gd name="connsiteX5" fmla="*/ 1398060 w 2627030"/>
                <a:gd name="connsiteY5" fmla="*/ 1471804 h 1480204"/>
                <a:gd name="connsiteX6" fmla="*/ 1362722 w 2627030"/>
                <a:gd name="connsiteY6" fmla="*/ 1473404 h 1480204"/>
                <a:gd name="connsiteX7" fmla="*/ 463397 w 2627030"/>
                <a:gd name="connsiteY7" fmla="*/ 1473404 h 1480204"/>
                <a:gd name="connsiteX8" fmla="*/ 10001 w 2627030"/>
                <a:gd name="connsiteY8" fmla="*/ 1020008 h 1480204"/>
                <a:gd name="connsiteX9" fmla="*/ 463397 w 2627030"/>
                <a:gd name="connsiteY9" fmla="*/ 566612 h 1480204"/>
                <a:gd name="connsiteX10" fmla="*/ 505937 w 2627030"/>
                <a:gd name="connsiteY10" fmla="*/ 566612 h 1480204"/>
                <a:gd name="connsiteX11" fmla="*/ 509671 w 2627030"/>
                <a:gd name="connsiteY11" fmla="*/ 528473 h 1480204"/>
                <a:gd name="connsiteX12" fmla="*/ 808245 w 2627030"/>
                <a:gd name="connsiteY12" fmla="*/ 258302 h 1480204"/>
                <a:gd name="connsiteX13" fmla="*/ 869720 w 2627030"/>
                <a:gd name="connsiteY13" fmla="*/ 264570 h 1480204"/>
                <a:gd name="connsiteX14" fmla="*/ 893457 w 2627030"/>
                <a:gd name="connsiteY14" fmla="*/ 269504 h 1480204"/>
                <a:gd name="connsiteX15" fmla="*/ 909726 w 2627030"/>
                <a:gd name="connsiteY15" fmla="*/ 251501 h 1480204"/>
                <a:gd name="connsiteX16" fmla="*/ 1452868 w 2627030"/>
                <a:gd name="connsiteY16" fmla="*/ 10001 h 1480204"/>
                <a:gd name="connsiteX17" fmla="*/ 2182035 w 2627030"/>
                <a:gd name="connsiteY17" fmla="*/ 680628 h 1480204"/>
                <a:gd name="connsiteX18" fmla="*/ 2185236 w 2627030"/>
                <a:gd name="connsiteY18" fmla="*/ 719433 h 1480204"/>
                <a:gd name="connsiteX19" fmla="*/ 2245778 w 2627030"/>
                <a:gd name="connsiteY19" fmla="*/ 719433 h 1480204"/>
                <a:gd name="connsiteX20" fmla="*/ 2622763 w 2627030"/>
                <a:gd name="connsiteY20" fmla="*/ 1096418 h 1480204"/>
                <a:gd name="connsiteX21" fmla="*/ 2245778 w 2627030"/>
                <a:gd name="connsiteY21" fmla="*/ 1473404 h 1480204"/>
                <a:gd name="connsiteX22" fmla="*/ 1476738 w 2627030"/>
                <a:gd name="connsiteY22" fmla="*/ 1473404 h 1480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27030" h="1480204">
                  <a:moveTo>
                    <a:pt x="1476738" y="1473404"/>
                  </a:moveTo>
                  <a:lnTo>
                    <a:pt x="1467937" y="1473271"/>
                  </a:lnTo>
                  <a:cubicBezTo>
                    <a:pt x="1462869" y="1473404"/>
                    <a:pt x="1457935" y="1473404"/>
                    <a:pt x="1452868" y="1473404"/>
                  </a:cubicBezTo>
                  <a:cubicBezTo>
                    <a:pt x="1437266" y="1473404"/>
                    <a:pt x="1420997" y="1472871"/>
                    <a:pt x="1404194" y="1471804"/>
                  </a:cubicBezTo>
                  <a:lnTo>
                    <a:pt x="1401127" y="1471537"/>
                  </a:lnTo>
                  <a:lnTo>
                    <a:pt x="1398060" y="1471804"/>
                  </a:lnTo>
                  <a:cubicBezTo>
                    <a:pt x="1385125" y="1472871"/>
                    <a:pt x="1373524" y="1473404"/>
                    <a:pt x="1362722" y="1473404"/>
                  </a:cubicBezTo>
                  <a:lnTo>
                    <a:pt x="463397" y="1473404"/>
                  </a:lnTo>
                  <a:cubicBezTo>
                    <a:pt x="213363" y="1473404"/>
                    <a:pt x="10001" y="1270043"/>
                    <a:pt x="10001" y="1020008"/>
                  </a:cubicBezTo>
                  <a:cubicBezTo>
                    <a:pt x="10001" y="769973"/>
                    <a:pt x="213363" y="566612"/>
                    <a:pt x="463397" y="566612"/>
                  </a:cubicBezTo>
                  <a:lnTo>
                    <a:pt x="505937" y="566612"/>
                  </a:lnTo>
                  <a:lnTo>
                    <a:pt x="509671" y="528473"/>
                  </a:lnTo>
                  <a:cubicBezTo>
                    <a:pt x="524873" y="374452"/>
                    <a:pt x="653157" y="258302"/>
                    <a:pt x="808245" y="258302"/>
                  </a:cubicBezTo>
                  <a:cubicBezTo>
                    <a:pt x="828915" y="258302"/>
                    <a:pt x="849584" y="260436"/>
                    <a:pt x="869720" y="264570"/>
                  </a:cubicBezTo>
                  <a:lnTo>
                    <a:pt x="893457" y="269504"/>
                  </a:lnTo>
                  <a:lnTo>
                    <a:pt x="909726" y="251501"/>
                  </a:lnTo>
                  <a:cubicBezTo>
                    <a:pt x="1048412" y="98147"/>
                    <a:pt x="1246306" y="10001"/>
                    <a:pt x="1452868" y="10001"/>
                  </a:cubicBezTo>
                  <a:cubicBezTo>
                    <a:pt x="1830654" y="10001"/>
                    <a:pt x="2150964" y="304576"/>
                    <a:pt x="2182035" y="680628"/>
                  </a:cubicBezTo>
                  <a:lnTo>
                    <a:pt x="2185236" y="719433"/>
                  </a:lnTo>
                  <a:lnTo>
                    <a:pt x="2245778" y="719433"/>
                  </a:lnTo>
                  <a:cubicBezTo>
                    <a:pt x="2453673" y="719433"/>
                    <a:pt x="2622763" y="888523"/>
                    <a:pt x="2622763" y="1096418"/>
                  </a:cubicBezTo>
                  <a:cubicBezTo>
                    <a:pt x="2622763" y="1304314"/>
                    <a:pt x="2453673" y="1473404"/>
                    <a:pt x="2245778" y="1473404"/>
                  </a:cubicBezTo>
                  <a:lnTo>
                    <a:pt x="1476738" y="1473404"/>
                  </a:lnTo>
                  <a:close/>
                </a:path>
              </a:pathLst>
            </a:custGeom>
            <a:solidFill>
              <a:srgbClr val="37FFFF"/>
            </a:solidFill>
            <a:ln w="285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7D6A9B7B-85D5-4D3D-8A87-C3815D3665DA}"/>
              </a:ext>
            </a:extLst>
          </p:cNvPr>
          <p:cNvGrpSpPr/>
          <p:nvPr/>
        </p:nvGrpSpPr>
        <p:grpSpPr>
          <a:xfrm>
            <a:off x="8634663" y="3599953"/>
            <a:ext cx="2648607" cy="2727007"/>
            <a:chOff x="7914289" y="1570869"/>
            <a:chExt cx="3469946" cy="340052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35D1E89A-4011-4E5C-9D4E-9EA346DDD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14289" y="1570869"/>
              <a:ext cx="3469946" cy="3400524"/>
            </a:xfrm>
            <a:prstGeom prst="ellipse">
              <a:avLst/>
            </a:prstGeom>
            <a:ln w="104775">
              <a:solidFill>
                <a:srgbClr val="FF3300"/>
              </a:solidFill>
            </a:ln>
          </p:spPr>
        </p:pic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3E480633-860D-4388-8482-358A9E6801DF}"/>
                </a:ext>
              </a:extLst>
            </p:cNvPr>
            <p:cNvCxnSpPr>
              <a:stCxn id="10" idx="1"/>
            </p:cNvCxnSpPr>
            <p:nvPr/>
          </p:nvCxnSpPr>
          <p:spPr>
            <a:xfrm>
              <a:off x="8422451" y="2068864"/>
              <a:ext cx="2529328" cy="2461095"/>
            </a:xfrm>
            <a:prstGeom prst="line">
              <a:avLst/>
            </a:prstGeom>
            <a:ln w="111125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75F120EC-76D0-4D30-BC80-45974E70EA6D}"/>
              </a:ext>
            </a:extLst>
          </p:cNvPr>
          <p:cNvSpPr/>
          <p:nvPr/>
        </p:nvSpPr>
        <p:spPr>
          <a:xfrm>
            <a:off x="781645" y="2041374"/>
            <a:ext cx="3254656" cy="4143525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39" name="图片 57" hidden="1">
            <a:extLst>
              <a:ext uri="{FF2B5EF4-FFF2-40B4-BE49-F238E27FC236}">
                <a16:creationId xmlns:a16="http://schemas.microsoft.com/office/drawing/2014/main" id="{7687F8BE-ED67-456D-AE85-E0994F1A73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817818" y="4161366"/>
            <a:ext cx="3810808" cy="55244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12C47C7-1DBD-4655-B5C5-1AECE830188F}"/>
              </a:ext>
            </a:extLst>
          </p:cNvPr>
          <p:cNvSpPr/>
          <p:nvPr/>
        </p:nvSpPr>
        <p:spPr>
          <a:xfrm>
            <a:off x="4424181" y="5771690"/>
            <a:ext cx="423787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</a:t>
            </a:r>
            <a:r>
              <a:rPr lang="zh-TW" altLang="en-US" sz="1050" b="1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一個雲端磁碟區或 LUN 一次僅能被一台 NAS 所連接使用。</a:t>
            </a:r>
          </a:p>
        </p:txBody>
      </p:sp>
      <p:sp>
        <p:nvSpPr>
          <p:cNvPr id="21" name="圓角化同側角落矩形 31">
            <a:extLst>
              <a:ext uri="{FF2B5EF4-FFF2-40B4-BE49-F238E27FC236}">
                <a16:creationId xmlns:a16="http://schemas.microsoft.com/office/drawing/2014/main" id="{AFC05B75-8B55-4B80-8909-C85483826DAD}"/>
              </a:ext>
            </a:extLst>
          </p:cNvPr>
          <p:cNvSpPr/>
          <p:nvPr/>
        </p:nvSpPr>
        <p:spPr>
          <a:xfrm>
            <a:off x="1678411" y="2103145"/>
            <a:ext cx="1455582" cy="403412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應用實例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D50B94B-C8D0-4913-9B50-8F00AAA72281}"/>
              </a:ext>
            </a:extLst>
          </p:cNvPr>
          <p:cNvSpPr/>
          <p:nvPr/>
        </p:nvSpPr>
        <p:spPr>
          <a:xfrm>
            <a:off x="781646" y="2586109"/>
            <a:ext cx="3254656" cy="566397"/>
          </a:xfrm>
          <a:prstGeom prst="rect">
            <a:avLst/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38C6DC8-DB04-4FF8-A51B-537373D6C364}"/>
              </a:ext>
            </a:extLst>
          </p:cNvPr>
          <p:cNvSpPr/>
          <p:nvPr/>
        </p:nvSpPr>
        <p:spPr>
          <a:xfrm>
            <a:off x="1792892" y="2587897"/>
            <a:ext cx="1226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spc="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情境</a:t>
            </a:r>
            <a:r>
              <a:rPr lang="en-US" altLang="zh-TW" sz="2800" spc="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3E4FA43-BDA7-4EE6-A3EA-60A7128BB8BE}"/>
              </a:ext>
            </a:extLst>
          </p:cNvPr>
          <p:cNvSpPr/>
          <p:nvPr/>
        </p:nvSpPr>
        <p:spPr>
          <a:xfrm>
            <a:off x="995091" y="3419901"/>
            <a:ext cx="2855014" cy="2031325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中小企業的資料庫除了會在本地端的儲存裝置備份之外</a:t>
            </a:r>
            <a:r>
              <a:rPr lang="zh-TW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，在預防本地機房災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難問題的前提下，</a:t>
            </a:r>
            <a:r>
              <a:rPr lang="zh-TW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希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望每天或每周能備份資料庫到雲端</a:t>
            </a:r>
            <a:r>
              <a:rPr lang="zh-TW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，且備份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過程中希望能快速且減少網路傳輸量。</a:t>
            </a:r>
            <a:endParaRPr lang="zh-TW" altLang="zh-TW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03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0B090160-721E-4C82-AB60-31F96E6B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4007" y="2193010"/>
            <a:ext cx="7743986" cy="1123841"/>
          </a:xfrm>
        </p:spPr>
        <p:txBody>
          <a:bodyPr/>
          <a:lstStyle/>
          <a:p>
            <a:r>
              <a:rPr lang="zh-TW" altLang="en-US" b="0" dirty="0">
                <a:latin typeface="Arial" panose="020B0604020202020204" pitchFamily="34" charset="0"/>
                <a:sym typeface="Arial" panose="020B0604020202020204" pitchFamily="34" charset="0"/>
              </a:rPr>
              <a:t>重 要 更 新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2AF6BC7A-71A0-4921-A341-41F425FF5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744738"/>
            <a:ext cx="2710472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A8F28F7-C5AD-4938-870E-538B04D0B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223" y="2744738"/>
            <a:ext cx="2533498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1D911142-A0AB-4EC3-AC65-1B1B941674AE}"/>
              </a:ext>
            </a:extLst>
          </p:cNvPr>
          <p:cNvSpPr txBox="1">
            <a:spLocks/>
          </p:cNvSpPr>
          <p:nvPr/>
        </p:nvSpPr>
        <p:spPr>
          <a:xfrm>
            <a:off x="6299394" y="4596538"/>
            <a:ext cx="2594602" cy="1828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zh-CN" altLang="en-US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支援更多雲服務業者</a:t>
            </a:r>
            <a:r>
              <a:rPr lang="en-US" altLang="zh-CN" sz="2000" b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 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15900" lvl="1" indent="-215900">
              <a:lnSpc>
                <a:spcPct val="110000"/>
              </a:lnSpc>
            </a:pPr>
            <a:r>
              <a:rPr lang="en-US" altLang="zh-CN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Oracle Cloud  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lvl="1" indent="-215900">
              <a:lnSpc>
                <a:spcPct val="110000"/>
              </a:lnSpc>
            </a:pPr>
            <a:r>
              <a:rPr lang="en-US" altLang="zh-CN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Catalyst </a:t>
            </a:r>
            <a:endParaRPr lang="en-US" altLang="zh-CN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lvl="1" indent="-215900">
              <a:lnSpc>
                <a:spcPct val="110000"/>
              </a:lnSpc>
            </a:pPr>
            <a:r>
              <a:rPr lang="en-US" altLang="zh-CN" err="1"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luckycloud</a:t>
            </a:r>
            <a:endParaRPr lang="zh-TW" altLang="en-US" err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線接點 3" hidden="1">
            <a:extLst>
              <a:ext uri="{FF2B5EF4-FFF2-40B4-BE49-F238E27FC236}">
                <a16:creationId xmlns:a16="http://schemas.microsoft.com/office/drawing/2014/main" id="{E052DDEF-7B6E-49D8-BD85-B4E8E000989D}"/>
              </a:ext>
            </a:extLst>
          </p:cNvPr>
          <p:cNvCxnSpPr>
            <a:cxnSpLocks/>
          </p:cNvCxnSpPr>
          <p:nvPr/>
        </p:nvCxnSpPr>
        <p:spPr>
          <a:xfrm>
            <a:off x="2341201" y="1175872"/>
            <a:ext cx="0" cy="349700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標題 1" hidden="1">
            <a:extLst>
              <a:ext uri="{FF2B5EF4-FFF2-40B4-BE49-F238E27FC236}">
                <a16:creationId xmlns:a16="http://schemas.microsoft.com/office/drawing/2014/main" id="{EF74B9ED-8FE7-46CE-A281-FC5B93CDF7B6}"/>
              </a:ext>
            </a:extLst>
          </p:cNvPr>
          <p:cNvSpPr txBox="1">
            <a:spLocks/>
          </p:cNvSpPr>
          <p:nvPr/>
        </p:nvSpPr>
        <p:spPr>
          <a:xfrm>
            <a:off x="2600720" y="970957"/>
            <a:ext cx="5198156" cy="8578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z="4400" dirty="0">
                <a:solidFill>
                  <a:srgbClr val="37FFFF"/>
                </a:solidFill>
                <a:sym typeface="Arial" panose="020B0604020202020204" pitchFamily="34" charset="0"/>
              </a:rPr>
              <a:t>重要更新</a:t>
            </a:r>
            <a:r>
              <a:rPr lang="en-US" altLang="zh-CN" sz="4400" dirty="0">
                <a:solidFill>
                  <a:srgbClr val="37FFFF"/>
                </a:solidFill>
                <a:sym typeface="Arial" panose="020B0604020202020204" pitchFamily="34" charset="0"/>
              </a:rPr>
              <a:t>:</a:t>
            </a:r>
            <a:endParaRPr lang="en-US" altLang="zh-TW" sz="4400" dirty="0">
              <a:solidFill>
                <a:srgbClr val="37FFFF"/>
              </a:solidFill>
              <a:sym typeface="Arial" panose="020B0604020202020204" pitchFamily="34" charset="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AFC8A9B-A99B-4014-93EC-566AB4F98928}"/>
              </a:ext>
            </a:extLst>
          </p:cNvPr>
          <p:cNvSpPr txBox="1">
            <a:spLocks/>
          </p:cNvSpPr>
          <p:nvPr/>
        </p:nvSpPr>
        <p:spPr>
          <a:xfrm>
            <a:off x="3348180" y="4596538"/>
            <a:ext cx="2479584" cy="18285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zh-TW" altLang="en-US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支援</a:t>
            </a:r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b="1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Fibre</a:t>
            </a:r>
            <a:r>
              <a:rPr lang="en-US" altLang="zh-TW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Channel </a:t>
            </a:r>
            <a:r>
              <a:rPr lang="zh-CN" altLang="en-US" sz="2000" b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應用環境</a:t>
            </a:r>
            <a:endParaRPr lang="zh-TW" altLang="en-US" sz="2000" b="1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矩形: 圓角化同側角落 274" hidden="1">
            <a:extLst>
              <a:ext uri="{FF2B5EF4-FFF2-40B4-BE49-F238E27FC236}">
                <a16:creationId xmlns:a16="http://schemas.microsoft.com/office/drawing/2014/main" id="{50E9FBDD-D912-4D11-B1B7-C6FACC47816C}"/>
              </a:ext>
            </a:extLst>
          </p:cNvPr>
          <p:cNvSpPr/>
          <p:nvPr/>
        </p:nvSpPr>
        <p:spPr>
          <a:xfrm>
            <a:off x="210600" y="1397802"/>
            <a:ext cx="3830124" cy="5460198"/>
          </a:xfrm>
          <a:prstGeom prst="round2SameRect">
            <a:avLst>
              <a:gd name="adj1" fmla="val 6549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1" name="矩形: 圓角 90">
            <a:extLst>
              <a:ext uri="{FF2B5EF4-FFF2-40B4-BE49-F238E27FC236}">
                <a16:creationId xmlns:a16="http://schemas.microsoft.com/office/drawing/2014/main" id="{0A29817D-88AC-4028-98FC-7E2EA4B57738}"/>
              </a:ext>
            </a:extLst>
          </p:cNvPr>
          <p:cNvSpPr/>
          <p:nvPr/>
        </p:nvSpPr>
        <p:spPr>
          <a:xfrm>
            <a:off x="6295628" y="1926634"/>
            <a:ext cx="3466069" cy="3636305"/>
          </a:xfrm>
          <a:prstGeom prst="roundRect">
            <a:avLst>
              <a:gd name="adj" fmla="val 2938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432DFCB-89C7-414F-AF3C-355AC4451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altLang="en-US" sz="4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區塊型</a:t>
            </a:r>
            <a:r>
              <a:rPr lang="en-US" altLang="zh-TW" sz="4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LUN</a:t>
            </a:r>
            <a:r>
              <a:rPr lang="zh-TW" altLang="en-US" sz="4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雲端備份解決方案</a:t>
            </a:r>
          </a:p>
        </p:txBody>
      </p:sp>
      <p:sp>
        <p:nvSpPr>
          <p:cNvPr id="70" name="文字方塊 69">
            <a:extLst>
              <a:ext uri="{FF2B5EF4-FFF2-40B4-BE49-F238E27FC236}">
                <a16:creationId xmlns:a16="http://schemas.microsoft.com/office/drawing/2014/main" id="{7DB9B886-5911-4991-91C8-E0F9320BE8BE}"/>
              </a:ext>
            </a:extLst>
          </p:cNvPr>
          <p:cNvSpPr txBox="1"/>
          <p:nvPr/>
        </p:nvSpPr>
        <p:spPr>
          <a:xfrm>
            <a:off x="6393969" y="4390538"/>
            <a:ext cx="117317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LUN</a:t>
            </a:r>
          </a:p>
        </p:txBody>
      </p:sp>
      <p:sp>
        <p:nvSpPr>
          <p:cNvPr id="78" name="文字方塊 77">
            <a:extLst>
              <a:ext uri="{FF2B5EF4-FFF2-40B4-BE49-F238E27FC236}">
                <a16:creationId xmlns:a16="http://schemas.microsoft.com/office/drawing/2014/main" id="{17A9C5AC-E079-40AB-943C-2244D9A5C6F6}"/>
              </a:ext>
            </a:extLst>
          </p:cNvPr>
          <p:cNvSpPr txBox="1"/>
          <p:nvPr/>
        </p:nvSpPr>
        <p:spPr>
          <a:xfrm>
            <a:off x="4288942" y="5314678"/>
            <a:ext cx="120099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Applicatio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Server</a:t>
            </a: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35A9E608-FA94-4121-8FE0-6292242209FA}"/>
              </a:ext>
            </a:extLst>
          </p:cNvPr>
          <p:cNvSpPr txBox="1"/>
          <p:nvPr/>
        </p:nvSpPr>
        <p:spPr>
          <a:xfrm>
            <a:off x="4532650" y="4098263"/>
            <a:ext cx="7831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initiator</a:t>
            </a:r>
          </a:p>
        </p:txBody>
      </p: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A10F0178-0D51-4CD3-B438-CBDE50EA4BDE}"/>
              </a:ext>
            </a:extLst>
          </p:cNvPr>
          <p:cNvSpPr txBox="1"/>
          <p:nvPr/>
        </p:nvSpPr>
        <p:spPr>
          <a:xfrm>
            <a:off x="5604911" y="2588968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</a:p>
        </p:txBody>
      </p:sp>
      <p:sp>
        <p:nvSpPr>
          <p:cNvPr id="93" name="箭號: 左-右雙向 92">
            <a:extLst>
              <a:ext uri="{FF2B5EF4-FFF2-40B4-BE49-F238E27FC236}">
                <a16:creationId xmlns:a16="http://schemas.microsoft.com/office/drawing/2014/main" id="{DCE5B587-8E06-4E9A-83C0-BD01DA125C10}"/>
              </a:ext>
            </a:extLst>
          </p:cNvPr>
          <p:cNvSpPr/>
          <p:nvPr/>
        </p:nvSpPr>
        <p:spPr>
          <a:xfrm>
            <a:off x="5385916" y="2837666"/>
            <a:ext cx="1406770" cy="217034"/>
          </a:xfrm>
          <a:prstGeom prst="leftRightArrow">
            <a:avLst/>
          </a:prstGeom>
          <a:gradFill>
            <a:gsLst>
              <a:gs pos="47000">
                <a:srgbClr val="6E78F6"/>
              </a:gs>
              <a:gs pos="0">
                <a:srgbClr val="AC66FA"/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8CAF28D6-45DE-4292-BCA6-CBD1EB76CFF4}"/>
              </a:ext>
            </a:extLst>
          </p:cNvPr>
          <p:cNvSpPr txBox="1"/>
          <p:nvPr/>
        </p:nvSpPr>
        <p:spPr>
          <a:xfrm>
            <a:off x="6343838" y="3043873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76E9B213-ED61-4ECD-B672-1AC0D975A86C}"/>
              </a:ext>
            </a:extLst>
          </p:cNvPr>
          <p:cNvSpPr txBox="1"/>
          <p:nvPr/>
        </p:nvSpPr>
        <p:spPr>
          <a:xfrm>
            <a:off x="600028" y="2137653"/>
            <a:ext cx="3599971" cy="394979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defTabSz="91440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QNAP NAS 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的 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VJBOD Cloud : Block-based Gateway 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區塊型雲網關功能就是提供區塊型的邏輯單元 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。</a:t>
            </a:r>
            <a:endParaRPr lang="en-US" altLang="zh-TW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28600" indent="-228600" defTabSz="91440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企業使用者可透過iSCSI 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 </a:t>
            </a:r>
            <a:r>
              <a:rPr lang="en-US" altLang="zh-TW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Fibre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Channel 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區塊型的存取協定</a:t>
            </a:r>
            <a:r>
              <a:rPr lang="en-US" altLang="zh-TW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來存取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. </a:t>
            </a:r>
          </a:p>
          <a:p>
            <a:pPr marL="228600" indent="-228600" defTabSz="91440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當企業想要把上頭的資料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資料庫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/Email…)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備份到雲端時，更因為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Block-based 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區塊型的特性，達到可備份差異變動量，進而減少整體的雲端傳輸量及備份時間和雲端使用量。</a:t>
            </a:r>
            <a:endParaRPr lang="en-US" altLang="zh-TW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5" name="群組 14" hidden="1">
            <a:extLst>
              <a:ext uri="{FF2B5EF4-FFF2-40B4-BE49-F238E27FC236}">
                <a16:creationId xmlns:a16="http://schemas.microsoft.com/office/drawing/2014/main" id="{427688F7-445C-4ADF-8524-7861A6908BDB}"/>
              </a:ext>
            </a:extLst>
          </p:cNvPr>
          <p:cNvGrpSpPr/>
          <p:nvPr/>
        </p:nvGrpSpPr>
        <p:grpSpPr>
          <a:xfrm>
            <a:off x="7665487" y="3645557"/>
            <a:ext cx="1901172" cy="1547570"/>
            <a:chOff x="7992803" y="2931208"/>
            <a:chExt cx="1621216" cy="1319683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849F3D0F-D046-40B7-A69F-C53B9305EB09}"/>
                </a:ext>
              </a:extLst>
            </p:cNvPr>
            <p:cNvGrpSpPr/>
            <p:nvPr/>
          </p:nvGrpSpPr>
          <p:grpSpPr>
            <a:xfrm>
              <a:off x="7992803" y="3094141"/>
              <a:ext cx="1618564" cy="1156750"/>
              <a:chOff x="7827549" y="-1156750"/>
              <a:chExt cx="1618564" cy="1156750"/>
            </a:xfrm>
          </p:grpSpPr>
          <p:sp>
            <p:nvSpPr>
              <p:cNvPr id="119" name="手繪多邊形: 圖案 118">
                <a:extLst>
                  <a:ext uri="{FF2B5EF4-FFF2-40B4-BE49-F238E27FC236}">
                    <a16:creationId xmlns:a16="http://schemas.microsoft.com/office/drawing/2014/main" id="{B90FCCA7-8514-467F-819C-7009EEC8EB9A}"/>
                  </a:ext>
                </a:extLst>
              </p:cNvPr>
              <p:cNvSpPr/>
              <p:nvPr/>
            </p:nvSpPr>
            <p:spPr>
              <a:xfrm>
                <a:off x="7827549" y="-1156750"/>
                <a:ext cx="1618564" cy="1156750"/>
              </a:xfrm>
              <a:custGeom>
                <a:avLst/>
                <a:gdLst>
                  <a:gd name="connsiteX0" fmla="*/ 1218227 w 1250903"/>
                  <a:gd name="connsiteY0" fmla="*/ 1251797 h 1250903"/>
                  <a:gd name="connsiteX1" fmla="*/ 33570 w 1250903"/>
                  <a:gd name="connsiteY1" fmla="*/ 1251797 h 1250903"/>
                  <a:gd name="connsiteX2" fmla="*/ 0 w 1250903"/>
                  <a:gd name="connsiteY2" fmla="*/ 1218227 h 1250903"/>
                  <a:gd name="connsiteX3" fmla="*/ 0 w 1250903"/>
                  <a:gd name="connsiteY3" fmla="*/ 33570 h 1250903"/>
                  <a:gd name="connsiteX4" fmla="*/ 33570 w 1250903"/>
                  <a:gd name="connsiteY4" fmla="*/ 0 h 1250903"/>
                  <a:gd name="connsiteX5" fmla="*/ 1218227 w 1250903"/>
                  <a:gd name="connsiteY5" fmla="*/ 0 h 1250903"/>
                  <a:gd name="connsiteX6" fmla="*/ 1251797 w 1250903"/>
                  <a:gd name="connsiteY6" fmla="*/ 33570 h 1250903"/>
                  <a:gd name="connsiteX7" fmla="*/ 1251797 w 1250903"/>
                  <a:gd name="connsiteY7" fmla="*/ 1218227 h 1250903"/>
                  <a:gd name="connsiteX8" fmla="*/ 1218227 w 1250903"/>
                  <a:gd name="connsiteY8" fmla="*/ 1251797 h 1250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50903" h="1250903">
                    <a:moveTo>
                      <a:pt x="1218227" y="1251797"/>
                    </a:moveTo>
                    <a:lnTo>
                      <a:pt x="33570" y="1251797"/>
                    </a:lnTo>
                    <a:cubicBezTo>
                      <a:pt x="15062" y="1251797"/>
                      <a:pt x="0" y="1236735"/>
                      <a:pt x="0" y="1218227"/>
                    </a:cubicBezTo>
                    <a:lnTo>
                      <a:pt x="0" y="33570"/>
                    </a:lnTo>
                    <a:cubicBezTo>
                      <a:pt x="0" y="15062"/>
                      <a:pt x="15062" y="0"/>
                      <a:pt x="33570" y="0"/>
                    </a:cubicBezTo>
                    <a:lnTo>
                      <a:pt x="1218227" y="0"/>
                    </a:lnTo>
                    <a:cubicBezTo>
                      <a:pt x="1236735" y="0"/>
                      <a:pt x="1251797" y="15062"/>
                      <a:pt x="1251797" y="33570"/>
                    </a:cubicBezTo>
                    <a:lnTo>
                      <a:pt x="1251797" y="1218227"/>
                    </a:lnTo>
                    <a:cubicBezTo>
                      <a:pt x="1251670" y="1236863"/>
                      <a:pt x="1236735" y="1251797"/>
                      <a:pt x="1218227" y="1251797"/>
                    </a:cubicBezTo>
                    <a:close/>
                  </a:path>
                </a:pathLst>
              </a:custGeom>
              <a:noFill/>
              <a:ln w="381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0" name="手繪多邊形: 圖案 119">
                <a:extLst>
                  <a:ext uri="{FF2B5EF4-FFF2-40B4-BE49-F238E27FC236}">
                    <a16:creationId xmlns:a16="http://schemas.microsoft.com/office/drawing/2014/main" id="{F05E86FA-6C9B-4FB5-824D-94F5C6EC0F7B}"/>
                  </a:ext>
                </a:extLst>
              </p:cNvPr>
              <p:cNvSpPr/>
              <p:nvPr/>
            </p:nvSpPr>
            <p:spPr>
              <a:xfrm>
                <a:off x="8708899" y="-1047229"/>
                <a:ext cx="341522" cy="99800"/>
              </a:xfrm>
              <a:custGeom>
                <a:avLst/>
                <a:gdLst>
                  <a:gd name="connsiteX0" fmla="*/ 0 w 191464"/>
                  <a:gd name="connsiteY0" fmla="*/ 0 h 689273"/>
                  <a:gd name="connsiteX1" fmla="*/ 192486 w 191464"/>
                  <a:gd name="connsiteY1" fmla="*/ 0 h 689273"/>
                  <a:gd name="connsiteX2" fmla="*/ 192486 w 191464"/>
                  <a:gd name="connsiteY2" fmla="*/ 689529 h 689273"/>
                  <a:gd name="connsiteX3" fmla="*/ 0 w 191464"/>
                  <a:gd name="connsiteY3" fmla="*/ 689529 h 689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1464" h="689273">
                    <a:moveTo>
                      <a:pt x="0" y="0"/>
                    </a:moveTo>
                    <a:lnTo>
                      <a:pt x="192486" y="0"/>
                    </a:lnTo>
                    <a:lnTo>
                      <a:pt x="192486" y="689529"/>
                    </a:lnTo>
                    <a:lnTo>
                      <a:pt x="0" y="689529"/>
                    </a:lnTo>
                    <a:close/>
                  </a:path>
                </a:pathLst>
              </a:custGeom>
              <a:noFill/>
              <a:ln w="19050" cap="rnd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1" name="手繪多邊形: 圖案 120">
                <a:extLst>
                  <a:ext uri="{FF2B5EF4-FFF2-40B4-BE49-F238E27FC236}">
                    <a16:creationId xmlns:a16="http://schemas.microsoft.com/office/drawing/2014/main" id="{6789D74A-4237-4485-9239-CC56AA52CCC1}"/>
                  </a:ext>
                </a:extLst>
              </p:cNvPr>
              <p:cNvSpPr/>
              <p:nvPr/>
            </p:nvSpPr>
            <p:spPr>
              <a:xfrm rot="5400000">
                <a:off x="8571197" y="-597380"/>
                <a:ext cx="1127437" cy="31615"/>
              </a:xfrm>
              <a:custGeom>
                <a:avLst/>
                <a:gdLst>
                  <a:gd name="connsiteX0" fmla="*/ 0 w 995617"/>
                  <a:gd name="connsiteY0" fmla="*/ 0 h 0"/>
                  <a:gd name="connsiteX1" fmla="*/ 1001999 w 99561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95617">
                    <a:moveTo>
                      <a:pt x="0" y="0"/>
                    </a:moveTo>
                    <a:lnTo>
                      <a:pt x="1001999" y="0"/>
                    </a:lnTo>
                  </a:path>
                </a:pathLst>
              </a:custGeom>
              <a:noFill/>
              <a:ln w="38100" cap="rnd">
                <a:solidFill>
                  <a:schemeClr val="tx1"/>
                </a:solidFill>
                <a:prstDash val="solid"/>
                <a:miter/>
              </a:ln>
            </p:spPr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4" name="手繪多邊形: 圖案 143">
                <a:extLst>
                  <a:ext uri="{FF2B5EF4-FFF2-40B4-BE49-F238E27FC236}">
                    <a16:creationId xmlns:a16="http://schemas.microsoft.com/office/drawing/2014/main" id="{2667F127-7D98-40FE-A9B6-0EBE9FBA5F5E}"/>
                  </a:ext>
                </a:extLst>
              </p:cNvPr>
              <p:cNvSpPr/>
              <p:nvPr/>
            </p:nvSpPr>
            <p:spPr>
              <a:xfrm>
                <a:off x="7906505" y="-1067697"/>
                <a:ext cx="457241" cy="9906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5" name="手繪多邊形: 圖案 144">
                <a:extLst>
                  <a:ext uri="{FF2B5EF4-FFF2-40B4-BE49-F238E27FC236}">
                    <a16:creationId xmlns:a16="http://schemas.microsoft.com/office/drawing/2014/main" id="{9D231DB3-0A5F-4147-A697-EB04152374E1}"/>
                  </a:ext>
                </a:extLst>
              </p:cNvPr>
              <p:cNvSpPr/>
              <p:nvPr/>
            </p:nvSpPr>
            <p:spPr>
              <a:xfrm>
                <a:off x="8265242" y="-1067692"/>
                <a:ext cx="9940" cy="9906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DB44206B-8DA0-4B90-8F1D-4A46786FD6E0}"/>
                  </a:ext>
                </a:extLst>
              </p:cNvPr>
              <p:cNvSpPr/>
              <p:nvPr/>
            </p:nvSpPr>
            <p:spPr>
              <a:xfrm>
                <a:off x="7906502" y="-930791"/>
                <a:ext cx="457241" cy="9906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655E3683-CF0B-4C30-8CE7-9F6D07A1A28A}"/>
                  </a:ext>
                </a:extLst>
              </p:cNvPr>
              <p:cNvSpPr/>
              <p:nvPr/>
            </p:nvSpPr>
            <p:spPr>
              <a:xfrm>
                <a:off x="8265026" y="-930791"/>
                <a:ext cx="9940" cy="9906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0" name="手繪多邊形: 圖案 129">
                <a:extLst>
                  <a:ext uri="{FF2B5EF4-FFF2-40B4-BE49-F238E27FC236}">
                    <a16:creationId xmlns:a16="http://schemas.microsoft.com/office/drawing/2014/main" id="{E8033CE5-6C20-4863-BDAA-78318DE28E7A}"/>
                  </a:ext>
                </a:extLst>
              </p:cNvPr>
              <p:cNvSpPr/>
              <p:nvPr/>
            </p:nvSpPr>
            <p:spPr>
              <a:xfrm>
                <a:off x="8495312" y="-694042"/>
                <a:ext cx="159041" cy="606346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1" name="手繪多邊形: 圖案 130">
                <a:extLst>
                  <a:ext uri="{FF2B5EF4-FFF2-40B4-BE49-F238E27FC236}">
                    <a16:creationId xmlns:a16="http://schemas.microsoft.com/office/drawing/2014/main" id="{495847ED-B093-4FC5-8DB7-36D0A08C686D}"/>
                  </a:ext>
                </a:extLst>
              </p:cNvPr>
              <p:cNvSpPr/>
              <p:nvPr/>
            </p:nvSpPr>
            <p:spPr>
              <a:xfrm>
                <a:off x="8495312" y="-211650"/>
                <a:ext cx="159041" cy="866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2" name="手繪多邊形: 圖案 131">
                <a:extLst>
                  <a:ext uri="{FF2B5EF4-FFF2-40B4-BE49-F238E27FC236}">
                    <a16:creationId xmlns:a16="http://schemas.microsoft.com/office/drawing/2014/main" id="{AF08785E-5921-4F0E-9359-7CBE3896096B}"/>
                  </a:ext>
                </a:extLst>
              </p:cNvPr>
              <p:cNvSpPr/>
              <p:nvPr/>
            </p:nvSpPr>
            <p:spPr>
              <a:xfrm>
                <a:off x="8299593" y="-694042"/>
                <a:ext cx="159041" cy="606346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3" name="手繪多邊形: 圖案 132">
                <a:extLst>
                  <a:ext uri="{FF2B5EF4-FFF2-40B4-BE49-F238E27FC236}">
                    <a16:creationId xmlns:a16="http://schemas.microsoft.com/office/drawing/2014/main" id="{4DB996E4-4B6F-4EE1-8DA4-459054F0FF5A}"/>
                  </a:ext>
                </a:extLst>
              </p:cNvPr>
              <p:cNvSpPr/>
              <p:nvPr/>
            </p:nvSpPr>
            <p:spPr>
              <a:xfrm>
                <a:off x="8299593" y="-211650"/>
                <a:ext cx="159041" cy="866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34" name="群組 133">
                <a:extLst>
                  <a:ext uri="{FF2B5EF4-FFF2-40B4-BE49-F238E27FC236}">
                    <a16:creationId xmlns:a16="http://schemas.microsoft.com/office/drawing/2014/main" id="{4CF3C9EB-B781-4771-A590-09B7E2E488F6}"/>
                  </a:ext>
                </a:extLst>
              </p:cNvPr>
              <p:cNvGrpSpPr/>
              <p:nvPr/>
            </p:nvGrpSpPr>
            <p:grpSpPr>
              <a:xfrm>
                <a:off x="8103973" y="-694042"/>
                <a:ext cx="159041" cy="606346"/>
                <a:chOff x="5333166" y="-1618417"/>
                <a:chExt cx="159041" cy="693418"/>
              </a:xfrm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2B37617F-7926-468A-A8F7-DD1B817B58B4}"/>
                    </a:ext>
                  </a:extLst>
                </p:cNvPr>
                <p:cNvSpPr/>
                <p:nvPr/>
              </p:nvSpPr>
              <p:spPr>
                <a:xfrm>
                  <a:off x="5333166" y="-1618417"/>
                  <a:ext cx="159041" cy="693418"/>
                </a:xfrm>
                <a:custGeom>
                  <a:avLst/>
                  <a:gdLst>
                    <a:gd name="connsiteX0" fmla="*/ 133731 w 152400"/>
                    <a:gd name="connsiteY0" fmla="*/ 9525 h 666750"/>
                    <a:gd name="connsiteX1" fmla="*/ 149066 w 152400"/>
                    <a:gd name="connsiteY1" fmla="*/ 24860 h 666750"/>
                    <a:gd name="connsiteX2" fmla="*/ 149066 w 152400"/>
                    <a:gd name="connsiteY2" fmla="*/ 650653 h 666750"/>
                    <a:gd name="connsiteX3" fmla="*/ 133731 w 152400"/>
                    <a:gd name="connsiteY3" fmla="*/ 665988 h 666750"/>
                    <a:gd name="connsiteX4" fmla="*/ 24860 w 152400"/>
                    <a:gd name="connsiteY4" fmla="*/ 665988 h 666750"/>
                    <a:gd name="connsiteX5" fmla="*/ 9525 w 152400"/>
                    <a:gd name="connsiteY5" fmla="*/ 650653 h 666750"/>
                    <a:gd name="connsiteX6" fmla="*/ 9525 w 152400"/>
                    <a:gd name="connsiteY6" fmla="*/ 24860 h 666750"/>
                    <a:gd name="connsiteX7" fmla="*/ 24860 w 152400"/>
                    <a:gd name="connsiteY7" fmla="*/ 9525 h 666750"/>
                    <a:gd name="connsiteX8" fmla="*/ 133731 w 152400"/>
                    <a:gd name="connsiteY8" fmla="*/ 9525 h 666750"/>
                    <a:gd name="connsiteX9" fmla="*/ 133731 w 152400"/>
                    <a:gd name="connsiteY9" fmla="*/ 0 h 666750"/>
                    <a:gd name="connsiteX10" fmla="*/ 24860 w 152400"/>
                    <a:gd name="connsiteY10" fmla="*/ 0 h 666750"/>
                    <a:gd name="connsiteX11" fmla="*/ 0 w 152400"/>
                    <a:gd name="connsiteY11" fmla="*/ 24860 h 666750"/>
                    <a:gd name="connsiteX12" fmla="*/ 0 w 152400"/>
                    <a:gd name="connsiteY12" fmla="*/ 650653 h 666750"/>
                    <a:gd name="connsiteX13" fmla="*/ 24860 w 152400"/>
                    <a:gd name="connsiteY13" fmla="*/ 675513 h 666750"/>
                    <a:gd name="connsiteX14" fmla="*/ 133826 w 152400"/>
                    <a:gd name="connsiteY14" fmla="*/ 675513 h 666750"/>
                    <a:gd name="connsiteX15" fmla="*/ 158687 w 152400"/>
                    <a:gd name="connsiteY15" fmla="*/ 650653 h 666750"/>
                    <a:gd name="connsiteX16" fmla="*/ 158687 w 152400"/>
                    <a:gd name="connsiteY16" fmla="*/ 24860 h 666750"/>
                    <a:gd name="connsiteX17" fmla="*/ 133731 w 152400"/>
                    <a:gd name="connsiteY17" fmla="*/ 0 h 666750"/>
                    <a:gd name="connsiteX18" fmla="*/ 133731 w 152400"/>
                    <a:gd name="connsiteY18" fmla="*/ 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2400" h="666750">
                      <a:moveTo>
                        <a:pt x="133731" y="9525"/>
                      </a:moveTo>
                      <a:cubicBezTo>
                        <a:pt x="142208" y="9525"/>
                        <a:pt x="149066" y="16383"/>
                        <a:pt x="149066" y="24860"/>
                      </a:cubicBezTo>
                      <a:lnTo>
                        <a:pt x="149066" y="650653"/>
                      </a:lnTo>
                      <a:cubicBezTo>
                        <a:pt x="149066" y="659130"/>
                        <a:pt x="142208" y="665988"/>
                        <a:pt x="133731" y="665988"/>
                      </a:cubicBezTo>
                      <a:lnTo>
                        <a:pt x="24860" y="665988"/>
                      </a:lnTo>
                      <a:cubicBezTo>
                        <a:pt x="16383" y="665988"/>
                        <a:pt x="9525" y="659130"/>
                        <a:pt x="9525" y="650653"/>
                      </a:cubicBezTo>
                      <a:lnTo>
                        <a:pt x="9525" y="24860"/>
                      </a:lnTo>
                      <a:cubicBezTo>
                        <a:pt x="9525" y="16383"/>
                        <a:pt x="16383" y="9525"/>
                        <a:pt x="24860" y="9525"/>
                      </a:cubicBezTo>
                      <a:lnTo>
                        <a:pt x="133731" y="9525"/>
                      </a:lnTo>
                      <a:moveTo>
                        <a:pt x="133731" y="0"/>
                      </a:moveTo>
                      <a:lnTo>
                        <a:pt x="24860" y="0"/>
                      </a:lnTo>
                      <a:cubicBezTo>
                        <a:pt x="11144" y="0"/>
                        <a:pt x="0" y="11144"/>
                        <a:pt x="0" y="24860"/>
                      </a:cubicBezTo>
                      <a:lnTo>
                        <a:pt x="0" y="650653"/>
                      </a:lnTo>
                      <a:cubicBezTo>
                        <a:pt x="0" y="664369"/>
                        <a:pt x="11144" y="675513"/>
                        <a:pt x="24860" y="675513"/>
                      </a:cubicBezTo>
                      <a:lnTo>
                        <a:pt x="133826" y="675513"/>
                      </a:lnTo>
                      <a:cubicBezTo>
                        <a:pt x="147542" y="675513"/>
                        <a:pt x="158687" y="664369"/>
                        <a:pt x="158687" y="650653"/>
                      </a:cubicBezTo>
                      <a:lnTo>
                        <a:pt x="158687" y="24860"/>
                      </a:lnTo>
                      <a:cubicBezTo>
                        <a:pt x="158591" y="11049"/>
                        <a:pt x="147542" y="0"/>
                        <a:pt x="133731" y="0"/>
                      </a:cubicBezTo>
                      <a:lnTo>
                        <a:pt x="1337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290F9ECA-D989-4F4E-8274-DFDB9227F262}"/>
                    </a:ext>
                  </a:extLst>
                </p:cNvPr>
                <p:cNvSpPr/>
                <p:nvPr/>
              </p:nvSpPr>
              <p:spPr>
                <a:xfrm>
                  <a:off x="5333166" y="-1066753"/>
                  <a:ext cx="159041" cy="9906"/>
                </a:xfrm>
                <a:custGeom>
                  <a:avLst/>
                  <a:gdLst>
                    <a:gd name="connsiteX0" fmla="*/ 0 w 152400"/>
                    <a:gd name="connsiteY0" fmla="*/ 0 h 9525"/>
                    <a:gd name="connsiteX1" fmla="*/ 158686 w 152400"/>
                    <a:gd name="connsiteY1" fmla="*/ 0 h 9525"/>
                    <a:gd name="connsiteX2" fmla="*/ 158686 w 152400"/>
                    <a:gd name="connsiteY2" fmla="*/ 9525 h 9525"/>
                    <a:gd name="connsiteX3" fmla="*/ 0 w 15240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525">
                      <a:moveTo>
                        <a:pt x="0" y="0"/>
                      </a:moveTo>
                      <a:lnTo>
                        <a:pt x="158686" y="0"/>
                      </a:lnTo>
                      <a:lnTo>
                        <a:pt x="158686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35" name="手繪多邊形: 圖案 134">
                <a:extLst>
                  <a:ext uri="{FF2B5EF4-FFF2-40B4-BE49-F238E27FC236}">
                    <a16:creationId xmlns:a16="http://schemas.microsoft.com/office/drawing/2014/main" id="{74263C62-E333-4BD6-A8CB-C42795940EE2}"/>
                  </a:ext>
                </a:extLst>
              </p:cNvPr>
              <p:cNvSpPr/>
              <p:nvPr/>
            </p:nvSpPr>
            <p:spPr>
              <a:xfrm>
                <a:off x="8691032" y="-694042"/>
                <a:ext cx="159041" cy="606346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6" name="手繪多邊形: 圖案 135">
                <a:extLst>
                  <a:ext uri="{FF2B5EF4-FFF2-40B4-BE49-F238E27FC236}">
                    <a16:creationId xmlns:a16="http://schemas.microsoft.com/office/drawing/2014/main" id="{9CF56A1A-1384-4FD3-B386-0E9EB36E5931}"/>
                  </a:ext>
                </a:extLst>
              </p:cNvPr>
              <p:cNvSpPr/>
              <p:nvPr/>
            </p:nvSpPr>
            <p:spPr>
              <a:xfrm>
                <a:off x="8691032" y="-211650"/>
                <a:ext cx="159041" cy="866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7" name="手繪多邊形: 圖案 136">
                <a:extLst>
                  <a:ext uri="{FF2B5EF4-FFF2-40B4-BE49-F238E27FC236}">
                    <a16:creationId xmlns:a16="http://schemas.microsoft.com/office/drawing/2014/main" id="{77A5B4D8-A24D-4F30-91AD-F55693B4A871}"/>
                  </a:ext>
                </a:extLst>
              </p:cNvPr>
              <p:cNvSpPr/>
              <p:nvPr/>
            </p:nvSpPr>
            <p:spPr>
              <a:xfrm>
                <a:off x="8886751" y="-694041"/>
                <a:ext cx="159041" cy="606346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38" name="手繪多邊形: 圖案 137">
                <a:extLst>
                  <a:ext uri="{FF2B5EF4-FFF2-40B4-BE49-F238E27FC236}">
                    <a16:creationId xmlns:a16="http://schemas.microsoft.com/office/drawing/2014/main" id="{0457D67F-4B5E-4A20-BBEC-88CFD02CE95D}"/>
                  </a:ext>
                </a:extLst>
              </p:cNvPr>
              <p:cNvSpPr/>
              <p:nvPr/>
            </p:nvSpPr>
            <p:spPr>
              <a:xfrm>
                <a:off x="8886751" y="-211650"/>
                <a:ext cx="159041" cy="8662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139" name="群組 138">
                <a:extLst>
                  <a:ext uri="{FF2B5EF4-FFF2-40B4-BE49-F238E27FC236}">
                    <a16:creationId xmlns:a16="http://schemas.microsoft.com/office/drawing/2014/main" id="{C60AB5E9-3BAA-49EA-9F18-5EAAEDD67CA9}"/>
                  </a:ext>
                </a:extLst>
              </p:cNvPr>
              <p:cNvGrpSpPr/>
              <p:nvPr/>
            </p:nvGrpSpPr>
            <p:grpSpPr>
              <a:xfrm>
                <a:off x="7898241" y="-694042"/>
                <a:ext cx="159041" cy="606346"/>
                <a:chOff x="5333166" y="-1618417"/>
                <a:chExt cx="159041" cy="693418"/>
              </a:xfrm>
            </p:grpSpPr>
            <p:sp>
              <p:nvSpPr>
                <p:cNvPr id="140" name="手繪多邊形: 圖案 139">
                  <a:extLst>
                    <a:ext uri="{FF2B5EF4-FFF2-40B4-BE49-F238E27FC236}">
                      <a16:creationId xmlns:a16="http://schemas.microsoft.com/office/drawing/2014/main" id="{B7051F96-5A8F-484D-8CE0-DF2DFDD13062}"/>
                    </a:ext>
                  </a:extLst>
                </p:cNvPr>
                <p:cNvSpPr/>
                <p:nvPr/>
              </p:nvSpPr>
              <p:spPr>
                <a:xfrm>
                  <a:off x="5333166" y="-1618417"/>
                  <a:ext cx="159041" cy="693418"/>
                </a:xfrm>
                <a:custGeom>
                  <a:avLst/>
                  <a:gdLst>
                    <a:gd name="connsiteX0" fmla="*/ 133731 w 152400"/>
                    <a:gd name="connsiteY0" fmla="*/ 9525 h 666750"/>
                    <a:gd name="connsiteX1" fmla="*/ 149066 w 152400"/>
                    <a:gd name="connsiteY1" fmla="*/ 24860 h 666750"/>
                    <a:gd name="connsiteX2" fmla="*/ 149066 w 152400"/>
                    <a:gd name="connsiteY2" fmla="*/ 650653 h 666750"/>
                    <a:gd name="connsiteX3" fmla="*/ 133731 w 152400"/>
                    <a:gd name="connsiteY3" fmla="*/ 665988 h 666750"/>
                    <a:gd name="connsiteX4" fmla="*/ 24860 w 152400"/>
                    <a:gd name="connsiteY4" fmla="*/ 665988 h 666750"/>
                    <a:gd name="connsiteX5" fmla="*/ 9525 w 152400"/>
                    <a:gd name="connsiteY5" fmla="*/ 650653 h 666750"/>
                    <a:gd name="connsiteX6" fmla="*/ 9525 w 152400"/>
                    <a:gd name="connsiteY6" fmla="*/ 24860 h 666750"/>
                    <a:gd name="connsiteX7" fmla="*/ 24860 w 152400"/>
                    <a:gd name="connsiteY7" fmla="*/ 9525 h 666750"/>
                    <a:gd name="connsiteX8" fmla="*/ 133731 w 152400"/>
                    <a:gd name="connsiteY8" fmla="*/ 9525 h 666750"/>
                    <a:gd name="connsiteX9" fmla="*/ 133731 w 152400"/>
                    <a:gd name="connsiteY9" fmla="*/ 0 h 666750"/>
                    <a:gd name="connsiteX10" fmla="*/ 24860 w 152400"/>
                    <a:gd name="connsiteY10" fmla="*/ 0 h 666750"/>
                    <a:gd name="connsiteX11" fmla="*/ 0 w 152400"/>
                    <a:gd name="connsiteY11" fmla="*/ 24860 h 666750"/>
                    <a:gd name="connsiteX12" fmla="*/ 0 w 152400"/>
                    <a:gd name="connsiteY12" fmla="*/ 650653 h 666750"/>
                    <a:gd name="connsiteX13" fmla="*/ 24860 w 152400"/>
                    <a:gd name="connsiteY13" fmla="*/ 675513 h 666750"/>
                    <a:gd name="connsiteX14" fmla="*/ 133826 w 152400"/>
                    <a:gd name="connsiteY14" fmla="*/ 675513 h 666750"/>
                    <a:gd name="connsiteX15" fmla="*/ 158687 w 152400"/>
                    <a:gd name="connsiteY15" fmla="*/ 650653 h 666750"/>
                    <a:gd name="connsiteX16" fmla="*/ 158687 w 152400"/>
                    <a:gd name="connsiteY16" fmla="*/ 24860 h 666750"/>
                    <a:gd name="connsiteX17" fmla="*/ 133731 w 152400"/>
                    <a:gd name="connsiteY17" fmla="*/ 0 h 666750"/>
                    <a:gd name="connsiteX18" fmla="*/ 133731 w 152400"/>
                    <a:gd name="connsiteY18" fmla="*/ 0 h 66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2400" h="666750">
                      <a:moveTo>
                        <a:pt x="133731" y="9525"/>
                      </a:moveTo>
                      <a:cubicBezTo>
                        <a:pt x="142208" y="9525"/>
                        <a:pt x="149066" y="16383"/>
                        <a:pt x="149066" y="24860"/>
                      </a:cubicBezTo>
                      <a:lnTo>
                        <a:pt x="149066" y="650653"/>
                      </a:lnTo>
                      <a:cubicBezTo>
                        <a:pt x="149066" y="659130"/>
                        <a:pt x="142208" y="665988"/>
                        <a:pt x="133731" y="665988"/>
                      </a:cubicBezTo>
                      <a:lnTo>
                        <a:pt x="24860" y="665988"/>
                      </a:lnTo>
                      <a:cubicBezTo>
                        <a:pt x="16383" y="665988"/>
                        <a:pt x="9525" y="659130"/>
                        <a:pt x="9525" y="650653"/>
                      </a:cubicBezTo>
                      <a:lnTo>
                        <a:pt x="9525" y="24860"/>
                      </a:lnTo>
                      <a:cubicBezTo>
                        <a:pt x="9525" y="16383"/>
                        <a:pt x="16383" y="9525"/>
                        <a:pt x="24860" y="9525"/>
                      </a:cubicBezTo>
                      <a:lnTo>
                        <a:pt x="133731" y="9525"/>
                      </a:lnTo>
                      <a:moveTo>
                        <a:pt x="133731" y="0"/>
                      </a:moveTo>
                      <a:lnTo>
                        <a:pt x="24860" y="0"/>
                      </a:lnTo>
                      <a:cubicBezTo>
                        <a:pt x="11144" y="0"/>
                        <a:pt x="0" y="11144"/>
                        <a:pt x="0" y="24860"/>
                      </a:cubicBezTo>
                      <a:lnTo>
                        <a:pt x="0" y="650653"/>
                      </a:lnTo>
                      <a:cubicBezTo>
                        <a:pt x="0" y="664369"/>
                        <a:pt x="11144" y="675513"/>
                        <a:pt x="24860" y="675513"/>
                      </a:cubicBezTo>
                      <a:lnTo>
                        <a:pt x="133826" y="675513"/>
                      </a:lnTo>
                      <a:cubicBezTo>
                        <a:pt x="147542" y="675513"/>
                        <a:pt x="158687" y="664369"/>
                        <a:pt x="158687" y="650653"/>
                      </a:cubicBezTo>
                      <a:lnTo>
                        <a:pt x="158687" y="24860"/>
                      </a:lnTo>
                      <a:cubicBezTo>
                        <a:pt x="158591" y="11049"/>
                        <a:pt x="147542" y="0"/>
                        <a:pt x="133731" y="0"/>
                      </a:cubicBezTo>
                      <a:lnTo>
                        <a:pt x="13373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" name="手繪多邊形: 圖案 140">
                  <a:extLst>
                    <a:ext uri="{FF2B5EF4-FFF2-40B4-BE49-F238E27FC236}">
                      <a16:creationId xmlns:a16="http://schemas.microsoft.com/office/drawing/2014/main" id="{C3591DFF-5F69-4395-B5E1-D4DE27FD087E}"/>
                    </a:ext>
                  </a:extLst>
                </p:cNvPr>
                <p:cNvSpPr/>
                <p:nvPr/>
              </p:nvSpPr>
              <p:spPr>
                <a:xfrm>
                  <a:off x="5333166" y="-1066753"/>
                  <a:ext cx="159041" cy="9906"/>
                </a:xfrm>
                <a:custGeom>
                  <a:avLst/>
                  <a:gdLst>
                    <a:gd name="connsiteX0" fmla="*/ 0 w 152400"/>
                    <a:gd name="connsiteY0" fmla="*/ 0 h 9525"/>
                    <a:gd name="connsiteX1" fmla="*/ 158686 w 152400"/>
                    <a:gd name="connsiteY1" fmla="*/ 0 h 9525"/>
                    <a:gd name="connsiteX2" fmla="*/ 158686 w 152400"/>
                    <a:gd name="connsiteY2" fmla="*/ 9525 h 9525"/>
                    <a:gd name="connsiteX3" fmla="*/ 0 w 152400"/>
                    <a:gd name="connsiteY3" fmla="*/ 9525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400" h="9525">
                      <a:moveTo>
                        <a:pt x="0" y="0"/>
                      </a:moveTo>
                      <a:lnTo>
                        <a:pt x="158686" y="0"/>
                      </a:lnTo>
                      <a:lnTo>
                        <a:pt x="158686" y="9525"/>
                      </a:lnTo>
                      <a:lnTo>
                        <a:pt x="0" y="952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chemeClr val="tx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25" name="手繪多邊形: 圖案 124">
                <a:extLst>
                  <a:ext uri="{FF2B5EF4-FFF2-40B4-BE49-F238E27FC236}">
                    <a16:creationId xmlns:a16="http://schemas.microsoft.com/office/drawing/2014/main" id="{3878EEBF-AE2A-4EC2-9ECB-B062EB9C7D18}"/>
                  </a:ext>
                </a:extLst>
              </p:cNvPr>
              <p:cNvSpPr/>
              <p:nvPr/>
            </p:nvSpPr>
            <p:spPr>
              <a:xfrm>
                <a:off x="9307627" y="-1044230"/>
                <a:ext cx="49700" cy="39624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6" name="手繪多邊形: 圖案 125">
                <a:extLst>
                  <a:ext uri="{FF2B5EF4-FFF2-40B4-BE49-F238E27FC236}">
                    <a16:creationId xmlns:a16="http://schemas.microsoft.com/office/drawing/2014/main" id="{E6371F03-DBC3-4BDD-B331-CB8E5A82A12A}"/>
                  </a:ext>
                </a:extLst>
              </p:cNvPr>
              <p:cNvSpPr/>
              <p:nvPr/>
            </p:nvSpPr>
            <p:spPr>
              <a:xfrm>
                <a:off x="9367167" y="-1044230"/>
                <a:ext cx="49700" cy="39624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7" name="手繪多邊形: 圖案 126">
                <a:extLst>
                  <a:ext uri="{FF2B5EF4-FFF2-40B4-BE49-F238E27FC236}">
                    <a16:creationId xmlns:a16="http://schemas.microsoft.com/office/drawing/2014/main" id="{F05251B4-3C3E-4681-BACB-679D0A1C2003}"/>
                  </a:ext>
                </a:extLst>
              </p:cNvPr>
              <p:cNvSpPr/>
              <p:nvPr/>
            </p:nvSpPr>
            <p:spPr>
              <a:xfrm>
                <a:off x="9247987" y="-1044230"/>
                <a:ext cx="49700" cy="39624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8" name="手繪多邊形: 圖案 127">
                <a:extLst>
                  <a:ext uri="{FF2B5EF4-FFF2-40B4-BE49-F238E27FC236}">
                    <a16:creationId xmlns:a16="http://schemas.microsoft.com/office/drawing/2014/main" id="{CB691605-3A6C-4154-9CED-1762BD614F71}"/>
                  </a:ext>
                </a:extLst>
              </p:cNvPr>
              <p:cNvSpPr/>
              <p:nvPr/>
            </p:nvSpPr>
            <p:spPr>
              <a:xfrm>
                <a:off x="9189740" y="-1044723"/>
                <a:ext cx="49700" cy="39624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29" name="手繪多邊形: 圖案 128">
                <a:extLst>
                  <a:ext uri="{FF2B5EF4-FFF2-40B4-BE49-F238E27FC236}">
                    <a16:creationId xmlns:a16="http://schemas.microsoft.com/office/drawing/2014/main" id="{845E7754-55C7-41BF-A879-0AADC8C1A487}"/>
                  </a:ext>
                </a:extLst>
              </p:cNvPr>
              <p:cNvSpPr/>
              <p:nvPr/>
            </p:nvSpPr>
            <p:spPr>
              <a:xfrm>
                <a:off x="9217671" y="-1018276"/>
                <a:ext cx="19880" cy="9906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60C68F7-FD58-448C-909A-2AD7DDA1964A}"/>
                </a:ext>
              </a:extLst>
            </p:cNvPr>
            <p:cNvSpPr/>
            <p:nvPr/>
          </p:nvSpPr>
          <p:spPr>
            <a:xfrm>
              <a:off x="7998864" y="2931208"/>
              <a:ext cx="1615155" cy="170915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13" name="圖形 211">
            <a:extLst>
              <a:ext uri="{FF2B5EF4-FFF2-40B4-BE49-F238E27FC236}">
                <a16:creationId xmlns:a16="http://schemas.microsoft.com/office/drawing/2014/main" id="{E9F6341C-0DF4-45CA-A07D-23EA8281F361}"/>
              </a:ext>
            </a:extLst>
          </p:cNvPr>
          <p:cNvGrpSpPr/>
          <p:nvPr/>
        </p:nvGrpSpPr>
        <p:grpSpPr>
          <a:xfrm>
            <a:off x="7075050" y="2924104"/>
            <a:ext cx="551412" cy="630183"/>
            <a:chOff x="6880167" y="2925402"/>
            <a:chExt cx="551412" cy="630183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D98BC439-A251-4C23-8EC0-C9AB7063BD29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895B87F3-443D-4BEA-A66F-312B1554F9D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085B95BD-2984-44B4-8B8D-5969A6C0701C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9A0DD781-62D6-4F04-8D04-BDEADBF0425D}"/>
              </a:ext>
            </a:extLst>
          </p:cNvPr>
          <p:cNvSpPr txBox="1"/>
          <p:nvPr/>
        </p:nvSpPr>
        <p:spPr>
          <a:xfrm>
            <a:off x="4345753" y="3200356"/>
            <a:ext cx="93425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Client</a:t>
            </a:r>
            <a:endParaRPr lang="zh-TW" altLang="en-US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9E57FBB-7B7A-421E-BF44-ACC1A2D4206F}"/>
              </a:ext>
            </a:extLst>
          </p:cNvPr>
          <p:cNvSpPr txBox="1"/>
          <p:nvPr/>
        </p:nvSpPr>
        <p:spPr>
          <a:xfrm>
            <a:off x="4496839" y="2112158"/>
            <a:ext cx="7831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initiator</a:t>
            </a:r>
          </a:p>
        </p:txBody>
      </p:sp>
      <p:pic>
        <p:nvPicPr>
          <p:cNvPr id="198" name="图片 57" hidden="1">
            <a:extLst>
              <a:ext uri="{FF2B5EF4-FFF2-40B4-BE49-F238E27FC236}">
                <a16:creationId xmlns:a16="http://schemas.microsoft.com/office/drawing/2014/main" id="{290334E0-2134-43AE-9815-E81AE4FFB7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flipV="1">
            <a:off x="210600" y="6084312"/>
            <a:ext cx="3830124" cy="773688"/>
          </a:xfrm>
          <a:prstGeom prst="rect">
            <a:avLst/>
          </a:prstGeom>
        </p:spPr>
      </p:pic>
      <p:sp>
        <p:nvSpPr>
          <p:cNvPr id="201" name="文字方塊 200">
            <a:extLst>
              <a:ext uri="{FF2B5EF4-FFF2-40B4-BE49-F238E27FC236}">
                <a16:creationId xmlns:a16="http://schemas.microsoft.com/office/drawing/2014/main" id="{5B4570B2-9FF0-497A-96F2-3AEA128E66F9}"/>
              </a:ext>
            </a:extLst>
          </p:cNvPr>
          <p:cNvSpPr txBox="1"/>
          <p:nvPr/>
        </p:nvSpPr>
        <p:spPr>
          <a:xfrm>
            <a:off x="5167051" y="4441496"/>
            <a:ext cx="13832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</a:t>
            </a:r>
            <a:endParaRPr lang="en-US" altLang="zh-TW" sz="1400" dirty="0">
              <a:solidFill>
                <a:srgbClr val="FF009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400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Channel</a:t>
            </a:r>
          </a:p>
        </p:txBody>
      </p:sp>
      <p:sp>
        <p:nvSpPr>
          <p:cNvPr id="206" name="箭號: 左-右雙向 92">
            <a:extLst>
              <a:ext uri="{FF2B5EF4-FFF2-40B4-BE49-F238E27FC236}">
                <a16:creationId xmlns:a16="http://schemas.microsoft.com/office/drawing/2014/main" id="{674742A5-BBA7-CD43-B450-A99B7EB0F885}"/>
              </a:ext>
            </a:extLst>
          </p:cNvPr>
          <p:cNvSpPr/>
          <p:nvPr/>
        </p:nvSpPr>
        <p:spPr>
          <a:xfrm>
            <a:off x="5357581" y="4917782"/>
            <a:ext cx="1406770" cy="217034"/>
          </a:xfrm>
          <a:prstGeom prst="leftRightArrow">
            <a:avLst/>
          </a:prstGeom>
          <a:gradFill>
            <a:gsLst>
              <a:gs pos="47000">
                <a:srgbClr val="6E78F6"/>
              </a:gs>
              <a:gs pos="0">
                <a:srgbClr val="AC66FA"/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5" name="等腰三角形 84">
            <a:extLst>
              <a:ext uri="{FF2B5EF4-FFF2-40B4-BE49-F238E27FC236}">
                <a16:creationId xmlns:a16="http://schemas.microsoft.com/office/drawing/2014/main" id="{ACA83616-732C-8D4A-B739-2FB7C0CB2158}"/>
              </a:ext>
            </a:extLst>
          </p:cNvPr>
          <p:cNvSpPr/>
          <p:nvPr/>
        </p:nvSpPr>
        <p:spPr>
          <a:xfrm rot="10800000">
            <a:off x="7340950" y="2727580"/>
            <a:ext cx="2505684" cy="448182"/>
          </a:xfrm>
          <a:prstGeom prst="triangle">
            <a:avLst>
              <a:gd name="adj" fmla="val 51774"/>
            </a:avLst>
          </a:prstGeom>
          <a:gradFill>
            <a:gsLst>
              <a:gs pos="61000">
                <a:srgbClr val="6E78F6">
                  <a:alpha val="50000"/>
                </a:srgbClr>
              </a:gs>
              <a:gs pos="25000">
                <a:srgbClr val="AC66FA">
                  <a:alpha val="0"/>
                </a:srgbClr>
              </a:gs>
              <a:gs pos="92000">
                <a:srgbClr val="2F89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6" name="矩形: 圓角 93">
            <a:extLst>
              <a:ext uri="{FF2B5EF4-FFF2-40B4-BE49-F238E27FC236}">
                <a16:creationId xmlns:a16="http://schemas.microsoft.com/office/drawing/2014/main" id="{E291F493-7046-D449-AEF4-319D1134919D}"/>
              </a:ext>
            </a:extLst>
          </p:cNvPr>
          <p:cNvSpPr/>
          <p:nvPr/>
        </p:nvSpPr>
        <p:spPr>
          <a:xfrm>
            <a:off x="7308555" y="1782493"/>
            <a:ext cx="2596828" cy="937013"/>
          </a:xfrm>
          <a:prstGeom prst="roundRect">
            <a:avLst>
              <a:gd name="adj" fmla="val 8833"/>
            </a:avLst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264" name="直線接點 263">
            <a:extLst>
              <a:ext uri="{FF2B5EF4-FFF2-40B4-BE49-F238E27FC236}">
                <a16:creationId xmlns:a16="http://schemas.microsoft.com/office/drawing/2014/main" id="{F6B765CE-E77C-D443-9736-4E1D33E3D324}"/>
              </a:ext>
            </a:extLst>
          </p:cNvPr>
          <p:cNvCxnSpPr>
            <a:cxnSpLocks/>
            <a:stCxn id="256" idx="1"/>
            <a:endCxn id="256" idx="3"/>
          </p:cNvCxnSpPr>
          <p:nvPr/>
        </p:nvCxnSpPr>
        <p:spPr>
          <a:xfrm>
            <a:off x="7308555" y="2251001"/>
            <a:ext cx="2596828" cy="0"/>
          </a:xfrm>
          <a:prstGeom prst="line">
            <a:avLst/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cxnSp>
      <p:sp>
        <p:nvSpPr>
          <p:cNvPr id="267" name="文字方塊 266">
            <a:extLst>
              <a:ext uri="{FF2B5EF4-FFF2-40B4-BE49-F238E27FC236}">
                <a16:creationId xmlns:a16="http://schemas.microsoft.com/office/drawing/2014/main" id="{A37DD8A0-5000-9C44-8EAA-0267A56B6664}"/>
              </a:ext>
            </a:extLst>
          </p:cNvPr>
          <p:cNvSpPr txBox="1"/>
          <p:nvPr/>
        </p:nvSpPr>
        <p:spPr>
          <a:xfrm>
            <a:off x="8919440" y="3091914"/>
            <a:ext cx="576039" cy="307777"/>
          </a:xfrm>
          <a:prstGeom prst="rect">
            <a:avLst/>
          </a:prstGeom>
          <a:solidFill>
            <a:srgbClr val="5B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快照</a:t>
            </a:r>
          </a:p>
        </p:txBody>
      </p:sp>
      <p:sp>
        <p:nvSpPr>
          <p:cNvPr id="297" name="矩形: 圓角 417">
            <a:extLst>
              <a:ext uri="{FF2B5EF4-FFF2-40B4-BE49-F238E27FC236}">
                <a16:creationId xmlns:a16="http://schemas.microsoft.com/office/drawing/2014/main" id="{A40851EE-B2F3-7B4D-9425-4DADA3158CBD}"/>
              </a:ext>
            </a:extLst>
          </p:cNvPr>
          <p:cNvSpPr/>
          <p:nvPr/>
        </p:nvSpPr>
        <p:spPr>
          <a:xfrm rot="16200000" flipH="1">
            <a:off x="9032891" y="2838482"/>
            <a:ext cx="3636305" cy="1812613"/>
          </a:xfrm>
          <a:prstGeom prst="roundRect">
            <a:avLst>
              <a:gd name="adj" fmla="val 4857"/>
            </a:avLst>
          </a:prstGeom>
          <a:solidFill>
            <a:srgbClr val="2F89F2">
              <a:alpha val="83000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98" name="群組 297">
            <a:extLst>
              <a:ext uri="{FF2B5EF4-FFF2-40B4-BE49-F238E27FC236}">
                <a16:creationId xmlns:a16="http://schemas.microsoft.com/office/drawing/2014/main" id="{2B809188-A448-304C-8A0D-E59786882850}"/>
              </a:ext>
            </a:extLst>
          </p:cNvPr>
          <p:cNvGrpSpPr/>
          <p:nvPr/>
        </p:nvGrpSpPr>
        <p:grpSpPr>
          <a:xfrm>
            <a:off x="10213020" y="4354127"/>
            <a:ext cx="1407224" cy="533850"/>
            <a:chOff x="8648700" y="4436457"/>
            <a:chExt cx="1562678" cy="592824"/>
          </a:xfrm>
        </p:grpSpPr>
        <p:sp>
          <p:nvSpPr>
            <p:cNvPr id="299" name="文字方塊 298">
              <a:extLst>
                <a:ext uri="{FF2B5EF4-FFF2-40B4-BE49-F238E27FC236}">
                  <a16:creationId xmlns:a16="http://schemas.microsoft.com/office/drawing/2014/main" id="{D71BC7D3-077F-8541-98F9-98CAD677C964}"/>
                </a:ext>
              </a:extLst>
            </p:cNvPr>
            <p:cNvSpPr txBox="1"/>
            <p:nvPr/>
          </p:nvSpPr>
          <p:spPr>
            <a:xfrm>
              <a:off x="9571705" y="4601495"/>
              <a:ext cx="639673" cy="341777"/>
            </a:xfrm>
            <a:prstGeom prst="rect">
              <a:avLst/>
            </a:prstGeom>
            <a:solidFill>
              <a:srgbClr val="5BFFFF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300" name="圖形 152">
              <a:extLst>
                <a:ext uri="{FF2B5EF4-FFF2-40B4-BE49-F238E27FC236}">
                  <a16:creationId xmlns:a16="http://schemas.microsoft.com/office/drawing/2014/main" id="{CF5EF002-DD81-C644-9EA7-92FB87C3D04F}"/>
                </a:ext>
              </a:extLst>
            </p:cNvPr>
            <p:cNvGrpSpPr/>
            <p:nvPr/>
          </p:nvGrpSpPr>
          <p:grpSpPr>
            <a:xfrm flipH="1">
              <a:off x="8648700" y="4436457"/>
              <a:ext cx="458537" cy="590550"/>
              <a:chOff x="9272428" y="5069210"/>
              <a:chExt cx="458537" cy="590550"/>
            </a:xfrm>
          </p:grpSpPr>
          <p:sp>
            <p:nvSpPr>
              <p:cNvPr id="315" name="手繪多邊形: 圖案 261">
                <a:extLst>
                  <a:ext uri="{FF2B5EF4-FFF2-40B4-BE49-F238E27FC236}">
                    <a16:creationId xmlns:a16="http://schemas.microsoft.com/office/drawing/2014/main" id="{D5F8CAF4-3B60-E742-95E5-1AADE6E4664C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6" name="手繪多邊形: 圖案 262">
                <a:extLst>
                  <a:ext uri="{FF2B5EF4-FFF2-40B4-BE49-F238E27FC236}">
                    <a16:creationId xmlns:a16="http://schemas.microsoft.com/office/drawing/2014/main" id="{8B63D1AB-A359-C242-B217-45EBF1B20C4C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7" name="手繪多邊形: 圖案 263">
                <a:extLst>
                  <a:ext uri="{FF2B5EF4-FFF2-40B4-BE49-F238E27FC236}">
                    <a16:creationId xmlns:a16="http://schemas.microsoft.com/office/drawing/2014/main" id="{2EE6E34D-6A01-E041-8DE7-E40A684D45C5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8" name="手繪多邊形: 圖案 264">
                <a:extLst>
                  <a:ext uri="{FF2B5EF4-FFF2-40B4-BE49-F238E27FC236}">
                    <a16:creationId xmlns:a16="http://schemas.microsoft.com/office/drawing/2014/main" id="{10F3E813-085D-0E44-9446-24E737E39AE0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9" name="手繪多邊形: 圖案 265">
                <a:extLst>
                  <a:ext uri="{FF2B5EF4-FFF2-40B4-BE49-F238E27FC236}">
                    <a16:creationId xmlns:a16="http://schemas.microsoft.com/office/drawing/2014/main" id="{B2D05B4F-07FA-0248-AC03-9C96E9A52073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0" name="手繪多邊形: 圖案 266">
                <a:extLst>
                  <a:ext uri="{FF2B5EF4-FFF2-40B4-BE49-F238E27FC236}">
                    <a16:creationId xmlns:a16="http://schemas.microsoft.com/office/drawing/2014/main" id="{84961F2E-6ECB-1C4F-A0EC-EF98E45CA706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1" name="手繪多邊形: 圖案 267">
                <a:extLst>
                  <a:ext uri="{FF2B5EF4-FFF2-40B4-BE49-F238E27FC236}">
                    <a16:creationId xmlns:a16="http://schemas.microsoft.com/office/drawing/2014/main" id="{C1AD399C-40F4-044D-A27A-4F547A2469CA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手繪多邊形: 圖案 268">
                <a:extLst>
                  <a:ext uri="{FF2B5EF4-FFF2-40B4-BE49-F238E27FC236}">
                    <a16:creationId xmlns:a16="http://schemas.microsoft.com/office/drawing/2014/main" id="{CBF12999-6476-8B41-B9C7-2BD9F5751A29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手繪多邊形: 圖案 269">
                <a:extLst>
                  <a:ext uri="{FF2B5EF4-FFF2-40B4-BE49-F238E27FC236}">
                    <a16:creationId xmlns:a16="http://schemas.microsoft.com/office/drawing/2014/main" id="{E30E9009-4358-3645-9D66-D5FD5966FCA7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4" name="手繪多邊形: 圖案 270">
                <a:extLst>
                  <a:ext uri="{FF2B5EF4-FFF2-40B4-BE49-F238E27FC236}">
                    <a16:creationId xmlns:a16="http://schemas.microsoft.com/office/drawing/2014/main" id="{8AD32E2C-7AB4-C146-9CFD-1FAC75A925EC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5" name="手繪多邊形: 圖案 271">
                <a:extLst>
                  <a:ext uri="{FF2B5EF4-FFF2-40B4-BE49-F238E27FC236}">
                    <a16:creationId xmlns:a16="http://schemas.microsoft.com/office/drawing/2014/main" id="{39917787-F2A1-724E-A77B-A25E3E3B2A6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手繪多邊形: 圖案 272">
                <a:extLst>
                  <a:ext uri="{FF2B5EF4-FFF2-40B4-BE49-F238E27FC236}">
                    <a16:creationId xmlns:a16="http://schemas.microsoft.com/office/drawing/2014/main" id="{225C6E62-1837-714A-8BF1-F4E4DEB4DAA2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手繪多邊形: 圖案 273">
                <a:extLst>
                  <a:ext uri="{FF2B5EF4-FFF2-40B4-BE49-F238E27FC236}">
                    <a16:creationId xmlns:a16="http://schemas.microsoft.com/office/drawing/2014/main" id="{F5E46943-7069-9B4B-A7DB-C7CE3FF31B6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01" name="圖形 152">
              <a:extLst>
                <a:ext uri="{FF2B5EF4-FFF2-40B4-BE49-F238E27FC236}">
                  <a16:creationId xmlns:a16="http://schemas.microsoft.com/office/drawing/2014/main" id="{AB118ADA-8A48-FB4D-A4AB-F2230227192D}"/>
                </a:ext>
              </a:extLst>
            </p:cNvPr>
            <p:cNvGrpSpPr/>
            <p:nvPr/>
          </p:nvGrpSpPr>
          <p:grpSpPr>
            <a:xfrm flipH="1">
              <a:off x="9121822" y="4438731"/>
              <a:ext cx="458537" cy="590550"/>
              <a:chOff x="9272428" y="5069210"/>
              <a:chExt cx="458537" cy="590550"/>
            </a:xfrm>
          </p:grpSpPr>
          <p:sp>
            <p:nvSpPr>
              <p:cNvPr id="302" name="手繪多邊形: 圖案 248">
                <a:extLst>
                  <a:ext uri="{FF2B5EF4-FFF2-40B4-BE49-F238E27FC236}">
                    <a16:creationId xmlns:a16="http://schemas.microsoft.com/office/drawing/2014/main" id="{94282220-EC0B-D946-BF92-4CF71EB90AE4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3" name="手繪多邊形: 圖案 249">
                <a:extLst>
                  <a:ext uri="{FF2B5EF4-FFF2-40B4-BE49-F238E27FC236}">
                    <a16:creationId xmlns:a16="http://schemas.microsoft.com/office/drawing/2014/main" id="{442DB121-FAEC-F84E-97C7-D4827FE70F1D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4" name="手繪多邊形: 圖案 250">
                <a:extLst>
                  <a:ext uri="{FF2B5EF4-FFF2-40B4-BE49-F238E27FC236}">
                    <a16:creationId xmlns:a16="http://schemas.microsoft.com/office/drawing/2014/main" id="{82505E98-9AB8-3F48-AACA-C3B9F9F4AB6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手繪多邊形: 圖案 251">
                <a:extLst>
                  <a:ext uri="{FF2B5EF4-FFF2-40B4-BE49-F238E27FC236}">
                    <a16:creationId xmlns:a16="http://schemas.microsoft.com/office/drawing/2014/main" id="{7F5D537D-7758-574C-B901-4B5964AF9A31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手繪多邊形: 圖案 252">
                <a:extLst>
                  <a:ext uri="{FF2B5EF4-FFF2-40B4-BE49-F238E27FC236}">
                    <a16:creationId xmlns:a16="http://schemas.microsoft.com/office/drawing/2014/main" id="{4AF0C5C4-B3CE-6146-842C-444BCB269D94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手繪多邊形: 圖案 253">
                <a:extLst>
                  <a:ext uri="{FF2B5EF4-FFF2-40B4-BE49-F238E27FC236}">
                    <a16:creationId xmlns:a16="http://schemas.microsoft.com/office/drawing/2014/main" id="{A4C1365A-0350-DE4C-A33F-54A66B14AF3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手繪多邊形: 圖案 254">
                <a:extLst>
                  <a:ext uri="{FF2B5EF4-FFF2-40B4-BE49-F238E27FC236}">
                    <a16:creationId xmlns:a16="http://schemas.microsoft.com/office/drawing/2014/main" id="{029D40C6-F7CA-174B-9DED-76BD87406E10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手繪多邊形: 圖案 255">
                <a:extLst>
                  <a:ext uri="{FF2B5EF4-FFF2-40B4-BE49-F238E27FC236}">
                    <a16:creationId xmlns:a16="http://schemas.microsoft.com/office/drawing/2014/main" id="{DD7418BF-78E1-DC49-AD6A-56FB4BC834F3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手繪多邊形: 圖案 256">
                <a:extLst>
                  <a:ext uri="{FF2B5EF4-FFF2-40B4-BE49-F238E27FC236}">
                    <a16:creationId xmlns:a16="http://schemas.microsoft.com/office/drawing/2014/main" id="{451BC9CA-7A12-7F4B-A91A-6FC5AEA4CB58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手繪多邊形: 圖案 257">
                <a:extLst>
                  <a:ext uri="{FF2B5EF4-FFF2-40B4-BE49-F238E27FC236}">
                    <a16:creationId xmlns:a16="http://schemas.microsoft.com/office/drawing/2014/main" id="{833F8D19-4520-5B4D-A405-B3A6984DF1B1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手繪多邊形: 圖案 258">
                <a:extLst>
                  <a:ext uri="{FF2B5EF4-FFF2-40B4-BE49-F238E27FC236}">
                    <a16:creationId xmlns:a16="http://schemas.microsoft.com/office/drawing/2014/main" id="{1DC79007-F2DE-3846-A624-3BBA0CD492F1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259">
                <a:extLst>
                  <a:ext uri="{FF2B5EF4-FFF2-40B4-BE49-F238E27FC236}">
                    <a16:creationId xmlns:a16="http://schemas.microsoft.com/office/drawing/2014/main" id="{E0745D4C-4268-C545-A6EB-DA269C241A62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手繪多邊形: 圖案 260">
                <a:extLst>
                  <a:ext uri="{FF2B5EF4-FFF2-40B4-BE49-F238E27FC236}">
                    <a16:creationId xmlns:a16="http://schemas.microsoft.com/office/drawing/2014/main" id="{8D68EE0F-5809-6E47-80F8-34DE9C54867A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28" name="矩形 327">
            <a:extLst>
              <a:ext uri="{FF2B5EF4-FFF2-40B4-BE49-F238E27FC236}">
                <a16:creationId xmlns:a16="http://schemas.microsoft.com/office/drawing/2014/main" id="{EC05869C-DC80-214B-B40C-8D469AC5F539}"/>
              </a:ext>
            </a:extLst>
          </p:cNvPr>
          <p:cNvSpPr/>
          <p:nvPr/>
        </p:nvSpPr>
        <p:spPr>
          <a:xfrm>
            <a:off x="10309603" y="210092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329" name="群組 328">
            <a:extLst>
              <a:ext uri="{FF2B5EF4-FFF2-40B4-BE49-F238E27FC236}">
                <a16:creationId xmlns:a16="http://schemas.microsoft.com/office/drawing/2014/main" id="{400491F8-AF7A-C148-A224-A35888F3AE63}"/>
              </a:ext>
            </a:extLst>
          </p:cNvPr>
          <p:cNvGrpSpPr/>
          <p:nvPr/>
        </p:nvGrpSpPr>
        <p:grpSpPr>
          <a:xfrm>
            <a:off x="10123696" y="3075602"/>
            <a:ext cx="1449998" cy="1011720"/>
            <a:chOff x="6134382" y="1540701"/>
            <a:chExt cx="4347103" cy="3033140"/>
          </a:xfrm>
        </p:grpSpPr>
        <p:grpSp>
          <p:nvGrpSpPr>
            <p:cNvPr id="330" name="群組 329">
              <a:extLst>
                <a:ext uri="{FF2B5EF4-FFF2-40B4-BE49-F238E27FC236}">
                  <a16:creationId xmlns:a16="http://schemas.microsoft.com/office/drawing/2014/main" id="{6D963CE5-97F4-C94A-8CBE-DDA7C0BE8F01}"/>
                </a:ext>
              </a:extLst>
            </p:cNvPr>
            <p:cNvGrpSpPr/>
            <p:nvPr/>
          </p:nvGrpSpPr>
          <p:grpSpPr>
            <a:xfrm>
              <a:off x="6134382" y="1540701"/>
              <a:ext cx="4347103" cy="3013136"/>
              <a:chOff x="2426218" y="335742"/>
              <a:chExt cx="7276477" cy="5043588"/>
            </a:xfrm>
          </p:grpSpPr>
          <p:pic>
            <p:nvPicPr>
              <p:cNvPr id="334" name="圖形 333">
                <a:extLst>
                  <a:ext uri="{FF2B5EF4-FFF2-40B4-BE49-F238E27FC236}">
                    <a16:creationId xmlns:a16="http://schemas.microsoft.com/office/drawing/2014/main" id="{4A1AA04F-1180-C040-B24C-6A87C5EE4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335" name="矩形 334">
                <a:extLst>
                  <a:ext uri="{FF2B5EF4-FFF2-40B4-BE49-F238E27FC236}">
                    <a16:creationId xmlns:a16="http://schemas.microsoft.com/office/drawing/2014/main" id="{744D4C8E-CC09-044F-B37F-2A0F28981FC2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6" name="矩形 335">
                <a:extLst>
                  <a:ext uri="{FF2B5EF4-FFF2-40B4-BE49-F238E27FC236}">
                    <a16:creationId xmlns:a16="http://schemas.microsoft.com/office/drawing/2014/main" id="{891E384F-D03E-5644-8913-A931D8E85EB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7" name="矩形 336">
                <a:extLst>
                  <a:ext uri="{FF2B5EF4-FFF2-40B4-BE49-F238E27FC236}">
                    <a16:creationId xmlns:a16="http://schemas.microsoft.com/office/drawing/2014/main" id="{7B798FDC-52FA-6048-9446-D2AC82134CB9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338" name="群組 337">
                <a:extLst>
                  <a:ext uri="{FF2B5EF4-FFF2-40B4-BE49-F238E27FC236}">
                    <a16:creationId xmlns:a16="http://schemas.microsoft.com/office/drawing/2014/main" id="{5EEE6322-7FA8-2C4D-A65A-11687AEB29BB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346" name="手繪多邊形: 圖案 452">
                  <a:extLst>
                    <a:ext uri="{FF2B5EF4-FFF2-40B4-BE49-F238E27FC236}">
                      <a16:creationId xmlns:a16="http://schemas.microsoft.com/office/drawing/2014/main" id="{A09D7CA2-B7B4-2749-9B40-E36D30B9A11F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7" name="手繪多邊形: 圖案 453">
                  <a:extLst>
                    <a:ext uri="{FF2B5EF4-FFF2-40B4-BE49-F238E27FC236}">
                      <a16:creationId xmlns:a16="http://schemas.microsoft.com/office/drawing/2014/main" id="{662BD34D-4511-AD4A-B22C-E145CD9B28BE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8" name="手繪多邊形: 圖案 454">
                  <a:extLst>
                    <a:ext uri="{FF2B5EF4-FFF2-40B4-BE49-F238E27FC236}">
                      <a16:creationId xmlns:a16="http://schemas.microsoft.com/office/drawing/2014/main" id="{2A9A6409-01F4-364D-BB1B-851A34DA9772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9" name="手繪多邊形: 圖案 455">
                  <a:extLst>
                    <a:ext uri="{FF2B5EF4-FFF2-40B4-BE49-F238E27FC236}">
                      <a16:creationId xmlns:a16="http://schemas.microsoft.com/office/drawing/2014/main" id="{391A94E8-58E4-D740-804F-93C958D0A7C7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0" name="手繪多邊形: 圖案 456">
                  <a:extLst>
                    <a:ext uri="{FF2B5EF4-FFF2-40B4-BE49-F238E27FC236}">
                      <a16:creationId xmlns:a16="http://schemas.microsoft.com/office/drawing/2014/main" id="{0103BDF6-A25F-E847-B3AF-9CFF8B5388C0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51" name="手繪多邊形: 圖案 457">
                  <a:extLst>
                    <a:ext uri="{FF2B5EF4-FFF2-40B4-BE49-F238E27FC236}">
                      <a16:creationId xmlns:a16="http://schemas.microsoft.com/office/drawing/2014/main" id="{1B272AFA-41AE-2745-84C7-007579FAFEDF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339" name="群組 338">
                <a:extLst>
                  <a:ext uri="{FF2B5EF4-FFF2-40B4-BE49-F238E27FC236}">
                    <a16:creationId xmlns:a16="http://schemas.microsoft.com/office/drawing/2014/main" id="{FA1AB566-B328-C346-9948-3E44D212B88B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340" name="手繪多邊形: 圖案 446">
                  <a:extLst>
                    <a:ext uri="{FF2B5EF4-FFF2-40B4-BE49-F238E27FC236}">
                      <a16:creationId xmlns:a16="http://schemas.microsoft.com/office/drawing/2014/main" id="{C36EF7A7-047E-2C45-B99C-6248DEFAA304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1" name="手繪多邊形: 圖案 447">
                  <a:extLst>
                    <a:ext uri="{FF2B5EF4-FFF2-40B4-BE49-F238E27FC236}">
                      <a16:creationId xmlns:a16="http://schemas.microsoft.com/office/drawing/2014/main" id="{8DE7B372-C628-6840-9006-5F762F6AB94D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2" name="手繪多邊形: 圖案 448">
                  <a:extLst>
                    <a:ext uri="{FF2B5EF4-FFF2-40B4-BE49-F238E27FC236}">
                      <a16:creationId xmlns:a16="http://schemas.microsoft.com/office/drawing/2014/main" id="{090813EB-D286-E94F-B657-06DDB46651CF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3" name="手繪多邊形: 圖案 449">
                  <a:extLst>
                    <a:ext uri="{FF2B5EF4-FFF2-40B4-BE49-F238E27FC236}">
                      <a16:creationId xmlns:a16="http://schemas.microsoft.com/office/drawing/2014/main" id="{004208C0-9A05-8345-8652-DE0263D3DB1E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4" name="手繪多邊形: 圖案 450">
                  <a:extLst>
                    <a:ext uri="{FF2B5EF4-FFF2-40B4-BE49-F238E27FC236}">
                      <a16:creationId xmlns:a16="http://schemas.microsoft.com/office/drawing/2014/main" id="{E515C9AF-BEA9-BE44-9523-2E237E61C80C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345" name="手繪多邊形: 圖案 451">
                  <a:extLst>
                    <a:ext uri="{FF2B5EF4-FFF2-40B4-BE49-F238E27FC236}">
                      <a16:creationId xmlns:a16="http://schemas.microsoft.com/office/drawing/2014/main" id="{E7F98A00-7F56-7E4B-8ACE-629D7773E85C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31" name="矩形 330">
              <a:extLst>
                <a:ext uri="{FF2B5EF4-FFF2-40B4-BE49-F238E27FC236}">
                  <a16:creationId xmlns:a16="http://schemas.microsoft.com/office/drawing/2014/main" id="{9EDEBFC0-F5E5-EA49-AEFC-5A7435907ED4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2" name="矩形 331">
              <a:extLst>
                <a:ext uri="{FF2B5EF4-FFF2-40B4-BE49-F238E27FC236}">
                  <a16:creationId xmlns:a16="http://schemas.microsoft.com/office/drawing/2014/main" id="{C98A357A-4AED-154C-AF70-AE690B2123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33" name="矩形 332">
              <a:extLst>
                <a:ext uri="{FF2B5EF4-FFF2-40B4-BE49-F238E27FC236}">
                  <a16:creationId xmlns:a16="http://schemas.microsoft.com/office/drawing/2014/main" id="{09EE3E74-6485-8F46-8F04-F6E3E04E2D9E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52" name="圖形 211">
            <a:extLst>
              <a:ext uri="{FF2B5EF4-FFF2-40B4-BE49-F238E27FC236}">
                <a16:creationId xmlns:a16="http://schemas.microsoft.com/office/drawing/2014/main" id="{63152989-2E4B-7141-AE74-39F0448A04A3}"/>
              </a:ext>
            </a:extLst>
          </p:cNvPr>
          <p:cNvGrpSpPr/>
          <p:nvPr/>
        </p:nvGrpSpPr>
        <p:grpSpPr>
          <a:xfrm>
            <a:off x="10829285" y="3404389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53" name="手繪多邊形: 圖案 459">
              <a:extLst>
                <a:ext uri="{FF2B5EF4-FFF2-40B4-BE49-F238E27FC236}">
                  <a16:creationId xmlns:a16="http://schemas.microsoft.com/office/drawing/2014/main" id="{9B3F47DA-E0EA-3145-B56F-0492F0B4DDEB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4" name="手繪多邊形: 圖案 460">
              <a:extLst>
                <a:ext uri="{FF2B5EF4-FFF2-40B4-BE49-F238E27FC236}">
                  <a16:creationId xmlns:a16="http://schemas.microsoft.com/office/drawing/2014/main" id="{547D7634-A4C2-CE46-930E-24908127675F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5" name="手繪多邊形: 圖案 461">
              <a:extLst>
                <a:ext uri="{FF2B5EF4-FFF2-40B4-BE49-F238E27FC236}">
                  <a16:creationId xmlns:a16="http://schemas.microsoft.com/office/drawing/2014/main" id="{372094DE-D301-704D-BEAC-000D9D2C927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56" name="圖形 211">
            <a:extLst>
              <a:ext uri="{FF2B5EF4-FFF2-40B4-BE49-F238E27FC236}">
                <a16:creationId xmlns:a16="http://schemas.microsoft.com/office/drawing/2014/main" id="{8B8DF2C2-4AEB-B241-869F-763AFB04C421}"/>
              </a:ext>
            </a:extLst>
          </p:cNvPr>
          <p:cNvGrpSpPr/>
          <p:nvPr/>
        </p:nvGrpSpPr>
        <p:grpSpPr>
          <a:xfrm>
            <a:off x="10545384" y="3404389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57" name="手繪多邊形: 圖案 463">
              <a:extLst>
                <a:ext uri="{FF2B5EF4-FFF2-40B4-BE49-F238E27FC236}">
                  <a16:creationId xmlns:a16="http://schemas.microsoft.com/office/drawing/2014/main" id="{E0E6D82F-7E8B-CF45-9FBB-B139D48E1E97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8" name="手繪多邊形: 圖案 464">
              <a:extLst>
                <a:ext uri="{FF2B5EF4-FFF2-40B4-BE49-F238E27FC236}">
                  <a16:creationId xmlns:a16="http://schemas.microsoft.com/office/drawing/2014/main" id="{660F755F-3D6C-9948-98A0-F915E175834A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9" name="手繪多邊形: 圖案 465">
              <a:extLst>
                <a:ext uri="{FF2B5EF4-FFF2-40B4-BE49-F238E27FC236}">
                  <a16:creationId xmlns:a16="http://schemas.microsoft.com/office/drawing/2014/main" id="{0E8044ED-20A2-CF47-8229-9F7D9F690E99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71" name="群組 170">
            <a:extLst>
              <a:ext uri="{FF2B5EF4-FFF2-40B4-BE49-F238E27FC236}">
                <a16:creationId xmlns:a16="http://schemas.microsoft.com/office/drawing/2014/main" id="{2219FB08-9D6F-42C2-B55D-A927B8EBA2BD}"/>
              </a:ext>
            </a:extLst>
          </p:cNvPr>
          <p:cNvGrpSpPr/>
          <p:nvPr/>
        </p:nvGrpSpPr>
        <p:grpSpPr>
          <a:xfrm>
            <a:off x="4600289" y="4481247"/>
            <a:ext cx="573293" cy="826381"/>
            <a:chOff x="4912659" y="5498353"/>
            <a:chExt cx="905540" cy="1225175"/>
          </a:xfrm>
        </p:grpSpPr>
        <p:sp>
          <p:nvSpPr>
            <p:cNvPr id="172" name="手繪多邊形: 圖案 171">
              <a:extLst>
                <a:ext uri="{FF2B5EF4-FFF2-40B4-BE49-F238E27FC236}">
                  <a16:creationId xmlns:a16="http://schemas.microsoft.com/office/drawing/2014/main" id="{21130992-15F4-425A-9726-215C4F0D05FA}"/>
                </a:ext>
              </a:extLst>
            </p:cNvPr>
            <p:cNvSpPr/>
            <p:nvPr/>
          </p:nvSpPr>
          <p:spPr>
            <a:xfrm>
              <a:off x="4954796" y="5498353"/>
              <a:ext cx="841976" cy="12133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381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3" name="手繪多邊形: 圖案 172">
              <a:extLst>
                <a:ext uri="{FF2B5EF4-FFF2-40B4-BE49-F238E27FC236}">
                  <a16:creationId xmlns:a16="http://schemas.microsoft.com/office/drawing/2014/main" id="{4D769DA7-9A80-4C42-874D-C9E1F9A48743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381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4" name="矩形: 圓角 173">
              <a:extLst>
                <a:ext uri="{FF2B5EF4-FFF2-40B4-BE49-F238E27FC236}">
                  <a16:creationId xmlns:a16="http://schemas.microsoft.com/office/drawing/2014/main" id="{EB78F1B5-1162-4236-8828-9FF328A0F802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5" name="手繪多邊形: 圖案 174">
              <a:extLst>
                <a:ext uri="{FF2B5EF4-FFF2-40B4-BE49-F238E27FC236}">
                  <a16:creationId xmlns:a16="http://schemas.microsoft.com/office/drawing/2014/main" id="{679F9643-29F0-487A-ACB0-F41A25F43B91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381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6" name="矩形: 圓角化同側角落 175">
              <a:extLst>
                <a:ext uri="{FF2B5EF4-FFF2-40B4-BE49-F238E27FC236}">
                  <a16:creationId xmlns:a16="http://schemas.microsoft.com/office/drawing/2014/main" id="{CEFCD558-8224-4EAF-96D5-9C7063A6262B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77" name="矩形: 圓角 176">
              <a:extLst>
                <a:ext uri="{FF2B5EF4-FFF2-40B4-BE49-F238E27FC236}">
                  <a16:creationId xmlns:a16="http://schemas.microsoft.com/office/drawing/2014/main" id="{F25FC996-6083-4C1A-BC9F-C57325BA5268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178" name="直線接點 177">
              <a:extLst>
                <a:ext uri="{FF2B5EF4-FFF2-40B4-BE49-F238E27FC236}">
                  <a16:creationId xmlns:a16="http://schemas.microsoft.com/office/drawing/2014/main" id="{5F4D0B8C-5D6F-4D90-98A2-A6837C5E7BC2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直線接點 178">
              <a:extLst>
                <a:ext uri="{FF2B5EF4-FFF2-40B4-BE49-F238E27FC236}">
                  <a16:creationId xmlns:a16="http://schemas.microsoft.com/office/drawing/2014/main" id="{37BA7396-971E-43EE-B997-90D6AEF0141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手繪多邊形: 圖案 179">
              <a:extLst>
                <a:ext uri="{FF2B5EF4-FFF2-40B4-BE49-F238E27FC236}">
                  <a16:creationId xmlns:a16="http://schemas.microsoft.com/office/drawing/2014/main" id="{24FB6B4F-4B53-4FC3-A06E-90FE428ACC98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381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1" name="矩形: 圓角 180">
              <a:extLst>
                <a:ext uri="{FF2B5EF4-FFF2-40B4-BE49-F238E27FC236}">
                  <a16:creationId xmlns:a16="http://schemas.microsoft.com/office/drawing/2014/main" id="{2C936E0D-1A2E-441B-A674-A0EAED5C9D63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182" name="直線接點 181">
              <a:extLst>
                <a:ext uri="{FF2B5EF4-FFF2-40B4-BE49-F238E27FC236}">
                  <a16:creationId xmlns:a16="http://schemas.microsoft.com/office/drawing/2014/main" id="{8E44B2E8-D246-4987-ADED-80641BA0BAC0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3" name="圖形 182">
            <a:extLst>
              <a:ext uri="{FF2B5EF4-FFF2-40B4-BE49-F238E27FC236}">
                <a16:creationId xmlns:a16="http://schemas.microsoft.com/office/drawing/2014/main" id="{7E0886A2-E88E-416E-B663-E0FBE4C12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84862" y="2456766"/>
            <a:ext cx="954149" cy="756443"/>
          </a:xfrm>
          <a:prstGeom prst="rect">
            <a:avLst/>
          </a:prstGeom>
        </p:spPr>
      </p:pic>
      <p:grpSp>
        <p:nvGrpSpPr>
          <p:cNvPr id="184" name="圖形 152">
            <a:extLst>
              <a:ext uri="{FF2B5EF4-FFF2-40B4-BE49-F238E27FC236}">
                <a16:creationId xmlns:a16="http://schemas.microsoft.com/office/drawing/2014/main" id="{C9ECE60B-D75D-40C5-9E0F-1DDD91A580B1}"/>
              </a:ext>
            </a:extLst>
          </p:cNvPr>
          <p:cNvGrpSpPr/>
          <p:nvPr/>
        </p:nvGrpSpPr>
        <p:grpSpPr>
          <a:xfrm flipH="1">
            <a:off x="8527047" y="3002186"/>
            <a:ext cx="386043" cy="479727"/>
            <a:chOff x="9272428" y="5069210"/>
            <a:chExt cx="458537" cy="590550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185" name="手繪多邊形: 圖案 184">
              <a:extLst>
                <a:ext uri="{FF2B5EF4-FFF2-40B4-BE49-F238E27FC236}">
                  <a16:creationId xmlns:a16="http://schemas.microsoft.com/office/drawing/2014/main" id="{72667E8F-3B5D-47FB-B635-0BE4B4167DE9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7" name="手繪多邊形: 圖案 186">
              <a:extLst>
                <a:ext uri="{FF2B5EF4-FFF2-40B4-BE49-F238E27FC236}">
                  <a16:creationId xmlns:a16="http://schemas.microsoft.com/office/drawing/2014/main" id="{6E9C1E38-C24B-4DC1-88AE-DDD76C88E93C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8" name="手繪多邊形: 圖案 187">
              <a:extLst>
                <a:ext uri="{FF2B5EF4-FFF2-40B4-BE49-F238E27FC236}">
                  <a16:creationId xmlns:a16="http://schemas.microsoft.com/office/drawing/2014/main" id="{BF2156B9-FA90-4495-9FE2-1A1B80BAE5D5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89" name="手繪多邊形: 圖案 188">
              <a:extLst>
                <a:ext uri="{FF2B5EF4-FFF2-40B4-BE49-F238E27FC236}">
                  <a16:creationId xmlns:a16="http://schemas.microsoft.com/office/drawing/2014/main" id="{5E2876E9-ADB9-4B39-A62E-5BEB58794885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0" name="手繪多邊形: 圖案 189">
              <a:extLst>
                <a:ext uri="{FF2B5EF4-FFF2-40B4-BE49-F238E27FC236}">
                  <a16:creationId xmlns:a16="http://schemas.microsoft.com/office/drawing/2014/main" id="{FE13E061-5894-4048-AC1C-4C3C3080CDD8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1" name="手繪多邊形: 圖案 190">
              <a:extLst>
                <a:ext uri="{FF2B5EF4-FFF2-40B4-BE49-F238E27FC236}">
                  <a16:creationId xmlns:a16="http://schemas.microsoft.com/office/drawing/2014/main" id="{4D147368-8616-45DB-8010-2AE4D69E25A7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2" name="手繪多邊形: 圖案 191">
              <a:extLst>
                <a:ext uri="{FF2B5EF4-FFF2-40B4-BE49-F238E27FC236}">
                  <a16:creationId xmlns:a16="http://schemas.microsoft.com/office/drawing/2014/main" id="{D4737C23-2CBB-4121-BCB2-B4170414DCF9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3" name="手繪多邊形: 圖案 192">
              <a:extLst>
                <a:ext uri="{FF2B5EF4-FFF2-40B4-BE49-F238E27FC236}">
                  <a16:creationId xmlns:a16="http://schemas.microsoft.com/office/drawing/2014/main" id="{054D093F-0FE4-48CE-9BF2-1721E5ECDAD7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4" name="手繪多邊形: 圖案 193">
              <a:extLst>
                <a:ext uri="{FF2B5EF4-FFF2-40B4-BE49-F238E27FC236}">
                  <a16:creationId xmlns:a16="http://schemas.microsoft.com/office/drawing/2014/main" id="{A7A2DF46-C703-467C-AE63-804D6AAE5C5D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6" name="手繪多邊形: 圖案 195">
              <a:extLst>
                <a:ext uri="{FF2B5EF4-FFF2-40B4-BE49-F238E27FC236}">
                  <a16:creationId xmlns:a16="http://schemas.microsoft.com/office/drawing/2014/main" id="{BE901D55-75D1-492B-97D0-72CE6E2A2E0C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7" name="手繪多邊形: 圖案 196">
              <a:extLst>
                <a:ext uri="{FF2B5EF4-FFF2-40B4-BE49-F238E27FC236}">
                  <a16:creationId xmlns:a16="http://schemas.microsoft.com/office/drawing/2014/main" id="{73C45372-5D36-47A9-9804-34AA4F9E31AA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99" name="手繪多邊形: 圖案 198">
              <a:extLst>
                <a:ext uri="{FF2B5EF4-FFF2-40B4-BE49-F238E27FC236}">
                  <a16:creationId xmlns:a16="http://schemas.microsoft.com/office/drawing/2014/main" id="{E9FD5EBB-5515-44AF-AB49-8F2AEE9C67B3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CCF062AB-7871-4DBC-B353-BABBE3230BF0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07" name="群組 206">
            <a:extLst>
              <a:ext uri="{FF2B5EF4-FFF2-40B4-BE49-F238E27FC236}">
                <a16:creationId xmlns:a16="http://schemas.microsoft.com/office/drawing/2014/main" id="{175E6CD0-3D1D-43DC-8405-2D1268AD4941}"/>
              </a:ext>
            </a:extLst>
          </p:cNvPr>
          <p:cNvGrpSpPr/>
          <p:nvPr/>
        </p:nvGrpSpPr>
        <p:grpSpPr>
          <a:xfrm>
            <a:off x="6816691" y="4717767"/>
            <a:ext cx="1117435" cy="671976"/>
            <a:chOff x="7312118" y="3899144"/>
            <a:chExt cx="854042" cy="513584"/>
          </a:xfrm>
        </p:grpSpPr>
        <p:grpSp>
          <p:nvGrpSpPr>
            <p:cNvPr id="208" name="群組 207">
              <a:extLst>
                <a:ext uri="{FF2B5EF4-FFF2-40B4-BE49-F238E27FC236}">
                  <a16:creationId xmlns:a16="http://schemas.microsoft.com/office/drawing/2014/main" id="{E7A9F80B-0647-4047-A74E-078B994CED34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34F34F4B-F2E6-4D33-AE98-1144F4759300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9ACBD150-CDBF-4BBE-84CA-CB3861D70C10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8D785D14-3A42-4803-ADF5-82672EB0E628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E82EA2A8-F6BF-4B6B-A4F5-08FDA970AB31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80D4EF9A-1425-4EC7-BF63-52C15511780C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22631FAD-14A9-47B9-954C-27A4AFD88277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6F1841E0-50F1-47D2-8731-B047E02F30B4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076D3067-6D48-450C-B98E-A9B87D2A82EF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09" name="圖形 113">
              <a:extLst>
                <a:ext uri="{FF2B5EF4-FFF2-40B4-BE49-F238E27FC236}">
                  <a16:creationId xmlns:a16="http://schemas.microsoft.com/office/drawing/2014/main" id="{C8EF8205-8BCA-4630-84A6-4608D8CA7F25}"/>
                </a:ext>
              </a:extLst>
            </p:cNvPr>
            <p:cNvGrpSpPr/>
            <p:nvPr/>
          </p:nvGrpSpPr>
          <p:grpSpPr>
            <a:xfrm>
              <a:off x="7312118" y="3899144"/>
              <a:ext cx="408248" cy="502034"/>
              <a:chOff x="5884043" y="5462967"/>
              <a:chExt cx="467409" cy="574787"/>
            </a:xfrm>
          </p:grpSpPr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3BEC8F03-66F3-4D7F-91A1-A707B42D9019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138BB276-A69C-4B76-8357-D6F2941B5721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D796B2F1-307B-4E7D-BFF9-3FD3C994FDAC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25" name="群組 224">
            <a:extLst>
              <a:ext uri="{FF2B5EF4-FFF2-40B4-BE49-F238E27FC236}">
                <a16:creationId xmlns:a16="http://schemas.microsoft.com/office/drawing/2014/main" id="{8E8FDDDC-7B73-4F92-8C0C-EE08B26178B5}"/>
              </a:ext>
            </a:extLst>
          </p:cNvPr>
          <p:cNvGrpSpPr/>
          <p:nvPr/>
        </p:nvGrpSpPr>
        <p:grpSpPr>
          <a:xfrm>
            <a:off x="6505351" y="3373743"/>
            <a:ext cx="849928" cy="666134"/>
            <a:chOff x="6612338" y="3841845"/>
            <a:chExt cx="1023583" cy="696036"/>
          </a:xfrm>
        </p:grpSpPr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44EACAF3-71D2-47C5-AC2D-04D85E1855AE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92C18BD-E93D-4CB7-9C7E-EFA1582BDBC1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D34B7B8D-E421-4916-BC78-F1A96575FA10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chemeClr val="bg1">
                <a:lumMod val="75000"/>
                <a:lumOff val="25000"/>
              </a:schemeClr>
            </a:solidFill>
            <a:ln w="127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9" name="矩形: 圓角化同側角落 228">
              <a:extLst>
                <a:ext uri="{FF2B5EF4-FFF2-40B4-BE49-F238E27FC236}">
                  <a16:creationId xmlns:a16="http://schemas.microsoft.com/office/drawing/2014/main" id="{92A77E12-48FD-4113-A190-3B05E9E042F2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32" name="矩形: 圓角 231">
              <a:extLst>
                <a:ext uri="{FF2B5EF4-FFF2-40B4-BE49-F238E27FC236}">
                  <a16:creationId xmlns:a16="http://schemas.microsoft.com/office/drawing/2014/main" id="{B2D79807-9B57-41ED-A232-DBFA98B12FCF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33" name="群組 232">
            <a:extLst>
              <a:ext uri="{FF2B5EF4-FFF2-40B4-BE49-F238E27FC236}">
                <a16:creationId xmlns:a16="http://schemas.microsoft.com/office/drawing/2014/main" id="{5971A226-9163-4C05-ACE2-0578FA34E877}"/>
              </a:ext>
            </a:extLst>
          </p:cNvPr>
          <p:cNvGrpSpPr/>
          <p:nvPr/>
        </p:nvGrpSpPr>
        <p:grpSpPr>
          <a:xfrm>
            <a:off x="7945130" y="3535794"/>
            <a:ext cx="1395282" cy="1247785"/>
            <a:chOff x="8452068" y="3413245"/>
            <a:chExt cx="1395282" cy="1247785"/>
          </a:xfrm>
        </p:grpSpPr>
        <p:grpSp>
          <p:nvGrpSpPr>
            <p:cNvPr id="235" name="圖形 18">
              <a:extLst>
                <a:ext uri="{FF2B5EF4-FFF2-40B4-BE49-F238E27FC236}">
                  <a16:creationId xmlns:a16="http://schemas.microsoft.com/office/drawing/2014/main" id="{072AAD9C-0759-4A64-8CFA-254A57E14CD9}"/>
                </a:ext>
              </a:extLst>
            </p:cNvPr>
            <p:cNvGrpSpPr/>
            <p:nvPr/>
          </p:nvGrpSpPr>
          <p:grpSpPr>
            <a:xfrm>
              <a:off x="8452068" y="3555216"/>
              <a:ext cx="1395282" cy="1105814"/>
              <a:chOff x="8338475" y="3282973"/>
              <a:chExt cx="1365427" cy="1085848"/>
            </a:xfrm>
            <a:solidFill>
              <a:schemeClr val="bg1">
                <a:lumMod val="75000"/>
                <a:lumOff val="25000"/>
              </a:schemeClr>
            </a:solidFill>
          </p:grpSpPr>
          <p:sp>
            <p:nvSpPr>
              <p:cNvPr id="237" name="手繪多邊形: 圖案 236">
                <a:extLst>
                  <a:ext uri="{FF2B5EF4-FFF2-40B4-BE49-F238E27FC236}">
                    <a16:creationId xmlns:a16="http://schemas.microsoft.com/office/drawing/2014/main" id="{A5440B04-7221-4E23-89A3-1533BEB93ABD}"/>
                  </a:ext>
                </a:extLst>
              </p:cNvPr>
              <p:cNvSpPr/>
              <p:nvPr/>
            </p:nvSpPr>
            <p:spPr>
              <a:xfrm>
                <a:off x="8338475" y="3282974"/>
                <a:ext cx="1365427" cy="1085847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8" name="手繪多邊形: 圖案 237">
                <a:extLst>
                  <a:ext uri="{FF2B5EF4-FFF2-40B4-BE49-F238E27FC236}">
                    <a16:creationId xmlns:a16="http://schemas.microsoft.com/office/drawing/2014/main" id="{83F9A450-C913-4B41-A365-08AE619DA2C4}"/>
                  </a:ext>
                </a:extLst>
              </p:cNvPr>
              <p:cNvSpPr/>
              <p:nvPr/>
            </p:nvSpPr>
            <p:spPr>
              <a:xfrm>
                <a:off x="8646399" y="3282973"/>
                <a:ext cx="9525" cy="1085847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9" name="手繪多邊形: 圖案 238">
                <a:extLst>
                  <a:ext uri="{FF2B5EF4-FFF2-40B4-BE49-F238E27FC236}">
                    <a16:creationId xmlns:a16="http://schemas.microsoft.com/office/drawing/2014/main" id="{D33275EA-718C-489B-8724-1D3468801352}"/>
                  </a:ext>
                </a:extLst>
              </p:cNvPr>
              <p:cNvSpPr/>
              <p:nvPr/>
            </p:nvSpPr>
            <p:spPr>
              <a:xfrm>
                <a:off x="8410585" y="4023444"/>
                <a:ext cx="161929" cy="8572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0" name="手繪多邊形: 圖案 239">
                <a:extLst>
                  <a:ext uri="{FF2B5EF4-FFF2-40B4-BE49-F238E27FC236}">
                    <a16:creationId xmlns:a16="http://schemas.microsoft.com/office/drawing/2014/main" id="{8CF5CF37-B4EE-423D-9A8A-F0AB7F29A97D}"/>
                  </a:ext>
                </a:extLst>
              </p:cNvPr>
              <p:cNvSpPr/>
              <p:nvPr/>
            </p:nvSpPr>
            <p:spPr>
              <a:xfrm>
                <a:off x="8410585" y="4169939"/>
                <a:ext cx="161929" cy="133350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41BC04F6-F903-438D-BD64-BBE377D65A1F}"/>
                  </a:ext>
                </a:extLst>
              </p:cNvPr>
              <p:cNvSpPr/>
              <p:nvPr/>
            </p:nvSpPr>
            <p:spPr>
              <a:xfrm>
                <a:off x="9105639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5" name="手繪多邊形: 圖案 244">
                <a:extLst>
                  <a:ext uri="{FF2B5EF4-FFF2-40B4-BE49-F238E27FC236}">
                    <a16:creationId xmlns:a16="http://schemas.microsoft.com/office/drawing/2014/main" id="{A941BAA1-624B-4167-BBBA-6A3F96E79EEE}"/>
                  </a:ext>
                </a:extLst>
              </p:cNvPr>
              <p:cNvSpPr/>
              <p:nvPr/>
            </p:nvSpPr>
            <p:spPr>
              <a:xfrm>
                <a:off x="9105639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6" name="手繪多邊形: 圖案 245">
                <a:extLst>
                  <a:ext uri="{FF2B5EF4-FFF2-40B4-BE49-F238E27FC236}">
                    <a16:creationId xmlns:a16="http://schemas.microsoft.com/office/drawing/2014/main" id="{C5F42372-18C3-443A-906D-8CB3CB959888}"/>
                  </a:ext>
                </a:extLst>
              </p:cNvPr>
              <p:cNvSpPr/>
              <p:nvPr/>
            </p:nvSpPr>
            <p:spPr>
              <a:xfrm>
                <a:off x="8918088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7" name="手繪多邊形: 圖案 246">
                <a:extLst>
                  <a:ext uri="{FF2B5EF4-FFF2-40B4-BE49-F238E27FC236}">
                    <a16:creationId xmlns:a16="http://schemas.microsoft.com/office/drawing/2014/main" id="{175FEA53-7354-4BE4-8FE5-40F07FE87571}"/>
                  </a:ext>
                </a:extLst>
              </p:cNvPr>
              <p:cNvSpPr/>
              <p:nvPr/>
            </p:nvSpPr>
            <p:spPr>
              <a:xfrm>
                <a:off x="8730631" y="3356506"/>
                <a:ext cx="152404" cy="666748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8" name="手繪多邊形: 圖案 247">
                <a:extLst>
                  <a:ext uri="{FF2B5EF4-FFF2-40B4-BE49-F238E27FC236}">
                    <a16:creationId xmlns:a16="http://schemas.microsoft.com/office/drawing/2014/main" id="{28F143A0-B276-41B2-B326-D0F403016619}"/>
                  </a:ext>
                </a:extLst>
              </p:cNvPr>
              <p:cNvSpPr/>
              <p:nvPr/>
            </p:nvSpPr>
            <p:spPr>
              <a:xfrm>
                <a:off x="873063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E31BF5DA-7116-4C7B-AE9F-F02166B12589}"/>
                  </a:ext>
                </a:extLst>
              </p:cNvPr>
              <p:cNvSpPr/>
              <p:nvPr/>
            </p:nvSpPr>
            <p:spPr>
              <a:xfrm>
                <a:off x="9293191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2E7A2E04-329B-4831-8DD7-CF3904F19129}"/>
                  </a:ext>
                </a:extLst>
              </p:cNvPr>
              <p:cNvSpPr/>
              <p:nvPr/>
            </p:nvSpPr>
            <p:spPr>
              <a:xfrm>
                <a:off x="929319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2BFC4A96-1089-449A-8B94-6E572F0F8C71}"/>
                  </a:ext>
                </a:extLst>
              </p:cNvPr>
              <p:cNvSpPr/>
              <p:nvPr/>
            </p:nvSpPr>
            <p:spPr>
              <a:xfrm>
                <a:off x="9480742" y="3356507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67971D8E-79D1-4D10-B6C9-20590847DD57}"/>
                  </a:ext>
                </a:extLst>
              </p:cNvPr>
              <p:cNvSpPr/>
              <p:nvPr/>
            </p:nvSpPr>
            <p:spPr>
              <a:xfrm>
                <a:off x="9480742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手繪多邊形: 圖案 359">
                <a:extLst>
                  <a:ext uri="{FF2B5EF4-FFF2-40B4-BE49-F238E27FC236}">
                    <a16:creationId xmlns:a16="http://schemas.microsoft.com/office/drawing/2014/main" id="{15589A62-D0BC-41FE-9A8D-7B3045575F9F}"/>
                  </a:ext>
                </a:extLst>
              </p:cNvPr>
              <p:cNvSpPr/>
              <p:nvPr/>
            </p:nvSpPr>
            <p:spPr>
              <a:xfrm>
                <a:off x="8501074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手繪多邊形: 圖案 360">
                <a:extLst>
                  <a:ext uri="{FF2B5EF4-FFF2-40B4-BE49-F238E27FC236}">
                    <a16:creationId xmlns:a16="http://schemas.microsoft.com/office/drawing/2014/main" id="{63E4DECB-13D0-4BDF-A2B7-D8774B570BF4}"/>
                  </a:ext>
                </a:extLst>
              </p:cNvPr>
              <p:cNvSpPr/>
              <p:nvPr/>
            </p:nvSpPr>
            <p:spPr>
              <a:xfrm>
                <a:off x="8558129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C8E1F150-64E7-413A-B1CE-E45B9D29B932}"/>
                  </a:ext>
                </a:extLst>
              </p:cNvPr>
              <p:cNvSpPr/>
              <p:nvPr/>
            </p:nvSpPr>
            <p:spPr>
              <a:xfrm>
                <a:off x="8443923" y="3357745"/>
                <a:ext cx="47626" cy="38100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0194A64D-A519-49A3-B90B-99D6C6CB69C1}"/>
                  </a:ext>
                </a:extLst>
              </p:cNvPr>
              <p:cNvSpPr/>
              <p:nvPr/>
            </p:nvSpPr>
            <p:spPr>
              <a:xfrm>
                <a:off x="8388107" y="3357271"/>
                <a:ext cx="47626" cy="38100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4" name="手繪多邊形: 圖案 363">
                <a:extLst>
                  <a:ext uri="{FF2B5EF4-FFF2-40B4-BE49-F238E27FC236}">
                    <a16:creationId xmlns:a16="http://schemas.microsoft.com/office/drawing/2014/main" id="{E903F99E-CA9F-44FF-8679-CB6BD91AEC16}"/>
                  </a:ext>
                </a:extLst>
              </p:cNvPr>
              <p:cNvSpPr/>
              <p:nvPr/>
            </p:nvSpPr>
            <p:spPr>
              <a:xfrm>
                <a:off x="8414872" y="3382701"/>
                <a:ext cx="19050" cy="9525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5" name="手繪多邊形: 圖案 364">
                <a:extLst>
                  <a:ext uri="{FF2B5EF4-FFF2-40B4-BE49-F238E27FC236}">
                    <a16:creationId xmlns:a16="http://schemas.microsoft.com/office/drawing/2014/main" id="{D04B47F5-CBE7-48CA-8926-E31B20FA1627}"/>
                  </a:ext>
                </a:extLst>
              </p:cNvPr>
              <p:cNvSpPr/>
              <p:nvPr/>
            </p:nvSpPr>
            <p:spPr>
              <a:xfrm>
                <a:off x="8433064" y="4242045"/>
                <a:ext cx="114303" cy="38100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6" name="手繪多邊形: 圖案 365">
                <a:extLst>
                  <a:ext uri="{FF2B5EF4-FFF2-40B4-BE49-F238E27FC236}">
                    <a16:creationId xmlns:a16="http://schemas.microsoft.com/office/drawing/2014/main" id="{D0F76390-4945-4EB4-A46C-90F59D127F7C}"/>
                  </a:ext>
                </a:extLst>
              </p:cNvPr>
              <p:cNvSpPr/>
              <p:nvPr/>
            </p:nvSpPr>
            <p:spPr>
              <a:xfrm>
                <a:off x="8727868" y="4077734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7" name="手繪多邊形: 圖案 366">
                <a:extLst>
                  <a:ext uri="{FF2B5EF4-FFF2-40B4-BE49-F238E27FC236}">
                    <a16:creationId xmlns:a16="http://schemas.microsoft.com/office/drawing/2014/main" id="{16E5C7E6-A898-4ED5-9226-DC6532B574D2}"/>
                  </a:ext>
                </a:extLst>
              </p:cNvPr>
              <p:cNvSpPr/>
              <p:nvPr/>
            </p:nvSpPr>
            <p:spPr>
              <a:xfrm>
                <a:off x="9071633" y="4077737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8" name="手繪多邊形: 圖案 367">
                <a:extLst>
                  <a:ext uri="{FF2B5EF4-FFF2-40B4-BE49-F238E27FC236}">
                    <a16:creationId xmlns:a16="http://schemas.microsoft.com/office/drawing/2014/main" id="{10C8EC5B-8558-40A7-B189-5D6B6146486E}"/>
                  </a:ext>
                </a:extLst>
              </p:cNvPr>
              <p:cNvSpPr/>
              <p:nvPr/>
            </p:nvSpPr>
            <p:spPr>
              <a:xfrm>
                <a:off x="9199458" y="407774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9" name="手繪多邊形: 圖案 368">
                <a:extLst>
                  <a:ext uri="{FF2B5EF4-FFF2-40B4-BE49-F238E27FC236}">
                    <a16:creationId xmlns:a16="http://schemas.microsoft.com/office/drawing/2014/main" id="{CF4DE591-D54B-49E6-A390-D974503CB0B9}"/>
                  </a:ext>
                </a:extLst>
              </p:cNvPr>
              <p:cNvSpPr/>
              <p:nvPr/>
            </p:nvSpPr>
            <p:spPr>
              <a:xfrm>
                <a:off x="9543224" y="4077750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0" name="手繪多邊形: 圖案 369">
                <a:extLst>
                  <a:ext uri="{FF2B5EF4-FFF2-40B4-BE49-F238E27FC236}">
                    <a16:creationId xmlns:a16="http://schemas.microsoft.com/office/drawing/2014/main" id="{CFC8F5D1-1F06-49F3-A1BD-67F304218550}"/>
                  </a:ext>
                </a:extLst>
              </p:cNvPr>
              <p:cNvSpPr/>
              <p:nvPr/>
            </p:nvSpPr>
            <p:spPr>
              <a:xfrm>
                <a:off x="8727869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1" name="手繪多邊形: 圖案 370">
                <a:extLst>
                  <a:ext uri="{FF2B5EF4-FFF2-40B4-BE49-F238E27FC236}">
                    <a16:creationId xmlns:a16="http://schemas.microsoft.com/office/drawing/2014/main" id="{0E3368AD-ECC0-432F-B1D6-F8ED1BF443AC}"/>
                  </a:ext>
                </a:extLst>
              </p:cNvPr>
              <p:cNvSpPr/>
              <p:nvPr/>
            </p:nvSpPr>
            <p:spPr>
              <a:xfrm>
                <a:off x="9071626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2" name="手繪多邊形: 圖案 371">
                <a:extLst>
                  <a:ext uri="{FF2B5EF4-FFF2-40B4-BE49-F238E27FC236}">
                    <a16:creationId xmlns:a16="http://schemas.microsoft.com/office/drawing/2014/main" id="{D50AA43C-1B55-433C-B965-72B232BF355E}"/>
                  </a:ext>
                </a:extLst>
              </p:cNvPr>
              <p:cNvSpPr/>
              <p:nvPr/>
            </p:nvSpPr>
            <p:spPr>
              <a:xfrm>
                <a:off x="9199455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3" name="手繪多邊形: 圖案 372">
                <a:extLst>
                  <a:ext uri="{FF2B5EF4-FFF2-40B4-BE49-F238E27FC236}">
                    <a16:creationId xmlns:a16="http://schemas.microsoft.com/office/drawing/2014/main" id="{C82CEAE8-CB4E-414F-91BC-3F5694F52C97}"/>
                  </a:ext>
                </a:extLst>
              </p:cNvPr>
              <p:cNvSpPr/>
              <p:nvPr/>
            </p:nvSpPr>
            <p:spPr>
              <a:xfrm>
                <a:off x="9543017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74" name="手繪多邊形: 圖案 373">
                <a:extLst>
                  <a:ext uri="{FF2B5EF4-FFF2-40B4-BE49-F238E27FC236}">
                    <a16:creationId xmlns:a16="http://schemas.microsoft.com/office/drawing/2014/main" id="{265358DF-C818-4C5F-95E6-070206DE8A81}"/>
                  </a:ext>
                </a:extLst>
              </p:cNvPr>
              <p:cNvSpPr/>
              <p:nvPr/>
            </p:nvSpPr>
            <p:spPr>
              <a:xfrm>
                <a:off x="891707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6" name="矩形 12">
              <a:extLst>
                <a:ext uri="{FF2B5EF4-FFF2-40B4-BE49-F238E27FC236}">
                  <a16:creationId xmlns:a16="http://schemas.microsoft.com/office/drawing/2014/main" id="{6DB4437C-7F50-4E60-9E68-0A115E64F08A}"/>
                </a:ext>
              </a:extLst>
            </p:cNvPr>
            <p:cNvSpPr/>
            <p:nvPr/>
          </p:nvSpPr>
          <p:spPr>
            <a:xfrm>
              <a:off x="8468696" y="3413245"/>
              <a:ext cx="1366941" cy="155282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75" name="圖形 152">
            <a:extLst>
              <a:ext uri="{FF2B5EF4-FFF2-40B4-BE49-F238E27FC236}">
                <a16:creationId xmlns:a16="http://schemas.microsoft.com/office/drawing/2014/main" id="{94A26660-6958-4F51-9289-FD8BB6ADBC10}"/>
              </a:ext>
            </a:extLst>
          </p:cNvPr>
          <p:cNvGrpSpPr/>
          <p:nvPr/>
        </p:nvGrpSpPr>
        <p:grpSpPr>
          <a:xfrm flipH="1">
            <a:off x="8122943" y="3002186"/>
            <a:ext cx="386043" cy="479727"/>
            <a:chOff x="9272428" y="5069210"/>
            <a:chExt cx="458537" cy="590550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376" name="手繪多邊形: 圖案 375">
              <a:extLst>
                <a:ext uri="{FF2B5EF4-FFF2-40B4-BE49-F238E27FC236}">
                  <a16:creationId xmlns:a16="http://schemas.microsoft.com/office/drawing/2014/main" id="{14E6FCD7-9B10-46ED-B3D7-D57F6F4EF240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7" name="手繪多邊形: 圖案 376">
              <a:extLst>
                <a:ext uri="{FF2B5EF4-FFF2-40B4-BE49-F238E27FC236}">
                  <a16:creationId xmlns:a16="http://schemas.microsoft.com/office/drawing/2014/main" id="{072FDA2A-2889-4B54-B768-FAABBC20D2C9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8" name="手繪多邊形: 圖案 377">
              <a:extLst>
                <a:ext uri="{FF2B5EF4-FFF2-40B4-BE49-F238E27FC236}">
                  <a16:creationId xmlns:a16="http://schemas.microsoft.com/office/drawing/2014/main" id="{74E604A7-DE1D-4551-B898-B38B3AA2DFA0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79" name="手繪多邊形: 圖案 378">
              <a:extLst>
                <a:ext uri="{FF2B5EF4-FFF2-40B4-BE49-F238E27FC236}">
                  <a16:creationId xmlns:a16="http://schemas.microsoft.com/office/drawing/2014/main" id="{CC16E5CE-07A9-48FB-A8D8-F065B9D23503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0" name="手繪多邊形: 圖案 379">
              <a:extLst>
                <a:ext uri="{FF2B5EF4-FFF2-40B4-BE49-F238E27FC236}">
                  <a16:creationId xmlns:a16="http://schemas.microsoft.com/office/drawing/2014/main" id="{EF7BEDD6-3ABC-4BA1-9F5B-0166C0E30952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1" name="手繪多邊形: 圖案 380">
              <a:extLst>
                <a:ext uri="{FF2B5EF4-FFF2-40B4-BE49-F238E27FC236}">
                  <a16:creationId xmlns:a16="http://schemas.microsoft.com/office/drawing/2014/main" id="{13B7ADAE-9A0A-41B2-A2DB-D3107D986916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2" name="手繪多邊形: 圖案 381">
              <a:extLst>
                <a:ext uri="{FF2B5EF4-FFF2-40B4-BE49-F238E27FC236}">
                  <a16:creationId xmlns:a16="http://schemas.microsoft.com/office/drawing/2014/main" id="{A0263132-E99F-4F38-AEF3-8BEAF407DF0F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3" name="手繪多邊形: 圖案 382">
              <a:extLst>
                <a:ext uri="{FF2B5EF4-FFF2-40B4-BE49-F238E27FC236}">
                  <a16:creationId xmlns:a16="http://schemas.microsoft.com/office/drawing/2014/main" id="{3EC36D71-4788-4A75-97F2-B2CBE8A4F46D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4" name="手繪多邊形: 圖案 383">
              <a:extLst>
                <a:ext uri="{FF2B5EF4-FFF2-40B4-BE49-F238E27FC236}">
                  <a16:creationId xmlns:a16="http://schemas.microsoft.com/office/drawing/2014/main" id="{088BD23E-7038-42CE-BAFD-B7F769E501B3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5" name="手繪多邊形: 圖案 384">
              <a:extLst>
                <a:ext uri="{FF2B5EF4-FFF2-40B4-BE49-F238E27FC236}">
                  <a16:creationId xmlns:a16="http://schemas.microsoft.com/office/drawing/2014/main" id="{E9FB585C-8B06-44F7-A5B5-319B8240BE39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6" name="手繪多邊形: 圖案 385">
              <a:extLst>
                <a:ext uri="{FF2B5EF4-FFF2-40B4-BE49-F238E27FC236}">
                  <a16:creationId xmlns:a16="http://schemas.microsoft.com/office/drawing/2014/main" id="{57756CA2-1480-49A8-B72C-DDAB41DDA168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7" name="手繪多邊形: 圖案 386">
              <a:extLst>
                <a:ext uri="{FF2B5EF4-FFF2-40B4-BE49-F238E27FC236}">
                  <a16:creationId xmlns:a16="http://schemas.microsoft.com/office/drawing/2014/main" id="{4CB9D83E-E5C1-434D-9916-A8869B0A92B0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88" name="手繪多邊形: 圖案 387">
              <a:extLst>
                <a:ext uri="{FF2B5EF4-FFF2-40B4-BE49-F238E27FC236}">
                  <a16:creationId xmlns:a16="http://schemas.microsoft.com/office/drawing/2014/main" id="{C37D622C-A307-4FE4-9F35-00205A592C79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89" name="文字方塊 388">
            <a:extLst>
              <a:ext uri="{FF2B5EF4-FFF2-40B4-BE49-F238E27FC236}">
                <a16:creationId xmlns:a16="http://schemas.microsoft.com/office/drawing/2014/main" id="{294B422C-50CB-4AE7-A8F5-5BCF003D5B01}"/>
              </a:ext>
            </a:extLst>
          </p:cNvPr>
          <p:cNvSpPr txBox="1"/>
          <p:nvPr/>
        </p:nvSpPr>
        <p:spPr>
          <a:xfrm>
            <a:off x="7986388" y="1824508"/>
            <a:ext cx="18777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000" b="1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App Center</a:t>
            </a:r>
            <a:endParaRPr lang="zh-TW" altLang="en-US" sz="2000" b="1">
              <a:solidFill>
                <a:schemeClr val="bg1">
                  <a:lumMod val="75000"/>
                  <a:lumOff val="25000"/>
                </a:schemeClr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390" name="圖片 389" descr="一張含有 向量圖形, 文字 的圖片&#10;&#10;自動產生的描述">
            <a:extLst>
              <a:ext uri="{FF2B5EF4-FFF2-40B4-BE49-F238E27FC236}">
                <a16:creationId xmlns:a16="http://schemas.microsoft.com/office/drawing/2014/main" id="{8B36D22D-2E4A-4042-A7D0-FA98273BBB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0046" y="1728454"/>
            <a:ext cx="444016" cy="444016"/>
          </a:xfrm>
          <a:prstGeom prst="roundRect">
            <a:avLst/>
          </a:prstGeom>
          <a:ln>
            <a:noFill/>
          </a:ln>
        </p:spPr>
      </p:pic>
      <p:sp>
        <p:nvSpPr>
          <p:cNvPr id="391" name="文字方塊 390">
            <a:extLst>
              <a:ext uri="{FF2B5EF4-FFF2-40B4-BE49-F238E27FC236}">
                <a16:creationId xmlns:a16="http://schemas.microsoft.com/office/drawing/2014/main" id="{D914EFF7-1474-4B8C-9288-5E1C74EF479B}"/>
              </a:ext>
            </a:extLst>
          </p:cNvPr>
          <p:cNvSpPr txBox="1"/>
          <p:nvPr/>
        </p:nvSpPr>
        <p:spPr>
          <a:xfrm>
            <a:off x="7986388" y="2285433"/>
            <a:ext cx="18850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 Cloud</a:t>
            </a:r>
            <a:endParaRPr lang="zh-TW" altLang="en-US" sz="2000" b="1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92" name="圖形 391">
            <a:extLst>
              <a:ext uri="{FF2B5EF4-FFF2-40B4-BE49-F238E27FC236}">
                <a16:creationId xmlns:a16="http://schemas.microsoft.com/office/drawing/2014/main" id="{25DC725A-DEA7-4792-967F-E9B998AB8E5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7545719" y="2205378"/>
            <a:ext cx="470128" cy="47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4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本地應用服務的私密資料備份到雲端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C5A1E9-761C-4B44-9D21-A216A8CFE0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517" y="2039568"/>
            <a:ext cx="9000004" cy="4143525"/>
          </a:xfrm>
          <a:prstGeom prst="roundRect">
            <a:avLst>
              <a:gd name="adj" fmla="val 1453"/>
            </a:avLst>
          </a:prstGeom>
          <a:ln w="38100">
            <a:noFill/>
          </a:ln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EC571495-8587-473F-98B8-AD0012518EB0}"/>
              </a:ext>
            </a:extLst>
          </p:cNvPr>
          <p:cNvSpPr/>
          <p:nvPr/>
        </p:nvSpPr>
        <p:spPr>
          <a:xfrm>
            <a:off x="4294532" y="5739479"/>
            <a:ext cx="414149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 dirty="0">
                <a:effectLst>
                  <a:outerShdw blurRad="304800" algn="ctr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</a:t>
            </a:r>
            <a:r>
              <a:rPr lang="zh-TW" altLang="en-US" sz="1000" b="1" dirty="0">
                <a:effectLst>
                  <a:outerShdw blurRad="304800" algn="ctr" rotWithShape="0">
                    <a:prstClr val="black">
                      <a:alpha val="8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一個雲端磁碟區或 LUN 一次僅能被一台 NAS 所連接使用。</a:t>
            </a: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7CF3F5C2-31DB-4C71-8D4A-0E4A0D0FA95C}"/>
              </a:ext>
            </a:extLst>
          </p:cNvPr>
          <p:cNvSpPr/>
          <p:nvPr/>
        </p:nvSpPr>
        <p:spPr>
          <a:xfrm>
            <a:off x="781645" y="2041374"/>
            <a:ext cx="3254656" cy="4143525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3" name="圓角化同側角落矩形 31">
            <a:extLst>
              <a:ext uri="{FF2B5EF4-FFF2-40B4-BE49-F238E27FC236}">
                <a16:creationId xmlns:a16="http://schemas.microsoft.com/office/drawing/2014/main" id="{ED5D564B-76DF-4924-9806-C8CF5F7E5659}"/>
              </a:ext>
            </a:extLst>
          </p:cNvPr>
          <p:cNvSpPr/>
          <p:nvPr/>
        </p:nvSpPr>
        <p:spPr>
          <a:xfrm>
            <a:off x="1678411" y="2103145"/>
            <a:ext cx="1455582" cy="403412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應用實例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66D24F7-2B23-491D-8027-3DBCA8327A81}"/>
              </a:ext>
            </a:extLst>
          </p:cNvPr>
          <p:cNvSpPr/>
          <p:nvPr/>
        </p:nvSpPr>
        <p:spPr>
          <a:xfrm>
            <a:off x="781646" y="2586109"/>
            <a:ext cx="3254656" cy="566397"/>
          </a:xfrm>
          <a:prstGeom prst="rect">
            <a:avLst/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42645FE-A918-450B-A5C9-89F7006864B8}"/>
              </a:ext>
            </a:extLst>
          </p:cNvPr>
          <p:cNvSpPr/>
          <p:nvPr/>
        </p:nvSpPr>
        <p:spPr>
          <a:xfrm>
            <a:off x="1792892" y="2587897"/>
            <a:ext cx="12266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spc="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情境</a:t>
            </a:r>
            <a:r>
              <a:rPr lang="en-US" altLang="zh-TW" sz="2800" spc="300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3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F411915-B486-4208-B7D6-96853086B046}"/>
              </a:ext>
            </a:extLst>
          </p:cNvPr>
          <p:cNvSpPr/>
          <p:nvPr/>
        </p:nvSpPr>
        <p:spPr>
          <a:xfrm>
            <a:off x="859927" y="3380916"/>
            <a:ext cx="3132763" cy="230832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spAutoFit/>
          </a:bodyPr>
          <a:lstStyle/>
          <a:p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中小企業有許多重要檔案涉及機密性的資料</a:t>
            </a:r>
            <a:r>
              <a:rPr 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例如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zh-TW" dirty="0" err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金融帳務資料</a:t>
            </a:r>
            <a:r>
              <a:rPr 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，系統登入資料檔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TW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而使用者</a:t>
            </a:r>
            <a:r>
              <a:rPr 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希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望在兼顧雲端</a:t>
            </a:r>
            <a:r>
              <a:rPr 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備份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的需求外, 且在雲端空間上是不能被識別</a:t>
            </a:r>
            <a:r>
              <a:rPr 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，可保持企業資料的安全性及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隱私。</a:t>
            </a:r>
          </a:p>
        </p:txBody>
      </p:sp>
    </p:spTree>
    <p:extLst>
      <p:ext uri="{BB962C8B-B14F-4D97-AF65-F5344CB8AC3E}">
        <p14:creationId xmlns:p14="http://schemas.microsoft.com/office/powerpoint/2010/main" val="3805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矩形: 圓角 252">
            <a:extLst>
              <a:ext uri="{FF2B5EF4-FFF2-40B4-BE49-F238E27FC236}">
                <a16:creationId xmlns:a16="http://schemas.microsoft.com/office/drawing/2014/main" id="{1E3316DB-6500-424E-9B03-86304FBEAEBE}"/>
              </a:ext>
            </a:extLst>
          </p:cNvPr>
          <p:cNvSpPr/>
          <p:nvPr/>
        </p:nvSpPr>
        <p:spPr>
          <a:xfrm>
            <a:off x="6244315" y="1926634"/>
            <a:ext cx="3438309" cy="4241555"/>
          </a:xfrm>
          <a:prstGeom prst="roundRect">
            <a:avLst>
              <a:gd name="adj" fmla="val 2938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5720AA81-3204-4F65-A0EF-D9B0C9F02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sz="4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本地資料雲端備份解決方案</a:t>
            </a:r>
            <a:endParaRPr lang="zh-TW" sz="440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CDC861DC-B891-4B0F-B162-B0C2A24C3FBB}"/>
              </a:ext>
            </a:extLst>
          </p:cNvPr>
          <p:cNvSpPr txBox="1"/>
          <p:nvPr/>
        </p:nvSpPr>
        <p:spPr>
          <a:xfrm>
            <a:off x="4470106" y="4673615"/>
            <a:ext cx="934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Client</a:t>
            </a:r>
            <a:endParaRPr lang="zh-TW" altLang="en-US" sz="140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1" name="Rectangle 12">
            <a:extLst>
              <a:ext uri="{FF2B5EF4-FFF2-40B4-BE49-F238E27FC236}">
                <a16:creationId xmlns:a16="http://schemas.microsoft.com/office/drawing/2014/main" id="{4481DF6E-95D9-4ABC-82C1-8FD33000E71A}"/>
              </a:ext>
            </a:extLst>
          </p:cNvPr>
          <p:cNvSpPr/>
          <p:nvPr/>
        </p:nvSpPr>
        <p:spPr>
          <a:xfrm>
            <a:off x="5542630" y="4526225"/>
            <a:ext cx="754650" cy="307777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FTP</a:t>
            </a:r>
            <a:r>
              <a:rPr lang="zh-TW" altLang="en-US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CN" altLang="en-US" sz="140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2" name="Rectangle 12">
            <a:extLst>
              <a:ext uri="{FF2B5EF4-FFF2-40B4-BE49-F238E27FC236}">
                <a16:creationId xmlns:a16="http://schemas.microsoft.com/office/drawing/2014/main" id="{940C9EC0-22F9-43BA-8242-7BBA98C90BCC}"/>
              </a:ext>
            </a:extLst>
          </p:cNvPr>
          <p:cNvSpPr/>
          <p:nvPr/>
        </p:nvSpPr>
        <p:spPr>
          <a:xfrm>
            <a:off x="5485935" y="3509450"/>
            <a:ext cx="754650" cy="307777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</a:t>
            </a:r>
            <a:endParaRPr lang="zh-CN" altLang="en-US" sz="140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3" name="Rectangle 12">
            <a:extLst>
              <a:ext uri="{FF2B5EF4-FFF2-40B4-BE49-F238E27FC236}">
                <a16:creationId xmlns:a16="http://schemas.microsoft.com/office/drawing/2014/main" id="{70B5747F-A673-4A07-9195-E831190CE52C}"/>
              </a:ext>
            </a:extLst>
          </p:cNvPr>
          <p:cNvSpPr/>
          <p:nvPr/>
        </p:nvSpPr>
        <p:spPr>
          <a:xfrm>
            <a:off x="5507049" y="3840066"/>
            <a:ext cx="849136" cy="307777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NFS</a:t>
            </a:r>
            <a:endParaRPr lang="zh-CN" altLang="en-US" sz="140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4" name="Rectangle 12">
            <a:extLst>
              <a:ext uri="{FF2B5EF4-FFF2-40B4-BE49-F238E27FC236}">
                <a16:creationId xmlns:a16="http://schemas.microsoft.com/office/drawing/2014/main" id="{9EFC6F8C-6DAA-485B-9590-C2312C3CB9A0}"/>
              </a:ext>
            </a:extLst>
          </p:cNvPr>
          <p:cNvSpPr/>
          <p:nvPr/>
        </p:nvSpPr>
        <p:spPr>
          <a:xfrm>
            <a:off x="5507049" y="4168355"/>
            <a:ext cx="849136" cy="307777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AFP</a:t>
            </a:r>
          </a:p>
        </p:txBody>
      </p:sp>
      <p:grpSp>
        <p:nvGrpSpPr>
          <p:cNvPr id="295" name="群組 294">
            <a:extLst>
              <a:ext uri="{FF2B5EF4-FFF2-40B4-BE49-F238E27FC236}">
                <a16:creationId xmlns:a16="http://schemas.microsoft.com/office/drawing/2014/main" id="{D18E14CF-E73D-47D1-B6B9-61692EED7C81}"/>
              </a:ext>
            </a:extLst>
          </p:cNvPr>
          <p:cNvGrpSpPr/>
          <p:nvPr/>
        </p:nvGrpSpPr>
        <p:grpSpPr>
          <a:xfrm>
            <a:off x="5331351" y="3828826"/>
            <a:ext cx="907897" cy="1328784"/>
            <a:chOff x="5784144" y="3200551"/>
            <a:chExt cx="1398427" cy="1328784"/>
          </a:xfrm>
        </p:grpSpPr>
        <p:cxnSp>
          <p:nvCxnSpPr>
            <p:cNvPr id="296" name="直線接點 295">
              <a:extLst>
                <a:ext uri="{FF2B5EF4-FFF2-40B4-BE49-F238E27FC236}">
                  <a16:creationId xmlns:a16="http://schemas.microsoft.com/office/drawing/2014/main" id="{24FE806E-9DAC-4838-AD35-27D94E13C68A}"/>
                </a:ext>
              </a:extLst>
            </p:cNvPr>
            <p:cNvCxnSpPr>
              <a:cxnSpLocks/>
            </p:cNvCxnSpPr>
            <p:nvPr/>
          </p:nvCxnSpPr>
          <p:spPr>
            <a:xfrm>
              <a:off x="5784145" y="3200551"/>
              <a:ext cx="1390610" cy="0"/>
            </a:xfrm>
            <a:prstGeom prst="line">
              <a:avLst/>
            </a:prstGeom>
            <a:solidFill>
              <a:srgbClr val="FFFFFF">
                <a:alpha val="69804"/>
              </a:srgbClr>
            </a:solidFill>
            <a:ln w="28575" cap="flat" cmpd="sng" algn="ctr">
              <a:gradFill>
                <a:gsLst>
                  <a:gs pos="0">
                    <a:srgbClr val="37A9FF"/>
                  </a:gs>
                  <a:gs pos="100000">
                    <a:srgbClr val="D609FF"/>
                  </a:gs>
                </a:gsLst>
                <a:lin ang="66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cxnSp>
        <p:cxnSp>
          <p:nvCxnSpPr>
            <p:cNvPr id="297" name="直線接點 296">
              <a:extLst>
                <a:ext uri="{FF2B5EF4-FFF2-40B4-BE49-F238E27FC236}">
                  <a16:creationId xmlns:a16="http://schemas.microsoft.com/office/drawing/2014/main" id="{2B0B0376-46A7-4E22-87F9-689275DBF981}"/>
                </a:ext>
              </a:extLst>
            </p:cNvPr>
            <p:cNvCxnSpPr>
              <a:cxnSpLocks/>
            </p:cNvCxnSpPr>
            <p:nvPr/>
          </p:nvCxnSpPr>
          <p:spPr>
            <a:xfrm>
              <a:off x="5791961" y="3528839"/>
              <a:ext cx="1390610" cy="0"/>
            </a:xfrm>
            <a:prstGeom prst="line">
              <a:avLst/>
            </a:prstGeom>
            <a:solidFill>
              <a:srgbClr val="FFFFFF">
                <a:alpha val="69804"/>
              </a:srgbClr>
            </a:solidFill>
            <a:ln w="28575" cap="flat" cmpd="sng" algn="ctr">
              <a:gradFill>
                <a:gsLst>
                  <a:gs pos="0">
                    <a:srgbClr val="37A9FF"/>
                  </a:gs>
                  <a:gs pos="100000">
                    <a:srgbClr val="D609FF"/>
                  </a:gs>
                </a:gsLst>
                <a:lin ang="66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cxnSp>
        <p:cxnSp>
          <p:nvCxnSpPr>
            <p:cNvPr id="298" name="直線接點 297">
              <a:extLst>
                <a:ext uri="{FF2B5EF4-FFF2-40B4-BE49-F238E27FC236}">
                  <a16:creationId xmlns:a16="http://schemas.microsoft.com/office/drawing/2014/main" id="{98B632DB-2107-491E-8FFC-C1DA567ED9F4}"/>
                </a:ext>
              </a:extLst>
            </p:cNvPr>
            <p:cNvCxnSpPr>
              <a:cxnSpLocks/>
            </p:cNvCxnSpPr>
            <p:nvPr/>
          </p:nvCxnSpPr>
          <p:spPr>
            <a:xfrm>
              <a:off x="5791961" y="3864944"/>
              <a:ext cx="1390610" cy="0"/>
            </a:xfrm>
            <a:prstGeom prst="line">
              <a:avLst/>
            </a:prstGeom>
            <a:solidFill>
              <a:srgbClr val="FFFFFF">
                <a:alpha val="69804"/>
              </a:srgbClr>
            </a:solidFill>
            <a:ln w="28575" cap="flat" cmpd="sng" algn="ctr">
              <a:gradFill>
                <a:gsLst>
                  <a:gs pos="0">
                    <a:srgbClr val="37A9FF"/>
                  </a:gs>
                  <a:gs pos="100000">
                    <a:srgbClr val="D609FF"/>
                  </a:gs>
                </a:gsLst>
                <a:lin ang="66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cxnSp>
        <p:cxnSp>
          <p:nvCxnSpPr>
            <p:cNvPr id="299" name="直線接點 298">
              <a:extLst>
                <a:ext uri="{FF2B5EF4-FFF2-40B4-BE49-F238E27FC236}">
                  <a16:creationId xmlns:a16="http://schemas.microsoft.com/office/drawing/2014/main" id="{9309402B-3050-4633-BE71-2FE6AF19EC8D}"/>
                </a:ext>
              </a:extLst>
            </p:cNvPr>
            <p:cNvCxnSpPr>
              <a:cxnSpLocks/>
            </p:cNvCxnSpPr>
            <p:nvPr/>
          </p:nvCxnSpPr>
          <p:spPr>
            <a:xfrm>
              <a:off x="5791961" y="4216680"/>
              <a:ext cx="1390610" cy="0"/>
            </a:xfrm>
            <a:prstGeom prst="line">
              <a:avLst/>
            </a:prstGeom>
            <a:solidFill>
              <a:srgbClr val="FFFFFF">
                <a:alpha val="69804"/>
              </a:srgbClr>
            </a:solidFill>
            <a:ln w="28575" cap="flat" cmpd="sng" algn="ctr">
              <a:gradFill>
                <a:gsLst>
                  <a:gs pos="0">
                    <a:srgbClr val="37A9FF"/>
                  </a:gs>
                  <a:gs pos="100000">
                    <a:srgbClr val="D609FF"/>
                  </a:gs>
                </a:gsLst>
                <a:lin ang="66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cxn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351B97B6-C37C-4442-8B8E-0E5043080628}"/>
                </a:ext>
              </a:extLst>
            </p:cNvPr>
            <p:cNvCxnSpPr>
              <a:cxnSpLocks/>
            </p:cNvCxnSpPr>
            <p:nvPr/>
          </p:nvCxnSpPr>
          <p:spPr>
            <a:xfrm>
              <a:off x="5784144" y="4529335"/>
              <a:ext cx="1390610" cy="0"/>
            </a:xfrm>
            <a:prstGeom prst="line">
              <a:avLst/>
            </a:prstGeom>
            <a:solidFill>
              <a:srgbClr val="FFFFFF">
                <a:alpha val="69804"/>
              </a:srgbClr>
            </a:solidFill>
            <a:ln w="28575" cap="flat" cmpd="sng" algn="ctr">
              <a:gradFill>
                <a:gsLst>
                  <a:gs pos="0">
                    <a:srgbClr val="37A9FF"/>
                  </a:gs>
                  <a:gs pos="100000">
                    <a:srgbClr val="D609FF"/>
                  </a:gs>
                </a:gsLst>
                <a:lin ang="66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</p:cxnSp>
      </p:grpSp>
      <p:sp>
        <p:nvSpPr>
          <p:cNvPr id="301" name="Rectangle 12">
            <a:extLst>
              <a:ext uri="{FF2B5EF4-FFF2-40B4-BE49-F238E27FC236}">
                <a16:creationId xmlns:a16="http://schemas.microsoft.com/office/drawing/2014/main" id="{AF832781-0E8C-4A6D-A316-3BB8DF4ADE11}"/>
              </a:ext>
            </a:extLst>
          </p:cNvPr>
          <p:cNvSpPr/>
          <p:nvPr/>
        </p:nvSpPr>
        <p:spPr>
          <a:xfrm>
            <a:off x="5304796" y="4861248"/>
            <a:ext cx="1122020" cy="307777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WebDAV</a:t>
            </a:r>
          </a:p>
        </p:txBody>
      </p:sp>
      <p:sp>
        <p:nvSpPr>
          <p:cNvPr id="332" name="Rectangle 12">
            <a:extLst>
              <a:ext uri="{FF2B5EF4-FFF2-40B4-BE49-F238E27FC236}">
                <a16:creationId xmlns:a16="http://schemas.microsoft.com/office/drawing/2014/main" id="{767EE2AE-F5B2-47C2-9B02-6F301B69857B}"/>
              </a:ext>
            </a:extLst>
          </p:cNvPr>
          <p:cNvSpPr/>
          <p:nvPr/>
        </p:nvSpPr>
        <p:spPr>
          <a:xfrm>
            <a:off x="6328150" y="4806448"/>
            <a:ext cx="1362724" cy="307777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40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本地存放空間</a:t>
            </a:r>
            <a:endParaRPr lang="zh-CN" altLang="en-US" sz="1400" b="1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392" name="內容版面配置區 2">
            <a:extLst>
              <a:ext uri="{FF2B5EF4-FFF2-40B4-BE49-F238E27FC236}">
                <a16:creationId xmlns:a16="http://schemas.microsoft.com/office/drawing/2014/main" id="{D5FF83ED-9736-4DC4-95B9-68833E894E26}"/>
              </a:ext>
            </a:extLst>
          </p:cNvPr>
          <p:cNvSpPr txBox="1">
            <a:spLocks/>
          </p:cNvSpPr>
          <p:nvPr/>
        </p:nvSpPr>
        <p:spPr>
          <a:xfrm>
            <a:off x="565191" y="2158076"/>
            <a:ext cx="3860415" cy="394960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TW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VJBOD Cloud 的 Cloud Volume </a:t>
            </a:r>
            <a:r>
              <a:rPr lang="zh-TW" altLang="en-US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功能即是適用於這種情境的區塊型雲網關。</a:t>
            </a:r>
          </a:p>
          <a:p>
            <a:pPr>
              <a:lnSpc>
                <a:spcPct val="100000"/>
              </a:lnSpc>
            </a:pPr>
            <a:r>
              <a:rPr lang="zh-TW" altLang="en-US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企業的</a:t>
            </a:r>
            <a:r>
              <a:rPr lang="en-US" altLang="zh-TW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IT</a:t>
            </a:r>
            <a:r>
              <a:rPr lang="zh-TW" altLang="en-US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人員或一般使用者可以使用平常就在使用的存取協定</a:t>
            </a:r>
            <a:r>
              <a:rPr lang="en-US" altLang="zh-TW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(NFS, SMB, AFP, FTP, WebDAV) </a:t>
            </a:r>
            <a:r>
              <a:rPr lang="zh-TW" altLang="en-US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來存取檔案。</a:t>
            </a:r>
          </a:p>
          <a:p>
            <a:pPr>
              <a:lnSpc>
                <a:spcPct val="100000"/>
              </a:lnSpc>
            </a:pPr>
            <a:r>
              <a:rPr lang="zh-TW" altLang="en-US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這些應用服務中的檔案透過區塊型雲網關備份上雲端之後，在雲端空間即是不可識別的區塊型資料。</a:t>
            </a:r>
          </a:p>
          <a:p>
            <a:pPr>
              <a:lnSpc>
                <a:spcPct val="100000"/>
              </a:lnSpc>
            </a:pPr>
            <a:r>
              <a:rPr lang="zh-TW" altLang="en-US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為求安全性，連此</a:t>
            </a:r>
            <a:r>
              <a:rPr lang="en-US" altLang="zh-TW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Volume</a:t>
            </a:r>
            <a:r>
              <a:rPr lang="zh-TW" altLang="en-US" sz="180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都可以進行加密。</a:t>
            </a:r>
            <a:endParaRPr lang="en-US" altLang="zh-TW" sz="180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42" name="图片 57">
            <a:extLst>
              <a:ext uri="{FF2B5EF4-FFF2-40B4-BE49-F238E27FC236}">
                <a16:creationId xmlns:a16="http://schemas.microsoft.com/office/drawing/2014/main" id="{6DF36DD8-E813-45D3-9B8D-6785F98E0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flipV="1">
            <a:off x="368968" y="6288505"/>
            <a:ext cx="4411579" cy="569495"/>
          </a:xfrm>
          <a:prstGeom prst="rect">
            <a:avLst/>
          </a:prstGeom>
        </p:spPr>
      </p:pic>
      <p:grpSp>
        <p:nvGrpSpPr>
          <p:cNvPr id="8" name="群組 7" hidden="1">
            <a:extLst>
              <a:ext uri="{FF2B5EF4-FFF2-40B4-BE49-F238E27FC236}">
                <a16:creationId xmlns:a16="http://schemas.microsoft.com/office/drawing/2014/main" id="{271288E5-8970-4927-B004-275651BA7BA2}"/>
              </a:ext>
            </a:extLst>
          </p:cNvPr>
          <p:cNvGrpSpPr/>
          <p:nvPr/>
        </p:nvGrpSpPr>
        <p:grpSpPr>
          <a:xfrm>
            <a:off x="12394169" y="1907621"/>
            <a:ext cx="2020405" cy="4479951"/>
            <a:chOff x="12394169" y="1907621"/>
            <a:chExt cx="2020405" cy="4479951"/>
          </a:xfrm>
        </p:grpSpPr>
        <p:grpSp>
          <p:nvGrpSpPr>
            <p:cNvPr id="143" name="群組 142">
              <a:extLst>
                <a:ext uri="{FF2B5EF4-FFF2-40B4-BE49-F238E27FC236}">
                  <a16:creationId xmlns:a16="http://schemas.microsoft.com/office/drawing/2014/main" id="{2CB3114E-3AE0-DC46-8DEB-8B12B7FB2E74}"/>
                </a:ext>
              </a:extLst>
            </p:cNvPr>
            <p:cNvGrpSpPr/>
            <p:nvPr/>
          </p:nvGrpSpPr>
          <p:grpSpPr>
            <a:xfrm>
              <a:off x="12964576" y="1907621"/>
              <a:ext cx="1449998" cy="1011720"/>
              <a:chOff x="6134382" y="1540701"/>
              <a:chExt cx="4347103" cy="3033140"/>
            </a:xfrm>
          </p:grpSpPr>
          <p:grpSp>
            <p:nvGrpSpPr>
              <p:cNvPr id="144" name="群組 143">
                <a:extLst>
                  <a:ext uri="{FF2B5EF4-FFF2-40B4-BE49-F238E27FC236}">
                    <a16:creationId xmlns:a16="http://schemas.microsoft.com/office/drawing/2014/main" id="{FF5573ED-8C67-D947-8B48-D59A661F270B}"/>
                  </a:ext>
                </a:extLst>
              </p:cNvPr>
              <p:cNvGrpSpPr/>
              <p:nvPr/>
            </p:nvGrpSpPr>
            <p:grpSpPr>
              <a:xfrm>
                <a:off x="6134382" y="1540701"/>
                <a:ext cx="4347103" cy="3013136"/>
                <a:chOff x="2426218" y="335742"/>
                <a:chExt cx="7276477" cy="5043588"/>
              </a:xfrm>
            </p:grpSpPr>
            <p:pic>
              <p:nvPicPr>
                <p:cNvPr id="148" name="圖形 147">
                  <a:extLst>
                    <a:ext uri="{FF2B5EF4-FFF2-40B4-BE49-F238E27FC236}">
                      <a16:creationId xmlns:a16="http://schemas.microsoft.com/office/drawing/2014/main" id="{6E207B59-CC40-9B4B-BACF-C4E7D6B723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7477" y="335742"/>
                  <a:ext cx="6258560" cy="4326014"/>
                </a:xfrm>
                <a:prstGeom prst="rect">
                  <a:avLst/>
                </a:prstGeom>
              </p:spPr>
            </p:pic>
            <p:sp>
              <p:nvSpPr>
                <p:cNvPr id="149" name="矩形 148">
                  <a:extLst>
                    <a:ext uri="{FF2B5EF4-FFF2-40B4-BE49-F238E27FC236}">
                      <a16:creationId xmlns:a16="http://schemas.microsoft.com/office/drawing/2014/main" id="{CEE9FEEF-45D6-B74E-95EE-B5A6ED88FCBE}"/>
                    </a:ext>
                  </a:extLst>
                </p:cNvPr>
                <p:cNvSpPr/>
                <p:nvPr/>
              </p:nvSpPr>
              <p:spPr>
                <a:xfrm>
                  <a:off x="5499237" y="3905909"/>
                  <a:ext cx="243840" cy="243840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0" name="矩形 149">
                  <a:extLst>
                    <a:ext uri="{FF2B5EF4-FFF2-40B4-BE49-F238E27FC236}">
                      <a16:creationId xmlns:a16="http://schemas.microsoft.com/office/drawing/2014/main" id="{A382EB4D-B5B4-0748-9B00-5B69AAD3749B}"/>
                    </a:ext>
                  </a:extLst>
                </p:cNvPr>
                <p:cNvSpPr/>
                <p:nvPr/>
              </p:nvSpPr>
              <p:spPr>
                <a:xfrm>
                  <a:off x="5946277" y="3905909"/>
                  <a:ext cx="243840" cy="243840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51" name="矩形 150">
                  <a:extLst>
                    <a:ext uri="{FF2B5EF4-FFF2-40B4-BE49-F238E27FC236}">
                      <a16:creationId xmlns:a16="http://schemas.microsoft.com/office/drawing/2014/main" id="{F5A72941-961D-6747-9ADF-EB6144186A09}"/>
                    </a:ext>
                  </a:extLst>
                </p:cNvPr>
                <p:cNvSpPr/>
                <p:nvPr/>
              </p:nvSpPr>
              <p:spPr>
                <a:xfrm>
                  <a:off x="6403477" y="3905909"/>
                  <a:ext cx="243840" cy="243840"/>
                </a:xfrm>
                <a:prstGeom prst="rect">
                  <a:avLst/>
                </a:prstGeom>
                <a:solidFill>
                  <a:schemeClr val="tx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52" name="群組 151">
                  <a:extLst>
                    <a:ext uri="{FF2B5EF4-FFF2-40B4-BE49-F238E27FC236}">
                      <a16:creationId xmlns:a16="http://schemas.microsoft.com/office/drawing/2014/main" id="{3258D8A5-4BA9-CF41-BBE3-D72DC50B34AB}"/>
                    </a:ext>
                  </a:extLst>
                </p:cNvPr>
                <p:cNvGrpSpPr/>
                <p:nvPr/>
              </p:nvGrpSpPr>
              <p:grpSpPr>
                <a:xfrm>
                  <a:off x="2426218" y="4123037"/>
                  <a:ext cx="1071485" cy="1071480"/>
                  <a:chOff x="551616" y="5265594"/>
                  <a:chExt cx="222492" cy="222491"/>
                </a:xfrm>
              </p:grpSpPr>
              <p:sp>
                <p:nvSpPr>
                  <p:cNvPr id="178" name="手繪多邊形: 圖案 452">
                    <a:extLst>
                      <a:ext uri="{FF2B5EF4-FFF2-40B4-BE49-F238E27FC236}">
                        <a16:creationId xmlns:a16="http://schemas.microsoft.com/office/drawing/2014/main" id="{A15F130B-EDB8-094D-8AAC-C481B69216ED}"/>
                      </a:ext>
                    </a:extLst>
                  </p:cNvPr>
                  <p:cNvSpPr/>
                  <p:nvPr/>
                </p:nvSpPr>
                <p:spPr>
                  <a:xfrm>
                    <a:off x="731494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9" name="手繪多邊形: 圖案 453">
                    <a:extLst>
                      <a:ext uri="{FF2B5EF4-FFF2-40B4-BE49-F238E27FC236}">
                        <a16:creationId xmlns:a16="http://schemas.microsoft.com/office/drawing/2014/main" id="{953635AD-4137-084C-AC7C-DBF21B5B95D8}"/>
                      </a:ext>
                    </a:extLst>
                  </p:cNvPr>
                  <p:cNvSpPr/>
                  <p:nvPr/>
                </p:nvSpPr>
                <p:spPr>
                  <a:xfrm>
                    <a:off x="64157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0" name="手繪多邊形: 圖案 454">
                    <a:extLst>
                      <a:ext uri="{FF2B5EF4-FFF2-40B4-BE49-F238E27FC236}">
                        <a16:creationId xmlns:a16="http://schemas.microsoft.com/office/drawing/2014/main" id="{90E13575-312F-8449-918D-B9DA55C82082}"/>
                      </a:ext>
                    </a:extLst>
                  </p:cNvPr>
                  <p:cNvSpPr/>
                  <p:nvPr/>
                </p:nvSpPr>
                <p:spPr>
                  <a:xfrm>
                    <a:off x="731494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1" name="手繪多邊形: 圖案 455">
                    <a:extLst>
                      <a:ext uri="{FF2B5EF4-FFF2-40B4-BE49-F238E27FC236}">
                        <a16:creationId xmlns:a16="http://schemas.microsoft.com/office/drawing/2014/main" id="{3EBEAAA0-669D-9E45-873D-6CA5503A0F01}"/>
                      </a:ext>
                    </a:extLst>
                  </p:cNvPr>
                  <p:cNvSpPr/>
                  <p:nvPr/>
                </p:nvSpPr>
                <p:spPr>
                  <a:xfrm>
                    <a:off x="64157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2" name="手繪多邊形: 圖案 456">
                    <a:extLst>
                      <a:ext uri="{FF2B5EF4-FFF2-40B4-BE49-F238E27FC236}">
                        <a16:creationId xmlns:a16="http://schemas.microsoft.com/office/drawing/2014/main" id="{27540DCF-F4E5-8640-800C-FCEC60E09E92}"/>
                      </a:ext>
                    </a:extLst>
                  </p:cNvPr>
                  <p:cNvSpPr/>
                  <p:nvPr/>
                </p:nvSpPr>
                <p:spPr>
                  <a:xfrm>
                    <a:off x="731494" y="5445471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83" name="手繪多邊形: 圖案 457">
                    <a:extLst>
                      <a:ext uri="{FF2B5EF4-FFF2-40B4-BE49-F238E27FC236}">
                        <a16:creationId xmlns:a16="http://schemas.microsoft.com/office/drawing/2014/main" id="{0C7A6A3F-07D8-AC4B-8152-70B6071534E1}"/>
                      </a:ext>
                    </a:extLst>
                  </p:cNvPr>
                  <p:cNvSpPr/>
                  <p:nvPr/>
                </p:nvSpPr>
                <p:spPr>
                  <a:xfrm>
                    <a:off x="551616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8 w 85725"/>
                      <a:gd name="connsiteY1" fmla="*/ 0 h 85725"/>
                      <a:gd name="connsiteX2" fmla="*/ 90488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8" y="0"/>
                        </a:lnTo>
                        <a:lnTo>
                          <a:pt x="90488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53" name="群組 152">
                  <a:extLst>
                    <a:ext uri="{FF2B5EF4-FFF2-40B4-BE49-F238E27FC236}">
                      <a16:creationId xmlns:a16="http://schemas.microsoft.com/office/drawing/2014/main" id="{BDF2FCB2-0461-594D-A21F-A599032A3E48}"/>
                    </a:ext>
                  </a:extLst>
                </p:cNvPr>
                <p:cNvGrpSpPr/>
                <p:nvPr/>
              </p:nvGrpSpPr>
              <p:grpSpPr>
                <a:xfrm>
                  <a:off x="8614059" y="4290924"/>
                  <a:ext cx="1088636" cy="1088406"/>
                  <a:chOff x="1385335" y="5265594"/>
                  <a:chExt cx="222540" cy="222492"/>
                </a:xfrm>
              </p:grpSpPr>
              <p:sp>
                <p:nvSpPr>
                  <p:cNvPr id="154" name="手繪多邊形: 圖案 446">
                    <a:extLst>
                      <a:ext uri="{FF2B5EF4-FFF2-40B4-BE49-F238E27FC236}">
                        <a16:creationId xmlns:a16="http://schemas.microsoft.com/office/drawing/2014/main" id="{59E56309-834D-494D-BA19-018E4E4A0D47}"/>
                      </a:ext>
                    </a:extLst>
                  </p:cNvPr>
                  <p:cNvSpPr/>
                  <p:nvPr/>
                </p:nvSpPr>
                <p:spPr>
                  <a:xfrm>
                    <a:off x="1385335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5" name="手繪多邊形: 圖案 447">
                    <a:extLst>
                      <a:ext uri="{FF2B5EF4-FFF2-40B4-BE49-F238E27FC236}">
                        <a16:creationId xmlns:a16="http://schemas.microsoft.com/office/drawing/2014/main" id="{B84C0250-CC0A-994F-82DF-E2E354BB8E39}"/>
                      </a:ext>
                    </a:extLst>
                  </p:cNvPr>
                  <p:cNvSpPr/>
                  <p:nvPr/>
                </p:nvSpPr>
                <p:spPr>
                  <a:xfrm>
                    <a:off x="1475298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6" name="手繪多邊形: 圖案 448">
                    <a:extLst>
                      <a:ext uri="{FF2B5EF4-FFF2-40B4-BE49-F238E27FC236}">
                        <a16:creationId xmlns:a16="http://schemas.microsoft.com/office/drawing/2014/main" id="{A64FB283-67F7-6442-9077-CF23EA59E54D}"/>
                      </a:ext>
                    </a:extLst>
                  </p:cNvPr>
                  <p:cNvSpPr/>
                  <p:nvPr/>
                </p:nvSpPr>
                <p:spPr>
                  <a:xfrm>
                    <a:off x="1385335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7" name="手繪多邊形: 圖案 449">
                    <a:extLst>
                      <a:ext uri="{FF2B5EF4-FFF2-40B4-BE49-F238E27FC236}">
                        <a16:creationId xmlns:a16="http://schemas.microsoft.com/office/drawing/2014/main" id="{61FFCD2D-13C8-324F-AC18-43F08848A195}"/>
                      </a:ext>
                    </a:extLst>
                  </p:cNvPr>
                  <p:cNvSpPr/>
                  <p:nvPr/>
                </p:nvSpPr>
                <p:spPr>
                  <a:xfrm>
                    <a:off x="1475298" y="5355509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58" name="手繪多邊形: 圖案 450">
                    <a:extLst>
                      <a:ext uri="{FF2B5EF4-FFF2-40B4-BE49-F238E27FC236}">
                        <a16:creationId xmlns:a16="http://schemas.microsoft.com/office/drawing/2014/main" id="{EDF5EBB9-CAC3-484E-A915-057D8994ABD9}"/>
                      </a:ext>
                    </a:extLst>
                  </p:cNvPr>
                  <p:cNvSpPr/>
                  <p:nvPr/>
                </p:nvSpPr>
                <p:spPr>
                  <a:xfrm>
                    <a:off x="1385335" y="5445472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8 h 85725"/>
                      <a:gd name="connsiteX3" fmla="*/ 0 w 85725"/>
                      <a:gd name="connsiteY3" fmla="*/ 90488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8"/>
                        </a:lnTo>
                        <a:lnTo>
                          <a:pt x="0" y="904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  <p:sp>
                <p:nvSpPr>
                  <p:cNvPr id="177" name="手繪多邊形: 圖案 451">
                    <a:extLst>
                      <a:ext uri="{FF2B5EF4-FFF2-40B4-BE49-F238E27FC236}">
                        <a16:creationId xmlns:a16="http://schemas.microsoft.com/office/drawing/2014/main" id="{3466F176-1B66-4D44-9C7B-DFCB5DED24A3}"/>
                      </a:ext>
                    </a:extLst>
                  </p:cNvPr>
                  <p:cNvSpPr/>
                  <p:nvPr/>
                </p:nvSpPr>
                <p:spPr>
                  <a:xfrm>
                    <a:off x="1565261" y="5265594"/>
                    <a:ext cx="42614" cy="42614"/>
                  </a:xfrm>
                  <a:custGeom>
                    <a:avLst/>
                    <a:gdLst>
                      <a:gd name="connsiteX0" fmla="*/ 0 w 85725"/>
                      <a:gd name="connsiteY0" fmla="*/ 0 h 85725"/>
                      <a:gd name="connsiteX1" fmla="*/ 90487 w 85725"/>
                      <a:gd name="connsiteY1" fmla="*/ 0 h 85725"/>
                      <a:gd name="connsiteX2" fmla="*/ 90487 w 85725"/>
                      <a:gd name="connsiteY2" fmla="*/ 90487 h 85725"/>
                      <a:gd name="connsiteX3" fmla="*/ 0 w 85725"/>
                      <a:gd name="connsiteY3" fmla="*/ 90487 h 857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5725" h="85725">
                        <a:moveTo>
                          <a:pt x="0" y="0"/>
                        </a:moveTo>
                        <a:lnTo>
                          <a:pt x="90487" y="0"/>
                        </a:lnTo>
                        <a:lnTo>
                          <a:pt x="90487" y="90487"/>
                        </a:lnTo>
                        <a:lnTo>
                          <a:pt x="0" y="904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TW" altLang="en-US">
                      <a:latin typeface="Arial" panose="020B0604020202020204" pitchFamily="34" charset="0"/>
                      <a:ea typeface="微軟正黑體" panose="020B0604030504040204" pitchFamily="34" charset="-120"/>
                      <a:sym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45" name="矩形 144">
                <a:extLst>
                  <a:ext uri="{FF2B5EF4-FFF2-40B4-BE49-F238E27FC236}">
                    <a16:creationId xmlns:a16="http://schemas.microsoft.com/office/drawing/2014/main" id="{EB4E79C0-4609-8C4A-8689-F8BFE2522B40}"/>
                  </a:ext>
                </a:extLst>
              </p:cNvPr>
              <p:cNvSpPr/>
              <p:nvPr/>
            </p:nvSpPr>
            <p:spPr>
              <a:xfrm>
                <a:off x="7019442" y="4125683"/>
                <a:ext cx="448158" cy="448158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6" name="矩形 145">
                <a:extLst>
                  <a:ext uri="{FF2B5EF4-FFF2-40B4-BE49-F238E27FC236}">
                    <a16:creationId xmlns:a16="http://schemas.microsoft.com/office/drawing/2014/main" id="{13FF579A-23DA-4448-968D-512C84155BA1}"/>
                  </a:ext>
                </a:extLst>
              </p:cNvPr>
              <p:cNvSpPr/>
              <p:nvPr/>
            </p:nvSpPr>
            <p:spPr>
              <a:xfrm>
                <a:off x="8077200" y="4125683"/>
                <a:ext cx="448158" cy="448158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47" name="矩形 146">
                <a:extLst>
                  <a:ext uri="{FF2B5EF4-FFF2-40B4-BE49-F238E27FC236}">
                    <a16:creationId xmlns:a16="http://schemas.microsoft.com/office/drawing/2014/main" id="{F48257AF-33A6-8A4A-9A03-ECB2B8FC85E0}"/>
                  </a:ext>
                </a:extLst>
              </p:cNvPr>
              <p:cNvSpPr/>
              <p:nvPr/>
            </p:nvSpPr>
            <p:spPr>
              <a:xfrm>
                <a:off x="9067800" y="4125683"/>
                <a:ext cx="448158" cy="448158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4" name="圖形 211">
              <a:extLst>
                <a:ext uri="{FF2B5EF4-FFF2-40B4-BE49-F238E27FC236}">
                  <a16:creationId xmlns:a16="http://schemas.microsoft.com/office/drawing/2014/main" id="{64AA169B-8E61-C540-B694-51ED08BDAE9D}"/>
                </a:ext>
              </a:extLst>
            </p:cNvPr>
            <p:cNvGrpSpPr/>
            <p:nvPr/>
          </p:nvGrpSpPr>
          <p:grpSpPr>
            <a:xfrm>
              <a:off x="13670165" y="2236408"/>
              <a:ext cx="229360" cy="280146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85" name="手繪多邊形: 圖案 459">
                <a:extLst>
                  <a:ext uri="{FF2B5EF4-FFF2-40B4-BE49-F238E27FC236}">
                    <a16:creationId xmlns:a16="http://schemas.microsoft.com/office/drawing/2014/main" id="{0918F69E-6876-6041-8173-39E83C8D909C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手繪多邊形: 圖案 460">
                <a:extLst>
                  <a:ext uri="{FF2B5EF4-FFF2-40B4-BE49-F238E27FC236}">
                    <a16:creationId xmlns:a16="http://schemas.microsoft.com/office/drawing/2014/main" id="{4A05CB0E-A9EE-9C41-B949-37174F29CE9E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手繪多邊形: 圖案 461">
                <a:extLst>
                  <a:ext uri="{FF2B5EF4-FFF2-40B4-BE49-F238E27FC236}">
                    <a16:creationId xmlns:a16="http://schemas.microsoft.com/office/drawing/2014/main" id="{E1568E56-C7EB-5544-BE20-3550F7306B9B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88" name="圖形 211">
              <a:extLst>
                <a:ext uri="{FF2B5EF4-FFF2-40B4-BE49-F238E27FC236}">
                  <a16:creationId xmlns:a16="http://schemas.microsoft.com/office/drawing/2014/main" id="{CA7E4915-5CB6-4641-8616-5046C01C7B9B}"/>
                </a:ext>
              </a:extLst>
            </p:cNvPr>
            <p:cNvGrpSpPr/>
            <p:nvPr/>
          </p:nvGrpSpPr>
          <p:grpSpPr>
            <a:xfrm>
              <a:off x="13386264" y="2236408"/>
              <a:ext cx="229360" cy="280146"/>
              <a:chOff x="6880167" y="2925402"/>
              <a:chExt cx="551412" cy="630183"/>
            </a:xfrm>
            <a:solidFill>
              <a:schemeClr val="tx1"/>
            </a:solidFill>
          </p:grpSpPr>
          <p:sp>
            <p:nvSpPr>
              <p:cNvPr id="189" name="手繪多邊形: 圖案 463">
                <a:extLst>
                  <a:ext uri="{FF2B5EF4-FFF2-40B4-BE49-F238E27FC236}">
                    <a16:creationId xmlns:a16="http://schemas.microsoft.com/office/drawing/2014/main" id="{6EA43355-F9AC-EF41-B28E-5AC874D04F5E}"/>
                  </a:ext>
                </a:extLst>
              </p:cNvPr>
              <p:cNvSpPr/>
              <p:nvPr/>
            </p:nvSpPr>
            <p:spPr>
              <a:xfrm>
                <a:off x="6880167" y="2925402"/>
                <a:ext cx="551412" cy="630183"/>
              </a:xfrm>
              <a:custGeom>
                <a:avLst/>
                <a:gdLst>
                  <a:gd name="connsiteX0" fmla="*/ 278294 w 551412"/>
                  <a:gd name="connsiteY0" fmla="*/ 636935 h 630182"/>
                  <a:gd name="connsiteX1" fmla="*/ 0 w 551412"/>
                  <a:gd name="connsiteY1" fmla="*/ 536443 h 630182"/>
                  <a:gd name="connsiteX2" fmla="*/ 0 w 551412"/>
                  <a:gd name="connsiteY2" fmla="*/ 77873 h 630182"/>
                  <a:gd name="connsiteX3" fmla="*/ 278294 w 551412"/>
                  <a:gd name="connsiteY3" fmla="*/ 0 h 630182"/>
                  <a:gd name="connsiteX4" fmla="*/ 556589 w 551412"/>
                  <a:gd name="connsiteY4" fmla="*/ 77873 h 630182"/>
                  <a:gd name="connsiteX5" fmla="*/ 556589 w 551412"/>
                  <a:gd name="connsiteY5" fmla="*/ 536443 h 630182"/>
                  <a:gd name="connsiteX6" fmla="*/ 278294 w 551412"/>
                  <a:gd name="connsiteY6" fmla="*/ 636935 h 630182"/>
                  <a:gd name="connsiteX7" fmla="*/ 22507 w 551412"/>
                  <a:gd name="connsiteY7" fmla="*/ 110732 h 630182"/>
                  <a:gd name="connsiteX8" fmla="*/ 22507 w 551412"/>
                  <a:gd name="connsiteY8" fmla="*/ 536556 h 630182"/>
                  <a:gd name="connsiteX9" fmla="*/ 278294 w 551412"/>
                  <a:gd name="connsiteY9" fmla="*/ 614428 h 630182"/>
                  <a:gd name="connsiteX10" fmla="*/ 534082 w 551412"/>
                  <a:gd name="connsiteY10" fmla="*/ 536556 h 630182"/>
                  <a:gd name="connsiteX11" fmla="*/ 534082 w 551412"/>
                  <a:gd name="connsiteY11" fmla="*/ 110732 h 630182"/>
                  <a:gd name="connsiteX12" fmla="*/ 278294 w 551412"/>
                  <a:gd name="connsiteY12" fmla="*/ 155858 h 630182"/>
                  <a:gd name="connsiteX13" fmla="*/ 22507 w 551412"/>
                  <a:gd name="connsiteY13" fmla="*/ 110732 h 630182"/>
                  <a:gd name="connsiteX14" fmla="*/ 278294 w 551412"/>
                  <a:gd name="connsiteY14" fmla="*/ 22507 h 630182"/>
                  <a:gd name="connsiteX15" fmla="*/ 22507 w 551412"/>
                  <a:gd name="connsiteY15" fmla="*/ 77873 h 630182"/>
                  <a:gd name="connsiteX16" fmla="*/ 278294 w 551412"/>
                  <a:gd name="connsiteY16" fmla="*/ 133239 h 630182"/>
                  <a:gd name="connsiteX17" fmla="*/ 534082 w 551412"/>
                  <a:gd name="connsiteY17" fmla="*/ 77873 h 630182"/>
                  <a:gd name="connsiteX18" fmla="*/ 278294 w 551412"/>
                  <a:gd name="connsiteY18" fmla="*/ 22507 h 630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51412" h="630182">
                    <a:moveTo>
                      <a:pt x="278294" y="636935"/>
                    </a:moveTo>
                    <a:cubicBezTo>
                      <a:pt x="137853" y="636935"/>
                      <a:pt x="0" y="587195"/>
                      <a:pt x="0" y="536443"/>
                    </a:cubicBezTo>
                    <a:lnTo>
                      <a:pt x="0" y="77873"/>
                    </a:lnTo>
                    <a:cubicBezTo>
                      <a:pt x="0" y="26783"/>
                      <a:pt x="139991" y="0"/>
                      <a:pt x="278294" y="0"/>
                    </a:cubicBezTo>
                    <a:cubicBezTo>
                      <a:pt x="416597" y="0"/>
                      <a:pt x="556589" y="26783"/>
                      <a:pt x="556589" y="77873"/>
                    </a:cubicBezTo>
                    <a:lnTo>
                      <a:pt x="556589" y="536443"/>
                    </a:lnTo>
                    <a:cubicBezTo>
                      <a:pt x="556589" y="587195"/>
                      <a:pt x="418736" y="636935"/>
                      <a:pt x="278294" y="636935"/>
                    </a:cubicBezTo>
                    <a:close/>
                    <a:moveTo>
                      <a:pt x="22507" y="110732"/>
                    </a:moveTo>
                    <a:lnTo>
                      <a:pt x="22507" y="536556"/>
                    </a:lnTo>
                    <a:cubicBezTo>
                      <a:pt x="22507" y="559062"/>
                      <a:pt x="124462" y="614428"/>
                      <a:pt x="278294" y="614428"/>
                    </a:cubicBezTo>
                    <a:cubicBezTo>
                      <a:pt x="432127" y="614428"/>
                      <a:pt x="534082" y="558950"/>
                      <a:pt x="534082" y="536556"/>
                    </a:cubicBezTo>
                    <a:lnTo>
                      <a:pt x="534082" y="110732"/>
                    </a:lnTo>
                    <a:cubicBezTo>
                      <a:pt x="489069" y="140441"/>
                      <a:pt x="383175" y="155858"/>
                      <a:pt x="278294" y="155858"/>
                    </a:cubicBezTo>
                    <a:cubicBezTo>
                      <a:pt x="173413" y="155858"/>
                      <a:pt x="67520" y="140441"/>
                      <a:pt x="22507" y="110732"/>
                    </a:cubicBezTo>
                    <a:close/>
                    <a:moveTo>
                      <a:pt x="278294" y="22507"/>
                    </a:moveTo>
                    <a:cubicBezTo>
                      <a:pt x="122098" y="22507"/>
                      <a:pt x="22507" y="55366"/>
                      <a:pt x="22507" y="77873"/>
                    </a:cubicBezTo>
                    <a:cubicBezTo>
                      <a:pt x="22507" y="100379"/>
                      <a:pt x="122098" y="133239"/>
                      <a:pt x="278294" y="133239"/>
                    </a:cubicBezTo>
                    <a:cubicBezTo>
                      <a:pt x="434490" y="133239"/>
                      <a:pt x="534082" y="100379"/>
                      <a:pt x="534082" y="77873"/>
                    </a:cubicBezTo>
                    <a:cubicBezTo>
                      <a:pt x="534082" y="55366"/>
                      <a:pt x="434490" y="22507"/>
                      <a:pt x="278294" y="22507"/>
                    </a:cubicBezTo>
                    <a:close/>
                  </a:path>
                </a:pathLst>
              </a:custGeom>
              <a:grpFill/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手繪多邊形: 圖案 464">
                <a:extLst>
                  <a:ext uri="{FF2B5EF4-FFF2-40B4-BE49-F238E27FC236}">
                    <a16:creationId xmlns:a16="http://schemas.microsoft.com/office/drawing/2014/main" id="{08CAB2E8-3D10-CB43-B177-D5BF8F3A75B0}"/>
                  </a:ext>
                </a:extLst>
              </p:cNvPr>
              <p:cNvSpPr/>
              <p:nvPr/>
            </p:nvSpPr>
            <p:spPr>
              <a:xfrm>
                <a:off x="6889507" y="3161721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92" name="手繪多邊形: 圖案 465">
                <a:extLst>
                  <a:ext uri="{FF2B5EF4-FFF2-40B4-BE49-F238E27FC236}">
                    <a16:creationId xmlns:a16="http://schemas.microsoft.com/office/drawing/2014/main" id="{FB81410A-E839-DA40-8363-1B07D4B63B9E}"/>
                  </a:ext>
                </a:extLst>
              </p:cNvPr>
              <p:cNvSpPr/>
              <p:nvPr/>
            </p:nvSpPr>
            <p:spPr>
              <a:xfrm>
                <a:off x="6889507" y="3319266"/>
                <a:ext cx="528905" cy="67520"/>
              </a:xfrm>
              <a:custGeom>
                <a:avLst/>
                <a:gdLst>
                  <a:gd name="connsiteX0" fmla="*/ 264115 w 528905"/>
                  <a:gd name="connsiteY0" fmla="*/ 73821 h 67519"/>
                  <a:gd name="connsiteX1" fmla="*/ 0 w 528905"/>
                  <a:gd name="connsiteY1" fmla="*/ 15980 h 67519"/>
                  <a:gd name="connsiteX2" fmla="*/ 10578 w 528905"/>
                  <a:gd name="connsiteY2" fmla="*/ 113 h 67519"/>
                  <a:gd name="connsiteX3" fmla="*/ 264115 w 528905"/>
                  <a:gd name="connsiteY3" fmla="*/ 54803 h 67519"/>
                  <a:gd name="connsiteX4" fmla="*/ 529018 w 528905"/>
                  <a:gd name="connsiteY4" fmla="*/ 0 h 67519"/>
                  <a:gd name="connsiteX5" fmla="*/ 539258 w 528905"/>
                  <a:gd name="connsiteY5" fmla="*/ 16092 h 67519"/>
                  <a:gd name="connsiteX6" fmla="*/ 264115 w 528905"/>
                  <a:gd name="connsiteY6" fmla="*/ 73821 h 6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8905" h="67519">
                    <a:moveTo>
                      <a:pt x="264115" y="73821"/>
                    </a:moveTo>
                    <a:cubicBezTo>
                      <a:pt x="150007" y="73821"/>
                      <a:pt x="35560" y="39611"/>
                      <a:pt x="0" y="15980"/>
                    </a:cubicBezTo>
                    <a:lnTo>
                      <a:pt x="10578" y="113"/>
                    </a:lnTo>
                    <a:cubicBezTo>
                      <a:pt x="44113" y="22507"/>
                      <a:pt x="153720" y="54803"/>
                      <a:pt x="264115" y="54803"/>
                    </a:cubicBezTo>
                    <a:cubicBezTo>
                      <a:pt x="371809" y="54803"/>
                      <a:pt x="494920" y="21831"/>
                      <a:pt x="529018" y="0"/>
                    </a:cubicBezTo>
                    <a:lnTo>
                      <a:pt x="539258" y="16092"/>
                    </a:lnTo>
                    <a:cubicBezTo>
                      <a:pt x="502460" y="39611"/>
                      <a:pt x="376873" y="73821"/>
                      <a:pt x="264115" y="73821"/>
                    </a:cubicBezTo>
                    <a:close/>
                  </a:path>
                </a:pathLst>
              </a:custGeom>
              <a:grpFill/>
              <a:ln w="1108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126C01F-2B77-C043-BDEA-91B41AE85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71195" y="3017252"/>
              <a:ext cx="326679" cy="3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id="{9AC7F665-3900-9E4B-B3E6-9B3BB30054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79954" y="3017252"/>
              <a:ext cx="326679" cy="3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C836C0BF-7387-9441-99FF-A7214425B8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1837" y="2991852"/>
              <a:ext cx="326679" cy="326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肘形接點 5">
              <a:extLst>
                <a:ext uri="{FF2B5EF4-FFF2-40B4-BE49-F238E27FC236}">
                  <a16:creationId xmlns:a16="http://schemas.microsoft.com/office/drawing/2014/main" id="{860411E0-E1B7-7D4D-A522-7BA2E78D8C1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2284745" y="3802950"/>
              <a:ext cx="1774814" cy="1218557"/>
            </a:xfrm>
            <a:prstGeom prst="bentConnector3">
              <a:avLst>
                <a:gd name="adj1" fmla="val 519"/>
              </a:avLst>
            </a:prstGeom>
            <a:ln w="38100"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FB46E9BC-BCE2-544A-82CE-92AFF75BDC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94169" y="5371364"/>
              <a:ext cx="774153" cy="1016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3" name="Picture 4">
              <a:extLst>
                <a:ext uri="{FF2B5EF4-FFF2-40B4-BE49-F238E27FC236}">
                  <a16:creationId xmlns:a16="http://schemas.microsoft.com/office/drawing/2014/main" id="{0C4BACB6-C4CD-1241-8BC2-13D3A9DC80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8694" y="5716129"/>
              <a:ext cx="265340" cy="26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" name="Picture 4">
              <a:extLst>
                <a:ext uri="{FF2B5EF4-FFF2-40B4-BE49-F238E27FC236}">
                  <a16:creationId xmlns:a16="http://schemas.microsoft.com/office/drawing/2014/main" id="{7FB0ECB6-0D83-AF4B-84F6-1D7B57BF5B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6420" y="5716129"/>
              <a:ext cx="265340" cy="26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4">
              <a:extLst>
                <a:ext uri="{FF2B5EF4-FFF2-40B4-BE49-F238E27FC236}">
                  <a16:creationId xmlns:a16="http://schemas.microsoft.com/office/drawing/2014/main" id="{BD8A341F-73F8-7F47-B26B-7D729136D0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68694" y="6034406"/>
              <a:ext cx="265340" cy="26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6" name="Picture 4">
              <a:extLst>
                <a:ext uri="{FF2B5EF4-FFF2-40B4-BE49-F238E27FC236}">
                  <a16:creationId xmlns:a16="http://schemas.microsoft.com/office/drawing/2014/main" id="{3BE22B9F-05DD-D64B-AB6F-C81503AE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26420" y="6034406"/>
              <a:ext cx="265340" cy="26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4">
              <a:extLst>
                <a:ext uri="{FF2B5EF4-FFF2-40B4-BE49-F238E27FC236}">
                  <a16:creationId xmlns:a16="http://schemas.microsoft.com/office/drawing/2014/main" id="{763FAB12-15E4-DB4B-BF59-8592D8E99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7580" y="4986503"/>
              <a:ext cx="265340" cy="26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8" name="Picture 4">
              <a:extLst>
                <a:ext uri="{FF2B5EF4-FFF2-40B4-BE49-F238E27FC236}">
                  <a16:creationId xmlns:a16="http://schemas.microsoft.com/office/drawing/2014/main" id="{9F7F1761-5A13-1543-8555-02E6081BDE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5106" y="4414773"/>
              <a:ext cx="265340" cy="26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9" name="Picture 4">
              <a:extLst>
                <a:ext uri="{FF2B5EF4-FFF2-40B4-BE49-F238E27FC236}">
                  <a16:creationId xmlns:a16="http://schemas.microsoft.com/office/drawing/2014/main" id="{7B27E474-4786-344B-92BA-0094801766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77549" y="3867540"/>
              <a:ext cx="265340" cy="265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7" name="矩形: 圓角 417">
            <a:extLst>
              <a:ext uri="{FF2B5EF4-FFF2-40B4-BE49-F238E27FC236}">
                <a16:creationId xmlns:a16="http://schemas.microsoft.com/office/drawing/2014/main" id="{7D2ABAA2-C270-45D5-AB91-3A1D50A7D37E}"/>
              </a:ext>
            </a:extLst>
          </p:cNvPr>
          <p:cNvSpPr/>
          <p:nvPr/>
        </p:nvSpPr>
        <p:spPr>
          <a:xfrm rot="16200000" flipH="1">
            <a:off x="8659488" y="3121181"/>
            <a:ext cx="4201707" cy="1812613"/>
          </a:xfrm>
          <a:prstGeom prst="roundRect">
            <a:avLst>
              <a:gd name="adj" fmla="val 4857"/>
            </a:avLst>
          </a:prstGeom>
          <a:solidFill>
            <a:srgbClr val="2F89F2">
              <a:alpha val="83000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1" name="矩形 220">
            <a:extLst>
              <a:ext uri="{FF2B5EF4-FFF2-40B4-BE49-F238E27FC236}">
                <a16:creationId xmlns:a16="http://schemas.microsoft.com/office/drawing/2014/main" id="{F7298AD6-7E4F-4727-A566-2A5ABFE0DD6A}"/>
              </a:ext>
            </a:extLst>
          </p:cNvPr>
          <p:cNvSpPr/>
          <p:nvPr/>
        </p:nvSpPr>
        <p:spPr>
          <a:xfrm>
            <a:off x="10218901" y="2104463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222" name="群組 221">
            <a:extLst>
              <a:ext uri="{FF2B5EF4-FFF2-40B4-BE49-F238E27FC236}">
                <a16:creationId xmlns:a16="http://schemas.microsoft.com/office/drawing/2014/main" id="{AA2878CB-4C7C-4CAD-A548-98F1664AE775}"/>
              </a:ext>
            </a:extLst>
          </p:cNvPr>
          <p:cNvGrpSpPr/>
          <p:nvPr/>
        </p:nvGrpSpPr>
        <p:grpSpPr>
          <a:xfrm>
            <a:off x="10061979" y="2918696"/>
            <a:ext cx="1449998" cy="1011720"/>
            <a:chOff x="6134382" y="1540701"/>
            <a:chExt cx="4347103" cy="3033140"/>
          </a:xfrm>
        </p:grpSpPr>
        <p:grpSp>
          <p:nvGrpSpPr>
            <p:cNvPr id="223" name="群組 222">
              <a:extLst>
                <a:ext uri="{FF2B5EF4-FFF2-40B4-BE49-F238E27FC236}">
                  <a16:creationId xmlns:a16="http://schemas.microsoft.com/office/drawing/2014/main" id="{4067C5D2-D772-43BB-969C-C303F437016B}"/>
                </a:ext>
              </a:extLst>
            </p:cNvPr>
            <p:cNvGrpSpPr/>
            <p:nvPr/>
          </p:nvGrpSpPr>
          <p:grpSpPr>
            <a:xfrm>
              <a:off x="6134382" y="1540701"/>
              <a:ext cx="4347103" cy="3013136"/>
              <a:chOff x="2426218" y="335742"/>
              <a:chExt cx="7276477" cy="5043588"/>
            </a:xfrm>
          </p:grpSpPr>
          <p:pic>
            <p:nvPicPr>
              <p:cNvPr id="227" name="圖形 226">
                <a:extLst>
                  <a:ext uri="{FF2B5EF4-FFF2-40B4-BE49-F238E27FC236}">
                    <a16:creationId xmlns:a16="http://schemas.microsoft.com/office/drawing/2014/main" id="{9EAD5A36-6153-48B5-8165-7DE74322D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228" name="矩形 227">
                <a:extLst>
                  <a:ext uri="{FF2B5EF4-FFF2-40B4-BE49-F238E27FC236}">
                    <a16:creationId xmlns:a16="http://schemas.microsoft.com/office/drawing/2014/main" id="{0B2AAF74-A8A0-4FD7-9C1E-F3FACB35AE2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矩形 228">
                <a:extLst>
                  <a:ext uri="{FF2B5EF4-FFF2-40B4-BE49-F238E27FC236}">
                    <a16:creationId xmlns:a16="http://schemas.microsoft.com/office/drawing/2014/main" id="{3FF5CF01-1E75-46B0-8810-95689076DE45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矩形 229">
                <a:extLst>
                  <a:ext uri="{FF2B5EF4-FFF2-40B4-BE49-F238E27FC236}">
                    <a16:creationId xmlns:a16="http://schemas.microsoft.com/office/drawing/2014/main" id="{72615786-161D-48E2-9B49-021D0EF0C176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231" name="群組 230">
                <a:extLst>
                  <a:ext uri="{FF2B5EF4-FFF2-40B4-BE49-F238E27FC236}">
                    <a16:creationId xmlns:a16="http://schemas.microsoft.com/office/drawing/2014/main" id="{968DD2C9-E3BF-4AC2-AAE4-36FDE56FB9B9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239" name="手繪多邊形: 圖案 452">
                  <a:extLst>
                    <a:ext uri="{FF2B5EF4-FFF2-40B4-BE49-F238E27FC236}">
                      <a16:creationId xmlns:a16="http://schemas.microsoft.com/office/drawing/2014/main" id="{F021141C-1450-413A-A6F0-9B7C12668EA7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0" name="手繪多邊形: 圖案 453">
                  <a:extLst>
                    <a:ext uri="{FF2B5EF4-FFF2-40B4-BE49-F238E27FC236}">
                      <a16:creationId xmlns:a16="http://schemas.microsoft.com/office/drawing/2014/main" id="{4D9D5F7D-04BE-4435-A5AD-4FE13B4B9D81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1" name="手繪多邊形: 圖案 454">
                  <a:extLst>
                    <a:ext uri="{FF2B5EF4-FFF2-40B4-BE49-F238E27FC236}">
                      <a16:creationId xmlns:a16="http://schemas.microsoft.com/office/drawing/2014/main" id="{51B8D62E-D2C7-4F42-B95B-C52BC65599F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2" name="手繪多邊形: 圖案 455">
                  <a:extLst>
                    <a:ext uri="{FF2B5EF4-FFF2-40B4-BE49-F238E27FC236}">
                      <a16:creationId xmlns:a16="http://schemas.microsoft.com/office/drawing/2014/main" id="{8072196D-DABB-4CC8-993B-552208E97E5F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3" name="手繪多邊形: 圖案 456">
                  <a:extLst>
                    <a:ext uri="{FF2B5EF4-FFF2-40B4-BE49-F238E27FC236}">
                      <a16:creationId xmlns:a16="http://schemas.microsoft.com/office/drawing/2014/main" id="{FDB1B93C-DFAB-4EC9-A105-996912A8E311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44" name="手繪多邊形: 圖案 457">
                  <a:extLst>
                    <a:ext uri="{FF2B5EF4-FFF2-40B4-BE49-F238E27FC236}">
                      <a16:creationId xmlns:a16="http://schemas.microsoft.com/office/drawing/2014/main" id="{8490D403-F67A-4AD6-A8C9-59F2CD63D68A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232" name="群組 231">
                <a:extLst>
                  <a:ext uri="{FF2B5EF4-FFF2-40B4-BE49-F238E27FC236}">
                    <a16:creationId xmlns:a16="http://schemas.microsoft.com/office/drawing/2014/main" id="{E5678B55-0D52-49FB-8A56-1A112143E225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233" name="手繪多邊形: 圖案 446">
                  <a:extLst>
                    <a:ext uri="{FF2B5EF4-FFF2-40B4-BE49-F238E27FC236}">
                      <a16:creationId xmlns:a16="http://schemas.microsoft.com/office/drawing/2014/main" id="{8ABC2072-1653-46B6-A7CA-3E72DB8DC571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4" name="手繪多邊形: 圖案 447">
                  <a:extLst>
                    <a:ext uri="{FF2B5EF4-FFF2-40B4-BE49-F238E27FC236}">
                      <a16:creationId xmlns:a16="http://schemas.microsoft.com/office/drawing/2014/main" id="{9E0E52CB-E2B6-4FE1-BCEB-4E1FB69469D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5" name="手繪多邊形: 圖案 448">
                  <a:extLst>
                    <a:ext uri="{FF2B5EF4-FFF2-40B4-BE49-F238E27FC236}">
                      <a16:creationId xmlns:a16="http://schemas.microsoft.com/office/drawing/2014/main" id="{BB249C49-C414-4BFD-99E3-AE50EB8017BC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6" name="手繪多邊形: 圖案 449">
                  <a:extLst>
                    <a:ext uri="{FF2B5EF4-FFF2-40B4-BE49-F238E27FC236}">
                      <a16:creationId xmlns:a16="http://schemas.microsoft.com/office/drawing/2014/main" id="{E2828CD4-50C8-42A9-BDE3-2B25819BFA6D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7" name="手繪多邊形: 圖案 450">
                  <a:extLst>
                    <a:ext uri="{FF2B5EF4-FFF2-40B4-BE49-F238E27FC236}">
                      <a16:creationId xmlns:a16="http://schemas.microsoft.com/office/drawing/2014/main" id="{A65A20F5-9EE5-4AD1-9EC7-D66DE206499E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238" name="手繪多邊形: 圖案 451">
                  <a:extLst>
                    <a:ext uri="{FF2B5EF4-FFF2-40B4-BE49-F238E27FC236}">
                      <a16:creationId xmlns:a16="http://schemas.microsoft.com/office/drawing/2014/main" id="{9D8E2E88-9A39-46D1-8D0E-1F18C5F467C2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224" name="矩形 223">
              <a:extLst>
                <a:ext uri="{FF2B5EF4-FFF2-40B4-BE49-F238E27FC236}">
                  <a16:creationId xmlns:a16="http://schemas.microsoft.com/office/drawing/2014/main" id="{2483ACC0-8C2B-40D3-8B54-0EBFB34BE81E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5" name="矩形 224">
              <a:extLst>
                <a:ext uri="{FF2B5EF4-FFF2-40B4-BE49-F238E27FC236}">
                  <a16:creationId xmlns:a16="http://schemas.microsoft.com/office/drawing/2014/main" id="{3DF43DE6-0AEB-45AA-AAC7-A8B400A7F1CC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26" name="矩形 225">
              <a:extLst>
                <a:ext uri="{FF2B5EF4-FFF2-40B4-BE49-F238E27FC236}">
                  <a16:creationId xmlns:a16="http://schemas.microsoft.com/office/drawing/2014/main" id="{7E9A4CBC-2A10-489B-805C-F16BB7075EE8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45" name="圖形 211">
            <a:extLst>
              <a:ext uri="{FF2B5EF4-FFF2-40B4-BE49-F238E27FC236}">
                <a16:creationId xmlns:a16="http://schemas.microsoft.com/office/drawing/2014/main" id="{1B11EC19-19A1-445A-BE45-3C924B7EEA14}"/>
              </a:ext>
            </a:extLst>
          </p:cNvPr>
          <p:cNvGrpSpPr/>
          <p:nvPr/>
        </p:nvGrpSpPr>
        <p:grpSpPr>
          <a:xfrm>
            <a:off x="10767568" y="3247483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246" name="手繪多邊形: 圖案 459">
              <a:extLst>
                <a:ext uri="{FF2B5EF4-FFF2-40B4-BE49-F238E27FC236}">
                  <a16:creationId xmlns:a16="http://schemas.microsoft.com/office/drawing/2014/main" id="{56EFD7BE-5A58-4854-9B26-8BDD6B4A38E7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7" name="手繪多邊形: 圖案 460">
              <a:extLst>
                <a:ext uri="{FF2B5EF4-FFF2-40B4-BE49-F238E27FC236}">
                  <a16:creationId xmlns:a16="http://schemas.microsoft.com/office/drawing/2014/main" id="{D7A8E781-4DD1-48B7-9D35-8D5D427A60B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48" name="手繪多邊形: 圖案 461">
              <a:extLst>
                <a:ext uri="{FF2B5EF4-FFF2-40B4-BE49-F238E27FC236}">
                  <a16:creationId xmlns:a16="http://schemas.microsoft.com/office/drawing/2014/main" id="{E3A5B03E-E273-44A5-91EF-F6784B1FB4E9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49" name="圖形 211">
            <a:extLst>
              <a:ext uri="{FF2B5EF4-FFF2-40B4-BE49-F238E27FC236}">
                <a16:creationId xmlns:a16="http://schemas.microsoft.com/office/drawing/2014/main" id="{B495C5EC-0ACB-4519-BF3F-70B66A6356AD}"/>
              </a:ext>
            </a:extLst>
          </p:cNvPr>
          <p:cNvGrpSpPr/>
          <p:nvPr/>
        </p:nvGrpSpPr>
        <p:grpSpPr>
          <a:xfrm>
            <a:off x="10483667" y="3247483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250" name="手繪多邊形: 圖案 463">
              <a:extLst>
                <a:ext uri="{FF2B5EF4-FFF2-40B4-BE49-F238E27FC236}">
                  <a16:creationId xmlns:a16="http://schemas.microsoft.com/office/drawing/2014/main" id="{CA76DCE3-97B1-429A-8D15-416E9C1D76FE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1" name="手繪多邊形: 圖案 464">
              <a:extLst>
                <a:ext uri="{FF2B5EF4-FFF2-40B4-BE49-F238E27FC236}">
                  <a16:creationId xmlns:a16="http://schemas.microsoft.com/office/drawing/2014/main" id="{62F278F0-C3DE-48C1-A83F-86D7A6AC72FF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52" name="手繪多邊形: 圖案 465">
              <a:extLst>
                <a:ext uri="{FF2B5EF4-FFF2-40B4-BE49-F238E27FC236}">
                  <a16:creationId xmlns:a16="http://schemas.microsoft.com/office/drawing/2014/main" id="{9F45FE4F-0CF6-4326-8C0B-7FDB308D3DED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90" name="等腰三角形 84">
            <a:extLst>
              <a:ext uri="{FF2B5EF4-FFF2-40B4-BE49-F238E27FC236}">
                <a16:creationId xmlns:a16="http://schemas.microsoft.com/office/drawing/2014/main" id="{E5961233-EAF7-482F-A469-148F56E78F4A}"/>
              </a:ext>
            </a:extLst>
          </p:cNvPr>
          <p:cNvSpPr/>
          <p:nvPr/>
        </p:nvSpPr>
        <p:spPr>
          <a:xfrm rot="10800000">
            <a:off x="7008599" y="2727580"/>
            <a:ext cx="2505684" cy="448182"/>
          </a:xfrm>
          <a:prstGeom prst="triangle">
            <a:avLst>
              <a:gd name="adj" fmla="val 51774"/>
            </a:avLst>
          </a:prstGeom>
          <a:gradFill>
            <a:gsLst>
              <a:gs pos="61000">
                <a:srgbClr val="6E78F6">
                  <a:alpha val="50000"/>
                </a:srgbClr>
              </a:gs>
              <a:gs pos="25000">
                <a:srgbClr val="AC66FA">
                  <a:alpha val="0"/>
                </a:srgbClr>
              </a:gs>
              <a:gs pos="92000">
                <a:srgbClr val="2F89F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2" name="矩形: 圓角 93">
            <a:extLst>
              <a:ext uri="{FF2B5EF4-FFF2-40B4-BE49-F238E27FC236}">
                <a16:creationId xmlns:a16="http://schemas.microsoft.com/office/drawing/2014/main" id="{1506A337-336E-4536-8718-0FE59F13338B}"/>
              </a:ext>
            </a:extLst>
          </p:cNvPr>
          <p:cNvSpPr/>
          <p:nvPr/>
        </p:nvSpPr>
        <p:spPr>
          <a:xfrm>
            <a:off x="6976204" y="1782493"/>
            <a:ext cx="2596828" cy="937013"/>
          </a:xfrm>
          <a:prstGeom prst="roundRect">
            <a:avLst>
              <a:gd name="adj" fmla="val 8833"/>
            </a:avLst>
          </a:prstGeom>
          <a:solidFill>
            <a:srgbClr val="FFFFFF"/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03" name="文字方塊 302">
            <a:extLst>
              <a:ext uri="{FF2B5EF4-FFF2-40B4-BE49-F238E27FC236}">
                <a16:creationId xmlns:a16="http://schemas.microsoft.com/office/drawing/2014/main" id="{E5E8943E-6988-4321-ACF5-05941608A313}"/>
              </a:ext>
            </a:extLst>
          </p:cNvPr>
          <p:cNvSpPr txBox="1"/>
          <p:nvPr/>
        </p:nvSpPr>
        <p:spPr>
          <a:xfrm>
            <a:off x="7654037" y="1824508"/>
            <a:ext cx="187777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000" b="1">
                <a:solidFill>
                  <a:schemeClr val="bg1">
                    <a:lumMod val="75000"/>
                    <a:lumOff val="25000"/>
                  </a:schemeClr>
                </a:solidFill>
                <a:latin typeface="Arial"/>
                <a:ea typeface="微軟正黑體"/>
                <a:cs typeface="Arial"/>
                <a:sym typeface="Arial" panose="020B0604020202020204" pitchFamily="34" charset="0"/>
              </a:rPr>
              <a:t>App Center</a:t>
            </a:r>
            <a:endParaRPr lang="zh-TW" altLang="en-US" sz="2000" b="1">
              <a:solidFill>
                <a:schemeClr val="bg1">
                  <a:lumMod val="75000"/>
                  <a:lumOff val="25000"/>
                </a:schemeClr>
              </a:solidFill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pic>
        <p:nvPicPr>
          <p:cNvPr id="304" name="圖片 303" descr="一張含有 向量圖形, 文字 的圖片&#10;&#10;自動產生的描述">
            <a:extLst>
              <a:ext uri="{FF2B5EF4-FFF2-40B4-BE49-F238E27FC236}">
                <a16:creationId xmlns:a16="http://schemas.microsoft.com/office/drawing/2014/main" id="{4FDD30E3-4093-4895-9033-51906D11C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37695" y="1728454"/>
            <a:ext cx="444016" cy="444016"/>
          </a:xfrm>
          <a:prstGeom prst="roundRect">
            <a:avLst/>
          </a:prstGeom>
          <a:ln>
            <a:noFill/>
          </a:ln>
        </p:spPr>
      </p:pic>
      <p:sp>
        <p:nvSpPr>
          <p:cNvPr id="305" name="文字方塊 304">
            <a:extLst>
              <a:ext uri="{FF2B5EF4-FFF2-40B4-BE49-F238E27FC236}">
                <a16:creationId xmlns:a16="http://schemas.microsoft.com/office/drawing/2014/main" id="{C50E7AD5-21D3-451E-B448-B188A0B4FAD6}"/>
              </a:ext>
            </a:extLst>
          </p:cNvPr>
          <p:cNvSpPr txBox="1"/>
          <p:nvPr/>
        </p:nvSpPr>
        <p:spPr>
          <a:xfrm>
            <a:off x="7654037" y="2285433"/>
            <a:ext cx="188505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 Cloud</a:t>
            </a:r>
            <a:endParaRPr lang="zh-TW" altLang="en-US" sz="2000" b="1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06" name="直線接點 305">
            <a:extLst>
              <a:ext uri="{FF2B5EF4-FFF2-40B4-BE49-F238E27FC236}">
                <a16:creationId xmlns:a16="http://schemas.microsoft.com/office/drawing/2014/main" id="{E8BF0F2D-A0BE-4AAD-94A0-70C12BF7FB1A}"/>
              </a:ext>
            </a:extLst>
          </p:cNvPr>
          <p:cNvCxnSpPr>
            <a:cxnSpLocks/>
            <a:stCxn id="302" idx="1"/>
            <a:endCxn id="302" idx="3"/>
          </p:cNvCxnSpPr>
          <p:nvPr/>
        </p:nvCxnSpPr>
        <p:spPr>
          <a:xfrm>
            <a:off x="6976204" y="2251001"/>
            <a:ext cx="2596828" cy="0"/>
          </a:xfrm>
          <a:prstGeom prst="line">
            <a:avLst/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cxnSp>
      <p:sp>
        <p:nvSpPr>
          <p:cNvPr id="307" name="文字方塊 306">
            <a:extLst>
              <a:ext uri="{FF2B5EF4-FFF2-40B4-BE49-F238E27FC236}">
                <a16:creationId xmlns:a16="http://schemas.microsoft.com/office/drawing/2014/main" id="{46F88BBF-31D5-4704-A3F6-718809E44411}"/>
              </a:ext>
            </a:extLst>
          </p:cNvPr>
          <p:cNvSpPr txBox="1"/>
          <p:nvPr/>
        </p:nvSpPr>
        <p:spPr>
          <a:xfrm>
            <a:off x="8587089" y="3091914"/>
            <a:ext cx="576039" cy="307777"/>
          </a:xfrm>
          <a:prstGeom prst="rect">
            <a:avLst/>
          </a:prstGeom>
          <a:solidFill>
            <a:srgbClr val="5B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快照</a:t>
            </a:r>
          </a:p>
        </p:txBody>
      </p:sp>
      <p:grpSp>
        <p:nvGrpSpPr>
          <p:cNvPr id="308" name="圖形 152">
            <a:extLst>
              <a:ext uri="{FF2B5EF4-FFF2-40B4-BE49-F238E27FC236}">
                <a16:creationId xmlns:a16="http://schemas.microsoft.com/office/drawing/2014/main" id="{642E0143-A5D4-433A-A26E-6C5D9A4FD8A8}"/>
              </a:ext>
            </a:extLst>
          </p:cNvPr>
          <p:cNvGrpSpPr/>
          <p:nvPr/>
        </p:nvGrpSpPr>
        <p:grpSpPr>
          <a:xfrm flipH="1">
            <a:off x="8194696" y="3002186"/>
            <a:ext cx="386043" cy="479727"/>
            <a:chOff x="9272428" y="5069210"/>
            <a:chExt cx="458537" cy="590550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309" name="手繪多邊形: 圖案 308">
              <a:extLst>
                <a:ext uri="{FF2B5EF4-FFF2-40B4-BE49-F238E27FC236}">
                  <a16:creationId xmlns:a16="http://schemas.microsoft.com/office/drawing/2014/main" id="{74151700-1D97-43D3-AAC9-1E34ECF6692E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0" name="手繪多邊形: 圖案 309">
              <a:extLst>
                <a:ext uri="{FF2B5EF4-FFF2-40B4-BE49-F238E27FC236}">
                  <a16:creationId xmlns:a16="http://schemas.microsoft.com/office/drawing/2014/main" id="{C28094AB-5A23-4593-90DC-5A687CDA48A2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1" name="手繪多邊形: 圖案 310">
              <a:extLst>
                <a:ext uri="{FF2B5EF4-FFF2-40B4-BE49-F238E27FC236}">
                  <a16:creationId xmlns:a16="http://schemas.microsoft.com/office/drawing/2014/main" id="{ECC8A6C0-BD2D-4DDE-8B05-55054DFA6D43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06282AF9-BBF1-44C7-B4D6-25CAAEB41671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6B353E06-4F06-433F-B70E-46119C49B316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BB796700-99CF-4700-B300-A974D11901B9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5" name="手繪多邊形: 圖案 314">
              <a:extLst>
                <a:ext uri="{FF2B5EF4-FFF2-40B4-BE49-F238E27FC236}">
                  <a16:creationId xmlns:a16="http://schemas.microsoft.com/office/drawing/2014/main" id="{4E1A2B4F-1DDB-43FA-B277-BEA07A704B19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6" name="手繪多邊形: 圖案 315">
              <a:extLst>
                <a:ext uri="{FF2B5EF4-FFF2-40B4-BE49-F238E27FC236}">
                  <a16:creationId xmlns:a16="http://schemas.microsoft.com/office/drawing/2014/main" id="{49195301-BA64-418E-9BA8-17253D450371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7" name="手繪多邊形: 圖案 316">
              <a:extLst>
                <a:ext uri="{FF2B5EF4-FFF2-40B4-BE49-F238E27FC236}">
                  <a16:creationId xmlns:a16="http://schemas.microsoft.com/office/drawing/2014/main" id="{948664E1-4BF6-45CB-86A5-E1A845F8CAC3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8" name="手繪多邊形: 圖案 317">
              <a:extLst>
                <a:ext uri="{FF2B5EF4-FFF2-40B4-BE49-F238E27FC236}">
                  <a16:creationId xmlns:a16="http://schemas.microsoft.com/office/drawing/2014/main" id="{DF53AA39-3FB1-4449-BB4B-86CF2E24F292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19" name="手繪多邊形: 圖案 318">
              <a:extLst>
                <a:ext uri="{FF2B5EF4-FFF2-40B4-BE49-F238E27FC236}">
                  <a16:creationId xmlns:a16="http://schemas.microsoft.com/office/drawing/2014/main" id="{4891F3C6-E6D7-43D4-950B-8C8FE83E0FEC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0" name="手繪多邊形: 圖案 319">
              <a:extLst>
                <a:ext uri="{FF2B5EF4-FFF2-40B4-BE49-F238E27FC236}">
                  <a16:creationId xmlns:a16="http://schemas.microsoft.com/office/drawing/2014/main" id="{9AB69EEA-6530-4FE1-8AE7-8FA7D8EA6A71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21" name="手繪多邊形: 圖案 320">
              <a:extLst>
                <a:ext uri="{FF2B5EF4-FFF2-40B4-BE49-F238E27FC236}">
                  <a16:creationId xmlns:a16="http://schemas.microsoft.com/office/drawing/2014/main" id="{75315C17-AA37-42D1-A242-086ADA04C570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22" name="群組 321">
            <a:extLst>
              <a:ext uri="{FF2B5EF4-FFF2-40B4-BE49-F238E27FC236}">
                <a16:creationId xmlns:a16="http://schemas.microsoft.com/office/drawing/2014/main" id="{950438FA-E107-4697-BC95-FD7A8965EB12}"/>
              </a:ext>
            </a:extLst>
          </p:cNvPr>
          <p:cNvGrpSpPr/>
          <p:nvPr/>
        </p:nvGrpSpPr>
        <p:grpSpPr>
          <a:xfrm>
            <a:off x="6437122" y="3354094"/>
            <a:ext cx="1117435" cy="671976"/>
            <a:chOff x="7312118" y="3899144"/>
            <a:chExt cx="854042" cy="513584"/>
          </a:xfrm>
        </p:grpSpPr>
        <p:grpSp>
          <p:nvGrpSpPr>
            <p:cNvPr id="323" name="群組 322">
              <a:extLst>
                <a:ext uri="{FF2B5EF4-FFF2-40B4-BE49-F238E27FC236}">
                  <a16:creationId xmlns:a16="http://schemas.microsoft.com/office/drawing/2014/main" id="{82427077-7D7D-45BE-B546-45C5A96B03D1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328" name="手繪多邊形: 圖案 327">
                <a:extLst>
                  <a:ext uri="{FF2B5EF4-FFF2-40B4-BE49-F238E27FC236}">
                    <a16:creationId xmlns:a16="http://schemas.microsoft.com/office/drawing/2014/main" id="{06A99B68-E68F-473F-82E1-BB0C0AEE78D1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9" name="手繪多邊形: 圖案 328">
                <a:extLst>
                  <a:ext uri="{FF2B5EF4-FFF2-40B4-BE49-F238E27FC236}">
                    <a16:creationId xmlns:a16="http://schemas.microsoft.com/office/drawing/2014/main" id="{9752C8B8-B2EF-4725-B697-4173370BD0BC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0" name="手繪多邊形: 圖案 389">
                <a:extLst>
                  <a:ext uri="{FF2B5EF4-FFF2-40B4-BE49-F238E27FC236}">
                    <a16:creationId xmlns:a16="http://schemas.microsoft.com/office/drawing/2014/main" id="{8B6166AD-E5D4-49FC-820F-155A834B3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3" name="手繪多邊形: 圖案 392">
                <a:extLst>
                  <a:ext uri="{FF2B5EF4-FFF2-40B4-BE49-F238E27FC236}">
                    <a16:creationId xmlns:a16="http://schemas.microsoft.com/office/drawing/2014/main" id="{000C69DE-503A-4FBC-A9D5-B9C540602326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4" name="手繪多邊形: 圖案 393">
                <a:extLst>
                  <a:ext uri="{FF2B5EF4-FFF2-40B4-BE49-F238E27FC236}">
                    <a16:creationId xmlns:a16="http://schemas.microsoft.com/office/drawing/2014/main" id="{D5BB44E6-1C9B-4C8E-AB65-C8C0F11B102B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6" name="手繪多邊形: 圖案 395">
                <a:extLst>
                  <a:ext uri="{FF2B5EF4-FFF2-40B4-BE49-F238E27FC236}">
                    <a16:creationId xmlns:a16="http://schemas.microsoft.com/office/drawing/2014/main" id="{3A6191C6-79DC-4693-849F-1DFA210610E5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7" name="手繪多邊形: 圖案 396">
                <a:extLst>
                  <a:ext uri="{FF2B5EF4-FFF2-40B4-BE49-F238E27FC236}">
                    <a16:creationId xmlns:a16="http://schemas.microsoft.com/office/drawing/2014/main" id="{1AC207B0-39D9-4F7B-B8E7-95514FCF16A2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98" name="手繪多邊形: 圖案 397">
                <a:extLst>
                  <a:ext uri="{FF2B5EF4-FFF2-40B4-BE49-F238E27FC236}">
                    <a16:creationId xmlns:a16="http://schemas.microsoft.com/office/drawing/2014/main" id="{AD086279-2D75-4BDC-896E-58F477E14932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24" name="圖形 113">
              <a:extLst>
                <a:ext uri="{FF2B5EF4-FFF2-40B4-BE49-F238E27FC236}">
                  <a16:creationId xmlns:a16="http://schemas.microsoft.com/office/drawing/2014/main" id="{EE1949E3-DFB6-4884-8154-5401B31219A1}"/>
                </a:ext>
              </a:extLst>
            </p:cNvPr>
            <p:cNvGrpSpPr/>
            <p:nvPr/>
          </p:nvGrpSpPr>
          <p:grpSpPr>
            <a:xfrm>
              <a:off x="7312118" y="3899144"/>
              <a:ext cx="408248" cy="502034"/>
              <a:chOff x="5884043" y="5462967"/>
              <a:chExt cx="467409" cy="574787"/>
            </a:xfrm>
          </p:grpSpPr>
          <p:sp>
            <p:nvSpPr>
              <p:cNvPr id="325" name="手繪多邊形: 圖案 324">
                <a:extLst>
                  <a:ext uri="{FF2B5EF4-FFF2-40B4-BE49-F238E27FC236}">
                    <a16:creationId xmlns:a16="http://schemas.microsoft.com/office/drawing/2014/main" id="{ECAAB3EB-49FF-4B6F-9000-CED3D3892366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6" name="手繪多邊形: 圖案 325">
                <a:extLst>
                  <a:ext uri="{FF2B5EF4-FFF2-40B4-BE49-F238E27FC236}">
                    <a16:creationId xmlns:a16="http://schemas.microsoft.com/office/drawing/2014/main" id="{8E5F3B3C-C30A-4ED1-8594-1C0920004E3F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27" name="手繪多邊形: 圖案 326">
                <a:extLst>
                  <a:ext uri="{FF2B5EF4-FFF2-40B4-BE49-F238E27FC236}">
                    <a16:creationId xmlns:a16="http://schemas.microsoft.com/office/drawing/2014/main" id="{F05D0FBA-9CC2-40E1-89D7-AB9909D522BC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405" name="群組 404">
            <a:extLst>
              <a:ext uri="{FF2B5EF4-FFF2-40B4-BE49-F238E27FC236}">
                <a16:creationId xmlns:a16="http://schemas.microsoft.com/office/drawing/2014/main" id="{D2D3888B-D4D9-4A91-8760-A3661E013D5B}"/>
              </a:ext>
            </a:extLst>
          </p:cNvPr>
          <p:cNvGrpSpPr/>
          <p:nvPr/>
        </p:nvGrpSpPr>
        <p:grpSpPr>
          <a:xfrm>
            <a:off x="7698531" y="3535794"/>
            <a:ext cx="1668774" cy="1492366"/>
            <a:chOff x="8452068" y="3413245"/>
            <a:chExt cx="1395282" cy="1247785"/>
          </a:xfrm>
        </p:grpSpPr>
        <p:grpSp>
          <p:nvGrpSpPr>
            <p:cNvPr id="406" name="圖形 18">
              <a:extLst>
                <a:ext uri="{FF2B5EF4-FFF2-40B4-BE49-F238E27FC236}">
                  <a16:creationId xmlns:a16="http://schemas.microsoft.com/office/drawing/2014/main" id="{B9AE6CC7-3342-45BB-A734-3B3F7881F4A1}"/>
                </a:ext>
              </a:extLst>
            </p:cNvPr>
            <p:cNvGrpSpPr/>
            <p:nvPr/>
          </p:nvGrpSpPr>
          <p:grpSpPr>
            <a:xfrm>
              <a:off x="8452068" y="3555216"/>
              <a:ext cx="1395282" cy="1105814"/>
              <a:chOff x="8338475" y="3282973"/>
              <a:chExt cx="1365427" cy="1085848"/>
            </a:xfrm>
            <a:solidFill>
              <a:schemeClr val="bg1">
                <a:lumMod val="75000"/>
                <a:lumOff val="25000"/>
              </a:schemeClr>
            </a:solidFill>
          </p:grpSpPr>
          <p:sp>
            <p:nvSpPr>
              <p:cNvPr id="408" name="手繪多邊形: 圖案 407">
                <a:extLst>
                  <a:ext uri="{FF2B5EF4-FFF2-40B4-BE49-F238E27FC236}">
                    <a16:creationId xmlns:a16="http://schemas.microsoft.com/office/drawing/2014/main" id="{12BCB4B3-1F20-4580-8FEC-83E6472C8A62}"/>
                  </a:ext>
                </a:extLst>
              </p:cNvPr>
              <p:cNvSpPr/>
              <p:nvPr/>
            </p:nvSpPr>
            <p:spPr>
              <a:xfrm>
                <a:off x="8338475" y="3282974"/>
                <a:ext cx="1365427" cy="1085847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09" name="手繪多邊形: 圖案 408">
                <a:extLst>
                  <a:ext uri="{FF2B5EF4-FFF2-40B4-BE49-F238E27FC236}">
                    <a16:creationId xmlns:a16="http://schemas.microsoft.com/office/drawing/2014/main" id="{D3CE7E63-AFD8-4BA1-B384-0A5446947150}"/>
                  </a:ext>
                </a:extLst>
              </p:cNvPr>
              <p:cNvSpPr/>
              <p:nvPr/>
            </p:nvSpPr>
            <p:spPr>
              <a:xfrm>
                <a:off x="8646399" y="3282973"/>
                <a:ext cx="9525" cy="1085847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0" name="手繪多邊形: 圖案 409">
                <a:extLst>
                  <a:ext uri="{FF2B5EF4-FFF2-40B4-BE49-F238E27FC236}">
                    <a16:creationId xmlns:a16="http://schemas.microsoft.com/office/drawing/2014/main" id="{F2906759-26EC-46EB-9788-BE867457E916}"/>
                  </a:ext>
                </a:extLst>
              </p:cNvPr>
              <p:cNvSpPr/>
              <p:nvPr/>
            </p:nvSpPr>
            <p:spPr>
              <a:xfrm>
                <a:off x="8410585" y="4023444"/>
                <a:ext cx="161929" cy="8572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1" name="手繪多邊形: 圖案 410">
                <a:extLst>
                  <a:ext uri="{FF2B5EF4-FFF2-40B4-BE49-F238E27FC236}">
                    <a16:creationId xmlns:a16="http://schemas.microsoft.com/office/drawing/2014/main" id="{209A8C83-4C70-4F0D-BAAB-69F2D89BE647}"/>
                  </a:ext>
                </a:extLst>
              </p:cNvPr>
              <p:cNvSpPr/>
              <p:nvPr/>
            </p:nvSpPr>
            <p:spPr>
              <a:xfrm>
                <a:off x="8410585" y="4169939"/>
                <a:ext cx="161929" cy="133350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2" name="手繪多邊形: 圖案 411">
                <a:extLst>
                  <a:ext uri="{FF2B5EF4-FFF2-40B4-BE49-F238E27FC236}">
                    <a16:creationId xmlns:a16="http://schemas.microsoft.com/office/drawing/2014/main" id="{8F760415-64E4-4B0D-A199-9807AEC52AE0}"/>
                  </a:ext>
                </a:extLst>
              </p:cNvPr>
              <p:cNvSpPr/>
              <p:nvPr/>
            </p:nvSpPr>
            <p:spPr>
              <a:xfrm>
                <a:off x="9105639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3" name="手繪多邊形: 圖案 412">
                <a:extLst>
                  <a:ext uri="{FF2B5EF4-FFF2-40B4-BE49-F238E27FC236}">
                    <a16:creationId xmlns:a16="http://schemas.microsoft.com/office/drawing/2014/main" id="{E6F85E52-26CA-43D9-AF03-37D5210087E7}"/>
                  </a:ext>
                </a:extLst>
              </p:cNvPr>
              <p:cNvSpPr/>
              <p:nvPr/>
            </p:nvSpPr>
            <p:spPr>
              <a:xfrm>
                <a:off x="9105639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4" name="手繪多邊形: 圖案 413">
                <a:extLst>
                  <a:ext uri="{FF2B5EF4-FFF2-40B4-BE49-F238E27FC236}">
                    <a16:creationId xmlns:a16="http://schemas.microsoft.com/office/drawing/2014/main" id="{279631DA-2617-4357-B19E-499182E522C7}"/>
                  </a:ext>
                </a:extLst>
              </p:cNvPr>
              <p:cNvSpPr/>
              <p:nvPr/>
            </p:nvSpPr>
            <p:spPr>
              <a:xfrm>
                <a:off x="8918088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5" name="手繪多邊形: 圖案 414">
                <a:extLst>
                  <a:ext uri="{FF2B5EF4-FFF2-40B4-BE49-F238E27FC236}">
                    <a16:creationId xmlns:a16="http://schemas.microsoft.com/office/drawing/2014/main" id="{D3340704-B15B-4262-AD17-DFD66AF38D08}"/>
                  </a:ext>
                </a:extLst>
              </p:cNvPr>
              <p:cNvSpPr/>
              <p:nvPr/>
            </p:nvSpPr>
            <p:spPr>
              <a:xfrm>
                <a:off x="8730631" y="3356506"/>
                <a:ext cx="152404" cy="666748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6" name="手繪多邊形: 圖案 415">
                <a:extLst>
                  <a:ext uri="{FF2B5EF4-FFF2-40B4-BE49-F238E27FC236}">
                    <a16:creationId xmlns:a16="http://schemas.microsoft.com/office/drawing/2014/main" id="{478B908C-BCC7-49E4-9A15-31D8BC1E5436}"/>
                  </a:ext>
                </a:extLst>
              </p:cNvPr>
              <p:cNvSpPr/>
              <p:nvPr/>
            </p:nvSpPr>
            <p:spPr>
              <a:xfrm>
                <a:off x="873063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7" name="手繪多邊形: 圖案 416">
                <a:extLst>
                  <a:ext uri="{FF2B5EF4-FFF2-40B4-BE49-F238E27FC236}">
                    <a16:creationId xmlns:a16="http://schemas.microsoft.com/office/drawing/2014/main" id="{095BBFF5-705E-4134-B999-D06CA50C4F5C}"/>
                  </a:ext>
                </a:extLst>
              </p:cNvPr>
              <p:cNvSpPr/>
              <p:nvPr/>
            </p:nvSpPr>
            <p:spPr>
              <a:xfrm>
                <a:off x="9293191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8" name="手繪多邊形: 圖案 417">
                <a:extLst>
                  <a:ext uri="{FF2B5EF4-FFF2-40B4-BE49-F238E27FC236}">
                    <a16:creationId xmlns:a16="http://schemas.microsoft.com/office/drawing/2014/main" id="{C1648189-F317-4066-B4B5-F04BF87793E3}"/>
                  </a:ext>
                </a:extLst>
              </p:cNvPr>
              <p:cNvSpPr/>
              <p:nvPr/>
            </p:nvSpPr>
            <p:spPr>
              <a:xfrm>
                <a:off x="929319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19" name="手繪多邊形: 圖案 418">
                <a:extLst>
                  <a:ext uri="{FF2B5EF4-FFF2-40B4-BE49-F238E27FC236}">
                    <a16:creationId xmlns:a16="http://schemas.microsoft.com/office/drawing/2014/main" id="{BC3823BB-F408-426C-9221-0E2A463386C9}"/>
                  </a:ext>
                </a:extLst>
              </p:cNvPr>
              <p:cNvSpPr/>
              <p:nvPr/>
            </p:nvSpPr>
            <p:spPr>
              <a:xfrm>
                <a:off x="9480742" y="3356507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0" name="手繪多邊形: 圖案 419">
                <a:extLst>
                  <a:ext uri="{FF2B5EF4-FFF2-40B4-BE49-F238E27FC236}">
                    <a16:creationId xmlns:a16="http://schemas.microsoft.com/office/drawing/2014/main" id="{D48E8F0E-2C11-43DC-ACE9-89BC501B8683}"/>
                  </a:ext>
                </a:extLst>
              </p:cNvPr>
              <p:cNvSpPr/>
              <p:nvPr/>
            </p:nvSpPr>
            <p:spPr>
              <a:xfrm>
                <a:off x="9480742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1" name="手繪多邊形: 圖案 420">
                <a:extLst>
                  <a:ext uri="{FF2B5EF4-FFF2-40B4-BE49-F238E27FC236}">
                    <a16:creationId xmlns:a16="http://schemas.microsoft.com/office/drawing/2014/main" id="{846189C2-8A19-4264-B553-87802578C5BC}"/>
                  </a:ext>
                </a:extLst>
              </p:cNvPr>
              <p:cNvSpPr/>
              <p:nvPr/>
            </p:nvSpPr>
            <p:spPr>
              <a:xfrm>
                <a:off x="8501074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2" name="手繪多邊形: 圖案 421">
                <a:extLst>
                  <a:ext uri="{FF2B5EF4-FFF2-40B4-BE49-F238E27FC236}">
                    <a16:creationId xmlns:a16="http://schemas.microsoft.com/office/drawing/2014/main" id="{3EFDCF4E-A4DC-4B7A-A916-72DF1C28723B}"/>
                  </a:ext>
                </a:extLst>
              </p:cNvPr>
              <p:cNvSpPr/>
              <p:nvPr/>
            </p:nvSpPr>
            <p:spPr>
              <a:xfrm>
                <a:off x="8558129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3" name="手繪多邊形: 圖案 422">
                <a:extLst>
                  <a:ext uri="{FF2B5EF4-FFF2-40B4-BE49-F238E27FC236}">
                    <a16:creationId xmlns:a16="http://schemas.microsoft.com/office/drawing/2014/main" id="{7E4A26EB-0B5F-4A9E-8613-0E4DD37022E1}"/>
                  </a:ext>
                </a:extLst>
              </p:cNvPr>
              <p:cNvSpPr/>
              <p:nvPr/>
            </p:nvSpPr>
            <p:spPr>
              <a:xfrm>
                <a:off x="8443923" y="3357745"/>
                <a:ext cx="47626" cy="38100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4" name="手繪多邊形: 圖案 423">
                <a:extLst>
                  <a:ext uri="{FF2B5EF4-FFF2-40B4-BE49-F238E27FC236}">
                    <a16:creationId xmlns:a16="http://schemas.microsoft.com/office/drawing/2014/main" id="{5165CD7C-80AF-4D1E-8D20-0CAEC66D2648}"/>
                  </a:ext>
                </a:extLst>
              </p:cNvPr>
              <p:cNvSpPr/>
              <p:nvPr/>
            </p:nvSpPr>
            <p:spPr>
              <a:xfrm>
                <a:off x="8388107" y="3357271"/>
                <a:ext cx="47626" cy="38100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5" name="手繪多邊形: 圖案 424">
                <a:extLst>
                  <a:ext uri="{FF2B5EF4-FFF2-40B4-BE49-F238E27FC236}">
                    <a16:creationId xmlns:a16="http://schemas.microsoft.com/office/drawing/2014/main" id="{CB773519-E394-44CA-8EF9-F888C9211273}"/>
                  </a:ext>
                </a:extLst>
              </p:cNvPr>
              <p:cNvSpPr/>
              <p:nvPr/>
            </p:nvSpPr>
            <p:spPr>
              <a:xfrm>
                <a:off x="8414872" y="3382701"/>
                <a:ext cx="19050" cy="9525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6" name="手繪多邊形: 圖案 425">
                <a:extLst>
                  <a:ext uri="{FF2B5EF4-FFF2-40B4-BE49-F238E27FC236}">
                    <a16:creationId xmlns:a16="http://schemas.microsoft.com/office/drawing/2014/main" id="{688DB193-E5C6-4687-B56B-ED93DE4775D3}"/>
                  </a:ext>
                </a:extLst>
              </p:cNvPr>
              <p:cNvSpPr/>
              <p:nvPr/>
            </p:nvSpPr>
            <p:spPr>
              <a:xfrm>
                <a:off x="8433064" y="4242045"/>
                <a:ext cx="114303" cy="38100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7" name="手繪多邊形: 圖案 426">
                <a:extLst>
                  <a:ext uri="{FF2B5EF4-FFF2-40B4-BE49-F238E27FC236}">
                    <a16:creationId xmlns:a16="http://schemas.microsoft.com/office/drawing/2014/main" id="{7AED71CB-F071-46DC-BE7F-DA47CD532915}"/>
                  </a:ext>
                </a:extLst>
              </p:cNvPr>
              <p:cNvSpPr/>
              <p:nvPr/>
            </p:nvSpPr>
            <p:spPr>
              <a:xfrm>
                <a:off x="8727868" y="4077734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8" name="手繪多邊形: 圖案 427">
                <a:extLst>
                  <a:ext uri="{FF2B5EF4-FFF2-40B4-BE49-F238E27FC236}">
                    <a16:creationId xmlns:a16="http://schemas.microsoft.com/office/drawing/2014/main" id="{58B21C2B-C6E7-4C2A-AEDD-A438A7361113}"/>
                  </a:ext>
                </a:extLst>
              </p:cNvPr>
              <p:cNvSpPr/>
              <p:nvPr/>
            </p:nvSpPr>
            <p:spPr>
              <a:xfrm>
                <a:off x="9071633" y="4077737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29" name="手繪多邊形: 圖案 428">
                <a:extLst>
                  <a:ext uri="{FF2B5EF4-FFF2-40B4-BE49-F238E27FC236}">
                    <a16:creationId xmlns:a16="http://schemas.microsoft.com/office/drawing/2014/main" id="{80775A8E-DDF8-44D4-8750-11A736DDBE16}"/>
                  </a:ext>
                </a:extLst>
              </p:cNvPr>
              <p:cNvSpPr/>
              <p:nvPr/>
            </p:nvSpPr>
            <p:spPr>
              <a:xfrm>
                <a:off x="9199458" y="407774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0" name="手繪多邊形: 圖案 429">
                <a:extLst>
                  <a:ext uri="{FF2B5EF4-FFF2-40B4-BE49-F238E27FC236}">
                    <a16:creationId xmlns:a16="http://schemas.microsoft.com/office/drawing/2014/main" id="{C2CDD98E-C8C1-460E-AEFB-6188B93DD568}"/>
                  </a:ext>
                </a:extLst>
              </p:cNvPr>
              <p:cNvSpPr/>
              <p:nvPr/>
            </p:nvSpPr>
            <p:spPr>
              <a:xfrm>
                <a:off x="9543224" y="4077750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1" name="手繪多邊形: 圖案 430">
                <a:extLst>
                  <a:ext uri="{FF2B5EF4-FFF2-40B4-BE49-F238E27FC236}">
                    <a16:creationId xmlns:a16="http://schemas.microsoft.com/office/drawing/2014/main" id="{F60C9730-8176-45D4-BD9D-FCBAF47ED07C}"/>
                  </a:ext>
                </a:extLst>
              </p:cNvPr>
              <p:cNvSpPr/>
              <p:nvPr/>
            </p:nvSpPr>
            <p:spPr>
              <a:xfrm>
                <a:off x="8727869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2" name="手繪多邊形: 圖案 431">
                <a:extLst>
                  <a:ext uri="{FF2B5EF4-FFF2-40B4-BE49-F238E27FC236}">
                    <a16:creationId xmlns:a16="http://schemas.microsoft.com/office/drawing/2014/main" id="{50315D62-EB8B-40EE-8DAA-BF943E5EE205}"/>
                  </a:ext>
                </a:extLst>
              </p:cNvPr>
              <p:cNvSpPr/>
              <p:nvPr/>
            </p:nvSpPr>
            <p:spPr>
              <a:xfrm>
                <a:off x="9071626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3" name="手繪多邊形: 圖案 432">
                <a:extLst>
                  <a:ext uri="{FF2B5EF4-FFF2-40B4-BE49-F238E27FC236}">
                    <a16:creationId xmlns:a16="http://schemas.microsoft.com/office/drawing/2014/main" id="{CD8D95AA-D940-4762-95D5-DE151F242E29}"/>
                  </a:ext>
                </a:extLst>
              </p:cNvPr>
              <p:cNvSpPr/>
              <p:nvPr/>
            </p:nvSpPr>
            <p:spPr>
              <a:xfrm>
                <a:off x="9199455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4" name="手繪多邊形: 圖案 433">
                <a:extLst>
                  <a:ext uri="{FF2B5EF4-FFF2-40B4-BE49-F238E27FC236}">
                    <a16:creationId xmlns:a16="http://schemas.microsoft.com/office/drawing/2014/main" id="{562B2D2F-8C36-4A63-8E40-2C5E1F51713A}"/>
                  </a:ext>
                </a:extLst>
              </p:cNvPr>
              <p:cNvSpPr/>
              <p:nvPr/>
            </p:nvSpPr>
            <p:spPr>
              <a:xfrm>
                <a:off x="9543017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35" name="手繪多邊形: 圖案 434">
                <a:extLst>
                  <a:ext uri="{FF2B5EF4-FFF2-40B4-BE49-F238E27FC236}">
                    <a16:creationId xmlns:a16="http://schemas.microsoft.com/office/drawing/2014/main" id="{B71D2295-A21D-427B-93F1-DC5C4319151A}"/>
                  </a:ext>
                </a:extLst>
              </p:cNvPr>
              <p:cNvSpPr/>
              <p:nvPr/>
            </p:nvSpPr>
            <p:spPr>
              <a:xfrm>
                <a:off x="891707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407" name="矩形 12">
              <a:extLst>
                <a:ext uri="{FF2B5EF4-FFF2-40B4-BE49-F238E27FC236}">
                  <a16:creationId xmlns:a16="http://schemas.microsoft.com/office/drawing/2014/main" id="{5D4FD437-733C-4A7C-9E6F-4EB3E8132802}"/>
                </a:ext>
              </a:extLst>
            </p:cNvPr>
            <p:cNvSpPr/>
            <p:nvPr/>
          </p:nvSpPr>
          <p:spPr>
            <a:xfrm>
              <a:off x="8468696" y="3413245"/>
              <a:ext cx="1366941" cy="155282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36" name="圖形 152">
            <a:extLst>
              <a:ext uri="{FF2B5EF4-FFF2-40B4-BE49-F238E27FC236}">
                <a16:creationId xmlns:a16="http://schemas.microsoft.com/office/drawing/2014/main" id="{C7194D91-72B5-4A29-9A44-3909DAEE8D40}"/>
              </a:ext>
            </a:extLst>
          </p:cNvPr>
          <p:cNvGrpSpPr/>
          <p:nvPr/>
        </p:nvGrpSpPr>
        <p:grpSpPr>
          <a:xfrm flipH="1">
            <a:off x="7790592" y="3002186"/>
            <a:ext cx="386043" cy="479727"/>
            <a:chOff x="9272428" y="5069210"/>
            <a:chExt cx="458537" cy="590550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437" name="手繪多邊形: 圖案 436">
              <a:extLst>
                <a:ext uri="{FF2B5EF4-FFF2-40B4-BE49-F238E27FC236}">
                  <a16:creationId xmlns:a16="http://schemas.microsoft.com/office/drawing/2014/main" id="{4F80C453-3ECC-44E7-810E-641160CC9966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8" name="手繪多邊形: 圖案 437">
              <a:extLst>
                <a:ext uri="{FF2B5EF4-FFF2-40B4-BE49-F238E27FC236}">
                  <a16:creationId xmlns:a16="http://schemas.microsoft.com/office/drawing/2014/main" id="{B132E540-F3E7-44FD-B4FC-3E9F5A0CF754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9" name="手繪多邊形: 圖案 438">
              <a:extLst>
                <a:ext uri="{FF2B5EF4-FFF2-40B4-BE49-F238E27FC236}">
                  <a16:creationId xmlns:a16="http://schemas.microsoft.com/office/drawing/2014/main" id="{164F6864-F9B4-4E2E-8D99-F3536A0E3B19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0" name="手繪多邊形: 圖案 439">
              <a:extLst>
                <a:ext uri="{FF2B5EF4-FFF2-40B4-BE49-F238E27FC236}">
                  <a16:creationId xmlns:a16="http://schemas.microsoft.com/office/drawing/2014/main" id="{DD3B5ECE-AFA5-4401-BA43-6EB4C3E7BAC2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1" name="手繪多邊形: 圖案 440">
              <a:extLst>
                <a:ext uri="{FF2B5EF4-FFF2-40B4-BE49-F238E27FC236}">
                  <a16:creationId xmlns:a16="http://schemas.microsoft.com/office/drawing/2014/main" id="{B4683B26-670B-41EA-AAE4-51F2A4D87238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2" name="手繪多邊形: 圖案 441">
              <a:extLst>
                <a:ext uri="{FF2B5EF4-FFF2-40B4-BE49-F238E27FC236}">
                  <a16:creationId xmlns:a16="http://schemas.microsoft.com/office/drawing/2014/main" id="{2E450692-E52A-4460-B711-3B3CD992ADCA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3" name="手繪多邊形: 圖案 442">
              <a:extLst>
                <a:ext uri="{FF2B5EF4-FFF2-40B4-BE49-F238E27FC236}">
                  <a16:creationId xmlns:a16="http://schemas.microsoft.com/office/drawing/2014/main" id="{70F0B253-020A-4DA3-BD72-A1DB93C4EBFD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4" name="手繪多邊形: 圖案 443">
              <a:extLst>
                <a:ext uri="{FF2B5EF4-FFF2-40B4-BE49-F238E27FC236}">
                  <a16:creationId xmlns:a16="http://schemas.microsoft.com/office/drawing/2014/main" id="{8816F727-7FB7-4D64-B496-0BE5159DAC70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5" name="手繪多邊形: 圖案 444">
              <a:extLst>
                <a:ext uri="{FF2B5EF4-FFF2-40B4-BE49-F238E27FC236}">
                  <a16:creationId xmlns:a16="http://schemas.microsoft.com/office/drawing/2014/main" id="{8638CBF7-E482-4E6F-9701-CFAA01BDCDD7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6" name="手繪多邊形: 圖案 445">
              <a:extLst>
                <a:ext uri="{FF2B5EF4-FFF2-40B4-BE49-F238E27FC236}">
                  <a16:creationId xmlns:a16="http://schemas.microsoft.com/office/drawing/2014/main" id="{25E30AE2-A2CD-4E75-961B-6C77C848085E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7" name="手繪多邊形: 圖案 446">
              <a:extLst>
                <a:ext uri="{FF2B5EF4-FFF2-40B4-BE49-F238E27FC236}">
                  <a16:creationId xmlns:a16="http://schemas.microsoft.com/office/drawing/2014/main" id="{0F224D27-7034-40B8-A2A3-F2CC944477E9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8" name="手繪多邊形: 圖案 447">
              <a:extLst>
                <a:ext uri="{FF2B5EF4-FFF2-40B4-BE49-F238E27FC236}">
                  <a16:creationId xmlns:a16="http://schemas.microsoft.com/office/drawing/2014/main" id="{FC0F45EE-B351-4EC9-B828-5BA8A67600AA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9" name="手繪多邊形: 圖案 448">
              <a:extLst>
                <a:ext uri="{FF2B5EF4-FFF2-40B4-BE49-F238E27FC236}">
                  <a16:creationId xmlns:a16="http://schemas.microsoft.com/office/drawing/2014/main" id="{3AA981CE-7112-4CB4-9065-11E5020C0D4E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50" name="文字方塊 449">
            <a:extLst>
              <a:ext uri="{FF2B5EF4-FFF2-40B4-BE49-F238E27FC236}">
                <a16:creationId xmlns:a16="http://schemas.microsoft.com/office/drawing/2014/main" id="{5B266ED2-BD86-4835-8FC5-CF503C824C94}"/>
              </a:ext>
            </a:extLst>
          </p:cNvPr>
          <p:cNvSpPr txBox="1"/>
          <p:nvPr/>
        </p:nvSpPr>
        <p:spPr>
          <a:xfrm>
            <a:off x="6235947" y="5249987"/>
            <a:ext cx="3438308" cy="675731"/>
          </a:xfrm>
          <a:prstGeom prst="rect">
            <a:avLst/>
          </a:prstGeom>
          <a:gradFill>
            <a:gsLst>
              <a:gs pos="0">
                <a:srgbClr val="C147FF"/>
              </a:gs>
              <a:gs pos="100000">
                <a:srgbClr val="D613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latin typeface="Arial" panose="020B0604020202020204" pitchFamily="34" charset="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2000" b="1" dirty="0">
                <a:sym typeface="Arial" panose="020B0604020202020204" pitchFamily="34" charset="0"/>
              </a:rPr>
              <a:t>Cloud Volume </a:t>
            </a:r>
            <a:endParaRPr lang="en-US" altLang="zh-TW" sz="2000" b="1" dirty="0">
              <a:sym typeface="Arial" panose="020B0604020202020204" pitchFamily="34" charset="0"/>
            </a:endParaRPr>
          </a:p>
          <a:p>
            <a:r>
              <a:rPr lang="zh-TW" altLang="en-US" sz="1400" dirty="0">
                <a:sym typeface="Arial" panose="020B0604020202020204" pitchFamily="34" charset="0"/>
              </a:rPr>
              <a:t>(EXT4 file system)/Shared Folder</a:t>
            </a:r>
          </a:p>
        </p:txBody>
      </p:sp>
      <p:grpSp>
        <p:nvGrpSpPr>
          <p:cNvPr id="451" name="群組 450">
            <a:extLst>
              <a:ext uri="{FF2B5EF4-FFF2-40B4-BE49-F238E27FC236}">
                <a16:creationId xmlns:a16="http://schemas.microsoft.com/office/drawing/2014/main" id="{62AAE7CF-EF8C-442C-83E6-0E64402315B5}"/>
              </a:ext>
            </a:extLst>
          </p:cNvPr>
          <p:cNvGrpSpPr/>
          <p:nvPr/>
        </p:nvGrpSpPr>
        <p:grpSpPr>
          <a:xfrm>
            <a:off x="6437122" y="4163821"/>
            <a:ext cx="1117435" cy="671976"/>
            <a:chOff x="7312118" y="3899144"/>
            <a:chExt cx="854042" cy="513584"/>
          </a:xfrm>
        </p:grpSpPr>
        <p:grpSp>
          <p:nvGrpSpPr>
            <p:cNvPr id="452" name="群組 451">
              <a:extLst>
                <a:ext uri="{FF2B5EF4-FFF2-40B4-BE49-F238E27FC236}">
                  <a16:creationId xmlns:a16="http://schemas.microsoft.com/office/drawing/2014/main" id="{CD29EEC4-0CF1-4C9C-A4E2-BC6AD99FA30C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457" name="手繪多邊形: 圖案 456">
                <a:extLst>
                  <a:ext uri="{FF2B5EF4-FFF2-40B4-BE49-F238E27FC236}">
                    <a16:creationId xmlns:a16="http://schemas.microsoft.com/office/drawing/2014/main" id="{CE7F5E0F-8BF4-4DA8-8CA5-B5E5F741972C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8" name="手繪多邊形: 圖案 457">
                <a:extLst>
                  <a:ext uri="{FF2B5EF4-FFF2-40B4-BE49-F238E27FC236}">
                    <a16:creationId xmlns:a16="http://schemas.microsoft.com/office/drawing/2014/main" id="{165E5950-2CCE-4083-919B-815D4732B8F6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59" name="手繪多邊形: 圖案 458">
                <a:extLst>
                  <a:ext uri="{FF2B5EF4-FFF2-40B4-BE49-F238E27FC236}">
                    <a16:creationId xmlns:a16="http://schemas.microsoft.com/office/drawing/2014/main" id="{7CBD6B8A-6C92-481A-8D7C-3542B4EA0590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0" name="手繪多邊形: 圖案 459">
                <a:extLst>
                  <a:ext uri="{FF2B5EF4-FFF2-40B4-BE49-F238E27FC236}">
                    <a16:creationId xmlns:a16="http://schemas.microsoft.com/office/drawing/2014/main" id="{9A5BFD00-3DE6-4EAB-B39B-2DDB070832B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1" name="手繪多邊形: 圖案 460">
                <a:extLst>
                  <a:ext uri="{FF2B5EF4-FFF2-40B4-BE49-F238E27FC236}">
                    <a16:creationId xmlns:a16="http://schemas.microsoft.com/office/drawing/2014/main" id="{CC5346A2-61B9-4116-BC86-77C7304F2E04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2" name="手繪多邊形: 圖案 461">
                <a:extLst>
                  <a:ext uri="{FF2B5EF4-FFF2-40B4-BE49-F238E27FC236}">
                    <a16:creationId xmlns:a16="http://schemas.microsoft.com/office/drawing/2014/main" id="{76838701-B313-4069-BB2E-81D2691DD14B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3" name="手繪多邊形: 圖案 462">
                <a:extLst>
                  <a:ext uri="{FF2B5EF4-FFF2-40B4-BE49-F238E27FC236}">
                    <a16:creationId xmlns:a16="http://schemas.microsoft.com/office/drawing/2014/main" id="{61A7B04B-B73C-43D7-AE5F-B06A7E892B44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64" name="手繪多邊形: 圖案 463">
                <a:extLst>
                  <a:ext uri="{FF2B5EF4-FFF2-40B4-BE49-F238E27FC236}">
                    <a16:creationId xmlns:a16="http://schemas.microsoft.com/office/drawing/2014/main" id="{7724D813-5B7C-4BA5-BCD3-7B0D02C8300B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53" name="圖形 113">
              <a:extLst>
                <a:ext uri="{FF2B5EF4-FFF2-40B4-BE49-F238E27FC236}">
                  <a16:creationId xmlns:a16="http://schemas.microsoft.com/office/drawing/2014/main" id="{79447EF9-B7C0-461F-8EAA-96B8D5A5017C}"/>
                </a:ext>
              </a:extLst>
            </p:cNvPr>
            <p:cNvGrpSpPr/>
            <p:nvPr/>
          </p:nvGrpSpPr>
          <p:grpSpPr>
            <a:xfrm>
              <a:off x="7312118" y="3899144"/>
              <a:ext cx="408248" cy="502034"/>
              <a:chOff x="5884043" y="5462967"/>
              <a:chExt cx="467409" cy="574787"/>
            </a:xfrm>
          </p:grpSpPr>
          <p:sp>
            <p:nvSpPr>
              <p:cNvPr id="454" name="手繪多邊形: 圖案 453">
                <a:extLst>
                  <a:ext uri="{FF2B5EF4-FFF2-40B4-BE49-F238E27FC236}">
                    <a16:creationId xmlns:a16="http://schemas.microsoft.com/office/drawing/2014/main" id="{ACD8C7F8-FE19-4143-A9D5-821D915489F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5" name="手繪多邊形: 圖案 454">
                <a:extLst>
                  <a:ext uri="{FF2B5EF4-FFF2-40B4-BE49-F238E27FC236}">
                    <a16:creationId xmlns:a16="http://schemas.microsoft.com/office/drawing/2014/main" id="{6EBA5EA1-246A-4A74-B7F5-62813E43277B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56" name="手繪多邊形: 圖案 455">
                <a:extLst>
                  <a:ext uri="{FF2B5EF4-FFF2-40B4-BE49-F238E27FC236}">
                    <a16:creationId xmlns:a16="http://schemas.microsoft.com/office/drawing/2014/main" id="{7042FA9D-1D43-4AFC-B9AA-54AD1FB083B7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pic>
        <p:nvPicPr>
          <p:cNvPr id="3" name="圖形 2">
            <a:extLst>
              <a:ext uri="{FF2B5EF4-FFF2-40B4-BE49-F238E27FC236}">
                <a16:creationId xmlns:a16="http://schemas.microsoft.com/office/drawing/2014/main" id="{2FAA0213-F6E5-422B-8356-729C6D51C5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7213368" y="2205378"/>
            <a:ext cx="470128" cy="470128"/>
          </a:xfrm>
          <a:prstGeom prst="rect">
            <a:avLst/>
          </a:prstGeom>
        </p:spPr>
      </p:pic>
      <p:pic>
        <p:nvPicPr>
          <p:cNvPr id="466" name="圖形 465">
            <a:extLst>
              <a:ext uri="{FF2B5EF4-FFF2-40B4-BE49-F238E27FC236}">
                <a16:creationId xmlns:a16="http://schemas.microsoft.com/office/drawing/2014/main" id="{6C755BC0-D774-460C-A6C8-622A2EAB1CE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460161" y="3938318"/>
            <a:ext cx="954149" cy="756443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6FEDE5C4-D620-462B-B203-9B519A6711D7}"/>
              </a:ext>
            </a:extLst>
          </p:cNvPr>
          <p:cNvGrpSpPr/>
          <p:nvPr/>
        </p:nvGrpSpPr>
        <p:grpSpPr>
          <a:xfrm>
            <a:off x="10408394" y="5028933"/>
            <a:ext cx="699628" cy="687196"/>
            <a:chOff x="10714954" y="5185234"/>
            <a:chExt cx="699628" cy="687196"/>
          </a:xfrm>
        </p:grpSpPr>
        <p:sp>
          <p:nvSpPr>
            <p:cNvPr id="165" name="矩形: 圓角 164">
              <a:extLst>
                <a:ext uri="{FF2B5EF4-FFF2-40B4-BE49-F238E27FC236}">
                  <a16:creationId xmlns:a16="http://schemas.microsoft.com/office/drawing/2014/main" id="{B196A36F-1C9A-4B16-B063-E148CE62A7E0}"/>
                </a:ext>
              </a:extLst>
            </p:cNvPr>
            <p:cNvSpPr/>
            <p:nvPr/>
          </p:nvSpPr>
          <p:spPr>
            <a:xfrm>
              <a:off x="10714954" y="5185234"/>
              <a:ext cx="699628" cy="687196"/>
            </a:xfrm>
            <a:prstGeom prst="roundRect">
              <a:avLst>
                <a:gd name="adj" fmla="val 5380"/>
              </a:avLst>
            </a:prstGeom>
            <a:solidFill>
              <a:schemeClr val="tx1"/>
            </a:solidFill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66" name="矩形: 圓角 165">
              <a:extLst>
                <a:ext uri="{FF2B5EF4-FFF2-40B4-BE49-F238E27FC236}">
                  <a16:creationId xmlns:a16="http://schemas.microsoft.com/office/drawing/2014/main" id="{92BB1C65-2E77-4FC8-A433-F6CAD8C325FD}"/>
                </a:ext>
              </a:extLst>
            </p:cNvPr>
            <p:cNvSpPr/>
            <p:nvPr/>
          </p:nvSpPr>
          <p:spPr>
            <a:xfrm>
              <a:off x="10787063" y="5272787"/>
              <a:ext cx="239188" cy="224901"/>
            </a:xfrm>
            <a:prstGeom prst="roundRect">
              <a:avLst/>
            </a:prstGeom>
            <a:solidFill>
              <a:srgbClr val="AF7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7" name="矩形: 圓角 466">
              <a:extLst>
                <a:ext uri="{FF2B5EF4-FFF2-40B4-BE49-F238E27FC236}">
                  <a16:creationId xmlns:a16="http://schemas.microsoft.com/office/drawing/2014/main" id="{2192BCCC-B06E-46EC-AEEE-9AF86A667007}"/>
                </a:ext>
              </a:extLst>
            </p:cNvPr>
            <p:cNvSpPr/>
            <p:nvPr/>
          </p:nvSpPr>
          <p:spPr>
            <a:xfrm>
              <a:off x="11103804" y="5272787"/>
              <a:ext cx="239188" cy="224901"/>
            </a:xfrm>
            <a:prstGeom prst="roundRect">
              <a:avLst/>
            </a:prstGeom>
            <a:solidFill>
              <a:srgbClr val="AF7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8" name="矩形: 圓角 467">
              <a:extLst>
                <a:ext uri="{FF2B5EF4-FFF2-40B4-BE49-F238E27FC236}">
                  <a16:creationId xmlns:a16="http://schemas.microsoft.com/office/drawing/2014/main" id="{B5CE22CE-D1D8-463C-AF3E-8FAF5CB0C89C}"/>
                </a:ext>
              </a:extLst>
            </p:cNvPr>
            <p:cNvSpPr/>
            <p:nvPr/>
          </p:nvSpPr>
          <p:spPr>
            <a:xfrm>
              <a:off x="10787063" y="5567270"/>
              <a:ext cx="239188" cy="224901"/>
            </a:xfrm>
            <a:prstGeom prst="roundRect">
              <a:avLst/>
            </a:prstGeom>
            <a:solidFill>
              <a:srgbClr val="AF7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9" name="矩形: 圓角 468">
              <a:extLst>
                <a:ext uri="{FF2B5EF4-FFF2-40B4-BE49-F238E27FC236}">
                  <a16:creationId xmlns:a16="http://schemas.microsoft.com/office/drawing/2014/main" id="{78CD8DF6-0622-4D6C-A3E4-6B4143E99486}"/>
                </a:ext>
              </a:extLst>
            </p:cNvPr>
            <p:cNvSpPr/>
            <p:nvPr/>
          </p:nvSpPr>
          <p:spPr>
            <a:xfrm>
              <a:off x="11103804" y="5567270"/>
              <a:ext cx="239188" cy="224901"/>
            </a:xfrm>
            <a:prstGeom prst="roundRect">
              <a:avLst/>
            </a:prstGeom>
            <a:solidFill>
              <a:srgbClr val="AF7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70" name="矩形: 圓角 469">
            <a:extLst>
              <a:ext uri="{FF2B5EF4-FFF2-40B4-BE49-F238E27FC236}">
                <a16:creationId xmlns:a16="http://schemas.microsoft.com/office/drawing/2014/main" id="{887C62D5-4432-43D1-81D6-1A17C21EBFE6}"/>
              </a:ext>
            </a:extLst>
          </p:cNvPr>
          <p:cNvSpPr/>
          <p:nvPr/>
        </p:nvSpPr>
        <p:spPr>
          <a:xfrm>
            <a:off x="10298534" y="3778839"/>
            <a:ext cx="239188" cy="224901"/>
          </a:xfrm>
          <a:prstGeom prst="roundRect">
            <a:avLst/>
          </a:prstGeom>
          <a:solidFill>
            <a:srgbClr val="AF7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1" name="矩形: 圓角 470">
            <a:extLst>
              <a:ext uri="{FF2B5EF4-FFF2-40B4-BE49-F238E27FC236}">
                <a16:creationId xmlns:a16="http://schemas.microsoft.com/office/drawing/2014/main" id="{7B1543D3-F9E3-42A1-9BE3-0BCE587DA101}"/>
              </a:ext>
            </a:extLst>
          </p:cNvPr>
          <p:cNvSpPr/>
          <p:nvPr/>
        </p:nvSpPr>
        <p:spPr>
          <a:xfrm>
            <a:off x="10537173" y="3778839"/>
            <a:ext cx="239188" cy="224901"/>
          </a:xfrm>
          <a:prstGeom prst="roundRect">
            <a:avLst/>
          </a:prstGeom>
          <a:solidFill>
            <a:srgbClr val="AF7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3" name="矩形: 圓角 472">
            <a:extLst>
              <a:ext uri="{FF2B5EF4-FFF2-40B4-BE49-F238E27FC236}">
                <a16:creationId xmlns:a16="http://schemas.microsoft.com/office/drawing/2014/main" id="{7F6D486F-AC8C-4247-B8C8-D93B50E0F311}"/>
              </a:ext>
            </a:extLst>
          </p:cNvPr>
          <p:cNvSpPr/>
          <p:nvPr/>
        </p:nvSpPr>
        <p:spPr>
          <a:xfrm>
            <a:off x="10775812" y="3778839"/>
            <a:ext cx="239188" cy="224901"/>
          </a:xfrm>
          <a:prstGeom prst="roundRect">
            <a:avLst/>
          </a:prstGeom>
          <a:solidFill>
            <a:srgbClr val="AF7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74" name="矩形: 圓角 473">
            <a:extLst>
              <a:ext uri="{FF2B5EF4-FFF2-40B4-BE49-F238E27FC236}">
                <a16:creationId xmlns:a16="http://schemas.microsoft.com/office/drawing/2014/main" id="{FC8F9DB2-EA10-417F-BB5B-0A81EC4DF56C}"/>
              </a:ext>
            </a:extLst>
          </p:cNvPr>
          <p:cNvSpPr/>
          <p:nvPr/>
        </p:nvSpPr>
        <p:spPr>
          <a:xfrm>
            <a:off x="11014450" y="3778839"/>
            <a:ext cx="239188" cy="224901"/>
          </a:xfrm>
          <a:prstGeom prst="roundRect">
            <a:avLst/>
          </a:prstGeom>
          <a:solidFill>
            <a:srgbClr val="AF79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04B5BCD-961E-4864-997C-1288FD53B787}"/>
              </a:ext>
            </a:extLst>
          </p:cNvPr>
          <p:cNvSpPr txBox="1"/>
          <p:nvPr/>
        </p:nvSpPr>
        <p:spPr>
          <a:xfrm>
            <a:off x="10314094" y="5676370"/>
            <a:ext cx="875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/>
              <a:t>File</a:t>
            </a:r>
            <a:endParaRPr lang="zh-TW" altLang="en-US"/>
          </a:p>
        </p:txBody>
      </p:sp>
      <p:sp>
        <p:nvSpPr>
          <p:cNvPr id="207" name="箭號: 向右 206">
            <a:extLst>
              <a:ext uri="{FF2B5EF4-FFF2-40B4-BE49-F238E27FC236}">
                <a16:creationId xmlns:a16="http://schemas.microsoft.com/office/drawing/2014/main" id="{260FEF5A-F8E3-42FC-BBE8-AE8E2BEA33F0}"/>
              </a:ext>
            </a:extLst>
          </p:cNvPr>
          <p:cNvSpPr/>
          <p:nvPr/>
        </p:nvSpPr>
        <p:spPr>
          <a:xfrm rot="16200000">
            <a:off x="10284449" y="4381285"/>
            <a:ext cx="965200" cy="283919"/>
          </a:xfrm>
          <a:prstGeom prst="rightArrow">
            <a:avLst>
              <a:gd name="adj1" fmla="val 50000"/>
              <a:gd name="adj2" fmla="val 80418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75000">
                <a:srgbClr val="FFFFF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5" name="矩形: 圓角 204">
            <a:extLst>
              <a:ext uri="{FF2B5EF4-FFF2-40B4-BE49-F238E27FC236}">
                <a16:creationId xmlns:a16="http://schemas.microsoft.com/office/drawing/2014/main" id="{2AD9B4A8-6560-4B6B-A352-3B26C4F57C19}"/>
              </a:ext>
            </a:extLst>
          </p:cNvPr>
          <p:cNvSpPr/>
          <p:nvPr/>
        </p:nvSpPr>
        <p:spPr>
          <a:xfrm>
            <a:off x="10798728" y="5115793"/>
            <a:ext cx="239188" cy="224901"/>
          </a:xfrm>
          <a:prstGeom prst="roundRect">
            <a:avLst/>
          </a:prstGeom>
          <a:solidFill>
            <a:srgbClr val="AF7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08" name="矩形: 圓角 207">
            <a:extLst>
              <a:ext uri="{FF2B5EF4-FFF2-40B4-BE49-F238E27FC236}">
                <a16:creationId xmlns:a16="http://schemas.microsoft.com/office/drawing/2014/main" id="{9E972F75-0FD6-4834-8289-B7EA69CD3258}"/>
              </a:ext>
            </a:extLst>
          </p:cNvPr>
          <p:cNvSpPr/>
          <p:nvPr/>
        </p:nvSpPr>
        <p:spPr>
          <a:xfrm>
            <a:off x="10478753" y="5119173"/>
            <a:ext cx="239188" cy="224901"/>
          </a:xfrm>
          <a:prstGeom prst="roundRect">
            <a:avLst/>
          </a:prstGeom>
          <a:solidFill>
            <a:srgbClr val="AF7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3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-0.00232 C 0.00013 -0.00394 0.00013 -0.00533 -2.70833E-6 -0.00671 C -2.70833E-6 -0.00718 -0.00013 -0.00741 -0.00013 -0.00764 C -0.00026 -0.0081 -0.00026 -0.00857 -0.00039 -0.0088 C -0.00039 -0.00926 -0.00039 -0.00949 -0.00052 -0.00972 C -0.00052 -0.01019 -0.00065 -0.01065 -0.00065 -0.01111 C -0.00078 -0.01181 -0.00091 -0.01227 -0.00104 -0.01296 C -0.00104 -0.01343 -0.0013 -0.01458 -0.00143 -0.01505 C -0.00156 -0.01551 -0.00169 -0.01621 -0.00195 -0.01667 C -0.00234 -0.01829 -0.00169 -0.0169 -0.00247 -0.01806 C -0.00273 -0.01968 -0.00234 -0.01852 -0.00299 -0.01968 C -0.00364 -0.0213 -0.00299 -0.01991 -0.00364 -0.02176 C -0.00377 -0.02222 -0.0039 -0.02222 -0.00403 -0.02246 C -0.00416 -0.02269 -0.00429 -0.02315 -0.00429 -0.02338 C -0.00442 -0.02361 -0.00442 -0.02408 -0.00455 -0.02431 C -0.00468 -0.02454 -0.00481 -0.02477 -0.00508 -0.025 C -0.0056 -0.02639 -0.00521 -0.0257 -0.00612 -0.02708 L -0.00664 -0.02801 C -0.00677 -0.02871 -0.0069 -0.02917 -0.00703 -0.02986 C -0.00703 -0.03033 -0.00703 -0.03079 -0.00716 -0.03102 C -0.00729 -0.03148 -0.00755 -0.03148 -0.00768 -0.03171 C -0.00781 -0.03195 -0.00807 -0.03241 -0.0082 -0.03264 C -0.00885 -0.03611 -0.00781 -0.03102 -0.00872 -0.03449 C -0.00911 -0.03611 -0.00898 -0.03634 -0.00924 -0.0375 C -0.00937 -0.0382 -0.00937 -0.03889 -0.00963 -0.03935 L -0.00989 -0.04028 C -0.01002 -0.04097 -0.01002 -0.04167 -0.01015 -0.04213 C -0.01015 -0.04306 -0.01015 -0.04398 -0.01028 -0.04468 C -0.01041 -0.04653 -0.01041 -0.04537 -0.01067 -0.04676 C -0.01067 -0.04746 -0.0108 -0.04792 -0.0108 -0.04838 C -0.0108 -0.04884 -0.01093 -0.04908 -0.01093 -0.04931 C -0.01106 -0.04977 -0.01106 -0.05046 -0.0112 -0.05093 C -0.0112 -0.05278 -0.0112 -0.05463 -0.01133 -0.05648 C -0.01133 -0.05695 -0.01146 -0.05741 -0.01146 -0.05787 C -0.01159 -0.05926 -0.01159 -0.06042 -0.01172 -0.06158 C -0.01172 -0.06875 -0.01172 -0.07593 -0.01185 -0.08287 C -0.01185 -0.08542 -0.01198 -0.08773 -0.01198 -0.09005 C -0.01198 -0.10579 -0.01198 -0.1213 -0.01185 -0.13704 C -0.01185 -0.13889 -0.01185 -0.14097 -0.01146 -0.14283 C -0.01146 -0.14329 -0.01146 -0.14352 -0.01133 -0.14375 C -0.0112 -0.14421 -0.01106 -0.14445 -0.01093 -0.14468 C -0.01093 -0.14491 -0.01093 -0.14537 -0.0108 -0.1456 C -0.01067 -0.1463 -0.01028 -0.14676 -0.01015 -0.14746 C -0.01002 -0.14769 -0.01002 -0.14815 -0.00989 -0.14838 C -0.00976 -0.14931 -0.0095 -0.14954 -0.00911 -0.15023 C -0.00872 -0.15185 -0.00898 -0.1507 -0.00833 -0.15232 C -0.00807 -0.15324 -0.00768 -0.15417 -0.00729 -0.15509 L -0.00664 -0.15695 L -0.00625 -0.15787 C -0.00573 -0.16065 -0.00651 -0.15741 -0.00573 -0.15949 C -0.0056 -0.15972 -0.00573 -0.16019 -0.0056 -0.16042 C -0.00534 -0.16111 -0.00508 -0.16158 -0.00481 -0.16227 L -0.00455 -0.1632 L -0.00377 -0.16505 C -0.00377 -0.16528 -0.00364 -0.16574 -0.00364 -0.16597 C -0.00338 -0.16783 -0.00351 -0.16713 -0.00325 -0.16875 C -0.00325 -0.16945 -0.00312 -0.16991 -0.00299 -0.1706 L -0.00273 -0.17153 L -0.0026 -0.17246 C -0.0026 -0.17454 -0.00247 -0.17639 -0.00247 -0.17824 C -0.00247 -0.17871 -0.00234 -0.17894 -0.00221 -0.17917 C -0.00208 -0.18009 -0.00195 -0.18195 -0.00195 -0.18264 C -0.00208 -0.19097 -0.00208 -0.18796 -0.00208 -0.19121 " pathEditMode="relative" ptsTypes="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3000" accel="50000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13 0.0007 C 0.00013 -0.00046 0.00013 -0.00139 0.00013 -0.00231 C 0.00026 -0.00278 0.00052 -0.00417 0.00065 -0.00463 C 0.00117 -0.00764 0.00052 -0.0044 0.00117 -0.00694 C 0.00143 -0.0081 0.00104 -0.00694 0.00143 -0.00833 C 0.00156 -0.00879 0.00169 -0.00879 0.00169 -0.00926 C 0.00195 -0.00949 0.00208 -0.00995 0.00221 -0.01018 C 0.00221 -0.01065 0.00234 -0.01088 0.00247 -0.01111 C 0.00261 -0.0118 0.00274 -0.01227 0.003 -0.0125 C 0.00326 -0.01319 0.00352 -0.01389 0.00378 -0.01435 C 0.00456 -0.01736 0.00352 -0.01389 0.0043 -0.0162 C 0.0043 -0.01643 0.00443 -0.01667 0.00456 -0.01713 C 0.00469 -0.01759 0.00495 -0.01805 0.00508 -0.01852 C 0.00586 -0.02037 0.00534 -0.01944 0.00612 -0.02083 C 0.00638 -0.02245 0.00599 -0.02037 0.00664 -0.02222 C 0.00664 -0.02222 0.00664 -0.02268 0.00664 -0.02268 C 0.0069 -0.02338 0.00703 -0.02361 0.00716 -0.02407 L 0.00768 -0.02546 L 0.0082 -0.02639 C 0.0082 -0.02662 0.0082 -0.02685 0.0082 -0.02731 C 0.00846 -0.02778 0.00872 -0.02801 0.00872 -0.0287 C 0.00886 -0.02917 0.00899 -0.0294 0.00899 -0.03009 C 0.00912 -0.03032 0.00912 -0.03055 0.00925 -0.03102 C 0.00938 -0.03148 0.00977 -0.03241 0.00977 -0.03241 C 0.00977 -0.0331 0.0099 -0.03403 0.01003 -0.03472 C 0.01016 -0.03518 0.01029 -0.03542 0.01029 -0.03565 C 0.01042 -0.03588 0.01042 -0.03611 0.01055 -0.03657 C 0.01055 -0.0368 0.01055 -0.03704 0.01055 -0.0375 C 0.01081 -0.03796 0.01094 -0.03866 0.01107 -0.03935 C 0.0112 -0.03958 0.01133 -0.03981 0.01133 -0.04028 C 0.01146 -0.04074 0.01159 -0.04097 0.01159 -0.04167 C 0.01172 -0.0419 0.01172 -0.04213 0.01185 -0.04259 C 0.01185 -0.04282 0.01198 -0.04305 0.01211 -0.04305 C 0.01237 -0.0456 0.01198 -0.04259 0.01237 -0.04491 C 0.01302 -0.04745 0.01211 -0.04421 0.01289 -0.04676 C 0.01341 -0.05092 0.0125 -0.04491 0.01315 -0.04861 C 0.01341 -0.04954 0.01354 -0.05069 0.01367 -0.05185 C 0.01367 -0.05208 0.01367 -0.05254 0.01367 -0.05278 C 0.0138 -0.05324 0.0138 -0.05347 0.01393 -0.0537 C 0.01393 -0.0544 0.01393 -0.05486 0.01393 -0.05555 C 0.01419 -0.05833 0.01406 -0.05764 0.01419 -0.06111 C 0.01432 -0.0618 0.01432 -0.06227 0.01445 -0.06296 C 0.01445 -0.06412 0.01445 -0.06504 0.01445 -0.0662 C 0.01458 -0.06667 0.01458 -0.06713 0.01471 -0.06759 C 0.01484 -0.07129 0.01458 -0.06944 0.01497 -0.07129 C 0.01524 -0.0868 0.01497 -0.08079 0.01537 -0.08935 C 0.01524 -0.09305 0.01524 -0.09653 0.01524 -0.1 C 0.01511 -0.10023 0.01511 -0.10069 0.01497 -0.10092 C 0.01497 -0.11227 0.01497 -0.12361 0.01497 -0.13472 C 0.01484 -0.13565 0.01484 -0.1368 0.01471 -0.1375 C 0.01458 -0.13796 0.01458 -0.13796 0.01445 -0.13842 C 0.01445 -0.13866 0.01445 -0.13912 0.01445 -0.13935 C 0.01432 -0.14004 0.01419 -0.14074 0.01419 -0.14074 C 0.01406 -0.14143 0.01406 -0.14213 0.01393 -0.14259 C 0.01393 -0.14375 0.01393 -0.14583 0.01367 -0.14722 C 0.01367 -0.14768 0.01354 -0.14815 0.01341 -0.14861 C 0.01341 -0.14861 0.01341 -0.14907 0.01341 -0.14907 C 0.01276 -0.15092 0.01354 -0.14884 0.01263 -0.15046 C 0.01224 -0.15162 0.01263 -0.15116 0.01211 -0.15139 C 0.01198 -0.15185 0.01185 -0.15208 0.01185 -0.15231 C 0.01159 -0.15254 0.01107 -0.15324 0.01107 -0.15324 C 0.01081 -0.1544 0.01107 -0.15324 0.01055 -0.15417 C 0.01042 -0.1544 0.01029 -0.15486 0.01029 -0.15509 C 0.01016 -0.15532 0.0099 -0.15532 0.00977 -0.15555 C 0.00872 -0.1581 0.00977 -0.15625 0.00899 -0.15787 C 0.00886 -0.15787 0.00886 -0.15833 0.00872 -0.15833 C 0.00859 -0.15903 0.00846 -0.15926 0.0082 -0.15972 C 0.00781 -0.16157 0.0082 -0.15949 0.00768 -0.16111 C 0.00742 -0.1625 0.00794 -0.16134 0.00716 -0.1625 C 0.00716 -0.16296 0.00716 -0.16342 0.00716 -0.16389 C 0.00703 -0.16435 0.0069 -0.16458 0.0069 -0.16528 C 0.00677 -0.16551 0.00677 -0.16574 0.00664 -0.1662 C 0.00664 -0.16643 0.00651 -0.16667 0.00638 -0.16667 C 0.00625 -0.16829 0.00638 -0.16736 0.00612 -0.16898 C 0.00599 -0.16921 0.00586 -0.17037 0.00586 -0.17037 C 0.00573 -0.17083 0.00573 -0.17106 0.0056 -0.17129 C 0.0056 -0.17245 0.00547 -0.17292 0.00534 -0.17407 C 0.00534 -0.17639 0.00534 -0.17639 0.00508 -0.17824 C 0.00508 -0.17893 0.00508 -0.17963 0.00482 -0.18055 L 0.00456 -0.18194 C 0.0043 -0.18704 0.00456 -0.18333 0.00456 -0.19305 " pathEditMode="relative" ptsTypes="AAAAAAAAAAAAAAAAAAAAAAA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remove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4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5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6" nodeType="withEffect">
                                  <p:stCondLst>
                                    <p:cond delay="6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" grpId="0" animBg="1"/>
      <p:bldP spid="205" grpId="1" animBg="1"/>
      <p:bldP spid="205" grpId="2" animBg="1"/>
      <p:bldP spid="205" grpId="3" animBg="1"/>
      <p:bldP spid="205" grpId="4" animBg="1"/>
      <p:bldP spid="205" grpId="5" animBg="1"/>
      <p:bldP spid="205" grpId="6" animBg="1"/>
      <p:bldP spid="208" grpId="0" animBg="1"/>
      <p:bldP spid="208" grpId="1" animBg="1"/>
      <p:bldP spid="208" grpId="2" animBg="1"/>
      <p:bldP spid="208" grpId="3" animBg="1"/>
      <p:bldP spid="208" grpId="4" animBg="1"/>
      <p:bldP spid="208" grpId="5" animBg="1"/>
      <p:bldP spid="208" grpId="6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8394EC-5E82-4B2E-AA1D-352961706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zh-TW" altLang="en-US" b="0" dirty="0">
                <a:latin typeface="Arial" panose="020B0604020202020204" pitchFamily="34" charset="0"/>
                <a:sym typeface="Arial" panose="020B0604020202020204" pitchFamily="34" charset="0"/>
              </a:rPr>
              <a:t>區塊型雲網關</a:t>
            </a:r>
            <a:br>
              <a:rPr lang="en-US" altLang="zh-TW" b="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7200" b="0" dirty="0">
                <a:latin typeface="Arial" panose="020B0604020202020204" pitchFamily="34" charset="0"/>
                <a:sym typeface="Arial" panose="020B0604020202020204" pitchFamily="34" charset="0"/>
              </a:rPr>
              <a:t>功能介紹</a:t>
            </a:r>
            <a:endParaRPr lang="en-US" altLang="zh-TW" b="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5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>
                <a:latin typeface="Arial" panose="020B0604020202020204" pitchFamily="34" charset="0"/>
                <a:sym typeface="Arial" panose="020B0604020202020204" pitchFamily="34" charset="0"/>
              </a:rPr>
              <a:t>3個步驟即可建立雲端磁碟區 </a:t>
            </a:r>
            <a:r>
              <a:rPr lang="en-US" altLang="zh-TW" sz="4400">
                <a:latin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TW" altLang="en-US" sz="44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400">
                <a:latin typeface="Arial" panose="020B0604020202020204" pitchFamily="34" charset="0"/>
                <a:sym typeface="Arial" panose="020B0604020202020204" pitchFamily="34" charset="0"/>
              </a:rPr>
              <a:t>LUN</a:t>
            </a:r>
            <a:endParaRPr lang="zh-TW" altLang="en-US" sz="44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BED3B5A-D002-421B-8177-2CB0C2AF9A96}"/>
              </a:ext>
            </a:extLst>
          </p:cNvPr>
          <p:cNvSpPr/>
          <p:nvPr/>
        </p:nvSpPr>
        <p:spPr>
          <a:xfrm>
            <a:off x="2035660" y="1999635"/>
            <a:ext cx="8118631" cy="83612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73050" indent="-273050" defTabSz="91440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要使用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 </a:t>
            </a: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，先從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 Center</a:t>
            </a: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下載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 </a:t>
            </a: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程式。</a:t>
            </a:r>
            <a:endParaRPr lang="en-US" altLang="zh-TW" sz="2000" cap="all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73050" indent="-273050" defTabSz="914400"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照著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 </a:t>
            </a: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精靈引導，輕鬆建立雲端磁碟區 </a:t>
            </a:r>
            <a:r>
              <a:rPr lang="en-US" altLang="zh-TW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en-US" altLang="zh-TW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LUN</a:t>
            </a:r>
            <a:r>
              <a:rPr lang="zh-TW" altLang="en-US" sz="2000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。</a:t>
            </a:r>
            <a:endParaRPr lang="en-US" altLang="zh-TW" sz="2000" cap="all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C6AEA331-C565-490A-A957-45377DB708F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432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489528" y="2408261"/>
            <a:ext cx="2710472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73CFB6B0-C17B-4503-9896-C9DFBB275B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432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715378" y="2408261"/>
            <a:ext cx="2705813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76BD3B93-D491-41BD-9372-B0AAF2D855E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432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571928" y="2408261"/>
            <a:ext cx="2533498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pic>
        <p:nvPicPr>
          <p:cNvPr id="33" name="圖片 32" hidden="1">
            <a:extLst>
              <a:ext uri="{FF2B5EF4-FFF2-40B4-BE49-F238E27FC236}">
                <a16:creationId xmlns:a16="http://schemas.microsoft.com/office/drawing/2014/main" id="{B1C48E45-5E7D-440E-90B2-99D4C6E915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432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36067" y="2504514"/>
            <a:ext cx="2752387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A49A3C7C-3024-4E58-8B45-CBD589929048}"/>
              </a:ext>
            </a:extLst>
          </p:cNvPr>
          <p:cNvSpPr txBox="1"/>
          <p:nvPr/>
        </p:nvSpPr>
        <p:spPr>
          <a:xfrm>
            <a:off x="1404020" y="4270751"/>
            <a:ext cx="2903295" cy="1200329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選擇連線雲端服務商及雲端空間 Bucket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6C9A5C7F-1D63-4EB6-AC09-EC6A3831479B}"/>
              </a:ext>
            </a:extLst>
          </p:cNvPr>
          <p:cNvSpPr txBox="1"/>
          <p:nvPr/>
        </p:nvSpPr>
        <p:spPr>
          <a:xfrm>
            <a:off x="4512317" y="4256084"/>
            <a:ext cx="2903295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設定雲端磁碟區 / LUN 及存放空間</a:t>
            </a: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700DA5D-B8B8-40F0-9D7B-5EC572D10E24}"/>
              </a:ext>
            </a:extLst>
          </p:cNvPr>
          <p:cNvSpPr txBox="1"/>
          <p:nvPr/>
        </p:nvSpPr>
        <p:spPr>
          <a:xfrm>
            <a:off x="7738166" y="4270751"/>
            <a:ext cx="2903295" cy="1569660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為雲端磁碟區設定共享資料夾 / 為LUN配置對應的iSCSI Target</a:t>
            </a:r>
          </a:p>
        </p:txBody>
      </p:sp>
    </p:spTree>
    <p:extLst>
      <p:ext uri="{BB962C8B-B14F-4D97-AF65-F5344CB8AC3E}">
        <p14:creationId xmlns:p14="http://schemas.microsoft.com/office/powerpoint/2010/main" val="165366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>
                <a:latin typeface="Arial" panose="020B0604020202020204" pitchFamily="34" charset="0"/>
                <a:sym typeface="Arial" panose="020B0604020202020204" pitchFamily="34" charset="0"/>
              </a:rPr>
              <a:t>總覽 </a:t>
            </a:r>
            <a:r>
              <a:rPr lang="en-US" altLang="zh-TW" sz="4800">
                <a:latin typeface="Arial" panose="020B0604020202020204" pitchFamily="34" charset="0"/>
                <a:sym typeface="Arial" panose="020B0604020202020204" pitchFamily="34" charset="0"/>
              </a:rPr>
              <a:t>&amp; </a:t>
            </a:r>
            <a:r>
              <a:rPr lang="zh-TW" altLang="en-US" sz="4800">
                <a:latin typeface="Arial" panose="020B0604020202020204" pitchFamily="34" charset="0"/>
                <a:sym typeface="Arial" panose="020B0604020202020204" pitchFamily="34" charset="0"/>
              </a:rPr>
              <a:t>建立雲端磁碟區 </a:t>
            </a:r>
            <a:r>
              <a:rPr lang="en-US" altLang="zh-TW" sz="4800">
                <a:latin typeface="Arial" panose="020B0604020202020204" pitchFamily="34" charset="0"/>
                <a:sym typeface="Arial" panose="020B0604020202020204" pitchFamily="34" charset="0"/>
              </a:rPr>
              <a:t>/</a:t>
            </a:r>
            <a:r>
              <a:rPr lang="zh-TW" altLang="en-US" sz="480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800">
                <a:latin typeface="Arial" panose="020B0604020202020204" pitchFamily="34" charset="0"/>
                <a:sym typeface="Arial" panose="020B0604020202020204" pitchFamily="34" charset="0"/>
              </a:rPr>
              <a:t>LUN</a:t>
            </a:r>
            <a:endParaRPr lang="zh-TW" altLang="en-US" sz="48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DBED3B5A-D002-421B-8177-2CB0C2AF9A96}"/>
              </a:ext>
            </a:extLst>
          </p:cNvPr>
          <p:cNvSpPr/>
          <p:nvPr/>
        </p:nvSpPr>
        <p:spPr>
          <a:xfrm>
            <a:off x="919975" y="2100383"/>
            <a:ext cx="10432435" cy="369332"/>
          </a:xfrm>
          <a:prstGeom prst="rect">
            <a:avLst/>
          </a:prstGeom>
          <a:ln>
            <a:noFill/>
          </a:ln>
        </p:spPr>
        <p:txBody>
          <a:bodyPr wrap="square" anchor="t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buSzPct val="100000"/>
            </a:pP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使用者在總覽頁面可以看到建立好的雲端磁碟區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LUN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。一次管理所有空間。</a:t>
            </a:r>
            <a:endParaRPr lang="en-US" altLang="zh-TW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61B91D-EE4B-409C-BDA1-CE3521825E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8496" y="2671911"/>
            <a:ext cx="8515394" cy="4186089"/>
          </a:xfrm>
          <a:prstGeom prst="roundRect">
            <a:avLst>
              <a:gd name="adj" fmla="val 18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492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3E8919-492C-495B-A5F7-78ED9F90FB78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reflection blurRad="6350" stA="23000" endPos="11000" dir="5400000" sy="-100000" algn="bl" rotWithShape="0"/>
          </a:effectLst>
        </p:spPr>
        <p:txBody>
          <a:bodyPr anchor="ctr"/>
          <a:lstStyle/>
          <a:p>
            <a:pPr algn="ctr"/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自動快照還原機制 保護用戶的資料 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0AB5ACEA-795D-4DC0-83DE-2611292DD3F1}"/>
              </a:ext>
            </a:extLst>
          </p:cNvPr>
          <p:cNvSpPr txBox="1"/>
          <p:nvPr/>
        </p:nvSpPr>
        <p:spPr>
          <a:xfrm>
            <a:off x="718864" y="2047959"/>
            <a:ext cx="5826315" cy="836126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當區塊變動量大於 10% 就會自動啟用快照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</a:t>
            </a:r>
            <a:endParaRPr lang="zh-TW" altLang="en-US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228600" indent="-22860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每 30 分鐘也會自動啟用快照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。</a:t>
            </a:r>
            <a:endParaRPr lang="zh-TW" sz="20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Segoe UI"/>
              <a:sym typeface="Arial" panose="020B0604020202020204" pitchFamily="34" charset="0"/>
            </a:endParaRP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697F3747-3060-41E5-8488-35F1F2DBB39E}"/>
              </a:ext>
            </a:extLst>
          </p:cNvPr>
          <p:cNvGrpSpPr/>
          <p:nvPr/>
        </p:nvGrpSpPr>
        <p:grpSpPr>
          <a:xfrm>
            <a:off x="609664" y="3095960"/>
            <a:ext cx="6896508" cy="3511460"/>
            <a:chOff x="344168" y="2619374"/>
            <a:chExt cx="6896508" cy="35114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B1F4C23-86C4-4FCA-A655-D286DE511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4168" y="2619374"/>
              <a:ext cx="6896508" cy="3511460"/>
            </a:xfrm>
            <a:prstGeom prst="roundRect">
              <a:avLst>
                <a:gd name="adj" fmla="val 1848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15" name="矩形 2">
              <a:extLst>
                <a:ext uri="{FF2B5EF4-FFF2-40B4-BE49-F238E27FC236}">
                  <a16:creationId xmlns:a16="http://schemas.microsoft.com/office/drawing/2014/main" id="{12248C9F-3C6E-4EA5-8369-F10FB4A33C76}"/>
                </a:ext>
              </a:extLst>
            </p:cNvPr>
            <p:cNvSpPr/>
            <p:nvPr/>
          </p:nvSpPr>
          <p:spPr>
            <a:xfrm>
              <a:off x="5029397" y="3834582"/>
              <a:ext cx="753093" cy="397783"/>
            </a:xfrm>
            <a:prstGeom prst="rect">
              <a:avLst/>
            </a:prstGeom>
            <a:solidFill>
              <a:srgbClr val="320032">
                <a:alpha val="0"/>
              </a:srgbClr>
            </a:solidFill>
            <a:ln w="38100" cap="flat" cmpd="sng" algn="ctr">
              <a:gradFill>
                <a:gsLst>
                  <a:gs pos="0">
                    <a:srgbClr val="37A9FF"/>
                  </a:gs>
                  <a:gs pos="100000">
                    <a:srgbClr val="D609FF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pic>
        <p:nvPicPr>
          <p:cNvPr id="3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048FFF7-5738-4249-A0DC-31D1A80FBD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868" y="2280321"/>
            <a:ext cx="4925054" cy="3678100"/>
          </a:xfrm>
          <a:prstGeom prst="roundRect">
            <a:avLst>
              <a:gd name="adj" fmla="val 18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215900" dist="139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箭號: 向右 6">
            <a:extLst>
              <a:ext uri="{FF2B5EF4-FFF2-40B4-BE49-F238E27FC236}">
                <a16:creationId xmlns:a16="http://schemas.microsoft.com/office/drawing/2014/main" id="{0EB06BE3-7641-43B2-91DD-5E8EA3F23FFC}"/>
              </a:ext>
            </a:extLst>
          </p:cNvPr>
          <p:cNvSpPr/>
          <p:nvPr/>
        </p:nvSpPr>
        <p:spPr>
          <a:xfrm>
            <a:off x="5636921" y="4152601"/>
            <a:ext cx="1654747" cy="732917"/>
          </a:xfrm>
          <a:prstGeom prst="rightArrow">
            <a:avLst/>
          </a:prstGeom>
          <a:gradFill>
            <a:gsLst>
              <a:gs pos="48000">
                <a:srgbClr val="6E78F6">
                  <a:alpha val="50000"/>
                </a:srgbClr>
              </a:gs>
              <a:gs pos="0">
                <a:srgbClr val="AC66FA">
                  <a:alpha val="0"/>
                </a:srgbClr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9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zh-TW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VJBOD C</a:t>
            </a:r>
            <a:r>
              <a:rPr lang="en-US" altLang="zh-TW" sz="4400" cap="none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loud </a:t>
            </a:r>
            <a:r>
              <a:rPr lang="zh-TW" altLang="en-US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區塊型雲</a:t>
            </a:r>
            <a:r>
              <a:rPr lang="zh-TW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網關授權機</a:t>
            </a:r>
            <a:r>
              <a:rPr lang="zh-TW" altLang="en-US" sz="4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sym typeface="Arial" panose="020B0604020202020204" pitchFamily="34" charset="0"/>
              </a:rPr>
              <a:t>制</a:t>
            </a:r>
            <a:endParaRPr lang="zh-TW" sz="4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3FF325A5-2FD0-479F-85F9-3EC2896C954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482037" y="1851025"/>
            <a:ext cx="8966200" cy="19065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  <a:buSzPct val="100000"/>
            </a:pPr>
            <a:r>
              <a:rPr lang="zh-TW" altLang="en-US" sz="200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可免費連接首個雲端儲存空間的 </a:t>
            </a:r>
            <a:r>
              <a:rPr lang="en-US" altLang="zh-TW" sz="200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Bucket</a:t>
            </a:r>
            <a:r>
              <a:rPr lang="zh-TW" altLang="en-US" sz="200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 。</a:t>
            </a:r>
            <a:endParaRPr lang="en-US" altLang="zh-TW" sz="200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  <a:spcAft>
                <a:spcPts val="600"/>
              </a:spcAft>
              <a:buSzPct val="100000"/>
            </a:pP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VJBOD Cloud 最多支援連接 9 個雲端儲存空間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Bucket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  (包含一個免費連線)。</a:t>
            </a:r>
          </a:p>
          <a:p>
            <a:pPr>
              <a:lnSpc>
                <a:spcPct val="100000"/>
              </a:lnSpc>
              <a:spcAft>
                <a:spcPts val="600"/>
              </a:spcAft>
              <a:buSzPct val="100000"/>
            </a:pP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VJBOD Cloud 可建立最多 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16 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Cloud Volume 或 </a:t>
            </a:r>
            <a:r>
              <a:rPr lang="en-US" altLang="zh-TW" sz="20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LUN</a:t>
            </a:r>
            <a:r>
              <a:rPr lang="zh-TW" altLang="en-US" sz="20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*。 </a:t>
            </a:r>
            <a:endParaRPr lang="en-US" altLang="zh-TW" sz="20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137A40-372B-4ECB-A2C7-955B723A8AB2}"/>
              </a:ext>
            </a:extLst>
          </p:cNvPr>
          <p:cNvSpPr/>
          <p:nvPr/>
        </p:nvSpPr>
        <p:spPr>
          <a:xfrm>
            <a:off x="9913723" y="4408735"/>
            <a:ext cx="1696844" cy="101566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依照記憶體需求不同</a:t>
            </a:r>
            <a:endParaRPr lang="en-US" altLang="zh-TW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機種將有最大支援的</a:t>
            </a:r>
            <a:endParaRPr lang="en-US" altLang="zh-TW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  雲端磁碟區</a:t>
            </a:r>
            <a:r>
              <a:rPr lang="en-US" altLang="zh-TW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/LUN</a:t>
            </a:r>
            <a:r>
              <a:rPr lang="zh-TW" alt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</a:t>
            </a:r>
            <a:endParaRPr lang="en-US" altLang="zh-TW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r>
              <a:rPr lang="zh-TW" alt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  數限制。</a:t>
            </a:r>
            <a:endParaRPr lang="en-US" altLang="zh-TW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endParaRPr lang="zh-TW" altLang="en-US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704A2-BF4C-4431-AC5F-30599464E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20" y="3428999"/>
            <a:ext cx="8304693" cy="3428999"/>
          </a:xfrm>
          <a:prstGeom prst="roundRect">
            <a:avLst>
              <a:gd name="adj" fmla="val 184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13050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圓角 3">
            <a:extLst>
              <a:ext uri="{FF2B5EF4-FFF2-40B4-BE49-F238E27FC236}">
                <a16:creationId xmlns:a16="http://schemas.microsoft.com/office/drawing/2014/main" id="{6B6B1F64-2F9F-4C17-A93B-3AC502366338}"/>
              </a:ext>
            </a:extLst>
          </p:cNvPr>
          <p:cNvSpPr/>
          <p:nvPr/>
        </p:nvSpPr>
        <p:spPr>
          <a:xfrm>
            <a:off x="1672549" y="2057400"/>
            <a:ext cx="2724026" cy="4127500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9093D453-1176-4201-A9F4-088C11740429}"/>
              </a:ext>
            </a:extLst>
          </p:cNvPr>
          <p:cNvSpPr/>
          <p:nvPr/>
        </p:nvSpPr>
        <p:spPr>
          <a:xfrm>
            <a:off x="4714043" y="2057400"/>
            <a:ext cx="2724026" cy="4127500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1540704D-62CB-402B-AE64-63DE737851FF}"/>
              </a:ext>
            </a:extLst>
          </p:cNvPr>
          <p:cNvSpPr/>
          <p:nvPr/>
        </p:nvSpPr>
        <p:spPr>
          <a:xfrm>
            <a:off x="7839033" y="2057400"/>
            <a:ext cx="2724026" cy="4127500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1AE69E2-4423-4DA3-834C-253B547592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432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747671" y="1641407"/>
            <a:ext cx="2710472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68F09B1-70C6-4DCD-836F-7377FD284F6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0432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7850133" y="1641407"/>
            <a:ext cx="2705813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44395CF7-EE0C-49F8-8AC5-516ADC74F1F8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0432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764433" y="1641407"/>
            <a:ext cx="2533498" cy="2822243"/>
          </a:xfrm>
          <a:prstGeom prst="rect">
            <a:avLst/>
          </a:prstGeom>
          <a:noFill/>
          <a:effectLst>
            <a:glow rad="127000">
              <a:srgbClr val="AC66FA">
                <a:alpha val="10000"/>
              </a:srgb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EF8BA2-D61A-40B3-812B-033FF1B5B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kern="1200" cap="all" baseline="0" dirty="0">
                <a:latin typeface="Arial" panose="020B0604020202020204" pitchFamily="34" charset="0"/>
                <a:cs typeface="+mj-cs"/>
                <a:sym typeface="Arial" panose="020B0604020202020204" pitchFamily="34" charset="0"/>
              </a:rPr>
              <a:t>三種訂閱授權方式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D7235D15-FE4C-4C7A-8D5B-F290510F63CA}"/>
              </a:ext>
            </a:extLst>
          </p:cNvPr>
          <p:cNvSpPr/>
          <p:nvPr/>
        </p:nvSpPr>
        <p:spPr>
          <a:xfrm>
            <a:off x="2135082" y="3659316"/>
            <a:ext cx="1792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cap="al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BASIC</a:t>
            </a:r>
            <a:endParaRPr lang="zh-TW" altLang="en-US" sz="24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A4C656A-00DB-4501-B951-680B8E5CA3FF}"/>
              </a:ext>
            </a:extLst>
          </p:cNvPr>
          <p:cNvSpPr/>
          <p:nvPr/>
        </p:nvSpPr>
        <p:spPr>
          <a:xfrm>
            <a:off x="1779582" y="4196553"/>
            <a:ext cx="2533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 For Block-Based Cloud Gateway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7A3A238-A190-4C01-936A-ADBAAD9B3C0A}"/>
              </a:ext>
            </a:extLst>
          </p:cNvPr>
          <p:cNvSpPr/>
          <p:nvPr/>
        </p:nvSpPr>
        <p:spPr>
          <a:xfrm>
            <a:off x="1672549" y="4878637"/>
            <a:ext cx="2719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USD $19.99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5242259-5ACE-4CAE-AD2B-90FECB378911}"/>
              </a:ext>
            </a:extLst>
          </p:cNvPr>
          <p:cNvSpPr/>
          <p:nvPr/>
        </p:nvSpPr>
        <p:spPr>
          <a:xfrm>
            <a:off x="2544436" y="5449629"/>
            <a:ext cx="973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 Year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096DA1E8-3180-4743-86D1-C01674AD5BAE}"/>
              </a:ext>
            </a:extLst>
          </p:cNvPr>
          <p:cNvSpPr/>
          <p:nvPr/>
        </p:nvSpPr>
        <p:spPr>
          <a:xfrm>
            <a:off x="7913681" y="3659316"/>
            <a:ext cx="26116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cap="al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Professional</a:t>
            </a:r>
            <a:endParaRPr lang="zh-TW" altLang="en-US" sz="24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72BDCA2-659F-4BDE-8A3C-EFC8AD8C08B8}"/>
              </a:ext>
            </a:extLst>
          </p:cNvPr>
          <p:cNvSpPr/>
          <p:nvPr/>
        </p:nvSpPr>
        <p:spPr>
          <a:xfrm>
            <a:off x="5130861" y="3659316"/>
            <a:ext cx="18903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cap="all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STANDARD</a:t>
            </a:r>
            <a:endParaRPr lang="zh-TW" altLang="en-US" sz="2400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5" name="矩形: 圓角化同側角落 54" hidden="1">
            <a:extLst>
              <a:ext uri="{FF2B5EF4-FFF2-40B4-BE49-F238E27FC236}">
                <a16:creationId xmlns:a16="http://schemas.microsoft.com/office/drawing/2014/main" id="{8071ECF4-37D9-48FC-94CB-EA36FD3DAF87}"/>
              </a:ext>
            </a:extLst>
          </p:cNvPr>
          <p:cNvSpPr/>
          <p:nvPr/>
        </p:nvSpPr>
        <p:spPr>
          <a:xfrm>
            <a:off x="2558615" y="2048315"/>
            <a:ext cx="6720116" cy="4352485"/>
          </a:xfrm>
          <a:prstGeom prst="round2SameRect">
            <a:avLst>
              <a:gd name="adj1" fmla="val 3877"/>
              <a:gd name="adj2" fmla="val 0"/>
            </a:avLst>
          </a:prstGeom>
          <a:noFill/>
          <a:ln w="28575">
            <a:gradFill>
              <a:gsLst>
                <a:gs pos="0">
                  <a:srgbClr val="37FFFF"/>
                </a:gs>
                <a:gs pos="56000">
                  <a:srgbClr val="37FFFF"/>
                </a:gs>
                <a:gs pos="100000">
                  <a:srgbClr val="37FFFF">
                    <a:alpha val="0"/>
                  </a:srgb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A741C0E2-871F-43F3-AB72-96D6ED61A2B5}"/>
              </a:ext>
            </a:extLst>
          </p:cNvPr>
          <p:cNvSpPr/>
          <p:nvPr/>
        </p:nvSpPr>
        <p:spPr>
          <a:xfrm>
            <a:off x="4843313" y="4196553"/>
            <a:ext cx="2533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 For Block-Based Cloud Gateway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9B67472F-4681-4AAB-BC30-59BFAF9BE7D3}"/>
              </a:ext>
            </a:extLst>
          </p:cNvPr>
          <p:cNvSpPr/>
          <p:nvPr/>
        </p:nvSpPr>
        <p:spPr>
          <a:xfrm>
            <a:off x="4736280" y="4878637"/>
            <a:ext cx="2719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USD $59.99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E76765C-A5B5-4607-89FF-E3AE7E6FE3F5}"/>
              </a:ext>
            </a:extLst>
          </p:cNvPr>
          <p:cNvSpPr/>
          <p:nvPr/>
        </p:nvSpPr>
        <p:spPr>
          <a:xfrm>
            <a:off x="5608167" y="5449629"/>
            <a:ext cx="973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 Year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1199D94-93CD-4707-9E7A-A63F3619BB06}"/>
              </a:ext>
            </a:extLst>
          </p:cNvPr>
          <p:cNvSpPr/>
          <p:nvPr/>
        </p:nvSpPr>
        <p:spPr>
          <a:xfrm>
            <a:off x="7932780" y="4196553"/>
            <a:ext cx="2533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2400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8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 For Block-Based Cloud Gateway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651547E6-1091-4290-AB64-8ADCCE936ED4}"/>
              </a:ext>
            </a:extLst>
          </p:cNvPr>
          <p:cNvSpPr/>
          <p:nvPr/>
        </p:nvSpPr>
        <p:spPr>
          <a:xfrm>
            <a:off x="7825747" y="4878637"/>
            <a:ext cx="2719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USD $99.99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3F060A32-2395-4FB8-A2E6-58C72D32919C}"/>
              </a:ext>
            </a:extLst>
          </p:cNvPr>
          <p:cNvSpPr/>
          <p:nvPr/>
        </p:nvSpPr>
        <p:spPr>
          <a:xfrm>
            <a:off x="8697634" y="5449629"/>
            <a:ext cx="9734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/ Year</a:t>
            </a:r>
            <a:endParaRPr lang="zh-TW" altLang="en-US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89A8EB47-0CB7-4792-A403-645971808CE2}"/>
              </a:ext>
            </a:extLst>
          </p:cNvPr>
          <p:cNvCxnSpPr/>
          <p:nvPr/>
        </p:nvCxnSpPr>
        <p:spPr>
          <a:xfrm>
            <a:off x="1972733" y="4146382"/>
            <a:ext cx="2116667" cy="0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接點 59">
            <a:extLst>
              <a:ext uri="{FF2B5EF4-FFF2-40B4-BE49-F238E27FC236}">
                <a16:creationId xmlns:a16="http://schemas.microsoft.com/office/drawing/2014/main" id="{3E736B12-B997-4CA4-94D9-B2F53F3916D9}"/>
              </a:ext>
            </a:extLst>
          </p:cNvPr>
          <p:cNvCxnSpPr/>
          <p:nvPr/>
        </p:nvCxnSpPr>
        <p:spPr>
          <a:xfrm>
            <a:off x="5037666" y="4146382"/>
            <a:ext cx="2116667" cy="0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接點 60">
            <a:extLst>
              <a:ext uri="{FF2B5EF4-FFF2-40B4-BE49-F238E27FC236}">
                <a16:creationId xmlns:a16="http://schemas.microsoft.com/office/drawing/2014/main" id="{F8817B54-48C5-48B2-B3DF-24FFA5B50BE1}"/>
              </a:ext>
            </a:extLst>
          </p:cNvPr>
          <p:cNvCxnSpPr/>
          <p:nvPr/>
        </p:nvCxnSpPr>
        <p:spPr>
          <a:xfrm>
            <a:off x="8136466" y="4146382"/>
            <a:ext cx="2116667" cy="0"/>
          </a:xfrm>
          <a:prstGeom prst="line">
            <a:avLst/>
          </a:prstGeom>
          <a:ln w="19050">
            <a:solidFill>
              <a:schemeClr val="bg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5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透過軟體商店增加訂閱</a:t>
            </a:r>
            <a:r>
              <a:rPr lang="zh-TW" dirty="0"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授權</a:t>
            </a: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3FF325A5-2FD0-479F-85F9-3EC2896C954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09600" y="2427288"/>
            <a:ext cx="4562217" cy="33766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當客戶環境有多個不同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Bucket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的連線需求。</a:t>
            </a:r>
            <a:endParaRPr lang="en-US" altLang="zh-TW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客戶考量不同雲業者提供的不同優惠方案</a:t>
            </a:r>
            <a:r>
              <a:rPr lang="en-US" altLang="zh-TW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, </a:t>
            </a:r>
            <a:r>
              <a:rPr lang="zh-TW" altLang="en-US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考量成本採用了多家雲服務。</a:t>
            </a:r>
            <a:endParaRPr lang="en-US" altLang="zh-TW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en-US" altLang="zh-TW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 marL="0" indent="265113">
              <a:lnSpc>
                <a:spcPct val="110000"/>
              </a:lnSpc>
              <a:buNone/>
            </a:pPr>
            <a:r>
              <a:rPr lang="zh-TW" altLang="en-US" sz="24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此時就可以到 </a:t>
            </a:r>
            <a:r>
              <a:rPr lang="en-US" altLang="zh-TW" sz="24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QNAP </a:t>
            </a:r>
            <a:r>
              <a:rPr lang="zh-TW" altLang="en-US" sz="24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軟體商店</a:t>
            </a:r>
            <a:endParaRPr lang="en-US" altLang="zh-TW" sz="24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 marL="0" indent="265113">
              <a:lnSpc>
                <a:spcPct val="110000"/>
              </a:lnSpc>
              <a:buNone/>
            </a:pPr>
            <a:r>
              <a:rPr lang="en-US" altLang="zh-TW" sz="2400" dirty="0">
                <a:solidFill>
                  <a:srgbClr val="2F89F2"/>
                </a:solidFill>
                <a:sym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https://software.qnap.com</a:t>
            </a:r>
            <a:endParaRPr lang="en-US" altLang="zh-TW" sz="2400" dirty="0">
              <a:solidFill>
                <a:srgbClr val="2F89F2"/>
              </a:solidFill>
              <a:sym typeface="Arial" panose="020B0604020202020204" pitchFamily="34" charset="0"/>
            </a:endParaRPr>
          </a:p>
          <a:p>
            <a:pPr marL="0" indent="265113">
              <a:lnSpc>
                <a:spcPct val="110000"/>
              </a:lnSpc>
              <a:buNone/>
            </a:pPr>
            <a:r>
              <a:rPr lang="zh-TW" altLang="en-US" sz="24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訂閱購買更多的連線數。</a:t>
            </a:r>
            <a:endParaRPr lang="en-US" altLang="zh-TW" sz="24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722D42-92F5-4AAF-8744-ECFE3A73C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6497" y="1586708"/>
            <a:ext cx="6955078" cy="5260867"/>
          </a:xfrm>
          <a:prstGeom prst="rect">
            <a:avLst/>
          </a:prstGeom>
          <a:effectLst>
            <a:outerShdw blurRad="254000" dist="190500" dir="8100000" algn="tr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0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矩形: 圓角 436">
            <a:extLst>
              <a:ext uri="{FF2B5EF4-FFF2-40B4-BE49-F238E27FC236}">
                <a16:creationId xmlns:a16="http://schemas.microsoft.com/office/drawing/2014/main" id="{3EFDC17E-046A-45AF-A6EB-D9FAB9CBBE62}"/>
              </a:ext>
            </a:extLst>
          </p:cNvPr>
          <p:cNvSpPr/>
          <p:nvPr/>
        </p:nvSpPr>
        <p:spPr>
          <a:xfrm>
            <a:off x="6942612" y="2385369"/>
            <a:ext cx="4377764" cy="1690026"/>
          </a:xfrm>
          <a:prstGeom prst="roundRect">
            <a:avLst>
              <a:gd name="adj" fmla="val 1102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32" name="群組 431">
            <a:extLst>
              <a:ext uri="{FF2B5EF4-FFF2-40B4-BE49-F238E27FC236}">
                <a16:creationId xmlns:a16="http://schemas.microsoft.com/office/drawing/2014/main" id="{7465EA83-1435-45A6-B173-85251E7F3718}"/>
              </a:ext>
            </a:extLst>
          </p:cNvPr>
          <p:cNvGrpSpPr/>
          <p:nvPr/>
        </p:nvGrpSpPr>
        <p:grpSpPr>
          <a:xfrm>
            <a:off x="6930228" y="4195836"/>
            <a:ext cx="4410892" cy="1945830"/>
            <a:chOff x="783875" y="2787460"/>
            <a:chExt cx="3705968" cy="3255454"/>
          </a:xfrm>
        </p:grpSpPr>
        <p:sp>
          <p:nvSpPr>
            <p:cNvPr id="433" name="矩形: 圓角 432">
              <a:extLst>
                <a:ext uri="{FF2B5EF4-FFF2-40B4-BE49-F238E27FC236}">
                  <a16:creationId xmlns:a16="http://schemas.microsoft.com/office/drawing/2014/main" id="{2380C1CA-A55D-440A-B729-73A2C5C99BB1}"/>
                </a:ext>
              </a:extLst>
            </p:cNvPr>
            <p:cNvSpPr/>
            <p:nvPr/>
          </p:nvSpPr>
          <p:spPr>
            <a:xfrm>
              <a:off x="794280" y="2807378"/>
              <a:ext cx="3678134" cy="3235536"/>
            </a:xfrm>
            <a:prstGeom prst="roundRect">
              <a:avLst>
                <a:gd name="adj" fmla="val 1102"/>
              </a:avLst>
            </a:prstGeom>
            <a:solidFill>
              <a:srgbClr val="FFFFFF">
                <a:alpha val="69804"/>
              </a:srgbClr>
            </a:solidFill>
            <a:ln w="28575" cap="flat" cmpd="sng" algn="ctr">
              <a:gradFill>
                <a:gsLst>
                  <a:gs pos="0">
                    <a:srgbClr val="37A9FF"/>
                  </a:gs>
                  <a:gs pos="100000">
                    <a:srgbClr val="D609FF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4" name="矩形: 圓角化同側角落 433">
              <a:extLst>
                <a:ext uri="{FF2B5EF4-FFF2-40B4-BE49-F238E27FC236}">
                  <a16:creationId xmlns:a16="http://schemas.microsoft.com/office/drawing/2014/main" id="{924950F9-238C-42F4-96A7-481A0FC3F2A5}"/>
                </a:ext>
              </a:extLst>
            </p:cNvPr>
            <p:cNvSpPr/>
            <p:nvPr/>
          </p:nvSpPr>
          <p:spPr>
            <a:xfrm>
              <a:off x="783875" y="2787460"/>
              <a:ext cx="3705968" cy="934245"/>
            </a:xfrm>
            <a:prstGeom prst="round2SameRect">
              <a:avLst>
                <a:gd name="adj1" fmla="val 11622"/>
                <a:gd name="adj2" fmla="val 0"/>
              </a:avLst>
            </a:prstGeom>
            <a:gradFill>
              <a:gsLst>
                <a:gs pos="4000">
                  <a:srgbClr val="A967FD"/>
                </a:gs>
                <a:gs pos="92000">
                  <a:srgbClr val="6885F9"/>
                </a:gs>
                <a:gs pos="0">
                  <a:srgbClr val="C850FF"/>
                </a:gs>
                <a:gs pos="100000">
                  <a:srgbClr val="58A6F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35" name="文字方塊 434">
            <a:extLst>
              <a:ext uri="{FF2B5EF4-FFF2-40B4-BE49-F238E27FC236}">
                <a16:creationId xmlns:a16="http://schemas.microsoft.com/office/drawing/2014/main" id="{77DF4A12-854C-41D0-8E85-9DED91EAC0D7}"/>
              </a:ext>
            </a:extLst>
          </p:cNvPr>
          <p:cNvSpPr txBox="1"/>
          <p:nvPr/>
        </p:nvSpPr>
        <p:spPr>
          <a:xfrm>
            <a:off x="7236587" y="4288409"/>
            <a:ext cx="378981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公有雲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雲端儲存空間服務商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2F7072E-FDC9-4450-AE81-C49A0266DFFF}"/>
              </a:ext>
            </a:extLst>
          </p:cNvPr>
          <p:cNvGrpSpPr/>
          <p:nvPr/>
        </p:nvGrpSpPr>
        <p:grpSpPr>
          <a:xfrm>
            <a:off x="763934" y="2794815"/>
            <a:ext cx="4410892" cy="2598272"/>
            <a:chOff x="783875" y="2787460"/>
            <a:chExt cx="3705968" cy="4347016"/>
          </a:xfrm>
        </p:grpSpPr>
        <p:sp>
          <p:nvSpPr>
            <p:cNvPr id="429" name="矩形: 圓角 428">
              <a:extLst>
                <a:ext uri="{FF2B5EF4-FFF2-40B4-BE49-F238E27FC236}">
                  <a16:creationId xmlns:a16="http://schemas.microsoft.com/office/drawing/2014/main" id="{259E7C54-A566-4E52-9B4A-2E8687D9C8D3}"/>
                </a:ext>
              </a:extLst>
            </p:cNvPr>
            <p:cNvSpPr/>
            <p:nvPr/>
          </p:nvSpPr>
          <p:spPr>
            <a:xfrm>
              <a:off x="794280" y="2807378"/>
              <a:ext cx="3678134" cy="4327098"/>
            </a:xfrm>
            <a:prstGeom prst="roundRect">
              <a:avLst>
                <a:gd name="adj" fmla="val 1102"/>
              </a:avLst>
            </a:prstGeom>
            <a:solidFill>
              <a:srgbClr val="FFFFFF">
                <a:alpha val="69804"/>
              </a:srgbClr>
            </a:solidFill>
            <a:ln w="28575" cap="flat" cmpd="sng" algn="ctr">
              <a:gradFill>
                <a:gsLst>
                  <a:gs pos="0">
                    <a:srgbClr val="37A9FF"/>
                  </a:gs>
                  <a:gs pos="100000">
                    <a:srgbClr val="D609FF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0" name="矩形: 圓角化同側角落 429">
              <a:extLst>
                <a:ext uri="{FF2B5EF4-FFF2-40B4-BE49-F238E27FC236}">
                  <a16:creationId xmlns:a16="http://schemas.microsoft.com/office/drawing/2014/main" id="{3257F5C8-6285-42E3-834D-B5DD9ADB86FF}"/>
                </a:ext>
              </a:extLst>
            </p:cNvPr>
            <p:cNvSpPr/>
            <p:nvPr/>
          </p:nvSpPr>
          <p:spPr>
            <a:xfrm>
              <a:off x="783875" y="2787460"/>
              <a:ext cx="3705968" cy="934245"/>
            </a:xfrm>
            <a:prstGeom prst="round2SameRect">
              <a:avLst>
                <a:gd name="adj1" fmla="val 11622"/>
                <a:gd name="adj2" fmla="val 0"/>
              </a:avLst>
            </a:prstGeom>
            <a:gradFill>
              <a:gsLst>
                <a:gs pos="4000">
                  <a:srgbClr val="A967FD"/>
                </a:gs>
                <a:gs pos="92000">
                  <a:srgbClr val="6885F9"/>
                </a:gs>
                <a:gs pos="0">
                  <a:srgbClr val="C850FF"/>
                </a:gs>
                <a:gs pos="100000">
                  <a:srgbClr val="58A6FF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15" name="標題 1">
            <a:extLst>
              <a:ext uri="{FF2B5EF4-FFF2-40B4-BE49-F238E27FC236}">
                <a16:creationId xmlns:a16="http://schemas.microsoft.com/office/drawing/2014/main" id="{D2629968-1C47-4662-8714-F1FE9C6E3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271492"/>
          </a:xfrm>
        </p:spPr>
        <p:txBody>
          <a:bodyPr>
            <a:normAutofit/>
          </a:bodyPr>
          <a:lstStyle/>
          <a:p>
            <a:r>
              <a:rPr lang="zh-TW" altLang="zh-TW" sz="4800" dirty="0">
                <a:latin typeface="Arial" panose="020B0604020202020204" pitchFamily="34" charset="0"/>
                <a:sym typeface="Arial" panose="020B0604020202020204" pitchFamily="34" charset="0"/>
              </a:rPr>
              <a:t>為什麼會有資料上雲的需求</a:t>
            </a:r>
            <a:endParaRPr lang="en-US" altLang="zh-TW" sz="48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6" name="內容版面配置區 2">
            <a:extLst>
              <a:ext uri="{FF2B5EF4-FFF2-40B4-BE49-F238E27FC236}">
                <a16:creationId xmlns:a16="http://schemas.microsoft.com/office/drawing/2014/main" id="{5326E400-4474-4933-A560-40A643E782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5313" y="1220470"/>
            <a:ext cx="10972800" cy="51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zh-TW" altLang="zh-TW" sz="2400" b="1" cap="all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私有與公有雲的需求上升</a:t>
            </a:r>
            <a:r>
              <a:rPr lang="en-US" altLang="zh-TW" sz="2400" b="1" cap="all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, </a:t>
            </a:r>
            <a:r>
              <a:rPr lang="zh-TW" altLang="en-US" sz="2400" b="1" cap="all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與異地機房的建置成本考量</a:t>
            </a:r>
            <a:endParaRPr lang="zh-TW" altLang="zh-TW" sz="24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</p:txBody>
      </p:sp>
      <p:sp>
        <p:nvSpPr>
          <p:cNvPr id="317" name="文字方塊 316">
            <a:extLst>
              <a:ext uri="{FF2B5EF4-FFF2-40B4-BE49-F238E27FC236}">
                <a16:creationId xmlns:a16="http://schemas.microsoft.com/office/drawing/2014/main" id="{76081C71-95BD-4B67-B2C7-1397259B67C6}"/>
              </a:ext>
            </a:extLst>
          </p:cNvPr>
          <p:cNvSpPr txBox="1"/>
          <p:nvPr/>
        </p:nvSpPr>
        <p:spPr>
          <a:xfrm>
            <a:off x="1273200" y="2867791"/>
            <a:ext cx="3377568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私有雲</a:t>
            </a:r>
            <a:r>
              <a:rPr lang="en-US" altLang="zh-TW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-</a:t>
            </a:r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企業機房</a:t>
            </a:r>
          </a:p>
        </p:txBody>
      </p:sp>
      <p:sp>
        <p:nvSpPr>
          <p:cNvPr id="318" name="文字方塊 317">
            <a:extLst>
              <a:ext uri="{FF2B5EF4-FFF2-40B4-BE49-F238E27FC236}">
                <a16:creationId xmlns:a16="http://schemas.microsoft.com/office/drawing/2014/main" id="{0259B5B7-621A-42E9-960F-73446B9C33B8}"/>
              </a:ext>
            </a:extLst>
          </p:cNvPr>
          <p:cNvSpPr txBox="1"/>
          <p:nvPr/>
        </p:nvSpPr>
        <p:spPr>
          <a:xfrm>
            <a:off x="1861967" y="4783652"/>
            <a:ext cx="233338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本地端備份</a:t>
            </a:r>
          </a:p>
        </p:txBody>
      </p:sp>
      <p:sp>
        <p:nvSpPr>
          <p:cNvPr id="369" name="箭號: 向右 368">
            <a:extLst>
              <a:ext uri="{FF2B5EF4-FFF2-40B4-BE49-F238E27FC236}">
                <a16:creationId xmlns:a16="http://schemas.microsoft.com/office/drawing/2014/main" id="{332E9D42-48CB-4A3A-B625-0075D61435DA}"/>
              </a:ext>
            </a:extLst>
          </p:cNvPr>
          <p:cNvSpPr/>
          <p:nvPr/>
        </p:nvSpPr>
        <p:spPr>
          <a:xfrm>
            <a:off x="2261481" y="3907050"/>
            <a:ext cx="729140" cy="465802"/>
          </a:xfrm>
          <a:prstGeom prst="rightArrow">
            <a:avLst/>
          </a:prstGeom>
          <a:gradFill>
            <a:gsLst>
              <a:gs pos="48000">
                <a:srgbClr val="6E78F6">
                  <a:alpha val="50000"/>
                </a:srgbClr>
              </a:gs>
              <a:gs pos="0">
                <a:srgbClr val="AC66FA">
                  <a:alpha val="0"/>
                </a:srgbClr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9" name="文字方塊 317">
            <a:extLst>
              <a:ext uri="{FF2B5EF4-FFF2-40B4-BE49-F238E27FC236}">
                <a16:creationId xmlns:a16="http://schemas.microsoft.com/office/drawing/2014/main" id="{2D08F719-B9BC-4C15-B699-97211D356249}"/>
              </a:ext>
            </a:extLst>
          </p:cNvPr>
          <p:cNvSpPr txBox="1"/>
          <p:nvPr/>
        </p:nvSpPr>
        <p:spPr>
          <a:xfrm>
            <a:off x="7676510" y="3569768"/>
            <a:ext cx="28063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異地機房的建置與維護</a:t>
            </a:r>
          </a:p>
        </p:txBody>
      </p:sp>
      <p:sp>
        <p:nvSpPr>
          <p:cNvPr id="371" name="箭號: 向右 370">
            <a:extLst>
              <a:ext uri="{FF2B5EF4-FFF2-40B4-BE49-F238E27FC236}">
                <a16:creationId xmlns:a16="http://schemas.microsoft.com/office/drawing/2014/main" id="{2E0B4969-5C82-4981-85DA-DAA8990E328B}"/>
              </a:ext>
            </a:extLst>
          </p:cNvPr>
          <p:cNvSpPr/>
          <p:nvPr/>
        </p:nvSpPr>
        <p:spPr>
          <a:xfrm>
            <a:off x="5280996" y="4679710"/>
            <a:ext cx="1595664" cy="478472"/>
          </a:xfrm>
          <a:prstGeom prst="rightArrow">
            <a:avLst>
              <a:gd name="adj1" fmla="val 54340"/>
              <a:gd name="adj2" fmla="val 60520"/>
            </a:avLst>
          </a:prstGeom>
          <a:gradFill>
            <a:gsLst>
              <a:gs pos="48000">
                <a:srgbClr val="6E78F6">
                  <a:alpha val="50000"/>
                </a:srgbClr>
              </a:gs>
              <a:gs pos="0">
                <a:srgbClr val="AC66FA">
                  <a:alpha val="0"/>
                </a:srgbClr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73" name="文字方塊 372">
            <a:extLst>
              <a:ext uri="{FF2B5EF4-FFF2-40B4-BE49-F238E27FC236}">
                <a16:creationId xmlns:a16="http://schemas.microsoft.com/office/drawing/2014/main" id="{3405CBE7-1E6B-493F-9AE4-30B68CCEBCF5}"/>
              </a:ext>
            </a:extLst>
          </p:cNvPr>
          <p:cNvSpPr txBox="1"/>
          <p:nvPr/>
        </p:nvSpPr>
        <p:spPr>
          <a:xfrm>
            <a:off x="5469035" y="4372852"/>
            <a:ext cx="12195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雲端備份</a:t>
            </a:r>
          </a:p>
        </p:txBody>
      </p:sp>
      <p:sp>
        <p:nvSpPr>
          <p:cNvPr id="420" name="文字方塊 419">
            <a:extLst>
              <a:ext uri="{FF2B5EF4-FFF2-40B4-BE49-F238E27FC236}">
                <a16:creationId xmlns:a16="http://schemas.microsoft.com/office/drawing/2014/main" id="{AD8E2B86-98E9-4CB5-9A32-8878FE41C1B9}"/>
              </a:ext>
            </a:extLst>
          </p:cNvPr>
          <p:cNvSpPr txBox="1"/>
          <p:nvPr/>
        </p:nvSpPr>
        <p:spPr>
          <a:xfrm>
            <a:off x="5469035" y="2863106"/>
            <a:ext cx="12195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異地備份</a:t>
            </a:r>
          </a:p>
        </p:txBody>
      </p:sp>
      <p:pic>
        <p:nvPicPr>
          <p:cNvPr id="421" name="圖形 420">
            <a:extLst>
              <a:ext uri="{FF2B5EF4-FFF2-40B4-BE49-F238E27FC236}">
                <a16:creationId xmlns:a16="http://schemas.microsoft.com/office/drawing/2014/main" id="{15285436-F028-4DB3-9E6E-42B100559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3816" y="3640478"/>
            <a:ext cx="1024054" cy="954457"/>
          </a:xfrm>
          <a:prstGeom prst="rect">
            <a:avLst/>
          </a:prstGeom>
        </p:spPr>
      </p:pic>
      <p:pic>
        <p:nvPicPr>
          <p:cNvPr id="422" name="圖形 421">
            <a:extLst>
              <a:ext uri="{FF2B5EF4-FFF2-40B4-BE49-F238E27FC236}">
                <a16:creationId xmlns:a16="http://schemas.microsoft.com/office/drawing/2014/main" id="{60232631-CA30-49BA-ABC6-023D8FAF0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031991" y="3869116"/>
            <a:ext cx="801221" cy="702710"/>
          </a:xfrm>
          <a:prstGeom prst="rect">
            <a:avLst/>
          </a:prstGeom>
        </p:spPr>
      </p:pic>
      <p:pic>
        <p:nvPicPr>
          <p:cNvPr id="423" name="圖形 422">
            <a:extLst>
              <a:ext uri="{FF2B5EF4-FFF2-40B4-BE49-F238E27FC236}">
                <a16:creationId xmlns:a16="http://schemas.microsoft.com/office/drawing/2014/main" id="{9D52F924-304D-44D7-9DCA-EAC3353934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00929" y="3656375"/>
            <a:ext cx="1005863" cy="922671"/>
          </a:xfrm>
          <a:prstGeom prst="rect">
            <a:avLst/>
          </a:prstGeom>
        </p:spPr>
      </p:pic>
      <p:pic>
        <p:nvPicPr>
          <p:cNvPr id="424" name="圖形 423">
            <a:extLst>
              <a:ext uri="{FF2B5EF4-FFF2-40B4-BE49-F238E27FC236}">
                <a16:creationId xmlns:a16="http://schemas.microsoft.com/office/drawing/2014/main" id="{76796CF1-C446-4EED-B918-FF73CD74B8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88529" y="5005485"/>
            <a:ext cx="801221" cy="702710"/>
          </a:xfrm>
          <a:prstGeom prst="rect">
            <a:avLst/>
          </a:prstGeom>
        </p:spPr>
      </p:pic>
      <p:pic>
        <p:nvPicPr>
          <p:cNvPr id="425" name="圖形 424">
            <a:extLst>
              <a:ext uri="{FF2B5EF4-FFF2-40B4-BE49-F238E27FC236}">
                <a16:creationId xmlns:a16="http://schemas.microsoft.com/office/drawing/2014/main" id="{C8F59499-D4DB-4078-8347-29D8A17BAB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735064" y="5005485"/>
            <a:ext cx="801221" cy="702710"/>
          </a:xfrm>
          <a:prstGeom prst="rect">
            <a:avLst/>
          </a:prstGeom>
        </p:spPr>
      </p:pic>
      <p:pic>
        <p:nvPicPr>
          <p:cNvPr id="426" name="圖形 425">
            <a:extLst>
              <a:ext uri="{FF2B5EF4-FFF2-40B4-BE49-F238E27FC236}">
                <a16:creationId xmlns:a16="http://schemas.microsoft.com/office/drawing/2014/main" id="{2DC1AA57-988E-4B3E-B3B0-0A7F1D1A47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681599" y="5005485"/>
            <a:ext cx="801221" cy="702710"/>
          </a:xfrm>
          <a:prstGeom prst="rect">
            <a:avLst/>
          </a:prstGeom>
        </p:spPr>
      </p:pic>
      <p:pic>
        <p:nvPicPr>
          <p:cNvPr id="427" name="圖形 426">
            <a:extLst>
              <a:ext uri="{FF2B5EF4-FFF2-40B4-BE49-F238E27FC236}">
                <a16:creationId xmlns:a16="http://schemas.microsoft.com/office/drawing/2014/main" id="{49498E1F-EB09-4802-85D8-0C8291184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20975" y="2751125"/>
            <a:ext cx="801221" cy="702710"/>
          </a:xfrm>
          <a:prstGeom prst="rect">
            <a:avLst/>
          </a:prstGeom>
        </p:spPr>
      </p:pic>
      <p:pic>
        <p:nvPicPr>
          <p:cNvPr id="428" name="圖形 427">
            <a:extLst>
              <a:ext uri="{FF2B5EF4-FFF2-40B4-BE49-F238E27FC236}">
                <a16:creationId xmlns:a16="http://schemas.microsoft.com/office/drawing/2014/main" id="{406D2BE8-ABB7-4E83-A80B-4FD288028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89913" y="2538384"/>
            <a:ext cx="1005863" cy="922671"/>
          </a:xfrm>
          <a:prstGeom prst="rect">
            <a:avLst/>
          </a:prstGeom>
        </p:spPr>
      </p:pic>
      <p:sp>
        <p:nvSpPr>
          <p:cNvPr id="431" name="箭號: 向右 430">
            <a:extLst>
              <a:ext uri="{FF2B5EF4-FFF2-40B4-BE49-F238E27FC236}">
                <a16:creationId xmlns:a16="http://schemas.microsoft.com/office/drawing/2014/main" id="{F39C7D64-C9F8-4D14-86AD-55811223C47B}"/>
              </a:ext>
            </a:extLst>
          </p:cNvPr>
          <p:cNvSpPr/>
          <p:nvPr/>
        </p:nvSpPr>
        <p:spPr>
          <a:xfrm>
            <a:off x="5280996" y="3149694"/>
            <a:ext cx="1595664" cy="478472"/>
          </a:xfrm>
          <a:prstGeom prst="rightArrow">
            <a:avLst>
              <a:gd name="adj1" fmla="val 54340"/>
              <a:gd name="adj2" fmla="val 60520"/>
            </a:avLst>
          </a:prstGeom>
          <a:gradFill>
            <a:gsLst>
              <a:gs pos="48000">
                <a:srgbClr val="6E78F6">
                  <a:alpha val="50000"/>
                </a:srgbClr>
              </a:gs>
              <a:gs pos="0">
                <a:srgbClr val="AC66FA">
                  <a:alpha val="0"/>
                </a:srgbClr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84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 hidden="1">
            <a:extLst>
              <a:ext uri="{FF2B5EF4-FFF2-40B4-BE49-F238E27FC236}">
                <a16:creationId xmlns:a16="http://schemas.microsoft.com/office/drawing/2014/main" id="{C096937B-9A3B-4E5C-BDE3-0D6832B75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7200" cap="none" dirty="0">
                <a:latin typeface="Arial" panose="020B0604020202020204" pitchFamily="34" charset="0"/>
                <a:sym typeface="Arial" panose="020B0604020202020204" pitchFamily="34" charset="0"/>
              </a:rPr>
              <a:t>Live</a:t>
            </a:r>
            <a:br>
              <a:rPr lang="en-US" altLang="zh-TW" sz="7200" cap="none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7200" cap="none" dirty="0">
                <a:latin typeface="Arial" panose="020B0604020202020204" pitchFamily="34" charset="0"/>
                <a:sym typeface="Arial" panose="020B0604020202020204" pitchFamily="34" charset="0"/>
              </a:rPr>
              <a:t>Demo</a:t>
            </a:r>
            <a:endParaRPr lang="zh-TW" altLang="en-US" sz="72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圖片 4" descr="一張含有 畫畫, 標誌 的圖片&#10;&#10;自動產生的描述">
            <a:extLst>
              <a:ext uri="{FF2B5EF4-FFF2-40B4-BE49-F238E27FC236}">
                <a16:creationId xmlns:a16="http://schemas.microsoft.com/office/drawing/2014/main" id="{2F35474B-5A2B-4F93-88F8-916CF21100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754" y="2993246"/>
            <a:ext cx="5826492" cy="335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9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5F606CE9-C8A5-48ED-A539-8DBC807F6043}"/>
              </a:ext>
            </a:extLst>
          </p:cNvPr>
          <p:cNvSpPr/>
          <p:nvPr/>
        </p:nvSpPr>
        <p:spPr>
          <a:xfrm>
            <a:off x="189939" y="1997504"/>
            <a:ext cx="2724026" cy="3688342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D986C4F8-DF2D-40BF-A2B0-8FD11B0A4E2F}"/>
              </a:ext>
            </a:extLst>
          </p:cNvPr>
          <p:cNvSpPr/>
          <p:nvPr/>
        </p:nvSpPr>
        <p:spPr>
          <a:xfrm>
            <a:off x="3162143" y="1997504"/>
            <a:ext cx="2724026" cy="3688342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1D478D88-8C87-4E03-8288-36248AD602E0}"/>
              </a:ext>
            </a:extLst>
          </p:cNvPr>
          <p:cNvSpPr/>
          <p:nvPr/>
        </p:nvSpPr>
        <p:spPr>
          <a:xfrm>
            <a:off x="6270920" y="1997504"/>
            <a:ext cx="2724026" cy="3688342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BED3CE9A-A797-46D0-8B0B-7B7124BE9C7D}"/>
              </a:ext>
            </a:extLst>
          </p:cNvPr>
          <p:cNvSpPr/>
          <p:nvPr/>
        </p:nvSpPr>
        <p:spPr>
          <a:xfrm>
            <a:off x="9273889" y="1997504"/>
            <a:ext cx="2724026" cy="3688342"/>
          </a:xfrm>
          <a:prstGeom prst="roundRect">
            <a:avLst>
              <a:gd name="adj" fmla="val 3099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24F416-0044-413E-8B0E-2E0B9AE72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1"/>
            <a:ext cx="10972800" cy="1279000"/>
          </a:xfrm>
        </p:spPr>
        <p:txBody>
          <a:bodyPr/>
          <a:lstStyle/>
          <a:p>
            <a:pPr algn="ctr"/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推薦機種</a:t>
            </a: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0E45033C-2468-4C92-97E4-471063275B7C}"/>
              </a:ext>
            </a:extLst>
          </p:cNvPr>
          <p:cNvSpPr/>
          <p:nvPr/>
        </p:nvSpPr>
        <p:spPr>
          <a:xfrm>
            <a:off x="3577681" y="6385239"/>
            <a:ext cx="5087661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* 依照記憶體需求不同機種將有最大支援的雲端磁碟區</a:t>
            </a:r>
            <a:r>
              <a:rPr lang="en-US" altLang="zh-TW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/</a:t>
            </a:r>
            <a:r>
              <a:rPr lang="zh-TW" alt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LUN </a:t>
            </a:r>
            <a:r>
              <a:rPr lang="zh-TW" alt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個數限制。</a:t>
            </a:r>
            <a:endParaRPr lang="en-US" altLang="zh-TW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endParaRPr lang="zh-TW" altLang="en-US" sz="12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5" name="文字方塊 23">
            <a:extLst>
              <a:ext uri="{FF2B5EF4-FFF2-40B4-BE49-F238E27FC236}">
                <a16:creationId xmlns:a16="http://schemas.microsoft.com/office/drawing/2014/main" id="{FC58F714-02B8-4FC9-8516-108A77F165B2}"/>
              </a:ext>
            </a:extLst>
          </p:cNvPr>
          <p:cNvSpPr txBox="1"/>
          <p:nvPr/>
        </p:nvSpPr>
        <p:spPr>
          <a:xfrm>
            <a:off x="9379697" y="3048464"/>
            <a:ext cx="2440918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Suggested Cloud Volume</a:t>
            </a:r>
            <a:r>
              <a:rPr kumimoji="1"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</a:t>
            </a:r>
            <a:r>
              <a:rPr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LUN:</a:t>
            </a:r>
            <a:r>
              <a:rPr kumimoji="1"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</a:t>
            </a:r>
            <a:endParaRPr lang="en-US" altLang="zh-TW" sz="1400" b="1" dirty="0">
              <a:solidFill>
                <a:srgbClr val="FF009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bay 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Intel</a:t>
            </a:r>
            <a:r>
              <a:rPr kumimoji="1" lang="en-US" altLang="zh-TW" sz="1400" baseline="30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Xeon</a:t>
            </a:r>
            <a:r>
              <a:rPr kumimoji="1" lang="en-US" altLang="zh-TW" sz="1400" baseline="30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E5-2630 v4 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    10-core 2.2 GHz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 256GB RAM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7" name="文字方塊 23">
            <a:extLst>
              <a:ext uri="{FF2B5EF4-FFF2-40B4-BE49-F238E27FC236}">
                <a16:creationId xmlns:a16="http://schemas.microsoft.com/office/drawing/2014/main" id="{A812AF50-7B88-43F8-88F2-C083A2456AB8}"/>
              </a:ext>
            </a:extLst>
          </p:cNvPr>
          <p:cNvSpPr txBox="1"/>
          <p:nvPr/>
        </p:nvSpPr>
        <p:spPr>
          <a:xfrm>
            <a:off x="6382278" y="3048464"/>
            <a:ext cx="2552172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Suggested Cloud Volume</a:t>
            </a:r>
            <a:r>
              <a:rPr kumimoji="1"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</a:t>
            </a:r>
            <a:r>
              <a:rPr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LUN:</a:t>
            </a:r>
            <a:r>
              <a:rPr kumimoji="1"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</a:t>
            </a:r>
            <a:endParaRPr lang="en-US" altLang="zh-TW" sz="1400" b="1" dirty="0">
              <a:solidFill>
                <a:srgbClr val="FF009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16 bay 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Intel</a:t>
            </a:r>
            <a:r>
              <a:rPr kumimoji="1" lang="en-US" altLang="zh-TW" sz="1400" baseline="30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Xeon</a:t>
            </a:r>
            <a:r>
              <a:rPr kumimoji="1" lang="en-US" altLang="zh-TW" sz="1400" baseline="30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E-2124 quad-core 3.3 GHz processor (burst up to 4.3 GHz)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 64GB RAM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49" name="文字方塊 23">
            <a:extLst>
              <a:ext uri="{FF2B5EF4-FFF2-40B4-BE49-F238E27FC236}">
                <a16:creationId xmlns:a16="http://schemas.microsoft.com/office/drawing/2014/main" id="{A133BDF5-DD3A-462D-A6D5-89998BF6DBF1}"/>
              </a:ext>
            </a:extLst>
          </p:cNvPr>
          <p:cNvSpPr txBox="1"/>
          <p:nvPr/>
        </p:nvSpPr>
        <p:spPr>
          <a:xfrm>
            <a:off x="3287597" y="3048464"/>
            <a:ext cx="2453631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lang="en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Suggested Cloud Volume</a:t>
            </a:r>
            <a:r>
              <a:rPr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</a:t>
            </a:r>
            <a:r>
              <a:rPr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lang="en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LUN: 8</a:t>
            </a:r>
            <a:endParaRPr kumimoji="1" lang="en" altLang="zh-TW" sz="1400" b="1" dirty="0">
              <a:solidFill>
                <a:srgbClr val="FF0099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 bay </a:t>
            </a:r>
            <a:endParaRPr lang="en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lang="en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Intel</a:t>
            </a:r>
            <a:r>
              <a:rPr kumimoji="1" lang="en-US" altLang="zh-TW" sz="1400" baseline="300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®</a:t>
            </a:r>
            <a:r>
              <a:rPr lang="en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Core™ i5-8400T </a:t>
            </a:r>
          </a:p>
          <a:p>
            <a:r>
              <a:rPr lang="en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    6-core 1.7 GHz </a:t>
            </a:r>
          </a:p>
          <a:p>
            <a:r>
              <a:rPr lang="zh-TW" alt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    </a:t>
            </a:r>
            <a:r>
              <a:rPr lang="en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processor, </a:t>
            </a:r>
          </a:p>
          <a:p>
            <a:r>
              <a:rPr lang="en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    Max turbo to 3.3 GHz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Max 32GB RAM</a:t>
            </a:r>
            <a:endParaRPr lang="en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1" name="文字方塊 23">
            <a:extLst>
              <a:ext uri="{FF2B5EF4-FFF2-40B4-BE49-F238E27FC236}">
                <a16:creationId xmlns:a16="http://schemas.microsoft.com/office/drawing/2014/main" id="{35E72A6A-CE9D-4399-BCAA-BC912CE5319C}"/>
              </a:ext>
            </a:extLst>
          </p:cNvPr>
          <p:cNvSpPr txBox="1"/>
          <p:nvPr/>
        </p:nvSpPr>
        <p:spPr>
          <a:xfrm>
            <a:off x="263493" y="3048464"/>
            <a:ext cx="2518690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Suggested Cloud Volume</a:t>
            </a:r>
            <a:r>
              <a:rPr kumimoji="1"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/</a:t>
            </a:r>
            <a:r>
              <a:rPr kumimoji="1" lang="zh-TW" altLang="en-US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</a:t>
            </a:r>
            <a:r>
              <a:rPr kumimoji="1" lang="en-US" altLang="zh-TW" sz="1400" b="1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LUN: 4</a:t>
            </a: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 bay 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AMD R-Series RX-421ND 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    quad-core 2.1 GHz </a:t>
            </a:r>
            <a:r>
              <a:rPr kumimoji="1" lang="zh-TW" alt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 </a:t>
            </a:r>
            <a:endParaRPr kumimoji="1"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kumimoji="1" lang="zh-TW" altLang="en-US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    </a:t>
            </a: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processor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     (Turbo Core to 3.4 GHz)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238760" indent="-238760">
              <a:buFont typeface="Arial" panose="020B0604020202020204" pitchFamily="34" charset="0"/>
              <a:buChar char="•"/>
            </a:pPr>
            <a:r>
              <a:rPr kumimoji="1" lang="en-US" altLang="zh-TW" sz="1400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8GB RAM</a:t>
            </a:r>
            <a:endParaRPr lang="en-US" altLang="zh-TW" sz="1400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18D4E8C6-3702-4C31-B652-79925D847700}"/>
              </a:ext>
            </a:extLst>
          </p:cNvPr>
          <p:cNvGrpSpPr/>
          <p:nvPr/>
        </p:nvGrpSpPr>
        <p:grpSpPr>
          <a:xfrm>
            <a:off x="6267448" y="5183460"/>
            <a:ext cx="2746169" cy="1013498"/>
            <a:chOff x="6305548" y="4623095"/>
            <a:chExt cx="2746169" cy="1013498"/>
          </a:xfrm>
        </p:grpSpPr>
        <p:pic>
          <p:nvPicPr>
            <p:cNvPr id="53" name="圖片 52">
              <a:extLst>
                <a:ext uri="{FF2B5EF4-FFF2-40B4-BE49-F238E27FC236}">
                  <a16:creationId xmlns:a16="http://schemas.microsoft.com/office/drawing/2014/main" id="{E4F99440-572F-452D-A3B3-0C97813FC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542358" y="4197805"/>
              <a:ext cx="193381" cy="2667001"/>
            </a:xfrm>
            <a:prstGeom prst="rect">
              <a:avLst/>
            </a:prstGeom>
          </p:spPr>
        </p:pic>
        <p:pic>
          <p:nvPicPr>
            <p:cNvPr id="55" name="圖片 21">
              <a:extLst>
                <a:ext uri="{FF2B5EF4-FFF2-40B4-BE49-F238E27FC236}">
                  <a16:creationId xmlns:a16="http://schemas.microsoft.com/office/drawing/2014/main" id="{EE83A556-B5CE-47FC-9946-7AC966454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9021" y="4623095"/>
              <a:ext cx="2742696" cy="1013498"/>
            </a:xfrm>
            <a:prstGeom prst="rect">
              <a:avLst/>
            </a:prstGeom>
          </p:spPr>
        </p:pic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8B6BC667-157B-4E39-B6A5-B666C47AF1D1}"/>
              </a:ext>
            </a:extLst>
          </p:cNvPr>
          <p:cNvGrpSpPr/>
          <p:nvPr/>
        </p:nvGrpSpPr>
        <p:grpSpPr>
          <a:xfrm>
            <a:off x="540462" y="4851905"/>
            <a:ext cx="2137986" cy="1345053"/>
            <a:chOff x="541802" y="4231353"/>
            <a:chExt cx="2137986" cy="1345053"/>
          </a:xfrm>
        </p:grpSpPr>
        <p:pic>
          <p:nvPicPr>
            <p:cNvPr id="65" name="圖片 64">
              <a:extLst>
                <a:ext uri="{FF2B5EF4-FFF2-40B4-BE49-F238E27FC236}">
                  <a16:creationId xmlns:a16="http://schemas.microsoft.com/office/drawing/2014/main" id="{D1091D80-E34A-4304-A3E1-E981B23C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518121" y="4527765"/>
              <a:ext cx="141791" cy="1955491"/>
            </a:xfrm>
            <a:prstGeom prst="rect">
              <a:avLst/>
            </a:prstGeom>
          </p:spPr>
        </p:pic>
        <p:pic>
          <p:nvPicPr>
            <p:cNvPr id="66" name="圖片 31">
              <a:extLst>
                <a:ext uri="{FF2B5EF4-FFF2-40B4-BE49-F238E27FC236}">
                  <a16:creationId xmlns:a16="http://schemas.microsoft.com/office/drawing/2014/main" id="{E80D2453-178F-4E54-B2E9-F2585A132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1802" y="4231353"/>
              <a:ext cx="2137986" cy="1336241"/>
            </a:xfrm>
            <a:prstGeom prst="rect">
              <a:avLst/>
            </a:prstGeom>
          </p:spPr>
        </p:pic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E4050F1B-A5F9-4728-9151-48DFC177524C}"/>
              </a:ext>
            </a:extLst>
          </p:cNvPr>
          <p:cNvGrpSpPr/>
          <p:nvPr/>
        </p:nvGrpSpPr>
        <p:grpSpPr>
          <a:xfrm>
            <a:off x="9271605" y="5191360"/>
            <a:ext cx="2767996" cy="997001"/>
            <a:chOff x="9271605" y="4630995"/>
            <a:chExt cx="2767996" cy="997001"/>
          </a:xfrm>
        </p:grpSpPr>
        <p:pic>
          <p:nvPicPr>
            <p:cNvPr id="71" name="圖片 70">
              <a:extLst>
                <a:ext uri="{FF2B5EF4-FFF2-40B4-BE49-F238E27FC236}">
                  <a16:creationId xmlns:a16="http://schemas.microsoft.com/office/drawing/2014/main" id="{B0489A3E-553B-41D9-8743-665C204AB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609410" y="4197805"/>
              <a:ext cx="193381" cy="2667001"/>
            </a:xfrm>
            <a:prstGeom prst="rect">
              <a:avLst/>
            </a:prstGeom>
          </p:spPr>
        </p:pic>
        <p:pic>
          <p:nvPicPr>
            <p:cNvPr id="73" name="圖片 17">
              <a:extLst>
                <a:ext uri="{FF2B5EF4-FFF2-40B4-BE49-F238E27FC236}">
                  <a16:creationId xmlns:a16="http://schemas.microsoft.com/office/drawing/2014/main" id="{E3696068-2E2C-49A4-83B8-3AB430F72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1605" y="4630995"/>
              <a:ext cx="2755044" cy="966826"/>
            </a:xfrm>
            <a:prstGeom prst="rect">
              <a:avLst/>
            </a:prstGeom>
          </p:spPr>
        </p:pic>
      </p:grpSp>
      <p:sp>
        <p:nvSpPr>
          <p:cNvPr id="78" name="矩形 77">
            <a:extLst>
              <a:ext uri="{FF2B5EF4-FFF2-40B4-BE49-F238E27FC236}">
                <a16:creationId xmlns:a16="http://schemas.microsoft.com/office/drawing/2014/main" id="{4648BCCD-3203-4539-910C-9F2B87D5D62D}"/>
              </a:ext>
            </a:extLst>
          </p:cNvPr>
          <p:cNvSpPr/>
          <p:nvPr/>
        </p:nvSpPr>
        <p:spPr>
          <a:xfrm>
            <a:off x="3166933" y="2542239"/>
            <a:ext cx="2713292" cy="504176"/>
          </a:xfrm>
          <a:prstGeom prst="rect">
            <a:avLst/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D1BBE393-2848-400F-8C23-EADAA871675A}"/>
              </a:ext>
            </a:extLst>
          </p:cNvPr>
          <p:cNvSpPr/>
          <p:nvPr/>
        </p:nvSpPr>
        <p:spPr>
          <a:xfrm>
            <a:off x="6281001" y="2542239"/>
            <a:ext cx="2722218" cy="504176"/>
          </a:xfrm>
          <a:prstGeom prst="rect">
            <a:avLst/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BFD0EDA1-9A0A-4960-B773-1A5F0EFA3482}"/>
              </a:ext>
            </a:extLst>
          </p:cNvPr>
          <p:cNvSpPr/>
          <p:nvPr/>
        </p:nvSpPr>
        <p:spPr>
          <a:xfrm>
            <a:off x="9271605" y="2542239"/>
            <a:ext cx="2716238" cy="504176"/>
          </a:xfrm>
          <a:prstGeom prst="rect">
            <a:avLst/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44060B7-7E1B-46D6-BF14-FB7410D017A9}"/>
              </a:ext>
            </a:extLst>
          </p:cNvPr>
          <p:cNvSpPr/>
          <p:nvPr/>
        </p:nvSpPr>
        <p:spPr>
          <a:xfrm>
            <a:off x="204157" y="2542239"/>
            <a:ext cx="2709808" cy="504176"/>
          </a:xfrm>
          <a:prstGeom prst="rect">
            <a:avLst/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6" name="文字方塊 5">
            <a:extLst>
              <a:ext uri="{FF2B5EF4-FFF2-40B4-BE49-F238E27FC236}">
                <a16:creationId xmlns:a16="http://schemas.microsoft.com/office/drawing/2014/main" id="{3B1D52DA-C58A-44D7-878F-72D9DF775BB6}"/>
              </a:ext>
            </a:extLst>
          </p:cNvPr>
          <p:cNvSpPr txBox="1"/>
          <p:nvPr/>
        </p:nvSpPr>
        <p:spPr>
          <a:xfrm>
            <a:off x="9226736" y="2153957"/>
            <a:ext cx="2847029" cy="8825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zh-TW" altLang="en-US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企業級</a:t>
            </a:r>
          </a:p>
          <a:p>
            <a:pPr algn="ctr">
              <a:lnSpc>
                <a:spcPct val="130000"/>
              </a:lnSpc>
            </a:pPr>
            <a:r>
              <a:rPr lang="af-ZA" altLang="zh-TW" sz="24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TDS-16489U R2</a:t>
            </a:r>
          </a:p>
        </p:txBody>
      </p:sp>
      <p:sp>
        <p:nvSpPr>
          <p:cNvPr id="48" name="文字方塊 5">
            <a:extLst>
              <a:ext uri="{FF2B5EF4-FFF2-40B4-BE49-F238E27FC236}">
                <a16:creationId xmlns:a16="http://schemas.microsoft.com/office/drawing/2014/main" id="{19196FE7-2F00-4258-8720-049418206DAB}"/>
              </a:ext>
            </a:extLst>
          </p:cNvPr>
          <p:cNvSpPr txBox="1"/>
          <p:nvPr/>
        </p:nvSpPr>
        <p:spPr>
          <a:xfrm>
            <a:off x="6262647" y="2136639"/>
            <a:ext cx="2732299" cy="8825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TW" b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</a:t>
            </a:r>
            <a:r>
              <a:rPr lang="zh-TW" altLang="en-US" b="1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高階</a:t>
            </a:r>
            <a:endParaRPr lang="zh-TW" altLang="en-US" b="1" dirty="0">
              <a:solidFill>
                <a:schemeClr val="bg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30000"/>
              </a:lnSpc>
            </a:pPr>
            <a:r>
              <a:rPr lang="af-ZA" altLang="zh-TW" sz="240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TS-1683XU-RP</a:t>
            </a:r>
            <a:endParaRPr lang="af-ZA" altLang="zh-TW" sz="2400" dirty="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50" name="文字方塊 5">
            <a:extLst>
              <a:ext uri="{FF2B5EF4-FFF2-40B4-BE49-F238E27FC236}">
                <a16:creationId xmlns:a16="http://schemas.microsoft.com/office/drawing/2014/main" id="{0A6E96B3-6119-4F26-9353-E4093AA579D8}"/>
              </a:ext>
            </a:extLst>
          </p:cNvPr>
          <p:cNvSpPr txBox="1"/>
          <p:nvPr/>
        </p:nvSpPr>
        <p:spPr>
          <a:xfrm>
            <a:off x="3203306" y="2136639"/>
            <a:ext cx="2682864" cy="8825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TW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</a:t>
            </a:r>
            <a:r>
              <a:rPr lang="zh-TW" altLang="en-US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中階</a:t>
            </a:r>
          </a:p>
          <a:p>
            <a:pPr algn="ctr">
              <a:lnSpc>
                <a:spcPct val="130000"/>
              </a:lnSpc>
            </a:pPr>
            <a:r>
              <a:rPr lang="af-ZA" altLang="zh-TW" sz="24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TVS-872XT</a:t>
            </a:r>
          </a:p>
        </p:txBody>
      </p:sp>
      <p:sp>
        <p:nvSpPr>
          <p:cNvPr id="52" name="文字方塊 5">
            <a:extLst>
              <a:ext uri="{FF2B5EF4-FFF2-40B4-BE49-F238E27FC236}">
                <a16:creationId xmlns:a16="http://schemas.microsoft.com/office/drawing/2014/main" id="{D534E4C5-8BDD-478E-A7A7-5CFABD421F90}"/>
              </a:ext>
            </a:extLst>
          </p:cNvPr>
          <p:cNvSpPr txBox="1"/>
          <p:nvPr/>
        </p:nvSpPr>
        <p:spPr>
          <a:xfrm>
            <a:off x="638610" y="2136639"/>
            <a:ext cx="1786956" cy="88254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n-US" altLang="zh-TW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</a:t>
            </a:r>
            <a:r>
              <a:rPr lang="zh-TW" altLang="en-US" b="1" dirty="0">
                <a:solidFill>
                  <a:schemeClr val="bg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入門</a:t>
            </a:r>
          </a:p>
          <a:p>
            <a:pPr algn="ctr">
              <a:lnSpc>
                <a:spcPct val="130000"/>
              </a:lnSpc>
            </a:pPr>
            <a:r>
              <a:rPr lang="af-ZA" altLang="zh-TW" sz="2400" dirty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TS-873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801E3966-3461-1B49-A9B1-8A98E6105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1839" y="4795182"/>
            <a:ext cx="2365145" cy="148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0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48" hidden="1">
            <a:extLst>
              <a:ext uri="{FF2B5EF4-FFF2-40B4-BE49-F238E27FC236}">
                <a16:creationId xmlns:a16="http://schemas.microsoft.com/office/drawing/2014/main" id="{6A2E0D61-981D-41BA-A430-11FE70DB393F}"/>
              </a:ext>
            </a:extLst>
          </p:cNvPr>
          <p:cNvSpPr txBox="1"/>
          <p:nvPr/>
        </p:nvSpPr>
        <p:spPr>
          <a:xfrm>
            <a:off x="6348077" y="6940390"/>
            <a:ext cx="4631140" cy="71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en-US" altLang="zh-TW" sz="8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©2019</a:t>
            </a:r>
            <a:r>
              <a:rPr lang="zh-TW" altLang="en-US" sz="800" b="1" dirty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Microsoft JhengHei"/>
                <a:sym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800" b="1" dirty="0">
              <a:solidFill>
                <a:schemeClr val="tx1">
                  <a:lumMod val="9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1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 hidden="1">
            <a:extLst>
              <a:ext uri="{FF2B5EF4-FFF2-40B4-BE49-F238E27FC236}">
                <a16:creationId xmlns:a16="http://schemas.microsoft.com/office/drawing/2014/main" id="{8E771831-9AE3-4778-A459-657E968FF168}"/>
              </a:ext>
            </a:extLst>
          </p:cNvPr>
          <p:cNvSpPr/>
          <p:nvPr/>
        </p:nvSpPr>
        <p:spPr>
          <a:xfrm>
            <a:off x="6096000" y="0"/>
            <a:ext cx="6095999" cy="6858000"/>
          </a:xfrm>
          <a:prstGeom prst="rect">
            <a:avLst/>
          </a:prstGeom>
          <a:gradFill>
            <a:gsLst>
              <a:gs pos="0">
                <a:srgbClr val="7030A0">
                  <a:alpha val="0"/>
                </a:srgbClr>
              </a:gs>
              <a:gs pos="90000">
                <a:srgbClr val="00206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0C16357C-D6FF-4F1F-8755-D883AD0E4ABA}"/>
              </a:ext>
            </a:extLst>
          </p:cNvPr>
          <p:cNvSpPr txBox="1"/>
          <p:nvPr/>
        </p:nvSpPr>
        <p:spPr>
          <a:xfrm>
            <a:off x="928574" y="190499"/>
            <a:ext cx="10334852" cy="15756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zh-TW" altLang="en-US" sz="4800" b="1" cap="all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+mj-cs"/>
                <a:sym typeface="Arial" panose="020B0604020202020204" pitchFamily="34" charset="0"/>
              </a:rPr>
              <a:t>用戶資料上雲的問題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622ABBCB-7E0D-4BEC-955E-A936A8B0DD75}"/>
              </a:ext>
            </a:extLst>
          </p:cNvPr>
          <p:cNvSpPr txBox="1">
            <a:spLocks/>
          </p:cNvSpPr>
          <p:nvPr/>
        </p:nvSpPr>
        <p:spPr>
          <a:xfrm>
            <a:off x="6096000" y="2133087"/>
            <a:ext cx="4665604" cy="28431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7970" indent="-267970">
              <a:lnSpc>
                <a:spcPct val="100000"/>
              </a:lnSpc>
              <a:spcAft>
                <a:spcPts val="600"/>
              </a:spcAft>
            </a:pP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LUN</a:t>
            </a:r>
            <a:r>
              <a:rPr lang="zh-CN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的備份方式有限</a:t>
            </a:r>
            <a:r>
              <a:rPr lang="en-US" altLang="zh-CN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,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有甚麼方式能讓我不用改變既有的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LUN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使用方式</a:t>
            </a:r>
            <a:r>
              <a:rPr lang="zh-CN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就直接備份到雲端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? </a:t>
            </a:r>
          </a:p>
          <a:p>
            <a:pPr marL="267970" indent="-267970">
              <a:lnSpc>
                <a:spcPct val="100000"/>
              </a:lnSpc>
              <a:spcAft>
                <a:spcPts val="600"/>
              </a:spcAft>
            </a:pP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資料上雲到底有沒有危險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?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有沒有辦法讓資料去識別化，讓雲業者的管理員看到你存放了什麼資料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?​</a:t>
            </a:r>
          </a:p>
          <a:p>
            <a:pPr marL="267970" indent="-267970">
              <a:lnSpc>
                <a:spcPct val="100000"/>
              </a:lnSpc>
              <a:spcAft>
                <a:spcPts val="600"/>
              </a:spcAft>
            </a:pP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上雲的費用也不少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, </a:t>
            </a:r>
            <a:r>
              <a:rPr lang="zh-TW" altLang="en-US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有甚麼方式可以讓資料上傳到雲端能夠省錢且可以更加有效率 </a:t>
            </a:r>
            <a:r>
              <a:rPr lang="en-US" altLang="zh-TW" sz="18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/>
                <a:sym typeface="Arial" panose="020B0604020202020204" pitchFamily="34" charset="0"/>
              </a:rPr>
              <a:t>?</a:t>
            </a:r>
          </a:p>
        </p:txBody>
      </p:sp>
      <p:pic>
        <p:nvPicPr>
          <p:cNvPr id="9" name="圖片 8" descr="一張含有 建築物, 男人, 走路中, 人行道 的圖片&#10;&#10;自動產生的描述" hidden="1">
            <a:extLst>
              <a:ext uri="{FF2B5EF4-FFF2-40B4-BE49-F238E27FC236}">
                <a16:creationId xmlns:a16="http://schemas.microsoft.com/office/drawing/2014/main" id="{CE927DDB-1F15-4D0F-B812-308226AF48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59" y="2237322"/>
            <a:ext cx="5524716" cy="3987462"/>
          </a:xfrm>
          <a:prstGeom prst="rect">
            <a:avLst/>
          </a:prstGeom>
          <a:effectLst/>
        </p:spPr>
      </p:pic>
      <p:sp>
        <p:nvSpPr>
          <p:cNvPr id="7" name="矩形: 圓角 10">
            <a:extLst>
              <a:ext uri="{FF2B5EF4-FFF2-40B4-BE49-F238E27FC236}">
                <a16:creationId xmlns:a16="http://schemas.microsoft.com/office/drawing/2014/main" id="{13D59A14-01A2-694A-8524-F0EF649CA5F5}"/>
              </a:ext>
            </a:extLst>
          </p:cNvPr>
          <p:cNvSpPr/>
          <p:nvPr/>
        </p:nvSpPr>
        <p:spPr>
          <a:xfrm>
            <a:off x="6176055" y="5091833"/>
            <a:ext cx="4585549" cy="1093067"/>
          </a:xfrm>
          <a:prstGeom prst="roundRect">
            <a:avLst>
              <a:gd name="adj" fmla="val 5723"/>
            </a:avLst>
          </a:prstGeom>
          <a:gradFill>
            <a:gsLst>
              <a:gs pos="0">
                <a:srgbClr val="8776FB"/>
              </a:gs>
              <a:gs pos="100000">
                <a:srgbClr val="6885F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選用 </a:t>
            </a:r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VJBOD Cloud </a:t>
            </a:r>
          </a:p>
          <a:p>
            <a:pPr algn="ctr"/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雲網關解決方案</a:t>
            </a:r>
            <a:r>
              <a:rPr lang="zh-TW" altLang="en-US" sz="28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就對了</a:t>
            </a:r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!</a:t>
            </a:r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</a:p>
        </p:txBody>
      </p:sp>
      <p:sp>
        <p:nvSpPr>
          <p:cNvPr id="4" name="標題 3" hidden="1">
            <a:extLst>
              <a:ext uri="{FF2B5EF4-FFF2-40B4-BE49-F238E27FC236}">
                <a16:creationId xmlns:a16="http://schemas.microsoft.com/office/drawing/2014/main" id="{D8A105DC-B871-4524-965C-9C38DE17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" name="圖片 9" descr="一張含有 玩具, 房間 的圖片&#10;&#10;自動產生的描述">
            <a:extLst>
              <a:ext uri="{FF2B5EF4-FFF2-40B4-BE49-F238E27FC236}">
                <a16:creationId xmlns:a16="http://schemas.microsoft.com/office/drawing/2014/main" id="{239787BF-0C16-49E7-B239-DCD3C6944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44" y="1998554"/>
            <a:ext cx="5161099" cy="459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3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758BBBD-A8C3-4977-A239-77CDA52CF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9005074"/>
              </p:ext>
            </p:extLst>
          </p:nvPr>
        </p:nvGraphicFramePr>
        <p:xfrm>
          <a:off x="1014081" y="2083852"/>
          <a:ext cx="9994452" cy="43253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4807">
                  <a:extLst>
                    <a:ext uri="{9D8B030D-6E8A-4147-A177-3AD203B41FA5}">
                      <a16:colId xmlns:a16="http://schemas.microsoft.com/office/drawing/2014/main" val="339731809"/>
                    </a:ext>
                  </a:extLst>
                </a:gridCol>
                <a:gridCol w="4118697">
                  <a:extLst>
                    <a:ext uri="{9D8B030D-6E8A-4147-A177-3AD203B41FA5}">
                      <a16:colId xmlns:a16="http://schemas.microsoft.com/office/drawing/2014/main" val="3255940465"/>
                    </a:ext>
                  </a:extLst>
                </a:gridCol>
                <a:gridCol w="4250948">
                  <a:extLst>
                    <a:ext uri="{9D8B030D-6E8A-4147-A177-3AD203B41FA5}">
                      <a16:colId xmlns:a16="http://schemas.microsoft.com/office/drawing/2014/main" val="1651193636"/>
                    </a:ext>
                  </a:extLst>
                </a:gridCol>
              </a:tblGrid>
              <a:tr h="583540">
                <a:tc>
                  <a:txBody>
                    <a:bodyPr/>
                    <a:lstStyle/>
                    <a:p>
                      <a:pPr algn="ctr"/>
                      <a:endParaRPr lang="zh-TW" altLang="en-US" sz="18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4713" marR="64713" marT="129425" marB="12942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800" b="1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   HybridMount</a:t>
                      </a:r>
                    </a:p>
                  </a:txBody>
                  <a:tcPr marL="64713" marR="64713" marT="129425" marB="129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800" dirty="0"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   VJBOD Cloud</a:t>
                      </a:r>
                    </a:p>
                  </a:txBody>
                  <a:tcPr marL="64713" marR="64713" marT="129425" marB="129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F89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633407"/>
                  </a:ext>
                </a:extLst>
              </a:tr>
              <a:tr h="529508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支援雲端儲存商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29 (</a:t>
                      </a:r>
                      <a:r>
                        <a:rPr lang="ja-JP" altLang="en-US" sz="1400" b="0" i="0" u="none" strike="noStrike" noProof="0">
                          <a:latin typeface="Arial"/>
                          <a:ea typeface="微軟正黑體"/>
                          <a:cs typeface="Arial"/>
                        </a:rPr>
                        <a:t>物件儲存和檔案儲存</a:t>
                      </a:r>
                      <a:r>
                        <a:rPr lang="en-US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  <a:endParaRPr lang="en-US" altLang="zh-TW" sz="1400" b="0" i="0" u="none" strike="noStrike" noProof="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0" i="0">
                          <a:latin typeface="Arial"/>
                          <a:ea typeface="微軟正黑體"/>
                          <a:cs typeface="Arial"/>
                        </a:rPr>
                        <a:t>18</a:t>
                      </a:r>
                      <a:r>
                        <a:rPr lang="en-US" altLang="zh-TW" sz="1400" b="0" i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(</a:t>
                      </a:r>
                      <a:r>
                        <a:rPr lang="en-US" altLang="zh-TW" sz="1400" b="0" i="0">
                          <a:latin typeface="Arial"/>
                          <a:ea typeface="微軟正黑體"/>
                          <a:cs typeface="Arial"/>
                        </a:rPr>
                        <a:t>物件儲存</a:t>
                      </a:r>
                      <a:r>
                        <a:rPr lang="en-US" altLang="zh-TW" sz="1400" b="0" i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)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409083"/>
                  </a:ext>
                </a:extLst>
              </a:tr>
              <a:tr h="324189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網關類型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檔案型雲網關</a:t>
                      </a:r>
                      <a:endParaRPr lang="zh-TW" sz="1400" dirty="0"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區塊型雲網關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800418"/>
                  </a:ext>
                </a:extLst>
              </a:tr>
              <a:tr h="937838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4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特色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400" b="0" i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1. </a:t>
                      </a:r>
                      <a:r>
                        <a:rPr 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多雲空間掛載</a:t>
                      </a:r>
                      <a:r>
                        <a:rPr lang="en-US" alt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, 集中管理</a:t>
                      </a:r>
                      <a:endParaRPr lang="zh-TW" sz="1400" b="0" i="0" u="none" strike="noStrike" noProof="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2. </a:t>
                      </a:r>
                      <a:r>
                        <a:rPr lang="zh-TW" sz="1400" b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雲端檔案多端點同步</a:t>
                      </a:r>
                      <a:endParaRPr lang="en-US" altLang="zh-TW" sz="1400" b="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400" b="0" kern="1200">
                          <a:solidFill>
                            <a:schemeClr val="dk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3. 雲服務應用程式可快速存取檔案 </a:t>
                      </a:r>
                      <a:endParaRPr lang="zh-TW" altLang="en-US" sz="1400" b="0" kern="1200" noProof="0">
                        <a:solidFill>
                          <a:schemeClr val="dk1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alt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1. </a:t>
                      </a:r>
                      <a:r>
                        <a:rPr 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低延遲</a:t>
                      </a:r>
                      <a:r>
                        <a:rPr lang="en-US" alt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SAN</a:t>
                      </a:r>
                      <a:r>
                        <a:rPr lang="zh-TW" altLang="en-US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環境</a:t>
                      </a:r>
                      <a:r>
                        <a:rPr lang="en-US" alt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, </a:t>
                      </a:r>
                      <a:r>
                        <a:rPr lang="zh-TW" altLang="en-US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資料備份到雲</a:t>
                      </a:r>
                    </a:p>
                    <a:p>
                      <a:pPr lvl="0" algn="l">
                        <a:buNone/>
                      </a:pPr>
                      <a:r>
                        <a:rPr 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2.</a:t>
                      </a:r>
                      <a:r>
                        <a:rPr lang="en-US" alt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r>
                        <a:rPr lang="zh-TW" altLang="en-US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上雲</a:t>
                      </a:r>
                      <a:r>
                        <a:rPr 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資料去識別化</a:t>
                      </a:r>
                      <a:r>
                        <a:rPr lang="en-US" alt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, 絕佳資料安全防護</a:t>
                      </a:r>
                      <a:endParaRPr lang="zh-TW" sz="1400" b="0" i="0" u="none" strike="noStrike" noProof="0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altLang="zh-TW" sz="1400" b="0" i="0" u="none" strike="noStrike" noProof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3. 資料上雲時, 只上傳變動量, 減少備份時間</a:t>
                      </a:r>
                      <a:endParaRPr lang="zh-TW" sz="1400" b="0" i="0" u="none" strike="noStrike" noProof="0" err="1"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704749"/>
                  </a:ext>
                </a:extLst>
              </a:tr>
              <a:tr h="453865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4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快照還原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4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不支援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4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支援自動化快照還原點. </a:t>
                      </a:r>
                      <a:endParaRPr lang="en-US" altLang="zh-TW" sz="1400" b="0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377468"/>
                  </a:ext>
                </a:extLst>
              </a:tr>
              <a:tr h="55506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適用情境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0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檔案伺服器線上協作與檔案層級資料分析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TW" sz="1400" b="0" i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LUN</a:t>
                      </a:r>
                      <a:r>
                        <a:rPr lang="zh-TW" altLang="en-US" sz="1400" b="0" i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的資料上雲</a:t>
                      </a:r>
                      <a:br>
                        <a:rPr lang="en-US" altLang="zh-TW" sz="1400" b="0" i="0"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</a:br>
                      <a:r>
                        <a:rPr lang="zh-TW" altLang="en-US" sz="1400" b="0" i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大型資料庫的即時雲備份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98301"/>
                  </a:ext>
                </a:extLst>
              </a:tr>
              <a:tr h="941353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400" b="1" i="0" dirty="0">
                          <a:solidFill>
                            <a:schemeClr val="bg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軟正黑體" panose="020B0604030504040204" pitchFamily="34" charset="-12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本地存取協定</a:t>
                      </a:r>
                    </a:p>
                  </a:txBody>
                  <a:tcPr marL="226494" marR="64713" marT="32356" marB="3235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50000"/>
                        </a:lnSpc>
                        <a:buNone/>
                      </a:pPr>
                      <a:r>
                        <a:rPr lang="en-US" sz="1400" b="0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SMB, AFP, NFS, FTP, WebDAV, </a:t>
                      </a:r>
                      <a:b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</a:br>
                      <a:r>
                        <a:rPr lang="en-US" altLang="zh-TW" sz="1400" b="0" i="0">
                          <a:solidFill>
                            <a:srgbClr val="FF0099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S3 (coming soon)</a:t>
                      </a:r>
                      <a:endParaRPr lang="zh-TW" sz="1400">
                        <a:solidFill>
                          <a:srgbClr val="FF0099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br>
                        <a:rPr lang="en-US" altLang="zh-TW" sz="1400" b="0" i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</a:br>
                      <a:br>
                        <a:rPr lang="en-US" altLang="zh-TW" sz="1400" b="0" i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</a:br>
                      <a:r>
                        <a:rPr lang="en-US" altLang="zh-TW" sz="1400" b="0" i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SMB, AFP, NFS, FTP, WebDAV,</a:t>
                      </a:r>
                      <a:r>
                        <a:rPr lang="en-US" altLang="zh-TW" sz="1400" b="1" i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 </a:t>
                      </a:r>
                      <a:br>
                        <a:rPr lang="en-US" altLang="zh-TW" sz="1400" b="1" i="0">
                          <a:solidFill>
                            <a:srgbClr val="FE801A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</a:br>
                      <a:r>
                        <a:rPr lang="en-US" altLang="zh-TW" sz="1400" b="0" i="0">
                          <a:solidFill>
                            <a:srgbClr val="FF0099"/>
                          </a:solidFill>
                          <a:latin typeface="Arial"/>
                          <a:ea typeface="微軟正黑體"/>
                          <a:cs typeface="Arial"/>
                          <a:sym typeface="Arial" panose="020B0604020202020204" pitchFamily="34" charset="0"/>
                        </a:rPr>
                        <a:t>S3 (coming soon)</a:t>
                      </a:r>
                      <a:endParaRPr lang="zh-TW" altLang="en-US" sz="1400" b="0" i="0">
                        <a:solidFill>
                          <a:srgbClr val="FF0099"/>
                        </a:solidFill>
                        <a:latin typeface="Arial"/>
                        <a:ea typeface="微軟正黑體"/>
                        <a:cs typeface="Arial"/>
                        <a:sym typeface="Arial" panose="020B0604020202020204" pitchFamily="34" charset="0"/>
                      </a:endParaRPr>
                    </a:p>
                  </a:txBody>
                  <a:tcPr marL="226494" marR="64713" marT="32356" marB="3235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892227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C7ECD60-413A-45B1-B497-679605A7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13384" y="1655805"/>
            <a:ext cx="856094" cy="856094"/>
          </a:xfrm>
          <a:prstGeom prst="roundRect">
            <a:avLst>
              <a:gd name="adj" fmla="val 23763"/>
            </a:avLst>
          </a:prstGeom>
          <a:ln w="28575">
            <a:noFill/>
          </a:ln>
          <a:effectLst>
            <a:glow rad="127000">
              <a:srgbClr val="AC66FA">
                <a:alpha val="2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8B8EE83-3920-4E2F-8AE0-45A76B0BC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2702" y="1655805"/>
            <a:ext cx="856094" cy="856094"/>
          </a:xfrm>
          <a:prstGeom prst="roundRect">
            <a:avLst>
              <a:gd name="adj" fmla="val 23763"/>
            </a:avLst>
          </a:prstGeom>
          <a:ln w="28575">
            <a:noFill/>
          </a:ln>
          <a:effectLst>
            <a:glow rad="127000">
              <a:schemeClr val="accent5">
                <a:satMod val="175000"/>
                <a:alpha val="1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57" hidden="1">
            <a:extLst>
              <a:ext uri="{FF2B5EF4-FFF2-40B4-BE49-F238E27FC236}">
                <a16:creationId xmlns:a16="http://schemas.microsoft.com/office/drawing/2014/main" id="{6D5608EF-626C-4850-8915-7A571D5BA7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>
            <a:off x="2100194" y="2209688"/>
            <a:ext cx="9291343" cy="158683"/>
          </a:xfrm>
          <a:prstGeom prst="rect">
            <a:avLst/>
          </a:prstGeom>
        </p:spPr>
      </p:pic>
      <p:sp>
        <p:nvSpPr>
          <p:cNvPr id="10" name="矩形: 圓角 9">
            <a:extLst>
              <a:ext uri="{FF2B5EF4-FFF2-40B4-BE49-F238E27FC236}">
                <a16:creationId xmlns:a16="http://schemas.microsoft.com/office/drawing/2014/main" id="{0D647EC2-0E54-4317-81C8-5BD65E4B7543}"/>
              </a:ext>
            </a:extLst>
          </p:cNvPr>
          <p:cNvSpPr/>
          <p:nvPr/>
        </p:nvSpPr>
        <p:spPr>
          <a:xfrm>
            <a:off x="6963582" y="5610396"/>
            <a:ext cx="1389851" cy="286709"/>
          </a:xfrm>
          <a:prstGeom prst="roundRect">
            <a:avLst>
              <a:gd name="adj" fmla="val 46296"/>
            </a:avLst>
          </a:prstGeom>
          <a:solidFill>
            <a:srgbClr val="2F8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" name="矩形: 圓角 10" hidden="1">
            <a:extLst>
              <a:ext uri="{FF2B5EF4-FFF2-40B4-BE49-F238E27FC236}">
                <a16:creationId xmlns:a16="http://schemas.microsoft.com/office/drawing/2014/main" id="{37578413-908D-42B4-8AC7-481D4F880892}"/>
              </a:ext>
            </a:extLst>
          </p:cNvPr>
          <p:cNvSpPr/>
          <p:nvPr/>
        </p:nvSpPr>
        <p:spPr>
          <a:xfrm>
            <a:off x="411982" y="261257"/>
            <a:ext cx="5574932" cy="47227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zh-CN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提供</a:t>
            </a:r>
            <a:r>
              <a: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完整雲網關解決方案 </a:t>
            </a:r>
          </a:p>
        </p:txBody>
      </p:sp>
      <p:sp>
        <p:nvSpPr>
          <p:cNvPr id="9" name="矩形: 圓角 9">
            <a:extLst>
              <a:ext uri="{FF2B5EF4-FFF2-40B4-BE49-F238E27FC236}">
                <a16:creationId xmlns:a16="http://schemas.microsoft.com/office/drawing/2014/main" id="{B64D0FDB-8536-8848-8447-DAB0C1A6049C}"/>
              </a:ext>
            </a:extLst>
          </p:cNvPr>
          <p:cNvSpPr/>
          <p:nvPr/>
        </p:nvSpPr>
        <p:spPr>
          <a:xfrm>
            <a:off x="8528455" y="5610396"/>
            <a:ext cx="1580026" cy="286708"/>
          </a:xfrm>
          <a:prstGeom prst="roundRect">
            <a:avLst>
              <a:gd name="adj" fmla="val 46296"/>
            </a:avLst>
          </a:prstGeom>
          <a:solidFill>
            <a:srgbClr val="2F8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600" dirty="0" err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</a:t>
            </a:r>
            <a:r>
              <a:rPr lang="en-US" altLang="zh-TW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Channel</a:t>
            </a:r>
            <a:r>
              <a:rPr lang="zh-TW" altLang="en-US" sz="1600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en-US" sz="1600" dirty="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496A80C-FFCC-47B8-A290-6D8981D99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QNAP </a:t>
            </a:r>
            <a:r>
              <a:rPr lang="zh-CN" altLang="en-US" dirty="0">
                <a:latin typeface="Arial" panose="020B0604020202020204" pitchFamily="34" charset="0"/>
                <a:sym typeface="Arial" panose="020B0604020202020204" pitchFamily="34" charset="0"/>
              </a:rPr>
              <a:t>提供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完整雲網關解決方案 </a:t>
            </a:r>
          </a:p>
        </p:txBody>
      </p:sp>
    </p:spTree>
    <p:extLst>
      <p:ext uri="{BB962C8B-B14F-4D97-AF65-F5344CB8AC3E}">
        <p14:creationId xmlns:p14="http://schemas.microsoft.com/office/powerpoint/2010/main" val="41943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矩形: 圓角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5904695" y="1959784"/>
            <a:ext cx="3678134" cy="4327098"/>
          </a:xfrm>
          <a:prstGeom prst="roundRect">
            <a:avLst>
              <a:gd name="adj" fmla="val 1102"/>
            </a:avLst>
          </a:prstGeom>
          <a:solidFill>
            <a:srgbClr val="FFFFFF">
              <a:alpha val="69804"/>
            </a:srgbClr>
          </a:solidFill>
          <a:ln w="28575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cxnSp>
        <p:nvCxnSpPr>
          <p:cNvPr id="4" name="直線箭頭接點 3">
            <a:extLst>
              <a:ext uri="{FF2B5EF4-FFF2-40B4-BE49-F238E27FC236}">
                <a16:creationId xmlns:a16="http://schemas.microsoft.com/office/drawing/2014/main" id="{4A91D7FE-0539-6A43-9472-42FA9408C17F}"/>
              </a:ext>
            </a:extLst>
          </p:cNvPr>
          <p:cNvCxnSpPr>
            <a:cxnSpLocks/>
            <a:stCxn id="287" idx="0"/>
          </p:cNvCxnSpPr>
          <p:nvPr/>
        </p:nvCxnSpPr>
        <p:spPr>
          <a:xfrm>
            <a:off x="7078729" y="3712230"/>
            <a:ext cx="857026" cy="476650"/>
          </a:xfrm>
          <a:prstGeom prst="bentConnector3">
            <a:avLst>
              <a:gd name="adj1" fmla="val 50000"/>
            </a:avLst>
          </a:prstGeom>
          <a:ln w="57150">
            <a:gradFill>
              <a:gsLst>
                <a:gs pos="0">
                  <a:srgbClr val="58A6FF"/>
                </a:gs>
                <a:gs pos="100000">
                  <a:srgbClr val="AD79FF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3272EC4D-3581-4644-99A8-28E3B0EB2C6E}"/>
              </a:ext>
            </a:extLst>
          </p:cNvPr>
          <p:cNvCxnSpPr>
            <a:cxnSpLocks/>
          </p:cNvCxnSpPr>
          <p:nvPr/>
        </p:nvCxnSpPr>
        <p:spPr>
          <a:xfrm flipV="1">
            <a:off x="7226157" y="4383454"/>
            <a:ext cx="725794" cy="637678"/>
          </a:xfrm>
          <a:prstGeom prst="bentConnector3">
            <a:avLst>
              <a:gd name="adj1" fmla="val 43001"/>
            </a:avLst>
          </a:prstGeom>
          <a:ln w="57150">
            <a:gradFill>
              <a:gsLst>
                <a:gs pos="0">
                  <a:srgbClr val="58A6FF"/>
                </a:gs>
                <a:gs pos="100000">
                  <a:srgbClr val="AD79FF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8495687" y="3219387"/>
            <a:ext cx="4322379" cy="1812613"/>
          </a:xfrm>
          <a:prstGeom prst="roundRect">
            <a:avLst>
              <a:gd name="adj" fmla="val 3906"/>
            </a:avLst>
          </a:prstGeom>
          <a:solidFill>
            <a:srgbClr val="2F89F2">
              <a:alpha val="83000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9807530" y="2194287"/>
            <a:ext cx="2042160" cy="2898514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VJBOD c</a:t>
            </a:r>
            <a:r>
              <a:rPr lang="zh-TW" altLang="en-US" sz="4400" cap="none" dirty="0">
                <a:latin typeface="Arial" panose="020B0604020202020204" pitchFamily="34" charset="0"/>
                <a:sym typeface="Arial" panose="020B0604020202020204" pitchFamily="34" charset="0"/>
              </a:rPr>
              <a:t>loud 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區塊型雲網關</a:t>
            </a:r>
            <a:b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對應使用方式</a:t>
            </a:r>
          </a:p>
        </p:txBody>
      </p: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B68F6260-F3F2-4ADD-83D8-1202B0E3BE4E}"/>
              </a:ext>
            </a:extLst>
          </p:cNvPr>
          <p:cNvSpPr txBox="1"/>
          <p:nvPr/>
        </p:nvSpPr>
        <p:spPr>
          <a:xfrm>
            <a:off x="8912067" y="4906232"/>
            <a:ext cx="538541" cy="307777"/>
          </a:xfrm>
          <a:prstGeom prst="rect">
            <a:avLst/>
          </a:prstGeom>
          <a:solidFill>
            <a:srgbClr val="5B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快照</a:t>
            </a:r>
          </a:p>
        </p:txBody>
      </p:sp>
      <p:grpSp>
        <p:nvGrpSpPr>
          <p:cNvPr id="131" name="圖形 152">
            <a:extLst>
              <a:ext uri="{FF2B5EF4-FFF2-40B4-BE49-F238E27FC236}">
                <a16:creationId xmlns:a16="http://schemas.microsoft.com/office/drawing/2014/main" id="{952873CE-8FE1-4AEA-8B41-FC705E37E2E6}"/>
              </a:ext>
            </a:extLst>
          </p:cNvPr>
          <p:cNvGrpSpPr/>
          <p:nvPr/>
        </p:nvGrpSpPr>
        <p:grpSpPr>
          <a:xfrm flipH="1">
            <a:off x="8134988" y="4772165"/>
            <a:ext cx="386043" cy="479727"/>
            <a:chOff x="9272428" y="5069210"/>
            <a:chExt cx="458537" cy="590550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08F926E4-87F1-423C-94EB-3EA7C438A3C3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E16C225B-A1B8-4B2C-BD96-08325DA08C8B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07CAA1C4-07CF-4C32-B1C9-6480EF83FC4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A55E68C5-F30E-4F3C-9A77-0E7B6079A1B3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3ACDA93F-1120-4813-8152-47438181D1AB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B542BC1B-E3D2-4A3F-B94A-1BC13F5F24CB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DCDC7D08-75DE-46A8-9D8C-5984368A275D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570CE798-12A6-40EE-A2E8-9F084C0306C8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4" name="手繪多邊形: 圖案 153">
              <a:extLst>
                <a:ext uri="{FF2B5EF4-FFF2-40B4-BE49-F238E27FC236}">
                  <a16:creationId xmlns:a16="http://schemas.microsoft.com/office/drawing/2014/main" id="{74D5DA9F-9A3E-42BB-AFBB-0441ECF77B5F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9F6B50A4-646C-4465-BC19-51CD8A5C499A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C3E48B94-CE24-493D-BBBC-FC29DC37D3EC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130B5AF4-C2A9-4EBE-BB52-F6BCFE7F3BB4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E7348B41-FD63-4F27-A8FB-AED41E2C8903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32" name="圖形 152">
            <a:extLst>
              <a:ext uri="{FF2B5EF4-FFF2-40B4-BE49-F238E27FC236}">
                <a16:creationId xmlns:a16="http://schemas.microsoft.com/office/drawing/2014/main" id="{A2B4E174-1BB0-4E38-B866-FD05A356A93B}"/>
              </a:ext>
            </a:extLst>
          </p:cNvPr>
          <p:cNvGrpSpPr/>
          <p:nvPr/>
        </p:nvGrpSpPr>
        <p:grpSpPr>
          <a:xfrm flipH="1">
            <a:off x="8533310" y="4774012"/>
            <a:ext cx="386043" cy="479727"/>
            <a:chOff x="9272428" y="5069210"/>
            <a:chExt cx="458537" cy="590550"/>
          </a:xfrm>
          <a:solidFill>
            <a:schemeClr val="bg1">
              <a:lumMod val="75000"/>
              <a:lumOff val="25000"/>
            </a:schemeClr>
          </a:solidFill>
        </p:grpSpPr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B9B3A50-E569-4DA4-9EB7-D8CC5B2110EF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EB27ED5-F50D-4C09-924F-D7946653319E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127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0FA4B152-531B-435A-9946-C215F8CFAC93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CD57F66A-DE99-4108-B2F0-3C95FF37BEB1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AA8F3617-1547-4E4B-BFD8-D4175A776001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F03C3E08-396A-4572-8EBB-8FD1FC84966D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9ECE1406-A3F5-4D3A-8304-DCBA4A9F0C00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58568D38-2502-4DD8-982C-83708768AA99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1" name="手繪多邊形: 圖案 140">
              <a:extLst>
                <a:ext uri="{FF2B5EF4-FFF2-40B4-BE49-F238E27FC236}">
                  <a16:creationId xmlns:a16="http://schemas.microsoft.com/office/drawing/2014/main" id="{11BD340A-9F7D-45D3-A697-7E406151CCE7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1BF58476-BFB9-4050-9753-EBA590C3B74B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F8B7B6AB-2893-4301-AA24-30F4D29CF3A7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A5E013B-9C64-4754-A345-30B3B963032D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1A50CC-1E02-4811-BB38-2DD6FD10D5FE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5944266" y="5379113"/>
            <a:ext cx="1660060" cy="5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Cloud Volume</a:t>
            </a:r>
          </a:p>
          <a:p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6122911" y="4655773"/>
            <a:ext cx="1117435" cy="671976"/>
            <a:chOff x="7312118" y="3899144"/>
            <a:chExt cx="854042" cy="513584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4"/>
              <a:ext cx="408248" cy="502034"/>
              <a:chOff x="5884043" y="5462967"/>
              <a:chExt cx="467409" cy="574787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04" name="群組 203" hidden="1">
            <a:extLst>
              <a:ext uri="{FF2B5EF4-FFF2-40B4-BE49-F238E27FC236}">
                <a16:creationId xmlns:a16="http://schemas.microsoft.com/office/drawing/2014/main" id="{777F93B8-251A-445A-9434-6268A695D5A5}"/>
              </a:ext>
            </a:extLst>
          </p:cNvPr>
          <p:cNvGrpSpPr/>
          <p:nvPr/>
        </p:nvGrpSpPr>
        <p:grpSpPr>
          <a:xfrm>
            <a:off x="8623229" y="3682926"/>
            <a:ext cx="1107526" cy="972848"/>
            <a:chOff x="8275596" y="3247697"/>
            <a:chExt cx="1870179" cy="1672483"/>
          </a:xfrm>
        </p:grpSpPr>
        <p:grpSp>
          <p:nvGrpSpPr>
            <p:cNvPr id="205" name="圖形 18">
              <a:extLst>
                <a:ext uri="{FF2B5EF4-FFF2-40B4-BE49-F238E27FC236}">
                  <a16:creationId xmlns:a16="http://schemas.microsoft.com/office/drawing/2014/main" id="{BD026DD9-3253-4B2E-8867-756350D5D396}"/>
                </a:ext>
              </a:extLst>
            </p:cNvPr>
            <p:cNvGrpSpPr/>
            <p:nvPr/>
          </p:nvGrpSpPr>
          <p:grpSpPr>
            <a:xfrm>
              <a:off x="8275596" y="3437991"/>
              <a:ext cx="1870179" cy="1482189"/>
              <a:chOff x="8338475" y="3282973"/>
              <a:chExt cx="1365427" cy="1085848"/>
            </a:xfrm>
          </p:grpSpPr>
          <p:sp>
            <p:nvSpPr>
              <p:cNvPr id="207" name="手繪多邊形: 圖案 206">
                <a:extLst>
                  <a:ext uri="{FF2B5EF4-FFF2-40B4-BE49-F238E27FC236}">
                    <a16:creationId xmlns:a16="http://schemas.microsoft.com/office/drawing/2014/main" id="{573232CB-932B-41E6-904F-65830946E597}"/>
                  </a:ext>
                </a:extLst>
              </p:cNvPr>
              <p:cNvSpPr/>
              <p:nvPr/>
            </p:nvSpPr>
            <p:spPr>
              <a:xfrm>
                <a:off x="8338475" y="3282974"/>
                <a:ext cx="1365427" cy="1085847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8" name="手繪多邊形: 圖案 207">
                <a:extLst>
                  <a:ext uri="{FF2B5EF4-FFF2-40B4-BE49-F238E27FC236}">
                    <a16:creationId xmlns:a16="http://schemas.microsoft.com/office/drawing/2014/main" id="{19A0B2AC-E69A-4920-B541-8CCE83DDB240}"/>
                  </a:ext>
                </a:extLst>
              </p:cNvPr>
              <p:cNvSpPr/>
              <p:nvPr/>
            </p:nvSpPr>
            <p:spPr>
              <a:xfrm>
                <a:off x="8646399" y="3282973"/>
                <a:ext cx="9525" cy="1085847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09" name="手繪多邊形: 圖案 208">
                <a:extLst>
                  <a:ext uri="{FF2B5EF4-FFF2-40B4-BE49-F238E27FC236}">
                    <a16:creationId xmlns:a16="http://schemas.microsoft.com/office/drawing/2014/main" id="{8DCB38B2-0E29-48D1-BF6B-C615D1BB0793}"/>
                  </a:ext>
                </a:extLst>
              </p:cNvPr>
              <p:cNvSpPr/>
              <p:nvPr/>
            </p:nvSpPr>
            <p:spPr>
              <a:xfrm>
                <a:off x="8410585" y="4023444"/>
                <a:ext cx="161929" cy="8572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0" name="手繪多邊形: 圖案 209">
                <a:extLst>
                  <a:ext uri="{FF2B5EF4-FFF2-40B4-BE49-F238E27FC236}">
                    <a16:creationId xmlns:a16="http://schemas.microsoft.com/office/drawing/2014/main" id="{9D566169-4662-4133-B3C0-AB11F8F45A52}"/>
                  </a:ext>
                </a:extLst>
              </p:cNvPr>
              <p:cNvSpPr/>
              <p:nvPr/>
            </p:nvSpPr>
            <p:spPr>
              <a:xfrm>
                <a:off x="8410585" y="4169939"/>
                <a:ext cx="161929" cy="133350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1" name="手繪多邊形: 圖案 210">
                <a:extLst>
                  <a:ext uri="{FF2B5EF4-FFF2-40B4-BE49-F238E27FC236}">
                    <a16:creationId xmlns:a16="http://schemas.microsoft.com/office/drawing/2014/main" id="{4C4A5A1D-AC6B-43D7-92F3-89D4776D9F96}"/>
                  </a:ext>
                </a:extLst>
              </p:cNvPr>
              <p:cNvSpPr/>
              <p:nvPr/>
            </p:nvSpPr>
            <p:spPr>
              <a:xfrm>
                <a:off x="9105639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2" name="手繪多邊形: 圖案 211">
                <a:extLst>
                  <a:ext uri="{FF2B5EF4-FFF2-40B4-BE49-F238E27FC236}">
                    <a16:creationId xmlns:a16="http://schemas.microsoft.com/office/drawing/2014/main" id="{6D658340-A9F9-4D32-9F64-3AF3F03D6A3E}"/>
                  </a:ext>
                </a:extLst>
              </p:cNvPr>
              <p:cNvSpPr/>
              <p:nvPr/>
            </p:nvSpPr>
            <p:spPr>
              <a:xfrm>
                <a:off x="9105639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3" name="手繪多邊形: 圖案 212">
                <a:extLst>
                  <a:ext uri="{FF2B5EF4-FFF2-40B4-BE49-F238E27FC236}">
                    <a16:creationId xmlns:a16="http://schemas.microsoft.com/office/drawing/2014/main" id="{3CDADAD2-4E8F-4A03-BBC3-918859737D5E}"/>
                  </a:ext>
                </a:extLst>
              </p:cNvPr>
              <p:cNvSpPr/>
              <p:nvPr/>
            </p:nvSpPr>
            <p:spPr>
              <a:xfrm>
                <a:off x="8918088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4" name="手繪多邊形: 圖案 213">
                <a:extLst>
                  <a:ext uri="{FF2B5EF4-FFF2-40B4-BE49-F238E27FC236}">
                    <a16:creationId xmlns:a16="http://schemas.microsoft.com/office/drawing/2014/main" id="{A1351864-46DD-4B4D-B6EE-24C8E589F2A8}"/>
                  </a:ext>
                </a:extLst>
              </p:cNvPr>
              <p:cNvSpPr/>
              <p:nvPr/>
            </p:nvSpPr>
            <p:spPr>
              <a:xfrm>
                <a:off x="8918088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5" name="手繪多邊形: 圖案 214">
                <a:extLst>
                  <a:ext uri="{FF2B5EF4-FFF2-40B4-BE49-F238E27FC236}">
                    <a16:creationId xmlns:a16="http://schemas.microsoft.com/office/drawing/2014/main" id="{02C9ABF5-6765-44F3-9C1A-9FC2E76C5095}"/>
                  </a:ext>
                </a:extLst>
              </p:cNvPr>
              <p:cNvSpPr/>
              <p:nvPr/>
            </p:nvSpPr>
            <p:spPr>
              <a:xfrm>
                <a:off x="8730631" y="3356506"/>
                <a:ext cx="152404" cy="666748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6" name="手繪多邊形: 圖案 215">
                <a:extLst>
                  <a:ext uri="{FF2B5EF4-FFF2-40B4-BE49-F238E27FC236}">
                    <a16:creationId xmlns:a16="http://schemas.microsoft.com/office/drawing/2014/main" id="{269698CA-5A12-4CED-BA4C-6CF854497EB7}"/>
                  </a:ext>
                </a:extLst>
              </p:cNvPr>
              <p:cNvSpPr/>
              <p:nvPr/>
            </p:nvSpPr>
            <p:spPr>
              <a:xfrm>
                <a:off x="873063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7" name="手繪多邊形: 圖案 216">
                <a:extLst>
                  <a:ext uri="{FF2B5EF4-FFF2-40B4-BE49-F238E27FC236}">
                    <a16:creationId xmlns:a16="http://schemas.microsoft.com/office/drawing/2014/main" id="{7C90119A-3112-4EF9-A5F8-15C753578980}"/>
                  </a:ext>
                </a:extLst>
              </p:cNvPr>
              <p:cNvSpPr/>
              <p:nvPr/>
            </p:nvSpPr>
            <p:spPr>
              <a:xfrm>
                <a:off x="9293191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8" name="手繪多邊形: 圖案 217">
                <a:extLst>
                  <a:ext uri="{FF2B5EF4-FFF2-40B4-BE49-F238E27FC236}">
                    <a16:creationId xmlns:a16="http://schemas.microsoft.com/office/drawing/2014/main" id="{B1543230-C6CE-4C8E-822B-A8F60246978B}"/>
                  </a:ext>
                </a:extLst>
              </p:cNvPr>
              <p:cNvSpPr/>
              <p:nvPr/>
            </p:nvSpPr>
            <p:spPr>
              <a:xfrm>
                <a:off x="929319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19" name="手繪多邊形: 圖案 218">
                <a:extLst>
                  <a:ext uri="{FF2B5EF4-FFF2-40B4-BE49-F238E27FC236}">
                    <a16:creationId xmlns:a16="http://schemas.microsoft.com/office/drawing/2014/main" id="{88C1375A-90BD-4696-82DA-E523BAB8B8CC}"/>
                  </a:ext>
                </a:extLst>
              </p:cNvPr>
              <p:cNvSpPr/>
              <p:nvPr/>
            </p:nvSpPr>
            <p:spPr>
              <a:xfrm>
                <a:off x="9480742" y="3356507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0" name="手繪多邊形: 圖案 219">
                <a:extLst>
                  <a:ext uri="{FF2B5EF4-FFF2-40B4-BE49-F238E27FC236}">
                    <a16:creationId xmlns:a16="http://schemas.microsoft.com/office/drawing/2014/main" id="{972AA8DD-611D-453B-BB33-E034D8B7BC09}"/>
                  </a:ext>
                </a:extLst>
              </p:cNvPr>
              <p:cNvSpPr/>
              <p:nvPr/>
            </p:nvSpPr>
            <p:spPr>
              <a:xfrm>
                <a:off x="9480742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1" name="手繪多邊形: 圖案 220">
                <a:extLst>
                  <a:ext uri="{FF2B5EF4-FFF2-40B4-BE49-F238E27FC236}">
                    <a16:creationId xmlns:a16="http://schemas.microsoft.com/office/drawing/2014/main" id="{5C520218-7828-4C0E-99E9-5CED6CE59EC1}"/>
                  </a:ext>
                </a:extLst>
              </p:cNvPr>
              <p:cNvSpPr/>
              <p:nvPr/>
            </p:nvSpPr>
            <p:spPr>
              <a:xfrm>
                <a:off x="8501074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2" name="手繪多邊形: 圖案 221">
                <a:extLst>
                  <a:ext uri="{FF2B5EF4-FFF2-40B4-BE49-F238E27FC236}">
                    <a16:creationId xmlns:a16="http://schemas.microsoft.com/office/drawing/2014/main" id="{DE5B891B-34B5-40B2-9B2C-60E74D96CDFD}"/>
                  </a:ext>
                </a:extLst>
              </p:cNvPr>
              <p:cNvSpPr/>
              <p:nvPr/>
            </p:nvSpPr>
            <p:spPr>
              <a:xfrm>
                <a:off x="8558129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3" name="手繪多邊形: 圖案 222">
                <a:extLst>
                  <a:ext uri="{FF2B5EF4-FFF2-40B4-BE49-F238E27FC236}">
                    <a16:creationId xmlns:a16="http://schemas.microsoft.com/office/drawing/2014/main" id="{8406C0CC-047B-4337-BBBC-1C724B58A921}"/>
                  </a:ext>
                </a:extLst>
              </p:cNvPr>
              <p:cNvSpPr/>
              <p:nvPr/>
            </p:nvSpPr>
            <p:spPr>
              <a:xfrm>
                <a:off x="8443923" y="3357745"/>
                <a:ext cx="47626" cy="38100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4" name="手繪多邊形: 圖案 223">
                <a:extLst>
                  <a:ext uri="{FF2B5EF4-FFF2-40B4-BE49-F238E27FC236}">
                    <a16:creationId xmlns:a16="http://schemas.microsoft.com/office/drawing/2014/main" id="{02A95AA9-80A6-4724-996C-60FFBD65442A}"/>
                  </a:ext>
                </a:extLst>
              </p:cNvPr>
              <p:cNvSpPr/>
              <p:nvPr/>
            </p:nvSpPr>
            <p:spPr>
              <a:xfrm>
                <a:off x="8388107" y="3357271"/>
                <a:ext cx="47626" cy="38100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5" name="手繪多邊形: 圖案 224">
                <a:extLst>
                  <a:ext uri="{FF2B5EF4-FFF2-40B4-BE49-F238E27FC236}">
                    <a16:creationId xmlns:a16="http://schemas.microsoft.com/office/drawing/2014/main" id="{6BBA6973-916D-41C1-85E9-7385D2A15E42}"/>
                  </a:ext>
                </a:extLst>
              </p:cNvPr>
              <p:cNvSpPr/>
              <p:nvPr/>
            </p:nvSpPr>
            <p:spPr>
              <a:xfrm>
                <a:off x="8414872" y="3382701"/>
                <a:ext cx="19050" cy="9525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6" name="手繪多邊形: 圖案 225">
                <a:extLst>
                  <a:ext uri="{FF2B5EF4-FFF2-40B4-BE49-F238E27FC236}">
                    <a16:creationId xmlns:a16="http://schemas.microsoft.com/office/drawing/2014/main" id="{E277E9E8-685D-4518-B89D-1AAA787A3332}"/>
                  </a:ext>
                </a:extLst>
              </p:cNvPr>
              <p:cNvSpPr/>
              <p:nvPr/>
            </p:nvSpPr>
            <p:spPr>
              <a:xfrm>
                <a:off x="8433064" y="4242045"/>
                <a:ext cx="114303" cy="38100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7" name="手繪多邊形: 圖案 226">
                <a:extLst>
                  <a:ext uri="{FF2B5EF4-FFF2-40B4-BE49-F238E27FC236}">
                    <a16:creationId xmlns:a16="http://schemas.microsoft.com/office/drawing/2014/main" id="{6B5FAC5E-49F5-4392-AE67-ADF88E4AB0EE}"/>
                  </a:ext>
                </a:extLst>
              </p:cNvPr>
              <p:cNvSpPr/>
              <p:nvPr/>
            </p:nvSpPr>
            <p:spPr>
              <a:xfrm>
                <a:off x="8727868" y="4077734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8" name="手繪多邊形: 圖案 227">
                <a:extLst>
                  <a:ext uri="{FF2B5EF4-FFF2-40B4-BE49-F238E27FC236}">
                    <a16:creationId xmlns:a16="http://schemas.microsoft.com/office/drawing/2014/main" id="{9808090C-8568-4F41-B847-AF8E53F2EB2A}"/>
                  </a:ext>
                </a:extLst>
              </p:cNvPr>
              <p:cNvSpPr/>
              <p:nvPr/>
            </p:nvSpPr>
            <p:spPr>
              <a:xfrm>
                <a:off x="9071633" y="4077737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29" name="手繪多邊形: 圖案 228">
                <a:extLst>
                  <a:ext uri="{FF2B5EF4-FFF2-40B4-BE49-F238E27FC236}">
                    <a16:creationId xmlns:a16="http://schemas.microsoft.com/office/drawing/2014/main" id="{F9BB3144-DE10-4BFF-8224-FE45B0ECD13F}"/>
                  </a:ext>
                </a:extLst>
              </p:cNvPr>
              <p:cNvSpPr/>
              <p:nvPr/>
            </p:nvSpPr>
            <p:spPr>
              <a:xfrm>
                <a:off x="9199458" y="407774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0" name="手繪多邊形: 圖案 229">
                <a:extLst>
                  <a:ext uri="{FF2B5EF4-FFF2-40B4-BE49-F238E27FC236}">
                    <a16:creationId xmlns:a16="http://schemas.microsoft.com/office/drawing/2014/main" id="{0652FFFF-E989-4626-B4FB-BAD3C5FA54BD}"/>
                  </a:ext>
                </a:extLst>
              </p:cNvPr>
              <p:cNvSpPr/>
              <p:nvPr/>
            </p:nvSpPr>
            <p:spPr>
              <a:xfrm>
                <a:off x="9543224" y="4077750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1" name="手繪多邊形: 圖案 230">
                <a:extLst>
                  <a:ext uri="{FF2B5EF4-FFF2-40B4-BE49-F238E27FC236}">
                    <a16:creationId xmlns:a16="http://schemas.microsoft.com/office/drawing/2014/main" id="{C2825C8E-A86B-4395-9A00-CE9D8F0E4BE1}"/>
                  </a:ext>
                </a:extLst>
              </p:cNvPr>
              <p:cNvSpPr/>
              <p:nvPr/>
            </p:nvSpPr>
            <p:spPr>
              <a:xfrm>
                <a:off x="8727869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2" name="手繪多邊形: 圖案 231">
                <a:extLst>
                  <a:ext uri="{FF2B5EF4-FFF2-40B4-BE49-F238E27FC236}">
                    <a16:creationId xmlns:a16="http://schemas.microsoft.com/office/drawing/2014/main" id="{13DAB0B5-A96F-457E-86C0-3CDA5F996BDC}"/>
                  </a:ext>
                </a:extLst>
              </p:cNvPr>
              <p:cNvSpPr/>
              <p:nvPr/>
            </p:nvSpPr>
            <p:spPr>
              <a:xfrm>
                <a:off x="9071626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3" name="手繪多邊形: 圖案 232">
                <a:extLst>
                  <a:ext uri="{FF2B5EF4-FFF2-40B4-BE49-F238E27FC236}">
                    <a16:creationId xmlns:a16="http://schemas.microsoft.com/office/drawing/2014/main" id="{386EEA61-8643-4BFC-A972-51FB0BB9541F}"/>
                  </a:ext>
                </a:extLst>
              </p:cNvPr>
              <p:cNvSpPr/>
              <p:nvPr/>
            </p:nvSpPr>
            <p:spPr>
              <a:xfrm>
                <a:off x="9199455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34" name="手繪多邊形: 圖案 233">
                <a:extLst>
                  <a:ext uri="{FF2B5EF4-FFF2-40B4-BE49-F238E27FC236}">
                    <a16:creationId xmlns:a16="http://schemas.microsoft.com/office/drawing/2014/main" id="{74B07D3C-B906-4D4F-825D-C5718FB6C6B7}"/>
                  </a:ext>
                </a:extLst>
              </p:cNvPr>
              <p:cNvSpPr/>
              <p:nvPr/>
            </p:nvSpPr>
            <p:spPr>
              <a:xfrm>
                <a:off x="9543017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solidFill>
                <a:srgbClr val="FFFFFF"/>
              </a:solidFill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8320929" y="3247697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245" name="群組 244">
            <a:extLst>
              <a:ext uri="{FF2B5EF4-FFF2-40B4-BE49-F238E27FC236}">
                <a16:creationId xmlns:a16="http://schemas.microsoft.com/office/drawing/2014/main" id="{4AB7FBBC-A6D1-498A-AD25-402685A9B2A7}"/>
              </a:ext>
            </a:extLst>
          </p:cNvPr>
          <p:cNvGrpSpPr/>
          <p:nvPr/>
        </p:nvGrpSpPr>
        <p:grpSpPr>
          <a:xfrm>
            <a:off x="10018854" y="4683824"/>
            <a:ext cx="1407224" cy="533850"/>
            <a:chOff x="8648700" y="4436457"/>
            <a:chExt cx="1562678" cy="592824"/>
          </a:xfrm>
        </p:grpSpPr>
        <p:sp>
          <p:nvSpPr>
            <p:cNvPr id="246" name="文字方塊 245">
              <a:extLst>
                <a:ext uri="{FF2B5EF4-FFF2-40B4-BE49-F238E27FC236}">
                  <a16:creationId xmlns:a16="http://schemas.microsoft.com/office/drawing/2014/main" id="{04ED7FDB-EEC7-4EE1-ADAB-57F928EAB234}"/>
                </a:ext>
              </a:extLst>
            </p:cNvPr>
            <p:cNvSpPr txBox="1"/>
            <p:nvPr/>
          </p:nvSpPr>
          <p:spPr>
            <a:xfrm>
              <a:off x="9571705" y="4601495"/>
              <a:ext cx="639673" cy="341777"/>
            </a:xfrm>
            <a:prstGeom prst="rect">
              <a:avLst/>
            </a:prstGeom>
            <a:solidFill>
              <a:srgbClr val="5BFFFF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47" name="圖形 152">
              <a:extLst>
                <a:ext uri="{FF2B5EF4-FFF2-40B4-BE49-F238E27FC236}">
                  <a16:creationId xmlns:a16="http://schemas.microsoft.com/office/drawing/2014/main" id="{1FB31011-486E-4E9B-82A8-1D0DD22DF82A}"/>
                </a:ext>
              </a:extLst>
            </p:cNvPr>
            <p:cNvGrpSpPr/>
            <p:nvPr/>
          </p:nvGrpSpPr>
          <p:grpSpPr>
            <a:xfrm flipH="1">
              <a:off x="8648700" y="4436457"/>
              <a:ext cx="458537" cy="590550"/>
              <a:chOff x="9272428" y="5069210"/>
              <a:chExt cx="458537" cy="590550"/>
            </a:xfrm>
          </p:grpSpPr>
          <p:sp>
            <p:nvSpPr>
              <p:cNvPr id="262" name="手繪多邊形: 圖案 261">
                <a:extLst>
                  <a:ext uri="{FF2B5EF4-FFF2-40B4-BE49-F238E27FC236}">
                    <a16:creationId xmlns:a16="http://schemas.microsoft.com/office/drawing/2014/main" id="{5FCF3CD3-A97F-4799-BFED-154FA58A5582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3" name="手繪多邊形: 圖案 262">
                <a:extLst>
                  <a:ext uri="{FF2B5EF4-FFF2-40B4-BE49-F238E27FC236}">
                    <a16:creationId xmlns:a16="http://schemas.microsoft.com/office/drawing/2014/main" id="{546E35B7-0420-4161-B30D-6942B3E2FA39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4" name="手繪多邊形: 圖案 263">
                <a:extLst>
                  <a:ext uri="{FF2B5EF4-FFF2-40B4-BE49-F238E27FC236}">
                    <a16:creationId xmlns:a16="http://schemas.microsoft.com/office/drawing/2014/main" id="{963961CE-B42F-499B-8B9B-12DA9DEA903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5" name="手繪多邊形: 圖案 264">
                <a:extLst>
                  <a:ext uri="{FF2B5EF4-FFF2-40B4-BE49-F238E27FC236}">
                    <a16:creationId xmlns:a16="http://schemas.microsoft.com/office/drawing/2014/main" id="{C2987EA0-94D5-4685-ACDC-5EF6BCD07365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6" name="手繪多邊形: 圖案 265">
                <a:extLst>
                  <a:ext uri="{FF2B5EF4-FFF2-40B4-BE49-F238E27FC236}">
                    <a16:creationId xmlns:a16="http://schemas.microsoft.com/office/drawing/2014/main" id="{1CE3287C-1D59-43F6-98C4-AD1230F95D08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7" name="手繪多邊形: 圖案 266">
                <a:extLst>
                  <a:ext uri="{FF2B5EF4-FFF2-40B4-BE49-F238E27FC236}">
                    <a16:creationId xmlns:a16="http://schemas.microsoft.com/office/drawing/2014/main" id="{3C8C183E-6907-4024-AEC2-F572DBA2D23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8" name="手繪多邊形: 圖案 267">
                <a:extLst>
                  <a:ext uri="{FF2B5EF4-FFF2-40B4-BE49-F238E27FC236}">
                    <a16:creationId xmlns:a16="http://schemas.microsoft.com/office/drawing/2014/main" id="{5CA91EFF-09E3-4878-93A9-04507593FC93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9" name="手繪多邊形: 圖案 268">
                <a:extLst>
                  <a:ext uri="{FF2B5EF4-FFF2-40B4-BE49-F238E27FC236}">
                    <a16:creationId xmlns:a16="http://schemas.microsoft.com/office/drawing/2014/main" id="{5C9E6A41-4B84-4C06-86E3-93D54E78FF54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0" name="手繪多邊形: 圖案 269">
                <a:extLst>
                  <a:ext uri="{FF2B5EF4-FFF2-40B4-BE49-F238E27FC236}">
                    <a16:creationId xmlns:a16="http://schemas.microsoft.com/office/drawing/2014/main" id="{2C229167-26B1-4BAE-AA7E-74E5E74AEC10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1" name="手繪多邊形: 圖案 270">
                <a:extLst>
                  <a:ext uri="{FF2B5EF4-FFF2-40B4-BE49-F238E27FC236}">
                    <a16:creationId xmlns:a16="http://schemas.microsoft.com/office/drawing/2014/main" id="{5C27CE86-C7CE-4F53-B4FD-99AE99101BEB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2" name="手繪多邊形: 圖案 271">
                <a:extLst>
                  <a:ext uri="{FF2B5EF4-FFF2-40B4-BE49-F238E27FC236}">
                    <a16:creationId xmlns:a16="http://schemas.microsoft.com/office/drawing/2014/main" id="{8FAE2BEE-A46A-4491-B943-5D5E5FF35D94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3" name="手繪多邊形: 圖案 272">
                <a:extLst>
                  <a:ext uri="{FF2B5EF4-FFF2-40B4-BE49-F238E27FC236}">
                    <a16:creationId xmlns:a16="http://schemas.microsoft.com/office/drawing/2014/main" id="{27808759-FA2D-40D8-ADDC-4E341F482C4F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74" name="手繪多邊形: 圖案 273">
                <a:extLst>
                  <a:ext uri="{FF2B5EF4-FFF2-40B4-BE49-F238E27FC236}">
                    <a16:creationId xmlns:a16="http://schemas.microsoft.com/office/drawing/2014/main" id="{96EFA798-49F6-4746-AF65-342A07FDCFAC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248" name="圖形 152">
              <a:extLst>
                <a:ext uri="{FF2B5EF4-FFF2-40B4-BE49-F238E27FC236}">
                  <a16:creationId xmlns:a16="http://schemas.microsoft.com/office/drawing/2014/main" id="{63AEBEDC-035A-40D4-A190-8F290F7364C3}"/>
                </a:ext>
              </a:extLst>
            </p:cNvPr>
            <p:cNvGrpSpPr/>
            <p:nvPr/>
          </p:nvGrpSpPr>
          <p:grpSpPr>
            <a:xfrm flipH="1">
              <a:off x="9121822" y="4438731"/>
              <a:ext cx="458537" cy="590550"/>
              <a:chOff x="9272428" y="5069210"/>
              <a:chExt cx="458537" cy="590550"/>
            </a:xfrm>
          </p:grpSpPr>
          <p:sp>
            <p:nvSpPr>
              <p:cNvPr id="249" name="手繪多邊形: 圖案 248">
                <a:extLst>
                  <a:ext uri="{FF2B5EF4-FFF2-40B4-BE49-F238E27FC236}">
                    <a16:creationId xmlns:a16="http://schemas.microsoft.com/office/drawing/2014/main" id="{737C4E18-60BE-4BF0-9327-FF1B3D6E091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0" name="手繪多邊形: 圖案 249">
                <a:extLst>
                  <a:ext uri="{FF2B5EF4-FFF2-40B4-BE49-F238E27FC236}">
                    <a16:creationId xmlns:a16="http://schemas.microsoft.com/office/drawing/2014/main" id="{4CC280A6-BE43-4702-AEC2-CAA9A15FE94C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1" name="手繪多邊形: 圖案 250">
                <a:extLst>
                  <a:ext uri="{FF2B5EF4-FFF2-40B4-BE49-F238E27FC236}">
                    <a16:creationId xmlns:a16="http://schemas.microsoft.com/office/drawing/2014/main" id="{2C087BFD-C76C-4B53-B5C9-86EBE65B16C3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2" name="手繪多邊形: 圖案 251">
                <a:extLst>
                  <a:ext uri="{FF2B5EF4-FFF2-40B4-BE49-F238E27FC236}">
                    <a16:creationId xmlns:a16="http://schemas.microsoft.com/office/drawing/2014/main" id="{DD606E01-2C5A-4AA1-9AAF-F5D4399ADEF2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3" name="手繪多邊形: 圖案 252">
                <a:extLst>
                  <a:ext uri="{FF2B5EF4-FFF2-40B4-BE49-F238E27FC236}">
                    <a16:creationId xmlns:a16="http://schemas.microsoft.com/office/drawing/2014/main" id="{6ECCB3A7-9D81-40F2-9615-93BD5B0BD069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4" name="手繪多邊形: 圖案 253">
                <a:extLst>
                  <a:ext uri="{FF2B5EF4-FFF2-40B4-BE49-F238E27FC236}">
                    <a16:creationId xmlns:a16="http://schemas.microsoft.com/office/drawing/2014/main" id="{3F353575-DCF4-43B6-A1E2-9C830DD211C3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5" name="手繪多邊形: 圖案 254">
                <a:extLst>
                  <a:ext uri="{FF2B5EF4-FFF2-40B4-BE49-F238E27FC236}">
                    <a16:creationId xmlns:a16="http://schemas.microsoft.com/office/drawing/2014/main" id="{69D84BD4-FE2F-4CAC-8FA7-48FBADC9DC94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6" name="手繪多邊形: 圖案 255">
                <a:extLst>
                  <a:ext uri="{FF2B5EF4-FFF2-40B4-BE49-F238E27FC236}">
                    <a16:creationId xmlns:a16="http://schemas.microsoft.com/office/drawing/2014/main" id="{2CD7FB05-66A7-4140-A428-0051C44FDB2D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7" name="手繪多邊形: 圖案 256">
                <a:extLst>
                  <a:ext uri="{FF2B5EF4-FFF2-40B4-BE49-F238E27FC236}">
                    <a16:creationId xmlns:a16="http://schemas.microsoft.com/office/drawing/2014/main" id="{05C7A088-A7B3-4CB5-A689-130690D7A504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8" name="手繪多邊形: 圖案 257">
                <a:extLst>
                  <a:ext uri="{FF2B5EF4-FFF2-40B4-BE49-F238E27FC236}">
                    <a16:creationId xmlns:a16="http://schemas.microsoft.com/office/drawing/2014/main" id="{692949A8-37FA-4AEB-BEE4-623358B89581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59" name="手繪多邊形: 圖案 258">
                <a:extLst>
                  <a:ext uri="{FF2B5EF4-FFF2-40B4-BE49-F238E27FC236}">
                    <a16:creationId xmlns:a16="http://schemas.microsoft.com/office/drawing/2014/main" id="{A4878F25-5233-4F60-AEDE-3A2E98233B15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0" name="手繪多邊形: 圖案 259">
                <a:extLst>
                  <a:ext uri="{FF2B5EF4-FFF2-40B4-BE49-F238E27FC236}">
                    <a16:creationId xmlns:a16="http://schemas.microsoft.com/office/drawing/2014/main" id="{EB310351-EC3E-4FE7-80C2-B6BEF6474839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261" name="手繪多邊形: 圖案 260">
                <a:extLst>
                  <a:ext uri="{FF2B5EF4-FFF2-40B4-BE49-F238E27FC236}">
                    <a16:creationId xmlns:a16="http://schemas.microsoft.com/office/drawing/2014/main" id="{EA7871F3-E6EA-4C05-B72A-5164F60795F6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6144109" y="3864660"/>
            <a:ext cx="126037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6228801" y="3130995"/>
            <a:ext cx="849928" cy="666134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chemeClr val="bg1">
                <a:lumMod val="75000"/>
                <a:lumOff val="25000"/>
              </a:schemeClr>
            </a:solidFill>
            <a:ln w="127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6294614" y="2812944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2159892" y="3228813"/>
            <a:ext cx="796372" cy="1147941"/>
            <a:chOff x="4912659" y="5498353"/>
            <a:chExt cx="905540" cy="1225175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54796" y="5498353"/>
              <a:ext cx="841976" cy="12133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381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381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381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38100" cap="flat">
              <a:solidFill>
                <a:schemeClr val="bg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tx1"/>
            </a:solidFill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38100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855922" y="4368652"/>
            <a:ext cx="141299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Application</a:t>
            </a:r>
          </a:p>
          <a:p>
            <a:pPr algn="ctr"/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Server</a:t>
            </a: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3142968" y="3880509"/>
            <a:ext cx="2613801" cy="208906"/>
          </a:xfrm>
          <a:prstGeom prst="leftRightArrow">
            <a:avLst>
              <a:gd name="adj1" fmla="val 50000"/>
              <a:gd name="adj2" fmla="val 125991"/>
            </a:avLst>
          </a:prstGeom>
          <a:gradFill>
            <a:gsLst>
              <a:gs pos="47000">
                <a:srgbClr val="6E78F6"/>
              </a:gs>
              <a:gs pos="0">
                <a:srgbClr val="AC66FA"/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3049106" y="3427552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3244853" y="5432373"/>
            <a:ext cx="22868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SMB/NFS/AFP/</a:t>
            </a:r>
            <a:endParaRPr lang="en-US" altLang="zh-TW" sz="14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/>
            <a:r>
              <a:rPr lang="zh-TW" alt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3453825" y="4003159"/>
            <a:ext cx="21211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  <a:r>
              <a:rPr lang="en-US" altLang="zh-TW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/ </a:t>
            </a:r>
            <a:r>
              <a:rPr lang="zh-TW" altLang="en-US" sz="1400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 Channel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555821" y="4290733"/>
            <a:ext cx="93425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zh-TW" altLang="en-US" sz="1600" dirty="0">
              <a:solidFill>
                <a:schemeClr val="bg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473694" y="3903494"/>
            <a:ext cx="625982" cy="162937"/>
          </a:xfrm>
          <a:prstGeom prst="leftRightArrow">
            <a:avLst>
              <a:gd name="adj1" fmla="val 50000"/>
              <a:gd name="adj2" fmla="val 124047"/>
            </a:avLst>
          </a:prstGeom>
          <a:gradFill>
            <a:gsLst>
              <a:gs pos="47000">
                <a:srgbClr val="6E78F6"/>
              </a:gs>
              <a:gs pos="0">
                <a:srgbClr val="AC66FA"/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7" name="文字方塊 316">
            <a:extLst>
              <a:ext uri="{FF2B5EF4-FFF2-40B4-BE49-F238E27FC236}">
                <a16:creationId xmlns:a16="http://schemas.microsoft.com/office/drawing/2014/main" id="{D5AEF4A1-2221-4BA3-A6AE-CA69385D5E9C}"/>
              </a:ext>
            </a:extLst>
          </p:cNvPr>
          <p:cNvSpPr txBox="1"/>
          <p:nvPr/>
        </p:nvSpPr>
        <p:spPr>
          <a:xfrm>
            <a:off x="1882547" y="5850713"/>
            <a:ext cx="134506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user</a:t>
            </a:r>
          </a:p>
        </p:txBody>
      </p:sp>
      <p:sp>
        <p:nvSpPr>
          <p:cNvPr id="395" name="文字方塊 394">
            <a:extLst>
              <a:ext uri="{FF2B5EF4-FFF2-40B4-BE49-F238E27FC236}">
                <a16:creationId xmlns:a16="http://schemas.microsoft.com/office/drawing/2014/main" id="{1EF5A2FE-FEC9-440B-8545-4B70A00B2EEA}"/>
              </a:ext>
            </a:extLst>
          </p:cNvPr>
          <p:cNvSpPr txBox="1"/>
          <p:nvPr/>
        </p:nvSpPr>
        <p:spPr>
          <a:xfrm>
            <a:off x="1936326" y="2704290"/>
            <a:ext cx="1345066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user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10115437" y="210092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 dirty="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9946596" y="3420719"/>
            <a:ext cx="1449998" cy="1011720"/>
            <a:chOff x="6134382" y="1540701"/>
            <a:chExt cx="4347103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3" cy="3013136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tx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tx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59" name="圖形 211">
            <a:extLst>
              <a:ext uri="{FF2B5EF4-FFF2-40B4-BE49-F238E27FC236}">
                <a16:creationId xmlns:a16="http://schemas.microsoft.com/office/drawing/2014/main" id="{21266B02-FA5E-4BEB-BD2B-A9D110056D93}"/>
              </a:ext>
            </a:extLst>
          </p:cNvPr>
          <p:cNvGrpSpPr/>
          <p:nvPr/>
        </p:nvGrpSpPr>
        <p:grpSpPr>
          <a:xfrm>
            <a:off x="10652185" y="3749506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0" name="手繪多邊形: 圖案 459">
              <a:extLst>
                <a:ext uri="{FF2B5EF4-FFF2-40B4-BE49-F238E27FC236}">
                  <a16:creationId xmlns:a16="http://schemas.microsoft.com/office/drawing/2014/main" id="{76B99502-BE58-4738-9105-C4E7C85F5FA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1" name="手繪多邊形: 圖案 460">
              <a:extLst>
                <a:ext uri="{FF2B5EF4-FFF2-40B4-BE49-F238E27FC236}">
                  <a16:creationId xmlns:a16="http://schemas.microsoft.com/office/drawing/2014/main" id="{9A36A388-16E2-4891-B814-75EAD2CE624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2" name="手繪多邊形: 圖案 461">
              <a:extLst>
                <a:ext uri="{FF2B5EF4-FFF2-40B4-BE49-F238E27FC236}">
                  <a16:creationId xmlns:a16="http://schemas.microsoft.com/office/drawing/2014/main" id="{6FFE39C3-7413-4911-ADB6-546588DF07AE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10368284" y="3749506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3049106" y="2208889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</a:t>
            </a:r>
            <a:r>
              <a:rPr lang="zh-TW" sz="16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3168144" y="2525087"/>
            <a:ext cx="2613801" cy="208906"/>
          </a:xfrm>
          <a:prstGeom prst="leftRightArrow">
            <a:avLst>
              <a:gd name="adj1" fmla="val 50000"/>
              <a:gd name="adj2" fmla="val 132070"/>
            </a:avLst>
          </a:prstGeom>
          <a:gradFill>
            <a:gsLst>
              <a:gs pos="47000">
                <a:srgbClr val="6E78F6"/>
              </a:gs>
              <a:gs pos="0">
                <a:srgbClr val="AC66FA"/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7" name="文字方塊 196">
            <a:extLst>
              <a:ext uri="{FF2B5EF4-FFF2-40B4-BE49-F238E27FC236}">
                <a16:creationId xmlns:a16="http://schemas.microsoft.com/office/drawing/2014/main" id="{E5682C69-4638-2B49-A0EE-B3F6672B9E1E}"/>
              </a:ext>
            </a:extLst>
          </p:cNvPr>
          <p:cNvSpPr txBox="1"/>
          <p:nvPr/>
        </p:nvSpPr>
        <p:spPr>
          <a:xfrm>
            <a:off x="3453825" y="2694823"/>
            <a:ext cx="212114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iSCSI</a:t>
            </a:r>
            <a:r>
              <a:rPr lang="en-US" altLang="zh-TW" sz="1400" dirty="0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/ </a:t>
            </a:r>
            <a:r>
              <a:rPr lang="zh-TW" altLang="en-US" sz="1400" dirty="0">
                <a:solidFill>
                  <a:srgbClr val="FF0099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 Channel</a:t>
            </a:r>
          </a:p>
        </p:txBody>
      </p:sp>
      <p:pic>
        <p:nvPicPr>
          <p:cNvPr id="196" name="圖形 195">
            <a:extLst>
              <a:ext uri="{FF2B5EF4-FFF2-40B4-BE49-F238E27FC236}">
                <a16:creationId xmlns:a16="http://schemas.microsoft.com/office/drawing/2014/main" id="{82E744C3-6773-4A0D-B15E-51BCA457DC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55927" y="1907692"/>
            <a:ext cx="875338" cy="812251"/>
          </a:xfrm>
          <a:prstGeom prst="rect">
            <a:avLst/>
          </a:prstGeom>
        </p:spPr>
      </p:pic>
      <p:pic>
        <p:nvPicPr>
          <p:cNvPr id="198" name="圖形 197">
            <a:extLst>
              <a:ext uri="{FF2B5EF4-FFF2-40B4-BE49-F238E27FC236}">
                <a16:creationId xmlns:a16="http://schemas.microsoft.com/office/drawing/2014/main" id="{00DEF520-6C35-4690-B453-99DAA25D9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8440" y="3515148"/>
            <a:ext cx="954149" cy="756443"/>
          </a:xfrm>
          <a:prstGeom prst="rect">
            <a:avLst/>
          </a:prstGeom>
        </p:spPr>
      </p:pic>
      <p:pic>
        <p:nvPicPr>
          <p:cNvPr id="199" name="圖形 198">
            <a:extLst>
              <a:ext uri="{FF2B5EF4-FFF2-40B4-BE49-F238E27FC236}">
                <a16:creationId xmlns:a16="http://schemas.microsoft.com/office/drawing/2014/main" id="{3C947376-0C79-4737-99B7-C8174DBBDA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36756" y="5058608"/>
            <a:ext cx="875338" cy="812251"/>
          </a:xfrm>
          <a:prstGeom prst="rect">
            <a:avLst/>
          </a:prstGeom>
        </p:spPr>
      </p:pic>
      <p:sp>
        <p:nvSpPr>
          <p:cNvPr id="200" name="矩形: 圓角化同側角落 199">
            <a:extLst>
              <a:ext uri="{FF2B5EF4-FFF2-40B4-BE49-F238E27FC236}">
                <a16:creationId xmlns:a16="http://schemas.microsoft.com/office/drawing/2014/main" id="{6DB7DA2D-0944-41EF-A07C-9FBEB6FE7842}"/>
              </a:ext>
            </a:extLst>
          </p:cNvPr>
          <p:cNvSpPr/>
          <p:nvPr/>
        </p:nvSpPr>
        <p:spPr>
          <a:xfrm>
            <a:off x="5894290" y="1939866"/>
            <a:ext cx="3705968" cy="566397"/>
          </a:xfrm>
          <a:prstGeom prst="round2SameRect">
            <a:avLst>
              <a:gd name="adj1" fmla="val 11622"/>
              <a:gd name="adj2" fmla="val 0"/>
            </a:avLst>
          </a:prstGeom>
          <a:gradFill>
            <a:gsLst>
              <a:gs pos="4000">
                <a:srgbClr val="A967FD"/>
              </a:gs>
              <a:gs pos="92000">
                <a:srgbClr val="6885F9"/>
              </a:gs>
              <a:gs pos="0">
                <a:srgbClr val="C850FF"/>
              </a:gs>
              <a:gs pos="100000">
                <a:srgbClr val="58A6FF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5923865" y="2015297"/>
            <a:ext cx="364700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VJBOD Cloud Gateway</a:t>
            </a:r>
          </a:p>
        </p:txBody>
      </p:sp>
      <p:sp>
        <p:nvSpPr>
          <p:cNvPr id="237" name="箭號: 左-右雙向 236">
            <a:extLst>
              <a:ext uri="{FF2B5EF4-FFF2-40B4-BE49-F238E27FC236}">
                <a16:creationId xmlns:a16="http://schemas.microsoft.com/office/drawing/2014/main" id="{3755A73A-9920-4AF5-BE8D-CB74CA52D2AB}"/>
              </a:ext>
            </a:extLst>
          </p:cNvPr>
          <p:cNvSpPr/>
          <p:nvPr/>
        </p:nvSpPr>
        <p:spPr>
          <a:xfrm>
            <a:off x="3142968" y="5275939"/>
            <a:ext cx="2613801" cy="208906"/>
          </a:xfrm>
          <a:prstGeom prst="leftRightArrow">
            <a:avLst>
              <a:gd name="adj1" fmla="val 50000"/>
              <a:gd name="adj2" fmla="val 125991"/>
            </a:avLst>
          </a:prstGeom>
          <a:gradFill>
            <a:gsLst>
              <a:gs pos="47000">
                <a:srgbClr val="6E78F6"/>
              </a:gs>
              <a:gs pos="0">
                <a:srgbClr val="AC66FA"/>
              </a:gs>
              <a:gs pos="92000">
                <a:srgbClr val="2F89F2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38" name="圖形 237" hidden="1">
            <a:extLst>
              <a:ext uri="{FF2B5EF4-FFF2-40B4-BE49-F238E27FC236}">
                <a16:creationId xmlns:a16="http://schemas.microsoft.com/office/drawing/2014/main" id="{E2A073F1-8D94-4676-B1EC-A85E06F9B8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46855" y="3621917"/>
            <a:ext cx="1318078" cy="1013905"/>
          </a:xfrm>
          <a:prstGeom prst="rect">
            <a:avLst/>
          </a:prstGeom>
        </p:spPr>
      </p:pic>
      <p:grpSp>
        <p:nvGrpSpPr>
          <p:cNvPr id="27" name="群組 26">
            <a:extLst>
              <a:ext uri="{FF2B5EF4-FFF2-40B4-BE49-F238E27FC236}">
                <a16:creationId xmlns:a16="http://schemas.microsoft.com/office/drawing/2014/main" id="{1D758888-66BD-4753-BBD2-6D47652F3A29}"/>
              </a:ext>
            </a:extLst>
          </p:cNvPr>
          <p:cNvGrpSpPr/>
          <p:nvPr/>
        </p:nvGrpSpPr>
        <p:grpSpPr>
          <a:xfrm>
            <a:off x="8016253" y="3413245"/>
            <a:ext cx="1395282" cy="1247785"/>
            <a:chOff x="8452068" y="3413245"/>
            <a:chExt cx="1395282" cy="1247785"/>
          </a:xfrm>
        </p:grpSpPr>
        <p:grpSp>
          <p:nvGrpSpPr>
            <p:cNvPr id="240" name="圖形 18">
              <a:extLst>
                <a:ext uri="{FF2B5EF4-FFF2-40B4-BE49-F238E27FC236}">
                  <a16:creationId xmlns:a16="http://schemas.microsoft.com/office/drawing/2014/main" id="{C66B477B-F4B6-4789-A8BF-EC78BAB724EF}"/>
                </a:ext>
              </a:extLst>
            </p:cNvPr>
            <p:cNvGrpSpPr/>
            <p:nvPr/>
          </p:nvGrpSpPr>
          <p:grpSpPr>
            <a:xfrm>
              <a:off x="8452068" y="3555216"/>
              <a:ext cx="1395282" cy="1105814"/>
              <a:chOff x="8338475" y="3282973"/>
              <a:chExt cx="1365427" cy="1085848"/>
            </a:xfrm>
            <a:solidFill>
              <a:schemeClr val="bg1">
                <a:lumMod val="75000"/>
                <a:lumOff val="25000"/>
              </a:schemeClr>
            </a:solidFill>
          </p:grpSpPr>
          <p:sp>
            <p:nvSpPr>
              <p:cNvPr id="242" name="手繪多邊形: 圖案 241">
                <a:extLst>
                  <a:ext uri="{FF2B5EF4-FFF2-40B4-BE49-F238E27FC236}">
                    <a16:creationId xmlns:a16="http://schemas.microsoft.com/office/drawing/2014/main" id="{6D21A3A2-BC34-4EC1-B302-65423E390093}"/>
                  </a:ext>
                </a:extLst>
              </p:cNvPr>
              <p:cNvSpPr/>
              <p:nvPr/>
            </p:nvSpPr>
            <p:spPr>
              <a:xfrm>
                <a:off x="8338475" y="3282974"/>
                <a:ext cx="1365427" cy="1085847"/>
              </a:xfrm>
              <a:custGeom>
                <a:avLst/>
                <a:gdLst>
                  <a:gd name="connsiteX0" fmla="*/ 1282256 w 1323975"/>
                  <a:gd name="connsiteY0" fmla="*/ 9525 h 1085850"/>
                  <a:gd name="connsiteX1" fmla="*/ 1315498 w 1323975"/>
                  <a:gd name="connsiteY1" fmla="*/ 42767 h 1085850"/>
                  <a:gd name="connsiteX2" fmla="*/ 1315498 w 1323975"/>
                  <a:gd name="connsiteY2" fmla="*/ 1045464 h 1085850"/>
                  <a:gd name="connsiteX3" fmla="*/ 1282256 w 1323975"/>
                  <a:gd name="connsiteY3" fmla="*/ 1078706 h 1085850"/>
                  <a:gd name="connsiteX4" fmla="*/ 42767 w 1323975"/>
                  <a:gd name="connsiteY4" fmla="*/ 1078706 h 1085850"/>
                  <a:gd name="connsiteX5" fmla="*/ 9525 w 1323975"/>
                  <a:gd name="connsiteY5" fmla="*/ 1045464 h 1085850"/>
                  <a:gd name="connsiteX6" fmla="*/ 9525 w 1323975"/>
                  <a:gd name="connsiteY6" fmla="*/ 42767 h 1085850"/>
                  <a:gd name="connsiteX7" fmla="*/ 42767 w 1323975"/>
                  <a:gd name="connsiteY7" fmla="*/ 9525 h 1085850"/>
                  <a:gd name="connsiteX8" fmla="*/ 1282256 w 1323975"/>
                  <a:gd name="connsiteY8" fmla="*/ 9525 h 1085850"/>
                  <a:gd name="connsiteX9" fmla="*/ 1282256 w 1323975"/>
                  <a:gd name="connsiteY9" fmla="*/ 0 h 1085850"/>
                  <a:gd name="connsiteX10" fmla="*/ 42767 w 1323975"/>
                  <a:gd name="connsiteY10" fmla="*/ 0 h 1085850"/>
                  <a:gd name="connsiteX11" fmla="*/ 0 w 1323975"/>
                  <a:gd name="connsiteY11" fmla="*/ 42767 h 1085850"/>
                  <a:gd name="connsiteX12" fmla="*/ 0 w 1323975"/>
                  <a:gd name="connsiteY12" fmla="*/ 1045464 h 1085850"/>
                  <a:gd name="connsiteX13" fmla="*/ 42767 w 1323975"/>
                  <a:gd name="connsiteY13" fmla="*/ 1088231 h 1085850"/>
                  <a:gd name="connsiteX14" fmla="*/ 1282256 w 1323975"/>
                  <a:gd name="connsiteY14" fmla="*/ 1088231 h 1085850"/>
                  <a:gd name="connsiteX15" fmla="*/ 1325023 w 1323975"/>
                  <a:gd name="connsiteY15" fmla="*/ 1045464 h 1085850"/>
                  <a:gd name="connsiteX16" fmla="*/ 1325023 w 1323975"/>
                  <a:gd name="connsiteY16" fmla="*/ 42767 h 1085850"/>
                  <a:gd name="connsiteX17" fmla="*/ 1282256 w 1323975"/>
                  <a:gd name="connsiteY17" fmla="*/ 0 h 1085850"/>
                  <a:gd name="connsiteX18" fmla="*/ 1282256 w 1323975"/>
                  <a:gd name="connsiteY18" fmla="*/ 0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23975" h="1085850">
                    <a:moveTo>
                      <a:pt x="1282256" y="9525"/>
                    </a:moveTo>
                    <a:cubicBezTo>
                      <a:pt x="1300639" y="9525"/>
                      <a:pt x="1315498" y="24479"/>
                      <a:pt x="1315498" y="42767"/>
                    </a:cubicBezTo>
                    <a:lnTo>
                      <a:pt x="1315498" y="1045464"/>
                    </a:lnTo>
                    <a:cubicBezTo>
                      <a:pt x="1315498" y="1063847"/>
                      <a:pt x="1300543" y="1078706"/>
                      <a:pt x="1282256" y="1078706"/>
                    </a:cubicBezTo>
                    <a:lnTo>
                      <a:pt x="42767" y="1078706"/>
                    </a:lnTo>
                    <a:cubicBezTo>
                      <a:pt x="24384" y="1078706"/>
                      <a:pt x="9525" y="1063752"/>
                      <a:pt x="9525" y="1045464"/>
                    </a:cubicBezTo>
                    <a:lnTo>
                      <a:pt x="9525" y="42767"/>
                    </a:lnTo>
                    <a:cubicBezTo>
                      <a:pt x="9525" y="24384"/>
                      <a:pt x="24479" y="9525"/>
                      <a:pt x="42767" y="9525"/>
                    </a:cubicBezTo>
                    <a:lnTo>
                      <a:pt x="1282256" y="9525"/>
                    </a:lnTo>
                    <a:moveTo>
                      <a:pt x="1282256" y="0"/>
                    </a:moveTo>
                    <a:lnTo>
                      <a:pt x="42767" y="0"/>
                    </a:lnTo>
                    <a:cubicBezTo>
                      <a:pt x="19145" y="0"/>
                      <a:pt x="0" y="19145"/>
                      <a:pt x="0" y="42767"/>
                    </a:cubicBezTo>
                    <a:lnTo>
                      <a:pt x="0" y="1045464"/>
                    </a:lnTo>
                    <a:cubicBezTo>
                      <a:pt x="0" y="1069086"/>
                      <a:pt x="19145" y="1088231"/>
                      <a:pt x="42767" y="1088231"/>
                    </a:cubicBezTo>
                    <a:lnTo>
                      <a:pt x="1282256" y="1088231"/>
                    </a:lnTo>
                    <a:cubicBezTo>
                      <a:pt x="1305878" y="1088231"/>
                      <a:pt x="1325023" y="1069086"/>
                      <a:pt x="1325023" y="1045464"/>
                    </a:cubicBezTo>
                    <a:lnTo>
                      <a:pt x="1325023" y="42767"/>
                    </a:lnTo>
                    <a:cubicBezTo>
                      <a:pt x="1325118" y="19145"/>
                      <a:pt x="1305878" y="0"/>
                      <a:pt x="1282256" y="0"/>
                    </a:cubicBezTo>
                    <a:lnTo>
                      <a:pt x="1282256" y="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3" name="手繪多邊形: 圖案 242">
                <a:extLst>
                  <a:ext uri="{FF2B5EF4-FFF2-40B4-BE49-F238E27FC236}">
                    <a16:creationId xmlns:a16="http://schemas.microsoft.com/office/drawing/2014/main" id="{69FDC564-AB63-47E7-98BC-52EE1D808766}"/>
                  </a:ext>
                </a:extLst>
              </p:cNvPr>
              <p:cNvSpPr/>
              <p:nvPr/>
            </p:nvSpPr>
            <p:spPr>
              <a:xfrm>
                <a:off x="8646399" y="3282973"/>
                <a:ext cx="9525" cy="1085847"/>
              </a:xfrm>
              <a:custGeom>
                <a:avLst/>
                <a:gdLst>
                  <a:gd name="connsiteX0" fmla="*/ 0 w 9525"/>
                  <a:gd name="connsiteY0" fmla="*/ 0 h 1085850"/>
                  <a:gd name="connsiteX1" fmla="*/ 9525 w 9525"/>
                  <a:gd name="connsiteY1" fmla="*/ 0 h 1085850"/>
                  <a:gd name="connsiteX2" fmla="*/ 9525 w 9525"/>
                  <a:gd name="connsiteY2" fmla="*/ 1088327 h 1085850"/>
                  <a:gd name="connsiteX3" fmla="*/ 0 w 9525"/>
                  <a:gd name="connsiteY3" fmla="*/ 1088327 h 1085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10858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88327"/>
                    </a:lnTo>
                    <a:lnTo>
                      <a:pt x="0" y="1088327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4" name="手繪多邊形: 圖案 243">
                <a:extLst>
                  <a:ext uri="{FF2B5EF4-FFF2-40B4-BE49-F238E27FC236}">
                    <a16:creationId xmlns:a16="http://schemas.microsoft.com/office/drawing/2014/main" id="{DEC53675-483E-45F5-82EA-49D4C96B89BC}"/>
                  </a:ext>
                </a:extLst>
              </p:cNvPr>
              <p:cNvSpPr/>
              <p:nvPr/>
            </p:nvSpPr>
            <p:spPr>
              <a:xfrm>
                <a:off x="8410585" y="4023444"/>
                <a:ext cx="161929" cy="85725"/>
              </a:xfrm>
              <a:custGeom>
                <a:avLst/>
                <a:gdLst>
                  <a:gd name="connsiteX0" fmla="*/ 151638 w 161925"/>
                  <a:gd name="connsiteY0" fmla="*/ 9525 h 85725"/>
                  <a:gd name="connsiteX1" fmla="*/ 156972 w 161925"/>
                  <a:gd name="connsiteY1" fmla="*/ 14859 h 85725"/>
                  <a:gd name="connsiteX2" fmla="*/ 156972 w 161925"/>
                  <a:gd name="connsiteY2" fmla="*/ 78296 h 85725"/>
                  <a:gd name="connsiteX3" fmla="*/ 151638 w 161925"/>
                  <a:gd name="connsiteY3" fmla="*/ 83629 h 85725"/>
                  <a:gd name="connsiteX4" fmla="*/ 14859 w 161925"/>
                  <a:gd name="connsiteY4" fmla="*/ 83629 h 85725"/>
                  <a:gd name="connsiteX5" fmla="*/ 9525 w 161925"/>
                  <a:gd name="connsiteY5" fmla="*/ 78296 h 85725"/>
                  <a:gd name="connsiteX6" fmla="*/ 9525 w 161925"/>
                  <a:gd name="connsiteY6" fmla="*/ 14859 h 85725"/>
                  <a:gd name="connsiteX7" fmla="*/ 14859 w 161925"/>
                  <a:gd name="connsiteY7" fmla="*/ 9525 h 85725"/>
                  <a:gd name="connsiteX8" fmla="*/ 151638 w 161925"/>
                  <a:gd name="connsiteY8" fmla="*/ 9525 h 85725"/>
                  <a:gd name="connsiteX9" fmla="*/ 151638 w 161925"/>
                  <a:gd name="connsiteY9" fmla="*/ 0 h 85725"/>
                  <a:gd name="connsiteX10" fmla="*/ 14859 w 161925"/>
                  <a:gd name="connsiteY10" fmla="*/ 0 h 85725"/>
                  <a:gd name="connsiteX11" fmla="*/ 0 w 161925"/>
                  <a:gd name="connsiteY11" fmla="*/ 14859 h 85725"/>
                  <a:gd name="connsiteX12" fmla="*/ 0 w 161925"/>
                  <a:gd name="connsiteY12" fmla="*/ 78296 h 85725"/>
                  <a:gd name="connsiteX13" fmla="*/ 14859 w 161925"/>
                  <a:gd name="connsiteY13" fmla="*/ 93154 h 85725"/>
                  <a:gd name="connsiteX14" fmla="*/ 151638 w 161925"/>
                  <a:gd name="connsiteY14" fmla="*/ 93154 h 85725"/>
                  <a:gd name="connsiteX15" fmla="*/ 166497 w 161925"/>
                  <a:gd name="connsiteY15" fmla="*/ 78296 h 85725"/>
                  <a:gd name="connsiteX16" fmla="*/ 166497 w 161925"/>
                  <a:gd name="connsiteY16" fmla="*/ 14859 h 85725"/>
                  <a:gd name="connsiteX17" fmla="*/ 151638 w 161925"/>
                  <a:gd name="connsiteY17" fmla="*/ 0 h 85725"/>
                  <a:gd name="connsiteX18" fmla="*/ 151638 w 161925"/>
                  <a:gd name="connsiteY18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85725">
                    <a:moveTo>
                      <a:pt x="151638" y="9525"/>
                    </a:moveTo>
                    <a:cubicBezTo>
                      <a:pt x="154591" y="9525"/>
                      <a:pt x="156972" y="11906"/>
                      <a:pt x="156972" y="14859"/>
                    </a:cubicBezTo>
                    <a:lnTo>
                      <a:pt x="156972" y="78296"/>
                    </a:lnTo>
                    <a:cubicBezTo>
                      <a:pt x="156972" y="81248"/>
                      <a:pt x="154591" y="83629"/>
                      <a:pt x="151638" y="83629"/>
                    </a:cubicBezTo>
                    <a:lnTo>
                      <a:pt x="14859" y="83629"/>
                    </a:lnTo>
                    <a:cubicBezTo>
                      <a:pt x="11906" y="83629"/>
                      <a:pt x="9525" y="81248"/>
                      <a:pt x="9525" y="78296"/>
                    </a:cubicBezTo>
                    <a:lnTo>
                      <a:pt x="9525" y="14859"/>
                    </a:lnTo>
                    <a:cubicBezTo>
                      <a:pt x="9525" y="11906"/>
                      <a:pt x="11906" y="9525"/>
                      <a:pt x="14859" y="9525"/>
                    </a:cubicBezTo>
                    <a:lnTo>
                      <a:pt x="151638" y="9525"/>
                    </a:lnTo>
                    <a:moveTo>
                      <a:pt x="151638" y="0"/>
                    </a:moveTo>
                    <a:lnTo>
                      <a:pt x="14859" y="0"/>
                    </a:lnTo>
                    <a:cubicBezTo>
                      <a:pt x="6667" y="0"/>
                      <a:pt x="0" y="6668"/>
                      <a:pt x="0" y="14859"/>
                    </a:cubicBezTo>
                    <a:lnTo>
                      <a:pt x="0" y="78296"/>
                    </a:lnTo>
                    <a:cubicBezTo>
                      <a:pt x="0" y="86487"/>
                      <a:pt x="6667" y="93154"/>
                      <a:pt x="14859" y="93154"/>
                    </a:cubicBezTo>
                    <a:lnTo>
                      <a:pt x="151638" y="93154"/>
                    </a:lnTo>
                    <a:cubicBezTo>
                      <a:pt x="159830" y="93154"/>
                      <a:pt x="166497" y="86487"/>
                      <a:pt x="166497" y="78296"/>
                    </a:cubicBezTo>
                    <a:lnTo>
                      <a:pt x="166497" y="14859"/>
                    </a:lnTo>
                    <a:cubicBezTo>
                      <a:pt x="166497" y="6668"/>
                      <a:pt x="159830" y="0"/>
                      <a:pt x="151638" y="0"/>
                    </a:cubicBezTo>
                    <a:lnTo>
                      <a:pt x="151638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5" name="手繪多邊形: 圖案 274">
                <a:extLst>
                  <a:ext uri="{FF2B5EF4-FFF2-40B4-BE49-F238E27FC236}">
                    <a16:creationId xmlns:a16="http://schemas.microsoft.com/office/drawing/2014/main" id="{6C794C80-E168-4F11-A1DD-EB51A083F8D3}"/>
                  </a:ext>
                </a:extLst>
              </p:cNvPr>
              <p:cNvSpPr/>
              <p:nvPr/>
            </p:nvSpPr>
            <p:spPr>
              <a:xfrm>
                <a:off x="8410585" y="4169939"/>
                <a:ext cx="161929" cy="133350"/>
              </a:xfrm>
              <a:custGeom>
                <a:avLst/>
                <a:gdLst>
                  <a:gd name="connsiteX0" fmla="*/ 152019 w 161925"/>
                  <a:gd name="connsiteY0" fmla="*/ 9525 h 133350"/>
                  <a:gd name="connsiteX1" fmla="*/ 156972 w 161925"/>
                  <a:gd name="connsiteY1" fmla="*/ 14478 h 133350"/>
                  <a:gd name="connsiteX2" fmla="*/ 156972 w 161925"/>
                  <a:gd name="connsiteY2" fmla="*/ 122587 h 133350"/>
                  <a:gd name="connsiteX3" fmla="*/ 152019 w 161925"/>
                  <a:gd name="connsiteY3" fmla="*/ 127540 h 133350"/>
                  <a:gd name="connsiteX4" fmla="*/ 14478 w 161925"/>
                  <a:gd name="connsiteY4" fmla="*/ 127540 h 133350"/>
                  <a:gd name="connsiteX5" fmla="*/ 9525 w 161925"/>
                  <a:gd name="connsiteY5" fmla="*/ 122587 h 133350"/>
                  <a:gd name="connsiteX6" fmla="*/ 9525 w 161925"/>
                  <a:gd name="connsiteY6" fmla="*/ 14478 h 133350"/>
                  <a:gd name="connsiteX7" fmla="*/ 14478 w 161925"/>
                  <a:gd name="connsiteY7" fmla="*/ 9525 h 133350"/>
                  <a:gd name="connsiteX8" fmla="*/ 152019 w 161925"/>
                  <a:gd name="connsiteY8" fmla="*/ 9525 h 133350"/>
                  <a:gd name="connsiteX9" fmla="*/ 152019 w 161925"/>
                  <a:gd name="connsiteY9" fmla="*/ 0 h 133350"/>
                  <a:gd name="connsiteX10" fmla="*/ 14478 w 161925"/>
                  <a:gd name="connsiteY10" fmla="*/ 0 h 133350"/>
                  <a:gd name="connsiteX11" fmla="*/ 0 w 161925"/>
                  <a:gd name="connsiteY11" fmla="*/ 14478 h 133350"/>
                  <a:gd name="connsiteX12" fmla="*/ 0 w 161925"/>
                  <a:gd name="connsiteY12" fmla="*/ 122587 h 133350"/>
                  <a:gd name="connsiteX13" fmla="*/ 14478 w 161925"/>
                  <a:gd name="connsiteY13" fmla="*/ 137065 h 133350"/>
                  <a:gd name="connsiteX14" fmla="*/ 152114 w 161925"/>
                  <a:gd name="connsiteY14" fmla="*/ 137065 h 133350"/>
                  <a:gd name="connsiteX15" fmla="*/ 166592 w 161925"/>
                  <a:gd name="connsiteY15" fmla="*/ 122587 h 133350"/>
                  <a:gd name="connsiteX16" fmla="*/ 166592 w 161925"/>
                  <a:gd name="connsiteY16" fmla="*/ 14478 h 133350"/>
                  <a:gd name="connsiteX17" fmla="*/ 152019 w 161925"/>
                  <a:gd name="connsiteY17" fmla="*/ 0 h 133350"/>
                  <a:gd name="connsiteX18" fmla="*/ 152019 w 161925"/>
                  <a:gd name="connsiteY18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925" h="133350">
                    <a:moveTo>
                      <a:pt x="152019" y="9525"/>
                    </a:moveTo>
                    <a:cubicBezTo>
                      <a:pt x="154781" y="9525"/>
                      <a:pt x="156972" y="11716"/>
                      <a:pt x="156972" y="14478"/>
                    </a:cubicBezTo>
                    <a:lnTo>
                      <a:pt x="156972" y="122587"/>
                    </a:lnTo>
                    <a:cubicBezTo>
                      <a:pt x="156972" y="125349"/>
                      <a:pt x="154781" y="127540"/>
                      <a:pt x="152019" y="127540"/>
                    </a:cubicBezTo>
                    <a:lnTo>
                      <a:pt x="14478" y="127540"/>
                    </a:lnTo>
                    <a:cubicBezTo>
                      <a:pt x="11716" y="127540"/>
                      <a:pt x="9525" y="125349"/>
                      <a:pt x="9525" y="122587"/>
                    </a:cubicBezTo>
                    <a:lnTo>
                      <a:pt x="9525" y="14478"/>
                    </a:lnTo>
                    <a:cubicBezTo>
                      <a:pt x="9525" y="11716"/>
                      <a:pt x="11716" y="9525"/>
                      <a:pt x="14478" y="9525"/>
                    </a:cubicBezTo>
                    <a:lnTo>
                      <a:pt x="152019" y="9525"/>
                    </a:lnTo>
                    <a:moveTo>
                      <a:pt x="152019" y="0"/>
                    </a:moveTo>
                    <a:lnTo>
                      <a:pt x="14478" y="0"/>
                    </a:lnTo>
                    <a:cubicBezTo>
                      <a:pt x="6477" y="0"/>
                      <a:pt x="0" y="6477"/>
                      <a:pt x="0" y="14478"/>
                    </a:cubicBezTo>
                    <a:lnTo>
                      <a:pt x="0" y="122587"/>
                    </a:lnTo>
                    <a:cubicBezTo>
                      <a:pt x="0" y="130588"/>
                      <a:pt x="6477" y="137065"/>
                      <a:pt x="14478" y="137065"/>
                    </a:cubicBezTo>
                    <a:lnTo>
                      <a:pt x="152114" y="137065"/>
                    </a:lnTo>
                    <a:cubicBezTo>
                      <a:pt x="160115" y="137065"/>
                      <a:pt x="166592" y="130588"/>
                      <a:pt x="166592" y="122587"/>
                    </a:cubicBezTo>
                    <a:lnTo>
                      <a:pt x="166592" y="14478"/>
                    </a:lnTo>
                    <a:cubicBezTo>
                      <a:pt x="166497" y="6477"/>
                      <a:pt x="160020" y="0"/>
                      <a:pt x="152019" y="0"/>
                    </a:cubicBezTo>
                    <a:lnTo>
                      <a:pt x="152019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6" name="手繪多邊形: 圖案 275">
                <a:extLst>
                  <a:ext uri="{FF2B5EF4-FFF2-40B4-BE49-F238E27FC236}">
                    <a16:creationId xmlns:a16="http://schemas.microsoft.com/office/drawing/2014/main" id="{B37B11A2-FE58-4301-8633-318F2A4108C1}"/>
                  </a:ext>
                </a:extLst>
              </p:cNvPr>
              <p:cNvSpPr/>
              <p:nvPr/>
            </p:nvSpPr>
            <p:spPr>
              <a:xfrm>
                <a:off x="9105639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FA762EAA-ECE2-4F6D-8300-6C06CC7567DA}"/>
                  </a:ext>
                </a:extLst>
              </p:cNvPr>
              <p:cNvSpPr/>
              <p:nvPr/>
            </p:nvSpPr>
            <p:spPr>
              <a:xfrm>
                <a:off x="9105639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35565C5F-C3C5-41C1-B641-740ED6684CBE}"/>
                  </a:ext>
                </a:extLst>
              </p:cNvPr>
              <p:cNvSpPr/>
              <p:nvPr/>
            </p:nvSpPr>
            <p:spPr>
              <a:xfrm>
                <a:off x="8918088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2 w 152400"/>
                  <a:gd name="connsiteY1" fmla="*/ 24860 h 666750"/>
                  <a:gd name="connsiteX2" fmla="*/ 149162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2" y="16383"/>
                      <a:pt x="149162" y="24860"/>
                    </a:cubicBezTo>
                    <a:lnTo>
                      <a:pt x="149162" y="650653"/>
                    </a:lnTo>
                    <a:cubicBezTo>
                      <a:pt x="149162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687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624D1C25-368F-4397-AD90-1F723E6C2F84}"/>
                  </a:ext>
                </a:extLst>
              </p:cNvPr>
              <p:cNvSpPr/>
              <p:nvPr/>
            </p:nvSpPr>
            <p:spPr>
              <a:xfrm>
                <a:off x="8730631" y="3356506"/>
                <a:ext cx="152404" cy="666748"/>
              </a:xfrm>
              <a:custGeom>
                <a:avLst/>
                <a:gdLst>
                  <a:gd name="connsiteX0" fmla="*/ 133731 w 152400"/>
                  <a:gd name="connsiteY0" fmla="*/ 9525 h 666750"/>
                  <a:gd name="connsiteX1" fmla="*/ 149066 w 152400"/>
                  <a:gd name="connsiteY1" fmla="*/ 24860 h 666750"/>
                  <a:gd name="connsiteX2" fmla="*/ 149066 w 152400"/>
                  <a:gd name="connsiteY2" fmla="*/ 650653 h 666750"/>
                  <a:gd name="connsiteX3" fmla="*/ 133731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731 w 152400"/>
                  <a:gd name="connsiteY8" fmla="*/ 9525 h 666750"/>
                  <a:gd name="connsiteX9" fmla="*/ 133731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7 w 152400"/>
                  <a:gd name="connsiteY15" fmla="*/ 650653 h 666750"/>
                  <a:gd name="connsiteX16" fmla="*/ 158687 w 152400"/>
                  <a:gd name="connsiteY16" fmla="*/ 24860 h 666750"/>
                  <a:gd name="connsiteX17" fmla="*/ 133731 w 152400"/>
                  <a:gd name="connsiteY17" fmla="*/ 0 h 666750"/>
                  <a:gd name="connsiteX18" fmla="*/ 133731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731" y="9525"/>
                    </a:moveTo>
                    <a:cubicBezTo>
                      <a:pt x="142208" y="9525"/>
                      <a:pt x="149066" y="16383"/>
                      <a:pt x="149066" y="24860"/>
                    </a:cubicBezTo>
                    <a:lnTo>
                      <a:pt x="149066" y="650653"/>
                    </a:lnTo>
                    <a:cubicBezTo>
                      <a:pt x="149066" y="659130"/>
                      <a:pt x="142208" y="665988"/>
                      <a:pt x="133731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731" y="9525"/>
                    </a:lnTo>
                    <a:moveTo>
                      <a:pt x="133731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7" y="664369"/>
                      <a:pt x="158687" y="650653"/>
                    </a:cubicBezTo>
                    <a:lnTo>
                      <a:pt x="158687" y="24860"/>
                    </a:lnTo>
                    <a:cubicBezTo>
                      <a:pt x="158591" y="11049"/>
                      <a:pt x="147542" y="0"/>
                      <a:pt x="133731" y="0"/>
                    </a:cubicBezTo>
                    <a:lnTo>
                      <a:pt x="133731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BE93870E-6894-45AE-8AB3-F4E4C6243A0A}"/>
                  </a:ext>
                </a:extLst>
              </p:cNvPr>
              <p:cNvSpPr/>
              <p:nvPr/>
            </p:nvSpPr>
            <p:spPr>
              <a:xfrm>
                <a:off x="873063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68D2D4C8-8073-4F16-A472-251E715FC43C}"/>
                  </a:ext>
                </a:extLst>
              </p:cNvPr>
              <p:cNvSpPr/>
              <p:nvPr/>
            </p:nvSpPr>
            <p:spPr>
              <a:xfrm>
                <a:off x="9293191" y="3356506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4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4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AC153C0F-211D-439F-8D66-4B5B1D8DB76E}"/>
                  </a:ext>
                </a:extLst>
              </p:cNvPr>
              <p:cNvSpPr/>
              <p:nvPr/>
            </p:nvSpPr>
            <p:spPr>
              <a:xfrm>
                <a:off x="929319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7 w 152400"/>
                  <a:gd name="connsiteY1" fmla="*/ 0 h 9525"/>
                  <a:gd name="connsiteX2" fmla="*/ 158687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7" y="0"/>
                    </a:lnTo>
                    <a:lnTo>
                      <a:pt x="158687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309C9684-A330-4BA7-9073-18B5839610D3}"/>
                  </a:ext>
                </a:extLst>
              </p:cNvPr>
              <p:cNvSpPr/>
              <p:nvPr/>
            </p:nvSpPr>
            <p:spPr>
              <a:xfrm>
                <a:off x="9480742" y="3356507"/>
                <a:ext cx="152404" cy="666748"/>
              </a:xfrm>
              <a:custGeom>
                <a:avLst/>
                <a:gdLst>
                  <a:gd name="connsiteX0" fmla="*/ 133826 w 152400"/>
                  <a:gd name="connsiteY0" fmla="*/ 9525 h 666750"/>
                  <a:gd name="connsiteX1" fmla="*/ 149161 w 152400"/>
                  <a:gd name="connsiteY1" fmla="*/ 24860 h 666750"/>
                  <a:gd name="connsiteX2" fmla="*/ 149161 w 152400"/>
                  <a:gd name="connsiteY2" fmla="*/ 650653 h 666750"/>
                  <a:gd name="connsiteX3" fmla="*/ 133826 w 152400"/>
                  <a:gd name="connsiteY3" fmla="*/ 665988 h 666750"/>
                  <a:gd name="connsiteX4" fmla="*/ 24860 w 152400"/>
                  <a:gd name="connsiteY4" fmla="*/ 665988 h 666750"/>
                  <a:gd name="connsiteX5" fmla="*/ 9525 w 152400"/>
                  <a:gd name="connsiteY5" fmla="*/ 650653 h 666750"/>
                  <a:gd name="connsiteX6" fmla="*/ 9525 w 152400"/>
                  <a:gd name="connsiteY6" fmla="*/ 24860 h 666750"/>
                  <a:gd name="connsiteX7" fmla="*/ 24860 w 152400"/>
                  <a:gd name="connsiteY7" fmla="*/ 9525 h 666750"/>
                  <a:gd name="connsiteX8" fmla="*/ 133826 w 152400"/>
                  <a:gd name="connsiteY8" fmla="*/ 9525 h 666750"/>
                  <a:gd name="connsiteX9" fmla="*/ 133826 w 152400"/>
                  <a:gd name="connsiteY9" fmla="*/ 0 h 666750"/>
                  <a:gd name="connsiteX10" fmla="*/ 24860 w 152400"/>
                  <a:gd name="connsiteY10" fmla="*/ 0 h 666750"/>
                  <a:gd name="connsiteX11" fmla="*/ 0 w 152400"/>
                  <a:gd name="connsiteY11" fmla="*/ 24860 h 666750"/>
                  <a:gd name="connsiteX12" fmla="*/ 0 w 152400"/>
                  <a:gd name="connsiteY12" fmla="*/ 650653 h 666750"/>
                  <a:gd name="connsiteX13" fmla="*/ 24860 w 152400"/>
                  <a:gd name="connsiteY13" fmla="*/ 675513 h 666750"/>
                  <a:gd name="connsiteX14" fmla="*/ 133826 w 152400"/>
                  <a:gd name="connsiteY14" fmla="*/ 675513 h 666750"/>
                  <a:gd name="connsiteX15" fmla="*/ 158686 w 152400"/>
                  <a:gd name="connsiteY15" fmla="*/ 650653 h 666750"/>
                  <a:gd name="connsiteX16" fmla="*/ 158686 w 152400"/>
                  <a:gd name="connsiteY16" fmla="*/ 24860 h 666750"/>
                  <a:gd name="connsiteX17" fmla="*/ 133826 w 152400"/>
                  <a:gd name="connsiteY17" fmla="*/ 0 h 666750"/>
                  <a:gd name="connsiteX18" fmla="*/ 133826 w 152400"/>
                  <a:gd name="connsiteY18" fmla="*/ 0 h 666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52400" h="666750">
                    <a:moveTo>
                      <a:pt x="133826" y="9525"/>
                    </a:moveTo>
                    <a:cubicBezTo>
                      <a:pt x="142303" y="9525"/>
                      <a:pt x="149161" y="16383"/>
                      <a:pt x="149161" y="24860"/>
                    </a:cubicBezTo>
                    <a:lnTo>
                      <a:pt x="149161" y="650653"/>
                    </a:lnTo>
                    <a:cubicBezTo>
                      <a:pt x="149161" y="659130"/>
                      <a:pt x="142303" y="665988"/>
                      <a:pt x="133826" y="665988"/>
                    </a:cubicBezTo>
                    <a:lnTo>
                      <a:pt x="24860" y="665988"/>
                    </a:lnTo>
                    <a:cubicBezTo>
                      <a:pt x="16383" y="665988"/>
                      <a:pt x="9525" y="659130"/>
                      <a:pt x="9525" y="650653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133826" y="9525"/>
                    </a:lnTo>
                    <a:moveTo>
                      <a:pt x="133826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650653"/>
                    </a:lnTo>
                    <a:cubicBezTo>
                      <a:pt x="0" y="664369"/>
                      <a:pt x="11144" y="675513"/>
                      <a:pt x="24860" y="675513"/>
                    </a:cubicBezTo>
                    <a:lnTo>
                      <a:pt x="133826" y="675513"/>
                    </a:lnTo>
                    <a:cubicBezTo>
                      <a:pt x="147542" y="675513"/>
                      <a:pt x="158686" y="664369"/>
                      <a:pt x="158686" y="650653"/>
                    </a:cubicBezTo>
                    <a:lnTo>
                      <a:pt x="158686" y="24860"/>
                    </a:lnTo>
                    <a:cubicBezTo>
                      <a:pt x="158686" y="11049"/>
                      <a:pt x="147542" y="0"/>
                      <a:pt x="133826" y="0"/>
                    </a:cubicBezTo>
                    <a:lnTo>
                      <a:pt x="133826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5ACD40CB-8934-46B6-8D5C-E37CD52FA435}"/>
                  </a:ext>
                </a:extLst>
              </p:cNvPr>
              <p:cNvSpPr/>
              <p:nvPr/>
            </p:nvSpPr>
            <p:spPr>
              <a:xfrm>
                <a:off x="9480742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828F2755-E1FB-4AC5-AF51-B1D23AF90C9A}"/>
                  </a:ext>
                </a:extLst>
              </p:cNvPr>
              <p:cNvSpPr/>
              <p:nvPr/>
            </p:nvSpPr>
            <p:spPr>
              <a:xfrm>
                <a:off x="8501074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11049 w 47625"/>
                  <a:gd name="connsiteY1" fmla="*/ 0 h 38100"/>
                  <a:gd name="connsiteX2" fmla="*/ 2857 w 47625"/>
                  <a:gd name="connsiteY2" fmla="*/ 2286 h 38100"/>
                  <a:gd name="connsiteX3" fmla="*/ 0 w 47625"/>
                  <a:gd name="connsiteY3" fmla="*/ 8477 h 38100"/>
                  <a:gd name="connsiteX4" fmla="*/ 0 w 47625"/>
                  <a:gd name="connsiteY4" fmla="*/ 38671 h 38100"/>
                  <a:gd name="connsiteX5" fmla="*/ 14668 w 47625"/>
                  <a:gd name="connsiteY5" fmla="*/ 38671 h 38100"/>
                  <a:gd name="connsiteX6" fmla="*/ 14668 w 47625"/>
                  <a:gd name="connsiteY6" fmla="*/ 28384 h 38100"/>
                  <a:gd name="connsiteX7" fmla="*/ 35338 w 47625"/>
                  <a:gd name="connsiteY7" fmla="*/ 28384 h 38100"/>
                  <a:gd name="connsiteX8" fmla="*/ 35338 w 47625"/>
                  <a:gd name="connsiteY8" fmla="*/ 38671 h 38100"/>
                  <a:gd name="connsiteX9" fmla="*/ 50102 w 47625"/>
                  <a:gd name="connsiteY9" fmla="*/ 38671 h 38100"/>
                  <a:gd name="connsiteX10" fmla="*/ 50102 w 47625"/>
                  <a:gd name="connsiteY10" fmla="*/ 8382 h 38100"/>
                  <a:gd name="connsiteX11" fmla="*/ 47244 w 47625"/>
                  <a:gd name="connsiteY11" fmla="*/ 2191 h 38100"/>
                  <a:gd name="connsiteX12" fmla="*/ 39148 w 47625"/>
                  <a:gd name="connsiteY12" fmla="*/ 0 h 38100"/>
                  <a:gd name="connsiteX13" fmla="*/ 39148 w 47625"/>
                  <a:gd name="connsiteY13" fmla="*/ 0 h 38100"/>
                  <a:gd name="connsiteX14" fmla="*/ 14764 w 47625"/>
                  <a:gd name="connsiteY14" fmla="*/ 21241 h 38100"/>
                  <a:gd name="connsiteX15" fmla="*/ 14764 w 47625"/>
                  <a:gd name="connsiteY15" fmla="*/ 10096 h 38100"/>
                  <a:gd name="connsiteX16" fmla="*/ 35433 w 47625"/>
                  <a:gd name="connsiteY16" fmla="*/ 10096 h 38100"/>
                  <a:gd name="connsiteX17" fmla="*/ 35433 w 47625"/>
                  <a:gd name="connsiteY17" fmla="*/ 21241 h 38100"/>
                  <a:gd name="connsiteX18" fmla="*/ 14764 w 47625"/>
                  <a:gd name="connsiteY18" fmla="*/ 21241 h 38100"/>
                  <a:gd name="connsiteX19" fmla="*/ 14764 w 47625"/>
                  <a:gd name="connsiteY19" fmla="*/ 21241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11049" y="0"/>
                    </a:lnTo>
                    <a:cubicBezTo>
                      <a:pt x="7525" y="0"/>
                      <a:pt x="4858" y="762"/>
                      <a:pt x="2857" y="2286"/>
                    </a:cubicBezTo>
                    <a:cubicBezTo>
                      <a:pt x="953" y="3810"/>
                      <a:pt x="0" y="5905"/>
                      <a:pt x="0" y="8477"/>
                    </a:cubicBezTo>
                    <a:lnTo>
                      <a:pt x="0" y="38671"/>
                    </a:lnTo>
                    <a:lnTo>
                      <a:pt x="14668" y="38671"/>
                    </a:lnTo>
                    <a:lnTo>
                      <a:pt x="14668" y="28384"/>
                    </a:lnTo>
                    <a:lnTo>
                      <a:pt x="35338" y="28384"/>
                    </a:lnTo>
                    <a:lnTo>
                      <a:pt x="35338" y="38671"/>
                    </a:lnTo>
                    <a:lnTo>
                      <a:pt x="50102" y="38671"/>
                    </a:lnTo>
                    <a:lnTo>
                      <a:pt x="50102" y="8382"/>
                    </a:lnTo>
                    <a:cubicBezTo>
                      <a:pt x="50102" y="5810"/>
                      <a:pt x="49149" y="3715"/>
                      <a:pt x="47244" y="2191"/>
                    </a:cubicBezTo>
                    <a:cubicBezTo>
                      <a:pt x="45339" y="762"/>
                      <a:pt x="42672" y="0"/>
                      <a:pt x="39148" y="0"/>
                    </a:cubicBezTo>
                    <a:lnTo>
                      <a:pt x="39148" y="0"/>
                    </a:lnTo>
                    <a:close/>
                    <a:moveTo>
                      <a:pt x="14764" y="21241"/>
                    </a:moveTo>
                    <a:lnTo>
                      <a:pt x="14764" y="10096"/>
                    </a:lnTo>
                    <a:lnTo>
                      <a:pt x="35433" y="10096"/>
                    </a:lnTo>
                    <a:lnTo>
                      <a:pt x="35433" y="21241"/>
                    </a:lnTo>
                    <a:lnTo>
                      <a:pt x="14764" y="21241"/>
                    </a:lnTo>
                    <a:lnTo>
                      <a:pt x="14764" y="21241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DC34D19-0235-4D12-B58C-3746A5D8CA72}"/>
                  </a:ext>
                </a:extLst>
              </p:cNvPr>
              <p:cNvSpPr/>
              <p:nvPr/>
            </p:nvSpPr>
            <p:spPr>
              <a:xfrm>
                <a:off x="8558129" y="3357745"/>
                <a:ext cx="47626" cy="38100"/>
              </a:xfrm>
              <a:custGeom>
                <a:avLst/>
                <a:gdLst>
                  <a:gd name="connsiteX0" fmla="*/ 39148 w 47625"/>
                  <a:gd name="connsiteY0" fmla="*/ 0 h 38100"/>
                  <a:gd name="connsiteX1" fmla="*/ 38576 w 47625"/>
                  <a:gd name="connsiteY1" fmla="*/ 0 h 38100"/>
                  <a:gd name="connsiteX2" fmla="*/ 38195 w 47625"/>
                  <a:gd name="connsiteY2" fmla="*/ 0 h 38100"/>
                  <a:gd name="connsiteX3" fmla="*/ 11906 w 47625"/>
                  <a:gd name="connsiteY3" fmla="*/ 0 h 38100"/>
                  <a:gd name="connsiteX4" fmla="*/ 11049 w 47625"/>
                  <a:gd name="connsiteY4" fmla="*/ 0 h 38100"/>
                  <a:gd name="connsiteX5" fmla="*/ 2953 w 47625"/>
                  <a:gd name="connsiteY5" fmla="*/ 2286 h 38100"/>
                  <a:gd name="connsiteX6" fmla="*/ 0 w 47625"/>
                  <a:gd name="connsiteY6" fmla="*/ 8287 h 38100"/>
                  <a:gd name="connsiteX7" fmla="*/ 0 w 47625"/>
                  <a:gd name="connsiteY7" fmla="*/ 8382 h 38100"/>
                  <a:gd name="connsiteX8" fmla="*/ 0 w 47625"/>
                  <a:gd name="connsiteY8" fmla="*/ 8382 h 38100"/>
                  <a:gd name="connsiteX9" fmla="*/ 0 w 47625"/>
                  <a:gd name="connsiteY9" fmla="*/ 8382 h 38100"/>
                  <a:gd name="connsiteX10" fmla="*/ 0 w 47625"/>
                  <a:gd name="connsiteY10" fmla="*/ 38576 h 38100"/>
                  <a:gd name="connsiteX11" fmla="*/ 14764 w 47625"/>
                  <a:gd name="connsiteY11" fmla="*/ 38576 h 38100"/>
                  <a:gd name="connsiteX12" fmla="*/ 14764 w 47625"/>
                  <a:gd name="connsiteY12" fmla="*/ 28480 h 38100"/>
                  <a:gd name="connsiteX13" fmla="*/ 38576 w 47625"/>
                  <a:gd name="connsiteY13" fmla="*/ 28480 h 38100"/>
                  <a:gd name="connsiteX14" fmla="*/ 48292 w 47625"/>
                  <a:gd name="connsiteY14" fmla="*/ 20669 h 38100"/>
                  <a:gd name="connsiteX15" fmla="*/ 48292 w 47625"/>
                  <a:gd name="connsiteY15" fmla="*/ 8287 h 38100"/>
                  <a:gd name="connsiteX16" fmla="*/ 45910 w 47625"/>
                  <a:gd name="connsiteY16" fmla="*/ 1905 h 38100"/>
                  <a:gd name="connsiteX17" fmla="*/ 39148 w 47625"/>
                  <a:gd name="connsiteY17" fmla="*/ 0 h 38100"/>
                  <a:gd name="connsiteX18" fmla="*/ 39148 w 47625"/>
                  <a:gd name="connsiteY18" fmla="*/ 0 h 38100"/>
                  <a:gd name="connsiteX19" fmla="*/ 39148 w 47625"/>
                  <a:gd name="connsiteY19" fmla="*/ 0 h 38100"/>
                  <a:gd name="connsiteX20" fmla="*/ 14573 w 47625"/>
                  <a:gd name="connsiteY20" fmla="*/ 20098 h 38100"/>
                  <a:gd name="connsiteX21" fmla="*/ 14573 w 47625"/>
                  <a:gd name="connsiteY21" fmla="*/ 10096 h 38100"/>
                  <a:gd name="connsiteX22" fmla="*/ 33338 w 47625"/>
                  <a:gd name="connsiteY22" fmla="*/ 10096 h 38100"/>
                  <a:gd name="connsiteX23" fmla="*/ 33338 w 47625"/>
                  <a:gd name="connsiteY23" fmla="*/ 20098 h 38100"/>
                  <a:gd name="connsiteX24" fmla="*/ 14573 w 47625"/>
                  <a:gd name="connsiteY24" fmla="*/ 20098 h 38100"/>
                  <a:gd name="connsiteX25" fmla="*/ 14573 w 47625"/>
                  <a:gd name="connsiteY25" fmla="*/ 20098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47625" h="38100">
                    <a:moveTo>
                      <a:pt x="39148" y="0"/>
                    </a:moveTo>
                    <a:lnTo>
                      <a:pt x="38576" y="0"/>
                    </a:lnTo>
                    <a:cubicBezTo>
                      <a:pt x="38481" y="0"/>
                      <a:pt x="38291" y="0"/>
                      <a:pt x="38195" y="0"/>
                    </a:cubicBezTo>
                    <a:lnTo>
                      <a:pt x="11906" y="0"/>
                    </a:lnTo>
                    <a:lnTo>
                      <a:pt x="11049" y="0"/>
                    </a:lnTo>
                    <a:cubicBezTo>
                      <a:pt x="7525" y="0"/>
                      <a:pt x="4763" y="762"/>
                      <a:pt x="2953" y="2286"/>
                    </a:cubicBezTo>
                    <a:cubicBezTo>
                      <a:pt x="1048" y="3810"/>
                      <a:pt x="95" y="5810"/>
                      <a:pt x="0" y="8287"/>
                    </a:cubicBezTo>
                    <a:lnTo>
                      <a:pt x="0" y="8382"/>
                    </a:lnTo>
                    <a:lnTo>
                      <a:pt x="0" y="8382"/>
                    </a:lnTo>
                    <a:lnTo>
                      <a:pt x="0" y="8382"/>
                    </a:lnTo>
                    <a:lnTo>
                      <a:pt x="0" y="38576"/>
                    </a:lnTo>
                    <a:lnTo>
                      <a:pt x="14764" y="38576"/>
                    </a:lnTo>
                    <a:lnTo>
                      <a:pt x="14764" y="28480"/>
                    </a:lnTo>
                    <a:lnTo>
                      <a:pt x="38576" y="28480"/>
                    </a:lnTo>
                    <a:cubicBezTo>
                      <a:pt x="45053" y="28480"/>
                      <a:pt x="48292" y="25908"/>
                      <a:pt x="48292" y="20669"/>
                    </a:cubicBezTo>
                    <a:lnTo>
                      <a:pt x="48292" y="8287"/>
                    </a:lnTo>
                    <a:cubicBezTo>
                      <a:pt x="48292" y="5239"/>
                      <a:pt x="47530" y="3143"/>
                      <a:pt x="45910" y="1905"/>
                    </a:cubicBezTo>
                    <a:cubicBezTo>
                      <a:pt x="44387" y="762"/>
                      <a:pt x="42196" y="95"/>
                      <a:pt x="39148" y="0"/>
                    </a:cubicBezTo>
                    <a:lnTo>
                      <a:pt x="39148" y="0"/>
                    </a:lnTo>
                    <a:lnTo>
                      <a:pt x="39148" y="0"/>
                    </a:lnTo>
                    <a:close/>
                    <a:moveTo>
                      <a:pt x="14573" y="20098"/>
                    </a:moveTo>
                    <a:lnTo>
                      <a:pt x="14573" y="10096"/>
                    </a:lnTo>
                    <a:lnTo>
                      <a:pt x="33338" y="10096"/>
                    </a:lnTo>
                    <a:lnTo>
                      <a:pt x="33338" y="20098"/>
                    </a:lnTo>
                    <a:lnTo>
                      <a:pt x="14573" y="20098"/>
                    </a:lnTo>
                    <a:lnTo>
                      <a:pt x="14573" y="20098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E4AEF659-10E9-4CB4-AA4D-FFE0E3187CCA}"/>
                  </a:ext>
                </a:extLst>
              </p:cNvPr>
              <p:cNvSpPr/>
              <p:nvPr/>
            </p:nvSpPr>
            <p:spPr>
              <a:xfrm>
                <a:off x="8443923" y="3357745"/>
                <a:ext cx="47626" cy="38100"/>
              </a:xfrm>
              <a:custGeom>
                <a:avLst/>
                <a:gdLst>
                  <a:gd name="connsiteX0" fmla="*/ 50482 w 47625"/>
                  <a:gd name="connsiteY0" fmla="*/ 0 h 38100"/>
                  <a:gd name="connsiteX1" fmla="*/ 38576 w 47625"/>
                  <a:gd name="connsiteY1" fmla="*/ 0 h 38100"/>
                  <a:gd name="connsiteX2" fmla="*/ 36385 w 47625"/>
                  <a:gd name="connsiteY2" fmla="*/ 0 h 38100"/>
                  <a:gd name="connsiteX3" fmla="*/ 36385 w 47625"/>
                  <a:gd name="connsiteY3" fmla="*/ 22479 h 38100"/>
                  <a:gd name="connsiteX4" fmla="*/ 35909 w 47625"/>
                  <a:gd name="connsiteY4" fmla="*/ 22860 h 38100"/>
                  <a:gd name="connsiteX5" fmla="*/ 35623 w 47625"/>
                  <a:gd name="connsiteY5" fmla="*/ 22860 h 38100"/>
                  <a:gd name="connsiteX6" fmla="*/ 35147 w 47625"/>
                  <a:gd name="connsiteY6" fmla="*/ 22574 h 38100"/>
                  <a:gd name="connsiteX7" fmla="*/ 20002 w 47625"/>
                  <a:gd name="connsiteY7" fmla="*/ 1429 h 38100"/>
                  <a:gd name="connsiteX8" fmla="*/ 20002 w 47625"/>
                  <a:gd name="connsiteY8" fmla="*/ 1429 h 38100"/>
                  <a:gd name="connsiteX9" fmla="*/ 20002 w 47625"/>
                  <a:gd name="connsiteY9" fmla="*/ 1429 h 38100"/>
                  <a:gd name="connsiteX10" fmla="*/ 19812 w 47625"/>
                  <a:gd name="connsiteY10" fmla="*/ 1333 h 38100"/>
                  <a:gd name="connsiteX11" fmla="*/ 19812 w 47625"/>
                  <a:gd name="connsiteY11" fmla="*/ 1238 h 38100"/>
                  <a:gd name="connsiteX12" fmla="*/ 16573 w 47625"/>
                  <a:gd name="connsiteY12" fmla="*/ 190 h 38100"/>
                  <a:gd name="connsiteX13" fmla="*/ 4667 w 47625"/>
                  <a:gd name="connsiteY13" fmla="*/ 190 h 38100"/>
                  <a:gd name="connsiteX14" fmla="*/ 1238 w 47625"/>
                  <a:gd name="connsiteY14" fmla="*/ 1429 h 38100"/>
                  <a:gd name="connsiteX15" fmla="*/ 0 w 47625"/>
                  <a:gd name="connsiteY15" fmla="*/ 4858 h 38100"/>
                  <a:gd name="connsiteX16" fmla="*/ 0 w 47625"/>
                  <a:gd name="connsiteY16" fmla="*/ 4858 h 38100"/>
                  <a:gd name="connsiteX17" fmla="*/ 0 w 47625"/>
                  <a:gd name="connsiteY17" fmla="*/ 38862 h 38100"/>
                  <a:gd name="connsiteX18" fmla="*/ 13906 w 47625"/>
                  <a:gd name="connsiteY18" fmla="*/ 38862 h 38100"/>
                  <a:gd name="connsiteX19" fmla="*/ 13811 w 47625"/>
                  <a:gd name="connsiteY19" fmla="*/ 15621 h 38100"/>
                  <a:gd name="connsiteX20" fmla="*/ 14954 w 47625"/>
                  <a:gd name="connsiteY20" fmla="*/ 14859 h 38100"/>
                  <a:gd name="connsiteX21" fmla="*/ 15240 w 47625"/>
                  <a:gd name="connsiteY21" fmla="*/ 14859 h 38100"/>
                  <a:gd name="connsiteX22" fmla="*/ 15811 w 47625"/>
                  <a:gd name="connsiteY22" fmla="*/ 15240 h 38100"/>
                  <a:gd name="connsiteX23" fmla="*/ 36100 w 47625"/>
                  <a:gd name="connsiteY23" fmla="*/ 38862 h 38100"/>
                  <a:gd name="connsiteX24" fmla="*/ 50578 w 47625"/>
                  <a:gd name="connsiteY24" fmla="*/ 38862 h 38100"/>
                  <a:gd name="connsiteX25" fmla="*/ 50578 w 47625"/>
                  <a:gd name="connsiteY25" fmla="*/ 0 h 38100"/>
                  <a:gd name="connsiteX26" fmla="*/ 50482 w 47625"/>
                  <a:gd name="connsiteY26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7625" h="38100">
                    <a:moveTo>
                      <a:pt x="50482" y="0"/>
                    </a:moveTo>
                    <a:lnTo>
                      <a:pt x="38576" y="0"/>
                    </a:lnTo>
                    <a:lnTo>
                      <a:pt x="36385" y="0"/>
                    </a:lnTo>
                    <a:lnTo>
                      <a:pt x="36385" y="22479"/>
                    </a:lnTo>
                    <a:cubicBezTo>
                      <a:pt x="36290" y="22669"/>
                      <a:pt x="36195" y="22860"/>
                      <a:pt x="35909" y="22860"/>
                    </a:cubicBezTo>
                    <a:cubicBezTo>
                      <a:pt x="35814" y="22860"/>
                      <a:pt x="35719" y="22860"/>
                      <a:pt x="35623" y="22860"/>
                    </a:cubicBezTo>
                    <a:cubicBezTo>
                      <a:pt x="35623" y="22860"/>
                      <a:pt x="35338" y="22860"/>
                      <a:pt x="35147" y="22574"/>
                    </a:cubicBezTo>
                    <a:cubicBezTo>
                      <a:pt x="32671" y="18764"/>
                      <a:pt x="23050" y="5620"/>
                      <a:pt x="20002" y="1429"/>
                    </a:cubicBezTo>
                    <a:cubicBezTo>
                      <a:pt x="20002" y="1429"/>
                      <a:pt x="20002" y="1429"/>
                      <a:pt x="20002" y="1429"/>
                    </a:cubicBezTo>
                    <a:lnTo>
                      <a:pt x="20002" y="1429"/>
                    </a:lnTo>
                    <a:cubicBezTo>
                      <a:pt x="20002" y="1429"/>
                      <a:pt x="19907" y="1333"/>
                      <a:pt x="19812" y="1333"/>
                    </a:cubicBezTo>
                    <a:cubicBezTo>
                      <a:pt x="19812" y="1238"/>
                      <a:pt x="19812" y="1238"/>
                      <a:pt x="19812" y="1238"/>
                    </a:cubicBezTo>
                    <a:cubicBezTo>
                      <a:pt x="19050" y="571"/>
                      <a:pt x="18002" y="190"/>
                      <a:pt x="16573" y="190"/>
                    </a:cubicBezTo>
                    <a:lnTo>
                      <a:pt x="4667" y="190"/>
                    </a:lnTo>
                    <a:cubicBezTo>
                      <a:pt x="3143" y="190"/>
                      <a:pt x="2000" y="667"/>
                      <a:pt x="1238" y="1429"/>
                    </a:cubicBezTo>
                    <a:cubicBezTo>
                      <a:pt x="476" y="2286"/>
                      <a:pt x="0" y="3429"/>
                      <a:pt x="0" y="4858"/>
                    </a:cubicBezTo>
                    <a:lnTo>
                      <a:pt x="0" y="4858"/>
                    </a:lnTo>
                    <a:lnTo>
                      <a:pt x="0" y="38862"/>
                    </a:lnTo>
                    <a:lnTo>
                      <a:pt x="13906" y="38862"/>
                    </a:lnTo>
                    <a:cubicBezTo>
                      <a:pt x="13906" y="38862"/>
                      <a:pt x="13811" y="20955"/>
                      <a:pt x="13811" y="15621"/>
                    </a:cubicBezTo>
                    <a:cubicBezTo>
                      <a:pt x="13906" y="15335"/>
                      <a:pt x="14097" y="14859"/>
                      <a:pt x="14954" y="14859"/>
                    </a:cubicBezTo>
                    <a:cubicBezTo>
                      <a:pt x="15049" y="14859"/>
                      <a:pt x="15145" y="14859"/>
                      <a:pt x="15240" y="14859"/>
                    </a:cubicBezTo>
                    <a:cubicBezTo>
                      <a:pt x="15240" y="14859"/>
                      <a:pt x="15621" y="14859"/>
                      <a:pt x="15811" y="15240"/>
                    </a:cubicBezTo>
                    <a:cubicBezTo>
                      <a:pt x="18478" y="19526"/>
                      <a:pt x="36100" y="38862"/>
                      <a:pt x="36100" y="38862"/>
                    </a:cubicBezTo>
                    <a:lnTo>
                      <a:pt x="50578" y="38862"/>
                    </a:lnTo>
                    <a:lnTo>
                      <a:pt x="50578" y="0"/>
                    </a:lnTo>
                    <a:lnTo>
                      <a:pt x="50482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8A474944-D745-4EE9-A873-F2ACF5B34BD9}"/>
                  </a:ext>
                </a:extLst>
              </p:cNvPr>
              <p:cNvSpPr/>
              <p:nvPr/>
            </p:nvSpPr>
            <p:spPr>
              <a:xfrm>
                <a:off x="8388107" y="3357271"/>
                <a:ext cx="47626" cy="38100"/>
              </a:xfrm>
              <a:custGeom>
                <a:avLst/>
                <a:gdLst>
                  <a:gd name="connsiteX0" fmla="*/ 38767 w 47625"/>
                  <a:gd name="connsiteY0" fmla="*/ 0 h 38100"/>
                  <a:gd name="connsiteX1" fmla="*/ 37529 w 47625"/>
                  <a:gd name="connsiteY1" fmla="*/ 0 h 38100"/>
                  <a:gd name="connsiteX2" fmla="*/ 37433 w 47625"/>
                  <a:gd name="connsiteY2" fmla="*/ 0 h 38100"/>
                  <a:gd name="connsiteX3" fmla="*/ 12668 w 47625"/>
                  <a:gd name="connsiteY3" fmla="*/ 0 h 38100"/>
                  <a:gd name="connsiteX4" fmla="*/ 0 w 47625"/>
                  <a:gd name="connsiteY4" fmla="*/ 10192 h 38100"/>
                  <a:gd name="connsiteX5" fmla="*/ 0 w 47625"/>
                  <a:gd name="connsiteY5" fmla="*/ 29051 h 38100"/>
                  <a:gd name="connsiteX6" fmla="*/ 12668 w 47625"/>
                  <a:gd name="connsiteY6" fmla="*/ 39243 h 38100"/>
                  <a:gd name="connsiteX7" fmla="*/ 37433 w 47625"/>
                  <a:gd name="connsiteY7" fmla="*/ 39243 h 38100"/>
                  <a:gd name="connsiteX8" fmla="*/ 41053 w 47625"/>
                  <a:gd name="connsiteY8" fmla="*/ 38957 h 38100"/>
                  <a:gd name="connsiteX9" fmla="*/ 31528 w 47625"/>
                  <a:gd name="connsiteY9" fmla="*/ 30194 h 38100"/>
                  <a:gd name="connsiteX10" fmla="*/ 30861 w 47625"/>
                  <a:gd name="connsiteY10" fmla="*/ 29718 h 38100"/>
                  <a:gd name="connsiteX11" fmla="*/ 15431 w 47625"/>
                  <a:gd name="connsiteY11" fmla="*/ 29718 h 38100"/>
                  <a:gd name="connsiteX12" fmla="*/ 15431 w 47625"/>
                  <a:gd name="connsiteY12" fmla="*/ 9334 h 38100"/>
                  <a:gd name="connsiteX13" fmla="*/ 36005 w 47625"/>
                  <a:gd name="connsiteY13" fmla="*/ 9334 h 38100"/>
                  <a:gd name="connsiteX14" fmla="*/ 36005 w 47625"/>
                  <a:gd name="connsiteY14" fmla="*/ 26575 h 38100"/>
                  <a:gd name="connsiteX15" fmla="*/ 49340 w 47625"/>
                  <a:gd name="connsiteY15" fmla="*/ 33338 h 38100"/>
                  <a:gd name="connsiteX16" fmla="*/ 50102 w 47625"/>
                  <a:gd name="connsiteY16" fmla="*/ 29051 h 38100"/>
                  <a:gd name="connsiteX17" fmla="*/ 50102 w 47625"/>
                  <a:gd name="connsiteY17" fmla="*/ 10192 h 38100"/>
                  <a:gd name="connsiteX18" fmla="*/ 38767 w 47625"/>
                  <a:gd name="connsiteY18" fmla="*/ 0 h 38100"/>
                  <a:gd name="connsiteX19" fmla="*/ 38767 w 47625"/>
                  <a:gd name="connsiteY19" fmla="*/ 0 h 38100"/>
                  <a:gd name="connsiteX20" fmla="*/ 38767 w 47625"/>
                  <a:gd name="connsiteY20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625" h="38100">
                    <a:moveTo>
                      <a:pt x="38767" y="0"/>
                    </a:moveTo>
                    <a:lnTo>
                      <a:pt x="37529" y="0"/>
                    </a:lnTo>
                    <a:cubicBezTo>
                      <a:pt x="37529" y="0"/>
                      <a:pt x="37433" y="0"/>
                      <a:pt x="37433" y="0"/>
                    </a:cubicBezTo>
                    <a:lnTo>
                      <a:pt x="12668" y="0"/>
                    </a:lnTo>
                    <a:cubicBezTo>
                      <a:pt x="4191" y="0"/>
                      <a:pt x="0" y="3429"/>
                      <a:pt x="0" y="10192"/>
                    </a:cubicBezTo>
                    <a:lnTo>
                      <a:pt x="0" y="29051"/>
                    </a:lnTo>
                    <a:cubicBezTo>
                      <a:pt x="0" y="35814"/>
                      <a:pt x="4286" y="39243"/>
                      <a:pt x="12668" y="39243"/>
                    </a:cubicBezTo>
                    <a:lnTo>
                      <a:pt x="37433" y="39243"/>
                    </a:lnTo>
                    <a:cubicBezTo>
                      <a:pt x="38767" y="39243"/>
                      <a:pt x="40005" y="39148"/>
                      <a:pt x="41053" y="38957"/>
                    </a:cubicBezTo>
                    <a:cubicBezTo>
                      <a:pt x="38957" y="36004"/>
                      <a:pt x="35147" y="32766"/>
                      <a:pt x="31528" y="30194"/>
                    </a:cubicBezTo>
                    <a:cubicBezTo>
                      <a:pt x="31337" y="30099"/>
                      <a:pt x="31052" y="29908"/>
                      <a:pt x="30861" y="29718"/>
                    </a:cubicBezTo>
                    <a:lnTo>
                      <a:pt x="15431" y="29718"/>
                    </a:lnTo>
                    <a:lnTo>
                      <a:pt x="15431" y="9334"/>
                    </a:lnTo>
                    <a:lnTo>
                      <a:pt x="36005" y="9334"/>
                    </a:lnTo>
                    <a:lnTo>
                      <a:pt x="36005" y="26575"/>
                    </a:lnTo>
                    <a:cubicBezTo>
                      <a:pt x="42196" y="28480"/>
                      <a:pt x="46387" y="30956"/>
                      <a:pt x="49340" y="33338"/>
                    </a:cubicBezTo>
                    <a:cubicBezTo>
                      <a:pt x="49816" y="32099"/>
                      <a:pt x="50102" y="30671"/>
                      <a:pt x="50102" y="29051"/>
                    </a:cubicBezTo>
                    <a:lnTo>
                      <a:pt x="50102" y="10192"/>
                    </a:lnTo>
                    <a:cubicBezTo>
                      <a:pt x="50102" y="3810"/>
                      <a:pt x="46292" y="381"/>
                      <a:pt x="38767" y="0"/>
                    </a:cubicBezTo>
                    <a:lnTo>
                      <a:pt x="38767" y="0"/>
                    </a:lnTo>
                    <a:lnTo>
                      <a:pt x="38767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1" name="手繪多邊形: 圖案 310">
                <a:extLst>
                  <a:ext uri="{FF2B5EF4-FFF2-40B4-BE49-F238E27FC236}">
                    <a16:creationId xmlns:a16="http://schemas.microsoft.com/office/drawing/2014/main" id="{D0FD3A99-F62E-4A95-8A32-68401763480A}"/>
                  </a:ext>
                </a:extLst>
              </p:cNvPr>
              <p:cNvSpPr/>
              <p:nvPr/>
            </p:nvSpPr>
            <p:spPr>
              <a:xfrm>
                <a:off x="8414872" y="3382701"/>
                <a:ext cx="19050" cy="9525"/>
              </a:xfrm>
              <a:custGeom>
                <a:avLst/>
                <a:gdLst>
                  <a:gd name="connsiteX0" fmla="*/ 0 w 19050"/>
                  <a:gd name="connsiteY0" fmla="*/ 0 h 9525"/>
                  <a:gd name="connsiteX1" fmla="*/ 15812 w 19050"/>
                  <a:gd name="connsiteY1" fmla="*/ 14097 h 9525"/>
                  <a:gd name="connsiteX2" fmla="*/ 26289 w 19050"/>
                  <a:gd name="connsiteY2" fmla="*/ 14097 h 9525"/>
                  <a:gd name="connsiteX3" fmla="*/ 0 w 19050"/>
                  <a:gd name="connsiteY3" fmla="*/ 0 h 9525"/>
                  <a:gd name="connsiteX4" fmla="*/ 0 w 19050"/>
                  <a:gd name="connsiteY4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" h="9525">
                    <a:moveTo>
                      <a:pt x="0" y="0"/>
                    </a:moveTo>
                    <a:cubicBezTo>
                      <a:pt x="4667" y="2953"/>
                      <a:pt x="13049" y="8763"/>
                      <a:pt x="15812" y="14097"/>
                    </a:cubicBezTo>
                    <a:lnTo>
                      <a:pt x="26289" y="14097"/>
                    </a:lnTo>
                    <a:cubicBezTo>
                      <a:pt x="24575" y="10858"/>
                      <a:pt x="18479" y="3143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1905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2" name="手繪多邊形: 圖案 311">
                <a:extLst>
                  <a:ext uri="{FF2B5EF4-FFF2-40B4-BE49-F238E27FC236}">
                    <a16:creationId xmlns:a16="http://schemas.microsoft.com/office/drawing/2014/main" id="{DB879D74-FBE0-432B-849D-8ACBD65A29B7}"/>
                  </a:ext>
                </a:extLst>
              </p:cNvPr>
              <p:cNvSpPr/>
              <p:nvPr/>
            </p:nvSpPr>
            <p:spPr>
              <a:xfrm>
                <a:off x="8433064" y="4242045"/>
                <a:ext cx="114303" cy="38100"/>
              </a:xfrm>
              <a:custGeom>
                <a:avLst/>
                <a:gdLst>
                  <a:gd name="connsiteX0" fmla="*/ 103537 w 114300"/>
                  <a:gd name="connsiteY0" fmla="*/ 9525 h 38100"/>
                  <a:gd name="connsiteX1" fmla="*/ 111538 w 114300"/>
                  <a:gd name="connsiteY1" fmla="*/ 17526 h 38100"/>
                  <a:gd name="connsiteX2" fmla="*/ 111538 w 114300"/>
                  <a:gd name="connsiteY2" fmla="*/ 23241 h 38100"/>
                  <a:gd name="connsiteX3" fmla="*/ 103537 w 114300"/>
                  <a:gd name="connsiteY3" fmla="*/ 31242 h 38100"/>
                  <a:gd name="connsiteX4" fmla="*/ 17526 w 114300"/>
                  <a:gd name="connsiteY4" fmla="*/ 31242 h 38100"/>
                  <a:gd name="connsiteX5" fmla="*/ 9525 w 114300"/>
                  <a:gd name="connsiteY5" fmla="*/ 23241 h 38100"/>
                  <a:gd name="connsiteX6" fmla="*/ 9525 w 114300"/>
                  <a:gd name="connsiteY6" fmla="*/ 17526 h 38100"/>
                  <a:gd name="connsiteX7" fmla="*/ 17526 w 114300"/>
                  <a:gd name="connsiteY7" fmla="*/ 9525 h 38100"/>
                  <a:gd name="connsiteX8" fmla="*/ 103537 w 114300"/>
                  <a:gd name="connsiteY8" fmla="*/ 9525 h 38100"/>
                  <a:gd name="connsiteX9" fmla="*/ 103537 w 114300"/>
                  <a:gd name="connsiteY9" fmla="*/ 0 h 38100"/>
                  <a:gd name="connsiteX10" fmla="*/ 17526 w 114300"/>
                  <a:gd name="connsiteY10" fmla="*/ 0 h 38100"/>
                  <a:gd name="connsiteX11" fmla="*/ 0 w 114300"/>
                  <a:gd name="connsiteY11" fmla="*/ 17526 h 38100"/>
                  <a:gd name="connsiteX12" fmla="*/ 0 w 114300"/>
                  <a:gd name="connsiteY12" fmla="*/ 23241 h 38100"/>
                  <a:gd name="connsiteX13" fmla="*/ 17526 w 114300"/>
                  <a:gd name="connsiteY13" fmla="*/ 40767 h 38100"/>
                  <a:gd name="connsiteX14" fmla="*/ 103537 w 114300"/>
                  <a:gd name="connsiteY14" fmla="*/ 40767 h 38100"/>
                  <a:gd name="connsiteX15" fmla="*/ 121063 w 114300"/>
                  <a:gd name="connsiteY15" fmla="*/ 23241 h 38100"/>
                  <a:gd name="connsiteX16" fmla="*/ 121063 w 114300"/>
                  <a:gd name="connsiteY16" fmla="*/ 17526 h 38100"/>
                  <a:gd name="connsiteX17" fmla="*/ 103537 w 114300"/>
                  <a:gd name="connsiteY17" fmla="*/ 0 h 38100"/>
                  <a:gd name="connsiteX18" fmla="*/ 103537 w 114300"/>
                  <a:gd name="connsiteY18" fmla="*/ 0 h 38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4300" h="38100">
                    <a:moveTo>
                      <a:pt x="103537" y="9525"/>
                    </a:moveTo>
                    <a:cubicBezTo>
                      <a:pt x="107918" y="9525"/>
                      <a:pt x="111538" y="13144"/>
                      <a:pt x="111538" y="17526"/>
                    </a:cubicBezTo>
                    <a:lnTo>
                      <a:pt x="111538" y="23241"/>
                    </a:lnTo>
                    <a:cubicBezTo>
                      <a:pt x="111538" y="27622"/>
                      <a:pt x="107918" y="31242"/>
                      <a:pt x="103537" y="31242"/>
                    </a:cubicBezTo>
                    <a:lnTo>
                      <a:pt x="17526" y="31242"/>
                    </a:lnTo>
                    <a:cubicBezTo>
                      <a:pt x="13145" y="31242"/>
                      <a:pt x="9525" y="27622"/>
                      <a:pt x="9525" y="23241"/>
                    </a:cubicBezTo>
                    <a:lnTo>
                      <a:pt x="9525" y="17526"/>
                    </a:lnTo>
                    <a:cubicBezTo>
                      <a:pt x="9525" y="13144"/>
                      <a:pt x="13145" y="9525"/>
                      <a:pt x="17526" y="9525"/>
                    </a:cubicBezTo>
                    <a:lnTo>
                      <a:pt x="103537" y="9525"/>
                    </a:lnTo>
                    <a:moveTo>
                      <a:pt x="103537" y="0"/>
                    </a:moveTo>
                    <a:lnTo>
                      <a:pt x="17526" y="0"/>
                    </a:lnTo>
                    <a:cubicBezTo>
                      <a:pt x="7810" y="0"/>
                      <a:pt x="0" y="7810"/>
                      <a:pt x="0" y="17526"/>
                    </a:cubicBezTo>
                    <a:lnTo>
                      <a:pt x="0" y="23241"/>
                    </a:lnTo>
                    <a:cubicBezTo>
                      <a:pt x="0" y="32956"/>
                      <a:pt x="7810" y="40767"/>
                      <a:pt x="17526" y="40767"/>
                    </a:cubicBezTo>
                    <a:lnTo>
                      <a:pt x="103537" y="40767"/>
                    </a:lnTo>
                    <a:cubicBezTo>
                      <a:pt x="113252" y="40767"/>
                      <a:pt x="121063" y="32956"/>
                      <a:pt x="121063" y="23241"/>
                    </a:cubicBezTo>
                    <a:lnTo>
                      <a:pt x="121063" y="17526"/>
                    </a:lnTo>
                    <a:cubicBezTo>
                      <a:pt x="121063" y="7810"/>
                      <a:pt x="113157" y="0"/>
                      <a:pt x="103537" y="0"/>
                    </a:cubicBezTo>
                    <a:lnTo>
                      <a:pt x="103537" y="0"/>
                    </a:lnTo>
                    <a:close/>
                  </a:path>
                </a:pathLst>
              </a:custGeom>
              <a:grpFill/>
              <a:ln w="9525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3" name="手繪多邊形: 圖案 312">
                <a:extLst>
                  <a:ext uri="{FF2B5EF4-FFF2-40B4-BE49-F238E27FC236}">
                    <a16:creationId xmlns:a16="http://schemas.microsoft.com/office/drawing/2014/main" id="{F65CE2B5-8BBF-4EAD-BB70-8300B35B5E97}"/>
                  </a:ext>
                </a:extLst>
              </p:cNvPr>
              <p:cNvSpPr/>
              <p:nvPr/>
            </p:nvSpPr>
            <p:spPr>
              <a:xfrm>
                <a:off x="8727868" y="4077734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4" name="手繪多邊形: 圖案 313">
                <a:extLst>
                  <a:ext uri="{FF2B5EF4-FFF2-40B4-BE49-F238E27FC236}">
                    <a16:creationId xmlns:a16="http://schemas.microsoft.com/office/drawing/2014/main" id="{4C817A09-8A7F-4B80-B83B-476B4DEF3508}"/>
                  </a:ext>
                </a:extLst>
              </p:cNvPr>
              <p:cNvSpPr/>
              <p:nvPr/>
            </p:nvSpPr>
            <p:spPr>
              <a:xfrm>
                <a:off x="9071633" y="4077737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5" name="手繪多邊形: 圖案 314">
                <a:extLst>
                  <a:ext uri="{FF2B5EF4-FFF2-40B4-BE49-F238E27FC236}">
                    <a16:creationId xmlns:a16="http://schemas.microsoft.com/office/drawing/2014/main" id="{726B937D-CB02-4C8F-A672-113C3FF62C63}"/>
                  </a:ext>
                </a:extLst>
              </p:cNvPr>
              <p:cNvSpPr/>
              <p:nvPr/>
            </p:nvSpPr>
            <p:spPr>
              <a:xfrm>
                <a:off x="9199458" y="407774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144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16" name="手繪多邊形: 圖案 315">
                <a:extLst>
                  <a:ext uri="{FF2B5EF4-FFF2-40B4-BE49-F238E27FC236}">
                    <a16:creationId xmlns:a16="http://schemas.microsoft.com/office/drawing/2014/main" id="{08ECE40E-8D8D-4549-B8D5-3274B9E08B42}"/>
                  </a:ext>
                </a:extLst>
              </p:cNvPr>
              <p:cNvSpPr/>
              <p:nvPr/>
            </p:nvSpPr>
            <p:spPr>
              <a:xfrm>
                <a:off x="9543224" y="4077750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1" name="手繪多邊形: 圖案 320">
                <a:extLst>
                  <a:ext uri="{FF2B5EF4-FFF2-40B4-BE49-F238E27FC236}">
                    <a16:creationId xmlns:a16="http://schemas.microsoft.com/office/drawing/2014/main" id="{0B36AFBD-F9F7-4051-BE99-DE105B6748E2}"/>
                  </a:ext>
                </a:extLst>
              </p:cNvPr>
              <p:cNvSpPr/>
              <p:nvPr/>
            </p:nvSpPr>
            <p:spPr>
              <a:xfrm>
                <a:off x="8727869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5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5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1182C0EA-7289-499F-A2CC-978FAA82469F}"/>
                  </a:ext>
                </a:extLst>
              </p:cNvPr>
              <p:cNvSpPr/>
              <p:nvPr/>
            </p:nvSpPr>
            <p:spPr>
              <a:xfrm>
                <a:off x="9071626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F3A5BEED-25B5-4FAC-9887-74B231A6267E}"/>
                  </a:ext>
                </a:extLst>
              </p:cNvPr>
              <p:cNvSpPr/>
              <p:nvPr/>
            </p:nvSpPr>
            <p:spPr>
              <a:xfrm>
                <a:off x="9199455" y="4209385"/>
                <a:ext cx="438159" cy="95250"/>
              </a:xfrm>
              <a:custGeom>
                <a:avLst/>
                <a:gdLst>
                  <a:gd name="connsiteX0" fmla="*/ 415100 w 438150"/>
                  <a:gd name="connsiteY0" fmla="*/ 9525 h 95250"/>
                  <a:gd name="connsiteX1" fmla="*/ 430435 w 438150"/>
                  <a:gd name="connsiteY1" fmla="*/ 24860 h 95250"/>
                  <a:gd name="connsiteX2" fmla="*/ 430435 w 438150"/>
                  <a:gd name="connsiteY2" fmla="*/ 78486 h 95250"/>
                  <a:gd name="connsiteX3" fmla="*/ 415100 w 438150"/>
                  <a:gd name="connsiteY3" fmla="*/ 93821 h 95250"/>
                  <a:gd name="connsiteX4" fmla="*/ 24860 w 438150"/>
                  <a:gd name="connsiteY4" fmla="*/ 93821 h 95250"/>
                  <a:gd name="connsiteX5" fmla="*/ 9525 w 438150"/>
                  <a:gd name="connsiteY5" fmla="*/ 78486 h 95250"/>
                  <a:gd name="connsiteX6" fmla="*/ 9525 w 438150"/>
                  <a:gd name="connsiteY6" fmla="*/ 24860 h 95250"/>
                  <a:gd name="connsiteX7" fmla="*/ 24860 w 438150"/>
                  <a:gd name="connsiteY7" fmla="*/ 9525 h 95250"/>
                  <a:gd name="connsiteX8" fmla="*/ 415100 w 438150"/>
                  <a:gd name="connsiteY8" fmla="*/ 9525 h 95250"/>
                  <a:gd name="connsiteX9" fmla="*/ 415100 w 438150"/>
                  <a:gd name="connsiteY9" fmla="*/ 0 h 95250"/>
                  <a:gd name="connsiteX10" fmla="*/ 24860 w 438150"/>
                  <a:gd name="connsiteY10" fmla="*/ 0 h 95250"/>
                  <a:gd name="connsiteX11" fmla="*/ 0 w 438150"/>
                  <a:gd name="connsiteY11" fmla="*/ 24860 h 95250"/>
                  <a:gd name="connsiteX12" fmla="*/ 0 w 438150"/>
                  <a:gd name="connsiteY12" fmla="*/ 78486 h 95250"/>
                  <a:gd name="connsiteX13" fmla="*/ 24860 w 438150"/>
                  <a:gd name="connsiteY13" fmla="*/ 103346 h 95250"/>
                  <a:gd name="connsiteX14" fmla="*/ 415100 w 438150"/>
                  <a:gd name="connsiteY14" fmla="*/ 103346 h 95250"/>
                  <a:gd name="connsiteX15" fmla="*/ 439960 w 438150"/>
                  <a:gd name="connsiteY15" fmla="*/ 78486 h 95250"/>
                  <a:gd name="connsiteX16" fmla="*/ 439960 w 438150"/>
                  <a:gd name="connsiteY16" fmla="*/ 24860 h 95250"/>
                  <a:gd name="connsiteX17" fmla="*/ 415100 w 438150"/>
                  <a:gd name="connsiteY17" fmla="*/ 0 h 95250"/>
                  <a:gd name="connsiteX18" fmla="*/ 415100 w 438150"/>
                  <a:gd name="connsiteY18" fmla="*/ 0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8150" h="95250">
                    <a:moveTo>
                      <a:pt x="415100" y="9525"/>
                    </a:moveTo>
                    <a:cubicBezTo>
                      <a:pt x="423577" y="9525"/>
                      <a:pt x="430435" y="16383"/>
                      <a:pt x="430435" y="24860"/>
                    </a:cubicBezTo>
                    <a:lnTo>
                      <a:pt x="430435" y="78486"/>
                    </a:lnTo>
                    <a:cubicBezTo>
                      <a:pt x="430435" y="86963"/>
                      <a:pt x="423577" y="93821"/>
                      <a:pt x="415100" y="93821"/>
                    </a:cubicBezTo>
                    <a:lnTo>
                      <a:pt x="24860" y="93821"/>
                    </a:lnTo>
                    <a:cubicBezTo>
                      <a:pt x="16383" y="93821"/>
                      <a:pt x="9525" y="86963"/>
                      <a:pt x="9525" y="78486"/>
                    </a:cubicBezTo>
                    <a:lnTo>
                      <a:pt x="9525" y="24860"/>
                    </a:lnTo>
                    <a:cubicBezTo>
                      <a:pt x="9525" y="16383"/>
                      <a:pt x="16383" y="9525"/>
                      <a:pt x="24860" y="9525"/>
                    </a:cubicBezTo>
                    <a:lnTo>
                      <a:pt x="415100" y="9525"/>
                    </a:lnTo>
                    <a:moveTo>
                      <a:pt x="415100" y="0"/>
                    </a:moveTo>
                    <a:lnTo>
                      <a:pt x="24860" y="0"/>
                    </a:lnTo>
                    <a:cubicBezTo>
                      <a:pt x="11144" y="0"/>
                      <a:pt x="0" y="11144"/>
                      <a:pt x="0" y="24860"/>
                    </a:cubicBezTo>
                    <a:lnTo>
                      <a:pt x="0" y="78486"/>
                    </a:lnTo>
                    <a:cubicBezTo>
                      <a:pt x="0" y="92202"/>
                      <a:pt x="11144" y="103346"/>
                      <a:pt x="24860" y="103346"/>
                    </a:cubicBezTo>
                    <a:lnTo>
                      <a:pt x="415100" y="103346"/>
                    </a:lnTo>
                    <a:cubicBezTo>
                      <a:pt x="428816" y="103346"/>
                      <a:pt x="439960" y="92202"/>
                      <a:pt x="439960" y="78486"/>
                    </a:cubicBezTo>
                    <a:lnTo>
                      <a:pt x="439960" y="24860"/>
                    </a:lnTo>
                    <a:cubicBezTo>
                      <a:pt x="439960" y="11049"/>
                      <a:pt x="428816" y="0"/>
                      <a:pt x="415100" y="0"/>
                    </a:cubicBezTo>
                    <a:lnTo>
                      <a:pt x="415100" y="0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4" name="手繪多邊形: 圖案 323">
                <a:extLst>
                  <a:ext uri="{FF2B5EF4-FFF2-40B4-BE49-F238E27FC236}">
                    <a16:creationId xmlns:a16="http://schemas.microsoft.com/office/drawing/2014/main" id="{8AB30DC9-FFF5-4844-8E9F-182F72DFDE2D}"/>
                  </a:ext>
                </a:extLst>
              </p:cNvPr>
              <p:cNvSpPr/>
              <p:nvPr/>
            </p:nvSpPr>
            <p:spPr>
              <a:xfrm>
                <a:off x="9543017" y="4209385"/>
                <a:ext cx="9525" cy="95250"/>
              </a:xfrm>
              <a:custGeom>
                <a:avLst/>
                <a:gdLst>
                  <a:gd name="connsiteX0" fmla="*/ 0 w 9525"/>
                  <a:gd name="connsiteY0" fmla="*/ 0 h 95250"/>
                  <a:gd name="connsiteX1" fmla="*/ 9525 w 9525"/>
                  <a:gd name="connsiteY1" fmla="*/ 0 h 95250"/>
                  <a:gd name="connsiteX2" fmla="*/ 9525 w 9525"/>
                  <a:gd name="connsiteY2" fmla="*/ 103346 h 95250"/>
                  <a:gd name="connsiteX3" fmla="*/ 0 w 9525"/>
                  <a:gd name="connsiteY3" fmla="*/ 10334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" h="95250">
                    <a:moveTo>
                      <a:pt x="0" y="0"/>
                    </a:moveTo>
                    <a:lnTo>
                      <a:pt x="9525" y="0"/>
                    </a:lnTo>
                    <a:lnTo>
                      <a:pt x="9525" y="103346"/>
                    </a:lnTo>
                    <a:lnTo>
                      <a:pt x="0" y="103346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25" name="手繪多邊形: 圖案 324">
                <a:extLst>
                  <a:ext uri="{FF2B5EF4-FFF2-40B4-BE49-F238E27FC236}">
                    <a16:creationId xmlns:a16="http://schemas.microsoft.com/office/drawing/2014/main" id="{C4014381-259C-447D-BFA8-EB286EC6EBEF}"/>
                  </a:ext>
                </a:extLst>
              </p:cNvPr>
              <p:cNvSpPr/>
              <p:nvPr/>
            </p:nvSpPr>
            <p:spPr>
              <a:xfrm>
                <a:off x="8917071" y="3886952"/>
                <a:ext cx="152404" cy="9525"/>
              </a:xfrm>
              <a:custGeom>
                <a:avLst/>
                <a:gdLst>
                  <a:gd name="connsiteX0" fmla="*/ 0 w 152400"/>
                  <a:gd name="connsiteY0" fmla="*/ 0 h 9525"/>
                  <a:gd name="connsiteX1" fmla="*/ 158686 w 152400"/>
                  <a:gd name="connsiteY1" fmla="*/ 0 h 9525"/>
                  <a:gd name="connsiteX2" fmla="*/ 158686 w 152400"/>
                  <a:gd name="connsiteY2" fmla="*/ 9525 h 9525"/>
                  <a:gd name="connsiteX3" fmla="*/ 0 w 152400"/>
                  <a:gd name="connsiteY3" fmla="*/ 95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400" h="9525">
                    <a:moveTo>
                      <a:pt x="0" y="0"/>
                    </a:moveTo>
                    <a:lnTo>
                      <a:pt x="158686" y="0"/>
                    </a:lnTo>
                    <a:lnTo>
                      <a:pt x="158686" y="9525"/>
                    </a:lnTo>
                    <a:lnTo>
                      <a:pt x="0" y="9525"/>
                    </a:lnTo>
                    <a:close/>
                  </a:path>
                </a:pathLst>
              </a:custGeom>
              <a:grpFill/>
              <a:ln w="12700" cap="flat">
                <a:solidFill>
                  <a:schemeClr val="bg1">
                    <a:lumMod val="75000"/>
                    <a:lumOff val="25000"/>
                  </a:scheme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41" name="矩形 12">
              <a:extLst>
                <a:ext uri="{FF2B5EF4-FFF2-40B4-BE49-F238E27FC236}">
                  <a16:creationId xmlns:a16="http://schemas.microsoft.com/office/drawing/2014/main" id="{A7F13D1B-1FF3-4B87-BAFF-39C84C23E97C}"/>
                </a:ext>
              </a:extLst>
            </p:cNvPr>
            <p:cNvSpPr/>
            <p:nvPr/>
          </p:nvSpPr>
          <p:spPr>
            <a:xfrm>
              <a:off x="8468696" y="3413245"/>
              <a:ext cx="1366941" cy="155282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3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08394EC-5E82-4B2E-AA1D-352961706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0613" y="3040790"/>
            <a:ext cx="6248400" cy="24617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zh-TW" altLang="en-US" b="0" dirty="0">
                <a:latin typeface="Arial" panose="020B0604020202020204" pitchFamily="34" charset="0"/>
                <a:sym typeface="Arial" panose="020B0604020202020204" pitchFamily="34" charset="0"/>
              </a:rPr>
              <a:t>區塊型雲網關</a:t>
            </a:r>
            <a:r>
              <a:rPr lang="en-US" altLang="zh-TW" b="0" dirty="0" err="1">
                <a:latin typeface="Arial" panose="020B0604020202020204" pitchFamily="34" charset="0"/>
                <a:sym typeface="Arial" panose="020B0604020202020204" pitchFamily="34" charset="0"/>
              </a:rPr>
              <a:t>整體</a:t>
            </a:r>
            <a:br>
              <a:rPr lang="en-US" altLang="zh-TW" b="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7200" b="0" dirty="0">
                <a:latin typeface="Arial" panose="020B0604020202020204" pitchFamily="34" charset="0"/>
                <a:sym typeface="Arial" panose="020B0604020202020204" pitchFamily="34" charset="0"/>
              </a:rPr>
              <a:t>架構</a:t>
            </a:r>
            <a:r>
              <a:rPr lang="zh-TW" altLang="en-US" b="0" dirty="0">
                <a:latin typeface="Arial" panose="020B0604020202020204" pitchFamily="34" charset="0"/>
                <a:sym typeface="Arial" panose="020B0604020202020204" pitchFamily="34" charset="0"/>
              </a:rPr>
              <a:t>及</a:t>
            </a:r>
            <a:r>
              <a:rPr lang="zh-TW" altLang="en-US" sz="7200" b="0" dirty="0">
                <a:latin typeface="Arial" panose="020B0604020202020204" pitchFamily="34" charset="0"/>
                <a:sym typeface="Arial" panose="020B0604020202020204" pitchFamily="34" charset="0"/>
              </a:rPr>
              <a:t>優勢</a:t>
            </a:r>
            <a:r>
              <a:rPr lang="zh-TW" altLang="en-US" b="0" dirty="0">
                <a:latin typeface="Arial" panose="020B0604020202020204" pitchFamily="34" charset="0"/>
                <a:sym typeface="Arial" panose="020B0604020202020204" pitchFamily="34" charset="0"/>
              </a:rPr>
              <a:t>介紹</a:t>
            </a:r>
            <a:endParaRPr lang="en-US" altLang="zh-TW" b="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7D04340-8971-4B5E-B0A5-EC35110BF646}"/>
              </a:ext>
            </a:extLst>
          </p:cNvPr>
          <p:cNvSpPr/>
          <p:nvPr/>
        </p:nvSpPr>
        <p:spPr>
          <a:xfrm>
            <a:off x="5974813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>
                <a:solidFill>
                  <a:srgbClr val="0000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 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矩形: 圓角 184">
            <a:extLst>
              <a:ext uri="{FF2B5EF4-FFF2-40B4-BE49-F238E27FC236}">
                <a16:creationId xmlns:a16="http://schemas.microsoft.com/office/drawing/2014/main" id="{A9BDE49C-579C-4362-913B-4535295F9D19}"/>
              </a:ext>
            </a:extLst>
          </p:cNvPr>
          <p:cNvSpPr/>
          <p:nvPr/>
        </p:nvSpPr>
        <p:spPr>
          <a:xfrm>
            <a:off x="328473" y="4141833"/>
            <a:ext cx="1251751" cy="1090864"/>
          </a:xfrm>
          <a:prstGeom prst="roundRect">
            <a:avLst>
              <a:gd name="adj" fmla="val 4443"/>
            </a:avLst>
          </a:prstGeom>
          <a:solidFill>
            <a:srgbClr val="320032">
              <a:alpha val="0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05F2A350-0FF9-4FBC-8786-94FCFD434B14}"/>
              </a:ext>
            </a:extLst>
          </p:cNvPr>
          <p:cNvSpPr/>
          <p:nvPr/>
        </p:nvSpPr>
        <p:spPr>
          <a:xfrm>
            <a:off x="328473" y="1621353"/>
            <a:ext cx="1251751" cy="2166151"/>
          </a:xfrm>
          <a:prstGeom prst="roundRect">
            <a:avLst>
              <a:gd name="adj" fmla="val 4492"/>
            </a:avLst>
          </a:prstGeom>
          <a:solidFill>
            <a:srgbClr val="320032">
              <a:alpha val="0"/>
            </a:srgbClr>
          </a:solidFill>
          <a:ln w="38100" cap="flat" cmpd="sng" algn="ctr">
            <a:gradFill>
              <a:gsLst>
                <a:gs pos="0">
                  <a:srgbClr val="37A9FF"/>
                </a:gs>
                <a:gs pos="100000">
                  <a:srgbClr val="D609FF"/>
                </a:gs>
              </a:gsLst>
              <a:lin ang="2700000" scaled="0"/>
            </a:gradFill>
            <a:prstDash val="solid"/>
            <a:round/>
            <a:headEnd type="none" w="med" len="med"/>
            <a:tailEnd type="none" w="med" len="med"/>
          </a:ln>
          <a:effectLst>
            <a:glow rad="88900">
              <a:schemeClr val="accent5">
                <a:satMod val="175000"/>
                <a:alpha val="1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 defTabSz="914400"/>
            <a:endParaRPr lang="zh-TW" altLang="en-US">
              <a:solidFill>
                <a:schemeClr val="accent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16" name="矩形: 圓角 315">
            <a:extLst>
              <a:ext uri="{FF2B5EF4-FFF2-40B4-BE49-F238E27FC236}">
                <a16:creationId xmlns:a16="http://schemas.microsoft.com/office/drawing/2014/main" id="{4CE739FD-C1B9-4F94-B73F-2891BFF7BE80}"/>
              </a:ext>
            </a:extLst>
          </p:cNvPr>
          <p:cNvSpPr/>
          <p:nvPr/>
        </p:nvSpPr>
        <p:spPr>
          <a:xfrm rot="16200000" flipH="1">
            <a:off x="8139185" y="3106669"/>
            <a:ext cx="5362434" cy="2133601"/>
          </a:xfrm>
          <a:prstGeom prst="roundRect">
            <a:avLst>
              <a:gd name="adj" fmla="val 15080"/>
            </a:avLst>
          </a:prstGeom>
          <a:solidFill>
            <a:srgbClr val="5BFFFF">
              <a:alpha val="50000"/>
            </a:srgb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rgbClr val="0D045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: 圓角化同側角落 32">
            <a:extLst>
              <a:ext uri="{FF2B5EF4-FFF2-40B4-BE49-F238E27FC236}">
                <a16:creationId xmlns:a16="http://schemas.microsoft.com/office/drawing/2014/main" id="{A79BA7C0-B43C-41BB-BF56-930A56F38588}"/>
              </a:ext>
            </a:extLst>
          </p:cNvPr>
          <p:cNvSpPr/>
          <p:nvPr/>
        </p:nvSpPr>
        <p:spPr>
          <a:xfrm>
            <a:off x="9753599" y="1487303"/>
            <a:ext cx="2133600" cy="990600"/>
          </a:xfrm>
          <a:prstGeom prst="round2SameRect">
            <a:avLst>
              <a:gd name="adj1" fmla="val 11392"/>
              <a:gd name="adj2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88" name="矩形: 圓角化同側角落 387">
            <a:extLst>
              <a:ext uri="{FF2B5EF4-FFF2-40B4-BE49-F238E27FC236}">
                <a16:creationId xmlns:a16="http://schemas.microsoft.com/office/drawing/2014/main" id="{6203B05F-9CAB-4D40-8B9B-A0EB42740486}"/>
              </a:ext>
            </a:extLst>
          </p:cNvPr>
          <p:cNvSpPr/>
          <p:nvPr/>
        </p:nvSpPr>
        <p:spPr>
          <a:xfrm flipV="1">
            <a:off x="9753599" y="6085463"/>
            <a:ext cx="2133600" cy="769224"/>
          </a:xfrm>
          <a:prstGeom prst="round2SameRect">
            <a:avLst>
              <a:gd name="adj1" fmla="val 18978"/>
              <a:gd name="adj2" fmla="val 0"/>
            </a:avLst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2" name="標題 1" hidden="1">
            <a:extLst>
              <a:ext uri="{FF2B5EF4-FFF2-40B4-BE49-F238E27FC236}">
                <a16:creationId xmlns:a16="http://schemas.microsoft.com/office/drawing/2014/main" id="{5796DA8F-CF4A-40B8-986C-EC0A6002C9EA}"/>
              </a:ext>
            </a:extLst>
          </p:cNvPr>
          <p:cNvSpPr txBox="1">
            <a:spLocks/>
          </p:cNvSpPr>
          <p:nvPr/>
        </p:nvSpPr>
        <p:spPr>
          <a:xfrm>
            <a:off x="519630" y="414697"/>
            <a:ext cx="10747768" cy="734819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TW" sz="4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sz="4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sz="4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en-US" altLang="zh-TW" sz="4400" cap="none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loud</a:t>
            </a:r>
            <a:r>
              <a:rPr lang="en-US" altLang="zh-TW" sz="4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altLang="en-US" sz="4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區塊型雲網關整體架構</a:t>
            </a:r>
            <a:endParaRPr lang="en-US" altLang="zh-TW" sz="4400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8" name="矩形: 圓角 127">
            <a:extLst>
              <a:ext uri="{FF2B5EF4-FFF2-40B4-BE49-F238E27FC236}">
                <a16:creationId xmlns:a16="http://schemas.microsoft.com/office/drawing/2014/main" id="{B906D29F-E2E4-4FF6-9FE2-E0C0FE0B4740}"/>
              </a:ext>
            </a:extLst>
          </p:cNvPr>
          <p:cNvSpPr/>
          <p:nvPr/>
        </p:nvSpPr>
        <p:spPr>
          <a:xfrm>
            <a:off x="1689652" y="1630017"/>
            <a:ext cx="6084074" cy="5227983"/>
          </a:xfrm>
          <a:prstGeom prst="roundRect">
            <a:avLst>
              <a:gd name="adj" fmla="val 1940"/>
            </a:avLst>
          </a:prstGeom>
          <a:solidFill>
            <a:schemeClr val="tx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99" name="矩形: 圓角 298">
            <a:extLst>
              <a:ext uri="{FF2B5EF4-FFF2-40B4-BE49-F238E27FC236}">
                <a16:creationId xmlns:a16="http://schemas.microsoft.com/office/drawing/2014/main" id="{E7CC1FCF-D3AA-40A6-9FF9-1B087CCD55FE}"/>
              </a:ext>
            </a:extLst>
          </p:cNvPr>
          <p:cNvSpPr/>
          <p:nvPr/>
        </p:nvSpPr>
        <p:spPr>
          <a:xfrm>
            <a:off x="436662" y="2491527"/>
            <a:ext cx="1050444" cy="348400"/>
          </a:xfrm>
          <a:prstGeom prst="roundRect">
            <a:avLst>
              <a:gd name="adj" fmla="val 24301"/>
            </a:avLst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93" name="矩形 292">
            <a:extLst>
              <a:ext uri="{FF2B5EF4-FFF2-40B4-BE49-F238E27FC236}">
                <a16:creationId xmlns:a16="http://schemas.microsoft.com/office/drawing/2014/main" id="{C57AE01D-C8BF-4BB5-A804-97DCDA381B72}"/>
              </a:ext>
            </a:extLst>
          </p:cNvPr>
          <p:cNvSpPr/>
          <p:nvPr/>
        </p:nvSpPr>
        <p:spPr>
          <a:xfrm>
            <a:off x="3429000" y="1862774"/>
            <a:ext cx="5705272" cy="49919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marL="0" marR="0" lvl="0" indent="0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E6841F5C-76F0-4246-983B-C19A1C3BC907}"/>
              </a:ext>
            </a:extLst>
          </p:cNvPr>
          <p:cNvSpPr/>
          <p:nvPr/>
        </p:nvSpPr>
        <p:spPr>
          <a:xfrm>
            <a:off x="3892732" y="1905246"/>
            <a:ext cx="4850044" cy="4786009"/>
          </a:xfrm>
          <a:prstGeom prst="rect">
            <a:avLst/>
          </a:prstGeom>
          <a:solidFill>
            <a:schemeClr val="accent5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marL="0" marR="0" lvl="0" indent="0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29" name="图片 57">
            <a:extLst>
              <a:ext uri="{FF2B5EF4-FFF2-40B4-BE49-F238E27FC236}">
                <a16:creationId xmlns:a16="http://schemas.microsoft.com/office/drawing/2014/main" id="{F02B6511-297B-4320-849B-8D77E93E6F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76775"/>
          <a:stretch>
            <a:fillRect/>
          </a:stretch>
        </p:blipFill>
        <p:spPr>
          <a:xfrm rot="5400000">
            <a:off x="447024" y="3698294"/>
            <a:ext cx="4963102" cy="1022822"/>
          </a:xfrm>
          <a:prstGeom prst="rect">
            <a:avLst/>
          </a:prstGeom>
        </p:spPr>
      </p:pic>
      <p:sp>
        <p:nvSpPr>
          <p:cNvPr id="131" name="L-圖案 189">
            <a:extLst>
              <a:ext uri="{FF2B5EF4-FFF2-40B4-BE49-F238E27FC236}">
                <a16:creationId xmlns:a16="http://schemas.microsoft.com/office/drawing/2014/main" id="{CB7D56C7-63CE-4CA4-A166-80849AAAEC38}"/>
              </a:ext>
            </a:extLst>
          </p:cNvPr>
          <p:cNvSpPr/>
          <p:nvPr/>
        </p:nvSpPr>
        <p:spPr>
          <a:xfrm flipH="1">
            <a:off x="4430607" y="2382637"/>
            <a:ext cx="3369364" cy="3688235"/>
          </a:xfrm>
          <a:prstGeom prst="corner">
            <a:avLst>
              <a:gd name="adj1" fmla="val 15402"/>
              <a:gd name="adj2" fmla="val 12762"/>
            </a:avLst>
          </a:prstGeom>
          <a:solidFill>
            <a:schemeClr val="accent2">
              <a:lumMod val="40000"/>
              <a:lumOff val="60000"/>
            </a:schemeClr>
          </a:solidFill>
          <a:ln w="28575"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2" name="矩形 131">
            <a:extLst>
              <a:ext uri="{FF2B5EF4-FFF2-40B4-BE49-F238E27FC236}">
                <a16:creationId xmlns:a16="http://schemas.microsoft.com/office/drawing/2014/main" id="{4FE98B29-16DE-4F00-A225-311D43823853}"/>
              </a:ext>
            </a:extLst>
          </p:cNvPr>
          <p:cNvSpPr/>
          <p:nvPr/>
        </p:nvSpPr>
        <p:spPr>
          <a:xfrm>
            <a:off x="6123683" y="2379760"/>
            <a:ext cx="1252407" cy="1087934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 Stored </a:t>
            </a:r>
          </a:p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133" name="矩形 132">
            <a:extLst>
              <a:ext uri="{FF2B5EF4-FFF2-40B4-BE49-F238E27FC236}">
                <a16:creationId xmlns:a16="http://schemas.microsoft.com/office/drawing/2014/main" id="{25E0BA2B-EFA2-46F5-A1FE-838C2C0E81B0}"/>
              </a:ext>
            </a:extLst>
          </p:cNvPr>
          <p:cNvSpPr/>
          <p:nvPr/>
        </p:nvSpPr>
        <p:spPr>
          <a:xfrm>
            <a:off x="4425922" y="4074244"/>
            <a:ext cx="1694785" cy="1541768"/>
          </a:xfrm>
          <a:prstGeom prst="rect">
            <a:avLst/>
          </a:prstGeom>
          <a:solidFill>
            <a:srgbClr val="92D050"/>
          </a:solidFill>
          <a:ln w="952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Cloud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Volume</a:t>
            </a:r>
            <a:b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105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(EXT4 File System)</a:t>
            </a:r>
            <a:endParaRPr lang="en-US" altLang="zh-TW" sz="12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135" name="直線單箭頭接點 134">
            <a:extLst>
              <a:ext uri="{FF2B5EF4-FFF2-40B4-BE49-F238E27FC236}">
                <a16:creationId xmlns:a16="http://schemas.microsoft.com/office/drawing/2014/main" id="{B820577B-65F8-401B-9E29-CDEA3436A06E}"/>
              </a:ext>
            </a:extLst>
          </p:cNvPr>
          <p:cNvCxnSpPr>
            <a:cxnSpLocks/>
          </p:cNvCxnSpPr>
          <p:nvPr/>
        </p:nvCxnSpPr>
        <p:spPr>
          <a:xfrm flipV="1">
            <a:off x="8915400" y="2473609"/>
            <a:ext cx="903303" cy="2272879"/>
          </a:xfrm>
          <a:prstGeom prst="straightConnector1">
            <a:avLst/>
          </a:prstGeom>
          <a:ln w="76200">
            <a:solidFill>
              <a:srgbClr val="5BFFFF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矩形 135">
            <a:extLst>
              <a:ext uri="{FF2B5EF4-FFF2-40B4-BE49-F238E27FC236}">
                <a16:creationId xmlns:a16="http://schemas.microsoft.com/office/drawing/2014/main" id="{D94D7546-4AA4-4EC2-B433-A859869DEE77}"/>
              </a:ext>
            </a:extLst>
          </p:cNvPr>
          <p:cNvSpPr/>
          <p:nvPr/>
        </p:nvSpPr>
        <p:spPr>
          <a:xfrm>
            <a:off x="4430405" y="2380819"/>
            <a:ext cx="1714359" cy="1528326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Cloud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LUN</a:t>
            </a:r>
          </a:p>
        </p:txBody>
      </p:sp>
      <p:sp>
        <p:nvSpPr>
          <p:cNvPr id="137" name="矩形 136">
            <a:extLst>
              <a:ext uri="{FF2B5EF4-FFF2-40B4-BE49-F238E27FC236}">
                <a16:creationId xmlns:a16="http://schemas.microsoft.com/office/drawing/2014/main" id="{A31BC5D8-ACDA-4967-9F09-B0B89253CF93}"/>
              </a:ext>
            </a:extLst>
          </p:cNvPr>
          <p:cNvSpPr/>
          <p:nvPr/>
        </p:nvSpPr>
        <p:spPr>
          <a:xfrm>
            <a:off x="6123684" y="4072109"/>
            <a:ext cx="1262538" cy="1087934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 Stored </a:t>
            </a:r>
          </a:p>
          <a:p>
            <a:pPr algn="ctr" defTabSz="1329202">
              <a:defRPr/>
            </a:pPr>
            <a:r>
              <a:rPr lang="en-US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Space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138" name="矩形 137">
            <a:extLst>
              <a:ext uri="{FF2B5EF4-FFF2-40B4-BE49-F238E27FC236}">
                <a16:creationId xmlns:a16="http://schemas.microsoft.com/office/drawing/2014/main" id="{214B2D47-2266-494C-A8AB-04B21F79D6BE}"/>
              </a:ext>
            </a:extLst>
          </p:cNvPr>
          <p:cNvSpPr/>
          <p:nvPr/>
        </p:nvSpPr>
        <p:spPr>
          <a:xfrm>
            <a:off x="6143348" y="3432402"/>
            <a:ext cx="1233996" cy="469604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139" name="矩形 138">
            <a:extLst>
              <a:ext uri="{FF2B5EF4-FFF2-40B4-BE49-F238E27FC236}">
                <a16:creationId xmlns:a16="http://schemas.microsoft.com/office/drawing/2014/main" id="{B319A1F7-8200-478F-8C4B-125F83E5DA16}"/>
              </a:ext>
            </a:extLst>
          </p:cNvPr>
          <p:cNvSpPr/>
          <p:nvPr/>
        </p:nvSpPr>
        <p:spPr>
          <a:xfrm>
            <a:off x="3640123" y="2408961"/>
            <a:ext cx="785800" cy="37938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44450" h="381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  <a:endParaRPr kumimoji="0" lang="zh-TW" altLang="en-US" sz="11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1" name="矩形 140">
            <a:extLst>
              <a:ext uri="{FF2B5EF4-FFF2-40B4-BE49-F238E27FC236}">
                <a16:creationId xmlns:a16="http://schemas.microsoft.com/office/drawing/2014/main" id="{30680661-0D86-435D-A06B-9FB3C7AA365C}"/>
              </a:ext>
            </a:extLst>
          </p:cNvPr>
          <p:cNvSpPr/>
          <p:nvPr/>
        </p:nvSpPr>
        <p:spPr>
          <a:xfrm>
            <a:off x="2459566" y="2094798"/>
            <a:ext cx="988917" cy="408843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iSCSI (Ethernet)</a:t>
            </a:r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42" name="矩形 141">
            <a:extLst>
              <a:ext uri="{FF2B5EF4-FFF2-40B4-BE49-F238E27FC236}">
                <a16:creationId xmlns:a16="http://schemas.microsoft.com/office/drawing/2014/main" id="{6209606A-741E-486F-BBA5-21ED7FE4EA7E}"/>
              </a:ext>
            </a:extLst>
          </p:cNvPr>
          <p:cNvSpPr/>
          <p:nvPr/>
        </p:nvSpPr>
        <p:spPr>
          <a:xfrm>
            <a:off x="2457510" y="2862445"/>
            <a:ext cx="939324" cy="364973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/>
        </p:spPr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Fibre</a:t>
            </a:r>
            <a:r>
              <a:rPr lang="en-US" altLang="zh-TW" sz="1200" kern="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Channel</a:t>
            </a:r>
            <a:endParaRPr lang="en-US" altLang="zh-TW" sz="1200" i="0" u="none" strike="noStrike" kern="0" cap="none" spc="0" normalizeH="0" baseline="0" noProof="0" dirty="0">
              <a:ln>
                <a:noFill/>
              </a:ln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54" name="矩形: 圓角 153">
            <a:extLst>
              <a:ext uri="{FF2B5EF4-FFF2-40B4-BE49-F238E27FC236}">
                <a16:creationId xmlns:a16="http://schemas.microsoft.com/office/drawing/2014/main" id="{8D12EB2F-ABBF-43B5-8E93-51799FF2CB58}"/>
              </a:ext>
            </a:extLst>
          </p:cNvPr>
          <p:cNvSpPr/>
          <p:nvPr/>
        </p:nvSpPr>
        <p:spPr>
          <a:xfrm>
            <a:off x="4426416" y="6065933"/>
            <a:ext cx="3374234" cy="417766"/>
          </a:xfrm>
          <a:prstGeom prst="roundRect">
            <a:avLst>
              <a:gd name="adj" fmla="val 6051"/>
            </a:avLst>
          </a:prstGeom>
          <a:solidFill>
            <a:srgbClr val="00B0F0"/>
          </a:solidFill>
          <a:ln w="3175">
            <a:noFill/>
          </a:ln>
          <a:scene3d>
            <a:camera prst="orthographicFront"/>
            <a:lightRig rig="threePt" dir="t"/>
          </a:scene3d>
          <a:sp3d contourW="12700">
            <a:bevelT w="50800" h="38100"/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69" name="矩形 168">
            <a:extLst>
              <a:ext uri="{FF2B5EF4-FFF2-40B4-BE49-F238E27FC236}">
                <a16:creationId xmlns:a16="http://schemas.microsoft.com/office/drawing/2014/main" id="{94E0AD05-6451-4B8D-9BBC-499652C01758}"/>
              </a:ext>
            </a:extLst>
          </p:cNvPr>
          <p:cNvSpPr/>
          <p:nvPr/>
        </p:nvSpPr>
        <p:spPr>
          <a:xfrm>
            <a:off x="4609783" y="6108495"/>
            <a:ext cx="2985311" cy="3252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Disks/</a:t>
            </a: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HDDs/SSDs</a:t>
            </a:r>
            <a:endParaRPr kumimoji="0" lang="zh-TW" alt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0" name="矩形 169">
            <a:extLst>
              <a:ext uri="{FF2B5EF4-FFF2-40B4-BE49-F238E27FC236}">
                <a16:creationId xmlns:a16="http://schemas.microsoft.com/office/drawing/2014/main" id="{75FDB4AA-E93B-456D-8E93-58F077451C47}"/>
              </a:ext>
            </a:extLst>
          </p:cNvPr>
          <p:cNvSpPr/>
          <p:nvPr/>
        </p:nvSpPr>
        <p:spPr>
          <a:xfrm>
            <a:off x="6123683" y="5136342"/>
            <a:ext cx="1266173" cy="469604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171" name="矩形 170">
            <a:extLst>
              <a:ext uri="{FF2B5EF4-FFF2-40B4-BE49-F238E27FC236}">
                <a16:creationId xmlns:a16="http://schemas.microsoft.com/office/drawing/2014/main" id="{0D36513A-3EC1-4961-ACB1-2B76AA3A033B}"/>
              </a:ext>
            </a:extLst>
          </p:cNvPr>
          <p:cNvSpPr/>
          <p:nvPr/>
        </p:nvSpPr>
        <p:spPr>
          <a:xfrm>
            <a:off x="5315842" y="5717723"/>
            <a:ext cx="144935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 defTabSz="1329202">
              <a:defRPr/>
            </a:pP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Cache Engine</a:t>
            </a:r>
            <a:endParaRPr lang="zh-TW" altLang="en-US" sz="14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5" name="矩形 214">
            <a:extLst>
              <a:ext uri="{FF2B5EF4-FFF2-40B4-BE49-F238E27FC236}">
                <a16:creationId xmlns:a16="http://schemas.microsoft.com/office/drawing/2014/main" id="{4EE5A32A-8445-41BF-B0C8-2E0D52097038}"/>
              </a:ext>
            </a:extLst>
          </p:cNvPr>
          <p:cNvSpPr/>
          <p:nvPr/>
        </p:nvSpPr>
        <p:spPr>
          <a:xfrm>
            <a:off x="266772" y="2463025"/>
            <a:ext cx="1393994" cy="4353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9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Customer</a:t>
            </a:r>
            <a:endParaRPr lang="en-US" altLang="zh-TW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900" b="1" kern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File System</a:t>
            </a:r>
            <a:endParaRPr lang="zh-TW" altLang="en-US" sz="9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217" name="文字方塊 216">
            <a:extLst>
              <a:ext uri="{FF2B5EF4-FFF2-40B4-BE49-F238E27FC236}">
                <a16:creationId xmlns:a16="http://schemas.microsoft.com/office/drawing/2014/main" id="{20C039E7-F33B-4197-8A30-EEE12721DEDC}"/>
              </a:ext>
            </a:extLst>
          </p:cNvPr>
          <p:cNvSpPr txBox="1"/>
          <p:nvPr/>
        </p:nvSpPr>
        <p:spPr>
          <a:xfrm>
            <a:off x="431225" y="3519292"/>
            <a:ext cx="1157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Local Servers</a:t>
            </a:r>
            <a:r>
              <a:rPr 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​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41" name="左-右雙向箭號 240">
            <a:extLst>
              <a:ext uri="{FF2B5EF4-FFF2-40B4-BE49-F238E27FC236}">
                <a16:creationId xmlns:a16="http://schemas.microsoft.com/office/drawing/2014/main" id="{1C50D987-03E9-4E55-9770-B6F780A4DD55}"/>
              </a:ext>
            </a:extLst>
          </p:cNvPr>
          <p:cNvSpPr/>
          <p:nvPr/>
        </p:nvSpPr>
        <p:spPr>
          <a:xfrm>
            <a:off x="1524019" y="2374034"/>
            <a:ext cx="2062379" cy="613955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Block Access</a:t>
            </a:r>
          </a:p>
        </p:txBody>
      </p:sp>
      <p:sp>
        <p:nvSpPr>
          <p:cNvPr id="242" name="矩形 241">
            <a:extLst>
              <a:ext uri="{FF2B5EF4-FFF2-40B4-BE49-F238E27FC236}">
                <a16:creationId xmlns:a16="http://schemas.microsoft.com/office/drawing/2014/main" id="{7222BDB2-E9E8-4F9B-9913-215C089D9676}"/>
              </a:ext>
            </a:extLst>
          </p:cNvPr>
          <p:cNvSpPr/>
          <p:nvPr/>
        </p:nvSpPr>
        <p:spPr>
          <a:xfrm>
            <a:off x="3438236" y="1606123"/>
            <a:ext cx="5313775" cy="615440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 4.4.3 </a:t>
            </a:r>
            <a:endParaRPr lang="zh-TW" altLang="en-US" sz="2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43" name="圖片 242" descr="一張含有 向量圖形 的圖片&#10;&#10;自動產生的描述">
            <a:extLst>
              <a:ext uri="{FF2B5EF4-FFF2-40B4-BE49-F238E27FC236}">
                <a16:creationId xmlns:a16="http://schemas.microsoft.com/office/drawing/2014/main" id="{2A04ABCA-E00B-44C8-9A6F-B02A3FE04F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611" y="1476215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>
            <a:glow rad="127000">
              <a:srgbClr val="AC66FA">
                <a:alpha val="20000"/>
              </a:srgbClr>
            </a:glow>
          </a:effectLst>
        </p:spPr>
      </p:pic>
      <p:grpSp>
        <p:nvGrpSpPr>
          <p:cNvPr id="29" name="群組 28">
            <a:extLst>
              <a:ext uri="{FF2B5EF4-FFF2-40B4-BE49-F238E27FC236}">
                <a16:creationId xmlns:a16="http://schemas.microsoft.com/office/drawing/2014/main" id="{09690407-E351-4C08-B40A-7757DB8724BF}"/>
              </a:ext>
            </a:extLst>
          </p:cNvPr>
          <p:cNvGrpSpPr/>
          <p:nvPr/>
        </p:nvGrpSpPr>
        <p:grpSpPr>
          <a:xfrm>
            <a:off x="3429129" y="3205588"/>
            <a:ext cx="481019" cy="3482960"/>
            <a:chOff x="3709981" y="2827901"/>
            <a:chExt cx="481019" cy="3482960"/>
          </a:xfrm>
        </p:grpSpPr>
        <p:sp>
          <p:nvSpPr>
            <p:cNvPr id="297" name="矩形: 圓角 296">
              <a:extLst>
                <a:ext uri="{FF2B5EF4-FFF2-40B4-BE49-F238E27FC236}">
                  <a16:creationId xmlns:a16="http://schemas.microsoft.com/office/drawing/2014/main" id="{20C5BF32-9CDE-4068-AE99-9C6669522A23}"/>
                </a:ext>
              </a:extLst>
            </p:cNvPr>
            <p:cNvSpPr/>
            <p:nvPr/>
          </p:nvSpPr>
          <p:spPr>
            <a:xfrm rot="5400000">
              <a:off x="2301571" y="4421432"/>
              <a:ext cx="3297839" cy="481019"/>
            </a:xfrm>
            <a:prstGeom prst="roundRect">
              <a:avLst>
                <a:gd name="adj" fmla="val 6051"/>
              </a:avLst>
            </a:prstGeom>
            <a:solidFill>
              <a:srgbClr val="0070C0"/>
            </a:solidFill>
            <a:ln w="3175">
              <a:noFill/>
            </a:ln>
            <a:scene3d>
              <a:camera prst="orthographicFront"/>
              <a:lightRig rig="threePt" dir="t"/>
            </a:scene3d>
            <a:sp3d contourW="12700">
              <a:bevelT w="50800" h="38100"/>
              <a:contourClr>
                <a:schemeClr val="accent6">
                  <a:lumMod val="75000"/>
                </a:schemeClr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5" name="文字方塊 294">
              <a:extLst>
                <a:ext uri="{FF2B5EF4-FFF2-40B4-BE49-F238E27FC236}">
                  <a16:creationId xmlns:a16="http://schemas.microsoft.com/office/drawing/2014/main" id="{848B5CA4-31A3-449C-8A26-32ECC55B5969}"/>
                </a:ext>
              </a:extLst>
            </p:cNvPr>
            <p:cNvSpPr txBox="1"/>
            <p:nvPr/>
          </p:nvSpPr>
          <p:spPr>
            <a:xfrm>
              <a:off x="3729335" y="2827901"/>
              <a:ext cx="461665" cy="3278782"/>
            </a:xfrm>
            <a:prstGeom prst="rect">
              <a:avLst/>
            </a:prstGeom>
            <a:noFill/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eaVert" wrap="square" rtlCol="0" anchor="ctr">
              <a:spAutoFit/>
            </a:bodyPr>
            <a:lstStyle/>
            <a:p>
              <a:pPr marL="0" marR="0" lvl="0" indent="0" algn="ctr" defTabSz="13292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kern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File Services</a:t>
              </a:r>
              <a:endParaRPr kumimoji="1" lang="zh-TW" altLang="en-US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00" name="左大括弧 299">
            <a:extLst>
              <a:ext uri="{FF2B5EF4-FFF2-40B4-BE49-F238E27FC236}">
                <a16:creationId xmlns:a16="http://schemas.microsoft.com/office/drawing/2014/main" id="{1654CAD8-0EC4-46B4-B90E-3988A187B4C6}"/>
              </a:ext>
            </a:extLst>
          </p:cNvPr>
          <p:cNvSpPr/>
          <p:nvPr/>
        </p:nvSpPr>
        <p:spPr>
          <a:xfrm>
            <a:off x="1851990" y="3578087"/>
            <a:ext cx="457200" cy="2936317"/>
          </a:xfrm>
          <a:prstGeom prst="leftBrace">
            <a:avLst>
              <a:gd name="adj1" fmla="val 48235"/>
              <a:gd name="adj2" fmla="val 50000"/>
            </a:avLst>
          </a:prstGeom>
          <a:ln w="57150">
            <a:solidFill>
              <a:srgbClr val="005B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01" name="群組 300">
            <a:extLst>
              <a:ext uri="{FF2B5EF4-FFF2-40B4-BE49-F238E27FC236}">
                <a16:creationId xmlns:a16="http://schemas.microsoft.com/office/drawing/2014/main" id="{46C418C1-172A-4369-8BAB-1A1150AAAFA6}"/>
              </a:ext>
            </a:extLst>
          </p:cNvPr>
          <p:cNvGrpSpPr/>
          <p:nvPr/>
        </p:nvGrpSpPr>
        <p:grpSpPr>
          <a:xfrm>
            <a:off x="2438400" y="3379304"/>
            <a:ext cx="946090" cy="3260895"/>
            <a:chOff x="1213531" y="-4701377"/>
            <a:chExt cx="946090" cy="3443112"/>
          </a:xfrm>
        </p:grpSpPr>
        <p:grpSp>
          <p:nvGrpSpPr>
            <p:cNvPr id="302" name="群組 301">
              <a:extLst>
                <a:ext uri="{FF2B5EF4-FFF2-40B4-BE49-F238E27FC236}">
                  <a16:creationId xmlns:a16="http://schemas.microsoft.com/office/drawing/2014/main" id="{1A73AC90-EB8D-41DB-8ED5-08538D3026E9}"/>
                </a:ext>
              </a:extLst>
            </p:cNvPr>
            <p:cNvGrpSpPr/>
            <p:nvPr/>
          </p:nvGrpSpPr>
          <p:grpSpPr>
            <a:xfrm>
              <a:off x="1213531" y="-4051312"/>
              <a:ext cx="938581" cy="2793047"/>
              <a:chOff x="1213531" y="-4051312"/>
              <a:chExt cx="938581" cy="2793047"/>
            </a:xfrm>
          </p:grpSpPr>
          <p:sp>
            <p:nvSpPr>
              <p:cNvPr id="304" name="矩形 303">
                <a:extLst>
                  <a:ext uri="{FF2B5EF4-FFF2-40B4-BE49-F238E27FC236}">
                    <a16:creationId xmlns:a16="http://schemas.microsoft.com/office/drawing/2014/main" id="{CF71C66E-035F-4B39-A051-3DC555882A76}"/>
                  </a:ext>
                </a:extLst>
              </p:cNvPr>
              <p:cNvSpPr/>
              <p:nvPr/>
            </p:nvSpPr>
            <p:spPr>
              <a:xfrm>
                <a:off x="1213531" y="-1676400"/>
                <a:ext cx="938581" cy="418135"/>
              </a:xfrm>
              <a:prstGeom prst="rect">
                <a:avLst/>
              </a:prstGeom>
              <a:solidFill>
                <a:srgbClr val="00B0F0"/>
              </a:solidFill>
              <a:ln w="12700">
                <a:noFill/>
              </a:ln>
              <a:effectLst/>
            </p:spPr>
            <p:txBody>
              <a:bodyPr lIns="132920" tIns="66460" rIns="132920" bIns="66460" rtlCol="0" anchor="ctr"/>
              <a:lstStyle/>
              <a:p>
                <a:pPr marL="0" marR="0" lvl="0" indent="0" algn="ctr" defTabSz="132920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050" i="0" u="none" strike="noStrike" kern="0" cap="none" spc="0" normalizeH="0" baseline="0" noProof="0" err="1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Qsync</a:t>
                </a:r>
                <a:endParaRPr kumimoji="0" lang="zh-TW" altLang="en-US" sz="105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5" name="矩形 304">
                <a:extLst>
                  <a:ext uri="{FF2B5EF4-FFF2-40B4-BE49-F238E27FC236}">
                    <a16:creationId xmlns:a16="http://schemas.microsoft.com/office/drawing/2014/main" id="{BB31DFF0-2977-4D51-84DA-7B425B8A45C0}"/>
                  </a:ext>
                </a:extLst>
              </p:cNvPr>
              <p:cNvSpPr/>
              <p:nvPr/>
            </p:nvSpPr>
            <p:spPr>
              <a:xfrm>
                <a:off x="1213531" y="-3576330"/>
                <a:ext cx="925690" cy="418135"/>
              </a:xfrm>
              <a:prstGeom prst="rect">
                <a:avLst/>
              </a:prstGeom>
              <a:solidFill>
                <a:srgbClr val="00B0F0"/>
              </a:solidFill>
              <a:ln w="12700">
                <a:noFill/>
              </a:ln>
              <a:effectLst/>
            </p:spPr>
            <p:txBody>
              <a:bodyPr lIns="132920" tIns="66460" rIns="132920" bIns="66460" rtlCol="0" anchor="ctr"/>
              <a:lstStyle/>
              <a:p>
                <a:pPr marL="0" marR="0" lvl="0" indent="0" algn="ctr" defTabSz="132920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NFS</a:t>
                </a:r>
                <a:endParaRPr kumimoji="0" lang="zh-TW" altLang="en-US" sz="12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6" name="矩形 305">
                <a:extLst>
                  <a:ext uri="{FF2B5EF4-FFF2-40B4-BE49-F238E27FC236}">
                    <a16:creationId xmlns:a16="http://schemas.microsoft.com/office/drawing/2014/main" id="{4D496D0A-F337-404A-98A4-F403DDD7F8C2}"/>
                  </a:ext>
                </a:extLst>
              </p:cNvPr>
              <p:cNvSpPr/>
              <p:nvPr/>
            </p:nvSpPr>
            <p:spPr>
              <a:xfrm>
                <a:off x="1213531" y="-3101348"/>
                <a:ext cx="925690" cy="418135"/>
              </a:xfrm>
              <a:prstGeom prst="rect">
                <a:avLst/>
              </a:prstGeom>
              <a:solidFill>
                <a:srgbClr val="00B0F0"/>
              </a:solidFill>
              <a:ln w="12700">
                <a:noFill/>
              </a:ln>
              <a:effectLst/>
            </p:spPr>
            <p:txBody>
              <a:bodyPr lIns="132920" tIns="66460" rIns="132920" bIns="66460" rtlCol="0" anchor="ctr"/>
              <a:lstStyle/>
              <a:p>
                <a:pPr marL="0" marR="0" lvl="0" indent="0" algn="ctr" defTabSz="132920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AFP</a:t>
                </a:r>
                <a:endParaRPr kumimoji="0" lang="zh-TW" altLang="en-US" sz="12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7" name="矩形 306">
                <a:extLst>
                  <a:ext uri="{FF2B5EF4-FFF2-40B4-BE49-F238E27FC236}">
                    <a16:creationId xmlns:a16="http://schemas.microsoft.com/office/drawing/2014/main" id="{CCE27DFA-0ABF-448D-B676-04B237224470}"/>
                  </a:ext>
                </a:extLst>
              </p:cNvPr>
              <p:cNvSpPr/>
              <p:nvPr/>
            </p:nvSpPr>
            <p:spPr>
              <a:xfrm>
                <a:off x="1213531" y="-4051312"/>
                <a:ext cx="925690" cy="418135"/>
              </a:xfrm>
              <a:prstGeom prst="rect">
                <a:avLst/>
              </a:prstGeom>
              <a:solidFill>
                <a:srgbClr val="00B0F0"/>
              </a:solidFill>
              <a:ln w="12700">
                <a:noFill/>
              </a:ln>
              <a:effectLst/>
            </p:spPr>
            <p:txBody>
              <a:bodyPr lIns="132920" tIns="66460" rIns="132920" bIns="66460" rtlCol="0" anchor="ctr"/>
              <a:lstStyle/>
              <a:p>
                <a:pPr marL="0" marR="0" lvl="0" indent="0" algn="ctr" defTabSz="132920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20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SMB</a:t>
                </a:r>
                <a:endParaRPr kumimoji="0" lang="zh-TW" altLang="en-US" sz="120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8" name="矩形 307">
                <a:extLst>
                  <a:ext uri="{FF2B5EF4-FFF2-40B4-BE49-F238E27FC236}">
                    <a16:creationId xmlns:a16="http://schemas.microsoft.com/office/drawing/2014/main" id="{560F9013-43A6-407E-B3F3-401B0D3F7B0D}"/>
                  </a:ext>
                </a:extLst>
              </p:cNvPr>
              <p:cNvSpPr/>
              <p:nvPr/>
            </p:nvSpPr>
            <p:spPr>
              <a:xfrm>
                <a:off x="1213531" y="-2626366"/>
                <a:ext cx="938581" cy="418135"/>
              </a:xfrm>
              <a:prstGeom prst="rect">
                <a:avLst/>
              </a:prstGeom>
              <a:solidFill>
                <a:srgbClr val="00B0F0"/>
              </a:solidFill>
              <a:ln w="12700">
                <a:noFill/>
              </a:ln>
              <a:effectLst/>
            </p:spPr>
            <p:txBody>
              <a:bodyPr lIns="132920" tIns="66460" rIns="132920" bIns="66460" rtlCol="0" anchor="ctr"/>
              <a:lstStyle/>
              <a:p>
                <a:pPr marL="0" marR="0" lvl="0" indent="0" algn="ctr" defTabSz="132920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05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FTP</a:t>
                </a:r>
                <a:endParaRPr kumimoji="0" lang="zh-TW" altLang="en-US" sz="105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9" name="矩形 308">
                <a:extLst>
                  <a:ext uri="{FF2B5EF4-FFF2-40B4-BE49-F238E27FC236}">
                    <a16:creationId xmlns:a16="http://schemas.microsoft.com/office/drawing/2014/main" id="{622AAA80-75DF-485E-88C7-08553773E016}"/>
                  </a:ext>
                </a:extLst>
              </p:cNvPr>
              <p:cNvSpPr/>
              <p:nvPr/>
            </p:nvSpPr>
            <p:spPr>
              <a:xfrm>
                <a:off x="1213531" y="-2151384"/>
                <a:ext cx="938581" cy="418135"/>
              </a:xfrm>
              <a:prstGeom prst="rect">
                <a:avLst/>
              </a:prstGeom>
              <a:solidFill>
                <a:srgbClr val="00B0F0"/>
              </a:solidFill>
              <a:ln w="12700">
                <a:noFill/>
              </a:ln>
              <a:effectLst/>
            </p:spPr>
            <p:txBody>
              <a:bodyPr lIns="132920" tIns="66460" rIns="132920" bIns="66460" rtlCol="0" anchor="ctr"/>
              <a:lstStyle/>
              <a:p>
                <a:pPr marL="0" marR="0" lvl="0" indent="0" algn="ctr" defTabSz="132920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05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Web</a:t>
                </a:r>
              </a:p>
              <a:p>
                <a:pPr marL="0" marR="0" lvl="0" indent="0" algn="ctr" defTabSz="132920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TW" sz="1050" i="0" u="none" strike="noStrike" kern="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  <a:sym typeface="Arial" panose="020B0604020202020204" pitchFamily="34" charset="0"/>
                  </a:rPr>
                  <a:t>DAV</a:t>
                </a:r>
                <a:endParaRPr kumimoji="0" lang="zh-TW" altLang="en-US" sz="1050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03" name="矩形 302">
              <a:extLst>
                <a:ext uri="{FF2B5EF4-FFF2-40B4-BE49-F238E27FC236}">
                  <a16:creationId xmlns:a16="http://schemas.microsoft.com/office/drawing/2014/main" id="{4CC9953E-2F70-4428-B4F5-0D6819A9C557}"/>
                </a:ext>
              </a:extLst>
            </p:cNvPr>
            <p:cNvSpPr/>
            <p:nvPr/>
          </p:nvSpPr>
          <p:spPr>
            <a:xfrm>
              <a:off x="1221040" y="-4701377"/>
              <a:ext cx="938581" cy="528661"/>
            </a:xfrm>
            <a:prstGeom prst="rect">
              <a:avLst/>
            </a:prstGeom>
            <a:solidFill>
              <a:srgbClr val="0070C0"/>
            </a:solidFill>
            <a:ln/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132920" tIns="66460" rIns="132920" bIns="66460" rtlCol="0" anchor="ctr"/>
            <a:lstStyle/>
            <a:p>
              <a:pPr marL="0" marR="0" lvl="0" indent="0" algn="ctr" defTabSz="132920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altLang="en-US" sz="9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sp>
        <p:nvSpPr>
          <p:cNvPr id="310" name="矩形 309">
            <a:extLst>
              <a:ext uri="{FF2B5EF4-FFF2-40B4-BE49-F238E27FC236}">
                <a16:creationId xmlns:a16="http://schemas.microsoft.com/office/drawing/2014/main" id="{540A8439-A12B-4E3C-A659-C28893894F4C}"/>
              </a:ext>
            </a:extLst>
          </p:cNvPr>
          <p:cNvSpPr/>
          <p:nvPr/>
        </p:nvSpPr>
        <p:spPr>
          <a:xfrm>
            <a:off x="2401956" y="3427727"/>
            <a:ext cx="1056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329202">
              <a:defRPr/>
            </a:pPr>
            <a:r>
              <a:rPr lang="en-US" altLang="zh-TW" sz="1000" b="1" kern="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</a:t>
            </a:r>
          </a:p>
          <a:p>
            <a:pPr lvl="0" algn="ctr" defTabSz="1329202">
              <a:defRPr/>
            </a:pPr>
            <a:r>
              <a:rPr lang="en-US" altLang="zh-TW" sz="1000" b="1" kern="0">
                <a:solidFill>
                  <a:prstClr val="whit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Applications</a:t>
            </a:r>
            <a:endParaRPr lang="zh-TW" altLang="en-US" sz="1000" b="1" kern="0">
              <a:solidFill>
                <a:prstClr val="whit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3" name="矩形 312">
            <a:extLst>
              <a:ext uri="{FF2B5EF4-FFF2-40B4-BE49-F238E27FC236}">
                <a16:creationId xmlns:a16="http://schemas.microsoft.com/office/drawing/2014/main" id="{2CA30A06-ADED-4689-A2AC-AC19CF365CC9}"/>
              </a:ext>
            </a:extLst>
          </p:cNvPr>
          <p:cNvSpPr/>
          <p:nvPr/>
        </p:nvSpPr>
        <p:spPr>
          <a:xfrm>
            <a:off x="7924800" y="4492487"/>
            <a:ext cx="918223" cy="596183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Object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Storage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Connector</a:t>
            </a:r>
            <a:endParaRPr kumimoji="0" lang="zh-TW" altLang="en-US" sz="10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4" name="矩形 313">
            <a:extLst>
              <a:ext uri="{FF2B5EF4-FFF2-40B4-BE49-F238E27FC236}">
                <a16:creationId xmlns:a16="http://schemas.microsoft.com/office/drawing/2014/main" id="{F338CB65-CEC8-45A8-BB46-A694E0B41053}"/>
              </a:ext>
            </a:extLst>
          </p:cNvPr>
          <p:cNvSpPr/>
          <p:nvPr/>
        </p:nvSpPr>
        <p:spPr>
          <a:xfrm>
            <a:off x="7911737" y="2816087"/>
            <a:ext cx="943851" cy="596183"/>
          </a:xfrm>
          <a:prstGeom prst="rect">
            <a:avLst/>
          </a:prstGeom>
          <a:solidFill>
            <a:srgbClr val="FFC000"/>
          </a:solidFill>
          <a:ln w="9525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Object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0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Storage</a:t>
            </a:r>
          </a:p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Connector</a:t>
            </a:r>
            <a:endParaRPr kumimoji="0" lang="zh-TW" altLang="en-US" sz="10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34" name="群組 333">
            <a:extLst>
              <a:ext uri="{FF2B5EF4-FFF2-40B4-BE49-F238E27FC236}">
                <a16:creationId xmlns:a16="http://schemas.microsoft.com/office/drawing/2014/main" id="{7FC447C6-6D6D-45F6-8EB1-CBF4711D945A}"/>
              </a:ext>
            </a:extLst>
          </p:cNvPr>
          <p:cNvGrpSpPr/>
          <p:nvPr/>
        </p:nvGrpSpPr>
        <p:grpSpPr>
          <a:xfrm>
            <a:off x="9933905" y="6192665"/>
            <a:ext cx="838978" cy="533850"/>
            <a:chOff x="8648700" y="4436457"/>
            <a:chExt cx="931659" cy="592824"/>
          </a:xfrm>
        </p:grpSpPr>
        <p:grpSp>
          <p:nvGrpSpPr>
            <p:cNvPr id="336" name="圖形 152">
              <a:extLst>
                <a:ext uri="{FF2B5EF4-FFF2-40B4-BE49-F238E27FC236}">
                  <a16:creationId xmlns:a16="http://schemas.microsoft.com/office/drawing/2014/main" id="{48279E3D-752E-4D94-807E-111820A2403E}"/>
                </a:ext>
              </a:extLst>
            </p:cNvPr>
            <p:cNvGrpSpPr/>
            <p:nvPr/>
          </p:nvGrpSpPr>
          <p:grpSpPr>
            <a:xfrm flipH="1">
              <a:off x="8648700" y="4436457"/>
              <a:ext cx="458537" cy="590550"/>
              <a:chOff x="9272428" y="5069210"/>
              <a:chExt cx="458537" cy="590550"/>
            </a:xfrm>
          </p:grpSpPr>
          <p:sp>
            <p:nvSpPr>
              <p:cNvPr id="351" name="手繪多邊形: 圖案 350">
                <a:extLst>
                  <a:ext uri="{FF2B5EF4-FFF2-40B4-BE49-F238E27FC236}">
                    <a16:creationId xmlns:a16="http://schemas.microsoft.com/office/drawing/2014/main" id="{7AE95FE8-E3DD-4E9A-AB41-2DEF3C074C31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2" name="手繪多邊形: 圖案 351">
                <a:extLst>
                  <a:ext uri="{FF2B5EF4-FFF2-40B4-BE49-F238E27FC236}">
                    <a16:creationId xmlns:a16="http://schemas.microsoft.com/office/drawing/2014/main" id="{211309B0-5095-4FFF-9FF0-5649E159D0EF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3" name="手繪多邊形: 圖案 352">
                <a:extLst>
                  <a:ext uri="{FF2B5EF4-FFF2-40B4-BE49-F238E27FC236}">
                    <a16:creationId xmlns:a16="http://schemas.microsoft.com/office/drawing/2014/main" id="{03F9CD99-3EA8-477F-B88E-DF43AC7BF1C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4" name="手繪多邊形: 圖案 353">
                <a:extLst>
                  <a:ext uri="{FF2B5EF4-FFF2-40B4-BE49-F238E27FC236}">
                    <a16:creationId xmlns:a16="http://schemas.microsoft.com/office/drawing/2014/main" id="{8EE635E7-43EE-4347-8042-FADDD64EFDBC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5" name="手繪多邊形: 圖案 354">
                <a:extLst>
                  <a:ext uri="{FF2B5EF4-FFF2-40B4-BE49-F238E27FC236}">
                    <a16:creationId xmlns:a16="http://schemas.microsoft.com/office/drawing/2014/main" id="{A4CC9D7E-B184-4551-9B47-E184C3C571DC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6" name="手繪多邊形: 圖案 355">
                <a:extLst>
                  <a:ext uri="{FF2B5EF4-FFF2-40B4-BE49-F238E27FC236}">
                    <a16:creationId xmlns:a16="http://schemas.microsoft.com/office/drawing/2014/main" id="{8F3E0EA2-CF53-4C5F-BBB0-4AB5DD898A8F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7" name="手繪多邊形: 圖案 356">
                <a:extLst>
                  <a:ext uri="{FF2B5EF4-FFF2-40B4-BE49-F238E27FC236}">
                    <a16:creationId xmlns:a16="http://schemas.microsoft.com/office/drawing/2014/main" id="{E53C291B-71B6-4D3C-A502-49609ED6F4F9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8" name="手繪多邊形: 圖案 357">
                <a:extLst>
                  <a:ext uri="{FF2B5EF4-FFF2-40B4-BE49-F238E27FC236}">
                    <a16:creationId xmlns:a16="http://schemas.microsoft.com/office/drawing/2014/main" id="{9C76B779-3199-41ED-A1A1-BBF19BB40FBE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9" name="手繪多邊形: 圖案 358">
                <a:extLst>
                  <a:ext uri="{FF2B5EF4-FFF2-40B4-BE49-F238E27FC236}">
                    <a16:creationId xmlns:a16="http://schemas.microsoft.com/office/drawing/2014/main" id="{E892993D-CB38-448C-BC11-B843FAD35F7D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0" name="手繪多邊形: 圖案 359">
                <a:extLst>
                  <a:ext uri="{FF2B5EF4-FFF2-40B4-BE49-F238E27FC236}">
                    <a16:creationId xmlns:a16="http://schemas.microsoft.com/office/drawing/2014/main" id="{72D262B3-5D80-49E0-9A81-3F8E088E5114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1" name="手繪多邊形: 圖案 360">
                <a:extLst>
                  <a:ext uri="{FF2B5EF4-FFF2-40B4-BE49-F238E27FC236}">
                    <a16:creationId xmlns:a16="http://schemas.microsoft.com/office/drawing/2014/main" id="{964E34D3-D738-47D4-8410-CA219150A934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2" name="手繪多邊形: 圖案 361">
                <a:extLst>
                  <a:ext uri="{FF2B5EF4-FFF2-40B4-BE49-F238E27FC236}">
                    <a16:creationId xmlns:a16="http://schemas.microsoft.com/office/drawing/2014/main" id="{AB53BAB5-D2CD-4432-961C-8C5C446D7432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63" name="手繪多邊形: 圖案 362">
                <a:extLst>
                  <a:ext uri="{FF2B5EF4-FFF2-40B4-BE49-F238E27FC236}">
                    <a16:creationId xmlns:a16="http://schemas.microsoft.com/office/drawing/2014/main" id="{7213953E-09B6-4F9C-9E35-611DFECD2EC2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37" name="圖形 152">
              <a:extLst>
                <a:ext uri="{FF2B5EF4-FFF2-40B4-BE49-F238E27FC236}">
                  <a16:creationId xmlns:a16="http://schemas.microsoft.com/office/drawing/2014/main" id="{5F807685-2A23-4BFC-AA43-D4B26B5DE409}"/>
                </a:ext>
              </a:extLst>
            </p:cNvPr>
            <p:cNvGrpSpPr/>
            <p:nvPr/>
          </p:nvGrpSpPr>
          <p:grpSpPr>
            <a:xfrm flipH="1">
              <a:off x="9121822" y="4438731"/>
              <a:ext cx="458537" cy="590550"/>
              <a:chOff x="9272428" y="5069210"/>
              <a:chExt cx="458537" cy="590550"/>
            </a:xfrm>
          </p:grpSpPr>
          <p:sp>
            <p:nvSpPr>
              <p:cNvPr id="338" name="手繪多邊形: 圖案 337">
                <a:extLst>
                  <a:ext uri="{FF2B5EF4-FFF2-40B4-BE49-F238E27FC236}">
                    <a16:creationId xmlns:a16="http://schemas.microsoft.com/office/drawing/2014/main" id="{F86B4670-2290-444F-93B5-319834074B9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39" name="手繪多邊形: 圖案 338">
                <a:extLst>
                  <a:ext uri="{FF2B5EF4-FFF2-40B4-BE49-F238E27FC236}">
                    <a16:creationId xmlns:a16="http://schemas.microsoft.com/office/drawing/2014/main" id="{432100E1-D8FD-48B5-BA61-376201CD39A4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solidFill>
                  <a:schemeClr val="tx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0" name="手繪多邊形: 圖案 339">
                <a:extLst>
                  <a:ext uri="{FF2B5EF4-FFF2-40B4-BE49-F238E27FC236}">
                    <a16:creationId xmlns:a16="http://schemas.microsoft.com/office/drawing/2014/main" id="{564B2E76-D669-4391-A535-4AC699F6AC21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1" name="手繪多邊形: 圖案 340">
                <a:extLst>
                  <a:ext uri="{FF2B5EF4-FFF2-40B4-BE49-F238E27FC236}">
                    <a16:creationId xmlns:a16="http://schemas.microsoft.com/office/drawing/2014/main" id="{C0D767A0-6289-4CA1-9C3B-2311545AC2FD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2" name="手繪多邊形: 圖案 341">
                <a:extLst>
                  <a:ext uri="{FF2B5EF4-FFF2-40B4-BE49-F238E27FC236}">
                    <a16:creationId xmlns:a16="http://schemas.microsoft.com/office/drawing/2014/main" id="{91BB145C-FFD2-4948-9BEB-061C43545305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3" name="手繪多邊形: 圖案 342">
                <a:extLst>
                  <a:ext uri="{FF2B5EF4-FFF2-40B4-BE49-F238E27FC236}">
                    <a16:creationId xmlns:a16="http://schemas.microsoft.com/office/drawing/2014/main" id="{05A6ACDD-DEAF-4690-A97A-A65F7BF8054E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4" name="手繪多邊形: 圖案 343">
                <a:extLst>
                  <a:ext uri="{FF2B5EF4-FFF2-40B4-BE49-F238E27FC236}">
                    <a16:creationId xmlns:a16="http://schemas.microsoft.com/office/drawing/2014/main" id="{017C5B66-0F20-4BBA-81EF-8D64D4F2E551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5" name="手繪多邊形: 圖案 344">
                <a:extLst>
                  <a:ext uri="{FF2B5EF4-FFF2-40B4-BE49-F238E27FC236}">
                    <a16:creationId xmlns:a16="http://schemas.microsoft.com/office/drawing/2014/main" id="{CAA5D668-0A79-4477-B9DF-062A8845832B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6" name="手繪多邊形: 圖案 345">
                <a:extLst>
                  <a:ext uri="{FF2B5EF4-FFF2-40B4-BE49-F238E27FC236}">
                    <a16:creationId xmlns:a16="http://schemas.microsoft.com/office/drawing/2014/main" id="{2F211157-F8A5-4775-97EA-C5A5D8A1790F}"/>
                  </a:ext>
                </a:extLst>
              </p:cNvPr>
              <p:cNvSpPr/>
              <p:nvPr/>
            </p:nvSpPr>
            <p:spPr>
              <a:xfrm>
                <a:off x="9439092" y="5358579"/>
                <a:ext cx="149726" cy="152400"/>
              </a:xfrm>
              <a:custGeom>
                <a:avLst/>
                <a:gdLst>
                  <a:gd name="connsiteX0" fmla="*/ 5615 w 149726"/>
                  <a:gd name="connsiteY0" fmla="*/ 76771 h 152400"/>
                  <a:gd name="connsiteX1" fmla="*/ 12259 w 149726"/>
                  <a:gd name="connsiteY1" fmla="*/ 46672 h 152400"/>
                  <a:gd name="connsiteX2" fmla="*/ 6738 w 149726"/>
                  <a:gd name="connsiteY2" fmla="*/ 46672 h 152400"/>
                  <a:gd name="connsiteX3" fmla="*/ 6083 w 149726"/>
                  <a:gd name="connsiteY3" fmla="*/ 46577 h 152400"/>
                  <a:gd name="connsiteX4" fmla="*/ 0 w 149726"/>
                  <a:gd name="connsiteY4" fmla="*/ 76771 h 152400"/>
                  <a:gd name="connsiteX5" fmla="*/ 10107 w 149726"/>
                  <a:gd name="connsiteY5" fmla="*/ 115157 h 152400"/>
                  <a:gd name="connsiteX6" fmla="*/ 11791 w 149726"/>
                  <a:gd name="connsiteY6" fmla="*/ 112300 h 152400"/>
                  <a:gd name="connsiteX7" fmla="*/ 13475 w 149726"/>
                  <a:gd name="connsiteY7" fmla="*/ 109347 h 152400"/>
                  <a:gd name="connsiteX8" fmla="*/ 5615 w 149726"/>
                  <a:gd name="connsiteY8" fmla="*/ 76771 h 152400"/>
                  <a:gd name="connsiteX9" fmla="*/ 5615 w 149726"/>
                  <a:gd name="connsiteY9" fmla="*/ 76771 h 152400"/>
                  <a:gd name="connsiteX10" fmla="*/ 75331 w 149726"/>
                  <a:gd name="connsiteY10" fmla="*/ 0 h 152400"/>
                  <a:gd name="connsiteX11" fmla="*/ 75331 w 149726"/>
                  <a:gd name="connsiteY11" fmla="*/ 0 h 152400"/>
                  <a:gd name="connsiteX12" fmla="*/ 77016 w 149726"/>
                  <a:gd name="connsiteY12" fmla="*/ 2858 h 152400"/>
                  <a:gd name="connsiteX13" fmla="*/ 78700 w 149726"/>
                  <a:gd name="connsiteY13" fmla="*/ 5906 h 152400"/>
                  <a:gd name="connsiteX14" fmla="*/ 132601 w 149726"/>
                  <a:gd name="connsiteY14" fmla="*/ 36195 h 152400"/>
                  <a:gd name="connsiteX15" fmla="*/ 134192 w 149726"/>
                  <a:gd name="connsiteY15" fmla="*/ 33433 h 152400"/>
                  <a:gd name="connsiteX16" fmla="*/ 135409 w 149726"/>
                  <a:gd name="connsiteY16" fmla="*/ 31242 h 152400"/>
                  <a:gd name="connsiteX17" fmla="*/ 135783 w 149726"/>
                  <a:gd name="connsiteY17" fmla="*/ 30670 h 152400"/>
                  <a:gd name="connsiteX18" fmla="*/ 75331 w 149726"/>
                  <a:gd name="connsiteY18" fmla="*/ 0 h 152400"/>
                  <a:gd name="connsiteX19" fmla="*/ 75331 w 149726"/>
                  <a:gd name="connsiteY19" fmla="*/ 0 h 152400"/>
                  <a:gd name="connsiteX20" fmla="*/ 66535 w 149726"/>
                  <a:gd name="connsiteY20" fmla="*/ 1143 h 152400"/>
                  <a:gd name="connsiteX21" fmla="*/ 66254 w 149726"/>
                  <a:gd name="connsiteY21" fmla="*/ 476 h 152400"/>
                  <a:gd name="connsiteX22" fmla="*/ 9919 w 149726"/>
                  <a:gd name="connsiteY22" fmla="*/ 38386 h 152400"/>
                  <a:gd name="connsiteX23" fmla="*/ 16563 w 149726"/>
                  <a:gd name="connsiteY23" fmla="*/ 38386 h 152400"/>
                  <a:gd name="connsiteX24" fmla="*/ 69248 w 149726"/>
                  <a:gd name="connsiteY24" fmla="*/ 6001 h 152400"/>
                  <a:gd name="connsiteX25" fmla="*/ 67658 w 149726"/>
                  <a:gd name="connsiteY25" fmla="*/ 3239 h 152400"/>
                  <a:gd name="connsiteX26" fmla="*/ 66535 w 149726"/>
                  <a:gd name="connsiteY26" fmla="*/ 1143 h 152400"/>
                  <a:gd name="connsiteX27" fmla="*/ 66535 w 149726"/>
                  <a:gd name="connsiteY27" fmla="*/ 1143 h 152400"/>
                  <a:gd name="connsiteX28" fmla="*/ 66535 w 149726"/>
                  <a:gd name="connsiteY28" fmla="*/ 1143 h 152400"/>
                  <a:gd name="connsiteX29" fmla="*/ 140649 w 149726"/>
                  <a:gd name="connsiteY29" fmla="*/ 38386 h 152400"/>
                  <a:gd name="connsiteX30" fmla="*/ 138965 w 149726"/>
                  <a:gd name="connsiteY30" fmla="*/ 41243 h 152400"/>
                  <a:gd name="connsiteX31" fmla="*/ 137280 w 149726"/>
                  <a:gd name="connsiteY31" fmla="*/ 44196 h 152400"/>
                  <a:gd name="connsiteX32" fmla="*/ 145047 w 149726"/>
                  <a:gd name="connsiteY32" fmla="*/ 76676 h 152400"/>
                  <a:gd name="connsiteX33" fmla="*/ 138403 w 149726"/>
                  <a:gd name="connsiteY33" fmla="*/ 106775 h 152400"/>
                  <a:gd name="connsiteX34" fmla="*/ 143924 w 149726"/>
                  <a:gd name="connsiteY34" fmla="*/ 106775 h 152400"/>
                  <a:gd name="connsiteX35" fmla="*/ 144580 w 149726"/>
                  <a:gd name="connsiteY35" fmla="*/ 106870 h 152400"/>
                  <a:gd name="connsiteX36" fmla="*/ 150662 w 149726"/>
                  <a:gd name="connsiteY36" fmla="*/ 76676 h 152400"/>
                  <a:gd name="connsiteX37" fmla="*/ 140649 w 149726"/>
                  <a:gd name="connsiteY37" fmla="*/ 38386 h 152400"/>
                  <a:gd name="connsiteX38" fmla="*/ 140649 w 149726"/>
                  <a:gd name="connsiteY38" fmla="*/ 38386 h 152400"/>
                  <a:gd name="connsiteX39" fmla="*/ 134005 w 149726"/>
                  <a:gd name="connsiteY39" fmla="*/ 115157 h 152400"/>
                  <a:gd name="connsiteX40" fmla="*/ 81320 w 149726"/>
                  <a:gd name="connsiteY40" fmla="*/ 147542 h 152400"/>
                  <a:gd name="connsiteX41" fmla="*/ 82911 w 149726"/>
                  <a:gd name="connsiteY41" fmla="*/ 150305 h 152400"/>
                  <a:gd name="connsiteX42" fmla="*/ 84128 w 149726"/>
                  <a:gd name="connsiteY42" fmla="*/ 152400 h 152400"/>
                  <a:gd name="connsiteX43" fmla="*/ 84408 w 149726"/>
                  <a:gd name="connsiteY43" fmla="*/ 153067 h 152400"/>
                  <a:gd name="connsiteX44" fmla="*/ 140743 w 149726"/>
                  <a:gd name="connsiteY44" fmla="*/ 115157 h 152400"/>
                  <a:gd name="connsiteX45" fmla="*/ 134005 w 149726"/>
                  <a:gd name="connsiteY45" fmla="*/ 115157 h 152400"/>
                  <a:gd name="connsiteX46" fmla="*/ 134005 w 149726"/>
                  <a:gd name="connsiteY46" fmla="*/ 115157 h 152400"/>
                  <a:gd name="connsiteX47" fmla="*/ 134005 w 149726"/>
                  <a:gd name="connsiteY47" fmla="*/ 115157 h 152400"/>
                  <a:gd name="connsiteX48" fmla="*/ 73647 w 149726"/>
                  <a:gd name="connsiteY48" fmla="*/ 150686 h 152400"/>
                  <a:gd name="connsiteX49" fmla="*/ 71962 w 149726"/>
                  <a:gd name="connsiteY49" fmla="*/ 147733 h 152400"/>
                  <a:gd name="connsiteX50" fmla="*/ 71962 w 149726"/>
                  <a:gd name="connsiteY50" fmla="*/ 147733 h 152400"/>
                  <a:gd name="connsiteX51" fmla="*/ 18061 w 149726"/>
                  <a:gd name="connsiteY51" fmla="*/ 117443 h 152400"/>
                  <a:gd name="connsiteX52" fmla="*/ 16470 w 149726"/>
                  <a:gd name="connsiteY52" fmla="*/ 120206 h 152400"/>
                  <a:gd name="connsiteX53" fmla="*/ 15253 w 149726"/>
                  <a:gd name="connsiteY53" fmla="*/ 122301 h 152400"/>
                  <a:gd name="connsiteX54" fmla="*/ 14879 w 149726"/>
                  <a:gd name="connsiteY54" fmla="*/ 122873 h 152400"/>
                  <a:gd name="connsiteX55" fmla="*/ 75238 w 149726"/>
                  <a:gd name="connsiteY55" fmla="*/ 153638 h 152400"/>
                  <a:gd name="connsiteX56" fmla="*/ 75238 w 149726"/>
                  <a:gd name="connsiteY56" fmla="*/ 153638 h 152400"/>
                  <a:gd name="connsiteX57" fmla="*/ 73647 w 149726"/>
                  <a:gd name="connsiteY57" fmla="*/ 150686 h 152400"/>
                  <a:gd name="connsiteX58" fmla="*/ 73647 w 149726"/>
                  <a:gd name="connsiteY58" fmla="*/ 150686 h 152400"/>
                  <a:gd name="connsiteX59" fmla="*/ 73647 w 149726"/>
                  <a:gd name="connsiteY59" fmla="*/ 150686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</a:cxnLst>
                <a:rect l="l" t="t" r="r" b="b"/>
                <a:pathLst>
                  <a:path w="149726" h="152400">
                    <a:moveTo>
                      <a:pt x="5615" y="76771"/>
                    </a:moveTo>
                    <a:cubicBezTo>
                      <a:pt x="5615" y="66008"/>
                      <a:pt x="7954" y="55817"/>
                      <a:pt x="12259" y="46672"/>
                    </a:cubicBezTo>
                    <a:lnTo>
                      <a:pt x="6738" y="46672"/>
                    </a:lnTo>
                    <a:cubicBezTo>
                      <a:pt x="6551" y="46672"/>
                      <a:pt x="6363" y="46672"/>
                      <a:pt x="6083" y="46577"/>
                    </a:cubicBezTo>
                    <a:cubicBezTo>
                      <a:pt x="2152" y="55817"/>
                      <a:pt x="0" y="66008"/>
                      <a:pt x="0" y="76771"/>
                    </a:cubicBezTo>
                    <a:cubicBezTo>
                      <a:pt x="0" y="90678"/>
                      <a:pt x="3650" y="103918"/>
                      <a:pt x="10107" y="115157"/>
                    </a:cubicBezTo>
                    <a:lnTo>
                      <a:pt x="11791" y="112300"/>
                    </a:lnTo>
                    <a:lnTo>
                      <a:pt x="13475" y="109347"/>
                    </a:lnTo>
                    <a:cubicBezTo>
                      <a:pt x="8422" y="99536"/>
                      <a:pt x="5615" y="88487"/>
                      <a:pt x="5615" y="76771"/>
                    </a:cubicBezTo>
                    <a:lnTo>
                      <a:pt x="5615" y="76771"/>
                    </a:lnTo>
                    <a:close/>
                    <a:moveTo>
                      <a:pt x="75331" y="0"/>
                    </a:moveTo>
                    <a:lnTo>
                      <a:pt x="75331" y="0"/>
                    </a:lnTo>
                    <a:lnTo>
                      <a:pt x="77016" y="2858"/>
                    </a:lnTo>
                    <a:lnTo>
                      <a:pt x="78700" y="5906"/>
                    </a:lnTo>
                    <a:cubicBezTo>
                      <a:pt x="100972" y="6953"/>
                      <a:pt x="120530" y="18764"/>
                      <a:pt x="132601" y="36195"/>
                    </a:cubicBezTo>
                    <a:lnTo>
                      <a:pt x="134192" y="33433"/>
                    </a:lnTo>
                    <a:lnTo>
                      <a:pt x="135409" y="31242"/>
                    </a:lnTo>
                    <a:cubicBezTo>
                      <a:pt x="135502" y="31052"/>
                      <a:pt x="135596" y="30861"/>
                      <a:pt x="135783" y="30670"/>
                    </a:cubicBezTo>
                    <a:cubicBezTo>
                      <a:pt x="121933" y="12097"/>
                      <a:pt x="99942" y="0"/>
                      <a:pt x="75331" y="0"/>
                    </a:cubicBezTo>
                    <a:lnTo>
                      <a:pt x="75331" y="0"/>
                    </a:lnTo>
                    <a:close/>
                    <a:moveTo>
                      <a:pt x="66535" y="1143"/>
                    </a:moveTo>
                    <a:cubicBezTo>
                      <a:pt x="66441" y="953"/>
                      <a:pt x="66348" y="762"/>
                      <a:pt x="66254" y="476"/>
                    </a:cubicBezTo>
                    <a:cubicBezTo>
                      <a:pt x="42204" y="3429"/>
                      <a:pt x="21617" y="18002"/>
                      <a:pt x="9919" y="38386"/>
                    </a:cubicBezTo>
                    <a:lnTo>
                      <a:pt x="16563" y="38386"/>
                    </a:lnTo>
                    <a:cubicBezTo>
                      <a:pt x="27980" y="20384"/>
                      <a:pt x="47070" y="7906"/>
                      <a:pt x="69248" y="6001"/>
                    </a:cubicBezTo>
                    <a:lnTo>
                      <a:pt x="67658" y="3239"/>
                    </a:lnTo>
                    <a:lnTo>
                      <a:pt x="66535" y="1143"/>
                    </a:lnTo>
                    <a:lnTo>
                      <a:pt x="66535" y="1143"/>
                    </a:lnTo>
                    <a:lnTo>
                      <a:pt x="66535" y="1143"/>
                    </a:lnTo>
                    <a:close/>
                    <a:moveTo>
                      <a:pt x="140649" y="38386"/>
                    </a:moveTo>
                    <a:lnTo>
                      <a:pt x="138965" y="41243"/>
                    </a:lnTo>
                    <a:lnTo>
                      <a:pt x="137280" y="44196"/>
                    </a:lnTo>
                    <a:cubicBezTo>
                      <a:pt x="142240" y="54007"/>
                      <a:pt x="145047" y="65056"/>
                      <a:pt x="145047" y="76676"/>
                    </a:cubicBezTo>
                    <a:cubicBezTo>
                      <a:pt x="145047" y="87440"/>
                      <a:pt x="142708" y="97631"/>
                      <a:pt x="138403" y="106775"/>
                    </a:cubicBezTo>
                    <a:lnTo>
                      <a:pt x="143924" y="106775"/>
                    </a:lnTo>
                    <a:cubicBezTo>
                      <a:pt x="144112" y="106775"/>
                      <a:pt x="144299" y="106775"/>
                      <a:pt x="144580" y="106870"/>
                    </a:cubicBezTo>
                    <a:cubicBezTo>
                      <a:pt x="148510" y="97631"/>
                      <a:pt x="150662" y="87440"/>
                      <a:pt x="150662" y="76676"/>
                    </a:cubicBezTo>
                    <a:cubicBezTo>
                      <a:pt x="150756" y="62865"/>
                      <a:pt x="147106" y="49720"/>
                      <a:pt x="140649" y="38386"/>
                    </a:cubicBezTo>
                    <a:lnTo>
                      <a:pt x="140649" y="38386"/>
                    </a:lnTo>
                    <a:close/>
                    <a:moveTo>
                      <a:pt x="134005" y="115157"/>
                    </a:moveTo>
                    <a:cubicBezTo>
                      <a:pt x="122588" y="133160"/>
                      <a:pt x="103405" y="145637"/>
                      <a:pt x="81320" y="147542"/>
                    </a:cubicBezTo>
                    <a:lnTo>
                      <a:pt x="82911" y="150305"/>
                    </a:lnTo>
                    <a:lnTo>
                      <a:pt x="84128" y="152400"/>
                    </a:lnTo>
                    <a:cubicBezTo>
                      <a:pt x="84221" y="152591"/>
                      <a:pt x="84315" y="152781"/>
                      <a:pt x="84408" y="153067"/>
                    </a:cubicBezTo>
                    <a:cubicBezTo>
                      <a:pt x="108458" y="150209"/>
                      <a:pt x="129045" y="135636"/>
                      <a:pt x="140743" y="115157"/>
                    </a:cubicBezTo>
                    <a:lnTo>
                      <a:pt x="134005" y="115157"/>
                    </a:lnTo>
                    <a:lnTo>
                      <a:pt x="134005" y="115157"/>
                    </a:lnTo>
                    <a:lnTo>
                      <a:pt x="134005" y="115157"/>
                    </a:lnTo>
                    <a:close/>
                    <a:moveTo>
                      <a:pt x="73647" y="150686"/>
                    </a:moveTo>
                    <a:lnTo>
                      <a:pt x="71962" y="147733"/>
                    </a:lnTo>
                    <a:lnTo>
                      <a:pt x="71962" y="147733"/>
                    </a:lnTo>
                    <a:cubicBezTo>
                      <a:pt x="49690" y="146685"/>
                      <a:pt x="30132" y="134874"/>
                      <a:pt x="18061" y="117443"/>
                    </a:cubicBezTo>
                    <a:lnTo>
                      <a:pt x="16470" y="120206"/>
                    </a:lnTo>
                    <a:lnTo>
                      <a:pt x="15253" y="122301"/>
                    </a:lnTo>
                    <a:cubicBezTo>
                      <a:pt x="15160" y="122492"/>
                      <a:pt x="15066" y="122682"/>
                      <a:pt x="14879" y="122873"/>
                    </a:cubicBezTo>
                    <a:cubicBezTo>
                      <a:pt x="28635" y="141542"/>
                      <a:pt x="50626" y="153638"/>
                      <a:pt x="75238" y="153638"/>
                    </a:cubicBezTo>
                    <a:lnTo>
                      <a:pt x="75238" y="153638"/>
                    </a:lnTo>
                    <a:lnTo>
                      <a:pt x="73647" y="150686"/>
                    </a:lnTo>
                    <a:lnTo>
                      <a:pt x="73647" y="150686"/>
                    </a:lnTo>
                    <a:lnTo>
                      <a:pt x="73647" y="150686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7" name="手繪多邊形: 圖案 346">
                <a:extLst>
                  <a:ext uri="{FF2B5EF4-FFF2-40B4-BE49-F238E27FC236}">
                    <a16:creationId xmlns:a16="http://schemas.microsoft.com/office/drawing/2014/main" id="{CA504FCA-20F6-4A89-A73C-E14D1134E795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8" name="手繪多邊形: 圖案 347">
                <a:extLst>
                  <a:ext uri="{FF2B5EF4-FFF2-40B4-BE49-F238E27FC236}">
                    <a16:creationId xmlns:a16="http://schemas.microsoft.com/office/drawing/2014/main" id="{3A112032-EB97-4B4E-94D3-EAA8E7C03E2E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49" name="手繪多邊形: 圖案 348">
                <a:extLst>
                  <a:ext uri="{FF2B5EF4-FFF2-40B4-BE49-F238E27FC236}">
                    <a16:creationId xmlns:a16="http://schemas.microsoft.com/office/drawing/2014/main" id="{9AA1AE6F-2162-4E94-AA0E-2D4859900DDE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350" name="手繪多邊形: 圖案 349">
                <a:extLst>
                  <a:ext uri="{FF2B5EF4-FFF2-40B4-BE49-F238E27FC236}">
                    <a16:creationId xmlns:a16="http://schemas.microsoft.com/office/drawing/2014/main" id="{03C10971-BF32-4A31-ACA0-E52B76C536D4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933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63AA4B04-4DC9-4D5E-BEC3-C81D314750A7}"/>
              </a:ext>
            </a:extLst>
          </p:cNvPr>
          <p:cNvSpPr/>
          <p:nvPr/>
        </p:nvSpPr>
        <p:spPr>
          <a:xfrm>
            <a:off x="9927926" y="1508911"/>
            <a:ext cx="1762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Cloud Storage</a:t>
            </a:r>
            <a:endParaRPr kumimoji="1"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389" name="圖形 211">
            <a:extLst>
              <a:ext uri="{FF2B5EF4-FFF2-40B4-BE49-F238E27FC236}">
                <a16:creationId xmlns:a16="http://schemas.microsoft.com/office/drawing/2014/main" id="{188419DB-DD78-448A-AAA5-983BA8FC174F}"/>
              </a:ext>
            </a:extLst>
          </p:cNvPr>
          <p:cNvGrpSpPr/>
          <p:nvPr/>
        </p:nvGrpSpPr>
        <p:grpSpPr>
          <a:xfrm>
            <a:off x="10210800" y="1894858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90" name="手繪多邊形: 圖案 389">
              <a:extLst>
                <a:ext uri="{FF2B5EF4-FFF2-40B4-BE49-F238E27FC236}">
                  <a16:creationId xmlns:a16="http://schemas.microsoft.com/office/drawing/2014/main" id="{8793C66C-6B2D-4226-8DB1-F7A93BBFCFE8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1" name="手繪多邊形: 圖案 390">
              <a:extLst>
                <a:ext uri="{FF2B5EF4-FFF2-40B4-BE49-F238E27FC236}">
                  <a16:creationId xmlns:a16="http://schemas.microsoft.com/office/drawing/2014/main" id="{1D37DB10-64B6-4AB6-BCBB-29302113813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2" name="手繪多邊形: 圖案 391">
              <a:extLst>
                <a:ext uri="{FF2B5EF4-FFF2-40B4-BE49-F238E27FC236}">
                  <a16:creationId xmlns:a16="http://schemas.microsoft.com/office/drawing/2014/main" id="{92360A2D-F521-4E71-A665-561126280798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9E01D9C9-9618-4C87-B709-3F8B885E072D}"/>
              </a:ext>
            </a:extLst>
          </p:cNvPr>
          <p:cNvSpPr/>
          <p:nvPr/>
        </p:nvSpPr>
        <p:spPr>
          <a:xfrm>
            <a:off x="9753599" y="2228934"/>
            <a:ext cx="2161309" cy="253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kumimoji="1" lang="en-US" altLang="zh-TW" sz="1050" b="1">
                <a:solidFill>
                  <a:srgbClr val="5B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Object Storage</a:t>
            </a:r>
            <a:endParaRPr kumimoji="1" lang="zh-TW" altLang="en-US" sz="1050" b="1">
              <a:solidFill>
                <a:srgbClr val="5B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393" name="直線單箭頭接點 392">
            <a:extLst>
              <a:ext uri="{FF2B5EF4-FFF2-40B4-BE49-F238E27FC236}">
                <a16:creationId xmlns:a16="http://schemas.microsoft.com/office/drawing/2014/main" id="{71EB12F4-B6BB-4306-A748-CC20AE05F50D}"/>
              </a:ext>
            </a:extLst>
          </p:cNvPr>
          <p:cNvCxnSpPr>
            <a:cxnSpLocks/>
            <a:endCxn id="37" idx="1"/>
          </p:cNvCxnSpPr>
          <p:nvPr/>
        </p:nvCxnSpPr>
        <p:spPr>
          <a:xfrm flipV="1">
            <a:off x="8913181" y="2355892"/>
            <a:ext cx="840418" cy="827931"/>
          </a:xfrm>
          <a:prstGeom prst="straightConnector1">
            <a:avLst/>
          </a:prstGeom>
          <a:ln w="76200">
            <a:solidFill>
              <a:srgbClr val="5BFFFF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4" name="圖形 211">
            <a:extLst>
              <a:ext uri="{FF2B5EF4-FFF2-40B4-BE49-F238E27FC236}">
                <a16:creationId xmlns:a16="http://schemas.microsoft.com/office/drawing/2014/main" id="{85D76FD7-29A9-48C8-93D6-B693A8EA83C0}"/>
              </a:ext>
            </a:extLst>
          </p:cNvPr>
          <p:cNvGrpSpPr/>
          <p:nvPr/>
        </p:nvGrpSpPr>
        <p:grpSpPr>
          <a:xfrm>
            <a:off x="10641106" y="1894858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95" name="手繪多邊形: 圖案 394">
              <a:extLst>
                <a:ext uri="{FF2B5EF4-FFF2-40B4-BE49-F238E27FC236}">
                  <a16:creationId xmlns:a16="http://schemas.microsoft.com/office/drawing/2014/main" id="{DBBF808D-A8D1-4ECD-8E26-8C0D513271FF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6" name="手繪多邊形: 圖案 395">
              <a:extLst>
                <a:ext uri="{FF2B5EF4-FFF2-40B4-BE49-F238E27FC236}">
                  <a16:creationId xmlns:a16="http://schemas.microsoft.com/office/drawing/2014/main" id="{D079D835-C686-4845-BD3F-16D708E4354A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97" name="手繪多邊形: 圖案 396">
              <a:extLst>
                <a:ext uri="{FF2B5EF4-FFF2-40B4-BE49-F238E27FC236}">
                  <a16:creationId xmlns:a16="http://schemas.microsoft.com/office/drawing/2014/main" id="{10CB9EA7-09DA-4537-BB2E-A0AC6BBB29E2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398" name="圖形 211">
            <a:extLst>
              <a:ext uri="{FF2B5EF4-FFF2-40B4-BE49-F238E27FC236}">
                <a16:creationId xmlns:a16="http://schemas.microsoft.com/office/drawing/2014/main" id="{1AFCCA4A-ECCE-4BE5-B8BE-B9E4C3EC83D9}"/>
              </a:ext>
            </a:extLst>
          </p:cNvPr>
          <p:cNvGrpSpPr/>
          <p:nvPr/>
        </p:nvGrpSpPr>
        <p:grpSpPr>
          <a:xfrm>
            <a:off x="11109832" y="1894858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457619B9-A870-4BA3-B323-8FF2D660E3D5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EEF91C01-2589-4B3D-8A43-979A8B3E9CD0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01" name="手繪多邊形: 圖案 400">
              <a:extLst>
                <a:ext uri="{FF2B5EF4-FFF2-40B4-BE49-F238E27FC236}">
                  <a16:creationId xmlns:a16="http://schemas.microsoft.com/office/drawing/2014/main" id="{54CB8CF8-A87C-4E17-8AE6-AAAB8AB2CDBB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03" name="左-右雙向箭號 240">
            <a:extLst>
              <a:ext uri="{FF2B5EF4-FFF2-40B4-BE49-F238E27FC236}">
                <a16:creationId xmlns:a16="http://schemas.microsoft.com/office/drawing/2014/main" id="{95F2EF3F-D85A-40B6-8D84-BCB78346A68E}"/>
              </a:ext>
            </a:extLst>
          </p:cNvPr>
          <p:cNvSpPr/>
          <p:nvPr/>
        </p:nvSpPr>
        <p:spPr>
          <a:xfrm>
            <a:off x="1495595" y="4313621"/>
            <a:ext cx="974667" cy="672737"/>
          </a:xfrm>
          <a:prstGeom prst="leftRightArrow">
            <a:avLst>
              <a:gd name="adj1" fmla="val 56785"/>
              <a:gd name="adj2" fmla="val 3252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Access</a:t>
            </a:r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04" name="左-右雙向箭號 240">
            <a:extLst>
              <a:ext uri="{FF2B5EF4-FFF2-40B4-BE49-F238E27FC236}">
                <a16:creationId xmlns:a16="http://schemas.microsoft.com/office/drawing/2014/main" id="{78768AA1-76A9-4506-9562-AF186D7882F2}"/>
              </a:ext>
            </a:extLst>
          </p:cNvPr>
          <p:cNvSpPr/>
          <p:nvPr/>
        </p:nvSpPr>
        <p:spPr>
          <a:xfrm>
            <a:off x="3854236" y="5069429"/>
            <a:ext cx="974667" cy="672737"/>
          </a:xfrm>
          <a:prstGeom prst="leftRightArrow">
            <a:avLst>
              <a:gd name="adj1" fmla="val 56785"/>
              <a:gd name="adj2" fmla="val 32524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Access</a:t>
            </a:r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0DA5157-E0B6-4488-A71F-4502961B44C8}"/>
              </a:ext>
            </a:extLst>
          </p:cNvPr>
          <p:cNvSpPr/>
          <p:nvPr/>
        </p:nvSpPr>
        <p:spPr>
          <a:xfrm>
            <a:off x="10808937" y="6154153"/>
            <a:ext cx="1002667" cy="6590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1200" b="1" dirty="0">
                <a:solidFill>
                  <a:srgbClr val="5B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Snapshot Recovery Point</a:t>
            </a:r>
            <a:endParaRPr lang="zh-TW" altLang="en-US" sz="1200" b="1" dirty="0">
              <a:solidFill>
                <a:srgbClr val="5BFFFF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B726059-1194-4379-BD0D-EB274092FDD2}"/>
              </a:ext>
            </a:extLst>
          </p:cNvPr>
          <p:cNvSpPr/>
          <p:nvPr/>
        </p:nvSpPr>
        <p:spPr>
          <a:xfrm>
            <a:off x="410228" y="2242232"/>
            <a:ext cx="1043621" cy="2900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en-US" altLang="zh-TW" sz="12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BCF16830-A993-45C8-9523-4ECCFC56D2B5}"/>
              </a:ext>
            </a:extLst>
          </p:cNvPr>
          <p:cNvGrpSpPr/>
          <p:nvPr/>
        </p:nvGrpSpPr>
        <p:grpSpPr>
          <a:xfrm>
            <a:off x="9942035" y="2578751"/>
            <a:ext cx="1733804" cy="2924070"/>
            <a:chOff x="9976361" y="2333107"/>
            <a:chExt cx="1733804" cy="2924070"/>
          </a:xfrm>
        </p:grpSpPr>
        <p:pic>
          <p:nvPicPr>
            <p:cNvPr id="172" name="圖片 171" descr="一張含有 食物, 畫畫 的圖片&#10;&#10;自動產生的描述">
              <a:extLst>
                <a:ext uri="{FF2B5EF4-FFF2-40B4-BE49-F238E27FC236}">
                  <a16:creationId xmlns:a16="http://schemas.microsoft.com/office/drawing/2014/main" id="{C7EBEF05-6010-4BA2-84FD-1965A0175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6361" y="2929348"/>
              <a:ext cx="546696" cy="546696"/>
            </a:xfrm>
            <a:prstGeom prst="rect">
              <a:avLst/>
            </a:prstGeom>
          </p:spPr>
        </p:pic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34E77ECD-B954-4633-BD75-5469B2762591}"/>
                </a:ext>
              </a:extLst>
            </p:cNvPr>
            <p:cNvGrpSpPr/>
            <p:nvPr/>
          </p:nvGrpSpPr>
          <p:grpSpPr>
            <a:xfrm>
              <a:off x="10598813" y="4738312"/>
              <a:ext cx="518865" cy="518865"/>
              <a:chOff x="10553969" y="4752817"/>
              <a:chExt cx="518865" cy="518865"/>
            </a:xfrm>
          </p:grpSpPr>
          <p:sp>
            <p:nvSpPr>
              <p:cNvPr id="322" name="矩形: 圓角 321">
                <a:extLst>
                  <a:ext uri="{FF2B5EF4-FFF2-40B4-BE49-F238E27FC236}">
                    <a16:creationId xmlns:a16="http://schemas.microsoft.com/office/drawing/2014/main" id="{2664C014-ABD6-4950-A49F-690AF8C2F1EA}"/>
                  </a:ext>
                </a:extLst>
              </p:cNvPr>
              <p:cNvSpPr/>
              <p:nvPr/>
            </p:nvSpPr>
            <p:spPr>
              <a:xfrm>
                <a:off x="10553969" y="4752817"/>
                <a:ext cx="518865" cy="518865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74" name="圖片 173">
                <a:extLst>
                  <a:ext uri="{FF2B5EF4-FFF2-40B4-BE49-F238E27FC236}">
                    <a16:creationId xmlns:a16="http://schemas.microsoft.com/office/drawing/2014/main" id="{4396838A-732F-4689-891E-CA6B448DBB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02757" y="4806464"/>
                <a:ext cx="421288" cy="389591"/>
              </a:xfrm>
              <a:prstGeom prst="rect">
                <a:avLst/>
              </a:prstGeom>
            </p:spPr>
          </p:pic>
        </p:grpSp>
        <p:pic>
          <p:nvPicPr>
            <p:cNvPr id="175" name="圖片 15">
              <a:extLst>
                <a:ext uri="{FF2B5EF4-FFF2-40B4-BE49-F238E27FC236}">
                  <a16:creationId xmlns:a16="http://schemas.microsoft.com/office/drawing/2014/main" id="{3BB38DD5-52C5-41D2-B388-1DA504C37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96090" y="3547447"/>
              <a:ext cx="523556" cy="513677"/>
            </a:xfrm>
            <a:prstGeom prst="rect">
              <a:avLst/>
            </a:prstGeom>
          </p:spPr>
        </p:pic>
        <p:pic>
          <p:nvPicPr>
            <p:cNvPr id="176" name="圖片 29">
              <a:extLst>
                <a:ext uri="{FF2B5EF4-FFF2-40B4-BE49-F238E27FC236}">
                  <a16:creationId xmlns:a16="http://schemas.microsoft.com/office/drawing/2014/main" id="{5650632B-3A41-4FC7-B0B4-16086FC8F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989529" y="4144772"/>
              <a:ext cx="519854" cy="519854"/>
            </a:xfrm>
            <a:prstGeom prst="rect">
              <a:avLst/>
            </a:prstGeom>
          </p:spPr>
        </p:pic>
        <p:pic>
          <p:nvPicPr>
            <p:cNvPr id="177" name="圖片 31">
              <a:extLst>
                <a:ext uri="{FF2B5EF4-FFF2-40B4-BE49-F238E27FC236}">
                  <a16:creationId xmlns:a16="http://schemas.microsoft.com/office/drawing/2014/main" id="{3C68D8C0-CFA5-4044-B201-1BF64637E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977840" y="2337024"/>
              <a:ext cx="525865" cy="525865"/>
            </a:xfrm>
            <a:prstGeom prst="rect">
              <a:avLst/>
            </a:prstGeom>
          </p:spPr>
        </p:pic>
        <p:pic>
          <p:nvPicPr>
            <p:cNvPr id="178" name="圖片 33">
              <a:extLst>
                <a:ext uri="{FF2B5EF4-FFF2-40B4-BE49-F238E27FC236}">
                  <a16:creationId xmlns:a16="http://schemas.microsoft.com/office/drawing/2014/main" id="{CE695920-C296-4586-A50D-C61A223D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577153" y="2929348"/>
              <a:ext cx="546696" cy="546696"/>
            </a:xfrm>
            <a:prstGeom prst="rect">
              <a:avLst/>
            </a:prstGeom>
          </p:spPr>
        </p:pic>
        <p:pic>
          <p:nvPicPr>
            <p:cNvPr id="179" name="圖片 35">
              <a:extLst>
                <a:ext uri="{FF2B5EF4-FFF2-40B4-BE49-F238E27FC236}">
                  <a16:creationId xmlns:a16="http://schemas.microsoft.com/office/drawing/2014/main" id="{D667FE44-A934-4B52-98AB-0898627D3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77153" y="2337024"/>
              <a:ext cx="525865" cy="525865"/>
            </a:xfrm>
            <a:prstGeom prst="rect">
              <a:avLst/>
            </a:prstGeom>
          </p:spPr>
        </p:pic>
        <p:pic>
          <p:nvPicPr>
            <p:cNvPr id="180" name="圖片 37">
              <a:extLst>
                <a:ext uri="{FF2B5EF4-FFF2-40B4-BE49-F238E27FC236}">
                  <a16:creationId xmlns:a16="http://schemas.microsoft.com/office/drawing/2014/main" id="{B90D50C5-05B0-4520-914A-C4E5CAEC6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586705" y="4144772"/>
              <a:ext cx="519854" cy="519854"/>
            </a:xfrm>
            <a:prstGeom prst="rect">
              <a:avLst/>
            </a:prstGeom>
          </p:spPr>
        </p:pic>
        <p:pic>
          <p:nvPicPr>
            <p:cNvPr id="181" name="圖片 39">
              <a:extLst>
                <a:ext uri="{FF2B5EF4-FFF2-40B4-BE49-F238E27FC236}">
                  <a16:creationId xmlns:a16="http://schemas.microsoft.com/office/drawing/2014/main" id="{83898138-67E0-414A-B8D6-1BC7DB23C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565768" y="3530419"/>
              <a:ext cx="547733" cy="547733"/>
            </a:xfrm>
            <a:prstGeom prst="rect">
              <a:avLst/>
            </a:prstGeom>
          </p:spPr>
        </p:pic>
        <p:pic>
          <p:nvPicPr>
            <p:cNvPr id="182" name="圖片 41" descr="一張含有 美工圖案 的圖片&#10;&#10;描述是以非常高的可信度產生">
              <a:extLst>
                <a:ext uri="{FF2B5EF4-FFF2-40B4-BE49-F238E27FC236}">
                  <a16:creationId xmlns:a16="http://schemas.microsoft.com/office/drawing/2014/main" id="{53D02186-66BF-481C-90BD-F26887ED1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1161761" y="2930887"/>
              <a:ext cx="543619" cy="543619"/>
            </a:xfrm>
            <a:prstGeom prst="rect">
              <a:avLst/>
            </a:prstGeom>
          </p:spPr>
        </p:pic>
        <p:pic>
          <p:nvPicPr>
            <p:cNvPr id="183" name="圖片 43">
              <a:extLst>
                <a:ext uri="{FF2B5EF4-FFF2-40B4-BE49-F238E27FC236}">
                  <a16:creationId xmlns:a16="http://schemas.microsoft.com/office/drawing/2014/main" id="{A91F156C-1E63-457C-B8A2-237417E84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1159623" y="3532476"/>
              <a:ext cx="543619" cy="543619"/>
            </a:xfrm>
            <a:prstGeom prst="rect">
              <a:avLst/>
            </a:prstGeom>
          </p:spPr>
        </p:pic>
        <p:pic>
          <p:nvPicPr>
            <p:cNvPr id="184" name="Picture 2">
              <a:extLst>
                <a:ext uri="{FF2B5EF4-FFF2-40B4-BE49-F238E27FC236}">
                  <a16:creationId xmlns:a16="http://schemas.microsoft.com/office/drawing/2014/main" id="{88B898E0-EBA3-4E17-A07D-7F28092E1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76466" y="2333107"/>
              <a:ext cx="533699" cy="533699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95E97A97-5FE1-4B06-9E1B-1103634AC644}"/>
                </a:ext>
              </a:extLst>
            </p:cNvPr>
            <p:cNvGrpSpPr/>
            <p:nvPr/>
          </p:nvGrpSpPr>
          <p:grpSpPr>
            <a:xfrm>
              <a:off x="11183882" y="4145267"/>
              <a:ext cx="518865" cy="518865"/>
              <a:chOff x="11131771" y="4155822"/>
              <a:chExt cx="518865" cy="518865"/>
            </a:xfrm>
          </p:grpSpPr>
          <p:sp>
            <p:nvSpPr>
              <p:cNvPr id="259" name="矩形: 圓角 258">
                <a:extLst>
                  <a:ext uri="{FF2B5EF4-FFF2-40B4-BE49-F238E27FC236}">
                    <a16:creationId xmlns:a16="http://schemas.microsoft.com/office/drawing/2014/main" id="{F7C0D19D-A84B-4710-9714-8B2571F812AC}"/>
                  </a:ext>
                </a:extLst>
              </p:cNvPr>
              <p:cNvSpPr/>
              <p:nvPr/>
            </p:nvSpPr>
            <p:spPr>
              <a:xfrm>
                <a:off x="11131771" y="4155822"/>
                <a:ext cx="518865" cy="518865"/>
              </a:xfrm>
              <a:prstGeom prst="roundRect">
                <a:avLst/>
              </a:prstGeom>
              <a:solidFill>
                <a:schemeClr val="tx1"/>
              </a:solidFill>
              <a:ln>
                <a:solidFill>
                  <a:schemeClr val="tx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pic>
            <p:nvPicPr>
              <p:cNvPr id="173" name="圖片 172" descr="一張含有 物件 的圖片&#10;&#10;描述是以高可信度產生">
                <a:extLst>
                  <a:ext uri="{FF2B5EF4-FFF2-40B4-BE49-F238E27FC236}">
                    <a16:creationId xmlns:a16="http://schemas.microsoft.com/office/drawing/2014/main" id="{77F7A2AB-D404-4CBC-B042-1EF48127AB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82745" y="4195412"/>
                <a:ext cx="425078" cy="439684"/>
              </a:xfrm>
              <a:prstGeom prst="rect">
                <a:avLst/>
              </a:prstGeom>
            </p:spPr>
          </p:pic>
        </p:grpSp>
      </p:grpSp>
      <p:sp>
        <p:nvSpPr>
          <p:cNvPr id="261" name="矩形 260">
            <a:extLst>
              <a:ext uri="{FF2B5EF4-FFF2-40B4-BE49-F238E27FC236}">
                <a16:creationId xmlns:a16="http://schemas.microsoft.com/office/drawing/2014/main" id="{1ABC7EBA-0353-4D35-B5A4-A82BD6585AC5}"/>
              </a:ext>
            </a:extLst>
          </p:cNvPr>
          <p:cNvSpPr/>
          <p:nvPr/>
        </p:nvSpPr>
        <p:spPr>
          <a:xfrm>
            <a:off x="411707" y="4821550"/>
            <a:ext cx="1043621" cy="2900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kern="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Client</a:t>
            </a:r>
            <a:endParaRPr lang="en-US" altLang="zh-TW" sz="120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95" name="圖片 194">
            <a:extLst>
              <a:ext uri="{FF2B5EF4-FFF2-40B4-BE49-F238E27FC236}">
                <a16:creationId xmlns:a16="http://schemas.microsoft.com/office/drawing/2014/main" id="{455E70D8-E8C8-FB43-AF08-9E111DDC928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013217" y="4986359"/>
            <a:ext cx="499054" cy="499054"/>
          </a:xfrm>
          <a:prstGeom prst="rect">
            <a:avLst/>
          </a:prstGeom>
        </p:spPr>
      </p:pic>
      <p:pic>
        <p:nvPicPr>
          <p:cNvPr id="196" name="圖片 195">
            <a:extLst>
              <a:ext uri="{FF2B5EF4-FFF2-40B4-BE49-F238E27FC236}">
                <a16:creationId xmlns:a16="http://schemas.microsoft.com/office/drawing/2014/main" id="{F6F89F1E-E2E7-2B4F-ABD8-5627DA24FCA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69779" y="5549358"/>
            <a:ext cx="546696" cy="546696"/>
          </a:xfrm>
          <a:prstGeom prst="rect">
            <a:avLst/>
          </a:prstGeom>
        </p:spPr>
      </p:pic>
      <p:pic>
        <p:nvPicPr>
          <p:cNvPr id="197" name="圖片 196">
            <a:extLst>
              <a:ext uri="{FF2B5EF4-FFF2-40B4-BE49-F238E27FC236}">
                <a16:creationId xmlns:a16="http://schemas.microsoft.com/office/drawing/2014/main" id="{1E448AB3-15AF-824C-8DA2-7935633745E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98455" y="5549056"/>
            <a:ext cx="543619" cy="543619"/>
          </a:xfrm>
          <a:prstGeom prst="rect">
            <a:avLst/>
          </a:prstGeom>
        </p:spPr>
      </p:pic>
      <p:pic>
        <p:nvPicPr>
          <p:cNvPr id="198" name="圖片 197">
            <a:extLst>
              <a:ext uri="{FF2B5EF4-FFF2-40B4-BE49-F238E27FC236}">
                <a16:creationId xmlns:a16="http://schemas.microsoft.com/office/drawing/2014/main" id="{ABDE4BED-0E27-904A-9A89-F391F979D86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161401" y="5574262"/>
            <a:ext cx="533699" cy="533699"/>
          </a:xfrm>
          <a:prstGeom prst="rect">
            <a:avLst/>
          </a:prstGeom>
        </p:spPr>
      </p:pic>
      <p:pic>
        <p:nvPicPr>
          <p:cNvPr id="199" name="圖片 198">
            <a:extLst>
              <a:ext uri="{FF2B5EF4-FFF2-40B4-BE49-F238E27FC236}">
                <a16:creationId xmlns:a16="http://schemas.microsoft.com/office/drawing/2014/main" id="{E2F0DEE7-6BEA-3049-9D9D-244669157A1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142141" y="4966563"/>
            <a:ext cx="543620" cy="543620"/>
          </a:xfrm>
          <a:prstGeom prst="rect">
            <a:avLst/>
          </a:prstGeom>
        </p:spPr>
      </p:pic>
      <p:sp>
        <p:nvSpPr>
          <p:cNvPr id="10" name="標題 9">
            <a:extLst>
              <a:ext uri="{FF2B5EF4-FFF2-40B4-BE49-F238E27FC236}">
                <a16:creationId xmlns:a16="http://schemas.microsoft.com/office/drawing/2014/main" id="{C92F7D22-3DCF-4225-B817-61FB5B4D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234445"/>
          </a:xfrm>
        </p:spPr>
        <p:txBody>
          <a:bodyPr/>
          <a:lstStyle/>
          <a:p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VJBOD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C</a:t>
            </a:r>
            <a:r>
              <a:rPr lang="en-US" altLang="zh-TW" cap="none" dirty="0">
                <a:latin typeface="Arial" panose="020B0604020202020204" pitchFamily="34" charset="0"/>
                <a:sym typeface="Arial" panose="020B0604020202020204" pitchFamily="34" charset="0"/>
              </a:rPr>
              <a:t>loud</a:t>
            </a:r>
            <a:r>
              <a:rPr lang="en-US" altLang="zh-TW" dirty="0">
                <a:latin typeface="Arial" panose="020B0604020202020204" pitchFamily="34" charset="0"/>
                <a:sym typeface="Arial" panose="020B0604020202020204" pitchFamily="34" charset="0"/>
              </a:rPr>
              <a:t> </a:t>
            </a:r>
            <a:r>
              <a:rPr lang="zh-TW" altLang="en-US" dirty="0">
                <a:latin typeface="Arial" panose="020B0604020202020204" pitchFamily="34" charset="0"/>
                <a:sym typeface="Arial" panose="020B0604020202020204" pitchFamily="34" charset="0"/>
              </a:rPr>
              <a:t>區塊型雲網關整體架構</a:t>
            </a:r>
          </a:p>
        </p:txBody>
      </p:sp>
      <p:pic>
        <p:nvPicPr>
          <p:cNvPr id="200" name="圖形 199">
            <a:extLst>
              <a:ext uri="{FF2B5EF4-FFF2-40B4-BE49-F238E27FC236}">
                <a16:creationId xmlns:a16="http://schemas.microsoft.com/office/drawing/2014/main" id="{7E0F0AEF-CC52-4DC6-B4AA-67C4D349D1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20602" y="3089179"/>
            <a:ext cx="497616" cy="461752"/>
          </a:xfrm>
          <a:prstGeom prst="rect">
            <a:avLst/>
          </a:prstGeom>
        </p:spPr>
      </p:pic>
      <p:pic>
        <p:nvPicPr>
          <p:cNvPr id="201" name="圖形 200">
            <a:extLst>
              <a:ext uri="{FF2B5EF4-FFF2-40B4-BE49-F238E27FC236}">
                <a16:creationId xmlns:a16="http://schemas.microsoft.com/office/drawing/2014/main" id="{34B6800D-4867-4D17-B7B4-912AE3D647B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3139" y="4401484"/>
            <a:ext cx="542418" cy="430026"/>
          </a:xfrm>
          <a:prstGeom prst="rect">
            <a:avLst/>
          </a:prstGeom>
        </p:spPr>
      </p:pic>
      <p:pic>
        <p:nvPicPr>
          <p:cNvPr id="202" name="圖形 201">
            <a:extLst>
              <a:ext uri="{FF2B5EF4-FFF2-40B4-BE49-F238E27FC236}">
                <a16:creationId xmlns:a16="http://schemas.microsoft.com/office/drawing/2014/main" id="{D0F03318-33CA-4895-98E3-E115AE86532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683139" y="1814916"/>
            <a:ext cx="542418" cy="4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CB8B9678-CE57-4AD7-BD11-6F0875944C40}"/>
              </a:ext>
            </a:extLst>
          </p:cNvPr>
          <p:cNvSpPr/>
          <p:nvPr/>
        </p:nvSpPr>
        <p:spPr>
          <a:xfrm>
            <a:off x="6333793" y="1991694"/>
            <a:ext cx="3649915" cy="4266898"/>
          </a:xfrm>
          <a:prstGeom prst="rect">
            <a:avLst/>
          </a:prstGeom>
          <a:solidFill>
            <a:schemeClr val="accent5"/>
          </a:solidFill>
          <a:ln/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marL="0" marR="0" lvl="0" indent="0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L-圖案 189">
            <a:extLst>
              <a:ext uri="{FF2B5EF4-FFF2-40B4-BE49-F238E27FC236}">
                <a16:creationId xmlns:a16="http://schemas.microsoft.com/office/drawing/2014/main" id="{2A105BEE-8DF4-4630-BB3C-AE8AEB16CEA2}"/>
              </a:ext>
            </a:extLst>
          </p:cNvPr>
          <p:cNvSpPr/>
          <p:nvPr/>
        </p:nvSpPr>
        <p:spPr>
          <a:xfrm flipH="1">
            <a:off x="6675031" y="2417305"/>
            <a:ext cx="3045351" cy="3288194"/>
          </a:xfrm>
          <a:prstGeom prst="corner">
            <a:avLst>
              <a:gd name="adj1" fmla="val 15402"/>
              <a:gd name="adj2" fmla="val 12762"/>
            </a:avLst>
          </a:prstGeom>
          <a:solidFill>
            <a:schemeClr val="accent2">
              <a:lumMod val="40000"/>
              <a:lumOff val="60000"/>
            </a:schemeClr>
          </a:solidFill>
          <a:ln w="28575"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EC7C522-143A-4866-8169-BC7325D387CE}"/>
              </a:ext>
            </a:extLst>
          </p:cNvPr>
          <p:cNvSpPr/>
          <p:nvPr/>
        </p:nvSpPr>
        <p:spPr>
          <a:xfrm>
            <a:off x="8065512" y="2414740"/>
            <a:ext cx="1256715" cy="969932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marL="0" marR="0" lvl="0" indent="0" defTabSz="132920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 </a:t>
            </a: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</a:t>
            </a:r>
          </a:p>
          <a:p>
            <a:pPr defTabSz="1329202">
              <a:defRPr/>
            </a:pP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Stored  </a:t>
            </a:r>
            <a:r>
              <a:rPr lang="en-US" sz="1100" kern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</a:t>
            </a:r>
          </a:p>
          <a:p>
            <a:pPr defTabSz="1329202">
              <a:defRPr/>
            </a:pPr>
            <a:r>
              <a:rPr lang="en-US" altLang="zh-TW" sz="1100" kern="0" dirty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A5C82F07-EF6A-45C5-85FD-BD012DAD84B6}"/>
              </a:ext>
            </a:extLst>
          </p:cNvPr>
          <p:cNvSpPr/>
          <p:nvPr/>
        </p:nvSpPr>
        <p:spPr>
          <a:xfrm>
            <a:off x="6656848" y="3925433"/>
            <a:ext cx="1384270" cy="1374541"/>
          </a:xfrm>
          <a:prstGeom prst="rect">
            <a:avLst/>
          </a:prstGeom>
          <a:solidFill>
            <a:schemeClr val="accent1"/>
          </a:solidFill>
          <a:ln w="9525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 Cloud Volume</a:t>
            </a:r>
            <a:br>
              <a:rPr lang="en-US" altLang="zh-TW" sz="1200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zh-TW" sz="1050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(EXT4 File System)</a:t>
            </a:r>
            <a:endParaRPr lang="en-US" altLang="zh-TW" sz="12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2A27194-7ACF-4658-8E92-48CD8ED3F44B}"/>
              </a:ext>
            </a:extLst>
          </p:cNvPr>
          <p:cNvSpPr/>
          <p:nvPr/>
        </p:nvSpPr>
        <p:spPr>
          <a:xfrm>
            <a:off x="6330023" y="1939660"/>
            <a:ext cx="3653685" cy="432721"/>
          </a:xfrm>
          <a:prstGeom prst="rect">
            <a:avLst/>
          </a:prstGeom>
          <a:solidFill>
            <a:srgbClr val="002060"/>
          </a:solidFill>
          <a:ln/>
          <a:effectLst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/>
            <a:r>
              <a:rPr lang="en-US" altLang="zh-TW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QTS 4.4.3 </a:t>
            </a:r>
            <a:endParaRPr lang="zh-TW" altLang="en-US" sz="28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cxnSp>
        <p:nvCxnSpPr>
          <p:cNvPr id="41" name="直線單箭頭接點 40">
            <a:extLst>
              <a:ext uri="{FF2B5EF4-FFF2-40B4-BE49-F238E27FC236}">
                <a16:creationId xmlns:a16="http://schemas.microsoft.com/office/drawing/2014/main" id="{355C4D3C-10AE-4BC6-B25D-70D837DA3ACA}"/>
              </a:ext>
            </a:extLst>
          </p:cNvPr>
          <p:cNvCxnSpPr>
            <a:cxnSpLocks/>
          </p:cNvCxnSpPr>
          <p:nvPr/>
        </p:nvCxnSpPr>
        <p:spPr>
          <a:xfrm>
            <a:off x="9331953" y="3215640"/>
            <a:ext cx="1070652" cy="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>
            <a:extLst>
              <a:ext uri="{FF2B5EF4-FFF2-40B4-BE49-F238E27FC236}">
                <a16:creationId xmlns:a16="http://schemas.microsoft.com/office/drawing/2014/main" id="{8A91084E-03F8-4CFE-B993-4D57AE88E8D0}"/>
              </a:ext>
            </a:extLst>
          </p:cNvPr>
          <p:cNvSpPr/>
          <p:nvPr/>
        </p:nvSpPr>
        <p:spPr>
          <a:xfrm>
            <a:off x="6676303" y="2415684"/>
            <a:ext cx="1388872" cy="1362557"/>
          </a:xfrm>
          <a:prstGeom prst="rect">
            <a:avLst/>
          </a:prstGeom>
          <a:solidFill>
            <a:schemeClr val="accent1"/>
          </a:solidFill>
          <a:ln w="9525">
            <a:noFill/>
          </a:ln>
          <a:effec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132920" tIns="66460" rIns="132920" bIns="66460" rtlCol="0" anchor="ctr"/>
          <a:lstStyle/>
          <a:p>
            <a:pPr algn="ctr" defTabSz="1329202">
              <a:defRPr/>
            </a:pPr>
            <a:r>
              <a:rPr lang="en-US" altLang="zh-TW" sz="1200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Cloud</a:t>
            </a:r>
          </a:p>
          <a:p>
            <a:pPr algn="ctr" defTabSz="1329202">
              <a:defRPr/>
            </a:pPr>
            <a:r>
              <a:rPr lang="en-US" altLang="zh-TW" sz="1200" kern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LUN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CFB0938-6918-46B4-814E-E8825814B380}"/>
              </a:ext>
            </a:extLst>
          </p:cNvPr>
          <p:cNvSpPr/>
          <p:nvPr/>
        </p:nvSpPr>
        <p:spPr>
          <a:xfrm>
            <a:off x="8047790" y="3923530"/>
            <a:ext cx="1284163" cy="969932"/>
          </a:xfrm>
          <a:prstGeom prst="rect">
            <a:avLst/>
          </a:prstGeom>
          <a:solidFill>
            <a:srgbClr val="8AF5FA"/>
          </a:solidFill>
          <a:ln/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32920" tIns="66460" rIns="132920" bIns="66460" rtlCol="0" anchor="t"/>
          <a:lstStyle/>
          <a:p>
            <a:pPr lvl="0" defTabSz="1329202">
              <a:defRPr/>
            </a:pPr>
            <a:r>
              <a:rPr lang="en-US" altLang="zh-TW" sz="11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Dedicate </a:t>
            </a:r>
            <a:r>
              <a:rPr lang="en-US" altLang="zh-TW" sz="11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Local</a:t>
            </a:r>
          </a:p>
          <a:p>
            <a:pPr defTabSz="1329202">
              <a:defRPr/>
            </a:pPr>
            <a:r>
              <a:rPr lang="en-US" altLang="zh-TW" sz="11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Stored  </a:t>
            </a:r>
            <a:r>
              <a:rPr lang="en-US" altLang="zh-TW" sz="11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Space</a:t>
            </a:r>
          </a:p>
          <a:p>
            <a:pPr defTabSz="1329202">
              <a:defRPr/>
            </a:pPr>
            <a:r>
              <a:rPr lang="en-US" altLang="zh-TW" sz="11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(Local Stored mode)</a:t>
            </a: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56209179-41A0-481D-B4B6-243921A0725C}"/>
              </a:ext>
            </a:extLst>
          </p:cNvPr>
          <p:cNvSpPr/>
          <p:nvPr/>
        </p:nvSpPr>
        <p:spPr>
          <a:xfrm>
            <a:off x="8070676" y="3392705"/>
            <a:ext cx="1249321" cy="379172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565C834-B9C8-4535-B865-B9FAA1531325}"/>
              </a:ext>
            </a:extLst>
          </p:cNvPr>
          <p:cNvSpPr/>
          <p:nvPr/>
        </p:nvSpPr>
        <p:spPr>
          <a:xfrm>
            <a:off x="6357431" y="2416649"/>
            <a:ext cx="785800" cy="3382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44450" h="38100"/>
          </a:sp3d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10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Target</a:t>
            </a:r>
            <a:endParaRPr kumimoji="0" lang="zh-TW" altLang="en-US" sz="110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2" name="矩形: 圓角 51">
            <a:extLst>
              <a:ext uri="{FF2B5EF4-FFF2-40B4-BE49-F238E27FC236}">
                <a16:creationId xmlns:a16="http://schemas.microsoft.com/office/drawing/2014/main" id="{AC2EA2E7-104B-432B-AD1D-046AB8382A5E}"/>
              </a:ext>
            </a:extLst>
          </p:cNvPr>
          <p:cNvSpPr/>
          <p:nvPr/>
        </p:nvSpPr>
        <p:spPr>
          <a:xfrm>
            <a:off x="6671309" y="5701095"/>
            <a:ext cx="3049752" cy="372453"/>
          </a:xfrm>
          <a:prstGeom prst="roundRect">
            <a:avLst>
              <a:gd name="adj" fmla="val 6051"/>
            </a:avLst>
          </a:prstGeom>
          <a:solidFill>
            <a:srgbClr val="00B0F0"/>
          </a:solidFill>
          <a:ln w="3175">
            <a:noFill/>
          </a:ln>
          <a:scene3d>
            <a:camera prst="orthographicFront"/>
            <a:lightRig rig="threePt" dir="t"/>
          </a:scene3d>
          <a:sp3d contourW="12700">
            <a:bevelT w="50800" h="38100"/>
            <a:contourClr>
              <a:schemeClr val="accent6">
                <a:lumMod val="75000"/>
              </a:schemeClr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3" name="矩形 52">
            <a:extLst>
              <a:ext uri="{FF2B5EF4-FFF2-40B4-BE49-F238E27FC236}">
                <a16:creationId xmlns:a16="http://schemas.microsoft.com/office/drawing/2014/main" id="{2717F0DD-B369-421F-9631-1E2829CA51CB}"/>
              </a:ext>
            </a:extLst>
          </p:cNvPr>
          <p:cNvSpPr/>
          <p:nvPr/>
        </p:nvSpPr>
        <p:spPr>
          <a:xfrm>
            <a:off x="6402500" y="5765769"/>
            <a:ext cx="3534485" cy="3091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txBody>
          <a:bodyPr lIns="132920" tIns="66460" rIns="132920" bIns="66460" rtlCol="0" anchor="ctr"/>
          <a:lstStyle/>
          <a:p>
            <a:pPr marL="0" marR="0" lvl="0" indent="0" algn="ctr" defTabSz="13292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40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Local Disks/</a:t>
            </a: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HDDs/SSDs</a:t>
            </a:r>
            <a:endParaRPr kumimoji="0" lang="zh-TW" altLang="en-US" sz="140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036BCA45-7B01-47EE-B026-E45803873182}"/>
              </a:ext>
            </a:extLst>
          </p:cNvPr>
          <p:cNvSpPr/>
          <p:nvPr/>
        </p:nvSpPr>
        <p:spPr>
          <a:xfrm>
            <a:off x="8044094" y="4893595"/>
            <a:ext cx="1287860" cy="410770"/>
          </a:xfrm>
          <a:prstGeom prst="rect">
            <a:avLst/>
          </a:prstGeom>
          <a:solidFill>
            <a:srgbClr val="ED7D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Snapshot</a:t>
            </a: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ED4BEDD8-0417-490E-ABCE-D3D437F8BCC8}"/>
              </a:ext>
            </a:extLst>
          </p:cNvPr>
          <p:cNvSpPr/>
          <p:nvPr/>
        </p:nvSpPr>
        <p:spPr>
          <a:xfrm>
            <a:off x="7375629" y="5390653"/>
            <a:ext cx="1309974" cy="27439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 defTabSz="1329202">
              <a:defRPr/>
            </a:pPr>
            <a:r>
              <a:rPr lang="en-US" altLang="zh-TW" sz="1400" kern="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Cache Engine</a:t>
            </a:r>
            <a:endParaRPr lang="zh-TW" altLang="en-US" sz="1400" kern="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71" name="圖形 211">
            <a:extLst>
              <a:ext uri="{FF2B5EF4-FFF2-40B4-BE49-F238E27FC236}">
                <a16:creationId xmlns:a16="http://schemas.microsoft.com/office/drawing/2014/main" id="{9C2E27CA-D197-4D69-875E-6A79897890A6}"/>
              </a:ext>
            </a:extLst>
          </p:cNvPr>
          <p:cNvGrpSpPr/>
          <p:nvPr/>
        </p:nvGrpSpPr>
        <p:grpSpPr>
          <a:xfrm>
            <a:off x="8934935" y="4521222"/>
            <a:ext cx="299804" cy="308273"/>
            <a:chOff x="7013576" y="2953788"/>
            <a:chExt cx="551410" cy="630186"/>
          </a:xfrm>
          <a:solidFill>
            <a:srgbClr val="002060"/>
          </a:solidFill>
        </p:grpSpPr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093EF286-1A60-4F66-8FF1-E2AD85CD65B0}"/>
                </a:ext>
              </a:extLst>
            </p:cNvPr>
            <p:cNvSpPr/>
            <p:nvPr/>
          </p:nvSpPr>
          <p:spPr>
            <a:xfrm>
              <a:off x="7013576" y="2953788"/>
              <a:ext cx="551410" cy="630186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B2E24C53-7213-4BB1-B690-A290CDE9F935}"/>
                </a:ext>
              </a:extLst>
            </p:cNvPr>
            <p:cNvSpPr/>
            <p:nvPr/>
          </p:nvSpPr>
          <p:spPr>
            <a:xfrm>
              <a:off x="7022927" y="3190100"/>
              <a:ext cx="528905" cy="67521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0392902D-9451-4283-8BF2-B879A2C9328F}"/>
                </a:ext>
              </a:extLst>
            </p:cNvPr>
            <p:cNvSpPr/>
            <p:nvPr/>
          </p:nvSpPr>
          <p:spPr>
            <a:xfrm>
              <a:off x="7022933" y="3347646"/>
              <a:ext cx="528905" cy="67521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00206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cxnSp>
        <p:nvCxnSpPr>
          <p:cNvPr id="79" name="直線單箭頭接點 78">
            <a:extLst>
              <a:ext uri="{FF2B5EF4-FFF2-40B4-BE49-F238E27FC236}">
                <a16:creationId xmlns:a16="http://schemas.microsoft.com/office/drawing/2014/main" id="{F3F7334D-7059-42FA-87F3-EFC5839A81E0}"/>
              </a:ext>
            </a:extLst>
          </p:cNvPr>
          <p:cNvCxnSpPr>
            <a:cxnSpLocks/>
          </p:cNvCxnSpPr>
          <p:nvPr/>
        </p:nvCxnSpPr>
        <p:spPr>
          <a:xfrm>
            <a:off x="9349354" y="4192379"/>
            <a:ext cx="1053251" cy="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>
            <a:extLst>
              <a:ext uri="{FF2B5EF4-FFF2-40B4-BE49-F238E27FC236}">
                <a16:creationId xmlns:a16="http://schemas.microsoft.com/office/drawing/2014/main" id="{B80DB4A0-E8EE-4F03-915C-BC529586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本機 </a:t>
            </a:r>
            <a:r>
              <a:rPr lang="en-US" altLang="zh-TW" sz="4400" dirty="0">
                <a:latin typeface="Arial" panose="020B0604020202020204" pitchFamily="34" charset="0"/>
                <a:sym typeface="Arial" panose="020B0604020202020204" pitchFamily="34" charset="0"/>
              </a:rPr>
              <a:t>Stored Space </a:t>
            </a: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讓工作不會</a:t>
            </a:r>
            <a:b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4400" dirty="0">
                <a:latin typeface="Arial" panose="020B0604020202020204" pitchFamily="34" charset="0"/>
                <a:sym typeface="Arial" panose="020B0604020202020204" pitchFamily="34" charset="0"/>
              </a:rPr>
              <a:t>因為雲端服務斷線或網路異常而停擺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9292D7BF-3D70-4333-97CD-485A8B049A1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2427" y="2019300"/>
            <a:ext cx="4378325" cy="3937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24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Local Stored Space</a:t>
            </a:r>
          </a:p>
          <a:p>
            <a:pPr marL="558800" lvl="1" indent="-285750">
              <a:lnSpc>
                <a:spcPct val="100000"/>
              </a:lnSpc>
            </a:pPr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使用者將資料上傳到雲端過程中因為 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VJBOD Cloud </a:t>
            </a:r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採用 Local 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Stored Mode </a:t>
            </a:r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的方式 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,</a:t>
            </a:r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會將資料 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1 </a:t>
            </a:r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比 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1 </a:t>
            </a:r>
            <a:r>
              <a:rPr lang="zh-TW" altLang="en-US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的也儲存一份在本地存放空間 </a:t>
            </a:r>
            <a:r>
              <a:rPr lang="en-US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(Local Stored Space)</a:t>
            </a:r>
            <a:r>
              <a:rPr lang="zh-TW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 。</a:t>
            </a:r>
            <a:endParaRPr lang="en-US" altLang="zh-TW" sz="16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 marL="558800" lvl="1" indent="-285750">
              <a:lnSpc>
                <a:spcPct val="100000"/>
              </a:lnSpc>
            </a:pPr>
            <a:r>
              <a:rPr lang="en-US" altLang="zh-TW" sz="1600" dirty="0" err="1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用戶需在本地端設定大於雲端LUN的本地存放空間</a:t>
            </a:r>
            <a:r>
              <a:rPr lang="zh-TW" altLang="zh-TW" sz="1600" dirty="0">
                <a:solidFill>
                  <a:schemeClr val="bg1">
                    <a:lumMod val="75000"/>
                    <a:lumOff val="25000"/>
                  </a:schemeClr>
                </a:solidFill>
                <a:cs typeface="Arial"/>
                <a:sym typeface="Arial" panose="020B0604020202020204" pitchFamily="34" charset="0"/>
              </a:rPr>
              <a:t>。</a:t>
            </a:r>
            <a:endParaRPr lang="en-US" altLang="zh-TW" sz="1600" dirty="0">
              <a:solidFill>
                <a:schemeClr val="bg1">
                  <a:lumMod val="75000"/>
                  <a:lumOff val="25000"/>
                </a:schemeClr>
              </a:solidFill>
              <a:sym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zh-TW" altLang="en-US" sz="24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提供雲端服務斷線時或連線不穩定時的資料保護。</a:t>
            </a:r>
          </a:p>
          <a:p>
            <a:pPr>
              <a:lnSpc>
                <a:spcPct val="100000"/>
              </a:lnSpc>
            </a:pPr>
            <a:r>
              <a:rPr lang="zh-TW" altLang="en-US" sz="24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服務不會因為雲端服務斷線而停擺。</a:t>
            </a:r>
          </a:p>
          <a:p>
            <a:pPr>
              <a:lnSpc>
                <a:spcPct val="100000"/>
              </a:lnSpc>
            </a:pPr>
            <a:r>
              <a:rPr lang="zh-TW" altLang="en-US" sz="2400" dirty="0">
                <a:solidFill>
                  <a:schemeClr val="bg1">
                    <a:lumMod val="75000"/>
                    <a:lumOff val="25000"/>
                  </a:schemeClr>
                </a:solidFill>
                <a:sym typeface="Arial" panose="020B0604020202020204" pitchFamily="34" charset="0"/>
              </a:rPr>
              <a:t>用戶存取不中斷。</a:t>
            </a:r>
          </a:p>
        </p:txBody>
      </p:sp>
      <p:pic>
        <p:nvPicPr>
          <p:cNvPr id="39" name="圖片 38" descr="一張含有 向量圖形 的圖片&#10;&#10;自動產生的描述">
            <a:extLst>
              <a:ext uri="{FF2B5EF4-FFF2-40B4-BE49-F238E27FC236}">
                <a16:creationId xmlns:a16="http://schemas.microsoft.com/office/drawing/2014/main" id="{2345A440-BFCA-4EEC-94D8-59F6FBA18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4559" y="1801962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>
            <a:glow rad="127000">
              <a:srgbClr val="AC66FA">
                <a:alpha val="20000"/>
              </a:srgbClr>
            </a:glow>
          </a:effectLst>
        </p:spPr>
      </p:pic>
      <p:sp>
        <p:nvSpPr>
          <p:cNvPr id="67" name="矩形 66">
            <a:extLst>
              <a:ext uri="{FF2B5EF4-FFF2-40B4-BE49-F238E27FC236}">
                <a16:creationId xmlns:a16="http://schemas.microsoft.com/office/drawing/2014/main" id="{ED01C112-8188-4196-9006-5F5937F61860}"/>
              </a:ext>
            </a:extLst>
          </p:cNvPr>
          <p:cNvSpPr/>
          <p:nvPr/>
        </p:nvSpPr>
        <p:spPr>
          <a:xfrm>
            <a:off x="10625908" y="3014640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 dirty="0">
                <a:solidFill>
                  <a:srgbClr val="2F89F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雲端物件</a:t>
            </a:r>
            <a:endParaRPr lang="en-US" altLang="zh-TW" b="1" dirty="0">
              <a:solidFill>
                <a:srgbClr val="2F89F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algn="ctr"/>
            <a:r>
              <a:rPr lang="zh-TW" altLang="en-US" b="1" dirty="0">
                <a:solidFill>
                  <a:srgbClr val="2F89F2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儲存空間</a:t>
            </a:r>
            <a:endParaRPr lang="en-US" altLang="zh-TW" b="1" dirty="0">
              <a:solidFill>
                <a:srgbClr val="2F89F2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8" name="左-右雙向箭號 240">
            <a:extLst>
              <a:ext uri="{FF2B5EF4-FFF2-40B4-BE49-F238E27FC236}">
                <a16:creationId xmlns:a16="http://schemas.microsoft.com/office/drawing/2014/main" id="{203F55F2-71FC-4BCD-BE02-3F57FE4CDEE7}"/>
              </a:ext>
            </a:extLst>
          </p:cNvPr>
          <p:cNvSpPr/>
          <p:nvPr/>
        </p:nvSpPr>
        <p:spPr>
          <a:xfrm>
            <a:off x="5136359" y="4391559"/>
            <a:ext cx="1469198" cy="477463"/>
          </a:xfrm>
          <a:prstGeom prst="leftRightArrow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File Access</a:t>
            </a:r>
            <a:endParaRPr kumimoji="1" lang="zh-TW" alt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9" name="左-右雙向箭號 240">
            <a:extLst>
              <a:ext uri="{FF2B5EF4-FFF2-40B4-BE49-F238E27FC236}">
                <a16:creationId xmlns:a16="http://schemas.microsoft.com/office/drawing/2014/main" id="{1626F83C-E117-402F-AB81-9EA983EC87E5}"/>
              </a:ext>
            </a:extLst>
          </p:cNvPr>
          <p:cNvSpPr/>
          <p:nvPr/>
        </p:nvSpPr>
        <p:spPr>
          <a:xfrm>
            <a:off x="5136359" y="2942976"/>
            <a:ext cx="1469198" cy="477463"/>
          </a:xfrm>
          <a:prstGeom prst="leftRightArrow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TW" sz="105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Block Access</a:t>
            </a:r>
          </a:p>
        </p:txBody>
      </p: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DAFC0915-2707-4CB8-BB56-90336BCA9599}"/>
              </a:ext>
            </a:extLst>
          </p:cNvPr>
          <p:cNvGrpSpPr/>
          <p:nvPr/>
        </p:nvGrpSpPr>
        <p:grpSpPr>
          <a:xfrm>
            <a:off x="10442107" y="3650478"/>
            <a:ext cx="1449998" cy="1011720"/>
            <a:chOff x="6134382" y="1540701"/>
            <a:chExt cx="4347102" cy="3033140"/>
          </a:xfrm>
          <a:solidFill>
            <a:srgbClr val="2F89F2"/>
          </a:solidFill>
        </p:grpSpPr>
        <p:grpSp>
          <p:nvGrpSpPr>
            <p:cNvPr id="81" name="群組 80">
              <a:extLst>
                <a:ext uri="{FF2B5EF4-FFF2-40B4-BE49-F238E27FC236}">
                  <a16:creationId xmlns:a16="http://schemas.microsoft.com/office/drawing/2014/main" id="{BE8F7020-DE38-4460-AAEA-63975BE5D433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  <a:grpFill/>
          </p:grpSpPr>
          <p:pic>
            <p:nvPicPr>
              <p:cNvPr id="85" name="圖形 84">
                <a:extLst>
                  <a:ext uri="{FF2B5EF4-FFF2-40B4-BE49-F238E27FC236}">
                    <a16:creationId xmlns:a16="http://schemas.microsoft.com/office/drawing/2014/main" id="{7CF33254-CC58-4299-B6F5-1A8C4CFB29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86" name="矩形 85">
                <a:extLst>
                  <a:ext uri="{FF2B5EF4-FFF2-40B4-BE49-F238E27FC236}">
                    <a16:creationId xmlns:a16="http://schemas.microsoft.com/office/drawing/2014/main" id="{E4900F92-C436-4EA0-9ED3-5F123137C3BB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7" name="矩形 86">
                <a:extLst>
                  <a:ext uri="{FF2B5EF4-FFF2-40B4-BE49-F238E27FC236}">
                    <a16:creationId xmlns:a16="http://schemas.microsoft.com/office/drawing/2014/main" id="{86A70006-C39D-4D24-A4A1-64D3F81DE3AD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CCF606A7-1FF4-4367-81ED-63C6B198C1EA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grpFill/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endParaRPr>
              </a:p>
            </p:txBody>
          </p:sp>
          <p:grpSp>
            <p:nvGrpSpPr>
              <p:cNvPr id="89" name="群組 88">
                <a:extLst>
                  <a:ext uri="{FF2B5EF4-FFF2-40B4-BE49-F238E27FC236}">
                    <a16:creationId xmlns:a16="http://schemas.microsoft.com/office/drawing/2014/main" id="{29311A64-8E8C-47B0-9D1A-A781C87B554B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  <a:grpFill/>
            </p:grpSpPr>
            <p:sp>
              <p:nvSpPr>
                <p:cNvPr id="97" name="手繪多邊形: 圖案 96">
                  <a:extLst>
                    <a:ext uri="{FF2B5EF4-FFF2-40B4-BE49-F238E27FC236}">
                      <a16:creationId xmlns:a16="http://schemas.microsoft.com/office/drawing/2014/main" id="{D39283FE-B8D8-443D-8A82-291381ECD439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8" name="手繪多邊形: 圖案 97">
                  <a:extLst>
                    <a:ext uri="{FF2B5EF4-FFF2-40B4-BE49-F238E27FC236}">
                      <a16:creationId xmlns:a16="http://schemas.microsoft.com/office/drawing/2014/main" id="{5107C5E5-433E-41EF-AF85-667F63886A55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9" name="手繪多邊形: 圖案 98">
                  <a:extLst>
                    <a:ext uri="{FF2B5EF4-FFF2-40B4-BE49-F238E27FC236}">
                      <a16:creationId xmlns:a16="http://schemas.microsoft.com/office/drawing/2014/main" id="{3D5A2096-618C-46AF-AD9C-3BCD31753AEC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0" name="手繪多邊形: 圖案 99">
                  <a:extLst>
                    <a:ext uri="{FF2B5EF4-FFF2-40B4-BE49-F238E27FC236}">
                      <a16:creationId xmlns:a16="http://schemas.microsoft.com/office/drawing/2014/main" id="{25417FA0-35BC-4B2B-AD06-08B54882DC54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1" name="手繪多邊形: 圖案 100">
                  <a:extLst>
                    <a:ext uri="{FF2B5EF4-FFF2-40B4-BE49-F238E27FC236}">
                      <a16:creationId xmlns:a16="http://schemas.microsoft.com/office/drawing/2014/main" id="{E6E2D75E-2D80-4213-926B-7A71CE4727F8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02" name="手繪多邊形: 圖案 101">
                  <a:extLst>
                    <a:ext uri="{FF2B5EF4-FFF2-40B4-BE49-F238E27FC236}">
                      <a16:creationId xmlns:a16="http://schemas.microsoft.com/office/drawing/2014/main" id="{762D759A-ECDA-4443-8F56-74D7A88C9097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  <p:grpSp>
            <p:nvGrpSpPr>
              <p:cNvPr id="90" name="群組 89">
                <a:extLst>
                  <a:ext uri="{FF2B5EF4-FFF2-40B4-BE49-F238E27FC236}">
                    <a16:creationId xmlns:a16="http://schemas.microsoft.com/office/drawing/2014/main" id="{5BAC4EB3-B54D-4FBE-949A-A699739334D4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  <a:grpFill/>
            </p:grpSpPr>
            <p:sp>
              <p:nvSpPr>
                <p:cNvPr id="91" name="手繪多邊形: 圖案 90">
                  <a:extLst>
                    <a:ext uri="{FF2B5EF4-FFF2-40B4-BE49-F238E27FC236}">
                      <a16:creationId xmlns:a16="http://schemas.microsoft.com/office/drawing/2014/main" id="{13674452-9AC5-4FDE-80DE-4D52CC4F468A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2" name="手繪多邊形: 圖案 91">
                  <a:extLst>
                    <a:ext uri="{FF2B5EF4-FFF2-40B4-BE49-F238E27FC236}">
                      <a16:creationId xmlns:a16="http://schemas.microsoft.com/office/drawing/2014/main" id="{F0D7DA54-3FB3-468C-965E-227D001C860B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3" name="手繪多邊形: 圖案 92">
                  <a:extLst>
                    <a:ext uri="{FF2B5EF4-FFF2-40B4-BE49-F238E27FC236}">
                      <a16:creationId xmlns:a16="http://schemas.microsoft.com/office/drawing/2014/main" id="{06454179-4A74-47F3-9070-681031379DEF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4" name="手繪多邊形: 圖案 93">
                  <a:extLst>
                    <a:ext uri="{FF2B5EF4-FFF2-40B4-BE49-F238E27FC236}">
                      <a16:creationId xmlns:a16="http://schemas.microsoft.com/office/drawing/2014/main" id="{6D5F9AA1-90A3-440C-BD51-045D1B631AE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5" name="手繪多邊形: 圖案 94">
                  <a:extLst>
                    <a:ext uri="{FF2B5EF4-FFF2-40B4-BE49-F238E27FC236}">
                      <a16:creationId xmlns:a16="http://schemas.microsoft.com/office/drawing/2014/main" id="{0D767607-52AF-4BE3-8963-04A9785DE0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96" name="手繪多邊形: 圖案 95">
                  <a:extLst>
                    <a:ext uri="{FF2B5EF4-FFF2-40B4-BE49-F238E27FC236}">
                      <a16:creationId xmlns:a16="http://schemas.microsoft.com/office/drawing/2014/main" id="{FC1C57C1-196B-4707-AC5C-A9055C40A06C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latin typeface="Arial" panose="020B0604020202020204" pitchFamily="34" charset="0"/>
                    <a:ea typeface="微軟正黑體" panose="020B0604030504040204" pitchFamily="34" charset="-120"/>
                    <a:sym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82" name="矩形 81">
              <a:extLst>
                <a:ext uri="{FF2B5EF4-FFF2-40B4-BE49-F238E27FC236}">
                  <a16:creationId xmlns:a16="http://schemas.microsoft.com/office/drawing/2014/main" id="{EC3D25A5-C737-4029-91AE-C75C0A63F255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C43AB2EA-01CC-4D72-BDE3-A8C5697CFF8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4" name="矩形 83">
              <a:extLst>
                <a:ext uri="{FF2B5EF4-FFF2-40B4-BE49-F238E27FC236}">
                  <a16:creationId xmlns:a16="http://schemas.microsoft.com/office/drawing/2014/main" id="{F8A308DA-D842-41E5-9CE5-7EEFC12F50BC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grpFill/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圖形 211">
            <a:extLst>
              <a:ext uri="{FF2B5EF4-FFF2-40B4-BE49-F238E27FC236}">
                <a16:creationId xmlns:a16="http://schemas.microsoft.com/office/drawing/2014/main" id="{72A7B987-6F8C-4BE8-B56E-7FEC6383A5A6}"/>
              </a:ext>
            </a:extLst>
          </p:cNvPr>
          <p:cNvGrpSpPr/>
          <p:nvPr/>
        </p:nvGrpSpPr>
        <p:grpSpPr>
          <a:xfrm>
            <a:off x="11164426" y="4013132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104" name="手繪多邊形: 圖案 103">
              <a:extLst>
                <a:ext uri="{FF2B5EF4-FFF2-40B4-BE49-F238E27FC236}">
                  <a16:creationId xmlns:a16="http://schemas.microsoft.com/office/drawing/2014/main" id="{5C715297-E811-46FB-800A-0B60A89D0333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5" name="手繪多邊形: 圖案 104">
              <a:extLst>
                <a:ext uri="{FF2B5EF4-FFF2-40B4-BE49-F238E27FC236}">
                  <a16:creationId xmlns:a16="http://schemas.microsoft.com/office/drawing/2014/main" id="{92E1C30B-2049-41DB-A15F-C053251D6BE6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6" name="手繪多邊形: 圖案 105">
              <a:extLst>
                <a:ext uri="{FF2B5EF4-FFF2-40B4-BE49-F238E27FC236}">
                  <a16:creationId xmlns:a16="http://schemas.microsoft.com/office/drawing/2014/main" id="{758D1C0B-8C9D-4703-9927-1266D0447E91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107" name="圖形 211">
            <a:extLst>
              <a:ext uri="{FF2B5EF4-FFF2-40B4-BE49-F238E27FC236}">
                <a16:creationId xmlns:a16="http://schemas.microsoft.com/office/drawing/2014/main" id="{AC1C7DE9-E7BA-4EE0-93F8-947C26BEC9D3}"/>
              </a:ext>
            </a:extLst>
          </p:cNvPr>
          <p:cNvGrpSpPr/>
          <p:nvPr/>
        </p:nvGrpSpPr>
        <p:grpSpPr>
          <a:xfrm>
            <a:off x="10880525" y="4013132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DC83EEFD-B192-42DA-A8A6-8338A445426B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9" name="手繪多邊形: 圖案 108">
              <a:extLst>
                <a:ext uri="{FF2B5EF4-FFF2-40B4-BE49-F238E27FC236}">
                  <a16:creationId xmlns:a16="http://schemas.microsoft.com/office/drawing/2014/main" id="{9E7C1BBF-A1F9-472F-92FD-8E283D05ADB3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0" name="手繪多邊形: 圖案 109">
              <a:extLst>
                <a:ext uri="{FF2B5EF4-FFF2-40B4-BE49-F238E27FC236}">
                  <a16:creationId xmlns:a16="http://schemas.microsoft.com/office/drawing/2014/main" id="{AC9AE13E-C309-4908-BAA5-21311C1C88A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rgbClr val="2F89F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3" name="內容版面配置區 5" hidden="1">
            <a:extLst>
              <a:ext uri="{FF2B5EF4-FFF2-40B4-BE49-F238E27FC236}">
                <a16:creationId xmlns:a16="http://schemas.microsoft.com/office/drawing/2014/main" id="{11C0A56B-1FC1-41E3-90AC-BA96780861D6}"/>
              </a:ext>
            </a:extLst>
          </p:cNvPr>
          <p:cNvSpPr txBox="1">
            <a:spLocks/>
          </p:cNvSpPr>
          <p:nvPr/>
        </p:nvSpPr>
        <p:spPr>
          <a:xfrm>
            <a:off x="450481" y="263804"/>
            <a:ext cx="9256825" cy="140105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zh-TW" altLang="en-US" sz="4400" b="1" cap="all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本機 </a:t>
            </a:r>
            <a:r>
              <a:rPr lang="en-US" altLang="zh-TW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Stored Space</a:t>
            </a:r>
            <a:r>
              <a:rPr lang="zh-TW" altLang="en-US" sz="4400" b="1" cap="all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讓工作不會</a:t>
            </a:r>
            <a:endParaRPr lang="en-US" altLang="zh-TW" sz="4400" b="1" cap="all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zh-TW" altLang="en-US" sz="4400" b="1" cap="all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因為雲端服務斷線或網路異常而停擺</a:t>
            </a:r>
          </a:p>
        </p:txBody>
      </p: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AB05A917-7B23-44A0-920B-6E6C37D98320}"/>
              </a:ext>
            </a:extLst>
          </p:cNvPr>
          <p:cNvGrpSpPr/>
          <p:nvPr/>
        </p:nvGrpSpPr>
        <p:grpSpPr>
          <a:xfrm>
            <a:off x="10236935" y="3430247"/>
            <a:ext cx="492134" cy="523220"/>
            <a:chOff x="4101095" y="3472669"/>
            <a:chExt cx="492134" cy="523220"/>
          </a:xfrm>
        </p:grpSpPr>
        <p:sp>
          <p:nvSpPr>
            <p:cNvPr id="64" name="橢圓 467">
              <a:extLst>
                <a:ext uri="{FF2B5EF4-FFF2-40B4-BE49-F238E27FC236}">
                  <a16:creationId xmlns:a16="http://schemas.microsoft.com/office/drawing/2014/main" id="{BDC04A00-F469-4923-8473-38C93C1A3D14}"/>
                </a:ext>
              </a:extLst>
            </p:cNvPr>
            <p:cNvSpPr/>
            <p:nvPr/>
          </p:nvSpPr>
          <p:spPr>
            <a:xfrm>
              <a:off x="4101095" y="3495914"/>
              <a:ext cx="492134" cy="492134"/>
            </a:xfrm>
            <a:prstGeom prst="ellipse">
              <a:avLst/>
            </a:prstGeom>
            <a:solidFill>
              <a:srgbClr val="FF3300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5" name="文字方塊 468">
              <a:extLst>
                <a:ext uri="{FF2B5EF4-FFF2-40B4-BE49-F238E27FC236}">
                  <a16:creationId xmlns:a16="http://schemas.microsoft.com/office/drawing/2014/main" id="{58F3F41A-9CFB-4359-A541-581C2593242A}"/>
                </a:ext>
              </a:extLst>
            </p:cNvPr>
            <p:cNvSpPr txBox="1"/>
            <p:nvPr/>
          </p:nvSpPr>
          <p:spPr>
            <a:xfrm>
              <a:off x="4186960" y="3472669"/>
              <a:ext cx="235300" cy="523220"/>
            </a:xfrm>
            <a:prstGeom prst="rect">
              <a:avLst/>
            </a:prstGeom>
            <a:noFill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TW" sz="2800" b="1" dirty="0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  <a:sym typeface="Arial" panose="020B0604020202020204" pitchFamily="34" charset="0"/>
                </a:rPr>
                <a:t>!</a:t>
              </a:r>
              <a:endParaRPr lang="zh-TW" altLang="en-US" sz="28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44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無&quot;,&quot;HeaderHeight&quot;:15.0,&quot;FooterHeight&quot;:9.7000000000000011,&quot;SideMargin&quot;:5.1000000000000005,&quot;TopMargin&quot;:2.9000000000000004,&quot;BottomMargin&quot;:0.0,&quot;IntervalMargin&quot;:3.3000000000000003,&quot;SettingType&quot;:&quot;System&quot;}"/>
</p:tagLst>
</file>

<file path=ppt/theme/theme1.xml><?xml version="1.0" encoding="utf-8"?>
<a:theme xmlns:a="http://schemas.openxmlformats.org/drawingml/2006/main" name="2_飛機雲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131C25F23825D44CBBB1AA77853A0C18" ma:contentTypeVersion="9" ma:contentTypeDescription="建立新的文件。" ma:contentTypeScope="" ma:versionID="1c2561386f44a4fe54954fd37a2339d1">
  <xsd:schema xmlns:xsd="http://www.w3.org/2001/XMLSchema" xmlns:xs="http://www.w3.org/2001/XMLSchema" xmlns:p="http://schemas.microsoft.com/office/2006/metadata/properties" xmlns:ns3="945b5f48-3b94-429a-9550-e0bcb81aac3f" xmlns:ns4="2889d1fa-7d08-4e0f-9720-20b7f206080f" targetNamespace="http://schemas.microsoft.com/office/2006/metadata/properties" ma:root="true" ma:fieldsID="25cb9be18cf4c20b7fb2d35175a35822" ns3:_="" ns4:_="">
    <xsd:import namespace="945b5f48-3b94-429a-9550-e0bcb81aac3f"/>
    <xsd:import namespace="2889d1fa-7d08-4e0f-9720-20b7f206080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5b5f48-3b94-429a-9550-e0bcb81aac3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用對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用詳細資料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共用提示雜湊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89d1fa-7d08-4e0f-9720-20b7f20608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94512E-3DDD-4F7D-A1B4-99AFC9956C97}">
  <ds:schemaRefs>
    <ds:schemaRef ds:uri="2889d1fa-7d08-4e0f-9720-20b7f206080f"/>
    <ds:schemaRef ds:uri="945b5f48-3b94-429a-9550-e0bcb81aac3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C106577-79DB-43F4-BCDA-4F6A34C7EFA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C4CF6D-9DA1-45F5-8DC6-B2335B25F394}">
  <ds:schemaRefs>
    <ds:schemaRef ds:uri="2889d1fa-7d08-4e0f-9720-20b7f206080f"/>
    <ds:schemaRef ds:uri="945b5f48-3b94-429a-9550-e0bcb81aac3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15791</TotalTime>
  <Words>2629</Words>
  <Application>Microsoft Office PowerPoint</Application>
  <PresentationFormat>寬螢幕</PresentationFormat>
  <Paragraphs>483</Paragraphs>
  <Slides>32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7" baseType="lpstr">
      <vt:lpstr>微軟正黑體</vt:lpstr>
      <vt:lpstr>微軟正黑體</vt:lpstr>
      <vt:lpstr>Arial</vt:lpstr>
      <vt:lpstr>Calibri</vt:lpstr>
      <vt:lpstr>2_飛機雲</vt:lpstr>
      <vt:lpstr>PowerPoint 簡報</vt:lpstr>
      <vt:lpstr>重 要 更 新</vt:lpstr>
      <vt:lpstr>為什麼會有資料上雲的需求</vt:lpstr>
      <vt:lpstr>PowerPoint 簡報</vt:lpstr>
      <vt:lpstr>QNAP 提供完整雲網關解決方案 </vt:lpstr>
      <vt:lpstr>VJBOD cloud 區塊型雲網關 對應使用方式</vt:lpstr>
      <vt:lpstr>區塊型雲網關整體 架構及優勢介紹</vt:lpstr>
      <vt:lpstr>VJBOD Cloud 區塊型雲網關整體架構</vt:lpstr>
      <vt:lpstr>本機 Stored Space 讓工作不會 因為雲端服務斷線或網路異常而停擺</vt:lpstr>
      <vt:lpstr>VJBOD Cloud 自動快照還原點,   讓資料有保障</vt:lpstr>
      <vt:lpstr>VJBOD Cloud 可搭配 系統快取或分層 Qtier 讓效能更提升</vt:lpstr>
      <vt:lpstr>透過 VJBOD Cloud 區塊型雲網關的 存取協定轉換資料上雲無負擔</vt:lpstr>
      <vt:lpstr> 支援18個物件型雲端儲存服務空間 （相容S3標準介面, 並仍持續增加各地CSP中）</vt:lpstr>
      <vt:lpstr>異地備援的用途就在於萬一災難發生時  可透過備援 NAS 來恢復資料後繼續營運</vt:lpstr>
      <vt:lpstr>VJBOD Cloud 區塊型雲網關優勢</vt:lpstr>
      <vt:lpstr>VJBOD Cloud 區塊型雲網關好處</vt:lpstr>
      <vt:lpstr>區塊型雲網關 應用情境</vt:lpstr>
      <vt:lpstr>Fibre Channel 的資料輕鬆備份上雲</vt:lpstr>
      <vt:lpstr>本地端資料庫備份</vt:lpstr>
      <vt:lpstr>區塊型LUN雲端備份解決方案</vt:lpstr>
      <vt:lpstr>本地應用服務的私密資料備份到雲端</vt:lpstr>
      <vt:lpstr>本地資料雲端備份解決方案</vt:lpstr>
      <vt:lpstr>區塊型雲網關 功能介紹</vt:lpstr>
      <vt:lpstr>3個步驟即可建立雲端磁碟區 / LUN</vt:lpstr>
      <vt:lpstr>總覽 &amp; 建立雲端磁碟區 / LUN</vt:lpstr>
      <vt:lpstr>自動快照還原機制 保護用戶的資料 </vt:lpstr>
      <vt:lpstr>VJBOD Cloud 區塊型雲網關授權機制</vt:lpstr>
      <vt:lpstr>三種訂閱授權方式</vt:lpstr>
      <vt:lpstr>透過軟體商店增加訂閱授權</vt:lpstr>
      <vt:lpstr>Live Demo</vt:lpstr>
      <vt:lpstr>推薦機種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QNAP_Sam Lin</dc:creator>
  <cp:lastModifiedBy>QNAP_Lucas Lin</cp:lastModifiedBy>
  <cp:revision>21</cp:revision>
  <dcterms:created xsi:type="dcterms:W3CDTF">2019-12-25T05:35:19Z</dcterms:created>
  <dcterms:modified xsi:type="dcterms:W3CDTF">2020-07-01T06:17:31Z</dcterms:modified>
</cp:coreProperties>
</file>