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1429" r:id="rId3"/>
    <p:sldId id="289" r:id="rId4"/>
    <p:sldId id="291" r:id="rId5"/>
    <p:sldId id="293" r:id="rId6"/>
    <p:sldId id="1409" r:id="rId7"/>
    <p:sldId id="296" r:id="rId8"/>
    <p:sldId id="1427" r:id="rId9"/>
    <p:sldId id="297" r:id="rId10"/>
    <p:sldId id="1418" r:id="rId11"/>
    <p:sldId id="1415" r:id="rId12"/>
    <p:sldId id="1419" r:id="rId13"/>
    <p:sldId id="1432" r:id="rId14"/>
    <p:sldId id="1426" r:id="rId15"/>
    <p:sldId id="1421" r:id="rId16"/>
    <p:sldId id="1422" r:id="rId17"/>
    <p:sldId id="1420" r:id="rId18"/>
    <p:sldId id="1423" r:id="rId19"/>
    <p:sldId id="1412" r:id="rId20"/>
    <p:sldId id="1424" r:id="rId21"/>
    <p:sldId id="1428" r:id="rId22"/>
    <p:sldId id="1411" r:id="rId23"/>
    <p:sldId id="1425" r:id="rId24"/>
    <p:sldId id="1431" r:id="rId25"/>
  </p:sldIdLst>
  <p:sldSz cx="12192000" cy="6858000"/>
  <p:notesSz cx="6858000" cy="9144000"/>
  <p:custDataLst>
    <p:tags r:id="rId27"/>
  </p:custDataLst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320032"/>
    <a:srgbClr val="D609FF"/>
    <a:srgbClr val="660066"/>
    <a:srgbClr val="FFFFFF"/>
    <a:srgbClr val="119FFF"/>
    <a:srgbClr val="000000"/>
    <a:srgbClr val="37A9FF"/>
    <a:srgbClr val="9933FF"/>
    <a:srgbClr val="120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BCC5E-DF56-8F4E-ACF2-9EC27CD478CF}" v="107" dt="2020-06-23T05:37:28.990"/>
    <p1510:client id="{F1C8BAAB-BE24-4D67-B315-3DF0147878DB}" v="1051" dt="2020-06-24T07:07:33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4" d="100"/>
          <a:sy n="94" d="100"/>
        </p:scale>
        <p:origin x="292" y="56"/>
      </p:cViewPr>
      <p:guideLst>
        <p:guide orient="horz" pos="2336"/>
        <p:guide pos="3840"/>
        <p:guide orient="horz" pos="120"/>
        <p:guide pos="393"/>
        <p:guide pos="7287"/>
        <p:guide orient="horz" pos="768"/>
        <p:guide orient="horz" pos="912"/>
        <p:guide orient="horz" pos="3906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55280-E04A-CA45-BF77-DAAEA8016CA5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D652E-EEBC-7144-BB7E-642F96F64A62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5023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7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60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9595-9B80-3644-8727-834FA68BD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C16E5-23AD-854E-B67E-A3263F434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FA43E-1ABC-164D-9D45-782EFA5E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BE107-37DE-5743-9854-ACA3B2DF815E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691BF-F4D3-8545-B647-CB83FC3F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6789-39E1-A54E-9E2C-A6E644E3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7989FC-971F-5A43-AF6A-297FA57C67F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53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 descr="一張含有 標誌 的圖片&#10;&#10;自動產生的描述">
            <a:extLst>
              <a:ext uri="{FF2B5EF4-FFF2-40B4-BE49-F238E27FC236}">
                <a16:creationId xmlns:a16="http://schemas.microsoft.com/office/drawing/2014/main" id="{2A75AD6F-6A9F-46D4-B837-427B440CC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840" y="-43223"/>
            <a:ext cx="12332020" cy="6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FCA1-4CE4-CF47-BE04-AF8B3E17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47974-F0FC-6E43-A739-00873534E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EEBD4-752D-0C48-9C06-764196161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BE107-37DE-5743-9854-ACA3B2DF815E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458B5-1D27-124D-99EF-A35D836B5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909CB-474F-5B4B-A5A2-3A2A5401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7989FC-971F-5A43-AF6A-297FA57C67F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0820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7CAB-BC8C-CF47-B07A-BA17D097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9B268-1846-E441-A041-5ABA029C4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0626C-E9E2-8B42-B806-1E20CF3F0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BE107-37DE-5743-9854-ACA3B2DF815E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B1DBE-996F-F645-95B1-4BC54A9E6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2CA0B-F463-7049-AEE1-E5F795DB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7989FC-971F-5A43-AF6A-297FA57C67F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7353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49BB3C-05C2-40DF-83E6-B02570F9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036319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 descr="一張含有 天空 的圖片&#10;&#10;自動產生的描述">
            <a:extLst>
              <a:ext uri="{FF2B5EF4-FFF2-40B4-BE49-F238E27FC236}">
                <a16:creationId xmlns:a16="http://schemas.microsoft.com/office/drawing/2014/main" id="{CBF2F16E-E755-4ABC-B42B-7BD252AE75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C1A1A6-8CF9-4D90-B565-1D8F4B92A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光, 天空 的圖片&#10;&#10;自動產生的描述">
            <a:extLst>
              <a:ext uri="{FF2B5EF4-FFF2-40B4-BE49-F238E27FC236}">
                <a16:creationId xmlns:a16="http://schemas.microsoft.com/office/drawing/2014/main" id="{57449ACE-80E8-497F-9D5C-0615FFFEF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食物, 水果 的圖片&#10;&#10;自動產生的描述">
            <a:extLst>
              <a:ext uri="{FF2B5EF4-FFF2-40B4-BE49-F238E27FC236}">
                <a16:creationId xmlns:a16="http://schemas.microsoft.com/office/drawing/2014/main" id="{0F7E59FA-1A4F-42EB-B65B-6041A3A5DE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8607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8910A8D-BD82-48C7-8527-33A858FAD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48089" y="-514332"/>
            <a:ext cx="14856178" cy="83566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39" y="2010869"/>
            <a:ext cx="4091962" cy="3306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2022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7C883DD-DFC5-4E36-B974-9BE0CB07E8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351" y="-64295"/>
            <a:ext cx="12413651" cy="69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2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C005E-DDDA-0E4A-B3F9-5699F533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0144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3" r:id="rId6"/>
    <p:sldLayoutId id="2147483662" r:id="rId7"/>
    <p:sldLayoutId id="2147483665" r:id="rId8"/>
    <p:sldLayoutId id="2147483666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12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1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0.png"/><Relationship Id="rId10" Type="http://schemas.openxmlformats.org/officeDocument/2006/relationships/image" Target="../media/image85.png"/><Relationship Id="rId4" Type="http://schemas.openxmlformats.org/officeDocument/2006/relationships/image" Target="../media/image70.tiff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microsoft.com/office/2007/relationships/hdphoto" Target="../media/hdphoto9.wdp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sv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75.png"/><Relationship Id="rId7" Type="http://schemas.openxmlformats.org/officeDocument/2006/relationships/image" Target="../media/image107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17.tiff"/><Relationship Id="rId21" Type="http://schemas.openxmlformats.org/officeDocument/2006/relationships/image" Target="../media/image42.sv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25.tiff"/><Relationship Id="rId2" Type="http://schemas.openxmlformats.org/officeDocument/2006/relationships/image" Target="../media/image20.png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0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0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3.wdp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29.png"/><Relationship Id="rId3" Type="http://schemas.openxmlformats.org/officeDocument/2006/relationships/image" Target="../media/image60.png"/><Relationship Id="rId21" Type="http://schemas.openxmlformats.org/officeDocument/2006/relationships/image" Target="../media/image6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61.tiff"/><Relationship Id="rId15" Type="http://schemas.openxmlformats.org/officeDocument/2006/relationships/image" Target="../media/image63.png"/><Relationship Id="rId10" Type="http://schemas.openxmlformats.org/officeDocument/2006/relationships/image" Target="../media/image28.png"/><Relationship Id="rId19" Type="http://schemas.openxmlformats.org/officeDocument/2006/relationships/image" Target="../media/image66.png"/><Relationship Id="rId4" Type="http://schemas.microsoft.com/office/2007/relationships/hdphoto" Target="../media/hdphoto4.wdp"/><Relationship Id="rId9" Type="http://schemas.openxmlformats.org/officeDocument/2006/relationships/image" Target="../media/image27.png"/><Relationship Id="rId14" Type="http://schemas.openxmlformats.org/officeDocument/2006/relationships/image" Target="../media/image62.png"/><Relationship Id="rId22" Type="http://schemas.openxmlformats.org/officeDocument/2006/relationships/image" Target="../media/image6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tiff"/><Relationship Id="rId7" Type="http://schemas.openxmlformats.org/officeDocument/2006/relationships/image" Target="../media/image73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tiff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3.png"/><Relationship Id="rId18" Type="http://schemas.openxmlformats.org/officeDocument/2006/relationships/image" Target="../media/image52.png"/><Relationship Id="rId3" Type="http://schemas.openxmlformats.org/officeDocument/2006/relationships/image" Target="../media/image78.png"/><Relationship Id="rId7" Type="http://schemas.openxmlformats.org/officeDocument/2006/relationships/image" Target="../media/image10.png"/><Relationship Id="rId12" Type="http://schemas.openxmlformats.org/officeDocument/2006/relationships/image" Target="../media/image82.png"/><Relationship Id="rId17" Type="http://schemas.openxmlformats.org/officeDocument/2006/relationships/image" Target="../media/image30.png"/><Relationship Id="rId2" Type="http://schemas.openxmlformats.org/officeDocument/2006/relationships/image" Target="../media/image77.png"/><Relationship Id="rId16" Type="http://schemas.openxmlformats.org/officeDocument/2006/relationships/image" Target="../media/image7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microsoft.com/office/2007/relationships/hdphoto" Target="../media/hdphoto1.wdp"/><Relationship Id="rId5" Type="http://schemas.openxmlformats.org/officeDocument/2006/relationships/image" Target="../media/image80.png"/><Relationship Id="rId15" Type="http://schemas.openxmlformats.org/officeDocument/2006/relationships/image" Target="../media/image70.tiff"/><Relationship Id="rId10" Type="http://schemas.openxmlformats.org/officeDocument/2006/relationships/image" Target="../media/image12.png"/><Relationship Id="rId19" Type="http://schemas.openxmlformats.org/officeDocument/2006/relationships/image" Target="../media/image75.png"/><Relationship Id="rId4" Type="http://schemas.openxmlformats.org/officeDocument/2006/relationships/image" Target="../media/image79.pn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AE1EC99C-3E68-431D-919C-E6B5FD6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189348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0" y="3881685"/>
            <a:ext cx="1063766" cy="679445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94" y="1970254"/>
            <a:ext cx="1063766" cy="679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40" y="207469"/>
            <a:ext cx="11521460" cy="1011731"/>
          </a:xfrm>
        </p:spPr>
        <p:txBody>
          <a:bodyPr>
            <a:normAutofit/>
          </a:bodyPr>
          <a:lstStyle/>
          <a:p>
            <a:r>
              <a:rPr lang="zh-TW" altLang="en-US" sz="4000">
                <a:cs typeface="+mn-ea"/>
                <a:sym typeface="Arial" panose="020B0604020202020204" pitchFamily="34" charset="0"/>
              </a:rPr>
              <a:t>使用者自行檢視並還原檔案</a:t>
            </a:r>
            <a:endParaRPr lang="en-US" sz="4000" b="1"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0" y="1961169"/>
            <a:ext cx="3696380" cy="23597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8C5563-5990-9D4E-A7C4-1DAF1A6A8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45" y="2559516"/>
            <a:ext cx="1063766" cy="59886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575790" y="1531191"/>
            <a:ext cx="5082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由管理員指定本地用戶與雲端帳號連結，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使用者僅能看到自己的備份資料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使用者可自行檢視，並完成檔案還原任務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10B581D-2570-E542-A818-1F6831DB6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59" y="3636529"/>
            <a:ext cx="410029" cy="4100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FD4DA8-D781-3049-895A-989E019E02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59" y="3636529"/>
            <a:ext cx="410029" cy="4100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A0619F-337C-8845-997B-3A06A19703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59" y="3636529"/>
            <a:ext cx="410029" cy="4100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E76A5B-7836-3540-AB63-58DAA0518A0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9" y="3636529"/>
            <a:ext cx="410029" cy="410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FD31DC-8589-4347-9DE3-27A64DBA36D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9" y="3636529"/>
            <a:ext cx="410029" cy="4100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C611E9-D79C-9148-8C41-B1E29AAEA9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51" y="3636529"/>
            <a:ext cx="410029" cy="4100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B8DCFF-91F0-A04C-81CC-D6931F6BD2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9" y="3636529"/>
            <a:ext cx="410029" cy="410029"/>
          </a:xfrm>
          <a:prstGeom prst="rect">
            <a:avLst/>
          </a:prstGeom>
        </p:spPr>
      </p:pic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74" y="4882418"/>
            <a:ext cx="3207572" cy="1020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31302-43EB-264A-8440-239F22DB3B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75" t="25782" r="11016" b="26981"/>
          <a:stretch/>
        </p:blipFill>
        <p:spPr>
          <a:xfrm>
            <a:off x="1860773" y="3113815"/>
            <a:ext cx="1933606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155C0-F974-3449-B812-27092525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59" y="5724040"/>
            <a:ext cx="410029" cy="410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56FF15-289E-9047-BED4-EA524137DF0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59" y="5724040"/>
            <a:ext cx="410029" cy="410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DF0224-EAA5-9B4C-88D4-89FDC1B08FA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59" y="5724040"/>
            <a:ext cx="410029" cy="410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4ED592-2208-184F-8C3F-0B888731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9" y="5724040"/>
            <a:ext cx="410029" cy="4100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1BD19D4-857E-F145-8C45-DE4347A7F1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9" y="5724040"/>
            <a:ext cx="410029" cy="410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21E0DDA-FB0E-3B4F-905D-F63403860D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51" y="5724040"/>
            <a:ext cx="410029" cy="4100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C6C835-9217-6942-AA68-4BC9DAE33C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9" y="5724040"/>
            <a:ext cx="410029" cy="410029"/>
          </a:xfrm>
          <a:prstGeom prst="rect">
            <a:avLst/>
          </a:prstGeom>
        </p:spPr>
      </p:pic>
      <p:pic>
        <p:nvPicPr>
          <p:cNvPr id="58" name="圖片 8">
            <a:extLst>
              <a:ext uri="{FF2B5EF4-FFF2-40B4-BE49-F238E27FC236}">
                <a16:creationId xmlns:a16="http://schemas.microsoft.com/office/drawing/2014/main" id="{64080F5C-C776-4C4F-B754-9B80BC767EDA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5183243" y="1428943"/>
            <a:ext cx="1441025" cy="1299360"/>
          </a:xfrm>
          <a:prstGeom prst="rect">
            <a:avLst/>
          </a:prstGeom>
        </p:spPr>
      </p:pic>
      <p:pic>
        <p:nvPicPr>
          <p:cNvPr id="27" name="Picture 33" descr="A picture containing shirt&#10;&#10;Description automatically generated">
            <a:extLst>
              <a:ext uri="{FF2B5EF4-FFF2-40B4-BE49-F238E27FC236}">
                <a16:creationId xmlns:a16="http://schemas.microsoft.com/office/drawing/2014/main" id="{959A104D-548D-4682-A86B-90B37CB27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17" y="4499069"/>
            <a:ext cx="1063766" cy="1063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0BE53-BDA5-A042-B0AF-F332AB30F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1353" y="2854630"/>
            <a:ext cx="5345769" cy="40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02253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sym typeface="Arial" panose="020B0604020202020204" pitchFamily="34" charset="0"/>
              </a:rPr>
              <a:t>再多的資料都可以快速找到</a:t>
            </a:r>
            <a:endParaRPr lang="en-US" sz="3600" b="1"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588AF57-3704-44ED-B20F-9531DDE4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26" y="1858492"/>
            <a:ext cx="1441029" cy="1299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9644F0-77E3-BE46-90FC-D2DBDBB78E1E}"/>
              </a:ext>
            </a:extLst>
          </p:cNvPr>
          <p:cNvSpPr txBox="1"/>
          <p:nvPr/>
        </p:nvSpPr>
        <p:spPr>
          <a:xfrm>
            <a:off x="607040" y="3272152"/>
            <a:ext cx="4734788" cy="227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先預覽檔案再還原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ts val="2900"/>
              </a:lnSpc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多種搜尋條件：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spc="-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郵件：主旨</a:t>
            </a:r>
            <a:r>
              <a:rPr lang="zh-TW" altLang="en-US" sz="1600" spc="-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zh-CN" altLang="en-US" sz="1600" spc="-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寄件人、收件人、副本、密件副本</a:t>
            </a:r>
            <a:endParaRPr lang="en-US" sz="1600" spc="-1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spc="-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聯絡人：名稱、信箱、暱稱、職稱、電話號碼</a:t>
            </a:r>
            <a:endParaRPr lang="en-US" altLang="zh-CN" sz="1600" spc="-1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spc="-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行事曆：發起人、主旨、位置</a:t>
            </a:r>
            <a:endParaRPr lang="en-US" sz="1600" spc="-1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spc="-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雲端硬碟：檔案類型、擁有者、修改日期、名稱</a:t>
            </a:r>
            <a:endParaRPr lang="en-US" sz="1600" spc="-1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B525E-D472-0541-9E63-3D7A57EA9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2666514"/>
            <a:ext cx="7048499" cy="3386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3315F-86DE-EA46-BAFB-29636BC0E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28" t="23426" r="8591" b="28951"/>
          <a:stretch/>
        </p:blipFill>
        <p:spPr>
          <a:xfrm>
            <a:off x="9664700" y="3157852"/>
            <a:ext cx="2158999" cy="2158999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39336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25DC7-7550-D241-83EB-854A638B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582" y="2341924"/>
            <a:ext cx="7449418" cy="3781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sym typeface="Arial" panose="020B0604020202020204" pitchFamily="34" charset="0"/>
              </a:rPr>
              <a:t>排程式多版本備份，有效降低 </a:t>
            </a:r>
            <a:r>
              <a:rPr lang="en-US" sz="3600">
                <a:sym typeface="Arial" panose="020B0604020202020204" pitchFamily="34" charset="0"/>
              </a:rPr>
              <a:t>RPO</a:t>
            </a:r>
            <a:endParaRPr lang="en-US" sz="3600" b="1"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圖片 98">
            <a:extLst>
              <a:ext uri="{FF2B5EF4-FFF2-40B4-BE49-F238E27FC236}">
                <a16:creationId xmlns:a16="http://schemas.microsoft.com/office/drawing/2014/main" id="{5E2619AC-0789-F947-9EC3-A7CAB63E3B8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14353" y="1855180"/>
            <a:ext cx="1471732" cy="13270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AF41669-FCD8-9E41-9139-BBE250AFBF63}"/>
              </a:ext>
            </a:extLst>
          </p:cNvPr>
          <p:cNvGrpSpPr/>
          <p:nvPr/>
        </p:nvGrpSpPr>
        <p:grpSpPr>
          <a:xfrm>
            <a:off x="3860195" y="4925644"/>
            <a:ext cx="2027639" cy="1333089"/>
            <a:chOff x="6808500" y="1346199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BDD9D5E-DA64-324A-9714-B8AB2524F9BF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A6B1DA-7E6F-DD41-9CB6-DEE58244CC94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F97502-3FD8-534D-B981-5F00DEF70811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CB2DD-8150-F149-9007-D847BD575271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61A40-204B-6A4C-93C5-FA1EB171AD2C}"/>
              </a:ext>
            </a:extLst>
          </p:cNvPr>
          <p:cNvGrpSpPr/>
          <p:nvPr/>
        </p:nvGrpSpPr>
        <p:grpSpPr>
          <a:xfrm>
            <a:off x="3141415" y="4925644"/>
            <a:ext cx="2027639" cy="1333089"/>
            <a:chOff x="3527603" y="1427747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6639A99-2A33-824E-865B-AE98C2E42E4C}"/>
                </a:ext>
              </a:extLst>
            </p:cNvPr>
            <p:cNvSpPr/>
            <p:nvPr/>
          </p:nvSpPr>
          <p:spPr>
            <a:xfrm>
              <a:off x="3527603" y="1427747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8E8E1E-6A26-FE4B-BDC0-ABE45D9F8E22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E7D43D-8063-E641-BEA8-7A47B417E535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463D41F-50DC-B747-8545-052B6D53F90B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1CCF49D-DB1A-D248-B489-054E8C35E1C9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37223F-846F-C645-A310-5A3CE2FD90E8}"/>
              </a:ext>
            </a:extLst>
          </p:cNvPr>
          <p:cNvGrpSpPr/>
          <p:nvPr/>
        </p:nvGrpSpPr>
        <p:grpSpPr>
          <a:xfrm>
            <a:off x="2481799" y="4925644"/>
            <a:ext cx="2027639" cy="1333089"/>
            <a:chOff x="1988003" y="3838073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4CCC0DA9-9538-3641-827A-588CB18A509C}"/>
                </a:ext>
              </a:extLst>
            </p:cNvPr>
            <p:cNvSpPr/>
            <p:nvPr/>
          </p:nvSpPr>
          <p:spPr>
            <a:xfrm>
              <a:off x="1988003" y="3838073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6E418C-A026-AE41-851C-F3CA57A75F97}"/>
                </a:ext>
              </a:extLst>
            </p:cNvPr>
            <p:cNvSpPr/>
            <p:nvPr/>
          </p:nvSpPr>
          <p:spPr>
            <a:xfrm>
              <a:off x="2260600" y="3990474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AA2959-4019-BA48-BF71-75A9D506D13B}"/>
                </a:ext>
              </a:extLst>
            </p:cNvPr>
            <p:cNvSpPr/>
            <p:nvPr/>
          </p:nvSpPr>
          <p:spPr>
            <a:xfrm>
              <a:off x="2260600" y="4381500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FB3C3B-B982-DD48-A813-BBB753B362F4}"/>
                </a:ext>
              </a:extLst>
            </p:cNvPr>
            <p:cNvSpPr/>
            <p:nvPr/>
          </p:nvSpPr>
          <p:spPr>
            <a:xfrm>
              <a:off x="2260600" y="4686300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12A2A1A-C185-734B-A7AB-C26EC216EA53}"/>
                </a:ext>
              </a:extLst>
            </p:cNvPr>
            <p:cNvSpPr/>
            <p:nvPr/>
          </p:nvSpPr>
          <p:spPr>
            <a:xfrm>
              <a:off x="2260600" y="4965700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Pie 46">
              <a:extLst>
                <a:ext uri="{FF2B5EF4-FFF2-40B4-BE49-F238E27FC236}">
                  <a16:creationId xmlns:a16="http://schemas.microsoft.com/office/drawing/2014/main" id="{1198A8EB-A9AD-5C4A-9279-939380BD819F}"/>
                </a:ext>
              </a:extLst>
            </p:cNvPr>
            <p:cNvSpPr/>
            <p:nvPr/>
          </p:nvSpPr>
          <p:spPr>
            <a:xfrm>
              <a:off x="3484709" y="4289773"/>
              <a:ext cx="554403" cy="580722"/>
            </a:xfrm>
            <a:prstGeom prst="pie">
              <a:avLst>
                <a:gd name="adj1" fmla="val 20569034"/>
                <a:gd name="adj2" fmla="val 20525782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EED32A-B3A9-4C4F-86BF-0F6283E778F3}"/>
              </a:ext>
            </a:extLst>
          </p:cNvPr>
          <p:cNvSpPr txBox="1"/>
          <p:nvPr/>
        </p:nvSpPr>
        <p:spPr>
          <a:xfrm>
            <a:off x="639935" y="3182227"/>
            <a:ext cx="3951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僅備份版本差異，並保留多版本備份內容</a:t>
            </a:r>
            <a:endParaRPr lang="en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CD0C29-E2B1-6940-8B28-7B0E0D75A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4" t="6377" r="56165" b="44466"/>
          <a:stretch/>
        </p:blipFill>
        <p:spPr>
          <a:xfrm>
            <a:off x="6224874" y="2253241"/>
            <a:ext cx="2242417" cy="2242417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014794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3F68854-A37E-9A4A-849F-49140C44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ym typeface="Arial" panose="020B0604020202020204" pitchFamily="34" charset="0"/>
              </a:rPr>
              <a:t>Demo</a:t>
            </a:r>
            <a:endParaRPr lang="en-TW" b="1">
              <a:sym typeface="Arial" panose="020B0604020202020204" pitchFamily="34" charset="0"/>
            </a:endParaRPr>
          </a:p>
        </p:txBody>
      </p:sp>
      <p:pic>
        <p:nvPicPr>
          <p:cNvPr id="6" name="圖片 5" descr="一張含有 監視器, 坐, 螢幕, 食物 的圖片&#10;&#10;自動產生的描述">
            <a:extLst>
              <a:ext uri="{FF2B5EF4-FFF2-40B4-BE49-F238E27FC236}">
                <a16:creationId xmlns:a16="http://schemas.microsoft.com/office/drawing/2014/main" id="{E6288082-AB7C-411F-A673-18ED5CB4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2754745"/>
            <a:ext cx="5571538" cy="3201555"/>
          </a:xfrm>
          <a:prstGeom prst="rect">
            <a:avLst/>
          </a:prstGeom>
          <a:effectLst>
            <a:glow rad="850900">
              <a:schemeClr val="accent5">
                <a:satMod val="175000"/>
                <a:alpha val="1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63873838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F68854-A37E-9A4A-849F-49140C44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6600" b="1">
                <a:sym typeface="Arial" panose="020B0604020202020204" pitchFamily="34" charset="0"/>
              </a:rPr>
              <a:t>Boxafe </a:t>
            </a:r>
            <a:br>
              <a:rPr lang="en-TW" sz="6600" b="1">
                <a:sym typeface="Arial" panose="020B0604020202020204" pitchFamily="34" charset="0"/>
              </a:rPr>
            </a:br>
            <a:r>
              <a:rPr lang="en-US" sz="6600" b="1" err="1">
                <a:sym typeface="Arial" panose="020B0604020202020204" pitchFamily="34" charset="0"/>
              </a:rPr>
              <a:t>常見問題</a:t>
            </a:r>
            <a:endParaRPr lang="en-TW" sz="6600" b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6406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09BB-F830-3645-8610-C1DA8F3F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38" y="3090333"/>
            <a:ext cx="4830164" cy="1494402"/>
          </a:xfrm>
        </p:spPr>
        <p:txBody>
          <a:bodyPr>
            <a:normAutofit/>
          </a:bodyPr>
          <a:lstStyle/>
          <a:p>
            <a:r>
              <a:rPr lang="en-US" sz="4000" b="0">
                <a:sym typeface="Arial" panose="020B0604020202020204" pitchFamily="34" charset="0"/>
              </a:rPr>
              <a:t>“</a:t>
            </a:r>
            <a:r>
              <a:rPr lang="zh-TW" altLang="en-US" sz="4000" b="0">
                <a:sym typeface="Arial" panose="020B0604020202020204" pitchFamily="34" charset="0"/>
              </a:rPr>
              <a:t> </a:t>
            </a:r>
            <a:r>
              <a:rPr lang="en-US" sz="4000" b="0">
                <a:sym typeface="Arial" panose="020B0604020202020204" pitchFamily="34" charset="0"/>
              </a:rPr>
              <a:t>QNAP NAS </a:t>
            </a:r>
            <a:r>
              <a:rPr lang="zh-TW" altLang="en-US" sz="4000" b="0">
                <a:sym typeface="Arial" panose="020B0604020202020204" pitchFamily="34" charset="0"/>
              </a:rPr>
              <a:t>有任何的限制或需求嗎？</a:t>
            </a:r>
            <a:r>
              <a:rPr lang="en-US" sz="4000" b="0">
                <a:sym typeface="Arial" panose="020B0604020202020204" pitchFamily="34" charset="0"/>
              </a:rPr>
              <a:t>”</a:t>
            </a:r>
            <a:endParaRPr lang="en-TW" sz="4000" b="0"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962F7F-323E-4761-8A02-92FE0D20B6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643985" y="452310"/>
            <a:ext cx="3389670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3951566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CE45DC10-4614-41BD-B530-A72D78913F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flipH="1">
            <a:off x="607039" y="4290087"/>
            <a:ext cx="10977922" cy="267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C6ECF-E097-874C-8044-36A2DDBD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207469"/>
            <a:ext cx="11850168" cy="10117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ym typeface="Arial" panose="020B0604020202020204" pitchFamily="34" charset="0"/>
              </a:rPr>
              <a:t>QNAP NAS</a:t>
            </a:r>
            <a:r>
              <a:rPr lang="zh-TW" altLang="en-US" sz="4800">
                <a:sym typeface="Arial" panose="020B0604020202020204" pitchFamily="34" charset="0"/>
              </a:rPr>
              <a:t> 限制級需求</a:t>
            </a:r>
            <a:endParaRPr lang="en-US" sz="4800" kern="12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BA36BD-14CD-B04A-9D91-7E6B264AB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5032" y="5089913"/>
            <a:ext cx="2404919" cy="41059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A259BE6-4A3D-A240-90DE-EB77BE612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6068" y="2018185"/>
            <a:ext cx="958058" cy="41059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1B7CE8-0BBA-B842-BA32-2186CD541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6068" y="3369163"/>
            <a:ext cx="1906336" cy="4105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5E7DC-2EC0-B546-9079-324485A6AE22}"/>
              </a:ext>
            </a:extLst>
          </p:cNvPr>
          <p:cNvSpPr/>
          <p:nvPr/>
        </p:nvSpPr>
        <p:spPr>
          <a:xfrm>
            <a:off x="958884" y="3097737"/>
            <a:ext cx="3346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採用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64-bit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Intel, AMD, ARM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處理器的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，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須擁有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最低為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可用記憶體及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總記憶體</a:t>
            </a:r>
            <a:endParaRPr lang="en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形 107">
            <a:extLst>
              <a:ext uri="{FF2B5EF4-FFF2-40B4-BE49-F238E27FC236}">
                <a16:creationId xmlns:a16="http://schemas.microsoft.com/office/drawing/2014/main" id="{60171758-4853-5D42-959D-201D7F671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1" y="1944918"/>
            <a:ext cx="3207572" cy="1020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41CFD0-931E-AC4B-A260-37E09EECA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9428" t="33051" r="20001" b="30711"/>
          <a:stretch/>
        </p:blipFill>
        <p:spPr>
          <a:xfrm>
            <a:off x="1093519" y="4260389"/>
            <a:ext cx="3077029" cy="18408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6C4CF8-6116-E948-B0D1-1D2D53FAE5C6}"/>
              </a:ext>
            </a:extLst>
          </p:cNvPr>
          <p:cNvSpPr txBox="1"/>
          <p:nvPr/>
        </p:nvSpPr>
        <p:spPr>
          <a:xfrm>
            <a:off x="7762801" y="202528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4.4.2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以上版本</a:t>
            </a:r>
            <a:endParaRPr lang="en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9B3CC-A662-5343-84F4-45EDD73514D0}"/>
              </a:ext>
            </a:extLst>
          </p:cNvPr>
          <p:cNvSpPr txBox="1"/>
          <p:nvPr/>
        </p:nvSpPr>
        <p:spPr>
          <a:xfrm>
            <a:off x="7762801" y="3109727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en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hero h4.5.0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以上版本</a:t>
            </a:r>
            <a:endParaRPr lang="en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7B425E-9130-6E4D-B245-4FC456BA72E1}"/>
              </a:ext>
            </a:extLst>
          </p:cNvPr>
          <p:cNvSpPr txBox="1"/>
          <p:nvPr/>
        </p:nvSpPr>
        <p:spPr>
          <a:xfrm>
            <a:off x="7762801" y="5110545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cloud c4.5.1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以上版本</a:t>
            </a:r>
            <a:endParaRPr lang="en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B2FB7C-CC80-414A-89D1-B9DB75489C44}"/>
              </a:ext>
            </a:extLst>
          </p:cNvPr>
          <p:cNvSpPr/>
          <p:nvPr/>
        </p:nvSpPr>
        <p:spPr>
          <a:xfrm>
            <a:off x="7762801" y="3384731"/>
            <a:ext cx="3736472" cy="72468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err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zh-TW" altLang="en-US" sz="16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在線重複資料刪除 </a:t>
            </a:r>
            <a:r>
              <a:rPr lang="en-US" altLang="zh-TW" sz="16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en-US" sz="16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Inline Data Deduplication)，</a:t>
            </a:r>
            <a:r>
              <a:rPr lang="en-US" sz="1600" err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可有效減少空間使用量</a:t>
            </a:r>
            <a:endParaRPr lang="en-TW" sz="160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9C5DB3A4-72DE-4BB9-AB52-0F85381CB619}"/>
              </a:ext>
            </a:extLst>
          </p:cNvPr>
          <p:cNvCxnSpPr/>
          <p:nvPr/>
        </p:nvCxnSpPr>
        <p:spPr>
          <a:xfrm>
            <a:off x="4806068" y="2807855"/>
            <a:ext cx="669320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031425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A1BB-4CFE-2E43-B475-7BED922C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40" y="3005669"/>
            <a:ext cx="4269760" cy="1610528"/>
          </a:xfrm>
        </p:spPr>
        <p:txBody>
          <a:bodyPr>
            <a:normAutofit/>
          </a:bodyPr>
          <a:lstStyle/>
          <a:p>
            <a:r>
              <a:rPr lang="en-US" sz="4400" b="0">
                <a:sym typeface="Arial" panose="020B0604020202020204" pitchFamily="34" charset="0"/>
              </a:rPr>
              <a:t>“ </a:t>
            </a:r>
            <a:r>
              <a:rPr lang="en-TW" b="0">
                <a:sym typeface="Arial" panose="020B0604020202020204" pitchFamily="34" charset="0"/>
              </a:rPr>
              <a:t>為什麼我無法登入</a:t>
            </a:r>
            <a:r>
              <a:rPr lang="zh-TW" altLang="en-US" b="0">
                <a:sym typeface="Arial" panose="020B0604020202020204" pitchFamily="34" charset="0"/>
              </a:rPr>
              <a:t> </a:t>
            </a:r>
            <a:r>
              <a:rPr lang="en-TW" b="0">
                <a:sym typeface="Arial" panose="020B0604020202020204" pitchFamily="34" charset="0"/>
              </a:rPr>
              <a:t>Boxafe？</a:t>
            </a:r>
            <a:r>
              <a:rPr lang="en-US" sz="4400" b="0">
                <a:sym typeface="Arial" panose="020B0604020202020204" pitchFamily="34" charset="0"/>
              </a:rPr>
              <a:t>” </a:t>
            </a:r>
            <a:endParaRPr lang="en-TW" sz="4400" b="0"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FCABDC0-02CE-4701-B3EA-E65B4DDAC0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99465" y="438168"/>
            <a:ext cx="3621338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55363512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CEE46C-8249-754A-8C4F-131CA542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>
                <a:sym typeface="Arial" panose="020B0604020202020204" pitchFamily="34" charset="0"/>
              </a:rPr>
              <a:t>第一次登入需使用 “admin” 帳號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5813A5-0F19-2840-83C1-EFDFB9A263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872342"/>
            <a:ext cx="5621867" cy="2514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由於企業分工，NAS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管理者不一定是 G suite / Microsoft 365 的網域管理者</a:t>
            </a:r>
          </a:p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為確保企業資料安全及隱私，第一次登入時僅限 NAS “admin”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帳號登入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endParaRPr lang="en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 Boxafe 設定中，可加入更多管理員帳號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F6F1E7-D63D-4C4A-AFDF-30448BCAC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79131"/>
              </p:ext>
            </p:extLst>
          </p:nvPr>
        </p:nvGraphicFramePr>
        <p:xfrm>
          <a:off x="838200" y="5199191"/>
          <a:ext cx="10744202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1280">
                  <a:extLst>
                    <a:ext uri="{9D8B030D-6E8A-4147-A177-3AD203B41FA5}">
                      <a16:colId xmlns:a16="http://schemas.microsoft.com/office/drawing/2014/main" val="1416727052"/>
                    </a:ext>
                  </a:extLst>
                </a:gridCol>
                <a:gridCol w="1248741">
                  <a:extLst>
                    <a:ext uri="{9D8B030D-6E8A-4147-A177-3AD203B41FA5}">
                      <a16:colId xmlns:a16="http://schemas.microsoft.com/office/drawing/2014/main" val="4116601108"/>
                    </a:ext>
                  </a:extLst>
                </a:gridCol>
                <a:gridCol w="1936462">
                  <a:extLst>
                    <a:ext uri="{9D8B030D-6E8A-4147-A177-3AD203B41FA5}">
                      <a16:colId xmlns:a16="http://schemas.microsoft.com/office/drawing/2014/main" val="3773976224"/>
                    </a:ext>
                  </a:extLst>
                </a:gridCol>
                <a:gridCol w="1592258">
                  <a:extLst>
                    <a:ext uri="{9D8B030D-6E8A-4147-A177-3AD203B41FA5}">
                      <a16:colId xmlns:a16="http://schemas.microsoft.com/office/drawing/2014/main" val="3738852566"/>
                    </a:ext>
                  </a:extLst>
                </a:gridCol>
                <a:gridCol w="2016082">
                  <a:extLst>
                    <a:ext uri="{9D8B030D-6E8A-4147-A177-3AD203B41FA5}">
                      <a16:colId xmlns:a16="http://schemas.microsoft.com/office/drawing/2014/main" val="2195769411"/>
                    </a:ext>
                  </a:extLst>
                </a:gridCol>
                <a:gridCol w="1334377">
                  <a:extLst>
                    <a:ext uri="{9D8B030D-6E8A-4147-A177-3AD203B41FA5}">
                      <a16:colId xmlns:a16="http://schemas.microsoft.com/office/drawing/2014/main" val="3746597093"/>
                    </a:ext>
                  </a:extLst>
                </a:gridCol>
                <a:gridCol w="1625002">
                  <a:extLst>
                    <a:ext uri="{9D8B030D-6E8A-4147-A177-3AD203B41FA5}">
                      <a16:colId xmlns:a16="http://schemas.microsoft.com/office/drawing/2014/main" val="4026432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角色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新增網域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檢視備份狀態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進行備份任務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檢視備份資料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還原資料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檢視任務及紀錄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59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管理員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所有資料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10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使用者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僅該使用者的資料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7950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62DF0F-99CA-374B-AFF8-ACD20CF04C67}"/>
              </a:ext>
            </a:extLst>
          </p:cNvPr>
          <p:cNvSpPr txBox="1"/>
          <p:nvPr/>
        </p:nvSpPr>
        <p:spPr>
          <a:xfrm>
            <a:off x="838200" y="4644019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角色的權限：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9EB48-038F-7449-BFA6-B1AF5446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45" y="1155095"/>
            <a:ext cx="5118255" cy="38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8304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47AA-04ED-624B-8CC4-92987B5D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240" y="3090333"/>
            <a:ext cx="4549160" cy="1402766"/>
          </a:xfrm>
        </p:spPr>
        <p:txBody>
          <a:bodyPr>
            <a:normAutofit/>
          </a:bodyPr>
          <a:lstStyle/>
          <a:p>
            <a:r>
              <a:rPr lang="en-US" sz="4000" b="0">
                <a:sym typeface="Arial" panose="020B0604020202020204" pitchFamily="34" charset="0"/>
              </a:rPr>
              <a:t>“</a:t>
            </a:r>
            <a:r>
              <a:rPr lang="zh-TW" altLang="en-US" sz="4000" b="0">
                <a:sym typeface="Arial" panose="020B0604020202020204" pitchFamily="34" charset="0"/>
              </a:rPr>
              <a:t> </a:t>
            </a:r>
            <a:r>
              <a:rPr lang="en-US" sz="4000" b="0" err="1">
                <a:sym typeface="Arial" panose="020B0604020202020204" pitchFamily="34" charset="0"/>
              </a:rPr>
              <a:t>Boxafe</a:t>
            </a:r>
            <a:r>
              <a:rPr lang="en-US" sz="4000" b="0">
                <a:sym typeface="Arial" panose="020B0604020202020204" pitchFamily="34" charset="0"/>
              </a:rPr>
              <a:t> </a:t>
            </a:r>
            <a:r>
              <a:rPr lang="zh-TW" altLang="en-US" sz="4000" b="0">
                <a:sym typeface="Arial" panose="020B0604020202020204" pitchFamily="34" charset="0"/>
              </a:rPr>
              <a:t>的備份資料儲存在哪裡？</a:t>
            </a:r>
            <a:r>
              <a:rPr lang="en-US" sz="4000" b="0">
                <a:sym typeface="Arial" panose="020B0604020202020204" pitchFamily="34" charset="0"/>
              </a:rPr>
              <a:t>”</a:t>
            </a:r>
            <a:endParaRPr lang="en-TW" sz="4000" b="0"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1E2D33-65B3-4404-883D-228A1B178C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31199" y="433438"/>
            <a:ext cx="3615241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924429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E7A3DA-5C9F-FC4C-887B-E20391B9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>
                <a:cs typeface="Arial"/>
                <a:sym typeface="Arial" panose="020B0604020202020204" pitchFamily="34" charset="0"/>
              </a:rPr>
              <a:t>三面向帶你瞧瞧 </a:t>
            </a:r>
            <a:r>
              <a:rPr lang="en-US" altLang="zh-CN" sz="4000" err="1">
                <a:cs typeface="Arial"/>
                <a:sym typeface="Arial" panose="020B0604020202020204" pitchFamily="34" charset="0"/>
              </a:rPr>
              <a:t>Boxafe</a:t>
            </a:r>
            <a:endParaRPr lang="en-US" sz="4000">
              <a:sym typeface="Arial" panose="020B0604020202020204" pitchFamily="34" charset="0"/>
            </a:endParaRPr>
          </a:p>
        </p:txBody>
      </p:sp>
      <p:sp>
        <p:nvSpPr>
          <p:cNvPr id="8" name="文字方塊 7" hidden="1">
            <a:extLst>
              <a:ext uri="{FF2B5EF4-FFF2-40B4-BE49-F238E27FC236}">
                <a16:creationId xmlns:a16="http://schemas.microsoft.com/office/drawing/2014/main" id="{3875B6A4-AA64-47EE-967D-F29FCEAC3D65}"/>
              </a:ext>
            </a:extLst>
          </p:cNvPr>
          <p:cNvSpPr txBox="1"/>
          <p:nvPr/>
        </p:nvSpPr>
        <p:spPr>
          <a:xfrm>
            <a:off x="607039" y="-2131266"/>
            <a:ext cx="16204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01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文字方塊 8" hidden="1">
            <a:extLst>
              <a:ext uri="{FF2B5EF4-FFF2-40B4-BE49-F238E27FC236}">
                <a16:creationId xmlns:a16="http://schemas.microsoft.com/office/drawing/2014/main" id="{9842BB35-AD7F-4980-AF94-5C02C97484BF}"/>
              </a:ext>
            </a:extLst>
          </p:cNvPr>
          <p:cNvSpPr txBox="1"/>
          <p:nvPr/>
        </p:nvSpPr>
        <p:spPr>
          <a:xfrm>
            <a:off x="2486639" y="-2131266"/>
            <a:ext cx="16204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02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文字方塊 9" hidden="1">
            <a:extLst>
              <a:ext uri="{FF2B5EF4-FFF2-40B4-BE49-F238E27FC236}">
                <a16:creationId xmlns:a16="http://schemas.microsoft.com/office/drawing/2014/main" id="{BE607692-B5C6-42C7-B70E-C8447A4C47BC}"/>
              </a:ext>
            </a:extLst>
          </p:cNvPr>
          <p:cNvSpPr txBox="1"/>
          <p:nvPr/>
        </p:nvSpPr>
        <p:spPr>
          <a:xfrm>
            <a:off x="4637172" y="-2131266"/>
            <a:ext cx="16204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03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DD18FAFB-9B30-9647-82FB-2F87317AC21B}"/>
              </a:ext>
            </a:extLst>
          </p:cNvPr>
          <p:cNvSpPr txBox="1"/>
          <p:nvPr/>
        </p:nvSpPr>
        <p:spPr>
          <a:xfrm>
            <a:off x="474846" y="7231473"/>
            <a:ext cx="5071533" cy="2343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Why I need to backup G suite / Office 365?</a:t>
            </a:r>
          </a:p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altLang="zh-CN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provides a secure and friendly backup solution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Frequently Asked Questions</a:t>
            </a:r>
          </a:p>
        </p:txBody>
      </p:sp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E88E9E55-3CCF-49B0-91C2-D80270976F15}"/>
              </a:ext>
            </a:extLst>
          </p:cNvPr>
          <p:cNvSpPr txBox="1"/>
          <p:nvPr/>
        </p:nvSpPr>
        <p:spPr>
          <a:xfrm>
            <a:off x="6472682" y="-2131266"/>
            <a:ext cx="16991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04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767E345-7757-42B9-82E9-51A4DBD8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616277" y="1341789"/>
            <a:ext cx="3542083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897B6EC-FFCB-41CA-951A-77E6018D299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16563" y="1341789"/>
            <a:ext cx="3548180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53C0246-2701-46F7-9E8E-18DED17D54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48519" y="1341789"/>
            <a:ext cx="3316511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2545661D-5AC0-4DA2-8FD7-553BBA786750}"/>
              </a:ext>
            </a:extLst>
          </p:cNvPr>
          <p:cNvSpPr txBox="1"/>
          <p:nvPr/>
        </p:nvSpPr>
        <p:spPr>
          <a:xfrm>
            <a:off x="1528500" y="3832674"/>
            <a:ext cx="2864450" cy="14398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為什麼需要備份 </a:t>
            </a: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 suite / Microsoft 365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？</a:t>
            </a:r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F65DC6F7-92D6-4E2C-A064-CE4CEA2E365D}"/>
              </a:ext>
            </a:extLst>
          </p:cNvPr>
          <p:cNvSpPr txBox="1"/>
          <p:nvPr/>
        </p:nvSpPr>
        <p:spPr>
          <a:xfrm>
            <a:off x="4625978" y="3832674"/>
            <a:ext cx="2990298" cy="14342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altLang="zh-CN" sz="28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給你方便且安全的備份/</a:t>
            </a:r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還原服務</a:t>
            </a:r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CC6933BD-4DDA-45DC-8A4C-97EBC9571DED}"/>
              </a:ext>
            </a:extLst>
          </p:cNvPr>
          <p:cNvSpPr txBox="1"/>
          <p:nvPr/>
        </p:nvSpPr>
        <p:spPr>
          <a:xfrm>
            <a:off x="8093138" y="3832674"/>
            <a:ext cx="2588360" cy="5208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TW"/>
            </a:defPPr>
            <a:lvl1pPr algn="ctr">
              <a:lnSpc>
                <a:spcPts val="3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常見問題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D7DF00B-5CF5-43C9-80F1-516586E2161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6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312" y="-2572751"/>
            <a:ext cx="3603048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D2B35B50-2B12-4A2D-BB42-F5AE11D12CC4}"/>
              </a:ext>
            </a:extLst>
          </p:cNvPr>
          <p:cNvSpPr txBox="1"/>
          <p:nvPr/>
        </p:nvSpPr>
        <p:spPr>
          <a:xfrm>
            <a:off x="2227495" y="-2131266"/>
            <a:ext cx="16991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Q1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DE2EA7E9-C022-4127-ACAB-9A57308664F3}"/>
              </a:ext>
            </a:extLst>
          </p:cNvPr>
          <p:cNvSpPr txBox="1"/>
          <p:nvPr/>
        </p:nvSpPr>
        <p:spPr>
          <a:xfrm>
            <a:off x="3926661" y="-2131266"/>
            <a:ext cx="16991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Q2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文字方塊 22" hidden="1">
            <a:extLst>
              <a:ext uri="{FF2B5EF4-FFF2-40B4-BE49-F238E27FC236}">
                <a16:creationId xmlns:a16="http://schemas.microsoft.com/office/drawing/2014/main" id="{057CC398-71A6-4881-B62E-ECE838388FD8}"/>
              </a:ext>
            </a:extLst>
          </p:cNvPr>
          <p:cNvSpPr txBox="1"/>
          <p:nvPr/>
        </p:nvSpPr>
        <p:spPr>
          <a:xfrm>
            <a:off x="5623099" y="-2236841"/>
            <a:ext cx="16991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Q3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文字方塊 23" hidden="1">
            <a:extLst>
              <a:ext uri="{FF2B5EF4-FFF2-40B4-BE49-F238E27FC236}">
                <a16:creationId xmlns:a16="http://schemas.microsoft.com/office/drawing/2014/main" id="{F6F80045-294F-4AB3-8773-F2F79183258C}"/>
              </a:ext>
            </a:extLst>
          </p:cNvPr>
          <p:cNvSpPr txBox="1"/>
          <p:nvPr/>
        </p:nvSpPr>
        <p:spPr>
          <a:xfrm>
            <a:off x="7689616" y="-2134660"/>
            <a:ext cx="20030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Q4</a:t>
            </a:r>
            <a:endParaRPr lang="zh-TW" altLang="en-US" sz="13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51665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1EF98-0EA0-B242-BA5C-923B84F0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sym typeface="Arial" panose="020B0604020202020204" pitchFamily="34" charset="0"/>
              </a:rPr>
              <a:t>將資料存放在隱藏目錄以確保資料安全</a:t>
            </a:r>
          </a:p>
        </p:txBody>
      </p:sp>
      <p:sp>
        <p:nvSpPr>
          <p:cNvPr id="5" name="Content Placeholder 4" hidden="1">
            <a:extLst>
              <a:ext uri="{FF2B5EF4-FFF2-40B4-BE49-F238E27FC236}">
                <a16:creationId xmlns:a16="http://schemas.microsoft.com/office/drawing/2014/main" id="{3C44D4E9-951F-3441-A94E-8C0DEC23BB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backup data is store in the hidden path in the volume where Boxafe intalls to keep backup data secure and avoid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modification.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92" name="群組 91" hidden="1">
            <a:extLst>
              <a:ext uri="{FF2B5EF4-FFF2-40B4-BE49-F238E27FC236}">
                <a16:creationId xmlns:a16="http://schemas.microsoft.com/office/drawing/2014/main" id="{31F1408F-F4C5-483C-B331-6E839BF86969}"/>
              </a:ext>
            </a:extLst>
          </p:cNvPr>
          <p:cNvGrpSpPr/>
          <p:nvPr/>
        </p:nvGrpSpPr>
        <p:grpSpPr>
          <a:xfrm>
            <a:off x="838200" y="-4140486"/>
            <a:ext cx="9166761" cy="3513632"/>
            <a:chOff x="838200" y="-4140486"/>
            <a:chExt cx="9166761" cy="35136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E2E7A8-8F54-984F-B3B3-D83221E5E10C}"/>
                </a:ext>
              </a:extLst>
            </p:cNvPr>
            <p:cNvSpPr/>
            <p:nvPr/>
          </p:nvSpPr>
          <p:spPr>
            <a:xfrm>
              <a:off x="838200" y="-4005549"/>
              <a:ext cx="9065821" cy="33786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2CD59C7-1B34-5E48-A04E-2E6D3C69B76B}"/>
                </a:ext>
              </a:extLst>
            </p:cNvPr>
            <p:cNvSpPr/>
            <p:nvPr/>
          </p:nvSpPr>
          <p:spPr>
            <a:xfrm>
              <a:off x="926276" y="-4140486"/>
              <a:ext cx="819398" cy="3249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roadmap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C50B7C-DA53-5B4B-B19C-1D2AD153A337}"/>
                </a:ext>
              </a:extLst>
            </p:cNvPr>
            <p:cNvSpPr txBox="1"/>
            <p:nvPr/>
          </p:nvSpPr>
          <p:spPr>
            <a:xfrm>
              <a:off x="1145970" y="-3680607"/>
              <a:ext cx="7950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sz="28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Export and download to re-use the backup data</a:t>
              </a:r>
            </a:p>
          </p:txBody>
        </p:sp>
        <p:pic>
          <p:nvPicPr>
            <p:cNvPr id="10" name="圖形 107">
              <a:extLst>
                <a:ext uri="{FF2B5EF4-FFF2-40B4-BE49-F238E27FC236}">
                  <a16:creationId xmlns:a16="http://schemas.microsoft.com/office/drawing/2014/main" id="{B84B23F2-485C-1849-8E29-A75805A69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084" y="-1978803"/>
              <a:ext cx="3207572" cy="1020170"/>
            </a:xfrm>
            <a:prstGeom prst="rect">
              <a:avLst/>
            </a:prstGeom>
          </p:spPr>
        </p:pic>
        <p:pic>
          <p:nvPicPr>
            <p:cNvPr id="11" name="Picture 1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D7C81D70-CD22-A34B-A956-B882A96D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27" y="-2315690"/>
              <a:ext cx="639210" cy="6392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0F5928-66C0-A74D-9B6D-FB896A722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4" t="1331" r="671" b="220"/>
            <a:stretch/>
          </p:blipFill>
          <p:spPr>
            <a:xfrm>
              <a:off x="2509397" y="-2365878"/>
              <a:ext cx="639211" cy="639211"/>
            </a:xfrm>
            <a:prstGeom prst="roundRect">
              <a:avLst>
                <a:gd name="adj" fmla="val 25438"/>
              </a:avLst>
            </a:prstGeom>
          </p:spPr>
        </p:pic>
        <p:pic>
          <p:nvPicPr>
            <p:cNvPr id="12" name="圖形 39">
              <a:extLst>
                <a:ext uri="{FF2B5EF4-FFF2-40B4-BE49-F238E27FC236}">
                  <a16:creationId xmlns:a16="http://schemas.microsoft.com/office/drawing/2014/main" id="{828245AD-053A-6A4A-90CB-61D654D0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15328" y="-2061168"/>
              <a:ext cx="1679025" cy="1020170"/>
            </a:xfrm>
            <a:prstGeom prst="rect">
              <a:avLst/>
            </a:prstGeom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7C507FC-9061-564D-A1D5-B247FC081C36}"/>
                </a:ext>
              </a:extLst>
            </p:cNvPr>
            <p:cNvSpPr/>
            <p:nvPr/>
          </p:nvSpPr>
          <p:spPr>
            <a:xfrm>
              <a:off x="2979390" y="-2638369"/>
              <a:ext cx="857459" cy="523220"/>
            </a:xfrm>
            <a:prstGeom prst="arc">
              <a:avLst>
                <a:gd name="adj1" fmla="val 11837004"/>
                <a:gd name="adj2" fmla="val 20619428"/>
              </a:avLst>
            </a:prstGeom>
            <a:ln w="127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1008C25-0518-9E46-8441-90CCD69AAF32}"/>
                </a:ext>
              </a:extLst>
            </p:cNvPr>
            <p:cNvSpPr/>
            <p:nvPr/>
          </p:nvSpPr>
          <p:spPr>
            <a:xfrm rot="1188518">
              <a:off x="4084615" y="-2642200"/>
              <a:ext cx="1311480" cy="895390"/>
            </a:xfrm>
            <a:prstGeom prst="arc">
              <a:avLst>
                <a:gd name="adj1" fmla="val 10705241"/>
                <a:gd name="adj2" fmla="val 21010959"/>
              </a:avLst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07B68E-7D09-104D-BE88-A285043F827B}"/>
                </a:ext>
              </a:extLst>
            </p:cNvPr>
            <p:cNvSpPr txBox="1"/>
            <p:nvPr/>
          </p:nvSpPr>
          <p:spPr>
            <a:xfrm>
              <a:off x="3021290" y="-3027358"/>
              <a:ext cx="951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Export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E15496-74CA-AD4C-9C5D-667221A21C3F}"/>
                </a:ext>
              </a:extLst>
            </p:cNvPr>
            <p:cNvSpPr txBox="1"/>
            <p:nvPr/>
          </p:nvSpPr>
          <p:spPr>
            <a:xfrm>
              <a:off x="4107483" y="-3017111"/>
              <a:ext cx="1240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Download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B02764-E506-B549-8414-04EBDE85A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1883" y="-1133383"/>
              <a:ext cx="277421" cy="28192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8CE100-D541-5947-B5DD-9136B65E800B}"/>
                </a:ext>
              </a:extLst>
            </p:cNvPr>
            <p:cNvSpPr txBox="1"/>
            <p:nvPr/>
          </p:nvSpPr>
          <p:spPr>
            <a:xfrm>
              <a:off x="8829304" y="-1171170"/>
              <a:ext cx="1175657" cy="377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2020 Q3</a:t>
              </a:r>
            </a:p>
          </p:txBody>
        </p:sp>
      </p:grp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7885031-4526-B74F-A7CF-4D2A581FC14E}"/>
              </a:ext>
            </a:extLst>
          </p:cNvPr>
          <p:cNvSpPr txBox="1">
            <a:spLocks/>
          </p:cNvSpPr>
          <p:nvPr/>
        </p:nvSpPr>
        <p:spPr>
          <a:xfrm>
            <a:off x="1126733" y="1565069"/>
            <a:ext cx="9938534" cy="8945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為保護備份資料的安全與避免遭竄改，</a:t>
            </a:r>
            <a:r>
              <a:rPr lang="en-US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將備份資料儲存於應用程式所在磁碟區的隱藏目錄中。</a:t>
            </a: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F3145474-5B06-457A-9A95-C70D440B12CE}"/>
              </a:ext>
            </a:extLst>
          </p:cNvPr>
          <p:cNvSpPr/>
          <p:nvPr/>
        </p:nvSpPr>
        <p:spPr>
          <a:xfrm>
            <a:off x="1230602" y="3024859"/>
            <a:ext cx="3638613" cy="2847757"/>
          </a:xfrm>
          <a:prstGeom prst="rect">
            <a:avLst/>
          </a:prstGeom>
          <a:solidFill>
            <a:srgbClr val="320032">
              <a:alpha val="29804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FFDC382-88FF-49B4-BD83-4F251275108A}"/>
              </a:ext>
            </a:extLst>
          </p:cNvPr>
          <p:cNvSpPr txBox="1"/>
          <p:nvPr/>
        </p:nvSpPr>
        <p:spPr>
          <a:xfrm>
            <a:off x="1444144" y="4448737"/>
            <a:ext cx="3302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匯出及下載，對備份資料再利用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2A8417D5-008F-4A27-92B9-FCDFF5532643}"/>
              </a:ext>
            </a:extLst>
          </p:cNvPr>
          <p:cNvSpPr txBox="1"/>
          <p:nvPr/>
        </p:nvSpPr>
        <p:spPr>
          <a:xfrm>
            <a:off x="1460124" y="3547426"/>
            <a:ext cx="131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Q3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71738E88-3256-4321-B88B-405067D046B9}"/>
              </a:ext>
            </a:extLst>
          </p:cNvPr>
          <p:cNvSpPr/>
          <p:nvPr/>
        </p:nvSpPr>
        <p:spPr>
          <a:xfrm>
            <a:off x="1371892" y="3125693"/>
            <a:ext cx="1264120" cy="4922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roadmap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E6454EE3-B558-4B0D-83B2-16801A2D0744}"/>
              </a:ext>
            </a:extLst>
          </p:cNvPr>
          <p:cNvCxnSpPr>
            <a:cxnSpLocks/>
          </p:cNvCxnSpPr>
          <p:nvPr/>
        </p:nvCxnSpPr>
        <p:spPr>
          <a:xfrm flipH="1">
            <a:off x="1460124" y="4083888"/>
            <a:ext cx="31696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圖形 107">
            <a:extLst>
              <a:ext uri="{FF2B5EF4-FFF2-40B4-BE49-F238E27FC236}">
                <a16:creationId xmlns:a16="http://schemas.microsoft.com/office/drawing/2014/main" id="{75780863-CBAB-4E94-9577-5C20C842D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69" y="4711838"/>
            <a:ext cx="3552712" cy="1129940"/>
          </a:xfrm>
          <a:prstGeom prst="rect">
            <a:avLst/>
          </a:prstGeom>
        </p:spPr>
      </p:pic>
      <p:pic>
        <p:nvPicPr>
          <p:cNvPr id="52" name="Picture 10" descr="A picture containing shirt&#10;&#10;Description automatically generated">
            <a:extLst>
              <a:ext uri="{FF2B5EF4-FFF2-40B4-BE49-F238E27FC236}">
                <a16:creationId xmlns:a16="http://schemas.microsoft.com/office/drawing/2014/main" id="{B74717DF-5A62-4947-A128-AEC509870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26" y="4173121"/>
            <a:ext cx="1103686" cy="1103686"/>
          </a:xfrm>
          <a:prstGeom prst="rect">
            <a:avLst/>
          </a:prstGeom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DDC78770-8A95-4AAB-870C-58FE3D07D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" t="1331" r="671" b="220"/>
          <a:stretch/>
        </p:blipFill>
        <p:spPr>
          <a:xfrm>
            <a:off x="6024417" y="4173121"/>
            <a:ext cx="1103686" cy="1103687"/>
          </a:xfrm>
          <a:prstGeom prst="roundRect">
            <a:avLst>
              <a:gd name="adj" fmla="val 25438"/>
            </a:avLst>
          </a:prstGeom>
        </p:spPr>
      </p:pic>
      <p:sp>
        <p:nvSpPr>
          <p:cNvPr id="55" name="Arc 12">
            <a:extLst>
              <a:ext uri="{FF2B5EF4-FFF2-40B4-BE49-F238E27FC236}">
                <a16:creationId xmlns:a16="http://schemas.microsoft.com/office/drawing/2014/main" id="{83168EE0-51B1-40D4-9381-2B2DCF16769D}"/>
              </a:ext>
            </a:extLst>
          </p:cNvPr>
          <p:cNvSpPr/>
          <p:nvPr/>
        </p:nvSpPr>
        <p:spPr>
          <a:xfrm>
            <a:off x="6763031" y="3862322"/>
            <a:ext cx="1064904" cy="649803"/>
          </a:xfrm>
          <a:prstGeom prst="arc">
            <a:avLst>
              <a:gd name="adj1" fmla="val 11837004"/>
              <a:gd name="adj2" fmla="val 20619428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7" name="TextBox 14">
            <a:extLst>
              <a:ext uri="{FF2B5EF4-FFF2-40B4-BE49-F238E27FC236}">
                <a16:creationId xmlns:a16="http://schemas.microsoft.com/office/drawing/2014/main" id="{4E9E6824-1FD2-4593-8C8C-65A900790E66}"/>
              </a:ext>
            </a:extLst>
          </p:cNvPr>
          <p:cNvSpPr txBox="1"/>
          <p:nvPr/>
        </p:nvSpPr>
        <p:spPr>
          <a:xfrm>
            <a:off x="6934653" y="3355035"/>
            <a:ext cx="118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匯出</a:t>
            </a: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CF974928-6972-4638-B374-65209EE49172}"/>
              </a:ext>
            </a:extLst>
          </p:cNvPr>
          <p:cNvSpPr txBox="1"/>
          <p:nvPr/>
        </p:nvSpPr>
        <p:spPr>
          <a:xfrm>
            <a:off x="8313873" y="3355035"/>
            <a:ext cx="154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下載</a:t>
            </a:r>
          </a:p>
        </p:txBody>
      </p:sp>
      <p:sp>
        <p:nvSpPr>
          <p:cNvPr id="59" name="Arc 12">
            <a:extLst>
              <a:ext uri="{FF2B5EF4-FFF2-40B4-BE49-F238E27FC236}">
                <a16:creationId xmlns:a16="http://schemas.microsoft.com/office/drawing/2014/main" id="{A3EF9416-737F-4FFC-B5A8-0F5390615CE6}"/>
              </a:ext>
            </a:extLst>
          </p:cNvPr>
          <p:cNvSpPr/>
          <p:nvPr/>
        </p:nvSpPr>
        <p:spPr>
          <a:xfrm flipH="1">
            <a:off x="8116153" y="3862322"/>
            <a:ext cx="1064904" cy="649803"/>
          </a:xfrm>
          <a:prstGeom prst="arc">
            <a:avLst>
              <a:gd name="adj1" fmla="val 11837004"/>
              <a:gd name="adj2" fmla="val 20619428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1" name="圖形 90">
            <a:extLst>
              <a:ext uri="{FF2B5EF4-FFF2-40B4-BE49-F238E27FC236}">
                <a16:creationId xmlns:a16="http://schemas.microsoft.com/office/drawing/2014/main" id="{E0A273B2-7A69-43B0-9146-5EB2A5DF7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6199" y="4303303"/>
            <a:ext cx="2603501" cy="15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80674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7AB70C-C0DE-9648-BB14-70A7AD708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447800"/>
            <a:ext cx="6442335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7EEBA-A92C-8A4E-94D8-361A2AD9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Arial" panose="020B0604020202020204" pitchFamily="34" charset="0"/>
              </a:rPr>
              <a:t>將</a:t>
            </a:r>
            <a:r>
              <a:rPr lang="en-US" err="1">
                <a:sym typeface="Arial" panose="020B0604020202020204" pitchFamily="34" charset="0"/>
              </a:rPr>
              <a:t>Boxafe</a:t>
            </a:r>
            <a:r>
              <a:rPr lang="zh-TW" altLang="en-US">
                <a:sym typeface="Arial" panose="020B0604020202020204" pitchFamily="34" charset="0"/>
              </a:rPr>
              <a:t>安裝於專屬的磁碟區中</a:t>
            </a:r>
            <a:endParaRPr lang="en-TW"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8BAF3-99B1-774A-BA29-8A984141B7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35981" y="2823455"/>
            <a:ext cx="4233719" cy="130287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建議將</a:t>
            </a:r>
            <a:r>
              <a:rPr lang="en-US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安裝於專屬的磁碟區中，以確保有足夠的空間存放備份資料。</a:t>
            </a: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A7143-4192-B34D-ACE5-17DBBBFF0761}"/>
              </a:ext>
            </a:extLst>
          </p:cNvPr>
          <p:cNvSpPr/>
          <p:nvPr/>
        </p:nvSpPr>
        <p:spPr>
          <a:xfrm>
            <a:off x="6602930" y="4574578"/>
            <a:ext cx="4990459" cy="1011731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C561CBE-D495-44F9-9F9E-D334C6239FE2}"/>
              </a:ext>
            </a:extLst>
          </p:cNvPr>
          <p:cNvSpPr txBox="1"/>
          <p:nvPr/>
        </p:nvSpPr>
        <p:spPr>
          <a:xfrm>
            <a:off x="7335981" y="4664677"/>
            <a:ext cx="403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當系統磁碟區空間不足以存放備份資料時，可將其遷移至其他磁碟區。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2269E-E5F3-2945-86DC-539CD9F34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40" t="51578" r="6051" b="10188"/>
          <a:stretch/>
        </p:blipFill>
        <p:spPr>
          <a:xfrm>
            <a:off x="4687862" y="3967544"/>
            <a:ext cx="2225798" cy="2225798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6103535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1C6DBF-FD0F-974F-BEDB-8AD28FA8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94" y="2692437"/>
            <a:ext cx="5309452" cy="3306198"/>
          </a:xfrm>
        </p:spPr>
        <p:txBody>
          <a:bodyPr>
            <a:normAutofit/>
          </a:bodyPr>
          <a:lstStyle/>
          <a:p>
            <a:r>
              <a:rPr lang="en-US" altLang="zh-TW" sz="4000" b="0">
                <a:sym typeface="Arial" panose="020B0604020202020204" pitchFamily="34" charset="0"/>
              </a:rPr>
              <a:t>“</a:t>
            </a:r>
            <a:r>
              <a:rPr lang="zh-TW" altLang="en-US" sz="4000" b="0">
                <a:sym typeface="Arial" panose="020B0604020202020204" pitchFamily="34" charset="0"/>
              </a:rPr>
              <a:t> </a:t>
            </a:r>
            <a:r>
              <a:rPr lang="en-TW" sz="4000" b="0">
                <a:sym typeface="Arial" panose="020B0604020202020204" pitchFamily="34" charset="0"/>
              </a:rPr>
              <a:t>Boxafe</a:t>
            </a:r>
            <a:r>
              <a:rPr lang="zh-TW" altLang="en-US" sz="4000" b="0">
                <a:sym typeface="Arial" panose="020B0604020202020204" pitchFamily="34" charset="0"/>
              </a:rPr>
              <a:t> 是否支援備份 </a:t>
            </a:r>
            <a:r>
              <a:rPr lang="en-TW" sz="4000" b="0">
                <a:sym typeface="Arial" panose="020B0604020202020204" pitchFamily="34" charset="0"/>
              </a:rPr>
              <a:t>G suite 共用雲端磁碟 和 Microsoft SharePoint?</a:t>
            </a:r>
            <a:r>
              <a:rPr lang="zh-TW" altLang="en-US" sz="4000" b="0">
                <a:sym typeface="Arial" panose="020B0604020202020204" pitchFamily="34" charset="0"/>
              </a:rPr>
              <a:t> </a:t>
            </a:r>
            <a:r>
              <a:rPr lang="en-US" altLang="zh-TW" sz="4000" b="0">
                <a:sym typeface="Arial" panose="020B0604020202020204" pitchFamily="34" charset="0"/>
              </a:rPr>
              <a:t>”</a:t>
            </a:r>
            <a:endParaRPr lang="en-TW" sz="4000" b="0"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31A721-E99C-4F58-B245-51AEE1AC7A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00715" y="448073"/>
            <a:ext cx="3676207" cy="3700593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8362310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B9511-036E-7B46-B8C0-A9D2DFB5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sym typeface="Arial" panose="020B0604020202020204" pitchFamily="34" charset="0"/>
              </a:rPr>
              <a:t>Boxafe 支援備份 Google 共用雲端磁碟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09BD4A-6AFF-CA47-83A8-8D82055EC2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19392" y="1837561"/>
            <a:ext cx="4956608" cy="21558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加入並備份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Google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共用雲端磁碟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擁有共用雲端磁碟權限的使用者可檢視並還原資料</a:t>
            </a: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676F6-311A-DA45-97E7-783FDF089FBB}"/>
              </a:ext>
            </a:extLst>
          </p:cNvPr>
          <p:cNvSpPr/>
          <p:nvPr/>
        </p:nvSpPr>
        <p:spPr>
          <a:xfrm>
            <a:off x="4075278" y="4569786"/>
            <a:ext cx="7492835" cy="1375962"/>
          </a:xfrm>
          <a:prstGeom prst="rect">
            <a:avLst/>
          </a:prstGeom>
          <a:solidFill>
            <a:srgbClr val="320032">
              <a:alpha val="29804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Rounded Rectangle 6" hidden="1">
            <a:extLst>
              <a:ext uri="{FF2B5EF4-FFF2-40B4-BE49-F238E27FC236}">
                <a16:creationId xmlns:a16="http://schemas.microsoft.com/office/drawing/2014/main" id="{04CF3FE6-B1DB-BE47-91C1-A78B7181CED4}"/>
              </a:ext>
            </a:extLst>
          </p:cNvPr>
          <p:cNvSpPr/>
          <p:nvPr/>
        </p:nvSpPr>
        <p:spPr>
          <a:xfrm>
            <a:off x="-1691900" y="3993386"/>
            <a:ext cx="1435925" cy="492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roadmap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12712-DFE8-AB43-B238-A5A6AA4FA363}"/>
              </a:ext>
            </a:extLst>
          </p:cNvPr>
          <p:cNvSpPr txBox="1"/>
          <p:nvPr/>
        </p:nvSpPr>
        <p:spPr>
          <a:xfrm>
            <a:off x="5742115" y="4996157"/>
            <a:ext cx="5655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 Microsoft SharePoint 資料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BF14ABF6-1402-7E40-AC57-445C9001B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883" y="5945748"/>
            <a:ext cx="277421" cy="281925"/>
          </a:xfrm>
          <a:prstGeom prst="rect">
            <a:avLst/>
          </a:prstGeom>
        </p:spPr>
      </p:pic>
      <p:sp>
        <p:nvSpPr>
          <p:cNvPr id="10" name="TextBox 9" hidden="1">
            <a:extLst>
              <a:ext uri="{FF2B5EF4-FFF2-40B4-BE49-F238E27FC236}">
                <a16:creationId xmlns:a16="http://schemas.microsoft.com/office/drawing/2014/main" id="{090B9C70-CDF8-9C45-AAD4-1B368CAF4F39}"/>
              </a:ext>
            </a:extLst>
          </p:cNvPr>
          <p:cNvSpPr txBox="1"/>
          <p:nvPr/>
        </p:nvSpPr>
        <p:spPr>
          <a:xfrm>
            <a:off x="8829304" y="5907961"/>
            <a:ext cx="1175657" cy="377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 Q4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829E33-FD95-AC48-979A-E8D88476345A}"/>
              </a:ext>
            </a:extLst>
          </p:cNvPr>
          <p:cNvSpPr/>
          <p:nvPr/>
        </p:nvSpPr>
        <p:spPr>
          <a:xfrm>
            <a:off x="585777" y="4432605"/>
            <a:ext cx="3459879" cy="1562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Boxafe 將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支援備份</a:t>
            </a:r>
            <a:r>
              <a:rPr lang="en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Microsoft SharePoint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4D5ADFC-1DF5-43C4-B759-F5423EB2BEB9}"/>
              </a:ext>
            </a:extLst>
          </p:cNvPr>
          <p:cNvSpPr txBox="1"/>
          <p:nvPr/>
        </p:nvSpPr>
        <p:spPr>
          <a:xfrm>
            <a:off x="4304800" y="5092353"/>
            <a:ext cx="108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 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Q4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965EF753-D082-455F-B337-84DBF7D7F20F}"/>
              </a:ext>
            </a:extLst>
          </p:cNvPr>
          <p:cNvSpPr/>
          <p:nvPr/>
        </p:nvSpPr>
        <p:spPr>
          <a:xfrm>
            <a:off x="4216568" y="4670620"/>
            <a:ext cx="1264120" cy="4922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roadmap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998426C-F339-4868-B818-301F1FB9E4A1}"/>
              </a:ext>
            </a:extLst>
          </p:cNvPr>
          <p:cNvCxnSpPr/>
          <p:nvPr/>
        </p:nvCxnSpPr>
        <p:spPr>
          <a:xfrm>
            <a:off x="5613038" y="4723735"/>
            <a:ext cx="0" cy="10680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7EF4B00-170C-ED48-A0F2-74664DCD3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47" y="1432114"/>
            <a:ext cx="5612353" cy="27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12949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C57093B-20E8-4936-91F3-66FABEED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D8C6AE43-B1C8-D24A-B8D3-FE27B444DF6B}"/>
              </a:ext>
            </a:extLst>
          </p:cNvPr>
          <p:cNvSpPr txBox="1"/>
          <p:nvPr/>
        </p:nvSpPr>
        <p:spPr>
          <a:xfrm>
            <a:off x="0" y="1934462"/>
            <a:ext cx="500970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spc="3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endParaRPr lang="en-US" sz="11500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6" hidden="1">
            <a:extLst>
              <a:ext uri="{FF2B5EF4-FFF2-40B4-BE49-F238E27FC236}">
                <a16:creationId xmlns:a16="http://schemas.microsoft.com/office/drawing/2014/main" id="{468C499D-CD79-E440-BC29-649CDF5B47C8}"/>
              </a:ext>
            </a:extLst>
          </p:cNvPr>
          <p:cNvSpPr txBox="1"/>
          <p:nvPr/>
        </p:nvSpPr>
        <p:spPr>
          <a:xfrm>
            <a:off x="495482" y="3796510"/>
            <a:ext cx="404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保護企業雲端資料</a:t>
            </a:r>
            <a:endParaRPr lang="zh-TW" altLang="en-US" sz="3600" b="1" spc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00652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5BF78C0-9796-4D4B-9EA9-418ED38C78D1}"/>
              </a:ext>
            </a:extLst>
          </p:cNvPr>
          <p:cNvGrpSpPr/>
          <p:nvPr/>
        </p:nvGrpSpPr>
        <p:grpSpPr>
          <a:xfrm>
            <a:off x="4510799" y="1107216"/>
            <a:ext cx="3441517" cy="2305816"/>
            <a:chOff x="4510799" y="1107216"/>
            <a:chExt cx="3441517" cy="2305816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D04BD581-A0F8-42F5-9BE5-C1A33FEF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0799" y="1107216"/>
              <a:ext cx="3441517" cy="2305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E91940-278A-E849-898E-FBB17D0B31DD}"/>
                </a:ext>
              </a:extLst>
            </p:cNvPr>
            <p:cNvSpPr txBox="1"/>
            <p:nvPr/>
          </p:nvSpPr>
          <p:spPr>
            <a:xfrm>
              <a:off x="5143606" y="1870519"/>
              <a:ext cx="187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SaaS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2851C7B-A22F-4F79-ACCF-54D39D8A4333}"/>
              </a:ext>
            </a:extLst>
          </p:cNvPr>
          <p:cNvGrpSpPr/>
          <p:nvPr/>
        </p:nvGrpSpPr>
        <p:grpSpPr>
          <a:xfrm>
            <a:off x="2702950" y="1845416"/>
            <a:ext cx="2836255" cy="1971872"/>
            <a:chOff x="2702950" y="1845416"/>
            <a:chExt cx="2836255" cy="197187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EBEEE6D-D77A-4B00-ACA1-0D319A46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02950" y="1845416"/>
              <a:ext cx="2836255" cy="1971872"/>
            </a:xfrm>
            <a:prstGeom prst="rect">
              <a:avLst/>
            </a:prstGeom>
            <a:effectLst>
              <a:outerShdw blurRad="127000" sx="110000" sy="110000" algn="ctr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8FF663E-83C7-6343-83C5-1A18B890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8033" y="2365557"/>
              <a:ext cx="1099766" cy="1297724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11DEB1F7-00A3-4909-BF31-B04EBCBD5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4626" y="1953279"/>
            <a:ext cx="3412484" cy="1876866"/>
          </a:xfrm>
          <a:prstGeom prst="rect">
            <a:avLst/>
          </a:prstGeom>
          <a:effectLst>
            <a:outerShdw blurRad="127000" sx="110000" sy="110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2" name="圖片 21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7B0B477A-8965-43A3-8A66-097EA0394E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83" y="1306852"/>
            <a:ext cx="2529093" cy="1548306"/>
          </a:xfrm>
          <a:prstGeom prst="rect">
            <a:avLst/>
          </a:prstGeom>
        </p:spPr>
      </p:pic>
      <p:pic>
        <p:nvPicPr>
          <p:cNvPr id="8" name="圖片 7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D374A9A6-4361-437A-929F-30E597CDB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1" y="1129311"/>
            <a:ext cx="2819100" cy="1725847"/>
          </a:xfrm>
          <a:prstGeom prst="rect">
            <a:avLst/>
          </a:prstGeom>
        </p:spPr>
      </p:pic>
      <p:pic>
        <p:nvPicPr>
          <p:cNvPr id="23" name="圖片 22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04B6E7AF-6466-4AD9-B597-54A5D24AB8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38" y="314256"/>
            <a:ext cx="4150459" cy="254090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34BF45-935B-7E43-BE7B-FA3C9C98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cs typeface="+mn-ea"/>
                <a:sym typeface="Arial" panose="020B0604020202020204" pitchFamily="34" charset="0"/>
              </a:rPr>
              <a:t>使用</a:t>
            </a:r>
            <a:r>
              <a:rPr lang="zh-TW" altLang="en-US">
                <a:cs typeface="+mn-ea"/>
                <a:sym typeface="Arial" panose="020B0604020202020204" pitchFamily="34" charset="0"/>
              </a:rPr>
              <a:t> </a:t>
            </a:r>
            <a:r>
              <a:rPr lang="en-US">
                <a:cs typeface="+mn-ea"/>
                <a:sym typeface="Arial" panose="020B0604020202020204" pitchFamily="34" charset="0"/>
              </a:rPr>
              <a:t>SaaS</a:t>
            </a:r>
            <a:r>
              <a:rPr lang="zh-TW" altLang="en-US">
                <a:cs typeface="+mn-ea"/>
                <a:sym typeface="Arial" panose="020B0604020202020204" pitchFamily="34" charset="0"/>
              </a:rPr>
              <a:t> 的好處</a:t>
            </a:r>
            <a:endParaRPr lang="en-US">
              <a:solidFill>
                <a:schemeClr val="bg1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2CECFB-C002-444B-8D6A-B607C4D081D0}"/>
              </a:ext>
            </a:extLst>
          </p:cNvPr>
          <p:cNvSpPr txBox="1"/>
          <p:nvPr/>
        </p:nvSpPr>
        <p:spPr>
          <a:xfrm>
            <a:off x="2641633" y="51108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隨地存取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56ED09-E150-8042-A24A-A23088F91CA1}"/>
              </a:ext>
            </a:extLst>
          </p:cNvPr>
          <p:cNvSpPr txBox="1"/>
          <p:nvPr/>
        </p:nvSpPr>
        <p:spPr>
          <a:xfrm>
            <a:off x="6396795" y="511085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可擴充性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BCC91A-414E-EE4B-9E97-1768E88FB107}"/>
              </a:ext>
            </a:extLst>
          </p:cNvPr>
          <p:cNvSpPr txBox="1"/>
          <p:nvPr/>
        </p:nvSpPr>
        <p:spPr>
          <a:xfrm>
            <a:off x="8080773" y="5110852"/>
            <a:ext cx="160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服務持續性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091B17-6345-2245-8300-34C1B50716EA}"/>
              </a:ext>
            </a:extLst>
          </p:cNvPr>
          <p:cNvSpPr txBox="1"/>
          <p:nvPr/>
        </p:nvSpPr>
        <p:spPr>
          <a:xfrm>
            <a:off x="4582731" y="51108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隨時存取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E4FF2-8AC5-4B45-91ED-2B875A20581C}"/>
              </a:ext>
            </a:extLst>
          </p:cNvPr>
          <p:cNvSpPr txBox="1"/>
          <p:nvPr/>
        </p:nvSpPr>
        <p:spPr>
          <a:xfrm>
            <a:off x="3529583" y="5721829"/>
            <a:ext cx="513283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zh-TW" altLang="en-US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但雲端廠商並不保證您的檔案安全性</a:t>
            </a:r>
          </a:p>
          <a:p>
            <a:pPr lvl="0" algn="ctr">
              <a:defRPr/>
            </a:pPr>
            <a:r>
              <a:rPr lang="zh-TW" altLang="en-US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您需要一個雲端資料備份解決方案！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DC416C1-AED9-4796-B6A4-831164A7B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4614906" y="3988387"/>
            <a:ext cx="1005531" cy="100800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3B11BAD-DE4C-4B65-BE27-896690FA97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2925" y="3988387"/>
            <a:ext cx="1008008" cy="10080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0B5A023-7340-4EB1-98A9-700F935C3A1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485649" y="3989626"/>
            <a:ext cx="1005531" cy="100553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E4AD6BC-6554-4F3C-8212-7032730E1F2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355155" y="3988387"/>
            <a:ext cx="1008008" cy="1008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D504C8-C30F-CE4B-A6C5-9050C695CF6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2089" y="2379337"/>
            <a:ext cx="2024025" cy="12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4484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形 36" hidden="1">
            <a:extLst>
              <a:ext uri="{FF2B5EF4-FFF2-40B4-BE49-F238E27FC236}">
                <a16:creationId xmlns:a16="http://schemas.microsoft.com/office/drawing/2014/main" id="{2DA3E526-EBF7-4110-98D6-D11E90D29C19}"/>
              </a:ext>
            </a:extLst>
          </p:cNvPr>
          <p:cNvSpPr/>
          <p:nvPr/>
        </p:nvSpPr>
        <p:spPr>
          <a:xfrm>
            <a:off x="4682382" y="1489061"/>
            <a:ext cx="3932978" cy="2173176"/>
          </a:xfrm>
          <a:custGeom>
            <a:avLst/>
            <a:gdLst>
              <a:gd name="connsiteX0" fmla="*/ 2661738 w 3409071"/>
              <a:gd name="connsiteY0" fmla="*/ 1883691 h 1883690"/>
              <a:gd name="connsiteX1" fmla="*/ 385611 w 3409071"/>
              <a:gd name="connsiteY1" fmla="*/ 1883691 h 1883690"/>
              <a:gd name="connsiteX2" fmla="*/ 0 w 3409071"/>
              <a:gd name="connsiteY2" fmla="*/ 1498080 h 1883690"/>
              <a:gd name="connsiteX3" fmla="*/ 290061 w 3409071"/>
              <a:gd name="connsiteY3" fmla="*/ 1126120 h 1883690"/>
              <a:gd name="connsiteX4" fmla="*/ 737097 w 3409071"/>
              <a:gd name="connsiteY4" fmla="*/ 781459 h 1883690"/>
              <a:gd name="connsiteX5" fmla="*/ 1559505 w 3409071"/>
              <a:gd name="connsiteY5" fmla="*/ 0 h 1883690"/>
              <a:gd name="connsiteX6" fmla="*/ 2300014 w 3409071"/>
              <a:gd name="connsiteY6" fmla="*/ 470923 h 1883690"/>
              <a:gd name="connsiteX7" fmla="*/ 2658325 w 3409071"/>
              <a:gd name="connsiteY7" fmla="*/ 378786 h 1883690"/>
              <a:gd name="connsiteX8" fmla="*/ 3409072 w 3409071"/>
              <a:gd name="connsiteY8" fmla="*/ 1129532 h 1883690"/>
              <a:gd name="connsiteX9" fmla="*/ 2661738 w 3409071"/>
              <a:gd name="connsiteY9" fmla="*/ 1883691 h 188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9071" h="1883690">
                <a:moveTo>
                  <a:pt x="2661738" y="1883691"/>
                </a:moveTo>
                <a:lnTo>
                  <a:pt x="385611" y="1883691"/>
                </a:lnTo>
                <a:cubicBezTo>
                  <a:pt x="174037" y="1883691"/>
                  <a:pt x="0" y="1709654"/>
                  <a:pt x="0" y="1498080"/>
                </a:cubicBezTo>
                <a:cubicBezTo>
                  <a:pt x="0" y="1317219"/>
                  <a:pt x="122849" y="1167069"/>
                  <a:pt x="290061" y="1126120"/>
                </a:cubicBezTo>
                <a:cubicBezTo>
                  <a:pt x="365136" y="938433"/>
                  <a:pt x="535760" y="805346"/>
                  <a:pt x="737097" y="781459"/>
                </a:cubicBezTo>
                <a:cubicBezTo>
                  <a:pt x="760984" y="344661"/>
                  <a:pt x="1119295" y="0"/>
                  <a:pt x="1559505" y="0"/>
                </a:cubicBezTo>
                <a:cubicBezTo>
                  <a:pt x="1880279" y="0"/>
                  <a:pt x="2166927" y="187687"/>
                  <a:pt x="2300014" y="470923"/>
                </a:cubicBezTo>
                <a:cubicBezTo>
                  <a:pt x="2409214" y="409498"/>
                  <a:pt x="2532063" y="378786"/>
                  <a:pt x="2658325" y="378786"/>
                </a:cubicBezTo>
                <a:cubicBezTo>
                  <a:pt x="3074648" y="378786"/>
                  <a:pt x="3409072" y="716622"/>
                  <a:pt x="3409072" y="1129532"/>
                </a:cubicBezTo>
                <a:cubicBezTo>
                  <a:pt x="3409072" y="1542443"/>
                  <a:pt x="3074648" y="1883691"/>
                  <a:pt x="2661738" y="1883691"/>
                </a:cubicBezTo>
                <a:close/>
              </a:path>
            </a:pathLst>
          </a:custGeom>
          <a:solidFill>
            <a:srgbClr val="00B0F0"/>
          </a:solidFill>
          <a:ln w="341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 descr="一張含有 拱門, 建築物 的圖片&#10;&#10;自動產生的描述">
            <a:extLst>
              <a:ext uri="{FF2B5EF4-FFF2-40B4-BE49-F238E27FC236}">
                <a16:creationId xmlns:a16="http://schemas.microsoft.com/office/drawing/2014/main" id="{F6A3601D-36AC-4208-8230-C70E8DC8D25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5536" y="1415847"/>
            <a:ext cx="3812446" cy="233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zh-TW" altLang="en-US" sz="4000">
                <a:cs typeface="+mn-ea"/>
                <a:sym typeface="Arial" panose="020B0604020202020204" pitchFamily="34" charset="0"/>
              </a:rPr>
              <a:t>避免因惡意或疏失造成雲端資料遺失</a:t>
            </a:r>
            <a:endParaRPr lang="en-US" sz="4000" b="1"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85DCF36B-D4A9-4AB2-A7E3-DC0BB366D615}"/>
              </a:ext>
            </a:extLst>
          </p:cNvPr>
          <p:cNvSpPr/>
          <p:nvPr/>
        </p:nvSpPr>
        <p:spPr>
          <a:xfrm>
            <a:off x="1684918" y="2415771"/>
            <a:ext cx="1297065" cy="12970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EEE64001-434D-4468-B5D2-23029E444182}"/>
              </a:ext>
            </a:extLst>
          </p:cNvPr>
          <p:cNvSpPr/>
          <p:nvPr/>
        </p:nvSpPr>
        <p:spPr>
          <a:xfrm>
            <a:off x="9385580" y="2415771"/>
            <a:ext cx="1297065" cy="12970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84069F59-CC4E-4C7C-84A7-51BB26DF2EAF}"/>
              </a:ext>
            </a:extLst>
          </p:cNvPr>
          <p:cNvSpPr/>
          <p:nvPr/>
        </p:nvSpPr>
        <p:spPr>
          <a:xfrm>
            <a:off x="3818620" y="2427779"/>
            <a:ext cx="1297065" cy="1297065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1E549-027A-F24F-8746-6868626E7EFD}"/>
              </a:ext>
            </a:extLst>
          </p:cNvPr>
          <p:cNvSpPr txBox="1"/>
          <p:nvPr/>
        </p:nvSpPr>
        <p:spPr>
          <a:xfrm>
            <a:off x="1767802" y="2890559"/>
            <a:ext cx="116858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永久遺失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4347D6B-E49C-BE4C-A9CC-68A09DA4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2600"/>
              </p:ext>
            </p:extLst>
          </p:nvPr>
        </p:nvGraphicFramePr>
        <p:xfrm>
          <a:off x="910772" y="4016024"/>
          <a:ext cx="10351823" cy="21640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21120">
                  <a:extLst>
                    <a:ext uri="{9D8B030D-6E8A-4147-A177-3AD203B41FA5}">
                      <a16:colId xmlns:a16="http://schemas.microsoft.com/office/drawing/2014/main" val="1553481214"/>
                    </a:ext>
                  </a:extLst>
                </a:gridCol>
                <a:gridCol w="700325">
                  <a:extLst>
                    <a:ext uri="{9D8B030D-6E8A-4147-A177-3AD203B41FA5}">
                      <a16:colId xmlns:a16="http://schemas.microsoft.com/office/drawing/2014/main" val="1300423009"/>
                    </a:ext>
                  </a:extLst>
                </a:gridCol>
                <a:gridCol w="2417630">
                  <a:extLst>
                    <a:ext uri="{9D8B030D-6E8A-4147-A177-3AD203B41FA5}">
                      <a16:colId xmlns:a16="http://schemas.microsoft.com/office/drawing/2014/main" val="1508317757"/>
                    </a:ext>
                  </a:extLst>
                </a:gridCol>
                <a:gridCol w="668353">
                  <a:extLst>
                    <a:ext uri="{9D8B030D-6E8A-4147-A177-3AD203B41FA5}">
                      <a16:colId xmlns:a16="http://schemas.microsoft.com/office/drawing/2014/main" val="571246366"/>
                    </a:ext>
                  </a:extLst>
                </a:gridCol>
                <a:gridCol w="5344395">
                  <a:extLst>
                    <a:ext uri="{9D8B030D-6E8A-4147-A177-3AD203B41FA5}">
                      <a16:colId xmlns:a16="http://schemas.microsoft.com/office/drawing/2014/main" val="1872323131"/>
                    </a:ext>
                  </a:extLst>
                </a:gridCol>
              </a:tblGrid>
              <a:tr h="214017"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在垃圾桶的時間</a:t>
                      </a:r>
                      <a:endParaRPr 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由垃圾桶移除後</a:t>
                      </a:r>
                      <a:endParaRPr 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126049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02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30 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天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永久遺失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4255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30 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天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永久遺失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9497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無限制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25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日內仍可還原，超過即永久遺失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575096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02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30 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天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14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日內仍可還原，超過</a:t>
                      </a:r>
                      <a:r>
                        <a:rPr lang="zh-CN" sz="14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即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永久遺失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62453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30 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天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14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日內仍可還原，超過</a:t>
                      </a:r>
                      <a:r>
                        <a:rPr lang="zh-CN" sz="14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即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永久遺失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382449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93 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天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14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日內仍可向 </a:t>
                      </a: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Microsoft 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客服要求還原，超過</a:t>
                      </a:r>
                      <a:r>
                        <a:rPr lang="zh-CN" sz="14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即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永久遺失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821337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B039BF43-AB5E-334B-9F27-ED9209F61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858" y="4485586"/>
            <a:ext cx="487376" cy="575103"/>
          </a:xfrm>
          <a:prstGeom prst="rect">
            <a:avLst/>
          </a:prstGeom>
        </p:spPr>
      </p:pic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C48C359C-C7B7-48D1-8F6E-5C36FBD2F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82" y="3391446"/>
            <a:ext cx="2680129" cy="49196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03BC8A-BD18-4C4F-BD4F-11B47E5311C5}"/>
              </a:ext>
            </a:extLst>
          </p:cNvPr>
          <p:cNvSpPr txBox="1"/>
          <p:nvPr/>
        </p:nvSpPr>
        <p:spPr>
          <a:xfrm>
            <a:off x="3895916" y="2844550"/>
            <a:ext cx="123379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60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透過垃圾桶還原檔案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74DCE20-411A-42E7-909E-E02E1F7EA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882">
            <a:off x="8128383" y="1558960"/>
            <a:ext cx="392748" cy="377142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1E1864A-E710-4CFB-A4CA-DCEE1BC62C2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432">
            <a:off x="8811416" y="1541804"/>
            <a:ext cx="395507" cy="377232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6BC2AF11-0148-486F-9D4C-D26E40C85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3901">
            <a:off x="3673998" y="2117290"/>
            <a:ext cx="271062" cy="20733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78DB9397-26BD-4EFA-9A06-7C7B8DBD8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314">
            <a:off x="3973605" y="1844020"/>
            <a:ext cx="240545" cy="24054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C17D74EF-57A6-4CA6-BE57-B56E67EB0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294">
            <a:off x="4302812" y="1673873"/>
            <a:ext cx="271062" cy="23695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96044436-05A8-48FC-88A3-571705708C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045">
            <a:off x="5387839" y="1919932"/>
            <a:ext cx="288115" cy="184897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7EA4BA57-6044-4F33-9ECD-A1C88F86B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214">
            <a:off x="5117772" y="1670942"/>
            <a:ext cx="225287" cy="252213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23E3E15-C1D6-4BD9-97D4-869544B77BFA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70">
            <a:off x="4695331" y="1650185"/>
            <a:ext cx="289013" cy="220799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8E76E51-1114-44C5-BC19-1EA3CE7F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388840"/>
            <a:ext cx="256266" cy="19601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E567CDC6-B63A-43CA-B418-95EF6B486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15" y="4665547"/>
            <a:ext cx="227415" cy="227415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93F1E3B-4D80-48CA-86ED-EB0AABD57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973650"/>
            <a:ext cx="256266" cy="22402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53635541-3F37-490B-A7F9-C4CA3978C3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31" y="5925030"/>
            <a:ext cx="272388" cy="174804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5A410F2-1292-46D6-8099-4DC853B7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45" y="5605894"/>
            <a:ext cx="212990" cy="23844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881ECB30-545C-4D92-9DF1-B616C917FAA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81" y="5310109"/>
            <a:ext cx="273237" cy="208747"/>
          </a:xfrm>
          <a:prstGeom prst="rect">
            <a:avLst/>
          </a:prstGeom>
        </p:spPr>
      </p:pic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8350BA02-A472-410F-B9DF-D4F8B53847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4" y="2031715"/>
            <a:ext cx="554432" cy="740017"/>
          </a:xfrm>
          <a:prstGeom prst="rect">
            <a:avLst/>
          </a:prstGeom>
        </p:spPr>
      </p:pic>
      <p:pic>
        <p:nvPicPr>
          <p:cNvPr id="9" name="圖片 8" hidden="1">
            <a:extLst>
              <a:ext uri="{FF2B5EF4-FFF2-40B4-BE49-F238E27FC236}">
                <a16:creationId xmlns:a16="http://schemas.microsoft.com/office/drawing/2014/main" id="{37EACA2B-CB1C-4FAA-948C-A278BE3D78AD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3" y="2604801"/>
            <a:ext cx="872245" cy="872245"/>
          </a:xfrm>
          <a:prstGeom prst="rect">
            <a:avLst/>
          </a:prstGeom>
        </p:spPr>
      </p:pic>
      <p:pic>
        <p:nvPicPr>
          <p:cNvPr id="38" name="圖片 37" hidden="1">
            <a:extLst>
              <a:ext uri="{FF2B5EF4-FFF2-40B4-BE49-F238E27FC236}">
                <a16:creationId xmlns:a16="http://schemas.microsoft.com/office/drawing/2014/main" id="{4625E0CC-4768-430B-BA63-1DA7225D58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51" y="2604801"/>
            <a:ext cx="872245" cy="872245"/>
          </a:xfrm>
          <a:prstGeom prst="rect">
            <a:avLst/>
          </a:prstGeom>
        </p:spPr>
      </p:pic>
      <p:pic>
        <p:nvPicPr>
          <p:cNvPr id="11" name="圖片 10" descr="一張含有 餐具, 盤 的圖片&#10;&#10;自動產生的描述" hidden="1">
            <a:extLst>
              <a:ext uri="{FF2B5EF4-FFF2-40B4-BE49-F238E27FC236}">
                <a16:creationId xmlns:a16="http://schemas.microsoft.com/office/drawing/2014/main" id="{ED2513F9-2835-4462-8CF5-90D533340B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61" y="2686406"/>
            <a:ext cx="617060" cy="850733"/>
          </a:xfrm>
          <a:prstGeom prst="rect">
            <a:avLst/>
          </a:prstGeom>
        </p:spPr>
      </p:pic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30360A8A-4A6C-44B0-93B1-69CE46BEDBF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50" y="1901415"/>
            <a:ext cx="1268126" cy="15436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89AA2E-177A-CA4F-8851-7A108092CD7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06" y="5392258"/>
            <a:ext cx="977720" cy="6027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53CEC35F-1D31-467F-A3DE-7CB77B786D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00300" y="-1074361"/>
            <a:ext cx="638175" cy="790575"/>
          </a:xfrm>
          <a:prstGeom prst="rect">
            <a:avLst/>
          </a:prstGeom>
        </p:spPr>
      </p:pic>
      <p:sp>
        <p:nvSpPr>
          <p:cNvPr id="14" name="圖形 7">
            <a:extLst>
              <a:ext uri="{FF2B5EF4-FFF2-40B4-BE49-F238E27FC236}">
                <a16:creationId xmlns:a16="http://schemas.microsoft.com/office/drawing/2014/main" id="{51F01A59-87B2-41C9-AC5E-1BEE388B9020}"/>
              </a:ext>
            </a:extLst>
          </p:cNvPr>
          <p:cNvSpPr/>
          <p:nvPr/>
        </p:nvSpPr>
        <p:spPr>
          <a:xfrm>
            <a:off x="1117813" y="2607321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41000">
                <a:srgbClr val="8956FF">
                  <a:alpha val="68000"/>
                </a:srgbClr>
              </a:gs>
              <a:gs pos="0">
                <a:srgbClr val="37A9FF">
                  <a:alpha val="0"/>
                </a:srgbClr>
              </a:gs>
              <a:gs pos="89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圖形 7">
            <a:extLst>
              <a:ext uri="{FF2B5EF4-FFF2-40B4-BE49-F238E27FC236}">
                <a16:creationId xmlns:a16="http://schemas.microsoft.com/office/drawing/2014/main" id="{7126773C-EB9E-4AC9-9D50-AC6900C14C0B}"/>
              </a:ext>
            </a:extLst>
          </p:cNvPr>
          <p:cNvSpPr/>
          <p:nvPr/>
        </p:nvSpPr>
        <p:spPr>
          <a:xfrm>
            <a:off x="5214714" y="-1062672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52000">
                <a:srgbClr val="8956FF"/>
              </a:gs>
              <a:gs pos="0">
                <a:srgbClr val="37A9FF"/>
              </a:gs>
              <a:gs pos="100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57F9539-A50A-1A49-A516-431139E0236E}"/>
              </a:ext>
            </a:extLst>
          </p:cNvPr>
          <p:cNvSpPr/>
          <p:nvPr/>
        </p:nvSpPr>
        <p:spPr>
          <a:xfrm>
            <a:off x="3763728" y="1949406"/>
            <a:ext cx="1988465" cy="1794420"/>
          </a:xfrm>
          <a:prstGeom prst="arc">
            <a:avLst>
              <a:gd name="adj1" fmla="val 11284055"/>
              <a:gd name="adj2" fmla="val 21002623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76D94C0-54AB-8842-B108-CB251DCB2573}"/>
              </a:ext>
            </a:extLst>
          </p:cNvPr>
          <p:cNvSpPr/>
          <p:nvPr/>
        </p:nvSpPr>
        <p:spPr>
          <a:xfrm flipH="1">
            <a:off x="7667172" y="2004536"/>
            <a:ext cx="1917020" cy="1403827"/>
          </a:xfrm>
          <a:prstGeom prst="arc">
            <a:avLst>
              <a:gd name="adj1" fmla="val 11061993"/>
              <a:gd name="adj2" fmla="val 21165489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797DD24-E992-E64E-8089-C244D5A665B5}"/>
              </a:ext>
            </a:extLst>
          </p:cNvPr>
          <p:cNvSpPr/>
          <p:nvPr/>
        </p:nvSpPr>
        <p:spPr>
          <a:xfrm>
            <a:off x="1448011" y="1939257"/>
            <a:ext cx="2118868" cy="1794420"/>
          </a:xfrm>
          <a:prstGeom prst="arc">
            <a:avLst>
              <a:gd name="adj1" fmla="val 11284055"/>
              <a:gd name="adj2" fmla="val 21057265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手繪多邊形: 圖案 49">
            <a:extLst>
              <a:ext uri="{FF2B5EF4-FFF2-40B4-BE49-F238E27FC236}">
                <a16:creationId xmlns:a16="http://schemas.microsoft.com/office/drawing/2014/main" id="{5FF6BD36-78C5-48CC-B46E-9EB2F002567D}"/>
              </a:ext>
            </a:extLst>
          </p:cNvPr>
          <p:cNvSpPr/>
          <p:nvPr/>
        </p:nvSpPr>
        <p:spPr>
          <a:xfrm>
            <a:off x="3202996" y="2663954"/>
            <a:ext cx="741713" cy="822542"/>
          </a:xfrm>
          <a:custGeom>
            <a:avLst/>
            <a:gdLst>
              <a:gd name="connsiteX0" fmla="*/ 370143 w 741713"/>
              <a:gd name="connsiteY0" fmla="*/ 339630 h 822542"/>
              <a:gd name="connsiteX1" fmla="*/ 399330 w 741713"/>
              <a:gd name="connsiteY1" fmla="*/ 367490 h 822542"/>
              <a:gd name="connsiteX2" fmla="*/ 399330 w 741713"/>
              <a:gd name="connsiteY2" fmla="*/ 597006 h 822542"/>
              <a:gd name="connsiteX3" fmla="*/ 371470 w 741713"/>
              <a:gd name="connsiteY3" fmla="*/ 624866 h 822542"/>
              <a:gd name="connsiteX4" fmla="*/ 342283 w 741713"/>
              <a:gd name="connsiteY4" fmla="*/ 597006 h 822542"/>
              <a:gd name="connsiteX5" fmla="*/ 342283 w 741713"/>
              <a:gd name="connsiteY5" fmla="*/ 367490 h 822542"/>
              <a:gd name="connsiteX6" fmla="*/ 370143 w 741713"/>
              <a:gd name="connsiteY6" fmla="*/ 339630 h 822542"/>
              <a:gd name="connsiteX7" fmla="*/ 509444 w 741713"/>
              <a:gd name="connsiteY7" fmla="*/ 338303 h 822542"/>
              <a:gd name="connsiteX8" fmla="*/ 537304 w 741713"/>
              <a:gd name="connsiteY8" fmla="*/ 367490 h 822542"/>
              <a:gd name="connsiteX9" fmla="*/ 537304 w 741713"/>
              <a:gd name="connsiteY9" fmla="*/ 597006 h 822542"/>
              <a:gd name="connsiteX10" fmla="*/ 508117 w 741713"/>
              <a:gd name="connsiteY10" fmla="*/ 624866 h 822542"/>
              <a:gd name="connsiteX11" fmla="*/ 480257 w 741713"/>
              <a:gd name="connsiteY11" fmla="*/ 597006 h 822542"/>
              <a:gd name="connsiteX12" fmla="*/ 480257 w 741713"/>
              <a:gd name="connsiteY12" fmla="*/ 366163 h 822542"/>
              <a:gd name="connsiteX13" fmla="*/ 509444 w 741713"/>
              <a:gd name="connsiteY13" fmla="*/ 338303 h 822542"/>
              <a:gd name="connsiteX14" fmla="*/ 234822 w 741713"/>
              <a:gd name="connsiteY14" fmla="*/ 338303 h 822542"/>
              <a:gd name="connsiteX15" fmla="*/ 262682 w 741713"/>
              <a:gd name="connsiteY15" fmla="*/ 367490 h 822542"/>
              <a:gd name="connsiteX16" fmla="*/ 262682 w 741713"/>
              <a:gd name="connsiteY16" fmla="*/ 597006 h 822542"/>
              <a:gd name="connsiteX17" fmla="*/ 234822 w 741713"/>
              <a:gd name="connsiteY17" fmla="*/ 624866 h 822542"/>
              <a:gd name="connsiteX18" fmla="*/ 205635 w 741713"/>
              <a:gd name="connsiteY18" fmla="*/ 597006 h 822542"/>
              <a:gd name="connsiteX19" fmla="*/ 205635 w 741713"/>
              <a:gd name="connsiteY19" fmla="*/ 366163 h 822542"/>
              <a:gd name="connsiteX20" fmla="*/ 234822 w 741713"/>
              <a:gd name="connsiteY20" fmla="*/ 338303 h 822542"/>
              <a:gd name="connsiteX21" fmla="*/ 119401 w 741713"/>
              <a:gd name="connsiteY21" fmla="*/ 193695 h 822542"/>
              <a:gd name="connsiteX22" fmla="*/ 119401 w 741713"/>
              <a:gd name="connsiteY22" fmla="*/ 742941 h 822542"/>
              <a:gd name="connsiteX23" fmla="*/ 140628 w 741713"/>
              <a:gd name="connsiteY23" fmla="*/ 764168 h 822542"/>
              <a:gd name="connsiteX24" fmla="*/ 602312 w 741713"/>
              <a:gd name="connsiteY24" fmla="*/ 764168 h 822542"/>
              <a:gd name="connsiteX25" fmla="*/ 622212 w 741713"/>
              <a:gd name="connsiteY25" fmla="*/ 749575 h 822542"/>
              <a:gd name="connsiteX26" fmla="*/ 624866 w 741713"/>
              <a:gd name="connsiteY26" fmla="*/ 749575 h 822542"/>
              <a:gd name="connsiteX27" fmla="*/ 624866 w 741713"/>
              <a:gd name="connsiteY27" fmla="*/ 193695 h 822542"/>
              <a:gd name="connsiteX28" fmla="*/ 313096 w 741713"/>
              <a:gd name="connsiteY28" fmla="*/ 57047 h 822542"/>
              <a:gd name="connsiteX29" fmla="*/ 289216 w 741713"/>
              <a:gd name="connsiteY29" fmla="*/ 75621 h 822542"/>
              <a:gd name="connsiteX30" fmla="*/ 270642 w 741713"/>
              <a:gd name="connsiteY30" fmla="*/ 137975 h 822542"/>
              <a:gd name="connsiteX31" fmla="*/ 472298 w 741713"/>
              <a:gd name="connsiteY31" fmla="*/ 137975 h 822542"/>
              <a:gd name="connsiteX32" fmla="*/ 453724 w 741713"/>
              <a:gd name="connsiteY32" fmla="*/ 75621 h 822542"/>
              <a:gd name="connsiteX33" fmla="*/ 428517 w 741713"/>
              <a:gd name="connsiteY33" fmla="*/ 57047 h 822542"/>
              <a:gd name="connsiteX34" fmla="*/ 314423 w 741713"/>
              <a:gd name="connsiteY34" fmla="*/ 0 h 822542"/>
              <a:gd name="connsiteX35" fmla="*/ 428517 w 741713"/>
              <a:gd name="connsiteY35" fmla="*/ 0 h 822542"/>
              <a:gd name="connsiteX36" fmla="*/ 508118 w 741713"/>
              <a:gd name="connsiteY36" fmla="*/ 59701 h 822542"/>
              <a:gd name="connsiteX37" fmla="*/ 531998 w 741713"/>
              <a:gd name="connsiteY37" fmla="*/ 137975 h 822542"/>
              <a:gd name="connsiteX38" fmla="*/ 713753 w 741713"/>
              <a:gd name="connsiteY38" fmla="*/ 137975 h 822542"/>
              <a:gd name="connsiteX39" fmla="*/ 741613 w 741713"/>
              <a:gd name="connsiteY39" fmla="*/ 164508 h 822542"/>
              <a:gd name="connsiteX40" fmla="*/ 713753 w 741713"/>
              <a:gd name="connsiteY40" fmla="*/ 193695 h 822542"/>
              <a:gd name="connsiteX41" fmla="*/ 680586 w 741713"/>
              <a:gd name="connsiteY41" fmla="*/ 193695 h 822542"/>
              <a:gd name="connsiteX42" fmla="*/ 680586 w 741713"/>
              <a:gd name="connsiteY42" fmla="*/ 744268 h 822542"/>
              <a:gd name="connsiteX43" fmla="*/ 602312 w 741713"/>
              <a:gd name="connsiteY43" fmla="*/ 822542 h 822542"/>
              <a:gd name="connsiteX44" fmla="*/ 140628 w 741713"/>
              <a:gd name="connsiteY44" fmla="*/ 822542 h 822542"/>
              <a:gd name="connsiteX45" fmla="*/ 62354 w 741713"/>
              <a:gd name="connsiteY45" fmla="*/ 744268 h 822542"/>
              <a:gd name="connsiteX46" fmla="*/ 62354 w 741713"/>
              <a:gd name="connsiteY46" fmla="*/ 195022 h 822542"/>
              <a:gd name="connsiteX47" fmla="*/ 27860 w 741713"/>
              <a:gd name="connsiteY47" fmla="*/ 195022 h 822542"/>
              <a:gd name="connsiteX48" fmla="*/ 0 w 741713"/>
              <a:gd name="connsiteY48" fmla="*/ 167162 h 822542"/>
              <a:gd name="connsiteX49" fmla="*/ 27860 w 741713"/>
              <a:gd name="connsiteY49" fmla="*/ 137975 h 822542"/>
              <a:gd name="connsiteX50" fmla="*/ 210942 w 741713"/>
              <a:gd name="connsiteY50" fmla="*/ 137975 h 822542"/>
              <a:gd name="connsiteX51" fmla="*/ 234822 w 741713"/>
              <a:gd name="connsiteY51" fmla="*/ 59701 h 822542"/>
              <a:gd name="connsiteX52" fmla="*/ 314423 w 741713"/>
              <a:gd name="connsiteY52" fmla="*/ 0 h 82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41713" h="822542">
                <a:moveTo>
                  <a:pt x="370143" y="339630"/>
                </a:moveTo>
                <a:cubicBezTo>
                  <a:pt x="386063" y="338303"/>
                  <a:pt x="399330" y="351570"/>
                  <a:pt x="399330" y="367490"/>
                </a:cubicBezTo>
                <a:lnTo>
                  <a:pt x="399330" y="597006"/>
                </a:lnTo>
                <a:cubicBezTo>
                  <a:pt x="399330" y="612926"/>
                  <a:pt x="387390" y="624866"/>
                  <a:pt x="371470" y="624866"/>
                </a:cubicBezTo>
                <a:cubicBezTo>
                  <a:pt x="355550" y="624866"/>
                  <a:pt x="343610" y="612926"/>
                  <a:pt x="342283" y="597006"/>
                </a:cubicBezTo>
                <a:lnTo>
                  <a:pt x="342283" y="367490"/>
                </a:lnTo>
                <a:cubicBezTo>
                  <a:pt x="342283" y="352896"/>
                  <a:pt x="354223" y="339630"/>
                  <a:pt x="370143" y="339630"/>
                </a:cubicBezTo>
                <a:close/>
                <a:moveTo>
                  <a:pt x="509444" y="338303"/>
                </a:moveTo>
                <a:cubicBezTo>
                  <a:pt x="524037" y="338303"/>
                  <a:pt x="537304" y="351570"/>
                  <a:pt x="537304" y="367490"/>
                </a:cubicBezTo>
                <a:lnTo>
                  <a:pt x="537304" y="597006"/>
                </a:lnTo>
                <a:cubicBezTo>
                  <a:pt x="535978" y="612926"/>
                  <a:pt x="524037" y="624866"/>
                  <a:pt x="508117" y="624866"/>
                </a:cubicBezTo>
                <a:cubicBezTo>
                  <a:pt x="493524" y="624866"/>
                  <a:pt x="480257" y="612926"/>
                  <a:pt x="480257" y="597006"/>
                </a:cubicBezTo>
                <a:lnTo>
                  <a:pt x="480257" y="366163"/>
                </a:lnTo>
                <a:cubicBezTo>
                  <a:pt x="480257" y="351570"/>
                  <a:pt x="493524" y="338303"/>
                  <a:pt x="509444" y="338303"/>
                </a:cubicBezTo>
                <a:close/>
                <a:moveTo>
                  <a:pt x="234822" y="338303"/>
                </a:moveTo>
                <a:cubicBezTo>
                  <a:pt x="249415" y="338303"/>
                  <a:pt x="262682" y="351570"/>
                  <a:pt x="262682" y="367490"/>
                </a:cubicBezTo>
                <a:lnTo>
                  <a:pt x="262682" y="597006"/>
                </a:lnTo>
                <a:cubicBezTo>
                  <a:pt x="262682" y="612926"/>
                  <a:pt x="250742" y="624866"/>
                  <a:pt x="234822" y="624866"/>
                </a:cubicBezTo>
                <a:cubicBezTo>
                  <a:pt x="218902" y="624866"/>
                  <a:pt x="205635" y="612926"/>
                  <a:pt x="205635" y="597006"/>
                </a:cubicBezTo>
                <a:lnTo>
                  <a:pt x="205635" y="366163"/>
                </a:lnTo>
                <a:cubicBezTo>
                  <a:pt x="205635" y="351570"/>
                  <a:pt x="218902" y="338303"/>
                  <a:pt x="234822" y="338303"/>
                </a:cubicBezTo>
                <a:close/>
                <a:moveTo>
                  <a:pt x="119401" y="193695"/>
                </a:moveTo>
                <a:lnTo>
                  <a:pt x="119401" y="742941"/>
                </a:lnTo>
                <a:cubicBezTo>
                  <a:pt x="119401" y="754881"/>
                  <a:pt x="128688" y="764168"/>
                  <a:pt x="140628" y="764168"/>
                </a:cubicBezTo>
                <a:lnTo>
                  <a:pt x="602312" y="764168"/>
                </a:lnTo>
                <a:cubicBezTo>
                  <a:pt x="611599" y="764168"/>
                  <a:pt x="619559" y="758861"/>
                  <a:pt x="622212" y="749575"/>
                </a:cubicBezTo>
                <a:lnTo>
                  <a:pt x="624866" y="749575"/>
                </a:lnTo>
                <a:lnTo>
                  <a:pt x="624866" y="193695"/>
                </a:lnTo>
                <a:close/>
                <a:moveTo>
                  <a:pt x="313096" y="57047"/>
                </a:moveTo>
                <a:cubicBezTo>
                  <a:pt x="302483" y="57047"/>
                  <a:pt x="293196" y="65007"/>
                  <a:pt x="289216" y="75621"/>
                </a:cubicBezTo>
                <a:lnTo>
                  <a:pt x="270642" y="137975"/>
                </a:lnTo>
                <a:lnTo>
                  <a:pt x="472298" y="137975"/>
                </a:lnTo>
                <a:lnTo>
                  <a:pt x="453724" y="75621"/>
                </a:lnTo>
                <a:cubicBezTo>
                  <a:pt x="449744" y="65007"/>
                  <a:pt x="440457" y="57047"/>
                  <a:pt x="428517" y="57047"/>
                </a:cubicBezTo>
                <a:close/>
                <a:moveTo>
                  <a:pt x="314423" y="0"/>
                </a:moveTo>
                <a:lnTo>
                  <a:pt x="428517" y="0"/>
                </a:lnTo>
                <a:cubicBezTo>
                  <a:pt x="465664" y="0"/>
                  <a:pt x="497504" y="25207"/>
                  <a:pt x="508118" y="59701"/>
                </a:cubicBezTo>
                <a:lnTo>
                  <a:pt x="531998" y="137975"/>
                </a:lnTo>
                <a:lnTo>
                  <a:pt x="713753" y="137975"/>
                </a:lnTo>
                <a:cubicBezTo>
                  <a:pt x="731000" y="137975"/>
                  <a:pt x="742940" y="149915"/>
                  <a:pt x="741613" y="164508"/>
                </a:cubicBezTo>
                <a:cubicBezTo>
                  <a:pt x="741613" y="180429"/>
                  <a:pt x="729673" y="193695"/>
                  <a:pt x="713753" y="193695"/>
                </a:cubicBezTo>
                <a:lnTo>
                  <a:pt x="680586" y="193695"/>
                </a:lnTo>
                <a:lnTo>
                  <a:pt x="680586" y="744268"/>
                </a:lnTo>
                <a:cubicBezTo>
                  <a:pt x="680586" y="786722"/>
                  <a:pt x="646093" y="822542"/>
                  <a:pt x="602312" y="822542"/>
                </a:cubicBezTo>
                <a:lnTo>
                  <a:pt x="140628" y="822542"/>
                </a:lnTo>
                <a:cubicBezTo>
                  <a:pt x="98174" y="822542"/>
                  <a:pt x="62354" y="788048"/>
                  <a:pt x="62354" y="744268"/>
                </a:cubicBezTo>
                <a:lnTo>
                  <a:pt x="62354" y="195022"/>
                </a:lnTo>
                <a:lnTo>
                  <a:pt x="27860" y="195022"/>
                </a:lnTo>
                <a:cubicBezTo>
                  <a:pt x="13267" y="195022"/>
                  <a:pt x="0" y="183082"/>
                  <a:pt x="0" y="167162"/>
                </a:cubicBezTo>
                <a:cubicBezTo>
                  <a:pt x="0" y="151242"/>
                  <a:pt x="11940" y="137975"/>
                  <a:pt x="27860" y="137975"/>
                </a:cubicBezTo>
                <a:lnTo>
                  <a:pt x="210942" y="137975"/>
                </a:lnTo>
                <a:lnTo>
                  <a:pt x="234822" y="59701"/>
                </a:lnTo>
                <a:cubicBezTo>
                  <a:pt x="245436" y="23880"/>
                  <a:pt x="277276" y="0"/>
                  <a:pt x="314423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圖形 7">
            <a:extLst>
              <a:ext uri="{FF2B5EF4-FFF2-40B4-BE49-F238E27FC236}">
                <a16:creationId xmlns:a16="http://schemas.microsoft.com/office/drawing/2014/main" id="{142FF8DE-5601-46CD-ABB5-F2737798E545}"/>
              </a:ext>
            </a:extLst>
          </p:cNvPr>
          <p:cNvSpPr/>
          <p:nvPr/>
        </p:nvSpPr>
        <p:spPr>
          <a:xfrm>
            <a:off x="4508787" y="2044870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41000">
                <a:srgbClr val="8956FF">
                  <a:alpha val="68000"/>
                </a:srgbClr>
              </a:gs>
              <a:gs pos="0">
                <a:srgbClr val="37A9FF">
                  <a:alpha val="0"/>
                </a:srgbClr>
              </a:gs>
              <a:gs pos="89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圖形 7">
            <a:extLst>
              <a:ext uri="{FF2B5EF4-FFF2-40B4-BE49-F238E27FC236}">
                <a16:creationId xmlns:a16="http://schemas.microsoft.com/office/drawing/2014/main" id="{A2475222-B4C3-407A-9C15-74E71176065C}"/>
              </a:ext>
            </a:extLst>
          </p:cNvPr>
          <p:cNvSpPr/>
          <p:nvPr/>
        </p:nvSpPr>
        <p:spPr>
          <a:xfrm>
            <a:off x="8832139" y="2614931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41000">
                <a:srgbClr val="8956FF">
                  <a:alpha val="68000"/>
                </a:srgbClr>
              </a:gs>
              <a:gs pos="0">
                <a:srgbClr val="37A9FF">
                  <a:alpha val="0"/>
                </a:srgbClr>
              </a:gs>
              <a:gs pos="89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圖形 7">
            <a:extLst>
              <a:ext uri="{FF2B5EF4-FFF2-40B4-BE49-F238E27FC236}">
                <a16:creationId xmlns:a16="http://schemas.microsoft.com/office/drawing/2014/main" id="{74E6AE53-41D0-465A-AC0F-6105E0547D3D}"/>
              </a:ext>
            </a:extLst>
          </p:cNvPr>
          <p:cNvSpPr/>
          <p:nvPr/>
        </p:nvSpPr>
        <p:spPr>
          <a:xfrm>
            <a:off x="6503334" y="1975645"/>
            <a:ext cx="822539" cy="102879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52000">
                <a:srgbClr val="8956FF"/>
              </a:gs>
              <a:gs pos="0">
                <a:srgbClr val="37A9FF"/>
              </a:gs>
              <a:gs pos="100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圖形 7">
            <a:extLst>
              <a:ext uri="{FF2B5EF4-FFF2-40B4-BE49-F238E27FC236}">
                <a16:creationId xmlns:a16="http://schemas.microsoft.com/office/drawing/2014/main" id="{BDC6259C-C920-4C0B-BC78-622D6F804D21}"/>
              </a:ext>
            </a:extLst>
          </p:cNvPr>
          <p:cNvSpPr/>
          <p:nvPr/>
        </p:nvSpPr>
        <p:spPr>
          <a:xfrm>
            <a:off x="6122182" y="2321242"/>
            <a:ext cx="822539" cy="102879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52000">
                <a:srgbClr val="8956FF"/>
              </a:gs>
              <a:gs pos="0">
                <a:srgbClr val="37A9FF"/>
              </a:gs>
              <a:gs pos="100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DB1C12B1-4CD3-43FF-8A95-E0100E5451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10871" y="2825759"/>
            <a:ext cx="910398" cy="1102736"/>
          </a:xfrm>
          <a:prstGeom prst="rect">
            <a:avLst/>
          </a:prstGeom>
          <a:effectLst>
            <a:glow rad="38100">
              <a:srgbClr val="66FFFF">
                <a:alpha val="15000"/>
              </a:srgbClr>
            </a:glow>
            <a:outerShdw blurRad="50800" dist="25400" dir="8100000" algn="tr" rotWithShape="0">
              <a:prstClr val="black">
                <a:alpha val="49000"/>
              </a:prst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66159AF-1F56-8043-A110-B4F210A3A6AE}"/>
              </a:ext>
            </a:extLst>
          </p:cNvPr>
          <p:cNvSpPr txBox="1"/>
          <p:nvPr/>
        </p:nvSpPr>
        <p:spPr>
          <a:xfrm>
            <a:off x="9527502" y="2890559"/>
            <a:ext cx="116858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永久遺失</a:t>
            </a:r>
          </a:p>
        </p:txBody>
      </p:sp>
    </p:spTree>
    <p:extLst>
      <p:ext uri="{BB962C8B-B14F-4D97-AF65-F5344CB8AC3E}">
        <p14:creationId xmlns:p14="http://schemas.microsoft.com/office/powerpoint/2010/main" val="1946419627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圖片 90" hidden="1">
            <a:extLst>
              <a:ext uri="{FF2B5EF4-FFF2-40B4-BE49-F238E27FC236}">
                <a16:creationId xmlns:a16="http://schemas.microsoft.com/office/drawing/2014/main" id="{1D53E10B-B686-424E-B28D-AE52B9C2F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1"/>
          <a:stretch/>
        </p:blipFill>
        <p:spPr>
          <a:xfrm rot="10800000">
            <a:off x="4338375" y="5186330"/>
            <a:ext cx="3077723" cy="758429"/>
          </a:xfrm>
          <a:prstGeom prst="rect">
            <a:avLst/>
          </a:prstGeom>
        </p:spPr>
      </p:pic>
      <p:pic>
        <p:nvPicPr>
          <p:cNvPr id="89" name="圖片 88" hidden="1">
            <a:extLst>
              <a:ext uri="{FF2B5EF4-FFF2-40B4-BE49-F238E27FC236}">
                <a16:creationId xmlns:a16="http://schemas.microsoft.com/office/drawing/2014/main" id="{21D6C47D-3330-438C-967C-E6CB8F23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" y="2942283"/>
            <a:ext cx="2308152" cy="1731268"/>
          </a:xfrm>
          <a:prstGeom prst="rect">
            <a:avLst/>
          </a:prstGeom>
        </p:spPr>
      </p:pic>
      <p:sp>
        <p:nvSpPr>
          <p:cNvPr id="11" name="圖形 68" hidden="1">
            <a:extLst>
              <a:ext uri="{FF2B5EF4-FFF2-40B4-BE49-F238E27FC236}">
                <a16:creationId xmlns:a16="http://schemas.microsoft.com/office/drawing/2014/main" id="{1FFFB3A4-8003-4DD1-9743-596EBEF19CD0}"/>
              </a:ext>
            </a:extLst>
          </p:cNvPr>
          <p:cNvSpPr/>
          <p:nvPr/>
        </p:nvSpPr>
        <p:spPr>
          <a:xfrm>
            <a:off x="3928656" y="1722193"/>
            <a:ext cx="4012286" cy="2759874"/>
          </a:xfrm>
          <a:custGeom>
            <a:avLst/>
            <a:gdLst>
              <a:gd name="connsiteX0" fmla="*/ 0 w 2847059"/>
              <a:gd name="connsiteY0" fmla="*/ 1628820 h 1958366"/>
              <a:gd name="connsiteX1" fmla="*/ 329546 w 2847059"/>
              <a:gd name="connsiteY1" fmla="*/ 1958366 h 1958366"/>
              <a:gd name="connsiteX2" fmla="*/ 2247394 w 2847059"/>
              <a:gd name="connsiteY2" fmla="*/ 1958366 h 1958366"/>
              <a:gd name="connsiteX3" fmla="*/ 2847060 w 2847059"/>
              <a:gd name="connsiteY3" fmla="*/ 1358701 h 1958366"/>
              <a:gd name="connsiteX4" fmla="*/ 2247394 w 2847059"/>
              <a:gd name="connsiteY4" fmla="*/ 759036 h 1958366"/>
              <a:gd name="connsiteX5" fmla="*/ 2212279 w 2847059"/>
              <a:gd name="connsiteY5" fmla="*/ 761737 h 1958366"/>
              <a:gd name="connsiteX6" fmla="*/ 1258757 w 2847059"/>
              <a:gd name="connsiteY6" fmla="*/ 0 h 1958366"/>
              <a:gd name="connsiteX7" fmla="*/ 278223 w 2847059"/>
              <a:gd name="connsiteY7" fmla="*/ 980534 h 1958366"/>
              <a:gd name="connsiteX8" fmla="*/ 332247 w 2847059"/>
              <a:gd name="connsiteY8" fmla="*/ 1299275 h 1958366"/>
              <a:gd name="connsiteX9" fmla="*/ 329546 w 2847059"/>
              <a:gd name="connsiteY9" fmla="*/ 1299275 h 1958366"/>
              <a:gd name="connsiteX10" fmla="*/ 0 w 2847059"/>
              <a:gd name="connsiteY10" fmla="*/ 1628820 h 19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7059" h="1958366">
                <a:moveTo>
                  <a:pt x="0" y="1628820"/>
                </a:moveTo>
                <a:cubicBezTo>
                  <a:pt x="0" y="1809800"/>
                  <a:pt x="148566" y="1958366"/>
                  <a:pt x="329546" y="1958366"/>
                </a:cubicBezTo>
                <a:cubicBezTo>
                  <a:pt x="472709" y="1958366"/>
                  <a:pt x="2082622" y="1958366"/>
                  <a:pt x="2247394" y="1958366"/>
                </a:cubicBezTo>
                <a:cubicBezTo>
                  <a:pt x="2579642" y="1958366"/>
                  <a:pt x="2847060" y="1690948"/>
                  <a:pt x="2847060" y="1358701"/>
                </a:cubicBezTo>
                <a:cubicBezTo>
                  <a:pt x="2847060" y="1026454"/>
                  <a:pt x="2579642" y="759036"/>
                  <a:pt x="2247394" y="759036"/>
                </a:cubicBezTo>
                <a:cubicBezTo>
                  <a:pt x="2236590" y="759036"/>
                  <a:pt x="2223084" y="759036"/>
                  <a:pt x="2212279" y="761737"/>
                </a:cubicBezTo>
                <a:cubicBezTo>
                  <a:pt x="2115036" y="324143"/>
                  <a:pt x="1726064" y="0"/>
                  <a:pt x="1258757" y="0"/>
                </a:cubicBezTo>
                <a:cubicBezTo>
                  <a:pt x="718518" y="0"/>
                  <a:pt x="278223" y="437594"/>
                  <a:pt x="278223" y="980534"/>
                </a:cubicBezTo>
                <a:cubicBezTo>
                  <a:pt x="278223" y="1091283"/>
                  <a:pt x="297131" y="1199330"/>
                  <a:pt x="332247" y="1299275"/>
                </a:cubicBezTo>
                <a:cubicBezTo>
                  <a:pt x="332247" y="1299275"/>
                  <a:pt x="329546" y="1299275"/>
                  <a:pt x="329546" y="1299275"/>
                </a:cubicBezTo>
                <a:cubicBezTo>
                  <a:pt x="148566" y="1299275"/>
                  <a:pt x="0" y="1445139"/>
                  <a:pt x="0" y="1628820"/>
                </a:cubicBezTo>
                <a:close/>
              </a:path>
            </a:pathLst>
          </a:custGeom>
          <a:solidFill>
            <a:srgbClr val="00CCFF"/>
          </a:solidFill>
          <a:ln w="269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1CDC4-A2CE-1B42-936A-764FAC4E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>
                <a:sym typeface="Arial" panose="020B0604020202020204" pitchFamily="34" charset="0"/>
              </a:rPr>
              <a:t>不必擔心受惡意程式綁架</a:t>
            </a:r>
            <a:endParaRPr lang="en-US" sz="4000"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形 46">
            <a:extLst>
              <a:ext uri="{FF2B5EF4-FFF2-40B4-BE49-F238E27FC236}">
                <a16:creationId xmlns:a16="http://schemas.microsoft.com/office/drawing/2014/main" id="{E570D012-2DDB-264F-8B9E-01C8834339A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68" y="1758622"/>
            <a:ext cx="4029487" cy="24668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7BB382-20AE-9843-85AC-EC35B308AB5B}"/>
              </a:ext>
            </a:extLst>
          </p:cNvPr>
          <p:cNvCxnSpPr>
            <a:cxnSpLocks/>
          </p:cNvCxnSpPr>
          <p:nvPr/>
        </p:nvCxnSpPr>
        <p:spPr>
          <a:xfrm>
            <a:off x="3728699" y="3464542"/>
            <a:ext cx="425238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dash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89078A8-C7D4-F94A-BD4E-C43BD0B1C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9" y="2612007"/>
            <a:ext cx="3556000" cy="1904048"/>
          </a:xfrm>
          <a:prstGeom prst="rect">
            <a:avLst/>
          </a:prstGeom>
          <a:effectLst>
            <a:glow rad="88900">
              <a:schemeClr val="accent5">
                <a:lumMod val="20000"/>
                <a:lumOff val="80000"/>
                <a:alpha val="23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5BF201-D4AF-814F-8E5C-99C1F75F5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15" y="2233559"/>
            <a:ext cx="1801200" cy="1963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5FBF9D-A6C1-844E-BAC6-827C19449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47" y="3192462"/>
            <a:ext cx="575057" cy="90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C0BAC-2808-5E4B-9C9E-3CEE18A9F89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34" y="2931484"/>
            <a:ext cx="392400" cy="39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103858-C295-254B-A353-86AD0D323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10" y="2348310"/>
            <a:ext cx="390827" cy="3948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94997-1B23-A346-B0E5-3F4BCF7EA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59" y="2358176"/>
            <a:ext cx="390827" cy="394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48C890-EC52-9D4A-BC93-E7577BB1B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059621"/>
            <a:ext cx="390827" cy="3948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1271D8-E6C4-AE4A-AD46-752AFD2CF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98" y="3722613"/>
            <a:ext cx="390827" cy="3948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BF0196-9C8A-EC45-A946-ECEBAC039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0" y="3714762"/>
            <a:ext cx="390827" cy="3948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43E301-9E0D-C647-A6B1-1715F525A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5" y="3729119"/>
            <a:ext cx="390827" cy="3948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7F3592-1393-284A-90DF-22EB21AE7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89" y="3031401"/>
            <a:ext cx="390827" cy="3948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D47E12-EAFF-2C44-8C70-3FFAC28939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33" y="3059621"/>
            <a:ext cx="390827" cy="39482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2255ACA-F0AE-4B4B-844E-94DB01C9F5AA}"/>
              </a:ext>
            </a:extLst>
          </p:cNvPr>
          <p:cNvGrpSpPr/>
          <p:nvPr/>
        </p:nvGrpSpPr>
        <p:grpSpPr>
          <a:xfrm rot="3714906">
            <a:off x="4325761" y="3048773"/>
            <a:ext cx="2460390" cy="141592"/>
            <a:chOff x="1176483" y="2882905"/>
            <a:chExt cx="3423525" cy="19702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00BDF28-0AAC-9C40-AD96-347E5F09EF98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33780BCD-B087-1F4C-9AD0-1F25B424696F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B4A63BB-3AA6-C74D-A2C5-822C3A78B737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28F26A0F-43F6-3642-BA08-882982D3247E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EBC394D-54AC-324A-B365-41D97C6BF383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5333692-3F3C-CD49-A030-1BEC68F0017C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9C6868F6-C73A-FA4F-9DAC-6D54269E0C12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BEE3B2-950E-C046-A65A-799F5850457A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663346B4-2F74-7B42-91B3-05F83E605CD9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EF3C5AA-978D-1E4C-995B-27E9960AA2A1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6B3235A-A0BC-1940-B23E-8532FBEA0A0A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7AD456E0-5172-9B4A-ACE8-B14426EE0A6F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D8CD763B-25FD-F746-AB68-F16F5A25D8B1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2" name="Arc 71">
            <a:extLst>
              <a:ext uri="{FF2B5EF4-FFF2-40B4-BE49-F238E27FC236}">
                <a16:creationId xmlns:a16="http://schemas.microsoft.com/office/drawing/2014/main" id="{4123B448-8415-8A4C-9B9C-E661382636C6}"/>
              </a:ext>
            </a:extLst>
          </p:cNvPr>
          <p:cNvSpPr/>
          <p:nvPr/>
        </p:nvSpPr>
        <p:spPr>
          <a:xfrm rot="19232366">
            <a:off x="5927911" y="4022604"/>
            <a:ext cx="512927" cy="682446"/>
          </a:xfrm>
          <a:prstGeom prst="arc">
            <a:avLst>
              <a:gd name="adj1" fmla="val 9465569"/>
              <a:gd name="adj2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2315C3-0BFD-0346-BA50-2C09FBCA0C57}"/>
              </a:ext>
            </a:extLst>
          </p:cNvPr>
          <p:cNvSpPr txBox="1"/>
          <p:nvPr/>
        </p:nvSpPr>
        <p:spPr>
          <a:xfrm>
            <a:off x="7130621" y="4516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02918B-4F3D-AE46-B58B-290390CB56E1}"/>
              </a:ext>
            </a:extLst>
          </p:cNvPr>
          <p:cNvGrpSpPr/>
          <p:nvPr/>
        </p:nvGrpSpPr>
        <p:grpSpPr>
          <a:xfrm>
            <a:off x="5868942" y="4386522"/>
            <a:ext cx="645626" cy="535323"/>
            <a:chOff x="2487510" y="2871258"/>
            <a:chExt cx="638632" cy="562388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706291CB-CC0F-8246-89AF-F14D28AA0CC1}"/>
                </a:ext>
              </a:extLst>
            </p:cNvPr>
            <p:cNvSpPr/>
            <p:nvPr/>
          </p:nvSpPr>
          <p:spPr>
            <a:xfrm>
              <a:off x="2487510" y="2871258"/>
              <a:ext cx="638632" cy="562388"/>
            </a:xfrm>
            <a:prstGeom prst="round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9ECD506D-8E51-3E45-8233-D4E7C670B03D}"/>
                </a:ext>
              </a:extLst>
            </p:cNvPr>
            <p:cNvSpPr/>
            <p:nvPr/>
          </p:nvSpPr>
          <p:spPr>
            <a:xfrm>
              <a:off x="2736219" y="3014262"/>
              <a:ext cx="156312" cy="294799"/>
            </a:xfrm>
            <a:prstGeom prst="roundRect">
              <a:avLst>
                <a:gd name="adj" fmla="val 50000"/>
              </a:avLst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1FF890C-7515-5D4A-AE62-DAE3C106CA47}"/>
              </a:ext>
            </a:extLst>
          </p:cNvPr>
          <p:cNvSpPr txBox="1"/>
          <p:nvPr/>
        </p:nvSpPr>
        <p:spPr>
          <a:xfrm>
            <a:off x="967758" y="4999508"/>
            <a:ext cx="3065351" cy="923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>
              <a:defRPr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即便資料儲存在雲端，仍有可能受到惡意程式攻擊</a:t>
            </a:r>
          </a:p>
          <a:p>
            <a:pPr lvl="0">
              <a:defRPr/>
            </a:pP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9235FD-107B-CE41-9BD1-32ACDA972C27}"/>
              </a:ext>
            </a:extLst>
          </p:cNvPr>
          <p:cNvSpPr txBox="1"/>
          <p:nvPr/>
        </p:nvSpPr>
        <p:spPr>
          <a:xfrm>
            <a:off x="4427359" y="5033368"/>
            <a:ext cx="352879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資料可能永遠遺失，或是需要支付贖金取回資料</a:t>
            </a:r>
          </a:p>
          <a:p>
            <a:pPr lvl="0">
              <a:defRPr/>
            </a:pP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6" name="圖形 37">
            <a:extLst>
              <a:ext uri="{FF2B5EF4-FFF2-40B4-BE49-F238E27FC236}">
                <a16:creationId xmlns:a16="http://schemas.microsoft.com/office/drawing/2014/main" id="{EEEA083B-35C1-E64F-A631-174DBDD5F4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4" y="3206404"/>
            <a:ext cx="3200561" cy="1017943"/>
          </a:xfrm>
          <a:prstGeom prst="rect">
            <a:avLst/>
          </a:prstGeom>
        </p:spPr>
      </p:pic>
      <p:sp>
        <p:nvSpPr>
          <p:cNvPr id="77" name="Arc 76">
            <a:extLst>
              <a:ext uri="{FF2B5EF4-FFF2-40B4-BE49-F238E27FC236}">
                <a16:creationId xmlns:a16="http://schemas.microsoft.com/office/drawing/2014/main" id="{D4165299-9524-2947-ACC0-0C47980E95B0}"/>
              </a:ext>
            </a:extLst>
          </p:cNvPr>
          <p:cNvSpPr/>
          <p:nvPr/>
        </p:nvSpPr>
        <p:spPr>
          <a:xfrm rot="2510901">
            <a:off x="7966885" y="2751030"/>
            <a:ext cx="1685304" cy="1626002"/>
          </a:xfrm>
          <a:prstGeom prst="arc">
            <a:avLst>
              <a:gd name="adj1" fmla="val 10710608"/>
              <a:gd name="adj2" fmla="val 16466945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A95FE-586A-2B4C-9B3E-A7118789B158}"/>
              </a:ext>
            </a:extLst>
          </p:cNvPr>
          <p:cNvSpPr txBox="1"/>
          <p:nvPr/>
        </p:nvSpPr>
        <p:spPr>
          <a:xfrm>
            <a:off x="8370672" y="22296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還原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5C95ED-6A07-E34F-A425-952DE9C2B225}"/>
              </a:ext>
            </a:extLst>
          </p:cNvPr>
          <p:cNvGrpSpPr/>
          <p:nvPr/>
        </p:nvGrpSpPr>
        <p:grpSpPr>
          <a:xfrm rot="7840023">
            <a:off x="5685844" y="3220369"/>
            <a:ext cx="2460390" cy="141592"/>
            <a:chOff x="1176483" y="2882905"/>
            <a:chExt cx="3423525" cy="19702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1EB89F8-DF2B-9943-9403-696DFDD099F4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0978E58-D2E7-BC4C-A0F6-2FBD7DA264F2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0A39C15-BE4D-5545-9C29-7FE645582EED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560E88C-F804-BB47-A9E7-6F31E5308B6D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A03DDE2-2321-ED4C-AD02-7E8E84D869D2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1DC81450-F83A-964D-9A34-AC972B27C23A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214F983-3525-394B-941B-7743271CA0A3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53300AC-B8A9-184E-A13D-0148D3724577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172F0B-C8C7-BA44-B2A0-5009EA0FE8EF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73AB919-C6D1-1F4C-8475-A8A49F1CCBB5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ACC0A5E-C1C1-0D45-9F46-D746E26635B3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27E4DB9-EA72-5144-98B5-D269709BCCE2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9663CA6-11C5-6440-A7ED-971E76939C83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C56F6B-83D4-4C40-98F1-DE65866771F6}"/>
              </a:ext>
            </a:extLst>
          </p:cNvPr>
          <p:cNvGrpSpPr/>
          <p:nvPr/>
        </p:nvGrpSpPr>
        <p:grpSpPr>
          <a:xfrm>
            <a:off x="4153647" y="1757363"/>
            <a:ext cx="4052406" cy="2480875"/>
            <a:chOff x="3284001" y="1129729"/>
            <a:chExt cx="4052406" cy="2480875"/>
          </a:xfrm>
        </p:grpSpPr>
        <p:pic>
          <p:nvPicPr>
            <p:cNvPr id="78" name="圖形 46" hidden="1">
              <a:extLst>
                <a:ext uri="{FF2B5EF4-FFF2-40B4-BE49-F238E27FC236}">
                  <a16:creationId xmlns:a16="http://schemas.microsoft.com/office/drawing/2014/main" id="{EF9DD897-7EA7-4244-A60E-18DFA59E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001" y="1129729"/>
              <a:ext cx="4052406" cy="248087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F59FFFC-0E1B-7E48-9C35-B7A59BC3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48" y="1618697"/>
              <a:ext cx="1801200" cy="196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1460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 p14:bounceEnd="5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46">
            <a:extLst>
              <a:ext uri="{FF2B5EF4-FFF2-40B4-BE49-F238E27FC236}">
                <a16:creationId xmlns:a16="http://schemas.microsoft.com/office/drawing/2014/main" id="{BD5D466A-AE22-1B44-84CE-D0EB3478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2" y="1508284"/>
            <a:ext cx="5047503" cy="3090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54" y="207469"/>
            <a:ext cx="11924232" cy="1011731"/>
          </a:xfrm>
        </p:spPr>
        <p:txBody>
          <a:bodyPr>
            <a:noAutofit/>
          </a:bodyPr>
          <a:lstStyle/>
          <a:p>
            <a:r>
              <a:rPr lang="zh-CN" altLang="en-US" sz="4000">
                <a:sym typeface="Arial" panose="020B0604020202020204" pitchFamily="34" charset="0"/>
              </a:rPr>
              <a:t>把重要資料移出雲端，節省服務成本</a:t>
            </a:r>
            <a:endParaRPr lang="en-US" sz="4000"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E58C90-30F2-9F42-8E2C-4A135EA11E3B}"/>
              </a:ext>
            </a:extLst>
          </p:cNvPr>
          <p:cNvGrpSpPr/>
          <p:nvPr/>
        </p:nvGrpSpPr>
        <p:grpSpPr>
          <a:xfrm>
            <a:off x="1857830" y="2659225"/>
            <a:ext cx="3270760" cy="1645156"/>
            <a:chOff x="2142397" y="2973862"/>
            <a:chExt cx="3525098" cy="17730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15D84-6F4F-D443-8026-CF224081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397" y="3304009"/>
              <a:ext cx="3525098" cy="14429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CEAF80-5FD0-764E-ADB6-394DF810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8400" y="2973862"/>
              <a:ext cx="1489336" cy="115437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81390A-3E8E-A042-9216-D78246AEBAFC}"/>
              </a:ext>
            </a:extLst>
          </p:cNvPr>
          <p:cNvSpPr txBox="1"/>
          <p:nvPr/>
        </p:nvSpPr>
        <p:spPr>
          <a:xfrm>
            <a:off x="7895079" y="2734719"/>
            <a:ext cx="3116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合規性或法律用途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01730-F6FE-1E43-B894-852E7E8BB2DF}"/>
              </a:ext>
            </a:extLst>
          </p:cNvPr>
          <p:cNvSpPr txBox="1"/>
          <p:nvPr/>
        </p:nvSpPr>
        <p:spPr>
          <a:xfrm>
            <a:off x="7895079" y="4224671"/>
            <a:ext cx="3116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離職員工資料</a:t>
            </a:r>
          </a:p>
        </p:txBody>
      </p:sp>
      <p:pic>
        <p:nvPicPr>
          <p:cNvPr id="18" name="圖形 37" hidden="1">
            <a:extLst>
              <a:ext uri="{FF2B5EF4-FFF2-40B4-BE49-F238E27FC236}">
                <a16:creationId xmlns:a16="http://schemas.microsoft.com/office/drawing/2014/main" id="{24A5BB6F-E209-044C-8BC3-E7B301E73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00" y="4526269"/>
            <a:ext cx="4209470" cy="1338828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0B601530-BC7C-F24C-8526-8863FB0BE77E}"/>
              </a:ext>
            </a:extLst>
          </p:cNvPr>
          <p:cNvSpPr/>
          <p:nvPr/>
        </p:nvSpPr>
        <p:spPr>
          <a:xfrm rot="14111862">
            <a:off x="1215935" y="1627891"/>
            <a:ext cx="4570387" cy="2675409"/>
          </a:xfrm>
          <a:custGeom>
            <a:avLst/>
            <a:gdLst>
              <a:gd name="connsiteX0" fmla="*/ 0 w 4381500"/>
              <a:gd name="connsiteY0" fmla="*/ 2806700 h 2806700"/>
              <a:gd name="connsiteX1" fmla="*/ 1536700 w 4381500"/>
              <a:gd name="connsiteY1" fmla="*/ 1600200 h 2806700"/>
              <a:gd name="connsiteX2" fmla="*/ 3111500 w 4381500"/>
              <a:gd name="connsiteY2" fmla="*/ 1066800 h 2806700"/>
              <a:gd name="connsiteX3" fmla="*/ 4381500 w 4381500"/>
              <a:gd name="connsiteY3" fmla="*/ 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0" h="2806700">
                <a:moveTo>
                  <a:pt x="0" y="2806700"/>
                </a:moveTo>
                <a:lnTo>
                  <a:pt x="1536700" y="1600200"/>
                </a:lnTo>
                <a:lnTo>
                  <a:pt x="3111500" y="1066800"/>
                </a:lnTo>
                <a:lnTo>
                  <a:pt x="4381500" y="0"/>
                </a:lnTo>
              </a:path>
            </a:pathLst>
          </a:custGeom>
          <a:noFill/>
          <a:ln w="635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1C5EE9-1DCC-8C43-B749-C9C102945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82" y="1784465"/>
            <a:ext cx="1019296" cy="1017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DDDD11-1221-604F-8A24-8ADCF4E33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44" y="2825993"/>
            <a:ext cx="1061584" cy="105955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050BA3-EA5C-4B56-926D-82EB74464B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574436" y="2360070"/>
            <a:ext cx="1240539" cy="124053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95F8BEF-17F8-4EA9-9D6C-09C3CBCC2DB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574436" y="3817870"/>
            <a:ext cx="1240539" cy="124053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34ABD15-22AA-41DD-A72E-809D195976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04" y="3886594"/>
            <a:ext cx="5739262" cy="26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3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489161D-EECB-4A28-BBBA-799833EB0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5575" y="2571087"/>
            <a:ext cx="6710180" cy="304215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B711527-DAC5-374A-A2C7-25A8F9768C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342"/>
          <a:stretch/>
        </p:blipFill>
        <p:spPr>
          <a:xfrm>
            <a:off x="2389671" y="1569790"/>
            <a:ext cx="1452778" cy="1458956"/>
          </a:xfrm>
          <a:prstGeom prst="rect">
            <a:avLst/>
          </a:prstGeom>
        </p:spPr>
      </p:pic>
      <p:pic>
        <p:nvPicPr>
          <p:cNvPr id="45" name="圖片 44" hidden="1">
            <a:extLst>
              <a:ext uri="{FF2B5EF4-FFF2-40B4-BE49-F238E27FC236}">
                <a16:creationId xmlns:a16="http://schemas.microsoft.com/office/drawing/2014/main" id="{8C94E936-22E5-455E-A50A-AD17CAD56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1542319"/>
            <a:ext cx="471062" cy="2742287"/>
          </a:xfrm>
          <a:prstGeom prst="rect">
            <a:avLst/>
          </a:prstGeom>
        </p:spPr>
      </p:pic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CA2D2898-3FF0-4C09-AD40-D8747F9DB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9913" y="2681532"/>
            <a:ext cx="471062" cy="2742287"/>
          </a:xfrm>
          <a:prstGeom prst="rect">
            <a:avLst/>
          </a:prstGeom>
        </p:spPr>
      </p:pic>
      <p:pic>
        <p:nvPicPr>
          <p:cNvPr id="54" name="圖片 53" hidden="1">
            <a:extLst>
              <a:ext uri="{FF2B5EF4-FFF2-40B4-BE49-F238E27FC236}">
                <a16:creationId xmlns:a16="http://schemas.microsoft.com/office/drawing/2014/main" id="{D631EF12-0F09-4076-920D-FBC995F16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3745695"/>
            <a:ext cx="471062" cy="2742287"/>
          </a:xfrm>
          <a:prstGeom prst="rect">
            <a:avLst/>
          </a:prstGeom>
        </p:spPr>
      </p:pic>
      <p:pic>
        <p:nvPicPr>
          <p:cNvPr id="44" name="圖片 43" hidden="1">
            <a:extLst>
              <a:ext uri="{FF2B5EF4-FFF2-40B4-BE49-F238E27FC236}">
                <a16:creationId xmlns:a16="http://schemas.microsoft.com/office/drawing/2014/main" id="{6987C608-53FF-4E1F-B521-E1683A101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473682"/>
            <a:ext cx="471062" cy="27422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3C1CB7-E8C4-9348-A037-278D6EBA456A}"/>
              </a:ext>
            </a:extLst>
          </p:cNvPr>
          <p:cNvSpPr/>
          <p:nvPr/>
        </p:nvSpPr>
        <p:spPr>
          <a:xfrm>
            <a:off x="4654170" y="4764269"/>
            <a:ext cx="2492990" cy="557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Boxafe</a:t>
            </a:r>
            <a:endParaRPr kumimoji="0" lang="en-US" altLang="zh-TW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文字方塊 6">
            <a:extLst>
              <a:ext uri="{FF2B5EF4-FFF2-40B4-BE49-F238E27FC236}">
                <a16:creationId xmlns:a16="http://schemas.microsoft.com/office/drawing/2014/main" id="{F4CC09A1-70CC-D446-A8F8-3F37414186CC}"/>
              </a:ext>
            </a:extLst>
          </p:cNvPr>
          <p:cNvSpPr txBox="1"/>
          <p:nvPr/>
        </p:nvSpPr>
        <p:spPr>
          <a:xfrm>
            <a:off x="4098059" y="5246056"/>
            <a:ext cx="360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保護企業雲端資料</a:t>
            </a:r>
            <a:endParaRPr lang="zh-TW" altLang="en-US" sz="2400" b="1" spc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C4184C2-2745-7C4D-A06D-95D8AA06C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42" y="1332149"/>
            <a:ext cx="564751" cy="4936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837E92-8B6C-AC47-AF04-C8869B8C2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83" y="2076166"/>
            <a:ext cx="560967" cy="5609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A7202A-3F73-C447-B742-7ABEB41D3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47" y="2887461"/>
            <a:ext cx="564750" cy="5423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8944878-5241-674D-83E9-D561892D3E17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3" y="4571505"/>
            <a:ext cx="421932" cy="4024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276E5DE-DCCF-CC4C-AC0C-167DB605A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15" y="5115395"/>
            <a:ext cx="421932" cy="4723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3207B0-54F1-D041-AA41-5FE7261EE9E1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5" y="4046794"/>
            <a:ext cx="453978" cy="34682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D3B7AD0-0AA5-E14C-81E0-535719B7FF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92" y="5549554"/>
            <a:ext cx="689452" cy="4424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4074A91-A873-5A4D-8EC9-3ECA9723A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60207" y="2565754"/>
            <a:ext cx="736242" cy="7362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19FADD0-414D-4645-88C6-A7936FC2F43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81986" y="4763526"/>
            <a:ext cx="728628" cy="7286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9E6E093-ED32-3D4E-B0A3-F7B75AC5516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81986" y="3688806"/>
            <a:ext cx="714463" cy="71446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758CFC8-E9B9-D14C-BED4-06F22B362AC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67073" y="1449569"/>
            <a:ext cx="729376" cy="7293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64E3A8-2E52-304B-BF1A-1F27C8AF40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93" y="873353"/>
            <a:ext cx="490724" cy="3753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B881C1-CE76-3B45-9860-528380D9D1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36" y="4534612"/>
            <a:ext cx="657896" cy="576000"/>
          </a:xfrm>
          <a:prstGeom prst="rect">
            <a:avLst/>
          </a:prstGeom>
        </p:spPr>
      </p:pic>
      <p:pic>
        <p:nvPicPr>
          <p:cNvPr id="17" name="圖形 37" hidden="1">
            <a:extLst>
              <a:ext uri="{FF2B5EF4-FFF2-40B4-BE49-F238E27FC236}">
                <a16:creationId xmlns:a16="http://schemas.microsoft.com/office/drawing/2014/main" id="{CB8D79E0-6530-2949-820F-E27D109067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70" y="3028746"/>
            <a:ext cx="3759390" cy="1195676"/>
          </a:xfrm>
          <a:prstGeom prst="rect">
            <a:avLst/>
          </a:prstGeom>
        </p:spPr>
      </p:pic>
      <p:pic>
        <p:nvPicPr>
          <p:cNvPr id="16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27BF6A82-6794-B34C-BC9C-98C9867FC4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88" y="1863690"/>
            <a:ext cx="2176554" cy="2176550"/>
          </a:xfrm>
          <a:prstGeom prst="rect">
            <a:avLst/>
          </a:prstGeom>
          <a:effectLst>
            <a:glow rad="508000">
              <a:srgbClr val="D609FF">
                <a:alpha val="14000"/>
              </a:srgb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1E283-E78F-4040-8264-A3E9E84600C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3569" t="29452" r="34171" b="31294"/>
          <a:stretch/>
        </p:blipFill>
        <p:spPr>
          <a:xfrm>
            <a:off x="2397890" y="4046265"/>
            <a:ext cx="1436341" cy="1310789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EE3252-7CCC-4A3A-9C6D-78B44AD3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EE8A84-71DC-0B49-B85C-28596C817F86}"/>
              </a:ext>
            </a:extLst>
          </p:cNvPr>
          <p:cNvSpPr/>
          <p:nvPr/>
        </p:nvSpPr>
        <p:spPr>
          <a:xfrm>
            <a:off x="8976200" y="2739203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安全性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814A03-ED17-2C4E-9B67-D10F673D2332}"/>
              </a:ext>
            </a:extLst>
          </p:cNvPr>
          <p:cNvSpPr/>
          <p:nvPr/>
        </p:nvSpPr>
        <p:spPr>
          <a:xfrm>
            <a:off x="8974531" y="4908089"/>
            <a:ext cx="172354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資料集中化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6DC15C-A5DE-F24D-88A6-35F2A0F0AD48}"/>
              </a:ext>
            </a:extLst>
          </p:cNvPr>
          <p:cNvSpPr/>
          <p:nvPr/>
        </p:nvSpPr>
        <p:spPr>
          <a:xfrm>
            <a:off x="8988739" y="3852180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可靠性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6A211F-8ECC-5D40-97F3-7CE100314868}"/>
              </a:ext>
            </a:extLst>
          </p:cNvPr>
          <p:cNvSpPr/>
          <p:nvPr/>
        </p:nvSpPr>
        <p:spPr>
          <a:xfrm>
            <a:off x="8976200" y="1626226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簡單使用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99441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33E1BD5-CCC7-F742-8866-E79D1EC15163}"/>
              </a:ext>
            </a:extLst>
          </p:cNvPr>
          <p:cNvSpPr/>
          <p:nvPr/>
        </p:nvSpPr>
        <p:spPr>
          <a:xfrm>
            <a:off x="4572436" y="1939555"/>
            <a:ext cx="6987258" cy="3742878"/>
          </a:xfrm>
          <a:prstGeom prst="roundRect">
            <a:avLst>
              <a:gd name="adj" fmla="val 1906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F840F54-3FBA-4059-AC02-53073BFA8699}"/>
              </a:ext>
            </a:extLst>
          </p:cNvPr>
          <p:cNvGrpSpPr/>
          <p:nvPr/>
        </p:nvGrpSpPr>
        <p:grpSpPr>
          <a:xfrm>
            <a:off x="6745897" y="207469"/>
            <a:ext cx="2454006" cy="1566619"/>
            <a:chOff x="6692327" y="106009"/>
            <a:chExt cx="2454006" cy="15666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A3D4C4-6FBA-5147-9166-49F93431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327" y="106009"/>
              <a:ext cx="2454006" cy="156661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8B8208-4024-F34A-B135-310A7DCCE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0104" y="519044"/>
              <a:ext cx="958451" cy="53957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D8D919-69A0-1C4D-A9CC-65866B9F1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75" t="25782" r="11016" b="26981"/>
            <a:stretch/>
          </p:blipFill>
          <p:spPr>
            <a:xfrm>
              <a:off x="7102248" y="1022626"/>
              <a:ext cx="1742175" cy="377608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C507BB-503C-7045-83F9-3E25DB5A23EA}"/>
              </a:ext>
            </a:extLst>
          </p:cNvPr>
          <p:cNvSpPr/>
          <p:nvPr/>
        </p:nvSpPr>
        <p:spPr>
          <a:xfrm>
            <a:off x="6037658" y="2354038"/>
            <a:ext cx="3871356" cy="529517"/>
          </a:xfrm>
          <a:prstGeom prst="roundRect">
            <a:avLst>
              <a:gd name="adj" fmla="val 9396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Worker pool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A03C401-53A5-DA47-8200-D5790677A773}"/>
              </a:ext>
            </a:extLst>
          </p:cNvPr>
          <p:cNvSpPr/>
          <p:nvPr/>
        </p:nvSpPr>
        <p:spPr>
          <a:xfrm>
            <a:off x="4740791" y="3285181"/>
            <a:ext cx="3676117" cy="962410"/>
          </a:xfrm>
          <a:prstGeom prst="roundRect">
            <a:avLst>
              <a:gd name="adj" fmla="val 8666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t" anchorCtr="0"/>
          <a:lstStyle/>
          <a:p>
            <a:pPr algn="ctr"/>
            <a:endParaRPr lang="en-TW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B65078-623E-4148-9EA8-CD25C9B70A1C}"/>
              </a:ext>
            </a:extLst>
          </p:cNvPr>
          <p:cNvSpPr/>
          <p:nvPr/>
        </p:nvSpPr>
        <p:spPr>
          <a:xfrm>
            <a:off x="6037658" y="4627463"/>
            <a:ext cx="3871353" cy="914401"/>
          </a:xfrm>
          <a:prstGeom prst="roundRect">
            <a:avLst>
              <a:gd name="adj" fmla="val 8246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47F5A0-A2DA-B248-9C36-D0F85ED4BAC3}"/>
              </a:ext>
            </a:extLst>
          </p:cNvPr>
          <p:cNvSpPr/>
          <p:nvPr/>
        </p:nvSpPr>
        <p:spPr>
          <a:xfrm>
            <a:off x="6789849" y="4734340"/>
            <a:ext cx="2561558" cy="33251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API Endpoint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778534-E33B-2842-B1EE-21C0356667AE}"/>
              </a:ext>
            </a:extLst>
          </p:cNvPr>
          <p:cNvSpPr/>
          <p:nvPr/>
        </p:nvSpPr>
        <p:spPr>
          <a:xfrm>
            <a:off x="6789849" y="5138103"/>
            <a:ext cx="2561558" cy="33251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User Interface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B02C6-7BE6-3E4C-BDE6-710ACA4C24A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849" y="3466951"/>
            <a:ext cx="276916" cy="276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4F3E3D-F544-2043-8F9E-EE6C99F331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6803123" y="3851599"/>
            <a:ext cx="288229" cy="2567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EE197F-6622-F149-BD67-FD80F55F0F38}"/>
              </a:ext>
            </a:extLst>
          </p:cNvPr>
          <p:cNvSpPr/>
          <p:nvPr/>
        </p:nvSpPr>
        <p:spPr>
          <a:xfrm>
            <a:off x="8702234" y="3285181"/>
            <a:ext cx="2738697" cy="950621"/>
          </a:xfrm>
          <a:prstGeom prst="roundRect">
            <a:avLst>
              <a:gd name="adj" fmla="val 7779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Job queue / executor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D50DB-7EF3-6745-A860-2379FA15B9CE}"/>
              </a:ext>
            </a:extLst>
          </p:cNvPr>
          <p:cNvSpPr txBox="1"/>
          <p:nvPr/>
        </p:nvSpPr>
        <p:spPr>
          <a:xfrm>
            <a:off x="7052303" y="3426715"/>
            <a:ext cx="125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C0714-713C-F346-B31B-1AE8E9C76050}"/>
              </a:ext>
            </a:extLst>
          </p:cNvPr>
          <p:cNvSpPr txBox="1"/>
          <p:nvPr/>
        </p:nvSpPr>
        <p:spPr>
          <a:xfrm>
            <a:off x="7052303" y="3818376"/>
            <a:ext cx="140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</a:t>
            </a:r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ile storage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FC33B1-C03C-C240-81A3-BC31A3C4F0C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72900" y="1783957"/>
            <a:ext cx="436" cy="570081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ECF452-0A2F-3240-A9E7-4EC3383F0F06}"/>
              </a:ext>
            </a:extLst>
          </p:cNvPr>
          <p:cNvSpPr txBox="1"/>
          <p:nvPr/>
        </p:nvSpPr>
        <p:spPr>
          <a:xfrm>
            <a:off x="8124062" y="1939555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</a:t>
            </a:r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ackup/Restore API calls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DC9F80-0300-CA4B-8F14-57AF3C92F444}"/>
              </a:ext>
            </a:extLst>
          </p:cNvPr>
          <p:cNvCxnSpPr>
            <a:cxnSpLocks/>
          </p:cNvCxnSpPr>
          <p:nvPr/>
        </p:nvCxnSpPr>
        <p:spPr>
          <a:xfrm>
            <a:off x="6916354" y="2885893"/>
            <a:ext cx="0" cy="399288"/>
          </a:xfrm>
          <a:prstGeom prst="straightConnector1">
            <a:avLst/>
          </a:prstGeom>
          <a:ln w="28575">
            <a:solidFill>
              <a:schemeClr val="bg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52E21F-7F99-E943-9539-A9F0964EDF65}"/>
              </a:ext>
            </a:extLst>
          </p:cNvPr>
          <p:cNvSpPr txBox="1"/>
          <p:nvPr/>
        </p:nvSpPr>
        <p:spPr>
          <a:xfrm>
            <a:off x="5658418" y="289305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Store data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028E66-C1A0-4A47-8F6D-5FE2E5561769}"/>
              </a:ext>
            </a:extLst>
          </p:cNvPr>
          <p:cNvCxnSpPr>
            <a:cxnSpLocks/>
          </p:cNvCxnSpPr>
          <p:nvPr/>
        </p:nvCxnSpPr>
        <p:spPr>
          <a:xfrm>
            <a:off x="9248182" y="2885893"/>
            <a:ext cx="0" cy="399288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DB8D02-BDD6-8F4C-8605-A330C4ED4D33}"/>
              </a:ext>
            </a:extLst>
          </p:cNvPr>
          <p:cNvSpPr txBox="1"/>
          <p:nvPr/>
        </p:nvSpPr>
        <p:spPr>
          <a:xfrm>
            <a:off x="9351406" y="28930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Launch workers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A3A749-83BB-E049-AFDF-7E257128B073}"/>
              </a:ext>
            </a:extLst>
          </p:cNvPr>
          <p:cNvCxnSpPr>
            <a:cxnSpLocks/>
          </p:cNvCxnSpPr>
          <p:nvPr/>
        </p:nvCxnSpPr>
        <p:spPr>
          <a:xfrm flipV="1">
            <a:off x="6928307" y="4277398"/>
            <a:ext cx="0" cy="456942"/>
          </a:xfrm>
          <a:prstGeom prst="straightConnector1">
            <a:avLst/>
          </a:prstGeom>
          <a:ln w="28575">
            <a:solidFill>
              <a:schemeClr val="bg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7E39B6-C196-B74B-81AF-E708D0C05673}"/>
              </a:ext>
            </a:extLst>
          </p:cNvPr>
          <p:cNvCxnSpPr>
            <a:cxnSpLocks/>
          </p:cNvCxnSpPr>
          <p:nvPr/>
        </p:nvCxnSpPr>
        <p:spPr>
          <a:xfrm flipV="1">
            <a:off x="9208369" y="4277398"/>
            <a:ext cx="0" cy="456942"/>
          </a:xfrm>
          <a:prstGeom prst="straightConnector1">
            <a:avLst/>
          </a:prstGeom>
          <a:ln w="28575">
            <a:solidFill>
              <a:schemeClr val="bg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B928ED-1A7D-854C-8049-21FA0ABBDD69}"/>
              </a:ext>
            </a:extLst>
          </p:cNvPr>
          <p:cNvSpPr txBox="1"/>
          <p:nvPr/>
        </p:nvSpPr>
        <p:spPr>
          <a:xfrm>
            <a:off x="5667294" y="423580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Read data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13095A-DECC-1344-9AF2-E33BC4AE3287}"/>
              </a:ext>
            </a:extLst>
          </p:cNvPr>
          <p:cNvSpPr txBox="1"/>
          <p:nvPr/>
        </p:nvSpPr>
        <p:spPr>
          <a:xfrm>
            <a:off x="9339531" y="423580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Adhoc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job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F766A4-7B8B-5449-BF57-D243976EFBFC}"/>
              </a:ext>
            </a:extLst>
          </p:cNvPr>
          <p:cNvSpPr txBox="1"/>
          <p:nvPr/>
        </p:nvSpPr>
        <p:spPr>
          <a:xfrm>
            <a:off x="5848746" y="4770956"/>
            <a:ext cx="1096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Web server</a:t>
            </a:r>
          </a:p>
        </p:txBody>
      </p:sp>
      <p:pic>
        <p:nvPicPr>
          <p:cNvPr id="40" name="圖片 6" descr="一張含有 牆, 室外 的圖片&#10;&#10;自動產生的描述" hidden="1">
            <a:extLst>
              <a:ext uri="{FF2B5EF4-FFF2-40B4-BE49-F238E27FC236}">
                <a16:creationId xmlns:a16="http://schemas.microsoft.com/office/drawing/2014/main" id="{75647AE1-1705-1A49-9F14-2F289F62A6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755"/>
          <a:stretch/>
        </p:blipFill>
        <p:spPr>
          <a:xfrm>
            <a:off x="0" y="2574876"/>
            <a:ext cx="3431948" cy="1683863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87B22365-846B-C746-B810-28262D470B9D}"/>
              </a:ext>
            </a:extLst>
          </p:cNvPr>
          <p:cNvSpPr txBox="1">
            <a:spLocks/>
          </p:cNvSpPr>
          <p:nvPr/>
        </p:nvSpPr>
        <p:spPr>
          <a:xfrm>
            <a:off x="751068" y="2922028"/>
            <a:ext cx="32566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4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設計架構圖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3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2ECE167E-F078-9641-95CE-DDFB2601E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78" y="1605745"/>
            <a:ext cx="1247314" cy="1247312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B18CA07-AB27-4A4C-89D8-7633525B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sym typeface="Arial" panose="020B0604020202020204" pitchFamily="34" charset="0"/>
            </a:endParaRPr>
          </a:p>
        </p:txBody>
      </p:sp>
      <p:cxnSp>
        <p:nvCxnSpPr>
          <p:cNvPr id="38" name="Straight Arrow Connector 31">
            <a:extLst>
              <a:ext uri="{FF2B5EF4-FFF2-40B4-BE49-F238E27FC236}">
                <a16:creationId xmlns:a16="http://schemas.microsoft.com/office/drawing/2014/main" id="{6AE387C2-FAAE-49A4-9E9D-4B5452897CE6}"/>
              </a:ext>
            </a:extLst>
          </p:cNvPr>
          <p:cNvCxnSpPr>
            <a:cxnSpLocks/>
          </p:cNvCxnSpPr>
          <p:nvPr/>
        </p:nvCxnSpPr>
        <p:spPr>
          <a:xfrm flipV="1">
            <a:off x="8031798" y="5470614"/>
            <a:ext cx="0" cy="456942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93748A7-0D32-1B4D-83DA-726B8A2EE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14" y="5751199"/>
            <a:ext cx="560967" cy="560967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A2E04B-ED5C-42E9-9612-C66B6A953F9F}"/>
              </a:ext>
            </a:extLst>
          </p:cNvPr>
          <p:cNvSpPr txBox="1"/>
          <p:nvPr/>
        </p:nvSpPr>
        <p:spPr>
          <a:xfrm>
            <a:off x="4900556" y="3342921"/>
            <a:ext cx="1902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Secure, fully optimized and versioned storage</a:t>
            </a:r>
          </a:p>
        </p:txBody>
      </p:sp>
    </p:spTree>
    <p:extLst>
      <p:ext uri="{BB962C8B-B14F-4D97-AF65-F5344CB8AC3E}">
        <p14:creationId xmlns:p14="http://schemas.microsoft.com/office/powerpoint/2010/main" val="2824358472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cs typeface="+mn-ea"/>
                <a:sym typeface="Arial" panose="020B0604020202020204" pitchFamily="34" charset="0"/>
              </a:rPr>
              <a:t>一個任務備份成千上百的帳戶</a:t>
            </a:r>
            <a:endParaRPr lang="en-US" sz="4000" b="1"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598378" y="2096784"/>
            <a:ext cx="3732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以網域管理員身份，為公司所有員工資料一次備份，一個設定備份成千上百的帳戶資料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588AF57-3704-44ED-B20F-9531DDE4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5157348" y="1964268"/>
            <a:ext cx="1441029" cy="12993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223D43-757E-3248-A53A-BF1DAE604C17}"/>
              </a:ext>
            </a:extLst>
          </p:cNvPr>
          <p:cNvSpPr txBox="1"/>
          <p:nvPr/>
        </p:nvSpPr>
        <p:spPr>
          <a:xfrm>
            <a:off x="7289929" y="33943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認證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A49D1-59DA-6248-AB82-15C56E8B4765}"/>
              </a:ext>
            </a:extLst>
          </p:cNvPr>
          <p:cNvSpPr txBox="1"/>
          <p:nvPr/>
        </p:nvSpPr>
        <p:spPr>
          <a:xfrm>
            <a:off x="7289929" y="404475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選擇備份服務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4EC340-8ADC-534F-8A7C-ECF1FC4F3FF4}"/>
              </a:ext>
            </a:extLst>
          </p:cNvPr>
          <p:cNvSpPr txBox="1"/>
          <p:nvPr/>
        </p:nvSpPr>
        <p:spPr>
          <a:xfrm>
            <a:off x="7289929" y="46951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備份排程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A3F23B-A364-AB44-A2CE-2B7B09B8015C}"/>
              </a:ext>
            </a:extLst>
          </p:cNvPr>
          <p:cNvSpPr txBox="1"/>
          <p:nvPr/>
        </p:nvSpPr>
        <p:spPr>
          <a:xfrm>
            <a:off x="7289929" y="534561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添加使用者</a:t>
            </a:r>
          </a:p>
        </p:txBody>
      </p:sp>
      <p:pic>
        <p:nvPicPr>
          <p:cNvPr id="29" name="圖片 16" hidden="1">
            <a:extLst>
              <a:ext uri="{FF2B5EF4-FFF2-40B4-BE49-F238E27FC236}">
                <a16:creationId xmlns:a16="http://schemas.microsoft.com/office/drawing/2014/main" id="{7C705F5D-3FA2-FB45-9C1A-B86CB7DE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77" y="3759193"/>
            <a:ext cx="508240" cy="508240"/>
          </a:xfrm>
          <a:prstGeom prst="rect">
            <a:avLst/>
          </a:prstGeom>
        </p:spPr>
      </p:pic>
      <p:pic>
        <p:nvPicPr>
          <p:cNvPr id="30" name="圖片 9" hidden="1">
            <a:extLst>
              <a:ext uri="{FF2B5EF4-FFF2-40B4-BE49-F238E27FC236}">
                <a16:creationId xmlns:a16="http://schemas.microsoft.com/office/drawing/2014/main" id="{51790F34-EB0D-464F-BC22-22418DC5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177" y="4415383"/>
            <a:ext cx="508240" cy="508240"/>
          </a:xfrm>
          <a:prstGeom prst="rect">
            <a:avLst/>
          </a:prstGeom>
        </p:spPr>
      </p:pic>
      <p:pic>
        <p:nvPicPr>
          <p:cNvPr id="31" name="圖片 14" hidden="1">
            <a:extLst>
              <a:ext uri="{FF2B5EF4-FFF2-40B4-BE49-F238E27FC236}">
                <a16:creationId xmlns:a16="http://schemas.microsoft.com/office/drawing/2014/main" id="{E38CF976-314F-4844-9813-BABACE8CC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177" y="5716241"/>
            <a:ext cx="508240" cy="508240"/>
          </a:xfrm>
          <a:prstGeom prst="rect">
            <a:avLst/>
          </a:prstGeom>
        </p:spPr>
      </p:pic>
      <p:pic>
        <p:nvPicPr>
          <p:cNvPr id="32" name="圖片 16" hidden="1">
            <a:extLst>
              <a:ext uri="{FF2B5EF4-FFF2-40B4-BE49-F238E27FC236}">
                <a16:creationId xmlns:a16="http://schemas.microsoft.com/office/drawing/2014/main" id="{697EDDBF-6736-AA40-98D8-49987AFE2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089" y="5065812"/>
            <a:ext cx="508240" cy="508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41129A-40D5-F448-9F43-41593B63278F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2860360" y="4051300"/>
            <a:ext cx="0" cy="1202349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dash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531559-7679-124B-B90D-12D2F8F5D307}"/>
              </a:ext>
            </a:extLst>
          </p:cNvPr>
          <p:cNvSpPr txBox="1"/>
          <p:nvPr/>
        </p:nvSpPr>
        <p:spPr>
          <a:xfrm>
            <a:off x="2890996" y="4308702"/>
            <a:ext cx="64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加密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7A6476AF-42C1-4408-9148-2208DA6CC9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07722" y="3712284"/>
            <a:ext cx="1206737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A48E1C0D-7D0B-453D-9276-57ED07F9164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07722" y="4356200"/>
            <a:ext cx="1204663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045E7286-D551-4E5A-9C58-F1DB83F0F4F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07722" y="3068368"/>
            <a:ext cx="1127946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A3545976-4A67-45B7-8DB5-D89C9488A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66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722" y="5000115"/>
            <a:ext cx="1225398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8" y="3770625"/>
            <a:ext cx="1063766" cy="679445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94" y="1807084"/>
            <a:ext cx="1063766" cy="679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0" y="1710471"/>
            <a:ext cx="3696380" cy="2359742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8C5563-5990-9D4E-A7C4-1DAF1A6A8B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8545" y="2308818"/>
            <a:ext cx="1063766" cy="598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31302-43EB-264A-8440-239F22DB3B7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475" t="25782" r="11016" b="26981"/>
          <a:stretch/>
        </p:blipFill>
        <p:spPr>
          <a:xfrm>
            <a:off x="1860773" y="2863117"/>
            <a:ext cx="1933606" cy="419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AF3A9AA-6A7F-8C46-9FAD-BF8721E8A4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50" y="3383410"/>
            <a:ext cx="410029" cy="410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11E590-EFE4-7A48-8E5F-A8A19ACA32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50" y="3383410"/>
            <a:ext cx="410029" cy="410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EBFDB6B-3EFA-0B40-8061-70097913C0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50" y="3383410"/>
            <a:ext cx="410029" cy="410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F1F453-DC29-BD4B-9394-59D6529EC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50" y="3383410"/>
            <a:ext cx="410029" cy="410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AF5556E-1510-9244-9BA8-802E3820CC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50" y="3383410"/>
            <a:ext cx="410029" cy="4100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1008351-FD73-9D4F-9EAC-A07D29D735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42" y="3383410"/>
            <a:ext cx="410029" cy="410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6F1E713-E608-C84F-A819-5FB0AC3343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50" y="3383410"/>
            <a:ext cx="410029" cy="4100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39D9C87-B908-8F40-AC7E-6AB97C1A0D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50" y="3383410"/>
            <a:ext cx="410029" cy="41002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466FAA9-4EF9-1645-A1DE-973F2A98AF1F}"/>
              </a:ext>
            </a:extLst>
          </p:cNvPr>
          <p:cNvSpPr/>
          <p:nvPr/>
        </p:nvSpPr>
        <p:spPr>
          <a:xfrm>
            <a:off x="1578419" y="3301394"/>
            <a:ext cx="2791893" cy="5156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74" y="5253649"/>
            <a:ext cx="3207572" cy="1020170"/>
          </a:xfrm>
          <a:prstGeom prst="rect">
            <a:avLst/>
          </a:prstGeom>
        </p:spPr>
      </p:pic>
      <p:pic>
        <p:nvPicPr>
          <p:cNvPr id="34" name="Picture 33" descr="A picture containing shirt&#10;&#10;Description automatically generated">
            <a:extLst>
              <a:ext uri="{FF2B5EF4-FFF2-40B4-BE49-F238E27FC236}">
                <a16:creationId xmlns:a16="http://schemas.microsoft.com/office/drawing/2014/main" id="{96857D03-66FF-3E43-8477-5611DB9EDB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17" y="4499069"/>
            <a:ext cx="1063766" cy="10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192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C 0.0086 0.05347 0.01732 0.10717 0.02969 0.13889 C 0.0418 0.17083 0.06511 0.16342 0.07357 0.19074 C 0.08204 0.21782 0.08112 0.25995 0.08021 0.30231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1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2656 3.703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02656 3.703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02656 3.703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2657 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2656 3.7037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2656 3.703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02656 3.7037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Office PowerPoint</Application>
  <PresentationFormat>寬螢幕</PresentationFormat>
  <Paragraphs>156</Paragraphs>
  <Slides>24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PowerPoint 簡報</vt:lpstr>
      <vt:lpstr>三面向帶你瞧瞧 Boxafe</vt:lpstr>
      <vt:lpstr>使用 SaaS 的好處</vt:lpstr>
      <vt:lpstr>避免因惡意或疏失造成雲端資料遺失</vt:lpstr>
      <vt:lpstr>不必擔心受惡意程式綁架</vt:lpstr>
      <vt:lpstr>把重要資料移出雲端，節省服務成本</vt:lpstr>
      <vt:lpstr>PowerPoint 簡報</vt:lpstr>
      <vt:lpstr>PowerPoint 簡報</vt:lpstr>
      <vt:lpstr>一個任務備份成千上百的帳戶</vt:lpstr>
      <vt:lpstr>使用者自行檢視並還原檔案</vt:lpstr>
      <vt:lpstr>再多的資料都可以快速找到</vt:lpstr>
      <vt:lpstr>排程式多版本備份，有效降低 RPO</vt:lpstr>
      <vt:lpstr>Demo</vt:lpstr>
      <vt:lpstr>Boxafe  常見問題</vt:lpstr>
      <vt:lpstr>“ QNAP NAS 有任何的限制或需求嗎？”</vt:lpstr>
      <vt:lpstr>QNAP NAS 限制級需求</vt:lpstr>
      <vt:lpstr>“ 為什麼我無法登入 Boxafe？” </vt:lpstr>
      <vt:lpstr>第一次登入需使用 “admin” 帳號</vt:lpstr>
      <vt:lpstr>“ Boxafe 的備份資料儲存在哪裡？”</vt:lpstr>
      <vt:lpstr>將資料存放在隱藏目錄以確保資料安全</vt:lpstr>
      <vt:lpstr>將Boxafe安裝於專屬的磁碟區中</vt:lpstr>
      <vt:lpstr>“ Boxafe 是否支援備份 G suite 共用雲端磁碟 和 Microsoft SharePoint? ”</vt:lpstr>
      <vt:lpstr>Boxafe 支援備份 Google 共用雲端磁碟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QNAP_Josh Chen</dc:creator>
  <cp:lastModifiedBy>QNAP_Lucas Lin</cp:lastModifiedBy>
  <cp:revision>1</cp:revision>
  <dcterms:created xsi:type="dcterms:W3CDTF">2020-06-17T10:32:50Z</dcterms:created>
  <dcterms:modified xsi:type="dcterms:W3CDTF">2020-06-24T07:07:34Z</dcterms:modified>
</cp:coreProperties>
</file>