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6" r:id="rId3"/>
    <p:sldId id="1333" r:id="rId4"/>
    <p:sldId id="1334" r:id="rId5"/>
    <p:sldId id="273" r:id="rId6"/>
    <p:sldId id="275" r:id="rId7"/>
    <p:sldId id="274" r:id="rId8"/>
    <p:sldId id="271" r:id="rId9"/>
    <p:sldId id="262" r:id="rId10"/>
    <p:sldId id="272" r:id="rId11"/>
    <p:sldId id="259" r:id="rId12"/>
    <p:sldId id="263" r:id="rId13"/>
    <p:sldId id="278" r:id="rId14"/>
    <p:sldId id="1332" r:id="rId15"/>
    <p:sldId id="1330" r:id="rId16"/>
    <p:sldId id="277" r:id="rId17"/>
    <p:sldId id="27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4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EE5"/>
    <a:srgbClr val="068CE2"/>
    <a:srgbClr val="FF6D00"/>
    <a:srgbClr val="FFEA3B"/>
    <a:srgbClr val="FFFCD7"/>
    <a:srgbClr val="D14C2B"/>
    <a:srgbClr val="E6E6E6"/>
    <a:srgbClr val="D04C2A"/>
    <a:srgbClr val="D04C4A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188" y="2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25B918-B5FA-475A-A632-C82BF405E8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76B3D-9E72-49C0-86DD-C575A7A91D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7B2AA-0116-4F22-9D28-4AF8CAE66FD0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7C1DF60-A7B2-40CF-88A3-DE79BF19F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98FAB63-5BB4-40C7-A037-950AB74141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953FE-5CA3-444B-AC55-D6F60917EC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694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56A3B-F8D6-CC4F-A325-EF3A8EFF9613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A3FF6-8641-1A47-B47A-13C61C433AB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6025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/>
              <a:t>app as a service</a:t>
            </a:r>
          </a:p>
          <a:p>
            <a:r>
              <a:rPr lang="zh-CN" altLang="en-US"/>
              <a:t>新增一頁資料流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A3FF6-8641-1A47-B47A-13C61C433AB9}" type="slidenum">
              <a:rPr lang="en-TW" smtClean="0"/>
              <a:t>7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7267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A3FF6-8641-1A47-B47A-13C61C433AB9}" type="slidenum">
              <a:rPr lang="en-TW" smtClean="0"/>
              <a:t>10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3247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114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796960-E456-4ADB-90E8-92B3343EC6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9176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4146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1788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1856525"/>
            <a:ext cx="5172755" cy="922054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854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857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白色, 握住, 直立的 的圖片&#10;&#10;自動產生的描述">
            <a:extLst>
              <a:ext uri="{FF2B5EF4-FFF2-40B4-BE49-F238E27FC236}">
                <a16:creationId xmlns:a16="http://schemas.microsoft.com/office/drawing/2014/main" id="{CC896CC0-6CC2-40CA-A9A6-4EB445B72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264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397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08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993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0683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51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5241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8927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DAAFFF1-C515-42EB-85F0-C55CFC77134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500" y="90487"/>
            <a:ext cx="78867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188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6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tiff"/><Relationship Id="rId7" Type="http://schemas.openxmlformats.org/officeDocument/2006/relationships/image" Target="../media/image2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openxmlformats.org/officeDocument/2006/relationships/image" Target="../media/image30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9.tiff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33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04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5D01-3695-F548-A6EB-60D5FFF6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71155"/>
            <a:ext cx="7886700" cy="842963"/>
          </a:xfrm>
        </p:spPr>
        <p:txBody>
          <a:bodyPr>
            <a:normAutofit/>
          </a:bodyPr>
          <a:lstStyle/>
          <a:p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en-US" altLang="zh-CN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Office</a:t>
            </a:r>
            <a:r>
              <a:rPr lang="zh-TW" altLang="en-US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en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E6598-B112-BE4A-8D35-8E12BA7A3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1172920"/>
            <a:ext cx="7157085" cy="3779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D39D0-C0C4-4F44-B799-8036C285F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420" y="3046116"/>
            <a:ext cx="1753691" cy="1753691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97C2D-3B29-5C46-8DC6-CA7BE71BE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39530">
            <a:off x="7191430" y="3074572"/>
            <a:ext cx="1000685" cy="1790969"/>
          </a:xfrm>
          <a:prstGeom prst="rect">
            <a:avLst/>
          </a:prstGeom>
        </p:spPr>
      </p:pic>
      <p:sp>
        <p:nvSpPr>
          <p:cNvPr id="7" name="矩形: 圓角 17">
            <a:extLst>
              <a:ext uri="{FF2B5EF4-FFF2-40B4-BE49-F238E27FC236}">
                <a16:creationId xmlns:a16="http://schemas.microsoft.com/office/drawing/2014/main" id="{7DBE6DC6-5B0B-F34C-A490-915311E9F129}"/>
              </a:ext>
            </a:extLst>
          </p:cNvPr>
          <p:cNvSpPr/>
          <p:nvPr/>
        </p:nvSpPr>
        <p:spPr>
          <a:xfrm>
            <a:off x="3848721" y="4531911"/>
            <a:ext cx="1561088" cy="323236"/>
          </a:xfrm>
          <a:prstGeom prst="roundRect">
            <a:avLst>
              <a:gd name="adj" fmla="val 8066"/>
            </a:avLst>
          </a:prstGeom>
          <a:gradFill>
            <a:gsLst>
              <a:gs pos="0">
                <a:srgbClr val="FE6800"/>
              </a:gs>
              <a:gs pos="100000">
                <a:srgbClr val="FE93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21ED7CF0-BDE1-7341-9542-53E8CA3D207A}"/>
              </a:ext>
            </a:extLst>
          </p:cNvPr>
          <p:cNvSpPr/>
          <p:nvPr/>
        </p:nvSpPr>
        <p:spPr>
          <a:xfrm>
            <a:off x="4132520" y="455071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新增檔案</a:t>
            </a:r>
            <a:endParaRPr kumimoji="1"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17">
            <a:extLst>
              <a:ext uri="{FF2B5EF4-FFF2-40B4-BE49-F238E27FC236}">
                <a16:creationId xmlns:a16="http://schemas.microsoft.com/office/drawing/2014/main" id="{B668D515-95B5-4C4D-910A-B0969EF84B83}"/>
              </a:ext>
            </a:extLst>
          </p:cNvPr>
          <p:cNvSpPr/>
          <p:nvPr/>
        </p:nvSpPr>
        <p:spPr>
          <a:xfrm>
            <a:off x="6755908" y="3231323"/>
            <a:ext cx="1879481" cy="323236"/>
          </a:xfrm>
          <a:prstGeom prst="roundRect">
            <a:avLst>
              <a:gd name="adj" fmla="val 8066"/>
            </a:avLst>
          </a:prstGeom>
          <a:gradFill>
            <a:gsLst>
              <a:gs pos="0">
                <a:srgbClr val="FE6800"/>
              </a:gs>
              <a:gs pos="97345">
                <a:srgbClr val="FE9300"/>
              </a:gs>
              <a:gs pos="77000">
                <a:srgbClr val="FE93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1" name="矩形 11">
            <a:extLst>
              <a:ext uri="{FF2B5EF4-FFF2-40B4-BE49-F238E27FC236}">
                <a16:creationId xmlns:a16="http://schemas.microsoft.com/office/drawing/2014/main" id="{62E37D37-1EDC-A14E-BA14-ED75E3218609}"/>
              </a:ext>
            </a:extLst>
          </p:cNvPr>
          <p:cNvSpPr/>
          <p:nvPr/>
        </p:nvSpPr>
        <p:spPr>
          <a:xfrm>
            <a:off x="6788832" y="3230875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從電腦拖曳上傳檔案</a:t>
            </a:r>
            <a:endParaRPr kumimoji="1"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5046EC2-F304-4493-B174-8E3814AEC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3552" y="3970056"/>
            <a:ext cx="895350" cy="676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29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28">
            <a:extLst>
              <a:ext uri="{FF2B5EF4-FFF2-40B4-BE49-F238E27FC236}">
                <a16:creationId xmlns:a16="http://schemas.microsoft.com/office/drawing/2014/main" id="{2357FEEF-1B4D-4DF1-A8D3-DE5E8848A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710" y="1787006"/>
            <a:ext cx="4053019" cy="316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形 28">
            <a:extLst>
              <a:ext uri="{FF2B5EF4-FFF2-40B4-BE49-F238E27FC236}">
                <a16:creationId xmlns:a16="http://schemas.microsoft.com/office/drawing/2014/main" id="{DF44D1DD-C7E7-45CE-8FD0-1CB250D25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06" y="1790780"/>
            <a:ext cx="4053019" cy="316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AD02AC-595B-0B4D-B62D-62812085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建立團隊共用資料夾進行協同編輯</a:t>
            </a:r>
            <a:endParaRPr kumimoji="1" lang="zh-TW" altLang="en-US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BEB6FE-18F4-A240-AB46-EED31A3DA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23" y="2476939"/>
            <a:ext cx="1989783" cy="21808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6A90E907-0A37-4D1F-A83E-946AE28B1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240" y="1250982"/>
            <a:ext cx="4069985" cy="58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E13AC0A9-CC29-402C-A236-05178ADC4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533" y="1250982"/>
            <a:ext cx="4069985" cy="58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A139E9-A6FF-9D49-9A36-01D78686C0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2365089"/>
            <a:ext cx="3705225" cy="22919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2" name="圓角矩形 20">
            <a:extLst>
              <a:ext uri="{FF2B5EF4-FFF2-40B4-BE49-F238E27FC236}">
                <a16:creationId xmlns:a16="http://schemas.microsoft.com/office/drawing/2014/main" id="{42BB9E8B-8026-CD45-96E1-ECCDD1624EEF}"/>
              </a:ext>
            </a:extLst>
          </p:cNvPr>
          <p:cNvSpPr/>
          <p:nvPr/>
        </p:nvSpPr>
        <p:spPr>
          <a:xfrm>
            <a:off x="2290741" y="4431599"/>
            <a:ext cx="4497764" cy="400050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zh-CN" altLang="en-US" sz="18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本地使用者</a:t>
            </a:r>
            <a:r>
              <a:rPr lang="zh-CN" altLang="en-US" sz="18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CN" altLang="en-US" sz="18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網域使用者</a:t>
            </a:r>
            <a:r>
              <a:rPr lang="zh-CN" altLang="en-US" sz="18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共同編輯</a:t>
            </a:r>
            <a:endParaRPr lang="zh-TW" altLang="en-US" sz="18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47F949-0266-384B-9F1E-42A7ADACF3E4}"/>
              </a:ext>
            </a:extLst>
          </p:cNvPr>
          <p:cNvSpPr/>
          <p:nvPr/>
        </p:nvSpPr>
        <p:spPr>
          <a:xfrm>
            <a:off x="802296" y="1307325"/>
            <a:ext cx="3288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在共用資料夾裡分享檔案</a:t>
            </a:r>
            <a:endParaRPr kumimoji="1" lang="en-US" altLang="zh-CN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7C4B1C-468E-DD4B-B4F3-869280CFE4F1}"/>
              </a:ext>
            </a:extLst>
          </p:cNvPr>
          <p:cNvSpPr/>
          <p:nvPr/>
        </p:nvSpPr>
        <p:spPr>
          <a:xfrm>
            <a:off x="5302203" y="1312917"/>
            <a:ext cx="27238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進階資料夾權限管理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2FF534-E883-AC4C-8127-B93DB12C7093}"/>
              </a:ext>
            </a:extLst>
          </p:cNvPr>
          <p:cNvSpPr/>
          <p:nvPr/>
        </p:nvSpPr>
        <p:spPr>
          <a:xfrm>
            <a:off x="397240" y="1964067"/>
            <a:ext cx="3905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控制台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共用資料夾</a:t>
            </a:r>
            <a:r>
              <a:rPr kumimoji="1"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編輯共用資料夾權限</a:t>
            </a:r>
            <a:endParaRPr kumimoji="1" lang="en-US" altLang="zh-CN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3BFF31-0970-7149-83CF-5883022A63EE}"/>
              </a:ext>
            </a:extLst>
          </p:cNvPr>
          <p:cNvSpPr/>
          <p:nvPr/>
        </p:nvSpPr>
        <p:spPr>
          <a:xfrm>
            <a:off x="4973240" y="1934098"/>
            <a:ext cx="3905250" cy="48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ts val="1600"/>
              </a:lnSpc>
              <a:buFont typeface="+mj-lt"/>
              <a:buAutoNum type="arabicPeriod"/>
            </a:pP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控制台</a:t>
            </a:r>
            <a:r>
              <a:rPr kumimoji="1"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共用資料夾 </a:t>
            </a:r>
            <a:r>
              <a:rPr kumimoji="1"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啟用進階資料夾權限</a:t>
            </a:r>
            <a:endParaRPr kumimoji="1"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1600"/>
              </a:lnSpc>
              <a:buFont typeface="+mj-lt"/>
              <a:buAutoNum type="arabicPeriod"/>
            </a:pPr>
            <a:r>
              <a:rPr kumimoji="1"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&gt;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檔案屬性</a:t>
            </a:r>
            <a:r>
              <a:rPr kumimoji="1"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&gt;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權限</a:t>
            </a:r>
            <a:endParaRPr kumimoji="1" lang="en-US" altLang="zh-CN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25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8">
            <a:extLst>
              <a:ext uri="{FF2B5EF4-FFF2-40B4-BE49-F238E27FC236}">
                <a16:creationId xmlns:a16="http://schemas.microsoft.com/office/drawing/2014/main" id="{EC0E1B0D-C588-4E1A-9EB5-A352E1D97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87" y="3410875"/>
            <a:ext cx="2039862" cy="1504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6907E90-72CC-9947-85ED-100E4B959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088" y="1455128"/>
            <a:ext cx="6339446" cy="3097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FA90A0-8D6C-D740-8DA7-4E426F16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3500" b="1">
                <a:latin typeface="微軟正黑體"/>
                <a:ea typeface="微軟正黑體"/>
              </a:rPr>
              <a:t>團隊在線即時協作</a:t>
            </a:r>
            <a:endParaRPr kumimoji="1" lang="zh-TW" altLang="en-US" sz="3500" b="1">
              <a:latin typeface="微軟正黑體"/>
              <a:ea typeface="微軟正黑體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CB7007-6032-4B47-8FDA-80084A2BC300}"/>
              </a:ext>
            </a:extLst>
          </p:cNvPr>
          <p:cNvSpPr txBox="1"/>
          <p:nvPr/>
        </p:nvSpPr>
        <p:spPr>
          <a:xfrm>
            <a:off x="293449" y="3615605"/>
            <a:ext cx="1868525" cy="10952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zh-TW" altLang="en-US" sz="1400" b="1">
                <a:latin typeface="微軟正黑體"/>
                <a:ea typeface="微軟正黑體"/>
              </a:rPr>
              <a:t>在 </a:t>
            </a:r>
            <a:r>
              <a:rPr kumimoji="1" lang="en-US" altLang="zh-TW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</a:t>
            </a:r>
            <a:r>
              <a:rPr kumimoji="1" lang="zh-CN" altLang="en-US" sz="1400" b="1">
                <a:latin typeface="微軟正黑體"/>
                <a:ea typeface="微軟正黑體"/>
              </a:rPr>
              <a:t>對 </a:t>
            </a:r>
            <a:r>
              <a:rPr kumimoji="1" lang="zh-CN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</a:t>
            </a:r>
            <a:r>
              <a:rPr kumimoji="1" lang="en-US" altLang="zh-CN" sz="14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icrosoft</a:t>
            </a:r>
            <a:r>
              <a:rPr kumimoji="1"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Office </a:t>
            </a:r>
            <a:r>
              <a:rPr kumimoji="1" lang="zh-CN" altLang="en-US" sz="1400" b="1">
                <a:latin typeface="微軟正黑體"/>
                <a:ea typeface="微軟正黑體"/>
              </a:rPr>
              <a:t>文件選擇「以 </a:t>
            </a:r>
            <a:r>
              <a:rPr kumimoji="1"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Office Online</a:t>
            </a:r>
            <a:r>
              <a:rPr kumimoji="1" lang="en-US" altLang="zh-CN" sz="1400" b="1">
                <a:latin typeface="微軟正黑體"/>
                <a:ea typeface="微軟正黑體"/>
              </a:rPr>
              <a:t> </a:t>
            </a:r>
            <a:r>
              <a:rPr kumimoji="1" lang="zh-CN" altLang="en-US" sz="1400" b="1">
                <a:latin typeface="微軟正黑體"/>
                <a:ea typeface="微軟正黑體"/>
              </a:rPr>
              <a:t>編輯」</a:t>
            </a:r>
            <a:endParaRPr kumimoji="1" lang="zh-TW" altLang="en-US" sz="1400" b="1">
              <a:latin typeface="微軟正黑體"/>
              <a:ea typeface="微軟正黑體"/>
            </a:endParaRPr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AECF814-B296-C64A-8574-42672F06BF94}"/>
              </a:ext>
            </a:extLst>
          </p:cNvPr>
          <p:cNvSpPr/>
          <p:nvPr/>
        </p:nvSpPr>
        <p:spPr>
          <a:xfrm>
            <a:off x="1933944" y="2523734"/>
            <a:ext cx="744272" cy="400050"/>
          </a:xfrm>
          <a:prstGeom prst="rightArrow">
            <a:avLst>
              <a:gd name="adj1" fmla="val 50000"/>
              <a:gd name="adj2" fmla="val 7104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A8B0F3-14A5-1547-B363-FA33B914C6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76" y="1787657"/>
            <a:ext cx="1722883" cy="1722883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7" name="圓角矩形 20">
            <a:extLst>
              <a:ext uri="{FF2B5EF4-FFF2-40B4-BE49-F238E27FC236}">
                <a16:creationId xmlns:a16="http://schemas.microsoft.com/office/drawing/2014/main" id="{3864DA3D-F5FA-4B96-9004-98AB0E753A6B}"/>
              </a:ext>
            </a:extLst>
          </p:cNvPr>
          <p:cNvSpPr/>
          <p:nvPr/>
        </p:nvSpPr>
        <p:spPr>
          <a:xfrm>
            <a:off x="5734050" y="1108117"/>
            <a:ext cx="3159160" cy="365844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5F3105-8D42-2144-A111-9A9ADAD7358C}"/>
              </a:ext>
            </a:extLst>
          </p:cNvPr>
          <p:cNvSpPr/>
          <p:nvPr/>
        </p:nvSpPr>
        <p:spPr>
          <a:xfrm>
            <a:off x="6163766" y="1131963"/>
            <a:ext cx="26997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檔案即時同步並回存至</a:t>
            </a:r>
            <a:r>
              <a:rPr kumimoji="1"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kumimoji="1" lang="zh-CN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zh-TW" alt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833C95-672C-DC44-B1B4-3580FBF0BE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251" y="1092506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9" name="圓角矩形 20">
            <a:extLst>
              <a:ext uri="{FF2B5EF4-FFF2-40B4-BE49-F238E27FC236}">
                <a16:creationId xmlns:a16="http://schemas.microsoft.com/office/drawing/2014/main" id="{4C0AADD9-BB63-4625-94AB-2DA0BB2C9F32}"/>
              </a:ext>
            </a:extLst>
          </p:cNvPr>
          <p:cNvSpPr/>
          <p:nvPr/>
        </p:nvSpPr>
        <p:spPr>
          <a:xfrm>
            <a:off x="4892127" y="3102932"/>
            <a:ext cx="3159160" cy="365844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AE5522-1DB4-0246-8B10-A018E476B329}"/>
              </a:ext>
            </a:extLst>
          </p:cNvPr>
          <p:cNvSpPr/>
          <p:nvPr/>
        </p:nvSpPr>
        <p:spPr>
          <a:xfrm>
            <a:off x="5252977" y="3124872"/>
            <a:ext cx="1723549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支援多人線上編輯</a:t>
            </a:r>
            <a:endParaRPr kumimoji="1" lang="en-US" altLang="zh-TW" sz="15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5129BC-3F91-7745-86DD-C936210787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954" y="2484539"/>
            <a:ext cx="1021896" cy="102189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E54428-6327-E047-B7C0-1FCA942CF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075" y="1580344"/>
            <a:ext cx="1899557" cy="1899557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20" name="Google Shape;411;p36">
            <a:extLst>
              <a:ext uri="{FF2B5EF4-FFF2-40B4-BE49-F238E27FC236}">
                <a16:creationId xmlns:a16="http://schemas.microsoft.com/office/drawing/2014/main" id="{D41832A1-A1C3-4FCD-9103-1EE6EE96F702}"/>
              </a:ext>
            </a:extLst>
          </p:cNvPr>
          <p:cNvSpPr/>
          <p:nvPr/>
        </p:nvSpPr>
        <p:spPr>
          <a:xfrm>
            <a:off x="2333311" y="4334108"/>
            <a:ext cx="6412223" cy="417355"/>
          </a:xfrm>
          <a:prstGeom prst="roundRect">
            <a:avLst>
              <a:gd name="adj" fmla="val 10441"/>
            </a:avLst>
          </a:prstGeom>
          <a:gradFill>
            <a:gsLst>
              <a:gs pos="1087">
                <a:srgbClr val="018EE5"/>
              </a:gs>
              <a:gs pos="23000">
                <a:srgbClr val="0C6BE1"/>
              </a:gs>
              <a:gs pos="100000">
                <a:srgbClr val="5901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C8A709-1AA2-4E35-8471-E73E76E5CFBE}"/>
              </a:ext>
            </a:extLst>
          </p:cNvPr>
          <p:cNvSpPr/>
          <p:nvPr/>
        </p:nvSpPr>
        <p:spPr>
          <a:xfrm>
            <a:off x="2169414" y="4371604"/>
            <a:ext cx="6739474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TW" sz="15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Office Online 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</a:rPr>
              <a:t>最佳效能建議 </a:t>
            </a:r>
            <a:r>
              <a:rPr lang="en-US" altLang="zh-TW" sz="15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</a:t>
            </a:r>
            <a:r>
              <a:rPr lang="en-US" altLang="zh-TW" sz="155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</a:rPr>
              <a:t>人內同時線上編輯，最多支援 </a:t>
            </a:r>
            <a:r>
              <a:rPr lang="en-US" altLang="zh-TW" sz="15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99</a:t>
            </a:r>
            <a:r>
              <a:rPr lang="en-US" altLang="zh-TW" sz="155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</a:rPr>
              <a:t>人。</a:t>
            </a:r>
            <a:endParaRPr kumimoji="1" lang="zh-TW" altLang="en-US" sz="155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0014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個人, 膝上型電腦, 室內, 桌 的圖片&#10;&#10;自動產生的描述">
            <a:extLst>
              <a:ext uri="{FF2B5EF4-FFF2-40B4-BE49-F238E27FC236}">
                <a16:creationId xmlns:a16="http://schemas.microsoft.com/office/drawing/2014/main" id="{E5CC2466-934B-4218-AD2C-03E8504CA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85" r="14163"/>
          <a:stretch/>
        </p:blipFill>
        <p:spPr>
          <a:xfrm>
            <a:off x="3964439" y="995700"/>
            <a:ext cx="5179562" cy="3637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970C4-710D-F14D-90A4-BEE584F3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74" y="90487"/>
            <a:ext cx="7327976" cy="842963"/>
          </a:xfrm>
        </p:spPr>
        <p:txBody>
          <a:bodyPr>
            <a:normAutofit/>
          </a:bodyPr>
          <a:lstStyle/>
          <a:p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設定文件預設開啟方式</a:t>
            </a:r>
            <a:endParaRPr lang="en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38C9B-FB96-9F47-8A39-E41FB5AC8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01103"/>
            <a:ext cx="5147582" cy="351378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687B0-9E45-4B42-BEC7-04E7558C3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18" y="2748189"/>
            <a:ext cx="1791775" cy="1791775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2" name="圓角矩形 20">
            <a:extLst>
              <a:ext uri="{FF2B5EF4-FFF2-40B4-BE49-F238E27FC236}">
                <a16:creationId xmlns:a16="http://schemas.microsoft.com/office/drawing/2014/main" id="{A954B91A-90E6-4A74-913F-357B79F15E82}"/>
              </a:ext>
            </a:extLst>
          </p:cNvPr>
          <p:cNvSpPr/>
          <p:nvPr/>
        </p:nvSpPr>
        <p:spPr>
          <a:xfrm>
            <a:off x="4458932" y="3043941"/>
            <a:ext cx="3001184" cy="1103859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id="{DB4910DF-4F47-464D-A339-E2B809E5A6F1}"/>
              </a:ext>
            </a:extLst>
          </p:cNvPr>
          <p:cNvSpPr txBox="1"/>
          <p:nvPr/>
        </p:nvSpPr>
        <p:spPr>
          <a:xfrm>
            <a:off x="4541185" y="3128625"/>
            <a:ext cx="2829733" cy="9093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kumimoji="1" lang="zh-CN" altLang="en-US" sz="1400" b="1">
                <a:solidFill>
                  <a:schemeClr val="bg1"/>
                </a:solidFill>
                <a:latin typeface="微軟正黑體"/>
                <a:ea typeface="微軟正黑體"/>
              </a:rPr>
              <a:t>將「以 </a:t>
            </a:r>
            <a:r>
              <a:rPr kumimoji="1" lang="en-US" altLang="zh-CN" sz="1400" b="1">
                <a:solidFill>
                  <a:schemeClr val="bg1"/>
                </a:solidFill>
                <a:latin typeface="微軟正黑體"/>
                <a:ea typeface="微軟正黑體"/>
              </a:rPr>
              <a:t>Office Online </a:t>
            </a:r>
            <a:r>
              <a:rPr kumimoji="1" lang="zh-CN" altLang="en-US" sz="1400" b="1">
                <a:solidFill>
                  <a:schemeClr val="bg1"/>
                </a:solidFill>
                <a:latin typeface="微軟正黑體"/>
                <a:ea typeface="微軟正黑體"/>
              </a:rPr>
              <a:t>編輯」設為預設開啟動作，以後只要雙撃就可以用</a:t>
            </a:r>
            <a:r>
              <a:rPr kumimoji="1" lang="en-US" altLang="zh-CN" sz="1400" b="1">
                <a:solidFill>
                  <a:schemeClr val="bg1"/>
                </a:solidFill>
                <a:latin typeface="微軟正黑體"/>
                <a:ea typeface="微軟正黑體"/>
              </a:rPr>
              <a:t> Office Online</a:t>
            </a:r>
            <a:r>
              <a:rPr kumimoji="1" lang="zh-CN" altLang="en-US" sz="1400" b="1">
                <a:solidFill>
                  <a:schemeClr val="bg1"/>
                </a:solidFill>
                <a:latin typeface="微軟正黑體"/>
                <a:ea typeface="微軟正黑體"/>
              </a:rPr>
              <a:t>開啟編輯</a:t>
            </a:r>
            <a:endParaRPr kumimoji="1" lang="zh-TW" altLang="en-US" sz="1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76CF6A4-28A6-4E6E-BD8C-2618A559E2F2}"/>
              </a:ext>
            </a:extLst>
          </p:cNvPr>
          <p:cNvGrpSpPr/>
          <p:nvPr/>
        </p:nvGrpSpPr>
        <p:grpSpPr>
          <a:xfrm>
            <a:off x="221663" y="-4771"/>
            <a:ext cx="813973" cy="656311"/>
            <a:chOff x="221663" y="801504"/>
            <a:chExt cx="813973" cy="656311"/>
          </a:xfrm>
        </p:grpSpPr>
        <p:pic>
          <p:nvPicPr>
            <p:cNvPr id="13" name="圖形 26">
              <a:extLst>
                <a:ext uri="{FF2B5EF4-FFF2-40B4-BE49-F238E27FC236}">
                  <a16:creationId xmlns:a16="http://schemas.microsoft.com/office/drawing/2014/main" id="{7E3B39F1-FE3A-BA44-8002-9BE6B227D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4168"/>
            <a:stretch/>
          </p:blipFill>
          <p:spPr>
            <a:xfrm>
              <a:off x="221664" y="807218"/>
              <a:ext cx="813972" cy="65059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ADB56D3-6A42-4ECF-93EB-4643696CE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663" y="801504"/>
              <a:ext cx="586813" cy="650597"/>
            </a:xfrm>
            <a:prstGeom prst="rect">
              <a:avLst/>
            </a:prstGeom>
          </p:spPr>
        </p:pic>
      </p:grpSp>
      <p:sp>
        <p:nvSpPr>
          <p:cNvPr id="14" name="矩形 5">
            <a:extLst>
              <a:ext uri="{FF2B5EF4-FFF2-40B4-BE49-F238E27FC236}">
                <a16:creationId xmlns:a16="http://schemas.microsoft.com/office/drawing/2014/main" id="{EBF9D289-B5A4-8B4F-8E68-B231445D8DAC}"/>
              </a:ext>
            </a:extLst>
          </p:cNvPr>
          <p:cNvSpPr/>
          <p:nvPr/>
        </p:nvSpPr>
        <p:spPr>
          <a:xfrm>
            <a:off x="348716" y="22462"/>
            <a:ext cx="319318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Microsoft JhengHei UI"/>
                <a:ea typeface="Microsoft JhengHei UI"/>
              </a:rPr>
              <a:t>小</a:t>
            </a:r>
            <a:endParaRPr lang="en-US" altLang="zh-TW" sz="1050" b="1">
              <a:solidFill>
                <a:schemeClr val="bg1"/>
              </a:solidFill>
              <a:latin typeface="Microsoft JhengHei UI"/>
              <a:ea typeface="Microsoft JhengHei UI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latin typeface="Microsoft JhengHei UI"/>
                <a:ea typeface="Microsoft JhengHei UI"/>
              </a:rPr>
              <a:t>撇</a:t>
            </a:r>
            <a:endParaRPr lang="en-US" altLang="zh-TW" sz="1050" b="1">
              <a:solidFill>
                <a:schemeClr val="bg1"/>
              </a:solidFill>
              <a:latin typeface="Microsoft JhengHei UI"/>
              <a:ea typeface="Microsoft JhengHei UI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latin typeface="Microsoft JhengHei UI"/>
                <a:ea typeface="Microsoft JhengHei UI"/>
              </a:rPr>
              <a:t>步</a:t>
            </a:r>
            <a:endParaRPr lang="en-US" altLang="zh-TW" sz="105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75773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026BB71-65AD-43AC-B00E-C537D49A0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1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腦, 火車 的圖片&#10;&#10;自動產生的描述">
            <a:extLst>
              <a:ext uri="{FF2B5EF4-FFF2-40B4-BE49-F238E27FC236}">
                <a16:creationId xmlns:a16="http://schemas.microsoft.com/office/drawing/2014/main" id="{F59A1633-DDC8-46C2-AA3A-0D98E871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965A96A-3F7B-4046-8432-800BE149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07" y="2739052"/>
            <a:ext cx="4864893" cy="922054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kumimoji="1" lang="zh-CN" altLang="en-US">
                <a:latin typeface="微軟正黑體"/>
                <a:ea typeface="微軟正黑體"/>
              </a:rPr>
              <a:t>是團隊工作不可或缺的好夥伴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C71230-7D2A-4708-9F97-E37FE2DB57CA}"/>
              </a:ext>
            </a:extLst>
          </p:cNvPr>
          <p:cNvSpPr txBox="1"/>
          <p:nvPr/>
        </p:nvSpPr>
        <p:spPr>
          <a:xfrm>
            <a:off x="223838" y="4635103"/>
            <a:ext cx="3052762" cy="427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850"/>
              </a:lnSpc>
            </a:pPr>
            <a:r>
              <a:rPr lang="en-US" altLang="zh-TW" sz="600" b="1">
                <a:solidFill>
                  <a:schemeClr val="bg1">
                    <a:lumMod val="65000"/>
                  </a:schemeClr>
                </a:solidFill>
                <a:latin typeface="微軟正黑體"/>
                <a:ea typeface="微軟正黑體"/>
              </a:rPr>
              <a:t>©2020</a:t>
            </a:r>
            <a:r>
              <a:rPr lang="zh-TW" altLang="en-US" sz="600" b="1">
                <a:solidFill>
                  <a:schemeClr val="bg1">
                    <a:lumMod val="65000"/>
                  </a:schemeClr>
                </a:solidFill>
                <a:latin typeface="微軟正黑體"/>
                <a:ea typeface="微軟正黑體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600">
              <a:solidFill>
                <a:schemeClr val="bg1">
                  <a:lumMod val="6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8" name="圖片 7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154A9644-68BB-4231-B0E2-1A728115B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49" y="1508714"/>
            <a:ext cx="4476751" cy="8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9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2739-28E6-B446-8983-B1264300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搭配快照，為文件進行多版本備份</a:t>
            </a:r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610E3-92D2-CF49-82FE-0F61A5C4C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67096"/>
            <a:ext cx="6384483" cy="3776404"/>
          </a:xfrm>
          <a:prstGeom prst="rect">
            <a:avLst/>
          </a:prstGeom>
        </p:spPr>
      </p:pic>
      <p:sp>
        <p:nvSpPr>
          <p:cNvPr id="6" name="矩形: 圓角 23">
            <a:extLst>
              <a:ext uri="{FF2B5EF4-FFF2-40B4-BE49-F238E27FC236}">
                <a16:creationId xmlns:a16="http://schemas.microsoft.com/office/drawing/2014/main" id="{92A6189E-F2CB-2840-8A53-9EB96EFA5877}"/>
              </a:ext>
            </a:extLst>
          </p:cNvPr>
          <p:cNvSpPr/>
          <p:nvPr/>
        </p:nvSpPr>
        <p:spPr>
          <a:xfrm>
            <a:off x="6105420" y="3574119"/>
            <a:ext cx="1990830" cy="807381"/>
          </a:xfrm>
          <a:prstGeom prst="roundRect">
            <a:avLst>
              <a:gd name="adj" fmla="val 8066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id="{888538D0-645C-A543-ABC2-E508718610ED}"/>
              </a:ext>
            </a:extLst>
          </p:cNvPr>
          <p:cNvSpPr txBox="1"/>
          <p:nvPr/>
        </p:nvSpPr>
        <p:spPr>
          <a:xfrm>
            <a:off x="6104644" y="3661889"/>
            <a:ext cx="189635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200">
                <a:latin typeface="微軟正黑體"/>
                <a:ea typeface="微軟正黑體"/>
              </a:rPr>
              <a:t>設定</a:t>
            </a:r>
            <a:r>
              <a:rPr kumimoji="1" lang="zh-CN" altLang="en-US" sz="1200" b="1">
                <a:latin typeface="微軟正黑體"/>
                <a:ea typeface="微軟正黑體"/>
              </a:rPr>
              <a:t>排程快照</a:t>
            </a:r>
            <a:r>
              <a:rPr kumimoji="1" lang="zh-CN" altLang="en-US" sz="1200">
                <a:latin typeface="微軟正黑體"/>
                <a:ea typeface="微軟正黑體"/>
              </a:rPr>
              <a:t>，為文件進行多版本備份，並依據時間版本進行還原</a:t>
            </a:r>
            <a:endParaRPr kumimoji="1" lang="zh-TW" altLang="en-US" sz="1200">
              <a:latin typeface="微軟正黑體"/>
              <a:ea typeface="微軟正黑體"/>
            </a:endParaRPr>
          </a:p>
        </p:txBody>
      </p:sp>
      <p:pic>
        <p:nvPicPr>
          <p:cNvPr id="8" name="圖形 26">
            <a:extLst>
              <a:ext uri="{FF2B5EF4-FFF2-40B4-BE49-F238E27FC236}">
                <a16:creationId xmlns:a16="http://schemas.microsoft.com/office/drawing/2014/main" id="{208BC3D2-BB2F-6949-A579-C6D9175AB5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168"/>
          <a:stretch/>
        </p:blipFill>
        <p:spPr>
          <a:xfrm>
            <a:off x="62252" y="0"/>
            <a:ext cx="813972" cy="650597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B25F6D56-A4FC-7D45-ACC4-D91878A86381}"/>
              </a:ext>
            </a:extLst>
          </p:cNvPr>
          <p:cNvSpPr/>
          <p:nvPr/>
        </p:nvSpPr>
        <p:spPr>
          <a:xfrm>
            <a:off x="50850" y="44233"/>
            <a:ext cx="5309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 UI"/>
                <a:ea typeface="Microsoft JhengHei UI"/>
              </a:rPr>
              <a:t>小撇步</a:t>
            </a:r>
            <a:endParaRPr lang="en-US" altLang="zh-TW" sz="9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10" name="矩形 48">
            <a:extLst>
              <a:ext uri="{FF2B5EF4-FFF2-40B4-BE49-F238E27FC236}">
                <a16:creationId xmlns:a16="http://schemas.microsoft.com/office/drawing/2014/main" id="{DFD2D07B-FFFB-2F45-BBEE-A43FBDBDA956}"/>
              </a:ext>
            </a:extLst>
          </p:cNvPr>
          <p:cNvSpPr/>
          <p:nvPr/>
        </p:nvSpPr>
        <p:spPr>
          <a:xfrm>
            <a:off x="185126" y="226606"/>
            <a:ext cx="298400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175" b="1">
                <a:solidFill>
                  <a:schemeClr val="bg1"/>
                </a:solidFill>
              </a:rPr>
              <a:t>2</a:t>
            </a:r>
            <a:endParaRPr lang="zh-TW" altLang="en-US" sz="2175" b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86DD17-0536-5A4F-8CB9-4D5A9CA67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622" y="4422630"/>
            <a:ext cx="792396" cy="4385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AE63C9-D000-5A40-A592-8292D0D7B02C}"/>
              </a:ext>
            </a:extLst>
          </p:cNvPr>
          <p:cNvSpPr txBox="1"/>
          <p:nvPr/>
        </p:nvSpPr>
        <p:spPr>
          <a:xfrm>
            <a:off x="6533667" y="4507556"/>
            <a:ext cx="174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37B15"/>
                </a:solidFill>
              </a:rPr>
              <a:t>此功能由管理員操作</a:t>
            </a:r>
            <a:endParaRPr lang="en-TW" sz="1200" b="1">
              <a:solidFill>
                <a:srgbClr val="F37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96A966-AA82-4FBD-B513-7DDA9AD34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" y="0"/>
            <a:ext cx="913706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ADD800-F76A-7845-9A09-4D2EDAD4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217" y="764549"/>
            <a:ext cx="4444874" cy="994172"/>
          </a:xfrm>
        </p:spPr>
        <p:txBody>
          <a:bodyPr>
            <a:normAutofit fontScale="90000"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輕輕一點，</a:t>
            </a:r>
            <a:r>
              <a:rPr kumimoji="1" lang="en-US" altLang="zh-TW">
                <a:latin typeface="微軟正黑體"/>
                <a:ea typeface="微軟正黑體"/>
              </a:rPr>
              <a:t>Office </a:t>
            </a:r>
            <a:r>
              <a:rPr kumimoji="1" lang="zh-CN" altLang="en-US">
                <a:latin typeface="微軟正黑體"/>
                <a:ea typeface="微軟正黑體"/>
              </a:rPr>
              <a:t>網頁版</a:t>
            </a:r>
            <a:r>
              <a:rPr kumimoji="1" lang="zh-TW" altLang="en-US">
                <a:latin typeface="微軟正黑體"/>
                <a:ea typeface="微軟正黑體"/>
              </a:rPr>
              <a:t>完整</a:t>
            </a:r>
            <a:r>
              <a:rPr kumimoji="1" lang="zh-CN" altLang="en-US">
                <a:latin typeface="微軟正黑體"/>
                <a:ea typeface="微軟正黑體"/>
              </a:rPr>
              <a:t>編輯功能</a:t>
            </a:r>
            <a:r>
              <a:rPr kumimoji="1" lang="zh-TW" altLang="en-US">
                <a:latin typeface="微軟正黑體"/>
                <a:ea typeface="微軟正黑體"/>
              </a:rPr>
              <a:t>馬上用</a:t>
            </a:r>
            <a:r>
              <a:rPr kumimoji="1" lang="zh-CN" altLang="en-US">
                <a:latin typeface="微軟正黑體"/>
                <a:ea typeface="微軟正黑體"/>
              </a:rPr>
              <a:t>！</a:t>
            </a:r>
            <a:endParaRPr lang="en-US" altLang="zh-TW">
              <a:latin typeface="微軟正黑體"/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7844C3-B311-8043-80C2-29E3A229A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155" y="2287078"/>
            <a:ext cx="1168853" cy="11688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A86B9D-C24A-C84A-BA54-3B7FC4A8B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300" y="2287078"/>
            <a:ext cx="1168853" cy="116885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2B23022-EEC9-B749-A5AC-A1E1172B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28" y="2287078"/>
            <a:ext cx="1168853" cy="1168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326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形 28">
            <a:extLst>
              <a:ext uri="{FF2B5EF4-FFF2-40B4-BE49-F238E27FC236}">
                <a16:creationId xmlns:a16="http://schemas.microsoft.com/office/drawing/2014/main" id="{9ED5F1DD-4AF2-443D-8ABC-B69A8AF0C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99" y="1963106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28">
            <a:extLst>
              <a:ext uri="{FF2B5EF4-FFF2-40B4-BE49-F238E27FC236}">
                <a16:creationId xmlns:a16="http://schemas.microsoft.com/office/drawing/2014/main" id="{7A85BCCA-93E9-4236-827E-7E31D36A5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683" y="1971608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形 28">
            <a:extLst>
              <a:ext uri="{FF2B5EF4-FFF2-40B4-BE49-F238E27FC236}">
                <a16:creationId xmlns:a16="http://schemas.microsoft.com/office/drawing/2014/main" id="{41271CAE-F4ED-4746-873A-2E9CDB2E8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07" y="1975555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形 28">
            <a:extLst>
              <a:ext uri="{FF2B5EF4-FFF2-40B4-BE49-F238E27FC236}">
                <a16:creationId xmlns:a16="http://schemas.microsoft.com/office/drawing/2014/main" id="{A20051C6-B936-43F7-8D4D-47CA4D8B6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399" y="3436564"/>
            <a:ext cx="2392294" cy="503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形 28">
            <a:extLst>
              <a:ext uri="{FF2B5EF4-FFF2-40B4-BE49-F238E27FC236}">
                <a16:creationId xmlns:a16="http://schemas.microsoft.com/office/drawing/2014/main" id="{0B428BB8-BC6B-4190-9D23-F59057E58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925" y="3447819"/>
            <a:ext cx="2354026" cy="503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形 28">
            <a:extLst>
              <a:ext uri="{FF2B5EF4-FFF2-40B4-BE49-F238E27FC236}">
                <a16:creationId xmlns:a16="http://schemas.microsoft.com/office/drawing/2014/main" id="{67E512C2-CBF1-4BFC-90B4-DA85E6487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07" y="3447819"/>
            <a:ext cx="2354026" cy="503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C86B9-8437-E04A-9116-0DDB300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65" y="1"/>
            <a:ext cx="8637468" cy="994172"/>
          </a:xfrm>
        </p:spPr>
        <p:txBody>
          <a:bodyPr>
            <a:normAutofit/>
          </a:bodyPr>
          <a:lstStyle/>
          <a:p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File Station x Microsoft 365 </a:t>
            </a:r>
            <a:endParaRPr lang="en-TW" sz="3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5BA51-B7AB-C647-9FE4-205CBACACA87}"/>
              </a:ext>
            </a:extLst>
          </p:cNvPr>
          <p:cNvSpPr txBox="1"/>
          <p:nvPr/>
        </p:nvSpPr>
        <p:spPr>
          <a:xfrm>
            <a:off x="687575" y="3493399"/>
            <a:ext cx="23157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00" b="1">
                <a:solidFill>
                  <a:srgbClr val="FFEF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隨時隨地存取</a:t>
            </a:r>
            <a:endParaRPr lang="en-TW" sz="1900" b="1">
              <a:solidFill>
                <a:srgbClr val="FFEF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1E815-9339-AC42-839B-9BEF88D57CE9}"/>
              </a:ext>
            </a:extLst>
          </p:cNvPr>
          <p:cNvSpPr txBox="1"/>
          <p:nvPr/>
        </p:nvSpPr>
        <p:spPr>
          <a:xfrm>
            <a:off x="3409925" y="3493399"/>
            <a:ext cx="23499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00" b="1">
                <a:solidFill>
                  <a:srgbClr val="FFEF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熟悉的操作介面</a:t>
            </a:r>
            <a:endParaRPr lang="en-TW" sz="1900" b="1">
              <a:solidFill>
                <a:srgbClr val="FFEF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F7C6F-34FF-3948-85CC-CEFE9E73ABFC}"/>
              </a:ext>
            </a:extLst>
          </p:cNvPr>
          <p:cNvSpPr txBox="1"/>
          <p:nvPr/>
        </p:nvSpPr>
        <p:spPr>
          <a:xfrm>
            <a:off x="6176049" y="3502924"/>
            <a:ext cx="22462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00" b="1">
                <a:solidFill>
                  <a:srgbClr val="FFEF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與團隊共同協作</a:t>
            </a:r>
            <a:endParaRPr lang="en-TW" sz="1900" b="1">
              <a:solidFill>
                <a:srgbClr val="FFEF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4DFA6-EE64-D94B-9A4F-FEEB7579B6B2}"/>
              </a:ext>
            </a:extLst>
          </p:cNvPr>
          <p:cNvSpPr txBox="1"/>
          <p:nvPr/>
        </p:nvSpPr>
        <p:spPr>
          <a:xfrm>
            <a:off x="639097" y="4038056"/>
            <a:ext cx="2392899" cy="7653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搭</a:t>
            </a:r>
            <a:r>
              <a:rPr lang="en-US" altLang="zh-CN" sz="13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3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smartURL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，隨時隨地存取</a:t>
            </a:r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資料，點擊開啟就能編輯</a:t>
            </a:r>
            <a:r>
              <a:rPr lang="zh-CN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en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DA8F6-8012-F547-B570-A4578BCEB0B7}"/>
              </a:ext>
            </a:extLst>
          </p:cNvPr>
          <p:cNvSpPr txBox="1"/>
          <p:nvPr/>
        </p:nvSpPr>
        <p:spPr>
          <a:xfrm>
            <a:off x="3409925" y="4038056"/>
            <a:ext cx="2392899" cy="7653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您所熟悉的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Office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編輯功能，無需學習新技巧或習慣新介面</a:t>
            </a:r>
            <a:endParaRPr lang="en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735FB7-290A-3148-9C49-10B5AAD06FEF}"/>
              </a:ext>
            </a:extLst>
          </p:cNvPr>
          <p:cNvSpPr txBox="1"/>
          <p:nvPr/>
        </p:nvSpPr>
        <p:spPr>
          <a:xfrm>
            <a:off x="6126957" y="4038056"/>
            <a:ext cx="2304910" cy="53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成員進行線上即時共同編輯</a:t>
            </a:r>
            <a:endParaRPr lang="en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AD2CB0-990C-C04F-89EB-210639E153D1}"/>
              </a:ext>
            </a:extLst>
          </p:cNvPr>
          <p:cNvSpPr/>
          <p:nvPr/>
        </p:nvSpPr>
        <p:spPr>
          <a:xfrm>
            <a:off x="1716143" y="1284194"/>
            <a:ext cx="57374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不只儲存檔案，更是團隊工作站！</a:t>
            </a:r>
            <a:endParaRPr lang="en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形 50">
            <a:extLst>
              <a:ext uri="{FF2B5EF4-FFF2-40B4-BE49-F238E27FC236}">
                <a16:creationId xmlns:a16="http://schemas.microsoft.com/office/drawing/2014/main" id="{A14F9045-C3FA-44CF-9C9A-6B1B58B1F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327" y="2155840"/>
            <a:ext cx="1336434" cy="1138666"/>
          </a:xfrm>
          <a:prstGeom prst="rect">
            <a:avLst/>
          </a:prstGeom>
        </p:spPr>
      </p:pic>
      <p:pic>
        <p:nvPicPr>
          <p:cNvPr id="20" name="圖形 53">
            <a:extLst>
              <a:ext uri="{FF2B5EF4-FFF2-40B4-BE49-F238E27FC236}">
                <a16:creationId xmlns:a16="http://schemas.microsoft.com/office/drawing/2014/main" id="{BBA2F7C6-2321-4087-AB79-548A4374D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007" y="2173590"/>
            <a:ext cx="1287991" cy="1097391"/>
          </a:xfrm>
          <a:prstGeom prst="rect">
            <a:avLst/>
          </a:prstGeom>
        </p:spPr>
      </p:pic>
      <p:pic>
        <p:nvPicPr>
          <p:cNvPr id="21" name="圖形 54">
            <a:extLst>
              <a:ext uri="{FF2B5EF4-FFF2-40B4-BE49-F238E27FC236}">
                <a16:creationId xmlns:a16="http://schemas.microsoft.com/office/drawing/2014/main" id="{427525C3-C962-4E44-800D-DC95041DD2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278" y="2186585"/>
            <a:ext cx="1233395" cy="10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Up Arrow 79">
            <a:extLst>
              <a:ext uri="{FF2B5EF4-FFF2-40B4-BE49-F238E27FC236}">
                <a16:creationId xmlns:a16="http://schemas.microsoft.com/office/drawing/2014/main" id="{763193AB-F1F7-42B3-86B8-128CE353E75F}"/>
              </a:ext>
            </a:extLst>
          </p:cNvPr>
          <p:cNvSpPr/>
          <p:nvPr/>
        </p:nvSpPr>
        <p:spPr>
          <a:xfrm rot="10800000">
            <a:off x="2667655" y="2924299"/>
            <a:ext cx="136522" cy="1297917"/>
          </a:xfrm>
          <a:prstGeom prst="upArrow">
            <a:avLst>
              <a:gd name="adj1" fmla="val 50000"/>
              <a:gd name="adj2" fmla="val 11008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Up Arrow 79">
            <a:extLst>
              <a:ext uri="{FF2B5EF4-FFF2-40B4-BE49-F238E27FC236}">
                <a16:creationId xmlns:a16="http://schemas.microsoft.com/office/drawing/2014/main" id="{743B57B0-8F2D-4538-9AC8-AAE6BE3FC898}"/>
              </a:ext>
            </a:extLst>
          </p:cNvPr>
          <p:cNvSpPr/>
          <p:nvPr/>
        </p:nvSpPr>
        <p:spPr>
          <a:xfrm>
            <a:off x="1553575" y="2924300"/>
            <a:ext cx="136522" cy="1297917"/>
          </a:xfrm>
          <a:prstGeom prst="upArrow">
            <a:avLst>
              <a:gd name="adj1" fmla="val 50000"/>
              <a:gd name="adj2" fmla="val 11008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圖形 28">
            <a:extLst>
              <a:ext uri="{FF2B5EF4-FFF2-40B4-BE49-F238E27FC236}">
                <a16:creationId xmlns:a16="http://schemas.microsoft.com/office/drawing/2014/main" id="{5EE75C6D-3573-49C1-B18A-B5B99F3CD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80" y="1208367"/>
            <a:ext cx="3441150" cy="99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8C395-668B-A442-9A67-81E8C661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96" y="0"/>
            <a:ext cx="9404003" cy="994172"/>
          </a:xfrm>
        </p:spPr>
        <p:txBody>
          <a:bodyPr>
            <a:no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Office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軟體服務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(SaaS)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，隨點即用</a:t>
            </a:r>
            <a:endParaRPr lang="en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0D8FE8-1347-8245-B547-1D68FB3FF53C}"/>
              </a:ext>
            </a:extLst>
          </p:cNvPr>
          <p:cNvSpPr/>
          <p:nvPr/>
        </p:nvSpPr>
        <p:spPr>
          <a:xfrm>
            <a:off x="606926" y="4217047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94A7F-EE21-354A-8741-7CCAFE15A3C6}"/>
              </a:ext>
            </a:extLst>
          </p:cNvPr>
          <p:cNvSpPr txBox="1"/>
          <p:nvPr/>
        </p:nvSpPr>
        <p:spPr>
          <a:xfrm>
            <a:off x="4409613" y="2553741"/>
            <a:ext cx="4484915" cy="4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檔案存放在</a:t>
            </a:r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私有雲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458C-6922-814E-92C1-156BC299229E}"/>
              </a:ext>
            </a:extLst>
          </p:cNvPr>
          <p:cNvSpPr/>
          <p:nvPr/>
        </p:nvSpPr>
        <p:spPr>
          <a:xfrm>
            <a:off x="58488" y="1362614"/>
            <a:ext cx="5469235" cy="50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本地儲存 </a:t>
            </a:r>
            <a:r>
              <a:rPr lang="en-US" altLang="zh-CN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雲端軟體服務</a:t>
            </a:r>
            <a:r>
              <a:rPr lang="en-US" altLang="zh-CN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(SaaS)</a:t>
            </a:r>
            <a:r>
              <a:rPr lang="en-US" altLang="zh-CN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TW" sz="25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</a:t>
            </a:r>
            <a:endParaRPr lang="en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5FF3BC-A9EE-423A-A6A9-0D7118605563}"/>
              </a:ext>
            </a:extLst>
          </p:cNvPr>
          <p:cNvSpPr/>
          <p:nvPr/>
        </p:nvSpPr>
        <p:spPr>
          <a:xfrm>
            <a:off x="5588533" y="1257682"/>
            <a:ext cx="3441150" cy="84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兼顧</a:t>
            </a:r>
            <a:r>
              <a:rPr lang="zh-CN" altLang="en-US" sz="2400" b="1">
                <a:solidFill>
                  <a:srgbClr val="FFEF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檔案安全性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的線上協同作業</a:t>
            </a:r>
            <a:endParaRPr lang="zh-TW" altLang="en-US" sz="2400">
              <a:solidFill>
                <a:schemeClr val="bg1"/>
              </a:solidFill>
            </a:endParaRPr>
          </a:p>
        </p:txBody>
      </p:sp>
      <p:pic>
        <p:nvPicPr>
          <p:cNvPr id="26" name="圖形 42">
            <a:extLst>
              <a:ext uri="{FF2B5EF4-FFF2-40B4-BE49-F238E27FC236}">
                <a16:creationId xmlns:a16="http://schemas.microsoft.com/office/drawing/2014/main" id="{F1754734-0771-4758-9632-ACF07D655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4638" y="1912749"/>
            <a:ext cx="1671414" cy="947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FE65A7D-D858-420E-8B90-EE687053C096}"/>
              </a:ext>
            </a:extLst>
          </p:cNvPr>
          <p:cNvSpPr/>
          <p:nvPr/>
        </p:nvSpPr>
        <p:spPr>
          <a:xfrm>
            <a:off x="1704894" y="2291553"/>
            <a:ext cx="9509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endParaRPr lang="en-US" altLang="zh-TW" sz="12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TW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7D9FE6FD-4F47-4404-911E-48540A8B26A2}"/>
              </a:ext>
            </a:extLst>
          </p:cNvPr>
          <p:cNvSpPr/>
          <p:nvPr/>
        </p:nvSpPr>
        <p:spPr>
          <a:xfrm>
            <a:off x="1168193" y="3305933"/>
            <a:ext cx="1935249" cy="629334"/>
          </a:xfrm>
          <a:prstGeom prst="roundRect">
            <a:avLst>
              <a:gd name="adj" fmla="val 8066"/>
            </a:avLst>
          </a:prstGeom>
          <a:blipFill dpi="0" rotWithShape="1"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0DD337-42B9-4301-ADFF-FB6C0A7A2C88}"/>
              </a:ext>
            </a:extLst>
          </p:cNvPr>
          <p:cNvSpPr/>
          <p:nvPr/>
        </p:nvSpPr>
        <p:spPr>
          <a:xfrm>
            <a:off x="1168193" y="3392726"/>
            <a:ext cx="1872396" cy="510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TW" altLang="zh-TW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myQNAPcloud Link</a:t>
            </a:r>
            <a:r>
              <a:rPr lang="zh-TW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CN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700"/>
              </a:lnSpc>
            </a:pPr>
            <a:r>
              <a:rPr lang="zh-CN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加密傳輸</a:t>
            </a:r>
            <a:endParaRPr lang="en-US" altLang="zh-TW" sz="125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30" name="群組 8">
            <a:extLst>
              <a:ext uri="{FF2B5EF4-FFF2-40B4-BE49-F238E27FC236}">
                <a16:creationId xmlns:a16="http://schemas.microsoft.com/office/drawing/2014/main" id="{8DDA003C-57EA-4360-AAA1-7182BCAB278E}"/>
              </a:ext>
            </a:extLst>
          </p:cNvPr>
          <p:cNvGrpSpPr/>
          <p:nvPr/>
        </p:nvGrpSpPr>
        <p:grpSpPr>
          <a:xfrm>
            <a:off x="1445811" y="3768827"/>
            <a:ext cx="314328" cy="314328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橢圓 106">
              <a:extLst>
                <a:ext uri="{FF2B5EF4-FFF2-40B4-BE49-F238E27FC236}">
                  <a16:creationId xmlns:a16="http://schemas.microsoft.com/office/drawing/2014/main" id="{9FFDE4E6-051E-40E7-B863-04F65CA743C1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32" name="圖形 15">
              <a:extLst>
                <a:ext uri="{FF2B5EF4-FFF2-40B4-BE49-F238E27FC236}">
                  <a16:creationId xmlns:a16="http://schemas.microsoft.com/office/drawing/2014/main" id="{BD903716-3CCA-4353-A133-068214513927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33" name="手繪多邊形: 圖案 125">
                <a:extLst>
                  <a:ext uri="{FF2B5EF4-FFF2-40B4-BE49-F238E27FC236}">
                    <a16:creationId xmlns:a16="http://schemas.microsoft.com/office/drawing/2014/main" id="{0F77DD9D-D89D-4591-853E-C63BA5831B2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4" name="手繪多邊形: 圖案 126">
                <a:extLst>
                  <a:ext uri="{FF2B5EF4-FFF2-40B4-BE49-F238E27FC236}">
                    <a16:creationId xmlns:a16="http://schemas.microsoft.com/office/drawing/2014/main" id="{0C1E4B0A-76FB-429C-A80D-B8E32491EE91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5" name="手繪多邊形: 圖案 127">
                <a:extLst>
                  <a:ext uri="{FF2B5EF4-FFF2-40B4-BE49-F238E27FC236}">
                    <a16:creationId xmlns:a16="http://schemas.microsoft.com/office/drawing/2014/main" id="{8445118D-6D21-4CA4-9665-C74CABE16E76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6" name="手繪多邊形: 圖案 128">
                <a:extLst>
                  <a:ext uri="{FF2B5EF4-FFF2-40B4-BE49-F238E27FC236}">
                    <a16:creationId xmlns:a16="http://schemas.microsoft.com/office/drawing/2014/main" id="{20FAD721-8105-43DB-A72E-C28A69A9D3D1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37" name="群組 8">
            <a:extLst>
              <a:ext uri="{FF2B5EF4-FFF2-40B4-BE49-F238E27FC236}">
                <a16:creationId xmlns:a16="http://schemas.microsoft.com/office/drawing/2014/main" id="{0DC8F2DF-F9A7-4091-B27E-AD8934CA4C7F}"/>
              </a:ext>
            </a:extLst>
          </p:cNvPr>
          <p:cNvGrpSpPr/>
          <p:nvPr/>
        </p:nvGrpSpPr>
        <p:grpSpPr>
          <a:xfrm>
            <a:off x="2577887" y="3070368"/>
            <a:ext cx="314328" cy="314328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橢圓 106">
              <a:extLst>
                <a:ext uri="{FF2B5EF4-FFF2-40B4-BE49-F238E27FC236}">
                  <a16:creationId xmlns:a16="http://schemas.microsoft.com/office/drawing/2014/main" id="{03D1124F-4209-4519-8F16-278D0D594990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39" name="圖形 15">
              <a:extLst>
                <a:ext uri="{FF2B5EF4-FFF2-40B4-BE49-F238E27FC236}">
                  <a16:creationId xmlns:a16="http://schemas.microsoft.com/office/drawing/2014/main" id="{C6B3EC90-15CE-4F6A-A248-0E5AD92F81EA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40" name="手繪多邊形: 圖案 125">
                <a:extLst>
                  <a:ext uri="{FF2B5EF4-FFF2-40B4-BE49-F238E27FC236}">
                    <a16:creationId xmlns:a16="http://schemas.microsoft.com/office/drawing/2014/main" id="{2EF7E15F-62A6-4890-9F49-D6E522DD337D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1" name="手繪多邊形: 圖案 126">
                <a:extLst>
                  <a:ext uri="{FF2B5EF4-FFF2-40B4-BE49-F238E27FC236}">
                    <a16:creationId xmlns:a16="http://schemas.microsoft.com/office/drawing/2014/main" id="{261236DB-E2B7-42DF-A068-0C0DE990183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2" name="手繪多邊形: 圖案 127">
                <a:extLst>
                  <a:ext uri="{FF2B5EF4-FFF2-40B4-BE49-F238E27FC236}">
                    <a16:creationId xmlns:a16="http://schemas.microsoft.com/office/drawing/2014/main" id="{A443675D-8AB0-45E0-911C-0C9585FCBF1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3" name="手繪多邊形: 圖案 128">
                <a:extLst>
                  <a:ext uri="{FF2B5EF4-FFF2-40B4-BE49-F238E27FC236}">
                    <a16:creationId xmlns:a16="http://schemas.microsoft.com/office/drawing/2014/main" id="{E9AE73FE-01AE-4000-9CE7-A34D1751E158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427A7D0C-8F9B-499D-8F6C-044DB564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434" y="4255685"/>
            <a:ext cx="2288057" cy="663401"/>
          </a:xfrm>
          <a:prstGeom prst="rect">
            <a:avLst/>
          </a:prstGeom>
        </p:spPr>
      </p:pic>
      <p:sp>
        <p:nvSpPr>
          <p:cNvPr id="53" name="Oval 11">
            <a:extLst>
              <a:ext uri="{FF2B5EF4-FFF2-40B4-BE49-F238E27FC236}">
                <a16:creationId xmlns:a16="http://schemas.microsoft.com/office/drawing/2014/main" id="{B73A1FED-ED3C-4D45-9CAE-831A8D32287E}"/>
              </a:ext>
            </a:extLst>
          </p:cNvPr>
          <p:cNvSpPr/>
          <p:nvPr/>
        </p:nvSpPr>
        <p:spPr>
          <a:xfrm>
            <a:off x="1149455" y="2902804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en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Oval 11">
            <a:extLst>
              <a:ext uri="{FF2B5EF4-FFF2-40B4-BE49-F238E27FC236}">
                <a16:creationId xmlns:a16="http://schemas.microsoft.com/office/drawing/2014/main" id="{697EB3C6-A35F-43FB-9889-A0F95ACD6EDA}"/>
              </a:ext>
            </a:extLst>
          </p:cNvPr>
          <p:cNvSpPr/>
          <p:nvPr/>
        </p:nvSpPr>
        <p:spPr>
          <a:xfrm>
            <a:off x="2966685" y="2902425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en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Google Shape;69;p15">
            <a:extLst>
              <a:ext uri="{FF2B5EF4-FFF2-40B4-BE49-F238E27FC236}">
                <a16:creationId xmlns:a16="http://schemas.microsoft.com/office/drawing/2014/main" id="{C8B276F1-C607-4536-8DC9-C2AF237B6E84}"/>
              </a:ext>
            </a:extLst>
          </p:cNvPr>
          <p:cNvSpPr txBox="1"/>
          <p:nvPr/>
        </p:nvSpPr>
        <p:spPr>
          <a:xfrm>
            <a:off x="4022322" y="247480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1BAF5423-FB2B-40C5-9E36-33A659D3136F}"/>
              </a:ext>
            </a:extLst>
          </p:cNvPr>
          <p:cNvSpPr txBox="1"/>
          <p:nvPr/>
        </p:nvSpPr>
        <p:spPr>
          <a:xfrm>
            <a:off x="4395739" y="4147250"/>
            <a:ext cx="4484915" cy="4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將處理後的檔案即時儲存至</a:t>
            </a:r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Google Shape;68;p15">
            <a:extLst>
              <a:ext uri="{FF2B5EF4-FFF2-40B4-BE49-F238E27FC236}">
                <a16:creationId xmlns:a16="http://schemas.microsoft.com/office/drawing/2014/main" id="{DD1A4280-4BDA-4F3A-AF9C-8B3F686CC9FB}"/>
              </a:ext>
            </a:extLst>
          </p:cNvPr>
          <p:cNvSpPr txBox="1"/>
          <p:nvPr/>
        </p:nvSpPr>
        <p:spPr>
          <a:xfrm>
            <a:off x="3987394" y="3243720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C6404C6-6706-40D9-B6C4-D66BC510EC65}"/>
              </a:ext>
            </a:extLst>
          </p:cNvPr>
          <p:cNvSpPr/>
          <p:nvPr/>
        </p:nvSpPr>
        <p:spPr>
          <a:xfrm>
            <a:off x="4397431" y="3292122"/>
            <a:ext cx="4173248" cy="68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檔案透過加密傳輸至</a:t>
            </a:r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伺服器進行處理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Google Shape;67;p15">
            <a:extLst>
              <a:ext uri="{FF2B5EF4-FFF2-40B4-BE49-F238E27FC236}">
                <a16:creationId xmlns:a16="http://schemas.microsoft.com/office/drawing/2014/main" id="{C3432288-C105-497D-AB4A-6F2C04B561C8}"/>
              </a:ext>
            </a:extLst>
          </p:cNvPr>
          <p:cNvSpPr txBox="1"/>
          <p:nvPr/>
        </p:nvSpPr>
        <p:spPr>
          <a:xfrm>
            <a:off x="3919086" y="4036582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498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817D-8202-A746-A396-B5329C2F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0"/>
            <a:ext cx="8985250" cy="994172"/>
          </a:xfrm>
        </p:spPr>
        <p:txBody>
          <a:bodyPr>
            <a:normAutofit/>
          </a:bodyPr>
          <a:lstStyle/>
          <a:p>
            <a:r>
              <a:rPr lang="en-TW" sz="3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</a:t>
            </a:r>
            <a:r>
              <a:rPr lang="zh-TW" altLang="en-US" sz="3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原廠的</a:t>
            </a:r>
            <a:r>
              <a:rPr lang="en-US" altLang="zh-TW" sz="3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</a:t>
            </a:r>
            <a:r>
              <a:rPr lang="zh-TW" altLang="en-US" sz="3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編輯功能</a:t>
            </a:r>
            <a:endParaRPr lang="en-TW" sz="3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1D7E-4301-0D45-9F99-670616C32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82" y="1163762"/>
            <a:ext cx="788670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250"/>
              </a:lnSpc>
            </a:pPr>
            <a:r>
              <a:rPr lang="en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原廠提供，功能最完善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50"/>
              </a:lnSpc>
            </a:pP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CN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365 Office</a:t>
            </a: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網頁版相同的編輯功能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50"/>
              </a:lnSpc>
            </a:pP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你所習慣的操作介面，無需學習馬上上手</a:t>
            </a:r>
            <a:endParaRPr lang="en-TW" sz="1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8C3E3-73A5-C44B-BAC5-72DAA9B7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30" y="2450623"/>
            <a:ext cx="6108569" cy="925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6954B6B-F9F0-4C9E-B796-999D0F0B8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675" y="2139606"/>
            <a:ext cx="679925" cy="67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78FF3DC4-CDEF-4F44-A3F7-85637E836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10800000">
            <a:off x="1377340" y="2949417"/>
            <a:ext cx="5469861" cy="352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BE3A3-98EE-5B4E-B8A1-3E00EBBDE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19" y="3188440"/>
            <a:ext cx="6108569" cy="954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D09A04-25E2-43F1-8747-80FA978722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44" y="2997543"/>
            <a:ext cx="679925" cy="67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1E34B33C-305C-4152-8494-BB27949CF1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10800000">
            <a:off x="2136033" y="3701444"/>
            <a:ext cx="5469861" cy="352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B2CA5-F452-AF4F-BD31-9EB436FDA7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838" y="3958431"/>
            <a:ext cx="6108569" cy="937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40CA7-4F00-4439-B995-3EA80B964B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052" y="3713887"/>
            <a:ext cx="679925" cy="6799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4BED2EF-ACC1-4FDF-9784-4252D0D2B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3851" y="1163762"/>
            <a:ext cx="2185133" cy="1774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18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86CEEC0-C6C0-4A4E-BA40-781DE10B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56" y="90487"/>
            <a:ext cx="9118600" cy="842963"/>
          </a:xfrm>
        </p:spPr>
        <p:txBody>
          <a:bodyPr>
            <a:noAutofit/>
          </a:bodyPr>
          <a:lstStyle/>
          <a:p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完整支援 </a:t>
            </a:r>
            <a:r>
              <a:rPr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格式，不必擔心相容性</a:t>
            </a:r>
            <a:endParaRPr lang="en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A0762-528A-4446-BB29-323187713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57" y="1151101"/>
            <a:ext cx="6847604" cy="3756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F433EB-8F52-474C-A69D-12C9C947A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019D363C-112C-43A7-9A46-9A40F035D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B653733-3038-44F1-BF4C-EBDBC8449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3C3FA3-F806-2446-8304-1D29286559C9}"/>
              </a:ext>
            </a:extLst>
          </p:cNvPr>
          <p:cNvSpPr txBox="1"/>
          <p:nvPr/>
        </p:nvSpPr>
        <p:spPr>
          <a:xfrm>
            <a:off x="223756" y="1360720"/>
            <a:ext cx="570361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2351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 b="1"/>
              <a:t>docx</a:t>
            </a:r>
          </a:p>
        </p:txBody>
      </p:sp>
      <p:pic>
        <p:nvPicPr>
          <p:cNvPr id="30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677358F9-F9D8-6141-AFB9-61A02CC4D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83" y="1210866"/>
            <a:ext cx="561320" cy="56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4DF20741-D6BC-7C4D-AE32-E663357A12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34" y="1945095"/>
            <a:ext cx="561320" cy="561320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6131992-F84A-B942-9E60-44BA5E8B0208}"/>
              </a:ext>
            </a:extLst>
          </p:cNvPr>
          <p:cNvSpPr txBox="1"/>
          <p:nvPr/>
        </p:nvSpPr>
        <p:spPr>
          <a:xfrm>
            <a:off x="297827" y="2083221"/>
            <a:ext cx="477239" cy="276999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xlsx</a:t>
            </a:r>
          </a:p>
        </p:txBody>
      </p:sp>
      <p:pic>
        <p:nvPicPr>
          <p:cNvPr id="33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F4C79402-0E04-1245-9542-7A9C8AF07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81" y="2686646"/>
            <a:ext cx="561320" cy="561320"/>
          </a:xfrm>
          <a:prstGeom prst="rect">
            <a:avLst/>
          </a:prstGeom>
        </p:spPr>
      </p:pic>
      <p:sp>
        <p:nvSpPr>
          <p:cNvPr id="34" name="TextBox 16">
            <a:extLst>
              <a:ext uri="{FF2B5EF4-FFF2-40B4-BE49-F238E27FC236}">
                <a16:creationId xmlns:a16="http://schemas.microsoft.com/office/drawing/2014/main" id="{77CA66C6-047D-D44F-AF0E-2371C3860262}"/>
              </a:ext>
            </a:extLst>
          </p:cNvPr>
          <p:cNvSpPr txBox="1"/>
          <p:nvPr/>
        </p:nvSpPr>
        <p:spPr>
          <a:xfrm>
            <a:off x="297828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en-TW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6764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D401-516F-794A-816D-72F6CB5A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56" y="90487"/>
            <a:ext cx="9118600" cy="842963"/>
          </a:xfrm>
        </p:spPr>
        <p:txBody>
          <a:bodyPr>
            <a:noAutofit/>
          </a:bodyPr>
          <a:lstStyle/>
          <a:p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完整支援 </a:t>
            </a:r>
            <a:r>
              <a:rPr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格式，不必擔心相容性</a:t>
            </a:r>
            <a:endParaRPr lang="en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B2C95-9C13-2A43-B00C-E008E7FDDF46}"/>
              </a:ext>
            </a:extLst>
          </p:cNvPr>
          <p:cNvSpPr txBox="1"/>
          <p:nvPr/>
        </p:nvSpPr>
        <p:spPr>
          <a:xfrm>
            <a:off x="242806" y="7450703"/>
            <a:ext cx="477239" cy="276999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200">
                <a:solidFill>
                  <a:schemeClr val="bg2">
                    <a:lumMod val="75000"/>
                  </a:schemeClr>
                </a:solidFill>
              </a:rPr>
              <a:t>pptx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8EA9D-E7AF-47F9-8E41-28DF2750AD74}"/>
              </a:ext>
            </a:extLst>
          </p:cNvPr>
          <p:cNvSpPr txBox="1"/>
          <p:nvPr/>
        </p:nvSpPr>
        <p:spPr>
          <a:xfrm>
            <a:off x="316878" y="1360720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F6E5A-348F-B943-B0AA-B99FC12ED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612" y="1151101"/>
            <a:ext cx="6854195" cy="3756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D5A98271-116B-E144-9ED4-D6F5237C1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83" y="1210866"/>
            <a:ext cx="561320" cy="561320"/>
          </a:xfrm>
          <a:prstGeom prst="rect">
            <a:avLst/>
          </a:prstGeom>
        </p:spPr>
      </p:pic>
      <p:pic>
        <p:nvPicPr>
          <p:cNvPr id="6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EA06051E-3A4E-3E42-8A74-8EF271A52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34" y="1945095"/>
            <a:ext cx="561320" cy="56132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2B88AD-1A8F-864B-AECF-8CF6EDE9A28F}"/>
              </a:ext>
            </a:extLst>
          </p:cNvPr>
          <p:cNvSpPr txBox="1"/>
          <p:nvPr/>
        </p:nvSpPr>
        <p:spPr>
          <a:xfrm>
            <a:off x="297827" y="2090915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 b="1">
                <a:solidFill>
                  <a:srgbClr val="2473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xlsx</a:t>
            </a:r>
          </a:p>
        </p:txBody>
      </p:sp>
      <p:pic>
        <p:nvPicPr>
          <p:cNvPr id="19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017AB671-6173-4D46-86E6-24F5AB636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81" y="2686646"/>
            <a:ext cx="561320" cy="561320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25DE5FCC-AB18-4F4F-B2D7-B310DB7F9663}"/>
              </a:ext>
            </a:extLst>
          </p:cNvPr>
          <p:cNvSpPr txBox="1"/>
          <p:nvPr/>
        </p:nvSpPr>
        <p:spPr>
          <a:xfrm>
            <a:off x="297828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en-TW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F873127-F3B7-4BAB-8010-0F0E6735C4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300CB883-C401-4B13-ACE7-747D31A893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B3258CA-9812-41E3-83AA-29DEAD01AA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85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1045F7-3EA1-2240-B94C-9AC0D9577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564" y="1151101"/>
            <a:ext cx="6854196" cy="3756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F8B24E8-57B3-BA4C-A5E1-45F5BD6A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56" y="90487"/>
            <a:ext cx="9118600" cy="842963"/>
          </a:xfrm>
        </p:spPr>
        <p:txBody>
          <a:bodyPr>
            <a:noAutofit/>
          </a:bodyPr>
          <a:lstStyle/>
          <a:p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完整支援 </a:t>
            </a:r>
            <a:r>
              <a:rPr lang="en-US" altLang="zh-CN" sz="3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格式，不必擔心相容性</a:t>
            </a:r>
            <a:endParaRPr lang="en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3887E4D-233E-4CED-A240-7BE405085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08F4C0C1-3CA5-4DDB-BEB3-1EE6A7A2F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11F65F1B-5E2B-480C-B3D7-B7FE4E501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D384BD-8450-6449-A17E-4658B5F942F6}"/>
              </a:ext>
            </a:extLst>
          </p:cNvPr>
          <p:cNvSpPr txBox="1"/>
          <p:nvPr/>
        </p:nvSpPr>
        <p:spPr>
          <a:xfrm>
            <a:off x="223756" y="1360720"/>
            <a:ext cx="570361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docx</a:t>
            </a:r>
          </a:p>
        </p:txBody>
      </p:sp>
      <p:pic>
        <p:nvPicPr>
          <p:cNvPr id="14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3F44BA32-D605-8241-81F4-C07B0AA36D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83" y="1210866"/>
            <a:ext cx="561320" cy="561320"/>
          </a:xfrm>
          <a:prstGeom prst="ellipse">
            <a:avLst/>
          </a:prstGeom>
        </p:spPr>
      </p:pic>
      <p:pic>
        <p:nvPicPr>
          <p:cNvPr id="15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A08F3C1C-12B6-5346-8DF0-CADE755F23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34" y="1945095"/>
            <a:ext cx="561320" cy="561320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0FE0F0-5F67-D749-AB5E-63CF51BD8CE8}"/>
              </a:ext>
            </a:extLst>
          </p:cNvPr>
          <p:cNvSpPr txBox="1"/>
          <p:nvPr/>
        </p:nvSpPr>
        <p:spPr>
          <a:xfrm>
            <a:off x="297827" y="2090915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xlsx</a:t>
            </a:r>
          </a:p>
        </p:txBody>
      </p:sp>
      <p:pic>
        <p:nvPicPr>
          <p:cNvPr id="17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CF8D35AD-B3E2-4245-B700-C10E9E2C11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81" y="2686646"/>
            <a:ext cx="561320" cy="56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2BF06D39-A329-0F41-BED1-58325951C51A}"/>
              </a:ext>
            </a:extLst>
          </p:cNvPr>
          <p:cNvSpPr txBox="1"/>
          <p:nvPr/>
        </p:nvSpPr>
        <p:spPr>
          <a:xfrm>
            <a:off x="297828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 b="1">
                <a:solidFill>
                  <a:srgbClr val="D14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pptx</a:t>
            </a:r>
          </a:p>
        </p:txBody>
      </p:sp>
    </p:spTree>
    <p:extLst>
      <p:ext uri="{BB962C8B-B14F-4D97-AF65-F5344CB8AC3E}">
        <p14:creationId xmlns:p14="http://schemas.microsoft.com/office/powerpoint/2010/main" val="313259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3899B73-1ED6-49D6-9182-1B143415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D30D8BC4-2B79-4B3C-A45F-21B5BC8D8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7" y="1384597"/>
            <a:ext cx="4606547" cy="3558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C86B9-8437-E04A-9116-0DDB300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24457"/>
            <a:ext cx="9963150" cy="842963"/>
          </a:xfrm>
        </p:spPr>
        <p:txBody>
          <a:bodyPr>
            <a:noAutofit/>
          </a:bodyPr>
          <a:lstStyle/>
          <a:p>
            <a:r>
              <a:rPr kumimoji="1" lang="zh-CN" altLang="en-US" sz="3500" b="1">
                <a:latin typeface="微軟正黑體"/>
                <a:ea typeface="微軟正黑體"/>
              </a:rPr>
              <a:t>馬上開始用</a:t>
            </a:r>
            <a:r>
              <a:rPr kumimoji="1" lang="en-US" altLang="zh-CN" sz="3500" b="1">
                <a:latin typeface="微軟正黑體"/>
                <a:ea typeface="微軟正黑體"/>
              </a:rPr>
              <a:t> </a:t>
            </a:r>
            <a:r>
              <a:rPr kumimoji="1" lang="en-US" altLang="zh-CN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Office</a:t>
            </a:r>
            <a:r>
              <a:rPr kumimoji="1" lang="en-US" altLang="zh-CN" sz="3500" b="1">
                <a:latin typeface="微軟正黑體"/>
                <a:ea typeface="微軟正黑體"/>
              </a:rPr>
              <a:t> </a:t>
            </a:r>
            <a:r>
              <a:rPr kumimoji="1" lang="zh-CN" altLang="en-US" sz="3500" b="1">
                <a:latin typeface="微軟正黑體"/>
                <a:ea typeface="微軟正黑體"/>
              </a:rPr>
              <a:t>網頁版進行團隊協作</a:t>
            </a:r>
            <a:endParaRPr lang="en-TW" sz="3500" b="1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B8786D2-758B-42CF-ABBD-3C20BD8AE367}"/>
              </a:ext>
            </a:extLst>
          </p:cNvPr>
          <p:cNvSpPr/>
          <p:nvPr/>
        </p:nvSpPr>
        <p:spPr>
          <a:xfrm>
            <a:off x="1179227" y="1566604"/>
            <a:ext cx="35744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3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管理員啟用</a:t>
            </a:r>
            <a:r>
              <a:rPr lang="en-US" altLang="zh-TW" sz="23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2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Link</a:t>
            </a: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4687B371-60DF-4CAB-9F96-525E0EB380AC}"/>
              </a:ext>
            </a:extLst>
          </p:cNvPr>
          <p:cNvSpPr txBox="1">
            <a:spLocks/>
          </p:cNvSpPr>
          <p:nvPr/>
        </p:nvSpPr>
        <p:spPr>
          <a:xfrm>
            <a:off x="545673" y="1705722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</a:t>
            </a:r>
            <a:endParaRPr lang="zh-TW" altLang="en-US" sz="3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751AC90-6947-4B82-8D6F-2858A76D1762}"/>
              </a:ext>
            </a:extLst>
          </p:cNvPr>
          <p:cNvCxnSpPr>
            <a:cxnSpLocks/>
          </p:cNvCxnSpPr>
          <p:nvPr/>
        </p:nvCxnSpPr>
        <p:spPr>
          <a:xfrm>
            <a:off x="1020713" y="1825995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8792869F-8CDB-4CB5-BFF7-61CF46B48685}"/>
              </a:ext>
            </a:extLst>
          </p:cNvPr>
          <p:cNvSpPr/>
          <p:nvPr/>
        </p:nvSpPr>
        <p:spPr>
          <a:xfrm>
            <a:off x="1182369" y="2654539"/>
            <a:ext cx="35744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建立文件</a:t>
            </a:r>
          </a:p>
        </p:txBody>
      </p:sp>
      <p:sp>
        <p:nvSpPr>
          <p:cNvPr id="55" name="內容版面配置區 2">
            <a:extLst>
              <a:ext uri="{FF2B5EF4-FFF2-40B4-BE49-F238E27FC236}">
                <a16:creationId xmlns:a16="http://schemas.microsoft.com/office/drawing/2014/main" id="{63142348-72E8-45CA-BDC4-F4BD0BFB9DBA}"/>
              </a:ext>
            </a:extLst>
          </p:cNvPr>
          <p:cNvSpPr txBox="1">
            <a:spLocks/>
          </p:cNvSpPr>
          <p:nvPr/>
        </p:nvSpPr>
        <p:spPr>
          <a:xfrm>
            <a:off x="548815" y="2599350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endParaRPr lang="zh-TW" altLang="en-US" sz="3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626E9EC8-D4CA-40BA-A0CE-1CD870162BFE}"/>
              </a:ext>
            </a:extLst>
          </p:cNvPr>
          <p:cNvCxnSpPr>
            <a:cxnSpLocks/>
          </p:cNvCxnSpPr>
          <p:nvPr/>
        </p:nvCxnSpPr>
        <p:spPr>
          <a:xfrm>
            <a:off x="1023855" y="2714543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A3B30BD9-33F6-48EA-9F5A-2448EB5B55D0}"/>
              </a:ext>
            </a:extLst>
          </p:cNvPr>
          <p:cNvSpPr/>
          <p:nvPr/>
        </p:nvSpPr>
        <p:spPr>
          <a:xfrm>
            <a:off x="1182369" y="3399694"/>
            <a:ext cx="35744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建立團隊共用資料夾</a:t>
            </a:r>
          </a:p>
        </p:txBody>
      </p:sp>
      <p:sp>
        <p:nvSpPr>
          <p:cNvPr id="58" name="內容版面配置區 2">
            <a:extLst>
              <a:ext uri="{FF2B5EF4-FFF2-40B4-BE49-F238E27FC236}">
                <a16:creationId xmlns:a16="http://schemas.microsoft.com/office/drawing/2014/main" id="{6AE9DD43-5A4D-4A1F-BCF9-6EE7D47EFB3D}"/>
              </a:ext>
            </a:extLst>
          </p:cNvPr>
          <p:cNvSpPr txBox="1">
            <a:spLocks/>
          </p:cNvSpPr>
          <p:nvPr/>
        </p:nvSpPr>
        <p:spPr>
          <a:xfrm>
            <a:off x="548815" y="3331805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endParaRPr lang="zh-TW" altLang="en-US" sz="3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4E40388F-FD9F-4381-B4FF-D5EDD2C11E66}"/>
              </a:ext>
            </a:extLst>
          </p:cNvPr>
          <p:cNvCxnSpPr>
            <a:cxnSpLocks/>
          </p:cNvCxnSpPr>
          <p:nvPr/>
        </p:nvCxnSpPr>
        <p:spPr>
          <a:xfrm>
            <a:off x="1023855" y="3446998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FBE05DAC-399E-4061-8757-FFEFAE3CD59D}"/>
              </a:ext>
            </a:extLst>
          </p:cNvPr>
          <p:cNvSpPr/>
          <p:nvPr/>
        </p:nvSpPr>
        <p:spPr>
          <a:xfrm>
            <a:off x="1176255" y="4128653"/>
            <a:ext cx="35744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團隊在線即時協作</a:t>
            </a:r>
          </a:p>
        </p:txBody>
      </p:sp>
      <p:sp>
        <p:nvSpPr>
          <p:cNvPr id="61" name="內容版面配置區 2">
            <a:extLst>
              <a:ext uri="{FF2B5EF4-FFF2-40B4-BE49-F238E27FC236}">
                <a16:creationId xmlns:a16="http://schemas.microsoft.com/office/drawing/2014/main" id="{ABEE498E-90B8-4F9F-BF2B-36A7EAEB3B7D}"/>
              </a:ext>
            </a:extLst>
          </p:cNvPr>
          <p:cNvSpPr txBox="1">
            <a:spLocks/>
          </p:cNvSpPr>
          <p:nvPr/>
        </p:nvSpPr>
        <p:spPr>
          <a:xfrm>
            <a:off x="542701" y="4073464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3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3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5D6DAA5E-FE8B-4663-BD7D-9E54C3E46D5C}"/>
              </a:ext>
            </a:extLst>
          </p:cNvPr>
          <p:cNvCxnSpPr>
            <a:cxnSpLocks/>
          </p:cNvCxnSpPr>
          <p:nvPr/>
        </p:nvCxnSpPr>
        <p:spPr>
          <a:xfrm>
            <a:off x="1017741" y="4188657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248A6F1-27E1-48A8-88B8-76D21D369DE5}"/>
              </a:ext>
            </a:extLst>
          </p:cNvPr>
          <p:cNvCxnSpPr>
            <a:cxnSpLocks/>
          </p:cNvCxnSpPr>
          <p:nvPr/>
        </p:nvCxnSpPr>
        <p:spPr>
          <a:xfrm>
            <a:off x="705881" y="325341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200F0E1E-57C8-46C2-B0A0-C5DD61D0CC5A}"/>
              </a:ext>
            </a:extLst>
          </p:cNvPr>
          <p:cNvCxnSpPr>
            <a:cxnSpLocks/>
          </p:cNvCxnSpPr>
          <p:nvPr/>
        </p:nvCxnSpPr>
        <p:spPr>
          <a:xfrm>
            <a:off x="705881" y="398565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1FB3518-34A6-45F8-978D-85636929DF8E}"/>
              </a:ext>
            </a:extLst>
          </p:cNvPr>
          <p:cNvCxnSpPr>
            <a:cxnSpLocks/>
          </p:cNvCxnSpPr>
          <p:nvPr/>
        </p:nvCxnSpPr>
        <p:spPr>
          <a:xfrm>
            <a:off x="705881" y="249776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圖形 73">
            <a:extLst>
              <a:ext uri="{FF2B5EF4-FFF2-40B4-BE49-F238E27FC236}">
                <a16:creationId xmlns:a16="http://schemas.microsoft.com/office/drawing/2014/main" id="{25F0F9A6-2732-45C5-B0BE-B40DB73FD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4563" y="3768427"/>
            <a:ext cx="830094" cy="108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74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666C0BF0-B368-4B86-A9A1-13242508947C}"/>
              </a:ext>
            </a:extLst>
          </p:cNvPr>
          <p:cNvGrpSpPr/>
          <p:nvPr/>
        </p:nvGrpSpPr>
        <p:grpSpPr>
          <a:xfrm>
            <a:off x="1220555" y="1006443"/>
            <a:ext cx="7030803" cy="4202858"/>
            <a:chOff x="1211497" y="928157"/>
            <a:chExt cx="7469468" cy="4465082"/>
          </a:xfrm>
        </p:grpSpPr>
        <p:pic>
          <p:nvPicPr>
            <p:cNvPr id="14" name="Picture 36">
              <a:extLst>
                <a:ext uri="{FF2B5EF4-FFF2-40B4-BE49-F238E27FC236}">
                  <a16:creationId xmlns:a16="http://schemas.microsoft.com/office/drawing/2014/main" id="{0AA31CE2-D7F9-48EA-9871-D689D87B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1497" y="928157"/>
              <a:ext cx="7469468" cy="44650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37EC8F-8600-F54A-ACD3-90A545B4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7690" y="1356861"/>
              <a:ext cx="5745509" cy="33053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9B8CD33-22F2-A244-8848-06D47B83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85194"/>
            <a:ext cx="7886700" cy="842963"/>
          </a:xfrm>
        </p:spPr>
        <p:txBody>
          <a:bodyPr>
            <a:normAutofit/>
          </a:bodyPr>
          <a:lstStyle/>
          <a:p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快速設定馬上</a:t>
            </a:r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BC913F-7AEF-9E46-9CBB-DFEC863716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975" y="1554881"/>
            <a:ext cx="1581460" cy="1581460"/>
          </a:xfrm>
          <a:prstGeom prst="ellipse">
            <a:avLst/>
          </a:prstGeom>
          <a:ln w="38100">
            <a:noFill/>
          </a:ln>
        </p:spPr>
      </p:pic>
      <p:sp>
        <p:nvSpPr>
          <p:cNvPr id="16" name="Google Shape;411;p36">
            <a:extLst>
              <a:ext uri="{FF2B5EF4-FFF2-40B4-BE49-F238E27FC236}">
                <a16:creationId xmlns:a16="http://schemas.microsoft.com/office/drawing/2014/main" id="{9376176F-27E7-4711-98DD-757553D94583}"/>
              </a:ext>
            </a:extLst>
          </p:cNvPr>
          <p:cNvSpPr/>
          <p:nvPr/>
        </p:nvSpPr>
        <p:spPr>
          <a:xfrm>
            <a:off x="6311900" y="4316074"/>
            <a:ext cx="1939458" cy="417355"/>
          </a:xfrm>
          <a:prstGeom prst="roundRect">
            <a:avLst>
              <a:gd name="adj" fmla="val 15006"/>
            </a:avLst>
          </a:prstGeom>
          <a:gradFill>
            <a:gsLst>
              <a:gs pos="0">
                <a:srgbClr val="FE6D00"/>
              </a:gs>
              <a:gs pos="100000">
                <a:srgbClr val="FE93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3D70ED6B-F063-4182-AF19-926BB42D5075}"/>
              </a:ext>
            </a:extLst>
          </p:cNvPr>
          <p:cNvSpPr/>
          <p:nvPr/>
        </p:nvSpPr>
        <p:spPr>
          <a:xfrm>
            <a:off x="6020975" y="1525181"/>
            <a:ext cx="1581460" cy="1581460"/>
          </a:xfrm>
          <a:prstGeom prst="ellipse">
            <a:avLst/>
          </a:prstGeom>
          <a:noFill/>
          <a:ln w="38100">
            <a:gradFill>
              <a:gsLst>
                <a:gs pos="0">
                  <a:srgbClr val="F8B500"/>
                </a:gs>
                <a:gs pos="100000">
                  <a:srgbClr val="EB5605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639A3-9640-0143-A819-4473A004992D}"/>
              </a:ext>
            </a:extLst>
          </p:cNvPr>
          <p:cNvSpPr txBox="1"/>
          <p:nvPr/>
        </p:nvSpPr>
        <p:spPr>
          <a:xfrm>
            <a:off x="6580690" y="4378557"/>
            <a:ext cx="1748449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此功能由管理員操作</a:t>
            </a:r>
            <a:endParaRPr lang="en-TW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411;p36">
            <a:extLst>
              <a:ext uri="{FF2B5EF4-FFF2-40B4-BE49-F238E27FC236}">
                <a16:creationId xmlns:a16="http://schemas.microsoft.com/office/drawing/2014/main" id="{E46EFA8A-3A6C-4F99-A711-61ED35B35952}"/>
              </a:ext>
            </a:extLst>
          </p:cNvPr>
          <p:cNvSpPr/>
          <p:nvPr/>
        </p:nvSpPr>
        <p:spPr>
          <a:xfrm>
            <a:off x="996950" y="4307548"/>
            <a:ext cx="2495550" cy="417355"/>
          </a:xfrm>
          <a:prstGeom prst="roundRect">
            <a:avLst>
              <a:gd name="adj" fmla="val 10441"/>
            </a:avLst>
          </a:prstGeom>
          <a:gradFill>
            <a:gsLst>
              <a:gs pos="1087">
                <a:srgbClr val="05F2F9"/>
              </a:gs>
              <a:gs pos="23000">
                <a:srgbClr val="0C6BE1"/>
              </a:gs>
              <a:gs pos="100000">
                <a:srgbClr val="5901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9BE2FD-35E2-714E-B5C9-A9755A3B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24" y="4090972"/>
            <a:ext cx="743619" cy="743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11CA3E4-AC1C-FC43-A0A8-27B99B6AED51}"/>
              </a:ext>
            </a:extLst>
          </p:cNvPr>
          <p:cNvSpPr/>
          <p:nvPr/>
        </p:nvSpPr>
        <p:spPr>
          <a:xfrm>
            <a:off x="1303541" y="4363391"/>
            <a:ext cx="213091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1"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</a:t>
            </a:r>
            <a:r>
              <a:rPr kumimoji="1" lang="zh-TW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3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myQNAPc</a:t>
            </a:r>
            <a:r>
              <a:rPr kumimoji="1" lang="en-US" altLang="zh-CN" sz="13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loud</a:t>
            </a:r>
            <a:r>
              <a:rPr kumimoji="1" lang="en-US" altLang="zh-CN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Link</a:t>
            </a:r>
            <a:endParaRPr kumimoji="1" lang="zh-TW" altLang="en-US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7F4422FC-F480-4638-B7B4-59ED5FD004B0}"/>
              </a:ext>
            </a:extLst>
          </p:cNvPr>
          <p:cNvSpPr/>
          <p:nvPr/>
        </p:nvSpPr>
        <p:spPr>
          <a:xfrm>
            <a:off x="6132932" y="4287526"/>
            <a:ext cx="484004" cy="484004"/>
          </a:xfrm>
          <a:prstGeom prst="ellipse">
            <a:avLst/>
          </a:prstGeom>
          <a:gradFill>
            <a:gsLst>
              <a:gs pos="1087">
                <a:srgbClr val="EB5505"/>
              </a:gs>
              <a:gs pos="100000">
                <a:srgbClr val="FFEF1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B10B6-7D9E-C94A-8E7F-A8FED5C69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49" y="4287526"/>
            <a:ext cx="874461" cy="4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4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511</Words>
  <Application>Microsoft Office PowerPoint</Application>
  <PresentationFormat>如螢幕大小 (16:9)</PresentationFormat>
  <Paragraphs>86</Paragraphs>
  <Slides>17</Slides>
  <Notes>3</Notes>
  <HiddenSlides>2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Microsoft JhengHei UI</vt:lpstr>
      <vt:lpstr>微軟正黑體</vt:lpstr>
      <vt:lpstr>微軟正黑體</vt:lpstr>
      <vt:lpstr>Arial</vt:lpstr>
      <vt:lpstr>Calibri</vt:lpstr>
      <vt:lpstr>Calibri Light</vt:lpstr>
      <vt:lpstr>Impact</vt:lpstr>
      <vt:lpstr>Office Theme</vt:lpstr>
      <vt:lpstr>PowerPoint 簡報</vt:lpstr>
      <vt:lpstr>QNAP File Station x Microsoft 365 </vt:lpstr>
      <vt:lpstr>Microsoft Office 軟體服務 (SaaS)，隨點即用</vt:lpstr>
      <vt:lpstr>Microsoft 原廠的 Office 編輯功能</vt:lpstr>
      <vt:lpstr>完整支援 Microsoft 格式，不必擔心相容性</vt:lpstr>
      <vt:lpstr>完整支援 Microsoft 格式，不必擔心相容性</vt:lpstr>
      <vt:lpstr>完整支援 Microsoft 格式，不必擔心相容性</vt:lpstr>
      <vt:lpstr>馬上開始用 Office 網頁版進行團隊協作</vt:lpstr>
      <vt:lpstr>快速設定馬上使用</vt:lpstr>
      <vt:lpstr>建立 Microsoft Office 檔案</vt:lpstr>
      <vt:lpstr>建立團隊共用資料夾進行協同編輯</vt:lpstr>
      <vt:lpstr>團隊在線即時協作</vt:lpstr>
      <vt:lpstr>設定文件預設開啟方式</vt:lpstr>
      <vt:lpstr>PowerPoint 簡報</vt:lpstr>
      <vt:lpstr>是團隊工作不可或缺的好夥伴</vt:lpstr>
      <vt:lpstr>搭配快照，為文件進行多版本備份</vt:lpstr>
      <vt:lpstr>輕輕一點，Office 網頁版完整編輯功能馬上用！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QNAP_Han Tsai</cp:lastModifiedBy>
  <cp:revision>1</cp:revision>
  <dcterms:created xsi:type="dcterms:W3CDTF">2020-06-10T06:36:17Z</dcterms:created>
  <dcterms:modified xsi:type="dcterms:W3CDTF">2020-06-18T03:06:18Z</dcterms:modified>
</cp:coreProperties>
</file>