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notesMasterIdLst>
    <p:notesMasterId r:id="rId19"/>
  </p:notesMasterIdLst>
  <p:handoutMasterIdLst>
    <p:handoutMasterId r:id="rId20"/>
  </p:handoutMasterIdLst>
  <p:sldIdLst>
    <p:sldId id="256" r:id="rId2"/>
    <p:sldId id="276" r:id="rId3"/>
    <p:sldId id="1333" r:id="rId4"/>
    <p:sldId id="1334" r:id="rId5"/>
    <p:sldId id="273" r:id="rId6"/>
    <p:sldId id="275" r:id="rId7"/>
    <p:sldId id="274" r:id="rId8"/>
    <p:sldId id="271" r:id="rId9"/>
    <p:sldId id="262" r:id="rId10"/>
    <p:sldId id="272" r:id="rId11"/>
    <p:sldId id="259" r:id="rId12"/>
    <p:sldId id="263" r:id="rId13"/>
    <p:sldId id="278" r:id="rId14"/>
    <p:sldId id="1332" r:id="rId15"/>
    <p:sldId id="1330" r:id="rId16"/>
    <p:sldId id="277" r:id="rId17"/>
    <p:sldId id="270" r:id="rId1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Cherry Chen" initials="QC" lastIdx="4" clrIdx="0">
    <p:extLst>
      <p:ext uri="{19B8F6BF-5375-455C-9EA6-DF929625EA0E}">
        <p15:presenceInfo xmlns:p15="http://schemas.microsoft.com/office/powerpoint/2012/main" userId="S::cherrychen@ieinet.onmicrosoft.com::6bd7dd6b-9f82-4cb6-a05e-449191304a3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8EE5"/>
    <a:srgbClr val="068CE2"/>
    <a:srgbClr val="FF6D00"/>
    <a:srgbClr val="FFEA3B"/>
    <a:srgbClr val="FFFCD7"/>
    <a:srgbClr val="D14C2B"/>
    <a:srgbClr val="E6E6E6"/>
    <a:srgbClr val="D04C2A"/>
    <a:srgbClr val="D04C4A"/>
    <a:srgbClr val="AF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4188" y="2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2" d="100"/>
          <a:sy n="122" d="100"/>
        </p:scale>
        <p:origin x="49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AC25B918-B5FA-475A-A632-C82BF405E81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7E276B3D-9E72-49C0-86DD-C575A7A91D7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37B2AA-0116-4F22-9D28-4AF8CAE66FD0}" type="datetimeFigureOut">
              <a:rPr lang="zh-TW" altLang="en-US" smtClean="0"/>
              <a:t>2020/6/18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37C1DF60-A7B2-40CF-88A3-DE79BF19F88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98FAB63-5BB4-40C7-A037-950AB74141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E953FE-5CA3-444B-AC55-D6F60917ECA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26942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W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756A3B-F8D6-CC4F-A325-EF3A8EFF9613}" type="datetimeFigureOut">
              <a:rPr lang="en-TW" smtClean="0"/>
              <a:t>06/18/2020</a:t>
            </a:fld>
            <a:endParaRPr lang="en-TW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W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DA3FF6-8641-1A47-B47A-13C61C433AB9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3960254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TW"/>
              <a:t>app as a service</a:t>
            </a:r>
          </a:p>
          <a:p>
            <a:r>
              <a:rPr lang="zh-CN" altLang="en-US"/>
              <a:t>新增一頁資料流</a:t>
            </a:r>
            <a:endParaRPr lang="en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DA3FF6-8641-1A47-B47A-13C61C433AB9}" type="slidenum">
              <a:rPr lang="en-TW" smtClean="0"/>
              <a:t>7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5726750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DA3FF6-8641-1A47-B47A-13C61C433AB9}" type="slidenum">
              <a:rPr lang="en-TW" smtClean="0"/>
              <a:t>10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0324712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2B9E50-EB6E-9C40-BB07-C5B31D41B95F}" type="slidenum">
              <a:rPr kumimoji="1" lang="zh-TW" altLang="en-US" smtClean="0"/>
              <a:t>12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71141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按一下以編輯母片子標題樣式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935-258A-5E4B-9525-5CB7144EED6D}" type="datetimeFigureOut">
              <a:rPr lang="en-TW" smtClean="0"/>
              <a:t>06/18/2020</a:t>
            </a:fld>
            <a:endParaRPr lang="en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1A9A-851D-024B-8998-F6135EE806DD}" type="slidenum">
              <a:rPr lang="en-TW" smtClean="0"/>
              <a:t>‹#›</a:t>
            </a:fld>
            <a:endParaRPr lang="en-TW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DE796960-E456-4ADB-90E8-92B3343EC6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311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935-258A-5E4B-9525-5CB7144EED6D}" type="datetimeFigureOut">
              <a:rPr lang="en-TW" smtClean="0"/>
              <a:t>06/18/2020</a:t>
            </a:fld>
            <a:endParaRPr lang="en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1A9A-851D-024B-8998-F6135EE806DD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1191769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935-258A-5E4B-9525-5CB7144EED6D}" type="datetimeFigureOut">
              <a:rPr lang="en-TW" smtClean="0"/>
              <a:t>06/18/2020</a:t>
            </a:fld>
            <a:endParaRPr lang="en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1A9A-851D-024B-8998-F6135EE806DD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1414655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935-258A-5E4B-9525-5CB7144EED6D}" type="datetimeFigureOut">
              <a:rPr lang="en-TW" smtClean="0"/>
              <a:t>06/18/2020</a:t>
            </a:fld>
            <a:endParaRPr lang="en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1A9A-851D-024B-8998-F6135EE806DD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3217887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DFA1C8F-36D9-5346-997D-4C2F1AEB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838" y="1856525"/>
            <a:ext cx="5172755" cy="922054"/>
          </a:xfrm>
        </p:spPr>
        <p:txBody>
          <a:bodyPr anchor="ctr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828542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935-258A-5E4B-9525-5CB7144EED6D}" type="datetimeFigureOut">
              <a:rPr lang="en-TW" smtClean="0"/>
              <a:t>06/18/2020</a:t>
            </a:fld>
            <a:endParaRPr lang="en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1A9A-851D-024B-8998-F6135EE806DD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28572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白色, 握住, 直立的 的圖片&#10;&#10;自動產生的描述">
            <a:extLst>
              <a:ext uri="{FF2B5EF4-FFF2-40B4-BE49-F238E27FC236}">
                <a16:creationId xmlns:a16="http://schemas.microsoft.com/office/drawing/2014/main" id="{CC896CC0-6CC2-40CA-A9A6-4EB445B72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4" y="0"/>
            <a:ext cx="9142646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935-258A-5E4B-9525-5CB7144EED6D}" type="datetimeFigureOut">
              <a:rPr lang="en-TW" smtClean="0"/>
              <a:t>06/18/2020</a:t>
            </a:fld>
            <a:endParaRPr lang="en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1A9A-851D-024B-8998-F6135EE806DD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163970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935-258A-5E4B-9525-5CB7144EED6D}" type="datetimeFigureOut">
              <a:rPr lang="en-TW" smtClean="0"/>
              <a:t>06/18/2020</a:t>
            </a:fld>
            <a:endParaRPr lang="en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1A9A-851D-024B-8998-F6135EE806DD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10896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935-258A-5E4B-9525-5CB7144EED6D}" type="datetimeFigureOut">
              <a:rPr lang="en-TW" smtClean="0"/>
              <a:t>06/18/2020</a:t>
            </a:fld>
            <a:endParaRPr lang="en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1A9A-851D-024B-8998-F6135EE806DD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199341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935-258A-5E4B-9525-5CB7144EED6D}" type="datetimeFigureOut">
              <a:rPr lang="en-TW" smtClean="0"/>
              <a:t>06/18/2020</a:t>
            </a:fld>
            <a:endParaRPr lang="en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1A9A-851D-024B-8998-F6135EE806DD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1506830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935-258A-5E4B-9525-5CB7144EED6D}" type="datetimeFigureOut">
              <a:rPr lang="en-TW" smtClean="0"/>
              <a:t>06/18/2020</a:t>
            </a:fld>
            <a:endParaRPr lang="en-T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1A9A-851D-024B-8998-F6135EE806DD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84517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935-258A-5E4B-9525-5CB7144EED6D}" type="datetimeFigureOut">
              <a:rPr lang="en-TW" smtClean="0"/>
              <a:t>06/18/2020</a:t>
            </a:fld>
            <a:endParaRPr lang="en-T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1A9A-851D-024B-8998-F6135EE806DD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1252410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935-258A-5E4B-9525-5CB7144EED6D}" type="datetimeFigureOut">
              <a:rPr lang="en-TW" smtClean="0"/>
              <a:t>06/18/2020</a:t>
            </a:fld>
            <a:endParaRPr lang="en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1A9A-851D-024B-8998-F6135EE806DD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389275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8DAAFFF1-C515-42EB-85F0-C55CFC77134F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7500" y="90487"/>
            <a:ext cx="7886700" cy="842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61935-258A-5E4B-9525-5CB7144EED6D}" type="datetimeFigureOut">
              <a:rPr lang="en-TW" smtClean="0"/>
              <a:t>06/18/2020</a:t>
            </a:fld>
            <a:endParaRPr lang="en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31A9A-851D-024B-8998-F6135EE806DD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1718821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86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2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44.tiff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microsoft.com/office/2007/relationships/hdphoto" Target="../media/hdphoto5.wdp"/><Relationship Id="rId9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sv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tiff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tiff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tiff"/><Relationship Id="rId4" Type="http://schemas.openxmlformats.org/officeDocument/2006/relationships/image" Target="../media/image69.tif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tiff"/><Relationship Id="rId7" Type="http://schemas.openxmlformats.org/officeDocument/2006/relationships/image" Target="../media/image20.tif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svg"/><Relationship Id="rId5" Type="http://schemas.microsoft.com/office/2007/relationships/hdphoto" Target="../media/hdphoto2.wdp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22.tif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tiff"/><Relationship Id="rId3" Type="http://schemas.openxmlformats.org/officeDocument/2006/relationships/image" Target="../media/image26.png"/><Relationship Id="rId7" Type="http://schemas.openxmlformats.org/officeDocument/2006/relationships/image" Target="../media/image30.tif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tiff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9.tiff"/><Relationship Id="rId7" Type="http://schemas.openxmlformats.org/officeDocument/2006/relationships/image" Target="../media/image2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31.tiff"/><Relationship Id="rId4" Type="http://schemas.openxmlformats.org/officeDocument/2006/relationships/image" Target="../media/image30.tif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tiff"/><Relationship Id="rId3" Type="http://schemas.openxmlformats.org/officeDocument/2006/relationships/image" Target="../media/image33.png"/><Relationship Id="rId7" Type="http://schemas.openxmlformats.org/officeDocument/2006/relationships/image" Target="../media/image29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tiff"/><Relationship Id="rId5" Type="http://schemas.openxmlformats.org/officeDocument/2006/relationships/image" Target="../media/image40.tiff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8044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D5D01-3695-F548-A6EB-60D5FFF6F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500" y="71155"/>
            <a:ext cx="7886700" cy="842963"/>
          </a:xfrm>
        </p:spPr>
        <p:txBody>
          <a:bodyPr>
            <a:normAutofit/>
          </a:bodyPr>
          <a:lstStyle/>
          <a:p>
            <a:r>
              <a:rPr lang="zh-CN" altLang="en-US" sz="3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</a:t>
            </a:r>
            <a:r>
              <a:rPr lang="en-US" altLang="zh-CN" sz="3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35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Microsoft Office</a:t>
            </a:r>
            <a:r>
              <a:rPr lang="zh-TW" altLang="en-US" sz="35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3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</a:t>
            </a:r>
            <a:endParaRPr lang="en-TW" sz="35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2E6598-B112-BE4A-8D35-8E12BA7A3F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300" y="1172920"/>
            <a:ext cx="7157085" cy="37794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8BD39D0-C0C4-4F44-B799-8036C285FA7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52420" y="3046116"/>
            <a:ext cx="1753691" cy="1753691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997C2D-3B29-5C46-8DC6-CA7BE71BEA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139530">
            <a:off x="7191430" y="3074572"/>
            <a:ext cx="1000685" cy="1790969"/>
          </a:xfrm>
          <a:prstGeom prst="rect">
            <a:avLst/>
          </a:prstGeom>
        </p:spPr>
      </p:pic>
      <p:sp>
        <p:nvSpPr>
          <p:cNvPr id="7" name="矩形: 圓角 17">
            <a:extLst>
              <a:ext uri="{FF2B5EF4-FFF2-40B4-BE49-F238E27FC236}">
                <a16:creationId xmlns:a16="http://schemas.microsoft.com/office/drawing/2014/main" id="{7DBE6DC6-5B0B-F34C-A490-915311E9F129}"/>
              </a:ext>
            </a:extLst>
          </p:cNvPr>
          <p:cNvSpPr/>
          <p:nvPr/>
        </p:nvSpPr>
        <p:spPr>
          <a:xfrm>
            <a:off x="3848721" y="4531911"/>
            <a:ext cx="1561088" cy="323236"/>
          </a:xfrm>
          <a:prstGeom prst="roundRect">
            <a:avLst>
              <a:gd name="adj" fmla="val 8066"/>
            </a:avLst>
          </a:prstGeom>
          <a:gradFill>
            <a:gsLst>
              <a:gs pos="0">
                <a:srgbClr val="FE6800"/>
              </a:gs>
              <a:gs pos="100000">
                <a:srgbClr val="FE9300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sp>
        <p:nvSpPr>
          <p:cNvPr id="8" name="矩形 11">
            <a:extLst>
              <a:ext uri="{FF2B5EF4-FFF2-40B4-BE49-F238E27FC236}">
                <a16:creationId xmlns:a16="http://schemas.microsoft.com/office/drawing/2014/main" id="{21ED7CF0-BDE1-7341-9542-53E8CA3D207A}"/>
              </a:ext>
            </a:extLst>
          </p:cNvPr>
          <p:cNvSpPr/>
          <p:nvPr/>
        </p:nvSpPr>
        <p:spPr>
          <a:xfrm>
            <a:off x="4132520" y="4550716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新增檔案</a:t>
            </a:r>
            <a:endParaRPr kumimoji="1" lang="zh-TW" altLang="en-US" sz="1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: 圓角 17">
            <a:extLst>
              <a:ext uri="{FF2B5EF4-FFF2-40B4-BE49-F238E27FC236}">
                <a16:creationId xmlns:a16="http://schemas.microsoft.com/office/drawing/2014/main" id="{B668D515-95B5-4C4D-910A-B0969EF84B83}"/>
              </a:ext>
            </a:extLst>
          </p:cNvPr>
          <p:cNvSpPr/>
          <p:nvPr/>
        </p:nvSpPr>
        <p:spPr>
          <a:xfrm>
            <a:off x="6755908" y="3231323"/>
            <a:ext cx="1879481" cy="323236"/>
          </a:xfrm>
          <a:prstGeom prst="roundRect">
            <a:avLst>
              <a:gd name="adj" fmla="val 8066"/>
            </a:avLst>
          </a:prstGeom>
          <a:gradFill>
            <a:gsLst>
              <a:gs pos="0">
                <a:srgbClr val="FE6800"/>
              </a:gs>
              <a:gs pos="97345">
                <a:srgbClr val="FE9300"/>
              </a:gs>
              <a:gs pos="77000">
                <a:srgbClr val="FE9300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sp>
        <p:nvSpPr>
          <p:cNvPr id="11" name="矩形 11">
            <a:extLst>
              <a:ext uri="{FF2B5EF4-FFF2-40B4-BE49-F238E27FC236}">
                <a16:creationId xmlns:a16="http://schemas.microsoft.com/office/drawing/2014/main" id="{62E37D37-1EDC-A14E-BA14-ED75E3218609}"/>
              </a:ext>
            </a:extLst>
          </p:cNvPr>
          <p:cNvSpPr/>
          <p:nvPr/>
        </p:nvSpPr>
        <p:spPr>
          <a:xfrm>
            <a:off x="6788832" y="3230875"/>
            <a:ext cx="18004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從電腦拖曳上傳檔案</a:t>
            </a:r>
            <a:endParaRPr kumimoji="1" lang="zh-TW" altLang="en-US" sz="1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" name="圖形 19">
            <a:extLst>
              <a:ext uri="{FF2B5EF4-FFF2-40B4-BE49-F238E27FC236}">
                <a16:creationId xmlns:a16="http://schemas.microsoft.com/office/drawing/2014/main" id="{35046EC2-F304-4493-B174-8E3814AECA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13552" y="3970056"/>
            <a:ext cx="895350" cy="6762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4297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形 28">
            <a:extLst>
              <a:ext uri="{FF2B5EF4-FFF2-40B4-BE49-F238E27FC236}">
                <a16:creationId xmlns:a16="http://schemas.microsoft.com/office/drawing/2014/main" id="{2357FEEF-1B4D-4DF1-A8D3-DE5E8848AC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3710" y="1787006"/>
            <a:ext cx="4053019" cy="31679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圖形 28">
            <a:extLst>
              <a:ext uri="{FF2B5EF4-FFF2-40B4-BE49-F238E27FC236}">
                <a16:creationId xmlns:a16="http://schemas.microsoft.com/office/drawing/2014/main" id="{DF44D1DD-C7E7-45CE-8FD0-1CB250D251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4206" y="1790780"/>
            <a:ext cx="4053019" cy="31679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2AD02AC-595B-0B4D-B62D-62812085D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CN" altLang="en-US" sz="3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建立團隊共用資料夾進行協同編輯</a:t>
            </a:r>
            <a:endParaRPr kumimoji="1" lang="zh-TW" altLang="en-US" sz="35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3BEB6FE-18F4-A240-AB46-EED31A3DA3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1923" y="2476939"/>
            <a:ext cx="1989783" cy="2180803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pic>
        <p:nvPicPr>
          <p:cNvPr id="21" name="圖形 28">
            <a:extLst>
              <a:ext uri="{FF2B5EF4-FFF2-40B4-BE49-F238E27FC236}">
                <a16:creationId xmlns:a16="http://schemas.microsoft.com/office/drawing/2014/main" id="{6A90E907-0A37-4D1F-A83E-946AE28B1C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7240" y="1250982"/>
            <a:ext cx="4069985" cy="5882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圖形 28">
            <a:extLst>
              <a:ext uri="{FF2B5EF4-FFF2-40B4-BE49-F238E27FC236}">
                <a16:creationId xmlns:a16="http://schemas.microsoft.com/office/drawing/2014/main" id="{E13AC0A9-CC29-402C-A236-05178ADC4F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9533" y="1250982"/>
            <a:ext cx="4069985" cy="5882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0EA139E9-A6FF-9D49-9A36-01D78686C0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375" y="2365089"/>
            <a:ext cx="3705225" cy="229193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sp>
        <p:nvSpPr>
          <p:cNvPr id="12" name="圓角矩形 20">
            <a:extLst>
              <a:ext uri="{FF2B5EF4-FFF2-40B4-BE49-F238E27FC236}">
                <a16:creationId xmlns:a16="http://schemas.microsoft.com/office/drawing/2014/main" id="{42BB9E8B-8026-CD45-96E1-ECCDD1624EEF}"/>
              </a:ext>
            </a:extLst>
          </p:cNvPr>
          <p:cNvSpPr/>
          <p:nvPr/>
        </p:nvSpPr>
        <p:spPr>
          <a:xfrm>
            <a:off x="2290741" y="4431599"/>
            <a:ext cx="4497764" cy="400050"/>
          </a:xfrm>
          <a:prstGeom prst="roundRect">
            <a:avLst>
              <a:gd name="adj" fmla="val 8730"/>
            </a:avLst>
          </a:prstGeom>
          <a:gradFill>
            <a:gsLst>
              <a:gs pos="0">
                <a:srgbClr val="FE6100"/>
              </a:gs>
              <a:gs pos="100000">
                <a:srgbClr val="FE9400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</a:t>
            </a:r>
            <a:r>
              <a:rPr lang="zh-CN" altLang="en-US" sz="18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本地使用者</a:t>
            </a:r>
            <a:r>
              <a:rPr lang="zh-CN" altLang="en-US" sz="18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zh-CN" altLang="en-US" sz="18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網域使用者</a:t>
            </a:r>
            <a:r>
              <a:rPr lang="zh-CN" altLang="en-US" sz="18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共同編輯</a:t>
            </a:r>
            <a:endParaRPr lang="zh-TW" altLang="en-US" sz="185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F47F949-0266-384B-9F1E-42A7ADACF3E4}"/>
              </a:ext>
            </a:extLst>
          </p:cNvPr>
          <p:cNvSpPr/>
          <p:nvPr/>
        </p:nvSpPr>
        <p:spPr>
          <a:xfrm>
            <a:off x="802296" y="1307325"/>
            <a:ext cx="328808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zh-TW" altLang="en-US" sz="2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在共用資料夾裡分享檔案</a:t>
            </a:r>
            <a:endParaRPr kumimoji="1" lang="en-US" altLang="zh-CN" sz="2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C7C4B1C-468E-DD4B-B4F3-869280CFE4F1}"/>
              </a:ext>
            </a:extLst>
          </p:cNvPr>
          <p:cNvSpPr/>
          <p:nvPr/>
        </p:nvSpPr>
        <p:spPr>
          <a:xfrm>
            <a:off x="5302203" y="1312917"/>
            <a:ext cx="272382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zh-TW" altLang="en-US" sz="2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進階資料夾權限管理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12FF534-E883-AC4C-8127-B93DB12C7093}"/>
              </a:ext>
            </a:extLst>
          </p:cNvPr>
          <p:cNvSpPr/>
          <p:nvPr/>
        </p:nvSpPr>
        <p:spPr>
          <a:xfrm>
            <a:off x="397240" y="1964067"/>
            <a:ext cx="39052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控制台</a:t>
            </a:r>
            <a:r>
              <a:rPr kumimoji="1"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&gt; </a:t>
            </a:r>
            <a:r>
              <a:rPr kumimoji="1" lang="zh-CN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共用資料夾</a:t>
            </a:r>
            <a:r>
              <a:rPr kumimoji="1" lang="en-US" altLang="zh-CN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&gt; </a:t>
            </a:r>
            <a:r>
              <a:rPr kumimoji="1" lang="zh-CN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編輯共用資料夾權限</a:t>
            </a:r>
            <a:endParaRPr kumimoji="1" lang="en-US" altLang="zh-CN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03BFF31-0970-7149-83CF-5883022A63EE}"/>
              </a:ext>
            </a:extLst>
          </p:cNvPr>
          <p:cNvSpPr/>
          <p:nvPr/>
        </p:nvSpPr>
        <p:spPr>
          <a:xfrm>
            <a:off x="4973240" y="1934098"/>
            <a:ext cx="3905250" cy="486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lnSpc>
                <a:spcPts val="1600"/>
              </a:lnSpc>
              <a:buFont typeface="+mj-lt"/>
              <a:buAutoNum type="arabicPeriod"/>
            </a:pPr>
            <a:r>
              <a:rPr kumimoji="1" lang="zh-CN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控制台</a:t>
            </a:r>
            <a:r>
              <a:rPr kumimoji="1" lang="en-US" altLang="zh-CN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&gt; </a:t>
            </a:r>
            <a:r>
              <a:rPr kumimoji="1"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共用資料夾 </a:t>
            </a:r>
            <a:r>
              <a:rPr kumimoji="1" lang="en-US" altLang="zh-CN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&gt;</a:t>
            </a:r>
            <a:r>
              <a:rPr kumimoji="1"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啟用進階資料夾權限</a:t>
            </a:r>
            <a:endParaRPr kumimoji="1" lang="en-US" altLang="zh-TW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57175" indent="-257175">
              <a:lnSpc>
                <a:spcPts val="1600"/>
              </a:lnSpc>
              <a:buFont typeface="+mj-lt"/>
              <a:buAutoNum type="arabicPeriod"/>
            </a:pPr>
            <a:r>
              <a:rPr kumimoji="1" lang="en-US" altLang="zh-CN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File Station &gt; </a:t>
            </a:r>
            <a:r>
              <a:rPr kumimoji="1" lang="zh-CN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檔案屬性</a:t>
            </a:r>
            <a:r>
              <a:rPr kumimoji="1" lang="en-US" altLang="zh-CN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&gt;</a:t>
            </a:r>
            <a:r>
              <a:rPr kumimoji="1"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權限</a:t>
            </a:r>
            <a:endParaRPr kumimoji="1" lang="en-US" altLang="zh-CN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97254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形 28">
            <a:extLst>
              <a:ext uri="{FF2B5EF4-FFF2-40B4-BE49-F238E27FC236}">
                <a16:creationId xmlns:a16="http://schemas.microsoft.com/office/drawing/2014/main" id="{EC0E1B0D-C588-4E1A-9EB5-A352E1D97C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787" y="3410875"/>
            <a:ext cx="2039862" cy="15046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C6907E90-72CC-9947-85ED-100E4B9591A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06088" y="1455128"/>
            <a:ext cx="6339446" cy="30978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8FA90A0-8D6C-D740-8DA7-4E426F168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CN" altLang="en-US" sz="3500" b="1">
                <a:latin typeface="微軟正黑體"/>
                <a:ea typeface="微軟正黑體"/>
              </a:rPr>
              <a:t>團隊在線即時協作</a:t>
            </a:r>
            <a:endParaRPr kumimoji="1" lang="zh-TW" altLang="en-US" sz="3500" b="1">
              <a:latin typeface="微軟正黑體"/>
              <a:ea typeface="微軟正黑體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29CB7007-6032-4B47-8FDA-80084A2BC300}"/>
              </a:ext>
            </a:extLst>
          </p:cNvPr>
          <p:cNvSpPr txBox="1"/>
          <p:nvPr/>
        </p:nvSpPr>
        <p:spPr>
          <a:xfrm>
            <a:off x="293449" y="3615605"/>
            <a:ext cx="1868525" cy="10952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000"/>
              </a:lnSpc>
            </a:pPr>
            <a:r>
              <a:rPr kumimoji="1" lang="zh-TW" altLang="en-US" sz="1400" b="1">
                <a:latin typeface="微軟正黑體"/>
                <a:ea typeface="微軟正黑體"/>
              </a:rPr>
              <a:t>在 </a:t>
            </a:r>
            <a:r>
              <a:rPr kumimoji="1" lang="en-US" altLang="zh-TW" sz="14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File Station </a:t>
            </a:r>
            <a:r>
              <a:rPr kumimoji="1" lang="zh-CN" altLang="en-US" sz="1400" b="1">
                <a:latin typeface="微軟正黑體"/>
                <a:ea typeface="微軟正黑體"/>
              </a:rPr>
              <a:t>對 </a:t>
            </a:r>
            <a:r>
              <a:rPr kumimoji="1" lang="zh-CN" altLang="en-US" sz="14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</a:t>
            </a:r>
            <a:r>
              <a:rPr kumimoji="1" lang="en-US" altLang="zh-CN" sz="1400" b="1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icrosoft</a:t>
            </a:r>
            <a:r>
              <a:rPr kumimoji="1" lang="en-US" altLang="zh-CN" sz="14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Office </a:t>
            </a:r>
            <a:r>
              <a:rPr kumimoji="1" lang="zh-CN" altLang="en-US" sz="1400" b="1">
                <a:latin typeface="微軟正黑體"/>
                <a:ea typeface="微軟正黑體"/>
              </a:rPr>
              <a:t>文件選擇「以 </a:t>
            </a:r>
            <a:r>
              <a:rPr kumimoji="1" lang="en-US" altLang="zh-CN" sz="14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Office Online</a:t>
            </a:r>
            <a:r>
              <a:rPr kumimoji="1" lang="en-US" altLang="zh-CN" sz="1400" b="1">
                <a:latin typeface="微軟正黑體"/>
                <a:ea typeface="微軟正黑體"/>
              </a:rPr>
              <a:t> </a:t>
            </a:r>
            <a:r>
              <a:rPr kumimoji="1" lang="zh-CN" altLang="en-US" sz="1400" b="1">
                <a:latin typeface="微軟正黑體"/>
                <a:ea typeface="微軟正黑體"/>
              </a:rPr>
              <a:t>編輯」</a:t>
            </a:r>
            <a:endParaRPr kumimoji="1" lang="zh-TW" altLang="en-US" sz="1400" b="1">
              <a:latin typeface="微軟正黑體"/>
              <a:ea typeface="微軟正黑體"/>
            </a:endParaRPr>
          </a:p>
        </p:txBody>
      </p:sp>
      <p:sp>
        <p:nvSpPr>
          <p:cNvPr id="5" name="向右箭號 4">
            <a:extLst>
              <a:ext uri="{FF2B5EF4-FFF2-40B4-BE49-F238E27FC236}">
                <a16:creationId xmlns:a16="http://schemas.microsoft.com/office/drawing/2014/main" id="{4AECF814-B296-C64A-8574-42672F06BF94}"/>
              </a:ext>
            </a:extLst>
          </p:cNvPr>
          <p:cNvSpPr/>
          <p:nvPr/>
        </p:nvSpPr>
        <p:spPr>
          <a:xfrm>
            <a:off x="1933944" y="2523734"/>
            <a:ext cx="744272" cy="400050"/>
          </a:xfrm>
          <a:prstGeom prst="rightArrow">
            <a:avLst>
              <a:gd name="adj1" fmla="val 50000"/>
              <a:gd name="adj2" fmla="val 71040"/>
            </a:avLst>
          </a:prstGeom>
          <a:gradFill>
            <a:gsLst>
              <a:gs pos="0">
                <a:srgbClr val="FE6100"/>
              </a:gs>
              <a:gs pos="100000">
                <a:srgbClr val="FE9400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013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CA8B0F3-14A5-1547-B363-FA33B914C64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8576" y="1787657"/>
            <a:ext cx="1722883" cy="1722883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  <p:sp>
        <p:nvSpPr>
          <p:cNvPr id="17" name="圓角矩形 20">
            <a:extLst>
              <a:ext uri="{FF2B5EF4-FFF2-40B4-BE49-F238E27FC236}">
                <a16:creationId xmlns:a16="http://schemas.microsoft.com/office/drawing/2014/main" id="{3864DA3D-F5FA-4B96-9004-98AB0E753A6B}"/>
              </a:ext>
            </a:extLst>
          </p:cNvPr>
          <p:cNvSpPr/>
          <p:nvPr/>
        </p:nvSpPr>
        <p:spPr>
          <a:xfrm>
            <a:off x="5734050" y="1108117"/>
            <a:ext cx="3159160" cy="365844"/>
          </a:xfrm>
          <a:prstGeom prst="roundRect">
            <a:avLst>
              <a:gd name="adj" fmla="val 8730"/>
            </a:avLst>
          </a:prstGeom>
          <a:gradFill>
            <a:gsLst>
              <a:gs pos="0">
                <a:srgbClr val="FE6100"/>
              </a:gs>
              <a:gs pos="100000">
                <a:srgbClr val="FE9400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5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F5F3105-8D42-2144-A111-9A9ADAD7358C}"/>
              </a:ext>
            </a:extLst>
          </p:cNvPr>
          <p:cNvSpPr/>
          <p:nvPr/>
        </p:nvSpPr>
        <p:spPr>
          <a:xfrm>
            <a:off x="6163766" y="1131963"/>
            <a:ext cx="269977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檔案即時同步並回存至</a:t>
            </a:r>
            <a:r>
              <a:rPr kumimoji="1"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kumimoji="1" lang="zh-CN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</a:t>
            </a:r>
            <a:endParaRPr kumimoji="1" lang="zh-TW" altLang="en-US" sz="15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C1833C95-672C-DC44-B1B4-3580FBF0BEB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9251" y="1092506"/>
            <a:ext cx="704850" cy="704850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  <p:sp>
        <p:nvSpPr>
          <p:cNvPr id="19" name="圓角矩形 20">
            <a:extLst>
              <a:ext uri="{FF2B5EF4-FFF2-40B4-BE49-F238E27FC236}">
                <a16:creationId xmlns:a16="http://schemas.microsoft.com/office/drawing/2014/main" id="{4C0AADD9-BB63-4625-94AB-2DA0BB2C9F32}"/>
              </a:ext>
            </a:extLst>
          </p:cNvPr>
          <p:cNvSpPr/>
          <p:nvPr/>
        </p:nvSpPr>
        <p:spPr>
          <a:xfrm>
            <a:off x="4892127" y="3102932"/>
            <a:ext cx="3159160" cy="365844"/>
          </a:xfrm>
          <a:prstGeom prst="roundRect">
            <a:avLst>
              <a:gd name="adj" fmla="val 8730"/>
            </a:avLst>
          </a:prstGeom>
          <a:gradFill>
            <a:gsLst>
              <a:gs pos="0">
                <a:srgbClr val="FE6100"/>
              </a:gs>
              <a:gs pos="100000">
                <a:srgbClr val="FE9400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5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FAE5522-1DB4-0246-8B10-A018E476B329}"/>
              </a:ext>
            </a:extLst>
          </p:cNvPr>
          <p:cNvSpPr/>
          <p:nvPr/>
        </p:nvSpPr>
        <p:spPr>
          <a:xfrm>
            <a:off x="5252977" y="3124872"/>
            <a:ext cx="1723549" cy="32316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kumimoji="1" lang="zh-TW" altLang="en-US" sz="1500" b="1">
                <a:solidFill>
                  <a:schemeClr val="bg1"/>
                </a:solidFill>
                <a:latin typeface="微軟正黑體"/>
                <a:ea typeface="微軟正黑體"/>
              </a:rPr>
              <a:t>支援多人線上編輯</a:t>
            </a:r>
            <a:endParaRPr kumimoji="1" lang="en-US" altLang="zh-TW" sz="1500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65129BC-3F91-7745-86DD-C9362107873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54954" y="2484539"/>
            <a:ext cx="1021896" cy="1021896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46E54428-6327-E047-B7C0-1FCA942CF51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96075" y="1580344"/>
            <a:ext cx="1899557" cy="1899557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  <p:sp>
        <p:nvSpPr>
          <p:cNvPr id="20" name="Google Shape;411;p36">
            <a:extLst>
              <a:ext uri="{FF2B5EF4-FFF2-40B4-BE49-F238E27FC236}">
                <a16:creationId xmlns:a16="http://schemas.microsoft.com/office/drawing/2014/main" id="{D41832A1-A1C3-4FCD-9103-1EE6EE96F702}"/>
              </a:ext>
            </a:extLst>
          </p:cNvPr>
          <p:cNvSpPr/>
          <p:nvPr/>
        </p:nvSpPr>
        <p:spPr>
          <a:xfrm>
            <a:off x="2333311" y="4334108"/>
            <a:ext cx="6412223" cy="417355"/>
          </a:xfrm>
          <a:prstGeom prst="roundRect">
            <a:avLst>
              <a:gd name="adj" fmla="val 10441"/>
            </a:avLst>
          </a:prstGeom>
          <a:gradFill>
            <a:gsLst>
              <a:gs pos="1087">
                <a:srgbClr val="018EE5"/>
              </a:gs>
              <a:gs pos="23000">
                <a:srgbClr val="0C6BE1"/>
              </a:gs>
              <a:gs pos="100000">
                <a:srgbClr val="59019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4C8A709-1AA2-4E35-8471-E73E76E5CFBE}"/>
              </a:ext>
            </a:extLst>
          </p:cNvPr>
          <p:cNvSpPr/>
          <p:nvPr/>
        </p:nvSpPr>
        <p:spPr>
          <a:xfrm>
            <a:off x="2169414" y="4371604"/>
            <a:ext cx="6739474" cy="330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altLang="zh-TW" sz="155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Office Online </a:t>
            </a:r>
            <a:r>
              <a:rPr lang="zh-TW" altLang="en-US" sz="1550" b="1">
                <a:solidFill>
                  <a:schemeClr val="bg1"/>
                </a:solidFill>
                <a:latin typeface="微軟正黑體"/>
                <a:ea typeface="微軟正黑體"/>
              </a:rPr>
              <a:t>最佳效能建議 </a:t>
            </a:r>
            <a:r>
              <a:rPr lang="en-US" altLang="zh-TW" sz="155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</a:t>
            </a:r>
            <a:r>
              <a:rPr lang="en-US" altLang="zh-TW" sz="1550" b="1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zh-TW" altLang="en-US" sz="1550" b="1">
                <a:solidFill>
                  <a:schemeClr val="bg1"/>
                </a:solidFill>
                <a:latin typeface="微軟正黑體"/>
                <a:ea typeface="微軟正黑體"/>
              </a:rPr>
              <a:t>人內同時線上編輯，最多支援 </a:t>
            </a:r>
            <a:r>
              <a:rPr lang="en-US" altLang="zh-TW" sz="155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99</a:t>
            </a:r>
            <a:r>
              <a:rPr lang="en-US" altLang="zh-TW" sz="1550" b="1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zh-TW" altLang="en-US" sz="1550" b="1">
                <a:solidFill>
                  <a:schemeClr val="bg1"/>
                </a:solidFill>
                <a:latin typeface="微軟正黑體"/>
                <a:ea typeface="微軟正黑體"/>
              </a:rPr>
              <a:t>人。</a:t>
            </a:r>
            <a:endParaRPr kumimoji="1" lang="zh-TW" altLang="en-US" sz="1550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3100144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 descr="一張含有 個人, 膝上型電腦, 室內, 桌 的圖片&#10;&#10;自動產生的描述">
            <a:extLst>
              <a:ext uri="{FF2B5EF4-FFF2-40B4-BE49-F238E27FC236}">
                <a16:creationId xmlns:a16="http://schemas.microsoft.com/office/drawing/2014/main" id="{E5CC2466-934B-4218-AD2C-03E8504CA32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7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685" r="14163"/>
          <a:stretch/>
        </p:blipFill>
        <p:spPr>
          <a:xfrm>
            <a:off x="3964439" y="995700"/>
            <a:ext cx="5179562" cy="36372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1970C4-710D-F14D-90A4-BEE584F30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874" y="90487"/>
            <a:ext cx="7327976" cy="842963"/>
          </a:xfrm>
        </p:spPr>
        <p:txBody>
          <a:bodyPr>
            <a:normAutofit/>
          </a:bodyPr>
          <a:lstStyle/>
          <a:p>
            <a:r>
              <a:rPr lang="zh-CN" altLang="en-US" sz="3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設定文件預設開啟方式</a:t>
            </a:r>
            <a:endParaRPr lang="en-TW" sz="35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638C9B-FB96-9F47-8A39-E41FB5AC8B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650" y="1301103"/>
            <a:ext cx="5147582" cy="3513784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3687B0-9E45-4B42-BEC7-04E7558C39B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7218" y="2748189"/>
            <a:ext cx="1791775" cy="1791775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  <p:sp>
        <p:nvSpPr>
          <p:cNvPr id="12" name="圓角矩形 20">
            <a:extLst>
              <a:ext uri="{FF2B5EF4-FFF2-40B4-BE49-F238E27FC236}">
                <a16:creationId xmlns:a16="http://schemas.microsoft.com/office/drawing/2014/main" id="{A954B91A-90E6-4A74-913F-357B79F15E82}"/>
              </a:ext>
            </a:extLst>
          </p:cNvPr>
          <p:cNvSpPr/>
          <p:nvPr/>
        </p:nvSpPr>
        <p:spPr>
          <a:xfrm>
            <a:off x="4458932" y="3043941"/>
            <a:ext cx="3001184" cy="1103859"/>
          </a:xfrm>
          <a:prstGeom prst="roundRect">
            <a:avLst>
              <a:gd name="adj" fmla="val 8730"/>
            </a:avLst>
          </a:prstGeom>
          <a:gradFill>
            <a:gsLst>
              <a:gs pos="0">
                <a:srgbClr val="FE6100"/>
              </a:gs>
              <a:gs pos="100000">
                <a:srgbClr val="FE9400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5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3">
            <a:extLst>
              <a:ext uri="{FF2B5EF4-FFF2-40B4-BE49-F238E27FC236}">
                <a16:creationId xmlns:a16="http://schemas.microsoft.com/office/drawing/2014/main" id="{DB4910DF-4F47-464D-A339-E2B809E5A6F1}"/>
              </a:ext>
            </a:extLst>
          </p:cNvPr>
          <p:cNvSpPr txBox="1"/>
          <p:nvPr/>
        </p:nvSpPr>
        <p:spPr>
          <a:xfrm>
            <a:off x="4541185" y="3128625"/>
            <a:ext cx="2829733" cy="90935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200"/>
              </a:lnSpc>
            </a:pPr>
            <a:r>
              <a:rPr kumimoji="1" lang="zh-CN" altLang="en-US" sz="1400" b="1">
                <a:solidFill>
                  <a:schemeClr val="bg1"/>
                </a:solidFill>
                <a:latin typeface="微軟正黑體"/>
                <a:ea typeface="微軟正黑體"/>
              </a:rPr>
              <a:t>將「以 </a:t>
            </a:r>
            <a:r>
              <a:rPr kumimoji="1" lang="en-US" altLang="zh-CN" sz="1400" b="1">
                <a:solidFill>
                  <a:schemeClr val="bg1"/>
                </a:solidFill>
                <a:latin typeface="微軟正黑體"/>
                <a:ea typeface="微軟正黑體"/>
              </a:rPr>
              <a:t>Office Online </a:t>
            </a:r>
            <a:r>
              <a:rPr kumimoji="1" lang="zh-CN" altLang="en-US" sz="1400" b="1">
                <a:solidFill>
                  <a:schemeClr val="bg1"/>
                </a:solidFill>
                <a:latin typeface="微軟正黑體"/>
                <a:ea typeface="微軟正黑體"/>
              </a:rPr>
              <a:t>編輯」設為預設開啟動作，以後只要雙撃就可以用</a:t>
            </a:r>
            <a:r>
              <a:rPr kumimoji="1" lang="en-US" altLang="zh-CN" sz="1400" b="1">
                <a:solidFill>
                  <a:schemeClr val="bg1"/>
                </a:solidFill>
                <a:latin typeface="微軟正黑體"/>
                <a:ea typeface="微軟正黑體"/>
              </a:rPr>
              <a:t> Office Online</a:t>
            </a:r>
            <a:r>
              <a:rPr kumimoji="1" lang="zh-CN" altLang="en-US" sz="1400" b="1">
                <a:solidFill>
                  <a:schemeClr val="bg1"/>
                </a:solidFill>
                <a:latin typeface="微軟正黑體"/>
                <a:ea typeface="微軟正黑體"/>
              </a:rPr>
              <a:t>開啟編輯</a:t>
            </a:r>
            <a:endParaRPr kumimoji="1" lang="zh-TW" altLang="en-US" sz="1400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E76CF6A4-28A6-4E6E-BD8C-2618A559E2F2}"/>
              </a:ext>
            </a:extLst>
          </p:cNvPr>
          <p:cNvGrpSpPr/>
          <p:nvPr/>
        </p:nvGrpSpPr>
        <p:grpSpPr>
          <a:xfrm>
            <a:off x="221663" y="-4771"/>
            <a:ext cx="813973" cy="656311"/>
            <a:chOff x="221663" y="801504"/>
            <a:chExt cx="813973" cy="656311"/>
          </a:xfrm>
        </p:grpSpPr>
        <p:pic>
          <p:nvPicPr>
            <p:cNvPr id="13" name="圖形 26">
              <a:extLst>
                <a:ext uri="{FF2B5EF4-FFF2-40B4-BE49-F238E27FC236}">
                  <a16:creationId xmlns:a16="http://schemas.microsoft.com/office/drawing/2014/main" id="{7E3B39F1-FE3A-BA44-8002-9BE6B227D9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t="14168"/>
            <a:stretch/>
          </p:blipFill>
          <p:spPr>
            <a:xfrm>
              <a:off x="221664" y="807218"/>
              <a:ext cx="813972" cy="650597"/>
            </a:xfrm>
            <a:prstGeom prst="rect">
              <a:avLst/>
            </a:prstGeom>
          </p:spPr>
        </p:pic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7ADB56D3-6A42-4ECF-93EB-4643696CE82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1663" y="801504"/>
              <a:ext cx="586813" cy="650597"/>
            </a:xfrm>
            <a:prstGeom prst="rect">
              <a:avLst/>
            </a:prstGeom>
          </p:spPr>
        </p:pic>
      </p:grpSp>
      <p:sp>
        <p:nvSpPr>
          <p:cNvPr id="14" name="矩形 5">
            <a:extLst>
              <a:ext uri="{FF2B5EF4-FFF2-40B4-BE49-F238E27FC236}">
                <a16:creationId xmlns:a16="http://schemas.microsoft.com/office/drawing/2014/main" id="{EBF9D289-B5A4-8B4F-8E68-B231445D8DAC}"/>
              </a:ext>
            </a:extLst>
          </p:cNvPr>
          <p:cNvSpPr/>
          <p:nvPr/>
        </p:nvSpPr>
        <p:spPr>
          <a:xfrm>
            <a:off x="348716" y="22462"/>
            <a:ext cx="319318" cy="577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050" b="1">
                <a:solidFill>
                  <a:schemeClr val="bg1"/>
                </a:solidFill>
                <a:latin typeface="Microsoft JhengHei UI"/>
                <a:ea typeface="Microsoft JhengHei UI"/>
              </a:rPr>
              <a:t>小</a:t>
            </a:r>
            <a:endParaRPr lang="en-US" altLang="zh-TW" sz="1050" b="1">
              <a:solidFill>
                <a:schemeClr val="bg1"/>
              </a:solidFill>
              <a:latin typeface="Microsoft JhengHei UI"/>
              <a:ea typeface="Microsoft JhengHei UI"/>
            </a:endParaRPr>
          </a:p>
          <a:p>
            <a:pPr algn="ctr"/>
            <a:r>
              <a:rPr lang="zh-TW" altLang="en-US" sz="1050" b="1">
                <a:solidFill>
                  <a:schemeClr val="bg1"/>
                </a:solidFill>
                <a:latin typeface="Microsoft JhengHei UI"/>
                <a:ea typeface="Microsoft JhengHei UI"/>
              </a:rPr>
              <a:t>撇</a:t>
            </a:r>
            <a:endParaRPr lang="en-US" altLang="zh-TW" sz="1050" b="1">
              <a:solidFill>
                <a:schemeClr val="bg1"/>
              </a:solidFill>
              <a:latin typeface="Microsoft JhengHei UI"/>
              <a:ea typeface="Microsoft JhengHei UI"/>
            </a:endParaRPr>
          </a:p>
          <a:p>
            <a:pPr algn="ctr"/>
            <a:r>
              <a:rPr lang="zh-TW" altLang="en-US" sz="1050" b="1">
                <a:solidFill>
                  <a:schemeClr val="bg1"/>
                </a:solidFill>
                <a:latin typeface="Microsoft JhengHei UI"/>
                <a:ea typeface="Microsoft JhengHei UI"/>
              </a:rPr>
              <a:t>步</a:t>
            </a:r>
            <a:endParaRPr lang="en-US" altLang="zh-TW" sz="1050" b="1">
              <a:solidFill>
                <a:schemeClr val="bg1"/>
              </a:solidFill>
              <a:latin typeface="Microsoft JhengHei UI"/>
              <a:ea typeface="Microsoft JhengHei UI"/>
            </a:endParaRPr>
          </a:p>
        </p:txBody>
      </p:sp>
    </p:spTree>
    <p:extLst>
      <p:ext uri="{BB962C8B-B14F-4D97-AF65-F5344CB8AC3E}">
        <p14:creationId xmlns:p14="http://schemas.microsoft.com/office/powerpoint/2010/main" val="1757734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2026BB71-65AD-43AC-B00E-C537D49A02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3114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電腦, 火車 的圖片&#10;&#10;自動產生的描述">
            <a:extLst>
              <a:ext uri="{FF2B5EF4-FFF2-40B4-BE49-F238E27FC236}">
                <a16:creationId xmlns:a16="http://schemas.microsoft.com/office/drawing/2014/main" id="{F59A1633-DDC8-46C2-AA3A-0D98E871AA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B965A96A-3F7B-4046-8432-800BE1493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507" y="2739052"/>
            <a:ext cx="4864893" cy="922054"/>
          </a:xfrm>
        </p:spPr>
        <p:txBody>
          <a:bodyPr/>
          <a:lstStyle/>
          <a:p>
            <a:pPr>
              <a:lnSpc>
                <a:spcPts val="4600"/>
              </a:lnSpc>
            </a:pPr>
            <a:r>
              <a:rPr kumimoji="1" lang="zh-CN" altLang="en-US">
                <a:latin typeface="微軟正黑體"/>
                <a:ea typeface="微軟正黑體"/>
              </a:rPr>
              <a:t>是團隊工作不可或缺的好夥伴</a:t>
            </a:r>
            <a:endParaRPr kumimoji="1" lang="zh-TW" altLang="en-US">
              <a:latin typeface="微軟正黑體"/>
              <a:ea typeface="微軟正黑體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85C71230-7D2A-4708-9F97-E37FE2DB57CA}"/>
              </a:ext>
            </a:extLst>
          </p:cNvPr>
          <p:cNvSpPr txBox="1"/>
          <p:nvPr/>
        </p:nvSpPr>
        <p:spPr>
          <a:xfrm>
            <a:off x="223838" y="4635103"/>
            <a:ext cx="3052762" cy="42736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850"/>
              </a:lnSpc>
            </a:pPr>
            <a:r>
              <a:rPr lang="en-US" altLang="zh-TW" sz="600" b="1">
                <a:solidFill>
                  <a:schemeClr val="bg1">
                    <a:lumMod val="65000"/>
                  </a:schemeClr>
                </a:solidFill>
                <a:latin typeface="微軟正黑體"/>
                <a:ea typeface="微軟正黑體"/>
              </a:rPr>
              <a:t>©2020</a:t>
            </a:r>
            <a:r>
              <a:rPr lang="zh-TW" altLang="en-US" sz="600" b="1">
                <a:solidFill>
                  <a:schemeClr val="bg1">
                    <a:lumMod val="65000"/>
                  </a:schemeClr>
                </a:solidFill>
                <a:latin typeface="微軟正黑體"/>
                <a:ea typeface="微軟正黑體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</a:t>
            </a:r>
            <a:endParaRPr lang="zh-TW" altLang="en-US" sz="600">
              <a:solidFill>
                <a:schemeClr val="bg1">
                  <a:lumMod val="65000"/>
                </a:schemeClr>
              </a:solidFill>
              <a:latin typeface="微軟正黑體"/>
              <a:ea typeface="微軟正黑體"/>
            </a:endParaRPr>
          </a:p>
        </p:txBody>
      </p:sp>
      <p:pic>
        <p:nvPicPr>
          <p:cNvPr id="8" name="圖片 7" descr="一張含有 畫畫, 標誌, 時鐘 的圖片&#10;&#10;自動產生的描述">
            <a:extLst>
              <a:ext uri="{FF2B5EF4-FFF2-40B4-BE49-F238E27FC236}">
                <a16:creationId xmlns:a16="http://schemas.microsoft.com/office/drawing/2014/main" id="{154A9644-68BB-4231-B0E2-1A728115B8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049" y="1508714"/>
            <a:ext cx="4476751" cy="85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7993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72739-28E6-B446-8983-B1264300F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搭配快照，為文件進行多版本備份</a:t>
            </a:r>
            <a:endParaRPr lang="en-TW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6610E3-92D2-CF49-82FE-0F61A5C4C3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650" y="1367096"/>
            <a:ext cx="6384483" cy="3776404"/>
          </a:xfrm>
          <a:prstGeom prst="rect">
            <a:avLst/>
          </a:prstGeom>
        </p:spPr>
      </p:pic>
      <p:sp>
        <p:nvSpPr>
          <p:cNvPr id="6" name="矩形: 圓角 23">
            <a:extLst>
              <a:ext uri="{FF2B5EF4-FFF2-40B4-BE49-F238E27FC236}">
                <a16:creationId xmlns:a16="http://schemas.microsoft.com/office/drawing/2014/main" id="{92A6189E-F2CB-2840-8A53-9EB96EFA5877}"/>
              </a:ext>
            </a:extLst>
          </p:cNvPr>
          <p:cNvSpPr/>
          <p:nvPr/>
        </p:nvSpPr>
        <p:spPr>
          <a:xfrm>
            <a:off x="6105420" y="3574119"/>
            <a:ext cx="1990830" cy="807381"/>
          </a:xfrm>
          <a:prstGeom prst="roundRect">
            <a:avLst>
              <a:gd name="adj" fmla="val 8066"/>
            </a:avLst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sp>
        <p:nvSpPr>
          <p:cNvPr id="7" name="文字方塊 3">
            <a:extLst>
              <a:ext uri="{FF2B5EF4-FFF2-40B4-BE49-F238E27FC236}">
                <a16:creationId xmlns:a16="http://schemas.microsoft.com/office/drawing/2014/main" id="{888538D0-645C-A543-ABC2-E508718610ED}"/>
              </a:ext>
            </a:extLst>
          </p:cNvPr>
          <p:cNvSpPr txBox="1"/>
          <p:nvPr/>
        </p:nvSpPr>
        <p:spPr>
          <a:xfrm>
            <a:off x="6104644" y="3661889"/>
            <a:ext cx="1896357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zh-CN" altLang="en-US" sz="1200">
                <a:latin typeface="微軟正黑體"/>
                <a:ea typeface="微軟正黑體"/>
              </a:rPr>
              <a:t>設定</a:t>
            </a:r>
            <a:r>
              <a:rPr kumimoji="1" lang="zh-CN" altLang="en-US" sz="1200" b="1">
                <a:latin typeface="微軟正黑體"/>
                <a:ea typeface="微軟正黑體"/>
              </a:rPr>
              <a:t>排程快照</a:t>
            </a:r>
            <a:r>
              <a:rPr kumimoji="1" lang="zh-CN" altLang="en-US" sz="1200">
                <a:latin typeface="微軟正黑體"/>
                <a:ea typeface="微軟正黑體"/>
              </a:rPr>
              <a:t>，為文件進行多版本備份，並依據時間版本進行還原</a:t>
            </a:r>
            <a:endParaRPr kumimoji="1" lang="zh-TW" altLang="en-US" sz="1200">
              <a:latin typeface="微軟正黑體"/>
              <a:ea typeface="微軟正黑體"/>
            </a:endParaRPr>
          </a:p>
        </p:txBody>
      </p:sp>
      <p:pic>
        <p:nvPicPr>
          <p:cNvPr id="8" name="圖形 26">
            <a:extLst>
              <a:ext uri="{FF2B5EF4-FFF2-40B4-BE49-F238E27FC236}">
                <a16:creationId xmlns:a16="http://schemas.microsoft.com/office/drawing/2014/main" id="{208BC3D2-BB2F-6949-A579-C6D9175AB5A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4168"/>
          <a:stretch/>
        </p:blipFill>
        <p:spPr>
          <a:xfrm>
            <a:off x="62252" y="0"/>
            <a:ext cx="813972" cy="650597"/>
          </a:xfrm>
          <a:prstGeom prst="rect">
            <a:avLst/>
          </a:prstGeom>
        </p:spPr>
      </p:pic>
      <p:sp>
        <p:nvSpPr>
          <p:cNvPr id="9" name="矩形 5">
            <a:extLst>
              <a:ext uri="{FF2B5EF4-FFF2-40B4-BE49-F238E27FC236}">
                <a16:creationId xmlns:a16="http://schemas.microsoft.com/office/drawing/2014/main" id="{B25F6D56-A4FC-7D45-ACC4-D91878A86381}"/>
              </a:ext>
            </a:extLst>
          </p:cNvPr>
          <p:cNvSpPr/>
          <p:nvPr/>
        </p:nvSpPr>
        <p:spPr>
          <a:xfrm>
            <a:off x="50850" y="44233"/>
            <a:ext cx="53091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900" b="1">
                <a:solidFill>
                  <a:schemeClr val="bg1"/>
                </a:solidFill>
                <a:latin typeface="Microsoft JhengHei UI"/>
                <a:ea typeface="Microsoft JhengHei UI"/>
              </a:rPr>
              <a:t>小撇步</a:t>
            </a:r>
            <a:endParaRPr lang="en-US" altLang="zh-TW" sz="900" b="1">
              <a:solidFill>
                <a:schemeClr val="bg1"/>
              </a:solidFill>
              <a:latin typeface="Microsoft JhengHei UI"/>
              <a:ea typeface="Microsoft JhengHei UI"/>
            </a:endParaRPr>
          </a:p>
        </p:txBody>
      </p:sp>
      <p:sp>
        <p:nvSpPr>
          <p:cNvPr id="10" name="矩形 48">
            <a:extLst>
              <a:ext uri="{FF2B5EF4-FFF2-40B4-BE49-F238E27FC236}">
                <a16:creationId xmlns:a16="http://schemas.microsoft.com/office/drawing/2014/main" id="{DFD2D07B-FFFB-2F45-BBEE-A43FBDBDA956}"/>
              </a:ext>
            </a:extLst>
          </p:cNvPr>
          <p:cNvSpPr/>
          <p:nvPr/>
        </p:nvSpPr>
        <p:spPr>
          <a:xfrm>
            <a:off x="185126" y="226606"/>
            <a:ext cx="298400" cy="4270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175" b="1">
                <a:solidFill>
                  <a:schemeClr val="bg1"/>
                </a:solidFill>
              </a:rPr>
              <a:t>2</a:t>
            </a:r>
            <a:endParaRPr lang="zh-TW" altLang="en-US" sz="2175" b="1">
              <a:solidFill>
                <a:schemeClr val="bg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486DD17-0536-5A4F-8CB9-4D5A9CA6754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9622" y="4422630"/>
            <a:ext cx="792396" cy="43858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4AE63C9-D000-5A40-A592-8292D0D7B02C}"/>
              </a:ext>
            </a:extLst>
          </p:cNvPr>
          <p:cNvSpPr txBox="1"/>
          <p:nvPr/>
        </p:nvSpPr>
        <p:spPr>
          <a:xfrm>
            <a:off x="6533667" y="4507556"/>
            <a:ext cx="17484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>
                <a:solidFill>
                  <a:srgbClr val="F37B15"/>
                </a:solidFill>
              </a:rPr>
              <a:t>此功能由管理員操作</a:t>
            </a:r>
            <a:endParaRPr lang="en-TW" sz="1200" b="1">
              <a:solidFill>
                <a:srgbClr val="F37B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8654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9D96A966-AA82-4FBD-B513-7DDA9AD34A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1" y="0"/>
            <a:ext cx="9137069" cy="51435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0ADD800-F76A-7845-9A09-4D2EDAD4C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217" y="764549"/>
            <a:ext cx="4444874" cy="994172"/>
          </a:xfrm>
        </p:spPr>
        <p:txBody>
          <a:bodyPr>
            <a:normAutofit fontScale="90000"/>
          </a:bodyPr>
          <a:lstStyle/>
          <a:p>
            <a:r>
              <a:rPr kumimoji="1" lang="zh-TW" altLang="en-US">
                <a:latin typeface="微軟正黑體"/>
                <a:ea typeface="微軟正黑體"/>
              </a:rPr>
              <a:t>輕輕一點，</a:t>
            </a:r>
            <a:r>
              <a:rPr kumimoji="1" lang="en-US" altLang="zh-TW">
                <a:latin typeface="微軟正黑體"/>
                <a:ea typeface="微軟正黑體"/>
              </a:rPr>
              <a:t>Office </a:t>
            </a:r>
            <a:r>
              <a:rPr kumimoji="1" lang="zh-CN" altLang="en-US">
                <a:latin typeface="微軟正黑體"/>
                <a:ea typeface="微軟正黑體"/>
              </a:rPr>
              <a:t>網頁版</a:t>
            </a:r>
            <a:r>
              <a:rPr kumimoji="1" lang="zh-TW" altLang="en-US">
                <a:latin typeface="微軟正黑體"/>
                <a:ea typeface="微軟正黑體"/>
              </a:rPr>
              <a:t>完整</a:t>
            </a:r>
            <a:r>
              <a:rPr kumimoji="1" lang="zh-CN" altLang="en-US">
                <a:latin typeface="微軟正黑體"/>
                <a:ea typeface="微軟正黑體"/>
              </a:rPr>
              <a:t>編輯功能</a:t>
            </a:r>
            <a:r>
              <a:rPr kumimoji="1" lang="zh-TW" altLang="en-US">
                <a:latin typeface="微軟正黑體"/>
                <a:ea typeface="微軟正黑體"/>
              </a:rPr>
              <a:t>馬上用</a:t>
            </a:r>
            <a:r>
              <a:rPr kumimoji="1" lang="zh-CN" altLang="en-US">
                <a:latin typeface="微軟正黑體"/>
                <a:ea typeface="微軟正黑體"/>
              </a:rPr>
              <a:t>！</a:t>
            </a:r>
            <a:endParaRPr lang="en-US" altLang="zh-TW">
              <a:latin typeface="微軟正黑體"/>
              <a:ea typeface="微軟正黑體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987844C3-B311-8043-80C2-29E3A229A3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6155" y="2287078"/>
            <a:ext cx="1168853" cy="1168853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82A86B9D-C24A-C84A-BA54-3B7FC4A8BE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0300" y="2287078"/>
            <a:ext cx="1168853" cy="1168853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F2B23022-EEC9-B749-A5AC-A1E1172BF5A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3228" y="2287078"/>
            <a:ext cx="1168853" cy="116885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33262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圖形 28">
            <a:extLst>
              <a:ext uri="{FF2B5EF4-FFF2-40B4-BE49-F238E27FC236}">
                <a16:creationId xmlns:a16="http://schemas.microsoft.com/office/drawing/2014/main" id="{9ED5F1DD-4AF2-443D-8ABC-B69A8AF0C6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6399" y="1963106"/>
            <a:ext cx="2349905" cy="18367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7" name="圖形 28">
            <a:extLst>
              <a:ext uri="{FF2B5EF4-FFF2-40B4-BE49-F238E27FC236}">
                <a16:creationId xmlns:a16="http://schemas.microsoft.com/office/drawing/2014/main" id="{7A85BCCA-93E9-4236-827E-7E31D36A5D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01683" y="1971608"/>
            <a:ext cx="2349905" cy="18367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6" name="圖形 28">
            <a:extLst>
              <a:ext uri="{FF2B5EF4-FFF2-40B4-BE49-F238E27FC236}">
                <a16:creationId xmlns:a16="http://schemas.microsoft.com/office/drawing/2014/main" id="{41271CAE-F4ED-4746-873A-2E9CDB2E88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307" y="1975555"/>
            <a:ext cx="2349905" cy="18367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9" name="圖形 28">
            <a:extLst>
              <a:ext uri="{FF2B5EF4-FFF2-40B4-BE49-F238E27FC236}">
                <a16:creationId xmlns:a16="http://schemas.microsoft.com/office/drawing/2014/main" id="{A20051C6-B936-43F7-8D4D-47CA4D8B6D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2399" y="3436564"/>
            <a:ext cx="2392294" cy="5036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圖形 28">
            <a:extLst>
              <a:ext uri="{FF2B5EF4-FFF2-40B4-BE49-F238E27FC236}">
                <a16:creationId xmlns:a16="http://schemas.microsoft.com/office/drawing/2014/main" id="{0B428BB8-BC6B-4190-9D23-F59057E588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09925" y="3447819"/>
            <a:ext cx="2354026" cy="5036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7" name="圖形 28">
            <a:extLst>
              <a:ext uri="{FF2B5EF4-FFF2-40B4-BE49-F238E27FC236}">
                <a16:creationId xmlns:a16="http://schemas.microsoft.com/office/drawing/2014/main" id="{67E512C2-CBF1-4BFC-90B4-DA85E64873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307" y="3447819"/>
            <a:ext cx="2354026" cy="5036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9C86B9-8437-E04A-9116-0DDB3003F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265" y="1"/>
            <a:ext cx="8637468" cy="994172"/>
          </a:xfrm>
        </p:spPr>
        <p:txBody>
          <a:bodyPr>
            <a:normAutofit/>
          </a:bodyPr>
          <a:lstStyle/>
          <a:p>
            <a:r>
              <a:rPr lang="en-US" sz="3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QNAP File Station x Microsoft 365 </a:t>
            </a:r>
            <a:endParaRPr lang="en-TW" sz="35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C5BA51-B7AB-C647-9FE4-205CBACACA87}"/>
              </a:ext>
            </a:extLst>
          </p:cNvPr>
          <p:cNvSpPr txBox="1"/>
          <p:nvPr/>
        </p:nvSpPr>
        <p:spPr>
          <a:xfrm>
            <a:off x="687575" y="3493399"/>
            <a:ext cx="231575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900" b="1">
                <a:solidFill>
                  <a:srgbClr val="FFEF1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隨時隨地存取</a:t>
            </a:r>
            <a:endParaRPr lang="en-TW" sz="1900" b="1">
              <a:solidFill>
                <a:srgbClr val="FFEF1D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31E815-9339-AC42-839B-9BEF88D57CE9}"/>
              </a:ext>
            </a:extLst>
          </p:cNvPr>
          <p:cNvSpPr txBox="1"/>
          <p:nvPr/>
        </p:nvSpPr>
        <p:spPr>
          <a:xfrm>
            <a:off x="3409925" y="3493399"/>
            <a:ext cx="234990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900" b="1">
                <a:solidFill>
                  <a:srgbClr val="FFEF1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熟悉的操作介面</a:t>
            </a:r>
            <a:endParaRPr lang="en-TW" sz="1900" b="1">
              <a:solidFill>
                <a:srgbClr val="FFEF1D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0F7C6F-34FF-3948-85CC-CEFE9E73ABFC}"/>
              </a:ext>
            </a:extLst>
          </p:cNvPr>
          <p:cNvSpPr txBox="1"/>
          <p:nvPr/>
        </p:nvSpPr>
        <p:spPr>
          <a:xfrm>
            <a:off x="6176049" y="3502924"/>
            <a:ext cx="224629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900" b="1">
                <a:solidFill>
                  <a:srgbClr val="FFEF1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與團隊共同協作</a:t>
            </a:r>
            <a:endParaRPr lang="en-TW" sz="1900" b="1">
              <a:solidFill>
                <a:srgbClr val="FFEF1D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64DFA6-EE64-D94B-9A4F-FEEB7579B6B2}"/>
              </a:ext>
            </a:extLst>
          </p:cNvPr>
          <p:cNvSpPr txBox="1"/>
          <p:nvPr/>
        </p:nvSpPr>
        <p:spPr>
          <a:xfrm>
            <a:off x="639097" y="4038056"/>
            <a:ext cx="2392899" cy="76533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800"/>
              </a:lnSpc>
            </a:pPr>
            <a:r>
              <a:rPr lang="zh-CN" altLang="en-US" sz="1300">
                <a:latin typeface="微軟正黑體" panose="020B0604030504040204" pitchFamily="34" charset="-120"/>
                <a:ea typeface="微軟正黑體" panose="020B0604030504040204" pitchFamily="34" charset="-120"/>
              </a:rPr>
              <a:t>搭</a:t>
            </a:r>
            <a:r>
              <a:rPr lang="en-US" altLang="zh-CN" sz="13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myQNAPcloud</a:t>
            </a:r>
            <a:r>
              <a:rPr lang="en-US" altLang="zh-CN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zh-CN" sz="13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smartURL</a:t>
            </a:r>
            <a:r>
              <a:rPr lang="zh-CN" altLang="en-US" sz="1300">
                <a:latin typeface="微軟正黑體" panose="020B0604030504040204" pitchFamily="34" charset="-120"/>
                <a:ea typeface="微軟正黑體" panose="020B0604030504040204" pitchFamily="34" charset="-120"/>
              </a:rPr>
              <a:t>，隨時隨地存取</a:t>
            </a:r>
            <a:r>
              <a:rPr lang="en-US" altLang="zh-CN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CN" altLang="en-US" sz="130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資料，點擊開啟就能編輯</a:t>
            </a:r>
            <a:r>
              <a:rPr lang="zh-CN" altLang="en-US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Microsoft </a:t>
            </a:r>
            <a:r>
              <a:rPr lang="zh-CN" altLang="en-US" sz="1300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</a:t>
            </a:r>
            <a:endParaRPr lang="en-TW" sz="13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49DA8F6-8012-F547-B570-A4578BCEB0B7}"/>
              </a:ext>
            </a:extLst>
          </p:cNvPr>
          <p:cNvSpPr txBox="1"/>
          <p:nvPr/>
        </p:nvSpPr>
        <p:spPr>
          <a:xfrm>
            <a:off x="3409925" y="4038056"/>
            <a:ext cx="2392899" cy="76533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800"/>
              </a:lnSpc>
            </a:pPr>
            <a:r>
              <a:rPr lang="zh-CN" altLang="en-US" sz="1300">
                <a:latin typeface="微軟正黑體" panose="020B0604030504040204" pitchFamily="34" charset="-120"/>
                <a:ea typeface="微軟正黑體" panose="020B0604030504040204" pitchFamily="34" charset="-120"/>
              </a:rPr>
              <a:t>您所熟悉的</a:t>
            </a:r>
            <a:r>
              <a:rPr lang="en-US" altLang="zh-CN" sz="13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Microsoft Office </a:t>
            </a:r>
            <a:r>
              <a:rPr lang="zh-CN" altLang="en-US" sz="1300">
                <a:latin typeface="微軟正黑體" panose="020B0604030504040204" pitchFamily="34" charset="-120"/>
                <a:ea typeface="微軟正黑體" panose="020B0604030504040204" pitchFamily="34" charset="-120"/>
              </a:rPr>
              <a:t>編輯功能，無需學習新技巧或習慣新介面</a:t>
            </a:r>
            <a:endParaRPr lang="en-TW" sz="13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4735FB7-290A-3148-9C49-10B5AAD06FEF}"/>
              </a:ext>
            </a:extLst>
          </p:cNvPr>
          <p:cNvSpPr txBox="1"/>
          <p:nvPr/>
        </p:nvSpPr>
        <p:spPr>
          <a:xfrm>
            <a:off x="6126957" y="4038056"/>
            <a:ext cx="2304910" cy="534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zh-CN" altLang="en-US" sz="1300">
                <a:latin typeface="微軟正黑體" panose="020B0604030504040204" pitchFamily="34" charset="-120"/>
                <a:ea typeface="微軟正黑體" panose="020B0604030504040204" pitchFamily="34" charset="-120"/>
              </a:rPr>
              <a:t>和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TW" altLang="en-US" sz="13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1300">
                <a:latin typeface="微軟正黑體" panose="020B0604030504040204" pitchFamily="34" charset="-120"/>
                <a:ea typeface="微軟正黑體" panose="020B0604030504040204" pitchFamily="34" charset="-120"/>
              </a:rPr>
              <a:t>成員進行線上即時共同編輯</a:t>
            </a:r>
            <a:endParaRPr lang="en-TW" sz="13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AD2CB0-990C-C04F-89EB-210639E153D1}"/>
              </a:ext>
            </a:extLst>
          </p:cNvPr>
          <p:cNvSpPr/>
          <p:nvPr/>
        </p:nvSpPr>
        <p:spPr>
          <a:xfrm>
            <a:off x="1716143" y="1284194"/>
            <a:ext cx="573746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5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en-US" altLang="zh-TW" sz="2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2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不只儲存檔案，更是團隊工作站！</a:t>
            </a:r>
            <a:endParaRPr lang="en-TW" sz="25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9" name="圖形 50">
            <a:extLst>
              <a:ext uri="{FF2B5EF4-FFF2-40B4-BE49-F238E27FC236}">
                <a16:creationId xmlns:a16="http://schemas.microsoft.com/office/drawing/2014/main" id="{A14F9045-C3FA-44CF-9C9A-6B1B58B1F8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7327" y="2155840"/>
            <a:ext cx="1336434" cy="1138666"/>
          </a:xfrm>
          <a:prstGeom prst="rect">
            <a:avLst/>
          </a:prstGeom>
        </p:spPr>
      </p:pic>
      <p:pic>
        <p:nvPicPr>
          <p:cNvPr id="20" name="圖形 53">
            <a:extLst>
              <a:ext uri="{FF2B5EF4-FFF2-40B4-BE49-F238E27FC236}">
                <a16:creationId xmlns:a16="http://schemas.microsoft.com/office/drawing/2014/main" id="{BBA2F7C6-2321-4087-AB79-548A4374D0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2007" y="2173590"/>
            <a:ext cx="1287991" cy="1097391"/>
          </a:xfrm>
          <a:prstGeom prst="rect">
            <a:avLst/>
          </a:prstGeom>
        </p:spPr>
      </p:pic>
      <p:pic>
        <p:nvPicPr>
          <p:cNvPr id="21" name="圖形 54">
            <a:extLst>
              <a:ext uri="{FF2B5EF4-FFF2-40B4-BE49-F238E27FC236}">
                <a16:creationId xmlns:a16="http://schemas.microsoft.com/office/drawing/2014/main" id="{427525C3-C962-4E44-800D-DC95041DD2B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3278" y="2186585"/>
            <a:ext cx="1233395" cy="1050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248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Up Arrow 79">
            <a:extLst>
              <a:ext uri="{FF2B5EF4-FFF2-40B4-BE49-F238E27FC236}">
                <a16:creationId xmlns:a16="http://schemas.microsoft.com/office/drawing/2014/main" id="{763193AB-F1F7-42B3-86B8-128CE353E75F}"/>
              </a:ext>
            </a:extLst>
          </p:cNvPr>
          <p:cNvSpPr/>
          <p:nvPr/>
        </p:nvSpPr>
        <p:spPr>
          <a:xfrm rot="10800000">
            <a:off x="2667655" y="2924299"/>
            <a:ext cx="136522" cy="1297917"/>
          </a:xfrm>
          <a:prstGeom prst="upArrow">
            <a:avLst>
              <a:gd name="adj1" fmla="val 50000"/>
              <a:gd name="adj2" fmla="val 110080"/>
            </a:avLst>
          </a:prstGeom>
          <a:gradFill>
            <a:gsLst>
              <a:gs pos="0">
                <a:srgbClr val="1B7AE8"/>
              </a:gs>
              <a:gs pos="100000">
                <a:srgbClr val="6F40B0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8" name="Up Arrow 79">
            <a:extLst>
              <a:ext uri="{FF2B5EF4-FFF2-40B4-BE49-F238E27FC236}">
                <a16:creationId xmlns:a16="http://schemas.microsoft.com/office/drawing/2014/main" id="{743B57B0-8F2D-4538-9AC8-AAE6BE3FC898}"/>
              </a:ext>
            </a:extLst>
          </p:cNvPr>
          <p:cNvSpPr/>
          <p:nvPr/>
        </p:nvSpPr>
        <p:spPr>
          <a:xfrm>
            <a:off x="1553575" y="2924300"/>
            <a:ext cx="136522" cy="1297917"/>
          </a:xfrm>
          <a:prstGeom prst="upArrow">
            <a:avLst>
              <a:gd name="adj1" fmla="val 50000"/>
              <a:gd name="adj2" fmla="val 110080"/>
            </a:avLst>
          </a:prstGeom>
          <a:gradFill>
            <a:gsLst>
              <a:gs pos="0">
                <a:srgbClr val="1B7AE8"/>
              </a:gs>
              <a:gs pos="100000">
                <a:srgbClr val="6F40B0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23" name="圖形 28">
            <a:extLst>
              <a:ext uri="{FF2B5EF4-FFF2-40B4-BE49-F238E27FC236}">
                <a16:creationId xmlns:a16="http://schemas.microsoft.com/office/drawing/2014/main" id="{5EE75C6D-3573-49C1-B18A-B5B99F3CDC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59680" y="1208367"/>
            <a:ext cx="3441150" cy="9941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B8C395-668B-A442-9A67-81E8C661D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796" y="0"/>
            <a:ext cx="9404003" cy="994172"/>
          </a:xfrm>
        </p:spPr>
        <p:txBody>
          <a:bodyPr>
            <a:noAutofit/>
          </a:bodyPr>
          <a:lstStyle/>
          <a:p>
            <a:r>
              <a:rPr lang="en-US" altLang="zh-CN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Microsoft Office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軟體服務</a:t>
            </a:r>
            <a:r>
              <a:rPr lang="en-US" altLang="zh-CN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(SaaS)</a:t>
            </a: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，隨點即用</a:t>
            </a:r>
            <a:endParaRPr lang="en-TW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D0D8FE8-1347-8245-B547-1D68FB3FF53C}"/>
              </a:ext>
            </a:extLst>
          </p:cNvPr>
          <p:cNvSpPr/>
          <p:nvPr/>
        </p:nvSpPr>
        <p:spPr>
          <a:xfrm>
            <a:off x="606926" y="4217047"/>
            <a:ext cx="264626" cy="264626"/>
          </a:xfrm>
          <a:prstGeom prst="ellipse">
            <a:avLst/>
          </a:prstGeom>
          <a:gradFill>
            <a:gsLst>
              <a:gs pos="0">
                <a:srgbClr val="FE6100"/>
              </a:gs>
              <a:gs pos="100000">
                <a:srgbClr val="FE940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E94A7F-EE21-354A-8741-7CCAFE15A3C6}"/>
              </a:ext>
            </a:extLst>
          </p:cNvPr>
          <p:cNvSpPr txBox="1"/>
          <p:nvPr/>
        </p:nvSpPr>
        <p:spPr>
          <a:xfrm>
            <a:off x="4409613" y="2553741"/>
            <a:ext cx="4484915" cy="456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檔案存放在</a:t>
            </a:r>
            <a:r>
              <a:rPr lang="en-US" altLang="zh-CN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私有雲</a:t>
            </a:r>
            <a:endParaRPr lang="en-US" altLang="zh-CN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7D9458C-6922-814E-92C1-156BC299229E}"/>
              </a:ext>
            </a:extLst>
          </p:cNvPr>
          <p:cNvSpPr/>
          <p:nvPr/>
        </p:nvSpPr>
        <p:spPr>
          <a:xfrm>
            <a:off x="58488" y="1362614"/>
            <a:ext cx="5469235" cy="5025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500"/>
              </a:lnSpc>
            </a:pPr>
            <a:r>
              <a:rPr lang="zh-CN" altLang="en-US" sz="2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本地儲存 </a:t>
            </a:r>
            <a:r>
              <a:rPr lang="en-US" altLang="zh-CN" sz="2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+ </a:t>
            </a:r>
            <a:r>
              <a:rPr lang="zh-CN" altLang="en-US" sz="2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雲端軟體服務</a:t>
            </a:r>
            <a:r>
              <a:rPr lang="en-US" altLang="zh-CN" sz="2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25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(SaaS)</a:t>
            </a:r>
            <a:r>
              <a:rPr lang="en-US" altLang="zh-CN" sz="2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TW" sz="2500" b="1">
                <a:latin typeface="微軟正黑體" panose="020B0604030504040204" pitchFamily="34" charset="-120"/>
                <a:ea typeface="微軟正黑體" panose="020B0604030504040204" pitchFamily="34" charset="-120"/>
                <a:sym typeface="Wingdings" pitchFamily="2" charset="2"/>
              </a:rPr>
              <a:t></a:t>
            </a:r>
            <a:endParaRPr lang="en-TW" sz="25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55FF3BC-A9EE-423A-A6A9-0D7118605563}"/>
              </a:ext>
            </a:extLst>
          </p:cNvPr>
          <p:cNvSpPr/>
          <p:nvPr/>
        </p:nvSpPr>
        <p:spPr>
          <a:xfrm>
            <a:off x="5588533" y="1257682"/>
            <a:ext cx="3441150" cy="844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900"/>
              </a:lnSpc>
            </a:pPr>
            <a:r>
              <a:rPr lang="zh-CN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itchFamily="2" charset="2"/>
              </a:rPr>
              <a:t>兼顧</a:t>
            </a:r>
            <a:r>
              <a:rPr lang="zh-CN" altLang="en-US" sz="2400" b="1">
                <a:solidFill>
                  <a:srgbClr val="FFEF1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itchFamily="2" charset="2"/>
              </a:rPr>
              <a:t>檔案安全性</a:t>
            </a:r>
            <a:r>
              <a:rPr lang="zh-CN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itchFamily="2" charset="2"/>
              </a:rPr>
              <a:t>的線上協同作業</a:t>
            </a:r>
            <a:endParaRPr lang="zh-TW" altLang="en-US" sz="2400">
              <a:solidFill>
                <a:schemeClr val="bg1"/>
              </a:solidFill>
            </a:endParaRPr>
          </a:p>
        </p:txBody>
      </p:sp>
      <p:pic>
        <p:nvPicPr>
          <p:cNvPr id="26" name="圖形 42">
            <a:extLst>
              <a:ext uri="{FF2B5EF4-FFF2-40B4-BE49-F238E27FC236}">
                <a16:creationId xmlns:a16="http://schemas.microsoft.com/office/drawing/2014/main" id="{F1754734-0771-4758-9632-ACF07D655A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44638" y="1912749"/>
            <a:ext cx="1671414" cy="9476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4FE65A7D-D858-420E-8B90-EE687053C096}"/>
              </a:ext>
            </a:extLst>
          </p:cNvPr>
          <p:cNvSpPr/>
          <p:nvPr/>
        </p:nvSpPr>
        <p:spPr>
          <a:xfrm>
            <a:off x="1704894" y="2291553"/>
            <a:ext cx="950902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TW" altLang="zh-TW" sz="12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Microsoft </a:t>
            </a:r>
            <a:endParaRPr lang="en-US" altLang="zh-TW" sz="125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en-TW" altLang="zh-TW" sz="12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Server</a:t>
            </a: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7D9FE6FD-4F47-4404-911E-48540A8B26A2}"/>
              </a:ext>
            </a:extLst>
          </p:cNvPr>
          <p:cNvSpPr/>
          <p:nvPr/>
        </p:nvSpPr>
        <p:spPr>
          <a:xfrm>
            <a:off x="1168193" y="3305933"/>
            <a:ext cx="1935249" cy="629334"/>
          </a:xfrm>
          <a:prstGeom prst="roundRect">
            <a:avLst>
              <a:gd name="adj" fmla="val 8066"/>
            </a:avLst>
          </a:prstGeom>
          <a:blipFill dpi="0" rotWithShape="1">
            <a:blip r:embed="rId5" cstate="print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F0DD337-42B9-4301-ADFF-FB6C0A7A2C88}"/>
              </a:ext>
            </a:extLst>
          </p:cNvPr>
          <p:cNvSpPr/>
          <p:nvPr/>
        </p:nvSpPr>
        <p:spPr>
          <a:xfrm>
            <a:off x="1168193" y="3392726"/>
            <a:ext cx="1872396" cy="510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TW" altLang="zh-TW" sz="12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myQNAPcloud Link</a:t>
            </a:r>
            <a:r>
              <a:rPr lang="zh-TW" altLang="en-US" sz="12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CN" sz="125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1700"/>
              </a:lnSpc>
            </a:pPr>
            <a:r>
              <a:rPr lang="zh-CN" altLang="en-US" sz="12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加密傳輸</a:t>
            </a:r>
            <a:endParaRPr lang="en-US" altLang="zh-TW" sz="125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grpSp>
        <p:nvGrpSpPr>
          <p:cNvPr id="30" name="群組 8">
            <a:extLst>
              <a:ext uri="{FF2B5EF4-FFF2-40B4-BE49-F238E27FC236}">
                <a16:creationId xmlns:a16="http://schemas.microsoft.com/office/drawing/2014/main" id="{8DDA003C-57EA-4360-AAA1-7182BCAB278E}"/>
              </a:ext>
            </a:extLst>
          </p:cNvPr>
          <p:cNvGrpSpPr/>
          <p:nvPr/>
        </p:nvGrpSpPr>
        <p:grpSpPr>
          <a:xfrm>
            <a:off x="1445811" y="3768827"/>
            <a:ext cx="314328" cy="314328"/>
            <a:chOff x="5892997" y="4071156"/>
            <a:chExt cx="216003" cy="216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1" name="橢圓 106">
              <a:extLst>
                <a:ext uri="{FF2B5EF4-FFF2-40B4-BE49-F238E27FC236}">
                  <a16:creationId xmlns:a16="http://schemas.microsoft.com/office/drawing/2014/main" id="{9FFDE4E6-051E-40E7-B863-04F65CA743C1}"/>
                </a:ext>
              </a:extLst>
            </p:cNvPr>
            <p:cNvSpPr/>
            <p:nvPr/>
          </p:nvSpPr>
          <p:spPr>
            <a:xfrm>
              <a:off x="5892997" y="4071156"/>
              <a:ext cx="216003" cy="216003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32" name="圖形 15">
              <a:extLst>
                <a:ext uri="{FF2B5EF4-FFF2-40B4-BE49-F238E27FC236}">
                  <a16:creationId xmlns:a16="http://schemas.microsoft.com/office/drawing/2014/main" id="{BD903716-3CCA-4353-A133-068214513927}"/>
                </a:ext>
              </a:extLst>
            </p:cNvPr>
            <p:cNvGrpSpPr/>
            <p:nvPr/>
          </p:nvGrpSpPr>
          <p:grpSpPr>
            <a:xfrm>
              <a:off x="5937451" y="4103222"/>
              <a:ext cx="106518" cy="144561"/>
              <a:chOff x="5700272" y="2268099"/>
              <a:chExt cx="128257" cy="174063"/>
            </a:xfrm>
          </p:grpSpPr>
          <p:sp>
            <p:nvSpPr>
              <p:cNvPr id="33" name="手繪多邊形: 圖案 125">
                <a:extLst>
                  <a:ext uri="{FF2B5EF4-FFF2-40B4-BE49-F238E27FC236}">
                    <a16:creationId xmlns:a16="http://schemas.microsoft.com/office/drawing/2014/main" id="{0F77DD9D-D89D-4591-853E-C63BA5831B2E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34" name="手繪多邊形: 圖案 126">
                <a:extLst>
                  <a:ext uri="{FF2B5EF4-FFF2-40B4-BE49-F238E27FC236}">
                    <a16:creationId xmlns:a16="http://schemas.microsoft.com/office/drawing/2014/main" id="{0C1E4B0A-76FB-429C-A80D-B8E32491EE91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35" name="手繪多邊形: 圖案 127">
                <a:extLst>
                  <a:ext uri="{FF2B5EF4-FFF2-40B4-BE49-F238E27FC236}">
                    <a16:creationId xmlns:a16="http://schemas.microsoft.com/office/drawing/2014/main" id="{8445118D-6D21-4CA4-9665-C74CABE16E76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36" name="手繪多邊形: 圖案 128">
                <a:extLst>
                  <a:ext uri="{FF2B5EF4-FFF2-40B4-BE49-F238E27FC236}">
                    <a16:creationId xmlns:a16="http://schemas.microsoft.com/office/drawing/2014/main" id="{20FAD721-8105-43DB-A72E-C28A69A9D3D1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grpSp>
        <p:nvGrpSpPr>
          <p:cNvPr id="37" name="群組 8">
            <a:extLst>
              <a:ext uri="{FF2B5EF4-FFF2-40B4-BE49-F238E27FC236}">
                <a16:creationId xmlns:a16="http://schemas.microsoft.com/office/drawing/2014/main" id="{0DC8F2DF-F9A7-4091-B27E-AD8934CA4C7F}"/>
              </a:ext>
            </a:extLst>
          </p:cNvPr>
          <p:cNvGrpSpPr/>
          <p:nvPr/>
        </p:nvGrpSpPr>
        <p:grpSpPr>
          <a:xfrm>
            <a:off x="2577887" y="3070368"/>
            <a:ext cx="314328" cy="314328"/>
            <a:chOff x="5892997" y="4071156"/>
            <a:chExt cx="216003" cy="216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8" name="橢圓 106">
              <a:extLst>
                <a:ext uri="{FF2B5EF4-FFF2-40B4-BE49-F238E27FC236}">
                  <a16:creationId xmlns:a16="http://schemas.microsoft.com/office/drawing/2014/main" id="{03D1124F-4209-4519-8F16-278D0D594990}"/>
                </a:ext>
              </a:extLst>
            </p:cNvPr>
            <p:cNvSpPr/>
            <p:nvPr/>
          </p:nvSpPr>
          <p:spPr>
            <a:xfrm>
              <a:off x="5892997" y="4071156"/>
              <a:ext cx="216003" cy="216003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39" name="圖形 15">
              <a:extLst>
                <a:ext uri="{FF2B5EF4-FFF2-40B4-BE49-F238E27FC236}">
                  <a16:creationId xmlns:a16="http://schemas.microsoft.com/office/drawing/2014/main" id="{C6B3EC90-15CE-4F6A-A248-0E5AD92F81EA}"/>
                </a:ext>
              </a:extLst>
            </p:cNvPr>
            <p:cNvGrpSpPr/>
            <p:nvPr/>
          </p:nvGrpSpPr>
          <p:grpSpPr>
            <a:xfrm>
              <a:off x="5937451" y="4103222"/>
              <a:ext cx="106518" cy="144561"/>
              <a:chOff x="5700272" y="2268099"/>
              <a:chExt cx="128257" cy="174063"/>
            </a:xfrm>
          </p:grpSpPr>
          <p:sp>
            <p:nvSpPr>
              <p:cNvPr id="40" name="手繪多邊形: 圖案 125">
                <a:extLst>
                  <a:ext uri="{FF2B5EF4-FFF2-40B4-BE49-F238E27FC236}">
                    <a16:creationId xmlns:a16="http://schemas.microsoft.com/office/drawing/2014/main" id="{2EF7E15F-62A6-4890-9F49-D6E522DD337D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41" name="手繪多邊形: 圖案 126">
                <a:extLst>
                  <a:ext uri="{FF2B5EF4-FFF2-40B4-BE49-F238E27FC236}">
                    <a16:creationId xmlns:a16="http://schemas.microsoft.com/office/drawing/2014/main" id="{261236DB-E2B7-42DF-A068-0C0DE990183F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42" name="手繪多邊形: 圖案 127">
                <a:extLst>
                  <a:ext uri="{FF2B5EF4-FFF2-40B4-BE49-F238E27FC236}">
                    <a16:creationId xmlns:a16="http://schemas.microsoft.com/office/drawing/2014/main" id="{A443675D-8AB0-45E0-911C-0C9585FCBF1B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43" name="手繪多邊形: 圖案 128">
                <a:extLst>
                  <a:ext uri="{FF2B5EF4-FFF2-40B4-BE49-F238E27FC236}">
                    <a16:creationId xmlns:a16="http://schemas.microsoft.com/office/drawing/2014/main" id="{E9AE73FE-01AE-4000-9CE7-A34D1751E158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pic>
        <p:nvPicPr>
          <p:cNvPr id="46" name="圖形 45">
            <a:extLst>
              <a:ext uri="{FF2B5EF4-FFF2-40B4-BE49-F238E27FC236}">
                <a16:creationId xmlns:a16="http://schemas.microsoft.com/office/drawing/2014/main" id="{427A7D0C-8F9B-499D-8F6C-044DB564ED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7434" y="4255685"/>
            <a:ext cx="2288057" cy="663401"/>
          </a:xfrm>
          <a:prstGeom prst="rect">
            <a:avLst/>
          </a:prstGeom>
        </p:spPr>
      </p:pic>
      <p:sp>
        <p:nvSpPr>
          <p:cNvPr id="53" name="Oval 11">
            <a:extLst>
              <a:ext uri="{FF2B5EF4-FFF2-40B4-BE49-F238E27FC236}">
                <a16:creationId xmlns:a16="http://schemas.microsoft.com/office/drawing/2014/main" id="{B73A1FED-ED3C-4D45-9CAE-831A8D32287E}"/>
              </a:ext>
            </a:extLst>
          </p:cNvPr>
          <p:cNvSpPr/>
          <p:nvPr/>
        </p:nvSpPr>
        <p:spPr>
          <a:xfrm>
            <a:off x="1149455" y="2902804"/>
            <a:ext cx="264626" cy="264626"/>
          </a:xfrm>
          <a:prstGeom prst="ellipse">
            <a:avLst/>
          </a:prstGeom>
          <a:gradFill>
            <a:gsLst>
              <a:gs pos="0">
                <a:srgbClr val="FE6100"/>
              </a:gs>
              <a:gs pos="100000">
                <a:srgbClr val="FE940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endParaRPr lang="en-TW" sz="1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4" name="Oval 11">
            <a:extLst>
              <a:ext uri="{FF2B5EF4-FFF2-40B4-BE49-F238E27FC236}">
                <a16:creationId xmlns:a16="http://schemas.microsoft.com/office/drawing/2014/main" id="{697EB3C6-A35F-43FB-9889-A0F95ACD6EDA}"/>
              </a:ext>
            </a:extLst>
          </p:cNvPr>
          <p:cNvSpPr/>
          <p:nvPr/>
        </p:nvSpPr>
        <p:spPr>
          <a:xfrm>
            <a:off x="2966685" y="2902425"/>
            <a:ext cx="264626" cy="264626"/>
          </a:xfrm>
          <a:prstGeom prst="ellipse">
            <a:avLst/>
          </a:prstGeom>
          <a:gradFill>
            <a:gsLst>
              <a:gs pos="0">
                <a:srgbClr val="FE6100"/>
              </a:gs>
              <a:gs pos="100000">
                <a:srgbClr val="FE940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endParaRPr lang="en-TW" sz="1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5" name="Google Shape;69;p15">
            <a:extLst>
              <a:ext uri="{FF2B5EF4-FFF2-40B4-BE49-F238E27FC236}">
                <a16:creationId xmlns:a16="http://schemas.microsoft.com/office/drawing/2014/main" id="{C8B276F1-C607-4536-8DC9-C2AF237B6E84}"/>
              </a:ext>
            </a:extLst>
          </p:cNvPr>
          <p:cNvSpPr txBox="1"/>
          <p:nvPr/>
        </p:nvSpPr>
        <p:spPr>
          <a:xfrm>
            <a:off x="4022322" y="2474805"/>
            <a:ext cx="729900" cy="11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500" i="1">
                <a:gradFill>
                  <a:gsLst>
                    <a:gs pos="0">
                      <a:srgbClr val="FE6100"/>
                    </a:gs>
                    <a:gs pos="100000">
                      <a:srgbClr val="FE9400"/>
                    </a:gs>
                  </a:gsLst>
                  <a:lin ang="2700000" scaled="0"/>
                </a:gradFill>
                <a:latin typeface="Impact"/>
                <a:ea typeface="Impact"/>
                <a:cs typeface="Impact"/>
                <a:sym typeface="Impact"/>
              </a:rPr>
              <a:t>1</a:t>
            </a:r>
          </a:p>
        </p:txBody>
      </p:sp>
      <p:sp>
        <p:nvSpPr>
          <p:cNvPr id="56" name="TextBox 14">
            <a:extLst>
              <a:ext uri="{FF2B5EF4-FFF2-40B4-BE49-F238E27FC236}">
                <a16:creationId xmlns:a16="http://schemas.microsoft.com/office/drawing/2014/main" id="{1BAF5423-FB2B-40C5-9E36-33A659D3136F}"/>
              </a:ext>
            </a:extLst>
          </p:cNvPr>
          <p:cNvSpPr txBox="1"/>
          <p:nvPr/>
        </p:nvSpPr>
        <p:spPr>
          <a:xfrm>
            <a:off x="4395739" y="4147250"/>
            <a:ext cx="4484915" cy="456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將處理後的檔案即時儲存至</a:t>
            </a:r>
            <a:r>
              <a:rPr lang="en-US" altLang="zh-CN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中</a:t>
            </a:r>
            <a:endParaRPr lang="en-US" altLang="zh-CN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7" name="Google Shape;68;p15">
            <a:extLst>
              <a:ext uri="{FF2B5EF4-FFF2-40B4-BE49-F238E27FC236}">
                <a16:creationId xmlns:a16="http://schemas.microsoft.com/office/drawing/2014/main" id="{DD1A4280-4BDA-4F3A-AF9C-8B3F686CC9FB}"/>
              </a:ext>
            </a:extLst>
          </p:cNvPr>
          <p:cNvSpPr txBox="1"/>
          <p:nvPr/>
        </p:nvSpPr>
        <p:spPr>
          <a:xfrm>
            <a:off x="3987394" y="3243720"/>
            <a:ext cx="729900" cy="11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500" i="1">
                <a:gradFill>
                  <a:gsLst>
                    <a:gs pos="0">
                      <a:srgbClr val="FE6100"/>
                    </a:gs>
                    <a:gs pos="100000">
                      <a:srgbClr val="FE9400"/>
                    </a:gs>
                  </a:gsLst>
                  <a:lin ang="2700000" scaled="0"/>
                </a:gradFill>
                <a:latin typeface="Impact"/>
                <a:ea typeface="Impact"/>
                <a:cs typeface="Impact"/>
                <a:sym typeface="Impact"/>
              </a:rPr>
              <a:t>2</a:t>
            </a: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AC6404C6-6706-40D9-B6C4-D66BC510EC65}"/>
              </a:ext>
            </a:extLst>
          </p:cNvPr>
          <p:cNvSpPr/>
          <p:nvPr/>
        </p:nvSpPr>
        <p:spPr>
          <a:xfrm>
            <a:off x="4397431" y="3292122"/>
            <a:ext cx="4173248" cy="683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檔案透過加密傳輸至</a:t>
            </a:r>
            <a:r>
              <a:rPr lang="en-US" altLang="zh-CN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Microsoft</a:t>
            </a: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伺服器進行處理</a:t>
            </a:r>
            <a:endParaRPr lang="en-US" altLang="zh-CN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9" name="Google Shape;67;p15">
            <a:extLst>
              <a:ext uri="{FF2B5EF4-FFF2-40B4-BE49-F238E27FC236}">
                <a16:creationId xmlns:a16="http://schemas.microsoft.com/office/drawing/2014/main" id="{C3432288-C105-497D-AB4A-6F2C04B561C8}"/>
              </a:ext>
            </a:extLst>
          </p:cNvPr>
          <p:cNvSpPr txBox="1"/>
          <p:nvPr/>
        </p:nvSpPr>
        <p:spPr>
          <a:xfrm>
            <a:off x="3919086" y="4036582"/>
            <a:ext cx="729900" cy="11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500" i="1">
                <a:gradFill>
                  <a:gsLst>
                    <a:gs pos="0">
                      <a:srgbClr val="FE6100"/>
                    </a:gs>
                    <a:gs pos="100000">
                      <a:srgbClr val="FE9400"/>
                    </a:gs>
                  </a:gsLst>
                  <a:lin ang="2700000" scaled="0"/>
                </a:gradFill>
                <a:latin typeface="Impact"/>
                <a:ea typeface="Impact"/>
                <a:cs typeface="Impact"/>
                <a:sym typeface="Impact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794987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5817D-8202-A746-A396-B5329C2FC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450" y="0"/>
            <a:ext cx="8985250" cy="994172"/>
          </a:xfrm>
        </p:spPr>
        <p:txBody>
          <a:bodyPr>
            <a:normAutofit/>
          </a:bodyPr>
          <a:lstStyle/>
          <a:p>
            <a:r>
              <a:rPr lang="en-TW" sz="3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Microsoft</a:t>
            </a:r>
            <a:r>
              <a:rPr lang="zh-TW" altLang="en-US" sz="3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原廠的</a:t>
            </a:r>
            <a:r>
              <a:rPr lang="en-US" altLang="zh-TW" sz="3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Office</a:t>
            </a:r>
            <a:r>
              <a:rPr lang="zh-TW" altLang="en-US" sz="3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編輯功能</a:t>
            </a:r>
            <a:endParaRPr lang="en-TW" sz="35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A41D7E-4301-0D45-9F99-670616C32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582" y="1163762"/>
            <a:ext cx="7886700" cy="326350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ts val="2250"/>
              </a:lnSpc>
            </a:pPr>
            <a:r>
              <a:rPr lang="en-TW" sz="1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Microsoft</a:t>
            </a:r>
            <a:r>
              <a:rPr lang="zh-TW" altLang="en-US" sz="19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原廠提供，功能最完善</a:t>
            </a:r>
            <a:endParaRPr lang="en-US" altLang="zh-TW" sz="19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250"/>
              </a:lnSpc>
            </a:pPr>
            <a:r>
              <a:rPr lang="zh-CN" altLang="en-US" sz="19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en-US" altLang="zh-CN" sz="19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1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Microsoft 365 Office</a:t>
            </a:r>
            <a:r>
              <a:rPr lang="zh-TW" altLang="en-US" sz="1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9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網頁版相同的編輯功能</a:t>
            </a:r>
            <a:endParaRPr lang="en-US" altLang="zh-TW" sz="19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250"/>
              </a:lnSpc>
            </a:pPr>
            <a:r>
              <a:rPr lang="zh-CN" altLang="en-US" sz="19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你所習慣的操作介面，無需學習馬上上手</a:t>
            </a:r>
            <a:endParaRPr lang="en-TW" sz="19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38C3E3-73A5-C44B-BAC5-72DAA9B710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430" y="2450623"/>
            <a:ext cx="6108569" cy="9258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46954B6B-F9F0-4C9E-B796-999D0F0B84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4675" y="2139606"/>
            <a:ext cx="679925" cy="6799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57">
            <a:extLst>
              <a:ext uri="{FF2B5EF4-FFF2-40B4-BE49-F238E27FC236}">
                <a16:creationId xmlns:a16="http://schemas.microsoft.com/office/drawing/2014/main" id="{78FF3DC4-CDEF-4F44-A3F7-85637E83678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rot="10800000">
            <a:off x="1377340" y="2949417"/>
            <a:ext cx="5469861" cy="3522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AFBE3A3-98EE-5B4E-B8A1-3E00EBBDE4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7819" y="3188440"/>
            <a:ext cx="6108569" cy="9541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AED09A04-25E2-43F1-8747-80FA978722C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6044" y="2997543"/>
            <a:ext cx="679925" cy="6799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图片 57">
            <a:extLst>
              <a:ext uri="{FF2B5EF4-FFF2-40B4-BE49-F238E27FC236}">
                <a16:creationId xmlns:a16="http://schemas.microsoft.com/office/drawing/2014/main" id="{1E34B33C-305C-4152-8494-BB27949CF1F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rot="10800000">
            <a:off x="2136033" y="3701444"/>
            <a:ext cx="5469861" cy="3522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8B2CA5-F452-AF4F-BD31-9EB436FDA7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3838" y="3958431"/>
            <a:ext cx="6108569" cy="9376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2CD40CA7-4F00-4439-B995-3EA80B964BB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37052" y="3713887"/>
            <a:ext cx="679925" cy="679925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A4BED2EF-ACC1-4FDF-9784-4252D0D2BA5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83851" y="1163762"/>
            <a:ext cx="2185133" cy="17741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6183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386CEEC0-C6C0-4A4E-BA40-781DE10B4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756" y="90487"/>
            <a:ext cx="9118600" cy="842963"/>
          </a:xfrm>
        </p:spPr>
        <p:txBody>
          <a:bodyPr>
            <a:noAutofit/>
          </a:bodyPr>
          <a:lstStyle/>
          <a:p>
            <a:r>
              <a:rPr lang="zh-CN" altLang="en-US" sz="3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完整支援 </a:t>
            </a:r>
            <a:r>
              <a:rPr lang="en-US" altLang="zh-CN" sz="35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Microsoft </a:t>
            </a:r>
            <a:r>
              <a:rPr lang="zh-CN" altLang="en-US" sz="3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格式，不必擔心相容性</a:t>
            </a:r>
            <a:endParaRPr lang="en-TW" sz="35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AA0762-528A-4446-BB29-323187713F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0157" y="1151101"/>
            <a:ext cx="6847604" cy="37563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D5F433EB-8F52-474C-A69D-12C9C947AC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11037" y="3315301"/>
            <a:ext cx="2190296" cy="1828200"/>
          </a:xfrm>
          <a:prstGeom prst="rect">
            <a:avLst/>
          </a:prstGeom>
        </p:spPr>
      </p:pic>
      <p:pic>
        <p:nvPicPr>
          <p:cNvPr id="25" name="圖形 24">
            <a:extLst>
              <a:ext uri="{FF2B5EF4-FFF2-40B4-BE49-F238E27FC236}">
                <a16:creationId xmlns:a16="http://schemas.microsoft.com/office/drawing/2014/main" id="{019D363C-112C-43A7-9A46-9A40F035DD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5859" y="4034714"/>
            <a:ext cx="186437" cy="1408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圖形 25">
            <a:extLst>
              <a:ext uri="{FF2B5EF4-FFF2-40B4-BE49-F238E27FC236}">
                <a16:creationId xmlns:a16="http://schemas.microsoft.com/office/drawing/2014/main" id="{8B653733-3038-44F1-BF4C-EBDBC84493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2077" y="4224471"/>
            <a:ext cx="186437" cy="1408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C3C3FA3-F806-2446-8304-1D29286559C9}"/>
              </a:ext>
            </a:extLst>
          </p:cNvPr>
          <p:cNvSpPr txBox="1"/>
          <p:nvPr/>
        </p:nvSpPr>
        <p:spPr>
          <a:xfrm>
            <a:off x="223756" y="1360720"/>
            <a:ext cx="570361" cy="261610"/>
          </a:xfrm>
          <a:prstGeom prst="rect">
            <a:avLst/>
          </a:prstGeom>
          <a:noFill/>
        </p:spPr>
        <p:txBody>
          <a:bodyPr wrap="square" lIns="67500" rtlCol="0" anchor="ctr" anchorCtr="0">
            <a:spAutoFit/>
          </a:bodyPr>
          <a:lstStyle>
            <a:defPPr>
              <a:defRPr lang="en-US"/>
            </a:defPPr>
            <a:lvl1pPr algn="r">
              <a:defRPr sz="1100">
                <a:solidFill>
                  <a:srgbClr val="23519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TW" b="1"/>
              <a:t>docx</a:t>
            </a:r>
          </a:p>
        </p:txBody>
      </p:sp>
      <p:pic>
        <p:nvPicPr>
          <p:cNvPr id="30" name="圖片 9" descr="A close up of a sign&#10;&#10;Description automatically generated">
            <a:extLst>
              <a:ext uri="{FF2B5EF4-FFF2-40B4-BE49-F238E27FC236}">
                <a16:creationId xmlns:a16="http://schemas.microsoft.com/office/drawing/2014/main" id="{677358F9-F9D8-6141-AFB9-61A02CC4DD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583" y="1210866"/>
            <a:ext cx="561320" cy="5613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14" descr="A close up of a sign&#10;&#10;Description automatically generated">
            <a:extLst>
              <a:ext uri="{FF2B5EF4-FFF2-40B4-BE49-F238E27FC236}">
                <a16:creationId xmlns:a16="http://schemas.microsoft.com/office/drawing/2014/main" id="{4DF20741-D6BC-7C4D-AE32-E663357A124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534" y="1945095"/>
            <a:ext cx="561320" cy="561320"/>
          </a:xfrm>
          <a:prstGeom prst="ellipse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6131992-F84A-B942-9E60-44BA5E8B0208}"/>
              </a:ext>
            </a:extLst>
          </p:cNvPr>
          <p:cNvSpPr txBox="1"/>
          <p:nvPr/>
        </p:nvSpPr>
        <p:spPr>
          <a:xfrm>
            <a:off x="297827" y="2083221"/>
            <a:ext cx="477239" cy="276999"/>
          </a:xfrm>
          <a:prstGeom prst="rect">
            <a:avLst/>
          </a:prstGeom>
          <a:noFill/>
        </p:spPr>
        <p:txBody>
          <a:bodyPr wrap="square" lIns="67500" rtlCol="0" anchor="ctr" anchorCtr="0">
            <a:spAutoFit/>
          </a:bodyPr>
          <a:lstStyle>
            <a:defPPr>
              <a:defRPr lang="en-US"/>
            </a:defPPr>
            <a:lvl1pPr algn="r">
              <a:defRPr sz="11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TW"/>
              <a:t>xlsx</a:t>
            </a:r>
          </a:p>
        </p:txBody>
      </p:sp>
      <p:pic>
        <p:nvPicPr>
          <p:cNvPr id="33" name="圖片 8" descr="A close up of a sign&#10;&#10;Description automatically generated">
            <a:extLst>
              <a:ext uri="{FF2B5EF4-FFF2-40B4-BE49-F238E27FC236}">
                <a16:creationId xmlns:a16="http://schemas.microsoft.com/office/drawing/2014/main" id="{F4C79402-0E04-1245-9542-7A9C8AF0788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981" y="2686646"/>
            <a:ext cx="561320" cy="561320"/>
          </a:xfrm>
          <a:prstGeom prst="rect">
            <a:avLst/>
          </a:prstGeom>
        </p:spPr>
      </p:pic>
      <p:sp>
        <p:nvSpPr>
          <p:cNvPr id="34" name="TextBox 16">
            <a:extLst>
              <a:ext uri="{FF2B5EF4-FFF2-40B4-BE49-F238E27FC236}">
                <a16:creationId xmlns:a16="http://schemas.microsoft.com/office/drawing/2014/main" id="{77CA66C6-047D-D44F-AF0E-2371C3860262}"/>
              </a:ext>
            </a:extLst>
          </p:cNvPr>
          <p:cNvSpPr txBox="1"/>
          <p:nvPr/>
        </p:nvSpPr>
        <p:spPr>
          <a:xfrm>
            <a:off x="297828" y="2857818"/>
            <a:ext cx="477239" cy="261610"/>
          </a:xfrm>
          <a:prstGeom prst="rect">
            <a:avLst/>
          </a:prstGeom>
          <a:noFill/>
        </p:spPr>
        <p:txBody>
          <a:bodyPr wrap="square" lIns="67500" rtlCol="0" anchor="ctr" anchorCtr="0">
            <a:spAutoFit/>
          </a:bodyPr>
          <a:lstStyle/>
          <a:p>
            <a:pPr algn="r"/>
            <a:r>
              <a:rPr lang="en-TW" sz="1100">
                <a:solidFill>
                  <a:srgbClr val="AFABA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ppt</a:t>
            </a:r>
            <a:r>
              <a:rPr lang="en-TW" sz="11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267649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6D401-516F-794A-816D-72F6CB5A4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756" y="90487"/>
            <a:ext cx="9118600" cy="842963"/>
          </a:xfrm>
        </p:spPr>
        <p:txBody>
          <a:bodyPr>
            <a:noAutofit/>
          </a:bodyPr>
          <a:lstStyle/>
          <a:p>
            <a:r>
              <a:rPr lang="zh-CN" altLang="en-US" sz="3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完整支援 </a:t>
            </a:r>
            <a:r>
              <a:rPr lang="en-US" altLang="zh-CN" sz="35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Microsoft </a:t>
            </a:r>
            <a:r>
              <a:rPr lang="zh-CN" altLang="en-US" sz="3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格式，不必擔心相容性</a:t>
            </a:r>
            <a:endParaRPr lang="en-TW" sz="35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BB2C95-9C13-2A43-B00C-E008E7FDDF46}"/>
              </a:ext>
            </a:extLst>
          </p:cNvPr>
          <p:cNvSpPr txBox="1"/>
          <p:nvPr/>
        </p:nvSpPr>
        <p:spPr>
          <a:xfrm>
            <a:off x="242806" y="7450703"/>
            <a:ext cx="477239" cy="276999"/>
          </a:xfrm>
          <a:prstGeom prst="rect">
            <a:avLst/>
          </a:prstGeom>
          <a:noFill/>
        </p:spPr>
        <p:txBody>
          <a:bodyPr wrap="square" lIns="67500" rtlCol="0" anchor="ctr" anchorCtr="0">
            <a:spAutoFit/>
          </a:bodyPr>
          <a:lstStyle/>
          <a:p>
            <a:pPr algn="r"/>
            <a:r>
              <a:rPr lang="en-TW" sz="1200">
                <a:solidFill>
                  <a:schemeClr val="bg2">
                    <a:lumMod val="75000"/>
                  </a:schemeClr>
                </a:solidFill>
              </a:rPr>
              <a:t>pptx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68EA9D-E7AF-47F9-8E41-28DF2750AD74}"/>
              </a:ext>
            </a:extLst>
          </p:cNvPr>
          <p:cNvSpPr txBox="1"/>
          <p:nvPr/>
        </p:nvSpPr>
        <p:spPr>
          <a:xfrm>
            <a:off x="316878" y="1360720"/>
            <a:ext cx="477239" cy="261610"/>
          </a:xfrm>
          <a:prstGeom prst="rect">
            <a:avLst/>
          </a:prstGeom>
          <a:noFill/>
        </p:spPr>
        <p:txBody>
          <a:bodyPr wrap="square" lIns="67500" rtlCol="0" anchor="ctr" anchorCtr="0">
            <a:spAutoFit/>
          </a:bodyPr>
          <a:lstStyle/>
          <a:p>
            <a:pPr algn="r"/>
            <a:r>
              <a:rPr lang="en-TW" sz="1100">
                <a:solidFill>
                  <a:srgbClr val="AFABA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docx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C7F6E5A-348F-B943-B0AA-B99FC12ED5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2612" y="1151101"/>
            <a:ext cx="6854195" cy="37563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5" name="圖片 9" descr="A close up of a sign&#10;&#10;Description automatically generated">
            <a:extLst>
              <a:ext uri="{FF2B5EF4-FFF2-40B4-BE49-F238E27FC236}">
                <a16:creationId xmlns:a16="http://schemas.microsoft.com/office/drawing/2014/main" id="{D5A98271-116B-E144-9ED4-D6F5237C1F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583" y="1210866"/>
            <a:ext cx="561320" cy="561320"/>
          </a:xfrm>
          <a:prstGeom prst="rect">
            <a:avLst/>
          </a:prstGeom>
        </p:spPr>
      </p:pic>
      <p:pic>
        <p:nvPicPr>
          <p:cNvPr id="6" name="圖片 14" descr="A close up of a sign&#10;&#10;Description automatically generated">
            <a:extLst>
              <a:ext uri="{FF2B5EF4-FFF2-40B4-BE49-F238E27FC236}">
                <a16:creationId xmlns:a16="http://schemas.microsoft.com/office/drawing/2014/main" id="{EA06051E-3A4E-3E42-8A74-8EF271A52FA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534" y="1945095"/>
            <a:ext cx="561320" cy="561320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B2B88AD-1A8F-864B-AECF-8CF6EDE9A28F}"/>
              </a:ext>
            </a:extLst>
          </p:cNvPr>
          <p:cNvSpPr txBox="1"/>
          <p:nvPr/>
        </p:nvSpPr>
        <p:spPr>
          <a:xfrm>
            <a:off x="297827" y="2090915"/>
            <a:ext cx="477239" cy="261610"/>
          </a:xfrm>
          <a:prstGeom prst="rect">
            <a:avLst/>
          </a:prstGeom>
          <a:noFill/>
        </p:spPr>
        <p:txBody>
          <a:bodyPr wrap="square" lIns="67500" rtlCol="0" anchor="ctr" anchorCtr="0">
            <a:spAutoFit/>
          </a:bodyPr>
          <a:lstStyle/>
          <a:p>
            <a:pPr algn="r"/>
            <a:r>
              <a:rPr lang="en-TW" sz="1100" b="1">
                <a:solidFill>
                  <a:srgbClr val="2473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xlsx</a:t>
            </a:r>
          </a:p>
        </p:txBody>
      </p:sp>
      <p:pic>
        <p:nvPicPr>
          <p:cNvPr id="19" name="圖片 8" descr="A close up of a sign&#10;&#10;Description automatically generated">
            <a:extLst>
              <a:ext uri="{FF2B5EF4-FFF2-40B4-BE49-F238E27FC236}">
                <a16:creationId xmlns:a16="http://schemas.microsoft.com/office/drawing/2014/main" id="{017AB671-6173-4D46-86E6-24F5AB6369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981" y="2686646"/>
            <a:ext cx="561320" cy="561320"/>
          </a:xfrm>
          <a:prstGeom prst="rect">
            <a:avLst/>
          </a:prstGeom>
        </p:spPr>
      </p:pic>
      <p:sp>
        <p:nvSpPr>
          <p:cNvPr id="20" name="TextBox 16">
            <a:extLst>
              <a:ext uri="{FF2B5EF4-FFF2-40B4-BE49-F238E27FC236}">
                <a16:creationId xmlns:a16="http://schemas.microsoft.com/office/drawing/2014/main" id="{25DE5FCC-AB18-4F4F-B2D7-B310DB7F9663}"/>
              </a:ext>
            </a:extLst>
          </p:cNvPr>
          <p:cNvSpPr txBox="1"/>
          <p:nvPr/>
        </p:nvSpPr>
        <p:spPr>
          <a:xfrm>
            <a:off x="297828" y="2857818"/>
            <a:ext cx="477239" cy="261610"/>
          </a:xfrm>
          <a:prstGeom prst="rect">
            <a:avLst/>
          </a:prstGeom>
          <a:noFill/>
        </p:spPr>
        <p:txBody>
          <a:bodyPr wrap="square" lIns="67500" rtlCol="0" anchor="ctr" anchorCtr="0">
            <a:spAutoFit/>
          </a:bodyPr>
          <a:lstStyle/>
          <a:p>
            <a:pPr algn="r"/>
            <a:r>
              <a:rPr lang="en-TW" sz="1100">
                <a:solidFill>
                  <a:srgbClr val="AFABA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ppt</a:t>
            </a:r>
            <a:r>
              <a:rPr lang="en-TW" sz="11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AF873127-F3B7-4BAB-8010-0F0E6735C44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11037" y="3315301"/>
            <a:ext cx="2190296" cy="1828200"/>
          </a:xfrm>
          <a:prstGeom prst="rect">
            <a:avLst/>
          </a:prstGeom>
        </p:spPr>
      </p:pic>
      <p:pic>
        <p:nvPicPr>
          <p:cNvPr id="27" name="圖形 26">
            <a:extLst>
              <a:ext uri="{FF2B5EF4-FFF2-40B4-BE49-F238E27FC236}">
                <a16:creationId xmlns:a16="http://schemas.microsoft.com/office/drawing/2014/main" id="{300CB883-C401-4B13-ACE7-747D31A893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5859" y="4034714"/>
            <a:ext cx="186437" cy="1408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圖形 27">
            <a:extLst>
              <a:ext uri="{FF2B5EF4-FFF2-40B4-BE49-F238E27FC236}">
                <a16:creationId xmlns:a16="http://schemas.microsoft.com/office/drawing/2014/main" id="{0B3258CA-9812-41E3-83AA-29DEAD01AAD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2077" y="4224471"/>
            <a:ext cx="186437" cy="1408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0856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61045F7-3EA1-2240-B94C-9AC0D9577A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3564" y="1151101"/>
            <a:ext cx="6854196" cy="37563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6F8B24E8-57B3-BA4C-A5E1-45F5BD6A8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756" y="90487"/>
            <a:ext cx="9118600" cy="842963"/>
          </a:xfrm>
        </p:spPr>
        <p:txBody>
          <a:bodyPr>
            <a:noAutofit/>
          </a:bodyPr>
          <a:lstStyle/>
          <a:p>
            <a:r>
              <a:rPr lang="zh-CN" altLang="en-US" sz="3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完整支援 </a:t>
            </a:r>
            <a:r>
              <a:rPr lang="en-US" altLang="zh-CN" sz="35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Microsoft </a:t>
            </a:r>
            <a:r>
              <a:rPr lang="zh-CN" altLang="en-US" sz="3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格式，不必擔心相容性</a:t>
            </a:r>
            <a:endParaRPr lang="en-TW" sz="35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33887E4D-233E-4CED-A240-7BE4050855C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11037" y="3315301"/>
            <a:ext cx="2190296" cy="1828200"/>
          </a:xfrm>
          <a:prstGeom prst="rect">
            <a:avLst/>
          </a:prstGeom>
        </p:spPr>
      </p:pic>
      <p:pic>
        <p:nvPicPr>
          <p:cNvPr id="33" name="圖形 32">
            <a:extLst>
              <a:ext uri="{FF2B5EF4-FFF2-40B4-BE49-F238E27FC236}">
                <a16:creationId xmlns:a16="http://schemas.microsoft.com/office/drawing/2014/main" id="{08F4C0C1-3CA5-4DDB-BEB3-1EE6A7A2F1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5859" y="4034714"/>
            <a:ext cx="186437" cy="1408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圖形 33">
            <a:extLst>
              <a:ext uri="{FF2B5EF4-FFF2-40B4-BE49-F238E27FC236}">
                <a16:creationId xmlns:a16="http://schemas.microsoft.com/office/drawing/2014/main" id="{11F65F1B-5E2B-480C-B3D7-B7FE4E501D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2077" y="4224471"/>
            <a:ext cx="186437" cy="1408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3D384BD-8450-6449-A17E-4658B5F942F6}"/>
              </a:ext>
            </a:extLst>
          </p:cNvPr>
          <p:cNvSpPr txBox="1"/>
          <p:nvPr/>
        </p:nvSpPr>
        <p:spPr>
          <a:xfrm>
            <a:off x="223756" y="1360720"/>
            <a:ext cx="570361" cy="261610"/>
          </a:xfrm>
          <a:prstGeom prst="rect">
            <a:avLst/>
          </a:prstGeom>
          <a:noFill/>
        </p:spPr>
        <p:txBody>
          <a:bodyPr wrap="square" lIns="67500" rtlCol="0" anchor="ctr" anchorCtr="0">
            <a:spAutoFit/>
          </a:bodyPr>
          <a:lstStyle>
            <a:defPPr>
              <a:defRPr lang="en-US"/>
            </a:defPPr>
            <a:lvl1pPr algn="r">
              <a:defRPr sz="1100">
                <a:solidFill>
                  <a:srgbClr val="AFABA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TW"/>
              <a:t>docx</a:t>
            </a:r>
          </a:p>
        </p:txBody>
      </p:sp>
      <p:pic>
        <p:nvPicPr>
          <p:cNvPr id="14" name="圖片 9" descr="A close up of a sign&#10;&#10;Description automatically generated">
            <a:extLst>
              <a:ext uri="{FF2B5EF4-FFF2-40B4-BE49-F238E27FC236}">
                <a16:creationId xmlns:a16="http://schemas.microsoft.com/office/drawing/2014/main" id="{3F44BA32-D605-8241-81F4-C07B0AA36DF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alphaModFix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583" y="1210866"/>
            <a:ext cx="561320" cy="561320"/>
          </a:xfrm>
          <a:prstGeom prst="ellipse">
            <a:avLst/>
          </a:prstGeom>
        </p:spPr>
      </p:pic>
      <p:pic>
        <p:nvPicPr>
          <p:cNvPr id="15" name="圖片 14" descr="A close up of a sign&#10;&#10;Description automatically generated">
            <a:extLst>
              <a:ext uri="{FF2B5EF4-FFF2-40B4-BE49-F238E27FC236}">
                <a16:creationId xmlns:a16="http://schemas.microsoft.com/office/drawing/2014/main" id="{A08F3C1C-12B6-5346-8DF0-CADE755F237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534" y="1945095"/>
            <a:ext cx="561320" cy="561320"/>
          </a:xfrm>
          <a:prstGeom prst="ellipse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B0FE0F0-5F67-D749-AB5E-63CF51BD8CE8}"/>
              </a:ext>
            </a:extLst>
          </p:cNvPr>
          <p:cNvSpPr txBox="1"/>
          <p:nvPr/>
        </p:nvSpPr>
        <p:spPr>
          <a:xfrm>
            <a:off x="297827" y="2090915"/>
            <a:ext cx="477239" cy="261610"/>
          </a:xfrm>
          <a:prstGeom prst="rect">
            <a:avLst/>
          </a:prstGeom>
          <a:noFill/>
        </p:spPr>
        <p:txBody>
          <a:bodyPr wrap="square" lIns="67500" rtlCol="0" anchor="ctr" anchorCtr="0">
            <a:spAutoFit/>
          </a:bodyPr>
          <a:lstStyle>
            <a:defPPr>
              <a:defRPr lang="en-US"/>
            </a:defPPr>
            <a:lvl1pPr algn="r">
              <a:defRPr sz="11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TW"/>
              <a:t>xlsx</a:t>
            </a:r>
          </a:p>
        </p:txBody>
      </p:sp>
      <p:pic>
        <p:nvPicPr>
          <p:cNvPr id="17" name="圖片 8" descr="A close up of a sign&#10;&#10;Description automatically generated">
            <a:extLst>
              <a:ext uri="{FF2B5EF4-FFF2-40B4-BE49-F238E27FC236}">
                <a16:creationId xmlns:a16="http://schemas.microsoft.com/office/drawing/2014/main" id="{CF8D35AD-B3E2-4245-B700-C10E9E2C115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981" y="2686646"/>
            <a:ext cx="561320" cy="5613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TextBox 16">
            <a:extLst>
              <a:ext uri="{FF2B5EF4-FFF2-40B4-BE49-F238E27FC236}">
                <a16:creationId xmlns:a16="http://schemas.microsoft.com/office/drawing/2014/main" id="{2BF06D39-A329-0F41-BED1-58325951C51A}"/>
              </a:ext>
            </a:extLst>
          </p:cNvPr>
          <p:cNvSpPr txBox="1"/>
          <p:nvPr/>
        </p:nvSpPr>
        <p:spPr>
          <a:xfrm>
            <a:off x="297828" y="2857818"/>
            <a:ext cx="477239" cy="261610"/>
          </a:xfrm>
          <a:prstGeom prst="rect">
            <a:avLst/>
          </a:prstGeom>
          <a:noFill/>
        </p:spPr>
        <p:txBody>
          <a:bodyPr wrap="square" lIns="67500" rtlCol="0" anchor="ctr" anchorCtr="0">
            <a:spAutoFit/>
          </a:bodyPr>
          <a:lstStyle>
            <a:defPPr>
              <a:defRPr lang="en-US"/>
            </a:defPPr>
            <a:lvl1pPr algn="r">
              <a:defRPr sz="1100" b="1">
                <a:solidFill>
                  <a:srgbClr val="D14C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TW"/>
              <a:t>pptx</a:t>
            </a:r>
          </a:p>
        </p:txBody>
      </p:sp>
    </p:spTree>
    <p:extLst>
      <p:ext uri="{BB962C8B-B14F-4D97-AF65-F5344CB8AC3E}">
        <p14:creationId xmlns:p14="http://schemas.microsoft.com/office/powerpoint/2010/main" val="3132591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43899B73-1ED6-49D6-9182-1B14341509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3" name="圖形 28">
            <a:extLst>
              <a:ext uri="{FF2B5EF4-FFF2-40B4-BE49-F238E27FC236}">
                <a16:creationId xmlns:a16="http://schemas.microsoft.com/office/drawing/2014/main" id="{D30D8BC4-2B79-4B3C-A45F-21B5BC8D84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177" y="1384597"/>
            <a:ext cx="4606547" cy="35588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9C86B9-8437-E04A-9116-0DDB3003F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" y="124457"/>
            <a:ext cx="9963150" cy="842963"/>
          </a:xfrm>
        </p:spPr>
        <p:txBody>
          <a:bodyPr>
            <a:noAutofit/>
          </a:bodyPr>
          <a:lstStyle/>
          <a:p>
            <a:r>
              <a:rPr kumimoji="1" lang="zh-CN" altLang="en-US" sz="3500" b="1">
                <a:latin typeface="微軟正黑體"/>
                <a:ea typeface="微軟正黑體"/>
              </a:rPr>
              <a:t>馬上開始用</a:t>
            </a:r>
            <a:r>
              <a:rPr kumimoji="1" lang="en-US" altLang="zh-CN" sz="3500" b="1">
                <a:latin typeface="微軟正黑體"/>
                <a:ea typeface="微軟正黑體"/>
              </a:rPr>
              <a:t> </a:t>
            </a:r>
            <a:r>
              <a:rPr kumimoji="1" lang="en-US" altLang="zh-CN" sz="35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Office</a:t>
            </a:r>
            <a:r>
              <a:rPr kumimoji="1" lang="en-US" altLang="zh-CN" sz="3500" b="1">
                <a:latin typeface="微軟正黑體"/>
                <a:ea typeface="微軟正黑體"/>
              </a:rPr>
              <a:t> </a:t>
            </a:r>
            <a:r>
              <a:rPr kumimoji="1" lang="zh-CN" altLang="en-US" sz="3500" b="1">
                <a:latin typeface="微軟正黑體"/>
                <a:ea typeface="微軟正黑體"/>
              </a:rPr>
              <a:t>網頁版進行團隊協作</a:t>
            </a:r>
            <a:endParaRPr lang="en-TW" sz="3500" b="1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CB8786D2-758B-42CF-ABBD-3C20BD8AE367}"/>
              </a:ext>
            </a:extLst>
          </p:cNvPr>
          <p:cNvSpPr/>
          <p:nvPr/>
        </p:nvSpPr>
        <p:spPr>
          <a:xfrm>
            <a:off x="1179227" y="1566604"/>
            <a:ext cx="3574469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2300" b="1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管理員啟用</a:t>
            </a:r>
            <a:r>
              <a:rPr lang="en-US" altLang="zh-TW" sz="23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myQNAPcloud</a:t>
            </a:r>
            <a:r>
              <a:rPr lang="en-US" altLang="zh-TW" sz="23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Link</a:t>
            </a:r>
          </a:p>
        </p:txBody>
      </p:sp>
      <p:sp>
        <p:nvSpPr>
          <p:cNvPr id="30" name="內容版面配置區 2">
            <a:extLst>
              <a:ext uri="{FF2B5EF4-FFF2-40B4-BE49-F238E27FC236}">
                <a16:creationId xmlns:a16="http://schemas.microsoft.com/office/drawing/2014/main" id="{4687B371-60DF-4CAB-9F96-525E0EB380AC}"/>
              </a:ext>
            </a:extLst>
          </p:cNvPr>
          <p:cNvSpPr txBox="1">
            <a:spLocks/>
          </p:cNvSpPr>
          <p:nvPr/>
        </p:nvSpPr>
        <p:spPr>
          <a:xfrm>
            <a:off x="545673" y="1705722"/>
            <a:ext cx="284591" cy="552464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600"/>
              </a:lnSpc>
              <a:spcBef>
                <a:spcPts val="1125"/>
              </a:spcBef>
              <a:buSzPct val="80000"/>
              <a:buNone/>
            </a:pPr>
            <a:r>
              <a:rPr lang="en-US" altLang="zh-TW" sz="30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</a:t>
            </a:r>
            <a:endParaRPr lang="zh-TW" altLang="en-US" sz="30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4751AC90-6947-4B82-8D6F-2858A76D1762}"/>
              </a:ext>
            </a:extLst>
          </p:cNvPr>
          <p:cNvCxnSpPr>
            <a:cxnSpLocks/>
          </p:cNvCxnSpPr>
          <p:nvPr/>
        </p:nvCxnSpPr>
        <p:spPr>
          <a:xfrm>
            <a:off x="1020713" y="1825995"/>
            <a:ext cx="0" cy="326268"/>
          </a:xfrm>
          <a:prstGeom prst="line">
            <a:avLst/>
          </a:prstGeom>
          <a:ln w="1651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矩形 53">
            <a:extLst>
              <a:ext uri="{FF2B5EF4-FFF2-40B4-BE49-F238E27FC236}">
                <a16:creationId xmlns:a16="http://schemas.microsoft.com/office/drawing/2014/main" id="{8792869F-8CDB-4CB5-BFF7-61CF46B48685}"/>
              </a:ext>
            </a:extLst>
          </p:cNvPr>
          <p:cNvSpPr/>
          <p:nvPr/>
        </p:nvSpPr>
        <p:spPr>
          <a:xfrm>
            <a:off x="1182369" y="2654539"/>
            <a:ext cx="3574469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3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建立文件</a:t>
            </a:r>
          </a:p>
        </p:txBody>
      </p:sp>
      <p:sp>
        <p:nvSpPr>
          <p:cNvPr id="55" name="內容版面配置區 2">
            <a:extLst>
              <a:ext uri="{FF2B5EF4-FFF2-40B4-BE49-F238E27FC236}">
                <a16:creationId xmlns:a16="http://schemas.microsoft.com/office/drawing/2014/main" id="{63142348-72E8-45CA-BDC4-F4BD0BFB9DBA}"/>
              </a:ext>
            </a:extLst>
          </p:cNvPr>
          <p:cNvSpPr txBox="1">
            <a:spLocks/>
          </p:cNvSpPr>
          <p:nvPr/>
        </p:nvSpPr>
        <p:spPr>
          <a:xfrm>
            <a:off x="548815" y="2599350"/>
            <a:ext cx="284591" cy="552464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600"/>
              </a:lnSpc>
              <a:spcBef>
                <a:spcPts val="1125"/>
              </a:spcBef>
              <a:buSzPct val="80000"/>
              <a:buNone/>
            </a:pPr>
            <a:r>
              <a:rPr lang="en-US" altLang="zh-TW" sz="30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2</a:t>
            </a:r>
            <a:endParaRPr lang="zh-TW" altLang="en-US" sz="30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cxnSp>
        <p:nvCxnSpPr>
          <p:cNvPr id="56" name="直線接點 55">
            <a:extLst>
              <a:ext uri="{FF2B5EF4-FFF2-40B4-BE49-F238E27FC236}">
                <a16:creationId xmlns:a16="http://schemas.microsoft.com/office/drawing/2014/main" id="{626E9EC8-D4CA-40BA-A0CE-1CD870162BFE}"/>
              </a:ext>
            </a:extLst>
          </p:cNvPr>
          <p:cNvCxnSpPr>
            <a:cxnSpLocks/>
          </p:cNvCxnSpPr>
          <p:nvPr/>
        </p:nvCxnSpPr>
        <p:spPr>
          <a:xfrm>
            <a:off x="1023855" y="2714543"/>
            <a:ext cx="0" cy="326268"/>
          </a:xfrm>
          <a:prstGeom prst="line">
            <a:avLst/>
          </a:prstGeom>
          <a:ln w="1651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矩形 56">
            <a:extLst>
              <a:ext uri="{FF2B5EF4-FFF2-40B4-BE49-F238E27FC236}">
                <a16:creationId xmlns:a16="http://schemas.microsoft.com/office/drawing/2014/main" id="{A3B30BD9-33F6-48EA-9F5A-2448EB5B55D0}"/>
              </a:ext>
            </a:extLst>
          </p:cNvPr>
          <p:cNvSpPr/>
          <p:nvPr/>
        </p:nvSpPr>
        <p:spPr>
          <a:xfrm>
            <a:off x="1182369" y="3399694"/>
            <a:ext cx="3574469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3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建立團隊共用資料夾</a:t>
            </a:r>
          </a:p>
        </p:txBody>
      </p:sp>
      <p:sp>
        <p:nvSpPr>
          <p:cNvPr id="58" name="內容版面配置區 2">
            <a:extLst>
              <a:ext uri="{FF2B5EF4-FFF2-40B4-BE49-F238E27FC236}">
                <a16:creationId xmlns:a16="http://schemas.microsoft.com/office/drawing/2014/main" id="{6AE9DD43-5A4D-4A1F-BCF9-6EE7D47EFB3D}"/>
              </a:ext>
            </a:extLst>
          </p:cNvPr>
          <p:cNvSpPr txBox="1">
            <a:spLocks/>
          </p:cNvSpPr>
          <p:nvPr/>
        </p:nvSpPr>
        <p:spPr>
          <a:xfrm>
            <a:off x="548815" y="3331805"/>
            <a:ext cx="284591" cy="552464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600"/>
              </a:lnSpc>
              <a:spcBef>
                <a:spcPts val="1125"/>
              </a:spcBef>
              <a:buSzPct val="80000"/>
              <a:buNone/>
            </a:pPr>
            <a:r>
              <a:rPr lang="en-US" altLang="zh-TW" sz="30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3</a:t>
            </a:r>
            <a:endParaRPr lang="zh-TW" altLang="en-US" sz="30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cxnSp>
        <p:nvCxnSpPr>
          <p:cNvPr id="59" name="直線接點 58">
            <a:extLst>
              <a:ext uri="{FF2B5EF4-FFF2-40B4-BE49-F238E27FC236}">
                <a16:creationId xmlns:a16="http://schemas.microsoft.com/office/drawing/2014/main" id="{4E40388F-FD9F-4381-B4FF-D5EDD2C11E66}"/>
              </a:ext>
            </a:extLst>
          </p:cNvPr>
          <p:cNvCxnSpPr>
            <a:cxnSpLocks/>
          </p:cNvCxnSpPr>
          <p:nvPr/>
        </p:nvCxnSpPr>
        <p:spPr>
          <a:xfrm>
            <a:off x="1023855" y="3446998"/>
            <a:ext cx="0" cy="326268"/>
          </a:xfrm>
          <a:prstGeom prst="line">
            <a:avLst/>
          </a:prstGeom>
          <a:ln w="1651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矩形 59">
            <a:extLst>
              <a:ext uri="{FF2B5EF4-FFF2-40B4-BE49-F238E27FC236}">
                <a16:creationId xmlns:a16="http://schemas.microsoft.com/office/drawing/2014/main" id="{FBE05DAC-399E-4061-8757-FFEFAE3CD59D}"/>
              </a:ext>
            </a:extLst>
          </p:cNvPr>
          <p:cNvSpPr/>
          <p:nvPr/>
        </p:nvSpPr>
        <p:spPr>
          <a:xfrm>
            <a:off x="1176255" y="4128653"/>
            <a:ext cx="3574469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3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團隊在線即時協作</a:t>
            </a:r>
          </a:p>
        </p:txBody>
      </p:sp>
      <p:sp>
        <p:nvSpPr>
          <p:cNvPr id="61" name="內容版面配置區 2">
            <a:extLst>
              <a:ext uri="{FF2B5EF4-FFF2-40B4-BE49-F238E27FC236}">
                <a16:creationId xmlns:a16="http://schemas.microsoft.com/office/drawing/2014/main" id="{ABEE498E-90B8-4F9F-BF2B-36A7EAEB3B7D}"/>
              </a:ext>
            </a:extLst>
          </p:cNvPr>
          <p:cNvSpPr txBox="1">
            <a:spLocks/>
          </p:cNvSpPr>
          <p:nvPr/>
        </p:nvSpPr>
        <p:spPr>
          <a:xfrm>
            <a:off x="542701" y="4073464"/>
            <a:ext cx="284591" cy="552464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600"/>
              </a:lnSpc>
              <a:spcBef>
                <a:spcPts val="1125"/>
              </a:spcBef>
              <a:buSzPct val="80000"/>
              <a:buNone/>
            </a:pPr>
            <a:r>
              <a:rPr lang="en-US" altLang="zh-TW" sz="30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4</a:t>
            </a:r>
            <a:endParaRPr lang="zh-TW" altLang="en-US" sz="30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5D6DAA5E-FE8B-4663-BD7D-9E54C3E46D5C}"/>
              </a:ext>
            </a:extLst>
          </p:cNvPr>
          <p:cNvCxnSpPr>
            <a:cxnSpLocks/>
          </p:cNvCxnSpPr>
          <p:nvPr/>
        </p:nvCxnSpPr>
        <p:spPr>
          <a:xfrm>
            <a:off x="1017741" y="4188657"/>
            <a:ext cx="0" cy="326268"/>
          </a:xfrm>
          <a:prstGeom prst="line">
            <a:avLst/>
          </a:prstGeom>
          <a:ln w="1651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接點 64">
            <a:extLst>
              <a:ext uri="{FF2B5EF4-FFF2-40B4-BE49-F238E27FC236}">
                <a16:creationId xmlns:a16="http://schemas.microsoft.com/office/drawing/2014/main" id="{A248A6F1-27E1-48A8-88B8-76D21D369DE5}"/>
              </a:ext>
            </a:extLst>
          </p:cNvPr>
          <p:cNvCxnSpPr>
            <a:cxnSpLocks/>
          </p:cNvCxnSpPr>
          <p:nvPr/>
        </p:nvCxnSpPr>
        <p:spPr>
          <a:xfrm>
            <a:off x="705881" y="3253410"/>
            <a:ext cx="3504767" cy="0"/>
          </a:xfrm>
          <a:prstGeom prst="line">
            <a:avLst/>
          </a:prstGeom>
          <a:ln w="25400">
            <a:gradFill>
              <a:gsLst>
                <a:gs pos="100000">
                  <a:srgbClr val="FFED4D"/>
                </a:gs>
                <a:gs pos="0">
                  <a:srgbClr val="FF8719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接點 65">
            <a:extLst>
              <a:ext uri="{FF2B5EF4-FFF2-40B4-BE49-F238E27FC236}">
                <a16:creationId xmlns:a16="http://schemas.microsoft.com/office/drawing/2014/main" id="{200F0E1E-57C8-46C2-B0A0-C5DD61D0CC5A}"/>
              </a:ext>
            </a:extLst>
          </p:cNvPr>
          <p:cNvCxnSpPr>
            <a:cxnSpLocks/>
          </p:cNvCxnSpPr>
          <p:nvPr/>
        </p:nvCxnSpPr>
        <p:spPr>
          <a:xfrm>
            <a:off x="705881" y="3985650"/>
            <a:ext cx="3504767" cy="0"/>
          </a:xfrm>
          <a:prstGeom prst="line">
            <a:avLst/>
          </a:prstGeom>
          <a:ln w="25400">
            <a:gradFill>
              <a:gsLst>
                <a:gs pos="100000">
                  <a:srgbClr val="FFED4D"/>
                </a:gs>
                <a:gs pos="0">
                  <a:srgbClr val="FF8719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接點 67">
            <a:extLst>
              <a:ext uri="{FF2B5EF4-FFF2-40B4-BE49-F238E27FC236}">
                <a16:creationId xmlns:a16="http://schemas.microsoft.com/office/drawing/2014/main" id="{31FB3518-34A6-45F8-978D-85636929DF8E}"/>
              </a:ext>
            </a:extLst>
          </p:cNvPr>
          <p:cNvCxnSpPr>
            <a:cxnSpLocks/>
          </p:cNvCxnSpPr>
          <p:nvPr/>
        </p:nvCxnSpPr>
        <p:spPr>
          <a:xfrm>
            <a:off x="705881" y="2497760"/>
            <a:ext cx="3504767" cy="0"/>
          </a:xfrm>
          <a:prstGeom prst="line">
            <a:avLst/>
          </a:prstGeom>
          <a:ln w="25400">
            <a:gradFill>
              <a:gsLst>
                <a:gs pos="100000">
                  <a:srgbClr val="FFED4D"/>
                </a:gs>
                <a:gs pos="0">
                  <a:srgbClr val="FF8719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" name="圖形 73">
            <a:extLst>
              <a:ext uri="{FF2B5EF4-FFF2-40B4-BE49-F238E27FC236}">
                <a16:creationId xmlns:a16="http://schemas.microsoft.com/office/drawing/2014/main" id="{25F0F9A6-2732-45C5-B0BE-B40DB73FDB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44563" y="3768427"/>
            <a:ext cx="830094" cy="10833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4740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>
            <a:extLst>
              <a:ext uri="{FF2B5EF4-FFF2-40B4-BE49-F238E27FC236}">
                <a16:creationId xmlns:a16="http://schemas.microsoft.com/office/drawing/2014/main" id="{666C0BF0-B368-4B86-A9A1-13242508947C}"/>
              </a:ext>
            </a:extLst>
          </p:cNvPr>
          <p:cNvGrpSpPr/>
          <p:nvPr/>
        </p:nvGrpSpPr>
        <p:grpSpPr>
          <a:xfrm>
            <a:off x="1220555" y="1006443"/>
            <a:ext cx="7030803" cy="4202858"/>
            <a:chOff x="1211497" y="928157"/>
            <a:chExt cx="7469468" cy="4465082"/>
          </a:xfrm>
        </p:grpSpPr>
        <p:pic>
          <p:nvPicPr>
            <p:cNvPr id="14" name="Picture 36">
              <a:extLst>
                <a:ext uri="{FF2B5EF4-FFF2-40B4-BE49-F238E27FC236}">
                  <a16:creationId xmlns:a16="http://schemas.microsoft.com/office/drawing/2014/main" id="{0AA31CE2-D7F9-48EA-9871-D689D87B27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11497" y="928157"/>
              <a:ext cx="7469468" cy="4465082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D37EC8F-8600-F54A-ACD3-90A545B4A4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77690" y="1356861"/>
              <a:ext cx="5745509" cy="330534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A9B8CD33-22F2-A244-8848-06D47B832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500" y="85194"/>
            <a:ext cx="7886700" cy="842963"/>
          </a:xfrm>
        </p:spPr>
        <p:txBody>
          <a:bodyPr>
            <a:normAutofit/>
          </a:bodyPr>
          <a:lstStyle/>
          <a:p>
            <a:r>
              <a:rPr lang="zh-TW" altLang="en-US" sz="3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快速設定馬上</a:t>
            </a:r>
            <a:r>
              <a:rPr lang="zh-CN" altLang="en-US" sz="3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使</a:t>
            </a:r>
            <a:r>
              <a:rPr lang="zh-TW" altLang="en-US" sz="3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用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BC913F-7AEF-9E46-9CBB-DFEC863716E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20975" y="1554881"/>
            <a:ext cx="1581460" cy="1581460"/>
          </a:xfrm>
          <a:prstGeom prst="ellipse">
            <a:avLst/>
          </a:prstGeom>
          <a:ln w="38100">
            <a:noFill/>
          </a:ln>
        </p:spPr>
      </p:pic>
      <p:sp>
        <p:nvSpPr>
          <p:cNvPr id="16" name="Google Shape;411;p36">
            <a:extLst>
              <a:ext uri="{FF2B5EF4-FFF2-40B4-BE49-F238E27FC236}">
                <a16:creationId xmlns:a16="http://schemas.microsoft.com/office/drawing/2014/main" id="{9376176F-27E7-4711-98DD-757553D94583}"/>
              </a:ext>
            </a:extLst>
          </p:cNvPr>
          <p:cNvSpPr/>
          <p:nvPr/>
        </p:nvSpPr>
        <p:spPr>
          <a:xfrm>
            <a:off x="6311900" y="4316074"/>
            <a:ext cx="1939458" cy="417355"/>
          </a:xfrm>
          <a:prstGeom prst="roundRect">
            <a:avLst>
              <a:gd name="adj" fmla="val 15006"/>
            </a:avLst>
          </a:prstGeom>
          <a:gradFill>
            <a:gsLst>
              <a:gs pos="0">
                <a:srgbClr val="FE6D00"/>
              </a:gs>
              <a:gs pos="100000">
                <a:srgbClr val="FE930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3D70ED6B-F063-4182-AF19-926BB42D5075}"/>
              </a:ext>
            </a:extLst>
          </p:cNvPr>
          <p:cNvSpPr/>
          <p:nvPr/>
        </p:nvSpPr>
        <p:spPr>
          <a:xfrm>
            <a:off x="6020975" y="1525181"/>
            <a:ext cx="1581460" cy="1581460"/>
          </a:xfrm>
          <a:prstGeom prst="ellipse">
            <a:avLst/>
          </a:prstGeom>
          <a:noFill/>
          <a:ln w="38100">
            <a:gradFill>
              <a:gsLst>
                <a:gs pos="0">
                  <a:srgbClr val="F8B500"/>
                </a:gs>
                <a:gs pos="100000">
                  <a:srgbClr val="EB5605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C639A3-9640-0143-A819-4473A004992D}"/>
              </a:ext>
            </a:extLst>
          </p:cNvPr>
          <p:cNvSpPr txBox="1"/>
          <p:nvPr/>
        </p:nvSpPr>
        <p:spPr>
          <a:xfrm>
            <a:off x="6580690" y="4378557"/>
            <a:ext cx="1748449" cy="2923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CN" altLang="en-US" sz="13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此功能由管理員操作</a:t>
            </a:r>
            <a:endParaRPr lang="en-TW" sz="13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Google Shape;411;p36">
            <a:extLst>
              <a:ext uri="{FF2B5EF4-FFF2-40B4-BE49-F238E27FC236}">
                <a16:creationId xmlns:a16="http://schemas.microsoft.com/office/drawing/2014/main" id="{E46EFA8A-3A6C-4F99-A711-61ED35B35952}"/>
              </a:ext>
            </a:extLst>
          </p:cNvPr>
          <p:cNvSpPr/>
          <p:nvPr/>
        </p:nvSpPr>
        <p:spPr>
          <a:xfrm>
            <a:off x="996950" y="4307548"/>
            <a:ext cx="2495550" cy="417355"/>
          </a:xfrm>
          <a:prstGeom prst="roundRect">
            <a:avLst>
              <a:gd name="adj" fmla="val 10441"/>
            </a:avLst>
          </a:prstGeom>
          <a:gradFill>
            <a:gsLst>
              <a:gs pos="1087">
                <a:srgbClr val="05F2F9"/>
              </a:gs>
              <a:gs pos="23000">
                <a:srgbClr val="0C6BE1"/>
              </a:gs>
              <a:gs pos="100000">
                <a:srgbClr val="59019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89BE2FD-35E2-714E-B5C9-A9755A3BB0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424" y="4090972"/>
            <a:ext cx="743619" cy="74361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011CA3E4-AC1C-FC43-A0A8-27B99B6AED51}"/>
              </a:ext>
            </a:extLst>
          </p:cNvPr>
          <p:cNvSpPr/>
          <p:nvPr/>
        </p:nvSpPr>
        <p:spPr>
          <a:xfrm>
            <a:off x="1303541" y="4363391"/>
            <a:ext cx="2130914" cy="2923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kumimoji="1" lang="zh-CN" altLang="en-US" sz="13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啟用</a:t>
            </a:r>
            <a:r>
              <a:rPr kumimoji="1" lang="zh-TW" altLang="en-US" sz="13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en-US" altLang="zh-TW" sz="13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myQNAPc</a:t>
            </a:r>
            <a:r>
              <a:rPr kumimoji="1" lang="en-US" altLang="zh-CN" sz="13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loud</a:t>
            </a:r>
            <a:r>
              <a:rPr kumimoji="1" lang="en-US" altLang="zh-CN" sz="13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Link</a:t>
            </a:r>
            <a:endParaRPr kumimoji="1" lang="zh-TW" altLang="en-US" sz="13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7F4422FC-F480-4638-B7B4-59ED5FD004B0}"/>
              </a:ext>
            </a:extLst>
          </p:cNvPr>
          <p:cNvSpPr/>
          <p:nvPr/>
        </p:nvSpPr>
        <p:spPr>
          <a:xfrm>
            <a:off x="6132932" y="4287526"/>
            <a:ext cx="484004" cy="484004"/>
          </a:xfrm>
          <a:prstGeom prst="ellipse">
            <a:avLst/>
          </a:prstGeom>
          <a:gradFill>
            <a:gsLst>
              <a:gs pos="1087">
                <a:srgbClr val="EB5505"/>
              </a:gs>
              <a:gs pos="100000">
                <a:srgbClr val="FFEF1D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6AB10B6-7D9E-C94A-8E7F-A8FED5C69F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9149" y="4287526"/>
            <a:ext cx="874461" cy="48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44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511</Words>
  <Application>Microsoft Office PowerPoint</Application>
  <PresentationFormat>如螢幕大小 (16:9)</PresentationFormat>
  <Paragraphs>86</Paragraphs>
  <Slides>17</Slides>
  <Notes>3</Notes>
  <HiddenSlides>2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5" baseType="lpstr">
      <vt:lpstr>Microsoft JhengHei UI</vt:lpstr>
      <vt:lpstr>微軟正黑體</vt:lpstr>
      <vt:lpstr>微軟正黑體</vt:lpstr>
      <vt:lpstr>Arial</vt:lpstr>
      <vt:lpstr>Calibri</vt:lpstr>
      <vt:lpstr>Calibri Light</vt:lpstr>
      <vt:lpstr>Impact</vt:lpstr>
      <vt:lpstr>Office Theme</vt:lpstr>
      <vt:lpstr>PowerPoint 簡報</vt:lpstr>
      <vt:lpstr>QNAP File Station x Microsoft 365 </vt:lpstr>
      <vt:lpstr>Microsoft Office 軟體服務 (SaaS)，隨點即用</vt:lpstr>
      <vt:lpstr>Microsoft 原廠的 Office 編輯功能</vt:lpstr>
      <vt:lpstr>完整支援 Microsoft 格式，不必擔心相容性</vt:lpstr>
      <vt:lpstr>完整支援 Microsoft 格式，不必擔心相容性</vt:lpstr>
      <vt:lpstr>完整支援 Microsoft 格式，不必擔心相容性</vt:lpstr>
      <vt:lpstr>馬上開始用 Office 網頁版進行團隊協作</vt:lpstr>
      <vt:lpstr>快速設定馬上使用</vt:lpstr>
      <vt:lpstr>建立 Microsoft Office 檔案</vt:lpstr>
      <vt:lpstr>建立團隊共用資料夾進行協同編輯</vt:lpstr>
      <vt:lpstr>團隊在線即時協作</vt:lpstr>
      <vt:lpstr>設定文件預設開啟方式</vt:lpstr>
      <vt:lpstr>PowerPoint 簡報</vt:lpstr>
      <vt:lpstr>是團隊工作不可或缺的好夥伴</vt:lpstr>
      <vt:lpstr>搭配快照，為文件進行多版本備份</vt:lpstr>
      <vt:lpstr>輕輕一點，Office 網頁版完整編輯功能馬上用！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QNAP_Josh Chen</dc:creator>
  <cp:lastModifiedBy>QNAP_Han Tsai</cp:lastModifiedBy>
  <cp:revision>1</cp:revision>
  <dcterms:created xsi:type="dcterms:W3CDTF">2020-06-10T06:36:17Z</dcterms:created>
  <dcterms:modified xsi:type="dcterms:W3CDTF">2020-06-18T03:06:18Z</dcterms:modified>
</cp:coreProperties>
</file>