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19"/>
  </p:notesMasterIdLst>
  <p:sldIdLst>
    <p:sldId id="256" r:id="rId2"/>
    <p:sldId id="276" r:id="rId3"/>
    <p:sldId id="1333" r:id="rId4"/>
    <p:sldId id="1334" r:id="rId5"/>
    <p:sldId id="273" r:id="rId6"/>
    <p:sldId id="275" r:id="rId7"/>
    <p:sldId id="274" r:id="rId8"/>
    <p:sldId id="271" r:id="rId9"/>
    <p:sldId id="262" r:id="rId10"/>
    <p:sldId id="272" r:id="rId11"/>
    <p:sldId id="259" r:id="rId12"/>
    <p:sldId id="263" r:id="rId13"/>
    <p:sldId id="278" r:id="rId14"/>
    <p:sldId id="1335" r:id="rId15"/>
    <p:sldId id="1336" r:id="rId16"/>
    <p:sldId id="277" r:id="rId17"/>
    <p:sldId id="270" r:id="rId1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Cherry Chen" initials="QC" lastIdx="4" clrIdx="0">
    <p:extLst>
      <p:ext uri="{19B8F6BF-5375-455C-9EA6-DF929625EA0E}">
        <p15:presenceInfo xmlns:p15="http://schemas.microsoft.com/office/powerpoint/2012/main" userId="S::cherrychen@ieinet.onmicrosoft.com::6bd7dd6b-9f82-4cb6-a05e-449191304a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8EE5"/>
    <a:srgbClr val="068CE2"/>
    <a:srgbClr val="FF6D00"/>
    <a:srgbClr val="FFEA3B"/>
    <a:srgbClr val="FFFCD7"/>
    <a:srgbClr val="D14C2B"/>
    <a:srgbClr val="E6E6E6"/>
    <a:srgbClr val="D04C2A"/>
    <a:srgbClr val="D04C4A"/>
    <a:srgbClr val="AFA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2756" y="17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756A3B-F8D6-CC4F-A325-EF3A8EFF9613}" type="datetimeFigureOut">
              <a:rPr lang="en-TW" smtClean="0"/>
              <a:t>06/18/2020</a:t>
            </a:fld>
            <a:endParaRPr lang="en-T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A3FF6-8641-1A47-B47A-13C61C433AB9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960254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W"/>
              <a:t>app as a service</a:t>
            </a:r>
          </a:p>
          <a:p>
            <a:r>
              <a:rPr lang="zh-CN" altLang="en-US"/>
              <a:t>新增一頁資料流</a:t>
            </a:r>
            <a:endParaRPr lang="en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DA3FF6-8641-1A47-B47A-13C61C433AB9}" type="slidenum">
              <a:rPr lang="en-TW" smtClean="0"/>
              <a:t>7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572675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DA3FF6-8641-1A47-B47A-13C61C433AB9}" type="slidenum">
              <a:rPr lang="en-TW" smtClean="0"/>
              <a:t>10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032471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B9E50-EB6E-9C40-BB07-C5B31D41B95F}" type="slidenum">
              <a:rPr kumimoji="1" lang="zh-TW" altLang="en-US" smtClean="0"/>
              <a:t>12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71141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1935-258A-5E4B-9525-5CB7144EED6D}" type="datetimeFigureOut">
              <a:rPr lang="en-TW" smtClean="0"/>
              <a:t>06/18/2020</a:t>
            </a:fld>
            <a:endParaRPr lang="en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31A9A-851D-024B-8998-F6135EE806DD}" type="slidenum">
              <a:rPr lang="en-TW" smtClean="0"/>
              <a:t>‹#›</a:t>
            </a:fld>
            <a:endParaRPr lang="en-TW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E796960-E456-4ADB-90E8-92B3343EC6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11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1935-258A-5E4B-9525-5CB7144EED6D}" type="datetimeFigureOut">
              <a:rPr lang="en-TW" smtClean="0"/>
              <a:t>06/18/2020</a:t>
            </a:fld>
            <a:endParaRPr lang="en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31A9A-851D-024B-8998-F6135EE806DD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191769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1935-258A-5E4B-9525-5CB7144EED6D}" type="datetimeFigureOut">
              <a:rPr lang="en-TW" smtClean="0"/>
              <a:t>06/18/2020</a:t>
            </a:fld>
            <a:endParaRPr lang="en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31A9A-851D-024B-8998-F6135EE806DD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141465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1935-258A-5E4B-9525-5CB7144EED6D}" type="datetimeFigureOut">
              <a:rPr lang="en-TW" smtClean="0"/>
              <a:t>06/18/2020</a:t>
            </a:fld>
            <a:endParaRPr lang="en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31A9A-851D-024B-8998-F6135EE806DD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21788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DFA1C8F-36D9-5346-997D-4C2F1AEBC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38" y="1856525"/>
            <a:ext cx="5172755" cy="922054"/>
          </a:xfrm>
        </p:spPr>
        <p:txBody>
          <a:bodyPr anchor="ctr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828542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1935-258A-5E4B-9525-5CB7144EED6D}" type="datetimeFigureOut">
              <a:rPr lang="en-TW" smtClean="0"/>
              <a:t>06/18/2020</a:t>
            </a:fld>
            <a:endParaRPr lang="en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31A9A-851D-024B-8998-F6135EE806DD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28572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白色, 握住, 直立的 的圖片&#10;&#10;自動產生的描述">
            <a:extLst>
              <a:ext uri="{FF2B5EF4-FFF2-40B4-BE49-F238E27FC236}">
                <a16:creationId xmlns:a16="http://schemas.microsoft.com/office/drawing/2014/main" id="{CC896CC0-6CC2-40CA-A9A6-4EB445B727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" y="0"/>
            <a:ext cx="9142646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1935-258A-5E4B-9525-5CB7144EED6D}" type="datetimeFigureOut">
              <a:rPr lang="en-TW" smtClean="0"/>
              <a:t>06/18/2020</a:t>
            </a:fld>
            <a:endParaRPr lang="en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31A9A-851D-024B-8998-F6135EE806DD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63970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1935-258A-5E4B-9525-5CB7144EED6D}" type="datetimeFigureOut">
              <a:rPr lang="en-TW" smtClean="0"/>
              <a:t>06/18/2020</a:t>
            </a:fld>
            <a:endParaRPr lang="en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31A9A-851D-024B-8998-F6135EE806DD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10896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1935-258A-5E4B-9525-5CB7144EED6D}" type="datetimeFigureOut">
              <a:rPr lang="en-TW" smtClean="0"/>
              <a:t>06/18/2020</a:t>
            </a:fld>
            <a:endParaRPr lang="en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31A9A-851D-024B-8998-F6135EE806DD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199341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1935-258A-5E4B-9525-5CB7144EED6D}" type="datetimeFigureOut">
              <a:rPr lang="en-TW" smtClean="0"/>
              <a:t>06/18/2020</a:t>
            </a:fld>
            <a:endParaRPr lang="en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31A9A-851D-024B-8998-F6135EE806DD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506830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1935-258A-5E4B-9525-5CB7144EED6D}" type="datetimeFigureOut">
              <a:rPr lang="en-TW" smtClean="0"/>
              <a:t>06/18/2020</a:t>
            </a:fld>
            <a:endParaRPr lang="en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31A9A-851D-024B-8998-F6135EE806DD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84517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1935-258A-5E4B-9525-5CB7144EED6D}" type="datetimeFigureOut">
              <a:rPr lang="en-TW" smtClean="0"/>
              <a:t>06/18/2020</a:t>
            </a:fld>
            <a:endParaRPr lang="en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31A9A-851D-024B-8998-F6135EE806DD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252410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1935-258A-5E4B-9525-5CB7144EED6D}" type="datetimeFigureOut">
              <a:rPr lang="en-TW" smtClean="0"/>
              <a:t>06/18/2020</a:t>
            </a:fld>
            <a:endParaRPr lang="en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31A9A-851D-024B-8998-F6135EE806DD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389275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8DAAFFF1-C515-42EB-85F0-C55CFC77134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7500" y="90487"/>
            <a:ext cx="7886700" cy="842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61935-258A-5E4B-9525-5CB7144EED6D}" type="datetimeFigureOut">
              <a:rPr lang="en-TW" smtClean="0"/>
              <a:t>06/18/2020</a:t>
            </a:fld>
            <a:endParaRPr lang="en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31A9A-851D-024B-8998-F6135EE806DD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718821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86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43.tif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microsoft.com/office/2007/relationships/hdphoto" Target="../media/hdphoto5.wdp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tiff"/><Relationship Id="rId5" Type="http://schemas.openxmlformats.org/officeDocument/2006/relationships/image" Target="../media/image67.sv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tiff"/><Relationship Id="rId4" Type="http://schemas.openxmlformats.org/officeDocument/2006/relationships/image" Target="../media/image71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2.wdp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tiff"/><Relationship Id="rId5" Type="http://schemas.openxmlformats.org/officeDocument/2006/relationships/image" Target="../media/image18.svg"/><Relationship Id="rId10" Type="http://schemas.openxmlformats.org/officeDocument/2006/relationships/image" Target="../media/image23.tiff"/><Relationship Id="rId4" Type="http://schemas.openxmlformats.org/officeDocument/2006/relationships/image" Target="../media/image17.png"/><Relationship Id="rId9" Type="http://schemas.openxmlformats.org/officeDocument/2006/relationships/image" Target="../media/image22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image" Target="../media/image26.png"/><Relationship Id="rId7" Type="http://schemas.openxmlformats.org/officeDocument/2006/relationships/image" Target="../media/image30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f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image" Target="../media/image26.png"/><Relationship Id="rId7" Type="http://schemas.openxmlformats.org/officeDocument/2006/relationships/image" Target="../media/image30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f"/><Relationship Id="rId5" Type="http://schemas.openxmlformats.org/officeDocument/2006/relationships/image" Target="../media/image32.png"/><Relationship Id="rId4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3" Type="http://schemas.openxmlformats.org/officeDocument/2006/relationships/image" Target="../media/image25.png"/><Relationship Id="rId7" Type="http://schemas.openxmlformats.org/officeDocument/2006/relationships/image" Target="../media/image2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tiff"/><Relationship Id="rId4" Type="http://schemas.openxmlformats.org/officeDocument/2006/relationships/image" Target="../media/image3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8044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B7D0DC-102B-A943-A3C7-B85663B467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427" y="1172920"/>
            <a:ext cx="7161957" cy="37316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CD5D01-3695-F548-A6EB-60D5FFF6F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50" y="66075"/>
            <a:ext cx="7886700" cy="842963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Create Microsoft Office</a:t>
            </a:r>
            <a:r>
              <a:rPr lang="zh-TW" altLang="en-US" sz="3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</a:t>
            </a:r>
            <a:endParaRPr lang="en-TW" sz="3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997C2D-3B29-5C46-8DC6-CA7BE71BEA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39530">
            <a:off x="7191430" y="3074572"/>
            <a:ext cx="1000685" cy="1790969"/>
          </a:xfrm>
          <a:prstGeom prst="rect">
            <a:avLst/>
          </a:prstGeom>
        </p:spPr>
      </p:pic>
      <p:sp>
        <p:nvSpPr>
          <p:cNvPr id="10" name="矩形: 圓角 17">
            <a:extLst>
              <a:ext uri="{FF2B5EF4-FFF2-40B4-BE49-F238E27FC236}">
                <a16:creationId xmlns:a16="http://schemas.microsoft.com/office/drawing/2014/main" id="{B668D515-95B5-4C4D-910A-B0969EF84B83}"/>
              </a:ext>
            </a:extLst>
          </p:cNvPr>
          <p:cNvSpPr/>
          <p:nvPr/>
        </p:nvSpPr>
        <p:spPr>
          <a:xfrm>
            <a:off x="6755908" y="3031337"/>
            <a:ext cx="1879481" cy="523221"/>
          </a:xfrm>
          <a:prstGeom prst="roundRect">
            <a:avLst>
              <a:gd name="adj" fmla="val 8066"/>
            </a:avLst>
          </a:prstGeom>
          <a:gradFill>
            <a:gsLst>
              <a:gs pos="0">
                <a:srgbClr val="FE6800"/>
              </a:gs>
              <a:gs pos="97345">
                <a:srgbClr val="FE9300"/>
              </a:gs>
              <a:gs pos="77000">
                <a:srgbClr val="FE9300"/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矩形 11">
            <a:extLst>
              <a:ext uri="{FF2B5EF4-FFF2-40B4-BE49-F238E27FC236}">
                <a16:creationId xmlns:a16="http://schemas.microsoft.com/office/drawing/2014/main" id="{62E37D37-1EDC-A14E-BA14-ED75E3218609}"/>
              </a:ext>
            </a:extLst>
          </p:cNvPr>
          <p:cNvSpPr/>
          <p:nvPr/>
        </p:nvSpPr>
        <p:spPr>
          <a:xfrm>
            <a:off x="6756380" y="3035506"/>
            <a:ext cx="187948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3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Drag and drop to upload file from PC</a:t>
            </a:r>
            <a:endParaRPr kumimoji="1" lang="zh-TW" altLang="en-US" sz="13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0" name="圖形 19">
            <a:extLst>
              <a:ext uri="{FF2B5EF4-FFF2-40B4-BE49-F238E27FC236}">
                <a16:creationId xmlns:a16="http://schemas.microsoft.com/office/drawing/2014/main" id="{35046EC2-F304-4493-B174-8E3814AECA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13552" y="3970056"/>
            <a:ext cx="895350" cy="6762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637B68-EFF3-074A-96B0-96629A3FC1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7205" y="2634464"/>
            <a:ext cx="1916252" cy="1916252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  <p:sp>
        <p:nvSpPr>
          <p:cNvPr id="7" name="矩形: 圓角 17">
            <a:extLst>
              <a:ext uri="{FF2B5EF4-FFF2-40B4-BE49-F238E27FC236}">
                <a16:creationId xmlns:a16="http://schemas.microsoft.com/office/drawing/2014/main" id="{7DBE6DC6-5B0B-F34C-A490-915311E9F129}"/>
              </a:ext>
            </a:extLst>
          </p:cNvPr>
          <p:cNvSpPr/>
          <p:nvPr/>
        </p:nvSpPr>
        <p:spPr>
          <a:xfrm>
            <a:off x="4253938" y="4386749"/>
            <a:ext cx="1561088" cy="323236"/>
          </a:xfrm>
          <a:prstGeom prst="roundRect">
            <a:avLst>
              <a:gd name="adj" fmla="val 8066"/>
            </a:avLst>
          </a:prstGeom>
          <a:gradFill>
            <a:gsLst>
              <a:gs pos="0">
                <a:srgbClr val="FE6800"/>
              </a:gs>
              <a:gs pos="100000">
                <a:srgbClr val="FE9300"/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11">
            <a:extLst>
              <a:ext uri="{FF2B5EF4-FFF2-40B4-BE49-F238E27FC236}">
                <a16:creationId xmlns:a16="http://schemas.microsoft.com/office/drawing/2014/main" id="{21ED7CF0-BDE1-7341-9542-53E8CA3D207A}"/>
              </a:ext>
            </a:extLst>
          </p:cNvPr>
          <p:cNvSpPr/>
          <p:nvPr/>
        </p:nvSpPr>
        <p:spPr>
          <a:xfrm>
            <a:off x="4321801" y="4405554"/>
            <a:ext cx="136447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3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Create new file</a:t>
            </a:r>
            <a:endParaRPr kumimoji="1" lang="zh-TW" altLang="en-US" sz="13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297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形 28">
            <a:extLst>
              <a:ext uri="{FF2B5EF4-FFF2-40B4-BE49-F238E27FC236}">
                <a16:creationId xmlns:a16="http://schemas.microsoft.com/office/drawing/2014/main" id="{2357FEEF-1B4D-4DF1-A8D3-DE5E8848AC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5610" y="1777481"/>
            <a:ext cx="4053019" cy="31679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圖形 28">
            <a:extLst>
              <a:ext uri="{FF2B5EF4-FFF2-40B4-BE49-F238E27FC236}">
                <a16:creationId xmlns:a16="http://schemas.microsoft.com/office/drawing/2014/main" id="{DF44D1DD-C7E7-45CE-8FD0-1CB250D25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106" y="1781255"/>
            <a:ext cx="4053019" cy="31679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2AD02AC-595B-0B4D-B62D-62812085D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0" y="90487"/>
            <a:ext cx="8978900" cy="842963"/>
          </a:xfrm>
        </p:spPr>
        <p:txBody>
          <a:bodyPr>
            <a:normAutofit/>
          </a:bodyPr>
          <a:lstStyle/>
          <a:p>
            <a:r>
              <a:rPr kumimoji="1" lang="en-US" altLang="zh-CN" sz="31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Create a shared folder for team collaboration</a:t>
            </a:r>
            <a:endParaRPr kumimoji="1" lang="zh-TW" altLang="en-US" sz="31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1" name="圖形 28">
            <a:extLst>
              <a:ext uri="{FF2B5EF4-FFF2-40B4-BE49-F238E27FC236}">
                <a16:creationId xmlns:a16="http://schemas.microsoft.com/office/drawing/2014/main" id="{6A90E907-0A37-4D1F-A83E-946AE28B1C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140" y="1241457"/>
            <a:ext cx="4069985" cy="588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圖形 28">
            <a:extLst>
              <a:ext uri="{FF2B5EF4-FFF2-40B4-BE49-F238E27FC236}">
                <a16:creationId xmlns:a16="http://schemas.microsoft.com/office/drawing/2014/main" id="{E13AC0A9-CC29-402C-A236-05178ADC4F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1433" y="1241457"/>
            <a:ext cx="4069985" cy="588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F47F949-0266-384B-9F1E-42A7ADACF3E4}"/>
              </a:ext>
            </a:extLst>
          </p:cNvPr>
          <p:cNvSpPr/>
          <p:nvPr/>
        </p:nvSpPr>
        <p:spPr>
          <a:xfrm>
            <a:off x="634630" y="1333360"/>
            <a:ext cx="3557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Share files in the shared folder</a:t>
            </a:r>
            <a:endParaRPr kumimoji="1" lang="en-US" altLang="zh-CN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C7C4B1C-468E-DD4B-B4F3-869280CFE4F1}"/>
              </a:ext>
            </a:extLst>
          </p:cNvPr>
          <p:cNvSpPr/>
          <p:nvPr/>
        </p:nvSpPr>
        <p:spPr>
          <a:xfrm>
            <a:off x="5053799" y="1338952"/>
            <a:ext cx="3288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Advanced folder permission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12FF534-E883-AC4C-8127-B93DB12C7093}"/>
              </a:ext>
            </a:extLst>
          </p:cNvPr>
          <p:cNvSpPr/>
          <p:nvPr/>
        </p:nvSpPr>
        <p:spPr>
          <a:xfrm>
            <a:off x="359140" y="1869632"/>
            <a:ext cx="3905250" cy="485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kumimoji="1" lang="en-US" altLang="zh-TW" sz="118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Control Panel &gt; Shared Folder &gt; </a:t>
            </a:r>
            <a:br>
              <a:rPr kumimoji="1" lang="en-US" altLang="zh-TW" sz="118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kumimoji="1" lang="en-US" altLang="zh-TW" sz="118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Edit shared folder permission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03BFF31-0970-7149-83CF-5883022A63EE}"/>
              </a:ext>
            </a:extLst>
          </p:cNvPr>
          <p:cNvSpPr/>
          <p:nvPr/>
        </p:nvSpPr>
        <p:spPr>
          <a:xfrm>
            <a:off x="4970700" y="1834583"/>
            <a:ext cx="3905250" cy="691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lnSpc>
                <a:spcPts val="1600"/>
              </a:lnSpc>
              <a:buFont typeface="+mj-lt"/>
              <a:buAutoNum type="arabicPeriod"/>
            </a:pPr>
            <a:r>
              <a:rPr kumimoji="1" lang="en-US" altLang="zh-CN" sz="11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Control Panel &gt; Shared Folder &gt; </a:t>
            </a:r>
            <a:br>
              <a:rPr kumimoji="1" lang="en-US" altLang="zh-CN" sz="11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kumimoji="1" lang="en-US" altLang="zh-CN" sz="11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Enable Advanced folder permission</a:t>
            </a:r>
          </a:p>
          <a:p>
            <a:pPr marL="257175" indent="-257175">
              <a:lnSpc>
                <a:spcPts val="1600"/>
              </a:lnSpc>
              <a:buFont typeface="+mj-lt"/>
              <a:buAutoNum type="arabicPeriod"/>
            </a:pPr>
            <a:r>
              <a:rPr kumimoji="1" lang="en-US" altLang="zh-CN" sz="11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 Station &gt; File Properties &gt; Permission</a:t>
            </a:r>
          </a:p>
        </p:txBody>
      </p:sp>
      <p:pic>
        <p:nvPicPr>
          <p:cNvPr id="17" name="圖片 2">
            <a:extLst>
              <a:ext uri="{FF2B5EF4-FFF2-40B4-BE49-F238E27FC236}">
                <a16:creationId xmlns:a16="http://schemas.microsoft.com/office/drawing/2014/main" id="{6C7D1AE8-2675-5B44-9DBF-EA588C47AC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218" y="2432166"/>
            <a:ext cx="3580125" cy="222763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18" name="圖片 11">
            <a:extLst>
              <a:ext uri="{FF2B5EF4-FFF2-40B4-BE49-F238E27FC236}">
                <a16:creationId xmlns:a16="http://schemas.microsoft.com/office/drawing/2014/main" id="{680141D3-9BF2-234C-9A6F-DF1F43BFDF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8323" y="2562065"/>
            <a:ext cx="1956363" cy="214885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12" name="圓角矩形 20">
            <a:extLst>
              <a:ext uri="{FF2B5EF4-FFF2-40B4-BE49-F238E27FC236}">
                <a16:creationId xmlns:a16="http://schemas.microsoft.com/office/drawing/2014/main" id="{42BB9E8B-8026-CD45-96E1-ECCDD1624EEF}"/>
              </a:ext>
            </a:extLst>
          </p:cNvPr>
          <p:cNvSpPr/>
          <p:nvPr/>
        </p:nvSpPr>
        <p:spPr>
          <a:xfrm>
            <a:off x="2257721" y="4422074"/>
            <a:ext cx="4497764" cy="400050"/>
          </a:xfrm>
          <a:prstGeom prst="roundRect">
            <a:avLst>
              <a:gd name="adj" fmla="val 8730"/>
            </a:avLst>
          </a:prstGeom>
          <a:gradFill>
            <a:gsLst>
              <a:gs pos="0">
                <a:srgbClr val="FE6100"/>
              </a:gs>
              <a:gs pos="100000">
                <a:srgbClr val="FE9400"/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2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DDC0E63-3240-418D-8EB4-D0342A209B70}"/>
              </a:ext>
            </a:extLst>
          </p:cNvPr>
          <p:cNvSpPr/>
          <p:nvPr/>
        </p:nvSpPr>
        <p:spPr>
          <a:xfrm>
            <a:off x="2355665" y="4424729"/>
            <a:ext cx="4275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Support </a:t>
            </a:r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local users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 </a:t>
            </a:r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domain users</a:t>
            </a:r>
            <a:endParaRPr lang="zh-TW" altLang="en-US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254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形 28">
            <a:extLst>
              <a:ext uri="{FF2B5EF4-FFF2-40B4-BE49-F238E27FC236}">
                <a16:creationId xmlns:a16="http://schemas.microsoft.com/office/drawing/2014/main" id="{EC0E1B0D-C588-4E1A-9EB5-A352E1D97C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6" y="3421088"/>
            <a:ext cx="2039862" cy="15046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6907E90-72CC-9947-85ED-100E4B9591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6088" y="1455128"/>
            <a:ext cx="6339446" cy="3097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8FA90A0-8D6C-D740-8DA7-4E426F168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08" y="70044"/>
            <a:ext cx="8575710" cy="842963"/>
          </a:xfrm>
        </p:spPr>
        <p:txBody>
          <a:bodyPr>
            <a:normAutofit fontScale="90000"/>
          </a:bodyPr>
          <a:lstStyle/>
          <a:p>
            <a:r>
              <a:rPr kumimoji="1" lang="en-US" altLang="zh-TW" sz="35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On-line collaboration with team members</a:t>
            </a:r>
            <a:endParaRPr kumimoji="1" lang="zh-TW" altLang="en-US" sz="3500" b="1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9CB7007-6032-4B47-8FDA-80084A2BC300}"/>
              </a:ext>
            </a:extLst>
          </p:cNvPr>
          <p:cNvSpPr txBox="1"/>
          <p:nvPr/>
        </p:nvSpPr>
        <p:spPr>
          <a:xfrm>
            <a:off x="200404" y="3545790"/>
            <a:ext cx="1868525" cy="134857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000"/>
              </a:lnSpc>
            </a:pPr>
            <a:r>
              <a:rPr kumimoji="1" lang="en-US" altLang="zh-TW" sz="13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Right-click and select </a:t>
            </a:r>
            <a:r>
              <a:rPr kumimoji="1" lang="en-US" altLang="zh-TW" sz="13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“Edit with Office Online” </a:t>
            </a:r>
            <a:r>
              <a:rPr kumimoji="1" lang="en-US" altLang="zh-TW" sz="13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start </a:t>
            </a:r>
            <a:r>
              <a:rPr kumimoji="1" lang="en-US" altLang="zh-TW" sz="13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Microsoft Office in File Station</a:t>
            </a:r>
          </a:p>
        </p:txBody>
      </p:sp>
      <p:sp>
        <p:nvSpPr>
          <p:cNvPr id="5" name="向右箭號 4">
            <a:extLst>
              <a:ext uri="{FF2B5EF4-FFF2-40B4-BE49-F238E27FC236}">
                <a16:creationId xmlns:a16="http://schemas.microsoft.com/office/drawing/2014/main" id="{4AECF814-B296-C64A-8574-42672F06BF94}"/>
              </a:ext>
            </a:extLst>
          </p:cNvPr>
          <p:cNvSpPr/>
          <p:nvPr/>
        </p:nvSpPr>
        <p:spPr>
          <a:xfrm>
            <a:off x="1848765" y="2607202"/>
            <a:ext cx="744272" cy="400050"/>
          </a:xfrm>
          <a:prstGeom prst="rightArrow">
            <a:avLst>
              <a:gd name="adj1" fmla="val 50000"/>
              <a:gd name="adj2" fmla="val 71040"/>
            </a:avLst>
          </a:prstGeom>
          <a:gradFill>
            <a:gsLst>
              <a:gs pos="0">
                <a:srgbClr val="FE6100"/>
              </a:gs>
              <a:gs pos="100000">
                <a:srgbClr val="FE9400"/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圓角矩形 20">
            <a:extLst>
              <a:ext uri="{FF2B5EF4-FFF2-40B4-BE49-F238E27FC236}">
                <a16:creationId xmlns:a16="http://schemas.microsoft.com/office/drawing/2014/main" id="{3864DA3D-F5FA-4B96-9004-98AB0E753A6B}"/>
              </a:ext>
            </a:extLst>
          </p:cNvPr>
          <p:cNvSpPr/>
          <p:nvPr/>
        </p:nvSpPr>
        <p:spPr>
          <a:xfrm>
            <a:off x="5734050" y="1108117"/>
            <a:ext cx="3159160" cy="365844"/>
          </a:xfrm>
          <a:prstGeom prst="roundRect">
            <a:avLst>
              <a:gd name="adj" fmla="val 8730"/>
            </a:avLst>
          </a:prstGeom>
          <a:gradFill>
            <a:gsLst>
              <a:gs pos="0">
                <a:srgbClr val="FE6100"/>
              </a:gs>
              <a:gs pos="100000">
                <a:srgbClr val="FE9400"/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F5F3105-8D42-2144-A111-9A9ADAD7358C}"/>
              </a:ext>
            </a:extLst>
          </p:cNvPr>
          <p:cNvSpPr/>
          <p:nvPr/>
        </p:nvSpPr>
        <p:spPr>
          <a:xfrm>
            <a:off x="6163766" y="1131963"/>
            <a:ext cx="27029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Save back to NAS in </a:t>
            </a:r>
            <a:r>
              <a:rPr kumimoji="1"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real </a:t>
            </a:r>
            <a:r>
              <a:rPr kumimoji="1"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time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C1833C95-672C-DC44-B1B4-3580FBF0BE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9251" y="1092506"/>
            <a:ext cx="704850" cy="704850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  <p:sp>
        <p:nvSpPr>
          <p:cNvPr id="19" name="圓角矩形 20">
            <a:extLst>
              <a:ext uri="{FF2B5EF4-FFF2-40B4-BE49-F238E27FC236}">
                <a16:creationId xmlns:a16="http://schemas.microsoft.com/office/drawing/2014/main" id="{4C0AADD9-BB63-4625-94AB-2DA0BB2C9F32}"/>
              </a:ext>
            </a:extLst>
          </p:cNvPr>
          <p:cNvSpPr/>
          <p:nvPr/>
        </p:nvSpPr>
        <p:spPr>
          <a:xfrm>
            <a:off x="4892127" y="2838154"/>
            <a:ext cx="3159160" cy="630622"/>
          </a:xfrm>
          <a:prstGeom prst="roundRect">
            <a:avLst>
              <a:gd name="adj" fmla="val 8730"/>
            </a:avLst>
          </a:prstGeom>
          <a:gradFill>
            <a:gsLst>
              <a:gs pos="0">
                <a:srgbClr val="FE6100"/>
              </a:gs>
              <a:gs pos="100000">
                <a:srgbClr val="FE9400"/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FAE5522-1DB4-0246-8B10-A018E476B329}"/>
              </a:ext>
            </a:extLst>
          </p:cNvPr>
          <p:cNvSpPr/>
          <p:nvPr/>
        </p:nvSpPr>
        <p:spPr>
          <a:xfrm>
            <a:off x="5276850" y="2896024"/>
            <a:ext cx="1848866" cy="7386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kumimoji="1"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Co-authoring </a:t>
            </a:r>
          </a:p>
          <a:p>
            <a:r>
              <a:rPr kumimoji="1"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by multiple users</a:t>
            </a:r>
          </a:p>
          <a:p>
            <a:endParaRPr kumimoji="1" lang="en-US" altLang="zh-TW" sz="14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65129BC-3F91-7745-86DD-C936210787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4954" y="2484539"/>
            <a:ext cx="1021896" cy="1021896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6E54428-6327-E047-B7C0-1FCA942CF51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6075" y="1580344"/>
            <a:ext cx="1899557" cy="1899557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  <p:sp>
        <p:nvSpPr>
          <p:cNvPr id="20" name="Google Shape;411;p36">
            <a:extLst>
              <a:ext uri="{FF2B5EF4-FFF2-40B4-BE49-F238E27FC236}">
                <a16:creationId xmlns:a16="http://schemas.microsoft.com/office/drawing/2014/main" id="{D41832A1-A1C3-4FCD-9103-1EE6EE96F702}"/>
              </a:ext>
            </a:extLst>
          </p:cNvPr>
          <p:cNvSpPr/>
          <p:nvPr/>
        </p:nvSpPr>
        <p:spPr>
          <a:xfrm>
            <a:off x="2325385" y="4334108"/>
            <a:ext cx="6532817" cy="417355"/>
          </a:xfrm>
          <a:prstGeom prst="roundRect">
            <a:avLst>
              <a:gd name="adj" fmla="val 10441"/>
            </a:avLst>
          </a:prstGeom>
          <a:gradFill>
            <a:gsLst>
              <a:gs pos="1087">
                <a:srgbClr val="018EE5"/>
              </a:gs>
              <a:gs pos="23000">
                <a:srgbClr val="0C6BE1"/>
              </a:gs>
              <a:gs pos="100000">
                <a:srgbClr val="59019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4C8A709-1AA2-4E35-8471-E73E76E5CFBE}"/>
              </a:ext>
            </a:extLst>
          </p:cNvPr>
          <p:cNvSpPr/>
          <p:nvPr/>
        </p:nvSpPr>
        <p:spPr>
          <a:xfrm>
            <a:off x="2252470" y="4387701"/>
            <a:ext cx="673947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5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Office Online recommended number of concurrent editors is 10. The maximum is 99. </a:t>
            </a:r>
          </a:p>
          <a:p>
            <a:pPr algn="ctr"/>
            <a:endParaRPr lang="en-US" altLang="zh-TW" sz="1250" b="1" dirty="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23" name="圖片 13">
            <a:extLst>
              <a:ext uri="{FF2B5EF4-FFF2-40B4-BE49-F238E27FC236}">
                <a16:creationId xmlns:a16="http://schemas.microsoft.com/office/drawing/2014/main" id="{B12D991E-B33A-714F-9EC8-145F390D783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483" y="1916393"/>
            <a:ext cx="1629397" cy="1629397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100144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 descr="一張含有 個人, 膝上型電腦, 室內, 桌 的圖片&#10;&#10;自動產生的描述">
            <a:extLst>
              <a:ext uri="{FF2B5EF4-FFF2-40B4-BE49-F238E27FC236}">
                <a16:creationId xmlns:a16="http://schemas.microsoft.com/office/drawing/2014/main" id="{E5CC2466-934B-4218-AD2C-03E8504CA3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7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685" r="14163"/>
          <a:stretch/>
        </p:blipFill>
        <p:spPr>
          <a:xfrm>
            <a:off x="3964439" y="995700"/>
            <a:ext cx="5179562" cy="36372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0CA765-20A6-9F42-922D-765A503DB1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271594"/>
            <a:ext cx="5179562" cy="354469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1970C4-710D-F14D-90A4-BEE584F30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964" y="90487"/>
            <a:ext cx="8020126" cy="842963"/>
          </a:xfrm>
        </p:spPr>
        <p:txBody>
          <a:bodyPr>
            <a:noAutofit/>
          </a:bodyPr>
          <a:lstStyle/>
          <a:p>
            <a:r>
              <a:rPr lang="en-TW" sz="27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Setup the default action for opening document</a:t>
            </a:r>
            <a:r>
              <a:rPr lang="en-US" sz="27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</a:t>
            </a:r>
            <a:endParaRPr lang="en-TW" sz="27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圓角矩形 20">
            <a:extLst>
              <a:ext uri="{FF2B5EF4-FFF2-40B4-BE49-F238E27FC236}">
                <a16:creationId xmlns:a16="http://schemas.microsoft.com/office/drawing/2014/main" id="{A954B91A-90E6-4A74-913F-357B79F15E82}"/>
              </a:ext>
            </a:extLst>
          </p:cNvPr>
          <p:cNvSpPr/>
          <p:nvPr/>
        </p:nvSpPr>
        <p:spPr>
          <a:xfrm>
            <a:off x="4458932" y="3043941"/>
            <a:ext cx="3001184" cy="1103859"/>
          </a:xfrm>
          <a:prstGeom prst="roundRect">
            <a:avLst>
              <a:gd name="adj" fmla="val 8730"/>
            </a:avLst>
          </a:prstGeom>
          <a:gradFill>
            <a:gsLst>
              <a:gs pos="0">
                <a:srgbClr val="FE6100"/>
              </a:gs>
              <a:gs pos="100000">
                <a:srgbClr val="FE9400"/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id="{DB4910DF-4F47-464D-A339-E2B809E5A6F1}"/>
              </a:ext>
            </a:extLst>
          </p:cNvPr>
          <p:cNvSpPr txBox="1"/>
          <p:nvPr/>
        </p:nvSpPr>
        <p:spPr>
          <a:xfrm>
            <a:off x="4607225" y="3128625"/>
            <a:ext cx="2829733" cy="9094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kumimoji="1"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Setting up “Edit with Office Online” as a default action for opening Microsoft files.</a:t>
            </a:r>
            <a:endParaRPr kumimoji="1" lang="zh-TW" altLang="en-US" sz="1400" b="1" dirty="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E76CF6A4-28A6-4E6E-BD8C-2618A559E2F2}"/>
              </a:ext>
            </a:extLst>
          </p:cNvPr>
          <p:cNvGrpSpPr/>
          <p:nvPr/>
        </p:nvGrpSpPr>
        <p:grpSpPr>
          <a:xfrm>
            <a:off x="221663" y="-4771"/>
            <a:ext cx="813973" cy="656311"/>
            <a:chOff x="221663" y="801504"/>
            <a:chExt cx="813973" cy="656311"/>
          </a:xfrm>
        </p:grpSpPr>
        <p:pic>
          <p:nvPicPr>
            <p:cNvPr id="13" name="圖形 26">
              <a:extLst>
                <a:ext uri="{FF2B5EF4-FFF2-40B4-BE49-F238E27FC236}">
                  <a16:creationId xmlns:a16="http://schemas.microsoft.com/office/drawing/2014/main" id="{7E3B39F1-FE3A-BA44-8002-9BE6B227D9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4168"/>
            <a:stretch/>
          </p:blipFill>
          <p:spPr>
            <a:xfrm>
              <a:off x="221664" y="807218"/>
              <a:ext cx="813972" cy="650597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7ADB56D3-6A42-4ECF-93EB-4643696CE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1663" y="801504"/>
              <a:ext cx="586813" cy="650597"/>
            </a:xfrm>
            <a:prstGeom prst="rect">
              <a:avLst/>
            </a:prstGeom>
          </p:spPr>
        </p:pic>
      </p:grpSp>
      <p:sp>
        <p:nvSpPr>
          <p:cNvPr id="14" name="矩形 5">
            <a:extLst>
              <a:ext uri="{FF2B5EF4-FFF2-40B4-BE49-F238E27FC236}">
                <a16:creationId xmlns:a16="http://schemas.microsoft.com/office/drawing/2014/main" id="{EBF9D289-B5A4-8B4F-8E68-B231445D8DAC}"/>
              </a:ext>
            </a:extLst>
          </p:cNvPr>
          <p:cNvSpPr/>
          <p:nvPr/>
        </p:nvSpPr>
        <p:spPr>
          <a:xfrm>
            <a:off x="251181" y="131717"/>
            <a:ext cx="4635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ea typeface="Microsoft JhengHei UI"/>
                <a:cs typeface="Arial" panose="020B0604020202020204" pitchFamily="34" charset="0"/>
              </a:rPr>
              <a:t>TIP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EABE49-5A58-2F48-B964-62D9DCCED5B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777" y="2664746"/>
            <a:ext cx="1968214" cy="1968214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757734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C3C5600-C154-4ABC-AC90-32A93300BE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139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電腦, 火車 的圖片&#10;&#10;自動產生的描述">
            <a:extLst>
              <a:ext uri="{FF2B5EF4-FFF2-40B4-BE49-F238E27FC236}">
                <a16:creationId xmlns:a16="http://schemas.microsoft.com/office/drawing/2014/main" id="{F59A1633-DDC8-46C2-AA3A-0D98E871A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圖片 7" descr="一張含有 畫畫, 標誌, 時鐘 的圖片&#10;&#10;自動產生的描述">
            <a:extLst>
              <a:ext uri="{FF2B5EF4-FFF2-40B4-BE49-F238E27FC236}">
                <a16:creationId xmlns:a16="http://schemas.microsoft.com/office/drawing/2014/main" id="{154A9644-68BB-4231-B0E2-1A728115B8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1508714"/>
            <a:ext cx="4476751" cy="855892"/>
          </a:xfrm>
          <a:prstGeom prst="rect">
            <a:avLst/>
          </a:prstGeom>
        </p:spPr>
      </p:pic>
      <p:sp>
        <p:nvSpPr>
          <p:cNvPr id="9" name="文字方塊 4">
            <a:extLst>
              <a:ext uri="{FF2B5EF4-FFF2-40B4-BE49-F238E27FC236}">
                <a16:creationId xmlns:a16="http://schemas.microsoft.com/office/drawing/2014/main" id="{D6A82BFC-AD82-6944-BD98-1A4BD30168C7}"/>
              </a:ext>
            </a:extLst>
          </p:cNvPr>
          <p:cNvSpPr txBox="1"/>
          <p:nvPr/>
        </p:nvSpPr>
        <p:spPr>
          <a:xfrm>
            <a:off x="373858" y="4730408"/>
            <a:ext cx="5441836" cy="311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lnSpc>
                <a:spcPts val="850"/>
              </a:lnSpc>
              <a:defRPr sz="600" b="1">
                <a:solidFill>
                  <a:schemeClr val="bg1">
                    <a:lumMod val="65000"/>
                  </a:schemeClr>
                </a:solidFill>
                <a:latin typeface="微軟正黑體"/>
                <a:ea typeface="微軟正黑體"/>
              </a:defRPr>
            </a:lvl1pPr>
          </a:lstStyle>
          <a:p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Copyright © 2020 QNAP Systems, Inc. All rights reserved. QNAP® and other names of QNAP products are proprietary marks or registered trademarks of QNAP Systems, Inc. Other products and company names mentioned herein are trademarks of their respective holders.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E0993ED-36F1-4881-9181-7306ABAA03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8" y="2778895"/>
            <a:ext cx="4476751" cy="124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15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72739-28E6-B446-8983-B1264300F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搭配快照，為文件進行多版本備份</a:t>
            </a:r>
            <a:endParaRPr lang="en-TW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6610E3-92D2-CF49-82FE-0F61A5C4C3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367096"/>
            <a:ext cx="6384483" cy="3776404"/>
          </a:xfrm>
          <a:prstGeom prst="rect">
            <a:avLst/>
          </a:prstGeom>
        </p:spPr>
      </p:pic>
      <p:sp>
        <p:nvSpPr>
          <p:cNvPr id="6" name="矩形: 圓角 23">
            <a:extLst>
              <a:ext uri="{FF2B5EF4-FFF2-40B4-BE49-F238E27FC236}">
                <a16:creationId xmlns:a16="http://schemas.microsoft.com/office/drawing/2014/main" id="{92A6189E-F2CB-2840-8A53-9EB96EFA5877}"/>
              </a:ext>
            </a:extLst>
          </p:cNvPr>
          <p:cNvSpPr/>
          <p:nvPr/>
        </p:nvSpPr>
        <p:spPr>
          <a:xfrm>
            <a:off x="6105420" y="3574119"/>
            <a:ext cx="1990830" cy="807381"/>
          </a:xfrm>
          <a:prstGeom prst="roundRect">
            <a:avLst>
              <a:gd name="adj" fmla="val 8066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id="{888538D0-645C-A543-ABC2-E508718610ED}"/>
              </a:ext>
            </a:extLst>
          </p:cNvPr>
          <p:cNvSpPr txBox="1"/>
          <p:nvPr/>
        </p:nvSpPr>
        <p:spPr>
          <a:xfrm>
            <a:off x="6104644" y="3661889"/>
            <a:ext cx="1896357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zh-CN" altLang="en-US" sz="1200">
                <a:latin typeface="微軟正黑體"/>
                <a:ea typeface="微軟正黑體"/>
              </a:rPr>
              <a:t>設定</a:t>
            </a:r>
            <a:r>
              <a:rPr kumimoji="1" lang="zh-CN" altLang="en-US" sz="1200" b="1">
                <a:latin typeface="微軟正黑體"/>
                <a:ea typeface="微軟正黑體"/>
              </a:rPr>
              <a:t>排程快照</a:t>
            </a:r>
            <a:r>
              <a:rPr kumimoji="1" lang="zh-CN" altLang="en-US" sz="1200">
                <a:latin typeface="微軟正黑體"/>
                <a:ea typeface="微軟正黑體"/>
              </a:rPr>
              <a:t>，為文件進行多版本備份，並依據時間版本進行還原</a:t>
            </a:r>
            <a:endParaRPr kumimoji="1" lang="zh-TW" altLang="en-US" sz="1200">
              <a:latin typeface="微軟正黑體"/>
              <a:ea typeface="微軟正黑體"/>
            </a:endParaRPr>
          </a:p>
        </p:txBody>
      </p:sp>
      <p:pic>
        <p:nvPicPr>
          <p:cNvPr id="8" name="圖形 26">
            <a:extLst>
              <a:ext uri="{FF2B5EF4-FFF2-40B4-BE49-F238E27FC236}">
                <a16:creationId xmlns:a16="http://schemas.microsoft.com/office/drawing/2014/main" id="{208BC3D2-BB2F-6949-A579-C6D9175AB5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4168"/>
          <a:stretch/>
        </p:blipFill>
        <p:spPr>
          <a:xfrm>
            <a:off x="62252" y="0"/>
            <a:ext cx="813972" cy="650597"/>
          </a:xfrm>
          <a:prstGeom prst="rect">
            <a:avLst/>
          </a:prstGeom>
        </p:spPr>
      </p:pic>
      <p:sp>
        <p:nvSpPr>
          <p:cNvPr id="9" name="矩形 5">
            <a:extLst>
              <a:ext uri="{FF2B5EF4-FFF2-40B4-BE49-F238E27FC236}">
                <a16:creationId xmlns:a16="http://schemas.microsoft.com/office/drawing/2014/main" id="{B25F6D56-A4FC-7D45-ACC4-D91878A86381}"/>
              </a:ext>
            </a:extLst>
          </p:cNvPr>
          <p:cNvSpPr/>
          <p:nvPr/>
        </p:nvSpPr>
        <p:spPr>
          <a:xfrm>
            <a:off x="50850" y="44233"/>
            <a:ext cx="53091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900" b="1">
                <a:solidFill>
                  <a:schemeClr val="bg1"/>
                </a:solidFill>
                <a:latin typeface="Microsoft JhengHei UI"/>
                <a:ea typeface="Microsoft JhengHei UI"/>
              </a:rPr>
              <a:t>小撇步</a:t>
            </a:r>
            <a:endParaRPr lang="en-US" altLang="zh-TW" sz="900" b="1">
              <a:solidFill>
                <a:schemeClr val="bg1"/>
              </a:solidFill>
              <a:latin typeface="Microsoft JhengHei UI"/>
              <a:ea typeface="Microsoft JhengHei UI"/>
            </a:endParaRPr>
          </a:p>
        </p:txBody>
      </p:sp>
      <p:sp>
        <p:nvSpPr>
          <p:cNvPr id="10" name="矩形 48">
            <a:extLst>
              <a:ext uri="{FF2B5EF4-FFF2-40B4-BE49-F238E27FC236}">
                <a16:creationId xmlns:a16="http://schemas.microsoft.com/office/drawing/2014/main" id="{DFD2D07B-FFFB-2F45-BBEE-A43FBDBDA956}"/>
              </a:ext>
            </a:extLst>
          </p:cNvPr>
          <p:cNvSpPr/>
          <p:nvPr/>
        </p:nvSpPr>
        <p:spPr>
          <a:xfrm>
            <a:off x="185126" y="226606"/>
            <a:ext cx="298400" cy="427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175" b="1">
                <a:solidFill>
                  <a:schemeClr val="bg1"/>
                </a:solidFill>
              </a:rPr>
              <a:t>2</a:t>
            </a:r>
            <a:endParaRPr lang="zh-TW" altLang="en-US" sz="2175" b="1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486DD17-0536-5A4F-8CB9-4D5A9CA675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9622" y="4422630"/>
            <a:ext cx="792396" cy="43858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4AE63C9-D000-5A40-A592-8292D0D7B02C}"/>
              </a:ext>
            </a:extLst>
          </p:cNvPr>
          <p:cNvSpPr txBox="1"/>
          <p:nvPr/>
        </p:nvSpPr>
        <p:spPr>
          <a:xfrm>
            <a:off x="6533667" y="4507556"/>
            <a:ext cx="17484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>
                <a:solidFill>
                  <a:srgbClr val="F37B15"/>
                </a:solidFill>
              </a:rPr>
              <a:t>此功能由管理員操作</a:t>
            </a:r>
            <a:endParaRPr lang="en-TW" sz="1200" b="1">
              <a:solidFill>
                <a:srgbClr val="F37B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865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D96A966-AA82-4FBD-B513-7DDA9AD34A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1" y="0"/>
            <a:ext cx="9137069" cy="51435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0ADD800-F76A-7845-9A09-4D2EDAD4C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217" y="764549"/>
            <a:ext cx="4444874" cy="994172"/>
          </a:xfrm>
        </p:spPr>
        <p:txBody>
          <a:bodyPr>
            <a:normAutofit fontScale="90000"/>
          </a:bodyPr>
          <a:lstStyle/>
          <a:p>
            <a:r>
              <a:rPr kumimoji="1" lang="zh-TW" altLang="en-US">
                <a:latin typeface="微軟正黑體"/>
                <a:ea typeface="微軟正黑體"/>
              </a:rPr>
              <a:t>輕輕一點，</a:t>
            </a:r>
            <a:r>
              <a:rPr kumimoji="1" lang="en-US" altLang="zh-TW">
                <a:latin typeface="微軟正黑體"/>
                <a:ea typeface="微軟正黑體"/>
              </a:rPr>
              <a:t>Office </a:t>
            </a:r>
            <a:r>
              <a:rPr kumimoji="1" lang="zh-CN" altLang="en-US">
                <a:latin typeface="微軟正黑體"/>
                <a:ea typeface="微軟正黑體"/>
              </a:rPr>
              <a:t>網頁版</a:t>
            </a:r>
            <a:r>
              <a:rPr kumimoji="1" lang="zh-TW" altLang="en-US">
                <a:latin typeface="微軟正黑體"/>
                <a:ea typeface="微軟正黑體"/>
              </a:rPr>
              <a:t>完整</a:t>
            </a:r>
            <a:r>
              <a:rPr kumimoji="1" lang="zh-CN" altLang="en-US">
                <a:latin typeface="微軟正黑體"/>
                <a:ea typeface="微軟正黑體"/>
              </a:rPr>
              <a:t>編輯功能</a:t>
            </a:r>
            <a:r>
              <a:rPr kumimoji="1" lang="zh-TW" altLang="en-US">
                <a:latin typeface="微軟正黑體"/>
                <a:ea typeface="微軟正黑體"/>
              </a:rPr>
              <a:t>馬上用</a:t>
            </a:r>
            <a:r>
              <a:rPr kumimoji="1" lang="zh-CN" altLang="en-US">
                <a:latin typeface="微軟正黑體"/>
                <a:ea typeface="微軟正黑體"/>
              </a:rPr>
              <a:t>！</a:t>
            </a:r>
            <a:endParaRPr lang="en-US" altLang="zh-TW">
              <a:latin typeface="微軟正黑體"/>
              <a:ea typeface="微軟正黑體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987844C3-B311-8043-80C2-29E3A229A3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155" y="2287078"/>
            <a:ext cx="1168853" cy="116885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2A86B9D-C24A-C84A-BA54-3B7FC4A8BE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0300" y="2287078"/>
            <a:ext cx="1168853" cy="1168853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F2B23022-EEC9-B749-A5AC-A1E1172BF5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3228" y="2287078"/>
            <a:ext cx="1168853" cy="11688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3262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圖形 28">
            <a:extLst>
              <a:ext uri="{FF2B5EF4-FFF2-40B4-BE49-F238E27FC236}">
                <a16:creationId xmlns:a16="http://schemas.microsoft.com/office/drawing/2014/main" id="{9ED5F1DD-4AF2-443D-8ABC-B69A8AF0C6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6399" y="1963106"/>
            <a:ext cx="2349905" cy="18367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圖形 28">
            <a:extLst>
              <a:ext uri="{FF2B5EF4-FFF2-40B4-BE49-F238E27FC236}">
                <a16:creationId xmlns:a16="http://schemas.microsoft.com/office/drawing/2014/main" id="{7A85BCCA-93E9-4236-827E-7E31D36A5D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683" y="1971608"/>
            <a:ext cx="2349905" cy="18367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" name="圖形 28">
            <a:extLst>
              <a:ext uri="{FF2B5EF4-FFF2-40B4-BE49-F238E27FC236}">
                <a16:creationId xmlns:a16="http://schemas.microsoft.com/office/drawing/2014/main" id="{41271CAE-F4ED-4746-873A-2E9CDB2E88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307" y="1975555"/>
            <a:ext cx="2349905" cy="18367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圖形 28">
            <a:extLst>
              <a:ext uri="{FF2B5EF4-FFF2-40B4-BE49-F238E27FC236}">
                <a16:creationId xmlns:a16="http://schemas.microsoft.com/office/drawing/2014/main" id="{A20051C6-B936-43F7-8D4D-47CA4D8B6D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2399" y="3436564"/>
            <a:ext cx="2392294" cy="6303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圖形 28">
            <a:extLst>
              <a:ext uri="{FF2B5EF4-FFF2-40B4-BE49-F238E27FC236}">
                <a16:creationId xmlns:a16="http://schemas.microsoft.com/office/drawing/2014/main" id="{0B428BB8-BC6B-4190-9D23-F59057E588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9925" y="3447819"/>
            <a:ext cx="2354026" cy="6303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圖形 28">
            <a:extLst>
              <a:ext uri="{FF2B5EF4-FFF2-40B4-BE49-F238E27FC236}">
                <a16:creationId xmlns:a16="http://schemas.microsoft.com/office/drawing/2014/main" id="{67E512C2-CBF1-4BFC-90B4-DA85E64873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307" y="3447819"/>
            <a:ext cx="2354026" cy="6303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9C86B9-8437-E04A-9116-0DDB3003F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265" y="1"/>
            <a:ext cx="8637468" cy="99417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QNAP File Station x Microsoft 365 </a:t>
            </a:r>
            <a:endParaRPr lang="en-TW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C5BA51-B7AB-C647-9FE4-205CBACACA87}"/>
              </a:ext>
            </a:extLst>
          </p:cNvPr>
          <p:cNvSpPr txBox="1"/>
          <p:nvPr/>
        </p:nvSpPr>
        <p:spPr>
          <a:xfrm>
            <a:off x="667255" y="3480358"/>
            <a:ext cx="2315758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altLang="zh-CN" sz="1500" b="1" dirty="0">
                <a:solidFill>
                  <a:srgbClr val="FFEF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Access anytime, anywhere</a:t>
            </a:r>
            <a:endParaRPr lang="en-TW" sz="1500" b="1" dirty="0">
              <a:solidFill>
                <a:srgbClr val="FFEF1D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31E815-9339-AC42-839B-9BEF88D57CE9}"/>
              </a:ext>
            </a:extLst>
          </p:cNvPr>
          <p:cNvSpPr txBox="1"/>
          <p:nvPr/>
        </p:nvSpPr>
        <p:spPr>
          <a:xfrm>
            <a:off x="3415005" y="3588901"/>
            <a:ext cx="234990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500" b="1" dirty="0">
                <a:solidFill>
                  <a:srgbClr val="FFEF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Familiar experience</a:t>
            </a:r>
            <a:endParaRPr lang="en-TW" sz="1500" b="1" dirty="0">
              <a:solidFill>
                <a:srgbClr val="FFEF1D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0F7C6F-34FF-3948-85CC-CEFE9E73ABFC}"/>
              </a:ext>
            </a:extLst>
          </p:cNvPr>
          <p:cNvSpPr txBox="1"/>
          <p:nvPr/>
        </p:nvSpPr>
        <p:spPr>
          <a:xfrm>
            <a:off x="6181129" y="3471029"/>
            <a:ext cx="2246293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altLang="zh-CN" sz="1500" b="1" dirty="0">
                <a:solidFill>
                  <a:srgbClr val="FFEF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Work with team members</a:t>
            </a:r>
            <a:endParaRPr lang="en-TW" sz="1500" b="1" dirty="0">
              <a:solidFill>
                <a:srgbClr val="FFEF1D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64DFA6-EE64-D94B-9A4F-FEEB7579B6B2}"/>
              </a:ext>
            </a:extLst>
          </p:cNvPr>
          <p:cNvSpPr txBox="1"/>
          <p:nvPr/>
        </p:nvSpPr>
        <p:spPr>
          <a:xfrm>
            <a:off x="644176" y="4053296"/>
            <a:ext cx="2387503" cy="94634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CN" sz="12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With </a:t>
            </a:r>
            <a:r>
              <a:rPr lang="en-US" altLang="zh-CN" sz="12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myQNAPcloud</a:t>
            </a:r>
            <a:r>
              <a:rPr lang="en-US" altLang="zh-CN" sz="12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125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SmartURL</a:t>
            </a:r>
            <a:r>
              <a:rPr lang="en-US" altLang="zh-CN" sz="12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 you can access </a:t>
            </a:r>
            <a:r>
              <a:rPr lang="en-US" altLang="zh-CN" sz="12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documents on </a:t>
            </a:r>
            <a:r>
              <a:rPr lang="en-US" altLang="zh-CN" sz="12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 and </a:t>
            </a:r>
            <a:r>
              <a:rPr lang="en-US" altLang="zh-CN" sz="12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right-click </a:t>
            </a:r>
            <a:r>
              <a:rPr lang="en-US" altLang="zh-CN" sz="12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to edit </a:t>
            </a:r>
            <a:r>
              <a:rPr lang="en-US" altLang="zh-CN" sz="12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them </a:t>
            </a:r>
            <a:r>
              <a:rPr lang="en-US" altLang="zh-CN" sz="12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anytime</a:t>
            </a:r>
            <a:r>
              <a:rPr lang="en-US" altLang="zh-CN" sz="12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 anywhere</a:t>
            </a:r>
            <a:r>
              <a:rPr lang="en-US" altLang="zh-CN" sz="12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endParaRPr lang="en-TW" sz="125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9DA8F6-8012-F547-B570-A4578BCEB0B7}"/>
              </a:ext>
            </a:extLst>
          </p:cNvPr>
          <p:cNvSpPr txBox="1"/>
          <p:nvPr/>
        </p:nvSpPr>
        <p:spPr>
          <a:xfrm>
            <a:off x="3415006" y="4063456"/>
            <a:ext cx="2354026" cy="94634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CN" sz="12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 familiar Microsoft Office editing features you know and trust, so there’s nothing new to learn.</a:t>
            </a:r>
            <a:endParaRPr lang="en-TW" sz="125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735FB7-290A-3148-9C49-10B5AAD06FEF}"/>
              </a:ext>
            </a:extLst>
          </p:cNvPr>
          <p:cNvSpPr txBox="1"/>
          <p:nvPr/>
        </p:nvSpPr>
        <p:spPr>
          <a:xfrm>
            <a:off x="6147277" y="4053296"/>
            <a:ext cx="2304910" cy="72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CN" sz="12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 shared document </a:t>
            </a:r>
            <a:r>
              <a:rPr lang="en-US" altLang="zh-CN" sz="12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on</a:t>
            </a:r>
            <a:r>
              <a:rPr lang="en-US" altLang="zh-CN" sz="12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private NAS can be co-edited by team members.</a:t>
            </a:r>
            <a:endParaRPr lang="en-TW" sz="125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AD2CB0-990C-C04F-89EB-210639E153D1}"/>
              </a:ext>
            </a:extLst>
          </p:cNvPr>
          <p:cNvSpPr/>
          <p:nvPr/>
        </p:nvSpPr>
        <p:spPr>
          <a:xfrm>
            <a:off x="238" y="1233512"/>
            <a:ext cx="9142393" cy="43088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2200" b="1" dirty="0">
                <a:latin typeface="Arial"/>
                <a:ea typeface="微軟正黑體"/>
                <a:cs typeface="Arial"/>
              </a:rPr>
              <a:t>QNAP NAS is also a team workspace for collaboration!</a:t>
            </a:r>
            <a:endParaRPr lang="en-TW" sz="2200" b="1" dirty="0">
              <a:latin typeface="Arial"/>
              <a:ea typeface="微軟正黑體"/>
              <a:cs typeface="Arial"/>
            </a:endParaRPr>
          </a:p>
        </p:txBody>
      </p:sp>
      <p:pic>
        <p:nvPicPr>
          <p:cNvPr id="51" name="圖形 50">
            <a:extLst>
              <a:ext uri="{FF2B5EF4-FFF2-40B4-BE49-F238E27FC236}">
                <a16:creationId xmlns:a16="http://schemas.microsoft.com/office/drawing/2014/main" id="{00BE9043-8296-402A-A266-B9C117E01F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7327" y="2155840"/>
            <a:ext cx="1336434" cy="1138666"/>
          </a:xfrm>
          <a:prstGeom prst="rect">
            <a:avLst/>
          </a:prstGeom>
        </p:spPr>
      </p:pic>
      <p:pic>
        <p:nvPicPr>
          <p:cNvPr id="54" name="圖形 53">
            <a:extLst>
              <a:ext uri="{FF2B5EF4-FFF2-40B4-BE49-F238E27FC236}">
                <a16:creationId xmlns:a16="http://schemas.microsoft.com/office/drawing/2014/main" id="{6BE8643F-1369-4B75-B6EB-977B34DDF8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2007" y="2173590"/>
            <a:ext cx="1287991" cy="1097391"/>
          </a:xfrm>
          <a:prstGeom prst="rect">
            <a:avLst/>
          </a:prstGeom>
        </p:spPr>
      </p:pic>
      <p:pic>
        <p:nvPicPr>
          <p:cNvPr id="55" name="圖形 54">
            <a:extLst>
              <a:ext uri="{FF2B5EF4-FFF2-40B4-BE49-F238E27FC236}">
                <a16:creationId xmlns:a16="http://schemas.microsoft.com/office/drawing/2014/main" id="{179EA487-1700-4447-A741-6477D17C34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3278" y="2186585"/>
            <a:ext cx="1233395" cy="105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48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Up Arrow 79">
            <a:extLst>
              <a:ext uri="{FF2B5EF4-FFF2-40B4-BE49-F238E27FC236}">
                <a16:creationId xmlns:a16="http://schemas.microsoft.com/office/drawing/2014/main" id="{763193AB-F1F7-42B3-86B8-128CE353E75F}"/>
              </a:ext>
            </a:extLst>
          </p:cNvPr>
          <p:cNvSpPr/>
          <p:nvPr/>
        </p:nvSpPr>
        <p:spPr>
          <a:xfrm rot="10800000">
            <a:off x="2667655" y="2924299"/>
            <a:ext cx="136522" cy="1297917"/>
          </a:xfrm>
          <a:prstGeom prst="upArrow">
            <a:avLst>
              <a:gd name="adj1" fmla="val 50000"/>
              <a:gd name="adj2" fmla="val 110080"/>
            </a:avLst>
          </a:prstGeom>
          <a:gradFill>
            <a:gsLst>
              <a:gs pos="0">
                <a:srgbClr val="1B7AE8"/>
              </a:gs>
              <a:gs pos="100000">
                <a:srgbClr val="6F40B0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8" name="Up Arrow 79">
            <a:extLst>
              <a:ext uri="{FF2B5EF4-FFF2-40B4-BE49-F238E27FC236}">
                <a16:creationId xmlns:a16="http://schemas.microsoft.com/office/drawing/2014/main" id="{743B57B0-8F2D-4538-9AC8-AAE6BE3FC898}"/>
              </a:ext>
            </a:extLst>
          </p:cNvPr>
          <p:cNvSpPr/>
          <p:nvPr/>
        </p:nvSpPr>
        <p:spPr>
          <a:xfrm>
            <a:off x="1553575" y="2924300"/>
            <a:ext cx="136522" cy="1297917"/>
          </a:xfrm>
          <a:prstGeom prst="upArrow">
            <a:avLst>
              <a:gd name="adj1" fmla="val 50000"/>
              <a:gd name="adj2" fmla="val 110080"/>
            </a:avLst>
          </a:prstGeom>
          <a:gradFill>
            <a:gsLst>
              <a:gs pos="0">
                <a:srgbClr val="1B7AE8"/>
              </a:gs>
              <a:gs pos="100000">
                <a:srgbClr val="6F40B0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3" name="圖形 28">
            <a:extLst>
              <a:ext uri="{FF2B5EF4-FFF2-40B4-BE49-F238E27FC236}">
                <a16:creationId xmlns:a16="http://schemas.microsoft.com/office/drawing/2014/main" id="{5EE75C6D-3573-49C1-B18A-B5B99F3CD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9680" y="1210235"/>
            <a:ext cx="3364280" cy="831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B8C395-668B-A442-9A67-81E8C661D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46" y="0"/>
            <a:ext cx="9404003" cy="994172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Click to use Microsoft Office</a:t>
            </a:r>
            <a:r>
              <a:rPr lang="zh-TW" altLang="en-US" sz="3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SaaS</a:t>
            </a:r>
            <a:endParaRPr lang="en-TW" sz="32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D0D8FE8-1347-8245-B547-1D68FB3FF53C}"/>
              </a:ext>
            </a:extLst>
          </p:cNvPr>
          <p:cNvSpPr/>
          <p:nvPr/>
        </p:nvSpPr>
        <p:spPr>
          <a:xfrm>
            <a:off x="632326" y="4217047"/>
            <a:ext cx="264626" cy="264626"/>
          </a:xfrm>
          <a:prstGeom prst="ellipse">
            <a:avLst/>
          </a:prstGeom>
          <a:gradFill>
            <a:gsLst>
              <a:gs pos="0">
                <a:srgbClr val="FE6100"/>
              </a:gs>
              <a:gs pos="100000">
                <a:srgbClr val="FE940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E94A7F-EE21-354A-8741-7CCAFE15A3C6}"/>
              </a:ext>
            </a:extLst>
          </p:cNvPr>
          <p:cNvSpPr txBox="1"/>
          <p:nvPr/>
        </p:nvSpPr>
        <p:spPr>
          <a:xfrm>
            <a:off x="4026197" y="2555536"/>
            <a:ext cx="4484915" cy="426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Store the document on on-premises NAS.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D9458C-6922-814E-92C1-156BC299229E}"/>
              </a:ext>
            </a:extLst>
          </p:cNvPr>
          <p:cNvSpPr/>
          <p:nvPr/>
        </p:nvSpPr>
        <p:spPr>
          <a:xfrm>
            <a:off x="54871" y="1328225"/>
            <a:ext cx="5469235" cy="487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altLang="zh-CN" sz="19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On-premises</a:t>
            </a:r>
            <a:r>
              <a:rPr lang="en-US" altLang="zh-CN" sz="19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storage</a:t>
            </a:r>
            <a:r>
              <a:rPr lang="zh-TW" altLang="en-US" sz="19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18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+ </a:t>
            </a:r>
            <a:r>
              <a:rPr lang="en-US" altLang="zh-CN" sz="19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SaaS on the </a:t>
            </a:r>
            <a:r>
              <a:rPr lang="en-US" altLang="zh-CN" sz="19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cloud</a:t>
            </a:r>
            <a:r>
              <a:rPr lang="en-US" altLang="zh-CN" sz="19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TW" sz="18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Wingdings" pitchFamily="2" charset="2"/>
              </a:rPr>
              <a:t></a:t>
            </a:r>
            <a:endParaRPr lang="en-TW" sz="185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55FF3BC-A9EE-423A-A6A9-0D7118605563}"/>
              </a:ext>
            </a:extLst>
          </p:cNvPr>
          <p:cNvSpPr/>
          <p:nvPr/>
        </p:nvSpPr>
        <p:spPr>
          <a:xfrm>
            <a:off x="5576189" y="1264032"/>
            <a:ext cx="313126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900" b="1" dirty="0">
                <a:solidFill>
                  <a:srgbClr val="FFEF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Secure </a:t>
            </a:r>
            <a:r>
              <a:rPr lang="en-US" altLang="zh-TW" sz="1900" b="1">
                <a:solidFill>
                  <a:srgbClr val="FFEF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online</a:t>
            </a:r>
            <a:r>
              <a:rPr lang="en-US" altLang="zh-TW" sz="1900" b="1" dirty="0">
                <a:solidFill>
                  <a:srgbClr val="FFEF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collaboration solution</a:t>
            </a:r>
            <a:endParaRPr lang="zh-TW" altLang="en-US" sz="1900" b="1" dirty="0">
              <a:solidFill>
                <a:srgbClr val="FFEF1D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6" name="圖形 42">
            <a:extLst>
              <a:ext uri="{FF2B5EF4-FFF2-40B4-BE49-F238E27FC236}">
                <a16:creationId xmlns:a16="http://schemas.microsoft.com/office/drawing/2014/main" id="{F1754734-0771-4758-9632-ACF07D655A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44638" y="1912749"/>
            <a:ext cx="1671414" cy="9476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FE65A7D-D858-420E-8B90-EE687053C096}"/>
              </a:ext>
            </a:extLst>
          </p:cNvPr>
          <p:cNvSpPr/>
          <p:nvPr/>
        </p:nvSpPr>
        <p:spPr>
          <a:xfrm>
            <a:off x="1704894" y="2291553"/>
            <a:ext cx="95090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TW" altLang="zh-TW" sz="12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Microsoft </a:t>
            </a:r>
            <a:endParaRPr lang="en-US" altLang="zh-TW" sz="125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TW" altLang="zh-TW" sz="12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Server</a:t>
            </a: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7D9FE6FD-4F47-4404-911E-48540A8B26A2}"/>
              </a:ext>
            </a:extLst>
          </p:cNvPr>
          <p:cNvSpPr/>
          <p:nvPr/>
        </p:nvSpPr>
        <p:spPr>
          <a:xfrm>
            <a:off x="1168193" y="3305933"/>
            <a:ext cx="1935249" cy="629334"/>
          </a:xfrm>
          <a:prstGeom prst="roundRect">
            <a:avLst>
              <a:gd name="adj" fmla="val 8066"/>
            </a:avLst>
          </a:prstGeom>
          <a:blipFill dpi="0" rotWithShape="1">
            <a:blip r:embed="rId5" cstate="print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F0DD337-42B9-4301-ADFF-FB6C0A7A2C88}"/>
              </a:ext>
            </a:extLst>
          </p:cNvPr>
          <p:cNvSpPr/>
          <p:nvPr/>
        </p:nvSpPr>
        <p:spPr>
          <a:xfrm>
            <a:off x="1187047" y="3369525"/>
            <a:ext cx="1872396" cy="486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TW" altLang="zh-TW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myQNAPcloud Link</a:t>
            </a:r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en-US" altLang="zh-CN" sz="1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>
              <a:lnSpc>
                <a:spcPts val="1600"/>
              </a:lnSpc>
            </a:pPr>
            <a:r>
              <a:rPr lang="en-US" altLang="zh-CN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secure transport</a:t>
            </a:r>
            <a:endParaRPr lang="en-US" altLang="zh-TW" sz="1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30" name="群組 8">
            <a:extLst>
              <a:ext uri="{FF2B5EF4-FFF2-40B4-BE49-F238E27FC236}">
                <a16:creationId xmlns:a16="http://schemas.microsoft.com/office/drawing/2014/main" id="{8DDA003C-57EA-4360-AAA1-7182BCAB278E}"/>
              </a:ext>
            </a:extLst>
          </p:cNvPr>
          <p:cNvGrpSpPr/>
          <p:nvPr/>
        </p:nvGrpSpPr>
        <p:grpSpPr>
          <a:xfrm>
            <a:off x="1445811" y="3806535"/>
            <a:ext cx="314328" cy="314328"/>
            <a:chOff x="5892997" y="4071156"/>
            <a:chExt cx="216003" cy="2160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1" name="橢圓 106">
              <a:extLst>
                <a:ext uri="{FF2B5EF4-FFF2-40B4-BE49-F238E27FC236}">
                  <a16:creationId xmlns:a16="http://schemas.microsoft.com/office/drawing/2014/main" id="{9FFDE4E6-051E-40E7-B863-04F65CA743C1}"/>
                </a:ext>
              </a:extLst>
            </p:cNvPr>
            <p:cNvSpPr/>
            <p:nvPr/>
          </p:nvSpPr>
          <p:spPr>
            <a:xfrm>
              <a:off x="5892997" y="4071156"/>
              <a:ext cx="216003" cy="216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grpSp>
          <p:nvGrpSpPr>
            <p:cNvPr id="32" name="圖形 15">
              <a:extLst>
                <a:ext uri="{FF2B5EF4-FFF2-40B4-BE49-F238E27FC236}">
                  <a16:creationId xmlns:a16="http://schemas.microsoft.com/office/drawing/2014/main" id="{BD903716-3CCA-4353-A133-068214513927}"/>
                </a:ext>
              </a:extLst>
            </p:cNvPr>
            <p:cNvGrpSpPr/>
            <p:nvPr/>
          </p:nvGrpSpPr>
          <p:grpSpPr>
            <a:xfrm>
              <a:off x="5937451" y="4103222"/>
              <a:ext cx="106518" cy="144561"/>
              <a:chOff x="5700272" y="2268099"/>
              <a:chExt cx="128257" cy="174063"/>
            </a:xfrm>
          </p:grpSpPr>
          <p:sp>
            <p:nvSpPr>
              <p:cNvPr id="33" name="手繪多邊形: 圖案 125">
                <a:extLst>
                  <a:ext uri="{FF2B5EF4-FFF2-40B4-BE49-F238E27FC236}">
                    <a16:creationId xmlns:a16="http://schemas.microsoft.com/office/drawing/2014/main" id="{0F77DD9D-D89D-4591-853E-C63BA5831B2E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34" name="手繪多邊形: 圖案 126">
                <a:extLst>
                  <a:ext uri="{FF2B5EF4-FFF2-40B4-BE49-F238E27FC236}">
                    <a16:creationId xmlns:a16="http://schemas.microsoft.com/office/drawing/2014/main" id="{0C1E4B0A-76FB-429C-A80D-B8E32491EE91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35" name="手繪多邊形: 圖案 127">
                <a:extLst>
                  <a:ext uri="{FF2B5EF4-FFF2-40B4-BE49-F238E27FC236}">
                    <a16:creationId xmlns:a16="http://schemas.microsoft.com/office/drawing/2014/main" id="{8445118D-6D21-4CA4-9665-C74CABE16E76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36" name="手繪多邊形: 圖案 128">
                <a:extLst>
                  <a:ext uri="{FF2B5EF4-FFF2-40B4-BE49-F238E27FC236}">
                    <a16:creationId xmlns:a16="http://schemas.microsoft.com/office/drawing/2014/main" id="{20FAD721-8105-43DB-A72E-C28A69A9D3D1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</p:grpSp>
      </p:grpSp>
      <p:grpSp>
        <p:nvGrpSpPr>
          <p:cNvPr id="37" name="群組 8">
            <a:extLst>
              <a:ext uri="{FF2B5EF4-FFF2-40B4-BE49-F238E27FC236}">
                <a16:creationId xmlns:a16="http://schemas.microsoft.com/office/drawing/2014/main" id="{0DC8F2DF-F9A7-4091-B27E-AD8934CA4C7F}"/>
              </a:ext>
            </a:extLst>
          </p:cNvPr>
          <p:cNvGrpSpPr/>
          <p:nvPr/>
        </p:nvGrpSpPr>
        <p:grpSpPr>
          <a:xfrm>
            <a:off x="2577887" y="3060941"/>
            <a:ext cx="314328" cy="314328"/>
            <a:chOff x="5892997" y="4071156"/>
            <a:chExt cx="216003" cy="2160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8" name="橢圓 106">
              <a:extLst>
                <a:ext uri="{FF2B5EF4-FFF2-40B4-BE49-F238E27FC236}">
                  <a16:creationId xmlns:a16="http://schemas.microsoft.com/office/drawing/2014/main" id="{03D1124F-4209-4519-8F16-278D0D594990}"/>
                </a:ext>
              </a:extLst>
            </p:cNvPr>
            <p:cNvSpPr/>
            <p:nvPr/>
          </p:nvSpPr>
          <p:spPr>
            <a:xfrm>
              <a:off x="5892997" y="4071156"/>
              <a:ext cx="216003" cy="216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grpSp>
          <p:nvGrpSpPr>
            <p:cNvPr id="39" name="圖形 15">
              <a:extLst>
                <a:ext uri="{FF2B5EF4-FFF2-40B4-BE49-F238E27FC236}">
                  <a16:creationId xmlns:a16="http://schemas.microsoft.com/office/drawing/2014/main" id="{C6B3EC90-15CE-4F6A-A248-0E5AD92F81EA}"/>
                </a:ext>
              </a:extLst>
            </p:cNvPr>
            <p:cNvGrpSpPr/>
            <p:nvPr/>
          </p:nvGrpSpPr>
          <p:grpSpPr>
            <a:xfrm>
              <a:off x="5937451" y="4103222"/>
              <a:ext cx="106518" cy="144561"/>
              <a:chOff x="5700272" y="2268099"/>
              <a:chExt cx="128257" cy="174063"/>
            </a:xfrm>
          </p:grpSpPr>
          <p:sp>
            <p:nvSpPr>
              <p:cNvPr id="40" name="手繪多邊形: 圖案 125">
                <a:extLst>
                  <a:ext uri="{FF2B5EF4-FFF2-40B4-BE49-F238E27FC236}">
                    <a16:creationId xmlns:a16="http://schemas.microsoft.com/office/drawing/2014/main" id="{2EF7E15F-62A6-4890-9F49-D6E522DD337D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41" name="手繪多邊形: 圖案 126">
                <a:extLst>
                  <a:ext uri="{FF2B5EF4-FFF2-40B4-BE49-F238E27FC236}">
                    <a16:creationId xmlns:a16="http://schemas.microsoft.com/office/drawing/2014/main" id="{261236DB-E2B7-42DF-A068-0C0DE990183F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42" name="手繪多邊形: 圖案 127">
                <a:extLst>
                  <a:ext uri="{FF2B5EF4-FFF2-40B4-BE49-F238E27FC236}">
                    <a16:creationId xmlns:a16="http://schemas.microsoft.com/office/drawing/2014/main" id="{A443675D-8AB0-45E0-911C-0C9585FCBF1B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43" name="手繪多邊形: 圖案 128">
                <a:extLst>
                  <a:ext uri="{FF2B5EF4-FFF2-40B4-BE49-F238E27FC236}">
                    <a16:creationId xmlns:a16="http://schemas.microsoft.com/office/drawing/2014/main" id="{E9AE73FE-01AE-4000-9CE7-A34D1751E158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</p:grpSp>
      </p:grpSp>
      <p:pic>
        <p:nvPicPr>
          <p:cNvPr id="46" name="圖形 45">
            <a:extLst>
              <a:ext uri="{FF2B5EF4-FFF2-40B4-BE49-F238E27FC236}">
                <a16:creationId xmlns:a16="http://schemas.microsoft.com/office/drawing/2014/main" id="{427A7D0C-8F9B-499D-8F6C-044DB564ED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7434" y="4255685"/>
            <a:ext cx="2288057" cy="663401"/>
          </a:xfrm>
          <a:prstGeom prst="rect">
            <a:avLst/>
          </a:prstGeom>
        </p:spPr>
      </p:pic>
      <p:sp>
        <p:nvSpPr>
          <p:cNvPr id="53" name="Oval 11">
            <a:extLst>
              <a:ext uri="{FF2B5EF4-FFF2-40B4-BE49-F238E27FC236}">
                <a16:creationId xmlns:a16="http://schemas.microsoft.com/office/drawing/2014/main" id="{B73A1FED-ED3C-4D45-9CAE-831A8D32287E}"/>
              </a:ext>
            </a:extLst>
          </p:cNvPr>
          <p:cNvSpPr/>
          <p:nvPr/>
        </p:nvSpPr>
        <p:spPr>
          <a:xfrm>
            <a:off x="1149455" y="2902804"/>
            <a:ext cx="264626" cy="264626"/>
          </a:xfrm>
          <a:prstGeom prst="ellipse">
            <a:avLst/>
          </a:prstGeom>
          <a:gradFill>
            <a:gsLst>
              <a:gs pos="0">
                <a:srgbClr val="FE6100"/>
              </a:gs>
              <a:gs pos="100000">
                <a:srgbClr val="FE940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endParaRPr lang="en-TW" sz="1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4" name="Oval 11">
            <a:extLst>
              <a:ext uri="{FF2B5EF4-FFF2-40B4-BE49-F238E27FC236}">
                <a16:creationId xmlns:a16="http://schemas.microsoft.com/office/drawing/2014/main" id="{697EB3C6-A35F-43FB-9889-A0F95ACD6EDA}"/>
              </a:ext>
            </a:extLst>
          </p:cNvPr>
          <p:cNvSpPr/>
          <p:nvPr/>
        </p:nvSpPr>
        <p:spPr>
          <a:xfrm>
            <a:off x="2966685" y="2902425"/>
            <a:ext cx="264626" cy="264626"/>
          </a:xfrm>
          <a:prstGeom prst="ellipse">
            <a:avLst/>
          </a:prstGeom>
          <a:gradFill>
            <a:gsLst>
              <a:gs pos="0">
                <a:srgbClr val="FE6100"/>
              </a:gs>
              <a:gs pos="100000">
                <a:srgbClr val="FE940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</a:t>
            </a:r>
            <a:endParaRPr lang="en-TW" sz="12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5" name="Google Shape;69;p15">
            <a:extLst>
              <a:ext uri="{FF2B5EF4-FFF2-40B4-BE49-F238E27FC236}">
                <a16:creationId xmlns:a16="http://schemas.microsoft.com/office/drawing/2014/main" id="{C8B276F1-C607-4536-8DC9-C2AF237B6E84}"/>
              </a:ext>
            </a:extLst>
          </p:cNvPr>
          <p:cNvSpPr txBox="1"/>
          <p:nvPr/>
        </p:nvSpPr>
        <p:spPr>
          <a:xfrm>
            <a:off x="3629087" y="2474805"/>
            <a:ext cx="729900" cy="11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500" i="1">
                <a:gradFill>
                  <a:gsLst>
                    <a:gs pos="0">
                      <a:srgbClr val="FE6100"/>
                    </a:gs>
                    <a:gs pos="100000">
                      <a:srgbClr val="FE9400"/>
                    </a:gs>
                  </a:gsLst>
                  <a:lin ang="2700000" scaled="0"/>
                </a:gradFill>
                <a:latin typeface="Impact"/>
                <a:ea typeface="Impact"/>
                <a:cs typeface="Impact"/>
                <a:sym typeface="Impact"/>
              </a:rPr>
              <a:t>1</a:t>
            </a:r>
          </a:p>
        </p:txBody>
      </p:sp>
      <p:sp>
        <p:nvSpPr>
          <p:cNvPr id="56" name="TextBox 14">
            <a:extLst>
              <a:ext uri="{FF2B5EF4-FFF2-40B4-BE49-F238E27FC236}">
                <a16:creationId xmlns:a16="http://schemas.microsoft.com/office/drawing/2014/main" id="{1BAF5423-FB2B-40C5-9E36-33A659D3136F}"/>
              </a:ext>
            </a:extLst>
          </p:cNvPr>
          <p:cNvSpPr txBox="1"/>
          <p:nvPr/>
        </p:nvSpPr>
        <p:spPr>
          <a:xfrm>
            <a:off x="4012323" y="4196180"/>
            <a:ext cx="4885285" cy="3661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2300"/>
              </a:lnSpc>
              <a:defRPr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CN" sz="1600"/>
              <a:t>Save the processed file to on-premises NAS.</a:t>
            </a:r>
          </a:p>
        </p:txBody>
      </p:sp>
      <p:sp>
        <p:nvSpPr>
          <p:cNvPr id="57" name="Google Shape;68;p15">
            <a:extLst>
              <a:ext uri="{FF2B5EF4-FFF2-40B4-BE49-F238E27FC236}">
                <a16:creationId xmlns:a16="http://schemas.microsoft.com/office/drawing/2014/main" id="{DD1A4280-4BDA-4F3A-AF9C-8B3F686CC9FB}"/>
              </a:ext>
            </a:extLst>
          </p:cNvPr>
          <p:cNvSpPr txBox="1"/>
          <p:nvPr/>
        </p:nvSpPr>
        <p:spPr>
          <a:xfrm>
            <a:off x="3584732" y="3243720"/>
            <a:ext cx="729900" cy="11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500" i="1">
                <a:gradFill>
                  <a:gsLst>
                    <a:gs pos="0">
                      <a:srgbClr val="FE6100"/>
                    </a:gs>
                    <a:gs pos="100000">
                      <a:srgbClr val="FE9400"/>
                    </a:gs>
                  </a:gsLst>
                  <a:lin ang="2700000" scaled="0"/>
                </a:gradFill>
                <a:latin typeface="Impact"/>
                <a:ea typeface="Impact"/>
                <a:cs typeface="Impact"/>
                <a:sym typeface="Impact"/>
              </a:rPr>
              <a:t>2</a:t>
            </a: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AC6404C6-6706-40D9-B6C4-D66BC510EC65}"/>
              </a:ext>
            </a:extLst>
          </p:cNvPr>
          <p:cNvSpPr/>
          <p:nvPr/>
        </p:nvSpPr>
        <p:spPr>
          <a:xfrm>
            <a:off x="4026197" y="3293917"/>
            <a:ext cx="4173248" cy="610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en-US" altLang="zh-CN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Securely transport file to Microsoft server for processing.</a:t>
            </a:r>
          </a:p>
        </p:txBody>
      </p:sp>
      <p:sp>
        <p:nvSpPr>
          <p:cNvPr id="59" name="Google Shape;67;p15">
            <a:extLst>
              <a:ext uri="{FF2B5EF4-FFF2-40B4-BE49-F238E27FC236}">
                <a16:creationId xmlns:a16="http://schemas.microsoft.com/office/drawing/2014/main" id="{C3432288-C105-497D-AB4A-6F2C04B561C8}"/>
              </a:ext>
            </a:extLst>
          </p:cNvPr>
          <p:cNvSpPr txBox="1"/>
          <p:nvPr/>
        </p:nvSpPr>
        <p:spPr>
          <a:xfrm>
            <a:off x="3554132" y="4036582"/>
            <a:ext cx="729900" cy="11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500" i="1">
                <a:gradFill>
                  <a:gsLst>
                    <a:gs pos="0">
                      <a:srgbClr val="FE6100"/>
                    </a:gs>
                    <a:gs pos="100000">
                      <a:srgbClr val="FE9400"/>
                    </a:gs>
                  </a:gsLst>
                  <a:lin ang="2700000" scaled="0"/>
                </a:gradFill>
                <a:latin typeface="Impact"/>
                <a:ea typeface="Impact"/>
                <a:cs typeface="Impact"/>
                <a:sym typeface="Impac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94987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5817D-8202-A746-A396-B5329C2FC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0"/>
            <a:ext cx="8985250" cy="994172"/>
          </a:xfrm>
        </p:spPr>
        <p:txBody>
          <a:bodyPr>
            <a:normAutofit/>
          </a:bodyPr>
          <a:lstStyle/>
          <a:p>
            <a:r>
              <a:rPr lang="en-TW" sz="3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Microsoft</a:t>
            </a:r>
            <a:r>
              <a:rPr lang="zh-TW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original Office</a:t>
            </a:r>
            <a:r>
              <a:rPr lang="zh-TW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editing feature</a:t>
            </a:r>
            <a:endParaRPr lang="en-TW" sz="32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41D7E-4301-0D45-9F99-670616C32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582" y="1163762"/>
            <a:ext cx="7886700" cy="138584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ts val="2250"/>
              </a:lnSpc>
            </a:pPr>
            <a:r>
              <a:rPr lang="en-TW" sz="182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 rich editing features provided by Microsoft</a:t>
            </a:r>
            <a:endParaRPr lang="en-US" sz="182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2250"/>
              </a:lnSpc>
            </a:pPr>
            <a:r>
              <a:rPr lang="en-US" altLang="zh-CN" sz="182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Same as Microsoft 365 Office</a:t>
            </a:r>
            <a:r>
              <a:rPr lang="zh-TW" altLang="en-US" sz="182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82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for the web</a:t>
            </a:r>
          </a:p>
          <a:p>
            <a:pPr>
              <a:lnSpc>
                <a:spcPts val="2250"/>
              </a:lnSpc>
            </a:pPr>
            <a:r>
              <a:rPr lang="en-US" altLang="zh-CN" sz="182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Nothing new to learn</a:t>
            </a:r>
            <a:endParaRPr lang="en-TW" sz="182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1" name="图片 57">
            <a:extLst>
              <a:ext uri="{FF2B5EF4-FFF2-40B4-BE49-F238E27FC236}">
                <a16:creationId xmlns:a16="http://schemas.microsoft.com/office/drawing/2014/main" id="{78FF3DC4-CDEF-4F44-A3F7-85637E8367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10800000">
            <a:off x="1509318" y="2949417"/>
            <a:ext cx="5469861" cy="352214"/>
          </a:xfrm>
          <a:prstGeom prst="rect">
            <a:avLst/>
          </a:prstGeom>
        </p:spPr>
      </p:pic>
      <p:pic>
        <p:nvPicPr>
          <p:cNvPr id="12" name="图片 57">
            <a:extLst>
              <a:ext uri="{FF2B5EF4-FFF2-40B4-BE49-F238E27FC236}">
                <a16:creationId xmlns:a16="http://schemas.microsoft.com/office/drawing/2014/main" id="{1E34B33C-305C-4152-8494-BB27949CF1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10800000">
            <a:off x="2268011" y="3701444"/>
            <a:ext cx="5469861" cy="352214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A4BED2EF-ACC1-4FDF-9784-4252D0D2BA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83851" y="1163762"/>
            <a:ext cx="2185133" cy="17741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B211B9-78F5-2E46-88C0-D226BF5560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403" y="2454903"/>
            <a:ext cx="6108569" cy="981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FAA3E8-DEEF-8048-B007-59FFE8E873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867" y="3174318"/>
            <a:ext cx="6108569" cy="10046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7976BF-F62C-C741-A171-CC51657485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8242" y="3945093"/>
            <a:ext cx="6108569" cy="9873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6954B6B-F9F0-4C9E-B796-999D0F0B84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653" y="2139606"/>
            <a:ext cx="679925" cy="679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ED09A04-25E2-43F1-8747-80FA978722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022" y="2997543"/>
            <a:ext cx="679925" cy="679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CD40CA7-4F00-4439-B995-3EA80B964BB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9030" y="3713887"/>
            <a:ext cx="679925" cy="679925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6183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386CEEC0-C6C0-4A4E-BA40-781DE10B4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09" y="92753"/>
            <a:ext cx="9144000" cy="842963"/>
          </a:xfrm>
        </p:spPr>
        <p:txBody>
          <a:bodyPr>
            <a:noAutofit/>
          </a:bodyPr>
          <a:lstStyle/>
          <a:p>
            <a:r>
              <a:rPr lang="en-US" altLang="zh-CN" sz="25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Support Microsoft formats without</a:t>
            </a:r>
            <a:r>
              <a:rPr lang="zh-TW" altLang="en-US" sz="25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5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compatibility</a:t>
            </a:r>
            <a:r>
              <a:rPr lang="zh-TW" altLang="en-US" sz="25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5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issues</a:t>
            </a:r>
            <a:endParaRPr lang="en-TW" sz="255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5F433EB-8F52-474C-A69D-12C9C947AC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1037" y="3315301"/>
            <a:ext cx="2190296" cy="1828200"/>
          </a:xfrm>
          <a:prstGeom prst="rect">
            <a:avLst/>
          </a:prstGeom>
        </p:spPr>
      </p:pic>
      <p:pic>
        <p:nvPicPr>
          <p:cNvPr id="25" name="圖形 24">
            <a:extLst>
              <a:ext uri="{FF2B5EF4-FFF2-40B4-BE49-F238E27FC236}">
                <a16:creationId xmlns:a16="http://schemas.microsoft.com/office/drawing/2014/main" id="{019D363C-112C-43A7-9A46-9A40F035D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5859" y="4034714"/>
            <a:ext cx="186437" cy="1408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圖形 25">
            <a:extLst>
              <a:ext uri="{FF2B5EF4-FFF2-40B4-BE49-F238E27FC236}">
                <a16:creationId xmlns:a16="http://schemas.microsoft.com/office/drawing/2014/main" id="{8B653733-3038-44F1-BF4C-EBDBC84493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2077" y="4224471"/>
            <a:ext cx="186437" cy="1408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F83A0D-D34D-8B4D-955B-D79A61483D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1562" y="1151101"/>
            <a:ext cx="6337442" cy="37615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E9E3BE2-6FF8-FA44-BDFF-1323847C942F}"/>
              </a:ext>
            </a:extLst>
          </p:cNvPr>
          <p:cNvSpPr txBox="1"/>
          <p:nvPr/>
        </p:nvSpPr>
        <p:spPr>
          <a:xfrm>
            <a:off x="365161" y="1360720"/>
            <a:ext cx="570361" cy="261610"/>
          </a:xfrm>
          <a:prstGeom prst="rect">
            <a:avLst/>
          </a:prstGeom>
          <a:noFill/>
        </p:spPr>
        <p:txBody>
          <a:bodyPr wrap="square" lIns="67500" rtlCol="0" anchor="ctr" anchorCtr="0">
            <a:spAutoFit/>
          </a:bodyPr>
          <a:lstStyle>
            <a:defPPr>
              <a:defRPr lang="en-US"/>
            </a:defPPr>
            <a:lvl1pPr algn="r">
              <a:defRPr sz="1100">
                <a:solidFill>
                  <a:srgbClr val="2351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TW" b="1"/>
              <a:t>docx</a:t>
            </a:r>
          </a:p>
        </p:txBody>
      </p:sp>
      <p:pic>
        <p:nvPicPr>
          <p:cNvPr id="21" name="圖片 9" descr="A close up of a sign&#10;&#10;Description automatically generated">
            <a:extLst>
              <a:ext uri="{FF2B5EF4-FFF2-40B4-BE49-F238E27FC236}">
                <a16:creationId xmlns:a16="http://schemas.microsoft.com/office/drawing/2014/main" id="{1CDD460B-BC10-B146-A654-7BC5F0B80F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988" y="1210866"/>
            <a:ext cx="561320" cy="5613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 14" descr="A close up of a sign&#10;&#10;Description automatically generated">
            <a:extLst>
              <a:ext uri="{FF2B5EF4-FFF2-40B4-BE49-F238E27FC236}">
                <a16:creationId xmlns:a16="http://schemas.microsoft.com/office/drawing/2014/main" id="{581D465D-A98E-7341-B698-41FBFA3807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939" y="1945095"/>
            <a:ext cx="561320" cy="561320"/>
          </a:xfrm>
          <a:prstGeom prst="ellipse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2BA0184-4A0B-984D-BB92-7D9F66D4B937}"/>
              </a:ext>
            </a:extLst>
          </p:cNvPr>
          <p:cNvSpPr txBox="1"/>
          <p:nvPr/>
        </p:nvSpPr>
        <p:spPr>
          <a:xfrm>
            <a:off x="439232" y="2090915"/>
            <a:ext cx="477239" cy="261610"/>
          </a:xfrm>
          <a:prstGeom prst="rect">
            <a:avLst/>
          </a:prstGeom>
          <a:noFill/>
        </p:spPr>
        <p:txBody>
          <a:bodyPr wrap="square" lIns="67500" rtlCol="0" anchor="ctr" anchorCtr="0">
            <a:spAutoFit/>
          </a:bodyPr>
          <a:lstStyle>
            <a:defPPr>
              <a:defRPr lang="en-US"/>
            </a:defPPr>
            <a:lvl1pPr algn="r">
              <a:defRPr sz="11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TW"/>
              <a:t>xlsx</a:t>
            </a:r>
          </a:p>
        </p:txBody>
      </p:sp>
      <p:pic>
        <p:nvPicPr>
          <p:cNvPr id="24" name="圖片 8" descr="A close up of a sign&#10;&#10;Description automatically generated">
            <a:extLst>
              <a:ext uri="{FF2B5EF4-FFF2-40B4-BE49-F238E27FC236}">
                <a16:creationId xmlns:a16="http://schemas.microsoft.com/office/drawing/2014/main" id="{66E339E2-19EE-F64C-8C42-55D4E4A5D4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386" y="2686646"/>
            <a:ext cx="561320" cy="561320"/>
          </a:xfrm>
          <a:prstGeom prst="rect">
            <a:avLst/>
          </a:prstGeom>
        </p:spPr>
      </p:pic>
      <p:sp>
        <p:nvSpPr>
          <p:cNvPr id="27" name="TextBox 16">
            <a:extLst>
              <a:ext uri="{FF2B5EF4-FFF2-40B4-BE49-F238E27FC236}">
                <a16:creationId xmlns:a16="http://schemas.microsoft.com/office/drawing/2014/main" id="{99AE7D65-6DC9-7340-9A44-1DA7346C3F8E}"/>
              </a:ext>
            </a:extLst>
          </p:cNvPr>
          <p:cNvSpPr txBox="1"/>
          <p:nvPr/>
        </p:nvSpPr>
        <p:spPr>
          <a:xfrm>
            <a:off x="439233" y="2857818"/>
            <a:ext cx="477239" cy="261610"/>
          </a:xfrm>
          <a:prstGeom prst="rect">
            <a:avLst/>
          </a:prstGeom>
          <a:noFill/>
        </p:spPr>
        <p:txBody>
          <a:bodyPr wrap="square" lIns="67500" rtlCol="0" anchor="ctr" anchorCtr="0">
            <a:spAutoFit/>
          </a:bodyPr>
          <a:lstStyle/>
          <a:p>
            <a:pPr algn="r"/>
            <a:r>
              <a:rPr lang="en-TW" sz="1100">
                <a:solidFill>
                  <a:srgbClr val="AFAB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ppt</a:t>
            </a:r>
            <a:r>
              <a:rPr lang="en-TW" sz="11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267649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>
            <a:extLst>
              <a:ext uri="{FF2B5EF4-FFF2-40B4-BE49-F238E27FC236}">
                <a16:creationId xmlns:a16="http://schemas.microsoft.com/office/drawing/2014/main" id="{AF873127-F3B7-4BAB-8010-0F0E6735C4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1037" y="3315301"/>
            <a:ext cx="2190296" cy="1828200"/>
          </a:xfrm>
          <a:prstGeom prst="rect">
            <a:avLst/>
          </a:prstGeom>
        </p:spPr>
      </p:pic>
      <p:pic>
        <p:nvPicPr>
          <p:cNvPr id="27" name="圖形 26">
            <a:extLst>
              <a:ext uri="{FF2B5EF4-FFF2-40B4-BE49-F238E27FC236}">
                <a16:creationId xmlns:a16="http://schemas.microsoft.com/office/drawing/2014/main" id="{300CB883-C401-4B13-ACE7-747D31A893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5859" y="4034714"/>
            <a:ext cx="186437" cy="1408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0B3258CA-9812-41E3-83AA-29DEAD01AA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2077" y="4224471"/>
            <a:ext cx="186437" cy="1408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107181-5C8C-264D-A711-77E7F66251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4017" y="1158453"/>
            <a:ext cx="6337442" cy="37615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3980D13-2099-0442-B969-43AF36D0EF2F}"/>
              </a:ext>
            </a:extLst>
          </p:cNvPr>
          <p:cNvSpPr txBox="1"/>
          <p:nvPr/>
        </p:nvSpPr>
        <p:spPr>
          <a:xfrm>
            <a:off x="458283" y="1360720"/>
            <a:ext cx="477239" cy="261610"/>
          </a:xfrm>
          <a:prstGeom prst="rect">
            <a:avLst/>
          </a:prstGeom>
          <a:noFill/>
        </p:spPr>
        <p:txBody>
          <a:bodyPr wrap="square" lIns="67500" rtlCol="0" anchor="ctr" anchorCtr="0">
            <a:spAutoFit/>
          </a:bodyPr>
          <a:lstStyle/>
          <a:p>
            <a:pPr algn="r"/>
            <a:r>
              <a:rPr lang="en-TW" sz="1100">
                <a:solidFill>
                  <a:srgbClr val="AFAB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docx</a:t>
            </a:r>
          </a:p>
        </p:txBody>
      </p:sp>
      <p:pic>
        <p:nvPicPr>
          <p:cNvPr id="18" name="圖片 9" descr="A close up of a sign&#10;&#10;Description automatically generated">
            <a:extLst>
              <a:ext uri="{FF2B5EF4-FFF2-40B4-BE49-F238E27FC236}">
                <a16:creationId xmlns:a16="http://schemas.microsoft.com/office/drawing/2014/main" id="{6AF3D776-A0EA-C54D-A024-696F299BAA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988" y="1210866"/>
            <a:ext cx="561320" cy="561320"/>
          </a:xfrm>
          <a:prstGeom prst="rect">
            <a:avLst/>
          </a:prstGeom>
        </p:spPr>
      </p:pic>
      <p:pic>
        <p:nvPicPr>
          <p:cNvPr id="21" name="圖片 14" descr="A close up of a sign&#10;&#10;Description automatically generated">
            <a:extLst>
              <a:ext uri="{FF2B5EF4-FFF2-40B4-BE49-F238E27FC236}">
                <a16:creationId xmlns:a16="http://schemas.microsoft.com/office/drawing/2014/main" id="{E0335F91-9CD3-7646-86A9-D802DE23EB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939" y="1945095"/>
            <a:ext cx="561320" cy="56132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1BAE128-C2A0-1B48-BDC8-A47E59B3A7FE}"/>
              </a:ext>
            </a:extLst>
          </p:cNvPr>
          <p:cNvSpPr txBox="1"/>
          <p:nvPr/>
        </p:nvSpPr>
        <p:spPr>
          <a:xfrm>
            <a:off x="439232" y="2090915"/>
            <a:ext cx="477239" cy="261610"/>
          </a:xfrm>
          <a:prstGeom prst="rect">
            <a:avLst/>
          </a:prstGeom>
          <a:noFill/>
        </p:spPr>
        <p:txBody>
          <a:bodyPr wrap="square" lIns="67500" rtlCol="0" anchor="ctr" anchorCtr="0">
            <a:spAutoFit/>
          </a:bodyPr>
          <a:lstStyle/>
          <a:p>
            <a:pPr algn="r"/>
            <a:r>
              <a:rPr lang="en-TW" sz="1100" b="1">
                <a:solidFill>
                  <a:srgbClr val="2473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xlsx</a:t>
            </a:r>
          </a:p>
        </p:txBody>
      </p:sp>
      <p:pic>
        <p:nvPicPr>
          <p:cNvPr id="23" name="圖片 8" descr="A close up of a sign&#10;&#10;Description automatically generated">
            <a:extLst>
              <a:ext uri="{FF2B5EF4-FFF2-40B4-BE49-F238E27FC236}">
                <a16:creationId xmlns:a16="http://schemas.microsoft.com/office/drawing/2014/main" id="{42FB32D2-A0FD-C641-A7BC-BD355CB3C0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386" y="2686646"/>
            <a:ext cx="561320" cy="561320"/>
          </a:xfrm>
          <a:prstGeom prst="rect">
            <a:avLst/>
          </a:prstGeom>
        </p:spPr>
      </p:pic>
      <p:sp>
        <p:nvSpPr>
          <p:cNvPr id="24" name="TextBox 16">
            <a:extLst>
              <a:ext uri="{FF2B5EF4-FFF2-40B4-BE49-F238E27FC236}">
                <a16:creationId xmlns:a16="http://schemas.microsoft.com/office/drawing/2014/main" id="{A800EF94-F225-9D40-A52F-424D78D81007}"/>
              </a:ext>
            </a:extLst>
          </p:cNvPr>
          <p:cNvSpPr txBox="1"/>
          <p:nvPr/>
        </p:nvSpPr>
        <p:spPr>
          <a:xfrm>
            <a:off x="439233" y="2857818"/>
            <a:ext cx="477239" cy="261610"/>
          </a:xfrm>
          <a:prstGeom prst="rect">
            <a:avLst/>
          </a:prstGeom>
          <a:noFill/>
        </p:spPr>
        <p:txBody>
          <a:bodyPr wrap="square" lIns="67500" rtlCol="0" anchor="ctr" anchorCtr="0">
            <a:spAutoFit/>
          </a:bodyPr>
          <a:lstStyle/>
          <a:p>
            <a:pPr algn="r"/>
            <a:r>
              <a:rPr lang="en-TW" sz="1100">
                <a:solidFill>
                  <a:srgbClr val="AFAB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ppt</a:t>
            </a:r>
            <a:r>
              <a:rPr lang="en-TW" sz="11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95A2CDA-C719-47C9-87BE-763DAF3BC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977" y="92753"/>
            <a:ext cx="9144000" cy="842963"/>
          </a:xfrm>
        </p:spPr>
        <p:txBody>
          <a:bodyPr>
            <a:noAutofit/>
          </a:bodyPr>
          <a:lstStyle/>
          <a:p>
            <a:r>
              <a:rPr lang="en-US" altLang="zh-CN" sz="25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Support Microsoft formats without</a:t>
            </a:r>
            <a:r>
              <a:rPr lang="zh-TW" altLang="en-US" sz="25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5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compatibility</a:t>
            </a:r>
            <a:r>
              <a:rPr lang="zh-TW" altLang="en-US" sz="25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5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issues</a:t>
            </a:r>
            <a:endParaRPr lang="en-TW" sz="255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856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片 31">
            <a:extLst>
              <a:ext uri="{FF2B5EF4-FFF2-40B4-BE49-F238E27FC236}">
                <a16:creationId xmlns:a16="http://schemas.microsoft.com/office/drawing/2014/main" id="{33887E4D-233E-4CED-A240-7BE4050855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1037" y="3315301"/>
            <a:ext cx="2190296" cy="1828200"/>
          </a:xfrm>
          <a:prstGeom prst="rect">
            <a:avLst/>
          </a:prstGeom>
        </p:spPr>
      </p:pic>
      <p:pic>
        <p:nvPicPr>
          <p:cNvPr id="33" name="圖形 32">
            <a:extLst>
              <a:ext uri="{FF2B5EF4-FFF2-40B4-BE49-F238E27FC236}">
                <a16:creationId xmlns:a16="http://schemas.microsoft.com/office/drawing/2014/main" id="{08F4C0C1-3CA5-4DDB-BEB3-1EE6A7A2F1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5859" y="4034714"/>
            <a:ext cx="186437" cy="1408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圖形 33">
            <a:extLst>
              <a:ext uri="{FF2B5EF4-FFF2-40B4-BE49-F238E27FC236}">
                <a16:creationId xmlns:a16="http://schemas.microsoft.com/office/drawing/2014/main" id="{11F65F1B-5E2B-480C-B3D7-B7FE4E501D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2077" y="4224471"/>
            <a:ext cx="186437" cy="1408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B053A2-A3CB-5D4D-A1F4-0BFA9FC277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953" y="1152594"/>
            <a:ext cx="6341137" cy="37615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83C5697-D526-DE43-821F-A8332841AC57}"/>
              </a:ext>
            </a:extLst>
          </p:cNvPr>
          <p:cNvSpPr txBox="1"/>
          <p:nvPr/>
        </p:nvSpPr>
        <p:spPr>
          <a:xfrm>
            <a:off x="365161" y="1360720"/>
            <a:ext cx="570361" cy="261610"/>
          </a:xfrm>
          <a:prstGeom prst="rect">
            <a:avLst/>
          </a:prstGeom>
          <a:noFill/>
        </p:spPr>
        <p:txBody>
          <a:bodyPr wrap="square" lIns="67500" rtlCol="0" anchor="ctr" anchorCtr="0">
            <a:spAutoFit/>
          </a:bodyPr>
          <a:lstStyle>
            <a:defPPr>
              <a:defRPr lang="en-US"/>
            </a:defPPr>
            <a:lvl1pPr algn="r">
              <a:defRPr sz="1100">
                <a:solidFill>
                  <a:srgbClr val="AFAB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TW"/>
              <a:t>docx</a:t>
            </a:r>
          </a:p>
        </p:txBody>
      </p:sp>
      <p:pic>
        <p:nvPicPr>
          <p:cNvPr id="17" name="圖片 9" descr="A close up of a sign&#10;&#10;Description automatically generated">
            <a:extLst>
              <a:ext uri="{FF2B5EF4-FFF2-40B4-BE49-F238E27FC236}">
                <a16:creationId xmlns:a16="http://schemas.microsoft.com/office/drawing/2014/main" id="{062379B0-E9F3-D949-8E4D-E299D385FD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988" y="1210866"/>
            <a:ext cx="561320" cy="561320"/>
          </a:xfrm>
          <a:prstGeom prst="ellipse">
            <a:avLst/>
          </a:prstGeom>
        </p:spPr>
      </p:pic>
      <p:pic>
        <p:nvPicPr>
          <p:cNvPr id="20" name="圖片 14" descr="A close up of a sign&#10;&#10;Description automatically generated">
            <a:extLst>
              <a:ext uri="{FF2B5EF4-FFF2-40B4-BE49-F238E27FC236}">
                <a16:creationId xmlns:a16="http://schemas.microsoft.com/office/drawing/2014/main" id="{E1171A66-B348-D040-8443-7F7D573B76B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939" y="1945095"/>
            <a:ext cx="561320" cy="561320"/>
          </a:xfrm>
          <a:prstGeom prst="ellipse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1F35EE8-85C9-8B4A-AB5B-F1E7CE75E21E}"/>
              </a:ext>
            </a:extLst>
          </p:cNvPr>
          <p:cNvSpPr txBox="1"/>
          <p:nvPr/>
        </p:nvSpPr>
        <p:spPr>
          <a:xfrm>
            <a:off x="439232" y="2090915"/>
            <a:ext cx="477239" cy="261610"/>
          </a:xfrm>
          <a:prstGeom prst="rect">
            <a:avLst/>
          </a:prstGeom>
          <a:noFill/>
        </p:spPr>
        <p:txBody>
          <a:bodyPr wrap="square" lIns="67500" rtlCol="0" anchor="ctr" anchorCtr="0">
            <a:spAutoFit/>
          </a:bodyPr>
          <a:lstStyle>
            <a:defPPr>
              <a:defRPr lang="en-US"/>
            </a:defPPr>
            <a:lvl1pPr algn="r">
              <a:defRPr sz="11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TW"/>
              <a:t>xlsx</a:t>
            </a:r>
          </a:p>
        </p:txBody>
      </p:sp>
      <p:pic>
        <p:nvPicPr>
          <p:cNvPr id="23" name="圖片 8" descr="A close up of a sign&#10;&#10;Description automatically generated">
            <a:extLst>
              <a:ext uri="{FF2B5EF4-FFF2-40B4-BE49-F238E27FC236}">
                <a16:creationId xmlns:a16="http://schemas.microsoft.com/office/drawing/2014/main" id="{7CB059F1-A5B8-E94F-951D-EB040ED931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386" y="2686646"/>
            <a:ext cx="561320" cy="5613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16">
            <a:extLst>
              <a:ext uri="{FF2B5EF4-FFF2-40B4-BE49-F238E27FC236}">
                <a16:creationId xmlns:a16="http://schemas.microsoft.com/office/drawing/2014/main" id="{0B2E7D10-FF98-B94C-98E6-F6972F29BE0E}"/>
              </a:ext>
            </a:extLst>
          </p:cNvPr>
          <p:cNvSpPr txBox="1"/>
          <p:nvPr/>
        </p:nvSpPr>
        <p:spPr>
          <a:xfrm>
            <a:off x="439233" y="2857818"/>
            <a:ext cx="477239" cy="261610"/>
          </a:xfrm>
          <a:prstGeom prst="rect">
            <a:avLst/>
          </a:prstGeom>
          <a:noFill/>
        </p:spPr>
        <p:txBody>
          <a:bodyPr wrap="square" lIns="67500" rtlCol="0" anchor="ctr" anchorCtr="0">
            <a:spAutoFit/>
          </a:bodyPr>
          <a:lstStyle>
            <a:defPPr>
              <a:defRPr lang="en-US"/>
            </a:defPPr>
            <a:lvl1pPr algn="r">
              <a:defRPr sz="1100" b="1">
                <a:solidFill>
                  <a:srgbClr val="D14C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TW"/>
              <a:t>pptx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83A81CA-5174-4F2C-AEEC-BA17E70F9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262" y="92753"/>
            <a:ext cx="9144000" cy="842963"/>
          </a:xfrm>
        </p:spPr>
        <p:txBody>
          <a:bodyPr>
            <a:noAutofit/>
          </a:bodyPr>
          <a:lstStyle/>
          <a:p>
            <a:r>
              <a:rPr lang="en-US" altLang="zh-CN" sz="25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Support Microsoft formats without</a:t>
            </a:r>
            <a:r>
              <a:rPr lang="zh-TW" altLang="en-US" sz="25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5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compatibility</a:t>
            </a:r>
            <a:r>
              <a:rPr lang="zh-TW" altLang="en-US" sz="25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5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issues</a:t>
            </a:r>
            <a:endParaRPr lang="en-TW" sz="255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591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43899B73-1ED6-49D6-9182-1B14341509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3" name="圖形 28">
            <a:extLst>
              <a:ext uri="{FF2B5EF4-FFF2-40B4-BE49-F238E27FC236}">
                <a16:creationId xmlns:a16="http://schemas.microsoft.com/office/drawing/2014/main" id="{D30D8BC4-2B79-4B3C-A45F-21B5BC8D84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177" y="1384597"/>
            <a:ext cx="4606547" cy="35588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9C86B9-8437-E04A-9116-0DDB3003F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874" y="90284"/>
            <a:ext cx="9144000" cy="842963"/>
          </a:xfrm>
        </p:spPr>
        <p:txBody>
          <a:bodyPr>
            <a:noAutofit/>
          </a:bodyPr>
          <a:lstStyle/>
          <a:p>
            <a:r>
              <a:rPr kumimoji="1" lang="en-US" altLang="zh-CN" sz="28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Begin using Office for the web for collaboration</a:t>
            </a:r>
            <a:endParaRPr lang="en-TW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CB8786D2-758B-42CF-ABBD-3C20BD8AE367}"/>
              </a:ext>
            </a:extLst>
          </p:cNvPr>
          <p:cNvSpPr/>
          <p:nvPr/>
        </p:nvSpPr>
        <p:spPr>
          <a:xfrm>
            <a:off x="1133508" y="1655053"/>
            <a:ext cx="337245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9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Admin enable </a:t>
            </a:r>
            <a:r>
              <a:rPr lang="en-US" altLang="zh-TW" sz="1950" b="1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myQNAPcloud</a:t>
            </a:r>
            <a:r>
              <a:rPr lang="en-US" altLang="zh-TW" sz="19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Link</a:t>
            </a:r>
          </a:p>
        </p:txBody>
      </p:sp>
      <p:sp>
        <p:nvSpPr>
          <p:cNvPr id="30" name="內容版面配置區 2">
            <a:extLst>
              <a:ext uri="{FF2B5EF4-FFF2-40B4-BE49-F238E27FC236}">
                <a16:creationId xmlns:a16="http://schemas.microsoft.com/office/drawing/2014/main" id="{4687B371-60DF-4CAB-9F96-525E0EB380AC}"/>
              </a:ext>
            </a:extLst>
          </p:cNvPr>
          <p:cNvSpPr txBox="1">
            <a:spLocks/>
          </p:cNvSpPr>
          <p:nvPr/>
        </p:nvSpPr>
        <p:spPr>
          <a:xfrm>
            <a:off x="545673" y="1705722"/>
            <a:ext cx="284591" cy="55246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600"/>
              </a:lnSpc>
              <a:spcBef>
                <a:spcPts val="1125"/>
              </a:spcBef>
              <a:buSzPct val="80000"/>
              <a:buNone/>
            </a:pPr>
            <a:r>
              <a:rPr lang="en-US" altLang="zh-TW" sz="27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</a:t>
            </a:r>
            <a:endParaRPr lang="zh-TW" altLang="en-US" sz="2700" b="1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4751AC90-6947-4B82-8D6F-2858A76D1762}"/>
              </a:ext>
            </a:extLst>
          </p:cNvPr>
          <p:cNvCxnSpPr>
            <a:cxnSpLocks/>
          </p:cNvCxnSpPr>
          <p:nvPr/>
        </p:nvCxnSpPr>
        <p:spPr>
          <a:xfrm>
            <a:off x="1020713" y="1825995"/>
            <a:ext cx="0" cy="326268"/>
          </a:xfrm>
          <a:prstGeom prst="line">
            <a:avLst/>
          </a:prstGeom>
          <a:ln w="1651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矩形 53">
            <a:extLst>
              <a:ext uri="{FF2B5EF4-FFF2-40B4-BE49-F238E27FC236}">
                <a16:creationId xmlns:a16="http://schemas.microsoft.com/office/drawing/2014/main" id="{8792869F-8CDB-4CB5-BFF7-61CF46B48685}"/>
              </a:ext>
            </a:extLst>
          </p:cNvPr>
          <p:cNvSpPr/>
          <p:nvPr/>
        </p:nvSpPr>
        <p:spPr>
          <a:xfrm>
            <a:off x="1136649" y="2669779"/>
            <a:ext cx="3574469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9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Create the document</a:t>
            </a:r>
            <a:endParaRPr lang="zh-TW" altLang="en-US" sz="195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5" name="內容版面配置區 2">
            <a:extLst>
              <a:ext uri="{FF2B5EF4-FFF2-40B4-BE49-F238E27FC236}">
                <a16:creationId xmlns:a16="http://schemas.microsoft.com/office/drawing/2014/main" id="{63142348-72E8-45CA-BDC4-F4BD0BFB9DBA}"/>
              </a:ext>
            </a:extLst>
          </p:cNvPr>
          <p:cNvSpPr txBox="1">
            <a:spLocks/>
          </p:cNvSpPr>
          <p:nvPr/>
        </p:nvSpPr>
        <p:spPr>
          <a:xfrm>
            <a:off x="548815" y="2599350"/>
            <a:ext cx="284591" cy="55246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600"/>
              </a:lnSpc>
              <a:spcBef>
                <a:spcPts val="1125"/>
              </a:spcBef>
              <a:buSzPct val="80000"/>
              <a:buNone/>
            </a:pPr>
            <a:r>
              <a:rPr lang="en-US" altLang="zh-TW" sz="27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</a:t>
            </a:r>
            <a:endParaRPr lang="zh-TW" altLang="en-US" sz="27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cxnSp>
        <p:nvCxnSpPr>
          <p:cNvPr id="56" name="直線接點 55">
            <a:extLst>
              <a:ext uri="{FF2B5EF4-FFF2-40B4-BE49-F238E27FC236}">
                <a16:creationId xmlns:a16="http://schemas.microsoft.com/office/drawing/2014/main" id="{626E9EC8-D4CA-40BA-A0CE-1CD870162BFE}"/>
              </a:ext>
            </a:extLst>
          </p:cNvPr>
          <p:cNvCxnSpPr>
            <a:cxnSpLocks/>
          </p:cNvCxnSpPr>
          <p:nvPr/>
        </p:nvCxnSpPr>
        <p:spPr>
          <a:xfrm>
            <a:off x="1023855" y="2714543"/>
            <a:ext cx="0" cy="326268"/>
          </a:xfrm>
          <a:prstGeom prst="line">
            <a:avLst/>
          </a:prstGeom>
          <a:ln w="1651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矩形 56">
            <a:extLst>
              <a:ext uri="{FF2B5EF4-FFF2-40B4-BE49-F238E27FC236}">
                <a16:creationId xmlns:a16="http://schemas.microsoft.com/office/drawing/2014/main" id="{A3B30BD9-33F6-48EA-9F5A-2448EB5B55D0}"/>
              </a:ext>
            </a:extLst>
          </p:cNvPr>
          <p:cNvSpPr/>
          <p:nvPr/>
        </p:nvSpPr>
        <p:spPr>
          <a:xfrm>
            <a:off x="1136649" y="3414934"/>
            <a:ext cx="3574469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9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Create team shared folder</a:t>
            </a:r>
            <a:endParaRPr lang="zh-TW" altLang="en-US" sz="195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8" name="內容版面配置區 2">
            <a:extLst>
              <a:ext uri="{FF2B5EF4-FFF2-40B4-BE49-F238E27FC236}">
                <a16:creationId xmlns:a16="http://schemas.microsoft.com/office/drawing/2014/main" id="{6AE9DD43-5A4D-4A1F-BCF9-6EE7D47EFB3D}"/>
              </a:ext>
            </a:extLst>
          </p:cNvPr>
          <p:cNvSpPr txBox="1">
            <a:spLocks/>
          </p:cNvSpPr>
          <p:nvPr/>
        </p:nvSpPr>
        <p:spPr>
          <a:xfrm>
            <a:off x="548815" y="3331805"/>
            <a:ext cx="284591" cy="55246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600"/>
              </a:lnSpc>
              <a:spcBef>
                <a:spcPts val="1125"/>
              </a:spcBef>
              <a:buSzPct val="80000"/>
              <a:buNone/>
            </a:pPr>
            <a:r>
              <a:rPr lang="en-US" altLang="zh-TW" sz="27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3</a:t>
            </a:r>
            <a:endParaRPr lang="zh-TW" altLang="en-US" sz="27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cxnSp>
        <p:nvCxnSpPr>
          <p:cNvPr id="59" name="直線接點 58">
            <a:extLst>
              <a:ext uri="{FF2B5EF4-FFF2-40B4-BE49-F238E27FC236}">
                <a16:creationId xmlns:a16="http://schemas.microsoft.com/office/drawing/2014/main" id="{4E40388F-FD9F-4381-B4FF-D5EDD2C11E66}"/>
              </a:ext>
            </a:extLst>
          </p:cNvPr>
          <p:cNvCxnSpPr>
            <a:cxnSpLocks/>
          </p:cNvCxnSpPr>
          <p:nvPr/>
        </p:nvCxnSpPr>
        <p:spPr>
          <a:xfrm>
            <a:off x="1023855" y="3446998"/>
            <a:ext cx="0" cy="326268"/>
          </a:xfrm>
          <a:prstGeom prst="line">
            <a:avLst/>
          </a:prstGeom>
          <a:ln w="1651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矩形 59">
            <a:extLst>
              <a:ext uri="{FF2B5EF4-FFF2-40B4-BE49-F238E27FC236}">
                <a16:creationId xmlns:a16="http://schemas.microsoft.com/office/drawing/2014/main" id="{FBE05DAC-399E-4061-8757-FFEFAE3CD59D}"/>
              </a:ext>
            </a:extLst>
          </p:cNvPr>
          <p:cNvSpPr/>
          <p:nvPr/>
        </p:nvSpPr>
        <p:spPr>
          <a:xfrm>
            <a:off x="1130535" y="4143893"/>
            <a:ext cx="3574469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9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On-line collaboration</a:t>
            </a:r>
            <a:endParaRPr lang="zh-TW" altLang="en-US" sz="195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1" name="內容版面配置區 2">
            <a:extLst>
              <a:ext uri="{FF2B5EF4-FFF2-40B4-BE49-F238E27FC236}">
                <a16:creationId xmlns:a16="http://schemas.microsoft.com/office/drawing/2014/main" id="{ABEE498E-90B8-4F9F-BF2B-36A7EAEB3B7D}"/>
              </a:ext>
            </a:extLst>
          </p:cNvPr>
          <p:cNvSpPr txBox="1">
            <a:spLocks/>
          </p:cNvSpPr>
          <p:nvPr/>
        </p:nvSpPr>
        <p:spPr>
          <a:xfrm>
            <a:off x="542701" y="4073464"/>
            <a:ext cx="284591" cy="55246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600"/>
              </a:lnSpc>
              <a:spcBef>
                <a:spcPts val="1125"/>
              </a:spcBef>
              <a:buSzPct val="80000"/>
              <a:buNone/>
            </a:pPr>
            <a:r>
              <a:rPr lang="en-US" altLang="zh-TW" sz="27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4</a:t>
            </a:r>
            <a:endParaRPr lang="zh-TW" altLang="en-US" sz="27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5D6DAA5E-FE8B-4663-BD7D-9E54C3E46D5C}"/>
              </a:ext>
            </a:extLst>
          </p:cNvPr>
          <p:cNvCxnSpPr>
            <a:cxnSpLocks/>
          </p:cNvCxnSpPr>
          <p:nvPr/>
        </p:nvCxnSpPr>
        <p:spPr>
          <a:xfrm>
            <a:off x="1017741" y="4188657"/>
            <a:ext cx="0" cy="326268"/>
          </a:xfrm>
          <a:prstGeom prst="line">
            <a:avLst/>
          </a:prstGeom>
          <a:ln w="1651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接點 64">
            <a:extLst>
              <a:ext uri="{FF2B5EF4-FFF2-40B4-BE49-F238E27FC236}">
                <a16:creationId xmlns:a16="http://schemas.microsoft.com/office/drawing/2014/main" id="{A248A6F1-27E1-48A8-88B8-76D21D369DE5}"/>
              </a:ext>
            </a:extLst>
          </p:cNvPr>
          <p:cNvCxnSpPr>
            <a:cxnSpLocks/>
          </p:cNvCxnSpPr>
          <p:nvPr/>
        </p:nvCxnSpPr>
        <p:spPr>
          <a:xfrm>
            <a:off x="705881" y="3253410"/>
            <a:ext cx="3504767" cy="0"/>
          </a:xfrm>
          <a:prstGeom prst="line">
            <a:avLst/>
          </a:prstGeom>
          <a:ln w="25400">
            <a:gradFill>
              <a:gsLst>
                <a:gs pos="100000">
                  <a:srgbClr val="FFED4D"/>
                </a:gs>
                <a:gs pos="0">
                  <a:srgbClr val="FF8719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接點 65">
            <a:extLst>
              <a:ext uri="{FF2B5EF4-FFF2-40B4-BE49-F238E27FC236}">
                <a16:creationId xmlns:a16="http://schemas.microsoft.com/office/drawing/2014/main" id="{200F0E1E-57C8-46C2-B0A0-C5DD61D0CC5A}"/>
              </a:ext>
            </a:extLst>
          </p:cNvPr>
          <p:cNvCxnSpPr>
            <a:cxnSpLocks/>
          </p:cNvCxnSpPr>
          <p:nvPr/>
        </p:nvCxnSpPr>
        <p:spPr>
          <a:xfrm>
            <a:off x="705881" y="3985650"/>
            <a:ext cx="3504767" cy="0"/>
          </a:xfrm>
          <a:prstGeom prst="line">
            <a:avLst/>
          </a:prstGeom>
          <a:ln w="25400">
            <a:gradFill>
              <a:gsLst>
                <a:gs pos="100000">
                  <a:srgbClr val="FFED4D"/>
                </a:gs>
                <a:gs pos="0">
                  <a:srgbClr val="FF8719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接點 67">
            <a:extLst>
              <a:ext uri="{FF2B5EF4-FFF2-40B4-BE49-F238E27FC236}">
                <a16:creationId xmlns:a16="http://schemas.microsoft.com/office/drawing/2014/main" id="{31FB3518-34A6-45F8-978D-85636929DF8E}"/>
              </a:ext>
            </a:extLst>
          </p:cNvPr>
          <p:cNvCxnSpPr>
            <a:cxnSpLocks/>
          </p:cNvCxnSpPr>
          <p:nvPr/>
        </p:nvCxnSpPr>
        <p:spPr>
          <a:xfrm>
            <a:off x="705881" y="2497760"/>
            <a:ext cx="3504767" cy="0"/>
          </a:xfrm>
          <a:prstGeom prst="line">
            <a:avLst/>
          </a:prstGeom>
          <a:ln w="25400">
            <a:gradFill>
              <a:gsLst>
                <a:gs pos="100000">
                  <a:srgbClr val="FFED4D"/>
                </a:gs>
                <a:gs pos="0">
                  <a:srgbClr val="FF8719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圖形 73">
            <a:extLst>
              <a:ext uri="{FF2B5EF4-FFF2-40B4-BE49-F238E27FC236}">
                <a16:creationId xmlns:a16="http://schemas.microsoft.com/office/drawing/2014/main" id="{25F0F9A6-2732-45C5-B0BE-B40DB73FDB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0667" y="3808862"/>
            <a:ext cx="830095" cy="10833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4740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442B425-4403-7741-8A51-D6766B166E3F}"/>
              </a:ext>
            </a:extLst>
          </p:cNvPr>
          <p:cNvGrpSpPr/>
          <p:nvPr/>
        </p:nvGrpSpPr>
        <p:grpSpPr>
          <a:xfrm>
            <a:off x="1220555" y="1006443"/>
            <a:ext cx="7030803" cy="4202858"/>
            <a:chOff x="1220555" y="1006443"/>
            <a:chExt cx="7030803" cy="4202858"/>
          </a:xfrm>
        </p:grpSpPr>
        <p:pic>
          <p:nvPicPr>
            <p:cNvPr id="14" name="Picture 36">
              <a:extLst>
                <a:ext uri="{FF2B5EF4-FFF2-40B4-BE49-F238E27FC236}">
                  <a16:creationId xmlns:a16="http://schemas.microsoft.com/office/drawing/2014/main" id="{0AA31CE2-D7F9-48EA-9871-D689D87B2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0555" y="1006443"/>
              <a:ext cx="7030803" cy="420285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3D9463A-6B36-4249-99A8-BAEA6AE92D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33381" y="1409970"/>
              <a:ext cx="5410586" cy="3111230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A9B8CD33-22F2-A244-8848-06D47B832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85194"/>
            <a:ext cx="7886700" cy="842963"/>
          </a:xfrm>
        </p:spPr>
        <p:txBody>
          <a:bodyPr>
            <a:normAutofit/>
          </a:bodyPr>
          <a:lstStyle/>
          <a:p>
            <a:r>
              <a:rPr lang="en-US" altLang="zh-TW" sz="3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Easy to set up and use</a:t>
            </a:r>
            <a:endParaRPr lang="zh-TW" altLang="en-US" sz="3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Google Shape;411;p36">
            <a:extLst>
              <a:ext uri="{FF2B5EF4-FFF2-40B4-BE49-F238E27FC236}">
                <a16:creationId xmlns:a16="http://schemas.microsoft.com/office/drawing/2014/main" id="{9376176F-27E7-4711-98DD-757553D94583}"/>
              </a:ext>
            </a:extLst>
          </p:cNvPr>
          <p:cNvSpPr/>
          <p:nvPr/>
        </p:nvSpPr>
        <p:spPr>
          <a:xfrm>
            <a:off x="6311900" y="4310994"/>
            <a:ext cx="1939458" cy="417355"/>
          </a:xfrm>
          <a:prstGeom prst="roundRect">
            <a:avLst>
              <a:gd name="adj" fmla="val 15006"/>
            </a:avLst>
          </a:prstGeom>
          <a:gradFill>
            <a:gsLst>
              <a:gs pos="0">
                <a:srgbClr val="FE6D00"/>
              </a:gs>
              <a:gs pos="100000">
                <a:srgbClr val="FE9300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C639A3-9640-0143-A819-4473A004992D}"/>
              </a:ext>
            </a:extLst>
          </p:cNvPr>
          <p:cNvSpPr txBox="1"/>
          <p:nvPr/>
        </p:nvSpPr>
        <p:spPr>
          <a:xfrm>
            <a:off x="6668080" y="4373477"/>
            <a:ext cx="1748449" cy="292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13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Done by admin</a:t>
            </a:r>
            <a:endParaRPr lang="en-TW" sz="13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Google Shape;411;p36">
            <a:extLst>
              <a:ext uri="{FF2B5EF4-FFF2-40B4-BE49-F238E27FC236}">
                <a16:creationId xmlns:a16="http://schemas.microsoft.com/office/drawing/2014/main" id="{E46EFA8A-3A6C-4F99-A711-61ED35B35952}"/>
              </a:ext>
            </a:extLst>
          </p:cNvPr>
          <p:cNvSpPr/>
          <p:nvPr/>
        </p:nvSpPr>
        <p:spPr>
          <a:xfrm>
            <a:off x="996949" y="4307548"/>
            <a:ext cx="2764345" cy="417355"/>
          </a:xfrm>
          <a:prstGeom prst="roundRect">
            <a:avLst>
              <a:gd name="adj" fmla="val 10441"/>
            </a:avLst>
          </a:prstGeom>
          <a:gradFill>
            <a:gsLst>
              <a:gs pos="1087">
                <a:srgbClr val="05F2F9"/>
              </a:gs>
              <a:gs pos="23000">
                <a:srgbClr val="0C6BE1"/>
              </a:gs>
              <a:gs pos="100000">
                <a:srgbClr val="59019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89BE2FD-35E2-714E-B5C9-A9755A3BB0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424" y="4090972"/>
            <a:ext cx="743619" cy="7436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11CA3E4-AC1C-FC43-A0A8-27B99B6AED51}"/>
              </a:ext>
            </a:extLst>
          </p:cNvPr>
          <p:cNvSpPr/>
          <p:nvPr/>
        </p:nvSpPr>
        <p:spPr>
          <a:xfrm>
            <a:off x="1350951" y="4363391"/>
            <a:ext cx="2360434" cy="292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kumimoji="1" lang="en-US" altLang="zh-CN" sz="13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Enable</a:t>
            </a:r>
            <a:r>
              <a:rPr kumimoji="1" lang="zh-TW" altLang="en-US" sz="13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1" lang="en-US" altLang="zh-TW" sz="1300" b="1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myQNAPc</a:t>
            </a:r>
            <a:r>
              <a:rPr kumimoji="1" lang="en-US" altLang="zh-CN" sz="1300" b="1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loud</a:t>
            </a:r>
            <a:r>
              <a:rPr kumimoji="1" lang="en-US" altLang="zh-CN" sz="13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Link</a:t>
            </a:r>
            <a:endParaRPr kumimoji="1" lang="zh-TW" altLang="en-US" sz="13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7F4422FC-F480-4638-B7B4-59ED5FD004B0}"/>
              </a:ext>
            </a:extLst>
          </p:cNvPr>
          <p:cNvSpPr/>
          <p:nvPr/>
        </p:nvSpPr>
        <p:spPr>
          <a:xfrm>
            <a:off x="6132932" y="4287526"/>
            <a:ext cx="484004" cy="484004"/>
          </a:xfrm>
          <a:prstGeom prst="ellipse">
            <a:avLst/>
          </a:prstGeom>
          <a:gradFill>
            <a:gsLst>
              <a:gs pos="1087">
                <a:srgbClr val="EB5505"/>
              </a:gs>
              <a:gs pos="100000">
                <a:srgbClr val="FFEF1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AB10B6-7D9E-C94A-8E7F-A8FED5C69F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9149" y="4287526"/>
            <a:ext cx="874461" cy="4840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F706A7-4225-D143-8D2F-A45A59A9E2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0975" y="1544232"/>
            <a:ext cx="1581459" cy="1581459"/>
          </a:xfrm>
          <a:prstGeom prst="ellipse">
            <a:avLst/>
          </a:prstGeom>
          <a:ln w="38100">
            <a:noFill/>
          </a:ln>
        </p:spPr>
      </p:pic>
      <p:sp>
        <p:nvSpPr>
          <p:cNvPr id="7" name="橢圓 6">
            <a:extLst>
              <a:ext uri="{FF2B5EF4-FFF2-40B4-BE49-F238E27FC236}">
                <a16:creationId xmlns:a16="http://schemas.microsoft.com/office/drawing/2014/main" id="{3D70ED6B-F063-4182-AF19-926BB42D5075}"/>
              </a:ext>
            </a:extLst>
          </p:cNvPr>
          <p:cNvSpPr/>
          <p:nvPr/>
        </p:nvSpPr>
        <p:spPr>
          <a:xfrm>
            <a:off x="6020975" y="1525181"/>
            <a:ext cx="1581460" cy="1581460"/>
          </a:xfrm>
          <a:prstGeom prst="ellipse">
            <a:avLst/>
          </a:prstGeom>
          <a:noFill/>
          <a:ln w="38100">
            <a:gradFill>
              <a:gsLst>
                <a:gs pos="0">
                  <a:srgbClr val="F8B500"/>
                </a:gs>
                <a:gs pos="100000">
                  <a:srgbClr val="EB5605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0440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462</Words>
  <Application>Microsoft Office PowerPoint</Application>
  <PresentationFormat>如螢幕大小 (16:9)</PresentationFormat>
  <Paragraphs>83</Paragraphs>
  <Slides>17</Slides>
  <Notes>3</Notes>
  <HiddenSlides>2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4" baseType="lpstr">
      <vt:lpstr>Microsoft JhengHei UI</vt:lpstr>
      <vt:lpstr>微軟正黑體</vt:lpstr>
      <vt:lpstr>Arial</vt:lpstr>
      <vt:lpstr>Calibri</vt:lpstr>
      <vt:lpstr>Calibri Light</vt:lpstr>
      <vt:lpstr>Impact</vt:lpstr>
      <vt:lpstr>Office Theme</vt:lpstr>
      <vt:lpstr>PowerPoint 簡報</vt:lpstr>
      <vt:lpstr>QNAP File Station x Microsoft 365 </vt:lpstr>
      <vt:lpstr>Click to use Microsoft Office SaaS</vt:lpstr>
      <vt:lpstr>Microsoft original Office editing feature</vt:lpstr>
      <vt:lpstr>Support Microsoft formats without compatibility issues</vt:lpstr>
      <vt:lpstr>Support Microsoft formats without compatibility issues</vt:lpstr>
      <vt:lpstr>Support Microsoft formats without compatibility issues</vt:lpstr>
      <vt:lpstr>Begin using Office for the web for collaboration</vt:lpstr>
      <vt:lpstr>Easy to set up and use</vt:lpstr>
      <vt:lpstr>Create Microsoft Office file</vt:lpstr>
      <vt:lpstr>Create a shared folder for team collaboration</vt:lpstr>
      <vt:lpstr>On-line collaboration with team members</vt:lpstr>
      <vt:lpstr>Setup the default action for opening documents</vt:lpstr>
      <vt:lpstr>PowerPoint 簡報</vt:lpstr>
      <vt:lpstr>PowerPoint 簡報</vt:lpstr>
      <vt:lpstr>搭配快照，為文件進行多版本備份</vt:lpstr>
      <vt:lpstr>輕輕一點，Office 網頁版完整編輯功能馬上用！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QNAP_Josh Chen</dc:creator>
  <cp:lastModifiedBy>QNAP_Han Tsai</cp:lastModifiedBy>
  <cp:revision>2</cp:revision>
  <dcterms:created xsi:type="dcterms:W3CDTF">2020-06-10T06:36:17Z</dcterms:created>
  <dcterms:modified xsi:type="dcterms:W3CDTF">2020-06-18T03:37:46Z</dcterms:modified>
</cp:coreProperties>
</file>