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2" r:id="rId1"/>
  </p:sldMasterIdLst>
  <p:notesMasterIdLst>
    <p:notesMasterId r:id="rId42"/>
  </p:notesMasterIdLst>
  <p:sldIdLst>
    <p:sldId id="301" r:id="rId2"/>
    <p:sldId id="428" r:id="rId3"/>
    <p:sldId id="437" r:id="rId4"/>
    <p:sldId id="1402" r:id="rId5"/>
    <p:sldId id="1417" r:id="rId6"/>
    <p:sldId id="1418" r:id="rId7"/>
    <p:sldId id="1420" r:id="rId8"/>
    <p:sldId id="1421" r:id="rId9"/>
    <p:sldId id="1419" r:id="rId10"/>
    <p:sldId id="1422" r:id="rId11"/>
    <p:sldId id="303" r:id="rId12"/>
    <p:sldId id="297" r:id="rId13"/>
    <p:sldId id="300" r:id="rId14"/>
    <p:sldId id="1425" r:id="rId15"/>
    <p:sldId id="309" r:id="rId16"/>
    <p:sldId id="323" r:id="rId17"/>
    <p:sldId id="308" r:id="rId18"/>
    <p:sldId id="438" r:id="rId19"/>
    <p:sldId id="432" r:id="rId20"/>
    <p:sldId id="1428" r:id="rId21"/>
    <p:sldId id="1427" r:id="rId22"/>
    <p:sldId id="274" r:id="rId23"/>
    <p:sldId id="433" r:id="rId24"/>
    <p:sldId id="436" r:id="rId25"/>
    <p:sldId id="439" r:id="rId26"/>
    <p:sldId id="435" r:id="rId27"/>
    <p:sldId id="548" r:id="rId28"/>
    <p:sldId id="315" r:id="rId29"/>
    <p:sldId id="424" r:id="rId30"/>
    <p:sldId id="379" r:id="rId31"/>
    <p:sldId id="279" r:id="rId32"/>
    <p:sldId id="1289" r:id="rId33"/>
    <p:sldId id="1290" r:id="rId34"/>
    <p:sldId id="550" r:id="rId35"/>
    <p:sldId id="1423" r:id="rId36"/>
    <p:sldId id="1430" r:id="rId37"/>
    <p:sldId id="1431" r:id="rId38"/>
    <p:sldId id="1432" r:id="rId39"/>
    <p:sldId id="576" r:id="rId40"/>
    <p:sldId id="302" r:id="rId4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4942"/>
    <a:srgbClr val="39523E"/>
    <a:srgbClr val="4D655A"/>
    <a:srgbClr val="C3D69B"/>
    <a:srgbClr val="465A0C"/>
    <a:srgbClr val="0156FF"/>
    <a:srgbClr val="5D7D65"/>
    <a:srgbClr val="F4F6F6"/>
    <a:srgbClr val="81FFF9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CF4F11A-23CF-4E7E-9DF9-85F2C6E581D8}">
  <a:tblStyle styleId="{CCF4F11A-23CF-4E7E-9DF9-85F2C6E581D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707DFD8-C232-4B70-B17B-26034490E56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B74FD3F-7353-4200-B0B9-FC3B863CEA15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佈景主題樣式 2 - 輔色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657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52751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64160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E944ED-08EB-4D93-ACE1-7399A139B7A7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99473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A043C4-92AC-A149-A9E6-9687140153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00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/>
          </a:p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C8F1E4-BFE0-49D8-8F18-9CDB5DD4A658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67488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34DBAD-4833-584E-ACDA-B6AB6135B046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578560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tabLst/>
              <a:defRPr/>
            </a:pPr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33224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6960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/>
              <a:t>修改筆記</a:t>
            </a:r>
            <a:r>
              <a:rPr lang="en-US" altLang="zh-TW"/>
              <a:t>:</a:t>
            </a:r>
            <a:r>
              <a:rPr lang="zh-TW" altLang="en-US"/>
              <a:t> 中英文數字間加空格</a:t>
            </a:r>
          </a:p>
        </p:txBody>
      </p:sp>
    </p:spTree>
    <p:extLst>
      <p:ext uri="{BB962C8B-B14F-4D97-AF65-F5344CB8AC3E}">
        <p14:creationId xmlns:p14="http://schemas.microsoft.com/office/powerpoint/2010/main" val="948525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1019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8209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3887788" y="8689976"/>
            <a:ext cx="2970300" cy="4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5"/>
              <a:buFont typeface="Calibri"/>
              <a:buNone/>
            </a:pPr>
            <a:fld id="{00000000-1234-1234-1234-123412341234}" type="slidenum">
              <a:rPr lang="en-US" altLang="zh-TW"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5"/>
                <a:buFont typeface="Calibri"/>
                <a:buNone/>
              </a:pPr>
              <a:t>22</a:t>
            </a:fld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30588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00" tIns="47400" rIns="94800" bIns="47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529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7377" y="-26650"/>
            <a:ext cx="9191376" cy="517014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-4737"/>
            <a:ext cx="9143998" cy="5143499"/>
          </a:xfrm>
          <a:prstGeom prst="rect">
            <a:avLst/>
          </a:prstGeom>
          <a:noFill/>
        </p:spPr>
      </p:pic>
      <p:sp>
        <p:nvSpPr>
          <p:cNvPr id="8" name="Shape 748"/>
          <p:cNvSpPr txBox="1"/>
          <p:nvPr userDrawn="1"/>
        </p:nvSpPr>
        <p:spPr>
          <a:xfrm>
            <a:off x="4002498" y="4675047"/>
            <a:ext cx="3780976" cy="2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</a:t>
            </a:r>
            <a:r>
              <a:rPr lang="en-US" altLang="zh-TW" sz="5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20</a:t>
            </a:r>
            <a:r>
              <a:rPr lang="zh-TW" sz="500" b="1">
                <a:solidFill>
                  <a:schemeClr val="tx1">
                    <a:lumMod val="75000"/>
                    <a:lumOff val="2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964395"/>
            <a:ext cx="8229600" cy="3630227"/>
          </a:xfrm>
        </p:spPr>
        <p:txBody>
          <a:bodyPr/>
          <a:lstStyle>
            <a:lvl1pPr>
              <a:defRPr sz="2400" b="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1A9CFB49-2DC3-4143-B941-54A64240B8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4021" y="53566"/>
            <a:ext cx="8969979" cy="92727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728372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BCA275-4814-4B3D-987A-0A1D2109C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466789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FBCA275-4814-4B3D-987A-0A1D2109C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9143998" cy="514349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4835" y="847734"/>
            <a:ext cx="2933039" cy="750094"/>
          </a:xfrm>
        </p:spPr>
        <p:txBody>
          <a:bodyPr>
            <a:noAutofit/>
          </a:bodyPr>
          <a:lstStyle>
            <a:lvl1pPr algn="ctr">
              <a:defRPr sz="3600"/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58428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883E2976-2EF8-4158-BB82-3DFAFCDEE0D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74021" y="53566"/>
            <a:ext cx="8969979" cy="7500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910817"/>
            <a:ext cx="8229600" cy="3683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8" r:id="rId4"/>
    <p:sldLayoutId id="2147483693" r:id="rId5"/>
    <p:sldLayoutId id="2147483688" r:id="rId6"/>
    <p:sldLayoutId id="2147483694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research.cs.wisc.edu/wind/Publications/zfs-corruption-fast10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tiff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5.png"/><Relationship Id="rId5" Type="http://schemas.openxmlformats.org/officeDocument/2006/relationships/image" Target="../media/image104.sv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tiff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3.png"/><Relationship Id="rId11" Type="http://schemas.openxmlformats.org/officeDocument/2006/relationships/image" Target="../media/image128.png"/><Relationship Id="rId5" Type="http://schemas.openxmlformats.org/officeDocument/2006/relationships/image" Target="../media/image122.png"/><Relationship Id="rId10" Type="http://schemas.openxmlformats.org/officeDocument/2006/relationships/image" Target="../media/image127.tiff"/><Relationship Id="rId4" Type="http://schemas.openxmlformats.org/officeDocument/2006/relationships/image" Target="../media/image121.png"/><Relationship Id="rId9" Type="http://schemas.openxmlformats.org/officeDocument/2006/relationships/image" Target="../media/image12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2.svg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sv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svg"/><Relationship Id="rId18" Type="http://schemas.openxmlformats.org/officeDocument/2006/relationships/image" Target="../media/image148.png"/><Relationship Id="rId26" Type="http://schemas.openxmlformats.org/officeDocument/2006/relationships/image" Target="../media/image156.png"/><Relationship Id="rId3" Type="http://schemas.openxmlformats.org/officeDocument/2006/relationships/image" Target="../media/image133.png"/><Relationship Id="rId21" Type="http://schemas.openxmlformats.org/officeDocument/2006/relationships/image" Target="../media/image151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17" Type="http://schemas.openxmlformats.org/officeDocument/2006/relationships/image" Target="../media/image147.svg"/><Relationship Id="rId25" Type="http://schemas.openxmlformats.org/officeDocument/2006/relationships/image" Target="../media/image15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46.png"/><Relationship Id="rId20" Type="http://schemas.openxmlformats.org/officeDocument/2006/relationships/image" Target="../media/image150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24" Type="http://schemas.openxmlformats.org/officeDocument/2006/relationships/image" Target="../media/image154.png"/><Relationship Id="rId5" Type="http://schemas.openxmlformats.org/officeDocument/2006/relationships/image" Target="../media/image135.png"/><Relationship Id="rId15" Type="http://schemas.openxmlformats.org/officeDocument/2006/relationships/image" Target="../media/image145.svg"/><Relationship Id="rId23" Type="http://schemas.openxmlformats.org/officeDocument/2006/relationships/image" Target="../media/image153.png"/><Relationship Id="rId28" Type="http://schemas.openxmlformats.org/officeDocument/2006/relationships/image" Target="../media/image158.png"/><Relationship Id="rId10" Type="http://schemas.openxmlformats.org/officeDocument/2006/relationships/image" Target="../media/image140.png"/><Relationship Id="rId19" Type="http://schemas.openxmlformats.org/officeDocument/2006/relationships/image" Target="../media/image149.png"/><Relationship Id="rId4" Type="http://schemas.openxmlformats.org/officeDocument/2006/relationships/image" Target="../media/image134.png"/><Relationship Id="rId9" Type="http://schemas.openxmlformats.org/officeDocument/2006/relationships/image" Target="../media/image139.svg"/><Relationship Id="rId14" Type="http://schemas.openxmlformats.org/officeDocument/2006/relationships/image" Target="../media/image144.png"/><Relationship Id="rId22" Type="http://schemas.openxmlformats.org/officeDocument/2006/relationships/image" Target="../media/image152.png"/><Relationship Id="rId27" Type="http://schemas.openxmlformats.org/officeDocument/2006/relationships/image" Target="../media/image1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7.svg"/><Relationship Id="rId18" Type="http://schemas.openxmlformats.org/officeDocument/2006/relationships/image" Target="../media/image172.png"/><Relationship Id="rId26" Type="http://schemas.openxmlformats.org/officeDocument/2006/relationships/image" Target="../media/image180.png"/><Relationship Id="rId3" Type="http://schemas.openxmlformats.org/officeDocument/2006/relationships/image" Target="../media/image159.png"/><Relationship Id="rId21" Type="http://schemas.openxmlformats.org/officeDocument/2006/relationships/image" Target="../media/image175.tiff"/><Relationship Id="rId34" Type="http://schemas.openxmlformats.org/officeDocument/2006/relationships/image" Target="../media/image188.png"/><Relationship Id="rId7" Type="http://schemas.openxmlformats.org/officeDocument/2006/relationships/image" Target="../media/image163.png"/><Relationship Id="rId12" Type="http://schemas.openxmlformats.org/officeDocument/2006/relationships/image" Target="../media/image166.png"/><Relationship Id="rId17" Type="http://schemas.openxmlformats.org/officeDocument/2006/relationships/image" Target="../media/image171.png"/><Relationship Id="rId25" Type="http://schemas.openxmlformats.org/officeDocument/2006/relationships/image" Target="../media/image179.png"/><Relationship Id="rId33" Type="http://schemas.openxmlformats.org/officeDocument/2006/relationships/image" Target="../media/image187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70.png"/><Relationship Id="rId20" Type="http://schemas.openxmlformats.org/officeDocument/2006/relationships/image" Target="../media/image174.tiff"/><Relationship Id="rId29" Type="http://schemas.openxmlformats.org/officeDocument/2006/relationships/image" Target="../media/image18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svg"/><Relationship Id="rId11" Type="http://schemas.microsoft.com/office/2007/relationships/hdphoto" Target="../media/hdphoto4.wdp"/><Relationship Id="rId24" Type="http://schemas.openxmlformats.org/officeDocument/2006/relationships/image" Target="../media/image178.png"/><Relationship Id="rId32" Type="http://schemas.openxmlformats.org/officeDocument/2006/relationships/image" Target="../media/image186.png"/><Relationship Id="rId5" Type="http://schemas.openxmlformats.org/officeDocument/2006/relationships/image" Target="../media/image161.png"/><Relationship Id="rId15" Type="http://schemas.openxmlformats.org/officeDocument/2006/relationships/image" Target="../media/image169.png"/><Relationship Id="rId23" Type="http://schemas.openxmlformats.org/officeDocument/2006/relationships/image" Target="../media/image177.tiff"/><Relationship Id="rId28" Type="http://schemas.openxmlformats.org/officeDocument/2006/relationships/image" Target="../media/image182.tiff"/><Relationship Id="rId10" Type="http://schemas.openxmlformats.org/officeDocument/2006/relationships/image" Target="../media/image165.png"/><Relationship Id="rId19" Type="http://schemas.openxmlformats.org/officeDocument/2006/relationships/image" Target="../media/image173.png"/><Relationship Id="rId31" Type="http://schemas.openxmlformats.org/officeDocument/2006/relationships/image" Target="../media/image185.png"/><Relationship Id="rId4" Type="http://schemas.openxmlformats.org/officeDocument/2006/relationships/image" Target="../media/image160.svg"/><Relationship Id="rId9" Type="http://schemas.microsoft.com/office/2007/relationships/hdphoto" Target="../media/hdphoto3.wdp"/><Relationship Id="rId14" Type="http://schemas.openxmlformats.org/officeDocument/2006/relationships/image" Target="../media/image168.png"/><Relationship Id="rId22" Type="http://schemas.openxmlformats.org/officeDocument/2006/relationships/image" Target="../media/image176.tiff"/><Relationship Id="rId27" Type="http://schemas.openxmlformats.org/officeDocument/2006/relationships/image" Target="../media/image181.png"/><Relationship Id="rId30" Type="http://schemas.openxmlformats.org/officeDocument/2006/relationships/image" Target="../media/image184.png"/><Relationship Id="rId35" Type="http://schemas.openxmlformats.org/officeDocument/2006/relationships/image" Target="../media/image189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sv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3.svg"/><Relationship Id="rId5" Type="http://schemas.openxmlformats.org/officeDocument/2006/relationships/image" Target="../media/image192.png"/><Relationship Id="rId10" Type="http://schemas.openxmlformats.org/officeDocument/2006/relationships/image" Target="../media/image197.svg"/><Relationship Id="rId4" Type="http://schemas.openxmlformats.org/officeDocument/2006/relationships/image" Target="../media/image191.svg"/><Relationship Id="rId9" Type="http://schemas.openxmlformats.org/officeDocument/2006/relationships/image" Target="../media/image19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tiff"/><Relationship Id="rId3" Type="http://schemas.openxmlformats.org/officeDocument/2006/relationships/image" Target="../media/image199.tiff"/><Relationship Id="rId7" Type="http://schemas.openxmlformats.org/officeDocument/2006/relationships/image" Target="../media/image203.tiff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2.tiff"/><Relationship Id="rId5" Type="http://schemas.openxmlformats.org/officeDocument/2006/relationships/image" Target="../media/image201.tiff"/><Relationship Id="rId10" Type="http://schemas.openxmlformats.org/officeDocument/2006/relationships/image" Target="../media/image206.tiff"/><Relationship Id="rId4" Type="http://schemas.openxmlformats.org/officeDocument/2006/relationships/image" Target="../media/image200.tiff"/><Relationship Id="rId9" Type="http://schemas.openxmlformats.org/officeDocument/2006/relationships/image" Target="../media/image20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1.sv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tiff"/><Relationship Id="rId3" Type="http://schemas.openxmlformats.org/officeDocument/2006/relationships/image" Target="../media/image213.tiff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6.tiff"/><Relationship Id="rId11" Type="http://schemas.openxmlformats.org/officeDocument/2006/relationships/image" Target="../media/image221.png"/><Relationship Id="rId5" Type="http://schemas.openxmlformats.org/officeDocument/2006/relationships/image" Target="../media/image215.tiff"/><Relationship Id="rId10" Type="http://schemas.openxmlformats.org/officeDocument/2006/relationships/image" Target="../media/image220.png"/><Relationship Id="rId4" Type="http://schemas.openxmlformats.org/officeDocument/2006/relationships/image" Target="../media/image214.tiff"/><Relationship Id="rId9" Type="http://schemas.openxmlformats.org/officeDocument/2006/relationships/image" Target="../media/image219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23.png"/><Relationship Id="rId7" Type="http://schemas.openxmlformats.org/officeDocument/2006/relationships/image" Target="../media/image227.png"/><Relationship Id="rId12" Type="http://schemas.openxmlformats.org/officeDocument/2006/relationships/image" Target="../media/image231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6.tiff"/><Relationship Id="rId11" Type="http://schemas.openxmlformats.org/officeDocument/2006/relationships/image" Target="../media/image230.png"/><Relationship Id="rId5" Type="http://schemas.openxmlformats.org/officeDocument/2006/relationships/image" Target="../media/image225.png"/><Relationship Id="rId10" Type="http://schemas.openxmlformats.org/officeDocument/2006/relationships/image" Target="../media/image229.png"/><Relationship Id="rId4" Type="http://schemas.openxmlformats.org/officeDocument/2006/relationships/image" Target="../media/image224.png"/><Relationship Id="rId9" Type="http://schemas.openxmlformats.org/officeDocument/2006/relationships/image" Target="../media/image228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6.png"/><Relationship Id="rId5" Type="http://schemas.openxmlformats.org/officeDocument/2006/relationships/image" Target="../media/image235.png"/><Relationship Id="rId4" Type="http://schemas.openxmlformats.org/officeDocument/2006/relationships/image" Target="../media/image2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sv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svg"/><Relationship Id="rId9" Type="http://schemas.openxmlformats.org/officeDocument/2006/relationships/image" Target="../media/image4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tiff"/><Relationship Id="rId1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DC6B2DCF-A108-4BE9-BA76-2E47237A0FC9}"/>
              </a:ext>
            </a:extLst>
          </p:cNvPr>
          <p:cNvSpPr/>
          <p:nvPr/>
        </p:nvSpPr>
        <p:spPr>
          <a:xfrm>
            <a:off x="252348" y="3892876"/>
            <a:ext cx="3309297" cy="753020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E9737428-DB2D-4801-ACD3-316BE1600C54}"/>
              </a:ext>
            </a:extLst>
          </p:cNvPr>
          <p:cNvSpPr/>
          <p:nvPr/>
        </p:nvSpPr>
        <p:spPr>
          <a:xfrm>
            <a:off x="220034" y="3802494"/>
            <a:ext cx="3291548" cy="78789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3120EF3-E31A-497B-B618-0AF483029990}"/>
              </a:ext>
            </a:extLst>
          </p:cNvPr>
          <p:cNvSpPr/>
          <p:nvPr/>
        </p:nvSpPr>
        <p:spPr>
          <a:xfrm>
            <a:off x="252348" y="2918592"/>
            <a:ext cx="3309297" cy="753020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FD92A1FA-D174-4619-9114-EDACC6E1FEA5}"/>
              </a:ext>
            </a:extLst>
          </p:cNvPr>
          <p:cNvSpPr/>
          <p:nvPr/>
        </p:nvSpPr>
        <p:spPr>
          <a:xfrm>
            <a:off x="220034" y="2828210"/>
            <a:ext cx="3291548" cy="78789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3970A7A1-3D37-4B53-973C-C669ECA0E814}"/>
              </a:ext>
            </a:extLst>
          </p:cNvPr>
          <p:cNvSpPr/>
          <p:nvPr/>
        </p:nvSpPr>
        <p:spPr>
          <a:xfrm>
            <a:off x="259980" y="1196136"/>
            <a:ext cx="3230696" cy="1413319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C58E303-7BB5-44F0-8C54-AE406F37F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sym typeface="Arial" panose="020B0604020202020204" pitchFamily="34" charset="0"/>
              </a:rPr>
              <a:t>專用的WORM </a:t>
            </a:r>
            <a:r>
              <a:rPr lang="en-US">
                <a:sym typeface="Arial" panose="020B0604020202020204" pitchFamily="34" charset="0"/>
              </a:rPr>
              <a:t>(</a:t>
            </a:r>
            <a:r>
              <a:rPr lang="zh-TW" altLang="en-US">
                <a:sym typeface="Arial" panose="020B0604020202020204" pitchFamily="34" charset="0"/>
              </a:rPr>
              <a:t>一寫多讀</a:t>
            </a:r>
            <a:r>
              <a:rPr lang="en-US">
                <a:sym typeface="Arial" panose="020B0604020202020204" pitchFamily="34" charset="0"/>
              </a:rPr>
              <a:t>) </a:t>
            </a:r>
            <a:r>
              <a:rPr lang="zh-TW" altLang="en-US">
                <a:sym typeface="Arial" panose="020B0604020202020204" pitchFamily="34" charset="0"/>
              </a:rPr>
              <a:t>功能</a:t>
            </a:r>
            <a:endParaRPr lang="en-US">
              <a:sym typeface="Arial" panose="020B0604020202020204" pitchFamily="34" charset="0"/>
            </a:endParaRPr>
          </a:p>
        </p:txBody>
      </p:sp>
      <p:pic>
        <p:nvPicPr>
          <p:cNvPr id="3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1E54314-FE11-40BD-886A-ACCEDB15A8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0595" y="1192633"/>
            <a:ext cx="5259062" cy="264349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7" name="Google Shape;667;p35">
            <a:extLst>
              <a:ext uri="{FF2B5EF4-FFF2-40B4-BE49-F238E27FC236}">
                <a16:creationId xmlns:a16="http://schemas.microsoft.com/office/drawing/2014/main" id="{5AA2827C-1F55-4F33-A765-E4E184985074}"/>
              </a:ext>
            </a:extLst>
          </p:cNvPr>
          <p:cNvSpPr txBox="1"/>
          <p:nvPr/>
        </p:nvSpPr>
        <p:spPr>
          <a:xfrm>
            <a:off x="367501" y="1244608"/>
            <a:ext cx="3014361" cy="1327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>
              <a:lnSpc>
                <a:spcPts val="2400"/>
              </a:lnSpc>
              <a:buClr>
                <a:srgbClr val="F2F2F2"/>
              </a:buClr>
              <a:buSzPts val="2400"/>
            </a:pPr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WORM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適用於特殊機關應用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微軟正黑體"/>
                <a:sym typeface="Arial" panose="020B0604020202020204" pitchFamily="34" charset="0"/>
              </a:rPr>
              <a:t>，</a:t>
            </a:r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用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於</a:t>
            </a:r>
            <a:r>
              <a:rPr lang="en-US" sz="1200" b="1" err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避免修改已保存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資料的需求</a:t>
            </a:r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。 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啟用此功能後</a:t>
            </a:r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，共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用資料夾</a:t>
            </a:r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的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數據只允許寫入並讀取</a:t>
            </a:r>
            <a:r>
              <a:rPr lang="zh-TW" altLang="en-US" sz="1200" b="1">
                <a:solidFill>
                  <a:schemeClr val="bg1"/>
                </a:solidFill>
                <a:latin typeface="Microsoft JhengHei"/>
                <a:ea typeface="微軟正黑體"/>
                <a:sym typeface="Arial" panose="020B0604020202020204" pitchFamily="34" charset="0"/>
              </a:rPr>
              <a:t>，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使用者不能再進行修改或刪除</a:t>
            </a:r>
            <a:r>
              <a:rPr 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，以</a:t>
            </a:r>
            <a:r>
              <a:rPr lang="zh-TW" altLang="en-US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確保資料的唯一性</a:t>
            </a:r>
            <a:r>
              <a:rPr lang="en-US" altLang="zh-TW" sz="1200" b="1">
                <a:solidFill>
                  <a:schemeClr val="bg1"/>
                </a:solidFill>
                <a:latin typeface="微軟正黑體"/>
                <a:ea typeface="微軟正黑體"/>
                <a:sym typeface="Arial" panose="020B0604020202020204" pitchFamily="34" charset="0"/>
              </a:rPr>
              <a:t>。</a:t>
            </a:r>
            <a:endParaRPr lang="en-US" sz="1200" b="1">
              <a:solidFill>
                <a:schemeClr val="bg1"/>
              </a:solidFill>
              <a:latin typeface="微軟正黑體"/>
              <a:ea typeface="微軟正黑體"/>
              <a:sym typeface="Arial" panose="020B0604020202020204" pitchFamily="34" charset="0"/>
            </a:endParaRPr>
          </a:p>
        </p:txBody>
      </p:sp>
      <p:sp>
        <p:nvSpPr>
          <p:cNvPr id="9" name="Google Shape;667;p35">
            <a:extLst>
              <a:ext uri="{FF2B5EF4-FFF2-40B4-BE49-F238E27FC236}">
                <a16:creationId xmlns:a16="http://schemas.microsoft.com/office/drawing/2014/main" id="{6ADAD856-23D6-48B9-BF06-824E9910DCE4}"/>
              </a:ext>
            </a:extLst>
          </p:cNvPr>
          <p:cNvSpPr txBox="1"/>
          <p:nvPr/>
        </p:nvSpPr>
        <p:spPr>
          <a:xfrm>
            <a:off x="210105" y="2825799"/>
            <a:ext cx="3301477" cy="698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19050" lvl="1">
              <a:lnSpc>
                <a:spcPts val="2250"/>
              </a:lnSpc>
              <a:spcBef>
                <a:spcPts val="300"/>
              </a:spcBef>
              <a:buClr>
                <a:srgbClr val="00B0F0"/>
              </a:buClr>
              <a:buSzPct val="70000"/>
            </a:pPr>
            <a:r>
              <a:rPr 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Enterprise Mode </a:t>
            </a:r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: 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只能透過 </a:t>
            </a:r>
            <a:r>
              <a:rPr lang="en-US" sz="1200" b="1" err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QuTS</a:t>
            </a:r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hero UI 或 SSH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登入使用Q</a:t>
            </a:r>
            <a:r>
              <a:rPr 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CLI 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指令來刪除共享資料夾</a:t>
            </a:r>
          </a:p>
        </p:txBody>
      </p:sp>
      <p:sp>
        <p:nvSpPr>
          <p:cNvPr id="11" name="Google Shape;667;p35">
            <a:extLst>
              <a:ext uri="{FF2B5EF4-FFF2-40B4-BE49-F238E27FC236}">
                <a16:creationId xmlns:a16="http://schemas.microsoft.com/office/drawing/2014/main" id="{DB0EAA20-1B31-4882-9140-C4BD9E4BA8CF}"/>
              </a:ext>
            </a:extLst>
          </p:cNvPr>
          <p:cNvSpPr txBox="1"/>
          <p:nvPr/>
        </p:nvSpPr>
        <p:spPr>
          <a:xfrm>
            <a:off x="210105" y="3843873"/>
            <a:ext cx="3309298" cy="5788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19050" lvl="1">
              <a:lnSpc>
                <a:spcPts val="2250"/>
              </a:lnSpc>
              <a:spcBef>
                <a:spcPts val="300"/>
              </a:spcBef>
              <a:buClr>
                <a:srgbClr val="00B0F0"/>
              </a:buClr>
              <a:buSzPct val="70000"/>
            </a:pPr>
            <a:r>
              <a:rPr lang="en-US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Compliance Mode</a:t>
            </a:r>
            <a:r>
              <a:rPr lang="en-US" altLang="zh-TW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: </a:t>
            </a: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完全不能刪除資料夾，只能卸載儲存池並刪除後才能移除資料</a:t>
            </a:r>
          </a:p>
        </p:txBody>
      </p:sp>
    </p:spTree>
    <p:extLst>
      <p:ext uri="{BB962C8B-B14F-4D97-AF65-F5344CB8AC3E}">
        <p14:creationId xmlns:p14="http://schemas.microsoft.com/office/powerpoint/2010/main" val="28113722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剪去對角角落 10">
            <a:extLst>
              <a:ext uri="{FF2B5EF4-FFF2-40B4-BE49-F238E27FC236}">
                <a16:creationId xmlns:a16="http://schemas.microsoft.com/office/drawing/2014/main" id="{0CEC11EA-503E-A04F-8F9E-1D19742572D5}"/>
              </a:ext>
            </a:extLst>
          </p:cNvPr>
          <p:cNvSpPr/>
          <p:nvPr/>
        </p:nvSpPr>
        <p:spPr>
          <a:xfrm>
            <a:off x="2430917" y="1234370"/>
            <a:ext cx="1712411" cy="358180"/>
          </a:xfrm>
          <a:prstGeom prst="snip2DiagRect">
            <a:avLst>
              <a:gd name="adj1" fmla="val 0"/>
              <a:gd name="adj2" fmla="val 4427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標配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 x 2.5GbE !</a:t>
            </a:r>
            <a:endParaRPr kumimoji="1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形 11">
            <a:extLst>
              <a:ext uri="{FF2B5EF4-FFF2-40B4-BE49-F238E27FC236}">
                <a16:creationId xmlns:a16="http://schemas.microsoft.com/office/drawing/2014/main" id="{94F190D6-0C42-BD48-B989-AABD74490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94004" y="1673884"/>
            <a:ext cx="604838" cy="581025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A73F6A5-5415-2D41-B7A5-67536016A698}"/>
              </a:ext>
            </a:extLst>
          </p:cNvPr>
          <p:cNvSpPr/>
          <p:nvPr/>
        </p:nvSpPr>
        <p:spPr>
          <a:xfrm>
            <a:off x="3576065" y="1971634"/>
            <a:ext cx="479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1200">
                <a:solidFill>
                  <a:srgbClr val="39523E"/>
                </a:solidFill>
              </a:rPr>
              <a:t>x 4</a:t>
            </a:r>
            <a:endParaRPr lang="zh-TW" altLang="en-US">
              <a:solidFill>
                <a:srgbClr val="39523E"/>
              </a:solidFill>
            </a:endParaRPr>
          </a:p>
        </p:txBody>
      </p:sp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A7907D88-AB36-48E5-A49F-CB434503676E}"/>
              </a:ext>
            </a:extLst>
          </p:cNvPr>
          <p:cNvSpPr/>
          <p:nvPr/>
        </p:nvSpPr>
        <p:spPr>
          <a:xfrm>
            <a:off x="6740596" y="1234370"/>
            <a:ext cx="1712411" cy="358180"/>
          </a:xfrm>
          <a:prstGeom prst="snip2DiagRect">
            <a:avLst>
              <a:gd name="adj1" fmla="val 0"/>
              <a:gd name="adj2" fmla="val 4427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標配</a:t>
            </a:r>
            <a:r>
              <a:rPr kumimoji="1"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4 x 2.5GbE !</a:t>
            </a:r>
            <a:endParaRPr kumimoji="1"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標題 2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TS-h686/ TS-h886 </a:t>
            </a:r>
            <a:r>
              <a:rPr lang="zh-CN" altLang="en-US"/>
              <a:t>經濟的入門級</a:t>
            </a:r>
            <a:r>
              <a:rPr lang="zh-TW" altLang="en-US"/>
              <a:t> </a:t>
            </a:r>
            <a:r>
              <a:rPr lang="en-US" altLang="zh-CN"/>
              <a:t>Xeon NAS</a:t>
            </a:r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EAC03D4C-0DF0-4DE4-9EE1-EFCDC8537D41}"/>
              </a:ext>
            </a:extLst>
          </p:cNvPr>
          <p:cNvSpPr txBox="1"/>
          <p:nvPr/>
        </p:nvSpPr>
        <p:spPr>
          <a:xfrm>
            <a:off x="499019" y="2984024"/>
            <a:ext cx="3772556" cy="17081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100" b="1" kern="1200">
                <a:solidFill>
                  <a:srgbClr val="444942"/>
                </a:solidFill>
              </a:rPr>
              <a:t>TS-h686-D1602-8G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D-1602</a:t>
            </a:r>
            <a:r>
              <a:rPr lang="zh-CN" altLang="en-US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雙核心</a:t>
            </a:r>
            <a:r>
              <a:rPr lang="en-US" altLang="zh-CN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CN" altLang="en-US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四執行緒處理器</a:t>
            </a:r>
            <a:r>
              <a:rPr lang="en-US" altLang="zh-CN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rgbClr val="444942"/>
                </a:solidFill>
              </a:rPr>
              <a:t>8GB DDR4 ECC RAM (2x 4GB)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2 x </a:t>
            </a:r>
            <a:r>
              <a:rPr lang="en-US" altLang="zh-TW" b="1" kern="1200" err="1">
                <a:solidFill>
                  <a:schemeClr val="accent6">
                    <a:lumMod val="75000"/>
                  </a:schemeClr>
                </a:solidFill>
              </a:rPr>
              <a:t>NVMe</a:t>
            </a: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 M.2 </a:t>
            </a: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埠</a:t>
            </a:r>
            <a:r>
              <a:rPr lang="en-US" altLang="zh-CN" b="1" kern="12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(Gen3 x4)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4 x 2.5GbE</a:t>
            </a:r>
            <a:r>
              <a:rPr lang="zh-TW" altLang="en-US" b="1" kern="12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網路埠</a:t>
            </a:r>
            <a:endParaRPr lang="en-US" altLang="zh-CN" b="1" kern="120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rgbClr val="444942"/>
                </a:solidFill>
              </a:rPr>
              <a:t>2 x PCIe Gen3 x8 </a:t>
            </a:r>
            <a:r>
              <a:rPr lang="zh-CN" altLang="en-US" b="1" kern="1200">
                <a:solidFill>
                  <a:srgbClr val="444942"/>
                </a:solidFill>
              </a:rPr>
              <a:t>插槽</a:t>
            </a:r>
            <a:endParaRPr lang="en-US" altLang="zh-CN" b="1" kern="1200">
              <a:solidFill>
                <a:srgbClr val="44494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搭載</a:t>
            </a:r>
            <a:r>
              <a:rPr lang="en-US" altLang="zh-CN" b="1" kern="1200" err="1">
                <a:solidFill>
                  <a:schemeClr val="accent6">
                    <a:lumMod val="75000"/>
                  </a:schemeClr>
                </a:solidFill>
              </a:rPr>
              <a:t>QuTS</a:t>
            </a:r>
            <a:r>
              <a:rPr lang="en-US" altLang="zh-CN" b="1" kern="1200">
                <a:solidFill>
                  <a:schemeClr val="accent6">
                    <a:lumMod val="75000"/>
                  </a:schemeClr>
                </a:solidFill>
              </a:rPr>
              <a:t> hero </a:t>
            </a: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作業系統</a:t>
            </a:r>
            <a:endParaRPr lang="en-US" altLang="zh-TW" b="1" kern="12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7295FE88-E570-4ACF-BDF5-EC95C8F4A9FC}"/>
              </a:ext>
            </a:extLst>
          </p:cNvPr>
          <p:cNvSpPr txBox="1"/>
          <p:nvPr/>
        </p:nvSpPr>
        <p:spPr>
          <a:xfrm>
            <a:off x="4517355" y="2940925"/>
            <a:ext cx="3935652" cy="170816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100" b="1" kern="1200">
                <a:solidFill>
                  <a:srgbClr val="444942"/>
                </a:solidFill>
              </a:rPr>
              <a:t>TS-h886-D1622-16G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Intel Xeon D-1622</a:t>
            </a:r>
            <a:r>
              <a:rPr lang="zh-CN" altLang="en-US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四核心</a:t>
            </a:r>
            <a:r>
              <a:rPr lang="en-US" altLang="zh-CN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/</a:t>
            </a:r>
            <a:r>
              <a:rPr lang="zh-CN" altLang="en-US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八執行緒處理器</a:t>
            </a:r>
            <a:r>
              <a:rPr lang="en-US" altLang="zh-CN" b="1" kern="1200">
                <a:solidFill>
                  <a:srgbClr val="444942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rgbClr val="444942"/>
                </a:solidFill>
              </a:rPr>
              <a:t>16GB DDR4 ECC RAM (2x 8GB)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2 x </a:t>
            </a:r>
            <a:r>
              <a:rPr lang="en-US" altLang="zh-TW" b="1" kern="1200" err="1">
                <a:solidFill>
                  <a:schemeClr val="accent6">
                    <a:lumMod val="75000"/>
                  </a:schemeClr>
                </a:solidFill>
              </a:rPr>
              <a:t>NVMe</a:t>
            </a: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 M.2 </a:t>
            </a: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埠</a:t>
            </a:r>
            <a:r>
              <a:rPr lang="zh-TW" altLang="en-US" b="1" kern="12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(Gen3 x4)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chemeClr val="accent6">
                    <a:lumMod val="75000"/>
                  </a:schemeClr>
                </a:solidFill>
              </a:rPr>
              <a:t>4 x 2.5GbE</a:t>
            </a:r>
            <a:r>
              <a:rPr lang="zh-TW" altLang="en-US" b="1" kern="120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網路埠</a:t>
            </a:r>
            <a:endParaRPr lang="en-US" altLang="zh-CN" b="1" kern="120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b="1" kern="1200">
                <a:solidFill>
                  <a:srgbClr val="444942"/>
                </a:solidFill>
              </a:rPr>
              <a:t>2 x PCIe Gen3 x8 </a:t>
            </a:r>
            <a:r>
              <a:rPr lang="zh-CN" altLang="en-US" b="1" kern="1200">
                <a:solidFill>
                  <a:srgbClr val="444942"/>
                </a:solidFill>
              </a:rPr>
              <a:t>插槽</a:t>
            </a:r>
            <a:endParaRPr lang="en-US" altLang="zh-CN" b="1" kern="1200">
              <a:solidFill>
                <a:srgbClr val="44494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搭載</a:t>
            </a:r>
            <a:r>
              <a:rPr lang="en-US" altLang="zh-CN" b="1" kern="1200" err="1">
                <a:solidFill>
                  <a:schemeClr val="accent6">
                    <a:lumMod val="75000"/>
                  </a:schemeClr>
                </a:solidFill>
              </a:rPr>
              <a:t>QuTS</a:t>
            </a:r>
            <a:r>
              <a:rPr lang="en-US" altLang="zh-CN" b="1" kern="1200">
                <a:solidFill>
                  <a:schemeClr val="accent6">
                    <a:lumMod val="75000"/>
                  </a:schemeClr>
                </a:solidFill>
              </a:rPr>
              <a:t> hero </a:t>
            </a:r>
            <a:r>
              <a:rPr lang="zh-CN" altLang="en-US" b="1" kern="1200">
                <a:solidFill>
                  <a:schemeClr val="accent6">
                    <a:lumMod val="75000"/>
                  </a:schemeClr>
                </a:solidFill>
              </a:rPr>
              <a:t>作業系統</a:t>
            </a:r>
            <a:endParaRPr lang="en-US" altLang="zh-TW" b="1" kern="120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圖形 1">
            <a:extLst>
              <a:ext uri="{FF2B5EF4-FFF2-40B4-BE49-F238E27FC236}">
                <a16:creationId xmlns:a16="http://schemas.microsoft.com/office/drawing/2014/main" id="{B9124D40-A356-4483-BC68-0F321F9A0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03683" y="1673884"/>
            <a:ext cx="604838" cy="581025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267FB23-9D8E-4A33-A03D-B5C4D81DB81A}"/>
              </a:ext>
            </a:extLst>
          </p:cNvPr>
          <p:cNvSpPr/>
          <p:nvPr/>
        </p:nvSpPr>
        <p:spPr>
          <a:xfrm>
            <a:off x="7885744" y="1971634"/>
            <a:ext cx="4790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b="1" kern="1200">
                <a:solidFill>
                  <a:srgbClr val="39523E"/>
                </a:solidFill>
              </a:rPr>
              <a:t>x 4</a:t>
            </a:r>
            <a:endParaRPr lang="zh-TW" altLang="en-US">
              <a:solidFill>
                <a:srgbClr val="39523E"/>
              </a:solidFill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C606F8C3-CFE8-4FC2-BD99-8BDE52BE43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1329" y="1071227"/>
            <a:ext cx="2326753" cy="192642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07748D2-95EC-4A9A-81F9-21EEE1F31C1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07" y="1081841"/>
            <a:ext cx="1838092" cy="185908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形 11">
            <a:extLst>
              <a:ext uri="{FF2B5EF4-FFF2-40B4-BE49-F238E27FC236}">
                <a16:creationId xmlns:a16="http://schemas.microsoft.com/office/drawing/2014/main" id="{9E798796-AF28-43CD-AB15-FF0EDF38300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2593"/>
          <a:stretch/>
        </p:blipFill>
        <p:spPr>
          <a:xfrm>
            <a:off x="46494" y="1250939"/>
            <a:ext cx="9097505" cy="3308878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E2D14640-B2E6-4A65-A29C-F728F5EEB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4743" y="2995067"/>
            <a:ext cx="4517916" cy="122987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BE30D862-63D6-4944-A815-E59BED7A84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54743" y="1477405"/>
            <a:ext cx="4517916" cy="122987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7A04887-2CB1-6942-8A23-25CEF73B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Intel Xeon D </a:t>
            </a:r>
            <a:r>
              <a:rPr kumimoji="1" lang="zh-CN" altLang="en-US"/>
              <a:t>企業級處理器</a:t>
            </a:r>
            <a:endParaRPr kumimoji="1" lang="zh-TW" altLang="en-US"/>
          </a:p>
        </p:txBody>
      </p:sp>
      <p:pic>
        <p:nvPicPr>
          <p:cNvPr id="4" name="圖片 3" descr="一張含有 食物 的圖片&#10;&#10;自動產生的描述">
            <a:extLst>
              <a:ext uri="{FF2B5EF4-FFF2-40B4-BE49-F238E27FC236}">
                <a16:creationId xmlns:a16="http://schemas.microsoft.com/office/drawing/2014/main" id="{7FA0B0A4-6ADD-BC48-A986-4409E2AB1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409" y="1477405"/>
            <a:ext cx="2747539" cy="2747539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67B0A241-BE3E-3648-AC53-431DA923ACAE}"/>
              </a:ext>
            </a:extLst>
          </p:cNvPr>
          <p:cNvSpPr/>
          <p:nvPr/>
        </p:nvSpPr>
        <p:spPr>
          <a:xfrm>
            <a:off x="4846489" y="1594012"/>
            <a:ext cx="3564952" cy="10861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TW" sz="1800">
                <a:solidFill>
                  <a:schemeClr val="tx1"/>
                </a:solidFill>
                <a:latin typeface="Microsoft JhengHei"/>
                <a:ea typeface="Microsoft JhengHei"/>
              </a:rPr>
              <a:t>Intel</a:t>
            </a:r>
            <a:r>
              <a:rPr lang="en-US" altLang="zh-TW" sz="1800" baseline="30000">
                <a:solidFill>
                  <a:schemeClr val="tx1"/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800">
                <a:solidFill>
                  <a:schemeClr val="tx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Xeon</a:t>
            </a:r>
            <a:r>
              <a:rPr lang="en-US" altLang="zh-TW" sz="1800" b="1" baseline="3000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D-1622 </a:t>
            </a: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4</a:t>
            </a:r>
            <a:r>
              <a:rPr lang="zh-TW" altLang="en-US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核心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/</a:t>
            </a:r>
            <a:r>
              <a:rPr lang="zh-TW" altLang="en-US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8</a:t>
            </a:r>
            <a:r>
              <a:rPr lang="zh-CN" altLang="en-US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執行緒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</a:rPr>
              <a:t>處理器</a:t>
            </a:r>
            <a:endParaRPr lang="en-US" altLang="zh-CN" sz="1800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0" algn="l"/>
              </a:tabLst>
            </a:pPr>
            <a:r>
              <a:rPr lang="en-US" altLang="zh-CN" sz="1800">
                <a:solidFill>
                  <a:schemeClr val="tx1"/>
                </a:solidFill>
                <a:latin typeface="Microsoft JhengHei"/>
                <a:ea typeface="Microsoft JhengHei"/>
              </a:rPr>
              <a:t>2.6</a:t>
            </a:r>
            <a:r>
              <a:rPr lang="en-US" altLang="zh-TW" sz="1800">
                <a:solidFill>
                  <a:schemeClr val="tx1"/>
                </a:solidFill>
                <a:latin typeface="Microsoft JhengHei"/>
                <a:ea typeface="Microsoft JhengHei"/>
              </a:rPr>
              <a:t> GHz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</a:rPr>
              <a:t>，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</a:rPr>
              <a:t>突頻至 </a:t>
            </a:r>
            <a:r>
              <a:rPr lang="en-US" altLang="zh-TW" sz="1800">
                <a:solidFill>
                  <a:schemeClr val="tx1"/>
                </a:solidFill>
                <a:latin typeface="Microsoft JhengHei"/>
                <a:ea typeface="Microsoft JhengHei"/>
              </a:rPr>
              <a:t>3.2 GHz  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1CB9DAC-E319-9F4E-84B7-7CC9D81F8EE8}"/>
              </a:ext>
            </a:extLst>
          </p:cNvPr>
          <p:cNvSpPr/>
          <p:nvPr/>
        </p:nvSpPr>
        <p:spPr>
          <a:xfrm>
            <a:off x="4846489" y="3138749"/>
            <a:ext cx="3564952" cy="108619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TW" sz="1800">
                <a:solidFill>
                  <a:schemeClr val="tx1"/>
                </a:solidFill>
                <a:latin typeface="Microsoft JhengHei"/>
                <a:ea typeface="Microsoft JhengHei"/>
              </a:rPr>
              <a:t>Intel</a:t>
            </a:r>
            <a:r>
              <a:rPr lang="en-US" altLang="zh-TW" sz="1800" baseline="30000">
                <a:solidFill>
                  <a:schemeClr val="tx1"/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800">
                <a:solidFill>
                  <a:schemeClr val="bg1"/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Xeon</a:t>
            </a:r>
            <a:r>
              <a:rPr lang="en-US" altLang="zh-TW" sz="1800" b="1" baseline="30000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®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D-1602 </a:t>
            </a: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2</a:t>
            </a:r>
            <a:r>
              <a:rPr lang="zh-TW" altLang="en-US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核心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/</a:t>
            </a:r>
            <a:r>
              <a:rPr lang="zh-TW" altLang="en-US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4</a:t>
            </a:r>
            <a:r>
              <a:rPr lang="zh-CN" altLang="en-US" sz="1800" b="1">
                <a:solidFill>
                  <a:schemeClr val="accent6">
                    <a:lumMod val="75000"/>
                  </a:schemeClr>
                </a:solidFill>
                <a:latin typeface="Microsoft JhengHei"/>
                <a:ea typeface="Microsoft JhengHei"/>
              </a:rPr>
              <a:t>執行緒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</a:rPr>
              <a:t>處理器</a:t>
            </a:r>
            <a:r>
              <a:rPr lang="zh-CN" altLang="en-US" sz="1800">
                <a:solidFill>
                  <a:schemeClr val="tx1"/>
                </a:solidFill>
                <a:latin typeface="Microsoft JhengHei"/>
                <a:ea typeface="Microsoft JhengHei"/>
              </a:rPr>
              <a:t> </a:t>
            </a:r>
            <a:endParaRPr lang="en-US" altLang="zh-CN" sz="1800">
              <a:solidFill>
                <a:schemeClr val="tx1"/>
              </a:solidFill>
              <a:latin typeface="Microsoft JhengHei"/>
              <a:ea typeface="Microsoft JhengHei"/>
            </a:endParaRPr>
          </a:p>
          <a:p>
            <a:pPr lvl="1" indent="-342900">
              <a:spcBef>
                <a:spcPts val="450"/>
              </a:spcBef>
              <a:buClr>
                <a:srgbClr val="FF0000"/>
              </a:buClr>
              <a:buSzPct val="100000"/>
              <a:tabLst>
                <a:tab pos="135731" algn="l"/>
              </a:tabLst>
            </a:pPr>
            <a:r>
              <a:rPr lang="en-US" altLang="zh-CN" sz="1800">
                <a:solidFill>
                  <a:schemeClr val="tx1"/>
                </a:solidFill>
                <a:latin typeface="Microsoft JhengHei"/>
                <a:ea typeface="Microsoft JhengHei"/>
              </a:rPr>
              <a:t>2.5</a:t>
            </a:r>
            <a:r>
              <a:rPr lang="en-US" altLang="zh-TW" sz="1800">
                <a:solidFill>
                  <a:schemeClr val="tx1"/>
                </a:solidFill>
                <a:latin typeface="Microsoft JhengHei"/>
                <a:ea typeface="Microsoft JhengHei"/>
              </a:rPr>
              <a:t> GHz 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</a:rPr>
              <a:t>，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  <a:cs typeface="Calibri"/>
              </a:rPr>
              <a:t>最高</a:t>
            </a:r>
            <a:r>
              <a:rPr lang="zh-TW" altLang="en-US" sz="1800">
                <a:solidFill>
                  <a:schemeClr val="tx1"/>
                </a:solidFill>
                <a:latin typeface="Microsoft JhengHei"/>
                <a:ea typeface="Microsoft JhengHei"/>
              </a:rPr>
              <a:t>突頻至 </a:t>
            </a:r>
            <a:r>
              <a:rPr lang="en-US" altLang="zh-TW" sz="1800">
                <a:solidFill>
                  <a:schemeClr val="tx1"/>
                </a:solidFill>
                <a:latin typeface="Microsoft JhengHei"/>
                <a:ea typeface="Microsoft JhengHei"/>
              </a:rPr>
              <a:t>3.2 GHz </a:t>
            </a:r>
            <a:endParaRPr lang="en-US" altLang="zh-CN" sz="1800">
              <a:solidFill>
                <a:schemeClr val="tx1"/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47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形 9">
            <a:extLst>
              <a:ext uri="{FF2B5EF4-FFF2-40B4-BE49-F238E27FC236}">
                <a16:creationId xmlns:a16="http://schemas.microsoft.com/office/drawing/2014/main" id="{B9452570-0A48-4340-AAB0-B68D696CE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8372" y="1437784"/>
            <a:ext cx="4517916" cy="1229877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CDFE0B-9FBB-A440-8A76-B990F35B4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/>
              <a:t>支援</a:t>
            </a:r>
            <a:r>
              <a:rPr lang="en-US" altLang="zh-CN"/>
              <a:t>ECC</a:t>
            </a:r>
            <a:r>
              <a:rPr lang="en-US"/>
              <a:t> </a:t>
            </a:r>
            <a:r>
              <a:rPr lang="zh-CN" altLang="en-US"/>
              <a:t>記憶體 </a:t>
            </a:r>
            <a:r>
              <a:rPr lang="en-US"/>
              <a:t>(Error Correcting Code)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5E34F-DCCD-954B-92BD-AE137E91F2B6}"/>
              </a:ext>
            </a:extLst>
          </p:cNvPr>
          <p:cNvSpPr txBox="1"/>
          <p:nvPr/>
        </p:nvSpPr>
        <p:spPr>
          <a:xfrm>
            <a:off x="4247426" y="2945032"/>
            <a:ext cx="4517916" cy="119263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00025" indent="-20002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Intel Xeon </a:t>
            </a:r>
            <a:r>
              <a:rPr lang="zh-CN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處理器支援 </a:t>
            </a:r>
            <a:r>
              <a:rPr lang="en-US" altLang="zh-CN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ECC </a:t>
            </a:r>
            <a:r>
              <a:rPr lang="zh-CN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記憶體，能</a:t>
            </a:r>
            <a:r>
              <a:rPr lang="zh-CN" altLang="en-US" sz="20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自動偵測</a:t>
            </a:r>
            <a:r>
              <a:rPr lang="zh-CN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CN" altLang="en-US" sz="200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即時修正單一位元錯誤</a:t>
            </a:r>
            <a:r>
              <a:rPr lang="zh-CN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CN" sz="2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00025" indent="-200025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系統支援高達</a:t>
            </a:r>
            <a:r>
              <a:rPr lang="en-US" altLang="zh-CN" sz="2400" b="1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128GB</a:t>
            </a:r>
            <a:r>
              <a:rPr lang="zh-CN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記憶體</a:t>
            </a:r>
            <a:endParaRPr lang="en-US" altLang="zh-CN" sz="2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4EBBA0-5975-6746-94AE-CB555557579C}"/>
              </a:ext>
            </a:extLst>
          </p:cNvPr>
          <p:cNvSpPr txBox="1"/>
          <p:nvPr/>
        </p:nvSpPr>
        <p:spPr>
          <a:xfrm>
            <a:off x="4842570" y="1603920"/>
            <a:ext cx="2339102" cy="95410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r"/>
            <a: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維持可靠性</a:t>
            </a:r>
            <a:b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CN" altLang="en-US" sz="2800" b="1">
                <a:solidFill>
                  <a:schemeClr val="accent5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避免資料毀損</a:t>
            </a:r>
            <a:endParaRPr lang="en-US" sz="2800" b="1">
              <a:solidFill>
                <a:schemeClr val="accent5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A178C103-F231-0A41-B15E-FDB8A082C715}"/>
              </a:ext>
            </a:extLst>
          </p:cNvPr>
          <p:cNvSpPr txBox="1"/>
          <p:nvPr/>
        </p:nvSpPr>
        <p:spPr>
          <a:xfrm>
            <a:off x="2767055" y="23615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 sz="1800"/>
          </a:p>
        </p:txBody>
      </p:sp>
      <p:grpSp>
        <p:nvGrpSpPr>
          <p:cNvPr id="33" name="圖形 3">
            <a:extLst>
              <a:ext uri="{FF2B5EF4-FFF2-40B4-BE49-F238E27FC236}">
                <a16:creationId xmlns:a16="http://schemas.microsoft.com/office/drawing/2014/main" id="{AAF8EAD9-1482-4C5C-85E9-B7903175C595}"/>
              </a:ext>
            </a:extLst>
          </p:cNvPr>
          <p:cNvGrpSpPr/>
          <p:nvPr/>
        </p:nvGrpSpPr>
        <p:grpSpPr>
          <a:xfrm>
            <a:off x="7327514" y="1634173"/>
            <a:ext cx="1084413" cy="387286"/>
            <a:chOff x="7943850" y="1388633"/>
            <a:chExt cx="1084413" cy="387286"/>
          </a:xfrm>
          <a:solidFill>
            <a:srgbClr val="4D655A"/>
          </a:solidFill>
        </p:grpSpPr>
        <p:sp>
          <p:nvSpPr>
            <p:cNvPr id="34" name="手繪多邊形: 圖案 33">
              <a:extLst>
                <a:ext uri="{FF2B5EF4-FFF2-40B4-BE49-F238E27FC236}">
                  <a16:creationId xmlns:a16="http://schemas.microsoft.com/office/drawing/2014/main" id="{9FA5C563-B668-4CC0-BA63-9463605E6F6D}"/>
                </a:ext>
              </a:extLst>
            </p:cNvPr>
            <p:cNvSpPr/>
            <p:nvPr/>
          </p:nvSpPr>
          <p:spPr>
            <a:xfrm>
              <a:off x="7943850" y="1395165"/>
              <a:ext cx="348090" cy="373287"/>
            </a:xfrm>
            <a:custGeom>
              <a:avLst/>
              <a:gdLst>
                <a:gd name="connsiteX0" fmla="*/ 293964 w 348090"/>
                <a:gd name="connsiteY0" fmla="*/ 220240 h 373287"/>
                <a:gd name="connsiteX1" fmla="*/ 132517 w 348090"/>
                <a:gd name="connsiteY1" fmla="*/ 220240 h 373287"/>
                <a:gd name="connsiteX2" fmla="*/ 116652 w 348090"/>
                <a:gd name="connsiteY2" fmla="*/ 295831 h 373287"/>
                <a:gd name="connsiteX3" fmla="*/ 301430 w 348090"/>
                <a:gd name="connsiteY3" fmla="*/ 295831 h 373287"/>
                <a:gd name="connsiteX4" fmla="*/ 273433 w 348090"/>
                <a:gd name="connsiteY4" fmla="*/ 373288 h 373287"/>
                <a:gd name="connsiteX5" fmla="*/ 0 w 348090"/>
                <a:gd name="connsiteY5" fmla="*/ 373288 h 373287"/>
                <a:gd name="connsiteX6" fmla="*/ 79324 w 348090"/>
                <a:gd name="connsiteY6" fmla="*/ 0 h 373287"/>
                <a:gd name="connsiteX7" fmla="*/ 348091 w 348090"/>
                <a:gd name="connsiteY7" fmla="*/ 0 h 373287"/>
                <a:gd name="connsiteX8" fmla="*/ 331293 w 348090"/>
                <a:gd name="connsiteY8" fmla="*/ 77457 h 373287"/>
                <a:gd name="connsiteX9" fmla="*/ 163313 w 348090"/>
                <a:gd name="connsiteY9" fmla="*/ 77457 h 373287"/>
                <a:gd name="connsiteX10" fmla="*/ 149315 w 348090"/>
                <a:gd name="connsiteY10" fmla="*/ 142783 h 373287"/>
                <a:gd name="connsiteX11" fmla="*/ 310762 w 348090"/>
                <a:gd name="connsiteY11" fmla="*/ 142783 h 373287"/>
                <a:gd name="connsiteX12" fmla="*/ 293964 w 348090"/>
                <a:gd name="connsiteY12" fmla="*/ 220240 h 37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8090" h="373287">
                  <a:moveTo>
                    <a:pt x="293964" y="220240"/>
                  </a:moveTo>
                  <a:lnTo>
                    <a:pt x="132517" y="220240"/>
                  </a:lnTo>
                  <a:lnTo>
                    <a:pt x="116652" y="295831"/>
                  </a:lnTo>
                  <a:lnTo>
                    <a:pt x="301430" y="295831"/>
                  </a:lnTo>
                  <a:lnTo>
                    <a:pt x="273433" y="373288"/>
                  </a:lnTo>
                  <a:lnTo>
                    <a:pt x="0" y="373288"/>
                  </a:lnTo>
                  <a:lnTo>
                    <a:pt x="79324" y="0"/>
                  </a:lnTo>
                  <a:lnTo>
                    <a:pt x="348091" y="0"/>
                  </a:lnTo>
                  <a:lnTo>
                    <a:pt x="331293" y="77457"/>
                  </a:lnTo>
                  <a:lnTo>
                    <a:pt x="163313" y="77457"/>
                  </a:lnTo>
                  <a:lnTo>
                    <a:pt x="149315" y="142783"/>
                  </a:lnTo>
                  <a:lnTo>
                    <a:pt x="310762" y="142783"/>
                  </a:lnTo>
                  <a:lnTo>
                    <a:pt x="293964" y="220240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5" name="手繪多邊形: 圖案 34">
              <a:extLst>
                <a:ext uri="{FF2B5EF4-FFF2-40B4-BE49-F238E27FC236}">
                  <a16:creationId xmlns:a16="http://schemas.microsoft.com/office/drawing/2014/main" id="{0AEF024F-6859-483E-9AAC-381B1AD7DD39}"/>
                </a:ext>
              </a:extLst>
            </p:cNvPr>
            <p:cNvSpPr/>
            <p:nvPr/>
          </p:nvSpPr>
          <p:spPr>
            <a:xfrm>
              <a:off x="8296606" y="1388633"/>
              <a:ext cx="354635" cy="386353"/>
            </a:xfrm>
            <a:custGeom>
              <a:avLst/>
              <a:gdLst>
                <a:gd name="connsiteX0" fmla="*/ 330360 w 354635"/>
                <a:gd name="connsiteY0" fmla="*/ 255702 h 386353"/>
                <a:gd name="connsiteX1" fmla="*/ 148382 w 354635"/>
                <a:gd name="connsiteY1" fmla="*/ 386353 h 386353"/>
                <a:gd name="connsiteX2" fmla="*/ 0 w 354635"/>
                <a:gd name="connsiteY2" fmla="*/ 233305 h 386353"/>
                <a:gd name="connsiteX3" fmla="*/ 208108 w 354635"/>
                <a:gd name="connsiteY3" fmla="*/ 0 h 386353"/>
                <a:gd name="connsiteX4" fmla="*/ 354623 w 354635"/>
                <a:gd name="connsiteY4" fmla="*/ 130651 h 386353"/>
                <a:gd name="connsiteX5" fmla="*/ 249170 w 354635"/>
                <a:gd name="connsiteY5" fmla="*/ 130651 h 386353"/>
                <a:gd name="connsiteX6" fmla="*/ 199709 w 354635"/>
                <a:gd name="connsiteY6" fmla="*/ 75591 h 386353"/>
                <a:gd name="connsiteX7" fmla="*/ 109187 w 354635"/>
                <a:gd name="connsiteY7" fmla="*/ 238904 h 386353"/>
                <a:gd name="connsiteX8" fmla="*/ 159581 w 354635"/>
                <a:gd name="connsiteY8" fmla="*/ 310762 h 386353"/>
                <a:gd name="connsiteX9" fmla="*/ 225839 w 354635"/>
                <a:gd name="connsiteY9" fmla="*/ 255702 h 386353"/>
                <a:gd name="connsiteX10" fmla="*/ 330360 w 354635"/>
                <a:gd name="connsiteY10" fmla="*/ 255702 h 386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6353">
                  <a:moveTo>
                    <a:pt x="330360" y="255702"/>
                  </a:moveTo>
                  <a:cubicBezTo>
                    <a:pt x="304229" y="345291"/>
                    <a:pt x="239837" y="386353"/>
                    <a:pt x="148382" y="386353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29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0360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  <p:sp>
          <p:nvSpPr>
            <p:cNvPr id="36" name="手繪多邊形: 圖案 35">
              <a:extLst>
                <a:ext uri="{FF2B5EF4-FFF2-40B4-BE49-F238E27FC236}">
                  <a16:creationId xmlns:a16="http://schemas.microsoft.com/office/drawing/2014/main" id="{03222CEF-22D6-4673-A023-0513684F71A3}"/>
                </a:ext>
              </a:extLst>
            </p:cNvPr>
            <p:cNvSpPr/>
            <p:nvPr/>
          </p:nvSpPr>
          <p:spPr>
            <a:xfrm>
              <a:off x="8673627" y="1388633"/>
              <a:ext cx="354635" cy="387286"/>
            </a:xfrm>
            <a:custGeom>
              <a:avLst/>
              <a:gdLst>
                <a:gd name="connsiteX0" fmla="*/ 331293 w 354635"/>
                <a:gd name="connsiteY0" fmla="*/ 255702 h 387286"/>
                <a:gd name="connsiteX1" fmla="*/ 148382 w 354635"/>
                <a:gd name="connsiteY1" fmla="*/ 387286 h 387286"/>
                <a:gd name="connsiteX2" fmla="*/ 0 w 354635"/>
                <a:gd name="connsiteY2" fmla="*/ 233305 h 387286"/>
                <a:gd name="connsiteX3" fmla="*/ 208108 w 354635"/>
                <a:gd name="connsiteY3" fmla="*/ 0 h 387286"/>
                <a:gd name="connsiteX4" fmla="*/ 354623 w 354635"/>
                <a:gd name="connsiteY4" fmla="*/ 130651 h 387286"/>
                <a:gd name="connsiteX5" fmla="*/ 249170 w 354635"/>
                <a:gd name="connsiteY5" fmla="*/ 130651 h 387286"/>
                <a:gd name="connsiteX6" fmla="*/ 199709 w 354635"/>
                <a:gd name="connsiteY6" fmla="*/ 75591 h 387286"/>
                <a:gd name="connsiteX7" fmla="*/ 109187 w 354635"/>
                <a:gd name="connsiteY7" fmla="*/ 238904 h 387286"/>
                <a:gd name="connsiteX8" fmla="*/ 159581 w 354635"/>
                <a:gd name="connsiteY8" fmla="*/ 310762 h 387286"/>
                <a:gd name="connsiteX9" fmla="*/ 225839 w 354635"/>
                <a:gd name="connsiteY9" fmla="*/ 255702 h 387286"/>
                <a:gd name="connsiteX10" fmla="*/ 331293 w 354635"/>
                <a:gd name="connsiteY10" fmla="*/ 255702 h 387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54635" h="387286">
                  <a:moveTo>
                    <a:pt x="331293" y="255702"/>
                  </a:moveTo>
                  <a:cubicBezTo>
                    <a:pt x="305163" y="345291"/>
                    <a:pt x="240771" y="387286"/>
                    <a:pt x="148382" y="387286"/>
                  </a:cubicBezTo>
                  <a:cubicBezTo>
                    <a:pt x="49461" y="386353"/>
                    <a:pt x="0" y="327560"/>
                    <a:pt x="0" y="233305"/>
                  </a:cubicBezTo>
                  <a:cubicBezTo>
                    <a:pt x="0" y="134384"/>
                    <a:pt x="55993" y="0"/>
                    <a:pt x="208108" y="0"/>
                  </a:cubicBezTo>
                  <a:cubicBezTo>
                    <a:pt x="304230" y="0"/>
                    <a:pt x="355557" y="51327"/>
                    <a:pt x="354623" y="130651"/>
                  </a:cubicBezTo>
                  <a:lnTo>
                    <a:pt x="249170" y="130651"/>
                  </a:lnTo>
                  <a:cubicBezTo>
                    <a:pt x="249170" y="102654"/>
                    <a:pt x="240771" y="75591"/>
                    <a:pt x="199709" y="75591"/>
                  </a:cubicBezTo>
                  <a:cubicBezTo>
                    <a:pt x="137183" y="75591"/>
                    <a:pt x="109187" y="175445"/>
                    <a:pt x="109187" y="238904"/>
                  </a:cubicBezTo>
                  <a:cubicBezTo>
                    <a:pt x="109187" y="279033"/>
                    <a:pt x="121318" y="310762"/>
                    <a:pt x="159581" y="310762"/>
                  </a:cubicBezTo>
                  <a:cubicBezTo>
                    <a:pt x="196909" y="310762"/>
                    <a:pt x="213707" y="286498"/>
                    <a:pt x="225839" y="255702"/>
                  </a:cubicBezTo>
                  <a:lnTo>
                    <a:pt x="331293" y="255702"/>
                  </a:lnTo>
                  <a:close/>
                </a:path>
              </a:pathLst>
            </a:custGeom>
            <a:grpFill/>
            <a:ln w="92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/>
            </a:p>
          </p:txBody>
        </p:sp>
      </p:grpSp>
      <p:pic>
        <p:nvPicPr>
          <p:cNvPr id="4" name="圖形 3">
            <a:extLst>
              <a:ext uri="{FF2B5EF4-FFF2-40B4-BE49-F238E27FC236}">
                <a16:creationId xmlns:a16="http://schemas.microsoft.com/office/drawing/2014/main" id="{01F50FE1-FE1B-44C4-B22E-069086C01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000" y="2092893"/>
            <a:ext cx="1366520" cy="43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972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CC43F1B-EBBE-A54B-B4B9-0BF8D1EB6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ECC </a:t>
            </a:r>
            <a:r>
              <a:rPr lang="zh-CN" altLang="en-US"/>
              <a:t>記憶體對</a:t>
            </a:r>
            <a:r>
              <a:rPr lang="en-US" altLang="zh-CN"/>
              <a:t>ZFS</a:t>
            </a:r>
            <a:r>
              <a:rPr lang="zh-CN" altLang="en-US"/>
              <a:t>的重要性</a:t>
            </a:r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6FE2E26-EE7E-604C-A4A1-313EBD6D2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7726"/>
            <a:ext cx="8229600" cy="1276999"/>
          </a:xfrm>
        </p:spPr>
        <p:txBody>
          <a:bodyPr>
            <a:normAutofit/>
          </a:bodyPr>
          <a:lstStyle/>
          <a:p>
            <a:r>
              <a:rPr lang="en-US" altLang="zh-TW"/>
              <a:t>ZFS “</a:t>
            </a:r>
            <a:r>
              <a:rPr lang="zh-CN" altLang="en-US"/>
              <a:t>信任</a:t>
            </a:r>
            <a:r>
              <a:rPr lang="en-US" altLang="zh-CN"/>
              <a:t>“</a:t>
            </a:r>
            <a:r>
              <a:rPr lang="zh-CN" altLang="en-US"/>
              <a:t>記憶體中讀出的資料</a:t>
            </a:r>
            <a:endParaRPr lang="en-US" altLang="zh-CN"/>
          </a:p>
          <a:p>
            <a:pPr lvl="1"/>
            <a:r>
              <a:rPr lang="zh-CN" altLang="en-US"/>
              <a:t>資料在讀出記憶體後才進行</a:t>
            </a:r>
            <a:r>
              <a:rPr lang="en-US" altLang="zh-CN"/>
              <a:t>checksum</a:t>
            </a:r>
            <a:r>
              <a:rPr lang="zh-CN" altLang="en-US"/>
              <a:t>寫入硬碟</a:t>
            </a:r>
            <a:endParaRPr lang="en-US" altLang="zh-CN"/>
          </a:p>
          <a:p>
            <a:pPr lvl="1"/>
            <a:r>
              <a:rPr lang="zh-TW" altLang="en-US"/>
              <a:t>記憶體的錯誤將造成</a:t>
            </a:r>
            <a:r>
              <a:rPr lang="en-US" altLang="zh-TW"/>
              <a:t>ZFS</a:t>
            </a:r>
            <a:r>
              <a:rPr lang="zh-CN" altLang="en-US"/>
              <a:t>使用錯誤資料進行</a:t>
            </a:r>
            <a:r>
              <a:rPr lang="en-US" altLang="zh-CN"/>
              <a:t>checksum</a:t>
            </a:r>
            <a:r>
              <a:rPr lang="zh-CN" altLang="en-US"/>
              <a:t>存入硬碟</a:t>
            </a:r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48164C66-6487-A543-96FE-D5314815B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2" y="2124384"/>
            <a:ext cx="7991605" cy="2353808"/>
          </a:xfrm>
          <a:prstGeom prst="rect">
            <a:avLst/>
          </a:prstGeom>
        </p:spPr>
      </p:pic>
      <p:sp>
        <p:nvSpPr>
          <p:cNvPr id="28" name="文字方塊 27">
            <a:extLst>
              <a:ext uri="{FF2B5EF4-FFF2-40B4-BE49-F238E27FC236}">
                <a16:creationId xmlns:a16="http://schemas.microsoft.com/office/drawing/2014/main" id="{36A4E1D4-AB1B-3E43-A8E4-423144A59D03}"/>
              </a:ext>
            </a:extLst>
          </p:cNvPr>
          <p:cNvSpPr txBox="1"/>
          <p:nvPr/>
        </p:nvSpPr>
        <p:spPr>
          <a:xfrm>
            <a:off x="501042" y="4518533"/>
            <a:ext cx="6704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>
                <a:solidFill>
                  <a:srgbClr val="4449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圖片來源</a:t>
            </a:r>
            <a:r>
              <a:rPr lang="zh-TW" altLang="en-US">
                <a:solidFill>
                  <a:srgbClr val="4449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：</a:t>
            </a:r>
            <a:r>
              <a:rPr lang="en-US" altLang="zh-TW">
                <a:solidFill>
                  <a:srgbClr val="4449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https://research.cs.wisc.edu/wind/Publications/zfs-corruption-fast10.pdf</a:t>
            </a:r>
            <a:endParaRPr kumimoji="1" lang="zh-TW" altLang="en-US">
              <a:solidFill>
                <a:srgbClr val="4449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57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1D7E02D-13B8-DE41-8D16-EDB1A3CDC7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2868" y="704133"/>
            <a:ext cx="4772423" cy="3951310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TS-h686/ TS-h886 </a:t>
            </a:r>
            <a:r>
              <a:rPr lang="zh-TW" altLang="en-US"/>
              <a:t>正面硬體配置</a:t>
            </a:r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D1A566CE-F013-9E4E-BF56-F1483124A412}"/>
              </a:ext>
            </a:extLst>
          </p:cNvPr>
          <p:cNvCxnSpPr>
            <a:cxnSpLocks/>
          </p:cNvCxnSpPr>
          <p:nvPr/>
        </p:nvCxnSpPr>
        <p:spPr>
          <a:xfrm flipH="1">
            <a:off x="5961734" y="3130397"/>
            <a:ext cx="1163558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0" name="Shape 193">
            <a:extLst>
              <a:ext uri="{FF2B5EF4-FFF2-40B4-BE49-F238E27FC236}">
                <a16:creationId xmlns:a16="http://schemas.microsoft.com/office/drawing/2014/main" id="{DC7679F1-35B2-DC47-8747-85C88385124C}"/>
              </a:ext>
            </a:extLst>
          </p:cNvPr>
          <p:cNvCxnSpPr>
            <a:cxnSpLocks/>
          </p:cNvCxnSpPr>
          <p:nvPr/>
        </p:nvCxnSpPr>
        <p:spPr>
          <a:xfrm rot="10800000">
            <a:off x="5254263" y="1877196"/>
            <a:ext cx="1871255" cy="889277"/>
          </a:xfrm>
          <a:prstGeom prst="bentConnector3">
            <a:avLst>
              <a:gd name="adj1" fmla="val 74568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3" name="Shape 193">
            <a:extLst>
              <a:ext uri="{FF2B5EF4-FFF2-40B4-BE49-F238E27FC236}">
                <a16:creationId xmlns:a16="http://schemas.microsoft.com/office/drawing/2014/main" id="{828EB346-F88B-0B44-A9AD-C17CA50F097A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89163" y="3469677"/>
            <a:ext cx="1036128" cy="234820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19" name="Shape 183">
            <a:extLst>
              <a:ext uri="{FF2B5EF4-FFF2-40B4-BE49-F238E27FC236}">
                <a16:creationId xmlns:a16="http://schemas.microsoft.com/office/drawing/2014/main" id="{D5688F2A-5A42-AE4E-AB3B-0699AFDA7EA9}"/>
              </a:ext>
            </a:extLst>
          </p:cNvPr>
          <p:cNvSpPr txBox="1"/>
          <p:nvPr/>
        </p:nvSpPr>
        <p:spPr>
          <a:xfrm>
            <a:off x="376620" y="2621398"/>
            <a:ext cx="2025912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3.5"/ 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6Gb/s HDD/SSD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插槽</a:t>
            </a:r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B3FA9EEE-0368-4A2C-8426-C46FB5F2AF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7531" y="2086743"/>
            <a:ext cx="758703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9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TS-h686</a:t>
            </a:r>
            <a:endParaRPr lang="en-US" altLang="en-US" sz="9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26" name="Shape 180">
            <a:extLst>
              <a:ext uri="{FF2B5EF4-FFF2-40B4-BE49-F238E27FC236}">
                <a16:creationId xmlns:a16="http://schemas.microsoft.com/office/drawing/2014/main" id="{96804B3E-85E3-C44E-AC41-698374D8904E}"/>
              </a:ext>
            </a:extLst>
          </p:cNvPr>
          <p:cNvSpPr txBox="1"/>
          <p:nvPr/>
        </p:nvSpPr>
        <p:spPr>
          <a:xfrm>
            <a:off x="376620" y="1925105"/>
            <a:ext cx="1316736" cy="496594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LED 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指示燈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: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磁碟</a:t>
            </a:r>
            <a:r>
              <a:rPr lang="zh-TW" altLang="en-US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、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M.2</a:t>
            </a:r>
            <a:r>
              <a:rPr lang="zh-CN" altLang="en-US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埠</a:t>
            </a:r>
            <a:endParaRPr lang="zh-TW">
              <a:solidFill>
                <a:schemeClr val="tx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B8E859CA-9FB4-144A-A742-BE1FA7FAD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5291" y="2588435"/>
            <a:ext cx="1762896" cy="33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LCM</a:t>
            </a:r>
            <a:r>
              <a:rPr lang="en-US" altLang="zh-TW" b="1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系統狀態顯示</a:t>
            </a:r>
            <a:endParaRPr lang="en-US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Shape 192">
            <a:extLst>
              <a:ext uri="{FF2B5EF4-FFF2-40B4-BE49-F238E27FC236}">
                <a16:creationId xmlns:a16="http://schemas.microsoft.com/office/drawing/2014/main" id="{F3A85C50-8ADD-9E41-A548-3C51A7158C7C}"/>
              </a:ext>
            </a:extLst>
          </p:cNvPr>
          <p:cNvSpPr txBox="1"/>
          <p:nvPr/>
        </p:nvSpPr>
        <p:spPr>
          <a:xfrm>
            <a:off x="7125291" y="2983952"/>
            <a:ext cx="840631" cy="275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電源鍵</a:t>
            </a:r>
          </a:p>
        </p:txBody>
      </p:sp>
      <p:sp>
        <p:nvSpPr>
          <p:cNvPr id="12" name="Shape 195">
            <a:extLst>
              <a:ext uri="{FF2B5EF4-FFF2-40B4-BE49-F238E27FC236}">
                <a16:creationId xmlns:a16="http://schemas.microsoft.com/office/drawing/2014/main" id="{371E4077-225D-4D43-BAB4-5B09D2228078}"/>
              </a:ext>
            </a:extLst>
          </p:cNvPr>
          <p:cNvSpPr txBox="1"/>
          <p:nvPr/>
        </p:nvSpPr>
        <p:spPr>
          <a:xfrm>
            <a:off x="7125291" y="3316286"/>
            <a:ext cx="1638670" cy="55379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USB 3.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Gen 1 </a:t>
            </a:r>
            <a:r>
              <a:rPr 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&amp;</a:t>
            </a: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備份鍵</a:t>
            </a:r>
          </a:p>
        </p:txBody>
      </p:sp>
      <p:sp>
        <p:nvSpPr>
          <p:cNvPr id="27" name="Shape 183">
            <a:extLst>
              <a:ext uri="{FF2B5EF4-FFF2-40B4-BE49-F238E27FC236}">
                <a16:creationId xmlns:a16="http://schemas.microsoft.com/office/drawing/2014/main" id="{F4642BF9-4E35-8A4F-88BE-01181F161524}"/>
              </a:ext>
            </a:extLst>
          </p:cNvPr>
          <p:cNvSpPr txBox="1"/>
          <p:nvPr/>
        </p:nvSpPr>
        <p:spPr>
          <a:xfrm>
            <a:off x="376620" y="1243342"/>
            <a:ext cx="1519518" cy="461359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2.5”SATA </a:t>
            </a:r>
          </a:p>
          <a:p>
            <a:pPr lvl="0">
              <a:buClr>
                <a:srgbClr val="595959"/>
              </a:buClr>
              <a:buSzPct val="25000"/>
            </a:pPr>
            <a:r>
              <a:rPr lang="en-US" altLang="zh-TW" b="1" i="0" u="none" strike="noStrike" cap="none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/>
              </a:rPr>
              <a:t>6Gb/s SSD </a:t>
            </a:r>
            <a:r>
              <a:rPr lang="zh-TW" b="1" i="0" u="none" strike="noStrike" cap="none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/>
              </a:rPr>
              <a:t>插槽</a:t>
            </a:r>
          </a:p>
        </p:txBody>
      </p:sp>
      <p:sp>
        <p:nvSpPr>
          <p:cNvPr id="34" name="圓角化同側角落矩形 33">
            <a:extLst>
              <a:ext uri="{FF2B5EF4-FFF2-40B4-BE49-F238E27FC236}">
                <a16:creationId xmlns:a16="http://schemas.microsoft.com/office/drawing/2014/main" id="{48156A32-B1AF-2A46-84E6-0832B2DA21D7}"/>
              </a:ext>
            </a:extLst>
          </p:cNvPr>
          <p:cNvSpPr/>
          <p:nvPr/>
        </p:nvSpPr>
        <p:spPr>
          <a:xfrm>
            <a:off x="382380" y="3259311"/>
            <a:ext cx="1766717" cy="1457237"/>
          </a:xfrm>
          <a:prstGeom prst="round2SameRect">
            <a:avLst>
              <a:gd name="adj1" fmla="val 8951"/>
              <a:gd name="adj2" fmla="val 7693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/>
          </a:p>
        </p:txBody>
      </p:sp>
      <p:cxnSp>
        <p:nvCxnSpPr>
          <p:cNvPr id="29" name="Shape 193">
            <a:extLst>
              <a:ext uri="{FF2B5EF4-FFF2-40B4-BE49-F238E27FC236}">
                <a16:creationId xmlns:a16="http://schemas.microsoft.com/office/drawing/2014/main" id="{B2B8458C-EEB3-124A-8AEA-59FF67BD52A3}"/>
              </a:ext>
            </a:extLst>
          </p:cNvPr>
          <p:cNvCxnSpPr>
            <a:cxnSpLocks/>
          </p:cNvCxnSpPr>
          <p:nvPr/>
        </p:nvCxnSpPr>
        <p:spPr>
          <a:xfrm>
            <a:off x="1456782" y="1395057"/>
            <a:ext cx="1255122" cy="351248"/>
          </a:xfrm>
          <a:prstGeom prst="bentConnector3">
            <a:avLst>
              <a:gd name="adj1" fmla="val 53601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BB4CCA0B-EA2F-974C-B907-87E647969C5B}"/>
              </a:ext>
            </a:extLst>
          </p:cNvPr>
          <p:cNvSpPr/>
          <p:nvPr/>
        </p:nvSpPr>
        <p:spPr>
          <a:xfrm>
            <a:off x="2711904" y="3601949"/>
            <a:ext cx="2881289" cy="305424"/>
          </a:xfrm>
          <a:prstGeom prst="round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36" name="圖片 35" descr="一張含有 室內, 遙遠, 遊戲, 影片 的圖片&#10;&#10;自動產生的描述">
            <a:extLst>
              <a:ext uri="{FF2B5EF4-FFF2-40B4-BE49-F238E27FC236}">
                <a16:creationId xmlns:a16="http://schemas.microsoft.com/office/drawing/2014/main" id="{3E7E4070-154F-5F4E-8E79-DAFA87DDC2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51" y="3750751"/>
            <a:ext cx="1225542" cy="1002221"/>
          </a:xfrm>
          <a:prstGeom prst="rect">
            <a:avLst/>
          </a:prstGeom>
        </p:spPr>
      </p:pic>
      <p:sp>
        <p:nvSpPr>
          <p:cNvPr id="37" name="TextBox 8">
            <a:extLst>
              <a:ext uri="{FF2B5EF4-FFF2-40B4-BE49-F238E27FC236}">
                <a16:creationId xmlns:a16="http://schemas.microsoft.com/office/drawing/2014/main" id="{283AD2D9-B000-E24B-A7B0-2E8FDCAA20C7}"/>
              </a:ext>
            </a:extLst>
          </p:cNvPr>
          <p:cNvSpPr txBox="1"/>
          <p:nvPr/>
        </p:nvSpPr>
        <p:spPr>
          <a:xfrm>
            <a:off x="571733" y="3313055"/>
            <a:ext cx="1441420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可鎖式硬碟托盤</a:t>
            </a:r>
            <a:endParaRPr lang="en-US" altLang="zh-TW" sz="1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隨附 </a:t>
            </a:r>
            <a:r>
              <a:rPr lang="en-US" altLang="zh-TW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 </a:t>
            </a:r>
            <a:r>
              <a:rPr lang="zh-TW" altLang="en-US" sz="1400" b="1">
                <a:solidFill>
                  <a:schemeClr val="tx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把鑰匙</a:t>
            </a:r>
            <a:endParaRPr lang="en-US" sz="1400" b="1">
              <a:solidFill>
                <a:schemeClr val="tx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TextBox 13">
            <a:extLst>
              <a:ext uri="{FF2B5EF4-FFF2-40B4-BE49-F238E27FC236}">
                <a16:creationId xmlns:a16="http://schemas.microsoft.com/office/drawing/2014/main" id="{59122A49-570C-6F49-B130-A8246A56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5517" y="4439141"/>
            <a:ext cx="1245232" cy="36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zh-TW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TS-h886</a:t>
            </a:r>
            <a:endParaRPr lang="en-US" altLang="en-US" sz="1600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CC2572C6-2FE2-47D6-886E-37644F1D71F0}"/>
              </a:ext>
            </a:extLst>
          </p:cNvPr>
          <p:cNvCxnSpPr>
            <a:cxnSpLocks/>
          </p:cNvCxnSpPr>
          <p:nvPr/>
        </p:nvCxnSpPr>
        <p:spPr>
          <a:xfrm>
            <a:off x="2149097" y="3768112"/>
            <a:ext cx="562807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259E776D-2BF8-44E2-B6C1-456D86B8D76C}"/>
              </a:ext>
            </a:extLst>
          </p:cNvPr>
          <p:cNvCxnSpPr>
            <a:cxnSpLocks/>
          </p:cNvCxnSpPr>
          <p:nvPr/>
        </p:nvCxnSpPr>
        <p:spPr>
          <a:xfrm>
            <a:off x="1853138" y="2766473"/>
            <a:ext cx="858766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41" name="Shape 193">
            <a:extLst>
              <a:ext uri="{FF2B5EF4-FFF2-40B4-BE49-F238E27FC236}">
                <a16:creationId xmlns:a16="http://schemas.microsoft.com/office/drawing/2014/main" id="{6FF84259-3EAB-48A3-A385-B3CADBF8565D}"/>
              </a:ext>
            </a:extLst>
          </p:cNvPr>
          <p:cNvCxnSpPr>
            <a:cxnSpLocks/>
          </p:cNvCxnSpPr>
          <p:nvPr/>
        </p:nvCxnSpPr>
        <p:spPr>
          <a:xfrm>
            <a:off x="1555154" y="2067737"/>
            <a:ext cx="1163037" cy="351248"/>
          </a:xfrm>
          <a:prstGeom prst="bentConnector3">
            <a:avLst>
              <a:gd name="adj1" fmla="val 50000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pic>
        <p:nvPicPr>
          <p:cNvPr id="24" name="圖片 23">
            <a:extLst>
              <a:ext uri="{FF2B5EF4-FFF2-40B4-BE49-F238E27FC236}">
                <a16:creationId xmlns:a16="http://schemas.microsoft.com/office/drawing/2014/main" id="{35A7C18A-74C3-45C3-BD55-4D380589F3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3315" y="946221"/>
            <a:ext cx="1238758" cy="1252905"/>
          </a:xfrm>
          <a:prstGeom prst="rect">
            <a:avLst/>
          </a:prstGeom>
        </p:spPr>
      </p:pic>
      <p:cxnSp>
        <p:nvCxnSpPr>
          <p:cNvPr id="30" name="Shape 193">
            <a:extLst>
              <a:ext uri="{FF2B5EF4-FFF2-40B4-BE49-F238E27FC236}">
                <a16:creationId xmlns:a16="http://schemas.microsoft.com/office/drawing/2014/main" id="{8DB8F4EC-517D-8146-B8B2-A3D80198E76B}"/>
              </a:ext>
            </a:extLst>
          </p:cNvPr>
          <p:cNvCxnSpPr>
            <a:cxnSpLocks/>
            <a:endCxn id="31" idx="2"/>
          </p:cNvCxnSpPr>
          <p:nvPr/>
        </p:nvCxnSpPr>
        <p:spPr>
          <a:xfrm flipV="1">
            <a:off x="2148870" y="2234707"/>
            <a:ext cx="1384352" cy="1162490"/>
          </a:xfrm>
          <a:prstGeom prst="bentConnector2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31" name="矩形: 圓角 32">
            <a:extLst>
              <a:ext uri="{FF2B5EF4-FFF2-40B4-BE49-F238E27FC236}">
                <a16:creationId xmlns:a16="http://schemas.microsoft.com/office/drawing/2014/main" id="{19D3E733-33C8-9742-91B6-CD1D23692622}"/>
              </a:ext>
            </a:extLst>
          </p:cNvPr>
          <p:cNvSpPr/>
          <p:nvPr/>
        </p:nvSpPr>
        <p:spPr>
          <a:xfrm>
            <a:off x="3396840" y="1717575"/>
            <a:ext cx="272764" cy="517132"/>
          </a:xfrm>
          <a:prstGeom prst="round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kumimoji="1" lang="zh-TW" altLang="en-US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51756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背</a:t>
            </a:r>
            <a:r>
              <a:rPr lang="zh-TW"/>
              <a:t>面硬體配置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9DA6202-F0FD-3646-BC6F-44185E90B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4247" y="1318789"/>
            <a:ext cx="4401336" cy="3575324"/>
          </a:xfrm>
          <a:prstGeom prst="rect">
            <a:avLst/>
          </a:prstGeom>
        </p:spPr>
      </p:pic>
      <p:sp>
        <p:nvSpPr>
          <p:cNvPr id="50" name="矩形 39">
            <a:extLst>
              <a:ext uri="{FF2B5EF4-FFF2-40B4-BE49-F238E27FC236}">
                <a16:creationId xmlns:a16="http://schemas.microsoft.com/office/drawing/2014/main" id="{4F7576C5-AF16-6740-85A7-B035B0B2FE06}"/>
              </a:ext>
            </a:extLst>
          </p:cNvPr>
          <p:cNvSpPr/>
          <p:nvPr/>
        </p:nvSpPr>
        <p:spPr>
          <a:xfrm>
            <a:off x="3508842" y="2578205"/>
            <a:ext cx="246981" cy="1191159"/>
          </a:xfrm>
          <a:prstGeom prst="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cxnSp>
        <p:nvCxnSpPr>
          <p:cNvPr id="71" name="Shape 193">
            <a:extLst>
              <a:ext uri="{FF2B5EF4-FFF2-40B4-BE49-F238E27FC236}">
                <a16:creationId xmlns:a16="http://schemas.microsoft.com/office/drawing/2014/main" id="{99CCA33F-E693-E242-B2C8-C8029B868794}"/>
              </a:ext>
            </a:extLst>
          </p:cNvPr>
          <p:cNvCxnSpPr>
            <a:cxnSpLocks/>
          </p:cNvCxnSpPr>
          <p:nvPr/>
        </p:nvCxnSpPr>
        <p:spPr>
          <a:xfrm>
            <a:off x="5875401" y="3168758"/>
            <a:ext cx="0" cy="11437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39" name="矩形 39">
            <a:extLst>
              <a:ext uri="{FF2B5EF4-FFF2-40B4-BE49-F238E27FC236}">
                <a16:creationId xmlns:a16="http://schemas.microsoft.com/office/drawing/2014/main" id="{06590D58-603E-4397-8D91-613BA117C247}"/>
              </a:ext>
            </a:extLst>
          </p:cNvPr>
          <p:cNvSpPr/>
          <p:nvPr/>
        </p:nvSpPr>
        <p:spPr>
          <a:xfrm flipH="1">
            <a:off x="3500840" y="4031627"/>
            <a:ext cx="230244" cy="556847"/>
          </a:xfrm>
          <a:prstGeom prst="rect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143" name="TextBox 13">
            <a:extLst>
              <a:ext uri="{FF2B5EF4-FFF2-40B4-BE49-F238E27FC236}">
                <a16:creationId xmlns:a16="http://schemas.microsoft.com/office/drawing/2014/main" id="{36ED4FF2-0D8E-4540-8991-0F94E944E9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3148" y="2492473"/>
            <a:ext cx="787812" cy="26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eaLnBrk="1" hangingPunct="1">
              <a:defRPr sz="9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TS-h686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A1576-BD1E-0F41-86F1-9CF760149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280" y="3825044"/>
            <a:ext cx="1765518" cy="3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250W </a:t>
            </a:r>
            <a:r>
              <a:rPr lang="zh-TW" altLang="en-US"/>
              <a:t>電源供應器</a:t>
            </a:r>
            <a:endParaRPr lang="en-US" altLang="zh-TW"/>
          </a:p>
        </p:txBody>
      </p:sp>
      <p:sp>
        <p:nvSpPr>
          <p:cNvPr id="70" name="TextBox 13">
            <a:extLst>
              <a:ext uri="{FF2B5EF4-FFF2-40B4-BE49-F238E27FC236}">
                <a16:creationId xmlns:a16="http://schemas.microsoft.com/office/drawing/2014/main" id="{AEE4E1A3-D7D4-2144-B57C-1121F3526F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3280" y="3016438"/>
            <a:ext cx="1701758" cy="3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zh-CN" altLang="en-US"/>
              <a:t>智能散熱風扇</a:t>
            </a:r>
            <a:endParaRPr lang="en-US" altLang="en-US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CFE725D0-223C-5543-AC49-A89E1E9D7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32" y="2418029"/>
            <a:ext cx="1799334" cy="744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4 </a:t>
            </a:r>
            <a:r>
              <a:rPr lang="zh-TW" altLang="en-US"/>
              <a:t>個</a:t>
            </a:r>
            <a:r>
              <a:rPr lang="en-US" altLang="zh-TW"/>
              <a:t> 2.5GbE</a:t>
            </a:r>
            <a:r>
              <a:rPr lang="zh-TW" altLang="en-US"/>
              <a:t>網路埠</a:t>
            </a:r>
            <a:endParaRPr lang="en-US" altLang="en-US"/>
          </a:p>
        </p:txBody>
      </p:sp>
      <p:sp>
        <p:nvSpPr>
          <p:cNvPr id="25" name="TextBox 13">
            <a:extLst>
              <a:ext uri="{FF2B5EF4-FFF2-40B4-BE49-F238E27FC236}">
                <a16:creationId xmlns:a16="http://schemas.microsoft.com/office/drawing/2014/main" id="{F4063C53-AB96-5F40-9C58-23A7E97F2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32" y="3855920"/>
            <a:ext cx="1963360" cy="53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2 </a:t>
            </a:r>
            <a:r>
              <a:rPr lang="zh-TW" altLang="en-US"/>
              <a:t>個</a:t>
            </a:r>
            <a:r>
              <a:rPr lang="en-US" altLang="zh-TW"/>
              <a:t> </a:t>
            </a:r>
            <a:r>
              <a:rPr lang="en-US" altLang="en-US"/>
              <a:t>USB 3.2 Gen1 </a:t>
            </a:r>
            <a:r>
              <a:rPr lang="zh-CN" altLang="en-US"/>
              <a:t>埠</a:t>
            </a:r>
            <a:endParaRPr lang="en-US" altLang="zh-CN"/>
          </a:p>
        </p:txBody>
      </p:sp>
      <p:sp>
        <p:nvSpPr>
          <p:cNvPr id="60" name="TextBox 13">
            <a:extLst>
              <a:ext uri="{FF2B5EF4-FFF2-40B4-BE49-F238E27FC236}">
                <a16:creationId xmlns:a16="http://schemas.microsoft.com/office/drawing/2014/main" id="{C8E4F56A-37F4-704F-BDDF-D49F63999F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22" y="1621820"/>
            <a:ext cx="1358577" cy="327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TW"/>
              <a:t>2 </a:t>
            </a:r>
            <a:r>
              <a:rPr lang="zh-TW" altLang="en-US"/>
              <a:t>個</a:t>
            </a:r>
            <a:r>
              <a:rPr lang="en-US" altLang="zh-TW"/>
              <a:t> </a:t>
            </a:r>
            <a:r>
              <a:rPr lang="en-US" altLang="en-US"/>
              <a:t>PCIe </a:t>
            </a:r>
            <a:r>
              <a:rPr lang="zh-TW" altLang="en-US"/>
              <a:t>插槽</a:t>
            </a:r>
            <a:endParaRPr lang="en-US" altLang="zh-TW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185FFD3-22C6-C44F-AB04-1BE07E1C15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0157" y="1200923"/>
            <a:ext cx="1829994" cy="1463995"/>
          </a:xfrm>
          <a:prstGeom prst="rect">
            <a:avLst/>
          </a:prstGeom>
        </p:spPr>
      </p:pic>
      <p:sp>
        <p:nvSpPr>
          <p:cNvPr id="35" name="TextBox 13">
            <a:extLst>
              <a:ext uri="{FF2B5EF4-FFF2-40B4-BE49-F238E27FC236}">
                <a16:creationId xmlns:a16="http://schemas.microsoft.com/office/drawing/2014/main" id="{FE9C9974-2485-B64A-97C5-D4BDB478F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5610" y="4732645"/>
            <a:ext cx="1559519" cy="35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defRPr/>
            </a:pPr>
            <a:r>
              <a:rPr lang="en-US" altLang="en-US" sz="1600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TS-h886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B1DA6FF3-C85C-469B-8F66-DDC15019B0F0}"/>
              </a:ext>
            </a:extLst>
          </p:cNvPr>
          <p:cNvCxnSpPr>
            <a:cxnSpLocks/>
          </p:cNvCxnSpPr>
          <p:nvPr/>
        </p:nvCxnSpPr>
        <p:spPr>
          <a:xfrm flipV="1">
            <a:off x="1664898" y="1780896"/>
            <a:ext cx="791223" cy="468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4145F15F-C02B-487E-A064-DBB18ACDE392}"/>
              </a:ext>
            </a:extLst>
          </p:cNvPr>
          <p:cNvCxnSpPr>
            <a:cxnSpLocks/>
          </p:cNvCxnSpPr>
          <p:nvPr/>
        </p:nvCxnSpPr>
        <p:spPr>
          <a:xfrm>
            <a:off x="2018788" y="2578205"/>
            <a:ext cx="1490053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9" name="直線單箭頭接點 28">
            <a:extLst>
              <a:ext uri="{FF2B5EF4-FFF2-40B4-BE49-F238E27FC236}">
                <a16:creationId xmlns:a16="http://schemas.microsoft.com/office/drawing/2014/main" id="{0FB8CD74-363C-4F39-B93D-8C9026E55010}"/>
              </a:ext>
            </a:extLst>
          </p:cNvPr>
          <p:cNvCxnSpPr>
            <a:cxnSpLocks/>
          </p:cNvCxnSpPr>
          <p:nvPr/>
        </p:nvCxnSpPr>
        <p:spPr>
          <a:xfrm>
            <a:off x="2251292" y="4031627"/>
            <a:ext cx="1257550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6" name="直線單箭頭接點 35">
            <a:extLst>
              <a:ext uri="{FF2B5EF4-FFF2-40B4-BE49-F238E27FC236}">
                <a16:creationId xmlns:a16="http://schemas.microsoft.com/office/drawing/2014/main" id="{4A3C75D6-6910-4886-9340-E4E1BE50EF0C}"/>
              </a:ext>
            </a:extLst>
          </p:cNvPr>
          <p:cNvCxnSpPr>
            <a:cxnSpLocks/>
          </p:cNvCxnSpPr>
          <p:nvPr/>
        </p:nvCxnSpPr>
        <p:spPr>
          <a:xfrm flipH="1">
            <a:off x="6086602" y="3981364"/>
            <a:ext cx="763984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967CADA5-DC4A-4A13-B421-D2EBDCA0EB0C}"/>
              </a:ext>
            </a:extLst>
          </p:cNvPr>
          <p:cNvCxnSpPr>
            <a:cxnSpLocks/>
          </p:cNvCxnSpPr>
          <p:nvPr/>
        </p:nvCxnSpPr>
        <p:spPr>
          <a:xfrm flipH="1">
            <a:off x="4677848" y="3173784"/>
            <a:ext cx="2172739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AE4A5448-810E-FD48-AE95-2489E06DC897}"/>
              </a:ext>
            </a:extLst>
          </p:cNvPr>
          <p:cNvSpPr/>
          <p:nvPr/>
        </p:nvSpPr>
        <p:spPr>
          <a:xfrm>
            <a:off x="2456121" y="1637447"/>
            <a:ext cx="2653207" cy="311049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20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5BF02A1-8BDC-4592-B13A-7714C48B0BC6}"/>
              </a:ext>
            </a:extLst>
          </p:cNvPr>
          <p:cNvSpPr/>
          <p:nvPr/>
        </p:nvSpPr>
        <p:spPr>
          <a:xfrm>
            <a:off x="4838910" y="986733"/>
            <a:ext cx="189667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插槽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1: PCIe Gen3 x8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F5CB92B-7925-4E8B-A244-5BF71EDC666B}"/>
              </a:ext>
            </a:extLst>
          </p:cNvPr>
          <p:cNvGrpSpPr/>
          <p:nvPr/>
        </p:nvGrpSpPr>
        <p:grpSpPr>
          <a:xfrm>
            <a:off x="2703690" y="1080601"/>
            <a:ext cx="2145844" cy="679031"/>
            <a:chOff x="2817645" y="1012558"/>
            <a:chExt cx="2145844" cy="558709"/>
          </a:xfrm>
        </p:grpSpPr>
        <p:cxnSp>
          <p:nvCxnSpPr>
            <p:cNvPr id="28" name="直線單箭頭接點 27">
              <a:extLst>
                <a:ext uri="{FF2B5EF4-FFF2-40B4-BE49-F238E27FC236}">
                  <a16:creationId xmlns:a16="http://schemas.microsoft.com/office/drawing/2014/main" id="{B813A6DD-2089-49B2-91FA-69322243A790}"/>
                </a:ext>
              </a:extLst>
            </p:cNvPr>
            <p:cNvCxnSpPr>
              <a:cxnSpLocks/>
            </p:cNvCxnSpPr>
            <p:nvPr/>
          </p:nvCxnSpPr>
          <p:spPr>
            <a:xfrm>
              <a:off x="2817645" y="1012558"/>
              <a:ext cx="0" cy="558709"/>
            </a:xfrm>
            <a:prstGeom prst="straightConnector1">
              <a:avLst/>
            </a:prstGeom>
            <a:noFill/>
            <a:ln w="2159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oval" w="lg" len="lg"/>
              <a:tailEnd type="none" w="med" len="med"/>
            </a:ln>
            <a:effectLst/>
          </p:spPr>
        </p:cxnSp>
        <p:cxnSp>
          <p:nvCxnSpPr>
            <p:cNvPr id="31" name="直線單箭頭接點 30">
              <a:extLst>
                <a:ext uri="{FF2B5EF4-FFF2-40B4-BE49-F238E27FC236}">
                  <a16:creationId xmlns:a16="http://schemas.microsoft.com/office/drawing/2014/main" id="{4B7031DA-D207-44D3-A559-F5569BA460E0}"/>
                </a:ext>
              </a:extLst>
            </p:cNvPr>
            <p:cNvCxnSpPr>
              <a:cxnSpLocks/>
            </p:cNvCxnSpPr>
            <p:nvPr/>
          </p:nvCxnSpPr>
          <p:spPr>
            <a:xfrm>
              <a:off x="4963489" y="1012558"/>
              <a:ext cx="0" cy="558709"/>
            </a:xfrm>
            <a:prstGeom prst="straightConnector1">
              <a:avLst/>
            </a:prstGeom>
            <a:noFill/>
            <a:ln w="21590" cap="flat" cmpd="sng">
              <a:solidFill>
                <a:schemeClr val="accent6">
                  <a:lumMod val="75000"/>
                </a:schemeClr>
              </a:solidFill>
              <a:prstDash val="solid"/>
              <a:round/>
              <a:headEnd type="oval" w="lg" len="lg"/>
              <a:tailEnd type="none" w="med" len="med"/>
            </a:ln>
            <a:effectLst/>
          </p:spPr>
        </p:cxnSp>
      </p:grpSp>
      <p:sp>
        <p:nvSpPr>
          <p:cNvPr id="13" name="矩形 12">
            <a:extLst>
              <a:ext uri="{FF2B5EF4-FFF2-40B4-BE49-F238E27FC236}">
                <a16:creationId xmlns:a16="http://schemas.microsoft.com/office/drawing/2014/main" id="{2843195B-E940-44C0-89AD-C25659F16AD6}"/>
              </a:ext>
            </a:extLst>
          </p:cNvPr>
          <p:cNvSpPr/>
          <p:nvPr/>
        </p:nvSpPr>
        <p:spPr>
          <a:xfrm>
            <a:off x="2703690" y="1003694"/>
            <a:ext cx="1896673" cy="30777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插槽</a:t>
            </a:r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2: PCIe Gen3 x8</a:t>
            </a:r>
            <a:endParaRPr lang="en-US" altLang="zh-TW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098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95D8BCE-0CC2-C144-A9CE-A0DB154674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6934" y="1044229"/>
            <a:ext cx="5367334" cy="3714398"/>
          </a:xfrm>
          <a:prstGeom prst="rect">
            <a:avLst/>
          </a:prstGeom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429E885A-37B2-4406-A3A4-E45DCE9D9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err="1"/>
              <a:t>內部</a:t>
            </a:r>
            <a:r>
              <a:rPr lang="zh-TW"/>
              <a:t>硬體配置</a:t>
            </a:r>
            <a:endParaRPr lang="zh-TW" b="0"/>
          </a:p>
        </p:txBody>
      </p:sp>
      <p:cxnSp>
        <p:nvCxnSpPr>
          <p:cNvPr id="7" name="Shape 193">
            <a:extLst>
              <a:ext uri="{FF2B5EF4-FFF2-40B4-BE49-F238E27FC236}">
                <a16:creationId xmlns:a16="http://schemas.microsoft.com/office/drawing/2014/main" id="{2B275E77-5B76-FB43-BEC7-845E98358803}"/>
              </a:ext>
            </a:extLst>
          </p:cNvPr>
          <p:cNvCxnSpPr>
            <a:cxnSpLocks/>
          </p:cNvCxnSpPr>
          <p:nvPr/>
        </p:nvCxnSpPr>
        <p:spPr>
          <a:xfrm>
            <a:off x="1572512" y="2901428"/>
            <a:ext cx="1757710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14" name="Shape 193">
            <a:extLst>
              <a:ext uri="{FF2B5EF4-FFF2-40B4-BE49-F238E27FC236}">
                <a16:creationId xmlns:a16="http://schemas.microsoft.com/office/drawing/2014/main" id="{78B36D08-17B4-7643-95B1-C38CC306FD91}"/>
              </a:ext>
            </a:extLst>
          </p:cNvPr>
          <p:cNvCxnSpPr>
            <a:cxnSpLocks/>
          </p:cNvCxnSpPr>
          <p:nvPr/>
        </p:nvCxnSpPr>
        <p:spPr>
          <a:xfrm>
            <a:off x="1572512" y="3994630"/>
            <a:ext cx="617532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60795E61-2016-4321-8043-01BEE22D3118}"/>
              </a:ext>
            </a:extLst>
          </p:cNvPr>
          <p:cNvSpPr/>
          <p:nvPr/>
        </p:nvSpPr>
        <p:spPr>
          <a:xfrm>
            <a:off x="7275187" y="2957788"/>
            <a:ext cx="1751707" cy="40011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Clr>
                <a:srgbClr val="595959"/>
              </a:buClr>
              <a:buSzPct val="25000"/>
            </a:pPr>
            <a:r>
              <a:rPr lang="en-US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Intel Xeon D</a:t>
            </a:r>
            <a:r>
              <a:rPr lang="zh-CN" altLang="en-US"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處理器</a:t>
            </a:r>
            <a:endParaRPr lang="en-US" altLang="zh-CN" b="1">
              <a:solidFill>
                <a:schemeClr val="tx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FDCD104-8E85-2F49-9FF4-AF85182D9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6" y="3835896"/>
            <a:ext cx="1505992" cy="5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zh-TW"/>
              <a:t>1</a:t>
            </a:r>
            <a:r>
              <a:rPr lang="zh-TW" altLang="en-US"/>
              <a:t> </a:t>
            </a:r>
            <a:r>
              <a:rPr lang="zh-CN" altLang="en-US"/>
              <a:t>個</a:t>
            </a:r>
            <a:r>
              <a:rPr lang="zh-TW" altLang="en-US"/>
              <a:t> </a:t>
            </a:r>
            <a:r>
              <a:rPr lang="en-US" altLang="zh-CN"/>
              <a:t>6cm </a:t>
            </a:r>
            <a:r>
              <a:rPr lang="zh-CN" altLang="en-US"/>
              <a:t>離心式</a:t>
            </a:r>
            <a:r>
              <a:rPr lang="en-US" altLang="zh-CN"/>
              <a:t>CPU</a:t>
            </a:r>
            <a:r>
              <a:rPr lang="zh-CN" altLang="en-US"/>
              <a:t>散熱風扇</a:t>
            </a:r>
            <a:endParaRPr lang="en-US" altLang="en-US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4FDEF33-8B16-BA45-BC67-5B5F6F83B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06" y="2746922"/>
            <a:ext cx="1586792" cy="76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2 x </a:t>
            </a:r>
            <a:r>
              <a:rPr lang="en-US" altLang="en-US" err="1"/>
              <a:t>NVMe</a:t>
            </a:r>
            <a:r>
              <a:rPr lang="en-US" altLang="en-US"/>
              <a:t> Gen3 x4 M.2 </a:t>
            </a:r>
            <a:r>
              <a:rPr lang="zh-CN" altLang="en-US"/>
              <a:t>插槽</a:t>
            </a:r>
            <a:r>
              <a:rPr lang="en-US" altLang="zh-CN"/>
              <a:t> (2280/22110)</a:t>
            </a:r>
            <a:endParaRPr lang="en-US" altLang="en-US"/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61FB7B1D-4090-F14A-9DCE-43C17BE10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6132" y="3554587"/>
            <a:ext cx="1616458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4 x DDR4 long-DIMM </a:t>
            </a:r>
            <a:r>
              <a:rPr lang="zh-CN" altLang="en-US"/>
              <a:t>插槽</a:t>
            </a:r>
            <a:endParaRPr lang="en-US" altLang="en-US"/>
          </a:p>
        </p:txBody>
      </p:sp>
      <p:sp>
        <p:nvSpPr>
          <p:cNvPr id="20" name="TextBox 13">
            <a:extLst>
              <a:ext uri="{FF2B5EF4-FFF2-40B4-BE49-F238E27FC236}">
                <a16:creationId xmlns:a16="http://schemas.microsoft.com/office/drawing/2014/main" id="{875A3280-50AF-0544-BD7C-A8E97E6B6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187" y="1819390"/>
            <a:ext cx="1616458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1 x PCIe Gen3 x8 </a:t>
            </a:r>
            <a:r>
              <a:rPr lang="zh-CN" altLang="en-US"/>
              <a:t>插槽</a:t>
            </a:r>
            <a:r>
              <a:rPr lang="en-US" altLang="zh-CN"/>
              <a:t> (CPU</a:t>
            </a:r>
            <a:r>
              <a:rPr lang="zh-CN" altLang="en-US"/>
              <a:t>側</a:t>
            </a:r>
            <a:r>
              <a:rPr lang="en-US" altLang="zh-CN"/>
              <a:t>)</a:t>
            </a:r>
            <a:endParaRPr lang="en-US" altLang="en-US"/>
          </a:p>
        </p:txBody>
      </p:sp>
      <p:cxnSp>
        <p:nvCxnSpPr>
          <p:cNvPr id="21" name="Shape 193">
            <a:extLst>
              <a:ext uri="{FF2B5EF4-FFF2-40B4-BE49-F238E27FC236}">
                <a16:creationId xmlns:a16="http://schemas.microsoft.com/office/drawing/2014/main" id="{B3B7EB1A-55AA-CE46-AD9D-ECDE4E133221}"/>
              </a:ext>
            </a:extLst>
          </p:cNvPr>
          <p:cNvCxnSpPr>
            <a:cxnSpLocks/>
          </p:cNvCxnSpPr>
          <p:nvPr/>
        </p:nvCxnSpPr>
        <p:spPr>
          <a:xfrm flipH="1">
            <a:off x="5113867" y="1978170"/>
            <a:ext cx="2162265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24" name="Shape 193">
            <a:extLst>
              <a:ext uri="{FF2B5EF4-FFF2-40B4-BE49-F238E27FC236}">
                <a16:creationId xmlns:a16="http://schemas.microsoft.com/office/drawing/2014/main" id="{21F9C409-8AD4-0F4E-9FB4-26CCDE568E9C}"/>
              </a:ext>
            </a:extLst>
          </p:cNvPr>
          <p:cNvCxnSpPr>
            <a:cxnSpLocks/>
          </p:cNvCxnSpPr>
          <p:nvPr/>
        </p:nvCxnSpPr>
        <p:spPr>
          <a:xfrm flipH="1">
            <a:off x="4270248" y="3702457"/>
            <a:ext cx="3004939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cxnSp>
        <p:nvCxnSpPr>
          <p:cNvPr id="23" name="Shape 193">
            <a:extLst>
              <a:ext uri="{FF2B5EF4-FFF2-40B4-BE49-F238E27FC236}">
                <a16:creationId xmlns:a16="http://schemas.microsoft.com/office/drawing/2014/main" id="{E4D68E38-6AB2-4603-B18B-E74DD4F1D956}"/>
              </a:ext>
            </a:extLst>
          </p:cNvPr>
          <p:cNvCxnSpPr>
            <a:cxnSpLocks/>
          </p:cNvCxnSpPr>
          <p:nvPr/>
        </p:nvCxnSpPr>
        <p:spPr>
          <a:xfrm flipH="1">
            <a:off x="4735455" y="3131636"/>
            <a:ext cx="2540678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  <p:sp>
        <p:nvSpPr>
          <p:cNvPr id="27" name="TextBox 13">
            <a:extLst>
              <a:ext uri="{FF2B5EF4-FFF2-40B4-BE49-F238E27FC236}">
                <a16:creationId xmlns:a16="http://schemas.microsoft.com/office/drawing/2014/main" id="{2E861871-F24A-8048-B478-6759AC260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5187" y="1097321"/>
            <a:ext cx="1616458" cy="492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rgbClr val="595959"/>
              </a:buClr>
              <a:buSzPct val="25000"/>
              <a:defRPr b="1">
                <a:solidFill>
                  <a:schemeClr val="tx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6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微軟正黑體" panose="020B0604030504040204" pitchFamily="34" charset="-120"/>
              </a:defRPr>
            </a:lvl9pPr>
          </a:lstStyle>
          <a:p>
            <a:r>
              <a:rPr lang="en-US" altLang="en-US"/>
              <a:t>1 x PCIe Gen3 x8 </a:t>
            </a:r>
            <a:r>
              <a:rPr lang="zh-CN" altLang="en-US"/>
              <a:t>插槽</a:t>
            </a:r>
            <a:r>
              <a:rPr lang="en-US" altLang="zh-CN"/>
              <a:t> (</a:t>
            </a:r>
            <a:r>
              <a:rPr lang="zh-CN" altLang="en-US"/>
              <a:t>硬碟側</a:t>
            </a:r>
            <a:r>
              <a:rPr lang="en-US" altLang="zh-CN"/>
              <a:t>)</a:t>
            </a:r>
            <a:endParaRPr lang="en-US" altLang="en-US"/>
          </a:p>
        </p:txBody>
      </p:sp>
      <p:cxnSp>
        <p:nvCxnSpPr>
          <p:cNvPr id="30" name="肘形接點 29">
            <a:extLst>
              <a:ext uri="{FF2B5EF4-FFF2-40B4-BE49-F238E27FC236}">
                <a16:creationId xmlns:a16="http://schemas.microsoft.com/office/drawing/2014/main" id="{22F9E131-0894-A744-B2C8-5ACCA51E46A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077193" y="1343536"/>
            <a:ext cx="2197994" cy="347216"/>
          </a:xfrm>
          <a:prstGeom prst="bentConnector3">
            <a:avLst>
              <a:gd name="adj1" fmla="val 100106"/>
            </a:avLst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82169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94F5E4-792C-3145-9334-CFBB152C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分區溫控 有效降低風扇噪音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2BFD1BD5-A68A-0344-99A0-7BEE38055590}"/>
              </a:ext>
            </a:extLst>
          </p:cNvPr>
          <p:cNvSpPr txBox="1"/>
          <p:nvPr/>
        </p:nvSpPr>
        <p:spPr>
          <a:xfrm>
            <a:off x="370294" y="4549013"/>
            <a:ext cx="6006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噪音測試：</a:t>
            </a:r>
            <a:r>
              <a:rPr kumimoji="1" lang="en-US" altLang="zh-CN" sz="1100">
                <a:latin typeface="微軟正黑體" panose="020B0604030504040204" pitchFamily="34" charset="-120"/>
                <a:ea typeface="微軟正黑體" panose="020B0604030504040204" pitchFamily="34" charset="-120"/>
              </a:rPr>
              <a:t>Sound pressure is measure at the front bystander position with low fan speed.</a:t>
            </a:r>
            <a:endParaRPr kumimoji="1" lang="zh-TW" altLang="en-US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4BF73E73-49F4-1644-9E56-B33933C35D38}"/>
              </a:ext>
            </a:extLst>
          </p:cNvPr>
          <p:cNvSpPr txBox="1"/>
          <p:nvPr/>
        </p:nvSpPr>
        <p:spPr>
          <a:xfrm>
            <a:off x="319607" y="1001486"/>
            <a:ext cx="5649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TS-hx86</a:t>
            </a:r>
            <a:r>
              <a:rPr kumimoji="1" lang="zh-CN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系統的硬碟區與處理器區的散熱採用</a:t>
            </a:r>
            <a:r>
              <a:rPr kumimoji="1" lang="zh-CN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分區溫控</a:t>
            </a:r>
            <a:r>
              <a:rPr kumimoji="1" lang="zh-CN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，搭配</a:t>
            </a:r>
            <a:r>
              <a:rPr kumimoji="1" lang="zh-CN" altLang="en-US" sz="1800" b="1" dirty="0">
                <a:solidFill>
                  <a:schemeClr val="accent6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智能溫控演算法</a:t>
            </a:r>
            <a:r>
              <a:rPr kumimoji="1" lang="zh-CN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，有效抑制單一熱源造成所有風扇高轉帶來的噪音。放置在桌上安靜的忘了它的存在。</a:t>
            </a:r>
            <a:endParaRPr kumimoji="1" lang="zh-TW" altLang="en-US" sz="1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矩形: 剪去對角角落 36">
            <a:extLst>
              <a:ext uri="{FF2B5EF4-FFF2-40B4-BE49-F238E27FC236}">
                <a16:creationId xmlns:a16="http://schemas.microsoft.com/office/drawing/2014/main" id="{FAEEA199-5C55-456C-B8F6-1E1221A5F95E}"/>
              </a:ext>
            </a:extLst>
          </p:cNvPr>
          <p:cNvSpPr/>
          <p:nvPr/>
        </p:nvSpPr>
        <p:spPr>
          <a:xfrm flipH="1">
            <a:off x="440363" y="2251537"/>
            <a:ext cx="1323457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39523E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處理器區散熱</a:t>
            </a:r>
            <a:endParaRPr kumimoji="1"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: 剪去對角角落 38">
            <a:extLst>
              <a:ext uri="{FF2B5EF4-FFF2-40B4-BE49-F238E27FC236}">
                <a16:creationId xmlns:a16="http://schemas.microsoft.com/office/drawing/2014/main" id="{09F2B3E2-DF58-474F-B518-EF0E66ABDC49}"/>
              </a:ext>
            </a:extLst>
          </p:cNvPr>
          <p:cNvSpPr/>
          <p:nvPr/>
        </p:nvSpPr>
        <p:spPr>
          <a:xfrm flipH="1">
            <a:off x="3282676" y="2251537"/>
            <a:ext cx="1157973" cy="36625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39523E"/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硬碟區散熱</a:t>
            </a: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06EC5E7-E5A7-4997-8008-7E0C9B13148E}"/>
              </a:ext>
            </a:extLst>
          </p:cNvPr>
          <p:cNvGrpSpPr/>
          <p:nvPr/>
        </p:nvGrpSpPr>
        <p:grpSpPr>
          <a:xfrm>
            <a:off x="6154967" y="956441"/>
            <a:ext cx="2665144" cy="3818091"/>
            <a:chOff x="5915816" y="520063"/>
            <a:chExt cx="2984423" cy="4275489"/>
          </a:xfrm>
        </p:grpSpPr>
        <p:pic>
          <p:nvPicPr>
            <p:cNvPr id="5" name="圖形 4">
              <a:extLst>
                <a:ext uri="{FF2B5EF4-FFF2-40B4-BE49-F238E27FC236}">
                  <a16:creationId xmlns:a16="http://schemas.microsoft.com/office/drawing/2014/main" id="{B513BA92-23D1-42AB-A596-93EB75F2C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46231" y="520063"/>
              <a:ext cx="2954008" cy="3967553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4957E4C-0787-AF4A-9200-88B0B0625F3D}"/>
                </a:ext>
              </a:extLst>
            </p:cNvPr>
            <p:cNvSpPr txBox="1"/>
            <p:nvPr/>
          </p:nvSpPr>
          <p:spPr>
            <a:xfrm>
              <a:off x="6941725" y="4487775"/>
              <a:ext cx="10711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聲壓 </a:t>
              </a:r>
              <a:r>
                <a:rPr kumimoji="1" lang="en-US" altLang="zh-TW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1" lang="zh-CN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分貝</a:t>
              </a:r>
              <a:r>
                <a:rPr kumimoji="1" lang="en-US" altLang="zh-CN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D3A2F1A3-BC73-5646-BE4D-EDE24962F955}"/>
                </a:ext>
              </a:extLst>
            </p:cNvPr>
            <p:cNvSpPr txBox="1"/>
            <p:nvPr/>
          </p:nvSpPr>
          <p:spPr>
            <a:xfrm>
              <a:off x="8442326" y="3896738"/>
              <a:ext cx="407833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54BDC053-F1B0-1941-83C0-9313744D7538}"/>
                </a:ext>
              </a:extLst>
            </p:cNvPr>
            <p:cNvSpPr txBox="1"/>
            <p:nvPr/>
          </p:nvSpPr>
          <p:spPr>
            <a:xfrm>
              <a:off x="8439011" y="1785162"/>
              <a:ext cx="407833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A991980-D515-E445-BDB5-EA20D69286AE}"/>
                </a:ext>
              </a:extLst>
            </p:cNvPr>
            <p:cNvSpPr txBox="1"/>
            <p:nvPr/>
          </p:nvSpPr>
          <p:spPr>
            <a:xfrm>
              <a:off x="6059674" y="1271571"/>
              <a:ext cx="407833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60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3ABF97FF-FDBA-4A45-9C0A-B8D7BCC8F5FE}"/>
                </a:ext>
              </a:extLst>
            </p:cNvPr>
            <p:cNvSpPr txBox="1"/>
            <p:nvPr/>
          </p:nvSpPr>
          <p:spPr>
            <a:xfrm>
              <a:off x="7577054" y="3752174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播音室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67098AEB-7246-1041-8F18-F6AA6073F9EF}"/>
                </a:ext>
              </a:extLst>
            </p:cNvPr>
            <p:cNvSpPr txBox="1"/>
            <p:nvPr/>
          </p:nvSpPr>
          <p:spPr>
            <a:xfrm>
              <a:off x="7577054" y="1430644"/>
              <a:ext cx="808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安靜的辦公室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4DC5979F-CB92-664A-996E-85895DD2DACB}"/>
                </a:ext>
              </a:extLst>
            </p:cNvPr>
            <p:cNvSpPr txBox="1"/>
            <p:nvPr/>
          </p:nvSpPr>
          <p:spPr>
            <a:xfrm>
              <a:off x="6047595" y="2321477"/>
              <a:ext cx="407833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40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C7343525-1BA7-9D44-9419-9D2302255A3C}"/>
                </a:ext>
              </a:extLst>
            </p:cNvPr>
            <p:cNvSpPr txBox="1"/>
            <p:nvPr/>
          </p:nvSpPr>
          <p:spPr>
            <a:xfrm>
              <a:off x="8431134" y="2822196"/>
              <a:ext cx="407833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8FB204CE-BF00-B44D-9678-611F38BD9FCA}"/>
                </a:ext>
              </a:extLst>
            </p:cNvPr>
            <p:cNvSpPr txBox="1"/>
            <p:nvPr/>
          </p:nvSpPr>
          <p:spPr>
            <a:xfrm>
              <a:off x="8444346" y="746855"/>
              <a:ext cx="407833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70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B71147B2-E8B0-1A41-A550-7BF62B95BF12}"/>
                </a:ext>
              </a:extLst>
            </p:cNvPr>
            <p:cNvSpPr txBox="1"/>
            <p:nvPr/>
          </p:nvSpPr>
          <p:spPr>
            <a:xfrm>
              <a:off x="6592778" y="2186590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圖書館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7901F9E3-B888-3F45-B3C9-E1DF8C122C79}"/>
                </a:ext>
              </a:extLst>
            </p:cNvPr>
            <p:cNvSpPr txBox="1"/>
            <p:nvPr/>
          </p:nvSpPr>
          <p:spPr>
            <a:xfrm>
              <a:off x="7582685" y="2482583"/>
              <a:ext cx="7232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安靜的郊外</a:t>
              </a:r>
              <a:endParaRPr kumimoji="1" lang="zh-TW" altLang="en-US" sz="12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58DC478A-B454-F64A-9410-3FA900BCED85}"/>
                </a:ext>
              </a:extLst>
            </p:cNvPr>
            <p:cNvSpPr txBox="1"/>
            <p:nvPr/>
          </p:nvSpPr>
          <p:spPr>
            <a:xfrm>
              <a:off x="7709451" y="631266"/>
              <a:ext cx="551437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馬路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16B92A91-4FEB-7644-9CEE-943779FB948A}"/>
                </a:ext>
              </a:extLst>
            </p:cNvPr>
            <p:cNvSpPr txBox="1"/>
            <p:nvPr/>
          </p:nvSpPr>
          <p:spPr>
            <a:xfrm>
              <a:off x="6432263" y="3234091"/>
              <a:ext cx="899674" cy="3101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sz="1200" b="1">
                  <a:solidFill>
                    <a:srgbClr val="0070C0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TS-h886</a:t>
              </a:r>
              <a:endParaRPr kumimoji="1" lang="zh-TW" altLang="en-US" sz="1200" b="1">
                <a:solidFill>
                  <a:srgbClr val="0070C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8226D593-8819-074B-8946-6CD29594C81A}"/>
                </a:ext>
              </a:extLst>
            </p:cNvPr>
            <p:cNvSpPr txBox="1"/>
            <p:nvPr/>
          </p:nvSpPr>
          <p:spPr>
            <a:xfrm>
              <a:off x="5915816" y="3355599"/>
              <a:ext cx="617853" cy="3446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TW" b="1">
                  <a:solidFill>
                    <a:srgbClr val="0070C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21.8</a:t>
              </a:r>
              <a:endParaRPr kumimoji="1" lang="zh-TW" altLang="en-US" b="1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0" name="文字方塊 39">
              <a:extLst>
                <a:ext uri="{FF2B5EF4-FFF2-40B4-BE49-F238E27FC236}">
                  <a16:creationId xmlns:a16="http://schemas.microsoft.com/office/drawing/2014/main" id="{4545B8E4-C745-441A-A5D0-354797044E56}"/>
                </a:ext>
              </a:extLst>
            </p:cNvPr>
            <p:cNvSpPr txBox="1"/>
            <p:nvPr/>
          </p:nvSpPr>
          <p:spPr>
            <a:xfrm>
              <a:off x="6448383" y="1102905"/>
              <a:ext cx="9028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TW" altLang="en-US" sz="120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大聲談話</a:t>
              </a:r>
            </a:p>
          </p:txBody>
        </p:sp>
      </p:grpSp>
      <p:pic>
        <p:nvPicPr>
          <p:cNvPr id="42" name="圖片 41" descr="一張含有 玩具, 坐, 桌, 白色 的圖片&#10;&#10;自動產生的描述">
            <a:extLst>
              <a:ext uri="{FF2B5EF4-FFF2-40B4-BE49-F238E27FC236}">
                <a16:creationId xmlns:a16="http://schemas.microsoft.com/office/drawing/2014/main" id="{2AE7ED1C-C2FE-454A-9AC5-F305159069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844" y="2618011"/>
            <a:ext cx="2700839" cy="1741231"/>
          </a:xfrm>
          <a:prstGeom prst="rect">
            <a:avLst/>
          </a:prstGeom>
        </p:spPr>
      </p:pic>
      <p:pic>
        <p:nvPicPr>
          <p:cNvPr id="44" name="圖片 43" descr="一張含有 電子用品, 坐, 電路, 桌 的圖片&#10;&#10;自動產生的描述">
            <a:extLst>
              <a:ext uri="{FF2B5EF4-FFF2-40B4-BE49-F238E27FC236}">
                <a16:creationId xmlns:a16="http://schemas.microsoft.com/office/drawing/2014/main" id="{4E6504A3-5654-405D-BA6C-7082C91E62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00" y="2607158"/>
            <a:ext cx="3138929" cy="1804240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37EFC085-1DA7-4700-B037-C3DA180B056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3729" y="2807728"/>
            <a:ext cx="771952" cy="63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27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>
            <a:extLst>
              <a:ext uri="{FF2B5EF4-FFF2-40B4-BE49-F238E27FC236}">
                <a16:creationId xmlns:a16="http://schemas.microsoft.com/office/drawing/2014/main" id="{9A2FC354-E2D6-4E61-8C4A-920862FAB39B}"/>
              </a:ext>
            </a:extLst>
          </p:cNvPr>
          <p:cNvSpPr/>
          <p:nvPr/>
        </p:nvSpPr>
        <p:spPr>
          <a:xfrm>
            <a:off x="1701548" y="2533503"/>
            <a:ext cx="2153677" cy="2303975"/>
          </a:xfrm>
          <a:prstGeom prst="rect">
            <a:avLst/>
          </a:prstGeom>
          <a:gradFill flip="none" rotWithShape="1">
            <a:gsLst>
              <a:gs pos="0">
                <a:srgbClr val="596056">
                  <a:alpha val="50000"/>
                </a:srgbClr>
              </a:gs>
              <a:gs pos="100000">
                <a:srgbClr val="596056">
                  <a:alpha val="7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82" name="群組 81">
            <a:extLst>
              <a:ext uri="{FF2B5EF4-FFF2-40B4-BE49-F238E27FC236}">
                <a16:creationId xmlns:a16="http://schemas.microsoft.com/office/drawing/2014/main" id="{D23F03F1-1948-45D6-9246-D20DCC215308}"/>
              </a:ext>
            </a:extLst>
          </p:cNvPr>
          <p:cNvGrpSpPr/>
          <p:nvPr/>
        </p:nvGrpSpPr>
        <p:grpSpPr>
          <a:xfrm>
            <a:off x="1618357" y="4133007"/>
            <a:ext cx="2371651" cy="2631425"/>
            <a:chOff x="1285023" y="2167482"/>
            <a:chExt cx="10346683" cy="2631425"/>
          </a:xfrm>
        </p:grpSpPr>
        <p:cxnSp>
          <p:nvCxnSpPr>
            <p:cNvPr id="84" name="直線接點 83">
              <a:extLst>
                <a:ext uri="{FF2B5EF4-FFF2-40B4-BE49-F238E27FC236}">
                  <a16:creationId xmlns:a16="http://schemas.microsoft.com/office/drawing/2014/main" id="{19FB7288-5905-4A81-95B2-A7DC7599DD8A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79890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線接點 84">
              <a:extLst>
                <a:ext uri="{FF2B5EF4-FFF2-40B4-BE49-F238E27FC236}">
                  <a16:creationId xmlns:a16="http://schemas.microsoft.com/office/drawing/2014/main" id="{9F5714DC-1762-41C8-A23C-0C21D6D51FFB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427262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線接點 85">
              <a:extLst>
                <a:ext uri="{FF2B5EF4-FFF2-40B4-BE49-F238E27FC236}">
                  <a16:creationId xmlns:a16="http://schemas.microsoft.com/office/drawing/2014/main" id="{F8250E97-B2CF-4703-995F-E66E42A7CB49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74633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線接點 86">
              <a:extLst>
                <a:ext uri="{FF2B5EF4-FFF2-40B4-BE49-F238E27FC236}">
                  <a16:creationId xmlns:a16="http://schemas.microsoft.com/office/drawing/2014/main" id="{4D802D4B-BA5F-4054-AED1-150E14E84F01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322005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線接點 87">
              <a:extLst>
                <a:ext uri="{FF2B5EF4-FFF2-40B4-BE49-F238E27FC236}">
                  <a16:creationId xmlns:a16="http://schemas.microsoft.com/office/drawing/2014/main" id="{FE681D29-4EFD-400E-8151-6EC20C80387F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693767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線接點 88">
              <a:extLst>
                <a:ext uri="{FF2B5EF4-FFF2-40B4-BE49-F238E27FC236}">
                  <a16:creationId xmlns:a16="http://schemas.microsoft.com/office/drawing/2014/main" id="{EB1E006D-28F1-405C-865A-EEB7796C4118}"/>
                </a:ext>
              </a:extLst>
            </p:cNvPr>
            <p:cNvCxnSpPr>
              <a:cxnSpLocks/>
            </p:cNvCxnSpPr>
            <p:nvPr/>
          </p:nvCxnSpPr>
          <p:spPr>
            <a:xfrm>
              <a:off x="1285023" y="2167482"/>
              <a:ext cx="10346683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標配</a:t>
            </a:r>
            <a:r>
              <a:rPr kumimoji="1" lang="zh-TW" altLang="en-US"/>
              <a:t>四個</a:t>
            </a:r>
            <a:r>
              <a:rPr kumimoji="1" lang="en-US" altLang="zh-TW"/>
              <a:t>2.5 </a:t>
            </a:r>
            <a:r>
              <a:rPr kumimoji="1" lang="en-US" altLang="zh-TW" err="1"/>
              <a:t>GbE</a:t>
            </a:r>
            <a:r>
              <a:rPr kumimoji="1" lang="zh-CN" altLang="en-US"/>
              <a:t>網路埠</a:t>
            </a:r>
            <a:endParaRPr kumimoji="1"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351487" y="1548719"/>
            <a:ext cx="4700588" cy="8397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kumimoji="1" lang="en-US" altLang="zh-CN" sz="1600">
                <a:solidFill>
                  <a:srgbClr val="444942"/>
                </a:solidFill>
              </a:rPr>
              <a:t>2.5GbE</a:t>
            </a:r>
            <a:r>
              <a:rPr kumimoji="1" lang="zh-CN" altLang="en-US" sz="1600">
                <a:solidFill>
                  <a:srgbClr val="444942"/>
                </a:solidFill>
              </a:rPr>
              <a:t>網路優點</a:t>
            </a:r>
            <a:endParaRPr kumimoji="1" lang="en-US" altLang="zh-CN" sz="1600">
              <a:solidFill>
                <a:srgbClr val="444942"/>
              </a:solidFill>
            </a:endParaRPr>
          </a:p>
          <a:p>
            <a:r>
              <a:rPr kumimoji="1" lang="en-US" altLang="zh-CN" sz="1600">
                <a:solidFill>
                  <a:srgbClr val="444942"/>
                </a:solidFill>
              </a:rPr>
              <a:t>1GbE</a:t>
            </a:r>
            <a:r>
              <a:rPr kumimoji="1" lang="zh-CN" altLang="en-US" sz="1600">
                <a:solidFill>
                  <a:srgbClr val="444942"/>
                </a:solidFill>
              </a:rPr>
              <a:t>到</a:t>
            </a:r>
            <a:r>
              <a:rPr kumimoji="1" lang="en-US" altLang="zh-CN" sz="1600">
                <a:solidFill>
                  <a:srgbClr val="444942"/>
                </a:solidFill>
              </a:rPr>
              <a:t>2.5GbE</a:t>
            </a:r>
            <a:r>
              <a:rPr kumimoji="1" lang="zh-CN" altLang="en-US" sz="1600">
                <a:solidFill>
                  <a:srgbClr val="444942"/>
                </a:solidFill>
              </a:rPr>
              <a:t>速度有感翻倍</a:t>
            </a:r>
            <a:endParaRPr kumimoji="1" lang="en-US" altLang="zh-CN" sz="1600">
              <a:solidFill>
                <a:srgbClr val="444942"/>
              </a:solidFill>
            </a:endParaRPr>
          </a:p>
          <a:p>
            <a:pPr algn="just"/>
            <a:r>
              <a:rPr kumimoji="1" lang="zh-CN" altLang="en-US" sz="1600" b="0">
                <a:solidFill>
                  <a:srgbClr val="444942"/>
                </a:solidFill>
              </a:rPr>
              <a:t>免換佈線</a:t>
            </a:r>
            <a:r>
              <a:rPr kumimoji="1" lang="zh-TW" altLang="en-US" sz="1600" b="0">
                <a:solidFill>
                  <a:srgbClr val="444942"/>
                </a:solidFill>
              </a:rPr>
              <a:t> 延用</a:t>
            </a:r>
            <a:r>
              <a:rPr kumimoji="1" lang="zh-TW" altLang="en-US" sz="1600">
                <a:solidFill>
                  <a:srgbClr val="444942"/>
                </a:solidFill>
              </a:rPr>
              <a:t>既有</a:t>
            </a:r>
            <a:r>
              <a:rPr kumimoji="1" lang="en-US" altLang="zh-TW" sz="1600">
                <a:solidFill>
                  <a:srgbClr val="444942"/>
                </a:solidFill>
              </a:rPr>
              <a:t>Cat.5e/ Cat.6/ Cat. 6A</a:t>
            </a:r>
            <a:r>
              <a:rPr kumimoji="1" lang="zh-CN" altLang="en-US" sz="1600">
                <a:solidFill>
                  <a:srgbClr val="444942"/>
                </a:solidFill>
              </a:rPr>
              <a:t>網</a:t>
            </a:r>
            <a:r>
              <a:rPr kumimoji="1" lang="zh-TW" altLang="en-US" sz="1600">
                <a:solidFill>
                  <a:srgbClr val="444942"/>
                </a:solidFill>
              </a:rPr>
              <a:t>線</a:t>
            </a:r>
            <a:endParaRPr kumimoji="1" lang="en-US" altLang="zh-CN" sz="1600">
              <a:solidFill>
                <a:srgbClr val="444942"/>
              </a:solidFill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FC5C8C-4E69-0145-80AF-8B4289D41B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7578" y="53566"/>
            <a:ext cx="3546422" cy="49529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 rot="16200000">
            <a:off x="6746832" y="2695037"/>
            <a:ext cx="1501009" cy="394975"/>
          </a:xfrm>
          <a:prstGeom prst="rect">
            <a:avLst/>
          </a:prstGeom>
          <a:noFill/>
          <a:ln w="21590" cap="flat" cmpd="sng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  <p:txBody>
          <a:bodyPr rtlCol="0" anchor="ctr"/>
          <a:lstStyle/>
          <a:p>
            <a:pPr algn="ctr"/>
            <a:endParaRPr lang="zh-TW" altLang="en-US">
              <a:solidFill>
                <a:srgbClr val="916409"/>
              </a:solidFill>
              <a:latin typeface="Arial"/>
              <a:cs typeface="Arial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6A018C17-0561-2A49-82D3-4BBD82BEDFDB}"/>
              </a:ext>
            </a:extLst>
          </p:cNvPr>
          <p:cNvSpPr/>
          <p:nvPr/>
        </p:nvSpPr>
        <p:spPr>
          <a:xfrm>
            <a:off x="1000825" y="893728"/>
            <a:ext cx="4208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kumimoji="1" lang="en-US" altLang="zh-CN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</a:t>
            </a:r>
            <a:r>
              <a:rPr kumimoji="1" lang="zh-CN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的主機板、</a:t>
            </a:r>
            <a:r>
              <a:rPr kumimoji="1" lang="en-US" altLang="zh-CN" sz="18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Wifi</a:t>
            </a:r>
            <a:r>
              <a:rPr kumimoji="1" lang="en-US" altLang="zh-CN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 6 AP</a:t>
            </a:r>
            <a:r>
              <a:rPr kumimoji="1" lang="zh-CN" altLang="en-US" sz="1800">
                <a:latin typeface="微軟正黑體" panose="020B0604030504040204" pitchFamily="34" charset="-120"/>
                <a:ea typeface="微軟正黑體" panose="020B0604030504040204" pitchFamily="34" charset="-120"/>
              </a:rPr>
              <a:t>、網路卡、網路交換機已經進入到消費市場</a:t>
            </a:r>
            <a:endParaRPr kumimoji="1" lang="en-US" altLang="zh-CN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7433CFFA-F210-4541-A935-58919157D5CC}"/>
              </a:ext>
            </a:extLst>
          </p:cNvPr>
          <p:cNvSpPr/>
          <p:nvPr/>
        </p:nvSpPr>
        <p:spPr>
          <a:xfrm rot="10800000" flipH="1">
            <a:off x="5317761" y="1631851"/>
            <a:ext cx="2084607" cy="627866"/>
          </a:xfrm>
          <a:prstGeom prst="snip2DiagRect">
            <a:avLst>
              <a:gd name="adj1" fmla="val 0"/>
              <a:gd name="adj2" fmla="val 18523"/>
            </a:avLst>
          </a:prstGeom>
          <a:solidFill>
            <a:srgbClr val="39523E"/>
          </a:solidFill>
          <a:ln w="190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kumimoji="1" lang="en-US" altLang="zh-TW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圖形 16">
            <a:extLst>
              <a:ext uri="{FF2B5EF4-FFF2-40B4-BE49-F238E27FC236}">
                <a16:creationId xmlns:a16="http://schemas.microsoft.com/office/drawing/2014/main" id="{597EEF34-6D15-47C9-98AF-54E62CD3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987" y="909440"/>
            <a:ext cx="604838" cy="581025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8F4B01EB-58FD-45A9-830D-DFDA7F98A3D4}"/>
              </a:ext>
            </a:extLst>
          </p:cNvPr>
          <p:cNvSpPr/>
          <p:nvPr/>
        </p:nvSpPr>
        <p:spPr>
          <a:xfrm>
            <a:off x="5367027" y="1684173"/>
            <a:ext cx="203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1" lang="zh-TW" altLang="en-US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全系列內建</a:t>
            </a:r>
            <a:r>
              <a:rPr kumimoji="1" lang="en-US" altLang="zh-TW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4 x 2.5GbE</a:t>
            </a:r>
            <a:r>
              <a:rPr kumimoji="1" lang="zh-TW" altLang="en-US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網路埠</a:t>
            </a:r>
            <a:r>
              <a:rPr kumimoji="1" lang="en-US" altLang="zh-TW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(</a:t>
            </a:r>
            <a:r>
              <a:rPr kumimoji="1" lang="zh-TW" altLang="en-US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向下相容</a:t>
            </a:r>
            <a:r>
              <a:rPr kumimoji="1" lang="en-US" altLang="zh-TW" b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1GbE)</a:t>
            </a: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804D2D23-DE2F-46DA-9987-DE1859C1110A}"/>
              </a:ext>
            </a:extLst>
          </p:cNvPr>
          <p:cNvSpPr txBox="1"/>
          <p:nvPr/>
        </p:nvSpPr>
        <p:spPr>
          <a:xfrm>
            <a:off x="1862730" y="4563408"/>
            <a:ext cx="822740" cy="29237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讀取</a:t>
            </a:r>
            <a:endParaRPr lang="en-US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689B36F5-31A0-4C26-AB4E-2EF3B3D809DA}"/>
              </a:ext>
            </a:extLst>
          </p:cNvPr>
          <p:cNvSpPr txBox="1"/>
          <p:nvPr/>
        </p:nvSpPr>
        <p:spPr>
          <a:xfrm>
            <a:off x="2835090" y="4563408"/>
            <a:ext cx="822740" cy="292378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zh-CN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寫入</a:t>
            </a:r>
            <a:endParaRPr lang="en-US" altLang="zh-TW" sz="105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174184F5-6F63-4233-A6BF-C7B79854B3CE}"/>
              </a:ext>
            </a:extLst>
          </p:cNvPr>
          <p:cNvSpPr txBox="1"/>
          <p:nvPr/>
        </p:nvSpPr>
        <p:spPr>
          <a:xfrm rot="16200000">
            <a:off x="1058814" y="4337650"/>
            <a:ext cx="5702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(MB/s)</a:t>
            </a:r>
            <a:endParaRPr lang="zh-TW" altLang="en-US" sz="900">
              <a:solidFill>
                <a:srgbClr val="44494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3" name="TextBox 6">
            <a:extLst>
              <a:ext uri="{FF2B5EF4-FFF2-40B4-BE49-F238E27FC236}">
                <a16:creationId xmlns:a16="http://schemas.microsoft.com/office/drawing/2014/main" id="{3E2D1211-2892-4E5E-BF25-8A548DA34CED}"/>
              </a:ext>
            </a:extLst>
          </p:cNvPr>
          <p:cNvSpPr txBox="1"/>
          <p:nvPr/>
        </p:nvSpPr>
        <p:spPr>
          <a:xfrm>
            <a:off x="1575551" y="2585538"/>
            <a:ext cx="2482002" cy="492432"/>
          </a:xfrm>
          <a:prstGeom prst="rect">
            <a:avLst/>
          </a:prstGeom>
          <a:noFill/>
        </p:spPr>
        <p:txBody>
          <a:bodyPr wrap="square" lIns="121908" tIns="60955" rIns="121908" bIns="60955" anchor="t">
            <a:spAutoFit/>
          </a:bodyPr>
          <a:lstStyle/>
          <a:p>
            <a:pPr algn="ctr">
              <a:defRPr/>
            </a:pP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1 x 2.5GbE Windows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拖拉</a:t>
            </a:r>
          </a:p>
          <a:p>
            <a:pPr algn="ctr" eaLnBrk="1" hangingPunct="1">
              <a:defRPr/>
            </a:pPr>
            <a:endParaRPr lang="en-US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45" name="Shape 80">
            <a:extLst>
              <a:ext uri="{FF2B5EF4-FFF2-40B4-BE49-F238E27FC236}">
                <a16:creationId xmlns:a16="http://schemas.microsoft.com/office/drawing/2014/main" id="{4C14EF7B-4A4C-423E-B321-B76D03430EBF}"/>
              </a:ext>
            </a:extLst>
          </p:cNvPr>
          <p:cNvSpPr/>
          <p:nvPr/>
        </p:nvSpPr>
        <p:spPr>
          <a:xfrm>
            <a:off x="2975874" y="3216424"/>
            <a:ext cx="438884" cy="1345926"/>
          </a:xfrm>
          <a:prstGeom prst="rect">
            <a:avLst/>
          </a:prstGeom>
          <a:gradFill>
            <a:gsLst>
              <a:gs pos="100000">
                <a:srgbClr val="EF206D"/>
              </a:gs>
              <a:gs pos="0">
                <a:srgbClr val="F7942F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6" name="Shape 79">
            <a:extLst>
              <a:ext uri="{FF2B5EF4-FFF2-40B4-BE49-F238E27FC236}">
                <a16:creationId xmlns:a16="http://schemas.microsoft.com/office/drawing/2014/main" id="{64D24094-4F71-46EF-8DB3-ADA3CBE7A3D8}"/>
              </a:ext>
            </a:extLst>
          </p:cNvPr>
          <p:cNvSpPr/>
          <p:nvPr/>
        </p:nvSpPr>
        <p:spPr>
          <a:xfrm>
            <a:off x="2090171" y="3151768"/>
            <a:ext cx="454496" cy="1406812"/>
          </a:xfrm>
          <a:prstGeom prst="rect">
            <a:avLst/>
          </a:prstGeom>
          <a:gradFill>
            <a:gsLst>
              <a:gs pos="100000">
                <a:srgbClr val="254BFF"/>
              </a:gs>
              <a:gs pos="0">
                <a:srgbClr val="83FFE4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38100" h="38100" prst="angle"/>
            <a:bevelB w="38100" h="38100"/>
          </a:sp3d>
        </p:spPr>
        <p:txBody>
          <a:bodyPr wrap="square" lIns="121900" tIns="60933" rIns="121900" bIns="60933" anchor="ctr" anchorCtr="0">
            <a:noAutofit/>
          </a:bodyPr>
          <a:lstStyle/>
          <a:p>
            <a:pPr algn="ctr">
              <a:buClr>
                <a:srgbClr val="000000"/>
              </a:buClr>
            </a:pPr>
            <a:endParaRPr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  <a:sym typeface="Arial"/>
            </a:endParaRPr>
          </a:p>
        </p:txBody>
      </p:sp>
      <p:sp>
        <p:nvSpPr>
          <p:cNvPr id="47" name="TextBox 20">
            <a:extLst>
              <a:ext uri="{FF2B5EF4-FFF2-40B4-BE49-F238E27FC236}">
                <a16:creationId xmlns:a16="http://schemas.microsoft.com/office/drawing/2014/main" id="{9AFE9888-6C20-4E62-B9AD-06FA6FC80B8A}"/>
              </a:ext>
            </a:extLst>
          </p:cNvPr>
          <p:cNvSpPr txBox="1"/>
          <p:nvPr/>
        </p:nvSpPr>
        <p:spPr>
          <a:xfrm>
            <a:off x="2105772" y="3123566"/>
            <a:ext cx="45603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291</a:t>
            </a:r>
          </a:p>
        </p:txBody>
      </p:sp>
      <p:sp>
        <p:nvSpPr>
          <p:cNvPr id="48" name="TextBox 20">
            <a:extLst>
              <a:ext uri="{FF2B5EF4-FFF2-40B4-BE49-F238E27FC236}">
                <a16:creationId xmlns:a16="http://schemas.microsoft.com/office/drawing/2014/main" id="{89F1A109-1E57-4983-89B6-10DCE35E53AF}"/>
              </a:ext>
            </a:extLst>
          </p:cNvPr>
          <p:cNvSpPr txBox="1"/>
          <p:nvPr/>
        </p:nvSpPr>
        <p:spPr>
          <a:xfrm>
            <a:off x="2999370" y="3175126"/>
            <a:ext cx="456037" cy="2308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TW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265</a:t>
            </a:r>
            <a:endParaRPr lang="en-US" sz="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3" name="群組 52">
            <a:extLst>
              <a:ext uri="{FF2B5EF4-FFF2-40B4-BE49-F238E27FC236}">
                <a16:creationId xmlns:a16="http://schemas.microsoft.com/office/drawing/2014/main" id="{488841E0-7B02-48FA-B626-90AA49EE5C50}"/>
              </a:ext>
            </a:extLst>
          </p:cNvPr>
          <p:cNvGrpSpPr/>
          <p:nvPr/>
        </p:nvGrpSpPr>
        <p:grpSpPr>
          <a:xfrm>
            <a:off x="1337041" y="2985592"/>
            <a:ext cx="386645" cy="1714805"/>
            <a:chOff x="741665" y="2061534"/>
            <a:chExt cx="716112" cy="3567484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F189CE64-8740-40B9-B644-86BED7C48B61}"/>
                </a:ext>
              </a:extLst>
            </p:cNvPr>
            <p:cNvSpPr/>
            <p:nvPr/>
          </p:nvSpPr>
          <p:spPr>
            <a:xfrm>
              <a:off x="950055" y="5148795"/>
              <a:ext cx="466720" cy="48022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rgbClr val="4449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</a:t>
              </a:r>
              <a:endParaRPr lang="zh-TW" altLang="en-US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906227B1-109D-4FCD-83F4-6A51CE8A2050}"/>
                </a:ext>
              </a:extLst>
            </p:cNvPr>
            <p:cNvSpPr/>
            <p:nvPr/>
          </p:nvSpPr>
          <p:spPr>
            <a:xfrm>
              <a:off x="835166" y="4634248"/>
              <a:ext cx="591416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rgbClr val="4449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50</a:t>
              </a:r>
              <a:endParaRPr lang="zh-TW" altLang="en-US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523BD08-58CE-4307-8D38-D35238B236A7}"/>
                </a:ext>
              </a:extLst>
            </p:cNvPr>
            <p:cNvSpPr/>
            <p:nvPr/>
          </p:nvSpPr>
          <p:spPr>
            <a:xfrm>
              <a:off x="741665" y="4119704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rgbClr val="4449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</a:t>
              </a:r>
              <a:endParaRPr lang="zh-TW" altLang="en-US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463096F7-4451-4290-ADED-19D2B91FF353}"/>
                </a:ext>
              </a:extLst>
            </p:cNvPr>
            <p:cNvSpPr/>
            <p:nvPr/>
          </p:nvSpPr>
          <p:spPr>
            <a:xfrm>
              <a:off x="741665" y="3605160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rgbClr val="4449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150</a:t>
              </a:r>
              <a:endParaRPr lang="zh-TW" altLang="en-US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2FCC82E-560D-4E79-AF13-502A13164228}"/>
                </a:ext>
              </a:extLst>
            </p:cNvPr>
            <p:cNvSpPr/>
            <p:nvPr/>
          </p:nvSpPr>
          <p:spPr>
            <a:xfrm>
              <a:off x="741665" y="3090620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rgbClr val="4449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</a:t>
              </a:r>
              <a:endParaRPr lang="zh-TW" altLang="en-US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5EF8AD73-62EA-4C66-B2F0-94DBF4BD409E}"/>
                </a:ext>
              </a:extLst>
            </p:cNvPr>
            <p:cNvSpPr/>
            <p:nvPr/>
          </p:nvSpPr>
          <p:spPr>
            <a:xfrm>
              <a:off x="741665" y="2576076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rgbClr val="4449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250</a:t>
              </a:r>
              <a:endParaRPr lang="zh-TW" altLang="en-US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E0D4961E-03DC-4063-A0F4-847E05D55B52}"/>
                </a:ext>
              </a:extLst>
            </p:cNvPr>
            <p:cNvSpPr/>
            <p:nvPr/>
          </p:nvSpPr>
          <p:spPr>
            <a:xfrm>
              <a:off x="741665" y="2061534"/>
              <a:ext cx="716112" cy="48022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sz="900">
                  <a:solidFill>
                    <a:srgbClr val="444942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300</a:t>
              </a:r>
              <a:endParaRPr lang="zh-TW" altLang="en-US" sz="9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488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442F0471-CF6B-40B3-A3B6-14837546BC4F}"/>
              </a:ext>
            </a:extLst>
          </p:cNvPr>
          <p:cNvSpPr/>
          <p:nvPr/>
        </p:nvSpPr>
        <p:spPr>
          <a:xfrm>
            <a:off x="3357237" y="1184850"/>
            <a:ext cx="2402661" cy="383946"/>
          </a:xfrm>
          <a:prstGeom prst="snip2DiagRect">
            <a:avLst/>
          </a:prstGeom>
          <a:noFill/>
          <a:ln w="12700">
            <a:solidFill>
              <a:srgbClr val="4D6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0182881D-94AB-374D-89C6-838FD3C77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選擇桌上型</a:t>
            </a:r>
            <a:r>
              <a:rPr lang="en-US" altLang="zh-CN"/>
              <a:t>NAS</a:t>
            </a:r>
            <a:r>
              <a:rPr lang="zh-CN" altLang="en-US"/>
              <a:t>的原因</a:t>
            </a:r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8D5F9BA2-64C0-D145-98B8-3EDA1CDD9EBC}"/>
              </a:ext>
            </a:extLst>
          </p:cNvPr>
          <p:cNvSpPr/>
          <p:nvPr/>
        </p:nvSpPr>
        <p:spPr>
          <a:xfrm>
            <a:off x="3519855" y="1222935"/>
            <a:ext cx="20249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tx1"/>
              </a:buClr>
            </a:pPr>
            <a:r>
              <a:rPr kumimoji="1"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公司部門內的資料共享</a:t>
            </a:r>
            <a:endParaRPr kumimoji="1"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D06327D-D239-424E-AA48-E32787CC0312}"/>
              </a:ext>
            </a:extLst>
          </p:cNvPr>
          <p:cNvSpPr/>
          <p:nvPr/>
        </p:nvSpPr>
        <p:spPr>
          <a:xfrm>
            <a:off x="593828" y="1227187"/>
            <a:ext cx="23887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中小型企業沒有伺服器機房</a:t>
            </a:r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5C3D168-3F49-E848-B561-38CE1A1F1CC0}"/>
              </a:ext>
            </a:extLst>
          </p:cNvPr>
          <p:cNvSpPr/>
          <p:nvPr/>
        </p:nvSpPr>
        <p:spPr>
          <a:xfrm>
            <a:off x="6372351" y="1227187"/>
            <a:ext cx="18614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kumimoji="1"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經常</a:t>
            </a:r>
            <a:r>
              <a:rPr kumimoji="1"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有移動需求</a:t>
            </a:r>
            <a:endParaRPr kumimoji="1" lang="en-US" altLang="zh-TW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矩形: 剪去對角角落 1">
            <a:extLst>
              <a:ext uri="{FF2B5EF4-FFF2-40B4-BE49-F238E27FC236}">
                <a16:creationId xmlns:a16="http://schemas.microsoft.com/office/drawing/2014/main" id="{24BF6B8C-D28E-4C7B-9C4C-62C7752B4E30}"/>
              </a:ext>
            </a:extLst>
          </p:cNvPr>
          <p:cNvSpPr/>
          <p:nvPr/>
        </p:nvSpPr>
        <p:spPr>
          <a:xfrm>
            <a:off x="3357236" y="1762394"/>
            <a:ext cx="2402663" cy="270085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4" name="圖形 13">
            <a:extLst>
              <a:ext uri="{FF2B5EF4-FFF2-40B4-BE49-F238E27FC236}">
                <a16:creationId xmlns:a16="http://schemas.microsoft.com/office/drawing/2014/main" id="{5D9AFC37-04E4-45B8-B898-0561556B6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9769" y="2180940"/>
            <a:ext cx="2140320" cy="1771904"/>
          </a:xfrm>
          <a:prstGeom prst="rect">
            <a:avLst/>
          </a:prstGeom>
        </p:spPr>
      </p:pic>
      <p:sp>
        <p:nvSpPr>
          <p:cNvPr id="15" name="矩形: 剪去對角角落 14">
            <a:extLst>
              <a:ext uri="{FF2B5EF4-FFF2-40B4-BE49-F238E27FC236}">
                <a16:creationId xmlns:a16="http://schemas.microsoft.com/office/drawing/2014/main" id="{2A7FCE27-6BD4-49D7-8087-654FDD028D70}"/>
              </a:ext>
            </a:extLst>
          </p:cNvPr>
          <p:cNvSpPr/>
          <p:nvPr/>
        </p:nvSpPr>
        <p:spPr>
          <a:xfrm>
            <a:off x="593829" y="1184850"/>
            <a:ext cx="2445387" cy="383946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: 剪去對角角落 15">
            <a:extLst>
              <a:ext uri="{FF2B5EF4-FFF2-40B4-BE49-F238E27FC236}">
                <a16:creationId xmlns:a16="http://schemas.microsoft.com/office/drawing/2014/main" id="{A18999A6-E7A3-40F8-BA5D-8961304B569F}"/>
              </a:ext>
            </a:extLst>
          </p:cNvPr>
          <p:cNvSpPr/>
          <p:nvPr/>
        </p:nvSpPr>
        <p:spPr>
          <a:xfrm>
            <a:off x="593828" y="1762394"/>
            <a:ext cx="2402663" cy="270085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9C53F62B-CB52-4612-A475-0515425B0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326" y="2083266"/>
            <a:ext cx="1422119" cy="2059110"/>
          </a:xfrm>
          <a:prstGeom prst="rect">
            <a:avLst/>
          </a:prstGeom>
        </p:spPr>
      </p:pic>
      <p:sp>
        <p:nvSpPr>
          <p:cNvPr id="21" name="矩形: 剪去對角角落 20">
            <a:extLst>
              <a:ext uri="{FF2B5EF4-FFF2-40B4-BE49-F238E27FC236}">
                <a16:creationId xmlns:a16="http://schemas.microsoft.com/office/drawing/2014/main" id="{A776B1AD-2363-493D-B655-62C49964D5C4}"/>
              </a:ext>
            </a:extLst>
          </p:cNvPr>
          <p:cNvSpPr/>
          <p:nvPr/>
        </p:nvSpPr>
        <p:spPr>
          <a:xfrm>
            <a:off x="6099988" y="1184850"/>
            <a:ext cx="2402661" cy="383946"/>
          </a:xfrm>
          <a:prstGeom prst="snip2DiagRect">
            <a:avLst/>
          </a:prstGeom>
          <a:noFill/>
          <a:ln w="12700">
            <a:solidFill>
              <a:srgbClr val="5D7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剪去對角角落 21">
            <a:extLst>
              <a:ext uri="{FF2B5EF4-FFF2-40B4-BE49-F238E27FC236}">
                <a16:creationId xmlns:a16="http://schemas.microsoft.com/office/drawing/2014/main" id="{0C5D1D7A-6001-4739-BAC6-877AA69B36AF}"/>
              </a:ext>
            </a:extLst>
          </p:cNvPr>
          <p:cNvSpPr/>
          <p:nvPr/>
        </p:nvSpPr>
        <p:spPr>
          <a:xfrm>
            <a:off x="6099987" y="1762394"/>
            <a:ext cx="2402663" cy="270085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5D7D6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8" name="圖形 27">
            <a:extLst>
              <a:ext uri="{FF2B5EF4-FFF2-40B4-BE49-F238E27FC236}">
                <a16:creationId xmlns:a16="http://schemas.microsoft.com/office/drawing/2014/main" id="{5ADC1310-9A76-4491-9D39-5487A8689A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30633" y="2877597"/>
            <a:ext cx="1698097" cy="1223843"/>
          </a:xfrm>
          <a:prstGeom prst="rect">
            <a:avLst/>
          </a:prstGeom>
        </p:spPr>
      </p:pic>
      <p:sp>
        <p:nvSpPr>
          <p:cNvPr id="29" name="橢圓 28">
            <a:extLst>
              <a:ext uri="{FF2B5EF4-FFF2-40B4-BE49-F238E27FC236}">
                <a16:creationId xmlns:a16="http://schemas.microsoft.com/office/drawing/2014/main" id="{DA55F13A-84B0-46F5-BFF8-7DE5D74D0954}"/>
              </a:ext>
            </a:extLst>
          </p:cNvPr>
          <p:cNvSpPr/>
          <p:nvPr/>
        </p:nvSpPr>
        <p:spPr>
          <a:xfrm>
            <a:off x="6228527" y="2326225"/>
            <a:ext cx="695299" cy="69529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4278C3D3-EA8B-49EA-A8BD-6B525DB78AAA}"/>
              </a:ext>
            </a:extLst>
          </p:cNvPr>
          <p:cNvSpPr/>
          <p:nvPr/>
        </p:nvSpPr>
        <p:spPr>
          <a:xfrm>
            <a:off x="6946885" y="1922795"/>
            <a:ext cx="695299" cy="69529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FD2EFAC4-29DE-4B92-A29F-25AE9003C9A0}"/>
              </a:ext>
            </a:extLst>
          </p:cNvPr>
          <p:cNvSpPr/>
          <p:nvPr/>
        </p:nvSpPr>
        <p:spPr>
          <a:xfrm>
            <a:off x="7659352" y="2288138"/>
            <a:ext cx="695299" cy="695299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B9CC1A3A-2CC1-4C01-AD39-639573C7E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21360" y="2002708"/>
            <a:ext cx="517676" cy="499405"/>
          </a:xfrm>
          <a:prstGeom prst="rect">
            <a:avLst/>
          </a:prstGeom>
        </p:spPr>
      </p:pic>
      <p:pic>
        <p:nvPicPr>
          <p:cNvPr id="33" name="圖形 32">
            <a:extLst>
              <a:ext uri="{FF2B5EF4-FFF2-40B4-BE49-F238E27FC236}">
                <a16:creationId xmlns:a16="http://schemas.microsoft.com/office/drawing/2014/main" id="{A3713A80-C1CC-4598-8850-D0690525A9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48315" y="2443133"/>
            <a:ext cx="496119" cy="440306"/>
          </a:xfrm>
          <a:prstGeom prst="rect">
            <a:avLst/>
          </a:prstGeom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2B5E2E35-C771-4C8B-AA1F-FE156E78BC9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777273" y="2355629"/>
            <a:ext cx="477542" cy="52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122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E84AFF-D69D-2B4C-92E7-3596A0AB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QNAP 5</a:t>
            </a:r>
            <a:r>
              <a:rPr kumimoji="1" lang="zh-CN" altLang="en-US"/>
              <a:t>埠</a:t>
            </a:r>
            <a:r>
              <a:rPr kumimoji="1" lang="en-US" altLang="zh-TW"/>
              <a:t>2.5GbE </a:t>
            </a:r>
            <a:r>
              <a:rPr kumimoji="1" lang="zh-CN" altLang="en-US"/>
              <a:t>網路交換機</a:t>
            </a:r>
            <a:r>
              <a:rPr kumimoji="1" lang="en-US" altLang="zh-TW"/>
              <a:t> </a:t>
            </a:r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1FB6F310-1410-F546-B96E-8EEF7F605C42}"/>
              </a:ext>
            </a:extLst>
          </p:cNvPr>
          <p:cNvSpPr/>
          <p:nvPr/>
        </p:nvSpPr>
        <p:spPr>
          <a:xfrm>
            <a:off x="5125866" y="3928850"/>
            <a:ext cx="109356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/>
              <a:t>QSW-1105-5T</a:t>
            </a:r>
            <a:endParaRPr lang="zh-TW" altLang="en-US" sz="1100" b="1"/>
          </a:p>
        </p:txBody>
      </p:sp>
      <p:pic>
        <p:nvPicPr>
          <p:cNvPr id="4" name="圖片 3" descr="一張含有 電子用品 的圖片&#10;&#10;自動產生的描述">
            <a:extLst>
              <a:ext uri="{FF2B5EF4-FFF2-40B4-BE49-F238E27FC236}">
                <a16:creationId xmlns:a16="http://schemas.microsoft.com/office/drawing/2014/main" id="{59C6B566-7A78-0C46-A5DF-A7E8C8831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831" y="3223225"/>
            <a:ext cx="2440736" cy="72621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102CFB-F9A6-8C49-A399-6A564BB1B50D}"/>
              </a:ext>
            </a:extLst>
          </p:cNvPr>
          <p:cNvSpPr/>
          <p:nvPr/>
        </p:nvSpPr>
        <p:spPr>
          <a:xfrm>
            <a:off x="341570" y="909084"/>
            <a:ext cx="77576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建立多人多功工作環境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免換線材，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2.5GbE </a:t>
            </a:r>
            <a:r>
              <a:rPr lang="zh-CN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有感提速！</a:t>
            </a:r>
            <a:endParaRPr lang="en-US" altLang="zh-TW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FE4BEF1F-8313-654E-A576-C6D4BFD77CE8}"/>
              </a:ext>
            </a:extLst>
          </p:cNvPr>
          <p:cNvSpPr/>
          <p:nvPr/>
        </p:nvSpPr>
        <p:spPr>
          <a:xfrm>
            <a:off x="7657571" y="3716747"/>
            <a:ext cx="73449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100" b="1"/>
              <a:t>TS-h686</a:t>
            </a:r>
            <a:endParaRPr lang="zh-TW" altLang="en-US" sz="1100" b="1"/>
          </a:p>
        </p:txBody>
      </p:sp>
      <p:pic>
        <p:nvPicPr>
          <p:cNvPr id="8" name="Picture 2" descr="Apple MREC2X/A MacBook Air 13&quot; Retina 1.6GHz Core i5 256GB Silver ...">
            <a:extLst>
              <a:ext uri="{FF2B5EF4-FFF2-40B4-BE49-F238E27FC236}">
                <a16:creationId xmlns:a16="http://schemas.microsoft.com/office/drawing/2014/main" id="{A2216BEC-C3C5-794A-A9E6-F9CDC5C4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70" y="1797072"/>
            <a:ext cx="1325697" cy="86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肘形接點 12">
            <a:extLst>
              <a:ext uri="{FF2B5EF4-FFF2-40B4-BE49-F238E27FC236}">
                <a16:creationId xmlns:a16="http://schemas.microsoft.com/office/drawing/2014/main" id="{04526332-C25B-914C-8CDC-8176F03DD8D7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3996659" y="2299699"/>
            <a:ext cx="1128623" cy="1377730"/>
          </a:xfrm>
          <a:prstGeom prst="bentConnector2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40F1C44-0FF2-4448-B27F-0B753303FD8C}"/>
              </a:ext>
            </a:extLst>
          </p:cNvPr>
          <p:cNvSpPr txBox="1"/>
          <p:nvPr/>
        </p:nvSpPr>
        <p:spPr>
          <a:xfrm>
            <a:off x="4106940" y="1897910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cxnSp>
        <p:nvCxnSpPr>
          <p:cNvPr id="16" name="肘形接點 15">
            <a:extLst>
              <a:ext uri="{FF2B5EF4-FFF2-40B4-BE49-F238E27FC236}">
                <a16:creationId xmlns:a16="http://schemas.microsoft.com/office/drawing/2014/main" id="{2AEC7BD4-6FE0-194F-9D0A-F966CCC5E502}"/>
              </a:ext>
            </a:extLst>
          </p:cNvPr>
          <p:cNvCxnSpPr>
            <a:cxnSpLocks/>
          </p:cNvCxnSpPr>
          <p:nvPr/>
        </p:nvCxnSpPr>
        <p:spPr>
          <a:xfrm rot="10800000" flipV="1">
            <a:off x="5581228" y="3118380"/>
            <a:ext cx="2249387" cy="594096"/>
          </a:xfrm>
          <a:prstGeom prst="bentConnector3">
            <a:avLst>
              <a:gd name="adj1" fmla="val 99194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05EB2DB2-54B9-2941-AEA8-5954F495508A}"/>
              </a:ext>
            </a:extLst>
          </p:cNvPr>
          <p:cNvSpPr txBox="1"/>
          <p:nvPr/>
        </p:nvSpPr>
        <p:spPr>
          <a:xfrm>
            <a:off x="6073592" y="281060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cxnSp>
        <p:nvCxnSpPr>
          <p:cNvPr id="20" name="肘形接點 19">
            <a:extLst>
              <a:ext uri="{FF2B5EF4-FFF2-40B4-BE49-F238E27FC236}">
                <a16:creationId xmlns:a16="http://schemas.microsoft.com/office/drawing/2014/main" id="{3FE2478C-CC73-DB4F-810F-3D5B886BC66E}"/>
              </a:ext>
            </a:extLst>
          </p:cNvPr>
          <p:cNvCxnSpPr>
            <a:cxnSpLocks/>
          </p:cNvCxnSpPr>
          <p:nvPr/>
        </p:nvCxnSpPr>
        <p:spPr>
          <a:xfrm>
            <a:off x="1566968" y="3298920"/>
            <a:ext cx="3341795" cy="408373"/>
          </a:xfrm>
          <a:prstGeom prst="bentConnector3">
            <a:avLst>
              <a:gd name="adj1" fmla="val 100462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接點 21">
            <a:extLst>
              <a:ext uri="{FF2B5EF4-FFF2-40B4-BE49-F238E27FC236}">
                <a16:creationId xmlns:a16="http://schemas.microsoft.com/office/drawing/2014/main" id="{243EB3AA-603C-2540-818C-78F605F1C513}"/>
              </a:ext>
            </a:extLst>
          </p:cNvPr>
          <p:cNvCxnSpPr>
            <a:cxnSpLocks/>
          </p:cNvCxnSpPr>
          <p:nvPr/>
        </p:nvCxnSpPr>
        <p:spPr>
          <a:xfrm flipV="1">
            <a:off x="1413545" y="3697286"/>
            <a:ext cx="3309182" cy="408373"/>
          </a:xfrm>
          <a:prstGeom prst="bentConnector3">
            <a:avLst>
              <a:gd name="adj1" fmla="val 99358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0EA3A256-FEE8-A24B-8482-663C4DF4FC1B}"/>
              </a:ext>
            </a:extLst>
          </p:cNvPr>
          <p:cNvSpPr txBox="1"/>
          <p:nvPr/>
        </p:nvSpPr>
        <p:spPr>
          <a:xfrm>
            <a:off x="2776965" y="300650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93C37956-52DD-0C4E-9E17-7E05B0B9E65F}"/>
              </a:ext>
            </a:extLst>
          </p:cNvPr>
          <p:cNvSpPr txBox="1"/>
          <p:nvPr/>
        </p:nvSpPr>
        <p:spPr>
          <a:xfrm>
            <a:off x="2785646" y="3817352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>
                <a:solidFill>
                  <a:srgbClr val="002060"/>
                </a:solidFill>
              </a:rPr>
              <a:t>2.5GbE</a:t>
            </a:r>
            <a:endParaRPr lang="zh-TW" altLang="en-US" b="1">
              <a:solidFill>
                <a:srgbClr val="002060"/>
              </a:solidFill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EF37D9BF-C7F5-4DAC-9E5B-1C6BDCDA20B4}"/>
              </a:ext>
            </a:extLst>
          </p:cNvPr>
          <p:cNvSpPr txBox="1"/>
          <p:nvPr/>
        </p:nvSpPr>
        <p:spPr>
          <a:xfrm>
            <a:off x="2786604" y="1602539"/>
            <a:ext cx="1217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1600" b="1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WiFi</a:t>
            </a:r>
            <a:r>
              <a:rPr kumimoji="1" lang="en-US" altLang="zh-TW" sz="1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AP</a:t>
            </a:r>
            <a:endParaRPr kumimoji="1" lang="zh-TW" altLang="en-US" sz="16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圖片 26" descr="一張含有 建築物, 橋 的圖片&#10;&#10;描述是以非常高的可信度產生">
            <a:extLst>
              <a:ext uri="{FF2B5EF4-FFF2-40B4-BE49-F238E27FC236}">
                <a16:creationId xmlns:a16="http://schemas.microsoft.com/office/drawing/2014/main" id="{78157D84-B1C1-4E58-94AB-72B3304D0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734584" y="1623285"/>
            <a:ext cx="817427" cy="128097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7EA72B07-83D0-1E4A-BD9B-946E569E36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3698" y="1870488"/>
            <a:ext cx="1954740" cy="197706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DB175595-C5EA-B94E-8284-0648F61EC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061" y="3673898"/>
            <a:ext cx="1296206" cy="1296206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90A1FD68-3A09-5D45-A465-BFFA88D0AF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620" y="2755725"/>
            <a:ext cx="1311276" cy="104568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6861FCCA-98BB-FD45-9B95-6B87906AE0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167" r="95667">
                        <a14:foregroundMark x1="6333" y1="58833" x2="6333" y2="58833"/>
                        <a14:foregroundMark x1="88500" y1="50167" x2="88500" y2="50167"/>
                        <a14:foregroundMark x1="91833" y1="41000" x2="91833" y2="41000"/>
                        <a14:foregroundMark x1="95667" y1="36167" x2="95667" y2="36167"/>
                        <a14:foregroundMark x1="85167" y1="60667" x2="85167" y2="6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94" y="1631816"/>
            <a:ext cx="1335765" cy="13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05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8FC1D9C-821F-426E-AB50-38EBB385C9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0583" y="2422667"/>
            <a:ext cx="3298215" cy="206175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4F570C05-C7BD-4D93-92D8-B92B7F8C4D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7307" y="2509863"/>
            <a:ext cx="2983523" cy="1865033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30A7977E-D8F9-4B2A-9E18-202013CE46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5585" y="2486769"/>
            <a:ext cx="3031927" cy="1895291"/>
          </a:xfrm>
          <a:prstGeom prst="rect">
            <a:avLst/>
          </a:prstGeom>
        </p:spPr>
      </p:pic>
      <p:sp>
        <p:nvSpPr>
          <p:cNvPr id="23" name="圓角化對角線角落矩形 8">
            <a:extLst>
              <a:ext uri="{FF2B5EF4-FFF2-40B4-BE49-F238E27FC236}">
                <a16:creationId xmlns:a16="http://schemas.microsoft.com/office/drawing/2014/main" id="{B5CCA607-EC3C-4CCF-A890-1A407984F899}"/>
              </a:ext>
            </a:extLst>
          </p:cNvPr>
          <p:cNvSpPr/>
          <p:nvPr/>
        </p:nvSpPr>
        <p:spPr>
          <a:xfrm>
            <a:off x="397212" y="1853695"/>
            <a:ext cx="2442066" cy="394852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單埠：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QXG-5G1T-111C</a:t>
            </a: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網速再上一層</a:t>
            </a:r>
            <a:r>
              <a:rPr kumimoji="1" lang="zh-TW" altLang="en-US"/>
              <a:t> </a:t>
            </a:r>
            <a:r>
              <a:rPr kumimoji="1" lang="en-US" altLang="zh-TW"/>
              <a:t>5GbE</a:t>
            </a:r>
            <a:r>
              <a:rPr kumimoji="1" lang="zh-CN" altLang="en-US"/>
              <a:t>網路擴充卡</a:t>
            </a:r>
            <a:endParaRPr kumimoji="1" lang="zh-TW" altLang="en-US"/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1731" y="1107035"/>
            <a:ext cx="7832725" cy="619351"/>
          </a:xfrm>
        </p:spPr>
        <p:txBody>
          <a:bodyPr>
            <a:noAutofit/>
          </a:bodyPr>
          <a:lstStyle/>
          <a:p>
            <a:r>
              <a:rPr lang="zh-CN" altLang="en-US"/>
              <a:t>多樣化選擇，提供單埠、雙埠與四埠擴充卡</a:t>
            </a:r>
            <a:endParaRPr lang="en-US" altLang="zh-CN"/>
          </a:p>
        </p:txBody>
      </p:sp>
      <p:sp>
        <p:nvSpPr>
          <p:cNvPr id="24" name="圓角化對角線角落矩形 8">
            <a:extLst>
              <a:ext uri="{FF2B5EF4-FFF2-40B4-BE49-F238E27FC236}">
                <a16:creationId xmlns:a16="http://schemas.microsoft.com/office/drawing/2014/main" id="{3FA43AD5-78CD-4D0C-8F05-5094222C560A}"/>
              </a:ext>
            </a:extLst>
          </p:cNvPr>
          <p:cNvSpPr/>
          <p:nvPr/>
        </p:nvSpPr>
        <p:spPr>
          <a:xfrm>
            <a:off x="3206672" y="1853695"/>
            <a:ext cx="2442066" cy="394852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雙埠：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QXG-5G2T-111C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40F511BD-A2FE-4A61-B606-D22C69C15B4D}"/>
              </a:ext>
            </a:extLst>
          </p:cNvPr>
          <p:cNvSpPr/>
          <p:nvPr/>
        </p:nvSpPr>
        <p:spPr>
          <a:xfrm>
            <a:off x="6027188" y="1853695"/>
            <a:ext cx="2442066" cy="394852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四埠：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QXG-5G4T-111C</a:t>
            </a:r>
          </a:p>
        </p:txBody>
      </p:sp>
    </p:spTree>
    <p:extLst>
      <p:ext uri="{BB962C8B-B14F-4D97-AF65-F5344CB8AC3E}">
        <p14:creationId xmlns:p14="http://schemas.microsoft.com/office/powerpoint/2010/main" val="2124812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群組 11">
            <a:extLst>
              <a:ext uri="{FF2B5EF4-FFF2-40B4-BE49-F238E27FC236}">
                <a16:creationId xmlns:a16="http://schemas.microsoft.com/office/drawing/2014/main" id="{E9942994-5476-4634-BB64-3F2CA0E1D0F1}"/>
              </a:ext>
            </a:extLst>
          </p:cNvPr>
          <p:cNvGrpSpPr/>
          <p:nvPr/>
        </p:nvGrpSpPr>
        <p:grpSpPr>
          <a:xfrm>
            <a:off x="710322" y="1956664"/>
            <a:ext cx="6095171" cy="2896739"/>
            <a:chOff x="394802" y="1557944"/>
            <a:chExt cx="10894000" cy="4516556"/>
          </a:xfrm>
        </p:grpSpPr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907014B3-4ACF-43B3-864B-94866CA3D655}"/>
                </a:ext>
              </a:extLst>
            </p:cNvPr>
            <p:cNvSpPr/>
            <p:nvPr/>
          </p:nvSpPr>
          <p:spPr>
            <a:xfrm>
              <a:off x="6527688" y="1557944"/>
              <a:ext cx="4239098" cy="4484664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BA1F6F34-DAD2-43F7-A9BD-75C9348A564D}"/>
                </a:ext>
              </a:extLst>
            </p:cNvPr>
            <p:cNvSpPr/>
            <p:nvPr/>
          </p:nvSpPr>
          <p:spPr>
            <a:xfrm>
              <a:off x="1935422" y="1557944"/>
              <a:ext cx="4239097" cy="4484664"/>
            </a:xfrm>
            <a:prstGeom prst="rect">
              <a:avLst/>
            </a:prstGeom>
            <a:gradFill flip="none" rotWithShape="1">
              <a:gsLst>
                <a:gs pos="0">
                  <a:srgbClr val="596056">
                    <a:alpha val="40000"/>
                  </a:srgbClr>
                </a:gs>
                <a:gs pos="100000">
                  <a:srgbClr val="596056">
                    <a:alpha val="7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16" name="群組 15">
              <a:extLst>
                <a:ext uri="{FF2B5EF4-FFF2-40B4-BE49-F238E27FC236}">
                  <a16:creationId xmlns:a16="http://schemas.microsoft.com/office/drawing/2014/main" id="{A7C29682-C299-497E-B061-97AA45E0553E}"/>
                </a:ext>
              </a:extLst>
            </p:cNvPr>
            <p:cNvGrpSpPr/>
            <p:nvPr/>
          </p:nvGrpSpPr>
          <p:grpSpPr>
            <a:xfrm>
              <a:off x="1214709" y="2809210"/>
              <a:ext cx="10074093" cy="2631425"/>
              <a:chOff x="1285023" y="2167482"/>
              <a:chExt cx="10346683" cy="2631425"/>
            </a:xfrm>
          </p:grpSpPr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4C0C9734-6A05-4C25-9046-A5D2B52889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79890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接點 41">
                <a:extLst>
                  <a:ext uri="{FF2B5EF4-FFF2-40B4-BE49-F238E27FC236}">
                    <a16:creationId xmlns:a16="http://schemas.microsoft.com/office/drawing/2014/main" id="{2AB6618C-66F8-4F84-A374-3C4D665F94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427262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接點 42">
                <a:extLst>
                  <a:ext uri="{FF2B5EF4-FFF2-40B4-BE49-F238E27FC236}">
                    <a16:creationId xmlns:a16="http://schemas.microsoft.com/office/drawing/2014/main" id="{FA0E77D1-7D81-4132-9A8A-0A838525161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74633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接點 43">
                <a:extLst>
                  <a:ext uri="{FF2B5EF4-FFF2-40B4-BE49-F238E27FC236}">
                    <a16:creationId xmlns:a16="http://schemas.microsoft.com/office/drawing/2014/main" id="{8D468605-9279-4FE2-8024-A64198BE09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322005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接點 44">
                <a:extLst>
                  <a:ext uri="{FF2B5EF4-FFF2-40B4-BE49-F238E27FC236}">
                    <a16:creationId xmlns:a16="http://schemas.microsoft.com/office/drawing/2014/main" id="{CCCF0191-9B76-4937-8B3F-78BBD002579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693767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接點 45">
                <a:extLst>
                  <a:ext uri="{FF2B5EF4-FFF2-40B4-BE49-F238E27FC236}">
                    <a16:creationId xmlns:a16="http://schemas.microsoft.com/office/drawing/2014/main" id="{CF3B22BE-821A-4125-95D3-9D1709167C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85023" y="2167482"/>
                <a:ext cx="10346683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263A9FB3-0DEA-41D5-8C50-33D026225204}"/>
                </a:ext>
              </a:extLst>
            </p:cNvPr>
            <p:cNvSpPr txBox="1"/>
            <p:nvPr/>
          </p:nvSpPr>
          <p:spPr>
            <a:xfrm>
              <a:off x="2377023" y="5450671"/>
              <a:ext cx="1706499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CN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Random</a:t>
              </a:r>
            </a:p>
            <a:p>
              <a:pPr algn="ctr">
                <a:defRPr/>
              </a:pPr>
              <a:r>
                <a:rPr lang="en-US" altLang="zh-TW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Read</a:t>
              </a:r>
              <a:endParaRPr 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6124364F-3666-4447-89FE-AF39B6C34B3B}"/>
                </a:ext>
              </a:extLst>
            </p:cNvPr>
            <p:cNvSpPr txBox="1"/>
            <p:nvPr/>
          </p:nvSpPr>
          <p:spPr>
            <a:xfrm>
              <a:off x="4260399" y="5450671"/>
              <a:ext cx="1523812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lvl="0" algn="ctr">
                <a:defRPr/>
              </a:pPr>
              <a:r>
                <a:rPr lang="en-US" altLang="zh-CN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Random</a:t>
              </a:r>
            </a:p>
            <a:p>
              <a:pPr lvl="0" algn="ctr">
                <a:defRPr/>
              </a:pPr>
              <a:r>
                <a:rPr lang="en-US" altLang="zh-TW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Writer</a:t>
              </a:r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7C98FEAD-91B4-4EF6-840F-6ABA79FB6713}"/>
                </a:ext>
              </a:extLst>
            </p:cNvPr>
            <p:cNvSpPr txBox="1"/>
            <p:nvPr/>
          </p:nvSpPr>
          <p:spPr>
            <a:xfrm rot="16200000">
              <a:off x="100533" y="4827865"/>
              <a:ext cx="1056118" cy="467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(IOPS)</a:t>
              </a:r>
              <a:endParaRPr lang="zh-TW" altLang="en-US" sz="110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  <p:sp>
          <p:nvSpPr>
            <p:cNvPr id="22" name="TextBox 6">
              <a:extLst>
                <a:ext uri="{FF2B5EF4-FFF2-40B4-BE49-F238E27FC236}">
                  <a16:creationId xmlns:a16="http://schemas.microsoft.com/office/drawing/2014/main" id="{919D8D29-BE8B-4BED-A943-7B01D370EE7D}"/>
                </a:ext>
              </a:extLst>
            </p:cNvPr>
            <p:cNvSpPr txBox="1"/>
            <p:nvPr/>
          </p:nvSpPr>
          <p:spPr>
            <a:xfrm>
              <a:off x="2054836" y="1638945"/>
              <a:ext cx="4076759" cy="76779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Samsung 970 EVO Plus</a:t>
              </a:r>
            </a:p>
            <a:p>
              <a:pPr algn="ctr">
                <a:defRPr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(Gen3 x4)</a:t>
              </a:r>
            </a:p>
          </p:txBody>
        </p:sp>
        <p:sp>
          <p:nvSpPr>
            <p:cNvPr id="24" name="Shape 80">
              <a:extLst>
                <a:ext uri="{FF2B5EF4-FFF2-40B4-BE49-F238E27FC236}">
                  <a16:creationId xmlns:a16="http://schemas.microsoft.com/office/drawing/2014/main" id="{CCB58C17-9C2A-43E9-BFB8-9ADFA37C8BB8}"/>
                </a:ext>
              </a:extLst>
            </p:cNvPr>
            <p:cNvSpPr/>
            <p:nvPr/>
          </p:nvSpPr>
          <p:spPr>
            <a:xfrm>
              <a:off x="4168380" y="2990615"/>
              <a:ext cx="1570777" cy="2489974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5" name="Shape 79">
              <a:extLst>
                <a:ext uri="{FF2B5EF4-FFF2-40B4-BE49-F238E27FC236}">
                  <a16:creationId xmlns:a16="http://schemas.microsoft.com/office/drawing/2014/main" id="{6434E2DE-58CF-4961-B92D-6A02A74A8B5D}"/>
                </a:ext>
              </a:extLst>
            </p:cNvPr>
            <p:cNvSpPr/>
            <p:nvPr/>
          </p:nvSpPr>
          <p:spPr>
            <a:xfrm>
              <a:off x="2357894" y="2445283"/>
              <a:ext cx="1626652" cy="3028323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26" name="TextBox 20">
              <a:extLst>
                <a:ext uri="{FF2B5EF4-FFF2-40B4-BE49-F238E27FC236}">
                  <a16:creationId xmlns:a16="http://schemas.microsoft.com/office/drawing/2014/main" id="{621EBE1A-358C-4546-BE2E-31AF2D798AE1}"/>
                </a:ext>
              </a:extLst>
            </p:cNvPr>
            <p:cNvSpPr txBox="1"/>
            <p:nvPr/>
          </p:nvSpPr>
          <p:spPr>
            <a:xfrm>
              <a:off x="2451972" y="2445282"/>
              <a:ext cx="1455781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620,000</a:t>
              </a:r>
            </a:p>
          </p:txBody>
        </p:sp>
        <p:sp>
          <p:nvSpPr>
            <p:cNvPr id="27" name="TextBox 20">
              <a:extLst>
                <a:ext uri="{FF2B5EF4-FFF2-40B4-BE49-F238E27FC236}">
                  <a16:creationId xmlns:a16="http://schemas.microsoft.com/office/drawing/2014/main" id="{54D4B049-7D63-402F-8D1F-F14BB0B0B85C}"/>
                </a:ext>
              </a:extLst>
            </p:cNvPr>
            <p:cNvSpPr txBox="1"/>
            <p:nvPr/>
          </p:nvSpPr>
          <p:spPr>
            <a:xfrm>
              <a:off x="4293205" y="3027374"/>
              <a:ext cx="1318378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560,000</a:t>
              </a:r>
              <a:endParaRPr 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1B07F090-DE11-47D2-8D64-CB392BB7D603}"/>
                </a:ext>
              </a:extLst>
            </p:cNvPr>
            <p:cNvGrpSpPr/>
            <p:nvPr/>
          </p:nvGrpSpPr>
          <p:grpSpPr>
            <a:xfrm>
              <a:off x="671351" y="2532532"/>
              <a:ext cx="1264070" cy="3156390"/>
              <a:chOff x="741665" y="2061534"/>
              <a:chExt cx="1264070" cy="3545433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96369FF6-214B-46E9-90FE-729239D305B1}"/>
                  </a:ext>
                </a:extLst>
              </p:cNvPr>
              <p:cNvSpPr/>
              <p:nvPr/>
            </p:nvSpPr>
            <p:spPr>
              <a:xfrm>
                <a:off x="950057" y="5148793"/>
                <a:ext cx="476177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B7EA0E03-CC58-4962-82A8-64753CEB5554}"/>
                  </a:ext>
                </a:extLst>
              </p:cNvPr>
              <p:cNvSpPr/>
              <p:nvPr/>
            </p:nvSpPr>
            <p:spPr>
              <a:xfrm>
                <a:off x="741665" y="4634251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100,000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85A59E5D-64DC-4A9F-B858-FC5AB223A5DD}"/>
                  </a:ext>
                </a:extLst>
              </p:cNvPr>
              <p:cNvSpPr/>
              <p:nvPr/>
            </p:nvSpPr>
            <p:spPr>
              <a:xfrm>
                <a:off x="741665" y="4119705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200,000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92498B40-6369-4610-8E84-29FBDBCA7CDA}"/>
                  </a:ext>
                </a:extLst>
              </p:cNvPr>
              <p:cNvSpPr/>
              <p:nvPr/>
            </p:nvSpPr>
            <p:spPr>
              <a:xfrm>
                <a:off x="741665" y="3605163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300,000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9A070459-3069-46F0-9B70-E6DE83E55703}"/>
                  </a:ext>
                </a:extLst>
              </p:cNvPr>
              <p:cNvSpPr/>
              <p:nvPr/>
            </p:nvSpPr>
            <p:spPr>
              <a:xfrm>
                <a:off x="741665" y="3090620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400,000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19DA34C6-2D0F-4113-8995-D46D9DB15DDC}"/>
                  </a:ext>
                </a:extLst>
              </p:cNvPr>
              <p:cNvSpPr/>
              <p:nvPr/>
            </p:nvSpPr>
            <p:spPr>
              <a:xfrm>
                <a:off x="741665" y="2576076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500,000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18986C73-0616-40F9-A809-89292D0C5802}"/>
                  </a:ext>
                </a:extLst>
              </p:cNvPr>
              <p:cNvSpPr/>
              <p:nvPr/>
            </p:nvSpPr>
            <p:spPr>
              <a:xfrm>
                <a:off x="741665" y="2061534"/>
                <a:ext cx="1264070" cy="4581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1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"/>
                  </a:rPr>
                  <a:t>600,000</a:t>
                </a:r>
                <a:endParaRPr lang="zh-TW" altLang="en-US" sz="11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sp>
          <p:nvSpPr>
            <p:cNvPr id="48" name="TextBox 6">
              <a:extLst>
                <a:ext uri="{FF2B5EF4-FFF2-40B4-BE49-F238E27FC236}">
                  <a16:creationId xmlns:a16="http://schemas.microsoft.com/office/drawing/2014/main" id="{D91FC12A-CB4C-4732-820D-68E98483C127}"/>
                </a:ext>
              </a:extLst>
            </p:cNvPr>
            <p:cNvSpPr txBox="1"/>
            <p:nvPr/>
          </p:nvSpPr>
          <p:spPr>
            <a:xfrm>
              <a:off x="6969289" y="5450671"/>
              <a:ext cx="1706499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CN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Random</a:t>
              </a:r>
            </a:p>
            <a:p>
              <a:pPr algn="ctr">
                <a:defRPr/>
              </a:pPr>
              <a:r>
                <a:rPr lang="en-US" altLang="zh-TW" sz="9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/>
                </a:rPr>
                <a:t>Read</a:t>
              </a:r>
              <a:endParaRPr 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endParaRPr>
            </a:p>
          </p:txBody>
        </p:sp>
        <p:sp>
          <p:nvSpPr>
            <p:cNvPr id="49" name="TextBox 6">
              <a:extLst>
                <a:ext uri="{FF2B5EF4-FFF2-40B4-BE49-F238E27FC236}">
                  <a16:creationId xmlns:a16="http://schemas.microsoft.com/office/drawing/2014/main" id="{070F69CE-6769-445B-85F5-2821FA85B420}"/>
                </a:ext>
              </a:extLst>
            </p:cNvPr>
            <p:cNvSpPr txBox="1"/>
            <p:nvPr/>
          </p:nvSpPr>
          <p:spPr>
            <a:xfrm>
              <a:off x="8852665" y="5450671"/>
              <a:ext cx="1523812" cy="623829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lvl="0" algn="ctr">
                <a:defRPr/>
              </a:pPr>
              <a:r>
                <a:rPr lang="en-US" altLang="zh-CN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Random</a:t>
              </a:r>
            </a:p>
            <a:p>
              <a:pPr lvl="0" algn="ctr">
                <a:defRPr/>
              </a:pPr>
              <a:r>
                <a:rPr lang="en-US" altLang="zh-TW" sz="900" b="1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Writer</a:t>
              </a:r>
            </a:p>
          </p:txBody>
        </p:sp>
        <p:sp>
          <p:nvSpPr>
            <p:cNvPr id="50" name="TextBox 6">
              <a:extLst>
                <a:ext uri="{FF2B5EF4-FFF2-40B4-BE49-F238E27FC236}">
                  <a16:creationId xmlns:a16="http://schemas.microsoft.com/office/drawing/2014/main" id="{E405FA07-E3D2-4410-8197-2628B5DA93BE}"/>
                </a:ext>
              </a:extLst>
            </p:cNvPr>
            <p:cNvSpPr txBox="1"/>
            <p:nvPr/>
          </p:nvSpPr>
          <p:spPr>
            <a:xfrm>
              <a:off x="6647102" y="1638945"/>
              <a:ext cx="4076759" cy="767793"/>
            </a:xfrm>
            <a:prstGeom prst="rect">
              <a:avLst/>
            </a:prstGeom>
            <a:noFill/>
          </p:spPr>
          <p:txBody>
            <a:bodyPr wrap="square" lIns="121908" tIns="60955" rIns="121908" bIns="60955" anchor="t">
              <a:spAutoFit/>
            </a:bodyPr>
            <a:lstStyle/>
            <a:p>
              <a:pPr algn="ctr">
                <a:defRPr/>
              </a:pPr>
              <a:r>
                <a:rPr lang="en-US" altLang="zh-TW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Samsung 860 Pro</a:t>
              </a:r>
            </a:p>
            <a:p>
              <a:pPr algn="ctr">
                <a:defRPr/>
              </a:pPr>
              <a:r>
                <a:rPr lang="en-US" sz="1200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(SATA 6Gb/s)</a:t>
              </a:r>
            </a:p>
          </p:txBody>
        </p:sp>
        <p:sp>
          <p:nvSpPr>
            <p:cNvPr id="51" name="Shape 80">
              <a:extLst>
                <a:ext uri="{FF2B5EF4-FFF2-40B4-BE49-F238E27FC236}">
                  <a16:creationId xmlns:a16="http://schemas.microsoft.com/office/drawing/2014/main" id="{4BDD15F4-B807-4631-9944-BEA8261A0872}"/>
                </a:ext>
              </a:extLst>
            </p:cNvPr>
            <p:cNvSpPr/>
            <p:nvPr/>
          </p:nvSpPr>
          <p:spPr>
            <a:xfrm>
              <a:off x="8760647" y="5005757"/>
              <a:ext cx="1570778" cy="474830"/>
            </a:xfrm>
            <a:prstGeom prst="rect">
              <a:avLst/>
            </a:prstGeom>
            <a:gradFill>
              <a:gsLst>
                <a:gs pos="100000">
                  <a:srgbClr val="EF206D"/>
                </a:gs>
                <a:gs pos="0">
                  <a:srgbClr val="F7942F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52" name="Shape 79">
              <a:extLst>
                <a:ext uri="{FF2B5EF4-FFF2-40B4-BE49-F238E27FC236}">
                  <a16:creationId xmlns:a16="http://schemas.microsoft.com/office/drawing/2014/main" id="{FD179F5D-379A-44D9-8AD5-06BAC4D854DD}"/>
                </a:ext>
              </a:extLst>
            </p:cNvPr>
            <p:cNvSpPr/>
            <p:nvPr/>
          </p:nvSpPr>
          <p:spPr>
            <a:xfrm>
              <a:off x="6950160" y="4896115"/>
              <a:ext cx="1626653" cy="577491"/>
            </a:xfrm>
            <a:prstGeom prst="rect">
              <a:avLst/>
            </a:prstGeom>
            <a:gradFill>
              <a:gsLst>
                <a:gs pos="100000">
                  <a:srgbClr val="254BFF"/>
                </a:gs>
                <a:gs pos="0">
                  <a:srgbClr val="83FFE4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 prst="angle"/>
              <a:bevelB w="38100" h="38100"/>
            </a:sp3d>
          </p:spPr>
          <p:txBody>
            <a:bodyPr wrap="square" lIns="121900" tIns="60933" rIns="121900" bIns="60933" anchor="ctr" anchorCtr="0">
              <a:noAutofit/>
            </a:bodyPr>
            <a:lstStyle/>
            <a:p>
              <a:pPr algn="ctr">
                <a:buClr>
                  <a:srgbClr val="000000"/>
                </a:buClr>
              </a:pPr>
              <a:endParaRPr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endParaRPr>
            </a:p>
          </p:txBody>
        </p:sp>
        <p:sp>
          <p:nvSpPr>
            <p:cNvPr id="53" name="TextBox 20">
              <a:extLst>
                <a:ext uri="{FF2B5EF4-FFF2-40B4-BE49-F238E27FC236}">
                  <a16:creationId xmlns:a16="http://schemas.microsoft.com/office/drawing/2014/main" id="{68D20509-EF8F-497D-81C7-0F339CC1B76A}"/>
                </a:ext>
              </a:extLst>
            </p:cNvPr>
            <p:cNvSpPr txBox="1"/>
            <p:nvPr/>
          </p:nvSpPr>
          <p:spPr>
            <a:xfrm>
              <a:off x="7122357" y="4873125"/>
              <a:ext cx="1455782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100" b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100,000</a:t>
              </a:r>
            </a:p>
          </p:txBody>
        </p:sp>
        <p:sp>
          <p:nvSpPr>
            <p:cNvPr id="54" name="TextBox 20">
              <a:extLst>
                <a:ext uri="{FF2B5EF4-FFF2-40B4-BE49-F238E27FC236}">
                  <a16:creationId xmlns:a16="http://schemas.microsoft.com/office/drawing/2014/main" id="{95D16ACF-5BD8-44DB-8896-5C93F98F7DFA}"/>
                </a:ext>
              </a:extLst>
            </p:cNvPr>
            <p:cNvSpPr txBox="1"/>
            <p:nvPr/>
          </p:nvSpPr>
          <p:spPr>
            <a:xfrm>
              <a:off x="8963589" y="4970640"/>
              <a:ext cx="1318378" cy="407899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TW" sz="11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90,000</a:t>
              </a:r>
              <a:endParaRPr lang="en-US" sz="11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err="1">
                <a:sym typeface="Microsoft JhengHei"/>
              </a:rPr>
              <a:t>內建兩個PCIe</a:t>
            </a:r>
            <a:r>
              <a:rPr lang="en-US" altLang="zh-TW">
                <a:sym typeface="Microsoft JhengHei"/>
              </a:rPr>
              <a:t> Gen3 x4 </a:t>
            </a:r>
            <a:r>
              <a:rPr lang="en-US" altLang="zh-TW"/>
              <a:t>M.2 </a:t>
            </a:r>
            <a:r>
              <a:rPr lang="en-US" altLang="zh-TW" err="1"/>
              <a:t>SSD埠</a:t>
            </a:r>
            <a:endParaRPr lang="en-US" altLang="zh-TW"/>
          </a:p>
        </p:txBody>
      </p:sp>
      <p:sp>
        <p:nvSpPr>
          <p:cNvPr id="7" name="文字版面配置區 6"/>
          <p:cNvSpPr>
            <a:spLocks noGrp="1"/>
          </p:cNvSpPr>
          <p:nvPr>
            <p:ph type="body" idx="4294967295"/>
          </p:nvPr>
        </p:nvSpPr>
        <p:spPr>
          <a:xfrm>
            <a:off x="259571" y="850729"/>
            <a:ext cx="6881813" cy="812800"/>
          </a:xfrm>
        </p:spPr>
        <p:txBody>
          <a:bodyPr>
            <a:normAutofit/>
          </a:bodyPr>
          <a:lstStyle/>
          <a:p>
            <a:pPr marL="444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800">
                <a:cs typeface="Microsoft JhengHei"/>
                <a:sym typeface="Microsoft JhengHei"/>
              </a:rPr>
              <a:t>支援</a:t>
            </a:r>
            <a:r>
              <a:rPr lang="zh-TW" altLang="en-US" sz="1800">
                <a:cs typeface="Microsoft JhengHei"/>
                <a:sym typeface="Microsoft JhengHei"/>
              </a:rPr>
              <a:t>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PCIe Gen3 x4</a:t>
            </a:r>
            <a:r>
              <a:rPr lang="zh-TW" altLang="en-US" sz="1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M.2 SSD</a:t>
            </a:r>
            <a:r>
              <a:rPr lang="zh-TW" altLang="en-US" sz="1800">
                <a:cs typeface="Microsoft JhengHei"/>
                <a:sym typeface="Microsoft JhengHei"/>
              </a:rPr>
              <a:t>，</a:t>
            </a:r>
            <a:r>
              <a:rPr lang="zh-CN" altLang="en-US" sz="1800">
                <a:cs typeface="Microsoft JhengHei"/>
                <a:sym typeface="Microsoft JhengHei"/>
              </a:rPr>
              <a:t>每埠提供</a:t>
            </a:r>
            <a:r>
              <a:rPr lang="zh-CN" altLang="en-US" sz="18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高達</a:t>
            </a:r>
            <a:r>
              <a:rPr lang="en-US" altLang="zh-TW" sz="18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3.2 GB/s </a:t>
            </a:r>
            <a:r>
              <a:rPr lang="zh-CN" altLang="en-US" sz="1800">
                <a:cs typeface="Microsoft JhengHei"/>
                <a:sym typeface="Microsoft JhengHei"/>
              </a:rPr>
              <a:t>頻寬</a:t>
            </a:r>
            <a:endParaRPr lang="en-US" altLang="zh-CN" sz="1800">
              <a:cs typeface="Microsoft JhengHei"/>
              <a:sym typeface="Microsoft JhengHei"/>
            </a:endParaRPr>
          </a:p>
          <a:p>
            <a:pPr marL="444500">
              <a:lnSpc>
                <a:spcPct val="100000"/>
              </a:lnSpc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zh-CN" altLang="en-US" sz="1800">
                <a:cs typeface="Microsoft JhengHei"/>
                <a:sym typeface="Microsoft JhengHei"/>
              </a:rPr>
              <a:t>大幅提升多人存取時產生的隨機讀寫效能</a:t>
            </a:r>
            <a:endParaRPr lang="en-US" altLang="zh-CN" sz="1800">
              <a:cs typeface="Microsoft JhengHei"/>
              <a:sym typeface="Microsoft JhengHei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D45A12BD-D001-1F46-8BE4-40817083F559}"/>
              </a:ext>
            </a:extLst>
          </p:cNvPr>
          <p:cNvSpPr txBox="1"/>
          <p:nvPr/>
        </p:nvSpPr>
        <p:spPr>
          <a:xfrm>
            <a:off x="829513" y="4836018"/>
            <a:ext cx="23262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* </a:t>
            </a:r>
            <a:r>
              <a:rPr kumimoji="1" lang="zh-CN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效能數據來自各</a:t>
            </a:r>
            <a:r>
              <a:rPr kumimoji="1" lang="en-US" altLang="zh-CN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Samsung</a:t>
            </a:r>
            <a:r>
              <a:rPr kumimoji="1" lang="zh-CN" altLang="en-US" sz="1000">
                <a:latin typeface="微軟正黑體" panose="020B0604030504040204" pitchFamily="34" charset="-120"/>
                <a:ea typeface="微軟正黑體" panose="020B0604030504040204" pitchFamily="34" charset="-120"/>
              </a:rPr>
              <a:t>原廠官網</a:t>
            </a:r>
            <a:endParaRPr kumimoji="1" lang="zh-TW" altLang="en-US" sz="1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矩形: 剪去對角角落 54">
            <a:extLst>
              <a:ext uri="{FF2B5EF4-FFF2-40B4-BE49-F238E27FC236}">
                <a16:creationId xmlns:a16="http://schemas.microsoft.com/office/drawing/2014/main" id="{3098ED66-6BFA-4631-9FA6-0933C9DA223B}"/>
              </a:ext>
            </a:extLst>
          </p:cNvPr>
          <p:cNvSpPr/>
          <p:nvPr/>
        </p:nvSpPr>
        <p:spPr>
          <a:xfrm>
            <a:off x="2582222" y="1686416"/>
            <a:ext cx="2636688" cy="358180"/>
          </a:xfrm>
          <a:prstGeom prst="snip2DiagRect">
            <a:avLst>
              <a:gd name="adj1" fmla="val 0"/>
              <a:gd name="adj2" fmla="val 4427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kumimoji="1"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kumimoji="1" lang="en-US" altLang="zh-CN" b="1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v.s</a:t>
            </a:r>
            <a:r>
              <a:rPr kumimoji="1" lang="en-US" altLang="zh-CN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 SATA SSD</a:t>
            </a:r>
          </a:p>
        </p:txBody>
      </p:sp>
    </p:spTree>
    <p:extLst>
      <p:ext uri="{BB962C8B-B14F-4D97-AF65-F5344CB8AC3E}">
        <p14:creationId xmlns:p14="http://schemas.microsoft.com/office/powerpoint/2010/main" val="4007199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剪去對角角落 8">
            <a:extLst>
              <a:ext uri="{FF2B5EF4-FFF2-40B4-BE49-F238E27FC236}">
                <a16:creationId xmlns:a16="http://schemas.microsoft.com/office/drawing/2014/main" id="{064CE3A9-0565-49E3-BAC7-464D0DB23BE4}"/>
              </a:ext>
            </a:extLst>
          </p:cNvPr>
          <p:cNvSpPr/>
          <p:nvPr/>
        </p:nvSpPr>
        <p:spPr>
          <a:xfrm>
            <a:off x="3261922" y="2465197"/>
            <a:ext cx="2102990" cy="1439801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: 剪去對角角落 9">
            <a:extLst>
              <a:ext uri="{FF2B5EF4-FFF2-40B4-BE49-F238E27FC236}">
                <a16:creationId xmlns:a16="http://schemas.microsoft.com/office/drawing/2014/main" id="{E49C75B5-17FC-4D72-AAF8-E38798120623}"/>
              </a:ext>
            </a:extLst>
          </p:cNvPr>
          <p:cNvSpPr/>
          <p:nvPr/>
        </p:nvSpPr>
        <p:spPr>
          <a:xfrm>
            <a:off x="792173" y="2465197"/>
            <a:ext cx="2102990" cy="1439801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: 剪去對角角落 10">
            <a:extLst>
              <a:ext uri="{FF2B5EF4-FFF2-40B4-BE49-F238E27FC236}">
                <a16:creationId xmlns:a16="http://schemas.microsoft.com/office/drawing/2014/main" id="{578898E6-74FB-4495-8AAB-069481C44142}"/>
              </a:ext>
            </a:extLst>
          </p:cNvPr>
          <p:cNvSpPr/>
          <p:nvPr/>
        </p:nvSpPr>
        <p:spPr>
          <a:xfrm>
            <a:off x="5739642" y="2465197"/>
            <a:ext cx="2102990" cy="1439801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5D7D6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44D9616F-D820-DF4D-ABCD-D2BE37A61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kumimoji="1" lang="en-US" altLang="zh-TW" err="1"/>
              <a:t>QuTS</a:t>
            </a:r>
            <a:r>
              <a:rPr kumimoji="1" lang="en-US" altLang="zh-TW"/>
              <a:t> hero </a:t>
            </a:r>
            <a:r>
              <a:rPr kumimoji="1" lang="zh-TW" altLang="en-US"/>
              <a:t>專用機最佳化儲存分區配置</a:t>
            </a: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33D71D1-7926-BD4D-9555-95AE68CF3A7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65580" y="880824"/>
            <a:ext cx="7881938" cy="1554162"/>
          </a:xfrm>
        </p:spPr>
        <p:txBody>
          <a:bodyPr>
            <a:normAutofit/>
          </a:bodyPr>
          <a:lstStyle/>
          <a:p>
            <a:r>
              <a:rPr kumimoji="1" lang="en-US" altLang="zh-TW" sz="1800"/>
              <a:t>Step1 : SATA SSD </a:t>
            </a:r>
            <a:r>
              <a:rPr kumimoji="1" lang="zh-CN" altLang="en-US" sz="1800"/>
              <a:t>作為系統碟</a:t>
            </a:r>
            <a:r>
              <a:rPr kumimoji="1" lang="en-US" altLang="zh-CN" sz="1800"/>
              <a:t>(</a:t>
            </a:r>
            <a:r>
              <a:rPr kumimoji="1" lang="zh-CN" altLang="en-US" sz="1800"/>
              <a:t>第一個儲存池</a:t>
            </a:r>
            <a:r>
              <a:rPr kumimoji="1" lang="en-US" altLang="zh-CN" sz="1800"/>
              <a:t>)</a:t>
            </a:r>
          </a:p>
          <a:p>
            <a:r>
              <a:rPr kumimoji="1" lang="en-US" altLang="zh-TW" sz="1800"/>
              <a:t>Step2</a:t>
            </a:r>
            <a:r>
              <a:rPr kumimoji="1" lang="zh-TW" altLang="en-US" sz="1800"/>
              <a:t>：規劃</a:t>
            </a:r>
            <a:r>
              <a:rPr kumimoji="1" lang="en-US" altLang="zh-TW" sz="1800" err="1"/>
              <a:t>NVMe</a:t>
            </a:r>
            <a:r>
              <a:rPr kumimoji="1" lang="en-US" altLang="zh-TW" sz="1800"/>
              <a:t> M.2 SSD</a:t>
            </a:r>
            <a:r>
              <a:rPr kumimoji="1" lang="zh-CN" altLang="en-US" sz="1800"/>
              <a:t>作為讀</a:t>
            </a:r>
            <a:r>
              <a:rPr kumimoji="1" lang="en-US" altLang="zh-CN" sz="1800"/>
              <a:t>/</a:t>
            </a:r>
            <a:r>
              <a:rPr kumimoji="1" lang="zh-CN" altLang="en-US" sz="1800"/>
              <a:t>寫快取</a:t>
            </a:r>
            <a:endParaRPr kumimoji="1" lang="en-US" altLang="zh-CN" sz="1800"/>
          </a:p>
          <a:p>
            <a:r>
              <a:rPr kumimoji="1" lang="en-US" altLang="zh-TW" sz="1800"/>
              <a:t>Step3</a:t>
            </a:r>
            <a:r>
              <a:rPr kumimoji="1" lang="zh-TW" altLang="en-US" sz="1800"/>
              <a:t>：</a:t>
            </a:r>
            <a:r>
              <a:rPr kumimoji="1" lang="en-US" altLang="zh-TW" sz="1800"/>
              <a:t>SATA </a:t>
            </a:r>
            <a:r>
              <a:rPr kumimoji="1" lang="zh-CN" altLang="en-US" sz="1800"/>
              <a:t>硬碟作為資料儲存區</a:t>
            </a:r>
            <a:endParaRPr kumimoji="1" lang="zh-TW" altLang="en-US" sz="180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7B077F8-DE70-43D4-964E-2DE9A9E550E7}"/>
              </a:ext>
            </a:extLst>
          </p:cNvPr>
          <p:cNvSpPr txBox="1"/>
          <p:nvPr/>
        </p:nvSpPr>
        <p:spPr>
          <a:xfrm>
            <a:off x="792173" y="4051651"/>
            <a:ext cx="21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系統碟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B6AD7F7-813C-4C4A-9A6C-D2E0E139267B}"/>
              </a:ext>
            </a:extLst>
          </p:cNvPr>
          <p:cNvSpPr txBox="1"/>
          <p:nvPr/>
        </p:nvSpPr>
        <p:spPr>
          <a:xfrm>
            <a:off x="3261922" y="4051651"/>
            <a:ext cx="21029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高速讀</a:t>
            </a:r>
            <a:r>
              <a:rPr lang="en-US" altLang="zh-TW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寫快取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1F99732-B3D0-4926-89FF-EED4383FECF0}"/>
              </a:ext>
            </a:extLst>
          </p:cNvPr>
          <p:cNvSpPr txBox="1"/>
          <p:nvPr/>
        </p:nvSpPr>
        <p:spPr>
          <a:xfrm>
            <a:off x="5994239" y="4051651"/>
            <a:ext cx="15937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大容量</a:t>
            </a:r>
            <a:r>
              <a:rPr lang="en-US" altLang="zh-CN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</a:t>
            </a:r>
            <a:r>
              <a:rPr lang="zh-CN" altLang="en-US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硬碟儲存資料</a:t>
            </a:r>
            <a:endParaRPr lang="zh-TW" altLang="en-US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1F780CF-1F4E-6C49-AB31-B22B3CC0A853}"/>
              </a:ext>
            </a:extLst>
          </p:cNvPr>
          <p:cNvSpPr/>
          <p:nvPr/>
        </p:nvSpPr>
        <p:spPr>
          <a:xfrm>
            <a:off x="6207872" y="3460923"/>
            <a:ext cx="1237688" cy="47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SATA HDD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CB2245FE-53EB-420A-B08D-4D3555B22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92692" y="2698176"/>
            <a:ext cx="1691202" cy="816189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285B2369-531D-4B1B-AC89-879016563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14471" y="2193703"/>
            <a:ext cx="1333240" cy="1320662"/>
          </a:xfrm>
          <a:prstGeom prst="rect">
            <a:avLst/>
          </a:prstGeom>
        </p:spPr>
      </p:pic>
      <p:pic>
        <p:nvPicPr>
          <p:cNvPr id="17" name="圖形 16">
            <a:extLst>
              <a:ext uri="{FF2B5EF4-FFF2-40B4-BE49-F238E27FC236}">
                <a16:creationId xmlns:a16="http://schemas.microsoft.com/office/drawing/2014/main" id="{7B7AB693-84CF-4ECB-AB33-544F2E209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575" y="2103151"/>
            <a:ext cx="1539540" cy="1475688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4C79565-6153-4D00-9906-8CCAF9923F26}"/>
              </a:ext>
            </a:extLst>
          </p:cNvPr>
          <p:cNvSpPr/>
          <p:nvPr/>
        </p:nvSpPr>
        <p:spPr>
          <a:xfrm>
            <a:off x="1173501" y="3460923"/>
            <a:ext cx="1237688" cy="47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SSD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85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F8F2E3A8-5A1E-A046-8BCD-901968365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>
                <a:latin typeface="微軟正黑體"/>
                <a:ea typeface="微軟正黑體"/>
              </a:rPr>
              <a:t>兩支</a:t>
            </a:r>
            <a:r>
              <a:rPr kumimoji="1" lang="en-US" altLang="zh-CN">
                <a:latin typeface="微軟正黑體"/>
                <a:ea typeface="微軟正黑體"/>
              </a:rPr>
              <a:t>PCIe Gen3 x8 </a:t>
            </a:r>
            <a:r>
              <a:rPr kumimoji="1" lang="zh-CN" altLang="en-US">
                <a:latin typeface="微軟正黑體"/>
                <a:ea typeface="微軟正黑體"/>
              </a:rPr>
              <a:t>擴充槽</a:t>
            </a:r>
            <a:r>
              <a:rPr kumimoji="1" lang="zh-TW" altLang="en-US">
                <a:latin typeface="微軟正黑體"/>
                <a:ea typeface="微軟正黑體"/>
              </a:rPr>
              <a:t> </a:t>
            </a:r>
            <a:r>
              <a:rPr kumimoji="1" lang="zh-CN" altLang="en-US">
                <a:latin typeface="微軟正黑體"/>
                <a:ea typeface="微軟正黑體"/>
              </a:rPr>
              <a:t>提供極速的擴充效能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96478F1E-F397-6E48-94D8-1FDC129BFE1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32324" y="831850"/>
            <a:ext cx="5881688" cy="857250"/>
          </a:xfrm>
        </p:spPr>
        <p:txBody>
          <a:bodyPr>
            <a:noAutofit/>
          </a:bodyPr>
          <a:lstStyle/>
          <a:p>
            <a:r>
              <a:rPr kumimoji="1" lang="en-US" altLang="zh-CN" sz="2000"/>
              <a:t>PCIe Gen3 x8</a:t>
            </a:r>
            <a:r>
              <a:rPr kumimoji="1" lang="zh-CN" altLang="en-US" sz="2000"/>
              <a:t>插槽，可提供高達</a:t>
            </a:r>
            <a:r>
              <a:rPr kumimoji="1" lang="zh-TW" altLang="en-US" sz="2000"/>
              <a:t> </a:t>
            </a:r>
            <a:r>
              <a:rPr kumimoji="1" lang="en-US" altLang="zh-TW" sz="2000"/>
              <a:t>64Gb/s </a:t>
            </a:r>
            <a:r>
              <a:rPr kumimoji="1" lang="zh-CN" altLang="en-US" sz="2000"/>
              <a:t>頻寬</a:t>
            </a:r>
            <a:endParaRPr kumimoji="1" lang="en-US" altLang="zh-CN" sz="2000"/>
          </a:p>
          <a:p>
            <a:r>
              <a:rPr kumimoji="1" lang="zh-TW" altLang="en-US" sz="2000" b="0"/>
              <a:t>兩支插槽提供更大的擴充彈性</a:t>
            </a:r>
            <a:endParaRPr kumimoji="1" lang="en-US" altLang="zh-CN" sz="2000" b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5FC5C8C-4E69-0145-80AF-8B4289D41B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5149" y="944758"/>
            <a:ext cx="6047573" cy="3890297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85567D0-BF4E-0C4C-8607-CAD7F3F3D3D8}"/>
              </a:ext>
            </a:extLst>
          </p:cNvPr>
          <p:cNvSpPr/>
          <p:nvPr/>
        </p:nvSpPr>
        <p:spPr>
          <a:xfrm>
            <a:off x="3839065" y="1884713"/>
            <a:ext cx="1193605" cy="321523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77F8634-0701-AB42-B2FC-2EF9FAF2F3FA}"/>
              </a:ext>
            </a:extLst>
          </p:cNvPr>
          <p:cNvSpPr/>
          <p:nvPr/>
        </p:nvSpPr>
        <p:spPr>
          <a:xfrm>
            <a:off x="5254872" y="1884714"/>
            <a:ext cx="1718280" cy="321523"/>
          </a:xfrm>
          <a:prstGeom prst="rect">
            <a:avLst/>
          </a:prstGeom>
          <a:solidFill>
            <a:schemeClr val="accent6">
              <a:lumMod val="75000"/>
              <a:alpha val="2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40CE832-BFE2-474E-B07A-CAB326B15C3C}"/>
              </a:ext>
            </a:extLst>
          </p:cNvPr>
          <p:cNvSpPr/>
          <p:nvPr/>
        </p:nvSpPr>
        <p:spPr>
          <a:xfrm>
            <a:off x="768134" y="2042709"/>
            <a:ext cx="28039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kumimoji="1"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CN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1"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 </a:t>
            </a:r>
            <a:endParaRPr kumimoji="1" lang="en-US" altLang="zh-TW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支援半高</a:t>
            </a:r>
            <a:r>
              <a:rPr kumimoji="1" lang="en-US" altLang="zh-CN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(HHHL)PCIe</a:t>
            </a:r>
            <a:r>
              <a:rPr kumimoji="1" lang="zh-CN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  <a:endParaRPr kumimoji="1"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F445CBC0-2CCB-4550-8375-0411A4400F1D}"/>
              </a:ext>
            </a:extLst>
          </p:cNvPr>
          <p:cNvCxnSpPr>
            <a:cxnSpLocks/>
          </p:cNvCxnSpPr>
          <p:nvPr/>
        </p:nvCxnSpPr>
        <p:spPr>
          <a:xfrm flipH="1">
            <a:off x="2245091" y="2210349"/>
            <a:ext cx="1593974" cy="0"/>
          </a:xfrm>
          <a:prstGeom prst="straightConnector1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51BA9027-3FF5-4FBA-A6CF-7F19E0EA435D}"/>
              </a:ext>
            </a:extLst>
          </p:cNvPr>
          <p:cNvSpPr/>
          <p:nvPr/>
        </p:nvSpPr>
        <p:spPr>
          <a:xfrm>
            <a:off x="768134" y="2859257"/>
            <a:ext cx="2752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kumimoji="1"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kumimoji="1"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1"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kumimoji="1" lang="en-US" altLang="zh-TW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支援全高</a:t>
            </a:r>
            <a:r>
              <a:rPr kumimoji="1"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(FHFL) PCIe</a:t>
            </a:r>
            <a:r>
              <a:rPr kumimoji="1"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擴充卡</a:t>
            </a:r>
          </a:p>
        </p:txBody>
      </p: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7771911E-EA8F-498E-9006-7A526518FDBA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2245091" y="2206237"/>
            <a:ext cx="3868921" cy="784780"/>
          </a:xfrm>
          <a:prstGeom prst="bentConnector2">
            <a:avLst/>
          </a:prstGeom>
          <a:noFill/>
          <a:ln w="2159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655181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30B82E4F-4419-45DB-8E36-C03958145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022" y="1267955"/>
            <a:ext cx="2933039" cy="750094"/>
          </a:xfrm>
        </p:spPr>
        <p:txBody>
          <a:bodyPr/>
          <a:lstStyle/>
          <a:p>
            <a:r>
              <a:rPr kumimoji="1" lang="zh-TW" altLang="en-US" sz="4000"/>
              <a:t>完整的</a:t>
            </a:r>
            <a:br>
              <a:rPr kumimoji="1" lang="en-US" altLang="zh-TW" sz="4000"/>
            </a:br>
            <a:r>
              <a:rPr kumimoji="1" lang="zh-TW" altLang="en-US" sz="4000"/>
              <a:t>擴充方案</a:t>
            </a:r>
            <a:endParaRPr lang="zh-TW" altLang="en-US" sz="4000"/>
          </a:p>
        </p:txBody>
      </p:sp>
    </p:spTree>
    <p:extLst>
      <p:ext uri="{BB962C8B-B14F-4D97-AF65-F5344CB8AC3E}">
        <p14:creationId xmlns:p14="http://schemas.microsoft.com/office/powerpoint/2010/main" val="58818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>
            <a:extLst>
              <a:ext uri="{FF2B5EF4-FFF2-40B4-BE49-F238E27FC236}">
                <a16:creationId xmlns:a16="http://schemas.microsoft.com/office/drawing/2014/main" id="{85355FDD-91EE-9C42-B248-5CD5B243D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>
                <a:sym typeface="Arial" panose="020B0604020202020204" pitchFamily="34" charset="0"/>
              </a:rPr>
              <a:t>儲存擴充：</a:t>
            </a:r>
            <a:r>
              <a:rPr lang="en-US" altLang="zh-CN">
                <a:sym typeface="Arial" panose="020B0604020202020204" pitchFamily="34" charset="0"/>
              </a:rPr>
              <a:t>TL SATA JBOD </a:t>
            </a:r>
            <a:r>
              <a:rPr lang="zh-CN" altLang="en-US">
                <a:sym typeface="Arial" panose="020B0604020202020204" pitchFamily="34" charset="0"/>
              </a:rPr>
              <a:t>擴充櫃</a:t>
            </a:r>
            <a:br>
              <a:rPr lang="en-US" altLang="zh-CN">
                <a:sym typeface="Arial" panose="020B0604020202020204" pitchFamily="34" charset="0"/>
              </a:rPr>
            </a:br>
            <a:r>
              <a:rPr lang="zh-CN" altLang="en-US">
                <a:sym typeface="Arial" panose="020B0604020202020204" pitchFamily="34" charset="0"/>
              </a:rPr>
              <a:t>提供高效與經濟的儲存擴充需求</a:t>
            </a:r>
            <a:endParaRPr lang="zh-TW" altLang="en-US"/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5840637B-3BD3-1743-B657-7130E30FE748}"/>
              </a:ext>
            </a:extLst>
          </p:cNvPr>
          <p:cNvSpPr txBox="1"/>
          <p:nvPr/>
        </p:nvSpPr>
        <p:spPr>
          <a:xfrm>
            <a:off x="1152193" y="4299383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TL-D400S</a:t>
            </a:r>
          </a:p>
        </p:txBody>
      </p:sp>
      <p:sp>
        <p:nvSpPr>
          <p:cNvPr id="31" name="TextBox 23">
            <a:extLst>
              <a:ext uri="{FF2B5EF4-FFF2-40B4-BE49-F238E27FC236}">
                <a16:creationId xmlns:a16="http://schemas.microsoft.com/office/drawing/2014/main" id="{B5ED3F0B-3646-E04F-BF7D-F94F8A5F4102}"/>
              </a:ext>
            </a:extLst>
          </p:cNvPr>
          <p:cNvSpPr txBox="1"/>
          <p:nvPr/>
        </p:nvSpPr>
        <p:spPr>
          <a:xfrm>
            <a:off x="431675" y="1176100"/>
            <a:ext cx="8111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1800">
                <a:solidFill>
                  <a:schemeClr val="tx1"/>
                </a:solidFill>
              </a:rPr>
              <a:t>NAS </a:t>
            </a:r>
            <a:r>
              <a:rPr lang="zh-CN" altLang="en-US" sz="1800">
                <a:solidFill>
                  <a:schemeClr val="tx1"/>
                </a:solidFill>
              </a:rPr>
              <a:t>安裝</a:t>
            </a:r>
            <a:r>
              <a:rPr lang="en-US" altLang="zh-CN" sz="1800">
                <a:solidFill>
                  <a:schemeClr val="tx1"/>
                </a:solidFill>
              </a:rPr>
              <a:t>QXP</a:t>
            </a:r>
            <a:r>
              <a:rPr lang="zh-CN" altLang="en-US" sz="1800">
                <a:solidFill>
                  <a:schemeClr val="tx1"/>
                </a:solidFill>
              </a:rPr>
              <a:t>擴充卡透過</a:t>
            </a:r>
            <a:r>
              <a:rPr lang="en-US" altLang="zh-CN" sz="1800">
                <a:solidFill>
                  <a:schemeClr val="tx1"/>
                </a:solidFill>
              </a:rPr>
              <a:t> PCIe Gen3</a:t>
            </a:r>
            <a:r>
              <a:rPr lang="zh-CN" altLang="en-US" sz="1800">
                <a:solidFill>
                  <a:schemeClr val="tx1"/>
                </a:solidFill>
              </a:rPr>
              <a:t>介面高速存取</a:t>
            </a:r>
            <a:r>
              <a:rPr lang="en-US" altLang="zh-CN" sz="1800">
                <a:solidFill>
                  <a:schemeClr val="tx1"/>
                </a:solidFill>
              </a:rPr>
              <a:t> TL SATA</a:t>
            </a:r>
            <a:r>
              <a:rPr lang="zh-CN" altLang="en-US" sz="1800">
                <a:solidFill>
                  <a:schemeClr val="tx1"/>
                </a:solidFill>
              </a:rPr>
              <a:t>儲存擴充設備</a:t>
            </a:r>
            <a:endParaRPr lang="en-US" altLang="zh-CN" sz="180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單條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SFF-8088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線材即可提供高達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4 x SATA 6Gb/s = 24 Gb/s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傳輸速度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，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多條併用可達主機與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JBOD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間最高</a:t>
            </a:r>
            <a:r>
              <a:rPr lang="en-US" altLang="zh-CN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64 Gb/s </a:t>
            </a:r>
            <a:r>
              <a:rPr lang="zh-CN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傳輸</a:t>
            </a:r>
            <a:r>
              <a:rPr lang="zh-TW" altLang="en-US" sz="18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效能。</a:t>
            </a:r>
            <a:endParaRPr lang="en-US" sz="1800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C87D93BB-DABA-7D49-8A1E-6B94914AA114}"/>
              </a:ext>
            </a:extLst>
          </p:cNvPr>
          <p:cNvSpPr txBox="1"/>
          <p:nvPr/>
        </p:nvSpPr>
        <p:spPr>
          <a:xfrm>
            <a:off x="3336996" y="4299383"/>
            <a:ext cx="837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34" name="TextBox 17">
            <a:extLst>
              <a:ext uri="{FF2B5EF4-FFF2-40B4-BE49-F238E27FC236}">
                <a16:creationId xmlns:a16="http://schemas.microsoft.com/office/drawing/2014/main" id="{9AE5671F-AF66-7A49-817A-87E3E9A65CC7}"/>
              </a:ext>
            </a:extLst>
          </p:cNvPr>
          <p:cNvSpPr txBox="1"/>
          <p:nvPr/>
        </p:nvSpPr>
        <p:spPr>
          <a:xfrm>
            <a:off x="5957095" y="4299383"/>
            <a:ext cx="9156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TL-D1600S</a:t>
            </a: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5B37337C-3672-354E-9418-A421503837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2317" y="3142585"/>
            <a:ext cx="1178518" cy="1252107"/>
          </a:xfrm>
          <a:prstGeom prst="rect">
            <a:avLst/>
          </a:prstGeom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1C3C3E49-76F0-104A-9B74-5BC61C9E0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3620" y="3049196"/>
            <a:ext cx="2152794" cy="1345496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1F16E221-91BB-ED49-BFA5-0DCEBBB0C8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6414" y="2430084"/>
            <a:ext cx="3192177" cy="1995110"/>
          </a:xfrm>
          <a:prstGeom prst="rect">
            <a:avLst/>
          </a:prstGeom>
        </p:spPr>
      </p:pic>
      <p:sp>
        <p:nvSpPr>
          <p:cNvPr id="39" name="Shape 528">
            <a:extLst>
              <a:ext uri="{FF2B5EF4-FFF2-40B4-BE49-F238E27FC236}">
                <a16:creationId xmlns:a16="http://schemas.microsoft.com/office/drawing/2014/main" id="{383A4592-BAD2-4FD0-B693-DB333E8CD8EA}"/>
              </a:ext>
            </a:extLst>
          </p:cNvPr>
          <p:cNvSpPr/>
          <p:nvPr/>
        </p:nvSpPr>
        <p:spPr>
          <a:xfrm>
            <a:off x="526313" y="2359042"/>
            <a:ext cx="7372070" cy="225821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圓角化對角線角落矩形 8">
            <a:extLst>
              <a:ext uri="{FF2B5EF4-FFF2-40B4-BE49-F238E27FC236}">
                <a16:creationId xmlns:a16="http://schemas.microsoft.com/office/drawing/2014/main" id="{14884BA8-904E-4E71-98FA-10D57BC2ECA8}"/>
              </a:ext>
            </a:extLst>
          </p:cNvPr>
          <p:cNvSpPr/>
          <p:nvPr/>
        </p:nvSpPr>
        <p:spPr>
          <a:xfrm>
            <a:off x="782811" y="2292099"/>
            <a:ext cx="1782328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TL SATA JBOD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280203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 hidden="1">
            <a:extLst>
              <a:ext uri="{FF2B5EF4-FFF2-40B4-BE49-F238E27FC236}">
                <a16:creationId xmlns:a16="http://schemas.microsoft.com/office/drawing/2014/main" id="{29569603-99E0-46DD-80BC-99B50C05AFEA}"/>
              </a:ext>
            </a:extLst>
          </p:cNvPr>
          <p:cNvGrpSpPr/>
          <p:nvPr/>
        </p:nvGrpSpPr>
        <p:grpSpPr>
          <a:xfrm>
            <a:off x="191668" y="1182047"/>
            <a:ext cx="8758667" cy="1993956"/>
            <a:chOff x="255558" y="1576063"/>
            <a:chExt cx="11678222" cy="2658608"/>
          </a:xfrm>
        </p:grpSpPr>
        <p:sp>
          <p:nvSpPr>
            <p:cNvPr id="43" name="Google Shape;584;p33">
              <a:extLst>
                <a:ext uri="{FF2B5EF4-FFF2-40B4-BE49-F238E27FC236}">
                  <a16:creationId xmlns:a16="http://schemas.microsoft.com/office/drawing/2014/main" id="{7C5C801B-BB11-4EA3-9F84-75242441FB1A}"/>
                </a:ext>
              </a:extLst>
            </p:cNvPr>
            <p:cNvSpPr/>
            <p:nvPr/>
          </p:nvSpPr>
          <p:spPr>
            <a:xfrm rot="10800000">
              <a:off x="255558" y="1576063"/>
              <a:ext cx="5485532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  <p:sp>
          <p:nvSpPr>
            <p:cNvPr id="44" name="Google Shape;584;p33">
              <a:extLst>
                <a:ext uri="{FF2B5EF4-FFF2-40B4-BE49-F238E27FC236}">
                  <a16:creationId xmlns:a16="http://schemas.microsoft.com/office/drawing/2014/main" id="{87D19077-8D98-4DD6-9D50-F9730D1E1222}"/>
                </a:ext>
              </a:extLst>
            </p:cNvPr>
            <p:cNvSpPr/>
            <p:nvPr/>
          </p:nvSpPr>
          <p:spPr>
            <a:xfrm rot="10800000">
              <a:off x="5811619" y="1576063"/>
              <a:ext cx="6122161" cy="2658608"/>
            </a:xfrm>
            <a:prstGeom prst="rect">
              <a:avLst/>
            </a:prstGeom>
            <a:gradFill>
              <a:gsLst>
                <a:gs pos="16000">
                  <a:srgbClr val="D34384">
                    <a:alpha val="60000"/>
                  </a:srgbClr>
                </a:gs>
                <a:gs pos="85000">
                  <a:srgbClr val="FF66FF">
                    <a:alpha val="0"/>
                  </a:srgbClr>
                </a:gs>
              </a:gsLst>
              <a:lin ang="16200000" scaled="0"/>
            </a:gradFill>
            <a:ln>
              <a:noFill/>
            </a:ln>
            <a:effectLst/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7452AEE-EDC0-1046-AA45-83D2F190B90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kumimoji="1" lang="zh-TW" altLang="en-US">
                <a:latin typeface="Arial" panose="020B0604020202020204" pitchFamily="34" charset="0"/>
                <a:sym typeface="Arial" panose="020B0604020202020204" pitchFamily="34" charset="0"/>
              </a:rPr>
              <a:t>隨附</a:t>
            </a:r>
            <a:r>
              <a:rPr kumimoji="1" lang="en-US" altLang="zh-TW">
                <a:latin typeface="Arial" panose="020B0604020202020204" pitchFamily="34" charset="0"/>
                <a:sym typeface="Arial" panose="020B0604020202020204" pitchFamily="34" charset="0"/>
              </a:rPr>
              <a:t> QXP </a:t>
            </a:r>
            <a:r>
              <a:rPr kumimoji="1" lang="zh-CN" altLang="en-US">
                <a:latin typeface="Arial" panose="020B0604020202020204" pitchFamily="34" charset="0"/>
                <a:sym typeface="Arial" panose="020B0604020202020204" pitchFamily="34" charset="0"/>
              </a:rPr>
              <a:t>擴充卡與外接線材，即買即用</a:t>
            </a:r>
            <a:endParaRPr kumimoji="1" lang="zh-TW" altLang="en-US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E54DBDD-C30C-DB4C-A11E-8CBAA9E4A1CD}"/>
              </a:ext>
            </a:extLst>
          </p:cNvPr>
          <p:cNvSpPr txBox="1"/>
          <p:nvPr/>
        </p:nvSpPr>
        <p:spPr>
          <a:xfrm>
            <a:off x="256022" y="2275708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sym typeface="Arial" panose="020B0604020202020204" pitchFamily="34" charset="0"/>
              </a:rPr>
              <a:t>TL-D400S</a:t>
            </a:r>
          </a:p>
        </p:txBody>
      </p:sp>
      <p:pic>
        <p:nvPicPr>
          <p:cNvPr id="15" name="圖片 14" descr="一張含有 監視器, 坐, 小, 電腦 的圖片&#10;&#10;自動產生的描述">
            <a:extLst>
              <a:ext uri="{FF2B5EF4-FFF2-40B4-BE49-F238E27FC236}">
                <a16:creationId xmlns:a16="http://schemas.microsoft.com/office/drawing/2014/main" id="{2FA90DA6-D8DE-9A43-B81D-86ECEF2208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82" y="2930876"/>
            <a:ext cx="2078273" cy="1298921"/>
          </a:xfrm>
          <a:prstGeom prst="rect">
            <a:avLst/>
          </a:prstGeom>
        </p:spPr>
      </p:pic>
      <p:sp>
        <p:nvSpPr>
          <p:cNvPr id="17" name="TextBox 17">
            <a:extLst>
              <a:ext uri="{FF2B5EF4-FFF2-40B4-BE49-F238E27FC236}">
                <a16:creationId xmlns:a16="http://schemas.microsoft.com/office/drawing/2014/main" id="{3E5B1BAD-7333-CC47-AB68-27AB3A5A9126}"/>
              </a:ext>
            </a:extLst>
          </p:cNvPr>
          <p:cNvSpPr txBox="1"/>
          <p:nvPr/>
        </p:nvSpPr>
        <p:spPr>
          <a:xfrm>
            <a:off x="1151689" y="2223040"/>
            <a:ext cx="1555851" cy="430875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QXP-400eS-A1164</a:t>
            </a:r>
          </a:p>
          <a:p>
            <a:r>
              <a:rPr lang="en-US" altLang="zh-TW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4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0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SATA </a:t>
            </a:r>
            <a:r>
              <a:rPr lang="zh-TW" altLang="en-US" sz="1000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擴充卡</a:t>
            </a:r>
            <a:endParaRPr lang="en-US" sz="1000"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51015-EDC3-A749-89C1-385E187E87EF}"/>
              </a:ext>
            </a:extLst>
          </p:cNvPr>
          <p:cNvSpPr txBox="1"/>
          <p:nvPr/>
        </p:nvSpPr>
        <p:spPr>
          <a:xfrm>
            <a:off x="2711359" y="2278978"/>
            <a:ext cx="1530203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ym typeface="Arial" panose="020B0604020202020204" pitchFamily="34" charset="0"/>
              </a:rPr>
              <a:t>1 x 1M SFF-8088 </a:t>
            </a:r>
            <a:r>
              <a:rPr lang="zh-CN" altLang="en-US" sz="1000">
                <a:sym typeface="Arial" panose="020B0604020202020204" pitchFamily="34" charset="0"/>
              </a:rPr>
              <a:t>線材</a:t>
            </a:r>
            <a:endParaRPr lang="en-US" sz="1000">
              <a:sym typeface="Arial" panose="020B0604020202020204" pitchFamily="34" charset="0"/>
            </a:endParaRPr>
          </a:p>
        </p:txBody>
      </p:sp>
      <p:sp>
        <p:nvSpPr>
          <p:cNvPr id="19" name="TextBox 17">
            <a:extLst>
              <a:ext uri="{FF2B5EF4-FFF2-40B4-BE49-F238E27FC236}">
                <a16:creationId xmlns:a16="http://schemas.microsoft.com/office/drawing/2014/main" id="{C211E644-5573-DA46-A286-539A396278BF}"/>
              </a:ext>
            </a:extLst>
          </p:cNvPr>
          <p:cNvSpPr txBox="1"/>
          <p:nvPr/>
        </p:nvSpPr>
        <p:spPr>
          <a:xfrm>
            <a:off x="4742282" y="2307678"/>
            <a:ext cx="836102" cy="276987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en-US" sz="1000">
                <a:sym typeface="Arial" panose="020B0604020202020204" pitchFamily="34" charset="0"/>
              </a:rPr>
              <a:t>TL-D800S</a:t>
            </a:r>
          </a:p>
        </p:txBody>
      </p:sp>
      <p:sp>
        <p:nvSpPr>
          <p:cNvPr id="20" name="TextBox 17">
            <a:extLst>
              <a:ext uri="{FF2B5EF4-FFF2-40B4-BE49-F238E27FC236}">
                <a16:creationId xmlns:a16="http://schemas.microsoft.com/office/drawing/2014/main" id="{F3D8DE5F-4CBF-DA44-870E-AE7B2178CE3E}"/>
              </a:ext>
            </a:extLst>
          </p:cNvPr>
          <p:cNvSpPr txBox="1"/>
          <p:nvPr/>
        </p:nvSpPr>
        <p:spPr>
          <a:xfrm>
            <a:off x="5872834" y="2309319"/>
            <a:ext cx="173974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1 x </a:t>
            </a:r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QXP-800eS-A1164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埠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S</a:t>
            </a:r>
            <a:endParaRPr lang="en-US" sz="10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DEF06EE0-AC64-6142-A77B-0B7CF4CF9A19}"/>
              </a:ext>
            </a:extLst>
          </p:cNvPr>
          <p:cNvSpPr txBox="1"/>
          <p:nvPr/>
        </p:nvSpPr>
        <p:spPr>
          <a:xfrm>
            <a:off x="7338184" y="2323061"/>
            <a:ext cx="14686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2 x </a:t>
            </a:r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1M</a:t>
            </a:r>
            <a:r>
              <a:rPr lang="en-US" sz="1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SFF-8088</a:t>
            </a:r>
            <a:r>
              <a:rPr lang="en-US" sz="1000" b="1">
                <a:solidFill>
                  <a:srgbClr val="84F8C9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線材</a:t>
            </a:r>
            <a:endParaRPr lang="en-US" altLang="zh-CN" sz="1000" b="1">
              <a:solidFill>
                <a:srgbClr val="39523E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1D2AF9-45E7-3148-B4BA-5A8C8630963E}"/>
              </a:ext>
            </a:extLst>
          </p:cNvPr>
          <p:cNvSpPr txBox="1"/>
          <p:nvPr/>
        </p:nvSpPr>
        <p:spPr>
          <a:xfrm>
            <a:off x="898187" y="4199801"/>
            <a:ext cx="8451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05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</a:defRPr>
            </a:lvl1pPr>
          </a:lstStyle>
          <a:p>
            <a:r>
              <a:rPr lang="en-US" sz="1000">
                <a:solidFill>
                  <a:srgbClr val="39523E"/>
                </a:solidFill>
                <a:cs typeface="Arial" panose="020B0604020202020204" pitchFamily="34" charset="0"/>
                <a:sym typeface="Arial" panose="020B0604020202020204" pitchFamily="34" charset="0"/>
              </a:rPr>
              <a:t>TL-D1600S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0DDA5D1E-1AFA-234B-B561-50D6D7BCFA2E}"/>
              </a:ext>
            </a:extLst>
          </p:cNvPr>
          <p:cNvSpPr txBox="1"/>
          <p:nvPr/>
        </p:nvSpPr>
        <p:spPr>
          <a:xfrm>
            <a:off x="2603475" y="4122856"/>
            <a:ext cx="1577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1 x QXP-1600eS</a:t>
            </a:r>
          </a:p>
          <a:p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PCIe 16</a:t>
            </a:r>
            <a:r>
              <a:rPr lang="zh-TW" alt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埠</a:t>
            </a:r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SATA </a:t>
            </a:r>
            <a:r>
              <a:rPr lang="zh-TW" alt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擴充卡</a:t>
            </a:r>
            <a:endParaRPr lang="en-US" sz="1000" b="1">
              <a:solidFill>
                <a:srgbClr val="39523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4" name="TextBox 17">
            <a:extLst>
              <a:ext uri="{FF2B5EF4-FFF2-40B4-BE49-F238E27FC236}">
                <a16:creationId xmlns:a16="http://schemas.microsoft.com/office/drawing/2014/main" id="{656F0AC3-855E-7142-B16E-DE9A4D3CC099}"/>
              </a:ext>
            </a:extLst>
          </p:cNvPr>
          <p:cNvSpPr txBox="1"/>
          <p:nvPr/>
        </p:nvSpPr>
        <p:spPr>
          <a:xfrm>
            <a:off x="4541955" y="4199801"/>
            <a:ext cx="2234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4 x 1M SFF-8088 </a:t>
            </a:r>
            <a:r>
              <a:rPr lang="zh-CN" alt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轉</a:t>
            </a:r>
            <a:r>
              <a:rPr lang="en-US" altLang="zh-CN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 SFF-8644 </a:t>
            </a:r>
            <a:r>
              <a:rPr lang="zh-CN" altLang="en-US" sz="10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Arial" panose="020B0604020202020204" pitchFamily="34" charset="0"/>
              </a:rPr>
              <a:t>線材</a:t>
            </a:r>
            <a:endParaRPr lang="en-US" altLang="zh-CN" sz="1000" b="1">
              <a:solidFill>
                <a:srgbClr val="39523E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" name="TextBox 17">
            <a:extLst>
              <a:ext uri="{FF2B5EF4-FFF2-40B4-BE49-F238E27FC236}">
                <a16:creationId xmlns:a16="http://schemas.microsoft.com/office/drawing/2014/main" id="{CAEF4EF8-B596-4045-8ACA-ED750637ACD1}"/>
              </a:ext>
            </a:extLst>
          </p:cNvPr>
          <p:cNvSpPr txBox="1"/>
          <p:nvPr/>
        </p:nvSpPr>
        <p:spPr>
          <a:xfrm>
            <a:off x="1112305" y="1470649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6" name="TextBox 17">
            <a:extLst>
              <a:ext uri="{FF2B5EF4-FFF2-40B4-BE49-F238E27FC236}">
                <a16:creationId xmlns:a16="http://schemas.microsoft.com/office/drawing/2014/main" id="{6978E717-66ED-E547-9133-041AB889BCEA}"/>
              </a:ext>
            </a:extLst>
          </p:cNvPr>
          <p:cNvSpPr txBox="1"/>
          <p:nvPr/>
        </p:nvSpPr>
        <p:spPr>
          <a:xfrm>
            <a:off x="2437851" y="1457775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3E10F258-F043-4043-B14B-47BD4F6B0176}"/>
              </a:ext>
            </a:extLst>
          </p:cNvPr>
          <p:cNvSpPr txBox="1"/>
          <p:nvPr/>
        </p:nvSpPr>
        <p:spPr>
          <a:xfrm>
            <a:off x="5769222" y="1549522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8" name="TextBox 17">
            <a:extLst>
              <a:ext uri="{FF2B5EF4-FFF2-40B4-BE49-F238E27FC236}">
                <a16:creationId xmlns:a16="http://schemas.microsoft.com/office/drawing/2014/main" id="{265EACAE-EB22-E249-ADCC-EFCE8D3BC595}"/>
              </a:ext>
            </a:extLst>
          </p:cNvPr>
          <p:cNvSpPr txBox="1"/>
          <p:nvPr/>
        </p:nvSpPr>
        <p:spPr>
          <a:xfrm>
            <a:off x="7270398" y="1549522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35A67BD6-B079-A144-A343-A949385699E1}"/>
              </a:ext>
            </a:extLst>
          </p:cNvPr>
          <p:cNvSpPr txBox="1"/>
          <p:nvPr/>
        </p:nvSpPr>
        <p:spPr>
          <a:xfrm>
            <a:off x="2264521" y="3325627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sp>
        <p:nvSpPr>
          <p:cNvPr id="30" name="TextBox 17">
            <a:extLst>
              <a:ext uri="{FF2B5EF4-FFF2-40B4-BE49-F238E27FC236}">
                <a16:creationId xmlns:a16="http://schemas.microsoft.com/office/drawing/2014/main" id="{47843439-754B-044C-B2BF-210BA8AEAF12}"/>
              </a:ext>
            </a:extLst>
          </p:cNvPr>
          <p:cNvSpPr txBox="1"/>
          <p:nvPr/>
        </p:nvSpPr>
        <p:spPr>
          <a:xfrm>
            <a:off x="4044070" y="3316087"/>
            <a:ext cx="38664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>
                <a:solidFill>
                  <a:srgbClr val="39523E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+</a:t>
            </a:r>
          </a:p>
        </p:txBody>
      </p:sp>
      <p:pic>
        <p:nvPicPr>
          <p:cNvPr id="4" name="圖片 3" descr="一張含有 電路 的圖片&#10;&#10;自動產生的描述">
            <a:extLst>
              <a:ext uri="{FF2B5EF4-FFF2-40B4-BE49-F238E27FC236}">
                <a16:creationId xmlns:a16="http://schemas.microsoft.com/office/drawing/2014/main" id="{35F98DAD-3BE0-482F-8875-9DF6AF916B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0370" y="1247694"/>
            <a:ext cx="746501" cy="995831"/>
          </a:xfrm>
          <a:prstGeom prst="rect">
            <a:avLst/>
          </a:prstGeom>
        </p:spPr>
      </p:pic>
      <p:pic>
        <p:nvPicPr>
          <p:cNvPr id="6" name="圖片 5" descr="一張含有 電子用品, 電路 的圖片&#10;&#10;自動產生的描述">
            <a:extLst>
              <a:ext uri="{FF2B5EF4-FFF2-40B4-BE49-F238E27FC236}">
                <a16:creationId xmlns:a16="http://schemas.microsoft.com/office/drawing/2014/main" id="{C1FD96F0-7DE2-4354-B1E4-E63C44ADA9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996" y="1302820"/>
            <a:ext cx="1269425" cy="9958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2B4CCDA-1166-4206-8E8B-617A7BC364B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8013" y="3112903"/>
            <a:ext cx="1243492" cy="995831"/>
          </a:xfrm>
          <a:prstGeom prst="rect">
            <a:avLst/>
          </a:prstGeom>
        </p:spPr>
      </p:pic>
      <p:pic>
        <p:nvPicPr>
          <p:cNvPr id="31" name="圖片 30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D3EC58E6-FC1E-4EF6-86E3-DACECFCE9E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1842" y="1318818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2" name="圖片 31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2226AF4D-2105-4E1B-A770-137A81760D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5382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3" name="圖片 32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250CB1FE-43A1-4E58-B2EB-8DF7242C68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2574" y="1340415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4" name="圖片 33" descr="一張含有 自行車, 光, 黑色, 藍色 的圖片&#10;&#10;自動產生的描述">
            <a:extLst>
              <a:ext uri="{FF2B5EF4-FFF2-40B4-BE49-F238E27FC236}">
                <a16:creationId xmlns:a16="http://schemas.microsoft.com/office/drawing/2014/main" id="{9FD3E550-AA10-44FC-956C-1A1193B2E85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4455" y="1340415"/>
            <a:ext cx="764612" cy="862013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5" name="圖片 34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AF58DF71-EC98-47C3-921D-FC1D336FA1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2131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6" name="圖片 35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BE82C1EB-0904-4C2C-BA3D-C7A896DB4BC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8879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7" name="圖片 36" descr="一張含有 球拍, 自行車, 水, 握住 的圖片&#10;&#10;自動產生的描述">
            <a:extLst>
              <a:ext uri="{FF2B5EF4-FFF2-40B4-BE49-F238E27FC236}">
                <a16:creationId xmlns:a16="http://schemas.microsoft.com/office/drawing/2014/main" id="{FC4E3F5E-0126-4A58-8A05-ECCDE6E39D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5627" y="3074325"/>
            <a:ext cx="955170" cy="995831"/>
          </a:xfrm>
          <a:prstGeom prst="rect">
            <a:avLst/>
          </a:prstGeom>
          <a:effectLst>
            <a:outerShdw blurRad="38100" dist="50800" dir="7200000" algn="t" rotWithShape="0">
              <a:prstClr val="black">
                <a:alpha val="41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508B28B-AB7F-4540-BE3D-638D3F94040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595" y="1298986"/>
            <a:ext cx="755474" cy="854110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53B33D1C-9743-49C8-BEC0-6035DA614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4237" y="1407891"/>
            <a:ext cx="1398280" cy="873925"/>
          </a:xfrm>
          <a:prstGeom prst="rect">
            <a:avLst/>
          </a:prstGeom>
        </p:spPr>
      </p:pic>
      <p:sp>
        <p:nvSpPr>
          <p:cNvPr id="40" name="Shape 528">
            <a:extLst>
              <a:ext uri="{FF2B5EF4-FFF2-40B4-BE49-F238E27FC236}">
                <a16:creationId xmlns:a16="http://schemas.microsoft.com/office/drawing/2014/main" id="{F117DDFD-1E60-4275-A7C3-88D4EAF88638}"/>
              </a:ext>
            </a:extLst>
          </p:cNvPr>
          <p:cNvSpPr/>
          <p:nvPr/>
        </p:nvSpPr>
        <p:spPr>
          <a:xfrm>
            <a:off x="189673" y="1128091"/>
            <a:ext cx="4034248" cy="1526452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Shape 528">
            <a:extLst>
              <a:ext uri="{FF2B5EF4-FFF2-40B4-BE49-F238E27FC236}">
                <a16:creationId xmlns:a16="http://schemas.microsoft.com/office/drawing/2014/main" id="{C5BD2AAE-13FB-4BBC-BF95-E87FDC3495D0}"/>
              </a:ext>
            </a:extLst>
          </p:cNvPr>
          <p:cNvSpPr/>
          <p:nvPr/>
        </p:nvSpPr>
        <p:spPr>
          <a:xfrm>
            <a:off x="4342938" y="1128091"/>
            <a:ext cx="4591620" cy="1526452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528">
            <a:extLst>
              <a:ext uri="{FF2B5EF4-FFF2-40B4-BE49-F238E27FC236}">
                <a16:creationId xmlns:a16="http://schemas.microsoft.com/office/drawing/2014/main" id="{217FB3D8-890D-461D-8159-41CFB275DC9B}"/>
              </a:ext>
            </a:extLst>
          </p:cNvPr>
          <p:cNvSpPr/>
          <p:nvPr/>
        </p:nvSpPr>
        <p:spPr>
          <a:xfrm>
            <a:off x="189673" y="2826771"/>
            <a:ext cx="7272034" cy="173202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145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528">
            <a:extLst>
              <a:ext uri="{FF2B5EF4-FFF2-40B4-BE49-F238E27FC236}">
                <a16:creationId xmlns:a16="http://schemas.microsoft.com/office/drawing/2014/main" id="{39064EF4-F845-4C78-9C54-6A4DCC817067}"/>
              </a:ext>
            </a:extLst>
          </p:cNvPr>
          <p:cNvSpPr/>
          <p:nvPr/>
        </p:nvSpPr>
        <p:spPr>
          <a:xfrm>
            <a:off x="193057" y="3100481"/>
            <a:ext cx="3995781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/>
              <a:t>網路擴充：</a:t>
            </a:r>
            <a:r>
              <a:rPr lang="zh-TW" sz="3200"/>
              <a:t>豐富的</a:t>
            </a:r>
            <a:r>
              <a:rPr lang="zh-TW"/>
              <a:t>各式</a:t>
            </a:r>
            <a:r>
              <a:rPr lang="zh-TW" sz="3200"/>
              <a:t>網路相關擴充配件</a:t>
            </a:r>
          </a:p>
        </p:txBody>
      </p:sp>
      <p:sp>
        <p:nvSpPr>
          <p:cNvPr id="5" name="Shape 528">
            <a:extLst>
              <a:ext uri="{FF2B5EF4-FFF2-40B4-BE49-F238E27FC236}">
                <a16:creationId xmlns:a16="http://schemas.microsoft.com/office/drawing/2014/main" id="{24B77BE9-F0CE-48C8-A5E7-F237C20D82CF}"/>
              </a:ext>
            </a:extLst>
          </p:cNvPr>
          <p:cNvSpPr/>
          <p:nvPr/>
        </p:nvSpPr>
        <p:spPr>
          <a:xfrm>
            <a:off x="192226" y="1157987"/>
            <a:ext cx="6127955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45">
            <a:extLst>
              <a:ext uri="{FF2B5EF4-FFF2-40B4-BE49-F238E27FC236}">
                <a16:creationId xmlns:a16="http://schemas.microsoft.com/office/drawing/2014/main" id="{3B07719A-5788-44BF-BF3A-A2A1E829E893}"/>
              </a:ext>
            </a:extLst>
          </p:cNvPr>
          <p:cNvSpPr txBox="1"/>
          <p:nvPr/>
        </p:nvSpPr>
        <p:spPr>
          <a:xfrm>
            <a:off x="4793860" y="2531607"/>
            <a:ext cx="152632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9523E"/>
                </a:solidFill>
                <a:ea typeface="+mn-ea"/>
              </a:rPr>
              <a:t>QXG-10G2T-107</a:t>
            </a:r>
            <a:endParaRPr lang="zh-TW" altLang="en-US" sz="1100" b="1">
              <a:solidFill>
                <a:srgbClr val="39523E"/>
              </a:solidFill>
              <a:ea typeface="+mn-ea"/>
            </a:endParaRPr>
          </a:p>
        </p:txBody>
      </p:sp>
      <p:sp>
        <p:nvSpPr>
          <p:cNvPr id="15" name="TextBox 73">
            <a:extLst>
              <a:ext uri="{FF2B5EF4-FFF2-40B4-BE49-F238E27FC236}">
                <a16:creationId xmlns:a16="http://schemas.microsoft.com/office/drawing/2014/main" id="{37923793-AD03-4606-9BA8-E4B0273155C2}"/>
              </a:ext>
            </a:extLst>
          </p:cNvPr>
          <p:cNvSpPr txBox="1"/>
          <p:nvPr/>
        </p:nvSpPr>
        <p:spPr>
          <a:xfrm>
            <a:off x="1896203" y="2500335"/>
            <a:ext cx="1602965" cy="292376"/>
          </a:xfrm>
          <a:prstGeom prst="rect">
            <a:avLst/>
          </a:prstGeom>
          <a:noFill/>
        </p:spPr>
        <p:txBody>
          <a:bodyPr wrap="square" lIns="121908" tIns="60954" rIns="121908" bIns="60954" rtlCol="0" anchor="t">
            <a:spAutoFit/>
          </a:bodyPr>
          <a:lstStyle/>
          <a:p>
            <a:pPr algn="ctr"/>
            <a:r>
              <a:rPr lang="en-US" sz="1100" b="1">
                <a:solidFill>
                  <a:srgbClr val="39523E"/>
                </a:solidFill>
                <a:ea typeface="+mn-ea"/>
              </a:rPr>
              <a:t>LAN-10G2T-X550</a:t>
            </a:r>
            <a:endParaRPr lang="zh-TW" altLang="en-US" sz="1200" b="1">
              <a:solidFill>
                <a:srgbClr val="39523E"/>
              </a:solidFill>
              <a:ea typeface="+mn-ea"/>
            </a:endParaRPr>
          </a:p>
        </p:txBody>
      </p:sp>
      <p:pic>
        <p:nvPicPr>
          <p:cNvPr id="18" name="圖片 46" descr="LAN-10G2T_x550+bracket.png">
            <a:extLst>
              <a:ext uri="{FF2B5EF4-FFF2-40B4-BE49-F238E27FC236}">
                <a16:creationId xmlns:a16="http://schemas.microsoft.com/office/drawing/2014/main" id="{EEFF19AC-CD04-4AF2-B955-4342331D422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1939" y="1866769"/>
            <a:ext cx="1146005" cy="649538"/>
          </a:xfrm>
          <a:prstGeom prst="rect">
            <a:avLst/>
          </a:prstGeom>
        </p:spPr>
      </p:pic>
      <p:sp>
        <p:nvSpPr>
          <p:cNvPr id="20" name="TextBox 29">
            <a:extLst>
              <a:ext uri="{FF2B5EF4-FFF2-40B4-BE49-F238E27FC236}">
                <a16:creationId xmlns:a16="http://schemas.microsoft.com/office/drawing/2014/main" id="{95818D34-4C3B-4C0B-B2E9-7DEE405794E2}"/>
              </a:ext>
            </a:extLst>
          </p:cNvPr>
          <p:cNvSpPr txBox="1"/>
          <p:nvPr/>
        </p:nvSpPr>
        <p:spPr>
          <a:xfrm>
            <a:off x="401030" y="2500335"/>
            <a:ext cx="1453259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/>
          <a:p>
            <a:r>
              <a:rPr lang="en-US" sz="1100" b="1">
                <a:solidFill>
                  <a:srgbClr val="39523E"/>
                </a:solidFill>
                <a:ea typeface="+mn-ea"/>
              </a:rPr>
              <a:t>QXG-10G2SF-CX4</a:t>
            </a:r>
          </a:p>
        </p:txBody>
      </p:sp>
      <p:sp>
        <p:nvSpPr>
          <p:cNvPr id="43" name="TextBox 29">
            <a:extLst>
              <a:ext uri="{FF2B5EF4-FFF2-40B4-BE49-F238E27FC236}">
                <a16:creationId xmlns:a16="http://schemas.microsoft.com/office/drawing/2014/main" id="{39FAA6E8-04E2-EA43-9204-1D1561C7C742}"/>
              </a:ext>
            </a:extLst>
          </p:cNvPr>
          <p:cNvSpPr txBox="1"/>
          <p:nvPr/>
        </p:nvSpPr>
        <p:spPr>
          <a:xfrm>
            <a:off x="478732" y="4463389"/>
            <a:ext cx="957930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/>
              <a:t>QXG-5G1T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92BF1C6-92C8-F24D-84AE-6DA1119815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692" y="3782587"/>
            <a:ext cx="1287455" cy="806805"/>
          </a:xfrm>
          <a:prstGeom prst="rect">
            <a:avLst/>
          </a:prstGeom>
        </p:spPr>
      </p:pic>
      <p:sp>
        <p:nvSpPr>
          <p:cNvPr id="45" name="TextBox 29">
            <a:extLst>
              <a:ext uri="{FF2B5EF4-FFF2-40B4-BE49-F238E27FC236}">
                <a16:creationId xmlns:a16="http://schemas.microsoft.com/office/drawing/2014/main" id="{C310ADD9-A473-6D44-A3A2-DE91256A9E26}"/>
              </a:ext>
            </a:extLst>
          </p:cNvPr>
          <p:cNvSpPr txBox="1"/>
          <p:nvPr/>
        </p:nvSpPr>
        <p:spPr>
          <a:xfrm>
            <a:off x="1715801" y="4463389"/>
            <a:ext cx="957930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/>
              <a:t>QXG-5G2T</a:t>
            </a:r>
          </a:p>
        </p:txBody>
      </p:sp>
      <p:sp>
        <p:nvSpPr>
          <p:cNvPr id="47" name="TextBox 29">
            <a:extLst>
              <a:ext uri="{FF2B5EF4-FFF2-40B4-BE49-F238E27FC236}">
                <a16:creationId xmlns:a16="http://schemas.microsoft.com/office/drawing/2014/main" id="{46A2F5E4-8623-B145-BF0A-DAA74F8BA667}"/>
              </a:ext>
            </a:extLst>
          </p:cNvPr>
          <p:cNvSpPr txBox="1"/>
          <p:nvPr/>
        </p:nvSpPr>
        <p:spPr>
          <a:xfrm>
            <a:off x="2982133" y="4463389"/>
            <a:ext cx="957930" cy="292376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/>
              <a:t>QXG-5G4T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3DDB097-6E9B-3A47-9C41-F3280FA3FB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5076" y="3782587"/>
            <a:ext cx="1164615" cy="729825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85D5C650-2543-FD47-8C75-72A8D2A748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7706" y="3775798"/>
            <a:ext cx="1183510" cy="741666"/>
          </a:xfrm>
          <a:prstGeom prst="rect">
            <a:avLst/>
          </a:prstGeom>
        </p:spPr>
      </p:pic>
      <p:sp>
        <p:nvSpPr>
          <p:cNvPr id="56" name="文字方塊 55">
            <a:extLst>
              <a:ext uri="{FF2B5EF4-FFF2-40B4-BE49-F238E27FC236}">
                <a16:creationId xmlns:a16="http://schemas.microsoft.com/office/drawing/2014/main" id="{39388A57-6DB5-774C-8EEE-0EA6361EE25A}"/>
              </a:ext>
            </a:extLst>
          </p:cNvPr>
          <p:cNvSpPr txBox="1"/>
          <p:nvPr/>
        </p:nvSpPr>
        <p:spPr>
          <a:xfrm>
            <a:off x="616538" y="3427454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kumimoji="1" sz="1000">
                <a:solidFill>
                  <a:schemeClr val="tx1"/>
                </a:solidFill>
              </a:defRPr>
            </a:lvl1pPr>
          </a:lstStyle>
          <a:p>
            <a:r>
              <a:rPr lang="en-US" altLang="zh-TW" b="1">
                <a:solidFill>
                  <a:schemeClr val="bg1"/>
                </a:solidFill>
              </a:rPr>
              <a:t>1 x RJ45</a:t>
            </a:r>
            <a:endParaRPr lang="zh-TW" altLang="en-US" b="1">
              <a:solidFill>
                <a:schemeClr val="bg1"/>
              </a:solidFill>
            </a:endParaRPr>
          </a:p>
        </p:txBody>
      </p:sp>
      <p:sp>
        <p:nvSpPr>
          <p:cNvPr id="57" name="文字方塊 56">
            <a:extLst>
              <a:ext uri="{FF2B5EF4-FFF2-40B4-BE49-F238E27FC236}">
                <a16:creationId xmlns:a16="http://schemas.microsoft.com/office/drawing/2014/main" id="{6B84B362-9153-8944-A264-BA84C63308A3}"/>
              </a:ext>
            </a:extLst>
          </p:cNvPr>
          <p:cNvSpPr txBox="1"/>
          <p:nvPr/>
        </p:nvSpPr>
        <p:spPr>
          <a:xfrm>
            <a:off x="1895038" y="3427454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2 x RJ45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58" name="文字方塊 57">
            <a:extLst>
              <a:ext uri="{FF2B5EF4-FFF2-40B4-BE49-F238E27FC236}">
                <a16:creationId xmlns:a16="http://schemas.microsoft.com/office/drawing/2014/main" id="{E0C93384-1ED2-144D-9243-6F01DB00DB85}"/>
              </a:ext>
            </a:extLst>
          </p:cNvPr>
          <p:cNvSpPr txBox="1"/>
          <p:nvPr/>
        </p:nvSpPr>
        <p:spPr>
          <a:xfrm>
            <a:off x="3243572" y="3427454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4 x RJ45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61" name="TextBox 45">
            <a:extLst>
              <a:ext uri="{FF2B5EF4-FFF2-40B4-BE49-F238E27FC236}">
                <a16:creationId xmlns:a16="http://schemas.microsoft.com/office/drawing/2014/main" id="{01EF8245-0FB0-7347-9DF6-7A0BA9196594}"/>
              </a:ext>
            </a:extLst>
          </p:cNvPr>
          <p:cNvSpPr txBox="1"/>
          <p:nvPr/>
        </p:nvSpPr>
        <p:spPr>
          <a:xfrm>
            <a:off x="3350354" y="2517669"/>
            <a:ext cx="1526321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100" b="1">
                <a:solidFill>
                  <a:srgbClr val="39523E"/>
                </a:solidFill>
                <a:ea typeface="+mn-ea"/>
              </a:rPr>
              <a:t>QXG-10G2T-107</a:t>
            </a:r>
            <a:endParaRPr lang="zh-TW" altLang="en-US" sz="1100" b="1">
              <a:solidFill>
                <a:srgbClr val="39523E"/>
              </a:solidFill>
              <a:ea typeface="+mn-ea"/>
            </a:endParaRPr>
          </a:p>
        </p:txBody>
      </p:sp>
      <p:pic>
        <p:nvPicPr>
          <p:cNvPr id="62" name="Picture 53">
            <a:extLst>
              <a:ext uri="{FF2B5EF4-FFF2-40B4-BE49-F238E27FC236}">
                <a16:creationId xmlns:a16="http://schemas.microsoft.com/office/drawing/2014/main" id="{7D701FCD-A316-3941-BEB3-AB087FA2A2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570" y="1855911"/>
            <a:ext cx="1192146" cy="745223"/>
          </a:xfrm>
          <a:prstGeom prst="rect">
            <a:avLst/>
          </a:prstGeom>
        </p:spPr>
      </p:pic>
      <p:sp>
        <p:nvSpPr>
          <p:cNvPr id="63" name="文字方塊 62">
            <a:extLst>
              <a:ext uri="{FF2B5EF4-FFF2-40B4-BE49-F238E27FC236}">
                <a16:creationId xmlns:a16="http://schemas.microsoft.com/office/drawing/2014/main" id="{BB0E9AC8-F0C9-2B40-842D-491CC7CD5C79}"/>
              </a:ext>
            </a:extLst>
          </p:cNvPr>
          <p:cNvSpPr txBox="1"/>
          <p:nvPr/>
        </p:nvSpPr>
        <p:spPr>
          <a:xfrm>
            <a:off x="3728925" y="1533371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2 x RJ45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E018BC3E-95E7-2C44-8FC9-566CBFC6F365}"/>
              </a:ext>
            </a:extLst>
          </p:cNvPr>
          <p:cNvSpPr txBox="1"/>
          <p:nvPr/>
        </p:nvSpPr>
        <p:spPr>
          <a:xfrm>
            <a:off x="5179595" y="1533371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 anchor="t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1 x RJ45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988A6159-1E58-7F43-98A8-F89F17E16AF0}"/>
              </a:ext>
            </a:extLst>
          </p:cNvPr>
          <p:cNvSpPr txBox="1"/>
          <p:nvPr/>
        </p:nvSpPr>
        <p:spPr>
          <a:xfrm>
            <a:off x="730243" y="1533371"/>
            <a:ext cx="740961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2 x SFP+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pic>
        <p:nvPicPr>
          <p:cNvPr id="70" name="圖片 69">
            <a:extLst>
              <a:ext uri="{FF2B5EF4-FFF2-40B4-BE49-F238E27FC236}">
                <a16:creationId xmlns:a16="http://schemas.microsoft.com/office/drawing/2014/main" id="{D5644308-9B86-6D48-84E3-14D228FC3F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52" y="1869724"/>
            <a:ext cx="1107936" cy="692337"/>
          </a:xfrm>
          <a:prstGeom prst="rect">
            <a:avLst/>
          </a:prstGeom>
        </p:spPr>
      </p:pic>
      <p:sp>
        <p:nvSpPr>
          <p:cNvPr id="17" name="TextBox 76">
            <a:extLst>
              <a:ext uri="{FF2B5EF4-FFF2-40B4-BE49-F238E27FC236}">
                <a16:creationId xmlns:a16="http://schemas.microsoft.com/office/drawing/2014/main" id="{C3930D45-CD26-47AC-B24C-D3EFB230FDBC}"/>
              </a:ext>
            </a:extLst>
          </p:cNvPr>
          <p:cNvSpPr txBox="1"/>
          <p:nvPr/>
        </p:nvSpPr>
        <p:spPr>
          <a:xfrm>
            <a:off x="4619768" y="4471078"/>
            <a:ext cx="1473480" cy="276999"/>
          </a:xfrm>
          <a:prstGeom prst="rect">
            <a:avLst/>
          </a:prstGeom>
          <a:noFill/>
        </p:spPr>
        <p:txBody>
          <a:bodyPr wrap="none" lIns="121908" tIns="60954" rIns="121908" bIns="60954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altLang="zh-TW"/>
              <a:t>LAN-40G2SF-MLX</a:t>
            </a:r>
          </a:p>
        </p:txBody>
      </p:sp>
      <p:sp>
        <p:nvSpPr>
          <p:cNvPr id="55" name="TextBox 76">
            <a:extLst>
              <a:ext uri="{FF2B5EF4-FFF2-40B4-BE49-F238E27FC236}">
                <a16:creationId xmlns:a16="http://schemas.microsoft.com/office/drawing/2014/main" id="{E0F654A7-FA76-E648-BBFD-6F58934AF787}"/>
              </a:ext>
            </a:extLst>
          </p:cNvPr>
          <p:cNvSpPr txBox="1"/>
          <p:nvPr/>
        </p:nvSpPr>
        <p:spPr>
          <a:xfrm>
            <a:off x="6248028" y="4478772"/>
            <a:ext cx="1391728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TW" sz="1100" b="1">
                <a:solidFill>
                  <a:srgbClr val="39523E"/>
                </a:solidFill>
                <a:ea typeface="+mn-ea"/>
              </a:rPr>
              <a:t>QXG-25G2SF-CX4</a:t>
            </a:r>
          </a:p>
        </p:txBody>
      </p: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206BEB08-93B6-6C4E-8A09-DC46A4116AAF}"/>
              </a:ext>
            </a:extLst>
          </p:cNvPr>
          <p:cNvSpPr txBox="1"/>
          <p:nvPr/>
        </p:nvSpPr>
        <p:spPr>
          <a:xfrm>
            <a:off x="5047482" y="3427454"/>
            <a:ext cx="633039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40Gb/s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66" name="文字方塊 65">
            <a:extLst>
              <a:ext uri="{FF2B5EF4-FFF2-40B4-BE49-F238E27FC236}">
                <a16:creationId xmlns:a16="http://schemas.microsoft.com/office/drawing/2014/main" id="{BEDB12C6-BF4F-FC4D-90ED-4C54056E4802}"/>
              </a:ext>
            </a:extLst>
          </p:cNvPr>
          <p:cNvSpPr txBox="1"/>
          <p:nvPr/>
        </p:nvSpPr>
        <p:spPr>
          <a:xfrm>
            <a:off x="6535903" y="3427454"/>
            <a:ext cx="633039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25Gb/s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pic>
        <p:nvPicPr>
          <p:cNvPr id="67" name="圖片 66">
            <a:extLst>
              <a:ext uri="{FF2B5EF4-FFF2-40B4-BE49-F238E27FC236}">
                <a16:creationId xmlns:a16="http://schemas.microsoft.com/office/drawing/2014/main" id="{34C9934A-0C4F-5341-943E-09C9E49D74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1051" y="3563661"/>
            <a:ext cx="1433616" cy="1075212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0F0339D3-F5CF-F048-908D-6CDDB8C612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993" y="3742401"/>
            <a:ext cx="1307875" cy="817277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0ADF4E3D-AE90-8940-AF8C-4080F1C1BBED}"/>
              </a:ext>
            </a:extLst>
          </p:cNvPr>
          <p:cNvSpPr txBox="1"/>
          <p:nvPr/>
        </p:nvSpPr>
        <p:spPr>
          <a:xfrm>
            <a:off x="2272008" y="1533371"/>
            <a:ext cx="721167" cy="272415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zh-TW" sz="1000" b="1">
                <a:solidFill>
                  <a:schemeClr val="bg1"/>
                </a:solidFill>
              </a:rPr>
              <a:t>2 x RJ45</a:t>
            </a:r>
            <a:endParaRPr kumimoji="1" lang="zh-TW" altLang="en-US" sz="1000" b="1">
              <a:solidFill>
                <a:schemeClr val="bg1"/>
              </a:solidFill>
            </a:endParaRPr>
          </a:p>
        </p:txBody>
      </p:sp>
      <p:sp>
        <p:nvSpPr>
          <p:cNvPr id="81" name="TextBox 45">
            <a:extLst>
              <a:ext uri="{FF2B5EF4-FFF2-40B4-BE49-F238E27FC236}">
                <a16:creationId xmlns:a16="http://schemas.microsoft.com/office/drawing/2014/main" id="{1F68397C-4447-5F46-809F-0A050C350D2D}"/>
              </a:ext>
            </a:extLst>
          </p:cNvPr>
          <p:cNvSpPr txBox="1"/>
          <p:nvPr/>
        </p:nvSpPr>
        <p:spPr>
          <a:xfrm>
            <a:off x="6463510" y="2483872"/>
            <a:ext cx="2514572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1100" b="1">
                <a:solidFill>
                  <a:srgbClr val="39523E"/>
                </a:solidFill>
                <a:ea typeface="+mn-ea"/>
              </a:defRPr>
            </a:lvl1pPr>
          </a:lstStyle>
          <a:p>
            <a:r>
              <a:rPr lang="en-US" altLang="zh-TW"/>
              <a:t>QXG-32G2FC/QXG-16G2FC</a:t>
            </a:r>
            <a:endParaRPr lang="zh-TW" altLang="en-US"/>
          </a:p>
        </p:txBody>
      </p:sp>
      <p:pic>
        <p:nvPicPr>
          <p:cNvPr id="83" name="圖片 82">
            <a:extLst>
              <a:ext uri="{FF2B5EF4-FFF2-40B4-BE49-F238E27FC236}">
                <a16:creationId xmlns:a16="http://schemas.microsoft.com/office/drawing/2014/main" id="{20288748-F454-8146-8B0D-A00BC7F813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0837" y="1606881"/>
            <a:ext cx="1397045" cy="873412"/>
          </a:xfrm>
          <a:prstGeom prst="rect">
            <a:avLst/>
          </a:prstGeom>
        </p:spPr>
      </p:pic>
      <p:sp>
        <p:nvSpPr>
          <p:cNvPr id="85" name="圓角化對角線角落矩形 8">
            <a:extLst>
              <a:ext uri="{FF2B5EF4-FFF2-40B4-BE49-F238E27FC236}">
                <a16:creationId xmlns:a16="http://schemas.microsoft.com/office/drawing/2014/main" id="{0579C713-0693-4BEE-98AD-7C0EA08F1AD3}"/>
              </a:ext>
            </a:extLst>
          </p:cNvPr>
          <p:cNvSpPr/>
          <p:nvPr/>
        </p:nvSpPr>
        <p:spPr>
          <a:xfrm>
            <a:off x="374848" y="952726"/>
            <a:ext cx="1996911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10GbE 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網路擴充卡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6" name="Shape 528">
            <a:extLst>
              <a:ext uri="{FF2B5EF4-FFF2-40B4-BE49-F238E27FC236}">
                <a16:creationId xmlns:a16="http://schemas.microsoft.com/office/drawing/2014/main" id="{EA298FED-2314-4DE5-BB27-8D5C67F71861}"/>
              </a:ext>
            </a:extLst>
          </p:cNvPr>
          <p:cNvSpPr/>
          <p:nvPr/>
        </p:nvSpPr>
        <p:spPr>
          <a:xfrm>
            <a:off x="6438740" y="1157987"/>
            <a:ext cx="2514572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圓角化對角線角落矩形 8">
            <a:extLst>
              <a:ext uri="{FF2B5EF4-FFF2-40B4-BE49-F238E27FC236}">
                <a16:creationId xmlns:a16="http://schemas.microsoft.com/office/drawing/2014/main" id="{20FF0F44-DFA9-4DB3-B985-7E4F95D085C3}"/>
              </a:ext>
            </a:extLst>
          </p:cNvPr>
          <p:cNvSpPr/>
          <p:nvPr/>
        </p:nvSpPr>
        <p:spPr>
          <a:xfrm>
            <a:off x="6621362" y="952726"/>
            <a:ext cx="1623394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 err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Fibre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Channel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9" name="圓角化對角線角落矩形 8">
            <a:extLst>
              <a:ext uri="{FF2B5EF4-FFF2-40B4-BE49-F238E27FC236}">
                <a16:creationId xmlns:a16="http://schemas.microsoft.com/office/drawing/2014/main" id="{D5AD07BD-E9B4-49E0-99EB-27FB9C3CF744}"/>
              </a:ext>
            </a:extLst>
          </p:cNvPr>
          <p:cNvSpPr/>
          <p:nvPr/>
        </p:nvSpPr>
        <p:spPr>
          <a:xfrm>
            <a:off x="374849" y="2910379"/>
            <a:ext cx="1897160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5GbE </a:t>
            </a:r>
            <a:r>
              <a:rPr lang="zh-TW" altLang="en-US" sz="1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網路擴充卡</a:t>
            </a:r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0" name="Shape 528">
            <a:extLst>
              <a:ext uri="{FF2B5EF4-FFF2-40B4-BE49-F238E27FC236}">
                <a16:creationId xmlns:a16="http://schemas.microsoft.com/office/drawing/2014/main" id="{DE8B63BE-F96A-44F4-93FE-EA4A550B6777}"/>
              </a:ext>
            </a:extLst>
          </p:cNvPr>
          <p:cNvSpPr/>
          <p:nvPr/>
        </p:nvSpPr>
        <p:spPr>
          <a:xfrm>
            <a:off x="4299875" y="3100481"/>
            <a:ext cx="3429584" cy="1658484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圓角化對角線角落矩形 8">
            <a:extLst>
              <a:ext uri="{FF2B5EF4-FFF2-40B4-BE49-F238E27FC236}">
                <a16:creationId xmlns:a16="http://schemas.microsoft.com/office/drawing/2014/main" id="{AD550588-3ACA-4A3E-8CE8-F770C557595B}"/>
              </a:ext>
            </a:extLst>
          </p:cNvPr>
          <p:cNvSpPr/>
          <p:nvPr/>
        </p:nvSpPr>
        <p:spPr>
          <a:xfrm>
            <a:off x="4481664" y="2910379"/>
            <a:ext cx="2217037" cy="434357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40/25GbE</a:t>
            </a:r>
            <a:r>
              <a:rPr lang="zh-CN" altLang="en-US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網路擴充卡</a:t>
            </a:r>
            <a:endParaRPr lang="en-US" altLang="zh-CN" sz="16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F675DF2-755B-7D4A-A028-1BD07A99FCC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6974" y="1877321"/>
            <a:ext cx="1108131" cy="69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83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圓角化對角線角落矩形 8">
            <a:extLst>
              <a:ext uri="{FF2B5EF4-FFF2-40B4-BE49-F238E27FC236}">
                <a16:creationId xmlns:a16="http://schemas.microsoft.com/office/drawing/2014/main" id="{A38478E2-1D52-4915-98B2-C709C8A0E3F2}"/>
              </a:ext>
            </a:extLst>
          </p:cNvPr>
          <p:cNvSpPr/>
          <p:nvPr/>
        </p:nvSpPr>
        <p:spPr>
          <a:xfrm>
            <a:off x="3149942" y="1521363"/>
            <a:ext cx="4567742" cy="490864"/>
          </a:xfrm>
          <a:prstGeom prst="snip2DiagRect">
            <a:avLst>
              <a:gd name="adj1" fmla="val 0"/>
              <a:gd name="adj2" fmla="val 2805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A9602C08-1BB1-4C18-A470-6AD067CD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sz="3200"/>
              <a:t>效能擴充：利用 </a:t>
            </a:r>
            <a:r>
              <a:rPr kumimoji="1" lang="en" altLang="zh-TW" sz="3200">
                <a:latin typeface="Arial" panose="020B0604020202020204" pitchFamily="34" charset="0"/>
                <a:cs typeface="Arial" panose="020B0604020202020204" pitchFamily="34" charset="0"/>
              </a:rPr>
              <a:t>QM2</a:t>
            </a:r>
            <a:r>
              <a:rPr kumimoji="1" lang="en" altLang="zh-TW" sz="3200"/>
              <a:t> </a:t>
            </a:r>
            <a:r>
              <a:rPr kumimoji="1" lang="zh-TW" altLang="en-US" sz="3200"/>
              <a:t>卡擴展 </a:t>
            </a:r>
            <a:r>
              <a:rPr kumimoji="1" lang="en-US" altLang="zh-TW" sz="3200" err="1">
                <a:latin typeface="Arial" panose="020B0604020202020204" pitchFamily="34" charset="0"/>
                <a:cs typeface="Arial" panose="020B0604020202020204" pitchFamily="34" charset="0"/>
              </a:rPr>
              <a:t>NVMe</a:t>
            </a:r>
            <a:r>
              <a:rPr kumimoji="1"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 SSD</a:t>
            </a:r>
            <a:r>
              <a:rPr kumimoji="1" lang="zh-TW" alt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TW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16">
            <a:extLst>
              <a:ext uri="{FF2B5EF4-FFF2-40B4-BE49-F238E27FC236}">
                <a16:creationId xmlns:a16="http://schemas.microsoft.com/office/drawing/2014/main" id="{3A9BFEA9-45C5-2541-9515-06DF258E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64" y="3321613"/>
            <a:ext cx="1056235" cy="1032370"/>
          </a:xfrm>
          <a:prstGeom prst="ellipse">
            <a:avLst/>
          </a:prstGeom>
          <a:solidFill>
            <a:srgbClr val="C3D69B"/>
          </a:solidFill>
          <a:ln w="9525">
            <a:noFill/>
            <a:round/>
            <a:headEnd/>
            <a:tailEnd/>
          </a:ln>
        </p:spPr>
        <p:txBody>
          <a:bodyPr lIns="121900" tIns="60950" rIns="121900" bIns="60950" anchor="ctr"/>
          <a:lstStyle/>
          <a:p>
            <a:pPr indent="-117475" algn="ctr">
              <a:buClr>
                <a:srgbClr val="000000"/>
              </a:buClr>
              <a:buSzPts val="1400"/>
              <a:defRPr/>
            </a:pPr>
            <a:endParaRPr lang="zh-TW" altLang="zh-TW" sz="1900">
              <a:solidFill>
                <a:srgbClr val="FFFFFF"/>
              </a:solidFill>
              <a:ea typeface="新細明體" pitchFamily="18" charset="-120"/>
              <a:cs typeface="Arial" charset="0"/>
              <a:sym typeface="Arial" charset="0"/>
            </a:endParaRPr>
          </a:p>
        </p:txBody>
      </p:sp>
      <p:pic>
        <p:nvPicPr>
          <p:cNvPr id="6" name="圖片 10" descr="QM2-2S-220A_Front_left-angle.png">
            <a:extLst>
              <a:ext uri="{FF2B5EF4-FFF2-40B4-BE49-F238E27FC236}">
                <a16:creationId xmlns:a16="http://schemas.microsoft.com/office/drawing/2014/main" id="{1BFD7739-A94D-6E4D-9E7E-CFDA28BBC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439" y="3367242"/>
            <a:ext cx="1652128" cy="1032753"/>
          </a:xfrm>
          <a:prstGeom prst="rect">
            <a:avLst/>
          </a:prstGeom>
        </p:spPr>
      </p:pic>
      <p:sp>
        <p:nvSpPr>
          <p:cNvPr id="8" name="Shape 316">
            <a:extLst>
              <a:ext uri="{FF2B5EF4-FFF2-40B4-BE49-F238E27FC236}">
                <a16:creationId xmlns:a16="http://schemas.microsoft.com/office/drawing/2014/main" id="{D7B7168B-C9F1-3946-B553-0EB0EEDC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406" y="2134342"/>
            <a:ext cx="1051193" cy="1041506"/>
          </a:xfrm>
          <a:prstGeom prst="ellipse">
            <a:avLst/>
          </a:prstGeom>
          <a:solidFill>
            <a:srgbClr val="C3D69B"/>
          </a:solidFill>
          <a:ln>
            <a:noFill/>
          </a:ln>
        </p:spPr>
        <p:txBody>
          <a:bodyPr lIns="121900" tIns="60950" rIns="121900" bIns="60950" anchor="ctr"/>
          <a:lstStyle>
            <a:lvl1pPr indent="-117475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>
              <a:buClr>
                <a:srgbClr val="000000"/>
              </a:buClr>
              <a:buSzPts val="1400"/>
            </a:pPr>
            <a:endParaRPr lang="zh-TW" altLang="zh-TW" sz="1900">
              <a:solidFill>
                <a:srgbClr val="FFFFFF"/>
              </a:solidFill>
              <a:sym typeface="Arial" charset="0"/>
            </a:endParaRPr>
          </a:p>
        </p:txBody>
      </p:sp>
      <p:pic>
        <p:nvPicPr>
          <p:cNvPr id="9" name="圖片 11">
            <a:extLst>
              <a:ext uri="{FF2B5EF4-FFF2-40B4-BE49-F238E27FC236}">
                <a16:creationId xmlns:a16="http://schemas.microsoft.com/office/drawing/2014/main" id="{1233EDDE-3C9A-294D-9758-514B812D1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65" y="2191039"/>
            <a:ext cx="1706322" cy="984810"/>
          </a:xfrm>
          <a:prstGeom prst="rect">
            <a:avLst/>
          </a:prstGeom>
        </p:spPr>
      </p:pic>
      <p:sp>
        <p:nvSpPr>
          <p:cNvPr id="26" name="Shape 258">
            <a:extLst>
              <a:ext uri="{FF2B5EF4-FFF2-40B4-BE49-F238E27FC236}">
                <a16:creationId xmlns:a16="http://schemas.microsoft.com/office/drawing/2014/main" id="{3785CD9C-5718-A54C-9AFB-5FED4D688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1538" y="2784680"/>
            <a:ext cx="6152197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4 x M.2 2280 </a:t>
            </a:r>
            <a:r>
              <a:rPr lang="en-US" altLang="zh-TW" sz="2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Gen</a:t>
            </a:r>
            <a:r>
              <a:rPr lang="zh-TW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3</a:t>
            </a:r>
            <a:r>
              <a:rPr lang="zh-TW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x4</a:t>
            </a:r>
            <a:r>
              <a:rPr lang="zh-TW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000" b="1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</a:t>
            </a:r>
            <a:r>
              <a:rPr lang="zh-Hant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埠</a:t>
            </a:r>
            <a:endParaRPr lang="en-US" altLang="en-US" sz="2000" b="1">
              <a:latin typeface="Arial" panose="020B0604020202020204" pitchFamily="34" charset="0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27" name="文字方塊 16">
            <a:extLst>
              <a:ext uri="{FF2B5EF4-FFF2-40B4-BE49-F238E27FC236}">
                <a16:creationId xmlns:a16="http://schemas.microsoft.com/office/drawing/2014/main" id="{07E58397-8BBE-C54F-A012-4AC527B44067}"/>
              </a:ext>
            </a:extLst>
          </p:cNvPr>
          <p:cNvSpPr txBox="1"/>
          <p:nvPr/>
        </p:nvSpPr>
        <p:spPr>
          <a:xfrm>
            <a:off x="2321902" y="2215656"/>
            <a:ext cx="2986390" cy="61555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4P</a:t>
            </a:r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17">
            <a:extLst>
              <a:ext uri="{FF2B5EF4-FFF2-40B4-BE49-F238E27FC236}">
                <a16:creationId xmlns:a16="http://schemas.microsoft.com/office/drawing/2014/main" id="{F052A504-76CD-9D4D-ACD3-290056093690}"/>
              </a:ext>
            </a:extLst>
          </p:cNvPr>
          <p:cNvSpPr/>
          <p:nvPr/>
        </p:nvSpPr>
        <p:spPr>
          <a:xfrm>
            <a:off x="5033587" y="2266657"/>
            <a:ext cx="206498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(Gen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3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x8</a:t>
            </a:r>
            <a:r>
              <a:rPr lang="zh-TW" altLang="en-US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 </a:t>
            </a:r>
            <a:r>
              <a:rPr lang="zh-TW" sz="2400">
                <a:solidFill>
                  <a:srgbClr val="39523E"/>
                </a:solidFill>
                <a:ea typeface="Microsoft YaHei"/>
                <a:sym typeface="微軟正黑體" charset="-120"/>
              </a:rPr>
              <a:t>卡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>
              <a:solidFill>
                <a:srgbClr val="39523E"/>
              </a:solidFill>
              <a:latin typeface="微軟正黑體"/>
              <a:ea typeface="微軟正黑體" charset="-120"/>
            </a:endParaRPr>
          </a:p>
        </p:txBody>
      </p:sp>
      <p:sp>
        <p:nvSpPr>
          <p:cNvPr id="31" name="Shape 258">
            <a:extLst>
              <a:ext uri="{FF2B5EF4-FFF2-40B4-BE49-F238E27FC236}">
                <a16:creationId xmlns:a16="http://schemas.microsoft.com/office/drawing/2014/main" id="{882DBE91-3A05-AE43-8AAF-39D7519C7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3970802"/>
            <a:ext cx="6152197" cy="546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699" rIns="91431" bIns="45699" anchor="t"/>
          <a:lstStyle>
            <a:lvl1pPr marL="341313" indent="-341313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marL="340995" indent="-340995">
              <a:buClr>
                <a:srgbClr val="000000"/>
              </a:buClr>
              <a:buSzPct val="100000"/>
            </a:pP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2 x M.2 22110/2280 </a:t>
            </a:r>
            <a:r>
              <a:rPr lang="en-US" altLang="zh-TW" sz="2000" b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PCIe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Gen 3 x4 </a:t>
            </a:r>
            <a:r>
              <a:rPr lang="en-US" altLang="zh-TW" sz="2000" b="1" err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NVMe</a:t>
            </a:r>
            <a:r>
              <a:rPr lang="en-US" altLang="zh-TW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SSD </a:t>
            </a:r>
            <a:r>
              <a:rPr lang="zh-Hant" altLang="en-US" sz="2000" b="1"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埠</a:t>
            </a:r>
            <a:endParaRPr lang="en-US" altLang="en-US" sz="2000" b="1">
              <a:latin typeface="Arial" panose="020B0604020202020204" pitchFamily="34" charset="0"/>
              <a:ea typeface="微軟正黑體" charset="-120"/>
              <a:cs typeface="Arial" panose="020B0604020202020204" pitchFamily="34" charset="0"/>
            </a:endParaRPr>
          </a:p>
        </p:txBody>
      </p:sp>
      <p:sp>
        <p:nvSpPr>
          <p:cNvPr id="32" name="文字方塊 21">
            <a:extLst>
              <a:ext uri="{FF2B5EF4-FFF2-40B4-BE49-F238E27FC236}">
                <a16:creationId xmlns:a16="http://schemas.microsoft.com/office/drawing/2014/main" id="{FF2CD4A5-0300-F54C-929D-827BC8FC0450}"/>
              </a:ext>
            </a:extLst>
          </p:cNvPr>
          <p:cNvSpPr txBox="1"/>
          <p:nvPr/>
        </p:nvSpPr>
        <p:spPr>
          <a:xfrm>
            <a:off x="2360187" y="3401778"/>
            <a:ext cx="2680542" cy="615553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QM2-</a:t>
            </a:r>
            <a:r>
              <a:rPr kumimoji="1" lang="en-US" altLang="zh-TW" sz="3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2P</a:t>
            </a:r>
            <a:r>
              <a:rPr kumimoji="1" lang="en-US" altLang="zh-TW" sz="3400" b="1">
                <a:latin typeface="Arial" panose="020B0604020202020204" pitchFamily="34" charset="0"/>
                <a:cs typeface="Arial" panose="020B0604020202020204" pitchFamily="34" charset="0"/>
              </a:rPr>
              <a:t>-384</a:t>
            </a:r>
            <a:endParaRPr kumimoji="1" lang="zh-TW" altLang="en-US" sz="3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22">
            <a:extLst>
              <a:ext uri="{FF2B5EF4-FFF2-40B4-BE49-F238E27FC236}">
                <a16:creationId xmlns:a16="http://schemas.microsoft.com/office/drawing/2014/main" id="{CF062247-F961-B74A-88B9-B6F965D27301}"/>
              </a:ext>
            </a:extLst>
          </p:cNvPr>
          <p:cNvSpPr/>
          <p:nvPr/>
        </p:nvSpPr>
        <p:spPr>
          <a:xfrm>
            <a:off x="5006707" y="3474999"/>
            <a:ext cx="206498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(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Gen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3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en-US" altLang="zh-TW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x8</a:t>
            </a:r>
            <a:r>
              <a:rPr lang="zh-TW" altLang="en-US" sz="2400" b="1">
                <a:solidFill>
                  <a:srgbClr val="39523E"/>
                </a:solidFill>
                <a:latin typeface="Arial" panose="020B0604020202020204" pitchFamily="34" charset="0"/>
                <a:ea typeface="微軟正黑體" charset="-120"/>
                <a:cs typeface="Arial" panose="020B0604020202020204" pitchFamily="34" charset="0"/>
                <a:sym typeface="微軟正黑體" charset="-120"/>
              </a:rPr>
              <a:t> </a:t>
            </a:r>
            <a:r>
              <a:rPr 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卡</a:t>
            </a:r>
            <a:r>
              <a:rPr lang="en-US" altLang="zh-TW" sz="2400" b="1">
                <a:solidFill>
                  <a:srgbClr val="39523E"/>
                </a:solidFill>
                <a:ea typeface="微軟正黑體" charset="-120"/>
                <a:sym typeface="微軟正黑體" charset="-120"/>
              </a:rPr>
              <a:t>)</a:t>
            </a:r>
            <a:endParaRPr lang="zh-TW" altLang="en-US" sz="2400" b="1">
              <a:solidFill>
                <a:srgbClr val="39523E"/>
              </a:solidFill>
              <a:ea typeface="微軟正黑體" charset="-120"/>
              <a:sym typeface="微軟正黑體" charset="-12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BF446C4-DE26-974E-B112-D88CEF265AF2}"/>
              </a:ext>
            </a:extLst>
          </p:cNvPr>
          <p:cNvSpPr txBox="1"/>
          <p:nvPr/>
        </p:nvSpPr>
        <p:spPr>
          <a:xfrm>
            <a:off x="457200" y="840452"/>
            <a:ext cx="76768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>
                <a:solidFill>
                  <a:schemeClr val="tx1"/>
                </a:solidFill>
              </a:rPr>
              <a:t>需要更多的</a:t>
            </a:r>
            <a:r>
              <a:rPr lang="en-US" altLang="zh-CN" sz="2000" err="1">
                <a:solidFill>
                  <a:schemeClr val="tx1"/>
                </a:solidFill>
              </a:rPr>
              <a:t>NVMe</a:t>
            </a:r>
            <a:r>
              <a:rPr lang="en-US" altLang="zh-CN" sz="2000">
                <a:solidFill>
                  <a:schemeClr val="tx1"/>
                </a:solidFill>
              </a:rPr>
              <a:t> M.2 SSD</a:t>
            </a:r>
            <a:r>
              <a:rPr lang="zh-CN" altLang="en-US" sz="2000">
                <a:solidFill>
                  <a:schemeClr val="tx1"/>
                </a:solidFill>
              </a:rPr>
              <a:t>作為加速嗎？沒問題！</a:t>
            </a:r>
            <a:r>
              <a:rPr lang="en-US" altLang="zh-CN" sz="2000">
                <a:solidFill>
                  <a:schemeClr val="tx1"/>
                </a:solidFill>
              </a:rPr>
              <a:t>QM2</a:t>
            </a:r>
            <a:r>
              <a:rPr lang="zh-CN" altLang="en-US" sz="2000">
                <a:solidFill>
                  <a:schemeClr val="tx1"/>
                </a:solidFill>
              </a:rPr>
              <a:t>擴充卡讓您擁有更多高速</a:t>
            </a:r>
            <a:r>
              <a:rPr lang="en-US" altLang="zh-CN" sz="2000">
                <a:solidFill>
                  <a:schemeClr val="tx1"/>
                </a:solidFill>
              </a:rPr>
              <a:t>SSD</a:t>
            </a:r>
            <a:endParaRPr lang="zh-CN" altLang="en-US" sz="2000">
              <a:solidFill>
                <a:schemeClr val="tx1"/>
              </a:solidFill>
            </a:endParaRPr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69591C1F-58D7-AF41-833E-96A49A789619}"/>
              </a:ext>
            </a:extLst>
          </p:cNvPr>
          <p:cNvSpPr txBox="1"/>
          <p:nvPr/>
        </p:nvSpPr>
        <p:spPr>
          <a:xfrm>
            <a:off x="791819" y="4579912"/>
            <a:ext cx="27874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5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</a:t>
            </a:r>
            <a:r>
              <a:rPr lang="en-US" altLang="zh-CN" sz="105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QM2-4P-384</a:t>
            </a:r>
            <a:r>
              <a:rPr lang="zh-CN" altLang="en-US" sz="105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僅能安裝在</a:t>
            </a:r>
            <a:r>
              <a:rPr lang="en-US" altLang="zh-CN" sz="105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PCIe </a:t>
            </a:r>
            <a:r>
              <a:rPr lang="zh-CN" altLang="en-US" sz="105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插槽</a:t>
            </a:r>
            <a:r>
              <a:rPr lang="en-US" altLang="zh-TW" sz="105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105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CN" altLang="en-US" sz="105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BC6CC6FC-4BE7-294D-966A-244A3E6EF400}"/>
              </a:ext>
            </a:extLst>
          </p:cNvPr>
          <p:cNvSpPr/>
          <p:nvPr/>
        </p:nvSpPr>
        <p:spPr>
          <a:xfrm>
            <a:off x="3292343" y="1542042"/>
            <a:ext cx="4425341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altLang="en-US" sz="2400" b="1">
                <a:solidFill>
                  <a:srgbClr val="FFC000"/>
                </a:solidFill>
                <a:ea typeface="微軟正黑體"/>
              </a:rPr>
              <a:t>無須破壞</a:t>
            </a:r>
            <a:r>
              <a:rPr lang="zh-TW" altLang="en-US" sz="2400" b="1">
                <a:solidFill>
                  <a:srgbClr val="FFFF00"/>
                </a:solidFill>
                <a:ea typeface="微軟正黑體"/>
              </a:rPr>
              <a:t> </a:t>
            </a:r>
            <a:r>
              <a:rPr lang="zh-TW" altLang="en-US" sz="2400" b="1">
                <a:solidFill>
                  <a:schemeClr val="bg1"/>
                </a:solidFill>
                <a:latin typeface="微軟正黑體"/>
                <a:ea typeface="微軟正黑體"/>
              </a:rPr>
              <a:t>原有儲存架構與配置</a:t>
            </a:r>
            <a:endParaRPr lang="en-US" altLang="zh-TW" sz="2400" b="1" kern="0">
              <a:solidFill>
                <a:schemeClr val="bg1"/>
              </a:solidFill>
              <a:latin typeface="微軟正黑體"/>
              <a:ea typeface="微軟正黑體"/>
              <a:cs typeface="Verdana"/>
              <a:sym typeface="Verdana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188B5D3D-AC08-483C-8262-FA634A70D0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33879" y="1443340"/>
            <a:ext cx="652716" cy="6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3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剪去對角角落 16">
            <a:extLst>
              <a:ext uri="{FF2B5EF4-FFF2-40B4-BE49-F238E27FC236}">
                <a16:creationId xmlns:a16="http://schemas.microsoft.com/office/drawing/2014/main" id="{210BEA37-598C-4F03-9040-3803EC4E8143}"/>
              </a:ext>
            </a:extLst>
          </p:cNvPr>
          <p:cNvSpPr/>
          <p:nvPr/>
        </p:nvSpPr>
        <p:spPr>
          <a:xfrm>
            <a:off x="3198329" y="2298630"/>
            <a:ext cx="2102990" cy="2269536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剪去對角角落 17">
            <a:extLst>
              <a:ext uri="{FF2B5EF4-FFF2-40B4-BE49-F238E27FC236}">
                <a16:creationId xmlns:a16="http://schemas.microsoft.com/office/drawing/2014/main" id="{B7E8010D-B901-4BD4-882B-987268759BB4}"/>
              </a:ext>
            </a:extLst>
          </p:cNvPr>
          <p:cNvSpPr/>
          <p:nvPr/>
        </p:nvSpPr>
        <p:spPr>
          <a:xfrm>
            <a:off x="574001" y="2298630"/>
            <a:ext cx="2102990" cy="2269536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剪去對角角落 18">
            <a:extLst>
              <a:ext uri="{FF2B5EF4-FFF2-40B4-BE49-F238E27FC236}">
                <a16:creationId xmlns:a16="http://schemas.microsoft.com/office/drawing/2014/main" id="{959D1AEE-3FD1-4024-AC46-49E244B02AE4}"/>
              </a:ext>
            </a:extLst>
          </p:cNvPr>
          <p:cNvSpPr/>
          <p:nvPr/>
        </p:nvSpPr>
        <p:spPr>
          <a:xfrm>
            <a:off x="5888230" y="2298630"/>
            <a:ext cx="2102990" cy="2269536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5D7D6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680C972-1650-114A-B588-A5280CE2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有需要再擴充 精省投資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842539-C663-C94D-B5AD-9C649A472F4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2730" y="976902"/>
            <a:ext cx="8229600" cy="514350"/>
          </a:xfrm>
        </p:spPr>
        <p:txBody>
          <a:bodyPr>
            <a:normAutofit/>
          </a:bodyPr>
          <a:lstStyle/>
          <a:p>
            <a:r>
              <a:rPr kumimoji="1" lang="zh-TW" altLang="en-US" sz="2000" b="0"/>
              <a:t>購買企業入門款</a:t>
            </a:r>
            <a:r>
              <a:rPr kumimoji="1" lang="en-US" altLang="zh-TW" sz="2000" b="0"/>
              <a:t>NAS</a:t>
            </a:r>
            <a:r>
              <a:rPr kumimoji="1" lang="zh-CN" altLang="en-US" sz="2000" b="0"/>
              <a:t>除了滿足現在的需求，也需要考慮未來的擴充性</a:t>
            </a:r>
            <a:endParaRPr kumimoji="1" lang="zh-TW" altLang="en-US" sz="2000" b="0"/>
          </a:p>
        </p:txBody>
      </p:sp>
      <p:sp>
        <p:nvSpPr>
          <p:cNvPr id="9" name="圓角化對角線角落矩形 8">
            <a:extLst>
              <a:ext uri="{FF2B5EF4-FFF2-40B4-BE49-F238E27FC236}">
                <a16:creationId xmlns:a16="http://schemas.microsoft.com/office/drawing/2014/main" id="{3775D139-6D8E-F54A-BD48-C680E013A107}"/>
              </a:ext>
            </a:extLst>
          </p:cNvPr>
          <p:cNvSpPr/>
          <p:nvPr/>
        </p:nvSpPr>
        <p:spPr>
          <a:xfrm>
            <a:off x="574001" y="1651414"/>
            <a:ext cx="2066544" cy="434357"/>
          </a:xfrm>
          <a:prstGeom prst="snip2DiagRect">
            <a:avLst/>
          </a:prstGeom>
          <a:noFill/>
          <a:ln w="12700">
            <a:solidFill>
              <a:srgbClr val="3952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儲存擴充</a:t>
            </a:r>
          </a:p>
        </p:txBody>
      </p:sp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E22BCC49-534F-3144-9408-D4A5BE118DAA}"/>
              </a:ext>
            </a:extLst>
          </p:cNvPr>
          <p:cNvSpPr/>
          <p:nvPr/>
        </p:nvSpPr>
        <p:spPr>
          <a:xfrm>
            <a:off x="3198329" y="1636936"/>
            <a:ext cx="2066544" cy="434357"/>
          </a:xfrm>
          <a:prstGeom prst="snip2DiagRect">
            <a:avLst/>
          </a:prstGeom>
          <a:noFill/>
          <a:ln w="12700">
            <a:solidFill>
              <a:srgbClr val="4D65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網路擴充</a:t>
            </a:r>
          </a:p>
        </p:txBody>
      </p:sp>
      <p:sp>
        <p:nvSpPr>
          <p:cNvPr id="11" name="圓角化對角線角落矩形 10">
            <a:extLst>
              <a:ext uri="{FF2B5EF4-FFF2-40B4-BE49-F238E27FC236}">
                <a16:creationId xmlns:a16="http://schemas.microsoft.com/office/drawing/2014/main" id="{0AA9943D-7E86-7540-B5EC-E16E24C7AB2F}"/>
              </a:ext>
            </a:extLst>
          </p:cNvPr>
          <p:cNvSpPr/>
          <p:nvPr/>
        </p:nvSpPr>
        <p:spPr>
          <a:xfrm>
            <a:off x="5885528" y="1636936"/>
            <a:ext cx="2066544" cy="434357"/>
          </a:xfrm>
          <a:prstGeom prst="snip2DiagRect">
            <a:avLst/>
          </a:prstGeom>
          <a:noFill/>
          <a:ln w="12700">
            <a:solidFill>
              <a:srgbClr val="5D7D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系統效能擴充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BB4393CA-457E-44AE-B2D0-15FE8A05B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71204" y="2974705"/>
            <a:ext cx="1540228" cy="991236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B290FDAD-8DE4-434B-BB31-0FA321A0A8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82819" y="2410159"/>
            <a:ext cx="1047750" cy="84772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AE742C92-1E3D-453D-8FF5-EC4ECC5A9C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37" y="2818377"/>
            <a:ext cx="1680026" cy="1275658"/>
          </a:xfrm>
          <a:prstGeom prst="rect">
            <a:avLst/>
          </a:prstGeom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E9F8A9CF-36FB-43FE-BF73-412B31A1FF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420709" y="3881851"/>
            <a:ext cx="998246" cy="486949"/>
          </a:xfrm>
          <a:prstGeom prst="rect">
            <a:avLst/>
          </a:prstGeom>
        </p:spPr>
      </p:pic>
      <p:pic>
        <p:nvPicPr>
          <p:cNvPr id="25" name="圖形 24">
            <a:extLst>
              <a:ext uri="{FF2B5EF4-FFF2-40B4-BE49-F238E27FC236}">
                <a16:creationId xmlns:a16="http://schemas.microsoft.com/office/drawing/2014/main" id="{F16598CF-7D37-40A2-8B2D-D8A6A870813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3263902" y="2890366"/>
            <a:ext cx="2167657" cy="1615298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66DF7FB9-1B8B-48AA-BBC9-F8FF0091D59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68323" y="2403131"/>
            <a:ext cx="1289979" cy="934363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A814023A-1B1C-47E1-9457-68F15E241543}"/>
              </a:ext>
            </a:extLst>
          </p:cNvPr>
          <p:cNvSpPr txBox="1"/>
          <p:nvPr/>
        </p:nvSpPr>
        <p:spPr>
          <a:xfrm rot="19511143">
            <a:off x="3875375" y="3940147"/>
            <a:ext cx="944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</a:rPr>
              <a:t>10GbE</a:t>
            </a:r>
            <a:endParaRPr lang="zh-TW" alt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549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ECF670-15E7-4B1A-A80B-5DB7CCF99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35" y="1167102"/>
            <a:ext cx="2933039" cy="750094"/>
          </a:xfrm>
        </p:spPr>
        <p:txBody>
          <a:bodyPr/>
          <a:lstStyle/>
          <a:p>
            <a:r>
              <a:rPr lang="en-US" altLang="zh-TW" err="1">
                <a:latin typeface="Arial" panose="020B0604020202020204" pitchFamily="34" charset="0"/>
                <a:cs typeface="Arial" panose="020B0604020202020204" pitchFamily="34" charset="0"/>
              </a:rPr>
              <a:t>QuTS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 hero</a:t>
            </a:r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BA96E3B-AAD0-46F8-B55C-CFFBE676FECF}"/>
              </a:ext>
            </a:extLst>
          </p:cNvPr>
          <p:cNvSpPr txBox="1"/>
          <p:nvPr/>
        </p:nvSpPr>
        <p:spPr>
          <a:xfrm>
            <a:off x="522203" y="2077246"/>
            <a:ext cx="3038893" cy="400110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商務與多媒體應用</a:t>
            </a:r>
            <a:endParaRPr lang="zh-TW" altLang="en-US" sz="20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>
            <a:extLst>
              <a:ext uri="{FF2B5EF4-FFF2-40B4-BE49-F238E27FC236}">
                <a16:creationId xmlns:a16="http://schemas.microsoft.com/office/drawing/2014/main" id="{599CA86E-75EB-4BE5-A1DB-36CF6B1948CE}"/>
              </a:ext>
            </a:extLst>
          </p:cNvPr>
          <p:cNvCxnSpPr>
            <a:cxnSpLocks/>
          </p:cNvCxnSpPr>
          <p:nvPr/>
        </p:nvCxnSpPr>
        <p:spPr>
          <a:xfrm>
            <a:off x="679552" y="1944286"/>
            <a:ext cx="27595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50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A3ABB146-378A-4E0D-A053-F59E77AE43D4}"/>
              </a:ext>
            </a:extLst>
          </p:cNvPr>
          <p:cNvSpPr/>
          <p:nvPr/>
        </p:nvSpPr>
        <p:spPr>
          <a:xfrm>
            <a:off x="3185135" y="1619004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7" name="矩形: 圓角 166">
            <a:extLst>
              <a:ext uri="{FF2B5EF4-FFF2-40B4-BE49-F238E27FC236}">
                <a16:creationId xmlns:a16="http://schemas.microsoft.com/office/drawing/2014/main" id="{07094414-DE19-4177-94AD-5191EFA9EA8F}"/>
              </a:ext>
            </a:extLst>
          </p:cNvPr>
          <p:cNvSpPr/>
          <p:nvPr/>
        </p:nvSpPr>
        <p:spPr>
          <a:xfrm>
            <a:off x="655780" y="1626008"/>
            <a:ext cx="2394851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9" name="圖片 178">
            <a:extLst>
              <a:ext uri="{FF2B5EF4-FFF2-40B4-BE49-F238E27FC236}">
                <a16:creationId xmlns:a16="http://schemas.microsoft.com/office/drawing/2014/main" id="{764A8629-066E-4327-9DB0-3B7EC81D8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3268" y="3377520"/>
            <a:ext cx="856234" cy="866013"/>
          </a:xfrm>
          <a:prstGeom prst="rect">
            <a:avLst/>
          </a:prstGeom>
        </p:spPr>
      </p:pic>
      <p:pic>
        <p:nvPicPr>
          <p:cNvPr id="180" name="圖片 179">
            <a:extLst>
              <a:ext uri="{FF2B5EF4-FFF2-40B4-BE49-F238E27FC236}">
                <a16:creationId xmlns:a16="http://schemas.microsoft.com/office/drawing/2014/main" id="{24A7EDBE-8863-4C6B-AB97-B1746432B9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38500" y="1830918"/>
            <a:ext cx="856234" cy="86601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E7A61FB-0746-4080-8E54-5CFF8D8B2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/>
              <a:t>HBS 3.0 </a:t>
            </a:r>
            <a:r>
              <a:rPr lang="zh-CN" altLang="en-US"/>
              <a:t>輕鬆完成備份</a:t>
            </a:r>
            <a:r>
              <a:rPr lang="en-US" altLang="zh-CN"/>
              <a:t>3-2-1</a:t>
            </a:r>
            <a:r>
              <a:rPr lang="zh-CN" altLang="en-US"/>
              <a:t>的策略</a:t>
            </a:r>
            <a:endParaRPr lang="zh-TW" altLang="en-US"/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26331DD1-18DD-4546-A651-D303F95E84C0}"/>
              </a:ext>
            </a:extLst>
          </p:cNvPr>
          <p:cNvSpPr/>
          <p:nvPr/>
        </p:nvSpPr>
        <p:spPr>
          <a:xfrm>
            <a:off x="5714490" y="1619004"/>
            <a:ext cx="2585039" cy="3163173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Google Shape;1476;p83">
            <a:extLst>
              <a:ext uri="{FF2B5EF4-FFF2-40B4-BE49-F238E27FC236}">
                <a16:creationId xmlns:a16="http://schemas.microsoft.com/office/drawing/2014/main" id="{2B2F6E34-101B-464C-93D9-1B4303404AD5}"/>
              </a:ext>
            </a:extLst>
          </p:cNvPr>
          <p:cNvSpPr/>
          <p:nvPr/>
        </p:nvSpPr>
        <p:spPr>
          <a:xfrm>
            <a:off x="647967" y="1237904"/>
            <a:ext cx="2409756" cy="503546"/>
          </a:xfrm>
          <a:prstGeom prst="snip2DiagRect">
            <a:avLst/>
          </a:prstGeom>
          <a:gradFill>
            <a:gsLst>
              <a:gs pos="100000">
                <a:srgbClr val="39523E"/>
              </a:gs>
              <a:gs pos="0">
                <a:srgbClr val="5D7D65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Google Shape;1476;p83">
            <a:extLst>
              <a:ext uri="{FF2B5EF4-FFF2-40B4-BE49-F238E27FC236}">
                <a16:creationId xmlns:a16="http://schemas.microsoft.com/office/drawing/2014/main" id="{ACF01A1B-2FF5-4B1A-BA14-DBA8C70E4AFE}"/>
              </a:ext>
            </a:extLst>
          </p:cNvPr>
          <p:cNvSpPr/>
          <p:nvPr/>
        </p:nvSpPr>
        <p:spPr>
          <a:xfrm>
            <a:off x="5718344" y="1229080"/>
            <a:ext cx="2585039" cy="503546"/>
          </a:xfrm>
          <a:prstGeom prst="snip2DiagRect">
            <a:avLst/>
          </a:prstGeom>
          <a:gradFill>
            <a:gsLst>
              <a:gs pos="100000">
                <a:srgbClr val="39523E"/>
              </a:gs>
              <a:gs pos="0">
                <a:srgbClr val="5D7D65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9" name="Google Shape;1476;p83">
            <a:extLst>
              <a:ext uri="{FF2B5EF4-FFF2-40B4-BE49-F238E27FC236}">
                <a16:creationId xmlns:a16="http://schemas.microsoft.com/office/drawing/2014/main" id="{51A3BED6-8A67-41A5-9BA1-8BF0EF1E2D40}"/>
              </a:ext>
            </a:extLst>
          </p:cNvPr>
          <p:cNvSpPr/>
          <p:nvPr/>
        </p:nvSpPr>
        <p:spPr>
          <a:xfrm>
            <a:off x="3179609" y="1229080"/>
            <a:ext cx="2409756" cy="503546"/>
          </a:xfrm>
          <a:prstGeom prst="snip2DiagRect">
            <a:avLst/>
          </a:prstGeom>
          <a:gradFill>
            <a:gsLst>
              <a:gs pos="100000">
                <a:srgbClr val="39523E"/>
              </a:gs>
              <a:gs pos="0">
                <a:srgbClr val="5D7D65"/>
              </a:gs>
            </a:gsLst>
            <a:lin ang="5400000" scaled="0"/>
          </a:gradFill>
          <a:ln>
            <a:noFill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lnSpc>
                <a:spcPct val="115000"/>
              </a:lnSpc>
            </a:pPr>
            <a:endParaRPr 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0" name="Picture 6" descr="ãwindowsãçåçæå°çµæ">
            <a:extLst>
              <a:ext uri="{FF2B5EF4-FFF2-40B4-BE49-F238E27FC236}">
                <a16:creationId xmlns:a16="http://schemas.microsoft.com/office/drawing/2014/main" id="{F6205F42-E70E-4B0F-BAA1-1994A5757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4051" y="1721434"/>
            <a:ext cx="616759" cy="616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ç¸éåç">
            <a:extLst>
              <a:ext uri="{FF2B5EF4-FFF2-40B4-BE49-F238E27FC236}">
                <a16:creationId xmlns:a16="http://schemas.microsoft.com/office/drawing/2014/main" id="{8AD7EB05-2D38-4FC7-BA06-E15E736E9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110" y="2850610"/>
            <a:ext cx="616759" cy="46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ãubuntuãçåçæå°çµæ">
            <a:extLst>
              <a:ext uri="{FF2B5EF4-FFF2-40B4-BE49-F238E27FC236}">
                <a16:creationId xmlns:a16="http://schemas.microsoft.com/office/drawing/2014/main" id="{CADAA71E-72FA-4AE7-B704-0B27351D9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3680" y="3732083"/>
            <a:ext cx="536739" cy="5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文字方塊 42">
            <a:extLst>
              <a:ext uri="{FF2B5EF4-FFF2-40B4-BE49-F238E27FC236}">
                <a16:creationId xmlns:a16="http://schemas.microsoft.com/office/drawing/2014/main" id="{C32694A7-8170-4EAB-9ED3-F9FE76B893F7}"/>
              </a:ext>
            </a:extLst>
          </p:cNvPr>
          <p:cNvSpPr txBox="1"/>
          <p:nvPr/>
        </p:nvSpPr>
        <p:spPr>
          <a:xfrm>
            <a:off x="3412497" y="1217972"/>
            <a:ext cx="1870293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 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
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)</a:t>
            </a:r>
            <a:endParaRPr lang="en-US" altLang="zh-TW" sz="1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4" name="文字方塊 43">
            <a:extLst>
              <a:ext uri="{FF2B5EF4-FFF2-40B4-BE49-F238E27FC236}">
                <a16:creationId xmlns:a16="http://schemas.microsoft.com/office/drawing/2014/main" id="{E4D37D65-8ABD-474E-B3A1-958482530881}"/>
              </a:ext>
            </a:extLst>
          </p:cNvPr>
          <p:cNvSpPr txBox="1"/>
          <p:nvPr/>
        </p:nvSpPr>
        <p:spPr>
          <a:xfrm>
            <a:off x="5657425" y="1213006"/>
            <a:ext cx="2529610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攜帶使用
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(</a:t>
            </a:r>
            <a:r>
              <a:rPr lang="en-US" altLang="zh-TW" sz="1200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QuDedup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Extract Tool </a:t>
            </a:r>
            <a:r>
              <a:rPr lang="zh-TW" altLang="en-US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還原工具</a:t>
            </a:r>
            <a:r>
              <a:rPr lang="en-US" altLang="zh-TW"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)</a:t>
            </a:r>
          </a:p>
        </p:txBody>
      </p: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8BEC99C7-C344-4460-A14A-01D6C80CEF7E}"/>
              </a:ext>
            </a:extLst>
          </p:cNvPr>
          <p:cNvSpPr txBox="1"/>
          <p:nvPr/>
        </p:nvSpPr>
        <p:spPr>
          <a:xfrm>
            <a:off x="4270177" y="4407179"/>
            <a:ext cx="141833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雲端存取</a:t>
            </a:r>
          </a:p>
        </p:txBody>
      </p:sp>
      <p:sp>
        <p:nvSpPr>
          <p:cNvPr id="46" name="文字方塊 45">
            <a:extLst>
              <a:ext uri="{FF2B5EF4-FFF2-40B4-BE49-F238E27FC236}">
                <a16:creationId xmlns:a16="http://schemas.microsoft.com/office/drawing/2014/main" id="{84C922F8-F264-42AB-9FCB-034EE1D477BF}"/>
              </a:ext>
            </a:extLst>
          </p:cNvPr>
          <p:cNvSpPr txBox="1"/>
          <p:nvPr/>
        </p:nvSpPr>
        <p:spPr>
          <a:xfrm>
            <a:off x="3342284" y="2815528"/>
            <a:ext cx="189163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D0583521-1935-425D-AF73-52FD2B25C5F5}"/>
              </a:ext>
            </a:extLst>
          </p:cNvPr>
          <p:cNvSpPr txBox="1"/>
          <p:nvPr/>
        </p:nvSpPr>
        <p:spPr>
          <a:xfrm>
            <a:off x="941282" y="4379219"/>
            <a:ext cx="1839684" cy="346249"/>
          </a:xfrm>
          <a:prstGeom prst="rect">
            <a:avLst/>
          </a:prstGeom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File Station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支援 </a:t>
            </a:r>
            <a:r>
              <a:rPr lang="en-US" altLang="zh-TW" sz="900" b="1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QuDedup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還原功能</a:t>
            </a:r>
            <a:r>
              <a:rPr lang="en-US" altLang="zh-TW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900" b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即將推出預覽功能</a:t>
            </a:r>
            <a:endParaRPr lang="en-US" altLang="zh-TW" sz="105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9" name="圖片 8" descr="一張含有 向量圖形 的圖片&#10;&#10;描述是以非常高的可信度產生">
            <a:extLst>
              <a:ext uri="{FF2B5EF4-FFF2-40B4-BE49-F238E27FC236}">
                <a16:creationId xmlns:a16="http://schemas.microsoft.com/office/drawing/2014/main" id="{8C593C05-A39E-489A-A241-EAAB6ACDA9E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511" y="948810"/>
            <a:ext cx="608606" cy="6048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34">
            <a:extLst>
              <a:ext uri="{FF2B5EF4-FFF2-40B4-BE49-F238E27FC236}">
                <a16:creationId xmlns:a16="http://schemas.microsoft.com/office/drawing/2014/main" id="{B0CCADA3-8145-4B5F-878C-519BCBED6514}"/>
              </a:ext>
            </a:extLst>
          </p:cNvPr>
          <p:cNvSpPr/>
          <p:nvPr/>
        </p:nvSpPr>
        <p:spPr>
          <a:xfrm>
            <a:off x="929411" y="897817"/>
            <a:ext cx="4231727" cy="284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2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HBS 3 (Hybrid Backup Sync 3) </a:t>
            </a:r>
            <a:r>
              <a:rPr lang="zh-TW" altLang="en-US" sz="125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混合型備份與同步中心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58766382-DA36-4A47-A838-D3FFEA6579E5}"/>
              </a:ext>
            </a:extLst>
          </p:cNvPr>
          <p:cNvSpPr txBox="1"/>
          <p:nvPr/>
        </p:nvSpPr>
        <p:spPr>
          <a:xfrm>
            <a:off x="879530" y="1236274"/>
            <a:ext cx="1901245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 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 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存取 </a:t>
            </a:r>
            <a:endParaRPr lang="en-US" altLang="zh-TW" sz="15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 </a:t>
            </a:r>
            <a:r>
              <a:rPr lang="en-US" altLang="zh-TW" sz="1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3)</a:t>
            </a:r>
            <a:endParaRPr lang="en-US" altLang="zh-TW" sz="1125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52" name="圖形 51">
            <a:extLst>
              <a:ext uri="{FF2B5EF4-FFF2-40B4-BE49-F238E27FC236}">
                <a16:creationId xmlns:a16="http://schemas.microsoft.com/office/drawing/2014/main" id="{C67FFA8C-8329-4295-B211-6C6CB21E38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93392" y="1866176"/>
            <a:ext cx="1055987" cy="774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6BE999A-D544-4BBB-B211-2E4FB74F47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3888" y="1933474"/>
            <a:ext cx="805295" cy="6381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56" name="直線單箭頭接點 55">
            <a:extLst>
              <a:ext uri="{FF2B5EF4-FFF2-40B4-BE49-F238E27FC236}">
                <a16:creationId xmlns:a16="http://schemas.microsoft.com/office/drawing/2014/main" id="{8AE9E2D1-80BA-4EEC-A967-D151C89476FF}"/>
              </a:ext>
            </a:extLst>
          </p:cNvPr>
          <p:cNvCxnSpPr>
            <a:cxnSpLocks/>
          </p:cNvCxnSpPr>
          <p:nvPr/>
        </p:nvCxnSpPr>
        <p:spPr>
          <a:xfrm>
            <a:off x="2406810" y="2166755"/>
            <a:ext cx="997905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圖形 56">
            <a:extLst>
              <a:ext uri="{FF2B5EF4-FFF2-40B4-BE49-F238E27FC236}">
                <a16:creationId xmlns:a16="http://schemas.microsoft.com/office/drawing/2014/main" id="{2AE83B03-8F00-423F-9322-6F5BDD71E0B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50101" y="1931235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FDE02164-B0ED-422D-9317-82FD8FCE5FA5}"/>
              </a:ext>
            </a:extLst>
          </p:cNvPr>
          <p:cNvCxnSpPr>
            <a:cxnSpLocks/>
          </p:cNvCxnSpPr>
          <p:nvPr/>
        </p:nvCxnSpPr>
        <p:spPr>
          <a:xfrm>
            <a:off x="1890637" y="2791276"/>
            <a:ext cx="0" cy="531066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: 圓角 62">
            <a:extLst>
              <a:ext uri="{FF2B5EF4-FFF2-40B4-BE49-F238E27FC236}">
                <a16:creationId xmlns:a16="http://schemas.microsoft.com/office/drawing/2014/main" id="{5553B719-44B2-4680-86A3-7234D376B2B6}"/>
              </a:ext>
            </a:extLst>
          </p:cNvPr>
          <p:cNvSpPr/>
          <p:nvPr/>
        </p:nvSpPr>
        <p:spPr>
          <a:xfrm>
            <a:off x="2530088" y="1869659"/>
            <a:ext cx="823224" cy="185631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字方塊 63">
            <a:extLst>
              <a:ext uri="{FF2B5EF4-FFF2-40B4-BE49-F238E27FC236}">
                <a16:creationId xmlns:a16="http://schemas.microsoft.com/office/drawing/2014/main" id="{6279F4BD-4A61-4343-B303-585F626FC3AE}"/>
              </a:ext>
            </a:extLst>
          </p:cNvPr>
          <p:cNvSpPr txBox="1"/>
          <p:nvPr/>
        </p:nvSpPr>
        <p:spPr>
          <a:xfrm>
            <a:off x="2291390" y="1847887"/>
            <a:ext cx="12921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Backup/Restore</a:t>
            </a:r>
            <a:endParaRPr lang="zh-TW" altLang="en-US" sz="8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69" name="直線單箭頭接點 68">
            <a:extLst>
              <a:ext uri="{FF2B5EF4-FFF2-40B4-BE49-F238E27FC236}">
                <a16:creationId xmlns:a16="http://schemas.microsoft.com/office/drawing/2014/main" id="{1847BE53-998C-42BA-94D1-B444A76D9E18}"/>
              </a:ext>
            </a:extLst>
          </p:cNvPr>
          <p:cNvCxnSpPr>
            <a:cxnSpLocks/>
          </p:cNvCxnSpPr>
          <p:nvPr/>
        </p:nvCxnSpPr>
        <p:spPr>
          <a:xfrm>
            <a:off x="4396378" y="2166755"/>
            <a:ext cx="573998" cy="0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3333FF"/>
                </a:gs>
                <a:gs pos="83000">
                  <a:srgbClr val="0CE6C2"/>
                </a:gs>
              </a:gsLst>
              <a:lin ang="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圖形 69">
            <a:extLst>
              <a:ext uri="{FF2B5EF4-FFF2-40B4-BE49-F238E27FC236}">
                <a16:creationId xmlns:a16="http://schemas.microsoft.com/office/drawing/2014/main" id="{45D5ED61-E706-4F47-A35C-9884BDD56D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57763" y="1922538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" name="圖形 70">
            <a:extLst>
              <a:ext uri="{FF2B5EF4-FFF2-40B4-BE49-F238E27FC236}">
                <a16:creationId xmlns:a16="http://schemas.microsoft.com/office/drawing/2014/main" id="{AC5C5CE0-94B0-4C4F-854E-1AACF5D935D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306701" y="3219365"/>
            <a:ext cx="1559729" cy="6754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E697732A-6E4A-4CFB-B02A-F53FEF46BD4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598" y="3406528"/>
            <a:ext cx="382258" cy="382258"/>
          </a:xfrm>
          <a:prstGeom prst="rect">
            <a:avLst/>
          </a:prstGeom>
        </p:spPr>
      </p:pic>
      <p:pic>
        <p:nvPicPr>
          <p:cNvPr id="73" name="圖形 72">
            <a:extLst>
              <a:ext uri="{FF2B5EF4-FFF2-40B4-BE49-F238E27FC236}">
                <a16:creationId xmlns:a16="http://schemas.microsoft.com/office/drawing/2014/main" id="{50C8DEBA-D96E-489B-990B-23D36A9369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468111" y="3261165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矩形: 圓角 73">
            <a:extLst>
              <a:ext uri="{FF2B5EF4-FFF2-40B4-BE49-F238E27FC236}">
                <a16:creationId xmlns:a16="http://schemas.microsoft.com/office/drawing/2014/main" id="{D5B8828E-3661-45A3-B97A-52FBCED72525}"/>
              </a:ext>
            </a:extLst>
          </p:cNvPr>
          <p:cNvSpPr/>
          <p:nvPr/>
        </p:nvSpPr>
        <p:spPr>
          <a:xfrm>
            <a:off x="4495844" y="3523380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文字方塊 74">
            <a:extLst>
              <a:ext uri="{FF2B5EF4-FFF2-40B4-BE49-F238E27FC236}">
                <a16:creationId xmlns:a16="http://schemas.microsoft.com/office/drawing/2014/main" id="{7A541569-9CC4-4AB3-A351-112B985F17B0}"/>
              </a:ext>
            </a:extLst>
          </p:cNvPr>
          <p:cNvSpPr txBox="1"/>
          <p:nvPr/>
        </p:nvSpPr>
        <p:spPr>
          <a:xfrm>
            <a:off x="4486238" y="3502586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6" name="圖形 75">
            <a:extLst>
              <a:ext uri="{FF2B5EF4-FFF2-40B4-BE49-F238E27FC236}">
                <a16:creationId xmlns:a16="http://schemas.microsoft.com/office/drawing/2014/main" id="{43673905-4F31-4762-BB99-3BE2EED47E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89903" y="4289391"/>
            <a:ext cx="450054" cy="450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78" name="直線單箭頭接點 77">
            <a:extLst>
              <a:ext uri="{FF2B5EF4-FFF2-40B4-BE49-F238E27FC236}">
                <a16:creationId xmlns:a16="http://schemas.microsoft.com/office/drawing/2014/main" id="{D2613E25-6D74-452D-870C-799E12213B08}"/>
              </a:ext>
            </a:extLst>
          </p:cNvPr>
          <p:cNvCxnSpPr>
            <a:cxnSpLocks/>
          </p:cNvCxnSpPr>
          <p:nvPr/>
        </p:nvCxnSpPr>
        <p:spPr>
          <a:xfrm>
            <a:off x="4004930" y="3911318"/>
            <a:ext cx="0" cy="308832"/>
          </a:xfrm>
          <a:prstGeom prst="straightConnector1">
            <a:avLst/>
          </a:prstGeom>
          <a:ln w="63500" cap="rnd">
            <a:gradFill flip="none" rotWithShape="1">
              <a:gsLst>
                <a:gs pos="11000">
                  <a:srgbClr val="2C50F5"/>
                </a:gs>
                <a:gs pos="83000">
                  <a:srgbClr val="0CE6C2"/>
                </a:gs>
              </a:gsLst>
              <a:lin ang="16200000" scaled="1"/>
              <a:tileRect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圖形 78">
            <a:extLst>
              <a:ext uri="{FF2B5EF4-FFF2-40B4-BE49-F238E27FC236}">
                <a16:creationId xmlns:a16="http://schemas.microsoft.com/office/drawing/2014/main" id="{DD9DCB33-F77D-4F6C-B04D-6AF9160027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07537" y="3914253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4" name="矩形: 圓角 83">
            <a:extLst>
              <a:ext uri="{FF2B5EF4-FFF2-40B4-BE49-F238E27FC236}">
                <a16:creationId xmlns:a16="http://schemas.microsoft.com/office/drawing/2014/main" id="{CAD81311-83ED-47AA-A487-3F9C95EDB157}"/>
              </a:ext>
            </a:extLst>
          </p:cNvPr>
          <p:cNvSpPr/>
          <p:nvPr/>
        </p:nvSpPr>
        <p:spPr>
          <a:xfrm>
            <a:off x="7123797" y="3790591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8" name="文字方塊 97">
            <a:extLst>
              <a:ext uri="{FF2B5EF4-FFF2-40B4-BE49-F238E27FC236}">
                <a16:creationId xmlns:a16="http://schemas.microsoft.com/office/drawing/2014/main" id="{04F31CEA-C992-42B8-A611-F24141FA1D1C}"/>
              </a:ext>
            </a:extLst>
          </p:cNvPr>
          <p:cNvSpPr txBox="1"/>
          <p:nvPr/>
        </p:nvSpPr>
        <p:spPr>
          <a:xfrm>
            <a:off x="7114190" y="3769796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9" name="矩形: 圓角 98">
            <a:extLst>
              <a:ext uri="{FF2B5EF4-FFF2-40B4-BE49-F238E27FC236}">
                <a16:creationId xmlns:a16="http://schemas.microsoft.com/office/drawing/2014/main" id="{0B501B59-CE2B-49EA-A285-910F45082213}"/>
              </a:ext>
            </a:extLst>
          </p:cNvPr>
          <p:cNvSpPr/>
          <p:nvPr/>
        </p:nvSpPr>
        <p:spPr>
          <a:xfrm>
            <a:off x="7335608" y="2320070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22E8BF5B-3166-47C8-AF13-5F25BFB6AA52}"/>
              </a:ext>
            </a:extLst>
          </p:cNvPr>
          <p:cNvSpPr txBox="1"/>
          <p:nvPr/>
        </p:nvSpPr>
        <p:spPr>
          <a:xfrm>
            <a:off x="7660360" y="2319883"/>
            <a:ext cx="52667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東京</a:t>
            </a:r>
          </a:p>
        </p:txBody>
      </p:sp>
      <p:pic>
        <p:nvPicPr>
          <p:cNvPr id="101" name="圖形 100">
            <a:extLst>
              <a:ext uri="{FF2B5EF4-FFF2-40B4-BE49-F238E27FC236}">
                <a16:creationId xmlns:a16="http://schemas.microsoft.com/office/drawing/2014/main" id="{A4596CB6-D13C-4FDE-95F7-B5575209561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284056" y="1961723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" name="圖片 101">
            <a:extLst>
              <a:ext uri="{FF2B5EF4-FFF2-40B4-BE49-F238E27FC236}">
                <a16:creationId xmlns:a16="http://schemas.microsoft.com/office/drawing/2014/main" id="{6BF95859-D162-4F9D-A075-EFBD297633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3675" y="2215186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矩形: 圓角 102">
            <a:extLst>
              <a:ext uri="{FF2B5EF4-FFF2-40B4-BE49-F238E27FC236}">
                <a16:creationId xmlns:a16="http://schemas.microsoft.com/office/drawing/2014/main" id="{902582E7-677C-4064-A743-33A65D9BC0B8}"/>
              </a:ext>
            </a:extLst>
          </p:cNvPr>
          <p:cNvSpPr/>
          <p:nvPr/>
        </p:nvSpPr>
        <p:spPr>
          <a:xfrm>
            <a:off x="7100316" y="1838061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A2975AB3-671D-4D74-8390-5A6B01D1E217}"/>
              </a:ext>
            </a:extLst>
          </p:cNvPr>
          <p:cNvSpPr txBox="1"/>
          <p:nvPr/>
        </p:nvSpPr>
        <p:spPr>
          <a:xfrm>
            <a:off x="7090710" y="1817267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6" name="圖形 105">
            <a:extLst>
              <a:ext uri="{FF2B5EF4-FFF2-40B4-BE49-F238E27FC236}">
                <a16:creationId xmlns:a16="http://schemas.microsoft.com/office/drawing/2014/main" id="{57CC8DB6-718C-4EE9-B138-A9F70AC4EF4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261767" y="2952536"/>
            <a:ext cx="1339053" cy="7532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矩形: 圓角 107">
            <a:extLst>
              <a:ext uri="{FF2B5EF4-FFF2-40B4-BE49-F238E27FC236}">
                <a16:creationId xmlns:a16="http://schemas.microsoft.com/office/drawing/2014/main" id="{1FB8E6C0-803C-4B97-9A63-980AFE7E153C}"/>
              </a:ext>
            </a:extLst>
          </p:cNvPr>
          <p:cNvSpPr/>
          <p:nvPr/>
        </p:nvSpPr>
        <p:spPr>
          <a:xfrm>
            <a:off x="7078028" y="2828873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46DAF8C1-B2C7-4BDB-A60B-DFFADD79A17E}"/>
              </a:ext>
            </a:extLst>
          </p:cNvPr>
          <p:cNvSpPr txBox="1"/>
          <p:nvPr/>
        </p:nvSpPr>
        <p:spPr>
          <a:xfrm>
            <a:off x="7068422" y="2808079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14" name="接點: 肘形 113">
            <a:extLst>
              <a:ext uri="{FF2B5EF4-FFF2-40B4-BE49-F238E27FC236}">
                <a16:creationId xmlns:a16="http://schemas.microsoft.com/office/drawing/2014/main" id="{11B1E204-2DDF-489A-88FD-F5B2238834E3}"/>
              </a:ext>
            </a:extLst>
          </p:cNvPr>
          <p:cNvCxnSpPr>
            <a:cxnSpLocks/>
          </p:cNvCxnSpPr>
          <p:nvPr/>
        </p:nvCxnSpPr>
        <p:spPr>
          <a:xfrm>
            <a:off x="2447373" y="2400022"/>
            <a:ext cx="965618" cy="948069"/>
          </a:xfrm>
          <a:prstGeom prst="bentConnector3">
            <a:avLst>
              <a:gd name="adj1" fmla="val 50000"/>
            </a:avLst>
          </a:prstGeom>
          <a:ln w="63500">
            <a:gradFill>
              <a:gsLst>
                <a:gs pos="0">
                  <a:srgbClr val="3333FF"/>
                </a:gs>
                <a:gs pos="100000">
                  <a:srgbClr val="0CE6C2"/>
                </a:gs>
              </a:gsLst>
              <a:lin ang="5400000" scaled="1"/>
            </a:gradFill>
            <a:headEnd type="triangle" w="med" len="sm"/>
            <a:tailEnd type="triangle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矩形: 圓角 114">
            <a:extLst>
              <a:ext uri="{FF2B5EF4-FFF2-40B4-BE49-F238E27FC236}">
                <a16:creationId xmlns:a16="http://schemas.microsoft.com/office/drawing/2014/main" id="{9C49BB45-F74D-4E59-B6BC-8A5893E2D477}"/>
              </a:ext>
            </a:extLst>
          </p:cNvPr>
          <p:cNvSpPr/>
          <p:nvPr/>
        </p:nvSpPr>
        <p:spPr>
          <a:xfrm>
            <a:off x="2658461" y="2680243"/>
            <a:ext cx="526675" cy="180759"/>
          </a:xfrm>
          <a:prstGeom prst="roundRect">
            <a:avLst>
              <a:gd name="adj" fmla="val 33459"/>
            </a:avLst>
          </a:prstGeom>
          <a:gradFill flip="none" rotWithShape="1">
            <a:gsLst>
              <a:gs pos="0">
                <a:srgbClr val="9A0000"/>
              </a:gs>
              <a:gs pos="100000">
                <a:srgbClr val="D00000"/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6" name="文字方塊 115">
            <a:extLst>
              <a:ext uri="{FF2B5EF4-FFF2-40B4-BE49-F238E27FC236}">
                <a16:creationId xmlns:a16="http://schemas.microsoft.com/office/drawing/2014/main" id="{ED6220CC-4430-4ADC-85DB-9973D2DA1281}"/>
              </a:ext>
            </a:extLst>
          </p:cNvPr>
          <p:cNvSpPr txBox="1"/>
          <p:nvPr/>
        </p:nvSpPr>
        <p:spPr>
          <a:xfrm>
            <a:off x="2588199" y="2655831"/>
            <a:ext cx="6943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TCP BBR</a:t>
            </a:r>
            <a:endParaRPr lang="zh-TW" altLang="en-US" sz="800" b="1" spc="-113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7" name="橢圓 116">
            <a:extLst>
              <a:ext uri="{FF2B5EF4-FFF2-40B4-BE49-F238E27FC236}">
                <a16:creationId xmlns:a16="http://schemas.microsoft.com/office/drawing/2014/main" id="{288B34C5-885B-4D52-84DE-E0AD7EE9F71A}"/>
              </a:ext>
            </a:extLst>
          </p:cNvPr>
          <p:cNvSpPr/>
          <p:nvPr/>
        </p:nvSpPr>
        <p:spPr>
          <a:xfrm>
            <a:off x="5397062" y="2296694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8" name="圖形 107">
            <a:extLst>
              <a:ext uri="{FF2B5EF4-FFF2-40B4-BE49-F238E27FC236}">
                <a16:creationId xmlns:a16="http://schemas.microsoft.com/office/drawing/2014/main" id="{84E88FD0-DA04-4797-9747-CFE2F70C4357}"/>
              </a:ext>
            </a:extLst>
          </p:cNvPr>
          <p:cNvGrpSpPr/>
          <p:nvPr/>
        </p:nvGrpSpPr>
        <p:grpSpPr>
          <a:xfrm>
            <a:off x="5555319" y="2382414"/>
            <a:ext cx="324745" cy="467229"/>
            <a:chOff x="5681591" y="3996458"/>
            <a:chExt cx="353664" cy="508836"/>
          </a:xfrm>
          <a:solidFill>
            <a:schemeClr val="bg1"/>
          </a:solidFill>
        </p:grpSpPr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63AD719-8ADE-48AC-8A89-753562A54EB5}"/>
                </a:ext>
              </a:extLst>
            </p:cNvPr>
            <p:cNvSpPr/>
            <p:nvPr/>
          </p:nvSpPr>
          <p:spPr>
            <a:xfrm>
              <a:off x="5681591" y="3996458"/>
              <a:ext cx="353664" cy="508836"/>
            </a:xfrm>
            <a:custGeom>
              <a:avLst/>
              <a:gdLst>
                <a:gd name="connsiteX0" fmla="*/ 0 w 353664"/>
                <a:gd name="connsiteY0" fmla="*/ 0 h 508836"/>
                <a:gd name="connsiteX1" fmla="*/ 0 w 353664"/>
                <a:gd name="connsiteY1" fmla="*/ 508837 h 508836"/>
                <a:gd name="connsiteX2" fmla="*/ 353664 w 353664"/>
                <a:gd name="connsiteY2" fmla="*/ 508837 h 508836"/>
                <a:gd name="connsiteX3" fmla="*/ 353664 w 353664"/>
                <a:gd name="connsiteY3" fmla="*/ 0 h 508836"/>
                <a:gd name="connsiteX4" fmla="*/ 0 w 353664"/>
                <a:gd name="connsiteY4" fmla="*/ 0 h 508836"/>
                <a:gd name="connsiteX5" fmla="*/ 328714 w 353664"/>
                <a:gd name="connsiteY5" fmla="*/ 10684 h 508836"/>
                <a:gd name="connsiteX6" fmla="*/ 341873 w 353664"/>
                <a:gd name="connsiteY6" fmla="*/ 23843 h 508836"/>
                <a:gd name="connsiteX7" fmla="*/ 328714 w 353664"/>
                <a:gd name="connsiteY7" fmla="*/ 37002 h 508836"/>
                <a:gd name="connsiteX8" fmla="*/ 315555 w 353664"/>
                <a:gd name="connsiteY8" fmla="*/ 23843 h 508836"/>
                <a:gd name="connsiteX9" fmla="*/ 328714 w 353664"/>
                <a:gd name="connsiteY9" fmla="*/ 10684 h 508836"/>
                <a:gd name="connsiteX10" fmla="*/ 25080 w 353664"/>
                <a:gd name="connsiteY10" fmla="*/ 10684 h 508836"/>
                <a:gd name="connsiteX11" fmla="*/ 38239 w 353664"/>
                <a:gd name="connsiteY11" fmla="*/ 23843 h 508836"/>
                <a:gd name="connsiteX12" fmla="*/ 25080 w 353664"/>
                <a:gd name="connsiteY12" fmla="*/ 37002 h 508836"/>
                <a:gd name="connsiteX13" fmla="*/ 11921 w 353664"/>
                <a:gd name="connsiteY13" fmla="*/ 23843 h 508836"/>
                <a:gd name="connsiteX14" fmla="*/ 25080 w 353664"/>
                <a:gd name="connsiteY14" fmla="*/ 10684 h 508836"/>
                <a:gd name="connsiteX15" fmla="*/ 25080 w 353664"/>
                <a:gd name="connsiteY15" fmla="*/ 498088 h 508836"/>
                <a:gd name="connsiteX16" fmla="*/ 11921 w 353664"/>
                <a:gd name="connsiteY16" fmla="*/ 484929 h 508836"/>
                <a:gd name="connsiteX17" fmla="*/ 25080 w 353664"/>
                <a:gd name="connsiteY17" fmla="*/ 471770 h 508836"/>
                <a:gd name="connsiteX18" fmla="*/ 38239 w 353664"/>
                <a:gd name="connsiteY18" fmla="*/ 484929 h 508836"/>
                <a:gd name="connsiteX19" fmla="*/ 25080 w 353664"/>
                <a:gd name="connsiteY19" fmla="*/ 498088 h 508836"/>
                <a:gd name="connsiteX20" fmla="*/ 74329 w 353664"/>
                <a:gd name="connsiteY20" fmla="*/ 491052 h 508836"/>
                <a:gd name="connsiteX21" fmla="*/ 65795 w 353664"/>
                <a:gd name="connsiteY21" fmla="*/ 487535 h 508836"/>
                <a:gd name="connsiteX22" fmla="*/ 18370 w 353664"/>
                <a:gd name="connsiteY22" fmla="*/ 440110 h 508836"/>
                <a:gd name="connsiteX23" fmla="*/ 14853 w 353664"/>
                <a:gd name="connsiteY23" fmla="*/ 431576 h 508836"/>
                <a:gd name="connsiteX24" fmla="*/ 14853 w 353664"/>
                <a:gd name="connsiteY24" fmla="*/ 315034 h 508836"/>
                <a:gd name="connsiteX25" fmla="*/ 23582 w 353664"/>
                <a:gd name="connsiteY25" fmla="*/ 303439 h 508836"/>
                <a:gd name="connsiteX26" fmla="*/ 44558 w 353664"/>
                <a:gd name="connsiteY26" fmla="*/ 268326 h 508836"/>
                <a:gd name="connsiteX27" fmla="*/ 14853 w 353664"/>
                <a:gd name="connsiteY27" fmla="*/ 174845 h 508836"/>
                <a:gd name="connsiteX28" fmla="*/ 15895 w 353664"/>
                <a:gd name="connsiteY28" fmla="*/ 156410 h 508836"/>
                <a:gd name="connsiteX29" fmla="*/ 29705 w 353664"/>
                <a:gd name="connsiteY29" fmla="*/ 107096 h 508836"/>
                <a:gd name="connsiteX30" fmla="*/ 24038 w 353664"/>
                <a:gd name="connsiteY30" fmla="*/ 69508 h 508836"/>
                <a:gd name="connsiteX31" fmla="*/ 34656 w 353664"/>
                <a:gd name="connsiteY31" fmla="*/ 46057 h 508836"/>
                <a:gd name="connsiteX32" fmla="*/ 60779 w 353664"/>
                <a:gd name="connsiteY32" fmla="*/ 29315 h 508836"/>
                <a:gd name="connsiteX33" fmla="*/ 88400 w 353664"/>
                <a:gd name="connsiteY33" fmla="*/ 30813 h 508836"/>
                <a:gd name="connsiteX34" fmla="*/ 94263 w 353664"/>
                <a:gd name="connsiteY34" fmla="*/ 35503 h 508836"/>
                <a:gd name="connsiteX35" fmla="*/ 176865 w 353664"/>
                <a:gd name="connsiteY35" fmla="*/ 12833 h 508836"/>
                <a:gd name="connsiteX36" fmla="*/ 337835 w 353664"/>
                <a:gd name="connsiteY36" fmla="*/ 156410 h 508836"/>
                <a:gd name="connsiteX37" fmla="*/ 338942 w 353664"/>
                <a:gd name="connsiteY37" fmla="*/ 174845 h 508836"/>
                <a:gd name="connsiteX38" fmla="*/ 288130 w 353664"/>
                <a:gd name="connsiteY38" fmla="*/ 292625 h 508836"/>
                <a:gd name="connsiteX39" fmla="*/ 284547 w 353664"/>
                <a:gd name="connsiteY39" fmla="*/ 303439 h 508836"/>
                <a:gd name="connsiteX40" fmla="*/ 324350 w 353664"/>
                <a:gd name="connsiteY40" fmla="*/ 336857 h 508836"/>
                <a:gd name="connsiteX41" fmla="*/ 326890 w 353664"/>
                <a:gd name="connsiteY41" fmla="*/ 336857 h 508836"/>
                <a:gd name="connsiteX42" fmla="*/ 338942 w 353664"/>
                <a:gd name="connsiteY42" fmla="*/ 348909 h 508836"/>
                <a:gd name="connsiteX43" fmla="*/ 338942 w 353664"/>
                <a:gd name="connsiteY43" fmla="*/ 431511 h 508836"/>
                <a:gd name="connsiteX44" fmla="*/ 335424 w 353664"/>
                <a:gd name="connsiteY44" fmla="*/ 440045 h 508836"/>
                <a:gd name="connsiteX45" fmla="*/ 288000 w 353664"/>
                <a:gd name="connsiteY45" fmla="*/ 487469 h 508836"/>
                <a:gd name="connsiteX46" fmla="*/ 279466 w 353664"/>
                <a:gd name="connsiteY46" fmla="*/ 490987 h 508836"/>
                <a:gd name="connsiteX47" fmla="*/ 74329 w 353664"/>
                <a:gd name="connsiteY47" fmla="*/ 490987 h 508836"/>
                <a:gd name="connsiteX48" fmla="*/ 328714 w 353664"/>
                <a:gd name="connsiteY48" fmla="*/ 498088 h 508836"/>
                <a:gd name="connsiteX49" fmla="*/ 315555 w 353664"/>
                <a:gd name="connsiteY49" fmla="*/ 484929 h 508836"/>
                <a:gd name="connsiteX50" fmla="*/ 328714 w 353664"/>
                <a:gd name="connsiteY50" fmla="*/ 471770 h 508836"/>
                <a:gd name="connsiteX51" fmla="*/ 341873 w 353664"/>
                <a:gd name="connsiteY51" fmla="*/ 484929 h 508836"/>
                <a:gd name="connsiteX52" fmla="*/ 328714 w 353664"/>
                <a:gd name="connsiteY52" fmla="*/ 498088 h 5088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353664" h="508836">
                  <a:moveTo>
                    <a:pt x="0" y="0"/>
                  </a:moveTo>
                  <a:lnTo>
                    <a:pt x="0" y="508837"/>
                  </a:lnTo>
                  <a:lnTo>
                    <a:pt x="353664" y="508837"/>
                  </a:lnTo>
                  <a:lnTo>
                    <a:pt x="353664" y="0"/>
                  </a:lnTo>
                  <a:lnTo>
                    <a:pt x="0" y="0"/>
                  </a:lnTo>
                  <a:close/>
                  <a:moveTo>
                    <a:pt x="328714" y="10684"/>
                  </a:moveTo>
                  <a:cubicBezTo>
                    <a:pt x="336011" y="10684"/>
                    <a:pt x="341873" y="16612"/>
                    <a:pt x="341873" y="23843"/>
                  </a:cubicBezTo>
                  <a:cubicBezTo>
                    <a:pt x="341873" y="31139"/>
                    <a:pt x="335945" y="37002"/>
                    <a:pt x="328714" y="37002"/>
                  </a:cubicBezTo>
                  <a:cubicBezTo>
                    <a:pt x="321418" y="37002"/>
                    <a:pt x="315555" y="31073"/>
                    <a:pt x="315555" y="23843"/>
                  </a:cubicBezTo>
                  <a:cubicBezTo>
                    <a:pt x="315490" y="16612"/>
                    <a:pt x="321418" y="10684"/>
                    <a:pt x="328714" y="10684"/>
                  </a:cubicBezTo>
                  <a:close/>
                  <a:moveTo>
                    <a:pt x="25080" y="10684"/>
                  </a:moveTo>
                  <a:cubicBezTo>
                    <a:pt x="32376" y="10684"/>
                    <a:pt x="38239" y="16612"/>
                    <a:pt x="38239" y="23843"/>
                  </a:cubicBezTo>
                  <a:cubicBezTo>
                    <a:pt x="38239" y="31139"/>
                    <a:pt x="32311" y="37002"/>
                    <a:pt x="25080" y="37002"/>
                  </a:cubicBezTo>
                  <a:cubicBezTo>
                    <a:pt x="17784" y="37002"/>
                    <a:pt x="11921" y="31073"/>
                    <a:pt x="11921" y="23843"/>
                  </a:cubicBezTo>
                  <a:cubicBezTo>
                    <a:pt x="11856" y="16612"/>
                    <a:pt x="17784" y="10684"/>
                    <a:pt x="25080" y="10684"/>
                  </a:cubicBezTo>
                  <a:close/>
                  <a:moveTo>
                    <a:pt x="25080" y="498088"/>
                  </a:moveTo>
                  <a:cubicBezTo>
                    <a:pt x="17784" y="498088"/>
                    <a:pt x="11921" y="492160"/>
                    <a:pt x="11921" y="484929"/>
                  </a:cubicBezTo>
                  <a:cubicBezTo>
                    <a:pt x="11921" y="477633"/>
                    <a:pt x="17849" y="471770"/>
                    <a:pt x="25080" y="471770"/>
                  </a:cubicBezTo>
                  <a:cubicBezTo>
                    <a:pt x="32376" y="471770"/>
                    <a:pt x="38239" y="477698"/>
                    <a:pt x="38239" y="484929"/>
                  </a:cubicBezTo>
                  <a:cubicBezTo>
                    <a:pt x="38239" y="492225"/>
                    <a:pt x="32311" y="498088"/>
                    <a:pt x="25080" y="498088"/>
                  </a:cubicBezTo>
                  <a:close/>
                  <a:moveTo>
                    <a:pt x="74329" y="491052"/>
                  </a:moveTo>
                  <a:cubicBezTo>
                    <a:pt x="71137" y="491052"/>
                    <a:pt x="68075" y="489815"/>
                    <a:pt x="65795" y="487535"/>
                  </a:cubicBezTo>
                  <a:lnTo>
                    <a:pt x="18370" y="440110"/>
                  </a:lnTo>
                  <a:cubicBezTo>
                    <a:pt x="16090" y="437830"/>
                    <a:pt x="14853" y="434768"/>
                    <a:pt x="14853" y="431576"/>
                  </a:cubicBezTo>
                  <a:lnTo>
                    <a:pt x="14853" y="315034"/>
                  </a:lnTo>
                  <a:cubicBezTo>
                    <a:pt x="14853" y="309627"/>
                    <a:pt x="18436" y="304937"/>
                    <a:pt x="23582" y="303439"/>
                  </a:cubicBezTo>
                  <a:cubicBezTo>
                    <a:pt x="42604" y="298032"/>
                    <a:pt x="49705" y="275688"/>
                    <a:pt x="44558" y="268326"/>
                  </a:cubicBezTo>
                  <a:cubicBezTo>
                    <a:pt x="25862" y="241943"/>
                    <a:pt x="14853" y="209697"/>
                    <a:pt x="14853" y="174845"/>
                  </a:cubicBezTo>
                  <a:cubicBezTo>
                    <a:pt x="14853" y="168592"/>
                    <a:pt x="15244" y="162468"/>
                    <a:pt x="15895" y="156410"/>
                  </a:cubicBezTo>
                  <a:cubicBezTo>
                    <a:pt x="17849" y="138951"/>
                    <a:pt x="22605" y="122405"/>
                    <a:pt x="29705" y="107096"/>
                  </a:cubicBezTo>
                  <a:lnTo>
                    <a:pt x="24038" y="69508"/>
                  </a:lnTo>
                  <a:cubicBezTo>
                    <a:pt x="22670" y="60258"/>
                    <a:pt x="26839" y="51073"/>
                    <a:pt x="34656" y="46057"/>
                  </a:cubicBezTo>
                  <a:lnTo>
                    <a:pt x="60779" y="29315"/>
                  </a:lnTo>
                  <a:cubicBezTo>
                    <a:pt x="69378" y="23843"/>
                    <a:pt x="80452" y="24429"/>
                    <a:pt x="88400" y="30813"/>
                  </a:cubicBezTo>
                  <a:lnTo>
                    <a:pt x="94263" y="35503"/>
                  </a:lnTo>
                  <a:cubicBezTo>
                    <a:pt x="118431" y="21107"/>
                    <a:pt x="146703" y="12833"/>
                    <a:pt x="176865" y="12833"/>
                  </a:cubicBezTo>
                  <a:cubicBezTo>
                    <a:pt x="260118" y="12833"/>
                    <a:pt x="328649" y="75632"/>
                    <a:pt x="337835" y="156410"/>
                  </a:cubicBezTo>
                  <a:cubicBezTo>
                    <a:pt x="338551" y="162468"/>
                    <a:pt x="338942" y="168592"/>
                    <a:pt x="338942" y="174845"/>
                  </a:cubicBezTo>
                  <a:cubicBezTo>
                    <a:pt x="338942" y="221228"/>
                    <a:pt x="319399" y="263050"/>
                    <a:pt x="288130" y="292625"/>
                  </a:cubicBezTo>
                  <a:cubicBezTo>
                    <a:pt x="285199" y="295426"/>
                    <a:pt x="283831" y="299465"/>
                    <a:pt x="284547" y="303439"/>
                  </a:cubicBezTo>
                  <a:cubicBezTo>
                    <a:pt x="287869" y="322461"/>
                    <a:pt x="304416" y="336857"/>
                    <a:pt x="324350" y="336857"/>
                  </a:cubicBezTo>
                  <a:lnTo>
                    <a:pt x="326890" y="336857"/>
                  </a:lnTo>
                  <a:cubicBezTo>
                    <a:pt x="333535" y="336857"/>
                    <a:pt x="338942" y="342264"/>
                    <a:pt x="338942" y="348909"/>
                  </a:cubicBezTo>
                  <a:lnTo>
                    <a:pt x="338942" y="431511"/>
                  </a:lnTo>
                  <a:cubicBezTo>
                    <a:pt x="338942" y="434703"/>
                    <a:pt x="337704" y="437765"/>
                    <a:pt x="335424" y="440045"/>
                  </a:cubicBezTo>
                  <a:lnTo>
                    <a:pt x="288000" y="487469"/>
                  </a:lnTo>
                  <a:cubicBezTo>
                    <a:pt x="285720" y="489749"/>
                    <a:pt x="282658" y="490987"/>
                    <a:pt x="279466" y="490987"/>
                  </a:cubicBezTo>
                  <a:lnTo>
                    <a:pt x="74329" y="490987"/>
                  </a:lnTo>
                  <a:close/>
                  <a:moveTo>
                    <a:pt x="328714" y="498088"/>
                  </a:moveTo>
                  <a:cubicBezTo>
                    <a:pt x="321418" y="498088"/>
                    <a:pt x="315555" y="492160"/>
                    <a:pt x="315555" y="484929"/>
                  </a:cubicBezTo>
                  <a:cubicBezTo>
                    <a:pt x="315555" y="477633"/>
                    <a:pt x="321484" y="471770"/>
                    <a:pt x="328714" y="471770"/>
                  </a:cubicBezTo>
                  <a:cubicBezTo>
                    <a:pt x="336011" y="471770"/>
                    <a:pt x="341873" y="477698"/>
                    <a:pt x="341873" y="484929"/>
                  </a:cubicBezTo>
                  <a:cubicBezTo>
                    <a:pt x="341873" y="492225"/>
                    <a:pt x="335945" y="498088"/>
                    <a:pt x="328714" y="498088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98724CBA-B085-4EBA-9517-67848B7B1E75}"/>
                </a:ext>
              </a:extLst>
            </p:cNvPr>
            <p:cNvSpPr/>
            <p:nvPr/>
          </p:nvSpPr>
          <p:spPr>
            <a:xfrm>
              <a:off x="5716182" y="4029029"/>
              <a:ext cx="284547" cy="280638"/>
            </a:xfrm>
            <a:custGeom>
              <a:avLst/>
              <a:gdLst>
                <a:gd name="connsiteX0" fmla="*/ 284547 w 284547"/>
                <a:gd name="connsiteY0" fmla="*/ 142274 h 280638"/>
                <a:gd name="connsiteX1" fmla="*/ 142274 w 284547"/>
                <a:gd name="connsiteY1" fmla="*/ 0 h 280638"/>
                <a:gd name="connsiteX2" fmla="*/ 0 w 284547"/>
                <a:gd name="connsiteY2" fmla="*/ 142274 h 280638"/>
                <a:gd name="connsiteX3" fmla="*/ 93220 w 284547"/>
                <a:gd name="connsiteY3" fmla="*/ 275818 h 280638"/>
                <a:gd name="connsiteX4" fmla="*/ 158494 w 284547"/>
                <a:gd name="connsiteY4" fmla="*/ 212433 h 280638"/>
                <a:gd name="connsiteX5" fmla="*/ 174194 w 284547"/>
                <a:gd name="connsiteY5" fmla="*/ 206049 h 280638"/>
                <a:gd name="connsiteX6" fmla="*/ 187157 w 284547"/>
                <a:gd name="connsiteY6" fmla="*/ 210153 h 280638"/>
                <a:gd name="connsiteX7" fmla="*/ 194649 w 284547"/>
                <a:gd name="connsiteY7" fmla="*/ 237904 h 280638"/>
                <a:gd name="connsiteX8" fmla="*/ 175041 w 284547"/>
                <a:gd name="connsiteY8" fmla="*/ 280639 h 280638"/>
                <a:gd name="connsiteX9" fmla="*/ 284547 w 284547"/>
                <a:gd name="connsiteY9" fmla="*/ 142274 h 280638"/>
                <a:gd name="connsiteX10" fmla="*/ 142274 w 284547"/>
                <a:gd name="connsiteY10" fmla="*/ 192695 h 280638"/>
                <a:gd name="connsiteX11" fmla="*/ 91918 w 284547"/>
                <a:gd name="connsiteY11" fmla="*/ 142339 h 280638"/>
                <a:gd name="connsiteX12" fmla="*/ 142274 w 284547"/>
                <a:gd name="connsiteY12" fmla="*/ 91983 h 280638"/>
                <a:gd name="connsiteX13" fmla="*/ 192630 w 284547"/>
                <a:gd name="connsiteY13" fmla="*/ 142339 h 280638"/>
                <a:gd name="connsiteX14" fmla="*/ 142274 w 284547"/>
                <a:gd name="connsiteY14" fmla="*/ 192695 h 280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4547" h="280638">
                  <a:moveTo>
                    <a:pt x="284547" y="142274"/>
                  </a:moveTo>
                  <a:cubicBezTo>
                    <a:pt x="284547" y="63841"/>
                    <a:pt x="220706" y="0"/>
                    <a:pt x="142274" y="0"/>
                  </a:cubicBezTo>
                  <a:cubicBezTo>
                    <a:pt x="63841" y="0"/>
                    <a:pt x="0" y="63841"/>
                    <a:pt x="0" y="142274"/>
                  </a:cubicBezTo>
                  <a:cubicBezTo>
                    <a:pt x="0" y="203509"/>
                    <a:pt x="38826" y="255754"/>
                    <a:pt x="93220" y="275818"/>
                  </a:cubicBezTo>
                  <a:lnTo>
                    <a:pt x="158494" y="212433"/>
                  </a:lnTo>
                  <a:cubicBezTo>
                    <a:pt x="162729" y="208329"/>
                    <a:pt x="168266" y="206049"/>
                    <a:pt x="174194" y="206049"/>
                  </a:cubicBezTo>
                  <a:cubicBezTo>
                    <a:pt x="178884" y="206049"/>
                    <a:pt x="183379" y="207482"/>
                    <a:pt x="187157" y="210153"/>
                  </a:cubicBezTo>
                  <a:cubicBezTo>
                    <a:pt x="196017" y="216407"/>
                    <a:pt x="199144" y="228068"/>
                    <a:pt x="194649" y="237904"/>
                  </a:cubicBezTo>
                  <a:lnTo>
                    <a:pt x="175041" y="280639"/>
                  </a:lnTo>
                  <a:cubicBezTo>
                    <a:pt x="237709" y="265851"/>
                    <a:pt x="284547" y="209437"/>
                    <a:pt x="284547" y="142274"/>
                  </a:cubicBezTo>
                  <a:close/>
                  <a:moveTo>
                    <a:pt x="142274" y="192695"/>
                  </a:moveTo>
                  <a:cubicBezTo>
                    <a:pt x="114457" y="192695"/>
                    <a:pt x="91918" y="170155"/>
                    <a:pt x="91918" y="142339"/>
                  </a:cubicBezTo>
                  <a:cubicBezTo>
                    <a:pt x="91918" y="114522"/>
                    <a:pt x="114457" y="91983"/>
                    <a:pt x="142274" y="91983"/>
                  </a:cubicBezTo>
                  <a:cubicBezTo>
                    <a:pt x="170090" y="91983"/>
                    <a:pt x="192630" y="114522"/>
                    <a:pt x="192630" y="142339"/>
                  </a:cubicBezTo>
                  <a:cubicBezTo>
                    <a:pt x="192630" y="170155"/>
                    <a:pt x="170090" y="192695"/>
                    <a:pt x="142274" y="192695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C2F1F38D-1A35-4303-BD2F-BBA8364BD366}"/>
                </a:ext>
              </a:extLst>
            </p:cNvPr>
            <p:cNvSpPr/>
            <p:nvPr/>
          </p:nvSpPr>
          <p:spPr>
            <a:xfrm>
              <a:off x="5893177" y="4356180"/>
              <a:ext cx="101689" cy="92764"/>
            </a:xfrm>
            <a:custGeom>
              <a:avLst/>
              <a:gdLst>
                <a:gd name="connsiteX0" fmla="*/ 3518 w 101689"/>
                <a:gd name="connsiteY0" fmla="*/ 18305 h 92764"/>
                <a:gd name="connsiteX1" fmla="*/ 0 w 101689"/>
                <a:gd name="connsiteY1" fmla="*/ 26839 h 92764"/>
                <a:gd name="connsiteX2" fmla="*/ 0 w 101689"/>
                <a:gd name="connsiteY2" fmla="*/ 80713 h 92764"/>
                <a:gd name="connsiteX3" fmla="*/ 12052 w 101689"/>
                <a:gd name="connsiteY3" fmla="*/ 92764 h 92764"/>
                <a:gd name="connsiteX4" fmla="*/ 74850 w 101689"/>
                <a:gd name="connsiteY4" fmla="*/ 92764 h 92764"/>
                <a:gd name="connsiteX5" fmla="*/ 83384 w 101689"/>
                <a:gd name="connsiteY5" fmla="*/ 89247 h 92764"/>
                <a:gd name="connsiteX6" fmla="*/ 98171 w 101689"/>
                <a:gd name="connsiteY6" fmla="*/ 74459 h 92764"/>
                <a:gd name="connsiteX7" fmla="*/ 101689 w 101689"/>
                <a:gd name="connsiteY7" fmla="*/ 65925 h 92764"/>
                <a:gd name="connsiteX8" fmla="*/ 101689 w 101689"/>
                <a:gd name="connsiteY8" fmla="*/ 12052 h 92764"/>
                <a:gd name="connsiteX9" fmla="*/ 89638 w 101689"/>
                <a:gd name="connsiteY9" fmla="*/ 0 h 92764"/>
                <a:gd name="connsiteX10" fmla="*/ 26839 w 101689"/>
                <a:gd name="connsiteY10" fmla="*/ 0 h 92764"/>
                <a:gd name="connsiteX11" fmla="*/ 18305 w 101689"/>
                <a:gd name="connsiteY11" fmla="*/ 3518 h 92764"/>
                <a:gd name="connsiteX12" fmla="*/ 3518 w 101689"/>
                <a:gd name="connsiteY12" fmla="*/ 18305 h 92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689" h="92764">
                  <a:moveTo>
                    <a:pt x="3518" y="18305"/>
                  </a:moveTo>
                  <a:cubicBezTo>
                    <a:pt x="1238" y="20585"/>
                    <a:pt x="0" y="23647"/>
                    <a:pt x="0" y="26839"/>
                  </a:cubicBezTo>
                  <a:lnTo>
                    <a:pt x="0" y="80713"/>
                  </a:lnTo>
                  <a:cubicBezTo>
                    <a:pt x="0" y="87358"/>
                    <a:pt x="5407" y="92764"/>
                    <a:pt x="12052" y="92764"/>
                  </a:cubicBezTo>
                  <a:lnTo>
                    <a:pt x="74850" y="92764"/>
                  </a:lnTo>
                  <a:cubicBezTo>
                    <a:pt x="78042" y="92764"/>
                    <a:pt x="81104" y="91527"/>
                    <a:pt x="83384" y="89247"/>
                  </a:cubicBezTo>
                  <a:lnTo>
                    <a:pt x="98171" y="74459"/>
                  </a:lnTo>
                  <a:cubicBezTo>
                    <a:pt x="100451" y="72179"/>
                    <a:pt x="101689" y="69117"/>
                    <a:pt x="101689" y="65925"/>
                  </a:cubicBezTo>
                  <a:lnTo>
                    <a:pt x="101689" y="12052"/>
                  </a:lnTo>
                  <a:cubicBezTo>
                    <a:pt x="101689" y="5407"/>
                    <a:pt x="96282" y="0"/>
                    <a:pt x="89638" y="0"/>
                  </a:cubicBezTo>
                  <a:lnTo>
                    <a:pt x="26839" y="0"/>
                  </a:ln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2" name="手繪多邊形: 圖案 121">
              <a:extLst>
                <a:ext uri="{FF2B5EF4-FFF2-40B4-BE49-F238E27FC236}">
                  <a16:creationId xmlns:a16="http://schemas.microsoft.com/office/drawing/2014/main" id="{74ED14CB-A1C6-49BD-92BB-FD780AED0B52}"/>
                </a:ext>
              </a:extLst>
            </p:cNvPr>
            <p:cNvSpPr/>
            <p:nvPr/>
          </p:nvSpPr>
          <p:spPr>
            <a:xfrm>
              <a:off x="5718201" y="4318462"/>
              <a:ext cx="149178" cy="152305"/>
            </a:xfrm>
            <a:custGeom>
              <a:avLst/>
              <a:gdLst>
                <a:gd name="connsiteX0" fmla="*/ 107096 w 149178"/>
                <a:gd name="connsiteY0" fmla="*/ 100191 h 152305"/>
                <a:gd name="connsiteX1" fmla="*/ 93025 w 149178"/>
                <a:gd name="connsiteY1" fmla="*/ 102471 h 152305"/>
                <a:gd name="connsiteX2" fmla="*/ 70941 w 149178"/>
                <a:gd name="connsiteY2" fmla="*/ 96738 h 152305"/>
                <a:gd name="connsiteX3" fmla="*/ 45470 w 149178"/>
                <a:gd name="connsiteY3" fmla="*/ 59216 h 152305"/>
                <a:gd name="connsiteX4" fmla="*/ 50617 w 149178"/>
                <a:gd name="connsiteY4" fmla="*/ 29771 h 152305"/>
                <a:gd name="connsiteX5" fmla="*/ 51985 w 149178"/>
                <a:gd name="connsiteY5" fmla="*/ 20846 h 152305"/>
                <a:gd name="connsiteX6" fmla="*/ 29510 w 149178"/>
                <a:gd name="connsiteY6" fmla="*/ 0 h 152305"/>
                <a:gd name="connsiteX7" fmla="*/ 26839 w 149178"/>
                <a:gd name="connsiteY7" fmla="*/ 0 h 152305"/>
                <a:gd name="connsiteX8" fmla="*/ 18305 w 149178"/>
                <a:gd name="connsiteY8" fmla="*/ 3518 h 152305"/>
                <a:gd name="connsiteX9" fmla="*/ 3518 w 149178"/>
                <a:gd name="connsiteY9" fmla="*/ 18305 h 152305"/>
                <a:gd name="connsiteX10" fmla="*/ 0 w 149178"/>
                <a:gd name="connsiteY10" fmla="*/ 26839 h 152305"/>
                <a:gd name="connsiteX11" fmla="*/ 0 w 149178"/>
                <a:gd name="connsiteY11" fmla="*/ 91006 h 152305"/>
                <a:gd name="connsiteX12" fmla="*/ 3518 w 149178"/>
                <a:gd name="connsiteY12" fmla="*/ 99539 h 152305"/>
                <a:gd name="connsiteX13" fmla="*/ 52766 w 149178"/>
                <a:gd name="connsiteY13" fmla="*/ 148788 h 152305"/>
                <a:gd name="connsiteX14" fmla="*/ 61300 w 149178"/>
                <a:gd name="connsiteY14" fmla="*/ 152306 h 152305"/>
                <a:gd name="connsiteX15" fmla="*/ 117258 w 149178"/>
                <a:gd name="connsiteY15" fmla="*/ 152306 h 152305"/>
                <a:gd name="connsiteX16" fmla="*/ 125792 w 149178"/>
                <a:gd name="connsiteY16" fmla="*/ 148788 h 152305"/>
                <a:gd name="connsiteX17" fmla="*/ 145661 w 149178"/>
                <a:gd name="connsiteY17" fmla="*/ 128919 h 152305"/>
                <a:gd name="connsiteX18" fmla="*/ 149179 w 149178"/>
                <a:gd name="connsiteY18" fmla="*/ 120385 h 152305"/>
                <a:gd name="connsiteX19" fmla="*/ 149179 w 149178"/>
                <a:gd name="connsiteY19" fmla="*/ 102471 h 152305"/>
                <a:gd name="connsiteX20" fmla="*/ 141427 w 149178"/>
                <a:gd name="connsiteY20" fmla="*/ 91201 h 152305"/>
                <a:gd name="connsiteX21" fmla="*/ 119343 w 149178"/>
                <a:gd name="connsiteY21" fmla="*/ 94067 h 152305"/>
                <a:gd name="connsiteX22" fmla="*/ 107096 w 149178"/>
                <a:gd name="connsiteY22" fmla="*/ 100191 h 152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49178" h="152305">
                  <a:moveTo>
                    <a:pt x="107096" y="100191"/>
                  </a:moveTo>
                  <a:cubicBezTo>
                    <a:pt x="102536" y="101689"/>
                    <a:pt x="97780" y="102471"/>
                    <a:pt x="93025" y="102471"/>
                  </a:cubicBezTo>
                  <a:cubicBezTo>
                    <a:pt x="85338" y="102471"/>
                    <a:pt x="77716" y="100517"/>
                    <a:pt x="70941" y="96738"/>
                  </a:cubicBezTo>
                  <a:cubicBezTo>
                    <a:pt x="57066" y="88986"/>
                    <a:pt x="47555" y="74980"/>
                    <a:pt x="45470" y="59216"/>
                  </a:cubicBezTo>
                  <a:cubicBezTo>
                    <a:pt x="44167" y="49183"/>
                    <a:pt x="45731" y="39151"/>
                    <a:pt x="50617" y="29771"/>
                  </a:cubicBezTo>
                  <a:cubicBezTo>
                    <a:pt x="51919" y="27230"/>
                    <a:pt x="52245" y="24103"/>
                    <a:pt x="51985" y="20846"/>
                  </a:cubicBezTo>
                  <a:cubicBezTo>
                    <a:pt x="51073" y="9055"/>
                    <a:pt x="41301" y="0"/>
                    <a:pt x="29510" y="0"/>
                  </a:cubicBezTo>
                  <a:cubicBezTo>
                    <a:pt x="28533" y="0"/>
                    <a:pt x="27621" y="0"/>
                    <a:pt x="26839" y="0"/>
                  </a:cubicBezTo>
                  <a:cubicBezTo>
                    <a:pt x="23647" y="0"/>
                    <a:pt x="20585" y="1238"/>
                    <a:pt x="18305" y="3518"/>
                  </a:cubicBezTo>
                  <a:lnTo>
                    <a:pt x="3518" y="18305"/>
                  </a:lnTo>
                  <a:cubicBezTo>
                    <a:pt x="1238" y="20585"/>
                    <a:pt x="0" y="23647"/>
                    <a:pt x="0" y="26839"/>
                  </a:cubicBezTo>
                  <a:lnTo>
                    <a:pt x="0" y="91006"/>
                  </a:lnTo>
                  <a:cubicBezTo>
                    <a:pt x="0" y="94198"/>
                    <a:pt x="1238" y="97259"/>
                    <a:pt x="3518" y="99539"/>
                  </a:cubicBezTo>
                  <a:lnTo>
                    <a:pt x="52766" y="148788"/>
                  </a:lnTo>
                  <a:cubicBezTo>
                    <a:pt x="55046" y="151068"/>
                    <a:pt x="58108" y="152306"/>
                    <a:pt x="61300" y="152306"/>
                  </a:cubicBezTo>
                  <a:lnTo>
                    <a:pt x="117258" y="152306"/>
                  </a:lnTo>
                  <a:cubicBezTo>
                    <a:pt x="120450" y="152306"/>
                    <a:pt x="123512" y="151068"/>
                    <a:pt x="125792" y="148788"/>
                  </a:cubicBezTo>
                  <a:lnTo>
                    <a:pt x="145661" y="128919"/>
                  </a:lnTo>
                  <a:cubicBezTo>
                    <a:pt x="147941" y="126639"/>
                    <a:pt x="149179" y="123577"/>
                    <a:pt x="149179" y="120385"/>
                  </a:cubicBezTo>
                  <a:lnTo>
                    <a:pt x="149179" y="102471"/>
                  </a:lnTo>
                  <a:cubicBezTo>
                    <a:pt x="149179" y="97455"/>
                    <a:pt x="146117" y="92960"/>
                    <a:pt x="141427" y="91201"/>
                  </a:cubicBezTo>
                  <a:cubicBezTo>
                    <a:pt x="133935" y="88335"/>
                    <a:pt x="125727" y="89572"/>
                    <a:pt x="119343" y="94067"/>
                  </a:cubicBezTo>
                  <a:cubicBezTo>
                    <a:pt x="115565" y="96673"/>
                    <a:pt x="111461" y="98758"/>
                    <a:pt x="107096" y="100191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3" name="手繪多邊形: 圖案 122">
              <a:extLst>
                <a:ext uri="{FF2B5EF4-FFF2-40B4-BE49-F238E27FC236}">
                  <a16:creationId xmlns:a16="http://schemas.microsoft.com/office/drawing/2014/main" id="{66C036A8-25FB-4AA5-B046-35C298809FC3}"/>
                </a:ext>
              </a:extLst>
            </p:cNvPr>
            <p:cNvSpPr/>
            <p:nvPr/>
          </p:nvSpPr>
          <p:spPr>
            <a:xfrm>
              <a:off x="5840020" y="4152867"/>
              <a:ext cx="36871" cy="36871"/>
            </a:xfrm>
            <a:custGeom>
              <a:avLst/>
              <a:gdLst>
                <a:gd name="connsiteX0" fmla="*/ 18436 w 36871"/>
                <a:gd name="connsiteY0" fmla="*/ 0 h 36871"/>
                <a:gd name="connsiteX1" fmla="*/ 0 w 36871"/>
                <a:gd name="connsiteY1" fmla="*/ 18436 h 36871"/>
                <a:gd name="connsiteX2" fmla="*/ 18436 w 36871"/>
                <a:gd name="connsiteY2" fmla="*/ 36871 h 36871"/>
                <a:gd name="connsiteX3" fmla="*/ 36871 w 36871"/>
                <a:gd name="connsiteY3" fmla="*/ 18436 h 36871"/>
                <a:gd name="connsiteX4" fmla="*/ 18436 w 36871"/>
                <a:gd name="connsiteY4" fmla="*/ 0 h 368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871" h="36871">
                  <a:moveTo>
                    <a:pt x="18436" y="0"/>
                  </a:moveTo>
                  <a:cubicBezTo>
                    <a:pt x="8273" y="0"/>
                    <a:pt x="0" y="8273"/>
                    <a:pt x="0" y="18436"/>
                  </a:cubicBezTo>
                  <a:cubicBezTo>
                    <a:pt x="0" y="28598"/>
                    <a:pt x="8273" y="36871"/>
                    <a:pt x="18436" y="36871"/>
                  </a:cubicBezTo>
                  <a:cubicBezTo>
                    <a:pt x="28598" y="36871"/>
                    <a:pt x="36871" y="28598"/>
                    <a:pt x="36871" y="18436"/>
                  </a:cubicBezTo>
                  <a:cubicBezTo>
                    <a:pt x="36871" y="8273"/>
                    <a:pt x="28598" y="0"/>
                    <a:pt x="18436" y="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4" name="手繪多邊形: 圖案 123">
              <a:extLst>
                <a:ext uri="{FF2B5EF4-FFF2-40B4-BE49-F238E27FC236}">
                  <a16:creationId xmlns:a16="http://schemas.microsoft.com/office/drawing/2014/main" id="{1BDE4CE2-97AD-4C47-BC14-F22F9FBDCEA8}"/>
                </a:ext>
              </a:extLst>
            </p:cNvPr>
            <p:cNvSpPr/>
            <p:nvPr/>
          </p:nvSpPr>
          <p:spPr>
            <a:xfrm>
              <a:off x="5782940" y="4254947"/>
              <a:ext cx="110153" cy="146247"/>
            </a:xfrm>
            <a:custGeom>
              <a:avLst/>
              <a:gdLst>
                <a:gd name="connsiteX0" fmla="*/ 15779 w 110153"/>
                <a:gd name="connsiteY0" fmla="*/ 142990 h 146247"/>
                <a:gd name="connsiteX1" fmla="*/ 28221 w 110153"/>
                <a:gd name="connsiteY1" fmla="*/ 146247 h 146247"/>
                <a:gd name="connsiteX2" fmla="*/ 36169 w 110153"/>
                <a:gd name="connsiteY2" fmla="*/ 145010 h 146247"/>
                <a:gd name="connsiteX3" fmla="*/ 51477 w 110153"/>
                <a:gd name="connsiteY3" fmla="*/ 131395 h 146247"/>
                <a:gd name="connsiteX4" fmla="*/ 109911 w 110153"/>
                <a:gd name="connsiteY4" fmla="*/ 3909 h 146247"/>
                <a:gd name="connsiteX5" fmla="*/ 108999 w 110153"/>
                <a:gd name="connsiteY5" fmla="*/ 521 h 146247"/>
                <a:gd name="connsiteX6" fmla="*/ 107436 w 110153"/>
                <a:gd name="connsiteY6" fmla="*/ 0 h 146247"/>
                <a:gd name="connsiteX7" fmla="*/ 105546 w 110153"/>
                <a:gd name="connsiteY7" fmla="*/ 782 h 146247"/>
                <a:gd name="connsiteX8" fmla="*/ 9329 w 110153"/>
                <a:gd name="connsiteY8" fmla="*/ 94067 h 146247"/>
                <a:gd name="connsiteX9" fmla="*/ 274 w 110153"/>
                <a:gd name="connsiteY9" fmla="*/ 120125 h 146247"/>
                <a:gd name="connsiteX10" fmla="*/ 15779 w 110153"/>
                <a:gd name="connsiteY10" fmla="*/ 142990 h 146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0153" h="146247">
                  <a:moveTo>
                    <a:pt x="15779" y="142990"/>
                  </a:moveTo>
                  <a:cubicBezTo>
                    <a:pt x="19622" y="145140"/>
                    <a:pt x="23922" y="146247"/>
                    <a:pt x="28221" y="146247"/>
                  </a:cubicBezTo>
                  <a:cubicBezTo>
                    <a:pt x="30892" y="146247"/>
                    <a:pt x="33563" y="145856"/>
                    <a:pt x="36169" y="145010"/>
                  </a:cubicBezTo>
                  <a:cubicBezTo>
                    <a:pt x="42944" y="142795"/>
                    <a:pt x="48481" y="137844"/>
                    <a:pt x="51477" y="131395"/>
                  </a:cubicBezTo>
                  <a:lnTo>
                    <a:pt x="109911" y="3909"/>
                  </a:lnTo>
                  <a:cubicBezTo>
                    <a:pt x="110432" y="2736"/>
                    <a:pt x="110107" y="1303"/>
                    <a:pt x="108999" y="521"/>
                  </a:cubicBezTo>
                  <a:cubicBezTo>
                    <a:pt x="108543" y="195"/>
                    <a:pt x="107957" y="0"/>
                    <a:pt x="107436" y="0"/>
                  </a:cubicBezTo>
                  <a:cubicBezTo>
                    <a:pt x="106719" y="0"/>
                    <a:pt x="106068" y="261"/>
                    <a:pt x="105546" y="782"/>
                  </a:cubicBezTo>
                  <a:lnTo>
                    <a:pt x="9329" y="94067"/>
                  </a:lnTo>
                  <a:cubicBezTo>
                    <a:pt x="2359" y="100842"/>
                    <a:pt x="-1028" y="110484"/>
                    <a:pt x="274" y="120125"/>
                  </a:cubicBezTo>
                  <a:cubicBezTo>
                    <a:pt x="1577" y="129766"/>
                    <a:pt x="7310" y="138235"/>
                    <a:pt x="15779" y="142990"/>
                  </a:cubicBez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5" name="橢圓 124">
            <a:extLst>
              <a:ext uri="{FF2B5EF4-FFF2-40B4-BE49-F238E27FC236}">
                <a16:creationId xmlns:a16="http://schemas.microsoft.com/office/drawing/2014/main" id="{89AA1B4E-F865-47AF-AEC1-349FD65A36C9}"/>
              </a:ext>
            </a:extLst>
          </p:cNvPr>
          <p:cNvSpPr/>
          <p:nvPr/>
        </p:nvSpPr>
        <p:spPr>
          <a:xfrm>
            <a:off x="5410215" y="3945670"/>
            <a:ext cx="631402" cy="631402"/>
          </a:xfrm>
          <a:prstGeom prst="ellipse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1FACF3"/>
              </a:gs>
            </a:gsLst>
            <a:lin ang="5400000" scaled="1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26" name="圖形 107">
            <a:extLst>
              <a:ext uri="{FF2B5EF4-FFF2-40B4-BE49-F238E27FC236}">
                <a16:creationId xmlns:a16="http://schemas.microsoft.com/office/drawing/2014/main" id="{5D5790E6-8F63-4B35-AD5E-A48F888313DF}"/>
              </a:ext>
            </a:extLst>
          </p:cNvPr>
          <p:cNvGrpSpPr/>
          <p:nvPr/>
        </p:nvGrpSpPr>
        <p:grpSpPr>
          <a:xfrm>
            <a:off x="5541457" y="4117528"/>
            <a:ext cx="380000" cy="320066"/>
            <a:chOff x="5683805" y="5518573"/>
            <a:chExt cx="371585" cy="312979"/>
          </a:xfrm>
          <a:solidFill>
            <a:schemeClr val="bg1"/>
          </a:solidFill>
        </p:grpSpPr>
        <p:sp>
          <p:nvSpPr>
            <p:cNvPr id="127" name="手繪多邊形: 圖案 126">
              <a:extLst>
                <a:ext uri="{FF2B5EF4-FFF2-40B4-BE49-F238E27FC236}">
                  <a16:creationId xmlns:a16="http://schemas.microsoft.com/office/drawing/2014/main" id="{7EC99E53-E092-4E08-BBA2-DC5FDB67C893}"/>
                </a:ext>
              </a:extLst>
            </p:cNvPr>
            <p:cNvSpPr/>
            <p:nvPr/>
          </p:nvSpPr>
          <p:spPr>
            <a:xfrm>
              <a:off x="5688578" y="5618924"/>
              <a:ext cx="315913" cy="121737"/>
            </a:xfrm>
            <a:custGeom>
              <a:avLst/>
              <a:gdLst>
                <a:gd name="connsiteX0" fmla="*/ 147208 w 315913"/>
                <a:gd name="connsiteY0" fmla="*/ 118366 h 121737"/>
                <a:gd name="connsiteX1" fmla="*/ 9169 w 315913"/>
                <a:gd name="connsiteY1" fmla="*/ 20325 h 121737"/>
                <a:gd name="connsiteX2" fmla="*/ 9234 w 315913"/>
                <a:gd name="connsiteY2" fmla="*/ 0 h 121737"/>
                <a:gd name="connsiteX3" fmla="*/ 306679 w 315913"/>
                <a:gd name="connsiteY3" fmla="*/ 0 h 121737"/>
                <a:gd name="connsiteX4" fmla="*/ 306745 w 315913"/>
                <a:gd name="connsiteY4" fmla="*/ 20325 h 121737"/>
                <a:gd name="connsiteX5" fmla="*/ 168705 w 315913"/>
                <a:gd name="connsiteY5" fmla="*/ 118366 h 121737"/>
                <a:gd name="connsiteX6" fmla="*/ 147208 w 315913"/>
                <a:gd name="connsiteY6" fmla="*/ 118366 h 121737"/>
                <a:gd name="connsiteX7" fmla="*/ 147208 w 315913"/>
                <a:gd name="connsiteY7" fmla="*/ 118366 h 121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913" h="121737">
                  <a:moveTo>
                    <a:pt x="147208" y="118366"/>
                  </a:moveTo>
                  <a:lnTo>
                    <a:pt x="9169" y="20325"/>
                  </a:lnTo>
                  <a:cubicBezTo>
                    <a:pt x="179" y="13941"/>
                    <a:pt x="-5945" y="0"/>
                    <a:pt x="9234" y="0"/>
                  </a:cubicBezTo>
                  <a:lnTo>
                    <a:pt x="306679" y="0"/>
                  </a:lnTo>
                  <a:cubicBezTo>
                    <a:pt x="321858" y="0"/>
                    <a:pt x="315734" y="13941"/>
                    <a:pt x="306745" y="20325"/>
                  </a:cubicBezTo>
                  <a:lnTo>
                    <a:pt x="168705" y="118366"/>
                  </a:lnTo>
                  <a:cubicBezTo>
                    <a:pt x="162386" y="122861"/>
                    <a:pt x="153462" y="122861"/>
                    <a:pt x="147208" y="118366"/>
                  </a:cubicBezTo>
                  <a:lnTo>
                    <a:pt x="147208" y="118366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8" name="手繪多邊形: 圖案 127">
              <a:extLst>
                <a:ext uri="{FF2B5EF4-FFF2-40B4-BE49-F238E27FC236}">
                  <a16:creationId xmlns:a16="http://schemas.microsoft.com/office/drawing/2014/main" id="{83FE204B-EB18-4F27-A7F4-69D94CE00A4F}"/>
                </a:ext>
              </a:extLst>
            </p:cNvPr>
            <p:cNvSpPr/>
            <p:nvPr/>
          </p:nvSpPr>
          <p:spPr>
            <a:xfrm>
              <a:off x="5693920" y="5741260"/>
              <a:ext cx="305167" cy="90292"/>
            </a:xfrm>
            <a:custGeom>
              <a:avLst/>
              <a:gdLst>
                <a:gd name="connsiteX0" fmla="*/ 297558 w 305167"/>
                <a:gd name="connsiteY0" fmla="*/ 90292 h 90292"/>
                <a:gd name="connsiteX1" fmla="*/ 299057 w 305167"/>
                <a:gd name="connsiteY1" fmla="*/ 73876 h 90292"/>
                <a:gd name="connsiteX2" fmla="*/ 201081 w 305167"/>
                <a:gd name="connsiteY2" fmla="*/ 6192 h 90292"/>
                <a:gd name="connsiteX3" fmla="*/ 186489 w 305167"/>
                <a:gd name="connsiteY3" fmla="*/ 133 h 90292"/>
                <a:gd name="connsiteX4" fmla="*/ 167792 w 305167"/>
                <a:gd name="connsiteY4" fmla="*/ 13488 h 90292"/>
                <a:gd name="connsiteX5" fmla="*/ 152549 w 305167"/>
                <a:gd name="connsiteY5" fmla="*/ 17917 h 90292"/>
                <a:gd name="connsiteX6" fmla="*/ 137305 w 305167"/>
                <a:gd name="connsiteY6" fmla="*/ 13488 h 90292"/>
                <a:gd name="connsiteX7" fmla="*/ 118609 w 305167"/>
                <a:gd name="connsiteY7" fmla="*/ 133 h 90292"/>
                <a:gd name="connsiteX8" fmla="*/ 104017 w 305167"/>
                <a:gd name="connsiteY8" fmla="*/ 6192 h 90292"/>
                <a:gd name="connsiteX9" fmla="*/ 6041 w 305167"/>
                <a:gd name="connsiteY9" fmla="*/ 73876 h 90292"/>
                <a:gd name="connsiteX10" fmla="*/ 6497 w 305167"/>
                <a:gd name="connsiteY10" fmla="*/ 89575 h 90292"/>
                <a:gd name="connsiteX11" fmla="*/ 297558 w 305167"/>
                <a:gd name="connsiteY11" fmla="*/ 90292 h 90292"/>
                <a:gd name="connsiteX12" fmla="*/ 297558 w 305167"/>
                <a:gd name="connsiteY12" fmla="*/ 90292 h 902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5167" h="90292">
                  <a:moveTo>
                    <a:pt x="297558" y="90292"/>
                  </a:moveTo>
                  <a:cubicBezTo>
                    <a:pt x="304659" y="85276"/>
                    <a:pt x="309675" y="81498"/>
                    <a:pt x="299057" y="73876"/>
                  </a:cubicBezTo>
                  <a:lnTo>
                    <a:pt x="201081" y="6192"/>
                  </a:lnTo>
                  <a:cubicBezTo>
                    <a:pt x="194175" y="1175"/>
                    <a:pt x="190137" y="-453"/>
                    <a:pt x="186489" y="133"/>
                  </a:cubicBezTo>
                  <a:cubicBezTo>
                    <a:pt x="181733" y="1827"/>
                    <a:pt x="177173" y="7104"/>
                    <a:pt x="167792" y="13488"/>
                  </a:cubicBezTo>
                  <a:cubicBezTo>
                    <a:pt x="163037" y="16745"/>
                    <a:pt x="157760" y="18178"/>
                    <a:pt x="152549" y="17917"/>
                  </a:cubicBezTo>
                  <a:cubicBezTo>
                    <a:pt x="147337" y="18113"/>
                    <a:pt x="142061" y="16680"/>
                    <a:pt x="137305" y="13488"/>
                  </a:cubicBezTo>
                  <a:cubicBezTo>
                    <a:pt x="127859" y="7104"/>
                    <a:pt x="123364" y="1827"/>
                    <a:pt x="118609" y="133"/>
                  </a:cubicBezTo>
                  <a:cubicBezTo>
                    <a:pt x="114961" y="-518"/>
                    <a:pt x="110987" y="1175"/>
                    <a:pt x="104017" y="6192"/>
                  </a:cubicBezTo>
                  <a:lnTo>
                    <a:pt x="6041" y="73876"/>
                  </a:lnTo>
                  <a:cubicBezTo>
                    <a:pt x="-3470" y="80781"/>
                    <a:pt x="-539" y="84624"/>
                    <a:pt x="6497" y="89575"/>
                  </a:cubicBezTo>
                  <a:lnTo>
                    <a:pt x="297558" y="90292"/>
                  </a:lnTo>
                  <a:lnTo>
                    <a:pt x="297558" y="90292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29" name="手繪多邊形: 圖案 128">
              <a:extLst>
                <a:ext uri="{FF2B5EF4-FFF2-40B4-BE49-F238E27FC236}">
                  <a16:creationId xmlns:a16="http://schemas.microsoft.com/office/drawing/2014/main" id="{A02E207A-518D-4441-A0C4-F96B73D4939B}"/>
                </a:ext>
              </a:extLst>
            </p:cNvPr>
            <p:cNvSpPr/>
            <p:nvPr/>
          </p:nvSpPr>
          <p:spPr>
            <a:xfrm>
              <a:off x="5683805" y="5652330"/>
              <a:ext cx="114245" cy="150998"/>
            </a:xfrm>
            <a:custGeom>
              <a:avLst/>
              <a:gdLst>
                <a:gd name="connsiteX0" fmla="*/ 111070 w 114245"/>
                <a:gd name="connsiteY0" fmla="*/ 71279 h 150998"/>
                <a:gd name="connsiteX1" fmla="*/ 111070 w 114245"/>
                <a:gd name="connsiteY1" fmla="*/ 82028 h 150998"/>
                <a:gd name="connsiteX2" fmla="*/ 13615 w 114245"/>
                <a:gd name="connsiteY2" fmla="*/ 148344 h 150998"/>
                <a:gd name="connsiteX3" fmla="*/ 0 w 114245"/>
                <a:gd name="connsiteY3" fmla="*/ 145152 h 150998"/>
                <a:gd name="connsiteX4" fmla="*/ 0 w 114245"/>
                <a:gd name="connsiteY4" fmla="*/ 5614 h 150998"/>
                <a:gd name="connsiteX5" fmla="*/ 13615 w 114245"/>
                <a:gd name="connsiteY5" fmla="*/ 2943 h 150998"/>
                <a:gd name="connsiteX6" fmla="*/ 111070 w 114245"/>
                <a:gd name="connsiteY6" fmla="*/ 71279 h 150998"/>
                <a:gd name="connsiteX7" fmla="*/ 111070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111070" y="71279"/>
                  </a:moveTo>
                  <a:cubicBezTo>
                    <a:pt x="115304" y="74276"/>
                    <a:pt x="115304" y="79031"/>
                    <a:pt x="111070" y="82028"/>
                  </a:cubicBezTo>
                  <a:lnTo>
                    <a:pt x="13615" y="148344"/>
                  </a:lnTo>
                  <a:cubicBezTo>
                    <a:pt x="6514" y="153165"/>
                    <a:pt x="0" y="151015"/>
                    <a:pt x="0" y="145152"/>
                  </a:cubicBezTo>
                  <a:lnTo>
                    <a:pt x="0" y="5614"/>
                  </a:lnTo>
                  <a:cubicBezTo>
                    <a:pt x="0" y="-249"/>
                    <a:pt x="7101" y="-2138"/>
                    <a:pt x="13615" y="2943"/>
                  </a:cubicBezTo>
                  <a:lnTo>
                    <a:pt x="111070" y="71279"/>
                  </a:lnTo>
                  <a:lnTo>
                    <a:pt x="111070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0" name="手繪多邊形: 圖案 129">
              <a:extLst>
                <a:ext uri="{FF2B5EF4-FFF2-40B4-BE49-F238E27FC236}">
                  <a16:creationId xmlns:a16="http://schemas.microsoft.com/office/drawing/2014/main" id="{577AC6E7-E9C1-492E-B7C4-9CE79EB05484}"/>
                </a:ext>
              </a:extLst>
            </p:cNvPr>
            <p:cNvSpPr/>
            <p:nvPr/>
          </p:nvSpPr>
          <p:spPr>
            <a:xfrm>
              <a:off x="5894952" y="5652330"/>
              <a:ext cx="114245" cy="150998"/>
            </a:xfrm>
            <a:custGeom>
              <a:avLst/>
              <a:gdLst>
                <a:gd name="connsiteX0" fmla="*/ 3176 w 114245"/>
                <a:gd name="connsiteY0" fmla="*/ 71279 h 150998"/>
                <a:gd name="connsiteX1" fmla="*/ 3176 w 114245"/>
                <a:gd name="connsiteY1" fmla="*/ 82028 h 150998"/>
                <a:gd name="connsiteX2" fmla="*/ 100630 w 114245"/>
                <a:gd name="connsiteY2" fmla="*/ 148344 h 150998"/>
                <a:gd name="connsiteX3" fmla="*/ 114246 w 114245"/>
                <a:gd name="connsiteY3" fmla="*/ 145152 h 150998"/>
                <a:gd name="connsiteX4" fmla="*/ 114246 w 114245"/>
                <a:gd name="connsiteY4" fmla="*/ 5614 h 150998"/>
                <a:gd name="connsiteX5" fmla="*/ 100630 w 114245"/>
                <a:gd name="connsiteY5" fmla="*/ 2943 h 150998"/>
                <a:gd name="connsiteX6" fmla="*/ 3176 w 114245"/>
                <a:gd name="connsiteY6" fmla="*/ 71279 h 150998"/>
                <a:gd name="connsiteX7" fmla="*/ 3176 w 114245"/>
                <a:gd name="connsiteY7" fmla="*/ 71279 h 150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245" h="150998">
                  <a:moveTo>
                    <a:pt x="3176" y="71279"/>
                  </a:moveTo>
                  <a:cubicBezTo>
                    <a:pt x="-1059" y="74276"/>
                    <a:pt x="-1059" y="79031"/>
                    <a:pt x="3176" y="82028"/>
                  </a:cubicBezTo>
                  <a:lnTo>
                    <a:pt x="100630" y="148344"/>
                  </a:lnTo>
                  <a:cubicBezTo>
                    <a:pt x="107731" y="153165"/>
                    <a:pt x="114246" y="151015"/>
                    <a:pt x="114246" y="145152"/>
                  </a:cubicBezTo>
                  <a:lnTo>
                    <a:pt x="114246" y="5614"/>
                  </a:lnTo>
                  <a:cubicBezTo>
                    <a:pt x="114246" y="-249"/>
                    <a:pt x="107145" y="-2138"/>
                    <a:pt x="100630" y="2943"/>
                  </a:cubicBezTo>
                  <a:lnTo>
                    <a:pt x="3176" y="71279"/>
                  </a:lnTo>
                  <a:lnTo>
                    <a:pt x="3176" y="71279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1" name="手繪多邊形: 圖案 130">
              <a:extLst>
                <a:ext uri="{FF2B5EF4-FFF2-40B4-BE49-F238E27FC236}">
                  <a16:creationId xmlns:a16="http://schemas.microsoft.com/office/drawing/2014/main" id="{A928931C-E0FF-481A-8A8E-110745E44679}"/>
                </a:ext>
              </a:extLst>
            </p:cNvPr>
            <p:cNvSpPr/>
            <p:nvPr/>
          </p:nvSpPr>
          <p:spPr>
            <a:xfrm>
              <a:off x="5742666" y="5518573"/>
              <a:ext cx="312723" cy="85367"/>
            </a:xfrm>
            <a:custGeom>
              <a:avLst/>
              <a:gdLst>
                <a:gd name="connsiteX0" fmla="*/ 75205 w 312723"/>
                <a:gd name="connsiteY0" fmla="*/ 85303 h 85367"/>
                <a:gd name="connsiteX1" fmla="*/ 7130 w 312723"/>
                <a:gd name="connsiteY1" fmla="*/ 20290 h 85367"/>
                <a:gd name="connsiteX2" fmla="*/ 10127 w 312723"/>
                <a:gd name="connsiteY2" fmla="*/ 225 h 85367"/>
                <a:gd name="connsiteX3" fmla="*/ 304445 w 312723"/>
                <a:gd name="connsiteY3" fmla="*/ 43155 h 85367"/>
                <a:gd name="connsiteX4" fmla="*/ 301579 w 312723"/>
                <a:gd name="connsiteY4" fmla="*/ 63284 h 85367"/>
                <a:gd name="connsiteX5" fmla="*/ 258454 w 312723"/>
                <a:gd name="connsiteY5" fmla="*/ 85368 h 85367"/>
                <a:gd name="connsiteX6" fmla="*/ 75205 w 312723"/>
                <a:gd name="connsiteY6" fmla="*/ 85368 h 85367"/>
                <a:gd name="connsiteX7" fmla="*/ 75205 w 312723"/>
                <a:gd name="connsiteY7" fmla="*/ 85303 h 85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723" h="85367">
                  <a:moveTo>
                    <a:pt x="75205" y="85303"/>
                  </a:moveTo>
                  <a:lnTo>
                    <a:pt x="7130" y="20290"/>
                  </a:lnTo>
                  <a:cubicBezTo>
                    <a:pt x="-817" y="12668"/>
                    <a:pt x="-4922" y="-1990"/>
                    <a:pt x="10127" y="225"/>
                  </a:cubicBezTo>
                  <a:lnTo>
                    <a:pt x="304445" y="43155"/>
                  </a:lnTo>
                  <a:cubicBezTo>
                    <a:pt x="319428" y="45370"/>
                    <a:pt x="311351" y="58268"/>
                    <a:pt x="301579" y="63284"/>
                  </a:cubicBezTo>
                  <a:lnTo>
                    <a:pt x="258454" y="85368"/>
                  </a:lnTo>
                  <a:lnTo>
                    <a:pt x="75205" y="85368"/>
                  </a:lnTo>
                  <a:lnTo>
                    <a:pt x="75205" y="85303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2" name="手繪多邊形: 圖案 131">
              <a:extLst>
                <a:ext uri="{FF2B5EF4-FFF2-40B4-BE49-F238E27FC236}">
                  <a16:creationId xmlns:a16="http://schemas.microsoft.com/office/drawing/2014/main" id="{442B8C23-1096-4D54-93D5-5DBAE9ECFD45}"/>
                </a:ext>
              </a:extLst>
            </p:cNvPr>
            <p:cNvSpPr/>
            <p:nvPr/>
          </p:nvSpPr>
          <p:spPr>
            <a:xfrm>
              <a:off x="6020663" y="5760481"/>
              <a:ext cx="880" cy="5667"/>
            </a:xfrm>
            <a:custGeom>
              <a:avLst/>
              <a:gdLst>
                <a:gd name="connsiteX0" fmla="*/ 0 w 880"/>
                <a:gd name="connsiteY0" fmla="*/ 5667 h 5667"/>
                <a:gd name="connsiteX1" fmla="*/ 0 w 880"/>
                <a:gd name="connsiteY1" fmla="*/ 0 h 5667"/>
                <a:gd name="connsiteX2" fmla="*/ 0 w 880"/>
                <a:gd name="connsiteY2" fmla="*/ 5667 h 5667"/>
                <a:gd name="connsiteX3" fmla="*/ 0 w 880"/>
                <a:gd name="connsiteY3" fmla="*/ 5667 h 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0" h="5667">
                  <a:moveTo>
                    <a:pt x="0" y="5667"/>
                  </a:moveTo>
                  <a:cubicBezTo>
                    <a:pt x="1107" y="4169"/>
                    <a:pt x="1238" y="2345"/>
                    <a:pt x="0" y="0"/>
                  </a:cubicBezTo>
                  <a:lnTo>
                    <a:pt x="0" y="5667"/>
                  </a:lnTo>
                  <a:lnTo>
                    <a:pt x="0" y="566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3" name="手繪多邊形: 圖案 132">
              <a:extLst>
                <a:ext uri="{FF2B5EF4-FFF2-40B4-BE49-F238E27FC236}">
                  <a16:creationId xmlns:a16="http://schemas.microsoft.com/office/drawing/2014/main" id="{8829E31A-DB1A-455A-AAB8-150A50F1AC30}"/>
                </a:ext>
              </a:extLst>
            </p:cNvPr>
            <p:cNvSpPr/>
            <p:nvPr/>
          </p:nvSpPr>
          <p:spPr>
            <a:xfrm>
              <a:off x="5726214" y="5550578"/>
              <a:ext cx="73091" cy="53297"/>
            </a:xfrm>
            <a:custGeom>
              <a:avLst/>
              <a:gdLst>
                <a:gd name="connsiteX0" fmla="*/ 0 w 73091"/>
                <a:gd name="connsiteY0" fmla="*/ 53297 h 53297"/>
                <a:gd name="connsiteX1" fmla="*/ 7101 w 73091"/>
                <a:gd name="connsiteY1" fmla="*/ 4765 h 53297"/>
                <a:gd name="connsiteX2" fmla="*/ 20911 w 73091"/>
                <a:gd name="connsiteY2" fmla="*/ 4114 h 53297"/>
                <a:gd name="connsiteX3" fmla="*/ 73091 w 73091"/>
                <a:gd name="connsiteY3" fmla="*/ 53297 h 53297"/>
                <a:gd name="connsiteX4" fmla="*/ 0 w 73091"/>
                <a:gd name="connsiteY4" fmla="*/ 53297 h 53297"/>
                <a:gd name="connsiteX5" fmla="*/ 0 w 73091"/>
                <a:gd name="connsiteY5" fmla="*/ 53297 h 5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3091" h="53297">
                  <a:moveTo>
                    <a:pt x="0" y="53297"/>
                  </a:moveTo>
                  <a:lnTo>
                    <a:pt x="7101" y="4765"/>
                  </a:lnTo>
                  <a:cubicBezTo>
                    <a:pt x="7947" y="-1033"/>
                    <a:pt x="15244" y="-1880"/>
                    <a:pt x="20911" y="4114"/>
                  </a:cubicBezTo>
                  <a:lnTo>
                    <a:pt x="73091" y="53297"/>
                  </a:lnTo>
                  <a:lnTo>
                    <a:pt x="0" y="53297"/>
                  </a:lnTo>
                  <a:lnTo>
                    <a:pt x="0" y="5329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34" name="手繪多邊形: 圖案 133">
              <a:extLst>
                <a:ext uri="{FF2B5EF4-FFF2-40B4-BE49-F238E27FC236}">
                  <a16:creationId xmlns:a16="http://schemas.microsoft.com/office/drawing/2014/main" id="{1902DD71-A616-4207-8B32-E854C48EDE45}"/>
                </a:ext>
              </a:extLst>
            </p:cNvPr>
            <p:cNvSpPr/>
            <p:nvPr/>
          </p:nvSpPr>
          <p:spPr>
            <a:xfrm>
              <a:off x="6020598" y="5595866"/>
              <a:ext cx="34793" cy="149529"/>
            </a:xfrm>
            <a:custGeom>
              <a:avLst/>
              <a:gdLst>
                <a:gd name="connsiteX0" fmla="*/ 65 w 34793"/>
                <a:gd name="connsiteY0" fmla="*/ 145137 h 149529"/>
                <a:gd name="connsiteX1" fmla="*/ 651 w 34793"/>
                <a:gd name="connsiteY1" fmla="*/ 145723 h 149529"/>
                <a:gd name="connsiteX2" fmla="*/ 14592 w 34793"/>
                <a:gd name="connsiteY2" fmla="*/ 144551 h 149529"/>
                <a:gd name="connsiteX3" fmla="*/ 34722 w 34793"/>
                <a:gd name="connsiteY3" fmla="*/ 6512 h 149529"/>
                <a:gd name="connsiteX4" fmla="*/ 21628 w 34793"/>
                <a:gd name="connsiteY4" fmla="*/ 1886 h 149529"/>
                <a:gd name="connsiteX5" fmla="*/ 0 w 34793"/>
                <a:gd name="connsiteY5" fmla="*/ 12765 h 149529"/>
                <a:gd name="connsiteX6" fmla="*/ 0 w 34793"/>
                <a:gd name="connsiteY6" fmla="*/ 145137 h 149529"/>
                <a:gd name="connsiteX7" fmla="*/ 65 w 34793"/>
                <a:gd name="connsiteY7" fmla="*/ 145137 h 149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793" h="149529">
                  <a:moveTo>
                    <a:pt x="65" y="145137"/>
                  </a:moveTo>
                  <a:lnTo>
                    <a:pt x="651" y="145723"/>
                  </a:lnTo>
                  <a:cubicBezTo>
                    <a:pt x="6970" y="151521"/>
                    <a:pt x="13745" y="150349"/>
                    <a:pt x="14592" y="144551"/>
                  </a:cubicBezTo>
                  <a:lnTo>
                    <a:pt x="34722" y="6512"/>
                  </a:lnTo>
                  <a:cubicBezTo>
                    <a:pt x="35568" y="714"/>
                    <a:pt x="28793" y="-2153"/>
                    <a:pt x="21628" y="1886"/>
                  </a:cubicBezTo>
                  <a:lnTo>
                    <a:pt x="0" y="12765"/>
                  </a:lnTo>
                  <a:lnTo>
                    <a:pt x="0" y="145137"/>
                  </a:lnTo>
                  <a:lnTo>
                    <a:pt x="65" y="145137"/>
                  </a:lnTo>
                  <a:close/>
                </a:path>
              </a:pathLst>
            </a:custGeom>
            <a:grpFill/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5" name="群組 134">
            <a:extLst>
              <a:ext uri="{FF2B5EF4-FFF2-40B4-BE49-F238E27FC236}">
                <a16:creationId xmlns:a16="http://schemas.microsoft.com/office/drawing/2014/main" id="{99CD2D8E-3CF2-4FE9-8FC5-F85A17ABAF9A}"/>
              </a:ext>
            </a:extLst>
          </p:cNvPr>
          <p:cNvGrpSpPr/>
          <p:nvPr/>
        </p:nvGrpSpPr>
        <p:grpSpPr>
          <a:xfrm>
            <a:off x="5217116" y="3117446"/>
            <a:ext cx="954113" cy="525604"/>
            <a:chOff x="5382236" y="3152426"/>
            <a:chExt cx="932986" cy="5139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136" name="圖形 106">
              <a:extLst>
                <a:ext uri="{FF2B5EF4-FFF2-40B4-BE49-F238E27FC236}">
                  <a16:creationId xmlns:a16="http://schemas.microsoft.com/office/drawing/2014/main" id="{76544BAA-0990-4237-BD66-BD8C1CFE36AB}"/>
                </a:ext>
              </a:extLst>
            </p:cNvPr>
            <p:cNvGrpSpPr/>
            <p:nvPr/>
          </p:nvGrpSpPr>
          <p:grpSpPr>
            <a:xfrm>
              <a:off x="5382236" y="3398651"/>
              <a:ext cx="366237" cy="267740"/>
              <a:chOff x="9637509" y="2915693"/>
              <a:chExt cx="366237" cy="267740"/>
            </a:xfrm>
            <a:solidFill>
              <a:schemeClr val="accent1"/>
            </a:solidFill>
          </p:grpSpPr>
          <p:sp>
            <p:nvSpPr>
              <p:cNvPr id="151" name="手繪多邊形: 圖案 150">
                <a:extLst>
                  <a:ext uri="{FF2B5EF4-FFF2-40B4-BE49-F238E27FC236}">
                    <a16:creationId xmlns:a16="http://schemas.microsoft.com/office/drawing/2014/main" id="{FE9E76D6-78F3-49FB-82C0-06BCA46B400B}"/>
                  </a:ext>
                </a:extLst>
              </p:cNvPr>
              <p:cNvSpPr/>
              <p:nvPr/>
            </p:nvSpPr>
            <p:spPr>
              <a:xfrm>
                <a:off x="9637509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52" name="圖形 106">
                <a:extLst>
                  <a:ext uri="{FF2B5EF4-FFF2-40B4-BE49-F238E27FC236}">
                    <a16:creationId xmlns:a16="http://schemas.microsoft.com/office/drawing/2014/main" id="{52795A39-2F1B-4DD3-A1F9-F628FE235C31}"/>
                  </a:ext>
                </a:extLst>
              </p:cNvPr>
              <p:cNvGrpSpPr/>
              <p:nvPr/>
            </p:nvGrpSpPr>
            <p:grpSpPr>
              <a:xfrm>
                <a:off x="9647019" y="2961685"/>
                <a:ext cx="306044" cy="221748"/>
                <a:chOff x="9647019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54" name="手繪多邊形: 圖案 153">
                  <a:extLst>
                    <a:ext uri="{FF2B5EF4-FFF2-40B4-BE49-F238E27FC236}">
                      <a16:creationId xmlns:a16="http://schemas.microsoft.com/office/drawing/2014/main" id="{F1C41560-0DD6-4EF0-852D-257B61F39A89}"/>
                    </a:ext>
                  </a:extLst>
                </p:cNvPr>
                <p:cNvSpPr/>
                <p:nvPr/>
              </p:nvSpPr>
              <p:spPr>
                <a:xfrm>
                  <a:off x="9647019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5" name="手繪多邊形: 圖案 154">
                  <a:extLst>
                    <a:ext uri="{FF2B5EF4-FFF2-40B4-BE49-F238E27FC236}">
                      <a16:creationId xmlns:a16="http://schemas.microsoft.com/office/drawing/2014/main" id="{E98117C0-8451-488E-B8CA-EBEBBFB64A06}"/>
                    </a:ext>
                  </a:extLst>
                </p:cNvPr>
                <p:cNvSpPr/>
                <p:nvPr/>
              </p:nvSpPr>
              <p:spPr>
                <a:xfrm>
                  <a:off x="9657052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53" name="手繪多邊形: 圖案 152">
                <a:extLst>
                  <a:ext uri="{FF2B5EF4-FFF2-40B4-BE49-F238E27FC236}">
                    <a16:creationId xmlns:a16="http://schemas.microsoft.com/office/drawing/2014/main" id="{656FCF60-52C5-4CAD-BFEF-B1ECD87B1820}"/>
                  </a:ext>
                </a:extLst>
              </p:cNvPr>
              <p:cNvSpPr/>
              <p:nvPr/>
            </p:nvSpPr>
            <p:spPr>
              <a:xfrm>
                <a:off x="9656661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0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0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7" name="圖形 106">
              <a:extLst>
                <a:ext uri="{FF2B5EF4-FFF2-40B4-BE49-F238E27FC236}">
                  <a16:creationId xmlns:a16="http://schemas.microsoft.com/office/drawing/2014/main" id="{92761C02-CF44-434C-A230-CB1A5394266A}"/>
                </a:ext>
              </a:extLst>
            </p:cNvPr>
            <p:cNvGrpSpPr/>
            <p:nvPr/>
          </p:nvGrpSpPr>
          <p:grpSpPr>
            <a:xfrm>
              <a:off x="5948985" y="3398651"/>
              <a:ext cx="366237" cy="267740"/>
              <a:chOff x="10204258" y="2915693"/>
              <a:chExt cx="366237" cy="267740"/>
            </a:xfrm>
            <a:solidFill>
              <a:schemeClr val="accent1"/>
            </a:solidFill>
          </p:grpSpPr>
          <p:sp>
            <p:nvSpPr>
              <p:cNvPr id="146" name="手繪多邊形: 圖案 145">
                <a:extLst>
                  <a:ext uri="{FF2B5EF4-FFF2-40B4-BE49-F238E27FC236}">
                    <a16:creationId xmlns:a16="http://schemas.microsoft.com/office/drawing/2014/main" id="{7AB52530-8F01-4451-9382-C433C5ADFD68}"/>
                  </a:ext>
                </a:extLst>
              </p:cNvPr>
              <p:cNvSpPr/>
              <p:nvPr/>
            </p:nvSpPr>
            <p:spPr>
              <a:xfrm>
                <a:off x="10204258" y="2915693"/>
                <a:ext cx="327932" cy="267674"/>
              </a:xfrm>
              <a:custGeom>
                <a:avLst/>
                <a:gdLst>
                  <a:gd name="connsiteX0" fmla="*/ 327933 w 327932"/>
                  <a:gd name="connsiteY0" fmla="*/ 34722 h 267674"/>
                  <a:gd name="connsiteX1" fmla="*/ 327933 w 327932"/>
                  <a:gd name="connsiteY1" fmla="*/ 267675 h 267674"/>
                  <a:gd name="connsiteX2" fmla="*/ 19152 w 327932"/>
                  <a:gd name="connsiteY2" fmla="*/ 267675 h 267674"/>
                  <a:gd name="connsiteX3" fmla="*/ 0 w 327932"/>
                  <a:gd name="connsiteY3" fmla="*/ 248523 h 267674"/>
                  <a:gd name="connsiteX4" fmla="*/ 0 w 327932"/>
                  <a:gd name="connsiteY4" fmla="*/ 34656 h 267674"/>
                  <a:gd name="connsiteX5" fmla="*/ 2541 w 327932"/>
                  <a:gd name="connsiteY5" fmla="*/ 28533 h 267674"/>
                  <a:gd name="connsiteX6" fmla="*/ 8664 w 327932"/>
                  <a:gd name="connsiteY6" fmla="*/ 25992 h 267674"/>
                  <a:gd name="connsiteX7" fmla="*/ 13029 w 327932"/>
                  <a:gd name="connsiteY7" fmla="*/ 25992 h 267674"/>
                  <a:gd name="connsiteX8" fmla="*/ 13029 w 327932"/>
                  <a:gd name="connsiteY8" fmla="*/ 8664 h 267674"/>
                  <a:gd name="connsiteX9" fmla="*/ 15569 w 327932"/>
                  <a:gd name="connsiteY9" fmla="*/ 2541 h 267674"/>
                  <a:gd name="connsiteX10" fmla="*/ 21693 w 327932"/>
                  <a:gd name="connsiteY10" fmla="*/ 0 h 267674"/>
                  <a:gd name="connsiteX11" fmla="*/ 104165 w 327932"/>
                  <a:gd name="connsiteY11" fmla="*/ 0 h 267674"/>
                  <a:gd name="connsiteX12" fmla="*/ 110288 w 327932"/>
                  <a:gd name="connsiteY12" fmla="*/ 2541 h 267674"/>
                  <a:gd name="connsiteX13" fmla="*/ 112829 w 327932"/>
                  <a:gd name="connsiteY13" fmla="*/ 8664 h 267674"/>
                  <a:gd name="connsiteX14" fmla="*/ 112829 w 327932"/>
                  <a:gd name="connsiteY14" fmla="*/ 25992 h 267674"/>
                  <a:gd name="connsiteX15" fmla="*/ 319203 w 327932"/>
                  <a:gd name="connsiteY15" fmla="*/ 25992 h 267674"/>
                  <a:gd name="connsiteX16" fmla="*/ 325327 w 327932"/>
                  <a:gd name="connsiteY16" fmla="*/ 28533 h 267674"/>
                  <a:gd name="connsiteX17" fmla="*/ 327933 w 327932"/>
                  <a:gd name="connsiteY17" fmla="*/ 34722 h 267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27932" h="267674">
                    <a:moveTo>
                      <a:pt x="327933" y="34722"/>
                    </a:moveTo>
                    <a:lnTo>
                      <a:pt x="327933" y="267675"/>
                    </a:lnTo>
                    <a:lnTo>
                      <a:pt x="19152" y="267675"/>
                    </a:lnTo>
                    <a:cubicBezTo>
                      <a:pt x="8599" y="267675"/>
                      <a:pt x="0" y="259141"/>
                      <a:pt x="0" y="248523"/>
                    </a:cubicBezTo>
                    <a:lnTo>
                      <a:pt x="0" y="34656"/>
                    </a:lnTo>
                    <a:cubicBezTo>
                      <a:pt x="0" y="32441"/>
                      <a:pt x="847" y="30227"/>
                      <a:pt x="2541" y="28533"/>
                    </a:cubicBezTo>
                    <a:cubicBezTo>
                      <a:pt x="4234" y="26839"/>
                      <a:pt x="6449" y="25992"/>
                      <a:pt x="8664" y="25992"/>
                    </a:cubicBezTo>
                    <a:lnTo>
                      <a:pt x="13029" y="25992"/>
                    </a:lnTo>
                    <a:lnTo>
                      <a:pt x="13029" y="8664"/>
                    </a:lnTo>
                    <a:cubicBezTo>
                      <a:pt x="13029" y="6449"/>
                      <a:pt x="13876" y="4234"/>
                      <a:pt x="15569" y="2541"/>
                    </a:cubicBezTo>
                    <a:cubicBezTo>
                      <a:pt x="17263" y="847"/>
                      <a:pt x="19478" y="0"/>
                      <a:pt x="21693" y="0"/>
                    </a:cubicBezTo>
                    <a:lnTo>
                      <a:pt x="104165" y="0"/>
                    </a:lnTo>
                    <a:cubicBezTo>
                      <a:pt x="106379" y="0"/>
                      <a:pt x="108594" y="847"/>
                      <a:pt x="110288" y="2541"/>
                    </a:cubicBezTo>
                    <a:cubicBezTo>
                      <a:pt x="111982" y="4234"/>
                      <a:pt x="112829" y="6449"/>
                      <a:pt x="112829" y="8664"/>
                    </a:cubicBezTo>
                    <a:lnTo>
                      <a:pt x="112829" y="25992"/>
                    </a:lnTo>
                    <a:lnTo>
                      <a:pt x="319203" y="25992"/>
                    </a:lnTo>
                    <a:cubicBezTo>
                      <a:pt x="321418" y="25992"/>
                      <a:pt x="323633" y="26839"/>
                      <a:pt x="325327" y="28533"/>
                    </a:cubicBezTo>
                    <a:cubicBezTo>
                      <a:pt x="327086" y="30227"/>
                      <a:pt x="327933" y="32441"/>
                      <a:pt x="327933" y="34722"/>
                    </a:cubicBezTo>
                    <a:close/>
                  </a:path>
                </a:pathLst>
              </a:custGeom>
              <a:solidFill>
                <a:srgbClr val="ECAF4E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7" name="圖形 106">
                <a:extLst>
                  <a:ext uri="{FF2B5EF4-FFF2-40B4-BE49-F238E27FC236}">
                    <a16:creationId xmlns:a16="http://schemas.microsoft.com/office/drawing/2014/main" id="{27BD9274-0D49-48EA-9B1B-168228E25CD4}"/>
                  </a:ext>
                </a:extLst>
              </p:cNvPr>
              <p:cNvGrpSpPr/>
              <p:nvPr/>
            </p:nvGrpSpPr>
            <p:grpSpPr>
              <a:xfrm>
                <a:off x="10213768" y="2961685"/>
                <a:ext cx="306044" cy="221748"/>
                <a:chOff x="10213768" y="2961685"/>
                <a:chExt cx="306044" cy="221748"/>
              </a:xfrm>
              <a:solidFill>
                <a:schemeClr val="accent1"/>
              </a:solidFill>
            </p:grpSpPr>
            <p:sp>
              <p:nvSpPr>
                <p:cNvPr id="149" name="手繪多邊形: 圖案 148">
                  <a:extLst>
                    <a:ext uri="{FF2B5EF4-FFF2-40B4-BE49-F238E27FC236}">
                      <a16:creationId xmlns:a16="http://schemas.microsoft.com/office/drawing/2014/main" id="{B48BDB31-4C04-4EE7-8A1C-BE1B57E7D2C9}"/>
                    </a:ext>
                  </a:extLst>
                </p:cNvPr>
                <p:cNvSpPr/>
                <p:nvPr/>
              </p:nvSpPr>
              <p:spPr>
                <a:xfrm>
                  <a:off x="10213768" y="2961685"/>
                  <a:ext cx="291387" cy="221748"/>
                </a:xfrm>
                <a:custGeom>
                  <a:avLst/>
                  <a:gdLst>
                    <a:gd name="connsiteX0" fmla="*/ 0 w 291387"/>
                    <a:gd name="connsiteY0" fmla="*/ 0 h 221748"/>
                    <a:gd name="connsiteX1" fmla="*/ 291387 w 291387"/>
                    <a:gd name="connsiteY1" fmla="*/ 0 h 221748"/>
                    <a:gd name="connsiteX2" fmla="*/ 291387 w 291387"/>
                    <a:gd name="connsiteY2" fmla="*/ 221749 h 221748"/>
                    <a:gd name="connsiteX3" fmla="*/ 0 w 291387"/>
                    <a:gd name="connsiteY3" fmla="*/ 221749 h 221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1387" h="221748">
                      <a:moveTo>
                        <a:pt x="0" y="0"/>
                      </a:moveTo>
                      <a:lnTo>
                        <a:pt x="291387" y="0"/>
                      </a:lnTo>
                      <a:lnTo>
                        <a:pt x="291387" y="221749"/>
                      </a:lnTo>
                      <a:lnTo>
                        <a:pt x="0" y="221749"/>
                      </a:lnTo>
                      <a:close/>
                    </a:path>
                  </a:pathLst>
                </a:custGeom>
                <a:solidFill>
                  <a:srgbClr val="CAD0D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50" name="手繪多邊形: 圖案 149">
                  <a:extLst>
                    <a:ext uri="{FF2B5EF4-FFF2-40B4-BE49-F238E27FC236}">
                      <a16:creationId xmlns:a16="http://schemas.microsoft.com/office/drawing/2014/main" id="{D83BBC39-C73B-46B4-89D6-D12F104BAFFF}"/>
                    </a:ext>
                  </a:extLst>
                </p:cNvPr>
                <p:cNvSpPr/>
                <p:nvPr/>
              </p:nvSpPr>
              <p:spPr>
                <a:xfrm>
                  <a:off x="10223801" y="2971717"/>
                  <a:ext cx="296012" cy="211716"/>
                </a:xfrm>
                <a:custGeom>
                  <a:avLst/>
                  <a:gdLst>
                    <a:gd name="connsiteX0" fmla="*/ 0 w 296012"/>
                    <a:gd name="connsiteY0" fmla="*/ 0 h 211716"/>
                    <a:gd name="connsiteX1" fmla="*/ 296012 w 296012"/>
                    <a:gd name="connsiteY1" fmla="*/ 0 h 211716"/>
                    <a:gd name="connsiteX2" fmla="*/ 296012 w 296012"/>
                    <a:gd name="connsiteY2" fmla="*/ 211717 h 211716"/>
                    <a:gd name="connsiteX3" fmla="*/ 0 w 296012"/>
                    <a:gd name="connsiteY3" fmla="*/ 211717 h 211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12" h="211716">
                      <a:moveTo>
                        <a:pt x="0" y="0"/>
                      </a:moveTo>
                      <a:lnTo>
                        <a:pt x="296012" y="0"/>
                      </a:lnTo>
                      <a:lnTo>
                        <a:pt x="296012" y="211717"/>
                      </a:lnTo>
                      <a:lnTo>
                        <a:pt x="0" y="21171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sp>
            <p:nvSpPr>
              <p:cNvPr id="148" name="手繪多邊形: 圖案 147">
                <a:extLst>
                  <a:ext uri="{FF2B5EF4-FFF2-40B4-BE49-F238E27FC236}">
                    <a16:creationId xmlns:a16="http://schemas.microsoft.com/office/drawing/2014/main" id="{AAC11411-3B75-4D07-8BE3-1250C2C26A2F}"/>
                  </a:ext>
                </a:extLst>
              </p:cNvPr>
              <p:cNvSpPr/>
              <p:nvPr/>
            </p:nvSpPr>
            <p:spPr>
              <a:xfrm>
                <a:off x="10223410" y="2953346"/>
                <a:ext cx="347084" cy="230021"/>
              </a:xfrm>
              <a:custGeom>
                <a:avLst/>
                <a:gdLst>
                  <a:gd name="connsiteX0" fmla="*/ 347085 w 347084"/>
                  <a:gd name="connsiteY0" fmla="*/ 34656 h 230021"/>
                  <a:gd name="connsiteX1" fmla="*/ 347085 w 347084"/>
                  <a:gd name="connsiteY1" fmla="*/ 210870 h 230021"/>
                  <a:gd name="connsiteX2" fmla="*/ 327933 w 347084"/>
                  <a:gd name="connsiteY2" fmla="*/ 230022 h 230021"/>
                  <a:gd name="connsiteX3" fmla="*/ 0 w 347084"/>
                  <a:gd name="connsiteY3" fmla="*/ 230022 h 230021"/>
                  <a:gd name="connsiteX4" fmla="*/ 19152 w 347084"/>
                  <a:gd name="connsiteY4" fmla="*/ 210870 h 230021"/>
                  <a:gd name="connsiteX5" fmla="*/ 19152 w 347084"/>
                  <a:gd name="connsiteY5" fmla="*/ 34656 h 230021"/>
                  <a:gd name="connsiteX6" fmla="*/ 21693 w 347084"/>
                  <a:gd name="connsiteY6" fmla="*/ 28533 h 230021"/>
                  <a:gd name="connsiteX7" fmla="*/ 27816 w 347084"/>
                  <a:gd name="connsiteY7" fmla="*/ 25992 h 230021"/>
                  <a:gd name="connsiteX8" fmla="*/ 234191 w 347084"/>
                  <a:gd name="connsiteY8" fmla="*/ 25992 h 230021"/>
                  <a:gd name="connsiteX9" fmla="*/ 234191 w 347084"/>
                  <a:gd name="connsiteY9" fmla="*/ 8664 h 230021"/>
                  <a:gd name="connsiteX10" fmla="*/ 236732 w 347084"/>
                  <a:gd name="connsiteY10" fmla="*/ 2541 h 230021"/>
                  <a:gd name="connsiteX11" fmla="*/ 242855 w 347084"/>
                  <a:gd name="connsiteY11" fmla="*/ 0 h 230021"/>
                  <a:gd name="connsiteX12" fmla="*/ 325327 w 347084"/>
                  <a:gd name="connsiteY12" fmla="*/ 0 h 230021"/>
                  <a:gd name="connsiteX13" fmla="*/ 331451 w 347084"/>
                  <a:gd name="connsiteY13" fmla="*/ 2541 h 230021"/>
                  <a:gd name="connsiteX14" fmla="*/ 333991 w 347084"/>
                  <a:gd name="connsiteY14" fmla="*/ 8664 h 230021"/>
                  <a:gd name="connsiteX15" fmla="*/ 333991 w 347084"/>
                  <a:gd name="connsiteY15" fmla="*/ 25992 h 230021"/>
                  <a:gd name="connsiteX16" fmla="*/ 338291 w 347084"/>
                  <a:gd name="connsiteY16" fmla="*/ 25992 h 230021"/>
                  <a:gd name="connsiteX17" fmla="*/ 344414 w 347084"/>
                  <a:gd name="connsiteY17" fmla="*/ 28533 h 230021"/>
                  <a:gd name="connsiteX18" fmla="*/ 347085 w 347084"/>
                  <a:gd name="connsiteY18" fmla="*/ 34656 h 23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47084" h="230021">
                    <a:moveTo>
                      <a:pt x="347085" y="34656"/>
                    </a:moveTo>
                    <a:lnTo>
                      <a:pt x="347085" y="210870"/>
                    </a:lnTo>
                    <a:cubicBezTo>
                      <a:pt x="347085" y="221488"/>
                      <a:pt x="338551" y="230022"/>
                      <a:pt x="327933" y="230022"/>
                    </a:cubicBezTo>
                    <a:lnTo>
                      <a:pt x="0" y="230022"/>
                    </a:lnTo>
                    <a:cubicBezTo>
                      <a:pt x="10553" y="230022"/>
                      <a:pt x="19152" y="221488"/>
                      <a:pt x="19152" y="210870"/>
                    </a:cubicBezTo>
                    <a:lnTo>
                      <a:pt x="19152" y="34656"/>
                    </a:lnTo>
                    <a:cubicBezTo>
                      <a:pt x="19152" y="32441"/>
                      <a:pt x="19999" y="30227"/>
                      <a:pt x="21693" y="28533"/>
                    </a:cubicBezTo>
                    <a:cubicBezTo>
                      <a:pt x="23387" y="26839"/>
                      <a:pt x="25601" y="25992"/>
                      <a:pt x="27816" y="25992"/>
                    </a:cubicBezTo>
                    <a:lnTo>
                      <a:pt x="234191" y="25992"/>
                    </a:lnTo>
                    <a:lnTo>
                      <a:pt x="234191" y="8664"/>
                    </a:lnTo>
                    <a:cubicBezTo>
                      <a:pt x="234191" y="6449"/>
                      <a:pt x="235038" y="4234"/>
                      <a:pt x="236732" y="2541"/>
                    </a:cubicBezTo>
                    <a:cubicBezTo>
                      <a:pt x="238425" y="847"/>
                      <a:pt x="240640" y="0"/>
                      <a:pt x="242855" y="0"/>
                    </a:cubicBezTo>
                    <a:lnTo>
                      <a:pt x="325327" y="0"/>
                    </a:lnTo>
                    <a:cubicBezTo>
                      <a:pt x="327542" y="0"/>
                      <a:pt x="329757" y="847"/>
                      <a:pt x="331451" y="2541"/>
                    </a:cubicBezTo>
                    <a:cubicBezTo>
                      <a:pt x="333144" y="4234"/>
                      <a:pt x="333991" y="6449"/>
                      <a:pt x="333991" y="8664"/>
                    </a:cubicBezTo>
                    <a:lnTo>
                      <a:pt x="333991" y="25992"/>
                    </a:lnTo>
                    <a:lnTo>
                      <a:pt x="338291" y="25992"/>
                    </a:lnTo>
                    <a:cubicBezTo>
                      <a:pt x="340505" y="25992"/>
                      <a:pt x="342720" y="26839"/>
                      <a:pt x="344414" y="28533"/>
                    </a:cubicBezTo>
                    <a:cubicBezTo>
                      <a:pt x="346238" y="30227"/>
                      <a:pt x="347085" y="32441"/>
                      <a:pt x="347085" y="34656"/>
                    </a:cubicBezTo>
                    <a:close/>
                  </a:path>
                </a:pathLst>
              </a:custGeom>
              <a:solidFill>
                <a:srgbClr val="F5CA61"/>
              </a:solidFill>
              <a:ln w="646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138" name="圖形 106">
              <a:extLst>
                <a:ext uri="{FF2B5EF4-FFF2-40B4-BE49-F238E27FC236}">
                  <a16:creationId xmlns:a16="http://schemas.microsoft.com/office/drawing/2014/main" id="{9C621A73-D219-4EB2-897B-8BAA0DB689C6}"/>
                </a:ext>
              </a:extLst>
            </p:cNvPr>
            <p:cNvGrpSpPr/>
            <p:nvPr/>
          </p:nvGrpSpPr>
          <p:grpSpPr>
            <a:xfrm>
              <a:off x="5413635" y="3228366"/>
              <a:ext cx="538932" cy="172109"/>
              <a:chOff x="9668908" y="2745408"/>
              <a:chExt cx="538932" cy="172109"/>
            </a:xfrm>
            <a:solidFill>
              <a:schemeClr val="accent1"/>
            </a:solidFill>
          </p:grpSpPr>
          <p:sp>
            <p:nvSpPr>
              <p:cNvPr id="140" name="手繪多邊形: 圖案 139">
                <a:extLst>
                  <a:ext uri="{FF2B5EF4-FFF2-40B4-BE49-F238E27FC236}">
                    <a16:creationId xmlns:a16="http://schemas.microsoft.com/office/drawing/2014/main" id="{A5AD4B8E-8390-4611-B7AD-BFE536244BE4}"/>
                  </a:ext>
                </a:extLst>
              </p:cNvPr>
              <p:cNvSpPr/>
              <p:nvPr/>
            </p:nvSpPr>
            <p:spPr>
              <a:xfrm>
                <a:off x="9668908" y="2745408"/>
                <a:ext cx="538932" cy="172109"/>
              </a:xfrm>
              <a:custGeom>
                <a:avLst/>
                <a:gdLst>
                  <a:gd name="connsiteX0" fmla="*/ 538933 w 538932"/>
                  <a:gd name="connsiteY0" fmla="*/ 12638 h 172109"/>
                  <a:gd name="connsiteX1" fmla="*/ 538933 w 538932"/>
                  <a:gd name="connsiteY1" fmla="*/ 159472 h 172109"/>
                  <a:gd name="connsiteX2" fmla="*/ 526295 w 538932"/>
                  <a:gd name="connsiteY2" fmla="*/ 172109 h 172109"/>
                  <a:gd name="connsiteX3" fmla="*/ 12638 w 538932"/>
                  <a:gd name="connsiteY3" fmla="*/ 172109 h 172109"/>
                  <a:gd name="connsiteX4" fmla="*/ 0 w 538932"/>
                  <a:gd name="connsiteY4" fmla="*/ 159472 h 172109"/>
                  <a:gd name="connsiteX5" fmla="*/ 0 w 538932"/>
                  <a:gd name="connsiteY5" fmla="*/ 12638 h 172109"/>
                  <a:gd name="connsiteX6" fmla="*/ 12638 w 538932"/>
                  <a:gd name="connsiteY6" fmla="*/ 0 h 172109"/>
                  <a:gd name="connsiteX7" fmla="*/ 526295 w 538932"/>
                  <a:gd name="connsiteY7" fmla="*/ 0 h 172109"/>
                  <a:gd name="connsiteX8" fmla="*/ 538933 w 538932"/>
                  <a:gd name="connsiteY8" fmla="*/ 12638 h 172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38932" h="172109">
                    <a:moveTo>
                      <a:pt x="538933" y="12638"/>
                    </a:moveTo>
                    <a:lnTo>
                      <a:pt x="538933" y="159472"/>
                    </a:lnTo>
                    <a:cubicBezTo>
                      <a:pt x="538933" y="166442"/>
                      <a:pt x="533265" y="172109"/>
                      <a:pt x="526295" y="172109"/>
                    </a:cubicBezTo>
                    <a:lnTo>
                      <a:pt x="12638" y="172109"/>
                    </a:lnTo>
                    <a:cubicBezTo>
                      <a:pt x="5667" y="172109"/>
                      <a:pt x="0" y="166442"/>
                      <a:pt x="0" y="159472"/>
                    </a:cubicBezTo>
                    <a:lnTo>
                      <a:pt x="0" y="12638"/>
                    </a:lnTo>
                    <a:cubicBezTo>
                      <a:pt x="0" y="5668"/>
                      <a:pt x="5667" y="0"/>
                      <a:pt x="12638" y="0"/>
                    </a:cubicBezTo>
                    <a:lnTo>
                      <a:pt x="526295" y="0"/>
                    </a:lnTo>
                    <a:cubicBezTo>
                      <a:pt x="533265" y="65"/>
                      <a:pt x="538933" y="5668"/>
                      <a:pt x="538933" y="12638"/>
                    </a:cubicBezTo>
                    <a:close/>
                  </a:path>
                </a:pathLst>
              </a:custGeom>
              <a:solidFill>
                <a:srgbClr val="F2F2F2"/>
              </a:solidFill>
              <a:ln w="6461" cap="flat">
                <a:solidFill>
                  <a:srgbClr val="BEBEB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8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41" name="圖形 106">
                <a:extLst>
                  <a:ext uri="{FF2B5EF4-FFF2-40B4-BE49-F238E27FC236}">
                    <a16:creationId xmlns:a16="http://schemas.microsoft.com/office/drawing/2014/main" id="{33CC4CA4-AE73-471F-A096-B6370FF426F7}"/>
                  </a:ext>
                </a:extLst>
              </p:cNvPr>
              <p:cNvGrpSpPr/>
              <p:nvPr/>
            </p:nvGrpSpPr>
            <p:grpSpPr>
              <a:xfrm>
                <a:off x="9696177" y="2803301"/>
                <a:ext cx="277609" cy="56381"/>
                <a:chOff x="9696177" y="2803301"/>
                <a:chExt cx="277609" cy="56381"/>
              </a:xfrm>
              <a:solidFill>
                <a:schemeClr val="accent1"/>
              </a:solidFill>
            </p:grpSpPr>
            <p:sp>
              <p:nvSpPr>
                <p:cNvPr id="142" name="手繪多邊形: 圖案 141">
                  <a:extLst>
                    <a:ext uri="{FF2B5EF4-FFF2-40B4-BE49-F238E27FC236}">
                      <a16:creationId xmlns:a16="http://schemas.microsoft.com/office/drawing/2014/main" id="{DC953ADF-6F64-49F5-BF59-A77D0DB0065F}"/>
                    </a:ext>
                  </a:extLst>
                </p:cNvPr>
                <p:cNvSpPr/>
                <p:nvPr/>
              </p:nvSpPr>
              <p:spPr>
                <a:xfrm rot="-5400000">
                  <a:off x="9696177" y="280330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41A5FF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3" name="手繪多邊形: 圖案 142">
                  <a:extLst>
                    <a:ext uri="{FF2B5EF4-FFF2-40B4-BE49-F238E27FC236}">
                      <a16:creationId xmlns:a16="http://schemas.microsoft.com/office/drawing/2014/main" id="{CF38A666-379A-4300-89DA-A47DE44DF06A}"/>
                    </a:ext>
                  </a:extLst>
                </p:cNvPr>
                <p:cNvSpPr/>
                <p:nvPr/>
              </p:nvSpPr>
              <p:spPr>
                <a:xfrm rot="-5400000">
                  <a:off x="9769932" y="280331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FF7D00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4" name="手繪多邊形: 圖案 143">
                  <a:extLst>
                    <a:ext uri="{FF2B5EF4-FFF2-40B4-BE49-F238E27FC236}">
                      <a16:creationId xmlns:a16="http://schemas.microsoft.com/office/drawing/2014/main" id="{49EAE718-998D-4D46-9C8E-C66BE5C6EBD2}"/>
                    </a:ext>
                  </a:extLst>
                </p:cNvPr>
                <p:cNvSpPr/>
                <p:nvPr/>
              </p:nvSpPr>
              <p:spPr>
                <a:xfrm rot="-5400000">
                  <a:off x="9843685" y="2803321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F4387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145" name="手繪多邊形: 圖案 144">
                  <a:extLst>
                    <a:ext uri="{FF2B5EF4-FFF2-40B4-BE49-F238E27FC236}">
                      <a16:creationId xmlns:a16="http://schemas.microsoft.com/office/drawing/2014/main" id="{3B8BC2A9-FC8A-4599-B4DE-D49777EDA0BD}"/>
                    </a:ext>
                  </a:extLst>
                </p:cNvPr>
                <p:cNvSpPr/>
                <p:nvPr/>
              </p:nvSpPr>
              <p:spPr>
                <a:xfrm rot="-5400000">
                  <a:off x="9917438" y="2803334"/>
                  <a:ext cx="56349" cy="56349"/>
                </a:xfrm>
                <a:custGeom>
                  <a:avLst/>
                  <a:gdLst>
                    <a:gd name="connsiteX0" fmla="*/ 0 w 56349"/>
                    <a:gd name="connsiteY0" fmla="*/ 0 h 56349"/>
                    <a:gd name="connsiteX1" fmla="*/ 56349 w 56349"/>
                    <a:gd name="connsiteY1" fmla="*/ 0 h 56349"/>
                    <a:gd name="connsiteX2" fmla="*/ 56349 w 56349"/>
                    <a:gd name="connsiteY2" fmla="*/ 56349 h 56349"/>
                    <a:gd name="connsiteX3" fmla="*/ 0 w 56349"/>
                    <a:gd name="connsiteY3" fmla="*/ 56349 h 563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6349" h="56349">
                      <a:moveTo>
                        <a:pt x="0" y="0"/>
                      </a:moveTo>
                      <a:lnTo>
                        <a:pt x="56349" y="0"/>
                      </a:lnTo>
                      <a:lnTo>
                        <a:pt x="56349" y="56349"/>
                      </a:lnTo>
                      <a:lnTo>
                        <a:pt x="0" y="56349"/>
                      </a:lnTo>
                      <a:close/>
                    </a:path>
                  </a:pathLst>
                </a:custGeom>
                <a:solidFill>
                  <a:srgbClr val="565656"/>
                </a:solidFill>
                <a:ln w="646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800"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sp>
          <p:nvSpPr>
            <p:cNvPr id="139" name="手繪多邊形: 圖案 138">
              <a:extLst>
                <a:ext uri="{FF2B5EF4-FFF2-40B4-BE49-F238E27FC236}">
                  <a16:creationId xmlns:a16="http://schemas.microsoft.com/office/drawing/2014/main" id="{D44DBDA9-4A6E-44A4-AA9C-486337791C1C}"/>
                </a:ext>
              </a:extLst>
            </p:cNvPr>
            <p:cNvSpPr/>
            <p:nvPr/>
          </p:nvSpPr>
          <p:spPr>
            <a:xfrm>
              <a:off x="5612713" y="3152426"/>
              <a:ext cx="672542" cy="357686"/>
            </a:xfrm>
            <a:custGeom>
              <a:avLst/>
              <a:gdLst>
                <a:gd name="connsiteX0" fmla="*/ 593914 w 672542"/>
                <a:gd name="connsiteY0" fmla="*/ 203296 h 357686"/>
                <a:gd name="connsiteX1" fmla="*/ 332037 w 672542"/>
                <a:gd name="connsiteY1" fmla="*/ 3044 h 357686"/>
                <a:gd name="connsiteX2" fmla="*/ 0 w 672542"/>
                <a:gd name="connsiteY2" fmla="*/ 164861 h 357686"/>
                <a:gd name="connsiteX3" fmla="*/ 254646 w 672542"/>
                <a:gd name="connsiteY3" fmla="*/ 73074 h 357686"/>
                <a:gd name="connsiteX4" fmla="*/ 473463 w 672542"/>
                <a:gd name="connsiteY4" fmla="*/ 225054 h 357686"/>
                <a:gd name="connsiteX5" fmla="*/ 386953 w 672542"/>
                <a:gd name="connsiteY5" fmla="*/ 240688 h 357686"/>
                <a:gd name="connsiteX6" fmla="*/ 555544 w 672542"/>
                <a:gd name="connsiteY6" fmla="*/ 357686 h 357686"/>
                <a:gd name="connsiteX7" fmla="*/ 672542 w 672542"/>
                <a:gd name="connsiteY7" fmla="*/ 189095 h 357686"/>
                <a:gd name="connsiteX8" fmla="*/ 593914 w 672542"/>
                <a:gd name="connsiteY8" fmla="*/ 203296 h 357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72542" h="357686">
                  <a:moveTo>
                    <a:pt x="593914" y="203296"/>
                  </a:moveTo>
                  <a:cubicBezTo>
                    <a:pt x="549616" y="98675"/>
                    <a:pt x="452813" y="19395"/>
                    <a:pt x="332037" y="3044"/>
                  </a:cubicBezTo>
                  <a:cubicBezTo>
                    <a:pt x="194779" y="-15521"/>
                    <a:pt x="65860" y="52358"/>
                    <a:pt x="0" y="164861"/>
                  </a:cubicBezTo>
                  <a:cubicBezTo>
                    <a:pt x="62668" y="97047"/>
                    <a:pt x="156214" y="59785"/>
                    <a:pt x="254646" y="73074"/>
                  </a:cubicBezTo>
                  <a:cubicBezTo>
                    <a:pt x="351384" y="86168"/>
                    <a:pt x="430534" y="145123"/>
                    <a:pt x="473463" y="225054"/>
                  </a:cubicBezTo>
                  <a:lnTo>
                    <a:pt x="386953" y="240688"/>
                  </a:lnTo>
                  <a:lnTo>
                    <a:pt x="555544" y="357686"/>
                  </a:lnTo>
                  <a:lnTo>
                    <a:pt x="672542" y="189095"/>
                  </a:lnTo>
                  <a:lnTo>
                    <a:pt x="593914" y="203296"/>
                  </a:lnTo>
                  <a:close/>
                </a:path>
              </a:pathLst>
            </a:custGeom>
            <a:solidFill>
              <a:srgbClr val="000000"/>
            </a:solidFill>
            <a:ln w="64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6" name="矩形: 圓角 155">
            <a:extLst>
              <a:ext uri="{FF2B5EF4-FFF2-40B4-BE49-F238E27FC236}">
                <a16:creationId xmlns:a16="http://schemas.microsoft.com/office/drawing/2014/main" id="{B0D194DC-6238-42C1-8F96-032C4AD589FF}"/>
              </a:ext>
            </a:extLst>
          </p:cNvPr>
          <p:cNvSpPr/>
          <p:nvPr/>
        </p:nvSpPr>
        <p:spPr>
          <a:xfrm>
            <a:off x="5201828" y="3686759"/>
            <a:ext cx="989504" cy="215189"/>
          </a:xfrm>
          <a:prstGeom prst="roundRect">
            <a:avLst>
              <a:gd name="adj" fmla="val 33459"/>
            </a:avLst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7" name="文字方塊 156">
            <a:extLst>
              <a:ext uri="{FF2B5EF4-FFF2-40B4-BE49-F238E27FC236}">
                <a16:creationId xmlns:a16="http://schemas.microsoft.com/office/drawing/2014/main" id="{73916558-DA67-4F6F-8A8E-AF3B7F879897}"/>
              </a:ext>
            </a:extLst>
          </p:cNvPr>
          <p:cNvSpPr txBox="1"/>
          <p:nvPr/>
        </p:nvSpPr>
        <p:spPr>
          <a:xfrm>
            <a:off x="5054542" y="3682329"/>
            <a:ext cx="12657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CIFS / NFS / FTP</a:t>
            </a:r>
          </a:p>
        </p:txBody>
      </p:sp>
      <p:grpSp>
        <p:nvGrpSpPr>
          <p:cNvPr id="158" name="Shape 829">
            <a:extLst>
              <a:ext uri="{FF2B5EF4-FFF2-40B4-BE49-F238E27FC236}">
                <a16:creationId xmlns:a16="http://schemas.microsoft.com/office/drawing/2014/main" id="{6AB969CD-6079-4ABD-AC43-1EB6B9539820}"/>
              </a:ext>
            </a:extLst>
          </p:cNvPr>
          <p:cNvGrpSpPr/>
          <p:nvPr/>
        </p:nvGrpSpPr>
        <p:grpSpPr>
          <a:xfrm>
            <a:off x="5121372" y="770377"/>
            <a:ext cx="1333574" cy="652617"/>
            <a:chOff x="251519" y="2499741"/>
            <a:chExt cx="1944025" cy="9513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59" name="Shape 830">
              <a:extLst>
                <a:ext uri="{FF2B5EF4-FFF2-40B4-BE49-F238E27FC236}">
                  <a16:creationId xmlns:a16="http://schemas.microsoft.com/office/drawing/2014/main" id="{8EA26885-E25E-42EF-9CAF-2BFFED5E233C}"/>
                </a:ext>
              </a:extLst>
            </p:cNvPr>
            <p:cNvPicPr preferRelativeResize="0"/>
            <p:nvPr/>
          </p:nvPicPr>
          <p:blipFill rotWithShape="1">
            <a:blip r:embed="rId21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Shape 831">
              <a:extLst>
                <a:ext uri="{FF2B5EF4-FFF2-40B4-BE49-F238E27FC236}">
                  <a16:creationId xmlns:a16="http://schemas.microsoft.com/office/drawing/2014/main" id="{2AC81ACD-79F2-4062-BE2F-A635BBF71D6A}"/>
                </a:ext>
              </a:extLst>
            </p:cNvPr>
            <p:cNvPicPr preferRelativeResize="0"/>
            <p:nvPr/>
          </p:nvPicPr>
          <p:blipFill rotWithShape="1">
            <a:blip r:embed="rId2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Shape 832">
              <a:extLst>
                <a:ext uri="{FF2B5EF4-FFF2-40B4-BE49-F238E27FC236}">
                  <a16:creationId xmlns:a16="http://schemas.microsoft.com/office/drawing/2014/main" id="{1FCF45CB-6613-411E-A89D-C225B9CA22C3}"/>
                </a:ext>
              </a:extLst>
            </p:cNvPr>
            <p:cNvPicPr preferRelativeResize="0"/>
            <p:nvPr/>
          </p:nvPicPr>
          <p:blipFill rotWithShape="1">
            <a:blip r:embed="rId2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Shape 833">
              <a:extLst>
                <a:ext uri="{FF2B5EF4-FFF2-40B4-BE49-F238E27FC236}">
                  <a16:creationId xmlns:a16="http://schemas.microsoft.com/office/drawing/2014/main" id="{22FBD41A-A86C-4AE3-8A13-3BF18A1683EB}"/>
                </a:ext>
              </a:extLst>
            </p:cNvPr>
            <p:cNvPicPr preferRelativeResize="0"/>
            <p:nvPr/>
          </p:nvPicPr>
          <p:blipFill rotWithShape="1">
            <a:blip r:embed="rId2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Shape 834">
              <a:extLst>
                <a:ext uri="{FF2B5EF4-FFF2-40B4-BE49-F238E27FC236}">
                  <a16:creationId xmlns:a16="http://schemas.microsoft.com/office/drawing/2014/main" id="{6E2B8E3F-DE88-44DA-AF83-FCFFCF457C5C}"/>
                </a:ext>
              </a:extLst>
            </p:cNvPr>
            <p:cNvPicPr preferRelativeResize="0"/>
            <p:nvPr/>
          </p:nvPicPr>
          <p:blipFill rotWithShape="1">
            <a:blip r:embed="rId2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Shape 835">
              <a:extLst>
                <a:ext uri="{FF2B5EF4-FFF2-40B4-BE49-F238E27FC236}">
                  <a16:creationId xmlns:a16="http://schemas.microsoft.com/office/drawing/2014/main" id="{D5985948-55FA-4A34-902A-C546D25827BF}"/>
                </a:ext>
              </a:extLst>
            </p:cNvPr>
            <p:cNvPicPr preferRelativeResize="0"/>
            <p:nvPr/>
          </p:nvPicPr>
          <p:blipFill rotWithShape="1">
            <a:blip r:embed="rId2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Shape 836">
              <a:extLst>
                <a:ext uri="{FF2B5EF4-FFF2-40B4-BE49-F238E27FC236}">
                  <a16:creationId xmlns:a16="http://schemas.microsoft.com/office/drawing/2014/main" id="{6B48AA31-6937-4653-BF20-1C752934656C}"/>
                </a:ext>
              </a:extLst>
            </p:cNvPr>
            <p:cNvPicPr preferRelativeResize="0"/>
            <p:nvPr/>
          </p:nvPicPr>
          <p:blipFill rotWithShape="1">
            <a:blip r:embed="rId2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圖形 168">
            <a:extLst>
              <a:ext uri="{FF2B5EF4-FFF2-40B4-BE49-F238E27FC236}">
                <a16:creationId xmlns:a16="http://schemas.microsoft.com/office/drawing/2014/main" id="{879E94D5-EEF2-48AA-A9B0-E2595339CD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30139" y="3497000"/>
            <a:ext cx="202029" cy="6285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2" name="矩形: 圓角 171">
            <a:extLst>
              <a:ext uri="{FF2B5EF4-FFF2-40B4-BE49-F238E27FC236}">
                <a16:creationId xmlns:a16="http://schemas.microsoft.com/office/drawing/2014/main" id="{8AF8D4AD-6B45-4088-B525-01D0537B3FA6}"/>
              </a:ext>
            </a:extLst>
          </p:cNvPr>
          <p:cNvSpPr/>
          <p:nvPr/>
        </p:nvSpPr>
        <p:spPr>
          <a:xfrm>
            <a:off x="7343540" y="3311934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7" name="圖片 106">
            <a:extLst>
              <a:ext uri="{FF2B5EF4-FFF2-40B4-BE49-F238E27FC236}">
                <a16:creationId xmlns:a16="http://schemas.microsoft.com/office/drawing/2014/main" id="{8782B0F8-14F6-4B1F-8C05-15A40312BE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387" y="3225769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文字方塊 109">
            <a:extLst>
              <a:ext uri="{FF2B5EF4-FFF2-40B4-BE49-F238E27FC236}">
                <a16:creationId xmlns:a16="http://schemas.microsoft.com/office/drawing/2014/main" id="{0483D82A-9977-4327-9585-90A2B0E6497E}"/>
              </a:ext>
            </a:extLst>
          </p:cNvPr>
          <p:cNvSpPr txBox="1"/>
          <p:nvPr/>
        </p:nvSpPr>
        <p:spPr>
          <a:xfrm>
            <a:off x="7551367" y="3315156"/>
            <a:ext cx="761985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紐約</a:t>
            </a:r>
            <a:endParaRPr lang="en-US" altLang="zh-TW" sz="9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173" name="矩形: 圓角 172">
            <a:extLst>
              <a:ext uri="{FF2B5EF4-FFF2-40B4-BE49-F238E27FC236}">
                <a16:creationId xmlns:a16="http://schemas.microsoft.com/office/drawing/2014/main" id="{F7640708-0A46-4B1D-B3B7-189AFFC8C3B5}"/>
              </a:ext>
            </a:extLst>
          </p:cNvPr>
          <p:cNvSpPr/>
          <p:nvPr/>
        </p:nvSpPr>
        <p:spPr>
          <a:xfrm>
            <a:off x="7343540" y="4341698"/>
            <a:ext cx="898656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2" name="圖片 111">
            <a:extLst>
              <a:ext uri="{FF2B5EF4-FFF2-40B4-BE49-F238E27FC236}">
                <a16:creationId xmlns:a16="http://schemas.microsoft.com/office/drawing/2014/main" id="{64658C66-A75B-42E5-90E7-025B2EF6EC2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7156" y="4204354"/>
            <a:ext cx="382258" cy="3822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文字方塊 112">
            <a:extLst>
              <a:ext uri="{FF2B5EF4-FFF2-40B4-BE49-F238E27FC236}">
                <a16:creationId xmlns:a16="http://schemas.microsoft.com/office/drawing/2014/main" id="{06CD4A67-BD52-494F-AD01-073DA4597ABA}"/>
              </a:ext>
            </a:extLst>
          </p:cNvPr>
          <p:cNvSpPr txBox="1"/>
          <p:nvPr/>
        </p:nvSpPr>
        <p:spPr>
          <a:xfrm>
            <a:off x="7650433" y="4340775"/>
            <a:ext cx="597851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9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北京</a:t>
            </a:r>
          </a:p>
        </p:txBody>
      </p:sp>
      <p:sp>
        <p:nvSpPr>
          <p:cNvPr id="174" name="矩形: 圓角 173">
            <a:extLst>
              <a:ext uri="{FF2B5EF4-FFF2-40B4-BE49-F238E27FC236}">
                <a16:creationId xmlns:a16="http://schemas.microsoft.com/office/drawing/2014/main" id="{BA6442C9-8728-4F38-BBE9-4647D79E9300}"/>
              </a:ext>
            </a:extLst>
          </p:cNvPr>
          <p:cNvSpPr/>
          <p:nvPr/>
        </p:nvSpPr>
        <p:spPr>
          <a:xfrm>
            <a:off x="1790878" y="2520779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B6BF5107-C096-48A0-968B-0B58B907FD6F}"/>
              </a:ext>
            </a:extLst>
          </p:cNvPr>
          <p:cNvSpPr txBox="1"/>
          <p:nvPr/>
        </p:nvSpPr>
        <p:spPr>
          <a:xfrm>
            <a:off x="1887773" y="2526216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  <p:sp>
        <p:nvSpPr>
          <p:cNvPr id="66" name="矩形: 圓角 65">
            <a:extLst>
              <a:ext uri="{FF2B5EF4-FFF2-40B4-BE49-F238E27FC236}">
                <a16:creationId xmlns:a16="http://schemas.microsoft.com/office/drawing/2014/main" id="{702585BE-951E-4A64-A5EA-9C149C5490E0}"/>
              </a:ext>
            </a:extLst>
          </p:cNvPr>
          <p:cNvSpPr/>
          <p:nvPr/>
        </p:nvSpPr>
        <p:spPr>
          <a:xfrm>
            <a:off x="4017039" y="2585943"/>
            <a:ext cx="545015" cy="240516"/>
          </a:xfrm>
          <a:prstGeom prst="roundRect">
            <a:avLst>
              <a:gd name="adj" fmla="val 33459"/>
            </a:avLst>
          </a:prstGeom>
          <a:gradFill>
            <a:gsLst>
              <a:gs pos="11000">
                <a:schemeClr val="tx1">
                  <a:lumMod val="75000"/>
                  <a:lumOff val="25000"/>
                </a:schemeClr>
              </a:gs>
              <a:gs pos="83000">
                <a:srgbClr val="75757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4A7BB382-7579-4F50-A8F2-9AEA6116A655}"/>
              </a:ext>
            </a:extLst>
          </p:cNvPr>
          <p:cNvSpPr txBox="1"/>
          <p:nvPr/>
        </p:nvSpPr>
        <p:spPr>
          <a:xfrm>
            <a:off x="4007432" y="2565148"/>
            <a:ext cx="5266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  <a:r>
              <a:rPr lang="en-US" altLang="zh-TW" sz="1200" err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qdff</a:t>
            </a:r>
            <a:endParaRPr lang="zh-TW" altLang="en-US" sz="12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7" name="矩形: 圓角 176">
            <a:extLst>
              <a:ext uri="{FF2B5EF4-FFF2-40B4-BE49-F238E27FC236}">
                <a16:creationId xmlns:a16="http://schemas.microsoft.com/office/drawing/2014/main" id="{716FB2CA-9B68-4C92-A012-68619A2C0558}"/>
              </a:ext>
            </a:extLst>
          </p:cNvPr>
          <p:cNvSpPr/>
          <p:nvPr/>
        </p:nvSpPr>
        <p:spPr>
          <a:xfrm>
            <a:off x="1790878" y="4087667"/>
            <a:ext cx="684482" cy="212453"/>
          </a:xfrm>
          <a:prstGeom prst="roundRect">
            <a:avLst>
              <a:gd name="adj" fmla="val 20570"/>
            </a:avLst>
          </a:prstGeom>
          <a:gradFill>
            <a:gsLst>
              <a:gs pos="60000">
                <a:srgbClr val="61B1F9"/>
              </a:gs>
              <a:gs pos="25000">
                <a:srgbClr val="286FF9"/>
              </a:gs>
              <a:gs pos="100000">
                <a:srgbClr val="1FACF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8" name="文字方塊 177">
            <a:extLst>
              <a:ext uri="{FF2B5EF4-FFF2-40B4-BE49-F238E27FC236}">
                <a16:creationId xmlns:a16="http://schemas.microsoft.com/office/drawing/2014/main" id="{487F2695-3BF2-468B-934F-B9CCE374F27D}"/>
              </a:ext>
            </a:extLst>
          </p:cNvPr>
          <p:cNvSpPr txBox="1"/>
          <p:nvPr/>
        </p:nvSpPr>
        <p:spPr>
          <a:xfrm>
            <a:off x="1887773" y="4093104"/>
            <a:ext cx="459693" cy="2308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spAutoFit/>
          </a:bodyPr>
          <a:lstStyle>
            <a:defPPr>
              <a:defRPr lang="zh-TW"/>
            </a:defPPr>
            <a:lvl1pPr algn="ctr">
              <a:defRPr sz="1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 sz="900"/>
              <a:t>台北</a:t>
            </a:r>
          </a:p>
        </p:txBody>
      </p:sp>
      <p:pic>
        <p:nvPicPr>
          <p:cNvPr id="68" name="圖片 67" descr="一張含有 畫畫 的圖片&#10;&#10;自動產生的描述">
            <a:extLst>
              <a:ext uri="{FF2B5EF4-FFF2-40B4-BE49-F238E27FC236}">
                <a16:creationId xmlns:a16="http://schemas.microsoft.com/office/drawing/2014/main" id="{CF9DE27D-31B4-4B41-8F5A-437C5EB926D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300" y="3827297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5" name="圖片 64" descr="一張含有 畫畫 的圖片&#10;&#10;自動產生的描述">
            <a:extLst>
              <a:ext uri="{FF2B5EF4-FFF2-40B4-BE49-F238E27FC236}">
                <a16:creationId xmlns:a16="http://schemas.microsoft.com/office/drawing/2014/main" id="{9A435CC0-BE76-4F11-9B77-EB0C460FFBF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377" y="2328902"/>
            <a:ext cx="280550" cy="2805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0285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" name="表格 3">
            <a:extLst>
              <a:ext uri="{FF2B5EF4-FFF2-40B4-BE49-F238E27FC236}">
                <a16:creationId xmlns:a16="http://schemas.microsoft.com/office/drawing/2014/main" id="{92412152-3C2F-4F95-B666-F984C1BF8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953056"/>
              </p:ext>
            </p:extLst>
          </p:nvPr>
        </p:nvGraphicFramePr>
        <p:xfrm>
          <a:off x="275858" y="864422"/>
          <a:ext cx="7027450" cy="349239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10281">
                  <a:extLst>
                    <a:ext uri="{9D8B030D-6E8A-4147-A177-3AD203B41FA5}">
                      <a16:colId xmlns:a16="http://schemas.microsoft.com/office/drawing/2014/main" val="1342336146"/>
                    </a:ext>
                  </a:extLst>
                </a:gridCol>
                <a:gridCol w="2473969">
                  <a:extLst>
                    <a:ext uri="{9D8B030D-6E8A-4147-A177-3AD203B41FA5}">
                      <a16:colId xmlns:a16="http://schemas.microsoft.com/office/drawing/2014/main" val="382952932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150085459"/>
                    </a:ext>
                  </a:extLst>
                </a:gridCol>
              </a:tblGrid>
              <a:tr h="446247">
                <a:tc>
                  <a:txBody>
                    <a:bodyPr/>
                    <a:lstStyle/>
                    <a:p>
                      <a:pPr marL="0" marR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en-US" sz="1600" b="1" kern="1200">
                        <a:solidFill>
                          <a:schemeClr val="bg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" pitchFamily="34" charset="0"/>
                        <a:sym typeface="Microsoft JhengHei"/>
                      </a:endParaRPr>
                    </a:p>
                  </a:txBody>
                  <a:tcPr marL="91450" marR="91450" marT="45725" marB="45725" anchor="ctr">
                    <a:solidFill>
                      <a:srgbClr val="4D655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File Station</a:t>
                      </a:r>
                      <a:r>
                        <a:rPr lang="zh-TW" altLang="en-US" sz="16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sz="1600" b="1" u="none" strike="noStrike" noProof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</a:t>
                      </a:r>
                      <a:endParaRPr lang="zh-TW" sz="16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4172" marR="64172" marT="34290" marB="34290" anchor="ctr">
                    <a:solidFill>
                      <a:srgbClr val="4D655A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sz="16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檔案型</a:t>
                      </a:r>
                      <a:r>
                        <a:rPr lang="zh-TW" altLang="en-US" sz="16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</a:t>
                      </a:r>
                      <a:r>
                        <a:rPr lang="zh-TW" sz="1600" b="1" u="none" strike="noStrike" noProof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網關</a:t>
                      </a:r>
                      <a:endParaRPr lang="zh-TW" sz="160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142875" marB="142875" anchor="ctr">
                    <a:solidFill>
                      <a:srgbClr val="4D65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4017304"/>
                  </a:ext>
                </a:extLst>
              </a:tr>
              <a:tr h="5263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設置方法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建立</a:t>
                      </a:r>
                      <a:r>
                        <a:rPr lang="en-US" altLang="zh-TW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File Station </a:t>
                      </a:r>
                    </a:p>
                    <a:p>
                      <a:pPr algn="ctr" fontAlgn="ctr"/>
                      <a:r>
                        <a:rPr lang="zh-CN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雲端掛載模式</a:t>
                      </a:r>
                      <a:endParaRPr lang="zh-TW" altLang="en-US" sz="1200" b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選擇檔案型雲網關模式</a:t>
                      </a:r>
                      <a:b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</a:b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並配置快取空間</a:t>
                      </a: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4105057157"/>
                  </a:ext>
                </a:extLst>
              </a:tr>
              <a:tr h="5263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掛載數量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無限制</a:t>
                      </a:r>
                      <a:endParaRPr lang="en-US" altLang="zh-TW" sz="1200" b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可掛載無限個雲端服務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2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 </a:t>
                      </a:r>
                      <a:r>
                        <a:rPr lang="zh-TW" sz="12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個永久免費的</a:t>
                      </a:r>
                      <a:r>
                        <a:rPr lang="zh-TW" altLang="en-US" sz="12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網關</a:t>
                      </a:r>
                      <a:r>
                        <a:rPr lang="zh-TW" sz="12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授權</a:t>
                      </a:r>
                      <a:endParaRPr lang="en-US" altLang="zh-TW" sz="1200" b="0" u="none" strike="noStrike" noProof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lvl="0" algn="ctr">
                        <a:buNone/>
                      </a:pPr>
                      <a:r>
                        <a:rPr lang="zh-TW" sz="1200" b="0" u="none" strike="noStrike" noProof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可依需求購置額外授權</a:t>
                      </a:r>
                      <a:endParaRPr lang="zh-TW" sz="1200" b="0" i="0" u="none" strike="noStrike" noProof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886247581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存取體驗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存取速度取決於網際網路速度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快取機制大幅減少讀寫等待時間</a:t>
                      </a: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1438036707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於 </a:t>
                      </a:r>
                      <a:r>
                        <a:rPr lang="af-ZA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File Station </a:t>
                      </a:r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57742144"/>
                  </a:ext>
                </a:extLst>
              </a:tr>
              <a:tr h="526367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透過 </a:t>
                      </a:r>
                      <a:r>
                        <a:rPr lang="af-ZA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SMB / NFS / AFP </a:t>
                      </a:r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存取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2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endParaRPr lang="zh-TW" altLang="en-US" sz="1200" b="0" kern="12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587223761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同步機制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每次瀏覽時需重新與雲端同步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TW" altLang="en-US" sz="12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定期同步，可快速瀏覽</a:t>
                      </a:r>
                      <a:endParaRPr lang="zh-TW" altLang="en-US" sz="1200" b="0" kern="12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3065402618"/>
                  </a:ext>
                </a:extLst>
              </a:tr>
              <a:tr h="335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QTS Apps </a:t>
                      </a:r>
                      <a:r>
                        <a:rPr lang="zh-CN" altLang="en-US" sz="1200" b="1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檔案管理</a:t>
                      </a:r>
                      <a:endParaRPr lang="zh-TW" altLang="en-US" sz="1200" b="1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200" b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不支援</a:t>
                      </a:r>
                    </a:p>
                  </a:txBody>
                  <a:tcPr marL="66846" marR="66846" marT="81000" marB="81000" anchor="ctr"/>
                </a:tc>
                <a:tc>
                  <a:txBody>
                    <a:bodyPr/>
                    <a:lstStyle/>
                    <a:p>
                      <a:pPr marL="0" lvl="0" algn="l" rtl="0" eaLnBrk="1" fontAlgn="ctr" latinLnBrk="0" hangingPunct="1">
                        <a:buNone/>
                      </a:pP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 </a:t>
                      </a:r>
                      <a:r>
                        <a:rPr lang="zh-TW" altLang="en-US" sz="12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</a:t>
                      </a:r>
                      <a:r>
                        <a:rPr lang="zh-TW" altLang="en-US" sz="12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</a:t>
                      </a:r>
                      <a:r>
                        <a:rPr lang="en-US" altLang="zh-TW" sz="1200" b="0" kern="120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                                        ...</a:t>
                      </a:r>
                      <a:endParaRPr lang="zh-TW" altLang="en-US" sz="1200" b="0" kern="120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66846" marR="66846" marT="81000" marB="81000" anchor="ctr"/>
                </a:tc>
                <a:extLst>
                  <a:ext uri="{0D108BD9-81ED-4DB2-BD59-A6C34878D82A}">
                    <a16:rowId xmlns:a16="http://schemas.microsoft.com/office/drawing/2014/main" val="2726153205"/>
                  </a:ext>
                </a:extLst>
              </a:tr>
            </a:tbl>
          </a:graphicData>
        </a:graphic>
      </p:graphicFrame>
      <p:sp>
        <p:nvSpPr>
          <p:cNvPr id="2" name="標題 1">
            <a:extLst>
              <a:ext uri="{FF2B5EF4-FFF2-40B4-BE49-F238E27FC236}">
                <a16:creationId xmlns:a16="http://schemas.microsoft.com/office/drawing/2014/main" id="{55F158D3-FC63-4710-A0F3-71ECA767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err="1"/>
              <a:t>HybridMount</a:t>
            </a:r>
            <a:r>
              <a:rPr lang="en-US" altLang="zh-TW"/>
              <a:t> </a:t>
            </a:r>
            <a:r>
              <a:rPr lang="zh-CN" altLang="en-US"/>
              <a:t>無縫掛載雲空間，</a:t>
            </a:r>
            <a:r>
              <a:rPr lang="en-US" altLang="zh-TW"/>
              <a:t>兩</a:t>
            </a:r>
            <a:r>
              <a:rPr lang="zh-TW" altLang="en-US"/>
              <a:t>種彈性存取模式</a:t>
            </a:r>
          </a:p>
        </p:txBody>
      </p:sp>
      <p:grpSp>
        <p:nvGrpSpPr>
          <p:cNvPr id="43" name="群組 42">
            <a:extLst>
              <a:ext uri="{FF2B5EF4-FFF2-40B4-BE49-F238E27FC236}">
                <a16:creationId xmlns:a16="http://schemas.microsoft.com/office/drawing/2014/main" id="{8AF9330D-5A76-4143-BFC0-5CCAF305C401}"/>
              </a:ext>
            </a:extLst>
          </p:cNvPr>
          <p:cNvGrpSpPr/>
          <p:nvPr/>
        </p:nvGrpSpPr>
        <p:grpSpPr>
          <a:xfrm>
            <a:off x="7349539" y="1532267"/>
            <a:ext cx="1760294" cy="2625723"/>
            <a:chOff x="9960014" y="1888151"/>
            <a:chExt cx="2347057" cy="3500964"/>
          </a:xfrm>
        </p:grpSpPr>
        <p:sp>
          <p:nvSpPr>
            <p:cNvPr id="4" name="矩形 12">
              <a:extLst>
                <a:ext uri="{FF2B5EF4-FFF2-40B4-BE49-F238E27FC236}">
                  <a16:creationId xmlns:a16="http://schemas.microsoft.com/office/drawing/2014/main" id="{A263777A-E572-A94E-864D-9D612BEA5766}"/>
                </a:ext>
              </a:extLst>
            </p:cNvPr>
            <p:cNvSpPr/>
            <p:nvPr/>
          </p:nvSpPr>
          <p:spPr>
            <a:xfrm>
              <a:off x="10211811" y="2886974"/>
              <a:ext cx="1279701" cy="12056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3121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endParaRPr lang="en-GB" sz="76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文字方塊 34">
              <a:extLst>
                <a:ext uri="{FF2B5EF4-FFF2-40B4-BE49-F238E27FC236}">
                  <a16:creationId xmlns:a16="http://schemas.microsoft.com/office/drawing/2014/main" id="{0094C4F6-CD07-734A-9402-38E0B1B51C36}"/>
                </a:ext>
              </a:extLst>
            </p:cNvPr>
            <p:cNvSpPr txBox="1"/>
            <p:nvPr/>
          </p:nvSpPr>
          <p:spPr>
            <a:xfrm>
              <a:off x="11467574" y="3205476"/>
              <a:ext cx="839497" cy="446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788" b="1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panose="020B0604020202020204" pitchFamily="34" charset="0"/>
                </a:rPr>
                <a:t>NAS</a:t>
              </a:r>
              <a:r>
                <a:rPr lang="en-US" altLang="zh-TW" sz="788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r>
                <a:rPr lang="zh-TW" altLang="en-US" sz="788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快取空間</a:t>
              </a:r>
              <a:endParaRPr lang="en-GB" altLang="zh-TW" sz="788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15" name="直線單箭頭接點 2049">
              <a:extLst>
                <a:ext uri="{FF2B5EF4-FFF2-40B4-BE49-F238E27FC236}">
                  <a16:creationId xmlns:a16="http://schemas.microsoft.com/office/drawing/2014/main" id="{CB819E92-7835-D84C-A27F-5464567168F3}"/>
                </a:ext>
              </a:extLst>
            </p:cNvPr>
            <p:cNvCxnSpPr>
              <a:cxnSpLocks/>
            </p:cNvCxnSpPr>
            <p:nvPr/>
          </p:nvCxnSpPr>
          <p:spPr>
            <a:xfrm>
              <a:off x="10561209" y="2339266"/>
              <a:ext cx="0" cy="1318283"/>
            </a:xfrm>
            <a:prstGeom prst="straightConnector1">
              <a:avLst/>
            </a:prstGeom>
            <a:ln w="25400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圖形 37">
              <a:extLst>
                <a:ext uri="{FF2B5EF4-FFF2-40B4-BE49-F238E27FC236}">
                  <a16:creationId xmlns:a16="http://schemas.microsoft.com/office/drawing/2014/main" id="{9E94EF24-05A5-5E4A-9DED-C78DD71E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376775" y="3620974"/>
              <a:ext cx="555275" cy="555275"/>
            </a:xfrm>
            <a:prstGeom prst="rect">
              <a:avLst/>
            </a:prstGeom>
          </p:spPr>
        </p:pic>
        <p:cxnSp>
          <p:nvCxnSpPr>
            <p:cNvPr id="17" name="直線單箭頭接點 2049">
              <a:extLst>
                <a:ext uri="{FF2B5EF4-FFF2-40B4-BE49-F238E27FC236}">
                  <a16:creationId xmlns:a16="http://schemas.microsoft.com/office/drawing/2014/main" id="{0FE8697E-A034-6749-B725-4F5BBB209651}"/>
                </a:ext>
              </a:extLst>
            </p:cNvPr>
            <p:cNvCxnSpPr>
              <a:cxnSpLocks/>
            </p:cNvCxnSpPr>
            <p:nvPr/>
          </p:nvCxnSpPr>
          <p:spPr>
            <a:xfrm>
              <a:off x="10852368" y="2339266"/>
              <a:ext cx="0" cy="1318283"/>
            </a:xfrm>
            <a:prstGeom prst="straightConnector1">
              <a:avLst/>
            </a:prstGeom>
            <a:ln w="254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單箭頭接點 2049">
              <a:extLst>
                <a:ext uri="{FF2B5EF4-FFF2-40B4-BE49-F238E27FC236}">
                  <a16:creationId xmlns:a16="http://schemas.microsoft.com/office/drawing/2014/main" id="{8F578D73-0657-FC47-890F-A20350142A7D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2517325"/>
              <a:ext cx="0" cy="1140225"/>
            </a:xfrm>
            <a:prstGeom prst="straightConnector1">
              <a:avLst/>
            </a:prstGeom>
            <a:ln w="254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ysDash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圖形 42">
              <a:extLst>
                <a:ext uri="{FF2B5EF4-FFF2-40B4-BE49-F238E27FC236}">
                  <a16:creationId xmlns:a16="http://schemas.microsoft.com/office/drawing/2014/main" id="{63D9ED4E-92F7-CF4A-B50E-FE081B806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326547" y="1888151"/>
              <a:ext cx="1050229" cy="62917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20" name="群組 26">
              <a:extLst>
                <a:ext uri="{FF2B5EF4-FFF2-40B4-BE49-F238E27FC236}">
                  <a16:creationId xmlns:a16="http://schemas.microsoft.com/office/drawing/2014/main" id="{25295283-6F23-CB4D-8506-513D04634D62}"/>
                </a:ext>
              </a:extLst>
            </p:cNvPr>
            <p:cNvGrpSpPr/>
            <p:nvPr/>
          </p:nvGrpSpPr>
          <p:grpSpPr>
            <a:xfrm>
              <a:off x="10369992" y="3675156"/>
              <a:ext cx="408659" cy="350957"/>
              <a:chOff x="3521998" y="5275450"/>
              <a:chExt cx="969546" cy="832647"/>
            </a:xfrm>
          </p:grpSpPr>
          <p:pic>
            <p:nvPicPr>
              <p:cNvPr id="21" name="Picture 2" descr="Image result for file icon green">
                <a:extLst>
                  <a:ext uri="{FF2B5EF4-FFF2-40B4-BE49-F238E27FC236}">
                    <a16:creationId xmlns:a16="http://schemas.microsoft.com/office/drawing/2014/main" id="{98482F47-5601-3241-90AB-332236BF8D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70000" contrast="-7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2260" y="5275450"/>
                <a:ext cx="649014" cy="64901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矩形 28">
                <a:extLst>
                  <a:ext uri="{FF2B5EF4-FFF2-40B4-BE49-F238E27FC236}">
                    <a16:creationId xmlns:a16="http://schemas.microsoft.com/office/drawing/2014/main" id="{AE1B6A72-1245-4046-87F3-532FA09EDBC8}"/>
                  </a:ext>
                </a:extLst>
              </p:cNvPr>
              <p:cNvSpPr/>
              <p:nvPr/>
            </p:nvSpPr>
            <p:spPr>
              <a:xfrm>
                <a:off x="3521998" y="5487018"/>
                <a:ext cx="969546" cy="62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342884"/>
                <a:r>
                  <a:rPr lang="en-US" altLang="zh-TW" sz="338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META</a:t>
                </a:r>
              </a:p>
              <a:p>
                <a:pPr algn="ctr" defTabSz="342884"/>
                <a:r>
                  <a:rPr lang="en-US" altLang="zh-TW" sz="338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  <a:cs typeface="Arial" panose="020B0604020202020204" pitchFamily="34" charset="0"/>
                  </a:rPr>
                  <a:t>DATA</a:t>
                </a:r>
                <a:endParaRPr lang="en-GB" sz="338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3" name="Picture 6" descr="Related image">
              <a:extLst>
                <a:ext uri="{FF2B5EF4-FFF2-40B4-BE49-F238E27FC236}">
                  <a16:creationId xmlns:a16="http://schemas.microsoft.com/office/drawing/2014/main" id="{7942D709-BFB6-AA48-972B-04797533D6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7974" y="3684472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Related image">
              <a:extLst>
                <a:ext uri="{FF2B5EF4-FFF2-40B4-BE49-F238E27FC236}">
                  <a16:creationId xmlns:a16="http://schemas.microsoft.com/office/drawing/2014/main" id="{243EDA50-BB94-564D-BC82-A5D958F54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21428" y="3689951"/>
              <a:ext cx="274495" cy="2744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圖形 39">
              <a:extLst>
                <a:ext uri="{FF2B5EF4-FFF2-40B4-BE49-F238E27FC236}">
                  <a16:creationId xmlns:a16="http://schemas.microsoft.com/office/drawing/2014/main" id="{79DE5075-AE4E-BE49-AED1-69B40995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211811" y="4613684"/>
              <a:ext cx="1276229" cy="775431"/>
            </a:xfrm>
            <a:prstGeom prst="rect">
              <a:avLst/>
            </a:prstGeom>
          </p:spPr>
        </p:pic>
        <p:cxnSp>
          <p:nvCxnSpPr>
            <p:cNvPr id="26" name="直線單箭頭接點 2049">
              <a:extLst>
                <a:ext uri="{FF2B5EF4-FFF2-40B4-BE49-F238E27FC236}">
                  <a16:creationId xmlns:a16="http://schemas.microsoft.com/office/drawing/2014/main" id="{05D65C86-6D0A-B641-9321-AB82EB46A5FD}"/>
                </a:ext>
              </a:extLst>
            </p:cNvPr>
            <p:cNvCxnSpPr>
              <a:cxnSpLocks/>
            </p:cNvCxnSpPr>
            <p:nvPr/>
          </p:nvCxnSpPr>
          <p:spPr>
            <a:xfrm>
              <a:off x="10851661" y="4037554"/>
              <a:ext cx="0" cy="493472"/>
            </a:xfrm>
            <a:prstGeom prst="straightConnector1">
              <a:avLst/>
            </a:prstGeom>
            <a:ln w="76200">
              <a:gradFill>
                <a:gsLst>
                  <a:gs pos="0">
                    <a:srgbClr val="077AE8"/>
                  </a:gs>
                  <a:gs pos="100000">
                    <a:srgbClr val="22334A"/>
                  </a:gs>
                </a:gsLst>
                <a:lin ang="5400000" scaled="1"/>
              </a:gradFill>
              <a:prstDash val="solid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049">
              <a:extLst>
                <a:ext uri="{FF2B5EF4-FFF2-40B4-BE49-F238E27FC236}">
                  <a16:creationId xmlns:a16="http://schemas.microsoft.com/office/drawing/2014/main" id="{A707A44A-D298-BD41-8637-B170114D5346}"/>
                </a:ext>
              </a:extLst>
            </p:cNvPr>
            <p:cNvCxnSpPr>
              <a:cxnSpLocks/>
            </p:cNvCxnSpPr>
            <p:nvPr/>
          </p:nvCxnSpPr>
          <p:spPr>
            <a:xfrm>
              <a:off x="11151396" y="4019531"/>
              <a:ext cx="0" cy="503626"/>
            </a:xfrm>
            <a:prstGeom prst="straightConnector1">
              <a:avLst/>
            </a:prstGeom>
            <a:ln w="76200">
              <a:gradFill>
                <a:gsLst>
                  <a:gs pos="0">
                    <a:srgbClr val="AD10C2"/>
                  </a:gs>
                  <a:gs pos="53000">
                    <a:srgbClr val="F700FF"/>
                  </a:gs>
                </a:gsLst>
                <a:lin ang="5400000" scaled="1"/>
              </a:gradFill>
              <a:prstDash val="solid"/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矩形 50">
              <a:extLst>
                <a:ext uri="{FF2B5EF4-FFF2-40B4-BE49-F238E27FC236}">
                  <a16:creationId xmlns:a16="http://schemas.microsoft.com/office/drawing/2014/main" id="{0890ED3E-6486-924A-AEBB-9C1D5ECD25A6}"/>
                </a:ext>
              </a:extLst>
            </p:cNvPr>
            <p:cNvSpPr/>
            <p:nvPr/>
          </p:nvSpPr>
          <p:spPr>
            <a:xfrm>
              <a:off x="11067372" y="2585036"/>
              <a:ext cx="879777" cy="307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網際網路</a:t>
              </a:r>
              <a:endParaRPr lang="en-GB" altLang="zh-TW" sz="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29" name="矩形: 圓角 35">
              <a:extLst>
                <a:ext uri="{FF2B5EF4-FFF2-40B4-BE49-F238E27FC236}">
                  <a16:creationId xmlns:a16="http://schemas.microsoft.com/office/drawing/2014/main" id="{50A5A0F0-8E0C-874C-89DC-CC1C89560014}"/>
                </a:ext>
              </a:extLst>
            </p:cNvPr>
            <p:cNvSpPr/>
            <p:nvPr/>
          </p:nvSpPr>
          <p:spPr>
            <a:xfrm>
              <a:off x="11280342" y="2364591"/>
              <a:ext cx="750830" cy="220471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CN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較慢</a:t>
              </a:r>
              <a:endParaRPr lang="zh-TW" altLang="en-US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0" name="文字方塊 30">
              <a:extLst>
                <a:ext uri="{FF2B5EF4-FFF2-40B4-BE49-F238E27FC236}">
                  <a16:creationId xmlns:a16="http://schemas.microsoft.com/office/drawing/2014/main" id="{A9D8F984-CB02-FA49-A3D2-8458FB87A293}"/>
                </a:ext>
              </a:extLst>
            </p:cNvPr>
            <p:cNvSpPr txBox="1"/>
            <p:nvPr/>
          </p:nvSpPr>
          <p:spPr>
            <a:xfrm>
              <a:off x="11111279" y="4273506"/>
              <a:ext cx="919886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84"/>
              <a:r>
                <a:rPr lang="zh-CN" altLang="en-US" sz="900" b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區域網路</a:t>
              </a:r>
              <a:endParaRPr lang="en-GB" sz="9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endParaRPr>
            </a:p>
          </p:txBody>
        </p:sp>
        <p:sp>
          <p:nvSpPr>
            <p:cNvPr id="31" name="矩形: 圓角 35">
              <a:extLst>
                <a:ext uri="{FF2B5EF4-FFF2-40B4-BE49-F238E27FC236}">
                  <a16:creationId xmlns:a16="http://schemas.microsoft.com/office/drawing/2014/main" id="{A543A250-E0A6-3A44-962B-2E7E8E51AFF7}"/>
                </a:ext>
              </a:extLst>
            </p:cNvPr>
            <p:cNvSpPr/>
            <p:nvPr/>
          </p:nvSpPr>
          <p:spPr>
            <a:xfrm>
              <a:off x="11295923" y="4528274"/>
              <a:ext cx="739074" cy="209775"/>
            </a:xfrm>
            <a:prstGeom prst="roundRect">
              <a:avLst>
                <a:gd name="adj" fmla="val 50000"/>
              </a:avLst>
            </a:prstGeom>
            <a:solidFill>
              <a:srgbClr val="08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884"/>
              <a:r>
                <a:rPr lang="zh-TW" altLang="en-US" sz="80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較快</a:t>
              </a:r>
            </a:p>
          </p:txBody>
        </p:sp>
        <p:pic>
          <p:nvPicPr>
            <p:cNvPr id="32" name="圖片 24">
              <a:extLst>
                <a:ext uri="{FF2B5EF4-FFF2-40B4-BE49-F238E27FC236}">
                  <a16:creationId xmlns:a16="http://schemas.microsoft.com/office/drawing/2014/main" id="{07D516C5-CBB7-464E-880E-903586334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960014" y="4243480"/>
              <a:ext cx="670891" cy="670891"/>
            </a:xfrm>
            <a:prstGeom prst="ellipse">
              <a:avLst/>
            </a:prstGeom>
            <a:ln w="19050">
              <a:solidFill>
                <a:srgbClr val="31213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Oval 40">
              <a:extLst>
                <a:ext uri="{FF2B5EF4-FFF2-40B4-BE49-F238E27FC236}">
                  <a16:creationId xmlns:a16="http://schemas.microsoft.com/office/drawing/2014/main" id="{488282E9-ADCE-BA48-B4AC-34B1C4E074D3}"/>
                </a:ext>
              </a:extLst>
            </p:cNvPr>
            <p:cNvSpPr/>
            <p:nvPr/>
          </p:nvSpPr>
          <p:spPr>
            <a:xfrm>
              <a:off x="10365893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34" name="Oval 41">
              <a:extLst>
                <a:ext uri="{FF2B5EF4-FFF2-40B4-BE49-F238E27FC236}">
                  <a16:creationId xmlns:a16="http://schemas.microsoft.com/office/drawing/2014/main" id="{AF89E2EA-9F5E-8243-AA59-A77629CFED5B}"/>
                </a:ext>
              </a:extLst>
            </p:cNvPr>
            <p:cNvSpPr/>
            <p:nvPr/>
          </p:nvSpPr>
          <p:spPr>
            <a:xfrm>
              <a:off x="10657052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35" name="Oval 42">
              <a:extLst>
                <a:ext uri="{FF2B5EF4-FFF2-40B4-BE49-F238E27FC236}">
                  <a16:creationId xmlns:a16="http://schemas.microsoft.com/office/drawing/2014/main" id="{1E33BC93-92ED-6D4B-A377-A730932630EC}"/>
                </a:ext>
              </a:extLst>
            </p:cNvPr>
            <p:cNvSpPr/>
            <p:nvPr/>
          </p:nvSpPr>
          <p:spPr>
            <a:xfrm>
              <a:off x="11003295" y="3492297"/>
              <a:ext cx="165252" cy="165252"/>
            </a:xfrm>
            <a:prstGeom prst="ellipse">
              <a:avLst/>
            </a:prstGeom>
            <a:gradFill>
              <a:gsLst>
                <a:gs pos="0">
                  <a:srgbClr val="080059"/>
                </a:gs>
                <a:gs pos="100000">
                  <a:srgbClr val="3D84DB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60">
                  <a:solidFill>
                    <a:schemeClr val="bg1"/>
                  </a:solidFill>
                </a:rPr>
                <a:t>3</a:t>
              </a:r>
            </a:p>
          </p:txBody>
        </p:sp>
      </p:grpSp>
      <p:pic>
        <p:nvPicPr>
          <p:cNvPr id="40" name="圖片 39">
            <a:extLst>
              <a:ext uri="{FF2B5EF4-FFF2-40B4-BE49-F238E27FC236}">
                <a16:creationId xmlns:a16="http://schemas.microsoft.com/office/drawing/2014/main" id="{334951C4-99EE-4B0C-8527-641485BDED8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419" y="926361"/>
            <a:ext cx="396801" cy="396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35" descr="https://lh4.googleusercontent.com/ETlYkxMtNwBhq_pF5u1Y0xJwnaq7RXkdBxqpC3lVyjcob8rGPOWaXiTlFupURIDJ0HJjjiUV9J85QzE7q_rLvINO7Ow9ShVw_x_KIq7Mfm-4ukuNjXC_AnFPBN4-2jjw7GL0pN0LihM">
            <a:extLst>
              <a:ext uri="{FF2B5EF4-FFF2-40B4-BE49-F238E27FC236}">
                <a16:creationId xmlns:a16="http://schemas.microsoft.com/office/drawing/2014/main" id="{D05F7278-E29A-DF43-956F-1207A0A17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29307" y="404003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37" descr="https://lh3.googleusercontent.com/-NG0S4Pwe25TCICHnKWyvCv5tMwZQO4HmP1zJ8VIaAY2muB5NPdEhMsO7o3dAh04YrJwLxVE18ona_WuHYZ-pY4HnfTbOIjEhgKUWAxuOT-lfh14fMdFHPjdg1b6fdTOQIgUIO9wjn0">
            <a:extLst>
              <a:ext uri="{FF2B5EF4-FFF2-40B4-BE49-F238E27FC236}">
                <a16:creationId xmlns:a16="http://schemas.microsoft.com/office/drawing/2014/main" id="{517529BD-F712-E448-ADF9-B2BF1EEF9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5242" y="404003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B4692559-EF33-4AF7-B125-F73B63586A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177" y="404003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 descr="一張含有 時鐘 的圖片&#10;&#10;自動產生的描述">
            <a:extLst>
              <a:ext uri="{FF2B5EF4-FFF2-40B4-BE49-F238E27FC236}">
                <a16:creationId xmlns:a16="http://schemas.microsoft.com/office/drawing/2014/main" id="{386906F1-37C7-41A4-8E73-9B1915221DC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7112" y="4040035"/>
            <a:ext cx="270000" cy="27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5D8EDF48-8DF3-EA42-AAB8-6A7A8BF55A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58397">
            <a:off x="2897771" y="4357379"/>
            <a:ext cx="384043" cy="3840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4F1FFDE6-2B1A-7F44-AFB9-ECC03F7AF54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3179">
            <a:off x="3346760" y="4510194"/>
            <a:ext cx="286265" cy="266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3A6924D9-2254-8544-8A0F-D2FD6F0E5A9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8935" y="4519030"/>
            <a:ext cx="251926" cy="1801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F744647D-5B81-7F4E-B7D8-9C5D8D62985E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142" y="4372089"/>
            <a:ext cx="293881" cy="2938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43" descr="一張含有 物件 的圖片&#10;&#10;自動產生的描述">
            <a:extLst>
              <a:ext uri="{FF2B5EF4-FFF2-40B4-BE49-F238E27FC236}">
                <a16:creationId xmlns:a16="http://schemas.microsoft.com/office/drawing/2014/main" id="{CBA343DB-3ADD-3546-88FB-F1BB6CC1DA4F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87694">
            <a:off x="968221" y="4498053"/>
            <a:ext cx="304604" cy="2290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E1E65652-568F-F147-9269-1F3CC4C6D33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41545" y="4460194"/>
            <a:ext cx="400766" cy="2978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圖片 45">
            <a:extLst>
              <a:ext uri="{FF2B5EF4-FFF2-40B4-BE49-F238E27FC236}">
                <a16:creationId xmlns:a16="http://schemas.microsoft.com/office/drawing/2014/main" id="{1B6576C4-5DD6-4349-B7F5-C90A1608735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8526">
            <a:off x="2508999" y="4472372"/>
            <a:ext cx="316547" cy="3165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1D791636-22EA-1A4A-91E4-B42EDA1F06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186" y="4430006"/>
            <a:ext cx="262530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F0F5C1C1-BB43-284B-B159-8D8846B65B8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4797693" y="4411738"/>
            <a:ext cx="270899" cy="270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2E7661F1-2277-6B4E-8588-5BA2D6CE62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73835">
            <a:off x="5686807" y="4381023"/>
            <a:ext cx="383855" cy="3838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Picture 7">
            <a:extLst>
              <a:ext uri="{FF2B5EF4-FFF2-40B4-BE49-F238E27FC236}">
                <a16:creationId xmlns:a16="http://schemas.microsoft.com/office/drawing/2014/main" id="{F6218892-71CC-F748-921B-D8D82B4B9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6693943" y="4469773"/>
            <a:ext cx="278199" cy="278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FEEC6A0-D551-4441-A24B-B46B17FB8A5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4104" y="4429267"/>
            <a:ext cx="269104" cy="2699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1B6242D7-C52B-2F48-A61A-B2393C052B0C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6850">
            <a:off x="6150324" y="4479042"/>
            <a:ext cx="322528" cy="1703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Picture 7">
            <a:extLst>
              <a:ext uri="{FF2B5EF4-FFF2-40B4-BE49-F238E27FC236}">
                <a16:creationId xmlns:a16="http://schemas.microsoft.com/office/drawing/2014/main" id="{1E90ADB9-ED2F-B645-90EB-453C5FB4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417122">
            <a:off x="5220182" y="4435307"/>
            <a:ext cx="343969" cy="2966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>
            <a:extLst>
              <a:ext uri="{FF2B5EF4-FFF2-40B4-BE49-F238E27FC236}">
                <a16:creationId xmlns:a16="http://schemas.microsoft.com/office/drawing/2014/main" id="{C805644C-6702-3743-81E3-BE31D90150D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052">
            <a:off x="3803550" y="4440436"/>
            <a:ext cx="443206" cy="1739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6C7AF845-0A59-CF4B-9355-5C34D6A21794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81714">
            <a:off x="7154713" y="4436024"/>
            <a:ext cx="262530" cy="254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133AD9E4-564C-F242-B48E-7B72EADC3EAA}"/>
              </a:ext>
            </a:extLst>
          </p:cNvPr>
          <p:cNvSpPr/>
          <p:nvPr/>
        </p:nvSpPr>
        <p:spPr>
          <a:xfrm>
            <a:off x="7361278" y="929674"/>
            <a:ext cx="147861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 fontAlgn="ctr"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多方線上協作</a:t>
            </a:r>
            <a:endParaRPr lang="en-US" altLang="zh-CN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14313" indent="-214313" fontAlgn="ctr">
              <a:buFont typeface="Arial" panose="020B0604020202020204" pitchFamily="34" charset="0"/>
              <a:buChar char="•"/>
            </a:pPr>
            <a:r>
              <a:rPr lang="zh-CN" altLang="en-US" sz="105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檔案層級資料分析</a:t>
            </a:r>
            <a:endParaRPr lang="en-US" altLang="zh-TW" sz="105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04173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E4F305DC-9EBC-40F0-80E6-B8984DB1535D}"/>
              </a:ext>
            </a:extLst>
          </p:cNvPr>
          <p:cNvGrpSpPr/>
          <p:nvPr/>
        </p:nvGrpSpPr>
        <p:grpSpPr>
          <a:xfrm>
            <a:off x="816362" y="3780554"/>
            <a:ext cx="1037708" cy="557298"/>
            <a:chOff x="816362" y="3780554"/>
            <a:chExt cx="1037708" cy="557298"/>
          </a:xfrm>
        </p:grpSpPr>
        <p:grpSp>
          <p:nvGrpSpPr>
            <p:cNvPr id="191" name="群組 190">
              <a:extLst>
                <a:ext uri="{FF2B5EF4-FFF2-40B4-BE49-F238E27FC236}">
                  <a16:creationId xmlns:a16="http://schemas.microsoft.com/office/drawing/2014/main" id="{0204A13E-F875-45F4-A48F-C25DED5F4283}"/>
                </a:ext>
              </a:extLst>
            </p:cNvPr>
            <p:cNvGrpSpPr/>
            <p:nvPr/>
          </p:nvGrpSpPr>
          <p:grpSpPr>
            <a:xfrm>
              <a:off x="1004058" y="3780554"/>
              <a:ext cx="850012" cy="546519"/>
              <a:chOff x="615070" y="1966505"/>
              <a:chExt cx="1115360" cy="665496"/>
            </a:xfrm>
            <a:noFill/>
          </p:grpSpPr>
          <p:sp>
            <p:nvSpPr>
              <p:cNvPr id="192" name="手繪多邊形: 圖案 191">
                <a:extLst>
                  <a:ext uri="{FF2B5EF4-FFF2-40B4-BE49-F238E27FC236}">
                    <a16:creationId xmlns:a16="http://schemas.microsoft.com/office/drawing/2014/main" id="{73118332-DD32-494A-8356-E3224353F50D}"/>
                  </a:ext>
                </a:extLst>
              </p:cNvPr>
              <p:cNvSpPr/>
              <p:nvPr/>
            </p:nvSpPr>
            <p:spPr>
              <a:xfrm>
                <a:off x="933835" y="1966505"/>
                <a:ext cx="796595" cy="651099"/>
              </a:xfrm>
              <a:custGeom>
                <a:avLst/>
                <a:gdLst>
                  <a:gd name="connsiteX0" fmla="*/ 63593 w 796595"/>
                  <a:gd name="connsiteY0" fmla="*/ 607620 h 651099"/>
                  <a:gd name="connsiteX1" fmla="*/ 733001 w 796595"/>
                  <a:gd name="connsiteY1" fmla="*/ 607620 h 651099"/>
                  <a:gd name="connsiteX2" fmla="*/ 733001 w 796595"/>
                  <a:gd name="connsiteY2" fmla="*/ 651099 h 651099"/>
                  <a:gd name="connsiteX3" fmla="*/ 63593 w 796595"/>
                  <a:gd name="connsiteY3" fmla="*/ 651099 h 651099"/>
                  <a:gd name="connsiteX4" fmla="*/ 63148 w 796595"/>
                  <a:gd name="connsiteY4" fmla="*/ 60404 h 651099"/>
                  <a:gd name="connsiteX5" fmla="*/ 63148 w 796595"/>
                  <a:gd name="connsiteY5" fmla="*/ 464625 h 651099"/>
                  <a:gd name="connsiteX6" fmla="*/ 733390 w 796595"/>
                  <a:gd name="connsiteY6" fmla="*/ 464625 h 651099"/>
                  <a:gd name="connsiteX7" fmla="*/ 733390 w 796595"/>
                  <a:gd name="connsiteY7" fmla="*/ 60404 h 651099"/>
                  <a:gd name="connsiteX8" fmla="*/ 0 w 796595"/>
                  <a:gd name="connsiteY8" fmla="*/ 0 h 651099"/>
                  <a:gd name="connsiteX9" fmla="*/ 796595 w 796595"/>
                  <a:gd name="connsiteY9" fmla="*/ 0 h 651099"/>
                  <a:gd name="connsiteX10" fmla="*/ 796595 w 796595"/>
                  <a:gd name="connsiteY10" fmla="*/ 525032 h 651099"/>
                  <a:gd name="connsiteX11" fmla="*/ 509142 w 796595"/>
                  <a:gd name="connsiteY11" fmla="*/ 525032 h 651099"/>
                  <a:gd name="connsiteX12" fmla="*/ 509142 w 796595"/>
                  <a:gd name="connsiteY12" fmla="*/ 603286 h 651099"/>
                  <a:gd name="connsiteX13" fmla="*/ 287451 w 796595"/>
                  <a:gd name="connsiteY13" fmla="*/ 603286 h 651099"/>
                  <a:gd name="connsiteX14" fmla="*/ 287451 w 796595"/>
                  <a:gd name="connsiteY14" fmla="*/ 525032 h 651099"/>
                  <a:gd name="connsiteX15" fmla="*/ 0 w 796595"/>
                  <a:gd name="connsiteY15" fmla="*/ 525032 h 651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96595" h="651099">
                    <a:moveTo>
                      <a:pt x="63593" y="607620"/>
                    </a:moveTo>
                    <a:lnTo>
                      <a:pt x="733001" y="607620"/>
                    </a:lnTo>
                    <a:lnTo>
                      <a:pt x="733001" y="651099"/>
                    </a:lnTo>
                    <a:lnTo>
                      <a:pt x="63593" y="651099"/>
                    </a:lnTo>
                    <a:close/>
                    <a:moveTo>
                      <a:pt x="63148" y="60404"/>
                    </a:moveTo>
                    <a:lnTo>
                      <a:pt x="63148" y="464625"/>
                    </a:lnTo>
                    <a:lnTo>
                      <a:pt x="733390" y="464625"/>
                    </a:lnTo>
                    <a:lnTo>
                      <a:pt x="733390" y="60404"/>
                    </a:lnTo>
                    <a:close/>
                    <a:moveTo>
                      <a:pt x="0" y="0"/>
                    </a:moveTo>
                    <a:lnTo>
                      <a:pt x="796595" y="0"/>
                    </a:lnTo>
                    <a:lnTo>
                      <a:pt x="796595" y="525032"/>
                    </a:lnTo>
                    <a:lnTo>
                      <a:pt x="509142" y="525032"/>
                    </a:lnTo>
                    <a:lnTo>
                      <a:pt x="509142" y="603286"/>
                    </a:lnTo>
                    <a:lnTo>
                      <a:pt x="287451" y="603286"/>
                    </a:lnTo>
                    <a:lnTo>
                      <a:pt x="287451" y="525032"/>
                    </a:lnTo>
                    <a:lnTo>
                      <a:pt x="0" y="525032"/>
                    </a:lnTo>
                    <a:close/>
                  </a:path>
                </a:pathLst>
              </a:custGeom>
              <a:grpFill/>
              <a:ln w="19050" cap="rnd">
                <a:solidFill>
                  <a:srgbClr val="39523E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3" name="手繪多邊形: 圖案 192">
                <a:extLst>
                  <a:ext uri="{FF2B5EF4-FFF2-40B4-BE49-F238E27FC236}">
                    <a16:creationId xmlns:a16="http://schemas.microsoft.com/office/drawing/2014/main" id="{CD6B700A-6C32-411F-94C6-3BC59BCEF666}"/>
                  </a:ext>
                </a:extLst>
              </p:cNvPr>
              <p:cNvSpPr/>
              <p:nvPr/>
            </p:nvSpPr>
            <p:spPr>
              <a:xfrm>
                <a:off x="615070" y="2045181"/>
                <a:ext cx="269504" cy="586820"/>
              </a:xfrm>
              <a:custGeom>
                <a:avLst/>
                <a:gdLst>
                  <a:gd name="connsiteX0" fmla="*/ 52181 w 269504"/>
                  <a:gd name="connsiteY0" fmla="*/ 469456 h 586820"/>
                  <a:gd name="connsiteX1" fmla="*/ 52181 w 269504"/>
                  <a:gd name="connsiteY1" fmla="*/ 508565 h 586820"/>
                  <a:gd name="connsiteX2" fmla="*/ 213024 w 269504"/>
                  <a:gd name="connsiteY2" fmla="*/ 508565 h 586820"/>
                  <a:gd name="connsiteX3" fmla="*/ 213024 w 269504"/>
                  <a:gd name="connsiteY3" fmla="*/ 469456 h 586820"/>
                  <a:gd name="connsiteX4" fmla="*/ 52181 w 269504"/>
                  <a:gd name="connsiteY4" fmla="*/ 397738 h 586820"/>
                  <a:gd name="connsiteX5" fmla="*/ 52181 w 269504"/>
                  <a:gd name="connsiteY5" fmla="*/ 436847 h 586820"/>
                  <a:gd name="connsiteX6" fmla="*/ 213024 w 269504"/>
                  <a:gd name="connsiteY6" fmla="*/ 436847 h 586820"/>
                  <a:gd name="connsiteX7" fmla="*/ 213024 w 269504"/>
                  <a:gd name="connsiteY7" fmla="*/ 397738 h 586820"/>
                  <a:gd name="connsiteX8" fmla="*/ 52181 w 269504"/>
                  <a:gd name="connsiteY8" fmla="*/ 256468 h 586820"/>
                  <a:gd name="connsiteX9" fmla="*/ 52181 w 269504"/>
                  <a:gd name="connsiteY9" fmla="*/ 365129 h 586820"/>
                  <a:gd name="connsiteX10" fmla="*/ 213024 w 269504"/>
                  <a:gd name="connsiteY10" fmla="*/ 365129 h 586820"/>
                  <a:gd name="connsiteX11" fmla="*/ 213024 w 269504"/>
                  <a:gd name="connsiteY11" fmla="*/ 256468 h 586820"/>
                  <a:gd name="connsiteX12" fmla="*/ 68469 w 269504"/>
                  <a:gd name="connsiteY12" fmla="*/ 203203 h 586820"/>
                  <a:gd name="connsiteX13" fmla="*/ 56516 w 269504"/>
                  <a:gd name="connsiteY13" fmla="*/ 215156 h 586820"/>
                  <a:gd name="connsiteX14" fmla="*/ 68469 w 269504"/>
                  <a:gd name="connsiteY14" fmla="*/ 227109 h 586820"/>
                  <a:gd name="connsiteX15" fmla="*/ 80422 w 269504"/>
                  <a:gd name="connsiteY15" fmla="*/ 215156 h 586820"/>
                  <a:gd name="connsiteX16" fmla="*/ 68469 w 269504"/>
                  <a:gd name="connsiteY16" fmla="*/ 203203 h 586820"/>
                  <a:gd name="connsiteX17" fmla="*/ 0 w 269504"/>
                  <a:gd name="connsiteY17" fmla="*/ 0 h 586820"/>
                  <a:gd name="connsiteX18" fmla="*/ 269504 w 269504"/>
                  <a:gd name="connsiteY18" fmla="*/ 0 h 586820"/>
                  <a:gd name="connsiteX19" fmla="*/ 269504 w 269504"/>
                  <a:gd name="connsiteY19" fmla="*/ 586820 h 586820"/>
                  <a:gd name="connsiteX20" fmla="*/ 0 w 269504"/>
                  <a:gd name="connsiteY20" fmla="*/ 586820 h 5868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69504" h="586820">
                    <a:moveTo>
                      <a:pt x="52181" y="469456"/>
                    </a:moveTo>
                    <a:lnTo>
                      <a:pt x="52181" y="508565"/>
                    </a:lnTo>
                    <a:lnTo>
                      <a:pt x="213024" y="508565"/>
                    </a:lnTo>
                    <a:lnTo>
                      <a:pt x="213024" y="469456"/>
                    </a:lnTo>
                    <a:close/>
                    <a:moveTo>
                      <a:pt x="52181" y="397738"/>
                    </a:moveTo>
                    <a:lnTo>
                      <a:pt x="52181" y="436847"/>
                    </a:lnTo>
                    <a:lnTo>
                      <a:pt x="213024" y="436847"/>
                    </a:lnTo>
                    <a:lnTo>
                      <a:pt x="213024" y="397738"/>
                    </a:lnTo>
                    <a:close/>
                    <a:moveTo>
                      <a:pt x="52181" y="256468"/>
                    </a:moveTo>
                    <a:lnTo>
                      <a:pt x="52181" y="365129"/>
                    </a:lnTo>
                    <a:lnTo>
                      <a:pt x="213024" y="365129"/>
                    </a:lnTo>
                    <a:lnTo>
                      <a:pt x="213024" y="256468"/>
                    </a:lnTo>
                    <a:close/>
                    <a:moveTo>
                      <a:pt x="68469" y="203203"/>
                    </a:moveTo>
                    <a:cubicBezTo>
                      <a:pt x="61867" y="203203"/>
                      <a:pt x="56516" y="208554"/>
                      <a:pt x="56516" y="215156"/>
                    </a:cubicBezTo>
                    <a:cubicBezTo>
                      <a:pt x="56516" y="221758"/>
                      <a:pt x="61867" y="227109"/>
                      <a:pt x="68469" y="227109"/>
                    </a:cubicBezTo>
                    <a:cubicBezTo>
                      <a:pt x="75070" y="227109"/>
                      <a:pt x="80422" y="221758"/>
                      <a:pt x="80422" y="215156"/>
                    </a:cubicBezTo>
                    <a:cubicBezTo>
                      <a:pt x="80422" y="208554"/>
                      <a:pt x="75070" y="203203"/>
                      <a:pt x="68469" y="203203"/>
                    </a:cubicBezTo>
                    <a:close/>
                    <a:moveTo>
                      <a:pt x="0" y="0"/>
                    </a:moveTo>
                    <a:lnTo>
                      <a:pt x="269504" y="0"/>
                    </a:lnTo>
                    <a:lnTo>
                      <a:pt x="269504" y="586820"/>
                    </a:lnTo>
                    <a:lnTo>
                      <a:pt x="0" y="586820"/>
                    </a:lnTo>
                    <a:close/>
                  </a:path>
                </a:pathLst>
              </a:custGeom>
              <a:grpFill/>
              <a:ln w="1905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4" name="圖形 193">
              <a:extLst>
                <a:ext uri="{FF2B5EF4-FFF2-40B4-BE49-F238E27FC236}">
                  <a16:creationId xmlns:a16="http://schemas.microsoft.com/office/drawing/2014/main" id="{40A1FD70-C22E-4DAC-9255-BBCA85DA3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16362" y="4058461"/>
              <a:ext cx="293825" cy="279391"/>
            </a:xfrm>
            <a:prstGeom prst="rect">
              <a:avLst/>
            </a:prstGeom>
          </p:spPr>
        </p:pic>
      </p:grpSp>
      <p:sp>
        <p:nvSpPr>
          <p:cNvPr id="290" name="矩形: 圓角化對角角落 289">
            <a:extLst>
              <a:ext uri="{FF2B5EF4-FFF2-40B4-BE49-F238E27FC236}">
                <a16:creationId xmlns:a16="http://schemas.microsoft.com/office/drawing/2014/main" id="{3D67FEBD-85CC-4318-A715-8BB8B1D90A70}"/>
              </a:ext>
            </a:extLst>
          </p:cNvPr>
          <p:cNvSpPr/>
          <p:nvPr/>
        </p:nvSpPr>
        <p:spPr>
          <a:xfrm>
            <a:off x="4407938" y="1354216"/>
            <a:ext cx="2743049" cy="3245324"/>
          </a:xfrm>
          <a:prstGeom prst="round2DiagRect">
            <a:avLst>
              <a:gd name="adj1" fmla="val 9220"/>
              <a:gd name="adj2" fmla="val 8913"/>
            </a:avLst>
          </a:prstGeom>
          <a:noFill/>
          <a:ln w="76200">
            <a:solidFill>
              <a:srgbClr val="0882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化同側角落 21">
            <a:extLst>
              <a:ext uri="{FF2B5EF4-FFF2-40B4-BE49-F238E27FC236}">
                <a16:creationId xmlns:a16="http://schemas.microsoft.com/office/drawing/2014/main" id="{2446890A-EF59-4683-A872-F5B5E2EB2F0A}"/>
              </a:ext>
            </a:extLst>
          </p:cNvPr>
          <p:cNvSpPr/>
          <p:nvPr/>
        </p:nvSpPr>
        <p:spPr>
          <a:xfrm>
            <a:off x="4374035" y="1293927"/>
            <a:ext cx="2817735" cy="496077"/>
          </a:xfrm>
          <a:prstGeom prst="round2SameRect">
            <a:avLst>
              <a:gd name="adj1" fmla="val 17519"/>
              <a:gd name="adj2" fmla="val 0"/>
            </a:avLst>
          </a:prstGeom>
          <a:solidFill>
            <a:srgbClr val="0882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418" name="矩形: 圓角 417">
            <a:extLst>
              <a:ext uri="{FF2B5EF4-FFF2-40B4-BE49-F238E27FC236}">
                <a16:creationId xmlns:a16="http://schemas.microsoft.com/office/drawing/2014/main" id="{995C5C68-3015-4460-B61A-895EAA936053}"/>
              </a:ext>
            </a:extLst>
          </p:cNvPr>
          <p:cNvSpPr/>
          <p:nvPr/>
        </p:nvSpPr>
        <p:spPr>
          <a:xfrm rot="16200000" flipH="1">
            <a:off x="6798961" y="2746697"/>
            <a:ext cx="2346225" cy="1359460"/>
          </a:xfrm>
          <a:prstGeom prst="roundRect">
            <a:avLst>
              <a:gd name="adj" fmla="val 15021"/>
            </a:avLst>
          </a:prstGeom>
          <a:solidFill>
            <a:schemeClr val="tx1">
              <a:lumMod val="95000"/>
              <a:lumOff val="5000"/>
              <a:alpha val="50000"/>
            </a:schemeClr>
          </a:solidFill>
          <a:ln w="38100">
            <a:solidFill>
              <a:srgbClr val="C3D69B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6" name="矩形: 圓角化對角角落 415">
            <a:extLst>
              <a:ext uri="{FF2B5EF4-FFF2-40B4-BE49-F238E27FC236}">
                <a16:creationId xmlns:a16="http://schemas.microsoft.com/office/drawing/2014/main" id="{42C93494-F8CF-4530-9BD4-282968CDD921}"/>
              </a:ext>
            </a:extLst>
          </p:cNvPr>
          <p:cNvSpPr/>
          <p:nvPr/>
        </p:nvSpPr>
        <p:spPr>
          <a:xfrm>
            <a:off x="7351630" y="2518416"/>
            <a:ext cx="1531620" cy="2173886"/>
          </a:xfrm>
          <a:prstGeom prst="round2DiagRect">
            <a:avLst>
              <a:gd name="adj1" fmla="val 15489"/>
              <a:gd name="adj2" fmla="val 8913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5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文字方塊 290">
            <a:extLst>
              <a:ext uri="{FF2B5EF4-FFF2-40B4-BE49-F238E27FC236}">
                <a16:creationId xmlns:a16="http://schemas.microsoft.com/office/drawing/2014/main" id="{A9E19C3B-671B-457C-8214-5E0CEC859630}"/>
              </a:ext>
            </a:extLst>
          </p:cNvPr>
          <p:cNvSpPr txBox="1"/>
          <p:nvPr/>
        </p:nvSpPr>
        <p:spPr>
          <a:xfrm>
            <a:off x="4392865" y="1357756"/>
            <a:ext cx="2764706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80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VJBOD Cloud Gateway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04DA140-E0F2-40E9-840F-E7E55AA4D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LUN </a:t>
            </a:r>
            <a:r>
              <a:rPr lang="zh-CN" altLang="en-US"/>
              <a:t>資料上雲與大型資料庫雲端備份利器：</a:t>
            </a:r>
            <a:br>
              <a:rPr lang="en-US" altLang="zh-CN"/>
            </a:br>
            <a:r>
              <a:rPr lang="zh-TW" altLang="en-US"/>
              <a:t>VJBOD cloud 區塊型雲網關</a:t>
            </a:r>
          </a:p>
        </p:txBody>
      </p:sp>
      <p:sp>
        <p:nvSpPr>
          <p:cNvPr id="130" name="文字方塊 129">
            <a:extLst>
              <a:ext uri="{FF2B5EF4-FFF2-40B4-BE49-F238E27FC236}">
                <a16:creationId xmlns:a16="http://schemas.microsoft.com/office/drawing/2014/main" id="{B68F6260-F3F2-4ADD-83D8-1202B0E3BE4E}"/>
              </a:ext>
            </a:extLst>
          </p:cNvPr>
          <p:cNvSpPr txBox="1"/>
          <p:nvPr/>
        </p:nvSpPr>
        <p:spPr>
          <a:xfrm>
            <a:off x="6459338" y="4084483"/>
            <a:ext cx="432029" cy="230832"/>
          </a:xfrm>
          <a:prstGeom prst="rect">
            <a:avLst/>
          </a:prstGeom>
          <a:solidFill>
            <a:srgbClr val="353932"/>
          </a:solidFill>
          <a:ln>
            <a:solidFill>
              <a:srgbClr val="39523E"/>
            </a:solidFill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快照</a:t>
            </a:r>
          </a:p>
        </p:txBody>
      </p:sp>
      <p:grpSp>
        <p:nvGrpSpPr>
          <p:cNvPr id="131" name="圖形 152">
            <a:extLst>
              <a:ext uri="{FF2B5EF4-FFF2-40B4-BE49-F238E27FC236}">
                <a16:creationId xmlns:a16="http://schemas.microsoft.com/office/drawing/2014/main" id="{952873CE-8FE1-4AEA-8B41-FC705E37E2E6}"/>
              </a:ext>
            </a:extLst>
          </p:cNvPr>
          <p:cNvGrpSpPr/>
          <p:nvPr/>
        </p:nvGrpSpPr>
        <p:grpSpPr>
          <a:xfrm flipH="1">
            <a:off x="5835949" y="3972972"/>
            <a:ext cx="309692" cy="398846"/>
            <a:chOff x="9272428" y="5069210"/>
            <a:chExt cx="458537" cy="590550"/>
          </a:xfrm>
          <a:solidFill>
            <a:srgbClr val="39523E"/>
          </a:solidFill>
        </p:grpSpPr>
        <p:sp>
          <p:nvSpPr>
            <p:cNvPr id="146" name="手繪多邊形: 圖案 145">
              <a:extLst>
                <a:ext uri="{FF2B5EF4-FFF2-40B4-BE49-F238E27FC236}">
                  <a16:creationId xmlns:a16="http://schemas.microsoft.com/office/drawing/2014/main" id="{08F926E4-87F1-423C-94EB-3EA7C438A3C3}"/>
                </a:ext>
              </a:extLst>
            </p:cNvPr>
            <p:cNvSpPr/>
            <p:nvPr/>
          </p:nvSpPr>
          <p:spPr>
            <a:xfrm>
              <a:off x="9329230" y="5130551"/>
              <a:ext cx="346242" cy="47625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手繪多邊形: 圖案 146">
              <a:extLst>
                <a:ext uri="{FF2B5EF4-FFF2-40B4-BE49-F238E27FC236}">
                  <a16:creationId xmlns:a16="http://schemas.microsoft.com/office/drawing/2014/main" id="{E16C225B-A1B8-4B2C-BD96-08325DA08C8B}"/>
                </a:ext>
              </a:extLst>
            </p:cNvPr>
            <p:cNvSpPr/>
            <p:nvPr/>
          </p:nvSpPr>
          <p:spPr>
            <a:xfrm>
              <a:off x="9272428" y="5069210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8" name="手繪多邊形: 圖案 147">
              <a:extLst>
                <a:ext uri="{FF2B5EF4-FFF2-40B4-BE49-F238E27FC236}">
                  <a16:creationId xmlns:a16="http://schemas.microsoft.com/office/drawing/2014/main" id="{07CAA1C4-07CF-4C32-B1C9-6480EF83FC46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9" name="手繪多邊形: 圖案 148">
              <a:extLst>
                <a:ext uri="{FF2B5EF4-FFF2-40B4-BE49-F238E27FC236}">
                  <a16:creationId xmlns:a16="http://schemas.microsoft.com/office/drawing/2014/main" id="{A55E68C5-F30E-4F3C-9A77-0E7B6079A1B3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0" name="手繪多邊形: 圖案 149">
              <a:extLst>
                <a:ext uri="{FF2B5EF4-FFF2-40B4-BE49-F238E27FC236}">
                  <a16:creationId xmlns:a16="http://schemas.microsoft.com/office/drawing/2014/main" id="{3ACDA93F-1120-4813-8152-47438181D1AB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1" name="手繪多邊形: 圖案 150">
              <a:extLst>
                <a:ext uri="{FF2B5EF4-FFF2-40B4-BE49-F238E27FC236}">
                  <a16:creationId xmlns:a16="http://schemas.microsoft.com/office/drawing/2014/main" id="{B542BC1B-E3D2-4A3F-B94A-1BC13F5F24CB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2" name="手繪多邊形: 圖案 151">
              <a:extLst>
                <a:ext uri="{FF2B5EF4-FFF2-40B4-BE49-F238E27FC236}">
                  <a16:creationId xmlns:a16="http://schemas.microsoft.com/office/drawing/2014/main" id="{DCDC7D08-75DE-46A8-9D8C-5984368A275D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3" name="手繪多邊形: 圖案 152">
              <a:extLst>
                <a:ext uri="{FF2B5EF4-FFF2-40B4-BE49-F238E27FC236}">
                  <a16:creationId xmlns:a16="http://schemas.microsoft.com/office/drawing/2014/main" id="{570CE798-12A6-40EE-A2E8-9F084C0306C8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5" name="手繪多邊形: 圖案 154">
              <a:extLst>
                <a:ext uri="{FF2B5EF4-FFF2-40B4-BE49-F238E27FC236}">
                  <a16:creationId xmlns:a16="http://schemas.microsoft.com/office/drawing/2014/main" id="{9F6B50A4-646C-4465-BC19-51CD8A5C499A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6" name="手繪多邊形: 圖案 155">
              <a:extLst>
                <a:ext uri="{FF2B5EF4-FFF2-40B4-BE49-F238E27FC236}">
                  <a16:creationId xmlns:a16="http://schemas.microsoft.com/office/drawing/2014/main" id="{C3E48B94-CE24-493D-BBBC-FC29DC37D3EC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手繪多邊形: 圖案 156">
              <a:extLst>
                <a:ext uri="{FF2B5EF4-FFF2-40B4-BE49-F238E27FC236}">
                  <a16:creationId xmlns:a16="http://schemas.microsoft.com/office/drawing/2014/main" id="{130B5AF4-C2A9-4EBE-BB52-F6BCFE7F3BB4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手繪多邊形: 圖案 157">
              <a:extLst>
                <a:ext uri="{FF2B5EF4-FFF2-40B4-BE49-F238E27FC236}">
                  <a16:creationId xmlns:a16="http://schemas.microsoft.com/office/drawing/2014/main" id="{E7348B41-FD63-4F27-A8FB-AED41E2C8903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grpFill/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3" name="手繪多邊形: 圖案 132">
            <a:extLst>
              <a:ext uri="{FF2B5EF4-FFF2-40B4-BE49-F238E27FC236}">
                <a16:creationId xmlns:a16="http://schemas.microsoft.com/office/drawing/2014/main" id="{2B9B3A50-E569-4DA4-9EB7-D8CC5B2110EF}"/>
              </a:ext>
            </a:extLst>
          </p:cNvPr>
          <p:cNvSpPr/>
          <p:nvPr/>
        </p:nvSpPr>
        <p:spPr>
          <a:xfrm flipH="1">
            <a:off x="6192971" y="4015983"/>
            <a:ext cx="233849" cy="32165"/>
          </a:xfrm>
          <a:custGeom>
            <a:avLst/>
            <a:gdLst>
              <a:gd name="connsiteX0" fmla="*/ 7112 w 346242"/>
              <a:gd name="connsiteY0" fmla="*/ 53912 h 47625"/>
              <a:gd name="connsiteX1" fmla="*/ 0 w 346242"/>
              <a:gd name="connsiteY1" fmla="*/ 40957 h 47625"/>
              <a:gd name="connsiteX2" fmla="*/ 174057 w 346242"/>
              <a:gd name="connsiteY2" fmla="*/ 0 h 47625"/>
              <a:gd name="connsiteX3" fmla="*/ 346429 w 346242"/>
              <a:gd name="connsiteY3" fmla="*/ 40005 h 47625"/>
              <a:gd name="connsiteX4" fmla="*/ 339505 w 346242"/>
              <a:gd name="connsiteY4" fmla="*/ 53054 h 47625"/>
              <a:gd name="connsiteX5" fmla="*/ 173963 w 346242"/>
              <a:gd name="connsiteY5" fmla="*/ 14764 h 47625"/>
              <a:gd name="connsiteX6" fmla="*/ 7112 w 346242"/>
              <a:gd name="connsiteY6" fmla="*/ 53912 h 4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6242" h="47625">
                <a:moveTo>
                  <a:pt x="7112" y="53912"/>
                </a:moveTo>
                <a:lnTo>
                  <a:pt x="0" y="40957"/>
                </a:lnTo>
                <a:cubicBezTo>
                  <a:pt x="33408" y="21907"/>
                  <a:pt x="83379" y="0"/>
                  <a:pt x="174057" y="0"/>
                </a:cubicBezTo>
                <a:cubicBezTo>
                  <a:pt x="262115" y="0"/>
                  <a:pt x="312460" y="21431"/>
                  <a:pt x="346429" y="40005"/>
                </a:cubicBezTo>
                <a:lnTo>
                  <a:pt x="339505" y="53054"/>
                </a:lnTo>
                <a:cubicBezTo>
                  <a:pt x="304974" y="34100"/>
                  <a:pt x="258278" y="14764"/>
                  <a:pt x="173963" y="14764"/>
                </a:cubicBezTo>
                <a:cubicBezTo>
                  <a:pt x="86748" y="14764"/>
                  <a:pt x="38929" y="35719"/>
                  <a:pt x="7112" y="53912"/>
                </a:cubicBez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4" name="手繪多邊形: 圖案 133">
            <a:extLst>
              <a:ext uri="{FF2B5EF4-FFF2-40B4-BE49-F238E27FC236}">
                <a16:creationId xmlns:a16="http://schemas.microsoft.com/office/drawing/2014/main" id="{1EB27ED5-F50D-4C09-924F-D7946653319E}"/>
              </a:ext>
            </a:extLst>
          </p:cNvPr>
          <p:cNvSpPr/>
          <p:nvPr/>
        </p:nvSpPr>
        <p:spPr>
          <a:xfrm flipH="1">
            <a:off x="6155491" y="3974554"/>
            <a:ext cx="309692" cy="398852"/>
          </a:xfrm>
          <a:custGeom>
            <a:avLst/>
            <a:gdLst>
              <a:gd name="connsiteX0" fmla="*/ 231421 w 458537"/>
              <a:gd name="connsiteY0" fmla="*/ 596265 h 590550"/>
              <a:gd name="connsiteX1" fmla="*/ 0 w 458537"/>
              <a:gd name="connsiteY1" fmla="*/ 530257 h 590550"/>
              <a:gd name="connsiteX2" fmla="*/ 0 w 458537"/>
              <a:gd name="connsiteY2" fmla="*/ 65913 h 590550"/>
              <a:gd name="connsiteX3" fmla="*/ 231421 w 458537"/>
              <a:gd name="connsiteY3" fmla="*/ 0 h 590550"/>
              <a:gd name="connsiteX4" fmla="*/ 462842 w 458537"/>
              <a:gd name="connsiteY4" fmla="*/ 65913 h 590550"/>
              <a:gd name="connsiteX5" fmla="*/ 462842 w 458537"/>
              <a:gd name="connsiteY5" fmla="*/ 530257 h 590550"/>
              <a:gd name="connsiteX6" fmla="*/ 231421 w 458537"/>
              <a:gd name="connsiteY6" fmla="*/ 596265 h 590550"/>
              <a:gd name="connsiteX7" fmla="*/ 18716 w 458537"/>
              <a:gd name="connsiteY7" fmla="*/ 93726 h 590550"/>
              <a:gd name="connsiteX8" fmla="*/ 18716 w 458537"/>
              <a:gd name="connsiteY8" fmla="*/ 530352 h 590550"/>
              <a:gd name="connsiteX9" fmla="*/ 231421 w 458537"/>
              <a:gd name="connsiteY9" fmla="*/ 577215 h 590550"/>
              <a:gd name="connsiteX10" fmla="*/ 444126 w 458537"/>
              <a:gd name="connsiteY10" fmla="*/ 530352 h 590550"/>
              <a:gd name="connsiteX11" fmla="*/ 444126 w 458537"/>
              <a:gd name="connsiteY11" fmla="*/ 93726 h 590550"/>
              <a:gd name="connsiteX12" fmla="*/ 231421 w 458537"/>
              <a:gd name="connsiteY12" fmla="*/ 131921 h 590550"/>
              <a:gd name="connsiteX13" fmla="*/ 18716 w 458537"/>
              <a:gd name="connsiteY13" fmla="*/ 93726 h 590550"/>
              <a:gd name="connsiteX14" fmla="*/ 231421 w 458537"/>
              <a:gd name="connsiteY14" fmla="*/ 19050 h 590550"/>
              <a:gd name="connsiteX15" fmla="*/ 18716 w 458537"/>
              <a:gd name="connsiteY15" fmla="*/ 65913 h 590550"/>
              <a:gd name="connsiteX16" fmla="*/ 231421 w 458537"/>
              <a:gd name="connsiteY16" fmla="*/ 112776 h 590550"/>
              <a:gd name="connsiteX17" fmla="*/ 444126 w 458537"/>
              <a:gd name="connsiteY17" fmla="*/ 65913 h 590550"/>
              <a:gd name="connsiteX18" fmla="*/ 231421 w 458537"/>
              <a:gd name="connsiteY18" fmla="*/ 19050 h 59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58537" h="590550">
                <a:moveTo>
                  <a:pt x="231421" y="596265"/>
                </a:moveTo>
                <a:cubicBezTo>
                  <a:pt x="116412" y="596265"/>
                  <a:pt x="0" y="573596"/>
                  <a:pt x="0" y="530257"/>
                </a:cubicBezTo>
                <a:lnTo>
                  <a:pt x="0" y="65913"/>
                </a:lnTo>
                <a:cubicBezTo>
                  <a:pt x="0" y="22670"/>
                  <a:pt x="116412" y="0"/>
                  <a:pt x="231421" y="0"/>
                </a:cubicBezTo>
                <a:cubicBezTo>
                  <a:pt x="346429" y="0"/>
                  <a:pt x="462842" y="22670"/>
                  <a:pt x="462842" y="65913"/>
                </a:cubicBezTo>
                <a:lnTo>
                  <a:pt x="462842" y="530257"/>
                </a:lnTo>
                <a:cubicBezTo>
                  <a:pt x="462842" y="573596"/>
                  <a:pt x="346429" y="596265"/>
                  <a:pt x="231421" y="596265"/>
                </a:cubicBezTo>
                <a:close/>
                <a:moveTo>
                  <a:pt x="18716" y="93726"/>
                </a:moveTo>
                <a:lnTo>
                  <a:pt x="18716" y="530352"/>
                </a:lnTo>
                <a:cubicBezTo>
                  <a:pt x="18716" y="549497"/>
                  <a:pt x="101533" y="577215"/>
                  <a:pt x="231421" y="577215"/>
                </a:cubicBezTo>
                <a:cubicBezTo>
                  <a:pt x="361308" y="577215"/>
                  <a:pt x="444126" y="549402"/>
                  <a:pt x="444126" y="530352"/>
                </a:cubicBezTo>
                <a:lnTo>
                  <a:pt x="444126" y="93726"/>
                </a:lnTo>
                <a:cubicBezTo>
                  <a:pt x="406694" y="118872"/>
                  <a:pt x="318636" y="131921"/>
                  <a:pt x="231421" y="131921"/>
                </a:cubicBezTo>
                <a:cubicBezTo>
                  <a:pt x="144205" y="131921"/>
                  <a:pt x="56147" y="118872"/>
                  <a:pt x="18716" y="93726"/>
                </a:cubicBezTo>
                <a:close/>
                <a:moveTo>
                  <a:pt x="231421" y="19050"/>
                </a:moveTo>
                <a:cubicBezTo>
                  <a:pt x="101533" y="19050"/>
                  <a:pt x="18716" y="46863"/>
                  <a:pt x="18716" y="65913"/>
                </a:cubicBezTo>
                <a:cubicBezTo>
                  <a:pt x="18716" y="84963"/>
                  <a:pt x="101533" y="112776"/>
                  <a:pt x="231421" y="112776"/>
                </a:cubicBezTo>
                <a:cubicBezTo>
                  <a:pt x="361308" y="112776"/>
                  <a:pt x="444126" y="84963"/>
                  <a:pt x="444126" y="65913"/>
                </a:cubicBezTo>
                <a:cubicBezTo>
                  <a:pt x="444126" y="46863"/>
                  <a:pt x="361308" y="19050"/>
                  <a:pt x="231421" y="19050"/>
                </a:cubicBez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5" name="手繪多邊形: 圖案 134">
            <a:extLst>
              <a:ext uri="{FF2B5EF4-FFF2-40B4-BE49-F238E27FC236}">
                <a16:creationId xmlns:a16="http://schemas.microsoft.com/office/drawing/2014/main" id="{0FA4B152-531B-435A-9946-C215F8CFAC93}"/>
              </a:ext>
            </a:extLst>
          </p:cNvPr>
          <p:cNvSpPr/>
          <p:nvPr/>
        </p:nvSpPr>
        <p:spPr>
          <a:xfrm flipH="1">
            <a:off x="6303575" y="4227439"/>
            <a:ext cx="37922" cy="38599"/>
          </a:xfrm>
          <a:custGeom>
            <a:avLst/>
            <a:gdLst>
              <a:gd name="connsiteX0" fmla="*/ 55492 w 56147"/>
              <a:gd name="connsiteY0" fmla="*/ 62674 h 57150"/>
              <a:gd name="connsiteX1" fmla="*/ 55492 w 56147"/>
              <a:gd name="connsiteY1" fmla="*/ 62674 h 57150"/>
              <a:gd name="connsiteX2" fmla="*/ 36028 w 56147"/>
              <a:gd name="connsiteY2" fmla="*/ 28289 h 57150"/>
              <a:gd name="connsiteX3" fmla="*/ 36028 w 56147"/>
              <a:gd name="connsiteY3" fmla="*/ 28289 h 57150"/>
              <a:gd name="connsiteX4" fmla="*/ 35934 w 56147"/>
              <a:gd name="connsiteY4" fmla="*/ 28194 h 57150"/>
              <a:gd name="connsiteX5" fmla="*/ 35934 w 56147"/>
              <a:gd name="connsiteY5" fmla="*/ 28099 h 57150"/>
              <a:gd name="connsiteX6" fmla="*/ 35841 w 56147"/>
              <a:gd name="connsiteY6" fmla="*/ 28003 h 57150"/>
              <a:gd name="connsiteX7" fmla="*/ 35747 w 56147"/>
              <a:gd name="connsiteY7" fmla="*/ 27908 h 57150"/>
              <a:gd name="connsiteX8" fmla="*/ 30600 w 56147"/>
              <a:gd name="connsiteY8" fmla="*/ 18859 h 57150"/>
              <a:gd name="connsiteX9" fmla="*/ 19932 w 56147"/>
              <a:gd name="connsiteY9" fmla="*/ 0 h 57150"/>
              <a:gd name="connsiteX10" fmla="*/ 19932 w 56147"/>
              <a:gd name="connsiteY10" fmla="*/ 0 h 57150"/>
              <a:gd name="connsiteX11" fmla="*/ 1591 w 56147"/>
              <a:gd name="connsiteY11" fmla="*/ 32290 h 57150"/>
              <a:gd name="connsiteX12" fmla="*/ 0 w 56147"/>
              <a:gd name="connsiteY12" fmla="*/ 35052 h 57150"/>
              <a:gd name="connsiteX13" fmla="*/ 57177 w 56147"/>
              <a:gd name="connsiteY13" fmla="*/ 65532 h 57150"/>
              <a:gd name="connsiteX14" fmla="*/ 55492 w 56147"/>
              <a:gd name="connsiteY14" fmla="*/ 62674 h 57150"/>
              <a:gd name="connsiteX15" fmla="*/ 55492 w 56147"/>
              <a:gd name="connsiteY15" fmla="*/ 62674 h 57150"/>
              <a:gd name="connsiteX16" fmla="*/ 55492 w 56147"/>
              <a:gd name="connsiteY16" fmla="*/ 62674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147" h="57150">
                <a:moveTo>
                  <a:pt x="55492" y="62674"/>
                </a:moveTo>
                <a:lnTo>
                  <a:pt x="55492" y="62674"/>
                </a:lnTo>
                <a:lnTo>
                  <a:pt x="36028" y="28289"/>
                </a:lnTo>
                <a:lnTo>
                  <a:pt x="36028" y="28289"/>
                </a:lnTo>
                <a:cubicBezTo>
                  <a:pt x="36028" y="28194"/>
                  <a:pt x="35934" y="28194"/>
                  <a:pt x="35934" y="28194"/>
                </a:cubicBezTo>
                <a:lnTo>
                  <a:pt x="35934" y="28099"/>
                </a:lnTo>
                <a:lnTo>
                  <a:pt x="35841" y="28003"/>
                </a:lnTo>
                <a:lnTo>
                  <a:pt x="35747" y="27908"/>
                </a:lnTo>
                <a:lnTo>
                  <a:pt x="30600" y="18859"/>
                </a:lnTo>
                <a:lnTo>
                  <a:pt x="19932" y="0"/>
                </a:lnTo>
                <a:lnTo>
                  <a:pt x="19932" y="0"/>
                </a:lnTo>
                <a:lnTo>
                  <a:pt x="1591" y="32290"/>
                </a:lnTo>
                <a:lnTo>
                  <a:pt x="0" y="35052"/>
                </a:lnTo>
                <a:cubicBezTo>
                  <a:pt x="12914" y="53149"/>
                  <a:pt x="33595" y="64960"/>
                  <a:pt x="57177" y="65532"/>
                </a:cubicBezTo>
                <a:lnTo>
                  <a:pt x="55492" y="62674"/>
                </a:lnTo>
                <a:lnTo>
                  <a:pt x="55492" y="62674"/>
                </a:lnTo>
                <a:lnTo>
                  <a:pt x="55492" y="62674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6" name="手繪多邊形: 圖案 135">
            <a:extLst>
              <a:ext uri="{FF2B5EF4-FFF2-40B4-BE49-F238E27FC236}">
                <a16:creationId xmlns:a16="http://schemas.microsoft.com/office/drawing/2014/main" id="{CD57F66A-DE99-4108-B2F0-3C95FF37BEB1}"/>
              </a:ext>
            </a:extLst>
          </p:cNvPr>
          <p:cNvSpPr/>
          <p:nvPr/>
        </p:nvSpPr>
        <p:spPr>
          <a:xfrm flipH="1">
            <a:off x="6325505" y="4201513"/>
            <a:ext cx="25281" cy="38599"/>
          </a:xfrm>
          <a:custGeom>
            <a:avLst/>
            <a:gdLst>
              <a:gd name="connsiteX0" fmla="*/ 6270 w 37431"/>
              <a:gd name="connsiteY0" fmla="*/ 0 h 57150"/>
              <a:gd name="connsiteX1" fmla="*/ 0 w 37431"/>
              <a:gd name="connsiteY1" fmla="*/ 30099 h 57150"/>
              <a:gd name="connsiteX2" fmla="*/ 8890 w 37431"/>
              <a:gd name="connsiteY2" fmla="*/ 65532 h 57150"/>
              <a:gd name="connsiteX3" fmla="*/ 10574 w 37431"/>
              <a:gd name="connsiteY3" fmla="*/ 62579 h 57150"/>
              <a:gd name="connsiteX4" fmla="*/ 30132 w 37431"/>
              <a:gd name="connsiteY4" fmla="*/ 28099 h 57150"/>
              <a:gd name="connsiteX5" fmla="*/ 30226 w 37431"/>
              <a:gd name="connsiteY5" fmla="*/ 28004 h 57150"/>
              <a:gd name="connsiteX6" fmla="*/ 30320 w 37431"/>
              <a:gd name="connsiteY6" fmla="*/ 27908 h 57150"/>
              <a:gd name="connsiteX7" fmla="*/ 46228 w 37431"/>
              <a:gd name="connsiteY7" fmla="*/ 0 h 57150"/>
              <a:gd name="connsiteX8" fmla="*/ 6270 w 37431"/>
              <a:gd name="connsiteY8" fmla="*/ 0 h 57150"/>
              <a:gd name="connsiteX9" fmla="*/ 6270 w 37431"/>
              <a:gd name="connsiteY9" fmla="*/ 0 h 57150"/>
              <a:gd name="connsiteX10" fmla="*/ 6270 w 37431"/>
              <a:gd name="connsiteY10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7431" h="57150">
                <a:moveTo>
                  <a:pt x="6270" y="0"/>
                </a:moveTo>
                <a:cubicBezTo>
                  <a:pt x="2246" y="9239"/>
                  <a:pt x="0" y="19431"/>
                  <a:pt x="0" y="30099"/>
                </a:cubicBezTo>
                <a:cubicBezTo>
                  <a:pt x="0" y="42958"/>
                  <a:pt x="3182" y="55055"/>
                  <a:pt x="8890" y="65532"/>
                </a:cubicBezTo>
                <a:lnTo>
                  <a:pt x="10574" y="62579"/>
                </a:lnTo>
                <a:lnTo>
                  <a:pt x="30132" y="28099"/>
                </a:lnTo>
                <a:cubicBezTo>
                  <a:pt x="30132" y="28099"/>
                  <a:pt x="30132" y="28004"/>
                  <a:pt x="30226" y="28004"/>
                </a:cubicBezTo>
                <a:cubicBezTo>
                  <a:pt x="30226" y="27908"/>
                  <a:pt x="30320" y="27908"/>
                  <a:pt x="30320" y="27908"/>
                </a:cubicBezTo>
                <a:lnTo>
                  <a:pt x="46228" y="0"/>
                </a:lnTo>
                <a:lnTo>
                  <a:pt x="6270" y="0"/>
                </a:lnTo>
                <a:lnTo>
                  <a:pt x="6270" y="0"/>
                </a:lnTo>
                <a:lnTo>
                  <a:pt x="6270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7" name="手繪多邊形: 圖案 136">
            <a:extLst>
              <a:ext uri="{FF2B5EF4-FFF2-40B4-BE49-F238E27FC236}">
                <a16:creationId xmlns:a16="http://schemas.microsoft.com/office/drawing/2014/main" id="{AA8F3617-1547-4E4B-BFD8-D4175A776001}"/>
              </a:ext>
            </a:extLst>
          </p:cNvPr>
          <p:cNvSpPr/>
          <p:nvPr/>
        </p:nvSpPr>
        <p:spPr>
          <a:xfrm flipH="1">
            <a:off x="6262683" y="4171985"/>
            <a:ext cx="37922" cy="38599"/>
          </a:xfrm>
          <a:custGeom>
            <a:avLst/>
            <a:gdLst>
              <a:gd name="connsiteX0" fmla="*/ 0 w 56147"/>
              <a:gd name="connsiteY0" fmla="*/ 0 h 57150"/>
              <a:gd name="connsiteX1" fmla="*/ 1684 w 56147"/>
              <a:gd name="connsiteY1" fmla="*/ 2953 h 57150"/>
              <a:gd name="connsiteX2" fmla="*/ 21242 w 56147"/>
              <a:gd name="connsiteY2" fmla="*/ 37433 h 57150"/>
              <a:gd name="connsiteX3" fmla="*/ 21336 w 56147"/>
              <a:gd name="connsiteY3" fmla="*/ 37624 h 57150"/>
              <a:gd name="connsiteX4" fmla="*/ 37244 w 56147"/>
              <a:gd name="connsiteY4" fmla="*/ 65532 h 57150"/>
              <a:gd name="connsiteX5" fmla="*/ 37244 w 56147"/>
              <a:gd name="connsiteY5" fmla="*/ 65532 h 57150"/>
              <a:gd name="connsiteX6" fmla="*/ 55586 w 56147"/>
              <a:gd name="connsiteY6" fmla="*/ 33242 h 57150"/>
              <a:gd name="connsiteX7" fmla="*/ 57177 w 56147"/>
              <a:gd name="connsiteY7" fmla="*/ 30480 h 57150"/>
              <a:gd name="connsiteX8" fmla="*/ 0 w 56147"/>
              <a:gd name="connsiteY8" fmla="*/ 0 h 57150"/>
              <a:gd name="connsiteX9" fmla="*/ 0 w 56147"/>
              <a:gd name="connsiteY9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147" h="57150">
                <a:moveTo>
                  <a:pt x="0" y="0"/>
                </a:moveTo>
                <a:lnTo>
                  <a:pt x="1684" y="2953"/>
                </a:lnTo>
                <a:lnTo>
                  <a:pt x="21242" y="37433"/>
                </a:lnTo>
                <a:lnTo>
                  <a:pt x="21336" y="37624"/>
                </a:lnTo>
                <a:lnTo>
                  <a:pt x="37244" y="65532"/>
                </a:lnTo>
                <a:lnTo>
                  <a:pt x="37244" y="65532"/>
                </a:lnTo>
                <a:lnTo>
                  <a:pt x="55586" y="33242"/>
                </a:lnTo>
                <a:lnTo>
                  <a:pt x="57177" y="30480"/>
                </a:lnTo>
                <a:cubicBezTo>
                  <a:pt x="44169" y="12382"/>
                  <a:pt x="23488" y="476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8" name="手繪多邊形: 圖案 137">
            <a:extLst>
              <a:ext uri="{FF2B5EF4-FFF2-40B4-BE49-F238E27FC236}">
                <a16:creationId xmlns:a16="http://schemas.microsoft.com/office/drawing/2014/main" id="{F03C3E08-396A-4572-8EBB-8FD1FC84966D}"/>
              </a:ext>
            </a:extLst>
          </p:cNvPr>
          <p:cNvSpPr/>
          <p:nvPr/>
        </p:nvSpPr>
        <p:spPr>
          <a:xfrm flipH="1">
            <a:off x="6299403" y="4172242"/>
            <a:ext cx="44242" cy="19299"/>
          </a:xfrm>
          <a:custGeom>
            <a:avLst/>
            <a:gdLst>
              <a:gd name="connsiteX0" fmla="*/ 54463 w 65505"/>
              <a:gd name="connsiteY0" fmla="*/ 0 h 28575"/>
              <a:gd name="connsiteX1" fmla="*/ 0 w 65505"/>
              <a:gd name="connsiteY1" fmla="*/ 35147 h 28575"/>
              <a:gd name="connsiteX2" fmla="*/ 74395 w 65505"/>
              <a:gd name="connsiteY2" fmla="*/ 35147 h 28575"/>
              <a:gd name="connsiteX3" fmla="*/ 56054 w 65505"/>
              <a:gd name="connsiteY3" fmla="*/ 2762 h 28575"/>
              <a:gd name="connsiteX4" fmla="*/ 54463 w 65505"/>
              <a:gd name="connsiteY4" fmla="*/ 0 h 28575"/>
              <a:gd name="connsiteX5" fmla="*/ 54463 w 65505"/>
              <a:gd name="connsiteY5" fmla="*/ 0 h 28575"/>
              <a:gd name="connsiteX6" fmla="*/ 54463 w 65505"/>
              <a:gd name="connsiteY6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28575">
                <a:moveTo>
                  <a:pt x="54463" y="0"/>
                </a:moveTo>
                <a:cubicBezTo>
                  <a:pt x="31443" y="2477"/>
                  <a:pt x="11510" y="15907"/>
                  <a:pt x="0" y="35147"/>
                </a:cubicBezTo>
                <a:lnTo>
                  <a:pt x="74395" y="35147"/>
                </a:lnTo>
                <a:lnTo>
                  <a:pt x="56054" y="2762"/>
                </a:lnTo>
                <a:lnTo>
                  <a:pt x="54463" y="0"/>
                </a:lnTo>
                <a:lnTo>
                  <a:pt x="54463" y="0"/>
                </a:lnTo>
                <a:lnTo>
                  <a:pt x="54463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39" name="手繪多邊形: 圖案 138">
            <a:extLst>
              <a:ext uri="{FF2B5EF4-FFF2-40B4-BE49-F238E27FC236}">
                <a16:creationId xmlns:a16="http://schemas.microsoft.com/office/drawing/2014/main" id="{9ECE1406-A3F5-4D3A-8304-DCBA4A9F0C00}"/>
              </a:ext>
            </a:extLst>
          </p:cNvPr>
          <p:cNvSpPr/>
          <p:nvPr/>
        </p:nvSpPr>
        <p:spPr>
          <a:xfrm flipH="1">
            <a:off x="6258574" y="4197910"/>
            <a:ext cx="25281" cy="38599"/>
          </a:xfrm>
          <a:custGeom>
            <a:avLst/>
            <a:gdLst>
              <a:gd name="connsiteX0" fmla="*/ 37244 w 37431"/>
              <a:gd name="connsiteY0" fmla="*/ 0 h 57150"/>
              <a:gd name="connsiteX1" fmla="*/ 35560 w 37431"/>
              <a:gd name="connsiteY1" fmla="*/ 2953 h 57150"/>
              <a:gd name="connsiteX2" fmla="*/ 16002 w 37431"/>
              <a:gd name="connsiteY2" fmla="*/ 37433 h 57150"/>
              <a:gd name="connsiteX3" fmla="*/ 16096 w 37431"/>
              <a:gd name="connsiteY3" fmla="*/ 37338 h 57150"/>
              <a:gd name="connsiteX4" fmla="*/ 16002 w 37431"/>
              <a:gd name="connsiteY4" fmla="*/ 37528 h 57150"/>
              <a:gd name="connsiteX5" fmla="*/ 15908 w 37431"/>
              <a:gd name="connsiteY5" fmla="*/ 37624 h 57150"/>
              <a:gd name="connsiteX6" fmla="*/ 15815 w 37431"/>
              <a:gd name="connsiteY6" fmla="*/ 37719 h 57150"/>
              <a:gd name="connsiteX7" fmla="*/ 11417 w 37431"/>
              <a:gd name="connsiteY7" fmla="*/ 45434 h 57150"/>
              <a:gd name="connsiteX8" fmla="*/ 8703 w 37431"/>
              <a:gd name="connsiteY8" fmla="*/ 50292 h 57150"/>
              <a:gd name="connsiteX9" fmla="*/ 0 w 37431"/>
              <a:gd name="connsiteY9" fmla="*/ 65627 h 57150"/>
              <a:gd name="connsiteX10" fmla="*/ 39865 w 37431"/>
              <a:gd name="connsiteY10" fmla="*/ 65627 h 57150"/>
              <a:gd name="connsiteX11" fmla="*/ 46134 w 37431"/>
              <a:gd name="connsiteY11" fmla="*/ 35528 h 57150"/>
              <a:gd name="connsiteX12" fmla="*/ 37244 w 37431"/>
              <a:gd name="connsiteY12" fmla="*/ 0 h 57150"/>
              <a:gd name="connsiteX13" fmla="*/ 37244 w 37431"/>
              <a:gd name="connsiteY13" fmla="*/ 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7431" h="57150">
                <a:moveTo>
                  <a:pt x="37244" y="0"/>
                </a:moveTo>
                <a:lnTo>
                  <a:pt x="35560" y="2953"/>
                </a:lnTo>
                <a:lnTo>
                  <a:pt x="16002" y="37433"/>
                </a:lnTo>
                <a:cubicBezTo>
                  <a:pt x="16002" y="37338"/>
                  <a:pt x="16096" y="37338"/>
                  <a:pt x="16096" y="37338"/>
                </a:cubicBezTo>
                <a:cubicBezTo>
                  <a:pt x="16002" y="37433"/>
                  <a:pt x="16002" y="37433"/>
                  <a:pt x="16002" y="37528"/>
                </a:cubicBezTo>
                <a:cubicBezTo>
                  <a:pt x="16002" y="37624"/>
                  <a:pt x="15908" y="37624"/>
                  <a:pt x="15908" y="37624"/>
                </a:cubicBezTo>
                <a:cubicBezTo>
                  <a:pt x="15908" y="37624"/>
                  <a:pt x="15908" y="37719"/>
                  <a:pt x="15815" y="37719"/>
                </a:cubicBezTo>
                <a:lnTo>
                  <a:pt x="11417" y="45434"/>
                </a:lnTo>
                <a:lnTo>
                  <a:pt x="8703" y="50292"/>
                </a:lnTo>
                <a:lnTo>
                  <a:pt x="0" y="65627"/>
                </a:lnTo>
                <a:lnTo>
                  <a:pt x="39865" y="65627"/>
                </a:lnTo>
                <a:cubicBezTo>
                  <a:pt x="43889" y="56388"/>
                  <a:pt x="46134" y="46196"/>
                  <a:pt x="46134" y="35528"/>
                </a:cubicBezTo>
                <a:cubicBezTo>
                  <a:pt x="46134" y="22574"/>
                  <a:pt x="42953" y="10573"/>
                  <a:pt x="37244" y="0"/>
                </a:cubicBezTo>
                <a:lnTo>
                  <a:pt x="37244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0" name="手繪多邊形: 圖案 139">
            <a:extLst>
              <a:ext uri="{FF2B5EF4-FFF2-40B4-BE49-F238E27FC236}">
                <a16:creationId xmlns:a16="http://schemas.microsoft.com/office/drawing/2014/main" id="{58568D38-2502-4DD8-982C-83708768AA99}"/>
              </a:ext>
            </a:extLst>
          </p:cNvPr>
          <p:cNvSpPr/>
          <p:nvPr/>
        </p:nvSpPr>
        <p:spPr>
          <a:xfrm flipH="1">
            <a:off x="6265842" y="4247767"/>
            <a:ext cx="44242" cy="19299"/>
          </a:xfrm>
          <a:custGeom>
            <a:avLst/>
            <a:gdLst>
              <a:gd name="connsiteX0" fmla="*/ 0 w 65505"/>
              <a:gd name="connsiteY0" fmla="*/ 0 h 28575"/>
              <a:gd name="connsiteX1" fmla="*/ 0 w 65505"/>
              <a:gd name="connsiteY1" fmla="*/ 0 h 28575"/>
              <a:gd name="connsiteX2" fmla="*/ 18341 w 65505"/>
              <a:gd name="connsiteY2" fmla="*/ 32385 h 28575"/>
              <a:gd name="connsiteX3" fmla="*/ 18341 w 65505"/>
              <a:gd name="connsiteY3" fmla="*/ 32385 h 28575"/>
              <a:gd name="connsiteX4" fmla="*/ 19932 w 65505"/>
              <a:gd name="connsiteY4" fmla="*/ 35147 h 28575"/>
              <a:gd name="connsiteX5" fmla="*/ 74395 w 65505"/>
              <a:gd name="connsiteY5" fmla="*/ 0 h 28575"/>
              <a:gd name="connsiteX6" fmla="*/ 0 w 65505"/>
              <a:gd name="connsiteY6" fmla="*/ 0 h 28575"/>
              <a:gd name="connsiteX7" fmla="*/ 0 w 65505"/>
              <a:gd name="connsiteY7" fmla="*/ 0 h 28575"/>
              <a:gd name="connsiteX8" fmla="*/ 0 w 65505"/>
              <a:gd name="connsiteY8" fmla="*/ 0 h 28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505" h="28575">
                <a:moveTo>
                  <a:pt x="0" y="0"/>
                </a:moveTo>
                <a:lnTo>
                  <a:pt x="0" y="0"/>
                </a:lnTo>
                <a:lnTo>
                  <a:pt x="18341" y="32385"/>
                </a:lnTo>
                <a:lnTo>
                  <a:pt x="18341" y="32385"/>
                </a:lnTo>
                <a:lnTo>
                  <a:pt x="19932" y="35147"/>
                </a:lnTo>
                <a:cubicBezTo>
                  <a:pt x="43046" y="32766"/>
                  <a:pt x="62979" y="19241"/>
                  <a:pt x="74395" y="0"/>
                </a:cubicBez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2" name="手繪多邊形: 圖案 141">
            <a:extLst>
              <a:ext uri="{FF2B5EF4-FFF2-40B4-BE49-F238E27FC236}">
                <a16:creationId xmlns:a16="http://schemas.microsoft.com/office/drawing/2014/main" id="{1BF58476-BFB9-4050-9753-EBA590C3B74B}"/>
              </a:ext>
            </a:extLst>
          </p:cNvPr>
          <p:cNvSpPr/>
          <p:nvPr/>
        </p:nvSpPr>
        <p:spPr>
          <a:xfrm flipH="1">
            <a:off x="6354199" y="4130942"/>
            <a:ext cx="50562" cy="45032"/>
          </a:xfrm>
          <a:custGeom>
            <a:avLst/>
            <a:gdLst>
              <a:gd name="connsiteX0" fmla="*/ 0 w 74863"/>
              <a:gd name="connsiteY0" fmla="*/ 74009 h 66675"/>
              <a:gd name="connsiteX1" fmla="*/ 18154 w 74863"/>
              <a:gd name="connsiteY1" fmla="*/ 74009 h 66675"/>
              <a:gd name="connsiteX2" fmla="*/ 18154 w 74863"/>
              <a:gd name="connsiteY2" fmla="*/ 21527 h 66675"/>
              <a:gd name="connsiteX3" fmla="*/ 80104 w 74863"/>
              <a:gd name="connsiteY3" fmla="*/ 21527 h 66675"/>
              <a:gd name="connsiteX4" fmla="*/ 80104 w 74863"/>
              <a:gd name="connsiteY4" fmla="*/ 0 h 66675"/>
              <a:gd name="connsiteX5" fmla="*/ 0 w 74863"/>
              <a:gd name="connsiteY5" fmla="*/ 0 h 66675"/>
              <a:gd name="connsiteX6" fmla="*/ 0 w 74863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863" h="66675">
                <a:moveTo>
                  <a:pt x="0" y="74009"/>
                </a:moveTo>
                <a:lnTo>
                  <a:pt x="18154" y="74009"/>
                </a:lnTo>
                <a:lnTo>
                  <a:pt x="18154" y="21527"/>
                </a:lnTo>
                <a:lnTo>
                  <a:pt x="80104" y="21527"/>
                </a:lnTo>
                <a:lnTo>
                  <a:pt x="80104" y="0"/>
                </a:lnTo>
                <a:lnTo>
                  <a:pt x="0" y="0"/>
                </a:lnTo>
                <a:lnTo>
                  <a:pt x="0" y="74009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3" name="手繪多邊形: 圖案 142">
            <a:extLst>
              <a:ext uri="{FF2B5EF4-FFF2-40B4-BE49-F238E27FC236}">
                <a16:creationId xmlns:a16="http://schemas.microsoft.com/office/drawing/2014/main" id="{F8B7B6AB-2893-4301-AA24-30F4D29CF3A7}"/>
              </a:ext>
            </a:extLst>
          </p:cNvPr>
          <p:cNvSpPr/>
          <p:nvPr/>
        </p:nvSpPr>
        <p:spPr>
          <a:xfrm flipH="1">
            <a:off x="6366840" y="4250855"/>
            <a:ext cx="37922" cy="45032"/>
          </a:xfrm>
          <a:custGeom>
            <a:avLst/>
            <a:gdLst>
              <a:gd name="connsiteX0" fmla="*/ 65505 w 56147"/>
              <a:gd name="connsiteY0" fmla="*/ 74009 h 66675"/>
              <a:gd name="connsiteX1" fmla="*/ 65505 w 56147"/>
              <a:gd name="connsiteY1" fmla="*/ 57341 h 66675"/>
              <a:gd name="connsiteX2" fmla="*/ 19090 w 56147"/>
              <a:gd name="connsiteY2" fmla="*/ 57341 h 66675"/>
              <a:gd name="connsiteX3" fmla="*/ 19090 w 56147"/>
              <a:gd name="connsiteY3" fmla="*/ 0 h 66675"/>
              <a:gd name="connsiteX4" fmla="*/ 0 w 56147"/>
              <a:gd name="connsiteY4" fmla="*/ 0 h 66675"/>
              <a:gd name="connsiteX5" fmla="*/ 0 w 56147"/>
              <a:gd name="connsiteY5" fmla="*/ 74009 h 66675"/>
              <a:gd name="connsiteX6" fmla="*/ 65505 w 56147"/>
              <a:gd name="connsiteY6" fmla="*/ 74009 h 6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66675">
                <a:moveTo>
                  <a:pt x="65505" y="74009"/>
                </a:moveTo>
                <a:lnTo>
                  <a:pt x="65505" y="57341"/>
                </a:lnTo>
                <a:lnTo>
                  <a:pt x="19090" y="57341"/>
                </a:lnTo>
                <a:lnTo>
                  <a:pt x="19090" y="0"/>
                </a:lnTo>
                <a:lnTo>
                  <a:pt x="0" y="0"/>
                </a:lnTo>
                <a:lnTo>
                  <a:pt x="0" y="74009"/>
                </a:lnTo>
                <a:lnTo>
                  <a:pt x="65505" y="74009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50">
              <a:solidFill>
                <a:schemeClr val="bg1"/>
              </a:solidFill>
            </a:endParaRPr>
          </a:p>
        </p:txBody>
      </p:sp>
      <p:sp>
        <p:nvSpPr>
          <p:cNvPr id="144" name="手繪多邊形: 圖案 143">
            <a:extLst>
              <a:ext uri="{FF2B5EF4-FFF2-40B4-BE49-F238E27FC236}">
                <a16:creationId xmlns:a16="http://schemas.microsoft.com/office/drawing/2014/main" id="{9A5E013B-9C64-4754-A345-30B3B963032D}"/>
              </a:ext>
            </a:extLst>
          </p:cNvPr>
          <p:cNvSpPr/>
          <p:nvPr/>
        </p:nvSpPr>
        <p:spPr>
          <a:xfrm flipH="1">
            <a:off x="6213006" y="4130942"/>
            <a:ext cx="44242" cy="38599"/>
          </a:xfrm>
          <a:custGeom>
            <a:avLst/>
            <a:gdLst>
              <a:gd name="connsiteX0" fmla="*/ 72804 w 65505"/>
              <a:gd name="connsiteY0" fmla="*/ 66580 h 57150"/>
              <a:gd name="connsiteX1" fmla="*/ 56428 w 65505"/>
              <a:gd name="connsiteY1" fmla="*/ 66580 h 57150"/>
              <a:gd name="connsiteX2" fmla="*/ 56428 w 65505"/>
              <a:gd name="connsiteY2" fmla="*/ 19431 h 57150"/>
              <a:gd name="connsiteX3" fmla="*/ 0 w 65505"/>
              <a:gd name="connsiteY3" fmla="*/ 19431 h 57150"/>
              <a:gd name="connsiteX4" fmla="*/ 0 w 65505"/>
              <a:gd name="connsiteY4" fmla="*/ 0 h 57150"/>
              <a:gd name="connsiteX5" fmla="*/ 72804 w 65505"/>
              <a:gd name="connsiteY5" fmla="*/ 0 h 57150"/>
              <a:gd name="connsiteX6" fmla="*/ 72804 w 65505"/>
              <a:gd name="connsiteY6" fmla="*/ 66580 h 57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505" h="57150">
                <a:moveTo>
                  <a:pt x="72804" y="66580"/>
                </a:moveTo>
                <a:lnTo>
                  <a:pt x="56428" y="66580"/>
                </a:lnTo>
                <a:lnTo>
                  <a:pt x="56428" y="19431"/>
                </a:lnTo>
                <a:lnTo>
                  <a:pt x="0" y="19431"/>
                </a:lnTo>
                <a:lnTo>
                  <a:pt x="0" y="0"/>
                </a:lnTo>
                <a:lnTo>
                  <a:pt x="72804" y="0"/>
                </a:lnTo>
                <a:lnTo>
                  <a:pt x="72804" y="66580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手繪多邊形: 圖案 144">
            <a:extLst>
              <a:ext uri="{FF2B5EF4-FFF2-40B4-BE49-F238E27FC236}">
                <a16:creationId xmlns:a16="http://schemas.microsoft.com/office/drawing/2014/main" id="{D21A50CC-1E02-4811-BB38-2DD6FD10D5FE}"/>
              </a:ext>
            </a:extLst>
          </p:cNvPr>
          <p:cNvSpPr/>
          <p:nvPr/>
        </p:nvSpPr>
        <p:spPr>
          <a:xfrm flipH="1">
            <a:off x="6209466" y="4245901"/>
            <a:ext cx="37922" cy="51465"/>
          </a:xfrm>
          <a:custGeom>
            <a:avLst/>
            <a:gdLst>
              <a:gd name="connsiteX0" fmla="*/ 0 w 56147"/>
              <a:gd name="connsiteY0" fmla="*/ 81344 h 76200"/>
              <a:gd name="connsiteX1" fmla="*/ 0 w 56147"/>
              <a:gd name="connsiteY1" fmla="*/ 66580 h 76200"/>
              <a:gd name="connsiteX2" fmla="*/ 41268 w 56147"/>
              <a:gd name="connsiteY2" fmla="*/ 66580 h 76200"/>
              <a:gd name="connsiteX3" fmla="*/ 41268 w 56147"/>
              <a:gd name="connsiteY3" fmla="*/ 0 h 76200"/>
              <a:gd name="connsiteX4" fmla="*/ 58206 w 56147"/>
              <a:gd name="connsiteY4" fmla="*/ 0 h 76200"/>
              <a:gd name="connsiteX5" fmla="*/ 58206 w 56147"/>
              <a:gd name="connsiteY5" fmla="*/ 81344 h 76200"/>
              <a:gd name="connsiteX6" fmla="*/ 0 w 56147"/>
              <a:gd name="connsiteY6" fmla="*/ 81344 h 7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147" h="76200">
                <a:moveTo>
                  <a:pt x="0" y="81344"/>
                </a:moveTo>
                <a:lnTo>
                  <a:pt x="0" y="66580"/>
                </a:lnTo>
                <a:lnTo>
                  <a:pt x="41268" y="66580"/>
                </a:lnTo>
                <a:lnTo>
                  <a:pt x="41268" y="0"/>
                </a:lnTo>
                <a:lnTo>
                  <a:pt x="58206" y="0"/>
                </a:lnTo>
                <a:lnTo>
                  <a:pt x="58206" y="81344"/>
                </a:lnTo>
                <a:lnTo>
                  <a:pt x="0" y="81344"/>
                </a:lnTo>
                <a:close/>
              </a:path>
            </a:pathLst>
          </a:custGeom>
          <a:solidFill>
            <a:srgbClr val="39523E"/>
          </a:solidFill>
          <a:ln w="3175" cap="flat">
            <a:noFill/>
            <a:prstDash val="solid"/>
            <a:miter/>
          </a:ln>
        </p:spPr>
        <p:txBody>
          <a:bodyPr rtlCol="0" anchor="ctr"/>
          <a:lstStyle/>
          <a:p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文字方塊 172">
            <a:extLst>
              <a:ext uri="{FF2B5EF4-FFF2-40B4-BE49-F238E27FC236}">
                <a16:creationId xmlns:a16="http://schemas.microsoft.com/office/drawing/2014/main" id="{9F81420C-6607-4A38-8843-2600744F22E3}"/>
              </a:ext>
            </a:extLst>
          </p:cNvPr>
          <p:cNvSpPr txBox="1"/>
          <p:nvPr/>
        </p:nvSpPr>
        <p:spPr>
          <a:xfrm>
            <a:off x="4363875" y="4121571"/>
            <a:ext cx="1311794" cy="3828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>
              <a:defRPr>
                <a:solidFill>
                  <a:schemeClr val="lt1"/>
                </a:solidFill>
                <a:latin typeface="+mj-lt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zh-TW" altLang="en-US" sz="105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Volume</a:t>
            </a:r>
          </a:p>
          <a:p>
            <a:r>
              <a:rPr lang="zh-TW" altLang="en-US" sz="105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/Shared folder</a:t>
            </a:r>
          </a:p>
        </p:txBody>
      </p:sp>
      <p:grpSp>
        <p:nvGrpSpPr>
          <p:cNvPr id="177" name="群組 176">
            <a:extLst>
              <a:ext uri="{FF2B5EF4-FFF2-40B4-BE49-F238E27FC236}">
                <a16:creationId xmlns:a16="http://schemas.microsoft.com/office/drawing/2014/main" id="{3349A917-4681-4FF1-98C9-2A470557BEFF}"/>
              </a:ext>
            </a:extLst>
          </p:cNvPr>
          <p:cNvGrpSpPr/>
          <p:nvPr/>
        </p:nvGrpSpPr>
        <p:grpSpPr>
          <a:xfrm>
            <a:off x="4678066" y="3656832"/>
            <a:ext cx="708758" cy="426219"/>
            <a:chOff x="7312118" y="3899140"/>
            <a:chExt cx="854042" cy="513588"/>
          </a:xfrm>
        </p:grpSpPr>
        <p:grpSp>
          <p:nvGrpSpPr>
            <p:cNvPr id="178" name="群組 177">
              <a:extLst>
                <a:ext uri="{FF2B5EF4-FFF2-40B4-BE49-F238E27FC236}">
                  <a16:creationId xmlns:a16="http://schemas.microsoft.com/office/drawing/2014/main" id="{7E40F9E7-628D-4A1C-BE78-07164AE24175}"/>
                </a:ext>
              </a:extLst>
            </p:cNvPr>
            <p:cNvGrpSpPr/>
            <p:nvPr/>
          </p:nvGrpSpPr>
          <p:grpSpPr>
            <a:xfrm>
              <a:off x="7782686" y="4029234"/>
              <a:ext cx="383474" cy="383494"/>
              <a:chOff x="15278278" y="10198066"/>
              <a:chExt cx="2260108" cy="2094445"/>
            </a:xfrm>
            <a:noFill/>
          </p:grpSpPr>
          <p:sp>
            <p:nvSpPr>
              <p:cNvPr id="183" name="手繪多邊形: 圖案 182">
                <a:extLst>
                  <a:ext uri="{FF2B5EF4-FFF2-40B4-BE49-F238E27FC236}">
                    <a16:creationId xmlns:a16="http://schemas.microsoft.com/office/drawing/2014/main" id="{3B929BB8-7773-4534-95DF-DB5AEA8B3D16}"/>
                  </a:ext>
                </a:extLst>
              </p:cNvPr>
              <p:cNvSpPr/>
              <p:nvPr/>
            </p:nvSpPr>
            <p:spPr>
              <a:xfrm>
                <a:off x="15344873" y="10264662"/>
                <a:ext cx="2118111" cy="1964282"/>
              </a:xfrm>
              <a:custGeom>
                <a:avLst/>
                <a:gdLst>
                  <a:gd name="connsiteX0" fmla="*/ 2011022 w 2118111"/>
                  <a:gd name="connsiteY0" fmla="*/ 510950 h 1964282"/>
                  <a:gd name="connsiteX1" fmla="*/ 2011022 w 2118111"/>
                  <a:gd name="connsiteY1" fmla="*/ 232992 h 1964282"/>
                  <a:gd name="connsiteX2" fmla="*/ 896352 w 2118111"/>
                  <a:gd name="connsiteY2" fmla="*/ 232992 h 1964282"/>
                  <a:gd name="connsiteX3" fmla="*/ 672234 w 2118111"/>
                  <a:gd name="connsiteY3" fmla="*/ 8875 h 1964282"/>
                  <a:gd name="connsiteX4" fmla="*/ 8875 w 2118111"/>
                  <a:gd name="connsiteY4" fmla="*/ 8875 h 1964282"/>
                  <a:gd name="connsiteX5" fmla="*/ 8875 w 2118111"/>
                  <a:gd name="connsiteY5" fmla="*/ 1592607 h 1964282"/>
                  <a:gd name="connsiteX6" fmla="*/ 8875 w 2118111"/>
                  <a:gd name="connsiteY6" fmla="*/ 1756968 h 1964282"/>
                  <a:gd name="connsiteX7" fmla="*/ 222579 w 2118111"/>
                  <a:gd name="connsiteY7" fmla="*/ 1962981 h 1964282"/>
                  <a:gd name="connsiteX8" fmla="*/ 1918370 w 2118111"/>
                  <a:gd name="connsiteY8" fmla="*/ 1963099 h 1964282"/>
                  <a:gd name="connsiteX9" fmla="*/ 2118585 w 2118111"/>
                  <a:gd name="connsiteY9" fmla="*/ 1762884 h 1964282"/>
                  <a:gd name="connsiteX10" fmla="*/ 2118585 w 2118111"/>
                  <a:gd name="connsiteY10" fmla="*/ 510950 h 1964282"/>
                  <a:gd name="connsiteX11" fmla="*/ 2011022 w 2118111"/>
                  <a:gd name="connsiteY11" fmla="*/ 510950 h 1964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8111" h="1964282">
                    <a:moveTo>
                      <a:pt x="2011022" y="510950"/>
                    </a:moveTo>
                    <a:lnTo>
                      <a:pt x="2011022" y="232992"/>
                    </a:lnTo>
                    <a:lnTo>
                      <a:pt x="896352" y="232992"/>
                    </a:lnTo>
                    <a:lnTo>
                      <a:pt x="672234" y="8875"/>
                    </a:lnTo>
                    <a:lnTo>
                      <a:pt x="8875" y="8875"/>
                    </a:lnTo>
                    <a:lnTo>
                      <a:pt x="8875" y="1592607"/>
                    </a:lnTo>
                    <a:lnTo>
                      <a:pt x="8875" y="1756968"/>
                    </a:lnTo>
                    <a:cubicBezTo>
                      <a:pt x="8875" y="1873286"/>
                      <a:pt x="105314" y="1967240"/>
                      <a:pt x="222579" y="1962981"/>
                    </a:cubicBezTo>
                    <a:cubicBezTo>
                      <a:pt x="229443" y="1962744"/>
                      <a:pt x="1918370" y="1963099"/>
                      <a:pt x="1918370" y="1963099"/>
                    </a:cubicBezTo>
                    <a:cubicBezTo>
                      <a:pt x="2028890" y="1963099"/>
                      <a:pt x="2118585" y="1873404"/>
                      <a:pt x="2118585" y="1762884"/>
                    </a:cubicBezTo>
                    <a:lnTo>
                      <a:pt x="2118585" y="510950"/>
                    </a:lnTo>
                    <a:lnTo>
                      <a:pt x="2011022" y="510950"/>
                    </a:lnTo>
                    <a:close/>
                  </a:path>
                </a:pathLst>
              </a:custGeom>
              <a:grp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" name="手繪多邊形: 圖案 183">
                <a:extLst>
                  <a:ext uri="{FF2B5EF4-FFF2-40B4-BE49-F238E27FC236}">
                    <a16:creationId xmlns:a16="http://schemas.microsoft.com/office/drawing/2014/main" id="{58812CD0-7C43-48E6-B59D-25E475A8D57E}"/>
                  </a:ext>
                </a:extLst>
              </p:cNvPr>
              <p:cNvSpPr/>
              <p:nvPr/>
            </p:nvSpPr>
            <p:spPr>
              <a:xfrm>
                <a:off x="15278278" y="10198066"/>
                <a:ext cx="2260108" cy="2094445"/>
              </a:xfrm>
              <a:custGeom>
                <a:avLst/>
                <a:gdLst>
                  <a:gd name="connsiteX0" fmla="*/ 307161 w 2260107"/>
                  <a:gd name="connsiteY0" fmla="*/ 2029812 h 2094445"/>
                  <a:gd name="connsiteX1" fmla="*/ 1985084 w 2260107"/>
                  <a:gd name="connsiteY1" fmla="*/ 2029812 h 2094445"/>
                  <a:gd name="connsiteX2" fmla="*/ 2185299 w 2260107"/>
                  <a:gd name="connsiteY2" fmla="*/ 1829598 h 2094445"/>
                  <a:gd name="connsiteX3" fmla="*/ 2185299 w 2260107"/>
                  <a:gd name="connsiteY3" fmla="*/ 577545 h 2094445"/>
                  <a:gd name="connsiteX4" fmla="*/ 487851 w 2260107"/>
                  <a:gd name="connsiteY4" fmla="*/ 577545 h 2094445"/>
                  <a:gd name="connsiteX5" fmla="*/ 487851 w 2260107"/>
                  <a:gd name="connsiteY5" fmla="*/ 1674230 h 2094445"/>
                  <a:gd name="connsiteX6" fmla="*/ 487851 w 2260107"/>
                  <a:gd name="connsiteY6" fmla="*/ 1818711 h 2094445"/>
                  <a:gd name="connsiteX7" fmla="*/ 289175 w 2260107"/>
                  <a:gd name="connsiteY7" fmla="*/ 2029694 h 2094445"/>
                  <a:gd name="connsiteX8" fmla="*/ 75470 w 2260107"/>
                  <a:gd name="connsiteY8" fmla="*/ 1823681 h 2094445"/>
                  <a:gd name="connsiteX9" fmla="*/ 75470 w 2260107"/>
                  <a:gd name="connsiteY9" fmla="*/ 1659320 h 2094445"/>
                  <a:gd name="connsiteX10" fmla="*/ 75470 w 2260107"/>
                  <a:gd name="connsiteY10" fmla="*/ 75470 h 2094445"/>
                  <a:gd name="connsiteX11" fmla="*/ 738830 w 2260107"/>
                  <a:gd name="connsiteY11" fmla="*/ 75470 h 2094445"/>
                  <a:gd name="connsiteX12" fmla="*/ 962947 w 2260107"/>
                  <a:gd name="connsiteY12" fmla="*/ 299588 h 2094445"/>
                  <a:gd name="connsiteX13" fmla="*/ 2077618 w 2260107"/>
                  <a:gd name="connsiteY13" fmla="*/ 299588 h 2094445"/>
                  <a:gd name="connsiteX14" fmla="*/ 2077618 w 2260107"/>
                  <a:gd name="connsiteY14" fmla="*/ 577545 h 2094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60107" h="2094445">
                    <a:moveTo>
                      <a:pt x="307161" y="2029812"/>
                    </a:moveTo>
                    <a:lnTo>
                      <a:pt x="1985084" y="2029812"/>
                    </a:lnTo>
                    <a:cubicBezTo>
                      <a:pt x="2095604" y="2029812"/>
                      <a:pt x="2185299" y="1940118"/>
                      <a:pt x="2185299" y="1829598"/>
                    </a:cubicBezTo>
                    <a:lnTo>
                      <a:pt x="2185299" y="577545"/>
                    </a:lnTo>
                    <a:lnTo>
                      <a:pt x="487851" y="577545"/>
                    </a:lnTo>
                    <a:lnTo>
                      <a:pt x="487851" y="1674230"/>
                    </a:lnTo>
                    <a:lnTo>
                      <a:pt x="487851" y="1818711"/>
                    </a:lnTo>
                    <a:cubicBezTo>
                      <a:pt x="487851" y="1930534"/>
                      <a:pt x="400878" y="2025789"/>
                      <a:pt x="289175" y="2029694"/>
                    </a:cubicBezTo>
                    <a:cubicBezTo>
                      <a:pt x="171909" y="2033836"/>
                      <a:pt x="75470" y="1940000"/>
                      <a:pt x="75470" y="1823681"/>
                    </a:cubicBezTo>
                    <a:lnTo>
                      <a:pt x="75470" y="1659320"/>
                    </a:lnTo>
                    <a:lnTo>
                      <a:pt x="75470" y="75470"/>
                    </a:lnTo>
                    <a:lnTo>
                      <a:pt x="738830" y="75470"/>
                    </a:lnTo>
                    <a:lnTo>
                      <a:pt x="962947" y="299588"/>
                    </a:lnTo>
                    <a:lnTo>
                      <a:pt x="2077618" y="299588"/>
                    </a:lnTo>
                    <a:lnTo>
                      <a:pt x="2077618" y="577545"/>
                    </a:lnTo>
                  </a:path>
                </a:pathLst>
              </a:custGeom>
              <a:grp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" name="手繪多邊形: 圖案 184">
                <a:extLst>
                  <a:ext uri="{FF2B5EF4-FFF2-40B4-BE49-F238E27FC236}">
                    <a16:creationId xmlns:a16="http://schemas.microsoft.com/office/drawing/2014/main" id="{8F3FC041-8490-4B09-A07E-BF3485A09E81}"/>
                  </a:ext>
                </a:extLst>
              </p:cNvPr>
              <p:cNvSpPr/>
              <p:nvPr/>
            </p:nvSpPr>
            <p:spPr>
              <a:xfrm>
                <a:off x="16108435" y="10987873"/>
                <a:ext cx="911143" cy="1005807"/>
              </a:xfrm>
              <a:custGeom>
                <a:avLst/>
                <a:gdLst>
                  <a:gd name="connsiteX0" fmla="*/ 698409 w 911142"/>
                  <a:gd name="connsiteY0" fmla="*/ 50314 h 1005807"/>
                  <a:gd name="connsiteX1" fmla="*/ 50314 w 911142"/>
                  <a:gd name="connsiteY1" fmla="*/ 50314 h 1005807"/>
                  <a:gd name="connsiteX2" fmla="*/ 50314 w 911142"/>
                  <a:gd name="connsiteY2" fmla="*/ 956368 h 1005807"/>
                  <a:gd name="connsiteX3" fmla="*/ 870934 w 911142"/>
                  <a:gd name="connsiteY3" fmla="*/ 956368 h 1005807"/>
                  <a:gd name="connsiteX4" fmla="*/ 870934 w 911142"/>
                  <a:gd name="connsiteY4" fmla="*/ 222839 h 1005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142" h="1005807">
                    <a:moveTo>
                      <a:pt x="698409" y="50314"/>
                    </a:moveTo>
                    <a:lnTo>
                      <a:pt x="50314" y="50314"/>
                    </a:lnTo>
                    <a:lnTo>
                      <a:pt x="50314" y="956368"/>
                    </a:lnTo>
                    <a:lnTo>
                      <a:pt x="870934" y="956368"/>
                    </a:lnTo>
                    <a:lnTo>
                      <a:pt x="870934" y="222839"/>
                    </a:lnTo>
                    <a:close/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" name="手繪多邊形: 圖案 185">
                <a:extLst>
                  <a:ext uri="{FF2B5EF4-FFF2-40B4-BE49-F238E27FC236}">
                    <a16:creationId xmlns:a16="http://schemas.microsoft.com/office/drawing/2014/main" id="{52A0EB41-3F20-4EC0-925A-1937EA127CF5}"/>
                  </a:ext>
                </a:extLst>
              </p:cNvPr>
              <p:cNvSpPr/>
              <p:nvPr/>
            </p:nvSpPr>
            <p:spPr>
              <a:xfrm>
                <a:off x="16739372" y="10999232"/>
                <a:ext cx="272160" cy="272160"/>
              </a:xfrm>
              <a:custGeom>
                <a:avLst/>
                <a:gdLst>
                  <a:gd name="connsiteX0" fmla="*/ 232069 w 272159"/>
                  <a:gd name="connsiteY0" fmla="*/ 232069 h 272159"/>
                  <a:gd name="connsiteX1" fmla="*/ 50314 w 272159"/>
                  <a:gd name="connsiteY1" fmla="*/ 232069 h 272159"/>
                  <a:gd name="connsiteX2" fmla="*/ 50314 w 272159"/>
                  <a:gd name="connsiteY2" fmla="*/ 50314 h 272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159" h="272159">
                    <a:moveTo>
                      <a:pt x="232069" y="232069"/>
                    </a:moveTo>
                    <a:lnTo>
                      <a:pt x="50314" y="232069"/>
                    </a:lnTo>
                    <a:lnTo>
                      <a:pt x="50314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" name="手繪多邊形: 圖案 186">
                <a:extLst>
                  <a:ext uri="{FF2B5EF4-FFF2-40B4-BE49-F238E27FC236}">
                    <a16:creationId xmlns:a16="http://schemas.microsoft.com/office/drawing/2014/main" id="{DDF5DDE7-CE76-4468-B2B0-74C5C87F8E2E}"/>
                  </a:ext>
                </a:extLst>
              </p:cNvPr>
              <p:cNvSpPr/>
              <p:nvPr/>
            </p:nvSpPr>
            <p:spPr>
              <a:xfrm>
                <a:off x="16253744" y="11184419"/>
                <a:ext cx="354991" cy="94664"/>
              </a:xfrm>
              <a:custGeom>
                <a:avLst/>
                <a:gdLst>
                  <a:gd name="connsiteX0" fmla="*/ 50314 w 354990"/>
                  <a:gd name="connsiteY0" fmla="*/ 50314 h 94664"/>
                  <a:gd name="connsiteX1" fmla="*/ 312415 w 354990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54990" h="94664">
                    <a:moveTo>
                      <a:pt x="50314" y="50314"/>
                    </a:moveTo>
                    <a:lnTo>
                      <a:pt x="312415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" name="手繪多邊形: 圖案 187">
                <a:extLst>
                  <a:ext uri="{FF2B5EF4-FFF2-40B4-BE49-F238E27FC236}">
                    <a16:creationId xmlns:a16="http://schemas.microsoft.com/office/drawing/2014/main" id="{92C20FFF-F923-4FBD-B960-E493412BDE2A}"/>
                  </a:ext>
                </a:extLst>
              </p:cNvPr>
              <p:cNvSpPr/>
              <p:nvPr/>
            </p:nvSpPr>
            <p:spPr>
              <a:xfrm>
                <a:off x="16253744" y="11341207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" name="手繪多邊形: 圖案 188">
                <a:extLst>
                  <a:ext uri="{FF2B5EF4-FFF2-40B4-BE49-F238E27FC236}">
                    <a16:creationId xmlns:a16="http://schemas.microsoft.com/office/drawing/2014/main" id="{7B77E40D-01A0-4AC9-AB91-504E20C9B1EF}"/>
                  </a:ext>
                </a:extLst>
              </p:cNvPr>
              <p:cNvSpPr/>
              <p:nvPr/>
            </p:nvSpPr>
            <p:spPr>
              <a:xfrm>
                <a:off x="16253744" y="11497876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" name="手繪多邊形: 圖案 189">
                <a:extLst>
                  <a:ext uri="{FF2B5EF4-FFF2-40B4-BE49-F238E27FC236}">
                    <a16:creationId xmlns:a16="http://schemas.microsoft.com/office/drawing/2014/main" id="{91674B2A-9D44-41A6-8FFB-63E9925A13BC}"/>
                  </a:ext>
                </a:extLst>
              </p:cNvPr>
              <p:cNvSpPr/>
              <p:nvPr/>
            </p:nvSpPr>
            <p:spPr>
              <a:xfrm>
                <a:off x="16253744" y="11654545"/>
                <a:ext cx="615317" cy="94664"/>
              </a:xfrm>
              <a:custGeom>
                <a:avLst/>
                <a:gdLst>
                  <a:gd name="connsiteX0" fmla="*/ 50314 w 615317"/>
                  <a:gd name="connsiteY0" fmla="*/ 50314 h 94664"/>
                  <a:gd name="connsiteX1" fmla="*/ 574517 w 615317"/>
                  <a:gd name="connsiteY1" fmla="*/ 50314 h 9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15317" h="94664">
                    <a:moveTo>
                      <a:pt x="50314" y="50314"/>
                    </a:moveTo>
                    <a:lnTo>
                      <a:pt x="574517" y="50314"/>
                    </a:lnTo>
                  </a:path>
                </a:pathLst>
              </a:custGeom>
              <a:grpFill/>
              <a:ln w="12700" cap="rnd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9" name="圖形 113">
              <a:extLst>
                <a:ext uri="{FF2B5EF4-FFF2-40B4-BE49-F238E27FC236}">
                  <a16:creationId xmlns:a16="http://schemas.microsoft.com/office/drawing/2014/main" id="{EDC8D5BF-02CA-4000-B0C4-D879CB3F7494}"/>
                </a:ext>
              </a:extLst>
            </p:cNvPr>
            <p:cNvGrpSpPr/>
            <p:nvPr/>
          </p:nvGrpSpPr>
          <p:grpSpPr>
            <a:xfrm>
              <a:off x="7312118" y="3899140"/>
              <a:ext cx="408248" cy="496517"/>
              <a:chOff x="5884043" y="5462967"/>
              <a:chExt cx="467409" cy="568471"/>
            </a:xfrm>
          </p:grpSpPr>
          <p:sp>
            <p:nvSpPr>
              <p:cNvPr id="180" name="手繪多邊形: 圖案 179">
                <a:extLst>
                  <a:ext uri="{FF2B5EF4-FFF2-40B4-BE49-F238E27FC236}">
                    <a16:creationId xmlns:a16="http://schemas.microsoft.com/office/drawing/2014/main" id="{D9A73321-DF5E-4509-9513-370191324550}"/>
                  </a:ext>
                </a:extLst>
              </p:cNvPr>
              <p:cNvSpPr/>
              <p:nvPr/>
            </p:nvSpPr>
            <p:spPr>
              <a:xfrm>
                <a:off x="5884043" y="5462967"/>
                <a:ext cx="467409" cy="568471"/>
              </a:xfrm>
              <a:custGeom>
                <a:avLst/>
                <a:gdLst>
                  <a:gd name="connsiteX0" fmla="*/ 0 w 467409"/>
                  <a:gd name="connsiteY0" fmla="*/ 286825 h 568470"/>
                  <a:gd name="connsiteX1" fmla="*/ 0 w 467409"/>
                  <a:gd name="connsiteY1" fmla="*/ 49520 h 568470"/>
                  <a:gd name="connsiteX2" fmla="*/ 49646 w 467409"/>
                  <a:gd name="connsiteY2" fmla="*/ 0 h 568470"/>
                  <a:gd name="connsiteX3" fmla="*/ 421679 w 467409"/>
                  <a:gd name="connsiteY3" fmla="*/ 0 h 568470"/>
                  <a:gd name="connsiteX4" fmla="*/ 463177 w 467409"/>
                  <a:gd name="connsiteY4" fmla="*/ 22865 h 568470"/>
                  <a:gd name="connsiteX5" fmla="*/ 469620 w 467409"/>
                  <a:gd name="connsiteY5" fmla="*/ 46804 h 568470"/>
                  <a:gd name="connsiteX6" fmla="*/ 469872 w 467409"/>
                  <a:gd name="connsiteY6" fmla="*/ 527541 h 568470"/>
                  <a:gd name="connsiteX7" fmla="*/ 423005 w 467409"/>
                  <a:gd name="connsiteY7" fmla="*/ 574282 h 568470"/>
                  <a:gd name="connsiteX8" fmla="*/ 46930 w 467409"/>
                  <a:gd name="connsiteY8" fmla="*/ 574282 h 568470"/>
                  <a:gd name="connsiteX9" fmla="*/ 0 w 467409"/>
                  <a:gd name="connsiteY9" fmla="*/ 526151 h 568470"/>
                  <a:gd name="connsiteX10" fmla="*/ 0 w 467409"/>
                  <a:gd name="connsiteY10" fmla="*/ 286825 h 568470"/>
                  <a:gd name="connsiteX11" fmla="*/ 211345 w 467409"/>
                  <a:gd name="connsiteY11" fmla="*/ 424016 h 568470"/>
                  <a:gd name="connsiteX12" fmla="*/ 226314 w 467409"/>
                  <a:gd name="connsiteY12" fmla="*/ 425342 h 568470"/>
                  <a:gd name="connsiteX13" fmla="*/ 261749 w 467409"/>
                  <a:gd name="connsiteY13" fmla="*/ 423637 h 568470"/>
                  <a:gd name="connsiteX14" fmla="*/ 419531 w 467409"/>
                  <a:gd name="connsiteY14" fmla="*/ 208945 h 568470"/>
                  <a:gd name="connsiteX15" fmla="*/ 205849 w 467409"/>
                  <a:gd name="connsiteY15" fmla="*/ 54257 h 568470"/>
                  <a:gd name="connsiteX16" fmla="*/ 88366 w 467409"/>
                  <a:gd name="connsiteY16" fmla="*/ 354599 h 568470"/>
                  <a:gd name="connsiteX17" fmla="*/ 98472 w 467409"/>
                  <a:gd name="connsiteY17" fmla="*/ 357821 h 568470"/>
                  <a:gd name="connsiteX18" fmla="*/ 220630 w 467409"/>
                  <a:gd name="connsiteY18" fmla="*/ 316512 h 568470"/>
                  <a:gd name="connsiteX19" fmla="*/ 274508 w 467409"/>
                  <a:gd name="connsiteY19" fmla="*/ 299205 h 568470"/>
                  <a:gd name="connsiteX20" fmla="*/ 306974 w 467409"/>
                  <a:gd name="connsiteY20" fmla="*/ 317207 h 568470"/>
                  <a:gd name="connsiteX21" fmla="*/ 298573 w 467409"/>
                  <a:gd name="connsiteY21" fmla="*/ 350999 h 568470"/>
                  <a:gd name="connsiteX22" fmla="*/ 262381 w 467409"/>
                  <a:gd name="connsiteY22" fmla="*/ 381254 h 568470"/>
                  <a:gd name="connsiteX23" fmla="*/ 211345 w 467409"/>
                  <a:gd name="connsiteY23" fmla="*/ 424016 h 568470"/>
                  <a:gd name="connsiteX24" fmla="*/ 113568 w 467409"/>
                  <a:gd name="connsiteY24" fmla="*/ 473536 h 568470"/>
                  <a:gd name="connsiteX25" fmla="*/ 154119 w 467409"/>
                  <a:gd name="connsiteY25" fmla="*/ 456861 h 568470"/>
                  <a:gd name="connsiteX26" fmla="*/ 289794 w 467409"/>
                  <a:gd name="connsiteY26" fmla="*/ 343293 h 568470"/>
                  <a:gd name="connsiteX27" fmla="*/ 297879 w 467409"/>
                  <a:gd name="connsiteY27" fmla="*/ 329208 h 568470"/>
                  <a:gd name="connsiteX28" fmla="*/ 271224 w 467409"/>
                  <a:gd name="connsiteY28" fmla="*/ 311143 h 568470"/>
                  <a:gd name="connsiteX29" fmla="*/ 97461 w 467409"/>
                  <a:gd name="connsiteY29" fmla="*/ 370074 h 568470"/>
                  <a:gd name="connsiteX30" fmla="*/ 61900 w 467409"/>
                  <a:gd name="connsiteY30" fmla="*/ 411825 h 568470"/>
                  <a:gd name="connsiteX31" fmla="*/ 113568 w 467409"/>
                  <a:gd name="connsiteY31" fmla="*/ 473536 h 5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67409" h="568470">
                    <a:moveTo>
                      <a:pt x="0" y="286825"/>
                    </a:moveTo>
                    <a:cubicBezTo>
                      <a:pt x="0" y="207744"/>
                      <a:pt x="0" y="128664"/>
                      <a:pt x="0" y="49520"/>
                    </a:cubicBezTo>
                    <a:cubicBezTo>
                      <a:pt x="0" y="19265"/>
                      <a:pt x="19328" y="0"/>
                      <a:pt x="49646" y="0"/>
                    </a:cubicBezTo>
                    <a:cubicBezTo>
                      <a:pt x="173699" y="0"/>
                      <a:pt x="297689" y="0"/>
                      <a:pt x="421679" y="0"/>
                    </a:cubicBezTo>
                    <a:cubicBezTo>
                      <a:pt x="439743" y="0"/>
                      <a:pt x="454397" y="7011"/>
                      <a:pt x="463177" y="22865"/>
                    </a:cubicBezTo>
                    <a:cubicBezTo>
                      <a:pt x="467093" y="29939"/>
                      <a:pt x="469620" y="38782"/>
                      <a:pt x="469620" y="46804"/>
                    </a:cubicBezTo>
                    <a:cubicBezTo>
                      <a:pt x="469999" y="207050"/>
                      <a:pt x="469936" y="367295"/>
                      <a:pt x="469872" y="527541"/>
                    </a:cubicBezTo>
                    <a:cubicBezTo>
                      <a:pt x="469872" y="554196"/>
                      <a:pt x="449723" y="574219"/>
                      <a:pt x="423005" y="574282"/>
                    </a:cubicBezTo>
                    <a:cubicBezTo>
                      <a:pt x="297626" y="574408"/>
                      <a:pt x="172247" y="574345"/>
                      <a:pt x="46930" y="574282"/>
                    </a:cubicBezTo>
                    <a:cubicBezTo>
                      <a:pt x="19770" y="574219"/>
                      <a:pt x="0" y="553817"/>
                      <a:pt x="0" y="526151"/>
                    </a:cubicBezTo>
                    <a:cubicBezTo>
                      <a:pt x="0" y="446376"/>
                      <a:pt x="0" y="366600"/>
                      <a:pt x="0" y="286825"/>
                    </a:cubicBezTo>
                    <a:close/>
                    <a:moveTo>
                      <a:pt x="211345" y="424016"/>
                    </a:moveTo>
                    <a:cubicBezTo>
                      <a:pt x="217724" y="424584"/>
                      <a:pt x="222019" y="425406"/>
                      <a:pt x="226314" y="425342"/>
                    </a:cubicBezTo>
                    <a:cubicBezTo>
                      <a:pt x="238126" y="425027"/>
                      <a:pt x="250064" y="425342"/>
                      <a:pt x="261749" y="423637"/>
                    </a:cubicBezTo>
                    <a:cubicBezTo>
                      <a:pt x="364705" y="408983"/>
                      <a:pt x="435827" y="311964"/>
                      <a:pt x="419531" y="208945"/>
                    </a:cubicBezTo>
                    <a:cubicBezTo>
                      <a:pt x="403425" y="107441"/>
                      <a:pt x="307416" y="37961"/>
                      <a:pt x="205849" y="54257"/>
                    </a:cubicBezTo>
                    <a:cubicBezTo>
                      <a:pt x="64490" y="76933"/>
                      <a:pt x="-253" y="242421"/>
                      <a:pt x="88366" y="354599"/>
                    </a:cubicBezTo>
                    <a:cubicBezTo>
                      <a:pt x="91271" y="358326"/>
                      <a:pt x="93671" y="359463"/>
                      <a:pt x="98472" y="357821"/>
                    </a:cubicBezTo>
                    <a:cubicBezTo>
                      <a:pt x="139149" y="343862"/>
                      <a:pt x="179889" y="330155"/>
                      <a:pt x="220630" y="316512"/>
                    </a:cubicBezTo>
                    <a:cubicBezTo>
                      <a:pt x="238505" y="310511"/>
                      <a:pt x="256317" y="304132"/>
                      <a:pt x="274508" y="299205"/>
                    </a:cubicBezTo>
                    <a:cubicBezTo>
                      <a:pt x="287772" y="295668"/>
                      <a:pt x="300658" y="303690"/>
                      <a:pt x="306974" y="317207"/>
                    </a:cubicBezTo>
                    <a:cubicBezTo>
                      <a:pt x="312343" y="328702"/>
                      <a:pt x="308932" y="342409"/>
                      <a:pt x="298573" y="350999"/>
                    </a:cubicBezTo>
                    <a:cubicBezTo>
                      <a:pt x="286509" y="361042"/>
                      <a:pt x="274445" y="371148"/>
                      <a:pt x="262381" y="381254"/>
                    </a:cubicBezTo>
                    <a:cubicBezTo>
                      <a:pt x="245895" y="395024"/>
                      <a:pt x="229409" y="408920"/>
                      <a:pt x="211345" y="424016"/>
                    </a:cubicBezTo>
                    <a:close/>
                    <a:moveTo>
                      <a:pt x="113568" y="473536"/>
                    </a:moveTo>
                    <a:cubicBezTo>
                      <a:pt x="129548" y="473978"/>
                      <a:pt x="142244" y="466841"/>
                      <a:pt x="154119" y="456861"/>
                    </a:cubicBezTo>
                    <a:cubicBezTo>
                      <a:pt x="199280" y="418900"/>
                      <a:pt x="244758" y="381317"/>
                      <a:pt x="289794" y="343293"/>
                    </a:cubicBezTo>
                    <a:cubicBezTo>
                      <a:pt x="293773" y="339945"/>
                      <a:pt x="297310" y="334198"/>
                      <a:pt x="297879" y="329208"/>
                    </a:cubicBezTo>
                    <a:cubicBezTo>
                      <a:pt x="299584" y="315185"/>
                      <a:pt x="285941" y="306216"/>
                      <a:pt x="271224" y="311143"/>
                    </a:cubicBezTo>
                    <a:cubicBezTo>
                      <a:pt x="213303" y="330660"/>
                      <a:pt x="155319" y="350241"/>
                      <a:pt x="97461" y="370074"/>
                    </a:cubicBezTo>
                    <a:cubicBezTo>
                      <a:pt x="77628" y="376896"/>
                      <a:pt x="65437" y="390729"/>
                      <a:pt x="61900" y="411825"/>
                    </a:cubicBezTo>
                    <a:cubicBezTo>
                      <a:pt x="56531" y="443344"/>
                      <a:pt x="81544" y="473347"/>
                      <a:pt x="113568" y="473536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" name="手繪多邊形: 圖案 180">
                <a:extLst>
                  <a:ext uri="{FF2B5EF4-FFF2-40B4-BE49-F238E27FC236}">
                    <a16:creationId xmlns:a16="http://schemas.microsoft.com/office/drawing/2014/main" id="{34707418-070B-4DC0-B1B5-C7C96D0C080E}"/>
                  </a:ext>
                </a:extLst>
              </p:cNvPr>
              <p:cNvSpPr/>
              <p:nvPr/>
            </p:nvSpPr>
            <p:spPr>
              <a:xfrm>
                <a:off x="6084523" y="5667046"/>
                <a:ext cx="63163" cy="63163"/>
              </a:xfrm>
              <a:custGeom>
                <a:avLst/>
                <a:gdLst>
                  <a:gd name="connsiteX0" fmla="*/ 1 w 63163"/>
                  <a:gd name="connsiteY0" fmla="*/ 34552 h 63163"/>
                  <a:gd name="connsiteX1" fmla="*/ 34804 w 63163"/>
                  <a:gd name="connsiteY1" fmla="*/ 2 h 63163"/>
                  <a:gd name="connsiteX2" fmla="*/ 68912 w 63163"/>
                  <a:gd name="connsiteY2" fmla="*/ 35247 h 63163"/>
                  <a:gd name="connsiteX3" fmla="*/ 33793 w 63163"/>
                  <a:gd name="connsiteY3" fmla="*/ 69355 h 63163"/>
                  <a:gd name="connsiteX4" fmla="*/ 1 w 63163"/>
                  <a:gd name="connsiteY4" fmla="*/ 34552 h 63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163" h="63163">
                    <a:moveTo>
                      <a:pt x="1" y="34552"/>
                    </a:moveTo>
                    <a:cubicBezTo>
                      <a:pt x="190" y="15161"/>
                      <a:pt x="15602" y="-188"/>
                      <a:pt x="34804" y="2"/>
                    </a:cubicBezTo>
                    <a:cubicBezTo>
                      <a:pt x="54005" y="191"/>
                      <a:pt x="69165" y="15856"/>
                      <a:pt x="68912" y="35247"/>
                    </a:cubicBezTo>
                    <a:cubicBezTo>
                      <a:pt x="68659" y="54575"/>
                      <a:pt x="53184" y="69608"/>
                      <a:pt x="33793" y="69355"/>
                    </a:cubicBezTo>
                    <a:cubicBezTo>
                      <a:pt x="14907" y="69039"/>
                      <a:pt x="-126" y="53564"/>
                      <a:pt x="1" y="34552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" name="手繪多邊形: 圖案 181">
                <a:extLst>
                  <a:ext uri="{FF2B5EF4-FFF2-40B4-BE49-F238E27FC236}">
                    <a16:creationId xmlns:a16="http://schemas.microsoft.com/office/drawing/2014/main" id="{714501C9-46B7-42E9-ACEE-FF481C66BC89}"/>
                  </a:ext>
                </a:extLst>
              </p:cNvPr>
              <p:cNvSpPr/>
              <p:nvPr/>
            </p:nvSpPr>
            <p:spPr>
              <a:xfrm>
                <a:off x="5978467" y="5863228"/>
                <a:ext cx="37898" cy="37898"/>
              </a:xfrm>
              <a:custGeom>
                <a:avLst/>
                <a:gdLst>
                  <a:gd name="connsiteX0" fmla="*/ 20344 w 37898"/>
                  <a:gd name="connsiteY0" fmla="*/ 40051 h 37898"/>
                  <a:gd name="connsiteX1" fmla="*/ 5 w 37898"/>
                  <a:gd name="connsiteY1" fmla="*/ 20344 h 37898"/>
                  <a:gd name="connsiteX2" fmla="*/ 19649 w 37898"/>
                  <a:gd name="connsiteY2" fmla="*/ 5 h 37898"/>
                  <a:gd name="connsiteX3" fmla="*/ 40367 w 37898"/>
                  <a:gd name="connsiteY3" fmla="*/ 19965 h 37898"/>
                  <a:gd name="connsiteX4" fmla="*/ 20344 w 37898"/>
                  <a:gd name="connsiteY4" fmla="*/ 40051 h 37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898" h="37898">
                    <a:moveTo>
                      <a:pt x="20344" y="40051"/>
                    </a:moveTo>
                    <a:cubicBezTo>
                      <a:pt x="9353" y="40177"/>
                      <a:pt x="258" y="31334"/>
                      <a:pt x="5" y="20344"/>
                    </a:cubicBezTo>
                    <a:cubicBezTo>
                      <a:pt x="-247" y="9416"/>
                      <a:pt x="8595" y="258"/>
                      <a:pt x="19649" y="5"/>
                    </a:cubicBezTo>
                    <a:cubicBezTo>
                      <a:pt x="31019" y="-247"/>
                      <a:pt x="40430" y="8848"/>
                      <a:pt x="40367" y="19965"/>
                    </a:cubicBezTo>
                    <a:cubicBezTo>
                      <a:pt x="40240" y="30955"/>
                      <a:pt x="31271" y="39924"/>
                      <a:pt x="20344" y="40051"/>
                    </a:cubicBezTo>
                    <a:close/>
                  </a:path>
                </a:pathLst>
              </a:custGeom>
              <a:noFill/>
              <a:ln w="12700" cap="flat">
                <a:solidFill>
                  <a:srgbClr val="39523E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1D9404C0-3014-498B-AA66-EA8014695588}"/>
              </a:ext>
            </a:extLst>
          </p:cNvPr>
          <p:cNvGrpSpPr/>
          <p:nvPr/>
        </p:nvGrpSpPr>
        <p:grpSpPr>
          <a:xfrm>
            <a:off x="5574573" y="2433764"/>
            <a:ext cx="1402634" cy="1267697"/>
            <a:chOff x="5652099" y="2445249"/>
            <a:chExt cx="1402634" cy="1267697"/>
          </a:xfrm>
        </p:grpSpPr>
        <p:sp>
          <p:nvSpPr>
            <p:cNvPr id="207" name="手繪多邊形: 圖案 206">
              <a:extLst>
                <a:ext uri="{FF2B5EF4-FFF2-40B4-BE49-F238E27FC236}">
                  <a16:creationId xmlns:a16="http://schemas.microsoft.com/office/drawing/2014/main" id="{573232CB-932B-41E6-904F-65830946E597}"/>
                </a:ext>
              </a:extLst>
            </p:cNvPr>
            <p:cNvSpPr/>
            <p:nvPr/>
          </p:nvSpPr>
          <p:spPr>
            <a:xfrm>
              <a:off x="5652099" y="2601305"/>
              <a:ext cx="1402634" cy="1111641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08" name="手繪多邊形: 圖案 207">
              <a:extLst>
                <a:ext uri="{FF2B5EF4-FFF2-40B4-BE49-F238E27FC236}">
                  <a16:creationId xmlns:a16="http://schemas.microsoft.com/office/drawing/2014/main" id="{19A0B2AC-E69A-4920-B541-8CCE83DDB240}"/>
                </a:ext>
              </a:extLst>
            </p:cNvPr>
            <p:cNvSpPr/>
            <p:nvPr/>
          </p:nvSpPr>
          <p:spPr>
            <a:xfrm>
              <a:off x="5968414" y="2601304"/>
              <a:ext cx="9784" cy="1111641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09" name="手繪多邊形: 圖案 208">
              <a:extLst>
                <a:ext uri="{FF2B5EF4-FFF2-40B4-BE49-F238E27FC236}">
                  <a16:creationId xmlns:a16="http://schemas.microsoft.com/office/drawing/2014/main" id="{8DCB38B2-0E29-48D1-BF6B-C615D1BB0793}"/>
                </a:ext>
              </a:extLst>
            </p:cNvPr>
            <p:cNvSpPr/>
            <p:nvPr/>
          </p:nvSpPr>
          <p:spPr>
            <a:xfrm>
              <a:off x="5726174" y="3359365"/>
              <a:ext cx="166342" cy="87761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0" name="手繪多邊形: 圖案 209">
              <a:extLst>
                <a:ext uri="{FF2B5EF4-FFF2-40B4-BE49-F238E27FC236}">
                  <a16:creationId xmlns:a16="http://schemas.microsoft.com/office/drawing/2014/main" id="{9D566169-4662-4133-B3C0-AB11F8F45A52}"/>
                </a:ext>
              </a:extLst>
            </p:cNvPr>
            <p:cNvSpPr/>
            <p:nvPr/>
          </p:nvSpPr>
          <p:spPr>
            <a:xfrm>
              <a:off x="5726174" y="3509340"/>
              <a:ext cx="166342" cy="136518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rgbClr val="39523E"/>
            </a:solidFill>
            <a:ln w="63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1" name="手繪多邊形: 圖案 210">
              <a:extLst>
                <a:ext uri="{FF2B5EF4-FFF2-40B4-BE49-F238E27FC236}">
                  <a16:creationId xmlns:a16="http://schemas.microsoft.com/office/drawing/2014/main" id="{4C4A5A1D-AC6B-43D7-92F3-89D4776D9F96}"/>
                </a:ext>
              </a:extLst>
            </p:cNvPr>
            <p:cNvSpPr/>
            <p:nvPr/>
          </p:nvSpPr>
          <p:spPr>
            <a:xfrm>
              <a:off x="6440167" y="267658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2" name="手繪多邊形: 圖案 211">
              <a:extLst>
                <a:ext uri="{FF2B5EF4-FFF2-40B4-BE49-F238E27FC236}">
                  <a16:creationId xmlns:a16="http://schemas.microsoft.com/office/drawing/2014/main" id="{6D658340-A9F9-4D32-9F64-3AF3F03D6A3E}"/>
                </a:ext>
              </a:extLst>
            </p:cNvPr>
            <p:cNvSpPr/>
            <p:nvPr/>
          </p:nvSpPr>
          <p:spPr>
            <a:xfrm>
              <a:off x="6440167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3" name="手繪多邊形: 圖案 212">
              <a:extLst>
                <a:ext uri="{FF2B5EF4-FFF2-40B4-BE49-F238E27FC236}">
                  <a16:creationId xmlns:a16="http://schemas.microsoft.com/office/drawing/2014/main" id="{3CDADAD2-4E8F-4A03-BBC3-918859737D5E}"/>
                </a:ext>
              </a:extLst>
            </p:cNvPr>
            <p:cNvSpPr/>
            <p:nvPr/>
          </p:nvSpPr>
          <p:spPr>
            <a:xfrm>
              <a:off x="6247506" y="267658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4" name="手繪多邊形: 圖案 213">
              <a:extLst>
                <a:ext uri="{FF2B5EF4-FFF2-40B4-BE49-F238E27FC236}">
                  <a16:creationId xmlns:a16="http://schemas.microsoft.com/office/drawing/2014/main" id="{A1351864-46DD-4B4D-B6EE-24C8E589F2A8}"/>
                </a:ext>
              </a:extLst>
            </p:cNvPr>
            <p:cNvSpPr/>
            <p:nvPr/>
          </p:nvSpPr>
          <p:spPr>
            <a:xfrm>
              <a:off x="6247506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5" name="手繪多邊形: 圖案 214">
              <a:extLst>
                <a:ext uri="{FF2B5EF4-FFF2-40B4-BE49-F238E27FC236}">
                  <a16:creationId xmlns:a16="http://schemas.microsoft.com/office/drawing/2014/main" id="{02C9ABF5-6765-44F3-9C1A-9FC2E76C5095}"/>
                </a:ext>
              </a:extLst>
            </p:cNvPr>
            <p:cNvSpPr/>
            <p:nvPr/>
          </p:nvSpPr>
          <p:spPr>
            <a:xfrm>
              <a:off x="6054941" y="2676584"/>
              <a:ext cx="156557" cy="682586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6" name="手繪多邊形: 圖案 215">
              <a:extLst>
                <a:ext uri="{FF2B5EF4-FFF2-40B4-BE49-F238E27FC236}">
                  <a16:creationId xmlns:a16="http://schemas.microsoft.com/office/drawing/2014/main" id="{269698CA-5A12-4CED-BA4C-6CF854497EB7}"/>
                </a:ext>
              </a:extLst>
            </p:cNvPr>
            <p:cNvSpPr/>
            <p:nvPr/>
          </p:nvSpPr>
          <p:spPr>
            <a:xfrm>
              <a:off x="6054941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7" name="手繪多邊形: 圖案 216">
              <a:extLst>
                <a:ext uri="{FF2B5EF4-FFF2-40B4-BE49-F238E27FC236}">
                  <a16:creationId xmlns:a16="http://schemas.microsoft.com/office/drawing/2014/main" id="{7C90119A-3112-4EF9-A5F8-15C753578980}"/>
                </a:ext>
              </a:extLst>
            </p:cNvPr>
            <p:cNvSpPr/>
            <p:nvPr/>
          </p:nvSpPr>
          <p:spPr>
            <a:xfrm>
              <a:off x="6632830" y="2676584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8" name="手繪多邊形: 圖案 217">
              <a:extLst>
                <a:ext uri="{FF2B5EF4-FFF2-40B4-BE49-F238E27FC236}">
                  <a16:creationId xmlns:a16="http://schemas.microsoft.com/office/drawing/2014/main" id="{B1543230-C6CE-4C8E-822B-A8F60246978B}"/>
                </a:ext>
              </a:extLst>
            </p:cNvPr>
            <p:cNvSpPr/>
            <p:nvPr/>
          </p:nvSpPr>
          <p:spPr>
            <a:xfrm>
              <a:off x="6632830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19" name="手繪多邊形: 圖案 218">
              <a:extLst>
                <a:ext uri="{FF2B5EF4-FFF2-40B4-BE49-F238E27FC236}">
                  <a16:creationId xmlns:a16="http://schemas.microsoft.com/office/drawing/2014/main" id="{88C1375A-90BD-4696-82DA-E523BAB8B8CC}"/>
                </a:ext>
              </a:extLst>
            </p:cNvPr>
            <p:cNvSpPr/>
            <p:nvPr/>
          </p:nvSpPr>
          <p:spPr>
            <a:xfrm>
              <a:off x="6825492" y="2676585"/>
              <a:ext cx="156557" cy="682586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0" name="手繪多邊形: 圖案 219">
              <a:extLst>
                <a:ext uri="{FF2B5EF4-FFF2-40B4-BE49-F238E27FC236}">
                  <a16:creationId xmlns:a16="http://schemas.microsoft.com/office/drawing/2014/main" id="{972AA8DD-611D-453B-BB33-E034D8B7BC09}"/>
                </a:ext>
              </a:extLst>
            </p:cNvPr>
            <p:cNvSpPr/>
            <p:nvPr/>
          </p:nvSpPr>
          <p:spPr>
            <a:xfrm>
              <a:off x="6825492" y="3219631"/>
              <a:ext cx="156557" cy="9751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1" name="手繪多邊形: 圖案 220">
              <a:extLst>
                <a:ext uri="{FF2B5EF4-FFF2-40B4-BE49-F238E27FC236}">
                  <a16:creationId xmlns:a16="http://schemas.microsoft.com/office/drawing/2014/main" id="{5C520218-7828-4C0E-99E9-5CED6CE59EC1}"/>
                </a:ext>
              </a:extLst>
            </p:cNvPr>
            <p:cNvSpPr/>
            <p:nvPr/>
          </p:nvSpPr>
          <p:spPr>
            <a:xfrm>
              <a:off x="5819128" y="2677852"/>
              <a:ext cx="48924" cy="39005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2" name="手繪多邊形: 圖案 221">
              <a:extLst>
                <a:ext uri="{FF2B5EF4-FFF2-40B4-BE49-F238E27FC236}">
                  <a16:creationId xmlns:a16="http://schemas.microsoft.com/office/drawing/2014/main" id="{DE5B891B-34B5-40B2-9B2C-60E74D96CDFD}"/>
                </a:ext>
              </a:extLst>
            </p:cNvPr>
            <p:cNvSpPr/>
            <p:nvPr/>
          </p:nvSpPr>
          <p:spPr>
            <a:xfrm>
              <a:off x="5877739" y="2677852"/>
              <a:ext cx="48924" cy="39005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3" name="手繪多邊形: 圖案 222">
              <a:extLst>
                <a:ext uri="{FF2B5EF4-FFF2-40B4-BE49-F238E27FC236}">
                  <a16:creationId xmlns:a16="http://schemas.microsoft.com/office/drawing/2014/main" id="{8406C0CC-047B-4337-BBBC-1C724B58A921}"/>
                </a:ext>
              </a:extLst>
            </p:cNvPr>
            <p:cNvSpPr/>
            <p:nvPr/>
          </p:nvSpPr>
          <p:spPr>
            <a:xfrm>
              <a:off x="5760421" y="2677852"/>
              <a:ext cx="48924" cy="39005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4" name="手繪多邊形: 圖案 223">
              <a:extLst>
                <a:ext uri="{FF2B5EF4-FFF2-40B4-BE49-F238E27FC236}">
                  <a16:creationId xmlns:a16="http://schemas.microsoft.com/office/drawing/2014/main" id="{02A95AA9-80A6-4724-996C-60FFBD65442A}"/>
                </a:ext>
              </a:extLst>
            </p:cNvPr>
            <p:cNvSpPr/>
            <p:nvPr/>
          </p:nvSpPr>
          <p:spPr>
            <a:xfrm>
              <a:off x="5703083" y="2677367"/>
              <a:ext cx="48924" cy="39005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5" name="手繪多邊形: 圖案 224">
              <a:extLst>
                <a:ext uri="{FF2B5EF4-FFF2-40B4-BE49-F238E27FC236}">
                  <a16:creationId xmlns:a16="http://schemas.microsoft.com/office/drawing/2014/main" id="{6BBA6973-916D-41C1-85E9-7385D2A15E42}"/>
                </a:ext>
              </a:extLst>
            </p:cNvPr>
            <p:cNvSpPr/>
            <p:nvPr/>
          </p:nvSpPr>
          <p:spPr>
            <a:xfrm>
              <a:off x="5730577" y="2703401"/>
              <a:ext cx="19569" cy="9751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39523E"/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6" name="手繪多邊形: 圖案 225">
              <a:extLst>
                <a:ext uri="{FF2B5EF4-FFF2-40B4-BE49-F238E27FC236}">
                  <a16:creationId xmlns:a16="http://schemas.microsoft.com/office/drawing/2014/main" id="{E277E9E8-685D-4518-B89D-1AAA787A3332}"/>
                </a:ext>
              </a:extLst>
            </p:cNvPr>
            <p:cNvSpPr/>
            <p:nvPr/>
          </p:nvSpPr>
          <p:spPr>
            <a:xfrm>
              <a:off x="5749265" y="3583159"/>
              <a:ext cx="117418" cy="39005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rgbClr val="39523E"/>
            </a:solidFill>
            <a:ln w="317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7" name="手繪多邊形: 圖案 226">
              <a:extLst>
                <a:ext uri="{FF2B5EF4-FFF2-40B4-BE49-F238E27FC236}">
                  <a16:creationId xmlns:a16="http://schemas.microsoft.com/office/drawing/2014/main" id="{6B5FAC5E-49F5-4392-AE67-ADF88E4AB0EE}"/>
                </a:ext>
              </a:extLst>
            </p:cNvPr>
            <p:cNvSpPr/>
            <p:nvPr/>
          </p:nvSpPr>
          <p:spPr>
            <a:xfrm>
              <a:off x="6052102" y="3414945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8" name="手繪多邊形: 圖案 227">
              <a:extLst>
                <a:ext uri="{FF2B5EF4-FFF2-40B4-BE49-F238E27FC236}">
                  <a16:creationId xmlns:a16="http://schemas.microsoft.com/office/drawing/2014/main" id="{9808090C-8568-4F41-B847-AF8E53F2EB2A}"/>
                </a:ext>
              </a:extLst>
            </p:cNvPr>
            <p:cNvSpPr/>
            <p:nvPr/>
          </p:nvSpPr>
          <p:spPr>
            <a:xfrm>
              <a:off x="6405235" y="3414948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29" name="手繪多邊形: 圖案 228">
              <a:extLst>
                <a:ext uri="{FF2B5EF4-FFF2-40B4-BE49-F238E27FC236}">
                  <a16:creationId xmlns:a16="http://schemas.microsoft.com/office/drawing/2014/main" id="{F9BB3144-DE10-4BFF-8224-FE45B0ECD13F}"/>
                </a:ext>
              </a:extLst>
            </p:cNvPr>
            <p:cNvSpPr/>
            <p:nvPr/>
          </p:nvSpPr>
          <p:spPr>
            <a:xfrm>
              <a:off x="6536543" y="3414956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30" name="手繪多邊形: 圖案 229">
              <a:extLst>
                <a:ext uri="{FF2B5EF4-FFF2-40B4-BE49-F238E27FC236}">
                  <a16:creationId xmlns:a16="http://schemas.microsoft.com/office/drawing/2014/main" id="{0652FFFF-E989-4626-B4FB-BAD3C5FA54BD}"/>
                </a:ext>
              </a:extLst>
            </p:cNvPr>
            <p:cNvSpPr/>
            <p:nvPr/>
          </p:nvSpPr>
          <p:spPr>
            <a:xfrm>
              <a:off x="6889677" y="3414961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31" name="手繪多邊形: 圖案 230">
              <a:extLst>
                <a:ext uri="{FF2B5EF4-FFF2-40B4-BE49-F238E27FC236}">
                  <a16:creationId xmlns:a16="http://schemas.microsoft.com/office/drawing/2014/main" id="{C2825C8E-A86B-4395-9A00-CE9D8F0E4BE1}"/>
                </a:ext>
              </a:extLst>
            </p:cNvPr>
            <p:cNvSpPr/>
            <p:nvPr/>
          </p:nvSpPr>
          <p:spPr>
            <a:xfrm>
              <a:off x="6052104" y="354972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32" name="手繪多邊形: 圖案 231">
              <a:extLst>
                <a:ext uri="{FF2B5EF4-FFF2-40B4-BE49-F238E27FC236}">
                  <a16:creationId xmlns:a16="http://schemas.microsoft.com/office/drawing/2014/main" id="{13DAB0B5-A96F-457E-86C0-3CDA5F996BDC}"/>
                </a:ext>
              </a:extLst>
            </p:cNvPr>
            <p:cNvSpPr/>
            <p:nvPr/>
          </p:nvSpPr>
          <p:spPr>
            <a:xfrm>
              <a:off x="6405228" y="354972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33" name="手繪多邊形: 圖案 232">
              <a:extLst>
                <a:ext uri="{FF2B5EF4-FFF2-40B4-BE49-F238E27FC236}">
                  <a16:creationId xmlns:a16="http://schemas.microsoft.com/office/drawing/2014/main" id="{386EEA61-8643-4BFC-A972-51FB0BB9541F}"/>
                </a:ext>
              </a:extLst>
            </p:cNvPr>
            <p:cNvSpPr/>
            <p:nvPr/>
          </p:nvSpPr>
          <p:spPr>
            <a:xfrm>
              <a:off x="6536540" y="3549723"/>
              <a:ext cx="450099" cy="97513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rgbClr val="39523E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34" name="手繪多邊形: 圖案 233">
              <a:extLst>
                <a:ext uri="{FF2B5EF4-FFF2-40B4-BE49-F238E27FC236}">
                  <a16:creationId xmlns:a16="http://schemas.microsoft.com/office/drawing/2014/main" id="{74B07D3C-B906-4D4F-825D-C5718FB6C6B7}"/>
                </a:ext>
              </a:extLst>
            </p:cNvPr>
            <p:cNvSpPr/>
            <p:nvPr/>
          </p:nvSpPr>
          <p:spPr>
            <a:xfrm>
              <a:off x="6889464" y="3549723"/>
              <a:ext cx="9784" cy="97513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39523E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tx1"/>
                </a:solidFill>
              </a:endParaRPr>
            </a:p>
          </p:txBody>
        </p:sp>
        <p:sp>
          <p:nvSpPr>
            <p:cNvPr id="206" name="矩形 12">
              <a:extLst>
                <a:ext uri="{FF2B5EF4-FFF2-40B4-BE49-F238E27FC236}">
                  <a16:creationId xmlns:a16="http://schemas.microsoft.com/office/drawing/2014/main" id="{AB3F66EA-83D9-436F-982F-332A8416C9BD}"/>
                </a:ext>
              </a:extLst>
            </p:cNvPr>
            <p:cNvSpPr/>
            <p:nvPr/>
          </p:nvSpPr>
          <p:spPr>
            <a:xfrm>
              <a:off x="5686099" y="2445249"/>
              <a:ext cx="1334635" cy="157655"/>
            </a:xfrm>
            <a:custGeom>
              <a:avLst/>
              <a:gdLst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0 w 1615155"/>
                <a:gd name="connsiteY0" fmla="*/ 0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0 w 1615155"/>
                <a:gd name="connsiteY4" fmla="*/ 0 h 273465"/>
                <a:gd name="connsiteX0" fmla="*/ 299103 w 1615155"/>
                <a:gd name="connsiteY0" fmla="*/ 17092 h 273465"/>
                <a:gd name="connsiteX1" fmla="*/ 1615155 w 1615155"/>
                <a:gd name="connsiteY1" fmla="*/ 0 h 273465"/>
                <a:gd name="connsiteX2" fmla="*/ 1615155 w 1615155"/>
                <a:gd name="connsiteY2" fmla="*/ 273465 h 273465"/>
                <a:gd name="connsiteX3" fmla="*/ 0 w 1615155"/>
                <a:gd name="connsiteY3" fmla="*/ 273465 h 273465"/>
                <a:gd name="connsiteX4" fmla="*/ 299103 w 1615155"/>
                <a:gd name="connsiteY4" fmla="*/ 17092 h 273465"/>
                <a:gd name="connsiteX0" fmla="*/ 299103 w 1615155"/>
                <a:gd name="connsiteY0" fmla="*/ 0 h 256373"/>
                <a:gd name="connsiteX1" fmla="*/ 1316052 w 1615155"/>
                <a:gd name="connsiteY1" fmla="*/ 0 h 256373"/>
                <a:gd name="connsiteX2" fmla="*/ 1615155 w 1615155"/>
                <a:gd name="connsiteY2" fmla="*/ 256373 h 256373"/>
                <a:gd name="connsiteX3" fmla="*/ 0 w 1615155"/>
                <a:gd name="connsiteY3" fmla="*/ 256373 h 256373"/>
                <a:gd name="connsiteX4" fmla="*/ 299103 w 1615155"/>
                <a:gd name="connsiteY4" fmla="*/ 0 h 256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155" h="256373">
                  <a:moveTo>
                    <a:pt x="299103" y="0"/>
                  </a:moveTo>
                  <a:lnTo>
                    <a:pt x="1316052" y="0"/>
                  </a:lnTo>
                  <a:lnTo>
                    <a:pt x="1615155" y="256373"/>
                  </a:lnTo>
                  <a:lnTo>
                    <a:pt x="0" y="256373"/>
                  </a:lnTo>
                  <a:lnTo>
                    <a:pt x="299103" y="0"/>
                  </a:lnTo>
                  <a:close/>
                </a:path>
              </a:pathLst>
            </a:custGeom>
            <a:noFill/>
            <a:ln w="28575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tx1"/>
                </a:solidFill>
              </a:endParaRPr>
            </a:p>
          </p:txBody>
        </p:sp>
      </p:grpSp>
      <p:sp>
        <p:nvSpPr>
          <p:cNvPr id="282" name="文字方塊 281">
            <a:extLst>
              <a:ext uri="{FF2B5EF4-FFF2-40B4-BE49-F238E27FC236}">
                <a16:creationId xmlns:a16="http://schemas.microsoft.com/office/drawing/2014/main" id="{65E6732B-7214-471B-AB41-8A59B463DF0E}"/>
              </a:ext>
            </a:extLst>
          </p:cNvPr>
          <p:cNvSpPr txBox="1"/>
          <p:nvPr/>
        </p:nvSpPr>
        <p:spPr>
          <a:xfrm>
            <a:off x="4587498" y="2782873"/>
            <a:ext cx="879883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altLang="en-US" sz="105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 LUN</a:t>
            </a:r>
          </a:p>
        </p:txBody>
      </p:sp>
      <p:grpSp>
        <p:nvGrpSpPr>
          <p:cNvPr id="283" name="群組 282">
            <a:extLst>
              <a:ext uri="{FF2B5EF4-FFF2-40B4-BE49-F238E27FC236}">
                <a16:creationId xmlns:a16="http://schemas.microsoft.com/office/drawing/2014/main" id="{3D87E6A6-7F53-4710-A61B-4A88AAFBC1E6}"/>
              </a:ext>
            </a:extLst>
          </p:cNvPr>
          <p:cNvGrpSpPr/>
          <p:nvPr/>
        </p:nvGrpSpPr>
        <p:grpSpPr>
          <a:xfrm>
            <a:off x="4651017" y="2232630"/>
            <a:ext cx="637446" cy="499602"/>
            <a:chOff x="6612338" y="3841845"/>
            <a:chExt cx="1023583" cy="696036"/>
          </a:xfrm>
        </p:grpSpPr>
        <p:sp>
          <p:nvSpPr>
            <p:cNvPr id="284" name="手繪多邊形: 圖案 283">
              <a:extLst>
                <a:ext uri="{FF2B5EF4-FFF2-40B4-BE49-F238E27FC236}">
                  <a16:creationId xmlns:a16="http://schemas.microsoft.com/office/drawing/2014/main" id="{C78B9EF5-54A3-4985-A9D4-95A2416D6D6C}"/>
                </a:ext>
              </a:extLst>
            </p:cNvPr>
            <p:cNvSpPr/>
            <p:nvPr/>
          </p:nvSpPr>
          <p:spPr>
            <a:xfrm>
              <a:off x="6730153" y="4185314"/>
              <a:ext cx="877057" cy="168376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270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手繪多邊形: 圖案 284">
              <a:extLst>
                <a:ext uri="{FF2B5EF4-FFF2-40B4-BE49-F238E27FC236}">
                  <a16:creationId xmlns:a16="http://schemas.microsoft.com/office/drawing/2014/main" id="{15C4F408-45A3-4493-AC00-ADBEAF804986}"/>
                </a:ext>
              </a:extLst>
            </p:cNvPr>
            <p:cNvSpPr/>
            <p:nvPr/>
          </p:nvSpPr>
          <p:spPr>
            <a:xfrm>
              <a:off x="6844837" y="4408227"/>
              <a:ext cx="75696" cy="75692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手繪多邊形: 圖案 285">
              <a:extLst>
                <a:ext uri="{FF2B5EF4-FFF2-40B4-BE49-F238E27FC236}">
                  <a16:creationId xmlns:a16="http://schemas.microsoft.com/office/drawing/2014/main" id="{D8AEE9E0-10C4-4EB0-AF36-0C9AB3E8EDC3}"/>
                </a:ext>
              </a:extLst>
            </p:cNvPr>
            <p:cNvSpPr/>
            <p:nvPr/>
          </p:nvSpPr>
          <p:spPr>
            <a:xfrm flipH="1">
              <a:off x="6612338" y="3841845"/>
              <a:ext cx="754387" cy="409433"/>
            </a:xfrm>
            <a:custGeom>
              <a:avLst/>
              <a:gdLst>
                <a:gd name="connsiteX0" fmla="*/ 460275 w 841660"/>
                <a:gd name="connsiteY0" fmla="*/ 0 h 542595"/>
                <a:gd name="connsiteX1" fmla="*/ 683491 w 841660"/>
                <a:gd name="connsiteY1" fmla="*/ 207169 h 542595"/>
                <a:gd name="connsiteX2" fmla="*/ 841660 w 841660"/>
                <a:gd name="connsiteY2" fmla="*/ 374651 h 542595"/>
                <a:gd name="connsiteX3" fmla="*/ 670697 w 841660"/>
                <a:gd name="connsiteY3" fmla="*/ 542595 h 542595"/>
                <a:gd name="connsiteX4" fmla="*/ 596375 w 841660"/>
                <a:gd name="connsiteY4" fmla="*/ 542595 h 542595"/>
                <a:gd name="connsiteX5" fmla="*/ 596375 w 841660"/>
                <a:gd name="connsiteY5" fmla="*/ 516753 h 542595"/>
                <a:gd name="connsiteX6" fmla="*/ 670697 w 841660"/>
                <a:gd name="connsiteY6" fmla="*/ 516753 h 542595"/>
                <a:gd name="connsiteX7" fmla="*/ 815354 w 841660"/>
                <a:gd name="connsiteY7" fmla="*/ 374651 h 542595"/>
                <a:gd name="connsiteX8" fmla="*/ 670697 w 841660"/>
                <a:gd name="connsiteY8" fmla="*/ 232548 h 542595"/>
                <a:gd name="connsiteX9" fmla="*/ 657544 w 841660"/>
                <a:gd name="connsiteY9" fmla="*/ 232548 h 542595"/>
                <a:gd name="connsiteX10" fmla="*/ 657544 w 841660"/>
                <a:gd name="connsiteY10" fmla="*/ 219628 h 542595"/>
                <a:gd name="connsiteX11" fmla="*/ 460275 w 841660"/>
                <a:gd name="connsiteY11" fmla="*/ 25842 h 542595"/>
                <a:gd name="connsiteX12" fmla="*/ 287651 w 841660"/>
                <a:gd name="connsiteY12" fmla="*/ 122544 h 542595"/>
                <a:gd name="connsiteX13" fmla="*/ 283913 w 841660"/>
                <a:gd name="connsiteY13" fmla="*/ 129209 h 542595"/>
                <a:gd name="connsiteX14" fmla="*/ 263006 w 841660"/>
                <a:gd name="connsiteY14" fmla="*/ 129209 h 542595"/>
                <a:gd name="connsiteX15" fmla="*/ 157809 w 841660"/>
                <a:gd name="connsiteY15" fmla="*/ 232548 h 542595"/>
                <a:gd name="connsiteX16" fmla="*/ 157809 w 841660"/>
                <a:gd name="connsiteY16" fmla="*/ 245469 h 542595"/>
                <a:gd name="connsiteX17" fmla="*/ 144656 w 841660"/>
                <a:gd name="connsiteY17" fmla="*/ 245469 h 542595"/>
                <a:gd name="connsiteX18" fmla="*/ 26306 w 841660"/>
                <a:gd name="connsiteY18" fmla="*/ 374651 h 542595"/>
                <a:gd name="connsiteX19" fmla="*/ 36794 w 841660"/>
                <a:gd name="connsiteY19" fmla="*/ 425556 h 542595"/>
                <a:gd name="connsiteX20" fmla="*/ 10491 w 841660"/>
                <a:gd name="connsiteY20" fmla="*/ 425556 h 542595"/>
                <a:gd name="connsiteX21" fmla="*/ 0 w 841660"/>
                <a:gd name="connsiteY21" fmla="*/ 374651 h 542595"/>
                <a:gd name="connsiteX22" fmla="*/ 131946 w 841660"/>
                <a:gd name="connsiteY22" fmla="*/ 220144 h 542595"/>
                <a:gd name="connsiteX23" fmla="*/ 263006 w 841660"/>
                <a:gd name="connsiteY23" fmla="*/ 103340 h 542595"/>
                <a:gd name="connsiteX24" fmla="*/ 268572 w 841660"/>
                <a:gd name="connsiteY24" fmla="*/ 103340 h 542595"/>
                <a:gd name="connsiteX25" fmla="*/ 460275 w 841660"/>
                <a:gd name="connsiteY25" fmla="*/ 0 h 542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41660" h="542595">
                  <a:moveTo>
                    <a:pt x="460275" y="0"/>
                  </a:moveTo>
                  <a:cubicBezTo>
                    <a:pt x="579318" y="0"/>
                    <a:pt x="676900" y="91833"/>
                    <a:pt x="683491" y="207169"/>
                  </a:cubicBezTo>
                  <a:cubicBezTo>
                    <a:pt x="771796" y="213616"/>
                    <a:pt x="841660" y="286272"/>
                    <a:pt x="841660" y="374651"/>
                  </a:cubicBezTo>
                  <a:cubicBezTo>
                    <a:pt x="841660" y="467246"/>
                    <a:pt x="764985" y="542595"/>
                    <a:pt x="670697" y="542595"/>
                  </a:cubicBezTo>
                  <a:lnTo>
                    <a:pt x="596375" y="542595"/>
                  </a:lnTo>
                  <a:lnTo>
                    <a:pt x="596375" y="516753"/>
                  </a:lnTo>
                  <a:lnTo>
                    <a:pt x="670697" y="516753"/>
                  </a:lnTo>
                  <a:cubicBezTo>
                    <a:pt x="750447" y="516753"/>
                    <a:pt x="815354" y="452992"/>
                    <a:pt x="815354" y="374651"/>
                  </a:cubicBezTo>
                  <a:cubicBezTo>
                    <a:pt x="815354" y="296309"/>
                    <a:pt x="750475" y="232548"/>
                    <a:pt x="670697" y="232548"/>
                  </a:cubicBezTo>
                  <a:lnTo>
                    <a:pt x="657544" y="232548"/>
                  </a:lnTo>
                  <a:lnTo>
                    <a:pt x="657544" y="219628"/>
                  </a:lnTo>
                  <a:cubicBezTo>
                    <a:pt x="657544" y="112752"/>
                    <a:pt x="569045" y="25842"/>
                    <a:pt x="460275" y="25842"/>
                  </a:cubicBezTo>
                  <a:cubicBezTo>
                    <a:pt x="386341" y="25842"/>
                    <a:pt x="321822" y="61993"/>
                    <a:pt x="287651" y="122544"/>
                  </a:cubicBezTo>
                  <a:lnTo>
                    <a:pt x="283913" y="129209"/>
                  </a:lnTo>
                  <a:lnTo>
                    <a:pt x="263006" y="129209"/>
                  </a:lnTo>
                  <a:cubicBezTo>
                    <a:pt x="185444" y="129209"/>
                    <a:pt x="157809" y="182579"/>
                    <a:pt x="157809" y="232548"/>
                  </a:cubicBezTo>
                  <a:lnTo>
                    <a:pt x="157809" y="245469"/>
                  </a:lnTo>
                  <a:lnTo>
                    <a:pt x="144656" y="245469"/>
                  </a:lnTo>
                  <a:cubicBezTo>
                    <a:pt x="77201" y="245469"/>
                    <a:pt x="26306" y="300988"/>
                    <a:pt x="26306" y="374651"/>
                  </a:cubicBezTo>
                  <a:lnTo>
                    <a:pt x="36794" y="425556"/>
                  </a:lnTo>
                  <a:lnTo>
                    <a:pt x="10491" y="425556"/>
                  </a:lnTo>
                  <a:lnTo>
                    <a:pt x="0" y="374651"/>
                  </a:lnTo>
                  <a:cubicBezTo>
                    <a:pt x="0" y="290869"/>
                    <a:pt x="55880" y="226618"/>
                    <a:pt x="131946" y="220144"/>
                  </a:cubicBezTo>
                  <a:cubicBezTo>
                    <a:pt x="137124" y="148767"/>
                    <a:pt x="187411" y="103340"/>
                    <a:pt x="263006" y="103340"/>
                  </a:cubicBezTo>
                  <a:lnTo>
                    <a:pt x="268572" y="103340"/>
                  </a:lnTo>
                  <a:cubicBezTo>
                    <a:pt x="308281" y="38491"/>
                    <a:pt x="379363" y="0"/>
                    <a:pt x="460275" y="0"/>
                  </a:cubicBezTo>
                  <a:close/>
                </a:path>
              </a:pathLst>
            </a:cu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矩形: 圓角化同側角落 286">
              <a:extLst>
                <a:ext uri="{FF2B5EF4-FFF2-40B4-BE49-F238E27FC236}">
                  <a16:creationId xmlns:a16="http://schemas.microsoft.com/office/drawing/2014/main" id="{6332F32B-83EF-495F-899F-71EC8E04C303}"/>
                </a:ext>
              </a:extLst>
            </p:cNvPr>
            <p:cNvSpPr/>
            <p:nvPr/>
          </p:nvSpPr>
          <p:spPr>
            <a:xfrm>
              <a:off x="6707874" y="4360460"/>
              <a:ext cx="928047" cy="177421"/>
            </a:xfrm>
            <a:prstGeom prst="round2Same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矩形: 圓角 287">
              <a:extLst>
                <a:ext uri="{FF2B5EF4-FFF2-40B4-BE49-F238E27FC236}">
                  <a16:creationId xmlns:a16="http://schemas.microsoft.com/office/drawing/2014/main" id="{B516203A-8CBB-444C-81C1-DE6DB1433C10}"/>
                </a:ext>
              </a:extLst>
            </p:cNvPr>
            <p:cNvSpPr/>
            <p:nvPr/>
          </p:nvSpPr>
          <p:spPr>
            <a:xfrm>
              <a:off x="7327167" y="4427815"/>
              <a:ext cx="211760" cy="53060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9" name="文字方塊 288">
            <a:extLst>
              <a:ext uri="{FF2B5EF4-FFF2-40B4-BE49-F238E27FC236}">
                <a16:creationId xmlns:a16="http://schemas.microsoft.com/office/drawing/2014/main" id="{2F811D02-BA4D-495E-A1B1-A3BADBC860C4}"/>
              </a:ext>
            </a:extLst>
          </p:cNvPr>
          <p:cNvSpPr txBox="1"/>
          <p:nvPr/>
        </p:nvSpPr>
        <p:spPr>
          <a:xfrm>
            <a:off x="4651017" y="1881078"/>
            <a:ext cx="69510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5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Target</a:t>
            </a:r>
          </a:p>
        </p:txBody>
      </p:sp>
      <p:grpSp>
        <p:nvGrpSpPr>
          <p:cNvPr id="293" name="群組 292">
            <a:extLst>
              <a:ext uri="{FF2B5EF4-FFF2-40B4-BE49-F238E27FC236}">
                <a16:creationId xmlns:a16="http://schemas.microsoft.com/office/drawing/2014/main" id="{4C9761F3-298F-438C-8880-2950FF04EFF8}"/>
              </a:ext>
            </a:extLst>
          </p:cNvPr>
          <p:cNvGrpSpPr/>
          <p:nvPr/>
        </p:nvGrpSpPr>
        <p:grpSpPr>
          <a:xfrm>
            <a:off x="1764775" y="2417141"/>
            <a:ext cx="597279" cy="853948"/>
            <a:chOff x="4912659" y="5508327"/>
            <a:chExt cx="905540" cy="1215201"/>
          </a:xfrm>
        </p:grpSpPr>
        <p:sp>
          <p:nvSpPr>
            <p:cNvPr id="294" name="手繪多邊形: 圖案 293">
              <a:extLst>
                <a:ext uri="{FF2B5EF4-FFF2-40B4-BE49-F238E27FC236}">
                  <a16:creationId xmlns:a16="http://schemas.microsoft.com/office/drawing/2014/main" id="{F7F0750A-AF9E-4533-A5FB-CE1B96182782}"/>
                </a:ext>
              </a:extLst>
            </p:cNvPr>
            <p:cNvSpPr/>
            <p:nvPr/>
          </p:nvSpPr>
          <p:spPr>
            <a:xfrm>
              <a:off x="4937913" y="5508327"/>
              <a:ext cx="870633" cy="110304"/>
            </a:xfrm>
            <a:custGeom>
              <a:avLst/>
              <a:gdLst>
                <a:gd name="connsiteX0" fmla="*/ 0 w 877057"/>
                <a:gd name="connsiteY0" fmla="*/ 164925 h 162064"/>
                <a:gd name="connsiteX1" fmla="*/ 47666 w 877057"/>
                <a:gd name="connsiteY1" fmla="*/ 110585 h 162064"/>
                <a:gd name="connsiteX2" fmla="*/ 119165 w 877057"/>
                <a:gd name="connsiteY2" fmla="*/ 32413 h 162064"/>
                <a:gd name="connsiteX3" fmla="*/ 138232 w 877057"/>
                <a:gd name="connsiteY3" fmla="*/ 10487 h 162064"/>
                <a:gd name="connsiteX4" fmla="*/ 162065 w 877057"/>
                <a:gd name="connsiteY4" fmla="*/ 0 h 162064"/>
                <a:gd name="connsiteX5" fmla="*/ 720712 w 877057"/>
                <a:gd name="connsiteY5" fmla="*/ 0 h 162064"/>
                <a:gd name="connsiteX6" fmla="*/ 747405 w 877057"/>
                <a:gd name="connsiteY6" fmla="*/ 10487 h 162064"/>
                <a:gd name="connsiteX7" fmla="*/ 882777 w 877057"/>
                <a:gd name="connsiteY7" fmla="*/ 162065 h 162064"/>
                <a:gd name="connsiteX8" fmla="*/ 882777 w 877057"/>
                <a:gd name="connsiteY8" fmla="*/ 164925 h 162064"/>
                <a:gd name="connsiteX9" fmla="*/ 0 w 877057"/>
                <a:gd name="connsiteY9" fmla="*/ 164925 h 162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77057" h="162064">
                  <a:moveTo>
                    <a:pt x="0" y="164925"/>
                  </a:moveTo>
                  <a:cubicBezTo>
                    <a:pt x="16206" y="145858"/>
                    <a:pt x="32413" y="128699"/>
                    <a:pt x="47666" y="110585"/>
                  </a:cubicBezTo>
                  <a:cubicBezTo>
                    <a:pt x="71499" y="83892"/>
                    <a:pt x="95332" y="58153"/>
                    <a:pt x="119165" y="32413"/>
                  </a:cubicBezTo>
                  <a:cubicBezTo>
                    <a:pt x="125839" y="25740"/>
                    <a:pt x="132512" y="18113"/>
                    <a:pt x="138232" y="10487"/>
                  </a:cubicBezTo>
                  <a:cubicBezTo>
                    <a:pt x="143952" y="2860"/>
                    <a:pt x="151578" y="0"/>
                    <a:pt x="162065" y="0"/>
                  </a:cubicBezTo>
                  <a:cubicBezTo>
                    <a:pt x="347963" y="0"/>
                    <a:pt x="534814" y="0"/>
                    <a:pt x="720712" y="0"/>
                  </a:cubicBezTo>
                  <a:cubicBezTo>
                    <a:pt x="731199" y="0"/>
                    <a:pt x="739779" y="1907"/>
                    <a:pt x="747405" y="10487"/>
                  </a:cubicBezTo>
                  <a:cubicBezTo>
                    <a:pt x="792211" y="61966"/>
                    <a:pt x="837971" y="111539"/>
                    <a:pt x="882777" y="162065"/>
                  </a:cubicBezTo>
                  <a:cubicBezTo>
                    <a:pt x="882777" y="162065"/>
                    <a:pt x="882777" y="163018"/>
                    <a:pt x="882777" y="164925"/>
                  </a:cubicBezTo>
                  <a:cubicBezTo>
                    <a:pt x="589154" y="164925"/>
                    <a:pt x="295530" y="164925"/>
                    <a:pt x="0" y="164925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5" name="手繪多邊形: 圖案 294">
              <a:extLst>
                <a:ext uri="{FF2B5EF4-FFF2-40B4-BE49-F238E27FC236}">
                  <a16:creationId xmlns:a16="http://schemas.microsoft.com/office/drawing/2014/main" id="{92570D56-C214-418F-AA23-4232F71035A0}"/>
                </a:ext>
              </a:extLst>
            </p:cNvPr>
            <p:cNvSpPr/>
            <p:nvPr/>
          </p:nvSpPr>
          <p:spPr>
            <a:xfrm>
              <a:off x="5048040" y="5726315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6" name="矩形: 圓角 295">
              <a:extLst>
                <a:ext uri="{FF2B5EF4-FFF2-40B4-BE49-F238E27FC236}">
                  <a16:creationId xmlns:a16="http://schemas.microsoft.com/office/drawing/2014/main" id="{D3B17FE5-45CB-4FB6-AC45-959A594206F5}"/>
                </a:ext>
              </a:extLst>
            </p:cNvPr>
            <p:cNvSpPr/>
            <p:nvPr/>
          </p:nvSpPr>
          <p:spPr>
            <a:xfrm>
              <a:off x="5511079" y="5715001"/>
              <a:ext cx="203290" cy="57222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手繪多邊形: 圖案 296">
              <a:extLst>
                <a:ext uri="{FF2B5EF4-FFF2-40B4-BE49-F238E27FC236}">
                  <a16:creationId xmlns:a16="http://schemas.microsoft.com/office/drawing/2014/main" id="{189EEEC6-2576-441C-89A7-B4D759FF64D8}"/>
                </a:ext>
              </a:extLst>
            </p:cNvPr>
            <p:cNvSpPr/>
            <p:nvPr/>
          </p:nvSpPr>
          <p:spPr>
            <a:xfrm>
              <a:off x="5048040" y="5976528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矩形: 圓角化同側角落 297">
              <a:extLst>
                <a:ext uri="{FF2B5EF4-FFF2-40B4-BE49-F238E27FC236}">
                  <a16:creationId xmlns:a16="http://schemas.microsoft.com/office/drawing/2014/main" id="{ADA6C972-8A61-44CD-8406-664010955460}"/>
                </a:ext>
              </a:extLst>
            </p:cNvPr>
            <p:cNvSpPr/>
            <p:nvPr/>
          </p:nvSpPr>
          <p:spPr>
            <a:xfrm flipV="1">
              <a:off x="4922535" y="5623858"/>
              <a:ext cx="895664" cy="1099670"/>
            </a:xfrm>
            <a:prstGeom prst="round2SameRect">
              <a:avLst>
                <a:gd name="adj1" fmla="val 8603"/>
                <a:gd name="adj2" fmla="val 0"/>
              </a:avLst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矩形: 圓角 298">
              <a:extLst>
                <a:ext uri="{FF2B5EF4-FFF2-40B4-BE49-F238E27FC236}">
                  <a16:creationId xmlns:a16="http://schemas.microsoft.com/office/drawing/2014/main" id="{B4D8D1DF-A38E-4932-BF61-9A6A4AF938D5}"/>
                </a:ext>
              </a:extLst>
            </p:cNvPr>
            <p:cNvSpPr/>
            <p:nvPr/>
          </p:nvSpPr>
          <p:spPr>
            <a:xfrm>
              <a:off x="5511079" y="5997652"/>
              <a:ext cx="203290" cy="57222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0" name="直線接點 299">
              <a:extLst>
                <a:ext uri="{FF2B5EF4-FFF2-40B4-BE49-F238E27FC236}">
                  <a16:creationId xmlns:a16="http://schemas.microsoft.com/office/drawing/2014/main" id="{020C9F44-7D9F-4D24-90D6-4398FB1BEB57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136906"/>
              <a:ext cx="890926" cy="0"/>
            </a:xfrm>
            <a:prstGeom prst="line">
              <a:avLst/>
            </a:prstGeom>
            <a:ln w="19050">
              <a:solidFill>
                <a:srgbClr val="3952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直線接點 300">
              <a:extLst>
                <a:ext uri="{FF2B5EF4-FFF2-40B4-BE49-F238E27FC236}">
                  <a16:creationId xmlns:a16="http://schemas.microsoft.com/office/drawing/2014/main" id="{E0519C78-7865-4821-A52D-0FF13E0D2B7D}"/>
                </a:ext>
              </a:extLst>
            </p:cNvPr>
            <p:cNvCxnSpPr>
              <a:cxnSpLocks/>
            </p:cNvCxnSpPr>
            <p:nvPr/>
          </p:nvCxnSpPr>
          <p:spPr>
            <a:xfrm>
              <a:off x="4912659" y="5886822"/>
              <a:ext cx="883823" cy="0"/>
            </a:xfrm>
            <a:prstGeom prst="line">
              <a:avLst/>
            </a:prstGeom>
            <a:ln w="19050">
              <a:solidFill>
                <a:srgbClr val="3952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2" name="手繪多邊形: 圖案 301">
              <a:extLst>
                <a:ext uri="{FF2B5EF4-FFF2-40B4-BE49-F238E27FC236}">
                  <a16:creationId xmlns:a16="http://schemas.microsoft.com/office/drawing/2014/main" id="{51B25F2E-E704-4FA7-A11F-1EBC146E8C2A}"/>
                </a:ext>
              </a:extLst>
            </p:cNvPr>
            <p:cNvSpPr/>
            <p:nvPr/>
          </p:nvSpPr>
          <p:spPr>
            <a:xfrm>
              <a:off x="5048040" y="6233516"/>
              <a:ext cx="85747" cy="77638"/>
            </a:xfrm>
            <a:custGeom>
              <a:avLst/>
              <a:gdLst>
                <a:gd name="connsiteX0" fmla="*/ 43853 w 38132"/>
                <a:gd name="connsiteY0" fmla="*/ 21926 h 38132"/>
                <a:gd name="connsiteX1" fmla="*/ 21926 w 38132"/>
                <a:gd name="connsiteY1" fmla="*/ 43853 h 38132"/>
                <a:gd name="connsiteX2" fmla="*/ 0 w 38132"/>
                <a:gd name="connsiteY2" fmla="*/ 21926 h 38132"/>
                <a:gd name="connsiteX3" fmla="*/ 21926 w 38132"/>
                <a:gd name="connsiteY3" fmla="*/ 0 h 38132"/>
                <a:gd name="connsiteX4" fmla="*/ 43853 w 38132"/>
                <a:gd name="connsiteY4" fmla="*/ 21926 h 38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32" h="38132">
                  <a:moveTo>
                    <a:pt x="43853" y="21926"/>
                  </a:moveTo>
                  <a:cubicBezTo>
                    <a:pt x="43853" y="34036"/>
                    <a:pt x="34036" y="43853"/>
                    <a:pt x="21926" y="43853"/>
                  </a:cubicBezTo>
                  <a:cubicBezTo>
                    <a:pt x="9817" y="43853"/>
                    <a:pt x="0" y="34036"/>
                    <a:pt x="0" y="21926"/>
                  </a:cubicBezTo>
                  <a:cubicBezTo>
                    <a:pt x="0" y="9817"/>
                    <a:pt x="9817" y="0"/>
                    <a:pt x="21926" y="0"/>
                  </a:cubicBezTo>
                  <a:cubicBezTo>
                    <a:pt x="34036" y="0"/>
                    <a:pt x="43853" y="9817"/>
                    <a:pt x="43853" y="21926"/>
                  </a:cubicBezTo>
                  <a:close/>
                </a:path>
              </a:pathLst>
            </a:custGeom>
            <a:no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矩形: 圓角 302">
              <a:extLst>
                <a:ext uri="{FF2B5EF4-FFF2-40B4-BE49-F238E27FC236}">
                  <a16:creationId xmlns:a16="http://schemas.microsoft.com/office/drawing/2014/main" id="{12D35C2F-AAFA-4512-8CE3-DAC6ADD99D94}"/>
                </a:ext>
              </a:extLst>
            </p:cNvPr>
            <p:cNvSpPr/>
            <p:nvPr/>
          </p:nvSpPr>
          <p:spPr>
            <a:xfrm>
              <a:off x="5511079" y="6254639"/>
              <a:ext cx="203290" cy="57222"/>
            </a:xfrm>
            <a:prstGeom prst="roundRect">
              <a:avLst/>
            </a:prstGeom>
            <a:noFill/>
            <a:ln w="19050">
              <a:solidFill>
                <a:srgbClr val="39523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04" name="直線接點 303">
              <a:extLst>
                <a:ext uri="{FF2B5EF4-FFF2-40B4-BE49-F238E27FC236}">
                  <a16:creationId xmlns:a16="http://schemas.microsoft.com/office/drawing/2014/main" id="{7FC85B71-E1F7-486D-8B57-B816406E0A44}"/>
                </a:ext>
              </a:extLst>
            </p:cNvPr>
            <p:cNvCxnSpPr>
              <a:cxnSpLocks/>
            </p:cNvCxnSpPr>
            <p:nvPr/>
          </p:nvCxnSpPr>
          <p:spPr>
            <a:xfrm>
              <a:off x="4916557" y="6393894"/>
              <a:ext cx="890926" cy="0"/>
            </a:xfrm>
            <a:prstGeom prst="line">
              <a:avLst/>
            </a:prstGeom>
            <a:ln w="19050">
              <a:solidFill>
                <a:srgbClr val="39523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1" name="文字方塊 350">
            <a:extLst>
              <a:ext uri="{FF2B5EF4-FFF2-40B4-BE49-F238E27FC236}">
                <a16:creationId xmlns:a16="http://schemas.microsoft.com/office/drawing/2014/main" id="{FE47A378-8FA1-471C-9744-9F9FADE72AB0}"/>
              </a:ext>
            </a:extLst>
          </p:cNvPr>
          <p:cNvSpPr txBox="1"/>
          <p:nvPr/>
        </p:nvSpPr>
        <p:spPr>
          <a:xfrm>
            <a:off x="1522948" y="3265004"/>
            <a:ext cx="1059747" cy="5309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00" b="1">
                <a:solidFill>
                  <a:srgbClr val="39523E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Application </a:t>
            </a:r>
          </a:p>
          <a:p>
            <a:pPr algn="ctr"/>
            <a:r>
              <a:rPr lang="zh-TW" altLang="en-US" sz="1000" b="1">
                <a:solidFill>
                  <a:srgbClr val="39523E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Server</a:t>
            </a:r>
          </a:p>
          <a:p>
            <a:pPr algn="ctr"/>
            <a:endParaRPr lang="zh-TW" altLang="en-US" sz="1000" b="1">
              <a:solidFill>
                <a:srgbClr val="39523E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352" name="箭號: 左-右雙向 351">
            <a:extLst>
              <a:ext uri="{FF2B5EF4-FFF2-40B4-BE49-F238E27FC236}">
                <a16:creationId xmlns:a16="http://schemas.microsoft.com/office/drawing/2014/main" id="{80AB96BE-7255-467A-AA63-1952019869A7}"/>
              </a:ext>
            </a:extLst>
          </p:cNvPr>
          <p:cNvSpPr/>
          <p:nvPr/>
        </p:nvSpPr>
        <p:spPr>
          <a:xfrm>
            <a:off x="2561102" y="2639158"/>
            <a:ext cx="1682475" cy="136362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文字方塊 352">
            <a:extLst>
              <a:ext uri="{FF2B5EF4-FFF2-40B4-BE49-F238E27FC236}">
                <a16:creationId xmlns:a16="http://schemas.microsoft.com/office/drawing/2014/main" id="{1C5FB618-434A-4E5A-BC6E-6BBAE3659F7E}"/>
              </a:ext>
            </a:extLst>
          </p:cNvPr>
          <p:cNvSpPr txBox="1"/>
          <p:nvPr/>
        </p:nvSpPr>
        <p:spPr>
          <a:xfrm>
            <a:off x="2361498" y="2783971"/>
            <a:ext cx="848458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354" name="箭號: 左-右雙向 353">
            <a:extLst>
              <a:ext uri="{FF2B5EF4-FFF2-40B4-BE49-F238E27FC236}">
                <a16:creationId xmlns:a16="http://schemas.microsoft.com/office/drawing/2014/main" id="{19090117-6BE8-494F-A581-0D19451C5729}"/>
              </a:ext>
            </a:extLst>
          </p:cNvPr>
          <p:cNvSpPr/>
          <p:nvPr/>
        </p:nvSpPr>
        <p:spPr>
          <a:xfrm>
            <a:off x="1943735" y="3966113"/>
            <a:ext cx="2257210" cy="117228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文字方塊 354">
            <a:extLst>
              <a:ext uri="{FF2B5EF4-FFF2-40B4-BE49-F238E27FC236}">
                <a16:creationId xmlns:a16="http://schemas.microsoft.com/office/drawing/2014/main" id="{F4002467-4411-4E4B-84E4-6AE4D8EEF4E4}"/>
              </a:ext>
            </a:extLst>
          </p:cNvPr>
          <p:cNvSpPr txBox="1"/>
          <p:nvPr/>
        </p:nvSpPr>
        <p:spPr>
          <a:xfrm>
            <a:off x="2511616" y="4032146"/>
            <a:ext cx="1610716" cy="3770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SMB/NFS/AFP/</a:t>
            </a:r>
            <a:endParaRPr lang="en-US" altLang="zh-TW" sz="1000" b="1">
              <a:solidFill>
                <a:srgbClr val="444942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FTP/WebDAV</a:t>
            </a:r>
          </a:p>
        </p:txBody>
      </p:sp>
      <p:sp>
        <p:nvSpPr>
          <p:cNvPr id="360" name="文字方塊 359">
            <a:extLst>
              <a:ext uri="{FF2B5EF4-FFF2-40B4-BE49-F238E27FC236}">
                <a16:creationId xmlns:a16="http://schemas.microsoft.com/office/drawing/2014/main" id="{68194F5E-37B9-40E6-8CCD-8EF781BABE3B}"/>
              </a:ext>
            </a:extLst>
          </p:cNvPr>
          <p:cNvSpPr txBox="1"/>
          <p:nvPr/>
        </p:nvSpPr>
        <p:spPr>
          <a:xfrm>
            <a:off x="3160276" y="2758686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sp>
        <p:nvSpPr>
          <p:cNvPr id="387" name="文字方塊 386">
            <a:extLst>
              <a:ext uri="{FF2B5EF4-FFF2-40B4-BE49-F238E27FC236}">
                <a16:creationId xmlns:a16="http://schemas.microsoft.com/office/drawing/2014/main" id="{A754B1F1-9E2B-4778-9523-4793075A9FBD}"/>
              </a:ext>
            </a:extLst>
          </p:cNvPr>
          <p:cNvSpPr txBox="1"/>
          <p:nvPr/>
        </p:nvSpPr>
        <p:spPr>
          <a:xfrm>
            <a:off x="605073" y="3155669"/>
            <a:ext cx="700694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Client</a:t>
            </a:r>
            <a:endParaRPr lang="zh-TW" altLang="en-US" sz="1000" b="1">
              <a:solidFill>
                <a:srgbClr val="39523E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88" name="箭號: 左-右雙向 387">
            <a:extLst>
              <a:ext uri="{FF2B5EF4-FFF2-40B4-BE49-F238E27FC236}">
                <a16:creationId xmlns:a16="http://schemas.microsoft.com/office/drawing/2014/main" id="{E99D8E79-3C97-486B-A9C3-E84D1CE806AA}"/>
              </a:ext>
            </a:extLst>
          </p:cNvPr>
          <p:cNvSpPr/>
          <p:nvPr/>
        </p:nvSpPr>
        <p:spPr>
          <a:xfrm>
            <a:off x="1250124" y="2802602"/>
            <a:ext cx="469487" cy="122203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7" name="群組 396">
            <a:extLst>
              <a:ext uri="{FF2B5EF4-FFF2-40B4-BE49-F238E27FC236}">
                <a16:creationId xmlns:a16="http://schemas.microsoft.com/office/drawing/2014/main" id="{C33B0932-7575-4EB0-80A2-5A2EE9EFD330}"/>
              </a:ext>
            </a:extLst>
          </p:cNvPr>
          <p:cNvGrpSpPr/>
          <p:nvPr/>
        </p:nvGrpSpPr>
        <p:grpSpPr>
          <a:xfrm>
            <a:off x="1596134" y="1499583"/>
            <a:ext cx="850012" cy="546519"/>
            <a:chOff x="615070" y="1966505"/>
            <a:chExt cx="1115360" cy="665496"/>
          </a:xfrm>
          <a:noFill/>
        </p:grpSpPr>
        <p:sp>
          <p:nvSpPr>
            <p:cNvPr id="399" name="手繪多邊形: 圖案 398">
              <a:extLst>
                <a:ext uri="{FF2B5EF4-FFF2-40B4-BE49-F238E27FC236}">
                  <a16:creationId xmlns:a16="http://schemas.microsoft.com/office/drawing/2014/main" id="{954075C4-8FA8-4BA5-AF4E-028214F60395}"/>
                </a:ext>
              </a:extLst>
            </p:cNvPr>
            <p:cNvSpPr/>
            <p:nvPr/>
          </p:nvSpPr>
          <p:spPr>
            <a:xfrm>
              <a:off x="933835" y="1966505"/>
              <a:ext cx="796595" cy="651099"/>
            </a:xfrm>
            <a:custGeom>
              <a:avLst/>
              <a:gdLst>
                <a:gd name="connsiteX0" fmla="*/ 63593 w 796595"/>
                <a:gd name="connsiteY0" fmla="*/ 607620 h 651099"/>
                <a:gd name="connsiteX1" fmla="*/ 733001 w 796595"/>
                <a:gd name="connsiteY1" fmla="*/ 607620 h 651099"/>
                <a:gd name="connsiteX2" fmla="*/ 733001 w 796595"/>
                <a:gd name="connsiteY2" fmla="*/ 651099 h 651099"/>
                <a:gd name="connsiteX3" fmla="*/ 63593 w 796595"/>
                <a:gd name="connsiteY3" fmla="*/ 651099 h 651099"/>
                <a:gd name="connsiteX4" fmla="*/ 63148 w 796595"/>
                <a:gd name="connsiteY4" fmla="*/ 60404 h 651099"/>
                <a:gd name="connsiteX5" fmla="*/ 63148 w 796595"/>
                <a:gd name="connsiteY5" fmla="*/ 464625 h 651099"/>
                <a:gd name="connsiteX6" fmla="*/ 733390 w 796595"/>
                <a:gd name="connsiteY6" fmla="*/ 464625 h 651099"/>
                <a:gd name="connsiteX7" fmla="*/ 733390 w 796595"/>
                <a:gd name="connsiteY7" fmla="*/ 60404 h 651099"/>
                <a:gd name="connsiteX8" fmla="*/ 0 w 796595"/>
                <a:gd name="connsiteY8" fmla="*/ 0 h 651099"/>
                <a:gd name="connsiteX9" fmla="*/ 796595 w 796595"/>
                <a:gd name="connsiteY9" fmla="*/ 0 h 651099"/>
                <a:gd name="connsiteX10" fmla="*/ 796595 w 796595"/>
                <a:gd name="connsiteY10" fmla="*/ 525032 h 651099"/>
                <a:gd name="connsiteX11" fmla="*/ 509142 w 796595"/>
                <a:gd name="connsiteY11" fmla="*/ 525032 h 651099"/>
                <a:gd name="connsiteX12" fmla="*/ 509142 w 796595"/>
                <a:gd name="connsiteY12" fmla="*/ 603286 h 651099"/>
                <a:gd name="connsiteX13" fmla="*/ 287451 w 796595"/>
                <a:gd name="connsiteY13" fmla="*/ 603286 h 651099"/>
                <a:gd name="connsiteX14" fmla="*/ 287451 w 796595"/>
                <a:gd name="connsiteY14" fmla="*/ 525032 h 651099"/>
                <a:gd name="connsiteX15" fmla="*/ 0 w 796595"/>
                <a:gd name="connsiteY15" fmla="*/ 525032 h 65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96595" h="651099">
                  <a:moveTo>
                    <a:pt x="63593" y="607620"/>
                  </a:moveTo>
                  <a:lnTo>
                    <a:pt x="733001" y="607620"/>
                  </a:lnTo>
                  <a:lnTo>
                    <a:pt x="733001" y="651099"/>
                  </a:lnTo>
                  <a:lnTo>
                    <a:pt x="63593" y="651099"/>
                  </a:lnTo>
                  <a:close/>
                  <a:moveTo>
                    <a:pt x="63148" y="60404"/>
                  </a:moveTo>
                  <a:lnTo>
                    <a:pt x="63148" y="464625"/>
                  </a:lnTo>
                  <a:lnTo>
                    <a:pt x="733390" y="464625"/>
                  </a:lnTo>
                  <a:lnTo>
                    <a:pt x="733390" y="60404"/>
                  </a:lnTo>
                  <a:close/>
                  <a:moveTo>
                    <a:pt x="0" y="0"/>
                  </a:moveTo>
                  <a:lnTo>
                    <a:pt x="796595" y="0"/>
                  </a:lnTo>
                  <a:lnTo>
                    <a:pt x="796595" y="525032"/>
                  </a:lnTo>
                  <a:lnTo>
                    <a:pt x="509142" y="525032"/>
                  </a:lnTo>
                  <a:lnTo>
                    <a:pt x="509142" y="603286"/>
                  </a:lnTo>
                  <a:lnTo>
                    <a:pt x="287451" y="603286"/>
                  </a:lnTo>
                  <a:lnTo>
                    <a:pt x="287451" y="525032"/>
                  </a:lnTo>
                  <a:lnTo>
                    <a:pt x="0" y="525032"/>
                  </a:lnTo>
                  <a:close/>
                </a:path>
              </a:pathLst>
            </a:custGeom>
            <a:grpFill/>
            <a:ln w="19050" cap="rnd">
              <a:solidFill>
                <a:srgbClr val="39523E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手繪多邊形: 圖案 399">
              <a:extLst>
                <a:ext uri="{FF2B5EF4-FFF2-40B4-BE49-F238E27FC236}">
                  <a16:creationId xmlns:a16="http://schemas.microsoft.com/office/drawing/2014/main" id="{DD9A4203-107F-47C0-8637-2470B67A0D39}"/>
                </a:ext>
              </a:extLst>
            </p:cNvPr>
            <p:cNvSpPr/>
            <p:nvPr/>
          </p:nvSpPr>
          <p:spPr>
            <a:xfrm>
              <a:off x="615070" y="2045181"/>
              <a:ext cx="269504" cy="586820"/>
            </a:xfrm>
            <a:custGeom>
              <a:avLst/>
              <a:gdLst>
                <a:gd name="connsiteX0" fmla="*/ 52181 w 269504"/>
                <a:gd name="connsiteY0" fmla="*/ 469456 h 586820"/>
                <a:gd name="connsiteX1" fmla="*/ 52181 w 269504"/>
                <a:gd name="connsiteY1" fmla="*/ 508565 h 586820"/>
                <a:gd name="connsiteX2" fmla="*/ 213024 w 269504"/>
                <a:gd name="connsiteY2" fmla="*/ 508565 h 586820"/>
                <a:gd name="connsiteX3" fmla="*/ 213024 w 269504"/>
                <a:gd name="connsiteY3" fmla="*/ 469456 h 586820"/>
                <a:gd name="connsiteX4" fmla="*/ 52181 w 269504"/>
                <a:gd name="connsiteY4" fmla="*/ 397738 h 586820"/>
                <a:gd name="connsiteX5" fmla="*/ 52181 w 269504"/>
                <a:gd name="connsiteY5" fmla="*/ 436847 h 586820"/>
                <a:gd name="connsiteX6" fmla="*/ 213024 w 269504"/>
                <a:gd name="connsiteY6" fmla="*/ 436847 h 586820"/>
                <a:gd name="connsiteX7" fmla="*/ 213024 w 269504"/>
                <a:gd name="connsiteY7" fmla="*/ 397738 h 586820"/>
                <a:gd name="connsiteX8" fmla="*/ 52181 w 269504"/>
                <a:gd name="connsiteY8" fmla="*/ 256468 h 586820"/>
                <a:gd name="connsiteX9" fmla="*/ 52181 w 269504"/>
                <a:gd name="connsiteY9" fmla="*/ 365129 h 586820"/>
                <a:gd name="connsiteX10" fmla="*/ 213024 w 269504"/>
                <a:gd name="connsiteY10" fmla="*/ 365129 h 586820"/>
                <a:gd name="connsiteX11" fmla="*/ 213024 w 269504"/>
                <a:gd name="connsiteY11" fmla="*/ 256468 h 586820"/>
                <a:gd name="connsiteX12" fmla="*/ 68469 w 269504"/>
                <a:gd name="connsiteY12" fmla="*/ 203203 h 586820"/>
                <a:gd name="connsiteX13" fmla="*/ 56516 w 269504"/>
                <a:gd name="connsiteY13" fmla="*/ 215156 h 586820"/>
                <a:gd name="connsiteX14" fmla="*/ 68469 w 269504"/>
                <a:gd name="connsiteY14" fmla="*/ 227109 h 586820"/>
                <a:gd name="connsiteX15" fmla="*/ 80422 w 269504"/>
                <a:gd name="connsiteY15" fmla="*/ 215156 h 586820"/>
                <a:gd name="connsiteX16" fmla="*/ 68469 w 269504"/>
                <a:gd name="connsiteY16" fmla="*/ 203203 h 586820"/>
                <a:gd name="connsiteX17" fmla="*/ 0 w 269504"/>
                <a:gd name="connsiteY17" fmla="*/ 0 h 586820"/>
                <a:gd name="connsiteX18" fmla="*/ 269504 w 269504"/>
                <a:gd name="connsiteY18" fmla="*/ 0 h 586820"/>
                <a:gd name="connsiteX19" fmla="*/ 269504 w 269504"/>
                <a:gd name="connsiteY19" fmla="*/ 586820 h 586820"/>
                <a:gd name="connsiteX20" fmla="*/ 0 w 269504"/>
                <a:gd name="connsiteY20" fmla="*/ 586820 h 58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504" h="586820">
                  <a:moveTo>
                    <a:pt x="52181" y="469456"/>
                  </a:moveTo>
                  <a:lnTo>
                    <a:pt x="52181" y="508565"/>
                  </a:lnTo>
                  <a:lnTo>
                    <a:pt x="213024" y="508565"/>
                  </a:lnTo>
                  <a:lnTo>
                    <a:pt x="213024" y="469456"/>
                  </a:lnTo>
                  <a:close/>
                  <a:moveTo>
                    <a:pt x="52181" y="397738"/>
                  </a:moveTo>
                  <a:lnTo>
                    <a:pt x="52181" y="436847"/>
                  </a:lnTo>
                  <a:lnTo>
                    <a:pt x="213024" y="436847"/>
                  </a:lnTo>
                  <a:lnTo>
                    <a:pt x="213024" y="397738"/>
                  </a:lnTo>
                  <a:close/>
                  <a:moveTo>
                    <a:pt x="52181" y="256468"/>
                  </a:moveTo>
                  <a:lnTo>
                    <a:pt x="52181" y="365129"/>
                  </a:lnTo>
                  <a:lnTo>
                    <a:pt x="213024" y="365129"/>
                  </a:lnTo>
                  <a:lnTo>
                    <a:pt x="213024" y="256468"/>
                  </a:lnTo>
                  <a:close/>
                  <a:moveTo>
                    <a:pt x="68469" y="203203"/>
                  </a:moveTo>
                  <a:cubicBezTo>
                    <a:pt x="61867" y="203203"/>
                    <a:pt x="56516" y="208554"/>
                    <a:pt x="56516" y="215156"/>
                  </a:cubicBezTo>
                  <a:cubicBezTo>
                    <a:pt x="56516" y="221758"/>
                    <a:pt x="61867" y="227109"/>
                    <a:pt x="68469" y="227109"/>
                  </a:cubicBezTo>
                  <a:cubicBezTo>
                    <a:pt x="75070" y="227109"/>
                    <a:pt x="80422" y="221758"/>
                    <a:pt x="80422" y="215156"/>
                  </a:cubicBezTo>
                  <a:cubicBezTo>
                    <a:pt x="80422" y="208554"/>
                    <a:pt x="75070" y="203203"/>
                    <a:pt x="68469" y="203203"/>
                  </a:cubicBezTo>
                  <a:close/>
                  <a:moveTo>
                    <a:pt x="0" y="0"/>
                  </a:moveTo>
                  <a:lnTo>
                    <a:pt x="269504" y="0"/>
                  </a:lnTo>
                  <a:lnTo>
                    <a:pt x="269504" y="586820"/>
                  </a:lnTo>
                  <a:lnTo>
                    <a:pt x="0" y="586820"/>
                  </a:lnTo>
                  <a:close/>
                </a:path>
              </a:pathLst>
            </a:custGeom>
            <a:grpFill/>
            <a:ln w="19050" cap="flat">
              <a:solidFill>
                <a:srgbClr val="39523E"/>
              </a:solidFill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zh-TW" altLang="en-US" sz="1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1" name="群組 400">
            <a:extLst>
              <a:ext uri="{FF2B5EF4-FFF2-40B4-BE49-F238E27FC236}">
                <a16:creationId xmlns:a16="http://schemas.microsoft.com/office/drawing/2014/main" id="{F4E954A0-1934-44DA-A366-FABCEDFEAB01}"/>
              </a:ext>
            </a:extLst>
          </p:cNvPr>
          <p:cNvGrpSpPr/>
          <p:nvPr/>
        </p:nvGrpSpPr>
        <p:grpSpPr>
          <a:xfrm>
            <a:off x="448774" y="2542941"/>
            <a:ext cx="789791" cy="573797"/>
            <a:chOff x="4219147" y="3532915"/>
            <a:chExt cx="1243059" cy="854781"/>
          </a:xfrm>
        </p:grpSpPr>
        <p:pic>
          <p:nvPicPr>
            <p:cNvPr id="402" name="圖形 401">
              <a:extLst>
                <a:ext uri="{FF2B5EF4-FFF2-40B4-BE49-F238E27FC236}">
                  <a16:creationId xmlns:a16="http://schemas.microsoft.com/office/drawing/2014/main" id="{1A7A128F-ABAF-4874-95D8-25213A2EF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66831" y="3532915"/>
              <a:ext cx="1095375" cy="847725"/>
            </a:xfrm>
            <a:prstGeom prst="rect">
              <a:avLst/>
            </a:prstGeom>
          </p:spPr>
        </p:pic>
        <p:pic>
          <p:nvPicPr>
            <p:cNvPr id="403" name="圖形 402">
              <a:extLst>
                <a:ext uri="{FF2B5EF4-FFF2-40B4-BE49-F238E27FC236}">
                  <a16:creationId xmlns:a16="http://schemas.microsoft.com/office/drawing/2014/main" id="{82CBA3A5-58D5-4822-9DAC-E1A62C2336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219147" y="3971490"/>
              <a:ext cx="462454" cy="416206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803ED537-4F73-4C08-93B3-B2F3542F5216}"/>
              </a:ext>
            </a:extLst>
          </p:cNvPr>
          <p:cNvSpPr/>
          <p:nvPr/>
        </p:nvSpPr>
        <p:spPr>
          <a:xfrm>
            <a:off x="7619855" y="2355631"/>
            <a:ext cx="72327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雲端物件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  <a:p>
            <a:pPr algn="ctr"/>
            <a:r>
              <a:rPr lang="zh-TW" altLang="en-US" sz="1050" b="1">
                <a:solidFill>
                  <a:schemeClr val="bg1"/>
                </a:solidFill>
                <a:ea typeface="微軟正黑體"/>
              </a:rPr>
              <a:t>儲存空間</a:t>
            </a:r>
            <a:endParaRPr lang="en-US" altLang="zh-TW" sz="1050" b="1">
              <a:solidFill>
                <a:schemeClr val="bg1"/>
              </a:solidFill>
              <a:ea typeface="微軟正黑體"/>
            </a:endParaRPr>
          </a:p>
        </p:txBody>
      </p:sp>
      <p:grpSp>
        <p:nvGrpSpPr>
          <p:cNvPr id="436" name="群組 435">
            <a:extLst>
              <a:ext uri="{FF2B5EF4-FFF2-40B4-BE49-F238E27FC236}">
                <a16:creationId xmlns:a16="http://schemas.microsoft.com/office/drawing/2014/main" id="{7EAA582B-7454-468A-B571-4D23424B2724}"/>
              </a:ext>
            </a:extLst>
          </p:cNvPr>
          <p:cNvGrpSpPr/>
          <p:nvPr/>
        </p:nvGrpSpPr>
        <p:grpSpPr>
          <a:xfrm>
            <a:off x="7426563" y="2905676"/>
            <a:ext cx="1087499" cy="758790"/>
            <a:chOff x="6134382" y="1540701"/>
            <a:chExt cx="4347102" cy="3033140"/>
          </a:xfrm>
        </p:grpSpPr>
        <p:grpSp>
          <p:nvGrpSpPr>
            <p:cNvPr id="437" name="群組 436">
              <a:extLst>
                <a:ext uri="{FF2B5EF4-FFF2-40B4-BE49-F238E27FC236}">
                  <a16:creationId xmlns:a16="http://schemas.microsoft.com/office/drawing/2014/main" id="{15B256A0-76B2-465F-921B-BFF432C3DE70}"/>
                </a:ext>
              </a:extLst>
            </p:cNvPr>
            <p:cNvGrpSpPr/>
            <p:nvPr/>
          </p:nvGrpSpPr>
          <p:grpSpPr>
            <a:xfrm>
              <a:off x="6134382" y="1540701"/>
              <a:ext cx="4347102" cy="3013137"/>
              <a:chOff x="2426218" y="335742"/>
              <a:chExt cx="7276477" cy="5043588"/>
            </a:xfrm>
          </p:grpSpPr>
          <p:pic>
            <p:nvPicPr>
              <p:cNvPr id="441" name="圖形 440">
                <a:extLst>
                  <a:ext uri="{FF2B5EF4-FFF2-40B4-BE49-F238E27FC236}">
                    <a16:creationId xmlns:a16="http://schemas.microsoft.com/office/drawing/2014/main" id="{7A0C5C1F-DCD0-4B51-BC2D-9F75952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47477" y="335742"/>
                <a:ext cx="6258560" cy="4326014"/>
              </a:xfrm>
              <a:prstGeom prst="rect">
                <a:avLst/>
              </a:prstGeom>
            </p:spPr>
          </p:pic>
          <p:sp>
            <p:nvSpPr>
              <p:cNvPr id="442" name="矩形 441">
                <a:extLst>
                  <a:ext uri="{FF2B5EF4-FFF2-40B4-BE49-F238E27FC236}">
                    <a16:creationId xmlns:a16="http://schemas.microsoft.com/office/drawing/2014/main" id="{3014A457-AADB-467B-A6DD-63AB12304664}"/>
                  </a:ext>
                </a:extLst>
              </p:cNvPr>
              <p:cNvSpPr/>
              <p:nvPr/>
            </p:nvSpPr>
            <p:spPr>
              <a:xfrm>
                <a:off x="549923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3" name="矩形 442">
                <a:extLst>
                  <a:ext uri="{FF2B5EF4-FFF2-40B4-BE49-F238E27FC236}">
                    <a16:creationId xmlns:a16="http://schemas.microsoft.com/office/drawing/2014/main" id="{DF14F322-4192-4CBA-B141-E877C0A331A3}"/>
                  </a:ext>
                </a:extLst>
              </p:cNvPr>
              <p:cNvSpPr/>
              <p:nvPr/>
            </p:nvSpPr>
            <p:spPr>
              <a:xfrm>
                <a:off x="59462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444" name="矩形 443">
                <a:extLst>
                  <a:ext uri="{FF2B5EF4-FFF2-40B4-BE49-F238E27FC236}">
                    <a16:creationId xmlns:a16="http://schemas.microsoft.com/office/drawing/2014/main" id="{A8FD5397-A80B-4D9E-A77B-7AEDB9969505}"/>
                  </a:ext>
                </a:extLst>
              </p:cNvPr>
              <p:cNvSpPr/>
              <p:nvPr/>
            </p:nvSpPr>
            <p:spPr>
              <a:xfrm>
                <a:off x="6403477" y="3905909"/>
                <a:ext cx="243840" cy="243840"/>
              </a:xfrm>
              <a:prstGeom prst="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45" name="群組 444">
                <a:extLst>
                  <a:ext uri="{FF2B5EF4-FFF2-40B4-BE49-F238E27FC236}">
                    <a16:creationId xmlns:a16="http://schemas.microsoft.com/office/drawing/2014/main" id="{B9B6C846-0B1C-4528-BD7D-CE86C190FDEE}"/>
                  </a:ext>
                </a:extLst>
              </p:cNvPr>
              <p:cNvGrpSpPr/>
              <p:nvPr/>
            </p:nvGrpSpPr>
            <p:grpSpPr>
              <a:xfrm>
                <a:off x="2426218" y="4123037"/>
                <a:ext cx="1071485" cy="1071480"/>
                <a:chOff x="551616" y="5265594"/>
                <a:chExt cx="222492" cy="222491"/>
              </a:xfrm>
            </p:grpSpPr>
            <p:sp>
              <p:nvSpPr>
                <p:cNvPr id="453" name="手繪多邊形: 圖案 452">
                  <a:extLst>
                    <a:ext uri="{FF2B5EF4-FFF2-40B4-BE49-F238E27FC236}">
                      <a16:creationId xmlns:a16="http://schemas.microsoft.com/office/drawing/2014/main" id="{DBC5FF0F-7CC7-4D50-8B2B-072529194C63}"/>
                    </a:ext>
                  </a:extLst>
                </p:cNvPr>
                <p:cNvSpPr/>
                <p:nvPr/>
              </p:nvSpPr>
              <p:spPr>
                <a:xfrm>
                  <a:off x="731494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4" name="手繪多邊形: 圖案 453">
                  <a:extLst>
                    <a:ext uri="{FF2B5EF4-FFF2-40B4-BE49-F238E27FC236}">
                      <a16:creationId xmlns:a16="http://schemas.microsoft.com/office/drawing/2014/main" id="{6ED4E485-B5A5-4F54-BCCC-3543DB3B4036}"/>
                    </a:ext>
                  </a:extLst>
                </p:cNvPr>
                <p:cNvSpPr/>
                <p:nvPr/>
              </p:nvSpPr>
              <p:spPr>
                <a:xfrm>
                  <a:off x="64157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5" name="手繪多邊形: 圖案 454">
                  <a:extLst>
                    <a:ext uri="{FF2B5EF4-FFF2-40B4-BE49-F238E27FC236}">
                      <a16:creationId xmlns:a16="http://schemas.microsoft.com/office/drawing/2014/main" id="{4ECC2B0E-2D2F-4091-8C43-B1900A8FB00E}"/>
                    </a:ext>
                  </a:extLst>
                </p:cNvPr>
                <p:cNvSpPr/>
                <p:nvPr/>
              </p:nvSpPr>
              <p:spPr>
                <a:xfrm>
                  <a:off x="731494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6" name="手繪多邊形: 圖案 455">
                  <a:extLst>
                    <a:ext uri="{FF2B5EF4-FFF2-40B4-BE49-F238E27FC236}">
                      <a16:creationId xmlns:a16="http://schemas.microsoft.com/office/drawing/2014/main" id="{BE7B51C3-31D4-4457-A602-010F27A6865A}"/>
                    </a:ext>
                  </a:extLst>
                </p:cNvPr>
                <p:cNvSpPr/>
                <p:nvPr/>
              </p:nvSpPr>
              <p:spPr>
                <a:xfrm>
                  <a:off x="64157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7" name="手繪多邊形: 圖案 456">
                  <a:extLst>
                    <a:ext uri="{FF2B5EF4-FFF2-40B4-BE49-F238E27FC236}">
                      <a16:creationId xmlns:a16="http://schemas.microsoft.com/office/drawing/2014/main" id="{2E12E695-AEC8-4110-A16F-8DB75046DE3E}"/>
                    </a:ext>
                  </a:extLst>
                </p:cNvPr>
                <p:cNvSpPr/>
                <p:nvPr/>
              </p:nvSpPr>
              <p:spPr>
                <a:xfrm>
                  <a:off x="731494" y="5445471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8" name="手繪多邊形: 圖案 457">
                  <a:extLst>
                    <a:ext uri="{FF2B5EF4-FFF2-40B4-BE49-F238E27FC236}">
                      <a16:creationId xmlns:a16="http://schemas.microsoft.com/office/drawing/2014/main" id="{2E983F30-0BFD-4D84-BB52-EFFBEB1AB7DB}"/>
                    </a:ext>
                  </a:extLst>
                </p:cNvPr>
                <p:cNvSpPr/>
                <p:nvPr/>
              </p:nvSpPr>
              <p:spPr>
                <a:xfrm>
                  <a:off x="551616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8 w 85725"/>
                    <a:gd name="connsiteY1" fmla="*/ 0 h 85725"/>
                    <a:gd name="connsiteX2" fmla="*/ 90488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8" y="0"/>
                      </a:lnTo>
                      <a:lnTo>
                        <a:pt x="90488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6" name="群組 445">
                <a:extLst>
                  <a:ext uri="{FF2B5EF4-FFF2-40B4-BE49-F238E27FC236}">
                    <a16:creationId xmlns:a16="http://schemas.microsoft.com/office/drawing/2014/main" id="{718DBCF2-FB69-43CF-AA86-89195CF2DBDA}"/>
                  </a:ext>
                </a:extLst>
              </p:cNvPr>
              <p:cNvGrpSpPr/>
              <p:nvPr/>
            </p:nvGrpSpPr>
            <p:grpSpPr>
              <a:xfrm>
                <a:off x="8614059" y="4290924"/>
                <a:ext cx="1088636" cy="1088406"/>
                <a:chOff x="1385335" y="5265594"/>
                <a:chExt cx="222540" cy="222492"/>
              </a:xfrm>
            </p:grpSpPr>
            <p:sp>
              <p:nvSpPr>
                <p:cNvPr id="447" name="手繪多邊形: 圖案 446">
                  <a:extLst>
                    <a:ext uri="{FF2B5EF4-FFF2-40B4-BE49-F238E27FC236}">
                      <a16:creationId xmlns:a16="http://schemas.microsoft.com/office/drawing/2014/main" id="{F08276DA-1C5E-47C6-98C2-6114D7DE923D}"/>
                    </a:ext>
                  </a:extLst>
                </p:cNvPr>
                <p:cNvSpPr/>
                <p:nvPr/>
              </p:nvSpPr>
              <p:spPr>
                <a:xfrm>
                  <a:off x="1385335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8" name="手繪多邊形: 圖案 447">
                  <a:extLst>
                    <a:ext uri="{FF2B5EF4-FFF2-40B4-BE49-F238E27FC236}">
                      <a16:creationId xmlns:a16="http://schemas.microsoft.com/office/drawing/2014/main" id="{75F26158-3632-46EF-8638-94AC5DD6F259}"/>
                    </a:ext>
                  </a:extLst>
                </p:cNvPr>
                <p:cNvSpPr/>
                <p:nvPr/>
              </p:nvSpPr>
              <p:spPr>
                <a:xfrm>
                  <a:off x="1475298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9" name="手繪多邊形: 圖案 448">
                  <a:extLst>
                    <a:ext uri="{FF2B5EF4-FFF2-40B4-BE49-F238E27FC236}">
                      <a16:creationId xmlns:a16="http://schemas.microsoft.com/office/drawing/2014/main" id="{DFD5F641-082E-4436-B669-455EE462EFB5}"/>
                    </a:ext>
                  </a:extLst>
                </p:cNvPr>
                <p:cNvSpPr/>
                <p:nvPr/>
              </p:nvSpPr>
              <p:spPr>
                <a:xfrm>
                  <a:off x="1385335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0" name="手繪多邊形: 圖案 449">
                  <a:extLst>
                    <a:ext uri="{FF2B5EF4-FFF2-40B4-BE49-F238E27FC236}">
                      <a16:creationId xmlns:a16="http://schemas.microsoft.com/office/drawing/2014/main" id="{5D4224AA-A3C1-4EC4-9712-6F971F3E3245}"/>
                    </a:ext>
                  </a:extLst>
                </p:cNvPr>
                <p:cNvSpPr/>
                <p:nvPr/>
              </p:nvSpPr>
              <p:spPr>
                <a:xfrm>
                  <a:off x="1475298" y="5355509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1" name="手繪多邊形: 圖案 450">
                  <a:extLst>
                    <a:ext uri="{FF2B5EF4-FFF2-40B4-BE49-F238E27FC236}">
                      <a16:creationId xmlns:a16="http://schemas.microsoft.com/office/drawing/2014/main" id="{DA762789-57CD-4A00-A715-75F853DD3659}"/>
                    </a:ext>
                  </a:extLst>
                </p:cNvPr>
                <p:cNvSpPr/>
                <p:nvPr/>
              </p:nvSpPr>
              <p:spPr>
                <a:xfrm>
                  <a:off x="1385335" y="5445472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8 h 85725"/>
                    <a:gd name="connsiteX3" fmla="*/ 0 w 85725"/>
                    <a:gd name="connsiteY3" fmla="*/ 90488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8"/>
                      </a:lnTo>
                      <a:lnTo>
                        <a:pt x="0" y="904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52" name="手繪多邊形: 圖案 451">
                  <a:extLst>
                    <a:ext uri="{FF2B5EF4-FFF2-40B4-BE49-F238E27FC236}">
                      <a16:creationId xmlns:a16="http://schemas.microsoft.com/office/drawing/2014/main" id="{A28CDE9D-1057-4D81-AD53-DFB6D9BC1F3A}"/>
                    </a:ext>
                  </a:extLst>
                </p:cNvPr>
                <p:cNvSpPr/>
                <p:nvPr/>
              </p:nvSpPr>
              <p:spPr>
                <a:xfrm>
                  <a:off x="1565261" y="5265594"/>
                  <a:ext cx="42614" cy="42614"/>
                </a:xfrm>
                <a:custGeom>
                  <a:avLst/>
                  <a:gdLst>
                    <a:gd name="connsiteX0" fmla="*/ 0 w 85725"/>
                    <a:gd name="connsiteY0" fmla="*/ 0 h 85725"/>
                    <a:gd name="connsiteX1" fmla="*/ 90487 w 85725"/>
                    <a:gd name="connsiteY1" fmla="*/ 0 h 85725"/>
                    <a:gd name="connsiteX2" fmla="*/ 90487 w 85725"/>
                    <a:gd name="connsiteY2" fmla="*/ 90487 h 85725"/>
                    <a:gd name="connsiteX3" fmla="*/ 0 w 85725"/>
                    <a:gd name="connsiteY3" fmla="*/ 90487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5725" h="85725">
                      <a:moveTo>
                        <a:pt x="0" y="0"/>
                      </a:moveTo>
                      <a:lnTo>
                        <a:pt x="90487" y="0"/>
                      </a:lnTo>
                      <a:lnTo>
                        <a:pt x="90487" y="90487"/>
                      </a:lnTo>
                      <a:lnTo>
                        <a:pt x="0" y="9048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TW" altLang="en-US" sz="105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438" name="矩形 437">
              <a:extLst>
                <a:ext uri="{FF2B5EF4-FFF2-40B4-BE49-F238E27FC236}">
                  <a16:creationId xmlns:a16="http://schemas.microsoft.com/office/drawing/2014/main" id="{CB03ECB6-11F5-498A-B3C2-B9561E43A8C9}"/>
                </a:ext>
              </a:extLst>
            </p:cNvPr>
            <p:cNvSpPr/>
            <p:nvPr/>
          </p:nvSpPr>
          <p:spPr>
            <a:xfrm>
              <a:off x="7019442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39" name="矩形 438">
              <a:extLst>
                <a:ext uri="{FF2B5EF4-FFF2-40B4-BE49-F238E27FC236}">
                  <a16:creationId xmlns:a16="http://schemas.microsoft.com/office/drawing/2014/main" id="{5EA1B084-0431-4107-B54F-67DF9495CA90}"/>
                </a:ext>
              </a:extLst>
            </p:cNvPr>
            <p:cNvSpPr/>
            <p:nvPr/>
          </p:nvSpPr>
          <p:spPr>
            <a:xfrm>
              <a:off x="80772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40" name="矩形 439">
              <a:extLst>
                <a:ext uri="{FF2B5EF4-FFF2-40B4-BE49-F238E27FC236}">
                  <a16:creationId xmlns:a16="http://schemas.microsoft.com/office/drawing/2014/main" id="{F8F97A7B-27BA-4EEC-8B7E-715C973AF99F}"/>
                </a:ext>
              </a:extLst>
            </p:cNvPr>
            <p:cNvSpPr/>
            <p:nvPr/>
          </p:nvSpPr>
          <p:spPr>
            <a:xfrm>
              <a:off x="9067800" y="4125683"/>
              <a:ext cx="448158" cy="448158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463" name="圖形 211">
            <a:extLst>
              <a:ext uri="{FF2B5EF4-FFF2-40B4-BE49-F238E27FC236}">
                <a16:creationId xmlns:a16="http://schemas.microsoft.com/office/drawing/2014/main" id="{E53ADF60-DF45-4B88-9903-D98C41C2697B}"/>
              </a:ext>
            </a:extLst>
          </p:cNvPr>
          <p:cNvGrpSpPr/>
          <p:nvPr/>
        </p:nvGrpSpPr>
        <p:grpSpPr>
          <a:xfrm>
            <a:off x="7742830" y="3152266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464" name="手繪多邊形: 圖案 463">
              <a:extLst>
                <a:ext uri="{FF2B5EF4-FFF2-40B4-BE49-F238E27FC236}">
                  <a16:creationId xmlns:a16="http://schemas.microsoft.com/office/drawing/2014/main" id="{80E48FAD-5E2C-4B07-80BC-6841174E1621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5" name="手繪多邊形: 圖案 464">
              <a:extLst>
                <a:ext uri="{FF2B5EF4-FFF2-40B4-BE49-F238E27FC236}">
                  <a16:creationId xmlns:a16="http://schemas.microsoft.com/office/drawing/2014/main" id="{A071547E-E941-4D98-962E-9531009676B5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466" name="手繪多邊形: 圖案 465">
              <a:extLst>
                <a:ext uri="{FF2B5EF4-FFF2-40B4-BE49-F238E27FC236}">
                  <a16:creationId xmlns:a16="http://schemas.microsoft.com/office/drawing/2014/main" id="{9A97EBD5-BF1A-48F7-826E-428ED80781D0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235" name="文字方塊 352">
            <a:extLst>
              <a:ext uri="{FF2B5EF4-FFF2-40B4-BE49-F238E27FC236}">
                <a16:creationId xmlns:a16="http://schemas.microsoft.com/office/drawing/2014/main" id="{4B4B246B-714E-4ECB-B818-4F2E0E422FDD}"/>
              </a:ext>
            </a:extLst>
          </p:cNvPr>
          <p:cNvSpPr txBox="1"/>
          <p:nvPr/>
        </p:nvSpPr>
        <p:spPr>
          <a:xfrm>
            <a:off x="2475791" y="1593655"/>
            <a:ext cx="848458" cy="2231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Initiator</a:t>
            </a:r>
          </a:p>
        </p:txBody>
      </p:sp>
      <p:sp>
        <p:nvSpPr>
          <p:cNvPr id="236" name="箭號: 左-右雙向 351">
            <a:extLst>
              <a:ext uri="{FF2B5EF4-FFF2-40B4-BE49-F238E27FC236}">
                <a16:creationId xmlns:a16="http://schemas.microsoft.com/office/drawing/2014/main" id="{FFCF47E7-CD1D-45EA-8A8F-3EA6E42D16C0}"/>
              </a:ext>
            </a:extLst>
          </p:cNvPr>
          <p:cNvSpPr/>
          <p:nvPr/>
        </p:nvSpPr>
        <p:spPr>
          <a:xfrm>
            <a:off x="2539642" y="1902648"/>
            <a:ext cx="1682475" cy="136362"/>
          </a:xfrm>
          <a:prstGeom prst="leftRightArrow">
            <a:avLst/>
          </a:prstGeom>
          <a:solidFill>
            <a:srgbClr val="444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文字方塊 359">
            <a:extLst>
              <a:ext uri="{FF2B5EF4-FFF2-40B4-BE49-F238E27FC236}">
                <a16:creationId xmlns:a16="http://schemas.microsoft.com/office/drawing/2014/main" id="{51777329-7F2C-48E1-9355-42979D476401}"/>
              </a:ext>
            </a:extLst>
          </p:cNvPr>
          <p:cNvSpPr txBox="1"/>
          <p:nvPr/>
        </p:nvSpPr>
        <p:spPr>
          <a:xfrm>
            <a:off x="3145474" y="1988885"/>
            <a:ext cx="533648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en-US" sz="1000" b="1">
                <a:solidFill>
                  <a:srgbClr val="444942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iSCSI</a:t>
            </a:r>
          </a:p>
        </p:txBody>
      </p:sp>
      <p:pic>
        <p:nvPicPr>
          <p:cNvPr id="197" name="圖片 196" descr="一張含有 向量圖形 的圖片&#10;&#10;自動產生的描述">
            <a:extLst>
              <a:ext uri="{FF2B5EF4-FFF2-40B4-BE49-F238E27FC236}">
                <a16:creationId xmlns:a16="http://schemas.microsoft.com/office/drawing/2014/main" id="{FF688B74-E9B0-ED4D-BE54-30BF98F4695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177" y="1267568"/>
            <a:ext cx="822564" cy="822562"/>
          </a:xfrm>
          <a:prstGeom prst="roundRect">
            <a:avLst>
              <a:gd name="adj" fmla="val 23763"/>
            </a:avLst>
          </a:prstGeom>
          <a:ln w="28575">
            <a:noFill/>
          </a:ln>
          <a:effectLst/>
        </p:spPr>
      </p:pic>
      <p:grpSp>
        <p:nvGrpSpPr>
          <p:cNvPr id="198" name="群組 197">
            <a:extLst>
              <a:ext uri="{FF2B5EF4-FFF2-40B4-BE49-F238E27FC236}">
                <a16:creationId xmlns:a16="http://schemas.microsoft.com/office/drawing/2014/main" id="{3502B36C-A39A-458B-81E2-FAF0C1B43461}"/>
              </a:ext>
            </a:extLst>
          </p:cNvPr>
          <p:cNvGrpSpPr/>
          <p:nvPr/>
        </p:nvGrpSpPr>
        <p:grpSpPr>
          <a:xfrm>
            <a:off x="7499196" y="3949856"/>
            <a:ext cx="1055417" cy="400408"/>
            <a:chOff x="7884633" y="5312644"/>
            <a:chExt cx="1407224" cy="533876"/>
          </a:xfrm>
        </p:grpSpPr>
        <p:sp>
          <p:nvSpPr>
            <p:cNvPr id="199" name="文字方塊 198">
              <a:extLst>
                <a:ext uri="{FF2B5EF4-FFF2-40B4-BE49-F238E27FC236}">
                  <a16:creationId xmlns:a16="http://schemas.microsoft.com/office/drawing/2014/main" id="{9A0E53F5-A091-4776-AEC5-7F1E9A42F0DC}"/>
                </a:ext>
              </a:extLst>
            </p:cNvPr>
            <p:cNvSpPr txBox="1"/>
            <p:nvPr/>
          </p:nvSpPr>
          <p:spPr>
            <a:xfrm>
              <a:off x="8715818" y="5461291"/>
              <a:ext cx="576039" cy="307776"/>
            </a:xfrm>
            <a:prstGeom prst="rect">
              <a:avLst/>
            </a:prstGeom>
            <a:solidFill>
              <a:srgbClr val="353932"/>
            </a:solidFill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zh-TW" altLang="en-US" sz="1050" b="1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anose="020B0604020202020204" pitchFamily="34" charset="0"/>
                </a:rPr>
                <a:t>快照</a:t>
              </a:r>
            </a:p>
          </p:txBody>
        </p:sp>
        <p:grpSp>
          <p:nvGrpSpPr>
            <p:cNvPr id="200" name="圖形 152">
              <a:extLst>
                <a:ext uri="{FF2B5EF4-FFF2-40B4-BE49-F238E27FC236}">
                  <a16:creationId xmlns:a16="http://schemas.microsoft.com/office/drawing/2014/main" id="{4F9A9F03-2D16-482B-8B22-560EAD06EC37}"/>
                </a:ext>
              </a:extLst>
            </p:cNvPr>
            <p:cNvGrpSpPr/>
            <p:nvPr/>
          </p:nvGrpSpPr>
          <p:grpSpPr>
            <a:xfrm flipH="1">
              <a:off x="7884633" y="5312644"/>
              <a:ext cx="412922" cy="531799"/>
              <a:chOff x="9272428" y="5069210"/>
              <a:chExt cx="458537" cy="590550"/>
            </a:xfrm>
          </p:grpSpPr>
          <p:sp>
            <p:nvSpPr>
              <p:cNvPr id="277" name="手繪多邊形: 圖案 276">
                <a:extLst>
                  <a:ext uri="{FF2B5EF4-FFF2-40B4-BE49-F238E27FC236}">
                    <a16:creationId xmlns:a16="http://schemas.microsoft.com/office/drawing/2014/main" id="{E2B1DB29-115B-45A2-A11D-7F7BE2E768B7}"/>
                  </a:ext>
                </a:extLst>
              </p:cNvPr>
              <p:cNvSpPr/>
              <p:nvPr/>
            </p:nvSpPr>
            <p:spPr>
              <a:xfrm>
                <a:off x="9329230" y="5130551"/>
                <a:ext cx="346242" cy="47625"/>
              </a:xfrm>
              <a:custGeom>
                <a:avLst/>
                <a:gdLst>
                  <a:gd name="connsiteX0" fmla="*/ 7112 w 346242"/>
                  <a:gd name="connsiteY0" fmla="*/ 53912 h 47625"/>
                  <a:gd name="connsiteX1" fmla="*/ 0 w 346242"/>
                  <a:gd name="connsiteY1" fmla="*/ 40957 h 47625"/>
                  <a:gd name="connsiteX2" fmla="*/ 174057 w 346242"/>
                  <a:gd name="connsiteY2" fmla="*/ 0 h 47625"/>
                  <a:gd name="connsiteX3" fmla="*/ 346429 w 346242"/>
                  <a:gd name="connsiteY3" fmla="*/ 40005 h 47625"/>
                  <a:gd name="connsiteX4" fmla="*/ 339505 w 346242"/>
                  <a:gd name="connsiteY4" fmla="*/ 53054 h 47625"/>
                  <a:gd name="connsiteX5" fmla="*/ 173963 w 346242"/>
                  <a:gd name="connsiteY5" fmla="*/ 14764 h 47625"/>
                  <a:gd name="connsiteX6" fmla="*/ 7112 w 346242"/>
                  <a:gd name="connsiteY6" fmla="*/ 53912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46242" h="47625">
                    <a:moveTo>
                      <a:pt x="7112" y="53912"/>
                    </a:moveTo>
                    <a:lnTo>
                      <a:pt x="0" y="40957"/>
                    </a:lnTo>
                    <a:cubicBezTo>
                      <a:pt x="33408" y="21907"/>
                      <a:pt x="83379" y="0"/>
                      <a:pt x="174057" y="0"/>
                    </a:cubicBezTo>
                    <a:cubicBezTo>
                      <a:pt x="262115" y="0"/>
                      <a:pt x="312460" y="21431"/>
                      <a:pt x="346429" y="40005"/>
                    </a:cubicBezTo>
                    <a:lnTo>
                      <a:pt x="339505" y="53054"/>
                    </a:lnTo>
                    <a:cubicBezTo>
                      <a:pt x="304974" y="34100"/>
                      <a:pt x="258278" y="14764"/>
                      <a:pt x="173963" y="14764"/>
                    </a:cubicBezTo>
                    <a:cubicBezTo>
                      <a:pt x="86748" y="14764"/>
                      <a:pt x="38929" y="35719"/>
                      <a:pt x="7112" y="539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手繪多邊形: 圖案 277">
                <a:extLst>
                  <a:ext uri="{FF2B5EF4-FFF2-40B4-BE49-F238E27FC236}">
                    <a16:creationId xmlns:a16="http://schemas.microsoft.com/office/drawing/2014/main" id="{6673CC6A-3DF3-45B2-9B43-6AB608319690}"/>
                  </a:ext>
                </a:extLst>
              </p:cNvPr>
              <p:cNvSpPr/>
              <p:nvPr/>
            </p:nvSpPr>
            <p:spPr>
              <a:xfrm>
                <a:off x="9272428" y="5069210"/>
                <a:ext cx="458537" cy="590550"/>
              </a:xfrm>
              <a:custGeom>
                <a:avLst/>
                <a:gdLst>
                  <a:gd name="connsiteX0" fmla="*/ 231421 w 458537"/>
                  <a:gd name="connsiteY0" fmla="*/ 596265 h 590550"/>
                  <a:gd name="connsiteX1" fmla="*/ 0 w 458537"/>
                  <a:gd name="connsiteY1" fmla="*/ 530257 h 590550"/>
                  <a:gd name="connsiteX2" fmla="*/ 0 w 458537"/>
                  <a:gd name="connsiteY2" fmla="*/ 65913 h 590550"/>
                  <a:gd name="connsiteX3" fmla="*/ 231421 w 458537"/>
                  <a:gd name="connsiteY3" fmla="*/ 0 h 590550"/>
                  <a:gd name="connsiteX4" fmla="*/ 462842 w 458537"/>
                  <a:gd name="connsiteY4" fmla="*/ 65913 h 590550"/>
                  <a:gd name="connsiteX5" fmla="*/ 462842 w 458537"/>
                  <a:gd name="connsiteY5" fmla="*/ 530257 h 590550"/>
                  <a:gd name="connsiteX6" fmla="*/ 231421 w 458537"/>
                  <a:gd name="connsiteY6" fmla="*/ 596265 h 590550"/>
                  <a:gd name="connsiteX7" fmla="*/ 18716 w 458537"/>
                  <a:gd name="connsiteY7" fmla="*/ 93726 h 590550"/>
                  <a:gd name="connsiteX8" fmla="*/ 18716 w 458537"/>
                  <a:gd name="connsiteY8" fmla="*/ 530352 h 590550"/>
                  <a:gd name="connsiteX9" fmla="*/ 231421 w 458537"/>
                  <a:gd name="connsiteY9" fmla="*/ 577215 h 590550"/>
                  <a:gd name="connsiteX10" fmla="*/ 444126 w 458537"/>
                  <a:gd name="connsiteY10" fmla="*/ 530352 h 590550"/>
                  <a:gd name="connsiteX11" fmla="*/ 444126 w 458537"/>
                  <a:gd name="connsiteY11" fmla="*/ 93726 h 590550"/>
                  <a:gd name="connsiteX12" fmla="*/ 231421 w 458537"/>
                  <a:gd name="connsiteY12" fmla="*/ 131921 h 590550"/>
                  <a:gd name="connsiteX13" fmla="*/ 18716 w 458537"/>
                  <a:gd name="connsiteY13" fmla="*/ 93726 h 590550"/>
                  <a:gd name="connsiteX14" fmla="*/ 231421 w 458537"/>
                  <a:gd name="connsiteY14" fmla="*/ 19050 h 590550"/>
                  <a:gd name="connsiteX15" fmla="*/ 18716 w 458537"/>
                  <a:gd name="connsiteY15" fmla="*/ 65913 h 590550"/>
                  <a:gd name="connsiteX16" fmla="*/ 231421 w 458537"/>
                  <a:gd name="connsiteY16" fmla="*/ 112776 h 590550"/>
                  <a:gd name="connsiteX17" fmla="*/ 444126 w 458537"/>
                  <a:gd name="connsiteY17" fmla="*/ 65913 h 590550"/>
                  <a:gd name="connsiteX18" fmla="*/ 231421 w 458537"/>
                  <a:gd name="connsiteY18" fmla="*/ 19050 h 590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58537" h="590550">
                    <a:moveTo>
                      <a:pt x="231421" y="596265"/>
                    </a:moveTo>
                    <a:cubicBezTo>
                      <a:pt x="116412" y="596265"/>
                      <a:pt x="0" y="573596"/>
                      <a:pt x="0" y="530257"/>
                    </a:cubicBezTo>
                    <a:lnTo>
                      <a:pt x="0" y="65913"/>
                    </a:lnTo>
                    <a:cubicBezTo>
                      <a:pt x="0" y="22670"/>
                      <a:pt x="116412" y="0"/>
                      <a:pt x="231421" y="0"/>
                    </a:cubicBezTo>
                    <a:cubicBezTo>
                      <a:pt x="346429" y="0"/>
                      <a:pt x="462842" y="22670"/>
                      <a:pt x="462842" y="65913"/>
                    </a:cubicBezTo>
                    <a:lnTo>
                      <a:pt x="462842" y="530257"/>
                    </a:lnTo>
                    <a:cubicBezTo>
                      <a:pt x="462842" y="573596"/>
                      <a:pt x="346429" y="596265"/>
                      <a:pt x="231421" y="596265"/>
                    </a:cubicBezTo>
                    <a:close/>
                    <a:moveTo>
                      <a:pt x="18716" y="93726"/>
                    </a:moveTo>
                    <a:lnTo>
                      <a:pt x="18716" y="530352"/>
                    </a:lnTo>
                    <a:cubicBezTo>
                      <a:pt x="18716" y="549497"/>
                      <a:pt x="101533" y="577215"/>
                      <a:pt x="231421" y="577215"/>
                    </a:cubicBezTo>
                    <a:cubicBezTo>
                      <a:pt x="361308" y="577215"/>
                      <a:pt x="444126" y="549402"/>
                      <a:pt x="444126" y="530352"/>
                    </a:cubicBezTo>
                    <a:lnTo>
                      <a:pt x="444126" y="93726"/>
                    </a:lnTo>
                    <a:cubicBezTo>
                      <a:pt x="406694" y="118872"/>
                      <a:pt x="318636" y="131921"/>
                      <a:pt x="231421" y="131921"/>
                    </a:cubicBezTo>
                    <a:cubicBezTo>
                      <a:pt x="144205" y="131921"/>
                      <a:pt x="56147" y="118872"/>
                      <a:pt x="18716" y="93726"/>
                    </a:cubicBezTo>
                    <a:close/>
                    <a:moveTo>
                      <a:pt x="231421" y="19050"/>
                    </a:moveTo>
                    <a:cubicBezTo>
                      <a:pt x="101533" y="19050"/>
                      <a:pt x="18716" y="46863"/>
                      <a:pt x="18716" y="65913"/>
                    </a:cubicBezTo>
                    <a:cubicBezTo>
                      <a:pt x="18716" y="84963"/>
                      <a:pt x="101533" y="112776"/>
                      <a:pt x="231421" y="112776"/>
                    </a:cubicBezTo>
                    <a:cubicBezTo>
                      <a:pt x="361308" y="112776"/>
                      <a:pt x="444126" y="84963"/>
                      <a:pt x="444126" y="65913"/>
                    </a:cubicBezTo>
                    <a:cubicBezTo>
                      <a:pt x="444126" y="46863"/>
                      <a:pt x="361308" y="19050"/>
                      <a:pt x="231421" y="190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79" name="手繪多邊形: 圖案 278">
                <a:extLst>
                  <a:ext uri="{FF2B5EF4-FFF2-40B4-BE49-F238E27FC236}">
                    <a16:creationId xmlns:a16="http://schemas.microsoft.com/office/drawing/2014/main" id="{33863368-EE21-4666-8545-8B51D1A3294E}"/>
                  </a:ext>
                </a:extLst>
              </p:cNvPr>
              <p:cNvSpPr/>
              <p:nvPr/>
            </p:nvSpPr>
            <p:spPr>
              <a:xfrm>
                <a:off x="9455562" y="5443638"/>
                <a:ext cx="56147" cy="57150"/>
              </a:xfrm>
              <a:custGeom>
                <a:avLst/>
                <a:gdLst>
                  <a:gd name="connsiteX0" fmla="*/ 55492 w 56147"/>
                  <a:gd name="connsiteY0" fmla="*/ 62674 h 57150"/>
                  <a:gd name="connsiteX1" fmla="*/ 55492 w 56147"/>
                  <a:gd name="connsiteY1" fmla="*/ 62674 h 57150"/>
                  <a:gd name="connsiteX2" fmla="*/ 36028 w 56147"/>
                  <a:gd name="connsiteY2" fmla="*/ 28289 h 57150"/>
                  <a:gd name="connsiteX3" fmla="*/ 36028 w 56147"/>
                  <a:gd name="connsiteY3" fmla="*/ 28289 h 57150"/>
                  <a:gd name="connsiteX4" fmla="*/ 35934 w 56147"/>
                  <a:gd name="connsiteY4" fmla="*/ 28194 h 57150"/>
                  <a:gd name="connsiteX5" fmla="*/ 35934 w 56147"/>
                  <a:gd name="connsiteY5" fmla="*/ 28099 h 57150"/>
                  <a:gd name="connsiteX6" fmla="*/ 35841 w 56147"/>
                  <a:gd name="connsiteY6" fmla="*/ 28003 h 57150"/>
                  <a:gd name="connsiteX7" fmla="*/ 35747 w 56147"/>
                  <a:gd name="connsiteY7" fmla="*/ 27908 h 57150"/>
                  <a:gd name="connsiteX8" fmla="*/ 30600 w 56147"/>
                  <a:gd name="connsiteY8" fmla="*/ 18859 h 57150"/>
                  <a:gd name="connsiteX9" fmla="*/ 19932 w 56147"/>
                  <a:gd name="connsiteY9" fmla="*/ 0 h 57150"/>
                  <a:gd name="connsiteX10" fmla="*/ 19932 w 56147"/>
                  <a:gd name="connsiteY10" fmla="*/ 0 h 57150"/>
                  <a:gd name="connsiteX11" fmla="*/ 1591 w 56147"/>
                  <a:gd name="connsiteY11" fmla="*/ 32290 h 57150"/>
                  <a:gd name="connsiteX12" fmla="*/ 0 w 56147"/>
                  <a:gd name="connsiteY12" fmla="*/ 35052 h 57150"/>
                  <a:gd name="connsiteX13" fmla="*/ 57177 w 56147"/>
                  <a:gd name="connsiteY13" fmla="*/ 65532 h 57150"/>
                  <a:gd name="connsiteX14" fmla="*/ 55492 w 56147"/>
                  <a:gd name="connsiteY14" fmla="*/ 62674 h 57150"/>
                  <a:gd name="connsiteX15" fmla="*/ 55492 w 56147"/>
                  <a:gd name="connsiteY15" fmla="*/ 62674 h 57150"/>
                  <a:gd name="connsiteX16" fmla="*/ 55492 w 56147"/>
                  <a:gd name="connsiteY16" fmla="*/ 62674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147" h="57150">
                    <a:moveTo>
                      <a:pt x="55492" y="62674"/>
                    </a:moveTo>
                    <a:lnTo>
                      <a:pt x="55492" y="62674"/>
                    </a:lnTo>
                    <a:lnTo>
                      <a:pt x="36028" y="28289"/>
                    </a:lnTo>
                    <a:lnTo>
                      <a:pt x="36028" y="28289"/>
                    </a:lnTo>
                    <a:cubicBezTo>
                      <a:pt x="36028" y="28194"/>
                      <a:pt x="35934" y="28194"/>
                      <a:pt x="35934" y="28194"/>
                    </a:cubicBezTo>
                    <a:lnTo>
                      <a:pt x="35934" y="28099"/>
                    </a:lnTo>
                    <a:lnTo>
                      <a:pt x="35841" y="28003"/>
                    </a:lnTo>
                    <a:lnTo>
                      <a:pt x="35747" y="27908"/>
                    </a:lnTo>
                    <a:lnTo>
                      <a:pt x="30600" y="18859"/>
                    </a:lnTo>
                    <a:lnTo>
                      <a:pt x="19932" y="0"/>
                    </a:lnTo>
                    <a:lnTo>
                      <a:pt x="19932" y="0"/>
                    </a:lnTo>
                    <a:lnTo>
                      <a:pt x="1591" y="32290"/>
                    </a:lnTo>
                    <a:lnTo>
                      <a:pt x="0" y="35052"/>
                    </a:lnTo>
                    <a:cubicBezTo>
                      <a:pt x="12914" y="53149"/>
                      <a:pt x="33595" y="64960"/>
                      <a:pt x="57177" y="65532"/>
                    </a:cubicBezTo>
                    <a:lnTo>
                      <a:pt x="55492" y="62674"/>
                    </a:lnTo>
                    <a:lnTo>
                      <a:pt x="55492" y="62674"/>
                    </a:lnTo>
                    <a:lnTo>
                      <a:pt x="55492" y="6267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0" name="手繪多邊形: 圖案 279">
                <a:extLst>
                  <a:ext uri="{FF2B5EF4-FFF2-40B4-BE49-F238E27FC236}">
                    <a16:creationId xmlns:a16="http://schemas.microsoft.com/office/drawing/2014/main" id="{3F86B91F-D404-448A-8D79-DD49A8C439B4}"/>
                  </a:ext>
                </a:extLst>
              </p:cNvPr>
              <p:cNvSpPr/>
              <p:nvPr/>
            </p:nvSpPr>
            <p:spPr>
              <a:xfrm>
                <a:off x="9441806" y="5405252"/>
                <a:ext cx="37432" cy="57150"/>
              </a:xfrm>
              <a:custGeom>
                <a:avLst/>
                <a:gdLst>
                  <a:gd name="connsiteX0" fmla="*/ 6270 w 37431"/>
                  <a:gd name="connsiteY0" fmla="*/ 0 h 57150"/>
                  <a:gd name="connsiteX1" fmla="*/ 0 w 37431"/>
                  <a:gd name="connsiteY1" fmla="*/ 30099 h 57150"/>
                  <a:gd name="connsiteX2" fmla="*/ 8890 w 37431"/>
                  <a:gd name="connsiteY2" fmla="*/ 65532 h 57150"/>
                  <a:gd name="connsiteX3" fmla="*/ 10574 w 37431"/>
                  <a:gd name="connsiteY3" fmla="*/ 62579 h 57150"/>
                  <a:gd name="connsiteX4" fmla="*/ 30132 w 37431"/>
                  <a:gd name="connsiteY4" fmla="*/ 28099 h 57150"/>
                  <a:gd name="connsiteX5" fmla="*/ 30226 w 37431"/>
                  <a:gd name="connsiteY5" fmla="*/ 28004 h 57150"/>
                  <a:gd name="connsiteX6" fmla="*/ 30320 w 37431"/>
                  <a:gd name="connsiteY6" fmla="*/ 27908 h 57150"/>
                  <a:gd name="connsiteX7" fmla="*/ 46228 w 37431"/>
                  <a:gd name="connsiteY7" fmla="*/ 0 h 57150"/>
                  <a:gd name="connsiteX8" fmla="*/ 6270 w 37431"/>
                  <a:gd name="connsiteY8" fmla="*/ 0 h 57150"/>
                  <a:gd name="connsiteX9" fmla="*/ 6270 w 37431"/>
                  <a:gd name="connsiteY9" fmla="*/ 0 h 57150"/>
                  <a:gd name="connsiteX10" fmla="*/ 6270 w 37431"/>
                  <a:gd name="connsiteY10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431" h="57150">
                    <a:moveTo>
                      <a:pt x="6270" y="0"/>
                    </a:moveTo>
                    <a:cubicBezTo>
                      <a:pt x="2246" y="9239"/>
                      <a:pt x="0" y="19431"/>
                      <a:pt x="0" y="30099"/>
                    </a:cubicBezTo>
                    <a:cubicBezTo>
                      <a:pt x="0" y="42958"/>
                      <a:pt x="3182" y="55055"/>
                      <a:pt x="8890" y="65532"/>
                    </a:cubicBezTo>
                    <a:lnTo>
                      <a:pt x="10574" y="62579"/>
                    </a:lnTo>
                    <a:lnTo>
                      <a:pt x="30132" y="28099"/>
                    </a:lnTo>
                    <a:cubicBezTo>
                      <a:pt x="30132" y="28099"/>
                      <a:pt x="30132" y="28004"/>
                      <a:pt x="30226" y="28004"/>
                    </a:cubicBezTo>
                    <a:cubicBezTo>
                      <a:pt x="30226" y="27908"/>
                      <a:pt x="30320" y="27908"/>
                      <a:pt x="30320" y="27908"/>
                    </a:cubicBezTo>
                    <a:lnTo>
                      <a:pt x="46228" y="0"/>
                    </a:lnTo>
                    <a:lnTo>
                      <a:pt x="6270" y="0"/>
                    </a:lnTo>
                    <a:lnTo>
                      <a:pt x="6270" y="0"/>
                    </a:lnTo>
                    <a:lnTo>
                      <a:pt x="627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81" name="手繪多邊形: 圖案 280">
                <a:extLst>
                  <a:ext uri="{FF2B5EF4-FFF2-40B4-BE49-F238E27FC236}">
                    <a16:creationId xmlns:a16="http://schemas.microsoft.com/office/drawing/2014/main" id="{8BE7ACA1-E162-4487-9E13-3B2A804DE2BB}"/>
                  </a:ext>
                </a:extLst>
              </p:cNvPr>
              <p:cNvSpPr/>
              <p:nvPr/>
            </p:nvSpPr>
            <p:spPr>
              <a:xfrm>
                <a:off x="9516108" y="5361532"/>
                <a:ext cx="56147" cy="57150"/>
              </a:xfrm>
              <a:custGeom>
                <a:avLst/>
                <a:gdLst>
                  <a:gd name="connsiteX0" fmla="*/ 0 w 56147"/>
                  <a:gd name="connsiteY0" fmla="*/ 0 h 57150"/>
                  <a:gd name="connsiteX1" fmla="*/ 1684 w 56147"/>
                  <a:gd name="connsiteY1" fmla="*/ 2953 h 57150"/>
                  <a:gd name="connsiteX2" fmla="*/ 21242 w 56147"/>
                  <a:gd name="connsiteY2" fmla="*/ 37433 h 57150"/>
                  <a:gd name="connsiteX3" fmla="*/ 21336 w 56147"/>
                  <a:gd name="connsiteY3" fmla="*/ 37624 h 57150"/>
                  <a:gd name="connsiteX4" fmla="*/ 37244 w 56147"/>
                  <a:gd name="connsiteY4" fmla="*/ 65532 h 57150"/>
                  <a:gd name="connsiteX5" fmla="*/ 37244 w 56147"/>
                  <a:gd name="connsiteY5" fmla="*/ 65532 h 57150"/>
                  <a:gd name="connsiteX6" fmla="*/ 55586 w 56147"/>
                  <a:gd name="connsiteY6" fmla="*/ 33242 h 57150"/>
                  <a:gd name="connsiteX7" fmla="*/ 57177 w 56147"/>
                  <a:gd name="connsiteY7" fmla="*/ 30480 h 57150"/>
                  <a:gd name="connsiteX8" fmla="*/ 0 w 56147"/>
                  <a:gd name="connsiteY8" fmla="*/ 0 h 57150"/>
                  <a:gd name="connsiteX9" fmla="*/ 0 w 56147"/>
                  <a:gd name="connsiteY9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47" h="57150">
                    <a:moveTo>
                      <a:pt x="0" y="0"/>
                    </a:moveTo>
                    <a:lnTo>
                      <a:pt x="1684" y="2953"/>
                    </a:lnTo>
                    <a:lnTo>
                      <a:pt x="21242" y="37433"/>
                    </a:lnTo>
                    <a:lnTo>
                      <a:pt x="21336" y="37624"/>
                    </a:lnTo>
                    <a:lnTo>
                      <a:pt x="37244" y="65532"/>
                    </a:lnTo>
                    <a:lnTo>
                      <a:pt x="37244" y="65532"/>
                    </a:lnTo>
                    <a:lnTo>
                      <a:pt x="55586" y="33242"/>
                    </a:lnTo>
                    <a:lnTo>
                      <a:pt x="57177" y="30480"/>
                    </a:lnTo>
                    <a:cubicBezTo>
                      <a:pt x="44169" y="12382"/>
                      <a:pt x="23488" y="476"/>
                      <a:pt x="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317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292" name="手繪多邊形: 圖案 291">
                <a:extLst>
                  <a:ext uri="{FF2B5EF4-FFF2-40B4-BE49-F238E27FC236}">
                    <a16:creationId xmlns:a16="http://schemas.microsoft.com/office/drawing/2014/main" id="{CF06C327-3D82-49CD-BCB2-16E14185CDC2}"/>
                  </a:ext>
                </a:extLst>
              </p:cNvPr>
              <p:cNvSpPr/>
              <p:nvPr/>
            </p:nvSpPr>
            <p:spPr>
              <a:xfrm>
                <a:off x="9452380" y="5361913"/>
                <a:ext cx="65505" cy="28575"/>
              </a:xfrm>
              <a:custGeom>
                <a:avLst/>
                <a:gdLst>
                  <a:gd name="connsiteX0" fmla="*/ 54463 w 65505"/>
                  <a:gd name="connsiteY0" fmla="*/ 0 h 28575"/>
                  <a:gd name="connsiteX1" fmla="*/ 0 w 65505"/>
                  <a:gd name="connsiteY1" fmla="*/ 35147 h 28575"/>
                  <a:gd name="connsiteX2" fmla="*/ 74395 w 65505"/>
                  <a:gd name="connsiteY2" fmla="*/ 35147 h 28575"/>
                  <a:gd name="connsiteX3" fmla="*/ 56054 w 65505"/>
                  <a:gd name="connsiteY3" fmla="*/ 2762 h 28575"/>
                  <a:gd name="connsiteX4" fmla="*/ 54463 w 65505"/>
                  <a:gd name="connsiteY4" fmla="*/ 0 h 28575"/>
                  <a:gd name="connsiteX5" fmla="*/ 54463 w 65505"/>
                  <a:gd name="connsiteY5" fmla="*/ 0 h 28575"/>
                  <a:gd name="connsiteX6" fmla="*/ 54463 w 65505"/>
                  <a:gd name="connsiteY6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28575">
                    <a:moveTo>
                      <a:pt x="54463" y="0"/>
                    </a:moveTo>
                    <a:cubicBezTo>
                      <a:pt x="31443" y="2477"/>
                      <a:pt x="11510" y="15907"/>
                      <a:pt x="0" y="35147"/>
                    </a:cubicBezTo>
                    <a:lnTo>
                      <a:pt x="74395" y="35147"/>
                    </a:lnTo>
                    <a:lnTo>
                      <a:pt x="56054" y="2762"/>
                    </a:lnTo>
                    <a:lnTo>
                      <a:pt x="54463" y="0"/>
                    </a:lnTo>
                    <a:lnTo>
                      <a:pt x="54463" y="0"/>
                    </a:lnTo>
                    <a:lnTo>
                      <a:pt x="54463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手繪多邊形: 圖案 304">
                <a:extLst>
                  <a:ext uri="{FF2B5EF4-FFF2-40B4-BE49-F238E27FC236}">
                    <a16:creationId xmlns:a16="http://schemas.microsoft.com/office/drawing/2014/main" id="{C60E3718-E389-41E3-86FC-1E4234F43F15}"/>
                  </a:ext>
                </a:extLst>
              </p:cNvPr>
              <p:cNvSpPr/>
              <p:nvPr/>
            </p:nvSpPr>
            <p:spPr>
              <a:xfrm>
                <a:off x="9540906" y="5399918"/>
                <a:ext cx="37432" cy="57150"/>
              </a:xfrm>
              <a:custGeom>
                <a:avLst/>
                <a:gdLst>
                  <a:gd name="connsiteX0" fmla="*/ 37244 w 37431"/>
                  <a:gd name="connsiteY0" fmla="*/ 0 h 57150"/>
                  <a:gd name="connsiteX1" fmla="*/ 35560 w 37431"/>
                  <a:gd name="connsiteY1" fmla="*/ 2953 h 57150"/>
                  <a:gd name="connsiteX2" fmla="*/ 16002 w 37431"/>
                  <a:gd name="connsiteY2" fmla="*/ 37433 h 57150"/>
                  <a:gd name="connsiteX3" fmla="*/ 16096 w 37431"/>
                  <a:gd name="connsiteY3" fmla="*/ 37338 h 57150"/>
                  <a:gd name="connsiteX4" fmla="*/ 16002 w 37431"/>
                  <a:gd name="connsiteY4" fmla="*/ 37528 h 57150"/>
                  <a:gd name="connsiteX5" fmla="*/ 15908 w 37431"/>
                  <a:gd name="connsiteY5" fmla="*/ 37624 h 57150"/>
                  <a:gd name="connsiteX6" fmla="*/ 15815 w 37431"/>
                  <a:gd name="connsiteY6" fmla="*/ 37719 h 57150"/>
                  <a:gd name="connsiteX7" fmla="*/ 11417 w 37431"/>
                  <a:gd name="connsiteY7" fmla="*/ 45434 h 57150"/>
                  <a:gd name="connsiteX8" fmla="*/ 8703 w 37431"/>
                  <a:gd name="connsiteY8" fmla="*/ 50292 h 57150"/>
                  <a:gd name="connsiteX9" fmla="*/ 0 w 37431"/>
                  <a:gd name="connsiteY9" fmla="*/ 65627 h 57150"/>
                  <a:gd name="connsiteX10" fmla="*/ 39865 w 37431"/>
                  <a:gd name="connsiteY10" fmla="*/ 65627 h 57150"/>
                  <a:gd name="connsiteX11" fmla="*/ 46134 w 37431"/>
                  <a:gd name="connsiteY11" fmla="*/ 35528 h 57150"/>
                  <a:gd name="connsiteX12" fmla="*/ 37244 w 37431"/>
                  <a:gd name="connsiteY12" fmla="*/ 0 h 57150"/>
                  <a:gd name="connsiteX13" fmla="*/ 37244 w 37431"/>
                  <a:gd name="connsiteY13" fmla="*/ 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431" h="57150">
                    <a:moveTo>
                      <a:pt x="37244" y="0"/>
                    </a:moveTo>
                    <a:lnTo>
                      <a:pt x="35560" y="2953"/>
                    </a:lnTo>
                    <a:lnTo>
                      <a:pt x="16002" y="37433"/>
                    </a:lnTo>
                    <a:cubicBezTo>
                      <a:pt x="16002" y="37338"/>
                      <a:pt x="16096" y="37338"/>
                      <a:pt x="16096" y="37338"/>
                    </a:cubicBezTo>
                    <a:cubicBezTo>
                      <a:pt x="16002" y="37433"/>
                      <a:pt x="16002" y="37433"/>
                      <a:pt x="16002" y="37528"/>
                    </a:cubicBezTo>
                    <a:cubicBezTo>
                      <a:pt x="16002" y="37624"/>
                      <a:pt x="15908" y="37624"/>
                      <a:pt x="15908" y="37624"/>
                    </a:cubicBezTo>
                    <a:cubicBezTo>
                      <a:pt x="15908" y="37624"/>
                      <a:pt x="15908" y="37719"/>
                      <a:pt x="15815" y="37719"/>
                    </a:cubicBezTo>
                    <a:lnTo>
                      <a:pt x="11417" y="45434"/>
                    </a:lnTo>
                    <a:lnTo>
                      <a:pt x="8703" y="50292"/>
                    </a:lnTo>
                    <a:lnTo>
                      <a:pt x="0" y="65627"/>
                    </a:lnTo>
                    <a:lnTo>
                      <a:pt x="39865" y="65627"/>
                    </a:lnTo>
                    <a:cubicBezTo>
                      <a:pt x="43889" y="56388"/>
                      <a:pt x="46134" y="46196"/>
                      <a:pt x="46134" y="35528"/>
                    </a:cubicBezTo>
                    <a:cubicBezTo>
                      <a:pt x="46134" y="22574"/>
                      <a:pt x="42953" y="10573"/>
                      <a:pt x="37244" y="0"/>
                    </a:cubicBezTo>
                    <a:lnTo>
                      <a:pt x="37244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手繪多邊形: 圖案 305">
                <a:extLst>
                  <a:ext uri="{FF2B5EF4-FFF2-40B4-BE49-F238E27FC236}">
                    <a16:creationId xmlns:a16="http://schemas.microsoft.com/office/drawing/2014/main" id="{B8808E35-B787-47C9-9A42-6E724486BFB7}"/>
                  </a:ext>
                </a:extLst>
              </p:cNvPr>
              <p:cNvSpPr/>
              <p:nvPr/>
            </p:nvSpPr>
            <p:spPr>
              <a:xfrm>
                <a:off x="9502071" y="5473737"/>
                <a:ext cx="65505" cy="28575"/>
              </a:xfrm>
              <a:custGeom>
                <a:avLst/>
                <a:gdLst>
                  <a:gd name="connsiteX0" fmla="*/ 0 w 65505"/>
                  <a:gd name="connsiteY0" fmla="*/ 0 h 28575"/>
                  <a:gd name="connsiteX1" fmla="*/ 0 w 65505"/>
                  <a:gd name="connsiteY1" fmla="*/ 0 h 28575"/>
                  <a:gd name="connsiteX2" fmla="*/ 18341 w 65505"/>
                  <a:gd name="connsiteY2" fmla="*/ 32385 h 28575"/>
                  <a:gd name="connsiteX3" fmla="*/ 18341 w 65505"/>
                  <a:gd name="connsiteY3" fmla="*/ 32385 h 28575"/>
                  <a:gd name="connsiteX4" fmla="*/ 19932 w 65505"/>
                  <a:gd name="connsiteY4" fmla="*/ 35147 h 28575"/>
                  <a:gd name="connsiteX5" fmla="*/ 74395 w 65505"/>
                  <a:gd name="connsiteY5" fmla="*/ 0 h 28575"/>
                  <a:gd name="connsiteX6" fmla="*/ 0 w 65505"/>
                  <a:gd name="connsiteY6" fmla="*/ 0 h 28575"/>
                  <a:gd name="connsiteX7" fmla="*/ 0 w 65505"/>
                  <a:gd name="connsiteY7" fmla="*/ 0 h 28575"/>
                  <a:gd name="connsiteX8" fmla="*/ 0 w 65505"/>
                  <a:gd name="connsiteY8" fmla="*/ 0 h 28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5505" h="28575">
                    <a:moveTo>
                      <a:pt x="0" y="0"/>
                    </a:moveTo>
                    <a:lnTo>
                      <a:pt x="0" y="0"/>
                    </a:lnTo>
                    <a:lnTo>
                      <a:pt x="18341" y="32385"/>
                    </a:lnTo>
                    <a:lnTo>
                      <a:pt x="18341" y="32385"/>
                    </a:lnTo>
                    <a:lnTo>
                      <a:pt x="19932" y="35147"/>
                    </a:lnTo>
                    <a:cubicBezTo>
                      <a:pt x="43046" y="32766"/>
                      <a:pt x="62979" y="19241"/>
                      <a:pt x="74395" y="0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手繪多邊形: 圖案 306">
                <a:extLst>
                  <a:ext uri="{FF2B5EF4-FFF2-40B4-BE49-F238E27FC236}">
                    <a16:creationId xmlns:a16="http://schemas.microsoft.com/office/drawing/2014/main" id="{0CCC998D-E98D-46D7-BC63-FFD04D1B93BF}"/>
                  </a:ext>
                </a:extLst>
              </p:cNvPr>
              <p:cNvSpPr/>
              <p:nvPr/>
            </p:nvSpPr>
            <p:spPr>
              <a:xfrm>
                <a:off x="9361890" y="5300763"/>
                <a:ext cx="74863" cy="66675"/>
              </a:xfrm>
              <a:custGeom>
                <a:avLst/>
                <a:gdLst>
                  <a:gd name="connsiteX0" fmla="*/ 0 w 74863"/>
                  <a:gd name="connsiteY0" fmla="*/ 74009 h 66675"/>
                  <a:gd name="connsiteX1" fmla="*/ 18154 w 74863"/>
                  <a:gd name="connsiteY1" fmla="*/ 74009 h 66675"/>
                  <a:gd name="connsiteX2" fmla="*/ 18154 w 74863"/>
                  <a:gd name="connsiteY2" fmla="*/ 21527 h 66675"/>
                  <a:gd name="connsiteX3" fmla="*/ 80104 w 74863"/>
                  <a:gd name="connsiteY3" fmla="*/ 21527 h 66675"/>
                  <a:gd name="connsiteX4" fmla="*/ 80104 w 74863"/>
                  <a:gd name="connsiteY4" fmla="*/ 0 h 66675"/>
                  <a:gd name="connsiteX5" fmla="*/ 0 w 74863"/>
                  <a:gd name="connsiteY5" fmla="*/ 0 h 66675"/>
                  <a:gd name="connsiteX6" fmla="*/ 0 w 74863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63" h="66675">
                    <a:moveTo>
                      <a:pt x="0" y="74009"/>
                    </a:moveTo>
                    <a:lnTo>
                      <a:pt x="18154" y="74009"/>
                    </a:lnTo>
                    <a:lnTo>
                      <a:pt x="18154" y="21527"/>
                    </a:lnTo>
                    <a:lnTo>
                      <a:pt x="80104" y="21527"/>
                    </a:lnTo>
                    <a:lnTo>
                      <a:pt x="80104" y="0"/>
                    </a:lnTo>
                    <a:lnTo>
                      <a:pt x="0" y="0"/>
                    </a:lnTo>
                    <a:lnTo>
                      <a:pt x="0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手繪多邊形: 圖案 307">
                <a:extLst>
                  <a:ext uri="{FF2B5EF4-FFF2-40B4-BE49-F238E27FC236}">
                    <a16:creationId xmlns:a16="http://schemas.microsoft.com/office/drawing/2014/main" id="{D25D9787-AC5F-4494-A215-39BE258576E3}"/>
                  </a:ext>
                </a:extLst>
              </p:cNvPr>
              <p:cNvSpPr/>
              <p:nvPr/>
            </p:nvSpPr>
            <p:spPr>
              <a:xfrm>
                <a:off x="9361890" y="5478309"/>
                <a:ext cx="56147" cy="66675"/>
              </a:xfrm>
              <a:custGeom>
                <a:avLst/>
                <a:gdLst>
                  <a:gd name="connsiteX0" fmla="*/ 65505 w 56147"/>
                  <a:gd name="connsiteY0" fmla="*/ 74009 h 66675"/>
                  <a:gd name="connsiteX1" fmla="*/ 65505 w 56147"/>
                  <a:gd name="connsiteY1" fmla="*/ 57341 h 66675"/>
                  <a:gd name="connsiteX2" fmla="*/ 19090 w 56147"/>
                  <a:gd name="connsiteY2" fmla="*/ 57341 h 66675"/>
                  <a:gd name="connsiteX3" fmla="*/ 19090 w 56147"/>
                  <a:gd name="connsiteY3" fmla="*/ 0 h 66675"/>
                  <a:gd name="connsiteX4" fmla="*/ 0 w 56147"/>
                  <a:gd name="connsiteY4" fmla="*/ 0 h 66675"/>
                  <a:gd name="connsiteX5" fmla="*/ 0 w 56147"/>
                  <a:gd name="connsiteY5" fmla="*/ 74009 h 66675"/>
                  <a:gd name="connsiteX6" fmla="*/ 65505 w 56147"/>
                  <a:gd name="connsiteY6" fmla="*/ 74009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66675">
                    <a:moveTo>
                      <a:pt x="65505" y="74009"/>
                    </a:moveTo>
                    <a:lnTo>
                      <a:pt x="65505" y="57341"/>
                    </a:lnTo>
                    <a:lnTo>
                      <a:pt x="19090" y="57341"/>
                    </a:lnTo>
                    <a:lnTo>
                      <a:pt x="19090" y="0"/>
                    </a:lnTo>
                    <a:lnTo>
                      <a:pt x="0" y="0"/>
                    </a:lnTo>
                    <a:lnTo>
                      <a:pt x="0" y="74009"/>
                    </a:lnTo>
                    <a:lnTo>
                      <a:pt x="65505" y="74009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手繪多邊形: 圖案 308">
                <a:extLst>
                  <a:ext uri="{FF2B5EF4-FFF2-40B4-BE49-F238E27FC236}">
                    <a16:creationId xmlns:a16="http://schemas.microsoft.com/office/drawing/2014/main" id="{2956FEDB-2DB2-4F21-A56C-7D9445873B9D}"/>
                  </a:ext>
                </a:extLst>
              </p:cNvPr>
              <p:cNvSpPr/>
              <p:nvPr/>
            </p:nvSpPr>
            <p:spPr>
              <a:xfrm>
                <a:off x="9580303" y="5300763"/>
                <a:ext cx="65505" cy="57150"/>
              </a:xfrm>
              <a:custGeom>
                <a:avLst/>
                <a:gdLst>
                  <a:gd name="connsiteX0" fmla="*/ 72804 w 65505"/>
                  <a:gd name="connsiteY0" fmla="*/ 66580 h 57150"/>
                  <a:gd name="connsiteX1" fmla="*/ 56428 w 65505"/>
                  <a:gd name="connsiteY1" fmla="*/ 66580 h 57150"/>
                  <a:gd name="connsiteX2" fmla="*/ 56428 w 65505"/>
                  <a:gd name="connsiteY2" fmla="*/ 19431 h 57150"/>
                  <a:gd name="connsiteX3" fmla="*/ 0 w 65505"/>
                  <a:gd name="connsiteY3" fmla="*/ 19431 h 57150"/>
                  <a:gd name="connsiteX4" fmla="*/ 0 w 65505"/>
                  <a:gd name="connsiteY4" fmla="*/ 0 h 57150"/>
                  <a:gd name="connsiteX5" fmla="*/ 72804 w 65505"/>
                  <a:gd name="connsiteY5" fmla="*/ 0 h 57150"/>
                  <a:gd name="connsiteX6" fmla="*/ 72804 w 65505"/>
                  <a:gd name="connsiteY6" fmla="*/ 6658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505" h="57150">
                    <a:moveTo>
                      <a:pt x="72804" y="66580"/>
                    </a:moveTo>
                    <a:lnTo>
                      <a:pt x="56428" y="66580"/>
                    </a:lnTo>
                    <a:lnTo>
                      <a:pt x="56428" y="19431"/>
                    </a:lnTo>
                    <a:lnTo>
                      <a:pt x="0" y="19431"/>
                    </a:lnTo>
                    <a:lnTo>
                      <a:pt x="0" y="0"/>
                    </a:lnTo>
                    <a:lnTo>
                      <a:pt x="72804" y="0"/>
                    </a:lnTo>
                    <a:lnTo>
                      <a:pt x="72804" y="66580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手繪多邊形: 圖案 309">
                <a:extLst>
                  <a:ext uri="{FF2B5EF4-FFF2-40B4-BE49-F238E27FC236}">
                    <a16:creationId xmlns:a16="http://schemas.microsoft.com/office/drawing/2014/main" id="{2EAF9211-EBA4-4C1C-AAE1-51564C934B41}"/>
                  </a:ext>
                </a:extLst>
              </p:cNvPr>
              <p:cNvSpPr/>
              <p:nvPr/>
            </p:nvSpPr>
            <p:spPr>
              <a:xfrm>
                <a:off x="9594901" y="5470975"/>
                <a:ext cx="56147" cy="76200"/>
              </a:xfrm>
              <a:custGeom>
                <a:avLst/>
                <a:gdLst>
                  <a:gd name="connsiteX0" fmla="*/ 0 w 56147"/>
                  <a:gd name="connsiteY0" fmla="*/ 81344 h 76200"/>
                  <a:gd name="connsiteX1" fmla="*/ 0 w 56147"/>
                  <a:gd name="connsiteY1" fmla="*/ 66580 h 76200"/>
                  <a:gd name="connsiteX2" fmla="*/ 41268 w 56147"/>
                  <a:gd name="connsiteY2" fmla="*/ 66580 h 76200"/>
                  <a:gd name="connsiteX3" fmla="*/ 41268 w 56147"/>
                  <a:gd name="connsiteY3" fmla="*/ 0 h 76200"/>
                  <a:gd name="connsiteX4" fmla="*/ 58206 w 56147"/>
                  <a:gd name="connsiteY4" fmla="*/ 0 h 76200"/>
                  <a:gd name="connsiteX5" fmla="*/ 58206 w 56147"/>
                  <a:gd name="connsiteY5" fmla="*/ 81344 h 76200"/>
                  <a:gd name="connsiteX6" fmla="*/ 0 w 56147"/>
                  <a:gd name="connsiteY6" fmla="*/ 81344 h 7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147" h="76200">
                    <a:moveTo>
                      <a:pt x="0" y="81344"/>
                    </a:moveTo>
                    <a:lnTo>
                      <a:pt x="0" y="66580"/>
                    </a:lnTo>
                    <a:lnTo>
                      <a:pt x="41268" y="66580"/>
                    </a:lnTo>
                    <a:lnTo>
                      <a:pt x="41268" y="0"/>
                    </a:lnTo>
                    <a:lnTo>
                      <a:pt x="58206" y="0"/>
                    </a:lnTo>
                    <a:lnTo>
                      <a:pt x="58206" y="81344"/>
                    </a:lnTo>
                    <a:lnTo>
                      <a:pt x="0" y="81344"/>
                    </a:lnTo>
                    <a:close/>
                  </a:path>
                </a:pathLst>
              </a:custGeom>
              <a:solidFill>
                <a:srgbClr val="FFFFFF"/>
              </a:solidFill>
              <a:ln w="317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zh-TW" altLang="en-US" sz="105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01" name="手繪多邊形: 圖案 200">
              <a:extLst>
                <a:ext uri="{FF2B5EF4-FFF2-40B4-BE49-F238E27FC236}">
                  <a16:creationId xmlns:a16="http://schemas.microsoft.com/office/drawing/2014/main" id="{A92CAFFF-656D-4A65-B095-C7AE0945087E}"/>
                </a:ext>
              </a:extLst>
            </p:cNvPr>
            <p:cNvSpPr/>
            <p:nvPr/>
          </p:nvSpPr>
          <p:spPr>
            <a:xfrm flipH="1">
              <a:off x="8360662" y="5369957"/>
              <a:ext cx="311798" cy="42887"/>
            </a:xfrm>
            <a:custGeom>
              <a:avLst/>
              <a:gdLst>
                <a:gd name="connsiteX0" fmla="*/ 7112 w 346242"/>
                <a:gd name="connsiteY0" fmla="*/ 53912 h 47625"/>
                <a:gd name="connsiteX1" fmla="*/ 0 w 346242"/>
                <a:gd name="connsiteY1" fmla="*/ 40957 h 47625"/>
                <a:gd name="connsiteX2" fmla="*/ 174057 w 346242"/>
                <a:gd name="connsiteY2" fmla="*/ 0 h 47625"/>
                <a:gd name="connsiteX3" fmla="*/ 346429 w 346242"/>
                <a:gd name="connsiteY3" fmla="*/ 40005 h 47625"/>
                <a:gd name="connsiteX4" fmla="*/ 339505 w 346242"/>
                <a:gd name="connsiteY4" fmla="*/ 53054 h 47625"/>
                <a:gd name="connsiteX5" fmla="*/ 173963 w 346242"/>
                <a:gd name="connsiteY5" fmla="*/ 14764 h 47625"/>
                <a:gd name="connsiteX6" fmla="*/ 7112 w 346242"/>
                <a:gd name="connsiteY6" fmla="*/ 53912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6242" h="47625">
                  <a:moveTo>
                    <a:pt x="7112" y="53912"/>
                  </a:moveTo>
                  <a:lnTo>
                    <a:pt x="0" y="40957"/>
                  </a:lnTo>
                  <a:cubicBezTo>
                    <a:pt x="33408" y="21907"/>
                    <a:pt x="83379" y="0"/>
                    <a:pt x="174057" y="0"/>
                  </a:cubicBezTo>
                  <a:cubicBezTo>
                    <a:pt x="262115" y="0"/>
                    <a:pt x="312460" y="21431"/>
                    <a:pt x="346429" y="40005"/>
                  </a:cubicBezTo>
                  <a:lnTo>
                    <a:pt x="339505" y="53054"/>
                  </a:lnTo>
                  <a:cubicBezTo>
                    <a:pt x="304974" y="34100"/>
                    <a:pt x="258278" y="14764"/>
                    <a:pt x="173963" y="14764"/>
                  </a:cubicBezTo>
                  <a:cubicBezTo>
                    <a:pt x="86748" y="14764"/>
                    <a:pt x="38929" y="35719"/>
                    <a:pt x="7112" y="53912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2" name="手繪多邊形: 圖案 201">
              <a:extLst>
                <a:ext uri="{FF2B5EF4-FFF2-40B4-BE49-F238E27FC236}">
                  <a16:creationId xmlns:a16="http://schemas.microsoft.com/office/drawing/2014/main" id="{773A9717-E229-40D8-A591-11E150620F8F}"/>
                </a:ext>
              </a:extLst>
            </p:cNvPr>
            <p:cNvSpPr/>
            <p:nvPr/>
          </p:nvSpPr>
          <p:spPr>
            <a:xfrm flipH="1">
              <a:off x="8310689" y="5314718"/>
              <a:ext cx="412922" cy="531802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chemeClr val="bg1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03" name="手繪多邊形: 圖案 202">
              <a:extLst>
                <a:ext uri="{FF2B5EF4-FFF2-40B4-BE49-F238E27FC236}">
                  <a16:creationId xmlns:a16="http://schemas.microsoft.com/office/drawing/2014/main" id="{2EC99132-1CB5-48EC-998B-217A9766F785}"/>
                </a:ext>
              </a:extLst>
            </p:cNvPr>
            <p:cNvSpPr/>
            <p:nvPr/>
          </p:nvSpPr>
          <p:spPr>
            <a:xfrm flipH="1">
              <a:off x="8508134" y="5651898"/>
              <a:ext cx="50562" cy="51465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8" name="手繪多邊形: 圖案 237">
              <a:extLst>
                <a:ext uri="{FF2B5EF4-FFF2-40B4-BE49-F238E27FC236}">
                  <a16:creationId xmlns:a16="http://schemas.microsoft.com/office/drawing/2014/main" id="{E0D8AB38-E844-4D32-AC21-F1733C354809}"/>
                </a:ext>
              </a:extLst>
            </p:cNvPr>
            <p:cNvSpPr/>
            <p:nvPr/>
          </p:nvSpPr>
          <p:spPr>
            <a:xfrm flipH="1">
              <a:off x="8537374" y="5617330"/>
              <a:ext cx="33708" cy="51465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39" name="手繪多邊形: 圖案 238">
              <a:extLst>
                <a:ext uri="{FF2B5EF4-FFF2-40B4-BE49-F238E27FC236}">
                  <a16:creationId xmlns:a16="http://schemas.microsoft.com/office/drawing/2014/main" id="{8FDF6B2B-1609-481D-B689-53844E2A97AC}"/>
                </a:ext>
              </a:extLst>
            </p:cNvPr>
            <p:cNvSpPr/>
            <p:nvPr/>
          </p:nvSpPr>
          <p:spPr>
            <a:xfrm flipH="1">
              <a:off x="8453611" y="5577960"/>
              <a:ext cx="50562" cy="51465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0" name="手繪多邊形: 圖案 239">
              <a:extLst>
                <a:ext uri="{FF2B5EF4-FFF2-40B4-BE49-F238E27FC236}">
                  <a16:creationId xmlns:a16="http://schemas.microsoft.com/office/drawing/2014/main" id="{3D532864-60C3-4D0A-86A7-F1DCE0F51982}"/>
                </a:ext>
              </a:extLst>
            </p:cNvPr>
            <p:cNvSpPr/>
            <p:nvPr/>
          </p:nvSpPr>
          <p:spPr>
            <a:xfrm flipH="1">
              <a:off x="8502572" y="5578303"/>
              <a:ext cx="58989" cy="25732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1" name="手繪多邊形: 圖案 240">
              <a:extLst>
                <a:ext uri="{FF2B5EF4-FFF2-40B4-BE49-F238E27FC236}">
                  <a16:creationId xmlns:a16="http://schemas.microsoft.com/office/drawing/2014/main" id="{C3B2E8D4-7512-4844-BBCD-CAACEA53F16E}"/>
                </a:ext>
              </a:extLst>
            </p:cNvPr>
            <p:cNvSpPr/>
            <p:nvPr/>
          </p:nvSpPr>
          <p:spPr>
            <a:xfrm flipH="1">
              <a:off x="8448133" y="5612527"/>
              <a:ext cx="33708" cy="51465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2" name="手繪多邊形: 圖案 241">
              <a:extLst>
                <a:ext uri="{FF2B5EF4-FFF2-40B4-BE49-F238E27FC236}">
                  <a16:creationId xmlns:a16="http://schemas.microsoft.com/office/drawing/2014/main" id="{20D4B699-7231-4D2E-B3F6-A8BF1E5A39F9}"/>
                </a:ext>
              </a:extLst>
            </p:cNvPr>
            <p:cNvSpPr/>
            <p:nvPr/>
          </p:nvSpPr>
          <p:spPr>
            <a:xfrm flipH="1">
              <a:off x="8457824" y="5679003"/>
              <a:ext cx="58989" cy="25732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3" name="手繪多邊形: 圖案 242">
              <a:extLst>
                <a:ext uri="{FF2B5EF4-FFF2-40B4-BE49-F238E27FC236}">
                  <a16:creationId xmlns:a16="http://schemas.microsoft.com/office/drawing/2014/main" id="{3BF11BF6-B036-42DD-9969-11427342991F}"/>
                </a:ext>
              </a:extLst>
            </p:cNvPr>
            <p:cNvSpPr/>
            <p:nvPr/>
          </p:nvSpPr>
          <p:spPr>
            <a:xfrm flipH="1">
              <a:off x="8575633" y="5523236"/>
              <a:ext cx="67416" cy="60042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44" name="手繪多邊形: 圖案 243">
              <a:extLst>
                <a:ext uri="{FF2B5EF4-FFF2-40B4-BE49-F238E27FC236}">
                  <a16:creationId xmlns:a16="http://schemas.microsoft.com/office/drawing/2014/main" id="{48E24605-512F-4D4D-ACED-E6D065758FFD}"/>
                </a:ext>
              </a:extLst>
            </p:cNvPr>
            <p:cNvSpPr/>
            <p:nvPr/>
          </p:nvSpPr>
          <p:spPr>
            <a:xfrm flipH="1">
              <a:off x="8592487" y="5683120"/>
              <a:ext cx="50562" cy="60042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5" name="手繪多邊形: 圖案 274">
              <a:extLst>
                <a:ext uri="{FF2B5EF4-FFF2-40B4-BE49-F238E27FC236}">
                  <a16:creationId xmlns:a16="http://schemas.microsoft.com/office/drawing/2014/main" id="{77AFC5AB-2A2B-4D35-BF1A-4102CEE76EA2}"/>
                </a:ext>
              </a:extLst>
            </p:cNvPr>
            <p:cNvSpPr/>
            <p:nvPr/>
          </p:nvSpPr>
          <p:spPr>
            <a:xfrm flipH="1">
              <a:off x="8387375" y="5523236"/>
              <a:ext cx="58989" cy="51465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276" name="手繪多邊形: 圖案 275">
              <a:extLst>
                <a:ext uri="{FF2B5EF4-FFF2-40B4-BE49-F238E27FC236}">
                  <a16:creationId xmlns:a16="http://schemas.microsoft.com/office/drawing/2014/main" id="{CA7EDC4B-C984-4907-8014-A08048EF540F}"/>
                </a:ext>
              </a:extLst>
            </p:cNvPr>
            <p:cNvSpPr/>
            <p:nvPr/>
          </p:nvSpPr>
          <p:spPr>
            <a:xfrm flipH="1">
              <a:off x="8382656" y="5676515"/>
              <a:ext cx="50562" cy="6862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grpSp>
        <p:nvGrpSpPr>
          <p:cNvPr id="311" name="圖形 211">
            <a:extLst>
              <a:ext uri="{FF2B5EF4-FFF2-40B4-BE49-F238E27FC236}">
                <a16:creationId xmlns:a16="http://schemas.microsoft.com/office/drawing/2014/main" id="{E8E68237-25B9-468C-80E8-34716B2AE555}"/>
              </a:ext>
            </a:extLst>
          </p:cNvPr>
          <p:cNvGrpSpPr/>
          <p:nvPr/>
        </p:nvGrpSpPr>
        <p:grpSpPr>
          <a:xfrm>
            <a:off x="7963768" y="3152266"/>
            <a:ext cx="172020" cy="210110"/>
            <a:chOff x="6880167" y="2925402"/>
            <a:chExt cx="551412" cy="630183"/>
          </a:xfrm>
          <a:solidFill>
            <a:schemeClr val="tx1"/>
          </a:solidFill>
        </p:grpSpPr>
        <p:sp>
          <p:nvSpPr>
            <p:cNvPr id="312" name="手繪多邊形: 圖案 311">
              <a:extLst>
                <a:ext uri="{FF2B5EF4-FFF2-40B4-BE49-F238E27FC236}">
                  <a16:creationId xmlns:a16="http://schemas.microsoft.com/office/drawing/2014/main" id="{66E28089-7A39-474D-8700-35EE14688F0A}"/>
                </a:ext>
              </a:extLst>
            </p:cNvPr>
            <p:cNvSpPr/>
            <p:nvPr/>
          </p:nvSpPr>
          <p:spPr>
            <a:xfrm>
              <a:off x="6880167" y="2925402"/>
              <a:ext cx="551412" cy="630183"/>
            </a:xfrm>
            <a:custGeom>
              <a:avLst/>
              <a:gdLst>
                <a:gd name="connsiteX0" fmla="*/ 278294 w 551412"/>
                <a:gd name="connsiteY0" fmla="*/ 636935 h 630182"/>
                <a:gd name="connsiteX1" fmla="*/ 0 w 551412"/>
                <a:gd name="connsiteY1" fmla="*/ 536443 h 630182"/>
                <a:gd name="connsiteX2" fmla="*/ 0 w 551412"/>
                <a:gd name="connsiteY2" fmla="*/ 77873 h 630182"/>
                <a:gd name="connsiteX3" fmla="*/ 278294 w 551412"/>
                <a:gd name="connsiteY3" fmla="*/ 0 h 630182"/>
                <a:gd name="connsiteX4" fmla="*/ 556589 w 551412"/>
                <a:gd name="connsiteY4" fmla="*/ 77873 h 630182"/>
                <a:gd name="connsiteX5" fmla="*/ 556589 w 551412"/>
                <a:gd name="connsiteY5" fmla="*/ 536443 h 630182"/>
                <a:gd name="connsiteX6" fmla="*/ 278294 w 551412"/>
                <a:gd name="connsiteY6" fmla="*/ 636935 h 630182"/>
                <a:gd name="connsiteX7" fmla="*/ 22507 w 551412"/>
                <a:gd name="connsiteY7" fmla="*/ 110732 h 630182"/>
                <a:gd name="connsiteX8" fmla="*/ 22507 w 551412"/>
                <a:gd name="connsiteY8" fmla="*/ 536556 h 630182"/>
                <a:gd name="connsiteX9" fmla="*/ 278294 w 551412"/>
                <a:gd name="connsiteY9" fmla="*/ 614428 h 630182"/>
                <a:gd name="connsiteX10" fmla="*/ 534082 w 551412"/>
                <a:gd name="connsiteY10" fmla="*/ 536556 h 630182"/>
                <a:gd name="connsiteX11" fmla="*/ 534082 w 551412"/>
                <a:gd name="connsiteY11" fmla="*/ 110732 h 630182"/>
                <a:gd name="connsiteX12" fmla="*/ 278294 w 551412"/>
                <a:gd name="connsiteY12" fmla="*/ 155858 h 630182"/>
                <a:gd name="connsiteX13" fmla="*/ 22507 w 551412"/>
                <a:gd name="connsiteY13" fmla="*/ 110732 h 630182"/>
                <a:gd name="connsiteX14" fmla="*/ 278294 w 551412"/>
                <a:gd name="connsiteY14" fmla="*/ 22507 h 630182"/>
                <a:gd name="connsiteX15" fmla="*/ 22507 w 551412"/>
                <a:gd name="connsiteY15" fmla="*/ 77873 h 630182"/>
                <a:gd name="connsiteX16" fmla="*/ 278294 w 551412"/>
                <a:gd name="connsiteY16" fmla="*/ 133239 h 630182"/>
                <a:gd name="connsiteX17" fmla="*/ 534082 w 551412"/>
                <a:gd name="connsiteY17" fmla="*/ 77873 h 630182"/>
                <a:gd name="connsiteX18" fmla="*/ 278294 w 551412"/>
                <a:gd name="connsiteY18" fmla="*/ 22507 h 6301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1412" h="630182">
                  <a:moveTo>
                    <a:pt x="278294" y="636935"/>
                  </a:moveTo>
                  <a:cubicBezTo>
                    <a:pt x="137853" y="636935"/>
                    <a:pt x="0" y="587195"/>
                    <a:pt x="0" y="536443"/>
                  </a:cubicBezTo>
                  <a:lnTo>
                    <a:pt x="0" y="77873"/>
                  </a:lnTo>
                  <a:cubicBezTo>
                    <a:pt x="0" y="26783"/>
                    <a:pt x="139991" y="0"/>
                    <a:pt x="278294" y="0"/>
                  </a:cubicBezTo>
                  <a:cubicBezTo>
                    <a:pt x="416597" y="0"/>
                    <a:pt x="556589" y="26783"/>
                    <a:pt x="556589" y="77873"/>
                  </a:cubicBezTo>
                  <a:lnTo>
                    <a:pt x="556589" y="536443"/>
                  </a:lnTo>
                  <a:cubicBezTo>
                    <a:pt x="556589" y="587195"/>
                    <a:pt x="418736" y="636935"/>
                    <a:pt x="278294" y="636935"/>
                  </a:cubicBezTo>
                  <a:close/>
                  <a:moveTo>
                    <a:pt x="22507" y="110732"/>
                  </a:moveTo>
                  <a:lnTo>
                    <a:pt x="22507" y="536556"/>
                  </a:lnTo>
                  <a:cubicBezTo>
                    <a:pt x="22507" y="559062"/>
                    <a:pt x="124462" y="614428"/>
                    <a:pt x="278294" y="614428"/>
                  </a:cubicBezTo>
                  <a:cubicBezTo>
                    <a:pt x="432127" y="614428"/>
                    <a:pt x="534082" y="558950"/>
                    <a:pt x="534082" y="536556"/>
                  </a:cubicBezTo>
                  <a:lnTo>
                    <a:pt x="534082" y="110732"/>
                  </a:lnTo>
                  <a:cubicBezTo>
                    <a:pt x="489069" y="140441"/>
                    <a:pt x="383175" y="155858"/>
                    <a:pt x="278294" y="155858"/>
                  </a:cubicBezTo>
                  <a:cubicBezTo>
                    <a:pt x="173413" y="155858"/>
                    <a:pt x="67520" y="140441"/>
                    <a:pt x="22507" y="110732"/>
                  </a:cubicBezTo>
                  <a:close/>
                  <a:moveTo>
                    <a:pt x="278294" y="22507"/>
                  </a:moveTo>
                  <a:cubicBezTo>
                    <a:pt x="122098" y="22507"/>
                    <a:pt x="22507" y="55366"/>
                    <a:pt x="22507" y="77873"/>
                  </a:cubicBezTo>
                  <a:cubicBezTo>
                    <a:pt x="22507" y="100379"/>
                    <a:pt x="122098" y="133239"/>
                    <a:pt x="278294" y="133239"/>
                  </a:cubicBezTo>
                  <a:cubicBezTo>
                    <a:pt x="434490" y="133239"/>
                    <a:pt x="534082" y="100379"/>
                    <a:pt x="534082" y="77873"/>
                  </a:cubicBezTo>
                  <a:cubicBezTo>
                    <a:pt x="534082" y="55366"/>
                    <a:pt x="434490" y="22507"/>
                    <a:pt x="278294" y="22507"/>
                  </a:cubicBez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3" name="手繪多邊形: 圖案 312">
              <a:extLst>
                <a:ext uri="{FF2B5EF4-FFF2-40B4-BE49-F238E27FC236}">
                  <a16:creationId xmlns:a16="http://schemas.microsoft.com/office/drawing/2014/main" id="{82F9FC01-FC67-4AEB-8C9E-F6E12409D9E1}"/>
                </a:ext>
              </a:extLst>
            </p:cNvPr>
            <p:cNvSpPr/>
            <p:nvPr/>
          </p:nvSpPr>
          <p:spPr>
            <a:xfrm>
              <a:off x="6889507" y="3161721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  <p:sp>
          <p:nvSpPr>
            <p:cNvPr id="314" name="手繪多邊形: 圖案 313">
              <a:extLst>
                <a:ext uri="{FF2B5EF4-FFF2-40B4-BE49-F238E27FC236}">
                  <a16:creationId xmlns:a16="http://schemas.microsoft.com/office/drawing/2014/main" id="{05D14FEE-F028-46CC-A152-3DFB0C31A955}"/>
                </a:ext>
              </a:extLst>
            </p:cNvPr>
            <p:cNvSpPr/>
            <p:nvPr/>
          </p:nvSpPr>
          <p:spPr>
            <a:xfrm>
              <a:off x="6889507" y="3319266"/>
              <a:ext cx="528905" cy="67520"/>
            </a:xfrm>
            <a:custGeom>
              <a:avLst/>
              <a:gdLst>
                <a:gd name="connsiteX0" fmla="*/ 264115 w 528905"/>
                <a:gd name="connsiteY0" fmla="*/ 73821 h 67519"/>
                <a:gd name="connsiteX1" fmla="*/ 0 w 528905"/>
                <a:gd name="connsiteY1" fmla="*/ 15980 h 67519"/>
                <a:gd name="connsiteX2" fmla="*/ 10578 w 528905"/>
                <a:gd name="connsiteY2" fmla="*/ 113 h 67519"/>
                <a:gd name="connsiteX3" fmla="*/ 264115 w 528905"/>
                <a:gd name="connsiteY3" fmla="*/ 54803 h 67519"/>
                <a:gd name="connsiteX4" fmla="*/ 529018 w 528905"/>
                <a:gd name="connsiteY4" fmla="*/ 0 h 67519"/>
                <a:gd name="connsiteX5" fmla="*/ 539258 w 528905"/>
                <a:gd name="connsiteY5" fmla="*/ 16092 h 67519"/>
                <a:gd name="connsiteX6" fmla="*/ 264115 w 528905"/>
                <a:gd name="connsiteY6" fmla="*/ 73821 h 67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8905" h="67519">
                  <a:moveTo>
                    <a:pt x="264115" y="73821"/>
                  </a:moveTo>
                  <a:cubicBezTo>
                    <a:pt x="150007" y="73821"/>
                    <a:pt x="35560" y="39611"/>
                    <a:pt x="0" y="15980"/>
                  </a:cubicBezTo>
                  <a:lnTo>
                    <a:pt x="10578" y="113"/>
                  </a:lnTo>
                  <a:cubicBezTo>
                    <a:pt x="44113" y="22507"/>
                    <a:pt x="153720" y="54803"/>
                    <a:pt x="264115" y="54803"/>
                  </a:cubicBezTo>
                  <a:cubicBezTo>
                    <a:pt x="371809" y="54803"/>
                    <a:pt x="494920" y="21831"/>
                    <a:pt x="529018" y="0"/>
                  </a:cubicBezTo>
                  <a:lnTo>
                    <a:pt x="539258" y="16092"/>
                  </a:lnTo>
                  <a:cubicBezTo>
                    <a:pt x="502460" y="39611"/>
                    <a:pt x="376873" y="73821"/>
                    <a:pt x="264115" y="73821"/>
                  </a:cubicBezTo>
                  <a:close/>
                </a:path>
              </a:pathLst>
            </a:custGeom>
            <a:grpFill/>
            <a:ln w="1108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solidFill>
                  <a:schemeClr val="bg1"/>
                </a:solidFill>
              </a:endParaRPr>
            </a:p>
          </p:txBody>
        </p:sp>
      </p:grpSp>
      <p:sp>
        <p:nvSpPr>
          <p:cNvPr id="315" name="文字方塊 314">
            <a:extLst>
              <a:ext uri="{FF2B5EF4-FFF2-40B4-BE49-F238E27FC236}">
                <a16:creationId xmlns:a16="http://schemas.microsoft.com/office/drawing/2014/main" id="{6F64CE75-73E3-49E1-AD2F-59C36770480B}"/>
              </a:ext>
            </a:extLst>
          </p:cNvPr>
          <p:cNvSpPr txBox="1"/>
          <p:nvPr/>
        </p:nvSpPr>
        <p:spPr>
          <a:xfrm>
            <a:off x="1645043" y="2046133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  <p:pic>
        <p:nvPicPr>
          <p:cNvPr id="316" name="圖形 315">
            <a:extLst>
              <a:ext uri="{FF2B5EF4-FFF2-40B4-BE49-F238E27FC236}">
                <a16:creationId xmlns:a16="http://schemas.microsoft.com/office/drawing/2014/main" id="{A83B1F37-7C31-4985-8992-B844E896A7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8438" y="1777490"/>
            <a:ext cx="293825" cy="279391"/>
          </a:xfrm>
          <a:prstGeom prst="rect">
            <a:avLst/>
          </a:prstGeom>
        </p:spPr>
      </p:pic>
      <p:sp>
        <p:nvSpPr>
          <p:cNvPr id="324" name="文字方塊 323">
            <a:extLst>
              <a:ext uri="{FF2B5EF4-FFF2-40B4-BE49-F238E27FC236}">
                <a16:creationId xmlns:a16="http://schemas.microsoft.com/office/drawing/2014/main" id="{3729410E-1962-4525-8E4E-E6E1CA136F2A}"/>
              </a:ext>
            </a:extLst>
          </p:cNvPr>
          <p:cNvSpPr txBox="1"/>
          <p:nvPr/>
        </p:nvSpPr>
        <p:spPr>
          <a:xfrm>
            <a:off x="945644" y="4311339"/>
            <a:ext cx="1008800" cy="2308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000" b="1">
                <a:solidFill>
                  <a:srgbClr val="39523E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Local user</a:t>
            </a:r>
          </a:p>
        </p:txBody>
      </p:sp>
    </p:spTree>
    <p:extLst>
      <p:ext uri="{BB962C8B-B14F-4D97-AF65-F5344CB8AC3E}">
        <p14:creationId xmlns:p14="http://schemas.microsoft.com/office/powerpoint/2010/main" val="34860845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DC46E29-CBE4-AC43-B186-59C8163E32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zh-TW" err="1"/>
              <a:t>Boxafe</a:t>
            </a:r>
            <a:r>
              <a:rPr kumimoji="1" lang="en-US" altLang="zh-TW"/>
              <a:t>: </a:t>
            </a:r>
            <a:br>
              <a:rPr kumimoji="1" lang="en-US" altLang="zh-TW"/>
            </a:br>
            <a:r>
              <a:rPr kumimoji="1" lang="en-US" altLang="zh-TW"/>
              <a:t>Google G Suite</a:t>
            </a:r>
            <a:r>
              <a:rPr kumimoji="1" lang="zh-CN" altLang="en-US"/>
              <a:t>與</a:t>
            </a:r>
            <a:r>
              <a:rPr kumimoji="1" lang="en-US" altLang="zh-CN"/>
              <a:t>Microsoft 365</a:t>
            </a:r>
            <a:r>
              <a:rPr kumimoji="1" lang="zh-CN" altLang="en-US"/>
              <a:t>的備份還原方案</a:t>
            </a:r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FB35739-FDF9-E241-8415-2862DAC91DC5}"/>
              </a:ext>
            </a:extLst>
          </p:cNvPr>
          <p:cNvSpPr/>
          <p:nvPr/>
        </p:nvSpPr>
        <p:spPr>
          <a:xfrm>
            <a:off x="1262294" y="1145149"/>
            <a:ext cx="50555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親手掌握企業的資料</a:t>
            </a:r>
            <a:endParaRPr lang="en-US" altLang="zh-CN" sz="2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把重要資料移出雲端，節省服務成本</a:t>
            </a:r>
            <a:endParaRPr lang="zh-TW" altLang="en-US" sz="20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15" descr="A picture containing shirt&#10;&#10;Description automatically generated">
            <a:extLst>
              <a:ext uri="{FF2B5EF4-FFF2-40B4-BE49-F238E27FC236}">
                <a16:creationId xmlns:a16="http://schemas.microsoft.com/office/drawing/2014/main" id="{614F78FD-5C2C-3046-A02B-9D4410FF5C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28" y="1090454"/>
            <a:ext cx="770606" cy="770604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6797B96-E61E-BD48-B54E-963B4A5DE3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341" y="2496449"/>
            <a:ext cx="537150" cy="417474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69023D6-F72B-2E4F-A537-3B6084591D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4" y="3030088"/>
            <a:ext cx="603583" cy="46910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0E84079-8EEE-A146-A182-92CF37A639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124" y="3677582"/>
            <a:ext cx="615938" cy="4787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29C49868-32B0-DE4C-831D-EDA6F32B84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28" y="4303460"/>
            <a:ext cx="607195" cy="47191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B14EC27-368E-EC4B-A2C4-FC39FAB6B4AE}"/>
              </a:ext>
            </a:extLst>
          </p:cNvPr>
          <p:cNvSpPr/>
          <p:nvPr/>
        </p:nvSpPr>
        <p:spPr>
          <a:xfrm>
            <a:off x="950123" y="2405281"/>
            <a:ext cx="2346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Gmail</a:t>
            </a:r>
          </a:p>
          <a:p>
            <a:pPr fontAlgn="base"/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Email 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3FA0CB3-3677-AE4F-8F14-A12C9F16CF6A}"/>
              </a:ext>
            </a:extLst>
          </p:cNvPr>
          <p:cNvSpPr/>
          <p:nvPr/>
        </p:nvSpPr>
        <p:spPr>
          <a:xfrm>
            <a:off x="950123" y="2932387"/>
            <a:ext cx="37911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雲端硬碟</a:t>
            </a:r>
            <a:endParaRPr lang="en-US" altLang="zh-TW" b="1">
              <a:solidFill>
                <a:srgbClr val="465A0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備份所有檔案，包含檔案的所有版本，支援備份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My Drive 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Shared Drive </a:t>
            </a:r>
            <a:r>
              <a:rPr lang="en-US" altLang="zh-TW">
                <a:solidFill>
                  <a:srgbClr val="5D7D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(coming soon)</a:t>
            </a:r>
            <a:endParaRPr lang="zh-TW" altLang="en-US">
              <a:solidFill>
                <a:srgbClr val="5D7D6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95C92E04-3DD6-D042-AD95-24FC1F2D3DE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2458371"/>
            <a:ext cx="582430" cy="452666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79858F16-E4CA-9D49-BA6A-C5748A8700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2999247"/>
            <a:ext cx="582430" cy="452666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31562C3D-B9A7-E444-B98E-753708C92B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3571707"/>
            <a:ext cx="582430" cy="452666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99B1D64C-2146-F54C-BA6F-93EE7C9DAC4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510" y="4134007"/>
            <a:ext cx="582430" cy="452666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D8AB2CD0-BF8C-B043-B694-D52B13487592}"/>
              </a:ext>
            </a:extLst>
          </p:cNvPr>
          <p:cNvSpPr/>
          <p:nvPr/>
        </p:nvSpPr>
        <p:spPr>
          <a:xfrm>
            <a:off x="950123" y="3682072"/>
            <a:ext cx="3623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</a:t>
            </a:r>
          </a:p>
          <a:p>
            <a:pPr fontAlgn="base"/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備份所有聯絡人資訊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51B05E0-5BB9-4A4A-BF31-2CDA15ACBE75}"/>
              </a:ext>
            </a:extLst>
          </p:cNvPr>
          <p:cNvSpPr/>
          <p:nvPr/>
        </p:nvSpPr>
        <p:spPr>
          <a:xfrm>
            <a:off x="998946" y="424361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zh-TW" altLang="en-US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日曆</a:t>
            </a:r>
          </a:p>
          <a:p>
            <a:pPr fontAlgn="base"/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備份所有日曆事件資訊及附檔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E76F351-202C-C249-BF05-932698B7339C}"/>
              </a:ext>
            </a:extLst>
          </p:cNvPr>
          <p:cNvSpPr/>
          <p:nvPr/>
        </p:nvSpPr>
        <p:spPr>
          <a:xfrm>
            <a:off x="5392033" y="2425601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信箱</a:t>
            </a:r>
          </a:p>
          <a:p>
            <a:pPr fontAlgn="base"/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Outlook Email 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及附檔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48503DA-59EA-F44F-AE8A-E977737B7A30}"/>
              </a:ext>
            </a:extLst>
          </p:cNvPr>
          <p:cNvSpPr/>
          <p:nvPr/>
        </p:nvSpPr>
        <p:spPr>
          <a:xfrm>
            <a:off x="5392033" y="2930254"/>
            <a:ext cx="2782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人員</a:t>
            </a:r>
          </a:p>
          <a:p>
            <a:pPr fontAlgn="base"/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Outlook 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聯絡人資訊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91C6F25F-521F-F044-9F69-A1E1B43B749D}"/>
              </a:ext>
            </a:extLst>
          </p:cNvPr>
          <p:cNvSpPr/>
          <p:nvPr/>
        </p:nvSpPr>
        <p:spPr>
          <a:xfrm>
            <a:off x="5392033" y="3478147"/>
            <a:ext cx="36233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TW" altLang="en-US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</a:t>
            </a:r>
          </a:p>
          <a:p>
            <a:pPr fontAlgn="base"/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Outlook 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行事曆事件資訊及附檔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C236B95-AE8F-1142-BCEA-FB09F03689F9}"/>
              </a:ext>
            </a:extLst>
          </p:cNvPr>
          <p:cNvSpPr/>
          <p:nvPr/>
        </p:nvSpPr>
        <p:spPr>
          <a:xfrm>
            <a:off x="5392032" y="4071597"/>
            <a:ext cx="344211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zh-TW" b="1">
                <a:solidFill>
                  <a:srgbClr val="465A0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OneDrive</a:t>
            </a:r>
          </a:p>
          <a:p>
            <a:pPr fontAlgn="base"/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備份所有檔案，支援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OneDrive 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及 </a:t>
            </a:r>
            <a:r>
              <a:rPr lang="en-US" altLang="zh-TW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SharePoint </a:t>
            </a:r>
            <a:r>
              <a:rPr lang="en-US" altLang="zh-TW">
                <a:solidFill>
                  <a:srgbClr val="5D7D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coming soon </a:t>
            </a:r>
            <a:r>
              <a:rPr lang="zh-TW" altLang="en-US">
                <a:solidFill>
                  <a:srgbClr val="33333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</a:p>
        </p:txBody>
      </p:sp>
      <p:sp>
        <p:nvSpPr>
          <p:cNvPr id="25" name="圓角化對角線角落矩形 8">
            <a:extLst>
              <a:ext uri="{FF2B5EF4-FFF2-40B4-BE49-F238E27FC236}">
                <a16:creationId xmlns:a16="http://schemas.microsoft.com/office/drawing/2014/main" id="{90073FF2-1B21-48F9-8BF7-4137588CF904}"/>
              </a:ext>
            </a:extLst>
          </p:cNvPr>
          <p:cNvSpPr/>
          <p:nvPr/>
        </p:nvSpPr>
        <p:spPr>
          <a:xfrm>
            <a:off x="481528" y="1973630"/>
            <a:ext cx="1996911" cy="407368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8E42DA1-6F49-F74A-80A6-FBA263692CBF}"/>
              </a:ext>
            </a:extLst>
          </p:cNvPr>
          <p:cNvSpPr/>
          <p:nvPr/>
        </p:nvSpPr>
        <p:spPr>
          <a:xfrm>
            <a:off x="553948" y="1989857"/>
            <a:ext cx="18742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Google™ G Suite</a:t>
            </a:r>
          </a:p>
        </p:txBody>
      </p:sp>
      <p:sp>
        <p:nvSpPr>
          <p:cNvPr id="26" name="圓角化對角線角落矩形 8">
            <a:extLst>
              <a:ext uri="{FF2B5EF4-FFF2-40B4-BE49-F238E27FC236}">
                <a16:creationId xmlns:a16="http://schemas.microsoft.com/office/drawing/2014/main" id="{5E219AB7-B12D-4D93-9723-BC4F4C9E1FB3}"/>
              </a:ext>
            </a:extLst>
          </p:cNvPr>
          <p:cNvSpPr/>
          <p:nvPr/>
        </p:nvSpPr>
        <p:spPr>
          <a:xfrm>
            <a:off x="4561411" y="1973630"/>
            <a:ext cx="1996911" cy="407368"/>
          </a:xfrm>
          <a:prstGeom prst="snip2DiagRect">
            <a:avLst/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22" indent="-285722"/>
            <a:endParaRPr lang="en-US" altLang="zh-TW" sz="1600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5F413901-1B0A-4156-8959-D89C96DF01F8}"/>
              </a:ext>
            </a:extLst>
          </p:cNvPr>
          <p:cNvSpPr/>
          <p:nvPr/>
        </p:nvSpPr>
        <p:spPr>
          <a:xfrm>
            <a:off x="4741232" y="1989857"/>
            <a:ext cx="165942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 365</a:t>
            </a:r>
            <a:r>
              <a:rPr lang="en-US" altLang="zh-TW" sz="16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8896100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3291DA6-8BDC-894F-8660-F48E3B71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/>
              <a:t>外接</a:t>
            </a:r>
            <a:r>
              <a:rPr kumimoji="1" lang="en-US" altLang="zh-TW"/>
              <a:t>GPU</a:t>
            </a:r>
            <a:r>
              <a:rPr kumimoji="1" lang="zh-CN" altLang="en-US"/>
              <a:t>卡</a:t>
            </a:r>
            <a:r>
              <a:rPr kumimoji="1" lang="zh-TW" altLang="en-US"/>
              <a:t> 增加</a:t>
            </a:r>
            <a:r>
              <a:rPr kumimoji="1" lang="en-US" altLang="zh-TW"/>
              <a:t>HDMI</a:t>
            </a:r>
            <a:r>
              <a:rPr kumimoji="1" lang="zh-CN" altLang="en-US"/>
              <a:t>輸出與加速影音</a:t>
            </a:r>
            <a:r>
              <a:rPr kumimoji="1" lang="zh-TW" altLang="en-US"/>
              <a:t>轉檔</a:t>
            </a: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DBA1B8C5-DCD2-7841-B452-E2F4AB4795F7}"/>
              </a:ext>
            </a:extLst>
          </p:cNvPr>
          <p:cNvSpPr txBox="1"/>
          <p:nvPr/>
        </p:nvSpPr>
        <p:spPr>
          <a:xfrm>
            <a:off x="380107" y="1826223"/>
            <a:ext cx="2717801" cy="25390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TS-h686 </a:t>
            </a:r>
            <a:r>
              <a:rPr lang="zh-CN" altLang="en-US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插槽</a:t>
            </a:r>
            <a:r>
              <a:rPr lang="en-US" altLang="zh-CN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CN" altLang="en-US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支援顯卡尺寸</a:t>
            </a:r>
            <a:endParaRPr lang="en-US" altLang="zh-TW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D775E6B-DF3C-B341-A0F4-6F127DC11C1F}"/>
              </a:ext>
            </a:extLst>
          </p:cNvPr>
          <p:cNvSpPr txBox="1"/>
          <p:nvPr/>
        </p:nvSpPr>
        <p:spPr>
          <a:xfrm>
            <a:off x="2797341" y="1826265"/>
            <a:ext cx="3088968" cy="253908"/>
          </a:xfrm>
          <a:prstGeom prst="rect">
            <a:avLst/>
          </a:prstGeom>
          <a:noFill/>
        </p:spPr>
        <p:txBody>
          <a:bodyPr wrap="square" lIns="91431" tIns="45716" rIns="91431" bIns="45716" anchor="t">
            <a:spAutoFit/>
          </a:bodyPr>
          <a:lstStyle/>
          <a:p>
            <a:pPr algn="ctr">
              <a:defRPr/>
            </a:pPr>
            <a:r>
              <a:rPr lang="en-US" altLang="zh-TW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TS-h886 </a:t>
            </a:r>
            <a:r>
              <a:rPr lang="zh-CN" altLang="en-US" sz="105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插槽支援顯卡尺寸</a:t>
            </a:r>
            <a:endParaRPr lang="en-US" altLang="zh-TW" sz="1050" b="1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EE0D0E-8065-A343-96F3-5FBC1DD21C11}"/>
              </a:ext>
            </a:extLst>
          </p:cNvPr>
          <p:cNvSpPr/>
          <p:nvPr/>
        </p:nvSpPr>
        <p:spPr>
          <a:xfrm>
            <a:off x="204964" y="913858"/>
            <a:ext cx="8458201" cy="844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擴充顯示卡的圖形處理單元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(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GPU)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有強大的圖形與浮點運算功能，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TS-h686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與</a:t>
            </a:r>
            <a:r>
              <a:rPr lang="en-US" altLang="zh-CN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TS-h886</a:t>
            </a:r>
            <a:r>
              <a:rPr lang="zh-CN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PCIe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插槽，可安裝無須額外供電的全高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(Full-high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)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圖形顯示卡來優化整體系統效能，顯示卡卓越的繪圖效能可帶來流暢的影音編輯工作流，以及順暢的 </a:t>
            </a:r>
            <a:r>
              <a:rPr lang="en-US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4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K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高畫質影像轉檔播放效能，提升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影像處理與 </a:t>
            </a:r>
            <a:r>
              <a:rPr lang="en" altLang="zh-TW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GPU 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運算的加速需求。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03FC9AA7-7103-CB4B-BB47-F2765FF4E8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82" y="2148034"/>
            <a:ext cx="2468574" cy="295516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7E95D07-970B-8F42-8165-8B3B98C64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62209" y="2129111"/>
            <a:ext cx="2443343" cy="3014389"/>
          </a:xfrm>
          <a:prstGeom prst="rect">
            <a:avLst/>
          </a:prstGeom>
        </p:spPr>
      </p:pic>
      <p:pic>
        <p:nvPicPr>
          <p:cNvPr id="10" name="Picture 3" descr="\\10.64.2.86\Marketing\MarketingMaterials\素材\網頁設計標準化使用\feat-icon\feat-25.png">
            <a:extLst>
              <a:ext uri="{FF2B5EF4-FFF2-40B4-BE49-F238E27FC236}">
                <a16:creationId xmlns:a16="http://schemas.microsoft.com/office/drawing/2014/main" id="{9B2939D1-335E-D341-BBEB-CCF3E5D9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7943" y="2791875"/>
            <a:ext cx="747888" cy="747888"/>
          </a:xfrm>
          <a:prstGeom prst="rect">
            <a:avLst/>
          </a:prstGeom>
          <a:noFill/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668CD4B8-8883-D444-BF74-C03138196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94769" y="3664502"/>
            <a:ext cx="1233625" cy="28827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0B5A88D-5750-4A51-B165-0EAB0FBF9522}"/>
              </a:ext>
            </a:extLst>
          </p:cNvPr>
          <p:cNvSpPr txBox="1"/>
          <p:nvPr/>
        </p:nvSpPr>
        <p:spPr>
          <a:xfrm>
            <a:off x="3507794" y="2388336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</a:t>
            </a:r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8ABE58A-5D7F-4AEF-B778-F5A06CE37379}"/>
              </a:ext>
            </a:extLst>
          </p:cNvPr>
          <p:cNvSpPr txBox="1"/>
          <p:nvPr/>
        </p:nvSpPr>
        <p:spPr>
          <a:xfrm>
            <a:off x="4802503" y="2364338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L</a:t>
            </a:r>
            <a:endParaRPr lang="zh-TW" altLang="en-US"/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32BE0718-19F6-4C08-A20B-54957F1CA4DC}"/>
              </a:ext>
            </a:extLst>
          </p:cNvPr>
          <p:cNvSpPr txBox="1"/>
          <p:nvPr/>
        </p:nvSpPr>
        <p:spPr>
          <a:xfrm>
            <a:off x="5225955" y="3087721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W</a:t>
            </a:r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B26683F-D30C-4F15-980D-0F5450F7CBDB}"/>
              </a:ext>
            </a:extLst>
          </p:cNvPr>
          <p:cNvSpPr txBox="1"/>
          <p:nvPr/>
        </p:nvSpPr>
        <p:spPr>
          <a:xfrm>
            <a:off x="635058" y="2564372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H</a:t>
            </a:r>
            <a:endParaRPr lang="zh-TW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4ABD9794-5FDD-4405-AA72-748FFFB6BF33}"/>
              </a:ext>
            </a:extLst>
          </p:cNvPr>
          <p:cNvSpPr txBox="1"/>
          <p:nvPr/>
        </p:nvSpPr>
        <p:spPr>
          <a:xfrm>
            <a:off x="1998206" y="2388336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L</a:t>
            </a:r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AA85E58C-1902-4013-8FDE-7A7743AF7740}"/>
              </a:ext>
            </a:extLst>
          </p:cNvPr>
          <p:cNvSpPr txBox="1"/>
          <p:nvPr/>
        </p:nvSpPr>
        <p:spPr>
          <a:xfrm>
            <a:off x="2575367" y="3182818"/>
            <a:ext cx="2219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/>
              <a:t>W</a:t>
            </a:r>
            <a:endParaRPr lang="zh-TW" altLang="en-US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C20C10C0-563C-E144-A13F-09BCEFAE90BC}"/>
              </a:ext>
            </a:extLst>
          </p:cNvPr>
          <p:cNvSpPr/>
          <p:nvPr/>
        </p:nvSpPr>
        <p:spPr>
          <a:xfrm>
            <a:off x="585150" y="2096665"/>
            <a:ext cx="2287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>
                <a:latin typeface="Helvetica" pitchFamily="2" charset="0"/>
              </a:rPr>
              <a:t>W x H x L: 126mm x 40mm x 261mm</a:t>
            </a:r>
            <a:endParaRPr lang="en-US" altLang="zh-TW" sz="1000">
              <a:effectLst/>
              <a:latin typeface="Helvetica" pitchFamily="2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5BFD74D-7512-4E4A-80CE-0885BE1B051A}"/>
              </a:ext>
            </a:extLst>
          </p:cNvPr>
          <p:cNvSpPr/>
          <p:nvPr/>
        </p:nvSpPr>
        <p:spPr>
          <a:xfrm>
            <a:off x="3269524" y="2082968"/>
            <a:ext cx="228780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>
                <a:latin typeface="Helvetica" pitchFamily="2" charset="0"/>
              </a:rPr>
              <a:t>W x H x L: 119mm x 45mm x 266mm</a:t>
            </a:r>
            <a:endParaRPr lang="en-US" altLang="zh-TW" sz="100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041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9CD6A7-36D9-FE49-9F14-1891B865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err="1"/>
              <a:t>QuTS</a:t>
            </a:r>
            <a:r>
              <a:rPr kumimoji="1" lang="en-US" altLang="zh-TW"/>
              <a:t> hero</a:t>
            </a:r>
            <a:r>
              <a:rPr kumimoji="1" lang="zh-CN" altLang="en-US"/>
              <a:t>支援</a:t>
            </a:r>
            <a:r>
              <a:rPr kumimoji="1" lang="zh-TW" altLang="en-US"/>
              <a:t>外接</a:t>
            </a:r>
            <a:r>
              <a:rPr kumimoji="1" lang="en-US" altLang="zh-TW"/>
              <a:t>GPU</a:t>
            </a:r>
            <a:r>
              <a:rPr kumimoji="1" lang="zh-CN" altLang="en-US"/>
              <a:t>卡的軟體功能</a:t>
            </a:r>
            <a:endParaRPr kumimoji="1" lang="zh-TW" altLang="en-US"/>
          </a:p>
        </p:txBody>
      </p:sp>
      <p:pic>
        <p:nvPicPr>
          <p:cNvPr id="4" name="圖片 14" descr="一張含有 向量圖形 的圖片&#10;&#10;描述是以高可信度產生">
            <a:extLst>
              <a:ext uri="{FF2B5EF4-FFF2-40B4-BE49-F238E27FC236}">
                <a16:creationId xmlns:a16="http://schemas.microsoft.com/office/drawing/2014/main" id="{94A57955-76BA-DE46-9F2F-EB2626B69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157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41C9B47-8E25-4948-B872-5A28F92E8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9991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27B85B3-3F5B-3D45-87AF-A863CC6A3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157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5620AF27-C307-0541-B091-E89549D5F9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9991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C924A171-31F2-6446-90A0-C0876580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95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18E5EDC-24F2-0D4D-96DC-B28A273610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939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D05CE9E-EE24-3F40-B9FB-E6FDD2F9A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875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物件, 時鐘, 畫畫, 粉紅色 的圖片&#10;&#10;自動產生的描述">
            <a:extLst>
              <a:ext uri="{FF2B5EF4-FFF2-40B4-BE49-F238E27FC236}">
                <a16:creationId xmlns:a16="http://schemas.microsoft.com/office/drawing/2014/main" id="{A25F94AA-69EB-40B0-A82E-0E29FBF8D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3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畫畫 的圖片&#10;&#10;自動產生的描述">
            <a:extLst>
              <a:ext uri="{FF2B5EF4-FFF2-40B4-BE49-F238E27FC236}">
                <a16:creationId xmlns:a16="http://schemas.microsoft.com/office/drawing/2014/main" id="{917DF937-03BD-4BCB-9B21-C151183158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463" y="1349114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時鐘, 綠色, 黑色 的圖片&#10;&#10;自動產生的描述">
            <a:extLst>
              <a:ext uri="{FF2B5EF4-FFF2-40B4-BE49-F238E27FC236}">
                <a16:creationId xmlns:a16="http://schemas.microsoft.com/office/drawing/2014/main" id="{A0005070-1CC1-42B0-BCAA-7E0EEA57DE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4495" y="3119147"/>
            <a:ext cx="540000" cy="5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27E7AC91-C566-4920-86EE-2A35C407AF54}"/>
              </a:ext>
            </a:extLst>
          </p:cNvPr>
          <p:cNvSpPr/>
          <p:nvPr/>
        </p:nvSpPr>
        <p:spPr>
          <a:xfrm>
            <a:off x="390150" y="1942524"/>
            <a:ext cx="1148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File Station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BBEFC65-A6DC-4189-BBEC-7A35F7887FF2}"/>
              </a:ext>
            </a:extLst>
          </p:cNvPr>
          <p:cNvSpPr/>
          <p:nvPr/>
        </p:nvSpPr>
        <p:spPr>
          <a:xfrm>
            <a:off x="349077" y="2217494"/>
            <a:ext cx="16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/>
              <a:t>影片播放即時轉檔、離線轉檔加速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594E6153-3292-4D7D-9038-AE341F0F9F34}"/>
              </a:ext>
            </a:extLst>
          </p:cNvPr>
          <p:cNvSpPr/>
          <p:nvPr/>
        </p:nvSpPr>
        <p:spPr>
          <a:xfrm>
            <a:off x="2051597" y="1942524"/>
            <a:ext cx="9396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err="1">
                <a:solidFill>
                  <a:srgbClr val="444942"/>
                </a:solidFill>
              </a:rPr>
              <a:t>QuMagie</a:t>
            </a:r>
            <a:endParaRPr lang="en-US" altLang="zh-TW" b="1">
              <a:solidFill>
                <a:srgbClr val="444942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ACA9D1F-2615-4793-A8E9-F2182AC61F4F}"/>
              </a:ext>
            </a:extLst>
          </p:cNvPr>
          <p:cNvSpPr/>
          <p:nvPr/>
        </p:nvSpPr>
        <p:spPr>
          <a:xfrm>
            <a:off x="2010524" y="2217494"/>
            <a:ext cx="12957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zh-TW" altLang="en-US"/>
              <a:t>影片播放即時轉檔加速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0A646247-B98D-4B72-9F06-136AA66FAD16}"/>
              </a:ext>
            </a:extLst>
          </p:cNvPr>
          <p:cNvSpPr/>
          <p:nvPr/>
        </p:nvSpPr>
        <p:spPr>
          <a:xfrm>
            <a:off x="3547564" y="1942524"/>
            <a:ext cx="134684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Photo Station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576BC06-E39D-4C1F-B934-D748F0678233}"/>
              </a:ext>
            </a:extLst>
          </p:cNvPr>
          <p:cNvSpPr/>
          <p:nvPr/>
        </p:nvSpPr>
        <p:spPr>
          <a:xfrm>
            <a:off x="3536942" y="2217494"/>
            <a:ext cx="1346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zh-TW" altLang="en-US" kern="1200"/>
              <a:t>影片播放即時轉檔加速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531315A-3CDF-4A1D-AB55-F59B8E743447}"/>
              </a:ext>
            </a:extLst>
          </p:cNvPr>
          <p:cNvSpPr/>
          <p:nvPr/>
        </p:nvSpPr>
        <p:spPr>
          <a:xfrm>
            <a:off x="5214866" y="1942524"/>
            <a:ext cx="1327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Video Station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AD1E128-1C80-4EDF-9B4D-2C983F65B7F4}"/>
              </a:ext>
            </a:extLst>
          </p:cNvPr>
          <p:cNvSpPr/>
          <p:nvPr/>
        </p:nvSpPr>
        <p:spPr>
          <a:xfrm>
            <a:off x="5204762" y="2217494"/>
            <a:ext cx="1414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Tx/>
              <a:defRPr/>
            </a:pPr>
            <a:r>
              <a:rPr lang="zh-TW" altLang="en-US" kern="1200"/>
              <a:t>影片播放即時轉檔加速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C9F9531-5E5D-4197-B15E-6F29E7EE295B}"/>
              </a:ext>
            </a:extLst>
          </p:cNvPr>
          <p:cNvSpPr/>
          <p:nvPr/>
        </p:nvSpPr>
        <p:spPr>
          <a:xfrm>
            <a:off x="6800187" y="1942524"/>
            <a:ext cx="19656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Media</a:t>
            </a:r>
            <a:r>
              <a:rPr lang="zh-TW" altLang="en-US" b="1">
                <a:solidFill>
                  <a:srgbClr val="444942"/>
                </a:solidFill>
              </a:rPr>
              <a:t> </a:t>
            </a:r>
            <a:r>
              <a:rPr lang="en-US" altLang="zh-TW" b="1">
                <a:solidFill>
                  <a:srgbClr val="444942"/>
                </a:solidFill>
              </a:rPr>
              <a:t>Stream</a:t>
            </a:r>
            <a:r>
              <a:rPr lang="zh-TW" altLang="en-US" b="1">
                <a:solidFill>
                  <a:srgbClr val="444942"/>
                </a:solidFill>
              </a:rPr>
              <a:t> </a:t>
            </a:r>
            <a:r>
              <a:rPr lang="en-US" altLang="zh-TW" b="1">
                <a:solidFill>
                  <a:srgbClr val="444942"/>
                </a:solidFill>
              </a:rPr>
              <a:t>Addon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D71206E-6693-467B-A213-D1A140263293}"/>
              </a:ext>
            </a:extLst>
          </p:cNvPr>
          <p:cNvSpPr/>
          <p:nvPr/>
        </p:nvSpPr>
        <p:spPr>
          <a:xfrm>
            <a:off x="6800187" y="2217494"/>
            <a:ext cx="1671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/>
              <a:t>串流播放轉檔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F0F9AA2-3B36-4259-AFA0-31B60D13A6A1}"/>
              </a:ext>
            </a:extLst>
          </p:cNvPr>
          <p:cNvSpPr/>
          <p:nvPr/>
        </p:nvSpPr>
        <p:spPr>
          <a:xfrm>
            <a:off x="390150" y="3698341"/>
            <a:ext cx="10999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HD Station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2A83DEEA-5B6B-47EF-A3D7-16A346645654}"/>
              </a:ext>
            </a:extLst>
          </p:cNvPr>
          <p:cNvSpPr/>
          <p:nvPr/>
        </p:nvSpPr>
        <p:spPr>
          <a:xfrm>
            <a:off x="349077" y="3960059"/>
            <a:ext cx="1439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/>
              <a:t>顯示輸出、</a:t>
            </a:r>
            <a:r>
              <a:rPr lang="zh-CN" altLang="en-US"/>
              <a:t>輸出</a:t>
            </a:r>
            <a:r>
              <a:rPr lang="zh-TW" altLang="en-US"/>
              <a:t>解碼加速</a:t>
            </a:r>
            <a:endParaRPr lang="en-US" altLang="zh-TW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46EB8D9B-11DE-464B-B94C-B6E61AA4D984}"/>
              </a:ext>
            </a:extLst>
          </p:cNvPr>
          <p:cNvSpPr/>
          <p:nvPr/>
        </p:nvSpPr>
        <p:spPr>
          <a:xfrm>
            <a:off x="2051597" y="3698341"/>
            <a:ext cx="10326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HD Player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E934D936-3576-48F9-B5C7-964E716799C0}"/>
              </a:ext>
            </a:extLst>
          </p:cNvPr>
          <p:cNvSpPr/>
          <p:nvPr/>
        </p:nvSpPr>
        <p:spPr>
          <a:xfrm>
            <a:off x="2010524" y="3960059"/>
            <a:ext cx="1439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/>
              <a:t>顯示輸出、</a:t>
            </a:r>
            <a:r>
              <a:rPr lang="zh-CN" altLang="en-US"/>
              <a:t>輸出</a:t>
            </a:r>
            <a:r>
              <a:rPr lang="zh-TW" altLang="en-US"/>
              <a:t>解碼加速</a:t>
            </a:r>
            <a:endParaRPr lang="en-US" altLang="zh-TW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57378454-537B-4C64-AF83-88319503BBEA}"/>
              </a:ext>
            </a:extLst>
          </p:cNvPr>
          <p:cNvSpPr/>
          <p:nvPr/>
        </p:nvSpPr>
        <p:spPr>
          <a:xfrm>
            <a:off x="3746251" y="3698341"/>
            <a:ext cx="923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QVR Pro</a:t>
            </a: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09AE58F6-F451-4238-9213-10553FD73741}"/>
              </a:ext>
            </a:extLst>
          </p:cNvPr>
          <p:cNvSpPr/>
          <p:nvPr/>
        </p:nvSpPr>
        <p:spPr>
          <a:xfrm>
            <a:off x="3705178" y="3960059"/>
            <a:ext cx="1439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/>
              <a:t>顯示輸出、</a:t>
            </a:r>
            <a:r>
              <a:rPr lang="zh-CN" altLang="en-US"/>
              <a:t>輸出</a:t>
            </a:r>
            <a:r>
              <a:rPr lang="zh-TW" altLang="en-US"/>
              <a:t>解碼加速</a:t>
            </a:r>
            <a:endParaRPr lang="en-US" altLang="zh-TW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D616B210-CA99-4C53-B192-41346DC97D31}"/>
              </a:ext>
            </a:extLst>
          </p:cNvPr>
          <p:cNvSpPr/>
          <p:nvPr/>
        </p:nvSpPr>
        <p:spPr>
          <a:xfrm>
            <a:off x="6858820" y="3698341"/>
            <a:ext cx="1963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>
                <a:solidFill>
                  <a:srgbClr val="444942"/>
                </a:solidFill>
              </a:rPr>
              <a:t>Virtualization Station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F55A4D36-520E-474C-BF6B-0C36115CCEE6}"/>
              </a:ext>
            </a:extLst>
          </p:cNvPr>
          <p:cNvSpPr/>
          <p:nvPr/>
        </p:nvSpPr>
        <p:spPr>
          <a:xfrm>
            <a:off x="6919598" y="3960059"/>
            <a:ext cx="14149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/>
              <a:t>GPU</a:t>
            </a:r>
            <a:r>
              <a:rPr lang="zh-TW" altLang="en-US"/>
              <a:t> </a:t>
            </a:r>
            <a:r>
              <a:rPr lang="en-US" altLang="zh-TW"/>
              <a:t>passthrough</a:t>
            </a:r>
            <a:endParaRPr lang="zh-TW" altLang="en-US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A01531FA-6BA1-47EE-B2C1-1D203DC5F090}"/>
              </a:ext>
            </a:extLst>
          </p:cNvPr>
          <p:cNvSpPr/>
          <p:nvPr/>
        </p:nvSpPr>
        <p:spPr>
          <a:xfrm>
            <a:off x="5496709" y="3698341"/>
            <a:ext cx="612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US" altLang="zh-TW" b="1" err="1">
                <a:solidFill>
                  <a:srgbClr val="444942"/>
                </a:solidFill>
              </a:rPr>
              <a:t>QuAI</a:t>
            </a:r>
            <a:endParaRPr lang="en-US" altLang="zh-TW" b="1">
              <a:solidFill>
                <a:srgbClr val="444942"/>
              </a:solidFill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733A0A9-1822-45A3-A3D7-4F9A2CEE8840}"/>
              </a:ext>
            </a:extLst>
          </p:cNvPr>
          <p:cNvSpPr/>
          <p:nvPr/>
        </p:nvSpPr>
        <p:spPr>
          <a:xfrm>
            <a:off x="5496709" y="3960059"/>
            <a:ext cx="1671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/>
              <a:t>AI </a:t>
            </a:r>
            <a:r>
              <a:rPr lang="zh-CN" altLang="en-US"/>
              <a:t>推論加速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6742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Shape 524">
            <a:extLst>
              <a:ext uri="{FF2B5EF4-FFF2-40B4-BE49-F238E27FC236}">
                <a16:creationId xmlns:a16="http://schemas.microsoft.com/office/drawing/2014/main" id="{1F6AAD44-0CEF-4E49-B2B0-02167949FC2E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9129" y="1177979"/>
            <a:ext cx="2044871" cy="133575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9121EE-0FE9-FA49-BED1-CF2C46150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影像加速應用</a:t>
            </a:r>
            <a:r>
              <a:rPr kumimoji="1" lang="en-US" altLang="zh-TW"/>
              <a:t>1-</a:t>
            </a:r>
            <a:r>
              <a:rPr kumimoji="1" lang="zh-TW" altLang="en-US"/>
              <a:t>專業多媒體工作者</a:t>
            </a:r>
          </a:p>
        </p:txBody>
      </p:sp>
      <p:cxnSp>
        <p:nvCxnSpPr>
          <p:cNvPr id="13" name="直線箭頭接點 12">
            <a:extLst>
              <a:ext uri="{FF2B5EF4-FFF2-40B4-BE49-F238E27FC236}">
                <a16:creationId xmlns:a16="http://schemas.microsoft.com/office/drawing/2014/main" id="{F2102EE5-EC38-5348-8FAB-DA4A9C5AEF08}"/>
              </a:ext>
            </a:extLst>
          </p:cNvPr>
          <p:cNvCxnSpPr>
            <a:cxnSpLocks/>
          </p:cNvCxnSpPr>
          <p:nvPr/>
        </p:nvCxnSpPr>
        <p:spPr>
          <a:xfrm>
            <a:off x="4185404" y="2427631"/>
            <a:ext cx="1750159" cy="95530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箭頭接點 13">
            <a:extLst>
              <a:ext uri="{FF2B5EF4-FFF2-40B4-BE49-F238E27FC236}">
                <a16:creationId xmlns:a16="http://schemas.microsoft.com/office/drawing/2014/main" id="{991D5D96-9A8A-3E4B-929C-843354D09E2B}"/>
              </a:ext>
            </a:extLst>
          </p:cNvPr>
          <p:cNvCxnSpPr>
            <a:cxnSpLocks/>
          </p:cNvCxnSpPr>
          <p:nvPr/>
        </p:nvCxnSpPr>
        <p:spPr>
          <a:xfrm>
            <a:off x="3543975" y="2427631"/>
            <a:ext cx="619" cy="955301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EA6297A4-DEE8-BA4E-B8BE-401E935F12F3}"/>
              </a:ext>
            </a:extLst>
          </p:cNvPr>
          <p:cNvSpPr txBox="1"/>
          <p:nvPr/>
        </p:nvSpPr>
        <p:spPr>
          <a:xfrm>
            <a:off x="498202" y="2694068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>
                    <a:lumMod val="75000"/>
                  </a:schemeClr>
                </a:solidFill>
              </a:rPr>
              <a:t>HD Station</a:t>
            </a:r>
          </a:p>
          <a:p>
            <a:r>
              <a:rPr kumimoji="1" lang="en-US" altLang="zh-TW"/>
              <a:t>HDMI</a:t>
            </a:r>
            <a:r>
              <a:rPr kumimoji="1" lang="zh-CN" altLang="en-US"/>
              <a:t>直接輸出電視播放</a:t>
            </a:r>
            <a:endParaRPr kumimoji="1" lang="zh-TW" altLang="en-US"/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F1C63DF9-A0C7-364F-95AB-B515F35E2222}"/>
              </a:ext>
            </a:extLst>
          </p:cNvPr>
          <p:cNvSpPr txBox="1"/>
          <p:nvPr/>
        </p:nvSpPr>
        <p:spPr>
          <a:xfrm rot="1800000">
            <a:off x="4510052" y="2394226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>
                    <a:lumMod val="75000"/>
                  </a:schemeClr>
                </a:solidFill>
              </a:rPr>
              <a:t>File Station</a:t>
            </a:r>
          </a:p>
          <a:p>
            <a:r>
              <a:rPr kumimoji="1" lang="zh-CN" altLang="en-US"/>
              <a:t>影片預覽加速</a:t>
            </a:r>
            <a:endParaRPr kumimoji="1" lang="zh-TW" altLang="en-US"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474C9A69-1F9A-A64F-A05B-A6DE747471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6357" y="3474572"/>
            <a:ext cx="1951406" cy="1146333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CA5601CF-3F9D-9F41-8DE8-9E2A947C78E0}"/>
              </a:ext>
            </a:extLst>
          </p:cNvPr>
          <p:cNvSpPr txBox="1"/>
          <p:nvPr/>
        </p:nvSpPr>
        <p:spPr>
          <a:xfrm>
            <a:off x="3535880" y="2774939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>
                <a:solidFill>
                  <a:schemeClr val="accent6">
                    <a:lumMod val="75000"/>
                  </a:schemeClr>
                </a:solidFill>
              </a:rPr>
              <a:t>File Station</a:t>
            </a:r>
          </a:p>
          <a:p>
            <a:r>
              <a:rPr kumimoji="1" lang="zh-CN" altLang="en-US"/>
              <a:t>背景轉檔後分享</a:t>
            </a:r>
            <a:endParaRPr kumimoji="1" lang="zh-TW" altLang="en-US"/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3BD5D396-46E5-A049-B0B0-187C688E6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256" y="2955066"/>
            <a:ext cx="1960534" cy="1146334"/>
          </a:xfrm>
          <a:prstGeom prst="rect">
            <a:avLst/>
          </a:prstGeom>
        </p:spPr>
      </p:pic>
      <p:cxnSp>
        <p:nvCxnSpPr>
          <p:cNvPr id="37" name="直線箭頭接點 36">
            <a:extLst>
              <a:ext uri="{FF2B5EF4-FFF2-40B4-BE49-F238E27FC236}">
                <a16:creationId xmlns:a16="http://schemas.microsoft.com/office/drawing/2014/main" id="{167031C3-C95A-8F40-9F19-4875319532AD}"/>
              </a:ext>
            </a:extLst>
          </p:cNvPr>
          <p:cNvCxnSpPr>
            <a:cxnSpLocks/>
          </p:cNvCxnSpPr>
          <p:nvPr/>
        </p:nvCxnSpPr>
        <p:spPr>
          <a:xfrm>
            <a:off x="4310669" y="1910970"/>
            <a:ext cx="1867615" cy="16014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542A51F2-F6EB-B84B-BCCA-64925D39FEA9}"/>
              </a:ext>
            </a:extLst>
          </p:cNvPr>
          <p:cNvSpPr txBox="1"/>
          <p:nvPr/>
        </p:nvSpPr>
        <p:spPr>
          <a:xfrm>
            <a:off x="4368085" y="1356207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b="1" err="1">
                <a:solidFill>
                  <a:schemeClr val="accent6">
                    <a:lumMod val="75000"/>
                  </a:schemeClr>
                </a:solidFill>
              </a:rPr>
              <a:t>Mediastream</a:t>
            </a:r>
            <a:r>
              <a:rPr kumimoji="1" lang="en-US" altLang="zh-TW" b="1">
                <a:solidFill>
                  <a:schemeClr val="accent6">
                    <a:lumMod val="75000"/>
                  </a:schemeClr>
                </a:solidFill>
              </a:rPr>
              <a:t> Add on</a:t>
            </a:r>
          </a:p>
          <a:p>
            <a:r>
              <a:rPr kumimoji="1" lang="zh-CN" altLang="en-US"/>
              <a:t>串流輸出加速</a:t>
            </a:r>
            <a:endParaRPr kumimoji="1" lang="zh-TW" altLang="en-US"/>
          </a:p>
        </p:txBody>
      </p:sp>
      <p:cxnSp>
        <p:nvCxnSpPr>
          <p:cNvPr id="43" name="直線箭頭接點 42">
            <a:extLst>
              <a:ext uri="{FF2B5EF4-FFF2-40B4-BE49-F238E27FC236}">
                <a16:creationId xmlns:a16="http://schemas.microsoft.com/office/drawing/2014/main" id="{0F2B7676-4CF6-8C46-B3C8-A6B3BAB7E748}"/>
              </a:ext>
            </a:extLst>
          </p:cNvPr>
          <p:cNvCxnSpPr>
            <a:cxnSpLocks/>
          </p:cNvCxnSpPr>
          <p:nvPr/>
        </p:nvCxnSpPr>
        <p:spPr>
          <a:xfrm>
            <a:off x="1643422" y="1958071"/>
            <a:ext cx="811341" cy="0"/>
          </a:xfrm>
          <a:prstGeom prst="straightConnector1">
            <a:avLst/>
          </a:prstGeom>
          <a:ln w="28575">
            <a:solidFill>
              <a:srgbClr val="0070C0"/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字方塊 44">
            <a:extLst>
              <a:ext uri="{FF2B5EF4-FFF2-40B4-BE49-F238E27FC236}">
                <a16:creationId xmlns:a16="http://schemas.microsoft.com/office/drawing/2014/main" id="{A3A4C258-432A-5C41-92A8-23D11869612D}"/>
              </a:ext>
            </a:extLst>
          </p:cNvPr>
          <p:cNvSpPr txBox="1"/>
          <p:nvPr/>
        </p:nvSpPr>
        <p:spPr>
          <a:xfrm>
            <a:off x="1551395" y="1634888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b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素材輸入</a:t>
            </a:r>
          </a:p>
        </p:txBody>
      </p:sp>
      <p:pic>
        <p:nvPicPr>
          <p:cNvPr id="48" name="Picture 51">
            <a:extLst>
              <a:ext uri="{FF2B5EF4-FFF2-40B4-BE49-F238E27FC236}">
                <a16:creationId xmlns:a16="http://schemas.microsoft.com/office/drawing/2014/main" id="{6A6D2A15-A892-5F40-9FD5-E30B49F0D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8458" y="1243542"/>
            <a:ext cx="1664738" cy="9364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5A509F1F-B569-144A-B8E9-C02490F9098B}"/>
              </a:ext>
            </a:extLst>
          </p:cNvPr>
          <p:cNvSpPr/>
          <p:nvPr/>
        </p:nvSpPr>
        <p:spPr>
          <a:xfrm>
            <a:off x="6290881" y="2240237"/>
            <a:ext cx="2712602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kumimoji="1" lang="en-US" altLang="zh-TW" err="1"/>
              <a:t>AppTV</a:t>
            </a:r>
            <a:r>
              <a:rPr kumimoji="1" lang="en-US" altLang="zh-TW"/>
              <a:t>/ Chrome Cast/ smart TV</a:t>
            </a:r>
            <a:endParaRPr kumimoji="1" lang="zh-TW" altLang="en-US"/>
          </a:p>
        </p:txBody>
      </p:sp>
      <p:pic>
        <p:nvPicPr>
          <p:cNvPr id="53" name="圖片 52">
            <a:extLst>
              <a:ext uri="{FF2B5EF4-FFF2-40B4-BE49-F238E27FC236}">
                <a16:creationId xmlns:a16="http://schemas.microsoft.com/office/drawing/2014/main" id="{275AD3F6-6528-274C-975A-0807CADFF4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54" y="3960881"/>
            <a:ext cx="705534" cy="705534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FB461E6-9BBE-C94C-859A-56206F68C4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348" b="96377" l="1937" r="94915">
                        <a14:foregroundMark x1="7990" y1="47645" x2="7990" y2="47645"/>
                        <a14:foregroundMark x1="4358" y1="46196" x2="4358" y2="46196"/>
                        <a14:foregroundMark x1="6295" y1="40399" x2="6295" y2="40399"/>
                        <a14:foregroundMark x1="16465" y1="14130" x2="16465" y2="14130"/>
                        <a14:foregroundMark x1="8475" y1="4348" x2="8475" y2="4348"/>
                        <a14:foregroundMark x1="69855" y1="84058" x2="69855" y2="84058"/>
                        <a14:foregroundMark x1="91889" y1="55978" x2="91889" y2="55978"/>
                        <a14:foregroundMark x1="95157" y1="85870" x2="95157" y2="85870"/>
                        <a14:foregroundMark x1="81477" y1="96377" x2="81477" y2="96377"/>
                        <a14:foregroundMark x1="1937" y1="55254" x2="1937" y2="55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29" y="1354934"/>
            <a:ext cx="1387559" cy="927279"/>
          </a:xfrm>
          <a:prstGeom prst="rect">
            <a:avLst/>
          </a:prstGeom>
        </p:spPr>
      </p:pic>
      <p:pic>
        <p:nvPicPr>
          <p:cNvPr id="34" name="Picture 28">
            <a:extLst>
              <a:ext uri="{FF2B5EF4-FFF2-40B4-BE49-F238E27FC236}">
                <a16:creationId xmlns:a16="http://schemas.microsoft.com/office/drawing/2014/main" id="{A37F793C-A8EE-44F5-A5F8-14231DBC02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949" y="1668972"/>
            <a:ext cx="750135" cy="616992"/>
          </a:xfrm>
          <a:prstGeom prst="rect">
            <a:avLst/>
          </a:prstGeom>
        </p:spPr>
      </p:pic>
      <p:pic>
        <p:nvPicPr>
          <p:cNvPr id="36" name="Shape 369" descr="「streaming device icon png」的圖片搜尋結果">
            <a:extLst>
              <a:ext uri="{FF2B5EF4-FFF2-40B4-BE49-F238E27FC236}">
                <a16:creationId xmlns:a16="http://schemas.microsoft.com/office/drawing/2014/main" id="{07D13D08-1D1A-408A-8EEB-B1CFDAF2670E}"/>
              </a:ext>
            </a:extLst>
          </p:cNvPr>
          <p:cNvPicPr preferRelativeResize="0"/>
          <p:nvPr/>
        </p:nvPicPr>
        <p:blipFill rotWithShape="1"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732" y="1216691"/>
            <a:ext cx="882374" cy="4593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" name="直線箭頭接點 12">
            <a:extLst>
              <a:ext uri="{FF2B5EF4-FFF2-40B4-BE49-F238E27FC236}">
                <a16:creationId xmlns:a16="http://schemas.microsoft.com/office/drawing/2014/main" id="{758938C2-F37E-4DE4-BBBD-4EADBF3397CF}"/>
              </a:ext>
            </a:extLst>
          </p:cNvPr>
          <p:cNvCxnSpPr>
            <a:cxnSpLocks/>
          </p:cNvCxnSpPr>
          <p:nvPr/>
        </p:nvCxnSpPr>
        <p:spPr>
          <a:xfrm flipH="1">
            <a:off x="2328568" y="2465056"/>
            <a:ext cx="920460" cy="886585"/>
          </a:xfrm>
          <a:prstGeom prst="straightConnector1">
            <a:avLst/>
          </a:prstGeom>
          <a:ln w="28575">
            <a:solidFill>
              <a:schemeClr val="accent6">
                <a:lumMod val="75000"/>
              </a:schemeClr>
            </a:solidFill>
            <a:prstDash val="sysDash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Shape 215">
            <a:extLst>
              <a:ext uri="{FF2B5EF4-FFF2-40B4-BE49-F238E27FC236}">
                <a16:creationId xmlns:a16="http://schemas.microsoft.com/office/drawing/2014/main" id="{E028F5EA-61AB-4961-BBAD-1725BF532BEF}"/>
              </a:ext>
            </a:extLst>
          </p:cNvPr>
          <p:cNvPicPr preferRelativeResize="0"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 flipV="1">
            <a:off x="356642" y="3343055"/>
            <a:ext cx="2250957" cy="1415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DF495F90-50D5-4C6D-A200-B4C7139A100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9891" y="1117972"/>
            <a:ext cx="1938092" cy="160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248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光, 自行車, 坐, 水 的圖片&#10;&#10;自動產生的描述">
            <a:extLst>
              <a:ext uri="{FF2B5EF4-FFF2-40B4-BE49-F238E27FC236}">
                <a16:creationId xmlns:a16="http://schemas.microsoft.com/office/drawing/2014/main" id="{B8643980-C0B6-4591-9866-D4F2A7072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0" y="1066619"/>
            <a:ext cx="2235909" cy="209752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A3568F6-C682-954B-BDD0-8924ECDFB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影像加速應用</a:t>
            </a:r>
            <a:r>
              <a:rPr kumimoji="1" lang="en-US" altLang="zh-CN"/>
              <a:t>2</a:t>
            </a:r>
            <a:r>
              <a:rPr kumimoji="1" lang="en-US" altLang="zh-TW"/>
              <a:t>-AI</a:t>
            </a:r>
            <a:r>
              <a:rPr kumimoji="1" lang="zh-CN" altLang="en-US"/>
              <a:t>推論主機</a:t>
            </a:r>
            <a:endParaRPr kumimoji="1" lang="zh-TW" altLang="en-US"/>
          </a:p>
        </p:txBody>
      </p:sp>
      <p:sp>
        <p:nvSpPr>
          <p:cNvPr id="6" name="TextBox 50">
            <a:extLst>
              <a:ext uri="{FF2B5EF4-FFF2-40B4-BE49-F238E27FC236}">
                <a16:creationId xmlns:a16="http://schemas.microsoft.com/office/drawing/2014/main" id="{B10D3BA1-36CB-AB4D-AF5A-9D8D225D0807}"/>
              </a:ext>
            </a:extLst>
          </p:cNvPr>
          <p:cNvSpPr txBox="1"/>
          <p:nvPr/>
        </p:nvSpPr>
        <p:spPr>
          <a:xfrm>
            <a:off x="3749579" y="1209773"/>
            <a:ext cx="5020317" cy="1322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人工智慧的最後最後一步就是依據深度學習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(Deep Learning)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後的模型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(Model)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進行推論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(Inference)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。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GPU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卡也成為推論加速的利器。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QNAP </a:t>
            </a:r>
            <a:r>
              <a:rPr lang="en-US" altLang="zh-CN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QuAI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 SDK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與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GPU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加速已經成功應用在醫療領域的</a:t>
            </a:r>
            <a:r>
              <a:rPr lang="en-US" altLang="zh-CN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X-ray</a:t>
            </a:r>
            <a:r>
              <a:rPr lang="zh-CN" altLang="en-US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影像推論。</a:t>
            </a:r>
          </a:p>
        </p:txBody>
      </p:sp>
      <p:pic>
        <p:nvPicPr>
          <p:cNvPr id="10" name="圖片 9" descr="一張含有 黑暗, 建築物, 窗戶, 相片 的圖片&#10;&#10;自動產生的描述">
            <a:extLst>
              <a:ext uri="{FF2B5EF4-FFF2-40B4-BE49-F238E27FC236}">
                <a16:creationId xmlns:a16="http://schemas.microsoft.com/office/drawing/2014/main" id="{00DC1F2C-CCE1-4AB7-900B-C4DBF7385F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4324" y="1828105"/>
            <a:ext cx="2935524" cy="283944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B581686-570A-424E-802A-15CF7C5D7D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579" y="3050135"/>
            <a:ext cx="1785931" cy="1687671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4B085B8D-6C68-48F5-9F7D-A68E4644CA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652" y="2524143"/>
            <a:ext cx="2809362" cy="232600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AAD8C34-D518-174C-A94E-801646D547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0379" y="2297140"/>
            <a:ext cx="752995" cy="75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49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A2684F1-E37C-FF4E-88FE-60F1943F4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zh-CN" altLang="en-US" sz="2800"/>
              <a:t>影像加速應用</a:t>
            </a:r>
            <a:r>
              <a:rPr kumimoji="1" lang="en-US" altLang="zh-CN" sz="2800"/>
              <a:t>3</a:t>
            </a:r>
            <a:r>
              <a:rPr kumimoji="1" lang="zh-TW" altLang="en-US" sz="2800"/>
              <a:t> 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Virtualization Station </a:t>
            </a: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虛擬機器工作站</a:t>
            </a:r>
            <a:b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</a:br>
            <a:r>
              <a:rPr lang="zh-TW" altLang="en-US" sz="2700">
                <a:latin typeface="Arial" panose="020B0604020202020204" pitchFamily="34" charset="0"/>
                <a:sym typeface="Arial" panose="020B0604020202020204" pitchFamily="34" charset="0"/>
              </a:rPr>
              <a:t>一機多用途更如虎添翼，執行更多虛擬機</a:t>
            </a:r>
            <a:r>
              <a:rPr lang="en-US" altLang="zh-TW" sz="2700">
                <a:latin typeface="Arial" panose="020B0604020202020204" pitchFamily="34" charset="0"/>
                <a:sym typeface="Arial" panose="020B0604020202020204" pitchFamily="34" charset="0"/>
              </a:rPr>
              <a:t>!</a:t>
            </a:r>
            <a:endParaRPr lang="zh-TW" altLang="en-US" sz="270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1B4C9598-C693-1741-AEA1-082C48790B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8442" y="1505915"/>
            <a:ext cx="5001242" cy="2928990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1291DE47-6C2C-294D-8CD4-A57C077C545A}"/>
              </a:ext>
            </a:extLst>
          </p:cNvPr>
          <p:cNvSpPr/>
          <p:nvPr/>
        </p:nvSpPr>
        <p:spPr>
          <a:xfrm>
            <a:off x="258418" y="1472785"/>
            <a:ext cx="3550024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763"/>
              </a:lnSpc>
            </a:pPr>
            <a:r>
              <a:rPr lang="en" altLang="zh-TW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Virtualization Station 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允許您在 </a:t>
            </a:r>
            <a:r>
              <a:rPr lang="en" altLang="zh-TW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NAS 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上建立虛擬機器來安裝 </a:t>
            </a:r>
            <a:r>
              <a:rPr lang="en" altLang="zh-TW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Windows</a:t>
            </a:r>
            <a:r>
              <a:rPr lang="zh-TW" altLang="en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" altLang="zh-TW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Linux</a:t>
            </a:r>
            <a:r>
              <a:rPr lang="zh-TW" altLang="en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、</a:t>
            </a:r>
            <a:r>
              <a:rPr lang="en" altLang="zh-TW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UNIX 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及 </a:t>
            </a:r>
            <a:r>
              <a:rPr lang="en" altLang="zh-TW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Android </a:t>
            </a:r>
            <a:r>
              <a:rPr lang="zh-TW" altLang="en-US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等作業系統</a:t>
            </a:r>
            <a:r>
              <a:rPr lang="en-US" altLang="zh-TW" sz="1500" b="1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B6CDE0A-49E8-4166-A721-802D4C4DBF46}"/>
              </a:ext>
            </a:extLst>
          </p:cNvPr>
          <p:cNvSpPr/>
          <p:nvPr/>
        </p:nvSpPr>
        <p:spPr>
          <a:xfrm>
            <a:off x="258967" y="2336905"/>
            <a:ext cx="3622603" cy="201593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35731" indent="-135731">
              <a:lnSpc>
                <a:spcPts val="1725"/>
              </a:lnSpc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使用</a:t>
            </a:r>
            <a:r>
              <a:rPr lang="zh-TW" altLang="en-US" sz="1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遠端桌面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的方式來操作虛擬機器
虛擬機器匯入匯出
輕鬆建立 </a:t>
            </a:r>
            <a:r>
              <a:rPr lang="en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VM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備份和還原工作或系統緩照
虛擬交換器</a:t>
            </a:r>
            <a:r>
              <a:rPr lang="en-US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: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 支援多種網路模式
支援 </a:t>
            </a:r>
            <a:r>
              <a:rPr lang="en" altLang="zh-TW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USB </a:t>
            </a:r>
            <a:r>
              <a:rPr lang="zh-TW" altLang="en-US" sz="1050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rPr>
              <a:t>裝置連入</a:t>
            </a:r>
            <a:endParaRPr lang="en-US" altLang="zh-TW" sz="1050"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  <a:p>
            <a:pPr marL="135731" indent="-135731">
              <a:lnSpc>
                <a:spcPts val="1725"/>
              </a:lnSpc>
              <a:spcBef>
                <a:spcPts val="150"/>
              </a:spcBef>
              <a:buFont typeface="Arial" panose="020B0604020202020204" pitchFamily="34" charset="0"/>
              <a:buChar char="•"/>
            </a:pP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支援外接顯卡的</a:t>
            </a: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</a:t>
            </a:r>
          </a:p>
          <a:p>
            <a:pPr>
              <a:lnSpc>
                <a:spcPts val="1725"/>
              </a:lnSpc>
              <a:spcBef>
                <a:spcPts val="150"/>
              </a:spcBef>
            </a:pPr>
            <a:r>
              <a:rPr lang="en-US" altLang="zh-TW" sz="15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  </a:t>
            </a:r>
            <a:r>
              <a:rPr lang="en-US" altLang="zh-TW" sz="18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GPU passthrough </a:t>
            </a:r>
          </a:p>
          <a:p>
            <a:pPr>
              <a:lnSpc>
                <a:spcPts val="1725"/>
              </a:lnSpc>
              <a:spcBef>
                <a:spcPts val="150"/>
              </a:spcBef>
            </a:pPr>
            <a:r>
              <a:rPr lang="en-US" altLang="zh-CN" sz="18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 </a:t>
            </a:r>
            <a:r>
              <a:rPr lang="zh-CN" altLang="en-US" sz="15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讓</a:t>
            </a:r>
            <a:r>
              <a:rPr lang="en-US" altLang="zh-CN" sz="15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 VM </a:t>
            </a:r>
            <a:r>
              <a:rPr lang="zh-TW" altLang="en-US" sz="1500">
                <a:latin typeface="Arial" panose="020B0604020202020204" pitchFamily="34" charset="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也獲得圖形應用加速</a:t>
            </a:r>
          </a:p>
        </p:txBody>
      </p:sp>
      <p:pic>
        <p:nvPicPr>
          <p:cNvPr id="5" name="圖片 4" hidden="1">
            <a:extLst>
              <a:ext uri="{FF2B5EF4-FFF2-40B4-BE49-F238E27FC236}">
                <a16:creationId xmlns:a16="http://schemas.microsoft.com/office/drawing/2014/main" id="{B5145C5C-AEAF-0D42-98D1-6DB87EE7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8970" y="3892288"/>
            <a:ext cx="924539" cy="9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66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E94E67A6-C683-47F1-AA4E-E70709FA4ABC}"/>
              </a:ext>
            </a:extLst>
          </p:cNvPr>
          <p:cNvSpPr txBox="1"/>
          <p:nvPr/>
        </p:nvSpPr>
        <p:spPr>
          <a:xfrm>
            <a:off x="522203" y="2077246"/>
            <a:ext cx="3038893" cy="400110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000" err="1">
                <a:latin typeface="Microsoft JhengHei UI"/>
              </a:rPr>
              <a:t>使用</a:t>
            </a:r>
            <a:r>
              <a:rPr lang="en-US" altLang="zh-TW" sz="2000">
                <a:latin typeface="Microsoft JhengHei UI"/>
              </a:rPr>
              <a:t> ZFS 的 </a:t>
            </a:r>
            <a:r>
              <a:rPr lang="en-US" altLang="zh-TW" sz="2000" err="1">
                <a:latin typeface="Microsoft JhengHei UI"/>
              </a:rPr>
              <a:t>QuTS</a:t>
            </a:r>
            <a:r>
              <a:rPr lang="en-US" altLang="zh-TW" sz="2000">
                <a:latin typeface="Microsoft JhengHei UI"/>
              </a:rPr>
              <a:t> hero</a:t>
            </a:r>
          </a:p>
        </p:txBody>
      </p:sp>
      <p:cxnSp>
        <p:nvCxnSpPr>
          <p:cNvPr id="6" name="直線接點 5">
            <a:extLst>
              <a:ext uri="{FF2B5EF4-FFF2-40B4-BE49-F238E27FC236}">
                <a16:creationId xmlns:a16="http://schemas.microsoft.com/office/drawing/2014/main" id="{9F1384BE-2931-4540-92C1-D174748CA763}"/>
              </a:ext>
            </a:extLst>
          </p:cNvPr>
          <p:cNvCxnSpPr>
            <a:cxnSpLocks/>
          </p:cNvCxnSpPr>
          <p:nvPr/>
        </p:nvCxnSpPr>
        <p:spPr>
          <a:xfrm>
            <a:off x="679552" y="1944286"/>
            <a:ext cx="27595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標題 4">
            <a:extLst>
              <a:ext uri="{FF2B5EF4-FFF2-40B4-BE49-F238E27FC236}">
                <a16:creationId xmlns:a16="http://schemas.microsoft.com/office/drawing/2014/main" id="{FB0AB15B-C0A5-41F4-AD89-4AB9ED64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203" y="1126958"/>
            <a:ext cx="3038893" cy="750094"/>
          </a:xfrm>
        </p:spPr>
        <p:txBody>
          <a:bodyPr>
            <a:normAutofit fontScale="90000"/>
          </a:bodyPr>
          <a:lstStyle/>
          <a:p>
            <a:r>
              <a:rPr lang="zh-TW" altLang="en-US"/>
              <a:t>企業級作業系統</a:t>
            </a:r>
          </a:p>
        </p:txBody>
      </p:sp>
    </p:spTree>
    <p:extLst>
      <p:ext uri="{BB962C8B-B14F-4D97-AF65-F5344CB8AC3E}">
        <p14:creationId xmlns:p14="http://schemas.microsoft.com/office/powerpoint/2010/main" val="5094899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D2F5EC5A-CFD3-4008-9E10-D64611BAD452}"/>
              </a:ext>
            </a:extLst>
          </p:cNvPr>
          <p:cNvSpPr txBox="1"/>
          <p:nvPr/>
        </p:nvSpPr>
        <p:spPr>
          <a:xfrm>
            <a:off x="4467655" y="1418794"/>
            <a:ext cx="4293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是您最好的選擇</a:t>
            </a:r>
            <a:r>
              <a:rPr lang="en-US" altLang="zh-TW" sz="4000">
                <a:solidFill>
                  <a:srgbClr val="44494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4000">
              <a:solidFill>
                <a:srgbClr val="44494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矩形: 剪去對角角落 35">
            <a:extLst>
              <a:ext uri="{FF2B5EF4-FFF2-40B4-BE49-F238E27FC236}">
                <a16:creationId xmlns:a16="http://schemas.microsoft.com/office/drawing/2014/main" id="{38DB94C6-08DE-43EF-9969-ECADCE5A32BD}"/>
              </a:ext>
            </a:extLst>
          </p:cNvPr>
          <p:cNvSpPr/>
          <p:nvPr/>
        </p:nvSpPr>
        <p:spPr>
          <a:xfrm>
            <a:off x="384696" y="2239957"/>
            <a:ext cx="3301049" cy="86531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70A5040-0F49-4B72-B625-159B006E0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21" y="143819"/>
            <a:ext cx="8969979" cy="750094"/>
          </a:xfrm>
        </p:spPr>
        <p:txBody>
          <a:bodyPr>
            <a:noAutofit/>
          </a:bodyPr>
          <a:lstStyle/>
          <a:p>
            <a:pPr>
              <a:lnSpc>
                <a:spcPts val="3825"/>
              </a:lnSpc>
            </a:pPr>
            <a:r>
              <a:rPr lang="en-US" altLang="zh-TW"/>
              <a:t>QNAP </a:t>
            </a:r>
            <a:r>
              <a:rPr lang="zh-TW" altLang="en-US"/>
              <a:t>首款</a:t>
            </a:r>
            <a:r>
              <a:rPr lang="en-US" altLang="zh-TW" err="1"/>
              <a:t>QuTS</a:t>
            </a:r>
            <a:r>
              <a:rPr lang="en-US" altLang="zh-TW"/>
              <a:t> hero </a:t>
            </a:r>
            <a:r>
              <a:rPr lang="zh-TW" altLang="en-US"/>
              <a:t>桌上機 </a:t>
            </a:r>
            <a:r>
              <a:rPr lang="en-US" altLang="zh-TW"/>
              <a:t>:</a:t>
            </a:r>
            <a:br>
              <a:rPr lang="en-US" altLang="zh-TW"/>
            </a:br>
            <a:r>
              <a:rPr lang="zh-TW" altLang="en-US"/>
              <a:t>為什麼我們企業級 </a:t>
            </a:r>
            <a:r>
              <a:rPr lang="en-US" altLang="zh-TW"/>
              <a:t>NAS </a:t>
            </a:r>
            <a:r>
              <a:rPr lang="zh-TW" altLang="en-US"/>
              <a:t>選用 </a:t>
            </a:r>
            <a:r>
              <a:rPr lang="en-US" altLang="zh-TW"/>
              <a:t>ZFS </a:t>
            </a:r>
            <a:r>
              <a:rPr lang="zh-TW" altLang="en-US"/>
              <a:t>檔案系統</a:t>
            </a:r>
          </a:p>
        </p:txBody>
      </p: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44FF33F3-34BB-492C-98BF-F274DEB7672C}"/>
              </a:ext>
            </a:extLst>
          </p:cNvPr>
          <p:cNvSpPr/>
          <p:nvPr/>
        </p:nvSpPr>
        <p:spPr>
          <a:xfrm>
            <a:off x="320645" y="2119057"/>
            <a:ext cx="3283345" cy="905386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90D54D84-27E4-49B6-9EBB-0F4CDF40F95A}"/>
              </a:ext>
            </a:extLst>
          </p:cNvPr>
          <p:cNvGrpSpPr/>
          <p:nvPr/>
        </p:nvGrpSpPr>
        <p:grpSpPr>
          <a:xfrm>
            <a:off x="7394278" y="1211233"/>
            <a:ext cx="1568916" cy="3201194"/>
            <a:chOff x="7548921" y="256165"/>
            <a:chExt cx="1291399" cy="2634952"/>
          </a:xfrm>
        </p:grpSpPr>
        <p:pic>
          <p:nvPicPr>
            <p:cNvPr id="37" name="圖片 36" descr="一張含有 時鐘 的圖片&#10;&#10;自動產生的描述">
              <a:extLst>
                <a:ext uri="{FF2B5EF4-FFF2-40B4-BE49-F238E27FC236}">
                  <a16:creationId xmlns:a16="http://schemas.microsoft.com/office/drawing/2014/main" id="{50B9E299-A037-4E93-9C33-47AB3814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1197"/>
            <a:stretch/>
          </p:blipFill>
          <p:spPr>
            <a:xfrm flipH="1">
              <a:off x="7548921" y="256165"/>
              <a:ext cx="1291399" cy="2634952"/>
            </a:xfrm>
            <a:prstGeom prst="rect">
              <a:avLst/>
            </a:prstGeom>
          </p:spPr>
        </p:pic>
        <p:pic>
          <p:nvPicPr>
            <p:cNvPr id="19" name="圖片 18" descr="一張含有 電子用品, 監視器, 螢幕 的圖片&#10;&#10;自動產生的描述">
              <a:extLst>
                <a:ext uri="{FF2B5EF4-FFF2-40B4-BE49-F238E27FC236}">
                  <a16:creationId xmlns:a16="http://schemas.microsoft.com/office/drawing/2014/main" id="{4E9D2EA4-4D81-45D4-B7D3-693E68F5C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9954" y="390123"/>
              <a:ext cx="588842" cy="1040588"/>
            </a:xfrm>
            <a:prstGeom prst="rect">
              <a:avLst/>
            </a:prstGeom>
          </p:spPr>
        </p:pic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0C18683B-6F8C-4930-96A1-49B886B7BD78}"/>
              </a:ext>
            </a:extLst>
          </p:cNvPr>
          <p:cNvSpPr/>
          <p:nvPr/>
        </p:nvSpPr>
        <p:spPr>
          <a:xfrm>
            <a:off x="229699" y="1339307"/>
            <a:ext cx="44214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因為我們知道，企業重視這些</a:t>
            </a:r>
            <a:r>
              <a:rPr lang="en-US" altLang="zh-TW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  <a:sym typeface="Arial" panose="020B0604020202020204" pitchFamily="34" charset="0"/>
              </a:rPr>
              <a:t>...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1D9B2DE-4F3C-4391-8988-D2A006FCFBF6}"/>
              </a:ext>
            </a:extLst>
          </p:cNvPr>
          <p:cNvSpPr/>
          <p:nvPr/>
        </p:nvSpPr>
        <p:spPr>
          <a:xfrm>
            <a:off x="330307" y="2196523"/>
            <a:ext cx="3271389" cy="72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50"/>
              </a:lnSpc>
            </a:pP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企業大量導入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All Flash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方案，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SSD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消耗成為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IT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成本結構的關鍵</a:t>
            </a:r>
          </a:p>
        </p:txBody>
      </p:sp>
      <p:sp>
        <p:nvSpPr>
          <p:cNvPr id="38" name="矩形: 剪去對角角落 37">
            <a:extLst>
              <a:ext uri="{FF2B5EF4-FFF2-40B4-BE49-F238E27FC236}">
                <a16:creationId xmlns:a16="http://schemas.microsoft.com/office/drawing/2014/main" id="{4BDDBF70-BF20-4AF7-9DC1-7BF710A5CBAA}"/>
              </a:ext>
            </a:extLst>
          </p:cNvPr>
          <p:cNvSpPr/>
          <p:nvPr/>
        </p:nvSpPr>
        <p:spPr>
          <a:xfrm>
            <a:off x="384696" y="3521576"/>
            <a:ext cx="3301049" cy="86531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D279D8C0-25E8-4FB6-BD84-365D3C9187A0}"/>
              </a:ext>
            </a:extLst>
          </p:cNvPr>
          <p:cNvSpPr/>
          <p:nvPr/>
        </p:nvSpPr>
        <p:spPr>
          <a:xfrm>
            <a:off x="320645" y="3400676"/>
            <a:ext cx="3283345" cy="905386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6C5A864B-7294-4657-83C0-F2D16D88C0A4}"/>
              </a:ext>
            </a:extLst>
          </p:cNvPr>
          <p:cNvSpPr/>
          <p:nvPr/>
        </p:nvSpPr>
        <p:spPr>
          <a:xfrm>
            <a:off x="330307" y="3478142"/>
            <a:ext cx="3271389" cy="72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50"/>
              </a:lnSpc>
            </a:pP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企業資料失之毫釐差之千里，確保資料完整性至關重要</a:t>
            </a:r>
          </a:p>
        </p:txBody>
      </p:sp>
      <p:sp>
        <p:nvSpPr>
          <p:cNvPr id="41" name="矩形: 剪去對角角落 40">
            <a:extLst>
              <a:ext uri="{FF2B5EF4-FFF2-40B4-BE49-F238E27FC236}">
                <a16:creationId xmlns:a16="http://schemas.microsoft.com/office/drawing/2014/main" id="{F1863F66-DF73-43BF-904C-E0502609AE0C}"/>
              </a:ext>
            </a:extLst>
          </p:cNvPr>
          <p:cNvSpPr/>
          <p:nvPr/>
        </p:nvSpPr>
        <p:spPr>
          <a:xfrm>
            <a:off x="3962390" y="2239957"/>
            <a:ext cx="3301049" cy="86531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08B398E4-4F59-42BB-850D-AD419E124B8E}"/>
              </a:ext>
            </a:extLst>
          </p:cNvPr>
          <p:cNvSpPr/>
          <p:nvPr/>
        </p:nvSpPr>
        <p:spPr>
          <a:xfrm>
            <a:off x="3898339" y="2119057"/>
            <a:ext cx="3283345" cy="905386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237C4D33-A8FD-42CC-9CE9-DC31621EE35B}"/>
              </a:ext>
            </a:extLst>
          </p:cNvPr>
          <p:cNvSpPr/>
          <p:nvPr/>
        </p:nvSpPr>
        <p:spPr>
          <a:xfrm>
            <a:off x="3908001" y="2196523"/>
            <a:ext cx="3271389" cy="72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50"/>
              </a:lnSpc>
            </a:pP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數位轉型仰賴大量數據分析，需要 </a:t>
            </a:r>
            <a:r>
              <a:rPr lang="en-US" altLang="zh-TW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PB </a:t>
            </a: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等級的單位儲存空間</a:t>
            </a:r>
          </a:p>
        </p:txBody>
      </p:sp>
      <p:sp>
        <p:nvSpPr>
          <p:cNvPr id="44" name="矩形: 剪去對角角落 43">
            <a:extLst>
              <a:ext uri="{FF2B5EF4-FFF2-40B4-BE49-F238E27FC236}">
                <a16:creationId xmlns:a16="http://schemas.microsoft.com/office/drawing/2014/main" id="{430BCA1C-CC22-4B06-8D38-422D2A005433}"/>
              </a:ext>
            </a:extLst>
          </p:cNvPr>
          <p:cNvSpPr/>
          <p:nvPr/>
        </p:nvSpPr>
        <p:spPr>
          <a:xfrm>
            <a:off x="3962390" y="3521576"/>
            <a:ext cx="3301049" cy="865314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6D4C16C2-EF67-4DDA-928E-FBFCAD37750D}"/>
              </a:ext>
            </a:extLst>
          </p:cNvPr>
          <p:cNvSpPr/>
          <p:nvPr/>
        </p:nvSpPr>
        <p:spPr>
          <a:xfrm>
            <a:off x="3898339" y="3400676"/>
            <a:ext cx="3283345" cy="905386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3522EA1D-3D5B-4712-8665-780A72E7A764}"/>
              </a:ext>
            </a:extLst>
          </p:cNvPr>
          <p:cNvSpPr/>
          <p:nvPr/>
        </p:nvSpPr>
        <p:spPr>
          <a:xfrm>
            <a:off x="3908001" y="3478142"/>
            <a:ext cx="3271389" cy="722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50"/>
              </a:lnSpc>
            </a:pPr>
            <a:r>
              <a: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即時的災難復原能力，完整的資料備援保護是企業的競爭力指標</a:t>
            </a:r>
          </a:p>
        </p:txBody>
      </p:sp>
    </p:spTree>
    <p:extLst>
      <p:ext uri="{BB962C8B-B14F-4D97-AF65-F5344CB8AC3E}">
        <p14:creationId xmlns:p14="http://schemas.microsoft.com/office/powerpoint/2010/main" val="14650125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矩形: 剪去對角角落 69">
            <a:extLst>
              <a:ext uri="{FF2B5EF4-FFF2-40B4-BE49-F238E27FC236}">
                <a16:creationId xmlns:a16="http://schemas.microsoft.com/office/drawing/2014/main" id="{EA770E08-61CD-4FA0-9B3D-B7204F2D14F0}"/>
              </a:ext>
            </a:extLst>
          </p:cNvPr>
          <p:cNvSpPr/>
          <p:nvPr/>
        </p:nvSpPr>
        <p:spPr>
          <a:xfrm>
            <a:off x="5641234" y="340647"/>
            <a:ext cx="3779255" cy="498803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8B89B1D-78FA-4431-9CEC-25935FD7C92F}"/>
              </a:ext>
            </a:extLst>
          </p:cNvPr>
          <p:cNvSpPr/>
          <p:nvPr/>
        </p:nvSpPr>
        <p:spPr>
          <a:xfrm>
            <a:off x="5608920" y="271284"/>
            <a:ext cx="3758986" cy="52190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矩形: 剪去對角角落 67">
            <a:extLst>
              <a:ext uri="{FF2B5EF4-FFF2-40B4-BE49-F238E27FC236}">
                <a16:creationId xmlns:a16="http://schemas.microsoft.com/office/drawing/2014/main" id="{A41AFE07-2DA7-494E-9863-2320679A32A9}"/>
              </a:ext>
            </a:extLst>
          </p:cNvPr>
          <p:cNvSpPr/>
          <p:nvPr/>
        </p:nvSpPr>
        <p:spPr>
          <a:xfrm>
            <a:off x="360757" y="2626494"/>
            <a:ext cx="2068058" cy="1786856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4D655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9" name="矩形: 剪去對角角落 68">
            <a:extLst>
              <a:ext uri="{FF2B5EF4-FFF2-40B4-BE49-F238E27FC236}">
                <a16:creationId xmlns:a16="http://schemas.microsoft.com/office/drawing/2014/main" id="{2B1FC871-CDFE-48C5-BECB-490E967E4AE0}"/>
              </a:ext>
            </a:extLst>
          </p:cNvPr>
          <p:cNvSpPr/>
          <p:nvPr/>
        </p:nvSpPr>
        <p:spPr>
          <a:xfrm>
            <a:off x="379027" y="1338286"/>
            <a:ext cx="2068058" cy="1178720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31D57431-6447-463D-A5E1-C1D87B96D35D}"/>
              </a:ext>
            </a:extLst>
          </p:cNvPr>
          <p:cNvGrpSpPr/>
          <p:nvPr/>
        </p:nvGrpSpPr>
        <p:grpSpPr>
          <a:xfrm>
            <a:off x="2488599" y="1934015"/>
            <a:ext cx="2175152" cy="1397705"/>
            <a:chOff x="2777649" y="1648820"/>
            <a:chExt cx="2384666" cy="1532335"/>
          </a:xfrm>
        </p:grpSpPr>
        <p:pic>
          <p:nvPicPr>
            <p:cNvPr id="46" name="Google Shape;465;p24">
              <a:extLst>
                <a:ext uri="{FF2B5EF4-FFF2-40B4-BE49-F238E27FC236}">
                  <a16:creationId xmlns:a16="http://schemas.microsoft.com/office/drawing/2014/main" id="{1CC464FD-9795-4604-A396-0DB13222BB1B}"/>
                </a:ext>
              </a:extLst>
            </p:cNvPr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77649" y="1648820"/>
              <a:ext cx="2384666" cy="15323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" name="Google Shape;419;p23">
              <a:extLst>
                <a:ext uri="{FF2B5EF4-FFF2-40B4-BE49-F238E27FC236}">
                  <a16:creationId xmlns:a16="http://schemas.microsoft.com/office/drawing/2014/main" id="{F65E2B76-55ED-48DD-B7E4-58A6400ABC2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152421" y="1732568"/>
              <a:ext cx="1635125" cy="1049643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  <a:effectLst/>
          </p:spPr>
        </p:pic>
      </p:grpSp>
      <p:sp>
        <p:nvSpPr>
          <p:cNvPr id="48" name="手繪多邊形: 圖案 47">
            <a:extLst>
              <a:ext uri="{FF2B5EF4-FFF2-40B4-BE49-F238E27FC236}">
                <a16:creationId xmlns:a16="http://schemas.microsoft.com/office/drawing/2014/main" id="{6BBE9C99-CEEF-4429-A19E-8E6CDFFAF732}"/>
              </a:ext>
            </a:extLst>
          </p:cNvPr>
          <p:cNvSpPr/>
          <p:nvPr/>
        </p:nvSpPr>
        <p:spPr>
          <a:xfrm>
            <a:off x="2845728" y="1249077"/>
            <a:ext cx="5802466" cy="1619809"/>
          </a:xfrm>
          <a:custGeom>
            <a:avLst/>
            <a:gdLst>
              <a:gd name="connsiteX0" fmla="*/ 743712 w 3182112"/>
              <a:gd name="connsiteY0" fmla="*/ 621792 h 682752"/>
              <a:gd name="connsiteX1" fmla="*/ 0 w 3182112"/>
              <a:gd name="connsiteY1" fmla="*/ 0 h 682752"/>
              <a:gd name="connsiteX2" fmla="*/ 3182112 w 3182112"/>
              <a:gd name="connsiteY2" fmla="*/ 0 h 682752"/>
              <a:gd name="connsiteX3" fmla="*/ 2304288 w 3182112"/>
              <a:gd name="connsiteY3" fmla="*/ 658368 h 682752"/>
              <a:gd name="connsiteX4" fmla="*/ 804672 w 3182112"/>
              <a:gd name="connsiteY4" fmla="*/ 682752 h 682752"/>
              <a:gd name="connsiteX0" fmla="*/ 0 w 2438400"/>
              <a:gd name="connsiteY0" fmla="*/ 1626727 h 1687687"/>
              <a:gd name="connsiteX1" fmla="*/ 415131 w 2438400"/>
              <a:gd name="connsiteY1" fmla="*/ 0 h 1687687"/>
              <a:gd name="connsiteX2" fmla="*/ 2438400 w 2438400"/>
              <a:gd name="connsiteY2" fmla="*/ 1004935 h 1687687"/>
              <a:gd name="connsiteX3" fmla="*/ 1560576 w 2438400"/>
              <a:gd name="connsiteY3" fmla="*/ 1663303 h 1687687"/>
              <a:gd name="connsiteX4" fmla="*/ 60960 w 2438400"/>
              <a:gd name="connsiteY4" fmla="*/ 1687687 h 1687687"/>
              <a:gd name="connsiteX0" fmla="*/ 0 w 5389829"/>
              <a:gd name="connsiteY0" fmla="*/ 1626727 h 1687687"/>
              <a:gd name="connsiteX1" fmla="*/ 415131 w 5389829"/>
              <a:gd name="connsiteY1" fmla="*/ 0 h 1687687"/>
              <a:gd name="connsiteX2" fmla="*/ 5389829 w 5389829"/>
              <a:gd name="connsiteY2" fmla="*/ 1312753 h 1687687"/>
              <a:gd name="connsiteX3" fmla="*/ 1560576 w 5389829"/>
              <a:gd name="connsiteY3" fmla="*/ 1663303 h 1687687"/>
              <a:gd name="connsiteX4" fmla="*/ 60960 w 5389829"/>
              <a:gd name="connsiteY4" fmla="*/ 1687687 h 1687687"/>
              <a:gd name="connsiteX0" fmla="*/ 0 w 5389829"/>
              <a:gd name="connsiteY0" fmla="*/ 1626727 h 1863957"/>
              <a:gd name="connsiteX1" fmla="*/ 415131 w 5389829"/>
              <a:gd name="connsiteY1" fmla="*/ 0 h 1863957"/>
              <a:gd name="connsiteX2" fmla="*/ 5389829 w 5389829"/>
              <a:gd name="connsiteY2" fmla="*/ 1312753 h 1863957"/>
              <a:gd name="connsiteX3" fmla="*/ 1560576 w 5389829"/>
              <a:gd name="connsiteY3" fmla="*/ 1663303 h 1863957"/>
              <a:gd name="connsiteX4" fmla="*/ 512652 w 5389829"/>
              <a:gd name="connsiteY4" fmla="*/ 1863957 h 1863957"/>
              <a:gd name="connsiteX0" fmla="*/ 0 w 5389829"/>
              <a:gd name="connsiteY0" fmla="*/ 1626727 h 2114994"/>
              <a:gd name="connsiteX1" fmla="*/ 415131 w 5389829"/>
              <a:gd name="connsiteY1" fmla="*/ 0 h 2114994"/>
              <a:gd name="connsiteX2" fmla="*/ 5389829 w 5389829"/>
              <a:gd name="connsiteY2" fmla="*/ 1312753 h 2114994"/>
              <a:gd name="connsiteX3" fmla="*/ 1549559 w 5389829"/>
              <a:gd name="connsiteY3" fmla="*/ 2114994 h 2114994"/>
              <a:gd name="connsiteX4" fmla="*/ 512652 w 5389829"/>
              <a:gd name="connsiteY4" fmla="*/ 1863957 h 2114994"/>
              <a:gd name="connsiteX0" fmla="*/ 38191 w 5428020"/>
              <a:gd name="connsiteY0" fmla="*/ 1626727 h 2139379"/>
              <a:gd name="connsiteX1" fmla="*/ 453322 w 5428020"/>
              <a:gd name="connsiteY1" fmla="*/ 0 h 2139379"/>
              <a:gd name="connsiteX2" fmla="*/ 5428020 w 5428020"/>
              <a:gd name="connsiteY2" fmla="*/ 1312753 h 2139379"/>
              <a:gd name="connsiteX3" fmla="*/ 1587750 w 5428020"/>
              <a:gd name="connsiteY3" fmla="*/ 2114994 h 2139379"/>
              <a:gd name="connsiteX4" fmla="*/ 0 w 5428020"/>
              <a:gd name="connsiteY4" fmla="*/ 2139379 h 2139379"/>
              <a:gd name="connsiteX0" fmla="*/ 38191 w 5428020"/>
              <a:gd name="connsiteY0" fmla="*/ 1626727 h 2148044"/>
              <a:gd name="connsiteX1" fmla="*/ 453322 w 5428020"/>
              <a:gd name="connsiteY1" fmla="*/ 0 h 2148044"/>
              <a:gd name="connsiteX2" fmla="*/ 5428020 w 5428020"/>
              <a:gd name="connsiteY2" fmla="*/ 1312753 h 2148044"/>
              <a:gd name="connsiteX3" fmla="*/ 1565716 w 5428020"/>
              <a:gd name="connsiteY3" fmla="*/ 2148044 h 2148044"/>
              <a:gd name="connsiteX4" fmla="*/ 0 w 5428020"/>
              <a:gd name="connsiteY4" fmla="*/ 2139379 h 2148044"/>
              <a:gd name="connsiteX0" fmla="*/ 38191 w 5428020"/>
              <a:gd name="connsiteY0" fmla="*/ 1575927 h 2097244"/>
              <a:gd name="connsiteX1" fmla="*/ 491422 w 5428020"/>
              <a:gd name="connsiteY1" fmla="*/ 0 h 2097244"/>
              <a:gd name="connsiteX2" fmla="*/ 5428020 w 5428020"/>
              <a:gd name="connsiteY2" fmla="*/ 1261953 h 2097244"/>
              <a:gd name="connsiteX3" fmla="*/ 1565716 w 5428020"/>
              <a:gd name="connsiteY3" fmla="*/ 2097244 h 2097244"/>
              <a:gd name="connsiteX4" fmla="*/ 0 w 5428020"/>
              <a:gd name="connsiteY4" fmla="*/ 2088579 h 2097244"/>
              <a:gd name="connsiteX0" fmla="*/ 38191 w 6075720"/>
              <a:gd name="connsiteY0" fmla="*/ 1575927 h 2097244"/>
              <a:gd name="connsiteX1" fmla="*/ 491422 w 6075720"/>
              <a:gd name="connsiteY1" fmla="*/ 0 h 2097244"/>
              <a:gd name="connsiteX2" fmla="*/ 6075720 w 6075720"/>
              <a:gd name="connsiteY2" fmla="*/ 1490553 h 2097244"/>
              <a:gd name="connsiteX3" fmla="*/ 1565716 w 6075720"/>
              <a:gd name="connsiteY3" fmla="*/ 2097244 h 2097244"/>
              <a:gd name="connsiteX4" fmla="*/ 0 w 6075720"/>
              <a:gd name="connsiteY4" fmla="*/ 2088579 h 2097244"/>
              <a:gd name="connsiteX0" fmla="*/ 38191 w 6075720"/>
              <a:gd name="connsiteY0" fmla="*/ 1586943 h 2108260"/>
              <a:gd name="connsiteX1" fmla="*/ 2364290 w 6075720"/>
              <a:gd name="connsiteY1" fmla="*/ 0 h 2108260"/>
              <a:gd name="connsiteX2" fmla="*/ 6075720 w 6075720"/>
              <a:gd name="connsiteY2" fmla="*/ 1501569 h 2108260"/>
              <a:gd name="connsiteX3" fmla="*/ 1565716 w 6075720"/>
              <a:gd name="connsiteY3" fmla="*/ 2108260 h 2108260"/>
              <a:gd name="connsiteX4" fmla="*/ 0 w 6075720"/>
              <a:gd name="connsiteY4" fmla="*/ 2099595 h 2108260"/>
              <a:gd name="connsiteX0" fmla="*/ 38191 w 7915537"/>
              <a:gd name="connsiteY0" fmla="*/ 1586943 h 2108260"/>
              <a:gd name="connsiteX1" fmla="*/ 2364290 w 7915537"/>
              <a:gd name="connsiteY1" fmla="*/ 0 h 2108260"/>
              <a:gd name="connsiteX2" fmla="*/ 7915537 w 7915537"/>
              <a:gd name="connsiteY2" fmla="*/ 1512586 h 2108260"/>
              <a:gd name="connsiteX3" fmla="*/ 1565716 w 7915537"/>
              <a:gd name="connsiteY3" fmla="*/ 2108260 h 2108260"/>
              <a:gd name="connsiteX4" fmla="*/ 0 w 7915537"/>
              <a:gd name="connsiteY4" fmla="*/ 2099595 h 2108260"/>
              <a:gd name="connsiteX0" fmla="*/ 38191 w 7915537"/>
              <a:gd name="connsiteY0" fmla="*/ 156491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086227"/>
              <a:gd name="connsiteX1" fmla="*/ 1967683 w 7915537"/>
              <a:gd name="connsiteY1" fmla="*/ 0 h 2086227"/>
              <a:gd name="connsiteX2" fmla="*/ 7915537 w 7915537"/>
              <a:gd name="connsiteY2" fmla="*/ 1490553 h 2086227"/>
              <a:gd name="connsiteX3" fmla="*/ 1565716 w 7915537"/>
              <a:gd name="connsiteY3" fmla="*/ 2086227 h 2086227"/>
              <a:gd name="connsiteX4" fmla="*/ 0 w 7915537"/>
              <a:gd name="connsiteY4" fmla="*/ 2077562 h 2086227"/>
              <a:gd name="connsiteX0" fmla="*/ 182971 w 7915537"/>
              <a:gd name="connsiteY0" fmla="*/ 1549670 h 2139567"/>
              <a:gd name="connsiteX1" fmla="*/ 1967683 w 7915537"/>
              <a:gd name="connsiteY1" fmla="*/ 0 h 2139567"/>
              <a:gd name="connsiteX2" fmla="*/ 7915537 w 7915537"/>
              <a:gd name="connsiteY2" fmla="*/ 1490553 h 2139567"/>
              <a:gd name="connsiteX3" fmla="*/ 2091496 w 7915537"/>
              <a:gd name="connsiteY3" fmla="*/ 2139567 h 2139567"/>
              <a:gd name="connsiteX4" fmla="*/ 0 w 7915537"/>
              <a:gd name="connsiteY4" fmla="*/ 2077562 h 2139567"/>
              <a:gd name="connsiteX0" fmla="*/ 0 w 7732566"/>
              <a:gd name="connsiteY0" fmla="*/ 1549670 h 2153762"/>
              <a:gd name="connsiteX1" fmla="*/ 1784712 w 7732566"/>
              <a:gd name="connsiteY1" fmla="*/ 0 h 2153762"/>
              <a:gd name="connsiteX2" fmla="*/ 7732566 w 7732566"/>
              <a:gd name="connsiteY2" fmla="*/ 1490553 h 2153762"/>
              <a:gd name="connsiteX3" fmla="*/ 1908525 w 7732566"/>
              <a:gd name="connsiteY3" fmla="*/ 2139567 h 2153762"/>
              <a:gd name="connsiteX4" fmla="*/ 7529 w 7732566"/>
              <a:gd name="connsiteY4" fmla="*/ 2153762 h 2153762"/>
              <a:gd name="connsiteX0" fmla="*/ 0 w 7782341"/>
              <a:gd name="connsiteY0" fmla="*/ 1578668 h 2182760"/>
              <a:gd name="connsiteX1" fmla="*/ 1784712 w 7782341"/>
              <a:gd name="connsiteY1" fmla="*/ 28998 h 2182760"/>
              <a:gd name="connsiteX2" fmla="*/ 7782341 w 7782341"/>
              <a:gd name="connsiteY2" fmla="*/ 47264 h 2182760"/>
              <a:gd name="connsiteX3" fmla="*/ 7732566 w 7782341"/>
              <a:gd name="connsiteY3" fmla="*/ 1519551 h 2182760"/>
              <a:gd name="connsiteX4" fmla="*/ 1908525 w 7782341"/>
              <a:gd name="connsiteY4" fmla="*/ 2168565 h 2182760"/>
              <a:gd name="connsiteX5" fmla="*/ 7529 w 7782341"/>
              <a:gd name="connsiteY5" fmla="*/ 2182760 h 2182760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49670 h 2153762"/>
              <a:gd name="connsiteX1" fmla="*/ 1784712 w 7782341"/>
              <a:gd name="connsiteY1" fmla="*/ 0 h 2153762"/>
              <a:gd name="connsiteX2" fmla="*/ 7782341 w 7782341"/>
              <a:gd name="connsiteY2" fmla="*/ 18266 h 2153762"/>
              <a:gd name="connsiteX3" fmla="*/ 7732566 w 7782341"/>
              <a:gd name="connsiteY3" fmla="*/ 1490553 h 2153762"/>
              <a:gd name="connsiteX4" fmla="*/ 1908525 w 7782341"/>
              <a:gd name="connsiteY4" fmla="*/ 2139567 h 2153762"/>
              <a:gd name="connsiteX5" fmla="*/ 7529 w 7782341"/>
              <a:gd name="connsiteY5" fmla="*/ 2153762 h 2153762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49568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82341"/>
              <a:gd name="connsiteY0" fmla="*/ 1554804 h 2158896"/>
              <a:gd name="connsiteX1" fmla="*/ 1784712 w 7782341"/>
              <a:gd name="connsiteY1" fmla="*/ 5134 h 2158896"/>
              <a:gd name="connsiteX2" fmla="*/ 7782341 w 7782341"/>
              <a:gd name="connsiteY2" fmla="*/ 23400 h 2158896"/>
              <a:gd name="connsiteX3" fmla="*/ 7732566 w 7782341"/>
              <a:gd name="connsiteY3" fmla="*/ 1617607 h 2158896"/>
              <a:gd name="connsiteX4" fmla="*/ 1908525 w 7782341"/>
              <a:gd name="connsiteY4" fmla="*/ 2144701 h 2158896"/>
              <a:gd name="connsiteX5" fmla="*/ 7529 w 7782341"/>
              <a:gd name="connsiteY5" fmla="*/ 2158896 h 2158896"/>
              <a:gd name="connsiteX0" fmla="*/ 0 w 7736621"/>
              <a:gd name="connsiteY0" fmla="*/ 1555653 h 2159745"/>
              <a:gd name="connsiteX1" fmla="*/ 1784712 w 7736621"/>
              <a:gd name="connsiteY1" fmla="*/ 5983 h 2159745"/>
              <a:gd name="connsiteX2" fmla="*/ 7736621 w 7736621"/>
              <a:gd name="connsiteY2" fmla="*/ 16629 h 2159745"/>
              <a:gd name="connsiteX3" fmla="*/ 7732566 w 7736621"/>
              <a:gd name="connsiteY3" fmla="*/ 1618456 h 2159745"/>
              <a:gd name="connsiteX4" fmla="*/ 1908525 w 7736621"/>
              <a:gd name="connsiteY4" fmla="*/ 2145550 h 2159745"/>
              <a:gd name="connsiteX5" fmla="*/ 7529 w 7736621"/>
              <a:gd name="connsiteY5" fmla="*/ 2159745 h 2159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36621" h="2159745">
                <a:moveTo>
                  <a:pt x="0" y="1555653"/>
                </a:moveTo>
                <a:lnTo>
                  <a:pt x="1784712" y="5983"/>
                </a:lnTo>
                <a:cubicBezTo>
                  <a:pt x="2704301" y="-13207"/>
                  <a:pt x="7455661" y="20216"/>
                  <a:pt x="7736621" y="16629"/>
                </a:cubicBezTo>
                <a:cubicBezTo>
                  <a:pt x="7735269" y="550571"/>
                  <a:pt x="7733918" y="1084514"/>
                  <a:pt x="7732566" y="1618456"/>
                </a:cubicBezTo>
                <a:lnTo>
                  <a:pt x="1908525" y="2145550"/>
                </a:lnTo>
                <a:lnTo>
                  <a:pt x="7529" y="2159745"/>
                </a:lnTo>
              </a:path>
            </a:pathLst>
          </a:custGeom>
          <a:gradFill flip="none" rotWithShape="1">
            <a:gsLst>
              <a:gs pos="53000">
                <a:srgbClr val="00B0F0">
                  <a:alpha val="69000"/>
                </a:srgbClr>
              </a:gs>
              <a:gs pos="100000">
                <a:srgbClr val="00B0F0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FC7C351-FD7C-4D7C-900B-C716EEC47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825"/>
              </a:lnSpc>
            </a:pPr>
            <a:r>
              <a:rPr lang="zh-TW" altLang="en-US"/>
              <a:t>強大的在線資料縮減技術 </a:t>
            </a:r>
            <a:r>
              <a:rPr lang="en-US" altLang="zh-TW"/>
              <a:t>– </a:t>
            </a:r>
            <a:br>
              <a:rPr lang="en-US" altLang="zh-TW"/>
            </a:br>
            <a:r>
              <a:rPr lang="zh-TW" altLang="en-US">
                <a:sym typeface="Arial" panose="020B0604020202020204" pitchFamily="34" charset="0"/>
              </a:rPr>
              <a:t>能大幅延長</a:t>
            </a:r>
            <a:r>
              <a:rPr lang="zh-CN" altLang="en-US">
                <a:sym typeface="Arial" panose="020B0604020202020204" pitchFamily="34" charset="0"/>
              </a:rPr>
              <a:t> </a:t>
            </a:r>
            <a:r>
              <a:rPr lang="en-US" altLang="zh-CN">
                <a:sym typeface="Arial" panose="020B0604020202020204" pitchFamily="34" charset="0"/>
              </a:rPr>
              <a:t>SSD </a:t>
            </a:r>
            <a:r>
              <a:rPr lang="zh-TW" altLang="en-US">
                <a:sym typeface="Arial" panose="020B0604020202020204" pitchFamily="34" charset="0"/>
              </a:rPr>
              <a:t>的使用壽命</a:t>
            </a:r>
            <a:endParaRPr lang="zh-TW" altLang="en-US"/>
          </a:p>
        </p:txBody>
      </p:sp>
      <p:sp>
        <p:nvSpPr>
          <p:cNvPr id="5" name="Google Shape;426;p24">
            <a:extLst>
              <a:ext uri="{FF2B5EF4-FFF2-40B4-BE49-F238E27FC236}">
                <a16:creationId xmlns:a16="http://schemas.microsoft.com/office/drawing/2014/main" id="{EBD3C3D6-4C49-413B-8EC8-E7823449E085}"/>
              </a:ext>
            </a:extLst>
          </p:cNvPr>
          <p:cNvSpPr txBox="1"/>
          <p:nvPr/>
        </p:nvSpPr>
        <p:spPr>
          <a:xfrm>
            <a:off x="424463" y="1399947"/>
            <a:ext cx="1931624" cy="987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56" tIns="34256" rIns="34256" bIns="34256" anchor="t" anchorCtr="0">
            <a:noAutofit/>
          </a:bodyPr>
          <a:lstStyle/>
          <a:p>
            <a:pPr marL="84582">
              <a:lnSpc>
                <a:spcPts val="2550"/>
              </a:lnSpc>
              <a:buClr>
                <a:schemeClr val="accent2"/>
              </a:buClr>
              <a:buSzPts val="2400"/>
            </a:pPr>
            <a:r>
              <a:rPr lang="en-US" sz="16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ZFS </a:t>
            </a:r>
            <a:r>
              <a:rPr lang="zh-TW" altLang="en-US" sz="1600" b="1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檔案系統的重複數據刪除與壓縮功能</a:t>
            </a:r>
            <a:endParaRPr lang="en-US" sz="1600" b="1">
              <a:solidFill>
                <a:srgbClr val="FFC000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6" name="Google Shape;427;p24">
            <a:extLst>
              <a:ext uri="{FF2B5EF4-FFF2-40B4-BE49-F238E27FC236}">
                <a16:creationId xmlns:a16="http://schemas.microsoft.com/office/drawing/2014/main" id="{BED913A0-1CD7-4E97-A022-D52EF783264F}"/>
              </a:ext>
            </a:extLst>
          </p:cNvPr>
          <p:cNvSpPr txBox="1"/>
          <p:nvPr/>
        </p:nvSpPr>
        <p:spPr>
          <a:xfrm>
            <a:off x="360757" y="2818229"/>
            <a:ext cx="2042235" cy="1506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104775">
              <a:lnSpc>
                <a:spcPts val="2100"/>
              </a:lnSpc>
              <a:buClr>
                <a:srgbClr val="D8D8D8"/>
              </a:buClr>
              <a:buSzPts val="1400"/>
            </a:pP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透過資料減量來大幅減少 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的寫入次數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，ZFS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檔案系統也因此成為 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All Flash / 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高速</a:t>
            </a:r>
            <a:r>
              <a:rPr lang="en-US" altLang="zh-TW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SSD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系統</a:t>
            </a:r>
            <a:r>
              <a:rPr lang="en-US" b="1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的最佳</a:t>
            </a:r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搭配夥伴</a:t>
            </a:r>
            <a:r>
              <a:rPr 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。</a:t>
            </a:r>
            <a:endParaRPr lang="zh-TW" altLang="en-US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pic>
        <p:nvPicPr>
          <p:cNvPr id="8" name="圖形 48">
            <a:extLst>
              <a:ext uri="{FF2B5EF4-FFF2-40B4-BE49-F238E27FC236}">
                <a16:creationId xmlns:a16="http://schemas.microsoft.com/office/drawing/2014/main" id="{9A649608-E709-423A-BE3D-C74B6AB045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778916" y="3759387"/>
            <a:ext cx="1345403" cy="761493"/>
          </a:xfrm>
          <a:prstGeom prst="rect">
            <a:avLst/>
          </a:prstGeom>
        </p:spPr>
      </p:pic>
      <p:sp>
        <p:nvSpPr>
          <p:cNvPr id="11" name="Google Shape;442;p24">
            <a:extLst>
              <a:ext uri="{FF2B5EF4-FFF2-40B4-BE49-F238E27FC236}">
                <a16:creationId xmlns:a16="http://schemas.microsoft.com/office/drawing/2014/main" id="{4E8D15D3-EC50-411F-A33A-21E9BE7F11CF}"/>
              </a:ext>
            </a:extLst>
          </p:cNvPr>
          <p:cNvSpPr/>
          <p:nvPr/>
        </p:nvSpPr>
        <p:spPr>
          <a:xfrm>
            <a:off x="6145656" y="3982550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Google Shape;443;p24">
            <a:extLst>
              <a:ext uri="{FF2B5EF4-FFF2-40B4-BE49-F238E27FC236}">
                <a16:creationId xmlns:a16="http://schemas.microsoft.com/office/drawing/2014/main" id="{08A27F3B-B2F3-4ABC-A545-C8431204245D}"/>
              </a:ext>
            </a:extLst>
          </p:cNvPr>
          <p:cNvSpPr/>
          <p:nvPr/>
        </p:nvSpPr>
        <p:spPr>
          <a:xfrm>
            <a:off x="6494223" y="3982550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3" name="Google Shape;444;p24">
            <a:extLst>
              <a:ext uri="{FF2B5EF4-FFF2-40B4-BE49-F238E27FC236}">
                <a16:creationId xmlns:a16="http://schemas.microsoft.com/office/drawing/2014/main" id="{07F64BAC-B71F-4A15-9798-D4F4A556295F}"/>
              </a:ext>
            </a:extLst>
          </p:cNvPr>
          <p:cNvSpPr/>
          <p:nvPr/>
        </p:nvSpPr>
        <p:spPr>
          <a:xfrm>
            <a:off x="6319939" y="3982550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14" name="Google Shape;445;p24">
            <a:extLst>
              <a:ext uri="{FF2B5EF4-FFF2-40B4-BE49-F238E27FC236}">
                <a16:creationId xmlns:a16="http://schemas.microsoft.com/office/drawing/2014/main" id="{10114EE8-36EB-414C-A9EB-C10CFB10697E}"/>
              </a:ext>
            </a:extLst>
          </p:cNvPr>
          <p:cNvSpPr/>
          <p:nvPr/>
        </p:nvSpPr>
        <p:spPr>
          <a:xfrm>
            <a:off x="6668506" y="3982550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" name="圖形 45">
            <a:extLst>
              <a:ext uri="{FF2B5EF4-FFF2-40B4-BE49-F238E27FC236}">
                <a16:creationId xmlns:a16="http://schemas.microsoft.com/office/drawing/2014/main" id="{D2632166-490E-4EA4-B14A-227D9496A5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28887" y="3759387"/>
            <a:ext cx="1345403" cy="761493"/>
          </a:xfrm>
          <a:prstGeom prst="rect">
            <a:avLst/>
          </a:prstGeom>
        </p:spPr>
      </p:pic>
      <p:sp>
        <p:nvSpPr>
          <p:cNvPr id="18" name="Google Shape;448;p24">
            <a:extLst>
              <a:ext uri="{FF2B5EF4-FFF2-40B4-BE49-F238E27FC236}">
                <a16:creationId xmlns:a16="http://schemas.microsoft.com/office/drawing/2014/main" id="{18FD0C58-9769-4DCF-B38C-2A2EF3D85822}"/>
              </a:ext>
            </a:extLst>
          </p:cNvPr>
          <p:cNvSpPr/>
          <p:nvPr/>
        </p:nvSpPr>
        <p:spPr>
          <a:xfrm>
            <a:off x="5837305" y="4244209"/>
            <a:ext cx="1324971" cy="152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Deduplicated Data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24" name="圖形 42">
            <a:extLst>
              <a:ext uri="{FF2B5EF4-FFF2-40B4-BE49-F238E27FC236}">
                <a16:creationId xmlns:a16="http://schemas.microsoft.com/office/drawing/2014/main" id="{2A15936A-3FFB-466B-BA5E-6F0F2333DF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0655" y="3759387"/>
            <a:ext cx="1345403" cy="761493"/>
          </a:xfrm>
          <a:prstGeom prst="rect">
            <a:avLst/>
          </a:prstGeom>
        </p:spPr>
      </p:pic>
      <p:sp>
        <p:nvSpPr>
          <p:cNvPr id="27" name="Google Shape;428;p24">
            <a:extLst>
              <a:ext uri="{FF2B5EF4-FFF2-40B4-BE49-F238E27FC236}">
                <a16:creationId xmlns:a16="http://schemas.microsoft.com/office/drawing/2014/main" id="{016ECB6F-B995-4CF3-8B6A-01B7F4A648CA}"/>
              </a:ext>
            </a:extLst>
          </p:cNvPr>
          <p:cNvSpPr/>
          <p:nvPr/>
        </p:nvSpPr>
        <p:spPr>
          <a:xfrm>
            <a:off x="2956753" y="3851129"/>
            <a:ext cx="195435" cy="1945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8" name="Google Shape;429;p24">
            <a:extLst>
              <a:ext uri="{FF2B5EF4-FFF2-40B4-BE49-F238E27FC236}">
                <a16:creationId xmlns:a16="http://schemas.microsoft.com/office/drawing/2014/main" id="{B02CDA60-37B0-4753-BE18-4DFCF879CDFE}"/>
              </a:ext>
            </a:extLst>
          </p:cNvPr>
          <p:cNvSpPr/>
          <p:nvPr/>
        </p:nvSpPr>
        <p:spPr>
          <a:xfrm>
            <a:off x="3422939" y="3851129"/>
            <a:ext cx="195435" cy="1945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9" name="Google Shape;430;p24">
            <a:extLst>
              <a:ext uri="{FF2B5EF4-FFF2-40B4-BE49-F238E27FC236}">
                <a16:creationId xmlns:a16="http://schemas.microsoft.com/office/drawing/2014/main" id="{12D8572A-95A8-4FD1-A6B5-004F18642F3B}"/>
              </a:ext>
            </a:extLst>
          </p:cNvPr>
          <p:cNvSpPr/>
          <p:nvPr/>
        </p:nvSpPr>
        <p:spPr>
          <a:xfrm>
            <a:off x="3189846" y="3851129"/>
            <a:ext cx="195435" cy="1945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0" name="Google Shape;431;p24">
            <a:extLst>
              <a:ext uri="{FF2B5EF4-FFF2-40B4-BE49-F238E27FC236}">
                <a16:creationId xmlns:a16="http://schemas.microsoft.com/office/drawing/2014/main" id="{E535D319-5D34-4BA9-B02F-6B459EFC8A2F}"/>
              </a:ext>
            </a:extLst>
          </p:cNvPr>
          <p:cNvSpPr/>
          <p:nvPr/>
        </p:nvSpPr>
        <p:spPr>
          <a:xfrm>
            <a:off x="3656033" y="3851129"/>
            <a:ext cx="195435" cy="1945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1" name="Google Shape;432;p24">
            <a:extLst>
              <a:ext uri="{FF2B5EF4-FFF2-40B4-BE49-F238E27FC236}">
                <a16:creationId xmlns:a16="http://schemas.microsoft.com/office/drawing/2014/main" id="{912A07D9-11F8-45BE-802A-71E58191D307}"/>
              </a:ext>
            </a:extLst>
          </p:cNvPr>
          <p:cNvSpPr/>
          <p:nvPr/>
        </p:nvSpPr>
        <p:spPr>
          <a:xfrm>
            <a:off x="3422939" y="4095948"/>
            <a:ext cx="195435" cy="1945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2" name="Google Shape;433;p24">
            <a:extLst>
              <a:ext uri="{FF2B5EF4-FFF2-40B4-BE49-F238E27FC236}">
                <a16:creationId xmlns:a16="http://schemas.microsoft.com/office/drawing/2014/main" id="{337A1D43-A105-4575-B11E-CF7BF9D34BFF}"/>
              </a:ext>
            </a:extLst>
          </p:cNvPr>
          <p:cNvSpPr/>
          <p:nvPr/>
        </p:nvSpPr>
        <p:spPr>
          <a:xfrm>
            <a:off x="3189846" y="4095948"/>
            <a:ext cx="195435" cy="1945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3" name="Google Shape;434;p24">
            <a:extLst>
              <a:ext uri="{FF2B5EF4-FFF2-40B4-BE49-F238E27FC236}">
                <a16:creationId xmlns:a16="http://schemas.microsoft.com/office/drawing/2014/main" id="{075BE3CD-9791-4D3A-B493-EA34C202E4D0}"/>
              </a:ext>
            </a:extLst>
          </p:cNvPr>
          <p:cNvSpPr/>
          <p:nvPr/>
        </p:nvSpPr>
        <p:spPr>
          <a:xfrm>
            <a:off x="3656033" y="4095948"/>
            <a:ext cx="195435" cy="1945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34" name="Google Shape;435;p24">
            <a:extLst>
              <a:ext uri="{FF2B5EF4-FFF2-40B4-BE49-F238E27FC236}">
                <a16:creationId xmlns:a16="http://schemas.microsoft.com/office/drawing/2014/main" id="{90B3B86C-B820-4BE2-AED9-CE437B7F0D56}"/>
              </a:ext>
            </a:extLst>
          </p:cNvPr>
          <p:cNvSpPr/>
          <p:nvPr/>
        </p:nvSpPr>
        <p:spPr>
          <a:xfrm>
            <a:off x="2956753" y="4095948"/>
            <a:ext cx="195435" cy="1945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  <a:endParaRPr sz="1000"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26" name="Google Shape;447;p24">
            <a:extLst>
              <a:ext uri="{FF2B5EF4-FFF2-40B4-BE49-F238E27FC236}">
                <a16:creationId xmlns:a16="http://schemas.microsoft.com/office/drawing/2014/main" id="{835921C6-DC9C-40DA-9D6F-25D731302BCE}"/>
              </a:ext>
            </a:extLst>
          </p:cNvPr>
          <p:cNvSpPr/>
          <p:nvPr/>
        </p:nvSpPr>
        <p:spPr>
          <a:xfrm>
            <a:off x="2804256" y="4297391"/>
            <a:ext cx="1175210" cy="1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Original Data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6" name="圖形 44">
            <a:extLst>
              <a:ext uri="{FF2B5EF4-FFF2-40B4-BE49-F238E27FC236}">
                <a16:creationId xmlns:a16="http://schemas.microsoft.com/office/drawing/2014/main" id="{6FF2E2DC-2E4B-4621-AF67-7B63265E3C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36751" y="3759387"/>
            <a:ext cx="1345403" cy="761493"/>
          </a:xfrm>
          <a:prstGeom prst="rect">
            <a:avLst/>
          </a:prstGeom>
        </p:spPr>
      </p:pic>
      <p:sp>
        <p:nvSpPr>
          <p:cNvPr id="37" name="Google Shape;453;p24">
            <a:extLst>
              <a:ext uri="{FF2B5EF4-FFF2-40B4-BE49-F238E27FC236}">
                <a16:creationId xmlns:a16="http://schemas.microsoft.com/office/drawing/2014/main" id="{A242DB51-E193-437B-80F1-DEA63DBD66A5}"/>
              </a:ext>
            </a:extLst>
          </p:cNvPr>
          <p:cNvSpPr/>
          <p:nvPr/>
        </p:nvSpPr>
        <p:spPr>
          <a:xfrm>
            <a:off x="7669844" y="4290930"/>
            <a:ext cx="703655" cy="122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SSD Pool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8" name="圖形 37">
            <a:extLst>
              <a:ext uri="{FF2B5EF4-FFF2-40B4-BE49-F238E27FC236}">
                <a16:creationId xmlns:a16="http://schemas.microsoft.com/office/drawing/2014/main" id="{DFDDFB67-25A1-4869-A649-2A7A34D1AB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88413" y="3883165"/>
            <a:ext cx="297990" cy="379260"/>
          </a:xfrm>
          <a:prstGeom prst="rect">
            <a:avLst/>
          </a:prstGeom>
        </p:spPr>
      </p:pic>
      <p:pic>
        <p:nvPicPr>
          <p:cNvPr id="39" name="圖形 38">
            <a:extLst>
              <a:ext uri="{FF2B5EF4-FFF2-40B4-BE49-F238E27FC236}">
                <a16:creationId xmlns:a16="http://schemas.microsoft.com/office/drawing/2014/main" id="{894F30A5-F9A6-42CB-93FB-5989D24E10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863942" y="3883165"/>
            <a:ext cx="297990" cy="379260"/>
          </a:xfrm>
          <a:prstGeom prst="rect">
            <a:avLst/>
          </a:prstGeom>
        </p:spPr>
      </p:pic>
      <p:pic>
        <p:nvPicPr>
          <p:cNvPr id="40" name="圖形 39">
            <a:extLst>
              <a:ext uri="{FF2B5EF4-FFF2-40B4-BE49-F238E27FC236}">
                <a16:creationId xmlns:a16="http://schemas.microsoft.com/office/drawing/2014/main" id="{4E1F6ED3-8A80-483B-A47F-A8898A56D7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37236" y="3883165"/>
            <a:ext cx="297990" cy="379260"/>
          </a:xfrm>
          <a:prstGeom prst="rect">
            <a:avLst/>
          </a:prstGeom>
        </p:spPr>
      </p:pic>
      <p:grpSp>
        <p:nvGrpSpPr>
          <p:cNvPr id="41" name="群組 49">
            <a:extLst>
              <a:ext uri="{FF2B5EF4-FFF2-40B4-BE49-F238E27FC236}">
                <a16:creationId xmlns:a16="http://schemas.microsoft.com/office/drawing/2014/main" id="{F3C59377-00BD-4423-8A25-D3C0CD348115}"/>
              </a:ext>
            </a:extLst>
          </p:cNvPr>
          <p:cNvGrpSpPr/>
          <p:nvPr/>
        </p:nvGrpSpPr>
        <p:grpSpPr>
          <a:xfrm rot="5400000">
            <a:off x="2960541" y="2982330"/>
            <a:ext cx="862641" cy="672188"/>
            <a:chOff x="2641159" y="3469016"/>
            <a:chExt cx="1085362" cy="896250"/>
          </a:xfrm>
        </p:grpSpPr>
        <p:sp>
          <p:nvSpPr>
            <p:cNvPr id="42" name="Google Shape;455;p24">
              <a:extLst>
                <a:ext uri="{FF2B5EF4-FFF2-40B4-BE49-F238E27FC236}">
                  <a16:creationId xmlns:a16="http://schemas.microsoft.com/office/drawing/2014/main" id="{23A68C3D-3048-412C-A46D-DC92C4DDA415}"/>
                </a:ext>
              </a:extLst>
            </p:cNvPr>
            <p:cNvSpPr/>
            <p:nvPr/>
          </p:nvSpPr>
          <p:spPr>
            <a:xfrm>
              <a:off x="2641159" y="346901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3" name="Google Shape;456;p24">
              <a:extLst>
                <a:ext uri="{FF2B5EF4-FFF2-40B4-BE49-F238E27FC236}">
                  <a16:creationId xmlns:a16="http://schemas.microsoft.com/office/drawing/2014/main" id="{7E7CAFB3-F1B4-4F6E-8CB6-0FF66B57A259}"/>
                </a:ext>
              </a:extLst>
            </p:cNvPr>
            <p:cNvSpPr/>
            <p:nvPr/>
          </p:nvSpPr>
          <p:spPr>
            <a:xfrm>
              <a:off x="2641159" y="3790391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  <p:sp>
          <p:nvSpPr>
            <p:cNvPr id="44" name="Google Shape;457;p24">
              <a:extLst>
                <a:ext uri="{FF2B5EF4-FFF2-40B4-BE49-F238E27FC236}">
                  <a16:creationId xmlns:a16="http://schemas.microsoft.com/office/drawing/2014/main" id="{1A275510-ECB1-44F8-AD8E-7FC23C087668}"/>
                </a:ext>
              </a:extLst>
            </p:cNvPr>
            <p:cNvSpPr/>
            <p:nvPr/>
          </p:nvSpPr>
          <p:spPr>
            <a:xfrm>
              <a:off x="2641159" y="4111766"/>
              <a:ext cx="1085362" cy="253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sz="1050">
                <a:cs typeface="+mn-ea"/>
                <a:sym typeface="+mn-lt"/>
              </a:endParaRPr>
            </a:p>
          </p:txBody>
        </p:sp>
      </p:grpSp>
      <p:sp>
        <p:nvSpPr>
          <p:cNvPr id="50" name="Google Shape;461;p24">
            <a:extLst>
              <a:ext uri="{FF2B5EF4-FFF2-40B4-BE49-F238E27FC236}">
                <a16:creationId xmlns:a16="http://schemas.microsoft.com/office/drawing/2014/main" id="{9F492E3E-586A-4AB3-9E1E-D1B25FBDE089}"/>
              </a:ext>
            </a:extLst>
          </p:cNvPr>
          <p:cNvSpPr/>
          <p:nvPr/>
        </p:nvSpPr>
        <p:spPr>
          <a:xfrm>
            <a:off x="3765611" y="3381933"/>
            <a:ext cx="595572" cy="194396"/>
          </a:xfrm>
          <a:prstGeom prst="rect">
            <a:avLst/>
          </a:prstGeom>
          <a:noFill/>
          <a:ln>
            <a:noFill/>
          </a:ln>
          <a:effectLst>
            <a:outerShdw blurRad="215900" dist="38100" dir="2700000" algn="tl" rotWithShape="0">
              <a:prstClr val="black">
                <a:alpha val="74000"/>
              </a:prstClr>
            </a:outerShdw>
          </a:effectLst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800" b="1">
                <a:sym typeface="+mn-lt"/>
              </a:rPr>
              <a:t>Write</a:t>
            </a:r>
          </a:p>
        </p:txBody>
      </p:sp>
      <p:sp>
        <p:nvSpPr>
          <p:cNvPr id="51" name="Google Shape;460;p24">
            <a:extLst>
              <a:ext uri="{FF2B5EF4-FFF2-40B4-BE49-F238E27FC236}">
                <a16:creationId xmlns:a16="http://schemas.microsoft.com/office/drawing/2014/main" id="{E2032D9E-7439-40F4-A1F0-9782FBC0BC50}"/>
              </a:ext>
            </a:extLst>
          </p:cNvPr>
          <p:cNvSpPr/>
          <p:nvPr/>
        </p:nvSpPr>
        <p:spPr>
          <a:xfrm>
            <a:off x="6294521" y="4525858"/>
            <a:ext cx="2738667" cy="275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ym typeface="+mn-lt"/>
              </a:rPr>
              <a:t>Write to SSDs as sequential as much as possible.</a:t>
            </a:r>
          </a:p>
        </p:txBody>
      </p:sp>
      <p:sp>
        <p:nvSpPr>
          <p:cNvPr id="52" name="Google Shape;459;p24">
            <a:extLst>
              <a:ext uri="{FF2B5EF4-FFF2-40B4-BE49-F238E27FC236}">
                <a16:creationId xmlns:a16="http://schemas.microsoft.com/office/drawing/2014/main" id="{473E2F7E-3B44-4FC5-B8C0-A378FA58AEA6}"/>
              </a:ext>
            </a:extLst>
          </p:cNvPr>
          <p:cNvSpPr/>
          <p:nvPr/>
        </p:nvSpPr>
        <p:spPr>
          <a:xfrm>
            <a:off x="3647932" y="4568470"/>
            <a:ext cx="1038668" cy="190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800" b="1">
                <a:sym typeface="+mn-lt"/>
              </a:rPr>
              <a:t>Compression</a:t>
            </a:r>
          </a:p>
        </p:txBody>
      </p:sp>
      <p:sp>
        <p:nvSpPr>
          <p:cNvPr id="53" name="Google Shape;458;p24">
            <a:extLst>
              <a:ext uri="{FF2B5EF4-FFF2-40B4-BE49-F238E27FC236}">
                <a16:creationId xmlns:a16="http://schemas.microsoft.com/office/drawing/2014/main" id="{1D93076F-B5CD-48F4-BBA9-23138847AF7E}"/>
              </a:ext>
            </a:extLst>
          </p:cNvPr>
          <p:cNvSpPr/>
          <p:nvPr/>
        </p:nvSpPr>
        <p:spPr>
          <a:xfrm>
            <a:off x="5224364" y="4582743"/>
            <a:ext cx="1099483" cy="16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>
              <a:buClr>
                <a:srgbClr val="D8D8D8"/>
              </a:buClr>
              <a:buSzPts val="1200"/>
            </a:pPr>
            <a:r>
              <a:rPr lang="en-US" sz="800" b="1">
                <a:sym typeface="+mn-lt"/>
              </a:rPr>
              <a:t>Deduplication</a:t>
            </a:r>
          </a:p>
        </p:txBody>
      </p: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6E4E9887-AE26-4F2E-A7CD-FC520DE690C5}"/>
              </a:ext>
            </a:extLst>
          </p:cNvPr>
          <p:cNvGrpSpPr/>
          <p:nvPr/>
        </p:nvGrpSpPr>
        <p:grpSpPr>
          <a:xfrm>
            <a:off x="3931473" y="3995782"/>
            <a:ext cx="3512864" cy="340875"/>
            <a:chOff x="5102577" y="5060423"/>
            <a:chExt cx="4683818" cy="454500"/>
          </a:xfrm>
        </p:grpSpPr>
        <p:sp>
          <p:nvSpPr>
            <p:cNvPr id="56" name="Google Shape;451;p24">
              <a:extLst>
                <a:ext uri="{FF2B5EF4-FFF2-40B4-BE49-F238E27FC236}">
                  <a16:creationId xmlns:a16="http://schemas.microsoft.com/office/drawing/2014/main" id="{EE9DB14F-5C16-441E-A983-6CBE1E21477D}"/>
                </a:ext>
              </a:extLst>
            </p:cNvPr>
            <p:cNvSpPr/>
            <p:nvPr/>
          </p:nvSpPr>
          <p:spPr>
            <a:xfrm>
              <a:off x="7114473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7" name="Google Shape;451;p24">
              <a:extLst>
                <a:ext uri="{FF2B5EF4-FFF2-40B4-BE49-F238E27FC236}">
                  <a16:creationId xmlns:a16="http://schemas.microsoft.com/office/drawing/2014/main" id="{5CA4425F-B621-457A-8A2D-1271A1534D53}"/>
                </a:ext>
              </a:extLst>
            </p:cNvPr>
            <p:cNvSpPr/>
            <p:nvPr/>
          </p:nvSpPr>
          <p:spPr>
            <a:xfrm>
              <a:off x="9206604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  <p:sp>
          <p:nvSpPr>
            <p:cNvPr id="58" name="Google Shape;451;p24">
              <a:extLst>
                <a:ext uri="{FF2B5EF4-FFF2-40B4-BE49-F238E27FC236}">
                  <a16:creationId xmlns:a16="http://schemas.microsoft.com/office/drawing/2014/main" id="{0B818020-B201-49D1-ABC6-42E4C8AD8B1E}"/>
                </a:ext>
              </a:extLst>
            </p:cNvPr>
            <p:cNvSpPr/>
            <p:nvPr/>
          </p:nvSpPr>
          <p:spPr>
            <a:xfrm>
              <a:off x="5102577" y="5060423"/>
              <a:ext cx="579791" cy="454500"/>
            </a:xfrm>
            <a:prstGeom prst="rightArrow">
              <a:avLst>
                <a:gd name="adj1" fmla="val 50000"/>
                <a:gd name="adj2" fmla="val 50000"/>
              </a:avLst>
            </a:prstGeom>
            <a:gradFill flip="none" rotWithShape="1">
              <a:gsLst>
                <a:gs pos="0">
                  <a:srgbClr val="BFBFBF">
                    <a:alpha val="0"/>
                  </a:srgbClr>
                </a:gs>
                <a:gs pos="100000">
                  <a:srgbClr val="737373"/>
                </a:gs>
              </a:gsLst>
              <a:lin ang="0" scaled="0"/>
              <a:tileRect/>
            </a:gra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pPr>
                <a:buSzPts val="1400"/>
              </a:pPr>
              <a:endPara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endParaRPr>
            </a:p>
          </p:txBody>
        </p:sp>
      </p:grpSp>
      <p:sp>
        <p:nvSpPr>
          <p:cNvPr id="59" name="Google Shape;449;p24">
            <a:extLst>
              <a:ext uri="{FF2B5EF4-FFF2-40B4-BE49-F238E27FC236}">
                <a16:creationId xmlns:a16="http://schemas.microsoft.com/office/drawing/2014/main" id="{CCA07573-BE7E-4210-AC85-68A50B5029B4}"/>
              </a:ext>
            </a:extLst>
          </p:cNvPr>
          <p:cNvSpPr/>
          <p:nvPr/>
        </p:nvSpPr>
        <p:spPr>
          <a:xfrm>
            <a:off x="4204972" y="4334067"/>
            <a:ext cx="1436802" cy="1509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200"/>
            </a:pPr>
            <a:r>
              <a:rPr lang="en-US" sz="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Compressed Data</a:t>
            </a:r>
            <a:endParaRPr lang="en-US" sz="1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lt"/>
            </a:endParaRPr>
          </a:p>
        </p:txBody>
      </p:sp>
      <p:sp>
        <p:nvSpPr>
          <p:cNvPr id="60" name="Google Shape;442;p24">
            <a:extLst>
              <a:ext uri="{FF2B5EF4-FFF2-40B4-BE49-F238E27FC236}">
                <a16:creationId xmlns:a16="http://schemas.microsoft.com/office/drawing/2014/main" id="{2B8F21C5-35D3-4671-AE21-69D73C7CBE55}"/>
              </a:ext>
            </a:extLst>
          </p:cNvPr>
          <p:cNvSpPr/>
          <p:nvPr/>
        </p:nvSpPr>
        <p:spPr>
          <a:xfrm>
            <a:off x="4579472" y="3885304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</a:p>
        </p:txBody>
      </p:sp>
      <p:sp>
        <p:nvSpPr>
          <p:cNvPr id="61" name="Google Shape;443;p24">
            <a:extLst>
              <a:ext uri="{FF2B5EF4-FFF2-40B4-BE49-F238E27FC236}">
                <a16:creationId xmlns:a16="http://schemas.microsoft.com/office/drawing/2014/main" id="{7288F7F0-05F2-4881-A1D3-67A36AA06CB7}"/>
              </a:ext>
            </a:extLst>
          </p:cNvPr>
          <p:cNvSpPr/>
          <p:nvPr/>
        </p:nvSpPr>
        <p:spPr>
          <a:xfrm>
            <a:off x="4928039" y="3885304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</a:p>
        </p:txBody>
      </p:sp>
      <p:sp>
        <p:nvSpPr>
          <p:cNvPr id="62" name="Google Shape;444;p24">
            <a:extLst>
              <a:ext uri="{FF2B5EF4-FFF2-40B4-BE49-F238E27FC236}">
                <a16:creationId xmlns:a16="http://schemas.microsoft.com/office/drawing/2014/main" id="{E47CCF98-D4F9-4A35-A917-8971B8083CC7}"/>
              </a:ext>
            </a:extLst>
          </p:cNvPr>
          <p:cNvSpPr/>
          <p:nvPr/>
        </p:nvSpPr>
        <p:spPr>
          <a:xfrm>
            <a:off x="4753755" y="3885304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</a:p>
        </p:txBody>
      </p:sp>
      <p:sp>
        <p:nvSpPr>
          <p:cNvPr id="63" name="Google Shape;445;p24">
            <a:extLst>
              <a:ext uri="{FF2B5EF4-FFF2-40B4-BE49-F238E27FC236}">
                <a16:creationId xmlns:a16="http://schemas.microsoft.com/office/drawing/2014/main" id="{5AE9B2E0-7364-479B-B112-72380EE61265}"/>
              </a:ext>
            </a:extLst>
          </p:cNvPr>
          <p:cNvSpPr/>
          <p:nvPr/>
        </p:nvSpPr>
        <p:spPr>
          <a:xfrm>
            <a:off x="5102321" y="3885304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</a:p>
        </p:txBody>
      </p:sp>
      <p:sp>
        <p:nvSpPr>
          <p:cNvPr id="64" name="Google Shape;442;p24">
            <a:extLst>
              <a:ext uri="{FF2B5EF4-FFF2-40B4-BE49-F238E27FC236}">
                <a16:creationId xmlns:a16="http://schemas.microsoft.com/office/drawing/2014/main" id="{7C84B846-9693-4EF5-BF6B-B69E44F8F645}"/>
              </a:ext>
            </a:extLst>
          </p:cNvPr>
          <p:cNvSpPr/>
          <p:nvPr/>
        </p:nvSpPr>
        <p:spPr>
          <a:xfrm>
            <a:off x="4943841" y="4136004"/>
            <a:ext cx="135313" cy="196160"/>
          </a:xfrm>
          <a:prstGeom prst="rect">
            <a:avLst/>
          </a:prstGeom>
          <a:solidFill>
            <a:srgbClr val="00CCFF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A</a:t>
            </a:r>
          </a:p>
        </p:txBody>
      </p:sp>
      <p:sp>
        <p:nvSpPr>
          <p:cNvPr id="65" name="Google Shape;443;p24">
            <a:extLst>
              <a:ext uri="{FF2B5EF4-FFF2-40B4-BE49-F238E27FC236}">
                <a16:creationId xmlns:a16="http://schemas.microsoft.com/office/drawing/2014/main" id="{F01A9A03-CE81-41F9-878F-F0C196157510}"/>
              </a:ext>
            </a:extLst>
          </p:cNvPr>
          <p:cNvSpPr/>
          <p:nvPr/>
        </p:nvSpPr>
        <p:spPr>
          <a:xfrm>
            <a:off x="4762562" y="4143147"/>
            <a:ext cx="135313" cy="196160"/>
          </a:xfrm>
          <a:prstGeom prst="rect">
            <a:avLst/>
          </a:prstGeom>
          <a:solidFill>
            <a:srgbClr val="00FF9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C</a:t>
            </a:r>
          </a:p>
        </p:txBody>
      </p:sp>
      <p:sp>
        <p:nvSpPr>
          <p:cNvPr id="66" name="Google Shape;444;p24">
            <a:extLst>
              <a:ext uri="{FF2B5EF4-FFF2-40B4-BE49-F238E27FC236}">
                <a16:creationId xmlns:a16="http://schemas.microsoft.com/office/drawing/2014/main" id="{02045C6F-3850-47E0-BEBC-A74E5A1870E9}"/>
              </a:ext>
            </a:extLst>
          </p:cNvPr>
          <p:cNvSpPr/>
          <p:nvPr/>
        </p:nvSpPr>
        <p:spPr>
          <a:xfrm>
            <a:off x="5118286" y="4136004"/>
            <a:ext cx="135313" cy="196160"/>
          </a:xfrm>
          <a:prstGeom prst="rect">
            <a:avLst/>
          </a:prstGeom>
          <a:solidFill>
            <a:srgbClr val="FFD41D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B</a:t>
            </a:r>
          </a:p>
        </p:txBody>
      </p:sp>
      <p:sp>
        <p:nvSpPr>
          <p:cNvPr id="67" name="Google Shape;445;p24">
            <a:extLst>
              <a:ext uri="{FF2B5EF4-FFF2-40B4-BE49-F238E27FC236}">
                <a16:creationId xmlns:a16="http://schemas.microsoft.com/office/drawing/2014/main" id="{7FD82018-5F2F-4933-8212-081B85D26573}"/>
              </a:ext>
            </a:extLst>
          </p:cNvPr>
          <p:cNvSpPr/>
          <p:nvPr/>
        </p:nvSpPr>
        <p:spPr>
          <a:xfrm>
            <a:off x="4588086" y="4143148"/>
            <a:ext cx="135313" cy="196160"/>
          </a:xfrm>
          <a:prstGeom prst="rect">
            <a:avLst/>
          </a:prstGeom>
          <a:solidFill>
            <a:srgbClr val="EB6100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algn="ctr">
              <a:buClr>
                <a:srgbClr val="D8D8D8"/>
              </a:buClr>
              <a:buSzPts val="1400"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D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B88F0F8-D856-41B1-BB40-A60F05B6ECDE}"/>
              </a:ext>
            </a:extLst>
          </p:cNvPr>
          <p:cNvSpPr/>
          <p:nvPr/>
        </p:nvSpPr>
        <p:spPr>
          <a:xfrm>
            <a:off x="5659928" y="309122"/>
            <a:ext cx="3474029" cy="42133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TW" altLang="zh-TW" sz="2138" b="1">
                <a:gradFill flip="none" rotWithShape="1">
                  <a:gsLst>
                    <a:gs pos="0">
                      <a:srgbClr val="C00000"/>
                    </a:gs>
                    <a:gs pos="100000">
                      <a:srgbClr val="FF0000"/>
                    </a:gs>
                  </a:gsLst>
                  <a:lin ang="0" scaled="1"/>
                  <a:tileRect/>
                </a:gradFill>
                <a:latin typeface="Microsoft JhengHei"/>
                <a:ea typeface="Microsoft JhengHei"/>
              </a:rPr>
              <a:t>必須在存入前減量才有效用</a:t>
            </a:r>
            <a:endParaRPr lang="zh-TW" altLang="zh-TW" sz="2138" b="1">
              <a:gradFill flip="none" rotWithShape="1">
                <a:gsLst>
                  <a:gs pos="0">
                    <a:srgbClr val="C00000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atin typeface="Microsoft JhengHei"/>
              <a:ea typeface="Microsoft JhengHei"/>
              <a:cs typeface="+mn-lt"/>
            </a:endParaRPr>
          </a:p>
        </p:txBody>
      </p:sp>
      <p:pic>
        <p:nvPicPr>
          <p:cNvPr id="54" name="Google Shape;516;p26">
            <a:extLst>
              <a:ext uri="{FF2B5EF4-FFF2-40B4-BE49-F238E27FC236}">
                <a16:creationId xmlns:a16="http://schemas.microsoft.com/office/drawing/2014/main" id="{61D119A4-54B6-4D16-A0D8-D53D07DC09D6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917" y="2471524"/>
            <a:ext cx="2884561" cy="1203436"/>
          </a:xfrm>
          <a:prstGeom prst="rect">
            <a:avLst/>
          </a:prstGeom>
          <a:noFill/>
          <a:ln w="31750">
            <a:solidFill>
              <a:srgbClr val="00FF99"/>
            </a:solidFill>
          </a:ln>
          <a:effectLst/>
        </p:spPr>
      </p:pic>
      <p:pic>
        <p:nvPicPr>
          <p:cNvPr id="77" name="圖形 76">
            <a:extLst>
              <a:ext uri="{FF2B5EF4-FFF2-40B4-BE49-F238E27FC236}">
                <a16:creationId xmlns:a16="http://schemas.microsoft.com/office/drawing/2014/main" id="{F2A1FA56-B7B4-4B91-A914-837F8B76A7B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098299" y="1217"/>
            <a:ext cx="714441" cy="4453267"/>
          </a:xfrm>
          <a:prstGeom prst="rect">
            <a:avLst/>
          </a:prstGeom>
        </p:spPr>
      </p:pic>
      <p:pic>
        <p:nvPicPr>
          <p:cNvPr id="49" name="Google Shape;419;p23">
            <a:extLst>
              <a:ext uri="{FF2B5EF4-FFF2-40B4-BE49-F238E27FC236}">
                <a16:creationId xmlns:a16="http://schemas.microsoft.com/office/drawing/2014/main" id="{A000E88E-C83C-45A9-B9BE-813134777F65}"/>
              </a:ext>
            </a:extLst>
          </p:cNvPr>
          <p:cNvPicPr preferRelativeResize="0"/>
          <p:nvPr/>
        </p:nvPicPr>
        <p:blipFill rotWithShape="1">
          <a:blip r:embed="rId1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7910" y="1200125"/>
            <a:ext cx="4447243" cy="1178719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610493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形 2">
            <a:extLst>
              <a:ext uri="{FF2B5EF4-FFF2-40B4-BE49-F238E27FC236}">
                <a16:creationId xmlns:a16="http://schemas.microsoft.com/office/drawing/2014/main" id="{152B29C9-9D28-4F9B-B4DE-79C6BABAC5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74171" y="1400663"/>
            <a:ext cx="1038874" cy="965828"/>
          </a:xfrm>
          <a:prstGeom prst="rect">
            <a:avLst/>
          </a:prstGeom>
        </p:spPr>
      </p:pic>
      <p:sp>
        <p:nvSpPr>
          <p:cNvPr id="110" name="矩形: 剪去對角角落 109">
            <a:extLst>
              <a:ext uri="{FF2B5EF4-FFF2-40B4-BE49-F238E27FC236}">
                <a16:creationId xmlns:a16="http://schemas.microsoft.com/office/drawing/2014/main" id="{A47425CF-0AA0-4FE9-8319-2986BB6CF7E3}"/>
              </a:ext>
            </a:extLst>
          </p:cNvPr>
          <p:cNvSpPr/>
          <p:nvPr/>
        </p:nvSpPr>
        <p:spPr>
          <a:xfrm>
            <a:off x="233529" y="2600980"/>
            <a:ext cx="8587291" cy="1948717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5D1FB43-94E8-4AAF-AB14-426164AFB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825"/>
              </a:lnSpc>
            </a:pPr>
            <a:r>
              <a:rPr lang="zh-TW" altLang="en-US"/>
              <a:t>突破想像的巨量儲存 </a:t>
            </a:r>
            <a:r>
              <a:rPr lang="en-US" altLang="zh-TW"/>
              <a:t>–</a:t>
            </a:r>
            <a:br>
              <a:rPr lang="en-US" altLang="zh-TW"/>
            </a:br>
            <a:r>
              <a:rPr lang="zh-TW" altLang="en-US" sz="3100"/>
              <a:t>是進行大數據分析 </a:t>
            </a:r>
            <a:r>
              <a:rPr lang="en-US" altLang="zh-TW" sz="3100"/>
              <a:t>/ </a:t>
            </a:r>
            <a:r>
              <a:rPr lang="zh-TW" altLang="en-US" sz="3100"/>
              <a:t>邊緣運算 </a:t>
            </a:r>
            <a:r>
              <a:rPr lang="en-US" altLang="zh-TW" sz="3100"/>
              <a:t>/ AI </a:t>
            </a:r>
            <a:r>
              <a:rPr lang="zh-TW" altLang="en-US" sz="3100"/>
              <a:t>推論的最佳資料載體</a:t>
            </a:r>
            <a:endParaRPr lang="zh-TW" altLang="en-US"/>
          </a:p>
        </p:txBody>
      </p:sp>
      <p:grpSp>
        <p:nvGrpSpPr>
          <p:cNvPr id="46" name="圖形 18">
            <a:extLst>
              <a:ext uri="{FF2B5EF4-FFF2-40B4-BE49-F238E27FC236}">
                <a16:creationId xmlns:a16="http://schemas.microsoft.com/office/drawing/2014/main" id="{68445323-E201-4A8F-A340-C358D1550214}"/>
              </a:ext>
            </a:extLst>
          </p:cNvPr>
          <p:cNvGrpSpPr/>
          <p:nvPr/>
        </p:nvGrpSpPr>
        <p:grpSpPr>
          <a:xfrm>
            <a:off x="2804201" y="1349909"/>
            <a:ext cx="1068286" cy="846657"/>
            <a:chOff x="8338475" y="3282973"/>
            <a:chExt cx="1365427" cy="1085848"/>
          </a:xfrm>
        </p:grpSpPr>
        <p:sp>
          <p:nvSpPr>
            <p:cNvPr id="47" name="手繪多邊形: 圖案 46">
              <a:extLst>
                <a:ext uri="{FF2B5EF4-FFF2-40B4-BE49-F238E27FC236}">
                  <a16:creationId xmlns:a16="http://schemas.microsoft.com/office/drawing/2014/main" id="{0D9F497C-4E9B-440F-94D7-A8640EF16420}"/>
                </a:ext>
              </a:extLst>
            </p:cNvPr>
            <p:cNvSpPr/>
            <p:nvPr/>
          </p:nvSpPr>
          <p:spPr>
            <a:xfrm>
              <a:off x="8338475" y="3282974"/>
              <a:ext cx="1365427" cy="1085847"/>
            </a:xfrm>
            <a:custGeom>
              <a:avLst/>
              <a:gdLst>
                <a:gd name="connsiteX0" fmla="*/ 1282256 w 1323975"/>
                <a:gd name="connsiteY0" fmla="*/ 9525 h 1085850"/>
                <a:gd name="connsiteX1" fmla="*/ 1315498 w 1323975"/>
                <a:gd name="connsiteY1" fmla="*/ 42767 h 1085850"/>
                <a:gd name="connsiteX2" fmla="*/ 1315498 w 1323975"/>
                <a:gd name="connsiteY2" fmla="*/ 1045464 h 1085850"/>
                <a:gd name="connsiteX3" fmla="*/ 1282256 w 1323975"/>
                <a:gd name="connsiteY3" fmla="*/ 1078706 h 1085850"/>
                <a:gd name="connsiteX4" fmla="*/ 42767 w 1323975"/>
                <a:gd name="connsiteY4" fmla="*/ 1078706 h 1085850"/>
                <a:gd name="connsiteX5" fmla="*/ 9525 w 1323975"/>
                <a:gd name="connsiteY5" fmla="*/ 1045464 h 1085850"/>
                <a:gd name="connsiteX6" fmla="*/ 9525 w 1323975"/>
                <a:gd name="connsiteY6" fmla="*/ 42767 h 1085850"/>
                <a:gd name="connsiteX7" fmla="*/ 42767 w 1323975"/>
                <a:gd name="connsiteY7" fmla="*/ 9525 h 1085850"/>
                <a:gd name="connsiteX8" fmla="*/ 1282256 w 1323975"/>
                <a:gd name="connsiteY8" fmla="*/ 9525 h 1085850"/>
                <a:gd name="connsiteX9" fmla="*/ 1282256 w 1323975"/>
                <a:gd name="connsiteY9" fmla="*/ 0 h 1085850"/>
                <a:gd name="connsiteX10" fmla="*/ 42767 w 1323975"/>
                <a:gd name="connsiteY10" fmla="*/ 0 h 1085850"/>
                <a:gd name="connsiteX11" fmla="*/ 0 w 1323975"/>
                <a:gd name="connsiteY11" fmla="*/ 42767 h 1085850"/>
                <a:gd name="connsiteX12" fmla="*/ 0 w 1323975"/>
                <a:gd name="connsiteY12" fmla="*/ 1045464 h 1085850"/>
                <a:gd name="connsiteX13" fmla="*/ 42767 w 1323975"/>
                <a:gd name="connsiteY13" fmla="*/ 1088231 h 1085850"/>
                <a:gd name="connsiteX14" fmla="*/ 1282256 w 1323975"/>
                <a:gd name="connsiteY14" fmla="*/ 1088231 h 1085850"/>
                <a:gd name="connsiteX15" fmla="*/ 1325023 w 1323975"/>
                <a:gd name="connsiteY15" fmla="*/ 1045464 h 1085850"/>
                <a:gd name="connsiteX16" fmla="*/ 1325023 w 1323975"/>
                <a:gd name="connsiteY16" fmla="*/ 42767 h 1085850"/>
                <a:gd name="connsiteX17" fmla="*/ 1282256 w 1323975"/>
                <a:gd name="connsiteY17" fmla="*/ 0 h 1085850"/>
                <a:gd name="connsiteX18" fmla="*/ 1282256 w 1323975"/>
                <a:gd name="connsiteY18" fmla="*/ 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23975" h="1085850">
                  <a:moveTo>
                    <a:pt x="1282256" y="9525"/>
                  </a:moveTo>
                  <a:cubicBezTo>
                    <a:pt x="1300639" y="9525"/>
                    <a:pt x="1315498" y="24479"/>
                    <a:pt x="1315498" y="42767"/>
                  </a:cubicBezTo>
                  <a:lnTo>
                    <a:pt x="1315498" y="1045464"/>
                  </a:lnTo>
                  <a:cubicBezTo>
                    <a:pt x="1315498" y="1063847"/>
                    <a:pt x="1300543" y="1078706"/>
                    <a:pt x="1282256" y="1078706"/>
                  </a:cubicBezTo>
                  <a:lnTo>
                    <a:pt x="42767" y="1078706"/>
                  </a:lnTo>
                  <a:cubicBezTo>
                    <a:pt x="24384" y="1078706"/>
                    <a:pt x="9525" y="1063752"/>
                    <a:pt x="9525" y="1045464"/>
                  </a:cubicBezTo>
                  <a:lnTo>
                    <a:pt x="9525" y="42767"/>
                  </a:lnTo>
                  <a:cubicBezTo>
                    <a:pt x="9525" y="24384"/>
                    <a:pt x="24479" y="9525"/>
                    <a:pt x="42767" y="9525"/>
                  </a:cubicBezTo>
                  <a:lnTo>
                    <a:pt x="1282256" y="9525"/>
                  </a:lnTo>
                  <a:moveTo>
                    <a:pt x="1282256" y="0"/>
                  </a:moveTo>
                  <a:lnTo>
                    <a:pt x="42767" y="0"/>
                  </a:lnTo>
                  <a:cubicBezTo>
                    <a:pt x="19145" y="0"/>
                    <a:pt x="0" y="19145"/>
                    <a:pt x="0" y="42767"/>
                  </a:cubicBezTo>
                  <a:lnTo>
                    <a:pt x="0" y="1045464"/>
                  </a:lnTo>
                  <a:cubicBezTo>
                    <a:pt x="0" y="1069086"/>
                    <a:pt x="19145" y="1088231"/>
                    <a:pt x="42767" y="1088231"/>
                  </a:cubicBezTo>
                  <a:lnTo>
                    <a:pt x="1282256" y="1088231"/>
                  </a:lnTo>
                  <a:cubicBezTo>
                    <a:pt x="1305878" y="1088231"/>
                    <a:pt x="1325023" y="1069086"/>
                    <a:pt x="1325023" y="1045464"/>
                  </a:cubicBezTo>
                  <a:lnTo>
                    <a:pt x="1325023" y="42767"/>
                  </a:lnTo>
                  <a:cubicBezTo>
                    <a:pt x="1325118" y="19145"/>
                    <a:pt x="1305878" y="0"/>
                    <a:pt x="1282256" y="0"/>
                  </a:cubicBezTo>
                  <a:lnTo>
                    <a:pt x="1282256" y="0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手繪多邊形: 圖案 47">
              <a:extLst>
                <a:ext uri="{FF2B5EF4-FFF2-40B4-BE49-F238E27FC236}">
                  <a16:creationId xmlns:a16="http://schemas.microsoft.com/office/drawing/2014/main" id="{607E06AD-8300-4174-BAA9-4F342A36B9B6}"/>
                </a:ext>
              </a:extLst>
            </p:cNvPr>
            <p:cNvSpPr/>
            <p:nvPr/>
          </p:nvSpPr>
          <p:spPr>
            <a:xfrm>
              <a:off x="8646399" y="3282973"/>
              <a:ext cx="9525" cy="1085847"/>
            </a:xfrm>
            <a:custGeom>
              <a:avLst/>
              <a:gdLst>
                <a:gd name="connsiteX0" fmla="*/ 0 w 9525"/>
                <a:gd name="connsiteY0" fmla="*/ 0 h 1085850"/>
                <a:gd name="connsiteX1" fmla="*/ 9525 w 9525"/>
                <a:gd name="connsiteY1" fmla="*/ 0 h 1085850"/>
                <a:gd name="connsiteX2" fmla="*/ 9525 w 9525"/>
                <a:gd name="connsiteY2" fmla="*/ 1088327 h 1085850"/>
                <a:gd name="connsiteX3" fmla="*/ 0 w 9525"/>
                <a:gd name="connsiteY3" fmla="*/ 1088327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1085850">
                  <a:moveTo>
                    <a:pt x="0" y="0"/>
                  </a:moveTo>
                  <a:lnTo>
                    <a:pt x="9525" y="0"/>
                  </a:lnTo>
                  <a:lnTo>
                    <a:pt x="9525" y="1088327"/>
                  </a:lnTo>
                  <a:lnTo>
                    <a:pt x="0" y="1088327"/>
                  </a:lnTo>
                  <a:close/>
                </a:path>
              </a:pathLst>
            </a:custGeom>
            <a:solidFill>
              <a:srgbClr val="FFFFFF"/>
            </a:solidFill>
            <a:ln w="1905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手繪多邊形: 圖案 48">
              <a:extLst>
                <a:ext uri="{FF2B5EF4-FFF2-40B4-BE49-F238E27FC236}">
                  <a16:creationId xmlns:a16="http://schemas.microsoft.com/office/drawing/2014/main" id="{A2C382D9-8935-4BA5-88E7-4E35A635695E}"/>
                </a:ext>
              </a:extLst>
            </p:cNvPr>
            <p:cNvSpPr/>
            <p:nvPr/>
          </p:nvSpPr>
          <p:spPr>
            <a:xfrm>
              <a:off x="8410585" y="4023444"/>
              <a:ext cx="161929" cy="85725"/>
            </a:xfrm>
            <a:custGeom>
              <a:avLst/>
              <a:gdLst>
                <a:gd name="connsiteX0" fmla="*/ 151638 w 161925"/>
                <a:gd name="connsiteY0" fmla="*/ 9525 h 85725"/>
                <a:gd name="connsiteX1" fmla="*/ 156972 w 161925"/>
                <a:gd name="connsiteY1" fmla="*/ 14859 h 85725"/>
                <a:gd name="connsiteX2" fmla="*/ 156972 w 161925"/>
                <a:gd name="connsiteY2" fmla="*/ 78296 h 85725"/>
                <a:gd name="connsiteX3" fmla="*/ 151638 w 161925"/>
                <a:gd name="connsiteY3" fmla="*/ 83629 h 85725"/>
                <a:gd name="connsiteX4" fmla="*/ 14859 w 161925"/>
                <a:gd name="connsiteY4" fmla="*/ 83629 h 85725"/>
                <a:gd name="connsiteX5" fmla="*/ 9525 w 161925"/>
                <a:gd name="connsiteY5" fmla="*/ 78296 h 85725"/>
                <a:gd name="connsiteX6" fmla="*/ 9525 w 161925"/>
                <a:gd name="connsiteY6" fmla="*/ 14859 h 85725"/>
                <a:gd name="connsiteX7" fmla="*/ 14859 w 161925"/>
                <a:gd name="connsiteY7" fmla="*/ 9525 h 85725"/>
                <a:gd name="connsiteX8" fmla="*/ 151638 w 161925"/>
                <a:gd name="connsiteY8" fmla="*/ 9525 h 85725"/>
                <a:gd name="connsiteX9" fmla="*/ 151638 w 161925"/>
                <a:gd name="connsiteY9" fmla="*/ 0 h 85725"/>
                <a:gd name="connsiteX10" fmla="*/ 14859 w 161925"/>
                <a:gd name="connsiteY10" fmla="*/ 0 h 85725"/>
                <a:gd name="connsiteX11" fmla="*/ 0 w 161925"/>
                <a:gd name="connsiteY11" fmla="*/ 14859 h 85725"/>
                <a:gd name="connsiteX12" fmla="*/ 0 w 161925"/>
                <a:gd name="connsiteY12" fmla="*/ 78296 h 85725"/>
                <a:gd name="connsiteX13" fmla="*/ 14859 w 161925"/>
                <a:gd name="connsiteY13" fmla="*/ 93154 h 85725"/>
                <a:gd name="connsiteX14" fmla="*/ 151638 w 161925"/>
                <a:gd name="connsiteY14" fmla="*/ 93154 h 85725"/>
                <a:gd name="connsiteX15" fmla="*/ 166497 w 161925"/>
                <a:gd name="connsiteY15" fmla="*/ 78296 h 85725"/>
                <a:gd name="connsiteX16" fmla="*/ 166497 w 161925"/>
                <a:gd name="connsiteY16" fmla="*/ 14859 h 85725"/>
                <a:gd name="connsiteX17" fmla="*/ 151638 w 161925"/>
                <a:gd name="connsiteY17" fmla="*/ 0 h 85725"/>
                <a:gd name="connsiteX18" fmla="*/ 151638 w 161925"/>
                <a:gd name="connsiteY18" fmla="*/ 0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85725">
                  <a:moveTo>
                    <a:pt x="151638" y="9525"/>
                  </a:moveTo>
                  <a:cubicBezTo>
                    <a:pt x="154591" y="9525"/>
                    <a:pt x="156972" y="11906"/>
                    <a:pt x="156972" y="14859"/>
                  </a:cubicBezTo>
                  <a:lnTo>
                    <a:pt x="156972" y="78296"/>
                  </a:lnTo>
                  <a:cubicBezTo>
                    <a:pt x="156972" y="81248"/>
                    <a:pt x="154591" y="83629"/>
                    <a:pt x="151638" y="83629"/>
                  </a:cubicBezTo>
                  <a:lnTo>
                    <a:pt x="14859" y="83629"/>
                  </a:lnTo>
                  <a:cubicBezTo>
                    <a:pt x="11906" y="83629"/>
                    <a:pt x="9525" y="81248"/>
                    <a:pt x="9525" y="78296"/>
                  </a:cubicBezTo>
                  <a:lnTo>
                    <a:pt x="9525" y="14859"/>
                  </a:lnTo>
                  <a:cubicBezTo>
                    <a:pt x="9525" y="11906"/>
                    <a:pt x="11906" y="9525"/>
                    <a:pt x="14859" y="9525"/>
                  </a:cubicBezTo>
                  <a:lnTo>
                    <a:pt x="151638" y="9525"/>
                  </a:lnTo>
                  <a:moveTo>
                    <a:pt x="151638" y="0"/>
                  </a:moveTo>
                  <a:lnTo>
                    <a:pt x="14859" y="0"/>
                  </a:lnTo>
                  <a:cubicBezTo>
                    <a:pt x="6667" y="0"/>
                    <a:pt x="0" y="6668"/>
                    <a:pt x="0" y="14859"/>
                  </a:cubicBezTo>
                  <a:lnTo>
                    <a:pt x="0" y="78296"/>
                  </a:lnTo>
                  <a:cubicBezTo>
                    <a:pt x="0" y="86487"/>
                    <a:pt x="6667" y="93154"/>
                    <a:pt x="14859" y="93154"/>
                  </a:cubicBezTo>
                  <a:lnTo>
                    <a:pt x="151638" y="93154"/>
                  </a:lnTo>
                  <a:cubicBezTo>
                    <a:pt x="159830" y="93154"/>
                    <a:pt x="166497" y="86487"/>
                    <a:pt x="166497" y="78296"/>
                  </a:cubicBezTo>
                  <a:lnTo>
                    <a:pt x="166497" y="14859"/>
                  </a:lnTo>
                  <a:cubicBezTo>
                    <a:pt x="166497" y="6668"/>
                    <a:pt x="159830" y="0"/>
                    <a:pt x="151638" y="0"/>
                  </a:cubicBezTo>
                  <a:lnTo>
                    <a:pt x="151638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手繪多邊形: 圖案 49">
              <a:extLst>
                <a:ext uri="{FF2B5EF4-FFF2-40B4-BE49-F238E27FC236}">
                  <a16:creationId xmlns:a16="http://schemas.microsoft.com/office/drawing/2014/main" id="{1902AA9E-2192-43F1-A7BA-65E90174E8DC}"/>
                </a:ext>
              </a:extLst>
            </p:cNvPr>
            <p:cNvSpPr/>
            <p:nvPr/>
          </p:nvSpPr>
          <p:spPr>
            <a:xfrm>
              <a:off x="8410585" y="4169939"/>
              <a:ext cx="161929" cy="133350"/>
            </a:xfrm>
            <a:custGeom>
              <a:avLst/>
              <a:gdLst>
                <a:gd name="connsiteX0" fmla="*/ 152019 w 161925"/>
                <a:gd name="connsiteY0" fmla="*/ 9525 h 133350"/>
                <a:gd name="connsiteX1" fmla="*/ 156972 w 161925"/>
                <a:gd name="connsiteY1" fmla="*/ 14478 h 133350"/>
                <a:gd name="connsiteX2" fmla="*/ 156972 w 161925"/>
                <a:gd name="connsiteY2" fmla="*/ 122587 h 133350"/>
                <a:gd name="connsiteX3" fmla="*/ 152019 w 161925"/>
                <a:gd name="connsiteY3" fmla="*/ 127540 h 133350"/>
                <a:gd name="connsiteX4" fmla="*/ 14478 w 161925"/>
                <a:gd name="connsiteY4" fmla="*/ 127540 h 133350"/>
                <a:gd name="connsiteX5" fmla="*/ 9525 w 161925"/>
                <a:gd name="connsiteY5" fmla="*/ 122587 h 133350"/>
                <a:gd name="connsiteX6" fmla="*/ 9525 w 161925"/>
                <a:gd name="connsiteY6" fmla="*/ 14478 h 133350"/>
                <a:gd name="connsiteX7" fmla="*/ 14478 w 161925"/>
                <a:gd name="connsiteY7" fmla="*/ 9525 h 133350"/>
                <a:gd name="connsiteX8" fmla="*/ 152019 w 161925"/>
                <a:gd name="connsiteY8" fmla="*/ 9525 h 133350"/>
                <a:gd name="connsiteX9" fmla="*/ 152019 w 161925"/>
                <a:gd name="connsiteY9" fmla="*/ 0 h 133350"/>
                <a:gd name="connsiteX10" fmla="*/ 14478 w 161925"/>
                <a:gd name="connsiteY10" fmla="*/ 0 h 133350"/>
                <a:gd name="connsiteX11" fmla="*/ 0 w 161925"/>
                <a:gd name="connsiteY11" fmla="*/ 14478 h 133350"/>
                <a:gd name="connsiteX12" fmla="*/ 0 w 161925"/>
                <a:gd name="connsiteY12" fmla="*/ 122587 h 133350"/>
                <a:gd name="connsiteX13" fmla="*/ 14478 w 161925"/>
                <a:gd name="connsiteY13" fmla="*/ 137065 h 133350"/>
                <a:gd name="connsiteX14" fmla="*/ 152114 w 161925"/>
                <a:gd name="connsiteY14" fmla="*/ 137065 h 133350"/>
                <a:gd name="connsiteX15" fmla="*/ 166592 w 161925"/>
                <a:gd name="connsiteY15" fmla="*/ 122587 h 133350"/>
                <a:gd name="connsiteX16" fmla="*/ 166592 w 161925"/>
                <a:gd name="connsiteY16" fmla="*/ 14478 h 133350"/>
                <a:gd name="connsiteX17" fmla="*/ 152019 w 161925"/>
                <a:gd name="connsiteY17" fmla="*/ 0 h 133350"/>
                <a:gd name="connsiteX18" fmla="*/ 152019 w 161925"/>
                <a:gd name="connsiteY18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925" h="133350">
                  <a:moveTo>
                    <a:pt x="152019" y="9525"/>
                  </a:moveTo>
                  <a:cubicBezTo>
                    <a:pt x="154781" y="9525"/>
                    <a:pt x="156972" y="11716"/>
                    <a:pt x="156972" y="14478"/>
                  </a:cubicBezTo>
                  <a:lnTo>
                    <a:pt x="156972" y="122587"/>
                  </a:lnTo>
                  <a:cubicBezTo>
                    <a:pt x="156972" y="125349"/>
                    <a:pt x="154781" y="127540"/>
                    <a:pt x="152019" y="127540"/>
                  </a:cubicBezTo>
                  <a:lnTo>
                    <a:pt x="14478" y="127540"/>
                  </a:lnTo>
                  <a:cubicBezTo>
                    <a:pt x="11716" y="127540"/>
                    <a:pt x="9525" y="125349"/>
                    <a:pt x="9525" y="122587"/>
                  </a:cubicBezTo>
                  <a:lnTo>
                    <a:pt x="9525" y="14478"/>
                  </a:lnTo>
                  <a:cubicBezTo>
                    <a:pt x="9525" y="11716"/>
                    <a:pt x="11716" y="9525"/>
                    <a:pt x="14478" y="9525"/>
                  </a:cubicBezTo>
                  <a:lnTo>
                    <a:pt x="152019" y="9525"/>
                  </a:lnTo>
                  <a:moveTo>
                    <a:pt x="152019" y="0"/>
                  </a:moveTo>
                  <a:lnTo>
                    <a:pt x="14478" y="0"/>
                  </a:lnTo>
                  <a:cubicBezTo>
                    <a:pt x="6477" y="0"/>
                    <a:pt x="0" y="6477"/>
                    <a:pt x="0" y="14478"/>
                  </a:cubicBezTo>
                  <a:lnTo>
                    <a:pt x="0" y="122587"/>
                  </a:lnTo>
                  <a:cubicBezTo>
                    <a:pt x="0" y="130588"/>
                    <a:pt x="6477" y="137065"/>
                    <a:pt x="14478" y="137065"/>
                  </a:cubicBezTo>
                  <a:lnTo>
                    <a:pt x="152114" y="137065"/>
                  </a:lnTo>
                  <a:cubicBezTo>
                    <a:pt x="160115" y="137065"/>
                    <a:pt x="166592" y="130588"/>
                    <a:pt x="166592" y="122587"/>
                  </a:cubicBezTo>
                  <a:lnTo>
                    <a:pt x="166592" y="14478"/>
                  </a:lnTo>
                  <a:cubicBezTo>
                    <a:pt x="166497" y="6477"/>
                    <a:pt x="160020" y="0"/>
                    <a:pt x="152019" y="0"/>
                  </a:cubicBezTo>
                  <a:lnTo>
                    <a:pt x="152019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手繪多邊形: 圖案 50">
              <a:extLst>
                <a:ext uri="{FF2B5EF4-FFF2-40B4-BE49-F238E27FC236}">
                  <a16:creationId xmlns:a16="http://schemas.microsoft.com/office/drawing/2014/main" id="{8FC7121C-1078-4E0D-B38C-DE2B65AA725D}"/>
                </a:ext>
              </a:extLst>
            </p:cNvPr>
            <p:cNvSpPr/>
            <p:nvPr/>
          </p:nvSpPr>
          <p:spPr>
            <a:xfrm>
              <a:off x="9105639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手繪多邊形: 圖案 51">
              <a:extLst>
                <a:ext uri="{FF2B5EF4-FFF2-40B4-BE49-F238E27FC236}">
                  <a16:creationId xmlns:a16="http://schemas.microsoft.com/office/drawing/2014/main" id="{AB155C11-94BC-4B13-B725-5BFAE9C2D3F8}"/>
                </a:ext>
              </a:extLst>
            </p:cNvPr>
            <p:cNvSpPr/>
            <p:nvPr/>
          </p:nvSpPr>
          <p:spPr>
            <a:xfrm>
              <a:off x="9105639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手繪多邊形: 圖案 52">
              <a:extLst>
                <a:ext uri="{FF2B5EF4-FFF2-40B4-BE49-F238E27FC236}">
                  <a16:creationId xmlns:a16="http://schemas.microsoft.com/office/drawing/2014/main" id="{B133DA79-5197-40EF-BB42-BB620D1D198B}"/>
                </a:ext>
              </a:extLst>
            </p:cNvPr>
            <p:cNvSpPr/>
            <p:nvPr/>
          </p:nvSpPr>
          <p:spPr>
            <a:xfrm>
              <a:off x="8918088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2 w 152400"/>
                <a:gd name="connsiteY1" fmla="*/ 24860 h 666750"/>
                <a:gd name="connsiteX2" fmla="*/ 149162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2" y="16383"/>
                    <a:pt x="149162" y="24860"/>
                  </a:cubicBezTo>
                  <a:lnTo>
                    <a:pt x="149162" y="650653"/>
                  </a:lnTo>
                  <a:cubicBezTo>
                    <a:pt x="149162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687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手繪多邊形: 圖案 53">
              <a:extLst>
                <a:ext uri="{FF2B5EF4-FFF2-40B4-BE49-F238E27FC236}">
                  <a16:creationId xmlns:a16="http://schemas.microsoft.com/office/drawing/2014/main" id="{8F5EED88-5284-4962-834D-86F53B6C1A00}"/>
                </a:ext>
              </a:extLst>
            </p:cNvPr>
            <p:cNvSpPr/>
            <p:nvPr/>
          </p:nvSpPr>
          <p:spPr>
            <a:xfrm>
              <a:off x="8730631" y="3356506"/>
              <a:ext cx="152404" cy="666748"/>
            </a:xfrm>
            <a:custGeom>
              <a:avLst/>
              <a:gdLst>
                <a:gd name="connsiteX0" fmla="*/ 133731 w 152400"/>
                <a:gd name="connsiteY0" fmla="*/ 9525 h 666750"/>
                <a:gd name="connsiteX1" fmla="*/ 149066 w 152400"/>
                <a:gd name="connsiteY1" fmla="*/ 24860 h 666750"/>
                <a:gd name="connsiteX2" fmla="*/ 149066 w 152400"/>
                <a:gd name="connsiteY2" fmla="*/ 650653 h 666750"/>
                <a:gd name="connsiteX3" fmla="*/ 133731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731 w 152400"/>
                <a:gd name="connsiteY8" fmla="*/ 9525 h 666750"/>
                <a:gd name="connsiteX9" fmla="*/ 133731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7 w 152400"/>
                <a:gd name="connsiteY15" fmla="*/ 650653 h 666750"/>
                <a:gd name="connsiteX16" fmla="*/ 158687 w 152400"/>
                <a:gd name="connsiteY16" fmla="*/ 24860 h 666750"/>
                <a:gd name="connsiteX17" fmla="*/ 133731 w 152400"/>
                <a:gd name="connsiteY17" fmla="*/ 0 h 666750"/>
                <a:gd name="connsiteX18" fmla="*/ 133731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731" y="9525"/>
                  </a:moveTo>
                  <a:cubicBezTo>
                    <a:pt x="142208" y="9525"/>
                    <a:pt x="149066" y="16383"/>
                    <a:pt x="149066" y="24860"/>
                  </a:cubicBezTo>
                  <a:lnTo>
                    <a:pt x="149066" y="650653"/>
                  </a:lnTo>
                  <a:cubicBezTo>
                    <a:pt x="149066" y="659130"/>
                    <a:pt x="142208" y="665988"/>
                    <a:pt x="133731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731" y="9525"/>
                  </a:lnTo>
                  <a:moveTo>
                    <a:pt x="133731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7" y="664369"/>
                    <a:pt x="158687" y="650653"/>
                  </a:cubicBezTo>
                  <a:lnTo>
                    <a:pt x="158687" y="24860"/>
                  </a:lnTo>
                  <a:cubicBezTo>
                    <a:pt x="158591" y="11049"/>
                    <a:pt x="147542" y="0"/>
                    <a:pt x="133731" y="0"/>
                  </a:cubicBezTo>
                  <a:lnTo>
                    <a:pt x="133731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手繪多邊形: 圖案 54">
              <a:extLst>
                <a:ext uri="{FF2B5EF4-FFF2-40B4-BE49-F238E27FC236}">
                  <a16:creationId xmlns:a16="http://schemas.microsoft.com/office/drawing/2014/main" id="{A6A67CDA-0E66-4408-8D5F-FFF4E72E2069}"/>
                </a:ext>
              </a:extLst>
            </p:cNvPr>
            <p:cNvSpPr/>
            <p:nvPr/>
          </p:nvSpPr>
          <p:spPr>
            <a:xfrm>
              <a:off x="873063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手繪多邊形: 圖案 55">
              <a:extLst>
                <a:ext uri="{FF2B5EF4-FFF2-40B4-BE49-F238E27FC236}">
                  <a16:creationId xmlns:a16="http://schemas.microsoft.com/office/drawing/2014/main" id="{A858E20A-4E4E-4AE9-9D19-E111EE84BF5E}"/>
                </a:ext>
              </a:extLst>
            </p:cNvPr>
            <p:cNvSpPr/>
            <p:nvPr/>
          </p:nvSpPr>
          <p:spPr>
            <a:xfrm>
              <a:off x="9293191" y="3356506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4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4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手繪多邊形: 圖案 56">
              <a:extLst>
                <a:ext uri="{FF2B5EF4-FFF2-40B4-BE49-F238E27FC236}">
                  <a16:creationId xmlns:a16="http://schemas.microsoft.com/office/drawing/2014/main" id="{8CAD5E24-6F88-4B36-9229-4B60670CE5B3}"/>
                </a:ext>
              </a:extLst>
            </p:cNvPr>
            <p:cNvSpPr/>
            <p:nvPr/>
          </p:nvSpPr>
          <p:spPr>
            <a:xfrm>
              <a:off x="929319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7 w 152400"/>
                <a:gd name="connsiteY1" fmla="*/ 0 h 9525"/>
                <a:gd name="connsiteX2" fmla="*/ 158687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7" y="0"/>
                  </a:lnTo>
                  <a:lnTo>
                    <a:pt x="158687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手繪多邊形: 圖案 57">
              <a:extLst>
                <a:ext uri="{FF2B5EF4-FFF2-40B4-BE49-F238E27FC236}">
                  <a16:creationId xmlns:a16="http://schemas.microsoft.com/office/drawing/2014/main" id="{E30F8858-8842-40D7-92B7-EC226F438548}"/>
                </a:ext>
              </a:extLst>
            </p:cNvPr>
            <p:cNvSpPr/>
            <p:nvPr/>
          </p:nvSpPr>
          <p:spPr>
            <a:xfrm>
              <a:off x="9480742" y="3356507"/>
              <a:ext cx="152404" cy="666748"/>
            </a:xfrm>
            <a:custGeom>
              <a:avLst/>
              <a:gdLst>
                <a:gd name="connsiteX0" fmla="*/ 133826 w 152400"/>
                <a:gd name="connsiteY0" fmla="*/ 9525 h 666750"/>
                <a:gd name="connsiteX1" fmla="*/ 149161 w 152400"/>
                <a:gd name="connsiteY1" fmla="*/ 24860 h 666750"/>
                <a:gd name="connsiteX2" fmla="*/ 149161 w 152400"/>
                <a:gd name="connsiteY2" fmla="*/ 650653 h 666750"/>
                <a:gd name="connsiteX3" fmla="*/ 133826 w 152400"/>
                <a:gd name="connsiteY3" fmla="*/ 665988 h 666750"/>
                <a:gd name="connsiteX4" fmla="*/ 24860 w 152400"/>
                <a:gd name="connsiteY4" fmla="*/ 665988 h 666750"/>
                <a:gd name="connsiteX5" fmla="*/ 9525 w 152400"/>
                <a:gd name="connsiteY5" fmla="*/ 650653 h 666750"/>
                <a:gd name="connsiteX6" fmla="*/ 9525 w 152400"/>
                <a:gd name="connsiteY6" fmla="*/ 24860 h 666750"/>
                <a:gd name="connsiteX7" fmla="*/ 24860 w 152400"/>
                <a:gd name="connsiteY7" fmla="*/ 9525 h 666750"/>
                <a:gd name="connsiteX8" fmla="*/ 133826 w 152400"/>
                <a:gd name="connsiteY8" fmla="*/ 9525 h 666750"/>
                <a:gd name="connsiteX9" fmla="*/ 133826 w 152400"/>
                <a:gd name="connsiteY9" fmla="*/ 0 h 666750"/>
                <a:gd name="connsiteX10" fmla="*/ 24860 w 152400"/>
                <a:gd name="connsiteY10" fmla="*/ 0 h 666750"/>
                <a:gd name="connsiteX11" fmla="*/ 0 w 152400"/>
                <a:gd name="connsiteY11" fmla="*/ 24860 h 666750"/>
                <a:gd name="connsiteX12" fmla="*/ 0 w 152400"/>
                <a:gd name="connsiteY12" fmla="*/ 650653 h 666750"/>
                <a:gd name="connsiteX13" fmla="*/ 24860 w 152400"/>
                <a:gd name="connsiteY13" fmla="*/ 675513 h 666750"/>
                <a:gd name="connsiteX14" fmla="*/ 133826 w 152400"/>
                <a:gd name="connsiteY14" fmla="*/ 675513 h 666750"/>
                <a:gd name="connsiteX15" fmla="*/ 158686 w 152400"/>
                <a:gd name="connsiteY15" fmla="*/ 650653 h 666750"/>
                <a:gd name="connsiteX16" fmla="*/ 158686 w 152400"/>
                <a:gd name="connsiteY16" fmla="*/ 24860 h 666750"/>
                <a:gd name="connsiteX17" fmla="*/ 133826 w 152400"/>
                <a:gd name="connsiteY17" fmla="*/ 0 h 666750"/>
                <a:gd name="connsiteX18" fmla="*/ 133826 w 152400"/>
                <a:gd name="connsiteY18" fmla="*/ 0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52400" h="666750">
                  <a:moveTo>
                    <a:pt x="133826" y="9525"/>
                  </a:moveTo>
                  <a:cubicBezTo>
                    <a:pt x="142303" y="9525"/>
                    <a:pt x="149161" y="16383"/>
                    <a:pt x="149161" y="24860"/>
                  </a:cubicBezTo>
                  <a:lnTo>
                    <a:pt x="149161" y="650653"/>
                  </a:lnTo>
                  <a:cubicBezTo>
                    <a:pt x="149161" y="659130"/>
                    <a:pt x="142303" y="665988"/>
                    <a:pt x="133826" y="665988"/>
                  </a:cubicBezTo>
                  <a:lnTo>
                    <a:pt x="24860" y="665988"/>
                  </a:lnTo>
                  <a:cubicBezTo>
                    <a:pt x="16383" y="665988"/>
                    <a:pt x="9525" y="659130"/>
                    <a:pt x="9525" y="650653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133826" y="9525"/>
                  </a:lnTo>
                  <a:moveTo>
                    <a:pt x="133826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650653"/>
                  </a:lnTo>
                  <a:cubicBezTo>
                    <a:pt x="0" y="664369"/>
                    <a:pt x="11144" y="675513"/>
                    <a:pt x="24860" y="675513"/>
                  </a:cubicBezTo>
                  <a:lnTo>
                    <a:pt x="133826" y="675513"/>
                  </a:lnTo>
                  <a:cubicBezTo>
                    <a:pt x="147542" y="675513"/>
                    <a:pt x="158686" y="664369"/>
                    <a:pt x="158686" y="650653"/>
                  </a:cubicBezTo>
                  <a:lnTo>
                    <a:pt x="158686" y="24860"/>
                  </a:lnTo>
                  <a:cubicBezTo>
                    <a:pt x="158686" y="11049"/>
                    <a:pt x="147542" y="0"/>
                    <a:pt x="133826" y="0"/>
                  </a:cubicBezTo>
                  <a:lnTo>
                    <a:pt x="133826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手繪多邊形: 圖案 58">
              <a:extLst>
                <a:ext uri="{FF2B5EF4-FFF2-40B4-BE49-F238E27FC236}">
                  <a16:creationId xmlns:a16="http://schemas.microsoft.com/office/drawing/2014/main" id="{E5F2B2C6-7184-4098-9FB2-1FC402821AF9}"/>
                </a:ext>
              </a:extLst>
            </p:cNvPr>
            <p:cNvSpPr/>
            <p:nvPr/>
          </p:nvSpPr>
          <p:spPr>
            <a:xfrm>
              <a:off x="9480742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手繪多邊形: 圖案 59">
              <a:extLst>
                <a:ext uri="{FF2B5EF4-FFF2-40B4-BE49-F238E27FC236}">
                  <a16:creationId xmlns:a16="http://schemas.microsoft.com/office/drawing/2014/main" id="{E47B67E9-4E1E-4D96-82A6-2A210C89F8FB}"/>
                </a:ext>
              </a:extLst>
            </p:cNvPr>
            <p:cNvSpPr/>
            <p:nvPr/>
          </p:nvSpPr>
          <p:spPr>
            <a:xfrm>
              <a:off x="8501074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11049 w 47625"/>
                <a:gd name="connsiteY1" fmla="*/ 0 h 38100"/>
                <a:gd name="connsiteX2" fmla="*/ 2857 w 47625"/>
                <a:gd name="connsiteY2" fmla="*/ 2286 h 38100"/>
                <a:gd name="connsiteX3" fmla="*/ 0 w 47625"/>
                <a:gd name="connsiteY3" fmla="*/ 8477 h 38100"/>
                <a:gd name="connsiteX4" fmla="*/ 0 w 47625"/>
                <a:gd name="connsiteY4" fmla="*/ 38671 h 38100"/>
                <a:gd name="connsiteX5" fmla="*/ 14668 w 47625"/>
                <a:gd name="connsiteY5" fmla="*/ 38671 h 38100"/>
                <a:gd name="connsiteX6" fmla="*/ 14668 w 47625"/>
                <a:gd name="connsiteY6" fmla="*/ 28384 h 38100"/>
                <a:gd name="connsiteX7" fmla="*/ 35338 w 47625"/>
                <a:gd name="connsiteY7" fmla="*/ 28384 h 38100"/>
                <a:gd name="connsiteX8" fmla="*/ 35338 w 47625"/>
                <a:gd name="connsiteY8" fmla="*/ 38671 h 38100"/>
                <a:gd name="connsiteX9" fmla="*/ 50102 w 47625"/>
                <a:gd name="connsiteY9" fmla="*/ 38671 h 38100"/>
                <a:gd name="connsiteX10" fmla="*/ 50102 w 47625"/>
                <a:gd name="connsiteY10" fmla="*/ 8382 h 38100"/>
                <a:gd name="connsiteX11" fmla="*/ 47244 w 47625"/>
                <a:gd name="connsiteY11" fmla="*/ 2191 h 38100"/>
                <a:gd name="connsiteX12" fmla="*/ 39148 w 47625"/>
                <a:gd name="connsiteY12" fmla="*/ 0 h 38100"/>
                <a:gd name="connsiteX13" fmla="*/ 39148 w 47625"/>
                <a:gd name="connsiteY13" fmla="*/ 0 h 38100"/>
                <a:gd name="connsiteX14" fmla="*/ 14764 w 47625"/>
                <a:gd name="connsiteY14" fmla="*/ 21241 h 38100"/>
                <a:gd name="connsiteX15" fmla="*/ 14764 w 47625"/>
                <a:gd name="connsiteY15" fmla="*/ 10096 h 38100"/>
                <a:gd name="connsiteX16" fmla="*/ 35433 w 47625"/>
                <a:gd name="connsiteY16" fmla="*/ 10096 h 38100"/>
                <a:gd name="connsiteX17" fmla="*/ 35433 w 47625"/>
                <a:gd name="connsiteY17" fmla="*/ 21241 h 38100"/>
                <a:gd name="connsiteX18" fmla="*/ 14764 w 47625"/>
                <a:gd name="connsiteY18" fmla="*/ 21241 h 38100"/>
                <a:gd name="connsiteX19" fmla="*/ 14764 w 47625"/>
                <a:gd name="connsiteY19" fmla="*/ 21241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11049" y="0"/>
                  </a:lnTo>
                  <a:cubicBezTo>
                    <a:pt x="7525" y="0"/>
                    <a:pt x="4858" y="762"/>
                    <a:pt x="2857" y="2286"/>
                  </a:cubicBezTo>
                  <a:cubicBezTo>
                    <a:pt x="953" y="3810"/>
                    <a:pt x="0" y="5905"/>
                    <a:pt x="0" y="8477"/>
                  </a:cubicBezTo>
                  <a:lnTo>
                    <a:pt x="0" y="38671"/>
                  </a:lnTo>
                  <a:lnTo>
                    <a:pt x="14668" y="38671"/>
                  </a:lnTo>
                  <a:lnTo>
                    <a:pt x="14668" y="28384"/>
                  </a:lnTo>
                  <a:lnTo>
                    <a:pt x="35338" y="28384"/>
                  </a:lnTo>
                  <a:lnTo>
                    <a:pt x="35338" y="38671"/>
                  </a:lnTo>
                  <a:lnTo>
                    <a:pt x="50102" y="38671"/>
                  </a:lnTo>
                  <a:lnTo>
                    <a:pt x="50102" y="8382"/>
                  </a:lnTo>
                  <a:cubicBezTo>
                    <a:pt x="50102" y="5810"/>
                    <a:pt x="49149" y="3715"/>
                    <a:pt x="47244" y="2191"/>
                  </a:cubicBezTo>
                  <a:cubicBezTo>
                    <a:pt x="45339" y="762"/>
                    <a:pt x="42672" y="0"/>
                    <a:pt x="39148" y="0"/>
                  </a:cubicBezTo>
                  <a:lnTo>
                    <a:pt x="39148" y="0"/>
                  </a:lnTo>
                  <a:close/>
                  <a:moveTo>
                    <a:pt x="14764" y="21241"/>
                  </a:moveTo>
                  <a:lnTo>
                    <a:pt x="14764" y="10096"/>
                  </a:lnTo>
                  <a:lnTo>
                    <a:pt x="35433" y="10096"/>
                  </a:lnTo>
                  <a:lnTo>
                    <a:pt x="35433" y="21241"/>
                  </a:lnTo>
                  <a:lnTo>
                    <a:pt x="14764" y="21241"/>
                  </a:lnTo>
                  <a:lnTo>
                    <a:pt x="14764" y="21241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手繪多邊形: 圖案 60">
              <a:extLst>
                <a:ext uri="{FF2B5EF4-FFF2-40B4-BE49-F238E27FC236}">
                  <a16:creationId xmlns:a16="http://schemas.microsoft.com/office/drawing/2014/main" id="{B6E40D0C-A2D6-4DE1-9D85-08553F0AD1AD}"/>
                </a:ext>
              </a:extLst>
            </p:cNvPr>
            <p:cNvSpPr/>
            <p:nvPr/>
          </p:nvSpPr>
          <p:spPr>
            <a:xfrm>
              <a:off x="8558129" y="3357745"/>
              <a:ext cx="47626" cy="38100"/>
            </a:xfrm>
            <a:custGeom>
              <a:avLst/>
              <a:gdLst>
                <a:gd name="connsiteX0" fmla="*/ 39148 w 47625"/>
                <a:gd name="connsiteY0" fmla="*/ 0 h 38100"/>
                <a:gd name="connsiteX1" fmla="*/ 38576 w 47625"/>
                <a:gd name="connsiteY1" fmla="*/ 0 h 38100"/>
                <a:gd name="connsiteX2" fmla="*/ 38195 w 47625"/>
                <a:gd name="connsiteY2" fmla="*/ 0 h 38100"/>
                <a:gd name="connsiteX3" fmla="*/ 11906 w 47625"/>
                <a:gd name="connsiteY3" fmla="*/ 0 h 38100"/>
                <a:gd name="connsiteX4" fmla="*/ 11049 w 47625"/>
                <a:gd name="connsiteY4" fmla="*/ 0 h 38100"/>
                <a:gd name="connsiteX5" fmla="*/ 2953 w 47625"/>
                <a:gd name="connsiteY5" fmla="*/ 2286 h 38100"/>
                <a:gd name="connsiteX6" fmla="*/ 0 w 47625"/>
                <a:gd name="connsiteY6" fmla="*/ 8287 h 38100"/>
                <a:gd name="connsiteX7" fmla="*/ 0 w 47625"/>
                <a:gd name="connsiteY7" fmla="*/ 8382 h 38100"/>
                <a:gd name="connsiteX8" fmla="*/ 0 w 47625"/>
                <a:gd name="connsiteY8" fmla="*/ 8382 h 38100"/>
                <a:gd name="connsiteX9" fmla="*/ 0 w 47625"/>
                <a:gd name="connsiteY9" fmla="*/ 8382 h 38100"/>
                <a:gd name="connsiteX10" fmla="*/ 0 w 47625"/>
                <a:gd name="connsiteY10" fmla="*/ 38576 h 38100"/>
                <a:gd name="connsiteX11" fmla="*/ 14764 w 47625"/>
                <a:gd name="connsiteY11" fmla="*/ 38576 h 38100"/>
                <a:gd name="connsiteX12" fmla="*/ 14764 w 47625"/>
                <a:gd name="connsiteY12" fmla="*/ 28480 h 38100"/>
                <a:gd name="connsiteX13" fmla="*/ 38576 w 47625"/>
                <a:gd name="connsiteY13" fmla="*/ 28480 h 38100"/>
                <a:gd name="connsiteX14" fmla="*/ 48292 w 47625"/>
                <a:gd name="connsiteY14" fmla="*/ 20669 h 38100"/>
                <a:gd name="connsiteX15" fmla="*/ 48292 w 47625"/>
                <a:gd name="connsiteY15" fmla="*/ 8287 h 38100"/>
                <a:gd name="connsiteX16" fmla="*/ 45910 w 47625"/>
                <a:gd name="connsiteY16" fmla="*/ 1905 h 38100"/>
                <a:gd name="connsiteX17" fmla="*/ 39148 w 47625"/>
                <a:gd name="connsiteY17" fmla="*/ 0 h 38100"/>
                <a:gd name="connsiteX18" fmla="*/ 39148 w 47625"/>
                <a:gd name="connsiteY18" fmla="*/ 0 h 38100"/>
                <a:gd name="connsiteX19" fmla="*/ 39148 w 47625"/>
                <a:gd name="connsiteY19" fmla="*/ 0 h 38100"/>
                <a:gd name="connsiteX20" fmla="*/ 14573 w 47625"/>
                <a:gd name="connsiteY20" fmla="*/ 20098 h 38100"/>
                <a:gd name="connsiteX21" fmla="*/ 14573 w 47625"/>
                <a:gd name="connsiteY21" fmla="*/ 10096 h 38100"/>
                <a:gd name="connsiteX22" fmla="*/ 33338 w 47625"/>
                <a:gd name="connsiteY22" fmla="*/ 10096 h 38100"/>
                <a:gd name="connsiteX23" fmla="*/ 33338 w 47625"/>
                <a:gd name="connsiteY23" fmla="*/ 20098 h 38100"/>
                <a:gd name="connsiteX24" fmla="*/ 14573 w 47625"/>
                <a:gd name="connsiteY24" fmla="*/ 20098 h 38100"/>
                <a:gd name="connsiteX25" fmla="*/ 14573 w 47625"/>
                <a:gd name="connsiteY25" fmla="*/ 20098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625" h="38100">
                  <a:moveTo>
                    <a:pt x="39148" y="0"/>
                  </a:moveTo>
                  <a:lnTo>
                    <a:pt x="38576" y="0"/>
                  </a:lnTo>
                  <a:cubicBezTo>
                    <a:pt x="38481" y="0"/>
                    <a:pt x="38291" y="0"/>
                    <a:pt x="38195" y="0"/>
                  </a:cubicBezTo>
                  <a:lnTo>
                    <a:pt x="11906" y="0"/>
                  </a:lnTo>
                  <a:lnTo>
                    <a:pt x="11049" y="0"/>
                  </a:lnTo>
                  <a:cubicBezTo>
                    <a:pt x="7525" y="0"/>
                    <a:pt x="4763" y="762"/>
                    <a:pt x="2953" y="2286"/>
                  </a:cubicBezTo>
                  <a:cubicBezTo>
                    <a:pt x="1048" y="3810"/>
                    <a:pt x="95" y="5810"/>
                    <a:pt x="0" y="8287"/>
                  </a:cubicBezTo>
                  <a:lnTo>
                    <a:pt x="0" y="8382"/>
                  </a:lnTo>
                  <a:lnTo>
                    <a:pt x="0" y="8382"/>
                  </a:lnTo>
                  <a:lnTo>
                    <a:pt x="0" y="8382"/>
                  </a:lnTo>
                  <a:lnTo>
                    <a:pt x="0" y="38576"/>
                  </a:lnTo>
                  <a:lnTo>
                    <a:pt x="14764" y="38576"/>
                  </a:lnTo>
                  <a:lnTo>
                    <a:pt x="14764" y="28480"/>
                  </a:lnTo>
                  <a:lnTo>
                    <a:pt x="38576" y="28480"/>
                  </a:lnTo>
                  <a:cubicBezTo>
                    <a:pt x="45053" y="28480"/>
                    <a:pt x="48292" y="25908"/>
                    <a:pt x="48292" y="20669"/>
                  </a:cubicBezTo>
                  <a:lnTo>
                    <a:pt x="48292" y="8287"/>
                  </a:lnTo>
                  <a:cubicBezTo>
                    <a:pt x="48292" y="5239"/>
                    <a:pt x="47530" y="3143"/>
                    <a:pt x="45910" y="1905"/>
                  </a:cubicBezTo>
                  <a:cubicBezTo>
                    <a:pt x="44387" y="762"/>
                    <a:pt x="42196" y="95"/>
                    <a:pt x="39148" y="0"/>
                  </a:cubicBezTo>
                  <a:lnTo>
                    <a:pt x="39148" y="0"/>
                  </a:lnTo>
                  <a:lnTo>
                    <a:pt x="39148" y="0"/>
                  </a:lnTo>
                  <a:close/>
                  <a:moveTo>
                    <a:pt x="14573" y="20098"/>
                  </a:moveTo>
                  <a:lnTo>
                    <a:pt x="14573" y="10096"/>
                  </a:lnTo>
                  <a:lnTo>
                    <a:pt x="33338" y="10096"/>
                  </a:lnTo>
                  <a:lnTo>
                    <a:pt x="33338" y="20098"/>
                  </a:lnTo>
                  <a:lnTo>
                    <a:pt x="14573" y="20098"/>
                  </a:lnTo>
                  <a:lnTo>
                    <a:pt x="14573" y="20098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手繪多邊形: 圖案 61">
              <a:extLst>
                <a:ext uri="{FF2B5EF4-FFF2-40B4-BE49-F238E27FC236}">
                  <a16:creationId xmlns:a16="http://schemas.microsoft.com/office/drawing/2014/main" id="{A4021F1B-6590-415F-9998-BF8F9584E419}"/>
                </a:ext>
              </a:extLst>
            </p:cNvPr>
            <p:cNvSpPr/>
            <p:nvPr/>
          </p:nvSpPr>
          <p:spPr>
            <a:xfrm>
              <a:off x="8443923" y="3357745"/>
              <a:ext cx="47626" cy="38100"/>
            </a:xfrm>
            <a:custGeom>
              <a:avLst/>
              <a:gdLst>
                <a:gd name="connsiteX0" fmla="*/ 50482 w 47625"/>
                <a:gd name="connsiteY0" fmla="*/ 0 h 38100"/>
                <a:gd name="connsiteX1" fmla="*/ 38576 w 47625"/>
                <a:gd name="connsiteY1" fmla="*/ 0 h 38100"/>
                <a:gd name="connsiteX2" fmla="*/ 36385 w 47625"/>
                <a:gd name="connsiteY2" fmla="*/ 0 h 38100"/>
                <a:gd name="connsiteX3" fmla="*/ 36385 w 47625"/>
                <a:gd name="connsiteY3" fmla="*/ 22479 h 38100"/>
                <a:gd name="connsiteX4" fmla="*/ 35909 w 47625"/>
                <a:gd name="connsiteY4" fmla="*/ 22860 h 38100"/>
                <a:gd name="connsiteX5" fmla="*/ 35623 w 47625"/>
                <a:gd name="connsiteY5" fmla="*/ 22860 h 38100"/>
                <a:gd name="connsiteX6" fmla="*/ 35147 w 47625"/>
                <a:gd name="connsiteY6" fmla="*/ 22574 h 38100"/>
                <a:gd name="connsiteX7" fmla="*/ 20002 w 47625"/>
                <a:gd name="connsiteY7" fmla="*/ 1429 h 38100"/>
                <a:gd name="connsiteX8" fmla="*/ 20002 w 47625"/>
                <a:gd name="connsiteY8" fmla="*/ 1429 h 38100"/>
                <a:gd name="connsiteX9" fmla="*/ 20002 w 47625"/>
                <a:gd name="connsiteY9" fmla="*/ 1429 h 38100"/>
                <a:gd name="connsiteX10" fmla="*/ 19812 w 47625"/>
                <a:gd name="connsiteY10" fmla="*/ 1333 h 38100"/>
                <a:gd name="connsiteX11" fmla="*/ 19812 w 47625"/>
                <a:gd name="connsiteY11" fmla="*/ 1238 h 38100"/>
                <a:gd name="connsiteX12" fmla="*/ 16573 w 47625"/>
                <a:gd name="connsiteY12" fmla="*/ 190 h 38100"/>
                <a:gd name="connsiteX13" fmla="*/ 4667 w 47625"/>
                <a:gd name="connsiteY13" fmla="*/ 190 h 38100"/>
                <a:gd name="connsiteX14" fmla="*/ 1238 w 47625"/>
                <a:gd name="connsiteY14" fmla="*/ 1429 h 38100"/>
                <a:gd name="connsiteX15" fmla="*/ 0 w 47625"/>
                <a:gd name="connsiteY15" fmla="*/ 4858 h 38100"/>
                <a:gd name="connsiteX16" fmla="*/ 0 w 47625"/>
                <a:gd name="connsiteY16" fmla="*/ 4858 h 38100"/>
                <a:gd name="connsiteX17" fmla="*/ 0 w 47625"/>
                <a:gd name="connsiteY17" fmla="*/ 38862 h 38100"/>
                <a:gd name="connsiteX18" fmla="*/ 13906 w 47625"/>
                <a:gd name="connsiteY18" fmla="*/ 38862 h 38100"/>
                <a:gd name="connsiteX19" fmla="*/ 13811 w 47625"/>
                <a:gd name="connsiteY19" fmla="*/ 15621 h 38100"/>
                <a:gd name="connsiteX20" fmla="*/ 14954 w 47625"/>
                <a:gd name="connsiteY20" fmla="*/ 14859 h 38100"/>
                <a:gd name="connsiteX21" fmla="*/ 15240 w 47625"/>
                <a:gd name="connsiteY21" fmla="*/ 14859 h 38100"/>
                <a:gd name="connsiteX22" fmla="*/ 15811 w 47625"/>
                <a:gd name="connsiteY22" fmla="*/ 15240 h 38100"/>
                <a:gd name="connsiteX23" fmla="*/ 36100 w 47625"/>
                <a:gd name="connsiteY23" fmla="*/ 38862 h 38100"/>
                <a:gd name="connsiteX24" fmla="*/ 50578 w 47625"/>
                <a:gd name="connsiteY24" fmla="*/ 38862 h 38100"/>
                <a:gd name="connsiteX25" fmla="*/ 50578 w 47625"/>
                <a:gd name="connsiteY25" fmla="*/ 0 h 38100"/>
                <a:gd name="connsiteX26" fmla="*/ 50482 w 47625"/>
                <a:gd name="connsiteY2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7625" h="38100">
                  <a:moveTo>
                    <a:pt x="50482" y="0"/>
                  </a:moveTo>
                  <a:lnTo>
                    <a:pt x="38576" y="0"/>
                  </a:lnTo>
                  <a:lnTo>
                    <a:pt x="36385" y="0"/>
                  </a:lnTo>
                  <a:lnTo>
                    <a:pt x="36385" y="22479"/>
                  </a:lnTo>
                  <a:cubicBezTo>
                    <a:pt x="36290" y="22669"/>
                    <a:pt x="36195" y="22860"/>
                    <a:pt x="35909" y="22860"/>
                  </a:cubicBezTo>
                  <a:cubicBezTo>
                    <a:pt x="35814" y="22860"/>
                    <a:pt x="35719" y="22860"/>
                    <a:pt x="35623" y="22860"/>
                  </a:cubicBezTo>
                  <a:cubicBezTo>
                    <a:pt x="35623" y="22860"/>
                    <a:pt x="35338" y="22860"/>
                    <a:pt x="35147" y="22574"/>
                  </a:cubicBezTo>
                  <a:cubicBezTo>
                    <a:pt x="32671" y="18764"/>
                    <a:pt x="23050" y="5620"/>
                    <a:pt x="20002" y="1429"/>
                  </a:cubicBezTo>
                  <a:cubicBezTo>
                    <a:pt x="20002" y="1429"/>
                    <a:pt x="20002" y="1429"/>
                    <a:pt x="20002" y="1429"/>
                  </a:cubicBezTo>
                  <a:lnTo>
                    <a:pt x="20002" y="1429"/>
                  </a:lnTo>
                  <a:cubicBezTo>
                    <a:pt x="20002" y="1429"/>
                    <a:pt x="19907" y="1333"/>
                    <a:pt x="19812" y="1333"/>
                  </a:cubicBezTo>
                  <a:cubicBezTo>
                    <a:pt x="19812" y="1238"/>
                    <a:pt x="19812" y="1238"/>
                    <a:pt x="19812" y="1238"/>
                  </a:cubicBezTo>
                  <a:cubicBezTo>
                    <a:pt x="19050" y="571"/>
                    <a:pt x="18002" y="190"/>
                    <a:pt x="16573" y="190"/>
                  </a:cubicBezTo>
                  <a:lnTo>
                    <a:pt x="4667" y="190"/>
                  </a:lnTo>
                  <a:cubicBezTo>
                    <a:pt x="3143" y="190"/>
                    <a:pt x="2000" y="667"/>
                    <a:pt x="1238" y="1429"/>
                  </a:cubicBezTo>
                  <a:cubicBezTo>
                    <a:pt x="476" y="2286"/>
                    <a:pt x="0" y="3429"/>
                    <a:pt x="0" y="4858"/>
                  </a:cubicBezTo>
                  <a:lnTo>
                    <a:pt x="0" y="4858"/>
                  </a:lnTo>
                  <a:lnTo>
                    <a:pt x="0" y="38862"/>
                  </a:lnTo>
                  <a:lnTo>
                    <a:pt x="13906" y="38862"/>
                  </a:lnTo>
                  <a:cubicBezTo>
                    <a:pt x="13906" y="38862"/>
                    <a:pt x="13811" y="20955"/>
                    <a:pt x="13811" y="15621"/>
                  </a:cubicBezTo>
                  <a:cubicBezTo>
                    <a:pt x="13906" y="15335"/>
                    <a:pt x="14097" y="14859"/>
                    <a:pt x="14954" y="14859"/>
                  </a:cubicBezTo>
                  <a:cubicBezTo>
                    <a:pt x="15049" y="14859"/>
                    <a:pt x="15145" y="14859"/>
                    <a:pt x="15240" y="14859"/>
                  </a:cubicBezTo>
                  <a:cubicBezTo>
                    <a:pt x="15240" y="14859"/>
                    <a:pt x="15621" y="14859"/>
                    <a:pt x="15811" y="15240"/>
                  </a:cubicBezTo>
                  <a:cubicBezTo>
                    <a:pt x="18478" y="19526"/>
                    <a:pt x="36100" y="38862"/>
                    <a:pt x="36100" y="38862"/>
                  </a:cubicBezTo>
                  <a:lnTo>
                    <a:pt x="50578" y="38862"/>
                  </a:lnTo>
                  <a:lnTo>
                    <a:pt x="50578" y="0"/>
                  </a:lnTo>
                  <a:lnTo>
                    <a:pt x="50482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手繪多邊形: 圖案 62">
              <a:extLst>
                <a:ext uri="{FF2B5EF4-FFF2-40B4-BE49-F238E27FC236}">
                  <a16:creationId xmlns:a16="http://schemas.microsoft.com/office/drawing/2014/main" id="{AF434004-6B64-46ED-89E4-872FD01402B0}"/>
                </a:ext>
              </a:extLst>
            </p:cNvPr>
            <p:cNvSpPr/>
            <p:nvPr/>
          </p:nvSpPr>
          <p:spPr>
            <a:xfrm>
              <a:off x="8388107" y="3357271"/>
              <a:ext cx="47626" cy="38100"/>
            </a:xfrm>
            <a:custGeom>
              <a:avLst/>
              <a:gdLst>
                <a:gd name="connsiteX0" fmla="*/ 38767 w 47625"/>
                <a:gd name="connsiteY0" fmla="*/ 0 h 38100"/>
                <a:gd name="connsiteX1" fmla="*/ 37529 w 47625"/>
                <a:gd name="connsiteY1" fmla="*/ 0 h 38100"/>
                <a:gd name="connsiteX2" fmla="*/ 37433 w 47625"/>
                <a:gd name="connsiteY2" fmla="*/ 0 h 38100"/>
                <a:gd name="connsiteX3" fmla="*/ 12668 w 47625"/>
                <a:gd name="connsiteY3" fmla="*/ 0 h 38100"/>
                <a:gd name="connsiteX4" fmla="*/ 0 w 47625"/>
                <a:gd name="connsiteY4" fmla="*/ 10192 h 38100"/>
                <a:gd name="connsiteX5" fmla="*/ 0 w 47625"/>
                <a:gd name="connsiteY5" fmla="*/ 29051 h 38100"/>
                <a:gd name="connsiteX6" fmla="*/ 12668 w 47625"/>
                <a:gd name="connsiteY6" fmla="*/ 39243 h 38100"/>
                <a:gd name="connsiteX7" fmla="*/ 37433 w 47625"/>
                <a:gd name="connsiteY7" fmla="*/ 39243 h 38100"/>
                <a:gd name="connsiteX8" fmla="*/ 41053 w 47625"/>
                <a:gd name="connsiteY8" fmla="*/ 38957 h 38100"/>
                <a:gd name="connsiteX9" fmla="*/ 31528 w 47625"/>
                <a:gd name="connsiteY9" fmla="*/ 30194 h 38100"/>
                <a:gd name="connsiteX10" fmla="*/ 30861 w 47625"/>
                <a:gd name="connsiteY10" fmla="*/ 29718 h 38100"/>
                <a:gd name="connsiteX11" fmla="*/ 15431 w 47625"/>
                <a:gd name="connsiteY11" fmla="*/ 29718 h 38100"/>
                <a:gd name="connsiteX12" fmla="*/ 15431 w 47625"/>
                <a:gd name="connsiteY12" fmla="*/ 9334 h 38100"/>
                <a:gd name="connsiteX13" fmla="*/ 36005 w 47625"/>
                <a:gd name="connsiteY13" fmla="*/ 9334 h 38100"/>
                <a:gd name="connsiteX14" fmla="*/ 36005 w 47625"/>
                <a:gd name="connsiteY14" fmla="*/ 26575 h 38100"/>
                <a:gd name="connsiteX15" fmla="*/ 49340 w 47625"/>
                <a:gd name="connsiteY15" fmla="*/ 33338 h 38100"/>
                <a:gd name="connsiteX16" fmla="*/ 50102 w 47625"/>
                <a:gd name="connsiteY16" fmla="*/ 29051 h 38100"/>
                <a:gd name="connsiteX17" fmla="*/ 50102 w 47625"/>
                <a:gd name="connsiteY17" fmla="*/ 10192 h 38100"/>
                <a:gd name="connsiteX18" fmla="*/ 38767 w 47625"/>
                <a:gd name="connsiteY18" fmla="*/ 0 h 38100"/>
                <a:gd name="connsiteX19" fmla="*/ 38767 w 47625"/>
                <a:gd name="connsiteY19" fmla="*/ 0 h 38100"/>
                <a:gd name="connsiteX20" fmla="*/ 38767 w 47625"/>
                <a:gd name="connsiteY20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625" h="38100">
                  <a:moveTo>
                    <a:pt x="38767" y="0"/>
                  </a:moveTo>
                  <a:lnTo>
                    <a:pt x="37529" y="0"/>
                  </a:lnTo>
                  <a:cubicBezTo>
                    <a:pt x="37529" y="0"/>
                    <a:pt x="37433" y="0"/>
                    <a:pt x="37433" y="0"/>
                  </a:cubicBezTo>
                  <a:lnTo>
                    <a:pt x="12668" y="0"/>
                  </a:lnTo>
                  <a:cubicBezTo>
                    <a:pt x="4191" y="0"/>
                    <a:pt x="0" y="3429"/>
                    <a:pt x="0" y="10192"/>
                  </a:cubicBezTo>
                  <a:lnTo>
                    <a:pt x="0" y="29051"/>
                  </a:lnTo>
                  <a:cubicBezTo>
                    <a:pt x="0" y="35814"/>
                    <a:pt x="4286" y="39243"/>
                    <a:pt x="12668" y="39243"/>
                  </a:cubicBezTo>
                  <a:lnTo>
                    <a:pt x="37433" y="39243"/>
                  </a:lnTo>
                  <a:cubicBezTo>
                    <a:pt x="38767" y="39243"/>
                    <a:pt x="40005" y="39148"/>
                    <a:pt x="41053" y="38957"/>
                  </a:cubicBezTo>
                  <a:cubicBezTo>
                    <a:pt x="38957" y="36004"/>
                    <a:pt x="35147" y="32766"/>
                    <a:pt x="31528" y="30194"/>
                  </a:cubicBezTo>
                  <a:cubicBezTo>
                    <a:pt x="31337" y="30099"/>
                    <a:pt x="31052" y="29908"/>
                    <a:pt x="30861" y="29718"/>
                  </a:cubicBezTo>
                  <a:lnTo>
                    <a:pt x="15431" y="29718"/>
                  </a:lnTo>
                  <a:lnTo>
                    <a:pt x="15431" y="9334"/>
                  </a:lnTo>
                  <a:lnTo>
                    <a:pt x="36005" y="9334"/>
                  </a:lnTo>
                  <a:lnTo>
                    <a:pt x="36005" y="26575"/>
                  </a:lnTo>
                  <a:cubicBezTo>
                    <a:pt x="42196" y="28480"/>
                    <a:pt x="46387" y="30956"/>
                    <a:pt x="49340" y="33338"/>
                  </a:cubicBezTo>
                  <a:cubicBezTo>
                    <a:pt x="49816" y="32099"/>
                    <a:pt x="50102" y="30671"/>
                    <a:pt x="50102" y="29051"/>
                  </a:cubicBezTo>
                  <a:lnTo>
                    <a:pt x="50102" y="10192"/>
                  </a:lnTo>
                  <a:cubicBezTo>
                    <a:pt x="50102" y="3810"/>
                    <a:pt x="46292" y="381"/>
                    <a:pt x="38767" y="0"/>
                  </a:cubicBezTo>
                  <a:lnTo>
                    <a:pt x="38767" y="0"/>
                  </a:lnTo>
                  <a:lnTo>
                    <a:pt x="38767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手繪多邊形: 圖案 63">
              <a:extLst>
                <a:ext uri="{FF2B5EF4-FFF2-40B4-BE49-F238E27FC236}">
                  <a16:creationId xmlns:a16="http://schemas.microsoft.com/office/drawing/2014/main" id="{942DCF56-2E61-42F1-9833-53C298E19D47}"/>
                </a:ext>
              </a:extLst>
            </p:cNvPr>
            <p:cNvSpPr/>
            <p:nvPr/>
          </p:nvSpPr>
          <p:spPr>
            <a:xfrm>
              <a:off x="8414872" y="3382701"/>
              <a:ext cx="19050" cy="9525"/>
            </a:xfrm>
            <a:custGeom>
              <a:avLst/>
              <a:gdLst>
                <a:gd name="connsiteX0" fmla="*/ 0 w 19050"/>
                <a:gd name="connsiteY0" fmla="*/ 0 h 9525"/>
                <a:gd name="connsiteX1" fmla="*/ 15812 w 19050"/>
                <a:gd name="connsiteY1" fmla="*/ 14097 h 9525"/>
                <a:gd name="connsiteX2" fmla="*/ 26289 w 19050"/>
                <a:gd name="connsiteY2" fmla="*/ 14097 h 9525"/>
                <a:gd name="connsiteX3" fmla="*/ 0 w 19050"/>
                <a:gd name="connsiteY3" fmla="*/ 0 h 9525"/>
                <a:gd name="connsiteX4" fmla="*/ 0 w 19050"/>
                <a:gd name="connsiteY4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" h="9525">
                  <a:moveTo>
                    <a:pt x="0" y="0"/>
                  </a:moveTo>
                  <a:cubicBezTo>
                    <a:pt x="4667" y="2953"/>
                    <a:pt x="13049" y="8763"/>
                    <a:pt x="15812" y="14097"/>
                  </a:cubicBezTo>
                  <a:lnTo>
                    <a:pt x="26289" y="14097"/>
                  </a:lnTo>
                  <a:cubicBezTo>
                    <a:pt x="24575" y="10858"/>
                    <a:pt x="18479" y="3143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1905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手繪多邊形: 圖案 64">
              <a:extLst>
                <a:ext uri="{FF2B5EF4-FFF2-40B4-BE49-F238E27FC236}">
                  <a16:creationId xmlns:a16="http://schemas.microsoft.com/office/drawing/2014/main" id="{F8CE9E5C-2714-4BCC-9B5F-CE2567E973D2}"/>
                </a:ext>
              </a:extLst>
            </p:cNvPr>
            <p:cNvSpPr/>
            <p:nvPr/>
          </p:nvSpPr>
          <p:spPr>
            <a:xfrm>
              <a:off x="8433064" y="4242045"/>
              <a:ext cx="114303" cy="38100"/>
            </a:xfrm>
            <a:custGeom>
              <a:avLst/>
              <a:gdLst>
                <a:gd name="connsiteX0" fmla="*/ 103537 w 114300"/>
                <a:gd name="connsiteY0" fmla="*/ 9525 h 38100"/>
                <a:gd name="connsiteX1" fmla="*/ 111538 w 114300"/>
                <a:gd name="connsiteY1" fmla="*/ 17526 h 38100"/>
                <a:gd name="connsiteX2" fmla="*/ 111538 w 114300"/>
                <a:gd name="connsiteY2" fmla="*/ 23241 h 38100"/>
                <a:gd name="connsiteX3" fmla="*/ 103537 w 114300"/>
                <a:gd name="connsiteY3" fmla="*/ 31242 h 38100"/>
                <a:gd name="connsiteX4" fmla="*/ 17526 w 114300"/>
                <a:gd name="connsiteY4" fmla="*/ 31242 h 38100"/>
                <a:gd name="connsiteX5" fmla="*/ 9525 w 114300"/>
                <a:gd name="connsiteY5" fmla="*/ 23241 h 38100"/>
                <a:gd name="connsiteX6" fmla="*/ 9525 w 114300"/>
                <a:gd name="connsiteY6" fmla="*/ 17526 h 38100"/>
                <a:gd name="connsiteX7" fmla="*/ 17526 w 114300"/>
                <a:gd name="connsiteY7" fmla="*/ 9525 h 38100"/>
                <a:gd name="connsiteX8" fmla="*/ 103537 w 114300"/>
                <a:gd name="connsiteY8" fmla="*/ 9525 h 38100"/>
                <a:gd name="connsiteX9" fmla="*/ 103537 w 114300"/>
                <a:gd name="connsiteY9" fmla="*/ 0 h 38100"/>
                <a:gd name="connsiteX10" fmla="*/ 17526 w 114300"/>
                <a:gd name="connsiteY10" fmla="*/ 0 h 38100"/>
                <a:gd name="connsiteX11" fmla="*/ 0 w 114300"/>
                <a:gd name="connsiteY11" fmla="*/ 17526 h 38100"/>
                <a:gd name="connsiteX12" fmla="*/ 0 w 114300"/>
                <a:gd name="connsiteY12" fmla="*/ 23241 h 38100"/>
                <a:gd name="connsiteX13" fmla="*/ 17526 w 114300"/>
                <a:gd name="connsiteY13" fmla="*/ 40767 h 38100"/>
                <a:gd name="connsiteX14" fmla="*/ 103537 w 114300"/>
                <a:gd name="connsiteY14" fmla="*/ 40767 h 38100"/>
                <a:gd name="connsiteX15" fmla="*/ 121063 w 114300"/>
                <a:gd name="connsiteY15" fmla="*/ 23241 h 38100"/>
                <a:gd name="connsiteX16" fmla="*/ 121063 w 114300"/>
                <a:gd name="connsiteY16" fmla="*/ 17526 h 38100"/>
                <a:gd name="connsiteX17" fmla="*/ 103537 w 114300"/>
                <a:gd name="connsiteY17" fmla="*/ 0 h 38100"/>
                <a:gd name="connsiteX18" fmla="*/ 103537 w 114300"/>
                <a:gd name="connsiteY18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14300" h="38100">
                  <a:moveTo>
                    <a:pt x="103537" y="9525"/>
                  </a:moveTo>
                  <a:cubicBezTo>
                    <a:pt x="107918" y="9525"/>
                    <a:pt x="111538" y="13144"/>
                    <a:pt x="111538" y="17526"/>
                  </a:cubicBezTo>
                  <a:lnTo>
                    <a:pt x="111538" y="23241"/>
                  </a:lnTo>
                  <a:cubicBezTo>
                    <a:pt x="111538" y="27622"/>
                    <a:pt x="107918" y="31242"/>
                    <a:pt x="103537" y="31242"/>
                  </a:cubicBezTo>
                  <a:lnTo>
                    <a:pt x="17526" y="31242"/>
                  </a:lnTo>
                  <a:cubicBezTo>
                    <a:pt x="13145" y="31242"/>
                    <a:pt x="9525" y="27622"/>
                    <a:pt x="9525" y="23241"/>
                  </a:cubicBezTo>
                  <a:lnTo>
                    <a:pt x="9525" y="17526"/>
                  </a:lnTo>
                  <a:cubicBezTo>
                    <a:pt x="9525" y="13144"/>
                    <a:pt x="13145" y="9525"/>
                    <a:pt x="17526" y="9525"/>
                  </a:cubicBezTo>
                  <a:lnTo>
                    <a:pt x="103537" y="9525"/>
                  </a:lnTo>
                  <a:moveTo>
                    <a:pt x="103537" y="0"/>
                  </a:moveTo>
                  <a:lnTo>
                    <a:pt x="17526" y="0"/>
                  </a:lnTo>
                  <a:cubicBezTo>
                    <a:pt x="7810" y="0"/>
                    <a:pt x="0" y="7810"/>
                    <a:pt x="0" y="17526"/>
                  </a:cubicBezTo>
                  <a:lnTo>
                    <a:pt x="0" y="23241"/>
                  </a:lnTo>
                  <a:cubicBezTo>
                    <a:pt x="0" y="32956"/>
                    <a:pt x="7810" y="40767"/>
                    <a:pt x="17526" y="40767"/>
                  </a:cubicBezTo>
                  <a:lnTo>
                    <a:pt x="103537" y="40767"/>
                  </a:lnTo>
                  <a:cubicBezTo>
                    <a:pt x="113252" y="40767"/>
                    <a:pt x="121063" y="32956"/>
                    <a:pt x="121063" y="23241"/>
                  </a:cubicBezTo>
                  <a:lnTo>
                    <a:pt x="121063" y="17526"/>
                  </a:lnTo>
                  <a:cubicBezTo>
                    <a:pt x="121063" y="7810"/>
                    <a:pt x="113157" y="0"/>
                    <a:pt x="103537" y="0"/>
                  </a:cubicBezTo>
                  <a:lnTo>
                    <a:pt x="103537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手繪多邊形: 圖案 65">
              <a:extLst>
                <a:ext uri="{FF2B5EF4-FFF2-40B4-BE49-F238E27FC236}">
                  <a16:creationId xmlns:a16="http://schemas.microsoft.com/office/drawing/2014/main" id="{A09B0A13-D8CD-4D78-A939-233EDC3416F5}"/>
                </a:ext>
              </a:extLst>
            </p:cNvPr>
            <p:cNvSpPr/>
            <p:nvPr/>
          </p:nvSpPr>
          <p:spPr>
            <a:xfrm>
              <a:off x="8727868" y="4077734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手繪多邊形: 圖案 66">
              <a:extLst>
                <a:ext uri="{FF2B5EF4-FFF2-40B4-BE49-F238E27FC236}">
                  <a16:creationId xmlns:a16="http://schemas.microsoft.com/office/drawing/2014/main" id="{33897138-F49E-4D34-8769-1B0B369CD169}"/>
                </a:ext>
              </a:extLst>
            </p:cNvPr>
            <p:cNvSpPr/>
            <p:nvPr/>
          </p:nvSpPr>
          <p:spPr>
            <a:xfrm>
              <a:off x="9071633" y="4077737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手繪多邊形: 圖案 67">
              <a:extLst>
                <a:ext uri="{FF2B5EF4-FFF2-40B4-BE49-F238E27FC236}">
                  <a16:creationId xmlns:a16="http://schemas.microsoft.com/office/drawing/2014/main" id="{5ACE665A-D17E-4A12-A392-F50CACDA7C82}"/>
                </a:ext>
              </a:extLst>
            </p:cNvPr>
            <p:cNvSpPr/>
            <p:nvPr/>
          </p:nvSpPr>
          <p:spPr>
            <a:xfrm>
              <a:off x="9199458" y="407774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144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手繪多邊形: 圖案 68">
              <a:extLst>
                <a:ext uri="{FF2B5EF4-FFF2-40B4-BE49-F238E27FC236}">
                  <a16:creationId xmlns:a16="http://schemas.microsoft.com/office/drawing/2014/main" id="{2A0385B2-182A-458B-A1B0-49B2FD1F2F13}"/>
                </a:ext>
              </a:extLst>
            </p:cNvPr>
            <p:cNvSpPr/>
            <p:nvPr/>
          </p:nvSpPr>
          <p:spPr>
            <a:xfrm>
              <a:off x="9543224" y="4077750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手繪多邊形: 圖案 69">
              <a:extLst>
                <a:ext uri="{FF2B5EF4-FFF2-40B4-BE49-F238E27FC236}">
                  <a16:creationId xmlns:a16="http://schemas.microsoft.com/office/drawing/2014/main" id="{A8D3C636-1015-417D-9AF1-40D07632B066}"/>
                </a:ext>
              </a:extLst>
            </p:cNvPr>
            <p:cNvSpPr/>
            <p:nvPr/>
          </p:nvSpPr>
          <p:spPr>
            <a:xfrm>
              <a:off x="8727869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5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5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手繪多邊形: 圖案 70">
              <a:extLst>
                <a:ext uri="{FF2B5EF4-FFF2-40B4-BE49-F238E27FC236}">
                  <a16:creationId xmlns:a16="http://schemas.microsoft.com/office/drawing/2014/main" id="{160A4AE6-F016-4C96-93BD-F523FE41A4B1}"/>
                </a:ext>
              </a:extLst>
            </p:cNvPr>
            <p:cNvSpPr/>
            <p:nvPr/>
          </p:nvSpPr>
          <p:spPr>
            <a:xfrm>
              <a:off x="9071626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手繪多邊形: 圖案 71">
              <a:extLst>
                <a:ext uri="{FF2B5EF4-FFF2-40B4-BE49-F238E27FC236}">
                  <a16:creationId xmlns:a16="http://schemas.microsoft.com/office/drawing/2014/main" id="{FC0BD80D-CF97-4484-952C-87605C44F536}"/>
                </a:ext>
              </a:extLst>
            </p:cNvPr>
            <p:cNvSpPr/>
            <p:nvPr/>
          </p:nvSpPr>
          <p:spPr>
            <a:xfrm>
              <a:off x="9199455" y="4209385"/>
              <a:ext cx="438159" cy="95250"/>
            </a:xfrm>
            <a:custGeom>
              <a:avLst/>
              <a:gdLst>
                <a:gd name="connsiteX0" fmla="*/ 415100 w 438150"/>
                <a:gd name="connsiteY0" fmla="*/ 9525 h 95250"/>
                <a:gd name="connsiteX1" fmla="*/ 430435 w 438150"/>
                <a:gd name="connsiteY1" fmla="*/ 24860 h 95250"/>
                <a:gd name="connsiteX2" fmla="*/ 430435 w 438150"/>
                <a:gd name="connsiteY2" fmla="*/ 78486 h 95250"/>
                <a:gd name="connsiteX3" fmla="*/ 415100 w 438150"/>
                <a:gd name="connsiteY3" fmla="*/ 93821 h 95250"/>
                <a:gd name="connsiteX4" fmla="*/ 24860 w 438150"/>
                <a:gd name="connsiteY4" fmla="*/ 93821 h 95250"/>
                <a:gd name="connsiteX5" fmla="*/ 9525 w 438150"/>
                <a:gd name="connsiteY5" fmla="*/ 78486 h 95250"/>
                <a:gd name="connsiteX6" fmla="*/ 9525 w 438150"/>
                <a:gd name="connsiteY6" fmla="*/ 24860 h 95250"/>
                <a:gd name="connsiteX7" fmla="*/ 24860 w 438150"/>
                <a:gd name="connsiteY7" fmla="*/ 9525 h 95250"/>
                <a:gd name="connsiteX8" fmla="*/ 415100 w 438150"/>
                <a:gd name="connsiteY8" fmla="*/ 9525 h 95250"/>
                <a:gd name="connsiteX9" fmla="*/ 415100 w 438150"/>
                <a:gd name="connsiteY9" fmla="*/ 0 h 95250"/>
                <a:gd name="connsiteX10" fmla="*/ 24860 w 438150"/>
                <a:gd name="connsiteY10" fmla="*/ 0 h 95250"/>
                <a:gd name="connsiteX11" fmla="*/ 0 w 438150"/>
                <a:gd name="connsiteY11" fmla="*/ 24860 h 95250"/>
                <a:gd name="connsiteX12" fmla="*/ 0 w 438150"/>
                <a:gd name="connsiteY12" fmla="*/ 78486 h 95250"/>
                <a:gd name="connsiteX13" fmla="*/ 24860 w 438150"/>
                <a:gd name="connsiteY13" fmla="*/ 103346 h 95250"/>
                <a:gd name="connsiteX14" fmla="*/ 415100 w 438150"/>
                <a:gd name="connsiteY14" fmla="*/ 103346 h 95250"/>
                <a:gd name="connsiteX15" fmla="*/ 439960 w 438150"/>
                <a:gd name="connsiteY15" fmla="*/ 78486 h 95250"/>
                <a:gd name="connsiteX16" fmla="*/ 439960 w 438150"/>
                <a:gd name="connsiteY16" fmla="*/ 24860 h 95250"/>
                <a:gd name="connsiteX17" fmla="*/ 415100 w 438150"/>
                <a:gd name="connsiteY17" fmla="*/ 0 h 95250"/>
                <a:gd name="connsiteX18" fmla="*/ 415100 w 438150"/>
                <a:gd name="connsiteY18" fmla="*/ 0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8150" h="95250">
                  <a:moveTo>
                    <a:pt x="415100" y="9525"/>
                  </a:moveTo>
                  <a:cubicBezTo>
                    <a:pt x="423577" y="9525"/>
                    <a:pt x="430435" y="16383"/>
                    <a:pt x="430435" y="24860"/>
                  </a:cubicBezTo>
                  <a:lnTo>
                    <a:pt x="430435" y="78486"/>
                  </a:lnTo>
                  <a:cubicBezTo>
                    <a:pt x="430435" y="86963"/>
                    <a:pt x="423577" y="93821"/>
                    <a:pt x="415100" y="93821"/>
                  </a:cubicBezTo>
                  <a:lnTo>
                    <a:pt x="24860" y="93821"/>
                  </a:lnTo>
                  <a:cubicBezTo>
                    <a:pt x="16383" y="93821"/>
                    <a:pt x="9525" y="86963"/>
                    <a:pt x="9525" y="78486"/>
                  </a:cubicBezTo>
                  <a:lnTo>
                    <a:pt x="9525" y="24860"/>
                  </a:lnTo>
                  <a:cubicBezTo>
                    <a:pt x="9525" y="16383"/>
                    <a:pt x="16383" y="9525"/>
                    <a:pt x="24860" y="9525"/>
                  </a:cubicBezTo>
                  <a:lnTo>
                    <a:pt x="415100" y="9525"/>
                  </a:lnTo>
                  <a:moveTo>
                    <a:pt x="415100" y="0"/>
                  </a:moveTo>
                  <a:lnTo>
                    <a:pt x="24860" y="0"/>
                  </a:lnTo>
                  <a:cubicBezTo>
                    <a:pt x="11144" y="0"/>
                    <a:pt x="0" y="11144"/>
                    <a:pt x="0" y="24860"/>
                  </a:cubicBezTo>
                  <a:lnTo>
                    <a:pt x="0" y="78486"/>
                  </a:lnTo>
                  <a:cubicBezTo>
                    <a:pt x="0" y="92202"/>
                    <a:pt x="11144" y="103346"/>
                    <a:pt x="24860" y="103346"/>
                  </a:cubicBezTo>
                  <a:lnTo>
                    <a:pt x="415100" y="103346"/>
                  </a:lnTo>
                  <a:cubicBezTo>
                    <a:pt x="428816" y="103346"/>
                    <a:pt x="439960" y="92202"/>
                    <a:pt x="439960" y="78486"/>
                  </a:cubicBezTo>
                  <a:lnTo>
                    <a:pt x="439960" y="24860"/>
                  </a:lnTo>
                  <a:cubicBezTo>
                    <a:pt x="439960" y="11049"/>
                    <a:pt x="428816" y="0"/>
                    <a:pt x="415100" y="0"/>
                  </a:cubicBezTo>
                  <a:lnTo>
                    <a:pt x="415100" y="0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手繪多邊形: 圖案 72">
              <a:extLst>
                <a:ext uri="{FF2B5EF4-FFF2-40B4-BE49-F238E27FC236}">
                  <a16:creationId xmlns:a16="http://schemas.microsoft.com/office/drawing/2014/main" id="{1CFFEFDD-9A4C-4456-88B2-5814A31463E0}"/>
                </a:ext>
              </a:extLst>
            </p:cNvPr>
            <p:cNvSpPr/>
            <p:nvPr/>
          </p:nvSpPr>
          <p:spPr>
            <a:xfrm>
              <a:off x="9543017" y="4209385"/>
              <a:ext cx="9525" cy="95250"/>
            </a:xfrm>
            <a:custGeom>
              <a:avLst/>
              <a:gdLst>
                <a:gd name="connsiteX0" fmla="*/ 0 w 9525"/>
                <a:gd name="connsiteY0" fmla="*/ 0 h 95250"/>
                <a:gd name="connsiteX1" fmla="*/ 9525 w 9525"/>
                <a:gd name="connsiteY1" fmla="*/ 0 h 95250"/>
                <a:gd name="connsiteX2" fmla="*/ 9525 w 9525"/>
                <a:gd name="connsiteY2" fmla="*/ 103346 h 95250"/>
                <a:gd name="connsiteX3" fmla="*/ 0 w 9525"/>
                <a:gd name="connsiteY3" fmla="*/ 103346 h 9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525" h="95250">
                  <a:moveTo>
                    <a:pt x="0" y="0"/>
                  </a:moveTo>
                  <a:lnTo>
                    <a:pt x="9525" y="0"/>
                  </a:lnTo>
                  <a:lnTo>
                    <a:pt x="9525" y="103346"/>
                  </a:lnTo>
                  <a:lnTo>
                    <a:pt x="0" y="103346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手繪多邊形: 圖案 73">
              <a:extLst>
                <a:ext uri="{FF2B5EF4-FFF2-40B4-BE49-F238E27FC236}">
                  <a16:creationId xmlns:a16="http://schemas.microsoft.com/office/drawing/2014/main" id="{CD4E5665-E7C6-4740-82F1-0287B3C71464}"/>
                </a:ext>
              </a:extLst>
            </p:cNvPr>
            <p:cNvSpPr/>
            <p:nvPr/>
          </p:nvSpPr>
          <p:spPr>
            <a:xfrm>
              <a:off x="8917071" y="3886952"/>
              <a:ext cx="152404" cy="9525"/>
            </a:xfrm>
            <a:custGeom>
              <a:avLst/>
              <a:gdLst>
                <a:gd name="connsiteX0" fmla="*/ 0 w 152400"/>
                <a:gd name="connsiteY0" fmla="*/ 0 h 9525"/>
                <a:gd name="connsiteX1" fmla="*/ 158686 w 152400"/>
                <a:gd name="connsiteY1" fmla="*/ 0 h 9525"/>
                <a:gd name="connsiteX2" fmla="*/ 158686 w 152400"/>
                <a:gd name="connsiteY2" fmla="*/ 9525 h 9525"/>
                <a:gd name="connsiteX3" fmla="*/ 0 w 152400"/>
                <a:gd name="connsiteY3" fmla="*/ 9525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9525">
                  <a:moveTo>
                    <a:pt x="0" y="0"/>
                  </a:moveTo>
                  <a:lnTo>
                    <a:pt x="158686" y="0"/>
                  </a:lnTo>
                  <a:lnTo>
                    <a:pt x="158686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>
                  <a:lumMod val="75000"/>
                  <a:lumOff val="2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5" name="矩形 12">
            <a:extLst>
              <a:ext uri="{FF2B5EF4-FFF2-40B4-BE49-F238E27FC236}">
                <a16:creationId xmlns:a16="http://schemas.microsoft.com/office/drawing/2014/main" id="{6DC4CD58-AF56-4316-BB4D-6CDEE4E40D7B}"/>
              </a:ext>
            </a:extLst>
          </p:cNvPr>
          <p:cNvSpPr/>
          <p:nvPr/>
        </p:nvSpPr>
        <p:spPr>
          <a:xfrm>
            <a:off x="2836114" y="1208767"/>
            <a:ext cx="974285" cy="110677"/>
          </a:xfrm>
          <a:custGeom>
            <a:avLst/>
            <a:gdLst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0 w 1615155"/>
              <a:gd name="connsiteY0" fmla="*/ 0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0 w 1615155"/>
              <a:gd name="connsiteY4" fmla="*/ 0 h 273465"/>
              <a:gd name="connsiteX0" fmla="*/ 299103 w 1615155"/>
              <a:gd name="connsiteY0" fmla="*/ 17092 h 273465"/>
              <a:gd name="connsiteX1" fmla="*/ 1615155 w 1615155"/>
              <a:gd name="connsiteY1" fmla="*/ 0 h 273465"/>
              <a:gd name="connsiteX2" fmla="*/ 1615155 w 1615155"/>
              <a:gd name="connsiteY2" fmla="*/ 273465 h 273465"/>
              <a:gd name="connsiteX3" fmla="*/ 0 w 1615155"/>
              <a:gd name="connsiteY3" fmla="*/ 273465 h 273465"/>
              <a:gd name="connsiteX4" fmla="*/ 299103 w 1615155"/>
              <a:gd name="connsiteY4" fmla="*/ 17092 h 273465"/>
              <a:gd name="connsiteX0" fmla="*/ 299103 w 1615155"/>
              <a:gd name="connsiteY0" fmla="*/ 0 h 256373"/>
              <a:gd name="connsiteX1" fmla="*/ 1316052 w 1615155"/>
              <a:gd name="connsiteY1" fmla="*/ 0 h 256373"/>
              <a:gd name="connsiteX2" fmla="*/ 1615155 w 1615155"/>
              <a:gd name="connsiteY2" fmla="*/ 256373 h 256373"/>
              <a:gd name="connsiteX3" fmla="*/ 0 w 1615155"/>
              <a:gd name="connsiteY3" fmla="*/ 256373 h 256373"/>
              <a:gd name="connsiteX4" fmla="*/ 299103 w 1615155"/>
              <a:gd name="connsiteY4" fmla="*/ 0 h 25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5155" h="256373">
                <a:moveTo>
                  <a:pt x="299103" y="0"/>
                </a:moveTo>
                <a:lnTo>
                  <a:pt x="1316052" y="0"/>
                </a:lnTo>
                <a:lnTo>
                  <a:pt x="1615155" y="256373"/>
                </a:lnTo>
                <a:lnTo>
                  <a:pt x="0" y="256373"/>
                </a:lnTo>
                <a:lnTo>
                  <a:pt x="299103" y="0"/>
                </a:lnTo>
                <a:close/>
              </a:path>
            </a:pathLst>
          </a:custGeom>
          <a:noFill/>
          <a:ln w="21590" cap="rnd">
            <a:solidFill>
              <a:schemeClr val="tx1">
                <a:lumMod val="75000"/>
                <a:lumOff val="2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手繪多邊形: 圖案 75">
            <a:extLst>
              <a:ext uri="{FF2B5EF4-FFF2-40B4-BE49-F238E27FC236}">
                <a16:creationId xmlns:a16="http://schemas.microsoft.com/office/drawing/2014/main" id="{D30FA220-BA31-48B7-AB78-63D614B7C1DF}"/>
              </a:ext>
            </a:extLst>
          </p:cNvPr>
          <p:cNvSpPr/>
          <p:nvPr/>
        </p:nvSpPr>
        <p:spPr>
          <a:xfrm>
            <a:off x="3781720" y="1855811"/>
            <a:ext cx="432227" cy="582066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7" name="圖形 152">
            <a:extLst>
              <a:ext uri="{FF2B5EF4-FFF2-40B4-BE49-F238E27FC236}">
                <a16:creationId xmlns:a16="http://schemas.microsoft.com/office/drawing/2014/main" id="{1C43A58E-E0F2-495B-979E-01930162C30E}"/>
              </a:ext>
            </a:extLst>
          </p:cNvPr>
          <p:cNvGrpSpPr/>
          <p:nvPr/>
        </p:nvGrpSpPr>
        <p:grpSpPr>
          <a:xfrm flipH="1">
            <a:off x="3781103" y="1832037"/>
            <a:ext cx="438497" cy="598055"/>
            <a:chOff x="9272425" y="5069212"/>
            <a:chExt cx="458537" cy="590550"/>
          </a:xfrm>
        </p:grpSpPr>
        <p:sp>
          <p:nvSpPr>
            <p:cNvPr id="78" name="手繪多邊形: 圖案 77">
              <a:extLst>
                <a:ext uri="{FF2B5EF4-FFF2-40B4-BE49-F238E27FC236}">
                  <a16:creationId xmlns:a16="http://schemas.microsoft.com/office/drawing/2014/main" id="{C66F1AAC-295F-4839-8EFB-1FBCFC65FA8D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手繪多邊形: 圖案 78">
              <a:extLst>
                <a:ext uri="{FF2B5EF4-FFF2-40B4-BE49-F238E27FC236}">
                  <a16:creationId xmlns:a16="http://schemas.microsoft.com/office/drawing/2014/main" id="{B2779A2D-F625-4B64-A493-1FEB307EB663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手繪多邊形: 圖案 79">
              <a:extLst>
                <a:ext uri="{FF2B5EF4-FFF2-40B4-BE49-F238E27FC236}">
                  <a16:creationId xmlns:a16="http://schemas.microsoft.com/office/drawing/2014/main" id="{CE89960A-F5AF-4B21-8F81-96352965AC0A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手繪多邊形: 圖案 80">
              <a:extLst>
                <a:ext uri="{FF2B5EF4-FFF2-40B4-BE49-F238E27FC236}">
                  <a16:creationId xmlns:a16="http://schemas.microsoft.com/office/drawing/2014/main" id="{F0B801EF-7668-4919-9E2D-0A2C8A86EC81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手繪多邊形: 圖案 81">
              <a:extLst>
                <a:ext uri="{FF2B5EF4-FFF2-40B4-BE49-F238E27FC236}">
                  <a16:creationId xmlns:a16="http://schemas.microsoft.com/office/drawing/2014/main" id="{135011E3-DA81-45F2-8ABB-A65F05DE1FD6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手繪多邊形: 圖案 82">
              <a:extLst>
                <a:ext uri="{FF2B5EF4-FFF2-40B4-BE49-F238E27FC236}">
                  <a16:creationId xmlns:a16="http://schemas.microsoft.com/office/drawing/2014/main" id="{783049D8-1203-4293-9480-202F9DC8ADB2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手繪多邊形: 圖案 83">
              <a:extLst>
                <a:ext uri="{FF2B5EF4-FFF2-40B4-BE49-F238E27FC236}">
                  <a16:creationId xmlns:a16="http://schemas.microsoft.com/office/drawing/2014/main" id="{0E47FB2E-C49C-4ADD-9A69-A7458B151B25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手繪多邊形: 圖案 84">
              <a:extLst>
                <a:ext uri="{FF2B5EF4-FFF2-40B4-BE49-F238E27FC236}">
                  <a16:creationId xmlns:a16="http://schemas.microsoft.com/office/drawing/2014/main" id="{7B89D89E-C610-4E5B-94C8-52E0299FB179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手繪多邊形: 圖案 85">
              <a:extLst>
                <a:ext uri="{FF2B5EF4-FFF2-40B4-BE49-F238E27FC236}">
                  <a16:creationId xmlns:a16="http://schemas.microsoft.com/office/drawing/2014/main" id="{BB79FF11-6EFD-482E-B6D7-A3086CF4E643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7" name="手繪多邊形: 圖案 86">
              <a:extLst>
                <a:ext uri="{FF2B5EF4-FFF2-40B4-BE49-F238E27FC236}">
                  <a16:creationId xmlns:a16="http://schemas.microsoft.com/office/drawing/2014/main" id="{C4B8E9D8-A4CF-49D8-91CA-8DFEA508E873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手繪多邊形: 圖案 87">
              <a:extLst>
                <a:ext uri="{FF2B5EF4-FFF2-40B4-BE49-F238E27FC236}">
                  <a16:creationId xmlns:a16="http://schemas.microsoft.com/office/drawing/2014/main" id="{7B1D9FFB-4FAC-4DA2-985A-7595550EAD1A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9" name="手繪多邊形: 圖案 88">
              <a:extLst>
                <a:ext uri="{FF2B5EF4-FFF2-40B4-BE49-F238E27FC236}">
                  <a16:creationId xmlns:a16="http://schemas.microsoft.com/office/drawing/2014/main" id="{5EA3318B-8333-4740-A236-AE69A6F2624E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5487A1FD-86A8-4125-B725-D0F1882B6D83}"/>
              </a:ext>
            </a:extLst>
          </p:cNvPr>
          <p:cNvGrpSpPr/>
          <p:nvPr/>
        </p:nvGrpSpPr>
        <p:grpSpPr>
          <a:xfrm>
            <a:off x="7206287" y="1168929"/>
            <a:ext cx="1842273" cy="1948717"/>
            <a:chOff x="9586675" y="2847073"/>
            <a:chExt cx="1407777" cy="1489118"/>
          </a:xfrm>
        </p:grpSpPr>
        <p:pic>
          <p:nvPicPr>
            <p:cNvPr id="106" name="圖片 105" descr="一張含有 時鐘 的圖片&#10;&#10;自動產生的描述">
              <a:extLst>
                <a:ext uri="{FF2B5EF4-FFF2-40B4-BE49-F238E27FC236}">
                  <a16:creationId xmlns:a16="http://schemas.microsoft.com/office/drawing/2014/main" id="{F4CC4D85-F316-427C-92E5-7302B58CB5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54436" y="3716401"/>
              <a:ext cx="484184" cy="619790"/>
            </a:xfrm>
            <a:prstGeom prst="rect">
              <a:avLst/>
            </a:prstGeom>
          </p:spPr>
        </p:pic>
        <p:pic>
          <p:nvPicPr>
            <p:cNvPr id="107" name="圖片 106">
              <a:extLst>
                <a:ext uri="{FF2B5EF4-FFF2-40B4-BE49-F238E27FC236}">
                  <a16:creationId xmlns:a16="http://schemas.microsoft.com/office/drawing/2014/main" id="{DA09E410-289F-4B90-A534-A29D5F64E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86675" y="2847073"/>
              <a:ext cx="1407777" cy="1355750"/>
            </a:xfrm>
            <a:prstGeom prst="rect">
              <a:avLst/>
            </a:prstGeom>
          </p:spPr>
        </p:pic>
      </p:grpSp>
      <p:pic>
        <p:nvPicPr>
          <p:cNvPr id="8" name="Google Shape;130;p15">
            <a:extLst>
              <a:ext uri="{FF2B5EF4-FFF2-40B4-BE49-F238E27FC236}">
                <a16:creationId xmlns:a16="http://schemas.microsoft.com/office/drawing/2014/main" id="{8DF16FBF-DD34-4C9A-AEA1-88CC3276AC83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543" y="2810962"/>
            <a:ext cx="7353120" cy="9992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21;p15">
            <a:extLst>
              <a:ext uri="{FF2B5EF4-FFF2-40B4-BE49-F238E27FC236}">
                <a16:creationId xmlns:a16="http://schemas.microsoft.com/office/drawing/2014/main" id="{137C7C6E-8C0E-4189-84FE-5072A2A35B17}"/>
              </a:ext>
            </a:extLst>
          </p:cNvPr>
          <p:cNvSpPr/>
          <p:nvPr/>
        </p:nvSpPr>
        <p:spPr>
          <a:xfrm>
            <a:off x="1002186" y="3928360"/>
            <a:ext cx="1113952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Data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" name="Google Shape;117;p15">
            <a:extLst>
              <a:ext uri="{FF2B5EF4-FFF2-40B4-BE49-F238E27FC236}">
                <a16:creationId xmlns:a16="http://schemas.microsoft.com/office/drawing/2014/main" id="{8D3F488C-282A-41D9-92C1-E3F613E109B5}"/>
              </a:ext>
            </a:extLst>
          </p:cNvPr>
          <p:cNvSpPr/>
          <p:nvPr/>
        </p:nvSpPr>
        <p:spPr>
          <a:xfrm>
            <a:off x="2962600" y="3951015"/>
            <a:ext cx="1065993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Model building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2" name="Google Shape;119;p15">
            <a:extLst>
              <a:ext uri="{FF2B5EF4-FFF2-40B4-BE49-F238E27FC236}">
                <a16:creationId xmlns:a16="http://schemas.microsoft.com/office/drawing/2014/main" id="{17973EB0-4BF8-4A52-96BE-FBBEF33D31A6}"/>
              </a:ext>
            </a:extLst>
          </p:cNvPr>
          <p:cNvSpPr/>
          <p:nvPr/>
        </p:nvSpPr>
        <p:spPr>
          <a:xfrm>
            <a:off x="6684078" y="3919298"/>
            <a:ext cx="1208334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Parameter adjustment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9" name="Google Shape;117;p15">
            <a:extLst>
              <a:ext uri="{FF2B5EF4-FFF2-40B4-BE49-F238E27FC236}">
                <a16:creationId xmlns:a16="http://schemas.microsoft.com/office/drawing/2014/main" id="{10CCC14F-3E76-4F48-A60F-E95DC1821A10}"/>
              </a:ext>
            </a:extLst>
          </p:cNvPr>
          <p:cNvSpPr/>
          <p:nvPr/>
        </p:nvSpPr>
        <p:spPr>
          <a:xfrm>
            <a:off x="4879888" y="3951015"/>
            <a:ext cx="1065993" cy="288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Model validation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55" name="矩形: 圓角 154">
            <a:extLst>
              <a:ext uri="{FF2B5EF4-FFF2-40B4-BE49-F238E27FC236}">
                <a16:creationId xmlns:a16="http://schemas.microsoft.com/office/drawing/2014/main" id="{D62A5D04-BEE1-498B-94BC-A50860DE6354}"/>
              </a:ext>
            </a:extLst>
          </p:cNvPr>
          <p:cNvSpPr/>
          <p:nvPr/>
        </p:nvSpPr>
        <p:spPr>
          <a:xfrm>
            <a:off x="3336076" y="4398881"/>
            <a:ext cx="2311647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E59C6E7-BD56-4F3E-89CB-23F586FB5ACB}"/>
              </a:ext>
            </a:extLst>
          </p:cNvPr>
          <p:cNvSpPr/>
          <p:nvPr/>
        </p:nvSpPr>
        <p:spPr>
          <a:xfrm>
            <a:off x="3774357" y="4397306"/>
            <a:ext cx="1426994" cy="318998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en-US" altLang="zh-TW" b="1">
                <a:solidFill>
                  <a:schemeClr val="tx1"/>
                </a:solidFill>
              </a:rPr>
              <a:t>Deep Learning</a:t>
            </a:r>
          </a:p>
        </p:txBody>
      </p:sp>
      <p:sp>
        <p:nvSpPr>
          <p:cNvPr id="139" name="箭號: 向下 36">
            <a:extLst>
              <a:ext uri="{FF2B5EF4-FFF2-40B4-BE49-F238E27FC236}">
                <a16:creationId xmlns:a16="http://schemas.microsoft.com/office/drawing/2014/main" id="{9E12EA6A-2F4F-440A-80CE-032D5CE4C350}"/>
              </a:ext>
            </a:extLst>
          </p:cNvPr>
          <p:cNvSpPr/>
          <p:nvPr/>
        </p:nvSpPr>
        <p:spPr>
          <a:xfrm>
            <a:off x="2983251" y="2185430"/>
            <a:ext cx="499348" cy="589370"/>
          </a:xfrm>
          <a:prstGeom prst="downArrow">
            <a:avLst/>
          </a:prstGeom>
          <a:gradFill>
            <a:gsLst>
              <a:gs pos="100000">
                <a:srgbClr val="21FAFF"/>
              </a:gs>
              <a:gs pos="18000">
                <a:srgbClr val="21FAFF">
                  <a:alpha val="60000"/>
                </a:srgbClr>
              </a:gs>
              <a:gs pos="0">
                <a:srgbClr val="21FA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760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09F8A173-2B54-45BE-A208-8DEFAC0E3B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1436" y="1433899"/>
            <a:ext cx="1007726" cy="1007726"/>
          </a:xfrm>
          <a:prstGeom prst="rect">
            <a:avLst/>
          </a:prstGeom>
        </p:spPr>
      </p:pic>
      <p:sp>
        <p:nvSpPr>
          <p:cNvPr id="158" name="矩形 157">
            <a:extLst>
              <a:ext uri="{FF2B5EF4-FFF2-40B4-BE49-F238E27FC236}">
                <a16:creationId xmlns:a16="http://schemas.microsoft.com/office/drawing/2014/main" id="{9DDA0DDE-9E77-4AC1-A367-FE83A959D547}"/>
              </a:ext>
            </a:extLst>
          </p:cNvPr>
          <p:cNvSpPr/>
          <p:nvPr/>
        </p:nvSpPr>
        <p:spPr>
          <a:xfrm>
            <a:off x="789800" y="1631721"/>
            <a:ext cx="536491" cy="599698"/>
          </a:xfrm>
          <a:prstGeom prst="rect">
            <a:avLst/>
          </a:prstGeom>
          <a:solidFill>
            <a:schemeClr val="accent1">
              <a:lumMod val="50000"/>
              <a:alpha val="59000"/>
            </a:schemeClr>
          </a:solidFill>
          <a:ln>
            <a:noFill/>
          </a:ln>
          <a:effectLst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sz="1050">
              <a:solidFill>
                <a:schemeClr val="bg1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7623134A-6A78-410D-9BE7-0EDE762DC01F}"/>
              </a:ext>
            </a:extLst>
          </p:cNvPr>
          <p:cNvSpPr/>
          <p:nvPr/>
        </p:nvSpPr>
        <p:spPr>
          <a:xfrm>
            <a:off x="667111" y="1581431"/>
            <a:ext cx="790666" cy="738664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ctr"/>
            <a:r>
              <a:rPr lang="en-US" altLang="zh-TW" b="1">
                <a:solidFill>
                  <a:schemeClr val="tx1"/>
                </a:solidFill>
                <a:latin typeface="Microsoft JhengHei UI"/>
              </a:rPr>
              <a:t>它家的200TB </a:t>
            </a:r>
          </a:p>
          <a:p>
            <a:pPr algn="ctr"/>
            <a:r>
              <a:rPr lang="zh-TW" altLang="en-US" b="1">
                <a:solidFill>
                  <a:schemeClr val="tx1"/>
                </a:solidFill>
                <a:latin typeface="Microsoft JhengHei UI"/>
                <a:ea typeface="Microsoft JhengHei UI"/>
              </a:rPr>
              <a:t>不夠放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C74915A-4FAA-4975-AA94-66B81D72C2F6}"/>
              </a:ext>
            </a:extLst>
          </p:cNvPr>
          <p:cNvSpPr/>
          <p:nvPr/>
        </p:nvSpPr>
        <p:spPr>
          <a:xfrm>
            <a:off x="4964071" y="1314358"/>
            <a:ext cx="35072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單一資料夾大小上限突破 </a:t>
            </a:r>
            <a:r>
              <a:rPr lang="en-US" altLang="zh-TW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PB =&gt; </a:t>
            </a:r>
          </a:p>
          <a:p>
            <a: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才放得下龐大的資料母體</a:t>
            </a:r>
          </a:p>
        </p:txBody>
      </p:sp>
      <p:sp>
        <p:nvSpPr>
          <p:cNvPr id="104" name="手繪多邊形: 圖案 103">
            <a:extLst>
              <a:ext uri="{FF2B5EF4-FFF2-40B4-BE49-F238E27FC236}">
                <a16:creationId xmlns:a16="http://schemas.microsoft.com/office/drawing/2014/main" id="{020E37EC-7F16-4617-AD05-BA5E65C08331}"/>
              </a:ext>
            </a:extLst>
          </p:cNvPr>
          <p:cNvSpPr/>
          <p:nvPr/>
        </p:nvSpPr>
        <p:spPr>
          <a:xfrm>
            <a:off x="4049513" y="1960454"/>
            <a:ext cx="432227" cy="582066"/>
          </a:xfrm>
          <a:custGeom>
            <a:avLst/>
            <a:gdLst>
              <a:gd name="connsiteX0" fmla="*/ 280467 w 560934"/>
              <a:gd name="connsiteY0" fmla="*/ 0 h 737028"/>
              <a:gd name="connsiteX1" fmla="*/ 555236 w 560934"/>
              <a:gd name="connsiteY1" fmla="*/ 85897 h 737028"/>
              <a:gd name="connsiteX2" fmla="*/ 558914 w 560934"/>
              <a:gd name="connsiteY2" fmla="*/ 99892 h 737028"/>
              <a:gd name="connsiteX3" fmla="*/ 560934 w 560934"/>
              <a:gd name="connsiteY3" fmla="*/ 99892 h 737028"/>
              <a:gd name="connsiteX4" fmla="*/ 560934 w 560934"/>
              <a:gd name="connsiteY4" fmla="*/ 107577 h 737028"/>
              <a:gd name="connsiteX5" fmla="*/ 560934 w 560934"/>
              <a:gd name="connsiteY5" fmla="*/ 629451 h 737028"/>
              <a:gd name="connsiteX6" fmla="*/ 560934 w 560934"/>
              <a:gd name="connsiteY6" fmla="*/ 630091 h 737028"/>
              <a:gd name="connsiteX7" fmla="*/ 560766 w 560934"/>
              <a:gd name="connsiteY7" fmla="*/ 630091 h 737028"/>
              <a:gd name="connsiteX8" fmla="*/ 555236 w 560934"/>
              <a:gd name="connsiteY8" fmla="*/ 651132 h 737028"/>
              <a:gd name="connsiteX9" fmla="*/ 280467 w 560934"/>
              <a:gd name="connsiteY9" fmla="*/ 737028 h 737028"/>
              <a:gd name="connsiteX10" fmla="*/ 0 w 560934"/>
              <a:gd name="connsiteY10" fmla="*/ 629451 h 737028"/>
              <a:gd name="connsiteX11" fmla="*/ 5698 w 560934"/>
              <a:gd name="connsiteY11" fmla="*/ 607771 h 737028"/>
              <a:gd name="connsiteX12" fmla="*/ 15368 w 560934"/>
              <a:gd name="connsiteY12" fmla="*/ 595822 h 737028"/>
              <a:gd name="connsiteX13" fmla="*/ 15368 w 560934"/>
              <a:gd name="connsiteY13" fmla="*/ 141206 h 737028"/>
              <a:gd name="connsiteX14" fmla="*/ 5698 w 560934"/>
              <a:gd name="connsiteY14" fmla="*/ 129258 h 737028"/>
              <a:gd name="connsiteX15" fmla="*/ 0 w 560934"/>
              <a:gd name="connsiteY15" fmla="*/ 107577 h 737028"/>
              <a:gd name="connsiteX16" fmla="*/ 280467 w 560934"/>
              <a:gd name="connsiteY16" fmla="*/ 0 h 737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60934" h="737028">
                <a:moveTo>
                  <a:pt x="280467" y="0"/>
                </a:moveTo>
                <a:cubicBezTo>
                  <a:pt x="416003" y="0"/>
                  <a:pt x="529084" y="36876"/>
                  <a:pt x="555236" y="85897"/>
                </a:cubicBezTo>
                <a:lnTo>
                  <a:pt x="558914" y="99892"/>
                </a:lnTo>
                <a:lnTo>
                  <a:pt x="560934" y="99892"/>
                </a:lnTo>
                <a:lnTo>
                  <a:pt x="560934" y="107577"/>
                </a:lnTo>
                <a:lnTo>
                  <a:pt x="560934" y="629451"/>
                </a:lnTo>
                <a:lnTo>
                  <a:pt x="560934" y="630091"/>
                </a:lnTo>
                <a:lnTo>
                  <a:pt x="560766" y="630091"/>
                </a:lnTo>
                <a:lnTo>
                  <a:pt x="555236" y="651132"/>
                </a:lnTo>
                <a:cubicBezTo>
                  <a:pt x="529084" y="700153"/>
                  <a:pt x="416003" y="737028"/>
                  <a:pt x="280467" y="737028"/>
                </a:cubicBezTo>
                <a:cubicBezTo>
                  <a:pt x="125569" y="737028"/>
                  <a:pt x="0" y="688864"/>
                  <a:pt x="0" y="629451"/>
                </a:cubicBezTo>
                <a:cubicBezTo>
                  <a:pt x="0" y="622024"/>
                  <a:pt x="1962" y="614774"/>
                  <a:pt x="5698" y="607771"/>
                </a:cubicBezTo>
                <a:lnTo>
                  <a:pt x="15368" y="595822"/>
                </a:lnTo>
                <a:lnTo>
                  <a:pt x="15368" y="141206"/>
                </a:lnTo>
                <a:lnTo>
                  <a:pt x="5698" y="129258"/>
                </a:lnTo>
                <a:cubicBezTo>
                  <a:pt x="1962" y="122255"/>
                  <a:pt x="0" y="115004"/>
                  <a:pt x="0" y="107577"/>
                </a:cubicBezTo>
                <a:cubicBezTo>
                  <a:pt x="0" y="48164"/>
                  <a:pt x="125569" y="0"/>
                  <a:pt x="28046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圖形 152">
            <a:extLst>
              <a:ext uri="{FF2B5EF4-FFF2-40B4-BE49-F238E27FC236}">
                <a16:creationId xmlns:a16="http://schemas.microsoft.com/office/drawing/2014/main" id="{9B4181FB-80DB-44FC-A38F-45B301FDAC11}"/>
              </a:ext>
            </a:extLst>
          </p:cNvPr>
          <p:cNvGrpSpPr/>
          <p:nvPr/>
        </p:nvGrpSpPr>
        <p:grpSpPr>
          <a:xfrm flipH="1">
            <a:off x="4048896" y="1936680"/>
            <a:ext cx="438497" cy="598055"/>
            <a:chOff x="9272425" y="5069212"/>
            <a:chExt cx="458537" cy="590550"/>
          </a:xfrm>
        </p:grpSpPr>
        <p:sp>
          <p:nvSpPr>
            <p:cNvPr id="108" name="手繪多邊形: 圖案 107">
              <a:extLst>
                <a:ext uri="{FF2B5EF4-FFF2-40B4-BE49-F238E27FC236}">
                  <a16:creationId xmlns:a16="http://schemas.microsoft.com/office/drawing/2014/main" id="{B1D9D6D7-075A-41DC-AF4E-95601F247339}"/>
                </a:ext>
              </a:extLst>
            </p:cNvPr>
            <p:cNvSpPr/>
            <p:nvPr/>
          </p:nvSpPr>
          <p:spPr>
            <a:xfrm>
              <a:off x="9272425" y="5069212"/>
              <a:ext cx="458537" cy="590550"/>
            </a:xfrm>
            <a:custGeom>
              <a:avLst/>
              <a:gdLst>
                <a:gd name="connsiteX0" fmla="*/ 231421 w 458537"/>
                <a:gd name="connsiteY0" fmla="*/ 596265 h 590550"/>
                <a:gd name="connsiteX1" fmla="*/ 0 w 458537"/>
                <a:gd name="connsiteY1" fmla="*/ 530257 h 590550"/>
                <a:gd name="connsiteX2" fmla="*/ 0 w 458537"/>
                <a:gd name="connsiteY2" fmla="*/ 65913 h 590550"/>
                <a:gd name="connsiteX3" fmla="*/ 231421 w 458537"/>
                <a:gd name="connsiteY3" fmla="*/ 0 h 590550"/>
                <a:gd name="connsiteX4" fmla="*/ 462842 w 458537"/>
                <a:gd name="connsiteY4" fmla="*/ 65913 h 590550"/>
                <a:gd name="connsiteX5" fmla="*/ 462842 w 458537"/>
                <a:gd name="connsiteY5" fmla="*/ 530257 h 590550"/>
                <a:gd name="connsiteX6" fmla="*/ 231421 w 458537"/>
                <a:gd name="connsiteY6" fmla="*/ 596265 h 590550"/>
                <a:gd name="connsiteX7" fmla="*/ 18716 w 458537"/>
                <a:gd name="connsiteY7" fmla="*/ 93726 h 590550"/>
                <a:gd name="connsiteX8" fmla="*/ 18716 w 458537"/>
                <a:gd name="connsiteY8" fmla="*/ 530352 h 590550"/>
                <a:gd name="connsiteX9" fmla="*/ 231421 w 458537"/>
                <a:gd name="connsiteY9" fmla="*/ 577215 h 590550"/>
                <a:gd name="connsiteX10" fmla="*/ 444126 w 458537"/>
                <a:gd name="connsiteY10" fmla="*/ 530352 h 590550"/>
                <a:gd name="connsiteX11" fmla="*/ 444126 w 458537"/>
                <a:gd name="connsiteY11" fmla="*/ 93726 h 590550"/>
                <a:gd name="connsiteX12" fmla="*/ 231421 w 458537"/>
                <a:gd name="connsiteY12" fmla="*/ 131921 h 590550"/>
                <a:gd name="connsiteX13" fmla="*/ 18716 w 458537"/>
                <a:gd name="connsiteY13" fmla="*/ 93726 h 590550"/>
                <a:gd name="connsiteX14" fmla="*/ 231421 w 458537"/>
                <a:gd name="connsiteY14" fmla="*/ 19050 h 590550"/>
                <a:gd name="connsiteX15" fmla="*/ 18716 w 458537"/>
                <a:gd name="connsiteY15" fmla="*/ 65913 h 590550"/>
                <a:gd name="connsiteX16" fmla="*/ 231421 w 458537"/>
                <a:gd name="connsiteY16" fmla="*/ 112776 h 590550"/>
                <a:gd name="connsiteX17" fmla="*/ 444126 w 458537"/>
                <a:gd name="connsiteY17" fmla="*/ 65913 h 590550"/>
                <a:gd name="connsiteX18" fmla="*/ 231421 w 458537"/>
                <a:gd name="connsiteY18" fmla="*/ 19050 h 590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58537" h="590550">
                  <a:moveTo>
                    <a:pt x="231421" y="596265"/>
                  </a:moveTo>
                  <a:cubicBezTo>
                    <a:pt x="116412" y="596265"/>
                    <a:pt x="0" y="573596"/>
                    <a:pt x="0" y="530257"/>
                  </a:cubicBezTo>
                  <a:lnTo>
                    <a:pt x="0" y="65913"/>
                  </a:lnTo>
                  <a:cubicBezTo>
                    <a:pt x="0" y="22670"/>
                    <a:pt x="116412" y="0"/>
                    <a:pt x="231421" y="0"/>
                  </a:cubicBezTo>
                  <a:cubicBezTo>
                    <a:pt x="346429" y="0"/>
                    <a:pt x="462842" y="22670"/>
                    <a:pt x="462842" y="65913"/>
                  </a:cubicBezTo>
                  <a:lnTo>
                    <a:pt x="462842" y="530257"/>
                  </a:lnTo>
                  <a:cubicBezTo>
                    <a:pt x="462842" y="573596"/>
                    <a:pt x="346429" y="596265"/>
                    <a:pt x="231421" y="596265"/>
                  </a:cubicBezTo>
                  <a:close/>
                  <a:moveTo>
                    <a:pt x="18716" y="93726"/>
                  </a:moveTo>
                  <a:lnTo>
                    <a:pt x="18716" y="530352"/>
                  </a:lnTo>
                  <a:cubicBezTo>
                    <a:pt x="18716" y="549497"/>
                    <a:pt x="101533" y="577215"/>
                    <a:pt x="231421" y="577215"/>
                  </a:cubicBezTo>
                  <a:cubicBezTo>
                    <a:pt x="361308" y="577215"/>
                    <a:pt x="444126" y="549402"/>
                    <a:pt x="444126" y="530352"/>
                  </a:cubicBezTo>
                  <a:lnTo>
                    <a:pt x="444126" y="93726"/>
                  </a:lnTo>
                  <a:cubicBezTo>
                    <a:pt x="406694" y="118872"/>
                    <a:pt x="318636" y="131921"/>
                    <a:pt x="231421" y="131921"/>
                  </a:cubicBezTo>
                  <a:cubicBezTo>
                    <a:pt x="144205" y="131921"/>
                    <a:pt x="56147" y="118872"/>
                    <a:pt x="18716" y="93726"/>
                  </a:cubicBezTo>
                  <a:close/>
                  <a:moveTo>
                    <a:pt x="231421" y="19050"/>
                  </a:moveTo>
                  <a:cubicBezTo>
                    <a:pt x="101533" y="19050"/>
                    <a:pt x="18716" y="46863"/>
                    <a:pt x="18716" y="65913"/>
                  </a:cubicBezTo>
                  <a:cubicBezTo>
                    <a:pt x="18716" y="84963"/>
                    <a:pt x="101533" y="112776"/>
                    <a:pt x="231421" y="112776"/>
                  </a:cubicBezTo>
                  <a:cubicBezTo>
                    <a:pt x="361308" y="112776"/>
                    <a:pt x="444126" y="84963"/>
                    <a:pt x="444126" y="65913"/>
                  </a:cubicBezTo>
                  <a:cubicBezTo>
                    <a:pt x="444126" y="46863"/>
                    <a:pt x="361308" y="19050"/>
                    <a:pt x="231421" y="19050"/>
                  </a:cubicBezTo>
                  <a:close/>
                </a:path>
              </a:pathLst>
            </a:custGeom>
            <a:solidFill>
              <a:srgbClr val="21FAFF"/>
            </a:solidFill>
            <a:ln w="12700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" name="手繪多邊形: 圖案 110">
              <a:extLst>
                <a:ext uri="{FF2B5EF4-FFF2-40B4-BE49-F238E27FC236}">
                  <a16:creationId xmlns:a16="http://schemas.microsoft.com/office/drawing/2014/main" id="{93CC6CF8-5802-42B8-B932-ED11B401356B}"/>
                </a:ext>
              </a:extLst>
            </p:cNvPr>
            <p:cNvSpPr/>
            <p:nvPr/>
          </p:nvSpPr>
          <p:spPr>
            <a:xfrm>
              <a:off x="9455562" y="5443638"/>
              <a:ext cx="56147" cy="57150"/>
            </a:xfrm>
            <a:custGeom>
              <a:avLst/>
              <a:gdLst>
                <a:gd name="connsiteX0" fmla="*/ 55492 w 56147"/>
                <a:gd name="connsiteY0" fmla="*/ 62674 h 57150"/>
                <a:gd name="connsiteX1" fmla="*/ 55492 w 56147"/>
                <a:gd name="connsiteY1" fmla="*/ 62674 h 57150"/>
                <a:gd name="connsiteX2" fmla="*/ 36028 w 56147"/>
                <a:gd name="connsiteY2" fmla="*/ 28289 h 57150"/>
                <a:gd name="connsiteX3" fmla="*/ 36028 w 56147"/>
                <a:gd name="connsiteY3" fmla="*/ 28289 h 57150"/>
                <a:gd name="connsiteX4" fmla="*/ 35934 w 56147"/>
                <a:gd name="connsiteY4" fmla="*/ 28194 h 57150"/>
                <a:gd name="connsiteX5" fmla="*/ 35934 w 56147"/>
                <a:gd name="connsiteY5" fmla="*/ 28099 h 57150"/>
                <a:gd name="connsiteX6" fmla="*/ 35841 w 56147"/>
                <a:gd name="connsiteY6" fmla="*/ 28003 h 57150"/>
                <a:gd name="connsiteX7" fmla="*/ 35747 w 56147"/>
                <a:gd name="connsiteY7" fmla="*/ 27908 h 57150"/>
                <a:gd name="connsiteX8" fmla="*/ 30600 w 56147"/>
                <a:gd name="connsiteY8" fmla="*/ 18859 h 57150"/>
                <a:gd name="connsiteX9" fmla="*/ 19932 w 56147"/>
                <a:gd name="connsiteY9" fmla="*/ 0 h 57150"/>
                <a:gd name="connsiteX10" fmla="*/ 19932 w 56147"/>
                <a:gd name="connsiteY10" fmla="*/ 0 h 57150"/>
                <a:gd name="connsiteX11" fmla="*/ 1591 w 56147"/>
                <a:gd name="connsiteY11" fmla="*/ 32290 h 57150"/>
                <a:gd name="connsiteX12" fmla="*/ 0 w 56147"/>
                <a:gd name="connsiteY12" fmla="*/ 35052 h 57150"/>
                <a:gd name="connsiteX13" fmla="*/ 57177 w 56147"/>
                <a:gd name="connsiteY13" fmla="*/ 65532 h 57150"/>
                <a:gd name="connsiteX14" fmla="*/ 55492 w 56147"/>
                <a:gd name="connsiteY14" fmla="*/ 62674 h 57150"/>
                <a:gd name="connsiteX15" fmla="*/ 55492 w 56147"/>
                <a:gd name="connsiteY15" fmla="*/ 62674 h 57150"/>
                <a:gd name="connsiteX16" fmla="*/ 55492 w 56147"/>
                <a:gd name="connsiteY16" fmla="*/ 62674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47" h="57150">
                  <a:moveTo>
                    <a:pt x="55492" y="62674"/>
                  </a:moveTo>
                  <a:lnTo>
                    <a:pt x="55492" y="62674"/>
                  </a:lnTo>
                  <a:lnTo>
                    <a:pt x="36028" y="28289"/>
                  </a:lnTo>
                  <a:lnTo>
                    <a:pt x="36028" y="28289"/>
                  </a:lnTo>
                  <a:cubicBezTo>
                    <a:pt x="36028" y="28194"/>
                    <a:pt x="35934" y="28194"/>
                    <a:pt x="35934" y="28194"/>
                  </a:cubicBezTo>
                  <a:lnTo>
                    <a:pt x="35934" y="28099"/>
                  </a:lnTo>
                  <a:lnTo>
                    <a:pt x="35841" y="28003"/>
                  </a:lnTo>
                  <a:lnTo>
                    <a:pt x="35747" y="27908"/>
                  </a:lnTo>
                  <a:lnTo>
                    <a:pt x="30600" y="18859"/>
                  </a:lnTo>
                  <a:lnTo>
                    <a:pt x="19932" y="0"/>
                  </a:lnTo>
                  <a:lnTo>
                    <a:pt x="19932" y="0"/>
                  </a:lnTo>
                  <a:lnTo>
                    <a:pt x="1591" y="32290"/>
                  </a:lnTo>
                  <a:lnTo>
                    <a:pt x="0" y="35052"/>
                  </a:lnTo>
                  <a:cubicBezTo>
                    <a:pt x="12914" y="53149"/>
                    <a:pt x="33595" y="64960"/>
                    <a:pt x="57177" y="65532"/>
                  </a:cubicBezTo>
                  <a:lnTo>
                    <a:pt x="55492" y="62674"/>
                  </a:lnTo>
                  <a:lnTo>
                    <a:pt x="55492" y="62674"/>
                  </a:lnTo>
                  <a:lnTo>
                    <a:pt x="55492" y="6267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手繪多邊形: 圖案 111">
              <a:extLst>
                <a:ext uri="{FF2B5EF4-FFF2-40B4-BE49-F238E27FC236}">
                  <a16:creationId xmlns:a16="http://schemas.microsoft.com/office/drawing/2014/main" id="{05966560-D2DB-44D7-86EE-978F31F57449}"/>
                </a:ext>
              </a:extLst>
            </p:cNvPr>
            <p:cNvSpPr/>
            <p:nvPr/>
          </p:nvSpPr>
          <p:spPr>
            <a:xfrm>
              <a:off x="9441806" y="5405252"/>
              <a:ext cx="37432" cy="57150"/>
            </a:xfrm>
            <a:custGeom>
              <a:avLst/>
              <a:gdLst>
                <a:gd name="connsiteX0" fmla="*/ 6270 w 37431"/>
                <a:gd name="connsiteY0" fmla="*/ 0 h 57150"/>
                <a:gd name="connsiteX1" fmla="*/ 0 w 37431"/>
                <a:gd name="connsiteY1" fmla="*/ 30099 h 57150"/>
                <a:gd name="connsiteX2" fmla="*/ 8890 w 37431"/>
                <a:gd name="connsiteY2" fmla="*/ 65532 h 57150"/>
                <a:gd name="connsiteX3" fmla="*/ 10574 w 37431"/>
                <a:gd name="connsiteY3" fmla="*/ 62579 h 57150"/>
                <a:gd name="connsiteX4" fmla="*/ 30132 w 37431"/>
                <a:gd name="connsiteY4" fmla="*/ 28099 h 57150"/>
                <a:gd name="connsiteX5" fmla="*/ 30226 w 37431"/>
                <a:gd name="connsiteY5" fmla="*/ 28004 h 57150"/>
                <a:gd name="connsiteX6" fmla="*/ 30320 w 37431"/>
                <a:gd name="connsiteY6" fmla="*/ 27908 h 57150"/>
                <a:gd name="connsiteX7" fmla="*/ 46228 w 37431"/>
                <a:gd name="connsiteY7" fmla="*/ 0 h 57150"/>
                <a:gd name="connsiteX8" fmla="*/ 6270 w 37431"/>
                <a:gd name="connsiteY8" fmla="*/ 0 h 57150"/>
                <a:gd name="connsiteX9" fmla="*/ 6270 w 37431"/>
                <a:gd name="connsiteY9" fmla="*/ 0 h 57150"/>
                <a:gd name="connsiteX10" fmla="*/ 6270 w 37431"/>
                <a:gd name="connsiteY10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7431" h="57150">
                  <a:moveTo>
                    <a:pt x="6270" y="0"/>
                  </a:moveTo>
                  <a:cubicBezTo>
                    <a:pt x="2246" y="9239"/>
                    <a:pt x="0" y="19431"/>
                    <a:pt x="0" y="30099"/>
                  </a:cubicBezTo>
                  <a:cubicBezTo>
                    <a:pt x="0" y="42958"/>
                    <a:pt x="3182" y="55055"/>
                    <a:pt x="8890" y="65532"/>
                  </a:cubicBezTo>
                  <a:lnTo>
                    <a:pt x="10574" y="62579"/>
                  </a:lnTo>
                  <a:lnTo>
                    <a:pt x="30132" y="28099"/>
                  </a:lnTo>
                  <a:cubicBezTo>
                    <a:pt x="30132" y="28099"/>
                    <a:pt x="30132" y="28004"/>
                    <a:pt x="30226" y="28004"/>
                  </a:cubicBezTo>
                  <a:cubicBezTo>
                    <a:pt x="30226" y="27908"/>
                    <a:pt x="30320" y="27908"/>
                    <a:pt x="30320" y="27908"/>
                  </a:cubicBezTo>
                  <a:lnTo>
                    <a:pt x="46228" y="0"/>
                  </a:lnTo>
                  <a:lnTo>
                    <a:pt x="6270" y="0"/>
                  </a:lnTo>
                  <a:lnTo>
                    <a:pt x="6270" y="0"/>
                  </a:lnTo>
                  <a:lnTo>
                    <a:pt x="627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" name="手繪多邊形: 圖案 112">
              <a:extLst>
                <a:ext uri="{FF2B5EF4-FFF2-40B4-BE49-F238E27FC236}">
                  <a16:creationId xmlns:a16="http://schemas.microsoft.com/office/drawing/2014/main" id="{5088A86A-BB57-4BE6-A7E7-B9BB1F74D38F}"/>
                </a:ext>
              </a:extLst>
            </p:cNvPr>
            <p:cNvSpPr/>
            <p:nvPr/>
          </p:nvSpPr>
          <p:spPr>
            <a:xfrm>
              <a:off x="9516108" y="5361532"/>
              <a:ext cx="56147" cy="57150"/>
            </a:xfrm>
            <a:custGeom>
              <a:avLst/>
              <a:gdLst>
                <a:gd name="connsiteX0" fmla="*/ 0 w 56147"/>
                <a:gd name="connsiteY0" fmla="*/ 0 h 57150"/>
                <a:gd name="connsiteX1" fmla="*/ 1684 w 56147"/>
                <a:gd name="connsiteY1" fmla="*/ 2953 h 57150"/>
                <a:gd name="connsiteX2" fmla="*/ 21242 w 56147"/>
                <a:gd name="connsiteY2" fmla="*/ 37433 h 57150"/>
                <a:gd name="connsiteX3" fmla="*/ 21336 w 56147"/>
                <a:gd name="connsiteY3" fmla="*/ 37624 h 57150"/>
                <a:gd name="connsiteX4" fmla="*/ 37244 w 56147"/>
                <a:gd name="connsiteY4" fmla="*/ 65532 h 57150"/>
                <a:gd name="connsiteX5" fmla="*/ 37244 w 56147"/>
                <a:gd name="connsiteY5" fmla="*/ 65532 h 57150"/>
                <a:gd name="connsiteX6" fmla="*/ 55586 w 56147"/>
                <a:gd name="connsiteY6" fmla="*/ 33242 h 57150"/>
                <a:gd name="connsiteX7" fmla="*/ 57177 w 56147"/>
                <a:gd name="connsiteY7" fmla="*/ 30480 h 57150"/>
                <a:gd name="connsiteX8" fmla="*/ 0 w 56147"/>
                <a:gd name="connsiteY8" fmla="*/ 0 h 57150"/>
                <a:gd name="connsiteX9" fmla="*/ 0 w 56147"/>
                <a:gd name="connsiteY9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6147" h="57150">
                  <a:moveTo>
                    <a:pt x="0" y="0"/>
                  </a:moveTo>
                  <a:lnTo>
                    <a:pt x="1684" y="2953"/>
                  </a:lnTo>
                  <a:lnTo>
                    <a:pt x="21242" y="37433"/>
                  </a:lnTo>
                  <a:lnTo>
                    <a:pt x="21336" y="37624"/>
                  </a:lnTo>
                  <a:lnTo>
                    <a:pt x="37244" y="65532"/>
                  </a:lnTo>
                  <a:lnTo>
                    <a:pt x="37244" y="65532"/>
                  </a:lnTo>
                  <a:lnTo>
                    <a:pt x="55586" y="33242"/>
                  </a:lnTo>
                  <a:lnTo>
                    <a:pt x="57177" y="30480"/>
                  </a:lnTo>
                  <a:cubicBezTo>
                    <a:pt x="44169" y="12382"/>
                    <a:pt x="23488" y="476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" name="手繪多邊形: 圖案 113">
              <a:extLst>
                <a:ext uri="{FF2B5EF4-FFF2-40B4-BE49-F238E27FC236}">
                  <a16:creationId xmlns:a16="http://schemas.microsoft.com/office/drawing/2014/main" id="{CB5BFE7C-847D-401F-873D-0D33CAEB327D}"/>
                </a:ext>
              </a:extLst>
            </p:cNvPr>
            <p:cNvSpPr/>
            <p:nvPr/>
          </p:nvSpPr>
          <p:spPr>
            <a:xfrm>
              <a:off x="9452380" y="5361913"/>
              <a:ext cx="65505" cy="28575"/>
            </a:xfrm>
            <a:custGeom>
              <a:avLst/>
              <a:gdLst>
                <a:gd name="connsiteX0" fmla="*/ 54463 w 65505"/>
                <a:gd name="connsiteY0" fmla="*/ 0 h 28575"/>
                <a:gd name="connsiteX1" fmla="*/ 0 w 65505"/>
                <a:gd name="connsiteY1" fmla="*/ 35147 h 28575"/>
                <a:gd name="connsiteX2" fmla="*/ 74395 w 65505"/>
                <a:gd name="connsiteY2" fmla="*/ 35147 h 28575"/>
                <a:gd name="connsiteX3" fmla="*/ 56054 w 65505"/>
                <a:gd name="connsiteY3" fmla="*/ 2762 h 28575"/>
                <a:gd name="connsiteX4" fmla="*/ 54463 w 65505"/>
                <a:gd name="connsiteY4" fmla="*/ 0 h 28575"/>
                <a:gd name="connsiteX5" fmla="*/ 54463 w 65505"/>
                <a:gd name="connsiteY5" fmla="*/ 0 h 28575"/>
                <a:gd name="connsiteX6" fmla="*/ 54463 w 65505"/>
                <a:gd name="connsiteY6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28575">
                  <a:moveTo>
                    <a:pt x="54463" y="0"/>
                  </a:moveTo>
                  <a:cubicBezTo>
                    <a:pt x="31443" y="2477"/>
                    <a:pt x="11510" y="15907"/>
                    <a:pt x="0" y="35147"/>
                  </a:cubicBezTo>
                  <a:lnTo>
                    <a:pt x="74395" y="35147"/>
                  </a:lnTo>
                  <a:lnTo>
                    <a:pt x="56054" y="2762"/>
                  </a:lnTo>
                  <a:lnTo>
                    <a:pt x="54463" y="0"/>
                  </a:lnTo>
                  <a:lnTo>
                    <a:pt x="54463" y="0"/>
                  </a:lnTo>
                  <a:lnTo>
                    <a:pt x="54463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手繪多邊形: 圖案 114">
              <a:extLst>
                <a:ext uri="{FF2B5EF4-FFF2-40B4-BE49-F238E27FC236}">
                  <a16:creationId xmlns:a16="http://schemas.microsoft.com/office/drawing/2014/main" id="{276E0018-5AD8-4E63-8558-0EE2DD60DA68}"/>
                </a:ext>
              </a:extLst>
            </p:cNvPr>
            <p:cNvSpPr/>
            <p:nvPr/>
          </p:nvSpPr>
          <p:spPr>
            <a:xfrm>
              <a:off x="9540906" y="5399918"/>
              <a:ext cx="37432" cy="57150"/>
            </a:xfrm>
            <a:custGeom>
              <a:avLst/>
              <a:gdLst>
                <a:gd name="connsiteX0" fmla="*/ 37244 w 37431"/>
                <a:gd name="connsiteY0" fmla="*/ 0 h 57150"/>
                <a:gd name="connsiteX1" fmla="*/ 35560 w 37431"/>
                <a:gd name="connsiteY1" fmla="*/ 2953 h 57150"/>
                <a:gd name="connsiteX2" fmla="*/ 16002 w 37431"/>
                <a:gd name="connsiteY2" fmla="*/ 37433 h 57150"/>
                <a:gd name="connsiteX3" fmla="*/ 16096 w 37431"/>
                <a:gd name="connsiteY3" fmla="*/ 37338 h 57150"/>
                <a:gd name="connsiteX4" fmla="*/ 16002 w 37431"/>
                <a:gd name="connsiteY4" fmla="*/ 37528 h 57150"/>
                <a:gd name="connsiteX5" fmla="*/ 15908 w 37431"/>
                <a:gd name="connsiteY5" fmla="*/ 37624 h 57150"/>
                <a:gd name="connsiteX6" fmla="*/ 15815 w 37431"/>
                <a:gd name="connsiteY6" fmla="*/ 37719 h 57150"/>
                <a:gd name="connsiteX7" fmla="*/ 11417 w 37431"/>
                <a:gd name="connsiteY7" fmla="*/ 45434 h 57150"/>
                <a:gd name="connsiteX8" fmla="*/ 8703 w 37431"/>
                <a:gd name="connsiteY8" fmla="*/ 50292 h 57150"/>
                <a:gd name="connsiteX9" fmla="*/ 0 w 37431"/>
                <a:gd name="connsiteY9" fmla="*/ 65627 h 57150"/>
                <a:gd name="connsiteX10" fmla="*/ 39865 w 37431"/>
                <a:gd name="connsiteY10" fmla="*/ 65627 h 57150"/>
                <a:gd name="connsiteX11" fmla="*/ 46134 w 37431"/>
                <a:gd name="connsiteY11" fmla="*/ 35528 h 57150"/>
                <a:gd name="connsiteX12" fmla="*/ 37244 w 37431"/>
                <a:gd name="connsiteY12" fmla="*/ 0 h 57150"/>
                <a:gd name="connsiteX13" fmla="*/ 37244 w 37431"/>
                <a:gd name="connsiteY1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7431" h="57150">
                  <a:moveTo>
                    <a:pt x="37244" y="0"/>
                  </a:moveTo>
                  <a:lnTo>
                    <a:pt x="35560" y="2953"/>
                  </a:lnTo>
                  <a:lnTo>
                    <a:pt x="16002" y="37433"/>
                  </a:lnTo>
                  <a:cubicBezTo>
                    <a:pt x="16002" y="37338"/>
                    <a:pt x="16096" y="37338"/>
                    <a:pt x="16096" y="37338"/>
                  </a:cubicBezTo>
                  <a:cubicBezTo>
                    <a:pt x="16002" y="37433"/>
                    <a:pt x="16002" y="37433"/>
                    <a:pt x="16002" y="37528"/>
                  </a:cubicBezTo>
                  <a:cubicBezTo>
                    <a:pt x="16002" y="37624"/>
                    <a:pt x="15908" y="37624"/>
                    <a:pt x="15908" y="37624"/>
                  </a:cubicBezTo>
                  <a:cubicBezTo>
                    <a:pt x="15908" y="37624"/>
                    <a:pt x="15908" y="37719"/>
                    <a:pt x="15815" y="37719"/>
                  </a:cubicBezTo>
                  <a:lnTo>
                    <a:pt x="11417" y="45434"/>
                  </a:lnTo>
                  <a:lnTo>
                    <a:pt x="8703" y="50292"/>
                  </a:lnTo>
                  <a:lnTo>
                    <a:pt x="0" y="65627"/>
                  </a:lnTo>
                  <a:lnTo>
                    <a:pt x="39865" y="65627"/>
                  </a:lnTo>
                  <a:cubicBezTo>
                    <a:pt x="43889" y="56388"/>
                    <a:pt x="46134" y="46196"/>
                    <a:pt x="46134" y="35528"/>
                  </a:cubicBezTo>
                  <a:cubicBezTo>
                    <a:pt x="46134" y="22574"/>
                    <a:pt x="42953" y="10573"/>
                    <a:pt x="37244" y="0"/>
                  </a:cubicBezTo>
                  <a:lnTo>
                    <a:pt x="37244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" name="手繪多邊形: 圖案 115">
              <a:extLst>
                <a:ext uri="{FF2B5EF4-FFF2-40B4-BE49-F238E27FC236}">
                  <a16:creationId xmlns:a16="http://schemas.microsoft.com/office/drawing/2014/main" id="{16910154-82FA-488C-B37B-714983EA9B84}"/>
                </a:ext>
              </a:extLst>
            </p:cNvPr>
            <p:cNvSpPr/>
            <p:nvPr/>
          </p:nvSpPr>
          <p:spPr>
            <a:xfrm>
              <a:off x="9502071" y="5473737"/>
              <a:ext cx="65505" cy="28575"/>
            </a:xfrm>
            <a:custGeom>
              <a:avLst/>
              <a:gdLst>
                <a:gd name="connsiteX0" fmla="*/ 0 w 65505"/>
                <a:gd name="connsiteY0" fmla="*/ 0 h 28575"/>
                <a:gd name="connsiteX1" fmla="*/ 0 w 65505"/>
                <a:gd name="connsiteY1" fmla="*/ 0 h 28575"/>
                <a:gd name="connsiteX2" fmla="*/ 18341 w 65505"/>
                <a:gd name="connsiteY2" fmla="*/ 32385 h 28575"/>
                <a:gd name="connsiteX3" fmla="*/ 18341 w 65505"/>
                <a:gd name="connsiteY3" fmla="*/ 32385 h 28575"/>
                <a:gd name="connsiteX4" fmla="*/ 19932 w 65505"/>
                <a:gd name="connsiteY4" fmla="*/ 35147 h 28575"/>
                <a:gd name="connsiteX5" fmla="*/ 74395 w 65505"/>
                <a:gd name="connsiteY5" fmla="*/ 0 h 28575"/>
                <a:gd name="connsiteX6" fmla="*/ 0 w 65505"/>
                <a:gd name="connsiteY6" fmla="*/ 0 h 28575"/>
                <a:gd name="connsiteX7" fmla="*/ 0 w 65505"/>
                <a:gd name="connsiteY7" fmla="*/ 0 h 28575"/>
                <a:gd name="connsiteX8" fmla="*/ 0 w 65505"/>
                <a:gd name="connsiteY8" fmla="*/ 0 h 2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5" h="28575">
                  <a:moveTo>
                    <a:pt x="0" y="0"/>
                  </a:moveTo>
                  <a:lnTo>
                    <a:pt x="0" y="0"/>
                  </a:lnTo>
                  <a:lnTo>
                    <a:pt x="18341" y="32385"/>
                  </a:lnTo>
                  <a:lnTo>
                    <a:pt x="18341" y="32385"/>
                  </a:lnTo>
                  <a:lnTo>
                    <a:pt x="19932" y="35147"/>
                  </a:lnTo>
                  <a:cubicBezTo>
                    <a:pt x="43046" y="32766"/>
                    <a:pt x="62979" y="19241"/>
                    <a:pt x="74395" y="0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" name="手繪多邊形: 圖案 116">
              <a:extLst>
                <a:ext uri="{FF2B5EF4-FFF2-40B4-BE49-F238E27FC236}">
                  <a16:creationId xmlns:a16="http://schemas.microsoft.com/office/drawing/2014/main" id="{C451B339-82BE-430A-BD0C-420BF3799FD5}"/>
                </a:ext>
              </a:extLst>
            </p:cNvPr>
            <p:cNvSpPr/>
            <p:nvPr/>
          </p:nvSpPr>
          <p:spPr>
            <a:xfrm>
              <a:off x="9439092" y="5358579"/>
              <a:ext cx="149726" cy="152400"/>
            </a:xfrm>
            <a:custGeom>
              <a:avLst/>
              <a:gdLst>
                <a:gd name="connsiteX0" fmla="*/ 5615 w 149726"/>
                <a:gd name="connsiteY0" fmla="*/ 76771 h 152400"/>
                <a:gd name="connsiteX1" fmla="*/ 12259 w 149726"/>
                <a:gd name="connsiteY1" fmla="*/ 46672 h 152400"/>
                <a:gd name="connsiteX2" fmla="*/ 6738 w 149726"/>
                <a:gd name="connsiteY2" fmla="*/ 46672 h 152400"/>
                <a:gd name="connsiteX3" fmla="*/ 6083 w 149726"/>
                <a:gd name="connsiteY3" fmla="*/ 46577 h 152400"/>
                <a:gd name="connsiteX4" fmla="*/ 0 w 149726"/>
                <a:gd name="connsiteY4" fmla="*/ 76771 h 152400"/>
                <a:gd name="connsiteX5" fmla="*/ 10107 w 149726"/>
                <a:gd name="connsiteY5" fmla="*/ 115157 h 152400"/>
                <a:gd name="connsiteX6" fmla="*/ 11791 w 149726"/>
                <a:gd name="connsiteY6" fmla="*/ 112300 h 152400"/>
                <a:gd name="connsiteX7" fmla="*/ 13475 w 149726"/>
                <a:gd name="connsiteY7" fmla="*/ 109347 h 152400"/>
                <a:gd name="connsiteX8" fmla="*/ 5615 w 149726"/>
                <a:gd name="connsiteY8" fmla="*/ 76771 h 152400"/>
                <a:gd name="connsiteX9" fmla="*/ 5615 w 149726"/>
                <a:gd name="connsiteY9" fmla="*/ 76771 h 152400"/>
                <a:gd name="connsiteX10" fmla="*/ 75331 w 149726"/>
                <a:gd name="connsiteY10" fmla="*/ 0 h 152400"/>
                <a:gd name="connsiteX11" fmla="*/ 75331 w 149726"/>
                <a:gd name="connsiteY11" fmla="*/ 0 h 152400"/>
                <a:gd name="connsiteX12" fmla="*/ 77016 w 149726"/>
                <a:gd name="connsiteY12" fmla="*/ 2858 h 152400"/>
                <a:gd name="connsiteX13" fmla="*/ 78700 w 149726"/>
                <a:gd name="connsiteY13" fmla="*/ 5906 h 152400"/>
                <a:gd name="connsiteX14" fmla="*/ 132601 w 149726"/>
                <a:gd name="connsiteY14" fmla="*/ 36195 h 152400"/>
                <a:gd name="connsiteX15" fmla="*/ 134192 w 149726"/>
                <a:gd name="connsiteY15" fmla="*/ 33433 h 152400"/>
                <a:gd name="connsiteX16" fmla="*/ 135409 w 149726"/>
                <a:gd name="connsiteY16" fmla="*/ 31242 h 152400"/>
                <a:gd name="connsiteX17" fmla="*/ 135783 w 149726"/>
                <a:gd name="connsiteY17" fmla="*/ 30670 h 152400"/>
                <a:gd name="connsiteX18" fmla="*/ 75331 w 149726"/>
                <a:gd name="connsiteY18" fmla="*/ 0 h 152400"/>
                <a:gd name="connsiteX19" fmla="*/ 75331 w 149726"/>
                <a:gd name="connsiteY19" fmla="*/ 0 h 152400"/>
                <a:gd name="connsiteX20" fmla="*/ 66535 w 149726"/>
                <a:gd name="connsiteY20" fmla="*/ 1143 h 152400"/>
                <a:gd name="connsiteX21" fmla="*/ 66254 w 149726"/>
                <a:gd name="connsiteY21" fmla="*/ 476 h 152400"/>
                <a:gd name="connsiteX22" fmla="*/ 9919 w 149726"/>
                <a:gd name="connsiteY22" fmla="*/ 38386 h 152400"/>
                <a:gd name="connsiteX23" fmla="*/ 16563 w 149726"/>
                <a:gd name="connsiteY23" fmla="*/ 38386 h 152400"/>
                <a:gd name="connsiteX24" fmla="*/ 69248 w 149726"/>
                <a:gd name="connsiteY24" fmla="*/ 6001 h 152400"/>
                <a:gd name="connsiteX25" fmla="*/ 67658 w 149726"/>
                <a:gd name="connsiteY25" fmla="*/ 3239 h 152400"/>
                <a:gd name="connsiteX26" fmla="*/ 66535 w 149726"/>
                <a:gd name="connsiteY26" fmla="*/ 1143 h 152400"/>
                <a:gd name="connsiteX27" fmla="*/ 66535 w 149726"/>
                <a:gd name="connsiteY27" fmla="*/ 1143 h 152400"/>
                <a:gd name="connsiteX28" fmla="*/ 66535 w 149726"/>
                <a:gd name="connsiteY28" fmla="*/ 1143 h 152400"/>
                <a:gd name="connsiteX29" fmla="*/ 140649 w 149726"/>
                <a:gd name="connsiteY29" fmla="*/ 38386 h 152400"/>
                <a:gd name="connsiteX30" fmla="*/ 138965 w 149726"/>
                <a:gd name="connsiteY30" fmla="*/ 41243 h 152400"/>
                <a:gd name="connsiteX31" fmla="*/ 137280 w 149726"/>
                <a:gd name="connsiteY31" fmla="*/ 44196 h 152400"/>
                <a:gd name="connsiteX32" fmla="*/ 145047 w 149726"/>
                <a:gd name="connsiteY32" fmla="*/ 76676 h 152400"/>
                <a:gd name="connsiteX33" fmla="*/ 138403 w 149726"/>
                <a:gd name="connsiteY33" fmla="*/ 106775 h 152400"/>
                <a:gd name="connsiteX34" fmla="*/ 143924 w 149726"/>
                <a:gd name="connsiteY34" fmla="*/ 106775 h 152400"/>
                <a:gd name="connsiteX35" fmla="*/ 144580 w 149726"/>
                <a:gd name="connsiteY35" fmla="*/ 106870 h 152400"/>
                <a:gd name="connsiteX36" fmla="*/ 150662 w 149726"/>
                <a:gd name="connsiteY36" fmla="*/ 76676 h 152400"/>
                <a:gd name="connsiteX37" fmla="*/ 140649 w 149726"/>
                <a:gd name="connsiteY37" fmla="*/ 38386 h 152400"/>
                <a:gd name="connsiteX38" fmla="*/ 140649 w 149726"/>
                <a:gd name="connsiteY38" fmla="*/ 38386 h 152400"/>
                <a:gd name="connsiteX39" fmla="*/ 134005 w 149726"/>
                <a:gd name="connsiteY39" fmla="*/ 115157 h 152400"/>
                <a:gd name="connsiteX40" fmla="*/ 81320 w 149726"/>
                <a:gd name="connsiteY40" fmla="*/ 147542 h 152400"/>
                <a:gd name="connsiteX41" fmla="*/ 82911 w 149726"/>
                <a:gd name="connsiteY41" fmla="*/ 150305 h 152400"/>
                <a:gd name="connsiteX42" fmla="*/ 84128 w 149726"/>
                <a:gd name="connsiteY42" fmla="*/ 152400 h 152400"/>
                <a:gd name="connsiteX43" fmla="*/ 84408 w 149726"/>
                <a:gd name="connsiteY43" fmla="*/ 153067 h 152400"/>
                <a:gd name="connsiteX44" fmla="*/ 140743 w 149726"/>
                <a:gd name="connsiteY44" fmla="*/ 115157 h 152400"/>
                <a:gd name="connsiteX45" fmla="*/ 134005 w 149726"/>
                <a:gd name="connsiteY45" fmla="*/ 115157 h 152400"/>
                <a:gd name="connsiteX46" fmla="*/ 134005 w 149726"/>
                <a:gd name="connsiteY46" fmla="*/ 115157 h 152400"/>
                <a:gd name="connsiteX47" fmla="*/ 134005 w 149726"/>
                <a:gd name="connsiteY47" fmla="*/ 115157 h 152400"/>
                <a:gd name="connsiteX48" fmla="*/ 73647 w 149726"/>
                <a:gd name="connsiteY48" fmla="*/ 150686 h 152400"/>
                <a:gd name="connsiteX49" fmla="*/ 71962 w 149726"/>
                <a:gd name="connsiteY49" fmla="*/ 147733 h 152400"/>
                <a:gd name="connsiteX50" fmla="*/ 71962 w 149726"/>
                <a:gd name="connsiteY50" fmla="*/ 147733 h 152400"/>
                <a:gd name="connsiteX51" fmla="*/ 18061 w 149726"/>
                <a:gd name="connsiteY51" fmla="*/ 117443 h 152400"/>
                <a:gd name="connsiteX52" fmla="*/ 16470 w 149726"/>
                <a:gd name="connsiteY52" fmla="*/ 120206 h 152400"/>
                <a:gd name="connsiteX53" fmla="*/ 15253 w 149726"/>
                <a:gd name="connsiteY53" fmla="*/ 122301 h 152400"/>
                <a:gd name="connsiteX54" fmla="*/ 14879 w 149726"/>
                <a:gd name="connsiteY54" fmla="*/ 122873 h 152400"/>
                <a:gd name="connsiteX55" fmla="*/ 75238 w 149726"/>
                <a:gd name="connsiteY55" fmla="*/ 153638 h 152400"/>
                <a:gd name="connsiteX56" fmla="*/ 75238 w 149726"/>
                <a:gd name="connsiteY56" fmla="*/ 153638 h 152400"/>
                <a:gd name="connsiteX57" fmla="*/ 73647 w 149726"/>
                <a:gd name="connsiteY57" fmla="*/ 150686 h 152400"/>
                <a:gd name="connsiteX58" fmla="*/ 73647 w 149726"/>
                <a:gd name="connsiteY58" fmla="*/ 150686 h 152400"/>
                <a:gd name="connsiteX59" fmla="*/ 73647 w 149726"/>
                <a:gd name="connsiteY59" fmla="*/ 150686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49726" h="152400">
                  <a:moveTo>
                    <a:pt x="5615" y="76771"/>
                  </a:moveTo>
                  <a:cubicBezTo>
                    <a:pt x="5615" y="66008"/>
                    <a:pt x="7954" y="55817"/>
                    <a:pt x="12259" y="46672"/>
                  </a:cubicBezTo>
                  <a:lnTo>
                    <a:pt x="6738" y="46672"/>
                  </a:lnTo>
                  <a:cubicBezTo>
                    <a:pt x="6551" y="46672"/>
                    <a:pt x="6363" y="46672"/>
                    <a:pt x="6083" y="46577"/>
                  </a:cubicBezTo>
                  <a:cubicBezTo>
                    <a:pt x="2152" y="55817"/>
                    <a:pt x="0" y="66008"/>
                    <a:pt x="0" y="76771"/>
                  </a:cubicBezTo>
                  <a:cubicBezTo>
                    <a:pt x="0" y="90678"/>
                    <a:pt x="3650" y="103918"/>
                    <a:pt x="10107" y="115157"/>
                  </a:cubicBezTo>
                  <a:lnTo>
                    <a:pt x="11791" y="112300"/>
                  </a:lnTo>
                  <a:lnTo>
                    <a:pt x="13475" y="109347"/>
                  </a:lnTo>
                  <a:cubicBezTo>
                    <a:pt x="8422" y="99536"/>
                    <a:pt x="5615" y="88487"/>
                    <a:pt x="5615" y="76771"/>
                  </a:cubicBezTo>
                  <a:lnTo>
                    <a:pt x="5615" y="76771"/>
                  </a:lnTo>
                  <a:close/>
                  <a:moveTo>
                    <a:pt x="75331" y="0"/>
                  </a:moveTo>
                  <a:lnTo>
                    <a:pt x="75331" y="0"/>
                  </a:lnTo>
                  <a:lnTo>
                    <a:pt x="77016" y="2858"/>
                  </a:lnTo>
                  <a:lnTo>
                    <a:pt x="78700" y="5906"/>
                  </a:lnTo>
                  <a:cubicBezTo>
                    <a:pt x="100972" y="6953"/>
                    <a:pt x="120530" y="18764"/>
                    <a:pt x="132601" y="36195"/>
                  </a:cubicBezTo>
                  <a:lnTo>
                    <a:pt x="134192" y="33433"/>
                  </a:lnTo>
                  <a:lnTo>
                    <a:pt x="135409" y="31242"/>
                  </a:lnTo>
                  <a:cubicBezTo>
                    <a:pt x="135502" y="31052"/>
                    <a:pt x="135596" y="30861"/>
                    <a:pt x="135783" y="30670"/>
                  </a:cubicBezTo>
                  <a:cubicBezTo>
                    <a:pt x="121933" y="12097"/>
                    <a:pt x="99942" y="0"/>
                    <a:pt x="75331" y="0"/>
                  </a:cubicBezTo>
                  <a:lnTo>
                    <a:pt x="75331" y="0"/>
                  </a:lnTo>
                  <a:close/>
                  <a:moveTo>
                    <a:pt x="66535" y="1143"/>
                  </a:moveTo>
                  <a:cubicBezTo>
                    <a:pt x="66441" y="953"/>
                    <a:pt x="66348" y="762"/>
                    <a:pt x="66254" y="476"/>
                  </a:cubicBezTo>
                  <a:cubicBezTo>
                    <a:pt x="42204" y="3429"/>
                    <a:pt x="21617" y="18002"/>
                    <a:pt x="9919" y="38386"/>
                  </a:cubicBezTo>
                  <a:lnTo>
                    <a:pt x="16563" y="38386"/>
                  </a:lnTo>
                  <a:cubicBezTo>
                    <a:pt x="27980" y="20384"/>
                    <a:pt x="47070" y="7906"/>
                    <a:pt x="69248" y="6001"/>
                  </a:cubicBezTo>
                  <a:lnTo>
                    <a:pt x="67658" y="3239"/>
                  </a:lnTo>
                  <a:lnTo>
                    <a:pt x="66535" y="1143"/>
                  </a:lnTo>
                  <a:lnTo>
                    <a:pt x="66535" y="1143"/>
                  </a:lnTo>
                  <a:lnTo>
                    <a:pt x="66535" y="1143"/>
                  </a:lnTo>
                  <a:close/>
                  <a:moveTo>
                    <a:pt x="140649" y="38386"/>
                  </a:moveTo>
                  <a:lnTo>
                    <a:pt x="138965" y="41243"/>
                  </a:lnTo>
                  <a:lnTo>
                    <a:pt x="137280" y="44196"/>
                  </a:lnTo>
                  <a:cubicBezTo>
                    <a:pt x="142240" y="54007"/>
                    <a:pt x="145047" y="65056"/>
                    <a:pt x="145047" y="76676"/>
                  </a:cubicBezTo>
                  <a:cubicBezTo>
                    <a:pt x="145047" y="87440"/>
                    <a:pt x="142708" y="97631"/>
                    <a:pt x="138403" y="106775"/>
                  </a:cubicBezTo>
                  <a:lnTo>
                    <a:pt x="143924" y="106775"/>
                  </a:lnTo>
                  <a:cubicBezTo>
                    <a:pt x="144112" y="106775"/>
                    <a:pt x="144299" y="106775"/>
                    <a:pt x="144580" y="106870"/>
                  </a:cubicBezTo>
                  <a:cubicBezTo>
                    <a:pt x="148510" y="97631"/>
                    <a:pt x="150662" y="87440"/>
                    <a:pt x="150662" y="76676"/>
                  </a:cubicBezTo>
                  <a:cubicBezTo>
                    <a:pt x="150756" y="62865"/>
                    <a:pt x="147106" y="49720"/>
                    <a:pt x="140649" y="38386"/>
                  </a:cubicBezTo>
                  <a:lnTo>
                    <a:pt x="140649" y="38386"/>
                  </a:lnTo>
                  <a:close/>
                  <a:moveTo>
                    <a:pt x="134005" y="115157"/>
                  </a:moveTo>
                  <a:cubicBezTo>
                    <a:pt x="122588" y="133160"/>
                    <a:pt x="103405" y="145637"/>
                    <a:pt x="81320" y="147542"/>
                  </a:cubicBezTo>
                  <a:lnTo>
                    <a:pt x="82911" y="150305"/>
                  </a:lnTo>
                  <a:lnTo>
                    <a:pt x="84128" y="152400"/>
                  </a:lnTo>
                  <a:cubicBezTo>
                    <a:pt x="84221" y="152591"/>
                    <a:pt x="84315" y="152781"/>
                    <a:pt x="84408" y="153067"/>
                  </a:cubicBezTo>
                  <a:cubicBezTo>
                    <a:pt x="108458" y="150209"/>
                    <a:pt x="129045" y="135636"/>
                    <a:pt x="140743" y="115157"/>
                  </a:cubicBezTo>
                  <a:lnTo>
                    <a:pt x="134005" y="115157"/>
                  </a:lnTo>
                  <a:lnTo>
                    <a:pt x="134005" y="115157"/>
                  </a:lnTo>
                  <a:lnTo>
                    <a:pt x="134005" y="115157"/>
                  </a:lnTo>
                  <a:close/>
                  <a:moveTo>
                    <a:pt x="73647" y="150686"/>
                  </a:moveTo>
                  <a:lnTo>
                    <a:pt x="71962" y="147733"/>
                  </a:lnTo>
                  <a:lnTo>
                    <a:pt x="71962" y="147733"/>
                  </a:lnTo>
                  <a:cubicBezTo>
                    <a:pt x="49690" y="146685"/>
                    <a:pt x="30132" y="134874"/>
                    <a:pt x="18061" y="117443"/>
                  </a:cubicBezTo>
                  <a:lnTo>
                    <a:pt x="16470" y="120206"/>
                  </a:lnTo>
                  <a:lnTo>
                    <a:pt x="15253" y="122301"/>
                  </a:lnTo>
                  <a:cubicBezTo>
                    <a:pt x="15160" y="122492"/>
                    <a:pt x="15066" y="122682"/>
                    <a:pt x="14879" y="122873"/>
                  </a:cubicBezTo>
                  <a:cubicBezTo>
                    <a:pt x="28635" y="141542"/>
                    <a:pt x="50626" y="153638"/>
                    <a:pt x="75238" y="153638"/>
                  </a:cubicBezTo>
                  <a:lnTo>
                    <a:pt x="75238" y="153638"/>
                  </a:lnTo>
                  <a:lnTo>
                    <a:pt x="73647" y="150686"/>
                  </a:lnTo>
                  <a:lnTo>
                    <a:pt x="73647" y="150686"/>
                  </a:lnTo>
                  <a:lnTo>
                    <a:pt x="73647" y="150686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solidFill>
                <a:srgbClr val="21FA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手繪多邊形: 圖案 117">
              <a:extLst>
                <a:ext uri="{FF2B5EF4-FFF2-40B4-BE49-F238E27FC236}">
                  <a16:creationId xmlns:a16="http://schemas.microsoft.com/office/drawing/2014/main" id="{44847DB6-D675-4036-B836-D360355A8CB2}"/>
                </a:ext>
              </a:extLst>
            </p:cNvPr>
            <p:cNvSpPr/>
            <p:nvPr/>
          </p:nvSpPr>
          <p:spPr>
            <a:xfrm>
              <a:off x="9361890" y="5300763"/>
              <a:ext cx="74863" cy="66675"/>
            </a:xfrm>
            <a:custGeom>
              <a:avLst/>
              <a:gdLst>
                <a:gd name="connsiteX0" fmla="*/ 0 w 74863"/>
                <a:gd name="connsiteY0" fmla="*/ 74009 h 66675"/>
                <a:gd name="connsiteX1" fmla="*/ 18154 w 74863"/>
                <a:gd name="connsiteY1" fmla="*/ 74009 h 66675"/>
                <a:gd name="connsiteX2" fmla="*/ 18154 w 74863"/>
                <a:gd name="connsiteY2" fmla="*/ 21527 h 66675"/>
                <a:gd name="connsiteX3" fmla="*/ 80104 w 74863"/>
                <a:gd name="connsiteY3" fmla="*/ 21527 h 66675"/>
                <a:gd name="connsiteX4" fmla="*/ 80104 w 74863"/>
                <a:gd name="connsiteY4" fmla="*/ 0 h 66675"/>
                <a:gd name="connsiteX5" fmla="*/ 0 w 74863"/>
                <a:gd name="connsiteY5" fmla="*/ 0 h 66675"/>
                <a:gd name="connsiteX6" fmla="*/ 0 w 74863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4863" h="66675">
                  <a:moveTo>
                    <a:pt x="0" y="74009"/>
                  </a:moveTo>
                  <a:lnTo>
                    <a:pt x="18154" y="74009"/>
                  </a:lnTo>
                  <a:lnTo>
                    <a:pt x="18154" y="21527"/>
                  </a:lnTo>
                  <a:lnTo>
                    <a:pt x="80104" y="21527"/>
                  </a:lnTo>
                  <a:lnTo>
                    <a:pt x="80104" y="0"/>
                  </a:lnTo>
                  <a:lnTo>
                    <a:pt x="0" y="0"/>
                  </a:lnTo>
                  <a:lnTo>
                    <a:pt x="0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" name="手繪多邊形: 圖案 118">
              <a:extLst>
                <a:ext uri="{FF2B5EF4-FFF2-40B4-BE49-F238E27FC236}">
                  <a16:creationId xmlns:a16="http://schemas.microsoft.com/office/drawing/2014/main" id="{D2F23BC7-F30C-4CCB-8E3E-53B0A691D9E0}"/>
                </a:ext>
              </a:extLst>
            </p:cNvPr>
            <p:cNvSpPr/>
            <p:nvPr/>
          </p:nvSpPr>
          <p:spPr>
            <a:xfrm>
              <a:off x="9361890" y="5478309"/>
              <a:ext cx="56147" cy="66675"/>
            </a:xfrm>
            <a:custGeom>
              <a:avLst/>
              <a:gdLst>
                <a:gd name="connsiteX0" fmla="*/ 65505 w 56147"/>
                <a:gd name="connsiteY0" fmla="*/ 74009 h 66675"/>
                <a:gd name="connsiteX1" fmla="*/ 65505 w 56147"/>
                <a:gd name="connsiteY1" fmla="*/ 57341 h 66675"/>
                <a:gd name="connsiteX2" fmla="*/ 19090 w 56147"/>
                <a:gd name="connsiteY2" fmla="*/ 57341 h 66675"/>
                <a:gd name="connsiteX3" fmla="*/ 19090 w 56147"/>
                <a:gd name="connsiteY3" fmla="*/ 0 h 66675"/>
                <a:gd name="connsiteX4" fmla="*/ 0 w 56147"/>
                <a:gd name="connsiteY4" fmla="*/ 0 h 66675"/>
                <a:gd name="connsiteX5" fmla="*/ 0 w 56147"/>
                <a:gd name="connsiteY5" fmla="*/ 74009 h 66675"/>
                <a:gd name="connsiteX6" fmla="*/ 65505 w 56147"/>
                <a:gd name="connsiteY6" fmla="*/ 74009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66675">
                  <a:moveTo>
                    <a:pt x="65505" y="74009"/>
                  </a:moveTo>
                  <a:lnTo>
                    <a:pt x="65505" y="57341"/>
                  </a:lnTo>
                  <a:lnTo>
                    <a:pt x="19090" y="57341"/>
                  </a:lnTo>
                  <a:lnTo>
                    <a:pt x="19090" y="0"/>
                  </a:lnTo>
                  <a:lnTo>
                    <a:pt x="0" y="0"/>
                  </a:lnTo>
                  <a:lnTo>
                    <a:pt x="0" y="74009"/>
                  </a:lnTo>
                  <a:lnTo>
                    <a:pt x="65505" y="74009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" name="手繪多邊形: 圖案 119">
              <a:extLst>
                <a:ext uri="{FF2B5EF4-FFF2-40B4-BE49-F238E27FC236}">
                  <a16:creationId xmlns:a16="http://schemas.microsoft.com/office/drawing/2014/main" id="{7D8974F5-19B1-41DF-86AF-55C1AD3C25B0}"/>
                </a:ext>
              </a:extLst>
            </p:cNvPr>
            <p:cNvSpPr/>
            <p:nvPr/>
          </p:nvSpPr>
          <p:spPr>
            <a:xfrm>
              <a:off x="9580303" y="5300763"/>
              <a:ext cx="65505" cy="57150"/>
            </a:xfrm>
            <a:custGeom>
              <a:avLst/>
              <a:gdLst>
                <a:gd name="connsiteX0" fmla="*/ 72804 w 65505"/>
                <a:gd name="connsiteY0" fmla="*/ 66580 h 57150"/>
                <a:gd name="connsiteX1" fmla="*/ 56428 w 65505"/>
                <a:gd name="connsiteY1" fmla="*/ 66580 h 57150"/>
                <a:gd name="connsiteX2" fmla="*/ 56428 w 65505"/>
                <a:gd name="connsiteY2" fmla="*/ 19431 h 57150"/>
                <a:gd name="connsiteX3" fmla="*/ 0 w 65505"/>
                <a:gd name="connsiteY3" fmla="*/ 19431 h 57150"/>
                <a:gd name="connsiteX4" fmla="*/ 0 w 65505"/>
                <a:gd name="connsiteY4" fmla="*/ 0 h 57150"/>
                <a:gd name="connsiteX5" fmla="*/ 72804 w 65505"/>
                <a:gd name="connsiteY5" fmla="*/ 0 h 57150"/>
                <a:gd name="connsiteX6" fmla="*/ 72804 w 65505"/>
                <a:gd name="connsiteY6" fmla="*/ 6658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05" h="57150">
                  <a:moveTo>
                    <a:pt x="72804" y="66580"/>
                  </a:moveTo>
                  <a:lnTo>
                    <a:pt x="56428" y="66580"/>
                  </a:lnTo>
                  <a:lnTo>
                    <a:pt x="56428" y="19431"/>
                  </a:lnTo>
                  <a:lnTo>
                    <a:pt x="0" y="19431"/>
                  </a:lnTo>
                  <a:lnTo>
                    <a:pt x="0" y="0"/>
                  </a:lnTo>
                  <a:lnTo>
                    <a:pt x="72804" y="0"/>
                  </a:lnTo>
                  <a:lnTo>
                    <a:pt x="72804" y="66580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" name="手繪多邊形: 圖案 120">
              <a:extLst>
                <a:ext uri="{FF2B5EF4-FFF2-40B4-BE49-F238E27FC236}">
                  <a16:creationId xmlns:a16="http://schemas.microsoft.com/office/drawing/2014/main" id="{9DD1C50E-1245-4E54-A784-9A603DDFBB88}"/>
                </a:ext>
              </a:extLst>
            </p:cNvPr>
            <p:cNvSpPr/>
            <p:nvPr/>
          </p:nvSpPr>
          <p:spPr>
            <a:xfrm>
              <a:off x="9594901" y="5470975"/>
              <a:ext cx="56147" cy="76200"/>
            </a:xfrm>
            <a:custGeom>
              <a:avLst/>
              <a:gdLst>
                <a:gd name="connsiteX0" fmla="*/ 0 w 56147"/>
                <a:gd name="connsiteY0" fmla="*/ 81344 h 76200"/>
                <a:gd name="connsiteX1" fmla="*/ 0 w 56147"/>
                <a:gd name="connsiteY1" fmla="*/ 66580 h 76200"/>
                <a:gd name="connsiteX2" fmla="*/ 41268 w 56147"/>
                <a:gd name="connsiteY2" fmla="*/ 66580 h 76200"/>
                <a:gd name="connsiteX3" fmla="*/ 41268 w 56147"/>
                <a:gd name="connsiteY3" fmla="*/ 0 h 76200"/>
                <a:gd name="connsiteX4" fmla="*/ 58206 w 56147"/>
                <a:gd name="connsiteY4" fmla="*/ 0 h 76200"/>
                <a:gd name="connsiteX5" fmla="*/ 58206 w 56147"/>
                <a:gd name="connsiteY5" fmla="*/ 81344 h 76200"/>
                <a:gd name="connsiteX6" fmla="*/ 0 w 56147"/>
                <a:gd name="connsiteY6" fmla="*/ 813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6147" h="76200">
                  <a:moveTo>
                    <a:pt x="0" y="81344"/>
                  </a:moveTo>
                  <a:lnTo>
                    <a:pt x="0" y="66580"/>
                  </a:lnTo>
                  <a:lnTo>
                    <a:pt x="41268" y="66580"/>
                  </a:lnTo>
                  <a:lnTo>
                    <a:pt x="41268" y="0"/>
                  </a:lnTo>
                  <a:lnTo>
                    <a:pt x="58206" y="0"/>
                  </a:lnTo>
                  <a:lnTo>
                    <a:pt x="58206" y="81344"/>
                  </a:lnTo>
                  <a:lnTo>
                    <a:pt x="0" y="81344"/>
                  </a:lnTo>
                  <a:close/>
                </a:path>
              </a:pathLst>
            </a:custGeom>
            <a:solidFill>
              <a:srgbClr val="21FAFF"/>
            </a:solidFill>
            <a:ln w="933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TW" altLang="en-US" sz="10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285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: 剪去對角角落 49">
            <a:extLst>
              <a:ext uri="{FF2B5EF4-FFF2-40B4-BE49-F238E27FC236}">
                <a16:creationId xmlns:a16="http://schemas.microsoft.com/office/drawing/2014/main" id="{2F57ACBA-04C7-4AF0-B269-67591992C007}"/>
              </a:ext>
            </a:extLst>
          </p:cNvPr>
          <p:cNvSpPr/>
          <p:nvPr/>
        </p:nvSpPr>
        <p:spPr>
          <a:xfrm>
            <a:off x="2726230" y="4041593"/>
            <a:ext cx="6077766" cy="498803"/>
          </a:xfrm>
          <a:prstGeom prst="snip2DiagRect">
            <a:avLst>
              <a:gd name="adj1" fmla="val 0"/>
              <a:gd name="adj2" fmla="val 11831"/>
            </a:avLst>
          </a:prstGeom>
          <a:solidFill>
            <a:srgbClr val="39523E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1" name="矩形: 圓角 50">
            <a:extLst>
              <a:ext uri="{FF2B5EF4-FFF2-40B4-BE49-F238E27FC236}">
                <a16:creationId xmlns:a16="http://schemas.microsoft.com/office/drawing/2014/main" id="{9D3620B3-04AB-4235-8D83-080005E18B7D}"/>
              </a:ext>
            </a:extLst>
          </p:cNvPr>
          <p:cNvSpPr/>
          <p:nvPr/>
        </p:nvSpPr>
        <p:spPr>
          <a:xfrm>
            <a:off x="2693916" y="3972230"/>
            <a:ext cx="6045170" cy="521902"/>
          </a:xfrm>
          <a:prstGeom prst="roundRect">
            <a:avLst>
              <a:gd name="adj" fmla="val 3376"/>
            </a:avLst>
          </a:prstGeom>
          <a:gradFill>
            <a:gsLst>
              <a:gs pos="0">
                <a:schemeClr val="bg1"/>
              </a:gs>
              <a:gs pos="100000">
                <a:srgbClr val="D7EBFD"/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550"/>
              </a:lnSpc>
            </a:pPr>
            <a:endParaRPr lang="zh-TW" altLang="en-US" sz="16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A60AB19-9621-4962-88A1-43201EFD3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750"/>
              <a:t>強大的資料自我修復能力</a:t>
            </a:r>
          </a:p>
        </p:txBody>
      </p:sp>
      <p:pic>
        <p:nvPicPr>
          <p:cNvPr id="3" name="圖片 2" descr="一張含有 火車, 電腦 的圖片&#10;&#10;自動產生的描述">
            <a:extLst>
              <a:ext uri="{FF2B5EF4-FFF2-40B4-BE49-F238E27FC236}">
                <a16:creationId xmlns:a16="http://schemas.microsoft.com/office/drawing/2014/main" id="{7A57E5A5-8BED-4303-828B-91870FE68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21" y="1490835"/>
            <a:ext cx="2314790" cy="312785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51095877-19BF-45D7-A332-FA3B6B1710FE}"/>
              </a:ext>
            </a:extLst>
          </p:cNvPr>
          <p:cNvSpPr/>
          <p:nvPr/>
        </p:nvSpPr>
        <p:spPr>
          <a:xfrm>
            <a:off x="4575118" y="1247479"/>
            <a:ext cx="2185410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BC9176F-36CA-4AED-8F11-DCEAF41A6BB7}"/>
              </a:ext>
            </a:extLst>
          </p:cNvPr>
          <p:cNvSpPr/>
          <p:nvPr/>
        </p:nvSpPr>
        <p:spPr>
          <a:xfrm>
            <a:off x="6851729" y="1247479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0FA6B5-B88B-4A80-9353-6A28BB1460B6}"/>
              </a:ext>
            </a:extLst>
          </p:cNvPr>
          <p:cNvSpPr/>
          <p:nvPr/>
        </p:nvSpPr>
        <p:spPr>
          <a:xfrm>
            <a:off x="2376281" y="1247479"/>
            <a:ext cx="2116399" cy="2918069"/>
          </a:xfrm>
          <a:prstGeom prst="rect">
            <a:avLst/>
          </a:prstGeom>
          <a:gradFill>
            <a:gsLst>
              <a:gs pos="40000">
                <a:srgbClr val="040F4C"/>
              </a:gs>
              <a:gs pos="100000">
                <a:srgbClr val="020538">
                  <a:alpha val="0"/>
                </a:srgbClr>
              </a:gs>
            </a:gsLst>
            <a:lin ang="5400000" scaled="1"/>
          </a:gradFill>
          <a:ln w="19050">
            <a:gradFill>
              <a:gsLst>
                <a:gs pos="100000">
                  <a:schemeClr val="accent1">
                    <a:lumMod val="45000"/>
                    <a:lumOff val="55000"/>
                    <a:alpha val="0"/>
                  </a:schemeClr>
                </a:gs>
                <a:gs pos="0">
                  <a:schemeClr val="accent1">
                    <a:lumMod val="30000"/>
                    <a:lumOff val="70000"/>
                    <a:alpha val="58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1EBC05BC-271A-4C28-B40C-2D802BCD4854}"/>
              </a:ext>
            </a:extLst>
          </p:cNvPr>
          <p:cNvGrpSpPr/>
          <p:nvPr/>
        </p:nvGrpSpPr>
        <p:grpSpPr>
          <a:xfrm>
            <a:off x="7271508" y="2507869"/>
            <a:ext cx="1385451" cy="512990"/>
            <a:chOff x="756833" y="3456247"/>
            <a:chExt cx="1847268" cy="683987"/>
          </a:xfrm>
        </p:grpSpPr>
        <p:cxnSp>
          <p:nvCxnSpPr>
            <p:cNvPr id="47" name="Straight Connector 8">
              <a:extLst>
                <a:ext uri="{FF2B5EF4-FFF2-40B4-BE49-F238E27FC236}">
                  <a16:creationId xmlns:a16="http://schemas.microsoft.com/office/drawing/2014/main" id="{CDBFBC8D-19B8-4FBE-B7E9-552677B684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833" y="3456902"/>
              <a:ext cx="894878" cy="562769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0">
              <a:extLst>
                <a:ext uri="{FF2B5EF4-FFF2-40B4-BE49-F238E27FC236}">
                  <a16:creationId xmlns:a16="http://schemas.microsoft.com/office/drawing/2014/main" id="{40A0E4D8-292C-4FF5-8865-E826E60D9E41}"/>
                </a:ext>
              </a:extLst>
            </p:cNvPr>
            <p:cNvCxnSpPr>
              <a:cxnSpLocks/>
            </p:cNvCxnSpPr>
            <p:nvPr/>
          </p:nvCxnSpPr>
          <p:spPr>
            <a:xfrm>
              <a:off x="1668084" y="3456247"/>
              <a:ext cx="936017" cy="683987"/>
            </a:xfrm>
            <a:prstGeom prst="line">
              <a:avLst/>
            </a:prstGeom>
            <a:ln w="12700"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圖形 9">
            <a:extLst>
              <a:ext uri="{FF2B5EF4-FFF2-40B4-BE49-F238E27FC236}">
                <a16:creationId xmlns:a16="http://schemas.microsoft.com/office/drawing/2014/main" id="{81D374A7-AE4B-4609-B9B1-06948AAF29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56558" y="2902591"/>
            <a:ext cx="499770" cy="503615"/>
          </a:xfrm>
          <a:prstGeom prst="rect">
            <a:avLst/>
          </a:prstGeom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928E2A6F-83FF-49BD-A867-D8C72EC29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8083" y="2909809"/>
            <a:ext cx="499770" cy="503615"/>
          </a:xfrm>
          <a:prstGeom prst="rect">
            <a:avLst/>
          </a:prstGeom>
        </p:spPr>
      </p:pic>
      <p:sp>
        <p:nvSpPr>
          <p:cNvPr id="12" name="Rectangle 20">
            <a:extLst>
              <a:ext uri="{FF2B5EF4-FFF2-40B4-BE49-F238E27FC236}">
                <a16:creationId xmlns:a16="http://schemas.microsoft.com/office/drawing/2014/main" id="{C2048C03-4148-4B37-9376-E276DA3B802A}"/>
              </a:ext>
            </a:extLst>
          </p:cNvPr>
          <p:cNvSpPr/>
          <p:nvPr/>
        </p:nvSpPr>
        <p:spPr>
          <a:xfrm>
            <a:off x="8287178" y="3237390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86386DEC-2585-436E-A279-38F39D4976A7}"/>
              </a:ext>
            </a:extLst>
          </p:cNvPr>
          <p:cNvGrpSpPr/>
          <p:nvPr/>
        </p:nvGrpSpPr>
        <p:grpSpPr>
          <a:xfrm>
            <a:off x="4678166" y="2515086"/>
            <a:ext cx="1892582" cy="905555"/>
            <a:chOff x="346483" y="3456247"/>
            <a:chExt cx="2523443" cy="1207407"/>
          </a:xfrm>
        </p:grpSpPr>
        <p:grpSp>
          <p:nvGrpSpPr>
            <p:cNvPr id="40" name="群組 39">
              <a:extLst>
                <a:ext uri="{FF2B5EF4-FFF2-40B4-BE49-F238E27FC236}">
                  <a16:creationId xmlns:a16="http://schemas.microsoft.com/office/drawing/2014/main" id="{4C90A814-2A39-49D0-973B-DBA39AD946DD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45" name="Straight Connector 8">
                <a:extLst>
                  <a:ext uri="{FF2B5EF4-FFF2-40B4-BE49-F238E27FC236}">
                    <a16:creationId xmlns:a16="http://schemas.microsoft.com/office/drawing/2014/main" id="{654C092C-B816-416E-B6DD-A72CD53145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0">
                <a:extLst>
                  <a:ext uri="{FF2B5EF4-FFF2-40B4-BE49-F238E27FC236}">
                    <a16:creationId xmlns:a16="http://schemas.microsoft.com/office/drawing/2014/main" id="{43D06D36-2F1E-4316-A934-5119FBE83B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圖形 40">
              <a:extLst>
                <a:ext uri="{FF2B5EF4-FFF2-40B4-BE49-F238E27FC236}">
                  <a16:creationId xmlns:a16="http://schemas.microsoft.com/office/drawing/2014/main" id="{0DE445AB-47E8-4B96-8586-539520DB4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42" name="圖形 41">
              <a:extLst>
                <a:ext uri="{FF2B5EF4-FFF2-40B4-BE49-F238E27FC236}">
                  <a16:creationId xmlns:a16="http://schemas.microsoft.com/office/drawing/2014/main" id="{833C938F-379E-4A00-BBA6-5457481D7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43" name="Rectangle 18">
              <a:extLst>
                <a:ext uri="{FF2B5EF4-FFF2-40B4-BE49-F238E27FC236}">
                  <a16:creationId xmlns:a16="http://schemas.microsoft.com/office/drawing/2014/main" id="{8C855EA8-D374-413F-A7D2-4295A2F0BA49}"/>
                </a:ext>
              </a:extLst>
            </p:cNvPr>
            <p:cNvSpPr/>
            <p:nvPr/>
          </p:nvSpPr>
          <p:spPr>
            <a:xfrm>
              <a:off x="346483" y="4455144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44" name="Rectangle 20">
              <a:extLst>
                <a:ext uri="{FF2B5EF4-FFF2-40B4-BE49-F238E27FC236}">
                  <a16:creationId xmlns:a16="http://schemas.microsoft.com/office/drawing/2014/main" id="{DA631CD2-C2E0-4DAC-92A4-EA9F9ED86760}"/>
                </a:ext>
              </a:extLst>
            </p:cNvPr>
            <p:cNvSpPr/>
            <p:nvPr/>
          </p:nvSpPr>
          <p:spPr>
            <a:xfrm>
              <a:off x="2077030" y="4434236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CA782A3-FA3E-4C92-94B8-68E1AF171CFE}"/>
              </a:ext>
            </a:extLst>
          </p:cNvPr>
          <p:cNvGrpSpPr/>
          <p:nvPr/>
        </p:nvGrpSpPr>
        <p:grpSpPr>
          <a:xfrm>
            <a:off x="2468288" y="2528874"/>
            <a:ext cx="1885718" cy="905555"/>
            <a:chOff x="355636" y="3456247"/>
            <a:chExt cx="2514290" cy="1207407"/>
          </a:xfrm>
        </p:grpSpPr>
        <p:grpSp>
          <p:nvGrpSpPr>
            <p:cNvPr id="33" name="群組 32">
              <a:extLst>
                <a:ext uri="{FF2B5EF4-FFF2-40B4-BE49-F238E27FC236}">
                  <a16:creationId xmlns:a16="http://schemas.microsoft.com/office/drawing/2014/main" id="{0BF0E64A-B2C2-40C9-AAB4-323DE92AA838}"/>
                </a:ext>
              </a:extLst>
            </p:cNvPr>
            <p:cNvGrpSpPr/>
            <p:nvPr/>
          </p:nvGrpSpPr>
          <p:grpSpPr>
            <a:xfrm>
              <a:off x="756833" y="3456247"/>
              <a:ext cx="1847268" cy="683987"/>
              <a:chOff x="756833" y="3456247"/>
              <a:chExt cx="1847268" cy="683987"/>
            </a:xfrm>
          </p:grpSpPr>
          <p:cxnSp>
            <p:nvCxnSpPr>
              <p:cNvPr id="38" name="Straight Connector 8">
                <a:extLst>
                  <a:ext uri="{FF2B5EF4-FFF2-40B4-BE49-F238E27FC236}">
                    <a16:creationId xmlns:a16="http://schemas.microsoft.com/office/drawing/2014/main" id="{AA854068-CB27-4778-9850-BBC6F4A701B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6833" y="3456902"/>
                <a:ext cx="894878" cy="562769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10">
                <a:extLst>
                  <a:ext uri="{FF2B5EF4-FFF2-40B4-BE49-F238E27FC236}">
                    <a16:creationId xmlns:a16="http://schemas.microsoft.com/office/drawing/2014/main" id="{97157DA9-D15E-4EFE-9A9B-D90B179B7E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68084" y="3456247"/>
                <a:ext cx="936017" cy="683987"/>
              </a:xfrm>
              <a:prstGeom prst="line">
                <a:avLst/>
              </a:prstGeom>
              <a:ln w="12700"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955736E6-8ECB-48F4-A196-43D7AF973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03566" y="3982545"/>
              <a:ext cx="666360" cy="671486"/>
            </a:xfrm>
            <a:prstGeom prst="rect">
              <a:avLst/>
            </a:prstGeom>
          </p:spPr>
        </p:pic>
        <p:pic>
          <p:nvPicPr>
            <p:cNvPr id="35" name="圖形 34">
              <a:extLst>
                <a:ext uri="{FF2B5EF4-FFF2-40B4-BE49-F238E27FC236}">
                  <a16:creationId xmlns:a16="http://schemas.microsoft.com/office/drawing/2014/main" id="{D921DC05-6451-4C54-993B-BB30738777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12267" y="3992168"/>
              <a:ext cx="666360" cy="671486"/>
            </a:xfrm>
            <a:prstGeom prst="rect">
              <a:avLst/>
            </a:prstGeom>
          </p:spPr>
        </p:pic>
        <p:sp>
          <p:nvSpPr>
            <p:cNvPr id="36" name="Rectangle 18">
              <a:extLst>
                <a:ext uri="{FF2B5EF4-FFF2-40B4-BE49-F238E27FC236}">
                  <a16:creationId xmlns:a16="http://schemas.microsoft.com/office/drawing/2014/main" id="{D75055D2-716A-4E73-B4F0-9C80DA4E3107}"/>
                </a:ext>
              </a:extLst>
            </p:cNvPr>
            <p:cNvSpPr/>
            <p:nvPr/>
          </p:nvSpPr>
          <p:spPr>
            <a:xfrm>
              <a:off x="355636" y="4455899"/>
              <a:ext cx="158897" cy="175632"/>
            </a:xfrm>
            <a:prstGeom prst="rect">
              <a:avLst/>
            </a:prstGeom>
            <a:solidFill>
              <a:srgbClr val="FF0066"/>
            </a:solidFill>
            <a:ln>
              <a:solidFill>
                <a:srgbClr val="99003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  <p:sp>
          <p:nvSpPr>
            <p:cNvPr id="37" name="Rectangle 20">
              <a:extLst>
                <a:ext uri="{FF2B5EF4-FFF2-40B4-BE49-F238E27FC236}">
                  <a16:creationId xmlns:a16="http://schemas.microsoft.com/office/drawing/2014/main" id="{B8140258-7DBB-406D-816A-C968EC42EBE3}"/>
                </a:ext>
              </a:extLst>
            </p:cNvPr>
            <p:cNvSpPr/>
            <p:nvPr/>
          </p:nvSpPr>
          <p:spPr>
            <a:xfrm>
              <a:off x="2086183" y="4434991"/>
              <a:ext cx="158897" cy="175632"/>
            </a:xfrm>
            <a:prstGeom prst="rect">
              <a:avLst/>
            </a:prstGeom>
            <a:solidFill>
              <a:srgbClr val="00FF99"/>
            </a:solidFill>
            <a:ln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760"/>
            </a:p>
          </p:txBody>
        </p:sp>
      </p:grpSp>
      <p:sp>
        <p:nvSpPr>
          <p:cNvPr id="15" name="Rectangle 12">
            <a:extLst>
              <a:ext uri="{FF2B5EF4-FFF2-40B4-BE49-F238E27FC236}">
                <a16:creationId xmlns:a16="http://schemas.microsoft.com/office/drawing/2014/main" id="{EEA8F8CA-26A5-4F46-8611-FE54A2625C64}"/>
              </a:ext>
            </a:extLst>
          </p:cNvPr>
          <p:cNvSpPr/>
          <p:nvPr/>
        </p:nvSpPr>
        <p:spPr>
          <a:xfrm>
            <a:off x="2693916" y="2173884"/>
            <a:ext cx="1492856" cy="365420"/>
          </a:xfrm>
          <a:prstGeom prst="rect">
            <a:avLst/>
          </a:prstGeom>
          <a:solidFill>
            <a:srgbClr val="39523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RAID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B7D8ACF6-6854-4BDF-B90F-EBB083180AE9}"/>
              </a:ext>
            </a:extLst>
          </p:cNvPr>
          <p:cNvSpPr/>
          <p:nvPr/>
        </p:nvSpPr>
        <p:spPr>
          <a:xfrm>
            <a:off x="2693916" y="1490692"/>
            <a:ext cx="1492856" cy="36598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17" name="Straight Connector 17">
            <a:extLst>
              <a:ext uri="{FF2B5EF4-FFF2-40B4-BE49-F238E27FC236}">
                <a16:creationId xmlns:a16="http://schemas.microsoft.com/office/drawing/2014/main" id="{9AF3A77F-68F2-4E7A-A502-795448890FD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>
            <a:off x="3440344" y="1856675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21">
            <a:extLst>
              <a:ext uri="{FF2B5EF4-FFF2-40B4-BE49-F238E27FC236}">
                <a16:creationId xmlns:a16="http://schemas.microsoft.com/office/drawing/2014/main" id="{B1550217-B3F6-42FE-AE51-14348D2690A0}"/>
              </a:ext>
            </a:extLst>
          </p:cNvPr>
          <p:cNvSpPr/>
          <p:nvPr/>
        </p:nvSpPr>
        <p:spPr>
          <a:xfrm>
            <a:off x="2828288" y="2454949"/>
            <a:ext cx="119173" cy="131724"/>
          </a:xfrm>
          <a:prstGeom prst="rect">
            <a:avLst/>
          </a:prstGeom>
          <a:solidFill>
            <a:srgbClr val="FF0066"/>
          </a:solidFill>
          <a:ln>
            <a:solidFill>
              <a:srgbClr val="99003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pic>
        <p:nvPicPr>
          <p:cNvPr id="19" name="Graphic 33" descr="Warning">
            <a:extLst>
              <a:ext uri="{FF2B5EF4-FFF2-40B4-BE49-F238E27FC236}">
                <a16:creationId xmlns:a16="http://schemas.microsoft.com/office/drawing/2014/main" id="{ABBAD159-08F4-4F61-AF18-5D63A40155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80839" y="2499756"/>
            <a:ext cx="446373" cy="446373"/>
          </a:xfrm>
          <a:prstGeom prst="rect">
            <a:avLst/>
          </a:prstGeom>
        </p:spPr>
      </p:pic>
      <p:sp>
        <p:nvSpPr>
          <p:cNvPr id="20" name="Rectangle 25">
            <a:extLst>
              <a:ext uri="{FF2B5EF4-FFF2-40B4-BE49-F238E27FC236}">
                <a16:creationId xmlns:a16="http://schemas.microsoft.com/office/drawing/2014/main" id="{2ADA8295-886F-4CF5-9F91-169FF2371740}"/>
              </a:ext>
            </a:extLst>
          </p:cNvPr>
          <p:cNvSpPr/>
          <p:nvPr/>
        </p:nvSpPr>
        <p:spPr>
          <a:xfrm>
            <a:off x="4916484" y="2173884"/>
            <a:ext cx="1492856" cy="365420"/>
          </a:xfrm>
          <a:prstGeom prst="rect">
            <a:avLst/>
          </a:prstGeom>
          <a:solidFill>
            <a:srgbClr val="39523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6">
            <a:extLst>
              <a:ext uri="{FF2B5EF4-FFF2-40B4-BE49-F238E27FC236}">
                <a16:creationId xmlns:a16="http://schemas.microsoft.com/office/drawing/2014/main" id="{180530C8-07F8-44CB-9F1E-260AA4E14419}"/>
              </a:ext>
            </a:extLst>
          </p:cNvPr>
          <p:cNvSpPr/>
          <p:nvPr/>
        </p:nvSpPr>
        <p:spPr>
          <a:xfrm>
            <a:off x="4916484" y="1490692"/>
            <a:ext cx="1492856" cy="36598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2" name="Straight Connector 30">
            <a:extLst>
              <a:ext uri="{FF2B5EF4-FFF2-40B4-BE49-F238E27FC236}">
                <a16:creationId xmlns:a16="http://schemas.microsoft.com/office/drawing/2014/main" id="{D896B05C-5B69-4F7C-983C-CB270417F66C}"/>
              </a:ext>
            </a:extLst>
          </p:cNvPr>
          <p:cNvCxnSpPr>
            <a:cxnSpLocks/>
            <a:stCxn id="21" idx="2"/>
            <a:endCxn id="20" idx="0"/>
          </p:cNvCxnSpPr>
          <p:nvPr/>
        </p:nvCxnSpPr>
        <p:spPr>
          <a:xfrm>
            <a:off x="5662912" y="1856675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36">
            <a:extLst>
              <a:ext uri="{FF2B5EF4-FFF2-40B4-BE49-F238E27FC236}">
                <a16:creationId xmlns:a16="http://schemas.microsoft.com/office/drawing/2014/main" id="{301E3C2A-1FA6-4EE4-9122-6D359864C595}"/>
              </a:ext>
            </a:extLst>
          </p:cNvPr>
          <p:cNvSpPr/>
          <p:nvPr/>
        </p:nvSpPr>
        <p:spPr>
          <a:xfrm>
            <a:off x="5069843" y="2454949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24" name="Straight Connector 39">
            <a:extLst>
              <a:ext uri="{FF2B5EF4-FFF2-40B4-BE49-F238E27FC236}">
                <a16:creationId xmlns:a16="http://schemas.microsoft.com/office/drawing/2014/main" id="{08A417FA-E8BB-47C0-AAFF-7E034D14DF6B}"/>
              </a:ext>
            </a:extLst>
          </p:cNvPr>
          <p:cNvCxnSpPr>
            <a:cxnSpLocks/>
          </p:cNvCxnSpPr>
          <p:nvPr/>
        </p:nvCxnSpPr>
        <p:spPr>
          <a:xfrm>
            <a:off x="5219389" y="2615386"/>
            <a:ext cx="756687" cy="699053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40">
            <a:extLst>
              <a:ext uri="{FF2B5EF4-FFF2-40B4-BE49-F238E27FC236}">
                <a16:creationId xmlns:a16="http://schemas.microsoft.com/office/drawing/2014/main" id="{4D10A109-F5A3-4D38-9477-A2CDA886B580}"/>
              </a:ext>
            </a:extLst>
          </p:cNvPr>
          <p:cNvSpPr/>
          <p:nvPr/>
        </p:nvSpPr>
        <p:spPr>
          <a:xfrm>
            <a:off x="7197231" y="2173884"/>
            <a:ext cx="1492856" cy="365420"/>
          </a:xfrm>
          <a:prstGeom prst="rect">
            <a:avLst/>
          </a:prstGeom>
          <a:solidFill>
            <a:srgbClr val="39523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ZFS </a:t>
            </a:r>
            <a:r>
              <a:rPr lang="en-US" altLang="zh-TW"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RAID</a:t>
            </a:r>
            <a:endParaRPr lang="en-US" sz="1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41">
            <a:extLst>
              <a:ext uri="{FF2B5EF4-FFF2-40B4-BE49-F238E27FC236}">
                <a16:creationId xmlns:a16="http://schemas.microsoft.com/office/drawing/2014/main" id="{552D5A88-72E3-44CC-8EB8-DB591EB395C9}"/>
              </a:ext>
            </a:extLst>
          </p:cNvPr>
          <p:cNvSpPr/>
          <p:nvPr/>
        </p:nvSpPr>
        <p:spPr>
          <a:xfrm>
            <a:off x="7197231" y="1490692"/>
            <a:ext cx="1492856" cy="365984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cxnSp>
        <p:nvCxnSpPr>
          <p:cNvPr id="27" name="Straight Connector 45">
            <a:extLst>
              <a:ext uri="{FF2B5EF4-FFF2-40B4-BE49-F238E27FC236}">
                <a16:creationId xmlns:a16="http://schemas.microsoft.com/office/drawing/2014/main" id="{A0BA2A72-B78E-495F-BA40-DF4441F9DA99}"/>
              </a:ext>
            </a:extLst>
          </p:cNvPr>
          <p:cNvCxnSpPr>
            <a:cxnSpLocks/>
            <a:stCxn id="26" idx="2"/>
            <a:endCxn id="25" idx="0"/>
          </p:cNvCxnSpPr>
          <p:nvPr/>
        </p:nvCxnSpPr>
        <p:spPr>
          <a:xfrm>
            <a:off x="7943659" y="1856675"/>
            <a:ext cx="0" cy="317208"/>
          </a:xfrm>
          <a:prstGeom prst="lin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46">
            <a:extLst>
              <a:ext uri="{FF2B5EF4-FFF2-40B4-BE49-F238E27FC236}">
                <a16:creationId xmlns:a16="http://schemas.microsoft.com/office/drawing/2014/main" id="{E5FA63D9-2DA2-4F37-A643-8771F9604355}"/>
              </a:ext>
            </a:extLst>
          </p:cNvPr>
          <p:cNvSpPr/>
          <p:nvPr/>
        </p:nvSpPr>
        <p:spPr>
          <a:xfrm>
            <a:off x="6992774" y="3254313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9EEC6DC0-894F-4227-8B04-72B9DD353FA3}"/>
              </a:ext>
            </a:extLst>
          </p:cNvPr>
          <p:cNvCxnSpPr>
            <a:cxnSpLocks/>
            <a:stCxn id="28" idx="0"/>
            <a:endCxn id="32" idx="2"/>
          </p:cNvCxnSpPr>
          <p:nvPr/>
        </p:nvCxnSpPr>
        <p:spPr>
          <a:xfrm flipV="1">
            <a:off x="7052360" y="2594736"/>
            <a:ext cx="320734" cy="659578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52">
            <a:extLst>
              <a:ext uri="{FF2B5EF4-FFF2-40B4-BE49-F238E27FC236}">
                <a16:creationId xmlns:a16="http://schemas.microsoft.com/office/drawing/2014/main" id="{5BBF007A-62F2-4A91-849F-F66B5B9AFA1A}"/>
              </a:ext>
            </a:extLst>
          </p:cNvPr>
          <p:cNvSpPr/>
          <p:nvPr/>
        </p:nvSpPr>
        <p:spPr>
          <a:xfrm>
            <a:off x="7313507" y="1793588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cxnSp>
        <p:nvCxnSpPr>
          <p:cNvPr id="31" name="Straight Connector 53">
            <a:extLst>
              <a:ext uri="{FF2B5EF4-FFF2-40B4-BE49-F238E27FC236}">
                <a16:creationId xmlns:a16="http://schemas.microsoft.com/office/drawing/2014/main" id="{40F3279F-75D1-491A-A35F-AAC95FA8AD78}"/>
              </a:ext>
            </a:extLst>
          </p:cNvPr>
          <p:cNvCxnSpPr>
            <a:cxnSpLocks/>
            <a:endCxn id="32" idx="0"/>
          </p:cNvCxnSpPr>
          <p:nvPr/>
        </p:nvCxnSpPr>
        <p:spPr>
          <a:xfrm>
            <a:off x="7442992" y="1809698"/>
            <a:ext cx="1" cy="537700"/>
          </a:xfrm>
          <a:prstGeom prst="line">
            <a:avLst/>
          </a:prstGeom>
          <a:ln w="22860">
            <a:solidFill>
              <a:srgbClr val="00FF99"/>
            </a:solidFill>
            <a:prstDash val="sysDash"/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52">
            <a:extLst>
              <a:ext uri="{FF2B5EF4-FFF2-40B4-BE49-F238E27FC236}">
                <a16:creationId xmlns:a16="http://schemas.microsoft.com/office/drawing/2014/main" id="{48939CA5-1421-4CCA-A3EF-D7064DD2FA3D}"/>
              </a:ext>
            </a:extLst>
          </p:cNvPr>
          <p:cNvSpPr/>
          <p:nvPr/>
        </p:nvSpPr>
        <p:spPr>
          <a:xfrm>
            <a:off x="7313507" y="2463011"/>
            <a:ext cx="119173" cy="131724"/>
          </a:xfrm>
          <a:prstGeom prst="rect">
            <a:avLst/>
          </a:prstGeom>
          <a:solidFill>
            <a:srgbClr val="00FF99"/>
          </a:solidFill>
          <a:ln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760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1E79DD0-C6DE-4096-B0BB-3B7A76171CB2}"/>
              </a:ext>
            </a:extLst>
          </p:cNvPr>
          <p:cNvSpPr txBox="1"/>
          <p:nvPr/>
        </p:nvSpPr>
        <p:spPr>
          <a:xfrm>
            <a:off x="2843772" y="4027661"/>
            <a:ext cx="5593825" cy="438582"/>
          </a:xfrm>
          <a:prstGeom prst="rect">
            <a:avLst/>
          </a:prstGeom>
          <a:noFill/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CN" altLang="en-US" sz="2400" b="1" spc="450">
                <a:ea typeface="微軟正黑體"/>
                <a:cs typeface="Calibri"/>
                <a:sym typeface="Arial" panose="020B0604020202020204" pitchFamily="34" charset="0"/>
              </a:rPr>
              <a:t>能避免系統運行中的原始數據損壞</a:t>
            </a:r>
          </a:p>
        </p:txBody>
      </p:sp>
    </p:spTree>
    <p:extLst>
      <p:ext uri="{BB962C8B-B14F-4D97-AF65-F5344CB8AC3E}">
        <p14:creationId xmlns:p14="http://schemas.microsoft.com/office/powerpoint/2010/main" val="29689051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群組 145">
            <a:extLst>
              <a:ext uri="{FF2B5EF4-FFF2-40B4-BE49-F238E27FC236}">
                <a16:creationId xmlns:a16="http://schemas.microsoft.com/office/drawing/2014/main" id="{78C02748-2FC0-41B2-8F60-1E8AE32CBCE5}"/>
              </a:ext>
            </a:extLst>
          </p:cNvPr>
          <p:cNvGrpSpPr/>
          <p:nvPr/>
        </p:nvGrpSpPr>
        <p:grpSpPr>
          <a:xfrm>
            <a:off x="5791463" y="1142977"/>
            <a:ext cx="3095697" cy="748260"/>
            <a:chOff x="6331819" y="1177001"/>
            <a:chExt cx="2454778" cy="748260"/>
          </a:xfrm>
        </p:grpSpPr>
        <p:sp>
          <p:nvSpPr>
            <p:cNvPr id="147" name="矩形: 剪去對角角落 146">
              <a:extLst>
                <a:ext uri="{FF2B5EF4-FFF2-40B4-BE49-F238E27FC236}">
                  <a16:creationId xmlns:a16="http://schemas.microsoft.com/office/drawing/2014/main" id="{B9A3C3D4-24A4-4BB9-B28A-C290914961B2}"/>
                </a:ext>
              </a:extLst>
            </p:cNvPr>
            <p:cNvSpPr/>
            <p:nvPr/>
          </p:nvSpPr>
          <p:spPr>
            <a:xfrm>
              <a:off x="6348356" y="1246365"/>
              <a:ext cx="2438241" cy="678896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8" name="矩形: 圓角 147">
              <a:extLst>
                <a:ext uri="{FF2B5EF4-FFF2-40B4-BE49-F238E27FC236}">
                  <a16:creationId xmlns:a16="http://schemas.microsoft.com/office/drawing/2014/main" id="{EFB7DC17-4DB0-44A1-B382-F751B2E29FCB}"/>
                </a:ext>
              </a:extLst>
            </p:cNvPr>
            <p:cNvSpPr/>
            <p:nvPr/>
          </p:nvSpPr>
          <p:spPr>
            <a:xfrm>
              <a:off x="6331819" y="1177001"/>
              <a:ext cx="2425164" cy="710335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3" name="群組 142">
            <a:extLst>
              <a:ext uri="{FF2B5EF4-FFF2-40B4-BE49-F238E27FC236}">
                <a16:creationId xmlns:a16="http://schemas.microsoft.com/office/drawing/2014/main" id="{3672CD61-D861-461E-9C7A-6A1CA2A5F6A3}"/>
              </a:ext>
            </a:extLst>
          </p:cNvPr>
          <p:cNvGrpSpPr/>
          <p:nvPr/>
        </p:nvGrpSpPr>
        <p:grpSpPr>
          <a:xfrm>
            <a:off x="6445246" y="2883026"/>
            <a:ext cx="2422966" cy="748260"/>
            <a:chOff x="6341920" y="1177001"/>
            <a:chExt cx="2460454" cy="748260"/>
          </a:xfrm>
        </p:grpSpPr>
        <p:sp>
          <p:nvSpPr>
            <p:cNvPr id="144" name="矩形: 剪去對角角落 143">
              <a:extLst>
                <a:ext uri="{FF2B5EF4-FFF2-40B4-BE49-F238E27FC236}">
                  <a16:creationId xmlns:a16="http://schemas.microsoft.com/office/drawing/2014/main" id="{F35FFA2A-ECC5-4C6A-A447-6275BED72C38}"/>
                </a:ext>
              </a:extLst>
            </p:cNvPr>
            <p:cNvSpPr/>
            <p:nvPr/>
          </p:nvSpPr>
          <p:spPr>
            <a:xfrm>
              <a:off x="6364133" y="1246365"/>
              <a:ext cx="2438241" cy="678896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5" name="矩形: 圓角 144">
              <a:extLst>
                <a:ext uri="{FF2B5EF4-FFF2-40B4-BE49-F238E27FC236}">
                  <a16:creationId xmlns:a16="http://schemas.microsoft.com/office/drawing/2014/main" id="{54BC77E5-1FF8-461E-A1CA-6DB6750ED568}"/>
                </a:ext>
              </a:extLst>
            </p:cNvPr>
            <p:cNvSpPr/>
            <p:nvPr/>
          </p:nvSpPr>
          <p:spPr>
            <a:xfrm>
              <a:off x="6341920" y="1177001"/>
              <a:ext cx="2425164" cy="710335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1" name="Google Shape;1029;p60">
            <a:extLst>
              <a:ext uri="{FF2B5EF4-FFF2-40B4-BE49-F238E27FC236}">
                <a16:creationId xmlns:a16="http://schemas.microsoft.com/office/drawing/2014/main" id="{64819EF8-5C82-4A3C-B4EB-2AE5B49D4E8B}"/>
              </a:ext>
            </a:extLst>
          </p:cNvPr>
          <p:cNvSpPr/>
          <p:nvPr/>
        </p:nvSpPr>
        <p:spPr>
          <a:xfrm>
            <a:off x="1034864" y="4247182"/>
            <a:ext cx="4522900" cy="165636"/>
          </a:xfrm>
          <a:prstGeom prst="rightArrow">
            <a:avLst>
              <a:gd name="adj1" fmla="val 50000"/>
              <a:gd name="adj2" fmla="val 115510"/>
            </a:avLst>
          </a:prstGeom>
          <a:solidFill>
            <a:srgbClr val="FFE07D"/>
          </a:solidFill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351"/>
            </a:pPr>
            <a:endParaRPr lang="zh-TW" altLang="en-US" sz="1013">
              <a:solidFill>
                <a:srgbClr val="FFFFFF"/>
              </a:solidFill>
              <a:latin typeface="Arial" panose="020B0604020202020204" pitchFamily="34" charset="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B9EB2BE5-9508-4755-9DA2-4D6108895A66}"/>
              </a:ext>
            </a:extLst>
          </p:cNvPr>
          <p:cNvGrpSpPr/>
          <p:nvPr/>
        </p:nvGrpSpPr>
        <p:grpSpPr>
          <a:xfrm>
            <a:off x="927685" y="1389508"/>
            <a:ext cx="4598264" cy="1994381"/>
            <a:chOff x="876301" y="1653972"/>
            <a:chExt cx="4910600" cy="1994381"/>
          </a:xfrm>
        </p:grpSpPr>
        <p:sp>
          <p:nvSpPr>
            <p:cNvPr id="118" name="Google Shape;1029;p60">
              <a:extLst>
                <a:ext uri="{FF2B5EF4-FFF2-40B4-BE49-F238E27FC236}">
                  <a16:creationId xmlns:a16="http://schemas.microsoft.com/office/drawing/2014/main" id="{38B7759A-208D-4A87-B40D-64C6EE42854F}"/>
                </a:ext>
              </a:extLst>
            </p:cNvPr>
            <p:cNvSpPr/>
            <p:nvPr/>
          </p:nvSpPr>
          <p:spPr>
            <a:xfrm>
              <a:off x="949326" y="2505599"/>
              <a:ext cx="4830117" cy="165636"/>
            </a:xfrm>
            <a:prstGeom prst="rightArrow">
              <a:avLst>
                <a:gd name="adj1" fmla="val 50000"/>
                <a:gd name="adj2" fmla="val 115510"/>
              </a:avLst>
            </a:prstGeom>
            <a:solidFill>
              <a:srgbClr val="FFE07D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351"/>
              </a:pPr>
              <a:endParaRPr lang="zh-TW" altLang="en-US" sz="101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3" name="Google Shape;1029;p60">
              <a:extLst>
                <a:ext uri="{FF2B5EF4-FFF2-40B4-BE49-F238E27FC236}">
                  <a16:creationId xmlns:a16="http://schemas.microsoft.com/office/drawing/2014/main" id="{048F7EE9-3982-4615-B38A-39CE6057465B}"/>
                </a:ext>
              </a:extLst>
            </p:cNvPr>
            <p:cNvSpPr/>
            <p:nvPr/>
          </p:nvSpPr>
          <p:spPr>
            <a:xfrm>
              <a:off x="876301" y="1653972"/>
              <a:ext cx="4910600" cy="165636"/>
            </a:xfrm>
            <a:prstGeom prst="rightArrow">
              <a:avLst>
                <a:gd name="adj1" fmla="val 50000"/>
                <a:gd name="adj2" fmla="val 115510"/>
              </a:avLst>
            </a:prstGeom>
            <a:solidFill>
              <a:srgbClr val="FFE07D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351"/>
              </a:pPr>
              <a:endParaRPr lang="zh-TW" altLang="en-US" sz="101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0" name="Google Shape;1029;p60">
              <a:extLst>
                <a:ext uri="{FF2B5EF4-FFF2-40B4-BE49-F238E27FC236}">
                  <a16:creationId xmlns:a16="http://schemas.microsoft.com/office/drawing/2014/main" id="{07E137FA-9ECA-4D75-AFCC-3E851A499AE0}"/>
                </a:ext>
              </a:extLst>
            </p:cNvPr>
            <p:cNvSpPr/>
            <p:nvPr/>
          </p:nvSpPr>
          <p:spPr>
            <a:xfrm>
              <a:off x="1402505" y="3482717"/>
              <a:ext cx="4236840" cy="165636"/>
            </a:xfrm>
            <a:prstGeom prst="rightArrow">
              <a:avLst>
                <a:gd name="adj1" fmla="val 50000"/>
                <a:gd name="adj2" fmla="val 115510"/>
              </a:avLst>
            </a:prstGeom>
            <a:solidFill>
              <a:srgbClr val="FFE07D"/>
            </a:solidFill>
            <a:ln>
              <a:noFill/>
            </a:ln>
            <a:effectLst>
              <a:outerShdw blurRad="889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351"/>
              </a:pPr>
              <a:endParaRPr lang="zh-TW" altLang="en-US" sz="1013">
                <a:solidFill>
                  <a:srgbClr val="FFFFFF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BB663A84-C7A9-425F-A368-D3B7AE02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ts val="3825"/>
              </a:lnSpc>
            </a:pPr>
            <a:r>
              <a:rPr lang="zh-TW" altLang="en-US"/>
              <a:t>並一次提供三階段的備份方式 </a:t>
            </a:r>
            <a:r>
              <a:rPr lang="en-US" altLang="zh-TW"/>
              <a:t>:</a:t>
            </a:r>
            <a:br>
              <a:rPr lang="en-US" altLang="zh-TW"/>
            </a:br>
            <a:r>
              <a:rPr lang="zh-TW" altLang="en-US"/>
              <a:t>給您最齊全的資料備援保護</a:t>
            </a:r>
          </a:p>
        </p:txBody>
      </p:sp>
      <p:pic>
        <p:nvPicPr>
          <p:cNvPr id="4" name="圖片 3" descr="一張含有 光, 彩色, 走路中, 傘 的圖片&#10;&#10;自動產生的描述">
            <a:extLst>
              <a:ext uri="{FF2B5EF4-FFF2-40B4-BE49-F238E27FC236}">
                <a16:creationId xmlns:a16="http://schemas.microsoft.com/office/drawing/2014/main" id="{11258B2E-B172-45D0-BD9A-E50A7FF8B5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 flipV="1">
            <a:off x="3184898" y="2832026"/>
            <a:ext cx="222833" cy="139014"/>
          </a:xfrm>
          <a:prstGeom prst="rect">
            <a:avLst/>
          </a:prstGeom>
        </p:spPr>
      </p:pic>
      <p:pic>
        <p:nvPicPr>
          <p:cNvPr id="5" name="圖片 4" descr="一張含有 電子用品, 電腦, 立體 的圖片&#10;&#10;自動產生的描述">
            <a:extLst>
              <a:ext uri="{FF2B5EF4-FFF2-40B4-BE49-F238E27FC236}">
                <a16:creationId xmlns:a16="http://schemas.microsoft.com/office/drawing/2014/main" id="{BF1A7A7A-4E0E-4C39-8009-C3749851C8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0960" y="3399354"/>
            <a:ext cx="1160367" cy="290552"/>
          </a:xfrm>
          <a:prstGeom prst="rect">
            <a:avLst/>
          </a:prstGeom>
        </p:spPr>
      </p:pic>
      <p:pic>
        <p:nvPicPr>
          <p:cNvPr id="6" name="圖片 5" descr="一張含有 電子用品, 監視器, 電腦, 相片 的圖片&#10;&#10;自動產生的描述">
            <a:extLst>
              <a:ext uri="{FF2B5EF4-FFF2-40B4-BE49-F238E27FC236}">
                <a16:creationId xmlns:a16="http://schemas.microsoft.com/office/drawing/2014/main" id="{C06C3C05-43B3-4930-A091-5EF0E9049C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058" y="3520505"/>
            <a:ext cx="1169407" cy="155876"/>
          </a:xfrm>
          <a:prstGeom prst="rect">
            <a:avLst/>
          </a:prstGeom>
        </p:spPr>
      </p:pic>
      <p:pic>
        <p:nvPicPr>
          <p:cNvPr id="12" name="Google Shape;1028;p60">
            <a:extLst>
              <a:ext uri="{FF2B5EF4-FFF2-40B4-BE49-F238E27FC236}">
                <a16:creationId xmlns:a16="http://schemas.microsoft.com/office/drawing/2014/main" id="{EF8AADA0-EEA5-4491-8B3F-6A8B2C0785DC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690" y="4073027"/>
            <a:ext cx="1982572" cy="495496"/>
          </a:xfrm>
          <a:prstGeom prst="rect">
            <a:avLst/>
          </a:prstGeom>
          <a:noFill/>
          <a:ln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1037;p60">
            <a:extLst>
              <a:ext uri="{FF2B5EF4-FFF2-40B4-BE49-F238E27FC236}">
                <a16:creationId xmlns:a16="http://schemas.microsoft.com/office/drawing/2014/main" id="{DC74B2F0-5187-4D49-8C6C-A81BCAF7C2C8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5594" y="1079171"/>
            <a:ext cx="828789" cy="82878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圖形 22">
            <a:extLst>
              <a:ext uri="{FF2B5EF4-FFF2-40B4-BE49-F238E27FC236}">
                <a16:creationId xmlns:a16="http://schemas.microsoft.com/office/drawing/2014/main" id="{7E1D8E04-E548-42DF-984A-F9E5DF5A44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1068853" y="4604713"/>
            <a:ext cx="715560" cy="209819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B7585719-3AD1-43BD-B6DC-533ADBA5C5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0946" y="3983812"/>
            <a:ext cx="1990006" cy="759807"/>
          </a:xfrm>
          <a:prstGeom prst="rect">
            <a:avLst/>
          </a:prstGeom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A8AAB544-CA53-458C-B416-61DE50A2B5B8}"/>
              </a:ext>
            </a:extLst>
          </p:cNvPr>
          <p:cNvGrpSpPr/>
          <p:nvPr/>
        </p:nvGrpSpPr>
        <p:grpSpPr>
          <a:xfrm>
            <a:off x="379401" y="1933213"/>
            <a:ext cx="744338" cy="744338"/>
            <a:chOff x="373507" y="2006514"/>
            <a:chExt cx="744338" cy="744338"/>
          </a:xfrm>
        </p:grpSpPr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F142B7F7-B456-4C1C-A7DB-1C2C2BA2EE4E}"/>
                </a:ext>
              </a:extLst>
            </p:cNvPr>
            <p:cNvSpPr/>
            <p:nvPr/>
          </p:nvSpPr>
          <p:spPr>
            <a:xfrm>
              <a:off x="373507" y="2006514"/>
              <a:ext cx="744338" cy="744338"/>
            </a:xfrm>
            <a:prstGeom prst="ellipse">
              <a:avLst/>
            </a:prstGeom>
            <a:solidFill>
              <a:srgbClr val="3952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C49D1D9B-1409-4E76-8734-9DEBC30C0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54" y="2078790"/>
              <a:ext cx="621049" cy="6210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文字方塊 2">
            <a:extLst>
              <a:ext uri="{FF2B5EF4-FFF2-40B4-BE49-F238E27FC236}">
                <a16:creationId xmlns:a16="http://schemas.microsoft.com/office/drawing/2014/main" id="{43B6A619-9153-4132-8AC3-81C0C84205CE}"/>
              </a:ext>
            </a:extLst>
          </p:cNvPr>
          <p:cNvSpPr txBox="1"/>
          <p:nvPr/>
        </p:nvSpPr>
        <p:spPr>
          <a:xfrm>
            <a:off x="5834645" y="1140965"/>
            <a:ext cx="2998815" cy="7175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 3 :</a:t>
            </a:r>
            <a:b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檔案類型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多版本控制，實現備份321的最佳工具</a:t>
            </a:r>
          </a:p>
        </p:txBody>
      </p:sp>
      <p:sp>
        <p:nvSpPr>
          <p:cNvPr id="87" name="文字方塊 86">
            <a:extLst>
              <a:ext uri="{FF2B5EF4-FFF2-40B4-BE49-F238E27FC236}">
                <a16:creationId xmlns:a16="http://schemas.microsoft.com/office/drawing/2014/main" id="{8288428A-DE3E-4D54-8FD1-F074E6B4CC19}"/>
              </a:ext>
            </a:extLst>
          </p:cNvPr>
          <p:cNvSpPr txBox="1"/>
          <p:nvPr/>
        </p:nvSpPr>
        <p:spPr>
          <a:xfrm>
            <a:off x="6461043" y="2901423"/>
            <a:ext cx="2407169" cy="6919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 err="1">
                <a:solidFill>
                  <a:schemeClr val="tx1"/>
                </a:solidFill>
                <a:latin typeface="微軟正黑體"/>
                <a:ea typeface="微軟正黑體"/>
              </a:rPr>
              <a:t>Snapsync</a:t>
            </a:r>
            <a:r>
              <a:rPr lang="en-US" altLang="zh-TW" sz="1200" b="1">
                <a:solidFill>
                  <a:schemeClr val="tx1"/>
                </a:solidFill>
                <a:latin typeface="微軟正黑體"/>
                <a:ea typeface="微軟正黑體"/>
              </a:rPr>
              <a:t> :</a:t>
            </a:r>
            <a:br>
              <a:rPr lang="en-US" altLang="zh-TW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b="1">
                <a:solidFill>
                  <a:schemeClr val="tx1"/>
                </a:solidFill>
                <a:latin typeface="微軟正黑體"/>
                <a:ea typeface="微軟正黑體"/>
              </a:rPr>
              <a:t>區塊層級</a:t>
            </a:r>
            <a:r>
              <a:rPr lang="en-US" altLang="zh-TW" sz="1200" b="1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en-US" altLang="zh-TW" sz="1200" b="1" err="1">
                <a:solidFill>
                  <a:schemeClr val="tx1"/>
                </a:solidFill>
                <a:latin typeface="微軟正黑體"/>
                <a:ea typeface="微軟正黑體"/>
              </a:rPr>
              <a:t>讓系統</a:t>
            </a:r>
            <a:r>
              <a:rPr lang="zh-TW" altLang="en-US" sz="1200" b="1">
                <a:solidFill>
                  <a:schemeClr val="tx1"/>
                </a:solidFill>
                <a:latin typeface="微軟正黑體"/>
                <a:ea typeface="微軟正黑體"/>
              </a:rPr>
              <a:t>始終維持一份在最新狀態的資料副本</a:t>
            </a:r>
            <a:endParaRPr lang="en-US" altLang="zh-TW" sz="1200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sp>
        <p:nvSpPr>
          <p:cNvPr id="117" name="矩形: 圓角 116">
            <a:extLst>
              <a:ext uri="{FF2B5EF4-FFF2-40B4-BE49-F238E27FC236}">
                <a16:creationId xmlns:a16="http://schemas.microsoft.com/office/drawing/2014/main" id="{7DCD0EFC-0F17-4623-B8B3-24C010022E49}"/>
              </a:ext>
            </a:extLst>
          </p:cNvPr>
          <p:cNvSpPr/>
          <p:nvPr/>
        </p:nvSpPr>
        <p:spPr>
          <a:xfrm>
            <a:off x="1767471" y="1308400"/>
            <a:ext cx="2619517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1BD09A93-754B-4214-9092-0C7BFCA21DA9}"/>
              </a:ext>
            </a:extLst>
          </p:cNvPr>
          <p:cNvSpPr/>
          <p:nvPr/>
        </p:nvSpPr>
        <p:spPr>
          <a:xfrm>
            <a:off x="1849130" y="1352377"/>
            <a:ext cx="2509503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RPO : 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每天 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週期性</a:t>
            </a: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 panose="020B0604020202020204" pitchFamily="34" charset="0"/>
            </a:endParaRPr>
          </a:p>
        </p:txBody>
      </p:sp>
      <p:sp>
        <p:nvSpPr>
          <p:cNvPr id="119" name="矩形: 圓角 118">
            <a:extLst>
              <a:ext uri="{FF2B5EF4-FFF2-40B4-BE49-F238E27FC236}">
                <a16:creationId xmlns:a16="http://schemas.microsoft.com/office/drawing/2014/main" id="{A943291D-6C05-4314-9C91-AF3046E4BD15}"/>
              </a:ext>
            </a:extLst>
          </p:cNvPr>
          <p:cNvSpPr/>
          <p:nvPr/>
        </p:nvSpPr>
        <p:spPr>
          <a:xfrm>
            <a:off x="1795382" y="2136022"/>
            <a:ext cx="2588181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1E936D25-21E9-4C6C-B5F3-432F0FDA54D4}"/>
              </a:ext>
            </a:extLst>
          </p:cNvPr>
          <p:cNvSpPr/>
          <p:nvPr/>
        </p:nvSpPr>
        <p:spPr>
          <a:xfrm>
            <a:off x="1831450" y="2179531"/>
            <a:ext cx="2528220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RPO : 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每小時 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24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小時 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365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天</a:t>
            </a: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1" name="矩形: 圓角 120">
            <a:extLst>
              <a:ext uri="{FF2B5EF4-FFF2-40B4-BE49-F238E27FC236}">
                <a16:creationId xmlns:a16="http://schemas.microsoft.com/office/drawing/2014/main" id="{45CA3BF5-C221-452B-9ECE-4B4BD9B1FB03}"/>
              </a:ext>
            </a:extLst>
          </p:cNvPr>
          <p:cNvSpPr/>
          <p:nvPr/>
        </p:nvSpPr>
        <p:spPr>
          <a:xfrm>
            <a:off x="1906779" y="3214722"/>
            <a:ext cx="2462838" cy="34119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A418388-91F1-4CF1-897B-8DDB12EB24EF}"/>
              </a:ext>
            </a:extLst>
          </p:cNvPr>
          <p:cNvSpPr/>
          <p:nvPr/>
        </p:nvSpPr>
        <p:spPr>
          <a:xfrm>
            <a:off x="1986887" y="3261545"/>
            <a:ext cx="233687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RPO : 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即時性 </a:t>
            </a:r>
            <a:r>
              <a:rPr lang="en-US" altLang="zh-TW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/ </a:t>
            </a:r>
            <a:r>
              <a:rPr lang="zh-TW" altLang="en-US" sz="12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Arial" panose="020B0604020202020204" pitchFamily="34" charset="0"/>
              </a:rPr>
              <a:t>隨時隨地</a:t>
            </a:r>
            <a:endParaRPr lang="en-US" altLang="zh-TW" sz="1200" b="1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0" name="圖形 1">
            <a:extLst>
              <a:ext uri="{FF2B5EF4-FFF2-40B4-BE49-F238E27FC236}">
                <a16:creationId xmlns:a16="http://schemas.microsoft.com/office/drawing/2014/main" id="{DD0E5A41-09A9-4AA8-87DD-B8088F7143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88175" y="2667270"/>
            <a:ext cx="903985" cy="594275"/>
          </a:xfrm>
          <a:prstGeom prst="rect">
            <a:avLst/>
          </a:prstGeom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2E2B490A-6F70-43CA-AFF5-6763754E3DE0}"/>
              </a:ext>
            </a:extLst>
          </p:cNvPr>
          <p:cNvGrpSpPr/>
          <p:nvPr/>
        </p:nvGrpSpPr>
        <p:grpSpPr>
          <a:xfrm>
            <a:off x="180282" y="2795421"/>
            <a:ext cx="1597372" cy="1040382"/>
            <a:chOff x="253140" y="3132718"/>
            <a:chExt cx="1597372" cy="1040382"/>
          </a:xfrm>
        </p:grpSpPr>
        <p:sp>
          <p:nvSpPr>
            <p:cNvPr id="31" name="Rounded Rectangle 97">
              <a:extLst>
                <a:ext uri="{FF2B5EF4-FFF2-40B4-BE49-F238E27FC236}">
                  <a16:creationId xmlns:a16="http://schemas.microsoft.com/office/drawing/2014/main" id="{24220E64-3D69-432E-9755-4E11819620FC}"/>
                </a:ext>
              </a:extLst>
            </p:cNvPr>
            <p:cNvSpPr/>
            <p:nvPr/>
          </p:nvSpPr>
          <p:spPr bwMode="auto">
            <a:xfrm>
              <a:off x="253140" y="3132718"/>
              <a:ext cx="1597372" cy="1040382"/>
            </a:xfrm>
            <a:prstGeom prst="roundRect">
              <a:avLst>
                <a:gd name="adj" fmla="val 10931"/>
              </a:avLst>
            </a:prstGeom>
            <a:gradFill>
              <a:gsLst>
                <a:gs pos="100000">
                  <a:srgbClr val="E1FFFF"/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35" name="Group 110">
              <a:extLst>
                <a:ext uri="{FF2B5EF4-FFF2-40B4-BE49-F238E27FC236}">
                  <a16:creationId xmlns:a16="http://schemas.microsoft.com/office/drawing/2014/main" id="{A0785276-2FA9-4159-A1C1-35B3BF3884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1401" y="3763194"/>
              <a:ext cx="651112" cy="362527"/>
              <a:chOff x="9492767" y="3749429"/>
              <a:chExt cx="648036" cy="360615"/>
            </a:xfrm>
          </p:grpSpPr>
          <p:sp>
            <p:nvSpPr>
              <p:cNvPr id="41" name="Trapezoid 117">
                <a:extLst>
                  <a:ext uri="{FF2B5EF4-FFF2-40B4-BE49-F238E27FC236}">
                    <a16:creationId xmlns:a16="http://schemas.microsoft.com/office/drawing/2014/main" id="{F100E0D9-EE6C-492C-AD6B-6A65533E0D47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37" name="Picture 3">
                <a:extLst>
                  <a:ext uri="{FF2B5EF4-FFF2-40B4-BE49-F238E27FC236}">
                    <a16:creationId xmlns:a16="http://schemas.microsoft.com/office/drawing/2014/main" id="{592D0A1F-B0E2-4526-A268-68AAD064A6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3">
                <a:extLst>
                  <a:ext uri="{FF2B5EF4-FFF2-40B4-BE49-F238E27FC236}">
                    <a16:creationId xmlns:a16="http://schemas.microsoft.com/office/drawing/2014/main" id="{B9FF33C7-0EFF-4C87-96AB-5F08F525F08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9" name="Picture 3">
                <a:extLst>
                  <a:ext uri="{FF2B5EF4-FFF2-40B4-BE49-F238E27FC236}">
                    <a16:creationId xmlns:a16="http://schemas.microsoft.com/office/drawing/2014/main" id="{CB090E89-C7BE-492B-B046-074FE307B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" name="Picture 3">
                <a:extLst>
                  <a:ext uri="{FF2B5EF4-FFF2-40B4-BE49-F238E27FC236}">
                    <a16:creationId xmlns:a16="http://schemas.microsoft.com/office/drawing/2014/main" id="{694AA935-9043-49CB-8458-BE9F724855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0" name="Bent Arrow 13">
              <a:extLst>
                <a:ext uri="{FF2B5EF4-FFF2-40B4-BE49-F238E27FC236}">
                  <a16:creationId xmlns:a16="http://schemas.microsoft.com/office/drawing/2014/main" id="{E1B3CB4D-BB64-4055-A43E-C3C9B471E765}"/>
                </a:ext>
              </a:extLst>
            </p:cNvPr>
            <p:cNvSpPr/>
            <p:nvPr/>
          </p:nvSpPr>
          <p:spPr bwMode="auto">
            <a:xfrm>
              <a:off x="378452" y="3303548"/>
              <a:ext cx="160582" cy="434263"/>
            </a:xfrm>
            <a:prstGeom prst="bentArrow">
              <a:avLst>
                <a:gd name="adj1" fmla="val 25000"/>
                <a:gd name="adj2" fmla="val 38653"/>
                <a:gd name="adj3" fmla="val 50000"/>
                <a:gd name="adj4" fmla="val 4375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51" name="Bent Arrow 129">
              <a:extLst>
                <a:ext uri="{FF2B5EF4-FFF2-40B4-BE49-F238E27FC236}">
                  <a16:creationId xmlns:a16="http://schemas.microsoft.com/office/drawing/2014/main" id="{9FC77B32-680F-49EE-A72C-ED4325CA99BD}"/>
                </a:ext>
              </a:extLst>
            </p:cNvPr>
            <p:cNvSpPr/>
            <p:nvPr/>
          </p:nvSpPr>
          <p:spPr bwMode="auto">
            <a:xfrm rot="5400000">
              <a:off x="1407196" y="3465539"/>
              <a:ext cx="413292" cy="145319"/>
            </a:xfrm>
            <a:prstGeom prst="bentArrow">
              <a:avLst>
                <a:gd name="adj1" fmla="val 25000"/>
                <a:gd name="adj2" fmla="val 40880"/>
                <a:gd name="adj3" fmla="val 50000"/>
                <a:gd name="adj4" fmla="val 6250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52" name="TextBox 25">
              <a:extLst>
                <a:ext uri="{FF2B5EF4-FFF2-40B4-BE49-F238E27FC236}">
                  <a16:creationId xmlns:a16="http://schemas.microsoft.com/office/drawing/2014/main" id="{6938EC1A-8837-4150-92A6-9F6404086B66}"/>
                </a:ext>
              </a:extLst>
            </p:cNvPr>
            <p:cNvSpPr txBox="1"/>
            <p:nvPr/>
          </p:nvSpPr>
          <p:spPr bwMode="auto">
            <a:xfrm>
              <a:off x="509561" y="3375512"/>
              <a:ext cx="1078264" cy="3693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Real-time 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900" b="1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Snapsync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06">
              <a:extLst>
                <a:ext uri="{FF2B5EF4-FFF2-40B4-BE49-F238E27FC236}">
                  <a16:creationId xmlns:a16="http://schemas.microsoft.com/office/drawing/2014/main" id="{22113C82-A73D-4B08-9456-A1ADB14B66FF}"/>
                </a:ext>
              </a:extLst>
            </p:cNvPr>
            <p:cNvSpPr/>
            <p:nvPr/>
          </p:nvSpPr>
          <p:spPr bwMode="auto">
            <a:xfrm>
              <a:off x="583768" y="3188905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3" name="Rounded Rectangle 106">
              <a:extLst>
                <a:ext uri="{FF2B5EF4-FFF2-40B4-BE49-F238E27FC236}">
                  <a16:creationId xmlns:a16="http://schemas.microsoft.com/office/drawing/2014/main" id="{FE1C44F1-4931-49C0-857B-65F4C5CF245E}"/>
                </a:ext>
              </a:extLst>
            </p:cNvPr>
            <p:cNvSpPr/>
            <p:nvPr/>
          </p:nvSpPr>
          <p:spPr bwMode="auto">
            <a:xfrm>
              <a:off x="583768" y="3309446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70" name="Group 110">
              <a:extLst>
                <a:ext uri="{FF2B5EF4-FFF2-40B4-BE49-F238E27FC236}">
                  <a16:creationId xmlns:a16="http://schemas.microsoft.com/office/drawing/2014/main" id="{C67D9E05-7F81-47A8-A563-6ADAAE0635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49" y="3763194"/>
              <a:ext cx="651112" cy="362527"/>
              <a:chOff x="9492767" y="3749429"/>
              <a:chExt cx="648036" cy="360615"/>
            </a:xfrm>
          </p:grpSpPr>
          <p:sp>
            <p:nvSpPr>
              <p:cNvPr id="73" name="Trapezoid 117">
                <a:extLst>
                  <a:ext uri="{FF2B5EF4-FFF2-40B4-BE49-F238E27FC236}">
                    <a16:creationId xmlns:a16="http://schemas.microsoft.com/office/drawing/2014/main" id="{661BC9F8-5DE0-4653-A22C-834353DE4C13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74" name="Picture 3">
                <a:extLst>
                  <a:ext uri="{FF2B5EF4-FFF2-40B4-BE49-F238E27FC236}">
                    <a16:creationId xmlns:a16="http://schemas.microsoft.com/office/drawing/2014/main" id="{8713837D-AC80-4AC8-92E2-0AD5C18AC9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6" name="Picture 3">
                <a:extLst>
                  <a:ext uri="{FF2B5EF4-FFF2-40B4-BE49-F238E27FC236}">
                    <a16:creationId xmlns:a16="http://schemas.microsoft.com/office/drawing/2014/main" id="{FAE9FE88-1634-4FF3-9E41-D95AAF85E06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77" name="Picture 3">
                <a:extLst>
                  <a:ext uri="{FF2B5EF4-FFF2-40B4-BE49-F238E27FC236}">
                    <a16:creationId xmlns:a16="http://schemas.microsoft.com/office/drawing/2014/main" id="{A6CF52F0-8F6C-486C-B375-452742830C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" name="Picture 3">
                <a:extLst>
                  <a:ext uri="{FF2B5EF4-FFF2-40B4-BE49-F238E27FC236}">
                    <a16:creationId xmlns:a16="http://schemas.microsoft.com/office/drawing/2014/main" id="{AF803107-6C42-45D0-918C-29485CBB9B2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96" name="Google Shape;1037;p60">
            <a:extLst>
              <a:ext uri="{FF2B5EF4-FFF2-40B4-BE49-F238E27FC236}">
                <a16:creationId xmlns:a16="http://schemas.microsoft.com/office/drawing/2014/main" id="{48A93860-F59F-4E68-9C5E-A036EF62B8F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69460" y="1079171"/>
            <a:ext cx="828789" cy="828789"/>
          </a:xfrm>
          <a:prstGeom prst="rect">
            <a:avLst/>
          </a:prstGeom>
          <a:noFill/>
          <a:ln>
            <a:noFill/>
          </a:ln>
          <a:effectLst>
            <a:outerShdw blurRad="889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99" name="群組 98">
            <a:extLst>
              <a:ext uri="{FF2B5EF4-FFF2-40B4-BE49-F238E27FC236}">
                <a16:creationId xmlns:a16="http://schemas.microsoft.com/office/drawing/2014/main" id="{98CDDD97-C269-4AE0-AD55-CD498B29F6F8}"/>
              </a:ext>
            </a:extLst>
          </p:cNvPr>
          <p:cNvGrpSpPr/>
          <p:nvPr/>
        </p:nvGrpSpPr>
        <p:grpSpPr>
          <a:xfrm>
            <a:off x="4943267" y="1933213"/>
            <a:ext cx="744338" cy="744338"/>
            <a:chOff x="373507" y="2006514"/>
            <a:chExt cx="744338" cy="744338"/>
          </a:xfrm>
        </p:grpSpPr>
        <p:sp>
          <p:nvSpPr>
            <p:cNvPr id="100" name="橢圓 99">
              <a:extLst>
                <a:ext uri="{FF2B5EF4-FFF2-40B4-BE49-F238E27FC236}">
                  <a16:creationId xmlns:a16="http://schemas.microsoft.com/office/drawing/2014/main" id="{2E6958BE-9307-4537-B8DA-99FB121C73D4}"/>
                </a:ext>
              </a:extLst>
            </p:cNvPr>
            <p:cNvSpPr/>
            <p:nvPr/>
          </p:nvSpPr>
          <p:spPr>
            <a:xfrm>
              <a:off x="373507" y="2006514"/>
              <a:ext cx="744338" cy="744338"/>
            </a:xfrm>
            <a:prstGeom prst="ellipse">
              <a:avLst/>
            </a:prstGeom>
            <a:solidFill>
              <a:srgbClr val="39523E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50"/>
            </a:p>
          </p:txBody>
        </p:sp>
        <p:pic>
          <p:nvPicPr>
            <p:cNvPr id="101" name="圖片 100">
              <a:extLst>
                <a:ext uri="{FF2B5EF4-FFF2-40B4-BE49-F238E27FC236}">
                  <a16:creationId xmlns:a16="http://schemas.microsoft.com/office/drawing/2014/main" id="{6B075908-4E84-407E-8568-05A1EABED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54" y="2078790"/>
              <a:ext cx="621049" cy="6210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02" name="群組 101">
            <a:extLst>
              <a:ext uri="{FF2B5EF4-FFF2-40B4-BE49-F238E27FC236}">
                <a16:creationId xmlns:a16="http://schemas.microsoft.com/office/drawing/2014/main" id="{DDCDD4E1-68E3-46BE-8C96-A39BF83B3118}"/>
              </a:ext>
            </a:extLst>
          </p:cNvPr>
          <p:cNvGrpSpPr/>
          <p:nvPr/>
        </p:nvGrpSpPr>
        <p:grpSpPr>
          <a:xfrm>
            <a:off x="4744148" y="2795421"/>
            <a:ext cx="1597372" cy="1040382"/>
            <a:chOff x="253140" y="3132718"/>
            <a:chExt cx="1597372" cy="1040382"/>
          </a:xfrm>
        </p:grpSpPr>
        <p:sp>
          <p:nvSpPr>
            <p:cNvPr id="103" name="Rounded Rectangle 97">
              <a:extLst>
                <a:ext uri="{FF2B5EF4-FFF2-40B4-BE49-F238E27FC236}">
                  <a16:creationId xmlns:a16="http://schemas.microsoft.com/office/drawing/2014/main" id="{3A756462-B9A3-4B97-A4D7-9D3C10CB0729}"/>
                </a:ext>
              </a:extLst>
            </p:cNvPr>
            <p:cNvSpPr/>
            <p:nvPr/>
          </p:nvSpPr>
          <p:spPr bwMode="auto">
            <a:xfrm>
              <a:off x="253140" y="3132718"/>
              <a:ext cx="1597372" cy="1040382"/>
            </a:xfrm>
            <a:prstGeom prst="roundRect">
              <a:avLst>
                <a:gd name="adj" fmla="val 10931"/>
              </a:avLst>
            </a:prstGeom>
            <a:gradFill>
              <a:gsLst>
                <a:gs pos="100000">
                  <a:srgbClr val="E1FFFF"/>
                </a:gs>
                <a:gs pos="0">
                  <a:schemeClr val="bg1"/>
                </a:gs>
              </a:gsLst>
              <a:lin ang="5400000" scaled="1"/>
            </a:gradFill>
            <a:ln>
              <a:noFill/>
            </a:ln>
            <a:effectLst>
              <a:outerShdw blurRad="241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zh-TW" altLang="en-US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04" name="Group 110">
              <a:extLst>
                <a:ext uri="{FF2B5EF4-FFF2-40B4-BE49-F238E27FC236}">
                  <a16:creationId xmlns:a16="http://schemas.microsoft.com/office/drawing/2014/main" id="{FA89BA44-A4C6-482F-8FB9-AC5908A713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1401" y="3763194"/>
              <a:ext cx="651112" cy="362527"/>
              <a:chOff x="9492767" y="3749429"/>
              <a:chExt cx="648036" cy="360615"/>
            </a:xfrm>
          </p:grpSpPr>
          <p:sp>
            <p:nvSpPr>
              <p:cNvPr id="126" name="Trapezoid 117">
                <a:extLst>
                  <a:ext uri="{FF2B5EF4-FFF2-40B4-BE49-F238E27FC236}">
                    <a16:creationId xmlns:a16="http://schemas.microsoft.com/office/drawing/2014/main" id="{A0F3947C-D7DC-4543-9238-210B45464EC0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27" name="Picture 3">
                <a:extLst>
                  <a:ext uri="{FF2B5EF4-FFF2-40B4-BE49-F238E27FC236}">
                    <a16:creationId xmlns:a16="http://schemas.microsoft.com/office/drawing/2014/main" id="{7ECEE36B-5989-4B92-A4A9-2812D0C5F1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8" name="Picture 3">
                <a:extLst>
                  <a:ext uri="{FF2B5EF4-FFF2-40B4-BE49-F238E27FC236}">
                    <a16:creationId xmlns:a16="http://schemas.microsoft.com/office/drawing/2014/main" id="{7FBE0F7E-746A-4CCD-BCC3-F1A22E8CB5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9" name="Picture 3">
                <a:extLst>
                  <a:ext uri="{FF2B5EF4-FFF2-40B4-BE49-F238E27FC236}">
                    <a16:creationId xmlns:a16="http://schemas.microsoft.com/office/drawing/2014/main" id="{3855B462-47DC-40D3-A341-05771D94DF5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0" name="Picture 3">
                <a:extLst>
                  <a:ext uri="{FF2B5EF4-FFF2-40B4-BE49-F238E27FC236}">
                    <a16:creationId xmlns:a16="http://schemas.microsoft.com/office/drawing/2014/main" id="{A97134BD-42EB-45E3-BCEF-B168E217CA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5" name="Bent Arrow 13">
              <a:extLst>
                <a:ext uri="{FF2B5EF4-FFF2-40B4-BE49-F238E27FC236}">
                  <a16:creationId xmlns:a16="http://schemas.microsoft.com/office/drawing/2014/main" id="{84BD4C5F-6D9B-4192-82CA-DE3779AF59CA}"/>
                </a:ext>
              </a:extLst>
            </p:cNvPr>
            <p:cNvSpPr/>
            <p:nvPr/>
          </p:nvSpPr>
          <p:spPr bwMode="auto">
            <a:xfrm>
              <a:off x="378452" y="3303548"/>
              <a:ext cx="160582" cy="434263"/>
            </a:xfrm>
            <a:prstGeom prst="bentArrow">
              <a:avLst>
                <a:gd name="adj1" fmla="val 25000"/>
                <a:gd name="adj2" fmla="val 38653"/>
                <a:gd name="adj3" fmla="val 50000"/>
                <a:gd name="adj4" fmla="val 4375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06" name="Bent Arrow 129">
              <a:extLst>
                <a:ext uri="{FF2B5EF4-FFF2-40B4-BE49-F238E27FC236}">
                  <a16:creationId xmlns:a16="http://schemas.microsoft.com/office/drawing/2014/main" id="{14048313-22C8-496D-92AF-27C353219D7F}"/>
                </a:ext>
              </a:extLst>
            </p:cNvPr>
            <p:cNvSpPr/>
            <p:nvPr/>
          </p:nvSpPr>
          <p:spPr bwMode="auto">
            <a:xfrm rot="5400000">
              <a:off x="1407196" y="3465539"/>
              <a:ext cx="413292" cy="145319"/>
            </a:xfrm>
            <a:prstGeom prst="bentArrow">
              <a:avLst>
                <a:gd name="adj1" fmla="val 25000"/>
                <a:gd name="adj2" fmla="val 40880"/>
                <a:gd name="adj3" fmla="val 50000"/>
                <a:gd name="adj4" fmla="val 62500"/>
              </a:avLst>
            </a:prstGeom>
            <a:solidFill>
              <a:schemeClr val="accent1"/>
            </a:solidFill>
            <a:ln w="1270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altLang="zh-TW" sz="10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charset="0"/>
                <a:sym typeface="Arial" panose="020B0604020202020204" pitchFamily="34" charset="0"/>
              </a:endParaRPr>
            </a:p>
          </p:txBody>
        </p:sp>
        <p:sp>
          <p:nvSpPr>
            <p:cNvPr id="107" name="TextBox 25">
              <a:extLst>
                <a:ext uri="{FF2B5EF4-FFF2-40B4-BE49-F238E27FC236}">
                  <a16:creationId xmlns:a16="http://schemas.microsoft.com/office/drawing/2014/main" id="{9E564991-9CE7-49E4-8455-AA7BBFB85FE6}"/>
                </a:ext>
              </a:extLst>
            </p:cNvPr>
            <p:cNvSpPr txBox="1"/>
            <p:nvPr/>
          </p:nvSpPr>
          <p:spPr bwMode="auto">
            <a:xfrm>
              <a:off x="509561" y="3375512"/>
              <a:ext cx="1078264" cy="369332"/>
            </a:xfrm>
            <a:prstGeom prst="rect">
              <a:avLst/>
            </a:prstGeom>
          </p:spPr>
          <p:txBody>
            <a:bodyPr wrap="square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900" b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Real-time 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defRPr/>
              </a:pPr>
              <a:r>
                <a:rPr lang="en-US" sz="900" b="1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Snapsync</a:t>
              </a:r>
              <a:endParaRPr lang="en-US" sz="9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Rounded Rectangle 106">
              <a:extLst>
                <a:ext uri="{FF2B5EF4-FFF2-40B4-BE49-F238E27FC236}">
                  <a16:creationId xmlns:a16="http://schemas.microsoft.com/office/drawing/2014/main" id="{9AECA48F-6654-420C-B28E-0494744816B5}"/>
                </a:ext>
              </a:extLst>
            </p:cNvPr>
            <p:cNvSpPr/>
            <p:nvPr/>
          </p:nvSpPr>
          <p:spPr bwMode="auto">
            <a:xfrm>
              <a:off x="583768" y="3188905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09" name="Rounded Rectangle 106">
              <a:extLst>
                <a:ext uri="{FF2B5EF4-FFF2-40B4-BE49-F238E27FC236}">
                  <a16:creationId xmlns:a16="http://schemas.microsoft.com/office/drawing/2014/main" id="{73E506DB-80F0-4668-9C85-4E4C652694F1}"/>
                </a:ext>
              </a:extLst>
            </p:cNvPr>
            <p:cNvSpPr/>
            <p:nvPr/>
          </p:nvSpPr>
          <p:spPr bwMode="auto">
            <a:xfrm>
              <a:off x="583768" y="3309446"/>
              <a:ext cx="926997" cy="81842"/>
            </a:xfrm>
            <a:prstGeom prst="roundRect">
              <a:avLst/>
            </a:prstGeom>
            <a:gradFill>
              <a:gsLst>
                <a:gs pos="0">
                  <a:srgbClr val="0294C1"/>
                </a:gs>
                <a:gs pos="100000">
                  <a:srgbClr val="0A57A3"/>
                </a:gs>
              </a:gsLst>
              <a:lin ang="0" scaled="0"/>
            </a:gradFill>
            <a:ln w="12700">
              <a:noFill/>
            </a:ln>
            <a:effectLst>
              <a:outerShdw blurRad="88900" dist="38100" dir="2700000" sx="80000" sy="80000" algn="tl" rotWithShape="0">
                <a:prstClr val="black">
                  <a:alpha val="13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sz="400" b="1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grpSp>
          <p:nvGrpSpPr>
            <p:cNvPr id="110" name="Group 110">
              <a:extLst>
                <a:ext uri="{FF2B5EF4-FFF2-40B4-BE49-F238E27FC236}">
                  <a16:creationId xmlns:a16="http://schemas.microsoft.com/office/drawing/2014/main" id="{C5BE36AA-5956-45FD-8752-98B64377B4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449" y="3763194"/>
              <a:ext cx="651112" cy="362527"/>
              <a:chOff x="9492767" y="3749429"/>
              <a:chExt cx="648036" cy="360615"/>
            </a:xfrm>
          </p:grpSpPr>
          <p:sp>
            <p:nvSpPr>
              <p:cNvPr id="111" name="Trapezoid 117">
                <a:extLst>
                  <a:ext uri="{FF2B5EF4-FFF2-40B4-BE49-F238E27FC236}">
                    <a16:creationId xmlns:a16="http://schemas.microsoft.com/office/drawing/2014/main" id="{37B46C25-ADEF-4C55-8B48-B5294BE84CE4}"/>
                  </a:ext>
                </a:extLst>
              </p:cNvPr>
              <p:cNvSpPr/>
              <p:nvPr/>
            </p:nvSpPr>
            <p:spPr bwMode="auto">
              <a:xfrm>
                <a:off x="9492767" y="4059246"/>
                <a:ext cx="648036" cy="50798"/>
              </a:xfrm>
              <a:prstGeom prst="trapezoid">
                <a:avLst>
                  <a:gd name="adj" fmla="val 118095"/>
                </a:avLst>
              </a:prstGeom>
              <a:solidFill>
                <a:schemeClr val="bg1">
                  <a:lumMod val="85000"/>
                </a:scheme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endParaRPr lang="en-US" altLang="zh-TW" sz="1000">
                  <a:solidFill>
                    <a:schemeClr val="tx1"/>
                  </a:solidFill>
                  <a:latin typeface="Arial" panose="020B0604020202020204" pitchFamily="34" charset="0"/>
                  <a:ea typeface="微軟正黑體" panose="020B0604030504040204" pitchFamily="34" charset="-120"/>
                  <a:cs typeface="Arial" charset="0"/>
                  <a:sym typeface="Arial" panose="020B0604020202020204" pitchFamily="34" charset="0"/>
                </a:endParaRPr>
              </a:p>
            </p:txBody>
          </p:sp>
          <p:pic>
            <p:nvPicPr>
              <p:cNvPr id="113" name="Picture 3">
                <a:extLst>
                  <a:ext uri="{FF2B5EF4-FFF2-40B4-BE49-F238E27FC236}">
                    <a16:creationId xmlns:a16="http://schemas.microsoft.com/office/drawing/2014/main" id="{B0211713-D05A-4C0A-9A00-AC30AA2B67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5" name="Picture 3">
                <a:extLst>
                  <a:ext uri="{FF2B5EF4-FFF2-40B4-BE49-F238E27FC236}">
                    <a16:creationId xmlns:a16="http://schemas.microsoft.com/office/drawing/2014/main" id="{3A675038-8168-4800-AAD9-6DB2CA39D8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920137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4" name="Picture 3">
                <a:extLst>
                  <a:ext uri="{FF2B5EF4-FFF2-40B4-BE49-F238E27FC236}">
                    <a16:creationId xmlns:a16="http://schemas.microsoft.com/office/drawing/2014/main" id="{421C00E1-2BA7-423C-BB8A-E9ABC3344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37749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5" name="Picture 3">
                <a:extLst>
                  <a:ext uri="{FF2B5EF4-FFF2-40B4-BE49-F238E27FC236}">
                    <a16:creationId xmlns:a16="http://schemas.microsoft.com/office/drawing/2014/main" id="{C4EED4DF-7E5A-4580-A588-53DEC274B3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807175" y="3749429"/>
                <a:ext cx="262061" cy="1707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40" name="群組 139">
            <a:extLst>
              <a:ext uri="{FF2B5EF4-FFF2-40B4-BE49-F238E27FC236}">
                <a16:creationId xmlns:a16="http://schemas.microsoft.com/office/drawing/2014/main" id="{05A44846-A7C6-4806-B288-E50C5C746EE0}"/>
              </a:ext>
            </a:extLst>
          </p:cNvPr>
          <p:cNvGrpSpPr/>
          <p:nvPr/>
        </p:nvGrpSpPr>
        <p:grpSpPr>
          <a:xfrm>
            <a:off x="5791463" y="1980062"/>
            <a:ext cx="3095697" cy="748260"/>
            <a:chOff x="6331819" y="1177001"/>
            <a:chExt cx="2454778" cy="748260"/>
          </a:xfrm>
        </p:grpSpPr>
        <p:sp>
          <p:nvSpPr>
            <p:cNvPr id="141" name="矩形: 剪去對角角落 140">
              <a:extLst>
                <a:ext uri="{FF2B5EF4-FFF2-40B4-BE49-F238E27FC236}">
                  <a16:creationId xmlns:a16="http://schemas.microsoft.com/office/drawing/2014/main" id="{01233A09-D697-4D79-B0D6-8A360D258EDE}"/>
                </a:ext>
              </a:extLst>
            </p:cNvPr>
            <p:cNvSpPr/>
            <p:nvPr/>
          </p:nvSpPr>
          <p:spPr>
            <a:xfrm>
              <a:off x="6348356" y="1246365"/>
              <a:ext cx="2438241" cy="678896"/>
            </a:xfrm>
            <a:prstGeom prst="snip2DiagRect">
              <a:avLst>
                <a:gd name="adj1" fmla="val 0"/>
                <a:gd name="adj2" fmla="val 11831"/>
              </a:avLst>
            </a:prstGeom>
            <a:solidFill>
              <a:srgbClr val="39523E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2" name="矩形: 圓角 141">
              <a:extLst>
                <a:ext uri="{FF2B5EF4-FFF2-40B4-BE49-F238E27FC236}">
                  <a16:creationId xmlns:a16="http://schemas.microsoft.com/office/drawing/2014/main" id="{F1487D67-92E7-4BC9-865C-F33A3EFCACC6}"/>
                </a:ext>
              </a:extLst>
            </p:cNvPr>
            <p:cNvSpPr/>
            <p:nvPr/>
          </p:nvSpPr>
          <p:spPr>
            <a:xfrm>
              <a:off x="6331819" y="1177001"/>
              <a:ext cx="2425164" cy="710335"/>
            </a:xfrm>
            <a:prstGeom prst="roundRect">
              <a:avLst>
                <a:gd name="adj" fmla="val 3376"/>
              </a:avLst>
            </a:prstGeom>
            <a:gradFill>
              <a:gsLst>
                <a:gs pos="0">
                  <a:schemeClr val="bg1"/>
                </a:gs>
                <a:gs pos="100000">
                  <a:srgbClr val="D7EBFD"/>
                </a:gs>
              </a:gsLst>
              <a:lin ang="540000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ts val="2550"/>
                </a:lnSpc>
              </a:pPr>
              <a:endParaRPr lang="zh-TW" altLang="en-US" sz="16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85" name="文字方塊 84">
            <a:extLst>
              <a:ext uri="{FF2B5EF4-FFF2-40B4-BE49-F238E27FC236}">
                <a16:creationId xmlns:a16="http://schemas.microsoft.com/office/drawing/2014/main" id="{FBAA9CCC-9308-4F75-8FDA-8B2961196F02}"/>
              </a:ext>
            </a:extLst>
          </p:cNvPr>
          <p:cNvSpPr txBox="1"/>
          <p:nvPr/>
        </p:nvSpPr>
        <p:spPr>
          <a:xfrm>
            <a:off x="5801711" y="1987559"/>
            <a:ext cx="3091255" cy="71756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en-US" altLang="zh-TW" sz="1200" b="1">
                <a:solidFill>
                  <a:schemeClr val="tx1"/>
                </a:solidFill>
                <a:latin typeface="微軟正黑體"/>
                <a:ea typeface="微軟正黑體"/>
              </a:rPr>
              <a:t>Snapshot &amp; Replica : </a:t>
            </a:r>
          </a:p>
          <a:p>
            <a:pPr>
              <a:lnSpc>
                <a:spcPts val="1575"/>
              </a:lnSpc>
              <a:spcBef>
                <a:spcPts val="150"/>
              </a:spcBef>
            </a:pPr>
            <a:r>
              <a:rPr lang="zh-TW" altLang="en-US" sz="1200" b="1">
                <a:solidFill>
                  <a:schemeClr val="tx1"/>
                </a:solidFill>
                <a:latin typeface="微軟正黑體"/>
                <a:ea typeface="微軟正黑體"/>
              </a:rPr>
              <a:t>區塊層級</a:t>
            </a:r>
            <a:r>
              <a:rPr lang="en-US" altLang="zh-TW" sz="1200" b="1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200" b="1">
                <a:solidFill>
                  <a:schemeClr val="tx1"/>
                </a:solidFill>
                <a:latin typeface="微軟正黑體"/>
                <a:ea typeface="微軟正黑體"/>
              </a:rPr>
              <a:t>多版本控制</a:t>
            </a:r>
            <a:r>
              <a:rPr lang="en-US" altLang="zh-TW" sz="1200" b="1">
                <a:solidFill>
                  <a:schemeClr val="tx1"/>
                </a:solidFill>
                <a:latin typeface="微軟正黑體"/>
                <a:ea typeface="微軟正黑體"/>
              </a:rPr>
              <a:t>, ZFS</a:t>
            </a:r>
            <a:r>
              <a:rPr lang="zh-TW" altLang="en-US" sz="1200" b="1">
                <a:solidFill>
                  <a:schemeClr val="tx1"/>
                </a:solidFill>
                <a:latin typeface="微軟正黑體"/>
                <a:ea typeface="微軟正黑體"/>
              </a:rPr>
              <a:t>提供最輕負載量的快照</a:t>
            </a:r>
            <a:r>
              <a:rPr lang="en-US" altLang="zh-TW" sz="1200" b="1">
                <a:solidFill>
                  <a:schemeClr val="tx1"/>
                </a:solidFill>
                <a:latin typeface="微軟正黑體"/>
                <a:ea typeface="微軟正黑體"/>
              </a:rPr>
              <a:t>, </a:t>
            </a:r>
            <a:r>
              <a:rPr lang="zh-TW" altLang="en-US" sz="1200" b="1">
                <a:solidFill>
                  <a:schemeClr val="tx1"/>
                </a:solidFill>
                <a:latin typeface="微軟正黑體"/>
                <a:ea typeface="微軟正黑體"/>
              </a:rPr>
              <a:t>完全不影響儲存效能</a:t>
            </a:r>
            <a:endParaRPr lang="en-US" altLang="zh-TW" sz="1200" b="1">
              <a:solidFill>
                <a:schemeClr val="tx1"/>
              </a:solidFill>
              <a:latin typeface="微軟正黑體"/>
              <a:ea typeface="微軟正黑體"/>
            </a:endParaRPr>
          </a:p>
        </p:txBody>
      </p:sp>
      <p:pic>
        <p:nvPicPr>
          <p:cNvPr id="81" name="圖片 80">
            <a:extLst>
              <a:ext uri="{FF2B5EF4-FFF2-40B4-BE49-F238E27FC236}">
                <a16:creationId xmlns:a16="http://schemas.microsoft.com/office/drawing/2014/main" id="{7EC13E61-A1CF-4B03-A3A8-FCCA66063BB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478" y="3874502"/>
            <a:ext cx="1098846" cy="90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89881"/>
      </p:ext>
    </p:extLst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2615</Words>
  <Application>Microsoft Office PowerPoint</Application>
  <PresentationFormat>如螢幕大小 (16:9)</PresentationFormat>
  <Paragraphs>474</Paragraphs>
  <Slides>40</Slides>
  <Notes>16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40</vt:i4>
      </vt:variant>
    </vt:vector>
  </HeadingPairs>
  <TitlesOfParts>
    <vt:vector size="47" baseType="lpstr">
      <vt:lpstr>Microsoft JhengHei UI</vt:lpstr>
      <vt:lpstr>Microsoft JhengHei</vt:lpstr>
      <vt:lpstr>Microsoft JhengHei</vt:lpstr>
      <vt:lpstr>Arial</vt:lpstr>
      <vt:lpstr>Calibri</vt:lpstr>
      <vt:lpstr>Helvetica</vt:lpstr>
      <vt:lpstr>自訂設計</vt:lpstr>
      <vt:lpstr>PowerPoint 簡報</vt:lpstr>
      <vt:lpstr>選擇桌上型NAS的原因</vt:lpstr>
      <vt:lpstr>有需要再擴充 精省投資</vt:lpstr>
      <vt:lpstr>企業級作業系統</vt:lpstr>
      <vt:lpstr>QNAP 首款QuTS hero 桌上機 : 為什麼我們企業級 NAS 選用 ZFS 檔案系統</vt:lpstr>
      <vt:lpstr>強大的在線資料縮減技術 –  能大幅延長 SSD 的使用壽命</vt:lpstr>
      <vt:lpstr>突破想像的巨量儲存 – 是進行大數據分析 / 邊緣運算 / AI 推論的最佳資料載體</vt:lpstr>
      <vt:lpstr>強大的資料自我修復能力</vt:lpstr>
      <vt:lpstr>並一次提供三階段的備份方式 : 給您最齊全的資料備援保護</vt:lpstr>
      <vt:lpstr>專用的WORM (一寫多讀) 功能</vt:lpstr>
      <vt:lpstr>TS-h686/ TS-h886 經濟的入門級 Xeon NAS</vt:lpstr>
      <vt:lpstr>Intel Xeon D 企業級處理器</vt:lpstr>
      <vt:lpstr>支援ECC 記憶體 (Error Correcting Code)</vt:lpstr>
      <vt:lpstr>ECC 記憶體對ZFS的重要性</vt:lpstr>
      <vt:lpstr>TS-h686/ TS-h886 正面硬體配置</vt:lpstr>
      <vt:lpstr>背面硬體配置</vt:lpstr>
      <vt:lpstr>內部硬體配置</vt:lpstr>
      <vt:lpstr>分區溫控 有效降低風扇噪音</vt:lpstr>
      <vt:lpstr>標配四個2.5 GbE網路埠</vt:lpstr>
      <vt:lpstr>QNAP 5埠2.5GbE 網路交換機 </vt:lpstr>
      <vt:lpstr>網速再上一層 5GbE網路擴充卡</vt:lpstr>
      <vt:lpstr>內建兩個PCIe Gen3 x4 M.2 SSD埠</vt:lpstr>
      <vt:lpstr>QuTS hero 專用機最佳化儲存分區配置</vt:lpstr>
      <vt:lpstr>兩支PCIe Gen3 x8 擴充槽 提供極速的擴充效能</vt:lpstr>
      <vt:lpstr>完整的 擴充方案</vt:lpstr>
      <vt:lpstr>儲存擴充：TL SATA JBOD 擴充櫃 提供高效與經濟的儲存擴充需求</vt:lpstr>
      <vt:lpstr>隨附 QXP 擴充卡與外接線材，即買即用</vt:lpstr>
      <vt:lpstr>網路擴充：豐富的各式網路相關擴充配件</vt:lpstr>
      <vt:lpstr>效能擴充：利用 QM2 卡擴展 NVMe SSD </vt:lpstr>
      <vt:lpstr>QuTS hero</vt:lpstr>
      <vt:lpstr>HBS 3.0 輕鬆完成備份3-2-1的策略</vt:lpstr>
      <vt:lpstr>HybridMount 無縫掛載雲空間，兩種彈性存取模式</vt:lpstr>
      <vt:lpstr>LUN 資料上雲與大型資料庫雲端備份利器： VJBOD cloud 區塊型雲網關</vt:lpstr>
      <vt:lpstr>Boxafe:  Google G Suite與Microsoft 365的備份還原方案</vt:lpstr>
      <vt:lpstr>外接GPU卡 增加HDMI輸出與加速影音轉檔</vt:lpstr>
      <vt:lpstr>QuTS hero支援外接GPU卡的軟體功能</vt:lpstr>
      <vt:lpstr>影像加速應用1-專業多媒體工作者</vt:lpstr>
      <vt:lpstr>影像加速應用2-AI推論主機</vt:lpstr>
      <vt:lpstr>影像加速應用3 Virtualization Station 虛擬機器工作站 一機多用途更如虎添翼，執行更多虛擬機!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Coco Chiang</dc:creator>
  <cp:lastModifiedBy>QNAP_Yvonne Tsai</cp:lastModifiedBy>
  <cp:revision>3</cp:revision>
  <dcterms:modified xsi:type="dcterms:W3CDTF">2020-06-16T06:15:42Z</dcterms:modified>
</cp:coreProperties>
</file>