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42"/>
  </p:notesMasterIdLst>
  <p:sldIdLst>
    <p:sldId id="301" r:id="rId2"/>
    <p:sldId id="428" r:id="rId3"/>
    <p:sldId id="437" r:id="rId4"/>
    <p:sldId id="1402" r:id="rId5"/>
    <p:sldId id="1417" r:id="rId6"/>
    <p:sldId id="1418" r:id="rId7"/>
    <p:sldId id="1420" r:id="rId8"/>
    <p:sldId id="1421" r:id="rId9"/>
    <p:sldId id="1419" r:id="rId10"/>
    <p:sldId id="1422" r:id="rId11"/>
    <p:sldId id="303" r:id="rId12"/>
    <p:sldId id="297" r:id="rId13"/>
    <p:sldId id="300" r:id="rId14"/>
    <p:sldId id="1425" r:id="rId15"/>
    <p:sldId id="309" r:id="rId16"/>
    <p:sldId id="323" r:id="rId17"/>
    <p:sldId id="308" r:id="rId18"/>
    <p:sldId id="438" r:id="rId19"/>
    <p:sldId id="432" r:id="rId20"/>
    <p:sldId id="1428" r:id="rId21"/>
    <p:sldId id="1427" r:id="rId22"/>
    <p:sldId id="274" r:id="rId23"/>
    <p:sldId id="433" r:id="rId24"/>
    <p:sldId id="436" r:id="rId25"/>
    <p:sldId id="439" r:id="rId26"/>
    <p:sldId id="435" r:id="rId27"/>
    <p:sldId id="548" r:id="rId28"/>
    <p:sldId id="315" r:id="rId29"/>
    <p:sldId id="424" r:id="rId30"/>
    <p:sldId id="379" r:id="rId31"/>
    <p:sldId id="279" r:id="rId32"/>
    <p:sldId id="1289" r:id="rId33"/>
    <p:sldId id="1290" r:id="rId34"/>
    <p:sldId id="550" r:id="rId35"/>
    <p:sldId id="1423" r:id="rId36"/>
    <p:sldId id="1430" r:id="rId37"/>
    <p:sldId id="1431" r:id="rId38"/>
    <p:sldId id="1432" r:id="rId39"/>
    <p:sldId id="576" r:id="rId40"/>
    <p:sldId id="302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4942"/>
    <a:srgbClr val="39523E"/>
    <a:srgbClr val="4D655A"/>
    <a:srgbClr val="C3D69B"/>
    <a:srgbClr val="465A0C"/>
    <a:srgbClr val="0156FF"/>
    <a:srgbClr val="5D7D65"/>
    <a:srgbClr val="F4F6F6"/>
    <a:srgbClr val="81FFF9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F4F11A-23CF-4E7E-9DF9-85F2C6E581D8}">
  <a:tblStyle styleId="{CCF4F11A-23CF-4E7E-9DF9-85F2C6E581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07DFD8-C232-4B70-B17B-26034490E5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74FD3F-7353-4200-B0B9-FC3B863CEA15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657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2751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4160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00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748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4DBAD-4833-584E-ACDA-B6AB6135B046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785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22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60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修改筆記</a:t>
            </a:r>
            <a:r>
              <a:rPr lang="en-US" altLang="zh-TW"/>
              <a:t>:</a:t>
            </a:r>
            <a:r>
              <a:rPr lang="zh-TW" altLang="en-US"/>
              <a:t> 中英文數字間加空格</a:t>
            </a:r>
          </a:p>
        </p:txBody>
      </p:sp>
    </p:spTree>
    <p:extLst>
      <p:ext uri="{BB962C8B-B14F-4D97-AF65-F5344CB8AC3E}">
        <p14:creationId xmlns:p14="http://schemas.microsoft.com/office/powerpoint/2010/main" val="948525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10199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18209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5297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7377" y="-26650"/>
            <a:ext cx="9191376" cy="517014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4737"/>
            <a:ext cx="9143998" cy="5143499"/>
          </a:xfrm>
          <a:prstGeom prst="rect">
            <a:avLst/>
          </a:prstGeom>
          <a:noFill/>
        </p:spPr>
      </p:pic>
      <p:sp>
        <p:nvSpPr>
          <p:cNvPr id="8" name="Shape 748"/>
          <p:cNvSpPr txBox="1"/>
          <p:nvPr userDrawn="1"/>
        </p:nvSpPr>
        <p:spPr>
          <a:xfrm>
            <a:off x="4002498" y="4675047"/>
            <a:ext cx="3780976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</a:t>
            </a:r>
            <a:r>
              <a:rPr lang="en-US" altLang="zh-TW" sz="5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r>
            <a:r>
              <a:rPr lang="zh-TW" sz="5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64395"/>
            <a:ext cx="8229600" cy="3630227"/>
          </a:xfrm>
        </p:spPr>
        <p:txBody>
          <a:bodyPr/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9CFB49-2DC3-4143-B941-54A64240B8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021" y="53566"/>
            <a:ext cx="8969979" cy="92727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283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BCA275-4814-4B3D-987A-0A1D2109C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6678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BCA275-4814-4B3D-987A-0A1D2109C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835" y="847734"/>
            <a:ext cx="2933039" cy="750094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8428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883E2976-2EF8-4158-BB82-3DFAFCDEE0D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74021" y="53566"/>
            <a:ext cx="8969979" cy="750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10817"/>
            <a:ext cx="8229600" cy="3683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78" r:id="rId4"/>
    <p:sldLayoutId id="2147483693" r:id="rId5"/>
    <p:sldLayoutId id="2147483688" r:id="rId6"/>
    <p:sldLayoutId id="2147483694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e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s.wisc.edu/wind/Publications/zfs-corruption-fast10.pdf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95.tif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93.png"/><Relationship Id="rId9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svg"/><Relationship Id="rId7" Type="http://schemas.openxmlformats.org/officeDocument/2006/relationships/image" Target="../media/image106.sv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png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tif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tiff"/><Relationship Id="rId4" Type="http://schemas.openxmlformats.org/officeDocument/2006/relationships/image" Target="../media/image121.png"/><Relationship Id="rId9" Type="http://schemas.openxmlformats.org/officeDocument/2006/relationships/image" Target="../media/image126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sv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sv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133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svg"/><Relationship Id="rId25" Type="http://schemas.openxmlformats.org/officeDocument/2006/relationships/image" Target="../media/image15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46.png"/><Relationship Id="rId20" Type="http://schemas.openxmlformats.org/officeDocument/2006/relationships/image" Target="../media/image150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6.png"/><Relationship Id="rId11" Type="http://schemas.openxmlformats.org/officeDocument/2006/relationships/image" Target="../media/image141.svg"/><Relationship Id="rId24" Type="http://schemas.openxmlformats.org/officeDocument/2006/relationships/image" Target="../media/image154.png"/><Relationship Id="rId5" Type="http://schemas.openxmlformats.org/officeDocument/2006/relationships/image" Target="../media/image135.png"/><Relationship Id="rId15" Type="http://schemas.openxmlformats.org/officeDocument/2006/relationships/image" Target="../media/image145.svg"/><Relationship Id="rId23" Type="http://schemas.openxmlformats.org/officeDocument/2006/relationships/image" Target="../media/image153.png"/><Relationship Id="rId28" Type="http://schemas.openxmlformats.org/officeDocument/2006/relationships/image" Target="../media/image158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sv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Relationship Id="rId27" Type="http://schemas.openxmlformats.org/officeDocument/2006/relationships/image" Target="../media/image15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7.svg"/><Relationship Id="rId18" Type="http://schemas.openxmlformats.org/officeDocument/2006/relationships/image" Target="../media/image172.png"/><Relationship Id="rId26" Type="http://schemas.openxmlformats.org/officeDocument/2006/relationships/image" Target="../media/image180.png"/><Relationship Id="rId3" Type="http://schemas.openxmlformats.org/officeDocument/2006/relationships/image" Target="../media/image159.png"/><Relationship Id="rId21" Type="http://schemas.openxmlformats.org/officeDocument/2006/relationships/image" Target="../media/image175.tiff"/><Relationship Id="rId34" Type="http://schemas.openxmlformats.org/officeDocument/2006/relationships/image" Target="../media/image188.png"/><Relationship Id="rId7" Type="http://schemas.openxmlformats.org/officeDocument/2006/relationships/image" Target="../media/image163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5" Type="http://schemas.openxmlformats.org/officeDocument/2006/relationships/image" Target="../media/image179.png"/><Relationship Id="rId33" Type="http://schemas.openxmlformats.org/officeDocument/2006/relationships/image" Target="../media/image18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0.png"/><Relationship Id="rId20" Type="http://schemas.openxmlformats.org/officeDocument/2006/relationships/image" Target="../media/image174.tiff"/><Relationship Id="rId29" Type="http://schemas.openxmlformats.org/officeDocument/2006/relationships/image" Target="../media/image183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2.svg"/><Relationship Id="rId11" Type="http://schemas.microsoft.com/office/2007/relationships/hdphoto" Target="../media/hdphoto4.wdp"/><Relationship Id="rId24" Type="http://schemas.openxmlformats.org/officeDocument/2006/relationships/image" Target="../media/image178.png"/><Relationship Id="rId32" Type="http://schemas.openxmlformats.org/officeDocument/2006/relationships/image" Target="../media/image186.png"/><Relationship Id="rId5" Type="http://schemas.openxmlformats.org/officeDocument/2006/relationships/image" Target="../media/image161.png"/><Relationship Id="rId15" Type="http://schemas.openxmlformats.org/officeDocument/2006/relationships/image" Target="../media/image169.png"/><Relationship Id="rId23" Type="http://schemas.openxmlformats.org/officeDocument/2006/relationships/image" Target="../media/image177.tiff"/><Relationship Id="rId28" Type="http://schemas.openxmlformats.org/officeDocument/2006/relationships/image" Target="../media/image182.tiff"/><Relationship Id="rId10" Type="http://schemas.openxmlformats.org/officeDocument/2006/relationships/image" Target="../media/image165.png"/><Relationship Id="rId19" Type="http://schemas.openxmlformats.org/officeDocument/2006/relationships/image" Target="../media/image173.png"/><Relationship Id="rId31" Type="http://schemas.openxmlformats.org/officeDocument/2006/relationships/image" Target="../media/image185.png"/><Relationship Id="rId4" Type="http://schemas.openxmlformats.org/officeDocument/2006/relationships/image" Target="../media/image160.svg"/><Relationship Id="rId9" Type="http://schemas.microsoft.com/office/2007/relationships/hdphoto" Target="../media/hdphoto3.wdp"/><Relationship Id="rId14" Type="http://schemas.openxmlformats.org/officeDocument/2006/relationships/image" Target="../media/image168.png"/><Relationship Id="rId22" Type="http://schemas.openxmlformats.org/officeDocument/2006/relationships/image" Target="../media/image176.tiff"/><Relationship Id="rId27" Type="http://schemas.openxmlformats.org/officeDocument/2006/relationships/image" Target="../media/image181.png"/><Relationship Id="rId30" Type="http://schemas.openxmlformats.org/officeDocument/2006/relationships/image" Target="../media/image184.png"/><Relationship Id="rId35" Type="http://schemas.openxmlformats.org/officeDocument/2006/relationships/image" Target="../media/image189.tif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sv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svg"/><Relationship Id="rId5" Type="http://schemas.openxmlformats.org/officeDocument/2006/relationships/image" Target="../media/image192.png"/><Relationship Id="rId10" Type="http://schemas.openxmlformats.org/officeDocument/2006/relationships/image" Target="../media/image197.svg"/><Relationship Id="rId4" Type="http://schemas.openxmlformats.org/officeDocument/2006/relationships/image" Target="../media/image191.svg"/><Relationship Id="rId9" Type="http://schemas.openxmlformats.org/officeDocument/2006/relationships/image" Target="../media/image19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tiff"/><Relationship Id="rId3" Type="http://schemas.openxmlformats.org/officeDocument/2006/relationships/image" Target="../media/image199.tiff"/><Relationship Id="rId7" Type="http://schemas.openxmlformats.org/officeDocument/2006/relationships/image" Target="../media/image203.tiff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2.tiff"/><Relationship Id="rId5" Type="http://schemas.openxmlformats.org/officeDocument/2006/relationships/image" Target="../media/image201.tiff"/><Relationship Id="rId10" Type="http://schemas.openxmlformats.org/officeDocument/2006/relationships/image" Target="../media/image206.tiff"/><Relationship Id="rId4" Type="http://schemas.openxmlformats.org/officeDocument/2006/relationships/image" Target="../media/image200.tiff"/><Relationship Id="rId9" Type="http://schemas.openxmlformats.org/officeDocument/2006/relationships/image" Target="../media/image205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1.sv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tiff"/><Relationship Id="rId3" Type="http://schemas.openxmlformats.org/officeDocument/2006/relationships/image" Target="../media/image213.tiff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.tiff"/><Relationship Id="rId11" Type="http://schemas.openxmlformats.org/officeDocument/2006/relationships/image" Target="../media/image221.png"/><Relationship Id="rId5" Type="http://schemas.openxmlformats.org/officeDocument/2006/relationships/image" Target="../media/image215.tiff"/><Relationship Id="rId10" Type="http://schemas.openxmlformats.org/officeDocument/2006/relationships/image" Target="../media/image220.png"/><Relationship Id="rId4" Type="http://schemas.openxmlformats.org/officeDocument/2006/relationships/image" Target="../media/image214.tiff"/><Relationship Id="rId9" Type="http://schemas.openxmlformats.org/officeDocument/2006/relationships/image" Target="../media/image219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1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6.tiff"/><Relationship Id="rId11" Type="http://schemas.openxmlformats.org/officeDocument/2006/relationships/image" Target="../media/image230.png"/><Relationship Id="rId5" Type="http://schemas.openxmlformats.org/officeDocument/2006/relationships/image" Target="../media/image225.png"/><Relationship Id="rId10" Type="http://schemas.openxmlformats.org/officeDocument/2006/relationships/image" Target="../media/image229.png"/><Relationship Id="rId4" Type="http://schemas.openxmlformats.org/officeDocument/2006/relationships/image" Target="../media/image224.png"/><Relationship Id="rId9" Type="http://schemas.openxmlformats.org/officeDocument/2006/relationships/image" Target="../media/image228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svg"/><Relationship Id="rId11" Type="http://schemas.openxmlformats.org/officeDocument/2006/relationships/image" Target="../media/image39.sv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Relationship Id="rId9" Type="http://schemas.openxmlformats.org/officeDocument/2006/relationships/image" Target="../media/image4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sv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tiff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剪去對角角落 20">
            <a:extLst>
              <a:ext uri="{FF2B5EF4-FFF2-40B4-BE49-F238E27FC236}">
                <a16:creationId xmlns:a16="http://schemas.microsoft.com/office/drawing/2014/main" id="{DC6B2DCF-A108-4BE9-BA76-2E47237A0FC9}"/>
              </a:ext>
            </a:extLst>
          </p:cNvPr>
          <p:cNvSpPr/>
          <p:nvPr/>
        </p:nvSpPr>
        <p:spPr>
          <a:xfrm>
            <a:off x="252348" y="3892876"/>
            <a:ext cx="3309297" cy="753020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9737428-DB2D-4801-ACD3-316BE1600C54}"/>
              </a:ext>
            </a:extLst>
          </p:cNvPr>
          <p:cNvSpPr/>
          <p:nvPr/>
        </p:nvSpPr>
        <p:spPr>
          <a:xfrm>
            <a:off x="220034" y="3802494"/>
            <a:ext cx="3291548" cy="78789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3120EF3-E31A-497B-B618-0AF483029990}"/>
              </a:ext>
            </a:extLst>
          </p:cNvPr>
          <p:cNvSpPr/>
          <p:nvPr/>
        </p:nvSpPr>
        <p:spPr>
          <a:xfrm>
            <a:off x="252348" y="2918592"/>
            <a:ext cx="3309297" cy="753020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D92A1FA-D174-4619-9114-EDACC6E1FEA5}"/>
              </a:ext>
            </a:extLst>
          </p:cNvPr>
          <p:cNvSpPr/>
          <p:nvPr/>
        </p:nvSpPr>
        <p:spPr>
          <a:xfrm>
            <a:off x="220034" y="2828210"/>
            <a:ext cx="3291548" cy="78789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剪去對角角落 17">
            <a:extLst>
              <a:ext uri="{FF2B5EF4-FFF2-40B4-BE49-F238E27FC236}">
                <a16:creationId xmlns:a16="http://schemas.microsoft.com/office/drawing/2014/main" id="{3970A7A1-3D37-4B53-973C-C669ECA0E814}"/>
              </a:ext>
            </a:extLst>
          </p:cNvPr>
          <p:cNvSpPr/>
          <p:nvPr/>
        </p:nvSpPr>
        <p:spPr>
          <a:xfrm>
            <a:off x="259980" y="1196136"/>
            <a:ext cx="3230696" cy="1413319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C58E303-7BB5-44F0-8C54-AE406F37F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sym typeface="Arial" panose="020B0604020202020204" pitchFamily="34" charset="0"/>
              </a:rPr>
              <a:t>專用的WORM </a:t>
            </a:r>
            <a:r>
              <a:rPr lang="en-US">
                <a:sym typeface="Arial" panose="020B0604020202020204" pitchFamily="34" charset="0"/>
              </a:rPr>
              <a:t>(</a:t>
            </a:r>
            <a:r>
              <a:rPr lang="zh-TW" altLang="en-US">
                <a:sym typeface="Arial" panose="020B0604020202020204" pitchFamily="34" charset="0"/>
              </a:rPr>
              <a:t>一寫多讀</a:t>
            </a:r>
            <a:r>
              <a:rPr lang="en-US">
                <a:sym typeface="Arial" panose="020B0604020202020204" pitchFamily="34" charset="0"/>
              </a:rPr>
              <a:t>) </a:t>
            </a:r>
            <a:r>
              <a:rPr lang="zh-TW" altLang="en-US">
                <a:sym typeface="Arial" panose="020B0604020202020204" pitchFamily="34" charset="0"/>
              </a:rPr>
              <a:t>功能</a:t>
            </a:r>
            <a:endParaRPr lang="en-US">
              <a:sym typeface="Arial" panose="020B0604020202020204" pitchFamily="34" charset="0"/>
            </a:endParaRPr>
          </a:p>
        </p:txBody>
      </p:sp>
      <p:pic>
        <p:nvPicPr>
          <p:cNvPr id="3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E54314-FE11-40BD-886A-ACCEDB15A8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595" y="1192633"/>
            <a:ext cx="5259062" cy="2643495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7" name="Google Shape;667;p35">
            <a:extLst>
              <a:ext uri="{FF2B5EF4-FFF2-40B4-BE49-F238E27FC236}">
                <a16:creationId xmlns:a16="http://schemas.microsoft.com/office/drawing/2014/main" id="{5AA2827C-1F55-4F33-A765-E4E184985074}"/>
              </a:ext>
            </a:extLst>
          </p:cNvPr>
          <p:cNvSpPr txBox="1"/>
          <p:nvPr/>
        </p:nvSpPr>
        <p:spPr>
          <a:xfrm>
            <a:off x="367501" y="1244608"/>
            <a:ext cx="3014361" cy="1327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>
              <a:lnSpc>
                <a:spcPts val="2400"/>
              </a:lnSpc>
              <a:buClr>
                <a:srgbClr val="F2F2F2"/>
              </a:buClr>
              <a:buSzPts val="2400"/>
            </a:pP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WORM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適用於特殊機關應用</a:t>
            </a:r>
            <a:r>
              <a:rPr lang="zh-TW" altLang="en-US" sz="1200" b="1">
                <a:solidFill>
                  <a:schemeClr val="bg1"/>
                </a:solidFill>
                <a:latin typeface="Microsoft JhengHei"/>
                <a:ea typeface="微軟正黑體"/>
                <a:sym typeface="Arial" panose="020B0604020202020204" pitchFamily="34" charset="0"/>
              </a:rPr>
              <a:t>，</a:t>
            </a: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用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於</a:t>
            </a:r>
            <a:r>
              <a:rPr lang="en-US" sz="1200" b="1" err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避免修改已保存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資料的需求</a:t>
            </a: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。 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啟用此功能後</a:t>
            </a: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，共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用資料夾</a:t>
            </a: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的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數據只允許寫入並讀取</a:t>
            </a:r>
            <a:r>
              <a:rPr lang="zh-TW" altLang="en-US" sz="1200" b="1">
                <a:solidFill>
                  <a:schemeClr val="bg1"/>
                </a:solidFill>
                <a:latin typeface="Microsoft JhengHei"/>
                <a:ea typeface="微軟正黑體"/>
                <a:sym typeface="Arial" panose="020B0604020202020204" pitchFamily="34" charset="0"/>
              </a:rPr>
              <a:t>，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使用者不能再進行修改或刪除</a:t>
            </a:r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，以</a:t>
            </a: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確保資料的唯一性</a:t>
            </a:r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  <a:sym typeface="Arial" panose="020B0604020202020204" pitchFamily="34" charset="0"/>
              </a:rPr>
              <a:t>。</a:t>
            </a:r>
            <a:endParaRPr lang="en-US" sz="1200" b="1">
              <a:solidFill>
                <a:schemeClr val="bg1"/>
              </a:solidFill>
              <a:latin typeface="微軟正黑體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9" name="Google Shape;667;p35">
            <a:extLst>
              <a:ext uri="{FF2B5EF4-FFF2-40B4-BE49-F238E27FC236}">
                <a16:creationId xmlns:a16="http://schemas.microsoft.com/office/drawing/2014/main" id="{6ADAD856-23D6-48B9-BF06-824E9910DCE4}"/>
              </a:ext>
            </a:extLst>
          </p:cNvPr>
          <p:cNvSpPr txBox="1"/>
          <p:nvPr/>
        </p:nvSpPr>
        <p:spPr>
          <a:xfrm>
            <a:off x="210105" y="2825799"/>
            <a:ext cx="3301477" cy="698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19050" lvl="1">
              <a:lnSpc>
                <a:spcPts val="2250"/>
              </a:lnSpc>
              <a:spcBef>
                <a:spcPts val="300"/>
              </a:spcBef>
              <a:buClr>
                <a:srgbClr val="00B0F0"/>
              </a:buClr>
              <a:buSzPct val="70000"/>
            </a:pPr>
            <a:r>
              <a:rPr lang="en-US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Enterprise Mode 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: 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只能透過 </a:t>
            </a:r>
            <a:r>
              <a:rPr lang="en-US" sz="1200" b="1" err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hero UI 或 SSH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登入使用Q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CLI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指令來刪除共享資料夾</a:t>
            </a:r>
          </a:p>
        </p:txBody>
      </p:sp>
      <p:sp>
        <p:nvSpPr>
          <p:cNvPr id="11" name="Google Shape;667;p35">
            <a:extLst>
              <a:ext uri="{FF2B5EF4-FFF2-40B4-BE49-F238E27FC236}">
                <a16:creationId xmlns:a16="http://schemas.microsoft.com/office/drawing/2014/main" id="{DB0EAA20-1B31-4882-9140-C4BD9E4BA8CF}"/>
              </a:ext>
            </a:extLst>
          </p:cNvPr>
          <p:cNvSpPr txBox="1"/>
          <p:nvPr/>
        </p:nvSpPr>
        <p:spPr>
          <a:xfrm>
            <a:off x="210105" y="3843873"/>
            <a:ext cx="3309298" cy="578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19050" lvl="1">
              <a:lnSpc>
                <a:spcPts val="2250"/>
              </a:lnSpc>
              <a:spcBef>
                <a:spcPts val="300"/>
              </a:spcBef>
              <a:buClr>
                <a:srgbClr val="00B0F0"/>
              </a:buClr>
              <a:buSzPct val="70000"/>
            </a:pPr>
            <a:r>
              <a:rPr lang="en-US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Compliance Mode</a:t>
            </a:r>
            <a:r>
              <a:rPr lang="en-US" altLang="zh-TW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: 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完全不能刪除資料夾，只能卸載儲存池並刪除後才能移除資料</a:t>
            </a:r>
          </a:p>
        </p:txBody>
      </p:sp>
    </p:spTree>
    <p:extLst>
      <p:ext uri="{BB962C8B-B14F-4D97-AF65-F5344CB8AC3E}">
        <p14:creationId xmlns:p14="http://schemas.microsoft.com/office/powerpoint/2010/main" val="2811372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剪去對角角落 10">
            <a:extLst>
              <a:ext uri="{FF2B5EF4-FFF2-40B4-BE49-F238E27FC236}">
                <a16:creationId xmlns:a16="http://schemas.microsoft.com/office/drawing/2014/main" id="{0CEC11EA-503E-A04F-8F9E-1D19742572D5}"/>
              </a:ext>
            </a:extLst>
          </p:cNvPr>
          <p:cNvSpPr/>
          <p:nvPr/>
        </p:nvSpPr>
        <p:spPr>
          <a:xfrm>
            <a:off x="2430917" y="1234370"/>
            <a:ext cx="1712411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標配</a:t>
            </a:r>
            <a:r>
              <a:rPr kumimoji="1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 !</a:t>
            </a:r>
            <a:endParaRPr kumimoji="1"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94F190D6-0C42-BD48-B989-AABD74490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94004" y="1673884"/>
            <a:ext cx="604838" cy="58102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9A73F6A5-5415-2D41-B7A5-67536016A698}"/>
              </a:ext>
            </a:extLst>
          </p:cNvPr>
          <p:cNvSpPr/>
          <p:nvPr/>
        </p:nvSpPr>
        <p:spPr>
          <a:xfrm>
            <a:off x="3576065" y="1971634"/>
            <a:ext cx="479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kern="1200">
                <a:solidFill>
                  <a:srgbClr val="39523E"/>
                </a:solidFill>
              </a:rPr>
              <a:t>x 4</a:t>
            </a:r>
            <a:endParaRPr lang="zh-TW" altLang="en-US">
              <a:solidFill>
                <a:srgbClr val="39523E"/>
              </a:solidFill>
            </a:endParaRPr>
          </a:p>
        </p:txBody>
      </p:sp>
      <p:sp>
        <p:nvSpPr>
          <p:cNvPr id="11" name="矩形: 剪去對角角落 10">
            <a:extLst>
              <a:ext uri="{FF2B5EF4-FFF2-40B4-BE49-F238E27FC236}">
                <a16:creationId xmlns:a16="http://schemas.microsoft.com/office/drawing/2014/main" id="{A7907D88-AB36-48E5-A49F-CB434503676E}"/>
              </a:ext>
            </a:extLst>
          </p:cNvPr>
          <p:cNvSpPr/>
          <p:nvPr/>
        </p:nvSpPr>
        <p:spPr>
          <a:xfrm>
            <a:off x="6740596" y="1234370"/>
            <a:ext cx="1712411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標配</a:t>
            </a:r>
            <a:r>
              <a:rPr kumimoji="1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4 x 2.5GbE !</a:t>
            </a:r>
            <a:endParaRPr kumimoji="1"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標題 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TS-h686/ TS-h886 </a:t>
            </a:r>
            <a:r>
              <a:rPr lang="zh-CN" altLang="en-US"/>
              <a:t>經濟的入門級</a:t>
            </a:r>
            <a:r>
              <a:rPr lang="zh-TW" altLang="en-US"/>
              <a:t> </a:t>
            </a:r>
            <a:r>
              <a:rPr lang="en-US" altLang="zh-CN"/>
              <a:t>Xeon NAS</a:t>
            </a:r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C03D4C-0DF0-4DE4-9EE1-EFCDC8537D41}"/>
              </a:ext>
            </a:extLst>
          </p:cNvPr>
          <p:cNvSpPr txBox="1"/>
          <p:nvPr/>
        </p:nvSpPr>
        <p:spPr>
          <a:xfrm>
            <a:off x="499019" y="2984024"/>
            <a:ext cx="3772556" cy="17081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>
                <a:solidFill>
                  <a:srgbClr val="444942"/>
                </a:solidFill>
              </a:rPr>
              <a:t>TS-h686-D1602-8G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Xeon D-1602</a:t>
            </a:r>
            <a:r>
              <a:rPr lang="zh-CN" altLang="en-US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雙核心</a:t>
            </a:r>
            <a:r>
              <a:rPr lang="en-US" altLang="zh-CN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CN" altLang="en-US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四執行緒處理器</a:t>
            </a:r>
            <a:r>
              <a:rPr lang="en-US" altLang="zh-CN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</a:rPr>
              <a:t>8GB DDR4 ECC RAM (2x 4GB)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2 x </a:t>
            </a:r>
            <a:r>
              <a:rPr lang="en-US" altLang="zh-TW" b="1" kern="1200" err="1">
                <a:solidFill>
                  <a:schemeClr val="accent6">
                    <a:lumMod val="75000"/>
                  </a:schemeClr>
                </a:solidFill>
              </a:rPr>
              <a:t>NVMe</a:t>
            </a: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 M.2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埠</a:t>
            </a:r>
            <a:r>
              <a:rPr lang="en-US" altLang="zh-CN" b="1" kern="120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(Gen3 x4)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4 x 2.5GbE</a:t>
            </a:r>
            <a:r>
              <a:rPr lang="zh-TW" altLang="en-US" b="1" kern="120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網路埠</a:t>
            </a:r>
            <a:endParaRPr lang="en-US" altLang="zh-CN" b="1" kern="120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</a:rPr>
              <a:t>2 x PCIe Gen3 x8 </a:t>
            </a:r>
            <a:r>
              <a:rPr lang="zh-CN" altLang="en-US" b="1" kern="1200">
                <a:solidFill>
                  <a:srgbClr val="444942"/>
                </a:solidFill>
              </a:rPr>
              <a:t>插槽</a:t>
            </a:r>
            <a:endParaRPr lang="en-US" altLang="zh-CN" b="1" kern="1200">
              <a:solidFill>
                <a:srgbClr val="4449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搭載</a:t>
            </a:r>
            <a:r>
              <a:rPr lang="en-US" altLang="zh-CN" b="1" kern="1200" err="1">
                <a:solidFill>
                  <a:schemeClr val="accent6">
                    <a:lumMod val="75000"/>
                  </a:schemeClr>
                </a:solidFill>
              </a:rPr>
              <a:t>QuTS</a:t>
            </a:r>
            <a:r>
              <a:rPr lang="en-US" altLang="zh-CN" b="1" kern="1200">
                <a:solidFill>
                  <a:schemeClr val="accent6">
                    <a:lumMod val="75000"/>
                  </a:schemeClr>
                </a:solidFill>
              </a:rPr>
              <a:t> hero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作業系統</a:t>
            </a:r>
            <a:endParaRPr lang="en-US" altLang="zh-TW" b="1" kern="12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95FE88-E570-4ACF-BDF5-EC95C8F4A9FC}"/>
              </a:ext>
            </a:extLst>
          </p:cNvPr>
          <p:cNvSpPr txBox="1"/>
          <p:nvPr/>
        </p:nvSpPr>
        <p:spPr>
          <a:xfrm>
            <a:off x="4517355" y="2940925"/>
            <a:ext cx="3935652" cy="170816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100" b="1" kern="1200">
                <a:solidFill>
                  <a:srgbClr val="444942"/>
                </a:solidFill>
              </a:rPr>
              <a:t>TS-h886-D1622-16G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Xeon D-1622</a:t>
            </a:r>
            <a:r>
              <a:rPr lang="zh-CN" altLang="en-US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四核心</a:t>
            </a:r>
            <a:r>
              <a:rPr lang="en-US" altLang="zh-CN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CN" altLang="en-US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八執行緒處理器</a:t>
            </a:r>
            <a:r>
              <a:rPr lang="en-US" altLang="zh-CN" b="1" kern="1200">
                <a:solidFill>
                  <a:srgbClr val="44494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</a:rPr>
              <a:t>16GB DDR4 ECC RAM (2x 8GB)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2 x </a:t>
            </a:r>
            <a:r>
              <a:rPr lang="en-US" altLang="zh-TW" b="1" kern="1200" err="1">
                <a:solidFill>
                  <a:schemeClr val="accent6">
                    <a:lumMod val="75000"/>
                  </a:schemeClr>
                </a:solidFill>
              </a:rPr>
              <a:t>NVMe</a:t>
            </a: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 M.2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埠</a:t>
            </a:r>
            <a:r>
              <a:rPr lang="zh-TW" altLang="en-US" b="1" kern="120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(Gen3 x4)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chemeClr val="accent6">
                    <a:lumMod val="75000"/>
                  </a:schemeClr>
                </a:solidFill>
              </a:rPr>
              <a:t>4 x 2.5GbE</a:t>
            </a:r>
            <a:r>
              <a:rPr lang="zh-TW" altLang="en-US" b="1" kern="120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網路埠</a:t>
            </a:r>
            <a:endParaRPr lang="en-US" altLang="zh-CN" b="1" kern="120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kern="1200">
                <a:solidFill>
                  <a:srgbClr val="444942"/>
                </a:solidFill>
              </a:rPr>
              <a:t>2 x PCIe Gen3 x8 </a:t>
            </a:r>
            <a:r>
              <a:rPr lang="zh-CN" altLang="en-US" b="1" kern="1200">
                <a:solidFill>
                  <a:srgbClr val="444942"/>
                </a:solidFill>
              </a:rPr>
              <a:t>插槽</a:t>
            </a:r>
            <a:endParaRPr lang="en-US" altLang="zh-CN" b="1" kern="1200">
              <a:solidFill>
                <a:srgbClr val="4449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搭載</a:t>
            </a:r>
            <a:r>
              <a:rPr lang="en-US" altLang="zh-CN" b="1" kern="1200" err="1">
                <a:solidFill>
                  <a:schemeClr val="accent6">
                    <a:lumMod val="75000"/>
                  </a:schemeClr>
                </a:solidFill>
              </a:rPr>
              <a:t>QuTS</a:t>
            </a:r>
            <a:r>
              <a:rPr lang="en-US" altLang="zh-CN" b="1" kern="1200">
                <a:solidFill>
                  <a:schemeClr val="accent6">
                    <a:lumMod val="75000"/>
                  </a:schemeClr>
                </a:solidFill>
              </a:rPr>
              <a:t> hero </a:t>
            </a:r>
            <a:r>
              <a:rPr lang="zh-CN" altLang="en-US" b="1" kern="1200">
                <a:solidFill>
                  <a:schemeClr val="accent6">
                    <a:lumMod val="75000"/>
                  </a:schemeClr>
                </a:solidFill>
              </a:rPr>
              <a:t>作業系統</a:t>
            </a:r>
            <a:endParaRPr lang="en-US" altLang="zh-TW" b="1" kern="120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B9124D40-A356-4483-BC68-0F321F9A0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3683" y="1673884"/>
            <a:ext cx="604838" cy="58102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67FB23-9D8E-4A33-A03D-B5C4D81DB81A}"/>
              </a:ext>
            </a:extLst>
          </p:cNvPr>
          <p:cNvSpPr/>
          <p:nvPr/>
        </p:nvSpPr>
        <p:spPr>
          <a:xfrm>
            <a:off x="7885744" y="1971634"/>
            <a:ext cx="479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kern="1200">
                <a:solidFill>
                  <a:srgbClr val="39523E"/>
                </a:solidFill>
              </a:rPr>
              <a:t>x 4</a:t>
            </a:r>
            <a:endParaRPr lang="zh-TW" altLang="en-US">
              <a:solidFill>
                <a:srgbClr val="39523E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C606F8C3-CFE8-4FC2-BD99-8BDE52BE43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1329" y="1071227"/>
            <a:ext cx="2326753" cy="192642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07748D2-95EC-4A9A-81F9-21EEE1F31C1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607" y="1081841"/>
            <a:ext cx="1838092" cy="18590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9E798796-AF28-43CD-AB15-FF0EDF383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93"/>
          <a:stretch/>
        </p:blipFill>
        <p:spPr>
          <a:xfrm>
            <a:off x="46494" y="1250939"/>
            <a:ext cx="9097505" cy="3308878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E2D14640-B2E6-4A65-A29C-F728F5EEB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4743" y="2995067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E30D862-63D6-4944-A815-E59BED7A8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4743" y="1477405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7A04887-2CB1-6942-8A23-25CEF73B0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Intel Xeon D </a:t>
            </a:r>
            <a:r>
              <a:rPr kumimoji="1" lang="zh-CN" altLang="en-US"/>
              <a:t>企業級處理器</a:t>
            </a:r>
            <a:endParaRPr kumimoji="1" lang="zh-TW" altLang="en-US"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7FA0B0A4-6ADD-BC48-A986-4409E2AB1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09" y="1477405"/>
            <a:ext cx="2747539" cy="2747539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7B0A241-BE3E-3648-AC53-431DA923ACAE}"/>
              </a:ext>
            </a:extLst>
          </p:cNvPr>
          <p:cNvSpPr/>
          <p:nvPr/>
        </p:nvSpPr>
        <p:spPr>
          <a:xfrm>
            <a:off x="4846489" y="1594012"/>
            <a:ext cx="3564952" cy="108619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sz="1800" baseline="30000">
                <a:solidFill>
                  <a:schemeClr val="tx1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Xeon</a:t>
            </a:r>
            <a:r>
              <a:rPr lang="en-US" altLang="zh-TW" sz="1800" b="1" baseline="3000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D-1622 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4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核心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8</a:t>
            </a:r>
            <a:r>
              <a:rPr lang="zh-CN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執行緒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處理器</a:t>
            </a:r>
            <a:endParaRPr lang="en-US" altLang="zh-CN" sz="1800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0" algn="l"/>
              </a:tabLst>
            </a:pPr>
            <a:r>
              <a:rPr lang="en-US" altLang="zh-CN" sz="1800">
                <a:solidFill>
                  <a:schemeClr val="tx1"/>
                </a:solidFill>
                <a:latin typeface="Microsoft JhengHei"/>
                <a:ea typeface="Microsoft JhengHei"/>
              </a:rPr>
              <a:t>2.6</a:t>
            </a: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 GHz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，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最高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突頻至 </a:t>
            </a: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3.2 GHz  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CB9DAC-E319-9F4E-84B7-7CC9D81F8EE8}"/>
              </a:ext>
            </a:extLst>
          </p:cNvPr>
          <p:cNvSpPr/>
          <p:nvPr/>
        </p:nvSpPr>
        <p:spPr>
          <a:xfrm>
            <a:off x="4846489" y="3138749"/>
            <a:ext cx="3564952" cy="108619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Intel</a:t>
            </a:r>
            <a:r>
              <a:rPr lang="en-US" altLang="zh-TW" sz="1800" baseline="30000">
                <a:solidFill>
                  <a:schemeClr val="tx1"/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80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Xeon</a:t>
            </a:r>
            <a:r>
              <a:rPr lang="en-US" altLang="zh-TW" sz="1800" b="1" baseline="3000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®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D-1602 </a:t>
            </a: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2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核心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/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4</a:t>
            </a:r>
            <a:r>
              <a:rPr lang="zh-CN" altLang="en-US" sz="1800" b="1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</a:rPr>
              <a:t>執行緒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處理器</a:t>
            </a:r>
            <a:r>
              <a:rPr lang="zh-CN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 </a:t>
            </a:r>
            <a:endParaRPr lang="en-US" altLang="zh-CN" sz="1800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lvl="1" indent="-342900">
              <a:spcBef>
                <a:spcPts val="450"/>
              </a:spcBef>
              <a:buClr>
                <a:srgbClr val="FF0000"/>
              </a:buClr>
              <a:buSzPct val="100000"/>
              <a:tabLst>
                <a:tab pos="135731" algn="l"/>
              </a:tabLst>
            </a:pPr>
            <a:r>
              <a:rPr lang="en-US" altLang="zh-CN" sz="1800">
                <a:solidFill>
                  <a:schemeClr val="tx1"/>
                </a:solidFill>
                <a:latin typeface="Microsoft JhengHei"/>
                <a:ea typeface="Microsoft JhengHei"/>
              </a:rPr>
              <a:t>2.5</a:t>
            </a: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 GHz 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，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  <a:cs typeface="Calibri"/>
              </a:rPr>
              <a:t>最高</a:t>
            </a:r>
            <a:r>
              <a:rPr lang="zh-TW" altLang="en-US" sz="1800">
                <a:solidFill>
                  <a:schemeClr val="tx1"/>
                </a:solidFill>
                <a:latin typeface="Microsoft JhengHei"/>
                <a:ea typeface="Microsoft JhengHei"/>
              </a:rPr>
              <a:t>突頻至 </a:t>
            </a:r>
            <a:r>
              <a:rPr lang="en-US" altLang="zh-TW" sz="1800">
                <a:solidFill>
                  <a:schemeClr val="tx1"/>
                </a:solidFill>
                <a:latin typeface="Microsoft JhengHei"/>
                <a:ea typeface="Microsoft JhengHei"/>
              </a:rPr>
              <a:t>3.2 GHz </a:t>
            </a:r>
            <a:endParaRPr lang="en-US" altLang="zh-CN" sz="1800">
              <a:solidFill>
                <a:schemeClr val="tx1"/>
              </a:solidFill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94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B9452570-0A48-4340-AAB0-B68D696CE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8372" y="1437784"/>
            <a:ext cx="4517916" cy="1229877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CDFE0B-9FBB-A440-8A76-B990F35B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支援</a:t>
            </a:r>
            <a:r>
              <a:rPr lang="en-US" altLang="zh-CN"/>
              <a:t>ECC</a:t>
            </a:r>
            <a:r>
              <a:rPr lang="en-US"/>
              <a:t> </a:t>
            </a:r>
            <a:r>
              <a:rPr lang="zh-CN" altLang="en-US"/>
              <a:t>記憶體 </a:t>
            </a:r>
            <a:r>
              <a:rPr lang="en-US"/>
              <a:t>(Error Correcting Code)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5E34F-DCCD-954B-92BD-AE137E91F2B6}"/>
              </a:ext>
            </a:extLst>
          </p:cNvPr>
          <p:cNvSpPr txBox="1"/>
          <p:nvPr/>
        </p:nvSpPr>
        <p:spPr>
          <a:xfrm>
            <a:off x="4247426" y="2945032"/>
            <a:ext cx="4517916" cy="11926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00025" indent="-200025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Xeon </a:t>
            </a: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處理器支援 </a:t>
            </a:r>
            <a:r>
              <a:rPr lang="en-US" altLang="zh-CN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ECC </a:t>
            </a: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記憶體，能</a:t>
            </a:r>
            <a:r>
              <a:rPr lang="zh-CN" altLang="en-US" sz="2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自動偵測</a:t>
            </a: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CN" altLang="en-US" sz="2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即時修正單一位元錯誤</a:t>
            </a: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2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00025" indent="-200025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系統支援高達</a:t>
            </a:r>
            <a:r>
              <a:rPr lang="en-US" altLang="zh-CN" sz="24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128GB</a:t>
            </a: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</a:t>
            </a:r>
            <a:endParaRPr lang="en-US" altLang="zh-CN" sz="2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BBA0-5975-6746-94AE-CB555557579C}"/>
              </a:ext>
            </a:extLst>
          </p:cNvPr>
          <p:cNvSpPr txBox="1"/>
          <p:nvPr/>
        </p:nvSpPr>
        <p:spPr>
          <a:xfrm>
            <a:off x="4842570" y="1603920"/>
            <a:ext cx="2339102" cy="95410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zh-CN" altLang="en-US" sz="28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維持可靠性</a:t>
            </a:r>
            <a:br>
              <a:rPr lang="zh-CN" altLang="en-US" sz="28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28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避免資料毀損</a:t>
            </a:r>
            <a:endParaRPr lang="en-US" sz="2800" b="1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178C103-F231-0A41-B15E-FDB8A082C715}"/>
              </a:ext>
            </a:extLst>
          </p:cNvPr>
          <p:cNvSpPr txBox="1"/>
          <p:nvPr/>
        </p:nvSpPr>
        <p:spPr>
          <a:xfrm>
            <a:off x="2767055" y="23615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800"/>
          </a:p>
        </p:txBody>
      </p:sp>
      <p:grpSp>
        <p:nvGrpSpPr>
          <p:cNvPr id="33" name="圖形 3">
            <a:extLst>
              <a:ext uri="{FF2B5EF4-FFF2-40B4-BE49-F238E27FC236}">
                <a16:creationId xmlns:a16="http://schemas.microsoft.com/office/drawing/2014/main" id="{AAF8EAD9-1482-4C5C-85E9-B7903175C595}"/>
              </a:ext>
            </a:extLst>
          </p:cNvPr>
          <p:cNvGrpSpPr/>
          <p:nvPr/>
        </p:nvGrpSpPr>
        <p:grpSpPr>
          <a:xfrm>
            <a:off x="7327514" y="1634173"/>
            <a:ext cx="1084413" cy="387286"/>
            <a:chOff x="7943850" y="1388633"/>
            <a:chExt cx="1084413" cy="387286"/>
          </a:xfrm>
          <a:solidFill>
            <a:srgbClr val="4D655A"/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9FA5C563-B668-4CC0-BA63-9463605E6F6D}"/>
                </a:ext>
              </a:extLst>
            </p:cNvPr>
            <p:cNvSpPr/>
            <p:nvPr/>
          </p:nvSpPr>
          <p:spPr>
            <a:xfrm>
              <a:off x="7943850" y="1395165"/>
              <a:ext cx="348090" cy="373287"/>
            </a:xfrm>
            <a:custGeom>
              <a:avLst/>
              <a:gdLst>
                <a:gd name="connsiteX0" fmla="*/ 293964 w 348090"/>
                <a:gd name="connsiteY0" fmla="*/ 220240 h 373287"/>
                <a:gd name="connsiteX1" fmla="*/ 132517 w 348090"/>
                <a:gd name="connsiteY1" fmla="*/ 220240 h 373287"/>
                <a:gd name="connsiteX2" fmla="*/ 116652 w 348090"/>
                <a:gd name="connsiteY2" fmla="*/ 295831 h 373287"/>
                <a:gd name="connsiteX3" fmla="*/ 301430 w 348090"/>
                <a:gd name="connsiteY3" fmla="*/ 295831 h 373287"/>
                <a:gd name="connsiteX4" fmla="*/ 273433 w 348090"/>
                <a:gd name="connsiteY4" fmla="*/ 373288 h 373287"/>
                <a:gd name="connsiteX5" fmla="*/ 0 w 348090"/>
                <a:gd name="connsiteY5" fmla="*/ 373288 h 373287"/>
                <a:gd name="connsiteX6" fmla="*/ 79324 w 348090"/>
                <a:gd name="connsiteY6" fmla="*/ 0 h 373287"/>
                <a:gd name="connsiteX7" fmla="*/ 348091 w 348090"/>
                <a:gd name="connsiteY7" fmla="*/ 0 h 373287"/>
                <a:gd name="connsiteX8" fmla="*/ 331293 w 348090"/>
                <a:gd name="connsiteY8" fmla="*/ 77457 h 373287"/>
                <a:gd name="connsiteX9" fmla="*/ 163313 w 348090"/>
                <a:gd name="connsiteY9" fmla="*/ 77457 h 373287"/>
                <a:gd name="connsiteX10" fmla="*/ 149315 w 348090"/>
                <a:gd name="connsiteY10" fmla="*/ 142783 h 373287"/>
                <a:gd name="connsiteX11" fmla="*/ 310762 w 348090"/>
                <a:gd name="connsiteY11" fmla="*/ 142783 h 373287"/>
                <a:gd name="connsiteX12" fmla="*/ 293964 w 348090"/>
                <a:gd name="connsiteY12" fmla="*/ 220240 h 37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8090" h="373287">
                  <a:moveTo>
                    <a:pt x="293964" y="220240"/>
                  </a:moveTo>
                  <a:lnTo>
                    <a:pt x="132517" y="220240"/>
                  </a:lnTo>
                  <a:lnTo>
                    <a:pt x="116652" y="295831"/>
                  </a:lnTo>
                  <a:lnTo>
                    <a:pt x="301430" y="295831"/>
                  </a:lnTo>
                  <a:lnTo>
                    <a:pt x="273433" y="373288"/>
                  </a:lnTo>
                  <a:lnTo>
                    <a:pt x="0" y="373288"/>
                  </a:lnTo>
                  <a:lnTo>
                    <a:pt x="79324" y="0"/>
                  </a:lnTo>
                  <a:lnTo>
                    <a:pt x="348091" y="0"/>
                  </a:lnTo>
                  <a:lnTo>
                    <a:pt x="331293" y="77457"/>
                  </a:lnTo>
                  <a:lnTo>
                    <a:pt x="163313" y="77457"/>
                  </a:lnTo>
                  <a:lnTo>
                    <a:pt x="149315" y="142783"/>
                  </a:lnTo>
                  <a:lnTo>
                    <a:pt x="310762" y="142783"/>
                  </a:lnTo>
                  <a:lnTo>
                    <a:pt x="293964" y="220240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0AEF024F-6859-483E-9AAC-381B1AD7DD39}"/>
                </a:ext>
              </a:extLst>
            </p:cNvPr>
            <p:cNvSpPr/>
            <p:nvPr/>
          </p:nvSpPr>
          <p:spPr>
            <a:xfrm>
              <a:off x="8296606" y="1388633"/>
              <a:ext cx="354635" cy="386353"/>
            </a:xfrm>
            <a:custGeom>
              <a:avLst/>
              <a:gdLst>
                <a:gd name="connsiteX0" fmla="*/ 330360 w 354635"/>
                <a:gd name="connsiteY0" fmla="*/ 255702 h 386353"/>
                <a:gd name="connsiteX1" fmla="*/ 148382 w 354635"/>
                <a:gd name="connsiteY1" fmla="*/ 386353 h 386353"/>
                <a:gd name="connsiteX2" fmla="*/ 0 w 354635"/>
                <a:gd name="connsiteY2" fmla="*/ 233305 h 386353"/>
                <a:gd name="connsiteX3" fmla="*/ 208108 w 354635"/>
                <a:gd name="connsiteY3" fmla="*/ 0 h 386353"/>
                <a:gd name="connsiteX4" fmla="*/ 354623 w 354635"/>
                <a:gd name="connsiteY4" fmla="*/ 130651 h 386353"/>
                <a:gd name="connsiteX5" fmla="*/ 249170 w 354635"/>
                <a:gd name="connsiteY5" fmla="*/ 130651 h 386353"/>
                <a:gd name="connsiteX6" fmla="*/ 199709 w 354635"/>
                <a:gd name="connsiteY6" fmla="*/ 75591 h 386353"/>
                <a:gd name="connsiteX7" fmla="*/ 109187 w 354635"/>
                <a:gd name="connsiteY7" fmla="*/ 238904 h 386353"/>
                <a:gd name="connsiteX8" fmla="*/ 159581 w 354635"/>
                <a:gd name="connsiteY8" fmla="*/ 310762 h 386353"/>
                <a:gd name="connsiteX9" fmla="*/ 225839 w 354635"/>
                <a:gd name="connsiteY9" fmla="*/ 255702 h 386353"/>
                <a:gd name="connsiteX10" fmla="*/ 330360 w 354635"/>
                <a:gd name="connsiteY10" fmla="*/ 255702 h 38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6353">
                  <a:moveTo>
                    <a:pt x="330360" y="255702"/>
                  </a:moveTo>
                  <a:cubicBezTo>
                    <a:pt x="304229" y="345291"/>
                    <a:pt x="239837" y="386353"/>
                    <a:pt x="148382" y="386353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29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0360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03222CEF-22D6-4673-A023-0513684F71A3}"/>
                </a:ext>
              </a:extLst>
            </p:cNvPr>
            <p:cNvSpPr/>
            <p:nvPr/>
          </p:nvSpPr>
          <p:spPr>
            <a:xfrm>
              <a:off x="8673627" y="1388633"/>
              <a:ext cx="354635" cy="387286"/>
            </a:xfrm>
            <a:custGeom>
              <a:avLst/>
              <a:gdLst>
                <a:gd name="connsiteX0" fmla="*/ 331293 w 354635"/>
                <a:gd name="connsiteY0" fmla="*/ 255702 h 387286"/>
                <a:gd name="connsiteX1" fmla="*/ 148382 w 354635"/>
                <a:gd name="connsiteY1" fmla="*/ 387286 h 387286"/>
                <a:gd name="connsiteX2" fmla="*/ 0 w 354635"/>
                <a:gd name="connsiteY2" fmla="*/ 233305 h 387286"/>
                <a:gd name="connsiteX3" fmla="*/ 208108 w 354635"/>
                <a:gd name="connsiteY3" fmla="*/ 0 h 387286"/>
                <a:gd name="connsiteX4" fmla="*/ 354623 w 354635"/>
                <a:gd name="connsiteY4" fmla="*/ 130651 h 387286"/>
                <a:gd name="connsiteX5" fmla="*/ 249170 w 354635"/>
                <a:gd name="connsiteY5" fmla="*/ 130651 h 387286"/>
                <a:gd name="connsiteX6" fmla="*/ 199709 w 354635"/>
                <a:gd name="connsiteY6" fmla="*/ 75591 h 387286"/>
                <a:gd name="connsiteX7" fmla="*/ 109187 w 354635"/>
                <a:gd name="connsiteY7" fmla="*/ 238904 h 387286"/>
                <a:gd name="connsiteX8" fmla="*/ 159581 w 354635"/>
                <a:gd name="connsiteY8" fmla="*/ 310762 h 387286"/>
                <a:gd name="connsiteX9" fmla="*/ 225839 w 354635"/>
                <a:gd name="connsiteY9" fmla="*/ 255702 h 387286"/>
                <a:gd name="connsiteX10" fmla="*/ 331293 w 354635"/>
                <a:gd name="connsiteY10" fmla="*/ 255702 h 387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635" h="387286">
                  <a:moveTo>
                    <a:pt x="331293" y="255702"/>
                  </a:moveTo>
                  <a:cubicBezTo>
                    <a:pt x="305163" y="345291"/>
                    <a:pt x="240771" y="387286"/>
                    <a:pt x="148382" y="387286"/>
                  </a:cubicBezTo>
                  <a:cubicBezTo>
                    <a:pt x="49461" y="386353"/>
                    <a:pt x="0" y="327560"/>
                    <a:pt x="0" y="233305"/>
                  </a:cubicBezTo>
                  <a:cubicBezTo>
                    <a:pt x="0" y="134384"/>
                    <a:pt x="55993" y="0"/>
                    <a:pt x="208108" y="0"/>
                  </a:cubicBezTo>
                  <a:cubicBezTo>
                    <a:pt x="304230" y="0"/>
                    <a:pt x="355557" y="51327"/>
                    <a:pt x="354623" y="130651"/>
                  </a:cubicBezTo>
                  <a:lnTo>
                    <a:pt x="249170" y="130651"/>
                  </a:lnTo>
                  <a:cubicBezTo>
                    <a:pt x="249170" y="102654"/>
                    <a:pt x="240771" y="75591"/>
                    <a:pt x="199709" y="75591"/>
                  </a:cubicBezTo>
                  <a:cubicBezTo>
                    <a:pt x="137183" y="75591"/>
                    <a:pt x="109187" y="175445"/>
                    <a:pt x="109187" y="238904"/>
                  </a:cubicBezTo>
                  <a:cubicBezTo>
                    <a:pt x="109187" y="279033"/>
                    <a:pt x="121318" y="310762"/>
                    <a:pt x="159581" y="310762"/>
                  </a:cubicBezTo>
                  <a:cubicBezTo>
                    <a:pt x="196909" y="310762"/>
                    <a:pt x="213707" y="286498"/>
                    <a:pt x="225839" y="255702"/>
                  </a:cubicBezTo>
                  <a:lnTo>
                    <a:pt x="331293" y="255702"/>
                  </a:lnTo>
                  <a:close/>
                </a:path>
              </a:pathLst>
            </a:custGeom>
            <a:grpFill/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4" name="圖形 3">
            <a:extLst>
              <a:ext uri="{FF2B5EF4-FFF2-40B4-BE49-F238E27FC236}">
                <a16:creationId xmlns:a16="http://schemas.microsoft.com/office/drawing/2014/main" id="{01F50FE1-FE1B-44C4-B22E-069086C01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9000" y="2092893"/>
            <a:ext cx="1366520" cy="4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72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CC43F1B-EBBE-A54B-B4B9-0BF8D1EB6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ECC </a:t>
            </a:r>
            <a:r>
              <a:rPr lang="zh-CN" altLang="en-US"/>
              <a:t>記憶體對</a:t>
            </a:r>
            <a:r>
              <a:rPr lang="en-US" altLang="zh-CN"/>
              <a:t>ZFS</a:t>
            </a:r>
            <a:r>
              <a:rPr lang="zh-CN" altLang="en-US"/>
              <a:t>的重要性</a:t>
            </a:r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6FE2E26-EE7E-604C-A4A1-313EBD6D2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7726"/>
            <a:ext cx="8229600" cy="1276999"/>
          </a:xfrm>
        </p:spPr>
        <p:txBody>
          <a:bodyPr>
            <a:normAutofit/>
          </a:bodyPr>
          <a:lstStyle/>
          <a:p>
            <a:r>
              <a:rPr lang="en-US" altLang="zh-TW"/>
              <a:t>ZFS “</a:t>
            </a:r>
            <a:r>
              <a:rPr lang="zh-CN" altLang="en-US"/>
              <a:t>信任</a:t>
            </a:r>
            <a:r>
              <a:rPr lang="en-US" altLang="zh-CN"/>
              <a:t>“</a:t>
            </a:r>
            <a:r>
              <a:rPr lang="zh-CN" altLang="en-US"/>
              <a:t>記憶體中讀出的資料</a:t>
            </a:r>
            <a:endParaRPr lang="en-US" altLang="zh-CN"/>
          </a:p>
          <a:p>
            <a:pPr lvl="1"/>
            <a:r>
              <a:rPr lang="zh-CN" altLang="en-US"/>
              <a:t>資料在讀出記憶體後才進行</a:t>
            </a:r>
            <a:r>
              <a:rPr lang="en-US" altLang="zh-CN"/>
              <a:t>checksum</a:t>
            </a:r>
            <a:r>
              <a:rPr lang="zh-CN" altLang="en-US"/>
              <a:t>寫入硬碟</a:t>
            </a:r>
            <a:endParaRPr lang="en-US" altLang="zh-CN"/>
          </a:p>
          <a:p>
            <a:pPr lvl="1"/>
            <a:r>
              <a:rPr lang="zh-TW" altLang="en-US"/>
              <a:t>記憶體的錯誤將造成</a:t>
            </a:r>
            <a:r>
              <a:rPr lang="en-US" altLang="zh-TW"/>
              <a:t>ZFS</a:t>
            </a:r>
            <a:r>
              <a:rPr lang="zh-CN" altLang="en-US"/>
              <a:t>使用錯誤資料進行</a:t>
            </a:r>
            <a:r>
              <a:rPr lang="en-US" altLang="zh-CN"/>
              <a:t>checksum</a:t>
            </a:r>
            <a:r>
              <a:rPr lang="zh-CN" altLang="en-US"/>
              <a:t>存入硬碟</a:t>
            </a:r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48164C66-6487-A543-96FE-D5314815B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42" y="2124384"/>
            <a:ext cx="7991605" cy="2353808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36A4E1D4-AB1B-3E43-A8E4-423144A59D03}"/>
              </a:ext>
            </a:extLst>
          </p:cNvPr>
          <p:cNvSpPr txBox="1"/>
          <p:nvPr/>
        </p:nvSpPr>
        <p:spPr>
          <a:xfrm>
            <a:off x="501042" y="4518533"/>
            <a:ext cx="6704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圖片來源</a:t>
            </a:r>
            <a:r>
              <a:rPr lang="zh-TW" altLang="en-US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en-US" altLang="zh-TW">
                <a:solidFill>
                  <a:srgbClr val="44494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https://research.cs.wisc.edu/wind/Publications/zfs-corruption-fast10.pdf</a:t>
            </a:r>
            <a:endParaRPr kumimoji="1" lang="zh-TW" altLang="en-US">
              <a:solidFill>
                <a:srgbClr val="4449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5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1D7E02D-13B8-DE41-8D16-EDB1A3CDC7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2868" y="704133"/>
            <a:ext cx="4772423" cy="395131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TS-h686/ TS-h886 </a:t>
            </a:r>
            <a:r>
              <a:rPr lang="zh-TW" altLang="en-US"/>
              <a:t>正面硬體配置</a:t>
            </a:r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D1A566CE-F013-9E4E-BF56-F1483124A412}"/>
              </a:ext>
            </a:extLst>
          </p:cNvPr>
          <p:cNvCxnSpPr>
            <a:cxnSpLocks/>
          </p:cNvCxnSpPr>
          <p:nvPr/>
        </p:nvCxnSpPr>
        <p:spPr>
          <a:xfrm flipH="1">
            <a:off x="5961734" y="3130397"/>
            <a:ext cx="1163558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10" name="Shape 193">
            <a:extLst>
              <a:ext uri="{FF2B5EF4-FFF2-40B4-BE49-F238E27FC236}">
                <a16:creationId xmlns:a16="http://schemas.microsoft.com/office/drawing/2014/main" id="{DC7679F1-35B2-DC47-8747-85C88385124C}"/>
              </a:ext>
            </a:extLst>
          </p:cNvPr>
          <p:cNvCxnSpPr>
            <a:cxnSpLocks/>
          </p:cNvCxnSpPr>
          <p:nvPr/>
        </p:nvCxnSpPr>
        <p:spPr>
          <a:xfrm rot="10800000">
            <a:off x="5254263" y="1877196"/>
            <a:ext cx="1871255" cy="889277"/>
          </a:xfrm>
          <a:prstGeom prst="bentConnector3">
            <a:avLst>
              <a:gd name="adj1" fmla="val 74568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13" name="Shape 193">
            <a:extLst>
              <a:ext uri="{FF2B5EF4-FFF2-40B4-BE49-F238E27FC236}">
                <a16:creationId xmlns:a16="http://schemas.microsoft.com/office/drawing/2014/main" id="{828EB346-F88B-0B44-A9AD-C17CA50F097A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89163" y="3469677"/>
            <a:ext cx="1036128" cy="234820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19" name="Shape 183">
            <a:extLst>
              <a:ext uri="{FF2B5EF4-FFF2-40B4-BE49-F238E27FC236}">
                <a16:creationId xmlns:a16="http://schemas.microsoft.com/office/drawing/2014/main" id="{D5688F2A-5A42-AE4E-AB3B-0699AFDA7EA9}"/>
              </a:ext>
            </a:extLst>
          </p:cNvPr>
          <p:cNvSpPr txBox="1"/>
          <p:nvPr/>
        </p:nvSpPr>
        <p:spPr>
          <a:xfrm>
            <a:off x="376620" y="2621398"/>
            <a:ext cx="2025912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3.5"/ 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6Gb/s HDD/SSD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插槽</a:t>
            </a: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B3FA9EEE-0368-4A2C-8426-C46FB5F2A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531" y="2086743"/>
            <a:ext cx="758703" cy="26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9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TS-h686</a:t>
            </a:r>
            <a:endParaRPr lang="en-US" altLang="en-US" sz="9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6" name="Shape 180">
            <a:extLst>
              <a:ext uri="{FF2B5EF4-FFF2-40B4-BE49-F238E27FC236}">
                <a16:creationId xmlns:a16="http://schemas.microsoft.com/office/drawing/2014/main" id="{96804B3E-85E3-C44E-AC41-698374D8904E}"/>
              </a:ext>
            </a:extLst>
          </p:cNvPr>
          <p:cNvSpPr txBox="1"/>
          <p:nvPr/>
        </p:nvSpPr>
        <p:spPr>
          <a:xfrm>
            <a:off x="376620" y="1925105"/>
            <a:ext cx="1316736" cy="4965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LED 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指示燈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: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磁碟</a:t>
            </a:r>
            <a:r>
              <a:rPr lang="zh-TW" altLang="en-US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、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M.2</a:t>
            </a:r>
            <a:r>
              <a:rPr lang="zh-CN" altLang="en-US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埠</a:t>
            </a:r>
            <a:endParaRPr lang="zh-TW">
              <a:solidFill>
                <a:schemeClr val="tx1"/>
              </a:solidFill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B8E859CA-9FB4-144A-A742-BE1FA7FAD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5291" y="2588435"/>
            <a:ext cx="1762896" cy="33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LCM</a:t>
            </a:r>
            <a:r>
              <a:rPr lang="en-US" altLang="zh-TW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系統狀態顯示</a:t>
            </a:r>
            <a:endParaRPr lang="en-US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Shape 192">
            <a:extLst>
              <a:ext uri="{FF2B5EF4-FFF2-40B4-BE49-F238E27FC236}">
                <a16:creationId xmlns:a16="http://schemas.microsoft.com/office/drawing/2014/main" id="{F3A85C50-8ADD-9E41-A548-3C51A7158C7C}"/>
              </a:ext>
            </a:extLst>
          </p:cNvPr>
          <p:cNvSpPr txBox="1"/>
          <p:nvPr/>
        </p:nvSpPr>
        <p:spPr>
          <a:xfrm>
            <a:off x="7125291" y="2983952"/>
            <a:ext cx="840631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電源鍵</a:t>
            </a:r>
          </a:p>
        </p:txBody>
      </p:sp>
      <p:sp>
        <p:nvSpPr>
          <p:cNvPr id="12" name="Shape 195">
            <a:extLst>
              <a:ext uri="{FF2B5EF4-FFF2-40B4-BE49-F238E27FC236}">
                <a16:creationId xmlns:a16="http://schemas.microsoft.com/office/drawing/2014/main" id="{371E4077-225D-4D43-BAB4-5B09D2228078}"/>
              </a:ext>
            </a:extLst>
          </p:cNvPr>
          <p:cNvSpPr txBox="1"/>
          <p:nvPr/>
        </p:nvSpPr>
        <p:spPr>
          <a:xfrm>
            <a:off x="7125291" y="3316286"/>
            <a:ext cx="1638670" cy="553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Gen 1 </a:t>
            </a:r>
            <a:r>
              <a:rPr 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&amp;</a:t>
            </a: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備份鍵</a:t>
            </a:r>
          </a:p>
        </p:txBody>
      </p:sp>
      <p:sp>
        <p:nvSpPr>
          <p:cNvPr id="27" name="Shape 183">
            <a:extLst>
              <a:ext uri="{FF2B5EF4-FFF2-40B4-BE49-F238E27FC236}">
                <a16:creationId xmlns:a16="http://schemas.microsoft.com/office/drawing/2014/main" id="{F4642BF9-4E35-8A4F-88BE-01181F161524}"/>
              </a:ext>
            </a:extLst>
          </p:cNvPr>
          <p:cNvSpPr txBox="1"/>
          <p:nvPr/>
        </p:nvSpPr>
        <p:spPr>
          <a:xfrm>
            <a:off x="376620" y="1243342"/>
            <a:ext cx="1519518" cy="461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2.5”SATA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b="1" i="0" u="none" strike="noStrike" cap="none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6Gb/s SSD </a:t>
            </a:r>
            <a:r>
              <a:rPr lang="zh-TW" b="1" i="0" u="none" strike="noStrike" cap="none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插槽</a:t>
            </a:r>
          </a:p>
        </p:txBody>
      </p:sp>
      <p:sp>
        <p:nvSpPr>
          <p:cNvPr id="34" name="圓角化同側角落矩形 33">
            <a:extLst>
              <a:ext uri="{FF2B5EF4-FFF2-40B4-BE49-F238E27FC236}">
                <a16:creationId xmlns:a16="http://schemas.microsoft.com/office/drawing/2014/main" id="{48156A32-B1AF-2A46-84E6-0832B2DA21D7}"/>
              </a:ext>
            </a:extLst>
          </p:cNvPr>
          <p:cNvSpPr/>
          <p:nvPr/>
        </p:nvSpPr>
        <p:spPr>
          <a:xfrm>
            <a:off x="382380" y="3259311"/>
            <a:ext cx="1766717" cy="1457237"/>
          </a:xfrm>
          <a:prstGeom prst="round2SameRect">
            <a:avLst>
              <a:gd name="adj1" fmla="val 8951"/>
              <a:gd name="adj2" fmla="val 7693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29" name="Shape 193">
            <a:extLst>
              <a:ext uri="{FF2B5EF4-FFF2-40B4-BE49-F238E27FC236}">
                <a16:creationId xmlns:a16="http://schemas.microsoft.com/office/drawing/2014/main" id="{B2B8458C-EEB3-124A-8AEA-59FF67BD52A3}"/>
              </a:ext>
            </a:extLst>
          </p:cNvPr>
          <p:cNvCxnSpPr>
            <a:cxnSpLocks/>
          </p:cNvCxnSpPr>
          <p:nvPr/>
        </p:nvCxnSpPr>
        <p:spPr>
          <a:xfrm>
            <a:off x="1456782" y="1395057"/>
            <a:ext cx="1255122" cy="351248"/>
          </a:xfrm>
          <a:prstGeom prst="bentConnector3">
            <a:avLst>
              <a:gd name="adj1" fmla="val 53601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BB4CCA0B-EA2F-974C-B907-87E647969C5B}"/>
              </a:ext>
            </a:extLst>
          </p:cNvPr>
          <p:cNvSpPr/>
          <p:nvPr/>
        </p:nvSpPr>
        <p:spPr>
          <a:xfrm>
            <a:off x="2711904" y="3601949"/>
            <a:ext cx="2881289" cy="305424"/>
          </a:xfrm>
          <a:prstGeom prst="round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6" name="圖片 35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3E7E4070-154F-5F4E-8E79-DAFA87DDC2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51" y="3750751"/>
            <a:ext cx="1225542" cy="1002221"/>
          </a:xfrm>
          <a:prstGeom prst="rect">
            <a:avLst/>
          </a:prstGeom>
        </p:spPr>
      </p:pic>
      <p:sp>
        <p:nvSpPr>
          <p:cNvPr id="37" name="TextBox 8">
            <a:extLst>
              <a:ext uri="{FF2B5EF4-FFF2-40B4-BE49-F238E27FC236}">
                <a16:creationId xmlns:a16="http://schemas.microsoft.com/office/drawing/2014/main" id="{283AD2D9-B000-E24B-A7B0-2E8FDCAA20C7}"/>
              </a:ext>
            </a:extLst>
          </p:cNvPr>
          <p:cNvSpPr txBox="1"/>
          <p:nvPr/>
        </p:nvSpPr>
        <p:spPr>
          <a:xfrm>
            <a:off x="571733" y="3313055"/>
            <a:ext cx="14414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endParaRPr lang="en-US" sz="1400" b="1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59122A49-570C-6F49-B130-A8246A567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5517" y="4439141"/>
            <a:ext cx="1245232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TS-h886</a:t>
            </a:r>
            <a:endParaRPr lang="en-US" altLang="en-US" sz="1600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CC2572C6-2FE2-47D6-886E-37644F1D71F0}"/>
              </a:ext>
            </a:extLst>
          </p:cNvPr>
          <p:cNvCxnSpPr>
            <a:cxnSpLocks/>
          </p:cNvCxnSpPr>
          <p:nvPr/>
        </p:nvCxnSpPr>
        <p:spPr>
          <a:xfrm>
            <a:off x="2149097" y="3768112"/>
            <a:ext cx="562807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259E776D-2BF8-44E2-B6C1-456D86B8D76C}"/>
              </a:ext>
            </a:extLst>
          </p:cNvPr>
          <p:cNvCxnSpPr>
            <a:cxnSpLocks/>
          </p:cNvCxnSpPr>
          <p:nvPr/>
        </p:nvCxnSpPr>
        <p:spPr>
          <a:xfrm>
            <a:off x="1853138" y="2766473"/>
            <a:ext cx="858766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41" name="Shape 193">
            <a:extLst>
              <a:ext uri="{FF2B5EF4-FFF2-40B4-BE49-F238E27FC236}">
                <a16:creationId xmlns:a16="http://schemas.microsoft.com/office/drawing/2014/main" id="{6FF84259-3EAB-48A3-A385-B3CADBF8565D}"/>
              </a:ext>
            </a:extLst>
          </p:cNvPr>
          <p:cNvCxnSpPr>
            <a:cxnSpLocks/>
          </p:cNvCxnSpPr>
          <p:nvPr/>
        </p:nvCxnSpPr>
        <p:spPr>
          <a:xfrm>
            <a:off x="1555154" y="2067737"/>
            <a:ext cx="1163037" cy="351248"/>
          </a:xfrm>
          <a:prstGeom prst="bentConnector3">
            <a:avLst>
              <a:gd name="adj1" fmla="val 50000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pic>
        <p:nvPicPr>
          <p:cNvPr id="24" name="圖片 23">
            <a:extLst>
              <a:ext uri="{FF2B5EF4-FFF2-40B4-BE49-F238E27FC236}">
                <a16:creationId xmlns:a16="http://schemas.microsoft.com/office/drawing/2014/main" id="{35A7C18A-74C3-45C3-BD55-4D380589F3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3315" y="946221"/>
            <a:ext cx="1238758" cy="1252905"/>
          </a:xfrm>
          <a:prstGeom prst="rect">
            <a:avLst/>
          </a:prstGeom>
        </p:spPr>
      </p:pic>
      <p:cxnSp>
        <p:nvCxnSpPr>
          <p:cNvPr id="30" name="Shape 193">
            <a:extLst>
              <a:ext uri="{FF2B5EF4-FFF2-40B4-BE49-F238E27FC236}">
                <a16:creationId xmlns:a16="http://schemas.microsoft.com/office/drawing/2014/main" id="{8DB8F4EC-517D-8146-B8B2-A3D80198E76B}"/>
              </a:ext>
            </a:extLst>
          </p:cNvPr>
          <p:cNvCxnSpPr>
            <a:cxnSpLocks/>
            <a:endCxn id="31" idx="2"/>
          </p:cNvCxnSpPr>
          <p:nvPr/>
        </p:nvCxnSpPr>
        <p:spPr>
          <a:xfrm flipV="1">
            <a:off x="2148870" y="2234707"/>
            <a:ext cx="1384352" cy="1162490"/>
          </a:xfrm>
          <a:prstGeom prst="bentConnector2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31" name="矩形: 圓角 32">
            <a:extLst>
              <a:ext uri="{FF2B5EF4-FFF2-40B4-BE49-F238E27FC236}">
                <a16:creationId xmlns:a16="http://schemas.microsoft.com/office/drawing/2014/main" id="{19D3E733-33C8-9742-91B6-CD1D23692622}"/>
              </a:ext>
            </a:extLst>
          </p:cNvPr>
          <p:cNvSpPr/>
          <p:nvPr/>
        </p:nvSpPr>
        <p:spPr>
          <a:xfrm>
            <a:off x="3396840" y="1717575"/>
            <a:ext cx="272764" cy="517132"/>
          </a:xfrm>
          <a:prstGeom prst="round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kumimoji="1"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5175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背</a:t>
            </a:r>
            <a:r>
              <a:rPr lang="zh-TW"/>
              <a:t>面硬體配置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9DA6202-F0FD-3646-BC6F-44185E90B5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4247" y="1318789"/>
            <a:ext cx="4401336" cy="3575324"/>
          </a:xfrm>
          <a:prstGeom prst="rect">
            <a:avLst/>
          </a:prstGeom>
        </p:spPr>
      </p:pic>
      <p:sp>
        <p:nvSpPr>
          <p:cNvPr id="50" name="矩形 39">
            <a:extLst>
              <a:ext uri="{FF2B5EF4-FFF2-40B4-BE49-F238E27FC236}">
                <a16:creationId xmlns:a16="http://schemas.microsoft.com/office/drawing/2014/main" id="{4F7576C5-AF16-6740-85A7-B035B0B2FE06}"/>
              </a:ext>
            </a:extLst>
          </p:cNvPr>
          <p:cNvSpPr/>
          <p:nvPr/>
        </p:nvSpPr>
        <p:spPr>
          <a:xfrm>
            <a:off x="3508842" y="2578205"/>
            <a:ext cx="246981" cy="1191159"/>
          </a:xfrm>
          <a:prstGeom prst="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cxnSp>
        <p:nvCxnSpPr>
          <p:cNvPr id="71" name="Shape 193">
            <a:extLst>
              <a:ext uri="{FF2B5EF4-FFF2-40B4-BE49-F238E27FC236}">
                <a16:creationId xmlns:a16="http://schemas.microsoft.com/office/drawing/2014/main" id="{99CCA33F-E693-E242-B2C8-C8029B868794}"/>
              </a:ext>
            </a:extLst>
          </p:cNvPr>
          <p:cNvCxnSpPr>
            <a:cxnSpLocks/>
          </p:cNvCxnSpPr>
          <p:nvPr/>
        </p:nvCxnSpPr>
        <p:spPr>
          <a:xfrm>
            <a:off x="5875401" y="3168758"/>
            <a:ext cx="0" cy="11437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39" name="矩形 39">
            <a:extLst>
              <a:ext uri="{FF2B5EF4-FFF2-40B4-BE49-F238E27FC236}">
                <a16:creationId xmlns:a16="http://schemas.microsoft.com/office/drawing/2014/main" id="{06590D58-603E-4397-8D91-613BA117C247}"/>
              </a:ext>
            </a:extLst>
          </p:cNvPr>
          <p:cNvSpPr/>
          <p:nvPr/>
        </p:nvSpPr>
        <p:spPr>
          <a:xfrm flipH="1">
            <a:off x="3500840" y="4031627"/>
            <a:ext cx="230244" cy="556847"/>
          </a:xfrm>
          <a:prstGeom prst="rect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143" name="TextBox 13">
            <a:extLst>
              <a:ext uri="{FF2B5EF4-FFF2-40B4-BE49-F238E27FC236}">
                <a16:creationId xmlns:a16="http://schemas.microsoft.com/office/drawing/2014/main" id="{36ED4FF2-0D8E-4540-8991-0F94E944E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148" y="2492473"/>
            <a:ext cx="787812" cy="26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eaLnBrk="1" hangingPunct="1">
              <a:defRPr sz="9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en-US"/>
              <a:t>TS-h686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A1576-BD1E-0F41-86F1-9CF76014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280" y="3825044"/>
            <a:ext cx="1765518" cy="32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250W </a:t>
            </a:r>
            <a:r>
              <a:rPr lang="zh-TW" altLang="en-US"/>
              <a:t>電源供應器</a:t>
            </a:r>
            <a:endParaRPr lang="en-US" altLang="zh-TW"/>
          </a:p>
        </p:txBody>
      </p:sp>
      <p:sp>
        <p:nvSpPr>
          <p:cNvPr id="70" name="TextBox 13">
            <a:extLst>
              <a:ext uri="{FF2B5EF4-FFF2-40B4-BE49-F238E27FC236}">
                <a16:creationId xmlns:a16="http://schemas.microsoft.com/office/drawing/2014/main" id="{AEE4E1A3-D7D4-2144-B57C-1121F3526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280" y="3016438"/>
            <a:ext cx="1701758" cy="32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zh-CN" altLang="en-US"/>
              <a:t>智能散熱風扇</a:t>
            </a:r>
            <a:endParaRPr lang="en-US" altLang="en-US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FE725D0-223C-5543-AC49-A89E1E9D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32" y="2418029"/>
            <a:ext cx="1799334" cy="74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4 </a:t>
            </a:r>
            <a:r>
              <a:rPr lang="zh-TW" altLang="en-US"/>
              <a:t>個</a:t>
            </a:r>
            <a:r>
              <a:rPr lang="en-US" altLang="zh-TW"/>
              <a:t> 2.5GbE</a:t>
            </a:r>
            <a:r>
              <a:rPr lang="zh-TW" altLang="en-US"/>
              <a:t>網路埠</a:t>
            </a:r>
            <a:endParaRPr lang="en-US" altLang="en-US"/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F4063C53-AB96-5F40-9C58-23A7E97F2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32" y="3855920"/>
            <a:ext cx="1963360" cy="53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2 </a:t>
            </a:r>
            <a:r>
              <a:rPr lang="zh-TW" altLang="en-US"/>
              <a:t>個</a:t>
            </a:r>
            <a:r>
              <a:rPr lang="en-US" altLang="zh-TW"/>
              <a:t> </a:t>
            </a:r>
            <a:r>
              <a:rPr lang="en-US" altLang="en-US"/>
              <a:t>USB 3.2 Gen1 </a:t>
            </a:r>
            <a:r>
              <a:rPr lang="zh-CN" altLang="en-US"/>
              <a:t>埠</a:t>
            </a:r>
            <a:endParaRPr lang="en-US" altLang="zh-CN"/>
          </a:p>
        </p:txBody>
      </p:sp>
      <p:sp>
        <p:nvSpPr>
          <p:cNvPr id="60" name="TextBox 13">
            <a:extLst>
              <a:ext uri="{FF2B5EF4-FFF2-40B4-BE49-F238E27FC236}">
                <a16:creationId xmlns:a16="http://schemas.microsoft.com/office/drawing/2014/main" id="{C8E4F56A-37F4-704F-BDDF-D49F63999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22" y="1621820"/>
            <a:ext cx="1358577" cy="32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/>
              <a:t>2 </a:t>
            </a:r>
            <a:r>
              <a:rPr lang="zh-TW" altLang="en-US"/>
              <a:t>個</a:t>
            </a:r>
            <a:r>
              <a:rPr lang="en-US" altLang="zh-TW"/>
              <a:t> </a:t>
            </a:r>
            <a:r>
              <a:rPr lang="en-US" altLang="en-US"/>
              <a:t>PCIe </a:t>
            </a:r>
            <a:r>
              <a:rPr lang="zh-TW" altLang="en-US"/>
              <a:t>插槽</a:t>
            </a:r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185FFD3-22C6-C44F-AB04-1BE07E1C15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157" y="1200923"/>
            <a:ext cx="1829994" cy="1463995"/>
          </a:xfrm>
          <a:prstGeom prst="rect">
            <a:avLst/>
          </a:prstGeom>
        </p:spPr>
      </p:pic>
      <p:sp>
        <p:nvSpPr>
          <p:cNvPr id="35" name="TextBox 13">
            <a:extLst>
              <a:ext uri="{FF2B5EF4-FFF2-40B4-BE49-F238E27FC236}">
                <a16:creationId xmlns:a16="http://schemas.microsoft.com/office/drawing/2014/main" id="{FE9C9974-2485-B64A-97C5-D4BDB478F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610" y="4732645"/>
            <a:ext cx="1559519" cy="35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TS-h886</a:t>
            </a: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B1DA6FF3-C85C-469B-8F66-DDC15019B0F0}"/>
              </a:ext>
            </a:extLst>
          </p:cNvPr>
          <p:cNvCxnSpPr>
            <a:cxnSpLocks/>
          </p:cNvCxnSpPr>
          <p:nvPr/>
        </p:nvCxnSpPr>
        <p:spPr>
          <a:xfrm flipV="1">
            <a:off x="1664898" y="1780896"/>
            <a:ext cx="791223" cy="468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4145F15F-C02B-487E-A064-DBB18ACDE392}"/>
              </a:ext>
            </a:extLst>
          </p:cNvPr>
          <p:cNvCxnSpPr>
            <a:cxnSpLocks/>
          </p:cNvCxnSpPr>
          <p:nvPr/>
        </p:nvCxnSpPr>
        <p:spPr>
          <a:xfrm>
            <a:off x="2018788" y="2578205"/>
            <a:ext cx="1490053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0FB8CD74-363C-4F39-B93D-8C9026E55010}"/>
              </a:ext>
            </a:extLst>
          </p:cNvPr>
          <p:cNvCxnSpPr>
            <a:cxnSpLocks/>
          </p:cNvCxnSpPr>
          <p:nvPr/>
        </p:nvCxnSpPr>
        <p:spPr>
          <a:xfrm>
            <a:off x="2251292" y="4031627"/>
            <a:ext cx="1257550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4A3C75D6-6910-4886-9340-E4E1BE50EF0C}"/>
              </a:ext>
            </a:extLst>
          </p:cNvPr>
          <p:cNvCxnSpPr>
            <a:cxnSpLocks/>
          </p:cNvCxnSpPr>
          <p:nvPr/>
        </p:nvCxnSpPr>
        <p:spPr>
          <a:xfrm flipH="1">
            <a:off x="6086602" y="3981364"/>
            <a:ext cx="763984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967CADA5-DC4A-4A13-B421-D2EBDCA0EB0C}"/>
              </a:ext>
            </a:extLst>
          </p:cNvPr>
          <p:cNvCxnSpPr>
            <a:cxnSpLocks/>
          </p:cNvCxnSpPr>
          <p:nvPr/>
        </p:nvCxnSpPr>
        <p:spPr>
          <a:xfrm flipH="1">
            <a:off x="4677848" y="3173784"/>
            <a:ext cx="2172739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AE4A5448-810E-FD48-AE95-2489E06DC897}"/>
              </a:ext>
            </a:extLst>
          </p:cNvPr>
          <p:cNvSpPr/>
          <p:nvPr/>
        </p:nvSpPr>
        <p:spPr>
          <a:xfrm>
            <a:off x="2456121" y="1637447"/>
            <a:ext cx="2653207" cy="311049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5BF02A1-8BDC-4592-B13A-7714C48B0BC6}"/>
              </a:ext>
            </a:extLst>
          </p:cNvPr>
          <p:cNvSpPr/>
          <p:nvPr/>
        </p:nvSpPr>
        <p:spPr>
          <a:xfrm>
            <a:off x="4838910" y="986733"/>
            <a:ext cx="1896673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插槽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1: PCIe Gen3 x8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F5CB92B-7925-4E8B-A244-5BF71EDC666B}"/>
              </a:ext>
            </a:extLst>
          </p:cNvPr>
          <p:cNvGrpSpPr/>
          <p:nvPr/>
        </p:nvGrpSpPr>
        <p:grpSpPr>
          <a:xfrm>
            <a:off x="2703690" y="1080601"/>
            <a:ext cx="2145844" cy="679031"/>
            <a:chOff x="2817645" y="1012558"/>
            <a:chExt cx="2145844" cy="558709"/>
          </a:xfrm>
        </p:grpSpPr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B813A6DD-2089-49B2-91FA-69322243A790}"/>
                </a:ext>
              </a:extLst>
            </p:cNvPr>
            <p:cNvCxnSpPr>
              <a:cxnSpLocks/>
            </p:cNvCxnSpPr>
            <p:nvPr/>
          </p:nvCxnSpPr>
          <p:spPr>
            <a:xfrm>
              <a:off x="2817645" y="1012558"/>
              <a:ext cx="0" cy="558709"/>
            </a:xfrm>
            <a:prstGeom prst="straightConnector1">
              <a:avLst/>
            </a:prstGeom>
            <a:noFill/>
            <a:ln w="2159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oval" w="lg" len="lg"/>
              <a:tailEnd type="none" w="med" len="med"/>
            </a:ln>
            <a:effectLst/>
          </p:spPr>
        </p:cxn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4B7031DA-D207-44D3-A559-F5569BA460E0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89" y="1012558"/>
              <a:ext cx="0" cy="558709"/>
            </a:xfrm>
            <a:prstGeom prst="straightConnector1">
              <a:avLst/>
            </a:prstGeom>
            <a:noFill/>
            <a:ln w="2159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oval" w="lg" len="lg"/>
              <a:tailEnd type="none" w="med" len="med"/>
            </a:ln>
            <a:effectLst/>
          </p:spPr>
        </p:cxn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2843195B-E940-44C0-89AD-C25659F16AD6}"/>
              </a:ext>
            </a:extLst>
          </p:cNvPr>
          <p:cNvSpPr/>
          <p:nvPr/>
        </p:nvSpPr>
        <p:spPr>
          <a:xfrm>
            <a:off x="2703690" y="1003694"/>
            <a:ext cx="1896673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插槽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2: PCIe Gen3 x8</a:t>
            </a:r>
            <a:endParaRPr lang="en-US" altLang="zh-TW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098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95D8BCE-0CC2-C144-A9CE-A0DB154674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934" y="1044229"/>
            <a:ext cx="5367334" cy="3714398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29E885A-37B2-4406-A3A4-E45DCE9D9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/>
              <a:t>內部</a:t>
            </a:r>
            <a:r>
              <a:rPr lang="zh-TW"/>
              <a:t>硬體配置</a:t>
            </a:r>
            <a:endParaRPr lang="zh-TW" b="0"/>
          </a:p>
        </p:txBody>
      </p:sp>
      <p:cxnSp>
        <p:nvCxnSpPr>
          <p:cNvPr id="7" name="Shape 193">
            <a:extLst>
              <a:ext uri="{FF2B5EF4-FFF2-40B4-BE49-F238E27FC236}">
                <a16:creationId xmlns:a16="http://schemas.microsoft.com/office/drawing/2014/main" id="{2B275E77-5B76-FB43-BEC7-845E98358803}"/>
              </a:ext>
            </a:extLst>
          </p:cNvPr>
          <p:cNvCxnSpPr>
            <a:cxnSpLocks/>
          </p:cNvCxnSpPr>
          <p:nvPr/>
        </p:nvCxnSpPr>
        <p:spPr>
          <a:xfrm>
            <a:off x="1572512" y="2901428"/>
            <a:ext cx="1757710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14" name="Shape 193">
            <a:extLst>
              <a:ext uri="{FF2B5EF4-FFF2-40B4-BE49-F238E27FC236}">
                <a16:creationId xmlns:a16="http://schemas.microsoft.com/office/drawing/2014/main" id="{78B36D08-17B4-7643-95B1-C38CC306FD91}"/>
              </a:ext>
            </a:extLst>
          </p:cNvPr>
          <p:cNvCxnSpPr>
            <a:cxnSpLocks/>
          </p:cNvCxnSpPr>
          <p:nvPr/>
        </p:nvCxnSpPr>
        <p:spPr>
          <a:xfrm>
            <a:off x="1572512" y="3994630"/>
            <a:ext cx="617532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60795E61-2016-4321-8043-01BEE22D3118}"/>
              </a:ext>
            </a:extLst>
          </p:cNvPr>
          <p:cNvSpPr/>
          <p:nvPr/>
        </p:nvSpPr>
        <p:spPr>
          <a:xfrm>
            <a:off x="7275187" y="2957788"/>
            <a:ext cx="1751707" cy="400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Intel Xeon D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處理器</a:t>
            </a:r>
            <a:endParaRPr lang="en-US" altLang="zh-CN" b="1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FDCD104-8E85-2F49-9FF4-AF85182D9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06" y="3835896"/>
            <a:ext cx="1505992" cy="5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zh-TW"/>
              <a:t>1</a:t>
            </a:r>
            <a:r>
              <a:rPr lang="zh-TW" altLang="en-US"/>
              <a:t> </a:t>
            </a:r>
            <a:r>
              <a:rPr lang="zh-CN" altLang="en-US"/>
              <a:t>個</a:t>
            </a:r>
            <a:r>
              <a:rPr lang="zh-TW" altLang="en-US"/>
              <a:t> </a:t>
            </a:r>
            <a:r>
              <a:rPr lang="en-US" altLang="zh-CN"/>
              <a:t>6cm </a:t>
            </a:r>
            <a:r>
              <a:rPr lang="zh-CN" altLang="en-US"/>
              <a:t>離心式</a:t>
            </a:r>
            <a:r>
              <a:rPr lang="en-US" altLang="zh-CN"/>
              <a:t>CPU</a:t>
            </a:r>
            <a:r>
              <a:rPr lang="zh-CN" altLang="en-US"/>
              <a:t>散熱風扇</a:t>
            </a:r>
            <a:endParaRPr lang="en-US" alt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4FDEF33-8B16-BA45-BC67-5B5F6F83B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06" y="2746922"/>
            <a:ext cx="1586792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2 x </a:t>
            </a:r>
            <a:r>
              <a:rPr lang="en-US" altLang="en-US" err="1"/>
              <a:t>NVMe</a:t>
            </a:r>
            <a:r>
              <a:rPr lang="en-US" altLang="en-US"/>
              <a:t> Gen3 x4 M.2 </a:t>
            </a:r>
            <a:r>
              <a:rPr lang="zh-CN" altLang="en-US"/>
              <a:t>插槽</a:t>
            </a:r>
            <a:r>
              <a:rPr lang="en-US" altLang="zh-CN"/>
              <a:t> (2280/22110)</a:t>
            </a:r>
            <a:endParaRPr lang="en-US" altLang="en-US"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61FB7B1D-4090-F14A-9DCE-43C17BE10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6132" y="3554587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4 x DDR4 long-DIMM </a:t>
            </a:r>
            <a:r>
              <a:rPr lang="zh-CN" altLang="en-US"/>
              <a:t>插槽</a:t>
            </a:r>
            <a:endParaRPr lang="en-US" altLang="en-US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875A3280-50AF-0544-BD7C-A8E97E6B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5187" y="1819390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1 x PCIe Gen3 x8 </a:t>
            </a:r>
            <a:r>
              <a:rPr lang="zh-CN" altLang="en-US"/>
              <a:t>插槽</a:t>
            </a:r>
            <a:r>
              <a:rPr lang="en-US" altLang="zh-CN"/>
              <a:t> (CPU</a:t>
            </a:r>
            <a:r>
              <a:rPr lang="zh-CN" altLang="en-US"/>
              <a:t>側</a:t>
            </a:r>
            <a:r>
              <a:rPr lang="en-US" altLang="zh-CN"/>
              <a:t>)</a:t>
            </a:r>
            <a:endParaRPr lang="en-US" altLang="en-US"/>
          </a:p>
        </p:txBody>
      </p:sp>
      <p:cxnSp>
        <p:nvCxnSpPr>
          <p:cNvPr id="21" name="Shape 193">
            <a:extLst>
              <a:ext uri="{FF2B5EF4-FFF2-40B4-BE49-F238E27FC236}">
                <a16:creationId xmlns:a16="http://schemas.microsoft.com/office/drawing/2014/main" id="{B3B7EB1A-55AA-CE46-AD9D-ECDE4E133221}"/>
              </a:ext>
            </a:extLst>
          </p:cNvPr>
          <p:cNvCxnSpPr>
            <a:cxnSpLocks/>
          </p:cNvCxnSpPr>
          <p:nvPr/>
        </p:nvCxnSpPr>
        <p:spPr>
          <a:xfrm flipH="1">
            <a:off x="5113867" y="1978170"/>
            <a:ext cx="2162265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4" name="Shape 193">
            <a:extLst>
              <a:ext uri="{FF2B5EF4-FFF2-40B4-BE49-F238E27FC236}">
                <a16:creationId xmlns:a16="http://schemas.microsoft.com/office/drawing/2014/main" id="{21F9C409-8AD4-0F4E-9FB4-26CCDE568E9C}"/>
              </a:ext>
            </a:extLst>
          </p:cNvPr>
          <p:cNvCxnSpPr>
            <a:cxnSpLocks/>
          </p:cNvCxnSpPr>
          <p:nvPr/>
        </p:nvCxnSpPr>
        <p:spPr>
          <a:xfrm flipH="1">
            <a:off x="4270248" y="3702457"/>
            <a:ext cx="3004939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cxnSp>
        <p:nvCxnSpPr>
          <p:cNvPr id="23" name="Shape 193">
            <a:extLst>
              <a:ext uri="{FF2B5EF4-FFF2-40B4-BE49-F238E27FC236}">
                <a16:creationId xmlns:a16="http://schemas.microsoft.com/office/drawing/2014/main" id="{E4D68E38-6AB2-4603-B18B-E74DD4F1D956}"/>
              </a:ext>
            </a:extLst>
          </p:cNvPr>
          <p:cNvCxnSpPr>
            <a:cxnSpLocks/>
          </p:cNvCxnSpPr>
          <p:nvPr/>
        </p:nvCxnSpPr>
        <p:spPr>
          <a:xfrm flipH="1">
            <a:off x="4735455" y="3131636"/>
            <a:ext cx="2540678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  <p:sp>
        <p:nvSpPr>
          <p:cNvPr id="27" name="TextBox 13">
            <a:extLst>
              <a:ext uri="{FF2B5EF4-FFF2-40B4-BE49-F238E27FC236}">
                <a16:creationId xmlns:a16="http://schemas.microsoft.com/office/drawing/2014/main" id="{2E861871-F24A-8048-B478-6759AC260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5187" y="1097321"/>
            <a:ext cx="1616458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rgbClr val="595959"/>
              </a:buClr>
              <a:buSzPct val="25000"/>
              <a:defRPr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r>
              <a:rPr lang="en-US" altLang="en-US"/>
              <a:t>1 x PCIe Gen3 x8 </a:t>
            </a:r>
            <a:r>
              <a:rPr lang="zh-CN" altLang="en-US"/>
              <a:t>插槽</a:t>
            </a:r>
            <a:r>
              <a:rPr lang="en-US" altLang="zh-CN"/>
              <a:t> (</a:t>
            </a:r>
            <a:r>
              <a:rPr lang="zh-CN" altLang="en-US"/>
              <a:t>硬碟側</a:t>
            </a:r>
            <a:r>
              <a:rPr lang="en-US" altLang="zh-CN"/>
              <a:t>)</a:t>
            </a:r>
            <a:endParaRPr lang="en-US" altLang="en-US"/>
          </a:p>
        </p:txBody>
      </p:sp>
      <p:cxnSp>
        <p:nvCxnSpPr>
          <p:cNvPr id="30" name="肘形接點 29">
            <a:extLst>
              <a:ext uri="{FF2B5EF4-FFF2-40B4-BE49-F238E27FC236}">
                <a16:creationId xmlns:a16="http://schemas.microsoft.com/office/drawing/2014/main" id="{22F9E131-0894-A744-B2C8-5ACCA51E46A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077193" y="1343536"/>
            <a:ext cx="2197994" cy="347216"/>
          </a:xfrm>
          <a:prstGeom prst="bentConnector3">
            <a:avLst>
              <a:gd name="adj1" fmla="val 100106"/>
            </a:avLst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169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94F5E4-792C-3145-9334-CFBB152C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分區溫控 有效降低風扇噪音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FD1BD5-A68A-0344-99A0-7BEE38055590}"/>
              </a:ext>
            </a:extLst>
          </p:cNvPr>
          <p:cNvSpPr txBox="1"/>
          <p:nvPr/>
        </p:nvSpPr>
        <p:spPr>
          <a:xfrm>
            <a:off x="370294" y="4549013"/>
            <a:ext cx="6006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噪音測試：</a:t>
            </a:r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Sound pressure is measure at the front bystander position with low fan speed.</a:t>
            </a:r>
            <a:endParaRPr kumimoji="1" lang="zh-TW" altLang="en-US"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BF73E73-49F4-1644-9E56-B33933C35D38}"/>
              </a:ext>
            </a:extLst>
          </p:cNvPr>
          <p:cNvSpPr txBox="1"/>
          <p:nvPr/>
        </p:nvSpPr>
        <p:spPr>
          <a:xfrm>
            <a:off x="319607" y="1001486"/>
            <a:ext cx="5649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TS-hx86</a:t>
            </a:r>
            <a:r>
              <a:rPr kumimoji="1" lang="zh-CN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系統的硬碟區與處理器區的散熱採用</a:t>
            </a:r>
            <a:r>
              <a:rPr kumimoji="1" lang="zh-CN" altLang="en-US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分區溫控</a:t>
            </a:r>
            <a:r>
              <a:rPr kumimoji="1" lang="zh-CN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，搭配</a:t>
            </a:r>
            <a:r>
              <a:rPr kumimoji="1" lang="zh-CN" altLang="en-US" sz="1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智能溫控演算法</a:t>
            </a:r>
            <a:r>
              <a:rPr kumimoji="1" lang="zh-CN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，有效抑制單一熱源造成所有風扇高轉帶來的噪音。放置在桌上安靜的忘了它的存在。</a:t>
            </a:r>
            <a:endParaRPr kumimoji="1"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: 剪去對角角落 36">
            <a:extLst>
              <a:ext uri="{FF2B5EF4-FFF2-40B4-BE49-F238E27FC236}">
                <a16:creationId xmlns:a16="http://schemas.microsoft.com/office/drawing/2014/main" id="{FAEEA199-5C55-456C-B8F6-1E1221A5F95E}"/>
              </a:ext>
            </a:extLst>
          </p:cNvPr>
          <p:cNvSpPr/>
          <p:nvPr/>
        </p:nvSpPr>
        <p:spPr>
          <a:xfrm flipH="1">
            <a:off x="440363" y="2251537"/>
            <a:ext cx="1323457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處理器區散熱</a:t>
            </a:r>
            <a:endParaRPr kumimoji="1"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: 剪去對角角落 38">
            <a:extLst>
              <a:ext uri="{FF2B5EF4-FFF2-40B4-BE49-F238E27FC236}">
                <a16:creationId xmlns:a16="http://schemas.microsoft.com/office/drawing/2014/main" id="{09F2B3E2-DF58-474F-B518-EF0E66ABDC49}"/>
              </a:ext>
            </a:extLst>
          </p:cNvPr>
          <p:cNvSpPr/>
          <p:nvPr/>
        </p:nvSpPr>
        <p:spPr>
          <a:xfrm flipH="1">
            <a:off x="3282676" y="2251537"/>
            <a:ext cx="1157973" cy="36625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硬碟區散熱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06EC5E7-E5A7-4997-8008-7E0C9B13148E}"/>
              </a:ext>
            </a:extLst>
          </p:cNvPr>
          <p:cNvGrpSpPr/>
          <p:nvPr/>
        </p:nvGrpSpPr>
        <p:grpSpPr>
          <a:xfrm>
            <a:off x="6154967" y="956441"/>
            <a:ext cx="2665144" cy="3818091"/>
            <a:chOff x="5915816" y="520063"/>
            <a:chExt cx="2984423" cy="4275489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B513BA92-23D1-42AB-A596-93EB75F2C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46231" y="520063"/>
              <a:ext cx="2954008" cy="3967553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D4957E4C-0787-AF4A-9200-88B0B0625F3D}"/>
                </a:ext>
              </a:extLst>
            </p:cNvPr>
            <p:cNvSpPr txBox="1"/>
            <p:nvPr/>
          </p:nvSpPr>
          <p:spPr>
            <a:xfrm>
              <a:off x="6941725" y="4487775"/>
              <a:ext cx="10711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聲壓 </a:t>
              </a:r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kumimoji="1" lang="zh-CN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分貝</a:t>
              </a:r>
              <a:r>
                <a:rPr kumimoji="1" lang="en-US" altLang="zh-CN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3A2F1A3-BC73-5646-BE4D-EDE24962F955}"/>
                </a:ext>
              </a:extLst>
            </p:cNvPr>
            <p:cNvSpPr txBox="1"/>
            <p:nvPr/>
          </p:nvSpPr>
          <p:spPr>
            <a:xfrm>
              <a:off x="8442326" y="3896738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4BDC053-F1B0-1941-83C0-9313744D7538}"/>
                </a:ext>
              </a:extLst>
            </p:cNvPr>
            <p:cNvSpPr txBox="1"/>
            <p:nvPr/>
          </p:nvSpPr>
          <p:spPr>
            <a:xfrm>
              <a:off x="8439011" y="1785162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A991980-D515-E445-BDB5-EA20D69286AE}"/>
                </a:ext>
              </a:extLst>
            </p:cNvPr>
            <p:cNvSpPr txBox="1"/>
            <p:nvPr/>
          </p:nvSpPr>
          <p:spPr>
            <a:xfrm>
              <a:off x="6059674" y="1271571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3ABF97FF-FDBA-4A45-9C0A-B8D7BCC8F5FE}"/>
                </a:ext>
              </a:extLst>
            </p:cNvPr>
            <p:cNvSpPr txBox="1"/>
            <p:nvPr/>
          </p:nvSpPr>
          <p:spPr>
            <a:xfrm>
              <a:off x="7577054" y="3752174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播音室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7098AEB-7246-1041-8F18-F6AA6073F9EF}"/>
                </a:ext>
              </a:extLst>
            </p:cNvPr>
            <p:cNvSpPr txBox="1"/>
            <p:nvPr/>
          </p:nvSpPr>
          <p:spPr>
            <a:xfrm>
              <a:off x="7577054" y="1430644"/>
              <a:ext cx="8085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安靜的辦公室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4DC5979F-CB92-664A-996E-85895DD2DACB}"/>
                </a:ext>
              </a:extLst>
            </p:cNvPr>
            <p:cNvSpPr txBox="1"/>
            <p:nvPr/>
          </p:nvSpPr>
          <p:spPr>
            <a:xfrm>
              <a:off x="6047595" y="2321477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C7343525-1BA7-9D44-9419-9D2302255A3C}"/>
                </a:ext>
              </a:extLst>
            </p:cNvPr>
            <p:cNvSpPr txBox="1"/>
            <p:nvPr/>
          </p:nvSpPr>
          <p:spPr>
            <a:xfrm>
              <a:off x="8431134" y="2822196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8FB204CE-BF00-B44D-9678-611F38BD9FCA}"/>
                </a:ext>
              </a:extLst>
            </p:cNvPr>
            <p:cNvSpPr txBox="1"/>
            <p:nvPr/>
          </p:nvSpPr>
          <p:spPr>
            <a:xfrm>
              <a:off x="8444346" y="746855"/>
              <a:ext cx="407833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70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B71147B2-E8B0-1A41-A550-7BF62B95BF12}"/>
                </a:ext>
              </a:extLst>
            </p:cNvPr>
            <p:cNvSpPr txBox="1"/>
            <p:nvPr/>
          </p:nvSpPr>
          <p:spPr>
            <a:xfrm>
              <a:off x="6592778" y="2186590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圖書館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7901F9E3-B888-3F45-B3C9-E1DF8C122C79}"/>
                </a:ext>
              </a:extLst>
            </p:cNvPr>
            <p:cNvSpPr txBox="1"/>
            <p:nvPr/>
          </p:nvSpPr>
          <p:spPr>
            <a:xfrm>
              <a:off x="7582685" y="2482583"/>
              <a:ext cx="723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安靜的郊外</a:t>
              </a:r>
              <a:endParaRPr kumimoji="1"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8DC478A-B454-F64A-9410-3FA900BCED85}"/>
                </a:ext>
              </a:extLst>
            </p:cNvPr>
            <p:cNvSpPr txBox="1"/>
            <p:nvPr/>
          </p:nvSpPr>
          <p:spPr>
            <a:xfrm>
              <a:off x="7709451" y="631266"/>
              <a:ext cx="551437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馬路</a:t>
              </a: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16B92A91-4FEB-7644-9CEE-943779FB948A}"/>
                </a:ext>
              </a:extLst>
            </p:cNvPr>
            <p:cNvSpPr txBox="1"/>
            <p:nvPr/>
          </p:nvSpPr>
          <p:spPr>
            <a:xfrm>
              <a:off x="6432263" y="3234091"/>
              <a:ext cx="899674" cy="3101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200" b="1">
                  <a:solidFill>
                    <a:srgbClr val="0070C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TS-h886</a:t>
              </a:r>
              <a:endParaRPr kumimoji="1" lang="zh-TW" altLang="en-US" sz="12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8226D593-8819-074B-8946-6CD29594C81A}"/>
                </a:ext>
              </a:extLst>
            </p:cNvPr>
            <p:cNvSpPr txBox="1"/>
            <p:nvPr/>
          </p:nvSpPr>
          <p:spPr>
            <a:xfrm>
              <a:off x="5915816" y="3355599"/>
              <a:ext cx="617853" cy="344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21.8</a:t>
              </a:r>
              <a:endParaRPr kumimoji="1" lang="zh-TW" altLang="en-US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4545B8E4-C745-441A-A5D0-354797044E56}"/>
                </a:ext>
              </a:extLst>
            </p:cNvPr>
            <p:cNvSpPr txBox="1"/>
            <p:nvPr/>
          </p:nvSpPr>
          <p:spPr>
            <a:xfrm>
              <a:off x="6448383" y="1102905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大聲談話</a:t>
              </a:r>
            </a:p>
          </p:txBody>
        </p:sp>
      </p:grpSp>
      <p:pic>
        <p:nvPicPr>
          <p:cNvPr id="42" name="圖片 41" descr="一張含有 玩具, 坐, 桌, 白色 的圖片&#10;&#10;自動產生的描述">
            <a:extLst>
              <a:ext uri="{FF2B5EF4-FFF2-40B4-BE49-F238E27FC236}">
                <a16:creationId xmlns:a16="http://schemas.microsoft.com/office/drawing/2014/main" id="{2AE7ED1C-C2FE-454A-9AC5-F305159069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844" y="2618011"/>
            <a:ext cx="2700839" cy="1741231"/>
          </a:xfrm>
          <a:prstGeom prst="rect">
            <a:avLst/>
          </a:prstGeom>
        </p:spPr>
      </p:pic>
      <p:pic>
        <p:nvPicPr>
          <p:cNvPr id="44" name="圖片 43" descr="一張含有 電子用品, 坐, 電路, 桌 的圖片&#10;&#10;自動產生的描述">
            <a:extLst>
              <a:ext uri="{FF2B5EF4-FFF2-40B4-BE49-F238E27FC236}">
                <a16:creationId xmlns:a16="http://schemas.microsoft.com/office/drawing/2014/main" id="{4E6504A3-5654-405D-BA6C-7082C91E62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00" y="2607158"/>
            <a:ext cx="3138929" cy="180424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7EFC085-1DA7-4700-B037-C3DA180B056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3729" y="2807728"/>
            <a:ext cx="771952" cy="63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27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9A2FC354-E2D6-4E61-8C4A-920862FAB39B}"/>
              </a:ext>
            </a:extLst>
          </p:cNvPr>
          <p:cNvSpPr/>
          <p:nvPr/>
        </p:nvSpPr>
        <p:spPr>
          <a:xfrm>
            <a:off x="1701548" y="2533503"/>
            <a:ext cx="2153677" cy="230397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D23F03F1-1948-45D6-9246-D20DCC215308}"/>
              </a:ext>
            </a:extLst>
          </p:cNvPr>
          <p:cNvGrpSpPr/>
          <p:nvPr/>
        </p:nvGrpSpPr>
        <p:grpSpPr>
          <a:xfrm>
            <a:off x="1618357" y="4133007"/>
            <a:ext cx="2371651" cy="2631425"/>
            <a:chOff x="1285023" y="2167482"/>
            <a:chExt cx="10346683" cy="2631425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19FB7288-5905-4A81-95B2-A7DC7599DD8A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9F5714DC-1762-41C8-A23C-0C21D6D51FFB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>
              <a:extLst>
                <a:ext uri="{FF2B5EF4-FFF2-40B4-BE49-F238E27FC236}">
                  <a16:creationId xmlns:a16="http://schemas.microsoft.com/office/drawing/2014/main" id="{F8250E97-B2CF-4703-995F-E66E42A7CB49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>
              <a:extLst>
                <a:ext uri="{FF2B5EF4-FFF2-40B4-BE49-F238E27FC236}">
                  <a16:creationId xmlns:a16="http://schemas.microsoft.com/office/drawing/2014/main" id="{4D802D4B-BA5F-4054-AED1-150E14E84F01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FE681D29-4EFD-400E-8151-6EC20C80387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EB1E006D-28F1-405C-865A-EEB7796C411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標配</a:t>
            </a:r>
            <a:r>
              <a:rPr kumimoji="1" lang="zh-TW" altLang="en-US"/>
              <a:t>四個</a:t>
            </a:r>
            <a:r>
              <a:rPr kumimoji="1" lang="en-US" altLang="zh-TW"/>
              <a:t>2.5 </a:t>
            </a:r>
            <a:r>
              <a:rPr kumimoji="1" lang="en-US" altLang="zh-TW" err="1"/>
              <a:t>GbE</a:t>
            </a:r>
            <a:r>
              <a:rPr kumimoji="1" lang="zh-CN" altLang="en-US"/>
              <a:t>網路埠</a:t>
            </a:r>
            <a:endParaRPr kumimoji="1"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51487" y="1548719"/>
            <a:ext cx="4700588" cy="8397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CN" sz="1600">
                <a:solidFill>
                  <a:srgbClr val="444942"/>
                </a:solidFill>
              </a:rPr>
              <a:t>2.5GbE</a:t>
            </a:r>
            <a:r>
              <a:rPr kumimoji="1" lang="zh-CN" altLang="en-US" sz="1600">
                <a:solidFill>
                  <a:srgbClr val="444942"/>
                </a:solidFill>
              </a:rPr>
              <a:t>網路優點</a:t>
            </a:r>
            <a:endParaRPr kumimoji="1" lang="en-US" altLang="zh-CN" sz="1600">
              <a:solidFill>
                <a:srgbClr val="444942"/>
              </a:solidFill>
            </a:endParaRPr>
          </a:p>
          <a:p>
            <a:r>
              <a:rPr kumimoji="1" lang="en-US" altLang="zh-CN" sz="1600">
                <a:solidFill>
                  <a:srgbClr val="444942"/>
                </a:solidFill>
              </a:rPr>
              <a:t>1GbE</a:t>
            </a:r>
            <a:r>
              <a:rPr kumimoji="1" lang="zh-CN" altLang="en-US" sz="1600">
                <a:solidFill>
                  <a:srgbClr val="444942"/>
                </a:solidFill>
              </a:rPr>
              <a:t>到</a:t>
            </a:r>
            <a:r>
              <a:rPr kumimoji="1" lang="en-US" altLang="zh-CN" sz="1600">
                <a:solidFill>
                  <a:srgbClr val="444942"/>
                </a:solidFill>
              </a:rPr>
              <a:t>2.5GbE</a:t>
            </a:r>
            <a:r>
              <a:rPr kumimoji="1" lang="zh-CN" altLang="en-US" sz="1600">
                <a:solidFill>
                  <a:srgbClr val="444942"/>
                </a:solidFill>
              </a:rPr>
              <a:t>速度有感翻倍</a:t>
            </a:r>
            <a:endParaRPr kumimoji="1" lang="en-US" altLang="zh-CN" sz="1600">
              <a:solidFill>
                <a:srgbClr val="444942"/>
              </a:solidFill>
            </a:endParaRPr>
          </a:p>
          <a:p>
            <a:pPr algn="just"/>
            <a:r>
              <a:rPr kumimoji="1" lang="zh-CN" altLang="en-US" sz="1600" b="0">
                <a:solidFill>
                  <a:srgbClr val="444942"/>
                </a:solidFill>
              </a:rPr>
              <a:t>免換佈線</a:t>
            </a:r>
            <a:r>
              <a:rPr kumimoji="1" lang="zh-TW" altLang="en-US" sz="1600" b="0">
                <a:solidFill>
                  <a:srgbClr val="444942"/>
                </a:solidFill>
              </a:rPr>
              <a:t> 延用</a:t>
            </a:r>
            <a:r>
              <a:rPr kumimoji="1" lang="zh-TW" altLang="en-US" sz="1600">
                <a:solidFill>
                  <a:srgbClr val="444942"/>
                </a:solidFill>
              </a:rPr>
              <a:t>既有</a:t>
            </a:r>
            <a:r>
              <a:rPr kumimoji="1" lang="en-US" altLang="zh-TW" sz="1600">
                <a:solidFill>
                  <a:srgbClr val="444942"/>
                </a:solidFill>
              </a:rPr>
              <a:t>Cat.5e/ Cat.6/ Cat. 6A</a:t>
            </a:r>
            <a:r>
              <a:rPr kumimoji="1" lang="zh-CN" altLang="en-US" sz="1600">
                <a:solidFill>
                  <a:srgbClr val="444942"/>
                </a:solidFill>
              </a:rPr>
              <a:t>網</a:t>
            </a:r>
            <a:r>
              <a:rPr kumimoji="1" lang="zh-TW" altLang="en-US" sz="1600">
                <a:solidFill>
                  <a:srgbClr val="444942"/>
                </a:solidFill>
              </a:rPr>
              <a:t>線</a:t>
            </a:r>
            <a:endParaRPr kumimoji="1" lang="en-US" altLang="zh-CN" sz="1600">
              <a:solidFill>
                <a:srgbClr val="444942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FC5C8C-4E69-0145-80AF-8B4289D41B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7578" y="53566"/>
            <a:ext cx="3546422" cy="49529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 rot="16200000">
            <a:off x="6746832" y="2695037"/>
            <a:ext cx="1501009" cy="394975"/>
          </a:xfrm>
          <a:prstGeom prst="rect">
            <a:avLst/>
          </a:prstGeom>
          <a:noFill/>
          <a:ln w="21590" cap="flat" cmpd="sng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  <p:txBody>
          <a:bodyPr rtlCol="0" anchor="ctr"/>
          <a:lstStyle/>
          <a:p>
            <a:pPr algn="ctr"/>
            <a:endParaRPr lang="zh-TW" altLang="en-US">
              <a:solidFill>
                <a:srgbClr val="916409"/>
              </a:solidFill>
              <a:latin typeface="Arial"/>
              <a:cs typeface="Arial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A018C17-0561-2A49-82D3-4BBD82BEDFDB}"/>
              </a:ext>
            </a:extLst>
          </p:cNvPr>
          <p:cNvSpPr/>
          <p:nvPr/>
        </p:nvSpPr>
        <p:spPr>
          <a:xfrm>
            <a:off x="1000825" y="893728"/>
            <a:ext cx="4208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kumimoji="1" lang="en-US" altLang="zh-CN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kumimoji="1" lang="zh-CN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的主機板、</a:t>
            </a:r>
            <a:r>
              <a:rPr kumimoji="1" lang="en-US" altLang="zh-CN" sz="18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kumimoji="1" lang="en-US" altLang="zh-CN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 6 AP</a:t>
            </a:r>
            <a:r>
              <a:rPr kumimoji="1" lang="zh-CN" altLang="en-US" sz="1800">
                <a:latin typeface="微軟正黑體" panose="020B0604030504040204" pitchFamily="34" charset="-120"/>
                <a:ea typeface="微軟正黑體" panose="020B0604030504040204" pitchFamily="34" charset="-120"/>
              </a:rPr>
              <a:t>、網路卡、網路交換機已經進入到消費市場</a:t>
            </a:r>
            <a:endParaRPr kumimoji="1" lang="en-US" altLang="zh-CN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7433CFFA-F210-4541-A935-58919157D5CC}"/>
              </a:ext>
            </a:extLst>
          </p:cNvPr>
          <p:cNvSpPr/>
          <p:nvPr/>
        </p:nvSpPr>
        <p:spPr>
          <a:xfrm rot="10800000" flipH="1">
            <a:off x="5317761" y="1631851"/>
            <a:ext cx="2084607" cy="627866"/>
          </a:xfrm>
          <a:prstGeom prst="snip2DiagRect">
            <a:avLst>
              <a:gd name="adj1" fmla="val 0"/>
              <a:gd name="adj2" fmla="val 18523"/>
            </a:avLst>
          </a:prstGeom>
          <a:solidFill>
            <a:srgbClr val="39523E"/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97EEF34-6D15-47C9-98AF-54E62CD30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987" y="909440"/>
            <a:ext cx="604838" cy="58102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8F4B01EB-58FD-45A9-830D-DFDA7F98A3D4}"/>
              </a:ext>
            </a:extLst>
          </p:cNvPr>
          <p:cNvSpPr/>
          <p:nvPr/>
        </p:nvSpPr>
        <p:spPr>
          <a:xfrm>
            <a:off x="5367027" y="1684173"/>
            <a:ext cx="2035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TW" altLang="en-US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全系列內建</a:t>
            </a:r>
            <a:r>
              <a:rPr kumimoji="1" lang="en-US" altLang="zh-TW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 x 2.5GbE</a:t>
            </a:r>
            <a:r>
              <a:rPr kumimoji="1" lang="zh-TW" altLang="en-US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網路埠</a:t>
            </a:r>
            <a:r>
              <a:rPr kumimoji="1" lang="en-US" altLang="zh-TW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1" lang="zh-TW" altLang="en-US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向下相容</a:t>
            </a:r>
            <a:r>
              <a:rPr kumimoji="1" lang="en-US" altLang="zh-TW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1GbE)</a:t>
            </a: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804D2D23-DE2F-46DA-9987-DE1859C1110A}"/>
              </a:ext>
            </a:extLst>
          </p:cNvPr>
          <p:cNvSpPr txBox="1"/>
          <p:nvPr/>
        </p:nvSpPr>
        <p:spPr>
          <a:xfrm>
            <a:off x="1862730" y="4563408"/>
            <a:ext cx="822740" cy="29237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689B36F5-31A0-4C26-AB4E-2EF3B3D809DA}"/>
              </a:ext>
            </a:extLst>
          </p:cNvPr>
          <p:cNvSpPr txBox="1"/>
          <p:nvPr/>
        </p:nvSpPr>
        <p:spPr>
          <a:xfrm>
            <a:off x="2835090" y="4563408"/>
            <a:ext cx="822740" cy="292378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74184F5-6F63-4233-A6BF-C7B79854B3CE}"/>
              </a:ext>
            </a:extLst>
          </p:cNvPr>
          <p:cNvSpPr txBox="1"/>
          <p:nvPr/>
        </p:nvSpPr>
        <p:spPr>
          <a:xfrm rot="16200000">
            <a:off x="1058814" y="4337650"/>
            <a:ext cx="5702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900">
              <a:solidFill>
                <a:srgbClr val="44494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3" name="TextBox 6">
            <a:extLst>
              <a:ext uri="{FF2B5EF4-FFF2-40B4-BE49-F238E27FC236}">
                <a16:creationId xmlns:a16="http://schemas.microsoft.com/office/drawing/2014/main" id="{3E2D1211-2892-4E5E-BF25-8A548DA34CED}"/>
              </a:ext>
            </a:extLst>
          </p:cNvPr>
          <p:cNvSpPr txBox="1"/>
          <p:nvPr/>
        </p:nvSpPr>
        <p:spPr>
          <a:xfrm>
            <a:off x="1575551" y="2585538"/>
            <a:ext cx="2482002" cy="492432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 x 2.5GbE Windows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拖拉</a:t>
            </a:r>
          </a:p>
          <a:p>
            <a:pPr algn="ctr" eaLnBrk="1" hangingPunct="1">
              <a:defRPr/>
            </a:pPr>
            <a:endParaRPr lang="en-US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5" name="Shape 80">
            <a:extLst>
              <a:ext uri="{FF2B5EF4-FFF2-40B4-BE49-F238E27FC236}">
                <a16:creationId xmlns:a16="http://schemas.microsoft.com/office/drawing/2014/main" id="{4C14EF7B-4A4C-423E-B321-B76D03430EBF}"/>
              </a:ext>
            </a:extLst>
          </p:cNvPr>
          <p:cNvSpPr/>
          <p:nvPr/>
        </p:nvSpPr>
        <p:spPr>
          <a:xfrm>
            <a:off x="2975874" y="3216424"/>
            <a:ext cx="438884" cy="134592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6" name="Shape 79">
            <a:extLst>
              <a:ext uri="{FF2B5EF4-FFF2-40B4-BE49-F238E27FC236}">
                <a16:creationId xmlns:a16="http://schemas.microsoft.com/office/drawing/2014/main" id="{64D24094-4F71-46EF-8DB3-ADA3CBE7A3D8}"/>
              </a:ext>
            </a:extLst>
          </p:cNvPr>
          <p:cNvSpPr/>
          <p:nvPr/>
        </p:nvSpPr>
        <p:spPr>
          <a:xfrm>
            <a:off x="2090171" y="3151768"/>
            <a:ext cx="454496" cy="14068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7" name="TextBox 20">
            <a:extLst>
              <a:ext uri="{FF2B5EF4-FFF2-40B4-BE49-F238E27FC236}">
                <a16:creationId xmlns:a16="http://schemas.microsoft.com/office/drawing/2014/main" id="{9AFE9888-6C20-4E62-B9AD-06FA6FC80B8A}"/>
              </a:ext>
            </a:extLst>
          </p:cNvPr>
          <p:cNvSpPr txBox="1"/>
          <p:nvPr/>
        </p:nvSpPr>
        <p:spPr>
          <a:xfrm>
            <a:off x="2105772" y="3123566"/>
            <a:ext cx="456037" cy="2308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9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291</a:t>
            </a:r>
          </a:p>
        </p:txBody>
      </p:sp>
      <p:sp>
        <p:nvSpPr>
          <p:cNvPr id="48" name="TextBox 20">
            <a:extLst>
              <a:ext uri="{FF2B5EF4-FFF2-40B4-BE49-F238E27FC236}">
                <a16:creationId xmlns:a16="http://schemas.microsoft.com/office/drawing/2014/main" id="{89F1A109-1E57-4983-89B6-10DCE35E53AF}"/>
              </a:ext>
            </a:extLst>
          </p:cNvPr>
          <p:cNvSpPr txBox="1"/>
          <p:nvPr/>
        </p:nvSpPr>
        <p:spPr>
          <a:xfrm>
            <a:off x="2999370" y="3175126"/>
            <a:ext cx="456037" cy="2308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265</a:t>
            </a:r>
            <a:endParaRPr lang="en-US" sz="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88841E0-7B02-48FA-B626-90AA49EE5C50}"/>
              </a:ext>
            </a:extLst>
          </p:cNvPr>
          <p:cNvGrpSpPr/>
          <p:nvPr/>
        </p:nvGrpSpPr>
        <p:grpSpPr>
          <a:xfrm>
            <a:off x="1337041" y="2985592"/>
            <a:ext cx="386645" cy="1714805"/>
            <a:chOff x="741665" y="2061534"/>
            <a:chExt cx="716112" cy="3567484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F189CE64-8740-40B9-B644-86BED7C48B61}"/>
                </a:ext>
              </a:extLst>
            </p:cNvPr>
            <p:cNvSpPr/>
            <p:nvPr/>
          </p:nvSpPr>
          <p:spPr>
            <a:xfrm>
              <a:off x="950055" y="5148795"/>
              <a:ext cx="466720" cy="48022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906227B1-109D-4FCD-83F4-6A51CE8A2050}"/>
                </a:ext>
              </a:extLst>
            </p:cNvPr>
            <p:cNvSpPr/>
            <p:nvPr/>
          </p:nvSpPr>
          <p:spPr>
            <a:xfrm>
              <a:off x="835166" y="4634248"/>
              <a:ext cx="591416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F523BD08-58CE-4307-8D38-D35238B236A7}"/>
                </a:ext>
              </a:extLst>
            </p:cNvPr>
            <p:cNvSpPr/>
            <p:nvPr/>
          </p:nvSpPr>
          <p:spPr>
            <a:xfrm>
              <a:off x="741665" y="4119704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463096F7-4451-4290-ADED-19D2B91FF353}"/>
                </a:ext>
              </a:extLst>
            </p:cNvPr>
            <p:cNvSpPr/>
            <p:nvPr/>
          </p:nvSpPr>
          <p:spPr>
            <a:xfrm>
              <a:off x="741665" y="3605160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C2FCC82E-560D-4E79-AF13-502A13164228}"/>
                </a:ext>
              </a:extLst>
            </p:cNvPr>
            <p:cNvSpPr/>
            <p:nvPr/>
          </p:nvSpPr>
          <p:spPr>
            <a:xfrm>
              <a:off x="741665" y="3090620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5EF8AD73-62EA-4C66-B2F0-94DBF4BD409E}"/>
                </a:ext>
              </a:extLst>
            </p:cNvPr>
            <p:cNvSpPr/>
            <p:nvPr/>
          </p:nvSpPr>
          <p:spPr>
            <a:xfrm>
              <a:off x="741665" y="2576076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250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E0D4961E-03DC-4063-A0F4-847E05D55B52}"/>
                </a:ext>
              </a:extLst>
            </p:cNvPr>
            <p:cNvSpPr/>
            <p:nvPr/>
          </p:nvSpPr>
          <p:spPr>
            <a:xfrm>
              <a:off x="741665" y="2061534"/>
              <a:ext cx="716112" cy="4802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>
                  <a:solidFill>
                    <a:srgbClr val="44494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300</a:t>
              </a:r>
              <a:endParaRPr lang="zh-TW" altLang="en-US" sz="9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48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442F0471-CF6B-40B3-A3B6-14837546BC4F}"/>
              </a:ext>
            </a:extLst>
          </p:cNvPr>
          <p:cNvSpPr/>
          <p:nvPr/>
        </p:nvSpPr>
        <p:spPr>
          <a:xfrm>
            <a:off x="3357237" y="1184850"/>
            <a:ext cx="2402661" cy="383946"/>
          </a:xfrm>
          <a:prstGeom prst="snip2DiagRect">
            <a:avLst/>
          </a:prstGeom>
          <a:noFill/>
          <a:ln w="12700">
            <a:solidFill>
              <a:srgbClr val="4D6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182881D-94AB-374D-89C6-838FD3C7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選擇桌上型</a:t>
            </a:r>
            <a:r>
              <a:rPr lang="en-US" altLang="zh-CN"/>
              <a:t>NAS</a:t>
            </a:r>
            <a:r>
              <a:rPr lang="zh-CN" altLang="en-US"/>
              <a:t>的原因</a:t>
            </a:r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D5F9BA2-64C0-D145-98B8-3EDA1CDD9EBC}"/>
              </a:ext>
            </a:extLst>
          </p:cNvPr>
          <p:cNvSpPr/>
          <p:nvPr/>
        </p:nvSpPr>
        <p:spPr>
          <a:xfrm>
            <a:off x="3519855" y="1222935"/>
            <a:ext cx="20249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公司部門內的資料共享</a:t>
            </a:r>
            <a:endParaRPr kumimoji="1" lang="en-US" altLang="zh-TW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D06327D-D239-424E-AA48-E32787CC0312}"/>
              </a:ext>
            </a:extLst>
          </p:cNvPr>
          <p:cNvSpPr/>
          <p:nvPr/>
        </p:nvSpPr>
        <p:spPr>
          <a:xfrm>
            <a:off x="593828" y="1227187"/>
            <a:ext cx="23887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中小型企業沒有伺服器機房</a:t>
            </a:r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C3D168-3F49-E848-B561-38CE1A1F1CC0}"/>
              </a:ext>
            </a:extLst>
          </p:cNvPr>
          <p:cNvSpPr/>
          <p:nvPr/>
        </p:nvSpPr>
        <p:spPr>
          <a:xfrm>
            <a:off x="6372351" y="1227187"/>
            <a:ext cx="18614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kumimoji="1"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經常</a:t>
            </a:r>
            <a:r>
              <a:rPr kumimoji="1"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有移動需求</a:t>
            </a:r>
            <a:endParaRPr kumimoji="1"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: 剪去對角角落 1">
            <a:extLst>
              <a:ext uri="{FF2B5EF4-FFF2-40B4-BE49-F238E27FC236}">
                <a16:creationId xmlns:a16="http://schemas.microsoft.com/office/drawing/2014/main" id="{24BF6B8C-D28E-4C7B-9C4C-62C7752B4E30}"/>
              </a:ext>
            </a:extLst>
          </p:cNvPr>
          <p:cNvSpPr/>
          <p:nvPr/>
        </p:nvSpPr>
        <p:spPr>
          <a:xfrm>
            <a:off x="3357236" y="1762394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5D9AFC37-04E4-45B8-B898-0561556B6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9769" y="2180940"/>
            <a:ext cx="2140320" cy="1771904"/>
          </a:xfrm>
          <a:prstGeom prst="rect">
            <a:avLst/>
          </a:prstGeom>
        </p:spPr>
      </p:pic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2A7FCE27-6BD4-49D7-8087-654FDD028D70}"/>
              </a:ext>
            </a:extLst>
          </p:cNvPr>
          <p:cNvSpPr/>
          <p:nvPr/>
        </p:nvSpPr>
        <p:spPr>
          <a:xfrm>
            <a:off x="593829" y="1184850"/>
            <a:ext cx="2445387" cy="383946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剪去對角角落 15">
            <a:extLst>
              <a:ext uri="{FF2B5EF4-FFF2-40B4-BE49-F238E27FC236}">
                <a16:creationId xmlns:a16="http://schemas.microsoft.com/office/drawing/2014/main" id="{A18999A6-E7A3-40F8-BA5D-8961304B569F}"/>
              </a:ext>
            </a:extLst>
          </p:cNvPr>
          <p:cNvSpPr/>
          <p:nvPr/>
        </p:nvSpPr>
        <p:spPr>
          <a:xfrm>
            <a:off x="593828" y="1762394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9C53F62B-CB52-4612-A475-0515425B0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326" y="2083266"/>
            <a:ext cx="1422119" cy="2059110"/>
          </a:xfrm>
          <a:prstGeom prst="rect">
            <a:avLst/>
          </a:prstGeom>
        </p:spPr>
      </p:pic>
      <p:sp>
        <p:nvSpPr>
          <p:cNvPr id="21" name="矩形: 剪去對角角落 20">
            <a:extLst>
              <a:ext uri="{FF2B5EF4-FFF2-40B4-BE49-F238E27FC236}">
                <a16:creationId xmlns:a16="http://schemas.microsoft.com/office/drawing/2014/main" id="{A776B1AD-2363-493D-B655-62C49964D5C4}"/>
              </a:ext>
            </a:extLst>
          </p:cNvPr>
          <p:cNvSpPr/>
          <p:nvPr/>
        </p:nvSpPr>
        <p:spPr>
          <a:xfrm>
            <a:off x="6099988" y="1184850"/>
            <a:ext cx="2402661" cy="383946"/>
          </a:xfrm>
          <a:prstGeom prst="snip2DiagRect">
            <a:avLst/>
          </a:prstGeom>
          <a:noFill/>
          <a:ln w="12700">
            <a:solidFill>
              <a:srgbClr val="5D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0C5D1D7A-6001-4739-BAC6-877AA69B36AF}"/>
              </a:ext>
            </a:extLst>
          </p:cNvPr>
          <p:cNvSpPr/>
          <p:nvPr/>
        </p:nvSpPr>
        <p:spPr>
          <a:xfrm>
            <a:off x="6099987" y="1762394"/>
            <a:ext cx="2402663" cy="270085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5ADC1310-9A76-4491-9D39-5487A8689A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0633" y="2877597"/>
            <a:ext cx="1698097" cy="1223843"/>
          </a:xfrm>
          <a:prstGeom prst="rect">
            <a:avLst/>
          </a:prstGeom>
        </p:spPr>
      </p:pic>
      <p:sp>
        <p:nvSpPr>
          <p:cNvPr id="29" name="橢圓 28">
            <a:extLst>
              <a:ext uri="{FF2B5EF4-FFF2-40B4-BE49-F238E27FC236}">
                <a16:creationId xmlns:a16="http://schemas.microsoft.com/office/drawing/2014/main" id="{DA55F13A-84B0-46F5-BFF8-7DE5D74D0954}"/>
              </a:ext>
            </a:extLst>
          </p:cNvPr>
          <p:cNvSpPr/>
          <p:nvPr/>
        </p:nvSpPr>
        <p:spPr>
          <a:xfrm>
            <a:off x="6228527" y="2326225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278C3D3-EA8B-49EA-A8BD-6B525DB78AAA}"/>
              </a:ext>
            </a:extLst>
          </p:cNvPr>
          <p:cNvSpPr/>
          <p:nvPr/>
        </p:nvSpPr>
        <p:spPr>
          <a:xfrm>
            <a:off x="6946885" y="1922795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FD2EFAC4-29DE-4B92-A29F-25AE9003C9A0}"/>
              </a:ext>
            </a:extLst>
          </p:cNvPr>
          <p:cNvSpPr/>
          <p:nvPr/>
        </p:nvSpPr>
        <p:spPr>
          <a:xfrm>
            <a:off x="7659352" y="2288138"/>
            <a:ext cx="695299" cy="69529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B9CC1A3A-2CC1-4C01-AD39-639573C7EF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21360" y="2002708"/>
            <a:ext cx="517676" cy="499405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A3713A80-C1CC-4598-8850-D0690525A9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48315" y="2443133"/>
            <a:ext cx="496119" cy="440306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2B5E2E35-C771-4C8B-AA1F-FE156E78BC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77273" y="2355629"/>
            <a:ext cx="477542" cy="5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2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E84AFF-D69D-2B4C-92E7-3596A0AB2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QNAP 5</a:t>
            </a:r>
            <a:r>
              <a:rPr kumimoji="1" lang="zh-CN" altLang="en-US"/>
              <a:t>埠</a:t>
            </a:r>
            <a:r>
              <a:rPr kumimoji="1" lang="en-US" altLang="zh-TW"/>
              <a:t>2.5GbE </a:t>
            </a:r>
            <a:r>
              <a:rPr kumimoji="1" lang="zh-CN" altLang="en-US"/>
              <a:t>網路交換機</a:t>
            </a:r>
            <a:r>
              <a:rPr kumimoji="1" lang="en-US" altLang="zh-TW"/>
              <a:t> </a:t>
            </a:r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FB6F310-1410-F546-B96E-8EEF7F605C42}"/>
              </a:ext>
            </a:extLst>
          </p:cNvPr>
          <p:cNvSpPr/>
          <p:nvPr/>
        </p:nvSpPr>
        <p:spPr>
          <a:xfrm>
            <a:off x="5125866" y="3928850"/>
            <a:ext cx="10935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100" b="1"/>
              <a:t>QSW-1105-5T</a:t>
            </a:r>
            <a:endParaRPr lang="zh-TW" altLang="en-US" sz="1100" b="1"/>
          </a:p>
        </p:txBody>
      </p:sp>
      <p:pic>
        <p:nvPicPr>
          <p:cNvPr id="4" name="圖片 3" descr="一張含有 電子用品 的圖片&#10;&#10;自動產生的描述">
            <a:extLst>
              <a:ext uri="{FF2B5EF4-FFF2-40B4-BE49-F238E27FC236}">
                <a16:creationId xmlns:a16="http://schemas.microsoft.com/office/drawing/2014/main" id="{59C6B566-7A78-0C46-A5DF-A7E8C8831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8831" y="3223225"/>
            <a:ext cx="2440736" cy="7262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102CFB-F9A6-8C49-A399-6A564BB1B50D}"/>
              </a:ext>
            </a:extLst>
          </p:cNvPr>
          <p:cNvSpPr/>
          <p:nvPr/>
        </p:nvSpPr>
        <p:spPr>
          <a:xfrm>
            <a:off x="341570" y="909084"/>
            <a:ext cx="7757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建立多人多功工作環境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免換線材，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有感提速！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E4BEF1F-8313-654E-A576-C6D4BFD77CE8}"/>
              </a:ext>
            </a:extLst>
          </p:cNvPr>
          <p:cNvSpPr/>
          <p:nvPr/>
        </p:nvSpPr>
        <p:spPr>
          <a:xfrm>
            <a:off x="7657571" y="3716747"/>
            <a:ext cx="7344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100" b="1"/>
              <a:t>TS-h686</a:t>
            </a:r>
            <a:endParaRPr lang="zh-TW" altLang="en-US" sz="1100" b="1"/>
          </a:p>
        </p:txBody>
      </p:sp>
      <p:pic>
        <p:nvPicPr>
          <p:cNvPr id="8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A2216BEC-C3C5-794A-A9E6-F9CDC5C4B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570" y="1797072"/>
            <a:ext cx="1325697" cy="8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肘形接點 12">
            <a:extLst>
              <a:ext uri="{FF2B5EF4-FFF2-40B4-BE49-F238E27FC236}">
                <a16:creationId xmlns:a16="http://schemas.microsoft.com/office/drawing/2014/main" id="{04526332-C25B-914C-8CDC-8176F03DD8D7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996659" y="2299699"/>
            <a:ext cx="1128623" cy="1377730"/>
          </a:xfrm>
          <a:prstGeom prst="bentConnector2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40F1C44-0FF2-4448-B27F-0B753303FD8C}"/>
              </a:ext>
            </a:extLst>
          </p:cNvPr>
          <p:cNvSpPr txBox="1"/>
          <p:nvPr/>
        </p:nvSpPr>
        <p:spPr>
          <a:xfrm>
            <a:off x="4106940" y="1897910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cxnSp>
        <p:nvCxnSpPr>
          <p:cNvPr id="16" name="肘形接點 15">
            <a:extLst>
              <a:ext uri="{FF2B5EF4-FFF2-40B4-BE49-F238E27FC236}">
                <a16:creationId xmlns:a16="http://schemas.microsoft.com/office/drawing/2014/main" id="{2AEC7BD4-6FE0-194F-9D0A-F966CCC5E50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81228" y="3118380"/>
            <a:ext cx="2249387" cy="594096"/>
          </a:xfrm>
          <a:prstGeom prst="bentConnector3">
            <a:avLst>
              <a:gd name="adj1" fmla="val 99194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5EB2DB2-54B9-2941-AEA8-5954F495508A}"/>
              </a:ext>
            </a:extLst>
          </p:cNvPr>
          <p:cNvSpPr txBox="1"/>
          <p:nvPr/>
        </p:nvSpPr>
        <p:spPr>
          <a:xfrm>
            <a:off x="6073592" y="2810603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cxnSp>
        <p:nvCxnSpPr>
          <p:cNvPr id="20" name="肘形接點 19">
            <a:extLst>
              <a:ext uri="{FF2B5EF4-FFF2-40B4-BE49-F238E27FC236}">
                <a16:creationId xmlns:a16="http://schemas.microsoft.com/office/drawing/2014/main" id="{3FE2478C-CC73-DB4F-810F-3D5B886BC66E}"/>
              </a:ext>
            </a:extLst>
          </p:cNvPr>
          <p:cNvCxnSpPr>
            <a:cxnSpLocks/>
          </p:cNvCxnSpPr>
          <p:nvPr/>
        </p:nvCxnSpPr>
        <p:spPr>
          <a:xfrm>
            <a:off x="1566968" y="3298920"/>
            <a:ext cx="3341795" cy="408373"/>
          </a:xfrm>
          <a:prstGeom prst="bentConnector3">
            <a:avLst>
              <a:gd name="adj1" fmla="val 100462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肘形接點 21">
            <a:extLst>
              <a:ext uri="{FF2B5EF4-FFF2-40B4-BE49-F238E27FC236}">
                <a16:creationId xmlns:a16="http://schemas.microsoft.com/office/drawing/2014/main" id="{243EB3AA-603C-2540-818C-78F605F1C513}"/>
              </a:ext>
            </a:extLst>
          </p:cNvPr>
          <p:cNvCxnSpPr>
            <a:cxnSpLocks/>
          </p:cNvCxnSpPr>
          <p:nvPr/>
        </p:nvCxnSpPr>
        <p:spPr>
          <a:xfrm flipV="1">
            <a:off x="1413545" y="3697286"/>
            <a:ext cx="3309182" cy="408373"/>
          </a:xfrm>
          <a:prstGeom prst="bentConnector3">
            <a:avLst>
              <a:gd name="adj1" fmla="val 9935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EA3A256-FEE8-A24B-8482-663C4DF4FC1B}"/>
              </a:ext>
            </a:extLst>
          </p:cNvPr>
          <p:cNvSpPr txBox="1"/>
          <p:nvPr/>
        </p:nvSpPr>
        <p:spPr>
          <a:xfrm>
            <a:off x="2776965" y="3006502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3C37956-52DD-0C4E-9E17-7E05B0B9E65F}"/>
              </a:ext>
            </a:extLst>
          </p:cNvPr>
          <p:cNvSpPr txBox="1"/>
          <p:nvPr/>
        </p:nvSpPr>
        <p:spPr>
          <a:xfrm>
            <a:off x="2785646" y="3817352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002060"/>
                </a:solidFill>
              </a:rPr>
              <a:t>2.5GbE</a:t>
            </a:r>
            <a:endParaRPr lang="zh-TW" altLang="en-US" b="1">
              <a:solidFill>
                <a:srgbClr val="00206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F37D9BF-C7F5-4DAC-9E5B-1C6BDCDA20B4}"/>
              </a:ext>
            </a:extLst>
          </p:cNvPr>
          <p:cNvSpPr txBox="1"/>
          <p:nvPr/>
        </p:nvSpPr>
        <p:spPr>
          <a:xfrm>
            <a:off x="2786604" y="1602539"/>
            <a:ext cx="1217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kumimoji="1"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AP</a:t>
            </a:r>
            <a:endParaRPr kumimoji="1"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圖片 26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78157D84-B1C1-4E58-94AB-72B3304D05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34584" y="1623285"/>
            <a:ext cx="817427" cy="12809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EA72B07-83D0-1E4A-BD9B-946E569E36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3698" y="1870488"/>
            <a:ext cx="1954740" cy="197706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B175595-C5EA-B94E-8284-0648F61EC2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61" y="3673898"/>
            <a:ext cx="1296206" cy="129620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90A1FD68-3A09-5D45-A465-BFFA88D0AF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620" y="2755725"/>
            <a:ext cx="1311276" cy="104568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861FCCA-98BB-FD45-9B95-6B87906AE0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67" r="95667">
                        <a14:foregroundMark x1="6333" y1="58833" x2="6333" y2="58833"/>
                        <a14:foregroundMark x1="88500" y1="50167" x2="88500" y2="50167"/>
                        <a14:foregroundMark x1="91833" y1="41000" x2="91833" y2="41000"/>
                        <a14:foregroundMark x1="95667" y1="36167" x2="95667" y2="36167"/>
                        <a14:foregroundMark x1="85167" y1="60667" x2="85167" y2="6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894" y="1631816"/>
            <a:ext cx="1335765" cy="133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5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8FC1D9C-821F-426E-AB50-38EBB385C9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583" y="2422667"/>
            <a:ext cx="3298215" cy="206175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F570C05-C7BD-4D93-92D8-B92B7F8C4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7307" y="2509863"/>
            <a:ext cx="2983523" cy="186503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0A7977E-D8F9-4B2A-9E18-202013CE46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5585" y="2486769"/>
            <a:ext cx="3031927" cy="1895291"/>
          </a:xfrm>
          <a:prstGeom prst="rect">
            <a:avLst/>
          </a:prstGeom>
        </p:spPr>
      </p:pic>
      <p:sp>
        <p:nvSpPr>
          <p:cNvPr id="23" name="圓角化對角線角落矩形 8">
            <a:extLst>
              <a:ext uri="{FF2B5EF4-FFF2-40B4-BE49-F238E27FC236}">
                <a16:creationId xmlns:a16="http://schemas.microsoft.com/office/drawing/2014/main" id="{B5CCA607-EC3C-4CCF-A890-1A407984F899}"/>
              </a:ext>
            </a:extLst>
          </p:cNvPr>
          <p:cNvSpPr/>
          <p:nvPr/>
        </p:nvSpPr>
        <p:spPr>
          <a:xfrm>
            <a:off x="397212" y="1853695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單埠：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網速再上一層</a:t>
            </a:r>
            <a:r>
              <a:rPr kumimoji="1" lang="zh-TW" altLang="en-US"/>
              <a:t> </a:t>
            </a:r>
            <a:r>
              <a:rPr kumimoji="1" lang="en-US" altLang="zh-TW"/>
              <a:t>5GbE</a:t>
            </a:r>
            <a:r>
              <a:rPr kumimoji="1" lang="zh-CN" altLang="en-US"/>
              <a:t>網路擴充卡</a:t>
            </a:r>
            <a:endParaRPr kumimoji="1" lang="zh-TW" alt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1731" y="1107035"/>
            <a:ext cx="7832725" cy="619351"/>
          </a:xfrm>
        </p:spPr>
        <p:txBody>
          <a:bodyPr>
            <a:noAutofit/>
          </a:bodyPr>
          <a:lstStyle/>
          <a:p>
            <a:r>
              <a:rPr lang="zh-CN" altLang="en-US"/>
              <a:t>多樣化選擇，提供單埠、雙埠與四埠擴充卡</a:t>
            </a:r>
            <a:endParaRPr lang="en-US" altLang="zh-CN"/>
          </a:p>
        </p:txBody>
      </p:sp>
      <p:sp>
        <p:nvSpPr>
          <p:cNvPr id="24" name="圓角化對角線角落矩形 8">
            <a:extLst>
              <a:ext uri="{FF2B5EF4-FFF2-40B4-BE49-F238E27FC236}">
                <a16:creationId xmlns:a16="http://schemas.microsoft.com/office/drawing/2014/main" id="{3FA43AD5-78CD-4D0C-8F05-5094222C560A}"/>
              </a:ext>
            </a:extLst>
          </p:cNvPr>
          <p:cNvSpPr/>
          <p:nvPr/>
        </p:nvSpPr>
        <p:spPr>
          <a:xfrm>
            <a:off x="3206672" y="1853695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雙埠：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QXG-5G2T-111C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40F511BD-A2FE-4A61-B606-D22C69C15B4D}"/>
              </a:ext>
            </a:extLst>
          </p:cNvPr>
          <p:cNvSpPr/>
          <p:nvPr/>
        </p:nvSpPr>
        <p:spPr>
          <a:xfrm>
            <a:off x="6027188" y="1853695"/>
            <a:ext cx="2442066" cy="394852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四埠：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QXG-5G4T-111C</a:t>
            </a:r>
          </a:p>
        </p:txBody>
      </p:sp>
    </p:spTree>
    <p:extLst>
      <p:ext uri="{BB962C8B-B14F-4D97-AF65-F5344CB8AC3E}">
        <p14:creationId xmlns:p14="http://schemas.microsoft.com/office/powerpoint/2010/main" val="2124812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E9942994-5476-4634-BB64-3F2CA0E1D0F1}"/>
              </a:ext>
            </a:extLst>
          </p:cNvPr>
          <p:cNvGrpSpPr/>
          <p:nvPr/>
        </p:nvGrpSpPr>
        <p:grpSpPr>
          <a:xfrm>
            <a:off x="710322" y="1956664"/>
            <a:ext cx="6095171" cy="2896739"/>
            <a:chOff x="394802" y="1557944"/>
            <a:chExt cx="10894000" cy="4516556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907014B3-4ACF-43B3-864B-94866CA3D655}"/>
                </a:ext>
              </a:extLst>
            </p:cNvPr>
            <p:cNvSpPr/>
            <p:nvPr/>
          </p:nvSpPr>
          <p:spPr>
            <a:xfrm>
              <a:off x="6527688" y="1557944"/>
              <a:ext cx="4239098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A1F6F34-DAD2-43F7-A9BD-75C9348A564D}"/>
                </a:ext>
              </a:extLst>
            </p:cNvPr>
            <p:cNvSpPr/>
            <p:nvPr/>
          </p:nvSpPr>
          <p:spPr>
            <a:xfrm>
              <a:off x="1935422" y="1557944"/>
              <a:ext cx="4239097" cy="4484664"/>
            </a:xfrm>
            <a:prstGeom prst="rect">
              <a:avLst/>
            </a:prstGeom>
            <a:gradFill flip="none" rotWithShape="1">
              <a:gsLst>
                <a:gs pos="0">
                  <a:srgbClr val="596056">
                    <a:alpha val="40000"/>
                  </a:srgbClr>
                </a:gs>
                <a:gs pos="100000">
                  <a:srgbClr val="596056">
                    <a:alpha val="7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A7C29682-C299-497E-B061-97AA45E0553E}"/>
                </a:ext>
              </a:extLst>
            </p:cNvPr>
            <p:cNvGrpSpPr/>
            <p:nvPr/>
          </p:nvGrpSpPr>
          <p:grpSpPr>
            <a:xfrm>
              <a:off x="1214709" y="2809210"/>
              <a:ext cx="10074093" cy="2631425"/>
              <a:chOff x="1285023" y="2167482"/>
              <a:chExt cx="10346683" cy="2631425"/>
            </a:xfrm>
          </p:grpSpPr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4C0C9734-6A05-4C25-9046-A5D2B52889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79890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2AB6618C-66F8-4F84-A374-3C4D665F94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427262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FA0E77D1-7D81-4132-9A8A-0A83852516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74633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8D468605-9279-4FE2-8024-A64198BE09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322005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CCCF0191-9B76-4937-8B3F-78BBD0025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693767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CF3B22BE-821A-4125-95D3-9D1709167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5023" y="2167482"/>
                <a:ext cx="10346683" cy="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263A9FB3-0DEA-41D5-8C50-33D026225204}"/>
                </a:ext>
              </a:extLst>
            </p:cNvPr>
            <p:cNvSpPr txBox="1"/>
            <p:nvPr/>
          </p:nvSpPr>
          <p:spPr>
            <a:xfrm>
              <a:off x="2377023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Read</a:t>
              </a:r>
              <a:endParaRPr 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6124364F-3666-4447-89FE-AF39B6C34B3B}"/>
                </a:ext>
              </a:extLst>
            </p:cNvPr>
            <p:cNvSpPr txBox="1"/>
            <p:nvPr/>
          </p:nvSpPr>
          <p:spPr>
            <a:xfrm>
              <a:off x="4260399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Writer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C98FEAD-91B4-4EF6-840F-6ABA79FB6713}"/>
                </a:ext>
              </a:extLst>
            </p:cNvPr>
            <p:cNvSpPr txBox="1"/>
            <p:nvPr/>
          </p:nvSpPr>
          <p:spPr>
            <a:xfrm rot="16200000">
              <a:off x="100533" y="4827865"/>
              <a:ext cx="1056118" cy="467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(IOPS)</a:t>
              </a:r>
              <a:endParaRPr lang="zh-TW" alt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919D8D29-BE8B-4BED-A943-7B01D370EE7D}"/>
                </a:ext>
              </a:extLst>
            </p:cNvPr>
            <p:cNvSpPr txBox="1"/>
            <p:nvPr/>
          </p:nvSpPr>
          <p:spPr>
            <a:xfrm>
              <a:off x="2054836" y="1638945"/>
              <a:ext cx="4076759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970 EVO Plus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(Gen3 x4)</a:t>
              </a:r>
            </a:p>
          </p:txBody>
        </p:sp>
        <p:sp>
          <p:nvSpPr>
            <p:cNvPr id="24" name="Shape 80">
              <a:extLst>
                <a:ext uri="{FF2B5EF4-FFF2-40B4-BE49-F238E27FC236}">
                  <a16:creationId xmlns:a16="http://schemas.microsoft.com/office/drawing/2014/main" id="{CCB58C17-9C2A-43E9-BFB8-9ADFA37C8BB8}"/>
                </a:ext>
              </a:extLst>
            </p:cNvPr>
            <p:cNvSpPr/>
            <p:nvPr/>
          </p:nvSpPr>
          <p:spPr>
            <a:xfrm>
              <a:off x="4168380" y="2990615"/>
              <a:ext cx="1570777" cy="2489974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25" name="Shape 79">
              <a:extLst>
                <a:ext uri="{FF2B5EF4-FFF2-40B4-BE49-F238E27FC236}">
                  <a16:creationId xmlns:a16="http://schemas.microsoft.com/office/drawing/2014/main" id="{6434E2DE-58CF-4961-B92D-6A02A74A8B5D}"/>
                </a:ext>
              </a:extLst>
            </p:cNvPr>
            <p:cNvSpPr/>
            <p:nvPr/>
          </p:nvSpPr>
          <p:spPr>
            <a:xfrm>
              <a:off x="2357894" y="2445283"/>
              <a:ext cx="1626652" cy="3028323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26" name="TextBox 20">
              <a:extLst>
                <a:ext uri="{FF2B5EF4-FFF2-40B4-BE49-F238E27FC236}">
                  <a16:creationId xmlns:a16="http://schemas.microsoft.com/office/drawing/2014/main" id="{621EBE1A-358C-4546-BE2E-31AF2D798AE1}"/>
                </a:ext>
              </a:extLst>
            </p:cNvPr>
            <p:cNvSpPr txBox="1"/>
            <p:nvPr/>
          </p:nvSpPr>
          <p:spPr>
            <a:xfrm>
              <a:off x="2451972" y="2445282"/>
              <a:ext cx="1455781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620,000</a:t>
              </a:r>
            </a:p>
          </p:txBody>
        </p: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54D4B049-7D63-402F-8D1F-F14BB0B0B85C}"/>
                </a:ext>
              </a:extLst>
            </p:cNvPr>
            <p:cNvSpPr txBox="1"/>
            <p:nvPr/>
          </p:nvSpPr>
          <p:spPr>
            <a:xfrm>
              <a:off x="4293205" y="3027374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560,000</a:t>
              </a:r>
              <a:endParaRPr 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1B07F090-DE11-47D2-8D64-CB392BB7D603}"/>
                </a:ext>
              </a:extLst>
            </p:cNvPr>
            <p:cNvGrpSpPr/>
            <p:nvPr/>
          </p:nvGrpSpPr>
          <p:grpSpPr>
            <a:xfrm>
              <a:off x="671351" y="2532532"/>
              <a:ext cx="1264070" cy="3156390"/>
              <a:chOff x="741665" y="2061534"/>
              <a:chExt cx="1264070" cy="3545433"/>
            </a:xfrm>
          </p:grpSpPr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96369FF6-214B-46E9-90FE-729239D305B1}"/>
                  </a:ext>
                </a:extLst>
              </p:cNvPr>
              <p:cNvSpPr/>
              <p:nvPr/>
            </p:nvSpPr>
            <p:spPr>
              <a:xfrm>
                <a:off x="950057" y="5148793"/>
                <a:ext cx="476177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B7EA0E03-CC58-4962-82A8-64753CEB5554}"/>
                  </a:ext>
                </a:extLst>
              </p:cNvPr>
              <p:cNvSpPr/>
              <p:nvPr/>
            </p:nvSpPr>
            <p:spPr>
              <a:xfrm>
                <a:off x="741665" y="4634251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85A59E5D-64DC-4A9F-B858-FC5AB223A5DD}"/>
                  </a:ext>
                </a:extLst>
              </p:cNvPr>
              <p:cNvSpPr/>
              <p:nvPr/>
            </p:nvSpPr>
            <p:spPr>
              <a:xfrm>
                <a:off x="741665" y="4119705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200,000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92498B40-6369-4610-8E84-29FBDBCA7CDA}"/>
                  </a:ext>
                </a:extLst>
              </p:cNvPr>
              <p:cNvSpPr/>
              <p:nvPr/>
            </p:nvSpPr>
            <p:spPr>
              <a:xfrm>
                <a:off x="741665" y="3605163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300,000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9A070459-3069-46F0-9B70-E6DE83E55703}"/>
                  </a:ext>
                </a:extLst>
              </p:cNvPr>
              <p:cNvSpPr/>
              <p:nvPr/>
            </p:nvSpPr>
            <p:spPr>
              <a:xfrm>
                <a:off x="741665" y="3090620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400,000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19DA34C6-2D0F-4113-8995-D46D9DB15DDC}"/>
                  </a:ext>
                </a:extLst>
              </p:cNvPr>
              <p:cNvSpPr/>
              <p:nvPr/>
            </p:nvSpPr>
            <p:spPr>
              <a:xfrm>
                <a:off x="741665" y="2576076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500,000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18986C73-0616-40F9-A809-89292D0C5802}"/>
                  </a:ext>
                </a:extLst>
              </p:cNvPr>
              <p:cNvSpPr/>
              <p:nvPr/>
            </p:nvSpPr>
            <p:spPr>
              <a:xfrm>
                <a:off x="741665" y="2061534"/>
                <a:ext cx="1264070" cy="458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10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rPr>
                  <a:t>600,000</a:t>
                </a:r>
                <a:endParaRPr lang="zh-TW" altLang="en-US" sz="11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D91FC12A-CB4C-4732-820D-68E98483C127}"/>
                </a:ext>
              </a:extLst>
            </p:cNvPr>
            <p:cNvSpPr txBox="1"/>
            <p:nvPr/>
          </p:nvSpPr>
          <p:spPr>
            <a:xfrm>
              <a:off x="6969289" y="5450671"/>
              <a:ext cx="1706499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CN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Random</a:t>
              </a:r>
            </a:p>
            <a:p>
              <a:pPr algn="ctr">
                <a:defRPr/>
              </a:pPr>
              <a:r>
                <a:rPr lang="en-US" altLang="zh-TW" sz="9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Read</a:t>
              </a:r>
              <a:endParaRPr 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9" name="TextBox 6">
              <a:extLst>
                <a:ext uri="{FF2B5EF4-FFF2-40B4-BE49-F238E27FC236}">
                  <a16:creationId xmlns:a16="http://schemas.microsoft.com/office/drawing/2014/main" id="{070F69CE-6769-445B-85F5-2821FA85B420}"/>
                </a:ext>
              </a:extLst>
            </p:cNvPr>
            <p:cNvSpPr txBox="1"/>
            <p:nvPr/>
          </p:nvSpPr>
          <p:spPr>
            <a:xfrm>
              <a:off x="8852665" y="5450671"/>
              <a:ext cx="1523812" cy="623829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lvl="0" algn="ctr">
                <a:defRPr/>
              </a:pPr>
              <a:r>
                <a:rPr lang="en-US" altLang="zh-CN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Random</a:t>
              </a:r>
            </a:p>
            <a:p>
              <a:pPr lvl="0" algn="ctr">
                <a:defRPr/>
              </a:pPr>
              <a:r>
                <a:rPr lang="en-US" altLang="zh-TW" sz="90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Writer</a:t>
              </a:r>
            </a:p>
          </p:txBody>
        </p:sp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E405FA07-E3D2-4410-8197-2628B5DA93BE}"/>
                </a:ext>
              </a:extLst>
            </p:cNvPr>
            <p:cNvSpPr txBox="1"/>
            <p:nvPr/>
          </p:nvSpPr>
          <p:spPr>
            <a:xfrm>
              <a:off x="6647102" y="1638945"/>
              <a:ext cx="4076759" cy="767793"/>
            </a:xfrm>
            <a:prstGeom prst="rect">
              <a:avLst/>
            </a:prstGeom>
            <a:noFill/>
          </p:spPr>
          <p:txBody>
            <a:bodyPr wrap="square" lIns="121908" tIns="60955" rIns="121908" bIns="60955" anchor="t">
              <a:spAutoFit/>
            </a:bodyPr>
            <a:lstStyle/>
            <a:p>
              <a:pPr algn="ctr">
                <a:defRPr/>
              </a:pPr>
              <a:r>
                <a:rPr lang="en-US" altLang="zh-TW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Samsung 860 Pro</a:t>
              </a:r>
            </a:p>
            <a:p>
              <a:pPr algn="ctr">
                <a:defRPr/>
              </a:pPr>
              <a:r>
                <a:rPr lang="en-US" sz="12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(SATA 6Gb/s)</a:t>
              </a:r>
            </a:p>
          </p:txBody>
        </p:sp>
        <p:sp>
          <p:nvSpPr>
            <p:cNvPr id="51" name="Shape 80">
              <a:extLst>
                <a:ext uri="{FF2B5EF4-FFF2-40B4-BE49-F238E27FC236}">
                  <a16:creationId xmlns:a16="http://schemas.microsoft.com/office/drawing/2014/main" id="{4BDD15F4-B807-4631-9944-BEA8261A0872}"/>
                </a:ext>
              </a:extLst>
            </p:cNvPr>
            <p:cNvSpPr/>
            <p:nvPr/>
          </p:nvSpPr>
          <p:spPr>
            <a:xfrm>
              <a:off x="8760647" y="5005757"/>
              <a:ext cx="1570778" cy="474830"/>
            </a:xfrm>
            <a:prstGeom prst="rect">
              <a:avLst/>
            </a:prstGeom>
            <a:gradFill>
              <a:gsLst>
                <a:gs pos="100000">
                  <a:srgbClr val="EF206D"/>
                </a:gs>
                <a:gs pos="0">
                  <a:srgbClr val="F7942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52" name="Shape 79">
              <a:extLst>
                <a:ext uri="{FF2B5EF4-FFF2-40B4-BE49-F238E27FC236}">
                  <a16:creationId xmlns:a16="http://schemas.microsoft.com/office/drawing/2014/main" id="{FD179F5D-379A-44D9-8AD5-06BAC4D854DD}"/>
                </a:ext>
              </a:extLst>
            </p:cNvPr>
            <p:cNvSpPr/>
            <p:nvPr/>
          </p:nvSpPr>
          <p:spPr>
            <a:xfrm>
              <a:off x="6950160" y="4896115"/>
              <a:ext cx="1626653" cy="577491"/>
            </a:xfrm>
            <a:prstGeom prst="rect">
              <a:avLst/>
            </a:prstGeom>
            <a:gradFill>
              <a:gsLst>
                <a:gs pos="100000">
                  <a:srgbClr val="254BFF"/>
                </a:gs>
                <a:gs pos="0">
                  <a:srgbClr val="83FFE4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121900" tIns="60933" rIns="121900" bIns="60933" anchor="ctr" anchorCtr="0">
              <a:noAutofit/>
            </a:bodyPr>
            <a:lstStyle/>
            <a:p>
              <a:pPr algn="ctr">
                <a:buClr>
                  <a:srgbClr val="000000"/>
                </a:buClr>
              </a:pPr>
              <a:endParaRPr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68D20509-EF8F-497D-81C7-0F339CC1B76A}"/>
                </a:ext>
              </a:extLst>
            </p:cNvPr>
            <p:cNvSpPr txBox="1"/>
            <p:nvPr/>
          </p:nvSpPr>
          <p:spPr>
            <a:xfrm>
              <a:off x="7122357" y="4873125"/>
              <a:ext cx="1455782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100,000</a:t>
              </a:r>
            </a:p>
          </p:txBody>
        </p:sp>
        <p:sp>
          <p:nvSpPr>
            <p:cNvPr id="54" name="TextBox 20">
              <a:extLst>
                <a:ext uri="{FF2B5EF4-FFF2-40B4-BE49-F238E27FC236}">
                  <a16:creationId xmlns:a16="http://schemas.microsoft.com/office/drawing/2014/main" id="{95D16ACF-5BD8-44DB-8896-5C93F98F7DFA}"/>
                </a:ext>
              </a:extLst>
            </p:cNvPr>
            <p:cNvSpPr txBox="1"/>
            <p:nvPr/>
          </p:nvSpPr>
          <p:spPr>
            <a:xfrm>
              <a:off x="8963589" y="4970640"/>
              <a:ext cx="1318378" cy="4078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11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90,000</a:t>
              </a:r>
              <a:endParaRPr 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sym typeface="Microsoft JhengHei"/>
              </a:rPr>
              <a:t>內建兩個PCIe</a:t>
            </a:r>
            <a:r>
              <a:rPr lang="en-US" altLang="zh-TW">
                <a:sym typeface="Microsoft JhengHei"/>
              </a:rPr>
              <a:t> Gen3 x4 </a:t>
            </a:r>
            <a:r>
              <a:rPr lang="en-US" altLang="zh-TW"/>
              <a:t>M.2 </a:t>
            </a:r>
            <a:r>
              <a:rPr lang="en-US" altLang="zh-TW" err="1"/>
              <a:t>SSD埠</a:t>
            </a:r>
            <a:endParaRPr lang="en-US" altLang="zh-TW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4294967295"/>
          </p:nvPr>
        </p:nvSpPr>
        <p:spPr>
          <a:xfrm>
            <a:off x="259571" y="850729"/>
            <a:ext cx="6881813" cy="812800"/>
          </a:xfrm>
        </p:spPr>
        <p:txBody>
          <a:bodyPr>
            <a:normAutofit/>
          </a:bodyPr>
          <a:lstStyle/>
          <a:p>
            <a:pPr marL="4445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800">
                <a:cs typeface="Microsoft JhengHei"/>
                <a:sym typeface="Microsoft JhengHei"/>
              </a:rPr>
              <a:t>支援</a:t>
            </a:r>
            <a:r>
              <a:rPr lang="zh-TW" altLang="en-US" sz="1800"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PCIe Gen3 x4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M.2 SSD</a:t>
            </a:r>
            <a:r>
              <a:rPr lang="zh-TW" altLang="en-US" sz="1800">
                <a:cs typeface="Microsoft JhengHei"/>
                <a:sym typeface="Microsoft JhengHei"/>
              </a:rPr>
              <a:t>，</a:t>
            </a:r>
            <a:r>
              <a:rPr lang="zh-CN" altLang="en-US" sz="1800">
                <a:cs typeface="Microsoft JhengHei"/>
                <a:sym typeface="Microsoft JhengHei"/>
              </a:rPr>
              <a:t>每埠提供</a:t>
            </a:r>
            <a:r>
              <a:rPr lang="zh-CN" altLang="en-US" sz="18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高達</a:t>
            </a:r>
            <a:r>
              <a:rPr lang="en-US" altLang="zh-TW" sz="1800"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 3.2 GB/s </a:t>
            </a:r>
            <a:r>
              <a:rPr lang="zh-CN" altLang="en-US" sz="1800">
                <a:cs typeface="Microsoft JhengHei"/>
                <a:sym typeface="Microsoft JhengHei"/>
              </a:rPr>
              <a:t>頻寬</a:t>
            </a:r>
            <a:endParaRPr lang="en-US" altLang="zh-CN" sz="1800">
              <a:cs typeface="Microsoft JhengHei"/>
              <a:sym typeface="Microsoft JhengHei"/>
            </a:endParaRPr>
          </a:p>
          <a:p>
            <a:pPr marL="444500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800">
                <a:cs typeface="Microsoft JhengHei"/>
                <a:sym typeface="Microsoft JhengHei"/>
              </a:rPr>
              <a:t>大幅提升多人存取時產生的隨機讀寫效能</a:t>
            </a:r>
            <a:endParaRPr lang="en-US" altLang="zh-CN" sz="1800">
              <a:cs typeface="Microsoft JhengHei"/>
              <a:sym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45A12BD-D001-1F46-8BE4-40817083F559}"/>
              </a:ext>
            </a:extLst>
          </p:cNvPr>
          <p:cNvSpPr txBox="1"/>
          <p:nvPr/>
        </p:nvSpPr>
        <p:spPr>
          <a:xfrm>
            <a:off x="829513" y="4836018"/>
            <a:ext cx="232627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kumimoji="1" lang="zh-CN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效能數據來自各</a:t>
            </a:r>
            <a:r>
              <a:rPr kumimoji="1" lang="en-US" altLang="zh-CN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</a:t>
            </a:r>
            <a:r>
              <a:rPr kumimoji="1" lang="zh-CN" altLang="en-US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原廠官網</a:t>
            </a:r>
            <a:endParaRPr kumimoji="1" lang="zh-TW" altLang="en-US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矩形: 剪去對角角落 54">
            <a:extLst>
              <a:ext uri="{FF2B5EF4-FFF2-40B4-BE49-F238E27FC236}">
                <a16:creationId xmlns:a16="http://schemas.microsoft.com/office/drawing/2014/main" id="{3098ED66-6BFA-4631-9FA6-0933C9DA223B}"/>
              </a:ext>
            </a:extLst>
          </p:cNvPr>
          <p:cNvSpPr/>
          <p:nvPr/>
        </p:nvSpPr>
        <p:spPr>
          <a:xfrm>
            <a:off x="2582222" y="1686416"/>
            <a:ext cx="2636688" cy="358180"/>
          </a:xfrm>
          <a:prstGeom prst="snip2DiagRect">
            <a:avLst>
              <a:gd name="adj1" fmla="val 0"/>
              <a:gd name="adj2" fmla="val 4427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SSD </a:t>
            </a:r>
            <a:r>
              <a:rPr kumimoji="1" lang="en-US" altLang="zh-CN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v.s</a:t>
            </a:r>
            <a:r>
              <a:rPr kumimoji="1"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 SATA SSD</a:t>
            </a:r>
          </a:p>
        </p:txBody>
      </p:sp>
    </p:spTree>
    <p:extLst>
      <p:ext uri="{BB962C8B-B14F-4D97-AF65-F5344CB8AC3E}">
        <p14:creationId xmlns:p14="http://schemas.microsoft.com/office/powerpoint/2010/main" val="4007199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064CE3A9-0565-49E3-BAC7-464D0DB23BE4}"/>
              </a:ext>
            </a:extLst>
          </p:cNvPr>
          <p:cNvSpPr/>
          <p:nvPr/>
        </p:nvSpPr>
        <p:spPr>
          <a:xfrm>
            <a:off x="3261922" y="2465197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剪去對角角落 9">
            <a:extLst>
              <a:ext uri="{FF2B5EF4-FFF2-40B4-BE49-F238E27FC236}">
                <a16:creationId xmlns:a16="http://schemas.microsoft.com/office/drawing/2014/main" id="{E49C75B5-17FC-4D72-AAF8-E38798120623}"/>
              </a:ext>
            </a:extLst>
          </p:cNvPr>
          <p:cNvSpPr/>
          <p:nvPr/>
        </p:nvSpPr>
        <p:spPr>
          <a:xfrm>
            <a:off x="792173" y="2465197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剪去對角角落 10">
            <a:extLst>
              <a:ext uri="{FF2B5EF4-FFF2-40B4-BE49-F238E27FC236}">
                <a16:creationId xmlns:a16="http://schemas.microsoft.com/office/drawing/2014/main" id="{578898E6-74FB-4495-8AAB-069481C44142}"/>
              </a:ext>
            </a:extLst>
          </p:cNvPr>
          <p:cNvSpPr/>
          <p:nvPr/>
        </p:nvSpPr>
        <p:spPr>
          <a:xfrm>
            <a:off x="5739642" y="2465197"/>
            <a:ext cx="2102990" cy="1439801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D9616F-D820-DF4D-ABCD-D2BE37A61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kumimoji="1" lang="en-US" altLang="zh-TW" err="1"/>
              <a:t>QuTS</a:t>
            </a:r>
            <a:r>
              <a:rPr kumimoji="1" lang="en-US" altLang="zh-TW"/>
              <a:t> hero </a:t>
            </a:r>
            <a:r>
              <a:rPr kumimoji="1" lang="zh-TW" altLang="en-US"/>
              <a:t>專用機最佳化儲存分區配置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33D71D1-7926-BD4D-9555-95AE68CF3A7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5580" y="880824"/>
            <a:ext cx="7881938" cy="1554162"/>
          </a:xfrm>
        </p:spPr>
        <p:txBody>
          <a:bodyPr>
            <a:normAutofit/>
          </a:bodyPr>
          <a:lstStyle/>
          <a:p>
            <a:r>
              <a:rPr kumimoji="1" lang="en-US" altLang="zh-TW" sz="1800"/>
              <a:t>Step1 : SATA SSD </a:t>
            </a:r>
            <a:r>
              <a:rPr kumimoji="1" lang="zh-CN" altLang="en-US" sz="1800"/>
              <a:t>作為系統碟</a:t>
            </a:r>
            <a:r>
              <a:rPr kumimoji="1" lang="en-US" altLang="zh-CN" sz="1800"/>
              <a:t>(</a:t>
            </a:r>
            <a:r>
              <a:rPr kumimoji="1" lang="zh-CN" altLang="en-US" sz="1800"/>
              <a:t>第一個儲存池</a:t>
            </a:r>
            <a:r>
              <a:rPr kumimoji="1" lang="en-US" altLang="zh-CN" sz="1800"/>
              <a:t>)</a:t>
            </a:r>
          </a:p>
          <a:p>
            <a:r>
              <a:rPr kumimoji="1" lang="en-US" altLang="zh-TW" sz="1800"/>
              <a:t>Step2</a:t>
            </a:r>
            <a:r>
              <a:rPr kumimoji="1" lang="zh-TW" altLang="en-US" sz="1800"/>
              <a:t>：規劃</a:t>
            </a:r>
            <a:r>
              <a:rPr kumimoji="1" lang="en-US" altLang="zh-TW" sz="1800" err="1"/>
              <a:t>NVMe</a:t>
            </a:r>
            <a:r>
              <a:rPr kumimoji="1" lang="en-US" altLang="zh-TW" sz="1800"/>
              <a:t> M.2 SSD</a:t>
            </a:r>
            <a:r>
              <a:rPr kumimoji="1" lang="zh-CN" altLang="en-US" sz="1800"/>
              <a:t>作為讀</a:t>
            </a:r>
            <a:r>
              <a:rPr kumimoji="1" lang="en-US" altLang="zh-CN" sz="1800"/>
              <a:t>/</a:t>
            </a:r>
            <a:r>
              <a:rPr kumimoji="1" lang="zh-CN" altLang="en-US" sz="1800"/>
              <a:t>寫快取</a:t>
            </a:r>
            <a:endParaRPr kumimoji="1" lang="en-US" altLang="zh-CN" sz="1800"/>
          </a:p>
          <a:p>
            <a:r>
              <a:rPr kumimoji="1" lang="en-US" altLang="zh-TW" sz="1800"/>
              <a:t>Step3</a:t>
            </a:r>
            <a:r>
              <a:rPr kumimoji="1" lang="zh-TW" altLang="en-US" sz="1800"/>
              <a:t>：</a:t>
            </a:r>
            <a:r>
              <a:rPr kumimoji="1" lang="en-US" altLang="zh-TW" sz="1800"/>
              <a:t>SATA </a:t>
            </a:r>
            <a:r>
              <a:rPr kumimoji="1" lang="zh-CN" altLang="en-US" sz="1800"/>
              <a:t>硬碟作為資料儲存區</a:t>
            </a:r>
            <a:endParaRPr kumimoji="1" lang="zh-TW" altLang="en-US" sz="180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7B077F8-DE70-43D4-964E-2DE9A9E550E7}"/>
              </a:ext>
            </a:extLst>
          </p:cNvPr>
          <p:cNvSpPr txBox="1"/>
          <p:nvPr/>
        </p:nvSpPr>
        <p:spPr>
          <a:xfrm>
            <a:off x="792173" y="4051651"/>
            <a:ext cx="2102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系統碟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6AD7F7-813C-4C4A-9A6C-D2E0E139267B}"/>
              </a:ext>
            </a:extLst>
          </p:cNvPr>
          <p:cNvSpPr txBox="1"/>
          <p:nvPr/>
        </p:nvSpPr>
        <p:spPr>
          <a:xfrm>
            <a:off x="3261922" y="4051651"/>
            <a:ext cx="2102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高速讀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寫快取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1F99732-B3D0-4926-89FF-EED4383FECF0}"/>
              </a:ext>
            </a:extLst>
          </p:cNvPr>
          <p:cNvSpPr txBox="1"/>
          <p:nvPr/>
        </p:nvSpPr>
        <p:spPr>
          <a:xfrm>
            <a:off x="5994239" y="4051651"/>
            <a:ext cx="1593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大容量</a:t>
            </a:r>
            <a:r>
              <a:rPr lang="en-US" altLang="zh-CN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r>
              <a:rPr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硬碟儲存資料</a:t>
            </a:r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1F780CF-1F4E-6C49-AB31-B22B3CC0A853}"/>
              </a:ext>
            </a:extLst>
          </p:cNvPr>
          <p:cNvSpPr/>
          <p:nvPr/>
        </p:nvSpPr>
        <p:spPr>
          <a:xfrm>
            <a:off x="6207872" y="3460923"/>
            <a:ext cx="1237688" cy="474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SATA HDD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CB2245FE-53EB-420A-B08D-4D3555B22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2692" y="2698176"/>
            <a:ext cx="1691202" cy="816189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285B2369-531D-4B1B-AC89-879016563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4471" y="2193703"/>
            <a:ext cx="1333240" cy="1320662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7B7AB693-84CF-4ECB-AB33-544F2E2097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2575" y="2103151"/>
            <a:ext cx="1539540" cy="1475688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4C79565-6153-4D00-9906-8CCAF9923F26}"/>
              </a:ext>
            </a:extLst>
          </p:cNvPr>
          <p:cNvSpPr/>
          <p:nvPr/>
        </p:nvSpPr>
        <p:spPr>
          <a:xfrm>
            <a:off x="1173501" y="3460923"/>
            <a:ext cx="1237688" cy="474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SSD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5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>
                <a:latin typeface="微軟正黑體"/>
                <a:ea typeface="微軟正黑體"/>
              </a:rPr>
              <a:t>兩支</a:t>
            </a:r>
            <a:r>
              <a:rPr kumimoji="1" lang="en-US" altLang="zh-CN">
                <a:latin typeface="微軟正黑體"/>
                <a:ea typeface="微軟正黑體"/>
              </a:rPr>
              <a:t>PCIe Gen3 x8 </a:t>
            </a:r>
            <a:r>
              <a:rPr kumimoji="1" lang="zh-CN" altLang="en-US">
                <a:latin typeface="微軟正黑體"/>
                <a:ea typeface="微軟正黑體"/>
              </a:rPr>
              <a:t>擴充槽</a:t>
            </a:r>
            <a:r>
              <a:rPr kumimoji="1" lang="zh-TW" altLang="en-US">
                <a:latin typeface="微軟正黑體"/>
                <a:ea typeface="微軟正黑體"/>
              </a:rPr>
              <a:t> </a:t>
            </a:r>
            <a:r>
              <a:rPr kumimoji="1" lang="zh-CN" altLang="en-US">
                <a:latin typeface="微軟正黑體"/>
                <a:ea typeface="微軟正黑體"/>
              </a:rPr>
              <a:t>提供極速的擴充效能</a:t>
            </a:r>
            <a:endParaRPr kumimoji="1" lang="zh-TW" altLang="en-US">
              <a:latin typeface="微軟正黑體"/>
              <a:ea typeface="微軟正黑體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6478F1E-F397-6E48-94D8-1FDC129BFE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32324" y="831850"/>
            <a:ext cx="5881688" cy="857250"/>
          </a:xfrm>
        </p:spPr>
        <p:txBody>
          <a:bodyPr>
            <a:noAutofit/>
          </a:bodyPr>
          <a:lstStyle/>
          <a:p>
            <a:r>
              <a:rPr kumimoji="1" lang="en-US" altLang="zh-CN" sz="2000"/>
              <a:t>PCIe Gen3 x8</a:t>
            </a:r>
            <a:r>
              <a:rPr kumimoji="1" lang="zh-CN" altLang="en-US" sz="2000"/>
              <a:t>插槽，可提供高達</a:t>
            </a:r>
            <a:r>
              <a:rPr kumimoji="1" lang="zh-TW" altLang="en-US" sz="2000"/>
              <a:t> </a:t>
            </a:r>
            <a:r>
              <a:rPr kumimoji="1" lang="en-US" altLang="zh-TW" sz="2000"/>
              <a:t>64Gb/s </a:t>
            </a:r>
            <a:r>
              <a:rPr kumimoji="1" lang="zh-CN" altLang="en-US" sz="2000"/>
              <a:t>頻寬</a:t>
            </a:r>
            <a:endParaRPr kumimoji="1" lang="en-US" altLang="zh-CN" sz="2000"/>
          </a:p>
          <a:p>
            <a:r>
              <a:rPr kumimoji="1" lang="zh-TW" altLang="en-US" sz="2000" b="0"/>
              <a:t>兩支插槽提供更大的擴充彈性</a:t>
            </a:r>
            <a:endParaRPr kumimoji="1" lang="en-US" altLang="zh-CN" sz="2000" b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5FC5C8C-4E69-0145-80AF-8B4289D41B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5149" y="944758"/>
            <a:ext cx="6047573" cy="389029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85567D0-BF4E-0C4C-8607-CAD7F3F3D3D8}"/>
              </a:ext>
            </a:extLst>
          </p:cNvPr>
          <p:cNvSpPr/>
          <p:nvPr/>
        </p:nvSpPr>
        <p:spPr>
          <a:xfrm>
            <a:off x="3839065" y="1884713"/>
            <a:ext cx="1193605" cy="321523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7F8634-0701-AB42-B2FC-2EF9FAF2F3FA}"/>
              </a:ext>
            </a:extLst>
          </p:cNvPr>
          <p:cNvSpPr/>
          <p:nvPr/>
        </p:nvSpPr>
        <p:spPr>
          <a:xfrm>
            <a:off x="5254872" y="1884714"/>
            <a:ext cx="1718280" cy="321523"/>
          </a:xfrm>
          <a:prstGeom prst="rect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40CE832-BFE2-474E-B07A-CAB326B15C3C}"/>
              </a:ext>
            </a:extLst>
          </p:cNvPr>
          <p:cNvSpPr/>
          <p:nvPr/>
        </p:nvSpPr>
        <p:spPr>
          <a:xfrm>
            <a:off x="768134" y="2042709"/>
            <a:ext cx="28039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kumimoji="1" lang="zh-CN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  <a:r>
              <a:rPr kumimoji="1" lang="en-US" altLang="zh-CN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kumimoji="1"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  </a:t>
            </a:r>
            <a:endParaRPr kumimoji="1" lang="en-US" altLang="zh-TW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CN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支援半高</a:t>
            </a:r>
            <a:r>
              <a:rPr kumimoji="1" lang="en-US" altLang="zh-CN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(HHHL)PCIe</a:t>
            </a:r>
            <a:r>
              <a:rPr kumimoji="1" lang="zh-CN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  <a:endParaRPr kumimoji="1"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445CBC0-2CCB-4550-8375-0411A4400F1D}"/>
              </a:ext>
            </a:extLst>
          </p:cNvPr>
          <p:cNvCxnSpPr>
            <a:cxnSpLocks/>
          </p:cNvCxnSpPr>
          <p:nvPr/>
        </p:nvCxnSpPr>
        <p:spPr>
          <a:xfrm flipH="1">
            <a:off x="2245091" y="2210349"/>
            <a:ext cx="1593974" cy="0"/>
          </a:xfrm>
          <a:prstGeom prst="straightConnector1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1BA9027-3FF5-4FBA-A6CF-7F19E0EA435D}"/>
              </a:ext>
            </a:extLst>
          </p:cNvPr>
          <p:cNvSpPr/>
          <p:nvPr/>
        </p:nvSpPr>
        <p:spPr>
          <a:xfrm>
            <a:off x="768134" y="2859257"/>
            <a:ext cx="2752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kumimoji="1"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  <a:r>
              <a:rPr kumimoji="1"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kumimoji="1" lang="en-US" altLang="zh-TW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支援全高</a:t>
            </a:r>
            <a:r>
              <a:rPr kumimoji="1"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(FHFL) PCIe</a:t>
            </a:r>
            <a:r>
              <a:rPr kumimoji="1"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</a:p>
        </p:txBody>
      </p: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7771911E-EA8F-498E-9006-7A526518FDBA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2245091" y="2206237"/>
            <a:ext cx="3868921" cy="784780"/>
          </a:xfrm>
          <a:prstGeom prst="bentConnector2">
            <a:avLst/>
          </a:prstGeom>
          <a:noFill/>
          <a:ln w="2159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55181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0B82E4F-4419-45DB-8E36-C03958145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22" y="1267955"/>
            <a:ext cx="2933039" cy="750094"/>
          </a:xfrm>
        </p:spPr>
        <p:txBody>
          <a:bodyPr/>
          <a:lstStyle/>
          <a:p>
            <a:r>
              <a:rPr kumimoji="1" lang="zh-TW" altLang="en-US" sz="4000"/>
              <a:t>完整的</a:t>
            </a:r>
            <a:br>
              <a:rPr kumimoji="1" lang="en-US" altLang="zh-TW" sz="4000"/>
            </a:br>
            <a:r>
              <a:rPr kumimoji="1" lang="zh-TW" altLang="en-US" sz="4000"/>
              <a:t>擴充方案</a:t>
            </a:r>
            <a:endParaRPr lang="zh-TW" altLang="en-US" sz="4000"/>
          </a:p>
        </p:txBody>
      </p:sp>
    </p:spTree>
    <p:extLst>
      <p:ext uri="{BB962C8B-B14F-4D97-AF65-F5344CB8AC3E}">
        <p14:creationId xmlns:p14="http://schemas.microsoft.com/office/powerpoint/2010/main" val="58818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>
                <a:sym typeface="Arial" panose="020B0604020202020204" pitchFamily="34" charset="0"/>
              </a:rPr>
              <a:t>儲存擴充：</a:t>
            </a:r>
            <a:r>
              <a:rPr lang="en-US" altLang="zh-CN">
                <a:sym typeface="Arial" panose="020B0604020202020204" pitchFamily="34" charset="0"/>
              </a:rPr>
              <a:t>TL SATA JBOD </a:t>
            </a:r>
            <a:r>
              <a:rPr lang="zh-CN" altLang="en-US">
                <a:sym typeface="Arial" panose="020B0604020202020204" pitchFamily="34" charset="0"/>
              </a:rPr>
              <a:t>擴充櫃</a:t>
            </a:r>
            <a:br>
              <a:rPr lang="en-US" altLang="zh-CN">
                <a:sym typeface="Arial" panose="020B0604020202020204" pitchFamily="34" charset="0"/>
              </a:rPr>
            </a:br>
            <a:r>
              <a:rPr lang="zh-CN" altLang="en-US">
                <a:sym typeface="Arial" panose="020B0604020202020204" pitchFamily="34" charset="0"/>
              </a:rPr>
              <a:t>提供高效與經濟的儲存擴充需求</a:t>
            </a:r>
            <a:endParaRPr lang="zh-TW" altLang="en-US"/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5840637B-3BD3-1743-B657-7130E30FE748}"/>
              </a:ext>
            </a:extLst>
          </p:cNvPr>
          <p:cNvSpPr txBox="1"/>
          <p:nvPr/>
        </p:nvSpPr>
        <p:spPr>
          <a:xfrm>
            <a:off x="1152193" y="4299383"/>
            <a:ext cx="8370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ED3F0B-3646-E04F-BF7D-F94F8A5F4102}"/>
              </a:ext>
            </a:extLst>
          </p:cNvPr>
          <p:cNvSpPr txBox="1"/>
          <p:nvPr/>
        </p:nvSpPr>
        <p:spPr>
          <a:xfrm>
            <a:off x="431675" y="1176100"/>
            <a:ext cx="8111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>
                <a:solidFill>
                  <a:schemeClr val="tx1"/>
                </a:solidFill>
              </a:rPr>
              <a:t>NAS </a:t>
            </a:r>
            <a:r>
              <a:rPr lang="zh-CN" altLang="en-US" sz="1800">
                <a:solidFill>
                  <a:schemeClr val="tx1"/>
                </a:solidFill>
              </a:rPr>
              <a:t>安裝</a:t>
            </a:r>
            <a:r>
              <a:rPr lang="en-US" altLang="zh-CN" sz="1800">
                <a:solidFill>
                  <a:schemeClr val="tx1"/>
                </a:solidFill>
              </a:rPr>
              <a:t>QXP</a:t>
            </a:r>
            <a:r>
              <a:rPr lang="zh-CN" altLang="en-US" sz="1800">
                <a:solidFill>
                  <a:schemeClr val="tx1"/>
                </a:solidFill>
              </a:rPr>
              <a:t>擴充卡透過</a:t>
            </a:r>
            <a:r>
              <a:rPr lang="en-US" altLang="zh-CN" sz="1800">
                <a:solidFill>
                  <a:schemeClr val="tx1"/>
                </a:solidFill>
              </a:rPr>
              <a:t> PCIe Gen3</a:t>
            </a:r>
            <a:r>
              <a:rPr lang="zh-CN" altLang="en-US" sz="1800">
                <a:solidFill>
                  <a:schemeClr val="tx1"/>
                </a:solidFill>
              </a:rPr>
              <a:t>介面高速存取</a:t>
            </a:r>
            <a:r>
              <a:rPr lang="en-US" altLang="zh-CN" sz="1800">
                <a:solidFill>
                  <a:schemeClr val="tx1"/>
                </a:solidFill>
              </a:rPr>
              <a:t> TL SATA</a:t>
            </a:r>
            <a:r>
              <a:rPr lang="zh-CN" altLang="en-US" sz="1800">
                <a:solidFill>
                  <a:schemeClr val="tx1"/>
                </a:solidFill>
              </a:rPr>
              <a:t>儲存擴充設備</a:t>
            </a:r>
            <a:endParaRPr lang="en-US" altLang="zh-CN" sz="180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單條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SFF-8088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線材即可提供高達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x SATA 6Gb/s = 24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傳輸速度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多條併用可達主機與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間最高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64 Gb/s 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</a:t>
            </a:r>
            <a:r>
              <a:rPr lang="zh-TW" altLang="en-US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效能。</a:t>
            </a:r>
            <a:endParaRPr lang="en-US" sz="18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C87D93BB-DABA-7D49-8A1E-6B94914AA114}"/>
              </a:ext>
            </a:extLst>
          </p:cNvPr>
          <p:cNvSpPr txBox="1"/>
          <p:nvPr/>
        </p:nvSpPr>
        <p:spPr>
          <a:xfrm>
            <a:off x="3336996" y="4299383"/>
            <a:ext cx="8370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9AE5671F-AF66-7A49-817A-87E3E9A65CC7}"/>
              </a:ext>
            </a:extLst>
          </p:cNvPr>
          <p:cNvSpPr txBox="1"/>
          <p:nvPr/>
        </p:nvSpPr>
        <p:spPr>
          <a:xfrm>
            <a:off x="5957095" y="4299383"/>
            <a:ext cx="9156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5B37337C-3672-354E-9418-A421503837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317" y="3142585"/>
            <a:ext cx="1178518" cy="1252107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C3C3E49-76F0-104A-9B74-5BC61C9E0F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3620" y="3049196"/>
            <a:ext cx="2152794" cy="134549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1F16E221-91BB-ED49-BFA5-0DCEBBB0C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6414" y="2430084"/>
            <a:ext cx="3192177" cy="1995110"/>
          </a:xfrm>
          <a:prstGeom prst="rect">
            <a:avLst/>
          </a:prstGeom>
        </p:spPr>
      </p:pic>
      <p:sp>
        <p:nvSpPr>
          <p:cNvPr id="39" name="Shape 528">
            <a:extLst>
              <a:ext uri="{FF2B5EF4-FFF2-40B4-BE49-F238E27FC236}">
                <a16:creationId xmlns:a16="http://schemas.microsoft.com/office/drawing/2014/main" id="{383A4592-BAD2-4FD0-B693-DB333E8CD8EA}"/>
              </a:ext>
            </a:extLst>
          </p:cNvPr>
          <p:cNvSpPr/>
          <p:nvPr/>
        </p:nvSpPr>
        <p:spPr>
          <a:xfrm>
            <a:off x="526313" y="2359042"/>
            <a:ext cx="7372070" cy="225821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圓角化對角線角落矩形 8">
            <a:extLst>
              <a:ext uri="{FF2B5EF4-FFF2-40B4-BE49-F238E27FC236}">
                <a16:creationId xmlns:a16="http://schemas.microsoft.com/office/drawing/2014/main" id="{14884BA8-904E-4E71-98FA-10D57BC2ECA8}"/>
              </a:ext>
            </a:extLst>
          </p:cNvPr>
          <p:cNvSpPr/>
          <p:nvPr/>
        </p:nvSpPr>
        <p:spPr>
          <a:xfrm>
            <a:off x="782811" y="2292099"/>
            <a:ext cx="1782328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TL SATA JBOD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8020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9569603-99E0-46DD-80BC-99B50C05AFEA}"/>
              </a:ext>
            </a:extLst>
          </p:cNvPr>
          <p:cNvGrpSpPr/>
          <p:nvPr/>
        </p:nvGrpSpPr>
        <p:grpSpPr>
          <a:xfrm>
            <a:off x="191668" y="1182047"/>
            <a:ext cx="8758667" cy="1993956"/>
            <a:chOff x="255558" y="1576063"/>
            <a:chExt cx="11678222" cy="2658608"/>
          </a:xfrm>
        </p:grpSpPr>
        <p:sp>
          <p:nvSpPr>
            <p:cNvPr id="43" name="Google Shape;584;p33">
              <a:extLst>
                <a:ext uri="{FF2B5EF4-FFF2-40B4-BE49-F238E27FC236}">
                  <a16:creationId xmlns:a16="http://schemas.microsoft.com/office/drawing/2014/main" id="{7C5C801B-BB11-4EA3-9F84-75242441FB1A}"/>
                </a:ext>
              </a:extLst>
            </p:cNvPr>
            <p:cNvSpPr/>
            <p:nvPr/>
          </p:nvSpPr>
          <p:spPr>
            <a:xfrm rot="10800000">
              <a:off x="255558" y="1576063"/>
              <a:ext cx="5485532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44" name="Google Shape;584;p33">
              <a:extLst>
                <a:ext uri="{FF2B5EF4-FFF2-40B4-BE49-F238E27FC236}">
                  <a16:creationId xmlns:a16="http://schemas.microsoft.com/office/drawing/2014/main" id="{87D19077-8D98-4DD6-9D50-F9730D1E1222}"/>
                </a:ext>
              </a:extLst>
            </p:cNvPr>
            <p:cNvSpPr/>
            <p:nvPr/>
          </p:nvSpPr>
          <p:spPr>
            <a:xfrm rot="10800000">
              <a:off x="5811619" y="1576063"/>
              <a:ext cx="6122161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隨附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QXP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擴充卡與外接線材，即買即用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E54DBDD-C30C-DB4C-A11E-8CBAA9E4A1CD}"/>
              </a:ext>
            </a:extLst>
          </p:cNvPr>
          <p:cNvSpPr txBox="1"/>
          <p:nvPr/>
        </p:nvSpPr>
        <p:spPr>
          <a:xfrm>
            <a:off x="256022" y="2275708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5" name="圖片 14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2FA90DA6-D8DE-9A43-B81D-86ECEF2208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82" y="2930876"/>
            <a:ext cx="2078273" cy="1298921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151689" y="2223040"/>
            <a:ext cx="1555851" cy="430875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QXP-400eS-A1164</a:t>
            </a:r>
          </a:p>
          <a:p>
            <a:r>
              <a:rPr lang="en-US" altLang="zh-TW" sz="1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4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00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000"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51015-EDC3-A749-89C1-385E187E87EF}"/>
              </a:ext>
            </a:extLst>
          </p:cNvPr>
          <p:cNvSpPr txBox="1"/>
          <p:nvPr/>
        </p:nvSpPr>
        <p:spPr>
          <a:xfrm>
            <a:off x="2711359" y="2278978"/>
            <a:ext cx="1530203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ym typeface="Arial" panose="020B0604020202020204" pitchFamily="34" charset="0"/>
              </a:rPr>
              <a:t>1 x 1M SFF-8088 </a:t>
            </a:r>
            <a:r>
              <a:rPr lang="zh-CN" altLang="en-US" sz="1000">
                <a:sym typeface="Arial" panose="020B0604020202020204" pitchFamily="34" charset="0"/>
              </a:rPr>
              <a:t>線材</a:t>
            </a:r>
            <a:endParaRPr lang="en-US" sz="1000"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211E644-5573-DA46-A286-539A396278BF}"/>
              </a:ext>
            </a:extLst>
          </p:cNvPr>
          <p:cNvSpPr txBox="1"/>
          <p:nvPr/>
        </p:nvSpPr>
        <p:spPr>
          <a:xfrm>
            <a:off x="4742282" y="2307678"/>
            <a:ext cx="836102" cy="276987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sz="1000"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3D8DE5F-4CBF-DA44-870E-AE7B2178CE3E}"/>
              </a:ext>
            </a:extLst>
          </p:cNvPr>
          <p:cNvSpPr txBox="1"/>
          <p:nvPr/>
        </p:nvSpPr>
        <p:spPr>
          <a:xfrm>
            <a:off x="5872834" y="2309319"/>
            <a:ext cx="1739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QXP-800eS-A1164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EF06EE0-AC64-6142-A77B-0B7CF4CF9A19}"/>
              </a:ext>
            </a:extLst>
          </p:cNvPr>
          <p:cNvSpPr txBox="1"/>
          <p:nvPr/>
        </p:nvSpPr>
        <p:spPr>
          <a:xfrm>
            <a:off x="7338184" y="2323061"/>
            <a:ext cx="1468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1M</a:t>
            </a:r>
            <a:r>
              <a:rPr lang="en-US" sz="1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SFF-8088</a:t>
            </a:r>
            <a:r>
              <a:rPr lang="en-US" sz="1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9523E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3B1D2AF9-45E7-3148-B4BA-5A8C8630963E}"/>
              </a:ext>
            </a:extLst>
          </p:cNvPr>
          <p:cNvSpPr txBox="1"/>
          <p:nvPr/>
        </p:nvSpPr>
        <p:spPr>
          <a:xfrm>
            <a:off x="898187" y="4199801"/>
            <a:ext cx="8451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sz="1000">
                <a:solidFill>
                  <a:srgbClr val="39523E"/>
                </a:solidFill>
                <a:cs typeface="Arial" panose="020B0604020202020204" pitchFamily="34" charset="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0DDA5D1E-1AFA-234B-B561-50D6D7BCFA2E}"/>
              </a:ext>
            </a:extLst>
          </p:cNvPr>
          <p:cNvSpPr txBox="1"/>
          <p:nvPr/>
        </p:nvSpPr>
        <p:spPr>
          <a:xfrm>
            <a:off x="2603475" y="4122856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QXP-1600eS</a:t>
            </a:r>
          </a:p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PCIe 16</a:t>
            </a:r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</a:t>
            </a:r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擴充卡</a:t>
            </a:r>
            <a:endParaRPr lang="en-US" sz="1000" b="1">
              <a:solidFill>
                <a:srgbClr val="39523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56F0AC3-855E-7142-B16E-DE9A4D3CC099}"/>
              </a:ext>
            </a:extLst>
          </p:cNvPr>
          <p:cNvSpPr txBox="1"/>
          <p:nvPr/>
        </p:nvSpPr>
        <p:spPr>
          <a:xfrm>
            <a:off x="4541955" y="4199801"/>
            <a:ext cx="2234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1M SFF-8088 </a:t>
            </a:r>
            <a:r>
              <a:rPr lang="zh-CN" alt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SFF-8644 </a:t>
            </a:r>
            <a:r>
              <a:rPr lang="zh-CN" altLang="en-US" sz="10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線材</a:t>
            </a:r>
            <a:endParaRPr lang="en-US" altLang="zh-CN" sz="1000" b="1">
              <a:solidFill>
                <a:srgbClr val="39523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CAEF4EF8-B596-4045-8ACA-ED750637ACD1}"/>
              </a:ext>
            </a:extLst>
          </p:cNvPr>
          <p:cNvSpPr txBox="1"/>
          <p:nvPr/>
        </p:nvSpPr>
        <p:spPr>
          <a:xfrm>
            <a:off x="1112305" y="1470649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978E717-66ED-E547-9133-041AB889BCEA}"/>
              </a:ext>
            </a:extLst>
          </p:cNvPr>
          <p:cNvSpPr txBox="1"/>
          <p:nvPr/>
        </p:nvSpPr>
        <p:spPr>
          <a:xfrm>
            <a:off x="2437851" y="1457775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3E10F258-F043-4043-B14B-47BD4F6B0176}"/>
              </a:ext>
            </a:extLst>
          </p:cNvPr>
          <p:cNvSpPr txBox="1"/>
          <p:nvPr/>
        </p:nvSpPr>
        <p:spPr>
          <a:xfrm>
            <a:off x="5769222" y="1549522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265EACAE-EB22-E249-ADCC-EFCE8D3BC595}"/>
              </a:ext>
            </a:extLst>
          </p:cNvPr>
          <p:cNvSpPr txBox="1"/>
          <p:nvPr/>
        </p:nvSpPr>
        <p:spPr>
          <a:xfrm>
            <a:off x="7270398" y="1549522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5A67BD6-B079-A144-A343-A949385699E1}"/>
              </a:ext>
            </a:extLst>
          </p:cNvPr>
          <p:cNvSpPr txBox="1"/>
          <p:nvPr/>
        </p:nvSpPr>
        <p:spPr>
          <a:xfrm>
            <a:off x="2264521" y="332562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47843439-754B-044C-B2BF-210BA8AEAF12}"/>
              </a:ext>
            </a:extLst>
          </p:cNvPr>
          <p:cNvSpPr txBox="1"/>
          <p:nvPr/>
        </p:nvSpPr>
        <p:spPr>
          <a:xfrm>
            <a:off x="4044070" y="3316087"/>
            <a:ext cx="3866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>
                <a:solidFill>
                  <a:srgbClr val="39523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35F98DAD-3BE0-482F-8875-9DF6AF916B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370" y="1247694"/>
            <a:ext cx="746501" cy="995831"/>
          </a:xfrm>
          <a:prstGeom prst="rect">
            <a:avLst/>
          </a:prstGeom>
        </p:spPr>
      </p:pic>
      <p:pic>
        <p:nvPicPr>
          <p:cNvPr id="6" name="圖片 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FD96F0-7DE2-4354-B1E4-E63C44ADA9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1996" y="1302820"/>
            <a:ext cx="1269425" cy="99583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B4CCDA-1166-4206-8E8B-617A7BC364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013" y="3112903"/>
            <a:ext cx="1243492" cy="995831"/>
          </a:xfrm>
          <a:prstGeom prst="rect">
            <a:avLst/>
          </a:prstGeom>
        </p:spPr>
      </p:pic>
      <p:pic>
        <p:nvPicPr>
          <p:cNvPr id="31" name="圖片 3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D3EC58E6-FC1E-4EF6-86E3-DACECFCE9E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842" y="1318818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2" name="圖片 3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226AF4D-2105-4E1B-A770-137A81760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382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3" name="圖片 32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250CB1FE-43A1-4E58-B2EB-8DF7242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2574" y="1340415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4" name="圖片 3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FD3E550-AA10-44FC-956C-1A1193B2E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4455" y="1340415"/>
            <a:ext cx="764612" cy="862013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5" name="圖片 3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F58DF71-EC98-47C3-921D-FC1D336FA1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131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6" name="圖片 3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BE82C1EB-0904-4C2C-BA3D-C7A896DB4B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8879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7" name="圖片 3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FC4E3F5E-0126-4A58-8A05-ECCDE6E39D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5627" y="3074325"/>
            <a:ext cx="955170" cy="995831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508B28B-AB7F-4540-BE3D-638D3F94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95" y="1298986"/>
            <a:ext cx="755474" cy="854110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53B33D1C-9743-49C8-BEC0-6035DA61459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237" y="1407891"/>
            <a:ext cx="1398280" cy="873925"/>
          </a:xfrm>
          <a:prstGeom prst="rect">
            <a:avLst/>
          </a:prstGeom>
        </p:spPr>
      </p:pic>
      <p:sp>
        <p:nvSpPr>
          <p:cNvPr id="40" name="Shape 528">
            <a:extLst>
              <a:ext uri="{FF2B5EF4-FFF2-40B4-BE49-F238E27FC236}">
                <a16:creationId xmlns:a16="http://schemas.microsoft.com/office/drawing/2014/main" id="{F117DDFD-1E60-4275-A7C3-88D4EAF88638}"/>
              </a:ext>
            </a:extLst>
          </p:cNvPr>
          <p:cNvSpPr/>
          <p:nvPr/>
        </p:nvSpPr>
        <p:spPr>
          <a:xfrm>
            <a:off x="189673" y="1128091"/>
            <a:ext cx="4034248" cy="1526452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528">
            <a:extLst>
              <a:ext uri="{FF2B5EF4-FFF2-40B4-BE49-F238E27FC236}">
                <a16:creationId xmlns:a16="http://schemas.microsoft.com/office/drawing/2014/main" id="{C5BD2AAE-13FB-4BBC-BF95-E87FDC3495D0}"/>
              </a:ext>
            </a:extLst>
          </p:cNvPr>
          <p:cNvSpPr/>
          <p:nvPr/>
        </p:nvSpPr>
        <p:spPr>
          <a:xfrm>
            <a:off x="4342938" y="1128091"/>
            <a:ext cx="4591620" cy="1526452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528">
            <a:extLst>
              <a:ext uri="{FF2B5EF4-FFF2-40B4-BE49-F238E27FC236}">
                <a16:creationId xmlns:a16="http://schemas.microsoft.com/office/drawing/2014/main" id="{217FB3D8-890D-461D-8159-41CFB275DC9B}"/>
              </a:ext>
            </a:extLst>
          </p:cNvPr>
          <p:cNvSpPr/>
          <p:nvPr/>
        </p:nvSpPr>
        <p:spPr>
          <a:xfrm>
            <a:off x="189673" y="2826771"/>
            <a:ext cx="7272034" cy="173202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5145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528">
            <a:extLst>
              <a:ext uri="{FF2B5EF4-FFF2-40B4-BE49-F238E27FC236}">
                <a16:creationId xmlns:a16="http://schemas.microsoft.com/office/drawing/2014/main" id="{39064EF4-F845-4C78-9C54-6A4DCC817067}"/>
              </a:ext>
            </a:extLst>
          </p:cNvPr>
          <p:cNvSpPr/>
          <p:nvPr/>
        </p:nvSpPr>
        <p:spPr>
          <a:xfrm>
            <a:off x="193057" y="3100481"/>
            <a:ext cx="3995781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/>
              <a:t>網路擴充：</a:t>
            </a:r>
            <a:r>
              <a:rPr lang="zh-TW" sz="3200"/>
              <a:t>豐富的</a:t>
            </a:r>
            <a:r>
              <a:rPr lang="zh-TW"/>
              <a:t>各式</a:t>
            </a:r>
            <a:r>
              <a:rPr lang="zh-TW" sz="3200"/>
              <a:t>網路相關擴充配件</a:t>
            </a:r>
          </a:p>
        </p:txBody>
      </p:sp>
      <p:sp>
        <p:nvSpPr>
          <p:cNvPr id="5" name="Shape 528">
            <a:extLst>
              <a:ext uri="{FF2B5EF4-FFF2-40B4-BE49-F238E27FC236}">
                <a16:creationId xmlns:a16="http://schemas.microsoft.com/office/drawing/2014/main" id="{24B77BE9-F0CE-48C8-A5E7-F237C20D82CF}"/>
              </a:ext>
            </a:extLst>
          </p:cNvPr>
          <p:cNvSpPr/>
          <p:nvPr/>
        </p:nvSpPr>
        <p:spPr>
          <a:xfrm>
            <a:off x="192226" y="1157987"/>
            <a:ext cx="6127955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45">
            <a:extLst>
              <a:ext uri="{FF2B5EF4-FFF2-40B4-BE49-F238E27FC236}">
                <a16:creationId xmlns:a16="http://schemas.microsoft.com/office/drawing/2014/main" id="{3B07719A-5788-44BF-BF3A-A2A1E829E893}"/>
              </a:ext>
            </a:extLst>
          </p:cNvPr>
          <p:cNvSpPr txBox="1"/>
          <p:nvPr/>
        </p:nvSpPr>
        <p:spPr>
          <a:xfrm>
            <a:off x="4793860" y="2531607"/>
            <a:ext cx="152632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9523E"/>
                </a:solidFill>
                <a:ea typeface="+mn-ea"/>
              </a:rPr>
              <a:t>QXG-10G2T-107</a:t>
            </a:r>
            <a:endParaRPr lang="zh-TW" altLang="en-US" sz="1100" b="1">
              <a:solidFill>
                <a:srgbClr val="39523E"/>
              </a:solidFill>
              <a:ea typeface="+mn-ea"/>
            </a:endParaRPr>
          </a:p>
        </p:txBody>
      </p:sp>
      <p:sp>
        <p:nvSpPr>
          <p:cNvPr id="15" name="TextBox 73">
            <a:extLst>
              <a:ext uri="{FF2B5EF4-FFF2-40B4-BE49-F238E27FC236}">
                <a16:creationId xmlns:a16="http://schemas.microsoft.com/office/drawing/2014/main" id="{37923793-AD03-4606-9BA8-E4B0273155C2}"/>
              </a:ext>
            </a:extLst>
          </p:cNvPr>
          <p:cNvSpPr txBox="1"/>
          <p:nvPr/>
        </p:nvSpPr>
        <p:spPr>
          <a:xfrm>
            <a:off x="1896203" y="2500335"/>
            <a:ext cx="1602965" cy="292376"/>
          </a:xfrm>
          <a:prstGeom prst="rect">
            <a:avLst/>
          </a:prstGeom>
          <a:noFill/>
        </p:spPr>
        <p:txBody>
          <a:bodyPr wrap="square" lIns="121908" tIns="60954" rIns="121908" bIns="60954" rtlCol="0" anchor="t">
            <a:spAutoFit/>
          </a:bodyPr>
          <a:lstStyle/>
          <a:p>
            <a:pPr algn="ctr"/>
            <a:r>
              <a:rPr lang="en-US" sz="1100" b="1">
                <a:solidFill>
                  <a:srgbClr val="39523E"/>
                </a:solidFill>
                <a:ea typeface="+mn-ea"/>
              </a:rPr>
              <a:t>LAN-10G2T-X550</a:t>
            </a:r>
            <a:endParaRPr lang="zh-TW" altLang="en-US" sz="1200" b="1">
              <a:solidFill>
                <a:srgbClr val="39523E"/>
              </a:solidFill>
              <a:ea typeface="+mn-ea"/>
            </a:endParaRPr>
          </a:p>
        </p:txBody>
      </p:sp>
      <p:pic>
        <p:nvPicPr>
          <p:cNvPr id="18" name="圖片 46" descr="LAN-10G2T_x550+bracket.png">
            <a:extLst>
              <a:ext uri="{FF2B5EF4-FFF2-40B4-BE49-F238E27FC236}">
                <a16:creationId xmlns:a16="http://schemas.microsoft.com/office/drawing/2014/main" id="{EEFF19AC-CD04-4AF2-B955-4342331D42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1939" y="1866769"/>
            <a:ext cx="1146005" cy="649538"/>
          </a:xfrm>
          <a:prstGeom prst="rect">
            <a:avLst/>
          </a:prstGeom>
        </p:spPr>
      </p:pic>
      <p:sp>
        <p:nvSpPr>
          <p:cNvPr id="20" name="TextBox 29">
            <a:extLst>
              <a:ext uri="{FF2B5EF4-FFF2-40B4-BE49-F238E27FC236}">
                <a16:creationId xmlns:a16="http://schemas.microsoft.com/office/drawing/2014/main" id="{95818D34-4C3B-4C0B-B2E9-7DEE405794E2}"/>
              </a:ext>
            </a:extLst>
          </p:cNvPr>
          <p:cNvSpPr txBox="1"/>
          <p:nvPr/>
        </p:nvSpPr>
        <p:spPr>
          <a:xfrm>
            <a:off x="401030" y="2500335"/>
            <a:ext cx="1453259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/>
          <a:p>
            <a:r>
              <a:rPr lang="en-US" sz="1100" b="1">
                <a:solidFill>
                  <a:srgbClr val="39523E"/>
                </a:solidFill>
                <a:ea typeface="+mn-ea"/>
              </a:rPr>
              <a:t>QXG-10G2SF-CX4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39FAA6E8-04E2-EA43-9204-1D1561C7C742}"/>
              </a:ext>
            </a:extLst>
          </p:cNvPr>
          <p:cNvSpPr txBox="1"/>
          <p:nvPr/>
        </p:nvSpPr>
        <p:spPr>
          <a:xfrm>
            <a:off x="478732" y="4463389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/>
              <a:t>QXG-5G1T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92BF1C6-92C8-F24D-84AE-6DA111981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692" y="3782587"/>
            <a:ext cx="1287455" cy="806805"/>
          </a:xfrm>
          <a:prstGeom prst="rect">
            <a:avLst/>
          </a:prstGeom>
        </p:spPr>
      </p:pic>
      <p:sp>
        <p:nvSpPr>
          <p:cNvPr id="45" name="TextBox 29">
            <a:extLst>
              <a:ext uri="{FF2B5EF4-FFF2-40B4-BE49-F238E27FC236}">
                <a16:creationId xmlns:a16="http://schemas.microsoft.com/office/drawing/2014/main" id="{C310ADD9-A473-6D44-A3A2-DE91256A9E26}"/>
              </a:ext>
            </a:extLst>
          </p:cNvPr>
          <p:cNvSpPr txBox="1"/>
          <p:nvPr/>
        </p:nvSpPr>
        <p:spPr>
          <a:xfrm>
            <a:off x="1715801" y="4463389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/>
              <a:t>QXG-5G2T</a:t>
            </a:r>
          </a:p>
        </p:txBody>
      </p:sp>
      <p:sp>
        <p:nvSpPr>
          <p:cNvPr id="47" name="TextBox 29">
            <a:extLst>
              <a:ext uri="{FF2B5EF4-FFF2-40B4-BE49-F238E27FC236}">
                <a16:creationId xmlns:a16="http://schemas.microsoft.com/office/drawing/2014/main" id="{46A2F5E4-8623-B145-BF0A-DAA74F8BA667}"/>
              </a:ext>
            </a:extLst>
          </p:cNvPr>
          <p:cNvSpPr txBox="1"/>
          <p:nvPr/>
        </p:nvSpPr>
        <p:spPr>
          <a:xfrm>
            <a:off x="2982133" y="4463389"/>
            <a:ext cx="957930" cy="292376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/>
              <a:t>QXG-5G4T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63DDB097-6E9B-3A47-9C41-F3280FA3F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5076" y="3782587"/>
            <a:ext cx="1164615" cy="729825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85D5C650-2543-FD47-8C75-72A8D2A748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7706" y="3775798"/>
            <a:ext cx="1183510" cy="741666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39388A57-6DB5-774C-8EEE-0EA6361EE25A}"/>
              </a:ext>
            </a:extLst>
          </p:cNvPr>
          <p:cNvSpPr txBox="1"/>
          <p:nvPr/>
        </p:nvSpPr>
        <p:spPr>
          <a:xfrm>
            <a:off x="616538" y="3427454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kumimoji="1" sz="1000">
                <a:solidFill>
                  <a:schemeClr val="tx1"/>
                </a:solidFill>
              </a:defRPr>
            </a:lvl1pPr>
          </a:lstStyle>
          <a:p>
            <a:r>
              <a:rPr lang="en-US" altLang="zh-TW" b="1">
                <a:solidFill>
                  <a:schemeClr val="bg1"/>
                </a:solidFill>
              </a:rPr>
              <a:t>1 x RJ45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B84B362-9153-8944-A264-BA84C63308A3}"/>
              </a:ext>
            </a:extLst>
          </p:cNvPr>
          <p:cNvSpPr txBox="1"/>
          <p:nvPr/>
        </p:nvSpPr>
        <p:spPr>
          <a:xfrm>
            <a:off x="1895038" y="3427454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0C93384-1ED2-144D-9243-6F01DB00DB85}"/>
              </a:ext>
            </a:extLst>
          </p:cNvPr>
          <p:cNvSpPr txBox="1"/>
          <p:nvPr/>
        </p:nvSpPr>
        <p:spPr>
          <a:xfrm>
            <a:off x="3243572" y="3427454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4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1" name="TextBox 45">
            <a:extLst>
              <a:ext uri="{FF2B5EF4-FFF2-40B4-BE49-F238E27FC236}">
                <a16:creationId xmlns:a16="http://schemas.microsoft.com/office/drawing/2014/main" id="{01EF8245-0FB0-7347-9DF6-7A0BA9196594}"/>
              </a:ext>
            </a:extLst>
          </p:cNvPr>
          <p:cNvSpPr txBox="1"/>
          <p:nvPr/>
        </p:nvSpPr>
        <p:spPr>
          <a:xfrm>
            <a:off x="3350354" y="2517669"/>
            <a:ext cx="1526321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100" b="1">
                <a:solidFill>
                  <a:srgbClr val="39523E"/>
                </a:solidFill>
                <a:ea typeface="+mn-ea"/>
              </a:rPr>
              <a:t>QXG-10G2T-107</a:t>
            </a:r>
            <a:endParaRPr lang="zh-TW" altLang="en-US" sz="1100" b="1">
              <a:solidFill>
                <a:srgbClr val="39523E"/>
              </a:solidFill>
              <a:ea typeface="+mn-ea"/>
            </a:endParaRPr>
          </a:p>
        </p:txBody>
      </p:sp>
      <p:pic>
        <p:nvPicPr>
          <p:cNvPr id="62" name="Picture 53">
            <a:extLst>
              <a:ext uri="{FF2B5EF4-FFF2-40B4-BE49-F238E27FC236}">
                <a16:creationId xmlns:a16="http://schemas.microsoft.com/office/drawing/2014/main" id="{7D701FCD-A316-3941-BEB3-AB087FA2A2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6570" y="1855911"/>
            <a:ext cx="1192146" cy="745223"/>
          </a:xfrm>
          <a:prstGeom prst="rect">
            <a:avLst/>
          </a:prstGeom>
        </p:spPr>
      </p:pic>
      <p:sp>
        <p:nvSpPr>
          <p:cNvPr id="63" name="文字方塊 62">
            <a:extLst>
              <a:ext uri="{FF2B5EF4-FFF2-40B4-BE49-F238E27FC236}">
                <a16:creationId xmlns:a16="http://schemas.microsoft.com/office/drawing/2014/main" id="{BB0E9AC8-F0C9-2B40-842D-491CC7CD5C79}"/>
              </a:ext>
            </a:extLst>
          </p:cNvPr>
          <p:cNvSpPr txBox="1"/>
          <p:nvPr/>
        </p:nvSpPr>
        <p:spPr>
          <a:xfrm>
            <a:off x="3728925" y="1533371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E018BC3E-95E7-2C44-8FC9-566CBFC6F365}"/>
              </a:ext>
            </a:extLst>
          </p:cNvPr>
          <p:cNvSpPr txBox="1"/>
          <p:nvPr/>
        </p:nvSpPr>
        <p:spPr>
          <a:xfrm>
            <a:off x="5179595" y="1533371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1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88A6159-1E58-7F43-98A8-F89F17E16AF0}"/>
              </a:ext>
            </a:extLst>
          </p:cNvPr>
          <p:cNvSpPr txBox="1"/>
          <p:nvPr/>
        </p:nvSpPr>
        <p:spPr>
          <a:xfrm>
            <a:off x="730243" y="1533371"/>
            <a:ext cx="740961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SFP+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5644308-9B86-6D48-84E3-14D228FC3F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52" y="1869724"/>
            <a:ext cx="1107936" cy="692337"/>
          </a:xfrm>
          <a:prstGeom prst="rect">
            <a:avLst/>
          </a:prstGeom>
        </p:spPr>
      </p:pic>
      <p:sp>
        <p:nvSpPr>
          <p:cNvPr id="17" name="TextBox 76">
            <a:extLst>
              <a:ext uri="{FF2B5EF4-FFF2-40B4-BE49-F238E27FC236}">
                <a16:creationId xmlns:a16="http://schemas.microsoft.com/office/drawing/2014/main" id="{C3930D45-CD26-47AC-B24C-D3EFB230FDBC}"/>
              </a:ext>
            </a:extLst>
          </p:cNvPr>
          <p:cNvSpPr txBox="1"/>
          <p:nvPr/>
        </p:nvSpPr>
        <p:spPr>
          <a:xfrm>
            <a:off x="4619768" y="4471078"/>
            <a:ext cx="1473480" cy="276999"/>
          </a:xfrm>
          <a:prstGeom prst="rect">
            <a:avLst/>
          </a:prstGeom>
          <a:noFill/>
        </p:spPr>
        <p:txBody>
          <a:bodyPr wrap="none" lIns="121908" tIns="60954" rIns="121908" bIns="60954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/>
              <a:t>LAN-40G2SF-MLX</a:t>
            </a:r>
          </a:p>
        </p:txBody>
      </p:sp>
      <p:sp>
        <p:nvSpPr>
          <p:cNvPr id="55" name="TextBox 76">
            <a:extLst>
              <a:ext uri="{FF2B5EF4-FFF2-40B4-BE49-F238E27FC236}">
                <a16:creationId xmlns:a16="http://schemas.microsoft.com/office/drawing/2014/main" id="{E0F654A7-FA76-E648-BBFD-6F58934AF787}"/>
              </a:ext>
            </a:extLst>
          </p:cNvPr>
          <p:cNvSpPr txBox="1"/>
          <p:nvPr/>
        </p:nvSpPr>
        <p:spPr>
          <a:xfrm>
            <a:off x="6248028" y="4478772"/>
            <a:ext cx="1391728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100" b="1">
                <a:solidFill>
                  <a:srgbClr val="39523E"/>
                </a:solidFill>
                <a:ea typeface="+mn-ea"/>
              </a:rPr>
              <a:t>QXG-25G2SF-CX4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206BEB08-93B6-6C4E-8A09-DC46A4116AAF}"/>
              </a:ext>
            </a:extLst>
          </p:cNvPr>
          <p:cNvSpPr txBox="1"/>
          <p:nvPr/>
        </p:nvSpPr>
        <p:spPr>
          <a:xfrm>
            <a:off x="5047482" y="3427454"/>
            <a:ext cx="633039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40Gb/s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BEDB12C6-BF4F-FC4D-90ED-4C54056E4802}"/>
              </a:ext>
            </a:extLst>
          </p:cNvPr>
          <p:cNvSpPr txBox="1"/>
          <p:nvPr/>
        </p:nvSpPr>
        <p:spPr>
          <a:xfrm>
            <a:off x="6535903" y="3427454"/>
            <a:ext cx="633039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25Gb/s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34C9934A-0C4F-5341-943E-09C9E49D74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1051" y="3563661"/>
            <a:ext cx="1433616" cy="1075212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0F0339D3-F5CF-F048-908D-6CDDB8C612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0993" y="3742401"/>
            <a:ext cx="1307875" cy="817277"/>
          </a:xfrm>
          <a:prstGeom prst="rect">
            <a:avLst/>
          </a:prstGeom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0ADF4E3D-AE90-8940-AF8C-4080F1C1BBED}"/>
              </a:ext>
            </a:extLst>
          </p:cNvPr>
          <p:cNvSpPr txBox="1"/>
          <p:nvPr/>
        </p:nvSpPr>
        <p:spPr>
          <a:xfrm>
            <a:off x="2272008" y="1533371"/>
            <a:ext cx="721167" cy="2724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zh-TW" sz="1000" b="1">
                <a:solidFill>
                  <a:schemeClr val="bg1"/>
                </a:solidFill>
              </a:rPr>
              <a:t>2 x RJ45</a:t>
            </a:r>
            <a:endParaRPr kumimoji="1" lang="zh-TW" altLang="en-US" sz="1000" b="1">
              <a:solidFill>
                <a:schemeClr val="bg1"/>
              </a:solidFill>
            </a:endParaRPr>
          </a:p>
        </p:txBody>
      </p:sp>
      <p:sp>
        <p:nvSpPr>
          <p:cNvPr id="81" name="TextBox 45">
            <a:extLst>
              <a:ext uri="{FF2B5EF4-FFF2-40B4-BE49-F238E27FC236}">
                <a16:creationId xmlns:a16="http://schemas.microsoft.com/office/drawing/2014/main" id="{1F68397C-4447-5F46-809F-0A050C350D2D}"/>
              </a:ext>
            </a:extLst>
          </p:cNvPr>
          <p:cNvSpPr txBox="1"/>
          <p:nvPr/>
        </p:nvSpPr>
        <p:spPr>
          <a:xfrm>
            <a:off x="6463510" y="2483872"/>
            <a:ext cx="2514572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100" b="1">
                <a:solidFill>
                  <a:srgbClr val="39523E"/>
                </a:solidFill>
                <a:ea typeface="+mn-ea"/>
              </a:defRPr>
            </a:lvl1pPr>
          </a:lstStyle>
          <a:p>
            <a:r>
              <a:rPr lang="en-US" altLang="zh-TW"/>
              <a:t>QXG-32G2FC/QXG-16G2FC</a:t>
            </a:r>
            <a:endParaRPr lang="zh-TW" altLang="en-US"/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20288748-F454-8146-8B0D-A00BC7F813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837" y="1606881"/>
            <a:ext cx="1397045" cy="873412"/>
          </a:xfrm>
          <a:prstGeom prst="rect">
            <a:avLst/>
          </a:prstGeom>
        </p:spPr>
      </p:pic>
      <p:sp>
        <p:nvSpPr>
          <p:cNvPr id="85" name="圓角化對角線角落矩形 8">
            <a:extLst>
              <a:ext uri="{FF2B5EF4-FFF2-40B4-BE49-F238E27FC236}">
                <a16:creationId xmlns:a16="http://schemas.microsoft.com/office/drawing/2014/main" id="{0579C713-0693-4BEE-98AD-7C0EA08F1AD3}"/>
              </a:ext>
            </a:extLst>
          </p:cNvPr>
          <p:cNvSpPr/>
          <p:nvPr/>
        </p:nvSpPr>
        <p:spPr>
          <a:xfrm>
            <a:off x="374848" y="952726"/>
            <a:ext cx="1996911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6" name="Shape 528">
            <a:extLst>
              <a:ext uri="{FF2B5EF4-FFF2-40B4-BE49-F238E27FC236}">
                <a16:creationId xmlns:a16="http://schemas.microsoft.com/office/drawing/2014/main" id="{EA298FED-2314-4DE5-BB27-8D5C67F71861}"/>
              </a:ext>
            </a:extLst>
          </p:cNvPr>
          <p:cNvSpPr/>
          <p:nvPr/>
        </p:nvSpPr>
        <p:spPr>
          <a:xfrm>
            <a:off x="6438740" y="1157987"/>
            <a:ext cx="2514572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圓角化對角線角落矩形 8">
            <a:extLst>
              <a:ext uri="{FF2B5EF4-FFF2-40B4-BE49-F238E27FC236}">
                <a16:creationId xmlns:a16="http://schemas.microsoft.com/office/drawing/2014/main" id="{20FF0F44-DFA9-4DB3-B985-7E4F95D085C3}"/>
              </a:ext>
            </a:extLst>
          </p:cNvPr>
          <p:cNvSpPr/>
          <p:nvPr/>
        </p:nvSpPr>
        <p:spPr>
          <a:xfrm>
            <a:off x="6621362" y="952726"/>
            <a:ext cx="1623394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Fibre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Channel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9" name="圓角化對角線角落矩形 8">
            <a:extLst>
              <a:ext uri="{FF2B5EF4-FFF2-40B4-BE49-F238E27FC236}">
                <a16:creationId xmlns:a16="http://schemas.microsoft.com/office/drawing/2014/main" id="{D5AD07BD-E9B4-49E0-99EB-27FB9C3CF744}"/>
              </a:ext>
            </a:extLst>
          </p:cNvPr>
          <p:cNvSpPr/>
          <p:nvPr/>
        </p:nvSpPr>
        <p:spPr>
          <a:xfrm>
            <a:off x="374849" y="2910379"/>
            <a:ext cx="1897160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5GbE 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網路擴充卡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Shape 528">
            <a:extLst>
              <a:ext uri="{FF2B5EF4-FFF2-40B4-BE49-F238E27FC236}">
                <a16:creationId xmlns:a16="http://schemas.microsoft.com/office/drawing/2014/main" id="{DE8B63BE-F96A-44F4-93FE-EA4A550B6777}"/>
              </a:ext>
            </a:extLst>
          </p:cNvPr>
          <p:cNvSpPr/>
          <p:nvPr/>
        </p:nvSpPr>
        <p:spPr>
          <a:xfrm>
            <a:off x="4299875" y="3100481"/>
            <a:ext cx="3429584" cy="1658484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圓角化對角線角落矩形 8">
            <a:extLst>
              <a:ext uri="{FF2B5EF4-FFF2-40B4-BE49-F238E27FC236}">
                <a16:creationId xmlns:a16="http://schemas.microsoft.com/office/drawing/2014/main" id="{AD550588-3ACA-4A3E-8CE8-F770C557595B}"/>
              </a:ext>
            </a:extLst>
          </p:cNvPr>
          <p:cNvSpPr/>
          <p:nvPr/>
        </p:nvSpPr>
        <p:spPr>
          <a:xfrm>
            <a:off x="4481664" y="2910379"/>
            <a:ext cx="2217037" cy="434357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40/25GbE</a:t>
            </a: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網路擴充卡</a:t>
            </a:r>
            <a:endParaRPr lang="en-US" altLang="zh-CN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F675DF2-755B-7D4A-A028-1BD07A99FC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6974" y="1877321"/>
            <a:ext cx="1108131" cy="69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83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化對角線角落矩形 8">
            <a:extLst>
              <a:ext uri="{FF2B5EF4-FFF2-40B4-BE49-F238E27FC236}">
                <a16:creationId xmlns:a16="http://schemas.microsoft.com/office/drawing/2014/main" id="{A38478E2-1D52-4915-98B2-C709C8A0E3F2}"/>
              </a:ext>
            </a:extLst>
          </p:cNvPr>
          <p:cNvSpPr/>
          <p:nvPr/>
        </p:nvSpPr>
        <p:spPr>
          <a:xfrm>
            <a:off x="3149942" y="1521363"/>
            <a:ext cx="4567742" cy="490864"/>
          </a:xfrm>
          <a:prstGeom prst="snip2DiagRect">
            <a:avLst>
              <a:gd name="adj1" fmla="val 0"/>
              <a:gd name="adj2" fmla="val 2805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9602C08-1BB1-4C18-A470-6AD067CD5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200"/>
              <a:t>效能擴充：利用 </a:t>
            </a:r>
            <a:r>
              <a:rPr kumimoji="1" lang="en" altLang="zh-TW" sz="3200">
                <a:latin typeface="Arial" panose="020B0604020202020204" pitchFamily="34" charset="0"/>
                <a:cs typeface="Arial" panose="020B0604020202020204" pitchFamily="34" charset="0"/>
              </a:rPr>
              <a:t>QM2</a:t>
            </a:r>
            <a:r>
              <a:rPr kumimoji="1" lang="en" altLang="zh-TW" sz="3200"/>
              <a:t> </a:t>
            </a:r>
            <a:r>
              <a:rPr kumimoji="1" lang="zh-TW" altLang="en-US" sz="3200"/>
              <a:t>卡擴展 </a:t>
            </a:r>
            <a:r>
              <a:rPr kumimoji="1" lang="en-US" altLang="zh-TW" sz="3200" err="1">
                <a:latin typeface="Arial" panose="020B0604020202020204" pitchFamily="34" charset="0"/>
                <a:cs typeface="Arial" panose="020B0604020202020204" pitchFamily="34" charset="0"/>
              </a:rPr>
              <a:t>NVMe</a:t>
            </a:r>
            <a:r>
              <a:rPr kumimoji="1" lang="en-US" altLang="zh-TW" sz="3200">
                <a:latin typeface="Arial" panose="020B0604020202020204" pitchFamily="34" charset="0"/>
                <a:cs typeface="Arial" panose="020B0604020202020204" pitchFamily="34" charset="0"/>
              </a:rPr>
              <a:t> SSD</a:t>
            </a:r>
            <a:r>
              <a:rPr kumimoji="1" lang="zh-TW" altLang="en-US" sz="3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TW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16">
            <a:extLst>
              <a:ext uri="{FF2B5EF4-FFF2-40B4-BE49-F238E27FC236}">
                <a16:creationId xmlns:a16="http://schemas.microsoft.com/office/drawing/2014/main" id="{3A9BFEA9-45C5-2541-9515-06DF258EE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364" y="3321613"/>
            <a:ext cx="1056235" cy="1032370"/>
          </a:xfrm>
          <a:prstGeom prst="ellipse">
            <a:avLst/>
          </a:prstGeom>
          <a:solidFill>
            <a:srgbClr val="C3D69B"/>
          </a:solidFill>
          <a:ln w="9525">
            <a:noFill/>
            <a:round/>
            <a:headEnd/>
            <a:tailEnd/>
          </a:ln>
        </p:spPr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  <a:defRPr/>
            </a:pPr>
            <a:endParaRPr lang="zh-TW" altLang="zh-TW" sz="1900">
              <a:solidFill>
                <a:srgbClr val="FFFFFF"/>
              </a:solidFill>
              <a:ea typeface="新細明體" pitchFamily="18" charset="-120"/>
              <a:cs typeface="Arial" charset="0"/>
              <a:sym typeface="Arial" charset="0"/>
            </a:endParaRPr>
          </a:p>
        </p:txBody>
      </p:sp>
      <p:pic>
        <p:nvPicPr>
          <p:cNvPr id="6" name="圖片 10" descr="QM2-2S-220A_Front_left-angle.png">
            <a:extLst>
              <a:ext uri="{FF2B5EF4-FFF2-40B4-BE49-F238E27FC236}">
                <a16:creationId xmlns:a16="http://schemas.microsoft.com/office/drawing/2014/main" id="{1BFD7739-A94D-6E4D-9E7E-CFDA28BBC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39" y="3367242"/>
            <a:ext cx="1652128" cy="1032753"/>
          </a:xfrm>
          <a:prstGeom prst="rect">
            <a:avLst/>
          </a:prstGeom>
        </p:spPr>
      </p:pic>
      <p:sp>
        <p:nvSpPr>
          <p:cNvPr id="8" name="Shape 316">
            <a:extLst>
              <a:ext uri="{FF2B5EF4-FFF2-40B4-BE49-F238E27FC236}">
                <a16:creationId xmlns:a16="http://schemas.microsoft.com/office/drawing/2014/main" id="{D7B7168B-C9F1-3946-B553-0EB0EEDC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406" y="2134342"/>
            <a:ext cx="1051193" cy="1041506"/>
          </a:xfrm>
          <a:prstGeom prst="ellipse">
            <a:avLst/>
          </a:prstGeom>
          <a:solidFill>
            <a:srgbClr val="C3D69B"/>
          </a:solidFill>
          <a:ln>
            <a:noFill/>
          </a:ln>
        </p:spPr>
        <p:txBody>
          <a:bodyPr lIns="121900" tIns="60950" rIns="121900" bIns="60950" anchor="ctr"/>
          <a:lstStyle>
            <a:lvl1pPr indent="-117475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圖片 11">
            <a:extLst>
              <a:ext uri="{FF2B5EF4-FFF2-40B4-BE49-F238E27FC236}">
                <a16:creationId xmlns:a16="http://schemas.microsoft.com/office/drawing/2014/main" id="{1233EDDE-3C9A-294D-9758-514B812D1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65" y="2191039"/>
            <a:ext cx="1706322" cy="984810"/>
          </a:xfrm>
          <a:prstGeom prst="rect">
            <a:avLst/>
          </a:prstGeom>
        </p:spPr>
      </p:pic>
      <p:sp>
        <p:nvSpPr>
          <p:cNvPr id="26" name="Shape 258">
            <a:extLst>
              <a:ext uri="{FF2B5EF4-FFF2-40B4-BE49-F238E27FC236}">
                <a16:creationId xmlns:a16="http://schemas.microsoft.com/office/drawing/2014/main" id="{3785CD9C-5718-A54C-9AFB-5FED4D68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538" y="2784680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4 x M.2 2280 </a:t>
            </a:r>
            <a:r>
              <a:rPr lang="en-US" altLang="zh-TW" sz="20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x4</a:t>
            </a:r>
            <a:r>
              <a:rPr lang="zh-TW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000" b="1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</a:t>
            </a:r>
            <a:r>
              <a:rPr lang="zh-Hant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埠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27" name="文字方塊 16">
            <a:extLst>
              <a:ext uri="{FF2B5EF4-FFF2-40B4-BE49-F238E27FC236}">
                <a16:creationId xmlns:a16="http://schemas.microsoft.com/office/drawing/2014/main" id="{07E58397-8BBE-C54F-A012-4AC527B44067}"/>
              </a:ext>
            </a:extLst>
          </p:cNvPr>
          <p:cNvSpPr txBox="1"/>
          <p:nvPr/>
        </p:nvSpPr>
        <p:spPr>
          <a:xfrm>
            <a:off x="2321902" y="2215656"/>
            <a:ext cx="2986390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F052A504-76CD-9D4D-ACD3-290056093690}"/>
              </a:ext>
            </a:extLst>
          </p:cNvPr>
          <p:cNvSpPr/>
          <p:nvPr/>
        </p:nvSpPr>
        <p:spPr>
          <a:xfrm>
            <a:off x="5033587" y="2266657"/>
            <a:ext cx="206498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(Gen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x8</a:t>
            </a:r>
            <a:r>
              <a:rPr lang="zh-TW" altLang="en-US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 </a:t>
            </a:r>
            <a:r>
              <a:rPr lang="zh-TW" sz="2400">
                <a:solidFill>
                  <a:srgbClr val="39523E"/>
                </a:solidFill>
                <a:ea typeface="Microsoft YaHei"/>
                <a:sym typeface="微軟正黑體" charset="-120"/>
              </a:rPr>
              <a:t>卡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>
              <a:solidFill>
                <a:srgbClr val="39523E"/>
              </a:solidFill>
              <a:latin typeface="微軟正黑體"/>
              <a:ea typeface="微軟正黑體" charset="-120"/>
            </a:endParaRPr>
          </a:p>
        </p:txBody>
      </p:sp>
      <p:sp>
        <p:nvSpPr>
          <p:cNvPr id="31" name="Shape 258">
            <a:extLst>
              <a:ext uri="{FF2B5EF4-FFF2-40B4-BE49-F238E27FC236}">
                <a16:creationId xmlns:a16="http://schemas.microsoft.com/office/drawing/2014/main" id="{882DBE91-3A05-AE43-8AAF-39D7519C7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3970802"/>
            <a:ext cx="6152197" cy="5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699" rIns="91431" bIns="45699" anchor="t"/>
          <a:lstStyle>
            <a:lvl1pPr marL="341313" indent="-341313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340995" indent="-340995">
              <a:buClr>
                <a:srgbClr val="000000"/>
              </a:buClr>
              <a:buSzPct val="100000"/>
            </a:pP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2 x M.2 22110/2280 </a:t>
            </a:r>
            <a:r>
              <a:rPr lang="en-US" altLang="zh-TW" sz="2000" b="1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PCIe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Gen 3 x4 </a:t>
            </a:r>
            <a:r>
              <a:rPr lang="en-US" altLang="zh-TW" sz="2000" b="1" err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NVMe</a:t>
            </a:r>
            <a:r>
              <a:rPr lang="en-US" altLang="zh-TW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SSD </a:t>
            </a:r>
            <a:r>
              <a:rPr lang="zh-Hant" altLang="en-US" sz="2000" b="1"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埠</a:t>
            </a:r>
            <a:endParaRPr lang="en-US" altLang="en-US" sz="2000" b="1">
              <a:latin typeface="Arial" panose="020B0604020202020204" pitchFamily="34" charset="0"/>
              <a:ea typeface="微軟正黑體" charset="-120"/>
              <a:cs typeface="Arial" panose="020B0604020202020204" pitchFamily="34" charset="0"/>
            </a:endParaRPr>
          </a:p>
        </p:txBody>
      </p:sp>
      <p:sp>
        <p:nvSpPr>
          <p:cNvPr id="32" name="文字方塊 21">
            <a:extLst>
              <a:ext uri="{FF2B5EF4-FFF2-40B4-BE49-F238E27FC236}">
                <a16:creationId xmlns:a16="http://schemas.microsoft.com/office/drawing/2014/main" id="{FF2CD4A5-0300-F54C-929D-827BC8FC0450}"/>
              </a:ext>
            </a:extLst>
          </p:cNvPr>
          <p:cNvSpPr txBox="1"/>
          <p:nvPr/>
        </p:nvSpPr>
        <p:spPr>
          <a:xfrm>
            <a:off x="2360187" y="3401778"/>
            <a:ext cx="2680542" cy="61555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QM2-</a:t>
            </a:r>
            <a:r>
              <a:rPr kumimoji="1" lang="en-US" altLang="zh-TW" sz="3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kumimoji="1" lang="en-US" altLang="zh-TW" sz="3400" b="1">
                <a:latin typeface="Arial" panose="020B0604020202020204" pitchFamily="34" charset="0"/>
                <a:cs typeface="Arial" panose="020B0604020202020204" pitchFamily="34" charset="0"/>
              </a:rPr>
              <a:t>-384</a:t>
            </a:r>
            <a:endParaRPr kumimoji="1" lang="zh-TW" altLang="en-US" sz="3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22">
            <a:extLst>
              <a:ext uri="{FF2B5EF4-FFF2-40B4-BE49-F238E27FC236}">
                <a16:creationId xmlns:a16="http://schemas.microsoft.com/office/drawing/2014/main" id="{CF062247-F961-B74A-88B9-B6F965D27301}"/>
              </a:ext>
            </a:extLst>
          </p:cNvPr>
          <p:cNvSpPr/>
          <p:nvPr/>
        </p:nvSpPr>
        <p:spPr>
          <a:xfrm>
            <a:off x="5006707" y="3474999"/>
            <a:ext cx="206498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(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Gen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3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en-US" altLang="zh-TW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x8</a:t>
            </a:r>
            <a:r>
              <a:rPr lang="zh-TW" altLang="en-US" sz="2400" b="1">
                <a:solidFill>
                  <a:srgbClr val="39523E"/>
                </a:solidFill>
                <a:latin typeface="Arial" panose="020B0604020202020204" pitchFamily="34" charset="0"/>
                <a:ea typeface="微軟正黑體" charset="-120"/>
                <a:cs typeface="Arial" panose="020B0604020202020204" pitchFamily="34" charset="0"/>
                <a:sym typeface="微軟正黑體" charset="-120"/>
              </a:rPr>
              <a:t> </a:t>
            </a:r>
            <a:r>
              <a:rPr 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卡</a:t>
            </a:r>
            <a:r>
              <a:rPr lang="en-US" altLang="zh-TW" sz="2400" b="1">
                <a:solidFill>
                  <a:srgbClr val="39523E"/>
                </a:solidFill>
                <a:ea typeface="微軟正黑體" charset="-120"/>
                <a:sym typeface="微軟正黑體" charset="-120"/>
              </a:rPr>
              <a:t>)</a:t>
            </a:r>
            <a:endParaRPr lang="zh-TW" altLang="en-US" sz="2400" b="1">
              <a:solidFill>
                <a:srgbClr val="39523E"/>
              </a:solidFill>
              <a:ea typeface="微軟正黑體" charset="-120"/>
              <a:sym typeface="微軟正黑體" charset="-12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F446C4-DE26-974E-B112-D88CEF265AF2}"/>
              </a:ext>
            </a:extLst>
          </p:cNvPr>
          <p:cNvSpPr txBox="1"/>
          <p:nvPr/>
        </p:nvSpPr>
        <p:spPr>
          <a:xfrm>
            <a:off x="457200" y="840452"/>
            <a:ext cx="76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tx1"/>
                </a:solidFill>
              </a:rPr>
              <a:t>需要更多的</a:t>
            </a:r>
            <a:r>
              <a:rPr lang="en-US" altLang="zh-CN" sz="2000" err="1">
                <a:solidFill>
                  <a:schemeClr val="tx1"/>
                </a:solidFill>
              </a:rPr>
              <a:t>NVMe</a:t>
            </a:r>
            <a:r>
              <a:rPr lang="en-US" altLang="zh-CN" sz="2000">
                <a:solidFill>
                  <a:schemeClr val="tx1"/>
                </a:solidFill>
              </a:rPr>
              <a:t> M.2 SSD</a:t>
            </a:r>
            <a:r>
              <a:rPr lang="zh-CN" altLang="en-US" sz="2000">
                <a:solidFill>
                  <a:schemeClr val="tx1"/>
                </a:solidFill>
              </a:rPr>
              <a:t>作為加速嗎？沒問題！</a:t>
            </a:r>
            <a:r>
              <a:rPr lang="en-US" altLang="zh-CN" sz="2000">
                <a:solidFill>
                  <a:schemeClr val="tx1"/>
                </a:solidFill>
              </a:rPr>
              <a:t>QM2</a:t>
            </a:r>
            <a:r>
              <a:rPr lang="zh-CN" altLang="en-US" sz="2000">
                <a:solidFill>
                  <a:schemeClr val="tx1"/>
                </a:solidFill>
              </a:rPr>
              <a:t>擴充卡讓您擁有更多高速</a:t>
            </a:r>
            <a:r>
              <a:rPr lang="en-US" altLang="zh-CN" sz="2000">
                <a:solidFill>
                  <a:schemeClr val="tx1"/>
                </a:solidFill>
              </a:rPr>
              <a:t>SSD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69591C1F-58D7-AF41-833E-96A49A789619}"/>
              </a:ext>
            </a:extLst>
          </p:cNvPr>
          <p:cNvSpPr txBox="1"/>
          <p:nvPr/>
        </p:nvSpPr>
        <p:spPr>
          <a:xfrm>
            <a:off x="791819" y="4579912"/>
            <a:ext cx="27874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</a:t>
            </a:r>
            <a:r>
              <a:rPr lang="en-US" altLang="zh-CN" sz="10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QM2-4P-384</a:t>
            </a:r>
            <a:r>
              <a:rPr lang="zh-CN" altLang="en-US" sz="10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僅能安裝在</a:t>
            </a:r>
            <a:r>
              <a:rPr lang="en-US" altLang="zh-CN" sz="10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05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插槽</a:t>
            </a:r>
            <a:r>
              <a:rPr lang="en-US" altLang="zh-TW" sz="105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105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CN" altLang="en-US" sz="105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C6CC6FC-4BE7-294D-966A-244A3E6EF400}"/>
              </a:ext>
            </a:extLst>
          </p:cNvPr>
          <p:cNvSpPr/>
          <p:nvPr/>
        </p:nvSpPr>
        <p:spPr>
          <a:xfrm>
            <a:off x="3292343" y="1542042"/>
            <a:ext cx="4425341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FC000"/>
                </a:solidFill>
                <a:ea typeface="微軟正黑體"/>
              </a:rPr>
              <a:t>無須破壞</a:t>
            </a:r>
            <a:r>
              <a:rPr lang="zh-TW" altLang="en-US" sz="2400" b="1">
                <a:solidFill>
                  <a:srgbClr val="FFFF00"/>
                </a:solidFill>
                <a:ea typeface="微軟正黑體"/>
              </a:rPr>
              <a:t> 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</a:rPr>
              <a:t>原有儲存架構與配置</a:t>
            </a:r>
            <a:endParaRPr lang="en-US" altLang="zh-TW" sz="2400" b="1" kern="0">
              <a:solidFill>
                <a:schemeClr val="bg1"/>
              </a:solidFill>
              <a:latin typeface="微軟正黑體"/>
              <a:ea typeface="微軟正黑體"/>
              <a:cs typeface="Verdana"/>
              <a:sym typeface="Verdana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88B5D3D-AC08-483C-8262-FA634A70D0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33879" y="1443340"/>
            <a:ext cx="652716" cy="6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3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剪去對角角落 16">
            <a:extLst>
              <a:ext uri="{FF2B5EF4-FFF2-40B4-BE49-F238E27FC236}">
                <a16:creationId xmlns:a16="http://schemas.microsoft.com/office/drawing/2014/main" id="{210BEA37-598C-4F03-9040-3803EC4E8143}"/>
              </a:ext>
            </a:extLst>
          </p:cNvPr>
          <p:cNvSpPr/>
          <p:nvPr/>
        </p:nvSpPr>
        <p:spPr>
          <a:xfrm>
            <a:off x="3198329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剪去對角角落 17">
            <a:extLst>
              <a:ext uri="{FF2B5EF4-FFF2-40B4-BE49-F238E27FC236}">
                <a16:creationId xmlns:a16="http://schemas.microsoft.com/office/drawing/2014/main" id="{B7E8010D-B901-4BD4-882B-987268759BB4}"/>
              </a:ext>
            </a:extLst>
          </p:cNvPr>
          <p:cNvSpPr/>
          <p:nvPr/>
        </p:nvSpPr>
        <p:spPr>
          <a:xfrm>
            <a:off x="574001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剪去對角角落 18">
            <a:extLst>
              <a:ext uri="{FF2B5EF4-FFF2-40B4-BE49-F238E27FC236}">
                <a16:creationId xmlns:a16="http://schemas.microsoft.com/office/drawing/2014/main" id="{959D1AEE-3FD1-4024-AC46-49E244B02AE4}"/>
              </a:ext>
            </a:extLst>
          </p:cNvPr>
          <p:cNvSpPr/>
          <p:nvPr/>
        </p:nvSpPr>
        <p:spPr>
          <a:xfrm>
            <a:off x="5888230" y="2298630"/>
            <a:ext cx="2102990" cy="226953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5D7D6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80C972-1650-114A-B588-A5280CE2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有需要再擴充 精省投資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842539-C663-C94D-B5AD-9C649A472F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2730" y="976902"/>
            <a:ext cx="8229600" cy="514350"/>
          </a:xfrm>
        </p:spPr>
        <p:txBody>
          <a:bodyPr>
            <a:normAutofit/>
          </a:bodyPr>
          <a:lstStyle/>
          <a:p>
            <a:r>
              <a:rPr kumimoji="1" lang="zh-TW" altLang="en-US" sz="2000" b="0"/>
              <a:t>購買企業入門款</a:t>
            </a:r>
            <a:r>
              <a:rPr kumimoji="1" lang="en-US" altLang="zh-TW" sz="2000" b="0"/>
              <a:t>NAS</a:t>
            </a:r>
            <a:r>
              <a:rPr kumimoji="1" lang="zh-CN" altLang="en-US" sz="2000" b="0"/>
              <a:t>除了滿足現在的需求，也需要考慮未來的擴充性</a:t>
            </a:r>
            <a:endParaRPr kumimoji="1" lang="zh-TW" altLang="en-US" sz="2000" b="0"/>
          </a:p>
        </p:txBody>
      </p:sp>
      <p:sp>
        <p:nvSpPr>
          <p:cNvPr id="9" name="圓角化對角線角落矩形 8">
            <a:extLst>
              <a:ext uri="{FF2B5EF4-FFF2-40B4-BE49-F238E27FC236}">
                <a16:creationId xmlns:a16="http://schemas.microsoft.com/office/drawing/2014/main" id="{3775D139-6D8E-F54A-BD48-C680E013A107}"/>
              </a:ext>
            </a:extLst>
          </p:cNvPr>
          <p:cNvSpPr/>
          <p:nvPr/>
        </p:nvSpPr>
        <p:spPr>
          <a:xfrm>
            <a:off x="574001" y="1651414"/>
            <a:ext cx="2066544" cy="434357"/>
          </a:xfrm>
          <a:prstGeom prst="snip2DiagRect">
            <a:avLst/>
          </a:prstGeom>
          <a:noFill/>
          <a:ln w="12700">
            <a:solidFill>
              <a:srgbClr val="3952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儲存擴充</a:t>
            </a:r>
          </a:p>
        </p:txBody>
      </p:sp>
      <p:sp>
        <p:nvSpPr>
          <p:cNvPr id="10" name="圓角化對角線角落矩形 9">
            <a:extLst>
              <a:ext uri="{FF2B5EF4-FFF2-40B4-BE49-F238E27FC236}">
                <a16:creationId xmlns:a16="http://schemas.microsoft.com/office/drawing/2014/main" id="{E22BCC49-534F-3144-9408-D4A5BE118DAA}"/>
              </a:ext>
            </a:extLst>
          </p:cNvPr>
          <p:cNvSpPr/>
          <p:nvPr/>
        </p:nvSpPr>
        <p:spPr>
          <a:xfrm>
            <a:off x="3198329" y="1636936"/>
            <a:ext cx="2066544" cy="434357"/>
          </a:xfrm>
          <a:prstGeom prst="snip2DiagRect">
            <a:avLst/>
          </a:prstGeom>
          <a:noFill/>
          <a:ln w="12700">
            <a:solidFill>
              <a:srgbClr val="4D6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網路擴充</a:t>
            </a:r>
          </a:p>
        </p:txBody>
      </p:sp>
      <p:sp>
        <p:nvSpPr>
          <p:cNvPr id="11" name="圓角化對角線角落矩形 10">
            <a:extLst>
              <a:ext uri="{FF2B5EF4-FFF2-40B4-BE49-F238E27FC236}">
                <a16:creationId xmlns:a16="http://schemas.microsoft.com/office/drawing/2014/main" id="{0AA9943D-7E86-7540-B5EC-E16E24C7AB2F}"/>
              </a:ext>
            </a:extLst>
          </p:cNvPr>
          <p:cNvSpPr/>
          <p:nvPr/>
        </p:nvSpPr>
        <p:spPr>
          <a:xfrm>
            <a:off x="5885528" y="1636936"/>
            <a:ext cx="2066544" cy="434357"/>
          </a:xfrm>
          <a:prstGeom prst="snip2DiagRect">
            <a:avLst/>
          </a:prstGeom>
          <a:noFill/>
          <a:ln w="12700">
            <a:solidFill>
              <a:srgbClr val="5D7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系統效能擴充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BB4393CA-457E-44AE-B2D0-15FE8A05B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1204" y="2974705"/>
            <a:ext cx="1540228" cy="991236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B290FDAD-8DE4-434B-BB31-0FA321A0A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2819" y="2410159"/>
            <a:ext cx="1047750" cy="84772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AE742C92-1E3D-453D-8FF5-EC4ECC5A9C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37" y="2818377"/>
            <a:ext cx="1680026" cy="1275658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E9F8A9CF-36FB-43FE-BF73-412B31A1FF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0709" y="3881851"/>
            <a:ext cx="998246" cy="486949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F16598CF-7D37-40A2-8B2D-D8A6A87081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263902" y="2890366"/>
            <a:ext cx="2167657" cy="1615298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66DF7FB9-1B8B-48AA-BBC9-F8FF0091D5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68323" y="2403131"/>
            <a:ext cx="1289979" cy="934363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A814023A-1B1C-47E1-9457-68F15E241543}"/>
              </a:ext>
            </a:extLst>
          </p:cNvPr>
          <p:cNvSpPr txBox="1"/>
          <p:nvPr/>
        </p:nvSpPr>
        <p:spPr>
          <a:xfrm rot="19511143">
            <a:off x="3875375" y="3940147"/>
            <a:ext cx="944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</a:rPr>
              <a:t>10GbE</a:t>
            </a:r>
            <a:endParaRPr lang="zh-TW" alt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49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ECF670-15E7-4B1A-A80B-5DB7CCF99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35" y="1167102"/>
            <a:ext cx="2933039" cy="750094"/>
          </a:xfrm>
        </p:spPr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QuTS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 hero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BA96E3B-AAD0-46F8-B55C-CFFBE676FECF}"/>
              </a:ext>
            </a:extLst>
          </p:cNvPr>
          <p:cNvSpPr txBox="1"/>
          <p:nvPr/>
        </p:nvSpPr>
        <p:spPr>
          <a:xfrm>
            <a:off x="522203" y="2077246"/>
            <a:ext cx="3038893" cy="400110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商務與多媒體應用</a:t>
            </a:r>
            <a:endParaRPr lang="zh-TW" altLang="en-US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599CA86E-75EB-4BE5-A1DB-36CF6B1948CE}"/>
              </a:ext>
            </a:extLst>
          </p:cNvPr>
          <p:cNvCxnSpPr>
            <a:cxnSpLocks/>
          </p:cNvCxnSpPr>
          <p:nvPr/>
        </p:nvCxnSpPr>
        <p:spPr>
          <a:xfrm>
            <a:off x="679552" y="1944286"/>
            <a:ext cx="27595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850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3185135" y="1619004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655780" y="1626008"/>
            <a:ext cx="2394851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9" name="圖片 178">
            <a:extLst>
              <a:ext uri="{FF2B5EF4-FFF2-40B4-BE49-F238E27FC236}">
                <a16:creationId xmlns:a16="http://schemas.microsoft.com/office/drawing/2014/main" id="{764A8629-066E-4327-9DB0-3B7EC81D85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3268" y="3377520"/>
            <a:ext cx="856234" cy="866013"/>
          </a:xfrm>
          <a:prstGeom prst="rect">
            <a:avLst/>
          </a:prstGeom>
        </p:spPr>
      </p:pic>
      <p:pic>
        <p:nvPicPr>
          <p:cNvPr id="180" name="圖片 179">
            <a:extLst>
              <a:ext uri="{FF2B5EF4-FFF2-40B4-BE49-F238E27FC236}">
                <a16:creationId xmlns:a16="http://schemas.microsoft.com/office/drawing/2014/main" id="{24A7EDBE-8863-4C6B-AB97-B1746432B9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8500" y="1830918"/>
            <a:ext cx="856234" cy="86601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HBS 3.0 </a:t>
            </a:r>
            <a:r>
              <a:rPr lang="zh-CN" altLang="en-US"/>
              <a:t>輕鬆完成備份</a:t>
            </a:r>
            <a:r>
              <a:rPr lang="en-US" altLang="zh-CN"/>
              <a:t>3-2-1</a:t>
            </a:r>
            <a:r>
              <a:rPr lang="zh-CN" altLang="en-US"/>
              <a:t>的策略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5714490" y="1619004"/>
            <a:ext cx="2585039" cy="3163173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647967" y="1237904"/>
            <a:ext cx="2409756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5718344" y="1229080"/>
            <a:ext cx="2585039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3179609" y="1229080"/>
            <a:ext cx="2409756" cy="503546"/>
          </a:xfrm>
          <a:prstGeom prst="snip2DiagRect">
            <a:avLst/>
          </a:prstGeom>
          <a:gradFill>
            <a:gsLst>
              <a:gs pos="100000">
                <a:srgbClr val="39523E"/>
              </a:gs>
              <a:gs pos="0">
                <a:srgbClr val="5D7D65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4051" y="1721434"/>
            <a:ext cx="616759" cy="61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8110" y="2850610"/>
            <a:ext cx="616759" cy="4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3680" y="3732083"/>
            <a:ext cx="536739" cy="5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3412497" y="1217972"/>
            <a:ext cx="187029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
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)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5657425" y="1213006"/>
            <a:ext cx="2529610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攜帶使用
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1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Extract Tool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還原工具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)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4270177" y="4407179"/>
            <a:ext cx="141833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3342284" y="2815528"/>
            <a:ext cx="189163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即將推出預覽功能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941282" y="4379219"/>
            <a:ext cx="1839684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9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</a:t>
            </a:r>
            <a:r>
              <a:rPr lang="en-US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即將推出預覽功能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511" y="948810"/>
            <a:ext cx="608606" cy="604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929411" y="897817"/>
            <a:ext cx="4231727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TW" altLang="en-US" sz="12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混合型備份與同步中心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879530" y="1236274"/>
            <a:ext cx="19012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3)</a:t>
            </a:r>
            <a:endParaRPr lang="en-US" altLang="zh-TW" sz="1125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3392" y="1866176"/>
            <a:ext cx="1055987" cy="774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3888" y="1933474"/>
            <a:ext cx="805295" cy="638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2406810" y="2166755"/>
            <a:ext cx="997905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50101" y="1931235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1890637" y="2791276"/>
            <a:ext cx="0" cy="53106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2530088" y="1869659"/>
            <a:ext cx="823224" cy="18563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2291390" y="1847887"/>
            <a:ext cx="1292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4396378" y="2166755"/>
            <a:ext cx="57399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57763" y="1922538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306701" y="3219365"/>
            <a:ext cx="1559729" cy="67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598" y="3406528"/>
            <a:ext cx="382258" cy="3822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68111" y="3261165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4495844" y="3523380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4486238" y="3502586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789903" y="4289391"/>
            <a:ext cx="450054" cy="450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4004930" y="3911318"/>
            <a:ext cx="0" cy="308832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07537" y="3914253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7123797" y="3790591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7114190" y="3769796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7335608" y="2320070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7660360" y="2319883"/>
            <a:ext cx="52667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84056" y="1961723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675" y="2215186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7100316" y="1838061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7090710" y="1817267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61767" y="2952536"/>
            <a:ext cx="1339053" cy="753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7078028" y="2828873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7068422" y="2808079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2447373" y="2400022"/>
            <a:ext cx="965618" cy="948069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2658461" y="2680243"/>
            <a:ext cx="526675" cy="180759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2588199" y="2655831"/>
            <a:ext cx="6943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800" b="1" spc="-11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5397062" y="2296694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5555319" y="2382414"/>
            <a:ext cx="324745" cy="467229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5410215" y="3945670"/>
            <a:ext cx="631402" cy="631402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5541457" y="4117528"/>
            <a:ext cx="380000" cy="320066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5217116" y="3117446"/>
            <a:ext cx="954113" cy="525604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8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5201828" y="3686759"/>
            <a:ext cx="989504" cy="215189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5054542" y="3682329"/>
            <a:ext cx="12657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5121372" y="770377"/>
            <a:ext cx="1333574" cy="652617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30139" y="3497000"/>
            <a:ext cx="202029" cy="628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7343540" y="3311934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1387" y="3225769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7551367" y="3315156"/>
            <a:ext cx="761985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紐約</a:t>
            </a:r>
            <a:endParaRPr lang="en-US" altLang="zh-TW" sz="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7343540" y="4341698"/>
            <a:ext cx="898656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156" y="4204354"/>
            <a:ext cx="382258" cy="3822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7650433" y="4340775"/>
            <a:ext cx="597851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1790878" y="2520779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1887773" y="2526216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4017039" y="2585943"/>
            <a:ext cx="545015" cy="240516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4007432" y="2565148"/>
            <a:ext cx="52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1790878" y="4087667"/>
            <a:ext cx="684482" cy="212453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487F2695-3BF2-468B-934F-B9CCE374F27D}"/>
              </a:ext>
            </a:extLst>
          </p:cNvPr>
          <p:cNvSpPr txBox="1"/>
          <p:nvPr/>
        </p:nvSpPr>
        <p:spPr>
          <a:xfrm>
            <a:off x="1887773" y="4093104"/>
            <a:ext cx="459693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900"/>
              <a:t>台北</a:t>
            </a: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300" y="3827297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377" y="2328902"/>
            <a:ext cx="280550" cy="280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0285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表格 3">
            <a:extLst>
              <a:ext uri="{FF2B5EF4-FFF2-40B4-BE49-F238E27FC236}">
                <a16:creationId xmlns:a16="http://schemas.microsoft.com/office/drawing/2014/main" id="{92412152-3C2F-4F95-B666-F984C1BF8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953056"/>
              </p:ext>
            </p:extLst>
          </p:nvPr>
        </p:nvGraphicFramePr>
        <p:xfrm>
          <a:off x="275858" y="864422"/>
          <a:ext cx="7027450" cy="34923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0281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47396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46247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4D655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 Station</a:t>
                      </a:r>
                      <a:r>
                        <a:rPr lang="zh-TW" altLang="en-US" sz="16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6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</a:t>
                      </a:r>
                      <a:endParaRPr lang="zh-TW" sz="16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4172" marR="64172" marT="34290" marB="34290" anchor="ctr">
                    <a:solidFill>
                      <a:srgbClr val="4D655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檔案型</a:t>
                      </a:r>
                      <a:r>
                        <a:rPr lang="zh-TW" altLang="en-US" sz="16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</a:t>
                      </a:r>
                      <a:r>
                        <a:rPr lang="zh-TW" sz="16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endParaRPr lang="zh-TW" sz="16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142875" marB="142875" anchor="ctr">
                    <a:solidFill>
                      <a:srgbClr val="4D65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設置方法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</a:t>
                      </a:r>
                      <a:r>
                        <a:rPr lang="en-US" altLang="zh-TW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File Station </a:t>
                      </a:r>
                    </a:p>
                    <a:p>
                      <a:pPr algn="ctr" fontAlgn="ctr"/>
                      <a:r>
                        <a:rPr lang="zh-CN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雲端掛載模式</a:t>
                      </a:r>
                      <a:endParaRPr lang="zh-TW" altLang="en-US" sz="1200" b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選擇檔案型雲網關模式</a:t>
                      </a:r>
                      <a:b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並配置快取空間</a:t>
                      </a: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掛載數量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無限制</a:t>
                      </a:r>
                      <a:endParaRPr lang="en-US" altLang="zh-TW" sz="1200" b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可掛載無限個雲端服務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2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r>
                        <a:rPr lang="zh-TW" sz="12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個永久免費的</a:t>
                      </a:r>
                      <a:r>
                        <a:rPr lang="zh-TW" altLang="en-US" sz="12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r>
                        <a:rPr lang="zh-TW" sz="12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</a:t>
                      </a:r>
                      <a:endParaRPr lang="en-US" altLang="zh-TW" sz="1200" b="0" u="none" strike="noStrike" noProof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200" b="0" u="none" strike="noStrike" noProof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可依需求購置額外授權</a:t>
                      </a:r>
                      <a:endParaRPr lang="zh-TW" sz="1200" b="0" i="0" u="none" strike="noStrike" noProof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存取體驗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存取速度取決於網際網路速度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快取機制大幅減少讀寫等待時間</a:t>
                      </a: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 </a:t>
                      </a:r>
                      <a:r>
                        <a:rPr lang="af-ZA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 Station </a:t>
                      </a:r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52636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 </a:t>
                      </a:r>
                      <a:r>
                        <a:rPr lang="af-ZA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SMB / NFS / AFP </a:t>
                      </a:r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同步機制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每次瀏覽時需重新與雲端同步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定期同步，可快速瀏覽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356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QTS Apps </a:t>
                      </a:r>
                      <a:r>
                        <a:rPr lang="zh-CN" altLang="en-US" sz="1200" b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檔案管理</a:t>
                      </a:r>
                      <a:endParaRPr lang="zh-TW" altLang="en-US" sz="1200" b="1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6846" marR="66846" marT="81000" marB="81000" anchor="ctr"/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  </a:t>
                      </a:r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-US" altLang="zh-TW" sz="1200" b="0" kern="12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                                        ...</a:t>
                      </a:r>
                      <a:endParaRPr lang="zh-TW" altLang="en-US" sz="1200" b="0" kern="12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6846" marR="66846" marT="81000" marB="81000" anchor="ctr"/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err="1"/>
              <a:t>HybridMount</a:t>
            </a:r>
            <a:r>
              <a:rPr lang="en-US" altLang="zh-TW"/>
              <a:t> </a:t>
            </a:r>
            <a:r>
              <a:rPr lang="zh-CN" altLang="en-US"/>
              <a:t>無縫掛載雲空間，</a:t>
            </a:r>
            <a:r>
              <a:rPr lang="en-US" altLang="zh-TW"/>
              <a:t>兩</a:t>
            </a:r>
            <a:r>
              <a:rPr lang="zh-TW" altLang="en-US"/>
              <a:t>種彈性存取模式</a:t>
            </a: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349539" y="1532267"/>
            <a:ext cx="1760294" cy="2625723"/>
            <a:chOff x="9960014" y="1888151"/>
            <a:chExt cx="2347057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839497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</a:t>
              </a:r>
              <a:r>
                <a:rPr lang="en-US" altLang="zh-TW" sz="788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788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快取空間</a:t>
              </a:r>
              <a:endParaRPr lang="en-GB" altLang="zh-TW" sz="788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69992" y="3675156"/>
              <a:ext cx="408659" cy="350957"/>
              <a:chOff x="3521998" y="5275450"/>
              <a:chExt cx="969546" cy="83264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21998" y="5487018"/>
                <a:ext cx="969546" cy="621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網際網路</a:t>
              </a:r>
              <a:endParaRPr lang="en-GB" altLang="zh-TW" sz="9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2" y="2364591"/>
              <a:ext cx="750830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CN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較慢</a:t>
              </a:r>
              <a:endParaRPr lang="zh-TW" altLang="en-US" sz="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91988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zh-CN" altLang="en-US" sz="9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區域網路</a:t>
              </a:r>
              <a:endParaRPr lang="en-GB" sz="9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739074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TW" altLang="en-US" sz="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solidFill>
                    <a:schemeClr val="bg1"/>
                  </a:solidFill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9419" y="926361"/>
            <a:ext cx="396801" cy="3968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307" y="40400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5242" y="40400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1177" y="40400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112" y="4040035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897771" y="4357379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346760" y="4510194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935" y="4519030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142" y="4372089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968221" y="4498053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41545" y="4460194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508999" y="4472372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186" y="4430006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797693" y="4411738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686807" y="4381023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693943" y="4469773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104" y="4429267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6150324" y="4479042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5220182" y="4435307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803550" y="4440436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7154713" y="4436024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7361278" y="929674"/>
            <a:ext cx="147861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4313" indent="-214313" fontAlgn="ctr"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多方線上協作</a:t>
            </a:r>
            <a:endParaRPr lang="en-US" altLang="zh-CN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 fontAlgn="ctr">
              <a:buFont typeface="Arial" panose="020B0604020202020204" pitchFamily="34" charset="0"/>
              <a:buChar char="•"/>
            </a:pPr>
            <a:r>
              <a:rPr lang="zh-CN" altLang="en-US" sz="105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檔案層級資料分析</a:t>
            </a:r>
            <a:endParaRPr lang="en-US" altLang="zh-TW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4173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E4F305DC-9EBC-40F0-80E6-B8984DB1535D}"/>
              </a:ext>
            </a:extLst>
          </p:cNvPr>
          <p:cNvGrpSpPr/>
          <p:nvPr/>
        </p:nvGrpSpPr>
        <p:grpSpPr>
          <a:xfrm>
            <a:off x="816362" y="3780554"/>
            <a:ext cx="1037708" cy="557298"/>
            <a:chOff x="816362" y="3780554"/>
            <a:chExt cx="1037708" cy="557298"/>
          </a:xfrm>
        </p:grpSpPr>
        <p:grpSp>
          <p:nvGrpSpPr>
            <p:cNvPr id="191" name="群組 190">
              <a:extLst>
                <a:ext uri="{FF2B5EF4-FFF2-40B4-BE49-F238E27FC236}">
                  <a16:creationId xmlns:a16="http://schemas.microsoft.com/office/drawing/2014/main" id="{0204A13E-F875-45F4-A48F-C25DED5F4283}"/>
                </a:ext>
              </a:extLst>
            </p:cNvPr>
            <p:cNvGrpSpPr/>
            <p:nvPr/>
          </p:nvGrpSpPr>
          <p:grpSpPr>
            <a:xfrm>
              <a:off x="1004058" y="3780554"/>
              <a:ext cx="850012" cy="546519"/>
              <a:chOff x="615070" y="1966505"/>
              <a:chExt cx="1115360" cy="665496"/>
            </a:xfrm>
            <a:noFill/>
          </p:grpSpPr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73118332-DD32-494A-8356-E3224353F50D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rgbClr val="39523E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CD6B700A-6C32-411F-94C6-3BC59BCEF666}"/>
                  </a:ext>
                </a:extLst>
              </p:cNvPr>
              <p:cNvSpPr/>
              <p:nvPr/>
            </p:nvSpPr>
            <p:spPr>
              <a:xfrm>
                <a:off x="615070" y="2045181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94" name="圖形 193">
              <a:extLst>
                <a:ext uri="{FF2B5EF4-FFF2-40B4-BE49-F238E27FC236}">
                  <a16:creationId xmlns:a16="http://schemas.microsoft.com/office/drawing/2014/main" id="{40A1FD70-C22E-4DAC-9255-BBCA85DA3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6362" y="4058461"/>
              <a:ext cx="293825" cy="279391"/>
            </a:xfrm>
            <a:prstGeom prst="rect">
              <a:avLst/>
            </a:prstGeom>
          </p:spPr>
        </p:pic>
      </p:grpSp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4407938" y="1354216"/>
            <a:ext cx="2743049" cy="3245324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solidFill>
              <a:srgbClr val="08827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4374035" y="1293927"/>
            <a:ext cx="2817735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088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6798961" y="2746697"/>
            <a:ext cx="2346225" cy="1359460"/>
          </a:xfrm>
          <a:prstGeom prst="roundRect">
            <a:avLst>
              <a:gd name="adj" fmla="val 15021"/>
            </a:avLst>
          </a:prstGeom>
          <a:solidFill>
            <a:schemeClr val="tx1">
              <a:lumMod val="95000"/>
              <a:lumOff val="5000"/>
              <a:alpha val="50000"/>
            </a:schemeClr>
          </a:solidFill>
          <a:ln w="38100">
            <a:solidFill>
              <a:srgbClr val="C3D6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7351630" y="2518416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4392865" y="1357756"/>
            <a:ext cx="2764706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LUN </a:t>
            </a:r>
            <a:r>
              <a:rPr lang="zh-CN" altLang="en-US"/>
              <a:t>資料上雲與大型資料庫雲端備份利器：</a:t>
            </a:r>
            <a:br>
              <a:rPr lang="en-US" altLang="zh-CN"/>
            </a:br>
            <a:r>
              <a:rPr lang="zh-TW" altLang="en-US"/>
              <a:t>VJBOD cloud 區塊型雲網關</a:t>
            </a:r>
          </a:p>
        </p:txBody>
      </p:sp>
      <p:sp>
        <p:nvSpPr>
          <p:cNvPr id="130" name="文字方塊 129">
            <a:extLst>
              <a:ext uri="{FF2B5EF4-FFF2-40B4-BE49-F238E27FC236}">
                <a16:creationId xmlns:a16="http://schemas.microsoft.com/office/drawing/2014/main" id="{B68F6260-F3F2-4ADD-83D8-1202B0E3BE4E}"/>
              </a:ext>
            </a:extLst>
          </p:cNvPr>
          <p:cNvSpPr txBox="1"/>
          <p:nvPr/>
        </p:nvSpPr>
        <p:spPr>
          <a:xfrm>
            <a:off x="6459338" y="4084483"/>
            <a:ext cx="432029" cy="230832"/>
          </a:xfrm>
          <a:prstGeom prst="rect">
            <a:avLst/>
          </a:prstGeom>
          <a:solidFill>
            <a:srgbClr val="353932"/>
          </a:solidFill>
          <a:ln>
            <a:solidFill>
              <a:srgbClr val="39523E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快照</a:t>
            </a:r>
          </a:p>
        </p:txBody>
      </p:sp>
      <p:grpSp>
        <p:nvGrpSpPr>
          <p:cNvPr id="131" name="圖形 152">
            <a:extLst>
              <a:ext uri="{FF2B5EF4-FFF2-40B4-BE49-F238E27FC236}">
                <a16:creationId xmlns:a16="http://schemas.microsoft.com/office/drawing/2014/main" id="{952873CE-8FE1-4AEA-8B41-FC705E37E2E6}"/>
              </a:ext>
            </a:extLst>
          </p:cNvPr>
          <p:cNvGrpSpPr/>
          <p:nvPr/>
        </p:nvGrpSpPr>
        <p:grpSpPr>
          <a:xfrm flipH="1">
            <a:off x="5835949" y="3972972"/>
            <a:ext cx="309692" cy="398846"/>
            <a:chOff x="9272428" y="5069210"/>
            <a:chExt cx="458537" cy="590550"/>
          </a:xfrm>
          <a:solidFill>
            <a:srgbClr val="39523E"/>
          </a:solidFill>
        </p:grpSpPr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08F926E4-87F1-423C-94EB-3EA7C438A3C3}"/>
                </a:ext>
              </a:extLst>
            </p:cNvPr>
            <p:cNvSpPr/>
            <p:nvPr/>
          </p:nvSpPr>
          <p:spPr>
            <a:xfrm>
              <a:off x="9329230" y="5130551"/>
              <a:ext cx="346242" cy="47625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id="{E16C225B-A1B8-4B2C-BD96-08325DA08C8B}"/>
                </a:ext>
              </a:extLst>
            </p:cNvPr>
            <p:cNvSpPr/>
            <p:nvPr/>
          </p:nvSpPr>
          <p:spPr>
            <a:xfrm>
              <a:off x="9272428" y="5069210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07CAA1C4-07CF-4C32-B1C9-6480EF83FC46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A55E68C5-F30E-4F3C-9A77-0E7B6079A1B3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手繪多邊形: 圖案 149">
              <a:extLst>
                <a:ext uri="{FF2B5EF4-FFF2-40B4-BE49-F238E27FC236}">
                  <a16:creationId xmlns:a16="http://schemas.microsoft.com/office/drawing/2014/main" id="{3ACDA93F-1120-4813-8152-47438181D1AB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手繪多邊形: 圖案 150">
              <a:extLst>
                <a:ext uri="{FF2B5EF4-FFF2-40B4-BE49-F238E27FC236}">
                  <a16:creationId xmlns:a16="http://schemas.microsoft.com/office/drawing/2014/main" id="{B542BC1B-E3D2-4A3F-B94A-1BC13F5F24CB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DCDC7D08-75DE-46A8-9D8C-5984368A275D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570CE798-12A6-40EE-A2E8-9F084C0306C8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9F6B50A4-646C-4465-BC19-51CD8A5C499A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C3E48B94-CE24-493D-BBBC-FC29DC37D3EC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130B5AF4-C2A9-4EBE-BB52-F6BCFE7F3BB4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E7348B41-FD63-4F27-A8FB-AED41E2C8903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3" name="手繪多邊形: 圖案 132">
            <a:extLst>
              <a:ext uri="{FF2B5EF4-FFF2-40B4-BE49-F238E27FC236}">
                <a16:creationId xmlns:a16="http://schemas.microsoft.com/office/drawing/2014/main" id="{2B9B3A50-E569-4DA4-9EB7-D8CC5B2110EF}"/>
              </a:ext>
            </a:extLst>
          </p:cNvPr>
          <p:cNvSpPr/>
          <p:nvPr/>
        </p:nvSpPr>
        <p:spPr>
          <a:xfrm flipH="1">
            <a:off x="6192971" y="4015983"/>
            <a:ext cx="233849" cy="32165"/>
          </a:xfrm>
          <a:custGeom>
            <a:avLst/>
            <a:gdLst>
              <a:gd name="connsiteX0" fmla="*/ 7112 w 346242"/>
              <a:gd name="connsiteY0" fmla="*/ 53912 h 47625"/>
              <a:gd name="connsiteX1" fmla="*/ 0 w 346242"/>
              <a:gd name="connsiteY1" fmla="*/ 40957 h 47625"/>
              <a:gd name="connsiteX2" fmla="*/ 174057 w 346242"/>
              <a:gd name="connsiteY2" fmla="*/ 0 h 47625"/>
              <a:gd name="connsiteX3" fmla="*/ 346429 w 346242"/>
              <a:gd name="connsiteY3" fmla="*/ 40005 h 47625"/>
              <a:gd name="connsiteX4" fmla="*/ 339505 w 346242"/>
              <a:gd name="connsiteY4" fmla="*/ 53054 h 47625"/>
              <a:gd name="connsiteX5" fmla="*/ 173963 w 346242"/>
              <a:gd name="connsiteY5" fmla="*/ 14764 h 47625"/>
              <a:gd name="connsiteX6" fmla="*/ 7112 w 346242"/>
              <a:gd name="connsiteY6" fmla="*/ 53912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6242" h="47625">
                <a:moveTo>
                  <a:pt x="7112" y="53912"/>
                </a:moveTo>
                <a:lnTo>
                  <a:pt x="0" y="40957"/>
                </a:lnTo>
                <a:cubicBezTo>
                  <a:pt x="33408" y="21907"/>
                  <a:pt x="83379" y="0"/>
                  <a:pt x="174057" y="0"/>
                </a:cubicBezTo>
                <a:cubicBezTo>
                  <a:pt x="262115" y="0"/>
                  <a:pt x="312460" y="21431"/>
                  <a:pt x="346429" y="40005"/>
                </a:cubicBezTo>
                <a:lnTo>
                  <a:pt x="339505" y="53054"/>
                </a:lnTo>
                <a:cubicBezTo>
                  <a:pt x="304974" y="34100"/>
                  <a:pt x="258278" y="14764"/>
                  <a:pt x="173963" y="14764"/>
                </a:cubicBezTo>
                <a:cubicBezTo>
                  <a:pt x="86748" y="14764"/>
                  <a:pt x="38929" y="35719"/>
                  <a:pt x="7112" y="53912"/>
                </a:cubicBez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4" name="手繪多邊形: 圖案 133">
            <a:extLst>
              <a:ext uri="{FF2B5EF4-FFF2-40B4-BE49-F238E27FC236}">
                <a16:creationId xmlns:a16="http://schemas.microsoft.com/office/drawing/2014/main" id="{1EB27ED5-F50D-4C09-924F-D7946653319E}"/>
              </a:ext>
            </a:extLst>
          </p:cNvPr>
          <p:cNvSpPr/>
          <p:nvPr/>
        </p:nvSpPr>
        <p:spPr>
          <a:xfrm flipH="1">
            <a:off x="6155491" y="3974554"/>
            <a:ext cx="309692" cy="398852"/>
          </a:xfrm>
          <a:custGeom>
            <a:avLst/>
            <a:gdLst>
              <a:gd name="connsiteX0" fmla="*/ 231421 w 458537"/>
              <a:gd name="connsiteY0" fmla="*/ 596265 h 590550"/>
              <a:gd name="connsiteX1" fmla="*/ 0 w 458537"/>
              <a:gd name="connsiteY1" fmla="*/ 530257 h 590550"/>
              <a:gd name="connsiteX2" fmla="*/ 0 w 458537"/>
              <a:gd name="connsiteY2" fmla="*/ 65913 h 590550"/>
              <a:gd name="connsiteX3" fmla="*/ 231421 w 458537"/>
              <a:gd name="connsiteY3" fmla="*/ 0 h 590550"/>
              <a:gd name="connsiteX4" fmla="*/ 462842 w 458537"/>
              <a:gd name="connsiteY4" fmla="*/ 65913 h 590550"/>
              <a:gd name="connsiteX5" fmla="*/ 462842 w 458537"/>
              <a:gd name="connsiteY5" fmla="*/ 530257 h 590550"/>
              <a:gd name="connsiteX6" fmla="*/ 231421 w 458537"/>
              <a:gd name="connsiteY6" fmla="*/ 596265 h 590550"/>
              <a:gd name="connsiteX7" fmla="*/ 18716 w 458537"/>
              <a:gd name="connsiteY7" fmla="*/ 93726 h 590550"/>
              <a:gd name="connsiteX8" fmla="*/ 18716 w 458537"/>
              <a:gd name="connsiteY8" fmla="*/ 530352 h 590550"/>
              <a:gd name="connsiteX9" fmla="*/ 231421 w 458537"/>
              <a:gd name="connsiteY9" fmla="*/ 577215 h 590550"/>
              <a:gd name="connsiteX10" fmla="*/ 444126 w 458537"/>
              <a:gd name="connsiteY10" fmla="*/ 530352 h 590550"/>
              <a:gd name="connsiteX11" fmla="*/ 444126 w 458537"/>
              <a:gd name="connsiteY11" fmla="*/ 93726 h 590550"/>
              <a:gd name="connsiteX12" fmla="*/ 231421 w 458537"/>
              <a:gd name="connsiteY12" fmla="*/ 131921 h 590550"/>
              <a:gd name="connsiteX13" fmla="*/ 18716 w 458537"/>
              <a:gd name="connsiteY13" fmla="*/ 93726 h 590550"/>
              <a:gd name="connsiteX14" fmla="*/ 231421 w 458537"/>
              <a:gd name="connsiteY14" fmla="*/ 19050 h 590550"/>
              <a:gd name="connsiteX15" fmla="*/ 18716 w 458537"/>
              <a:gd name="connsiteY15" fmla="*/ 65913 h 590550"/>
              <a:gd name="connsiteX16" fmla="*/ 231421 w 458537"/>
              <a:gd name="connsiteY16" fmla="*/ 112776 h 590550"/>
              <a:gd name="connsiteX17" fmla="*/ 444126 w 458537"/>
              <a:gd name="connsiteY17" fmla="*/ 65913 h 590550"/>
              <a:gd name="connsiteX18" fmla="*/ 231421 w 458537"/>
              <a:gd name="connsiteY18" fmla="*/ 190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8537" h="590550">
                <a:moveTo>
                  <a:pt x="231421" y="596265"/>
                </a:moveTo>
                <a:cubicBezTo>
                  <a:pt x="116412" y="596265"/>
                  <a:pt x="0" y="573596"/>
                  <a:pt x="0" y="530257"/>
                </a:cubicBezTo>
                <a:lnTo>
                  <a:pt x="0" y="65913"/>
                </a:lnTo>
                <a:cubicBezTo>
                  <a:pt x="0" y="22670"/>
                  <a:pt x="116412" y="0"/>
                  <a:pt x="231421" y="0"/>
                </a:cubicBezTo>
                <a:cubicBezTo>
                  <a:pt x="346429" y="0"/>
                  <a:pt x="462842" y="22670"/>
                  <a:pt x="462842" y="65913"/>
                </a:cubicBezTo>
                <a:lnTo>
                  <a:pt x="462842" y="530257"/>
                </a:lnTo>
                <a:cubicBezTo>
                  <a:pt x="462842" y="573596"/>
                  <a:pt x="346429" y="596265"/>
                  <a:pt x="231421" y="596265"/>
                </a:cubicBezTo>
                <a:close/>
                <a:moveTo>
                  <a:pt x="18716" y="93726"/>
                </a:moveTo>
                <a:lnTo>
                  <a:pt x="18716" y="530352"/>
                </a:lnTo>
                <a:cubicBezTo>
                  <a:pt x="18716" y="549497"/>
                  <a:pt x="101533" y="577215"/>
                  <a:pt x="231421" y="577215"/>
                </a:cubicBezTo>
                <a:cubicBezTo>
                  <a:pt x="361308" y="577215"/>
                  <a:pt x="444126" y="549402"/>
                  <a:pt x="444126" y="530352"/>
                </a:cubicBezTo>
                <a:lnTo>
                  <a:pt x="444126" y="93726"/>
                </a:lnTo>
                <a:cubicBezTo>
                  <a:pt x="406694" y="118872"/>
                  <a:pt x="318636" y="131921"/>
                  <a:pt x="231421" y="131921"/>
                </a:cubicBezTo>
                <a:cubicBezTo>
                  <a:pt x="144205" y="131921"/>
                  <a:pt x="56147" y="118872"/>
                  <a:pt x="18716" y="93726"/>
                </a:cubicBezTo>
                <a:close/>
                <a:moveTo>
                  <a:pt x="231421" y="19050"/>
                </a:moveTo>
                <a:cubicBezTo>
                  <a:pt x="101533" y="19050"/>
                  <a:pt x="18716" y="46863"/>
                  <a:pt x="18716" y="65913"/>
                </a:cubicBezTo>
                <a:cubicBezTo>
                  <a:pt x="18716" y="84963"/>
                  <a:pt x="101533" y="112776"/>
                  <a:pt x="231421" y="112776"/>
                </a:cubicBezTo>
                <a:cubicBezTo>
                  <a:pt x="361308" y="112776"/>
                  <a:pt x="444126" y="84963"/>
                  <a:pt x="444126" y="65913"/>
                </a:cubicBezTo>
                <a:cubicBezTo>
                  <a:pt x="444126" y="46863"/>
                  <a:pt x="361308" y="19050"/>
                  <a:pt x="231421" y="19050"/>
                </a:cubicBez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5" name="手繪多邊形: 圖案 134">
            <a:extLst>
              <a:ext uri="{FF2B5EF4-FFF2-40B4-BE49-F238E27FC236}">
                <a16:creationId xmlns:a16="http://schemas.microsoft.com/office/drawing/2014/main" id="{0FA4B152-531B-435A-9946-C215F8CFAC93}"/>
              </a:ext>
            </a:extLst>
          </p:cNvPr>
          <p:cNvSpPr/>
          <p:nvPr/>
        </p:nvSpPr>
        <p:spPr>
          <a:xfrm flipH="1">
            <a:off x="6303575" y="4227439"/>
            <a:ext cx="37922" cy="38599"/>
          </a:xfrm>
          <a:custGeom>
            <a:avLst/>
            <a:gdLst>
              <a:gd name="connsiteX0" fmla="*/ 55492 w 56147"/>
              <a:gd name="connsiteY0" fmla="*/ 62674 h 57150"/>
              <a:gd name="connsiteX1" fmla="*/ 55492 w 56147"/>
              <a:gd name="connsiteY1" fmla="*/ 62674 h 57150"/>
              <a:gd name="connsiteX2" fmla="*/ 36028 w 56147"/>
              <a:gd name="connsiteY2" fmla="*/ 28289 h 57150"/>
              <a:gd name="connsiteX3" fmla="*/ 36028 w 56147"/>
              <a:gd name="connsiteY3" fmla="*/ 28289 h 57150"/>
              <a:gd name="connsiteX4" fmla="*/ 35934 w 56147"/>
              <a:gd name="connsiteY4" fmla="*/ 28194 h 57150"/>
              <a:gd name="connsiteX5" fmla="*/ 35934 w 56147"/>
              <a:gd name="connsiteY5" fmla="*/ 28099 h 57150"/>
              <a:gd name="connsiteX6" fmla="*/ 35841 w 56147"/>
              <a:gd name="connsiteY6" fmla="*/ 28003 h 57150"/>
              <a:gd name="connsiteX7" fmla="*/ 35747 w 56147"/>
              <a:gd name="connsiteY7" fmla="*/ 27908 h 57150"/>
              <a:gd name="connsiteX8" fmla="*/ 30600 w 56147"/>
              <a:gd name="connsiteY8" fmla="*/ 18859 h 57150"/>
              <a:gd name="connsiteX9" fmla="*/ 19932 w 56147"/>
              <a:gd name="connsiteY9" fmla="*/ 0 h 57150"/>
              <a:gd name="connsiteX10" fmla="*/ 19932 w 56147"/>
              <a:gd name="connsiteY10" fmla="*/ 0 h 57150"/>
              <a:gd name="connsiteX11" fmla="*/ 1591 w 56147"/>
              <a:gd name="connsiteY11" fmla="*/ 32290 h 57150"/>
              <a:gd name="connsiteX12" fmla="*/ 0 w 56147"/>
              <a:gd name="connsiteY12" fmla="*/ 35052 h 57150"/>
              <a:gd name="connsiteX13" fmla="*/ 57177 w 56147"/>
              <a:gd name="connsiteY13" fmla="*/ 65532 h 57150"/>
              <a:gd name="connsiteX14" fmla="*/ 55492 w 56147"/>
              <a:gd name="connsiteY14" fmla="*/ 62674 h 57150"/>
              <a:gd name="connsiteX15" fmla="*/ 55492 w 56147"/>
              <a:gd name="connsiteY15" fmla="*/ 62674 h 57150"/>
              <a:gd name="connsiteX16" fmla="*/ 55492 w 56147"/>
              <a:gd name="connsiteY16" fmla="*/ 62674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147" h="57150">
                <a:moveTo>
                  <a:pt x="55492" y="62674"/>
                </a:moveTo>
                <a:lnTo>
                  <a:pt x="55492" y="62674"/>
                </a:lnTo>
                <a:lnTo>
                  <a:pt x="36028" y="28289"/>
                </a:lnTo>
                <a:lnTo>
                  <a:pt x="36028" y="28289"/>
                </a:lnTo>
                <a:cubicBezTo>
                  <a:pt x="36028" y="28194"/>
                  <a:pt x="35934" y="28194"/>
                  <a:pt x="35934" y="28194"/>
                </a:cubicBezTo>
                <a:lnTo>
                  <a:pt x="35934" y="28099"/>
                </a:lnTo>
                <a:lnTo>
                  <a:pt x="35841" y="28003"/>
                </a:lnTo>
                <a:lnTo>
                  <a:pt x="35747" y="27908"/>
                </a:lnTo>
                <a:lnTo>
                  <a:pt x="30600" y="18859"/>
                </a:lnTo>
                <a:lnTo>
                  <a:pt x="19932" y="0"/>
                </a:lnTo>
                <a:lnTo>
                  <a:pt x="19932" y="0"/>
                </a:lnTo>
                <a:lnTo>
                  <a:pt x="1591" y="32290"/>
                </a:lnTo>
                <a:lnTo>
                  <a:pt x="0" y="35052"/>
                </a:lnTo>
                <a:cubicBezTo>
                  <a:pt x="12914" y="53149"/>
                  <a:pt x="33595" y="64960"/>
                  <a:pt x="57177" y="65532"/>
                </a:cubicBezTo>
                <a:lnTo>
                  <a:pt x="55492" y="62674"/>
                </a:lnTo>
                <a:lnTo>
                  <a:pt x="55492" y="62674"/>
                </a:lnTo>
                <a:lnTo>
                  <a:pt x="55492" y="62674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CD57F66A-DE99-4108-B2F0-3C95FF37BEB1}"/>
              </a:ext>
            </a:extLst>
          </p:cNvPr>
          <p:cNvSpPr/>
          <p:nvPr/>
        </p:nvSpPr>
        <p:spPr>
          <a:xfrm flipH="1">
            <a:off x="6325505" y="4201513"/>
            <a:ext cx="25281" cy="38599"/>
          </a:xfrm>
          <a:custGeom>
            <a:avLst/>
            <a:gdLst>
              <a:gd name="connsiteX0" fmla="*/ 6270 w 37431"/>
              <a:gd name="connsiteY0" fmla="*/ 0 h 57150"/>
              <a:gd name="connsiteX1" fmla="*/ 0 w 37431"/>
              <a:gd name="connsiteY1" fmla="*/ 30099 h 57150"/>
              <a:gd name="connsiteX2" fmla="*/ 8890 w 37431"/>
              <a:gd name="connsiteY2" fmla="*/ 65532 h 57150"/>
              <a:gd name="connsiteX3" fmla="*/ 10574 w 37431"/>
              <a:gd name="connsiteY3" fmla="*/ 62579 h 57150"/>
              <a:gd name="connsiteX4" fmla="*/ 30132 w 37431"/>
              <a:gd name="connsiteY4" fmla="*/ 28099 h 57150"/>
              <a:gd name="connsiteX5" fmla="*/ 30226 w 37431"/>
              <a:gd name="connsiteY5" fmla="*/ 28004 h 57150"/>
              <a:gd name="connsiteX6" fmla="*/ 30320 w 37431"/>
              <a:gd name="connsiteY6" fmla="*/ 27908 h 57150"/>
              <a:gd name="connsiteX7" fmla="*/ 46228 w 37431"/>
              <a:gd name="connsiteY7" fmla="*/ 0 h 57150"/>
              <a:gd name="connsiteX8" fmla="*/ 6270 w 37431"/>
              <a:gd name="connsiteY8" fmla="*/ 0 h 57150"/>
              <a:gd name="connsiteX9" fmla="*/ 6270 w 37431"/>
              <a:gd name="connsiteY9" fmla="*/ 0 h 57150"/>
              <a:gd name="connsiteX10" fmla="*/ 6270 w 37431"/>
              <a:gd name="connsiteY10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431" h="57150">
                <a:moveTo>
                  <a:pt x="6270" y="0"/>
                </a:moveTo>
                <a:cubicBezTo>
                  <a:pt x="2246" y="9239"/>
                  <a:pt x="0" y="19431"/>
                  <a:pt x="0" y="30099"/>
                </a:cubicBezTo>
                <a:cubicBezTo>
                  <a:pt x="0" y="42958"/>
                  <a:pt x="3182" y="55055"/>
                  <a:pt x="8890" y="65532"/>
                </a:cubicBezTo>
                <a:lnTo>
                  <a:pt x="10574" y="62579"/>
                </a:lnTo>
                <a:lnTo>
                  <a:pt x="30132" y="28099"/>
                </a:lnTo>
                <a:cubicBezTo>
                  <a:pt x="30132" y="28099"/>
                  <a:pt x="30132" y="28004"/>
                  <a:pt x="30226" y="28004"/>
                </a:cubicBezTo>
                <a:cubicBezTo>
                  <a:pt x="30226" y="27908"/>
                  <a:pt x="30320" y="27908"/>
                  <a:pt x="30320" y="27908"/>
                </a:cubicBezTo>
                <a:lnTo>
                  <a:pt x="46228" y="0"/>
                </a:lnTo>
                <a:lnTo>
                  <a:pt x="6270" y="0"/>
                </a:lnTo>
                <a:lnTo>
                  <a:pt x="6270" y="0"/>
                </a:lnTo>
                <a:lnTo>
                  <a:pt x="627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AA8F3617-1547-4E4B-BFD8-D4175A776001}"/>
              </a:ext>
            </a:extLst>
          </p:cNvPr>
          <p:cNvSpPr/>
          <p:nvPr/>
        </p:nvSpPr>
        <p:spPr>
          <a:xfrm flipH="1">
            <a:off x="6262683" y="4171985"/>
            <a:ext cx="37922" cy="38599"/>
          </a:xfrm>
          <a:custGeom>
            <a:avLst/>
            <a:gdLst>
              <a:gd name="connsiteX0" fmla="*/ 0 w 56147"/>
              <a:gd name="connsiteY0" fmla="*/ 0 h 57150"/>
              <a:gd name="connsiteX1" fmla="*/ 1684 w 56147"/>
              <a:gd name="connsiteY1" fmla="*/ 2953 h 57150"/>
              <a:gd name="connsiteX2" fmla="*/ 21242 w 56147"/>
              <a:gd name="connsiteY2" fmla="*/ 37433 h 57150"/>
              <a:gd name="connsiteX3" fmla="*/ 21336 w 56147"/>
              <a:gd name="connsiteY3" fmla="*/ 37624 h 57150"/>
              <a:gd name="connsiteX4" fmla="*/ 37244 w 56147"/>
              <a:gd name="connsiteY4" fmla="*/ 65532 h 57150"/>
              <a:gd name="connsiteX5" fmla="*/ 37244 w 56147"/>
              <a:gd name="connsiteY5" fmla="*/ 65532 h 57150"/>
              <a:gd name="connsiteX6" fmla="*/ 55586 w 56147"/>
              <a:gd name="connsiteY6" fmla="*/ 33242 h 57150"/>
              <a:gd name="connsiteX7" fmla="*/ 57177 w 56147"/>
              <a:gd name="connsiteY7" fmla="*/ 30480 h 57150"/>
              <a:gd name="connsiteX8" fmla="*/ 0 w 56147"/>
              <a:gd name="connsiteY8" fmla="*/ 0 h 57150"/>
              <a:gd name="connsiteX9" fmla="*/ 0 w 56147"/>
              <a:gd name="connsiteY9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147" h="57150">
                <a:moveTo>
                  <a:pt x="0" y="0"/>
                </a:moveTo>
                <a:lnTo>
                  <a:pt x="1684" y="2953"/>
                </a:lnTo>
                <a:lnTo>
                  <a:pt x="21242" y="37433"/>
                </a:lnTo>
                <a:lnTo>
                  <a:pt x="21336" y="37624"/>
                </a:lnTo>
                <a:lnTo>
                  <a:pt x="37244" y="65532"/>
                </a:lnTo>
                <a:lnTo>
                  <a:pt x="37244" y="65532"/>
                </a:lnTo>
                <a:lnTo>
                  <a:pt x="55586" y="33242"/>
                </a:lnTo>
                <a:lnTo>
                  <a:pt x="57177" y="30480"/>
                </a:lnTo>
                <a:cubicBezTo>
                  <a:pt x="44169" y="12382"/>
                  <a:pt x="23488" y="476"/>
                  <a:pt x="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F03C3E08-396A-4572-8EBB-8FD1FC84966D}"/>
              </a:ext>
            </a:extLst>
          </p:cNvPr>
          <p:cNvSpPr/>
          <p:nvPr/>
        </p:nvSpPr>
        <p:spPr>
          <a:xfrm flipH="1">
            <a:off x="6299403" y="4172242"/>
            <a:ext cx="44242" cy="19299"/>
          </a:xfrm>
          <a:custGeom>
            <a:avLst/>
            <a:gdLst>
              <a:gd name="connsiteX0" fmla="*/ 54463 w 65505"/>
              <a:gd name="connsiteY0" fmla="*/ 0 h 28575"/>
              <a:gd name="connsiteX1" fmla="*/ 0 w 65505"/>
              <a:gd name="connsiteY1" fmla="*/ 35147 h 28575"/>
              <a:gd name="connsiteX2" fmla="*/ 74395 w 65505"/>
              <a:gd name="connsiteY2" fmla="*/ 35147 h 28575"/>
              <a:gd name="connsiteX3" fmla="*/ 56054 w 65505"/>
              <a:gd name="connsiteY3" fmla="*/ 2762 h 28575"/>
              <a:gd name="connsiteX4" fmla="*/ 54463 w 65505"/>
              <a:gd name="connsiteY4" fmla="*/ 0 h 28575"/>
              <a:gd name="connsiteX5" fmla="*/ 54463 w 65505"/>
              <a:gd name="connsiteY5" fmla="*/ 0 h 28575"/>
              <a:gd name="connsiteX6" fmla="*/ 54463 w 65505"/>
              <a:gd name="connsiteY6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28575">
                <a:moveTo>
                  <a:pt x="54463" y="0"/>
                </a:moveTo>
                <a:cubicBezTo>
                  <a:pt x="31443" y="2477"/>
                  <a:pt x="11510" y="15907"/>
                  <a:pt x="0" y="35147"/>
                </a:cubicBezTo>
                <a:lnTo>
                  <a:pt x="74395" y="35147"/>
                </a:lnTo>
                <a:lnTo>
                  <a:pt x="56054" y="2762"/>
                </a:lnTo>
                <a:lnTo>
                  <a:pt x="54463" y="0"/>
                </a:lnTo>
                <a:lnTo>
                  <a:pt x="54463" y="0"/>
                </a:lnTo>
                <a:lnTo>
                  <a:pt x="54463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39" name="手繪多邊形: 圖案 138">
            <a:extLst>
              <a:ext uri="{FF2B5EF4-FFF2-40B4-BE49-F238E27FC236}">
                <a16:creationId xmlns:a16="http://schemas.microsoft.com/office/drawing/2014/main" id="{9ECE1406-A3F5-4D3A-8304-DCBA4A9F0C00}"/>
              </a:ext>
            </a:extLst>
          </p:cNvPr>
          <p:cNvSpPr/>
          <p:nvPr/>
        </p:nvSpPr>
        <p:spPr>
          <a:xfrm flipH="1">
            <a:off x="6258574" y="4197910"/>
            <a:ext cx="25281" cy="38599"/>
          </a:xfrm>
          <a:custGeom>
            <a:avLst/>
            <a:gdLst>
              <a:gd name="connsiteX0" fmla="*/ 37244 w 37431"/>
              <a:gd name="connsiteY0" fmla="*/ 0 h 57150"/>
              <a:gd name="connsiteX1" fmla="*/ 35560 w 37431"/>
              <a:gd name="connsiteY1" fmla="*/ 2953 h 57150"/>
              <a:gd name="connsiteX2" fmla="*/ 16002 w 37431"/>
              <a:gd name="connsiteY2" fmla="*/ 37433 h 57150"/>
              <a:gd name="connsiteX3" fmla="*/ 16096 w 37431"/>
              <a:gd name="connsiteY3" fmla="*/ 37338 h 57150"/>
              <a:gd name="connsiteX4" fmla="*/ 16002 w 37431"/>
              <a:gd name="connsiteY4" fmla="*/ 37528 h 57150"/>
              <a:gd name="connsiteX5" fmla="*/ 15908 w 37431"/>
              <a:gd name="connsiteY5" fmla="*/ 37624 h 57150"/>
              <a:gd name="connsiteX6" fmla="*/ 15815 w 37431"/>
              <a:gd name="connsiteY6" fmla="*/ 37719 h 57150"/>
              <a:gd name="connsiteX7" fmla="*/ 11417 w 37431"/>
              <a:gd name="connsiteY7" fmla="*/ 45434 h 57150"/>
              <a:gd name="connsiteX8" fmla="*/ 8703 w 37431"/>
              <a:gd name="connsiteY8" fmla="*/ 50292 h 57150"/>
              <a:gd name="connsiteX9" fmla="*/ 0 w 37431"/>
              <a:gd name="connsiteY9" fmla="*/ 65627 h 57150"/>
              <a:gd name="connsiteX10" fmla="*/ 39865 w 37431"/>
              <a:gd name="connsiteY10" fmla="*/ 65627 h 57150"/>
              <a:gd name="connsiteX11" fmla="*/ 46134 w 37431"/>
              <a:gd name="connsiteY11" fmla="*/ 35528 h 57150"/>
              <a:gd name="connsiteX12" fmla="*/ 37244 w 37431"/>
              <a:gd name="connsiteY12" fmla="*/ 0 h 57150"/>
              <a:gd name="connsiteX13" fmla="*/ 37244 w 37431"/>
              <a:gd name="connsiteY13" fmla="*/ 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431" h="57150">
                <a:moveTo>
                  <a:pt x="37244" y="0"/>
                </a:moveTo>
                <a:lnTo>
                  <a:pt x="35560" y="2953"/>
                </a:lnTo>
                <a:lnTo>
                  <a:pt x="16002" y="37433"/>
                </a:lnTo>
                <a:cubicBezTo>
                  <a:pt x="16002" y="37338"/>
                  <a:pt x="16096" y="37338"/>
                  <a:pt x="16096" y="37338"/>
                </a:cubicBezTo>
                <a:cubicBezTo>
                  <a:pt x="16002" y="37433"/>
                  <a:pt x="16002" y="37433"/>
                  <a:pt x="16002" y="37528"/>
                </a:cubicBezTo>
                <a:cubicBezTo>
                  <a:pt x="16002" y="37624"/>
                  <a:pt x="15908" y="37624"/>
                  <a:pt x="15908" y="37624"/>
                </a:cubicBezTo>
                <a:cubicBezTo>
                  <a:pt x="15908" y="37624"/>
                  <a:pt x="15908" y="37719"/>
                  <a:pt x="15815" y="37719"/>
                </a:cubicBezTo>
                <a:lnTo>
                  <a:pt x="11417" y="45434"/>
                </a:lnTo>
                <a:lnTo>
                  <a:pt x="8703" y="50292"/>
                </a:lnTo>
                <a:lnTo>
                  <a:pt x="0" y="65627"/>
                </a:lnTo>
                <a:lnTo>
                  <a:pt x="39865" y="65627"/>
                </a:lnTo>
                <a:cubicBezTo>
                  <a:pt x="43889" y="56388"/>
                  <a:pt x="46134" y="46196"/>
                  <a:pt x="46134" y="35528"/>
                </a:cubicBezTo>
                <a:cubicBezTo>
                  <a:pt x="46134" y="22574"/>
                  <a:pt x="42953" y="10573"/>
                  <a:pt x="37244" y="0"/>
                </a:cubicBezTo>
                <a:lnTo>
                  <a:pt x="37244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0" name="手繪多邊形: 圖案 139">
            <a:extLst>
              <a:ext uri="{FF2B5EF4-FFF2-40B4-BE49-F238E27FC236}">
                <a16:creationId xmlns:a16="http://schemas.microsoft.com/office/drawing/2014/main" id="{58568D38-2502-4DD8-982C-83708768AA99}"/>
              </a:ext>
            </a:extLst>
          </p:cNvPr>
          <p:cNvSpPr/>
          <p:nvPr/>
        </p:nvSpPr>
        <p:spPr>
          <a:xfrm flipH="1">
            <a:off x="6265842" y="4247767"/>
            <a:ext cx="44242" cy="19299"/>
          </a:xfrm>
          <a:custGeom>
            <a:avLst/>
            <a:gdLst>
              <a:gd name="connsiteX0" fmla="*/ 0 w 65505"/>
              <a:gd name="connsiteY0" fmla="*/ 0 h 28575"/>
              <a:gd name="connsiteX1" fmla="*/ 0 w 65505"/>
              <a:gd name="connsiteY1" fmla="*/ 0 h 28575"/>
              <a:gd name="connsiteX2" fmla="*/ 18341 w 65505"/>
              <a:gd name="connsiteY2" fmla="*/ 32385 h 28575"/>
              <a:gd name="connsiteX3" fmla="*/ 18341 w 65505"/>
              <a:gd name="connsiteY3" fmla="*/ 32385 h 28575"/>
              <a:gd name="connsiteX4" fmla="*/ 19932 w 65505"/>
              <a:gd name="connsiteY4" fmla="*/ 35147 h 28575"/>
              <a:gd name="connsiteX5" fmla="*/ 74395 w 65505"/>
              <a:gd name="connsiteY5" fmla="*/ 0 h 28575"/>
              <a:gd name="connsiteX6" fmla="*/ 0 w 65505"/>
              <a:gd name="connsiteY6" fmla="*/ 0 h 28575"/>
              <a:gd name="connsiteX7" fmla="*/ 0 w 65505"/>
              <a:gd name="connsiteY7" fmla="*/ 0 h 28575"/>
              <a:gd name="connsiteX8" fmla="*/ 0 w 65505"/>
              <a:gd name="connsiteY8" fmla="*/ 0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505" h="28575">
                <a:moveTo>
                  <a:pt x="0" y="0"/>
                </a:moveTo>
                <a:lnTo>
                  <a:pt x="0" y="0"/>
                </a:lnTo>
                <a:lnTo>
                  <a:pt x="18341" y="32385"/>
                </a:lnTo>
                <a:lnTo>
                  <a:pt x="18341" y="32385"/>
                </a:lnTo>
                <a:lnTo>
                  <a:pt x="19932" y="35147"/>
                </a:lnTo>
                <a:cubicBezTo>
                  <a:pt x="43046" y="32766"/>
                  <a:pt x="62979" y="19241"/>
                  <a:pt x="74395" y="0"/>
                </a:cubicBez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2" name="手繪多邊形: 圖案 141">
            <a:extLst>
              <a:ext uri="{FF2B5EF4-FFF2-40B4-BE49-F238E27FC236}">
                <a16:creationId xmlns:a16="http://schemas.microsoft.com/office/drawing/2014/main" id="{1BF58476-BFB9-4050-9753-EBA590C3B74B}"/>
              </a:ext>
            </a:extLst>
          </p:cNvPr>
          <p:cNvSpPr/>
          <p:nvPr/>
        </p:nvSpPr>
        <p:spPr>
          <a:xfrm flipH="1">
            <a:off x="6354199" y="4130942"/>
            <a:ext cx="50562" cy="45032"/>
          </a:xfrm>
          <a:custGeom>
            <a:avLst/>
            <a:gdLst>
              <a:gd name="connsiteX0" fmla="*/ 0 w 74863"/>
              <a:gd name="connsiteY0" fmla="*/ 74009 h 66675"/>
              <a:gd name="connsiteX1" fmla="*/ 18154 w 74863"/>
              <a:gd name="connsiteY1" fmla="*/ 74009 h 66675"/>
              <a:gd name="connsiteX2" fmla="*/ 18154 w 74863"/>
              <a:gd name="connsiteY2" fmla="*/ 21527 h 66675"/>
              <a:gd name="connsiteX3" fmla="*/ 80104 w 74863"/>
              <a:gd name="connsiteY3" fmla="*/ 21527 h 66675"/>
              <a:gd name="connsiteX4" fmla="*/ 80104 w 74863"/>
              <a:gd name="connsiteY4" fmla="*/ 0 h 66675"/>
              <a:gd name="connsiteX5" fmla="*/ 0 w 74863"/>
              <a:gd name="connsiteY5" fmla="*/ 0 h 66675"/>
              <a:gd name="connsiteX6" fmla="*/ 0 w 74863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863" h="66675">
                <a:moveTo>
                  <a:pt x="0" y="74009"/>
                </a:moveTo>
                <a:lnTo>
                  <a:pt x="18154" y="74009"/>
                </a:lnTo>
                <a:lnTo>
                  <a:pt x="18154" y="21527"/>
                </a:lnTo>
                <a:lnTo>
                  <a:pt x="80104" y="21527"/>
                </a:lnTo>
                <a:lnTo>
                  <a:pt x="80104" y="0"/>
                </a:lnTo>
                <a:lnTo>
                  <a:pt x="0" y="0"/>
                </a:lnTo>
                <a:lnTo>
                  <a:pt x="0" y="74009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3" name="手繪多邊形: 圖案 142">
            <a:extLst>
              <a:ext uri="{FF2B5EF4-FFF2-40B4-BE49-F238E27FC236}">
                <a16:creationId xmlns:a16="http://schemas.microsoft.com/office/drawing/2014/main" id="{F8B7B6AB-2893-4301-AA24-30F4D29CF3A7}"/>
              </a:ext>
            </a:extLst>
          </p:cNvPr>
          <p:cNvSpPr/>
          <p:nvPr/>
        </p:nvSpPr>
        <p:spPr>
          <a:xfrm flipH="1">
            <a:off x="6366840" y="4250855"/>
            <a:ext cx="37922" cy="45032"/>
          </a:xfrm>
          <a:custGeom>
            <a:avLst/>
            <a:gdLst>
              <a:gd name="connsiteX0" fmla="*/ 65505 w 56147"/>
              <a:gd name="connsiteY0" fmla="*/ 74009 h 66675"/>
              <a:gd name="connsiteX1" fmla="*/ 65505 w 56147"/>
              <a:gd name="connsiteY1" fmla="*/ 57341 h 66675"/>
              <a:gd name="connsiteX2" fmla="*/ 19090 w 56147"/>
              <a:gd name="connsiteY2" fmla="*/ 57341 h 66675"/>
              <a:gd name="connsiteX3" fmla="*/ 19090 w 56147"/>
              <a:gd name="connsiteY3" fmla="*/ 0 h 66675"/>
              <a:gd name="connsiteX4" fmla="*/ 0 w 56147"/>
              <a:gd name="connsiteY4" fmla="*/ 0 h 66675"/>
              <a:gd name="connsiteX5" fmla="*/ 0 w 56147"/>
              <a:gd name="connsiteY5" fmla="*/ 74009 h 66675"/>
              <a:gd name="connsiteX6" fmla="*/ 65505 w 56147"/>
              <a:gd name="connsiteY6" fmla="*/ 74009 h 6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66675">
                <a:moveTo>
                  <a:pt x="65505" y="74009"/>
                </a:moveTo>
                <a:lnTo>
                  <a:pt x="65505" y="57341"/>
                </a:lnTo>
                <a:lnTo>
                  <a:pt x="19090" y="57341"/>
                </a:lnTo>
                <a:lnTo>
                  <a:pt x="19090" y="0"/>
                </a:lnTo>
                <a:lnTo>
                  <a:pt x="0" y="0"/>
                </a:lnTo>
                <a:lnTo>
                  <a:pt x="0" y="74009"/>
                </a:lnTo>
                <a:lnTo>
                  <a:pt x="65505" y="74009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144" name="手繪多邊形: 圖案 143">
            <a:extLst>
              <a:ext uri="{FF2B5EF4-FFF2-40B4-BE49-F238E27FC236}">
                <a16:creationId xmlns:a16="http://schemas.microsoft.com/office/drawing/2014/main" id="{9A5E013B-9C64-4754-A345-30B3B963032D}"/>
              </a:ext>
            </a:extLst>
          </p:cNvPr>
          <p:cNvSpPr/>
          <p:nvPr/>
        </p:nvSpPr>
        <p:spPr>
          <a:xfrm flipH="1">
            <a:off x="6213006" y="4130942"/>
            <a:ext cx="44242" cy="38599"/>
          </a:xfrm>
          <a:custGeom>
            <a:avLst/>
            <a:gdLst>
              <a:gd name="connsiteX0" fmla="*/ 72804 w 65505"/>
              <a:gd name="connsiteY0" fmla="*/ 66580 h 57150"/>
              <a:gd name="connsiteX1" fmla="*/ 56428 w 65505"/>
              <a:gd name="connsiteY1" fmla="*/ 66580 h 57150"/>
              <a:gd name="connsiteX2" fmla="*/ 56428 w 65505"/>
              <a:gd name="connsiteY2" fmla="*/ 19431 h 57150"/>
              <a:gd name="connsiteX3" fmla="*/ 0 w 65505"/>
              <a:gd name="connsiteY3" fmla="*/ 19431 h 57150"/>
              <a:gd name="connsiteX4" fmla="*/ 0 w 65505"/>
              <a:gd name="connsiteY4" fmla="*/ 0 h 57150"/>
              <a:gd name="connsiteX5" fmla="*/ 72804 w 65505"/>
              <a:gd name="connsiteY5" fmla="*/ 0 h 57150"/>
              <a:gd name="connsiteX6" fmla="*/ 72804 w 65505"/>
              <a:gd name="connsiteY6" fmla="*/ 66580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05" h="57150">
                <a:moveTo>
                  <a:pt x="72804" y="66580"/>
                </a:moveTo>
                <a:lnTo>
                  <a:pt x="56428" y="66580"/>
                </a:lnTo>
                <a:lnTo>
                  <a:pt x="56428" y="19431"/>
                </a:lnTo>
                <a:lnTo>
                  <a:pt x="0" y="19431"/>
                </a:lnTo>
                <a:lnTo>
                  <a:pt x="0" y="0"/>
                </a:lnTo>
                <a:lnTo>
                  <a:pt x="72804" y="0"/>
                </a:lnTo>
                <a:lnTo>
                  <a:pt x="72804" y="66580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手繪多邊形: 圖案 144">
            <a:extLst>
              <a:ext uri="{FF2B5EF4-FFF2-40B4-BE49-F238E27FC236}">
                <a16:creationId xmlns:a16="http://schemas.microsoft.com/office/drawing/2014/main" id="{D21A50CC-1E02-4811-BB38-2DD6FD10D5FE}"/>
              </a:ext>
            </a:extLst>
          </p:cNvPr>
          <p:cNvSpPr/>
          <p:nvPr/>
        </p:nvSpPr>
        <p:spPr>
          <a:xfrm flipH="1">
            <a:off x="6209466" y="4245901"/>
            <a:ext cx="37922" cy="51465"/>
          </a:xfrm>
          <a:custGeom>
            <a:avLst/>
            <a:gdLst>
              <a:gd name="connsiteX0" fmla="*/ 0 w 56147"/>
              <a:gd name="connsiteY0" fmla="*/ 81344 h 76200"/>
              <a:gd name="connsiteX1" fmla="*/ 0 w 56147"/>
              <a:gd name="connsiteY1" fmla="*/ 66580 h 76200"/>
              <a:gd name="connsiteX2" fmla="*/ 41268 w 56147"/>
              <a:gd name="connsiteY2" fmla="*/ 66580 h 76200"/>
              <a:gd name="connsiteX3" fmla="*/ 41268 w 56147"/>
              <a:gd name="connsiteY3" fmla="*/ 0 h 76200"/>
              <a:gd name="connsiteX4" fmla="*/ 58206 w 56147"/>
              <a:gd name="connsiteY4" fmla="*/ 0 h 76200"/>
              <a:gd name="connsiteX5" fmla="*/ 58206 w 56147"/>
              <a:gd name="connsiteY5" fmla="*/ 81344 h 76200"/>
              <a:gd name="connsiteX6" fmla="*/ 0 w 56147"/>
              <a:gd name="connsiteY6" fmla="*/ 81344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7" h="76200">
                <a:moveTo>
                  <a:pt x="0" y="81344"/>
                </a:moveTo>
                <a:lnTo>
                  <a:pt x="0" y="66580"/>
                </a:lnTo>
                <a:lnTo>
                  <a:pt x="41268" y="66580"/>
                </a:lnTo>
                <a:lnTo>
                  <a:pt x="41268" y="0"/>
                </a:lnTo>
                <a:lnTo>
                  <a:pt x="58206" y="0"/>
                </a:lnTo>
                <a:lnTo>
                  <a:pt x="58206" y="81344"/>
                </a:lnTo>
                <a:lnTo>
                  <a:pt x="0" y="81344"/>
                </a:lnTo>
                <a:close/>
              </a:path>
            </a:pathLst>
          </a:custGeom>
          <a:solidFill>
            <a:srgbClr val="39523E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4363875" y="4121571"/>
            <a:ext cx="1311794" cy="3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05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105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4678066" y="3656832"/>
            <a:ext cx="708758" cy="426219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12700" cap="rnd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9523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1D9404C0-3014-498B-AA66-EA8014695588}"/>
              </a:ext>
            </a:extLst>
          </p:cNvPr>
          <p:cNvGrpSpPr/>
          <p:nvPr/>
        </p:nvGrpSpPr>
        <p:grpSpPr>
          <a:xfrm>
            <a:off x="5574573" y="2433764"/>
            <a:ext cx="1402634" cy="1267697"/>
            <a:chOff x="5652099" y="2445249"/>
            <a:chExt cx="1402634" cy="1267697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5652099" y="2601305"/>
              <a:ext cx="1402634" cy="1111641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5968414" y="2601304"/>
              <a:ext cx="9784" cy="1111641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5726174" y="3359365"/>
              <a:ext cx="166342" cy="87761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5726174" y="3509340"/>
              <a:ext cx="166342" cy="136518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39523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6440167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6440167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6247506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6247506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6054941" y="2676584"/>
              <a:ext cx="156557" cy="682586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6054941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6632830" y="2676584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6632830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6825492" y="2676585"/>
              <a:ext cx="156557" cy="682586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6825492" y="3219631"/>
              <a:ext cx="156557" cy="9751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5819128" y="2677852"/>
              <a:ext cx="48924" cy="39005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5877739" y="2677852"/>
              <a:ext cx="48924" cy="39005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5760421" y="2677852"/>
              <a:ext cx="48924" cy="39005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5703083" y="2677367"/>
              <a:ext cx="48924" cy="39005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5730577" y="2703401"/>
              <a:ext cx="19569" cy="9751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9523E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5749265" y="3583159"/>
              <a:ext cx="117418" cy="39005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rgbClr val="39523E"/>
            </a:solidFill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6052102" y="3414945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6405235" y="3414948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6536543" y="3414956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6889677" y="3414961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6052104" y="354972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6405228" y="354972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6536540" y="3549723"/>
              <a:ext cx="450099" cy="97513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39523E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6889464" y="3549723"/>
              <a:ext cx="9784" cy="97513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3952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5686099" y="2445249"/>
              <a:ext cx="1334635" cy="157655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tx1"/>
                </a:solidFill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4587498" y="2782873"/>
            <a:ext cx="879883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05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4651017" y="2232630"/>
            <a:ext cx="637446" cy="499602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270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4651017" y="1881078"/>
            <a:ext cx="69510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1764775" y="2417141"/>
            <a:ext cx="597279" cy="853948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37913" y="5508327"/>
              <a:ext cx="870633" cy="110304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1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2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noFill/>
            <a:ln w="19050">
              <a:solidFill>
                <a:srgbClr val="3952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rgbClr val="3952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522948" y="3265004"/>
            <a:ext cx="1059747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000" b="1">
                <a:solidFill>
                  <a:srgbClr val="39523E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altLang="en-US" sz="1000" b="1">
              <a:solidFill>
                <a:srgbClr val="39523E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2561102" y="2639158"/>
            <a:ext cx="1682475" cy="136362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2361498" y="2783971"/>
            <a:ext cx="848458" cy="2231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1943735" y="3966113"/>
            <a:ext cx="2257210" cy="117228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2511616" y="4032146"/>
            <a:ext cx="1610716" cy="3770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000" b="1">
              <a:solidFill>
                <a:srgbClr val="444942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3160276" y="2758686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605073" y="3155669"/>
            <a:ext cx="70069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000" b="1">
              <a:solidFill>
                <a:srgbClr val="39523E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250124" y="2802602"/>
            <a:ext cx="469487" cy="122203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1596134" y="1499583"/>
            <a:ext cx="850012" cy="546519"/>
            <a:chOff x="615070" y="1966505"/>
            <a:chExt cx="1115360" cy="665496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rgbClr val="39523E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15070" y="2045181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rgbClr val="39523E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448774" y="2542941"/>
            <a:ext cx="789791" cy="573797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7619855" y="2355631"/>
            <a:ext cx="7232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雲端物件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儲存空間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7426563" y="2905676"/>
            <a:ext cx="1087499" cy="75879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7742830" y="3152266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2475791" y="1593655"/>
            <a:ext cx="848458" cy="2231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2539642" y="1902648"/>
            <a:ext cx="1682475" cy="136362"/>
          </a:xfrm>
          <a:prstGeom prst="leftRightArrow">
            <a:avLst/>
          </a:prstGeom>
          <a:solidFill>
            <a:srgbClr val="444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3145474" y="1988885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00" b="1">
                <a:solidFill>
                  <a:srgbClr val="44494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3177" y="1267568"/>
            <a:ext cx="822564" cy="822562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7499196" y="3949856"/>
            <a:ext cx="1055417" cy="400408"/>
            <a:chOff x="7884633" y="5312644"/>
            <a:chExt cx="1407224" cy="53387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8715818" y="5461291"/>
              <a:ext cx="576039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7963768" y="3152266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1645043" y="2046133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8438" y="1777490"/>
            <a:ext cx="293825" cy="279391"/>
          </a:xfrm>
          <a:prstGeom prst="rect">
            <a:avLst/>
          </a:prstGeom>
        </p:spPr>
      </p:pic>
      <p:sp>
        <p:nvSpPr>
          <p:cNvPr id="324" name="文字方塊 323">
            <a:extLst>
              <a:ext uri="{FF2B5EF4-FFF2-40B4-BE49-F238E27FC236}">
                <a16:creationId xmlns:a16="http://schemas.microsoft.com/office/drawing/2014/main" id="{3729410E-1962-4525-8E4E-E6E1CA136F2A}"/>
              </a:ext>
            </a:extLst>
          </p:cNvPr>
          <p:cNvSpPr txBox="1"/>
          <p:nvPr/>
        </p:nvSpPr>
        <p:spPr>
          <a:xfrm>
            <a:off x="945644" y="4311339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00" b="1">
                <a:solidFill>
                  <a:srgbClr val="39523E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</p:spTree>
    <p:extLst>
      <p:ext uri="{BB962C8B-B14F-4D97-AF65-F5344CB8AC3E}">
        <p14:creationId xmlns:p14="http://schemas.microsoft.com/office/powerpoint/2010/main" val="3486084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err="1"/>
              <a:t>Boxafe</a:t>
            </a:r>
            <a:r>
              <a:rPr kumimoji="1" lang="en-US" altLang="zh-TW"/>
              <a:t>: </a:t>
            </a:r>
            <a:br>
              <a:rPr kumimoji="1" lang="en-US" altLang="zh-TW"/>
            </a:br>
            <a:r>
              <a:rPr kumimoji="1" lang="en-US" altLang="zh-TW"/>
              <a:t>Google G Suite</a:t>
            </a:r>
            <a:r>
              <a:rPr kumimoji="1" lang="zh-CN" altLang="en-US"/>
              <a:t>與</a:t>
            </a:r>
            <a:r>
              <a:rPr kumimoji="1" lang="en-US" altLang="zh-CN"/>
              <a:t>Microsoft 365</a:t>
            </a:r>
            <a:r>
              <a:rPr kumimoji="1" lang="zh-CN" altLang="en-US"/>
              <a:t>的備份還原方案</a:t>
            </a:r>
            <a:endParaRPr kumimoji="1"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1262294" y="1145149"/>
            <a:ext cx="50555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親手掌握企業的資料</a:t>
            </a:r>
            <a:endParaRPr lang="en-US" altLang="zh-CN" sz="2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把重要資料移出雲端，節省服務成本</a:t>
            </a:r>
            <a:endParaRPr lang="zh-TW" altLang="en-US" sz="2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28" y="1090454"/>
            <a:ext cx="770606" cy="77060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6797B96-E61E-BD48-B54E-963B4A5DE3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41" y="2496449"/>
            <a:ext cx="537150" cy="4174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69023D6-F72B-2E4F-A537-3B6084591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3030088"/>
            <a:ext cx="603583" cy="4691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0E84079-8EEE-A146-A182-92CF37A639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24" y="3677582"/>
            <a:ext cx="615938" cy="4787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C49868-32B0-DE4C-831D-EDA6F32B84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28" y="4303460"/>
            <a:ext cx="607195" cy="47191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950123" y="2405281"/>
            <a:ext cx="2346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Gmail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950123" y="2932387"/>
            <a:ext cx="37911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雲端硬碟</a:t>
            </a:r>
            <a:endParaRPr lang="en-US" altLang="zh-TW" b="1">
              <a:solidFill>
                <a:srgbClr val="465A0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備份所有檔案，包含檔案的所有版本，支援備份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My Drive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Shared Drive </a:t>
            </a:r>
            <a:r>
              <a:rPr lang="en-US" altLang="zh-TW">
                <a:solidFill>
                  <a:srgbClr val="5D7D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(coming soon)</a:t>
            </a:r>
            <a:endParaRPr lang="zh-TW" altLang="en-US">
              <a:solidFill>
                <a:srgbClr val="5D7D6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2458371"/>
            <a:ext cx="582430" cy="45266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2999247"/>
            <a:ext cx="582430" cy="45266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3571707"/>
            <a:ext cx="582430" cy="45266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510" y="4134007"/>
            <a:ext cx="582430" cy="452666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950123" y="3682072"/>
            <a:ext cx="3623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備份所有聯絡人資訊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998946" y="424361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日曆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備份所有日曆事件資訊及附檔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5392033" y="2425601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信箱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Email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及附檔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5392033" y="2930254"/>
            <a:ext cx="2782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聯絡人資訊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5392033" y="3478147"/>
            <a:ext cx="3623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zh-TW" altLang="en-US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Outlook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行事曆事件資訊及附檔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5392032" y="4071597"/>
            <a:ext cx="34421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solidFill>
                  <a:srgbClr val="465A0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OneDrive</a:t>
            </a:r>
          </a:p>
          <a:p>
            <a:pPr fontAlgn="base"/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備份所有檔案，支援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OneDrive 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-US" altLang="zh-TW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SharePoint </a:t>
            </a:r>
            <a:r>
              <a:rPr lang="en-US" altLang="zh-TW">
                <a:solidFill>
                  <a:srgbClr val="5D7D6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coming soon </a:t>
            </a:r>
            <a:r>
              <a:rPr lang="zh-TW" altLang="en-US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>
            <a:off x="481528" y="1973630"/>
            <a:ext cx="1996911" cy="407368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553948" y="1989857"/>
            <a:ext cx="1874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Google™ G Suite</a:t>
            </a: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>
            <a:off x="4561411" y="1973630"/>
            <a:ext cx="1996911" cy="407368"/>
          </a:xfrm>
          <a:prstGeom prst="snip2DiagRect">
            <a:avLst/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22" indent="-285722"/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4741232" y="1989857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365</a:t>
            </a:r>
            <a:r>
              <a:rPr lang="en-US" altLang="zh-TW" sz="1600" b="1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889610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291DA6-8BDC-894F-8660-F48E3B71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/>
              <a:t>外接</a:t>
            </a:r>
            <a:r>
              <a:rPr kumimoji="1" lang="en-US" altLang="zh-TW"/>
              <a:t>GPU</a:t>
            </a:r>
            <a:r>
              <a:rPr kumimoji="1" lang="zh-CN" altLang="en-US"/>
              <a:t>卡</a:t>
            </a:r>
            <a:r>
              <a:rPr kumimoji="1" lang="zh-TW" altLang="en-US"/>
              <a:t> 增加</a:t>
            </a:r>
            <a:r>
              <a:rPr kumimoji="1" lang="en-US" altLang="zh-TW"/>
              <a:t>HDMI</a:t>
            </a:r>
            <a:r>
              <a:rPr kumimoji="1" lang="zh-CN" altLang="en-US"/>
              <a:t>輸出與加速影音</a:t>
            </a:r>
            <a:r>
              <a:rPr kumimoji="1" lang="zh-TW" altLang="en-US"/>
              <a:t>轉檔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BA1B8C5-DCD2-7841-B452-E2F4AB4795F7}"/>
              </a:ext>
            </a:extLst>
          </p:cNvPr>
          <p:cNvSpPr txBox="1"/>
          <p:nvPr/>
        </p:nvSpPr>
        <p:spPr>
          <a:xfrm>
            <a:off x="380107" y="1826223"/>
            <a:ext cx="2717801" cy="25390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TS-h686 </a:t>
            </a:r>
            <a:r>
              <a:rPr lang="zh-CN" altLang="en-US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插槽</a:t>
            </a:r>
            <a:r>
              <a:rPr lang="en-US" altLang="zh-CN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支援顯卡尺寸</a:t>
            </a:r>
            <a:endParaRPr lang="en-US" altLang="zh-TW" sz="105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D775E6B-DF3C-B341-A0F4-6F127DC11C1F}"/>
              </a:ext>
            </a:extLst>
          </p:cNvPr>
          <p:cNvSpPr txBox="1"/>
          <p:nvPr/>
        </p:nvSpPr>
        <p:spPr>
          <a:xfrm>
            <a:off x="2797341" y="1826265"/>
            <a:ext cx="3088968" cy="25390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TS-h886 </a:t>
            </a:r>
            <a:r>
              <a:rPr lang="zh-CN" altLang="en-US" sz="105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插槽支援顯卡尺寸</a:t>
            </a:r>
            <a:endParaRPr lang="en-US" altLang="zh-TW" sz="105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EEE0D0E-8065-A343-96F3-5FBC1DD21C11}"/>
              </a:ext>
            </a:extLst>
          </p:cNvPr>
          <p:cNvSpPr/>
          <p:nvPr/>
        </p:nvSpPr>
        <p:spPr>
          <a:xfrm>
            <a:off x="204964" y="913858"/>
            <a:ext cx="8458201" cy="844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擴充顯示卡的圖形處理單元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GPU)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有強大的圖形與浮點運算功能，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TS-h686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TS-h886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PCIe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插槽，可安裝無須額外供電的全高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(Full-high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)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圖形顯示卡來優化整體系統效能，顯示卡卓越的繪圖效能可帶來流暢的影音編輯工作流，以及順暢的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K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高畫質影像轉檔播放效能，提升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影像處理與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GPU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運算的加速需求。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3FC9AA7-7103-CB4B-BB47-F2765FF4E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982" y="2148034"/>
            <a:ext cx="2468574" cy="295516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7E95D07-970B-8F42-8165-8B3B98C641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2209" y="2129111"/>
            <a:ext cx="2443343" cy="3014389"/>
          </a:xfrm>
          <a:prstGeom prst="rect">
            <a:avLst/>
          </a:prstGeom>
        </p:spPr>
      </p:pic>
      <p:pic>
        <p:nvPicPr>
          <p:cNvPr id="10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9B2939D1-335E-D341-BBEB-CCF3E5D95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7943" y="2791875"/>
            <a:ext cx="747888" cy="747888"/>
          </a:xfrm>
          <a:prstGeom prst="rect">
            <a:avLst/>
          </a:prstGeom>
          <a:noFill/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668CD4B8-8883-D444-BF74-C03138196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4769" y="3664502"/>
            <a:ext cx="1233625" cy="28827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0B5A88D-5750-4A51-B165-0EAB0FBF9522}"/>
              </a:ext>
            </a:extLst>
          </p:cNvPr>
          <p:cNvSpPr txBox="1"/>
          <p:nvPr/>
        </p:nvSpPr>
        <p:spPr>
          <a:xfrm>
            <a:off x="3507794" y="2388336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H</a:t>
            </a:r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8ABE58A-5D7F-4AEF-B778-F5A06CE37379}"/>
              </a:ext>
            </a:extLst>
          </p:cNvPr>
          <p:cNvSpPr txBox="1"/>
          <p:nvPr/>
        </p:nvSpPr>
        <p:spPr>
          <a:xfrm>
            <a:off x="4802503" y="2364338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L</a:t>
            </a:r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2BE0718-19F6-4C08-A20B-54957F1CA4DC}"/>
              </a:ext>
            </a:extLst>
          </p:cNvPr>
          <p:cNvSpPr txBox="1"/>
          <p:nvPr/>
        </p:nvSpPr>
        <p:spPr>
          <a:xfrm>
            <a:off x="5225955" y="3087721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W</a:t>
            </a:r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B26683F-D30C-4F15-980D-0F5450F7CBDB}"/>
              </a:ext>
            </a:extLst>
          </p:cNvPr>
          <p:cNvSpPr txBox="1"/>
          <p:nvPr/>
        </p:nvSpPr>
        <p:spPr>
          <a:xfrm>
            <a:off x="635058" y="2564372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H</a:t>
            </a:r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ABD9794-5FDD-4405-AA72-748FFFB6BF33}"/>
              </a:ext>
            </a:extLst>
          </p:cNvPr>
          <p:cNvSpPr txBox="1"/>
          <p:nvPr/>
        </p:nvSpPr>
        <p:spPr>
          <a:xfrm>
            <a:off x="1998206" y="2388336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L</a:t>
            </a:r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A85E58C-1902-4013-8FDE-7A7743AF7740}"/>
              </a:ext>
            </a:extLst>
          </p:cNvPr>
          <p:cNvSpPr txBox="1"/>
          <p:nvPr/>
        </p:nvSpPr>
        <p:spPr>
          <a:xfrm>
            <a:off x="2575367" y="3182818"/>
            <a:ext cx="22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W</a:t>
            </a:r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20C10C0-563C-E144-A13F-09BCEFAE90BC}"/>
              </a:ext>
            </a:extLst>
          </p:cNvPr>
          <p:cNvSpPr/>
          <p:nvPr/>
        </p:nvSpPr>
        <p:spPr>
          <a:xfrm>
            <a:off x="585150" y="2096665"/>
            <a:ext cx="22878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>
                <a:latin typeface="Helvetica" pitchFamily="2" charset="0"/>
              </a:rPr>
              <a:t>W x H x L: 126mm x 40mm x 261mm</a:t>
            </a:r>
            <a:endParaRPr lang="en-US" altLang="zh-TW" sz="1000">
              <a:effectLst/>
              <a:latin typeface="Helvetica" pitchFamily="2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5BFD74D-7512-4E4A-80CE-0885BE1B051A}"/>
              </a:ext>
            </a:extLst>
          </p:cNvPr>
          <p:cNvSpPr/>
          <p:nvPr/>
        </p:nvSpPr>
        <p:spPr>
          <a:xfrm>
            <a:off x="3269524" y="2082968"/>
            <a:ext cx="22878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>
                <a:latin typeface="Helvetica" pitchFamily="2" charset="0"/>
              </a:rPr>
              <a:t>W x H x L: 119mm x 45mm x 266mm</a:t>
            </a:r>
            <a:endParaRPr lang="en-US" altLang="zh-TW" sz="100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41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9CD6A7-36D9-FE49-9F14-1891B8652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err="1"/>
              <a:t>QuTS</a:t>
            </a:r>
            <a:r>
              <a:rPr kumimoji="1" lang="en-US" altLang="zh-TW"/>
              <a:t> hero</a:t>
            </a:r>
            <a:r>
              <a:rPr kumimoji="1" lang="zh-CN" altLang="en-US"/>
              <a:t>支援</a:t>
            </a:r>
            <a:r>
              <a:rPr kumimoji="1" lang="zh-TW" altLang="en-US"/>
              <a:t>外接</a:t>
            </a:r>
            <a:r>
              <a:rPr kumimoji="1" lang="en-US" altLang="zh-TW"/>
              <a:t>GPU</a:t>
            </a:r>
            <a:r>
              <a:rPr kumimoji="1" lang="zh-CN" altLang="en-US"/>
              <a:t>卡的軟體功能</a:t>
            </a:r>
            <a:endParaRPr kumimoji="1" lang="zh-TW" altLang="en-US"/>
          </a:p>
        </p:txBody>
      </p:sp>
      <p:pic>
        <p:nvPicPr>
          <p:cNvPr id="4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94A57955-76BA-DE46-9F2F-EB2626B698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157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41C9B47-8E25-4948-B872-5A28F92E85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991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27B85B3-3F5B-3D45-87AF-A863CC6A37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157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620AF27-C307-0541-B091-E89549D5F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991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924A171-31F2-6446-90A0-C0876580FC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95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18E5EDC-24F2-0D4D-96DC-B28A273610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0939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D05CE9E-EE24-3F40-B9FB-E6FDD2F9A8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4875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物件, 時鐘, 畫畫, 粉紅色 的圖片&#10;&#10;自動產生的描述">
            <a:extLst>
              <a:ext uri="{FF2B5EF4-FFF2-40B4-BE49-F238E27FC236}">
                <a16:creationId xmlns:a16="http://schemas.microsoft.com/office/drawing/2014/main" id="{A25F94AA-69EB-40B0-A82E-0E29FBF8D1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63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畫畫 的圖片&#10;&#10;自動產生的描述">
            <a:extLst>
              <a:ext uri="{FF2B5EF4-FFF2-40B4-BE49-F238E27FC236}">
                <a16:creationId xmlns:a16="http://schemas.microsoft.com/office/drawing/2014/main" id="{917DF937-03BD-4BCB-9B21-C151183158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63" y="1349114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時鐘, 綠色, 黑色 的圖片&#10;&#10;自動產生的描述">
            <a:extLst>
              <a:ext uri="{FF2B5EF4-FFF2-40B4-BE49-F238E27FC236}">
                <a16:creationId xmlns:a16="http://schemas.microsoft.com/office/drawing/2014/main" id="{A0005070-1CC1-42B0-BCAA-7E0EEA57DEA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95" y="3119147"/>
            <a:ext cx="540000" cy="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27E7AC91-C566-4920-86EE-2A35C407AF54}"/>
              </a:ext>
            </a:extLst>
          </p:cNvPr>
          <p:cNvSpPr/>
          <p:nvPr/>
        </p:nvSpPr>
        <p:spPr>
          <a:xfrm>
            <a:off x="390150" y="1942524"/>
            <a:ext cx="11480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File Station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BEFC65-A6DC-4189-BBEC-7A35F7887FF2}"/>
              </a:ext>
            </a:extLst>
          </p:cNvPr>
          <p:cNvSpPr/>
          <p:nvPr/>
        </p:nvSpPr>
        <p:spPr>
          <a:xfrm>
            <a:off x="349077" y="2217494"/>
            <a:ext cx="16715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/>
              <a:t>影片播放即時轉檔、離線轉檔加速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94E6153-3292-4D7D-9038-AE341F0F9F34}"/>
              </a:ext>
            </a:extLst>
          </p:cNvPr>
          <p:cNvSpPr/>
          <p:nvPr/>
        </p:nvSpPr>
        <p:spPr>
          <a:xfrm>
            <a:off x="2051597" y="1942524"/>
            <a:ext cx="9396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err="1">
                <a:solidFill>
                  <a:srgbClr val="444942"/>
                </a:solidFill>
              </a:rPr>
              <a:t>QuMagie</a:t>
            </a:r>
            <a:endParaRPr lang="en-US" altLang="zh-TW" b="1">
              <a:solidFill>
                <a:srgbClr val="444942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ACA9D1F-2615-4793-A8E9-F2182AC61F4F}"/>
              </a:ext>
            </a:extLst>
          </p:cNvPr>
          <p:cNvSpPr/>
          <p:nvPr/>
        </p:nvSpPr>
        <p:spPr>
          <a:xfrm>
            <a:off x="2010524" y="2217494"/>
            <a:ext cx="12957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zh-TW" altLang="en-US"/>
              <a:t>影片播放即時轉檔加速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A646247-B98D-4B72-9F06-136AA66FAD16}"/>
              </a:ext>
            </a:extLst>
          </p:cNvPr>
          <p:cNvSpPr/>
          <p:nvPr/>
        </p:nvSpPr>
        <p:spPr>
          <a:xfrm>
            <a:off x="3547564" y="1942524"/>
            <a:ext cx="1346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Photo Station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576BC06-E39D-4C1F-B934-D748F0678233}"/>
              </a:ext>
            </a:extLst>
          </p:cNvPr>
          <p:cNvSpPr/>
          <p:nvPr/>
        </p:nvSpPr>
        <p:spPr>
          <a:xfrm>
            <a:off x="3536942" y="2217494"/>
            <a:ext cx="13468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zh-TW" altLang="en-US" kern="1200"/>
              <a:t>影片播放即時轉檔加速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1315A-3CDF-4A1D-AB55-F59B8E743447}"/>
              </a:ext>
            </a:extLst>
          </p:cNvPr>
          <p:cNvSpPr/>
          <p:nvPr/>
        </p:nvSpPr>
        <p:spPr>
          <a:xfrm>
            <a:off x="5214866" y="1942524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Video Station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AD1E128-1C80-4EDF-9B4D-2C983F65B7F4}"/>
              </a:ext>
            </a:extLst>
          </p:cNvPr>
          <p:cNvSpPr/>
          <p:nvPr/>
        </p:nvSpPr>
        <p:spPr>
          <a:xfrm>
            <a:off x="5204762" y="2217494"/>
            <a:ext cx="1414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zh-TW" altLang="en-US" kern="1200"/>
              <a:t>影片播放即時轉檔加速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C9F9531-5E5D-4197-B15E-6F29E7EE295B}"/>
              </a:ext>
            </a:extLst>
          </p:cNvPr>
          <p:cNvSpPr/>
          <p:nvPr/>
        </p:nvSpPr>
        <p:spPr>
          <a:xfrm>
            <a:off x="6800187" y="1942524"/>
            <a:ext cx="19656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Media</a:t>
            </a:r>
            <a:r>
              <a:rPr lang="zh-TW" altLang="en-US" b="1">
                <a:solidFill>
                  <a:srgbClr val="444942"/>
                </a:solidFill>
              </a:rPr>
              <a:t> </a:t>
            </a:r>
            <a:r>
              <a:rPr lang="en-US" altLang="zh-TW" b="1">
                <a:solidFill>
                  <a:srgbClr val="444942"/>
                </a:solidFill>
              </a:rPr>
              <a:t>Stream</a:t>
            </a:r>
            <a:r>
              <a:rPr lang="zh-TW" altLang="en-US" b="1">
                <a:solidFill>
                  <a:srgbClr val="444942"/>
                </a:solidFill>
              </a:rPr>
              <a:t> </a:t>
            </a:r>
            <a:r>
              <a:rPr lang="en-US" altLang="zh-TW" b="1">
                <a:solidFill>
                  <a:srgbClr val="444942"/>
                </a:solidFill>
              </a:rPr>
              <a:t>Addon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D71206E-6693-467B-A213-D1A140263293}"/>
              </a:ext>
            </a:extLst>
          </p:cNvPr>
          <p:cNvSpPr/>
          <p:nvPr/>
        </p:nvSpPr>
        <p:spPr>
          <a:xfrm>
            <a:off x="6800187" y="2217494"/>
            <a:ext cx="16715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/>
              <a:t>串流播放轉檔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F0F9AA2-3B36-4259-AFA0-31B60D13A6A1}"/>
              </a:ext>
            </a:extLst>
          </p:cNvPr>
          <p:cNvSpPr/>
          <p:nvPr/>
        </p:nvSpPr>
        <p:spPr>
          <a:xfrm>
            <a:off x="390150" y="3698341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HD Station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A83DEEA-5B6B-47EF-A3D7-16A346645654}"/>
              </a:ext>
            </a:extLst>
          </p:cNvPr>
          <p:cNvSpPr/>
          <p:nvPr/>
        </p:nvSpPr>
        <p:spPr>
          <a:xfrm>
            <a:off x="349077" y="3960059"/>
            <a:ext cx="1439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/>
              <a:t>顯示輸出、</a:t>
            </a:r>
            <a:r>
              <a:rPr lang="zh-CN" altLang="en-US"/>
              <a:t>輸出</a:t>
            </a:r>
            <a:r>
              <a:rPr lang="zh-TW" altLang="en-US"/>
              <a:t>解碼加速</a:t>
            </a:r>
            <a:endParaRPr lang="en-US" altLang="zh-TW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6EB8D9B-11DE-464B-B94C-B6E61AA4D984}"/>
              </a:ext>
            </a:extLst>
          </p:cNvPr>
          <p:cNvSpPr/>
          <p:nvPr/>
        </p:nvSpPr>
        <p:spPr>
          <a:xfrm>
            <a:off x="2051597" y="3698341"/>
            <a:ext cx="10326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HD Player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934D936-3576-48F9-B5C7-964E716799C0}"/>
              </a:ext>
            </a:extLst>
          </p:cNvPr>
          <p:cNvSpPr/>
          <p:nvPr/>
        </p:nvSpPr>
        <p:spPr>
          <a:xfrm>
            <a:off x="2010524" y="3960059"/>
            <a:ext cx="1439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/>
              <a:t>顯示輸出、</a:t>
            </a:r>
            <a:r>
              <a:rPr lang="zh-CN" altLang="en-US"/>
              <a:t>輸出</a:t>
            </a:r>
            <a:r>
              <a:rPr lang="zh-TW" altLang="en-US"/>
              <a:t>解碼加速</a:t>
            </a:r>
            <a:endParaRPr lang="en-US" altLang="zh-TW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7378454-537B-4C64-AF83-88319503BBEA}"/>
              </a:ext>
            </a:extLst>
          </p:cNvPr>
          <p:cNvSpPr/>
          <p:nvPr/>
        </p:nvSpPr>
        <p:spPr>
          <a:xfrm>
            <a:off x="3746251" y="3698341"/>
            <a:ext cx="9236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QVR Pro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9AE58F6-F451-4238-9213-10553FD73741}"/>
              </a:ext>
            </a:extLst>
          </p:cNvPr>
          <p:cNvSpPr/>
          <p:nvPr/>
        </p:nvSpPr>
        <p:spPr>
          <a:xfrm>
            <a:off x="3705178" y="3960059"/>
            <a:ext cx="1439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/>
              <a:t>顯示輸出、</a:t>
            </a:r>
            <a:r>
              <a:rPr lang="zh-CN" altLang="en-US"/>
              <a:t>輸出</a:t>
            </a:r>
            <a:r>
              <a:rPr lang="zh-TW" altLang="en-US"/>
              <a:t>解碼加速</a:t>
            </a:r>
            <a:endParaRPr lang="en-US" altLang="zh-TW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D616B210-CA99-4C53-B192-41346DC97D31}"/>
              </a:ext>
            </a:extLst>
          </p:cNvPr>
          <p:cNvSpPr/>
          <p:nvPr/>
        </p:nvSpPr>
        <p:spPr>
          <a:xfrm>
            <a:off x="6858820" y="3698341"/>
            <a:ext cx="19639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>
                <a:solidFill>
                  <a:srgbClr val="444942"/>
                </a:solidFill>
              </a:rPr>
              <a:t>Virtualization Station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55A4D36-520E-474C-BF6B-0C36115CCEE6}"/>
              </a:ext>
            </a:extLst>
          </p:cNvPr>
          <p:cNvSpPr/>
          <p:nvPr/>
        </p:nvSpPr>
        <p:spPr>
          <a:xfrm>
            <a:off x="6919598" y="3960059"/>
            <a:ext cx="1414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/>
              <a:t>GPU</a:t>
            </a:r>
            <a:r>
              <a:rPr lang="zh-TW" altLang="en-US"/>
              <a:t> </a:t>
            </a:r>
            <a:r>
              <a:rPr lang="en-US" altLang="zh-TW"/>
              <a:t>passthrough</a:t>
            </a:r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01531FA-6BA1-47EE-B2C1-1D203DC5F090}"/>
              </a:ext>
            </a:extLst>
          </p:cNvPr>
          <p:cNvSpPr/>
          <p:nvPr/>
        </p:nvSpPr>
        <p:spPr>
          <a:xfrm>
            <a:off x="5496709" y="3698341"/>
            <a:ext cx="612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zh-TW" b="1" err="1">
                <a:solidFill>
                  <a:srgbClr val="444942"/>
                </a:solidFill>
              </a:rPr>
              <a:t>QuAI</a:t>
            </a:r>
            <a:endParaRPr lang="en-US" altLang="zh-TW" b="1">
              <a:solidFill>
                <a:srgbClr val="444942"/>
              </a:solidFill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0733A0A9-1822-45A3-A3D7-4F9A2CEE8840}"/>
              </a:ext>
            </a:extLst>
          </p:cNvPr>
          <p:cNvSpPr/>
          <p:nvPr/>
        </p:nvSpPr>
        <p:spPr>
          <a:xfrm>
            <a:off x="5496709" y="3960059"/>
            <a:ext cx="16715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/>
              <a:t>AI </a:t>
            </a:r>
            <a:r>
              <a:rPr lang="zh-CN" altLang="en-US"/>
              <a:t>推論加速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9674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Shape 524">
            <a:extLst>
              <a:ext uri="{FF2B5EF4-FFF2-40B4-BE49-F238E27FC236}">
                <a16:creationId xmlns:a16="http://schemas.microsoft.com/office/drawing/2014/main" id="{1F6AAD44-0CEF-4E49-B2B0-02167949FC2E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9129" y="1177979"/>
            <a:ext cx="2044871" cy="13357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9121EE-0FE9-FA49-BED1-CF2C46150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影像加速應用</a:t>
            </a:r>
            <a:r>
              <a:rPr kumimoji="1" lang="en-US" altLang="zh-TW"/>
              <a:t>1-</a:t>
            </a:r>
            <a:r>
              <a:rPr kumimoji="1" lang="zh-TW" altLang="en-US"/>
              <a:t>專業多媒體工作者</a:t>
            </a:r>
          </a:p>
        </p:txBody>
      </p:sp>
      <p:cxnSp>
        <p:nvCxnSpPr>
          <p:cNvPr id="13" name="直線箭頭接點 12">
            <a:extLst>
              <a:ext uri="{FF2B5EF4-FFF2-40B4-BE49-F238E27FC236}">
                <a16:creationId xmlns:a16="http://schemas.microsoft.com/office/drawing/2014/main" id="{F2102EE5-EC38-5348-8FAB-DA4A9C5AEF08}"/>
              </a:ext>
            </a:extLst>
          </p:cNvPr>
          <p:cNvCxnSpPr>
            <a:cxnSpLocks/>
          </p:cNvCxnSpPr>
          <p:nvPr/>
        </p:nvCxnSpPr>
        <p:spPr>
          <a:xfrm>
            <a:off x="4185404" y="2427631"/>
            <a:ext cx="1750159" cy="95530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id="{991D5D96-9A8A-3E4B-929C-843354D09E2B}"/>
              </a:ext>
            </a:extLst>
          </p:cNvPr>
          <p:cNvCxnSpPr>
            <a:cxnSpLocks/>
          </p:cNvCxnSpPr>
          <p:nvPr/>
        </p:nvCxnSpPr>
        <p:spPr>
          <a:xfrm>
            <a:off x="3543975" y="2427631"/>
            <a:ext cx="619" cy="95530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A6297A4-DEE8-BA4E-B8BE-401E935F12F3}"/>
              </a:ext>
            </a:extLst>
          </p:cNvPr>
          <p:cNvSpPr txBox="1"/>
          <p:nvPr/>
        </p:nvSpPr>
        <p:spPr>
          <a:xfrm>
            <a:off x="498202" y="2694068"/>
            <a:ext cx="2079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>
                    <a:lumMod val="75000"/>
                  </a:schemeClr>
                </a:solidFill>
              </a:rPr>
              <a:t>HD Station</a:t>
            </a:r>
          </a:p>
          <a:p>
            <a:r>
              <a:rPr kumimoji="1" lang="en-US" altLang="zh-TW"/>
              <a:t>HDMI</a:t>
            </a:r>
            <a:r>
              <a:rPr kumimoji="1" lang="zh-CN" altLang="en-US"/>
              <a:t>直接輸出電視播放</a:t>
            </a:r>
            <a:endParaRPr kumimoji="1"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1C63DF9-A0C7-364F-95AB-B515F35E2222}"/>
              </a:ext>
            </a:extLst>
          </p:cNvPr>
          <p:cNvSpPr txBox="1"/>
          <p:nvPr/>
        </p:nvSpPr>
        <p:spPr>
          <a:xfrm rot="1800000">
            <a:off x="4510052" y="2394226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>
                    <a:lumMod val="75000"/>
                  </a:schemeClr>
                </a:solidFill>
              </a:rPr>
              <a:t>File Station</a:t>
            </a:r>
          </a:p>
          <a:p>
            <a:r>
              <a:rPr kumimoji="1" lang="zh-CN" altLang="en-US"/>
              <a:t>影片預覽加速</a:t>
            </a:r>
            <a:endParaRPr kumimoji="1"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74C9A69-1F9A-A64F-A05B-A6DE74747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357" y="3474572"/>
            <a:ext cx="1951406" cy="1146333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CA5601CF-3F9D-9F41-8DE8-9E2A947C78E0}"/>
              </a:ext>
            </a:extLst>
          </p:cNvPr>
          <p:cNvSpPr txBox="1"/>
          <p:nvPr/>
        </p:nvSpPr>
        <p:spPr>
          <a:xfrm>
            <a:off x="3535880" y="2774939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>
                <a:solidFill>
                  <a:schemeClr val="accent6">
                    <a:lumMod val="75000"/>
                  </a:schemeClr>
                </a:solidFill>
              </a:rPr>
              <a:t>File Station</a:t>
            </a:r>
          </a:p>
          <a:p>
            <a:r>
              <a:rPr kumimoji="1" lang="zh-CN" altLang="en-US"/>
              <a:t>背景轉檔後分享</a:t>
            </a:r>
            <a:endParaRPr kumimoji="1" lang="zh-TW" altLang="en-US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3BD5D396-46E5-A049-B0B0-187C688E69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256" y="2955066"/>
            <a:ext cx="1960534" cy="1146334"/>
          </a:xfrm>
          <a:prstGeom prst="rect">
            <a:avLst/>
          </a:prstGeom>
        </p:spPr>
      </p:pic>
      <p:cxnSp>
        <p:nvCxnSpPr>
          <p:cNvPr id="37" name="直線箭頭接點 36">
            <a:extLst>
              <a:ext uri="{FF2B5EF4-FFF2-40B4-BE49-F238E27FC236}">
                <a16:creationId xmlns:a16="http://schemas.microsoft.com/office/drawing/2014/main" id="{167031C3-C95A-8F40-9F19-4875319532AD}"/>
              </a:ext>
            </a:extLst>
          </p:cNvPr>
          <p:cNvCxnSpPr>
            <a:cxnSpLocks/>
          </p:cNvCxnSpPr>
          <p:nvPr/>
        </p:nvCxnSpPr>
        <p:spPr>
          <a:xfrm>
            <a:off x="4310669" y="1910970"/>
            <a:ext cx="1867615" cy="1601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42A51F2-F6EB-B84B-BCCA-64925D39FEA9}"/>
              </a:ext>
            </a:extLst>
          </p:cNvPr>
          <p:cNvSpPr txBox="1"/>
          <p:nvPr/>
        </p:nvSpPr>
        <p:spPr>
          <a:xfrm>
            <a:off x="4368085" y="1356207"/>
            <a:ext cx="1944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b="1" err="1">
                <a:solidFill>
                  <a:schemeClr val="accent6">
                    <a:lumMod val="75000"/>
                  </a:schemeClr>
                </a:solidFill>
              </a:rPr>
              <a:t>Mediastream</a:t>
            </a:r>
            <a:r>
              <a:rPr kumimoji="1" lang="en-US" altLang="zh-TW" b="1">
                <a:solidFill>
                  <a:schemeClr val="accent6">
                    <a:lumMod val="75000"/>
                  </a:schemeClr>
                </a:solidFill>
              </a:rPr>
              <a:t> Add on</a:t>
            </a:r>
          </a:p>
          <a:p>
            <a:r>
              <a:rPr kumimoji="1" lang="zh-CN" altLang="en-US"/>
              <a:t>串流輸出加速</a:t>
            </a:r>
            <a:endParaRPr kumimoji="1" lang="zh-TW" altLang="en-US"/>
          </a:p>
        </p:txBody>
      </p:sp>
      <p:cxnSp>
        <p:nvCxnSpPr>
          <p:cNvPr id="43" name="直線箭頭接點 42">
            <a:extLst>
              <a:ext uri="{FF2B5EF4-FFF2-40B4-BE49-F238E27FC236}">
                <a16:creationId xmlns:a16="http://schemas.microsoft.com/office/drawing/2014/main" id="{0F2B7676-4CF6-8C46-B3C8-A6B3BAB7E748}"/>
              </a:ext>
            </a:extLst>
          </p:cNvPr>
          <p:cNvCxnSpPr>
            <a:cxnSpLocks/>
          </p:cNvCxnSpPr>
          <p:nvPr/>
        </p:nvCxnSpPr>
        <p:spPr>
          <a:xfrm>
            <a:off x="1643422" y="1958071"/>
            <a:ext cx="811341" cy="0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3A4C258-432A-5C41-92A8-23D11869612D}"/>
              </a:ext>
            </a:extLst>
          </p:cNvPr>
          <p:cNvSpPr txBox="1"/>
          <p:nvPr/>
        </p:nvSpPr>
        <p:spPr>
          <a:xfrm>
            <a:off x="1551395" y="1634888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素材輸入</a:t>
            </a:r>
          </a:p>
        </p:txBody>
      </p:sp>
      <p:pic>
        <p:nvPicPr>
          <p:cNvPr id="48" name="Picture 51">
            <a:extLst>
              <a:ext uri="{FF2B5EF4-FFF2-40B4-BE49-F238E27FC236}">
                <a16:creationId xmlns:a16="http://schemas.microsoft.com/office/drawing/2014/main" id="{6A6D2A15-A892-5F40-9FD5-E30B49F0D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8458" y="1243542"/>
            <a:ext cx="1664738" cy="9364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5A509F1F-B569-144A-B8E9-C02490F9098B}"/>
              </a:ext>
            </a:extLst>
          </p:cNvPr>
          <p:cNvSpPr/>
          <p:nvPr/>
        </p:nvSpPr>
        <p:spPr>
          <a:xfrm>
            <a:off x="6290881" y="2240237"/>
            <a:ext cx="2712602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kumimoji="1" lang="en-US" altLang="zh-TW" err="1"/>
              <a:t>AppTV</a:t>
            </a:r>
            <a:r>
              <a:rPr kumimoji="1" lang="en-US" altLang="zh-TW"/>
              <a:t>/ Chrome Cast/ smart TV</a:t>
            </a:r>
            <a:endParaRPr kumimoji="1"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275AD3F6-6528-274C-975A-0807CADFF4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554" y="3960881"/>
            <a:ext cx="705534" cy="70553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FB461E6-9BBE-C94C-859A-56206F68C4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48" b="96377" l="1937" r="94915">
                        <a14:foregroundMark x1="7990" y1="47645" x2="7990" y2="47645"/>
                        <a14:foregroundMark x1="4358" y1="46196" x2="4358" y2="46196"/>
                        <a14:foregroundMark x1="6295" y1="40399" x2="6295" y2="40399"/>
                        <a14:foregroundMark x1="16465" y1="14130" x2="16465" y2="14130"/>
                        <a14:foregroundMark x1="8475" y1="4348" x2="8475" y2="4348"/>
                        <a14:foregroundMark x1="69855" y1="84058" x2="69855" y2="84058"/>
                        <a14:foregroundMark x1="91889" y1="55978" x2="91889" y2="55978"/>
                        <a14:foregroundMark x1="95157" y1="85870" x2="95157" y2="85870"/>
                        <a14:foregroundMark x1="81477" y1="96377" x2="81477" y2="96377"/>
                        <a14:foregroundMark x1="1937" y1="55254" x2="1937" y2="55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29" y="1354934"/>
            <a:ext cx="1387559" cy="927279"/>
          </a:xfrm>
          <a:prstGeom prst="rect">
            <a:avLst/>
          </a:prstGeom>
        </p:spPr>
      </p:pic>
      <p:pic>
        <p:nvPicPr>
          <p:cNvPr id="34" name="Picture 28">
            <a:extLst>
              <a:ext uri="{FF2B5EF4-FFF2-40B4-BE49-F238E27FC236}">
                <a16:creationId xmlns:a16="http://schemas.microsoft.com/office/drawing/2014/main" id="{A37F793C-A8EE-44F5-A5F8-14231DBC028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2949" y="1668972"/>
            <a:ext cx="750135" cy="616992"/>
          </a:xfrm>
          <a:prstGeom prst="rect">
            <a:avLst/>
          </a:prstGeom>
        </p:spPr>
      </p:pic>
      <p:pic>
        <p:nvPicPr>
          <p:cNvPr id="36" name="Shape 369" descr="「streaming device icon png」的圖片搜尋結果">
            <a:extLst>
              <a:ext uri="{FF2B5EF4-FFF2-40B4-BE49-F238E27FC236}">
                <a16:creationId xmlns:a16="http://schemas.microsoft.com/office/drawing/2014/main" id="{07D13D08-1D1A-408A-8EEB-B1CFDAF2670E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732" y="1216691"/>
            <a:ext cx="882374" cy="4593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直線箭頭接點 12">
            <a:extLst>
              <a:ext uri="{FF2B5EF4-FFF2-40B4-BE49-F238E27FC236}">
                <a16:creationId xmlns:a16="http://schemas.microsoft.com/office/drawing/2014/main" id="{758938C2-F37E-4DE4-BBBD-4EADBF3397CF}"/>
              </a:ext>
            </a:extLst>
          </p:cNvPr>
          <p:cNvCxnSpPr>
            <a:cxnSpLocks/>
          </p:cNvCxnSpPr>
          <p:nvPr/>
        </p:nvCxnSpPr>
        <p:spPr>
          <a:xfrm flipH="1">
            <a:off x="2328568" y="2465056"/>
            <a:ext cx="920460" cy="88658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Shape 215">
            <a:extLst>
              <a:ext uri="{FF2B5EF4-FFF2-40B4-BE49-F238E27FC236}">
                <a16:creationId xmlns:a16="http://schemas.microsoft.com/office/drawing/2014/main" id="{E028F5EA-61AB-4961-BBAD-1725BF532BEF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356642" y="3343055"/>
            <a:ext cx="2250957" cy="1415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F495F90-50D5-4C6D-A200-B4C7139A100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9891" y="1117972"/>
            <a:ext cx="1938092" cy="160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48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光, 自行車, 坐, 水 的圖片&#10;&#10;自動產生的描述">
            <a:extLst>
              <a:ext uri="{FF2B5EF4-FFF2-40B4-BE49-F238E27FC236}">
                <a16:creationId xmlns:a16="http://schemas.microsoft.com/office/drawing/2014/main" id="{B8643980-C0B6-4591-9866-D4F2A7072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0" y="1066619"/>
            <a:ext cx="2235909" cy="209752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3568F6-C682-954B-BDD0-8924ECDFB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影像加速應用</a:t>
            </a:r>
            <a:r>
              <a:rPr kumimoji="1" lang="en-US" altLang="zh-CN"/>
              <a:t>2</a:t>
            </a:r>
            <a:r>
              <a:rPr kumimoji="1" lang="en-US" altLang="zh-TW"/>
              <a:t>-AI</a:t>
            </a:r>
            <a:r>
              <a:rPr kumimoji="1" lang="zh-CN" altLang="en-US"/>
              <a:t>推論主機</a:t>
            </a:r>
            <a:endParaRPr kumimoji="1" lang="zh-TW" altLang="en-US"/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B10D3BA1-36CB-AB4D-AF5A-9D8D225D0807}"/>
              </a:ext>
            </a:extLst>
          </p:cNvPr>
          <p:cNvSpPr txBox="1"/>
          <p:nvPr/>
        </p:nvSpPr>
        <p:spPr>
          <a:xfrm>
            <a:off x="3749579" y="1209773"/>
            <a:ext cx="5020317" cy="1322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人工智慧的最後最後一步就是依據深度學習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(Deep Learning)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後的模型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(Model)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進行推論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(Inference)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。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GPU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卡也成為推論加速的利器。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QNAP </a:t>
            </a:r>
            <a:r>
              <a:rPr lang="en-US" altLang="zh-CN" b="1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QuAI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 SDK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與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GPU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加速已經成功應用在醫療領域的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X-ray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影像推論。</a:t>
            </a:r>
          </a:p>
        </p:txBody>
      </p:sp>
      <p:pic>
        <p:nvPicPr>
          <p:cNvPr id="10" name="圖片 9" descr="一張含有 黑暗, 建築物, 窗戶, 相片 的圖片&#10;&#10;自動產生的描述">
            <a:extLst>
              <a:ext uri="{FF2B5EF4-FFF2-40B4-BE49-F238E27FC236}">
                <a16:creationId xmlns:a16="http://schemas.microsoft.com/office/drawing/2014/main" id="{00DC1F2C-CCE1-4AB7-900B-C4DBF7385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324" y="1828105"/>
            <a:ext cx="2935524" cy="283944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B581686-570A-424E-802A-15CF7C5D7D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9579" y="3050135"/>
            <a:ext cx="1785931" cy="168767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085B8D-6C68-48F5-9F7D-A68E4644CA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652" y="2524143"/>
            <a:ext cx="2809362" cy="232600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AAD8C34-D518-174C-A94E-801646D547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0379" y="2297140"/>
            <a:ext cx="752995" cy="75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49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zh-CN" altLang="en-US" sz="2800"/>
              <a:t>影像加速應用</a:t>
            </a:r>
            <a:r>
              <a:rPr kumimoji="1" lang="en-US" altLang="zh-CN" sz="2800"/>
              <a:t>3</a:t>
            </a:r>
            <a:r>
              <a:rPr kumimoji="1" lang="zh-TW" altLang="en-US" sz="2800"/>
              <a:t> 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Virtualization Station </a:t>
            </a: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虛擬機器工作站</a:t>
            </a:r>
            <a:b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700">
                <a:latin typeface="Arial" panose="020B0604020202020204" pitchFamily="34" charset="0"/>
                <a:sym typeface="Arial" panose="020B0604020202020204" pitchFamily="34" charset="0"/>
              </a:rPr>
              <a:t>一機多用途更如虎添翼，執行更多虛擬機</a:t>
            </a:r>
            <a:r>
              <a:rPr lang="en-US" altLang="zh-TW" sz="2700">
                <a:latin typeface="Arial" panose="020B0604020202020204" pitchFamily="34" charset="0"/>
                <a:sym typeface="Arial" panose="020B0604020202020204" pitchFamily="34" charset="0"/>
              </a:rPr>
              <a:t>!</a:t>
            </a:r>
            <a:endParaRPr lang="zh-TW" altLang="en-US" sz="27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4C9598-C693-1741-AEA1-082C48790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8442" y="1505915"/>
            <a:ext cx="5001242" cy="292899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258418" y="1472785"/>
            <a:ext cx="3550024" cy="784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763"/>
              </a:lnSpc>
            </a:pP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Virtualization Station 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允許您在 </a:t>
            </a: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上建立虛擬機器來安裝 </a:t>
            </a: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</a:t>
            </a:r>
            <a:r>
              <a:rPr lang="zh-TW" altLang="en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r>
              <a:rPr lang="zh-TW" altLang="en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UNIX 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及 </a:t>
            </a:r>
            <a:r>
              <a:rPr lang="en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Android 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等作業系統</a:t>
            </a:r>
            <a:r>
              <a:rPr lang="en-US" altLang="zh-TW" sz="15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258967" y="2336905"/>
            <a:ext cx="3622603" cy="201593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35731" indent="-135731">
              <a:lnSpc>
                <a:spcPts val="1725"/>
              </a:lnSpc>
              <a:spcBef>
                <a:spcPts val="150"/>
              </a:spcBef>
              <a:buFont typeface="Arial" panose="020B0604020202020204" pitchFamily="34" charset="0"/>
              <a:buChar char="•"/>
            </a:pP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</a:t>
            </a:r>
            <a:r>
              <a:rPr lang="zh-TW" altLang="en-US" sz="1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遠端桌面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的方式來操作虛擬機器
虛擬機器匯入匯出
輕鬆建立 </a:t>
            </a:r>
            <a:r>
              <a:rPr lang="en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VM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備份和還原工作或系統緩照
虛擬交換器</a:t>
            </a:r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支援多種網路模式
支援 </a:t>
            </a:r>
            <a:r>
              <a:rPr lang="en" altLang="zh-TW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USB </a:t>
            </a: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裝置連入</a:t>
            </a:r>
            <a:endParaRPr lang="en-US" altLang="zh-TW" sz="105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35731" indent="-135731">
              <a:lnSpc>
                <a:spcPts val="1725"/>
              </a:lnSpc>
              <a:spcBef>
                <a:spcPts val="150"/>
              </a:spcBef>
              <a:buFont typeface="Arial" panose="020B0604020202020204" pitchFamily="34" charset="0"/>
              <a:buChar char="•"/>
            </a:pP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支援外接顯卡的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</a:p>
          <a:p>
            <a:pPr>
              <a:lnSpc>
                <a:spcPts val="1725"/>
              </a:lnSpc>
              <a:spcBef>
                <a:spcPts val="150"/>
              </a:spcBef>
            </a:pP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  </a:t>
            </a:r>
            <a:r>
              <a:rPr lang="en-US" altLang="zh-TW" sz="18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GPU passthrough </a:t>
            </a:r>
          </a:p>
          <a:p>
            <a:pPr>
              <a:lnSpc>
                <a:spcPts val="1725"/>
              </a:lnSpc>
              <a:spcBef>
                <a:spcPts val="150"/>
              </a:spcBef>
            </a:pPr>
            <a:r>
              <a:rPr lang="en-US" altLang="zh-CN" sz="18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 </a:t>
            </a:r>
            <a:r>
              <a:rPr lang="zh-CN" altLang="en-US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讓</a:t>
            </a:r>
            <a:r>
              <a:rPr lang="en-US" altLang="zh-CN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VM 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也獲得圖形應用加速</a:t>
            </a:r>
          </a:p>
        </p:txBody>
      </p:sp>
      <p:pic>
        <p:nvPicPr>
          <p:cNvPr id="5" name="圖片 4" hidden="1">
            <a:extLst>
              <a:ext uri="{FF2B5EF4-FFF2-40B4-BE49-F238E27FC236}">
                <a16:creationId xmlns:a16="http://schemas.microsoft.com/office/drawing/2014/main" id="{B5145C5C-AEAF-0D42-98D1-6DB87EE77B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8970" y="3892288"/>
            <a:ext cx="924539" cy="9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6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94E67A6-C683-47F1-AA4E-E70709FA4ABC}"/>
              </a:ext>
            </a:extLst>
          </p:cNvPr>
          <p:cNvSpPr txBox="1"/>
          <p:nvPr/>
        </p:nvSpPr>
        <p:spPr>
          <a:xfrm>
            <a:off x="522203" y="2077246"/>
            <a:ext cx="3038893" cy="400110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err="1">
                <a:latin typeface="Microsoft JhengHei UI"/>
              </a:rPr>
              <a:t>使用</a:t>
            </a:r>
            <a:r>
              <a:rPr lang="en-US" altLang="zh-TW" sz="2000">
                <a:latin typeface="Microsoft JhengHei UI"/>
              </a:rPr>
              <a:t> ZFS 的 </a:t>
            </a:r>
            <a:r>
              <a:rPr lang="en-US" altLang="zh-TW" sz="2000" err="1">
                <a:latin typeface="Microsoft JhengHei UI"/>
              </a:rPr>
              <a:t>QuTS</a:t>
            </a:r>
            <a:r>
              <a:rPr lang="en-US" altLang="zh-TW" sz="2000">
                <a:latin typeface="Microsoft JhengHei UI"/>
              </a:rPr>
              <a:t> hero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F1384BE-2931-4540-92C1-D174748CA763}"/>
              </a:ext>
            </a:extLst>
          </p:cNvPr>
          <p:cNvCxnSpPr>
            <a:cxnSpLocks/>
          </p:cNvCxnSpPr>
          <p:nvPr/>
        </p:nvCxnSpPr>
        <p:spPr>
          <a:xfrm>
            <a:off x="679552" y="1944286"/>
            <a:ext cx="275953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標題 4">
            <a:extLst>
              <a:ext uri="{FF2B5EF4-FFF2-40B4-BE49-F238E27FC236}">
                <a16:creationId xmlns:a16="http://schemas.microsoft.com/office/drawing/2014/main" id="{FB0AB15B-C0A5-41F4-AD89-4AB9ED64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03" y="1126958"/>
            <a:ext cx="3038893" cy="750094"/>
          </a:xfrm>
        </p:spPr>
        <p:txBody>
          <a:bodyPr>
            <a:normAutofit fontScale="90000"/>
          </a:bodyPr>
          <a:lstStyle/>
          <a:p>
            <a:r>
              <a:rPr lang="zh-TW" altLang="en-US"/>
              <a:t>企業級作業系統</a:t>
            </a:r>
          </a:p>
        </p:txBody>
      </p:sp>
    </p:spTree>
    <p:extLst>
      <p:ext uri="{BB962C8B-B14F-4D97-AF65-F5344CB8AC3E}">
        <p14:creationId xmlns:p14="http://schemas.microsoft.com/office/powerpoint/2010/main" val="509489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2F5EC5A-CFD3-4008-9E10-D64611BAD452}"/>
              </a:ext>
            </a:extLst>
          </p:cNvPr>
          <p:cNvSpPr txBox="1"/>
          <p:nvPr/>
        </p:nvSpPr>
        <p:spPr>
          <a:xfrm>
            <a:off x="4467655" y="1418794"/>
            <a:ext cx="4293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是您最好的選擇</a:t>
            </a:r>
            <a:r>
              <a:rPr lang="en-US" altLang="zh-TW" sz="4000">
                <a:solidFill>
                  <a:srgbClr val="44494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4000">
              <a:solidFill>
                <a:srgbClr val="44494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剪去對角角落 35">
            <a:extLst>
              <a:ext uri="{FF2B5EF4-FFF2-40B4-BE49-F238E27FC236}">
                <a16:creationId xmlns:a16="http://schemas.microsoft.com/office/drawing/2014/main" id="{38DB94C6-08DE-43EF-9969-ECADCE5A32BD}"/>
              </a:ext>
            </a:extLst>
          </p:cNvPr>
          <p:cNvSpPr/>
          <p:nvPr/>
        </p:nvSpPr>
        <p:spPr>
          <a:xfrm>
            <a:off x="384696" y="2239957"/>
            <a:ext cx="3301049" cy="86531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70A5040-0F49-4B72-B625-159B006E0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21" y="143819"/>
            <a:ext cx="8969979" cy="750094"/>
          </a:xfrm>
        </p:spPr>
        <p:txBody>
          <a:bodyPr>
            <a:noAutofit/>
          </a:bodyPr>
          <a:lstStyle/>
          <a:p>
            <a:pPr>
              <a:lnSpc>
                <a:spcPts val="3825"/>
              </a:lnSpc>
            </a:pPr>
            <a:r>
              <a:rPr lang="en-US" altLang="zh-TW"/>
              <a:t>QNAP </a:t>
            </a:r>
            <a:r>
              <a:rPr lang="zh-TW" altLang="en-US"/>
              <a:t>首款</a:t>
            </a:r>
            <a:r>
              <a:rPr lang="en-US" altLang="zh-TW" err="1"/>
              <a:t>QuTS</a:t>
            </a:r>
            <a:r>
              <a:rPr lang="en-US" altLang="zh-TW"/>
              <a:t> hero </a:t>
            </a:r>
            <a:r>
              <a:rPr lang="zh-TW" altLang="en-US"/>
              <a:t>桌上機 </a:t>
            </a:r>
            <a:r>
              <a:rPr lang="en-US" altLang="zh-TW"/>
              <a:t>:</a:t>
            </a:r>
            <a:br>
              <a:rPr lang="en-US" altLang="zh-TW"/>
            </a:br>
            <a:r>
              <a:rPr lang="zh-TW" altLang="en-US"/>
              <a:t>為什麼我們企業級 </a:t>
            </a:r>
            <a:r>
              <a:rPr lang="en-US" altLang="zh-TW"/>
              <a:t>NAS </a:t>
            </a:r>
            <a:r>
              <a:rPr lang="zh-TW" altLang="en-US"/>
              <a:t>選用 </a:t>
            </a:r>
            <a:r>
              <a:rPr lang="en-US" altLang="zh-TW"/>
              <a:t>ZFS </a:t>
            </a:r>
            <a:r>
              <a:rPr lang="zh-TW" altLang="en-US"/>
              <a:t>檔案系統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4FF33F3-34BB-492C-98BF-F274DEB7672C}"/>
              </a:ext>
            </a:extLst>
          </p:cNvPr>
          <p:cNvSpPr/>
          <p:nvPr/>
        </p:nvSpPr>
        <p:spPr>
          <a:xfrm>
            <a:off x="320645" y="2119057"/>
            <a:ext cx="3283345" cy="905386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0D54D84-27E4-49B6-9EBB-0F4CDF40F95A}"/>
              </a:ext>
            </a:extLst>
          </p:cNvPr>
          <p:cNvGrpSpPr/>
          <p:nvPr/>
        </p:nvGrpSpPr>
        <p:grpSpPr>
          <a:xfrm>
            <a:off x="7394278" y="1211233"/>
            <a:ext cx="1568916" cy="3201194"/>
            <a:chOff x="7548921" y="256165"/>
            <a:chExt cx="1291399" cy="2634952"/>
          </a:xfrm>
        </p:grpSpPr>
        <p:pic>
          <p:nvPicPr>
            <p:cNvPr id="37" name="圖片 36" descr="一張含有 時鐘 的圖片&#10;&#10;自動產生的描述">
              <a:extLst>
                <a:ext uri="{FF2B5EF4-FFF2-40B4-BE49-F238E27FC236}">
                  <a16:creationId xmlns:a16="http://schemas.microsoft.com/office/drawing/2014/main" id="{50B9E299-A037-4E93-9C33-47AB3814C7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97"/>
            <a:stretch/>
          </p:blipFill>
          <p:spPr>
            <a:xfrm flipH="1">
              <a:off x="7548921" y="256165"/>
              <a:ext cx="1291399" cy="2634952"/>
            </a:xfrm>
            <a:prstGeom prst="rect">
              <a:avLst/>
            </a:prstGeom>
          </p:spPr>
        </p:pic>
        <p:pic>
          <p:nvPicPr>
            <p:cNvPr id="19" name="圖片 18" descr="一張含有 電子用品, 監視器, 螢幕 的圖片&#10;&#10;自動產生的描述">
              <a:extLst>
                <a:ext uri="{FF2B5EF4-FFF2-40B4-BE49-F238E27FC236}">
                  <a16:creationId xmlns:a16="http://schemas.microsoft.com/office/drawing/2014/main" id="{4E9D2EA4-4D81-45D4-B7D3-693E68F5C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9954" y="390123"/>
              <a:ext cx="588842" cy="1040588"/>
            </a:xfrm>
            <a:prstGeom prst="rect">
              <a:avLst/>
            </a:prstGeom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0C18683B-6F8C-4930-96A1-49B886B7BD78}"/>
              </a:ext>
            </a:extLst>
          </p:cNvPr>
          <p:cNvSpPr/>
          <p:nvPr/>
        </p:nvSpPr>
        <p:spPr>
          <a:xfrm>
            <a:off x="229699" y="1339307"/>
            <a:ext cx="4421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因為我們知道，企業重視這些</a:t>
            </a:r>
            <a:r>
              <a:rPr lang="en-US" altLang="zh-TW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...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1D9B2DE-4F3C-4391-8988-D2A006FCFBF6}"/>
              </a:ext>
            </a:extLst>
          </p:cNvPr>
          <p:cNvSpPr/>
          <p:nvPr/>
        </p:nvSpPr>
        <p:spPr>
          <a:xfrm>
            <a:off x="330307" y="2196523"/>
            <a:ext cx="3271389" cy="72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50"/>
              </a:lnSpc>
            </a:pP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企業大量導入 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All Flash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方案，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消耗成為 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成本結構的關鍵</a:t>
            </a:r>
          </a:p>
        </p:txBody>
      </p:sp>
      <p:sp>
        <p:nvSpPr>
          <p:cNvPr id="38" name="矩形: 剪去對角角落 37">
            <a:extLst>
              <a:ext uri="{FF2B5EF4-FFF2-40B4-BE49-F238E27FC236}">
                <a16:creationId xmlns:a16="http://schemas.microsoft.com/office/drawing/2014/main" id="{4BDDBF70-BF20-4AF7-9DC1-7BF710A5CBAA}"/>
              </a:ext>
            </a:extLst>
          </p:cNvPr>
          <p:cNvSpPr/>
          <p:nvPr/>
        </p:nvSpPr>
        <p:spPr>
          <a:xfrm>
            <a:off x="384696" y="3521576"/>
            <a:ext cx="3301049" cy="86531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D279D8C0-25E8-4FB6-BD84-365D3C9187A0}"/>
              </a:ext>
            </a:extLst>
          </p:cNvPr>
          <p:cNvSpPr/>
          <p:nvPr/>
        </p:nvSpPr>
        <p:spPr>
          <a:xfrm>
            <a:off x="320645" y="3400676"/>
            <a:ext cx="3283345" cy="905386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C5A864B-7294-4657-83C0-F2D16D88C0A4}"/>
              </a:ext>
            </a:extLst>
          </p:cNvPr>
          <p:cNvSpPr/>
          <p:nvPr/>
        </p:nvSpPr>
        <p:spPr>
          <a:xfrm>
            <a:off x="330307" y="3478142"/>
            <a:ext cx="3271389" cy="72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50"/>
              </a:lnSpc>
            </a:pP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企業資料失之毫釐差之千里，確保資料完整性至關重要</a:t>
            </a:r>
          </a:p>
        </p:txBody>
      </p:sp>
      <p:sp>
        <p:nvSpPr>
          <p:cNvPr id="41" name="矩形: 剪去對角角落 40">
            <a:extLst>
              <a:ext uri="{FF2B5EF4-FFF2-40B4-BE49-F238E27FC236}">
                <a16:creationId xmlns:a16="http://schemas.microsoft.com/office/drawing/2014/main" id="{F1863F66-DF73-43BF-904C-E0502609AE0C}"/>
              </a:ext>
            </a:extLst>
          </p:cNvPr>
          <p:cNvSpPr/>
          <p:nvPr/>
        </p:nvSpPr>
        <p:spPr>
          <a:xfrm>
            <a:off x="3962390" y="2239957"/>
            <a:ext cx="3301049" cy="86531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08B398E4-4F59-42BB-850D-AD419E124B8E}"/>
              </a:ext>
            </a:extLst>
          </p:cNvPr>
          <p:cNvSpPr/>
          <p:nvPr/>
        </p:nvSpPr>
        <p:spPr>
          <a:xfrm>
            <a:off x="3898339" y="2119057"/>
            <a:ext cx="3283345" cy="905386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37C4D33-A8FD-42CC-9CE9-DC31621EE35B}"/>
              </a:ext>
            </a:extLst>
          </p:cNvPr>
          <p:cNvSpPr/>
          <p:nvPr/>
        </p:nvSpPr>
        <p:spPr>
          <a:xfrm>
            <a:off x="3908001" y="2196523"/>
            <a:ext cx="3271389" cy="72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50"/>
              </a:lnSpc>
            </a:pP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數位轉型仰賴大量數據分析，需要 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PB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等級的單位儲存空間</a:t>
            </a:r>
          </a:p>
        </p:txBody>
      </p:sp>
      <p:sp>
        <p:nvSpPr>
          <p:cNvPr id="44" name="矩形: 剪去對角角落 43">
            <a:extLst>
              <a:ext uri="{FF2B5EF4-FFF2-40B4-BE49-F238E27FC236}">
                <a16:creationId xmlns:a16="http://schemas.microsoft.com/office/drawing/2014/main" id="{430BCA1C-CC22-4B06-8D38-422D2A005433}"/>
              </a:ext>
            </a:extLst>
          </p:cNvPr>
          <p:cNvSpPr/>
          <p:nvPr/>
        </p:nvSpPr>
        <p:spPr>
          <a:xfrm>
            <a:off x="3962390" y="3521576"/>
            <a:ext cx="3301049" cy="865314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6D4C16C2-EF67-4DDA-928E-FBFCAD37750D}"/>
              </a:ext>
            </a:extLst>
          </p:cNvPr>
          <p:cNvSpPr/>
          <p:nvPr/>
        </p:nvSpPr>
        <p:spPr>
          <a:xfrm>
            <a:off x="3898339" y="3400676"/>
            <a:ext cx="3283345" cy="905386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522EA1D-3D5B-4712-8665-780A72E7A764}"/>
              </a:ext>
            </a:extLst>
          </p:cNvPr>
          <p:cNvSpPr/>
          <p:nvPr/>
        </p:nvSpPr>
        <p:spPr>
          <a:xfrm>
            <a:off x="3908001" y="3478142"/>
            <a:ext cx="3271389" cy="72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50"/>
              </a:lnSpc>
            </a:pP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即時的災難復原能力，完整的資料備援保護是企業的競爭力指標</a:t>
            </a:r>
          </a:p>
        </p:txBody>
      </p:sp>
    </p:spTree>
    <p:extLst>
      <p:ext uri="{BB962C8B-B14F-4D97-AF65-F5344CB8AC3E}">
        <p14:creationId xmlns:p14="http://schemas.microsoft.com/office/powerpoint/2010/main" val="1465012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: 剪去對角角落 69">
            <a:extLst>
              <a:ext uri="{FF2B5EF4-FFF2-40B4-BE49-F238E27FC236}">
                <a16:creationId xmlns:a16="http://schemas.microsoft.com/office/drawing/2014/main" id="{EA770E08-61CD-4FA0-9B3D-B7204F2D14F0}"/>
              </a:ext>
            </a:extLst>
          </p:cNvPr>
          <p:cNvSpPr/>
          <p:nvPr/>
        </p:nvSpPr>
        <p:spPr>
          <a:xfrm>
            <a:off x="5641234" y="340647"/>
            <a:ext cx="3779255" cy="498803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78B89B1D-78FA-4431-9CEC-25935FD7C92F}"/>
              </a:ext>
            </a:extLst>
          </p:cNvPr>
          <p:cNvSpPr/>
          <p:nvPr/>
        </p:nvSpPr>
        <p:spPr>
          <a:xfrm>
            <a:off x="5608920" y="271284"/>
            <a:ext cx="3758986" cy="52190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矩形: 剪去對角角落 67">
            <a:extLst>
              <a:ext uri="{FF2B5EF4-FFF2-40B4-BE49-F238E27FC236}">
                <a16:creationId xmlns:a16="http://schemas.microsoft.com/office/drawing/2014/main" id="{A41AFE07-2DA7-494E-9863-2320679A32A9}"/>
              </a:ext>
            </a:extLst>
          </p:cNvPr>
          <p:cNvSpPr/>
          <p:nvPr/>
        </p:nvSpPr>
        <p:spPr>
          <a:xfrm>
            <a:off x="360757" y="2626494"/>
            <a:ext cx="2068058" cy="1786856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4D65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: 剪去對角角落 68">
            <a:extLst>
              <a:ext uri="{FF2B5EF4-FFF2-40B4-BE49-F238E27FC236}">
                <a16:creationId xmlns:a16="http://schemas.microsoft.com/office/drawing/2014/main" id="{2B1FC871-CDFE-48C5-BECB-490E967E4AE0}"/>
              </a:ext>
            </a:extLst>
          </p:cNvPr>
          <p:cNvSpPr/>
          <p:nvPr/>
        </p:nvSpPr>
        <p:spPr>
          <a:xfrm>
            <a:off x="379027" y="1338286"/>
            <a:ext cx="2068058" cy="1178720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31D57431-6447-463D-A5E1-C1D87B96D35D}"/>
              </a:ext>
            </a:extLst>
          </p:cNvPr>
          <p:cNvGrpSpPr/>
          <p:nvPr/>
        </p:nvGrpSpPr>
        <p:grpSpPr>
          <a:xfrm>
            <a:off x="2488599" y="1934015"/>
            <a:ext cx="2175152" cy="1397705"/>
            <a:chOff x="2777649" y="1648820"/>
            <a:chExt cx="2384666" cy="1532335"/>
          </a:xfrm>
        </p:grpSpPr>
        <p:pic>
          <p:nvPicPr>
            <p:cNvPr id="46" name="Google Shape;465;p24">
              <a:extLst>
                <a:ext uri="{FF2B5EF4-FFF2-40B4-BE49-F238E27FC236}">
                  <a16:creationId xmlns:a16="http://schemas.microsoft.com/office/drawing/2014/main" id="{1CC464FD-9795-4604-A396-0DB13222BB1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649" y="1648820"/>
              <a:ext cx="2384666" cy="1532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19;p23">
              <a:extLst>
                <a:ext uri="{FF2B5EF4-FFF2-40B4-BE49-F238E27FC236}">
                  <a16:creationId xmlns:a16="http://schemas.microsoft.com/office/drawing/2014/main" id="{F65E2B76-55ED-48DD-B7E4-58A6400ABC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52421" y="1732568"/>
              <a:ext cx="1635125" cy="104964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</p:grp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6BBE9C99-CEEF-4429-A19E-8E6CDFFAF732}"/>
              </a:ext>
            </a:extLst>
          </p:cNvPr>
          <p:cNvSpPr/>
          <p:nvPr/>
        </p:nvSpPr>
        <p:spPr>
          <a:xfrm>
            <a:off x="2845728" y="1249077"/>
            <a:ext cx="5802466" cy="1619809"/>
          </a:xfrm>
          <a:custGeom>
            <a:avLst/>
            <a:gdLst>
              <a:gd name="connsiteX0" fmla="*/ 743712 w 3182112"/>
              <a:gd name="connsiteY0" fmla="*/ 621792 h 682752"/>
              <a:gd name="connsiteX1" fmla="*/ 0 w 3182112"/>
              <a:gd name="connsiteY1" fmla="*/ 0 h 682752"/>
              <a:gd name="connsiteX2" fmla="*/ 3182112 w 3182112"/>
              <a:gd name="connsiteY2" fmla="*/ 0 h 682752"/>
              <a:gd name="connsiteX3" fmla="*/ 2304288 w 3182112"/>
              <a:gd name="connsiteY3" fmla="*/ 658368 h 682752"/>
              <a:gd name="connsiteX4" fmla="*/ 804672 w 3182112"/>
              <a:gd name="connsiteY4" fmla="*/ 682752 h 682752"/>
              <a:gd name="connsiteX0" fmla="*/ 0 w 2438400"/>
              <a:gd name="connsiteY0" fmla="*/ 1626727 h 1687687"/>
              <a:gd name="connsiteX1" fmla="*/ 415131 w 2438400"/>
              <a:gd name="connsiteY1" fmla="*/ 0 h 1687687"/>
              <a:gd name="connsiteX2" fmla="*/ 2438400 w 2438400"/>
              <a:gd name="connsiteY2" fmla="*/ 1004935 h 1687687"/>
              <a:gd name="connsiteX3" fmla="*/ 1560576 w 2438400"/>
              <a:gd name="connsiteY3" fmla="*/ 1663303 h 1687687"/>
              <a:gd name="connsiteX4" fmla="*/ 60960 w 2438400"/>
              <a:gd name="connsiteY4" fmla="*/ 1687687 h 1687687"/>
              <a:gd name="connsiteX0" fmla="*/ 0 w 5389829"/>
              <a:gd name="connsiteY0" fmla="*/ 1626727 h 1687687"/>
              <a:gd name="connsiteX1" fmla="*/ 415131 w 5389829"/>
              <a:gd name="connsiteY1" fmla="*/ 0 h 1687687"/>
              <a:gd name="connsiteX2" fmla="*/ 5389829 w 5389829"/>
              <a:gd name="connsiteY2" fmla="*/ 1312753 h 1687687"/>
              <a:gd name="connsiteX3" fmla="*/ 1560576 w 5389829"/>
              <a:gd name="connsiteY3" fmla="*/ 1663303 h 1687687"/>
              <a:gd name="connsiteX4" fmla="*/ 60960 w 5389829"/>
              <a:gd name="connsiteY4" fmla="*/ 1687687 h 1687687"/>
              <a:gd name="connsiteX0" fmla="*/ 0 w 5389829"/>
              <a:gd name="connsiteY0" fmla="*/ 1626727 h 1863957"/>
              <a:gd name="connsiteX1" fmla="*/ 415131 w 5389829"/>
              <a:gd name="connsiteY1" fmla="*/ 0 h 1863957"/>
              <a:gd name="connsiteX2" fmla="*/ 5389829 w 5389829"/>
              <a:gd name="connsiteY2" fmla="*/ 1312753 h 1863957"/>
              <a:gd name="connsiteX3" fmla="*/ 1560576 w 5389829"/>
              <a:gd name="connsiteY3" fmla="*/ 1663303 h 1863957"/>
              <a:gd name="connsiteX4" fmla="*/ 512652 w 5389829"/>
              <a:gd name="connsiteY4" fmla="*/ 1863957 h 1863957"/>
              <a:gd name="connsiteX0" fmla="*/ 0 w 5389829"/>
              <a:gd name="connsiteY0" fmla="*/ 1626727 h 2114994"/>
              <a:gd name="connsiteX1" fmla="*/ 415131 w 5389829"/>
              <a:gd name="connsiteY1" fmla="*/ 0 h 2114994"/>
              <a:gd name="connsiteX2" fmla="*/ 5389829 w 5389829"/>
              <a:gd name="connsiteY2" fmla="*/ 1312753 h 2114994"/>
              <a:gd name="connsiteX3" fmla="*/ 1549559 w 5389829"/>
              <a:gd name="connsiteY3" fmla="*/ 2114994 h 2114994"/>
              <a:gd name="connsiteX4" fmla="*/ 512652 w 5389829"/>
              <a:gd name="connsiteY4" fmla="*/ 1863957 h 2114994"/>
              <a:gd name="connsiteX0" fmla="*/ 38191 w 5428020"/>
              <a:gd name="connsiteY0" fmla="*/ 1626727 h 2139379"/>
              <a:gd name="connsiteX1" fmla="*/ 453322 w 5428020"/>
              <a:gd name="connsiteY1" fmla="*/ 0 h 2139379"/>
              <a:gd name="connsiteX2" fmla="*/ 5428020 w 5428020"/>
              <a:gd name="connsiteY2" fmla="*/ 1312753 h 2139379"/>
              <a:gd name="connsiteX3" fmla="*/ 1587750 w 5428020"/>
              <a:gd name="connsiteY3" fmla="*/ 2114994 h 2139379"/>
              <a:gd name="connsiteX4" fmla="*/ 0 w 5428020"/>
              <a:gd name="connsiteY4" fmla="*/ 2139379 h 2139379"/>
              <a:gd name="connsiteX0" fmla="*/ 38191 w 5428020"/>
              <a:gd name="connsiteY0" fmla="*/ 1626727 h 2148044"/>
              <a:gd name="connsiteX1" fmla="*/ 453322 w 5428020"/>
              <a:gd name="connsiteY1" fmla="*/ 0 h 2148044"/>
              <a:gd name="connsiteX2" fmla="*/ 5428020 w 5428020"/>
              <a:gd name="connsiteY2" fmla="*/ 1312753 h 2148044"/>
              <a:gd name="connsiteX3" fmla="*/ 1565716 w 5428020"/>
              <a:gd name="connsiteY3" fmla="*/ 2148044 h 2148044"/>
              <a:gd name="connsiteX4" fmla="*/ 0 w 5428020"/>
              <a:gd name="connsiteY4" fmla="*/ 2139379 h 2148044"/>
              <a:gd name="connsiteX0" fmla="*/ 38191 w 5428020"/>
              <a:gd name="connsiteY0" fmla="*/ 1575927 h 2097244"/>
              <a:gd name="connsiteX1" fmla="*/ 491422 w 5428020"/>
              <a:gd name="connsiteY1" fmla="*/ 0 h 2097244"/>
              <a:gd name="connsiteX2" fmla="*/ 5428020 w 5428020"/>
              <a:gd name="connsiteY2" fmla="*/ 1261953 h 2097244"/>
              <a:gd name="connsiteX3" fmla="*/ 1565716 w 5428020"/>
              <a:gd name="connsiteY3" fmla="*/ 2097244 h 2097244"/>
              <a:gd name="connsiteX4" fmla="*/ 0 w 5428020"/>
              <a:gd name="connsiteY4" fmla="*/ 2088579 h 2097244"/>
              <a:gd name="connsiteX0" fmla="*/ 38191 w 6075720"/>
              <a:gd name="connsiteY0" fmla="*/ 1575927 h 2097244"/>
              <a:gd name="connsiteX1" fmla="*/ 491422 w 6075720"/>
              <a:gd name="connsiteY1" fmla="*/ 0 h 2097244"/>
              <a:gd name="connsiteX2" fmla="*/ 6075720 w 6075720"/>
              <a:gd name="connsiteY2" fmla="*/ 1490553 h 2097244"/>
              <a:gd name="connsiteX3" fmla="*/ 1565716 w 6075720"/>
              <a:gd name="connsiteY3" fmla="*/ 2097244 h 2097244"/>
              <a:gd name="connsiteX4" fmla="*/ 0 w 6075720"/>
              <a:gd name="connsiteY4" fmla="*/ 2088579 h 2097244"/>
              <a:gd name="connsiteX0" fmla="*/ 38191 w 6075720"/>
              <a:gd name="connsiteY0" fmla="*/ 1586943 h 2108260"/>
              <a:gd name="connsiteX1" fmla="*/ 2364290 w 6075720"/>
              <a:gd name="connsiteY1" fmla="*/ 0 h 2108260"/>
              <a:gd name="connsiteX2" fmla="*/ 6075720 w 6075720"/>
              <a:gd name="connsiteY2" fmla="*/ 1501569 h 2108260"/>
              <a:gd name="connsiteX3" fmla="*/ 1565716 w 6075720"/>
              <a:gd name="connsiteY3" fmla="*/ 2108260 h 2108260"/>
              <a:gd name="connsiteX4" fmla="*/ 0 w 6075720"/>
              <a:gd name="connsiteY4" fmla="*/ 2099595 h 2108260"/>
              <a:gd name="connsiteX0" fmla="*/ 38191 w 7915537"/>
              <a:gd name="connsiteY0" fmla="*/ 1586943 h 2108260"/>
              <a:gd name="connsiteX1" fmla="*/ 2364290 w 7915537"/>
              <a:gd name="connsiteY1" fmla="*/ 0 h 2108260"/>
              <a:gd name="connsiteX2" fmla="*/ 7915537 w 7915537"/>
              <a:gd name="connsiteY2" fmla="*/ 1512586 h 2108260"/>
              <a:gd name="connsiteX3" fmla="*/ 1565716 w 7915537"/>
              <a:gd name="connsiteY3" fmla="*/ 2108260 h 2108260"/>
              <a:gd name="connsiteX4" fmla="*/ 0 w 7915537"/>
              <a:gd name="connsiteY4" fmla="*/ 2099595 h 2108260"/>
              <a:gd name="connsiteX0" fmla="*/ 38191 w 7915537"/>
              <a:gd name="connsiteY0" fmla="*/ 156491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086227"/>
              <a:gd name="connsiteX1" fmla="*/ 1967683 w 7915537"/>
              <a:gd name="connsiteY1" fmla="*/ 0 h 2086227"/>
              <a:gd name="connsiteX2" fmla="*/ 7915537 w 7915537"/>
              <a:gd name="connsiteY2" fmla="*/ 1490553 h 2086227"/>
              <a:gd name="connsiteX3" fmla="*/ 1565716 w 7915537"/>
              <a:gd name="connsiteY3" fmla="*/ 2086227 h 2086227"/>
              <a:gd name="connsiteX4" fmla="*/ 0 w 7915537"/>
              <a:gd name="connsiteY4" fmla="*/ 2077562 h 2086227"/>
              <a:gd name="connsiteX0" fmla="*/ 182971 w 7915537"/>
              <a:gd name="connsiteY0" fmla="*/ 1549670 h 2139567"/>
              <a:gd name="connsiteX1" fmla="*/ 1967683 w 7915537"/>
              <a:gd name="connsiteY1" fmla="*/ 0 h 2139567"/>
              <a:gd name="connsiteX2" fmla="*/ 7915537 w 7915537"/>
              <a:gd name="connsiteY2" fmla="*/ 1490553 h 2139567"/>
              <a:gd name="connsiteX3" fmla="*/ 2091496 w 7915537"/>
              <a:gd name="connsiteY3" fmla="*/ 2139567 h 2139567"/>
              <a:gd name="connsiteX4" fmla="*/ 0 w 7915537"/>
              <a:gd name="connsiteY4" fmla="*/ 2077562 h 2139567"/>
              <a:gd name="connsiteX0" fmla="*/ 0 w 7732566"/>
              <a:gd name="connsiteY0" fmla="*/ 1549670 h 2153762"/>
              <a:gd name="connsiteX1" fmla="*/ 1784712 w 7732566"/>
              <a:gd name="connsiteY1" fmla="*/ 0 h 2153762"/>
              <a:gd name="connsiteX2" fmla="*/ 7732566 w 7732566"/>
              <a:gd name="connsiteY2" fmla="*/ 1490553 h 2153762"/>
              <a:gd name="connsiteX3" fmla="*/ 1908525 w 7732566"/>
              <a:gd name="connsiteY3" fmla="*/ 2139567 h 2153762"/>
              <a:gd name="connsiteX4" fmla="*/ 7529 w 7732566"/>
              <a:gd name="connsiteY4" fmla="*/ 2153762 h 2153762"/>
              <a:gd name="connsiteX0" fmla="*/ 0 w 7782341"/>
              <a:gd name="connsiteY0" fmla="*/ 1578668 h 2182760"/>
              <a:gd name="connsiteX1" fmla="*/ 1784712 w 7782341"/>
              <a:gd name="connsiteY1" fmla="*/ 28998 h 2182760"/>
              <a:gd name="connsiteX2" fmla="*/ 7782341 w 7782341"/>
              <a:gd name="connsiteY2" fmla="*/ 47264 h 2182760"/>
              <a:gd name="connsiteX3" fmla="*/ 7732566 w 7782341"/>
              <a:gd name="connsiteY3" fmla="*/ 1519551 h 2182760"/>
              <a:gd name="connsiteX4" fmla="*/ 1908525 w 7782341"/>
              <a:gd name="connsiteY4" fmla="*/ 2168565 h 2182760"/>
              <a:gd name="connsiteX5" fmla="*/ 7529 w 7782341"/>
              <a:gd name="connsiteY5" fmla="*/ 2182760 h 2182760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49670 h 2153762"/>
              <a:gd name="connsiteX1" fmla="*/ 1784712 w 7782341"/>
              <a:gd name="connsiteY1" fmla="*/ 0 h 2153762"/>
              <a:gd name="connsiteX2" fmla="*/ 7782341 w 7782341"/>
              <a:gd name="connsiteY2" fmla="*/ 18266 h 2153762"/>
              <a:gd name="connsiteX3" fmla="*/ 7732566 w 7782341"/>
              <a:gd name="connsiteY3" fmla="*/ 1490553 h 2153762"/>
              <a:gd name="connsiteX4" fmla="*/ 1908525 w 7782341"/>
              <a:gd name="connsiteY4" fmla="*/ 2139567 h 2153762"/>
              <a:gd name="connsiteX5" fmla="*/ 7529 w 7782341"/>
              <a:gd name="connsiteY5" fmla="*/ 2153762 h 2153762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49568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82341"/>
              <a:gd name="connsiteY0" fmla="*/ 1554804 h 2158896"/>
              <a:gd name="connsiteX1" fmla="*/ 1784712 w 7782341"/>
              <a:gd name="connsiteY1" fmla="*/ 5134 h 2158896"/>
              <a:gd name="connsiteX2" fmla="*/ 7782341 w 7782341"/>
              <a:gd name="connsiteY2" fmla="*/ 23400 h 2158896"/>
              <a:gd name="connsiteX3" fmla="*/ 7732566 w 7782341"/>
              <a:gd name="connsiteY3" fmla="*/ 1617607 h 2158896"/>
              <a:gd name="connsiteX4" fmla="*/ 1908525 w 7782341"/>
              <a:gd name="connsiteY4" fmla="*/ 2144701 h 2158896"/>
              <a:gd name="connsiteX5" fmla="*/ 7529 w 7782341"/>
              <a:gd name="connsiteY5" fmla="*/ 2158896 h 2158896"/>
              <a:gd name="connsiteX0" fmla="*/ 0 w 7736621"/>
              <a:gd name="connsiteY0" fmla="*/ 1555653 h 2159745"/>
              <a:gd name="connsiteX1" fmla="*/ 1784712 w 7736621"/>
              <a:gd name="connsiteY1" fmla="*/ 5983 h 2159745"/>
              <a:gd name="connsiteX2" fmla="*/ 7736621 w 7736621"/>
              <a:gd name="connsiteY2" fmla="*/ 16629 h 2159745"/>
              <a:gd name="connsiteX3" fmla="*/ 7732566 w 7736621"/>
              <a:gd name="connsiteY3" fmla="*/ 1618456 h 2159745"/>
              <a:gd name="connsiteX4" fmla="*/ 1908525 w 7736621"/>
              <a:gd name="connsiteY4" fmla="*/ 2145550 h 2159745"/>
              <a:gd name="connsiteX5" fmla="*/ 7529 w 7736621"/>
              <a:gd name="connsiteY5" fmla="*/ 2159745 h 215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6621" h="2159745">
                <a:moveTo>
                  <a:pt x="0" y="1555653"/>
                </a:moveTo>
                <a:lnTo>
                  <a:pt x="1784712" y="5983"/>
                </a:lnTo>
                <a:cubicBezTo>
                  <a:pt x="2704301" y="-13207"/>
                  <a:pt x="7455661" y="20216"/>
                  <a:pt x="7736621" y="16629"/>
                </a:cubicBezTo>
                <a:cubicBezTo>
                  <a:pt x="7735269" y="550571"/>
                  <a:pt x="7733918" y="1084514"/>
                  <a:pt x="7732566" y="1618456"/>
                </a:cubicBezTo>
                <a:lnTo>
                  <a:pt x="1908525" y="2145550"/>
                </a:lnTo>
                <a:lnTo>
                  <a:pt x="7529" y="2159745"/>
                </a:lnTo>
              </a:path>
            </a:pathLst>
          </a:custGeom>
          <a:gradFill flip="none" rotWithShape="1">
            <a:gsLst>
              <a:gs pos="53000">
                <a:srgbClr val="00B0F0">
                  <a:alpha val="69000"/>
                </a:srgbClr>
              </a:gs>
              <a:gs pos="100000">
                <a:srgbClr val="00B0F0">
                  <a:alpha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FC7C351-FD7C-4D7C-900B-C716EEC4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825"/>
              </a:lnSpc>
            </a:pPr>
            <a:r>
              <a:rPr lang="zh-TW" altLang="en-US"/>
              <a:t>強大的在線資料縮減技術 </a:t>
            </a:r>
            <a:r>
              <a:rPr lang="en-US" altLang="zh-TW"/>
              <a:t>– </a:t>
            </a:r>
            <a:br>
              <a:rPr lang="en-US" altLang="zh-TW"/>
            </a:br>
            <a:r>
              <a:rPr lang="zh-TW" altLang="en-US">
                <a:sym typeface="Arial" panose="020B0604020202020204" pitchFamily="34" charset="0"/>
              </a:rPr>
              <a:t>能大幅延長</a:t>
            </a:r>
            <a:r>
              <a:rPr lang="zh-CN" altLang="en-US">
                <a:sym typeface="Arial" panose="020B0604020202020204" pitchFamily="34" charset="0"/>
              </a:rPr>
              <a:t> </a:t>
            </a:r>
            <a:r>
              <a:rPr lang="en-US" altLang="zh-CN">
                <a:sym typeface="Arial" panose="020B0604020202020204" pitchFamily="34" charset="0"/>
              </a:rPr>
              <a:t>SSD </a:t>
            </a:r>
            <a:r>
              <a:rPr lang="zh-TW" altLang="en-US">
                <a:sym typeface="Arial" panose="020B0604020202020204" pitchFamily="34" charset="0"/>
              </a:rPr>
              <a:t>的使用壽命</a:t>
            </a:r>
            <a:endParaRPr lang="zh-TW" altLang="en-US"/>
          </a:p>
        </p:txBody>
      </p:sp>
      <p:sp>
        <p:nvSpPr>
          <p:cNvPr id="5" name="Google Shape;426;p24">
            <a:extLst>
              <a:ext uri="{FF2B5EF4-FFF2-40B4-BE49-F238E27FC236}">
                <a16:creationId xmlns:a16="http://schemas.microsoft.com/office/drawing/2014/main" id="{EBD3C3D6-4C49-413B-8EC8-E7823449E085}"/>
              </a:ext>
            </a:extLst>
          </p:cNvPr>
          <p:cNvSpPr txBox="1"/>
          <p:nvPr/>
        </p:nvSpPr>
        <p:spPr>
          <a:xfrm>
            <a:off x="424463" y="1399947"/>
            <a:ext cx="1931624" cy="987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6" tIns="34256" rIns="34256" bIns="34256" anchor="t" anchorCtr="0">
            <a:noAutofit/>
          </a:bodyPr>
          <a:lstStyle/>
          <a:p>
            <a:pPr marL="84582">
              <a:lnSpc>
                <a:spcPts val="2550"/>
              </a:lnSpc>
              <a:buClr>
                <a:schemeClr val="accent2"/>
              </a:buClr>
              <a:buSzPts val="2400"/>
            </a:pPr>
            <a:r>
              <a:rPr lang="en-US" sz="16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ZFS </a:t>
            </a:r>
            <a:r>
              <a:rPr lang="zh-TW" altLang="en-US" sz="16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檔案系統的重複數據刪除與壓縮功能</a:t>
            </a:r>
            <a:endParaRPr lang="en-US" sz="16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427;p24">
            <a:extLst>
              <a:ext uri="{FF2B5EF4-FFF2-40B4-BE49-F238E27FC236}">
                <a16:creationId xmlns:a16="http://schemas.microsoft.com/office/drawing/2014/main" id="{BED913A0-1CD7-4E97-A022-D52EF783264F}"/>
              </a:ext>
            </a:extLst>
          </p:cNvPr>
          <p:cNvSpPr txBox="1"/>
          <p:nvPr/>
        </p:nvSpPr>
        <p:spPr>
          <a:xfrm>
            <a:off x="360757" y="2818229"/>
            <a:ext cx="2042235" cy="150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104775">
              <a:lnSpc>
                <a:spcPts val="2100"/>
              </a:lnSpc>
              <a:buClr>
                <a:srgbClr val="D8D8D8"/>
              </a:buClr>
              <a:buSzPts val="1400"/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透過資料減量來大幅減少 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的寫入次數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，ZFS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檔案系統也因此成為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All Flash /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系統</a:t>
            </a:r>
            <a:r>
              <a:rPr lang="en-US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的最佳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搭配夥伴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形 48">
            <a:extLst>
              <a:ext uri="{FF2B5EF4-FFF2-40B4-BE49-F238E27FC236}">
                <a16:creationId xmlns:a16="http://schemas.microsoft.com/office/drawing/2014/main" id="{9A649608-E709-423A-BE3D-C74B6AB045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8916" y="3759387"/>
            <a:ext cx="1345403" cy="761493"/>
          </a:xfrm>
          <a:prstGeom prst="rect">
            <a:avLst/>
          </a:prstGeom>
        </p:spPr>
      </p:pic>
      <p:sp>
        <p:nvSpPr>
          <p:cNvPr id="11" name="Google Shape;442;p24">
            <a:extLst>
              <a:ext uri="{FF2B5EF4-FFF2-40B4-BE49-F238E27FC236}">
                <a16:creationId xmlns:a16="http://schemas.microsoft.com/office/drawing/2014/main" id="{4E8D15D3-EC50-411F-A33A-21E9BE7F11CF}"/>
              </a:ext>
            </a:extLst>
          </p:cNvPr>
          <p:cNvSpPr/>
          <p:nvPr/>
        </p:nvSpPr>
        <p:spPr>
          <a:xfrm>
            <a:off x="6145656" y="3982550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2" name="Google Shape;443;p24">
            <a:extLst>
              <a:ext uri="{FF2B5EF4-FFF2-40B4-BE49-F238E27FC236}">
                <a16:creationId xmlns:a16="http://schemas.microsoft.com/office/drawing/2014/main" id="{08A27F3B-B2F3-4ABC-A545-C8431204245D}"/>
              </a:ext>
            </a:extLst>
          </p:cNvPr>
          <p:cNvSpPr/>
          <p:nvPr/>
        </p:nvSpPr>
        <p:spPr>
          <a:xfrm>
            <a:off x="6494223" y="3982550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3" name="Google Shape;444;p24">
            <a:extLst>
              <a:ext uri="{FF2B5EF4-FFF2-40B4-BE49-F238E27FC236}">
                <a16:creationId xmlns:a16="http://schemas.microsoft.com/office/drawing/2014/main" id="{07F64BAC-B71F-4A15-9798-D4F4A556295F}"/>
              </a:ext>
            </a:extLst>
          </p:cNvPr>
          <p:cNvSpPr/>
          <p:nvPr/>
        </p:nvSpPr>
        <p:spPr>
          <a:xfrm>
            <a:off x="6319939" y="3982550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Google Shape;445;p24">
            <a:extLst>
              <a:ext uri="{FF2B5EF4-FFF2-40B4-BE49-F238E27FC236}">
                <a16:creationId xmlns:a16="http://schemas.microsoft.com/office/drawing/2014/main" id="{10114EE8-36EB-414C-A9EB-C10CFB10697E}"/>
              </a:ext>
            </a:extLst>
          </p:cNvPr>
          <p:cNvSpPr/>
          <p:nvPr/>
        </p:nvSpPr>
        <p:spPr>
          <a:xfrm>
            <a:off x="6668506" y="3982550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" name="圖形 45">
            <a:extLst>
              <a:ext uri="{FF2B5EF4-FFF2-40B4-BE49-F238E27FC236}">
                <a16:creationId xmlns:a16="http://schemas.microsoft.com/office/drawing/2014/main" id="{D2632166-490E-4EA4-B14A-227D9496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28887" y="3759387"/>
            <a:ext cx="1345403" cy="761493"/>
          </a:xfrm>
          <a:prstGeom prst="rect">
            <a:avLst/>
          </a:prstGeom>
        </p:spPr>
      </p:pic>
      <p:sp>
        <p:nvSpPr>
          <p:cNvPr id="18" name="Google Shape;448;p24">
            <a:extLst>
              <a:ext uri="{FF2B5EF4-FFF2-40B4-BE49-F238E27FC236}">
                <a16:creationId xmlns:a16="http://schemas.microsoft.com/office/drawing/2014/main" id="{18FD0C58-9769-4DCF-B38C-2A2EF3D85822}"/>
              </a:ext>
            </a:extLst>
          </p:cNvPr>
          <p:cNvSpPr/>
          <p:nvPr/>
        </p:nvSpPr>
        <p:spPr>
          <a:xfrm>
            <a:off x="5837305" y="4244209"/>
            <a:ext cx="1324971" cy="152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Deduplicated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4" name="圖形 42">
            <a:extLst>
              <a:ext uri="{FF2B5EF4-FFF2-40B4-BE49-F238E27FC236}">
                <a16:creationId xmlns:a16="http://schemas.microsoft.com/office/drawing/2014/main" id="{2A15936A-3FFB-466B-BA5E-6F0F2333DF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0655" y="3759387"/>
            <a:ext cx="1345403" cy="761493"/>
          </a:xfrm>
          <a:prstGeom prst="rect">
            <a:avLst/>
          </a:prstGeom>
        </p:spPr>
      </p:pic>
      <p:sp>
        <p:nvSpPr>
          <p:cNvPr id="27" name="Google Shape;428;p24">
            <a:extLst>
              <a:ext uri="{FF2B5EF4-FFF2-40B4-BE49-F238E27FC236}">
                <a16:creationId xmlns:a16="http://schemas.microsoft.com/office/drawing/2014/main" id="{016ECB6F-B995-4CF3-8B6A-01B7F4A648CA}"/>
              </a:ext>
            </a:extLst>
          </p:cNvPr>
          <p:cNvSpPr/>
          <p:nvPr/>
        </p:nvSpPr>
        <p:spPr>
          <a:xfrm>
            <a:off x="2956753" y="3851129"/>
            <a:ext cx="195435" cy="1945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8" name="Google Shape;429;p24">
            <a:extLst>
              <a:ext uri="{FF2B5EF4-FFF2-40B4-BE49-F238E27FC236}">
                <a16:creationId xmlns:a16="http://schemas.microsoft.com/office/drawing/2014/main" id="{B02CDA60-37B0-4753-BE18-4DFCF879CDFE}"/>
              </a:ext>
            </a:extLst>
          </p:cNvPr>
          <p:cNvSpPr/>
          <p:nvPr/>
        </p:nvSpPr>
        <p:spPr>
          <a:xfrm>
            <a:off x="3422939" y="3851129"/>
            <a:ext cx="195435" cy="1945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9" name="Google Shape;430;p24">
            <a:extLst>
              <a:ext uri="{FF2B5EF4-FFF2-40B4-BE49-F238E27FC236}">
                <a16:creationId xmlns:a16="http://schemas.microsoft.com/office/drawing/2014/main" id="{12D8572A-95A8-4FD1-A6B5-004F18642F3B}"/>
              </a:ext>
            </a:extLst>
          </p:cNvPr>
          <p:cNvSpPr/>
          <p:nvPr/>
        </p:nvSpPr>
        <p:spPr>
          <a:xfrm>
            <a:off x="3189846" y="3851129"/>
            <a:ext cx="195435" cy="1945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30" name="Google Shape;431;p24">
            <a:extLst>
              <a:ext uri="{FF2B5EF4-FFF2-40B4-BE49-F238E27FC236}">
                <a16:creationId xmlns:a16="http://schemas.microsoft.com/office/drawing/2014/main" id="{E535D319-5D34-4BA9-B02F-6B459EFC8A2F}"/>
              </a:ext>
            </a:extLst>
          </p:cNvPr>
          <p:cNvSpPr/>
          <p:nvPr/>
        </p:nvSpPr>
        <p:spPr>
          <a:xfrm>
            <a:off x="3656033" y="3851129"/>
            <a:ext cx="195435" cy="1945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31" name="Google Shape;432;p24">
            <a:extLst>
              <a:ext uri="{FF2B5EF4-FFF2-40B4-BE49-F238E27FC236}">
                <a16:creationId xmlns:a16="http://schemas.microsoft.com/office/drawing/2014/main" id="{912A07D9-11F8-45BE-802A-71E58191D307}"/>
              </a:ext>
            </a:extLst>
          </p:cNvPr>
          <p:cNvSpPr/>
          <p:nvPr/>
        </p:nvSpPr>
        <p:spPr>
          <a:xfrm>
            <a:off x="3422939" y="4095948"/>
            <a:ext cx="195435" cy="1945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32" name="Google Shape;433;p24">
            <a:extLst>
              <a:ext uri="{FF2B5EF4-FFF2-40B4-BE49-F238E27FC236}">
                <a16:creationId xmlns:a16="http://schemas.microsoft.com/office/drawing/2014/main" id="{337A1D43-A105-4575-B11E-CF7BF9D34BFF}"/>
              </a:ext>
            </a:extLst>
          </p:cNvPr>
          <p:cNvSpPr/>
          <p:nvPr/>
        </p:nvSpPr>
        <p:spPr>
          <a:xfrm>
            <a:off x="3189846" y="4095948"/>
            <a:ext cx="195435" cy="1945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33" name="Google Shape;434;p24">
            <a:extLst>
              <a:ext uri="{FF2B5EF4-FFF2-40B4-BE49-F238E27FC236}">
                <a16:creationId xmlns:a16="http://schemas.microsoft.com/office/drawing/2014/main" id="{075BE3CD-9791-4D3A-B493-EA34C202E4D0}"/>
              </a:ext>
            </a:extLst>
          </p:cNvPr>
          <p:cNvSpPr/>
          <p:nvPr/>
        </p:nvSpPr>
        <p:spPr>
          <a:xfrm>
            <a:off x="3656033" y="4095948"/>
            <a:ext cx="195435" cy="1945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34" name="Google Shape;435;p24">
            <a:extLst>
              <a:ext uri="{FF2B5EF4-FFF2-40B4-BE49-F238E27FC236}">
                <a16:creationId xmlns:a16="http://schemas.microsoft.com/office/drawing/2014/main" id="{90B3B86C-B820-4BE2-AED9-CE437B7F0D56}"/>
              </a:ext>
            </a:extLst>
          </p:cNvPr>
          <p:cNvSpPr/>
          <p:nvPr/>
        </p:nvSpPr>
        <p:spPr>
          <a:xfrm>
            <a:off x="2956753" y="4095948"/>
            <a:ext cx="195435" cy="1945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  <a:endParaRPr sz="100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6" name="Google Shape;447;p24">
            <a:extLst>
              <a:ext uri="{FF2B5EF4-FFF2-40B4-BE49-F238E27FC236}">
                <a16:creationId xmlns:a16="http://schemas.microsoft.com/office/drawing/2014/main" id="{835921C6-DC9C-40DA-9D6F-25D731302BCE}"/>
              </a:ext>
            </a:extLst>
          </p:cNvPr>
          <p:cNvSpPr/>
          <p:nvPr/>
        </p:nvSpPr>
        <p:spPr>
          <a:xfrm>
            <a:off x="2804256" y="4297391"/>
            <a:ext cx="1175210" cy="19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Original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6" name="圖形 44">
            <a:extLst>
              <a:ext uri="{FF2B5EF4-FFF2-40B4-BE49-F238E27FC236}">
                <a16:creationId xmlns:a16="http://schemas.microsoft.com/office/drawing/2014/main" id="{6FF2E2DC-2E4B-4621-AF67-7B63265E3C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36751" y="3759387"/>
            <a:ext cx="1345403" cy="761493"/>
          </a:xfrm>
          <a:prstGeom prst="rect">
            <a:avLst/>
          </a:prstGeom>
        </p:spPr>
      </p:pic>
      <p:sp>
        <p:nvSpPr>
          <p:cNvPr id="37" name="Google Shape;453;p24">
            <a:extLst>
              <a:ext uri="{FF2B5EF4-FFF2-40B4-BE49-F238E27FC236}">
                <a16:creationId xmlns:a16="http://schemas.microsoft.com/office/drawing/2014/main" id="{A242DB51-E193-437B-80F1-DEA63DBD66A5}"/>
              </a:ext>
            </a:extLst>
          </p:cNvPr>
          <p:cNvSpPr/>
          <p:nvPr/>
        </p:nvSpPr>
        <p:spPr>
          <a:xfrm>
            <a:off x="7669844" y="4290930"/>
            <a:ext cx="703655" cy="1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SSD Pool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8" name="圖形 37">
            <a:extLst>
              <a:ext uri="{FF2B5EF4-FFF2-40B4-BE49-F238E27FC236}">
                <a16:creationId xmlns:a16="http://schemas.microsoft.com/office/drawing/2014/main" id="{DFDDFB67-25A1-4869-A649-2A7A34D1AB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88413" y="3883165"/>
            <a:ext cx="297990" cy="379260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894F30A5-F9A6-42CB-93FB-5989D24E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3942" y="3883165"/>
            <a:ext cx="297990" cy="37926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4E1F6ED3-8A80-483B-A47F-A8898A56D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37236" y="3883165"/>
            <a:ext cx="297990" cy="379260"/>
          </a:xfrm>
          <a:prstGeom prst="rect">
            <a:avLst/>
          </a:prstGeom>
        </p:spPr>
      </p:pic>
      <p:grpSp>
        <p:nvGrpSpPr>
          <p:cNvPr id="41" name="群組 49">
            <a:extLst>
              <a:ext uri="{FF2B5EF4-FFF2-40B4-BE49-F238E27FC236}">
                <a16:creationId xmlns:a16="http://schemas.microsoft.com/office/drawing/2014/main" id="{F3C59377-00BD-4423-8A25-D3C0CD348115}"/>
              </a:ext>
            </a:extLst>
          </p:cNvPr>
          <p:cNvGrpSpPr/>
          <p:nvPr/>
        </p:nvGrpSpPr>
        <p:grpSpPr>
          <a:xfrm rot="5400000">
            <a:off x="2960541" y="2982330"/>
            <a:ext cx="862641" cy="672188"/>
            <a:chOff x="2641159" y="3469016"/>
            <a:chExt cx="1085362" cy="896250"/>
          </a:xfrm>
        </p:grpSpPr>
        <p:sp>
          <p:nvSpPr>
            <p:cNvPr id="42" name="Google Shape;455;p24">
              <a:extLst>
                <a:ext uri="{FF2B5EF4-FFF2-40B4-BE49-F238E27FC236}">
                  <a16:creationId xmlns:a16="http://schemas.microsoft.com/office/drawing/2014/main" id="{23A68C3D-3048-412C-A46D-DC92C4DDA415}"/>
                </a:ext>
              </a:extLst>
            </p:cNvPr>
            <p:cNvSpPr/>
            <p:nvPr/>
          </p:nvSpPr>
          <p:spPr>
            <a:xfrm>
              <a:off x="2641159" y="346901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3" name="Google Shape;456;p24">
              <a:extLst>
                <a:ext uri="{FF2B5EF4-FFF2-40B4-BE49-F238E27FC236}">
                  <a16:creationId xmlns:a16="http://schemas.microsoft.com/office/drawing/2014/main" id="{7E7CAFB3-F1B4-4F6E-8CB6-0FF66B57A259}"/>
                </a:ext>
              </a:extLst>
            </p:cNvPr>
            <p:cNvSpPr/>
            <p:nvPr/>
          </p:nvSpPr>
          <p:spPr>
            <a:xfrm>
              <a:off x="2641159" y="3790391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  <p:sp>
          <p:nvSpPr>
            <p:cNvPr id="44" name="Google Shape;457;p24">
              <a:extLst>
                <a:ext uri="{FF2B5EF4-FFF2-40B4-BE49-F238E27FC236}">
                  <a16:creationId xmlns:a16="http://schemas.microsoft.com/office/drawing/2014/main" id="{1A275510-ECB1-44F8-AD8E-7FC23C087668}"/>
                </a:ext>
              </a:extLst>
            </p:cNvPr>
            <p:cNvSpPr/>
            <p:nvPr/>
          </p:nvSpPr>
          <p:spPr>
            <a:xfrm>
              <a:off x="2641159" y="4111766"/>
              <a:ext cx="1085362" cy="253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sz="1050">
                <a:cs typeface="+mn-ea"/>
                <a:sym typeface="+mn-lt"/>
              </a:endParaRPr>
            </a:p>
          </p:txBody>
        </p:sp>
      </p:grpSp>
      <p:sp>
        <p:nvSpPr>
          <p:cNvPr id="50" name="Google Shape;461;p24">
            <a:extLst>
              <a:ext uri="{FF2B5EF4-FFF2-40B4-BE49-F238E27FC236}">
                <a16:creationId xmlns:a16="http://schemas.microsoft.com/office/drawing/2014/main" id="{9F492E3E-586A-4AB3-9E1E-D1B25FBDE089}"/>
              </a:ext>
            </a:extLst>
          </p:cNvPr>
          <p:cNvSpPr/>
          <p:nvPr/>
        </p:nvSpPr>
        <p:spPr>
          <a:xfrm>
            <a:off x="3765611" y="3381933"/>
            <a:ext cx="595572" cy="194396"/>
          </a:xfrm>
          <a:prstGeom prst="rect">
            <a:avLst/>
          </a:prstGeom>
          <a:noFill/>
          <a:ln>
            <a:noFill/>
          </a:ln>
          <a:effectLst>
            <a:outerShdw blurRad="215900" dist="38100" dir="2700000" algn="tl" rotWithShape="0">
              <a:prstClr val="black">
                <a:alpha val="74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Write</a:t>
            </a:r>
          </a:p>
        </p:txBody>
      </p:sp>
      <p:sp>
        <p:nvSpPr>
          <p:cNvPr id="51" name="Google Shape;460;p24">
            <a:extLst>
              <a:ext uri="{FF2B5EF4-FFF2-40B4-BE49-F238E27FC236}">
                <a16:creationId xmlns:a16="http://schemas.microsoft.com/office/drawing/2014/main" id="{E2032D9E-7439-40F4-A1F0-9782FBC0BC50}"/>
              </a:ext>
            </a:extLst>
          </p:cNvPr>
          <p:cNvSpPr/>
          <p:nvPr/>
        </p:nvSpPr>
        <p:spPr>
          <a:xfrm>
            <a:off x="6294521" y="4525858"/>
            <a:ext cx="2738667" cy="275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Write to SSDs as sequential as much as possible.</a:t>
            </a:r>
          </a:p>
        </p:txBody>
      </p:sp>
      <p:sp>
        <p:nvSpPr>
          <p:cNvPr id="52" name="Google Shape;459;p24">
            <a:extLst>
              <a:ext uri="{FF2B5EF4-FFF2-40B4-BE49-F238E27FC236}">
                <a16:creationId xmlns:a16="http://schemas.microsoft.com/office/drawing/2014/main" id="{473E2F7E-3B44-4FC5-B8C0-A378FA58AEA6}"/>
              </a:ext>
            </a:extLst>
          </p:cNvPr>
          <p:cNvSpPr/>
          <p:nvPr/>
        </p:nvSpPr>
        <p:spPr>
          <a:xfrm>
            <a:off x="3647932" y="4568470"/>
            <a:ext cx="1038668" cy="19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Compression</a:t>
            </a:r>
          </a:p>
        </p:txBody>
      </p:sp>
      <p:sp>
        <p:nvSpPr>
          <p:cNvPr id="53" name="Google Shape;458;p24">
            <a:extLst>
              <a:ext uri="{FF2B5EF4-FFF2-40B4-BE49-F238E27FC236}">
                <a16:creationId xmlns:a16="http://schemas.microsoft.com/office/drawing/2014/main" id="{1D93076F-B5CD-48F4-BBA9-23138847AF7E}"/>
              </a:ext>
            </a:extLst>
          </p:cNvPr>
          <p:cNvSpPr/>
          <p:nvPr/>
        </p:nvSpPr>
        <p:spPr>
          <a:xfrm>
            <a:off x="5224364" y="4582743"/>
            <a:ext cx="1099483" cy="16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Clr>
                <a:srgbClr val="D8D8D8"/>
              </a:buClr>
              <a:buSzPts val="1200"/>
            </a:pPr>
            <a:r>
              <a:rPr lang="en-US" sz="800" b="1">
                <a:sym typeface="+mn-lt"/>
              </a:rPr>
              <a:t>Deduplication</a:t>
            </a: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6E4E9887-AE26-4F2E-A7CD-FC520DE690C5}"/>
              </a:ext>
            </a:extLst>
          </p:cNvPr>
          <p:cNvGrpSpPr/>
          <p:nvPr/>
        </p:nvGrpSpPr>
        <p:grpSpPr>
          <a:xfrm>
            <a:off x="3931473" y="3995782"/>
            <a:ext cx="3512864" cy="340875"/>
            <a:chOff x="5102577" y="5060423"/>
            <a:chExt cx="4683818" cy="454500"/>
          </a:xfrm>
        </p:grpSpPr>
        <p:sp>
          <p:nvSpPr>
            <p:cNvPr id="56" name="Google Shape;451;p24">
              <a:extLst>
                <a:ext uri="{FF2B5EF4-FFF2-40B4-BE49-F238E27FC236}">
                  <a16:creationId xmlns:a16="http://schemas.microsoft.com/office/drawing/2014/main" id="{EE9DB14F-5C16-441E-A983-6CBE1E21477D}"/>
                </a:ext>
              </a:extLst>
            </p:cNvPr>
            <p:cNvSpPr/>
            <p:nvPr/>
          </p:nvSpPr>
          <p:spPr>
            <a:xfrm>
              <a:off x="7114473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7" name="Google Shape;451;p24">
              <a:extLst>
                <a:ext uri="{FF2B5EF4-FFF2-40B4-BE49-F238E27FC236}">
                  <a16:creationId xmlns:a16="http://schemas.microsoft.com/office/drawing/2014/main" id="{5CA4425F-B621-457A-8A2D-1271A1534D53}"/>
                </a:ext>
              </a:extLst>
            </p:cNvPr>
            <p:cNvSpPr/>
            <p:nvPr/>
          </p:nvSpPr>
          <p:spPr>
            <a:xfrm>
              <a:off x="9206604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58" name="Google Shape;451;p24">
              <a:extLst>
                <a:ext uri="{FF2B5EF4-FFF2-40B4-BE49-F238E27FC236}">
                  <a16:creationId xmlns:a16="http://schemas.microsoft.com/office/drawing/2014/main" id="{0B818020-B201-49D1-ABC6-42E4C8AD8B1E}"/>
                </a:ext>
              </a:extLst>
            </p:cNvPr>
            <p:cNvSpPr/>
            <p:nvPr/>
          </p:nvSpPr>
          <p:spPr>
            <a:xfrm>
              <a:off x="5102577" y="5060423"/>
              <a:ext cx="579791" cy="4545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rgbClr val="BFBFBF">
                    <a:alpha val="0"/>
                  </a:srgbClr>
                </a:gs>
                <a:gs pos="100000">
                  <a:srgbClr val="737373"/>
                </a:gs>
              </a:gsLst>
              <a:lin ang="0" scaled="0"/>
              <a:tileRect/>
            </a:gra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SzPts val="1400"/>
              </a:pPr>
              <a:endPara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59" name="Google Shape;449;p24">
            <a:extLst>
              <a:ext uri="{FF2B5EF4-FFF2-40B4-BE49-F238E27FC236}">
                <a16:creationId xmlns:a16="http://schemas.microsoft.com/office/drawing/2014/main" id="{CCA07573-BE7E-4210-AC85-68A50B5029B4}"/>
              </a:ext>
            </a:extLst>
          </p:cNvPr>
          <p:cNvSpPr/>
          <p:nvPr/>
        </p:nvSpPr>
        <p:spPr>
          <a:xfrm>
            <a:off x="4204972" y="4334067"/>
            <a:ext cx="1436802" cy="1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200"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Compressed Data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0" name="Google Shape;442;p24">
            <a:extLst>
              <a:ext uri="{FF2B5EF4-FFF2-40B4-BE49-F238E27FC236}">
                <a16:creationId xmlns:a16="http://schemas.microsoft.com/office/drawing/2014/main" id="{2B8F21C5-35D3-4671-AE21-69D73C7CBE55}"/>
              </a:ext>
            </a:extLst>
          </p:cNvPr>
          <p:cNvSpPr/>
          <p:nvPr/>
        </p:nvSpPr>
        <p:spPr>
          <a:xfrm>
            <a:off x="4579472" y="3885304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</a:p>
        </p:txBody>
      </p:sp>
      <p:sp>
        <p:nvSpPr>
          <p:cNvPr id="61" name="Google Shape;443;p24">
            <a:extLst>
              <a:ext uri="{FF2B5EF4-FFF2-40B4-BE49-F238E27FC236}">
                <a16:creationId xmlns:a16="http://schemas.microsoft.com/office/drawing/2014/main" id="{7288F7F0-05F2-4881-A1D3-67A36AA06CB7}"/>
              </a:ext>
            </a:extLst>
          </p:cNvPr>
          <p:cNvSpPr/>
          <p:nvPr/>
        </p:nvSpPr>
        <p:spPr>
          <a:xfrm>
            <a:off x="4928039" y="3885304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</a:p>
        </p:txBody>
      </p:sp>
      <p:sp>
        <p:nvSpPr>
          <p:cNvPr id="62" name="Google Shape;444;p24">
            <a:extLst>
              <a:ext uri="{FF2B5EF4-FFF2-40B4-BE49-F238E27FC236}">
                <a16:creationId xmlns:a16="http://schemas.microsoft.com/office/drawing/2014/main" id="{E47CCF98-D4F9-4A35-A917-8971B8083CC7}"/>
              </a:ext>
            </a:extLst>
          </p:cNvPr>
          <p:cNvSpPr/>
          <p:nvPr/>
        </p:nvSpPr>
        <p:spPr>
          <a:xfrm>
            <a:off x="4753755" y="3885304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</a:p>
        </p:txBody>
      </p:sp>
      <p:sp>
        <p:nvSpPr>
          <p:cNvPr id="63" name="Google Shape;445;p24">
            <a:extLst>
              <a:ext uri="{FF2B5EF4-FFF2-40B4-BE49-F238E27FC236}">
                <a16:creationId xmlns:a16="http://schemas.microsoft.com/office/drawing/2014/main" id="{5AE9B2E0-7364-479B-B112-72380EE61265}"/>
              </a:ext>
            </a:extLst>
          </p:cNvPr>
          <p:cNvSpPr/>
          <p:nvPr/>
        </p:nvSpPr>
        <p:spPr>
          <a:xfrm>
            <a:off x="5102321" y="3885304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</a:p>
        </p:txBody>
      </p:sp>
      <p:sp>
        <p:nvSpPr>
          <p:cNvPr id="64" name="Google Shape;442;p24">
            <a:extLst>
              <a:ext uri="{FF2B5EF4-FFF2-40B4-BE49-F238E27FC236}">
                <a16:creationId xmlns:a16="http://schemas.microsoft.com/office/drawing/2014/main" id="{7C84B846-9693-4EF5-BF6B-B69E44F8F645}"/>
              </a:ext>
            </a:extLst>
          </p:cNvPr>
          <p:cNvSpPr/>
          <p:nvPr/>
        </p:nvSpPr>
        <p:spPr>
          <a:xfrm>
            <a:off x="4943841" y="4136004"/>
            <a:ext cx="135313" cy="196160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A</a:t>
            </a:r>
          </a:p>
        </p:txBody>
      </p:sp>
      <p:sp>
        <p:nvSpPr>
          <p:cNvPr id="65" name="Google Shape;443;p24">
            <a:extLst>
              <a:ext uri="{FF2B5EF4-FFF2-40B4-BE49-F238E27FC236}">
                <a16:creationId xmlns:a16="http://schemas.microsoft.com/office/drawing/2014/main" id="{F01A9A03-CE81-41F9-878F-F0C196157510}"/>
              </a:ext>
            </a:extLst>
          </p:cNvPr>
          <p:cNvSpPr/>
          <p:nvPr/>
        </p:nvSpPr>
        <p:spPr>
          <a:xfrm>
            <a:off x="4762562" y="4143147"/>
            <a:ext cx="135313" cy="196160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</a:t>
            </a:r>
          </a:p>
        </p:txBody>
      </p:sp>
      <p:sp>
        <p:nvSpPr>
          <p:cNvPr id="66" name="Google Shape;444;p24">
            <a:extLst>
              <a:ext uri="{FF2B5EF4-FFF2-40B4-BE49-F238E27FC236}">
                <a16:creationId xmlns:a16="http://schemas.microsoft.com/office/drawing/2014/main" id="{02045C6F-3850-47E0-BEBC-A74E5A1870E9}"/>
              </a:ext>
            </a:extLst>
          </p:cNvPr>
          <p:cNvSpPr/>
          <p:nvPr/>
        </p:nvSpPr>
        <p:spPr>
          <a:xfrm>
            <a:off x="5118286" y="4136004"/>
            <a:ext cx="135313" cy="196160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</a:t>
            </a:r>
          </a:p>
        </p:txBody>
      </p:sp>
      <p:sp>
        <p:nvSpPr>
          <p:cNvPr id="67" name="Google Shape;445;p24">
            <a:extLst>
              <a:ext uri="{FF2B5EF4-FFF2-40B4-BE49-F238E27FC236}">
                <a16:creationId xmlns:a16="http://schemas.microsoft.com/office/drawing/2014/main" id="{7FD82018-5F2F-4933-8212-081B85D26573}"/>
              </a:ext>
            </a:extLst>
          </p:cNvPr>
          <p:cNvSpPr/>
          <p:nvPr/>
        </p:nvSpPr>
        <p:spPr>
          <a:xfrm>
            <a:off x="4588086" y="4143148"/>
            <a:ext cx="135313" cy="196160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>
              <a:buClr>
                <a:srgbClr val="D8D8D8"/>
              </a:buClr>
              <a:buSzPts val="1400"/>
            </a:pP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D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B88F0F8-D856-41B1-BB40-A60F05B6ECDE}"/>
              </a:ext>
            </a:extLst>
          </p:cNvPr>
          <p:cNvSpPr/>
          <p:nvPr/>
        </p:nvSpPr>
        <p:spPr>
          <a:xfrm>
            <a:off x="5659928" y="309122"/>
            <a:ext cx="3474029" cy="42133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TW" altLang="zh-TW" sz="2138" b="1">
                <a:gradFill flip="none" rotWithShape="1">
                  <a:gsLst>
                    <a:gs pos="0">
                      <a:srgbClr val="C00000"/>
                    </a:gs>
                    <a:gs pos="100000">
                      <a:srgbClr val="FF0000"/>
                    </a:gs>
                  </a:gsLst>
                  <a:lin ang="0" scaled="1"/>
                  <a:tileRect/>
                </a:gradFill>
                <a:latin typeface="Microsoft JhengHei"/>
                <a:ea typeface="Microsoft JhengHei"/>
              </a:rPr>
              <a:t>必須在存入前減量才有效用</a:t>
            </a:r>
            <a:endParaRPr lang="zh-TW" altLang="zh-TW" sz="2138" b="1">
              <a:gradFill flip="none" rotWithShape="1">
                <a:gsLst>
                  <a:gs pos="0">
                    <a:srgbClr val="C00000"/>
                  </a:gs>
                  <a:gs pos="100000">
                    <a:srgbClr val="FF0000"/>
                  </a:gs>
                </a:gsLst>
                <a:lin ang="0" scaled="1"/>
                <a:tileRect/>
              </a:gradFill>
              <a:latin typeface="Microsoft JhengHei"/>
              <a:ea typeface="Microsoft JhengHei"/>
              <a:cs typeface="+mn-lt"/>
            </a:endParaRPr>
          </a:p>
        </p:txBody>
      </p:sp>
      <p:pic>
        <p:nvPicPr>
          <p:cNvPr id="54" name="Google Shape;516;p26">
            <a:extLst>
              <a:ext uri="{FF2B5EF4-FFF2-40B4-BE49-F238E27FC236}">
                <a16:creationId xmlns:a16="http://schemas.microsoft.com/office/drawing/2014/main" id="{61D119A4-54B6-4D16-A0D8-D53D07DC09D6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8917" y="2471524"/>
            <a:ext cx="2884561" cy="1203436"/>
          </a:xfrm>
          <a:prstGeom prst="rect">
            <a:avLst/>
          </a:prstGeom>
          <a:noFill/>
          <a:ln w="31750">
            <a:solidFill>
              <a:srgbClr val="00FF99"/>
            </a:solidFill>
          </a:ln>
          <a:effectLst/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F2A1FA56-B7B4-4B91-A914-837F8B76A7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6098299" y="1217"/>
            <a:ext cx="714441" cy="4453267"/>
          </a:xfrm>
          <a:prstGeom prst="rect">
            <a:avLst/>
          </a:prstGeom>
        </p:spPr>
      </p:pic>
      <p:pic>
        <p:nvPicPr>
          <p:cNvPr id="49" name="Google Shape;419;p23">
            <a:extLst>
              <a:ext uri="{FF2B5EF4-FFF2-40B4-BE49-F238E27FC236}">
                <a16:creationId xmlns:a16="http://schemas.microsoft.com/office/drawing/2014/main" id="{A000E88E-C83C-45A9-B9BE-813134777F65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7910" y="1200125"/>
            <a:ext cx="4447243" cy="1178719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61049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152B29C9-9D28-4F9B-B4DE-79C6BABAC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4171" y="1400663"/>
            <a:ext cx="1038874" cy="965828"/>
          </a:xfrm>
          <a:prstGeom prst="rect">
            <a:avLst/>
          </a:prstGeom>
        </p:spPr>
      </p:pic>
      <p:sp>
        <p:nvSpPr>
          <p:cNvPr id="110" name="矩形: 剪去對角角落 109">
            <a:extLst>
              <a:ext uri="{FF2B5EF4-FFF2-40B4-BE49-F238E27FC236}">
                <a16:creationId xmlns:a16="http://schemas.microsoft.com/office/drawing/2014/main" id="{A47425CF-0AA0-4FE9-8319-2986BB6CF7E3}"/>
              </a:ext>
            </a:extLst>
          </p:cNvPr>
          <p:cNvSpPr/>
          <p:nvPr/>
        </p:nvSpPr>
        <p:spPr>
          <a:xfrm>
            <a:off x="233529" y="2600980"/>
            <a:ext cx="8587291" cy="1948717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5D1FB43-94E8-4AAF-AB14-426164AFB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825"/>
              </a:lnSpc>
            </a:pPr>
            <a:r>
              <a:rPr lang="zh-TW" altLang="en-US"/>
              <a:t>突破想像的巨量儲存 </a:t>
            </a:r>
            <a:r>
              <a:rPr lang="en-US" altLang="zh-TW"/>
              <a:t>–</a:t>
            </a:r>
            <a:br>
              <a:rPr lang="en-US" altLang="zh-TW"/>
            </a:br>
            <a:r>
              <a:rPr lang="zh-TW" altLang="en-US" sz="3100"/>
              <a:t>是進行大數據分析 </a:t>
            </a:r>
            <a:r>
              <a:rPr lang="en-US" altLang="zh-TW" sz="3100"/>
              <a:t>/ </a:t>
            </a:r>
            <a:r>
              <a:rPr lang="zh-TW" altLang="en-US" sz="3100"/>
              <a:t>邊緣運算 </a:t>
            </a:r>
            <a:r>
              <a:rPr lang="en-US" altLang="zh-TW" sz="3100"/>
              <a:t>/ AI </a:t>
            </a:r>
            <a:r>
              <a:rPr lang="zh-TW" altLang="en-US" sz="3100"/>
              <a:t>推論的最佳資料載體</a:t>
            </a:r>
            <a:endParaRPr lang="zh-TW" altLang="en-US"/>
          </a:p>
        </p:txBody>
      </p:sp>
      <p:grpSp>
        <p:nvGrpSpPr>
          <p:cNvPr id="46" name="圖形 18">
            <a:extLst>
              <a:ext uri="{FF2B5EF4-FFF2-40B4-BE49-F238E27FC236}">
                <a16:creationId xmlns:a16="http://schemas.microsoft.com/office/drawing/2014/main" id="{68445323-E201-4A8F-A340-C358D1550214}"/>
              </a:ext>
            </a:extLst>
          </p:cNvPr>
          <p:cNvGrpSpPr/>
          <p:nvPr/>
        </p:nvGrpSpPr>
        <p:grpSpPr>
          <a:xfrm>
            <a:off x="2804201" y="1349909"/>
            <a:ext cx="1068286" cy="846657"/>
            <a:chOff x="8338475" y="3282973"/>
            <a:chExt cx="1365427" cy="1085848"/>
          </a:xfrm>
        </p:grpSpPr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0D9F497C-4E9B-440F-94D7-A8640EF16420}"/>
                </a:ext>
              </a:extLst>
            </p:cNvPr>
            <p:cNvSpPr/>
            <p:nvPr/>
          </p:nvSpPr>
          <p:spPr>
            <a:xfrm>
              <a:off x="8338475" y="3282974"/>
              <a:ext cx="1365427" cy="1085847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607E06AD-8300-4174-BAA9-4F342A36B9B6}"/>
                </a:ext>
              </a:extLst>
            </p:cNvPr>
            <p:cNvSpPr/>
            <p:nvPr/>
          </p:nvSpPr>
          <p:spPr>
            <a:xfrm>
              <a:off x="8646399" y="3282973"/>
              <a:ext cx="9525" cy="1085847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A2C382D9-8935-4BA5-88E7-4E35A635695E}"/>
                </a:ext>
              </a:extLst>
            </p:cNvPr>
            <p:cNvSpPr/>
            <p:nvPr/>
          </p:nvSpPr>
          <p:spPr>
            <a:xfrm>
              <a:off x="8410585" y="4023444"/>
              <a:ext cx="161929" cy="8572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1902AA9E-2192-43F1-A7BA-65E90174E8DC}"/>
                </a:ext>
              </a:extLst>
            </p:cNvPr>
            <p:cNvSpPr/>
            <p:nvPr/>
          </p:nvSpPr>
          <p:spPr>
            <a:xfrm>
              <a:off x="8410585" y="4169939"/>
              <a:ext cx="161929" cy="133350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8FC7121C-1078-4E0D-B38C-DE2B65AA725D}"/>
                </a:ext>
              </a:extLst>
            </p:cNvPr>
            <p:cNvSpPr/>
            <p:nvPr/>
          </p:nvSpPr>
          <p:spPr>
            <a:xfrm>
              <a:off x="9105639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AB155C11-94BC-4B13-B725-5BFAE9C2D3F8}"/>
                </a:ext>
              </a:extLst>
            </p:cNvPr>
            <p:cNvSpPr/>
            <p:nvPr/>
          </p:nvSpPr>
          <p:spPr>
            <a:xfrm>
              <a:off x="9105639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B133DA79-5197-40EF-BB42-BB620D1D198B}"/>
                </a:ext>
              </a:extLst>
            </p:cNvPr>
            <p:cNvSpPr/>
            <p:nvPr/>
          </p:nvSpPr>
          <p:spPr>
            <a:xfrm>
              <a:off x="8918088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8F5EED88-5284-4962-834D-86F53B6C1A00}"/>
                </a:ext>
              </a:extLst>
            </p:cNvPr>
            <p:cNvSpPr/>
            <p:nvPr/>
          </p:nvSpPr>
          <p:spPr>
            <a:xfrm>
              <a:off x="8730631" y="3356506"/>
              <a:ext cx="152404" cy="666748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A6A67CDA-0E66-4408-8D5F-FFF4E72E2069}"/>
                </a:ext>
              </a:extLst>
            </p:cNvPr>
            <p:cNvSpPr/>
            <p:nvPr/>
          </p:nvSpPr>
          <p:spPr>
            <a:xfrm>
              <a:off x="873063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A858E20A-4E4E-4AE9-9D19-E111EE84BF5E}"/>
                </a:ext>
              </a:extLst>
            </p:cNvPr>
            <p:cNvSpPr/>
            <p:nvPr/>
          </p:nvSpPr>
          <p:spPr>
            <a:xfrm>
              <a:off x="9293191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8CAD5E24-6F88-4B36-9229-4B60670CE5B3}"/>
                </a:ext>
              </a:extLst>
            </p:cNvPr>
            <p:cNvSpPr/>
            <p:nvPr/>
          </p:nvSpPr>
          <p:spPr>
            <a:xfrm>
              <a:off x="929319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E30F8858-8842-40D7-92B7-EC226F438548}"/>
                </a:ext>
              </a:extLst>
            </p:cNvPr>
            <p:cNvSpPr/>
            <p:nvPr/>
          </p:nvSpPr>
          <p:spPr>
            <a:xfrm>
              <a:off x="9480742" y="3356507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E5F2B2C6-7184-4098-9FB2-1FC402821AF9}"/>
                </a:ext>
              </a:extLst>
            </p:cNvPr>
            <p:cNvSpPr/>
            <p:nvPr/>
          </p:nvSpPr>
          <p:spPr>
            <a:xfrm>
              <a:off x="9480742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E47B67E9-4E1E-4D96-82A6-2A210C89F8FB}"/>
                </a:ext>
              </a:extLst>
            </p:cNvPr>
            <p:cNvSpPr/>
            <p:nvPr/>
          </p:nvSpPr>
          <p:spPr>
            <a:xfrm>
              <a:off x="8501074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手繪多邊形: 圖案 60">
              <a:extLst>
                <a:ext uri="{FF2B5EF4-FFF2-40B4-BE49-F238E27FC236}">
                  <a16:creationId xmlns:a16="http://schemas.microsoft.com/office/drawing/2014/main" id="{B6E40D0C-A2D6-4DE1-9D85-08553F0AD1AD}"/>
                </a:ext>
              </a:extLst>
            </p:cNvPr>
            <p:cNvSpPr/>
            <p:nvPr/>
          </p:nvSpPr>
          <p:spPr>
            <a:xfrm>
              <a:off x="8558129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手繪多邊形: 圖案 61">
              <a:extLst>
                <a:ext uri="{FF2B5EF4-FFF2-40B4-BE49-F238E27FC236}">
                  <a16:creationId xmlns:a16="http://schemas.microsoft.com/office/drawing/2014/main" id="{A4021F1B-6590-415F-9998-BF8F9584E419}"/>
                </a:ext>
              </a:extLst>
            </p:cNvPr>
            <p:cNvSpPr/>
            <p:nvPr/>
          </p:nvSpPr>
          <p:spPr>
            <a:xfrm>
              <a:off x="8443923" y="3357745"/>
              <a:ext cx="47626" cy="38100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AF434004-6B64-46ED-89E4-872FD01402B0}"/>
                </a:ext>
              </a:extLst>
            </p:cNvPr>
            <p:cNvSpPr/>
            <p:nvPr/>
          </p:nvSpPr>
          <p:spPr>
            <a:xfrm>
              <a:off x="8388107" y="3357271"/>
              <a:ext cx="47626" cy="38100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942DCF56-2E61-42F1-9833-53C298E19D47}"/>
                </a:ext>
              </a:extLst>
            </p:cNvPr>
            <p:cNvSpPr/>
            <p:nvPr/>
          </p:nvSpPr>
          <p:spPr>
            <a:xfrm>
              <a:off x="8414872" y="3382701"/>
              <a:ext cx="19050" cy="9525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F8CE9E5C-2714-4BCC-9B5F-CE2567E973D2}"/>
                </a:ext>
              </a:extLst>
            </p:cNvPr>
            <p:cNvSpPr/>
            <p:nvPr/>
          </p:nvSpPr>
          <p:spPr>
            <a:xfrm>
              <a:off x="8433064" y="4242045"/>
              <a:ext cx="114303" cy="38100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A09B0A13-D8CD-4D78-A939-233EDC3416F5}"/>
                </a:ext>
              </a:extLst>
            </p:cNvPr>
            <p:cNvSpPr/>
            <p:nvPr/>
          </p:nvSpPr>
          <p:spPr>
            <a:xfrm>
              <a:off x="8727868" y="4077734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33897138-F49E-4D34-8769-1B0B369CD169}"/>
                </a:ext>
              </a:extLst>
            </p:cNvPr>
            <p:cNvSpPr/>
            <p:nvPr/>
          </p:nvSpPr>
          <p:spPr>
            <a:xfrm>
              <a:off x="9071633" y="4077737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5ACE665A-D17E-4A12-A392-F50CACDA7C82}"/>
                </a:ext>
              </a:extLst>
            </p:cNvPr>
            <p:cNvSpPr/>
            <p:nvPr/>
          </p:nvSpPr>
          <p:spPr>
            <a:xfrm>
              <a:off x="9199458" y="407774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2A0385B2-182A-458B-A1B0-49B2FD1F2F13}"/>
                </a:ext>
              </a:extLst>
            </p:cNvPr>
            <p:cNvSpPr/>
            <p:nvPr/>
          </p:nvSpPr>
          <p:spPr>
            <a:xfrm>
              <a:off x="9543224" y="407775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A8D3C636-1015-417D-9AF1-40D07632B066}"/>
                </a:ext>
              </a:extLst>
            </p:cNvPr>
            <p:cNvSpPr/>
            <p:nvPr/>
          </p:nvSpPr>
          <p:spPr>
            <a:xfrm>
              <a:off x="8727869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160A4AE6-F016-4C96-93BD-F523FE41A4B1}"/>
                </a:ext>
              </a:extLst>
            </p:cNvPr>
            <p:cNvSpPr/>
            <p:nvPr/>
          </p:nvSpPr>
          <p:spPr>
            <a:xfrm>
              <a:off x="9071626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FC0BD80D-CF97-4484-952C-87605C44F536}"/>
                </a:ext>
              </a:extLst>
            </p:cNvPr>
            <p:cNvSpPr/>
            <p:nvPr/>
          </p:nvSpPr>
          <p:spPr>
            <a:xfrm>
              <a:off x="9199455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1CFFEFDD-9A4C-4456-88B2-5814A31463E0}"/>
                </a:ext>
              </a:extLst>
            </p:cNvPr>
            <p:cNvSpPr/>
            <p:nvPr/>
          </p:nvSpPr>
          <p:spPr>
            <a:xfrm>
              <a:off x="9543017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CD4E5665-E7C6-4740-82F1-0287B3C71464}"/>
                </a:ext>
              </a:extLst>
            </p:cNvPr>
            <p:cNvSpPr/>
            <p:nvPr/>
          </p:nvSpPr>
          <p:spPr>
            <a:xfrm>
              <a:off x="891707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矩形 12">
            <a:extLst>
              <a:ext uri="{FF2B5EF4-FFF2-40B4-BE49-F238E27FC236}">
                <a16:creationId xmlns:a16="http://schemas.microsoft.com/office/drawing/2014/main" id="{6DC4CD58-AF56-4316-BB4D-6CDEE4E40D7B}"/>
              </a:ext>
            </a:extLst>
          </p:cNvPr>
          <p:cNvSpPr/>
          <p:nvPr/>
        </p:nvSpPr>
        <p:spPr>
          <a:xfrm>
            <a:off x="2836114" y="1208767"/>
            <a:ext cx="974285" cy="110677"/>
          </a:xfrm>
          <a:custGeom>
            <a:avLst/>
            <a:gdLst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299103 w 1615155"/>
              <a:gd name="connsiteY0" fmla="*/ 17092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299103 w 1615155"/>
              <a:gd name="connsiteY4" fmla="*/ 17092 h 273465"/>
              <a:gd name="connsiteX0" fmla="*/ 299103 w 1615155"/>
              <a:gd name="connsiteY0" fmla="*/ 0 h 256373"/>
              <a:gd name="connsiteX1" fmla="*/ 1316052 w 1615155"/>
              <a:gd name="connsiteY1" fmla="*/ 0 h 256373"/>
              <a:gd name="connsiteX2" fmla="*/ 1615155 w 1615155"/>
              <a:gd name="connsiteY2" fmla="*/ 256373 h 256373"/>
              <a:gd name="connsiteX3" fmla="*/ 0 w 1615155"/>
              <a:gd name="connsiteY3" fmla="*/ 256373 h 256373"/>
              <a:gd name="connsiteX4" fmla="*/ 299103 w 1615155"/>
              <a:gd name="connsiteY4" fmla="*/ 0 h 2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5155" h="256373">
                <a:moveTo>
                  <a:pt x="299103" y="0"/>
                </a:moveTo>
                <a:lnTo>
                  <a:pt x="1316052" y="0"/>
                </a:lnTo>
                <a:lnTo>
                  <a:pt x="1615155" y="256373"/>
                </a:lnTo>
                <a:lnTo>
                  <a:pt x="0" y="256373"/>
                </a:lnTo>
                <a:lnTo>
                  <a:pt x="299103" y="0"/>
                </a:lnTo>
                <a:close/>
              </a:path>
            </a:pathLst>
          </a:custGeom>
          <a:noFill/>
          <a:ln w="21590" cap="rnd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手繪多邊形: 圖案 75">
            <a:extLst>
              <a:ext uri="{FF2B5EF4-FFF2-40B4-BE49-F238E27FC236}">
                <a16:creationId xmlns:a16="http://schemas.microsoft.com/office/drawing/2014/main" id="{D30FA220-BA31-48B7-AB78-63D614B7C1DF}"/>
              </a:ext>
            </a:extLst>
          </p:cNvPr>
          <p:cNvSpPr/>
          <p:nvPr/>
        </p:nvSpPr>
        <p:spPr>
          <a:xfrm>
            <a:off x="3781720" y="1855811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圖形 152">
            <a:extLst>
              <a:ext uri="{FF2B5EF4-FFF2-40B4-BE49-F238E27FC236}">
                <a16:creationId xmlns:a16="http://schemas.microsoft.com/office/drawing/2014/main" id="{1C43A58E-E0F2-495B-979E-01930162C30E}"/>
              </a:ext>
            </a:extLst>
          </p:cNvPr>
          <p:cNvGrpSpPr/>
          <p:nvPr/>
        </p:nvGrpSpPr>
        <p:grpSpPr>
          <a:xfrm flipH="1">
            <a:off x="3781103" y="1832037"/>
            <a:ext cx="438497" cy="598055"/>
            <a:chOff x="9272425" y="5069212"/>
            <a:chExt cx="458537" cy="590550"/>
          </a:xfrm>
        </p:grpSpPr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C66F1AAC-295F-4839-8EFB-1FBCFC65FA8D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B2779A2D-F625-4B64-A493-1FEB307EB663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CE89960A-F5AF-4B21-8F81-96352965AC0A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F0B801EF-7668-4919-9E2D-0A2C8A86EC81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135011E3-DA81-45F2-8ABB-A65F05DE1FD6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783049D8-1203-4293-9480-202F9DC8ADB2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0E47FB2E-C49C-4ADD-9A69-A7458B151B25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7B89D89E-C610-4E5B-94C8-52E0299FB179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BB79FF11-6EFD-482E-B6D7-A3086CF4E643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C4B8E9D8-A4CF-49D8-91CA-8DFEA508E873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7B1D9FFB-4FAC-4DA2-985A-7595550EAD1A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5EA3318B-8333-4740-A236-AE69A6F2624E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5487A1FD-86A8-4125-B725-D0F1882B6D83}"/>
              </a:ext>
            </a:extLst>
          </p:cNvPr>
          <p:cNvGrpSpPr/>
          <p:nvPr/>
        </p:nvGrpSpPr>
        <p:grpSpPr>
          <a:xfrm>
            <a:off x="7206287" y="1168929"/>
            <a:ext cx="1842273" cy="1948717"/>
            <a:chOff x="9586675" y="2847073"/>
            <a:chExt cx="1407777" cy="1489118"/>
          </a:xfrm>
        </p:grpSpPr>
        <p:pic>
          <p:nvPicPr>
            <p:cNvPr id="106" name="圖片 105" descr="一張含有 時鐘 的圖片&#10;&#10;自動產生的描述">
              <a:extLst>
                <a:ext uri="{FF2B5EF4-FFF2-40B4-BE49-F238E27FC236}">
                  <a16:creationId xmlns:a16="http://schemas.microsoft.com/office/drawing/2014/main" id="{F4CC4D85-F316-427C-92E5-7302B58CB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4436" y="3716401"/>
              <a:ext cx="484184" cy="619790"/>
            </a:xfrm>
            <a:prstGeom prst="rect">
              <a:avLst/>
            </a:prstGeom>
          </p:spPr>
        </p:pic>
        <p:pic>
          <p:nvPicPr>
            <p:cNvPr id="107" name="圖片 106">
              <a:extLst>
                <a:ext uri="{FF2B5EF4-FFF2-40B4-BE49-F238E27FC236}">
                  <a16:creationId xmlns:a16="http://schemas.microsoft.com/office/drawing/2014/main" id="{DA09E410-289F-4B90-A534-A29D5F64E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86675" y="2847073"/>
              <a:ext cx="1407777" cy="1355750"/>
            </a:xfrm>
            <a:prstGeom prst="rect">
              <a:avLst/>
            </a:prstGeom>
          </p:spPr>
        </p:pic>
      </p:grpSp>
      <p:pic>
        <p:nvPicPr>
          <p:cNvPr id="8" name="Google Shape;130;p15">
            <a:extLst>
              <a:ext uri="{FF2B5EF4-FFF2-40B4-BE49-F238E27FC236}">
                <a16:creationId xmlns:a16="http://schemas.microsoft.com/office/drawing/2014/main" id="{8DF16FBF-DD34-4C9A-AEA1-88CC3276AC83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543" y="2810962"/>
            <a:ext cx="7353120" cy="99925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1;p15">
            <a:extLst>
              <a:ext uri="{FF2B5EF4-FFF2-40B4-BE49-F238E27FC236}">
                <a16:creationId xmlns:a16="http://schemas.microsoft.com/office/drawing/2014/main" id="{137C7C6E-8C0E-4189-84FE-5072A2A35B17}"/>
              </a:ext>
            </a:extLst>
          </p:cNvPr>
          <p:cNvSpPr/>
          <p:nvPr/>
        </p:nvSpPr>
        <p:spPr>
          <a:xfrm>
            <a:off x="1002186" y="3928360"/>
            <a:ext cx="1113952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Data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" name="Google Shape;117;p15">
            <a:extLst>
              <a:ext uri="{FF2B5EF4-FFF2-40B4-BE49-F238E27FC236}">
                <a16:creationId xmlns:a16="http://schemas.microsoft.com/office/drawing/2014/main" id="{8D3F488C-282A-41D9-92C1-E3F613E109B5}"/>
              </a:ext>
            </a:extLst>
          </p:cNvPr>
          <p:cNvSpPr/>
          <p:nvPr/>
        </p:nvSpPr>
        <p:spPr>
          <a:xfrm>
            <a:off x="2962600" y="3951015"/>
            <a:ext cx="1065993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Model building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2" name="Google Shape;119;p15">
            <a:extLst>
              <a:ext uri="{FF2B5EF4-FFF2-40B4-BE49-F238E27FC236}">
                <a16:creationId xmlns:a16="http://schemas.microsoft.com/office/drawing/2014/main" id="{17973EB0-4BF8-4A52-96BE-FBBEF33D31A6}"/>
              </a:ext>
            </a:extLst>
          </p:cNvPr>
          <p:cNvSpPr/>
          <p:nvPr/>
        </p:nvSpPr>
        <p:spPr>
          <a:xfrm>
            <a:off x="6684078" y="3919298"/>
            <a:ext cx="1208334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Parameter adjustment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09" name="Google Shape;117;p15">
            <a:extLst>
              <a:ext uri="{FF2B5EF4-FFF2-40B4-BE49-F238E27FC236}">
                <a16:creationId xmlns:a16="http://schemas.microsoft.com/office/drawing/2014/main" id="{10CCC14F-3E76-4F48-A60F-E95DC1821A10}"/>
              </a:ext>
            </a:extLst>
          </p:cNvPr>
          <p:cNvSpPr/>
          <p:nvPr/>
        </p:nvSpPr>
        <p:spPr>
          <a:xfrm>
            <a:off x="4879888" y="3951015"/>
            <a:ext cx="1065993" cy="2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Model validation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55" name="矩形: 圓角 154">
            <a:extLst>
              <a:ext uri="{FF2B5EF4-FFF2-40B4-BE49-F238E27FC236}">
                <a16:creationId xmlns:a16="http://schemas.microsoft.com/office/drawing/2014/main" id="{D62A5D04-BEE1-498B-94BC-A50860DE6354}"/>
              </a:ext>
            </a:extLst>
          </p:cNvPr>
          <p:cNvSpPr/>
          <p:nvPr/>
        </p:nvSpPr>
        <p:spPr>
          <a:xfrm>
            <a:off x="3336076" y="4398881"/>
            <a:ext cx="2311647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59C6E7-BD56-4F3E-89CB-23F586FB5ACB}"/>
              </a:ext>
            </a:extLst>
          </p:cNvPr>
          <p:cNvSpPr/>
          <p:nvPr/>
        </p:nvSpPr>
        <p:spPr>
          <a:xfrm>
            <a:off x="3774357" y="4397306"/>
            <a:ext cx="1426994" cy="3189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zh-TW" b="1">
                <a:solidFill>
                  <a:schemeClr val="tx1"/>
                </a:solidFill>
              </a:rPr>
              <a:t>Deep Learning</a:t>
            </a:r>
          </a:p>
        </p:txBody>
      </p:sp>
      <p:sp>
        <p:nvSpPr>
          <p:cNvPr id="139" name="箭號: 向下 36">
            <a:extLst>
              <a:ext uri="{FF2B5EF4-FFF2-40B4-BE49-F238E27FC236}">
                <a16:creationId xmlns:a16="http://schemas.microsoft.com/office/drawing/2014/main" id="{9E12EA6A-2F4F-440A-80CE-032D5CE4C350}"/>
              </a:ext>
            </a:extLst>
          </p:cNvPr>
          <p:cNvSpPr/>
          <p:nvPr/>
        </p:nvSpPr>
        <p:spPr>
          <a:xfrm>
            <a:off x="2983251" y="2185430"/>
            <a:ext cx="499348" cy="589370"/>
          </a:xfrm>
          <a:prstGeom prst="downArrow">
            <a:avLst/>
          </a:prstGeom>
          <a:gradFill>
            <a:gsLst>
              <a:gs pos="100000">
                <a:srgbClr val="21FAFF"/>
              </a:gs>
              <a:gs pos="18000">
                <a:srgbClr val="21FAFF">
                  <a:alpha val="60000"/>
                </a:srgbClr>
              </a:gs>
              <a:gs pos="0">
                <a:srgbClr val="21FAF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60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09F8A173-2B54-45BE-A208-8DEFAC0E3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1436" y="1433899"/>
            <a:ext cx="1007726" cy="1007726"/>
          </a:xfrm>
          <a:prstGeom prst="rect">
            <a:avLst/>
          </a:prstGeom>
        </p:spPr>
      </p:pic>
      <p:sp>
        <p:nvSpPr>
          <p:cNvPr id="158" name="矩形 157">
            <a:extLst>
              <a:ext uri="{FF2B5EF4-FFF2-40B4-BE49-F238E27FC236}">
                <a16:creationId xmlns:a16="http://schemas.microsoft.com/office/drawing/2014/main" id="{9DDA0DDE-9E77-4AC1-A367-FE83A959D547}"/>
              </a:ext>
            </a:extLst>
          </p:cNvPr>
          <p:cNvSpPr/>
          <p:nvPr/>
        </p:nvSpPr>
        <p:spPr>
          <a:xfrm>
            <a:off x="789800" y="1631721"/>
            <a:ext cx="536491" cy="599698"/>
          </a:xfrm>
          <a:prstGeom prst="rect">
            <a:avLst/>
          </a:prstGeom>
          <a:solidFill>
            <a:schemeClr val="accent1">
              <a:lumMod val="50000"/>
              <a:alpha val="59000"/>
            </a:schemeClr>
          </a:solidFill>
          <a:ln>
            <a:noFill/>
          </a:ln>
          <a:effectLst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50">
              <a:solidFill>
                <a:schemeClr val="bg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623134A-6A78-410D-9BE7-0EDE762DC01F}"/>
              </a:ext>
            </a:extLst>
          </p:cNvPr>
          <p:cNvSpPr/>
          <p:nvPr/>
        </p:nvSpPr>
        <p:spPr>
          <a:xfrm>
            <a:off x="667111" y="1581431"/>
            <a:ext cx="790666" cy="738664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Microsoft JhengHei UI"/>
              </a:rPr>
              <a:t>它家的200TB </a:t>
            </a:r>
          </a:p>
          <a:p>
            <a:pPr algn="ctr"/>
            <a:r>
              <a:rPr lang="zh-TW" altLang="en-US" b="1">
                <a:solidFill>
                  <a:schemeClr val="tx1"/>
                </a:solidFill>
                <a:latin typeface="Microsoft JhengHei UI"/>
                <a:ea typeface="Microsoft JhengHei UI"/>
              </a:rPr>
              <a:t>不夠放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C74915A-4FAA-4975-AA94-66B81D72C2F6}"/>
              </a:ext>
            </a:extLst>
          </p:cNvPr>
          <p:cNvSpPr/>
          <p:nvPr/>
        </p:nvSpPr>
        <p:spPr>
          <a:xfrm>
            <a:off x="4964071" y="1314358"/>
            <a:ext cx="3507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單一資料夾大小上限突破 </a:t>
            </a: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PB =&gt; </a:t>
            </a:r>
          </a:p>
          <a:p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才放得下龐大的資料母體</a:t>
            </a:r>
          </a:p>
        </p:txBody>
      </p:sp>
      <p:sp>
        <p:nvSpPr>
          <p:cNvPr id="104" name="手繪多邊形: 圖案 103">
            <a:extLst>
              <a:ext uri="{FF2B5EF4-FFF2-40B4-BE49-F238E27FC236}">
                <a16:creationId xmlns:a16="http://schemas.microsoft.com/office/drawing/2014/main" id="{020E37EC-7F16-4617-AD05-BA5E65C08331}"/>
              </a:ext>
            </a:extLst>
          </p:cNvPr>
          <p:cNvSpPr/>
          <p:nvPr/>
        </p:nvSpPr>
        <p:spPr>
          <a:xfrm>
            <a:off x="4049513" y="1960454"/>
            <a:ext cx="432227" cy="582066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5" name="圖形 152">
            <a:extLst>
              <a:ext uri="{FF2B5EF4-FFF2-40B4-BE49-F238E27FC236}">
                <a16:creationId xmlns:a16="http://schemas.microsoft.com/office/drawing/2014/main" id="{9B4181FB-80DB-44FC-A38F-45B301FDAC11}"/>
              </a:ext>
            </a:extLst>
          </p:cNvPr>
          <p:cNvGrpSpPr/>
          <p:nvPr/>
        </p:nvGrpSpPr>
        <p:grpSpPr>
          <a:xfrm flipH="1">
            <a:off x="4048896" y="1936680"/>
            <a:ext cx="438497" cy="598055"/>
            <a:chOff x="9272425" y="5069212"/>
            <a:chExt cx="458537" cy="590550"/>
          </a:xfrm>
        </p:grpSpPr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B1D9D6D7-075A-41DC-AF4E-95601F247339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rgbClr val="21FAFF"/>
            </a:solidFill>
            <a:ln w="12700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93CC6CF8-5802-42B8-B932-ED11B401356B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05966560-D2DB-44D7-86EE-978F31F57449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手繪多邊形: 圖案 112">
              <a:extLst>
                <a:ext uri="{FF2B5EF4-FFF2-40B4-BE49-F238E27FC236}">
                  <a16:creationId xmlns:a16="http://schemas.microsoft.com/office/drawing/2014/main" id="{5088A86A-BB57-4BE6-A7E7-B9BB1F74D38F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CB5BFE7C-847D-401F-873D-0D33CAEB327D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276E0018-5AD8-4E63-8558-0EE2DD60DA68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16910154-82FA-488C-B37B-714983EA9B84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C451B339-82BE-430A-BD0C-420BF3799FD5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solidFill>
                <a:srgbClr val="21FA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44847DB6-D675-4036-B836-D360355A8CB2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2F23BC7-F30C-4CCB-8E3E-53B0A691D9E0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7D8974F5-19B1-41DF-86AF-55C1AD3C25B0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9DD1C50E-1245-4E54-A784-9A603DDFBB88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21FA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857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剪去對角角落 49">
            <a:extLst>
              <a:ext uri="{FF2B5EF4-FFF2-40B4-BE49-F238E27FC236}">
                <a16:creationId xmlns:a16="http://schemas.microsoft.com/office/drawing/2014/main" id="{2F57ACBA-04C7-4AF0-B269-67591992C007}"/>
              </a:ext>
            </a:extLst>
          </p:cNvPr>
          <p:cNvSpPr/>
          <p:nvPr/>
        </p:nvSpPr>
        <p:spPr>
          <a:xfrm>
            <a:off x="2726230" y="4041593"/>
            <a:ext cx="6077766" cy="498803"/>
          </a:xfrm>
          <a:prstGeom prst="snip2DiagRect">
            <a:avLst>
              <a:gd name="adj1" fmla="val 0"/>
              <a:gd name="adj2" fmla="val 11831"/>
            </a:avLst>
          </a:prstGeom>
          <a:solidFill>
            <a:srgbClr val="39523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9D3620B3-04AB-4235-8D83-080005E18B7D}"/>
              </a:ext>
            </a:extLst>
          </p:cNvPr>
          <p:cNvSpPr/>
          <p:nvPr/>
        </p:nvSpPr>
        <p:spPr>
          <a:xfrm>
            <a:off x="2693916" y="3972230"/>
            <a:ext cx="6045170" cy="52190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50"/>
              </a:lnSpc>
            </a:pP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A60AB19-9621-4962-88A1-43201EFD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750"/>
              <a:t>強大的資料自我修復能力</a:t>
            </a:r>
          </a:p>
        </p:txBody>
      </p:sp>
      <p:pic>
        <p:nvPicPr>
          <p:cNvPr id="3" name="圖片 2" descr="一張含有 火車, 電腦 的圖片&#10;&#10;自動產生的描述">
            <a:extLst>
              <a:ext uri="{FF2B5EF4-FFF2-40B4-BE49-F238E27FC236}">
                <a16:creationId xmlns:a16="http://schemas.microsoft.com/office/drawing/2014/main" id="{7A57E5A5-8BED-4303-828B-91870FE688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21" y="1490835"/>
            <a:ext cx="2314790" cy="312785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1095877-19BF-45D7-A332-FA3B6B1710FE}"/>
              </a:ext>
            </a:extLst>
          </p:cNvPr>
          <p:cNvSpPr/>
          <p:nvPr/>
        </p:nvSpPr>
        <p:spPr>
          <a:xfrm>
            <a:off x="4575118" y="1247479"/>
            <a:ext cx="2185410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C9176F-36CA-4AED-8F11-DCEAF41A6BB7}"/>
              </a:ext>
            </a:extLst>
          </p:cNvPr>
          <p:cNvSpPr/>
          <p:nvPr/>
        </p:nvSpPr>
        <p:spPr>
          <a:xfrm>
            <a:off x="6851729" y="1247479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60FA6B5-B88B-4A80-9353-6A28BB1460B6}"/>
              </a:ext>
            </a:extLst>
          </p:cNvPr>
          <p:cNvSpPr/>
          <p:nvPr/>
        </p:nvSpPr>
        <p:spPr>
          <a:xfrm>
            <a:off x="2376281" y="1247479"/>
            <a:ext cx="2116399" cy="2918069"/>
          </a:xfrm>
          <a:prstGeom prst="rect">
            <a:avLst/>
          </a:prstGeom>
          <a:gradFill>
            <a:gsLst>
              <a:gs pos="40000">
                <a:srgbClr val="040F4C"/>
              </a:gs>
              <a:gs pos="100000">
                <a:srgbClr val="020538">
                  <a:alpha val="0"/>
                </a:srgbClr>
              </a:gs>
            </a:gsLst>
            <a:lin ang="5400000" scaled="1"/>
          </a:gradFill>
          <a:ln w="19050">
            <a:gradFill>
              <a:gsLst>
                <a:gs pos="100000">
                  <a:schemeClr val="accent1">
                    <a:lumMod val="45000"/>
                    <a:lumOff val="55000"/>
                    <a:alpha val="0"/>
                  </a:schemeClr>
                </a:gs>
                <a:gs pos="0">
                  <a:schemeClr val="accent1">
                    <a:lumMod val="30000"/>
                    <a:lumOff val="70000"/>
                    <a:alpha val="58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EBC05BC-271A-4C28-B40C-2D802BCD4854}"/>
              </a:ext>
            </a:extLst>
          </p:cNvPr>
          <p:cNvGrpSpPr/>
          <p:nvPr/>
        </p:nvGrpSpPr>
        <p:grpSpPr>
          <a:xfrm>
            <a:off x="7271508" y="2507869"/>
            <a:ext cx="1385451" cy="512990"/>
            <a:chOff x="756833" y="3456247"/>
            <a:chExt cx="1847268" cy="683987"/>
          </a:xfrm>
        </p:grpSpPr>
        <p:cxnSp>
          <p:nvCxnSpPr>
            <p:cNvPr id="47" name="Straight Connector 8">
              <a:extLst>
                <a:ext uri="{FF2B5EF4-FFF2-40B4-BE49-F238E27FC236}">
                  <a16:creationId xmlns:a16="http://schemas.microsoft.com/office/drawing/2014/main" id="{CDBFBC8D-19B8-4FBE-B7E9-552677B684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833" y="3456902"/>
              <a:ext cx="894878" cy="562769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0">
              <a:extLst>
                <a:ext uri="{FF2B5EF4-FFF2-40B4-BE49-F238E27FC236}">
                  <a16:creationId xmlns:a16="http://schemas.microsoft.com/office/drawing/2014/main" id="{40A0E4D8-292C-4FF5-8865-E826E60D9E41}"/>
                </a:ext>
              </a:extLst>
            </p:cNvPr>
            <p:cNvCxnSpPr>
              <a:cxnSpLocks/>
            </p:cNvCxnSpPr>
            <p:nvPr/>
          </p:nvCxnSpPr>
          <p:spPr>
            <a:xfrm>
              <a:off x="1668084" y="3456247"/>
              <a:ext cx="936017" cy="683987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81D374A7-AE4B-4609-B9B1-06948AAF29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6558" y="2902591"/>
            <a:ext cx="499770" cy="50361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28E2A6F-83FF-49BD-A867-D8C72EC29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8083" y="2909809"/>
            <a:ext cx="499770" cy="503615"/>
          </a:xfrm>
          <a:prstGeom prst="rect">
            <a:avLst/>
          </a:prstGeom>
        </p:spPr>
      </p:pic>
      <p:sp>
        <p:nvSpPr>
          <p:cNvPr id="12" name="Rectangle 20">
            <a:extLst>
              <a:ext uri="{FF2B5EF4-FFF2-40B4-BE49-F238E27FC236}">
                <a16:creationId xmlns:a16="http://schemas.microsoft.com/office/drawing/2014/main" id="{C2048C03-4148-4B37-9376-E276DA3B802A}"/>
              </a:ext>
            </a:extLst>
          </p:cNvPr>
          <p:cNvSpPr/>
          <p:nvPr/>
        </p:nvSpPr>
        <p:spPr>
          <a:xfrm>
            <a:off x="8287178" y="3237390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6386DEC-2585-436E-A279-38F39D4976A7}"/>
              </a:ext>
            </a:extLst>
          </p:cNvPr>
          <p:cNvGrpSpPr/>
          <p:nvPr/>
        </p:nvGrpSpPr>
        <p:grpSpPr>
          <a:xfrm>
            <a:off x="4678166" y="2515086"/>
            <a:ext cx="1892582" cy="905555"/>
            <a:chOff x="346483" y="3456247"/>
            <a:chExt cx="2523443" cy="1207407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C90A814-2A39-49D0-973B-DBA39AD946DD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45" name="Straight Connector 8">
                <a:extLst>
                  <a:ext uri="{FF2B5EF4-FFF2-40B4-BE49-F238E27FC236}">
                    <a16:creationId xmlns:a16="http://schemas.microsoft.com/office/drawing/2014/main" id="{654C092C-B816-416E-B6DD-A72CD5314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10">
                <a:extLst>
                  <a:ext uri="{FF2B5EF4-FFF2-40B4-BE49-F238E27FC236}">
                    <a16:creationId xmlns:a16="http://schemas.microsoft.com/office/drawing/2014/main" id="{43D06D36-2F1E-4316-A934-5119FBE83B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0DE445AB-47E8-4B96-8586-539520DB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833C938F-379E-4A00-BBA6-5457481D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43" name="Rectangle 18">
              <a:extLst>
                <a:ext uri="{FF2B5EF4-FFF2-40B4-BE49-F238E27FC236}">
                  <a16:creationId xmlns:a16="http://schemas.microsoft.com/office/drawing/2014/main" id="{8C855EA8-D374-413F-A7D2-4295A2F0BA49}"/>
                </a:ext>
              </a:extLst>
            </p:cNvPr>
            <p:cNvSpPr/>
            <p:nvPr/>
          </p:nvSpPr>
          <p:spPr>
            <a:xfrm>
              <a:off x="346483" y="4455144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A631CD2-C2E0-4DAC-92A4-EA9F9ED86760}"/>
                </a:ext>
              </a:extLst>
            </p:cNvPr>
            <p:cNvSpPr/>
            <p:nvPr/>
          </p:nvSpPr>
          <p:spPr>
            <a:xfrm>
              <a:off x="2077030" y="4434236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CA782A3-FA3E-4C92-94B8-68E1AF171CFE}"/>
              </a:ext>
            </a:extLst>
          </p:cNvPr>
          <p:cNvGrpSpPr/>
          <p:nvPr/>
        </p:nvGrpSpPr>
        <p:grpSpPr>
          <a:xfrm>
            <a:off x="2468288" y="2528874"/>
            <a:ext cx="1885718" cy="905555"/>
            <a:chOff x="355636" y="3456247"/>
            <a:chExt cx="2514290" cy="1207407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BF0E64A-B2C2-40C9-AAB4-323DE92AA838}"/>
                </a:ext>
              </a:extLst>
            </p:cNvPr>
            <p:cNvGrpSpPr/>
            <p:nvPr/>
          </p:nvGrpSpPr>
          <p:grpSpPr>
            <a:xfrm>
              <a:off x="756833" y="3456247"/>
              <a:ext cx="1847268" cy="683987"/>
              <a:chOff x="756833" y="3456247"/>
              <a:chExt cx="1847268" cy="683987"/>
            </a:xfrm>
          </p:grpSpPr>
          <p:cxnSp>
            <p:nvCxnSpPr>
              <p:cNvPr id="38" name="Straight Connector 8">
                <a:extLst>
                  <a:ext uri="{FF2B5EF4-FFF2-40B4-BE49-F238E27FC236}">
                    <a16:creationId xmlns:a16="http://schemas.microsoft.com/office/drawing/2014/main" id="{AA854068-CB27-4778-9850-BBC6F4A701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833" y="3456902"/>
                <a:ext cx="894878" cy="562769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10">
                <a:extLst>
                  <a:ext uri="{FF2B5EF4-FFF2-40B4-BE49-F238E27FC236}">
                    <a16:creationId xmlns:a16="http://schemas.microsoft.com/office/drawing/2014/main" id="{97157DA9-D15E-4EFE-9A9B-D90B179B7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084" y="3456247"/>
                <a:ext cx="936017" cy="683987"/>
              </a:xfrm>
              <a:prstGeom prst="line">
                <a:avLst/>
              </a:prstGeom>
              <a:ln w="12700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55736E6-8ECB-48F4-A196-43D7AF97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03566" y="3982545"/>
              <a:ext cx="666360" cy="671486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D921DC05-6451-4C54-993B-BB3073877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2267" y="3992168"/>
              <a:ext cx="666360" cy="671486"/>
            </a:xfrm>
            <a:prstGeom prst="rect">
              <a:avLst/>
            </a:prstGeom>
          </p:spPr>
        </p:pic>
        <p:sp>
          <p:nvSpPr>
            <p:cNvPr id="36" name="Rectangle 18">
              <a:extLst>
                <a:ext uri="{FF2B5EF4-FFF2-40B4-BE49-F238E27FC236}">
                  <a16:creationId xmlns:a16="http://schemas.microsoft.com/office/drawing/2014/main" id="{D75055D2-716A-4E73-B4F0-9C80DA4E3107}"/>
                </a:ext>
              </a:extLst>
            </p:cNvPr>
            <p:cNvSpPr/>
            <p:nvPr/>
          </p:nvSpPr>
          <p:spPr>
            <a:xfrm>
              <a:off x="355636" y="4455899"/>
              <a:ext cx="158897" cy="175632"/>
            </a:xfrm>
            <a:prstGeom prst="rect">
              <a:avLst/>
            </a:prstGeom>
            <a:solidFill>
              <a:srgbClr val="FF0066"/>
            </a:solidFill>
            <a:ln>
              <a:solidFill>
                <a:srgbClr val="99003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B8140258-7DBB-406D-816A-C968EC42EBE3}"/>
                </a:ext>
              </a:extLst>
            </p:cNvPr>
            <p:cNvSpPr/>
            <p:nvPr/>
          </p:nvSpPr>
          <p:spPr>
            <a:xfrm>
              <a:off x="2086183" y="4434991"/>
              <a:ext cx="158897" cy="175632"/>
            </a:xfrm>
            <a:prstGeom prst="rect">
              <a:avLst/>
            </a:prstGeom>
            <a:solidFill>
              <a:srgbClr val="00FF99"/>
            </a:solidFill>
            <a:ln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60"/>
            </a:p>
          </p:txBody>
        </p:sp>
      </p:grpSp>
      <p:sp>
        <p:nvSpPr>
          <p:cNvPr id="15" name="Rectangle 12">
            <a:extLst>
              <a:ext uri="{FF2B5EF4-FFF2-40B4-BE49-F238E27FC236}">
                <a16:creationId xmlns:a16="http://schemas.microsoft.com/office/drawing/2014/main" id="{EEA8F8CA-26A5-4F46-8611-FE54A2625C64}"/>
              </a:ext>
            </a:extLst>
          </p:cNvPr>
          <p:cNvSpPr/>
          <p:nvPr/>
        </p:nvSpPr>
        <p:spPr>
          <a:xfrm>
            <a:off x="2693916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RAID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B7D8ACF6-6854-4BDF-B90F-EBB083180AE9}"/>
              </a:ext>
            </a:extLst>
          </p:cNvPr>
          <p:cNvSpPr/>
          <p:nvPr/>
        </p:nvSpPr>
        <p:spPr>
          <a:xfrm>
            <a:off x="2693916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17" name="Straight Connector 17">
            <a:extLst>
              <a:ext uri="{FF2B5EF4-FFF2-40B4-BE49-F238E27FC236}">
                <a16:creationId xmlns:a16="http://schemas.microsoft.com/office/drawing/2014/main" id="{9AF3A77F-68F2-4E7A-A502-795448890FDB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3440344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B1550217-B3F6-42FE-AE51-14348D2690A0}"/>
              </a:ext>
            </a:extLst>
          </p:cNvPr>
          <p:cNvSpPr/>
          <p:nvPr/>
        </p:nvSpPr>
        <p:spPr>
          <a:xfrm>
            <a:off x="2828288" y="2454949"/>
            <a:ext cx="119173" cy="131724"/>
          </a:xfrm>
          <a:prstGeom prst="rect">
            <a:avLst/>
          </a:prstGeom>
          <a:solidFill>
            <a:srgbClr val="FF0066"/>
          </a:solidFill>
          <a:ln>
            <a:solidFill>
              <a:srgbClr val="9900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pic>
        <p:nvPicPr>
          <p:cNvPr id="19" name="Graphic 33" descr="Warning">
            <a:extLst>
              <a:ext uri="{FF2B5EF4-FFF2-40B4-BE49-F238E27FC236}">
                <a16:creationId xmlns:a16="http://schemas.microsoft.com/office/drawing/2014/main" id="{ABBAD159-08F4-4F61-AF18-5D63A40155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80839" y="2499756"/>
            <a:ext cx="446373" cy="446373"/>
          </a:xfrm>
          <a:prstGeom prst="rect">
            <a:avLst/>
          </a:prstGeom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2ADA8295-886F-4CF5-9F91-169FF2371740}"/>
              </a:ext>
            </a:extLst>
          </p:cNvPr>
          <p:cNvSpPr/>
          <p:nvPr/>
        </p:nvSpPr>
        <p:spPr>
          <a:xfrm>
            <a:off x="4916484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180530C8-07F8-44CB-9F1E-260AA4E14419}"/>
              </a:ext>
            </a:extLst>
          </p:cNvPr>
          <p:cNvSpPr/>
          <p:nvPr/>
        </p:nvSpPr>
        <p:spPr>
          <a:xfrm>
            <a:off x="4916484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2" name="Straight Connector 30">
            <a:extLst>
              <a:ext uri="{FF2B5EF4-FFF2-40B4-BE49-F238E27FC236}">
                <a16:creationId xmlns:a16="http://schemas.microsoft.com/office/drawing/2014/main" id="{D896B05C-5B69-4F7C-983C-CB270417F66C}"/>
              </a:ext>
            </a:extLst>
          </p:cNvPr>
          <p:cNvCxnSpPr>
            <a:cxnSpLocks/>
            <a:stCxn id="21" idx="2"/>
            <a:endCxn id="20" idx="0"/>
          </p:cNvCxnSpPr>
          <p:nvPr/>
        </p:nvCxnSpPr>
        <p:spPr>
          <a:xfrm>
            <a:off x="5662912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36">
            <a:extLst>
              <a:ext uri="{FF2B5EF4-FFF2-40B4-BE49-F238E27FC236}">
                <a16:creationId xmlns:a16="http://schemas.microsoft.com/office/drawing/2014/main" id="{301E3C2A-1FA6-4EE4-9122-6D359864C595}"/>
              </a:ext>
            </a:extLst>
          </p:cNvPr>
          <p:cNvSpPr/>
          <p:nvPr/>
        </p:nvSpPr>
        <p:spPr>
          <a:xfrm>
            <a:off x="5069843" y="2454949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24" name="Straight Connector 39">
            <a:extLst>
              <a:ext uri="{FF2B5EF4-FFF2-40B4-BE49-F238E27FC236}">
                <a16:creationId xmlns:a16="http://schemas.microsoft.com/office/drawing/2014/main" id="{08A417FA-E8BB-47C0-AAFF-7E034D14DF6B}"/>
              </a:ext>
            </a:extLst>
          </p:cNvPr>
          <p:cNvCxnSpPr>
            <a:cxnSpLocks/>
          </p:cNvCxnSpPr>
          <p:nvPr/>
        </p:nvCxnSpPr>
        <p:spPr>
          <a:xfrm>
            <a:off x="5219389" y="2615386"/>
            <a:ext cx="756687" cy="699053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0">
            <a:extLst>
              <a:ext uri="{FF2B5EF4-FFF2-40B4-BE49-F238E27FC236}">
                <a16:creationId xmlns:a16="http://schemas.microsoft.com/office/drawing/2014/main" id="{4D10A109-F5A3-4D38-9477-A2CDA886B580}"/>
              </a:ext>
            </a:extLst>
          </p:cNvPr>
          <p:cNvSpPr/>
          <p:nvPr/>
        </p:nvSpPr>
        <p:spPr>
          <a:xfrm>
            <a:off x="7197231" y="2173884"/>
            <a:ext cx="1492856" cy="365420"/>
          </a:xfrm>
          <a:prstGeom prst="rect">
            <a:avLst/>
          </a:prstGeom>
          <a:solidFill>
            <a:srgbClr val="39523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ZFS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RAID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552D5A88-72E3-44CC-8EB8-DB591EB395C9}"/>
              </a:ext>
            </a:extLst>
          </p:cNvPr>
          <p:cNvSpPr/>
          <p:nvPr/>
        </p:nvSpPr>
        <p:spPr>
          <a:xfrm>
            <a:off x="7197231" y="1490692"/>
            <a:ext cx="1492856" cy="36598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cxnSp>
        <p:nvCxnSpPr>
          <p:cNvPr id="27" name="Straight Connector 45">
            <a:extLst>
              <a:ext uri="{FF2B5EF4-FFF2-40B4-BE49-F238E27FC236}">
                <a16:creationId xmlns:a16="http://schemas.microsoft.com/office/drawing/2014/main" id="{A0BA2A72-B78E-495F-BA40-DF4441F9DA99}"/>
              </a:ext>
            </a:extLst>
          </p:cNvPr>
          <p:cNvCxnSpPr>
            <a:cxnSpLocks/>
            <a:stCxn id="26" idx="2"/>
            <a:endCxn id="25" idx="0"/>
          </p:cNvCxnSpPr>
          <p:nvPr/>
        </p:nvCxnSpPr>
        <p:spPr>
          <a:xfrm>
            <a:off x="7943659" y="1856675"/>
            <a:ext cx="0" cy="317208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46">
            <a:extLst>
              <a:ext uri="{FF2B5EF4-FFF2-40B4-BE49-F238E27FC236}">
                <a16:creationId xmlns:a16="http://schemas.microsoft.com/office/drawing/2014/main" id="{E5FA63D9-2DA2-4F37-A643-8771F9604355}"/>
              </a:ext>
            </a:extLst>
          </p:cNvPr>
          <p:cNvSpPr/>
          <p:nvPr/>
        </p:nvSpPr>
        <p:spPr>
          <a:xfrm>
            <a:off x="6992774" y="3254313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29" name="Straight Connector 49">
            <a:extLst>
              <a:ext uri="{FF2B5EF4-FFF2-40B4-BE49-F238E27FC236}">
                <a16:creationId xmlns:a16="http://schemas.microsoft.com/office/drawing/2014/main" id="{9EEC6DC0-894F-4227-8B04-72B9DD353FA3}"/>
              </a:ext>
            </a:extLst>
          </p:cNvPr>
          <p:cNvCxnSpPr>
            <a:cxnSpLocks/>
            <a:stCxn id="28" idx="0"/>
            <a:endCxn id="32" idx="2"/>
          </p:cNvCxnSpPr>
          <p:nvPr/>
        </p:nvCxnSpPr>
        <p:spPr>
          <a:xfrm flipV="1">
            <a:off x="7052360" y="2594736"/>
            <a:ext cx="320734" cy="659578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52">
            <a:extLst>
              <a:ext uri="{FF2B5EF4-FFF2-40B4-BE49-F238E27FC236}">
                <a16:creationId xmlns:a16="http://schemas.microsoft.com/office/drawing/2014/main" id="{5BBF007A-62F2-4A91-849F-F66B5B9AFA1A}"/>
              </a:ext>
            </a:extLst>
          </p:cNvPr>
          <p:cNvSpPr/>
          <p:nvPr/>
        </p:nvSpPr>
        <p:spPr>
          <a:xfrm>
            <a:off x="7313507" y="1793588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cxnSp>
        <p:nvCxnSpPr>
          <p:cNvPr id="31" name="Straight Connector 53">
            <a:extLst>
              <a:ext uri="{FF2B5EF4-FFF2-40B4-BE49-F238E27FC236}">
                <a16:creationId xmlns:a16="http://schemas.microsoft.com/office/drawing/2014/main" id="{40F3279F-75D1-491A-A35F-AAC95FA8AD78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7442992" y="1809698"/>
            <a:ext cx="1" cy="537700"/>
          </a:xfrm>
          <a:prstGeom prst="line">
            <a:avLst/>
          </a:prstGeom>
          <a:ln w="22860">
            <a:solidFill>
              <a:srgbClr val="00FF99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52">
            <a:extLst>
              <a:ext uri="{FF2B5EF4-FFF2-40B4-BE49-F238E27FC236}">
                <a16:creationId xmlns:a16="http://schemas.microsoft.com/office/drawing/2014/main" id="{48939CA5-1421-4CCA-A3EF-D7064DD2FA3D}"/>
              </a:ext>
            </a:extLst>
          </p:cNvPr>
          <p:cNvSpPr/>
          <p:nvPr/>
        </p:nvSpPr>
        <p:spPr>
          <a:xfrm>
            <a:off x="7313507" y="2463011"/>
            <a:ext cx="119173" cy="131724"/>
          </a:xfrm>
          <a:prstGeom prst="rect">
            <a:avLst/>
          </a:prstGeom>
          <a:solidFill>
            <a:srgbClr val="00FF99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6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1E79DD0-C6DE-4096-B0BB-3B7A76171CB2}"/>
              </a:ext>
            </a:extLst>
          </p:cNvPr>
          <p:cNvSpPr txBox="1"/>
          <p:nvPr/>
        </p:nvSpPr>
        <p:spPr>
          <a:xfrm>
            <a:off x="2843772" y="4027661"/>
            <a:ext cx="5593825" cy="438582"/>
          </a:xfrm>
          <a:prstGeom prst="rect">
            <a:avLst/>
          </a:prstGeom>
          <a:noFill/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 spc="450">
                <a:ea typeface="微軟正黑體"/>
                <a:cs typeface="Calibri"/>
                <a:sym typeface="Arial" panose="020B0604020202020204" pitchFamily="34" charset="0"/>
              </a:rPr>
              <a:t>能避免系統運行中的原始數據損壞</a:t>
            </a:r>
          </a:p>
        </p:txBody>
      </p:sp>
    </p:spTree>
    <p:extLst>
      <p:ext uri="{BB962C8B-B14F-4D97-AF65-F5344CB8AC3E}">
        <p14:creationId xmlns:p14="http://schemas.microsoft.com/office/powerpoint/2010/main" val="296890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78C02748-2FC0-41B2-8F60-1E8AE32CBCE5}"/>
              </a:ext>
            </a:extLst>
          </p:cNvPr>
          <p:cNvGrpSpPr/>
          <p:nvPr/>
        </p:nvGrpSpPr>
        <p:grpSpPr>
          <a:xfrm>
            <a:off x="5791463" y="1142977"/>
            <a:ext cx="3095697" cy="748260"/>
            <a:chOff x="6331819" y="1177001"/>
            <a:chExt cx="2454778" cy="748260"/>
          </a:xfrm>
        </p:grpSpPr>
        <p:sp>
          <p:nvSpPr>
            <p:cNvPr id="147" name="矩形: 剪去對角角落 146">
              <a:extLst>
                <a:ext uri="{FF2B5EF4-FFF2-40B4-BE49-F238E27FC236}">
                  <a16:creationId xmlns:a16="http://schemas.microsoft.com/office/drawing/2014/main" id="{B9A3C3D4-24A4-4BB9-B28A-C290914961B2}"/>
                </a:ext>
              </a:extLst>
            </p:cNvPr>
            <p:cNvSpPr/>
            <p:nvPr/>
          </p:nvSpPr>
          <p:spPr>
            <a:xfrm>
              <a:off x="6348356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8" name="矩形: 圓角 147">
              <a:extLst>
                <a:ext uri="{FF2B5EF4-FFF2-40B4-BE49-F238E27FC236}">
                  <a16:creationId xmlns:a16="http://schemas.microsoft.com/office/drawing/2014/main" id="{EFB7DC17-4DB0-44A1-B382-F751B2E29FCB}"/>
                </a:ext>
              </a:extLst>
            </p:cNvPr>
            <p:cNvSpPr/>
            <p:nvPr/>
          </p:nvSpPr>
          <p:spPr>
            <a:xfrm>
              <a:off x="6331819" y="1177001"/>
              <a:ext cx="2425164" cy="710335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3672CD61-D861-461E-9C7A-6A1CA2A5F6A3}"/>
              </a:ext>
            </a:extLst>
          </p:cNvPr>
          <p:cNvGrpSpPr/>
          <p:nvPr/>
        </p:nvGrpSpPr>
        <p:grpSpPr>
          <a:xfrm>
            <a:off x="6445246" y="2883026"/>
            <a:ext cx="2422966" cy="748260"/>
            <a:chOff x="6341920" y="1177001"/>
            <a:chExt cx="2460454" cy="748260"/>
          </a:xfrm>
        </p:grpSpPr>
        <p:sp>
          <p:nvSpPr>
            <p:cNvPr id="144" name="矩形: 剪去對角角落 143">
              <a:extLst>
                <a:ext uri="{FF2B5EF4-FFF2-40B4-BE49-F238E27FC236}">
                  <a16:creationId xmlns:a16="http://schemas.microsoft.com/office/drawing/2014/main" id="{F35FFA2A-ECC5-4C6A-A447-6275BED72C38}"/>
                </a:ext>
              </a:extLst>
            </p:cNvPr>
            <p:cNvSpPr/>
            <p:nvPr/>
          </p:nvSpPr>
          <p:spPr>
            <a:xfrm>
              <a:off x="6364133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矩形: 圓角 144">
              <a:extLst>
                <a:ext uri="{FF2B5EF4-FFF2-40B4-BE49-F238E27FC236}">
                  <a16:creationId xmlns:a16="http://schemas.microsoft.com/office/drawing/2014/main" id="{54BC77E5-1FF8-461E-A1CA-6DB6750ED568}"/>
                </a:ext>
              </a:extLst>
            </p:cNvPr>
            <p:cNvSpPr/>
            <p:nvPr/>
          </p:nvSpPr>
          <p:spPr>
            <a:xfrm>
              <a:off x="6341920" y="1177001"/>
              <a:ext cx="2425164" cy="710335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1" name="Google Shape;1029;p60">
            <a:extLst>
              <a:ext uri="{FF2B5EF4-FFF2-40B4-BE49-F238E27FC236}">
                <a16:creationId xmlns:a16="http://schemas.microsoft.com/office/drawing/2014/main" id="{64819EF8-5C82-4A3C-B4EB-2AE5B49D4E8B}"/>
              </a:ext>
            </a:extLst>
          </p:cNvPr>
          <p:cNvSpPr/>
          <p:nvPr/>
        </p:nvSpPr>
        <p:spPr>
          <a:xfrm>
            <a:off x="1034864" y="4247182"/>
            <a:ext cx="4522900" cy="165636"/>
          </a:xfrm>
          <a:prstGeom prst="rightArrow">
            <a:avLst>
              <a:gd name="adj1" fmla="val 50000"/>
              <a:gd name="adj2" fmla="val 115510"/>
            </a:avLst>
          </a:prstGeom>
          <a:solidFill>
            <a:srgbClr val="FFE07D"/>
          </a:solidFill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351"/>
            </a:pPr>
            <a:endParaRPr lang="zh-TW" altLang="en-US" sz="1013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9EB2BE5-9508-4755-9DA2-4D6108895A66}"/>
              </a:ext>
            </a:extLst>
          </p:cNvPr>
          <p:cNvGrpSpPr/>
          <p:nvPr/>
        </p:nvGrpSpPr>
        <p:grpSpPr>
          <a:xfrm>
            <a:off x="927685" y="1389508"/>
            <a:ext cx="4598264" cy="1994381"/>
            <a:chOff x="876301" y="1653972"/>
            <a:chExt cx="4910600" cy="1994381"/>
          </a:xfrm>
        </p:grpSpPr>
        <p:sp>
          <p:nvSpPr>
            <p:cNvPr id="118" name="Google Shape;1029;p60">
              <a:extLst>
                <a:ext uri="{FF2B5EF4-FFF2-40B4-BE49-F238E27FC236}">
                  <a16:creationId xmlns:a16="http://schemas.microsoft.com/office/drawing/2014/main" id="{38B7759A-208D-4A87-B40D-64C6EE42854F}"/>
                </a:ext>
              </a:extLst>
            </p:cNvPr>
            <p:cNvSpPr/>
            <p:nvPr/>
          </p:nvSpPr>
          <p:spPr>
            <a:xfrm>
              <a:off x="949326" y="2505599"/>
              <a:ext cx="4830117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" name="Google Shape;1029;p60">
              <a:extLst>
                <a:ext uri="{FF2B5EF4-FFF2-40B4-BE49-F238E27FC236}">
                  <a16:creationId xmlns:a16="http://schemas.microsoft.com/office/drawing/2014/main" id="{048F7EE9-3982-4615-B38A-39CE6057465B}"/>
                </a:ext>
              </a:extLst>
            </p:cNvPr>
            <p:cNvSpPr/>
            <p:nvPr/>
          </p:nvSpPr>
          <p:spPr>
            <a:xfrm>
              <a:off x="876301" y="1653972"/>
              <a:ext cx="4910600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" name="Google Shape;1029;p60">
              <a:extLst>
                <a:ext uri="{FF2B5EF4-FFF2-40B4-BE49-F238E27FC236}">
                  <a16:creationId xmlns:a16="http://schemas.microsoft.com/office/drawing/2014/main" id="{07E137FA-9ECA-4D75-AFCC-3E851A499AE0}"/>
                </a:ext>
              </a:extLst>
            </p:cNvPr>
            <p:cNvSpPr/>
            <p:nvPr/>
          </p:nvSpPr>
          <p:spPr>
            <a:xfrm>
              <a:off x="1402505" y="3482717"/>
              <a:ext cx="4236840" cy="165636"/>
            </a:xfrm>
            <a:prstGeom prst="rightArrow">
              <a:avLst>
                <a:gd name="adj1" fmla="val 50000"/>
                <a:gd name="adj2" fmla="val 115510"/>
              </a:avLst>
            </a:prstGeom>
            <a:solidFill>
              <a:srgbClr val="FFE07D"/>
            </a:solidFill>
            <a:ln>
              <a:noFill/>
            </a:ln>
            <a:effectLst>
              <a:outerShdw blurRad="889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SzPts val="1351"/>
              </a:pPr>
              <a:endParaRPr lang="zh-TW" altLang="en-US" sz="1013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3825"/>
              </a:lnSpc>
            </a:pPr>
            <a:r>
              <a:rPr lang="zh-TW" altLang="en-US"/>
              <a:t>並一次提供三階段的備份方式 </a:t>
            </a:r>
            <a:r>
              <a:rPr lang="en-US" altLang="zh-TW"/>
              <a:t>:</a:t>
            </a:r>
            <a:br>
              <a:rPr lang="en-US" altLang="zh-TW"/>
            </a:br>
            <a:r>
              <a:rPr lang="zh-TW" altLang="en-US"/>
              <a:t>給您最齊全的資料備援保護</a:t>
            </a:r>
          </a:p>
        </p:txBody>
      </p:sp>
      <p:pic>
        <p:nvPicPr>
          <p:cNvPr id="4" name="圖片 3" descr="一張含有 光, 彩色, 走路中, 傘 的圖片&#10;&#10;自動產生的描述">
            <a:extLst>
              <a:ext uri="{FF2B5EF4-FFF2-40B4-BE49-F238E27FC236}">
                <a16:creationId xmlns:a16="http://schemas.microsoft.com/office/drawing/2014/main" id="{11258B2E-B172-45D0-BD9A-E50A7FF8B5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3184898" y="2832026"/>
            <a:ext cx="222833" cy="139014"/>
          </a:xfrm>
          <a:prstGeom prst="rect">
            <a:avLst/>
          </a:prstGeom>
        </p:spPr>
      </p:pic>
      <p:pic>
        <p:nvPicPr>
          <p:cNvPr id="5" name="圖片 4" descr="一張含有 電子用品, 電腦, 立體 的圖片&#10;&#10;自動產生的描述">
            <a:extLst>
              <a:ext uri="{FF2B5EF4-FFF2-40B4-BE49-F238E27FC236}">
                <a16:creationId xmlns:a16="http://schemas.microsoft.com/office/drawing/2014/main" id="{BF1A7A7A-4E0E-4C39-8009-C3749851C8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960" y="3399354"/>
            <a:ext cx="1160367" cy="290552"/>
          </a:xfrm>
          <a:prstGeom prst="rect">
            <a:avLst/>
          </a:prstGeom>
        </p:spPr>
      </p:pic>
      <p:pic>
        <p:nvPicPr>
          <p:cNvPr id="6" name="圖片 5" descr="一張含有 電子用品, 監視器, 電腦, 相片 的圖片&#10;&#10;自動產生的描述">
            <a:extLst>
              <a:ext uri="{FF2B5EF4-FFF2-40B4-BE49-F238E27FC236}">
                <a16:creationId xmlns:a16="http://schemas.microsoft.com/office/drawing/2014/main" id="{C06C3C05-43B3-4930-A091-5EF0E9049C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058" y="3520505"/>
            <a:ext cx="1169407" cy="155876"/>
          </a:xfrm>
          <a:prstGeom prst="rect">
            <a:avLst/>
          </a:prstGeom>
        </p:spPr>
      </p:pic>
      <p:pic>
        <p:nvPicPr>
          <p:cNvPr id="12" name="Google Shape;1028;p60">
            <a:extLst>
              <a:ext uri="{FF2B5EF4-FFF2-40B4-BE49-F238E27FC236}">
                <a16:creationId xmlns:a16="http://schemas.microsoft.com/office/drawing/2014/main" id="{EF8AADA0-EEA5-4491-8B3F-6A8B2C0785DC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9690" y="4073027"/>
            <a:ext cx="1982572" cy="495496"/>
          </a:xfrm>
          <a:prstGeom prst="rect">
            <a:avLst/>
          </a:prstGeom>
          <a:noFill/>
          <a:ln>
            <a:noFill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oogle Shape;1037;p60">
            <a:extLst>
              <a:ext uri="{FF2B5EF4-FFF2-40B4-BE49-F238E27FC236}">
                <a16:creationId xmlns:a16="http://schemas.microsoft.com/office/drawing/2014/main" id="{DC74B2F0-5187-4D49-8C6C-A81BCAF7C2C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594" y="1079171"/>
            <a:ext cx="828789" cy="828789"/>
          </a:xfrm>
          <a:prstGeom prst="rect">
            <a:avLst/>
          </a:prstGeom>
          <a:noFill/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7E1D8E04-E548-42DF-984A-F9E5DF5A44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068853" y="4604713"/>
            <a:ext cx="715560" cy="20981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B7585719-3AD1-43BD-B6DC-533ADBA5C5B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0946" y="3983812"/>
            <a:ext cx="1990006" cy="75980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8AAB544-CA53-458C-B416-61DE50A2B5B8}"/>
              </a:ext>
            </a:extLst>
          </p:cNvPr>
          <p:cNvGrpSpPr/>
          <p:nvPr/>
        </p:nvGrpSpPr>
        <p:grpSpPr>
          <a:xfrm>
            <a:off x="379401" y="1933213"/>
            <a:ext cx="744338" cy="744338"/>
            <a:chOff x="373507" y="2006514"/>
            <a:chExt cx="744338" cy="744338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F142B7F7-B456-4C1C-A7DB-1C2C2BA2EE4E}"/>
                </a:ext>
              </a:extLst>
            </p:cNvPr>
            <p:cNvSpPr/>
            <p:nvPr/>
          </p:nvSpPr>
          <p:spPr>
            <a:xfrm>
              <a:off x="373507" y="2006514"/>
              <a:ext cx="744338" cy="744338"/>
            </a:xfrm>
            <a:prstGeom prst="ellipse">
              <a:avLst/>
            </a:prstGeom>
            <a:solidFill>
              <a:srgbClr val="39523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C49D1D9B-1409-4E76-8734-9DEBC30C0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54" y="2078790"/>
              <a:ext cx="621049" cy="6210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5834645" y="1140965"/>
            <a:ext cx="2998815" cy="7175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 :</a:t>
            </a:r>
            <a:b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檔案類型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多版本控制，實現備份321的最佳工具</a:t>
            </a: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6461043" y="2901423"/>
            <a:ext cx="2407169" cy="6919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 err="1">
                <a:solidFill>
                  <a:schemeClr val="tx1"/>
                </a:solidFill>
                <a:latin typeface="微軟正黑體"/>
                <a:ea typeface="微軟正黑體"/>
              </a:rPr>
              <a:t>Snapsync</a:t>
            </a: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 :</a:t>
            </a:r>
            <a:b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區塊層級</a:t>
            </a: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200" b="1" err="1">
                <a:solidFill>
                  <a:schemeClr val="tx1"/>
                </a:solidFill>
                <a:latin typeface="微軟正黑體"/>
                <a:ea typeface="微軟正黑體"/>
              </a:rPr>
              <a:t>讓系統</a:t>
            </a: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始終維持一份在最新狀態的資料副本</a:t>
            </a:r>
            <a:endParaRPr lang="en-US" altLang="zh-TW" sz="1200" b="1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117" name="矩形: 圓角 116">
            <a:extLst>
              <a:ext uri="{FF2B5EF4-FFF2-40B4-BE49-F238E27FC236}">
                <a16:creationId xmlns:a16="http://schemas.microsoft.com/office/drawing/2014/main" id="{7DCD0EFC-0F17-4623-B8B3-24C010022E49}"/>
              </a:ext>
            </a:extLst>
          </p:cNvPr>
          <p:cNvSpPr/>
          <p:nvPr/>
        </p:nvSpPr>
        <p:spPr>
          <a:xfrm>
            <a:off x="1767471" y="1308400"/>
            <a:ext cx="2619517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BD09A93-754B-4214-9092-0C7BFCA21DA9}"/>
              </a:ext>
            </a:extLst>
          </p:cNvPr>
          <p:cNvSpPr/>
          <p:nvPr/>
        </p:nvSpPr>
        <p:spPr>
          <a:xfrm>
            <a:off x="1849130" y="1352377"/>
            <a:ext cx="2509503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每天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週期性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9" name="矩形: 圓角 118">
            <a:extLst>
              <a:ext uri="{FF2B5EF4-FFF2-40B4-BE49-F238E27FC236}">
                <a16:creationId xmlns:a16="http://schemas.microsoft.com/office/drawing/2014/main" id="{A943291D-6C05-4314-9C91-AF3046E4BD15}"/>
              </a:ext>
            </a:extLst>
          </p:cNvPr>
          <p:cNvSpPr/>
          <p:nvPr/>
        </p:nvSpPr>
        <p:spPr>
          <a:xfrm>
            <a:off x="1795382" y="2136022"/>
            <a:ext cx="2588181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E936D25-21E9-4C6C-B5F3-432F0FDA54D4}"/>
              </a:ext>
            </a:extLst>
          </p:cNvPr>
          <p:cNvSpPr/>
          <p:nvPr/>
        </p:nvSpPr>
        <p:spPr>
          <a:xfrm>
            <a:off x="1831450" y="2179531"/>
            <a:ext cx="2528220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每小時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24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小時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365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天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矩形: 圓角 120">
            <a:extLst>
              <a:ext uri="{FF2B5EF4-FFF2-40B4-BE49-F238E27FC236}">
                <a16:creationId xmlns:a16="http://schemas.microsoft.com/office/drawing/2014/main" id="{45CA3BF5-C221-452B-9ECE-4B4BD9B1FB03}"/>
              </a:ext>
            </a:extLst>
          </p:cNvPr>
          <p:cNvSpPr/>
          <p:nvPr/>
        </p:nvSpPr>
        <p:spPr>
          <a:xfrm>
            <a:off x="1906779" y="3214722"/>
            <a:ext cx="2462838" cy="34119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A418388-91F1-4CF1-897B-8DDB12EB24EF}"/>
              </a:ext>
            </a:extLst>
          </p:cNvPr>
          <p:cNvSpPr/>
          <p:nvPr/>
        </p:nvSpPr>
        <p:spPr>
          <a:xfrm>
            <a:off x="1986887" y="3261545"/>
            <a:ext cx="2336871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RPO :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即時性 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/ </a:t>
            </a:r>
            <a:r>
              <a:rPr lang="zh-TW" altLang="en-US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隨時隨地</a:t>
            </a:r>
            <a:endParaRPr lang="en-US" altLang="zh-TW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0" name="圖形 1">
            <a:extLst>
              <a:ext uri="{FF2B5EF4-FFF2-40B4-BE49-F238E27FC236}">
                <a16:creationId xmlns:a16="http://schemas.microsoft.com/office/drawing/2014/main" id="{DD0E5A41-09A9-4AA8-87DD-B8088F7143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88175" y="2667270"/>
            <a:ext cx="903985" cy="594275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2E2B490A-6F70-43CA-AFF5-6763754E3DE0}"/>
              </a:ext>
            </a:extLst>
          </p:cNvPr>
          <p:cNvGrpSpPr/>
          <p:nvPr/>
        </p:nvGrpSpPr>
        <p:grpSpPr>
          <a:xfrm>
            <a:off x="180282" y="2795421"/>
            <a:ext cx="1597372" cy="1040382"/>
            <a:chOff x="253140" y="3132718"/>
            <a:chExt cx="1597372" cy="1040382"/>
          </a:xfrm>
        </p:grpSpPr>
        <p:sp>
          <p:nvSpPr>
            <p:cNvPr id="31" name="Rounded Rectangle 97">
              <a:extLst>
                <a:ext uri="{FF2B5EF4-FFF2-40B4-BE49-F238E27FC236}">
                  <a16:creationId xmlns:a16="http://schemas.microsoft.com/office/drawing/2014/main" id="{24220E64-3D69-432E-9755-4E11819620FC}"/>
                </a:ext>
              </a:extLst>
            </p:cNvPr>
            <p:cNvSpPr/>
            <p:nvPr/>
          </p:nvSpPr>
          <p:spPr bwMode="auto">
            <a:xfrm>
              <a:off x="253140" y="3132718"/>
              <a:ext cx="1597372" cy="1040382"/>
            </a:xfrm>
            <a:prstGeom prst="roundRect">
              <a:avLst>
                <a:gd name="adj" fmla="val 10931"/>
              </a:avLst>
            </a:prstGeom>
            <a:gradFill>
              <a:gsLst>
                <a:gs pos="100000">
                  <a:srgbClr val="E1FFFF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  <a:effectLst>
              <a:outerShdw blurRad="241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TW" alt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5" name="Group 110">
              <a:extLst>
                <a:ext uri="{FF2B5EF4-FFF2-40B4-BE49-F238E27FC236}">
                  <a16:creationId xmlns:a16="http://schemas.microsoft.com/office/drawing/2014/main" id="{A0785276-2FA9-4159-A1C1-35B3BF388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1401" y="3763194"/>
              <a:ext cx="651112" cy="362527"/>
              <a:chOff x="9492767" y="3749429"/>
              <a:chExt cx="648036" cy="360615"/>
            </a:xfrm>
          </p:grpSpPr>
          <p:sp>
            <p:nvSpPr>
              <p:cNvPr id="41" name="Trapezoid 117">
                <a:extLst>
                  <a:ext uri="{FF2B5EF4-FFF2-40B4-BE49-F238E27FC236}">
                    <a16:creationId xmlns:a16="http://schemas.microsoft.com/office/drawing/2014/main" id="{F100E0D9-EE6C-492C-AD6B-6A65533E0D47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7" name="Picture 3">
                <a:extLst>
                  <a:ext uri="{FF2B5EF4-FFF2-40B4-BE49-F238E27FC236}">
                    <a16:creationId xmlns:a16="http://schemas.microsoft.com/office/drawing/2014/main" id="{592D0A1F-B0E2-4526-A268-68AAD064A6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3">
                <a:extLst>
                  <a:ext uri="{FF2B5EF4-FFF2-40B4-BE49-F238E27FC236}">
                    <a16:creationId xmlns:a16="http://schemas.microsoft.com/office/drawing/2014/main" id="{B9FF33C7-0EFF-4C87-96AB-5F08F525F0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3">
                <a:extLst>
                  <a:ext uri="{FF2B5EF4-FFF2-40B4-BE49-F238E27FC236}">
                    <a16:creationId xmlns:a16="http://schemas.microsoft.com/office/drawing/2014/main" id="{CB090E89-C7BE-492B-B046-074FE307B9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Picture 3">
                <a:extLst>
                  <a:ext uri="{FF2B5EF4-FFF2-40B4-BE49-F238E27FC236}">
                    <a16:creationId xmlns:a16="http://schemas.microsoft.com/office/drawing/2014/main" id="{694AA935-9043-49CB-8458-BE9F724855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0" name="Bent Arrow 13">
              <a:extLst>
                <a:ext uri="{FF2B5EF4-FFF2-40B4-BE49-F238E27FC236}">
                  <a16:creationId xmlns:a16="http://schemas.microsoft.com/office/drawing/2014/main" id="{E1B3CB4D-BB64-4055-A43E-C3C9B471E765}"/>
                </a:ext>
              </a:extLst>
            </p:cNvPr>
            <p:cNvSpPr/>
            <p:nvPr/>
          </p:nvSpPr>
          <p:spPr bwMode="auto">
            <a:xfrm>
              <a:off x="378452" y="3303548"/>
              <a:ext cx="160582" cy="434263"/>
            </a:xfrm>
            <a:prstGeom prst="bentArrow">
              <a:avLst>
                <a:gd name="adj1" fmla="val 25000"/>
                <a:gd name="adj2" fmla="val 38653"/>
                <a:gd name="adj3" fmla="val 50000"/>
                <a:gd name="adj4" fmla="val 4375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51" name="Bent Arrow 129">
              <a:extLst>
                <a:ext uri="{FF2B5EF4-FFF2-40B4-BE49-F238E27FC236}">
                  <a16:creationId xmlns:a16="http://schemas.microsoft.com/office/drawing/2014/main" id="{9FC77B32-680F-49EE-A72C-ED4325CA99BD}"/>
                </a:ext>
              </a:extLst>
            </p:cNvPr>
            <p:cNvSpPr/>
            <p:nvPr/>
          </p:nvSpPr>
          <p:spPr bwMode="auto">
            <a:xfrm rot="5400000">
              <a:off x="1407196" y="3465539"/>
              <a:ext cx="413292" cy="145319"/>
            </a:xfrm>
            <a:prstGeom prst="bentArrow">
              <a:avLst>
                <a:gd name="adj1" fmla="val 25000"/>
                <a:gd name="adj2" fmla="val 40880"/>
                <a:gd name="adj3" fmla="val 50000"/>
                <a:gd name="adj4" fmla="val 6250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52" name="TextBox 25">
              <a:extLst>
                <a:ext uri="{FF2B5EF4-FFF2-40B4-BE49-F238E27FC236}">
                  <a16:creationId xmlns:a16="http://schemas.microsoft.com/office/drawing/2014/main" id="{6938EC1A-8837-4150-92A6-9F6404086B66}"/>
                </a:ext>
              </a:extLst>
            </p:cNvPr>
            <p:cNvSpPr txBox="1"/>
            <p:nvPr/>
          </p:nvSpPr>
          <p:spPr bwMode="auto">
            <a:xfrm>
              <a:off x="509561" y="3375512"/>
              <a:ext cx="1078264" cy="369332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9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Real-time 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sz="900" b="1" err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Snapsync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06">
              <a:extLst>
                <a:ext uri="{FF2B5EF4-FFF2-40B4-BE49-F238E27FC236}">
                  <a16:creationId xmlns:a16="http://schemas.microsoft.com/office/drawing/2014/main" id="{22113C82-A73D-4B08-9456-A1ADB14B66FF}"/>
                </a:ext>
              </a:extLst>
            </p:cNvPr>
            <p:cNvSpPr/>
            <p:nvPr/>
          </p:nvSpPr>
          <p:spPr bwMode="auto">
            <a:xfrm>
              <a:off x="583768" y="3188905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3" name="Rounded Rectangle 106">
              <a:extLst>
                <a:ext uri="{FF2B5EF4-FFF2-40B4-BE49-F238E27FC236}">
                  <a16:creationId xmlns:a16="http://schemas.microsoft.com/office/drawing/2014/main" id="{FE1C44F1-4931-49C0-857B-65F4C5CF245E}"/>
                </a:ext>
              </a:extLst>
            </p:cNvPr>
            <p:cNvSpPr/>
            <p:nvPr/>
          </p:nvSpPr>
          <p:spPr bwMode="auto">
            <a:xfrm>
              <a:off x="583768" y="3309446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0" name="Group 110">
              <a:extLst>
                <a:ext uri="{FF2B5EF4-FFF2-40B4-BE49-F238E27FC236}">
                  <a16:creationId xmlns:a16="http://schemas.microsoft.com/office/drawing/2014/main" id="{C67D9E05-7F81-47A8-A563-6ADAAE063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449" y="3763194"/>
              <a:ext cx="651112" cy="362527"/>
              <a:chOff x="9492767" y="3749429"/>
              <a:chExt cx="648036" cy="360615"/>
            </a:xfrm>
          </p:grpSpPr>
          <p:sp>
            <p:nvSpPr>
              <p:cNvPr id="73" name="Trapezoid 117">
                <a:extLst>
                  <a:ext uri="{FF2B5EF4-FFF2-40B4-BE49-F238E27FC236}">
                    <a16:creationId xmlns:a16="http://schemas.microsoft.com/office/drawing/2014/main" id="{661BC9F8-5DE0-4653-A22C-834353DE4C13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4" name="Picture 3">
                <a:extLst>
                  <a:ext uri="{FF2B5EF4-FFF2-40B4-BE49-F238E27FC236}">
                    <a16:creationId xmlns:a16="http://schemas.microsoft.com/office/drawing/2014/main" id="{8713837D-AC80-4AC8-92E2-0AD5C18AC9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" name="Picture 3">
                <a:extLst>
                  <a:ext uri="{FF2B5EF4-FFF2-40B4-BE49-F238E27FC236}">
                    <a16:creationId xmlns:a16="http://schemas.microsoft.com/office/drawing/2014/main" id="{FAE9FE88-1634-4FF3-9E41-D95AAF85E0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" name="Picture 3">
                <a:extLst>
                  <a:ext uri="{FF2B5EF4-FFF2-40B4-BE49-F238E27FC236}">
                    <a16:creationId xmlns:a16="http://schemas.microsoft.com/office/drawing/2014/main" id="{A6CF52F0-8F6C-486C-B375-452742830C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" name="Picture 3">
                <a:extLst>
                  <a:ext uri="{FF2B5EF4-FFF2-40B4-BE49-F238E27FC236}">
                    <a16:creationId xmlns:a16="http://schemas.microsoft.com/office/drawing/2014/main" id="{AF803107-6C42-45D0-918C-29485CBB9B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96" name="Google Shape;1037;p60">
            <a:extLst>
              <a:ext uri="{FF2B5EF4-FFF2-40B4-BE49-F238E27FC236}">
                <a16:creationId xmlns:a16="http://schemas.microsoft.com/office/drawing/2014/main" id="{48A93860-F59F-4E68-9C5E-A036EF62B8F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69460" y="1079171"/>
            <a:ext cx="828789" cy="828789"/>
          </a:xfrm>
          <a:prstGeom prst="rect">
            <a:avLst/>
          </a:prstGeom>
          <a:noFill/>
          <a:ln>
            <a:noFill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9" name="群組 98">
            <a:extLst>
              <a:ext uri="{FF2B5EF4-FFF2-40B4-BE49-F238E27FC236}">
                <a16:creationId xmlns:a16="http://schemas.microsoft.com/office/drawing/2014/main" id="{98CDDD97-C269-4AE0-AD55-CD498B29F6F8}"/>
              </a:ext>
            </a:extLst>
          </p:cNvPr>
          <p:cNvGrpSpPr/>
          <p:nvPr/>
        </p:nvGrpSpPr>
        <p:grpSpPr>
          <a:xfrm>
            <a:off x="4943267" y="1933213"/>
            <a:ext cx="744338" cy="744338"/>
            <a:chOff x="373507" y="2006514"/>
            <a:chExt cx="744338" cy="744338"/>
          </a:xfrm>
        </p:grpSpPr>
        <p:sp>
          <p:nvSpPr>
            <p:cNvPr id="100" name="橢圓 99">
              <a:extLst>
                <a:ext uri="{FF2B5EF4-FFF2-40B4-BE49-F238E27FC236}">
                  <a16:creationId xmlns:a16="http://schemas.microsoft.com/office/drawing/2014/main" id="{2E6958BE-9307-4537-B8DA-99FB121C73D4}"/>
                </a:ext>
              </a:extLst>
            </p:cNvPr>
            <p:cNvSpPr/>
            <p:nvPr/>
          </p:nvSpPr>
          <p:spPr>
            <a:xfrm>
              <a:off x="373507" y="2006514"/>
              <a:ext cx="744338" cy="744338"/>
            </a:xfrm>
            <a:prstGeom prst="ellipse">
              <a:avLst/>
            </a:prstGeom>
            <a:solidFill>
              <a:srgbClr val="39523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/>
            </a:p>
          </p:txBody>
        </p:sp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6B075908-4E84-407E-8568-05A1EABED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54" y="2078790"/>
              <a:ext cx="621049" cy="6210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DDCDD4E1-68E3-46BE-8C96-A39BF83B3118}"/>
              </a:ext>
            </a:extLst>
          </p:cNvPr>
          <p:cNvGrpSpPr/>
          <p:nvPr/>
        </p:nvGrpSpPr>
        <p:grpSpPr>
          <a:xfrm>
            <a:off x="4744148" y="2795421"/>
            <a:ext cx="1597372" cy="1040382"/>
            <a:chOff x="253140" y="3132718"/>
            <a:chExt cx="1597372" cy="1040382"/>
          </a:xfrm>
        </p:grpSpPr>
        <p:sp>
          <p:nvSpPr>
            <p:cNvPr id="103" name="Rounded Rectangle 97">
              <a:extLst>
                <a:ext uri="{FF2B5EF4-FFF2-40B4-BE49-F238E27FC236}">
                  <a16:creationId xmlns:a16="http://schemas.microsoft.com/office/drawing/2014/main" id="{3A756462-B9A3-4B97-A4D7-9D3C10CB0729}"/>
                </a:ext>
              </a:extLst>
            </p:cNvPr>
            <p:cNvSpPr/>
            <p:nvPr/>
          </p:nvSpPr>
          <p:spPr bwMode="auto">
            <a:xfrm>
              <a:off x="253140" y="3132718"/>
              <a:ext cx="1597372" cy="1040382"/>
            </a:xfrm>
            <a:prstGeom prst="roundRect">
              <a:avLst>
                <a:gd name="adj" fmla="val 10931"/>
              </a:avLst>
            </a:prstGeom>
            <a:gradFill>
              <a:gsLst>
                <a:gs pos="100000">
                  <a:srgbClr val="E1FFFF"/>
                </a:gs>
                <a:gs pos="0">
                  <a:schemeClr val="bg1"/>
                </a:gs>
              </a:gsLst>
              <a:lin ang="5400000" scaled="1"/>
            </a:gradFill>
            <a:ln>
              <a:noFill/>
            </a:ln>
            <a:effectLst>
              <a:outerShdw blurRad="241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TW" altLang="en-US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04" name="Group 110">
              <a:extLst>
                <a:ext uri="{FF2B5EF4-FFF2-40B4-BE49-F238E27FC236}">
                  <a16:creationId xmlns:a16="http://schemas.microsoft.com/office/drawing/2014/main" id="{FA89BA44-A4C6-482F-8FB9-AC5908A713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1401" y="3763194"/>
              <a:ext cx="651112" cy="362527"/>
              <a:chOff x="9492767" y="3749429"/>
              <a:chExt cx="648036" cy="360615"/>
            </a:xfrm>
          </p:grpSpPr>
          <p:sp>
            <p:nvSpPr>
              <p:cNvPr id="126" name="Trapezoid 117">
                <a:extLst>
                  <a:ext uri="{FF2B5EF4-FFF2-40B4-BE49-F238E27FC236}">
                    <a16:creationId xmlns:a16="http://schemas.microsoft.com/office/drawing/2014/main" id="{A0F3947C-D7DC-4543-9238-210B45464EC0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27" name="Picture 3">
                <a:extLst>
                  <a:ext uri="{FF2B5EF4-FFF2-40B4-BE49-F238E27FC236}">
                    <a16:creationId xmlns:a16="http://schemas.microsoft.com/office/drawing/2014/main" id="{7ECEE36B-5989-4B92-A4A9-2812D0C5F1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8" name="Picture 3">
                <a:extLst>
                  <a:ext uri="{FF2B5EF4-FFF2-40B4-BE49-F238E27FC236}">
                    <a16:creationId xmlns:a16="http://schemas.microsoft.com/office/drawing/2014/main" id="{7FBE0F7E-746A-4CCD-BCC3-F1A22E8CB5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9" name="Picture 3">
                <a:extLst>
                  <a:ext uri="{FF2B5EF4-FFF2-40B4-BE49-F238E27FC236}">
                    <a16:creationId xmlns:a16="http://schemas.microsoft.com/office/drawing/2014/main" id="{3855B462-47DC-40D3-A341-05771D94DF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0" name="Picture 3">
                <a:extLst>
                  <a:ext uri="{FF2B5EF4-FFF2-40B4-BE49-F238E27FC236}">
                    <a16:creationId xmlns:a16="http://schemas.microsoft.com/office/drawing/2014/main" id="{A97134BD-42EB-45E3-BCEF-B168E217CA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5" name="Bent Arrow 13">
              <a:extLst>
                <a:ext uri="{FF2B5EF4-FFF2-40B4-BE49-F238E27FC236}">
                  <a16:creationId xmlns:a16="http://schemas.microsoft.com/office/drawing/2014/main" id="{84BD4C5F-6D9B-4192-82CA-DE3779AF59CA}"/>
                </a:ext>
              </a:extLst>
            </p:cNvPr>
            <p:cNvSpPr/>
            <p:nvPr/>
          </p:nvSpPr>
          <p:spPr bwMode="auto">
            <a:xfrm>
              <a:off x="378452" y="3303548"/>
              <a:ext cx="160582" cy="434263"/>
            </a:xfrm>
            <a:prstGeom prst="bentArrow">
              <a:avLst>
                <a:gd name="adj1" fmla="val 25000"/>
                <a:gd name="adj2" fmla="val 38653"/>
                <a:gd name="adj3" fmla="val 50000"/>
                <a:gd name="adj4" fmla="val 4375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06" name="Bent Arrow 129">
              <a:extLst>
                <a:ext uri="{FF2B5EF4-FFF2-40B4-BE49-F238E27FC236}">
                  <a16:creationId xmlns:a16="http://schemas.microsoft.com/office/drawing/2014/main" id="{14048313-22C8-496D-92AF-27C353219D7F}"/>
                </a:ext>
              </a:extLst>
            </p:cNvPr>
            <p:cNvSpPr/>
            <p:nvPr/>
          </p:nvSpPr>
          <p:spPr bwMode="auto">
            <a:xfrm rot="5400000">
              <a:off x="1407196" y="3465539"/>
              <a:ext cx="413292" cy="145319"/>
            </a:xfrm>
            <a:prstGeom prst="bentArrow">
              <a:avLst>
                <a:gd name="adj1" fmla="val 25000"/>
                <a:gd name="adj2" fmla="val 40880"/>
                <a:gd name="adj3" fmla="val 50000"/>
                <a:gd name="adj4" fmla="val 62500"/>
              </a:avLst>
            </a:prstGeom>
            <a:solidFill>
              <a:schemeClr val="accent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altLang="zh-TW" sz="1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charset="0"/>
                <a:sym typeface="Arial" panose="020B0604020202020204" pitchFamily="34" charset="0"/>
              </a:endParaRPr>
            </a:p>
          </p:txBody>
        </p:sp>
        <p:sp>
          <p:nvSpPr>
            <p:cNvPr id="107" name="TextBox 25">
              <a:extLst>
                <a:ext uri="{FF2B5EF4-FFF2-40B4-BE49-F238E27FC236}">
                  <a16:creationId xmlns:a16="http://schemas.microsoft.com/office/drawing/2014/main" id="{9E564991-9CE7-49E4-8455-AA7BBFB85FE6}"/>
                </a:ext>
              </a:extLst>
            </p:cNvPr>
            <p:cNvSpPr txBox="1"/>
            <p:nvPr/>
          </p:nvSpPr>
          <p:spPr bwMode="auto">
            <a:xfrm>
              <a:off x="509561" y="3375512"/>
              <a:ext cx="1078264" cy="369332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900" b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Real-time 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sz="900" b="1" err="1"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rPr>
                <a:t>Snapsync</a:t>
              </a:r>
              <a:endParaRPr 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ounded Rectangle 106">
              <a:extLst>
                <a:ext uri="{FF2B5EF4-FFF2-40B4-BE49-F238E27FC236}">
                  <a16:creationId xmlns:a16="http://schemas.microsoft.com/office/drawing/2014/main" id="{9AECA48F-6654-420C-B28E-0494744816B5}"/>
                </a:ext>
              </a:extLst>
            </p:cNvPr>
            <p:cNvSpPr/>
            <p:nvPr/>
          </p:nvSpPr>
          <p:spPr bwMode="auto">
            <a:xfrm>
              <a:off x="583768" y="3188905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9" name="Rounded Rectangle 106">
              <a:extLst>
                <a:ext uri="{FF2B5EF4-FFF2-40B4-BE49-F238E27FC236}">
                  <a16:creationId xmlns:a16="http://schemas.microsoft.com/office/drawing/2014/main" id="{73E506DB-80F0-4668-9C85-4E4C652694F1}"/>
                </a:ext>
              </a:extLst>
            </p:cNvPr>
            <p:cNvSpPr/>
            <p:nvPr/>
          </p:nvSpPr>
          <p:spPr bwMode="auto">
            <a:xfrm>
              <a:off x="583768" y="3309446"/>
              <a:ext cx="926997" cy="81842"/>
            </a:xfrm>
            <a:prstGeom prst="roundRect">
              <a:avLst/>
            </a:prstGeom>
            <a:gradFill>
              <a:gsLst>
                <a:gs pos="0">
                  <a:srgbClr val="0294C1"/>
                </a:gs>
                <a:gs pos="100000">
                  <a:srgbClr val="0A57A3"/>
                </a:gs>
              </a:gsLst>
              <a:lin ang="0" scaled="0"/>
            </a:gradFill>
            <a:ln w="12700">
              <a:noFill/>
            </a:ln>
            <a:effectLst>
              <a:outerShdw blurRad="88900" dist="38100" dir="2700000" sx="80000" sy="8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sz="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10" name="Group 110">
              <a:extLst>
                <a:ext uri="{FF2B5EF4-FFF2-40B4-BE49-F238E27FC236}">
                  <a16:creationId xmlns:a16="http://schemas.microsoft.com/office/drawing/2014/main" id="{C5BE36AA-5956-45FD-8752-98B64377B4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449" y="3763194"/>
              <a:ext cx="651112" cy="362527"/>
              <a:chOff x="9492767" y="3749429"/>
              <a:chExt cx="648036" cy="360615"/>
            </a:xfrm>
          </p:grpSpPr>
          <p:sp>
            <p:nvSpPr>
              <p:cNvPr id="111" name="Trapezoid 117">
                <a:extLst>
                  <a:ext uri="{FF2B5EF4-FFF2-40B4-BE49-F238E27FC236}">
                    <a16:creationId xmlns:a16="http://schemas.microsoft.com/office/drawing/2014/main" id="{37B46C25-ADEF-4C55-8B48-B5294BE84CE4}"/>
                  </a:ext>
                </a:extLst>
              </p:cNvPr>
              <p:cNvSpPr/>
              <p:nvPr/>
            </p:nvSpPr>
            <p:spPr bwMode="auto">
              <a:xfrm>
                <a:off x="9492767" y="4059246"/>
                <a:ext cx="648036" cy="50798"/>
              </a:xfrm>
              <a:prstGeom prst="trapezoid">
                <a:avLst>
                  <a:gd name="adj" fmla="val 118095"/>
                </a:avLst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US" altLang="zh-TW" sz="100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13" name="Picture 3">
                <a:extLst>
                  <a:ext uri="{FF2B5EF4-FFF2-40B4-BE49-F238E27FC236}">
                    <a16:creationId xmlns:a16="http://schemas.microsoft.com/office/drawing/2014/main" id="{B0211713-D05A-4C0A-9A00-AC30AA2B67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5" name="Picture 3">
                <a:extLst>
                  <a:ext uri="{FF2B5EF4-FFF2-40B4-BE49-F238E27FC236}">
                    <a16:creationId xmlns:a16="http://schemas.microsoft.com/office/drawing/2014/main" id="{3A675038-8168-4800-AAD9-6DB2CA39D8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920137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4" name="Picture 3">
                <a:extLst>
                  <a:ext uri="{FF2B5EF4-FFF2-40B4-BE49-F238E27FC236}">
                    <a16:creationId xmlns:a16="http://schemas.microsoft.com/office/drawing/2014/main" id="{421C00E1-2BA7-423C-BB8A-E9ABC33445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749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5" name="Picture 3">
                <a:extLst>
                  <a:ext uri="{FF2B5EF4-FFF2-40B4-BE49-F238E27FC236}">
                    <a16:creationId xmlns:a16="http://schemas.microsoft.com/office/drawing/2014/main" id="{C4EED4DF-7E5A-4580-A588-53DEC274B3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07175" y="3749429"/>
                <a:ext cx="262061" cy="1707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40" name="群組 139">
            <a:extLst>
              <a:ext uri="{FF2B5EF4-FFF2-40B4-BE49-F238E27FC236}">
                <a16:creationId xmlns:a16="http://schemas.microsoft.com/office/drawing/2014/main" id="{05A44846-A7C6-4806-B288-E50C5C746EE0}"/>
              </a:ext>
            </a:extLst>
          </p:cNvPr>
          <p:cNvGrpSpPr/>
          <p:nvPr/>
        </p:nvGrpSpPr>
        <p:grpSpPr>
          <a:xfrm>
            <a:off x="5791463" y="1980062"/>
            <a:ext cx="3095697" cy="748260"/>
            <a:chOff x="6331819" y="1177001"/>
            <a:chExt cx="2454778" cy="748260"/>
          </a:xfrm>
        </p:grpSpPr>
        <p:sp>
          <p:nvSpPr>
            <p:cNvPr id="141" name="矩形: 剪去對角角落 140">
              <a:extLst>
                <a:ext uri="{FF2B5EF4-FFF2-40B4-BE49-F238E27FC236}">
                  <a16:creationId xmlns:a16="http://schemas.microsoft.com/office/drawing/2014/main" id="{01233A09-D697-4D79-B0D6-8A360D258EDE}"/>
                </a:ext>
              </a:extLst>
            </p:cNvPr>
            <p:cNvSpPr/>
            <p:nvPr/>
          </p:nvSpPr>
          <p:spPr>
            <a:xfrm>
              <a:off x="6348356" y="1246365"/>
              <a:ext cx="2438241" cy="678896"/>
            </a:xfrm>
            <a:prstGeom prst="snip2DiagRect">
              <a:avLst>
                <a:gd name="adj1" fmla="val 0"/>
                <a:gd name="adj2" fmla="val 11831"/>
              </a:avLst>
            </a:prstGeom>
            <a:solidFill>
              <a:srgbClr val="39523E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2" name="矩形: 圓角 141">
              <a:extLst>
                <a:ext uri="{FF2B5EF4-FFF2-40B4-BE49-F238E27FC236}">
                  <a16:creationId xmlns:a16="http://schemas.microsoft.com/office/drawing/2014/main" id="{F1487D67-92E7-4BC9-865C-F33A3EFCACC6}"/>
                </a:ext>
              </a:extLst>
            </p:cNvPr>
            <p:cNvSpPr/>
            <p:nvPr/>
          </p:nvSpPr>
          <p:spPr>
            <a:xfrm>
              <a:off x="6331819" y="1177001"/>
              <a:ext cx="2425164" cy="710335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2550"/>
                </a:lnSpc>
              </a:pPr>
              <a:endPara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5801711" y="1987559"/>
            <a:ext cx="3091255" cy="7175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Snapshot &amp; Replica : </a:t>
            </a:r>
          </a:p>
          <a:p>
            <a:pPr>
              <a:lnSpc>
                <a:spcPts val="1575"/>
              </a:lnSpc>
              <a:spcBef>
                <a:spcPts val="150"/>
              </a:spcBef>
            </a:pP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區塊層級</a:t>
            </a: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, </a:t>
            </a: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多版本控制</a:t>
            </a: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, ZFS</a:t>
            </a: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提供最輕負載量的快照</a:t>
            </a:r>
            <a:r>
              <a:rPr lang="en-US" altLang="zh-TW" sz="1200" b="1">
                <a:solidFill>
                  <a:schemeClr val="tx1"/>
                </a:solidFill>
                <a:latin typeface="微軟正黑體"/>
                <a:ea typeface="微軟正黑體"/>
              </a:rPr>
              <a:t>, </a:t>
            </a:r>
            <a:r>
              <a:rPr lang="zh-TW" altLang="en-US" sz="1200" b="1">
                <a:solidFill>
                  <a:schemeClr val="tx1"/>
                </a:solidFill>
                <a:latin typeface="微軟正黑體"/>
                <a:ea typeface="微軟正黑體"/>
              </a:rPr>
              <a:t>完全不影響儲存效能</a:t>
            </a:r>
            <a:endParaRPr lang="en-US" altLang="zh-TW" sz="1200" b="1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7EC13E61-A1CF-4B03-A3A8-FCCA66063BB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478" y="3874502"/>
            <a:ext cx="1098846" cy="90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89881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2615</Words>
  <Application>Microsoft Office PowerPoint</Application>
  <PresentationFormat>如螢幕大小 (16:9)</PresentationFormat>
  <Paragraphs>474</Paragraphs>
  <Slides>40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7" baseType="lpstr">
      <vt:lpstr>Microsoft JhengHei UI</vt:lpstr>
      <vt:lpstr>Microsoft JhengHei</vt:lpstr>
      <vt:lpstr>Microsoft JhengHei</vt:lpstr>
      <vt:lpstr>Arial</vt:lpstr>
      <vt:lpstr>Calibri</vt:lpstr>
      <vt:lpstr>Helvetica</vt:lpstr>
      <vt:lpstr>自訂設計</vt:lpstr>
      <vt:lpstr>PowerPoint 簡報</vt:lpstr>
      <vt:lpstr>選擇桌上型NAS的原因</vt:lpstr>
      <vt:lpstr>有需要再擴充 精省投資</vt:lpstr>
      <vt:lpstr>企業級作業系統</vt:lpstr>
      <vt:lpstr>QNAP 首款QuTS hero 桌上機 : 為什麼我們企業級 NAS 選用 ZFS 檔案系統</vt:lpstr>
      <vt:lpstr>強大的在線資料縮減技術 –  能大幅延長 SSD 的使用壽命</vt:lpstr>
      <vt:lpstr>突破想像的巨量儲存 – 是進行大數據分析 / 邊緣運算 / AI 推論的最佳資料載體</vt:lpstr>
      <vt:lpstr>強大的資料自我修復能力</vt:lpstr>
      <vt:lpstr>並一次提供三階段的備份方式 : 給您最齊全的資料備援保護</vt:lpstr>
      <vt:lpstr>專用的WORM (一寫多讀) 功能</vt:lpstr>
      <vt:lpstr>TS-h686/ TS-h886 經濟的入門級 Xeon NAS</vt:lpstr>
      <vt:lpstr>Intel Xeon D 企業級處理器</vt:lpstr>
      <vt:lpstr>支援ECC 記憶體 (Error Correcting Code)</vt:lpstr>
      <vt:lpstr>ECC 記憶體對ZFS的重要性</vt:lpstr>
      <vt:lpstr>TS-h686/ TS-h886 正面硬體配置</vt:lpstr>
      <vt:lpstr>背面硬體配置</vt:lpstr>
      <vt:lpstr>內部硬體配置</vt:lpstr>
      <vt:lpstr>分區溫控 有效降低風扇噪音</vt:lpstr>
      <vt:lpstr>標配四個2.5 GbE網路埠</vt:lpstr>
      <vt:lpstr>QNAP 5埠2.5GbE 網路交換機 </vt:lpstr>
      <vt:lpstr>網速再上一層 5GbE網路擴充卡</vt:lpstr>
      <vt:lpstr>內建兩個PCIe Gen3 x4 M.2 SSD埠</vt:lpstr>
      <vt:lpstr>QuTS hero 專用機最佳化儲存分區配置</vt:lpstr>
      <vt:lpstr>兩支PCIe Gen3 x8 擴充槽 提供極速的擴充效能</vt:lpstr>
      <vt:lpstr>完整的 擴充方案</vt:lpstr>
      <vt:lpstr>儲存擴充：TL SATA JBOD 擴充櫃 提供高效與經濟的儲存擴充需求</vt:lpstr>
      <vt:lpstr>隨附 QXP 擴充卡與外接線材，即買即用</vt:lpstr>
      <vt:lpstr>網路擴充：豐富的各式網路相關擴充配件</vt:lpstr>
      <vt:lpstr>效能擴充：利用 QM2 卡擴展 NVMe SSD </vt:lpstr>
      <vt:lpstr>QuTS hero</vt:lpstr>
      <vt:lpstr>HBS 3.0 輕鬆完成備份3-2-1的策略</vt:lpstr>
      <vt:lpstr>HybridMount 無縫掛載雲空間，兩種彈性存取模式</vt:lpstr>
      <vt:lpstr>LUN 資料上雲與大型資料庫雲端備份利器： VJBOD cloud 區塊型雲網關</vt:lpstr>
      <vt:lpstr>Boxafe:  Google G Suite與Microsoft 365的備份還原方案</vt:lpstr>
      <vt:lpstr>外接GPU卡 增加HDMI輸出與加速影音轉檔</vt:lpstr>
      <vt:lpstr>QuTS hero支援外接GPU卡的軟體功能</vt:lpstr>
      <vt:lpstr>影像加速應用1-專業多媒體工作者</vt:lpstr>
      <vt:lpstr>影像加速應用2-AI推論主機</vt:lpstr>
      <vt:lpstr>影像加速應用3 Virtualization Station 虛擬機器工作站 一機多用途更如虎添翼，執行更多虛擬機!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QNAP_Yvonne Tsai</cp:lastModifiedBy>
  <cp:revision>3</cp:revision>
  <dcterms:modified xsi:type="dcterms:W3CDTF">2020-06-16T06:15:42Z</dcterms:modified>
</cp:coreProperties>
</file>