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42"/>
  </p:notesMasterIdLst>
  <p:sldIdLst>
    <p:sldId id="301" r:id="rId2"/>
    <p:sldId id="428" r:id="rId3"/>
    <p:sldId id="437" r:id="rId4"/>
    <p:sldId id="1432" r:id="rId5"/>
    <p:sldId id="1429" r:id="rId6"/>
    <p:sldId id="1428" r:id="rId7"/>
    <p:sldId id="1430" r:id="rId8"/>
    <p:sldId id="1426" r:id="rId9"/>
    <p:sldId id="1431" r:id="rId10"/>
    <p:sldId id="1424" r:id="rId11"/>
    <p:sldId id="303" r:id="rId12"/>
    <p:sldId id="297" r:id="rId13"/>
    <p:sldId id="300" r:id="rId14"/>
    <p:sldId id="1425" r:id="rId15"/>
    <p:sldId id="309" r:id="rId16"/>
    <p:sldId id="323" r:id="rId17"/>
    <p:sldId id="308" r:id="rId18"/>
    <p:sldId id="438" r:id="rId19"/>
    <p:sldId id="432" r:id="rId20"/>
    <p:sldId id="1434" r:id="rId21"/>
    <p:sldId id="1427" r:id="rId22"/>
    <p:sldId id="274" r:id="rId23"/>
    <p:sldId id="1435" r:id="rId24"/>
    <p:sldId id="436" r:id="rId25"/>
    <p:sldId id="439" r:id="rId26"/>
    <p:sldId id="435" r:id="rId27"/>
    <p:sldId id="548" r:id="rId28"/>
    <p:sldId id="315" r:id="rId29"/>
    <p:sldId id="424" r:id="rId30"/>
    <p:sldId id="379" r:id="rId31"/>
    <p:sldId id="279" r:id="rId32"/>
    <p:sldId id="1411" r:id="rId33"/>
    <p:sldId id="1290" r:id="rId34"/>
    <p:sldId id="550" r:id="rId35"/>
    <p:sldId id="1423" r:id="rId36"/>
    <p:sldId id="1436" r:id="rId37"/>
    <p:sldId id="1437" r:id="rId38"/>
    <p:sldId id="1438" r:id="rId39"/>
    <p:sldId id="576" r:id="rId40"/>
    <p:sldId id="302" r:id="rId4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96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5A0C"/>
    <a:srgbClr val="444942"/>
    <a:srgbClr val="39523E"/>
    <a:srgbClr val="5D7D65"/>
    <a:srgbClr val="4D655A"/>
    <a:srgbClr val="C3D69B"/>
    <a:srgbClr val="F4F6F6"/>
    <a:srgbClr val="81FFF9"/>
    <a:srgbClr val="0156FF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CF4F11A-23CF-4E7E-9DF9-85F2C6E581D8}">
  <a:tblStyle styleId="{CCF4F11A-23CF-4E7E-9DF9-85F2C6E581D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707DFD8-C232-4B70-B17B-26034490E56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B74FD3F-7353-4200-B0B9-FC3B863CEA15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3"/>
  </p:normalViewPr>
  <p:slideViewPr>
    <p:cSldViewPr snapToGrid="0">
      <p:cViewPr varScale="1">
        <p:scale>
          <a:sx n="142" d="100"/>
          <a:sy n="142" d="100"/>
        </p:scale>
        <p:origin x="657" y="66"/>
      </p:cViewPr>
      <p:guideLst>
        <p:guide orient="horz" pos="96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859356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修改筆記</a:t>
            </a:r>
            <a:r>
              <a:rPr lang="en-US" altLang="zh-TW"/>
              <a:t>:</a:t>
            </a:r>
            <a:r>
              <a:rPr lang="zh-TW" altLang="en-US"/>
              <a:t> 中英文數字間加空格</a:t>
            </a:r>
          </a:p>
        </p:txBody>
      </p:sp>
    </p:spTree>
    <p:extLst>
      <p:ext uri="{BB962C8B-B14F-4D97-AF65-F5344CB8AC3E}">
        <p14:creationId xmlns:p14="http://schemas.microsoft.com/office/powerpoint/2010/main" val="9485253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101992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096095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22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Shape 3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5297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641605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94732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043C4-92AC-A149-A9E6-9687140153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8331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6748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279462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dirty="0">
              <a:ea typeface="新細明體"/>
              <a:cs typeface="Calibri"/>
            </a:endParaRPr>
          </a:p>
          <a:p>
            <a:br>
              <a:rPr lang="en-US" altLang="zh-TW" dirty="0">
                <a:cs typeface="+mn-lt"/>
              </a:rPr>
            </a:br>
            <a:endParaRPr lang="en-US" altLang="zh-TW" dirty="0">
              <a:cs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901437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36862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14408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10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30984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3224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6960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-71066" y="-9476"/>
            <a:ext cx="9215064" cy="5183473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-37903" y="-4737"/>
            <a:ext cx="9181902" cy="516481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964395"/>
            <a:ext cx="8229600" cy="3630227"/>
          </a:xfrm>
        </p:spPr>
        <p:txBody>
          <a:bodyPr/>
          <a:lstStyle>
            <a:lvl1pPr>
              <a:defRPr sz="2400" b="1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A9CFB49-2DC3-4143-B941-54A64240B8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4021" y="53566"/>
            <a:ext cx="8969979" cy="927278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169426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FBCA275-4814-4B3D-987A-0A1D2109CC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46678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-33164" y="-5203"/>
            <a:ext cx="9177162" cy="5162153"/>
          </a:xfrm>
          <a:prstGeom prst="rect">
            <a:avLst/>
          </a:prstGeom>
          <a:noFill/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66816" y="1110297"/>
            <a:ext cx="3074847" cy="1125140"/>
          </a:xfrm>
        </p:spPr>
        <p:txBody>
          <a:bodyPr anchor="ctr">
            <a:noAutofit/>
          </a:bodyPr>
          <a:lstStyle>
            <a:lvl1pPr marL="0" indent="0" algn="ctr">
              <a:buNone/>
              <a:defRPr lang="zh-TW" altLang="en-US" sz="3600" b="1" kern="1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8D1949A0-4DDD-4EA3-8523-495EED6DB2AA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75729" y="22881"/>
            <a:ext cx="881709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910817"/>
            <a:ext cx="8229600" cy="3683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74" r:id="rId3"/>
    <p:sldLayoutId id="2147483678" r:id="rId4"/>
    <p:sldLayoutId id="2147483689" r:id="rId5"/>
    <p:sldLayoutId id="2147483688" r:id="rId6"/>
    <p:sldLayoutId id="2147483675" r:id="rId7"/>
  </p:sldLayoutIdLst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微軟正黑體" pitchFamily="34" charset="-120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5.jpe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7.svg"/><Relationship Id="rId4" Type="http://schemas.openxmlformats.org/officeDocument/2006/relationships/image" Target="../media/image7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.cs.wisc.edu/wind/Publications/zfs-corruption-fast10.pdf" TargetMode="Externa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2.png"/><Relationship Id="rId7" Type="http://schemas.openxmlformats.org/officeDocument/2006/relationships/image" Target="../media/image95.tiff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4.tiff"/><Relationship Id="rId5" Type="http://schemas.microsoft.com/office/2007/relationships/hdphoto" Target="../media/hdphoto1.wdp"/><Relationship Id="rId10" Type="http://schemas.microsoft.com/office/2007/relationships/hdphoto" Target="../media/hdphoto2.wdp"/><Relationship Id="rId4" Type="http://schemas.openxmlformats.org/officeDocument/2006/relationships/image" Target="../media/image93.png"/><Relationship Id="rId9" Type="http://schemas.openxmlformats.org/officeDocument/2006/relationships/image" Target="../media/image9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svg"/><Relationship Id="rId7" Type="http://schemas.openxmlformats.org/officeDocument/2006/relationships/image" Target="../media/image106.sv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5.png"/><Relationship Id="rId5" Type="http://schemas.openxmlformats.org/officeDocument/2006/relationships/image" Target="../media/image104.svg"/><Relationship Id="rId4" Type="http://schemas.openxmlformats.org/officeDocument/2006/relationships/image" Target="../media/image10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tiff"/><Relationship Id="rId3" Type="http://schemas.openxmlformats.org/officeDocument/2006/relationships/image" Target="../media/image120.png"/><Relationship Id="rId7" Type="http://schemas.openxmlformats.org/officeDocument/2006/relationships/image" Target="../media/image124.tiff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3.tiff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2.sv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sv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143.svg"/><Relationship Id="rId18" Type="http://schemas.openxmlformats.org/officeDocument/2006/relationships/image" Target="../media/image148.png"/><Relationship Id="rId26" Type="http://schemas.openxmlformats.org/officeDocument/2006/relationships/image" Target="../media/image156.png"/><Relationship Id="rId3" Type="http://schemas.openxmlformats.org/officeDocument/2006/relationships/image" Target="../media/image133.tiff"/><Relationship Id="rId21" Type="http://schemas.openxmlformats.org/officeDocument/2006/relationships/image" Target="../media/image151.png"/><Relationship Id="rId7" Type="http://schemas.openxmlformats.org/officeDocument/2006/relationships/image" Target="../media/image137.png"/><Relationship Id="rId12" Type="http://schemas.openxmlformats.org/officeDocument/2006/relationships/image" Target="../media/image142.png"/><Relationship Id="rId17" Type="http://schemas.openxmlformats.org/officeDocument/2006/relationships/image" Target="../media/image147.svg"/><Relationship Id="rId25" Type="http://schemas.openxmlformats.org/officeDocument/2006/relationships/image" Target="../media/image155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46.png"/><Relationship Id="rId20" Type="http://schemas.openxmlformats.org/officeDocument/2006/relationships/image" Target="../media/image150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6.png"/><Relationship Id="rId11" Type="http://schemas.openxmlformats.org/officeDocument/2006/relationships/image" Target="../media/image141.svg"/><Relationship Id="rId24" Type="http://schemas.openxmlformats.org/officeDocument/2006/relationships/image" Target="../media/image154.png"/><Relationship Id="rId5" Type="http://schemas.openxmlformats.org/officeDocument/2006/relationships/image" Target="../media/image135.png"/><Relationship Id="rId15" Type="http://schemas.openxmlformats.org/officeDocument/2006/relationships/image" Target="../media/image145.svg"/><Relationship Id="rId23" Type="http://schemas.openxmlformats.org/officeDocument/2006/relationships/image" Target="../media/image153.png"/><Relationship Id="rId28" Type="http://schemas.openxmlformats.org/officeDocument/2006/relationships/image" Target="../media/image158.png"/><Relationship Id="rId10" Type="http://schemas.openxmlformats.org/officeDocument/2006/relationships/image" Target="../media/image140.png"/><Relationship Id="rId19" Type="http://schemas.openxmlformats.org/officeDocument/2006/relationships/image" Target="../media/image149.png"/><Relationship Id="rId4" Type="http://schemas.openxmlformats.org/officeDocument/2006/relationships/image" Target="../media/image134.png"/><Relationship Id="rId9" Type="http://schemas.openxmlformats.org/officeDocument/2006/relationships/image" Target="../media/image139.svg"/><Relationship Id="rId14" Type="http://schemas.openxmlformats.org/officeDocument/2006/relationships/image" Target="../media/image144.png"/><Relationship Id="rId22" Type="http://schemas.openxmlformats.org/officeDocument/2006/relationships/image" Target="../media/image152.png"/><Relationship Id="rId27" Type="http://schemas.openxmlformats.org/officeDocument/2006/relationships/image" Target="../media/image15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67.svg"/><Relationship Id="rId18" Type="http://schemas.openxmlformats.org/officeDocument/2006/relationships/image" Target="../media/image172.png"/><Relationship Id="rId26" Type="http://schemas.openxmlformats.org/officeDocument/2006/relationships/image" Target="../media/image180.png"/><Relationship Id="rId3" Type="http://schemas.openxmlformats.org/officeDocument/2006/relationships/image" Target="../media/image159.png"/><Relationship Id="rId21" Type="http://schemas.openxmlformats.org/officeDocument/2006/relationships/image" Target="../media/image175.tiff"/><Relationship Id="rId34" Type="http://schemas.openxmlformats.org/officeDocument/2006/relationships/image" Target="../media/image188.tiff"/><Relationship Id="rId7" Type="http://schemas.openxmlformats.org/officeDocument/2006/relationships/image" Target="../media/image163.png"/><Relationship Id="rId12" Type="http://schemas.openxmlformats.org/officeDocument/2006/relationships/image" Target="../media/image166.png"/><Relationship Id="rId17" Type="http://schemas.openxmlformats.org/officeDocument/2006/relationships/image" Target="../media/image171.png"/><Relationship Id="rId25" Type="http://schemas.openxmlformats.org/officeDocument/2006/relationships/image" Target="../media/image179.png"/><Relationship Id="rId33" Type="http://schemas.openxmlformats.org/officeDocument/2006/relationships/image" Target="../media/image187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70.png"/><Relationship Id="rId20" Type="http://schemas.openxmlformats.org/officeDocument/2006/relationships/image" Target="../media/image174.tiff"/><Relationship Id="rId29" Type="http://schemas.openxmlformats.org/officeDocument/2006/relationships/image" Target="../media/image18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2.svg"/><Relationship Id="rId11" Type="http://schemas.microsoft.com/office/2007/relationships/hdphoto" Target="../media/hdphoto4.wdp"/><Relationship Id="rId24" Type="http://schemas.openxmlformats.org/officeDocument/2006/relationships/image" Target="../media/image178.png"/><Relationship Id="rId32" Type="http://schemas.openxmlformats.org/officeDocument/2006/relationships/image" Target="../media/image186.png"/><Relationship Id="rId5" Type="http://schemas.openxmlformats.org/officeDocument/2006/relationships/image" Target="../media/image161.png"/><Relationship Id="rId15" Type="http://schemas.openxmlformats.org/officeDocument/2006/relationships/image" Target="../media/image169.png"/><Relationship Id="rId23" Type="http://schemas.openxmlformats.org/officeDocument/2006/relationships/image" Target="../media/image177.png"/><Relationship Id="rId28" Type="http://schemas.openxmlformats.org/officeDocument/2006/relationships/image" Target="../media/image182.tiff"/><Relationship Id="rId10" Type="http://schemas.openxmlformats.org/officeDocument/2006/relationships/image" Target="../media/image165.png"/><Relationship Id="rId19" Type="http://schemas.openxmlformats.org/officeDocument/2006/relationships/image" Target="../media/image173.tiff"/><Relationship Id="rId31" Type="http://schemas.openxmlformats.org/officeDocument/2006/relationships/image" Target="../media/image185.png"/><Relationship Id="rId4" Type="http://schemas.openxmlformats.org/officeDocument/2006/relationships/image" Target="../media/image160.svg"/><Relationship Id="rId9" Type="http://schemas.microsoft.com/office/2007/relationships/hdphoto" Target="../media/hdphoto3.wdp"/><Relationship Id="rId14" Type="http://schemas.openxmlformats.org/officeDocument/2006/relationships/image" Target="../media/image168.png"/><Relationship Id="rId22" Type="http://schemas.openxmlformats.org/officeDocument/2006/relationships/image" Target="../media/image176.tiff"/><Relationship Id="rId27" Type="http://schemas.openxmlformats.org/officeDocument/2006/relationships/image" Target="../media/image181.tiff"/><Relationship Id="rId30" Type="http://schemas.openxmlformats.org/officeDocument/2006/relationships/image" Target="../media/image184.png"/><Relationship Id="rId35" Type="http://schemas.openxmlformats.org/officeDocument/2006/relationships/image" Target="../media/image18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3" Type="http://schemas.openxmlformats.org/officeDocument/2006/relationships/image" Target="../media/image190.png"/><Relationship Id="rId7" Type="http://schemas.openxmlformats.org/officeDocument/2006/relationships/image" Target="../media/image194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3.png"/><Relationship Id="rId5" Type="http://schemas.openxmlformats.org/officeDocument/2006/relationships/image" Target="../media/image192.png"/><Relationship Id="rId10" Type="http://schemas.openxmlformats.org/officeDocument/2006/relationships/image" Target="../media/image197.svg"/><Relationship Id="rId4" Type="http://schemas.openxmlformats.org/officeDocument/2006/relationships/image" Target="../media/image191.svg"/><Relationship Id="rId9" Type="http://schemas.openxmlformats.org/officeDocument/2006/relationships/image" Target="../media/image196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tiff"/><Relationship Id="rId3" Type="http://schemas.openxmlformats.org/officeDocument/2006/relationships/image" Target="../media/image199.tiff"/><Relationship Id="rId7" Type="http://schemas.openxmlformats.org/officeDocument/2006/relationships/image" Target="../media/image203.tiff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2.tiff"/><Relationship Id="rId5" Type="http://schemas.openxmlformats.org/officeDocument/2006/relationships/image" Target="../media/image201.tiff"/><Relationship Id="rId10" Type="http://schemas.openxmlformats.org/officeDocument/2006/relationships/image" Target="../media/image206.tiff"/><Relationship Id="rId4" Type="http://schemas.openxmlformats.org/officeDocument/2006/relationships/image" Target="../media/image200.tiff"/><Relationship Id="rId9" Type="http://schemas.openxmlformats.org/officeDocument/2006/relationships/image" Target="../media/image205.tif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1.svg"/><Relationship Id="rId5" Type="http://schemas.openxmlformats.org/officeDocument/2006/relationships/image" Target="../media/image210.png"/><Relationship Id="rId4" Type="http://schemas.openxmlformats.org/officeDocument/2006/relationships/image" Target="../media/image20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tiff"/><Relationship Id="rId3" Type="http://schemas.openxmlformats.org/officeDocument/2006/relationships/image" Target="../media/image213.tiff"/><Relationship Id="rId7" Type="http://schemas.openxmlformats.org/officeDocument/2006/relationships/image" Target="../media/image217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6.tiff"/><Relationship Id="rId11" Type="http://schemas.openxmlformats.org/officeDocument/2006/relationships/image" Target="../media/image221.png"/><Relationship Id="rId5" Type="http://schemas.openxmlformats.org/officeDocument/2006/relationships/image" Target="../media/image215.tiff"/><Relationship Id="rId10" Type="http://schemas.openxmlformats.org/officeDocument/2006/relationships/image" Target="../media/image220.png"/><Relationship Id="rId4" Type="http://schemas.openxmlformats.org/officeDocument/2006/relationships/image" Target="../media/image214.tiff"/><Relationship Id="rId9" Type="http://schemas.openxmlformats.org/officeDocument/2006/relationships/image" Target="../media/image219.png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23.png"/><Relationship Id="rId7" Type="http://schemas.openxmlformats.org/officeDocument/2006/relationships/image" Target="../media/image227.png"/><Relationship Id="rId12" Type="http://schemas.openxmlformats.org/officeDocument/2006/relationships/image" Target="../media/image231.tiff"/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6.tiff"/><Relationship Id="rId11" Type="http://schemas.openxmlformats.org/officeDocument/2006/relationships/image" Target="../media/image230.png"/><Relationship Id="rId5" Type="http://schemas.openxmlformats.org/officeDocument/2006/relationships/image" Target="../media/image225.png"/><Relationship Id="rId10" Type="http://schemas.openxmlformats.org/officeDocument/2006/relationships/image" Target="../media/image229.png"/><Relationship Id="rId4" Type="http://schemas.openxmlformats.org/officeDocument/2006/relationships/image" Target="../media/image224.png"/><Relationship Id="rId9" Type="http://schemas.openxmlformats.org/officeDocument/2006/relationships/image" Target="../media/image228.tif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png"/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6.png"/><Relationship Id="rId5" Type="http://schemas.openxmlformats.org/officeDocument/2006/relationships/image" Target="../media/image235.png"/><Relationship Id="rId4" Type="http://schemas.openxmlformats.org/officeDocument/2006/relationships/image" Target="../media/image234.tif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svg"/><Relationship Id="rId11" Type="http://schemas.openxmlformats.org/officeDocument/2006/relationships/image" Target="../media/image39.sv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svg"/><Relationship Id="rId9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tiff"/><Relationship Id="rId13" Type="http://schemas.openxmlformats.org/officeDocument/2006/relationships/image" Target="../media/image63.png"/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png"/><Relationship Id="rId11" Type="http://schemas.openxmlformats.org/officeDocument/2006/relationships/image" Target="../media/image61.svg"/><Relationship Id="rId5" Type="http://schemas.openxmlformats.org/officeDocument/2006/relationships/image" Target="../media/image55.png"/><Relationship Id="rId15" Type="http://schemas.openxmlformats.org/officeDocument/2006/relationships/image" Target="../media/image65.sv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群組 23">
            <a:extLst>
              <a:ext uri="{FF2B5EF4-FFF2-40B4-BE49-F238E27FC236}">
                <a16:creationId xmlns:a16="http://schemas.microsoft.com/office/drawing/2014/main" id="{E001FE2B-3C44-4233-B4D7-FFD808D88CCD}"/>
              </a:ext>
            </a:extLst>
          </p:cNvPr>
          <p:cNvGrpSpPr/>
          <p:nvPr/>
        </p:nvGrpSpPr>
        <p:grpSpPr>
          <a:xfrm>
            <a:off x="182618" y="3760253"/>
            <a:ext cx="3379027" cy="956019"/>
            <a:chOff x="220034" y="2828210"/>
            <a:chExt cx="3341611" cy="843402"/>
          </a:xfrm>
        </p:grpSpPr>
        <p:sp>
          <p:nvSpPr>
            <p:cNvPr id="25" name="矩形: 剪去對角角落 24">
              <a:extLst>
                <a:ext uri="{FF2B5EF4-FFF2-40B4-BE49-F238E27FC236}">
                  <a16:creationId xmlns:a16="http://schemas.microsoft.com/office/drawing/2014/main" id="{BFC29371-45A3-4EA2-B5EB-4245883195C6}"/>
                </a:ext>
              </a:extLst>
            </p:cNvPr>
            <p:cNvSpPr/>
            <p:nvPr/>
          </p:nvSpPr>
          <p:spPr>
            <a:xfrm>
              <a:off x="252348" y="2918592"/>
              <a:ext cx="3309297" cy="753020"/>
            </a:xfrm>
            <a:prstGeom prst="snip2DiagRect">
              <a:avLst>
                <a:gd name="adj1" fmla="val 0"/>
                <a:gd name="adj2" fmla="val 11831"/>
              </a:avLst>
            </a:prstGeom>
            <a:solidFill>
              <a:srgbClr val="39523E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1603BD66-5899-46FD-9AB8-23CFD3087F75}"/>
                </a:ext>
              </a:extLst>
            </p:cNvPr>
            <p:cNvSpPr/>
            <p:nvPr/>
          </p:nvSpPr>
          <p:spPr>
            <a:xfrm>
              <a:off x="220034" y="2828210"/>
              <a:ext cx="3291548" cy="787892"/>
            </a:xfrm>
            <a:prstGeom prst="roundRect">
              <a:avLst>
                <a:gd name="adj" fmla="val 3376"/>
              </a:avLst>
            </a:prstGeom>
            <a:gradFill>
              <a:gsLst>
                <a:gs pos="0">
                  <a:schemeClr val="bg1"/>
                </a:gs>
                <a:gs pos="100000">
                  <a:srgbClr val="D7EBFD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2550"/>
                </a:lnSpc>
              </a:pPr>
              <a:endPara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646E43B2-6016-486D-9DDC-14DA46DE4FB3}"/>
              </a:ext>
            </a:extLst>
          </p:cNvPr>
          <p:cNvGrpSpPr/>
          <p:nvPr/>
        </p:nvGrpSpPr>
        <p:grpSpPr>
          <a:xfrm>
            <a:off x="182618" y="2747283"/>
            <a:ext cx="3379027" cy="956019"/>
            <a:chOff x="220034" y="2828210"/>
            <a:chExt cx="3341611" cy="843402"/>
          </a:xfrm>
        </p:grpSpPr>
        <p:sp>
          <p:nvSpPr>
            <p:cNvPr id="18" name="矩形: 剪去對角角落 17">
              <a:extLst>
                <a:ext uri="{FF2B5EF4-FFF2-40B4-BE49-F238E27FC236}">
                  <a16:creationId xmlns:a16="http://schemas.microsoft.com/office/drawing/2014/main" id="{08ED9C9A-F92E-4F78-8410-BFFD5F4BAEC7}"/>
                </a:ext>
              </a:extLst>
            </p:cNvPr>
            <p:cNvSpPr/>
            <p:nvPr/>
          </p:nvSpPr>
          <p:spPr>
            <a:xfrm>
              <a:off x="252348" y="2918592"/>
              <a:ext cx="3309297" cy="753020"/>
            </a:xfrm>
            <a:prstGeom prst="snip2DiagRect">
              <a:avLst>
                <a:gd name="adj1" fmla="val 0"/>
                <a:gd name="adj2" fmla="val 11831"/>
              </a:avLst>
            </a:prstGeom>
            <a:solidFill>
              <a:srgbClr val="39523E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69E68C7E-1153-46CF-9B7A-8A7DF6C5B5AD}"/>
                </a:ext>
              </a:extLst>
            </p:cNvPr>
            <p:cNvSpPr/>
            <p:nvPr/>
          </p:nvSpPr>
          <p:spPr>
            <a:xfrm>
              <a:off x="220034" y="2828210"/>
              <a:ext cx="3291548" cy="787892"/>
            </a:xfrm>
            <a:prstGeom prst="roundRect">
              <a:avLst>
                <a:gd name="adj" fmla="val 3376"/>
              </a:avLst>
            </a:prstGeom>
            <a:gradFill>
              <a:gsLst>
                <a:gs pos="0">
                  <a:schemeClr val="bg1"/>
                </a:gs>
                <a:gs pos="100000">
                  <a:srgbClr val="D7EBFD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2550"/>
                </a:lnSpc>
              </a:pPr>
              <a:endPara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0" name="矩形: 剪去對角角落 19">
            <a:extLst>
              <a:ext uri="{FF2B5EF4-FFF2-40B4-BE49-F238E27FC236}">
                <a16:creationId xmlns:a16="http://schemas.microsoft.com/office/drawing/2014/main" id="{071D3301-44E0-4D82-A091-0D01E61F6B74}"/>
              </a:ext>
            </a:extLst>
          </p:cNvPr>
          <p:cNvSpPr/>
          <p:nvPr/>
        </p:nvSpPr>
        <p:spPr>
          <a:xfrm>
            <a:off x="195265" y="1000133"/>
            <a:ext cx="3366380" cy="1650699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C58E303-7BB5-44F0-8C54-AE406F37F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sym typeface="Arial" panose="020B0604020202020204" pitchFamily="34" charset="0"/>
              </a:rPr>
              <a:t>WORM (Write Once Read Many times)</a:t>
            </a:r>
            <a:endParaRPr lang="zh-TW" altLang="en-US" dirty="0"/>
          </a:p>
        </p:txBody>
      </p:sp>
      <p:pic>
        <p:nvPicPr>
          <p:cNvPr id="3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1E54314-FE11-40BD-886A-ACCEDB15A8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5548" y="1000133"/>
            <a:ext cx="5259062" cy="2643495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</p:pic>
      <p:sp>
        <p:nvSpPr>
          <p:cNvPr id="7" name="Google Shape;667;p35">
            <a:extLst>
              <a:ext uri="{FF2B5EF4-FFF2-40B4-BE49-F238E27FC236}">
                <a16:creationId xmlns:a16="http://schemas.microsoft.com/office/drawing/2014/main" id="{5AA2827C-1F55-4F33-A765-E4E184985074}"/>
              </a:ext>
            </a:extLst>
          </p:cNvPr>
          <p:cNvSpPr txBox="1"/>
          <p:nvPr/>
        </p:nvSpPr>
        <p:spPr>
          <a:xfrm>
            <a:off x="369168" y="1101396"/>
            <a:ext cx="3113946" cy="1478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6" tIns="34256" rIns="34256" bIns="34256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F2F2F2"/>
              </a:buClr>
              <a:buSzPts val="2400"/>
            </a:pPr>
            <a:r>
              <a:rPr lang="en-US" sz="1200" b="1" dirty="0">
                <a:solidFill>
                  <a:schemeClr val="bg1"/>
                </a:solidFill>
                <a:sym typeface="Arial" panose="020B0604020202020204" pitchFamily="34" charset="0"/>
              </a:rPr>
              <a:t>WORM </a:t>
            </a:r>
            <a:r>
              <a:rPr lang="en-US" altLang="zh-TW" sz="1200" b="1" dirty="0">
                <a:solidFill>
                  <a:schemeClr val="bg1"/>
                </a:solidFill>
                <a:sym typeface="Arial" panose="020B0604020202020204" pitchFamily="34" charset="0"/>
              </a:rPr>
              <a:t>is used to avoid modification of saved data. Once this feature is enabled</a:t>
            </a:r>
            <a:r>
              <a:rPr lang="en-US" sz="1200" b="1" dirty="0">
                <a:solidFill>
                  <a:schemeClr val="bg1"/>
                </a:solidFill>
                <a:sym typeface="Arial" panose="020B0604020202020204" pitchFamily="34" charset="0"/>
              </a:rPr>
              <a:t>, data in shared folders can only be </a:t>
            </a:r>
            <a:r>
              <a:rPr lang="en-US" altLang="zh-TW" sz="1200" b="1" dirty="0">
                <a:solidFill>
                  <a:schemeClr val="bg1"/>
                </a:solidFill>
                <a:sym typeface="Arial" panose="020B0604020202020204" pitchFamily="34" charset="0"/>
              </a:rPr>
              <a:t>read and cannot be deleted or modified to ensure data integrity. 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9" name="Google Shape;667;p35">
            <a:extLst>
              <a:ext uri="{FF2B5EF4-FFF2-40B4-BE49-F238E27FC236}">
                <a16:creationId xmlns:a16="http://schemas.microsoft.com/office/drawing/2014/main" id="{6ADAD856-23D6-48B9-BF06-824E9910DCE4}"/>
              </a:ext>
            </a:extLst>
          </p:cNvPr>
          <p:cNvSpPr txBox="1"/>
          <p:nvPr/>
        </p:nvSpPr>
        <p:spPr>
          <a:xfrm>
            <a:off x="287724" y="2782378"/>
            <a:ext cx="3201489" cy="486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6" tIns="34256" rIns="34256" bIns="34256" anchor="t" anchorCtr="0">
            <a:noAutofit/>
          </a:bodyPr>
          <a:lstStyle/>
          <a:p>
            <a:pPr marL="19050" lvl="1">
              <a:spcBef>
                <a:spcPts val="300"/>
              </a:spcBef>
              <a:buClr>
                <a:srgbClr val="00B0F0"/>
              </a:buClr>
              <a:buSzPct val="70000"/>
            </a:pPr>
            <a:r>
              <a:rPr lang="en-US" b="1" dirty="0">
                <a:solidFill>
                  <a:srgbClr val="C00000"/>
                </a:solidFill>
                <a:sym typeface="Arial" panose="020B0604020202020204" pitchFamily="34" charset="0"/>
              </a:rPr>
              <a:t>Enterprise Mode:</a:t>
            </a:r>
            <a:r>
              <a:rPr lang="en-US" b="1">
                <a:solidFill>
                  <a:srgbClr val="C00000"/>
                </a:solidFill>
                <a:sym typeface="Arial" panose="020B0604020202020204" pitchFamily="34" charset="0"/>
              </a:rPr>
              <a:t> </a:t>
            </a:r>
            <a:r>
              <a:rPr lang="en-US" altLang="zh-TW">
                <a:sym typeface="Arial" panose="020B0604020202020204" pitchFamily="34" charset="0"/>
              </a:rPr>
              <a:t>Remove</a:t>
            </a:r>
            <a:r>
              <a:rPr lang="en-US" altLang="zh-TW" dirty="0">
                <a:sym typeface="Arial" panose="020B0604020202020204" pitchFamily="34" charset="0"/>
              </a:rPr>
              <a:t> the shared folder through</a:t>
            </a:r>
            <a:r>
              <a:rPr lang="en-US" dirty="0">
                <a:sym typeface="Arial" panose="020B0604020202020204" pitchFamily="34" charset="0"/>
              </a:rPr>
              <a:t> QTS hero UI or SSH </a:t>
            </a:r>
            <a:r>
              <a:rPr lang="en-US" altLang="zh-TW" dirty="0">
                <a:sym typeface="Arial" panose="020B0604020202020204" pitchFamily="34" charset="0"/>
              </a:rPr>
              <a:t>commands (QCLI). </a:t>
            </a:r>
            <a:endParaRPr lang="en-US" altLang="zh-TW" dirty="0"/>
          </a:p>
        </p:txBody>
      </p:sp>
      <p:sp>
        <p:nvSpPr>
          <p:cNvPr id="11" name="Google Shape;667;p35">
            <a:extLst>
              <a:ext uri="{FF2B5EF4-FFF2-40B4-BE49-F238E27FC236}">
                <a16:creationId xmlns:a16="http://schemas.microsoft.com/office/drawing/2014/main" id="{DB0EAA20-1B31-4882-9140-C4BD9E4BA8CF}"/>
              </a:ext>
            </a:extLst>
          </p:cNvPr>
          <p:cNvSpPr txBox="1"/>
          <p:nvPr/>
        </p:nvSpPr>
        <p:spPr>
          <a:xfrm>
            <a:off x="237485" y="3805752"/>
            <a:ext cx="3245629" cy="578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6" tIns="34256" rIns="34256" bIns="34256" anchor="t" anchorCtr="0">
            <a:noAutofit/>
          </a:bodyPr>
          <a:lstStyle/>
          <a:p>
            <a:pPr marL="19050" lvl="1">
              <a:spcBef>
                <a:spcPts val="300"/>
              </a:spcBef>
              <a:buClr>
                <a:srgbClr val="00B0F0"/>
              </a:buClr>
              <a:buSzPct val="70000"/>
            </a:pPr>
            <a:r>
              <a:rPr lang="en-US" b="1" dirty="0">
                <a:solidFill>
                  <a:srgbClr val="C00000"/>
                </a:solidFill>
                <a:sym typeface="Arial" panose="020B0604020202020204" pitchFamily="34" charset="0"/>
              </a:rPr>
              <a:t>Compliance Mode</a:t>
            </a:r>
            <a:r>
              <a:rPr lang="en-US" altLang="zh-TW" b="1" dirty="0">
                <a:solidFill>
                  <a:srgbClr val="C00000"/>
                </a:solidFill>
                <a:sym typeface="Arial" panose="020B0604020202020204" pitchFamily="34" charset="0"/>
              </a:rPr>
              <a:t>: </a:t>
            </a:r>
            <a:r>
              <a:rPr lang="en-US" altLang="zh-TW" dirty="0">
                <a:sym typeface="Arial" panose="020B0604020202020204" pitchFamily="34" charset="0"/>
              </a:rPr>
              <a:t>Have to take the Storage Pool offline and remove the Pool if want to destroy data.</a:t>
            </a:r>
            <a:endParaRPr lang="zh-TW" altLang="en-US" dirty="0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632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剪去對角角落 10">
            <a:extLst>
              <a:ext uri="{FF2B5EF4-FFF2-40B4-BE49-F238E27FC236}">
                <a16:creationId xmlns:a16="http://schemas.microsoft.com/office/drawing/2014/main" id="{0CEC11EA-503E-A04F-8F9E-1D19742572D5}"/>
              </a:ext>
            </a:extLst>
          </p:cNvPr>
          <p:cNvSpPr/>
          <p:nvPr/>
        </p:nvSpPr>
        <p:spPr>
          <a:xfrm>
            <a:off x="2430917" y="1234370"/>
            <a:ext cx="1428381" cy="358180"/>
          </a:xfrm>
          <a:prstGeom prst="snip2DiagRect">
            <a:avLst>
              <a:gd name="adj1" fmla="val 0"/>
              <a:gd name="adj2" fmla="val 4427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1"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4 x 2.5GbE!</a:t>
            </a:r>
            <a:endParaRPr kumimoji="1"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94F190D6-0C42-BD48-B989-AABD74490D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73796" y="1673884"/>
            <a:ext cx="604838" cy="581025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9A73F6A5-5415-2D41-B7A5-67536016A698}"/>
              </a:ext>
            </a:extLst>
          </p:cNvPr>
          <p:cNvSpPr/>
          <p:nvPr/>
        </p:nvSpPr>
        <p:spPr>
          <a:xfrm>
            <a:off x="3555857" y="1971634"/>
            <a:ext cx="4790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kern="1200">
                <a:solidFill>
                  <a:srgbClr val="39523E"/>
                </a:solidFill>
              </a:rPr>
              <a:t>x 4</a:t>
            </a:r>
            <a:endParaRPr lang="zh-TW" altLang="en-US">
              <a:solidFill>
                <a:srgbClr val="39523E"/>
              </a:solidFill>
            </a:endParaRPr>
          </a:p>
        </p:txBody>
      </p:sp>
      <p:sp>
        <p:nvSpPr>
          <p:cNvPr id="11" name="矩形: 剪去對角角落 10">
            <a:extLst>
              <a:ext uri="{FF2B5EF4-FFF2-40B4-BE49-F238E27FC236}">
                <a16:creationId xmlns:a16="http://schemas.microsoft.com/office/drawing/2014/main" id="{A7907D88-AB36-48E5-A49F-CB434503676E}"/>
              </a:ext>
            </a:extLst>
          </p:cNvPr>
          <p:cNvSpPr/>
          <p:nvPr/>
        </p:nvSpPr>
        <p:spPr>
          <a:xfrm>
            <a:off x="6740596" y="1234370"/>
            <a:ext cx="1428381" cy="358180"/>
          </a:xfrm>
          <a:prstGeom prst="snip2DiagRect">
            <a:avLst>
              <a:gd name="adj1" fmla="val 0"/>
              <a:gd name="adj2" fmla="val 4427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1"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4 x 2.5GbE!</a:t>
            </a:r>
            <a:endParaRPr kumimoji="1"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標題 2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TS-h686/TS-h886 – Affordable </a:t>
            </a:r>
            <a:r>
              <a:rPr lang="en-US" altLang="zh-CN"/>
              <a:t>Xeon D NAS</a:t>
            </a:r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AC03D4C-0DF0-4DE4-9EE1-EFCDC8537D41}"/>
              </a:ext>
            </a:extLst>
          </p:cNvPr>
          <p:cNvSpPr txBox="1"/>
          <p:nvPr/>
        </p:nvSpPr>
        <p:spPr>
          <a:xfrm>
            <a:off x="499019" y="2984024"/>
            <a:ext cx="3772556" cy="170816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100" b="1" kern="1200" dirty="0">
                <a:solidFill>
                  <a:schemeClr val="tx1"/>
                </a:solidFill>
              </a:rPr>
              <a:t>TS-h686-D1602-8G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Xeon D-1602 2C4T</a:t>
            </a:r>
            <a:r>
              <a:rPr lang="en-US" altLang="zh-CN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processor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 dirty="0">
                <a:solidFill>
                  <a:schemeClr val="tx1"/>
                </a:solidFill>
              </a:rPr>
              <a:t>8GB DDR4 ECC RAM (2x 4GB)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 dirty="0">
                <a:solidFill>
                  <a:schemeClr val="accent6">
                    <a:lumMod val="75000"/>
                  </a:schemeClr>
                </a:solidFill>
              </a:rPr>
              <a:t>2 x </a:t>
            </a:r>
            <a:r>
              <a:rPr lang="en-US" altLang="zh-TW" b="1" kern="1200" dirty="0" err="1">
                <a:solidFill>
                  <a:schemeClr val="accent6">
                    <a:lumMod val="75000"/>
                  </a:schemeClr>
                </a:solidFill>
              </a:rPr>
              <a:t>NVMe</a:t>
            </a:r>
            <a:r>
              <a:rPr lang="en-US" altLang="zh-TW" b="1" kern="1200" dirty="0">
                <a:solidFill>
                  <a:schemeClr val="accent6">
                    <a:lumMod val="75000"/>
                  </a:schemeClr>
                </a:solidFill>
              </a:rPr>
              <a:t> M.2 SSD port</a:t>
            </a:r>
            <a:r>
              <a:rPr lang="en-US" altLang="zh-CN" b="1" kern="1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zh-TW" b="1" kern="1200" dirty="0">
                <a:solidFill>
                  <a:schemeClr val="accent6">
                    <a:lumMod val="75000"/>
                  </a:schemeClr>
                </a:solidFill>
              </a:rPr>
              <a:t>(Gen3 x4)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 dirty="0">
                <a:solidFill>
                  <a:schemeClr val="accent6">
                    <a:lumMod val="75000"/>
                  </a:schemeClr>
                </a:solidFill>
              </a:rPr>
              <a:t>4 x 2.5GbE</a:t>
            </a:r>
            <a:r>
              <a:rPr lang="zh-TW" altLang="en-US" b="1" kern="1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zh-TW" b="1" kern="1200" dirty="0">
                <a:solidFill>
                  <a:schemeClr val="accent6">
                    <a:lumMod val="75000"/>
                  </a:schemeClr>
                </a:solidFill>
              </a:rPr>
              <a:t>LAN port</a:t>
            </a:r>
            <a:endParaRPr lang="en-US" altLang="zh-CN" b="1" kern="12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 dirty="0">
                <a:solidFill>
                  <a:schemeClr val="tx1"/>
                </a:solidFill>
              </a:rPr>
              <a:t>2 x PCIe Gen3 x8 slot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 dirty="0">
                <a:solidFill>
                  <a:schemeClr val="accent6">
                    <a:lumMod val="75000"/>
                  </a:schemeClr>
                </a:solidFill>
              </a:rPr>
              <a:t>Built-in </a:t>
            </a:r>
            <a:r>
              <a:rPr lang="en-US" altLang="zh-TW" b="1" kern="1200" dirty="0" err="1">
                <a:solidFill>
                  <a:schemeClr val="accent6">
                    <a:lumMod val="75000"/>
                  </a:schemeClr>
                </a:solidFill>
              </a:rPr>
              <a:t>QuTS</a:t>
            </a:r>
            <a:r>
              <a:rPr lang="en-US" altLang="zh-TW" b="1" kern="1200" dirty="0">
                <a:solidFill>
                  <a:schemeClr val="accent6">
                    <a:lumMod val="75000"/>
                  </a:schemeClr>
                </a:solidFill>
              </a:rPr>
              <a:t> hero OS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295FE88-E570-4ACF-BDF5-EC95C8F4A9FC}"/>
              </a:ext>
            </a:extLst>
          </p:cNvPr>
          <p:cNvSpPr txBox="1"/>
          <p:nvPr/>
        </p:nvSpPr>
        <p:spPr>
          <a:xfrm>
            <a:off x="4517355" y="2984024"/>
            <a:ext cx="3935652" cy="170816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100" b="1" kern="1200" dirty="0">
                <a:solidFill>
                  <a:schemeClr val="tx1"/>
                </a:solidFill>
              </a:rPr>
              <a:t>TS-h886-D1622-16G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Xeon D-1622</a:t>
            </a:r>
            <a:r>
              <a:rPr lang="en-US" altLang="zh-CN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4C8T</a:t>
            </a:r>
            <a:r>
              <a:rPr lang="zh-TW" altLang="en-US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processor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 dirty="0">
                <a:solidFill>
                  <a:schemeClr val="tx1"/>
                </a:solidFill>
              </a:rPr>
              <a:t>16GB DDR4 ECC RAM (2x 8GB)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 dirty="0">
                <a:solidFill>
                  <a:schemeClr val="accent6">
                    <a:lumMod val="75000"/>
                  </a:schemeClr>
                </a:solidFill>
              </a:rPr>
              <a:t>2 x </a:t>
            </a:r>
            <a:r>
              <a:rPr lang="en-US" altLang="zh-TW" b="1" kern="1200" dirty="0" err="1">
                <a:solidFill>
                  <a:schemeClr val="accent6">
                    <a:lumMod val="75000"/>
                  </a:schemeClr>
                </a:solidFill>
              </a:rPr>
              <a:t>NVMe</a:t>
            </a:r>
            <a:r>
              <a:rPr lang="en-US" altLang="zh-TW" b="1" kern="1200" dirty="0">
                <a:solidFill>
                  <a:schemeClr val="accent6">
                    <a:lumMod val="75000"/>
                  </a:schemeClr>
                </a:solidFill>
              </a:rPr>
              <a:t> M.2 SSD port</a:t>
            </a:r>
            <a:r>
              <a:rPr lang="zh-TW" altLang="en-US" b="1" kern="1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zh-TW" b="1" kern="1200" dirty="0">
                <a:solidFill>
                  <a:schemeClr val="accent6">
                    <a:lumMod val="75000"/>
                  </a:schemeClr>
                </a:solidFill>
              </a:rPr>
              <a:t>(Gen3 x4)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 dirty="0">
                <a:solidFill>
                  <a:schemeClr val="accent6">
                    <a:lumMod val="75000"/>
                  </a:schemeClr>
                </a:solidFill>
              </a:rPr>
              <a:t>4 x 2.5GbE</a:t>
            </a:r>
            <a:r>
              <a:rPr lang="zh-TW" altLang="en-US" b="1" kern="1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zh-TW" b="1" kern="1200" dirty="0">
                <a:solidFill>
                  <a:schemeClr val="accent6">
                    <a:lumMod val="75000"/>
                  </a:schemeClr>
                </a:solidFill>
              </a:rPr>
              <a:t>LAN port</a:t>
            </a:r>
            <a:endParaRPr lang="en-US" altLang="zh-CN" b="1" kern="12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 dirty="0">
                <a:solidFill>
                  <a:schemeClr val="tx1"/>
                </a:solidFill>
              </a:rPr>
              <a:t>2 x PCIe Gen3 x8 slot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 dirty="0">
                <a:solidFill>
                  <a:schemeClr val="accent6">
                    <a:lumMod val="75000"/>
                  </a:schemeClr>
                </a:solidFill>
              </a:rPr>
              <a:t>Built-in </a:t>
            </a:r>
            <a:r>
              <a:rPr lang="en-US" altLang="zh-TW" b="1" kern="1200" dirty="0" err="1">
                <a:solidFill>
                  <a:schemeClr val="accent6">
                    <a:lumMod val="75000"/>
                  </a:schemeClr>
                </a:solidFill>
              </a:rPr>
              <a:t>QuTS</a:t>
            </a:r>
            <a:r>
              <a:rPr lang="en-US" altLang="zh-TW" b="1" kern="1200" dirty="0">
                <a:solidFill>
                  <a:schemeClr val="accent6">
                    <a:lumMod val="75000"/>
                  </a:schemeClr>
                </a:solidFill>
              </a:rPr>
              <a:t> hero OS</a:t>
            </a: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B9124D40-A356-4483-BC68-0F321F9A0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83475" y="1673884"/>
            <a:ext cx="604838" cy="581025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267FB23-9D8E-4A33-A03D-B5C4D81DB81A}"/>
              </a:ext>
            </a:extLst>
          </p:cNvPr>
          <p:cNvSpPr/>
          <p:nvPr/>
        </p:nvSpPr>
        <p:spPr>
          <a:xfrm>
            <a:off x="7865536" y="1971634"/>
            <a:ext cx="4790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kern="1200">
                <a:solidFill>
                  <a:srgbClr val="39523E"/>
                </a:solidFill>
              </a:rPr>
              <a:t>x 4</a:t>
            </a:r>
            <a:endParaRPr lang="zh-TW" altLang="en-US">
              <a:solidFill>
                <a:srgbClr val="39523E"/>
              </a:solidFill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E3D3B906-1422-4CAF-893F-10EB8780B07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1329" y="1071227"/>
            <a:ext cx="2326753" cy="192642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CAC8B691-42E3-409A-A285-55F4012A6F9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607" y="1081841"/>
            <a:ext cx="1838092" cy="185908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形 11">
            <a:extLst>
              <a:ext uri="{FF2B5EF4-FFF2-40B4-BE49-F238E27FC236}">
                <a16:creationId xmlns:a16="http://schemas.microsoft.com/office/drawing/2014/main" id="{9E798796-AF28-43CD-AB15-FF0EDF3830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93"/>
          <a:stretch/>
        </p:blipFill>
        <p:spPr>
          <a:xfrm>
            <a:off x="46494" y="1250939"/>
            <a:ext cx="9097505" cy="3308878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E2D14640-B2E6-4A65-A29C-F728F5EEBA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54743" y="2995067"/>
            <a:ext cx="4517916" cy="1229877"/>
          </a:xfrm>
          <a:prstGeom prst="rect">
            <a:avLst/>
          </a:prstGeom>
          <a:effectLst>
            <a:outerShdw blurRad="76200" dist="762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BE30D862-63D6-4944-A815-E59BED7A84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54743" y="1477405"/>
            <a:ext cx="4517916" cy="1229877"/>
          </a:xfrm>
          <a:prstGeom prst="rect">
            <a:avLst/>
          </a:prstGeom>
          <a:effectLst>
            <a:outerShdw blurRad="76200" dist="762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7A04887-2CB1-6942-8A23-25CEF73B0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/>
              <a:t>Intel Xeon D </a:t>
            </a:r>
            <a:r>
              <a:rPr kumimoji="1" lang="en-US" altLang="zh-CN"/>
              <a:t>Enterprise Processor</a:t>
            </a:r>
            <a:endParaRPr kumimoji="1" lang="zh-TW" altLang="en-US"/>
          </a:p>
        </p:txBody>
      </p:sp>
      <p:pic>
        <p:nvPicPr>
          <p:cNvPr id="4" name="圖片 3" descr="一張含有 食物 的圖片&#10;&#10;自動產生的描述">
            <a:extLst>
              <a:ext uri="{FF2B5EF4-FFF2-40B4-BE49-F238E27FC236}">
                <a16:creationId xmlns:a16="http://schemas.microsoft.com/office/drawing/2014/main" id="{7FA0B0A4-6ADD-BC48-A986-4409E2AB1A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409" y="1477405"/>
            <a:ext cx="2747539" cy="2747539"/>
          </a:xfrm>
          <a:prstGeom prst="rect">
            <a:avLst/>
          </a:prstGeom>
          <a:effectLst>
            <a:outerShdw blurRad="76200" dist="762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7B0A241-BE3E-3648-AC53-431DA923ACAE}"/>
              </a:ext>
            </a:extLst>
          </p:cNvPr>
          <p:cNvSpPr/>
          <p:nvPr/>
        </p:nvSpPr>
        <p:spPr>
          <a:xfrm>
            <a:off x="4846489" y="1594012"/>
            <a:ext cx="3564952" cy="1005403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buClr>
                <a:srgbClr val="FF0000"/>
              </a:buClr>
              <a:buSzPct val="100000"/>
              <a:tabLst>
                <a:tab pos="135731" algn="l"/>
              </a:tabLst>
            </a:pPr>
            <a:r>
              <a:rPr lang="en-US" altLang="zh-TW" sz="1700" dirty="0">
                <a:solidFill>
                  <a:schemeClr val="tx1"/>
                </a:solidFill>
                <a:latin typeface="Microsoft JhengHei"/>
                <a:ea typeface="Microsoft JhengHei"/>
              </a:rPr>
              <a:t>Intel</a:t>
            </a:r>
            <a:r>
              <a:rPr lang="en-US" altLang="zh-TW" sz="1700" baseline="30000" dirty="0">
                <a:solidFill>
                  <a:schemeClr val="tx1"/>
                </a:solidFill>
                <a:latin typeface="Microsoft JhengHei"/>
                <a:ea typeface="Microsoft JhengHei"/>
              </a:rPr>
              <a:t>®</a:t>
            </a:r>
            <a:r>
              <a:rPr lang="en-US" altLang="zh-TW" sz="1700" dirty="0">
                <a:solidFill>
                  <a:schemeClr val="tx1"/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1700" b="1" dirty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Xeon</a:t>
            </a:r>
            <a:r>
              <a:rPr lang="en-US" altLang="zh-TW" sz="1700" b="1" baseline="30000" dirty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®</a:t>
            </a:r>
            <a:r>
              <a:rPr lang="en-US" altLang="zh-TW" sz="1700" b="1" dirty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 D-1622 </a:t>
            </a:r>
          </a:p>
          <a:p>
            <a:pPr lvl="1" indent="-342900">
              <a:spcBef>
                <a:spcPts val="450"/>
              </a:spcBef>
              <a:buClr>
                <a:srgbClr val="FF0000"/>
              </a:buClr>
              <a:buSzPct val="100000"/>
              <a:tabLst>
                <a:tab pos="0" algn="l"/>
              </a:tabLst>
            </a:pPr>
            <a:r>
              <a:rPr lang="en-US" altLang="zh-TW" sz="1700" b="1" dirty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4-core</a:t>
            </a:r>
            <a:r>
              <a:rPr lang="zh-TW" altLang="en-US" sz="1700" b="1" dirty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1700" b="1" dirty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/</a:t>
            </a:r>
            <a:r>
              <a:rPr lang="zh-TW" altLang="en-US" sz="1700" b="1" dirty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17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8</a:t>
            </a:r>
            <a:r>
              <a:rPr lang="en-US" altLang="zh-CN" sz="17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-thread</a:t>
            </a:r>
            <a:r>
              <a:rPr lang="en-US" altLang="zh-CN" sz="1700">
                <a:solidFill>
                  <a:srgbClr val="5D7D65"/>
                </a:solidFill>
                <a:latin typeface="Microsoft JhengHei"/>
                <a:ea typeface="Microsoft JhengHei"/>
              </a:rPr>
              <a:t> </a:t>
            </a:r>
            <a:r>
              <a:rPr lang="en-US" altLang="zh-CN" sz="1700" dirty="0">
                <a:solidFill>
                  <a:schemeClr val="tx1"/>
                </a:solidFill>
                <a:latin typeface="Microsoft JhengHei"/>
                <a:ea typeface="Microsoft JhengHei"/>
              </a:rPr>
              <a:t>processor</a:t>
            </a:r>
          </a:p>
          <a:p>
            <a:pPr lvl="1" indent="-342900">
              <a:spcBef>
                <a:spcPts val="450"/>
              </a:spcBef>
              <a:buClr>
                <a:srgbClr val="FF0000"/>
              </a:buClr>
              <a:buSzPct val="100000"/>
              <a:tabLst>
                <a:tab pos="0" algn="l"/>
              </a:tabLst>
            </a:pPr>
            <a:r>
              <a:rPr lang="en-US" altLang="zh-CN" sz="1700" dirty="0">
                <a:solidFill>
                  <a:schemeClr val="tx1"/>
                </a:solidFill>
                <a:latin typeface="Microsoft JhengHei"/>
                <a:ea typeface="Microsoft JhengHei"/>
              </a:rPr>
              <a:t>2.6</a:t>
            </a:r>
            <a:r>
              <a:rPr lang="en-US" altLang="zh-TW" sz="1700" dirty="0">
                <a:solidFill>
                  <a:schemeClr val="tx1"/>
                </a:solidFill>
                <a:latin typeface="Microsoft JhengHei"/>
                <a:ea typeface="Microsoft JhengHei"/>
              </a:rPr>
              <a:t> GHz</a:t>
            </a:r>
            <a:r>
              <a:rPr lang="en-US" altLang="zh-TW" sz="1700">
                <a:solidFill>
                  <a:schemeClr val="tx1"/>
                </a:solidFill>
                <a:latin typeface="Microsoft JhengHei"/>
                <a:ea typeface="Microsoft JhengHei"/>
              </a:rPr>
              <a:t>, </a:t>
            </a:r>
            <a:r>
              <a:rPr lang="en-US" altLang="zh-TW" sz="1700" dirty="0">
                <a:solidFill>
                  <a:schemeClr val="tx1"/>
                </a:solidFill>
                <a:latin typeface="Microsoft JhengHei"/>
                <a:ea typeface="Microsoft JhengHei"/>
                <a:cs typeface="Calibri"/>
              </a:rPr>
              <a:t>max. boost to</a:t>
            </a:r>
            <a:r>
              <a:rPr lang="zh-TW" altLang="en-US" sz="1700" dirty="0">
                <a:solidFill>
                  <a:schemeClr val="tx1"/>
                </a:solidFill>
                <a:latin typeface="Microsoft JhengHei"/>
                <a:ea typeface="Microsoft JhengHei"/>
              </a:rPr>
              <a:t> </a:t>
            </a:r>
            <a:r>
              <a:rPr lang="en-US" altLang="zh-TW" sz="1700" dirty="0">
                <a:solidFill>
                  <a:schemeClr val="tx1"/>
                </a:solidFill>
                <a:latin typeface="Microsoft JhengHei"/>
                <a:ea typeface="Microsoft JhengHei"/>
              </a:rPr>
              <a:t>3.2 GHz  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1CB9DAC-E319-9F4E-84B7-7CC9D81F8EE8}"/>
              </a:ext>
            </a:extLst>
          </p:cNvPr>
          <p:cNvSpPr/>
          <p:nvPr/>
        </p:nvSpPr>
        <p:spPr>
          <a:xfrm>
            <a:off x="4846489" y="3138749"/>
            <a:ext cx="3564952" cy="1005403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buClr>
                <a:srgbClr val="FF0000"/>
              </a:buClr>
              <a:buSzPct val="100000"/>
              <a:tabLst>
                <a:tab pos="135731" algn="l"/>
              </a:tabLst>
            </a:pPr>
            <a:r>
              <a:rPr lang="en-US" altLang="zh-TW" sz="1700" dirty="0">
                <a:solidFill>
                  <a:schemeClr val="tx1"/>
                </a:solidFill>
                <a:latin typeface="Microsoft JhengHei"/>
                <a:ea typeface="Microsoft JhengHei"/>
              </a:rPr>
              <a:t>Intel</a:t>
            </a:r>
            <a:r>
              <a:rPr lang="en-US" altLang="zh-TW" sz="1700" baseline="30000" dirty="0">
                <a:solidFill>
                  <a:schemeClr val="tx1"/>
                </a:solidFill>
                <a:latin typeface="Microsoft JhengHei"/>
                <a:ea typeface="Microsoft JhengHei"/>
              </a:rPr>
              <a:t>®</a:t>
            </a:r>
            <a:r>
              <a:rPr lang="en-US" altLang="zh-TW" sz="1700" dirty="0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1700" b="1" dirty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Xeon</a:t>
            </a:r>
            <a:r>
              <a:rPr lang="en-US" altLang="zh-TW" sz="1700" b="1" baseline="30000" dirty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®</a:t>
            </a:r>
            <a:r>
              <a:rPr lang="en-US" altLang="zh-TW" sz="1700" b="1" dirty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 D-1602 </a:t>
            </a:r>
          </a:p>
          <a:p>
            <a:pPr lvl="1" indent="-342900">
              <a:spcBef>
                <a:spcPts val="450"/>
              </a:spcBef>
              <a:buClr>
                <a:srgbClr val="FF0000"/>
              </a:buClr>
              <a:buSzPct val="100000"/>
              <a:tabLst>
                <a:tab pos="135731" algn="l"/>
              </a:tabLst>
            </a:pPr>
            <a:r>
              <a:rPr lang="en-US" altLang="zh-TW" sz="1700" b="1" dirty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2-core</a:t>
            </a:r>
            <a:r>
              <a:rPr lang="zh-TW" altLang="en-US" sz="1700" b="1" dirty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1700" b="1" dirty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/</a:t>
            </a:r>
            <a:r>
              <a:rPr lang="zh-TW" altLang="en-US" sz="1700" b="1" dirty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17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4</a:t>
            </a:r>
            <a:r>
              <a:rPr lang="en-US" altLang="zh-CN" sz="17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-thread</a:t>
            </a:r>
            <a:r>
              <a:rPr lang="en-US" altLang="zh-CN" sz="1700" b="1" dirty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 </a:t>
            </a:r>
            <a:r>
              <a:rPr lang="en-US" altLang="zh-CN" sz="1700" dirty="0">
                <a:solidFill>
                  <a:schemeClr val="tx1"/>
                </a:solidFill>
                <a:latin typeface="Microsoft JhengHei"/>
                <a:ea typeface="Microsoft JhengHei"/>
              </a:rPr>
              <a:t>processor</a:t>
            </a:r>
            <a:r>
              <a:rPr lang="zh-CN" altLang="en-US" sz="1700" dirty="0">
                <a:solidFill>
                  <a:schemeClr val="tx1"/>
                </a:solidFill>
                <a:latin typeface="Microsoft JhengHei"/>
                <a:ea typeface="Microsoft JhengHei"/>
              </a:rPr>
              <a:t> </a:t>
            </a:r>
            <a:endParaRPr lang="en-US" altLang="zh-CN" sz="1700" dirty="0">
              <a:solidFill>
                <a:schemeClr val="tx1"/>
              </a:solidFill>
              <a:latin typeface="Microsoft JhengHei"/>
              <a:ea typeface="Microsoft JhengHei"/>
            </a:endParaRPr>
          </a:p>
          <a:p>
            <a:pPr lvl="1" indent="-342900">
              <a:spcBef>
                <a:spcPts val="450"/>
              </a:spcBef>
              <a:buClr>
                <a:srgbClr val="FF0000"/>
              </a:buClr>
              <a:buSzPct val="100000"/>
              <a:tabLst>
                <a:tab pos="135731" algn="l"/>
              </a:tabLst>
            </a:pPr>
            <a:r>
              <a:rPr lang="en-US" altLang="zh-CN" sz="1700" dirty="0">
                <a:solidFill>
                  <a:schemeClr val="tx1"/>
                </a:solidFill>
                <a:latin typeface="Microsoft JhengHei"/>
                <a:ea typeface="Microsoft JhengHei"/>
              </a:rPr>
              <a:t>2.5</a:t>
            </a:r>
            <a:r>
              <a:rPr lang="en-US" altLang="zh-TW" sz="1700" dirty="0">
                <a:solidFill>
                  <a:schemeClr val="tx1"/>
                </a:solidFill>
                <a:latin typeface="Microsoft JhengHei"/>
                <a:ea typeface="Microsoft JhengHei"/>
              </a:rPr>
              <a:t> GHz </a:t>
            </a:r>
            <a:r>
              <a:rPr lang="en-US" altLang="zh-TW" sz="1700">
                <a:solidFill>
                  <a:schemeClr val="tx1"/>
                </a:solidFill>
                <a:latin typeface="Microsoft JhengHei"/>
                <a:ea typeface="Microsoft JhengHei"/>
              </a:rPr>
              <a:t>,</a:t>
            </a:r>
            <a:r>
              <a:rPr lang="zh-TW" altLang="en-US" sz="1700">
                <a:solidFill>
                  <a:schemeClr val="tx1"/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1700" dirty="0">
                <a:solidFill>
                  <a:schemeClr val="tx1"/>
                </a:solidFill>
                <a:latin typeface="Microsoft JhengHei"/>
                <a:ea typeface="Microsoft JhengHei"/>
                <a:cs typeface="Calibri"/>
              </a:rPr>
              <a:t>max. boost to</a:t>
            </a:r>
            <a:r>
              <a:rPr lang="zh-TW" altLang="en-US" sz="1700" dirty="0">
                <a:solidFill>
                  <a:schemeClr val="tx1"/>
                </a:solidFill>
                <a:latin typeface="Microsoft JhengHei"/>
                <a:ea typeface="Microsoft JhengHei"/>
              </a:rPr>
              <a:t> </a:t>
            </a:r>
            <a:r>
              <a:rPr lang="en-US" altLang="zh-TW" sz="1700" dirty="0">
                <a:solidFill>
                  <a:schemeClr val="tx1"/>
                </a:solidFill>
                <a:latin typeface="Microsoft JhengHei"/>
                <a:ea typeface="Microsoft JhengHei"/>
              </a:rPr>
              <a:t>3.2 GHz </a:t>
            </a:r>
            <a:endParaRPr lang="en-US" altLang="zh-CN" sz="1700" dirty="0">
              <a:solidFill>
                <a:schemeClr val="tx1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947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形 9">
            <a:extLst>
              <a:ext uri="{FF2B5EF4-FFF2-40B4-BE49-F238E27FC236}">
                <a16:creationId xmlns:a16="http://schemas.microsoft.com/office/drawing/2014/main" id="{B9452570-0A48-4340-AAB0-B68D696CE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8372" y="1285432"/>
            <a:ext cx="4517916" cy="1229877"/>
          </a:xfrm>
          <a:prstGeom prst="rect">
            <a:avLst/>
          </a:prstGeom>
          <a:effectLst>
            <a:outerShdw blurRad="76200" dist="762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CDFE0B-9FBB-A440-8A76-B990F35B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Support ECC </a:t>
            </a:r>
            <a:r>
              <a:rPr lang="en-US" altLang="zh-TW"/>
              <a:t>Memory (</a:t>
            </a:r>
            <a:r>
              <a:rPr lang="en-US" altLang="zh-TW" dirty="0"/>
              <a:t>Error Correcting </a:t>
            </a:r>
            <a:r>
              <a:rPr lang="en-US" altLang="zh-TW"/>
              <a:t>Code)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35E34F-DCCD-954B-92BD-AE137E91F2B6}"/>
              </a:ext>
            </a:extLst>
          </p:cNvPr>
          <p:cNvSpPr txBox="1"/>
          <p:nvPr/>
        </p:nvSpPr>
        <p:spPr>
          <a:xfrm>
            <a:off x="4248372" y="2669980"/>
            <a:ext cx="4517916" cy="18081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00025" indent="-200025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zh-TW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Xeon processors support ECC which</a:t>
            </a:r>
            <a:r>
              <a:rPr lang="en-US" altLang="zh-TW" sz="200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TW" sz="2000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automatically detects and repairs single-bit error on-the-fly</a:t>
            </a:r>
            <a:r>
              <a:rPr lang="en-US" altLang="zh-TW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endParaRPr lang="en-US" sz="20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00025" indent="-200025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Supports up to </a:t>
            </a:r>
            <a:r>
              <a:rPr lang="en-US" altLang="zh-CN" sz="24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128GB</a:t>
            </a:r>
            <a:endParaRPr lang="en-US" altLang="zh-CN" sz="20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4EBBA0-5975-6746-94AE-CB555557579C}"/>
              </a:ext>
            </a:extLst>
          </p:cNvPr>
          <p:cNvSpPr txBox="1"/>
          <p:nvPr/>
        </p:nvSpPr>
        <p:spPr>
          <a:xfrm>
            <a:off x="4950926" y="1392538"/>
            <a:ext cx="2143680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20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Running reliably without data corruption</a:t>
            </a:r>
            <a:endParaRPr lang="en-US" sz="2000" b="1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178C103-F231-0A41-B15E-FDB8A082C715}"/>
              </a:ext>
            </a:extLst>
          </p:cNvPr>
          <p:cNvSpPr txBox="1"/>
          <p:nvPr/>
        </p:nvSpPr>
        <p:spPr>
          <a:xfrm>
            <a:off x="2767055" y="23615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1800"/>
          </a:p>
        </p:txBody>
      </p:sp>
      <p:grpSp>
        <p:nvGrpSpPr>
          <p:cNvPr id="33" name="圖形 3">
            <a:extLst>
              <a:ext uri="{FF2B5EF4-FFF2-40B4-BE49-F238E27FC236}">
                <a16:creationId xmlns:a16="http://schemas.microsoft.com/office/drawing/2014/main" id="{AAF8EAD9-1482-4C5C-85E9-B7903175C595}"/>
              </a:ext>
            </a:extLst>
          </p:cNvPr>
          <p:cNvGrpSpPr/>
          <p:nvPr/>
        </p:nvGrpSpPr>
        <p:grpSpPr>
          <a:xfrm>
            <a:off x="7327514" y="1481821"/>
            <a:ext cx="1084412" cy="387286"/>
            <a:chOff x="7943850" y="1388633"/>
            <a:chExt cx="1084412" cy="387286"/>
          </a:xfrm>
          <a:solidFill>
            <a:srgbClr val="4D655A"/>
          </a:solidFill>
        </p:grpSpPr>
        <p:sp>
          <p:nvSpPr>
            <p:cNvPr id="34" name="手繪多邊形: 圖案 33">
              <a:extLst>
                <a:ext uri="{FF2B5EF4-FFF2-40B4-BE49-F238E27FC236}">
                  <a16:creationId xmlns:a16="http://schemas.microsoft.com/office/drawing/2014/main" id="{9FA5C563-B668-4CC0-BA63-9463605E6F6D}"/>
                </a:ext>
              </a:extLst>
            </p:cNvPr>
            <p:cNvSpPr/>
            <p:nvPr/>
          </p:nvSpPr>
          <p:spPr>
            <a:xfrm>
              <a:off x="7943850" y="1395165"/>
              <a:ext cx="348090" cy="373287"/>
            </a:xfrm>
            <a:custGeom>
              <a:avLst/>
              <a:gdLst>
                <a:gd name="connsiteX0" fmla="*/ 293964 w 348090"/>
                <a:gd name="connsiteY0" fmla="*/ 220240 h 373287"/>
                <a:gd name="connsiteX1" fmla="*/ 132517 w 348090"/>
                <a:gd name="connsiteY1" fmla="*/ 220240 h 373287"/>
                <a:gd name="connsiteX2" fmla="*/ 116652 w 348090"/>
                <a:gd name="connsiteY2" fmla="*/ 295831 h 373287"/>
                <a:gd name="connsiteX3" fmla="*/ 301430 w 348090"/>
                <a:gd name="connsiteY3" fmla="*/ 295831 h 373287"/>
                <a:gd name="connsiteX4" fmla="*/ 273433 w 348090"/>
                <a:gd name="connsiteY4" fmla="*/ 373288 h 373287"/>
                <a:gd name="connsiteX5" fmla="*/ 0 w 348090"/>
                <a:gd name="connsiteY5" fmla="*/ 373288 h 373287"/>
                <a:gd name="connsiteX6" fmla="*/ 79324 w 348090"/>
                <a:gd name="connsiteY6" fmla="*/ 0 h 373287"/>
                <a:gd name="connsiteX7" fmla="*/ 348091 w 348090"/>
                <a:gd name="connsiteY7" fmla="*/ 0 h 373287"/>
                <a:gd name="connsiteX8" fmla="*/ 331293 w 348090"/>
                <a:gd name="connsiteY8" fmla="*/ 77457 h 373287"/>
                <a:gd name="connsiteX9" fmla="*/ 163313 w 348090"/>
                <a:gd name="connsiteY9" fmla="*/ 77457 h 373287"/>
                <a:gd name="connsiteX10" fmla="*/ 149315 w 348090"/>
                <a:gd name="connsiteY10" fmla="*/ 142783 h 373287"/>
                <a:gd name="connsiteX11" fmla="*/ 310762 w 348090"/>
                <a:gd name="connsiteY11" fmla="*/ 142783 h 373287"/>
                <a:gd name="connsiteX12" fmla="*/ 293964 w 348090"/>
                <a:gd name="connsiteY12" fmla="*/ 220240 h 37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8090" h="373287">
                  <a:moveTo>
                    <a:pt x="293964" y="220240"/>
                  </a:moveTo>
                  <a:lnTo>
                    <a:pt x="132517" y="220240"/>
                  </a:lnTo>
                  <a:lnTo>
                    <a:pt x="116652" y="295831"/>
                  </a:lnTo>
                  <a:lnTo>
                    <a:pt x="301430" y="295831"/>
                  </a:lnTo>
                  <a:lnTo>
                    <a:pt x="273433" y="373288"/>
                  </a:lnTo>
                  <a:lnTo>
                    <a:pt x="0" y="373288"/>
                  </a:lnTo>
                  <a:lnTo>
                    <a:pt x="79324" y="0"/>
                  </a:lnTo>
                  <a:lnTo>
                    <a:pt x="348091" y="0"/>
                  </a:lnTo>
                  <a:lnTo>
                    <a:pt x="331293" y="77457"/>
                  </a:lnTo>
                  <a:lnTo>
                    <a:pt x="163313" y="77457"/>
                  </a:lnTo>
                  <a:lnTo>
                    <a:pt x="149315" y="142783"/>
                  </a:lnTo>
                  <a:lnTo>
                    <a:pt x="310762" y="142783"/>
                  </a:lnTo>
                  <a:lnTo>
                    <a:pt x="293964" y="220240"/>
                  </a:lnTo>
                  <a:close/>
                </a:path>
              </a:pathLst>
            </a:custGeom>
            <a:grpFill/>
            <a:ln w="92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5" name="手繪多邊形: 圖案 34">
              <a:extLst>
                <a:ext uri="{FF2B5EF4-FFF2-40B4-BE49-F238E27FC236}">
                  <a16:creationId xmlns:a16="http://schemas.microsoft.com/office/drawing/2014/main" id="{0AEF024F-6859-483E-9AAC-381B1AD7DD39}"/>
                </a:ext>
              </a:extLst>
            </p:cNvPr>
            <p:cNvSpPr/>
            <p:nvPr/>
          </p:nvSpPr>
          <p:spPr>
            <a:xfrm>
              <a:off x="8296606" y="1388633"/>
              <a:ext cx="354635" cy="386353"/>
            </a:xfrm>
            <a:custGeom>
              <a:avLst/>
              <a:gdLst>
                <a:gd name="connsiteX0" fmla="*/ 330360 w 354635"/>
                <a:gd name="connsiteY0" fmla="*/ 255702 h 386353"/>
                <a:gd name="connsiteX1" fmla="*/ 148382 w 354635"/>
                <a:gd name="connsiteY1" fmla="*/ 386353 h 386353"/>
                <a:gd name="connsiteX2" fmla="*/ 0 w 354635"/>
                <a:gd name="connsiteY2" fmla="*/ 233305 h 386353"/>
                <a:gd name="connsiteX3" fmla="*/ 208108 w 354635"/>
                <a:gd name="connsiteY3" fmla="*/ 0 h 386353"/>
                <a:gd name="connsiteX4" fmla="*/ 354623 w 354635"/>
                <a:gd name="connsiteY4" fmla="*/ 130651 h 386353"/>
                <a:gd name="connsiteX5" fmla="*/ 249170 w 354635"/>
                <a:gd name="connsiteY5" fmla="*/ 130651 h 386353"/>
                <a:gd name="connsiteX6" fmla="*/ 199709 w 354635"/>
                <a:gd name="connsiteY6" fmla="*/ 75591 h 386353"/>
                <a:gd name="connsiteX7" fmla="*/ 109187 w 354635"/>
                <a:gd name="connsiteY7" fmla="*/ 238904 h 386353"/>
                <a:gd name="connsiteX8" fmla="*/ 159581 w 354635"/>
                <a:gd name="connsiteY8" fmla="*/ 310762 h 386353"/>
                <a:gd name="connsiteX9" fmla="*/ 225839 w 354635"/>
                <a:gd name="connsiteY9" fmla="*/ 255702 h 386353"/>
                <a:gd name="connsiteX10" fmla="*/ 330360 w 354635"/>
                <a:gd name="connsiteY10" fmla="*/ 255702 h 38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4635" h="386353">
                  <a:moveTo>
                    <a:pt x="330360" y="255702"/>
                  </a:moveTo>
                  <a:cubicBezTo>
                    <a:pt x="304229" y="345291"/>
                    <a:pt x="239837" y="386353"/>
                    <a:pt x="148382" y="386353"/>
                  </a:cubicBezTo>
                  <a:cubicBezTo>
                    <a:pt x="49461" y="386353"/>
                    <a:pt x="0" y="327560"/>
                    <a:pt x="0" y="233305"/>
                  </a:cubicBezTo>
                  <a:cubicBezTo>
                    <a:pt x="0" y="134384"/>
                    <a:pt x="55993" y="0"/>
                    <a:pt x="208108" y="0"/>
                  </a:cubicBezTo>
                  <a:cubicBezTo>
                    <a:pt x="304229" y="0"/>
                    <a:pt x="355557" y="51327"/>
                    <a:pt x="354623" y="130651"/>
                  </a:cubicBezTo>
                  <a:lnTo>
                    <a:pt x="249170" y="130651"/>
                  </a:lnTo>
                  <a:cubicBezTo>
                    <a:pt x="249170" y="102654"/>
                    <a:pt x="240771" y="75591"/>
                    <a:pt x="199709" y="75591"/>
                  </a:cubicBezTo>
                  <a:cubicBezTo>
                    <a:pt x="137183" y="75591"/>
                    <a:pt x="109187" y="175445"/>
                    <a:pt x="109187" y="238904"/>
                  </a:cubicBezTo>
                  <a:cubicBezTo>
                    <a:pt x="109187" y="279033"/>
                    <a:pt x="121318" y="310762"/>
                    <a:pt x="159581" y="310762"/>
                  </a:cubicBezTo>
                  <a:cubicBezTo>
                    <a:pt x="196909" y="310762"/>
                    <a:pt x="213707" y="286498"/>
                    <a:pt x="225839" y="255702"/>
                  </a:cubicBezTo>
                  <a:lnTo>
                    <a:pt x="330360" y="255702"/>
                  </a:lnTo>
                  <a:close/>
                </a:path>
              </a:pathLst>
            </a:custGeom>
            <a:grpFill/>
            <a:ln w="92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6" name="手繪多邊形: 圖案 35">
              <a:extLst>
                <a:ext uri="{FF2B5EF4-FFF2-40B4-BE49-F238E27FC236}">
                  <a16:creationId xmlns:a16="http://schemas.microsoft.com/office/drawing/2014/main" id="{03222CEF-22D6-4673-A023-0513684F71A3}"/>
                </a:ext>
              </a:extLst>
            </p:cNvPr>
            <p:cNvSpPr/>
            <p:nvPr/>
          </p:nvSpPr>
          <p:spPr>
            <a:xfrm>
              <a:off x="8673627" y="1388633"/>
              <a:ext cx="354635" cy="387286"/>
            </a:xfrm>
            <a:custGeom>
              <a:avLst/>
              <a:gdLst>
                <a:gd name="connsiteX0" fmla="*/ 331293 w 354635"/>
                <a:gd name="connsiteY0" fmla="*/ 255702 h 387286"/>
                <a:gd name="connsiteX1" fmla="*/ 148382 w 354635"/>
                <a:gd name="connsiteY1" fmla="*/ 387286 h 387286"/>
                <a:gd name="connsiteX2" fmla="*/ 0 w 354635"/>
                <a:gd name="connsiteY2" fmla="*/ 233305 h 387286"/>
                <a:gd name="connsiteX3" fmla="*/ 208108 w 354635"/>
                <a:gd name="connsiteY3" fmla="*/ 0 h 387286"/>
                <a:gd name="connsiteX4" fmla="*/ 354623 w 354635"/>
                <a:gd name="connsiteY4" fmla="*/ 130651 h 387286"/>
                <a:gd name="connsiteX5" fmla="*/ 249170 w 354635"/>
                <a:gd name="connsiteY5" fmla="*/ 130651 h 387286"/>
                <a:gd name="connsiteX6" fmla="*/ 199709 w 354635"/>
                <a:gd name="connsiteY6" fmla="*/ 75591 h 387286"/>
                <a:gd name="connsiteX7" fmla="*/ 109187 w 354635"/>
                <a:gd name="connsiteY7" fmla="*/ 238904 h 387286"/>
                <a:gd name="connsiteX8" fmla="*/ 159581 w 354635"/>
                <a:gd name="connsiteY8" fmla="*/ 310762 h 387286"/>
                <a:gd name="connsiteX9" fmla="*/ 225839 w 354635"/>
                <a:gd name="connsiteY9" fmla="*/ 255702 h 387286"/>
                <a:gd name="connsiteX10" fmla="*/ 331293 w 354635"/>
                <a:gd name="connsiteY10" fmla="*/ 255702 h 387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4635" h="387286">
                  <a:moveTo>
                    <a:pt x="331293" y="255702"/>
                  </a:moveTo>
                  <a:cubicBezTo>
                    <a:pt x="305163" y="345291"/>
                    <a:pt x="240771" y="387286"/>
                    <a:pt x="148382" y="387286"/>
                  </a:cubicBezTo>
                  <a:cubicBezTo>
                    <a:pt x="49461" y="386353"/>
                    <a:pt x="0" y="327560"/>
                    <a:pt x="0" y="233305"/>
                  </a:cubicBezTo>
                  <a:cubicBezTo>
                    <a:pt x="0" y="134384"/>
                    <a:pt x="55993" y="0"/>
                    <a:pt x="208108" y="0"/>
                  </a:cubicBezTo>
                  <a:cubicBezTo>
                    <a:pt x="304230" y="0"/>
                    <a:pt x="355557" y="51327"/>
                    <a:pt x="354623" y="130651"/>
                  </a:cubicBezTo>
                  <a:lnTo>
                    <a:pt x="249170" y="130651"/>
                  </a:lnTo>
                  <a:cubicBezTo>
                    <a:pt x="249170" y="102654"/>
                    <a:pt x="240771" y="75591"/>
                    <a:pt x="199709" y="75591"/>
                  </a:cubicBezTo>
                  <a:cubicBezTo>
                    <a:pt x="137183" y="75591"/>
                    <a:pt x="109187" y="175445"/>
                    <a:pt x="109187" y="238904"/>
                  </a:cubicBezTo>
                  <a:cubicBezTo>
                    <a:pt x="109187" y="279033"/>
                    <a:pt x="121318" y="310762"/>
                    <a:pt x="159581" y="310762"/>
                  </a:cubicBezTo>
                  <a:cubicBezTo>
                    <a:pt x="196909" y="310762"/>
                    <a:pt x="213707" y="286498"/>
                    <a:pt x="225839" y="255702"/>
                  </a:cubicBezTo>
                  <a:lnTo>
                    <a:pt x="331293" y="255702"/>
                  </a:lnTo>
                  <a:close/>
                </a:path>
              </a:pathLst>
            </a:custGeom>
            <a:grpFill/>
            <a:ln w="92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pic>
        <p:nvPicPr>
          <p:cNvPr id="4" name="圖形 3">
            <a:extLst>
              <a:ext uri="{FF2B5EF4-FFF2-40B4-BE49-F238E27FC236}">
                <a16:creationId xmlns:a16="http://schemas.microsoft.com/office/drawing/2014/main" id="{01F50FE1-FE1B-44C4-B22E-069086C017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0" y="1940541"/>
            <a:ext cx="1366520" cy="43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972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CC43F1B-EBBE-A54B-B4B9-0BF8D1EB6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ECC </a:t>
            </a:r>
            <a:r>
              <a:rPr lang="en-US" altLang="zh-CN" dirty="0"/>
              <a:t>Memory is Important for ZFS</a:t>
            </a:r>
            <a:endParaRPr lang="zh-TW" altLang="en-US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6FE2E26-EE7E-604C-A4A1-313EBD6D2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87726"/>
            <a:ext cx="8229600" cy="1276999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dirty="0"/>
              <a:t>ZFS </a:t>
            </a:r>
            <a:r>
              <a:rPr lang="en-US" altLang="zh-TW"/>
              <a:t>"</a:t>
            </a:r>
            <a:r>
              <a:rPr lang="en-US" altLang="zh-TW" dirty="0"/>
              <a:t>Trusts</a:t>
            </a:r>
            <a:r>
              <a:rPr lang="en-US" altLang="zh-TW"/>
              <a:t>" </a:t>
            </a:r>
            <a:r>
              <a:rPr lang="en-US" altLang="zh-CN" dirty="0"/>
              <a:t>the contents of memory</a:t>
            </a:r>
          </a:p>
          <a:p>
            <a:pPr lvl="1"/>
            <a:r>
              <a:rPr lang="en-US" altLang="zh-CN" dirty="0"/>
              <a:t>Data checksum is done after reading from memory.</a:t>
            </a:r>
          </a:p>
          <a:p>
            <a:pPr lvl="1"/>
            <a:r>
              <a:rPr lang="en-US" altLang="zh-TW" dirty="0"/>
              <a:t>Corrupt in-memory-data will cause ZFS to </a:t>
            </a:r>
            <a:r>
              <a:rPr lang="en-US" altLang="zh-TW"/>
              <a:t>use</a:t>
            </a:r>
            <a:r>
              <a:rPr lang="en-US" altLang="zh-TW" dirty="0"/>
              <a:t> the wrong data to checksum and store in the hard drive</a:t>
            </a:r>
            <a:endParaRPr lang="zh-TW" altLang="en-US" dirty="0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48164C66-6487-A543-96FE-D5314815B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42" y="2124384"/>
            <a:ext cx="7991605" cy="2353808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36A4E1D4-AB1B-3E43-A8E4-423144A59D03}"/>
              </a:ext>
            </a:extLst>
          </p:cNvPr>
          <p:cNvSpPr txBox="1"/>
          <p:nvPr/>
        </p:nvSpPr>
        <p:spPr>
          <a:xfrm>
            <a:off x="501042" y="4518533"/>
            <a:ext cx="69509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44494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Data source</a:t>
            </a:r>
            <a:r>
              <a:rPr lang="en-US" altLang="zh-TW">
                <a:solidFill>
                  <a:srgbClr val="44494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en-US" altLang="zh-TW" dirty="0">
                <a:solidFill>
                  <a:srgbClr val="44494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https://research.cs.wisc.edu/wind/Publications/zfs-corruption-fast10.pdf</a:t>
            </a:r>
            <a:endParaRPr kumimoji="1" lang="zh-TW" altLang="en-US" dirty="0">
              <a:solidFill>
                <a:srgbClr val="4449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877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圖片 43">
            <a:extLst>
              <a:ext uri="{FF2B5EF4-FFF2-40B4-BE49-F238E27FC236}">
                <a16:creationId xmlns:a16="http://schemas.microsoft.com/office/drawing/2014/main" id="{16CED2E5-56E6-41ED-B936-6BD5B431D0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2868" y="728681"/>
            <a:ext cx="4772423" cy="3951310"/>
          </a:xfrm>
          <a:prstGeom prst="rect">
            <a:avLst/>
          </a:prstGeom>
        </p:spPr>
      </p:pic>
      <p:sp>
        <p:nvSpPr>
          <p:cNvPr id="45" name="TextBox 13">
            <a:extLst>
              <a:ext uri="{FF2B5EF4-FFF2-40B4-BE49-F238E27FC236}">
                <a16:creationId xmlns:a16="http://schemas.microsoft.com/office/drawing/2014/main" id="{3DD9A2F6-5DCA-427E-8E2A-D514AD0FC1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7531" y="2111291"/>
            <a:ext cx="758703" cy="26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sz="9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TS-h686</a:t>
            </a:r>
            <a:endParaRPr lang="en-US" altLang="en-US" sz="900" b="1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46" name="圖片 45">
            <a:extLst>
              <a:ext uri="{FF2B5EF4-FFF2-40B4-BE49-F238E27FC236}">
                <a16:creationId xmlns:a16="http://schemas.microsoft.com/office/drawing/2014/main" id="{E541B88B-A91F-4697-B6CF-4FD32F54C1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3315" y="970769"/>
            <a:ext cx="1238758" cy="1252905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TS-h686/ TS-h886</a:t>
            </a:r>
            <a:r>
              <a:rPr lang="en-US" altLang="zh-TW"/>
              <a:t> Front View</a:t>
            </a:r>
            <a:endParaRPr lang="zh-TW" altLang="en-US"/>
          </a:p>
        </p:txBody>
      </p:sp>
      <p:sp>
        <p:nvSpPr>
          <p:cNvPr id="19" name="Shape 183">
            <a:extLst>
              <a:ext uri="{FF2B5EF4-FFF2-40B4-BE49-F238E27FC236}">
                <a16:creationId xmlns:a16="http://schemas.microsoft.com/office/drawing/2014/main" id="{D5688F2A-5A42-AE4E-AB3B-0699AFDA7EA9}"/>
              </a:ext>
            </a:extLst>
          </p:cNvPr>
          <p:cNvSpPr txBox="1"/>
          <p:nvPr/>
        </p:nvSpPr>
        <p:spPr>
          <a:xfrm>
            <a:off x="457200" y="2769138"/>
            <a:ext cx="2025912" cy="461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3.5"/ </a:t>
            </a:r>
            <a:r>
              <a:rPr lang="en-US" altLang="zh-TW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2.5”SATA </a:t>
            </a:r>
          </a:p>
          <a:p>
            <a:pPr lvl="0">
              <a:buClr>
                <a:srgbClr val="595959"/>
              </a:buClr>
              <a:buSzPct val="25000"/>
            </a:pPr>
            <a:r>
              <a:rPr lang="en-US" altLang="zh-TW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6Gb/s HDD/SSD </a:t>
            </a:r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tray</a:t>
            </a:r>
            <a:endParaRPr lang="zh-TW" b="1" i="0" u="none" strike="noStrike" cap="none" dirty="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Shape 180">
            <a:extLst>
              <a:ext uri="{FF2B5EF4-FFF2-40B4-BE49-F238E27FC236}">
                <a16:creationId xmlns:a16="http://schemas.microsoft.com/office/drawing/2014/main" id="{96804B3E-85E3-C44E-AC41-698374D8904E}"/>
              </a:ext>
            </a:extLst>
          </p:cNvPr>
          <p:cNvSpPr txBox="1"/>
          <p:nvPr/>
        </p:nvSpPr>
        <p:spPr>
          <a:xfrm>
            <a:off x="457200" y="2072845"/>
            <a:ext cx="1316736" cy="49659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HDD and M.2 port LEDs</a:t>
            </a:r>
            <a:endParaRPr lang="zh-TW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B8E859CA-9FB4-144A-A742-BE1FA7FAD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5871" y="2618317"/>
            <a:ext cx="1762896" cy="33854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Clr>
                <a:srgbClr val="595959"/>
              </a:buClr>
              <a:buSzPct val="25000"/>
              <a:buNone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 dirty="0"/>
              <a:t>LCD Panel</a:t>
            </a:r>
            <a:endParaRPr lang="en-US" altLang="en-US" dirty="0"/>
          </a:p>
        </p:txBody>
      </p:sp>
      <p:sp>
        <p:nvSpPr>
          <p:cNvPr id="9" name="Shape 192">
            <a:extLst>
              <a:ext uri="{FF2B5EF4-FFF2-40B4-BE49-F238E27FC236}">
                <a16:creationId xmlns:a16="http://schemas.microsoft.com/office/drawing/2014/main" id="{F3A85C50-8ADD-9E41-A548-3C51A7158C7C}"/>
              </a:ext>
            </a:extLst>
          </p:cNvPr>
          <p:cNvSpPr txBox="1"/>
          <p:nvPr/>
        </p:nvSpPr>
        <p:spPr>
          <a:xfrm>
            <a:off x="7205871" y="2992717"/>
            <a:ext cx="1638670" cy="275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Clr>
                <a:srgbClr val="595959"/>
              </a:buClr>
              <a:buSzPct val="25000"/>
              <a:buNone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 dirty="0"/>
              <a:t>Power button</a:t>
            </a:r>
            <a:endParaRPr lang="zh-TW" altLang="en-US" dirty="0"/>
          </a:p>
        </p:txBody>
      </p:sp>
      <p:sp>
        <p:nvSpPr>
          <p:cNvPr id="12" name="Shape 195">
            <a:extLst>
              <a:ext uri="{FF2B5EF4-FFF2-40B4-BE49-F238E27FC236}">
                <a16:creationId xmlns:a16="http://schemas.microsoft.com/office/drawing/2014/main" id="{371E4077-225D-4D43-BAB4-5B09D2228078}"/>
              </a:ext>
            </a:extLst>
          </p:cNvPr>
          <p:cNvSpPr txBox="1"/>
          <p:nvPr/>
        </p:nvSpPr>
        <p:spPr>
          <a:xfrm>
            <a:off x="7205871" y="3322066"/>
            <a:ext cx="1638670" cy="55379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Clr>
                <a:srgbClr val="595959"/>
              </a:buClr>
              <a:buSzPct val="25000"/>
              <a:buNone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 dirty="0"/>
              <a:t>USB 3.2</a:t>
            </a:r>
            <a:r>
              <a:rPr lang="zh-TW" altLang="en-US" dirty="0"/>
              <a:t> </a:t>
            </a:r>
            <a:r>
              <a:rPr lang="en-US" altLang="zh-TW" dirty="0"/>
              <a:t>Gen 1 &amp; OTC button</a:t>
            </a:r>
            <a:endParaRPr lang="zh-TW" altLang="en-US" dirty="0"/>
          </a:p>
        </p:txBody>
      </p:sp>
      <p:sp>
        <p:nvSpPr>
          <p:cNvPr id="27" name="Shape 183">
            <a:extLst>
              <a:ext uri="{FF2B5EF4-FFF2-40B4-BE49-F238E27FC236}">
                <a16:creationId xmlns:a16="http://schemas.microsoft.com/office/drawing/2014/main" id="{F4642BF9-4E35-8A4F-88BE-01181F161524}"/>
              </a:ext>
            </a:extLst>
          </p:cNvPr>
          <p:cNvSpPr txBox="1"/>
          <p:nvPr/>
        </p:nvSpPr>
        <p:spPr>
          <a:xfrm>
            <a:off x="457200" y="1295248"/>
            <a:ext cx="1519518" cy="461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2.5”SATA </a:t>
            </a:r>
          </a:p>
          <a:p>
            <a:pPr lvl="0">
              <a:buClr>
                <a:srgbClr val="595959"/>
              </a:buClr>
              <a:buSzPct val="25000"/>
            </a:pPr>
            <a:r>
              <a:rPr lang="en-US" altLang="zh-TW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6Gb/s SSD </a:t>
            </a:r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tray</a:t>
            </a:r>
            <a:endParaRPr lang="zh-TW" b="1" i="0" u="none" strike="noStrike" cap="none" dirty="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6" name="圖片 35" descr="一張含有 室內, 遙遠, 遊戲, 影片 的圖片&#10;&#10;自動產生的描述">
            <a:extLst>
              <a:ext uri="{FF2B5EF4-FFF2-40B4-BE49-F238E27FC236}">
                <a16:creationId xmlns:a16="http://schemas.microsoft.com/office/drawing/2014/main" id="{3E7E4070-154F-5F4E-8E79-DAFA87DDC25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531" y="3785704"/>
            <a:ext cx="1225542" cy="1002221"/>
          </a:xfrm>
          <a:prstGeom prst="rect">
            <a:avLst/>
          </a:prstGeom>
        </p:spPr>
      </p:pic>
      <p:sp>
        <p:nvSpPr>
          <p:cNvPr id="37" name="TextBox 8">
            <a:extLst>
              <a:ext uri="{FF2B5EF4-FFF2-40B4-BE49-F238E27FC236}">
                <a16:creationId xmlns:a16="http://schemas.microsoft.com/office/drawing/2014/main" id="{283AD2D9-B000-E24B-A7B0-2E8FDCAA20C7}"/>
              </a:ext>
            </a:extLst>
          </p:cNvPr>
          <p:cNvSpPr txBox="1"/>
          <p:nvPr/>
        </p:nvSpPr>
        <p:spPr>
          <a:xfrm>
            <a:off x="502018" y="3392678"/>
            <a:ext cx="152282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200" b="1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Lockable tray with 2 keys provided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24" name="Shape 193">
            <a:extLst>
              <a:ext uri="{FF2B5EF4-FFF2-40B4-BE49-F238E27FC236}">
                <a16:creationId xmlns:a16="http://schemas.microsoft.com/office/drawing/2014/main" id="{0B2D4341-8E3B-4F6A-8981-2D069B7F457E}"/>
              </a:ext>
            </a:extLst>
          </p:cNvPr>
          <p:cNvCxnSpPr>
            <a:cxnSpLocks/>
          </p:cNvCxnSpPr>
          <p:nvPr/>
        </p:nvCxnSpPr>
        <p:spPr>
          <a:xfrm flipH="1">
            <a:off x="5961734" y="3154945"/>
            <a:ext cx="1163558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cxnSp>
        <p:nvCxnSpPr>
          <p:cNvPr id="25" name="Shape 193">
            <a:extLst>
              <a:ext uri="{FF2B5EF4-FFF2-40B4-BE49-F238E27FC236}">
                <a16:creationId xmlns:a16="http://schemas.microsoft.com/office/drawing/2014/main" id="{878EB806-91EE-43F4-8CFA-B91710D2F76B}"/>
              </a:ext>
            </a:extLst>
          </p:cNvPr>
          <p:cNvCxnSpPr>
            <a:cxnSpLocks/>
          </p:cNvCxnSpPr>
          <p:nvPr/>
        </p:nvCxnSpPr>
        <p:spPr>
          <a:xfrm rot="10800000">
            <a:off x="5254263" y="1901744"/>
            <a:ext cx="1871255" cy="889277"/>
          </a:xfrm>
          <a:prstGeom prst="bentConnector3">
            <a:avLst>
              <a:gd name="adj1" fmla="val 74568"/>
            </a:avLst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cxnSp>
        <p:nvCxnSpPr>
          <p:cNvPr id="30" name="Shape 193">
            <a:extLst>
              <a:ext uri="{FF2B5EF4-FFF2-40B4-BE49-F238E27FC236}">
                <a16:creationId xmlns:a16="http://schemas.microsoft.com/office/drawing/2014/main" id="{179AB42E-7068-429F-AFC3-F74DDDE4C5F6}"/>
              </a:ext>
            </a:extLst>
          </p:cNvPr>
          <p:cNvCxnSpPr>
            <a:cxnSpLocks/>
          </p:cNvCxnSpPr>
          <p:nvPr/>
        </p:nvCxnSpPr>
        <p:spPr>
          <a:xfrm rot="10800000" flipV="1">
            <a:off x="6089163" y="3494225"/>
            <a:ext cx="1036128" cy="234820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sp>
        <p:nvSpPr>
          <p:cNvPr id="31" name="圓角化同側角落矩形 33">
            <a:extLst>
              <a:ext uri="{FF2B5EF4-FFF2-40B4-BE49-F238E27FC236}">
                <a16:creationId xmlns:a16="http://schemas.microsoft.com/office/drawing/2014/main" id="{129BADD4-F09C-45D6-8E11-93208659D81C}"/>
              </a:ext>
            </a:extLst>
          </p:cNvPr>
          <p:cNvSpPr/>
          <p:nvPr/>
        </p:nvSpPr>
        <p:spPr>
          <a:xfrm>
            <a:off x="388517" y="3366806"/>
            <a:ext cx="1766717" cy="1358618"/>
          </a:xfrm>
          <a:prstGeom prst="round2SameRect">
            <a:avLst>
              <a:gd name="adj1" fmla="val 8951"/>
              <a:gd name="adj2" fmla="val 7693"/>
            </a:avLst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32" name="Shape 193">
            <a:extLst>
              <a:ext uri="{FF2B5EF4-FFF2-40B4-BE49-F238E27FC236}">
                <a16:creationId xmlns:a16="http://schemas.microsoft.com/office/drawing/2014/main" id="{99F44F15-ACE5-47F6-966E-5059D7F6674C}"/>
              </a:ext>
            </a:extLst>
          </p:cNvPr>
          <p:cNvCxnSpPr>
            <a:cxnSpLocks/>
          </p:cNvCxnSpPr>
          <p:nvPr/>
        </p:nvCxnSpPr>
        <p:spPr>
          <a:xfrm>
            <a:off x="1652847" y="1443407"/>
            <a:ext cx="1059057" cy="327446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79428FA7-097E-48DE-B828-3E85D42B84F4}"/>
              </a:ext>
            </a:extLst>
          </p:cNvPr>
          <p:cNvSpPr/>
          <p:nvPr/>
        </p:nvSpPr>
        <p:spPr>
          <a:xfrm>
            <a:off x="2711904" y="3626497"/>
            <a:ext cx="2881289" cy="305424"/>
          </a:xfrm>
          <a:prstGeom prst="roundRect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kumimoji="1" lang="zh-TW" altLang="en-US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9" name="TextBox 13">
            <a:extLst>
              <a:ext uri="{FF2B5EF4-FFF2-40B4-BE49-F238E27FC236}">
                <a16:creationId xmlns:a16="http://schemas.microsoft.com/office/drawing/2014/main" id="{CEE4B096-DB53-4A88-8C44-3A8E75CA5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5517" y="4463689"/>
            <a:ext cx="1245232" cy="36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TS-h886</a:t>
            </a:r>
            <a:endParaRPr lang="en-US" altLang="en-US" sz="1600" b="1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cxnSp>
        <p:nvCxnSpPr>
          <p:cNvPr id="40" name="直線單箭頭接點 39">
            <a:extLst>
              <a:ext uri="{FF2B5EF4-FFF2-40B4-BE49-F238E27FC236}">
                <a16:creationId xmlns:a16="http://schemas.microsoft.com/office/drawing/2014/main" id="{D09437A3-85FD-4AA7-A943-26C7E645CF35}"/>
              </a:ext>
            </a:extLst>
          </p:cNvPr>
          <p:cNvCxnSpPr>
            <a:cxnSpLocks/>
          </p:cNvCxnSpPr>
          <p:nvPr/>
        </p:nvCxnSpPr>
        <p:spPr>
          <a:xfrm>
            <a:off x="2149097" y="3626496"/>
            <a:ext cx="562807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cxnSp>
        <p:nvCxnSpPr>
          <p:cNvPr id="42" name="直線單箭頭接點 41">
            <a:extLst>
              <a:ext uri="{FF2B5EF4-FFF2-40B4-BE49-F238E27FC236}">
                <a16:creationId xmlns:a16="http://schemas.microsoft.com/office/drawing/2014/main" id="{7B8B8003-C287-4807-9F6B-558295546608}"/>
              </a:ext>
            </a:extLst>
          </p:cNvPr>
          <p:cNvCxnSpPr>
            <a:cxnSpLocks/>
          </p:cNvCxnSpPr>
          <p:nvPr/>
        </p:nvCxnSpPr>
        <p:spPr>
          <a:xfrm>
            <a:off x="1976718" y="2905446"/>
            <a:ext cx="763533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cxnSp>
        <p:nvCxnSpPr>
          <p:cNvPr id="43" name="Shape 193">
            <a:extLst>
              <a:ext uri="{FF2B5EF4-FFF2-40B4-BE49-F238E27FC236}">
                <a16:creationId xmlns:a16="http://schemas.microsoft.com/office/drawing/2014/main" id="{4A80BDD0-2DAA-4D02-8409-C7C623533A2D}"/>
              </a:ext>
            </a:extLst>
          </p:cNvPr>
          <p:cNvCxnSpPr>
            <a:cxnSpLocks/>
          </p:cNvCxnSpPr>
          <p:nvPr/>
        </p:nvCxnSpPr>
        <p:spPr>
          <a:xfrm>
            <a:off x="1773936" y="2208549"/>
            <a:ext cx="944255" cy="234984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sp>
        <p:nvSpPr>
          <p:cNvPr id="47" name="矩形: 圓角 34">
            <a:extLst>
              <a:ext uri="{FF2B5EF4-FFF2-40B4-BE49-F238E27FC236}">
                <a16:creationId xmlns:a16="http://schemas.microsoft.com/office/drawing/2014/main" id="{C3DEF2EB-121C-884A-A582-E0249B00D4E0}"/>
              </a:ext>
            </a:extLst>
          </p:cNvPr>
          <p:cNvSpPr/>
          <p:nvPr/>
        </p:nvSpPr>
        <p:spPr>
          <a:xfrm>
            <a:off x="3411925" y="1671903"/>
            <a:ext cx="351811" cy="630425"/>
          </a:xfrm>
          <a:prstGeom prst="roundRect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kumimoji="1" lang="zh-TW" altLang="en-US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48" name="Shape 193">
            <a:extLst>
              <a:ext uri="{FF2B5EF4-FFF2-40B4-BE49-F238E27FC236}">
                <a16:creationId xmlns:a16="http://schemas.microsoft.com/office/drawing/2014/main" id="{7CE75A17-5452-3A4D-BFDB-7DD0F1EF947A}"/>
              </a:ext>
            </a:extLst>
          </p:cNvPr>
          <p:cNvCxnSpPr>
            <a:cxnSpLocks/>
            <a:endCxn id="47" idx="2"/>
          </p:cNvCxnSpPr>
          <p:nvPr/>
        </p:nvCxnSpPr>
        <p:spPr>
          <a:xfrm flipV="1">
            <a:off x="2149097" y="2302328"/>
            <a:ext cx="1438734" cy="1171150"/>
          </a:xfrm>
          <a:prstGeom prst="bentConnector2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435175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>
            <a:extLst>
              <a:ext uri="{FF2B5EF4-FFF2-40B4-BE49-F238E27FC236}">
                <a16:creationId xmlns:a16="http://schemas.microsoft.com/office/drawing/2014/main" id="{21B6D82E-9265-474C-A361-DF06EA29B5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4247" y="1318789"/>
            <a:ext cx="4401336" cy="357532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30" name="矩形 39">
            <a:extLst>
              <a:ext uri="{FF2B5EF4-FFF2-40B4-BE49-F238E27FC236}">
                <a16:creationId xmlns:a16="http://schemas.microsoft.com/office/drawing/2014/main" id="{0E7F41BC-6246-4F4A-888F-86A88C83BDDC}"/>
              </a:ext>
            </a:extLst>
          </p:cNvPr>
          <p:cNvSpPr/>
          <p:nvPr/>
        </p:nvSpPr>
        <p:spPr>
          <a:xfrm>
            <a:off x="3508842" y="2578205"/>
            <a:ext cx="246981" cy="1191159"/>
          </a:xfrm>
          <a:prstGeom prst="rect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/>
              <a:cs typeface="Arial"/>
            </a:endParaRPr>
          </a:p>
        </p:txBody>
      </p:sp>
      <p:cxnSp>
        <p:nvCxnSpPr>
          <p:cNvPr id="31" name="Shape 193">
            <a:extLst>
              <a:ext uri="{FF2B5EF4-FFF2-40B4-BE49-F238E27FC236}">
                <a16:creationId xmlns:a16="http://schemas.microsoft.com/office/drawing/2014/main" id="{0DD07D7C-D202-4BAA-B967-BC732C658088}"/>
              </a:ext>
            </a:extLst>
          </p:cNvPr>
          <p:cNvCxnSpPr>
            <a:cxnSpLocks/>
          </p:cNvCxnSpPr>
          <p:nvPr/>
        </p:nvCxnSpPr>
        <p:spPr>
          <a:xfrm>
            <a:off x="5875401" y="3168758"/>
            <a:ext cx="0" cy="11437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32" name="矩形 39">
            <a:extLst>
              <a:ext uri="{FF2B5EF4-FFF2-40B4-BE49-F238E27FC236}">
                <a16:creationId xmlns:a16="http://schemas.microsoft.com/office/drawing/2014/main" id="{C0BB743B-5EED-4805-98E6-5C78B123E891}"/>
              </a:ext>
            </a:extLst>
          </p:cNvPr>
          <p:cNvSpPr/>
          <p:nvPr/>
        </p:nvSpPr>
        <p:spPr>
          <a:xfrm flipH="1">
            <a:off x="3500840" y="4031627"/>
            <a:ext cx="230244" cy="556847"/>
          </a:xfrm>
          <a:prstGeom prst="rect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/>
              <a:cs typeface="Arial"/>
            </a:endParaRPr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1FB8DED2-E517-4384-85DD-A2B2EAF8F3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610" y="4732645"/>
            <a:ext cx="1559519" cy="357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en-US" sz="16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TS-h886</a:t>
            </a:r>
          </a:p>
        </p:txBody>
      </p:sp>
      <p:cxnSp>
        <p:nvCxnSpPr>
          <p:cNvPr id="34" name="直線單箭頭接點 33">
            <a:extLst>
              <a:ext uri="{FF2B5EF4-FFF2-40B4-BE49-F238E27FC236}">
                <a16:creationId xmlns:a16="http://schemas.microsoft.com/office/drawing/2014/main" id="{41755983-CC28-4062-854A-AE8C9446E273}"/>
              </a:ext>
            </a:extLst>
          </p:cNvPr>
          <p:cNvCxnSpPr>
            <a:cxnSpLocks/>
          </p:cNvCxnSpPr>
          <p:nvPr/>
        </p:nvCxnSpPr>
        <p:spPr>
          <a:xfrm flipV="1">
            <a:off x="1664898" y="1780896"/>
            <a:ext cx="791223" cy="468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37" name="直線單箭頭接點 36">
            <a:extLst>
              <a:ext uri="{FF2B5EF4-FFF2-40B4-BE49-F238E27FC236}">
                <a16:creationId xmlns:a16="http://schemas.microsoft.com/office/drawing/2014/main" id="{8D2FD499-1708-4E7D-A443-4B0831D372D7}"/>
              </a:ext>
            </a:extLst>
          </p:cNvPr>
          <p:cNvCxnSpPr>
            <a:cxnSpLocks/>
          </p:cNvCxnSpPr>
          <p:nvPr/>
        </p:nvCxnSpPr>
        <p:spPr>
          <a:xfrm>
            <a:off x="2018788" y="2578205"/>
            <a:ext cx="1490053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39" name="直線單箭頭接點 38">
            <a:extLst>
              <a:ext uri="{FF2B5EF4-FFF2-40B4-BE49-F238E27FC236}">
                <a16:creationId xmlns:a16="http://schemas.microsoft.com/office/drawing/2014/main" id="{BD494C42-4005-4DF7-9DEE-86A61EDC2F9E}"/>
              </a:ext>
            </a:extLst>
          </p:cNvPr>
          <p:cNvCxnSpPr>
            <a:cxnSpLocks/>
          </p:cNvCxnSpPr>
          <p:nvPr/>
        </p:nvCxnSpPr>
        <p:spPr>
          <a:xfrm>
            <a:off x="2251292" y="4031627"/>
            <a:ext cx="1257550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40" name="直線單箭頭接點 39">
            <a:extLst>
              <a:ext uri="{FF2B5EF4-FFF2-40B4-BE49-F238E27FC236}">
                <a16:creationId xmlns:a16="http://schemas.microsoft.com/office/drawing/2014/main" id="{DB8DA4F4-5AD9-4244-B561-6A52DBD7ABBA}"/>
              </a:ext>
            </a:extLst>
          </p:cNvPr>
          <p:cNvCxnSpPr>
            <a:cxnSpLocks/>
          </p:cNvCxnSpPr>
          <p:nvPr/>
        </p:nvCxnSpPr>
        <p:spPr>
          <a:xfrm flipH="1">
            <a:off x="6086602" y="3981364"/>
            <a:ext cx="763984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41" name="直線單箭頭接點 40">
            <a:extLst>
              <a:ext uri="{FF2B5EF4-FFF2-40B4-BE49-F238E27FC236}">
                <a16:creationId xmlns:a16="http://schemas.microsoft.com/office/drawing/2014/main" id="{5F982371-E461-4A15-8E38-CB47CFE3D5B2}"/>
              </a:ext>
            </a:extLst>
          </p:cNvPr>
          <p:cNvCxnSpPr>
            <a:cxnSpLocks/>
          </p:cNvCxnSpPr>
          <p:nvPr/>
        </p:nvCxnSpPr>
        <p:spPr>
          <a:xfrm flipH="1">
            <a:off x="4677848" y="3173784"/>
            <a:ext cx="2172739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42" name="矩形 41">
            <a:extLst>
              <a:ext uri="{FF2B5EF4-FFF2-40B4-BE49-F238E27FC236}">
                <a16:creationId xmlns:a16="http://schemas.microsoft.com/office/drawing/2014/main" id="{FF478112-32A1-4EBC-95A4-16E32C709325}"/>
              </a:ext>
            </a:extLst>
          </p:cNvPr>
          <p:cNvSpPr/>
          <p:nvPr/>
        </p:nvSpPr>
        <p:spPr>
          <a:xfrm>
            <a:off x="2456121" y="1637447"/>
            <a:ext cx="2653207" cy="311049"/>
          </a:xfrm>
          <a:prstGeom prst="rect">
            <a:avLst/>
          </a:prstGeom>
          <a:solidFill>
            <a:schemeClr val="accent6">
              <a:lumMod val="75000"/>
              <a:alpha val="2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20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71B1715B-231B-4288-8DD3-4C2731675C84}"/>
              </a:ext>
            </a:extLst>
          </p:cNvPr>
          <p:cNvGrpSpPr/>
          <p:nvPr/>
        </p:nvGrpSpPr>
        <p:grpSpPr>
          <a:xfrm>
            <a:off x="2703690" y="1080601"/>
            <a:ext cx="2145844" cy="679031"/>
            <a:chOff x="2817645" y="1012558"/>
            <a:chExt cx="2145844" cy="558709"/>
          </a:xfrm>
        </p:grpSpPr>
        <p:cxnSp>
          <p:nvCxnSpPr>
            <p:cNvPr id="44" name="直線單箭頭接點 43">
              <a:extLst>
                <a:ext uri="{FF2B5EF4-FFF2-40B4-BE49-F238E27FC236}">
                  <a16:creationId xmlns:a16="http://schemas.microsoft.com/office/drawing/2014/main" id="{F8A9B965-76AA-40F7-8513-88F413BEC85C}"/>
                </a:ext>
              </a:extLst>
            </p:cNvPr>
            <p:cNvCxnSpPr>
              <a:cxnSpLocks/>
            </p:cNvCxnSpPr>
            <p:nvPr/>
          </p:nvCxnSpPr>
          <p:spPr>
            <a:xfrm>
              <a:off x="2817645" y="1012558"/>
              <a:ext cx="0" cy="558709"/>
            </a:xfrm>
            <a:prstGeom prst="straightConnector1">
              <a:avLst/>
            </a:prstGeom>
            <a:noFill/>
            <a:ln w="21590" cap="flat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oval" w="lg" len="lg"/>
              <a:tailEnd type="none" w="med" len="med"/>
            </a:ln>
            <a:effectLst/>
          </p:spPr>
        </p:cxnSp>
        <p:cxnSp>
          <p:nvCxnSpPr>
            <p:cNvPr id="45" name="直線單箭頭接點 44">
              <a:extLst>
                <a:ext uri="{FF2B5EF4-FFF2-40B4-BE49-F238E27FC236}">
                  <a16:creationId xmlns:a16="http://schemas.microsoft.com/office/drawing/2014/main" id="{702297BA-384E-4443-AC0D-86C740132B8A}"/>
                </a:ext>
              </a:extLst>
            </p:cNvPr>
            <p:cNvCxnSpPr>
              <a:cxnSpLocks/>
            </p:cNvCxnSpPr>
            <p:nvPr/>
          </p:nvCxnSpPr>
          <p:spPr>
            <a:xfrm>
              <a:off x="4963489" y="1012558"/>
              <a:ext cx="0" cy="558709"/>
            </a:xfrm>
            <a:prstGeom prst="straightConnector1">
              <a:avLst/>
            </a:prstGeom>
            <a:noFill/>
            <a:ln w="21590" cap="flat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oval" w="lg" len="lg"/>
              <a:tailEnd type="none" w="med" len="med"/>
            </a:ln>
            <a:effectLst/>
          </p:spPr>
        </p:cxnSp>
      </p:grpSp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Rear View</a:t>
            </a:r>
            <a:endParaRPr lang="zh-TW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DA1576-BD1E-0F41-86F1-9CF760149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9692" y="3840414"/>
            <a:ext cx="1824967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dirty="0"/>
              <a:t>250W Power supply</a:t>
            </a:r>
            <a:endParaRPr lang="en-US" altLang="zh-TW" dirty="0"/>
          </a:p>
        </p:txBody>
      </p:sp>
      <p:sp>
        <p:nvSpPr>
          <p:cNvPr id="70" name="TextBox 13">
            <a:extLst>
              <a:ext uri="{FF2B5EF4-FFF2-40B4-BE49-F238E27FC236}">
                <a16:creationId xmlns:a16="http://schemas.microsoft.com/office/drawing/2014/main" id="{AEE4E1A3-D7D4-2144-B57C-1121F3526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1326" y="3010924"/>
            <a:ext cx="1759060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zh-CN"/>
              <a:t>Smart system cooling fan(s)</a:t>
            </a:r>
            <a:endParaRPr lang="en-US" altLang="en-US"/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CFE725D0-223C-5543-AC49-A89E1E9D7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21" y="2415240"/>
            <a:ext cx="2043483" cy="313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/>
              <a:t>4 x</a:t>
            </a:r>
            <a:r>
              <a:rPr lang="en-US" altLang="zh-TW"/>
              <a:t> 2.5GbE LAN port</a:t>
            </a:r>
            <a:endParaRPr lang="en-US" altLang="en-US"/>
          </a:p>
        </p:txBody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id="{F4063C53-AB96-5F40-9C58-23A7E97F2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0" y="3882392"/>
            <a:ext cx="2115219" cy="55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 dirty="0"/>
              <a:t>2 x</a:t>
            </a:r>
            <a:r>
              <a:rPr lang="en-US" altLang="zh-TW" dirty="0"/>
              <a:t> </a:t>
            </a:r>
            <a:r>
              <a:rPr lang="en-US" altLang="en-US" dirty="0"/>
              <a:t>USB 3.2 Gen 1 port</a:t>
            </a:r>
            <a:endParaRPr lang="en-US" altLang="zh-CN" dirty="0"/>
          </a:p>
        </p:txBody>
      </p:sp>
      <p:sp>
        <p:nvSpPr>
          <p:cNvPr id="60" name="TextBox 13">
            <a:extLst>
              <a:ext uri="{FF2B5EF4-FFF2-40B4-BE49-F238E27FC236}">
                <a16:creationId xmlns:a16="http://schemas.microsoft.com/office/drawing/2014/main" id="{C8E4F56A-37F4-704F-BDDF-D49F63999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436" y="1609954"/>
            <a:ext cx="1278485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zh-TW" dirty="0"/>
              <a:t>2 x </a:t>
            </a:r>
            <a:r>
              <a:rPr lang="en-US" altLang="en-US" dirty="0"/>
              <a:t>PCIe slot</a:t>
            </a:r>
            <a:endParaRPr lang="en-US" altLang="zh-TW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BDC6656-884F-45F9-8469-0D64AD07F369}"/>
              </a:ext>
            </a:extLst>
          </p:cNvPr>
          <p:cNvSpPr/>
          <p:nvPr/>
        </p:nvSpPr>
        <p:spPr>
          <a:xfrm>
            <a:off x="2793059" y="924544"/>
            <a:ext cx="1925527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Slot 2: PCIe Gen3 x8</a:t>
            </a:r>
            <a:endParaRPr lang="en-US" altLang="zh-TW" b="1" dirty="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3965395-6537-4DCE-996C-E561DB2C6329}"/>
              </a:ext>
            </a:extLst>
          </p:cNvPr>
          <p:cNvSpPr/>
          <p:nvPr/>
        </p:nvSpPr>
        <p:spPr>
          <a:xfrm>
            <a:off x="4986854" y="937265"/>
            <a:ext cx="1925527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Slot 1: PCIe Gen3 x8</a:t>
            </a:r>
          </a:p>
        </p:txBody>
      </p:sp>
      <p:sp>
        <p:nvSpPr>
          <p:cNvPr id="46" name="TextBox 13">
            <a:extLst>
              <a:ext uri="{FF2B5EF4-FFF2-40B4-BE49-F238E27FC236}">
                <a16:creationId xmlns:a16="http://schemas.microsoft.com/office/drawing/2014/main" id="{70C70248-4754-440D-8E34-23267EF0E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3148" y="2492473"/>
            <a:ext cx="787812" cy="26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eaLnBrk="1" hangingPunct="1">
              <a:defRPr sz="9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en-US"/>
              <a:t>TS-h686</a:t>
            </a:r>
          </a:p>
        </p:txBody>
      </p:sp>
      <p:pic>
        <p:nvPicPr>
          <p:cNvPr id="47" name="圖片 46">
            <a:extLst>
              <a:ext uri="{FF2B5EF4-FFF2-40B4-BE49-F238E27FC236}">
                <a16:creationId xmlns:a16="http://schemas.microsoft.com/office/drawing/2014/main" id="{1B01877C-2470-4CF3-8666-1C7D30193C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0157" y="1200923"/>
            <a:ext cx="1829994" cy="146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098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95D8BCE-0CC2-C144-A9CE-A0DB154674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83071" y="1010208"/>
            <a:ext cx="5367334" cy="3714398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Internal Design</a:t>
            </a:r>
            <a:endParaRPr lang="zh-TW" b="0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60795E61-2016-4321-8043-01BEE22D3118}"/>
              </a:ext>
            </a:extLst>
          </p:cNvPr>
          <p:cNvSpPr/>
          <p:nvPr/>
        </p:nvSpPr>
        <p:spPr>
          <a:xfrm>
            <a:off x="7281324" y="2923767"/>
            <a:ext cx="1751707" cy="4001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Intel Xeon D processor</a:t>
            </a:r>
            <a:endParaRPr lang="en-US" altLang="zh-CN" b="1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8FDCD104-8E85-2F49-9FF4-AF85182D9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243" y="3801875"/>
            <a:ext cx="1505992" cy="559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zh-TW"/>
              <a:t>1</a:t>
            </a:r>
            <a:r>
              <a:rPr lang="zh-TW" altLang="en-US"/>
              <a:t> </a:t>
            </a:r>
            <a:r>
              <a:rPr lang="en-US" altLang="zh-TW"/>
              <a:t>x</a:t>
            </a:r>
            <a:r>
              <a:rPr lang="zh-TW" altLang="en-US"/>
              <a:t> </a:t>
            </a:r>
            <a:r>
              <a:rPr lang="en-US" altLang="zh-CN"/>
              <a:t>6cm CPU cooling fan</a:t>
            </a:r>
            <a:endParaRPr lang="en-US" altLang="en-US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04FDEF33-8B16-BA45-BC67-5B5F6F83B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243" y="2712901"/>
            <a:ext cx="1586792" cy="76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/>
              <a:t>2 x </a:t>
            </a:r>
            <a:r>
              <a:rPr lang="en-US" altLang="en-US" err="1"/>
              <a:t>NVMe</a:t>
            </a:r>
            <a:r>
              <a:rPr lang="en-US" altLang="en-US"/>
              <a:t> Gen3 x4 M.2 port</a:t>
            </a:r>
            <a:r>
              <a:rPr lang="en-US" altLang="zh-CN"/>
              <a:t> (2280/22110)</a:t>
            </a:r>
            <a:endParaRPr lang="en-US" altLang="en-US"/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61FB7B1D-4090-F14A-9DCE-43C17BE10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2269" y="3520566"/>
            <a:ext cx="1616458" cy="492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/>
              <a:t>4 x DDR4 long-DIMM slot</a:t>
            </a:r>
          </a:p>
        </p:txBody>
      </p:sp>
      <p:sp>
        <p:nvSpPr>
          <p:cNvPr id="20" name="TextBox 13">
            <a:extLst>
              <a:ext uri="{FF2B5EF4-FFF2-40B4-BE49-F238E27FC236}">
                <a16:creationId xmlns:a16="http://schemas.microsoft.com/office/drawing/2014/main" id="{875A3280-50AF-0544-BD7C-A8E97E6B6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1324" y="1785369"/>
            <a:ext cx="1616458" cy="492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/>
              <a:t>1 x PCIe Gen3 x8 slot</a:t>
            </a:r>
            <a:r>
              <a:rPr lang="en-US" altLang="zh-CN"/>
              <a:t> (CPU side)</a:t>
            </a:r>
            <a:endParaRPr lang="en-US" altLang="en-US"/>
          </a:p>
        </p:txBody>
      </p:sp>
      <p:sp>
        <p:nvSpPr>
          <p:cNvPr id="27" name="TextBox 13">
            <a:extLst>
              <a:ext uri="{FF2B5EF4-FFF2-40B4-BE49-F238E27FC236}">
                <a16:creationId xmlns:a16="http://schemas.microsoft.com/office/drawing/2014/main" id="{2E861871-F24A-8048-B478-6759AC260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1324" y="1063300"/>
            <a:ext cx="1616458" cy="492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/>
              <a:t>1 x PCIe Gen3 x8 slot</a:t>
            </a:r>
            <a:r>
              <a:rPr lang="en-US" altLang="zh-CN"/>
              <a:t> (HDD side)</a:t>
            </a:r>
            <a:endParaRPr lang="en-US" altLang="en-US"/>
          </a:p>
        </p:txBody>
      </p:sp>
      <p:cxnSp>
        <p:nvCxnSpPr>
          <p:cNvPr id="16" name="Shape 193">
            <a:extLst>
              <a:ext uri="{FF2B5EF4-FFF2-40B4-BE49-F238E27FC236}">
                <a16:creationId xmlns:a16="http://schemas.microsoft.com/office/drawing/2014/main" id="{03120C8F-559E-4BC7-8B38-F5DA83051382}"/>
              </a:ext>
            </a:extLst>
          </p:cNvPr>
          <p:cNvCxnSpPr>
            <a:cxnSpLocks/>
          </p:cNvCxnSpPr>
          <p:nvPr/>
        </p:nvCxnSpPr>
        <p:spPr>
          <a:xfrm>
            <a:off x="1578649" y="2858469"/>
            <a:ext cx="1757710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cxnSp>
        <p:nvCxnSpPr>
          <p:cNvPr id="18" name="Shape 193">
            <a:extLst>
              <a:ext uri="{FF2B5EF4-FFF2-40B4-BE49-F238E27FC236}">
                <a16:creationId xmlns:a16="http://schemas.microsoft.com/office/drawing/2014/main" id="{5183646B-5A5B-42AD-B1D7-3E715FE3FF5B}"/>
              </a:ext>
            </a:extLst>
          </p:cNvPr>
          <p:cNvCxnSpPr>
            <a:cxnSpLocks/>
          </p:cNvCxnSpPr>
          <p:nvPr/>
        </p:nvCxnSpPr>
        <p:spPr>
          <a:xfrm>
            <a:off x="1578649" y="3951671"/>
            <a:ext cx="617532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cxnSp>
        <p:nvCxnSpPr>
          <p:cNvPr id="19" name="Shape 193">
            <a:extLst>
              <a:ext uri="{FF2B5EF4-FFF2-40B4-BE49-F238E27FC236}">
                <a16:creationId xmlns:a16="http://schemas.microsoft.com/office/drawing/2014/main" id="{FBF2F3CD-A41D-442F-B0EB-F47954914CC2}"/>
              </a:ext>
            </a:extLst>
          </p:cNvPr>
          <p:cNvCxnSpPr>
            <a:cxnSpLocks/>
          </p:cNvCxnSpPr>
          <p:nvPr/>
        </p:nvCxnSpPr>
        <p:spPr>
          <a:xfrm flipH="1">
            <a:off x="5120004" y="1935211"/>
            <a:ext cx="2162265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cxnSp>
        <p:nvCxnSpPr>
          <p:cNvPr id="22" name="Shape 193">
            <a:extLst>
              <a:ext uri="{FF2B5EF4-FFF2-40B4-BE49-F238E27FC236}">
                <a16:creationId xmlns:a16="http://schemas.microsoft.com/office/drawing/2014/main" id="{9C36C77D-33B5-4CBB-B2DD-66D22E27F2AB}"/>
              </a:ext>
            </a:extLst>
          </p:cNvPr>
          <p:cNvCxnSpPr>
            <a:cxnSpLocks/>
          </p:cNvCxnSpPr>
          <p:nvPr/>
        </p:nvCxnSpPr>
        <p:spPr>
          <a:xfrm flipH="1">
            <a:off x="4276385" y="3659498"/>
            <a:ext cx="3004939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cxnSp>
        <p:nvCxnSpPr>
          <p:cNvPr id="25" name="Shape 193">
            <a:extLst>
              <a:ext uri="{FF2B5EF4-FFF2-40B4-BE49-F238E27FC236}">
                <a16:creationId xmlns:a16="http://schemas.microsoft.com/office/drawing/2014/main" id="{7B8ED0B0-D453-4309-8AED-A910677C04B2}"/>
              </a:ext>
            </a:extLst>
          </p:cNvPr>
          <p:cNvCxnSpPr>
            <a:cxnSpLocks/>
          </p:cNvCxnSpPr>
          <p:nvPr/>
        </p:nvCxnSpPr>
        <p:spPr>
          <a:xfrm flipH="1">
            <a:off x="4741592" y="3088677"/>
            <a:ext cx="2540678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cxnSp>
        <p:nvCxnSpPr>
          <p:cNvPr id="26" name="肘形接點 29">
            <a:extLst>
              <a:ext uri="{FF2B5EF4-FFF2-40B4-BE49-F238E27FC236}">
                <a16:creationId xmlns:a16="http://schemas.microsoft.com/office/drawing/2014/main" id="{8A18F7B9-6A02-40F6-BB68-C7BDFB24AF65}"/>
              </a:ext>
            </a:extLst>
          </p:cNvPr>
          <p:cNvCxnSpPr>
            <a:cxnSpLocks/>
          </p:cNvCxnSpPr>
          <p:nvPr/>
        </p:nvCxnSpPr>
        <p:spPr>
          <a:xfrm rot="10800000" flipV="1">
            <a:off x="5083330" y="1300577"/>
            <a:ext cx="2197994" cy="347216"/>
          </a:xfrm>
          <a:prstGeom prst="bentConnector3">
            <a:avLst>
              <a:gd name="adj1" fmla="val 100106"/>
            </a:avLst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2169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94F5E4-792C-3145-9334-CFBB152C0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TW" dirty="0"/>
              <a:t>Multi-zone Heat Dissipation for Low-noise Operation</a:t>
            </a:r>
            <a:endParaRPr kumimoji="1" lang="zh-TW" altLang="en-US" dirty="0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BFD1BD5-A68A-0344-99A0-7BEE38055590}"/>
              </a:ext>
            </a:extLst>
          </p:cNvPr>
          <p:cNvSpPr txBox="1"/>
          <p:nvPr/>
        </p:nvSpPr>
        <p:spPr>
          <a:xfrm>
            <a:off x="285971" y="4524642"/>
            <a:ext cx="58224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/>
              <a:t>Sound </a:t>
            </a:r>
            <a:r>
              <a:rPr lang="en-US" altLang="zh-CN" sz="1000"/>
              <a:t>pressure test</a:t>
            </a:r>
            <a:r>
              <a:rPr lang="zh-CN" altLang="en-US" sz="1000"/>
              <a:t>：</a:t>
            </a:r>
            <a:r>
              <a:rPr lang="en-US" altLang="zh-CN" sz="1000" dirty="0"/>
              <a:t>sound pressure is measure at the front bystander position with low fan speed.</a:t>
            </a:r>
            <a:endParaRPr lang="zh-TW" altLang="en-US" sz="1000" dirty="0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4BF73E73-49F4-1644-9E56-B33933C35D38}"/>
              </a:ext>
            </a:extLst>
          </p:cNvPr>
          <p:cNvSpPr txBox="1"/>
          <p:nvPr/>
        </p:nvSpPr>
        <p:spPr>
          <a:xfrm>
            <a:off x="332752" y="1105313"/>
            <a:ext cx="54140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The multi-zone heat dissipation </a:t>
            </a:r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utilized </a:t>
            </a:r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TS-hx86</a:t>
            </a:r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 enables the dynamic adjustment of the system fan and CPU fan speeds in different zones of the system. It </a:t>
            </a:r>
            <a:r>
              <a:rPr kumimoji="1"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kumimoji="1"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orks smoothly and quietly on your desk. </a:t>
            </a:r>
            <a:endParaRPr kumimoji="1" lang="zh-TW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矩形: 剪去對角角落 36">
            <a:extLst>
              <a:ext uri="{FF2B5EF4-FFF2-40B4-BE49-F238E27FC236}">
                <a16:creationId xmlns:a16="http://schemas.microsoft.com/office/drawing/2014/main" id="{FAEEA199-5C55-456C-B8F6-1E1221A5F95E}"/>
              </a:ext>
            </a:extLst>
          </p:cNvPr>
          <p:cNvSpPr/>
          <p:nvPr/>
        </p:nvSpPr>
        <p:spPr>
          <a:xfrm flipH="1">
            <a:off x="467671" y="2380222"/>
            <a:ext cx="1108531" cy="366256"/>
          </a:xfrm>
          <a:prstGeom prst="snip2DiagRect">
            <a:avLst>
              <a:gd name="adj1" fmla="val 0"/>
              <a:gd name="adj2" fmla="val 18523"/>
            </a:avLst>
          </a:prstGeom>
          <a:solidFill>
            <a:srgbClr val="39523E"/>
          </a:solidFill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CPU Zone</a:t>
            </a:r>
          </a:p>
        </p:txBody>
      </p:sp>
      <p:sp>
        <p:nvSpPr>
          <p:cNvPr id="39" name="矩形: 剪去對角角落 38">
            <a:extLst>
              <a:ext uri="{FF2B5EF4-FFF2-40B4-BE49-F238E27FC236}">
                <a16:creationId xmlns:a16="http://schemas.microsoft.com/office/drawing/2014/main" id="{09F2B3E2-DF58-474F-B518-EF0E66ABDC49}"/>
              </a:ext>
            </a:extLst>
          </p:cNvPr>
          <p:cNvSpPr/>
          <p:nvPr/>
        </p:nvSpPr>
        <p:spPr>
          <a:xfrm flipH="1">
            <a:off x="3309985" y="2380222"/>
            <a:ext cx="1150601" cy="366256"/>
          </a:xfrm>
          <a:prstGeom prst="snip2DiagRect">
            <a:avLst>
              <a:gd name="adj1" fmla="val 0"/>
              <a:gd name="adj2" fmla="val 18523"/>
            </a:avLst>
          </a:prstGeom>
          <a:solidFill>
            <a:srgbClr val="39523E"/>
          </a:solidFill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HDD Zone</a:t>
            </a:r>
            <a:endParaRPr kumimoji="1"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5FBC17F5-2499-4B02-822E-CAFEB43E0D59}"/>
              </a:ext>
            </a:extLst>
          </p:cNvPr>
          <p:cNvGrpSpPr/>
          <p:nvPr/>
        </p:nvGrpSpPr>
        <p:grpSpPr>
          <a:xfrm>
            <a:off x="6108399" y="687334"/>
            <a:ext cx="2817790" cy="4024971"/>
            <a:chOff x="5946012" y="224935"/>
            <a:chExt cx="2984423" cy="4262992"/>
          </a:xfrm>
        </p:grpSpPr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B513BA92-23D1-42AB-A596-93EB75F2C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76427" y="224935"/>
              <a:ext cx="2954008" cy="3967553"/>
            </a:xfrm>
            <a:prstGeom prst="rect">
              <a:avLst/>
            </a:prstGeom>
          </p:spPr>
        </p:pic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D4957E4C-0787-AF4A-9200-88B0B0625F3D}"/>
                </a:ext>
              </a:extLst>
            </p:cNvPr>
            <p:cNvSpPr txBox="1"/>
            <p:nvPr/>
          </p:nvSpPr>
          <p:spPr>
            <a:xfrm>
              <a:off x="6237918" y="4180151"/>
              <a:ext cx="2145139" cy="307776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kumimoji="1" lang="en-US" altLang="zh-TW" b="1"/>
                <a:t>Sound Pressure</a:t>
              </a:r>
              <a:r>
                <a:rPr kumimoji="1" lang="zh-TW" altLang="en-US" b="1"/>
                <a:t> </a:t>
              </a:r>
              <a:r>
                <a:rPr kumimoji="1" lang="en-US" altLang="zh-TW" b="1"/>
                <a:t>(dB A</a:t>
              </a:r>
              <a:r>
                <a:rPr kumimoji="1" lang="en-US" altLang="zh-CN" b="1"/>
                <a:t>)</a:t>
              </a:r>
              <a:endParaRPr kumimoji="1" lang="zh-TW" altLang="en-US" b="1"/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D3A2F1A3-BC73-5646-BE4D-EDE24962F955}"/>
                </a:ext>
              </a:extLst>
            </p:cNvPr>
            <p:cNvSpPr txBox="1"/>
            <p:nvPr/>
          </p:nvSpPr>
          <p:spPr>
            <a:xfrm>
              <a:off x="8472522" y="3601610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kumimoji="1"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54BDC053-F1B0-1941-83C0-9313744D7538}"/>
                </a:ext>
              </a:extLst>
            </p:cNvPr>
            <p:cNvSpPr txBox="1"/>
            <p:nvPr/>
          </p:nvSpPr>
          <p:spPr>
            <a:xfrm>
              <a:off x="8469207" y="1490035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0A991980-D515-E445-BDB5-EA20D69286AE}"/>
                </a:ext>
              </a:extLst>
            </p:cNvPr>
            <p:cNvSpPr txBox="1"/>
            <p:nvPr/>
          </p:nvSpPr>
          <p:spPr>
            <a:xfrm>
              <a:off x="6089870" y="976442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  <a:endParaRPr kumimoji="1"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3ABF97FF-FDBA-4A45-9C0A-B8D7BCC8F5FE}"/>
                </a:ext>
              </a:extLst>
            </p:cNvPr>
            <p:cNvSpPr txBox="1"/>
            <p:nvPr/>
          </p:nvSpPr>
          <p:spPr>
            <a:xfrm>
              <a:off x="7698561" y="3529887"/>
              <a:ext cx="60144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050" b="1">
                  <a:latin typeface="Arial" panose="020B0604020202020204" pitchFamily="34" charset="0"/>
                  <a:cs typeface="Arial" panose="020B0604020202020204" pitchFamily="34" charset="0"/>
                </a:rPr>
                <a:t>Studio</a:t>
              </a:r>
              <a:endParaRPr kumimoji="1" lang="zh-TW" altLang="en-US" sz="105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67098AEB-7246-1041-8F18-F6AA6073F9EF}"/>
                </a:ext>
              </a:extLst>
            </p:cNvPr>
            <p:cNvSpPr txBox="1"/>
            <p:nvPr/>
          </p:nvSpPr>
          <p:spPr>
            <a:xfrm>
              <a:off x="7698561" y="1433112"/>
              <a:ext cx="8085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1050" b="1">
                  <a:latin typeface="Arial" panose="020B0604020202020204" pitchFamily="34" charset="0"/>
                  <a:cs typeface="Arial" panose="020B0604020202020204" pitchFamily="34" charset="0"/>
                </a:rPr>
                <a:t>Office</a:t>
              </a:r>
              <a:endParaRPr kumimoji="1" lang="zh-TW" altLang="en-US" sz="105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4DC5979F-CB92-664A-996E-85895DD2DACB}"/>
                </a:ext>
              </a:extLst>
            </p:cNvPr>
            <p:cNvSpPr txBox="1"/>
            <p:nvPr/>
          </p:nvSpPr>
          <p:spPr>
            <a:xfrm>
              <a:off x="6077791" y="2026349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  <a:endParaRPr kumimoji="1"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C7343525-1BA7-9D44-9419-9D2302255A3C}"/>
                </a:ext>
              </a:extLst>
            </p:cNvPr>
            <p:cNvSpPr txBox="1"/>
            <p:nvPr/>
          </p:nvSpPr>
          <p:spPr>
            <a:xfrm>
              <a:off x="8461330" y="2527068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8FB204CE-BF00-B44D-9678-611F38BD9FCA}"/>
                </a:ext>
              </a:extLst>
            </p:cNvPr>
            <p:cNvSpPr txBox="1"/>
            <p:nvPr/>
          </p:nvSpPr>
          <p:spPr>
            <a:xfrm>
              <a:off x="8474542" y="451726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  <a:endParaRPr kumimoji="1"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B71147B2-E8B0-1A41-A550-7BF62B95BF12}"/>
                </a:ext>
              </a:extLst>
            </p:cNvPr>
            <p:cNvSpPr txBox="1"/>
            <p:nvPr/>
          </p:nvSpPr>
          <p:spPr>
            <a:xfrm>
              <a:off x="6642735" y="1923232"/>
              <a:ext cx="64152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050" b="1">
                  <a:latin typeface="Arial" panose="020B0604020202020204" pitchFamily="34" charset="0"/>
                  <a:cs typeface="Arial" panose="020B0604020202020204" pitchFamily="34" charset="0"/>
                </a:rPr>
                <a:t>Library</a:t>
              </a:r>
              <a:endParaRPr kumimoji="1" lang="zh-TW" altLang="en-US" sz="105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7901F9E3-B888-3F45-B3C9-E1DF8C122C79}"/>
                </a:ext>
              </a:extLst>
            </p:cNvPr>
            <p:cNvSpPr txBox="1"/>
            <p:nvPr/>
          </p:nvSpPr>
          <p:spPr>
            <a:xfrm>
              <a:off x="7633897" y="2440986"/>
              <a:ext cx="84844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50" b="1">
                  <a:latin typeface="Arial" panose="020B0604020202020204" pitchFamily="34" charset="0"/>
                  <a:cs typeface="Arial" panose="020B0604020202020204" pitchFamily="34" charset="0"/>
                </a:rPr>
                <a:t>Suburbs</a:t>
              </a:r>
              <a:endParaRPr kumimoji="1" lang="zh-TW" altLang="en-US" sz="105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58DC478A-B454-F64A-9410-3FA900BCED85}"/>
                </a:ext>
              </a:extLst>
            </p:cNvPr>
            <p:cNvSpPr txBox="1"/>
            <p:nvPr/>
          </p:nvSpPr>
          <p:spPr>
            <a:xfrm>
              <a:off x="7523253" y="323395"/>
              <a:ext cx="93807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050" b="1">
                  <a:latin typeface="Arial" panose="020B0604020202020204" pitchFamily="34" charset="0"/>
                  <a:cs typeface="Arial" panose="020B0604020202020204" pitchFamily="34" charset="0"/>
                </a:rPr>
                <a:t>On the road</a:t>
              </a:r>
              <a:endParaRPr kumimoji="1" lang="zh-TW" altLang="en-US" sz="105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16B92A91-4FEB-7644-9CEE-943779FB948A}"/>
                </a:ext>
              </a:extLst>
            </p:cNvPr>
            <p:cNvSpPr txBox="1"/>
            <p:nvPr/>
          </p:nvSpPr>
          <p:spPr>
            <a:xfrm>
              <a:off x="6359143" y="2891195"/>
              <a:ext cx="1039393" cy="3585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TS-h886</a:t>
              </a:r>
              <a:endParaRPr kumimoji="1" lang="zh-TW" alt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8226D593-8819-074B-8946-6CD29594C81A}"/>
                </a:ext>
              </a:extLst>
            </p:cNvPr>
            <p:cNvSpPr txBox="1"/>
            <p:nvPr/>
          </p:nvSpPr>
          <p:spPr>
            <a:xfrm>
              <a:off x="5946012" y="3060472"/>
              <a:ext cx="5838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21.8</a:t>
              </a:r>
              <a:endParaRPr kumimoji="1" lang="zh-TW" altLang="en-U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4545B8E4-C745-441A-A5D0-354797044E56}"/>
                </a:ext>
              </a:extLst>
            </p:cNvPr>
            <p:cNvSpPr txBox="1"/>
            <p:nvPr/>
          </p:nvSpPr>
          <p:spPr>
            <a:xfrm>
              <a:off x="6513356" y="853088"/>
              <a:ext cx="88517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050" b="1">
                  <a:latin typeface="Arial" panose="020B0604020202020204" pitchFamily="34" charset="0"/>
                  <a:cs typeface="Arial" panose="020B0604020202020204" pitchFamily="34" charset="0"/>
                </a:rPr>
                <a:t>Talk loudly</a:t>
              </a:r>
              <a:endParaRPr kumimoji="1" lang="zh-TW" altLang="en-US" sz="105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2" name="圖片 41" descr="一張含有 玩具, 坐, 桌, 白色 的圖片&#10;&#10;自動產生的描述">
            <a:extLst>
              <a:ext uri="{FF2B5EF4-FFF2-40B4-BE49-F238E27FC236}">
                <a16:creationId xmlns:a16="http://schemas.microsoft.com/office/drawing/2014/main" id="{2AE7ED1C-C2FE-454A-9AC5-F305159069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5154" y="2746696"/>
            <a:ext cx="2700839" cy="1741231"/>
          </a:xfrm>
          <a:prstGeom prst="rect">
            <a:avLst/>
          </a:prstGeom>
        </p:spPr>
      </p:pic>
      <p:pic>
        <p:nvPicPr>
          <p:cNvPr id="44" name="圖片 43" descr="一張含有 電子用品, 坐, 電路, 桌 的圖片&#10;&#10;自動產生的描述">
            <a:extLst>
              <a:ext uri="{FF2B5EF4-FFF2-40B4-BE49-F238E27FC236}">
                <a16:creationId xmlns:a16="http://schemas.microsoft.com/office/drawing/2014/main" id="{4E6504A3-5654-405D-BA6C-7082C91E62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810" y="2735843"/>
            <a:ext cx="3138929" cy="1804240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517DE33F-E59B-404E-8DB4-831BDBACF2B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3729" y="2606214"/>
            <a:ext cx="771952" cy="63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4274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>
            <a:extLst>
              <a:ext uri="{FF2B5EF4-FFF2-40B4-BE49-F238E27FC236}">
                <a16:creationId xmlns:a16="http://schemas.microsoft.com/office/drawing/2014/main" id="{9A2FC354-E2D6-4E61-8C4A-920862FAB39B}"/>
              </a:ext>
            </a:extLst>
          </p:cNvPr>
          <p:cNvSpPr/>
          <p:nvPr/>
        </p:nvSpPr>
        <p:spPr>
          <a:xfrm>
            <a:off x="1701463" y="2529692"/>
            <a:ext cx="2153677" cy="2303975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2" name="群組 81">
            <a:extLst>
              <a:ext uri="{FF2B5EF4-FFF2-40B4-BE49-F238E27FC236}">
                <a16:creationId xmlns:a16="http://schemas.microsoft.com/office/drawing/2014/main" id="{D23F03F1-1948-45D6-9246-D20DCC215308}"/>
              </a:ext>
            </a:extLst>
          </p:cNvPr>
          <p:cNvGrpSpPr/>
          <p:nvPr/>
        </p:nvGrpSpPr>
        <p:grpSpPr>
          <a:xfrm>
            <a:off x="1647651" y="3131985"/>
            <a:ext cx="2371651" cy="1420764"/>
            <a:chOff x="1285023" y="2167482"/>
            <a:chExt cx="10346683" cy="2631425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19FB7288-5905-4A81-95B2-A7DC7599DD8A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79890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接點 84">
              <a:extLst>
                <a:ext uri="{FF2B5EF4-FFF2-40B4-BE49-F238E27FC236}">
                  <a16:creationId xmlns:a16="http://schemas.microsoft.com/office/drawing/2014/main" id="{9F5714DC-1762-41C8-A23C-0C21D6D51FFB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27262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線接點 85">
              <a:extLst>
                <a:ext uri="{FF2B5EF4-FFF2-40B4-BE49-F238E27FC236}">
                  <a16:creationId xmlns:a16="http://schemas.microsoft.com/office/drawing/2014/main" id="{F8250E97-B2CF-4703-995F-E66E42A7CB49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74633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線接點 86">
              <a:extLst>
                <a:ext uri="{FF2B5EF4-FFF2-40B4-BE49-F238E27FC236}">
                  <a16:creationId xmlns:a16="http://schemas.microsoft.com/office/drawing/2014/main" id="{4D802D4B-BA5F-4054-AED1-150E14E84F01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22005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線接點 87">
              <a:extLst>
                <a:ext uri="{FF2B5EF4-FFF2-40B4-BE49-F238E27FC236}">
                  <a16:creationId xmlns:a16="http://schemas.microsoft.com/office/drawing/2014/main" id="{FE681D29-4EFD-400E-8151-6EC20C80387F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69376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線接點 88">
              <a:extLst>
                <a:ext uri="{FF2B5EF4-FFF2-40B4-BE49-F238E27FC236}">
                  <a16:creationId xmlns:a16="http://schemas.microsoft.com/office/drawing/2014/main" id="{EB1E006D-28F1-405C-865A-EEB7796C4118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16748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標題 2">
            <a:extLst>
              <a:ext uri="{FF2B5EF4-FFF2-40B4-BE49-F238E27FC236}">
                <a16:creationId xmlns:a16="http://schemas.microsoft.com/office/drawing/2014/main" id="{F8F2E3A8-5A1E-A046-8BCD-901968365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/>
              <a:t>Built-in Four 2.5 </a:t>
            </a:r>
            <a:r>
              <a:rPr kumimoji="1" lang="en-US" altLang="zh-TW" err="1"/>
              <a:t>GbE</a:t>
            </a:r>
            <a:r>
              <a:rPr kumimoji="1" lang="en-US" altLang="zh-TW"/>
              <a:t> LAN Ports</a:t>
            </a:r>
            <a:endParaRPr kumimoji="1"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5FC5C8C-4E69-0145-80AF-8B4289D41B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3299" y="767894"/>
            <a:ext cx="3240701" cy="4059049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85567D0-BF4E-0C4C-8607-CAD7F3F3D3D8}"/>
              </a:ext>
            </a:extLst>
          </p:cNvPr>
          <p:cNvSpPr/>
          <p:nvPr/>
        </p:nvSpPr>
        <p:spPr>
          <a:xfrm rot="16200000">
            <a:off x="6897070" y="2591120"/>
            <a:ext cx="1501009" cy="394975"/>
          </a:xfrm>
          <a:prstGeom prst="rect">
            <a:avLst/>
          </a:prstGeom>
          <a:noFill/>
          <a:ln w="21590" cap="flat" cmpd="sng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/>
              <a:cs typeface="Arial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174184F5-6F63-4233-A6BF-C7B79854B3CE}"/>
              </a:ext>
            </a:extLst>
          </p:cNvPr>
          <p:cNvSpPr txBox="1"/>
          <p:nvPr/>
        </p:nvSpPr>
        <p:spPr>
          <a:xfrm rot="16200000">
            <a:off x="1088108" y="4333839"/>
            <a:ext cx="5702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(MB/s)</a:t>
            </a:r>
            <a:endParaRPr lang="zh-TW" altLang="en-US" sz="90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43" name="TextBox 6">
            <a:extLst>
              <a:ext uri="{FF2B5EF4-FFF2-40B4-BE49-F238E27FC236}">
                <a16:creationId xmlns:a16="http://schemas.microsoft.com/office/drawing/2014/main" id="{3E2D1211-2892-4E5E-BF25-8A548DA34CED}"/>
              </a:ext>
            </a:extLst>
          </p:cNvPr>
          <p:cNvSpPr txBox="1"/>
          <p:nvPr/>
        </p:nvSpPr>
        <p:spPr>
          <a:xfrm>
            <a:off x="1537300" y="2556467"/>
            <a:ext cx="2482002" cy="492432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2.5GbE Windows</a:t>
            </a:r>
            <a:r>
              <a:rPr lang="zh-TW" altLang="en-US" sz="1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transfer</a:t>
            </a:r>
            <a:endParaRPr lang="zh-TW" altLang="en-US" sz="12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5" name="Shape 80">
            <a:extLst>
              <a:ext uri="{FF2B5EF4-FFF2-40B4-BE49-F238E27FC236}">
                <a16:creationId xmlns:a16="http://schemas.microsoft.com/office/drawing/2014/main" id="{4C14EF7B-4A4C-423E-B321-B76D03430EBF}"/>
              </a:ext>
            </a:extLst>
          </p:cNvPr>
          <p:cNvSpPr/>
          <p:nvPr/>
        </p:nvSpPr>
        <p:spPr>
          <a:xfrm>
            <a:off x="3005168" y="3212613"/>
            <a:ext cx="438884" cy="1345926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6" name="Shape 79">
            <a:extLst>
              <a:ext uri="{FF2B5EF4-FFF2-40B4-BE49-F238E27FC236}">
                <a16:creationId xmlns:a16="http://schemas.microsoft.com/office/drawing/2014/main" id="{64D24094-4F71-46EF-8DB3-ADA3CBE7A3D8}"/>
              </a:ext>
            </a:extLst>
          </p:cNvPr>
          <p:cNvSpPr/>
          <p:nvPr/>
        </p:nvSpPr>
        <p:spPr>
          <a:xfrm>
            <a:off x="2119465" y="3147957"/>
            <a:ext cx="454496" cy="1406812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7" name="TextBox 20">
            <a:extLst>
              <a:ext uri="{FF2B5EF4-FFF2-40B4-BE49-F238E27FC236}">
                <a16:creationId xmlns:a16="http://schemas.microsoft.com/office/drawing/2014/main" id="{9AFE9888-6C20-4E62-B9AD-06FA6FC80B8A}"/>
              </a:ext>
            </a:extLst>
          </p:cNvPr>
          <p:cNvSpPr txBox="1"/>
          <p:nvPr/>
        </p:nvSpPr>
        <p:spPr>
          <a:xfrm>
            <a:off x="2135066" y="3119755"/>
            <a:ext cx="456037" cy="2308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9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291</a:t>
            </a:r>
          </a:p>
        </p:txBody>
      </p:sp>
      <p:sp>
        <p:nvSpPr>
          <p:cNvPr id="48" name="TextBox 20">
            <a:extLst>
              <a:ext uri="{FF2B5EF4-FFF2-40B4-BE49-F238E27FC236}">
                <a16:creationId xmlns:a16="http://schemas.microsoft.com/office/drawing/2014/main" id="{89F1A109-1E57-4983-89B6-10DCE35E53AF}"/>
              </a:ext>
            </a:extLst>
          </p:cNvPr>
          <p:cNvSpPr txBox="1"/>
          <p:nvPr/>
        </p:nvSpPr>
        <p:spPr>
          <a:xfrm>
            <a:off x="3028664" y="3171315"/>
            <a:ext cx="456037" cy="2308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265</a:t>
            </a:r>
            <a:endParaRPr lang="en-US" sz="9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488841E0-7B02-48FA-B626-90AA49EE5C50}"/>
              </a:ext>
            </a:extLst>
          </p:cNvPr>
          <p:cNvGrpSpPr/>
          <p:nvPr/>
        </p:nvGrpSpPr>
        <p:grpSpPr>
          <a:xfrm>
            <a:off x="1366335" y="2981781"/>
            <a:ext cx="386645" cy="1714805"/>
            <a:chOff x="741665" y="2061534"/>
            <a:chExt cx="716112" cy="3567484"/>
          </a:xfrm>
        </p:grpSpPr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F189CE64-8740-40B9-B644-86BED7C48B61}"/>
                </a:ext>
              </a:extLst>
            </p:cNvPr>
            <p:cNvSpPr/>
            <p:nvPr/>
          </p:nvSpPr>
          <p:spPr>
            <a:xfrm>
              <a:off x="950055" y="5148795"/>
              <a:ext cx="466720" cy="48022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0</a:t>
              </a:r>
              <a:endParaRPr lang="zh-TW" alt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906227B1-109D-4FCD-83F4-6A51CE8A2050}"/>
                </a:ext>
              </a:extLst>
            </p:cNvPr>
            <p:cNvSpPr/>
            <p:nvPr/>
          </p:nvSpPr>
          <p:spPr>
            <a:xfrm>
              <a:off x="835166" y="4634248"/>
              <a:ext cx="591416" cy="480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50</a:t>
              </a:r>
              <a:endParaRPr lang="zh-TW" alt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F523BD08-58CE-4307-8D38-D35238B236A7}"/>
                </a:ext>
              </a:extLst>
            </p:cNvPr>
            <p:cNvSpPr/>
            <p:nvPr/>
          </p:nvSpPr>
          <p:spPr>
            <a:xfrm>
              <a:off x="741665" y="4119704"/>
              <a:ext cx="716112" cy="480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100</a:t>
              </a:r>
              <a:endParaRPr lang="zh-TW" alt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463096F7-4451-4290-ADED-19D2B91FF353}"/>
                </a:ext>
              </a:extLst>
            </p:cNvPr>
            <p:cNvSpPr/>
            <p:nvPr/>
          </p:nvSpPr>
          <p:spPr>
            <a:xfrm>
              <a:off x="741665" y="3605160"/>
              <a:ext cx="716112" cy="480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150</a:t>
              </a:r>
              <a:endParaRPr lang="zh-TW" alt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C2FCC82E-560D-4E79-AF13-502A13164228}"/>
                </a:ext>
              </a:extLst>
            </p:cNvPr>
            <p:cNvSpPr/>
            <p:nvPr/>
          </p:nvSpPr>
          <p:spPr>
            <a:xfrm>
              <a:off x="741665" y="3090620"/>
              <a:ext cx="716112" cy="480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200</a:t>
              </a:r>
              <a:endParaRPr lang="zh-TW" alt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5EF8AD73-62EA-4C66-B2F0-94DBF4BD409E}"/>
                </a:ext>
              </a:extLst>
            </p:cNvPr>
            <p:cNvSpPr/>
            <p:nvPr/>
          </p:nvSpPr>
          <p:spPr>
            <a:xfrm>
              <a:off x="741665" y="2576076"/>
              <a:ext cx="716112" cy="480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250</a:t>
              </a:r>
              <a:endParaRPr lang="zh-TW" alt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E0D4961E-03DC-4063-A0F4-847E05D55B52}"/>
                </a:ext>
              </a:extLst>
            </p:cNvPr>
            <p:cNvSpPr/>
            <p:nvPr/>
          </p:nvSpPr>
          <p:spPr>
            <a:xfrm>
              <a:off x="741665" y="2061534"/>
              <a:ext cx="716112" cy="480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300</a:t>
              </a:r>
              <a:endParaRPr lang="zh-TW" alt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858C57CE-CCE8-0248-9E62-BA85E8F962A6}"/>
              </a:ext>
            </a:extLst>
          </p:cNvPr>
          <p:cNvSpPr txBox="1"/>
          <p:nvPr/>
        </p:nvSpPr>
        <p:spPr>
          <a:xfrm rot="16200000">
            <a:off x="3702588" y="4333839"/>
            <a:ext cx="5702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(MB/s)</a:t>
            </a:r>
            <a:endParaRPr lang="zh-TW" altLang="en-US" sz="90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8" name="文字版面配置區 1">
            <a:extLst>
              <a:ext uri="{FF2B5EF4-FFF2-40B4-BE49-F238E27FC236}">
                <a16:creationId xmlns:a16="http://schemas.microsoft.com/office/drawing/2014/main" id="{E92D8CAF-1554-4833-9BB6-E2401B24EA08}"/>
              </a:ext>
            </a:extLst>
          </p:cNvPr>
          <p:cNvSpPr txBox="1">
            <a:spLocks/>
          </p:cNvSpPr>
          <p:nvPr/>
        </p:nvSpPr>
        <p:spPr>
          <a:xfrm>
            <a:off x="360706" y="1528130"/>
            <a:ext cx="4886951" cy="8397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Font typeface="Arial" pitchFamily="34" charset="0"/>
              <a:buNone/>
            </a:pPr>
            <a:r>
              <a:rPr kumimoji="1" lang="en-US" altLang="zh-CN" sz="1400">
                <a:latin typeface="Arial" panose="020B0604020202020204" pitchFamily="34" charset="0"/>
                <a:cs typeface="Arial" panose="020B0604020202020204" pitchFamily="34" charset="0"/>
              </a:rPr>
              <a:t>2.5GbE Benefits:</a:t>
            </a:r>
          </a:p>
          <a:p>
            <a:pPr>
              <a:buClrTx/>
            </a:pPr>
            <a:r>
              <a:rPr kumimoji="1" lang="en-US" altLang="zh-CN" sz="1400">
                <a:latin typeface="Arial" panose="020B0604020202020204" pitchFamily="34" charset="0"/>
                <a:cs typeface="Arial" panose="020B0604020202020204" pitchFamily="34" charset="0"/>
              </a:rPr>
              <a:t>Up to 2.5x performance</a:t>
            </a:r>
          </a:p>
          <a:p>
            <a:pPr>
              <a:buClrTx/>
            </a:pPr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</a:rPr>
              <a:t>Use the existing wiring infrastructure to support 2.5</a:t>
            </a:r>
            <a:r>
              <a:rPr lang="en" altLang="zh-TW" sz="1400">
                <a:latin typeface="Arial" panose="020B0604020202020204" pitchFamily="34" charset="0"/>
                <a:cs typeface="Arial" panose="020B0604020202020204" pitchFamily="34" charset="0"/>
              </a:rPr>
              <a:t>GbE</a:t>
            </a:r>
            <a:endParaRPr lang="zh-TW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B87C352E-53DF-4447-AB7A-0DF8F109FE76}"/>
              </a:ext>
            </a:extLst>
          </p:cNvPr>
          <p:cNvSpPr/>
          <p:nvPr/>
        </p:nvSpPr>
        <p:spPr>
          <a:xfrm>
            <a:off x="1006477" y="892361"/>
            <a:ext cx="42084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New motherboards &amp; Wi-Fi routers are equipped with 2.5</a:t>
            </a:r>
            <a:r>
              <a:rPr kumimoji="1" lang="en-US" altLang="zh-CN" sz="1800" i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GbE. </a:t>
            </a:r>
            <a:endParaRPr kumimoji="1" lang="en-US" altLang="zh-CN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矩形: 剪去對角角落 41">
            <a:extLst>
              <a:ext uri="{FF2B5EF4-FFF2-40B4-BE49-F238E27FC236}">
                <a16:creationId xmlns:a16="http://schemas.microsoft.com/office/drawing/2014/main" id="{00970FDB-C451-406B-9502-1D572F66D8F2}"/>
              </a:ext>
            </a:extLst>
          </p:cNvPr>
          <p:cNvSpPr/>
          <p:nvPr/>
        </p:nvSpPr>
        <p:spPr>
          <a:xfrm rot="10800000" flipH="1">
            <a:off x="5352879" y="1496532"/>
            <a:ext cx="2193097" cy="627866"/>
          </a:xfrm>
          <a:prstGeom prst="snip2DiagRect">
            <a:avLst>
              <a:gd name="adj1" fmla="val 0"/>
              <a:gd name="adj2" fmla="val 18523"/>
            </a:avLst>
          </a:prstGeom>
          <a:solidFill>
            <a:srgbClr val="39523E"/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4" name="圖形 43">
            <a:extLst>
              <a:ext uri="{FF2B5EF4-FFF2-40B4-BE49-F238E27FC236}">
                <a16:creationId xmlns:a16="http://schemas.microsoft.com/office/drawing/2014/main" id="{B9F6AAEA-9FDC-4F5F-BAB4-10E5E2C60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1639" y="908073"/>
            <a:ext cx="604838" cy="581025"/>
          </a:xfrm>
          <a:prstGeom prst="rect">
            <a:avLst/>
          </a:prstGeom>
        </p:spPr>
      </p:pic>
      <p:sp>
        <p:nvSpPr>
          <p:cNvPr id="49" name="矩形 48">
            <a:extLst>
              <a:ext uri="{FF2B5EF4-FFF2-40B4-BE49-F238E27FC236}">
                <a16:creationId xmlns:a16="http://schemas.microsoft.com/office/drawing/2014/main" id="{462A9506-CE0B-44C4-92C7-5C10ADB987A4}"/>
              </a:ext>
            </a:extLst>
          </p:cNvPr>
          <p:cNvSpPr/>
          <p:nvPr/>
        </p:nvSpPr>
        <p:spPr>
          <a:xfrm>
            <a:off x="5372135" y="1556414"/>
            <a:ext cx="21715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1" lang="en-US" altLang="zh-TW" b="1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2.5GbE</a:t>
            </a:r>
            <a:r>
              <a:rPr kumimoji="1" lang="zh-TW" altLang="en-US" b="1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kumimoji="1" lang="en-US" altLang="zh-TW" b="1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/>
            <a:r>
              <a:rPr kumimoji="1" lang="en-US" altLang="zh-TW" b="1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(compatible with 1 </a:t>
            </a:r>
            <a:r>
              <a:rPr kumimoji="1" lang="en-US" altLang="zh-TW" b="1" err="1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GbE</a:t>
            </a:r>
            <a:r>
              <a:rPr kumimoji="1" lang="en-US" altLang="zh-TW" b="1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1" name="TextBox 6">
            <a:extLst>
              <a:ext uri="{FF2B5EF4-FFF2-40B4-BE49-F238E27FC236}">
                <a16:creationId xmlns:a16="http://schemas.microsoft.com/office/drawing/2014/main" id="{7E4EC5A3-6E84-4F8D-8885-3671EAE039A0}"/>
              </a:ext>
            </a:extLst>
          </p:cNvPr>
          <p:cNvSpPr txBox="1"/>
          <p:nvPr/>
        </p:nvSpPr>
        <p:spPr>
          <a:xfrm>
            <a:off x="1919678" y="4547810"/>
            <a:ext cx="822740" cy="292378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Read</a:t>
            </a:r>
          </a:p>
        </p:txBody>
      </p:sp>
      <p:sp>
        <p:nvSpPr>
          <p:cNvPr id="62" name="TextBox 6">
            <a:extLst>
              <a:ext uri="{FF2B5EF4-FFF2-40B4-BE49-F238E27FC236}">
                <a16:creationId xmlns:a16="http://schemas.microsoft.com/office/drawing/2014/main" id="{80D1A781-D698-47E7-A8F6-CC377485A758}"/>
              </a:ext>
            </a:extLst>
          </p:cNvPr>
          <p:cNvSpPr txBox="1"/>
          <p:nvPr/>
        </p:nvSpPr>
        <p:spPr>
          <a:xfrm>
            <a:off x="2815862" y="4547810"/>
            <a:ext cx="822740" cy="292378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Write</a:t>
            </a:r>
            <a:endParaRPr lang="en-US" altLang="zh-TW"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48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剪去對角角落 9">
            <a:extLst>
              <a:ext uri="{FF2B5EF4-FFF2-40B4-BE49-F238E27FC236}">
                <a16:creationId xmlns:a16="http://schemas.microsoft.com/office/drawing/2014/main" id="{442F0471-CF6B-40B3-A3B6-14837546BC4F}"/>
              </a:ext>
            </a:extLst>
          </p:cNvPr>
          <p:cNvSpPr/>
          <p:nvPr/>
        </p:nvSpPr>
        <p:spPr>
          <a:xfrm>
            <a:off x="3195872" y="1361857"/>
            <a:ext cx="2402661" cy="383946"/>
          </a:xfrm>
          <a:prstGeom prst="snip2DiagRect">
            <a:avLst/>
          </a:prstGeom>
          <a:noFill/>
          <a:ln w="12700">
            <a:solidFill>
              <a:srgbClr val="4D6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0182881D-94AB-374D-89C6-838FD3C77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dirty="0"/>
              <a:t>Why Choose a Desktop NAS over a Rackmount One</a:t>
            </a:r>
            <a:endParaRPr lang="zh-TW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D5F9BA2-64C0-D145-98B8-3EDA1CDD9EBC}"/>
              </a:ext>
            </a:extLst>
          </p:cNvPr>
          <p:cNvSpPr/>
          <p:nvPr/>
        </p:nvSpPr>
        <p:spPr>
          <a:xfrm>
            <a:off x="3282834" y="1415098"/>
            <a:ext cx="22381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tx1"/>
              </a:buClr>
            </a:pPr>
            <a:r>
              <a:rPr kumimoji="1" lang="en-US" altLang="zh-TW" sz="1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Internal use in a department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D06327D-D239-424E-AA48-E32787CC0312}"/>
              </a:ext>
            </a:extLst>
          </p:cNvPr>
          <p:cNvSpPr/>
          <p:nvPr/>
        </p:nvSpPr>
        <p:spPr>
          <a:xfrm>
            <a:off x="432463" y="1419350"/>
            <a:ext cx="24929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1200" b="1" dirty="0">
                <a:latin typeface="Arial" panose="020B0604020202020204" pitchFamily="34" charset="0"/>
                <a:cs typeface="Arial" panose="020B0604020202020204" pitchFamily="34" charset="0"/>
              </a:rPr>
              <a:t>No server room in the company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5C3D168-3F49-E848-B561-38CE1A1F1CC0}"/>
              </a:ext>
            </a:extLst>
          </p:cNvPr>
          <p:cNvSpPr/>
          <p:nvPr/>
        </p:nvSpPr>
        <p:spPr>
          <a:xfrm>
            <a:off x="6163113" y="1419350"/>
            <a:ext cx="19303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1200" b="1" dirty="0">
                <a:latin typeface="Arial" panose="020B0604020202020204" pitchFamily="34" charset="0"/>
                <a:cs typeface="Arial" panose="020B0604020202020204" pitchFamily="34" charset="0"/>
              </a:rPr>
              <a:t>NAS has outdoor needs</a:t>
            </a:r>
          </a:p>
        </p:txBody>
      </p:sp>
      <p:sp>
        <p:nvSpPr>
          <p:cNvPr id="2" name="矩形: 剪去對角角落 1">
            <a:extLst>
              <a:ext uri="{FF2B5EF4-FFF2-40B4-BE49-F238E27FC236}">
                <a16:creationId xmlns:a16="http://schemas.microsoft.com/office/drawing/2014/main" id="{24BF6B8C-D28E-4C7B-9C4C-62C7752B4E30}"/>
              </a:ext>
            </a:extLst>
          </p:cNvPr>
          <p:cNvSpPr/>
          <p:nvPr/>
        </p:nvSpPr>
        <p:spPr>
          <a:xfrm>
            <a:off x="3195871" y="1939401"/>
            <a:ext cx="2402663" cy="2700854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4D655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5D9AFC37-04E4-45B8-B898-0561556B6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8404" y="2357947"/>
            <a:ext cx="2140320" cy="1771904"/>
          </a:xfrm>
          <a:prstGeom prst="rect">
            <a:avLst/>
          </a:prstGeom>
        </p:spPr>
      </p:pic>
      <p:sp>
        <p:nvSpPr>
          <p:cNvPr id="15" name="矩形: 剪去對角角落 14">
            <a:extLst>
              <a:ext uri="{FF2B5EF4-FFF2-40B4-BE49-F238E27FC236}">
                <a16:creationId xmlns:a16="http://schemas.microsoft.com/office/drawing/2014/main" id="{2A7FCE27-6BD4-49D7-8087-654FDD028D70}"/>
              </a:ext>
            </a:extLst>
          </p:cNvPr>
          <p:cNvSpPr/>
          <p:nvPr/>
        </p:nvSpPr>
        <p:spPr>
          <a:xfrm>
            <a:off x="432464" y="1361857"/>
            <a:ext cx="2445387" cy="383946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6" name="矩形: 剪去對角角落 15">
            <a:extLst>
              <a:ext uri="{FF2B5EF4-FFF2-40B4-BE49-F238E27FC236}">
                <a16:creationId xmlns:a16="http://schemas.microsoft.com/office/drawing/2014/main" id="{A18999A6-E7A3-40F8-BA5D-8961304B569F}"/>
              </a:ext>
            </a:extLst>
          </p:cNvPr>
          <p:cNvSpPr/>
          <p:nvPr/>
        </p:nvSpPr>
        <p:spPr>
          <a:xfrm>
            <a:off x="432463" y="1939401"/>
            <a:ext cx="2402663" cy="2700854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9C53F62B-CB52-4612-A475-0515425B00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2961" y="2260273"/>
            <a:ext cx="1422119" cy="2059110"/>
          </a:xfrm>
          <a:prstGeom prst="rect">
            <a:avLst/>
          </a:prstGeom>
        </p:spPr>
      </p:pic>
      <p:sp>
        <p:nvSpPr>
          <p:cNvPr id="21" name="矩形: 剪去對角角落 20">
            <a:extLst>
              <a:ext uri="{FF2B5EF4-FFF2-40B4-BE49-F238E27FC236}">
                <a16:creationId xmlns:a16="http://schemas.microsoft.com/office/drawing/2014/main" id="{A776B1AD-2363-493D-B655-62C49964D5C4}"/>
              </a:ext>
            </a:extLst>
          </p:cNvPr>
          <p:cNvSpPr/>
          <p:nvPr/>
        </p:nvSpPr>
        <p:spPr>
          <a:xfrm>
            <a:off x="5938623" y="1361857"/>
            <a:ext cx="2402662" cy="383946"/>
          </a:xfrm>
          <a:prstGeom prst="snip2DiagRect">
            <a:avLst/>
          </a:prstGeom>
          <a:noFill/>
          <a:ln w="12700">
            <a:solidFill>
              <a:srgbClr val="5D7D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2" name="矩形: 剪去對角角落 21">
            <a:extLst>
              <a:ext uri="{FF2B5EF4-FFF2-40B4-BE49-F238E27FC236}">
                <a16:creationId xmlns:a16="http://schemas.microsoft.com/office/drawing/2014/main" id="{0C5D1D7A-6001-4739-BAC6-877AA69B36AF}"/>
              </a:ext>
            </a:extLst>
          </p:cNvPr>
          <p:cNvSpPr/>
          <p:nvPr/>
        </p:nvSpPr>
        <p:spPr>
          <a:xfrm>
            <a:off x="5938622" y="1939401"/>
            <a:ext cx="2402663" cy="2700854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5D7D6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8" name="圖形 27">
            <a:extLst>
              <a:ext uri="{FF2B5EF4-FFF2-40B4-BE49-F238E27FC236}">
                <a16:creationId xmlns:a16="http://schemas.microsoft.com/office/drawing/2014/main" id="{5ADC1310-9A76-4491-9D39-5487A8689A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69268" y="3054604"/>
            <a:ext cx="1698097" cy="1223843"/>
          </a:xfrm>
          <a:prstGeom prst="rect">
            <a:avLst/>
          </a:prstGeom>
        </p:spPr>
      </p:pic>
      <p:sp>
        <p:nvSpPr>
          <p:cNvPr id="29" name="橢圓 28">
            <a:extLst>
              <a:ext uri="{FF2B5EF4-FFF2-40B4-BE49-F238E27FC236}">
                <a16:creationId xmlns:a16="http://schemas.microsoft.com/office/drawing/2014/main" id="{DA55F13A-84B0-46F5-BFF8-7DE5D74D0954}"/>
              </a:ext>
            </a:extLst>
          </p:cNvPr>
          <p:cNvSpPr/>
          <p:nvPr/>
        </p:nvSpPr>
        <p:spPr>
          <a:xfrm>
            <a:off x="6067162" y="2503232"/>
            <a:ext cx="695299" cy="695299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4278C3D3-EA8B-49EA-A8BD-6B525DB78AAA}"/>
              </a:ext>
            </a:extLst>
          </p:cNvPr>
          <p:cNvSpPr/>
          <p:nvPr/>
        </p:nvSpPr>
        <p:spPr>
          <a:xfrm>
            <a:off x="6785520" y="2099802"/>
            <a:ext cx="695299" cy="695299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橢圓 30">
            <a:extLst>
              <a:ext uri="{FF2B5EF4-FFF2-40B4-BE49-F238E27FC236}">
                <a16:creationId xmlns:a16="http://schemas.microsoft.com/office/drawing/2014/main" id="{FD2EFAC4-29DE-4B92-A29F-25AE9003C9A0}"/>
              </a:ext>
            </a:extLst>
          </p:cNvPr>
          <p:cNvSpPr/>
          <p:nvPr/>
        </p:nvSpPr>
        <p:spPr>
          <a:xfrm>
            <a:off x="7497987" y="2465145"/>
            <a:ext cx="695299" cy="695299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2" name="圖形 31">
            <a:extLst>
              <a:ext uri="{FF2B5EF4-FFF2-40B4-BE49-F238E27FC236}">
                <a16:creationId xmlns:a16="http://schemas.microsoft.com/office/drawing/2014/main" id="{B9CC1A3A-2CC1-4C01-AD39-639573C7EF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59995" y="2179715"/>
            <a:ext cx="517676" cy="499405"/>
          </a:xfrm>
          <a:prstGeom prst="rect">
            <a:avLst/>
          </a:prstGeom>
        </p:spPr>
      </p:pic>
      <p:pic>
        <p:nvPicPr>
          <p:cNvPr id="33" name="圖形 32">
            <a:extLst>
              <a:ext uri="{FF2B5EF4-FFF2-40B4-BE49-F238E27FC236}">
                <a16:creationId xmlns:a16="http://schemas.microsoft.com/office/drawing/2014/main" id="{A3713A80-C1CC-4598-8850-D0690525A9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86950" y="2620140"/>
            <a:ext cx="496119" cy="440306"/>
          </a:xfrm>
          <a:prstGeom prst="rect">
            <a:avLst/>
          </a:prstGeom>
        </p:spPr>
      </p:pic>
      <p:pic>
        <p:nvPicPr>
          <p:cNvPr id="34" name="圖形 33">
            <a:extLst>
              <a:ext uri="{FF2B5EF4-FFF2-40B4-BE49-F238E27FC236}">
                <a16:creationId xmlns:a16="http://schemas.microsoft.com/office/drawing/2014/main" id="{2B5E2E35-C771-4C8B-AA1F-FE156E78BC9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615908" y="2532636"/>
            <a:ext cx="477542" cy="52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122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6E84AFF-D69D-2B4C-92E7-3596A0AB2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dirty="0"/>
              <a:t>QNAP 2.5GbE 5-Port Network Switch</a:t>
            </a:r>
            <a:endParaRPr kumimoji="1" lang="zh-TW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FB6F310-1410-F546-B96E-8EEF7F605C42}"/>
              </a:ext>
            </a:extLst>
          </p:cNvPr>
          <p:cNvSpPr/>
          <p:nvPr/>
        </p:nvSpPr>
        <p:spPr>
          <a:xfrm>
            <a:off x="5132360" y="3850918"/>
            <a:ext cx="10935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100" b="1"/>
              <a:t>QSW-1105-5T</a:t>
            </a:r>
            <a:endParaRPr lang="zh-TW" altLang="en-US" sz="1100" b="1"/>
          </a:p>
        </p:txBody>
      </p:sp>
      <p:pic>
        <p:nvPicPr>
          <p:cNvPr id="4" name="圖片 3" descr="一張含有 電子用品 的圖片&#10;&#10;自動產生的描述">
            <a:extLst>
              <a:ext uri="{FF2B5EF4-FFF2-40B4-BE49-F238E27FC236}">
                <a16:creationId xmlns:a16="http://schemas.microsoft.com/office/drawing/2014/main" id="{59C6B566-7A78-0C46-A5DF-A7E8C88315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8831" y="3223225"/>
            <a:ext cx="2440736" cy="72621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2102CFB-F9A6-8C49-A399-6A564BB1B50D}"/>
              </a:ext>
            </a:extLst>
          </p:cNvPr>
          <p:cNvSpPr/>
          <p:nvPr/>
        </p:nvSpPr>
        <p:spPr>
          <a:xfrm>
            <a:off x="341570" y="909084"/>
            <a:ext cx="8315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sz="1800" b="1"/>
              <a:t>Set up a </a:t>
            </a:r>
            <a:r>
              <a:rPr lang="en-US" altLang="zh-TW" sz="1800" b="1" dirty="0"/>
              <a:t>multi-user collaboration workflow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sz="1800" b="1" dirty="0"/>
              <a:t>Can use current </a:t>
            </a:r>
            <a:r>
              <a:rPr lang="en-US" altLang="zh-TW" sz="1800" b="1"/>
              <a:t>RJ45</a:t>
            </a:r>
            <a:r>
              <a:rPr lang="zh-TW" altLang="en-US" sz="1800" b="1"/>
              <a:t> </a:t>
            </a:r>
            <a:r>
              <a:rPr lang="en-US" altLang="zh-TW" sz="1800" b="1"/>
              <a:t>Cat5e</a:t>
            </a:r>
            <a:r>
              <a:rPr lang="zh-TW" altLang="en-US" sz="1800" b="1"/>
              <a:t> </a:t>
            </a:r>
            <a:r>
              <a:rPr lang="en-US" altLang="zh-TW" sz="1800" b="1" dirty="0"/>
              <a:t>cable</a:t>
            </a:r>
            <a:r>
              <a:rPr lang="en-US" altLang="zh-TW" sz="1800" b="1"/>
              <a:t>,</a:t>
            </a:r>
            <a:r>
              <a:rPr lang="zh-TW" altLang="en-US" sz="1800" b="1"/>
              <a:t> </a:t>
            </a:r>
            <a:r>
              <a:rPr lang="en-US" altLang="zh-TW" sz="1800" b="1" dirty="0"/>
              <a:t>saving money for </a:t>
            </a:r>
            <a:r>
              <a:rPr lang="en-US" altLang="zh-TW" sz="1800" b="1"/>
              <a:t>replacing</a:t>
            </a:r>
            <a:r>
              <a:rPr lang="en-US" altLang="zh-TW" sz="1800" b="1" dirty="0"/>
              <a:t> cable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E4BEF1F-8313-654E-A576-C6D4BFD77CE8}"/>
              </a:ext>
            </a:extLst>
          </p:cNvPr>
          <p:cNvSpPr/>
          <p:nvPr/>
        </p:nvSpPr>
        <p:spPr>
          <a:xfrm>
            <a:off x="7657571" y="3716747"/>
            <a:ext cx="7344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100" b="1"/>
              <a:t>TS-h686</a:t>
            </a:r>
            <a:endParaRPr lang="zh-TW" altLang="en-US" sz="1100" b="1"/>
          </a:p>
        </p:txBody>
      </p:sp>
      <p:pic>
        <p:nvPicPr>
          <p:cNvPr id="8" name="Picture 2" descr="Apple MREC2X/A MacBook Air 13&quot; Retina 1.6GHz Core i5 256GB Silver ...">
            <a:extLst>
              <a:ext uri="{FF2B5EF4-FFF2-40B4-BE49-F238E27FC236}">
                <a16:creationId xmlns:a16="http://schemas.microsoft.com/office/drawing/2014/main" id="{A2216BEC-C3C5-794A-A9E6-F9CDC5C4B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570" y="1797072"/>
            <a:ext cx="1325697" cy="86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肘形接點 12">
            <a:extLst>
              <a:ext uri="{FF2B5EF4-FFF2-40B4-BE49-F238E27FC236}">
                <a16:creationId xmlns:a16="http://schemas.microsoft.com/office/drawing/2014/main" id="{04526332-C25B-914C-8CDC-8176F03DD8D7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3996659" y="2446987"/>
            <a:ext cx="1128623" cy="1377730"/>
          </a:xfrm>
          <a:prstGeom prst="bentConnector2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40F1C44-0FF2-4448-B27F-0B753303FD8C}"/>
              </a:ext>
            </a:extLst>
          </p:cNvPr>
          <p:cNvSpPr txBox="1"/>
          <p:nvPr/>
        </p:nvSpPr>
        <p:spPr>
          <a:xfrm>
            <a:off x="4106940" y="2053872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002060"/>
                </a:solidFill>
              </a:rPr>
              <a:t>2.5GbE</a:t>
            </a:r>
            <a:endParaRPr lang="zh-TW" altLang="en-US" b="1">
              <a:solidFill>
                <a:srgbClr val="002060"/>
              </a:solidFill>
            </a:endParaRPr>
          </a:p>
        </p:txBody>
      </p:sp>
      <p:cxnSp>
        <p:nvCxnSpPr>
          <p:cNvPr id="16" name="肘形接點 15">
            <a:extLst>
              <a:ext uri="{FF2B5EF4-FFF2-40B4-BE49-F238E27FC236}">
                <a16:creationId xmlns:a16="http://schemas.microsoft.com/office/drawing/2014/main" id="{2AEC7BD4-6FE0-194F-9D0A-F966CCC5E502}"/>
              </a:ext>
            </a:extLst>
          </p:cNvPr>
          <p:cNvCxnSpPr>
            <a:cxnSpLocks/>
          </p:cNvCxnSpPr>
          <p:nvPr/>
        </p:nvCxnSpPr>
        <p:spPr>
          <a:xfrm rot="10800000" flipV="1">
            <a:off x="5581228" y="3118380"/>
            <a:ext cx="2249387" cy="594096"/>
          </a:xfrm>
          <a:prstGeom prst="bentConnector3">
            <a:avLst>
              <a:gd name="adj1" fmla="val 99194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05EB2DB2-54B9-2941-AEA8-5954F495508A}"/>
              </a:ext>
            </a:extLst>
          </p:cNvPr>
          <p:cNvSpPr txBox="1"/>
          <p:nvPr/>
        </p:nvSpPr>
        <p:spPr>
          <a:xfrm>
            <a:off x="6073592" y="2810603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002060"/>
                </a:solidFill>
              </a:rPr>
              <a:t>2.5GbE</a:t>
            </a:r>
            <a:endParaRPr lang="zh-TW" altLang="en-US" b="1">
              <a:solidFill>
                <a:srgbClr val="002060"/>
              </a:solidFill>
            </a:endParaRPr>
          </a:p>
        </p:txBody>
      </p:sp>
      <p:cxnSp>
        <p:nvCxnSpPr>
          <p:cNvPr id="20" name="肘形接點 19">
            <a:extLst>
              <a:ext uri="{FF2B5EF4-FFF2-40B4-BE49-F238E27FC236}">
                <a16:creationId xmlns:a16="http://schemas.microsoft.com/office/drawing/2014/main" id="{3FE2478C-CC73-DB4F-810F-3D5B886BC66E}"/>
              </a:ext>
            </a:extLst>
          </p:cNvPr>
          <p:cNvCxnSpPr>
            <a:cxnSpLocks/>
          </p:cNvCxnSpPr>
          <p:nvPr/>
        </p:nvCxnSpPr>
        <p:spPr>
          <a:xfrm>
            <a:off x="1566968" y="3298920"/>
            <a:ext cx="3341795" cy="408373"/>
          </a:xfrm>
          <a:prstGeom prst="bentConnector3">
            <a:avLst>
              <a:gd name="adj1" fmla="val 100462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肘形接點 21">
            <a:extLst>
              <a:ext uri="{FF2B5EF4-FFF2-40B4-BE49-F238E27FC236}">
                <a16:creationId xmlns:a16="http://schemas.microsoft.com/office/drawing/2014/main" id="{243EB3AA-603C-2540-818C-78F605F1C513}"/>
              </a:ext>
            </a:extLst>
          </p:cNvPr>
          <p:cNvCxnSpPr>
            <a:cxnSpLocks/>
          </p:cNvCxnSpPr>
          <p:nvPr/>
        </p:nvCxnSpPr>
        <p:spPr>
          <a:xfrm flipV="1">
            <a:off x="1413545" y="3697286"/>
            <a:ext cx="3309182" cy="408373"/>
          </a:xfrm>
          <a:prstGeom prst="bentConnector3">
            <a:avLst>
              <a:gd name="adj1" fmla="val 99358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0EA3A256-FEE8-A24B-8482-663C4DF4FC1B}"/>
              </a:ext>
            </a:extLst>
          </p:cNvPr>
          <p:cNvSpPr txBox="1"/>
          <p:nvPr/>
        </p:nvSpPr>
        <p:spPr>
          <a:xfrm>
            <a:off x="2776965" y="3006502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002060"/>
                </a:solidFill>
              </a:rPr>
              <a:t>2.5GbE</a:t>
            </a:r>
            <a:endParaRPr lang="zh-TW" altLang="en-US" b="1">
              <a:solidFill>
                <a:srgbClr val="002060"/>
              </a:solidFill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93C37956-52DD-0C4E-9E17-7E05B0B9E65F}"/>
              </a:ext>
            </a:extLst>
          </p:cNvPr>
          <p:cNvSpPr txBox="1"/>
          <p:nvPr/>
        </p:nvSpPr>
        <p:spPr>
          <a:xfrm>
            <a:off x="2785646" y="3817352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002060"/>
                </a:solidFill>
              </a:rPr>
              <a:t>2.5GbE</a:t>
            </a:r>
            <a:endParaRPr lang="zh-TW" altLang="en-US" b="1">
              <a:solidFill>
                <a:srgbClr val="002060"/>
              </a:solidFill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EF37D9BF-C7F5-4DAC-9E5B-1C6BDCDA20B4}"/>
              </a:ext>
            </a:extLst>
          </p:cNvPr>
          <p:cNvSpPr txBox="1"/>
          <p:nvPr/>
        </p:nvSpPr>
        <p:spPr>
          <a:xfrm>
            <a:off x="2786604" y="1657772"/>
            <a:ext cx="1217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kumimoji="1"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AP</a:t>
            </a:r>
            <a:endParaRPr kumimoji="1" lang="zh-TW" alt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圖片 26" descr="一張含有 建築物, 橋 的圖片&#10;&#10;描述是以非常高的可信度產生">
            <a:extLst>
              <a:ext uri="{FF2B5EF4-FFF2-40B4-BE49-F238E27FC236}">
                <a16:creationId xmlns:a16="http://schemas.microsoft.com/office/drawing/2014/main" id="{78157D84-B1C1-4E58-94AB-72B3304D05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734584" y="1623285"/>
            <a:ext cx="817427" cy="128097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7EA72B07-83D0-1E4A-BD9B-946E569E36D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1361" y="2404458"/>
            <a:ext cx="1325697" cy="139695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DB175595-C5EA-B94E-8284-0648F61EC2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61" y="3673898"/>
            <a:ext cx="1296206" cy="129620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90A1FD68-3A09-5D45-A465-BFFA88D0AF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2620" y="2755725"/>
            <a:ext cx="1311276" cy="1045689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6861FCCA-98BB-FD45-9B95-6B87906AE0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6167" r="95667">
                        <a14:foregroundMark x1="6333" y1="58833" x2="6333" y2="58833"/>
                        <a14:foregroundMark x1="88500" y1="50167" x2="88500" y2="50167"/>
                        <a14:foregroundMark x1="91833" y1="41000" x2="91833" y2="41000"/>
                        <a14:foregroundMark x1="95667" y1="36167" x2="95667" y2="36167"/>
                        <a14:foregroundMark x1="85167" y1="60667" x2="85167" y2="6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894" y="1705460"/>
            <a:ext cx="1335765" cy="133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8689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E8FC1D9C-821F-426E-AB50-38EBB385C9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415" y="2599650"/>
            <a:ext cx="2945902" cy="206175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4F570C05-C7BD-4D93-92D8-B92B7F8C4D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7992" y="2686846"/>
            <a:ext cx="2983523" cy="1865033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30A7977E-D8F9-4B2A-9E18-202013CE46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6270" y="2663752"/>
            <a:ext cx="3031927" cy="1895291"/>
          </a:xfrm>
          <a:prstGeom prst="rect">
            <a:avLst/>
          </a:prstGeom>
        </p:spPr>
      </p:pic>
      <p:sp>
        <p:nvSpPr>
          <p:cNvPr id="23" name="圓角化對角線角落矩形 8">
            <a:extLst>
              <a:ext uri="{FF2B5EF4-FFF2-40B4-BE49-F238E27FC236}">
                <a16:creationId xmlns:a16="http://schemas.microsoft.com/office/drawing/2014/main" id="{B5CCA607-EC3C-4CCF-A890-1A407984F899}"/>
              </a:ext>
            </a:extLst>
          </p:cNvPr>
          <p:cNvSpPr/>
          <p:nvPr/>
        </p:nvSpPr>
        <p:spPr>
          <a:xfrm>
            <a:off x="427897" y="2030678"/>
            <a:ext cx="2442066" cy="394852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Single port</a:t>
            </a:r>
            <a:r>
              <a:rPr lang="zh-TW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：</a:t>
            </a: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QXG-5G1T-111C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F8F2E3A8-5A1E-A046-8BCD-901968365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CN" dirty="0"/>
              <a:t>Upgrade Network </a:t>
            </a:r>
            <a:r>
              <a:rPr kumimoji="1" lang="en-US" altLang="zh-CN"/>
              <a:t>Bandwidth</a:t>
            </a:r>
            <a:r>
              <a:rPr kumimoji="1" lang="en-US" altLang="zh-CN" dirty="0"/>
              <a:t> with </a:t>
            </a:r>
            <a:r>
              <a:rPr kumimoji="1" lang="en-US" altLang="zh-TW" dirty="0"/>
              <a:t>5GbE</a:t>
            </a:r>
            <a:r>
              <a:rPr kumimoji="1" lang="en-US" altLang="zh-CN" dirty="0"/>
              <a:t> Adapter</a:t>
            </a:r>
            <a:endParaRPr kumimoji="1" lang="zh-TW" alt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96478F1E-F397-6E48-94D8-1FDC129BFE1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92415" y="1116965"/>
            <a:ext cx="7832725" cy="619351"/>
          </a:xfrm>
        </p:spPr>
        <p:txBody>
          <a:bodyPr>
            <a:normAutofit fontScale="85000" lnSpcReduction="20000"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Versatile options</a:t>
            </a:r>
          </a:p>
          <a:p>
            <a:pPr lvl="1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Support single-port, dual-port, and qual-port adapters </a:t>
            </a:r>
          </a:p>
        </p:txBody>
      </p:sp>
      <p:sp>
        <p:nvSpPr>
          <p:cNvPr id="24" name="圓角化對角線角落矩形 8">
            <a:extLst>
              <a:ext uri="{FF2B5EF4-FFF2-40B4-BE49-F238E27FC236}">
                <a16:creationId xmlns:a16="http://schemas.microsoft.com/office/drawing/2014/main" id="{3FA43AD5-78CD-4D0C-8F05-5094222C560A}"/>
              </a:ext>
            </a:extLst>
          </p:cNvPr>
          <p:cNvSpPr/>
          <p:nvPr/>
        </p:nvSpPr>
        <p:spPr>
          <a:xfrm>
            <a:off x="3237357" y="2030678"/>
            <a:ext cx="2442066" cy="394852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Dual port</a:t>
            </a:r>
            <a:r>
              <a:rPr lang="zh-TW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：</a:t>
            </a: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QXG-5G2T-111C</a:t>
            </a:r>
          </a:p>
        </p:txBody>
      </p:sp>
      <p:sp>
        <p:nvSpPr>
          <p:cNvPr id="25" name="圓角化對角線角落矩形 8">
            <a:extLst>
              <a:ext uri="{FF2B5EF4-FFF2-40B4-BE49-F238E27FC236}">
                <a16:creationId xmlns:a16="http://schemas.microsoft.com/office/drawing/2014/main" id="{40F511BD-A2FE-4A61-B606-D22C69C15B4D}"/>
              </a:ext>
            </a:extLst>
          </p:cNvPr>
          <p:cNvSpPr/>
          <p:nvPr/>
        </p:nvSpPr>
        <p:spPr>
          <a:xfrm>
            <a:off x="6057873" y="2030678"/>
            <a:ext cx="2442066" cy="394852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Quad port</a:t>
            </a:r>
            <a:r>
              <a:rPr lang="zh-TW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：</a:t>
            </a: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QXG-5G4T-111C</a:t>
            </a:r>
          </a:p>
        </p:txBody>
      </p:sp>
    </p:spTree>
    <p:extLst>
      <p:ext uri="{BB962C8B-B14F-4D97-AF65-F5344CB8AC3E}">
        <p14:creationId xmlns:p14="http://schemas.microsoft.com/office/powerpoint/2010/main" val="20306704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E9942994-5476-4634-BB64-3F2CA0E1D0F1}"/>
              </a:ext>
            </a:extLst>
          </p:cNvPr>
          <p:cNvGrpSpPr/>
          <p:nvPr/>
        </p:nvGrpSpPr>
        <p:grpSpPr>
          <a:xfrm>
            <a:off x="936912" y="1952527"/>
            <a:ext cx="6095171" cy="2896739"/>
            <a:chOff x="394802" y="1557944"/>
            <a:chExt cx="10894000" cy="4516556"/>
          </a:xfrm>
        </p:grpSpPr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907014B3-4ACF-43B3-864B-94866CA3D655}"/>
                </a:ext>
              </a:extLst>
            </p:cNvPr>
            <p:cNvSpPr/>
            <p:nvPr/>
          </p:nvSpPr>
          <p:spPr>
            <a:xfrm>
              <a:off x="6527688" y="1557944"/>
              <a:ext cx="4239098" cy="4484664"/>
            </a:xfrm>
            <a:prstGeom prst="rect">
              <a:avLst/>
            </a:prstGeom>
            <a:gradFill flip="none" rotWithShape="1">
              <a:gsLst>
                <a:gs pos="0">
                  <a:srgbClr val="596056">
                    <a:alpha val="40000"/>
                  </a:srgbClr>
                </a:gs>
                <a:gs pos="100000">
                  <a:srgbClr val="596056">
                    <a:alpha val="7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BA1F6F34-DAD2-43F7-A9BD-75C9348A564D}"/>
                </a:ext>
              </a:extLst>
            </p:cNvPr>
            <p:cNvSpPr/>
            <p:nvPr/>
          </p:nvSpPr>
          <p:spPr>
            <a:xfrm>
              <a:off x="1935422" y="1557944"/>
              <a:ext cx="4239097" cy="4484664"/>
            </a:xfrm>
            <a:prstGeom prst="rect">
              <a:avLst/>
            </a:prstGeom>
            <a:gradFill flip="none" rotWithShape="1">
              <a:gsLst>
                <a:gs pos="0">
                  <a:srgbClr val="596056">
                    <a:alpha val="40000"/>
                  </a:srgbClr>
                </a:gs>
                <a:gs pos="100000">
                  <a:srgbClr val="596056">
                    <a:alpha val="7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A7C29682-C299-497E-B061-97AA45E0553E}"/>
                </a:ext>
              </a:extLst>
            </p:cNvPr>
            <p:cNvGrpSpPr/>
            <p:nvPr/>
          </p:nvGrpSpPr>
          <p:grpSpPr>
            <a:xfrm>
              <a:off x="1214709" y="2809210"/>
              <a:ext cx="10074093" cy="2631425"/>
              <a:chOff x="1285023" y="2167482"/>
              <a:chExt cx="10346683" cy="2631425"/>
            </a:xfrm>
          </p:grpSpPr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4C0C9734-6A05-4C25-9046-A5D2B52889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4798907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線接點 41">
                <a:extLst>
                  <a:ext uri="{FF2B5EF4-FFF2-40B4-BE49-F238E27FC236}">
                    <a16:creationId xmlns:a16="http://schemas.microsoft.com/office/drawing/2014/main" id="{2AB6618C-66F8-4F84-A374-3C4D665F94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4272622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線接點 42">
                <a:extLst>
                  <a:ext uri="{FF2B5EF4-FFF2-40B4-BE49-F238E27FC236}">
                    <a16:creationId xmlns:a16="http://schemas.microsoft.com/office/drawing/2014/main" id="{FA0E77D1-7D81-4132-9A8A-0A83852516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3746337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線接點 43">
                <a:extLst>
                  <a:ext uri="{FF2B5EF4-FFF2-40B4-BE49-F238E27FC236}">
                    <a16:creationId xmlns:a16="http://schemas.microsoft.com/office/drawing/2014/main" id="{8D468605-9279-4FE2-8024-A64198BE09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3220052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接點 44">
                <a:extLst>
                  <a:ext uri="{FF2B5EF4-FFF2-40B4-BE49-F238E27FC236}">
                    <a16:creationId xmlns:a16="http://schemas.microsoft.com/office/drawing/2014/main" id="{CCCF0191-9B76-4937-8B3F-78BBD00257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2693767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接點 45">
                <a:extLst>
                  <a:ext uri="{FF2B5EF4-FFF2-40B4-BE49-F238E27FC236}">
                    <a16:creationId xmlns:a16="http://schemas.microsoft.com/office/drawing/2014/main" id="{CF3B22BE-821A-4125-95D3-9D1709167C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2167482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TextBox 6">
              <a:extLst>
                <a:ext uri="{FF2B5EF4-FFF2-40B4-BE49-F238E27FC236}">
                  <a16:creationId xmlns:a16="http://schemas.microsoft.com/office/drawing/2014/main" id="{263A9FB3-0DEA-41D5-8C50-33D026225204}"/>
                </a:ext>
              </a:extLst>
            </p:cNvPr>
            <p:cNvSpPr txBox="1"/>
            <p:nvPr/>
          </p:nvSpPr>
          <p:spPr>
            <a:xfrm>
              <a:off x="2377023" y="5450671"/>
              <a:ext cx="1706499" cy="623829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algn="ctr">
                <a:defRPr/>
              </a:pPr>
              <a:r>
                <a:rPr lang="en-US" altLang="zh-CN" sz="9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Random</a:t>
              </a:r>
            </a:p>
            <a:p>
              <a:pPr algn="ctr">
                <a:defRPr/>
              </a:pPr>
              <a:r>
                <a:rPr lang="en-US" altLang="zh-TW" sz="9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Read</a:t>
              </a:r>
              <a:endParaRPr lang="en-US" sz="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8" name="TextBox 6">
              <a:extLst>
                <a:ext uri="{FF2B5EF4-FFF2-40B4-BE49-F238E27FC236}">
                  <a16:creationId xmlns:a16="http://schemas.microsoft.com/office/drawing/2014/main" id="{6124364F-3666-4447-89FE-AF39B6C34B3B}"/>
                </a:ext>
              </a:extLst>
            </p:cNvPr>
            <p:cNvSpPr txBox="1"/>
            <p:nvPr/>
          </p:nvSpPr>
          <p:spPr>
            <a:xfrm>
              <a:off x="4260399" y="5450671"/>
              <a:ext cx="1523812" cy="623829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lvl="0" algn="ctr">
                <a:defRPr/>
              </a:pPr>
              <a:r>
                <a:rPr lang="en-US" altLang="zh-CN" sz="900" b="1">
                  <a:solidFill>
                    <a:prstClr val="white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Random</a:t>
              </a:r>
            </a:p>
            <a:p>
              <a:pPr lvl="0" algn="ctr">
                <a:defRPr/>
              </a:pPr>
              <a:r>
                <a:rPr lang="en-US" altLang="zh-TW" sz="900" b="1">
                  <a:solidFill>
                    <a:prstClr val="white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Writer</a:t>
              </a: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7C98FEAD-91B4-4EF6-840F-6ABA79FB6713}"/>
                </a:ext>
              </a:extLst>
            </p:cNvPr>
            <p:cNvSpPr txBox="1"/>
            <p:nvPr/>
          </p:nvSpPr>
          <p:spPr>
            <a:xfrm rot="16200000">
              <a:off x="100533" y="4827865"/>
              <a:ext cx="1056118" cy="467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(IOPS)</a:t>
              </a:r>
              <a:endParaRPr lang="zh-TW" altLang="en-US" sz="11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2" name="TextBox 6">
              <a:extLst>
                <a:ext uri="{FF2B5EF4-FFF2-40B4-BE49-F238E27FC236}">
                  <a16:creationId xmlns:a16="http://schemas.microsoft.com/office/drawing/2014/main" id="{919D8D29-BE8B-4BED-A943-7B01D370EE7D}"/>
                </a:ext>
              </a:extLst>
            </p:cNvPr>
            <p:cNvSpPr txBox="1"/>
            <p:nvPr/>
          </p:nvSpPr>
          <p:spPr>
            <a:xfrm>
              <a:off x="2054837" y="1646822"/>
              <a:ext cx="4076758" cy="767793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algn="ctr">
                <a:defRPr/>
              </a:pPr>
              <a:r>
                <a:rPr lang="en-US" altLang="zh-TW" sz="12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Samsung 970 EVO Plus</a:t>
              </a:r>
            </a:p>
            <a:p>
              <a:pPr algn="ctr">
                <a:defRPr/>
              </a:pPr>
              <a:r>
                <a:rPr lang="en-US" sz="12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(Gen3 x4)</a:t>
              </a:r>
            </a:p>
          </p:txBody>
        </p:sp>
        <p:sp>
          <p:nvSpPr>
            <p:cNvPr id="24" name="Shape 80">
              <a:extLst>
                <a:ext uri="{FF2B5EF4-FFF2-40B4-BE49-F238E27FC236}">
                  <a16:creationId xmlns:a16="http://schemas.microsoft.com/office/drawing/2014/main" id="{CCB58C17-9C2A-43E9-BFB8-9ADFA37C8BB8}"/>
                </a:ext>
              </a:extLst>
            </p:cNvPr>
            <p:cNvSpPr/>
            <p:nvPr/>
          </p:nvSpPr>
          <p:spPr>
            <a:xfrm>
              <a:off x="4168380" y="2990615"/>
              <a:ext cx="1570777" cy="2489974"/>
            </a:xfrm>
            <a:prstGeom prst="rect">
              <a:avLst/>
            </a:prstGeom>
            <a:gradFill>
              <a:gsLst>
                <a:gs pos="100000">
                  <a:srgbClr val="EF206D"/>
                </a:gs>
                <a:gs pos="0">
                  <a:srgbClr val="F7942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" name="Shape 79">
              <a:extLst>
                <a:ext uri="{FF2B5EF4-FFF2-40B4-BE49-F238E27FC236}">
                  <a16:creationId xmlns:a16="http://schemas.microsoft.com/office/drawing/2014/main" id="{6434E2DE-58CF-4961-B92D-6A02A74A8B5D}"/>
                </a:ext>
              </a:extLst>
            </p:cNvPr>
            <p:cNvSpPr/>
            <p:nvPr/>
          </p:nvSpPr>
          <p:spPr>
            <a:xfrm>
              <a:off x="2357894" y="2445283"/>
              <a:ext cx="1626652" cy="3028323"/>
            </a:xfrm>
            <a:prstGeom prst="rect">
              <a:avLst/>
            </a:prstGeom>
            <a:gradFill>
              <a:gsLst>
                <a:gs pos="100000">
                  <a:srgbClr val="254BFF"/>
                </a:gs>
                <a:gs pos="0">
                  <a:srgbClr val="83FFE4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6" name="TextBox 20">
              <a:extLst>
                <a:ext uri="{FF2B5EF4-FFF2-40B4-BE49-F238E27FC236}">
                  <a16:creationId xmlns:a16="http://schemas.microsoft.com/office/drawing/2014/main" id="{621EBE1A-358C-4546-BE2E-31AF2D798AE1}"/>
                </a:ext>
              </a:extLst>
            </p:cNvPr>
            <p:cNvSpPr txBox="1"/>
            <p:nvPr/>
          </p:nvSpPr>
          <p:spPr>
            <a:xfrm>
              <a:off x="2451972" y="2445282"/>
              <a:ext cx="1455781" cy="40789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1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620,000</a:t>
              </a:r>
            </a:p>
          </p:txBody>
        </p:sp>
        <p:sp>
          <p:nvSpPr>
            <p:cNvPr id="27" name="TextBox 20">
              <a:extLst>
                <a:ext uri="{FF2B5EF4-FFF2-40B4-BE49-F238E27FC236}">
                  <a16:creationId xmlns:a16="http://schemas.microsoft.com/office/drawing/2014/main" id="{54D4B049-7D63-402F-8D1F-F14BB0B0B85C}"/>
                </a:ext>
              </a:extLst>
            </p:cNvPr>
            <p:cNvSpPr txBox="1"/>
            <p:nvPr/>
          </p:nvSpPr>
          <p:spPr>
            <a:xfrm>
              <a:off x="4293205" y="3027374"/>
              <a:ext cx="1318378" cy="40789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zh-TW" sz="11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560,000</a:t>
              </a:r>
              <a:endParaRPr lang="en-US" sz="1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32" name="群組 31">
              <a:extLst>
                <a:ext uri="{FF2B5EF4-FFF2-40B4-BE49-F238E27FC236}">
                  <a16:creationId xmlns:a16="http://schemas.microsoft.com/office/drawing/2014/main" id="{1B07F090-DE11-47D2-8D64-CB392BB7D603}"/>
                </a:ext>
              </a:extLst>
            </p:cNvPr>
            <p:cNvGrpSpPr/>
            <p:nvPr/>
          </p:nvGrpSpPr>
          <p:grpSpPr>
            <a:xfrm>
              <a:off x="671351" y="2532532"/>
              <a:ext cx="1264070" cy="3156390"/>
              <a:chOff x="741665" y="2061534"/>
              <a:chExt cx="1264070" cy="3545433"/>
            </a:xfrm>
          </p:grpSpPr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96369FF6-214B-46E9-90FE-729239D305B1}"/>
                  </a:ext>
                </a:extLst>
              </p:cNvPr>
              <p:cNvSpPr/>
              <p:nvPr/>
            </p:nvSpPr>
            <p:spPr>
              <a:xfrm>
                <a:off x="950057" y="5148793"/>
                <a:ext cx="476177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B7EA0E03-CC58-4962-82A8-64753CEB5554}"/>
                  </a:ext>
                </a:extLst>
              </p:cNvPr>
              <p:cNvSpPr/>
              <p:nvPr/>
            </p:nvSpPr>
            <p:spPr>
              <a:xfrm>
                <a:off x="741665" y="4634251"/>
                <a:ext cx="1264070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100,000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85A59E5D-64DC-4A9F-B858-FC5AB223A5DD}"/>
                  </a:ext>
                </a:extLst>
              </p:cNvPr>
              <p:cNvSpPr/>
              <p:nvPr/>
            </p:nvSpPr>
            <p:spPr>
              <a:xfrm>
                <a:off x="741665" y="4119705"/>
                <a:ext cx="1264070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200,000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id="{92498B40-6369-4610-8E84-29FBDBCA7CDA}"/>
                  </a:ext>
                </a:extLst>
              </p:cNvPr>
              <p:cNvSpPr/>
              <p:nvPr/>
            </p:nvSpPr>
            <p:spPr>
              <a:xfrm>
                <a:off x="741665" y="3605163"/>
                <a:ext cx="1264070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300,000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9A070459-3069-46F0-9B70-E6DE83E55703}"/>
                  </a:ext>
                </a:extLst>
              </p:cNvPr>
              <p:cNvSpPr/>
              <p:nvPr/>
            </p:nvSpPr>
            <p:spPr>
              <a:xfrm>
                <a:off x="741665" y="3090620"/>
                <a:ext cx="1264070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400,000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19DA34C6-2D0F-4113-8995-D46D9DB15DDC}"/>
                  </a:ext>
                </a:extLst>
              </p:cNvPr>
              <p:cNvSpPr/>
              <p:nvPr/>
            </p:nvSpPr>
            <p:spPr>
              <a:xfrm>
                <a:off x="741665" y="2576076"/>
                <a:ext cx="1264070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500,000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18986C73-0616-40F9-A809-89292D0C5802}"/>
                  </a:ext>
                </a:extLst>
              </p:cNvPr>
              <p:cNvSpPr/>
              <p:nvPr/>
            </p:nvSpPr>
            <p:spPr>
              <a:xfrm>
                <a:off x="741665" y="2061534"/>
                <a:ext cx="1264070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600,000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8" name="TextBox 6">
              <a:extLst>
                <a:ext uri="{FF2B5EF4-FFF2-40B4-BE49-F238E27FC236}">
                  <a16:creationId xmlns:a16="http://schemas.microsoft.com/office/drawing/2014/main" id="{D91FC12A-CB4C-4732-820D-68E98483C127}"/>
                </a:ext>
              </a:extLst>
            </p:cNvPr>
            <p:cNvSpPr txBox="1"/>
            <p:nvPr/>
          </p:nvSpPr>
          <p:spPr>
            <a:xfrm>
              <a:off x="6969289" y="5450671"/>
              <a:ext cx="1706499" cy="623829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algn="ctr">
                <a:defRPr/>
              </a:pPr>
              <a:r>
                <a:rPr lang="en-US" altLang="zh-CN" sz="9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Random</a:t>
              </a:r>
            </a:p>
            <a:p>
              <a:pPr algn="ctr">
                <a:defRPr/>
              </a:pPr>
              <a:r>
                <a:rPr lang="en-US" altLang="zh-TW" sz="9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Read</a:t>
              </a:r>
              <a:endParaRPr lang="en-US" sz="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9" name="TextBox 6">
              <a:extLst>
                <a:ext uri="{FF2B5EF4-FFF2-40B4-BE49-F238E27FC236}">
                  <a16:creationId xmlns:a16="http://schemas.microsoft.com/office/drawing/2014/main" id="{070F69CE-6769-445B-85F5-2821FA85B420}"/>
                </a:ext>
              </a:extLst>
            </p:cNvPr>
            <p:cNvSpPr txBox="1"/>
            <p:nvPr/>
          </p:nvSpPr>
          <p:spPr>
            <a:xfrm>
              <a:off x="8852665" y="5450671"/>
              <a:ext cx="1523812" cy="623829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lvl="0" algn="ctr">
                <a:defRPr/>
              </a:pPr>
              <a:r>
                <a:rPr lang="en-US" altLang="zh-CN" sz="900" b="1">
                  <a:solidFill>
                    <a:prstClr val="white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Random</a:t>
              </a:r>
            </a:p>
            <a:p>
              <a:pPr lvl="0" algn="ctr">
                <a:defRPr/>
              </a:pPr>
              <a:r>
                <a:rPr lang="en-US" altLang="zh-TW" sz="900" b="1">
                  <a:solidFill>
                    <a:prstClr val="white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Writer</a:t>
              </a:r>
            </a:p>
          </p:txBody>
        </p:sp>
        <p:sp>
          <p:nvSpPr>
            <p:cNvPr id="50" name="TextBox 6">
              <a:extLst>
                <a:ext uri="{FF2B5EF4-FFF2-40B4-BE49-F238E27FC236}">
                  <a16:creationId xmlns:a16="http://schemas.microsoft.com/office/drawing/2014/main" id="{E405FA07-E3D2-4410-8197-2628B5DA93BE}"/>
                </a:ext>
              </a:extLst>
            </p:cNvPr>
            <p:cNvSpPr txBox="1"/>
            <p:nvPr/>
          </p:nvSpPr>
          <p:spPr>
            <a:xfrm>
              <a:off x="6647102" y="1646822"/>
              <a:ext cx="4076758" cy="767793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algn="ctr">
                <a:defRPr/>
              </a:pPr>
              <a:r>
                <a:rPr lang="en-US" altLang="zh-TW" sz="12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Samsung 860 Pro</a:t>
              </a:r>
            </a:p>
            <a:p>
              <a:pPr algn="ctr">
                <a:defRPr/>
              </a:pPr>
              <a:r>
                <a:rPr lang="en-US" sz="12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(SATA 6Gb/s)</a:t>
              </a:r>
            </a:p>
          </p:txBody>
        </p:sp>
        <p:sp>
          <p:nvSpPr>
            <p:cNvPr id="51" name="Shape 80">
              <a:extLst>
                <a:ext uri="{FF2B5EF4-FFF2-40B4-BE49-F238E27FC236}">
                  <a16:creationId xmlns:a16="http://schemas.microsoft.com/office/drawing/2014/main" id="{4BDD15F4-B807-4631-9944-BEA8261A0872}"/>
                </a:ext>
              </a:extLst>
            </p:cNvPr>
            <p:cNvSpPr/>
            <p:nvPr/>
          </p:nvSpPr>
          <p:spPr>
            <a:xfrm>
              <a:off x="8760647" y="5005757"/>
              <a:ext cx="1570778" cy="474830"/>
            </a:xfrm>
            <a:prstGeom prst="rect">
              <a:avLst/>
            </a:prstGeom>
            <a:gradFill>
              <a:gsLst>
                <a:gs pos="100000">
                  <a:srgbClr val="EF206D"/>
                </a:gs>
                <a:gs pos="0">
                  <a:srgbClr val="F7942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52" name="Shape 79">
              <a:extLst>
                <a:ext uri="{FF2B5EF4-FFF2-40B4-BE49-F238E27FC236}">
                  <a16:creationId xmlns:a16="http://schemas.microsoft.com/office/drawing/2014/main" id="{FD179F5D-379A-44D9-8AD5-06BAC4D854DD}"/>
                </a:ext>
              </a:extLst>
            </p:cNvPr>
            <p:cNvSpPr/>
            <p:nvPr/>
          </p:nvSpPr>
          <p:spPr>
            <a:xfrm>
              <a:off x="6950160" y="4896115"/>
              <a:ext cx="1626653" cy="577491"/>
            </a:xfrm>
            <a:prstGeom prst="rect">
              <a:avLst/>
            </a:prstGeom>
            <a:gradFill>
              <a:gsLst>
                <a:gs pos="100000">
                  <a:srgbClr val="254BFF"/>
                </a:gs>
                <a:gs pos="0">
                  <a:srgbClr val="83FFE4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53" name="TextBox 20">
              <a:extLst>
                <a:ext uri="{FF2B5EF4-FFF2-40B4-BE49-F238E27FC236}">
                  <a16:creationId xmlns:a16="http://schemas.microsoft.com/office/drawing/2014/main" id="{68D20509-EF8F-497D-81C7-0F339CC1B76A}"/>
                </a:ext>
              </a:extLst>
            </p:cNvPr>
            <p:cNvSpPr txBox="1"/>
            <p:nvPr/>
          </p:nvSpPr>
          <p:spPr>
            <a:xfrm>
              <a:off x="7122357" y="4873125"/>
              <a:ext cx="1455782" cy="40789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1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100,000</a:t>
              </a:r>
            </a:p>
          </p:txBody>
        </p:sp>
        <p:sp>
          <p:nvSpPr>
            <p:cNvPr id="54" name="TextBox 20">
              <a:extLst>
                <a:ext uri="{FF2B5EF4-FFF2-40B4-BE49-F238E27FC236}">
                  <a16:creationId xmlns:a16="http://schemas.microsoft.com/office/drawing/2014/main" id="{95D16ACF-5BD8-44DB-8896-5C93F98F7DFA}"/>
                </a:ext>
              </a:extLst>
            </p:cNvPr>
            <p:cNvSpPr txBox="1"/>
            <p:nvPr/>
          </p:nvSpPr>
          <p:spPr>
            <a:xfrm>
              <a:off x="8963589" y="4970640"/>
              <a:ext cx="1318378" cy="40789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zh-TW" sz="11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90,000</a:t>
              </a:r>
              <a:endParaRPr lang="en-US" sz="1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sym typeface="Microsoft JhengHei"/>
              </a:rPr>
              <a:t>Built-in Two PCIe Gen3 x4 </a:t>
            </a:r>
            <a:r>
              <a:rPr lang="en-US" altLang="zh-TW" dirty="0"/>
              <a:t>M.2 SSD slots</a:t>
            </a:r>
          </a:p>
        </p:txBody>
      </p:sp>
      <p:sp>
        <p:nvSpPr>
          <p:cNvPr id="7" name="文字版面配置區 6"/>
          <p:cNvSpPr>
            <a:spLocks noGrp="1"/>
          </p:cNvSpPr>
          <p:nvPr>
            <p:ph type="body" idx="4294967295"/>
          </p:nvPr>
        </p:nvSpPr>
        <p:spPr>
          <a:xfrm>
            <a:off x="296225" y="875646"/>
            <a:ext cx="8344547" cy="812800"/>
          </a:xfrm>
        </p:spPr>
        <p:txBody>
          <a:bodyPr>
            <a:normAutofit fontScale="92500"/>
          </a:bodyPr>
          <a:lstStyle/>
          <a:p>
            <a:pPr marL="4445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TW" sz="1800" dirty="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Support</a:t>
            </a:r>
            <a:r>
              <a:rPr lang="zh-TW" altLang="en-US" sz="1800" dirty="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PCIe Gen3 x4</a:t>
            </a:r>
            <a:r>
              <a:rPr lang="zh-TW" altLang="en-US" sz="1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M.2 SSD, </a:t>
            </a:r>
            <a:r>
              <a:rPr lang="en-US" altLang="zh-CN" sz="1800" dirty="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providing up to 3.2 GB/s bandwidth per slot</a:t>
            </a:r>
          </a:p>
          <a:p>
            <a:pPr marL="4445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1800" dirty="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Boost random IOPS for multiple concurrent connections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45A12BD-D001-1F46-8BE4-40817083F559}"/>
              </a:ext>
            </a:extLst>
          </p:cNvPr>
          <p:cNvSpPr txBox="1"/>
          <p:nvPr/>
        </p:nvSpPr>
        <p:spPr>
          <a:xfrm>
            <a:off x="1056103" y="4808850"/>
            <a:ext cx="40492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* Performance information is from Samsung official website</a:t>
            </a:r>
            <a:endParaRPr kumimoji="1" lang="zh-TW" altLang="en-US" sz="1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矩形: 剪去對角角落 54">
            <a:extLst>
              <a:ext uri="{FF2B5EF4-FFF2-40B4-BE49-F238E27FC236}">
                <a16:creationId xmlns:a16="http://schemas.microsoft.com/office/drawing/2014/main" id="{3098ED66-6BFA-4631-9FA6-0933C9DA223B}"/>
              </a:ext>
            </a:extLst>
          </p:cNvPr>
          <p:cNvSpPr/>
          <p:nvPr/>
        </p:nvSpPr>
        <p:spPr>
          <a:xfrm>
            <a:off x="2808812" y="1641863"/>
            <a:ext cx="2636688" cy="358180"/>
          </a:xfrm>
          <a:prstGeom prst="snip2DiagRect">
            <a:avLst>
              <a:gd name="adj1" fmla="val 0"/>
              <a:gd name="adj2" fmla="val 4427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NVMe</a:t>
            </a:r>
            <a:r>
              <a:rPr kumimoji="1" lang="en-US" altLang="zh-CN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SSD </a:t>
            </a:r>
            <a:r>
              <a:rPr kumimoji="1" lang="en-US" altLang="zh-CN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v.s</a:t>
            </a:r>
            <a:r>
              <a:rPr kumimoji="1" lang="en-US" altLang="zh-CN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 SATA SSD</a:t>
            </a:r>
          </a:p>
        </p:txBody>
      </p:sp>
    </p:spTree>
    <p:extLst>
      <p:ext uri="{BB962C8B-B14F-4D97-AF65-F5344CB8AC3E}">
        <p14:creationId xmlns:p14="http://schemas.microsoft.com/office/powerpoint/2010/main" val="40071990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剪去對角角落 8">
            <a:extLst>
              <a:ext uri="{FF2B5EF4-FFF2-40B4-BE49-F238E27FC236}">
                <a16:creationId xmlns:a16="http://schemas.microsoft.com/office/drawing/2014/main" id="{064CE3A9-0565-49E3-BAC7-464D0DB23BE4}"/>
              </a:ext>
            </a:extLst>
          </p:cNvPr>
          <p:cNvSpPr/>
          <p:nvPr/>
        </p:nvSpPr>
        <p:spPr>
          <a:xfrm>
            <a:off x="3268059" y="2829313"/>
            <a:ext cx="2102990" cy="1439801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4D655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: 剪去對角角落 9">
            <a:extLst>
              <a:ext uri="{FF2B5EF4-FFF2-40B4-BE49-F238E27FC236}">
                <a16:creationId xmlns:a16="http://schemas.microsoft.com/office/drawing/2014/main" id="{E49C75B5-17FC-4D72-AAF8-E38798120623}"/>
              </a:ext>
            </a:extLst>
          </p:cNvPr>
          <p:cNvSpPr/>
          <p:nvPr/>
        </p:nvSpPr>
        <p:spPr>
          <a:xfrm>
            <a:off x="798310" y="2829313"/>
            <a:ext cx="2102990" cy="1439801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: 剪去對角角落 10">
            <a:extLst>
              <a:ext uri="{FF2B5EF4-FFF2-40B4-BE49-F238E27FC236}">
                <a16:creationId xmlns:a16="http://schemas.microsoft.com/office/drawing/2014/main" id="{578898E6-74FB-4495-8AAB-069481C44142}"/>
              </a:ext>
            </a:extLst>
          </p:cNvPr>
          <p:cNvSpPr/>
          <p:nvPr/>
        </p:nvSpPr>
        <p:spPr>
          <a:xfrm>
            <a:off x="5745779" y="2829313"/>
            <a:ext cx="2102990" cy="1439801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5D7D6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44D9616F-D820-DF4D-ABCD-D2BE37A61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728" y="22881"/>
            <a:ext cx="8968271" cy="857250"/>
          </a:xfrm>
        </p:spPr>
        <p:txBody>
          <a:bodyPr>
            <a:normAutofit fontScale="90000"/>
          </a:bodyPr>
          <a:lstStyle/>
          <a:p>
            <a:pPr fontAlgn="base"/>
            <a:r>
              <a:rPr lang="en-US" altLang="zh-TW" dirty="0"/>
              <a:t>Tiered storage configuration for a </a:t>
            </a:r>
            <a:r>
              <a:rPr lang="en-US" altLang="zh-TW" dirty="0" err="1"/>
              <a:t>QuTS</a:t>
            </a:r>
            <a:r>
              <a:rPr lang="en-US" altLang="zh-TW" dirty="0"/>
              <a:t> hero NAS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433D71D1-7926-BD4D-9555-95AE68CF3A7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65725" y="924314"/>
            <a:ext cx="7881938" cy="1675132"/>
          </a:xfrm>
        </p:spPr>
        <p:txBody>
          <a:bodyPr>
            <a:normAutofit fontScale="70000" lnSpcReduction="20000"/>
          </a:bodyPr>
          <a:lstStyle/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Step1: system drive</a:t>
            </a:r>
          </a:p>
          <a:p>
            <a:pPr lvl="1"/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Creating an SSD RAID with at least two SSDs for the system drive is recommended.</a:t>
            </a:r>
          </a:p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Step2: read/</a:t>
            </a:r>
            <a:r>
              <a:rPr lang="en-US" altLang="zh-TW" dirty="0" err="1">
                <a:latin typeface="Arial" panose="020B0604020202020204" pitchFamily="34" charset="0"/>
                <a:cs typeface="Arial" panose="020B0604020202020204" pitchFamily="34" charset="0"/>
              </a:rPr>
              <a:t>wrie</a:t>
            </a: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 cache</a:t>
            </a:r>
          </a:p>
          <a:p>
            <a:pPr lvl="1"/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n-US" altLang="zh-TW" dirty="0" err="1">
                <a:latin typeface="Arial" panose="020B0604020202020204" pitchFamily="34" charset="0"/>
                <a:cs typeface="Arial" panose="020B0604020202020204" pitchFamily="34" charset="0"/>
              </a:rPr>
              <a:t>NVMe</a:t>
            </a: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 M.2 SSD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for a read/write cache.</a:t>
            </a:r>
          </a:p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Step3: data storage</a:t>
            </a:r>
          </a:p>
          <a:p>
            <a:pPr lvl="1"/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Allocate HDDs/SSDs to create a RAID for storing files and application data.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97B077F8-DE70-43D4-964E-2DE9A9E550E7}"/>
              </a:ext>
            </a:extLst>
          </p:cNvPr>
          <p:cNvSpPr txBox="1"/>
          <p:nvPr/>
        </p:nvSpPr>
        <p:spPr>
          <a:xfrm>
            <a:off x="798310" y="4323383"/>
            <a:ext cx="21029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System Drive</a:t>
            </a:r>
            <a:endParaRPr lang="zh-TW" altLang="en-US" b="1" dirty="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6B6AD7F7-813C-4C4A-9A6C-D2E0E139267B}"/>
              </a:ext>
            </a:extLst>
          </p:cNvPr>
          <p:cNvSpPr txBox="1"/>
          <p:nvPr/>
        </p:nvSpPr>
        <p:spPr>
          <a:xfrm>
            <a:off x="3268059" y="4323383"/>
            <a:ext cx="21029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Read/Write Cache</a:t>
            </a:r>
            <a:endParaRPr lang="zh-TW" altLang="en-US" b="1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1F99732-B3D0-4926-89FF-EED4383FECF0}"/>
              </a:ext>
            </a:extLst>
          </p:cNvPr>
          <p:cNvSpPr txBox="1"/>
          <p:nvPr/>
        </p:nvSpPr>
        <p:spPr>
          <a:xfrm>
            <a:off x="6000376" y="4323383"/>
            <a:ext cx="1593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/>
              <a:t>Data Storage</a:t>
            </a:r>
            <a:endParaRPr lang="zh-TW" altLang="en-US" b="1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1F780CF-1F4E-6C49-AB31-B22B3CC0A853}"/>
              </a:ext>
            </a:extLst>
          </p:cNvPr>
          <p:cNvSpPr/>
          <p:nvPr/>
        </p:nvSpPr>
        <p:spPr>
          <a:xfrm>
            <a:off x="6214009" y="3825039"/>
            <a:ext cx="1237688" cy="474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SATA HDD</a:t>
            </a:r>
            <a:endParaRPr lang="zh-TW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CB2245FE-53EB-420A-B08D-4D3555B22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98829" y="3062292"/>
            <a:ext cx="1691202" cy="816189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285B2369-531D-4B1B-AC89-8790165631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20608" y="2557819"/>
            <a:ext cx="1333240" cy="1320662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7B7AB693-84CF-4ECB-AB33-544F2E2097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8712" y="2467267"/>
            <a:ext cx="1539540" cy="1475688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C4C79565-6153-4D00-9906-8CCAF9923F26}"/>
              </a:ext>
            </a:extLst>
          </p:cNvPr>
          <p:cNvSpPr/>
          <p:nvPr/>
        </p:nvSpPr>
        <p:spPr>
          <a:xfrm>
            <a:off x="1179638" y="3825039"/>
            <a:ext cx="1237688" cy="474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SSD</a:t>
            </a:r>
            <a:endParaRPr lang="zh-TW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7083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F8F2E3A8-5A1E-A046-8BCD-901968365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CN"/>
              <a:t>Two PCIe Gen3 x8 Slots Provide the Horsepower for Expansion</a:t>
            </a:r>
            <a:endParaRPr kumimoji="1" lang="zh-TW" alt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96478F1E-F397-6E48-94D8-1FDC129BFE1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36963" y="1041699"/>
            <a:ext cx="7980363" cy="857250"/>
          </a:xfrm>
        </p:spPr>
        <p:txBody>
          <a:bodyPr>
            <a:noAutofit/>
          </a:bodyPr>
          <a:lstStyle/>
          <a:p>
            <a:r>
              <a:rPr kumimoji="1"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Each PCIe Gen3 x8 slot provides up to 64 Gb/s bandwidth</a:t>
            </a:r>
          </a:p>
          <a:p>
            <a:r>
              <a:rPr kumimoji="1" lang="en-US" altLang="zh-TW" sz="1600" b="0" dirty="0">
                <a:latin typeface="Arial" panose="020B0604020202020204" pitchFamily="34" charset="0"/>
                <a:cs typeface="Arial" panose="020B0604020202020204" pitchFamily="34" charset="0"/>
              </a:rPr>
              <a:t>Two expansion slots offer the flexibility for expansion</a:t>
            </a:r>
            <a:endParaRPr kumimoji="1" lang="en-US" altLang="zh-CN" sz="16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5FC5C8C-4E69-0145-80AF-8B4289D41B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6427" y="1123662"/>
            <a:ext cx="6047573" cy="3890297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85567D0-BF4E-0C4C-8607-CAD7F3F3D3D8}"/>
              </a:ext>
            </a:extLst>
          </p:cNvPr>
          <p:cNvSpPr/>
          <p:nvPr/>
        </p:nvSpPr>
        <p:spPr>
          <a:xfrm>
            <a:off x="3630343" y="2063617"/>
            <a:ext cx="1193605" cy="321523"/>
          </a:xfrm>
          <a:prstGeom prst="rect">
            <a:avLst/>
          </a:prstGeom>
          <a:solidFill>
            <a:schemeClr val="accent6">
              <a:lumMod val="75000"/>
              <a:alpha val="2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b="1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77F8634-0701-AB42-B2FC-2EF9FAF2F3FA}"/>
              </a:ext>
            </a:extLst>
          </p:cNvPr>
          <p:cNvSpPr/>
          <p:nvPr/>
        </p:nvSpPr>
        <p:spPr>
          <a:xfrm>
            <a:off x="5046150" y="2063618"/>
            <a:ext cx="1718280" cy="321523"/>
          </a:xfrm>
          <a:prstGeom prst="rect">
            <a:avLst/>
          </a:prstGeom>
          <a:solidFill>
            <a:schemeClr val="accent6">
              <a:lumMod val="75000"/>
              <a:alpha val="2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b="1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40CE832-BFE2-474E-B07A-CAB326B15C3C}"/>
              </a:ext>
            </a:extLst>
          </p:cNvPr>
          <p:cNvSpPr/>
          <p:nvPr/>
        </p:nvSpPr>
        <p:spPr>
          <a:xfrm>
            <a:off x="552458" y="2221613"/>
            <a:ext cx="27526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slot </a:t>
            </a:r>
            <a:r>
              <a:rPr kumimoji="1" lang="en-US" altLang="zh-CN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kumimoji="1"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  </a:t>
            </a:r>
            <a:endParaRPr kumimoji="1" lang="en-US" altLang="zh-TW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2"/>
            <a:r>
              <a:rPr kumimoji="1"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 half high, half length (HHHL) PCIe card</a:t>
            </a:r>
            <a:endParaRPr kumimoji="1" lang="zh-TW" alt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F445CBC0-2CCB-4550-8375-0411A4400F1D}"/>
              </a:ext>
            </a:extLst>
          </p:cNvPr>
          <p:cNvCxnSpPr>
            <a:cxnSpLocks/>
          </p:cNvCxnSpPr>
          <p:nvPr/>
        </p:nvCxnSpPr>
        <p:spPr>
          <a:xfrm flipH="1">
            <a:off x="2036369" y="2389253"/>
            <a:ext cx="1593974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oval" w="lg" len="lg"/>
          </a:ln>
          <a:effectLst/>
        </p:spPr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51BA9027-3FF5-4FBA-A6CF-7F19E0EA435D}"/>
              </a:ext>
            </a:extLst>
          </p:cNvPr>
          <p:cNvSpPr/>
          <p:nvPr/>
        </p:nvSpPr>
        <p:spPr>
          <a:xfrm>
            <a:off x="552458" y="3292730"/>
            <a:ext cx="27526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slot 1</a:t>
            </a:r>
            <a:r>
              <a:rPr kumimoji="1"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kumimoji="1" lang="en-US" altLang="zh-TW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2"/>
            <a:r>
              <a:rPr kumimoji="1"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 full high, full length (FHFL) PCIe card</a:t>
            </a:r>
            <a:endParaRPr kumimoji="1" lang="zh-TW" alt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23" name="接點: 肘形 22">
            <a:extLst>
              <a:ext uri="{FF2B5EF4-FFF2-40B4-BE49-F238E27FC236}">
                <a16:creationId xmlns:a16="http://schemas.microsoft.com/office/drawing/2014/main" id="{7771911E-EA8F-498E-9006-7A526518FDBA}"/>
              </a:ext>
            </a:extLst>
          </p:cNvPr>
          <p:cNvCxnSpPr>
            <a:cxnSpLocks/>
            <a:endCxn id="7" idx="2"/>
          </p:cNvCxnSpPr>
          <p:nvPr/>
        </p:nvCxnSpPr>
        <p:spPr>
          <a:xfrm flipV="1">
            <a:off x="2036369" y="2385141"/>
            <a:ext cx="3868921" cy="1086456"/>
          </a:xfrm>
          <a:prstGeom prst="bentConnector2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6551818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AB7AABAC-28C5-A04E-BD09-ADEAEF3EE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1362" y="838213"/>
            <a:ext cx="3074847" cy="1950046"/>
          </a:xfrm>
        </p:spPr>
        <p:txBody>
          <a:bodyPr>
            <a:normAutofit/>
          </a:bodyPr>
          <a:lstStyle/>
          <a:p>
            <a:r>
              <a:rPr kumimoji="1"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Complete Expansion Solutions</a:t>
            </a:r>
            <a:endParaRPr kumimoji="1" lang="zh-TW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188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85355FDD-91EE-9C42-B248-5CD5B243D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>
                <a:sym typeface="Arial" panose="020B0604020202020204" pitchFamily="34" charset="0"/>
              </a:rPr>
              <a:t>Storage Expansion: TL SATA JBOD - economical and flexible expansion enclosures</a:t>
            </a:r>
            <a:endParaRPr lang="zh-TW" altLang="en-US"/>
          </a:p>
        </p:txBody>
      </p:sp>
      <p:sp>
        <p:nvSpPr>
          <p:cNvPr id="30" name="TextBox 17">
            <a:extLst>
              <a:ext uri="{FF2B5EF4-FFF2-40B4-BE49-F238E27FC236}">
                <a16:creationId xmlns:a16="http://schemas.microsoft.com/office/drawing/2014/main" id="{5840637B-3BD3-1743-B657-7130E30FE748}"/>
              </a:ext>
            </a:extLst>
          </p:cNvPr>
          <p:cNvSpPr txBox="1"/>
          <p:nvPr/>
        </p:nvSpPr>
        <p:spPr>
          <a:xfrm>
            <a:off x="1224165" y="4420840"/>
            <a:ext cx="8370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TL-D400S</a:t>
            </a:r>
          </a:p>
        </p:txBody>
      </p:sp>
      <p:sp>
        <p:nvSpPr>
          <p:cNvPr id="31" name="TextBox 23">
            <a:extLst>
              <a:ext uri="{FF2B5EF4-FFF2-40B4-BE49-F238E27FC236}">
                <a16:creationId xmlns:a16="http://schemas.microsoft.com/office/drawing/2014/main" id="{B5ED3F0B-3646-E04F-BF7D-F94F8A5F4102}"/>
              </a:ext>
            </a:extLst>
          </p:cNvPr>
          <p:cNvSpPr txBox="1"/>
          <p:nvPr/>
        </p:nvSpPr>
        <p:spPr>
          <a:xfrm>
            <a:off x="411468" y="1187112"/>
            <a:ext cx="81111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4163" indent="-284163"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chemeClr val="tx1"/>
                </a:solidFill>
              </a:rPr>
              <a:t>By installing QNAP QXP expansion card, NAS can access the TL SATA JBOD with high 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 single SFF-8088 cable for up to 4 x SATA 6Gb/s = </a:t>
            </a:r>
            <a:r>
              <a:rPr lang="en-US" altLang="zh-CN" sz="1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24 Gb/s </a:t>
            </a:r>
            <a:r>
              <a:rPr lang="en-US" altLang="zh-CN" sz="16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transfer speed. Using multiple cables can achieve up to </a:t>
            </a:r>
            <a:r>
              <a:rPr lang="en-US" altLang="zh-CN" sz="1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64 Gb/s </a:t>
            </a:r>
            <a:r>
              <a:rPr lang="en-US" altLang="zh-CN" sz="16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between the host and JBOD.</a:t>
            </a:r>
            <a:endParaRPr lang="en-US" altLang="zh-TW" sz="16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3" name="TextBox 17">
            <a:extLst>
              <a:ext uri="{FF2B5EF4-FFF2-40B4-BE49-F238E27FC236}">
                <a16:creationId xmlns:a16="http://schemas.microsoft.com/office/drawing/2014/main" id="{C87D93BB-DABA-7D49-8A1E-6B94914AA114}"/>
              </a:ext>
            </a:extLst>
          </p:cNvPr>
          <p:cNvSpPr txBox="1"/>
          <p:nvPr/>
        </p:nvSpPr>
        <p:spPr>
          <a:xfrm>
            <a:off x="3408968" y="4420840"/>
            <a:ext cx="8370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</a:t>
            </a:r>
          </a:p>
        </p:txBody>
      </p:sp>
      <p:sp>
        <p:nvSpPr>
          <p:cNvPr id="34" name="TextBox 17">
            <a:extLst>
              <a:ext uri="{FF2B5EF4-FFF2-40B4-BE49-F238E27FC236}">
                <a16:creationId xmlns:a16="http://schemas.microsoft.com/office/drawing/2014/main" id="{9AE5671F-AF66-7A49-817A-87E3E9A65CC7}"/>
              </a:ext>
            </a:extLst>
          </p:cNvPr>
          <p:cNvSpPr txBox="1"/>
          <p:nvPr/>
        </p:nvSpPr>
        <p:spPr>
          <a:xfrm>
            <a:off x="6029067" y="4420840"/>
            <a:ext cx="9156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TL-D1600S</a:t>
            </a: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5B37337C-3672-354E-9418-A421503837E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4617" y="3338762"/>
            <a:ext cx="1108189" cy="1177387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1C3C3E49-76F0-104A-9B74-5BC61C9E0F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4060" y="3250945"/>
            <a:ext cx="2024325" cy="1265203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1F16E221-91BB-ED49-BFA5-0DCEBBB0C8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8881" y="2670599"/>
            <a:ext cx="3001682" cy="1876051"/>
          </a:xfrm>
          <a:prstGeom prst="rect">
            <a:avLst/>
          </a:prstGeom>
        </p:spPr>
      </p:pic>
      <p:sp>
        <p:nvSpPr>
          <p:cNvPr id="39" name="Shape 528">
            <a:extLst>
              <a:ext uri="{FF2B5EF4-FFF2-40B4-BE49-F238E27FC236}">
                <a16:creationId xmlns:a16="http://schemas.microsoft.com/office/drawing/2014/main" id="{383A4592-BAD2-4FD0-B693-DB333E8CD8EA}"/>
              </a:ext>
            </a:extLst>
          </p:cNvPr>
          <p:cNvSpPr/>
          <p:nvPr/>
        </p:nvSpPr>
        <p:spPr>
          <a:xfrm>
            <a:off x="598285" y="2513178"/>
            <a:ext cx="7372070" cy="2225535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圓角化對角線角落矩形 8">
            <a:extLst>
              <a:ext uri="{FF2B5EF4-FFF2-40B4-BE49-F238E27FC236}">
                <a16:creationId xmlns:a16="http://schemas.microsoft.com/office/drawing/2014/main" id="{14884BA8-904E-4E71-98FA-10D57BC2ECA8}"/>
              </a:ext>
            </a:extLst>
          </p:cNvPr>
          <p:cNvSpPr/>
          <p:nvPr/>
        </p:nvSpPr>
        <p:spPr>
          <a:xfrm>
            <a:off x="593233" y="2519178"/>
            <a:ext cx="1782328" cy="434357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TL SATA JBOD</a:t>
            </a:r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280203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 hidden="1">
            <a:extLst>
              <a:ext uri="{FF2B5EF4-FFF2-40B4-BE49-F238E27FC236}">
                <a16:creationId xmlns:a16="http://schemas.microsoft.com/office/drawing/2014/main" id="{29569603-99E0-46DD-80BC-99B50C05AFEA}"/>
              </a:ext>
            </a:extLst>
          </p:cNvPr>
          <p:cNvGrpSpPr/>
          <p:nvPr/>
        </p:nvGrpSpPr>
        <p:grpSpPr>
          <a:xfrm>
            <a:off x="191668" y="1182047"/>
            <a:ext cx="8758667" cy="1993956"/>
            <a:chOff x="255558" y="1576063"/>
            <a:chExt cx="11678222" cy="2658608"/>
          </a:xfrm>
        </p:grpSpPr>
        <p:sp>
          <p:nvSpPr>
            <p:cNvPr id="43" name="Google Shape;584;p33">
              <a:extLst>
                <a:ext uri="{FF2B5EF4-FFF2-40B4-BE49-F238E27FC236}">
                  <a16:creationId xmlns:a16="http://schemas.microsoft.com/office/drawing/2014/main" id="{7C5C801B-BB11-4EA3-9F84-75242441FB1A}"/>
                </a:ext>
              </a:extLst>
            </p:cNvPr>
            <p:cNvSpPr/>
            <p:nvPr/>
          </p:nvSpPr>
          <p:spPr>
            <a:xfrm rot="10800000">
              <a:off x="255558" y="1576063"/>
              <a:ext cx="5485532" cy="2658608"/>
            </a:xfrm>
            <a:prstGeom prst="rect">
              <a:avLst/>
            </a:prstGeom>
            <a:gradFill>
              <a:gsLst>
                <a:gs pos="16000">
                  <a:srgbClr val="D34384">
                    <a:alpha val="60000"/>
                  </a:srgbClr>
                </a:gs>
                <a:gs pos="85000">
                  <a:srgbClr val="FF66FF">
                    <a:alpha val="0"/>
                  </a:srgbClr>
                </a:gs>
              </a:gsLst>
              <a:lin ang="16200000" scaled="0"/>
            </a:gradFill>
            <a:ln>
              <a:noFill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n-US" sz="18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endParaRPr>
            </a:p>
          </p:txBody>
        </p:sp>
        <p:sp>
          <p:nvSpPr>
            <p:cNvPr id="44" name="Google Shape;584;p33">
              <a:extLst>
                <a:ext uri="{FF2B5EF4-FFF2-40B4-BE49-F238E27FC236}">
                  <a16:creationId xmlns:a16="http://schemas.microsoft.com/office/drawing/2014/main" id="{87D19077-8D98-4DD6-9D50-F9730D1E1222}"/>
                </a:ext>
              </a:extLst>
            </p:cNvPr>
            <p:cNvSpPr/>
            <p:nvPr/>
          </p:nvSpPr>
          <p:spPr>
            <a:xfrm rot="10800000">
              <a:off x="5811619" y="1576063"/>
              <a:ext cx="6122161" cy="2658608"/>
            </a:xfrm>
            <a:prstGeom prst="rect">
              <a:avLst/>
            </a:prstGeom>
            <a:gradFill>
              <a:gsLst>
                <a:gs pos="16000">
                  <a:srgbClr val="D34384">
                    <a:alpha val="60000"/>
                  </a:srgbClr>
                </a:gs>
                <a:gs pos="85000">
                  <a:srgbClr val="FF66FF">
                    <a:alpha val="0"/>
                  </a:srgbClr>
                </a:gs>
              </a:gsLst>
              <a:lin ang="16200000" scaled="0"/>
            </a:gradFill>
            <a:ln>
              <a:noFill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n-US" sz="18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B7452AEE-EDC0-1046-AA45-83D2F190B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>
                <a:sym typeface="Arial" panose="020B0604020202020204" pitchFamily="34" charset="0"/>
              </a:rPr>
              <a:t>Ready to use by including</a:t>
            </a:r>
            <a:r>
              <a:rPr lang="zh-CN" altLang="en-US">
                <a:sym typeface="Arial" panose="020B0604020202020204" pitchFamily="34" charset="0"/>
              </a:rPr>
              <a:t> </a:t>
            </a:r>
            <a:r>
              <a:rPr lang="en-US" altLang="zh-CN">
                <a:sym typeface="Arial" panose="020B0604020202020204" pitchFamily="34" charset="0"/>
              </a:rPr>
              <a:t>a QXP PCIe SATA expansion card and SFF cable(s)</a:t>
            </a:r>
            <a:endParaRPr lang="en-US" altLang="zh-TW">
              <a:sym typeface="Arial" panose="020B0604020202020204" pitchFamily="34" charset="0"/>
            </a:endParaRPr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DE54DBDD-C30C-DB4C-A11E-8CBAA9E4A1CD}"/>
              </a:ext>
            </a:extLst>
          </p:cNvPr>
          <p:cNvSpPr txBox="1"/>
          <p:nvPr/>
        </p:nvSpPr>
        <p:spPr>
          <a:xfrm>
            <a:off x="256022" y="2306020"/>
            <a:ext cx="836102" cy="276987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TL-D400S</a:t>
            </a:r>
          </a:p>
        </p:txBody>
      </p:sp>
      <p:pic>
        <p:nvPicPr>
          <p:cNvPr id="15" name="圖片 14" descr="一張含有 監視器, 坐, 小, 電腦 的圖片&#10;&#10;自動產生的描述">
            <a:extLst>
              <a:ext uri="{FF2B5EF4-FFF2-40B4-BE49-F238E27FC236}">
                <a16:creationId xmlns:a16="http://schemas.microsoft.com/office/drawing/2014/main" id="{2FA90DA6-D8DE-9A43-B81D-86ECEF2208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282" y="2961188"/>
            <a:ext cx="2078273" cy="1298921"/>
          </a:xfrm>
          <a:prstGeom prst="rect">
            <a:avLst/>
          </a:prstGeom>
        </p:spPr>
      </p:pic>
      <p:sp>
        <p:nvSpPr>
          <p:cNvPr id="17" name="TextBox 17">
            <a:extLst>
              <a:ext uri="{FF2B5EF4-FFF2-40B4-BE49-F238E27FC236}">
                <a16:creationId xmlns:a16="http://schemas.microsoft.com/office/drawing/2014/main" id="{3E5B1BAD-7333-CC47-AB68-27AB3A5A9126}"/>
              </a:ext>
            </a:extLst>
          </p:cNvPr>
          <p:cNvSpPr txBox="1"/>
          <p:nvPr/>
        </p:nvSpPr>
        <p:spPr>
          <a:xfrm>
            <a:off x="1151689" y="2253352"/>
            <a:ext cx="1615162" cy="430875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 sz="1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QXP-400eS-A1164</a:t>
            </a:r>
          </a:p>
          <a:p>
            <a:r>
              <a:rPr lang="en-US" altLang="zh-TW" sz="1000" b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PCIe 4-port SATA card</a:t>
            </a:r>
            <a:endParaRPr lang="en-US" sz="1000" b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F51015-EDC3-A749-89C1-385E187E87EF}"/>
              </a:ext>
            </a:extLst>
          </p:cNvPr>
          <p:cNvSpPr txBox="1"/>
          <p:nvPr/>
        </p:nvSpPr>
        <p:spPr>
          <a:xfrm>
            <a:off x="2701255" y="2309290"/>
            <a:ext cx="1599131" cy="276987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sz="1000">
                <a:solidFill>
                  <a:schemeClr val="tx1"/>
                </a:solidFill>
                <a:sym typeface="Arial" panose="020B0604020202020204" pitchFamily="34" charset="0"/>
              </a:rPr>
              <a:t>1 x </a:t>
            </a:r>
            <a:r>
              <a:rPr lang="en-US" sz="1000">
                <a:sym typeface="Arial" panose="020B0604020202020204" pitchFamily="34" charset="0"/>
              </a:rPr>
              <a:t>1M SFF-8088 cable</a:t>
            </a:r>
          </a:p>
        </p:txBody>
      </p:sp>
      <p:sp>
        <p:nvSpPr>
          <p:cNvPr id="19" name="TextBox 17">
            <a:extLst>
              <a:ext uri="{FF2B5EF4-FFF2-40B4-BE49-F238E27FC236}">
                <a16:creationId xmlns:a16="http://schemas.microsoft.com/office/drawing/2014/main" id="{C211E644-5573-DA46-A286-539A396278BF}"/>
              </a:ext>
            </a:extLst>
          </p:cNvPr>
          <p:cNvSpPr txBox="1"/>
          <p:nvPr/>
        </p:nvSpPr>
        <p:spPr>
          <a:xfrm>
            <a:off x="4742282" y="2337990"/>
            <a:ext cx="836102" cy="276987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sz="1000">
                <a:sym typeface="Arial" panose="020B0604020202020204" pitchFamily="34" charset="0"/>
              </a:rPr>
              <a:t>TL-D800S</a:t>
            </a: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F3D8DE5F-4CBF-DA44-870E-AE7B2178CE3E}"/>
              </a:ext>
            </a:extLst>
          </p:cNvPr>
          <p:cNvSpPr txBox="1"/>
          <p:nvPr/>
        </p:nvSpPr>
        <p:spPr>
          <a:xfrm>
            <a:off x="5721967" y="2284301"/>
            <a:ext cx="17397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QXP-800eS-A1164</a:t>
            </a:r>
          </a:p>
          <a:p>
            <a:pPr algn="ctr"/>
            <a:r>
              <a:rPr lang="en-US" altLang="zh-TW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PCIe 4-port SATA card</a:t>
            </a:r>
            <a:endParaRPr lang="en-US" sz="10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TextBox 17">
            <a:extLst>
              <a:ext uri="{FF2B5EF4-FFF2-40B4-BE49-F238E27FC236}">
                <a16:creationId xmlns:a16="http://schemas.microsoft.com/office/drawing/2014/main" id="{DEF06EE0-AC64-6142-A77B-0B7CF4CF9A19}"/>
              </a:ext>
            </a:extLst>
          </p:cNvPr>
          <p:cNvSpPr txBox="1"/>
          <p:nvPr/>
        </p:nvSpPr>
        <p:spPr>
          <a:xfrm>
            <a:off x="7412734" y="2368756"/>
            <a:ext cx="1537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</a:t>
            </a:r>
            <a:r>
              <a:rPr lang="en-US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1M</a:t>
            </a:r>
            <a:r>
              <a:rPr lang="en-US" sz="10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SFF-8088</a:t>
            </a:r>
            <a:r>
              <a:rPr lang="en-US" sz="10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cable</a:t>
            </a:r>
            <a:endParaRPr lang="en-US" altLang="zh-CN" sz="1000" b="1">
              <a:solidFill>
                <a:srgbClr val="39523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id="{3B1D2AF9-45E7-3148-B4BA-5A8C8630963E}"/>
              </a:ext>
            </a:extLst>
          </p:cNvPr>
          <p:cNvSpPr txBox="1"/>
          <p:nvPr/>
        </p:nvSpPr>
        <p:spPr>
          <a:xfrm>
            <a:off x="898187" y="4230113"/>
            <a:ext cx="8451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 sz="1000">
                <a:solidFill>
                  <a:srgbClr val="39523E"/>
                </a:solidFill>
                <a:cs typeface="Arial" panose="020B0604020202020204" pitchFamily="34" charset="0"/>
                <a:sym typeface="Arial" panose="020B0604020202020204" pitchFamily="34" charset="0"/>
              </a:rPr>
              <a:t>TL-D1600S</a:t>
            </a:r>
          </a:p>
        </p:txBody>
      </p:sp>
      <p:sp>
        <p:nvSpPr>
          <p:cNvPr id="23" name="TextBox 17">
            <a:extLst>
              <a:ext uri="{FF2B5EF4-FFF2-40B4-BE49-F238E27FC236}">
                <a16:creationId xmlns:a16="http://schemas.microsoft.com/office/drawing/2014/main" id="{0DDA5D1E-1AFA-234B-B561-50D6D7BCFA2E}"/>
              </a:ext>
            </a:extLst>
          </p:cNvPr>
          <p:cNvSpPr txBox="1"/>
          <p:nvPr/>
        </p:nvSpPr>
        <p:spPr>
          <a:xfrm>
            <a:off x="2603475" y="4153168"/>
            <a:ext cx="15600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QXP-1600eS</a:t>
            </a:r>
          </a:p>
          <a:p>
            <a:pPr algn="ctr"/>
            <a:r>
              <a:rPr lang="en-US" altLang="zh-TW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PCIe 16-port SATA card</a:t>
            </a:r>
            <a:endParaRPr lang="en-US" sz="10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id="{656F0AC3-855E-7142-B16E-DE9A4D3CC099}"/>
              </a:ext>
            </a:extLst>
          </p:cNvPr>
          <p:cNvSpPr txBox="1"/>
          <p:nvPr/>
        </p:nvSpPr>
        <p:spPr>
          <a:xfrm>
            <a:off x="4541955" y="4230113"/>
            <a:ext cx="22910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 x </a:t>
            </a:r>
            <a:r>
              <a:rPr lang="en-US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1M SFF-8088 to</a:t>
            </a:r>
            <a:r>
              <a:rPr lang="en-US" altLang="zh-CN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SFF-8644 cable</a:t>
            </a:r>
          </a:p>
        </p:txBody>
      </p:sp>
      <p:sp>
        <p:nvSpPr>
          <p:cNvPr id="25" name="TextBox 17">
            <a:extLst>
              <a:ext uri="{FF2B5EF4-FFF2-40B4-BE49-F238E27FC236}">
                <a16:creationId xmlns:a16="http://schemas.microsoft.com/office/drawing/2014/main" id="{CAEF4EF8-B596-4045-8ACA-ED750637ACD1}"/>
              </a:ext>
            </a:extLst>
          </p:cNvPr>
          <p:cNvSpPr txBox="1"/>
          <p:nvPr/>
        </p:nvSpPr>
        <p:spPr>
          <a:xfrm>
            <a:off x="1112305" y="1500961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6" name="TextBox 17">
            <a:extLst>
              <a:ext uri="{FF2B5EF4-FFF2-40B4-BE49-F238E27FC236}">
                <a16:creationId xmlns:a16="http://schemas.microsoft.com/office/drawing/2014/main" id="{6978E717-66ED-E547-9133-041AB889BCEA}"/>
              </a:ext>
            </a:extLst>
          </p:cNvPr>
          <p:cNvSpPr txBox="1"/>
          <p:nvPr/>
        </p:nvSpPr>
        <p:spPr>
          <a:xfrm>
            <a:off x="2437851" y="1488087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7" name="TextBox 17">
            <a:extLst>
              <a:ext uri="{FF2B5EF4-FFF2-40B4-BE49-F238E27FC236}">
                <a16:creationId xmlns:a16="http://schemas.microsoft.com/office/drawing/2014/main" id="{3E10F258-F043-4043-B14B-47BD4F6B0176}"/>
              </a:ext>
            </a:extLst>
          </p:cNvPr>
          <p:cNvSpPr txBox="1"/>
          <p:nvPr/>
        </p:nvSpPr>
        <p:spPr>
          <a:xfrm>
            <a:off x="5769222" y="1579834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8" name="TextBox 17">
            <a:extLst>
              <a:ext uri="{FF2B5EF4-FFF2-40B4-BE49-F238E27FC236}">
                <a16:creationId xmlns:a16="http://schemas.microsoft.com/office/drawing/2014/main" id="{265EACAE-EB22-E249-ADCC-EFCE8D3BC595}"/>
              </a:ext>
            </a:extLst>
          </p:cNvPr>
          <p:cNvSpPr txBox="1"/>
          <p:nvPr/>
        </p:nvSpPr>
        <p:spPr>
          <a:xfrm>
            <a:off x="7270398" y="1579834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9" name="TextBox 17">
            <a:extLst>
              <a:ext uri="{FF2B5EF4-FFF2-40B4-BE49-F238E27FC236}">
                <a16:creationId xmlns:a16="http://schemas.microsoft.com/office/drawing/2014/main" id="{35A67BD6-B079-A144-A343-A949385699E1}"/>
              </a:ext>
            </a:extLst>
          </p:cNvPr>
          <p:cNvSpPr txBox="1"/>
          <p:nvPr/>
        </p:nvSpPr>
        <p:spPr>
          <a:xfrm>
            <a:off x="2264521" y="3355939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30" name="TextBox 17">
            <a:extLst>
              <a:ext uri="{FF2B5EF4-FFF2-40B4-BE49-F238E27FC236}">
                <a16:creationId xmlns:a16="http://schemas.microsoft.com/office/drawing/2014/main" id="{47843439-754B-044C-B2BF-210BA8AEAF12}"/>
              </a:ext>
            </a:extLst>
          </p:cNvPr>
          <p:cNvSpPr txBox="1"/>
          <p:nvPr/>
        </p:nvSpPr>
        <p:spPr>
          <a:xfrm>
            <a:off x="4044070" y="3346399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+</a:t>
            </a:r>
          </a:p>
        </p:txBody>
      </p:sp>
      <p:pic>
        <p:nvPicPr>
          <p:cNvPr id="4" name="圖片 3" descr="一張含有 電路 的圖片&#10;&#10;自動產生的描述">
            <a:extLst>
              <a:ext uri="{FF2B5EF4-FFF2-40B4-BE49-F238E27FC236}">
                <a16:creationId xmlns:a16="http://schemas.microsoft.com/office/drawing/2014/main" id="{35F98DAD-3BE0-482F-8875-9DF6AF916B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0370" y="1278006"/>
            <a:ext cx="746501" cy="995831"/>
          </a:xfrm>
          <a:prstGeom prst="rect">
            <a:avLst/>
          </a:prstGeom>
        </p:spPr>
      </p:pic>
      <p:pic>
        <p:nvPicPr>
          <p:cNvPr id="6" name="圖片 5" descr="一張含有 電子用品, 電路 的圖片&#10;&#10;自動產生的描述">
            <a:extLst>
              <a:ext uri="{FF2B5EF4-FFF2-40B4-BE49-F238E27FC236}">
                <a16:creationId xmlns:a16="http://schemas.microsoft.com/office/drawing/2014/main" id="{C1FD96F0-7DE2-4354-B1E4-E63C44ADA99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1996" y="1333132"/>
            <a:ext cx="1269425" cy="99583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2B4CCDA-1166-4206-8E8B-617A7BC364B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8013" y="3143215"/>
            <a:ext cx="1243492" cy="995831"/>
          </a:xfrm>
          <a:prstGeom prst="rect">
            <a:avLst/>
          </a:prstGeom>
        </p:spPr>
      </p:pic>
      <p:pic>
        <p:nvPicPr>
          <p:cNvPr id="31" name="圖片 30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D3EC58E6-FC1E-4EF6-86E3-DACECFCE9E6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1842" y="1349130"/>
            <a:ext cx="764612" cy="862013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2" name="圖片 31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2226AF4D-2105-4E1B-A770-137A81760D5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5382" y="3104637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3" name="圖片 32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250CB1FE-43A1-4E58-B2EB-8DF7242C68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2574" y="1370727"/>
            <a:ext cx="764612" cy="862013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4" name="圖片 33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9FD3E550-AA10-44FC-956C-1A1193B2E85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4455" y="1370727"/>
            <a:ext cx="764612" cy="862013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5" name="圖片 34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AF58DF71-EC98-47C3-921D-FC1D336FA13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2131" y="3104637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6" name="圖片 35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BE82C1EB-0904-4C2C-BA3D-C7A896DB4BC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8879" y="3104637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7" name="圖片 36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FC4E3F5E-0126-4A58-8A05-ECCDE6E39DD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5627" y="3104637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6508B28B-AB7F-4540-BE3D-638D3F94040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595" y="1329298"/>
            <a:ext cx="755474" cy="854110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53B33D1C-9743-49C8-BEC0-6035DA61459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4237" y="1438203"/>
            <a:ext cx="1398280" cy="873925"/>
          </a:xfrm>
          <a:prstGeom prst="rect">
            <a:avLst/>
          </a:prstGeom>
        </p:spPr>
      </p:pic>
      <p:sp>
        <p:nvSpPr>
          <p:cNvPr id="40" name="Shape 528">
            <a:extLst>
              <a:ext uri="{FF2B5EF4-FFF2-40B4-BE49-F238E27FC236}">
                <a16:creationId xmlns:a16="http://schemas.microsoft.com/office/drawing/2014/main" id="{F117DDFD-1E60-4275-A7C3-88D4EAF88638}"/>
              </a:ext>
            </a:extLst>
          </p:cNvPr>
          <p:cNvSpPr/>
          <p:nvPr/>
        </p:nvSpPr>
        <p:spPr>
          <a:xfrm>
            <a:off x="189673" y="1158403"/>
            <a:ext cx="4034248" cy="1526452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528">
            <a:extLst>
              <a:ext uri="{FF2B5EF4-FFF2-40B4-BE49-F238E27FC236}">
                <a16:creationId xmlns:a16="http://schemas.microsoft.com/office/drawing/2014/main" id="{C5BD2AAE-13FB-4BBC-BF95-E87FDC3495D0}"/>
              </a:ext>
            </a:extLst>
          </p:cNvPr>
          <p:cNvSpPr/>
          <p:nvPr/>
        </p:nvSpPr>
        <p:spPr>
          <a:xfrm>
            <a:off x="4342938" y="1158403"/>
            <a:ext cx="4591620" cy="1526452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Shape 528">
            <a:extLst>
              <a:ext uri="{FF2B5EF4-FFF2-40B4-BE49-F238E27FC236}">
                <a16:creationId xmlns:a16="http://schemas.microsoft.com/office/drawing/2014/main" id="{217FB3D8-890D-461D-8159-41CFB275DC9B}"/>
              </a:ext>
            </a:extLst>
          </p:cNvPr>
          <p:cNvSpPr/>
          <p:nvPr/>
        </p:nvSpPr>
        <p:spPr>
          <a:xfrm>
            <a:off x="189673" y="2857083"/>
            <a:ext cx="7272034" cy="1732024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51456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528">
            <a:extLst>
              <a:ext uri="{FF2B5EF4-FFF2-40B4-BE49-F238E27FC236}">
                <a16:creationId xmlns:a16="http://schemas.microsoft.com/office/drawing/2014/main" id="{39064EF4-F845-4C78-9C54-6A4DCC817067}"/>
              </a:ext>
            </a:extLst>
          </p:cNvPr>
          <p:cNvSpPr/>
          <p:nvPr/>
        </p:nvSpPr>
        <p:spPr>
          <a:xfrm>
            <a:off x="193057" y="3126080"/>
            <a:ext cx="3995781" cy="1658484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CN" altLang="en-US" sz="1800" b="0" i="0" u="none" strike="noStrike" cap="none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BD1CCAD-7633-48E8-A7A9-A89E305A1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/>
              <a:t>Network Expansion</a:t>
            </a:r>
            <a:r>
              <a:rPr lang="zh-CN" altLang="en-US"/>
              <a:t>：</a:t>
            </a:r>
            <a:br>
              <a:rPr lang="en-US" altLang="zh-CN"/>
            </a:br>
            <a:r>
              <a:rPr lang="en-US" altLang="zh-CN"/>
              <a:t>Versatile Network Expansion Accessories</a:t>
            </a:r>
            <a:endParaRPr lang="zh-TW"/>
          </a:p>
        </p:txBody>
      </p:sp>
      <p:sp>
        <p:nvSpPr>
          <p:cNvPr id="5" name="Shape 528">
            <a:extLst>
              <a:ext uri="{FF2B5EF4-FFF2-40B4-BE49-F238E27FC236}">
                <a16:creationId xmlns:a16="http://schemas.microsoft.com/office/drawing/2014/main" id="{24B77BE9-F0CE-48C8-A5E7-F237C20D82CF}"/>
              </a:ext>
            </a:extLst>
          </p:cNvPr>
          <p:cNvSpPr/>
          <p:nvPr/>
        </p:nvSpPr>
        <p:spPr>
          <a:xfrm>
            <a:off x="192226" y="1238819"/>
            <a:ext cx="6127955" cy="1658484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CN" altLang="en-US" sz="1800" b="0" i="0" u="none" strike="noStrike" cap="none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1" name="TextBox 45">
            <a:extLst>
              <a:ext uri="{FF2B5EF4-FFF2-40B4-BE49-F238E27FC236}">
                <a16:creationId xmlns:a16="http://schemas.microsoft.com/office/drawing/2014/main" id="{3B07719A-5788-44BF-BF3A-A2A1E829E893}"/>
              </a:ext>
            </a:extLst>
          </p:cNvPr>
          <p:cNvSpPr txBox="1"/>
          <p:nvPr/>
        </p:nvSpPr>
        <p:spPr>
          <a:xfrm>
            <a:off x="4793860" y="2612439"/>
            <a:ext cx="1526321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100" b="1">
                <a:solidFill>
                  <a:srgbClr val="39523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QXG-10G2T-107</a:t>
            </a:r>
            <a:endParaRPr lang="zh-TW" altLang="en-US" sz="1100" b="1">
              <a:solidFill>
                <a:srgbClr val="39523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73">
            <a:extLst>
              <a:ext uri="{FF2B5EF4-FFF2-40B4-BE49-F238E27FC236}">
                <a16:creationId xmlns:a16="http://schemas.microsoft.com/office/drawing/2014/main" id="{37923793-AD03-4606-9BA8-E4B0273155C2}"/>
              </a:ext>
            </a:extLst>
          </p:cNvPr>
          <p:cNvSpPr txBox="1"/>
          <p:nvPr/>
        </p:nvSpPr>
        <p:spPr>
          <a:xfrm>
            <a:off x="1896203" y="2581167"/>
            <a:ext cx="1602965" cy="292376"/>
          </a:xfrm>
          <a:prstGeom prst="rect">
            <a:avLst/>
          </a:prstGeom>
          <a:noFill/>
        </p:spPr>
        <p:txBody>
          <a:bodyPr wrap="square" lIns="121908" tIns="60954" rIns="121908" bIns="60954" rtlCol="0" anchor="t">
            <a:spAutoFit/>
          </a:bodyPr>
          <a:lstStyle/>
          <a:p>
            <a:pPr algn="ctr"/>
            <a:r>
              <a:rPr lang="en-US" sz="1100" b="1">
                <a:solidFill>
                  <a:srgbClr val="39523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LAN-10G2T-X550</a:t>
            </a:r>
            <a:endParaRPr lang="zh-TW" altLang="en-US" sz="1200" b="1">
              <a:solidFill>
                <a:srgbClr val="39523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" name="圖片 46" descr="LAN-10G2T_x550+bracket.png">
            <a:extLst>
              <a:ext uri="{FF2B5EF4-FFF2-40B4-BE49-F238E27FC236}">
                <a16:creationId xmlns:a16="http://schemas.microsoft.com/office/drawing/2014/main" id="{EEFF19AC-CD04-4AF2-B955-4342331D422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81939" y="1947601"/>
            <a:ext cx="1146005" cy="649538"/>
          </a:xfrm>
          <a:prstGeom prst="rect">
            <a:avLst/>
          </a:prstGeom>
        </p:spPr>
      </p:pic>
      <p:sp>
        <p:nvSpPr>
          <p:cNvPr id="20" name="TextBox 29">
            <a:extLst>
              <a:ext uri="{FF2B5EF4-FFF2-40B4-BE49-F238E27FC236}">
                <a16:creationId xmlns:a16="http://schemas.microsoft.com/office/drawing/2014/main" id="{95818D34-4C3B-4C0B-B2E9-7DEE405794E2}"/>
              </a:ext>
            </a:extLst>
          </p:cNvPr>
          <p:cNvSpPr txBox="1"/>
          <p:nvPr/>
        </p:nvSpPr>
        <p:spPr>
          <a:xfrm>
            <a:off x="401030" y="2581167"/>
            <a:ext cx="1453259" cy="292376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/>
          <a:p>
            <a:r>
              <a:rPr lang="en-US" sz="1100" b="1">
                <a:solidFill>
                  <a:srgbClr val="39523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QXG-10G2SF-CX4</a:t>
            </a:r>
          </a:p>
        </p:txBody>
      </p:sp>
      <p:sp>
        <p:nvSpPr>
          <p:cNvPr id="43" name="TextBox 29">
            <a:extLst>
              <a:ext uri="{FF2B5EF4-FFF2-40B4-BE49-F238E27FC236}">
                <a16:creationId xmlns:a16="http://schemas.microsoft.com/office/drawing/2014/main" id="{39FAA6E8-04E2-EA43-9204-1D1561C7C742}"/>
              </a:ext>
            </a:extLst>
          </p:cNvPr>
          <p:cNvSpPr txBox="1"/>
          <p:nvPr/>
        </p:nvSpPr>
        <p:spPr>
          <a:xfrm>
            <a:off x="478732" y="4488988"/>
            <a:ext cx="957930" cy="292376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QXG-5G1T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092BF1C6-92C8-F24D-84AE-6DA1119815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520" y="3757420"/>
            <a:ext cx="1287455" cy="806805"/>
          </a:xfrm>
          <a:prstGeom prst="rect">
            <a:avLst/>
          </a:prstGeom>
        </p:spPr>
      </p:pic>
      <p:sp>
        <p:nvSpPr>
          <p:cNvPr id="45" name="TextBox 29">
            <a:extLst>
              <a:ext uri="{FF2B5EF4-FFF2-40B4-BE49-F238E27FC236}">
                <a16:creationId xmlns:a16="http://schemas.microsoft.com/office/drawing/2014/main" id="{C310ADD9-A473-6D44-A3A2-DE91256A9E26}"/>
              </a:ext>
            </a:extLst>
          </p:cNvPr>
          <p:cNvSpPr txBox="1"/>
          <p:nvPr/>
        </p:nvSpPr>
        <p:spPr>
          <a:xfrm>
            <a:off x="1715801" y="4488988"/>
            <a:ext cx="957930" cy="292376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QXG-5G2T</a:t>
            </a:r>
          </a:p>
        </p:txBody>
      </p:sp>
      <p:sp>
        <p:nvSpPr>
          <p:cNvPr id="47" name="TextBox 29">
            <a:extLst>
              <a:ext uri="{FF2B5EF4-FFF2-40B4-BE49-F238E27FC236}">
                <a16:creationId xmlns:a16="http://schemas.microsoft.com/office/drawing/2014/main" id="{46A2F5E4-8623-B145-BF0A-DAA74F8BA667}"/>
              </a:ext>
            </a:extLst>
          </p:cNvPr>
          <p:cNvSpPr txBox="1"/>
          <p:nvPr/>
        </p:nvSpPr>
        <p:spPr>
          <a:xfrm>
            <a:off x="2982133" y="4488988"/>
            <a:ext cx="957930" cy="292376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QXG-5G4T</a:t>
            </a: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63DDB097-6E9B-3A47-9C41-F3280FA3FB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5076" y="3808186"/>
            <a:ext cx="1164615" cy="729825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85D5C650-2543-FD47-8C75-72A8D2A748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7706" y="3801397"/>
            <a:ext cx="1183510" cy="741666"/>
          </a:xfrm>
          <a:prstGeom prst="rect">
            <a:avLst/>
          </a:prstGeom>
        </p:spPr>
      </p:pic>
      <p:sp>
        <p:nvSpPr>
          <p:cNvPr id="56" name="文字方塊 55">
            <a:extLst>
              <a:ext uri="{FF2B5EF4-FFF2-40B4-BE49-F238E27FC236}">
                <a16:creationId xmlns:a16="http://schemas.microsoft.com/office/drawing/2014/main" id="{39388A57-6DB5-774C-8EEE-0EA6361EE25A}"/>
              </a:ext>
            </a:extLst>
          </p:cNvPr>
          <p:cNvSpPr txBox="1"/>
          <p:nvPr/>
        </p:nvSpPr>
        <p:spPr>
          <a:xfrm>
            <a:off x="730243" y="3453053"/>
            <a:ext cx="721167" cy="2724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kumimoji="1" sz="1000">
                <a:solidFill>
                  <a:schemeClr val="tx1"/>
                </a:solidFill>
              </a:defRPr>
            </a:lvl1pPr>
          </a:lstStyle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x RJ45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6B84B362-9153-8944-A264-BA84C63308A3}"/>
              </a:ext>
            </a:extLst>
          </p:cNvPr>
          <p:cNvSpPr txBox="1"/>
          <p:nvPr/>
        </p:nvSpPr>
        <p:spPr>
          <a:xfrm>
            <a:off x="1895038" y="3453053"/>
            <a:ext cx="721167" cy="2724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zh-TW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RJ45</a:t>
            </a:r>
            <a:endParaRPr kumimoji="1"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E0C93384-1ED2-144D-9243-6F01DB00DB85}"/>
              </a:ext>
            </a:extLst>
          </p:cNvPr>
          <p:cNvSpPr txBox="1"/>
          <p:nvPr/>
        </p:nvSpPr>
        <p:spPr>
          <a:xfrm>
            <a:off x="3243572" y="3453053"/>
            <a:ext cx="721167" cy="2724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zh-TW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x RJ45</a:t>
            </a:r>
            <a:endParaRPr kumimoji="1"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45">
            <a:extLst>
              <a:ext uri="{FF2B5EF4-FFF2-40B4-BE49-F238E27FC236}">
                <a16:creationId xmlns:a16="http://schemas.microsoft.com/office/drawing/2014/main" id="{01EF8245-0FB0-7347-9DF6-7A0BA9196594}"/>
              </a:ext>
            </a:extLst>
          </p:cNvPr>
          <p:cNvSpPr txBox="1"/>
          <p:nvPr/>
        </p:nvSpPr>
        <p:spPr>
          <a:xfrm>
            <a:off x="3350354" y="2598501"/>
            <a:ext cx="1526321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100" b="1">
                <a:solidFill>
                  <a:srgbClr val="39523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QXG-10G2T-107</a:t>
            </a:r>
            <a:endParaRPr lang="zh-TW" altLang="en-US" sz="1100" b="1">
              <a:solidFill>
                <a:srgbClr val="39523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BB0E9AC8-F0C9-2B40-842D-491CC7CD5C79}"/>
              </a:ext>
            </a:extLst>
          </p:cNvPr>
          <p:cNvSpPr txBox="1"/>
          <p:nvPr/>
        </p:nvSpPr>
        <p:spPr>
          <a:xfrm>
            <a:off x="3728925" y="1614203"/>
            <a:ext cx="721167" cy="2724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 anchor="t">
            <a:spAutoFit/>
          </a:bodyPr>
          <a:lstStyle/>
          <a:p>
            <a:r>
              <a:rPr kumimoji="1" lang="en-US" altLang="zh-TW" sz="1000" b="1">
                <a:solidFill>
                  <a:schemeClr val="bg1"/>
                </a:solidFill>
              </a:rPr>
              <a:t>2 x RJ45</a:t>
            </a:r>
            <a:endParaRPr kumimoji="1" lang="zh-TW" altLang="en-US" sz="1000" b="1">
              <a:solidFill>
                <a:schemeClr val="bg1"/>
              </a:solidFill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E018BC3E-95E7-2C44-8FC9-566CBFC6F365}"/>
              </a:ext>
            </a:extLst>
          </p:cNvPr>
          <p:cNvSpPr txBox="1"/>
          <p:nvPr/>
        </p:nvSpPr>
        <p:spPr>
          <a:xfrm>
            <a:off x="5179595" y="1614203"/>
            <a:ext cx="691314" cy="2724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 anchor="t">
            <a:spAutoFit/>
          </a:bodyPr>
          <a:lstStyle/>
          <a:p>
            <a:r>
              <a:rPr kumimoji="1" lang="en-US" altLang="zh-TW" sz="1000" b="1">
                <a:solidFill>
                  <a:schemeClr val="bg1"/>
                </a:solidFill>
              </a:rPr>
              <a:t>1x RJ45</a:t>
            </a:r>
            <a:endParaRPr kumimoji="1" lang="zh-TW" altLang="en-US" sz="1000" b="1">
              <a:solidFill>
                <a:schemeClr val="bg1"/>
              </a:solidFill>
            </a:endParaRP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988A6159-1E58-7F43-98A8-F89F17E16AF0}"/>
              </a:ext>
            </a:extLst>
          </p:cNvPr>
          <p:cNvSpPr txBox="1"/>
          <p:nvPr/>
        </p:nvSpPr>
        <p:spPr>
          <a:xfrm>
            <a:off x="730243" y="1614203"/>
            <a:ext cx="740961" cy="2724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zh-TW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SFP+</a:t>
            </a:r>
            <a:endParaRPr kumimoji="1"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0" name="圖片 69">
            <a:extLst>
              <a:ext uri="{FF2B5EF4-FFF2-40B4-BE49-F238E27FC236}">
                <a16:creationId xmlns:a16="http://schemas.microsoft.com/office/drawing/2014/main" id="{D5644308-9B86-6D48-84E3-14D228FC3F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152" y="1950556"/>
            <a:ext cx="1107936" cy="692337"/>
          </a:xfrm>
          <a:prstGeom prst="rect">
            <a:avLst/>
          </a:prstGeom>
        </p:spPr>
      </p:pic>
      <p:sp>
        <p:nvSpPr>
          <p:cNvPr id="17" name="TextBox 76">
            <a:extLst>
              <a:ext uri="{FF2B5EF4-FFF2-40B4-BE49-F238E27FC236}">
                <a16:creationId xmlns:a16="http://schemas.microsoft.com/office/drawing/2014/main" id="{C3930D45-CD26-47AC-B24C-D3EFB230FDBC}"/>
              </a:ext>
            </a:extLst>
          </p:cNvPr>
          <p:cNvSpPr txBox="1"/>
          <p:nvPr/>
        </p:nvSpPr>
        <p:spPr>
          <a:xfrm>
            <a:off x="4619768" y="4496677"/>
            <a:ext cx="1454861" cy="292376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LAN-40G2SF-MLX</a:t>
            </a:r>
          </a:p>
        </p:txBody>
      </p:sp>
      <p:sp>
        <p:nvSpPr>
          <p:cNvPr id="55" name="TextBox 76">
            <a:extLst>
              <a:ext uri="{FF2B5EF4-FFF2-40B4-BE49-F238E27FC236}">
                <a16:creationId xmlns:a16="http://schemas.microsoft.com/office/drawing/2014/main" id="{E0F654A7-FA76-E648-BBFD-6F58934AF787}"/>
              </a:ext>
            </a:extLst>
          </p:cNvPr>
          <p:cNvSpPr txBox="1"/>
          <p:nvPr/>
        </p:nvSpPr>
        <p:spPr>
          <a:xfrm>
            <a:off x="6248028" y="4504371"/>
            <a:ext cx="1391728" cy="2616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sz="1100" b="1">
                <a:solidFill>
                  <a:srgbClr val="39523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QXG-25G2SF-CX4</a:t>
            </a: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206BEB08-93B6-6C4E-8A09-DC46A4116AAF}"/>
              </a:ext>
            </a:extLst>
          </p:cNvPr>
          <p:cNvSpPr txBox="1"/>
          <p:nvPr/>
        </p:nvSpPr>
        <p:spPr>
          <a:xfrm>
            <a:off x="5047482" y="3453053"/>
            <a:ext cx="633039" cy="2724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zh-TW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40Gb/s</a:t>
            </a:r>
            <a:endParaRPr kumimoji="1"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BEDB12C6-BF4F-FC4D-90ED-4C54056E4802}"/>
              </a:ext>
            </a:extLst>
          </p:cNvPr>
          <p:cNvSpPr txBox="1"/>
          <p:nvPr/>
        </p:nvSpPr>
        <p:spPr>
          <a:xfrm>
            <a:off x="6535903" y="3453053"/>
            <a:ext cx="633039" cy="2724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zh-TW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25Gb/s</a:t>
            </a:r>
            <a:endParaRPr kumimoji="1"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圖片 70">
            <a:extLst>
              <a:ext uri="{FF2B5EF4-FFF2-40B4-BE49-F238E27FC236}">
                <a16:creationId xmlns:a16="http://schemas.microsoft.com/office/drawing/2014/main" id="{0F0339D3-F5CF-F048-908D-6CDDB8C612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0993" y="3768000"/>
            <a:ext cx="1307875" cy="817277"/>
          </a:xfrm>
          <a:prstGeom prst="rect">
            <a:avLst/>
          </a:prstGeom>
        </p:spPr>
      </p:pic>
      <p:sp>
        <p:nvSpPr>
          <p:cNvPr id="73" name="文字方塊 72">
            <a:extLst>
              <a:ext uri="{FF2B5EF4-FFF2-40B4-BE49-F238E27FC236}">
                <a16:creationId xmlns:a16="http://schemas.microsoft.com/office/drawing/2014/main" id="{0ADF4E3D-AE90-8940-AF8C-4080F1C1BBED}"/>
              </a:ext>
            </a:extLst>
          </p:cNvPr>
          <p:cNvSpPr txBox="1"/>
          <p:nvPr/>
        </p:nvSpPr>
        <p:spPr>
          <a:xfrm>
            <a:off x="2272008" y="1614203"/>
            <a:ext cx="721167" cy="2724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 anchor="t">
            <a:spAutoFit/>
          </a:bodyPr>
          <a:lstStyle/>
          <a:p>
            <a:r>
              <a:rPr kumimoji="1" lang="en-US" altLang="zh-TW" sz="1000" b="1">
                <a:solidFill>
                  <a:schemeClr val="bg1"/>
                </a:solidFill>
              </a:rPr>
              <a:t>2 x RJ45</a:t>
            </a:r>
            <a:endParaRPr lang="zh-TW" altLang="en-US" sz="1000" b="1">
              <a:solidFill>
                <a:schemeClr val="bg1"/>
              </a:solidFill>
            </a:endParaRPr>
          </a:p>
        </p:txBody>
      </p:sp>
      <p:sp>
        <p:nvSpPr>
          <p:cNvPr id="81" name="TextBox 45">
            <a:extLst>
              <a:ext uri="{FF2B5EF4-FFF2-40B4-BE49-F238E27FC236}">
                <a16:creationId xmlns:a16="http://schemas.microsoft.com/office/drawing/2014/main" id="{1F68397C-4447-5F46-809F-0A050C350D2D}"/>
              </a:ext>
            </a:extLst>
          </p:cNvPr>
          <p:cNvSpPr txBox="1"/>
          <p:nvPr/>
        </p:nvSpPr>
        <p:spPr>
          <a:xfrm>
            <a:off x="6463510" y="2564704"/>
            <a:ext cx="2514572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QXG-32G2FC/QXG-16G2FC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3" name="圖片 82">
            <a:extLst>
              <a:ext uri="{FF2B5EF4-FFF2-40B4-BE49-F238E27FC236}">
                <a16:creationId xmlns:a16="http://schemas.microsoft.com/office/drawing/2014/main" id="{20288748-F454-8146-8B0D-A00BC7F813E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0837" y="1687713"/>
            <a:ext cx="1397045" cy="873412"/>
          </a:xfrm>
          <a:prstGeom prst="rect">
            <a:avLst/>
          </a:prstGeom>
        </p:spPr>
      </p:pic>
      <p:sp>
        <p:nvSpPr>
          <p:cNvPr id="85" name="圓角化對角線角落矩形 8">
            <a:extLst>
              <a:ext uri="{FF2B5EF4-FFF2-40B4-BE49-F238E27FC236}">
                <a16:creationId xmlns:a16="http://schemas.microsoft.com/office/drawing/2014/main" id="{0579C713-0693-4BEE-98AD-7C0EA08F1AD3}"/>
              </a:ext>
            </a:extLst>
          </p:cNvPr>
          <p:cNvSpPr/>
          <p:nvPr/>
        </p:nvSpPr>
        <p:spPr>
          <a:xfrm>
            <a:off x="374848" y="1107785"/>
            <a:ext cx="2394843" cy="434357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10GbE Network Card</a:t>
            </a:r>
          </a:p>
        </p:txBody>
      </p:sp>
      <p:sp>
        <p:nvSpPr>
          <p:cNvPr id="86" name="Shape 528">
            <a:extLst>
              <a:ext uri="{FF2B5EF4-FFF2-40B4-BE49-F238E27FC236}">
                <a16:creationId xmlns:a16="http://schemas.microsoft.com/office/drawing/2014/main" id="{EA298FED-2314-4DE5-BB27-8D5C67F71861}"/>
              </a:ext>
            </a:extLst>
          </p:cNvPr>
          <p:cNvSpPr/>
          <p:nvPr/>
        </p:nvSpPr>
        <p:spPr>
          <a:xfrm>
            <a:off x="6438740" y="1238819"/>
            <a:ext cx="2514572" cy="1658484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CN" altLang="en-US" sz="1800" b="0" i="0" u="none" strike="noStrike" cap="none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87" name="圓角化對角線角落矩形 8">
            <a:extLst>
              <a:ext uri="{FF2B5EF4-FFF2-40B4-BE49-F238E27FC236}">
                <a16:creationId xmlns:a16="http://schemas.microsoft.com/office/drawing/2014/main" id="{20FF0F44-DFA9-4DB3-B985-7E4F95D085C3}"/>
              </a:ext>
            </a:extLst>
          </p:cNvPr>
          <p:cNvSpPr/>
          <p:nvPr/>
        </p:nvSpPr>
        <p:spPr>
          <a:xfrm>
            <a:off x="6621362" y="1107785"/>
            <a:ext cx="1623394" cy="434357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r>
              <a:rPr lang="en-US" altLang="zh-TW" sz="1600" b="1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Fibre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Channel</a:t>
            </a:r>
          </a:p>
        </p:txBody>
      </p:sp>
      <p:sp>
        <p:nvSpPr>
          <p:cNvPr id="89" name="圓角化對角線角落矩形 8">
            <a:extLst>
              <a:ext uri="{FF2B5EF4-FFF2-40B4-BE49-F238E27FC236}">
                <a16:creationId xmlns:a16="http://schemas.microsoft.com/office/drawing/2014/main" id="{D5AD07BD-E9B4-49E0-99EB-27FB9C3CF744}"/>
              </a:ext>
            </a:extLst>
          </p:cNvPr>
          <p:cNvSpPr/>
          <p:nvPr/>
        </p:nvSpPr>
        <p:spPr>
          <a:xfrm>
            <a:off x="374849" y="2935978"/>
            <a:ext cx="2394842" cy="434357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5GbE Network Card</a:t>
            </a:r>
          </a:p>
        </p:txBody>
      </p:sp>
      <p:sp>
        <p:nvSpPr>
          <p:cNvPr id="90" name="Shape 528">
            <a:extLst>
              <a:ext uri="{FF2B5EF4-FFF2-40B4-BE49-F238E27FC236}">
                <a16:creationId xmlns:a16="http://schemas.microsoft.com/office/drawing/2014/main" id="{DE8B63BE-F96A-44F4-93FE-EA4A550B6777}"/>
              </a:ext>
            </a:extLst>
          </p:cNvPr>
          <p:cNvSpPr/>
          <p:nvPr/>
        </p:nvSpPr>
        <p:spPr>
          <a:xfrm>
            <a:off x="4299875" y="3126080"/>
            <a:ext cx="3429584" cy="1658484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CN" altLang="en-US" sz="1800" b="0" i="0" u="none" strike="noStrike" cap="none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91" name="圓角化對角線角落矩形 8">
            <a:extLst>
              <a:ext uri="{FF2B5EF4-FFF2-40B4-BE49-F238E27FC236}">
                <a16:creationId xmlns:a16="http://schemas.microsoft.com/office/drawing/2014/main" id="{AD550588-3ACA-4A3E-8CE8-F770C557595B}"/>
              </a:ext>
            </a:extLst>
          </p:cNvPr>
          <p:cNvSpPr/>
          <p:nvPr/>
        </p:nvSpPr>
        <p:spPr>
          <a:xfrm>
            <a:off x="4481664" y="2935978"/>
            <a:ext cx="2601147" cy="434357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40/25GbE</a:t>
            </a:r>
            <a:r>
              <a:rPr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Network Card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F675DF2-755B-7D4A-A028-1BD07A99FCC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6660" y="1958153"/>
            <a:ext cx="952500" cy="596900"/>
          </a:xfrm>
          <a:prstGeom prst="rect">
            <a:avLst/>
          </a:prstGeom>
        </p:spPr>
      </p:pic>
      <p:pic>
        <p:nvPicPr>
          <p:cNvPr id="41" name="Picture 53">
            <a:extLst>
              <a:ext uri="{FF2B5EF4-FFF2-40B4-BE49-F238E27FC236}">
                <a16:creationId xmlns:a16="http://schemas.microsoft.com/office/drawing/2014/main" id="{08B258AB-9964-4076-8907-39000DB4F64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4931" y="1943850"/>
            <a:ext cx="1192146" cy="745223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9C90252C-3BD3-4A67-904A-7FA58A15075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2106" y="3589260"/>
            <a:ext cx="1519575" cy="113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834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圓角化對角線角落矩形 8">
            <a:extLst>
              <a:ext uri="{FF2B5EF4-FFF2-40B4-BE49-F238E27FC236}">
                <a16:creationId xmlns:a16="http://schemas.microsoft.com/office/drawing/2014/main" id="{A38478E2-1D52-4915-98B2-C709C8A0E3F2}"/>
              </a:ext>
            </a:extLst>
          </p:cNvPr>
          <p:cNvSpPr/>
          <p:nvPr/>
        </p:nvSpPr>
        <p:spPr>
          <a:xfrm>
            <a:off x="3698106" y="1623846"/>
            <a:ext cx="4567742" cy="490864"/>
          </a:xfrm>
          <a:prstGeom prst="snip2DiagRect">
            <a:avLst>
              <a:gd name="adj1" fmla="val 0"/>
              <a:gd name="adj2" fmla="val 2805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A9602C08-1BB1-4C18-A470-6AD067CD5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/>
              <a:t>Performance Expansion</a:t>
            </a:r>
            <a:r>
              <a:rPr lang="zh-TW" altLang="en-US"/>
              <a:t>：</a:t>
            </a:r>
            <a:br>
              <a:rPr lang="en-US" altLang="zh-TW"/>
            </a:br>
            <a:r>
              <a:rPr lang="en-US" altLang="zh-TW"/>
              <a:t>Expand more </a:t>
            </a:r>
            <a:r>
              <a:rPr lang="en-US" altLang="zh-TW" err="1"/>
              <a:t>NVMe</a:t>
            </a:r>
            <a:r>
              <a:rPr lang="en-US" altLang="zh-TW"/>
              <a:t> SSD with QM2 Card</a:t>
            </a:r>
            <a:endParaRPr lang="zh-TW" altLang="en-US"/>
          </a:p>
        </p:txBody>
      </p:sp>
      <p:sp>
        <p:nvSpPr>
          <p:cNvPr id="5" name="Shape 316">
            <a:extLst>
              <a:ext uri="{FF2B5EF4-FFF2-40B4-BE49-F238E27FC236}">
                <a16:creationId xmlns:a16="http://schemas.microsoft.com/office/drawing/2014/main" id="{3A9BFEA9-45C5-2541-9515-06DF258EE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364" y="3321613"/>
            <a:ext cx="1056235" cy="1032370"/>
          </a:xfrm>
          <a:prstGeom prst="ellipse">
            <a:avLst/>
          </a:prstGeom>
          <a:solidFill>
            <a:srgbClr val="C3D69B"/>
          </a:solidFill>
          <a:ln w="9525">
            <a:noFill/>
            <a:round/>
            <a:headEnd/>
            <a:tailEnd/>
          </a:ln>
        </p:spPr>
        <p:txBody>
          <a:bodyPr lIns="121900" tIns="60950" rIns="121900" bIns="60950" anchor="ctr"/>
          <a:lstStyle/>
          <a:p>
            <a:pPr indent="-117475" algn="ctr">
              <a:buClr>
                <a:srgbClr val="000000"/>
              </a:buClr>
              <a:buSzPts val="1400"/>
              <a:defRPr/>
            </a:pPr>
            <a:endParaRPr lang="zh-TW" altLang="zh-TW" sz="1900">
              <a:solidFill>
                <a:srgbClr val="FFFFFF"/>
              </a:solidFill>
              <a:ea typeface="新細明體" pitchFamily="18" charset="-120"/>
              <a:cs typeface="Arial" charset="0"/>
              <a:sym typeface="Arial" charset="0"/>
            </a:endParaRPr>
          </a:p>
        </p:txBody>
      </p:sp>
      <p:pic>
        <p:nvPicPr>
          <p:cNvPr id="6" name="圖片 10" descr="QM2-2S-220A_Front_left-angle.png">
            <a:extLst>
              <a:ext uri="{FF2B5EF4-FFF2-40B4-BE49-F238E27FC236}">
                <a16:creationId xmlns:a16="http://schemas.microsoft.com/office/drawing/2014/main" id="{1BFD7739-A94D-6E4D-9E7E-CFDA28BBC3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439" y="3367242"/>
            <a:ext cx="1652128" cy="1032753"/>
          </a:xfrm>
          <a:prstGeom prst="rect">
            <a:avLst/>
          </a:prstGeom>
        </p:spPr>
      </p:pic>
      <p:sp>
        <p:nvSpPr>
          <p:cNvPr id="8" name="Shape 316">
            <a:extLst>
              <a:ext uri="{FF2B5EF4-FFF2-40B4-BE49-F238E27FC236}">
                <a16:creationId xmlns:a16="http://schemas.microsoft.com/office/drawing/2014/main" id="{D7B7168B-C9F1-3946-B553-0EB0EEDCB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406" y="2134342"/>
            <a:ext cx="1051193" cy="1041506"/>
          </a:xfrm>
          <a:prstGeom prst="ellipse">
            <a:avLst/>
          </a:prstGeom>
          <a:solidFill>
            <a:srgbClr val="C3D69B"/>
          </a:solidFill>
          <a:ln>
            <a:noFill/>
          </a:ln>
        </p:spPr>
        <p:txBody>
          <a:bodyPr lIns="121900" tIns="60950" rIns="121900" bIns="60950" anchor="ctr"/>
          <a:lstStyle>
            <a:lvl1pPr indent="-117475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>
              <a:buClr>
                <a:srgbClr val="000000"/>
              </a:buClr>
              <a:buSzPts val="1400"/>
            </a:pPr>
            <a:endParaRPr lang="zh-TW" altLang="zh-TW" sz="1900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9" name="圖片 11">
            <a:extLst>
              <a:ext uri="{FF2B5EF4-FFF2-40B4-BE49-F238E27FC236}">
                <a16:creationId xmlns:a16="http://schemas.microsoft.com/office/drawing/2014/main" id="{1233EDDE-3C9A-294D-9758-514B812D17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865" y="2191039"/>
            <a:ext cx="1706322" cy="984810"/>
          </a:xfrm>
          <a:prstGeom prst="rect">
            <a:avLst/>
          </a:prstGeom>
        </p:spPr>
      </p:pic>
      <p:sp>
        <p:nvSpPr>
          <p:cNvPr id="26" name="Shape 258">
            <a:extLst>
              <a:ext uri="{FF2B5EF4-FFF2-40B4-BE49-F238E27FC236}">
                <a16:creationId xmlns:a16="http://schemas.microsoft.com/office/drawing/2014/main" id="{3785CD9C-5718-A54C-9AFB-5FED4D688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1538" y="2784680"/>
            <a:ext cx="6152197" cy="546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 anchor="t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340995" indent="-340995">
              <a:buClr>
                <a:srgbClr val="000000"/>
              </a:buClr>
              <a:buSzPct val="100000"/>
            </a:pPr>
            <a:r>
              <a:rPr lang="en-US" altLang="zh-TW" sz="2000" b="1">
                <a:solidFill>
                  <a:srgbClr val="FF0000"/>
                </a:solidFill>
                <a:latin typeface="Arial"/>
                <a:ea typeface="微軟正黑體"/>
                <a:sym typeface="微軟正黑體" charset="-120"/>
              </a:rPr>
              <a:t>4</a:t>
            </a:r>
            <a:r>
              <a:rPr lang="en-US" altLang="zh-TW" sz="2000" b="1">
                <a:latin typeface="Arial"/>
                <a:ea typeface="微軟正黑體"/>
                <a:sym typeface="微軟正黑體" charset="-120"/>
              </a:rPr>
              <a:t> x M.2 2280 </a:t>
            </a:r>
            <a:r>
              <a:rPr lang="en-US" altLang="zh-TW" sz="2000" b="1">
                <a:solidFill>
                  <a:srgbClr val="5D7D65"/>
                </a:solidFill>
                <a:latin typeface="Arial"/>
                <a:ea typeface="微軟正黑體"/>
                <a:sym typeface="微軟正黑體" charset="-120"/>
              </a:rPr>
              <a:t>PCIe</a:t>
            </a:r>
            <a:r>
              <a:rPr lang="en-US" altLang="zh-TW" sz="2000" b="1">
                <a:latin typeface="Arial"/>
                <a:ea typeface="微軟正黑體"/>
                <a:sym typeface="微軟正黑體" charset="-120"/>
              </a:rPr>
              <a:t> Gen</a:t>
            </a:r>
            <a:r>
              <a:rPr lang="zh-TW" altLang="en-US" sz="2000" b="1">
                <a:latin typeface="Arial"/>
                <a:ea typeface="微軟正黑體"/>
                <a:sym typeface="微軟正黑體" charset="-120"/>
              </a:rPr>
              <a:t> </a:t>
            </a:r>
            <a:r>
              <a:rPr lang="en-US" altLang="zh-TW" sz="2000" b="1">
                <a:latin typeface="Arial"/>
                <a:ea typeface="微軟正黑體"/>
                <a:sym typeface="微軟正黑體" charset="-120"/>
              </a:rPr>
              <a:t>3</a:t>
            </a:r>
            <a:r>
              <a:rPr lang="zh-TW" altLang="en-US" sz="2000" b="1">
                <a:latin typeface="Arial"/>
                <a:ea typeface="微軟正黑體"/>
                <a:sym typeface="微軟正黑體" charset="-120"/>
              </a:rPr>
              <a:t> </a:t>
            </a:r>
            <a:r>
              <a:rPr lang="en-US" altLang="zh-TW" sz="2000" b="1">
                <a:latin typeface="Arial"/>
                <a:ea typeface="微軟正黑體"/>
                <a:sym typeface="微軟正黑體" charset="-120"/>
              </a:rPr>
              <a:t>x4</a:t>
            </a:r>
            <a:r>
              <a:rPr lang="zh-TW" altLang="en-US" sz="2000" b="1">
                <a:latin typeface="Arial"/>
                <a:ea typeface="微軟正黑體"/>
                <a:sym typeface="微軟正黑體" charset="-120"/>
              </a:rPr>
              <a:t> </a:t>
            </a:r>
            <a:r>
              <a:rPr lang="en-US" altLang="zh-TW" sz="2000" b="1" err="1">
                <a:latin typeface="Arial"/>
                <a:ea typeface="微軟正黑體"/>
                <a:sym typeface="微軟正黑體" charset="-120"/>
              </a:rPr>
              <a:t>NVMe</a:t>
            </a:r>
            <a:r>
              <a:rPr lang="en-US" altLang="zh-TW" sz="2000" b="1">
                <a:latin typeface="Arial"/>
                <a:ea typeface="微軟正黑體"/>
                <a:sym typeface="微軟正黑體" charset="-120"/>
              </a:rPr>
              <a:t> SSD </a:t>
            </a:r>
            <a:r>
              <a:rPr lang="zh-Hant" altLang="en-US" sz="2000" b="1">
                <a:latin typeface="Arial"/>
                <a:ea typeface="微軟正黑體"/>
                <a:sym typeface="微軟正黑體" charset="-120"/>
              </a:rPr>
              <a:t>slot</a:t>
            </a:r>
            <a:endParaRPr lang="en-US" altLang="en-US" sz="2000" b="1">
              <a:latin typeface="Arial" panose="020B0604020202020204" pitchFamily="34" charset="0"/>
              <a:ea typeface="微軟正黑體" charset="-120"/>
              <a:cs typeface="Arial" panose="020B0604020202020204" pitchFamily="34" charset="0"/>
            </a:endParaRPr>
          </a:p>
        </p:txBody>
      </p:sp>
      <p:sp>
        <p:nvSpPr>
          <p:cNvPr id="27" name="文字方塊 16">
            <a:extLst>
              <a:ext uri="{FF2B5EF4-FFF2-40B4-BE49-F238E27FC236}">
                <a16:creationId xmlns:a16="http://schemas.microsoft.com/office/drawing/2014/main" id="{07E58397-8BBE-C54F-A012-4AC527B44067}"/>
              </a:ext>
            </a:extLst>
          </p:cNvPr>
          <p:cNvSpPr txBox="1"/>
          <p:nvPr/>
        </p:nvSpPr>
        <p:spPr>
          <a:xfrm>
            <a:off x="2321902" y="2215656"/>
            <a:ext cx="2986390" cy="61555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TW" sz="3400" b="1">
                <a:latin typeface="Arial" panose="020B0604020202020204" pitchFamily="34" charset="0"/>
                <a:cs typeface="Arial" panose="020B0604020202020204" pitchFamily="34" charset="0"/>
              </a:rPr>
              <a:t>QM2-</a:t>
            </a:r>
            <a:r>
              <a:rPr kumimoji="1" lang="en-US" altLang="zh-TW" sz="3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</a:t>
            </a:r>
            <a:r>
              <a:rPr kumimoji="1" lang="en-US" altLang="zh-TW" sz="3400" b="1">
                <a:latin typeface="Arial" panose="020B0604020202020204" pitchFamily="34" charset="0"/>
                <a:cs typeface="Arial" panose="020B0604020202020204" pitchFamily="34" charset="0"/>
              </a:rPr>
              <a:t>-384</a:t>
            </a:r>
            <a:endParaRPr kumimoji="1" lang="zh-TW" altLang="en-US" sz="3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17">
            <a:extLst>
              <a:ext uri="{FF2B5EF4-FFF2-40B4-BE49-F238E27FC236}">
                <a16:creationId xmlns:a16="http://schemas.microsoft.com/office/drawing/2014/main" id="{F052A504-76CD-9D4D-ACD3-290056093690}"/>
              </a:ext>
            </a:extLst>
          </p:cNvPr>
          <p:cNvSpPr/>
          <p:nvPr/>
        </p:nvSpPr>
        <p:spPr>
          <a:xfrm>
            <a:off x="5033587" y="2266657"/>
            <a:ext cx="1672253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(Gen</a:t>
            </a:r>
            <a:r>
              <a:rPr lang="zh-TW" altLang="en-US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3</a:t>
            </a:r>
            <a:r>
              <a:rPr lang="zh-TW" altLang="en-US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x8)</a:t>
            </a:r>
            <a:endParaRPr lang="zh-TW" altLang="en-US" sz="2400" b="1">
              <a:solidFill>
                <a:srgbClr val="39523E"/>
              </a:solidFill>
              <a:latin typeface="微軟正黑體"/>
              <a:ea typeface="微軟正黑體" charset="-120"/>
            </a:endParaRPr>
          </a:p>
        </p:txBody>
      </p:sp>
      <p:sp>
        <p:nvSpPr>
          <p:cNvPr id="31" name="Shape 258">
            <a:extLst>
              <a:ext uri="{FF2B5EF4-FFF2-40B4-BE49-F238E27FC236}">
                <a16:creationId xmlns:a16="http://schemas.microsoft.com/office/drawing/2014/main" id="{882DBE91-3A05-AE43-8AAF-39D7519C7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9825" y="3970802"/>
            <a:ext cx="6152197" cy="546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 anchor="t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340995" indent="-340995">
              <a:buClr>
                <a:srgbClr val="000000"/>
              </a:buClr>
              <a:buSzPct val="100000"/>
            </a:pPr>
            <a:r>
              <a:rPr lang="en-US" altLang="zh-TW" sz="2000" b="1">
                <a:solidFill>
                  <a:srgbClr val="FF0000"/>
                </a:solidFill>
                <a:latin typeface="Arial"/>
                <a:ea typeface="微軟正黑體"/>
                <a:sym typeface="微軟正黑體" charset="-120"/>
              </a:rPr>
              <a:t>2</a:t>
            </a:r>
            <a:r>
              <a:rPr lang="en-US" altLang="zh-TW" sz="2000" b="1">
                <a:latin typeface="Arial"/>
                <a:ea typeface="微軟正黑體"/>
                <a:sym typeface="微軟正黑體" charset="-120"/>
              </a:rPr>
              <a:t> x M.2 22110/2280 </a:t>
            </a:r>
            <a:r>
              <a:rPr lang="en-US" altLang="zh-TW" sz="2000" b="1">
                <a:solidFill>
                  <a:srgbClr val="5D7D65"/>
                </a:solidFill>
                <a:latin typeface="Arial"/>
                <a:ea typeface="微軟正黑體"/>
                <a:sym typeface="微軟正黑體" charset="-120"/>
              </a:rPr>
              <a:t>PCIe</a:t>
            </a:r>
            <a:r>
              <a:rPr lang="en-US" altLang="zh-TW" sz="2000" b="1">
                <a:latin typeface="Arial"/>
                <a:ea typeface="微軟正黑體"/>
                <a:sym typeface="微軟正黑體" charset="-120"/>
              </a:rPr>
              <a:t> Gen 3 x4 </a:t>
            </a:r>
            <a:r>
              <a:rPr lang="en-US" altLang="zh-TW" sz="2000" b="1" err="1">
                <a:latin typeface="Arial"/>
                <a:ea typeface="微軟正黑體"/>
                <a:sym typeface="微軟正黑體" charset="-120"/>
              </a:rPr>
              <a:t>NVMe</a:t>
            </a:r>
            <a:r>
              <a:rPr lang="en-US" altLang="zh-TW" sz="2000" b="1">
                <a:latin typeface="Arial"/>
                <a:ea typeface="微軟正黑體"/>
                <a:sym typeface="微軟正黑體" charset="-120"/>
              </a:rPr>
              <a:t> SSD </a:t>
            </a:r>
            <a:r>
              <a:rPr lang="zh-Hant" altLang="en-US" sz="2000" b="1">
                <a:latin typeface="Arial"/>
                <a:ea typeface="微軟正黑體"/>
                <a:sym typeface="微軟正黑體" charset="-120"/>
              </a:rPr>
              <a:t>slot</a:t>
            </a:r>
            <a:endParaRPr lang="en-US" altLang="en-US" sz="2000" b="1">
              <a:latin typeface="Arial" panose="020B0604020202020204" pitchFamily="34" charset="0"/>
              <a:ea typeface="微軟正黑體" charset="-120"/>
              <a:cs typeface="Arial" panose="020B0604020202020204" pitchFamily="34" charset="0"/>
            </a:endParaRPr>
          </a:p>
        </p:txBody>
      </p:sp>
      <p:sp>
        <p:nvSpPr>
          <p:cNvPr id="32" name="文字方塊 21">
            <a:extLst>
              <a:ext uri="{FF2B5EF4-FFF2-40B4-BE49-F238E27FC236}">
                <a16:creationId xmlns:a16="http://schemas.microsoft.com/office/drawing/2014/main" id="{FF2CD4A5-0300-F54C-929D-827BC8FC0450}"/>
              </a:ext>
            </a:extLst>
          </p:cNvPr>
          <p:cNvSpPr txBox="1"/>
          <p:nvPr/>
        </p:nvSpPr>
        <p:spPr>
          <a:xfrm>
            <a:off x="2360187" y="3401778"/>
            <a:ext cx="2680542" cy="615553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kumimoji="1" lang="en-US" altLang="zh-TW" sz="3400" b="1">
                <a:latin typeface="Arial" panose="020B0604020202020204" pitchFamily="34" charset="0"/>
                <a:cs typeface="Arial" panose="020B0604020202020204" pitchFamily="34" charset="0"/>
              </a:rPr>
              <a:t>QM2-</a:t>
            </a:r>
            <a:r>
              <a:rPr kumimoji="1" lang="en-US" altLang="zh-TW" sz="3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2P</a:t>
            </a:r>
            <a:r>
              <a:rPr kumimoji="1" lang="en-US" altLang="zh-TW" sz="3400" b="1">
                <a:latin typeface="Arial" panose="020B0604020202020204" pitchFamily="34" charset="0"/>
                <a:cs typeface="Arial" panose="020B0604020202020204" pitchFamily="34" charset="0"/>
              </a:rPr>
              <a:t>-384</a:t>
            </a:r>
            <a:endParaRPr kumimoji="1" lang="zh-TW" altLang="en-US" sz="3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 22">
            <a:extLst>
              <a:ext uri="{FF2B5EF4-FFF2-40B4-BE49-F238E27FC236}">
                <a16:creationId xmlns:a16="http://schemas.microsoft.com/office/drawing/2014/main" id="{CF062247-F961-B74A-88B9-B6F965D27301}"/>
              </a:ext>
            </a:extLst>
          </p:cNvPr>
          <p:cNvSpPr/>
          <p:nvPr/>
        </p:nvSpPr>
        <p:spPr>
          <a:xfrm>
            <a:off x="5006707" y="3474999"/>
            <a:ext cx="1672253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(</a:t>
            </a:r>
            <a:r>
              <a:rPr lang="en-US" altLang="zh-TW" sz="2400" b="1">
                <a:solidFill>
                  <a:srgbClr val="39523E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Gen</a:t>
            </a:r>
            <a:r>
              <a:rPr lang="zh-TW" altLang="en-US" sz="2400" b="1">
                <a:solidFill>
                  <a:srgbClr val="39523E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2400" b="1">
                <a:solidFill>
                  <a:srgbClr val="39523E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3</a:t>
            </a:r>
            <a:r>
              <a:rPr lang="zh-TW" altLang="en-US" sz="2400" b="1">
                <a:solidFill>
                  <a:srgbClr val="39523E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2400" b="1">
                <a:solidFill>
                  <a:srgbClr val="39523E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x8</a:t>
            </a:r>
            <a:r>
              <a:rPr lang="en-US" altLang="zh-TW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)</a:t>
            </a:r>
            <a:endParaRPr lang="zh-TW" altLang="en-US" sz="2400" b="1">
              <a:solidFill>
                <a:srgbClr val="39523E"/>
              </a:solidFill>
              <a:ea typeface="微軟正黑體" charset="-120"/>
              <a:sym typeface="微軟正黑體" charset="-12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BF446C4-DE26-974E-B112-D88CEF265AF2}"/>
              </a:ext>
            </a:extLst>
          </p:cNvPr>
          <p:cNvSpPr txBox="1"/>
          <p:nvPr/>
        </p:nvSpPr>
        <p:spPr>
          <a:xfrm>
            <a:off x="260819" y="1091471"/>
            <a:ext cx="7676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tx1"/>
                </a:solidFill>
              </a:rPr>
              <a:t>Need more </a:t>
            </a:r>
            <a:r>
              <a:rPr lang="en-US" altLang="zh-CN" sz="2000" dirty="0" err="1">
                <a:solidFill>
                  <a:schemeClr val="tx1"/>
                </a:solidFill>
              </a:rPr>
              <a:t>NVMe</a:t>
            </a:r>
            <a:r>
              <a:rPr lang="en-US" altLang="zh-CN" sz="2000" dirty="0">
                <a:solidFill>
                  <a:schemeClr val="tx1"/>
                </a:solidFill>
              </a:rPr>
              <a:t> M.2 SSD for acceleration</a:t>
            </a:r>
            <a:r>
              <a:rPr lang="zh-CN" altLang="en-US" sz="2000" dirty="0">
                <a:solidFill>
                  <a:schemeClr val="tx1"/>
                </a:solidFill>
              </a:rPr>
              <a:t>？</a:t>
            </a:r>
            <a:r>
              <a:rPr lang="en-US" altLang="zh-CN" sz="2000" dirty="0">
                <a:solidFill>
                  <a:schemeClr val="tx1"/>
                </a:solidFill>
              </a:rPr>
              <a:t>Sure</a:t>
            </a:r>
            <a:r>
              <a:rPr lang="zh-CN" altLang="en-US" sz="2000" dirty="0">
                <a:solidFill>
                  <a:schemeClr val="tx1"/>
                </a:solidFill>
              </a:rPr>
              <a:t>！</a:t>
            </a:r>
            <a:r>
              <a:rPr lang="en-US" altLang="zh-CN" sz="2000" dirty="0">
                <a:solidFill>
                  <a:schemeClr val="tx1"/>
                </a:solidFill>
              </a:rPr>
              <a:t>Achieve that with QNAP QM2 cards</a:t>
            </a:r>
            <a:endParaRPr lang="zh-CN" altLang="en-US" sz="2000" dirty="0">
              <a:solidFill>
                <a:schemeClr val="tx1"/>
              </a:solidFill>
            </a:endParaRPr>
          </a:p>
        </p:txBody>
      </p:sp>
      <p:sp>
        <p:nvSpPr>
          <p:cNvPr id="25" name="TextBox 23">
            <a:extLst>
              <a:ext uri="{FF2B5EF4-FFF2-40B4-BE49-F238E27FC236}">
                <a16:creationId xmlns:a16="http://schemas.microsoft.com/office/drawing/2014/main" id="{69591C1F-58D7-AF41-833E-96A49A789619}"/>
              </a:ext>
            </a:extLst>
          </p:cNvPr>
          <p:cNvSpPr txBox="1"/>
          <p:nvPr/>
        </p:nvSpPr>
        <p:spPr>
          <a:xfrm>
            <a:off x="799890" y="4545376"/>
            <a:ext cx="391064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Note: QM2-4P-384 can only be installed in PCIe slot </a:t>
            </a:r>
            <a:r>
              <a:rPr lang="en-US" altLang="zh-TW" sz="105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</a:t>
            </a:r>
            <a:endParaRPr lang="zh-CN" altLang="en-US" sz="1050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BC6CC6FC-4BE7-294D-966A-244A3E6EF400}"/>
              </a:ext>
            </a:extLst>
          </p:cNvPr>
          <p:cNvSpPr/>
          <p:nvPr/>
        </p:nvSpPr>
        <p:spPr>
          <a:xfrm>
            <a:off x="3840507" y="1689283"/>
            <a:ext cx="4425341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600" b="1">
                <a:solidFill>
                  <a:srgbClr val="FFFF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Without</a:t>
            </a:r>
            <a:r>
              <a:rPr lang="zh-TW" altLang="en-US" sz="1600" b="1">
                <a:solidFill>
                  <a:srgbClr val="FFFF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changing existing configurations</a:t>
            </a:r>
            <a:endParaRPr lang="en-US" altLang="zh-TW" sz="1600" b="1" kern="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Verdana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188B5D3D-AC08-483C-8262-FA634A70D0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82043" y="1545823"/>
            <a:ext cx="652716" cy="63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439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剪去對角角落 16">
            <a:extLst>
              <a:ext uri="{FF2B5EF4-FFF2-40B4-BE49-F238E27FC236}">
                <a16:creationId xmlns:a16="http://schemas.microsoft.com/office/drawing/2014/main" id="{210BEA37-598C-4F03-9040-3803EC4E8143}"/>
              </a:ext>
            </a:extLst>
          </p:cNvPr>
          <p:cNvSpPr/>
          <p:nvPr/>
        </p:nvSpPr>
        <p:spPr>
          <a:xfrm>
            <a:off x="3198329" y="2298630"/>
            <a:ext cx="2102990" cy="2269536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4D655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: 剪去對角角落 17">
            <a:extLst>
              <a:ext uri="{FF2B5EF4-FFF2-40B4-BE49-F238E27FC236}">
                <a16:creationId xmlns:a16="http://schemas.microsoft.com/office/drawing/2014/main" id="{B7E8010D-B901-4BD4-882B-987268759BB4}"/>
              </a:ext>
            </a:extLst>
          </p:cNvPr>
          <p:cNvSpPr/>
          <p:nvPr/>
        </p:nvSpPr>
        <p:spPr>
          <a:xfrm>
            <a:off x="574001" y="2298630"/>
            <a:ext cx="2102990" cy="2269536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: 剪去對角角落 18">
            <a:extLst>
              <a:ext uri="{FF2B5EF4-FFF2-40B4-BE49-F238E27FC236}">
                <a16:creationId xmlns:a16="http://schemas.microsoft.com/office/drawing/2014/main" id="{959D1AEE-3FD1-4024-AC46-49E244B02AE4}"/>
              </a:ext>
            </a:extLst>
          </p:cNvPr>
          <p:cNvSpPr/>
          <p:nvPr/>
        </p:nvSpPr>
        <p:spPr>
          <a:xfrm>
            <a:off x="5888230" y="2298630"/>
            <a:ext cx="2102990" cy="2269536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5D7D6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3842539-C663-C94D-B5AD-9C649A472F4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9119" y="956804"/>
            <a:ext cx="8154988" cy="514350"/>
          </a:xfrm>
        </p:spPr>
        <p:txBody>
          <a:bodyPr>
            <a:normAutofit fontScale="77500" lnSpcReduction="20000"/>
          </a:bodyPr>
          <a:lstStyle/>
          <a:p>
            <a:r>
              <a:rPr kumimoji="1" lang="en-US" altLang="zh-TW" sz="2000" b="0" dirty="0">
                <a:latin typeface="Arial" panose="020B0604020202020204" pitchFamily="34" charset="0"/>
                <a:cs typeface="Arial" panose="020B0604020202020204" pitchFamily="34" charset="0"/>
              </a:rPr>
              <a:t>When purchasing a business entry level NAS, you should not only consider current requirements, but also reserve the expandability to future-proof your investment</a:t>
            </a:r>
            <a:endParaRPr kumimoji="1" lang="zh-TW" alt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圓角化對角線角落矩形 8">
            <a:extLst>
              <a:ext uri="{FF2B5EF4-FFF2-40B4-BE49-F238E27FC236}">
                <a16:creationId xmlns:a16="http://schemas.microsoft.com/office/drawing/2014/main" id="{3775D139-6D8E-F54A-BD48-C680E013A107}"/>
              </a:ext>
            </a:extLst>
          </p:cNvPr>
          <p:cNvSpPr/>
          <p:nvPr/>
        </p:nvSpPr>
        <p:spPr>
          <a:xfrm>
            <a:off x="574001" y="1651414"/>
            <a:ext cx="2066544" cy="513524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Storage Expansion</a:t>
            </a:r>
            <a:endParaRPr lang="zh-TW" altLang="en-US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圓角化對角線角落矩形 9">
            <a:extLst>
              <a:ext uri="{FF2B5EF4-FFF2-40B4-BE49-F238E27FC236}">
                <a16:creationId xmlns:a16="http://schemas.microsoft.com/office/drawing/2014/main" id="{E22BCC49-534F-3144-9408-D4A5BE118DAA}"/>
              </a:ext>
            </a:extLst>
          </p:cNvPr>
          <p:cNvSpPr/>
          <p:nvPr/>
        </p:nvSpPr>
        <p:spPr>
          <a:xfrm>
            <a:off x="3198329" y="1636936"/>
            <a:ext cx="2066544" cy="513524"/>
          </a:xfrm>
          <a:prstGeom prst="snip2DiagRect">
            <a:avLst/>
          </a:prstGeom>
          <a:noFill/>
          <a:ln w="12700">
            <a:solidFill>
              <a:srgbClr val="4D6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Network Expansion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圓角化對角線角落矩形 10">
            <a:extLst>
              <a:ext uri="{FF2B5EF4-FFF2-40B4-BE49-F238E27FC236}">
                <a16:creationId xmlns:a16="http://schemas.microsoft.com/office/drawing/2014/main" id="{0AA9943D-7E86-7540-B5EC-E16E24C7AB2F}"/>
              </a:ext>
            </a:extLst>
          </p:cNvPr>
          <p:cNvSpPr/>
          <p:nvPr/>
        </p:nvSpPr>
        <p:spPr>
          <a:xfrm>
            <a:off x="5885528" y="1636936"/>
            <a:ext cx="2066544" cy="513524"/>
          </a:xfrm>
          <a:prstGeom prst="snip2DiagRect">
            <a:avLst/>
          </a:prstGeom>
          <a:noFill/>
          <a:ln w="12700">
            <a:solidFill>
              <a:srgbClr val="5D7D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Performance Expansion</a:t>
            </a:r>
            <a:endParaRPr lang="zh-TW" altLang="en-US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BB4393CA-457E-44AE-B2D0-15FE8A05BE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71204" y="2974705"/>
            <a:ext cx="1540228" cy="991236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B290FDAD-8DE4-434B-BB31-0FA321A0A8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2819" y="2410159"/>
            <a:ext cx="1047750" cy="847725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AE742C92-1E3D-453D-8FF5-EC4ECC5A9C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037" y="2818377"/>
            <a:ext cx="1680026" cy="1275658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E9F8A9CF-36FB-43FE-BF73-412B31A1FF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20709" y="3881851"/>
            <a:ext cx="998246" cy="486949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F16598CF-7D37-40A2-8B2D-D8A6A870813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3263902" y="2890366"/>
            <a:ext cx="2167657" cy="1615298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66DF7FB9-1B8B-48AA-BBC9-F8FF0091D59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68323" y="2403131"/>
            <a:ext cx="1289979" cy="934363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A814023A-1B1C-47E1-9457-68F15E241543}"/>
              </a:ext>
            </a:extLst>
          </p:cNvPr>
          <p:cNvSpPr txBox="1"/>
          <p:nvPr/>
        </p:nvSpPr>
        <p:spPr>
          <a:xfrm rot="19511143">
            <a:off x="3875375" y="3940147"/>
            <a:ext cx="944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</a:rPr>
              <a:t>10GbE</a:t>
            </a:r>
            <a:endParaRPr lang="zh-TW" altLang="en-US" b="1">
              <a:solidFill>
                <a:schemeClr val="bg1"/>
              </a:solidFill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8677FE48-8AF4-4E55-AB1C-861DFCC2E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Smart Investment: Expand when Necessary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625499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656D7D-99E5-104F-A379-588DE57B0F49}"/>
              </a:ext>
            </a:extLst>
          </p:cNvPr>
          <p:cNvSpPr/>
          <p:nvPr/>
        </p:nvSpPr>
        <p:spPr>
          <a:xfrm>
            <a:off x="649378" y="2099849"/>
            <a:ext cx="26623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800" dirty="0"/>
              <a:t>Applications</a:t>
            </a:r>
            <a:endParaRPr lang="zh-TW" altLang="en-US" sz="2800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18680358-42A0-4E60-96F6-10A100F02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145" y="807995"/>
            <a:ext cx="3074847" cy="1125140"/>
          </a:xfrm>
        </p:spPr>
        <p:txBody>
          <a:bodyPr/>
          <a:lstStyle/>
          <a:p>
            <a:r>
              <a:rPr lang="en-US" altLang="zh-TW" dirty="0" err="1">
                <a:latin typeface="Arial" panose="020B0604020202020204" pitchFamily="34" charset="0"/>
                <a:cs typeface="Arial" panose="020B0604020202020204" pitchFamily="34" charset="0"/>
              </a:rPr>
              <a:t>QuTS</a:t>
            </a: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 Hero</a:t>
            </a: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0D65EF3D-3E00-4315-9202-6F94B067F90D}"/>
              </a:ext>
            </a:extLst>
          </p:cNvPr>
          <p:cNvCxnSpPr/>
          <p:nvPr/>
        </p:nvCxnSpPr>
        <p:spPr>
          <a:xfrm>
            <a:off x="800835" y="1933135"/>
            <a:ext cx="2399668" cy="0"/>
          </a:xfrm>
          <a:prstGeom prst="line">
            <a:avLst/>
          </a:prstGeom>
          <a:ln w="12700">
            <a:solidFill>
              <a:srgbClr val="3952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08509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A3ABB146-378A-4E0D-A053-F59E77AE43D4}"/>
              </a:ext>
            </a:extLst>
          </p:cNvPr>
          <p:cNvSpPr/>
          <p:nvPr/>
        </p:nvSpPr>
        <p:spPr>
          <a:xfrm>
            <a:off x="3185135" y="1619004"/>
            <a:ext cx="2394851" cy="3163173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70" name="圖片 169">
            <a:extLst>
              <a:ext uri="{FF2B5EF4-FFF2-40B4-BE49-F238E27FC236}">
                <a16:creationId xmlns:a16="http://schemas.microsoft.com/office/drawing/2014/main" id="{F7442C8F-DFF6-405F-A37A-06A3FDDC5B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8998" y="1841211"/>
            <a:ext cx="760976" cy="801880"/>
          </a:xfrm>
          <a:prstGeom prst="rect">
            <a:avLst/>
          </a:prstGeom>
        </p:spPr>
      </p:pic>
      <p:sp>
        <p:nvSpPr>
          <p:cNvPr id="167" name="矩形: 圓角 166">
            <a:extLst>
              <a:ext uri="{FF2B5EF4-FFF2-40B4-BE49-F238E27FC236}">
                <a16:creationId xmlns:a16="http://schemas.microsoft.com/office/drawing/2014/main" id="{07094414-DE19-4177-94AD-5191EFA9EA8F}"/>
              </a:ext>
            </a:extLst>
          </p:cNvPr>
          <p:cNvSpPr/>
          <p:nvPr/>
        </p:nvSpPr>
        <p:spPr>
          <a:xfrm>
            <a:off x="655780" y="1626008"/>
            <a:ext cx="2394851" cy="3163173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66" name="圖片 165">
            <a:extLst>
              <a:ext uri="{FF2B5EF4-FFF2-40B4-BE49-F238E27FC236}">
                <a16:creationId xmlns:a16="http://schemas.microsoft.com/office/drawing/2014/main" id="{42A139F0-851D-44B2-94CC-EF337F765D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0897" y="3401441"/>
            <a:ext cx="760976" cy="80188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E7A61FB-0746-4080-8E54-5CFF8D8B2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Complete Backup 3-2-1 with HBS 3.0</a:t>
            </a:r>
            <a:endParaRPr lang="zh-TW" altLang="en-US"/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26331DD1-18DD-4546-A651-D303F95E84C0}"/>
              </a:ext>
            </a:extLst>
          </p:cNvPr>
          <p:cNvSpPr/>
          <p:nvPr/>
        </p:nvSpPr>
        <p:spPr>
          <a:xfrm>
            <a:off x="5714490" y="1619004"/>
            <a:ext cx="2585039" cy="3163173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Google Shape;1476;p83">
            <a:extLst>
              <a:ext uri="{FF2B5EF4-FFF2-40B4-BE49-F238E27FC236}">
                <a16:creationId xmlns:a16="http://schemas.microsoft.com/office/drawing/2014/main" id="{2B2F6E34-101B-464C-93D9-1B4303404AD5}"/>
              </a:ext>
            </a:extLst>
          </p:cNvPr>
          <p:cNvSpPr/>
          <p:nvPr/>
        </p:nvSpPr>
        <p:spPr>
          <a:xfrm>
            <a:off x="647967" y="1237904"/>
            <a:ext cx="2409756" cy="503546"/>
          </a:xfrm>
          <a:prstGeom prst="snip2DiagRect">
            <a:avLst/>
          </a:prstGeom>
          <a:gradFill>
            <a:gsLst>
              <a:gs pos="100000">
                <a:srgbClr val="39523E"/>
              </a:gs>
              <a:gs pos="0">
                <a:srgbClr val="5D7D65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Google Shape;1476;p83">
            <a:extLst>
              <a:ext uri="{FF2B5EF4-FFF2-40B4-BE49-F238E27FC236}">
                <a16:creationId xmlns:a16="http://schemas.microsoft.com/office/drawing/2014/main" id="{ACF01A1B-2FF5-4B1A-BA14-DBA8C70E4AFE}"/>
              </a:ext>
            </a:extLst>
          </p:cNvPr>
          <p:cNvSpPr/>
          <p:nvPr/>
        </p:nvSpPr>
        <p:spPr>
          <a:xfrm>
            <a:off x="5718344" y="1229080"/>
            <a:ext cx="2585039" cy="503546"/>
          </a:xfrm>
          <a:prstGeom prst="snip2DiagRect">
            <a:avLst/>
          </a:prstGeom>
          <a:gradFill>
            <a:gsLst>
              <a:gs pos="100000">
                <a:srgbClr val="39523E"/>
              </a:gs>
              <a:gs pos="0">
                <a:srgbClr val="5D7D65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Google Shape;1476;p83">
            <a:extLst>
              <a:ext uri="{FF2B5EF4-FFF2-40B4-BE49-F238E27FC236}">
                <a16:creationId xmlns:a16="http://schemas.microsoft.com/office/drawing/2014/main" id="{51A3BED6-8A67-41A5-9BA1-8BF0EF1E2D40}"/>
              </a:ext>
            </a:extLst>
          </p:cNvPr>
          <p:cNvSpPr/>
          <p:nvPr/>
        </p:nvSpPr>
        <p:spPr>
          <a:xfrm>
            <a:off x="3179609" y="1229080"/>
            <a:ext cx="2409756" cy="503546"/>
          </a:xfrm>
          <a:prstGeom prst="snip2DiagRect">
            <a:avLst/>
          </a:prstGeom>
          <a:gradFill>
            <a:gsLst>
              <a:gs pos="100000">
                <a:srgbClr val="39523E"/>
              </a:gs>
              <a:gs pos="0">
                <a:srgbClr val="5D7D65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0" name="Picture 6" descr="ãwindowsãçåçæå°çµæ">
            <a:extLst>
              <a:ext uri="{FF2B5EF4-FFF2-40B4-BE49-F238E27FC236}">
                <a16:creationId xmlns:a16="http://schemas.microsoft.com/office/drawing/2014/main" id="{F6205F42-E70E-4B0F-BAA1-1994A5757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4051" y="1721434"/>
            <a:ext cx="616759" cy="61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ç¸éåç">
            <a:extLst>
              <a:ext uri="{FF2B5EF4-FFF2-40B4-BE49-F238E27FC236}">
                <a16:creationId xmlns:a16="http://schemas.microsoft.com/office/drawing/2014/main" id="{8AD7EB05-2D38-4FC7-BA06-E15E736E9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8110" y="2850610"/>
            <a:ext cx="616759" cy="46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ãubuntuãçåçæå°çµæ">
            <a:extLst>
              <a:ext uri="{FF2B5EF4-FFF2-40B4-BE49-F238E27FC236}">
                <a16:creationId xmlns:a16="http://schemas.microsoft.com/office/drawing/2014/main" id="{CADAA71E-72FA-4AE7-B704-0B27351D9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3680" y="3732083"/>
            <a:ext cx="536739" cy="55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C32694A7-8170-4EAB-9ED3-F9FE76B893F7}"/>
              </a:ext>
            </a:extLst>
          </p:cNvPr>
          <p:cNvSpPr txBox="1"/>
          <p:nvPr/>
        </p:nvSpPr>
        <p:spPr>
          <a:xfrm>
            <a:off x="3287491" y="1182558"/>
            <a:ext cx="1836729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From remote NAS </a:t>
            </a:r>
            <a:r>
              <a:rPr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
</a:t>
            </a: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 via</a:t>
            </a:r>
            <a:r>
              <a:rPr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Station )</a:t>
            </a:r>
            <a:endParaRPr lang="en-US" altLang="zh-TW" sz="1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4D37D65-8ABD-474E-B3A1-958482530881}"/>
              </a:ext>
            </a:extLst>
          </p:cNvPr>
          <p:cNvSpPr txBox="1"/>
          <p:nvPr/>
        </p:nvSpPr>
        <p:spPr>
          <a:xfrm>
            <a:off x="5921455" y="1213006"/>
            <a:ext cx="2265579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Carry and Use</a:t>
            </a:r>
            <a:r>
              <a:rPr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
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12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QuDedup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Extract Tool)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8BEC99C7-C344-4460-A14A-01D6C80CEF7E}"/>
              </a:ext>
            </a:extLst>
          </p:cNvPr>
          <p:cNvSpPr txBox="1"/>
          <p:nvPr/>
        </p:nvSpPr>
        <p:spPr>
          <a:xfrm>
            <a:off x="4270769" y="4484167"/>
            <a:ext cx="1418333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Access from Cloud</a:t>
            </a:r>
            <a:endParaRPr lang="zh-TW" altLang="en-US" sz="1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84C922F8-F264-42AB-9FCB-034EE1D477BF}"/>
              </a:ext>
            </a:extLst>
          </p:cNvPr>
          <p:cNvSpPr txBox="1"/>
          <p:nvPr/>
        </p:nvSpPr>
        <p:spPr>
          <a:xfrm>
            <a:off x="3240054" y="2872805"/>
            <a:ext cx="1993864" cy="20774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station with </a:t>
            </a:r>
            <a:r>
              <a:rPr lang="en-US" altLang="zh-TW" sz="9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QuDedup</a:t>
            </a:r>
            <a:r>
              <a:rPr lang="en-US" altLang="zh-TW" sz="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(soon)</a:t>
            </a:r>
            <a:endParaRPr lang="en-US" altLang="zh-TW" sz="10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D0583521-1935-425D-AF73-52FD2B25C5F5}"/>
              </a:ext>
            </a:extLst>
          </p:cNvPr>
          <p:cNvSpPr txBox="1"/>
          <p:nvPr/>
        </p:nvSpPr>
        <p:spPr>
          <a:xfrm>
            <a:off x="858684" y="4407179"/>
            <a:ext cx="2047078" cy="20774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9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File station with </a:t>
            </a:r>
            <a:r>
              <a:rPr lang="en-US" altLang="zh-TW" sz="900" b="1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QuDedup</a:t>
            </a:r>
            <a:r>
              <a:rPr lang="en-US" altLang="zh-TW" sz="9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(soon)</a:t>
            </a:r>
            <a:endParaRPr lang="zh-TW" altLang="en-US" sz="9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9" name="圖片 8" descr="一張含有 向量圖形 的圖片&#10;&#10;描述是以非常高的可信度產生">
            <a:extLst>
              <a:ext uri="{FF2B5EF4-FFF2-40B4-BE49-F238E27FC236}">
                <a16:creationId xmlns:a16="http://schemas.microsoft.com/office/drawing/2014/main" id="{8C593C05-A39E-489A-A241-EAAB6ACDA9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511" y="948810"/>
            <a:ext cx="608606" cy="6048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0" name="矩形 34">
            <a:extLst>
              <a:ext uri="{FF2B5EF4-FFF2-40B4-BE49-F238E27FC236}">
                <a16:creationId xmlns:a16="http://schemas.microsoft.com/office/drawing/2014/main" id="{B0CCADA3-8145-4B5F-878C-519BCBED6514}"/>
              </a:ext>
            </a:extLst>
          </p:cNvPr>
          <p:cNvSpPr/>
          <p:nvPr/>
        </p:nvSpPr>
        <p:spPr>
          <a:xfrm>
            <a:off x="929411" y="897817"/>
            <a:ext cx="4231727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HBS 3 (Hybrid Backup Sync 3)</a:t>
            </a:r>
            <a:endParaRPr lang="zh-TW" altLang="en-US" sz="125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58766382-DA36-4A47-A838-D3FFEA6579E5}"/>
              </a:ext>
            </a:extLst>
          </p:cNvPr>
          <p:cNvSpPr txBox="1"/>
          <p:nvPr/>
        </p:nvSpPr>
        <p:spPr>
          <a:xfrm>
            <a:off x="983117" y="1207046"/>
            <a:ext cx="1901245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From local NAS</a:t>
            </a:r>
          </a:p>
          <a:p>
            <a:pPr algn="ctr"/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(via</a:t>
            </a:r>
            <a:r>
              <a:rPr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HBS 3)</a:t>
            </a:r>
            <a:endParaRPr lang="en-US" altLang="zh-TW" sz="1125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2" name="圖形 51">
            <a:extLst>
              <a:ext uri="{FF2B5EF4-FFF2-40B4-BE49-F238E27FC236}">
                <a16:creationId xmlns:a16="http://schemas.microsoft.com/office/drawing/2014/main" id="{C67FFA8C-8329-4295-B211-6C6CB21E38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93392" y="1866176"/>
            <a:ext cx="1055987" cy="7748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76BE999A-D544-4BBB-B211-2E4FB74F47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33888" y="1933474"/>
            <a:ext cx="805295" cy="6381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56" name="直線單箭頭接點 55">
            <a:extLst>
              <a:ext uri="{FF2B5EF4-FFF2-40B4-BE49-F238E27FC236}">
                <a16:creationId xmlns:a16="http://schemas.microsoft.com/office/drawing/2014/main" id="{8AE9E2D1-80BA-4EEC-A967-D151C89476FF}"/>
              </a:ext>
            </a:extLst>
          </p:cNvPr>
          <p:cNvCxnSpPr>
            <a:cxnSpLocks/>
          </p:cNvCxnSpPr>
          <p:nvPr/>
        </p:nvCxnSpPr>
        <p:spPr>
          <a:xfrm>
            <a:off x="2406810" y="2166755"/>
            <a:ext cx="997905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圖形 56">
            <a:extLst>
              <a:ext uri="{FF2B5EF4-FFF2-40B4-BE49-F238E27FC236}">
                <a16:creationId xmlns:a16="http://schemas.microsoft.com/office/drawing/2014/main" id="{2AE83B03-8F00-423F-9322-6F5BDD71E0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50101" y="1931235"/>
            <a:ext cx="202029" cy="6285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2" name="直線單箭頭接點 61">
            <a:extLst>
              <a:ext uri="{FF2B5EF4-FFF2-40B4-BE49-F238E27FC236}">
                <a16:creationId xmlns:a16="http://schemas.microsoft.com/office/drawing/2014/main" id="{FDE02164-B0ED-422D-9317-82FD8FCE5FA5}"/>
              </a:ext>
            </a:extLst>
          </p:cNvPr>
          <p:cNvCxnSpPr>
            <a:cxnSpLocks/>
          </p:cNvCxnSpPr>
          <p:nvPr/>
        </p:nvCxnSpPr>
        <p:spPr>
          <a:xfrm>
            <a:off x="1890637" y="2791276"/>
            <a:ext cx="0" cy="531066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: 圓角 62">
            <a:extLst>
              <a:ext uri="{FF2B5EF4-FFF2-40B4-BE49-F238E27FC236}">
                <a16:creationId xmlns:a16="http://schemas.microsoft.com/office/drawing/2014/main" id="{5553B719-44B2-4680-86A3-7234D376B2B6}"/>
              </a:ext>
            </a:extLst>
          </p:cNvPr>
          <p:cNvSpPr/>
          <p:nvPr/>
        </p:nvSpPr>
        <p:spPr>
          <a:xfrm>
            <a:off x="2530088" y="1869659"/>
            <a:ext cx="823224" cy="185631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6279F4BD-4A61-4343-B303-585F626FC3AE}"/>
              </a:ext>
            </a:extLst>
          </p:cNvPr>
          <p:cNvSpPr txBox="1"/>
          <p:nvPr/>
        </p:nvSpPr>
        <p:spPr>
          <a:xfrm>
            <a:off x="2291390" y="1847887"/>
            <a:ext cx="12921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Backup/Restore</a:t>
            </a:r>
            <a:endParaRPr lang="zh-TW" altLang="en-US" sz="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69" name="直線單箭頭接點 68">
            <a:extLst>
              <a:ext uri="{FF2B5EF4-FFF2-40B4-BE49-F238E27FC236}">
                <a16:creationId xmlns:a16="http://schemas.microsoft.com/office/drawing/2014/main" id="{1847BE53-998C-42BA-94D1-B444A76D9E18}"/>
              </a:ext>
            </a:extLst>
          </p:cNvPr>
          <p:cNvCxnSpPr>
            <a:cxnSpLocks/>
          </p:cNvCxnSpPr>
          <p:nvPr/>
        </p:nvCxnSpPr>
        <p:spPr>
          <a:xfrm>
            <a:off x="4396378" y="2166755"/>
            <a:ext cx="573998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形 69">
            <a:extLst>
              <a:ext uri="{FF2B5EF4-FFF2-40B4-BE49-F238E27FC236}">
                <a16:creationId xmlns:a16="http://schemas.microsoft.com/office/drawing/2014/main" id="{45D5ED61-E706-4F47-A35C-9884BDD56D0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057763" y="1922538"/>
            <a:ext cx="450054" cy="450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" name="圖形 70">
            <a:extLst>
              <a:ext uri="{FF2B5EF4-FFF2-40B4-BE49-F238E27FC236}">
                <a16:creationId xmlns:a16="http://schemas.microsoft.com/office/drawing/2014/main" id="{AC5C5CE0-94B0-4C4F-854E-1AACF5D935D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306701" y="3219365"/>
            <a:ext cx="1559729" cy="6754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E697732A-6E4A-4CFB-B02A-F53FEF46BD4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3598" y="3406528"/>
            <a:ext cx="382258" cy="382258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50C8DEBA-D96E-489B-990B-23D36A93692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68111" y="3261165"/>
            <a:ext cx="202029" cy="6285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D5B8828E-3661-45A3-B97A-52FBCED72525}"/>
              </a:ext>
            </a:extLst>
          </p:cNvPr>
          <p:cNvSpPr/>
          <p:nvPr/>
        </p:nvSpPr>
        <p:spPr>
          <a:xfrm>
            <a:off x="4495844" y="3523380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7A541569-9CC4-4AB3-A351-112B985F17B0}"/>
              </a:ext>
            </a:extLst>
          </p:cNvPr>
          <p:cNvSpPr txBox="1"/>
          <p:nvPr/>
        </p:nvSpPr>
        <p:spPr>
          <a:xfrm>
            <a:off x="4486238" y="3502586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6" name="圖形 75">
            <a:extLst>
              <a:ext uri="{FF2B5EF4-FFF2-40B4-BE49-F238E27FC236}">
                <a16:creationId xmlns:a16="http://schemas.microsoft.com/office/drawing/2014/main" id="{43673905-4F31-4762-BB99-3BE2EED47ED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789903" y="4289391"/>
            <a:ext cx="450054" cy="450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8" name="直線單箭頭接點 77">
            <a:extLst>
              <a:ext uri="{FF2B5EF4-FFF2-40B4-BE49-F238E27FC236}">
                <a16:creationId xmlns:a16="http://schemas.microsoft.com/office/drawing/2014/main" id="{D2613E25-6D74-452D-870C-799E12213B08}"/>
              </a:ext>
            </a:extLst>
          </p:cNvPr>
          <p:cNvCxnSpPr>
            <a:cxnSpLocks/>
          </p:cNvCxnSpPr>
          <p:nvPr/>
        </p:nvCxnSpPr>
        <p:spPr>
          <a:xfrm>
            <a:off x="4004930" y="3911318"/>
            <a:ext cx="0" cy="308832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2C50F5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圖形 78">
            <a:extLst>
              <a:ext uri="{FF2B5EF4-FFF2-40B4-BE49-F238E27FC236}">
                <a16:creationId xmlns:a16="http://schemas.microsoft.com/office/drawing/2014/main" id="{DD9DCB33-F77D-4F6C-B04D-6AF91600275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307537" y="3914253"/>
            <a:ext cx="1339053" cy="753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CAD81311-83ED-47AA-A487-3F9C95EDB157}"/>
              </a:ext>
            </a:extLst>
          </p:cNvPr>
          <p:cNvSpPr/>
          <p:nvPr/>
        </p:nvSpPr>
        <p:spPr>
          <a:xfrm>
            <a:off x="7123797" y="3790591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04F31CEA-C992-42B8-A611-F24141FA1D1C}"/>
              </a:ext>
            </a:extLst>
          </p:cNvPr>
          <p:cNvSpPr txBox="1"/>
          <p:nvPr/>
        </p:nvSpPr>
        <p:spPr>
          <a:xfrm>
            <a:off x="7114190" y="3769796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9" name="矩形: 圓角 98">
            <a:extLst>
              <a:ext uri="{FF2B5EF4-FFF2-40B4-BE49-F238E27FC236}">
                <a16:creationId xmlns:a16="http://schemas.microsoft.com/office/drawing/2014/main" id="{0B501B59-CE2B-49EA-A285-910F45082213}"/>
              </a:ext>
            </a:extLst>
          </p:cNvPr>
          <p:cNvSpPr/>
          <p:nvPr/>
        </p:nvSpPr>
        <p:spPr>
          <a:xfrm>
            <a:off x="7335608" y="2320070"/>
            <a:ext cx="898656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22E8BF5B-3166-47C8-AF13-5F25BFB6AA52}"/>
              </a:ext>
            </a:extLst>
          </p:cNvPr>
          <p:cNvSpPr txBox="1"/>
          <p:nvPr/>
        </p:nvSpPr>
        <p:spPr>
          <a:xfrm>
            <a:off x="7660360" y="2319883"/>
            <a:ext cx="526675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Tokyo</a:t>
            </a:r>
            <a:endParaRPr lang="zh-TW" altLang="en-US" sz="9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1" name="圖形 100">
            <a:extLst>
              <a:ext uri="{FF2B5EF4-FFF2-40B4-BE49-F238E27FC236}">
                <a16:creationId xmlns:a16="http://schemas.microsoft.com/office/drawing/2014/main" id="{A4596CB6-D13C-4FDE-95F7-B5575209561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284056" y="1961723"/>
            <a:ext cx="1339053" cy="753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" name="圖片 101">
            <a:extLst>
              <a:ext uri="{FF2B5EF4-FFF2-40B4-BE49-F238E27FC236}">
                <a16:creationId xmlns:a16="http://schemas.microsoft.com/office/drawing/2014/main" id="{6BF95859-D162-4F9D-A075-EFBD297633A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3675" y="2215186"/>
            <a:ext cx="382258" cy="3822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3" name="矩形: 圓角 102">
            <a:extLst>
              <a:ext uri="{FF2B5EF4-FFF2-40B4-BE49-F238E27FC236}">
                <a16:creationId xmlns:a16="http://schemas.microsoft.com/office/drawing/2014/main" id="{902582E7-677C-4064-A743-33A65D9BC0B8}"/>
              </a:ext>
            </a:extLst>
          </p:cNvPr>
          <p:cNvSpPr/>
          <p:nvPr/>
        </p:nvSpPr>
        <p:spPr>
          <a:xfrm>
            <a:off x="7100316" y="1838061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A2975AB3-671D-4D74-8390-5A6B01D1E217}"/>
              </a:ext>
            </a:extLst>
          </p:cNvPr>
          <p:cNvSpPr txBox="1"/>
          <p:nvPr/>
        </p:nvSpPr>
        <p:spPr>
          <a:xfrm>
            <a:off x="7090710" y="1817267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6" name="圖形 105">
            <a:extLst>
              <a:ext uri="{FF2B5EF4-FFF2-40B4-BE49-F238E27FC236}">
                <a16:creationId xmlns:a16="http://schemas.microsoft.com/office/drawing/2014/main" id="{57CC8DB6-718C-4EE9-B138-A9F70AC4EF4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261767" y="2952536"/>
            <a:ext cx="1339053" cy="753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8" name="矩形: 圓角 107">
            <a:extLst>
              <a:ext uri="{FF2B5EF4-FFF2-40B4-BE49-F238E27FC236}">
                <a16:creationId xmlns:a16="http://schemas.microsoft.com/office/drawing/2014/main" id="{1FB8E6C0-803C-4B97-9A63-980AFE7E153C}"/>
              </a:ext>
            </a:extLst>
          </p:cNvPr>
          <p:cNvSpPr/>
          <p:nvPr/>
        </p:nvSpPr>
        <p:spPr>
          <a:xfrm>
            <a:off x="7078028" y="2828873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46DAF8C1-B2C7-4BDB-A60B-DFFADD79A17E}"/>
              </a:ext>
            </a:extLst>
          </p:cNvPr>
          <p:cNvSpPr txBox="1"/>
          <p:nvPr/>
        </p:nvSpPr>
        <p:spPr>
          <a:xfrm>
            <a:off x="7068422" y="2808079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14" name="接點: 肘形 113">
            <a:extLst>
              <a:ext uri="{FF2B5EF4-FFF2-40B4-BE49-F238E27FC236}">
                <a16:creationId xmlns:a16="http://schemas.microsoft.com/office/drawing/2014/main" id="{11B1E204-2DDF-489A-88FD-F5B2238834E3}"/>
              </a:ext>
            </a:extLst>
          </p:cNvPr>
          <p:cNvCxnSpPr>
            <a:cxnSpLocks/>
          </p:cNvCxnSpPr>
          <p:nvPr/>
        </p:nvCxnSpPr>
        <p:spPr>
          <a:xfrm>
            <a:off x="2447373" y="2400022"/>
            <a:ext cx="965618" cy="948069"/>
          </a:xfrm>
          <a:prstGeom prst="bentConnector3">
            <a:avLst>
              <a:gd name="adj1" fmla="val 50000"/>
            </a:avLst>
          </a:prstGeom>
          <a:ln w="63500">
            <a:gradFill>
              <a:gsLst>
                <a:gs pos="0">
                  <a:srgbClr val="3333FF"/>
                </a:gs>
                <a:gs pos="100000">
                  <a:srgbClr val="0CE6C2"/>
                </a:gs>
              </a:gsLst>
              <a:lin ang="5400000" scaled="1"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9C49BB45-F74D-4E59-B6BC-8A5893E2D477}"/>
              </a:ext>
            </a:extLst>
          </p:cNvPr>
          <p:cNvSpPr/>
          <p:nvPr/>
        </p:nvSpPr>
        <p:spPr>
          <a:xfrm>
            <a:off x="2658461" y="2680243"/>
            <a:ext cx="526675" cy="180759"/>
          </a:xfrm>
          <a:prstGeom prst="roundRect">
            <a:avLst>
              <a:gd name="adj" fmla="val 33459"/>
            </a:avLst>
          </a:prstGeom>
          <a:gradFill flip="none" rotWithShape="1">
            <a:gsLst>
              <a:gs pos="0">
                <a:srgbClr val="9A0000"/>
              </a:gs>
              <a:gs pos="100000">
                <a:srgbClr val="D00000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ED6220CC-4430-4ADC-85DB-9973D2DA1281}"/>
              </a:ext>
            </a:extLst>
          </p:cNvPr>
          <p:cNvSpPr txBox="1"/>
          <p:nvPr/>
        </p:nvSpPr>
        <p:spPr>
          <a:xfrm>
            <a:off x="2588199" y="2655831"/>
            <a:ext cx="6943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TCP BBR</a:t>
            </a:r>
            <a:endParaRPr lang="zh-TW" altLang="en-US" sz="800" b="1" spc="-11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7" name="橢圓 116">
            <a:extLst>
              <a:ext uri="{FF2B5EF4-FFF2-40B4-BE49-F238E27FC236}">
                <a16:creationId xmlns:a16="http://schemas.microsoft.com/office/drawing/2014/main" id="{288B34C5-885B-4D52-84DE-E0AD7EE9F71A}"/>
              </a:ext>
            </a:extLst>
          </p:cNvPr>
          <p:cNvSpPr/>
          <p:nvPr/>
        </p:nvSpPr>
        <p:spPr>
          <a:xfrm>
            <a:off x="5397062" y="2296694"/>
            <a:ext cx="631402" cy="631402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18" name="圖形 107">
            <a:extLst>
              <a:ext uri="{FF2B5EF4-FFF2-40B4-BE49-F238E27FC236}">
                <a16:creationId xmlns:a16="http://schemas.microsoft.com/office/drawing/2014/main" id="{84E88FD0-DA04-4797-9747-CFE2F70C4357}"/>
              </a:ext>
            </a:extLst>
          </p:cNvPr>
          <p:cNvGrpSpPr/>
          <p:nvPr/>
        </p:nvGrpSpPr>
        <p:grpSpPr>
          <a:xfrm>
            <a:off x="5555319" y="2382414"/>
            <a:ext cx="324745" cy="467229"/>
            <a:chOff x="5681591" y="3996458"/>
            <a:chExt cx="353664" cy="508836"/>
          </a:xfrm>
          <a:solidFill>
            <a:schemeClr val="bg1"/>
          </a:solidFill>
        </p:grpSpPr>
        <p:sp>
          <p:nvSpPr>
            <p:cNvPr id="119" name="手繪多邊形: 圖案 118">
              <a:extLst>
                <a:ext uri="{FF2B5EF4-FFF2-40B4-BE49-F238E27FC236}">
                  <a16:creationId xmlns:a16="http://schemas.microsoft.com/office/drawing/2014/main" id="{D63AD719-8ADE-48AC-8A89-753562A54EB5}"/>
                </a:ext>
              </a:extLst>
            </p:cNvPr>
            <p:cNvSpPr/>
            <p:nvPr/>
          </p:nvSpPr>
          <p:spPr>
            <a:xfrm>
              <a:off x="5681591" y="3996458"/>
              <a:ext cx="353664" cy="508836"/>
            </a:xfrm>
            <a:custGeom>
              <a:avLst/>
              <a:gdLst>
                <a:gd name="connsiteX0" fmla="*/ 0 w 353664"/>
                <a:gd name="connsiteY0" fmla="*/ 0 h 508836"/>
                <a:gd name="connsiteX1" fmla="*/ 0 w 353664"/>
                <a:gd name="connsiteY1" fmla="*/ 508837 h 508836"/>
                <a:gd name="connsiteX2" fmla="*/ 353664 w 353664"/>
                <a:gd name="connsiteY2" fmla="*/ 508837 h 508836"/>
                <a:gd name="connsiteX3" fmla="*/ 353664 w 353664"/>
                <a:gd name="connsiteY3" fmla="*/ 0 h 508836"/>
                <a:gd name="connsiteX4" fmla="*/ 0 w 353664"/>
                <a:gd name="connsiteY4" fmla="*/ 0 h 508836"/>
                <a:gd name="connsiteX5" fmla="*/ 328714 w 353664"/>
                <a:gd name="connsiteY5" fmla="*/ 10684 h 508836"/>
                <a:gd name="connsiteX6" fmla="*/ 341873 w 353664"/>
                <a:gd name="connsiteY6" fmla="*/ 23843 h 508836"/>
                <a:gd name="connsiteX7" fmla="*/ 328714 w 353664"/>
                <a:gd name="connsiteY7" fmla="*/ 37002 h 508836"/>
                <a:gd name="connsiteX8" fmla="*/ 315555 w 353664"/>
                <a:gd name="connsiteY8" fmla="*/ 23843 h 508836"/>
                <a:gd name="connsiteX9" fmla="*/ 328714 w 353664"/>
                <a:gd name="connsiteY9" fmla="*/ 10684 h 508836"/>
                <a:gd name="connsiteX10" fmla="*/ 25080 w 353664"/>
                <a:gd name="connsiteY10" fmla="*/ 10684 h 508836"/>
                <a:gd name="connsiteX11" fmla="*/ 38239 w 353664"/>
                <a:gd name="connsiteY11" fmla="*/ 23843 h 508836"/>
                <a:gd name="connsiteX12" fmla="*/ 25080 w 353664"/>
                <a:gd name="connsiteY12" fmla="*/ 37002 h 508836"/>
                <a:gd name="connsiteX13" fmla="*/ 11921 w 353664"/>
                <a:gd name="connsiteY13" fmla="*/ 23843 h 508836"/>
                <a:gd name="connsiteX14" fmla="*/ 25080 w 353664"/>
                <a:gd name="connsiteY14" fmla="*/ 10684 h 508836"/>
                <a:gd name="connsiteX15" fmla="*/ 25080 w 353664"/>
                <a:gd name="connsiteY15" fmla="*/ 498088 h 508836"/>
                <a:gd name="connsiteX16" fmla="*/ 11921 w 353664"/>
                <a:gd name="connsiteY16" fmla="*/ 484929 h 508836"/>
                <a:gd name="connsiteX17" fmla="*/ 25080 w 353664"/>
                <a:gd name="connsiteY17" fmla="*/ 471770 h 508836"/>
                <a:gd name="connsiteX18" fmla="*/ 38239 w 353664"/>
                <a:gd name="connsiteY18" fmla="*/ 484929 h 508836"/>
                <a:gd name="connsiteX19" fmla="*/ 25080 w 353664"/>
                <a:gd name="connsiteY19" fmla="*/ 498088 h 508836"/>
                <a:gd name="connsiteX20" fmla="*/ 74329 w 353664"/>
                <a:gd name="connsiteY20" fmla="*/ 491052 h 508836"/>
                <a:gd name="connsiteX21" fmla="*/ 65795 w 353664"/>
                <a:gd name="connsiteY21" fmla="*/ 487535 h 508836"/>
                <a:gd name="connsiteX22" fmla="*/ 18370 w 353664"/>
                <a:gd name="connsiteY22" fmla="*/ 440110 h 508836"/>
                <a:gd name="connsiteX23" fmla="*/ 14853 w 353664"/>
                <a:gd name="connsiteY23" fmla="*/ 431576 h 508836"/>
                <a:gd name="connsiteX24" fmla="*/ 14853 w 353664"/>
                <a:gd name="connsiteY24" fmla="*/ 315034 h 508836"/>
                <a:gd name="connsiteX25" fmla="*/ 23582 w 353664"/>
                <a:gd name="connsiteY25" fmla="*/ 303439 h 508836"/>
                <a:gd name="connsiteX26" fmla="*/ 44558 w 353664"/>
                <a:gd name="connsiteY26" fmla="*/ 268326 h 508836"/>
                <a:gd name="connsiteX27" fmla="*/ 14853 w 353664"/>
                <a:gd name="connsiteY27" fmla="*/ 174845 h 508836"/>
                <a:gd name="connsiteX28" fmla="*/ 15895 w 353664"/>
                <a:gd name="connsiteY28" fmla="*/ 156410 h 508836"/>
                <a:gd name="connsiteX29" fmla="*/ 29705 w 353664"/>
                <a:gd name="connsiteY29" fmla="*/ 107096 h 508836"/>
                <a:gd name="connsiteX30" fmla="*/ 24038 w 353664"/>
                <a:gd name="connsiteY30" fmla="*/ 69508 h 508836"/>
                <a:gd name="connsiteX31" fmla="*/ 34656 w 353664"/>
                <a:gd name="connsiteY31" fmla="*/ 46057 h 508836"/>
                <a:gd name="connsiteX32" fmla="*/ 60779 w 353664"/>
                <a:gd name="connsiteY32" fmla="*/ 29315 h 508836"/>
                <a:gd name="connsiteX33" fmla="*/ 88400 w 353664"/>
                <a:gd name="connsiteY33" fmla="*/ 30813 h 508836"/>
                <a:gd name="connsiteX34" fmla="*/ 94263 w 353664"/>
                <a:gd name="connsiteY34" fmla="*/ 35503 h 508836"/>
                <a:gd name="connsiteX35" fmla="*/ 176865 w 353664"/>
                <a:gd name="connsiteY35" fmla="*/ 12833 h 508836"/>
                <a:gd name="connsiteX36" fmla="*/ 337835 w 353664"/>
                <a:gd name="connsiteY36" fmla="*/ 156410 h 508836"/>
                <a:gd name="connsiteX37" fmla="*/ 338942 w 353664"/>
                <a:gd name="connsiteY37" fmla="*/ 174845 h 508836"/>
                <a:gd name="connsiteX38" fmla="*/ 288130 w 353664"/>
                <a:gd name="connsiteY38" fmla="*/ 292625 h 508836"/>
                <a:gd name="connsiteX39" fmla="*/ 284547 w 353664"/>
                <a:gd name="connsiteY39" fmla="*/ 303439 h 508836"/>
                <a:gd name="connsiteX40" fmla="*/ 324350 w 353664"/>
                <a:gd name="connsiteY40" fmla="*/ 336857 h 508836"/>
                <a:gd name="connsiteX41" fmla="*/ 326890 w 353664"/>
                <a:gd name="connsiteY41" fmla="*/ 336857 h 508836"/>
                <a:gd name="connsiteX42" fmla="*/ 338942 w 353664"/>
                <a:gd name="connsiteY42" fmla="*/ 348909 h 508836"/>
                <a:gd name="connsiteX43" fmla="*/ 338942 w 353664"/>
                <a:gd name="connsiteY43" fmla="*/ 431511 h 508836"/>
                <a:gd name="connsiteX44" fmla="*/ 335424 w 353664"/>
                <a:gd name="connsiteY44" fmla="*/ 440045 h 508836"/>
                <a:gd name="connsiteX45" fmla="*/ 288000 w 353664"/>
                <a:gd name="connsiteY45" fmla="*/ 487469 h 508836"/>
                <a:gd name="connsiteX46" fmla="*/ 279466 w 353664"/>
                <a:gd name="connsiteY46" fmla="*/ 490987 h 508836"/>
                <a:gd name="connsiteX47" fmla="*/ 74329 w 353664"/>
                <a:gd name="connsiteY47" fmla="*/ 490987 h 508836"/>
                <a:gd name="connsiteX48" fmla="*/ 328714 w 353664"/>
                <a:gd name="connsiteY48" fmla="*/ 498088 h 508836"/>
                <a:gd name="connsiteX49" fmla="*/ 315555 w 353664"/>
                <a:gd name="connsiteY49" fmla="*/ 484929 h 508836"/>
                <a:gd name="connsiteX50" fmla="*/ 328714 w 353664"/>
                <a:gd name="connsiteY50" fmla="*/ 471770 h 508836"/>
                <a:gd name="connsiteX51" fmla="*/ 341873 w 353664"/>
                <a:gd name="connsiteY51" fmla="*/ 484929 h 508836"/>
                <a:gd name="connsiteX52" fmla="*/ 328714 w 353664"/>
                <a:gd name="connsiteY52" fmla="*/ 498088 h 508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53664" h="508836">
                  <a:moveTo>
                    <a:pt x="0" y="0"/>
                  </a:moveTo>
                  <a:lnTo>
                    <a:pt x="0" y="508837"/>
                  </a:lnTo>
                  <a:lnTo>
                    <a:pt x="353664" y="508837"/>
                  </a:lnTo>
                  <a:lnTo>
                    <a:pt x="353664" y="0"/>
                  </a:lnTo>
                  <a:lnTo>
                    <a:pt x="0" y="0"/>
                  </a:lnTo>
                  <a:close/>
                  <a:moveTo>
                    <a:pt x="328714" y="10684"/>
                  </a:moveTo>
                  <a:cubicBezTo>
                    <a:pt x="336011" y="10684"/>
                    <a:pt x="341873" y="16612"/>
                    <a:pt x="341873" y="23843"/>
                  </a:cubicBezTo>
                  <a:cubicBezTo>
                    <a:pt x="341873" y="31139"/>
                    <a:pt x="335945" y="37002"/>
                    <a:pt x="328714" y="37002"/>
                  </a:cubicBezTo>
                  <a:cubicBezTo>
                    <a:pt x="321418" y="37002"/>
                    <a:pt x="315555" y="31073"/>
                    <a:pt x="315555" y="23843"/>
                  </a:cubicBezTo>
                  <a:cubicBezTo>
                    <a:pt x="315490" y="16612"/>
                    <a:pt x="321418" y="10684"/>
                    <a:pt x="328714" y="10684"/>
                  </a:cubicBezTo>
                  <a:close/>
                  <a:moveTo>
                    <a:pt x="25080" y="10684"/>
                  </a:moveTo>
                  <a:cubicBezTo>
                    <a:pt x="32376" y="10684"/>
                    <a:pt x="38239" y="16612"/>
                    <a:pt x="38239" y="23843"/>
                  </a:cubicBezTo>
                  <a:cubicBezTo>
                    <a:pt x="38239" y="31139"/>
                    <a:pt x="32311" y="37002"/>
                    <a:pt x="25080" y="37002"/>
                  </a:cubicBezTo>
                  <a:cubicBezTo>
                    <a:pt x="17784" y="37002"/>
                    <a:pt x="11921" y="31073"/>
                    <a:pt x="11921" y="23843"/>
                  </a:cubicBezTo>
                  <a:cubicBezTo>
                    <a:pt x="11856" y="16612"/>
                    <a:pt x="17784" y="10684"/>
                    <a:pt x="25080" y="10684"/>
                  </a:cubicBezTo>
                  <a:close/>
                  <a:moveTo>
                    <a:pt x="25080" y="498088"/>
                  </a:moveTo>
                  <a:cubicBezTo>
                    <a:pt x="17784" y="498088"/>
                    <a:pt x="11921" y="492160"/>
                    <a:pt x="11921" y="484929"/>
                  </a:cubicBezTo>
                  <a:cubicBezTo>
                    <a:pt x="11921" y="477633"/>
                    <a:pt x="17849" y="471770"/>
                    <a:pt x="25080" y="471770"/>
                  </a:cubicBezTo>
                  <a:cubicBezTo>
                    <a:pt x="32376" y="471770"/>
                    <a:pt x="38239" y="477698"/>
                    <a:pt x="38239" y="484929"/>
                  </a:cubicBezTo>
                  <a:cubicBezTo>
                    <a:pt x="38239" y="492225"/>
                    <a:pt x="32311" y="498088"/>
                    <a:pt x="25080" y="498088"/>
                  </a:cubicBezTo>
                  <a:close/>
                  <a:moveTo>
                    <a:pt x="74329" y="491052"/>
                  </a:moveTo>
                  <a:cubicBezTo>
                    <a:pt x="71137" y="491052"/>
                    <a:pt x="68075" y="489815"/>
                    <a:pt x="65795" y="487535"/>
                  </a:cubicBezTo>
                  <a:lnTo>
                    <a:pt x="18370" y="440110"/>
                  </a:lnTo>
                  <a:cubicBezTo>
                    <a:pt x="16090" y="437830"/>
                    <a:pt x="14853" y="434768"/>
                    <a:pt x="14853" y="431576"/>
                  </a:cubicBezTo>
                  <a:lnTo>
                    <a:pt x="14853" y="315034"/>
                  </a:lnTo>
                  <a:cubicBezTo>
                    <a:pt x="14853" y="309627"/>
                    <a:pt x="18436" y="304937"/>
                    <a:pt x="23582" y="303439"/>
                  </a:cubicBezTo>
                  <a:cubicBezTo>
                    <a:pt x="42604" y="298032"/>
                    <a:pt x="49705" y="275688"/>
                    <a:pt x="44558" y="268326"/>
                  </a:cubicBezTo>
                  <a:cubicBezTo>
                    <a:pt x="25862" y="241943"/>
                    <a:pt x="14853" y="209697"/>
                    <a:pt x="14853" y="174845"/>
                  </a:cubicBezTo>
                  <a:cubicBezTo>
                    <a:pt x="14853" y="168592"/>
                    <a:pt x="15244" y="162468"/>
                    <a:pt x="15895" y="156410"/>
                  </a:cubicBezTo>
                  <a:cubicBezTo>
                    <a:pt x="17849" y="138951"/>
                    <a:pt x="22605" y="122405"/>
                    <a:pt x="29705" y="107096"/>
                  </a:cubicBezTo>
                  <a:lnTo>
                    <a:pt x="24038" y="69508"/>
                  </a:lnTo>
                  <a:cubicBezTo>
                    <a:pt x="22670" y="60258"/>
                    <a:pt x="26839" y="51073"/>
                    <a:pt x="34656" y="46057"/>
                  </a:cubicBezTo>
                  <a:lnTo>
                    <a:pt x="60779" y="29315"/>
                  </a:lnTo>
                  <a:cubicBezTo>
                    <a:pt x="69378" y="23843"/>
                    <a:pt x="80452" y="24429"/>
                    <a:pt x="88400" y="30813"/>
                  </a:cubicBezTo>
                  <a:lnTo>
                    <a:pt x="94263" y="35503"/>
                  </a:lnTo>
                  <a:cubicBezTo>
                    <a:pt x="118431" y="21107"/>
                    <a:pt x="146703" y="12833"/>
                    <a:pt x="176865" y="12833"/>
                  </a:cubicBezTo>
                  <a:cubicBezTo>
                    <a:pt x="260118" y="12833"/>
                    <a:pt x="328649" y="75632"/>
                    <a:pt x="337835" y="156410"/>
                  </a:cubicBezTo>
                  <a:cubicBezTo>
                    <a:pt x="338551" y="162468"/>
                    <a:pt x="338942" y="168592"/>
                    <a:pt x="338942" y="174845"/>
                  </a:cubicBezTo>
                  <a:cubicBezTo>
                    <a:pt x="338942" y="221228"/>
                    <a:pt x="319399" y="263050"/>
                    <a:pt x="288130" y="292625"/>
                  </a:cubicBezTo>
                  <a:cubicBezTo>
                    <a:pt x="285199" y="295426"/>
                    <a:pt x="283831" y="299465"/>
                    <a:pt x="284547" y="303439"/>
                  </a:cubicBezTo>
                  <a:cubicBezTo>
                    <a:pt x="287869" y="322461"/>
                    <a:pt x="304416" y="336857"/>
                    <a:pt x="324350" y="336857"/>
                  </a:cubicBezTo>
                  <a:lnTo>
                    <a:pt x="326890" y="336857"/>
                  </a:lnTo>
                  <a:cubicBezTo>
                    <a:pt x="333535" y="336857"/>
                    <a:pt x="338942" y="342264"/>
                    <a:pt x="338942" y="348909"/>
                  </a:cubicBezTo>
                  <a:lnTo>
                    <a:pt x="338942" y="431511"/>
                  </a:lnTo>
                  <a:cubicBezTo>
                    <a:pt x="338942" y="434703"/>
                    <a:pt x="337704" y="437765"/>
                    <a:pt x="335424" y="440045"/>
                  </a:cubicBezTo>
                  <a:lnTo>
                    <a:pt x="288000" y="487469"/>
                  </a:lnTo>
                  <a:cubicBezTo>
                    <a:pt x="285720" y="489749"/>
                    <a:pt x="282658" y="490987"/>
                    <a:pt x="279466" y="490987"/>
                  </a:cubicBezTo>
                  <a:lnTo>
                    <a:pt x="74329" y="490987"/>
                  </a:lnTo>
                  <a:close/>
                  <a:moveTo>
                    <a:pt x="328714" y="498088"/>
                  </a:moveTo>
                  <a:cubicBezTo>
                    <a:pt x="321418" y="498088"/>
                    <a:pt x="315555" y="492160"/>
                    <a:pt x="315555" y="484929"/>
                  </a:cubicBezTo>
                  <a:cubicBezTo>
                    <a:pt x="315555" y="477633"/>
                    <a:pt x="321484" y="471770"/>
                    <a:pt x="328714" y="471770"/>
                  </a:cubicBezTo>
                  <a:cubicBezTo>
                    <a:pt x="336011" y="471770"/>
                    <a:pt x="341873" y="477698"/>
                    <a:pt x="341873" y="484929"/>
                  </a:cubicBezTo>
                  <a:cubicBezTo>
                    <a:pt x="341873" y="492225"/>
                    <a:pt x="335945" y="498088"/>
                    <a:pt x="328714" y="498088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98724CBA-B085-4EBA-9517-67848B7B1E75}"/>
                </a:ext>
              </a:extLst>
            </p:cNvPr>
            <p:cNvSpPr/>
            <p:nvPr/>
          </p:nvSpPr>
          <p:spPr>
            <a:xfrm>
              <a:off x="5716182" y="4029029"/>
              <a:ext cx="284547" cy="280638"/>
            </a:xfrm>
            <a:custGeom>
              <a:avLst/>
              <a:gdLst>
                <a:gd name="connsiteX0" fmla="*/ 284547 w 284547"/>
                <a:gd name="connsiteY0" fmla="*/ 142274 h 280638"/>
                <a:gd name="connsiteX1" fmla="*/ 142274 w 284547"/>
                <a:gd name="connsiteY1" fmla="*/ 0 h 280638"/>
                <a:gd name="connsiteX2" fmla="*/ 0 w 284547"/>
                <a:gd name="connsiteY2" fmla="*/ 142274 h 280638"/>
                <a:gd name="connsiteX3" fmla="*/ 93220 w 284547"/>
                <a:gd name="connsiteY3" fmla="*/ 275818 h 280638"/>
                <a:gd name="connsiteX4" fmla="*/ 158494 w 284547"/>
                <a:gd name="connsiteY4" fmla="*/ 212433 h 280638"/>
                <a:gd name="connsiteX5" fmla="*/ 174194 w 284547"/>
                <a:gd name="connsiteY5" fmla="*/ 206049 h 280638"/>
                <a:gd name="connsiteX6" fmla="*/ 187157 w 284547"/>
                <a:gd name="connsiteY6" fmla="*/ 210153 h 280638"/>
                <a:gd name="connsiteX7" fmla="*/ 194649 w 284547"/>
                <a:gd name="connsiteY7" fmla="*/ 237904 h 280638"/>
                <a:gd name="connsiteX8" fmla="*/ 175041 w 284547"/>
                <a:gd name="connsiteY8" fmla="*/ 280639 h 280638"/>
                <a:gd name="connsiteX9" fmla="*/ 284547 w 284547"/>
                <a:gd name="connsiteY9" fmla="*/ 142274 h 280638"/>
                <a:gd name="connsiteX10" fmla="*/ 142274 w 284547"/>
                <a:gd name="connsiteY10" fmla="*/ 192695 h 280638"/>
                <a:gd name="connsiteX11" fmla="*/ 91918 w 284547"/>
                <a:gd name="connsiteY11" fmla="*/ 142339 h 280638"/>
                <a:gd name="connsiteX12" fmla="*/ 142274 w 284547"/>
                <a:gd name="connsiteY12" fmla="*/ 91983 h 280638"/>
                <a:gd name="connsiteX13" fmla="*/ 192630 w 284547"/>
                <a:gd name="connsiteY13" fmla="*/ 142339 h 280638"/>
                <a:gd name="connsiteX14" fmla="*/ 142274 w 284547"/>
                <a:gd name="connsiteY14" fmla="*/ 192695 h 28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4547" h="280638">
                  <a:moveTo>
                    <a:pt x="284547" y="142274"/>
                  </a:moveTo>
                  <a:cubicBezTo>
                    <a:pt x="284547" y="63841"/>
                    <a:pt x="220706" y="0"/>
                    <a:pt x="142274" y="0"/>
                  </a:cubicBezTo>
                  <a:cubicBezTo>
                    <a:pt x="63841" y="0"/>
                    <a:pt x="0" y="63841"/>
                    <a:pt x="0" y="142274"/>
                  </a:cubicBezTo>
                  <a:cubicBezTo>
                    <a:pt x="0" y="203509"/>
                    <a:pt x="38826" y="255754"/>
                    <a:pt x="93220" y="275818"/>
                  </a:cubicBezTo>
                  <a:lnTo>
                    <a:pt x="158494" y="212433"/>
                  </a:lnTo>
                  <a:cubicBezTo>
                    <a:pt x="162729" y="208329"/>
                    <a:pt x="168266" y="206049"/>
                    <a:pt x="174194" y="206049"/>
                  </a:cubicBezTo>
                  <a:cubicBezTo>
                    <a:pt x="178884" y="206049"/>
                    <a:pt x="183379" y="207482"/>
                    <a:pt x="187157" y="210153"/>
                  </a:cubicBezTo>
                  <a:cubicBezTo>
                    <a:pt x="196017" y="216407"/>
                    <a:pt x="199144" y="228068"/>
                    <a:pt x="194649" y="237904"/>
                  </a:cubicBezTo>
                  <a:lnTo>
                    <a:pt x="175041" y="280639"/>
                  </a:lnTo>
                  <a:cubicBezTo>
                    <a:pt x="237709" y="265851"/>
                    <a:pt x="284547" y="209437"/>
                    <a:pt x="284547" y="142274"/>
                  </a:cubicBezTo>
                  <a:close/>
                  <a:moveTo>
                    <a:pt x="142274" y="192695"/>
                  </a:moveTo>
                  <a:cubicBezTo>
                    <a:pt x="114457" y="192695"/>
                    <a:pt x="91918" y="170155"/>
                    <a:pt x="91918" y="142339"/>
                  </a:cubicBezTo>
                  <a:cubicBezTo>
                    <a:pt x="91918" y="114522"/>
                    <a:pt x="114457" y="91983"/>
                    <a:pt x="142274" y="91983"/>
                  </a:cubicBezTo>
                  <a:cubicBezTo>
                    <a:pt x="170090" y="91983"/>
                    <a:pt x="192630" y="114522"/>
                    <a:pt x="192630" y="142339"/>
                  </a:cubicBezTo>
                  <a:cubicBezTo>
                    <a:pt x="192630" y="170155"/>
                    <a:pt x="170090" y="192695"/>
                    <a:pt x="142274" y="192695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C2F1F38D-1A35-4303-BD2F-BBA8364BD366}"/>
                </a:ext>
              </a:extLst>
            </p:cNvPr>
            <p:cNvSpPr/>
            <p:nvPr/>
          </p:nvSpPr>
          <p:spPr>
            <a:xfrm>
              <a:off x="5893177" y="4356180"/>
              <a:ext cx="101689" cy="92764"/>
            </a:xfrm>
            <a:custGeom>
              <a:avLst/>
              <a:gdLst>
                <a:gd name="connsiteX0" fmla="*/ 3518 w 101689"/>
                <a:gd name="connsiteY0" fmla="*/ 18305 h 92764"/>
                <a:gd name="connsiteX1" fmla="*/ 0 w 101689"/>
                <a:gd name="connsiteY1" fmla="*/ 26839 h 92764"/>
                <a:gd name="connsiteX2" fmla="*/ 0 w 101689"/>
                <a:gd name="connsiteY2" fmla="*/ 80713 h 92764"/>
                <a:gd name="connsiteX3" fmla="*/ 12052 w 101689"/>
                <a:gd name="connsiteY3" fmla="*/ 92764 h 92764"/>
                <a:gd name="connsiteX4" fmla="*/ 74850 w 101689"/>
                <a:gd name="connsiteY4" fmla="*/ 92764 h 92764"/>
                <a:gd name="connsiteX5" fmla="*/ 83384 w 101689"/>
                <a:gd name="connsiteY5" fmla="*/ 89247 h 92764"/>
                <a:gd name="connsiteX6" fmla="*/ 98171 w 101689"/>
                <a:gd name="connsiteY6" fmla="*/ 74459 h 92764"/>
                <a:gd name="connsiteX7" fmla="*/ 101689 w 101689"/>
                <a:gd name="connsiteY7" fmla="*/ 65925 h 92764"/>
                <a:gd name="connsiteX8" fmla="*/ 101689 w 101689"/>
                <a:gd name="connsiteY8" fmla="*/ 12052 h 92764"/>
                <a:gd name="connsiteX9" fmla="*/ 89638 w 101689"/>
                <a:gd name="connsiteY9" fmla="*/ 0 h 92764"/>
                <a:gd name="connsiteX10" fmla="*/ 26839 w 101689"/>
                <a:gd name="connsiteY10" fmla="*/ 0 h 92764"/>
                <a:gd name="connsiteX11" fmla="*/ 18305 w 101689"/>
                <a:gd name="connsiteY11" fmla="*/ 3518 h 92764"/>
                <a:gd name="connsiteX12" fmla="*/ 3518 w 101689"/>
                <a:gd name="connsiteY12" fmla="*/ 18305 h 9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689" h="92764">
                  <a:moveTo>
                    <a:pt x="3518" y="18305"/>
                  </a:moveTo>
                  <a:cubicBezTo>
                    <a:pt x="1238" y="20585"/>
                    <a:pt x="0" y="23647"/>
                    <a:pt x="0" y="26839"/>
                  </a:cubicBezTo>
                  <a:lnTo>
                    <a:pt x="0" y="80713"/>
                  </a:lnTo>
                  <a:cubicBezTo>
                    <a:pt x="0" y="87358"/>
                    <a:pt x="5407" y="92764"/>
                    <a:pt x="12052" y="92764"/>
                  </a:cubicBezTo>
                  <a:lnTo>
                    <a:pt x="74850" y="92764"/>
                  </a:lnTo>
                  <a:cubicBezTo>
                    <a:pt x="78042" y="92764"/>
                    <a:pt x="81104" y="91527"/>
                    <a:pt x="83384" y="89247"/>
                  </a:cubicBezTo>
                  <a:lnTo>
                    <a:pt x="98171" y="74459"/>
                  </a:lnTo>
                  <a:cubicBezTo>
                    <a:pt x="100451" y="72179"/>
                    <a:pt x="101689" y="69117"/>
                    <a:pt x="101689" y="65925"/>
                  </a:cubicBezTo>
                  <a:lnTo>
                    <a:pt x="101689" y="12052"/>
                  </a:lnTo>
                  <a:cubicBezTo>
                    <a:pt x="101689" y="5407"/>
                    <a:pt x="96282" y="0"/>
                    <a:pt x="89638" y="0"/>
                  </a:cubicBezTo>
                  <a:lnTo>
                    <a:pt x="26839" y="0"/>
                  </a:ln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74ED14CB-A1C6-49BD-92BB-FD780AED0B52}"/>
                </a:ext>
              </a:extLst>
            </p:cNvPr>
            <p:cNvSpPr/>
            <p:nvPr/>
          </p:nvSpPr>
          <p:spPr>
            <a:xfrm>
              <a:off x="5718201" y="4318462"/>
              <a:ext cx="149178" cy="152305"/>
            </a:xfrm>
            <a:custGeom>
              <a:avLst/>
              <a:gdLst>
                <a:gd name="connsiteX0" fmla="*/ 107096 w 149178"/>
                <a:gd name="connsiteY0" fmla="*/ 100191 h 152305"/>
                <a:gd name="connsiteX1" fmla="*/ 93025 w 149178"/>
                <a:gd name="connsiteY1" fmla="*/ 102471 h 152305"/>
                <a:gd name="connsiteX2" fmla="*/ 70941 w 149178"/>
                <a:gd name="connsiteY2" fmla="*/ 96738 h 152305"/>
                <a:gd name="connsiteX3" fmla="*/ 45470 w 149178"/>
                <a:gd name="connsiteY3" fmla="*/ 59216 h 152305"/>
                <a:gd name="connsiteX4" fmla="*/ 50617 w 149178"/>
                <a:gd name="connsiteY4" fmla="*/ 29771 h 152305"/>
                <a:gd name="connsiteX5" fmla="*/ 51985 w 149178"/>
                <a:gd name="connsiteY5" fmla="*/ 20846 h 152305"/>
                <a:gd name="connsiteX6" fmla="*/ 29510 w 149178"/>
                <a:gd name="connsiteY6" fmla="*/ 0 h 152305"/>
                <a:gd name="connsiteX7" fmla="*/ 26839 w 149178"/>
                <a:gd name="connsiteY7" fmla="*/ 0 h 152305"/>
                <a:gd name="connsiteX8" fmla="*/ 18305 w 149178"/>
                <a:gd name="connsiteY8" fmla="*/ 3518 h 152305"/>
                <a:gd name="connsiteX9" fmla="*/ 3518 w 149178"/>
                <a:gd name="connsiteY9" fmla="*/ 18305 h 152305"/>
                <a:gd name="connsiteX10" fmla="*/ 0 w 149178"/>
                <a:gd name="connsiteY10" fmla="*/ 26839 h 152305"/>
                <a:gd name="connsiteX11" fmla="*/ 0 w 149178"/>
                <a:gd name="connsiteY11" fmla="*/ 91006 h 152305"/>
                <a:gd name="connsiteX12" fmla="*/ 3518 w 149178"/>
                <a:gd name="connsiteY12" fmla="*/ 99539 h 152305"/>
                <a:gd name="connsiteX13" fmla="*/ 52766 w 149178"/>
                <a:gd name="connsiteY13" fmla="*/ 148788 h 152305"/>
                <a:gd name="connsiteX14" fmla="*/ 61300 w 149178"/>
                <a:gd name="connsiteY14" fmla="*/ 152306 h 152305"/>
                <a:gd name="connsiteX15" fmla="*/ 117258 w 149178"/>
                <a:gd name="connsiteY15" fmla="*/ 152306 h 152305"/>
                <a:gd name="connsiteX16" fmla="*/ 125792 w 149178"/>
                <a:gd name="connsiteY16" fmla="*/ 148788 h 152305"/>
                <a:gd name="connsiteX17" fmla="*/ 145661 w 149178"/>
                <a:gd name="connsiteY17" fmla="*/ 128919 h 152305"/>
                <a:gd name="connsiteX18" fmla="*/ 149179 w 149178"/>
                <a:gd name="connsiteY18" fmla="*/ 120385 h 152305"/>
                <a:gd name="connsiteX19" fmla="*/ 149179 w 149178"/>
                <a:gd name="connsiteY19" fmla="*/ 102471 h 152305"/>
                <a:gd name="connsiteX20" fmla="*/ 141427 w 149178"/>
                <a:gd name="connsiteY20" fmla="*/ 91201 h 152305"/>
                <a:gd name="connsiteX21" fmla="*/ 119343 w 149178"/>
                <a:gd name="connsiteY21" fmla="*/ 94067 h 152305"/>
                <a:gd name="connsiteX22" fmla="*/ 107096 w 149178"/>
                <a:gd name="connsiteY22" fmla="*/ 100191 h 152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9178" h="152305">
                  <a:moveTo>
                    <a:pt x="107096" y="100191"/>
                  </a:moveTo>
                  <a:cubicBezTo>
                    <a:pt x="102536" y="101689"/>
                    <a:pt x="97780" y="102471"/>
                    <a:pt x="93025" y="102471"/>
                  </a:cubicBezTo>
                  <a:cubicBezTo>
                    <a:pt x="85338" y="102471"/>
                    <a:pt x="77716" y="100517"/>
                    <a:pt x="70941" y="96738"/>
                  </a:cubicBezTo>
                  <a:cubicBezTo>
                    <a:pt x="57066" y="88986"/>
                    <a:pt x="47555" y="74980"/>
                    <a:pt x="45470" y="59216"/>
                  </a:cubicBezTo>
                  <a:cubicBezTo>
                    <a:pt x="44167" y="49183"/>
                    <a:pt x="45731" y="39151"/>
                    <a:pt x="50617" y="29771"/>
                  </a:cubicBezTo>
                  <a:cubicBezTo>
                    <a:pt x="51919" y="27230"/>
                    <a:pt x="52245" y="24103"/>
                    <a:pt x="51985" y="20846"/>
                  </a:cubicBezTo>
                  <a:cubicBezTo>
                    <a:pt x="51073" y="9055"/>
                    <a:pt x="41301" y="0"/>
                    <a:pt x="29510" y="0"/>
                  </a:cubicBezTo>
                  <a:cubicBezTo>
                    <a:pt x="28533" y="0"/>
                    <a:pt x="27621" y="0"/>
                    <a:pt x="26839" y="0"/>
                  </a:cubicBez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ubicBezTo>
                    <a:pt x="1238" y="20585"/>
                    <a:pt x="0" y="23647"/>
                    <a:pt x="0" y="26839"/>
                  </a:cubicBezTo>
                  <a:lnTo>
                    <a:pt x="0" y="91006"/>
                  </a:lnTo>
                  <a:cubicBezTo>
                    <a:pt x="0" y="94198"/>
                    <a:pt x="1238" y="97259"/>
                    <a:pt x="3518" y="99539"/>
                  </a:cubicBezTo>
                  <a:lnTo>
                    <a:pt x="52766" y="148788"/>
                  </a:lnTo>
                  <a:cubicBezTo>
                    <a:pt x="55046" y="151068"/>
                    <a:pt x="58108" y="152306"/>
                    <a:pt x="61300" y="152306"/>
                  </a:cubicBezTo>
                  <a:lnTo>
                    <a:pt x="117258" y="152306"/>
                  </a:lnTo>
                  <a:cubicBezTo>
                    <a:pt x="120450" y="152306"/>
                    <a:pt x="123512" y="151068"/>
                    <a:pt x="125792" y="148788"/>
                  </a:cubicBezTo>
                  <a:lnTo>
                    <a:pt x="145661" y="128919"/>
                  </a:lnTo>
                  <a:cubicBezTo>
                    <a:pt x="147941" y="126639"/>
                    <a:pt x="149179" y="123577"/>
                    <a:pt x="149179" y="120385"/>
                  </a:cubicBezTo>
                  <a:lnTo>
                    <a:pt x="149179" y="102471"/>
                  </a:lnTo>
                  <a:cubicBezTo>
                    <a:pt x="149179" y="97455"/>
                    <a:pt x="146117" y="92960"/>
                    <a:pt x="141427" y="91201"/>
                  </a:cubicBezTo>
                  <a:cubicBezTo>
                    <a:pt x="133935" y="88335"/>
                    <a:pt x="125727" y="89572"/>
                    <a:pt x="119343" y="94067"/>
                  </a:cubicBezTo>
                  <a:cubicBezTo>
                    <a:pt x="115565" y="96673"/>
                    <a:pt x="111461" y="98758"/>
                    <a:pt x="107096" y="100191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66C036A8-25FB-4AA5-B046-35C298809FC3}"/>
                </a:ext>
              </a:extLst>
            </p:cNvPr>
            <p:cNvSpPr/>
            <p:nvPr/>
          </p:nvSpPr>
          <p:spPr>
            <a:xfrm>
              <a:off x="5840020" y="4152867"/>
              <a:ext cx="36871" cy="36871"/>
            </a:xfrm>
            <a:custGeom>
              <a:avLst/>
              <a:gdLst>
                <a:gd name="connsiteX0" fmla="*/ 18436 w 36871"/>
                <a:gd name="connsiteY0" fmla="*/ 0 h 36871"/>
                <a:gd name="connsiteX1" fmla="*/ 0 w 36871"/>
                <a:gd name="connsiteY1" fmla="*/ 18436 h 36871"/>
                <a:gd name="connsiteX2" fmla="*/ 18436 w 36871"/>
                <a:gd name="connsiteY2" fmla="*/ 36871 h 36871"/>
                <a:gd name="connsiteX3" fmla="*/ 36871 w 36871"/>
                <a:gd name="connsiteY3" fmla="*/ 18436 h 36871"/>
                <a:gd name="connsiteX4" fmla="*/ 18436 w 36871"/>
                <a:gd name="connsiteY4" fmla="*/ 0 h 3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71" h="36871">
                  <a:moveTo>
                    <a:pt x="18436" y="0"/>
                  </a:moveTo>
                  <a:cubicBezTo>
                    <a:pt x="8273" y="0"/>
                    <a:pt x="0" y="8273"/>
                    <a:pt x="0" y="18436"/>
                  </a:cubicBezTo>
                  <a:cubicBezTo>
                    <a:pt x="0" y="28598"/>
                    <a:pt x="8273" y="36871"/>
                    <a:pt x="18436" y="36871"/>
                  </a:cubicBezTo>
                  <a:cubicBezTo>
                    <a:pt x="28598" y="36871"/>
                    <a:pt x="36871" y="28598"/>
                    <a:pt x="36871" y="18436"/>
                  </a:cubicBezTo>
                  <a:cubicBezTo>
                    <a:pt x="36871" y="8273"/>
                    <a:pt x="28598" y="0"/>
                    <a:pt x="18436" y="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1BDE4CE2-97AD-4C47-BC14-F22F9FBDCEA8}"/>
                </a:ext>
              </a:extLst>
            </p:cNvPr>
            <p:cNvSpPr/>
            <p:nvPr/>
          </p:nvSpPr>
          <p:spPr>
            <a:xfrm>
              <a:off x="5782940" y="4254947"/>
              <a:ext cx="110153" cy="146247"/>
            </a:xfrm>
            <a:custGeom>
              <a:avLst/>
              <a:gdLst>
                <a:gd name="connsiteX0" fmla="*/ 15779 w 110153"/>
                <a:gd name="connsiteY0" fmla="*/ 142990 h 146247"/>
                <a:gd name="connsiteX1" fmla="*/ 28221 w 110153"/>
                <a:gd name="connsiteY1" fmla="*/ 146247 h 146247"/>
                <a:gd name="connsiteX2" fmla="*/ 36169 w 110153"/>
                <a:gd name="connsiteY2" fmla="*/ 145010 h 146247"/>
                <a:gd name="connsiteX3" fmla="*/ 51477 w 110153"/>
                <a:gd name="connsiteY3" fmla="*/ 131395 h 146247"/>
                <a:gd name="connsiteX4" fmla="*/ 109911 w 110153"/>
                <a:gd name="connsiteY4" fmla="*/ 3909 h 146247"/>
                <a:gd name="connsiteX5" fmla="*/ 108999 w 110153"/>
                <a:gd name="connsiteY5" fmla="*/ 521 h 146247"/>
                <a:gd name="connsiteX6" fmla="*/ 107436 w 110153"/>
                <a:gd name="connsiteY6" fmla="*/ 0 h 146247"/>
                <a:gd name="connsiteX7" fmla="*/ 105546 w 110153"/>
                <a:gd name="connsiteY7" fmla="*/ 782 h 146247"/>
                <a:gd name="connsiteX8" fmla="*/ 9329 w 110153"/>
                <a:gd name="connsiteY8" fmla="*/ 94067 h 146247"/>
                <a:gd name="connsiteX9" fmla="*/ 274 w 110153"/>
                <a:gd name="connsiteY9" fmla="*/ 120125 h 146247"/>
                <a:gd name="connsiteX10" fmla="*/ 15779 w 110153"/>
                <a:gd name="connsiteY10" fmla="*/ 142990 h 14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153" h="146247">
                  <a:moveTo>
                    <a:pt x="15779" y="142990"/>
                  </a:moveTo>
                  <a:cubicBezTo>
                    <a:pt x="19622" y="145140"/>
                    <a:pt x="23922" y="146247"/>
                    <a:pt x="28221" y="146247"/>
                  </a:cubicBezTo>
                  <a:cubicBezTo>
                    <a:pt x="30892" y="146247"/>
                    <a:pt x="33563" y="145856"/>
                    <a:pt x="36169" y="145010"/>
                  </a:cubicBezTo>
                  <a:cubicBezTo>
                    <a:pt x="42944" y="142795"/>
                    <a:pt x="48481" y="137844"/>
                    <a:pt x="51477" y="131395"/>
                  </a:cubicBezTo>
                  <a:lnTo>
                    <a:pt x="109911" y="3909"/>
                  </a:lnTo>
                  <a:cubicBezTo>
                    <a:pt x="110432" y="2736"/>
                    <a:pt x="110107" y="1303"/>
                    <a:pt x="108999" y="521"/>
                  </a:cubicBezTo>
                  <a:cubicBezTo>
                    <a:pt x="108543" y="195"/>
                    <a:pt x="107957" y="0"/>
                    <a:pt x="107436" y="0"/>
                  </a:cubicBezTo>
                  <a:cubicBezTo>
                    <a:pt x="106719" y="0"/>
                    <a:pt x="106068" y="261"/>
                    <a:pt x="105546" y="782"/>
                  </a:cubicBezTo>
                  <a:lnTo>
                    <a:pt x="9329" y="94067"/>
                  </a:lnTo>
                  <a:cubicBezTo>
                    <a:pt x="2359" y="100842"/>
                    <a:pt x="-1028" y="110484"/>
                    <a:pt x="274" y="120125"/>
                  </a:cubicBezTo>
                  <a:cubicBezTo>
                    <a:pt x="1577" y="129766"/>
                    <a:pt x="7310" y="138235"/>
                    <a:pt x="15779" y="14299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125" name="橢圓 124">
            <a:extLst>
              <a:ext uri="{FF2B5EF4-FFF2-40B4-BE49-F238E27FC236}">
                <a16:creationId xmlns:a16="http://schemas.microsoft.com/office/drawing/2014/main" id="{89AA1B4E-F865-47AF-AEC1-349FD65A36C9}"/>
              </a:ext>
            </a:extLst>
          </p:cNvPr>
          <p:cNvSpPr/>
          <p:nvPr/>
        </p:nvSpPr>
        <p:spPr>
          <a:xfrm>
            <a:off x="5410215" y="3945670"/>
            <a:ext cx="631402" cy="631402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26" name="圖形 107">
            <a:extLst>
              <a:ext uri="{FF2B5EF4-FFF2-40B4-BE49-F238E27FC236}">
                <a16:creationId xmlns:a16="http://schemas.microsoft.com/office/drawing/2014/main" id="{5D5790E6-8F63-4B35-AD5E-A48F888313DF}"/>
              </a:ext>
            </a:extLst>
          </p:cNvPr>
          <p:cNvGrpSpPr/>
          <p:nvPr/>
        </p:nvGrpSpPr>
        <p:grpSpPr>
          <a:xfrm>
            <a:off x="5541457" y="4117528"/>
            <a:ext cx="380000" cy="320066"/>
            <a:chOff x="5683805" y="5518573"/>
            <a:chExt cx="371585" cy="312979"/>
          </a:xfrm>
          <a:solidFill>
            <a:schemeClr val="bg1"/>
          </a:solidFill>
        </p:grpSpPr>
        <p:sp>
          <p:nvSpPr>
            <p:cNvPr id="127" name="手繪多邊形: 圖案 126">
              <a:extLst>
                <a:ext uri="{FF2B5EF4-FFF2-40B4-BE49-F238E27FC236}">
                  <a16:creationId xmlns:a16="http://schemas.microsoft.com/office/drawing/2014/main" id="{7EC99E53-E092-4E08-BBA2-DC5FDB67C893}"/>
                </a:ext>
              </a:extLst>
            </p:cNvPr>
            <p:cNvSpPr/>
            <p:nvPr/>
          </p:nvSpPr>
          <p:spPr>
            <a:xfrm>
              <a:off x="5688578" y="5618924"/>
              <a:ext cx="315913" cy="121737"/>
            </a:xfrm>
            <a:custGeom>
              <a:avLst/>
              <a:gdLst>
                <a:gd name="connsiteX0" fmla="*/ 147208 w 315913"/>
                <a:gd name="connsiteY0" fmla="*/ 118366 h 121737"/>
                <a:gd name="connsiteX1" fmla="*/ 9169 w 315913"/>
                <a:gd name="connsiteY1" fmla="*/ 20325 h 121737"/>
                <a:gd name="connsiteX2" fmla="*/ 9234 w 315913"/>
                <a:gd name="connsiteY2" fmla="*/ 0 h 121737"/>
                <a:gd name="connsiteX3" fmla="*/ 306679 w 315913"/>
                <a:gd name="connsiteY3" fmla="*/ 0 h 121737"/>
                <a:gd name="connsiteX4" fmla="*/ 306745 w 315913"/>
                <a:gd name="connsiteY4" fmla="*/ 20325 h 121737"/>
                <a:gd name="connsiteX5" fmla="*/ 168705 w 315913"/>
                <a:gd name="connsiteY5" fmla="*/ 118366 h 121737"/>
                <a:gd name="connsiteX6" fmla="*/ 147208 w 315913"/>
                <a:gd name="connsiteY6" fmla="*/ 118366 h 121737"/>
                <a:gd name="connsiteX7" fmla="*/ 147208 w 315913"/>
                <a:gd name="connsiteY7" fmla="*/ 118366 h 12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913" h="121737">
                  <a:moveTo>
                    <a:pt x="147208" y="118366"/>
                  </a:moveTo>
                  <a:lnTo>
                    <a:pt x="9169" y="20325"/>
                  </a:lnTo>
                  <a:cubicBezTo>
                    <a:pt x="179" y="13941"/>
                    <a:pt x="-5945" y="0"/>
                    <a:pt x="9234" y="0"/>
                  </a:cubicBezTo>
                  <a:lnTo>
                    <a:pt x="306679" y="0"/>
                  </a:lnTo>
                  <a:cubicBezTo>
                    <a:pt x="321858" y="0"/>
                    <a:pt x="315734" y="13941"/>
                    <a:pt x="306745" y="20325"/>
                  </a:cubicBezTo>
                  <a:lnTo>
                    <a:pt x="168705" y="118366"/>
                  </a:lnTo>
                  <a:cubicBezTo>
                    <a:pt x="162386" y="122861"/>
                    <a:pt x="153462" y="122861"/>
                    <a:pt x="147208" y="118366"/>
                  </a:cubicBezTo>
                  <a:lnTo>
                    <a:pt x="147208" y="118366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83FE204B-EB18-4F27-A7F4-69D94CE00A4F}"/>
                </a:ext>
              </a:extLst>
            </p:cNvPr>
            <p:cNvSpPr/>
            <p:nvPr/>
          </p:nvSpPr>
          <p:spPr>
            <a:xfrm>
              <a:off x="5693920" y="5741260"/>
              <a:ext cx="305167" cy="90292"/>
            </a:xfrm>
            <a:custGeom>
              <a:avLst/>
              <a:gdLst>
                <a:gd name="connsiteX0" fmla="*/ 297558 w 305167"/>
                <a:gd name="connsiteY0" fmla="*/ 90292 h 90292"/>
                <a:gd name="connsiteX1" fmla="*/ 299057 w 305167"/>
                <a:gd name="connsiteY1" fmla="*/ 73876 h 90292"/>
                <a:gd name="connsiteX2" fmla="*/ 201081 w 305167"/>
                <a:gd name="connsiteY2" fmla="*/ 6192 h 90292"/>
                <a:gd name="connsiteX3" fmla="*/ 186489 w 305167"/>
                <a:gd name="connsiteY3" fmla="*/ 133 h 90292"/>
                <a:gd name="connsiteX4" fmla="*/ 167792 w 305167"/>
                <a:gd name="connsiteY4" fmla="*/ 13488 h 90292"/>
                <a:gd name="connsiteX5" fmla="*/ 152549 w 305167"/>
                <a:gd name="connsiteY5" fmla="*/ 17917 h 90292"/>
                <a:gd name="connsiteX6" fmla="*/ 137305 w 305167"/>
                <a:gd name="connsiteY6" fmla="*/ 13488 h 90292"/>
                <a:gd name="connsiteX7" fmla="*/ 118609 w 305167"/>
                <a:gd name="connsiteY7" fmla="*/ 133 h 90292"/>
                <a:gd name="connsiteX8" fmla="*/ 104017 w 305167"/>
                <a:gd name="connsiteY8" fmla="*/ 6192 h 90292"/>
                <a:gd name="connsiteX9" fmla="*/ 6041 w 305167"/>
                <a:gd name="connsiteY9" fmla="*/ 73876 h 90292"/>
                <a:gd name="connsiteX10" fmla="*/ 6497 w 305167"/>
                <a:gd name="connsiteY10" fmla="*/ 89575 h 90292"/>
                <a:gd name="connsiteX11" fmla="*/ 297558 w 305167"/>
                <a:gd name="connsiteY11" fmla="*/ 90292 h 90292"/>
                <a:gd name="connsiteX12" fmla="*/ 297558 w 305167"/>
                <a:gd name="connsiteY12" fmla="*/ 90292 h 9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167" h="90292">
                  <a:moveTo>
                    <a:pt x="297558" y="90292"/>
                  </a:moveTo>
                  <a:cubicBezTo>
                    <a:pt x="304659" y="85276"/>
                    <a:pt x="309675" y="81498"/>
                    <a:pt x="299057" y="73876"/>
                  </a:cubicBezTo>
                  <a:lnTo>
                    <a:pt x="201081" y="6192"/>
                  </a:lnTo>
                  <a:cubicBezTo>
                    <a:pt x="194175" y="1175"/>
                    <a:pt x="190137" y="-453"/>
                    <a:pt x="186489" y="133"/>
                  </a:cubicBezTo>
                  <a:cubicBezTo>
                    <a:pt x="181733" y="1827"/>
                    <a:pt x="177173" y="7104"/>
                    <a:pt x="167792" y="13488"/>
                  </a:cubicBezTo>
                  <a:cubicBezTo>
                    <a:pt x="163037" y="16745"/>
                    <a:pt x="157760" y="18178"/>
                    <a:pt x="152549" y="17917"/>
                  </a:cubicBezTo>
                  <a:cubicBezTo>
                    <a:pt x="147337" y="18113"/>
                    <a:pt x="142061" y="16680"/>
                    <a:pt x="137305" y="13488"/>
                  </a:cubicBezTo>
                  <a:cubicBezTo>
                    <a:pt x="127859" y="7104"/>
                    <a:pt x="123364" y="1827"/>
                    <a:pt x="118609" y="133"/>
                  </a:cubicBezTo>
                  <a:cubicBezTo>
                    <a:pt x="114961" y="-518"/>
                    <a:pt x="110987" y="1175"/>
                    <a:pt x="104017" y="6192"/>
                  </a:cubicBezTo>
                  <a:lnTo>
                    <a:pt x="6041" y="73876"/>
                  </a:lnTo>
                  <a:cubicBezTo>
                    <a:pt x="-3470" y="80781"/>
                    <a:pt x="-539" y="84624"/>
                    <a:pt x="6497" y="89575"/>
                  </a:cubicBezTo>
                  <a:lnTo>
                    <a:pt x="297558" y="90292"/>
                  </a:lnTo>
                  <a:lnTo>
                    <a:pt x="297558" y="90292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A02E207A-518D-4441-A0C4-F96B73D4939B}"/>
                </a:ext>
              </a:extLst>
            </p:cNvPr>
            <p:cNvSpPr/>
            <p:nvPr/>
          </p:nvSpPr>
          <p:spPr>
            <a:xfrm>
              <a:off x="5683805" y="5652330"/>
              <a:ext cx="114245" cy="150998"/>
            </a:xfrm>
            <a:custGeom>
              <a:avLst/>
              <a:gdLst>
                <a:gd name="connsiteX0" fmla="*/ 111070 w 114245"/>
                <a:gd name="connsiteY0" fmla="*/ 71279 h 150998"/>
                <a:gd name="connsiteX1" fmla="*/ 111070 w 114245"/>
                <a:gd name="connsiteY1" fmla="*/ 82028 h 150998"/>
                <a:gd name="connsiteX2" fmla="*/ 13615 w 114245"/>
                <a:gd name="connsiteY2" fmla="*/ 148344 h 150998"/>
                <a:gd name="connsiteX3" fmla="*/ 0 w 114245"/>
                <a:gd name="connsiteY3" fmla="*/ 145152 h 150998"/>
                <a:gd name="connsiteX4" fmla="*/ 0 w 114245"/>
                <a:gd name="connsiteY4" fmla="*/ 5614 h 150998"/>
                <a:gd name="connsiteX5" fmla="*/ 13615 w 114245"/>
                <a:gd name="connsiteY5" fmla="*/ 2943 h 150998"/>
                <a:gd name="connsiteX6" fmla="*/ 111070 w 114245"/>
                <a:gd name="connsiteY6" fmla="*/ 71279 h 150998"/>
                <a:gd name="connsiteX7" fmla="*/ 111070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111070" y="71279"/>
                  </a:moveTo>
                  <a:cubicBezTo>
                    <a:pt x="115304" y="74276"/>
                    <a:pt x="115304" y="79031"/>
                    <a:pt x="111070" y="82028"/>
                  </a:cubicBezTo>
                  <a:lnTo>
                    <a:pt x="13615" y="148344"/>
                  </a:lnTo>
                  <a:cubicBezTo>
                    <a:pt x="6514" y="153165"/>
                    <a:pt x="0" y="151015"/>
                    <a:pt x="0" y="145152"/>
                  </a:cubicBezTo>
                  <a:lnTo>
                    <a:pt x="0" y="5614"/>
                  </a:lnTo>
                  <a:cubicBezTo>
                    <a:pt x="0" y="-249"/>
                    <a:pt x="7101" y="-2138"/>
                    <a:pt x="13615" y="2943"/>
                  </a:cubicBezTo>
                  <a:lnTo>
                    <a:pt x="111070" y="71279"/>
                  </a:lnTo>
                  <a:lnTo>
                    <a:pt x="111070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577AC6E7-E9C1-492E-B7C4-9CE79EB05484}"/>
                </a:ext>
              </a:extLst>
            </p:cNvPr>
            <p:cNvSpPr/>
            <p:nvPr/>
          </p:nvSpPr>
          <p:spPr>
            <a:xfrm>
              <a:off x="5894952" y="5652330"/>
              <a:ext cx="114245" cy="150998"/>
            </a:xfrm>
            <a:custGeom>
              <a:avLst/>
              <a:gdLst>
                <a:gd name="connsiteX0" fmla="*/ 3176 w 114245"/>
                <a:gd name="connsiteY0" fmla="*/ 71279 h 150998"/>
                <a:gd name="connsiteX1" fmla="*/ 3176 w 114245"/>
                <a:gd name="connsiteY1" fmla="*/ 82028 h 150998"/>
                <a:gd name="connsiteX2" fmla="*/ 100630 w 114245"/>
                <a:gd name="connsiteY2" fmla="*/ 148344 h 150998"/>
                <a:gd name="connsiteX3" fmla="*/ 114246 w 114245"/>
                <a:gd name="connsiteY3" fmla="*/ 145152 h 150998"/>
                <a:gd name="connsiteX4" fmla="*/ 114246 w 114245"/>
                <a:gd name="connsiteY4" fmla="*/ 5614 h 150998"/>
                <a:gd name="connsiteX5" fmla="*/ 100630 w 114245"/>
                <a:gd name="connsiteY5" fmla="*/ 2943 h 150998"/>
                <a:gd name="connsiteX6" fmla="*/ 3176 w 114245"/>
                <a:gd name="connsiteY6" fmla="*/ 71279 h 150998"/>
                <a:gd name="connsiteX7" fmla="*/ 3176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3176" y="71279"/>
                  </a:moveTo>
                  <a:cubicBezTo>
                    <a:pt x="-1059" y="74276"/>
                    <a:pt x="-1059" y="79031"/>
                    <a:pt x="3176" y="82028"/>
                  </a:cubicBezTo>
                  <a:lnTo>
                    <a:pt x="100630" y="148344"/>
                  </a:lnTo>
                  <a:cubicBezTo>
                    <a:pt x="107731" y="153165"/>
                    <a:pt x="114246" y="151015"/>
                    <a:pt x="114246" y="145152"/>
                  </a:cubicBezTo>
                  <a:lnTo>
                    <a:pt x="114246" y="5614"/>
                  </a:lnTo>
                  <a:cubicBezTo>
                    <a:pt x="114246" y="-249"/>
                    <a:pt x="107145" y="-2138"/>
                    <a:pt x="100630" y="2943"/>
                  </a:cubicBezTo>
                  <a:lnTo>
                    <a:pt x="3176" y="71279"/>
                  </a:lnTo>
                  <a:lnTo>
                    <a:pt x="3176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A928931C-E0FF-481A-8A8E-110745E44679}"/>
                </a:ext>
              </a:extLst>
            </p:cNvPr>
            <p:cNvSpPr/>
            <p:nvPr/>
          </p:nvSpPr>
          <p:spPr>
            <a:xfrm>
              <a:off x="5742666" y="5518573"/>
              <a:ext cx="312723" cy="85367"/>
            </a:xfrm>
            <a:custGeom>
              <a:avLst/>
              <a:gdLst>
                <a:gd name="connsiteX0" fmla="*/ 75205 w 312723"/>
                <a:gd name="connsiteY0" fmla="*/ 85303 h 85367"/>
                <a:gd name="connsiteX1" fmla="*/ 7130 w 312723"/>
                <a:gd name="connsiteY1" fmla="*/ 20290 h 85367"/>
                <a:gd name="connsiteX2" fmla="*/ 10127 w 312723"/>
                <a:gd name="connsiteY2" fmla="*/ 225 h 85367"/>
                <a:gd name="connsiteX3" fmla="*/ 304445 w 312723"/>
                <a:gd name="connsiteY3" fmla="*/ 43155 h 85367"/>
                <a:gd name="connsiteX4" fmla="*/ 301579 w 312723"/>
                <a:gd name="connsiteY4" fmla="*/ 63284 h 85367"/>
                <a:gd name="connsiteX5" fmla="*/ 258454 w 312723"/>
                <a:gd name="connsiteY5" fmla="*/ 85368 h 85367"/>
                <a:gd name="connsiteX6" fmla="*/ 75205 w 312723"/>
                <a:gd name="connsiteY6" fmla="*/ 85368 h 85367"/>
                <a:gd name="connsiteX7" fmla="*/ 75205 w 312723"/>
                <a:gd name="connsiteY7" fmla="*/ 85303 h 8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723" h="85367">
                  <a:moveTo>
                    <a:pt x="75205" y="85303"/>
                  </a:moveTo>
                  <a:lnTo>
                    <a:pt x="7130" y="20290"/>
                  </a:lnTo>
                  <a:cubicBezTo>
                    <a:pt x="-817" y="12668"/>
                    <a:pt x="-4922" y="-1990"/>
                    <a:pt x="10127" y="225"/>
                  </a:cubicBezTo>
                  <a:lnTo>
                    <a:pt x="304445" y="43155"/>
                  </a:lnTo>
                  <a:cubicBezTo>
                    <a:pt x="319428" y="45370"/>
                    <a:pt x="311351" y="58268"/>
                    <a:pt x="301579" y="63284"/>
                  </a:cubicBezTo>
                  <a:lnTo>
                    <a:pt x="258454" y="85368"/>
                  </a:lnTo>
                  <a:lnTo>
                    <a:pt x="75205" y="85368"/>
                  </a:lnTo>
                  <a:lnTo>
                    <a:pt x="75205" y="85303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2" name="手繪多邊形: 圖案 131">
              <a:extLst>
                <a:ext uri="{FF2B5EF4-FFF2-40B4-BE49-F238E27FC236}">
                  <a16:creationId xmlns:a16="http://schemas.microsoft.com/office/drawing/2014/main" id="{442B8C23-1096-4D54-93D5-5DBAE9ECFD45}"/>
                </a:ext>
              </a:extLst>
            </p:cNvPr>
            <p:cNvSpPr/>
            <p:nvPr/>
          </p:nvSpPr>
          <p:spPr>
            <a:xfrm>
              <a:off x="6020663" y="5760481"/>
              <a:ext cx="880" cy="5667"/>
            </a:xfrm>
            <a:custGeom>
              <a:avLst/>
              <a:gdLst>
                <a:gd name="connsiteX0" fmla="*/ 0 w 880"/>
                <a:gd name="connsiteY0" fmla="*/ 5667 h 5667"/>
                <a:gd name="connsiteX1" fmla="*/ 0 w 880"/>
                <a:gd name="connsiteY1" fmla="*/ 0 h 5667"/>
                <a:gd name="connsiteX2" fmla="*/ 0 w 880"/>
                <a:gd name="connsiteY2" fmla="*/ 5667 h 5667"/>
                <a:gd name="connsiteX3" fmla="*/ 0 w 880"/>
                <a:gd name="connsiteY3" fmla="*/ 5667 h 5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0" h="5667">
                  <a:moveTo>
                    <a:pt x="0" y="5667"/>
                  </a:moveTo>
                  <a:cubicBezTo>
                    <a:pt x="1107" y="4169"/>
                    <a:pt x="1238" y="2345"/>
                    <a:pt x="0" y="0"/>
                  </a:cubicBezTo>
                  <a:lnTo>
                    <a:pt x="0" y="5667"/>
                  </a:lnTo>
                  <a:lnTo>
                    <a:pt x="0" y="566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8829E31A-DB1A-455A-AAB8-150A50F1AC30}"/>
                </a:ext>
              </a:extLst>
            </p:cNvPr>
            <p:cNvSpPr/>
            <p:nvPr/>
          </p:nvSpPr>
          <p:spPr>
            <a:xfrm>
              <a:off x="5726214" y="5550578"/>
              <a:ext cx="73091" cy="53297"/>
            </a:xfrm>
            <a:custGeom>
              <a:avLst/>
              <a:gdLst>
                <a:gd name="connsiteX0" fmla="*/ 0 w 73091"/>
                <a:gd name="connsiteY0" fmla="*/ 53297 h 53297"/>
                <a:gd name="connsiteX1" fmla="*/ 7101 w 73091"/>
                <a:gd name="connsiteY1" fmla="*/ 4765 h 53297"/>
                <a:gd name="connsiteX2" fmla="*/ 20911 w 73091"/>
                <a:gd name="connsiteY2" fmla="*/ 4114 h 53297"/>
                <a:gd name="connsiteX3" fmla="*/ 73091 w 73091"/>
                <a:gd name="connsiteY3" fmla="*/ 53297 h 53297"/>
                <a:gd name="connsiteX4" fmla="*/ 0 w 73091"/>
                <a:gd name="connsiteY4" fmla="*/ 53297 h 53297"/>
                <a:gd name="connsiteX5" fmla="*/ 0 w 73091"/>
                <a:gd name="connsiteY5" fmla="*/ 53297 h 5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091" h="53297">
                  <a:moveTo>
                    <a:pt x="0" y="53297"/>
                  </a:moveTo>
                  <a:lnTo>
                    <a:pt x="7101" y="4765"/>
                  </a:lnTo>
                  <a:cubicBezTo>
                    <a:pt x="7947" y="-1033"/>
                    <a:pt x="15244" y="-1880"/>
                    <a:pt x="20911" y="4114"/>
                  </a:cubicBezTo>
                  <a:lnTo>
                    <a:pt x="73091" y="53297"/>
                  </a:lnTo>
                  <a:lnTo>
                    <a:pt x="0" y="53297"/>
                  </a:lnTo>
                  <a:lnTo>
                    <a:pt x="0" y="5329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1902DD71-A616-4207-8B32-E854C48EDE45}"/>
                </a:ext>
              </a:extLst>
            </p:cNvPr>
            <p:cNvSpPr/>
            <p:nvPr/>
          </p:nvSpPr>
          <p:spPr>
            <a:xfrm>
              <a:off x="6020598" y="5595866"/>
              <a:ext cx="34793" cy="149529"/>
            </a:xfrm>
            <a:custGeom>
              <a:avLst/>
              <a:gdLst>
                <a:gd name="connsiteX0" fmla="*/ 65 w 34793"/>
                <a:gd name="connsiteY0" fmla="*/ 145137 h 149529"/>
                <a:gd name="connsiteX1" fmla="*/ 651 w 34793"/>
                <a:gd name="connsiteY1" fmla="*/ 145723 h 149529"/>
                <a:gd name="connsiteX2" fmla="*/ 14592 w 34793"/>
                <a:gd name="connsiteY2" fmla="*/ 144551 h 149529"/>
                <a:gd name="connsiteX3" fmla="*/ 34722 w 34793"/>
                <a:gd name="connsiteY3" fmla="*/ 6512 h 149529"/>
                <a:gd name="connsiteX4" fmla="*/ 21628 w 34793"/>
                <a:gd name="connsiteY4" fmla="*/ 1886 h 149529"/>
                <a:gd name="connsiteX5" fmla="*/ 0 w 34793"/>
                <a:gd name="connsiteY5" fmla="*/ 12765 h 149529"/>
                <a:gd name="connsiteX6" fmla="*/ 0 w 34793"/>
                <a:gd name="connsiteY6" fmla="*/ 145137 h 149529"/>
                <a:gd name="connsiteX7" fmla="*/ 65 w 34793"/>
                <a:gd name="connsiteY7" fmla="*/ 145137 h 14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93" h="149529">
                  <a:moveTo>
                    <a:pt x="65" y="145137"/>
                  </a:moveTo>
                  <a:lnTo>
                    <a:pt x="651" y="145723"/>
                  </a:lnTo>
                  <a:cubicBezTo>
                    <a:pt x="6970" y="151521"/>
                    <a:pt x="13745" y="150349"/>
                    <a:pt x="14592" y="144551"/>
                  </a:cubicBezTo>
                  <a:lnTo>
                    <a:pt x="34722" y="6512"/>
                  </a:lnTo>
                  <a:cubicBezTo>
                    <a:pt x="35568" y="714"/>
                    <a:pt x="28793" y="-2153"/>
                    <a:pt x="21628" y="1886"/>
                  </a:cubicBezTo>
                  <a:lnTo>
                    <a:pt x="0" y="12765"/>
                  </a:lnTo>
                  <a:lnTo>
                    <a:pt x="0" y="145137"/>
                  </a:lnTo>
                  <a:lnTo>
                    <a:pt x="65" y="14513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99CD2D8E-3CF2-4FE9-8FC5-F85A17ABAF9A}"/>
              </a:ext>
            </a:extLst>
          </p:cNvPr>
          <p:cNvGrpSpPr/>
          <p:nvPr/>
        </p:nvGrpSpPr>
        <p:grpSpPr>
          <a:xfrm>
            <a:off x="5217116" y="3117446"/>
            <a:ext cx="954113" cy="525604"/>
            <a:chOff x="5382236" y="3152426"/>
            <a:chExt cx="932986" cy="513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36" name="圖形 106">
              <a:extLst>
                <a:ext uri="{FF2B5EF4-FFF2-40B4-BE49-F238E27FC236}">
                  <a16:creationId xmlns:a16="http://schemas.microsoft.com/office/drawing/2014/main" id="{76544BAA-0990-4237-BD66-BD8C1CFE36AB}"/>
                </a:ext>
              </a:extLst>
            </p:cNvPr>
            <p:cNvGrpSpPr/>
            <p:nvPr/>
          </p:nvGrpSpPr>
          <p:grpSpPr>
            <a:xfrm>
              <a:off x="5382236" y="3398651"/>
              <a:ext cx="366237" cy="267740"/>
              <a:chOff x="9637509" y="2915693"/>
              <a:chExt cx="366237" cy="267740"/>
            </a:xfrm>
            <a:solidFill>
              <a:schemeClr val="accent1"/>
            </a:solidFill>
          </p:grpSpPr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FE9E76D6-78F3-49FB-82C0-06BCA46B400B}"/>
                  </a:ext>
                </a:extLst>
              </p:cNvPr>
              <p:cNvSpPr/>
              <p:nvPr/>
            </p:nvSpPr>
            <p:spPr>
              <a:xfrm>
                <a:off x="9637509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52" name="圖形 106">
                <a:extLst>
                  <a:ext uri="{FF2B5EF4-FFF2-40B4-BE49-F238E27FC236}">
                    <a16:creationId xmlns:a16="http://schemas.microsoft.com/office/drawing/2014/main" id="{52795A39-2F1B-4DD3-A1F9-F628FE235C31}"/>
                  </a:ext>
                </a:extLst>
              </p:cNvPr>
              <p:cNvGrpSpPr/>
              <p:nvPr/>
            </p:nvGrpSpPr>
            <p:grpSpPr>
              <a:xfrm>
                <a:off x="9647019" y="2961685"/>
                <a:ext cx="306044" cy="221748"/>
                <a:chOff x="9647019" y="2961685"/>
                <a:chExt cx="306044" cy="221748"/>
              </a:xfrm>
              <a:solidFill>
                <a:schemeClr val="accent1"/>
              </a:solidFill>
            </p:grpSpPr>
            <p:sp>
              <p:nvSpPr>
                <p:cNvPr id="154" name="手繪多邊形: 圖案 153">
                  <a:extLst>
                    <a:ext uri="{FF2B5EF4-FFF2-40B4-BE49-F238E27FC236}">
                      <a16:creationId xmlns:a16="http://schemas.microsoft.com/office/drawing/2014/main" id="{F1C41560-0DD6-4EF0-852D-257B61F39A89}"/>
                    </a:ext>
                  </a:extLst>
                </p:cNvPr>
                <p:cNvSpPr/>
                <p:nvPr/>
              </p:nvSpPr>
              <p:spPr>
                <a:xfrm>
                  <a:off x="9647019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5" name="手繪多邊形: 圖案 154">
                  <a:extLst>
                    <a:ext uri="{FF2B5EF4-FFF2-40B4-BE49-F238E27FC236}">
                      <a16:creationId xmlns:a16="http://schemas.microsoft.com/office/drawing/2014/main" id="{E98117C0-8451-488E-B8CA-EBEBBFB64A06}"/>
                    </a:ext>
                  </a:extLst>
                </p:cNvPr>
                <p:cNvSpPr/>
                <p:nvPr/>
              </p:nvSpPr>
              <p:spPr>
                <a:xfrm>
                  <a:off x="9657052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656FCF60-52C5-4CAD-BFEF-B1ECD87B1820}"/>
                  </a:ext>
                </a:extLst>
              </p:cNvPr>
              <p:cNvSpPr/>
              <p:nvPr/>
            </p:nvSpPr>
            <p:spPr>
              <a:xfrm>
                <a:off x="9656661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0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0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7" name="圖形 106">
              <a:extLst>
                <a:ext uri="{FF2B5EF4-FFF2-40B4-BE49-F238E27FC236}">
                  <a16:creationId xmlns:a16="http://schemas.microsoft.com/office/drawing/2014/main" id="{92761C02-CF44-434C-A230-CB1A5394266A}"/>
                </a:ext>
              </a:extLst>
            </p:cNvPr>
            <p:cNvGrpSpPr/>
            <p:nvPr/>
          </p:nvGrpSpPr>
          <p:grpSpPr>
            <a:xfrm>
              <a:off x="5948985" y="3398651"/>
              <a:ext cx="366237" cy="267740"/>
              <a:chOff x="10204258" y="2915693"/>
              <a:chExt cx="366237" cy="267740"/>
            </a:xfrm>
            <a:solidFill>
              <a:schemeClr val="accent1"/>
            </a:solidFill>
          </p:grpSpPr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7AB52530-8F01-4451-9382-C433C5ADFD68}"/>
                  </a:ext>
                </a:extLst>
              </p:cNvPr>
              <p:cNvSpPr/>
              <p:nvPr/>
            </p:nvSpPr>
            <p:spPr>
              <a:xfrm>
                <a:off x="10204258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47" name="圖形 106">
                <a:extLst>
                  <a:ext uri="{FF2B5EF4-FFF2-40B4-BE49-F238E27FC236}">
                    <a16:creationId xmlns:a16="http://schemas.microsoft.com/office/drawing/2014/main" id="{27BD9274-0D49-48EA-9B1B-168228E25CD4}"/>
                  </a:ext>
                </a:extLst>
              </p:cNvPr>
              <p:cNvGrpSpPr/>
              <p:nvPr/>
            </p:nvGrpSpPr>
            <p:grpSpPr>
              <a:xfrm>
                <a:off x="10213768" y="2961685"/>
                <a:ext cx="306044" cy="221748"/>
                <a:chOff x="10213768" y="2961685"/>
                <a:chExt cx="306044" cy="221748"/>
              </a:xfrm>
              <a:solidFill>
                <a:schemeClr val="accent1"/>
              </a:solidFill>
            </p:grpSpPr>
            <p:sp>
              <p:nvSpPr>
                <p:cNvPr id="149" name="手繪多邊形: 圖案 148">
                  <a:extLst>
                    <a:ext uri="{FF2B5EF4-FFF2-40B4-BE49-F238E27FC236}">
                      <a16:creationId xmlns:a16="http://schemas.microsoft.com/office/drawing/2014/main" id="{B48BDB31-4C04-4EE7-8A1C-BE1B57E7D2C9}"/>
                    </a:ext>
                  </a:extLst>
                </p:cNvPr>
                <p:cNvSpPr/>
                <p:nvPr/>
              </p:nvSpPr>
              <p:spPr>
                <a:xfrm>
                  <a:off x="10213768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0" name="手繪多邊形: 圖案 149">
                  <a:extLst>
                    <a:ext uri="{FF2B5EF4-FFF2-40B4-BE49-F238E27FC236}">
                      <a16:creationId xmlns:a16="http://schemas.microsoft.com/office/drawing/2014/main" id="{D83BBC39-C73B-46B4-89D6-D12F104BAFFF}"/>
                    </a:ext>
                  </a:extLst>
                </p:cNvPr>
                <p:cNvSpPr/>
                <p:nvPr/>
              </p:nvSpPr>
              <p:spPr>
                <a:xfrm>
                  <a:off x="10223801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AAC11411-3B75-4D07-8BE3-1250C2C26A2F}"/>
                  </a:ext>
                </a:extLst>
              </p:cNvPr>
              <p:cNvSpPr/>
              <p:nvPr/>
            </p:nvSpPr>
            <p:spPr>
              <a:xfrm>
                <a:off x="10223410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1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1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8" name="圖形 106">
              <a:extLst>
                <a:ext uri="{FF2B5EF4-FFF2-40B4-BE49-F238E27FC236}">
                  <a16:creationId xmlns:a16="http://schemas.microsoft.com/office/drawing/2014/main" id="{9C621A73-D219-4EB2-897B-8BAA0DB689C6}"/>
                </a:ext>
              </a:extLst>
            </p:cNvPr>
            <p:cNvGrpSpPr/>
            <p:nvPr/>
          </p:nvGrpSpPr>
          <p:grpSpPr>
            <a:xfrm>
              <a:off x="5413635" y="3228366"/>
              <a:ext cx="538932" cy="172109"/>
              <a:chOff x="9668908" y="2745408"/>
              <a:chExt cx="538932" cy="172109"/>
            </a:xfrm>
            <a:solidFill>
              <a:schemeClr val="accent1"/>
            </a:solidFill>
          </p:grpSpPr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A5AD4B8E-8390-4611-B7AD-BFE536244BE4}"/>
                  </a:ext>
                </a:extLst>
              </p:cNvPr>
              <p:cNvSpPr/>
              <p:nvPr/>
            </p:nvSpPr>
            <p:spPr>
              <a:xfrm>
                <a:off x="9668908" y="2745408"/>
                <a:ext cx="538932" cy="172109"/>
              </a:xfrm>
              <a:custGeom>
                <a:avLst/>
                <a:gdLst>
                  <a:gd name="connsiteX0" fmla="*/ 538933 w 538932"/>
                  <a:gd name="connsiteY0" fmla="*/ 12638 h 172109"/>
                  <a:gd name="connsiteX1" fmla="*/ 538933 w 538932"/>
                  <a:gd name="connsiteY1" fmla="*/ 159472 h 172109"/>
                  <a:gd name="connsiteX2" fmla="*/ 526295 w 538932"/>
                  <a:gd name="connsiteY2" fmla="*/ 172109 h 172109"/>
                  <a:gd name="connsiteX3" fmla="*/ 12638 w 538932"/>
                  <a:gd name="connsiteY3" fmla="*/ 172109 h 172109"/>
                  <a:gd name="connsiteX4" fmla="*/ 0 w 538932"/>
                  <a:gd name="connsiteY4" fmla="*/ 159472 h 172109"/>
                  <a:gd name="connsiteX5" fmla="*/ 0 w 538932"/>
                  <a:gd name="connsiteY5" fmla="*/ 12638 h 172109"/>
                  <a:gd name="connsiteX6" fmla="*/ 12638 w 538932"/>
                  <a:gd name="connsiteY6" fmla="*/ 0 h 172109"/>
                  <a:gd name="connsiteX7" fmla="*/ 526295 w 538932"/>
                  <a:gd name="connsiteY7" fmla="*/ 0 h 172109"/>
                  <a:gd name="connsiteX8" fmla="*/ 538933 w 538932"/>
                  <a:gd name="connsiteY8" fmla="*/ 12638 h 172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8932" h="172109">
                    <a:moveTo>
                      <a:pt x="538933" y="12638"/>
                    </a:moveTo>
                    <a:lnTo>
                      <a:pt x="538933" y="159472"/>
                    </a:lnTo>
                    <a:cubicBezTo>
                      <a:pt x="538933" y="166442"/>
                      <a:pt x="533265" y="172109"/>
                      <a:pt x="526295" y="172109"/>
                    </a:cubicBezTo>
                    <a:lnTo>
                      <a:pt x="12638" y="172109"/>
                    </a:lnTo>
                    <a:cubicBezTo>
                      <a:pt x="5667" y="172109"/>
                      <a:pt x="0" y="166442"/>
                      <a:pt x="0" y="159472"/>
                    </a:cubicBezTo>
                    <a:lnTo>
                      <a:pt x="0" y="12638"/>
                    </a:lnTo>
                    <a:cubicBezTo>
                      <a:pt x="0" y="5668"/>
                      <a:pt x="5667" y="0"/>
                      <a:pt x="12638" y="0"/>
                    </a:cubicBezTo>
                    <a:lnTo>
                      <a:pt x="526295" y="0"/>
                    </a:lnTo>
                    <a:cubicBezTo>
                      <a:pt x="533265" y="65"/>
                      <a:pt x="538933" y="5668"/>
                      <a:pt x="538933" y="12638"/>
                    </a:cubicBezTo>
                    <a:close/>
                  </a:path>
                </a:pathLst>
              </a:custGeom>
              <a:solidFill>
                <a:srgbClr val="F2F2F2"/>
              </a:solidFill>
              <a:ln w="6461" cap="flat">
                <a:solidFill>
                  <a:srgbClr val="BEBEB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41" name="圖形 106">
                <a:extLst>
                  <a:ext uri="{FF2B5EF4-FFF2-40B4-BE49-F238E27FC236}">
                    <a16:creationId xmlns:a16="http://schemas.microsoft.com/office/drawing/2014/main" id="{33CC4CA4-AE73-471F-A096-B6370FF426F7}"/>
                  </a:ext>
                </a:extLst>
              </p:cNvPr>
              <p:cNvGrpSpPr/>
              <p:nvPr/>
            </p:nvGrpSpPr>
            <p:grpSpPr>
              <a:xfrm>
                <a:off x="9696177" y="2803301"/>
                <a:ext cx="277609" cy="56381"/>
                <a:chOff x="9696177" y="2803301"/>
                <a:chExt cx="277609" cy="56381"/>
              </a:xfrm>
              <a:solidFill>
                <a:schemeClr val="accent1"/>
              </a:solidFill>
            </p:grpSpPr>
            <p:sp>
              <p:nvSpPr>
                <p:cNvPr id="142" name="手繪多邊形: 圖案 141">
                  <a:extLst>
                    <a:ext uri="{FF2B5EF4-FFF2-40B4-BE49-F238E27FC236}">
                      <a16:creationId xmlns:a16="http://schemas.microsoft.com/office/drawing/2014/main" id="{DC953ADF-6F64-49F5-BF59-A77D0DB0065F}"/>
                    </a:ext>
                  </a:extLst>
                </p:cNvPr>
                <p:cNvSpPr/>
                <p:nvPr/>
              </p:nvSpPr>
              <p:spPr>
                <a:xfrm rot="-5400000">
                  <a:off x="9696177" y="280330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41A5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" name="手繪多邊形: 圖案 142">
                  <a:extLst>
                    <a:ext uri="{FF2B5EF4-FFF2-40B4-BE49-F238E27FC236}">
                      <a16:creationId xmlns:a16="http://schemas.microsoft.com/office/drawing/2014/main" id="{CF38A666-379A-4300-89DA-A47DE44DF06A}"/>
                    </a:ext>
                  </a:extLst>
                </p:cNvPr>
                <p:cNvSpPr/>
                <p:nvPr/>
              </p:nvSpPr>
              <p:spPr>
                <a:xfrm rot="-5400000">
                  <a:off x="9769932" y="280331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4" name="手繪多邊形: 圖案 143">
                  <a:extLst>
                    <a:ext uri="{FF2B5EF4-FFF2-40B4-BE49-F238E27FC236}">
                      <a16:creationId xmlns:a16="http://schemas.microsoft.com/office/drawing/2014/main" id="{49EAE718-998D-4D46-9C8E-C66BE5C6EBD2}"/>
                    </a:ext>
                  </a:extLst>
                </p:cNvPr>
                <p:cNvSpPr/>
                <p:nvPr/>
              </p:nvSpPr>
              <p:spPr>
                <a:xfrm rot="-5400000">
                  <a:off x="9843685" y="280332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F438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5" name="手繪多邊形: 圖案 144">
                  <a:extLst>
                    <a:ext uri="{FF2B5EF4-FFF2-40B4-BE49-F238E27FC236}">
                      <a16:creationId xmlns:a16="http://schemas.microsoft.com/office/drawing/2014/main" id="{3B8BC2A9-FC8A-4599-B4DE-D49777EDA0BD}"/>
                    </a:ext>
                  </a:extLst>
                </p:cNvPr>
                <p:cNvSpPr/>
                <p:nvPr/>
              </p:nvSpPr>
              <p:spPr>
                <a:xfrm rot="-5400000">
                  <a:off x="9917438" y="280333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65656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D44DBDA9-4A6E-44A4-AA9C-486337791C1C}"/>
                </a:ext>
              </a:extLst>
            </p:cNvPr>
            <p:cNvSpPr/>
            <p:nvPr/>
          </p:nvSpPr>
          <p:spPr>
            <a:xfrm>
              <a:off x="5612713" y="3152426"/>
              <a:ext cx="672542" cy="357686"/>
            </a:xfrm>
            <a:custGeom>
              <a:avLst/>
              <a:gdLst>
                <a:gd name="connsiteX0" fmla="*/ 593914 w 672542"/>
                <a:gd name="connsiteY0" fmla="*/ 203296 h 357686"/>
                <a:gd name="connsiteX1" fmla="*/ 332037 w 672542"/>
                <a:gd name="connsiteY1" fmla="*/ 3044 h 357686"/>
                <a:gd name="connsiteX2" fmla="*/ 0 w 672542"/>
                <a:gd name="connsiteY2" fmla="*/ 164861 h 357686"/>
                <a:gd name="connsiteX3" fmla="*/ 254646 w 672542"/>
                <a:gd name="connsiteY3" fmla="*/ 73074 h 357686"/>
                <a:gd name="connsiteX4" fmla="*/ 473463 w 672542"/>
                <a:gd name="connsiteY4" fmla="*/ 225054 h 357686"/>
                <a:gd name="connsiteX5" fmla="*/ 386953 w 672542"/>
                <a:gd name="connsiteY5" fmla="*/ 240688 h 357686"/>
                <a:gd name="connsiteX6" fmla="*/ 555544 w 672542"/>
                <a:gd name="connsiteY6" fmla="*/ 357686 h 357686"/>
                <a:gd name="connsiteX7" fmla="*/ 672542 w 672542"/>
                <a:gd name="connsiteY7" fmla="*/ 189095 h 357686"/>
                <a:gd name="connsiteX8" fmla="*/ 593914 w 672542"/>
                <a:gd name="connsiteY8" fmla="*/ 203296 h 3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2542" h="357686">
                  <a:moveTo>
                    <a:pt x="593914" y="203296"/>
                  </a:moveTo>
                  <a:cubicBezTo>
                    <a:pt x="549616" y="98675"/>
                    <a:pt x="452813" y="19395"/>
                    <a:pt x="332037" y="3044"/>
                  </a:cubicBezTo>
                  <a:cubicBezTo>
                    <a:pt x="194779" y="-15521"/>
                    <a:pt x="65860" y="52358"/>
                    <a:pt x="0" y="164861"/>
                  </a:cubicBezTo>
                  <a:cubicBezTo>
                    <a:pt x="62668" y="97047"/>
                    <a:pt x="156214" y="59785"/>
                    <a:pt x="254646" y="73074"/>
                  </a:cubicBezTo>
                  <a:cubicBezTo>
                    <a:pt x="351384" y="86168"/>
                    <a:pt x="430534" y="145123"/>
                    <a:pt x="473463" y="225054"/>
                  </a:cubicBezTo>
                  <a:lnTo>
                    <a:pt x="386953" y="240688"/>
                  </a:lnTo>
                  <a:lnTo>
                    <a:pt x="555544" y="357686"/>
                  </a:lnTo>
                  <a:lnTo>
                    <a:pt x="672542" y="189095"/>
                  </a:lnTo>
                  <a:lnTo>
                    <a:pt x="593914" y="203296"/>
                  </a:lnTo>
                  <a:close/>
                </a:path>
              </a:pathLst>
            </a:custGeom>
            <a:solidFill>
              <a:srgbClr val="000000"/>
            </a:solidFill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156" name="矩形: 圓角 155">
            <a:extLst>
              <a:ext uri="{FF2B5EF4-FFF2-40B4-BE49-F238E27FC236}">
                <a16:creationId xmlns:a16="http://schemas.microsoft.com/office/drawing/2014/main" id="{B0D194DC-6238-42C1-8F96-032C4AD589FF}"/>
              </a:ext>
            </a:extLst>
          </p:cNvPr>
          <p:cNvSpPr/>
          <p:nvPr/>
        </p:nvSpPr>
        <p:spPr>
          <a:xfrm>
            <a:off x="5201828" y="3686759"/>
            <a:ext cx="989504" cy="215189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7" name="文字方塊 156">
            <a:extLst>
              <a:ext uri="{FF2B5EF4-FFF2-40B4-BE49-F238E27FC236}">
                <a16:creationId xmlns:a16="http://schemas.microsoft.com/office/drawing/2014/main" id="{73916558-DA67-4F6F-8A8E-AF3B7F879897}"/>
              </a:ext>
            </a:extLst>
          </p:cNvPr>
          <p:cNvSpPr txBox="1"/>
          <p:nvPr/>
        </p:nvSpPr>
        <p:spPr>
          <a:xfrm>
            <a:off x="5054542" y="3682329"/>
            <a:ext cx="126572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CIFS / NFS / FTP</a:t>
            </a:r>
          </a:p>
        </p:txBody>
      </p:sp>
      <p:grpSp>
        <p:nvGrpSpPr>
          <p:cNvPr id="158" name="Shape 829">
            <a:extLst>
              <a:ext uri="{FF2B5EF4-FFF2-40B4-BE49-F238E27FC236}">
                <a16:creationId xmlns:a16="http://schemas.microsoft.com/office/drawing/2014/main" id="{6AB969CD-6079-4ABD-AC43-1EB6B9539820}"/>
              </a:ext>
            </a:extLst>
          </p:cNvPr>
          <p:cNvGrpSpPr/>
          <p:nvPr/>
        </p:nvGrpSpPr>
        <p:grpSpPr>
          <a:xfrm>
            <a:off x="5020616" y="693504"/>
            <a:ext cx="1333576" cy="652616"/>
            <a:chOff x="251519" y="2499741"/>
            <a:chExt cx="1944025" cy="95135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59" name="Shape 830">
              <a:extLst>
                <a:ext uri="{FF2B5EF4-FFF2-40B4-BE49-F238E27FC236}">
                  <a16:creationId xmlns:a16="http://schemas.microsoft.com/office/drawing/2014/main" id="{8EA26885-E25E-42EF-9CAF-2BFFED5E233C}"/>
                </a:ext>
              </a:extLst>
            </p:cNvPr>
            <p:cNvPicPr preferRelativeResize="0"/>
            <p:nvPr/>
          </p:nvPicPr>
          <p:blipFill rotWithShape="1">
            <a:blip r:embed="rId2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Shape 831">
              <a:extLst>
                <a:ext uri="{FF2B5EF4-FFF2-40B4-BE49-F238E27FC236}">
                  <a16:creationId xmlns:a16="http://schemas.microsoft.com/office/drawing/2014/main" id="{2AC81ACD-79F2-4062-BE2F-A635BBF71D6A}"/>
                </a:ext>
              </a:extLst>
            </p:cNvPr>
            <p:cNvPicPr preferRelativeResize="0"/>
            <p:nvPr/>
          </p:nvPicPr>
          <p:blipFill rotWithShape="1">
            <a:blip r:embed="rId2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Shape 832">
              <a:extLst>
                <a:ext uri="{FF2B5EF4-FFF2-40B4-BE49-F238E27FC236}">
                  <a16:creationId xmlns:a16="http://schemas.microsoft.com/office/drawing/2014/main" id="{1FCF45CB-6613-411E-A89D-C225B9CA22C3}"/>
                </a:ext>
              </a:extLst>
            </p:cNvPr>
            <p:cNvPicPr preferRelativeResize="0"/>
            <p:nvPr/>
          </p:nvPicPr>
          <p:blipFill rotWithShape="1">
            <a:blip r:embed="rId2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63688" y="3003798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Shape 833">
              <a:extLst>
                <a:ext uri="{FF2B5EF4-FFF2-40B4-BE49-F238E27FC236}">
                  <a16:creationId xmlns:a16="http://schemas.microsoft.com/office/drawing/2014/main" id="{22FBD41A-A86C-4AE3-8A13-3BF18A1683EB}"/>
                </a:ext>
              </a:extLst>
            </p:cNvPr>
            <p:cNvPicPr preferRelativeResize="0"/>
            <p:nvPr/>
          </p:nvPicPr>
          <p:blipFill rotWithShape="1">
            <a:blip r:embed="rId2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Shape 834">
              <a:extLst>
                <a:ext uri="{FF2B5EF4-FFF2-40B4-BE49-F238E27FC236}">
                  <a16:creationId xmlns:a16="http://schemas.microsoft.com/office/drawing/2014/main" id="{6E2B8E3F-DE88-44DA-AF83-FCFFCF457C5C}"/>
                </a:ext>
              </a:extLst>
            </p:cNvPr>
            <p:cNvPicPr preferRelativeResize="0"/>
            <p:nvPr/>
          </p:nvPicPr>
          <p:blipFill rotWithShape="1">
            <a:blip r:embed="rId2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5575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Shape 835">
              <a:extLst>
                <a:ext uri="{FF2B5EF4-FFF2-40B4-BE49-F238E27FC236}">
                  <a16:creationId xmlns:a16="http://schemas.microsoft.com/office/drawing/2014/main" id="{D5985948-55FA-4A34-902A-C546D25827BF}"/>
                </a:ext>
              </a:extLst>
            </p:cNvPr>
            <p:cNvPicPr preferRelativeResize="0"/>
            <p:nvPr/>
          </p:nvPicPr>
          <p:blipFill rotWithShape="1">
            <a:blip r:embed="rId2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1519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Shape 836">
              <a:extLst>
                <a:ext uri="{FF2B5EF4-FFF2-40B4-BE49-F238E27FC236}">
                  <a16:creationId xmlns:a16="http://schemas.microsoft.com/office/drawing/2014/main" id="{6B48AA31-6937-4653-BF20-1C752934656C}"/>
                </a:ext>
              </a:extLst>
            </p:cNvPr>
            <p:cNvPicPr preferRelativeResize="0"/>
            <p:nvPr/>
          </p:nvPicPr>
          <p:blipFill rotWithShape="1">
            <a:blip r:embed="rId2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59632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9" name="圖形 168">
            <a:extLst>
              <a:ext uri="{FF2B5EF4-FFF2-40B4-BE49-F238E27FC236}">
                <a16:creationId xmlns:a16="http://schemas.microsoft.com/office/drawing/2014/main" id="{879E94D5-EEF2-48AA-A9B0-E2595339CDC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30139" y="3497000"/>
            <a:ext cx="202029" cy="6285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2" name="矩形: 圓角 171">
            <a:extLst>
              <a:ext uri="{FF2B5EF4-FFF2-40B4-BE49-F238E27FC236}">
                <a16:creationId xmlns:a16="http://schemas.microsoft.com/office/drawing/2014/main" id="{8AF8D4AD-6B45-4088-B525-01D0537B3FA6}"/>
              </a:ext>
            </a:extLst>
          </p:cNvPr>
          <p:cNvSpPr/>
          <p:nvPr/>
        </p:nvSpPr>
        <p:spPr>
          <a:xfrm>
            <a:off x="7343540" y="3311934"/>
            <a:ext cx="898656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7" name="圖片 106">
            <a:extLst>
              <a:ext uri="{FF2B5EF4-FFF2-40B4-BE49-F238E27FC236}">
                <a16:creationId xmlns:a16="http://schemas.microsoft.com/office/drawing/2014/main" id="{8782B0F8-14F6-4B1F-8C05-15A40312BE8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1387" y="3225769"/>
            <a:ext cx="382258" cy="3822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0483D82A-9977-4327-9585-90A2B0E6497E}"/>
              </a:ext>
            </a:extLst>
          </p:cNvPr>
          <p:cNvSpPr txBox="1"/>
          <p:nvPr/>
        </p:nvSpPr>
        <p:spPr>
          <a:xfrm>
            <a:off x="7551367" y="3315156"/>
            <a:ext cx="761985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New York</a:t>
            </a:r>
          </a:p>
        </p:txBody>
      </p:sp>
      <p:sp>
        <p:nvSpPr>
          <p:cNvPr id="173" name="矩形: 圓角 172">
            <a:extLst>
              <a:ext uri="{FF2B5EF4-FFF2-40B4-BE49-F238E27FC236}">
                <a16:creationId xmlns:a16="http://schemas.microsoft.com/office/drawing/2014/main" id="{F7640708-0A46-4B1D-B3B7-189AFFC8C3B5}"/>
              </a:ext>
            </a:extLst>
          </p:cNvPr>
          <p:cNvSpPr/>
          <p:nvPr/>
        </p:nvSpPr>
        <p:spPr>
          <a:xfrm>
            <a:off x="7343540" y="4341698"/>
            <a:ext cx="898656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12" name="圖片 111">
            <a:extLst>
              <a:ext uri="{FF2B5EF4-FFF2-40B4-BE49-F238E27FC236}">
                <a16:creationId xmlns:a16="http://schemas.microsoft.com/office/drawing/2014/main" id="{64658C66-A75B-42E5-90E7-025B2EF6EC2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7156" y="4204354"/>
            <a:ext cx="382258" cy="3822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06CD4A67-BD52-494F-AD01-073DA4597ABA}"/>
              </a:ext>
            </a:extLst>
          </p:cNvPr>
          <p:cNvSpPr txBox="1"/>
          <p:nvPr/>
        </p:nvSpPr>
        <p:spPr>
          <a:xfrm>
            <a:off x="7650433" y="4340775"/>
            <a:ext cx="597851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Beijing</a:t>
            </a:r>
            <a:endParaRPr lang="zh-TW" altLang="en-US" sz="9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4" name="矩形: 圓角 173">
            <a:extLst>
              <a:ext uri="{FF2B5EF4-FFF2-40B4-BE49-F238E27FC236}">
                <a16:creationId xmlns:a16="http://schemas.microsoft.com/office/drawing/2014/main" id="{BA6442C9-8728-4F38-BBE9-4647D79E9300}"/>
              </a:ext>
            </a:extLst>
          </p:cNvPr>
          <p:cNvSpPr/>
          <p:nvPr/>
        </p:nvSpPr>
        <p:spPr>
          <a:xfrm>
            <a:off x="1790878" y="2520779"/>
            <a:ext cx="684482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702585BE-951E-4A64-A5EA-9C149C5490E0}"/>
              </a:ext>
            </a:extLst>
          </p:cNvPr>
          <p:cNvSpPr/>
          <p:nvPr/>
        </p:nvSpPr>
        <p:spPr>
          <a:xfrm>
            <a:off x="4017039" y="2585943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4A7BB382-7579-4F50-A8F2-9AEA6116A655}"/>
              </a:ext>
            </a:extLst>
          </p:cNvPr>
          <p:cNvSpPr txBox="1"/>
          <p:nvPr/>
        </p:nvSpPr>
        <p:spPr>
          <a:xfrm>
            <a:off x="4007432" y="2565148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7" name="矩形: 圓角 176">
            <a:extLst>
              <a:ext uri="{FF2B5EF4-FFF2-40B4-BE49-F238E27FC236}">
                <a16:creationId xmlns:a16="http://schemas.microsoft.com/office/drawing/2014/main" id="{716FB2CA-9B68-4C92-A012-68619A2C0558}"/>
              </a:ext>
            </a:extLst>
          </p:cNvPr>
          <p:cNvSpPr/>
          <p:nvPr/>
        </p:nvSpPr>
        <p:spPr>
          <a:xfrm>
            <a:off x="1790878" y="4087667"/>
            <a:ext cx="684482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8" name="文字方塊 177">
            <a:extLst>
              <a:ext uri="{FF2B5EF4-FFF2-40B4-BE49-F238E27FC236}">
                <a16:creationId xmlns:a16="http://schemas.microsoft.com/office/drawing/2014/main" id="{487F2695-3BF2-468B-934F-B9CCE374F27D}"/>
              </a:ext>
            </a:extLst>
          </p:cNvPr>
          <p:cNvSpPr txBox="1"/>
          <p:nvPr/>
        </p:nvSpPr>
        <p:spPr>
          <a:xfrm>
            <a:off x="1854392" y="4076602"/>
            <a:ext cx="556590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 sz="900">
                <a:latin typeface="Arial" panose="020B0604020202020204" pitchFamily="34" charset="0"/>
                <a:cs typeface="Arial" panose="020B0604020202020204" pitchFamily="34" charset="0"/>
              </a:rPr>
              <a:t>Taipei</a:t>
            </a:r>
            <a:endParaRPr lang="zh-TW" alt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8" name="圖片 67" descr="一張含有 畫畫 的圖片&#10;&#10;自動產生的描述">
            <a:extLst>
              <a:ext uri="{FF2B5EF4-FFF2-40B4-BE49-F238E27FC236}">
                <a16:creationId xmlns:a16="http://schemas.microsoft.com/office/drawing/2014/main" id="{CF9DE27D-31B4-4B41-8F5A-437C5EB926D7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5300" y="3827297"/>
            <a:ext cx="280550" cy="2805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5" name="圖片 64" descr="一張含有 畫畫 的圖片&#10;&#10;自動產生的描述">
            <a:extLst>
              <a:ext uri="{FF2B5EF4-FFF2-40B4-BE49-F238E27FC236}">
                <a16:creationId xmlns:a16="http://schemas.microsoft.com/office/drawing/2014/main" id="{9A435CC0-BE76-4F11-9B77-EB0C460FFBFB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3377" y="2328902"/>
            <a:ext cx="280550" cy="2805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8" name="文字方塊 167">
            <a:extLst>
              <a:ext uri="{FF2B5EF4-FFF2-40B4-BE49-F238E27FC236}">
                <a16:creationId xmlns:a16="http://schemas.microsoft.com/office/drawing/2014/main" id="{18915B5C-A2E4-684E-A6CC-F28BE94089C4}"/>
              </a:ext>
            </a:extLst>
          </p:cNvPr>
          <p:cNvSpPr txBox="1"/>
          <p:nvPr/>
        </p:nvSpPr>
        <p:spPr>
          <a:xfrm>
            <a:off x="1828163" y="2527762"/>
            <a:ext cx="556590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 sz="900">
                <a:latin typeface="Arial" panose="020B0604020202020204" pitchFamily="34" charset="0"/>
                <a:cs typeface="Arial" panose="020B0604020202020204" pitchFamily="34" charset="0"/>
              </a:rPr>
              <a:t>Taipei</a:t>
            </a:r>
            <a:endParaRPr lang="zh-TW" alt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2857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5F158D3-FC63-4710-A0F3-71ECA767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err="1"/>
              <a:t>HybridMount</a:t>
            </a:r>
            <a:r>
              <a:rPr lang="en-US" altLang="zh-TW"/>
              <a:t> provides two modes for file-based cloud storage gateway</a:t>
            </a:r>
            <a:endParaRPr lang="zh-TW" altLang="en-US"/>
          </a:p>
        </p:txBody>
      </p:sp>
      <p:graphicFrame>
        <p:nvGraphicFramePr>
          <p:cNvPr id="58" name="表格 3">
            <a:extLst>
              <a:ext uri="{FF2B5EF4-FFF2-40B4-BE49-F238E27FC236}">
                <a16:creationId xmlns:a16="http://schemas.microsoft.com/office/drawing/2014/main" id="{F85196A6-8FF6-4CA7-A99E-3B746F6399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248546"/>
              </p:ext>
            </p:extLst>
          </p:nvPr>
        </p:nvGraphicFramePr>
        <p:xfrm>
          <a:off x="114202" y="1166812"/>
          <a:ext cx="7119540" cy="31494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11688">
                  <a:extLst>
                    <a:ext uri="{9D8B030D-6E8A-4147-A177-3AD203B41FA5}">
                      <a16:colId xmlns:a16="http://schemas.microsoft.com/office/drawing/2014/main" val="1342336146"/>
                    </a:ext>
                  </a:extLst>
                </a:gridCol>
                <a:gridCol w="1982223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2925629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46863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12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39523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File Station</a:t>
                      </a:r>
                      <a:r>
                        <a:rPr lang="zh-TW" altLang="en-US" sz="1600" b="1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600" b="1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Mount</a:t>
                      </a:r>
                      <a:endParaRPr lang="zh-TW" altLang="en-US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4172" marR="64172" marT="34290" marB="34290" anchor="ctr">
                    <a:solidFill>
                      <a:srgbClr val="39523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File</a:t>
                      </a:r>
                      <a:r>
                        <a:rPr lang="zh-TW" altLang="en-US" sz="1600" b="1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600" b="1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Cloud</a:t>
                      </a:r>
                      <a:r>
                        <a:rPr lang="zh-TW" altLang="en-US" sz="1600" b="1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600" b="1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Gateway</a:t>
                      </a:r>
                      <a:endParaRPr lang="zh-TW" altLang="en-US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6846" marR="66846" marT="142875" marB="142875" anchor="ctr">
                    <a:solidFill>
                      <a:srgbClr val="3952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48204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Setup Method</a:t>
                      </a:r>
                      <a:endParaRPr lang="zh-TW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Mount cloud drives</a:t>
                      </a:r>
                      <a:endParaRPr lang="en-US" altLang="zh-TW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Select “File Cloud Gateway” mode and create a dedicated cache space</a:t>
                      </a:r>
                      <a:endParaRPr lang="zh-TW" altLang="en-US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  <a:tr h="48204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itchFamily="34" charset="0"/>
                        </a:rPr>
                        <a:t>Connections</a:t>
                      </a: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itchFamily="34" charset="0"/>
                        </a:rPr>
                        <a:t>No limit</a:t>
                      </a: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free</a:t>
                      </a:r>
                      <a:r>
                        <a:rPr lang="zh-TW" altLang="en-US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zh-TW" altLang="en-US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perpetual</a:t>
                      </a:r>
                      <a:r>
                        <a:rPr lang="zh-TW" altLang="en-US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connections.</a:t>
                      </a:r>
                      <a:r>
                        <a:rPr lang="zh-TW" altLang="en-US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Purchase</a:t>
                      </a:r>
                      <a:r>
                        <a:rPr lang="zh-TW" altLang="en-US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license</a:t>
                      </a:r>
                      <a:r>
                        <a:rPr lang="zh-TW" altLang="en-US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zh-TW" altLang="en-US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</a:t>
                      </a:r>
                      <a:r>
                        <a:rPr lang="zh-TW" altLang="en-US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connections</a:t>
                      </a:r>
                      <a:endParaRPr lang="zh-TW" altLang="en-US" sz="10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1886247581"/>
                  </a:ext>
                </a:extLst>
              </a:tr>
              <a:tr h="32202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00" b="1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 Performance</a:t>
                      </a:r>
                      <a:endParaRPr lang="zh-TW" altLang="en-US" sz="10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itchFamily="34" charset="0"/>
                        </a:rPr>
                        <a:t>Depends on network speed</a:t>
                      </a: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performance </a:t>
                      </a:r>
                      <a:r>
                        <a:rPr lang="en-US" altLang="zh-TW"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thanks to </a:t>
                      </a:r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cach</a:t>
                      </a:r>
                      <a:r>
                        <a:rPr lang="en-US" altLang="zh-TW"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ing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1438036707"/>
                  </a:ext>
                </a:extLst>
              </a:tr>
              <a:tr h="32202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itchFamily="34" charset="0"/>
                        </a:rPr>
                        <a:t>Access in File Station</a:t>
                      </a: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</a:t>
                      </a:r>
                      <a:r>
                        <a:rPr lang="en-US" altLang="zh-TW"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</a:t>
                      </a:r>
                      <a:r>
                        <a:rPr lang="en-US" altLang="zh-TW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57742144"/>
                  </a:ext>
                </a:extLst>
              </a:tr>
              <a:tr h="32202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 through </a:t>
                      </a:r>
                      <a:r>
                        <a:rPr lang="af-ZA" sz="1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SMB / NFS / AFP </a:t>
                      </a:r>
                      <a:endParaRPr lang="zh-TW" altLang="en-US" sz="10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lang="en-US" altLang="zh-TW"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support</a:t>
                      </a:r>
                      <a:r>
                        <a:rPr lang="en-US" altLang="zh-TW"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</a:t>
                      </a:r>
                      <a:r>
                        <a:rPr lang="en-US" altLang="zh-TW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3587223761"/>
                  </a:ext>
                </a:extLst>
              </a:tr>
              <a:tr h="32202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Sync with </a:t>
                      </a:r>
                      <a:r>
                        <a:rPr lang="en-US" altLang="zh-TW" sz="1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</a:t>
                      </a:r>
                      <a:r>
                        <a:rPr lang="zh-TW" altLang="en-US" sz="1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itchFamily="34" charset="0"/>
                        </a:rPr>
                        <a:t>cloud</a:t>
                      </a: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itchFamily="34" charset="0"/>
                        </a:rPr>
                        <a:t>Sync only when browsing</a:t>
                      </a: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marL="0" lvl="0" algn="ctr">
                        <a:buNone/>
                      </a:pPr>
                      <a:r>
                        <a:rPr lang="zh-TW" altLang="en-US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itchFamily="34" charset="0"/>
                        </a:rPr>
                        <a:t>Sync constantly for quick access</a:t>
                      </a: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3065402618"/>
                  </a:ext>
                </a:extLst>
              </a:tr>
              <a:tr h="36774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Integration with QTS Apps</a:t>
                      </a:r>
                      <a:endParaRPr lang="zh-TW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support</a:t>
                      </a:r>
                      <a:r>
                        <a:rPr lang="en-US" altLang="zh-TW"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marL="0" lvl="0" algn="l" rtl="0" eaLnBrk="1" fontAlgn="ctr" latinLnBrk="0" hangingPunct="1">
                        <a:buNone/>
                      </a:pPr>
                      <a:r>
                        <a:rPr lang="en-US" altLang="zh-TW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zh-TW" altLang="en-US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Support</a:t>
                      </a:r>
                      <a:r>
                        <a:rPr lang="en-US" altLang="zh-TW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                        </a:t>
                      </a:r>
                      <a:r>
                        <a:rPr lang="zh-TW" altLang="en-US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zh-TW" altLang="en-US" sz="1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         </a:t>
                      </a:r>
                      <a:r>
                        <a:rPr lang="en-US" altLang="zh-TW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lang="zh-TW" altLang="en-US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2726153205"/>
                  </a:ext>
                </a:extLst>
              </a:tr>
            </a:tbl>
          </a:graphicData>
        </a:graphic>
      </p:graphicFrame>
      <p:sp>
        <p:nvSpPr>
          <p:cNvPr id="61" name="矩形 12">
            <a:extLst>
              <a:ext uri="{FF2B5EF4-FFF2-40B4-BE49-F238E27FC236}">
                <a16:creationId xmlns:a16="http://schemas.microsoft.com/office/drawing/2014/main" id="{46376D6D-1E42-4BCC-87F4-7CBCBE4C3D76}"/>
              </a:ext>
            </a:extLst>
          </p:cNvPr>
          <p:cNvSpPr/>
          <p:nvPr/>
        </p:nvSpPr>
        <p:spPr>
          <a:xfrm>
            <a:off x="7496627" y="2427782"/>
            <a:ext cx="959776" cy="904250"/>
          </a:xfrm>
          <a:prstGeom prst="rect">
            <a:avLst/>
          </a:prstGeom>
          <a:solidFill>
            <a:schemeClr val="bg1"/>
          </a:solidFill>
          <a:ln w="28575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84"/>
            <a:endParaRPr lang="en-GB" sz="76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文字方塊 34">
            <a:extLst>
              <a:ext uri="{FF2B5EF4-FFF2-40B4-BE49-F238E27FC236}">
                <a16:creationId xmlns:a16="http://schemas.microsoft.com/office/drawing/2014/main" id="{FE20D049-26A7-4843-ABC4-3153D39B7A5A}"/>
              </a:ext>
            </a:extLst>
          </p:cNvPr>
          <p:cNvSpPr txBox="1"/>
          <p:nvPr/>
        </p:nvSpPr>
        <p:spPr>
          <a:xfrm>
            <a:off x="8438449" y="2666660"/>
            <a:ext cx="543320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88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</a:t>
            </a:r>
          </a:p>
          <a:p>
            <a:r>
              <a:rPr lang="en-US" altLang="zh-TW" sz="788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cache</a:t>
            </a:r>
            <a:endParaRPr lang="en-GB" altLang="zh-TW" sz="788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63" name="直線單箭頭接點 2049">
            <a:extLst>
              <a:ext uri="{FF2B5EF4-FFF2-40B4-BE49-F238E27FC236}">
                <a16:creationId xmlns:a16="http://schemas.microsoft.com/office/drawing/2014/main" id="{F2C5983A-F4AA-44C6-85FA-8343FAA22195}"/>
              </a:ext>
            </a:extLst>
          </p:cNvPr>
          <p:cNvCxnSpPr>
            <a:cxnSpLocks/>
          </p:cNvCxnSpPr>
          <p:nvPr/>
        </p:nvCxnSpPr>
        <p:spPr>
          <a:xfrm>
            <a:off x="7758675" y="2017002"/>
            <a:ext cx="0" cy="988712"/>
          </a:xfrm>
          <a:prstGeom prst="straightConnector1">
            <a:avLst/>
          </a:prstGeom>
          <a:ln w="25400">
            <a:solidFill>
              <a:srgbClr val="00B05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圖形 37">
            <a:extLst>
              <a:ext uri="{FF2B5EF4-FFF2-40B4-BE49-F238E27FC236}">
                <a16:creationId xmlns:a16="http://schemas.microsoft.com/office/drawing/2014/main" id="{0AF55EC8-AA3E-4E23-95A0-E957D2590A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0350" y="2978283"/>
            <a:ext cx="416456" cy="416456"/>
          </a:xfrm>
          <a:prstGeom prst="rect">
            <a:avLst/>
          </a:prstGeom>
        </p:spPr>
      </p:pic>
      <p:cxnSp>
        <p:nvCxnSpPr>
          <p:cNvPr id="65" name="直線單箭頭接點 2049">
            <a:extLst>
              <a:ext uri="{FF2B5EF4-FFF2-40B4-BE49-F238E27FC236}">
                <a16:creationId xmlns:a16="http://schemas.microsoft.com/office/drawing/2014/main" id="{773234EB-DEA4-4C70-87D2-424199BFF878}"/>
              </a:ext>
            </a:extLst>
          </p:cNvPr>
          <p:cNvCxnSpPr>
            <a:cxnSpLocks/>
          </p:cNvCxnSpPr>
          <p:nvPr/>
        </p:nvCxnSpPr>
        <p:spPr>
          <a:xfrm>
            <a:off x="7977044" y="2017002"/>
            <a:ext cx="0" cy="988712"/>
          </a:xfrm>
          <a:prstGeom prst="straightConnector1">
            <a:avLst/>
          </a:prstGeom>
          <a:ln w="25400">
            <a:gradFill>
              <a:gsLst>
                <a:gs pos="0">
                  <a:srgbClr val="077AE8"/>
                </a:gs>
                <a:gs pos="100000">
                  <a:srgbClr val="22334A"/>
                </a:gs>
              </a:gsLst>
              <a:lin ang="5400000" scaled="1"/>
            </a:gra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單箭頭接點 2049">
            <a:extLst>
              <a:ext uri="{FF2B5EF4-FFF2-40B4-BE49-F238E27FC236}">
                <a16:creationId xmlns:a16="http://schemas.microsoft.com/office/drawing/2014/main" id="{FE628D81-BEC9-4C50-9751-B121A4AB8CF2}"/>
              </a:ext>
            </a:extLst>
          </p:cNvPr>
          <p:cNvCxnSpPr>
            <a:cxnSpLocks/>
          </p:cNvCxnSpPr>
          <p:nvPr/>
        </p:nvCxnSpPr>
        <p:spPr>
          <a:xfrm>
            <a:off x="8201315" y="2150546"/>
            <a:ext cx="0" cy="855169"/>
          </a:xfrm>
          <a:prstGeom prst="straightConnector1">
            <a:avLst/>
          </a:prstGeom>
          <a:ln w="25400">
            <a:gradFill>
              <a:gsLst>
                <a:gs pos="0">
                  <a:srgbClr val="AD10C2"/>
                </a:gs>
                <a:gs pos="53000">
                  <a:srgbClr val="F700FF"/>
                </a:gs>
              </a:gsLst>
              <a:lin ang="5400000" scaled="1"/>
            </a:gradFill>
            <a:prstDash val="sys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圖形 42">
            <a:extLst>
              <a:ext uri="{FF2B5EF4-FFF2-40B4-BE49-F238E27FC236}">
                <a16:creationId xmlns:a16="http://schemas.microsoft.com/office/drawing/2014/main" id="{8218C033-9248-49F2-910C-86F91EBC6E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82679" y="1678665"/>
            <a:ext cx="787672" cy="471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8" name="群組 26">
            <a:extLst>
              <a:ext uri="{FF2B5EF4-FFF2-40B4-BE49-F238E27FC236}">
                <a16:creationId xmlns:a16="http://schemas.microsoft.com/office/drawing/2014/main" id="{F2BD6957-8C29-45E7-A49A-1002327C5164}"/>
              </a:ext>
            </a:extLst>
          </p:cNvPr>
          <p:cNvGrpSpPr/>
          <p:nvPr/>
        </p:nvGrpSpPr>
        <p:grpSpPr>
          <a:xfrm>
            <a:off x="7171243" y="3018915"/>
            <a:ext cx="730533" cy="302468"/>
            <a:chOff x="2020348" y="5275450"/>
            <a:chExt cx="2310926" cy="956811"/>
          </a:xfrm>
        </p:grpSpPr>
        <p:pic>
          <p:nvPicPr>
            <p:cNvPr id="82" name="Picture 2" descr="Image result for file icon green">
              <a:extLst>
                <a:ext uri="{FF2B5EF4-FFF2-40B4-BE49-F238E27FC236}">
                  <a16:creationId xmlns:a16="http://schemas.microsoft.com/office/drawing/2014/main" id="{F327DF29-191E-400D-A351-47B298F8F4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2260" y="5275450"/>
              <a:ext cx="649014" cy="649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3" name="矩形 28">
              <a:extLst>
                <a:ext uri="{FF2B5EF4-FFF2-40B4-BE49-F238E27FC236}">
                  <a16:creationId xmlns:a16="http://schemas.microsoft.com/office/drawing/2014/main" id="{1F7EF1BC-4376-41A2-979F-A0CE976B6E43}"/>
                </a:ext>
              </a:extLst>
            </p:cNvPr>
            <p:cNvSpPr/>
            <p:nvPr/>
          </p:nvSpPr>
          <p:spPr>
            <a:xfrm>
              <a:off x="2020348" y="5356017"/>
              <a:ext cx="1242804" cy="876244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algn="ctr" defTabSz="342884"/>
              <a:r>
                <a:rPr lang="en-US" altLang="zh-TW" sz="600" dirty="0">
                  <a:solidFill>
                    <a:schemeClr val="tx1"/>
                  </a:solidFill>
                  <a:ea typeface="新細明體"/>
                </a:rPr>
                <a:t>Meta</a:t>
              </a:r>
              <a:endParaRPr lang="en-US" altLang="zh-TW" sz="600" dirty="0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endParaRPr>
            </a:p>
            <a:p>
              <a:pPr algn="ctr" defTabSz="342884"/>
              <a:r>
                <a:rPr lang="en-US" altLang="zh-TW" sz="600" dirty="0">
                  <a:solidFill>
                    <a:schemeClr val="tx1"/>
                  </a:solidFill>
                  <a:ea typeface="新細明體"/>
                </a:rPr>
                <a:t>data</a:t>
              </a:r>
              <a:endParaRPr lang="en-US" altLang="zh-TW" sz="600" dirty="0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endParaRPr>
            </a:p>
          </p:txBody>
        </p:sp>
      </p:grpSp>
      <p:pic>
        <p:nvPicPr>
          <p:cNvPr id="69" name="Picture 6" descr="Related image">
            <a:extLst>
              <a:ext uri="{FF2B5EF4-FFF2-40B4-BE49-F238E27FC236}">
                <a16:creationId xmlns:a16="http://schemas.microsoft.com/office/drawing/2014/main" id="{E675ED6D-61A4-49AD-8D47-D86453912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6249" y="3025907"/>
            <a:ext cx="205871" cy="2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4" descr="Related image">
            <a:extLst>
              <a:ext uri="{FF2B5EF4-FFF2-40B4-BE49-F238E27FC236}">
                <a16:creationId xmlns:a16="http://schemas.microsoft.com/office/drawing/2014/main" id="{9B457630-C136-40D5-AC25-1181C326E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3840" y="3030016"/>
            <a:ext cx="205871" cy="2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圖形 39">
            <a:extLst>
              <a:ext uri="{FF2B5EF4-FFF2-40B4-BE49-F238E27FC236}">
                <a16:creationId xmlns:a16="http://schemas.microsoft.com/office/drawing/2014/main" id="{BA870EF3-DD7E-4C4C-B8CD-B3A31C97224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496627" y="3722816"/>
            <a:ext cx="957172" cy="581573"/>
          </a:xfrm>
          <a:prstGeom prst="rect">
            <a:avLst/>
          </a:prstGeom>
        </p:spPr>
      </p:pic>
      <p:cxnSp>
        <p:nvCxnSpPr>
          <p:cNvPr id="72" name="直線單箭頭接點 2049">
            <a:extLst>
              <a:ext uri="{FF2B5EF4-FFF2-40B4-BE49-F238E27FC236}">
                <a16:creationId xmlns:a16="http://schemas.microsoft.com/office/drawing/2014/main" id="{6E042736-B0A1-42ED-845F-8DFCD318B292}"/>
              </a:ext>
            </a:extLst>
          </p:cNvPr>
          <p:cNvCxnSpPr>
            <a:cxnSpLocks/>
          </p:cNvCxnSpPr>
          <p:nvPr/>
        </p:nvCxnSpPr>
        <p:spPr>
          <a:xfrm>
            <a:off x="7976514" y="3290718"/>
            <a:ext cx="0" cy="370104"/>
          </a:xfrm>
          <a:prstGeom prst="straightConnector1">
            <a:avLst/>
          </a:prstGeom>
          <a:ln w="76200">
            <a:gradFill>
              <a:gsLst>
                <a:gs pos="0">
                  <a:srgbClr val="077AE8"/>
                </a:gs>
                <a:gs pos="100000">
                  <a:srgbClr val="22334A"/>
                </a:gs>
              </a:gsLst>
              <a:lin ang="5400000" scaled="1"/>
            </a:gra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單箭頭接點 2049">
            <a:extLst>
              <a:ext uri="{FF2B5EF4-FFF2-40B4-BE49-F238E27FC236}">
                <a16:creationId xmlns:a16="http://schemas.microsoft.com/office/drawing/2014/main" id="{E3C29A76-37B1-465C-875E-E2835A20087A}"/>
              </a:ext>
            </a:extLst>
          </p:cNvPr>
          <p:cNvCxnSpPr>
            <a:cxnSpLocks/>
          </p:cNvCxnSpPr>
          <p:nvPr/>
        </p:nvCxnSpPr>
        <p:spPr>
          <a:xfrm>
            <a:off x="8201315" y="3277200"/>
            <a:ext cx="0" cy="377720"/>
          </a:xfrm>
          <a:prstGeom prst="straightConnector1">
            <a:avLst/>
          </a:prstGeom>
          <a:ln w="76200">
            <a:gradFill>
              <a:gsLst>
                <a:gs pos="0">
                  <a:srgbClr val="AD10C2"/>
                </a:gs>
                <a:gs pos="53000">
                  <a:srgbClr val="F700FF"/>
                </a:gs>
              </a:gsLst>
              <a:lin ang="5400000" scaled="1"/>
            </a:gradFill>
            <a:prstDash val="solid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矩形 50">
            <a:extLst>
              <a:ext uri="{FF2B5EF4-FFF2-40B4-BE49-F238E27FC236}">
                <a16:creationId xmlns:a16="http://schemas.microsoft.com/office/drawing/2014/main" id="{43CE9D5F-E068-4504-B08D-A7A0BE94E26E}"/>
              </a:ext>
            </a:extLst>
          </p:cNvPr>
          <p:cNvSpPr/>
          <p:nvPr/>
        </p:nvSpPr>
        <p:spPr>
          <a:xfrm>
            <a:off x="8138298" y="2201329"/>
            <a:ext cx="659833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 defTabSz="342884"/>
            <a:r>
              <a:rPr lang="zh-CN" altLang="en-US" sz="9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Internet</a:t>
            </a:r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矩形: 圓角 35">
            <a:extLst>
              <a:ext uri="{FF2B5EF4-FFF2-40B4-BE49-F238E27FC236}">
                <a16:creationId xmlns:a16="http://schemas.microsoft.com/office/drawing/2014/main" id="{378885DB-6EDF-44B3-9089-0A3087030904}"/>
              </a:ext>
            </a:extLst>
          </p:cNvPr>
          <p:cNvSpPr/>
          <p:nvPr/>
        </p:nvSpPr>
        <p:spPr>
          <a:xfrm>
            <a:off x="8304520" y="2016513"/>
            <a:ext cx="625589" cy="178342"/>
          </a:xfrm>
          <a:prstGeom prst="roundRect">
            <a:avLst>
              <a:gd name="adj" fmla="val 50000"/>
            </a:avLst>
          </a:prstGeom>
          <a:solidFill>
            <a:srgbClr val="0800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84"/>
            <a:r>
              <a:rPr lang="zh-CN" altLang="en-US" sz="788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Slower</a:t>
            </a:r>
          </a:p>
        </p:txBody>
      </p:sp>
      <p:sp>
        <p:nvSpPr>
          <p:cNvPr id="76" name="文字方塊 30">
            <a:extLst>
              <a:ext uri="{FF2B5EF4-FFF2-40B4-BE49-F238E27FC236}">
                <a16:creationId xmlns:a16="http://schemas.microsoft.com/office/drawing/2014/main" id="{0A1DDF71-188A-4D6D-8F68-423F6D8E4742}"/>
              </a:ext>
            </a:extLst>
          </p:cNvPr>
          <p:cNvSpPr txBox="1"/>
          <p:nvPr/>
        </p:nvSpPr>
        <p:spPr>
          <a:xfrm>
            <a:off x="8171228" y="3483245"/>
            <a:ext cx="626903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342884"/>
            <a:r>
              <a:rPr lang="zh-CN" altLang="en-US" sz="9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LAN</a:t>
            </a:r>
            <a:endParaRPr lang="zh-TW" altLang="en-US" sz="10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矩形: 圓角 35">
            <a:extLst>
              <a:ext uri="{FF2B5EF4-FFF2-40B4-BE49-F238E27FC236}">
                <a16:creationId xmlns:a16="http://schemas.microsoft.com/office/drawing/2014/main" id="{14BA761A-16FD-4AC5-BD45-ECED5942238C}"/>
              </a:ext>
            </a:extLst>
          </p:cNvPr>
          <p:cNvSpPr/>
          <p:nvPr/>
        </p:nvSpPr>
        <p:spPr>
          <a:xfrm>
            <a:off x="8303216" y="3698513"/>
            <a:ext cx="626897" cy="189014"/>
          </a:xfrm>
          <a:prstGeom prst="roundRect">
            <a:avLst>
              <a:gd name="adj" fmla="val 50000"/>
            </a:avLst>
          </a:prstGeom>
          <a:solidFill>
            <a:srgbClr val="0800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84"/>
            <a:r>
              <a:rPr lang="zh-TW" altLang="en-US" sz="788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Faster</a:t>
            </a:r>
          </a:p>
        </p:txBody>
      </p:sp>
      <p:pic>
        <p:nvPicPr>
          <p:cNvPr id="78" name="圖片 24">
            <a:extLst>
              <a:ext uri="{FF2B5EF4-FFF2-40B4-BE49-F238E27FC236}">
                <a16:creationId xmlns:a16="http://schemas.microsoft.com/office/drawing/2014/main" id="{F9388FFC-1C55-4E07-8573-4704E325DE65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07779" y="3445163"/>
            <a:ext cx="503168" cy="503168"/>
          </a:xfrm>
          <a:prstGeom prst="ellipse">
            <a:avLst/>
          </a:prstGeom>
          <a:ln w="19050">
            <a:solidFill>
              <a:srgbClr val="31213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9" name="Oval 40">
            <a:extLst>
              <a:ext uri="{FF2B5EF4-FFF2-40B4-BE49-F238E27FC236}">
                <a16:creationId xmlns:a16="http://schemas.microsoft.com/office/drawing/2014/main" id="{80924DAF-2954-4866-A5CE-130779F7A822}"/>
              </a:ext>
            </a:extLst>
          </p:cNvPr>
          <p:cNvSpPr/>
          <p:nvPr/>
        </p:nvSpPr>
        <p:spPr>
          <a:xfrm>
            <a:off x="7612188" y="2881775"/>
            <a:ext cx="123939" cy="123939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6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0" name="Oval 41">
            <a:extLst>
              <a:ext uri="{FF2B5EF4-FFF2-40B4-BE49-F238E27FC236}">
                <a16:creationId xmlns:a16="http://schemas.microsoft.com/office/drawing/2014/main" id="{E59FF928-8D25-496B-98AC-E91687F1A4F4}"/>
              </a:ext>
            </a:extLst>
          </p:cNvPr>
          <p:cNvSpPr/>
          <p:nvPr/>
        </p:nvSpPr>
        <p:spPr>
          <a:xfrm>
            <a:off x="7830557" y="2881775"/>
            <a:ext cx="123939" cy="123939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6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1" name="Oval 42">
            <a:extLst>
              <a:ext uri="{FF2B5EF4-FFF2-40B4-BE49-F238E27FC236}">
                <a16:creationId xmlns:a16="http://schemas.microsoft.com/office/drawing/2014/main" id="{94DD19EE-FE0D-41D7-BE5C-0465CFC35E16}"/>
              </a:ext>
            </a:extLst>
          </p:cNvPr>
          <p:cNvSpPr/>
          <p:nvPr/>
        </p:nvSpPr>
        <p:spPr>
          <a:xfrm>
            <a:off x="8090240" y="2881775"/>
            <a:ext cx="123939" cy="123939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6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85" name="Picture 35" descr="https://lh4.googleusercontent.com/ETlYkxMtNwBhq_pF5u1Y0xJwnaq7RXkdBxqpC3lVyjcob8rGPOWaXiTlFupURIDJ0HJjjiUV9J85QzE7q_rLvINO7Ow9ShVw_x_KIq7Mfm-4ukuNjXC_AnFPBN4-2jjw7GL0pN0LihM">
            <a:extLst>
              <a:ext uri="{FF2B5EF4-FFF2-40B4-BE49-F238E27FC236}">
                <a16:creationId xmlns:a16="http://schemas.microsoft.com/office/drawing/2014/main" id="{828976F9-16ED-4613-9E15-05197F8D0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6743" y="5779114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6" name="Picture 37" descr="https://lh3.googleusercontent.com/-NG0S4Pwe25TCICHnKWyvCv5tMwZQO4HmP1zJ8VIaAY2muB5NPdEhMsO7o3dAh04YrJwLxVE18ona_WuHYZ-pY4HnfTbOIjEhgKUWAxuOT-lfh14fMdFHPjdg1b6fdTOQIgUIO9wjn0">
            <a:extLst>
              <a:ext uri="{FF2B5EF4-FFF2-40B4-BE49-F238E27FC236}">
                <a16:creationId xmlns:a16="http://schemas.microsoft.com/office/drawing/2014/main" id="{24A5CF85-2605-484B-B0F4-1B54E5ABE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7458" y="5819935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7" name="圖片 86">
            <a:extLst>
              <a:ext uri="{FF2B5EF4-FFF2-40B4-BE49-F238E27FC236}">
                <a16:creationId xmlns:a16="http://schemas.microsoft.com/office/drawing/2014/main" id="{358A8351-EE2B-4334-AFBC-1E7BEECA502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7160" y="5779114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8" name="圖片 87" descr="一張含有 時鐘 的圖片&#10;&#10;自動產生的描述">
            <a:extLst>
              <a:ext uri="{FF2B5EF4-FFF2-40B4-BE49-F238E27FC236}">
                <a16:creationId xmlns:a16="http://schemas.microsoft.com/office/drawing/2014/main" id="{8831FCB5-DA0C-481B-817E-D021E0C2D39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2177" y="5819935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9" name="圖片 88">
            <a:extLst>
              <a:ext uri="{FF2B5EF4-FFF2-40B4-BE49-F238E27FC236}">
                <a16:creationId xmlns:a16="http://schemas.microsoft.com/office/drawing/2014/main" id="{970060E9-9A5D-4003-AD8C-0C53D79C4FE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8397">
            <a:off x="2756156" y="4424419"/>
            <a:ext cx="384043" cy="384043"/>
          </a:xfrm>
          <a:prstGeom prst="rect">
            <a:avLst/>
          </a:prstGeom>
          <a:effectLst/>
        </p:spPr>
      </p:pic>
      <p:pic>
        <p:nvPicPr>
          <p:cNvPr id="90" name="圖片 89">
            <a:extLst>
              <a:ext uri="{FF2B5EF4-FFF2-40B4-BE49-F238E27FC236}">
                <a16:creationId xmlns:a16="http://schemas.microsoft.com/office/drawing/2014/main" id="{F45A9D0E-E2AE-489A-93FD-EC5468835A5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3179">
            <a:off x="3205145" y="4577235"/>
            <a:ext cx="286265" cy="266486"/>
          </a:xfrm>
          <a:prstGeom prst="rect">
            <a:avLst/>
          </a:prstGeom>
          <a:effectLst/>
        </p:spPr>
      </p:pic>
      <p:pic>
        <p:nvPicPr>
          <p:cNvPr id="91" name="圖片 90">
            <a:extLst>
              <a:ext uri="{FF2B5EF4-FFF2-40B4-BE49-F238E27FC236}">
                <a16:creationId xmlns:a16="http://schemas.microsoft.com/office/drawing/2014/main" id="{67509123-FE1D-4770-B209-DC3881723289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6071" y="4586069"/>
            <a:ext cx="251926" cy="180148"/>
          </a:xfrm>
          <a:prstGeom prst="rect">
            <a:avLst/>
          </a:prstGeom>
          <a:effectLst/>
        </p:spPr>
      </p:pic>
      <p:pic>
        <p:nvPicPr>
          <p:cNvPr id="92" name="圖片 91">
            <a:extLst>
              <a:ext uri="{FF2B5EF4-FFF2-40B4-BE49-F238E27FC236}">
                <a16:creationId xmlns:a16="http://schemas.microsoft.com/office/drawing/2014/main" id="{33FDC411-3CC6-412E-960C-06A5D85B32D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8691" y="4439129"/>
            <a:ext cx="293881" cy="293881"/>
          </a:xfrm>
          <a:prstGeom prst="rect">
            <a:avLst/>
          </a:prstGeom>
          <a:effectLst/>
        </p:spPr>
      </p:pic>
      <p:pic>
        <p:nvPicPr>
          <p:cNvPr id="93" name="圖片 92" descr="一張含有 物件 的圖片&#10;&#10;自動產生的描述">
            <a:extLst>
              <a:ext uri="{FF2B5EF4-FFF2-40B4-BE49-F238E27FC236}">
                <a16:creationId xmlns:a16="http://schemas.microsoft.com/office/drawing/2014/main" id="{5EF490A0-B980-40BE-AF68-E0CB8AF5F3C7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87694">
            <a:off x="826606" y="4565094"/>
            <a:ext cx="304604" cy="229010"/>
          </a:xfrm>
          <a:prstGeom prst="rect">
            <a:avLst/>
          </a:prstGeom>
          <a:effectLst/>
        </p:spPr>
      </p:pic>
      <p:pic>
        <p:nvPicPr>
          <p:cNvPr id="94" name="圖片 93">
            <a:extLst>
              <a:ext uri="{FF2B5EF4-FFF2-40B4-BE49-F238E27FC236}">
                <a16:creationId xmlns:a16="http://schemas.microsoft.com/office/drawing/2014/main" id="{341263C8-A3DB-47F3-8449-BA57641F6633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299930" y="4527234"/>
            <a:ext cx="400766" cy="297819"/>
          </a:xfrm>
          <a:prstGeom prst="rect">
            <a:avLst/>
          </a:prstGeom>
          <a:effectLst/>
        </p:spPr>
      </p:pic>
      <p:pic>
        <p:nvPicPr>
          <p:cNvPr id="95" name="圖片 94">
            <a:extLst>
              <a:ext uri="{FF2B5EF4-FFF2-40B4-BE49-F238E27FC236}">
                <a16:creationId xmlns:a16="http://schemas.microsoft.com/office/drawing/2014/main" id="{533F3865-02E1-4B03-955C-C9691037B451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58526">
            <a:off x="2415308" y="4556251"/>
            <a:ext cx="316547" cy="316547"/>
          </a:xfrm>
          <a:prstGeom prst="rect">
            <a:avLst/>
          </a:prstGeom>
          <a:effectLst/>
        </p:spPr>
      </p:pic>
      <p:pic>
        <p:nvPicPr>
          <p:cNvPr id="96" name="圖片 95">
            <a:extLst>
              <a:ext uri="{FF2B5EF4-FFF2-40B4-BE49-F238E27FC236}">
                <a16:creationId xmlns:a16="http://schemas.microsoft.com/office/drawing/2014/main" id="{EAE3DC1F-FB46-4549-B0A6-FAFE5CFD7BD1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6571" y="4497046"/>
            <a:ext cx="262530" cy="269911"/>
          </a:xfrm>
          <a:prstGeom prst="rect">
            <a:avLst/>
          </a:prstGeom>
          <a:effectLst/>
        </p:spPr>
      </p:pic>
      <p:pic>
        <p:nvPicPr>
          <p:cNvPr id="97" name="圖片 96">
            <a:extLst>
              <a:ext uri="{FF2B5EF4-FFF2-40B4-BE49-F238E27FC236}">
                <a16:creationId xmlns:a16="http://schemas.microsoft.com/office/drawing/2014/main" id="{47EA3C66-F49B-4163-B9D6-6FC72B139407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4656077" y="4478778"/>
            <a:ext cx="270899" cy="270899"/>
          </a:xfrm>
          <a:prstGeom prst="rect">
            <a:avLst/>
          </a:prstGeom>
          <a:effectLst/>
        </p:spPr>
      </p:pic>
      <p:pic>
        <p:nvPicPr>
          <p:cNvPr id="98" name="圖片 97">
            <a:extLst>
              <a:ext uri="{FF2B5EF4-FFF2-40B4-BE49-F238E27FC236}">
                <a16:creationId xmlns:a16="http://schemas.microsoft.com/office/drawing/2014/main" id="{2CAF4224-BF62-448E-B9D8-82039A05B9C8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3835">
            <a:off x="5545192" y="4448063"/>
            <a:ext cx="383855" cy="383855"/>
          </a:xfrm>
          <a:prstGeom prst="rect">
            <a:avLst/>
          </a:prstGeom>
          <a:effectLst/>
        </p:spPr>
      </p:pic>
      <p:pic>
        <p:nvPicPr>
          <p:cNvPr id="99" name="Picture 7">
            <a:extLst>
              <a:ext uri="{FF2B5EF4-FFF2-40B4-BE49-F238E27FC236}">
                <a16:creationId xmlns:a16="http://schemas.microsoft.com/office/drawing/2014/main" id="{1614673B-D154-452F-8D91-1BBB1685D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6552328" y="4536813"/>
            <a:ext cx="278199" cy="278199"/>
          </a:xfrm>
          <a:prstGeom prst="rect">
            <a:avLst/>
          </a:prstGeom>
          <a:noFill/>
          <a:effectLst/>
        </p:spPr>
      </p:pic>
      <p:pic>
        <p:nvPicPr>
          <p:cNvPr id="100" name="圖片 99">
            <a:extLst>
              <a:ext uri="{FF2B5EF4-FFF2-40B4-BE49-F238E27FC236}">
                <a16:creationId xmlns:a16="http://schemas.microsoft.com/office/drawing/2014/main" id="{A7BC60CD-592A-47F9-A820-D3DF52498998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489" y="4496307"/>
            <a:ext cx="269104" cy="269911"/>
          </a:xfrm>
          <a:prstGeom prst="rect">
            <a:avLst/>
          </a:prstGeom>
          <a:effectLst/>
        </p:spPr>
      </p:pic>
      <p:pic>
        <p:nvPicPr>
          <p:cNvPr id="101" name="圖片 100">
            <a:extLst>
              <a:ext uri="{FF2B5EF4-FFF2-40B4-BE49-F238E27FC236}">
                <a16:creationId xmlns:a16="http://schemas.microsoft.com/office/drawing/2014/main" id="{779818AD-63A9-4741-8F4E-8200F0E03791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6850">
            <a:off x="6008709" y="4546082"/>
            <a:ext cx="322528" cy="170359"/>
          </a:xfrm>
          <a:prstGeom prst="rect">
            <a:avLst/>
          </a:prstGeom>
          <a:effectLst/>
        </p:spPr>
      </p:pic>
      <p:pic>
        <p:nvPicPr>
          <p:cNvPr id="102" name="Picture 7">
            <a:extLst>
              <a:ext uri="{FF2B5EF4-FFF2-40B4-BE49-F238E27FC236}">
                <a16:creationId xmlns:a16="http://schemas.microsoft.com/office/drawing/2014/main" id="{A95B5936-6E39-4B9E-B472-EF22B06CF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5078566" y="4502347"/>
            <a:ext cx="343969" cy="296684"/>
          </a:xfrm>
          <a:prstGeom prst="rect">
            <a:avLst/>
          </a:prstGeom>
          <a:noFill/>
          <a:effectLst/>
        </p:spPr>
      </p:pic>
      <p:pic>
        <p:nvPicPr>
          <p:cNvPr id="103" name="圖片 102">
            <a:extLst>
              <a:ext uri="{FF2B5EF4-FFF2-40B4-BE49-F238E27FC236}">
                <a16:creationId xmlns:a16="http://schemas.microsoft.com/office/drawing/2014/main" id="{FC06EEE6-EF40-4378-869D-0D9D95D09AD3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3661935" y="4507477"/>
            <a:ext cx="443206" cy="173958"/>
          </a:xfrm>
          <a:prstGeom prst="rect">
            <a:avLst/>
          </a:prstGeom>
          <a:effectLst/>
        </p:spPr>
      </p:pic>
      <p:pic>
        <p:nvPicPr>
          <p:cNvPr id="104" name="圖片 103">
            <a:extLst>
              <a:ext uri="{FF2B5EF4-FFF2-40B4-BE49-F238E27FC236}">
                <a16:creationId xmlns:a16="http://schemas.microsoft.com/office/drawing/2014/main" id="{16BA2FB9-026F-4860-B3EC-E80BFB2B5652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1714">
            <a:off x="7013098" y="4503065"/>
            <a:ext cx="262530" cy="254491"/>
          </a:xfrm>
          <a:prstGeom prst="rect">
            <a:avLst/>
          </a:prstGeom>
          <a:effectLst/>
        </p:spPr>
      </p:pic>
      <p:sp>
        <p:nvSpPr>
          <p:cNvPr id="105" name="矩形 104">
            <a:extLst>
              <a:ext uri="{FF2B5EF4-FFF2-40B4-BE49-F238E27FC236}">
                <a16:creationId xmlns:a16="http://schemas.microsoft.com/office/drawing/2014/main" id="{341529D1-3E9E-460A-A5A4-8133EDE5C945}"/>
              </a:ext>
            </a:extLst>
          </p:cNvPr>
          <p:cNvSpPr/>
          <p:nvPr/>
        </p:nvSpPr>
        <p:spPr>
          <a:xfrm>
            <a:off x="7222278" y="1166812"/>
            <a:ext cx="1597232" cy="41549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214313" indent="-214313" fontAlgn="ctr">
              <a:buFont typeface="Arial" panose="020B0604020202020204" pitchFamily="34" charset="0"/>
              <a:buChar char="•"/>
            </a:pPr>
            <a:r>
              <a:rPr lang="zh-CN" altLang="en-US" sz="105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Online collaboration</a:t>
            </a:r>
            <a:endParaRPr lang="en-US" altLang="zh-CN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zh-CN" altLang="en-US" sz="105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File data analysis</a:t>
            </a:r>
            <a:endParaRPr lang="en-US" altLang="zh-TW" sz="105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2" name="Picture 35" descr="https://lh4.googleusercontent.com/ETlYkxMtNwBhq_pF5u1Y0xJwnaq7RXkdBxqpC3lVyjcob8rGPOWaXiTlFupURIDJ0HJjjiUV9J85QzE7q_rLvINO7Ow9ShVw_x_KIq7Mfm-4ukuNjXC_AnFPBN4-2jjw7GL0pN0LihM">
            <a:extLst>
              <a:ext uri="{FF2B5EF4-FFF2-40B4-BE49-F238E27FC236}">
                <a16:creationId xmlns:a16="http://schemas.microsoft.com/office/drawing/2014/main" id="{4195B986-AA90-4C07-B2BF-408D55507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5567" y="3995951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37" descr="https://lh3.googleusercontent.com/-NG0S4Pwe25TCICHnKWyvCv5tMwZQO4HmP1zJ8VIaAY2muB5NPdEhMsO7o3dAh04YrJwLxVE18ona_WuHYZ-pY4HnfTbOIjEhgKUWAxuOT-lfh14fMdFHPjdg1b6fdTOQIgUIO9wjn0">
            <a:extLst>
              <a:ext uri="{FF2B5EF4-FFF2-40B4-BE49-F238E27FC236}">
                <a16:creationId xmlns:a16="http://schemas.microsoft.com/office/drawing/2014/main" id="{80960CD6-446A-4B0E-BCD6-36416FE6B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7926" y="3995951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55291B32-6E30-4EE7-BC62-45AE6CD498D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0285" y="3995951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圖片 54" descr="一張含有 時鐘 的圖片&#10;&#10;自動產生的描述">
            <a:extLst>
              <a:ext uri="{FF2B5EF4-FFF2-40B4-BE49-F238E27FC236}">
                <a16:creationId xmlns:a16="http://schemas.microsoft.com/office/drawing/2014/main" id="{3F7A6FC8-876F-4338-9EC3-B6ADD1051B9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2644" y="3995951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6" name="圖片 55">
            <a:extLst>
              <a:ext uri="{FF2B5EF4-FFF2-40B4-BE49-F238E27FC236}">
                <a16:creationId xmlns:a16="http://schemas.microsoft.com/office/drawing/2014/main" id="{E6F80BF0-1A7A-4D5D-A9DB-FF120F85DF5C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1427" y="1195306"/>
            <a:ext cx="396801" cy="39680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27435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矩形: 圓角 190">
            <a:extLst>
              <a:ext uri="{FF2B5EF4-FFF2-40B4-BE49-F238E27FC236}">
                <a16:creationId xmlns:a16="http://schemas.microsoft.com/office/drawing/2014/main" id="{8EB1B496-A696-41FB-A46E-7FB141D25A54}"/>
              </a:ext>
            </a:extLst>
          </p:cNvPr>
          <p:cNvSpPr/>
          <p:nvPr/>
        </p:nvSpPr>
        <p:spPr>
          <a:xfrm rot="16200000" flipH="1">
            <a:off x="6650526" y="2737459"/>
            <a:ext cx="2346225" cy="1359460"/>
          </a:xfrm>
          <a:prstGeom prst="roundRect">
            <a:avLst>
              <a:gd name="adj" fmla="val 15021"/>
            </a:avLst>
          </a:prstGeom>
          <a:solidFill>
            <a:schemeClr val="tx1">
              <a:lumMod val="95000"/>
              <a:lumOff val="5000"/>
              <a:alpha val="50000"/>
            </a:schemeClr>
          </a:solidFill>
          <a:ln w="38100">
            <a:solidFill>
              <a:srgbClr val="C3D69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0" name="矩形: 圓角化對角角落 289">
            <a:extLst>
              <a:ext uri="{FF2B5EF4-FFF2-40B4-BE49-F238E27FC236}">
                <a16:creationId xmlns:a16="http://schemas.microsoft.com/office/drawing/2014/main" id="{3D67FEBD-85CC-4318-A715-8BB8B1D90A70}"/>
              </a:ext>
            </a:extLst>
          </p:cNvPr>
          <p:cNvSpPr/>
          <p:nvPr/>
        </p:nvSpPr>
        <p:spPr>
          <a:xfrm>
            <a:off x="4242483" y="1342660"/>
            <a:ext cx="2743049" cy="3245324"/>
          </a:xfrm>
          <a:prstGeom prst="round2DiagRect">
            <a:avLst>
              <a:gd name="adj1" fmla="val 9220"/>
              <a:gd name="adj2" fmla="val 8913"/>
            </a:avLst>
          </a:prstGeom>
          <a:noFill/>
          <a:ln w="76200">
            <a:solidFill>
              <a:srgbClr val="08827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: 圓角化同側角落 21">
            <a:extLst>
              <a:ext uri="{FF2B5EF4-FFF2-40B4-BE49-F238E27FC236}">
                <a16:creationId xmlns:a16="http://schemas.microsoft.com/office/drawing/2014/main" id="{2446890A-EF59-4683-A872-F5B5E2EB2F0A}"/>
              </a:ext>
            </a:extLst>
          </p:cNvPr>
          <p:cNvSpPr/>
          <p:nvPr/>
        </p:nvSpPr>
        <p:spPr>
          <a:xfrm>
            <a:off x="4208580" y="1282371"/>
            <a:ext cx="2817735" cy="496077"/>
          </a:xfrm>
          <a:prstGeom prst="round2SameRect">
            <a:avLst>
              <a:gd name="adj1" fmla="val 17519"/>
              <a:gd name="adj2" fmla="val 0"/>
            </a:avLst>
          </a:prstGeom>
          <a:solidFill>
            <a:srgbClr val="088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6" name="矩形: 圓角化對角角落 415">
            <a:extLst>
              <a:ext uri="{FF2B5EF4-FFF2-40B4-BE49-F238E27FC236}">
                <a16:creationId xmlns:a16="http://schemas.microsoft.com/office/drawing/2014/main" id="{42C93494-F8CF-4530-9BD4-282968CDD921}"/>
              </a:ext>
            </a:extLst>
          </p:cNvPr>
          <p:cNvSpPr/>
          <p:nvPr/>
        </p:nvSpPr>
        <p:spPr>
          <a:xfrm>
            <a:off x="7169609" y="2414095"/>
            <a:ext cx="1531620" cy="2173886"/>
          </a:xfrm>
          <a:prstGeom prst="round2DiagRect">
            <a:avLst>
              <a:gd name="adj1" fmla="val 15489"/>
              <a:gd name="adj2" fmla="val 891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1" name="文字方塊 290">
            <a:extLst>
              <a:ext uri="{FF2B5EF4-FFF2-40B4-BE49-F238E27FC236}">
                <a16:creationId xmlns:a16="http://schemas.microsoft.com/office/drawing/2014/main" id="{A9E19C3B-671B-457C-8214-5E0CEC859630}"/>
              </a:ext>
            </a:extLst>
          </p:cNvPr>
          <p:cNvSpPr txBox="1"/>
          <p:nvPr/>
        </p:nvSpPr>
        <p:spPr>
          <a:xfrm>
            <a:off x="4227410" y="1346200"/>
            <a:ext cx="2764706" cy="3462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VJBOD Cloud Gateway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04DA140-E0F2-40E9-840F-E7E55AA4D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Enterprise LUN backup:</a:t>
            </a:r>
            <a:br>
              <a:rPr lang="en-US" altLang="zh-TW"/>
            </a:br>
            <a:r>
              <a:rPr lang="en-US" altLang="zh-CN"/>
              <a:t>VJBOD Cloud block-based gateway</a:t>
            </a:r>
            <a:endParaRPr lang="zh-TW" altLang="en-US"/>
          </a:p>
        </p:txBody>
      </p:sp>
      <p:sp>
        <p:nvSpPr>
          <p:cNvPr id="130" name="文字方塊 129">
            <a:extLst>
              <a:ext uri="{FF2B5EF4-FFF2-40B4-BE49-F238E27FC236}">
                <a16:creationId xmlns:a16="http://schemas.microsoft.com/office/drawing/2014/main" id="{B68F6260-F3F2-4ADD-83D8-1202B0E3BE4E}"/>
              </a:ext>
            </a:extLst>
          </p:cNvPr>
          <p:cNvSpPr txBox="1"/>
          <p:nvPr/>
        </p:nvSpPr>
        <p:spPr>
          <a:xfrm>
            <a:off x="5764796" y="4244187"/>
            <a:ext cx="787582" cy="230832"/>
          </a:xfrm>
          <a:prstGeom prst="rect">
            <a:avLst/>
          </a:prstGeom>
          <a:solidFill>
            <a:srgbClr val="353932"/>
          </a:solidFill>
          <a:ln>
            <a:solidFill>
              <a:srgbClr val="39523E"/>
            </a:solidFill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Snapshot</a:t>
            </a:r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31" name="圖形 152">
            <a:extLst>
              <a:ext uri="{FF2B5EF4-FFF2-40B4-BE49-F238E27FC236}">
                <a16:creationId xmlns:a16="http://schemas.microsoft.com/office/drawing/2014/main" id="{952873CE-8FE1-4AEA-8B41-FC705E37E2E6}"/>
              </a:ext>
            </a:extLst>
          </p:cNvPr>
          <p:cNvGrpSpPr/>
          <p:nvPr/>
        </p:nvGrpSpPr>
        <p:grpSpPr>
          <a:xfrm flipH="1">
            <a:off x="5835549" y="3802737"/>
            <a:ext cx="309692" cy="398846"/>
            <a:chOff x="9272428" y="5069210"/>
            <a:chExt cx="458537" cy="590550"/>
          </a:xfrm>
          <a:solidFill>
            <a:srgbClr val="39523E"/>
          </a:solidFill>
        </p:grpSpPr>
        <p:sp>
          <p:nvSpPr>
            <p:cNvPr id="146" name="手繪多邊形: 圖案 145">
              <a:extLst>
                <a:ext uri="{FF2B5EF4-FFF2-40B4-BE49-F238E27FC236}">
                  <a16:creationId xmlns:a16="http://schemas.microsoft.com/office/drawing/2014/main" id="{08F926E4-87F1-423C-94EB-3EA7C438A3C3}"/>
                </a:ext>
              </a:extLst>
            </p:cNvPr>
            <p:cNvSpPr/>
            <p:nvPr/>
          </p:nvSpPr>
          <p:spPr>
            <a:xfrm>
              <a:off x="9329230" y="5130551"/>
              <a:ext cx="346242" cy="47625"/>
            </a:xfrm>
            <a:custGeom>
              <a:avLst/>
              <a:gdLst>
                <a:gd name="connsiteX0" fmla="*/ 7112 w 346242"/>
                <a:gd name="connsiteY0" fmla="*/ 53912 h 47625"/>
                <a:gd name="connsiteX1" fmla="*/ 0 w 346242"/>
                <a:gd name="connsiteY1" fmla="*/ 40957 h 47625"/>
                <a:gd name="connsiteX2" fmla="*/ 174057 w 346242"/>
                <a:gd name="connsiteY2" fmla="*/ 0 h 47625"/>
                <a:gd name="connsiteX3" fmla="*/ 346429 w 346242"/>
                <a:gd name="connsiteY3" fmla="*/ 40005 h 47625"/>
                <a:gd name="connsiteX4" fmla="*/ 339505 w 346242"/>
                <a:gd name="connsiteY4" fmla="*/ 53054 h 47625"/>
                <a:gd name="connsiteX5" fmla="*/ 173963 w 346242"/>
                <a:gd name="connsiteY5" fmla="*/ 14764 h 47625"/>
                <a:gd name="connsiteX6" fmla="*/ 7112 w 346242"/>
                <a:gd name="connsiteY6" fmla="*/ 5391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242" h="47625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手繪多邊形: 圖案 146">
              <a:extLst>
                <a:ext uri="{FF2B5EF4-FFF2-40B4-BE49-F238E27FC236}">
                  <a16:creationId xmlns:a16="http://schemas.microsoft.com/office/drawing/2014/main" id="{E16C225B-A1B8-4B2C-BD96-08325DA08C8B}"/>
                </a:ext>
              </a:extLst>
            </p:cNvPr>
            <p:cNvSpPr/>
            <p:nvPr/>
          </p:nvSpPr>
          <p:spPr>
            <a:xfrm>
              <a:off x="9272428" y="5069210"/>
              <a:ext cx="458537" cy="590550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手繪多邊形: 圖案 147">
              <a:extLst>
                <a:ext uri="{FF2B5EF4-FFF2-40B4-BE49-F238E27FC236}">
                  <a16:creationId xmlns:a16="http://schemas.microsoft.com/office/drawing/2014/main" id="{07CAA1C4-07CF-4C32-B1C9-6480EF83FC46}"/>
                </a:ext>
              </a:extLst>
            </p:cNvPr>
            <p:cNvSpPr/>
            <p:nvPr/>
          </p:nvSpPr>
          <p:spPr>
            <a:xfrm>
              <a:off x="9455562" y="5443638"/>
              <a:ext cx="56147" cy="57150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手繪多邊形: 圖案 148">
              <a:extLst>
                <a:ext uri="{FF2B5EF4-FFF2-40B4-BE49-F238E27FC236}">
                  <a16:creationId xmlns:a16="http://schemas.microsoft.com/office/drawing/2014/main" id="{A55E68C5-F30E-4F3C-9A77-0E7B6079A1B3}"/>
                </a:ext>
              </a:extLst>
            </p:cNvPr>
            <p:cNvSpPr/>
            <p:nvPr/>
          </p:nvSpPr>
          <p:spPr>
            <a:xfrm>
              <a:off x="9441806" y="5405252"/>
              <a:ext cx="37432" cy="57150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手繪多邊形: 圖案 149">
              <a:extLst>
                <a:ext uri="{FF2B5EF4-FFF2-40B4-BE49-F238E27FC236}">
                  <a16:creationId xmlns:a16="http://schemas.microsoft.com/office/drawing/2014/main" id="{3ACDA93F-1120-4813-8152-47438181D1AB}"/>
                </a:ext>
              </a:extLst>
            </p:cNvPr>
            <p:cNvSpPr/>
            <p:nvPr/>
          </p:nvSpPr>
          <p:spPr>
            <a:xfrm>
              <a:off x="9516108" y="5361532"/>
              <a:ext cx="56147" cy="57150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手繪多邊形: 圖案 150">
              <a:extLst>
                <a:ext uri="{FF2B5EF4-FFF2-40B4-BE49-F238E27FC236}">
                  <a16:creationId xmlns:a16="http://schemas.microsoft.com/office/drawing/2014/main" id="{B542BC1B-E3D2-4A3F-B94A-1BC13F5F24CB}"/>
                </a:ext>
              </a:extLst>
            </p:cNvPr>
            <p:cNvSpPr/>
            <p:nvPr/>
          </p:nvSpPr>
          <p:spPr>
            <a:xfrm>
              <a:off x="9452380" y="5361913"/>
              <a:ext cx="65505" cy="28575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手繪多邊形: 圖案 151">
              <a:extLst>
                <a:ext uri="{FF2B5EF4-FFF2-40B4-BE49-F238E27FC236}">
                  <a16:creationId xmlns:a16="http://schemas.microsoft.com/office/drawing/2014/main" id="{DCDC7D08-75DE-46A8-9D8C-5984368A275D}"/>
                </a:ext>
              </a:extLst>
            </p:cNvPr>
            <p:cNvSpPr/>
            <p:nvPr/>
          </p:nvSpPr>
          <p:spPr>
            <a:xfrm>
              <a:off x="9540906" y="5399918"/>
              <a:ext cx="37432" cy="57150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手繪多邊形: 圖案 152">
              <a:extLst>
                <a:ext uri="{FF2B5EF4-FFF2-40B4-BE49-F238E27FC236}">
                  <a16:creationId xmlns:a16="http://schemas.microsoft.com/office/drawing/2014/main" id="{570CE798-12A6-40EE-A2E8-9F084C0306C8}"/>
                </a:ext>
              </a:extLst>
            </p:cNvPr>
            <p:cNvSpPr/>
            <p:nvPr/>
          </p:nvSpPr>
          <p:spPr>
            <a:xfrm>
              <a:off x="9502071" y="5473737"/>
              <a:ext cx="65505" cy="28575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手繪多邊形: 圖案 154">
              <a:extLst>
                <a:ext uri="{FF2B5EF4-FFF2-40B4-BE49-F238E27FC236}">
                  <a16:creationId xmlns:a16="http://schemas.microsoft.com/office/drawing/2014/main" id="{9F6B50A4-646C-4465-BC19-51CD8A5C499A}"/>
                </a:ext>
              </a:extLst>
            </p:cNvPr>
            <p:cNvSpPr/>
            <p:nvPr/>
          </p:nvSpPr>
          <p:spPr>
            <a:xfrm>
              <a:off x="9361890" y="5300763"/>
              <a:ext cx="74863" cy="66675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手繪多邊形: 圖案 155">
              <a:extLst>
                <a:ext uri="{FF2B5EF4-FFF2-40B4-BE49-F238E27FC236}">
                  <a16:creationId xmlns:a16="http://schemas.microsoft.com/office/drawing/2014/main" id="{C3E48B94-CE24-493D-BBBC-FC29DC37D3EC}"/>
                </a:ext>
              </a:extLst>
            </p:cNvPr>
            <p:cNvSpPr/>
            <p:nvPr/>
          </p:nvSpPr>
          <p:spPr>
            <a:xfrm>
              <a:off x="9361890" y="5478309"/>
              <a:ext cx="56147" cy="66675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手繪多邊形: 圖案 156">
              <a:extLst>
                <a:ext uri="{FF2B5EF4-FFF2-40B4-BE49-F238E27FC236}">
                  <a16:creationId xmlns:a16="http://schemas.microsoft.com/office/drawing/2014/main" id="{130B5AF4-C2A9-4EBE-BB52-F6BCFE7F3BB4}"/>
                </a:ext>
              </a:extLst>
            </p:cNvPr>
            <p:cNvSpPr/>
            <p:nvPr/>
          </p:nvSpPr>
          <p:spPr>
            <a:xfrm>
              <a:off x="9580303" y="5300763"/>
              <a:ext cx="65505" cy="57150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手繪多邊形: 圖案 157">
              <a:extLst>
                <a:ext uri="{FF2B5EF4-FFF2-40B4-BE49-F238E27FC236}">
                  <a16:creationId xmlns:a16="http://schemas.microsoft.com/office/drawing/2014/main" id="{E7348B41-FD63-4F27-A8FB-AED41E2C8903}"/>
                </a:ext>
              </a:extLst>
            </p:cNvPr>
            <p:cNvSpPr/>
            <p:nvPr/>
          </p:nvSpPr>
          <p:spPr>
            <a:xfrm>
              <a:off x="9594901" y="5470975"/>
              <a:ext cx="56147" cy="7620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3" name="手繪多邊形: 圖案 132">
            <a:extLst>
              <a:ext uri="{FF2B5EF4-FFF2-40B4-BE49-F238E27FC236}">
                <a16:creationId xmlns:a16="http://schemas.microsoft.com/office/drawing/2014/main" id="{2B9B3A50-E569-4DA4-9EB7-D8CC5B2110EF}"/>
              </a:ext>
            </a:extLst>
          </p:cNvPr>
          <p:cNvSpPr/>
          <p:nvPr/>
        </p:nvSpPr>
        <p:spPr>
          <a:xfrm flipH="1">
            <a:off x="6192571" y="3845748"/>
            <a:ext cx="233849" cy="32165"/>
          </a:xfrm>
          <a:custGeom>
            <a:avLst/>
            <a:gdLst>
              <a:gd name="connsiteX0" fmla="*/ 7112 w 346242"/>
              <a:gd name="connsiteY0" fmla="*/ 53912 h 47625"/>
              <a:gd name="connsiteX1" fmla="*/ 0 w 346242"/>
              <a:gd name="connsiteY1" fmla="*/ 40957 h 47625"/>
              <a:gd name="connsiteX2" fmla="*/ 174057 w 346242"/>
              <a:gd name="connsiteY2" fmla="*/ 0 h 47625"/>
              <a:gd name="connsiteX3" fmla="*/ 346429 w 346242"/>
              <a:gd name="connsiteY3" fmla="*/ 40005 h 47625"/>
              <a:gd name="connsiteX4" fmla="*/ 339505 w 346242"/>
              <a:gd name="connsiteY4" fmla="*/ 53054 h 47625"/>
              <a:gd name="connsiteX5" fmla="*/ 173963 w 346242"/>
              <a:gd name="connsiteY5" fmla="*/ 14764 h 47625"/>
              <a:gd name="connsiteX6" fmla="*/ 7112 w 346242"/>
              <a:gd name="connsiteY6" fmla="*/ 53912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6242" h="47625">
                <a:moveTo>
                  <a:pt x="7112" y="53912"/>
                </a:moveTo>
                <a:lnTo>
                  <a:pt x="0" y="40957"/>
                </a:lnTo>
                <a:cubicBezTo>
                  <a:pt x="33408" y="21907"/>
                  <a:pt x="83379" y="0"/>
                  <a:pt x="174057" y="0"/>
                </a:cubicBezTo>
                <a:cubicBezTo>
                  <a:pt x="262115" y="0"/>
                  <a:pt x="312460" y="21431"/>
                  <a:pt x="346429" y="40005"/>
                </a:cubicBezTo>
                <a:lnTo>
                  <a:pt x="339505" y="53054"/>
                </a:lnTo>
                <a:cubicBezTo>
                  <a:pt x="304974" y="34100"/>
                  <a:pt x="258278" y="14764"/>
                  <a:pt x="173963" y="14764"/>
                </a:cubicBezTo>
                <a:cubicBezTo>
                  <a:pt x="86748" y="14764"/>
                  <a:pt x="38929" y="35719"/>
                  <a:pt x="7112" y="53912"/>
                </a:cubicBez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手繪多邊形: 圖案 133">
            <a:extLst>
              <a:ext uri="{FF2B5EF4-FFF2-40B4-BE49-F238E27FC236}">
                <a16:creationId xmlns:a16="http://schemas.microsoft.com/office/drawing/2014/main" id="{1EB27ED5-F50D-4C09-924F-D7946653319E}"/>
              </a:ext>
            </a:extLst>
          </p:cNvPr>
          <p:cNvSpPr/>
          <p:nvPr/>
        </p:nvSpPr>
        <p:spPr>
          <a:xfrm flipH="1">
            <a:off x="6155091" y="3804319"/>
            <a:ext cx="309692" cy="398852"/>
          </a:xfrm>
          <a:custGeom>
            <a:avLst/>
            <a:gdLst>
              <a:gd name="connsiteX0" fmla="*/ 231421 w 458537"/>
              <a:gd name="connsiteY0" fmla="*/ 596265 h 590550"/>
              <a:gd name="connsiteX1" fmla="*/ 0 w 458537"/>
              <a:gd name="connsiteY1" fmla="*/ 530257 h 590550"/>
              <a:gd name="connsiteX2" fmla="*/ 0 w 458537"/>
              <a:gd name="connsiteY2" fmla="*/ 65913 h 590550"/>
              <a:gd name="connsiteX3" fmla="*/ 231421 w 458537"/>
              <a:gd name="connsiteY3" fmla="*/ 0 h 590550"/>
              <a:gd name="connsiteX4" fmla="*/ 462842 w 458537"/>
              <a:gd name="connsiteY4" fmla="*/ 65913 h 590550"/>
              <a:gd name="connsiteX5" fmla="*/ 462842 w 458537"/>
              <a:gd name="connsiteY5" fmla="*/ 530257 h 590550"/>
              <a:gd name="connsiteX6" fmla="*/ 231421 w 458537"/>
              <a:gd name="connsiteY6" fmla="*/ 596265 h 590550"/>
              <a:gd name="connsiteX7" fmla="*/ 18716 w 458537"/>
              <a:gd name="connsiteY7" fmla="*/ 93726 h 590550"/>
              <a:gd name="connsiteX8" fmla="*/ 18716 w 458537"/>
              <a:gd name="connsiteY8" fmla="*/ 530352 h 590550"/>
              <a:gd name="connsiteX9" fmla="*/ 231421 w 458537"/>
              <a:gd name="connsiteY9" fmla="*/ 577215 h 590550"/>
              <a:gd name="connsiteX10" fmla="*/ 444126 w 458537"/>
              <a:gd name="connsiteY10" fmla="*/ 530352 h 590550"/>
              <a:gd name="connsiteX11" fmla="*/ 444126 w 458537"/>
              <a:gd name="connsiteY11" fmla="*/ 93726 h 590550"/>
              <a:gd name="connsiteX12" fmla="*/ 231421 w 458537"/>
              <a:gd name="connsiteY12" fmla="*/ 131921 h 590550"/>
              <a:gd name="connsiteX13" fmla="*/ 18716 w 458537"/>
              <a:gd name="connsiteY13" fmla="*/ 93726 h 590550"/>
              <a:gd name="connsiteX14" fmla="*/ 231421 w 458537"/>
              <a:gd name="connsiteY14" fmla="*/ 19050 h 590550"/>
              <a:gd name="connsiteX15" fmla="*/ 18716 w 458537"/>
              <a:gd name="connsiteY15" fmla="*/ 65913 h 590550"/>
              <a:gd name="connsiteX16" fmla="*/ 231421 w 458537"/>
              <a:gd name="connsiteY16" fmla="*/ 112776 h 590550"/>
              <a:gd name="connsiteX17" fmla="*/ 444126 w 458537"/>
              <a:gd name="connsiteY17" fmla="*/ 65913 h 590550"/>
              <a:gd name="connsiteX18" fmla="*/ 231421 w 458537"/>
              <a:gd name="connsiteY18" fmla="*/ 190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58537" h="590550">
                <a:moveTo>
                  <a:pt x="231421" y="596265"/>
                </a:moveTo>
                <a:cubicBezTo>
                  <a:pt x="116412" y="596265"/>
                  <a:pt x="0" y="573596"/>
                  <a:pt x="0" y="530257"/>
                </a:cubicBezTo>
                <a:lnTo>
                  <a:pt x="0" y="65913"/>
                </a:lnTo>
                <a:cubicBezTo>
                  <a:pt x="0" y="22670"/>
                  <a:pt x="116412" y="0"/>
                  <a:pt x="231421" y="0"/>
                </a:cubicBezTo>
                <a:cubicBezTo>
                  <a:pt x="346429" y="0"/>
                  <a:pt x="462842" y="22670"/>
                  <a:pt x="462842" y="65913"/>
                </a:cubicBezTo>
                <a:lnTo>
                  <a:pt x="462842" y="530257"/>
                </a:lnTo>
                <a:cubicBezTo>
                  <a:pt x="462842" y="573596"/>
                  <a:pt x="346429" y="596265"/>
                  <a:pt x="231421" y="596265"/>
                </a:cubicBezTo>
                <a:close/>
                <a:moveTo>
                  <a:pt x="18716" y="93726"/>
                </a:moveTo>
                <a:lnTo>
                  <a:pt x="18716" y="530352"/>
                </a:lnTo>
                <a:cubicBezTo>
                  <a:pt x="18716" y="549497"/>
                  <a:pt x="101533" y="577215"/>
                  <a:pt x="231421" y="577215"/>
                </a:cubicBezTo>
                <a:cubicBezTo>
                  <a:pt x="361308" y="577215"/>
                  <a:pt x="444126" y="549402"/>
                  <a:pt x="444126" y="530352"/>
                </a:cubicBezTo>
                <a:lnTo>
                  <a:pt x="444126" y="93726"/>
                </a:lnTo>
                <a:cubicBezTo>
                  <a:pt x="406694" y="118872"/>
                  <a:pt x="318636" y="131921"/>
                  <a:pt x="231421" y="131921"/>
                </a:cubicBezTo>
                <a:cubicBezTo>
                  <a:pt x="144205" y="131921"/>
                  <a:pt x="56147" y="118872"/>
                  <a:pt x="18716" y="93726"/>
                </a:cubicBezTo>
                <a:close/>
                <a:moveTo>
                  <a:pt x="231421" y="19050"/>
                </a:moveTo>
                <a:cubicBezTo>
                  <a:pt x="101533" y="19050"/>
                  <a:pt x="18716" y="46863"/>
                  <a:pt x="18716" y="65913"/>
                </a:cubicBezTo>
                <a:cubicBezTo>
                  <a:pt x="18716" y="84963"/>
                  <a:pt x="101533" y="112776"/>
                  <a:pt x="231421" y="112776"/>
                </a:cubicBezTo>
                <a:cubicBezTo>
                  <a:pt x="361308" y="112776"/>
                  <a:pt x="444126" y="84963"/>
                  <a:pt x="444126" y="65913"/>
                </a:cubicBezTo>
                <a:cubicBezTo>
                  <a:pt x="444126" y="46863"/>
                  <a:pt x="361308" y="19050"/>
                  <a:pt x="231421" y="19050"/>
                </a:cubicBez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手繪多邊形: 圖案 134">
            <a:extLst>
              <a:ext uri="{FF2B5EF4-FFF2-40B4-BE49-F238E27FC236}">
                <a16:creationId xmlns:a16="http://schemas.microsoft.com/office/drawing/2014/main" id="{0FA4B152-531B-435A-9946-C215F8CFAC93}"/>
              </a:ext>
            </a:extLst>
          </p:cNvPr>
          <p:cNvSpPr/>
          <p:nvPr/>
        </p:nvSpPr>
        <p:spPr>
          <a:xfrm flipH="1">
            <a:off x="6303175" y="4057204"/>
            <a:ext cx="37922" cy="38599"/>
          </a:xfrm>
          <a:custGeom>
            <a:avLst/>
            <a:gdLst>
              <a:gd name="connsiteX0" fmla="*/ 55492 w 56147"/>
              <a:gd name="connsiteY0" fmla="*/ 62674 h 57150"/>
              <a:gd name="connsiteX1" fmla="*/ 55492 w 56147"/>
              <a:gd name="connsiteY1" fmla="*/ 62674 h 57150"/>
              <a:gd name="connsiteX2" fmla="*/ 36028 w 56147"/>
              <a:gd name="connsiteY2" fmla="*/ 28289 h 57150"/>
              <a:gd name="connsiteX3" fmla="*/ 36028 w 56147"/>
              <a:gd name="connsiteY3" fmla="*/ 28289 h 57150"/>
              <a:gd name="connsiteX4" fmla="*/ 35934 w 56147"/>
              <a:gd name="connsiteY4" fmla="*/ 28194 h 57150"/>
              <a:gd name="connsiteX5" fmla="*/ 35934 w 56147"/>
              <a:gd name="connsiteY5" fmla="*/ 28099 h 57150"/>
              <a:gd name="connsiteX6" fmla="*/ 35841 w 56147"/>
              <a:gd name="connsiteY6" fmla="*/ 28003 h 57150"/>
              <a:gd name="connsiteX7" fmla="*/ 35747 w 56147"/>
              <a:gd name="connsiteY7" fmla="*/ 27908 h 57150"/>
              <a:gd name="connsiteX8" fmla="*/ 30600 w 56147"/>
              <a:gd name="connsiteY8" fmla="*/ 18859 h 57150"/>
              <a:gd name="connsiteX9" fmla="*/ 19932 w 56147"/>
              <a:gd name="connsiteY9" fmla="*/ 0 h 57150"/>
              <a:gd name="connsiteX10" fmla="*/ 19932 w 56147"/>
              <a:gd name="connsiteY10" fmla="*/ 0 h 57150"/>
              <a:gd name="connsiteX11" fmla="*/ 1591 w 56147"/>
              <a:gd name="connsiteY11" fmla="*/ 32290 h 57150"/>
              <a:gd name="connsiteX12" fmla="*/ 0 w 56147"/>
              <a:gd name="connsiteY12" fmla="*/ 35052 h 57150"/>
              <a:gd name="connsiteX13" fmla="*/ 57177 w 56147"/>
              <a:gd name="connsiteY13" fmla="*/ 65532 h 57150"/>
              <a:gd name="connsiteX14" fmla="*/ 55492 w 56147"/>
              <a:gd name="connsiteY14" fmla="*/ 62674 h 57150"/>
              <a:gd name="connsiteX15" fmla="*/ 55492 w 56147"/>
              <a:gd name="connsiteY15" fmla="*/ 62674 h 57150"/>
              <a:gd name="connsiteX16" fmla="*/ 55492 w 56147"/>
              <a:gd name="connsiteY16" fmla="*/ 62674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6147" h="57150">
                <a:moveTo>
                  <a:pt x="55492" y="62674"/>
                </a:moveTo>
                <a:lnTo>
                  <a:pt x="55492" y="62674"/>
                </a:lnTo>
                <a:lnTo>
                  <a:pt x="36028" y="28289"/>
                </a:lnTo>
                <a:lnTo>
                  <a:pt x="36028" y="28289"/>
                </a:lnTo>
                <a:cubicBezTo>
                  <a:pt x="36028" y="28194"/>
                  <a:pt x="35934" y="28194"/>
                  <a:pt x="35934" y="28194"/>
                </a:cubicBezTo>
                <a:lnTo>
                  <a:pt x="35934" y="28099"/>
                </a:lnTo>
                <a:lnTo>
                  <a:pt x="35841" y="28003"/>
                </a:lnTo>
                <a:lnTo>
                  <a:pt x="35747" y="27908"/>
                </a:lnTo>
                <a:lnTo>
                  <a:pt x="30600" y="18859"/>
                </a:lnTo>
                <a:lnTo>
                  <a:pt x="19932" y="0"/>
                </a:lnTo>
                <a:lnTo>
                  <a:pt x="19932" y="0"/>
                </a:lnTo>
                <a:lnTo>
                  <a:pt x="1591" y="32290"/>
                </a:lnTo>
                <a:lnTo>
                  <a:pt x="0" y="35052"/>
                </a:lnTo>
                <a:cubicBezTo>
                  <a:pt x="12914" y="53149"/>
                  <a:pt x="33595" y="64960"/>
                  <a:pt x="57177" y="65532"/>
                </a:cubicBezTo>
                <a:lnTo>
                  <a:pt x="55492" y="62674"/>
                </a:lnTo>
                <a:lnTo>
                  <a:pt x="55492" y="62674"/>
                </a:lnTo>
                <a:lnTo>
                  <a:pt x="55492" y="62674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手繪多邊形: 圖案 135">
            <a:extLst>
              <a:ext uri="{FF2B5EF4-FFF2-40B4-BE49-F238E27FC236}">
                <a16:creationId xmlns:a16="http://schemas.microsoft.com/office/drawing/2014/main" id="{CD57F66A-DE99-4108-B2F0-3C95FF37BEB1}"/>
              </a:ext>
            </a:extLst>
          </p:cNvPr>
          <p:cNvSpPr/>
          <p:nvPr/>
        </p:nvSpPr>
        <p:spPr>
          <a:xfrm flipH="1">
            <a:off x="6325105" y="4031278"/>
            <a:ext cx="25281" cy="38599"/>
          </a:xfrm>
          <a:custGeom>
            <a:avLst/>
            <a:gdLst>
              <a:gd name="connsiteX0" fmla="*/ 6270 w 37431"/>
              <a:gd name="connsiteY0" fmla="*/ 0 h 57150"/>
              <a:gd name="connsiteX1" fmla="*/ 0 w 37431"/>
              <a:gd name="connsiteY1" fmla="*/ 30099 h 57150"/>
              <a:gd name="connsiteX2" fmla="*/ 8890 w 37431"/>
              <a:gd name="connsiteY2" fmla="*/ 65532 h 57150"/>
              <a:gd name="connsiteX3" fmla="*/ 10574 w 37431"/>
              <a:gd name="connsiteY3" fmla="*/ 62579 h 57150"/>
              <a:gd name="connsiteX4" fmla="*/ 30132 w 37431"/>
              <a:gd name="connsiteY4" fmla="*/ 28099 h 57150"/>
              <a:gd name="connsiteX5" fmla="*/ 30226 w 37431"/>
              <a:gd name="connsiteY5" fmla="*/ 28004 h 57150"/>
              <a:gd name="connsiteX6" fmla="*/ 30320 w 37431"/>
              <a:gd name="connsiteY6" fmla="*/ 27908 h 57150"/>
              <a:gd name="connsiteX7" fmla="*/ 46228 w 37431"/>
              <a:gd name="connsiteY7" fmla="*/ 0 h 57150"/>
              <a:gd name="connsiteX8" fmla="*/ 6270 w 37431"/>
              <a:gd name="connsiteY8" fmla="*/ 0 h 57150"/>
              <a:gd name="connsiteX9" fmla="*/ 6270 w 37431"/>
              <a:gd name="connsiteY9" fmla="*/ 0 h 57150"/>
              <a:gd name="connsiteX10" fmla="*/ 6270 w 37431"/>
              <a:gd name="connsiteY10" fmla="*/ 0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431" h="57150">
                <a:moveTo>
                  <a:pt x="6270" y="0"/>
                </a:moveTo>
                <a:cubicBezTo>
                  <a:pt x="2246" y="9239"/>
                  <a:pt x="0" y="19431"/>
                  <a:pt x="0" y="30099"/>
                </a:cubicBezTo>
                <a:cubicBezTo>
                  <a:pt x="0" y="42958"/>
                  <a:pt x="3182" y="55055"/>
                  <a:pt x="8890" y="65532"/>
                </a:cubicBezTo>
                <a:lnTo>
                  <a:pt x="10574" y="62579"/>
                </a:lnTo>
                <a:lnTo>
                  <a:pt x="30132" y="28099"/>
                </a:lnTo>
                <a:cubicBezTo>
                  <a:pt x="30132" y="28099"/>
                  <a:pt x="30132" y="28004"/>
                  <a:pt x="30226" y="28004"/>
                </a:cubicBezTo>
                <a:cubicBezTo>
                  <a:pt x="30226" y="27908"/>
                  <a:pt x="30320" y="27908"/>
                  <a:pt x="30320" y="27908"/>
                </a:cubicBezTo>
                <a:lnTo>
                  <a:pt x="46228" y="0"/>
                </a:lnTo>
                <a:lnTo>
                  <a:pt x="6270" y="0"/>
                </a:lnTo>
                <a:lnTo>
                  <a:pt x="6270" y="0"/>
                </a:lnTo>
                <a:lnTo>
                  <a:pt x="6270" y="0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手繪多邊形: 圖案 136">
            <a:extLst>
              <a:ext uri="{FF2B5EF4-FFF2-40B4-BE49-F238E27FC236}">
                <a16:creationId xmlns:a16="http://schemas.microsoft.com/office/drawing/2014/main" id="{AA8F3617-1547-4E4B-BFD8-D4175A776001}"/>
              </a:ext>
            </a:extLst>
          </p:cNvPr>
          <p:cNvSpPr/>
          <p:nvPr/>
        </p:nvSpPr>
        <p:spPr>
          <a:xfrm flipH="1">
            <a:off x="6262283" y="4001750"/>
            <a:ext cx="37922" cy="38599"/>
          </a:xfrm>
          <a:custGeom>
            <a:avLst/>
            <a:gdLst>
              <a:gd name="connsiteX0" fmla="*/ 0 w 56147"/>
              <a:gd name="connsiteY0" fmla="*/ 0 h 57150"/>
              <a:gd name="connsiteX1" fmla="*/ 1684 w 56147"/>
              <a:gd name="connsiteY1" fmla="*/ 2953 h 57150"/>
              <a:gd name="connsiteX2" fmla="*/ 21242 w 56147"/>
              <a:gd name="connsiteY2" fmla="*/ 37433 h 57150"/>
              <a:gd name="connsiteX3" fmla="*/ 21336 w 56147"/>
              <a:gd name="connsiteY3" fmla="*/ 37624 h 57150"/>
              <a:gd name="connsiteX4" fmla="*/ 37244 w 56147"/>
              <a:gd name="connsiteY4" fmla="*/ 65532 h 57150"/>
              <a:gd name="connsiteX5" fmla="*/ 37244 w 56147"/>
              <a:gd name="connsiteY5" fmla="*/ 65532 h 57150"/>
              <a:gd name="connsiteX6" fmla="*/ 55586 w 56147"/>
              <a:gd name="connsiteY6" fmla="*/ 33242 h 57150"/>
              <a:gd name="connsiteX7" fmla="*/ 57177 w 56147"/>
              <a:gd name="connsiteY7" fmla="*/ 30480 h 57150"/>
              <a:gd name="connsiteX8" fmla="*/ 0 w 56147"/>
              <a:gd name="connsiteY8" fmla="*/ 0 h 57150"/>
              <a:gd name="connsiteX9" fmla="*/ 0 w 56147"/>
              <a:gd name="connsiteY9" fmla="*/ 0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147" h="57150">
                <a:moveTo>
                  <a:pt x="0" y="0"/>
                </a:moveTo>
                <a:lnTo>
                  <a:pt x="1684" y="2953"/>
                </a:lnTo>
                <a:lnTo>
                  <a:pt x="21242" y="37433"/>
                </a:lnTo>
                <a:lnTo>
                  <a:pt x="21336" y="37624"/>
                </a:lnTo>
                <a:lnTo>
                  <a:pt x="37244" y="65532"/>
                </a:lnTo>
                <a:lnTo>
                  <a:pt x="37244" y="65532"/>
                </a:lnTo>
                <a:lnTo>
                  <a:pt x="55586" y="33242"/>
                </a:lnTo>
                <a:lnTo>
                  <a:pt x="57177" y="30480"/>
                </a:lnTo>
                <a:cubicBezTo>
                  <a:pt x="44169" y="12382"/>
                  <a:pt x="23488" y="476"/>
                  <a:pt x="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手繪多邊形: 圖案 137">
            <a:extLst>
              <a:ext uri="{FF2B5EF4-FFF2-40B4-BE49-F238E27FC236}">
                <a16:creationId xmlns:a16="http://schemas.microsoft.com/office/drawing/2014/main" id="{F03C3E08-396A-4572-8EBB-8FD1FC84966D}"/>
              </a:ext>
            </a:extLst>
          </p:cNvPr>
          <p:cNvSpPr/>
          <p:nvPr/>
        </p:nvSpPr>
        <p:spPr>
          <a:xfrm flipH="1">
            <a:off x="6299003" y="4002007"/>
            <a:ext cx="44242" cy="19299"/>
          </a:xfrm>
          <a:custGeom>
            <a:avLst/>
            <a:gdLst>
              <a:gd name="connsiteX0" fmla="*/ 54463 w 65505"/>
              <a:gd name="connsiteY0" fmla="*/ 0 h 28575"/>
              <a:gd name="connsiteX1" fmla="*/ 0 w 65505"/>
              <a:gd name="connsiteY1" fmla="*/ 35147 h 28575"/>
              <a:gd name="connsiteX2" fmla="*/ 74395 w 65505"/>
              <a:gd name="connsiteY2" fmla="*/ 35147 h 28575"/>
              <a:gd name="connsiteX3" fmla="*/ 56054 w 65505"/>
              <a:gd name="connsiteY3" fmla="*/ 2762 h 28575"/>
              <a:gd name="connsiteX4" fmla="*/ 54463 w 65505"/>
              <a:gd name="connsiteY4" fmla="*/ 0 h 28575"/>
              <a:gd name="connsiteX5" fmla="*/ 54463 w 65505"/>
              <a:gd name="connsiteY5" fmla="*/ 0 h 28575"/>
              <a:gd name="connsiteX6" fmla="*/ 54463 w 65505"/>
              <a:gd name="connsiteY6" fmla="*/ 0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505" h="28575">
                <a:moveTo>
                  <a:pt x="54463" y="0"/>
                </a:moveTo>
                <a:cubicBezTo>
                  <a:pt x="31443" y="2477"/>
                  <a:pt x="11510" y="15907"/>
                  <a:pt x="0" y="35147"/>
                </a:cubicBezTo>
                <a:lnTo>
                  <a:pt x="74395" y="35147"/>
                </a:lnTo>
                <a:lnTo>
                  <a:pt x="56054" y="2762"/>
                </a:lnTo>
                <a:lnTo>
                  <a:pt x="54463" y="0"/>
                </a:lnTo>
                <a:lnTo>
                  <a:pt x="54463" y="0"/>
                </a:lnTo>
                <a:lnTo>
                  <a:pt x="54463" y="0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手繪多邊形: 圖案 138">
            <a:extLst>
              <a:ext uri="{FF2B5EF4-FFF2-40B4-BE49-F238E27FC236}">
                <a16:creationId xmlns:a16="http://schemas.microsoft.com/office/drawing/2014/main" id="{9ECE1406-A3F5-4D3A-8304-DCBA4A9F0C00}"/>
              </a:ext>
            </a:extLst>
          </p:cNvPr>
          <p:cNvSpPr/>
          <p:nvPr/>
        </p:nvSpPr>
        <p:spPr>
          <a:xfrm flipH="1">
            <a:off x="6258174" y="4027675"/>
            <a:ext cx="25281" cy="38599"/>
          </a:xfrm>
          <a:custGeom>
            <a:avLst/>
            <a:gdLst>
              <a:gd name="connsiteX0" fmla="*/ 37244 w 37431"/>
              <a:gd name="connsiteY0" fmla="*/ 0 h 57150"/>
              <a:gd name="connsiteX1" fmla="*/ 35560 w 37431"/>
              <a:gd name="connsiteY1" fmla="*/ 2953 h 57150"/>
              <a:gd name="connsiteX2" fmla="*/ 16002 w 37431"/>
              <a:gd name="connsiteY2" fmla="*/ 37433 h 57150"/>
              <a:gd name="connsiteX3" fmla="*/ 16096 w 37431"/>
              <a:gd name="connsiteY3" fmla="*/ 37338 h 57150"/>
              <a:gd name="connsiteX4" fmla="*/ 16002 w 37431"/>
              <a:gd name="connsiteY4" fmla="*/ 37528 h 57150"/>
              <a:gd name="connsiteX5" fmla="*/ 15908 w 37431"/>
              <a:gd name="connsiteY5" fmla="*/ 37624 h 57150"/>
              <a:gd name="connsiteX6" fmla="*/ 15815 w 37431"/>
              <a:gd name="connsiteY6" fmla="*/ 37719 h 57150"/>
              <a:gd name="connsiteX7" fmla="*/ 11417 w 37431"/>
              <a:gd name="connsiteY7" fmla="*/ 45434 h 57150"/>
              <a:gd name="connsiteX8" fmla="*/ 8703 w 37431"/>
              <a:gd name="connsiteY8" fmla="*/ 50292 h 57150"/>
              <a:gd name="connsiteX9" fmla="*/ 0 w 37431"/>
              <a:gd name="connsiteY9" fmla="*/ 65627 h 57150"/>
              <a:gd name="connsiteX10" fmla="*/ 39865 w 37431"/>
              <a:gd name="connsiteY10" fmla="*/ 65627 h 57150"/>
              <a:gd name="connsiteX11" fmla="*/ 46134 w 37431"/>
              <a:gd name="connsiteY11" fmla="*/ 35528 h 57150"/>
              <a:gd name="connsiteX12" fmla="*/ 37244 w 37431"/>
              <a:gd name="connsiteY12" fmla="*/ 0 h 57150"/>
              <a:gd name="connsiteX13" fmla="*/ 37244 w 37431"/>
              <a:gd name="connsiteY13" fmla="*/ 0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431" h="57150">
                <a:moveTo>
                  <a:pt x="37244" y="0"/>
                </a:moveTo>
                <a:lnTo>
                  <a:pt x="35560" y="2953"/>
                </a:lnTo>
                <a:lnTo>
                  <a:pt x="16002" y="37433"/>
                </a:lnTo>
                <a:cubicBezTo>
                  <a:pt x="16002" y="37338"/>
                  <a:pt x="16096" y="37338"/>
                  <a:pt x="16096" y="37338"/>
                </a:cubicBezTo>
                <a:cubicBezTo>
                  <a:pt x="16002" y="37433"/>
                  <a:pt x="16002" y="37433"/>
                  <a:pt x="16002" y="37528"/>
                </a:cubicBezTo>
                <a:cubicBezTo>
                  <a:pt x="16002" y="37624"/>
                  <a:pt x="15908" y="37624"/>
                  <a:pt x="15908" y="37624"/>
                </a:cubicBezTo>
                <a:cubicBezTo>
                  <a:pt x="15908" y="37624"/>
                  <a:pt x="15908" y="37719"/>
                  <a:pt x="15815" y="37719"/>
                </a:cubicBezTo>
                <a:lnTo>
                  <a:pt x="11417" y="45434"/>
                </a:lnTo>
                <a:lnTo>
                  <a:pt x="8703" y="50292"/>
                </a:lnTo>
                <a:lnTo>
                  <a:pt x="0" y="65627"/>
                </a:lnTo>
                <a:lnTo>
                  <a:pt x="39865" y="65627"/>
                </a:lnTo>
                <a:cubicBezTo>
                  <a:pt x="43889" y="56388"/>
                  <a:pt x="46134" y="46196"/>
                  <a:pt x="46134" y="35528"/>
                </a:cubicBezTo>
                <a:cubicBezTo>
                  <a:pt x="46134" y="22574"/>
                  <a:pt x="42953" y="10573"/>
                  <a:pt x="37244" y="0"/>
                </a:cubicBezTo>
                <a:lnTo>
                  <a:pt x="37244" y="0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手繪多邊形: 圖案 139">
            <a:extLst>
              <a:ext uri="{FF2B5EF4-FFF2-40B4-BE49-F238E27FC236}">
                <a16:creationId xmlns:a16="http://schemas.microsoft.com/office/drawing/2014/main" id="{58568D38-2502-4DD8-982C-83708768AA99}"/>
              </a:ext>
            </a:extLst>
          </p:cNvPr>
          <p:cNvSpPr/>
          <p:nvPr/>
        </p:nvSpPr>
        <p:spPr>
          <a:xfrm flipH="1">
            <a:off x="6265442" y="4077532"/>
            <a:ext cx="44242" cy="19299"/>
          </a:xfrm>
          <a:custGeom>
            <a:avLst/>
            <a:gdLst>
              <a:gd name="connsiteX0" fmla="*/ 0 w 65505"/>
              <a:gd name="connsiteY0" fmla="*/ 0 h 28575"/>
              <a:gd name="connsiteX1" fmla="*/ 0 w 65505"/>
              <a:gd name="connsiteY1" fmla="*/ 0 h 28575"/>
              <a:gd name="connsiteX2" fmla="*/ 18341 w 65505"/>
              <a:gd name="connsiteY2" fmla="*/ 32385 h 28575"/>
              <a:gd name="connsiteX3" fmla="*/ 18341 w 65505"/>
              <a:gd name="connsiteY3" fmla="*/ 32385 h 28575"/>
              <a:gd name="connsiteX4" fmla="*/ 19932 w 65505"/>
              <a:gd name="connsiteY4" fmla="*/ 35147 h 28575"/>
              <a:gd name="connsiteX5" fmla="*/ 74395 w 65505"/>
              <a:gd name="connsiteY5" fmla="*/ 0 h 28575"/>
              <a:gd name="connsiteX6" fmla="*/ 0 w 65505"/>
              <a:gd name="connsiteY6" fmla="*/ 0 h 28575"/>
              <a:gd name="connsiteX7" fmla="*/ 0 w 65505"/>
              <a:gd name="connsiteY7" fmla="*/ 0 h 28575"/>
              <a:gd name="connsiteX8" fmla="*/ 0 w 65505"/>
              <a:gd name="connsiteY8" fmla="*/ 0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505" h="28575">
                <a:moveTo>
                  <a:pt x="0" y="0"/>
                </a:moveTo>
                <a:lnTo>
                  <a:pt x="0" y="0"/>
                </a:lnTo>
                <a:lnTo>
                  <a:pt x="18341" y="32385"/>
                </a:lnTo>
                <a:lnTo>
                  <a:pt x="18341" y="32385"/>
                </a:lnTo>
                <a:lnTo>
                  <a:pt x="19932" y="35147"/>
                </a:lnTo>
                <a:cubicBezTo>
                  <a:pt x="43046" y="32766"/>
                  <a:pt x="62979" y="19241"/>
                  <a:pt x="74395" y="0"/>
                </a:cubicBez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手繪多邊形: 圖案 141">
            <a:extLst>
              <a:ext uri="{FF2B5EF4-FFF2-40B4-BE49-F238E27FC236}">
                <a16:creationId xmlns:a16="http://schemas.microsoft.com/office/drawing/2014/main" id="{1BF58476-BFB9-4050-9753-EBA590C3B74B}"/>
              </a:ext>
            </a:extLst>
          </p:cNvPr>
          <p:cNvSpPr/>
          <p:nvPr/>
        </p:nvSpPr>
        <p:spPr>
          <a:xfrm flipH="1">
            <a:off x="6353799" y="3960707"/>
            <a:ext cx="50562" cy="45032"/>
          </a:xfrm>
          <a:custGeom>
            <a:avLst/>
            <a:gdLst>
              <a:gd name="connsiteX0" fmla="*/ 0 w 74863"/>
              <a:gd name="connsiteY0" fmla="*/ 74009 h 66675"/>
              <a:gd name="connsiteX1" fmla="*/ 18154 w 74863"/>
              <a:gd name="connsiteY1" fmla="*/ 74009 h 66675"/>
              <a:gd name="connsiteX2" fmla="*/ 18154 w 74863"/>
              <a:gd name="connsiteY2" fmla="*/ 21527 h 66675"/>
              <a:gd name="connsiteX3" fmla="*/ 80104 w 74863"/>
              <a:gd name="connsiteY3" fmla="*/ 21527 h 66675"/>
              <a:gd name="connsiteX4" fmla="*/ 80104 w 74863"/>
              <a:gd name="connsiteY4" fmla="*/ 0 h 66675"/>
              <a:gd name="connsiteX5" fmla="*/ 0 w 74863"/>
              <a:gd name="connsiteY5" fmla="*/ 0 h 66675"/>
              <a:gd name="connsiteX6" fmla="*/ 0 w 74863"/>
              <a:gd name="connsiteY6" fmla="*/ 74009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863" h="66675">
                <a:moveTo>
                  <a:pt x="0" y="74009"/>
                </a:moveTo>
                <a:lnTo>
                  <a:pt x="18154" y="74009"/>
                </a:lnTo>
                <a:lnTo>
                  <a:pt x="18154" y="21527"/>
                </a:lnTo>
                <a:lnTo>
                  <a:pt x="80104" y="21527"/>
                </a:lnTo>
                <a:lnTo>
                  <a:pt x="80104" y="0"/>
                </a:lnTo>
                <a:lnTo>
                  <a:pt x="0" y="0"/>
                </a:lnTo>
                <a:lnTo>
                  <a:pt x="0" y="74009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手繪多邊形: 圖案 142">
            <a:extLst>
              <a:ext uri="{FF2B5EF4-FFF2-40B4-BE49-F238E27FC236}">
                <a16:creationId xmlns:a16="http://schemas.microsoft.com/office/drawing/2014/main" id="{F8B7B6AB-2893-4301-AA24-30F4D29CF3A7}"/>
              </a:ext>
            </a:extLst>
          </p:cNvPr>
          <p:cNvSpPr/>
          <p:nvPr/>
        </p:nvSpPr>
        <p:spPr>
          <a:xfrm flipH="1">
            <a:off x="6366440" y="4080620"/>
            <a:ext cx="37922" cy="45032"/>
          </a:xfrm>
          <a:custGeom>
            <a:avLst/>
            <a:gdLst>
              <a:gd name="connsiteX0" fmla="*/ 65505 w 56147"/>
              <a:gd name="connsiteY0" fmla="*/ 74009 h 66675"/>
              <a:gd name="connsiteX1" fmla="*/ 65505 w 56147"/>
              <a:gd name="connsiteY1" fmla="*/ 57341 h 66675"/>
              <a:gd name="connsiteX2" fmla="*/ 19090 w 56147"/>
              <a:gd name="connsiteY2" fmla="*/ 57341 h 66675"/>
              <a:gd name="connsiteX3" fmla="*/ 19090 w 56147"/>
              <a:gd name="connsiteY3" fmla="*/ 0 h 66675"/>
              <a:gd name="connsiteX4" fmla="*/ 0 w 56147"/>
              <a:gd name="connsiteY4" fmla="*/ 0 h 66675"/>
              <a:gd name="connsiteX5" fmla="*/ 0 w 56147"/>
              <a:gd name="connsiteY5" fmla="*/ 74009 h 66675"/>
              <a:gd name="connsiteX6" fmla="*/ 65505 w 56147"/>
              <a:gd name="connsiteY6" fmla="*/ 74009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147" h="66675">
                <a:moveTo>
                  <a:pt x="65505" y="74009"/>
                </a:moveTo>
                <a:lnTo>
                  <a:pt x="65505" y="57341"/>
                </a:lnTo>
                <a:lnTo>
                  <a:pt x="19090" y="57341"/>
                </a:lnTo>
                <a:lnTo>
                  <a:pt x="19090" y="0"/>
                </a:lnTo>
                <a:lnTo>
                  <a:pt x="0" y="0"/>
                </a:lnTo>
                <a:lnTo>
                  <a:pt x="0" y="74009"/>
                </a:lnTo>
                <a:lnTo>
                  <a:pt x="65505" y="74009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手繪多邊形: 圖案 143">
            <a:extLst>
              <a:ext uri="{FF2B5EF4-FFF2-40B4-BE49-F238E27FC236}">
                <a16:creationId xmlns:a16="http://schemas.microsoft.com/office/drawing/2014/main" id="{9A5E013B-9C64-4754-A345-30B3B963032D}"/>
              </a:ext>
            </a:extLst>
          </p:cNvPr>
          <p:cNvSpPr/>
          <p:nvPr/>
        </p:nvSpPr>
        <p:spPr>
          <a:xfrm flipH="1">
            <a:off x="6212606" y="3960707"/>
            <a:ext cx="44242" cy="38599"/>
          </a:xfrm>
          <a:custGeom>
            <a:avLst/>
            <a:gdLst>
              <a:gd name="connsiteX0" fmla="*/ 72804 w 65505"/>
              <a:gd name="connsiteY0" fmla="*/ 66580 h 57150"/>
              <a:gd name="connsiteX1" fmla="*/ 56428 w 65505"/>
              <a:gd name="connsiteY1" fmla="*/ 66580 h 57150"/>
              <a:gd name="connsiteX2" fmla="*/ 56428 w 65505"/>
              <a:gd name="connsiteY2" fmla="*/ 19431 h 57150"/>
              <a:gd name="connsiteX3" fmla="*/ 0 w 65505"/>
              <a:gd name="connsiteY3" fmla="*/ 19431 h 57150"/>
              <a:gd name="connsiteX4" fmla="*/ 0 w 65505"/>
              <a:gd name="connsiteY4" fmla="*/ 0 h 57150"/>
              <a:gd name="connsiteX5" fmla="*/ 72804 w 65505"/>
              <a:gd name="connsiteY5" fmla="*/ 0 h 57150"/>
              <a:gd name="connsiteX6" fmla="*/ 72804 w 65505"/>
              <a:gd name="connsiteY6" fmla="*/ 66580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505" h="57150">
                <a:moveTo>
                  <a:pt x="72804" y="66580"/>
                </a:moveTo>
                <a:lnTo>
                  <a:pt x="56428" y="66580"/>
                </a:lnTo>
                <a:lnTo>
                  <a:pt x="56428" y="19431"/>
                </a:lnTo>
                <a:lnTo>
                  <a:pt x="0" y="19431"/>
                </a:lnTo>
                <a:lnTo>
                  <a:pt x="0" y="0"/>
                </a:lnTo>
                <a:lnTo>
                  <a:pt x="72804" y="0"/>
                </a:lnTo>
                <a:lnTo>
                  <a:pt x="72804" y="66580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手繪多邊形: 圖案 144">
            <a:extLst>
              <a:ext uri="{FF2B5EF4-FFF2-40B4-BE49-F238E27FC236}">
                <a16:creationId xmlns:a16="http://schemas.microsoft.com/office/drawing/2014/main" id="{D21A50CC-1E02-4811-BB38-2DD6FD10D5FE}"/>
              </a:ext>
            </a:extLst>
          </p:cNvPr>
          <p:cNvSpPr/>
          <p:nvPr/>
        </p:nvSpPr>
        <p:spPr>
          <a:xfrm flipH="1">
            <a:off x="6209066" y="4075666"/>
            <a:ext cx="37922" cy="51465"/>
          </a:xfrm>
          <a:custGeom>
            <a:avLst/>
            <a:gdLst>
              <a:gd name="connsiteX0" fmla="*/ 0 w 56147"/>
              <a:gd name="connsiteY0" fmla="*/ 81344 h 76200"/>
              <a:gd name="connsiteX1" fmla="*/ 0 w 56147"/>
              <a:gd name="connsiteY1" fmla="*/ 66580 h 76200"/>
              <a:gd name="connsiteX2" fmla="*/ 41268 w 56147"/>
              <a:gd name="connsiteY2" fmla="*/ 66580 h 76200"/>
              <a:gd name="connsiteX3" fmla="*/ 41268 w 56147"/>
              <a:gd name="connsiteY3" fmla="*/ 0 h 76200"/>
              <a:gd name="connsiteX4" fmla="*/ 58206 w 56147"/>
              <a:gd name="connsiteY4" fmla="*/ 0 h 76200"/>
              <a:gd name="connsiteX5" fmla="*/ 58206 w 56147"/>
              <a:gd name="connsiteY5" fmla="*/ 81344 h 76200"/>
              <a:gd name="connsiteX6" fmla="*/ 0 w 56147"/>
              <a:gd name="connsiteY6" fmla="*/ 81344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147" h="76200">
                <a:moveTo>
                  <a:pt x="0" y="81344"/>
                </a:moveTo>
                <a:lnTo>
                  <a:pt x="0" y="66580"/>
                </a:lnTo>
                <a:lnTo>
                  <a:pt x="41268" y="66580"/>
                </a:lnTo>
                <a:lnTo>
                  <a:pt x="41268" y="0"/>
                </a:lnTo>
                <a:lnTo>
                  <a:pt x="58206" y="0"/>
                </a:lnTo>
                <a:lnTo>
                  <a:pt x="58206" y="81344"/>
                </a:lnTo>
                <a:lnTo>
                  <a:pt x="0" y="81344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文字方塊 172">
            <a:extLst>
              <a:ext uri="{FF2B5EF4-FFF2-40B4-BE49-F238E27FC236}">
                <a16:creationId xmlns:a16="http://schemas.microsoft.com/office/drawing/2014/main" id="{9F81420C-6607-4A38-8843-2600744F22E3}"/>
              </a:ext>
            </a:extLst>
          </p:cNvPr>
          <p:cNvSpPr txBox="1"/>
          <p:nvPr/>
        </p:nvSpPr>
        <p:spPr>
          <a:xfrm>
            <a:off x="4198420" y="4110015"/>
            <a:ext cx="1311794" cy="382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sz="900" b="1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Cloud Volume</a:t>
            </a:r>
          </a:p>
          <a:p>
            <a:r>
              <a:rPr lang="zh-TW" altLang="en-US" sz="900" b="1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/Shared folder</a:t>
            </a:r>
          </a:p>
        </p:txBody>
      </p:sp>
      <p:grpSp>
        <p:nvGrpSpPr>
          <p:cNvPr id="177" name="群組 176">
            <a:extLst>
              <a:ext uri="{FF2B5EF4-FFF2-40B4-BE49-F238E27FC236}">
                <a16:creationId xmlns:a16="http://schemas.microsoft.com/office/drawing/2014/main" id="{3349A917-4681-4FF1-98C9-2A470557BEFF}"/>
              </a:ext>
            </a:extLst>
          </p:cNvPr>
          <p:cNvGrpSpPr/>
          <p:nvPr/>
        </p:nvGrpSpPr>
        <p:grpSpPr>
          <a:xfrm>
            <a:off x="4512611" y="3645276"/>
            <a:ext cx="708758" cy="426219"/>
            <a:chOff x="7312118" y="3899140"/>
            <a:chExt cx="854042" cy="513588"/>
          </a:xfrm>
        </p:grpSpPr>
        <p:grpSp>
          <p:nvGrpSpPr>
            <p:cNvPr id="178" name="群組 177">
              <a:extLst>
                <a:ext uri="{FF2B5EF4-FFF2-40B4-BE49-F238E27FC236}">
                  <a16:creationId xmlns:a16="http://schemas.microsoft.com/office/drawing/2014/main" id="{7E40F9E7-628D-4A1C-BE78-07164AE24175}"/>
                </a:ext>
              </a:extLst>
            </p:cNvPr>
            <p:cNvGrpSpPr/>
            <p:nvPr/>
          </p:nvGrpSpPr>
          <p:grpSpPr>
            <a:xfrm>
              <a:off x="7782686" y="4029234"/>
              <a:ext cx="383474" cy="383494"/>
              <a:chOff x="15278278" y="10198066"/>
              <a:chExt cx="2260108" cy="2094445"/>
            </a:xfrm>
            <a:noFill/>
          </p:grpSpPr>
          <p:sp>
            <p:nvSpPr>
              <p:cNvPr id="183" name="手繪多邊形: 圖案 182">
                <a:extLst>
                  <a:ext uri="{FF2B5EF4-FFF2-40B4-BE49-F238E27FC236}">
                    <a16:creationId xmlns:a16="http://schemas.microsoft.com/office/drawing/2014/main" id="{3B929BB8-7773-4534-95DF-DB5AEA8B3D16}"/>
                  </a:ext>
                </a:extLst>
              </p:cNvPr>
              <p:cNvSpPr/>
              <p:nvPr/>
            </p:nvSpPr>
            <p:spPr>
              <a:xfrm>
                <a:off x="15344873" y="10264662"/>
                <a:ext cx="2118111" cy="1964282"/>
              </a:xfrm>
              <a:custGeom>
                <a:avLst/>
                <a:gdLst>
                  <a:gd name="connsiteX0" fmla="*/ 2011022 w 2118111"/>
                  <a:gd name="connsiteY0" fmla="*/ 510950 h 1964282"/>
                  <a:gd name="connsiteX1" fmla="*/ 2011022 w 2118111"/>
                  <a:gd name="connsiteY1" fmla="*/ 232992 h 1964282"/>
                  <a:gd name="connsiteX2" fmla="*/ 896352 w 2118111"/>
                  <a:gd name="connsiteY2" fmla="*/ 232992 h 1964282"/>
                  <a:gd name="connsiteX3" fmla="*/ 672234 w 2118111"/>
                  <a:gd name="connsiteY3" fmla="*/ 8875 h 1964282"/>
                  <a:gd name="connsiteX4" fmla="*/ 8875 w 2118111"/>
                  <a:gd name="connsiteY4" fmla="*/ 8875 h 1964282"/>
                  <a:gd name="connsiteX5" fmla="*/ 8875 w 2118111"/>
                  <a:gd name="connsiteY5" fmla="*/ 1592607 h 1964282"/>
                  <a:gd name="connsiteX6" fmla="*/ 8875 w 2118111"/>
                  <a:gd name="connsiteY6" fmla="*/ 1756968 h 1964282"/>
                  <a:gd name="connsiteX7" fmla="*/ 222579 w 2118111"/>
                  <a:gd name="connsiteY7" fmla="*/ 1962981 h 1964282"/>
                  <a:gd name="connsiteX8" fmla="*/ 1918370 w 2118111"/>
                  <a:gd name="connsiteY8" fmla="*/ 1963099 h 1964282"/>
                  <a:gd name="connsiteX9" fmla="*/ 2118585 w 2118111"/>
                  <a:gd name="connsiteY9" fmla="*/ 1762884 h 1964282"/>
                  <a:gd name="connsiteX10" fmla="*/ 2118585 w 2118111"/>
                  <a:gd name="connsiteY10" fmla="*/ 510950 h 1964282"/>
                  <a:gd name="connsiteX11" fmla="*/ 2011022 w 2118111"/>
                  <a:gd name="connsiteY11" fmla="*/ 510950 h 196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8111" h="1964282">
                    <a:moveTo>
                      <a:pt x="2011022" y="510950"/>
                    </a:moveTo>
                    <a:lnTo>
                      <a:pt x="2011022" y="232992"/>
                    </a:lnTo>
                    <a:lnTo>
                      <a:pt x="896352" y="232992"/>
                    </a:lnTo>
                    <a:lnTo>
                      <a:pt x="672234" y="8875"/>
                    </a:lnTo>
                    <a:lnTo>
                      <a:pt x="8875" y="8875"/>
                    </a:lnTo>
                    <a:lnTo>
                      <a:pt x="8875" y="1592607"/>
                    </a:lnTo>
                    <a:lnTo>
                      <a:pt x="8875" y="1756968"/>
                    </a:lnTo>
                    <a:cubicBezTo>
                      <a:pt x="8875" y="1873286"/>
                      <a:pt x="105314" y="1967240"/>
                      <a:pt x="222579" y="1962981"/>
                    </a:cubicBezTo>
                    <a:cubicBezTo>
                      <a:pt x="229443" y="1962744"/>
                      <a:pt x="1918370" y="1963099"/>
                      <a:pt x="1918370" y="1963099"/>
                    </a:cubicBezTo>
                    <a:cubicBezTo>
                      <a:pt x="2028890" y="1963099"/>
                      <a:pt x="2118585" y="1873404"/>
                      <a:pt x="2118585" y="1762884"/>
                    </a:cubicBezTo>
                    <a:lnTo>
                      <a:pt x="2118585" y="510950"/>
                    </a:lnTo>
                    <a:lnTo>
                      <a:pt x="2011022" y="510950"/>
                    </a:lnTo>
                    <a:close/>
                  </a:path>
                </a:pathLst>
              </a:custGeom>
              <a:grpFill/>
              <a:ln w="12700" cap="flat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手繪多邊形: 圖案 183">
                <a:extLst>
                  <a:ext uri="{FF2B5EF4-FFF2-40B4-BE49-F238E27FC236}">
                    <a16:creationId xmlns:a16="http://schemas.microsoft.com/office/drawing/2014/main" id="{58812CD0-7C43-48E6-B59D-25E475A8D57E}"/>
                  </a:ext>
                </a:extLst>
              </p:cNvPr>
              <p:cNvSpPr/>
              <p:nvPr/>
            </p:nvSpPr>
            <p:spPr>
              <a:xfrm>
                <a:off x="15278278" y="10198066"/>
                <a:ext cx="2260108" cy="2094445"/>
              </a:xfrm>
              <a:custGeom>
                <a:avLst/>
                <a:gdLst>
                  <a:gd name="connsiteX0" fmla="*/ 307161 w 2260107"/>
                  <a:gd name="connsiteY0" fmla="*/ 2029812 h 2094445"/>
                  <a:gd name="connsiteX1" fmla="*/ 1985084 w 2260107"/>
                  <a:gd name="connsiteY1" fmla="*/ 2029812 h 2094445"/>
                  <a:gd name="connsiteX2" fmla="*/ 2185299 w 2260107"/>
                  <a:gd name="connsiteY2" fmla="*/ 1829598 h 2094445"/>
                  <a:gd name="connsiteX3" fmla="*/ 2185299 w 2260107"/>
                  <a:gd name="connsiteY3" fmla="*/ 577545 h 2094445"/>
                  <a:gd name="connsiteX4" fmla="*/ 487851 w 2260107"/>
                  <a:gd name="connsiteY4" fmla="*/ 577545 h 2094445"/>
                  <a:gd name="connsiteX5" fmla="*/ 487851 w 2260107"/>
                  <a:gd name="connsiteY5" fmla="*/ 1674230 h 2094445"/>
                  <a:gd name="connsiteX6" fmla="*/ 487851 w 2260107"/>
                  <a:gd name="connsiteY6" fmla="*/ 1818711 h 2094445"/>
                  <a:gd name="connsiteX7" fmla="*/ 289175 w 2260107"/>
                  <a:gd name="connsiteY7" fmla="*/ 2029694 h 2094445"/>
                  <a:gd name="connsiteX8" fmla="*/ 75470 w 2260107"/>
                  <a:gd name="connsiteY8" fmla="*/ 1823681 h 2094445"/>
                  <a:gd name="connsiteX9" fmla="*/ 75470 w 2260107"/>
                  <a:gd name="connsiteY9" fmla="*/ 1659320 h 2094445"/>
                  <a:gd name="connsiteX10" fmla="*/ 75470 w 2260107"/>
                  <a:gd name="connsiteY10" fmla="*/ 75470 h 2094445"/>
                  <a:gd name="connsiteX11" fmla="*/ 738830 w 2260107"/>
                  <a:gd name="connsiteY11" fmla="*/ 75470 h 2094445"/>
                  <a:gd name="connsiteX12" fmla="*/ 962947 w 2260107"/>
                  <a:gd name="connsiteY12" fmla="*/ 299588 h 2094445"/>
                  <a:gd name="connsiteX13" fmla="*/ 2077618 w 2260107"/>
                  <a:gd name="connsiteY13" fmla="*/ 299588 h 2094445"/>
                  <a:gd name="connsiteX14" fmla="*/ 2077618 w 2260107"/>
                  <a:gd name="connsiteY14" fmla="*/ 577545 h 2094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60107" h="2094445">
                    <a:moveTo>
                      <a:pt x="307161" y="2029812"/>
                    </a:moveTo>
                    <a:lnTo>
                      <a:pt x="1985084" y="2029812"/>
                    </a:lnTo>
                    <a:cubicBezTo>
                      <a:pt x="2095604" y="2029812"/>
                      <a:pt x="2185299" y="1940118"/>
                      <a:pt x="2185299" y="1829598"/>
                    </a:cubicBezTo>
                    <a:lnTo>
                      <a:pt x="2185299" y="577545"/>
                    </a:lnTo>
                    <a:lnTo>
                      <a:pt x="487851" y="577545"/>
                    </a:lnTo>
                    <a:lnTo>
                      <a:pt x="487851" y="1674230"/>
                    </a:lnTo>
                    <a:lnTo>
                      <a:pt x="487851" y="1818711"/>
                    </a:lnTo>
                    <a:cubicBezTo>
                      <a:pt x="487851" y="1930534"/>
                      <a:pt x="400878" y="2025789"/>
                      <a:pt x="289175" y="2029694"/>
                    </a:cubicBezTo>
                    <a:cubicBezTo>
                      <a:pt x="171909" y="2033836"/>
                      <a:pt x="75470" y="1940000"/>
                      <a:pt x="75470" y="1823681"/>
                    </a:cubicBezTo>
                    <a:lnTo>
                      <a:pt x="75470" y="1659320"/>
                    </a:lnTo>
                    <a:lnTo>
                      <a:pt x="75470" y="75470"/>
                    </a:lnTo>
                    <a:lnTo>
                      <a:pt x="738830" y="75470"/>
                    </a:lnTo>
                    <a:lnTo>
                      <a:pt x="962947" y="299588"/>
                    </a:lnTo>
                    <a:lnTo>
                      <a:pt x="2077618" y="299588"/>
                    </a:lnTo>
                    <a:lnTo>
                      <a:pt x="2077618" y="577545"/>
                    </a:lnTo>
                  </a:path>
                </a:pathLst>
              </a:custGeom>
              <a:grpFill/>
              <a:ln w="12700" cap="flat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手繪多邊形: 圖案 184">
                <a:extLst>
                  <a:ext uri="{FF2B5EF4-FFF2-40B4-BE49-F238E27FC236}">
                    <a16:creationId xmlns:a16="http://schemas.microsoft.com/office/drawing/2014/main" id="{8F3FC041-8490-4B09-A07E-BF3485A09E81}"/>
                  </a:ext>
                </a:extLst>
              </p:cNvPr>
              <p:cNvSpPr/>
              <p:nvPr/>
            </p:nvSpPr>
            <p:spPr>
              <a:xfrm>
                <a:off x="16108435" y="10987873"/>
                <a:ext cx="911143" cy="1005807"/>
              </a:xfrm>
              <a:custGeom>
                <a:avLst/>
                <a:gdLst>
                  <a:gd name="connsiteX0" fmla="*/ 698409 w 911142"/>
                  <a:gd name="connsiteY0" fmla="*/ 50314 h 1005807"/>
                  <a:gd name="connsiteX1" fmla="*/ 50314 w 911142"/>
                  <a:gd name="connsiteY1" fmla="*/ 50314 h 1005807"/>
                  <a:gd name="connsiteX2" fmla="*/ 50314 w 911142"/>
                  <a:gd name="connsiteY2" fmla="*/ 956368 h 1005807"/>
                  <a:gd name="connsiteX3" fmla="*/ 870934 w 911142"/>
                  <a:gd name="connsiteY3" fmla="*/ 956368 h 1005807"/>
                  <a:gd name="connsiteX4" fmla="*/ 870934 w 911142"/>
                  <a:gd name="connsiteY4" fmla="*/ 222839 h 100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142" h="1005807">
                    <a:moveTo>
                      <a:pt x="698409" y="50314"/>
                    </a:moveTo>
                    <a:lnTo>
                      <a:pt x="50314" y="50314"/>
                    </a:lnTo>
                    <a:lnTo>
                      <a:pt x="50314" y="956368"/>
                    </a:lnTo>
                    <a:lnTo>
                      <a:pt x="870934" y="956368"/>
                    </a:lnTo>
                    <a:lnTo>
                      <a:pt x="870934" y="222839"/>
                    </a:lnTo>
                    <a:close/>
                  </a:path>
                </a:pathLst>
              </a:custGeom>
              <a:grpFill/>
              <a:ln w="12700" cap="rnd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手繪多邊形: 圖案 185">
                <a:extLst>
                  <a:ext uri="{FF2B5EF4-FFF2-40B4-BE49-F238E27FC236}">
                    <a16:creationId xmlns:a16="http://schemas.microsoft.com/office/drawing/2014/main" id="{52A0EB41-3F20-4EC0-925A-1937EA127CF5}"/>
                  </a:ext>
                </a:extLst>
              </p:cNvPr>
              <p:cNvSpPr/>
              <p:nvPr/>
            </p:nvSpPr>
            <p:spPr>
              <a:xfrm>
                <a:off x="16739372" y="10999232"/>
                <a:ext cx="272160" cy="272160"/>
              </a:xfrm>
              <a:custGeom>
                <a:avLst/>
                <a:gdLst>
                  <a:gd name="connsiteX0" fmla="*/ 232069 w 272159"/>
                  <a:gd name="connsiteY0" fmla="*/ 232069 h 272159"/>
                  <a:gd name="connsiteX1" fmla="*/ 50314 w 272159"/>
                  <a:gd name="connsiteY1" fmla="*/ 232069 h 272159"/>
                  <a:gd name="connsiteX2" fmla="*/ 50314 w 272159"/>
                  <a:gd name="connsiteY2" fmla="*/ 50314 h 272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2159" h="272159">
                    <a:moveTo>
                      <a:pt x="232069" y="232069"/>
                    </a:moveTo>
                    <a:lnTo>
                      <a:pt x="50314" y="232069"/>
                    </a:lnTo>
                    <a:lnTo>
                      <a:pt x="50314" y="50314"/>
                    </a:lnTo>
                  </a:path>
                </a:pathLst>
              </a:custGeom>
              <a:grpFill/>
              <a:ln w="12700" cap="rnd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手繪多邊形: 圖案 186">
                <a:extLst>
                  <a:ext uri="{FF2B5EF4-FFF2-40B4-BE49-F238E27FC236}">
                    <a16:creationId xmlns:a16="http://schemas.microsoft.com/office/drawing/2014/main" id="{DDF5DDE7-CE76-4468-B2B0-74C5C87F8E2E}"/>
                  </a:ext>
                </a:extLst>
              </p:cNvPr>
              <p:cNvSpPr/>
              <p:nvPr/>
            </p:nvSpPr>
            <p:spPr>
              <a:xfrm>
                <a:off x="16253744" y="11184419"/>
                <a:ext cx="354991" cy="94664"/>
              </a:xfrm>
              <a:custGeom>
                <a:avLst/>
                <a:gdLst>
                  <a:gd name="connsiteX0" fmla="*/ 50314 w 354990"/>
                  <a:gd name="connsiteY0" fmla="*/ 50314 h 94664"/>
                  <a:gd name="connsiteX1" fmla="*/ 312415 w 354990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4990" h="94664">
                    <a:moveTo>
                      <a:pt x="50314" y="50314"/>
                    </a:moveTo>
                    <a:lnTo>
                      <a:pt x="312415" y="50314"/>
                    </a:lnTo>
                  </a:path>
                </a:pathLst>
              </a:custGeom>
              <a:grpFill/>
              <a:ln w="12700" cap="rnd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手繪多邊形: 圖案 187">
                <a:extLst>
                  <a:ext uri="{FF2B5EF4-FFF2-40B4-BE49-F238E27FC236}">
                    <a16:creationId xmlns:a16="http://schemas.microsoft.com/office/drawing/2014/main" id="{92C20FFF-F923-4FBD-B960-E493412BDE2A}"/>
                  </a:ext>
                </a:extLst>
              </p:cNvPr>
              <p:cNvSpPr/>
              <p:nvPr/>
            </p:nvSpPr>
            <p:spPr>
              <a:xfrm>
                <a:off x="16253744" y="11341207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12700" cap="rnd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手繪多邊形: 圖案 188">
                <a:extLst>
                  <a:ext uri="{FF2B5EF4-FFF2-40B4-BE49-F238E27FC236}">
                    <a16:creationId xmlns:a16="http://schemas.microsoft.com/office/drawing/2014/main" id="{7B77E40D-01A0-4AC9-AB91-504E20C9B1EF}"/>
                  </a:ext>
                </a:extLst>
              </p:cNvPr>
              <p:cNvSpPr/>
              <p:nvPr/>
            </p:nvSpPr>
            <p:spPr>
              <a:xfrm>
                <a:off x="16253744" y="11497876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12700" cap="rnd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手繪多邊形: 圖案 189">
                <a:extLst>
                  <a:ext uri="{FF2B5EF4-FFF2-40B4-BE49-F238E27FC236}">
                    <a16:creationId xmlns:a16="http://schemas.microsoft.com/office/drawing/2014/main" id="{91674B2A-9D44-41A6-8FFB-63E9925A13BC}"/>
                  </a:ext>
                </a:extLst>
              </p:cNvPr>
              <p:cNvSpPr/>
              <p:nvPr/>
            </p:nvSpPr>
            <p:spPr>
              <a:xfrm>
                <a:off x="16253744" y="11654545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12700" cap="rnd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9" name="圖形 113">
              <a:extLst>
                <a:ext uri="{FF2B5EF4-FFF2-40B4-BE49-F238E27FC236}">
                  <a16:creationId xmlns:a16="http://schemas.microsoft.com/office/drawing/2014/main" id="{EDC8D5BF-02CA-4000-B0C4-D879CB3F7494}"/>
                </a:ext>
              </a:extLst>
            </p:cNvPr>
            <p:cNvGrpSpPr/>
            <p:nvPr/>
          </p:nvGrpSpPr>
          <p:grpSpPr>
            <a:xfrm>
              <a:off x="7312118" y="3899140"/>
              <a:ext cx="408248" cy="496517"/>
              <a:chOff x="5884043" y="5462967"/>
              <a:chExt cx="467409" cy="568471"/>
            </a:xfrm>
          </p:grpSpPr>
          <p:sp>
            <p:nvSpPr>
              <p:cNvPr id="180" name="手繪多邊形: 圖案 179">
                <a:extLst>
                  <a:ext uri="{FF2B5EF4-FFF2-40B4-BE49-F238E27FC236}">
                    <a16:creationId xmlns:a16="http://schemas.microsoft.com/office/drawing/2014/main" id="{D9A73321-DF5E-4509-9513-370191324550}"/>
                  </a:ext>
                </a:extLst>
              </p:cNvPr>
              <p:cNvSpPr/>
              <p:nvPr/>
            </p:nvSpPr>
            <p:spPr>
              <a:xfrm>
                <a:off x="5884043" y="5462967"/>
                <a:ext cx="467409" cy="568471"/>
              </a:xfrm>
              <a:custGeom>
                <a:avLst/>
                <a:gdLst>
                  <a:gd name="connsiteX0" fmla="*/ 0 w 467409"/>
                  <a:gd name="connsiteY0" fmla="*/ 286825 h 568470"/>
                  <a:gd name="connsiteX1" fmla="*/ 0 w 467409"/>
                  <a:gd name="connsiteY1" fmla="*/ 49520 h 568470"/>
                  <a:gd name="connsiteX2" fmla="*/ 49646 w 467409"/>
                  <a:gd name="connsiteY2" fmla="*/ 0 h 568470"/>
                  <a:gd name="connsiteX3" fmla="*/ 421679 w 467409"/>
                  <a:gd name="connsiteY3" fmla="*/ 0 h 568470"/>
                  <a:gd name="connsiteX4" fmla="*/ 463177 w 467409"/>
                  <a:gd name="connsiteY4" fmla="*/ 22865 h 568470"/>
                  <a:gd name="connsiteX5" fmla="*/ 469620 w 467409"/>
                  <a:gd name="connsiteY5" fmla="*/ 46804 h 568470"/>
                  <a:gd name="connsiteX6" fmla="*/ 469872 w 467409"/>
                  <a:gd name="connsiteY6" fmla="*/ 527541 h 568470"/>
                  <a:gd name="connsiteX7" fmla="*/ 423005 w 467409"/>
                  <a:gd name="connsiteY7" fmla="*/ 574282 h 568470"/>
                  <a:gd name="connsiteX8" fmla="*/ 46930 w 467409"/>
                  <a:gd name="connsiteY8" fmla="*/ 574282 h 568470"/>
                  <a:gd name="connsiteX9" fmla="*/ 0 w 467409"/>
                  <a:gd name="connsiteY9" fmla="*/ 526151 h 568470"/>
                  <a:gd name="connsiteX10" fmla="*/ 0 w 467409"/>
                  <a:gd name="connsiteY10" fmla="*/ 286825 h 568470"/>
                  <a:gd name="connsiteX11" fmla="*/ 211345 w 467409"/>
                  <a:gd name="connsiteY11" fmla="*/ 424016 h 568470"/>
                  <a:gd name="connsiteX12" fmla="*/ 226314 w 467409"/>
                  <a:gd name="connsiteY12" fmla="*/ 425342 h 568470"/>
                  <a:gd name="connsiteX13" fmla="*/ 261749 w 467409"/>
                  <a:gd name="connsiteY13" fmla="*/ 423637 h 568470"/>
                  <a:gd name="connsiteX14" fmla="*/ 419531 w 467409"/>
                  <a:gd name="connsiteY14" fmla="*/ 208945 h 568470"/>
                  <a:gd name="connsiteX15" fmla="*/ 205849 w 467409"/>
                  <a:gd name="connsiteY15" fmla="*/ 54257 h 568470"/>
                  <a:gd name="connsiteX16" fmla="*/ 88366 w 467409"/>
                  <a:gd name="connsiteY16" fmla="*/ 354599 h 568470"/>
                  <a:gd name="connsiteX17" fmla="*/ 98472 w 467409"/>
                  <a:gd name="connsiteY17" fmla="*/ 357821 h 568470"/>
                  <a:gd name="connsiteX18" fmla="*/ 220630 w 467409"/>
                  <a:gd name="connsiteY18" fmla="*/ 316512 h 568470"/>
                  <a:gd name="connsiteX19" fmla="*/ 274508 w 467409"/>
                  <a:gd name="connsiteY19" fmla="*/ 299205 h 568470"/>
                  <a:gd name="connsiteX20" fmla="*/ 306974 w 467409"/>
                  <a:gd name="connsiteY20" fmla="*/ 317207 h 568470"/>
                  <a:gd name="connsiteX21" fmla="*/ 298573 w 467409"/>
                  <a:gd name="connsiteY21" fmla="*/ 350999 h 568470"/>
                  <a:gd name="connsiteX22" fmla="*/ 262381 w 467409"/>
                  <a:gd name="connsiteY22" fmla="*/ 381254 h 568470"/>
                  <a:gd name="connsiteX23" fmla="*/ 211345 w 467409"/>
                  <a:gd name="connsiteY23" fmla="*/ 424016 h 568470"/>
                  <a:gd name="connsiteX24" fmla="*/ 113568 w 467409"/>
                  <a:gd name="connsiteY24" fmla="*/ 473536 h 568470"/>
                  <a:gd name="connsiteX25" fmla="*/ 154119 w 467409"/>
                  <a:gd name="connsiteY25" fmla="*/ 456861 h 568470"/>
                  <a:gd name="connsiteX26" fmla="*/ 289794 w 467409"/>
                  <a:gd name="connsiteY26" fmla="*/ 343293 h 568470"/>
                  <a:gd name="connsiteX27" fmla="*/ 297879 w 467409"/>
                  <a:gd name="connsiteY27" fmla="*/ 329208 h 568470"/>
                  <a:gd name="connsiteX28" fmla="*/ 271224 w 467409"/>
                  <a:gd name="connsiteY28" fmla="*/ 311143 h 568470"/>
                  <a:gd name="connsiteX29" fmla="*/ 97461 w 467409"/>
                  <a:gd name="connsiteY29" fmla="*/ 370074 h 568470"/>
                  <a:gd name="connsiteX30" fmla="*/ 61900 w 467409"/>
                  <a:gd name="connsiteY30" fmla="*/ 411825 h 568470"/>
                  <a:gd name="connsiteX31" fmla="*/ 113568 w 467409"/>
                  <a:gd name="connsiteY31" fmla="*/ 473536 h 56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67409" h="568470">
                    <a:moveTo>
                      <a:pt x="0" y="286825"/>
                    </a:moveTo>
                    <a:cubicBezTo>
                      <a:pt x="0" y="207744"/>
                      <a:pt x="0" y="128664"/>
                      <a:pt x="0" y="49520"/>
                    </a:cubicBezTo>
                    <a:cubicBezTo>
                      <a:pt x="0" y="19265"/>
                      <a:pt x="19328" y="0"/>
                      <a:pt x="49646" y="0"/>
                    </a:cubicBezTo>
                    <a:cubicBezTo>
                      <a:pt x="173699" y="0"/>
                      <a:pt x="297689" y="0"/>
                      <a:pt x="421679" y="0"/>
                    </a:cubicBezTo>
                    <a:cubicBezTo>
                      <a:pt x="439743" y="0"/>
                      <a:pt x="454397" y="7011"/>
                      <a:pt x="463177" y="22865"/>
                    </a:cubicBezTo>
                    <a:cubicBezTo>
                      <a:pt x="467093" y="29939"/>
                      <a:pt x="469620" y="38782"/>
                      <a:pt x="469620" y="46804"/>
                    </a:cubicBezTo>
                    <a:cubicBezTo>
                      <a:pt x="469999" y="207050"/>
                      <a:pt x="469936" y="367295"/>
                      <a:pt x="469872" y="527541"/>
                    </a:cubicBezTo>
                    <a:cubicBezTo>
                      <a:pt x="469872" y="554196"/>
                      <a:pt x="449723" y="574219"/>
                      <a:pt x="423005" y="574282"/>
                    </a:cubicBezTo>
                    <a:cubicBezTo>
                      <a:pt x="297626" y="574408"/>
                      <a:pt x="172247" y="574345"/>
                      <a:pt x="46930" y="574282"/>
                    </a:cubicBezTo>
                    <a:cubicBezTo>
                      <a:pt x="19770" y="574219"/>
                      <a:pt x="0" y="553817"/>
                      <a:pt x="0" y="526151"/>
                    </a:cubicBezTo>
                    <a:cubicBezTo>
                      <a:pt x="0" y="446376"/>
                      <a:pt x="0" y="366600"/>
                      <a:pt x="0" y="286825"/>
                    </a:cubicBezTo>
                    <a:close/>
                    <a:moveTo>
                      <a:pt x="211345" y="424016"/>
                    </a:moveTo>
                    <a:cubicBezTo>
                      <a:pt x="217724" y="424584"/>
                      <a:pt x="222019" y="425406"/>
                      <a:pt x="226314" y="425342"/>
                    </a:cubicBezTo>
                    <a:cubicBezTo>
                      <a:pt x="238126" y="425027"/>
                      <a:pt x="250064" y="425342"/>
                      <a:pt x="261749" y="423637"/>
                    </a:cubicBezTo>
                    <a:cubicBezTo>
                      <a:pt x="364705" y="408983"/>
                      <a:pt x="435827" y="311964"/>
                      <a:pt x="419531" y="208945"/>
                    </a:cubicBezTo>
                    <a:cubicBezTo>
                      <a:pt x="403425" y="107441"/>
                      <a:pt x="307416" y="37961"/>
                      <a:pt x="205849" y="54257"/>
                    </a:cubicBezTo>
                    <a:cubicBezTo>
                      <a:pt x="64490" y="76933"/>
                      <a:pt x="-253" y="242421"/>
                      <a:pt x="88366" y="354599"/>
                    </a:cubicBezTo>
                    <a:cubicBezTo>
                      <a:pt x="91271" y="358326"/>
                      <a:pt x="93671" y="359463"/>
                      <a:pt x="98472" y="357821"/>
                    </a:cubicBezTo>
                    <a:cubicBezTo>
                      <a:pt x="139149" y="343862"/>
                      <a:pt x="179889" y="330155"/>
                      <a:pt x="220630" y="316512"/>
                    </a:cubicBezTo>
                    <a:cubicBezTo>
                      <a:pt x="238505" y="310511"/>
                      <a:pt x="256317" y="304132"/>
                      <a:pt x="274508" y="299205"/>
                    </a:cubicBezTo>
                    <a:cubicBezTo>
                      <a:pt x="287772" y="295668"/>
                      <a:pt x="300658" y="303690"/>
                      <a:pt x="306974" y="317207"/>
                    </a:cubicBezTo>
                    <a:cubicBezTo>
                      <a:pt x="312343" y="328702"/>
                      <a:pt x="308932" y="342409"/>
                      <a:pt x="298573" y="350999"/>
                    </a:cubicBezTo>
                    <a:cubicBezTo>
                      <a:pt x="286509" y="361042"/>
                      <a:pt x="274445" y="371148"/>
                      <a:pt x="262381" y="381254"/>
                    </a:cubicBezTo>
                    <a:cubicBezTo>
                      <a:pt x="245895" y="395024"/>
                      <a:pt x="229409" y="408920"/>
                      <a:pt x="211345" y="424016"/>
                    </a:cubicBezTo>
                    <a:close/>
                    <a:moveTo>
                      <a:pt x="113568" y="473536"/>
                    </a:moveTo>
                    <a:cubicBezTo>
                      <a:pt x="129548" y="473978"/>
                      <a:pt x="142244" y="466841"/>
                      <a:pt x="154119" y="456861"/>
                    </a:cubicBezTo>
                    <a:cubicBezTo>
                      <a:pt x="199280" y="418900"/>
                      <a:pt x="244758" y="381317"/>
                      <a:pt x="289794" y="343293"/>
                    </a:cubicBezTo>
                    <a:cubicBezTo>
                      <a:pt x="293773" y="339945"/>
                      <a:pt x="297310" y="334198"/>
                      <a:pt x="297879" y="329208"/>
                    </a:cubicBezTo>
                    <a:cubicBezTo>
                      <a:pt x="299584" y="315185"/>
                      <a:pt x="285941" y="306216"/>
                      <a:pt x="271224" y="311143"/>
                    </a:cubicBezTo>
                    <a:cubicBezTo>
                      <a:pt x="213303" y="330660"/>
                      <a:pt x="155319" y="350241"/>
                      <a:pt x="97461" y="370074"/>
                    </a:cubicBezTo>
                    <a:cubicBezTo>
                      <a:pt x="77628" y="376896"/>
                      <a:pt x="65437" y="390729"/>
                      <a:pt x="61900" y="411825"/>
                    </a:cubicBezTo>
                    <a:cubicBezTo>
                      <a:pt x="56531" y="443344"/>
                      <a:pt x="81544" y="473347"/>
                      <a:pt x="113568" y="473536"/>
                    </a:cubicBezTo>
                    <a:close/>
                  </a:path>
                </a:pathLst>
              </a:custGeom>
              <a:noFill/>
              <a:ln w="12700" cap="flat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手繪多邊形: 圖案 180">
                <a:extLst>
                  <a:ext uri="{FF2B5EF4-FFF2-40B4-BE49-F238E27FC236}">
                    <a16:creationId xmlns:a16="http://schemas.microsoft.com/office/drawing/2014/main" id="{34707418-070B-4DC0-B1B5-C7C96D0C080E}"/>
                  </a:ext>
                </a:extLst>
              </p:cNvPr>
              <p:cNvSpPr/>
              <p:nvPr/>
            </p:nvSpPr>
            <p:spPr>
              <a:xfrm>
                <a:off x="6084523" y="5667046"/>
                <a:ext cx="63163" cy="63163"/>
              </a:xfrm>
              <a:custGeom>
                <a:avLst/>
                <a:gdLst>
                  <a:gd name="connsiteX0" fmla="*/ 1 w 63163"/>
                  <a:gd name="connsiteY0" fmla="*/ 34552 h 63163"/>
                  <a:gd name="connsiteX1" fmla="*/ 34804 w 63163"/>
                  <a:gd name="connsiteY1" fmla="*/ 2 h 63163"/>
                  <a:gd name="connsiteX2" fmla="*/ 68912 w 63163"/>
                  <a:gd name="connsiteY2" fmla="*/ 35247 h 63163"/>
                  <a:gd name="connsiteX3" fmla="*/ 33793 w 63163"/>
                  <a:gd name="connsiteY3" fmla="*/ 69355 h 63163"/>
                  <a:gd name="connsiteX4" fmla="*/ 1 w 63163"/>
                  <a:gd name="connsiteY4" fmla="*/ 34552 h 6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63" h="63163">
                    <a:moveTo>
                      <a:pt x="1" y="34552"/>
                    </a:moveTo>
                    <a:cubicBezTo>
                      <a:pt x="190" y="15161"/>
                      <a:pt x="15602" y="-188"/>
                      <a:pt x="34804" y="2"/>
                    </a:cubicBezTo>
                    <a:cubicBezTo>
                      <a:pt x="54005" y="191"/>
                      <a:pt x="69165" y="15856"/>
                      <a:pt x="68912" y="35247"/>
                    </a:cubicBezTo>
                    <a:cubicBezTo>
                      <a:pt x="68659" y="54575"/>
                      <a:pt x="53184" y="69608"/>
                      <a:pt x="33793" y="69355"/>
                    </a:cubicBezTo>
                    <a:cubicBezTo>
                      <a:pt x="14907" y="69039"/>
                      <a:pt x="-126" y="53564"/>
                      <a:pt x="1" y="34552"/>
                    </a:cubicBezTo>
                    <a:close/>
                  </a:path>
                </a:pathLst>
              </a:custGeom>
              <a:noFill/>
              <a:ln w="12700" cap="flat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手繪多邊形: 圖案 181">
                <a:extLst>
                  <a:ext uri="{FF2B5EF4-FFF2-40B4-BE49-F238E27FC236}">
                    <a16:creationId xmlns:a16="http://schemas.microsoft.com/office/drawing/2014/main" id="{714501C9-46B7-42E9-ACEE-FF481C66BC89}"/>
                  </a:ext>
                </a:extLst>
              </p:cNvPr>
              <p:cNvSpPr/>
              <p:nvPr/>
            </p:nvSpPr>
            <p:spPr>
              <a:xfrm>
                <a:off x="5978467" y="5863228"/>
                <a:ext cx="37898" cy="37898"/>
              </a:xfrm>
              <a:custGeom>
                <a:avLst/>
                <a:gdLst>
                  <a:gd name="connsiteX0" fmla="*/ 20344 w 37898"/>
                  <a:gd name="connsiteY0" fmla="*/ 40051 h 37898"/>
                  <a:gd name="connsiteX1" fmla="*/ 5 w 37898"/>
                  <a:gd name="connsiteY1" fmla="*/ 20344 h 37898"/>
                  <a:gd name="connsiteX2" fmla="*/ 19649 w 37898"/>
                  <a:gd name="connsiteY2" fmla="*/ 5 h 37898"/>
                  <a:gd name="connsiteX3" fmla="*/ 40367 w 37898"/>
                  <a:gd name="connsiteY3" fmla="*/ 19965 h 37898"/>
                  <a:gd name="connsiteX4" fmla="*/ 20344 w 37898"/>
                  <a:gd name="connsiteY4" fmla="*/ 40051 h 37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898" h="37898">
                    <a:moveTo>
                      <a:pt x="20344" y="40051"/>
                    </a:moveTo>
                    <a:cubicBezTo>
                      <a:pt x="9353" y="40177"/>
                      <a:pt x="258" y="31334"/>
                      <a:pt x="5" y="20344"/>
                    </a:cubicBezTo>
                    <a:cubicBezTo>
                      <a:pt x="-247" y="9416"/>
                      <a:pt x="8595" y="258"/>
                      <a:pt x="19649" y="5"/>
                    </a:cubicBezTo>
                    <a:cubicBezTo>
                      <a:pt x="31019" y="-247"/>
                      <a:pt x="40430" y="8848"/>
                      <a:pt x="40367" y="19965"/>
                    </a:cubicBezTo>
                    <a:cubicBezTo>
                      <a:pt x="40240" y="30955"/>
                      <a:pt x="31271" y="39924"/>
                      <a:pt x="20344" y="40051"/>
                    </a:cubicBezTo>
                    <a:close/>
                  </a:path>
                </a:pathLst>
              </a:custGeom>
              <a:noFill/>
              <a:ln w="12700" cap="flat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1D9404C0-3014-498B-AA66-EA8014695588}"/>
              </a:ext>
            </a:extLst>
          </p:cNvPr>
          <p:cNvGrpSpPr/>
          <p:nvPr/>
        </p:nvGrpSpPr>
        <p:grpSpPr>
          <a:xfrm>
            <a:off x="5409118" y="2422208"/>
            <a:ext cx="1402634" cy="1267697"/>
            <a:chOff x="5652099" y="2445249"/>
            <a:chExt cx="1402634" cy="1267697"/>
          </a:xfrm>
        </p:grpSpPr>
        <p:sp>
          <p:nvSpPr>
            <p:cNvPr id="207" name="手繪多邊形: 圖案 206">
              <a:extLst>
                <a:ext uri="{FF2B5EF4-FFF2-40B4-BE49-F238E27FC236}">
                  <a16:creationId xmlns:a16="http://schemas.microsoft.com/office/drawing/2014/main" id="{573232CB-932B-41E6-904F-65830946E597}"/>
                </a:ext>
              </a:extLst>
            </p:cNvPr>
            <p:cNvSpPr/>
            <p:nvPr/>
          </p:nvSpPr>
          <p:spPr>
            <a:xfrm>
              <a:off x="5652099" y="2601305"/>
              <a:ext cx="1402634" cy="1111641"/>
            </a:xfrm>
            <a:custGeom>
              <a:avLst/>
              <a:gdLst>
                <a:gd name="connsiteX0" fmla="*/ 1282256 w 1323975"/>
                <a:gd name="connsiteY0" fmla="*/ 9525 h 1085850"/>
                <a:gd name="connsiteX1" fmla="*/ 1315498 w 1323975"/>
                <a:gd name="connsiteY1" fmla="*/ 42767 h 1085850"/>
                <a:gd name="connsiteX2" fmla="*/ 1315498 w 1323975"/>
                <a:gd name="connsiteY2" fmla="*/ 1045464 h 1085850"/>
                <a:gd name="connsiteX3" fmla="*/ 1282256 w 1323975"/>
                <a:gd name="connsiteY3" fmla="*/ 1078706 h 1085850"/>
                <a:gd name="connsiteX4" fmla="*/ 42767 w 1323975"/>
                <a:gd name="connsiteY4" fmla="*/ 1078706 h 1085850"/>
                <a:gd name="connsiteX5" fmla="*/ 9525 w 1323975"/>
                <a:gd name="connsiteY5" fmla="*/ 1045464 h 1085850"/>
                <a:gd name="connsiteX6" fmla="*/ 9525 w 1323975"/>
                <a:gd name="connsiteY6" fmla="*/ 42767 h 1085850"/>
                <a:gd name="connsiteX7" fmla="*/ 42767 w 1323975"/>
                <a:gd name="connsiteY7" fmla="*/ 9525 h 1085850"/>
                <a:gd name="connsiteX8" fmla="*/ 1282256 w 1323975"/>
                <a:gd name="connsiteY8" fmla="*/ 9525 h 1085850"/>
                <a:gd name="connsiteX9" fmla="*/ 1282256 w 1323975"/>
                <a:gd name="connsiteY9" fmla="*/ 0 h 1085850"/>
                <a:gd name="connsiteX10" fmla="*/ 42767 w 1323975"/>
                <a:gd name="connsiteY10" fmla="*/ 0 h 1085850"/>
                <a:gd name="connsiteX11" fmla="*/ 0 w 1323975"/>
                <a:gd name="connsiteY11" fmla="*/ 42767 h 1085850"/>
                <a:gd name="connsiteX12" fmla="*/ 0 w 1323975"/>
                <a:gd name="connsiteY12" fmla="*/ 1045464 h 1085850"/>
                <a:gd name="connsiteX13" fmla="*/ 42767 w 1323975"/>
                <a:gd name="connsiteY13" fmla="*/ 1088231 h 1085850"/>
                <a:gd name="connsiteX14" fmla="*/ 1282256 w 1323975"/>
                <a:gd name="connsiteY14" fmla="*/ 1088231 h 1085850"/>
                <a:gd name="connsiteX15" fmla="*/ 1325023 w 1323975"/>
                <a:gd name="connsiteY15" fmla="*/ 1045464 h 1085850"/>
                <a:gd name="connsiteX16" fmla="*/ 1325023 w 1323975"/>
                <a:gd name="connsiteY16" fmla="*/ 42767 h 1085850"/>
                <a:gd name="connsiteX17" fmla="*/ 1282256 w 1323975"/>
                <a:gd name="connsiteY17" fmla="*/ 0 h 1085850"/>
                <a:gd name="connsiteX18" fmla="*/ 1282256 w 1323975"/>
                <a:gd name="connsiteY18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23975" h="1085850">
                  <a:moveTo>
                    <a:pt x="1282256" y="9525"/>
                  </a:moveTo>
                  <a:cubicBezTo>
                    <a:pt x="1300639" y="9525"/>
                    <a:pt x="1315498" y="24479"/>
                    <a:pt x="1315498" y="42767"/>
                  </a:cubicBezTo>
                  <a:lnTo>
                    <a:pt x="1315498" y="1045464"/>
                  </a:lnTo>
                  <a:cubicBezTo>
                    <a:pt x="1315498" y="1063847"/>
                    <a:pt x="1300543" y="1078706"/>
                    <a:pt x="1282256" y="1078706"/>
                  </a:cubicBezTo>
                  <a:lnTo>
                    <a:pt x="42767" y="1078706"/>
                  </a:lnTo>
                  <a:cubicBezTo>
                    <a:pt x="24384" y="1078706"/>
                    <a:pt x="9525" y="1063752"/>
                    <a:pt x="9525" y="1045464"/>
                  </a:cubicBezTo>
                  <a:lnTo>
                    <a:pt x="9525" y="42767"/>
                  </a:lnTo>
                  <a:cubicBezTo>
                    <a:pt x="9525" y="24384"/>
                    <a:pt x="24479" y="9525"/>
                    <a:pt x="42767" y="9525"/>
                  </a:cubicBezTo>
                  <a:lnTo>
                    <a:pt x="1282256" y="9525"/>
                  </a:lnTo>
                  <a:moveTo>
                    <a:pt x="1282256" y="0"/>
                  </a:moveTo>
                  <a:lnTo>
                    <a:pt x="42767" y="0"/>
                  </a:lnTo>
                  <a:cubicBezTo>
                    <a:pt x="19145" y="0"/>
                    <a:pt x="0" y="19145"/>
                    <a:pt x="0" y="42767"/>
                  </a:cubicBezTo>
                  <a:lnTo>
                    <a:pt x="0" y="1045464"/>
                  </a:lnTo>
                  <a:cubicBezTo>
                    <a:pt x="0" y="1069086"/>
                    <a:pt x="19145" y="1088231"/>
                    <a:pt x="42767" y="1088231"/>
                  </a:cubicBezTo>
                  <a:lnTo>
                    <a:pt x="1282256" y="1088231"/>
                  </a:lnTo>
                  <a:cubicBezTo>
                    <a:pt x="1305878" y="1088231"/>
                    <a:pt x="1325023" y="1069086"/>
                    <a:pt x="1325023" y="1045464"/>
                  </a:cubicBezTo>
                  <a:lnTo>
                    <a:pt x="1325023" y="42767"/>
                  </a:lnTo>
                  <a:cubicBezTo>
                    <a:pt x="1325118" y="19145"/>
                    <a:pt x="1305878" y="0"/>
                    <a:pt x="1282256" y="0"/>
                  </a:cubicBezTo>
                  <a:lnTo>
                    <a:pt x="1282256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rgbClr val="39523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" name="手繪多邊形: 圖案 207">
              <a:extLst>
                <a:ext uri="{FF2B5EF4-FFF2-40B4-BE49-F238E27FC236}">
                  <a16:creationId xmlns:a16="http://schemas.microsoft.com/office/drawing/2014/main" id="{19A0B2AC-E69A-4920-B541-8CCE83DDB240}"/>
                </a:ext>
              </a:extLst>
            </p:cNvPr>
            <p:cNvSpPr/>
            <p:nvPr/>
          </p:nvSpPr>
          <p:spPr>
            <a:xfrm>
              <a:off x="5968414" y="2601304"/>
              <a:ext cx="9784" cy="1111641"/>
            </a:xfrm>
            <a:custGeom>
              <a:avLst/>
              <a:gdLst>
                <a:gd name="connsiteX0" fmla="*/ 0 w 9525"/>
                <a:gd name="connsiteY0" fmla="*/ 0 h 1085850"/>
                <a:gd name="connsiteX1" fmla="*/ 9525 w 9525"/>
                <a:gd name="connsiteY1" fmla="*/ 0 h 1085850"/>
                <a:gd name="connsiteX2" fmla="*/ 9525 w 9525"/>
                <a:gd name="connsiteY2" fmla="*/ 1088327 h 1085850"/>
                <a:gd name="connsiteX3" fmla="*/ 0 w 9525"/>
                <a:gd name="connsiteY3" fmla="*/ 1088327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1085850">
                  <a:moveTo>
                    <a:pt x="0" y="0"/>
                  </a:moveTo>
                  <a:lnTo>
                    <a:pt x="9525" y="0"/>
                  </a:lnTo>
                  <a:lnTo>
                    <a:pt x="9525" y="1088327"/>
                  </a:lnTo>
                  <a:lnTo>
                    <a:pt x="0" y="1088327"/>
                  </a:lnTo>
                  <a:close/>
                </a:path>
              </a:pathLst>
            </a:custGeom>
            <a:solidFill>
              <a:srgbClr val="39523E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" name="手繪多邊形: 圖案 208">
              <a:extLst>
                <a:ext uri="{FF2B5EF4-FFF2-40B4-BE49-F238E27FC236}">
                  <a16:creationId xmlns:a16="http://schemas.microsoft.com/office/drawing/2014/main" id="{8DCB38B2-0E29-48D1-BF6B-C615D1BB0793}"/>
                </a:ext>
              </a:extLst>
            </p:cNvPr>
            <p:cNvSpPr/>
            <p:nvPr/>
          </p:nvSpPr>
          <p:spPr>
            <a:xfrm>
              <a:off x="5726174" y="3359365"/>
              <a:ext cx="166342" cy="87761"/>
            </a:xfrm>
            <a:custGeom>
              <a:avLst/>
              <a:gdLst>
                <a:gd name="connsiteX0" fmla="*/ 151638 w 161925"/>
                <a:gd name="connsiteY0" fmla="*/ 9525 h 85725"/>
                <a:gd name="connsiteX1" fmla="*/ 156972 w 161925"/>
                <a:gd name="connsiteY1" fmla="*/ 14859 h 85725"/>
                <a:gd name="connsiteX2" fmla="*/ 156972 w 161925"/>
                <a:gd name="connsiteY2" fmla="*/ 78296 h 85725"/>
                <a:gd name="connsiteX3" fmla="*/ 151638 w 161925"/>
                <a:gd name="connsiteY3" fmla="*/ 83629 h 85725"/>
                <a:gd name="connsiteX4" fmla="*/ 14859 w 161925"/>
                <a:gd name="connsiteY4" fmla="*/ 83629 h 85725"/>
                <a:gd name="connsiteX5" fmla="*/ 9525 w 161925"/>
                <a:gd name="connsiteY5" fmla="*/ 78296 h 85725"/>
                <a:gd name="connsiteX6" fmla="*/ 9525 w 161925"/>
                <a:gd name="connsiteY6" fmla="*/ 14859 h 85725"/>
                <a:gd name="connsiteX7" fmla="*/ 14859 w 161925"/>
                <a:gd name="connsiteY7" fmla="*/ 9525 h 85725"/>
                <a:gd name="connsiteX8" fmla="*/ 151638 w 161925"/>
                <a:gd name="connsiteY8" fmla="*/ 9525 h 85725"/>
                <a:gd name="connsiteX9" fmla="*/ 151638 w 161925"/>
                <a:gd name="connsiteY9" fmla="*/ 0 h 85725"/>
                <a:gd name="connsiteX10" fmla="*/ 14859 w 161925"/>
                <a:gd name="connsiteY10" fmla="*/ 0 h 85725"/>
                <a:gd name="connsiteX11" fmla="*/ 0 w 161925"/>
                <a:gd name="connsiteY11" fmla="*/ 14859 h 85725"/>
                <a:gd name="connsiteX12" fmla="*/ 0 w 161925"/>
                <a:gd name="connsiteY12" fmla="*/ 78296 h 85725"/>
                <a:gd name="connsiteX13" fmla="*/ 14859 w 161925"/>
                <a:gd name="connsiteY13" fmla="*/ 93154 h 85725"/>
                <a:gd name="connsiteX14" fmla="*/ 151638 w 161925"/>
                <a:gd name="connsiteY14" fmla="*/ 93154 h 85725"/>
                <a:gd name="connsiteX15" fmla="*/ 166497 w 161925"/>
                <a:gd name="connsiteY15" fmla="*/ 78296 h 85725"/>
                <a:gd name="connsiteX16" fmla="*/ 166497 w 161925"/>
                <a:gd name="connsiteY16" fmla="*/ 14859 h 85725"/>
                <a:gd name="connsiteX17" fmla="*/ 151638 w 161925"/>
                <a:gd name="connsiteY17" fmla="*/ 0 h 85725"/>
                <a:gd name="connsiteX18" fmla="*/ 151638 w 161925"/>
                <a:gd name="connsiteY18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85725">
                  <a:moveTo>
                    <a:pt x="151638" y="9525"/>
                  </a:moveTo>
                  <a:cubicBezTo>
                    <a:pt x="154591" y="9525"/>
                    <a:pt x="156972" y="11906"/>
                    <a:pt x="156972" y="14859"/>
                  </a:cubicBezTo>
                  <a:lnTo>
                    <a:pt x="156972" y="78296"/>
                  </a:lnTo>
                  <a:cubicBezTo>
                    <a:pt x="156972" y="81248"/>
                    <a:pt x="154591" y="83629"/>
                    <a:pt x="151638" y="83629"/>
                  </a:cubicBezTo>
                  <a:lnTo>
                    <a:pt x="14859" y="83629"/>
                  </a:lnTo>
                  <a:cubicBezTo>
                    <a:pt x="11906" y="83629"/>
                    <a:pt x="9525" y="81248"/>
                    <a:pt x="9525" y="78296"/>
                  </a:cubicBezTo>
                  <a:lnTo>
                    <a:pt x="9525" y="14859"/>
                  </a:lnTo>
                  <a:cubicBezTo>
                    <a:pt x="9525" y="11906"/>
                    <a:pt x="11906" y="9525"/>
                    <a:pt x="14859" y="9525"/>
                  </a:cubicBezTo>
                  <a:lnTo>
                    <a:pt x="151638" y="9525"/>
                  </a:lnTo>
                  <a:moveTo>
                    <a:pt x="151638" y="0"/>
                  </a:moveTo>
                  <a:lnTo>
                    <a:pt x="14859" y="0"/>
                  </a:lnTo>
                  <a:cubicBezTo>
                    <a:pt x="6667" y="0"/>
                    <a:pt x="0" y="6668"/>
                    <a:pt x="0" y="14859"/>
                  </a:cubicBezTo>
                  <a:lnTo>
                    <a:pt x="0" y="78296"/>
                  </a:lnTo>
                  <a:cubicBezTo>
                    <a:pt x="0" y="86487"/>
                    <a:pt x="6667" y="93154"/>
                    <a:pt x="14859" y="93154"/>
                  </a:cubicBezTo>
                  <a:lnTo>
                    <a:pt x="151638" y="93154"/>
                  </a:lnTo>
                  <a:cubicBezTo>
                    <a:pt x="159830" y="93154"/>
                    <a:pt x="166497" y="86487"/>
                    <a:pt x="166497" y="78296"/>
                  </a:cubicBezTo>
                  <a:lnTo>
                    <a:pt x="166497" y="14859"/>
                  </a:lnTo>
                  <a:cubicBezTo>
                    <a:pt x="166497" y="6668"/>
                    <a:pt x="159830" y="0"/>
                    <a:pt x="151638" y="0"/>
                  </a:cubicBezTo>
                  <a:lnTo>
                    <a:pt x="151638" y="0"/>
                  </a:lnTo>
                  <a:close/>
                </a:path>
              </a:pathLst>
            </a:custGeom>
            <a:solidFill>
              <a:srgbClr val="39523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" name="手繪多邊形: 圖案 209">
              <a:extLst>
                <a:ext uri="{FF2B5EF4-FFF2-40B4-BE49-F238E27FC236}">
                  <a16:creationId xmlns:a16="http://schemas.microsoft.com/office/drawing/2014/main" id="{9D566169-4662-4133-B3C0-AB11F8F45A52}"/>
                </a:ext>
              </a:extLst>
            </p:cNvPr>
            <p:cNvSpPr/>
            <p:nvPr/>
          </p:nvSpPr>
          <p:spPr>
            <a:xfrm>
              <a:off x="5726174" y="3509340"/>
              <a:ext cx="166342" cy="136518"/>
            </a:xfrm>
            <a:custGeom>
              <a:avLst/>
              <a:gdLst>
                <a:gd name="connsiteX0" fmla="*/ 152019 w 161925"/>
                <a:gd name="connsiteY0" fmla="*/ 9525 h 133350"/>
                <a:gd name="connsiteX1" fmla="*/ 156972 w 161925"/>
                <a:gd name="connsiteY1" fmla="*/ 14478 h 133350"/>
                <a:gd name="connsiteX2" fmla="*/ 156972 w 161925"/>
                <a:gd name="connsiteY2" fmla="*/ 122587 h 133350"/>
                <a:gd name="connsiteX3" fmla="*/ 152019 w 161925"/>
                <a:gd name="connsiteY3" fmla="*/ 127540 h 133350"/>
                <a:gd name="connsiteX4" fmla="*/ 14478 w 161925"/>
                <a:gd name="connsiteY4" fmla="*/ 127540 h 133350"/>
                <a:gd name="connsiteX5" fmla="*/ 9525 w 161925"/>
                <a:gd name="connsiteY5" fmla="*/ 122587 h 133350"/>
                <a:gd name="connsiteX6" fmla="*/ 9525 w 161925"/>
                <a:gd name="connsiteY6" fmla="*/ 14478 h 133350"/>
                <a:gd name="connsiteX7" fmla="*/ 14478 w 161925"/>
                <a:gd name="connsiteY7" fmla="*/ 9525 h 133350"/>
                <a:gd name="connsiteX8" fmla="*/ 152019 w 161925"/>
                <a:gd name="connsiteY8" fmla="*/ 9525 h 133350"/>
                <a:gd name="connsiteX9" fmla="*/ 152019 w 161925"/>
                <a:gd name="connsiteY9" fmla="*/ 0 h 133350"/>
                <a:gd name="connsiteX10" fmla="*/ 14478 w 161925"/>
                <a:gd name="connsiteY10" fmla="*/ 0 h 133350"/>
                <a:gd name="connsiteX11" fmla="*/ 0 w 161925"/>
                <a:gd name="connsiteY11" fmla="*/ 14478 h 133350"/>
                <a:gd name="connsiteX12" fmla="*/ 0 w 161925"/>
                <a:gd name="connsiteY12" fmla="*/ 122587 h 133350"/>
                <a:gd name="connsiteX13" fmla="*/ 14478 w 161925"/>
                <a:gd name="connsiteY13" fmla="*/ 137065 h 133350"/>
                <a:gd name="connsiteX14" fmla="*/ 152114 w 161925"/>
                <a:gd name="connsiteY14" fmla="*/ 137065 h 133350"/>
                <a:gd name="connsiteX15" fmla="*/ 166592 w 161925"/>
                <a:gd name="connsiteY15" fmla="*/ 122587 h 133350"/>
                <a:gd name="connsiteX16" fmla="*/ 166592 w 161925"/>
                <a:gd name="connsiteY16" fmla="*/ 14478 h 133350"/>
                <a:gd name="connsiteX17" fmla="*/ 152019 w 161925"/>
                <a:gd name="connsiteY17" fmla="*/ 0 h 133350"/>
                <a:gd name="connsiteX18" fmla="*/ 152019 w 161925"/>
                <a:gd name="connsiteY18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133350">
                  <a:moveTo>
                    <a:pt x="152019" y="9525"/>
                  </a:moveTo>
                  <a:cubicBezTo>
                    <a:pt x="154781" y="9525"/>
                    <a:pt x="156972" y="11716"/>
                    <a:pt x="156972" y="14478"/>
                  </a:cubicBezTo>
                  <a:lnTo>
                    <a:pt x="156972" y="122587"/>
                  </a:lnTo>
                  <a:cubicBezTo>
                    <a:pt x="156972" y="125349"/>
                    <a:pt x="154781" y="127540"/>
                    <a:pt x="152019" y="127540"/>
                  </a:cubicBezTo>
                  <a:lnTo>
                    <a:pt x="14478" y="127540"/>
                  </a:lnTo>
                  <a:cubicBezTo>
                    <a:pt x="11716" y="127540"/>
                    <a:pt x="9525" y="125349"/>
                    <a:pt x="9525" y="122587"/>
                  </a:cubicBezTo>
                  <a:lnTo>
                    <a:pt x="9525" y="14478"/>
                  </a:lnTo>
                  <a:cubicBezTo>
                    <a:pt x="9525" y="11716"/>
                    <a:pt x="11716" y="9525"/>
                    <a:pt x="14478" y="9525"/>
                  </a:cubicBezTo>
                  <a:lnTo>
                    <a:pt x="152019" y="9525"/>
                  </a:lnTo>
                  <a:moveTo>
                    <a:pt x="152019" y="0"/>
                  </a:moveTo>
                  <a:lnTo>
                    <a:pt x="14478" y="0"/>
                  </a:lnTo>
                  <a:cubicBezTo>
                    <a:pt x="6477" y="0"/>
                    <a:pt x="0" y="6477"/>
                    <a:pt x="0" y="14478"/>
                  </a:cubicBezTo>
                  <a:lnTo>
                    <a:pt x="0" y="122587"/>
                  </a:lnTo>
                  <a:cubicBezTo>
                    <a:pt x="0" y="130588"/>
                    <a:pt x="6477" y="137065"/>
                    <a:pt x="14478" y="137065"/>
                  </a:cubicBezTo>
                  <a:lnTo>
                    <a:pt x="152114" y="137065"/>
                  </a:lnTo>
                  <a:cubicBezTo>
                    <a:pt x="160115" y="137065"/>
                    <a:pt x="166592" y="130588"/>
                    <a:pt x="166592" y="122587"/>
                  </a:cubicBezTo>
                  <a:lnTo>
                    <a:pt x="166592" y="14478"/>
                  </a:lnTo>
                  <a:cubicBezTo>
                    <a:pt x="166497" y="6477"/>
                    <a:pt x="160020" y="0"/>
                    <a:pt x="152019" y="0"/>
                  </a:cubicBezTo>
                  <a:lnTo>
                    <a:pt x="152019" y="0"/>
                  </a:lnTo>
                  <a:close/>
                </a:path>
              </a:pathLst>
            </a:custGeom>
            <a:solidFill>
              <a:srgbClr val="39523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" name="手繪多邊形: 圖案 210">
              <a:extLst>
                <a:ext uri="{FF2B5EF4-FFF2-40B4-BE49-F238E27FC236}">
                  <a16:creationId xmlns:a16="http://schemas.microsoft.com/office/drawing/2014/main" id="{4C4A5A1D-AC6B-43D7-92F3-89D4776D9F96}"/>
                </a:ext>
              </a:extLst>
            </p:cNvPr>
            <p:cNvSpPr/>
            <p:nvPr/>
          </p:nvSpPr>
          <p:spPr>
            <a:xfrm>
              <a:off x="6440167" y="2676584"/>
              <a:ext cx="156557" cy="682586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2" name="手繪多邊形: 圖案 211">
              <a:extLst>
                <a:ext uri="{FF2B5EF4-FFF2-40B4-BE49-F238E27FC236}">
                  <a16:creationId xmlns:a16="http://schemas.microsoft.com/office/drawing/2014/main" id="{6D658340-A9F9-4D32-9F64-3AF3F03D6A3E}"/>
                </a:ext>
              </a:extLst>
            </p:cNvPr>
            <p:cNvSpPr/>
            <p:nvPr/>
          </p:nvSpPr>
          <p:spPr>
            <a:xfrm>
              <a:off x="6440167" y="321963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3" name="手繪多邊形: 圖案 212">
              <a:extLst>
                <a:ext uri="{FF2B5EF4-FFF2-40B4-BE49-F238E27FC236}">
                  <a16:creationId xmlns:a16="http://schemas.microsoft.com/office/drawing/2014/main" id="{3CDADAD2-4E8F-4A03-BBC3-918859737D5E}"/>
                </a:ext>
              </a:extLst>
            </p:cNvPr>
            <p:cNvSpPr/>
            <p:nvPr/>
          </p:nvSpPr>
          <p:spPr>
            <a:xfrm>
              <a:off x="6247506" y="2676584"/>
              <a:ext cx="156557" cy="682586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4" name="手繪多邊形: 圖案 213">
              <a:extLst>
                <a:ext uri="{FF2B5EF4-FFF2-40B4-BE49-F238E27FC236}">
                  <a16:creationId xmlns:a16="http://schemas.microsoft.com/office/drawing/2014/main" id="{A1351864-46DD-4B4D-B6EE-24C8E589F2A8}"/>
                </a:ext>
              </a:extLst>
            </p:cNvPr>
            <p:cNvSpPr/>
            <p:nvPr/>
          </p:nvSpPr>
          <p:spPr>
            <a:xfrm>
              <a:off x="6247506" y="321963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5" name="手繪多邊形: 圖案 214">
              <a:extLst>
                <a:ext uri="{FF2B5EF4-FFF2-40B4-BE49-F238E27FC236}">
                  <a16:creationId xmlns:a16="http://schemas.microsoft.com/office/drawing/2014/main" id="{02C9ABF5-6765-44F3-9C1A-9FC2E76C5095}"/>
                </a:ext>
              </a:extLst>
            </p:cNvPr>
            <p:cNvSpPr/>
            <p:nvPr/>
          </p:nvSpPr>
          <p:spPr>
            <a:xfrm>
              <a:off x="6054941" y="2676584"/>
              <a:ext cx="156557" cy="682586"/>
            </a:xfrm>
            <a:custGeom>
              <a:avLst/>
              <a:gdLst>
                <a:gd name="connsiteX0" fmla="*/ 133731 w 152400"/>
                <a:gd name="connsiteY0" fmla="*/ 9525 h 666750"/>
                <a:gd name="connsiteX1" fmla="*/ 149066 w 152400"/>
                <a:gd name="connsiteY1" fmla="*/ 24860 h 666750"/>
                <a:gd name="connsiteX2" fmla="*/ 149066 w 152400"/>
                <a:gd name="connsiteY2" fmla="*/ 650653 h 666750"/>
                <a:gd name="connsiteX3" fmla="*/ 133731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731 w 152400"/>
                <a:gd name="connsiteY8" fmla="*/ 9525 h 666750"/>
                <a:gd name="connsiteX9" fmla="*/ 133731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731 w 152400"/>
                <a:gd name="connsiteY17" fmla="*/ 0 h 666750"/>
                <a:gd name="connsiteX18" fmla="*/ 133731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731" y="9525"/>
                  </a:moveTo>
                  <a:cubicBezTo>
                    <a:pt x="142208" y="9525"/>
                    <a:pt x="149066" y="16383"/>
                    <a:pt x="149066" y="24860"/>
                  </a:cubicBezTo>
                  <a:lnTo>
                    <a:pt x="149066" y="650653"/>
                  </a:lnTo>
                  <a:cubicBezTo>
                    <a:pt x="149066" y="659130"/>
                    <a:pt x="142208" y="665988"/>
                    <a:pt x="133731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731" y="9525"/>
                  </a:lnTo>
                  <a:moveTo>
                    <a:pt x="133731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591" y="11049"/>
                    <a:pt x="147542" y="0"/>
                    <a:pt x="133731" y="0"/>
                  </a:cubicBezTo>
                  <a:lnTo>
                    <a:pt x="133731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6" name="手繪多邊形: 圖案 215">
              <a:extLst>
                <a:ext uri="{FF2B5EF4-FFF2-40B4-BE49-F238E27FC236}">
                  <a16:creationId xmlns:a16="http://schemas.microsoft.com/office/drawing/2014/main" id="{269698CA-5A12-4CED-BA4C-6CF854497EB7}"/>
                </a:ext>
              </a:extLst>
            </p:cNvPr>
            <p:cNvSpPr/>
            <p:nvPr/>
          </p:nvSpPr>
          <p:spPr>
            <a:xfrm>
              <a:off x="6054941" y="321963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7" name="手繪多邊形: 圖案 216">
              <a:extLst>
                <a:ext uri="{FF2B5EF4-FFF2-40B4-BE49-F238E27FC236}">
                  <a16:creationId xmlns:a16="http://schemas.microsoft.com/office/drawing/2014/main" id="{7C90119A-3112-4EF9-A5F8-15C753578980}"/>
                </a:ext>
              </a:extLst>
            </p:cNvPr>
            <p:cNvSpPr/>
            <p:nvPr/>
          </p:nvSpPr>
          <p:spPr>
            <a:xfrm>
              <a:off x="6632830" y="2676584"/>
              <a:ext cx="156557" cy="682586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8" name="手繪多邊形: 圖案 217">
              <a:extLst>
                <a:ext uri="{FF2B5EF4-FFF2-40B4-BE49-F238E27FC236}">
                  <a16:creationId xmlns:a16="http://schemas.microsoft.com/office/drawing/2014/main" id="{B1543230-C6CE-4C8E-822B-A8F60246978B}"/>
                </a:ext>
              </a:extLst>
            </p:cNvPr>
            <p:cNvSpPr/>
            <p:nvPr/>
          </p:nvSpPr>
          <p:spPr>
            <a:xfrm>
              <a:off x="6632830" y="321963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9" name="手繪多邊形: 圖案 218">
              <a:extLst>
                <a:ext uri="{FF2B5EF4-FFF2-40B4-BE49-F238E27FC236}">
                  <a16:creationId xmlns:a16="http://schemas.microsoft.com/office/drawing/2014/main" id="{88C1375A-90BD-4696-82DA-E523BAB8B8CC}"/>
                </a:ext>
              </a:extLst>
            </p:cNvPr>
            <p:cNvSpPr/>
            <p:nvPr/>
          </p:nvSpPr>
          <p:spPr>
            <a:xfrm>
              <a:off x="6825492" y="2676585"/>
              <a:ext cx="156557" cy="682586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0" name="手繪多邊形: 圖案 219">
              <a:extLst>
                <a:ext uri="{FF2B5EF4-FFF2-40B4-BE49-F238E27FC236}">
                  <a16:creationId xmlns:a16="http://schemas.microsoft.com/office/drawing/2014/main" id="{972AA8DD-611D-453B-BB33-E034D8B7BC09}"/>
                </a:ext>
              </a:extLst>
            </p:cNvPr>
            <p:cNvSpPr/>
            <p:nvPr/>
          </p:nvSpPr>
          <p:spPr>
            <a:xfrm>
              <a:off x="6825492" y="321963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1" name="手繪多邊形: 圖案 220">
              <a:extLst>
                <a:ext uri="{FF2B5EF4-FFF2-40B4-BE49-F238E27FC236}">
                  <a16:creationId xmlns:a16="http://schemas.microsoft.com/office/drawing/2014/main" id="{5C520218-7828-4C0E-99E9-5CED6CE59EC1}"/>
                </a:ext>
              </a:extLst>
            </p:cNvPr>
            <p:cNvSpPr/>
            <p:nvPr/>
          </p:nvSpPr>
          <p:spPr>
            <a:xfrm>
              <a:off x="5819128" y="2677852"/>
              <a:ext cx="48924" cy="39005"/>
            </a:xfrm>
            <a:custGeom>
              <a:avLst/>
              <a:gdLst>
                <a:gd name="connsiteX0" fmla="*/ 39148 w 47625"/>
                <a:gd name="connsiteY0" fmla="*/ 0 h 38100"/>
                <a:gd name="connsiteX1" fmla="*/ 11049 w 47625"/>
                <a:gd name="connsiteY1" fmla="*/ 0 h 38100"/>
                <a:gd name="connsiteX2" fmla="*/ 2857 w 47625"/>
                <a:gd name="connsiteY2" fmla="*/ 2286 h 38100"/>
                <a:gd name="connsiteX3" fmla="*/ 0 w 47625"/>
                <a:gd name="connsiteY3" fmla="*/ 8477 h 38100"/>
                <a:gd name="connsiteX4" fmla="*/ 0 w 47625"/>
                <a:gd name="connsiteY4" fmla="*/ 38671 h 38100"/>
                <a:gd name="connsiteX5" fmla="*/ 14668 w 47625"/>
                <a:gd name="connsiteY5" fmla="*/ 38671 h 38100"/>
                <a:gd name="connsiteX6" fmla="*/ 14668 w 47625"/>
                <a:gd name="connsiteY6" fmla="*/ 28384 h 38100"/>
                <a:gd name="connsiteX7" fmla="*/ 35338 w 47625"/>
                <a:gd name="connsiteY7" fmla="*/ 28384 h 38100"/>
                <a:gd name="connsiteX8" fmla="*/ 35338 w 47625"/>
                <a:gd name="connsiteY8" fmla="*/ 38671 h 38100"/>
                <a:gd name="connsiteX9" fmla="*/ 50102 w 47625"/>
                <a:gd name="connsiteY9" fmla="*/ 38671 h 38100"/>
                <a:gd name="connsiteX10" fmla="*/ 50102 w 47625"/>
                <a:gd name="connsiteY10" fmla="*/ 8382 h 38100"/>
                <a:gd name="connsiteX11" fmla="*/ 47244 w 47625"/>
                <a:gd name="connsiteY11" fmla="*/ 2191 h 38100"/>
                <a:gd name="connsiteX12" fmla="*/ 39148 w 47625"/>
                <a:gd name="connsiteY12" fmla="*/ 0 h 38100"/>
                <a:gd name="connsiteX13" fmla="*/ 39148 w 47625"/>
                <a:gd name="connsiteY13" fmla="*/ 0 h 38100"/>
                <a:gd name="connsiteX14" fmla="*/ 14764 w 47625"/>
                <a:gd name="connsiteY14" fmla="*/ 21241 h 38100"/>
                <a:gd name="connsiteX15" fmla="*/ 14764 w 47625"/>
                <a:gd name="connsiteY15" fmla="*/ 10096 h 38100"/>
                <a:gd name="connsiteX16" fmla="*/ 35433 w 47625"/>
                <a:gd name="connsiteY16" fmla="*/ 10096 h 38100"/>
                <a:gd name="connsiteX17" fmla="*/ 35433 w 47625"/>
                <a:gd name="connsiteY17" fmla="*/ 21241 h 38100"/>
                <a:gd name="connsiteX18" fmla="*/ 14764 w 47625"/>
                <a:gd name="connsiteY18" fmla="*/ 21241 h 38100"/>
                <a:gd name="connsiteX19" fmla="*/ 14764 w 47625"/>
                <a:gd name="connsiteY19" fmla="*/ 21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11049" y="0"/>
                  </a:lnTo>
                  <a:cubicBezTo>
                    <a:pt x="7525" y="0"/>
                    <a:pt x="4858" y="762"/>
                    <a:pt x="2857" y="2286"/>
                  </a:cubicBezTo>
                  <a:cubicBezTo>
                    <a:pt x="953" y="3810"/>
                    <a:pt x="0" y="5905"/>
                    <a:pt x="0" y="8477"/>
                  </a:cubicBezTo>
                  <a:lnTo>
                    <a:pt x="0" y="38671"/>
                  </a:lnTo>
                  <a:lnTo>
                    <a:pt x="14668" y="38671"/>
                  </a:lnTo>
                  <a:lnTo>
                    <a:pt x="14668" y="28384"/>
                  </a:lnTo>
                  <a:lnTo>
                    <a:pt x="35338" y="28384"/>
                  </a:lnTo>
                  <a:lnTo>
                    <a:pt x="35338" y="38671"/>
                  </a:lnTo>
                  <a:lnTo>
                    <a:pt x="50102" y="38671"/>
                  </a:lnTo>
                  <a:lnTo>
                    <a:pt x="50102" y="8382"/>
                  </a:lnTo>
                  <a:cubicBezTo>
                    <a:pt x="50102" y="5810"/>
                    <a:pt x="49149" y="3715"/>
                    <a:pt x="47244" y="2191"/>
                  </a:cubicBezTo>
                  <a:cubicBezTo>
                    <a:pt x="45339" y="762"/>
                    <a:pt x="42672" y="0"/>
                    <a:pt x="39148" y="0"/>
                  </a:cubicBezTo>
                  <a:lnTo>
                    <a:pt x="39148" y="0"/>
                  </a:lnTo>
                  <a:close/>
                  <a:moveTo>
                    <a:pt x="14764" y="21241"/>
                  </a:moveTo>
                  <a:lnTo>
                    <a:pt x="14764" y="10096"/>
                  </a:lnTo>
                  <a:lnTo>
                    <a:pt x="35433" y="10096"/>
                  </a:lnTo>
                  <a:lnTo>
                    <a:pt x="35433" y="21241"/>
                  </a:lnTo>
                  <a:lnTo>
                    <a:pt x="14764" y="21241"/>
                  </a:lnTo>
                  <a:lnTo>
                    <a:pt x="14764" y="21241"/>
                  </a:lnTo>
                  <a:close/>
                </a:path>
              </a:pathLst>
            </a:custGeom>
            <a:solidFill>
              <a:srgbClr val="39523E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2" name="手繪多邊形: 圖案 221">
              <a:extLst>
                <a:ext uri="{FF2B5EF4-FFF2-40B4-BE49-F238E27FC236}">
                  <a16:creationId xmlns:a16="http://schemas.microsoft.com/office/drawing/2014/main" id="{DE5B891B-34B5-40B2-9B2C-60E74D96CDFD}"/>
                </a:ext>
              </a:extLst>
            </p:cNvPr>
            <p:cNvSpPr/>
            <p:nvPr/>
          </p:nvSpPr>
          <p:spPr>
            <a:xfrm>
              <a:off x="5877739" y="2677852"/>
              <a:ext cx="48924" cy="39005"/>
            </a:xfrm>
            <a:custGeom>
              <a:avLst/>
              <a:gdLst>
                <a:gd name="connsiteX0" fmla="*/ 39148 w 47625"/>
                <a:gd name="connsiteY0" fmla="*/ 0 h 38100"/>
                <a:gd name="connsiteX1" fmla="*/ 38576 w 47625"/>
                <a:gd name="connsiteY1" fmla="*/ 0 h 38100"/>
                <a:gd name="connsiteX2" fmla="*/ 38195 w 47625"/>
                <a:gd name="connsiteY2" fmla="*/ 0 h 38100"/>
                <a:gd name="connsiteX3" fmla="*/ 11906 w 47625"/>
                <a:gd name="connsiteY3" fmla="*/ 0 h 38100"/>
                <a:gd name="connsiteX4" fmla="*/ 11049 w 47625"/>
                <a:gd name="connsiteY4" fmla="*/ 0 h 38100"/>
                <a:gd name="connsiteX5" fmla="*/ 2953 w 47625"/>
                <a:gd name="connsiteY5" fmla="*/ 2286 h 38100"/>
                <a:gd name="connsiteX6" fmla="*/ 0 w 47625"/>
                <a:gd name="connsiteY6" fmla="*/ 8287 h 38100"/>
                <a:gd name="connsiteX7" fmla="*/ 0 w 47625"/>
                <a:gd name="connsiteY7" fmla="*/ 8382 h 38100"/>
                <a:gd name="connsiteX8" fmla="*/ 0 w 47625"/>
                <a:gd name="connsiteY8" fmla="*/ 8382 h 38100"/>
                <a:gd name="connsiteX9" fmla="*/ 0 w 47625"/>
                <a:gd name="connsiteY9" fmla="*/ 8382 h 38100"/>
                <a:gd name="connsiteX10" fmla="*/ 0 w 47625"/>
                <a:gd name="connsiteY10" fmla="*/ 38576 h 38100"/>
                <a:gd name="connsiteX11" fmla="*/ 14764 w 47625"/>
                <a:gd name="connsiteY11" fmla="*/ 38576 h 38100"/>
                <a:gd name="connsiteX12" fmla="*/ 14764 w 47625"/>
                <a:gd name="connsiteY12" fmla="*/ 28480 h 38100"/>
                <a:gd name="connsiteX13" fmla="*/ 38576 w 47625"/>
                <a:gd name="connsiteY13" fmla="*/ 28480 h 38100"/>
                <a:gd name="connsiteX14" fmla="*/ 48292 w 47625"/>
                <a:gd name="connsiteY14" fmla="*/ 20669 h 38100"/>
                <a:gd name="connsiteX15" fmla="*/ 48292 w 47625"/>
                <a:gd name="connsiteY15" fmla="*/ 8287 h 38100"/>
                <a:gd name="connsiteX16" fmla="*/ 45910 w 47625"/>
                <a:gd name="connsiteY16" fmla="*/ 1905 h 38100"/>
                <a:gd name="connsiteX17" fmla="*/ 39148 w 47625"/>
                <a:gd name="connsiteY17" fmla="*/ 0 h 38100"/>
                <a:gd name="connsiteX18" fmla="*/ 39148 w 47625"/>
                <a:gd name="connsiteY18" fmla="*/ 0 h 38100"/>
                <a:gd name="connsiteX19" fmla="*/ 39148 w 47625"/>
                <a:gd name="connsiteY19" fmla="*/ 0 h 38100"/>
                <a:gd name="connsiteX20" fmla="*/ 14573 w 47625"/>
                <a:gd name="connsiteY20" fmla="*/ 20098 h 38100"/>
                <a:gd name="connsiteX21" fmla="*/ 14573 w 47625"/>
                <a:gd name="connsiteY21" fmla="*/ 10096 h 38100"/>
                <a:gd name="connsiteX22" fmla="*/ 33338 w 47625"/>
                <a:gd name="connsiteY22" fmla="*/ 10096 h 38100"/>
                <a:gd name="connsiteX23" fmla="*/ 33338 w 47625"/>
                <a:gd name="connsiteY23" fmla="*/ 20098 h 38100"/>
                <a:gd name="connsiteX24" fmla="*/ 14573 w 47625"/>
                <a:gd name="connsiteY24" fmla="*/ 20098 h 38100"/>
                <a:gd name="connsiteX25" fmla="*/ 14573 w 47625"/>
                <a:gd name="connsiteY25" fmla="*/ 2009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38576" y="0"/>
                  </a:lnTo>
                  <a:cubicBezTo>
                    <a:pt x="38481" y="0"/>
                    <a:pt x="38291" y="0"/>
                    <a:pt x="38195" y="0"/>
                  </a:cubicBezTo>
                  <a:lnTo>
                    <a:pt x="11906" y="0"/>
                  </a:lnTo>
                  <a:lnTo>
                    <a:pt x="11049" y="0"/>
                  </a:lnTo>
                  <a:cubicBezTo>
                    <a:pt x="7525" y="0"/>
                    <a:pt x="4763" y="762"/>
                    <a:pt x="2953" y="2286"/>
                  </a:cubicBezTo>
                  <a:cubicBezTo>
                    <a:pt x="1048" y="3810"/>
                    <a:pt x="95" y="5810"/>
                    <a:pt x="0" y="8287"/>
                  </a:cubicBezTo>
                  <a:lnTo>
                    <a:pt x="0" y="8382"/>
                  </a:lnTo>
                  <a:lnTo>
                    <a:pt x="0" y="8382"/>
                  </a:lnTo>
                  <a:lnTo>
                    <a:pt x="0" y="8382"/>
                  </a:lnTo>
                  <a:lnTo>
                    <a:pt x="0" y="38576"/>
                  </a:lnTo>
                  <a:lnTo>
                    <a:pt x="14764" y="38576"/>
                  </a:lnTo>
                  <a:lnTo>
                    <a:pt x="14764" y="28480"/>
                  </a:lnTo>
                  <a:lnTo>
                    <a:pt x="38576" y="28480"/>
                  </a:lnTo>
                  <a:cubicBezTo>
                    <a:pt x="45053" y="28480"/>
                    <a:pt x="48292" y="25908"/>
                    <a:pt x="48292" y="20669"/>
                  </a:cubicBezTo>
                  <a:lnTo>
                    <a:pt x="48292" y="8287"/>
                  </a:lnTo>
                  <a:cubicBezTo>
                    <a:pt x="48292" y="5239"/>
                    <a:pt x="47530" y="3143"/>
                    <a:pt x="45910" y="1905"/>
                  </a:cubicBezTo>
                  <a:cubicBezTo>
                    <a:pt x="44387" y="762"/>
                    <a:pt x="42196" y="95"/>
                    <a:pt x="39148" y="0"/>
                  </a:cubicBezTo>
                  <a:lnTo>
                    <a:pt x="39148" y="0"/>
                  </a:lnTo>
                  <a:lnTo>
                    <a:pt x="39148" y="0"/>
                  </a:lnTo>
                  <a:close/>
                  <a:moveTo>
                    <a:pt x="14573" y="20098"/>
                  </a:moveTo>
                  <a:lnTo>
                    <a:pt x="14573" y="10096"/>
                  </a:lnTo>
                  <a:lnTo>
                    <a:pt x="33338" y="10096"/>
                  </a:lnTo>
                  <a:lnTo>
                    <a:pt x="33338" y="20098"/>
                  </a:lnTo>
                  <a:lnTo>
                    <a:pt x="14573" y="20098"/>
                  </a:lnTo>
                  <a:lnTo>
                    <a:pt x="14573" y="20098"/>
                  </a:lnTo>
                  <a:close/>
                </a:path>
              </a:pathLst>
            </a:custGeom>
            <a:solidFill>
              <a:srgbClr val="39523E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3" name="手繪多邊形: 圖案 222">
              <a:extLst>
                <a:ext uri="{FF2B5EF4-FFF2-40B4-BE49-F238E27FC236}">
                  <a16:creationId xmlns:a16="http://schemas.microsoft.com/office/drawing/2014/main" id="{8406C0CC-047B-4337-BBBC-1C724B58A921}"/>
                </a:ext>
              </a:extLst>
            </p:cNvPr>
            <p:cNvSpPr/>
            <p:nvPr/>
          </p:nvSpPr>
          <p:spPr>
            <a:xfrm>
              <a:off x="5760421" y="2677852"/>
              <a:ext cx="48924" cy="39005"/>
            </a:xfrm>
            <a:custGeom>
              <a:avLst/>
              <a:gdLst>
                <a:gd name="connsiteX0" fmla="*/ 50482 w 47625"/>
                <a:gd name="connsiteY0" fmla="*/ 0 h 38100"/>
                <a:gd name="connsiteX1" fmla="*/ 38576 w 47625"/>
                <a:gd name="connsiteY1" fmla="*/ 0 h 38100"/>
                <a:gd name="connsiteX2" fmla="*/ 36385 w 47625"/>
                <a:gd name="connsiteY2" fmla="*/ 0 h 38100"/>
                <a:gd name="connsiteX3" fmla="*/ 36385 w 47625"/>
                <a:gd name="connsiteY3" fmla="*/ 22479 h 38100"/>
                <a:gd name="connsiteX4" fmla="*/ 35909 w 47625"/>
                <a:gd name="connsiteY4" fmla="*/ 22860 h 38100"/>
                <a:gd name="connsiteX5" fmla="*/ 35623 w 47625"/>
                <a:gd name="connsiteY5" fmla="*/ 22860 h 38100"/>
                <a:gd name="connsiteX6" fmla="*/ 35147 w 47625"/>
                <a:gd name="connsiteY6" fmla="*/ 22574 h 38100"/>
                <a:gd name="connsiteX7" fmla="*/ 20002 w 47625"/>
                <a:gd name="connsiteY7" fmla="*/ 1429 h 38100"/>
                <a:gd name="connsiteX8" fmla="*/ 20002 w 47625"/>
                <a:gd name="connsiteY8" fmla="*/ 1429 h 38100"/>
                <a:gd name="connsiteX9" fmla="*/ 20002 w 47625"/>
                <a:gd name="connsiteY9" fmla="*/ 1429 h 38100"/>
                <a:gd name="connsiteX10" fmla="*/ 19812 w 47625"/>
                <a:gd name="connsiteY10" fmla="*/ 1333 h 38100"/>
                <a:gd name="connsiteX11" fmla="*/ 19812 w 47625"/>
                <a:gd name="connsiteY11" fmla="*/ 1238 h 38100"/>
                <a:gd name="connsiteX12" fmla="*/ 16573 w 47625"/>
                <a:gd name="connsiteY12" fmla="*/ 190 h 38100"/>
                <a:gd name="connsiteX13" fmla="*/ 4667 w 47625"/>
                <a:gd name="connsiteY13" fmla="*/ 190 h 38100"/>
                <a:gd name="connsiteX14" fmla="*/ 1238 w 47625"/>
                <a:gd name="connsiteY14" fmla="*/ 1429 h 38100"/>
                <a:gd name="connsiteX15" fmla="*/ 0 w 47625"/>
                <a:gd name="connsiteY15" fmla="*/ 4858 h 38100"/>
                <a:gd name="connsiteX16" fmla="*/ 0 w 47625"/>
                <a:gd name="connsiteY16" fmla="*/ 4858 h 38100"/>
                <a:gd name="connsiteX17" fmla="*/ 0 w 47625"/>
                <a:gd name="connsiteY17" fmla="*/ 38862 h 38100"/>
                <a:gd name="connsiteX18" fmla="*/ 13906 w 47625"/>
                <a:gd name="connsiteY18" fmla="*/ 38862 h 38100"/>
                <a:gd name="connsiteX19" fmla="*/ 13811 w 47625"/>
                <a:gd name="connsiteY19" fmla="*/ 15621 h 38100"/>
                <a:gd name="connsiteX20" fmla="*/ 14954 w 47625"/>
                <a:gd name="connsiteY20" fmla="*/ 14859 h 38100"/>
                <a:gd name="connsiteX21" fmla="*/ 15240 w 47625"/>
                <a:gd name="connsiteY21" fmla="*/ 14859 h 38100"/>
                <a:gd name="connsiteX22" fmla="*/ 15811 w 47625"/>
                <a:gd name="connsiteY22" fmla="*/ 15240 h 38100"/>
                <a:gd name="connsiteX23" fmla="*/ 36100 w 47625"/>
                <a:gd name="connsiteY23" fmla="*/ 38862 h 38100"/>
                <a:gd name="connsiteX24" fmla="*/ 50578 w 47625"/>
                <a:gd name="connsiteY24" fmla="*/ 38862 h 38100"/>
                <a:gd name="connsiteX25" fmla="*/ 50578 w 47625"/>
                <a:gd name="connsiteY25" fmla="*/ 0 h 38100"/>
                <a:gd name="connsiteX26" fmla="*/ 50482 w 47625"/>
                <a:gd name="connsiteY2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625" h="38100">
                  <a:moveTo>
                    <a:pt x="50482" y="0"/>
                  </a:moveTo>
                  <a:lnTo>
                    <a:pt x="38576" y="0"/>
                  </a:lnTo>
                  <a:lnTo>
                    <a:pt x="36385" y="0"/>
                  </a:lnTo>
                  <a:lnTo>
                    <a:pt x="36385" y="22479"/>
                  </a:lnTo>
                  <a:cubicBezTo>
                    <a:pt x="36290" y="22669"/>
                    <a:pt x="36195" y="22860"/>
                    <a:pt x="35909" y="22860"/>
                  </a:cubicBezTo>
                  <a:cubicBezTo>
                    <a:pt x="35814" y="22860"/>
                    <a:pt x="35719" y="22860"/>
                    <a:pt x="35623" y="22860"/>
                  </a:cubicBezTo>
                  <a:cubicBezTo>
                    <a:pt x="35623" y="22860"/>
                    <a:pt x="35338" y="22860"/>
                    <a:pt x="35147" y="22574"/>
                  </a:cubicBezTo>
                  <a:cubicBezTo>
                    <a:pt x="32671" y="18764"/>
                    <a:pt x="23050" y="5620"/>
                    <a:pt x="20002" y="1429"/>
                  </a:cubicBezTo>
                  <a:cubicBezTo>
                    <a:pt x="20002" y="1429"/>
                    <a:pt x="20002" y="1429"/>
                    <a:pt x="20002" y="1429"/>
                  </a:cubicBezTo>
                  <a:lnTo>
                    <a:pt x="20002" y="1429"/>
                  </a:lnTo>
                  <a:cubicBezTo>
                    <a:pt x="20002" y="1429"/>
                    <a:pt x="19907" y="1333"/>
                    <a:pt x="19812" y="1333"/>
                  </a:cubicBezTo>
                  <a:cubicBezTo>
                    <a:pt x="19812" y="1238"/>
                    <a:pt x="19812" y="1238"/>
                    <a:pt x="19812" y="1238"/>
                  </a:cubicBezTo>
                  <a:cubicBezTo>
                    <a:pt x="19050" y="571"/>
                    <a:pt x="18002" y="190"/>
                    <a:pt x="16573" y="190"/>
                  </a:cubicBezTo>
                  <a:lnTo>
                    <a:pt x="4667" y="190"/>
                  </a:lnTo>
                  <a:cubicBezTo>
                    <a:pt x="3143" y="190"/>
                    <a:pt x="2000" y="667"/>
                    <a:pt x="1238" y="1429"/>
                  </a:cubicBezTo>
                  <a:cubicBezTo>
                    <a:pt x="476" y="2286"/>
                    <a:pt x="0" y="3429"/>
                    <a:pt x="0" y="4858"/>
                  </a:cubicBezTo>
                  <a:lnTo>
                    <a:pt x="0" y="4858"/>
                  </a:lnTo>
                  <a:lnTo>
                    <a:pt x="0" y="38862"/>
                  </a:lnTo>
                  <a:lnTo>
                    <a:pt x="13906" y="38862"/>
                  </a:lnTo>
                  <a:cubicBezTo>
                    <a:pt x="13906" y="38862"/>
                    <a:pt x="13811" y="20955"/>
                    <a:pt x="13811" y="15621"/>
                  </a:cubicBezTo>
                  <a:cubicBezTo>
                    <a:pt x="13906" y="15335"/>
                    <a:pt x="14097" y="14859"/>
                    <a:pt x="14954" y="14859"/>
                  </a:cubicBezTo>
                  <a:cubicBezTo>
                    <a:pt x="15049" y="14859"/>
                    <a:pt x="15145" y="14859"/>
                    <a:pt x="15240" y="14859"/>
                  </a:cubicBezTo>
                  <a:cubicBezTo>
                    <a:pt x="15240" y="14859"/>
                    <a:pt x="15621" y="14859"/>
                    <a:pt x="15811" y="15240"/>
                  </a:cubicBezTo>
                  <a:cubicBezTo>
                    <a:pt x="18478" y="19526"/>
                    <a:pt x="36100" y="38862"/>
                    <a:pt x="36100" y="38862"/>
                  </a:cubicBezTo>
                  <a:lnTo>
                    <a:pt x="50578" y="38862"/>
                  </a:lnTo>
                  <a:lnTo>
                    <a:pt x="50578" y="0"/>
                  </a:lnTo>
                  <a:lnTo>
                    <a:pt x="50482" y="0"/>
                  </a:lnTo>
                  <a:close/>
                </a:path>
              </a:pathLst>
            </a:custGeom>
            <a:solidFill>
              <a:srgbClr val="39523E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4" name="手繪多邊形: 圖案 223">
              <a:extLst>
                <a:ext uri="{FF2B5EF4-FFF2-40B4-BE49-F238E27FC236}">
                  <a16:creationId xmlns:a16="http://schemas.microsoft.com/office/drawing/2014/main" id="{02A95AA9-80A6-4724-996C-60FFBD65442A}"/>
                </a:ext>
              </a:extLst>
            </p:cNvPr>
            <p:cNvSpPr/>
            <p:nvPr/>
          </p:nvSpPr>
          <p:spPr>
            <a:xfrm>
              <a:off x="5703083" y="2677367"/>
              <a:ext cx="48924" cy="39005"/>
            </a:xfrm>
            <a:custGeom>
              <a:avLst/>
              <a:gdLst>
                <a:gd name="connsiteX0" fmla="*/ 38767 w 47625"/>
                <a:gd name="connsiteY0" fmla="*/ 0 h 38100"/>
                <a:gd name="connsiteX1" fmla="*/ 37529 w 47625"/>
                <a:gd name="connsiteY1" fmla="*/ 0 h 38100"/>
                <a:gd name="connsiteX2" fmla="*/ 37433 w 47625"/>
                <a:gd name="connsiteY2" fmla="*/ 0 h 38100"/>
                <a:gd name="connsiteX3" fmla="*/ 12668 w 47625"/>
                <a:gd name="connsiteY3" fmla="*/ 0 h 38100"/>
                <a:gd name="connsiteX4" fmla="*/ 0 w 47625"/>
                <a:gd name="connsiteY4" fmla="*/ 10192 h 38100"/>
                <a:gd name="connsiteX5" fmla="*/ 0 w 47625"/>
                <a:gd name="connsiteY5" fmla="*/ 29051 h 38100"/>
                <a:gd name="connsiteX6" fmla="*/ 12668 w 47625"/>
                <a:gd name="connsiteY6" fmla="*/ 39243 h 38100"/>
                <a:gd name="connsiteX7" fmla="*/ 37433 w 47625"/>
                <a:gd name="connsiteY7" fmla="*/ 39243 h 38100"/>
                <a:gd name="connsiteX8" fmla="*/ 41053 w 47625"/>
                <a:gd name="connsiteY8" fmla="*/ 38957 h 38100"/>
                <a:gd name="connsiteX9" fmla="*/ 31528 w 47625"/>
                <a:gd name="connsiteY9" fmla="*/ 30194 h 38100"/>
                <a:gd name="connsiteX10" fmla="*/ 30861 w 47625"/>
                <a:gd name="connsiteY10" fmla="*/ 29718 h 38100"/>
                <a:gd name="connsiteX11" fmla="*/ 15431 w 47625"/>
                <a:gd name="connsiteY11" fmla="*/ 29718 h 38100"/>
                <a:gd name="connsiteX12" fmla="*/ 15431 w 47625"/>
                <a:gd name="connsiteY12" fmla="*/ 9334 h 38100"/>
                <a:gd name="connsiteX13" fmla="*/ 36005 w 47625"/>
                <a:gd name="connsiteY13" fmla="*/ 9334 h 38100"/>
                <a:gd name="connsiteX14" fmla="*/ 36005 w 47625"/>
                <a:gd name="connsiteY14" fmla="*/ 26575 h 38100"/>
                <a:gd name="connsiteX15" fmla="*/ 49340 w 47625"/>
                <a:gd name="connsiteY15" fmla="*/ 33338 h 38100"/>
                <a:gd name="connsiteX16" fmla="*/ 50102 w 47625"/>
                <a:gd name="connsiteY16" fmla="*/ 29051 h 38100"/>
                <a:gd name="connsiteX17" fmla="*/ 50102 w 47625"/>
                <a:gd name="connsiteY17" fmla="*/ 10192 h 38100"/>
                <a:gd name="connsiteX18" fmla="*/ 38767 w 47625"/>
                <a:gd name="connsiteY18" fmla="*/ 0 h 38100"/>
                <a:gd name="connsiteX19" fmla="*/ 38767 w 47625"/>
                <a:gd name="connsiteY19" fmla="*/ 0 h 38100"/>
                <a:gd name="connsiteX20" fmla="*/ 38767 w 47625"/>
                <a:gd name="connsiteY20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625" h="38100">
                  <a:moveTo>
                    <a:pt x="38767" y="0"/>
                  </a:moveTo>
                  <a:lnTo>
                    <a:pt x="37529" y="0"/>
                  </a:lnTo>
                  <a:cubicBezTo>
                    <a:pt x="37529" y="0"/>
                    <a:pt x="37433" y="0"/>
                    <a:pt x="37433" y="0"/>
                  </a:cubicBezTo>
                  <a:lnTo>
                    <a:pt x="12668" y="0"/>
                  </a:lnTo>
                  <a:cubicBezTo>
                    <a:pt x="4191" y="0"/>
                    <a:pt x="0" y="3429"/>
                    <a:pt x="0" y="10192"/>
                  </a:cubicBezTo>
                  <a:lnTo>
                    <a:pt x="0" y="29051"/>
                  </a:lnTo>
                  <a:cubicBezTo>
                    <a:pt x="0" y="35814"/>
                    <a:pt x="4286" y="39243"/>
                    <a:pt x="12668" y="39243"/>
                  </a:cubicBezTo>
                  <a:lnTo>
                    <a:pt x="37433" y="39243"/>
                  </a:lnTo>
                  <a:cubicBezTo>
                    <a:pt x="38767" y="39243"/>
                    <a:pt x="40005" y="39148"/>
                    <a:pt x="41053" y="38957"/>
                  </a:cubicBezTo>
                  <a:cubicBezTo>
                    <a:pt x="38957" y="36004"/>
                    <a:pt x="35147" y="32766"/>
                    <a:pt x="31528" y="30194"/>
                  </a:cubicBezTo>
                  <a:cubicBezTo>
                    <a:pt x="31337" y="30099"/>
                    <a:pt x="31052" y="29908"/>
                    <a:pt x="30861" y="29718"/>
                  </a:cubicBezTo>
                  <a:lnTo>
                    <a:pt x="15431" y="29718"/>
                  </a:lnTo>
                  <a:lnTo>
                    <a:pt x="15431" y="9334"/>
                  </a:lnTo>
                  <a:lnTo>
                    <a:pt x="36005" y="9334"/>
                  </a:lnTo>
                  <a:lnTo>
                    <a:pt x="36005" y="26575"/>
                  </a:lnTo>
                  <a:cubicBezTo>
                    <a:pt x="42196" y="28480"/>
                    <a:pt x="46387" y="30956"/>
                    <a:pt x="49340" y="33338"/>
                  </a:cubicBezTo>
                  <a:cubicBezTo>
                    <a:pt x="49816" y="32099"/>
                    <a:pt x="50102" y="30671"/>
                    <a:pt x="50102" y="29051"/>
                  </a:cubicBezTo>
                  <a:lnTo>
                    <a:pt x="50102" y="10192"/>
                  </a:lnTo>
                  <a:cubicBezTo>
                    <a:pt x="50102" y="3810"/>
                    <a:pt x="46292" y="381"/>
                    <a:pt x="38767" y="0"/>
                  </a:cubicBezTo>
                  <a:lnTo>
                    <a:pt x="38767" y="0"/>
                  </a:lnTo>
                  <a:lnTo>
                    <a:pt x="38767" y="0"/>
                  </a:lnTo>
                  <a:close/>
                </a:path>
              </a:pathLst>
            </a:custGeom>
            <a:solidFill>
              <a:srgbClr val="39523E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5" name="手繪多邊形: 圖案 224">
              <a:extLst>
                <a:ext uri="{FF2B5EF4-FFF2-40B4-BE49-F238E27FC236}">
                  <a16:creationId xmlns:a16="http://schemas.microsoft.com/office/drawing/2014/main" id="{6BBA6973-916D-41C1-85E9-7385D2A15E42}"/>
                </a:ext>
              </a:extLst>
            </p:cNvPr>
            <p:cNvSpPr/>
            <p:nvPr/>
          </p:nvSpPr>
          <p:spPr>
            <a:xfrm>
              <a:off x="5730577" y="2703401"/>
              <a:ext cx="19569" cy="9751"/>
            </a:xfrm>
            <a:custGeom>
              <a:avLst/>
              <a:gdLst>
                <a:gd name="connsiteX0" fmla="*/ 0 w 19050"/>
                <a:gd name="connsiteY0" fmla="*/ 0 h 9525"/>
                <a:gd name="connsiteX1" fmla="*/ 15812 w 19050"/>
                <a:gd name="connsiteY1" fmla="*/ 14097 h 9525"/>
                <a:gd name="connsiteX2" fmla="*/ 26289 w 19050"/>
                <a:gd name="connsiteY2" fmla="*/ 14097 h 9525"/>
                <a:gd name="connsiteX3" fmla="*/ 0 w 19050"/>
                <a:gd name="connsiteY3" fmla="*/ 0 h 9525"/>
                <a:gd name="connsiteX4" fmla="*/ 0 w 19050"/>
                <a:gd name="connsiteY4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">
                  <a:moveTo>
                    <a:pt x="0" y="0"/>
                  </a:moveTo>
                  <a:cubicBezTo>
                    <a:pt x="4667" y="2953"/>
                    <a:pt x="13049" y="8763"/>
                    <a:pt x="15812" y="14097"/>
                  </a:cubicBezTo>
                  <a:lnTo>
                    <a:pt x="26289" y="14097"/>
                  </a:lnTo>
                  <a:cubicBezTo>
                    <a:pt x="24575" y="10858"/>
                    <a:pt x="18479" y="314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9523E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6" name="手繪多邊形: 圖案 225">
              <a:extLst>
                <a:ext uri="{FF2B5EF4-FFF2-40B4-BE49-F238E27FC236}">
                  <a16:creationId xmlns:a16="http://schemas.microsoft.com/office/drawing/2014/main" id="{E277E9E8-685D-4518-B89D-1AAA787A3332}"/>
                </a:ext>
              </a:extLst>
            </p:cNvPr>
            <p:cNvSpPr/>
            <p:nvPr/>
          </p:nvSpPr>
          <p:spPr>
            <a:xfrm>
              <a:off x="5749265" y="3583159"/>
              <a:ext cx="117418" cy="39005"/>
            </a:xfrm>
            <a:custGeom>
              <a:avLst/>
              <a:gdLst>
                <a:gd name="connsiteX0" fmla="*/ 103537 w 114300"/>
                <a:gd name="connsiteY0" fmla="*/ 9525 h 38100"/>
                <a:gd name="connsiteX1" fmla="*/ 111538 w 114300"/>
                <a:gd name="connsiteY1" fmla="*/ 17526 h 38100"/>
                <a:gd name="connsiteX2" fmla="*/ 111538 w 114300"/>
                <a:gd name="connsiteY2" fmla="*/ 23241 h 38100"/>
                <a:gd name="connsiteX3" fmla="*/ 103537 w 114300"/>
                <a:gd name="connsiteY3" fmla="*/ 31242 h 38100"/>
                <a:gd name="connsiteX4" fmla="*/ 17526 w 114300"/>
                <a:gd name="connsiteY4" fmla="*/ 31242 h 38100"/>
                <a:gd name="connsiteX5" fmla="*/ 9525 w 114300"/>
                <a:gd name="connsiteY5" fmla="*/ 23241 h 38100"/>
                <a:gd name="connsiteX6" fmla="*/ 9525 w 114300"/>
                <a:gd name="connsiteY6" fmla="*/ 17526 h 38100"/>
                <a:gd name="connsiteX7" fmla="*/ 17526 w 114300"/>
                <a:gd name="connsiteY7" fmla="*/ 9525 h 38100"/>
                <a:gd name="connsiteX8" fmla="*/ 103537 w 114300"/>
                <a:gd name="connsiteY8" fmla="*/ 9525 h 38100"/>
                <a:gd name="connsiteX9" fmla="*/ 103537 w 114300"/>
                <a:gd name="connsiteY9" fmla="*/ 0 h 38100"/>
                <a:gd name="connsiteX10" fmla="*/ 17526 w 114300"/>
                <a:gd name="connsiteY10" fmla="*/ 0 h 38100"/>
                <a:gd name="connsiteX11" fmla="*/ 0 w 114300"/>
                <a:gd name="connsiteY11" fmla="*/ 17526 h 38100"/>
                <a:gd name="connsiteX12" fmla="*/ 0 w 114300"/>
                <a:gd name="connsiteY12" fmla="*/ 23241 h 38100"/>
                <a:gd name="connsiteX13" fmla="*/ 17526 w 114300"/>
                <a:gd name="connsiteY13" fmla="*/ 40767 h 38100"/>
                <a:gd name="connsiteX14" fmla="*/ 103537 w 114300"/>
                <a:gd name="connsiteY14" fmla="*/ 40767 h 38100"/>
                <a:gd name="connsiteX15" fmla="*/ 121063 w 114300"/>
                <a:gd name="connsiteY15" fmla="*/ 23241 h 38100"/>
                <a:gd name="connsiteX16" fmla="*/ 121063 w 114300"/>
                <a:gd name="connsiteY16" fmla="*/ 17526 h 38100"/>
                <a:gd name="connsiteX17" fmla="*/ 103537 w 114300"/>
                <a:gd name="connsiteY17" fmla="*/ 0 h 38100"/>
                <a:gd name="connsiteX18" fmla="*/ 103537 w 114300"/>
                <a:gd name="connsiteY18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300" h="38100">
                  <a:moveTo>
                    <a:pt x="103537" y="9525"/>
                  </a:moveTo>
                  <a:cubicBezTo>
                    <a:pt x="107918" y="9525"/>
                    <a:pt x="111538" y="13144"/>
                    <a:pt x="111538" y="17526"/>
                  </a:cubicBezTo>
                  <a:lnTo>
                    <a:pt x="111538" y="23241"/>
                  </a:lnTo>
                  <a:cubicBezTo>
                    <a:pt x="111538" y="27622"/>
                    <a:pt x="107918" y="31242"/>
                    <a:pt x="103537" y="31242"/>
                  </a:cubicBezTo>
                  <a:lnTo>
                    <a:pt x="17526" y="31242"/>
                  </a:lnTo>
                  <a:cubicBezTo>
                    <a:pt x="13145" y="31242"/>
                    <a:pt x="9525" y="27622"/>
                    <a:pt x="9525" y="23241"/>
                  </a:cubicBezTo>
                  <a:lnTo>
                    <a:pt x="9525" y="17526"/>
                  </a:lnTo>
                  <a:cubicBezTo>
                    <a:pt x="9525" y="13144"/>
                    <a:pt x="13145" y="9525"/>
                    <a:pt x="17526" y="9525"/>
                  </a:cubicBezTo>
                  <a:lnTo>
                    <a:pt x="103537" y="9525"/>
                  </a:lnTo>
                  <a:moveTo>
                    <a:pt x="103537" y="0"/>
                  </a:moveTo>
                  <a:lnTo>
                    <a:pt x="17526" y="0"/>
                  </a:lnTo>
                  <a:cubicBezTo>
                    <a:pt x="7810" y="0"/>
                    <a:pt x="0" y="7810"/>
                    <a:pt x="0" y="17526"/>
                  </a:cubicBezTo>
                  <a:lnTo>
                    <a:pt x="0" y="23241"/>
                  </a:lnTo>
                  <a:cubicBezTo>
                    <a:pt x="0" y="32956"/>
                    <a:pt x="7810" y="40767"/>
                    <a:pt x="17526" y="40767"/>
                  </a:cubicBezTo>
                  <a:lnTo>
                    <a:pt x="103537" y="40767"/>
                  </a:lnTo>
                  <a:cubicBezTo>
                    <a:pt x="113252" y="40767"/>
                    <a:pt x="121063" y="32956"/>
                    <a:pt x="121063" y="23241"/>
                  </a:cubicBezTo>
                  <a:lnTo>
                    <a:pt x="121063" y="17526"/>
                  </a:lnTo>
                  <a:cubicBezTo>
                    <a:pt x="121063" y="7810"/>
                    <a:pt x="113157" y="0"/>
                    <a:pt x="103537" y="0"/>
                  </a:cubicBezTo>
                  <a:lnTo>
                    <a:pt x="103537" y="0"/>
                  </a:lnTo>
                  <a:close/>
                </a:path>
              </a:pathLst>
            </a:custGeom>
            <a:solidFill>
              <a:srgbClr val="39523E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7" name="手繪多邊形: 圖案 226">
              <a:extLst>
                <a:ext uri="{FF2B5EF4-FFF2-40B4-BE49-F238E27FC236}">
                  <a16:creationId xmlns:a16="http://schemas.microsoft.com/office/drawing/2014/main" id="{6B5FAC5E-49F5-4392-AE67-ADF88E4AB0EE}"/>
                </a:ext>
              </a:extLst>
            </p:cNvPr>
            <p:cNvSpPr/>
            <p:nvPr/>
          </p:nvSpPr>
          <p:spPr>
            <a:xfrm>
              <a:off x="6052102" y="3414945"/>
              <a:ext cx="450099" cy="97513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8" name="手繪多邊形: 圖案 227">
              <a:extLst>
                <a:ext uri="{FF2B5EF4-FFF2-40B4-BE49-F238E27FC236}">
                  <a16:creationId xmlns:a16="http://schemas.microsoft.com/office/drawing/2014/main" id="{9808090C-8568-4F41-B847-AF8E53F2EB2A}"/>
                </a:ext>
              </a:extLst>
            </p:cNvPr>
            <p:cNvSpPr/>
            <p:nvPr/>
          </p:nvSpPr>
          <p:spPr>
            <a:xfrm>
              <a:off x="6405235" y="3414948"/>
              <a:ext cx="9784" cy="97513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9" name="手繪多邊形: 圖案 228">
              <a:extLst>
                <a:ext uri="{FF2B5EF4-FFF2-40B4-BE49-F238E27FC236}">
                  <a16:creationId xmlns:a16="http://schemas.microsoft.com/office/drawing/2014/main" id="{F9BB3144-DE10-4BFF-8224-FE45B0ECD13F}"/>
                </a:ext>
              </a:extLst>
            </p:cNvPr>
            <p:cNvSpPr/>
            <p:nvPr/>
          </p:nvSpPr>
          <p:spPr>
            <a:xfrm>
              <a:off x="6536543" y="3414956"/>
              <a:ext cx="450099" cy="97513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0" name="手繪多邊形: 圖案 229">
              <a:extLst>
                <a:ext uri="{FF2B5EF4-FFF2-40B4-BE49-F238E27FC236}">
                  <a16:creationId xmlns:a16="http://schemas.microsoft.com/office/drawing/2014/main" id="{0652FFFF-E989-4626-B4FB-BAD3C5FA54BD}"/>
                </a:ext>
              </a:extLst>
            </p:cNvPr>
            <p:cNvSpPr/>
            <p:nvPr/>
          </p:nvSpPr>
          <p:spPr>
            <a:xfrm>
              <a:off x="6889677" y="3414961"/>
              <a:ext cx="9784" cy="97513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1" name="手繪多邊形: 圖案 230">
              <a:extLst>
                <a:ext uri="{FF2B5EF4-FFF2-40B4-BE49-F238E27FC236}">
                  <a16:creationId xmlns:a16="http://schemas.microsoft.com/office/drawing/2014/main" id="{C2825C8E-A86B-4395-9A00-CE9D8F0E4BE1}"/>
                </a:ext>
              </a:extLst>
            </p:cNvPr>
            <p:cNvSpPr/>
            <p:nvPr/>
          </p:nvSpPr>
          <p:spPr>
            <a:xfrm>
              <a:off x="6052104" y="3549723"/>
              <a:ext cx="450099" cy="97513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2" name="手繪多邊形: 圖案 231">
              <a:extLst>
                <a:ext uri="{FF2B5EF4-FFF2-40B4-BE49-F238E27FC236}">
                  <a16:creationId xmlns:a16="http://schemas.microsoft.com/office/drawing/2014/main" id="{13DAB0B5-A96F-457E-86C0-3CDA5F996BDC}"/>
                </a:ext>
              </a:extLst>
            </p:cNvPr>
            <p:cNvSpPr/>
            <p:nvPr/>
          </p:nvSpPr>
          <p:spPr>
            <a:xfrm>
              <a:off x="6405228" y="3549723"/>
              <a:ext cx="9784" cy="97513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3" name="手繪多邊形: 圖案 232">
              <a:extLst>
                <a:ext uri="{FF2B5EF4-FFF2-40B4-BE49-F238E27FC236}">
                  <a16:creationId xmlns:a16="http://schemas.microsoft.com/office/drawing/2014/main" id="{386EEA61-8643-4BFC-A972-51FB0BB9541F}"/>
                </a:ext>
              </a:extLst>
            </p:cNvPr>
            <p:cNvSpPr/>
            <p:nvPr/>
          </p:nvSpPr>
          <p:spPr>
            <a:xfrm>
              <a:off x="6536540" y="3549723"/>
              <a:ext cx="450099" cy="97513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4" name="手繪多邊形: 圖案 233">
              <a:extLst>
                <a:ext uri="{FF2B5EF4-FFF2-40B4-BE49-F238E27FC236}">
                  <a16:creationId xmlns:a16="http://schemas.microsoft.com/office/drawing/2014/main" id="{74B07D3C-B906-4D4F-825D-C5718FB6C6B7}"/>
                </a:ext>
              </a:extLst>
            </p:cNvPr>
            <p:cNvSpPr/>
            <p:nvPr/>
          </p:nvSpPr>
          <p:spPr>
            <a:xfrm>
              <a:off x="6889464" y="3549723"/>
              <a:ext cx="9784" cy="97513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" name="矩形 12">
              <a:extLst>
                <a:ext uri="{FF2B5EF4-FFF2-40B4-BE49-F238E27FC236}">
                  <a16:creationId xmlns:a16="http://schemas.microsoft.com/office/drawing/2014/main" id="{AB3F66EA-83D9-436F-982F-332A8416C9BD}"/>
                </a:ext>
              </a:extLst>
            </p:cNvPr>
            <p:cNvSpPr/>
            <p:nvPr/>
          </p:nvSpPr>
          <p:spPr>
            <a:xfrm>
              <a:off x="5686099" y="2445249"/>
              <a:ext cx="1334635" cy="157655"/>
            </a:xfrm>
            <a:custGeom>
              <a:avLst/>
              <a:gdLst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299103 w 1615155"/>
                <a:gd name="connsiteY0" fmla="*/ 17092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299103 w 1615155"/>
                <a:gd name="connsiteY4" fmla="*/ 17092 h 273465"/>
                <a:gd name="connsiteX0" fmla="*/ 299103 w 1615155"/>
                <a:gd name="connsiteY0" fmla="*/ 0 h 256373"/>
                <a:gd name="connsiteX1" fmla="*/ 1316052 w 1615155"/>
                <a:gd name="connsiteY1" fmla="*/ 0 h 256373"/>
                <a:gd name="connsiteX2" fmla="*/ 1615155 w 1615155"/>
                <a:gd name="connsiteY2" fmla="*/ 256373 h 256373"/>
                <a:gd name="connsiteX3" fmla="*/ 0 w 1615155"/>
                <a:gd name="connsiteY3" fmla="*/ 256373 h 256373"/>
                <a:gd name="connsiteX4" fmla="*/ 299103 w 1615155"/>
                <a:gd name="connsiteY4" fmla="*/ 0 h 256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5155" h="256373">
                  <a:moveTo>
                    <a:pt x="299103" y="0"/>
                  </a:moveTo>
                  <a:lnTo>
                    <a:pt x="1316052" y="0"/>
                  </a:lnTo>
                  <a:lnTo>
                    <a:pt x="1615155" y="256373"/>
                  </a:lnTo>
                  <a:lnTo>
                    <a:pt x="0" y="256373"/>
                  </a:lnTo>
                  <a:lnTo>
                    <a:pt x="299103" y="0"/>
                  </a:lnTo>
                  <a:close/>
                </a:path>
              </a:pathLst>
            </a:custGeom>
            <a:noFill/>
            <a:ln w="28575">
              <a:solidFill>
                <a:srgbClr val="3952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2" name="文字方塊 281">
            <a:extLst>
              <a:ext uri="{FF2B5EF4-FFF2-40B4-BE49-F238E27FC236}">
                <a16:creationId xmlns:a16="http://schemas.microsoft.com/office/drawing/2014/main" id="{65E6732B-7214-471B-AB41-8A59B463DF0E}"/>
              </a:ext>
            </a:extLst>
          </p:cNvPr>
          <p:cNvSpPr txBox="1"/>
          <p:nvPr/>
        </p:nvSpPr>
        <p:spPr>
          <a:xfrm>
            <a:off x="4422043" y="2771317"/>
            <a:ext cx="879883" cy="2077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900" b="1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Cloud LUN</a:t>
            </a:r>
          </a:p>
        </p:txBody>
      </p:sp>
      <p:grpSp>
        <p:nvGrpSpPr>
          <p:cNvPr id="283" name="群組 282">
            <a:extLst>
              <a:ext uri="{FF2B5EF4-FFF2-40B4-BE49-F238E27FC236}">
                <a16:creationId xmlns:a16="http://schemas.microsoft.com/office/drawing/2014/main" id="{3D87E6A6-7F53-4710-A61B-4A88AAFBC1E6}"/>
              </a:ext>
            </a:extLst>
          </p:cNvPr>
          <p:cNvGrpSpPr/>
          <p:nvPr/>
        </p:nvGrpSpPr>
        <p:grpSpPr>
          <a:xfrm>
            <a:off x="4485562" y="2221074"/>
            <a:ext cx="637446" cy="499602"/>
            <a:chOff x="6612338" y="3841845"/>
            <a:chExt cx="1023583" cy="696036"/>
          </a:xfrm>
        </p:grpSpPr>
        <p:sp>
          <p:nvSpPr>
            <p:cNvPr id="284" name="手繪多邊形: 圖案 283">
              <a:extLst>
                <a:ext uri="{FF2B5EF4-FFF2-40B4-BE49-F238E27FC236}">
                  <a16:creationId xmlns:a16="http://schemas.microsoft.com/office/drawing/2014/main" id="{C78B9EF5-54A3-4985-A9D4-95A2416D6D6C}"/>
                </a:ext>
              </a:extLst>
            </p:cNvPr>
            <p:cNvSpPr/>
            <p:nvPr/>
          </p:nvSpPr>
          <p:spPr>
            <a:xfrm>
              <a:off x="6730153" y="4185314"/>
              <a:ext cx="877057" cy="168376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12700" cap="flat">
              <a:solidFill>
                <a:srgbClr val="39523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手繪多邊形: 圖案 284">
              <a:extLst>
                <a:ext uri="{FF2B5EF4-FFF2-40B4-BE49-F238E27FC236}">
                  <a16:creationId xmlns:a16="http://schemas.microsoft.com/office/drawing/2014/main" id="{15C4F408-45A3-4493-AC00-ADBEAF804986}"/>
                </a:ext>
              </a:extLst>
            </p:cNvPr>
            <p:cNvSpPr/>
            <p:nvPr/>
          </p:nvSpPr>
          <p:spPr>
            <a:xfrm>
              <a:off x="6844837" y="4408227"/>
              <a:ext cx="75696" cy="75692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rgbClr val="39523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手繪多邊形: 圖案 285">
              <a:extLst>
                <a:ext uri="{FF2B5EF4-FFF2-40B4-BE49-F238E27FC236}">
                  <a16:creationId xmlns:a16="http://schemas.microsoft.com/office/drawing/2014/main" id="{D8AEE9E0-10C4-4EB0-AF36-0C9AB3E8EDC3}"/>
                </a:ext>
              </a:extLst>
            </p:cNvPr>
            <p:cNvSpPr/>
            <p:nvPr/>
          </p:nvSpPr>
          <p:spPr>
            <a:xfrm flipH="1">
              <a:off x="6612338" y="3841845"/>
              <a:ext cx="754387" cy="409433"/>
            </a:xfrm>
            <a:custGeom>
              <a:avLst/>
              <a:gdLst>
                <a:gd name="connsiteX0" fmla="*/ 460275 w 841660"/>
                <a:gd name="connsiteY0" fmla="*/ 0 h 542595"/>
                <a:gd name="connsiteX1" fmla="*/ 683491 w 841660"/>
                <a:gd name="connsiteY1" fmla="*/ 207169 h 542595"/>
                <a:gd name="connsiteX2" fmla="*/ 841660 w 841660"/>
                <a:gd name="connsiteY2" fmla="*/ 374651 h 542595"/>
                <a:gd name="connsiteX3" fmla="*/ 670697 w 841660"/>
                <a:gd name="connsiteY3" fmla="*/ 542595 h 542595"/>
                <a:gd name="connsiteX4" fmla="*/ 596375 w 841660"/>
                <a:gd name="connsiteY4" fmla="*/ 542595 h 542595"/>
                <a:gd name="connsiteX5" fmla="*/ 596375 w 841660"/>
                <a:gd name="connsiteY5" fmla="*/ 516753 h 542595"/>
                <a:gd name="connsiteX6" fmla="*/ 670697 w 841660"/>
                <a:gd name="connsiteY6" fmla="*/ 516753 h 542595"/>
                <a:gd name="connsiteX7" fmla="*/ 815354 w 841660"/>
                <a:gd name="connsiteY7" fmla="*/ 374651 h 542595"/>
                <a:gd name="connsiteX8" fmla="*/ 670697 w 841660"/>
                <a:gd name="connsiteY8" fmla="*/ 232548 h 542595"/>
                <a:gd name="connsiteX9" fmla="*/ 657544 w 841660"/>
                <a:gd name="connsiteY9" fmla="*/ 232548 h 542595"/>
                <a:gd name="connsiteX10" fmla="*/ 657544 w 841660"/>
                <a:gd name="connsiteY10" fmla="*/ 219628 h 542595"/>
                <a:gd name="connsiteX11" fmla="*/ 460275 w 841660"/>
                <a:gd name="connsiteY11" fmla="*/ 25842 h 542595"/>
                <a:gd name="connsiteX12" fmla="*/ 287651 w 841660"/>
                <a:gd name="connsiteY12" fmla="*/ 122544 h 542595"/>
                <a:gd name="connsiteX13" fmla="*/ 283913 w 841660"/>
                <a:gd name="connsiteY13" fmla="*/ 129209 h 542595"/>
                <a:gd name="connsiteX14" fmla="*/ 263006 w 841660"/>
                <a:gd name="connsiteY14" fmla="*/ 129209 h 542595"/>
                <a:gd name="connsiteX15" fmla="*/ 157809 w 841660"/>
                <a:gd name="connsiteY15" fmla="*/ 232548 h 542595"/>
                <a:gd name="connsiteX16" fmla="*/ 157809 w 841660"/>
                <a:gd name="connsiteY16" fmla="*/ 245469 h 542595"/>
                <a:gd name="connsiteX17" fmla="*/ 144656 w 841660"/>
                <a:gd name="connsiteY17" fmla="*/ 245469 h 542595"/>
                <a:gd name="connsiteX18" fmla="*/ 26306 w 841660"/>
                <a:gd name="connsiteY18" fmla="*/ 374651 h 542595"/>
                <a:gd name="connsiteX19" fmla="*/ 36794 w 841660"/>
                <a:gd name="connsiteY19" fmla="*/ 425556 h 542595"/>
                <a:gd name="connsiteX20" fmla="*/ 10491 w 841660"/>
                <a:gd name="connsiteY20" fmla="*/ 425556 h 542595"/>
                <a:gd name="connsiteX21" fmla="*/ 0 w 841660"/>
                <a:gd name="connsiteY21" fmla="*/ 374651 h 542595"/>
                <a:gd name="connsiteX22" fmla="*/ 131946 w 841660"/>
                <a:gd name="connsiteY22" fmla="*/ 220144 h 542595"/>
                <a:gd name="connsiteX23" fmla="*/ 263006 w 841660"/>
                <a:gd name="connsiteY23" fmla="*/ 103340 h 542595"/>
                <a:gd name="connsiteX24" fmla="*/ 268572 w 841660"/>
                <a:gd name="connsiteY24" fmla="*/ 103340 h 542595"/>
                <a:gd name="connsiteX25" fmla="*/ 460275 w 841660"/>
                <a:gd name="connsiteY25" fmla="*/ 0 h 54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1660" h="542595">
                  <a:moveTo>
                    <a:pt x="460275" y="0"/>
                  </a:moveTo>
                  <a:cubicBezTo>
                    <a:pt x="579318" y="0"/>
                    <a:pt x="676900" y="91833"/>
                    <a:pt x="683491" y="207169"/>
                  </a:cubicBezTo>
                  <a:cubicBezTo>
                    <a:pt x="771796" y="213616"/>
                    <a:pt x="841660" y="286272"/>
                    <a:pt x="841660" y="374651"/>
                  </a:cubicBezTo>
                  <a:cubicBezTo>
                    <a:pt x="841660" y="467246"/>
                    <a:pt x="764985" y="542595"/>
                    <a:pt x="670697" y="542595"/>
                  </a:cubicBezTo>
                  <a:lnTo>
                    <a:pt x="596375" y="542595"/>
                  </a:lnTo>
                  <a:lnTo>
                    <a:pt x="596375" y="516753"/>
                  </a:lnTo>
                  <a:lnTo>
                    <a:pt x="670697" y="516753"/>
                  </a:lnTo>
                  <a:cubicBezTo>
                    <a:pt x="750447" y="516753"/>
                    <a:pt x="815354" y="452992"/>
                    <a:pt x="815354" y="374651"/>
                  </a:cubicBezTo>
                  <a:cubicBezTo>
                    <a:pt x="815354" y="296309"/>
                    <a:pt x="750475" y="232548"/>
                    <a:pt x="670697" y="232548"/>
                  </a:cubicBezTo>
                  <a:lnTo>
                    <a:pt x="657544" y="232548"/>
                  </a:lnTo>
                  <a:lnTo>
                    <a:pt x="657544" y="219628"/>
                  </a:lnTo>
                  <a:cubicBezTo>
                    <a:pt x="657544" y="112752"/>
                    <a:pt x="569045" y="25842"/>
                    <a:pt x="460275" y="25842"/>
                  </a:cubicBezTo>
                  <a:cubicBezTo>
                    <a:pt x="386341" y="25842"/>
                    <a:pt x="321822" y="61993"/>
                    <a:pt x="287651" y="122544"/>
                  </a:cubicBezTo>
                  <a:lnTo>
                    <a:pt x="283913" y="129209"/>
                  </a:lnTo>
                  <a:lnTo>
                    <a:pt x="263006" y="129209"/>
                  </a:lnTo>
                  <a:cubicBezTo>
                    <a:pt x="185444" y="129209"/>
                    <a:pt x="157809" y="182579"/>
                    <a:pt x="157809" y="232548"/>
                  </a:cubicBezTo>
                  <a:lnTo>
                    <a:pt x="157809" y="245469"/>
                  </a:lnTo>
                  <a:lnTo>
                    <a:pt x="144656" y="245469"/>
                  </a:lnTo>
                  <a:cubicBezTo>
                    <a:pt x="77201" y="245469"/>
                    <a:pt x="26306" y="300988"/>
                    <a:pt x="26306" y="374651"/>
                  </a:cubicBezTo>
                  <a:lnTo>
                    <a:pt x="36794" y="425556"/>
                  </a:lnTo>
                  <a:lnTo>
                    <a:pt x="10491" y="425556"/>
                  </a:lnTo>
                  <a:lnTo>
                    <a:pt x="0" y="374651"/>
                  </a:lnTo>
                  <a:cubicBezTo>
                    <a:pt x="0" y="290869"/>
                    <a:pt x="55880" y="226618"/>
                    <a:pt x="131946" y="220144"/>
                  </a:cubicBezTo>
                  <a:cubicBezTo>
                    <a:pt x="137124" y="148767"/>
                    <a:pt x="187411" y="103340"/>
                    <a:pt x="263006" y="103340"/>
                  </a:cubicBezTo>
                  <a:lnTo>
                    <a:pt x="268572" y="103340"/>
                  </a:lnTo>
                  <a:cubicBezTo>
                    <a:pt x="308281" y="38491"/>
                    <a:pt x="379363" y="0"/>
                    <a:pt x="460275" y="0"/>
                  </a:cubicBezTo>
                  <a:close/>
                </a:path>
              </a:pathLst>
            </a:custGeom>
            <a:solidFill>
              <a:srgbClr val="39523E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矩形: 圓角化同側角落 286">
              <a:extLst>
                <a:ext uri="{FF2B5EF4-FFF2-40B4-BE49-F238E27FC236}">
                  <a16:creationId xmlns:a16="http://schemas.microsoft.com/office/drawing/2014/main" id="{6332F32B-83EF-495F-899F-71EC8E04C303}"/>
                </a:ext>
              </a:extLst>
            </p:cNvPr>
            <p:cNvSpPr/>
            <p:nvPr/>
          </p:nvSpPr>
          <p:spPr>
            <a:xfrm>
              <a:off x="6707874" y="4360460"/>
              <a:ext cx="928047" cy="177421"/>
            </a:xfrm>
            <a:prstGeom prst="round2SameRect">
              <a:avLst/>
            </a:prstGeom>
            <a:noFill/>
            <a:ln w="19050">
              <a:solidFill>
                <a:srgbClr val="3952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矩形: 圓角 287">
              <a:extLst>
                <a:ext uri="{FF2B5EF4-FFF2-40B4-BE49-F238E27FC236}">
                  <a16:creationId xmlns:a16="http://schemas.microsoft.com/office/drawing/2014/main" id="{B516203A-8CBB-444C-81C1-DE6DB1433C10}"/>
                </a:ext>
              </a:extLst>
            </p:cNvPr>
            <p:cNvSpPr/>
            <p:nvPr/>
          </p:nvSpPr>
          <p:spPr>
            <a:xfrm>
              <a:off x="7327167" y="4427815"/>
              <a:ext cx="211760" cy="53060"/>
            </a:xfrm>
            <a:prstGeom prst="roundRect">
              <a:avLst/>
            </a:prstGeom>
            <a:noFill/>
            <a:ln w="19050">
              <a:solidFill>
                <a:srgbClr val="3952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9" name="文字方塊 288">
            <a:extLst>
              <a:ext uri="{FF2B5EF4-FFF2-40B4-BE49-F238E27FC236}">
                <a16:creationId xmlns:a16="http://schemas.microsoft.com/office/drawing/2014/main" id="{2F811D02-BA4D-495E-A1B1-A3BADBC860C4}"/>
              </a:ext>
            </a:extLst>
          </p:cNvPr>
          <p:cNvSpPr txBox="1"/>
          <p:nvPr/>
        </p:nvSpPr>
        <p:spPr>
          <a:xfrm>
            <a:off x="4534922" y="1982530"/>
            <a:ext cx="695104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050" b="1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Target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03ED537-4F73-4C08-93B3-B2F3542F5216}"/>
              </a:ext>
            </a:extLst>
          </p:cNvPr>
          <p:cNvSpPr/>
          <p:nvPr/>
        </p:nvSpPr>
        <p:spPr>
          <a:xfrm>
            <a:off x="7189078" y="2339023"/>
            <a:ext cx="122395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Cloud object storage space</a:t>
            </a:r>
          </a:p>
        </p:txBody>
      </p:sp>
      <p:grpSp>
        <p:nvGrpSpPr>
          <p:cNvPr id="436" name="群組 435">
            <a:extLst>
              <a:ext uri="{FF2B5EF4-FFF2-40B4-BE49-F238E27FC236}">
                <a16:creationId xmlns:a16="http://schemas.microsoft.com/office/drawing/2014/main" id="{7EAA582B-7454-468A-B571-4D23424B2724}"/>
              </a:ext>
            </a:extLst>
          </p:cNvPr>
          <p:cNvGrpSpPr/>
          <p:nvPr/>
        </p:nvGrpSpPr>
        <p:grpSpPr>
          <a:xfrm>
            <a:off x="7261108" y="2894120"/>
            <a:ext cx="1087499" cy="758790"/>
            <a:chOff x="6134382" y="1540701"/>
            <a:chExt cx="4347102" cy="3033140"/>
          </a:xfrm>
        </p:grpSpPr>
        <p:grpSp>
          <p:nvGrpSpPr>
            <p:cNvPr id="437" name="群組 436">
              <a:extLst>
                <a:ext uri="{FF2B5EF4-FFF2-40B4-BE49-F238E27FC236}">
                  <a16:creationId xmlns:a16="http://schemas.microsoft.com/office/drawing/2014/main" id="{15B256A0-76B2-465F-921B-BFF432C3DE70}"/>
                </a:ext>
              </a:extLst>
            </p:cNvPr>
            <p:cNvGrpSpPr/>
            <p:nvPr/>
          </p:nvGrpSpPr>
          <p:grpSpPr>
            <a:xfrm>
              <a:off x="6134382" y="1540701"/>
              <a:ext cx="4347102" cy="3013137"/>
              <a:chOff x="2426218" y="335742"/>
              <a:chExt cx="7276477" cy="5043588"/>
            </a:xfrm>
          </p:grpSpPr>
          <p:pic>
            <p:nvPicPr>
              <p:cNvPr id="441" name="圖形 440">
                <a:extLst>
                  <a:ext uri="{FF2B5EF4-FFF2-40B4-BE49-F238E27FC236}">
                    <a16:creationId xmlns:a16="http://schemas.microsoft.com/office/drawing/2014/main" id="{7A0C5C1F-DCD0-4B51-BC2D-9F75952FBD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847477" y="335742"/>
                <a:ext cx="6258560" cy="4326014"/>
              </a:xfrm>
              <a:prstGeom prst="rect">
                <a:avLst/>
              </a:prstGeom>
            </p:spPr>
          </p:pic>
          <p:sp>
            <p:nvSpPr>
              <p:cNvPr id="442" name="矩形 441">
                <a:extLst>
                  <a:ext uri="{FF2B5EF4-FFF2-40B4-BE49-F238E27FC236}">
                    <a16:creationId xmlns:a16="http://schemas.microsoft.com/office/drawing/2014/main" id="{3014A457-AADB-467B-A6DD-63AB12304664}"/>
                  </a:ext>
                </a:extLst>
              </p:cNvPr>
              <p:cNvSpPr/>
              <p:nvPr/>
            </p:nvSpPr>
            <p:spPr>
              <a:xfrm>
                <a:off x="549923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3" name="矩形 442">
                <a:extLst>
                  <a:ext uri="{FF2B5EF4-FFF2-40B4-BE49-F238E27FC236}">
                    <a16:creationId xmlns:a16="http://schemas.microsoft.com/office/drawing/2014/main" id="{DF14F322-4192-4CBA-B141-E877C0A331A3}"/>
                  </a:ext>
                </a:extLst>
              </p:cNvPr>
              <p:cNvSpPr/>
              <p:nvPr/>
            </p:nvSpPr>
            <p:spPr>
              <a:xfrm>
                <a:off x="594627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4" name="矩形 443">
                <a:extLst>
                  <a:ext uri="{FF2B5EF4-FFF2-40B4-BE49-F238E27FC236}">
                    <a16:creationId xmlns:a16="http://schemas.microsoft.com/office/drawing/2014/main" id="{A8FD5397-A80B-4D9E-A77B-7AEDB9969505}"/>
                  </a:ext>
                </a:extLst>
              </p:cNvPr>
              <p:cNvSpPr/>
              <p:nvPr/>
            </p:nvSpPr>
            <p:spPr>
              <a:xfrm>
                <a:off x="640347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45" name="群組 444">
                <a:extLst>
                  <a:ext uri="{FF2B5EF4-FFF2-40B4-BE49-F238E27FC236}">
                    <a16:creationId xmlns:a16="http://schemas.microsoft.com/office/drawing/2014/main" id="{B9B6C846-0B1C-4528-BD7D-CE86C190FDEE}"/>
                  </a:ext>
                </a:extLst>
              </p:cNvPr>
              <p:cNvGrpSpPr/>
              <p:nvPr/>
            </p:nvGrpSpPr>
            <p:grpSpPr>
              <a:xfrm>
                <a:off x="2426218" y="4123037"/>
                <a:ext cx="1071485" cy="1071480"/>
                <a:chOff x="551616" y="5265594"/>
                <a:chExt cx="222492" cy="222491"/>
              </a:xfrm>
            </p:grpSpPr>
            <p:sp>
              <p:nvSpPr>
                <p:cNvPr id="453" name="手繪多邊形: 圖案 452">
                  <a:extLst>
                    <a:ext uri="{FF2B5EF4-FFF2-40B4-BE49-F238E27FC236}">
                      <a16:creationId xmlns:a16="http://schemas.microsoft.com/office/drawing/2014/main" id="{DBC5FF0F-7CC7-4D50-8B2B-072529194C63}"/>
                    </a:ext>
                  </a:extLst>
                </p:cNvPr>
                <p:cNvSpPr/>
                <p:nvPr/>
              </p:nvSpPr>
              <p:spPr>
                <a:xfrm>
                  <a:off x="731494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4" name="手繪多邊形: 圖案 453">
                  <a:extLst>
                    <a:ext uri="{FF2B5EF4-FFF2-40B4-BE49-F238E27FC236}">
                      <a16:creationId xmlns:a16="http://schemas.microsoft.com/office/drawing/2014/main" id="{6ED4E485-B5A5-4F54-BCCC-3543DB3B4036}"/>
                    </a:ext>
                  </a:extLst>
                </p:cNvPr>
                <p:cNvSpPr/>
                <p:nvPr/>
              </p:nvSpPr>
              <p:spPr>
                <a:xfrm>
                  <a:off x="64157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5" name="手繪多邊形: 圖案 454">
                  <a:extLst>
                    <a:ext uri="{FF2B5EF4-FFF2-40B4-BE49-F238E27FC236}">
                      <a16:creationId xmlns:a16="http://schemas.microsoft.com/office/drawing/2014/main" id="{4ECC2B0E-2D2F-4091-8C43-B1900A8FB00E}"/>
                    </a:ext>
                  </a:extLst>
                </p:cNvPr>
                <p:cNvSpPr/>
                <p:nvPr/>
              </p:nvSpPr>
              <p:spPr>
                <a:xfrm>
                  <a:off x="731494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6" name="手繪多邊形: 圖案 455">
                  <a:extLst>
                    <a:ext uri="{FF2B5EF4-FFF2-40B4-BE49-F238E27FC236}">
                      <a16:creationId xmlns:a16="http://schemas.microsoft.com/office/drawing/2014/main" id="{BE7B51C3-31D4-4457-A602-010F27A6865A}"/>
                    </a:ext>
                  </a:extLst>
                </p:cNvPr>
                <p:cNvSpPr/>
                <p:nvPr/>
              </p:nvSpPr>
              <p:spPr>
                <a:xfrm>
                  <a:off x="64157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7" name="手繪多邊形: 圖案 456">
                  <a:extLst>
                    <a:ext uri="{FF2B5EF4-FFF2-40B4-BE49-F238E27FC236}">
                      <a16:creationId xmlns:a16="http://schemas.microsoft.com/office/drawing/2014/main" id="{2E12E695-AEC8-4110-A16F-8DB75046DE3E}"/>
                    </a:ext>
                  </a:extLst>
                </p:cNvPr>
                <p:cNvSpPr/>
                <p:nvPr/>
              </p:nvSpPr>
              <p:spPr>
                <a:xfrm>
                  <a:off x="731494" y="5445471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8" name="手繪多邊形: 圖案 457">
                  <a:extLst>
                    <a:ext uri="{FF2B5EF4-FFF2-40B4-BE49-F238E27FC236}">
                      <a16:creationId xmlns:a16="http://schemas.microsoft.com/office/drawing/2014/main" id="{2E983F30-0BFD-4D84-BB52-EFFBEB1AB7DB}"/>
                    </a:ext>
                  </a:extLst>
                </p:cNvPr>
                <p:cNvSpPr/>
                <p:nvPr/>
              </p:nvSpPr>
              <p:spPr>
                <a:xfrm>
                  <a:off x="551616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46" name="群組 445">
                <a:extLst>
                  <a:ext uri="{FF2B5EF4-FFF2-40B4-BE49-F238E27FC236}">
                    <a16:creationId xmlns:a16="http://schemas.microsoft.com/office/drawing/2014/main" id="{718DBCF2-FB69-43CF-AA86-89195CF2DBDA}"/>
                  </a:ext>
                </a:extLst>
              </p:cNvPr>
              <p:cNvGrpSpPr/>
              <p:nvPr/>
            </p:nvGrpSpPr>
            <p:grpSpPr>
              <a:xfrm>
                <a:off x="8614059" y="4290924"/>
                <a:ext cx="1088636" cy="1088406"/>
                <a:chOff x="1385335" y="5265594"/>
                <a:chExt cx="222540" cy="222492"/>
              </a:xfrm>
            </p:grpSpPr>
            <p:sp>
              <p:nvSpPr>
                <p:cNvPr id="447" name="手繪多邊形: 圖案 446">
                  <a:extLst>
                    <a:ext uri="{FF2B5EF4-FFF2-40B4-BE49-F238E27FC236}">
                      <a16:creationId xmlns:a16="http://schemas.microsoft.com/office/drawing/2014/main" id="{F08276DA-1C5E-47C6-98C2-6114D7DE923D}"/>
                    </a:ext>
                  </a:extLst>
                </p:cNvPr>
                <p:cNvSpPr/>
                <p:nvPr/>
              </p:nvSpPr>
              <p:spPr>
                <a:xfrm>
                  <a:off x="1385335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8" name="手繪多邊形: 圖案 447">
                  <a:extLst>
                    <a:ext uri="{FF2B5EF4-FFF2-40B4-BE49-F238E27FC236}">
                      <a16:creationId xmlns:a16="http://schemas.microsoft.com/office/drawing/2014/main" id="{75F26158-3632-46EF-8638-94AC5DD6F259}"/>
                    </a:ext>
                  </a:extLst>
                </p:cNvPr>
                <p:cNvSpPr/>
                <p:nvPr/>
              </p:nvSpPr>
              <p:spPr>
                <a:xfrm>
                  <a:off x="147529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9" name="手繪多邊形: 圖案 448">
                  <a:extLst>
                    <a:ext uri="{FF2B5EF4-FFF2-40B4-BE49-F238E27FC236}">
                      <a16:creationId xmlns:a16="http://schemas.microsoft.com/office/drawing/2014/main" id="{DFD5F641-082E-4436-B669-455EE462EFB5}"/>
                    </a:ext>
                  </a:extLst>
                </p:cNvPr>
                <p:cNvSpPr/>
                <p:nvPr/>
              </p:nvSpPr>
              <p:spPr>
                <a:xfrm>
                  <a:off x="1385335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0" name="手繪多邊形: 圖案 449">
                  <a:extLst>
                    <a:ext uri="{FF2B5EF4-FFF2-40B4-BE49-F238E27FC236}">
                      <a16:creationId xmlns:a16="http://schemas.microsoft.com/office/drawing/2014/main" id="{5D4224AA-A3C1-4EC4-9712-6F971F3E3245}"/>
                    </a:ext>
                  </a:extLst>
                </p:cNvPr>
                <p:cNvSpPr/>
                <p:nvPr/>
              </p:nvSpPr>
              <p:spPr>
                <a:xfrm>
                  <a:off x="147529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1" name="手繪多邊形: 圖案 450">
                  <a:extLst>
                    <a:ext uri="{FF2B5EF4-FFF2-40B4-BE49-F238E27FC236}">
                      <a16:creationId xmlns:a16="http://schemas.microsoft.com/office/drawing/2014/main" id="{DA762789-57CD-4A00-A715-75F853DD3659}"/>
                    </a:ext>
                  </a:extLst>
                </p:cNvPr>
                <p:cNvSpPr/>
                <p:nvPr/>
              </p:nvSpPr>
              <p:spPr>
                <a:xfrm>
                  <a:off x="1385335" y="5445472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2" name="手繪多邊形: 圖案 451">
                  <a:extLst>
                    <a:ext uri="{FF2B5EF4-FFF2-40B4-BE49-F238E27FC236}">
                      <a16:creationId xmlns:a16="http://schemas.microsoft.com/office/drawing/2014/main" id="{A28CDE9D-1057-4D81-AD53-DFB6D9BC1F3A}"/>
                    </a:ext>
                  </a:extLst>
                </p:cNvPr>
                <p:cNvSpPr/>
                <p:nvPr/>
              </p:nvSpPr>
              <p:spPr>
                <a:xfrm>
                  <a:off x="1565261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438" name="矩形 437">
              <a:extLst>
                <a:ext uri="{FF2B5EF4-FFF2-40B4-BE49-F238E27FC236}">
                  <a16:creationId xmlns:a16="http://schemas.microsoft.com/office/drawing/2014/main" id="{CB03ECB6-11F5-498A-B3C2-B9561E43A8C9}"/>
                </a:ext>
              </a:extLst>
            </p:cNvPr>
            <p:cNvSpPr/>
            <p:nvPr/>
          </p:nvSpPr>
          <p:spPr>
            <a:xfrm>
              <a:off x="7019442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9" name="矩形 438">
              <a:extLst>
                <a:ext uri="{FF2B5EF4-FFF2-40B4-BE49-F238E27FC236}">
                  <a16:creationId xmlns:a16="http://schemas.microsoft.com/office/drawing/2014/main" id="{5EA1B084-0431-4107-B54F-67DF9495CA90}"/>
                </a:ext>
              </a:extLst>
            </p:cNvPr>
            <p:cNvSpPr/>
            <p:nvPr/>
          </p:nvSpPr>
          <p:spPr>
            <a:xfrm>
              <a:off x="8077200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0" name="矩形 439">
              <a:extLst>
                <a:ext uri="{FF2B5EF4-FFF2-40B4-BE49-F238E27FC236}">
                  <a16:creationId xmlns:a16="http://schemas.microsoft.com/office/drawing/2014/main" id="{F8F97A7B-27BA-4EEC-8B7E-715C973AF99F}"/>
                </a:ext>
              </a:extLst>
            </p:cNvPr>
            <p:cNvSpPr/>
            <p:nvPr/>
          </p:nvSpPr>
          <p:spPr>
            <a:xfrm>
              <a:off x="9067800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3" name="圖形 211">
            <a:extLst>
              <a:ext uri="{FF2B5EF4-FFF2-40B4-BE49-F238E27FC236}">
                <a16:creationId xmlns:a16="http://schemas.microsoft.com/office/drawing/2014/main" id="{E53ADF60-DF45-4B88-9903-D98C41C2697B}"/>
              </a:ext>
            </a:extLst>
          </p:cNvPr>
          <p:cNvGrpSpPr/>
          <p:nvPr/>
        </p:nvGrpSpPr>
        <p:grpSpPr>
          <a:xfrm>
            <a:off x="7577375" y="3140710"/>
            <a:ext cx="172020" cy="210110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464" name="手繪多邊形: 圖案 463">
              <a:extLst>
                <a:ext uri="{FF2B5EF4-FFF2-40B4-BE49-F238E27FC236}">
                  <a16:creationId xmlns:a16="http://schemas.microsoft.com/office/drawing/2014/main" id="{80E48FAD-5E2C-4B07-80BC-6841174E1621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5" name="手繪多邊形: 圖案 464">
              <a:extLst>
                <a:ext uri="{FF2B5EF4-FFF2-40B4-BE49-F238E27FC236}">
                  <a16:creationId xmlns:a16="http://schemas.microsoft.com/office/drawing/2014/main" id="{A071547E-E941-4D98-962E-9531009676B5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6" name="手繪多邊形: 圖案 465">
              <a:extLst>
                <a:ext uri="{FF2B5EF4-FFF2-40B4-BE49-F238E27FC236}">
                  <a16:creationId xmlns:a16="http://schemas.microsoft.com/office/drawing/2014/main" id="{9A97EBD5-BF1A-48F7-826E-428ED80781D0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97" name="圖片 196" descr="一張含有 向量圖形 的圖片&#10;&#10;自動產生的描述">
            <a:extLst>
              <a:ext uri="{FF2B5EF4-FFF2-40B4-BE49-F238E27FC236}">
                <a16:creationId xmlns:a16="http://schemas.microsoft.com/office/drawing/2014/main" id="{FF688B74-E9B0-ED4D-BE54-30BF98F469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7722" y="1256012"/>
            <a:ext cx="822564" cy="822562"/>
          </a:xfrm>
          <a:prstGeom prst="roundRect">
            <a:avLst>
              <a:gd name="adj" fmla="val 23763"/>
            </a:avLst>
          </a:prstGeom>
          <a:ln w="28575">
            <a:noFill/>
          </a:ln>
          <a:effectLst/>
        </p:spPr>
      </p:pic>
      <p:grpSp>
        <p:nvGrpSpPr>
          <p:cNvPr id="198" name="群組 197">
            <a:extLst>
              <a:ext uri="{FF2B5EF4-FFF2-40B4-BE49-F238E27FC236}">
                <a16:creationId xmlns:a16="http://schemas.microsoft.com/office/drawing/2014/main" id="{3502B36C-A39A-458B-81E2-FAF0C1B43461}"/>
              </a:ext>
            </a:extLst>
          </p:cNvPr>
          <p:cNvGrpSpPr/>
          <p:nvPr/>
        </p:nvGrpSpPr>
        <p:grpSpPr>
          <a:xfrm>
            <a:off x="7440096" y="3811016"/>
            <a:ext cx="730640" cy="669242"/>
            <a:chOff x="7839789" y="5312644"/>
            <a:chExt cx="974188" cy="892320"/>
          </a:xfrm>
        </p:grpSpPr>
        <p:sp>
          <p:nvSpPr>
            <p:cNvPr id="199" name="文字方塊 198">
              <a:extLst>
                <a:ext uri="{FF2B5EF4-FFF2-40B4-BE49-F238E27FC236}">
                  <a16:creationId xmlns:a16="http://schemas.microsoft.com/office/drawing/2014/main" id="{9A0E53F5-A091-4776-AEC5-7F1E9A42F0DC}"/>
                </a:ext>
              </a:extLst>
            </p:cNvPr>
            <p:cNvSpPr txBox="1"/>
            <p:nvPr/>
          </p:nvSpPr>
          <p:spPr>
            <a:xfrm>
              <a:off x="7839789" y="5897189"/>
              <a:ext cx="974188" cy="307775"/>
            </a:xfrm>
            <a:prstGeom prst="rect">
              <a:avLst/>
            </a:prstGeom>
            <a:solidFill>
              <a:srgbClr val="353932"/>
            </a:solidFill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altLang="zh-TW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snapshot</a:t>
              </a:r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200" name="圖形 152">
              <a:extLst>
                <a:ext uri="{FF2B5EF4-FFF2-40B4-BE49-F238E27FC236}">
                  <a16:creationId xmlns:a16="http://schemas.microsoft.com/office/drawing/2014/main" id="{4F9A9F03-2D16-482B-8B22-560EAD06EC37}"/>
                </a:ext>
              </a:extLst>
            </p:cNvPr>
            <p:cNvGrpSpPr/>
            <p:nvPr/>
          </p:nvGrpSpPr>
          <p:grpSpPr>
            <a:xfrm flipH="1">
              <a:off x="7884633" y="5312644"/>
              <a:ext cx="412922" cy="531799"/>
              <a:chOff x="9272428" y="5069210"/>
              <a:chExt cx="458537" cy="590550"/>
            </a:xfrm>
          </p:grpSpPr>
          <p:sp>
            <p:nvSpPr>
              <p:cNvPr id="277" name="手繪多邊形: 圖案 276">
                <a:extLst>
                  <a:ext uri="{FF2B5EF4-FFF2-40B4-BE49-F238E27FC236}">
                    <a16:creationId xmlns:a16="http://schemas.microsoft.com/office/drawing/2014/main" id="{E2B1DB29-115B-45A2-A11D-7F7BE2E768B7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手繪多邊形: 圖案 277">
                <a:extLst>
                  <a:ext uri="{FF2B5EF4-FFF2-40B4-BE49-F238E27FC236}">
                    <a16:creationId xmlns:a16="http://schemas.microsoft.com/office/drawing/2014/main" id="{6673CC6A-3DF3-45B2-9B43-6AB608319690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手繪多邊形: 圖案 278">
                <a:extLst>
                  <a:ext uri="{FF2B5EF4-FFF2-40B4-BE49-F238E27FC236}">
                    <a16:creationId xmlns:a16="http://schemas.microsoft.com/office/drawing/2014/main" id="{33863368-EE21-4666-8545-8B51D1A3294E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手繪多邊形: 圖案 279">
                <a:extLst>
                  <a:ext uri="{FF2B5EF4-FFF2-40B4-BE49-F238E27FC236}">
                    <a16:creationId xmlns:a16="http://schemas.microsoft.com/office/drawing/2014/main" id="{3F86B91F-D404-448A-8D79-DD49A8C439B4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手繪多邊形: 圖案 280">
                <a:extLst>
                  <a:ext uri="{FF2B5EF4-FFF2-40B4-BE49-F238E27FC236}">
                    <a16:creationId xmlns:a16="http://schemas.microsoft.com/office/drawing/2014/main" id="{8BE7ACA1-E162-4487-9E13-3B2A804DE2BB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手繪多邊形: 圖案 291">
                <a:extLst>
                  <a:ext uri="{FF2B5EF4-FFF2-40B4-BE49-F238E27FC236}">
                    <a16:creationId xmlns:a16="http://schemas.microsoft.com/office/drawing/2014/main" id="{CF06C327-3D82-49CD-BCB2-16E14185CDC2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手繪多邊形: 圖案 304">
                <a:extLst>
                  <a:ext uri="{FF2B5EF4-FFF2-40B4-BE49-F238E27FC236}">
                    <a16:creationId xmlns:a16="http://schemas.microsoft.com/office/drawing/2014/main" id="{C60E3718-E389-41E3-86FC-1E4234F43F15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手繪多邊形: 圖案 305">
                <a:extLst>
                  <a:ext uri="{FF2B5EF4-FFF2-40B4-BE49-F238E27FC236}">
                    <a16:creationId xmlns:a16="http://schemas.microsoft.com/office/drawing/2014/main" id="{B8808E35-B787-47C9-9A42-6E724486BFB7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手繪多邊形: 圖案 306">
                <a:extLst>
                  <a:ext uri="{FF2B5EF4-FFF2-40B4-BE49-F238E27FC236}">
                    <a16:creationId xmlns:a16="http://schemas.microsoft.com/office/drawing/2014/main" id="{0CCC998D-E98D-46D7-BC63-FFD04D1B93BF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手繪多邊形: 圖案 307">
                <a:extLst>
                  <a:ext uri="{FF2B5EF4-FFF2-40B4-BE49-F238E27FC236}">
                    <a16:creationId xmlns:a16="http://schemas.microsoft.com/office/drawing/2014/main" id="{D25D9787-AC5F-4494-A215-39BE258576E3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手繪多邊形: 圖案 308">
                <a:extLst>
                  <a:ext uri="{FF2B5EF4-FFF2-40B4-BE49-F238E27FC236}">
                    <a16:creationId xmlns:a16="http://schemas.microsoft.com/office/drawing/2014/main" id="{2956FEDB-2DB2-4F21-A56C-7D9445873B9D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手繪多邊形: 圖案 309">
                <a:extLst>
                  <a:ext uri="{FF2B5EF4-FFF2-40B4-BE49-F238E27FC236}">
                    <a16:creationId xmlns:a16="http://schemas.microsoft.com/office/drawing/2014/main" id="{2EAF9211-EBA4-4C1C-AAE1-51564C934B41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1" name="手繪多邊形: 圖案 200">
              <a:extLst>
                <a:ext uri="{FF2B5EF4-FFF2-40B4-BE49-F238E27FC236}">
                  <a16:creationId xmlns:a16="http://schemas.microsoft.com/office/drawing/2014/main" id="{A92CAFFF-656D-4A65-B095-C7AE0945087E}"/>
                </a:ext>
              </a:extLst>
            </p:cNvPr>
            <p:cNvSpPr/>
            <p:nvPr/>
          </p:nvSpPr>
          <p:spPr>
            <a:xfrm flipH="1">
              <a:off x="8360662" y="5369957"/>
              <a:ext cx="311798" cy="42887"/>
            </a:xfrm>
            <a:custGeom>
              <a:avLst/>
              <a:gdLst>
                <a:gd name="connsiteX0" fmla="*/ 7112 w 346242"/>
                <a:gd name="connsiteY0" fmla="*/ 53912 h 47625"/>
                <a:gd name="connsiteX1" fmla="*/ 0 w 346242"/>
                <a:gd name="connsiteY1" fmla="*/ 40957 h 47625"/>
                <a:gd name="connsiteX2" fmla="*/ 174057 w 346242"/>
                <a:gd name="connsiteY2" fmla="*/ 0 h 47625"/>
                <a:gd name="connsiteX3" fmla="*/ 346429 w 346242"/>
                <a:gd name="connsiteY3" fmla="*/ 40005 h 47625"/>
                <a:gd name="connsiteX4" fmla="*/ 339505 w 346242"/>
                <a:gd name="connsiteY4" fmla="*/ 53054 h 47625"/>
                <a:gd name="connsiteX5" fmla="*/ 173963 w 346242"/>
                <a:gd name="connsiteY5" fmla="*/ 14764 h 47625"/>
                <a:gd name="connsiteX6" fmla="*/ 7112 w 346242"/>
                <a:gd name="connsiteY6" fmla="*/ 5391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242" h="47625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" name="手繪多邊形: 圖案 201">
              <a:extLst>
                <a:ext uri="{FF2B5EF4-FFF2-40B4-BE49-F238E27FC236}">
                  <a16:creationId xmlns:a16="http://schemas.microsoft.com/office/drawing/2014/main" id="{773A9717-E229-40D8-A591-11E150620F8F}"/>
                </a:ext>
              </a:extLst>
            </p:cNvPr>
            <p:cNvSpPr/>
            <p:nvPr/>
          </p:nvSpPr>
          <p:spPr>
            <a:xfrm flipH="1">
              <a:off x="8310689" y="5314718"/>
              <a:ext cx="412922" cy="531802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" name="手繪多邊形: 圖案 202">
              <a:extLst>
                <a:ext uri="{FF2B5EF4-FFF2-40B4-BE49-F238E27FC236}">
                  <a16:creationId xmlns:a16="http://schemas.microsoft.com/office/drawing/2014/main" id="{2EC99132-1CB5-48EC-998B-217A9766F785}"/>
                </a:ext>
              </a:extLst>
            </p:cNvPr>
            <p:cNvSpPr/>
            <p:nvPr/>
          </p:nvSpPr>
          <p:spPr>
            <a:xfrm flipH="1">
              <a:off x="8508134" y="5651898"/>
              <a:ext cx="50562" cy="51465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8" name="手繪多邊形: 圖案 237">
              <a:extLst>
                <a:ext uri="{FF2B5EF4-FFF2-40B4-BE49-F238E27FC236}">
                  <a16:creationId xmlns:a16="http://schemas.microsoft.com/office/drawing/2014/main" id="{E0D8AB38-E844-4D32-AC21-F1733C354809}"/>
                </a:ext>
              </a:extLst>
            </p:cNvPr>
            <p:cNvSpPr/>
            <p:nvPr/>
          </p:nvSpPr>
          <p:spPr>
            <a:xfrm flipH="1">
              <a:off x="8537374" y="5617330"/>
              <a:ext cx="33708" cy="51465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9" name="手繪多邊形: 圖案 238">
              <a:extLst>
                <a:ext uri="{FF2B5EF4-FFF2-40B4-BE49-F238E27FC236}">
                  <a16:creationId xmlns:a16="http://schemas.microsoft.com/office/drawing/2014/main" id="{8FDF6B2B-1609-481D-B689-53844E2A97AC}"/>
                </a:ext>
              </a:extLst>
            </p:cNvPr>
            <p:cNvSpPr/>
            <p:nvPr/>
          </p:nvSpPr>
          <p:spPr>
            <a:xfrm flipH="1">
              <a:off x="8453611" y="5577960"/>
              <a:ext cx="50562" cy="51465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0" name="手繪多邊形: 圖案 239">
              <a:extLst>
                <a:ext uri="{FF2B5EF4-FFF2-40B4-BE49-F238E27FC236}">
                  <a16:creationId xmlns:a16="http://schemas.microsoft.com/office/drawing/2014/main" id="{3D532864-60C3-4D0A-86A7-F1DCE0F51982}"/>
                </a:ext>
              </a:extLst>
            </p:cNvPr>
            <p:cNvSpPr/>
            <p:nvPr/>
          </p:nvSpPr>
          <p:spPr>
            <a:xfrm flipH="1">
              <a:off x="8502572" y="5578303"/>
              <a:ext cx="58989" cy="25732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1" name="手繪多邊形: 圖案 240">
              <a:extLst>
                <a:ext uri="{FF2B5EF4-FFF2-40B4-BE49-F238E27FC236}">
                  <a16:creationId xmlns:a16="http://schemas.microsoft.com/office/drawing/2014/main" id="{C3B2E8D4-7512-4844-BBCD-CAACEA53F16E}"/>
                </a:ext>
              </a:extLst>
            </p:cNvPr>
            <p:cNvSpPr/>
            <p:nvPr/>
          </p:nvSpPr>
          <p:spPr>
            <a:xfrm flipH="1">
              <a:off x="8448133" y="5612527"/>
              <a:ext cx="33708" cy="51465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手繪多邊形: 圖案 241">
              <a:extLst>
                <a:ext uri="{FF2B5EF4-FFF2-40B4-BE49-F238E27FC236}">
                  <a16:creationId xmlns:a16="http://schemas.microsoft.com/office/drawing/2014/main" id="{20D4B699-7231-4D2E-B3F6-A8BF1E5A39F9}"/>
                </a:ext>
              </a:extLst>
            </p:cNvPr>
            <p:cNvSpPr/>
            <p:nvPr/>
          </p:nvSpPr>
          <p:spPr>
            <a:xfrm flipH="1">
              <a:off x="8457824" y="5679003"/>
              <a:ext cx="58989" cy="25732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手繪多邊形: 圖案 242">
              <a:extLst>
                <a:ext uri="{FF2B5EF4-FFF2-40B4-BE49-F238E27FC236}">
                  <a16:creationId xmlns:a16="http://schemas.microsoft.com/office/drawing/2014/main" id="{3BF11BF6-B036-42DD-9969-11427342991F}"/>
                </a:ext>
              </a:extLst>
            </p:cNvPr>
            <p:cNvSpPr/>
            <p:nvPr/>
          </p:nvSpPr>
          <p:spPr>
            <a:xfrm flipH="1">
              <a:off x="8575633" y="5523236"/>
              <a:ext cx="67416" cy="60042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4" name="手繪多邊形: 圖案 243">
              <a:extLst>
                <a:ext uri="{FF2B5EF4-FFF2-40B4-BE49-F238E27FC236}">
                  <a16:creationId xmlns:a16="http://schemas.microsoft.com/office/drawing/2014/main" id="{48E24605-512F-4D4D-ACED-E6D065758FFD}"/>
                </a:ext>
              </a:extLst>
            </p:cNvPr>
            <p:cNvSpPr/>
            <p:nvPr/>
          </p:nvSpPr>
          <p:spPr>
            <a:xfrm flipH="1">
              <a:off x="8592487" y="5683120"/>
              <a:ext cx="50562" cy="60042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5" name="手繪多邊形: 圖案 274">
              <a:extLst>
                <a:ext uri="{FF2B5EF4-FFF2-40B4-BE49-F238E27FC236}">
                  <a16:creationId xmlns:a16="http://schemas.microsoft.com/office/drawing/2014/main" id="{77AFC5AB-2A2B-4D35-BF1A-4102CEE76EA2}"/>
                </a:ext>
              </a:extLst>
            </p:cNvPr>
            <p:cNvSpPr/>
            <p:nvPr/>
          </p:nvSpPr>
          <p:spPr>
            <a:xfrm flipH="1">
              <a:off x="8387375" y="5523236"/>
              <a:ext cx="58989" cy="51465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" name="手繪多邊形: 圖案 275">
              <a:extLst>
                <a:ext uri="{FF2B5EF4-FFF2-40B4-BE49-F238E27FC236}">
                  <a16:creationId xmlns:a16="http://schemas.microsoft.com/office/drawing/2014/main" id="{CA7EDC4B-C984-4907-8014-A08048EF540F}"/>
                </a:ext>
              </a:extLst>
            </p:cNvPr>
            <p:cNvSpPr/>
            <p:nvPr/>
          </p:nvSpPr>
          <p:spPr>
            <a:xfrm flipH="1">
              <a:off x="8382656" y="5676515"/>
              <a:ext cx="50562" cy="6862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1" name="圖形 211">
            <a:extLst>
              <a:ext uri="{FF2B5EF4-FFF2-40B4-BE49-F238E27FC236}">
                <a16:creationId xmlns:a16="http://schemas.microsoft.com/office/drawing/2014/main" id="{E8E68237-25B9-468C-80E8-34716B2AE555}"/>
              </a:ext>
            </a:extLst>
          </p:cNvPr>
          <p:cNvGrpSpPr/>
          <p:nvPr/>
        </p:nvGrpSpPr>
        <p:grpSpPr>
          <a:xfrm>
            <a:off x="7798313" y="3140710"/>
            <a:ext cx="172020" cy="210110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312" name="手繪多邊形: 圖案 311">
              <a:extLst>
                <a:ext uri="{FF2B5EF4-FFF2-40B4-BE49-F238E27FC236}">
                  <a16:creationId xmlns:a16="http://schemas.microsoft.com/office/drawing/2014/main" id="{66E28089-7A39-474D-8700-35EE14688F0A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手繪多邊形: 圖案 312">
              <a:extLst>
                <a:ext uri="{FF2B5EF4-FFF2-40B4-BE49-F238E27FC236}">
                  <a16:creationId xmlns:a16="http://schemas.microsoft.com/office/drawing/2014/main" id="{82F9FC01-FC67-4AEB-8C9E-F6E12409D9E1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手繪多邊形: 圖案 313">
              <a:extLst>
                <a:ext uri="{FF2B5EF4-FFF2-40B4-BE49-F238E27FC236}">
                  <a16:creationId xmlns:a16="http://schemas.microsoft.com/office/drawing/2014/main" id="{05D14FEE-F028-46CC-A152-3DFB0C31A955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4" name="群組 203">
            <a:extLst>
              <a:ext uri="{FF2B5EF4-FFF2-40B4-BE49-F238E27FC236}">
                <a16:creationId xmlns:a16="http://schemas.microsoft.com/office/drawing/2014/main" id="{E5C9E055-DD55-44C8-8BE9-0B473822E7BA}"/>
              </a:ext>
            </a:extLst>
          </p:cNvPr>
          <p:cNvGrpSpPr/>
          <p:nvPr/>
        </p:nvGrpSpPr>
        <p:grpSpPr>
          <a:xfrm>
            <a:off x="712942" y="3820118"/>
            <a:ext cx="1037708" cy="557298"/>
            <a:chOff x="816362" y="3780554"/>
            <a:chExt cx="1037708" cy="557298"/>
          </a:xfrm>
        </p:grpSpPr>
        <p:grpSp>
          <p:nvGrpSpPr>
            <p:cNvPr id="205" name="群組 204">
              <a:extLst>
                <a:ext uri="{FF2B5EF4-FFF2-40B4-BE49-F238E27FC236}">
                  <a16:creationId xmlns:a16="http://schemas.microsoft.com/office/drawing/2014/main" id="{4FA16105-7858-4F7C-88EF-A69454D2432D}"/>
                </a:ext>
              </a:extLst>
            </p:cNvPr>
            <p:cNvGrpSpPr/>
            <p:nvPr/>
          </p:nvGrpSpPr>
          <p:grpSpPr>
            <a:xfrm>
              <a:off x="1004058" y="3780554"/>
              <a:ext cx="850012" cy="546519"/>
              <a:chOff x="615070" y="1966505"/>
              <a:chExt cx="1115360" cy="665496"/>
            </a:xfrm>
            <a:noFill/>
          </p:grpSpPr>
          <p:sp>
            <p:nvSpPr>
              <p:cNvPr id="246" name="手繪多邊形: 圖案 245">
                <a:extLst>
                  <a:ext uri="{FF2B5EF4-FFF2-40B4-BE49-F238E27FC236}">
                    <a16:creationId xmlns:a16="http://schemas.microsoft.com/office/drawing/2014/main" id="{95E36456-BED5-4D84-B4C3-545D4BA2F7BD}"/>
                  </a:ext>
                </a:extLst>
              </p:cNvPr>
              <p:cNvSpPr/>
              <p:nvPr/>
            </p:nvSpPr>
            <p:spPr>
              <a:xfrm>
                <a:off x="933835" y="1966505"/>
                <a:ext cx="796595" cy="651099"/>
              </a:xfrm>
              <a:custGeom>
                <a:avLst/>
                <a:gdLst>
                  <a:gd name="connsiteX0" fmla="*/ 63593 w 796595"/>
                  <a:gd name="connsiteY0" fmla="*/ 607620 h 651099"/>
                  <a:gd name="connsiteX1" fmla="*/ 733001 w 796595"/>
                  <a:gd name="connsiteY1" fmla="*/ 607620 h 651099"/>
                  <a:gd name="connsiteX2" fmla="*/ 733001 w 796595"/>
                  <a:gd name="connsiteY2" fmla="*/ 651099 h 651099"/>
                  <a:gd name="connsiteX3" fmla="*/ 63593 w 796595"/>
                  <a:gd name="connsiteY3" fmla="*/ 651099 h 651099"/>
                  <a:gd name="connsiteX4" fmla="*/ 63148 w 796595"/>
                  <a:gd name="connsiteY4" fmla="*/ 60404 h 651099"/>
                  <a:gd name="connsiteX5" fmla="*/ 63148 w 796595"/>
                  <a:gd name="connsiteY5" fmla="*/ 464625 h 651099"/>
                  <a:gd name="connsiteX6" fmla="*/ 733390 w 796595"/>
                  <a:gd name="connsiteY6" fmla="*/ 464625 h 651099"/>
                  <a:gd name="connsiteX7" fmla="*/ 733390 w 796595"/>
                  <a:gd name="connsiteY7" fmla="*/ 60404 h 651099"/>
                  <a:gd name="connsiteX8" fmla="*/ 0 w 796595"/>
                  <a:gd name="connsiteY8" fmla="*/ 0 h 651099"/>
                  <a:gd name="connsiteX9" fmla="*/ 796595 w 796595"/>
                  <a:gd name="connsiteY9" fmla="*/ 0 h 651099"/>
                  <a:gd name="connsiteX10" fmla="*/ 796595 w 796595"/>
                  <a:gd name="connsiteY10" fmla="*/ 525032 h 651099"/>
                  <a:gd name="connsiteX11" fmla="*/ 509142 w 796595"/>
                  <a:gd name="connsiteY11" fmla="*/ 525032 h 651099"/>
                  <a:gd name="connsiteX12" fmla="*/ 509142 w 796595"/>
                  <a:gd name="connsiteY12" fmla="*/ 603286 h 651099"/>
                  <a:gd name="connsiteX13" fmla="*/ 287451 w 796595"/>
                  <a:gd name="connsiteY13" fmla="*/ 603286 h 651099"/>
                  <a:gd name="connsiteX14" fmla="*/ 287451 w 796595"/>
                  <a:gd name="connsiteY14" fmla="*/ 525032 h 651099"/>
                  <a:gd name="connsiteX15" fmla="*/ 0 w 796595"/>
                  <a:gd name="connsiteY15" fmla="*/ 525032 h 651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96595" h="651099">
                    <a:moveTo>
                      <a:pt x="63593" y="607620"/>
                    </a:moveTo>
                    <a:lnTo>
                      <a:pt x="733001" y="607620"/>
                    </a:lnTo>
                    <a:lnTo>
                      <a:pt x="733001" y="651099"/>
                    </a:lnTo>
                    <a:lnTo>
                      <a:pt x="63593" y="651099"/>
                    </a:lnTo>
                    <a:close/>
                    <a:moveTo>
                      <a:pt x="63148" y="60404"/>
                    </a:moveTo>
                    <a:lnTo>
                      <a:pt x="63148" y="464625"/>
                    </a:lnTo>
                    <a:lnTo>
                      <a:pt x="733390" y="464625"/>
                    </a:lnTo>
                    <a:lnTo>
                      <a:pt x="733390" y="60404"/>
                    </a:lnTo>
                    <a:close/>
                    <a:moveTo>
                      <a:pt x="0" y="0"/>
                    </a:moveTo>
                    <a:lnTo>
                      <a:pt x="796595" y="0"/>
                    </a:lnTo>
                    <a:lnTo>
                      <a:pt x="796595" y="525032"/>
                    </a:lnTo>
                    <a:lnTo>
                      <a:pt x="509142" y="525032"/>
                    </a:lnTo>
                    <a:lnTo>
                      <a:pt x="509142" y="603286"/>
                    </a:lnTo>
                    <a:lnTo>
                      <a:pt x="287451" y="603286"/>
                    </a:lnTo>
                    <a:lnTo>
                      <a:pt x="287451" y="525032"/>
                    </a:lnTo>
                    <a:lnTo>
                      <a:pt x="0" y="525032"/>
                    </a:lnTo>
                    <a:close/>
                  </a:path>
                </a:pathLst>
              </a:custGeom>
              <a:grpFill/>
              <a:ln w="19050" cap="rnd">
                <a:solidFill>
                  <a:srgbClr val="39523E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手繪多邊形: 圖案 246">
                <a:extLst>
                  <a:ext uri="{FF2B5EF4-FFF2-40B4-BE49-F238E27FC236}">
                    <a16:creationId xmlns:a16="http://schemas.microsoft.com/office/drawing/2014/main" id="{74EA34C0-13FE-4D6B-930D-5A1097FE99E9}"/>
                  </a:ext>
                </a:extLst>
              </p:cNvPr>
              <p:cNvSpPr/>
              <p:nvPr/>
            </p:nvSpPr>
            <p:spPr>
              <a:xfrm>
                <a:off x="615070" y="2045181"/>
                <a:ext cx="269504" cy="586820"/>
              </a:xfrm>
              <a:custGeom>
                <a:avLst/>
                <a:gdLst>
                  <a:gd name="connsiteX0" fmla="*/ 52181 w 269504"/>
                  <a:gd name="connsiteY0" fmla="*/ 469456 h 586820"/>
                  <a:gd name="connsiteX1" fmla="*/ 52181 w 269504"/>
                  <a:gd name="connsiteY1" fmla="*/ 508565 h 586820"/>
                  <a:gd name="connsiteX2" fmla="*/ 213024 w 269504"/>
                  <a:gd name="connsiteY2" fmla="*/ 508565 h 586820"/>
                  <a:gd name="connsiteX3" fmla="*/ 213024 w 269504"/>
                  <a:gd name="connsiteY3" fmla="*/ 469456 h 586820"/>
                  <a:gd name="connsiteX4" fmla="*/ 52181 w 269504"/>
                  <a:gd name="connsiteY4" fmla="*/ 397738 h 586820"/>
                  <a:gd name="connsiteX5" fmla="*/ 52181 w 269504"/>
                  <a:gd name="connsiteY5" fmla="*/ 436847 h 586820"/>
                  <a:gd name="connsiteX6" fmla="*/ 213024 w 269504"/>
                  <a:gd name="connsiteY6" fmla="*/ 436847 h 586820"/>
                  <a:gd name="connsiteX7" fmla="*/ 213024 w 269504"/>
                  <a:gd name="connsiteY7" fmla="*/ 397738 h 586820"/>
                  <a:gd name="connsiteX8" fmla="*/ 52181 w 269504"/>
                  <a:gd name="connsiteY8" fmla="*/ 256468 h 586820"/>
                  <a:gd name="connsiteX9" fmla="*/ 52181 w 269504"/>
                  <a:gd name="connsiteY9" fmla="*/ 365129 h 586820"/>
                  <a:gd name="connsiteX10" fmla="*/ 213024 w 269504"/>
                  <a:gd name="connsiteY10" fmla="*/ 365129 h 586820"/>
                  <a:gd name="connsiteX11" fmla="*/ 213024 w 269504"/>
                  <a:gd name="connsiteY11" fmla="*/ 256468 h 586820"/>
                  <a:gd name="connsiteX12" fmla="*/ 68469 w 269504"/>
                  <a:gd name="connsiteY12" fmla="*/ 203203 h 586820"/>
                  <a:gd name="connsiteX13" fmla="*/ 56516 w 269504"/>
                  <a:gd name="connsiteY13" fmla="*/ 215156 h 586820"/>
                  <a:gd name="connsiteX14" fmla="*/ 68469 w 269504"/>
                  <a:gd name="connsiteY14" fmla="*/ 227109 h 586820"/>
                  <a:gd name="connsiteX15" fmla="*/ 80422 w 269504"/>
                  <a:gd name="connsiteY15" fmla="*/ 215156 h 586820"/>
                  <a:gd name="connsiteX16" fmla="*/ 68469 w 269504"/>
                  <a:gd name="connsiteY16" fmla="*/ 203203 h 586820"/>
                  <a:gd name="connsiteX17" fmla="*/ 0 w 269504"/>
                  <a:gd name="connsiteY17" fmla="*/ 0 h 586820"/>
                  <a:gd name="connsiteX18" fmla="*/ 269504 w 269504"/>
                  <a:gd name="connsiteY18" fmla="*/ 0 h 586820"/>
                  <a:gd name="connsiteX19" fmla="*/ 269504 w 269504"/>
                  <a:gd name="connsiteY19" fmla="*/ 586820 h 586820"/>
                  <a:gd name="connsiteX20" fmla="*/ 0 w 269504"/>
                  <a:gd name="connsiteY20" fmla="*/ 586820 h 586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9504" h="586820">
                    <a:moveTo>
                      <a:pt x="52181" y="469456"/>
                    </a:moveTo>
                    <a:lnTo>
                      <a:pt x="52181" y="508565"/>
                    </a:lnTo>
                    <a:lnTo>
                      <a:pt x="213024" y="508565"/>
                    </a:lnTo>
                    <a:lnTo>
                      <a:pt x="213024" y="469456"/>
                    </a:lnTo>
                    <a:close/>
                    <a:moveTo>
                      <a:pt x="52181" y="397738"/>
                    </a:moveTo>
                    <a:lnTo>
                      <a:pt x="52181" y="436847"/>
                    </a:lnTo>
                    <a:lnTo>
                      <a:pt x="213024" y="436847"/>
                    </a:lnTo>
                    <a:lnTo>
                      <a:pt x="213024" y="397738"/>
                    </a:lnTo>
                    <a:close/>
                    <a:moveTo>
                      <a:pt x="52181" y="256468"/>
                    </a:moveTo>
                    <a:lnTo>
                      <a:pt x="52181" y="365129"/>
                    </a:lnTo>
                    <a:lnTo>
                      <a:pt x="213024" y="365129"/>
                    </a:lnTo>
                    <a:lnTo>
                      <a:pt x="213024" y="256468"/>
                    </a:lnTo>
                    <a:close/>
                    <a:moveTo>
                      <a:pt x="68469" y="203203"/>
                    </a:moveTo>
                    <a:cubicBezTo>
                      <a:pt x="61867" y="203203"/>
                      <a:pt x="56516" y="208554"/>
                      <a:pt x="56516" y="215156"/>
                    </a:cubicBezTo>
                    <a:cubicBezTo>
                      <a:pt x="56516" y="221758"/>
                      <a:pt x="61867" y="227109"/>
                      <a:pt x="68469" y="227109"/>
                    </a:cubicBezTo>
                    <a:cubicBezTo>
                      <a:pt x="75070" y="227109"/>
                      <a:pt x="80422" y="221758"/>
                      <a:pt x="80422" y="215156"/>
                    </a:cubicBezTo>
                    <a:cubicBezTo>
                      <a:pt x="80422" y="208554"/>
                      <a:pt x="75070" y="203203"/>
                      <a:pt x="68469" y="203203"/>
                    </a:cubicBezTo>
                    <a:close/>
                    <a:moveTo>
                      <a:pt x="0" y="0"/>
                    </a:moveTo>
                    <a:lnTo>
                      <a:pt x="269504" y="0"/>
                    </a:lnTo>
                    <a:lnTo>
                      <a:pt x="269504" y="586820"/>
                    </a:lnTo>
                    <a:lnTo>
                      <a:pt x="0" y="586820"/>
                    </a:lnTo>
                    <a:close/>
                  </a:path>
                </a:pathLst>
              </a:custGeom>
              <a:grpFill/>
              <a:ln w="19050" cap="flat">
                <a:solidFill>
                  <a:srgbClr val="39523E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45" name="圖形 244">
              <a:extLst>
                <a:ext uri="{FF2B5EF4-FFF2-40B4-BE49-F238E27FC236}">
                  <a16:creationId xmlns:a16="http://schemas.microsoft.com/office/drawing/2014/main" id="{DCEC3FAB-596E-4D22-8B53-3F7D02C59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16362" y="4058461"/>
              <a:ext cx="293825" cy="279391"/>
            </a:xfrm>
            <a:prstGeom prst="rect">
              <a:avLst/>
            </a:prstGeom>
          </p:spPr>
        </p:pic>
      </p:grpSp>
      <p:grpSp>
        <p:nvGrpSpPr>
          <p:cNvPr id="248" name="群組 247">
            <a:extLst>
              <a:ext uri="{FF2B5EF4-FFF2-40B4-BE49-F238E27FC236}">
                <a16:creationId xmlns:a16="http://schemas.microsoft.com/office/drawing/2014/main" id="{6A12146A-04EB-444C-A112-7C6F7A9A6C24}"/>
              </a:ext>
            </a:extLst>
          </p:cNvPr>
          <p:cNvGrpSpPr/>
          <p:nvPr/>
        </p:nvGrpSpPr>
        <p:grpSpPr>
          <a:xfrm>
            <a:off x="1661355" y="2456705"/>
            <a:ext cx="597279" cy="853948"/>
            <a:chOff x="4912659" y="5508327"/>
            <a:chExt cx="905540" cy="1215201"/>
          </a:xfrm>
        </p:grpSpPr>
        <p:sp>
          <p:nvSpPr>
            <p:cNvPr id="249" name="手繪多邊形: 圖案 248">
              <a:extLst>
                <a:ext uri="{FF2B5EF4-FFF2-40B4-BE49-F238E27FC236}">
                  <a16:creationId xmlns:a16="http://schemas.microsoft.com/office/drawing/2014/main" id="{F990D835-D740-42A2-B31C-A3DB2D018E63}"/>
                </a:ext>
              </a:extLst>
            </p:cNvPr>
            <p:cNvSpPr/>
            <p:nvPr/>
          </p:nvSpPr>
          <p:spPr>
            <a:xfrm>
              <a:off x="4937913" y="5508327"/>
              <a:ext cx="870633" cy="110304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19050" cap="flat">
              <a:solidFill>
                <a:srgbClr val="39523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" name="手繪多邊形: 圖案 249">
              <a:extLst>
                <a:ext uri="{FF2B5EF4-FFF2-40B4-BE49-F238E27FC236}">
                  <a16:creationId xmlns:a16="http://schemas.microsoft.com/office/drawing/2014/main" id="{01648BC8-29C8-47F8-AF86-0BC7A7166510}"/>
                </a:ext>
              </a:extLst>
            </p:cNvPr>
            <p:cNvSpPr/>
            <p:nvPr/>
          </p:nvSpPr>
          <p:spPr>
            <a:xfrm>
              <a:off x="5048040" y="5726315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rgbClr val="39523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" name="矩形: 圓角 250">
              <a:extLst>
                <a:ext uri="{FF2B5EF4-FFF2-40B4-BE49-F238E27FC236}">
                  <a16:creationId xmlns:a16="http://schemas.microsoft.com/office/drawing/2014/main" id="{65AE7643-5BBD-4946-8BE8-C7E6600B9FDD}"/>
                </a:ext>
              </a:extLst>
            </p:cNvPr>
            <p:cNvSpPr/>
            <p:nvPr/>
          </p:nvSpPr>
          <p:spPr>
            <a:xfrm>
              <a:off x="5511079" y="5715001"/>
              <a:ext cx="203290" cy="57222"/>
            </a:xfrm>
            <a:prstGeom prst="roundRect">
              <a:avLst/>
            </a:prstGeom>
            <a:noFill/>
            <a:ln w="19050">
              <a:solidFill>
                <a:srgbClr val="3952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" name="手繪多邊形: 圖案 251">
              <a:extLst>
                <a:ext uri="{FF2B5EF4-FFF2-40B4-BE49-F238E27FC236}">
                  <a16:creationId xmlns:a16="http://schemas.microsoft.com/office/drawing/2014/main" id="{05A52A3C-ACF2-4AF6-99C3-D1438ADA1DF0}"/>
                </a:ext>
              </a:extLst>
            </p:cNvPr>
            <p:cNvSpPr/>
            <p:nvPr/>
          </p:nvSpPr>
          <p:spPr>
            <a:xfrm>
              <a:off x="5048040" y="5976528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rgbClr val="39523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" name="矩形: 圓角化同側角落 252">
              <a:extLst>
                <a:ext uri="{FF2B5EF4-FFF2-40B4-BE49-F238E27FC236}">
                  <a16:creationId xmlns:a16="http://schemas.microsoft.com/office/drawing/2014/main" id="{EA58BA1D-B423-4F0A-A307-4276D9CE252B}"/>
                </a:ext>
              </a:extLst>
            </p:cNvPr>
            <p:cNvSpPr/>
            <p:nvPr/>
          </p:nvSpPr>
          <p:spPr>
            <a:xfrm flipV="1">
              <a:off x="4922535" y="5623858"/>
              <a:ext cx="895664" cy="1099670"/>
            </a:xfrm>
            <a:prstGeom prst="round2SameRect">
              <a:avLst>
                <a:gd name="adj1" fmla="val 8603"/>
                <a:gd name="adj2" fmla="val 0"/>
              </a:avLst>
            </a:prstGeom>
            <a:noFill/>
            <a:ln w="19050">
              <a:solidFill>
                <a:srgbClr val="3952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" name="矩形: 圓角 253">
              <a:extLst>
                <a:ext uri="{FF2B5EF4-FFF2-40B4-BE49-F238E27FC236}">
                  <a16:creationId xmlns:a16="http://schemas.microsoft.com/office/drawing/2014/main" id="{49E9BC3E-BA2D-4690-ADE3-854AB372C2F4}"/>
                </a:ext>
              </a:extLst>
            </p:cNvPr>
            <p:cNvSpPr/>
            <p:nvPr/>
          </p:nvSpPr>
          <p:spPr>
            <a:xfrm>
              <a:off x="5511079" y="5997652"/>
              <a:ext cx="203290" cy="57222"/>
            </a:xfrm>
            <a:prstGeom prst="roundRect">
              <a:avLst/>
            </a:prstGeom>
            <a:noFill/>
            <a:ln w="19050">
              <a:solidFill>
                <a:srgbClr val="3952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55" name="直線接點 254">
              <a:extLst>
                <a:ext uri="{FF2B5EF4-FFF2-40B4-BE49-F238E27FC236}">
                  <a16:creationId xmlns:a16="http://schemas.microsoft.com/office/drawing/2014/main" id="{6E9C3CC3-3939-4A8C-BD91-4DC5CDFB34FA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136906"/>
              <a:ext cx="890926" cy="0"/>
            </a:xfrm>
            <a:prstGeom prst="line">
              <a:avLst/>
            </a:prstGeom>
            <a:ln w="19050">
              <a:solidFill>
                <a:srgbClr val="3952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直線接點 255">
              <a:extLst>
                <a:ext uri="{FF2B5EF4-FFF2-40B4-BE49-F238E27FC236}">
                  <a16:creationId xmlns:a16="http://schemas.microsoft.com/office/drawing/2014/main" id="{5795E4E1-C80D-4795-8714-FFD023FB6048}"/>
                </a:ext>
              </a:extLst>
            </p:cNvPr>
            <p:cNvCxnSpPr>
              <a:cxnSpLocks/>
            </p:cNvCxnSpPr>
            <p:nvPr/>
          </p:nvCxnSpPr>
          <p:spPr>
            <a:xfrm>
              <a:off x="4912659" y="5886822"/>
              <a:ext cx="883823" cy="0"/>
            </a:xfrm>
            <a:prstGeom prst="line">
              <a:avLst/>
            </a:prstGeom>
            <a:ln w="19050">
              <a:solidFill>
                <a:srgbClr val="3952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7" name="手繪多邊形: 圖案 256">
              <a:extLst>
                <a:ext uri="{FF2B5EF4-FFF2-40B4-BE49-F238E27FC236}">
                  <a16:creationId xmlns:a16="http://schemas.microsoft.com/office/drawing/2014/main" id="{0602F4BE-FBD3-4326-81FC-DA767C4DB339}"/>
                </a:ext>
              </a:extLst>
            </p:cNvPr>
            <p:cNvSpPr/>
            <p:nvPr/>
          </p:nvSpPr>
          <p:spPr>
            <a:xfrm>
              <a:off x="5048040" y="6233516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rgbClr val="39523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" name="矩形: 圓角 257">
              <a:extLst>
                <a:ext uri="{FF2B5EF4-FFF2-40B4-BE49-F238E27FC236}">
                  <a16:creationId xmlns:a16="http://schemas.microsoft.com/office/drawing/2014/main" id="{00ED01E3-8256-4F14-BAE1-B2DCF57DBBEF}"/>
                </a:ext>
              </a:extLst>
            </p:cNvPr>
            <p:cNvSpPr/>
            <p:nvPr/>
          </p:nvSpPr>
          <p:spPr>
            <a:xfrm>
              <a:off x="5511079" y="6254639"/>
              <a:ext cx="203290" cy="57222"/>
            </a:xfrm>
            <a:prstGeom prst="roundRect">
              <a:avLst/>
            </a:prstGeom>
            <a:noFill/>
            <a:ln w="19050">
              <a:solidFill>
                <a:srgbClr val="3952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59" name="直線接點 258">
              <a:extLst>
                <a:ext uri="{FF2B5EF4-FFF2-40B4-BE49-F238E27FC236}">
                  <a16:creationId xmlns:a16="http://schemas.microsoft.com/office/drawing/2014/main" id="{18AA1F31-5171-4952-8F26-AA4BC8CA3454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393894"/>
              <a:ext cx="890926" cy="0"/>
            </a:xfrm>
            <a:prstGeom prst="line">
              <a:avLst/>
            </a:prstGeom>
            <a:ln w="19050">
              <a:solidFill>
                <a:srgbClr val="3952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0" name="文字方塊 259">
            <a:extLst>
              <a:ext uri="{FF2B5EF4-FFF2-40B4-BE49-F238E27FC236}">
                <a16:creationId xmlns:a16="http://schemas.microsoft.com/office/drawing/2014/main" id="{5A94A077-9FE3-46C4-AB0B-C5A639CC23E6}"/>
              </a:ext>
            </a:extLst>
          </p:cNvPr>
          <p:cNvSpPr txBox="1"/>
          <p:nvPr/>
        </p:nvSpPr>
        <p:spPr>
          <a:xfrm>
            <a:off x="1419528" y="3304568"/>
            <a:ext cx="1059747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000" b="1">
                <a:solidFill>
                  <a:srgbClr val="39523E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Application </a:t>
            </a:r>
          </a:p>
          <a:p>
            <a:pPr algn="ctr"/>
            <a:r>
              <a:rPr lang="zh-TW" altLang="en-US" sz="1000" b="1">
                <a:solidFill>
                  <a:srgbClr val="39523E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Server</a:t>
            </a:r>
          </a:p>
          <a:p>
            <a:pPr algn="ctr"/>
            <a:endParaRPr lang="zh-TW" altLang="en-US" sz="1000" b="1">
              <a:solidFill>
                <a:srgbClr val="39523E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261" name="箭號: 左-右雙向 260">
            <a:extLst>
              <a:ext uri="{FF2B5EF4-FFF2-40B4-BE49-F238E27FC236}">
                <a16:creationId xmlns:a16="http://schemas.microsoft.com/office/drawing/2014/main" id="{E54428CE-15DC-43E2-BA00-F33EA3E4F1F0}"/>
              </a:ext>
            </a:extLst>
          </p:cNvPr>
          <p:cNvSpPr/>
          <p:nvPr/>
        </p:nvSpPr>
        <p:spPr>
          <a:xfrm>
            <a:off x="2457682" y="2678722"/>
            <a:ext cx="1682475" cy="136362"/>
          </a:xfrm>
          <a:prstGeom prst="leftRightArrow">
            <a:avLst/>
          </a:prstGeom>
          <a:solidFill>
            <a:srgbClr val="4449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2" name="文字方塊 261">
            <a:extLst>
              <a:ext uri="{FF2B5EF4-FFF2-40B4-BE49-F238E27FC236}">
                <a16:creationId xmlns:a16="http://schemas.microsoft.com/office/drawing/2014/main" id="{E629E2E3-BF15-4864-8BF5-A2A813B3FD8D}"/>
              </a:ext>
            </a:extLst>
          </p:cNvPr>
          <p:cNvSpPr txBox="1"/>
          <p:nvPr/>
        </p:nvSpPr>
        <p:spPr>
          <a:xfrm>
            <a:off x="2258078" y="2823535"/>
            <a:ext cx="848458" cy="2231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000" b="1">
                <a:solidFill>
                  <a:srgbClr val="39523E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Initiator</a:t>
            </a:r>
          </a:p>
        </p:txBody>
      </p:sp>
      <p:sp>
        <p:nvSpPr>
          <p:cNvPr id="263" name="箭號: 左-右雙向 262">
            <a:extLst>
              <a:ext uri="{FF2B5EF4-FFF2-40B4-BE49-F238E27FC236}">
                <a16:creationId xmlns:a16="http://schemas.microsoft.com/office/drawing/2014/main" id="{E46B6815-B383-48BD-B0BF-7B9EBF9A32E4}"/>
              </a:ext>
            </a:extLst>
          </p:cNvPr>
          <p:cNvSpPr/>
          <p:nvPr/>
        </p:nvSpPr>
        <p:spPr>
          <a:xfrm>
            <a:off x="1840315" y="4005677"/>
            <a:ext cx="2257210" cy="117228"/>
          </a:xfrm>
          <a:prstGeom prst="leftRightArrow">
            <a:avLst/>
          </a:prstGeom>
          <a:solidFill>
            <a:srgbClr val="4449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4" name="文字方塊 263">
            <a:extLst>
              <a:ext uri="{FF2B5EF4-FFF2-40B4-BE49-F238E27FC236}">
                <a16:creationId xmlns:a16="http://schemas.microsoft.com/office/drawing/2014/main" id="{CCE87912-06AB-4086-A033-EA52B4C6B73A}"/>
              </a:ext>
            </a:extLst>
          </p:cNvPr>
          <p:cNvSpPr txBox="1"/>
          <p:nvPr/>
        </p:nvSpPr>
        <p:spPr>
          <a:xfrm>
            <a:off x="2408196" y="4071710"/>
            <a:ext cx="1610716" cy="3770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000" b="1">
                <a:solidFill>
                  <a:srgbClr val="444942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SMB/NFS/AFP/</a:t>
            </a:r>
            <a:endParaRPr lang="en-US" altLang="zh-TW" sz="1000" b="1">
              <a:solidFill>
                <a:srgbClr val="444942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 algn="ctr"/>
            <a:r>
              <a:rPr lang="zh-TW" altLang="en-US" sz="1000" b="1">
                <a:solidFill>
                  <a:srgbClr val="444942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FTP/WebDAV</a:t>
            </a:r>
          </a:p>
        </p:txBody>
      </p:sp>
      <p:sp>
        <p:nvSpPr>
          <p:cNvPr id="265" name="文字方塊 264">
            <a:extLst>
              <a:ext uri="{FF2B5EF4-FFF2-40B4-BE49-F238E27FC236}">
                <a16:creationId xmlns:a16="http://schemas.microsoft.com/office/drawing/2014/main" id="{32B057B8-95FE-459B-84F3-E15D916BEAD5}"/>
              </a:ext>
            </a:extLst>
          </p:cNvPr>
          <p:cNvSpPr txBox="1"/>
          <p:nvPr/>
        </p:nvSpPr>
        <p:spPr>
          <a:xfrm>
            <a:off x="3056856" y="2798250"/>
            <a:ext cx="533648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000" b="1">
                <a:solidFill>
                  <a:srgbClr val="444942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iSCSI</a:t>
            </a:r>
          </a:p>
        </p:txBody>
      </p:sp>
      <p:sp>
        <p:nvSpPr>
          <p:cNvPr id="266" name="文字方塊 265">
            <a:extLst>
              <a:ext uri="{FF2B5EF4-FFF2-40B4-BE49-F238E27FC236}">
                <a16:creationId xmlns:a16="http://schemas.microsoft.com/office/drawing/2014/main" id="{8CDBFF4D-C72F-436C-8D45-11C81E5951F4}"/>
              </a:ext>
            </a:extLst>
          </p:cNvPr>
          <p:cNvSpPr txBox="1"/>
          <p:nvPr/>
        </p:nvSpPr>
        <p:spPr>
          <a:xfrm>
            <a:off x="501653" y="3195233"/>
            <a:ext cx="700694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00" b="1">
                <a:solidFill>
                  <a:srgbClr val="39523E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Client</a:t>
            </a:r>
            <a:endParaRPr lang="zh-TW" altLang="en-US" sz="1000" b="1">
              <a:solidFill>
                <a:srgbClr val="39523E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67" name="箭號: 左-右雙向 266">
            <a:extLst>
              <a:ext uri="{FF2B5EF4-FFF2-40B4-BE49-F238E27FC236}">
                <a16:creationId xmlns:a16="http://schemas.microsoft.com/office/drawing/2014/main" id="{4D39F070-34E0-4138-8B1D-FF92042A9DD0}"/>
              </a:ext>
            </a:extLst>
          </p:cNvPr>
          <p:cNvSpPr/>
          <p:nvPr/>
        </p:nvSpPr>
        <p:spPr>
          <a:xfrm>
            <a:off x="1146704" y="2842166"/>
            <a:ext cx="469487" cy="122203"/>
          </a:xfrm>
          <a:prstGeom prst="leftRightArrow">
            <a:avLst/>
          </a:prstGeom>
          <a:solidFill>
            <a:srgbClr val="4449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8" name="群組 267">
            <a:extLst>
              <a:ext uri="{FF2B5EF4-FFF2-40B4-BE49-F238E27FC236}">
                <a16:creationId xmlns:a16="http://schemas.microsoft.com/office/drawing/2014/main" id="{B6CBF512-8BC5-4FB4-8528-17CEDB8D1C17}"/>
              </a:ext>
            </a:extLst>
          </p:cNvPr>
          <p:cNvGrpSpPr/>
          <p:nvPr/>
        </p:nvGrpSpPr>
        <p:grpSpPr>
          <a:xfrm>
            <a:off x="1492714" y="1539147"/>
            <a:ext cx="850012" cy="546519"/>
            <a:chOff x="615070" y="1966505"/>
            <a:chExt cx="1115360" cy="665496"/>
          </a:xfrm>
          <a:noFill/>
        </p:grpSpPr>
        <p:sp>
          <p:nvSpPr>
            <p:cNvPr id="269" name="手繪多邊形: 圖案 268">
              <a:extLst>
                <a:ext uri="{FF2B5EF4-FFF2-40B4-BE49-F238E27FC236}">
                  <a16:creationId xmlns:a16="http://schemas.microsoft.com/office/drawing/2014/main" id="{4510FBCA-6E96-4DAA-A422-E59D8B0BCE01}"/>
                </a:ext>
              </a:extLst>
            </p:cNvPr>
            <p:cNvSpPr/>
            <p:nvPr/>
          </p:nvSpPr>
          <p:spPr>
            <a:xfrm>
              <a:off x="933835" y="1966505"/>
              <a:ext cx="796595" cy="651099"/>
            </a:xfrm>
            <a:custGeom>
              <a:avLst/>
              <a:gdLst>
                <a:gd name="connsiteX0" fmla="*/ 63593 w 796595"/>
                <a:gd name="connsiteY0" fmla="*/ 607620 h 651099"/>
                <a:gd name="connsiteX1" fmla="*/ 733001 w 796595"/>
                <a:gd name="connsiteY1" fmla="*/ 607620 h 651099"/>
                <a:gd name="connsiteX2" fmla="*/ 733001 w 796595"/>
                <a:gd name="connsiteY2" fmla="*/ 651099 h 651099"/>
                <a:gd name="connsiteX3" fmla="*/ 63593 w 796595"/>
                <a:gd name="connsiteY3" fmla="*/ 651099 h 651099"/>
                <a:gd name="connsiteX4" fmla="*/ 63148 w 796595"/>
                <a:gd name="connsiteY4" fmla="*/ 60404 h 651099"/>
                <a:gd name="connsiteX5" fmla="*/ 63148 w 796595"/>
                <a:gd name="connsiteY5" fmla="*/ 464625 h 651099"/>
                <a:gd name="connsiteX6" fmla="*/ 733390 w 796595"/>
                <a:gd name="connsiteY6" fmla="*/ 464625 h 651099"/>
                <a:gd name="connsiteX7" fmla="*/ 733390 w 796595"/>
                <a:gd name="connsiteY7" fmla="*/ 60404 h 651099"/>
                <a:gd name="connsiteX8" fmla="*/ 0 w 796595"/>
                <a:gd name="connsiteY8" fmla="*/ 0 h 651099"/>
                <a:gd name="connsiteX9" fmla="*/ 796595 w 796595"/>
                <a:gd name="connsiteY9" fmla="*/ 0 h 651099"/>
                <a:gd name="connsiteX10" fmla="*/ 796595 w 796595"/>
                <a:gd name="connsiteY10" fmla="*/ 525032 h 651099"/>
                <a:gd name="connsiteX11" fmla="*/ 509142 w 796595"/>
                <a:gd name="connsiteY11" fmla="*/ 525032 h 651099"/>
                <a:gd name="connsiteX12" fmla="*/ 509142 w 796595"/>
                <a:gd name="connsiteY12" fmla="*/ 603286 h 651099"/>
                <a:gd name="connsiteX13" fmla="*/ 287451 w 796595"/>
                <a:gd name="connsiteY13" fmla="*/ 603286 h 651099"/>
                <a:gd name="connsiteX14" fmla="*/ 287451 w 796595"/>
                <a:gd name="connsiteY14" fmla="*/ 525032 h 651099"/>
                <a:gd name="connsiteX15" fmla="*/ 0 w 796595"/>
                <a:gd name="connsiteY15" fmla="*/ 525032 h 651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96595" h="651099">
                  <a:moveTo>
                    <a:pt x="63593" y="607620"/>
                  </a:moveTo>
                  <a:lnTo>
                    <a:pt x="733001" y="607620"/>
                  </a:lnTo>
                  <a:lnTo>
                    <a:pt x="733001" y="651099"/>
                  </a:lnTo>
                  <a:lnTo>
                    <a:pt x="63593" y="651099"/>
                  </a:lnTo>
                  <a:close/>
                  <a:moveTo>
                    <a:pt x="63148" y="60404"/>
                  </a:moveTo>
                  <a:lnTo>
                    <a:pt x="63148" y="464625"/>
                  </a:lnTo>
                  <a:lnTo>
                    <a:pt x="733390" y="464625"/>
                  </a:lnTo>
                  <a:lnTo>
                    <a:pt x="733390" y="60404"/>
                  </a:lnTo>
                  <a:close/>
                  <a:moveTo>
                    <a:pt x="0" y="0"/>
                  </a:moveTo>
                  <a:lnTo>
                    <a:pt x="796595" y="0"/>
                  </a:lnTo>
                  <a:lnTo>
                    <a:pt x="796595" y="525032"/>
                  </a:lnTo>
                  <a:lnTo>
                    <a:pt x="509142" y="525032"/>
                  </a:lnTo>
                  <a:lnTo>
                    <a:pt x="509142" y="603286"/>
                  </a:lnTo>
                  <a:lnTo>
                    <a:pt x="287451" y="603286"/>
                  </a:lnTo>
                  <a:lnTo>
                    <a:pt x="287451" y="525032"/>
                  </a:lnTo>
                  <a:lnTo>
                    <a:pt x="0" y="525032"/>
                  </a:lnTo>
                  <a:close/>
                </a:path>
              </a:pathLst>
            </a:custGeom>
            <a:grpFill/>
            <a:ln w="19050" cap="rnd">
              <a:solidFill>
                <a:srgbClr val="39523E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0" name="手繪多邊形: 圖案 269">
              <a:extLst>
                <a:ext uri="{FF2B5EF4-FFF2-40B4-BE49-F238E27FC236}">
                  <a16:creationId xmlns:a16="http://schemas.microsoft.com/office/drawing/2014/main" id="{353BD1B1-B636-4FB2-9735-0157D5AC3276}"/>
                </a:ext>
              </a:extLst>
            </p:cNvPr>
            <p:cNvSpPr/>
            <p:nvPr/>
          </p:nvSpPr>
          <p:spPr>
            <a:xfrm>
              <a:off x="615070" y="2045181"/>
              <a:ext cx="269504" cy="586820"/>
            </a:xfrm>
            <a:custGeom>
              <a:avLst/>
              <a:gdLst>
                <a:gd name="connsiteX0" fmla="*/ 52181 w 269504"/>
                <a:gd name="connsiteY0" fmla="*/ 469456 h 586820"/>
                <a:gd name="connsiteX1" fmla="*/ 52181 w 269504"/>
                <a:gd name="connsiteY1" fmla="*/ 508565 h 586820"/>
                <a:gd name="connsiteX2" fmla="*/ 213024 w 269504"/>
                <a:gd name="connsiteY2" fmla="*/ 508565 h 586820"/>
                <a:gd name="connsiteX3" fmla="*/ 213024 w 269504"/>
                <a:gd name="connsiteY3" fmla="*/ 469456 h 586820"/>
                <a:gd name="connsiteX4" fmla="*/ 52181 w 269504"/>
                <a:gd name="connsiteY4" fmla="*/ 397738 h 586820"/>
                <a:gd name="connsiteX5" fmla="*/ 52181 w 269504"/>
                <a:gd name="connsiteY5" fmla="*/ 436847 h 586820"/>
                <a:gd name="connsiteX6" fmla="*/ 213024 w 269504"/>
                <a:gd name="connsiteY6" fmla="*/ 436847 h 586820"/>
                <a:gd name="connsiteX7" fmla="*/ 213024 w 269504"/>
                <a:gd name="connsiteY7" fmla="*/ 397738 h 586820"/>
                <a:gd name="connsiteX8" fmla="*/ 52181 w 269504"/>
                <a:gd name="connsiteY8" fmla="*/ 256468 h 586820"/>
                <a:gd name="connsiteX9" fmla="*/ 52181 w 269504"/>
                <a:gd name="connsiteY9" fmla="*/ 365129 h 586820"/>
                <a:gd name="connsiteX10" fmla="*/ 213024 w 269504"/>
                <a:gd name="connsiteY10" fmla="*/ 365129 h 586820"/>
                <a:gd name="connsiteX11" fmla="*/ 213024 w 269504"/>
                <a:gd name="connsiteY11" fmla="*/ 256468 h 586820"/>
                <a:gd name="connsiteX12" fmla="*/ 68469 w 269504"/>
                <a:gd name="connsiteY12" fmla="*/ 203203 h 586820"/>
                <a:gd name="connsiteX13" fmla="*/ 56516 w 269504"/>
                <a:gd name="connsiteY13" fmla="*/ 215156 h 586820"/>
                <a:gd name="connsiteX14" fmla="*/ 68469 w 269504"/>
                <a:gd name="connsiteY14" fmla="*/ 227109 h 586820"/>
                <a:gd name="connsiteX15" fmla="*/ 80422 w 269504"/>
                <a:gd name="connsiteY15" fmla="*/ 215156 h 586820"/>
                <a:gd name="connsiteX16" fmla="*/ 68469 w 269504"/>
                <a:gd name="connsiteY16" fmla="*/ 203203 h 586820"/>
                <a:gd name="connsiteX17" fmla="*/ 0 w 269504"/>
                <a:gd name="connsiteY17" fmla="*/ 0 h 586820"/>
                <a:gd name="connsiteX18" fmla="*/ 269504 w 269504"/>
                <a:gd name="connsiteY18" fmla="*/ 0 h 586820"/>
                <a:gd name="connsiteX19" fmla="*/ 269504 w 269504"/>
                <a:gd name="connsiteY19" fmla="*/ 586820 h 586820"/>
                <a:gd name="connsiteX20" fmla="*/ 0 w 269504"/>
                <a:gd name="connsiteY20" fmla="*/ 586820 h 58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504" h="586820">
                  <a:moveTo>
                    <a:pt x="52181" y="469456"/>
                  </a:moveTo>
                  <a:lnTo>
                    <a:pt x="52181" y="508565"/>
                  </a:lnTo>
                  <a:lnTo>
                    <a:pt x="213024" y="508565"/>
                  </a:lnTo>
                  <a:lnTo>
                    <a:pt x="213024" y="469456"/>
                  </a:lnTo>
                  <a:close/>
                  <a:moveTo>
                    <a:pt x="52181" y="397738"/>
                  </a:moveTo>
                  <a:lnTo>
                    <a:pt x="52181" y="436847"/>
                  </a:lnTo>
                  <a:lnTo>
                    <a:pt x="213024" y="436847"/>
                  </a:lnTo>
                  <a:lnTo>
                    <a:pt x="213024" y="397738"/>
                  </a:lnTo>
                  <a:close/>
                  <a:moveTo>
                    <a:pt x="52181" y="256468"/>
                  </a:moveTo>
                  <a:lnTo>
                    <a:pt x="52181" y="365129"/>
                  </a:lnTo>
                  <a:lnTo>
                    <a:pt x="213024" y="365129"/>
                  </a:lnTo>
                  <a:lnTo>
                    <a:pt x="213024" y="256468"/>
                  </a:lnTo>
                  <a:close/>
                  <a:moveTo>
                    <a:pt x="68469" y="203203"/>
                  </a:moveTo>
                  <a:cubicBezTo>
                    <a:pt x="61867" y="203203"/>
                    <a:pt x="56516" y="208554"/>
                    <a:pt x="56516" y="215156"/>
                  </a:cubicBezTo>
                  <a:cubicBezTo>
                    <a:pt x="56516" y="221758"/>
                    <a:pt x="61867" y="227109"/>
                    <a:pt x="68469" y="227109"/>
                  </a:cubicBezTo>
                  <a:cubicBezTo>
                    <a:pt x="75070" y="227109"/>
                    <a:pt x="80422" y="221758"/>
                    <a:pt x="80422" y="215156"/>
                  </a:cubicBezTo>
                  <a:cubicBezTo>
                    <a:pt x="80422" y="208554"/>
                    <a:pt x="75070" y="203203"/>
                    <a:pt x="68469" y="203203"/>
                  </a:cubicBezTo>
                  <a:close/>
                  <a:moveTo>
                    <a:pt x="0" y="0"/>
                  </a:moveTo>
                  <a:lnTo>
                    <a:pt x="269504" y="0"/>
                  </a:lnTo>
                  <a:lnTo>
                    <a:pt x="269504" y="586820"/>
                  </a:lnTo>
                  <a:lnTo>
                    <a:pt x="0" y="586820"/>
                  </a:lnTo>
                  <a:close/>
                </a:path>
              </a:pathLst>
            </a:custGeom>
            <a:grpFill/>
            <a:ln w="19050" cap="flat">
              <a:solidFill>
                <a:srgbClr val="39523E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1" name="群組 270">
            <a:extLst>
              <a:ext uri="{FF2B5EF4-FFF2-40B4-BE49-F238E27FC236}">
                <a16:creationId xmlns:a16="http://schemas.microsoft.com/office/drawing/2014/main" id="{AA87D93D-5E34-4817-8E1D-FE3F20C99E84}"/>
              </a:ext>
            </a:extLst>
          </p:cNvPr>
          <p:cNvGrpSpPr/>
          <p:nvPr/>
        </p:nvGrpSpPr>
        <p:grpSpPr>
          <a:xfrm>
            <a:off x="345354" y="2582505"/>
            <a:ext cx="789791" cy="573797"/>
            <a:chOff x="4219147" y="3532915"/>
            <a:chExt cx="1243059" cy="854781"/>
          </a:xfrm>
        </p:grpSpPr>
        <p:pic>
          <p:nvPicPr>
            <p:cNvPr id="272" name="圖形 271">
              <a:extLst>
                <a:ext uri="{FF2B5EF4-FFF2-40B4-BE49-F238E27FC236}">
                  <a16:creationId xmlns:a16="http://schemas.microsoft.com/office/drawing/2014/main" id="{B7CE0997-FE9A-4338-8E7D-A337F415C9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366831" y="3532915"/>
              <a:ext cx="1095375" cy="847725"/>
            </a:xfrm>
            <a:prstGeom prst="rect">
              <a:avLst/>
            </a:prstGeom>
          </p:spPr>
        </p:pic>
        <p:pic>
          <p:nvPicPr>
            <p:cNvPr id="273" name="圖形 272">
              <a:extLst>
                <a:ext uri="{FF2B5EF4-FFF2-40B4-BE49-F238E27FC236}">
                  <a16:creationId xmlns:a16="http://schemas.microsoft.com/office/drawing/2014/main" id="{EDB947D1-6E5B-420D-9D47-919A50482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219147" y="3971490"/>
              <a:ext cx="462454" cy="416206"/>
            </a:xfrm>
            <a:prstGeom prst="rect">
              <a:avLst/>
            </a:prstGeom>
          </p:spPr>
        </p:pic>
      </p:grpSp>
      <p:sp>
        <p:nvSpPr>
          <p:cNvPr id="274" name="文字方塊 352">
            <a:extLst>
              <a:ext uri="{FF2B5EF4-FFF2-40B4-BE49-F238E27FC236}">
                <a16:creationId xmlns:a16="http://schemas.microsoft.com/office/drawing/2014/main" id="{61C5BFCA-CCBF-4055-B81B-15594F68B3E0}"/>
              </a:ext>
            </a:extLst>
          </p:cNvPr>
          <p:cNvSpPr txBox="1"/>
          <p:nvPr/>
        </p:nvSpPr>
        <p:spPr>
          <a:xfrm>
            <a:off x="2372371" y="1633219"/>
            <a:ext cx="848458" cy="2231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000" b="1">
                <a:solidFill>
                  <a:srgbClr val="39523E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Initiator</a:t>
            </a:r>
          </a:p>
        </p:txBody>
      </p:sp>
      <p:sp>
        <p:nvSpPr>
          <p:cNvPr id="317" name="箭號: 左-右雙向 351">
            <a:extLst>
              <a:ext uri="{FF2B5EF4-FFF2-40B4-BE49-F238E27FC236}">
                <a16:creationId xmlns:a16="http://schemas.microsoft.com/office/drawing/2014/main" id="{D1F93A85-47A6-4A62-BDE6-B623A303A98D}"/>
              </a:ext>
            </a:extLst>
          </p:cNvPr>
          <p:cNvSpPr/>
          <p:nvPr/>
        </p:nvSpPr>
        <p:spPr>
          <a:xfrm>
            <a:off x="2436222" y="1942212"/>
            <a:ext cx="1682475" cy="136362"/>
          </a:xfrm>
          <a:prstGeom prst="leftRightArrow">
            <a:avLst/>
          </a:prstGeom>
          <a:solidFill>
            <a:srgbClr val="4449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8" name="文字方塊 359">
            <a:extLst>
              <a:ext uri="{FF2B5EF4-FFF2-40B4-BE49-F238E27FC236}">
                <a16:creationId xmlns:a16="http://schemas.microsoft.com/office/drawing/2014/main" id="{63972AF6-838A-4E58-B424-490F628AECB4}"/>
              </a:ext>
            </a:extLst>
          </p:cNvPr>
          <p:cNvSpPr txBox="1"/>
          <p:nvPr/>
        </p:nvSpPr>
        <p:spPr>
          <a:xfrm>
            <a:off x="3042054" y="2028449"/>
            <a:ext cx="533648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000" b="1">
                <a:solidFill>
                  <a:srgbClr val="444942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iSCSI</a:t>
            </a:r>
          </a:p>
        </p:txBody>
      </p:sp>
      <p:sp>
        <p:nvSpPr>
          <p:cNvPr id="319" name="文字方塊 318">
            <a:extLst>
              <a:ext uri="{FF2B5EF4-FFF2-40B4-BE49-F238E27FC236}">
                <a16:creationId xmlns:a16="http://schemas.microsoft.com/office/drawing/2014/main" id="{27149955-D4CC-4E06-9480-99E4C90658A8}"/>
              </a:ext>
            </a:extLst>
          </p:cNvPr>
          <p:cNvSpPr txBox="1"/>
          <p:nvPr/>
        </p:nvSpPr>
        <p:spPr>
          <a:xfrm>
            <a:off x="1541623" y="2085697"/>
            <a:ext cx="1008800" cy="2308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00" b="1">
                <a:solidFill>
                  <a:srgbClr val="39523E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Local user</a:t>
            </a:r>
          </a:p>
        </p:txBody>
      </p:sp>
      <p:pic>
        <p:nvPicPr>
          <p:cNvPr id="320" name="圖形 319">
            <a:extLst>
              <a:ext uri="{FF2B5EF4-FFF2-40B4-BE49-F238E27FC236}">
                <a16:creationId xmlns:a16="http://schemas.microsoft.com/office/drawing/2014/main" id="{1C087A27-AF18-4F95-A9AC-28F74205DC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05018" y="1817054"/>
            <a:ext cx="293825" cy="279391"/>
          </a:xfrm>
          <a:prstGeom prst="rect">
            <a:avLst/>
          </a:prstGeom>
        </p:spPr>
      </p:pic>
      <p:sp>
        <p:nvSpPr>
          <p:cNvPr id="326" name="文字方塊 325">
            <a:extLst>
              <a:ext uri="{FF2B5EF4-FFF2-40B4-BE49-F238E27FC236}">
                <a16:creationId xmlns:a16="http://schemas.microsoft.com/office/drawing/2014/main" id="{0C934CF9-BFF1-4455-B34B-27C960A4B004}"/>
              </a:ext>
            </a:extLst>
          </p:cNvPr>
          <p:cNvSpPr txBox="1"/>
          <p:nvPr/>
        </p:nvSpPr>
        <p:spPr>
          <a:xfrm>
            <a:off x="842224" y="4350903"/>
            <a:ext cx="1008800" cy="2308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00" b="1">
                <a:solidFill>
                  <a:srgbClr val="39523E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Local user</a:t>
            </a:r>
          </a:p>
        </p:txBody>
      </p:sp>
    </p:spTree>
    <p:extLst>
      <p:ext uri="{BB962C8B-B14F-4D97-AF65-F5344CB8AC3E}">
        <p14:creationId xmlns:p14="http://schemas.microsoft.com/office/powerpoint/2010/main" val="34860845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DC46E29-CBE4-AC43-B186-59C8163E3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en-US" altLang="zh-TW" err="1"/>
              <a:t>Boxafe</a:t>
            </a:r>
            <a:r>
              <a:rPr kumimoji="1" lang="en-US" altLang="zh-TW"/>
              <a:t>: </a:t>
            </a:r>
            <a:br>
              <a:rPr kumimoji="1" lang="en-US" altLang="zh-TW" sz="2600"/>
            </a:br>
            <a:r>
              <a:rPr kumimoji="1" lang="en-US" altLang="zh-TW" sz="2000" b="0"/>
              <a:t>Comprehensive Backup Solution for Google™ G Suite and Microsoft 365</a:t>
            </a:r>
            <a:r>
              <a:rPr kumimoji="1" lang="en-US" altLang="zh-TW" sz="2000" b="0" baseline="30000"/>
              <a:t>®</a:t>
            </a:r>
            <a:endParaRPr kumimoji="1" lang="zh-TW" altLang="en-US" sz="2200" b="0" baseline="3000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FB35739-FDF9-E241-8415-2862DAC91DC5}"/>
              </a:ext>
            </a:extLst>
          </p:cNvPr>
          <p:cNvSpPr/>
          <p:nvPr/>
        </p:nvSpPr>
        <p:spPr>
          <a:xfrm>
            <a:off x="1327969" y="1201468"/>
            <a:ext cx="47848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Keep important data in your hands.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Move older data out of the cloud to reduce cost</a:t>
            </a:r>
            <a:endParaRPr lang="zh-TW" altLang="en-US" sz="16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" name="Picture 15" descr="A picture containing shirt&#10;&#10;Description automatically generated">
            <a:extLst>
              <a:ext uri="{FF2B5EF4-FFF2-40B4-BE49-F238E27FC236}">
                <a16:creationId xmlns:a16="http://schemas.microsoft.com/office/drawing/2014/main" id="{614F78FD-5C2C-3046-A02B-9D4410FF5C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28" y="1132498"/>
            <a:ext cx="770606" cy="77060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6797B96-E61E-BD48-B54E-963B4A5DE3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341" y="2479884"/>
            <a:ext cx="537150" cy="417474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269023D6-F72B-2E4F-A537-3B6084591D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124" y="2999403"/>
            <a:ext cx="603583" cy="46910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0E84079-8EEE-A146-A182-92CF37A639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124" y="3628486"/>
            <a:ext cx="615938" cy="478708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9C49868-32B0-DE4C-831D-EDA6F32B84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28" y="4217542"/>
            <a:ext cx="607195" cy="471913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CB14EC27-368E-EC4B-A2C4-FC39FAB6B4AE}"/>
              </a:ext>
            </a:extLst>
          </p:cNvPr>
          <p:cNvSpPr/>
          <p:nvPr/>
        </p:nvSpPr>
        <p:spPr>
          <a:xfrm>
            <a:off x="950123" y="2435966"/>
            <a:ext cx="382738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b="1" dirty="0">
                <a:solidFill>
                  <a:srgbClr val="465A0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Gmail</a:t>
            </a:r>
          </a:p>
          <a:p>
            <a:pPr fontAlgn="base"/>
            <a:r>
              <a:rPr lang="en-US" altLang="zh-TW" sz="1200" dirty="0">
                <a:latin typeface="Arial" panose="020B0604020202020204" pitchFamily="34" charset="0"/>
                <a:cs typeface="Arial" panose="020B0604020202020204" pitchFamily="34" charset="0"/>
              </a:rPr>
              <a:t>Backup all your emails and attachments in Gmail</a:t>
            </a:r>
            <a:endParaRPr lang="zh-TW" altLang="en-US" sz="1200" dirty="0">
              <a:solidFill>
                <a:srgbClr val="33333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3FA0CB3-3677-AE4F-8F14-A12C9F16CF6A}"/>
              </a:ext>
            </a:extLst>
          </p:cNvPr>
          <p:cNvSpPr/>
          <p:nvPr/>
        </p:nvSpPr>
        <p:spPr>
          <a:xfrm>
            <a:off x="950123" y="2950798"/>
            <a:ext cx="379110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465A0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Google Drive</a:t>
            </a:r>
          </a:p>
          <a:p>
            <a:r>
              <a:rPr lang="en-US" altLang="zh-TW" sz="1200" dirty="0">
                <a:latin typeface="Arial" panose="020B0604020202020204" pitchFamily="34" charset="0"/>
                <a:cs typeface="Arial" panose="020B0604020202020204" pitchFamily="34" charset="0"/>
              </a:rPr>
              <a:t>Backup all your file versions in Google Drive and supports My Drive and Shared Drive </a:t>
            </a:r>
            <a:r>
              <a:rPr lang="en-US" altLang="zh-TW" sz="1200" dirty="0">
                <a:solidFill>
                  <a:srgbClr val="5D7D65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(coming soon)</a:t>
            </a:r>
            <a:endParaRPr lang="zh-TW" altLang="en-US" sz="1200" dirty="0">
              <a:solidFill>
                <a:srgbClr val="5D7D6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95C92E04-3DD6-D042-AD95-24FC1F2D3D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1107" y="2431867"/>
            <a:ext cx="582430" cy="45266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79858F16-E4CA-9D49-BA6A-C5748A8700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1107" y="2999247"/>
            <a:ext cx="582430" cy="452666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31562C3D-B9A7-E444-B98E-753708C92B8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1107" y="3571707"/>
            <a:ext cx="582430" cy="45266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9B1D64C-2146-F54C-BA6F-93EE7C9DAC4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1107" y="4134007"/>
            <a:ext cx="582430" cy="452666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D8AB2CD0-BF8C-B043-B694-D52B13487592}"/>
              </a:ext>
            </a:extLst>
          </p:cNvPr>
          <p:cNvSpPr/>
          <p:nvPr/>
        </p:nvSpPr>
        <p:spPr>
          <a:xfrm>
            <a:off x="950123" y="3632976"/>
            <a:ext cx="362331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b="1">
                <a:solidFill>
                  <a:srgbClr val="465A0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Contacts</a:t>
            </a:r>
            <a:endParaRPr lang="zh-TW" altLang="en-US" b="1">
              <a:solidFill>
                <a:srgbClr val="465A0C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fontAlgn="base"/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Backup all your contacts in Google Contacts</a:t>
            </a:r>
            <a:endParaRPr lang="zh-TW" altLang="en-US" sz="1200">
              <a:solidFill>
                <a:srgbClr val="33333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51B05E0-5BB9-4A4A-BF31-2CDA15ACBE75}"/>
              </a:ext>
            </a:extLst>
          </p:cNvPr>
          <p:cNvSpPr/>
          <p:nvPr/>
        </p:nvSpPr>
        <p:spPr>
          <a:xfrm>
            <a:off x="950123" y="4145425"/>
            <a:ext cx="362331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b="1" dirty="0">
                <a:solidFill>
                  <a:srgbClr val="465A0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Calendar</a:t>
            </a:r>
            <a:endParaRPr lang="zh-TW" altLang="en-US" b="1" dirty="0">
              <a:solidFill>
                <a:srgbClr val="465A0C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fontAlgn="base"/>
            <a:r>
              <a:rPr lang="en-US" altLang="zh-TW" sz="1200" dirty="0">
                <a:latin typeface="Arial" panose="020B0604020202020204" pitchFamily="34" charset="0"/>
                <a:cs typeface="Arial" panose="020B0604020202020204" pitchFamily="34" charset="0"/>
              </a:rPr>
              <a:t>Backup all your events and attachments in Google Calendar</a:t>
            </a:r>
            <a:endParaRPr lang="zh-TW" altLang="en-US" sz="1200" dirty="0">
              <a:solidFill>
                <a:srgbClr val="33333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E76F351-202C-C249-BF05-932698B7339C}"/>
              </a:ext>
            </a:extLst>
          </p:cNvPr>
          <p:cNvSpPr/>
          <p:nvPr/>
        </p:nvSpPr>
        <p:spPr>
          <a:xfrm>
            <a:off x="5255629" y="2425601"/>
            <a:ext cx="375196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b="1">
                <a:solidFill>
                  <a:srgbClr val="465A0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Outlook</a:t>
            </a:r>
            <a:endParaRPr lang="zh-TW" altLang="en-US" b="1">
              <a:solidFill>
                <a:srgbClr val="465A0C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fontAlgn="base"/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Backup all your emails and attachments in Outlook</a:t>
            </a:r>
          </a:p>
          <a:p>
            <a:b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zh-TW" altLang="en-US" sz="1200">
              <a:solidFill>
                <a:srgbClr val="33333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48503DA-59EA-F44F-AE8A-E977737B7A30}"/>
              </a:ext>
            </a:extLst>
          </p:cNvPr>
          <p:cNvSpPr/>
          <p:nvPr/>
        </p:nvSpPr>
        <p:spPr>
          <a:xfrm>
            <a:off x="5255630" y="2930254"/>
            <a:ext cx="362331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b="1">
                <a:solidFill>
                  <a:srgbClr val="465A0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Contacts (People)</a:t>
            </a:r>
            <a:endParaRPr lang="zh-TW" altLang="en-US" b="1">
              <a:solidFill>
                <a:srgbClr val="465A0C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fontAlgn="base"/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Backup all your contacts in Outlook People</a:t>
            </a:r>
          </a:p>
          <a:p>
            <a:b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zh-TW" altLang="en-US" sz="1200">
              <a:solidFill>
                <a:srgbClr val="33333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1C6F25F-521F-F044-9F69-A1E1B43B749D}"/>
              </a:ext>
            </a:extLst>
          </p:cNvPr>
          <p:cNvSpPr/>
          <p:nvPr/>
        </p:nvSpPr>
        <p:spPr>
          <a:xfrm>
            <a:off x="5255630" y="3478147"/>
            <a:ext cx="362331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b="1">
                <a:solidFill>
                  <a:srgbClr val="465A0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Calendar</a:t>
            </a:r>
            <a:endParaRPr lang="zh-TW" altLang="en-US" b="1">
              <a:solidFill>
                <a:srgbClr val="465A0C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fontAlgn="base"/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Backup all your events and attachments in Outlook Calendar</a:t>
            </a:r>
            <a:endParaRPr lang="zh-TW" altLang="en-US" sz="1200">
              <a:solidFill>
                <a:srgbClr val="33333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C236B95-AE8F-1142-BCEA-FB09F03689F9}"/>
              </a:ext>
            </a:extLst>
          </p:cNvPr>
          <p:cNvSpPr/>
          <p:nvPr/>
        </p:nvSpPr>
        <p:spPr>
          <a:xfrm>
            <a:off x="5255629" y="4134007"/>
            <a:ext cx="344211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b="1">
                <a:solidFill>
                  <a:srgbClr val="465A0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OneDrive</a:t>
            </a:r>
          </a:p>
          <a:p>
            <a:pPr fontAlgn="base"/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Backup all your files in OneDrive and support SharePoint (coming soon)</a:t>
            </a:r>
            <a:endParaRPr lang="zh-TW" altLang="en-US" sz="1200">
              <a:solidFill>
                <a:srgbClr val="33333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圓角化對角線角落矩形 8">
            <a:extLst>
              <a:ext uri="{FF2B5EF4-FFF2-40B4-BE49-F238E27FC236}">
                <a16:creationId xmlns:a16="http://schemas.microsoft.com/office/drawing/2014/main" id="{90073FF2-1B21-48F9-8BF7-4137588CF904}"/>
              </a:ext>
            </a:extLst>
          </p:cNvPr>
          <p:cNvSpPr/>
          <p:nvPr/>
        </p:nvSpPr>
        <p:spPr>
          <a:xfrm>
            <a:off x="481528" y="2008007"/>
            <a:ext cx="1996911" cy="407368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8E42DA1-6F49-F74A-80A6-FBA263692CBF}"/>
              </a:ext>
            </a:extLst>
          </p:cNvPr>
          <p:cNvSpPr/>
          <p:nvPr/>
        </p:nvSpPr>
        <p:spPr>
          <a:xfrm>
            <a:off x="553948" y="2024234"/>
            <a:ext cx="18742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Google™ G Suite</a:t>
            </a:r>
          </a:p>
        </p:txBody>
      </p:sp>
      <p:sp>
        <p:nvSpPr>
          <p:cNvPr id="26" name="圓角化對角線角落矩形 8">
            <a:extLst>
              <a:ext uri="{FF2B5EF4-FFF2-40B4-BE49-F238E27FC236}">
                <a16:creationId xmlns:a16="http://schemas.microsoft.com/office/drawing/2014/main" id="{5E219AB7-B12D-4D93-9723-BC4F4C9E1FB3}"/>
              </a:ext>
            </a:extLst>
          </p:cNvPr>
          <p:cNvSpPr/>
          <p:nvPr/>
        </p:nvSpPr>
        <p:spPr>
          <a:xfrm>
            <a:off x="4561411" y="2008007"/>
            <a:ext cx="1996911" cy="407368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F413901-1B0A-4156-8959-D89C96DF01F8}"/>
              </a:ext>
            </a:extLst>
          </p:cNvPr>
          <p:cNvSpPr/>
          <p:nvPr/>
        </p:nvSpPr>
        <p:spPr>
          <a:xfrm>
            <a:off x="4741232" y="2024234"/>
            <a:ext cx="16594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365</a:t>
            </a:r>
            <a:r>
              <a:rPr lang="en-US" altLang="zh-TW" sz="1600" b="1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18896100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291DA6-8BDC-894F-8660-F48E3B713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TW" dirty="0"/>
              <a:t>Install a Graphics Card for HDMI Output and GPU-accelerated Computing</a:t>
            </a:r>
            <a:endParaRPr kumimoji="1" lang="zh-TW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EEE0D0E-8065-A343-96F3-5FBC1DD21C11}"/>
              </a:ext>
            </a:extLst>
          </p:cNvPr>
          <p:cNvSpPr/>
          <p:nvPr/>
        </p:nvSpPr>
        <p:spPr>
          <a:xfrm>
            <a:off x="238146" y="1055079"/>
            <a:ext cx="8458201" cy="844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" altLang="zh-TW" dirty="0">
                <a:latin typeface="Arial" panose="020B0604020202020204" pitchFamily="34" charset="0"/>
                <a:cs typeface="Arial" panose="020B0604020202020204" pitchFamily="34" charset="0"/>
              </a:rPr>
              <a:t>The TS-hx86 series offers a PCIe Gen3 slot to support low-profile graphics cards that do not need </a:t>
            </a: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additional </a:t>
            </a:r>
            <a:r>
              <a:rPr lang="en" altLang="zh-TW" dirty="0">
                <a:latin typeface="Arial" panose="020B0604020202020204" pitchFamily="34" charset="0"/>
                <a:cs typeface="Arial" panose="020B0604020202020204" pitchFamily="34" charset="0"/>
              </a:rPr>
              <a:t>power to boost performance of applications such as video editing , 4K UHD transcoding, imaging processing in QTS and performance of virtual machines via GPU passthrough.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03513AE4-BA18-314A-87AF-DB628726147D}"/>
              </a:ext>
            </a:extLst>
          </p:cNvPr>
          <p:cNvSpPr txBox="1"/>
          <p:nvPr/>
        </p:nvSpPr>
        <p:spPr>
          <a:xfrm>
            <a:off x="380107" y="1920823"/>
            <a:ext cx="2717801" cy="253908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 sz="105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GPU Dimension in TS-h686 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C721D9FD-793A-6447-9D57-A32A1A278439}"/>
              </a:ext>
            </a:extLst>
          </p:cNvPr>
          <p:cNvSpPr txBox="1"/>
          <p:nvPr/>
        </p:nvSpPr>
        <p:spPr>
          <a:xfrm>
            <a:off x="2797341" y="1920865"/>
            <a:ext cx="3088968" cy="253908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 sz="105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GPU Dimension in TS-h886 </a:t>
            </a: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77D526A3-4974-428A-9AFE-4C4D256299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982" y="2148034"/>
            <a:ext cx="2468574" cy="2955169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0F5BDB08-5D94-471D-80A3-172A6431BB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2209" y="2129111"/>
            <a:ext cx="2443343" cy="3014389"/>
          </a:xfrm>
          <a:prstGeom prst="rect">
            <a:avLst/>
          </a:prstGeom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2CFE3790-06D7-4DF8-8434-4C31D81C8F31}"/>
              </a:ext>
            </a:extLst>
          </p:cNvPr>
          <p:cNvSpPr txBox="1"/>
          <p:nvPr/>
        </p:nvSpPr>
        <p:spPr>
          <a:xfrm>
            <a:off x="3507794" y="2388336"/>
            <a:ext cx="221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/>
              <a:t>H</a:t>
            </a:r>
            <a:endParaRPr lang="zh-TW" altLang="en-US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67E0039F-5684-400A-8FED-27423B4E38CB}"/>
              </a:ext>
            </a:extLst>
          </p:cNvPr>
          <p:cNvSpPr txBox="1"/>
          <p:nvPr/>
        </p:nvSpPr>
        <p:spPr>
          <a:xfrm>
            <a:off x="4802503" y="2364338"/>
            <a:ext cx="221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L</a:t>
            </a:r>
            <a:endParaRPr lang="zh-TW" altLang="en-US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C3F7C222-7A32-47DF-A1F4-C8FC4776FD8A}"/>
              </a:ext>
            </a:extLst>
          </p:cNvPr>
          <p:cNvSpPr txBox="1"/>
          <p:nvPr/>
        </p:nvSpPr>
        <p:spPr>
          <a:xfrm>
            <a:off x="5225955" y="3087721"/>
            <a:ext cx="221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W</a:t>
            </a:r>
            <a:endParaRPr lang="zh-TW" altLang="en-US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552CECFC-9AB6-4B9E-BE3E-084968A8166E}"/>
              </a:ext>
            </a:extLst>
          </p:cNvPr>
          <p:cNvSpPr txBox="1"/>
          <p:nvPr/>
        </p:nvSpPr>
        <p:spPr>
          <a:xfrm>
            <a:off x="635058" y="2564372"/>
            <a:ext cx="221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/>
              <a:t>H</a:t>
            </a:r>
            <a:endParaRPr lang="zh-TW" altLang="en-US"/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289661EA-B126-498C-BF14-09DF2C661BE5}"/>
              </a:ext>
            </a:extLst>
          </p:cNvPr>
          <p:cNvSpPr txBox="1"/>
          <p:nvPr/>
        </p:nvSpPr>
        <p:spPr>
          <a:xfrm>
            <a:off x="1998206" y="2388336"/>
            <a:ext cx="221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L</a:t>
            </a:r>
            <a:endParaRPr lang="zh-TW" altLang="en-US" dirty="0"/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D4CF68DB-E5F4-41FA-8F9D-6ACFB8637965}"/>
              </a:ext>
            </a:extLst>
          </p:cNvPr>
          <p:cNvSpPr txBox="1"/>
          <p:nvPr/>
        </p:nvSpPr>
        <p:spPr>
          <a:xfrm>
            <a:off x="2575367" y="3182818"/>
            <a:ext cx="221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W</a:t>
            </a:r>
            <a:endParaRPr lang="zh-TW" altLang="en-US" dirty="0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7DD712A0-654E-47C8-A8B5-4E445CAEB4CB}"/>
              </a:ext>
            </a:extLst>
          </p:cNvPr>
          <p:cNvSpPr/>
          <p:nvPr/>
        </p:nvSpPr>
        <p:spPr>
          <a:xfrm>
            <a:off x="585150" y="2096665"/>
            <a:ext cx="22878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00">
                <a:latin typeface="Helvetica" pitchFamily="2" charset="0"/>
              </a:rPr>
              <a:t>W x H x L: 126mm x 40mm x 261mm</a:t>
            </a:r>
            <a:endParaRPr lang="en-US" altLang="zh-TW" sz="1000">
              <a:effectLst/>
              <a:latin typeface="Helvetica" pitchFamily="2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7739B73D-A44D-4B50-95D6-3CA8854FCA81}"/>
              </a:ext>
            </a:extLst>
          </p:cNvPr>
          <p:cNvSpPr/>
          <p:nvPr/>
        </p:nvSpPr>
        <p:spPr>
          <a:xfrm>
            <a:off x="3269524" y="2082968"/>
            <a:ext cx="22878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00" dirty="0">
                <a:latin typeface="Helvetica" pitchFamily="2" charset="0"/>
              </a:rPr>
              <a:t>W x H x L: 119mm x 45mm x 266mm</a:t>
            </a:r>
            <a:endParaRPr lang="en-US" altLang="zh-TW" sz="1000" dirty="0">
              <a:effectLst/>
              <a:latin typeface="Helvetica" pitchFamily="2" charset="0"/>
            </a:endParaRPr>
          </a:p>
        </p:txBody>
      </p:sp>
      <p:pic>
        <p:nvPicPr>
          <p:cNvPr id="39" name="Picture 3" descr="\\10.64.2.86\Marketing\MarketingMaterials\素材\網頁設計標準化使用\feat-icon\feat-25.png">
            <a:extLst>
              <a:ext uri="{FF2B5EF4-FFF2-40B4-BE49-F238E27FC236}">
                <a16:creationId xmlns:a16="http://schemas.microsoft.com/office/drawing/2014/main" id="{3368AFA0-C6A5-4DEC-B814-3C15FEC30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67943" y="2791875"/>
            <a:ext cx="747888" cy="747888"/>
          </a:xfrm>
          <a:prstGeom prst="rect">
            <a:avLst/>
          </a:prstGeom>
          <a:noFill/>
        </p:spPr>
      </p:pic>
      <p:pic>
        <p:nvPicPr>
          <p:cNvPr id="40" name="圖形 39">
            <a:extLst>
              <a:ext uri="{FF2B5EF4-FFF2-40B4-BE49-F238E27FC236}">
                <a16:creationId xmlns:a16="http://schemas.microsoft.com/office/drawing/2014/main" id="{3F917DF5-1934-497E-A9F0-5F76702CDF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94769" y="3664502"/>
            <a:ext cx="1233625" cy="28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9169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9CD6A7-36D9-FE49-9F14-1891B8652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GPU-accelerated Software</a:t>
            </a:r>
            <a:endParaRPr kumimoji="1" lang="zh-TW" altLang="en-US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7E7AC91-C566-4920-86EE-2A35C407AF54}"/>
              </a:ext>
            </a:extLst>
          </p:cNvPr>
          <p:cNvSpPr/>
          <p:nvPr/>
        </p:nvSpPr>
        <p:spPr>
          <a:xfrm>
            <a:off x="390150" y="1942524"/>
            <a:ext cx="11480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 dirty="0">
                <a:solidFill>
                  <a:srgbClr val="444942"/>
                </a:solidFill>
              </a:rPr>
              <a:t>File Station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BBEFC65-A6DC-4189-BBEC-7A35F7887FF2}"/>
              </a:ext>
            </a:extLst>
          </p:cNvPr>
          <p:cNvSpPr/>
          <p:nvPr/>
        </p:nvSpPr>
        <p:spPr>
          <a:xfrm>
            <a:off x="349077" y="2217494"/>
            <a:ext cx="16715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 dirty="0"/>
              <a:t>On-the-fly transcoding &amp; offline transcoding</a:t>
            </a:r>
            <a:endParaRPr lang="zh-TW" altLang="en-US" sz="1000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94E6153-3292-4D7D-9038-AE341F0F9F34}"/>
              </a:ext>
            </a:extLst>
          </p:cNvPr>
          <p:cNvSpPr/>
          <p:nvPr/>
        </p:nvSpPr>
        <p:spPr>
          <a:xfrm>
            <a:off x="2051597" y="1942524"/>
            <a:ext cx="9396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 dirty="0" err="1">
                <a:solidFill>
                  <a:srgbClr val="444942"/>
                </a:solidFill>
              </a:rPr>
              <a:t>QuMagie</a:t>
            </a:r>
            <a:endParaRPr lang="en-US" altLang="zh-TW" b="1" dirty="0">
              <a:solidFill>
                <a:srgbClr val="444942"/>
              </a:solidFill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0A646247-B98D-4B72-9F06-136AA66FAD16}"/>
              </a:ext>
            </a:extLst>
          </p:cNvPr>
          <p:cNvSpPr/>
          <p:nvPr/>
        </p:nvSpPr>
        <p:spPr>
          <a:xfrm>
            <a:off x="3547564" y="1942524"/>
            <a:ext cx="13468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 dirty="0">
                <a:solidFill>
                  <a:srgbClr val="444942"/>
                </a:solidFill>
              </a:rPr>
              <a:t>Photo Station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531315A-3CDF-4A1D-AB55-F59B8E743447}"/>
              </a:ext>
            </a:extLst>
          </p:cNvPr>
          <p:cNvSpPr/>
          <p:nvPr/>
        </p:nvSpPr>
        <p:spPr>
          <a:xfrm>
            <a:off x="5214866" y="1942524"/>
            <a:ext cx="13276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 dirty="0">
                <a:solidFill>
                  <a:srgbClr val="444942"/>
                </a:solidFill>
              </a:rPr>
              <a:t>Video Station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FC9F9531-5E5D-4197-B15E-6F29E7EE295B}"/>
              </a:ext>
            </a:extLst>
          </p:cNvPr>
          <p:cNvSpPr/>
          <p:nvPr/>
        </p:nvSpPr>
        <p:spPr>
          <a:xfrm>
            <a:off x="6800187" y="1942524"/>
            <a:ext cx="20249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 dirty="0">
                <a:solidFill>
                  <a:srgbClr val="444942"/>
                </a:solidFill>
              </a:rPr>
              <a:t>Media</a:t>
            </a:r>
            <a:r>
              <a:rPr lang="zh-TW" altLang="en-US" b="1" dirty="0">
                <a:solidFill>
                  <a:srgbClr val="444942"/>
                </a:solidFill>
              </a:rPr>
              <a:t> </a:t>
            </a:r>
            <a:r>
              <a:rPr lang="en-US" altLang="zh-TW" b="1" dirty="0">
                <a:solidFill>
                  <a:srgbClr val="444942"/>
                </a:solidFill>
              </a:rPr>
              <a:t>Stream</a:t>
            </a:r>
            <a:r>
              <a:rPr lang="zh-TW" altLang="en-US" b="1" dirty="0">
                <a:solidFill>
                  <a:srgbClr val="444942"/>
                </a:solidFill>
              </a:rPr>
              <a:t> </a:t>
            </a:r>
            <a:r>
              <a:rPr lang="en-US" altLang="zh-TW" b="1">
                <a:solidFill>
                  <a:srgbClr val="444942"/>
                </a:solidFill>
              </a:rPr>
              <a:t>Add-on</a:t>
            </a:r>
            <a:endParaRPr lang="en-US" altLang="zh-TW" b="1" dirty="0">
              <a:solidFill>
                <a:srgbClr val="444942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9D71206E-6693-467B-A213-D1A140263293}"/>
              </a:ext>
            </a:extLst>
          </p:cNvPr>
          <p:cNvSpPr/>
          <p:nvPr/>
        </p:nvSpPr>
        <p:spPr>
          <a:xfrm>
            <a:off x="6800187" y="2217494"/>
            <a:ext cx="167152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 dirty="0"/>
              <a:t>Video stream transcoding</a:t>
            </a:r>
            <a:endParaRPr lang="zh-TW" altLang="en-US" sz="1000" dirty="0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7F0F9AA2-3B36-4259-AFA0-31B60D13A6A1}"/>
              </a:ext>
            </a:extLst>
          </p:cNvPr>
          <p:cNvSpPr/>
          <p:nvPr/>
        </p:nvSpPr>
        <p:spPr>
          <a:xfrm>
            <a:off x="390150" y="3698341"/>
            <a:ext cx="10999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 dirty="0">
                <a:solidFill>
                  <a:srgbClr val="444942"/>
                </a:solidFill>
              </a:rPr>
              <a:t>HD Station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2A83DEEA-5B6B-47EF-A3D7-16A346645654}"/>
              </a:ext>
            </a:extLst>
          </p:cNvPr>
          <p:cNvSpPr/>
          <p:nvPr/>
        </p:nvSpPr>
        <p:spPr>
          <a:xfrm>
            <a:off x="349077" y="3960059"/>
            <a:ext cx="1439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/>
              <a:t>Local display and decode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46EB8D9B-11DE-464B-B94C-B6E61AA4D984}"/>
              </a:ext>
            </a:extLst>
          </p:cNvPr>
          <p:cNvSpPr/>
          <p:nvPr/>
        </p:nvSpPr>
        <p:spPr>
          <a:xfrm>
            <a:off x="2051597" y="3698341"/>
            <a:ext cx="10326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 dirty="0">
                <a:solidFill>
                  <a:srgbClr val="444942"/>
                </a:solidFill>
              </a:rPr>
              <a:t>HD Player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57378454-537B-4C64-AF83-88319503BBEA}"/>
              </a:ext>
            </a:extLst>
          </p:cNvPr>
          <p:cNvSpPr/>
          <p:nvPr/>
        </p:nvSpPr>
        <p:spPr>
          <a:xfrm>
            <a:off x="3746251" y="3698341"/>
            <a:ext cx="9236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 dirty="0">
                <a:solidFill>
                  <a:srgbClr val="444942"/>
                </a:solidFill>
              </a:rPr>
              <a:t>QVR Pro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D616B210-CA99-4C53-B192-41346DC97D31}"/>
              </a:ext>
            </a:extLst>
          </p:cNvPr>
          <p:cNvSpPr/>
          <p:nvPr/>
        </p:nvSpPr>
        <p:spPr>
          <a:xfrm>
            <a:off x="6858820" y="3698341"/>
            <a:ext cx="19639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 dirty="0">
                <a:solidFill>
                  <a:srgbClr val="444942"/>
                </a:solidFill>
              </a:rPr>
              <a:t>Virtualization Station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F55A4D36-520E-474C-BF6B-0C36115CCEE6}"/>
              </a:ext>
            </a:extLst>
          </p:cNvPr>
          <p:cNvSpPr/>
          <p:nvPr/>
        </p:nvSpPr>
        <p:spPr>
          <a:xfrm>
            <a:off x="6919598" y="3960059"/>
            <a:ext cx="18342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/>
              <a:t>GPU</a:t>
            </a:r>
            <a:r>
              <a:rPr lang="zh-TW" altLang="en-US" sz="1200" dirty="0"/>
              <a:t> </a:t>
            </a:r>
            <a:r>
              <a:rPr lang="en-US" altLang="zh-TW" sz="1200" dirty="0"/>
              <a:t>passthrough</a:t>
            </a:r>
            <a:endParaRPr lang="zh-TW" altLang="en-US" sz="1200" dirty="0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A01531FA-6BA1-47EE-B2C1-1D203DC5F090}"/>
              </a:ext>
            </a:extLst>
          </p:cNvPr>
          <p:cNvSpPr/>
          <p:nvPr/>
        </p:nvSpPr>
        <p:spPr>
          <a:xfrm>
            <a:off x="5496709" y="3698341"/>
            <a:ext cx="6126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 dirty="0" err="1">
                <a:solidFill>
                  <a:srgbClr val="444942"/>
                </a:solidFill>
              </a:rPr>
              <a:t>QuAI</a:t>
            </a:r>
            <a:endParaRPr lang="en-US" altLang="zh-TW" b="1" dirty="0">
              <a:solidFill>
                <a:srgbClr val="444942"/>
              </a:solidFill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0733A0A9-1822-45A3-A3D7-4F9A2CEE8840}"/>
              </a:ext>
            </a:extLst>
          </p:cNvPr>
          <p:cNvSpPr/>
          <p:nvPr/>
        </p:nvSpPr>
        <p:spPr>
          <a:xfrm>
            <a:off x="5496709" y="3960059"/>
            <a:ext cx="16715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/>
              <a:t>AI inference acceleration</a:t>
            </a:r>
            <a:endParaRPr lang="zh-TW" altLang="en-US" sz="1200" dirty="0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BE8DA8D1-D832-304E-B868-64A7264CF44A}"/>
              </a:ext>
            </a:extLst>
          </p:cNvPr>
          <p:cNvSpPr/>
          <p:nvPr/>
        </p:nvSpPr>
        <p:spPr>
          <a:xfrm>
            <a:off x="1894491" y="2212407"/>
            <a:ext cx="16715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 dirty="0"/>
              <a:t>On-the-fly transcoding &amp; offline transcoding</a:t>
            </a:r>
            <a:endParaRPr lang="zh-TW" altLang="en-US" sz="1000" dirty="0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F15B2B0E-5A71-A642-AEDE-33E3C5D2304B}"/>
              </a:ext>
            </a:extLst>
          </p:cNvPr>
          <p:cNvSpPr/>
          <p:nvPr/>
        </p:nvSpPr>
        <p:spPr>
          <a:xfrm>
            <a:off x="3504654" y="2205729"/>
            <a:ext cx="167152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 dirty="0"/>
              <a:t>On-the-fly transcoding</a:t>
            </a:r>
            <a:endParaRPr lang="zh-TW" altLang="en-US" sz="1000" dirty="0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8CF339E9-1357-DA49-9935-18845302BBD1}"/>
              </a:ext>
            </a:extLst>
          </p:cNvPr>
          <p:cNvSpPr/>
          <p:nvPr/>
        </p:nvSpPr>
        <p:spPr>
          <a:xfrm>
            <a:off x="5152121" y="2212353"/>
            <a:ext cx="167152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 dirty="0"/>
              <a:t>On-the-fly transcoding</a:t>
            </a:r>
            <a:endParaRPr lang="zh-TW" altLang="en-US" sz="1000" dirty="0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E7FAA702-EA76-E348-A99A-BADED16A3BA3}"/>
              </a:ext>
            </a:extLst>
          </p:cNvPr>
          <p:cNvSpPr/>
          <p:nvPr/>
        </p:nvSpPr>
        <p:spPr>
          <a:xfrm>
            <a:off x="1880941" y="3960059"/>
            <a:ext cx="1439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/>
              <a:t>Local display and decode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BD4C1ECE-0A4B-E84C-BC09-0779983ACA60}"/>
              </a:ext>
            </a:extLst>
          </p:cNvPr>
          <p:cNvSpPr/>
          <p:nvPr/>
        </p:nvSpPr>
        <p:spPr>
          <a:xfrm>
            <a:off x="3610663" y="3960059"/>
            <a:ext cx="1439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/>
              <a:t>Local display and decode</a:t>
            </a:r>
          </a:p>
        </p:txBody>
      </p:sp>
      <p:pic>
        <p:nvPicPr>
          <p:cNvPr id="33" name="圖片 14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A6C32C20-862D-4F85-A101-E283B7064F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0157" y="1349114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32AE3BF3-B07D-48CD-8522-5E88DB70BA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9991" y="3119147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90429DE6-50E6-4D8E-849A-DDD1DB18B0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0157" y="3119147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B72E9399-A792-418B-88DE-E246E3C07E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9991" y="1349114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EA89328A-A545-41C4-AEBC-5116C9507A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4495" y="1349114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06C0CF27-C941-4664-950B-7B628D2FB7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0939" y="1349114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5ACDAE5F-3CBF-441B-89DC-5C99110C2F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4875" y="3119147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0" name="圖片 49" descr="一張含有 物件, 時鐘, 畫畫, 粉紅色 的圖片&#10;&#10;自動產生的描述">
            <a:extLst>
              <a:ext uri="{FF2B5EF4-FFF2-40B4-BE49-F238E27FC236}">
                <a16:creationId xmlns:a16="http://schemas.microsoft.com/office/drawing/2014/main" id="{F6E760EB-CA3B-4892-8D8B-52E3E346A41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463" y="3119147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1" name="圖片 50" descr="一張含有 畫畫 的圖片&#10;&#10;自動產生的描述">
            <a:extLst>
              <a:ext uri="{FF2B5EF4-FFF2-40B4-BE49-F238E27FC236}">
                <a16:creationId xmlns:a16="http://schemas.microsoft.com/office/drawing/2014/main" id="{17DC9BA7-9368-4B36-BCFE-3B8B5706DB4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463" y="1349114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2" name="圖片 51" descr="一張含有 時鐘, 綠色, 黑色 的圖片&#10;&#10;自動產生的描述">
            <a:extLst>
              <a:ext uri="{FF2B5EF4-FFF2-40B4-BE49-F238E27FC236}">
                <a16:creationId xmlns:a16="http://schemas.microsoft.com/office/drawing/2014/main" id="{33BC1DFA-8754-428A-A834-0D35F2652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4495" y="3119147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36936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Shape 524">
            <a:extLst>
              <a:ext uri="{FF2B5EF4-FFF2-40B4-BE49-F238E27FC236}">
                <a16:creationId xmlns:a16="http://schemas.microsoft.com/office/drawing/2014/main" id="{1F6AAD44-0CEF-4E49-B2B0-02167949FC2E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9129" y="1177979"/>
            <a:ext cx="2044871" cy="133575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59121EE-0FE9-FA49-BED1-CF2C46150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728" y="22881"/>
            <a:ext cx="8968271" cy="857250"/>
          </a:xfrm>
        </p:spPr>
        <p:txBody>
          <a:bodyPr>
            <a:normAutofit fontScale="90000"/>
          </a:bodyPr>
          <a:lstStyle/>
          <a:p>
            <a:r>
              <a:rPr kumimoji="1" lang="en-US" altLang="zh-CN" dirty="0"/>
              <a:t>GPU-accelerated Application- </a:t>
            </a:r>
            <a:r>
              <a:rPr kumimoji="1" lang="en-US" altLang="zh-TW" dirty="0"/>
              <a:t>Multimedia Workers</a:t>
            </a:r>
            <a:endParaRPr kumimoji="1" lang="zh-TW" altLang="en-US" dirty="0"/>
          </a:p>
        </p:txBody>
      </p:sp>
      <p:cxnSp>
        <p:nvCxnSpPr>
          <p:cNvPr id="13" name="直線箭頭接點 12">
            <a:extLst>
              <a:ext uri="{FF2B5EF4-FFF2-40B4-BE49-F238E27FC236}">
                <a16:creationId xmlns:a16="http://schemas.microsoft.com/office/drawing/2014/main" id="{F2102EE5-EC38-5348-8FAB-DA4A9C5AEF08}"/>
              </a:ext>
            </a:extLst>
          </p:cNvPr>
          <p:cNvCxnSpPr>
            <a:cxnSpLocks/>
          </p:cNvCxnSpPr>
          <p:nvPr/>
        </p:nvCxnSpPr>
        <p:spPr>
          <a:xfrm>
            <a:off x="4185404" y="2427631"/>
            <a:ext cx="1750159" cy="955301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箭頭接點 13">
            <a:extLst>
              <a:ext uri="{FF2B5EF4-FFF2-40B4-BE49-F238E27FC236}">
                <a16:creationId xmlns:a16="http://schemas.microsoft.com/office/drawing/2014/main" id="{991D5D96-9A8A-3E4B-929C-843354D09E2B}"/>
              </a:ext>
            </a:extLst>
          </p:cNvPr>
          <p:cNvCxnSpPr>
            <a:cxnSpLocks/>
          </p:cNvCxnSpPr>
          <p:nvPr/>
        </p:nvCxnSpPr>
        <p:spPr>
          <a:xfrm>
            <a:off x="3544594" y="2690143"/>
            <a:ext cx="0" cy="692789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EA6297A4-DEE8-BA4E-B8BE-401E935F12F3}"/>
              </a:ext>
            </a:extLst>
          </p:cNvPr>
          <p:cNvSpPr txBox="1"/>
          <p:nvPr/>
        </p:nvSpPr>
        <p:spPr>
          <a:xfrm>
            <a:off x="498202" y="2694068"/>
            <a:ext cx="11400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 dirty="0">
                <a:solidFill>
                  <a:schemeClr val="accent6">
                    <a:lumMod val="75000"/>
                  </a:schemeClr>
                </a:solidFill>
              </a:rPr>
              <a:t>HD Station</a:t>
            </a:r>
          </a:p>
          <a:p>
            <a:r>
              <a:rPr kumimoji="1" lang="en-US" altLang="zh-TW" dirty="0"/>
              <a:t>HDMI </a:t>
            </a:r>
            <a:r>
              <a:rPr kumimoji="1" lang="en-US" altLang="zh-TW" dirty="0" err="1"/>
              <a:t>ouput</a:t>
            </a:r>
            <a:endParaRPr kumimoji="1" lang="zh-TW" altLang="en-US" dirty="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F1C63DF9-A0C7-364F-95AB-B515F35E2222}"/>
              </a:ext>
            </a:extLst>
          </p:cNvPr>
          <p:cNvSpPr txBox="1"/>
          <p:nvPr/>
        </p:nvSpPr>
        <p:spPr>
          <a:xfrm rot="1800000">
            <a:off x="4220975" y="2441903"/>
            <a:ext cx="201529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 dirty="0">
                <a:solidFill>
                  <a:schemeClr val="accent6">
                    <a:lumMod val="75000"/>
                  </a:schemeClr>
                </a:solidFill>
              </a:rPr>
              <a:t>File Station</a:t>
            </a:r>
          </a:p>
          <a:p>
            <a:r>
              <a:rPr kumimoji="1" lang="en-US" altLang="zh-CN" sz="1200" dirty="0"/>
              <a:t>Video preview acceleration</a:t>
            </a:r>
            <a:endParaRPr kumimoji="1" lang="zh-TW" altLang="en-US" sz="1200" dirty="0"/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474C9A69-1F9A-A64F-A05B-A6DE747471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357" y="3474572"/>
            <a:ext cx="1951406" cy="1146333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CA5601CF-3F9D-9F41-8DE8-9E2A947C78E0}"/>
              </a:ext>
            </a:extLst>
          </p:cNvPr>
          <p:cNvSpPr txBox="1"/>
          <p:nvPr/>
        </p:nvSpPr>
        <p:spPr>
          <a:xfrm>
            <a:off x="3535880" y="2774939"/>
            <a:ext cx="151354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b="1" dirty="0">
                <a:solidFill>
                  <a:schemeClr val="accent6">
                    <a:lumMod val="75000"/>
                  </a:schemeClr>
                </a:solidFill>
              </a:rPr>
              <a:t>File Station</a:t>
            </a:r>
          </a:p>
          <a:p>
            <a:r>
              <a:rPr kumimoji="1" lang="en-US" altLang="zh-TW" sz="1200" dirty="0"/>
              <a:t>Offline transcoding and sharing</a:t>
            </a:r>
            <a:endParaRPr kumimoji="1" lang="zh-TW" altLang="en-US" sz="1200" dirty="0"/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3BD5D396-46E5-A049-B0B0-187C688E69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3256" y="2955066"/>
            <a:ext cx="1960534" cy="1146334"/>
          </a:xfrm>
          <a:prstGeom prst="rect">
            <a:avLst/>
          </a:prstGeom>
        </p:spPr>
      </p:pic>
      <p:cxnSp>
        <p:nvCxnSpPr>
          <p:cNvPr id="37" name="直線箭頭接點 36">
            <a:extLst>
              <a:ext uri="{FF2B5EF4-FFF2-40B4-BE49-F238E27FC236}">
                <a16:creationId xmlns:a16="http://schemas.microsoft.com/office/drawing/2014/main" id="{167031C3-C95A-8F40-9F19-4875319532AD}"/>
              </a:ext>
            </a:extLst>
          </p:cNvPr>
          <p:cNvCxnSpPr>
            <a:cxnSpLocks/>
          </p:cNvCxnSpPr>
          <p:nvPr/>
        </p:nvCxnSpPr>
        <p:spPr>
          <a:xfrm>
            <a:off x="4310669" y="1910970"/>
            <a:ext cx="1867615" cy="16014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542A51F2-F6EB-B84B-BCCA-64925D39FEA9}"/>
              </a:ext>
            </a:extLst>
          </p:cNvPr>
          <p:cNvSpPr txBox="1"/>
          <p:nvPr/>
        </p:nvSpPr>
        <p:spPr>
          <a:xfrm>
            <a:off x="4322402" y="1356207"/>
            <a:ext cx="2271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>
                <a:solidFill>
                  <a:schemeClr val="accent6">
                    <a:lumMod val="75000"/>
                  </a:schemeClr>
                </a:solidFill>
              </a:rPr>
              <a:t>Media streaming Add-on</a:t>
            </a:r>
            <a:endParaRPr kumimoji="1" lang="en-US" altLang="zh-TW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kumimoji="1" lang="en-US" altLang="zh-CN" dirty="0"/>
              <a:t>Stream acceleration</a:t>
            </a:r>
            <a:endParaRPr kumimoji="1" lang="zh-TW" altLang="en-US" dirty="0"/>
          </a:p>
        </p:txBody>
      </p:sp>
      <p:cxnSp>
        <p:nvCxnSpPr>
          <p:cNvPr id="43" name="直線箭頭接點 42">
            <a:extLst>
              <a:ext uri="{FF2B5EF4-FFF2-40B4-BE49-F238E27FC236}">
                <a16:creationId xmlns:a16="http://schemas.microsoft.com/office/drawing/2014/main" id="{0F2B7676-4CF6-8C46-B3C8-A6B3BAB7E748}"/>
              </a:ext>
            </a:extLst>
          </p:cNvPr>
          <p:cNvCxnSpPr>
            <a:cxnSpLocks/>
          </p:cNvCxnSpPr>
          <p:nvPr/>
        </p:nvCxnSpPr>
        <p:spPr>
          <a:xfrm>
            <a:off x="1700036" y="1958071"/>
            <a:ext cx="811341" cy="0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A3A4C258-432A-5C41-92A8-23D11869612D}"/>
              </a:ext>
            </a:extLst>
          </p:cNvPr>
          <p:cNvSpPr txBox="1"/>
          <p:nvPr/>
        </p:nvSpPr>
        <p:spPr>
          <a:xfrm>
            <a:off x="1663761" y="1422438"/>
            <a:ext cx="811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Material Ingest</a:t>
            </a:r>
            <a:endParaRPr kumimoji="1" lang="zh-TW" altLang="en-US" sz="1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8" name="Picture 51">
            <a:extLst>
              <a:ext uri="{FF2B5EF4-FFF2-40B4-BE49-F238E27FC236}">
                <a16:creationId xmlns:a16="http://schemas.microsoft.com/office/drawing/2014/main" id="{6A6D2A15-A892-5F40-9FD5-E30B49F0DC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8458" y="1243542"/>
            <a:ext cx="1664738" cy="9364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0" name="矩形 49">
            <a:extLst>
              <a:ext uri="{FF2B5EF4-FFF2-40B4-BE49-F238E27FC236}">
                <a16:creationId xmlns:a16="http://schemas.microsoft.com/office/drawing/2014/main" id="{5A509F1F-B569-144A-B8E9-C02490F9098B}"/>
              </a:ext>
            </a:extLst>
          </p:cNvPr>
          <p:cNvSpPr/>
          <p:nvPr/>
        </p:nvSpPr>
        <p:spPr>
          <a:xfrm>
            <a:off x="6290881" y="2240237"/>
            <a:ext cx="2712602" cy="307777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kumimoji="1" lang="en-US" altLang="zh-TW" err="1"/>
              <a:t>AppTV</a:t>
            </a:r>
            <a:r>
              <a:rPr kumimoji="1" lang="en-US" altLang="zh-TW"/>
              <a:t>/ Chrome Cast/ smart TV</a:t>
            </a:r>
            <a:endParaRPr kumimoji="1" lang="zh-TW" altLang="en-US"/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275AD3F6-6528-274C-975A-0807CADFF4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6554" y="3960881"/>
            <a:ext cx="705534" cy="70553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FB461E6-9BBE-C94C-859A-56206F68C4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348" b="96377" l="1937" r="94915">
                        <a14:foregroundMark x1="7990" y1="47645" x2="7990" y2="47645"/>
                        <a14:foregroundMark x1="4358" y1="46196" x2="4358" y2="46196"/>
                        <a14:foregroundMark x1="6295" y1="40399" x2="6295" y2="40399"/>
                        <a14:foregroundMark x1="16465" y1="14130" x2="16465" y2="14130"/>
                        <a14:foregroundMark x1="8475" y1="4348" x2="8475" y2="4348"/>
                        <a14:foregroundMark x1="69855" y1="84058" x2="69855" y2="84058"/>
                        <a14:foregroundMark x1="91889" y1="55978" x2="91889" y2="55978"/>
                        <a14:foregroundMark x1="95157" y1="85870" x2="95157" y2="85870"/>
                        <a14:foregroundMark x1="81477" y1="96377" x2="81477" y2="96377"/>
                        <a14:foregroundMark x1="1937" y1="55254" x2="1937" y2="55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643" y="1354934"/>
            <a:ext cx="1387559" cy="927279"/>
          </a:xfrm>
          <a:prstGeom prst="rect">
            <a:avLst/>
          </a:prstGeom>
        </p:spPr>
      </p:pic>
      <p:pic>
        <p:nvPicPr>
          <p:cNvPr id="34" name="Picture 28">
            <a:extLst>
              <a:ext uri="{FF2B5EF4-FFF2-40B4-BE49-F238E27FC236}">
                <a16:creationId xmlns:a16="http://schemas.microsoft.com/office/drawing/2014/main" id="{A37F793C-A8EE-44F5-A5F8-14231DBC028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2949" y="1668972"/>
            <a:ext cx="750135" cy="616992"/>
          </a:xfrm>
          <a:prstGeom prst="rect">
            <a:avLst/>
          </a:prstGeom>
        </p:spPr>
      </p:pic>
      <p:pic>
        <p:nvPicPr>
          <p:cNvPr id="36" name="Shape 369" descr="「streaming device icon png」的圖片搜尋結果">
            <a:extLst>
              <a:ext uri="{FF2B5EF4-FFF2-40B4-BE49-F238E27FC236}">
                <a16:creationId xmlns:a16="http://schemas.microsoft.com/office/drawing/2014/main" id="{07D13D08-1D1A-408A-8EEB-B1CFDAF2670E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1732" y="1216691"/>
            <a:ext cx="882374" cy="45933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" name="直線箭頭接點 12">
            <a:extLst>
              <a:ext uri="{FF2B5EF4-FFF2-40B4-BE49-F238E27FC236}">
                <a16:creationId xmlns:a16="http://schemas.microsoft.com/office/drawing/2014/main" id="{758938C2-F37E-4DE4-BBBD-4EADBF3397CF}"/>
              </a:ext>
            </a:extLst>
          </p:cNvPr>
          <p:cNvCxnSpPr>
            <a:cxnSpLocks/>
          </p:cNvCxnSpPr>
          <p:nvPr/>
        </p:nvCxnSpPr>
        <p:spPr>
          <a:xfrm flipH="1">
            <a:off x="2328568" y="2465056"/>
            <a:ext cx="920460" cy="886585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Shape 215">
            <a:extLst>
              <a:ext uri="{FF2B5EF4-FFF2-40B4-BE49-F238E27FC236}">
                <a16:creationId xmlns:a16="http://schemas.microsoft.com/office/drawing/2014/main" id="{E028F5EA-61AB-4961-BBAD-1725BF532BEF}"/>
              </a:ext>
            </a:extLst>
          </p:cNvPr>
          <p:cNvPicPr preferRelativeResize="0"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356642" y="3343055"/>
            <a:ext cx="2250957" cy="1415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3F6679C6-0487-9C4B-A604-099C4588335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51147" y="1258166"/>
            <a:ext cx="1817965" cy="147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568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光, 自行車, 坐, 水 的圖片&#10;&#10;自動產生的描述">
            <a:extLst>
              <a:ext uri="{FF2B5EF4-FFF2-40B4-BE49-F238E27FC236}">
                <a16:creationId xmlns:a16="http://schemas.microsoft.com/office/drawing/2014/main" id="{B8643980-C0B6-4591-9866-D4F2A7072D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0" y="1066619"/>
            <a:ext cx="2235909" cy="209752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A3568F6-C682-954B-BDD0-8924ECDFB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CN" dirty="0"/>
              <a:t>GPU-accelerated Application- </a:t>
            </a:r>
            <a:r>
              <a:rPr kumimoji="1" lang="en-US" altLang="zh-TW" dirty="0"/>
              <a:t>AI Inference NAS</a:t>
            </a:r>
            <a:endParaRPr kumimoji="1" lang="zh-TW" altLang="en-US" dirty="0"/>
          </a:p>
        </p:txBody>
      </p:sp>
      <p:sp>
        <p:nvSpPr>
          <p:cNvPr id="6" name="TextBox 50">
            <a:extLst>
              <a:ext uri="{FF2B5EF4-FFF2-40B4-BE49-F238E27FC236}">
                <a16:creationId xmlns:a16="http://schemas.microsoft.com/office/drawing/2014/main" id="{B10D3BA1-36CB-AB4D-AF5A-9D8D225D0807}"/>
              </a:ext>
            </a:extLst>
          </p:cNvPr>
          <p:cNvSpPr txBox="1"/>
          <p:nvPr/>
        </p:nvSpPr>
        <p:spPr>
          <a:xfrm>
            <a:off x="3903003" y="1032813"/>
            <a:ext cx="4553663" cy="1420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The last step of the AI is built up </a:t>
            </a: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an</a:t>
            </a:r>
            <a:r>
              <a:rPr lang="en-US" altLang="zh-CN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inference host according to the Deep Learning model. GPU cards have been widely adopted to accelerate the inference process.</a:t>
            </a:r>
            <a:r>
              <a:rPr lang="zh-CN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QNAP </a:t>
            </a: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QuAI</a:t>
            </a:r>
            <a:r>
              <a:rPr lang="en-US" altLang="zh-CN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SDK and GPU assist accelerate technology has been used in Medical Inference successfully. </a:t>
            </a:r>
            <a:endParaRPr lang="zh-CN" altLang="en-US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" name="圖片 9" descr="一張含有 黑暗, 建築物, 窗戶, 相片 的圖片&#10;&#10;自動產生的描述">
            <a:extLst>
              <a:ext uri="{FF2B5EF4-FFF2-40B4-BE49-F238E27FC236}">
                <a16:creationId xmlns:a16="http://schemas.microsoft.com/office/drawing/2014/main" id="{00DC1F2C-CCE1-4AB7-900B-C4DBF7385F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7581" y="2010199"/>
            <a:ext cx="2935524" cy="2839441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D928D2B4-B832-F54C-A304-8058A5F84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3848" y="2605820"/>
            <a:ext cx="2648357" cy="215289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5B581686-570A-424E-802A-15CF7C5D7D6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9579" y="3050135"/>
            <a:ext cx="1785931" cy="1687671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6AAD8C34-D518-174C-A94E-801646D547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3426" y="2241379"/>
            <a:ext cx="752995" cy="75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7366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2684F1-E37C-FF4E-88FE-60F1943F4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en-US" altLang="zh-CN" sz="2800" dirty="0"/>
              <a:t>GPU-accelerated Applications - </a:t>
            </a:r>
            <a:r>
              <a:rPr lang="en-US" altLang="zh-TW" sz="2700" dirty="0">
                <a:latin typeface="Arial" panose="020B0604020202020204" pitchFamily="34" charset="0"/>
                <a:sym typeface="Arial" panose="020B0604020202020204" pitchFamily="34" charset="0"/>
              </a:rPr>
              <a:t>Virtualization Station</a:t>
            </a:r>
            <a:endParaRPr lang="zh-TW" altLang="en-US" sz="27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5" name="圖片 4" hidden="1">
            <a:extLst>
              <a:ext uri="{FF2B5EF4-FFF2-40B4-BE49-F238E27FC236}">
                <a16:creationId xmlns:a16="http://schemas.microsoft.com/office/drawing/2014/main" id="{B5145C5C-AEAF-0D42-98D1-6DB87EE77B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8970" y="3892288"/>
            <a:ext cx="924539" cy="95642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5C70233E-5C0E-1740-95F5-778EA6363E57}"/>
              </a:ext>
            </a:extLst>
          </p:cNvPr>
          <p:cNvSpPr/>
          <p:nvPr/>
        </p:nvSpPr>
        <p:spPr>
          <a:xfrm>
            <a:off x="211946" y="1310164"/>
            <a:ext cx="3836233" cy="132343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With Virtualization Station, you can create multiple virtual machines to run various operating systems such as Windows, Linux, UNIX and Android on a QNAP NAS.</a:t>
            </a:r>
            <a:endParaRPr lang="zh-TW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B258E2E-F638-8A46-BF32-D0DAFAAB247C}"/>
              </a:ext>
            </a:extLst>
          </p:cNvPr>
          <p:cNvSpPr/>
          <p:nvPr/>
        </p:nvSpPr>
        <p:spPr>
          <a:xfrm>
            <a:off x="211945" y="2715180"/>
            <a:ext cx="3836233" cy="181588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>
              <a:spcBef>
                <a:spcPts val="200"/>
              </a:spcBef>
              <a:buFont typeface="Arial"/>
              <a:buChar char="•"/>
            </a:pPr>
            <a:r>
              <a:rPr lang="zh-TW" altLang="en-US" sz="1200" dirty="0"/>
              <a:t>Operate VM via 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</a:rPr>
              <a:t>remote desktop</a:t>
            </a:r>
            <a:endParaRPr lang="zh-TW" altLang="en-US" sz="12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spcBef>
                <a:spcPts val="200"/>
              </a:spcBef>
              <a:buFont typeface="Arial"/>
              <a:buChar char="•"/>
            </a:pPr>
            <a:r>
              <a:rPr lang="zh-TW" altLang="en-US" sz="1200" dirty="0"/>
              <a:t>VM Import/Export</a:t>
            </a:r>
          </a:p>
          <a:p>
            <a:pPr marL="285750" indent="-285750">
              <a:spcBef>
                <a:spcPts val="200"/>
              </a:spcBef>
              <a:buFont typeface="Arial"/>
              <a:buChar char="•"/>
            </a:pPr>
            <a:r>
              <a:rPr lang="zh-TW" altLang="zh-TW" sz="1200" dirty="0"/>
              <a:t>VM backup and sn</a:t>
            </a:r>
            <a:r>
              <a:rPr lang="en-US" altLang="zh-TW" sz="1200" dirty="0" err="1"/>
              <a:t>apshot</a:t>
            </a:r>
            <a:endParaRPr lang="en-US" altLang="zh-TW" sz="1200" dirty="0"/>
          </a:p>
          <a:p>
            <a:pPr marL="285750" indent="-285750">
              <a:spcBef>
                <a:spcPts val="200"/>
              </a:spcBef>
              <a:buFont typeface="Arial"/>
              <a:buChar char="•"/>
            </a:pPr>
            <a:r>
              <a:rPr lang="en-US" altLang="zh-TW" sz="1200" dirty="0"/>
              <a:t>Virtual switch: support multiple network modes</a:t>
            </a:r>
          </a:p>
          <a:p>
            <a:pPr marL="285750" indent="-285750">
              <a:spcBef>
                <a:spcPts val="200"/>
              </a:spcBef>
              <a:buFont typeface="Arial"/>
              <a:buChar char="•"/>
            </a:pPr>
            <a:r>
              <a:rPr lang="en-US" altLang="zh-TW" sz="1200" dirty="0"/>
              <a:t>Support USB device connection</a:t>
            </a:r>
          </a:p>
          <a:p>
            <a:pPr marL="285750" indent="-285750">
              <a:spcBef>
                <a:spcPts val="200"/>
              </a:spcBef>
              <a:buClr>
                <a:schemeClr val="tx1"/>
              </a:buClr>
              <a:buFont typeface="Arial"/>
              <a:buChar char="•"/>
            </a:pPr>
            <a:r>
              <a:rPr lang="en-US" altLang="zh-TW" b="1" dirty="0">
                <a:solidFill>
                  <a:schemeClr val="accent6">
                    <a:lumMod val="75000"/>
                  </a:schemeClr>
                </a:solidFill>
              </a:rPr>
              <a:t>GPU passthrough </a:t>
            </a:r>
            <a:r>
              <a:rPr lang="en-US" altLang="zh-TW" sz="1200" dirty="0"/>
              <a:t>with an external graphics card for VM</a:t>
            </a:r>
          </a:p>
          <a:p>
            <a:pPr marL="285750" indent="-285750">
              <a:spcBef>
                <a:spcPts val="200"/>
              </a:spcBef>
              <a:buFont typeface="Arial"/>
              <a:buChar char="•"/>
            </a:pPr>
            <a:endParaRPr lang="en-US" altLang="zh-TW" dirty="0"/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3A6C342B-D247-6E41-B70C-129E8087AF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8178" y="1357595"/>
            <a:ext cx="4849807" cy="2715170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57537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E94E67A6-C683-47F1-AA4E-E70709FA4ABC}"/>
              </a:ext>
            </a:extLst>
          </p:cNvPr>
          <p:cNvSpPr txBox="1"/>
          <p:nvPr/>
        </p:nvSpPr>
        <p:spPr>
          <a:xfrm>
            <a:off x="522203" y="2077246"/>
            <a:ext cx="3038893" cy="400110"/>
          </a:xfrm>
          <a:prstGeom prst="rect">
            <a:avLst/>
          </a:prstGeom>
          <a:noFill/>
          <a:effectLst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000" dirty="0" err="1"/>
              <a:t>QuTS</a:t>
            </a:r>
            <a:r>
              <a:rPr lang="en-US" altLang="zh-TW" sz="2000" dirty="0"/>
              <a:t> hero with ZFS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9F1384BE-2931-4540-92C1-D174748CA763}"/>
              </a:ext>
            </a:extLst>
          </p:cNvPr>
          <p:cNvCxnSpPr>
            <a:cxnSpLocks/>
          </p:cNvCxnSpPr>
          <p:nvPr/>
        </p:nvCxnSpPr>
        <p:spPr>
          <a:xfrm>
            <a:off x="583007" y="1944286"/>
            <a:ext cx="290275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A42C6F3-7915-45AA-A069-0CF395AFC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6816" y="952106"/>
            <a:ext cx="3346016" cy="1125140"/>
          </a:xfrm>
        </p:spPr>
        <p:txBody>
          <a:bodyPr/>
          <a:lstStyle/>
          <a:p>
            <a:r>
              <a:rPr lang="en-US" altLang="zh-TW" dirty="0">
                <a:latin typeface="+mj-lt"/>
              </a:rPr>
              <a:t>Enterprise OS</a:t>
            </a:r>
            <a:endParaRPr lang="zh-TW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460659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D2F5EC5A-CFD3-4008-9E10-D64611BAD452}"/>
              </a:ext>
            </a:extLst>
          </p:cNvPr>
          <p:cNvSpPr txBox="1"/>
          <p:nvPr/>
        </p:nvSpPr>
        <p:spPr>
          <a:xfrm>
            <a:off x="4304892" y="1506764"/>
            <a:ext cx="4728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rgbClr val="44494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is your best choice!</a:t>
            </a:r>
            <a:endParaRPr lang="zh-TW" altLang="en-US" sz="3600" b="1" dirty="0">
              <a:solidFill>
                <a:srgbClr val="444942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副標題 16">
            <a:extLst>
              <a:ext uri="{FF2B5EF4-FFF2-40B4-BE49-F238E27FC236}">
                <a16:creationId xmlns:a16="http://schemas.microsoft.com/office/drawing/2014/main" id="{82EF476F-1F2F-49B4-A57F-EED298676955}"/>
              </a:ext>
            </a:extLst>
          </p:cNvPr>
          <p:cNvSpPr txBox="1">
            <a:spLocks/>
          </p:cNvSpPr>
          <p:nvPr/>
        </p:nvSpPr>
        <p:spPr>
          <a:xfrm>
            <a:off x="4045493" y="4734872"/>
            <a:ext cx="3693154" cy="2421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2020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群組 59">
            <a:extLst>
              <a:ext uri="{FF2B5EF4-FFF2-40B4-BE49-F238E27FC236}">
                <a16:creationId xmlns:a16="http://schemas.microsoft.com/office/drawing/2014/main" id="{E274247D-A5B0-488A-98DF-78CAB7A5F58A}"/>
              </a:ext>
            </a:extLst>
          </p:cNvPr>
          <p:cNvGrpSpPr/>
          <p:nvPr/>
        </p:nvGrpSpPr>
        <p:grpSpPr>
          <a:xfrm>
            <a:off x="4088354" y="3362683"/>
            <a:ext cx="3134797" cy="980077"/>
            <a:chOff x="320645" y="2119057"/>
            <a:chExt cx="3357004" cy="980077"/>
          </a:xfrm>
        </p:grpSpPr>
        <p:sp>
          <p:nvSpPr>
            <p:cNvPr id="61" name="矩形: 剪去對角角落 60">
              <a:extLst>
                <a:ext uri="{FF2B5EF4-FFF2-40B4-BE49-F238E27FC236}">
                  <a16:creationId xmlns:a16="http://schemas.microsoft.com/office/drawing/2014/main" id="{152206B4-7510-467F-AF58-FF6668E6CEAE}"/>
                </a:ext>
              </a:extLst>
            </p:cNvPr>
            <p:cNvSpPr/>
            <p:nvPr/>
          </p:nvSpPr>
          <p:spPr>
            <a:xfrm>
              <a:off x="376600" y="2233820"/>
              <a:ext cx="3301049" cy="865314"/>
            </a:xfrm>
            <a:prstGeom prst="snip2DiagRect">
              <a:avLst>
                <a:gd name="adj1" fmla="val 0"/>
                <a:gd name="adj2" fmla="val 11831"/>
              </a:avLst>
            </a:prstGeom>
            <a:solidFill>
              <a:srgbClr val="39523E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矩形: 圓角 61">
              <a:extLst>
                <a:ext uri="{FF2B5EF4-FFF2-40B4-BE49-F238E27FC236}">
                  <a16:creationId xmlns:a16="http://schemas.microsoft.com/office/drawing/2014/main" id="{3882E267-0FBC-458D-88DC-0FCEEF6C33F1}"/>
                </a:ext>
              </a:extLst>
            </p:cNvPr>
            <p:cNvSpPr/>
            <p:nvPr/>
          </p:nvSpPr>
          <p:spPr>
            <a:xfrm>
              <a:off x="320645" y="2119057"/>
              <a:ext cx="3283345" cy="905386"/>
            </a:xfrm>
            <a:prstGeom prst="roundRect">
              <a:avLst>
                <a:gd name="adj" fmla="val 3376"/>
              </a:avLst>
            </a:prstGeom>
            <a:gradFill>
              <a:gsLst>
                <a:gs pos="0">
                  <a:schemeClr val="bg1"/>
                </a:gs>
                <a:gs pos="100000">
                  <a:srgbClr val="D7EBFD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2550"/>
                </a:lnSpc>
              </a:pPr>
              <a:endPara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82651228-C42F-4B33-A735-5610BE15AAF8}"/>
              </a:ext>
            </a:extLst>
          </p:cNvPr>
          <p:cNvGrpSpPr/>
          <p:nvPr/>
        </p:nvGrpSpPr>
        <p:grpSpPr>
          <a:xfrm>
            <a:off x="271302" y="2119057"/>
            <a:ext cx="3682035" cy="980077"/>
            <a:chOff x="320645" y="2119057"/>
            <a:chExt cx="3337288" cy="980077"/>
          </a:xfrm>
        </p:grpSpPr>
        <p:sp>
          <p:nvSpPr>
            <p:cNvPr id="37" name="矩形: 剪去對角角落 36">
              <a:extLst>
                <a:ext uri="{FF2B5EF4-FFF2-40B4-BE49-F238E27FC236}">
                  <a16:creationId xmlns:a16="http://schemas.microsoft.com/office/drawing/2014/main" id="{482E19EE-0A61-43DA-B41C-9093425ACC88}"/>
                </a:ext>
              </a:extLst>
            </p:cNvPr>
            <p:cNvSpPr/>
            <p:nvPr/>
          </p:nvSpPr>
          <p:spPr>
            <a:xfrm>
              <a:off x="356884" y="2233820"/>
              <a:ext cx="3301049" cy="865314"/>
            </a:xfrm>
            <a:prstGeom prst="snip2DiagRect">
              <a:avLst>
                <a:gd name="adj1" fmla="val 0"/>
                <a:gd name="adj2" fmla="val 11831"/>
              </a:avLst>
            </a:prstGeom>
            <a:solidFill>
              <a:srgbClr val="39523E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矩形: 圓角 37">
              <a:extLst>
                <a:ext uri="{FF2B5EF4-FFF2-40B4-BE49-F238E27FC236}">
                  <a16:creationId xmlns:a16="http://schemas.microsoft.com/office/drawing/2014/main" id="{74C93D2D-5A3A-4B1E-8998-07E62F97DFD6}"/>
                </a:ext>
              </a:extLst>
            </p:cNvPr>
            <p:cNvSpPr/>
            <p:nvPr/>
          </p:nvSpPr>
          <p:spPr>
            <a:xfrm>
              <a:off x="320645" y="2119057"/>
              <a:ext cx="3283345" cy="905386"/>
            </a:xfrm>
            <a:prstGeom prst="roundRect">
              <a:avLst>
                <a:gd name="adj" fmla="val 3376"/>
              </a:avLst>
            </a:prstGeom>
            <a:gradFill>
              <a:gsLst>
                <a:gs pos="0">
                  <a:schemeClr val="bg1"/>
                </a:gs>
                <a:gs pos="100000">
                  <a:srgbClr val="D7EBFD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2550"/>
                </a:lnSpc>
              </a:pPr>
              <a:endPara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9" name="矩形 38">
            <a:extLst>
              <a:ext uri="{FF2B5EF4-FFF2-40B4-BE49-F238E27FC236}">
                <a16:creationId xmlns:a16="http://schemas.microsoft.com/office/drawing/2014/main" id="{6CA4C2FC-159C-46EE-84E2-ACA4B4CCAD1C}"/>
              </a:ext>
            </a:extLst>
          </p:cNvPr>
          <p:cNvSpPr/>
          <p:nvPr/>
        </p:nvSpPr>
        <p:spPr>
          <a:xfrm>
            <a:off x="302255" y="2196523"/>
            <a:ext cx="35371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Enterprises 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implement</a:t>
            </a:r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a lot of All Flash solutions, and SSD 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wear out</a:t>
            </a:r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has become the key to IT cost structure</a:t>
            </a:r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781F58DA-8E95-499C-AC1C-F1CEFA50C167}"/>
              </a:ext>
            </a:extLst>
          </p:cNvPr>
          <p:cNvSpPr/>
          <p:nvPr/>
        </p:nvSpPr>
        <p:spPr>
          <a:xfrm>
            <a:off x="4890055" y="640628"/>
            <a:ext cx="4079924" cy="838966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70A5040-0F49-4B72-B625-159B006E0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21" y="53566"/>
            <a:ext cx="6343380" cy="927278"/>
          </a:xfrm>
        </p:spPr>
        <p:txBody>
          <a:bodyPr vert="horz" lIns="68580" tIns="34290" rIns="68580" bIns="34290" rtlCol="0" anchor="ctr">
            <a:noAutofit/>
          </a:bodyPr>
          <a:lstStyle/>
          <a:p>
            <a:pPr>
              <a:lnSpc>
                <a:spcPts val="3750"/>
              </a:lnSpc>
            </a:pPr>
            <a:r>
              <a:rPr lang="en-US" altLang="zh-TW" dirty="0"/>
              <a:t>Why we </a:t>
            </a:r>
            <a:r>
              <a:rPr lang="en-US" dirty="0"/>
              <a:t>choose ZFS file system for </a:t>
            </a:r>
            <a:r>
              <a:rPr lang="en-US" altLang="zh-TW" dirty="0"/>
              <a:t>our enterprise NAS</a:t>
            </a:r>
            <a:endParaRPr lang="zh-TW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B281BC3-B436-4926-AAAA-15E9977A28E4}"/>
              </a:ext>
            </a:extLst>
          </p:cNvPr>
          <p:cNvSpPr/>
          <p:nvPr/>
        </p:nvSpPr>
        <p:spPr>
          <a:xfrm>
            <a:off x="5064252" y="717301"/>
            <a:ext cx="3849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b="1" dirty="0"/>
              <a:t>The 3rd </a:t>
            </a:r>
            <a:r>
              <a:rPr lang="en-US" altLang="zh-TW" sz="2000" b="1" dirty="0" err="1"/>
              <a:t>QuTS</a:t>
            </a:r>
            <a:r>
              <a:rPr lang="en-US" altLang="zh-TW" sz="2000" b="1" dirty="0"/>
              <a:t> hero dedicated machine launched by QNAP</a:t>
            </a:r>
            <a:endParaRPr lang="zh-TW" altLang="en-US" sz="2000" b="1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D97828B-A5D9-4D1B-A6F1-30A03AD63D30}"/>
              </a:ext>
            </a:extLst>
          </p:cNvPr>
          <p:cNvSpPr/>
          <p:nvPr/>
        </p:nvSpPr>
        <p:spPr>
          <a:xfrm>
            <a:off x="174021" y="1556267"/>
            <a:ext cx="5852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 dirty="0"/>
              <a:t>Because we know that enterprises all value these ...</a:t>
            </a:r>
          </a:p>
        </p:txBody>
      </p: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EA8C64AC-29BE-4EF6-B77D-6A6F82B78FC2}"/>
              </a:ext>
            </a:extLst>
          </p:cNvPr>
          <p:cNvGrpSpPr/>
          <p:nvPr/>
        </p:nvGrpSpPr>
        <p:grpSpPr>
          <a:xfrm>
            <a:off x="7425729" y="1684243"/>
            <a:ext cx="1421120" cy="2899633"/>
            <a:chOff x="7548921" y="256165"/>
            <a:chExt cx="1291399" cy="2634952"/>
          </a:xfrm>
        </p:grpSpPr>
        <p:pic>
          <p:nvPicPr>
            <p:cNvPr id="50" name="圖片 49" descr="一張含有 時鐘 的圖片&#10;&#10;自動產生的描述">
              <a:extLst>
                <a:ext uri="{FF2B5EF4-FFF2-40B4-BE49-F238E27FC236}">
                  <a16:creationId xmlns:a16="http://schemas.microsoft.com/office/drawing/2014/main" id="{38EC6992-0E21-4FC0-91B8-F9A428BFC5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197"/>
            <a:stretch/>
          </p:blipFill>
          <p:spPr>
            <a:xfrm flipH="1">
              <a:off x="7548921" y="256165"/>
              <a:ext cx="1291399" cy="2634952"/>
            </a:xfrm>
            <a:prstGeom prst="rect">
              <a:avLst/>
            </a:prstGeom>
          </p:spPr>
        </p:pic>
        <p:pic>
          <p:nvPicPr>
            <p:cNvPr id="51" name="圖片 50" descr="一張含有 電子用品, 監視器, 螢幕 的圖片&#10;&#10;自動產生的描述">
              <a:extLst>
                <a:ext uri="{FF2B5EF4-FFF2-40B4-BE49-F238E27FC236}">
                  <a16:creationId xmlns:a16="http://schemas.microsoft.com/office/drawing/2014/main" id="{7F128BB3-1ABB-400A-8D57-4989FCC264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99954" y="390123"/>
              <a:ext cx="588842" cy="1040588"/>
            </a:xfrm>
            <a:prstGeom prst="rect">
              <a:avLst/>
            </a:prstGeom>
          </p:spPr>
        </p:pic>
      </p:grp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BFF2067B-762A-41DB-BD19-3BEC5F3FAB2A}"/>
              </a:ext>
            </a:extLst>
          </p:cNvPr>
          <p:cNvGrpSpPr/>
          <p:nvPr/>
        </p:nvGrpSpPr>
        <p:grpSpPr>
          <a:xfrm>
            <a:off x="271302" y="3362683"/>
            <a:ext cx="3682035" cy="980077"/>
            <a:chOff x="320645" y="2119057"/>
            <a:chExt cx="3337288" cy="980077"/>
          </a:xfrm>
        </p:grpSpPr>
        <p:sp>
          <p:nvSpPr>
            <p:cNvPr id="53" name="矩形: 剪去對角角落 52">
              <a:extLst>
                <a:ext uri="{FF2B5EF4-FFF2-40B4-BE49-F238E27FC236}">
                  <a16:creationId xmlns:a16="http://schemas.microsoft.com/office/drawing/2014/main" id="{C16D4D2D-8F0E-46FB-9601-7340C652CBDD}"/>
                </a:ext>
              </a:extLst>
            </p:cNvPr>
            <p:cNvSpPr/>
            <p:nvPr/>
          </p:nvSpPr>
          <p:spPr>
            <a:xfrm>
              <a:off x="356884" y="2233820"/>
              <a:ext cx="3301049" cy="865314"/>
            </a:xfrm>
            <a:prstGeom prst="snip2DiagRect">
              <a:avLst>
                <a:gd name="adj1" fmla="val 0"/>
                <a:gd name="adj2" fmla="val 11831"/>
              </a:avLst>
            </a:prstGeom>
            <a:solidFill>
              <a:srgbClr val="39523E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矩形: 圓角 53">
              <a:extLst>
                <a:ext uri="{FF2B5EF4-FFF2-40B4-BE49-F238E27FC236}">
                  <a16:creationId xmlns:a16="http://schemas.microsoft.com/office/drawing/2014/main" id="{5198B801-77C4-4CE7-9D98-FECE11C7154F}"/>
                </a:ext>
              </a:extLst>
            </p:cNvPr>
            <p:cNvSpPr/>
            <p:nvPr/>
          </p:nvSpPr>
          <p:spPr>
            <a:xfrm>
              <a:off x="320645" y="2119057"/>
              <a:ext cx="3283345" cy="905386"/>
            </a:xfrm>
            <a:prstGeom prst="roundRect">
              <a:avLst>
                <a:gd name="adj" fmla="val 3376"/>
              </a:avLst>
            </a:prstGeom>
            <a:gradFill>
              <a:gsLst>
                <a:gs pos="0">
                  <a:schemeClr val="bg1"/>
                </a:gs>
                <a:gs pos="100000">
                  <a:srgbClr val="D7EBFD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2550"/>
                </a:lnSpc>
              </a:pPr>
              <a:endPara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5" name="矩形 54">
            <a:extLst>
              <a:ext uri="{FF2B5EF4-FFF2-40B4-BE49-F238E27FC236}">
                <a16:creationId xmlns:a16="http://schemas.microsoft.com/office/drawing/2014/main" id="{CED5F45F-CCDF-45D2-998B-891B5B3609AD}"/>
              </a:ext>
            </a:extLst>
          </p:cNvPr>
          <p:cNvSpPr/>
          <p:nvPr/>
        </p:nvSpPr>
        <p:spPr>
          <a:xfrm>
            <a:off x="4128336" y="3440149"/>
            <a:ext cx="298099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Corporate </a:t>
            </a:r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data cannot 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tolerate</a:t>
            </a:r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unintentional error; it is essential to ensure data integrity.</a:t>
            </a:r>
          </a:p>
        </p:txBody>
      </p: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65630075-0E84-4914-92F7-019BDF9AB6FD}"/>
              </a:ext>
            </a:extLst>
          </p:cNvPr>
          <p:cNvGrpSpPr/>
          <p:nvPr/>
        </p:nvGrpSpPr>
        <p:grpSpPr>
          <a:xfrm>
            <a:off x="4088354" y="2119057"/>
            <a:ext cx="3134797" cy="980077"/>
            <a:chOff x="320645" y="2119057"/>
            <a:chExt cx="3357004" cy="980077"/>
          </a:xfrm>
        </p:grpSpPr>
        <p:sp>
          <p:nvSpPr>
            <p:cNvPr id="57" name="矩形: 剪去對角角落 56">
              <a:extLst>
                <a:ext uri="{FF2B5EF4-FFF2-40B4-BE49-F238E27FC236}">
                  <a16:creationId xmlns:a16="http://schemas.microsoft.com/office/drawing/2014/main" id="{4E03D19B-138B-4BCA-80E6-7DDF3E40F0F2}"/>
                </a:ext>
              </a:extLst>
            </p:cNvPr>
            <p:cNvSpPr/>
            <p:nvPr/>
          </p:nvSpPr>
          <p:spPr>
            <a:xfrm>
              <a:off x="376600" y="2233820"/>
              <a:ext cx="3301049" cy="865314"/>
            </a:xfrm>
            <a:prstGeom prst="snip2DiagRect">
              <a:avLst>
                <a:gd name="adj1" fmla="val 0"/>
                <a:gd name="adj2" fmla="val 11831"/>
              </a:avLst>
            </a:prstGeom>
            <a:solidFill>
              <a:srgbClr val="39523E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8" name="矩形: 圓角 57">
              <a:extLst>
                <a:ext uri="{FF2B5EF4-FFF2-40B4-BE49-F238E27FC236}">
                  <a16:creationId xmlns:a16="http://schemas.microsoft.com/office/drawing/2014/main" id="{E2478A95-9BD6-4974-A6A9-7CB751879AE0}"/>
                </a:ext>
              </a:extLst>
            </p:cNvPr>
            <p:cNvSpPr/>
            <p:nvPr/>
          </p:nvSpPr>
          <p:spPr>
            <a:xfrm>
              <a:off x="320645" y="2119057"/>
              <a:ext cx="3283345" cy="905386"/>
            </a:xfrm>
            <a:prstGeom prst="roundRect">
              <a:avLst>
                <a:gd name="adj" fmla="val 3376"/>
              </a:avLst>
            </a:prstGeom>
            <a:gradFill>
              <a:gsLst>
                <a:gs pos="0">
                  <a:schemeClr val="bg1"/>
                </a:gs>
                <a:gs pos="100000">
                  <a:srgbClr val="D7EBFD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2550"/>
                </a:lnSpc>
              </a:pPr>
              <a:endPara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DCDEF1C6-2118-42B8-8A1C-590CFF67E165}"/>
              </a:ext>
            </a:extLst>
          </p:cNvPr>
          <p:cNvSpPr/>
          <p:nvPr/>
        </p:nvSpPr>
        <p:spPr>
          <a:xfrm>
            <a:off x="4119306" y="2196523"/>
            <a:ext cx="293100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Digital transformation relies on massive data analysis and requires PB-level storage space</a:t>
            </a: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A2F146C3-A876-496D-9A81-3773B393B45B}"/>
              </a:ext>
            </a:extLst>
          </p:cNvPr>
          <p:cNvSpPr/>
          <p:nvPr/>
        </p:nvSpPr>
        <p:spPr>
          <a:xfrm>
            <a:off x="265265" y="3440149"/>
            <a:ext cx="368176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Instant disaster recovery capability &amp; complete data protection are the competitiveness indexes of an enterprise</a:t>
            </a:r>
          </a:p>
        </p:txBody>
      </p:sp>
    </p:spTree>
    <p:extLst>
      <p:ext uri="{BB962C8B-B14F-4D97-AF65-F5344CB8AC3E}">
        <p14:creationId xmlns:p14="http://schemas.microsoft.com/office/powerpoint/2010/main" val="2288057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矩形: 剪去對角角落 124">
            <a:extLst>
              <a:ext uri="{FF2B5EF4-FFF2-40B4-BE49-F238E27FC236}">
                <a16:creationId xmlns:a16="http://schemas.microsoft.com/office/drawing/2014/main" id="{1C39BDBE-5CFB-4450-9A2E-0A0611F71B67}"/>
              </a:ext>
            </a:extLst>
          </p:cNvPr>
          <p:cNvSpPr/>
          <p:nvPr/>
        </p:nvSpPr>
        <p:spPr>
          <a:xfrm>
            <a:off x="364678" y="2721750"/>
            <a:ext cx="2168087" cy="2010298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4D655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6" name="矩形: 剪去對角角落 125">
            <a:extLst>
              <a:ext uri="{FF2B5EF4-FFF2-40B4-BE49-F238E27FC236}">
                <a16:creationId xmlns:a16="http://schemas.microsoft.com/office/drawing/2014/main" id="{910E1ACD-B5A5-4908-A39F-AC54EC4BFF4E}"/>
              </a:ext>
            </a:extLst>
          </p:cNvPr>
          <p:cNvSpPr/>
          <p:nvPr/>
        </p:nvSpPr>
        <p:spPr>
          <a:xfrm>
            <a:off x="379027" y="1338286"/>
            <a:ext cx="2109572" cy="1288208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FC7C351-FD7C-4D7C-900B-C716EEC47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ts val="3750"/>
              </a:lnSpc>
            </a:pPr>
            <a:r>
              <a:rPr lang="zh-TW" altLang="en-US" dirty="0"/>
              <a:t>Powerful </a:t>
            </a:r>
            <a:r>
              <a:rPr lang="en-US" altLang="zh-TW" dirty="0"/>
              <a:t>d</a:t>
            </a:r>
            <a:r>
              <a:rPr lang="zh-TW" altLang="en-US" dirty="0"/>
              <a:t>ata reduction:</a:t>
            </a:r>
            <a:r>
              <a:rPr lang="en-US" altLang="zh-TW" dirty="0"/>
              <a:t> </a:t>
            </a:r>
            <a:br>
              <a:rPr lang="en-US" altLang="zh-TW" dirty="0"/>
            </a:br>
            <a:r>
              <a:rPr lang="zh-TW" altLang="en-US" dirty="0">
                <a:sym typeface="Arial" panose="020B0604020202020204" pitchFamily="34" charset="0"/>
              </a:rPr>
              <a:t>Extend the SSD endurance</a:t>
            </a:r>
            <a:endParaRPr lang="zh-TW" altLang="en-US" dirty="0"/>
          </a:p>
        </p:txBody>
      </p:sp>
      <p:sp>
        <p:nvSpPr>
          <p:cNvPr id="5" name="Google Shape;426;p24">
            <a:extLst>
              <a:ext uri="{FF2B5EF4-FFF2-40B4-BE49-F238E27FC236}">
                <a16:creationId xmlns:a16="http://schemas.microsoft.com/office/drawing/2014/main" id="{EBD3C3D6-4C49-413B-8EC8-E7823449E085}"/>
              </a:ext>
            </a:extLst>
          </p:cNvPr>
          <p:cNvSpPr txBox="1"/>
          <p:nvPr/>
        </p:nvSpPr>
        <p:spPr>
          <a:xfrm>
            <a:off x="524068" y="1346621"/>
            <a:ext cx="2055474" cy="1195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6" tIns="34256" rIns="34256" bIns="34256" anchor="t" anchorCtr="0">
            <a:noAutofit/>
          </a:bodyPr>
          <a:lstStyle/>
          <a:p>
            <a:pPr>
              <a:lnSpc>
                <a:spcPts val="2400"/>
              </a:lnSpc>
              <a:buClr>
                <a:schemeClr val="accent2"/>
              </a:buClr>
              <a:buSzPts val="2400"/>
            </a:pPr>
            <a:r>
              <a:rPr lang="en-US" b="1" dirty="0">
                <a:solidFill>
                  <a:srgbClr val="FFC000"/>
                </a:solidFill>
                <a:sym typeface="Arial" panose="020B0604020202020204" pitchFamily="34" charset="0"/>
              </a:rPr>
              <a:t>ZFS </a:t>
            </a:r>
            <a:r>
              <a:rPr lang="en-US" altLang="zh-TW" b="1" dirty="0">
                <a:solidFill>
                  <a:srgbClr val="FFC000"/>
                </a:solidFill>
                <a:sym typeface="Arial" panose="020B0604020202020204" pitchFamily="34" charset="0"/>
              </a:rPr>
              <a:t>file system with inline deduplication &amp; inline compression features. </a:t>
            </a:r>
            <a:endParaRPr lang="zh-TW" altLang="en-US" b="1" dirty="0">
              <a:solidFill>
                <a:srgbClr val="FFC000"/>
              </a:solidFill>
            </a:endParaRPr>
          </a:p>
          <a:p>
            <a:pPr marL="84296">
              <a:lnSpc>
                <a:spcPts val="2400"/>
              </a:lnSpc>
              <a:buClr>
                <a:schemeClr val="accent2"/>
              </a:buClr>
              <a:buSzPts val="2400"/>
            </a:pP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6" name="Google Shape;427;p24">
            <a:extLst>
              <a:ext uri="{FF2B5EF4-FFF2-40B4-BE49-F238E27FC236}">
                <a16:creationId xmlns:a16="http://schemas.microsoft.com/office/drawing/2014/main" id="{BED913A0-1CD7-4E97-A022-D52EF783264F}"/>
              </a:ext>
            </a:extLst>
          </p:cNvPr>
          <p:cNvSpPr txBox="1"/>
          <p:nvPr/>
        </p:nvSpPr>
        <p:spPr>
          <a:xfrm>
            <a:off x="440052" y="2781113"/>
            <a:ext cx="2102330" cy="1937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>
              <a:lnSpc>
                <a:spcPts val="1950"/>
              </a:lnSpc>
              <a:buClr>
                <a:srgbClr val="D8D8D8"/>
              </a:buClr>
              <a:buSzPts val="1400"/>
            </a:pPr>
            <a:r>
              <a:rPr lang="en-US" altLang="zh-TW" sz="1200" dirty="0">
                <a:solidFill>
                  <a:schemeClr val="bg1"/>
                </a:solidFill>
                <a:sym typeface="Arial" panose="020B0604020202020204" pitchFamily="34" charset="0"/>
              </a:rPr>
              <a:t>The ZFS file system can be the best choice to pair with the all-flash and SSD storage because it reduces the data size and pattern that need to be written to the SSD directly. 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sp>
        <p:nvSpPr>
          <p:cNvPr id="51" name="Google Shape;460;p24">
            <a:extLst>
              <a:ext uri="{FF2B5EF4-FFF2-40B4-BE49-F238E27FC236}">
                <a16:creationId xmlns:a16="http://schemas.microsoft.com/office/drawing/2014/main" id="{E2032D9E-7439-40F4-A1F0-9782FBC0BC50}"/>
              </a:ext>
            </a:extLst>
          </p:cNvPr>
          <p:cNvSpPr/>
          <p:nvPr/>
        </p:nvSpPr>
        <p:spPr>
          <a:xfrm>
            <a:off x="6381929" y="4744373"/>
            <a:ext cx="2738667" cy="275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975">
                <a:solidFill>
                  <a:schemeClr val="bg1"/>
                </a:solidFill>
                <a:latin typeface="Oswald Light" pitchFamily="2" charset="0"/>
                <a:cs typeface="+mn-ea"/>
                <a:sym typeface="+mn-lt"/>
              </a:rPr>
              <a:t>Write to SSDs as sequential as much as possible.</a:t>
            </a:r>
          </a:p>
        </p:txBody>
      </p:sp>
      <p:grpSp>
        <p:nvGrpSpPr>
          <p:cNvPr id="68" name="群組 67">
            <a:extLst>
              <a:ext uri="{FF2B5EF4-FFF2-40B4-BE49-F238E27FC236}">
                <a16:creationId xmlns:a16="http://schemas.microsoft.com/office/drawing/2014/main" id="{9697B421-7E59-4670-BC7F-6D359F4338AD}"/>
              </a:ext>
            </a:extLst>
          </p:cNvPr>
          <p:cNvGrpSpPr/>
          <p:nvPr/>
        </p:nvGrpSpPr>
        <p:grpSpPr>
          <a:xfrm>
            <a:off x="2488599" y="1934015"/>
            <a:ext cx="2175152" cy="1397705"/>
            <a:chOff x="2777649" y="1648820"/>
            <a:chExt cx="2384666" cy="1532335"/>
          </a:xfrm>
        </p:grpSpPr>
        <p:pic>
          <p:nvPicPr>
            <p:cNvPr id="74" name="Google Shape;465;p24">
              <a:extLst>
                <a:ext uri="{FF2B5EF4-FFF2-40B4-BE49-F238E27FC236}">
                  <a16:creationId xmlns:a16="http://schemas.microsoft.com/office/drawing/2014/main" id="{38991DFE-BBD4-4204-88A1-10696E3FCF4E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77649" y="1648820"/>
              <a:ext cx="2384666" cy="1532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" name="Google Shape;419;p23">
              <a:extLst>
                <a:ext uri="{FF2B5EF4-FFF2-40B4-BE49-F238E27FC236}">
                  <a16:creationId xmlns:a16="http://schemas.microsoft.com/office/drawing/2014/main" id="{EC88CD47-0A8D-4645-82E0-E05D27455767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52421" y="1732568"/>
              <a:ext cx="1635125" cy="1049643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ffectLst/>
          </p:spPr>
        </p:pic>
      </p:grpSp>
      <p:sp>
        <p:nvSpPr>
          <p:cNvPr id="76" name="手繪多邊形: 圖案 75">
            <a:extLst>
              <a:ext uri="{FF2B5EF4-FFF2-40B4-BE49-F238E27FC236}">
                <a16:creationId xmlns:a16="http://schemas.microsoft.com/office/drawing/2014/main" id="{73C3FFAF-91D4-4969-A8D7-712C1D2EC986}"/>
              </a:ext>
            </a:extLst>
          </p:cNvPr>
          <p:cNvSpPr/>
          <p:nvPr/>
        </p:nvSpPr>
        <p:spPr>
          <a:xfrm>
            <a:off x="2845728" y="1249077"/>
            <a:ext cx="5802466" cy="1619809"/>
          </a:xfrm>
          <a:custGeom>
            <a:avLst/>
            <a:gdLst>
              <a:gd name="connsiteX0" fmla="*/ 743712 w 3182112"/>
              <a:gd name="connsiteY0" fmla="*/ 621792 h 682752"/>
              <a:gd name="connsiteX1" fmla="*/ 0 w 3182112"/>
              <a:gd name="connsiteY1" fmla="*/ 0 h 682752"/>
              <a:gd name="connsiteX2" fmla="*/ 3182112 w 3182112"/>
              <a:gd name="connsiteY2" fmla="*/ 0 h 682752"/>
              <a:gd name="connsiteX3" fmla="*/ 2304288 w 3182112"/>
              <a:gd name="connsiteY3" fmla="*/ 658368 h 682752"/>
              <a:gd name="connsiteX4" fmla="*/ 804672 w 3182112"/>
              <a:gd name="connsiteY4" fmla="*/ 682752 h 682752"/>
              <a:gd name="connsiteX0" fmla="*/ 0 w 2438400"/>
              <a:gd name="connsiteY0" fmla="*/ 1626727 h 1687687"/>
              <a:gd name="connsiteX1" fmla="*/ 415131 w 2438400"/>
              <a:gd name="connsiteY1" fmla="*/ 0 h 1687687"/>
              <a:gd name="connsiteX2" fmla="*/ 2438400 w 2438400"/>
              <a:gd name="connsiteY2" fmla="*/ 1004935 h 1687687"/>
              <a:gd name="connsiteX3" fmla="*/ 1560576 w 2438400"/>
              <a:gd name="connsiteY3" fmla="*/ 1663303 h 1687687"/>
              <a:gd name="connsiteX4" fmla="*/ 60960 w 2438400"/>
              <a:gd name="connsiteY4" fmla="*/ 1687687 h 1687687"/>
              <a:gd name="connsiteX0" fmla="*/ 0 w 5389829"/>
              <a:gd name="connsiteY0" fmla="*/ 1626727 h 1687687"/>
              <a:gd name="connsiteX1" fmla="*/ 415131 w 5389829"/>
              <a:gd name="connsiteY1" fmla="*/ 0 h 1687687"/>
              <a:gd name="connsiteX2" fmla="*/ 5389829 w 5389829"/>
              <a:gd name="connsiteY2" fmla="*/ 1312753 h 1687687"/>
              <a:gd name="connsiteX3" fmla="*/ 1560576 w 5389829"/>
              <a:gd name="connsiteY3" fmla="*/ 1663303 h 1687687"/>
              <a:gd name="connsiteX4" fmla="*/ 60960 w 5389829"/>
              <a:gd name="connsiteY4" fmla="*/ 1687687 h 1687687"/>
              <a:gd name="connsiteX0" fmla="*/ 0 w 5389829"/>
              <a:gd name="connsiteY0" fmla="*/ 1626727 h 1863957"/>
              <a:gd name="connsiteX1" fmla="*/ 415131 w 5389829"/>
              <a:gd name="connsiteY1" fmla="*/ 0 h 1863957"/>
              <a:gd name="connsiteX2" fmla="*/ 5389829 w 5389829"/>
              <a:gd name="connsiteY2" fmla="*/ 1312753 h 1863957"/>
              <a:gd name="connsiteX3" fmla="*/ 1560576 w 5389829"/>
              <a:gd name="connsiteY3" fmla="*/ 1663303 h 1863957"/>
              <a:gd name="connsiteX4" fmla="*/ 512652 w 5389829"/>
              <a:gd name="connsiteY4" fmla="*/ 1863957 h 1863957"/>
              <a:gd name="connsiteX0" fmla="*/ 0 w 5389829"/>
              <a:gd name="connsiteY0" fmla="*/ 1626727 h 2114994"/>
              <a:gd name="connsiteX1" fmla="*/ 415131 w 5389829"/>
              <a:gd name="connsiteY1" fmla="*/ 0 h 2114994"/>
              <a:gd name="connsiteX2" fmla="*/ 5389829 w 5389829"/>
              <a:gd name="connsiteY2" fmla="*/ 1312753 h 2114994"/>
              <a:gd name="connsiteX3" fmla="*/ 1549559 w 5389829"/>
              <a:gd name="connsiteY3" fmla="*/ 2114994 h 2114994"/>
              <a:gd name="connsiteX4" fmla="*/ 512652 w 5389829"/>
              <a:gd name="connsiteY4" fmla="*/ 1863957 h 2114994"/>
              <a:gd name="connsiteX0" fmla="*/ 38191 w 5428020"/>
              <a:gd name="connsiteY0" fmla="*/ 1626727 h 2139379"/>
              <a:gd name="connsiteX1" fmla="*/ 453322 w 5428020"/>
              <a:gd name="connsiteY1" fmla="*/ 0 h 2139379"/>
              <a:gd name="connsiteX2" fmla="*/ 5428020 w 5428020"/>
              <a:gd name="connsiteY2" fmla="*/ 1312753 h 2139379"/>
              <a:gd name="connsiteX3" fmla="*/ 1587750 w 5428020"/>
              <a:gd name="connsiteY3" fmla="*/ 2114994 h 2139379"/>
              <a:gd name="connsiteX4" fmla="*/ 0 w 5428020"/>
              <a:gd name="connsiteY4" fmla="*/ 2139379 h 2139379"/>
              <a:gd name="connsiteX0" fmla="*/ 38191 w 5428020"/>
              <a:gd name="connsiteY0" fmla="*/ 1626727 h 2148044"/>
              <a:gd name="connsiteX1" fmla="*/ 453322 w 5428020"/>
              <a:gd name="connsiteY1" fmla="*/ 0 h 2148044"/>
              <a:gd name="connsiteX2" fmla="*/ 5428020 w 5428020"/>
              <a:gd name="connsiteY2" fmla="*/ 1312753 h 2148044"/>
              <a:gd name="connsiteX3" fmla="*/ 1565716 w 5428020"/>
              <a:gd name="connsiteY3" fmla="*/ 2148044 h 2148044"/>
              <a:gd name="connsiteX4" fmla="*/ 0 w 5428020"/>
              <a:gd name="connsiteY4" fmla="*/ 2139379 h 2148044"/>
              <a:gd name="connsiteX0" fmla="*/ 38191 w 5428020"/>
              <a:gd name="connsiteY0" fmla="*/ 1575927 h 2097244"/>
              <a:gd name="connsiteX1" fmla="*/ 491422 w 5428020"/>
              <a:gd name="connsiteY1" fmla="*/ 0 h 2097244"/>
              <a:gd name="connsiteX2" fmla="*/ 5428020 w 5428020"/>
              <a:gd name="connsiteY2" fmla="*/ 1261953 h 2097244"/>
              <a:gd name="connsiteX3" fmla="*/ 1565716 w 5428020"/>
              <a:gd name="connsiteY3" fmla="*/ 2097244 h 2097244"/>
              <a:gd name="connsiteX4" fmla="*/ 0 w 5428020"/>
              <a:gd name="connsiteY4" fmla="*/ 2088579 h 2097244"/>
              <a:gd name="connsiteX0" fmla="*/ 38191 w 6075720"/>
              <a:gd name="connsiteY0" fmla="*/ 1575927 h 2097244"/>
              <a:gd name="connsiteX1" fmla="*/ 491422 w 6075720"/>
              <a:gd name="connsiteY1" fmla="*/ 0 h 2097244"/>
              <a:gd name="connsiteX2" fmla="*/ 6075720 w 6075720"/>
              <a:gd name="connsiteY2" fmla="*/ 1490553 h 2097244"/>
              <a:gd name="connsiteX3" fmla="*/ 1565716 w 6075720"/>
              <a:gd name="connsiteY3" fmla="*/ 2097244 h 2097244"/>
              <a:gd name="connsiteX4" fmla="*/ 0 w 6075720"/>
              <a:gd name="connsiteY4" fmla="*/ 2088579 h 2097244"/>
              <a:gd name="connsiteX0" fmla="*/ 38191 w 6075720"/>
              <a:gd name="connsiteY0" fmla="*/ 1586943 h 2108260"/>
              <a:gd name="connsiteX1" fmla="*/ 2364290 w 6075720"/>
              <a:gd name="connsiteY1" fmla="*/ 0 h 2108260"/>
              <a:gd name="connsiteX2" fmla="*/ 6075720 w 6075720"/>
              <a:gd name="connsiteY2" fmla="*/ 1501569 h 2108260"/>
              <a:gd name="connsiteX3" fmla="*/ 1565716 w 6075720"/>
              <a:gd name="connsiteY3" fmla="*/ 2108260 h 2108260"/>
              <a:gd name="connsiteX4" fmla="*/ 0 w 6075720"/>
              <a:gd name="connsiteY4" fmla="*/ 2099595 h 2108260"/>
              <a:gd name="connsiteX0" fmla="*/ 38191 w 7915537"/>
              <a:gd name="connsiteY0" fmla="*/ 1586943 h 2108260"/>
              <a:gd name="connsiteX1" fmla="*/ 2364290 w 7915537"/>
              <a:gd name="connsiteY1" fmla="*/ 0 h 2108260"/>
              <a:gd name="connsiteX2" fmla="*/ 7915537 w 7915537"/>
              <a:gd name="connsiteY2" fmla="*/ 1512586 h 2108260"/>
              <a:gd name="connsiteX3" fmla="*/ 1565716 w 7915537"/>
              <a:gd name="connsiteY3" fmla="*/ 2108260 h 2108260"/>
              <a:gd name="connsiteX4" fmla="*/ 0 w 7915537"/>
              <a:gd name="connsiteY4" fmla="*/ 2099595 h 2108260"/>
              <a:gd name="connsiteX0" fmla="*/ 38191 w 7915537"/>
              <a:gd name="connsiteY0" fmla="*/ 1564910 h 2086227"/>
              <a:gd name="connsiteX1" fmla="*/ 1967683 w 7915537"/>
              <a:gd name="connsiteY1" fmla="*/ 0 h 2086227"/>
              <a:gd name="connsiteX2" fmla="*/ 7915537 w 7915537"/>
              <a:gd name="connsiteY2" fmla="*/ 1490553 h 2086227"/>
              <a:gd name="connsiteX3" fmla="*/ 1565716 w 7915537"/>
              <a:gd name="connsiteY3" fmla="*/ 2086227 h 2086227"/>
              <a:gd name="connsiteX4" fmla="*/ 0 w 7915537"/>
              <a:gd name="connsiteY4" fmla="*/ 2077562 h 2086227"/>
              <a:gd name="connsiteX0" fmla="*/ 182971 w 7915537"/>
              <a:gd name="connsiteY0" fmla="*/ 1549670 h 2086227"/>
              <a:gd name="connsiteX1" fmla="*/ 1967683 w 7915537"/>
              <a:gd name="connsiteY1" fmla="*/ 0 h 2086227"/>
              <a:gd name="connsiteX2" fmla="*/ 7915537 w 7915537"/>
              <a:gd name="connsiteY2" fmla="*/ 1490553 h 2086227"/>
              <a:gd name="connsiteX3" fmla="*/ 1565716 w 7915537"/>
              <a:gd name="connsiteY3" fmla="*/ 2086227 h 2086227"/>
              <a:gd name="connsiteX4" fmla="*/ 0 w 7915537"/>
              <a:gd name="connsiteY4" fmla="*/ 2077562 h 2086227"/>
              <a:gd name="connsiteX0" fmla="*/ 182971 w 7915537"/>
              <a:gd name="connsiteY0" fmla="*/ 1549670 h 2139567"/>
              <a:gd name="connsiteX1" fmla="*/ 1967683 w 7915537"/>
              <a:gd name="connsiteY1" fmla="*/ 0 h 2139567"/>
              <a:gd name="connsiteX2" fmla="*/ 7915537 w 7915537"/>
              <a:gd name="connsiteY2" fmla="*/ 1490553 h 2139567"/>
              <a:gd name="connsiteX3" fmla="*/ 2091496 w 7915537"/>
              <a:gd name="connsiteY3" fmla="*/ 2139567 h 2139567"/>
              <a:gd name="connsiteX4" fmla="*/ 0 w 7915537"/>
              <a:gd name="connsiteY4" fmla="*/ 2077562 h 2139567"/>
              <a:gd name="connsiteX0" fmla="*/ 0 w 7732566"/>
              <a:gd name="connsiteY0" fmla="*/ 1549670 h 2153762"/>
              <a:gd name="connsiteX1" fmla="*/ 1784712 w 7732566"/>
              <a:gd name="connsiteY1" fmla="*/ 0 h 2153762"/>
              <a:gd name="connsiteX2" fmla="*/ 7732566 w 7732566"/>
              <a:gd name="connsiteY2" fmla="*/ 1490553 h 2153762"/>
              <a:gd name="connsiteX3" fmla="*/ 1908525 w 7732566"/>
              <a:gd name="connsiteY3" fmla="*/ 2139567 h 2153762"/>
              <a:gd name="connsiteX4" fmla="*/ 7529 w 7732566"/>
              <a:gd name="connsiteY4" fmla="*/ 2153762 h 2153762"/>
              <a:gd name="connsiteX0" fmla="*/ 0 w 7782341"/>
              <a:gd name="connsiteY0" fmla="*/ 1578668 h 2182760"/>
              <a:gd name="connsiteX1" fmla="*/ 1784712 w 7782341"/>
              <a:gd name="connsiteY1" fmla="*/ 28998 h 2182760"/>
              <a:gd name="connsiteX2" fmla="*/ 7782341 w 7782341"/>
              <a:gd name="connsiteY2" fmla="*/ 47264 h 2182760"/>
              <a:gd name="connsiteX3" fmla="*/ 7732566 w 7782341"/>
              <a:gd name="connsiteY3" fmla="*/ 1519551 h 2182760"/>
              <a:gd name="connsiteX4" fmla="*/ 1908525 w 7782341"/>
              <a:gd name="connsiteY4" fmla="*/ 2168565 h 2182760"/>
              <a:gd name="connsiteX5" fmla="*/ 7529 w 7782341"/>
              <a:gd name="connsiteY5" fmla="*/ 2182760 h 2182760"/>
              <a:gd name="connsiteX0" fmla="*/ 0 w 7782341"/>
              <a:gd name="connsiteY0" fmla="*/ 1549670 h 2153762"/>
              <a:gd name="connsiteX1" fmla="*/ 1784712 w 7782341"/>
              <a:gd name="connsiteY1" fmla="*/ 0 h 2153762"/>
              <a:gd name="connsiteX2" fmla="*/ 7782341 w 7782341"/>
              <a:gd name="connsiteY2" fmla="*/ 18266 h 2153762"/>
              <a:gd name="connsiteX3" fmla="*/ 7732566 w 7782341"/>
              <a:gd name="connsiteY3" fmla="*/ 1490553 h 2153762"/>
              <a:gd name="connsiteX4" fmla="*/ 1908525 w 7782341"/>
              <a:gd name="connsiteY4" fmla="*/ 2139567 h 2153762"/>
              <a:gd name="connsiteX5" fmla="*/ 7529 w 7782341"/>
              <a:gd name="connsiteY5" fmla="*/ 2153762 h 2153762"/>
              <a:gd name="connsiteX0" fmla="*/ 0 w 7782341"/>
              <a:gd name="connsiteY0" fmla="*/ 1549670 h 2153762"/>
              <a:gd name="connsiteX1" fmla="*/ 1784712 w 7782341"/>
              <a:gd name="connsiteY1" fmla="*/ 0 h 2153762"/>
              <a:gd name="connsiteX2" fmla="*/ 7782341 w 7782341"/>
              <a:gd name="connsiteY2" fmla="*/ 18266 h 2153762"/>
              <a:gd name="connsiteX3" fmla="*/ 7732566 w 7782341"/>
              <a:gd name="connsiteY3" fmla="*/ 1490553 h 2153762"/>
              <a:gd name="connsiteX4" fmla="*/ 1908525 w 7782341"/>
              <a:gd name="connsiteY4" fmla="*/ 2139567 h 2153762"/>
              <a:gd name="connsiteX5" fmla="*/ 7529 w 7782341"/>
              <a:gd name="connsiteY5" fmla="*/ 2153762 h 2153762"/>
              <a:gd name="connsiteX0" fmla="*/ 0 w 7782341"/>
              <a:gd name="connsiteY0" fmla="*/ 1554804 h 2158896"/>
              <a:gd name="connsiteX1" fmla="*/ 1784712 w 7782341"/>
              <a:gd name="connsiteY1" fmla="*/ 5134 h 2158896"/>
              <a:gd name="connsiteX2" fmla="*/ 7782341 w 7782341"/>
              <a:gd name="connsiteY2" fmla="*/ 23400 h 2158896"/>
              <a:gd name="connsiteX3" fmla="*/ 7732566 w 7782341"/>
              <a:gd name="connsiteY3" fmla="*/ 1495687 h 2158896"/>
              <a:gd name="connsiteX4" fmla="*/ 1908525 w 7782341"/>
              <a:gd name="connsiteY4" fmla="*/ 2144701 h 2158896"/>
              <a:gd name="connsiteX5" fmla="*/ 7529 w 7782341"/>
              <a:gd name="connsiteY5" fmla="*/ 2158896 h 2158896"/>
              <a:gd name="connsiteX0" fmla="*/ 0 w 7782341"/>
              <a:gd name="connsiteY0" fmla="*/ 1554804 h 2158896"/>
              <a:gd name="connsiteX1" fmla="*/ 1784712 w 7782341"/>
              <a:gd name="connsiteY1" fmla="*/ 5134 h 2158896"/>
              <a:gd name="connsiteX2" fmla="*/ 7782341 w 7782341"/>
              <a:gd name="connsiteY2" fmla="*/ 23400 h 2158896"/>
              <a:gd name="connsiteX3" fmla="*/ 7732566 w 7782341"/>
              <a:gd name="connsiteY3" fmla="*/ 1617607 h 2158896"/>
              <a:gd name="connsiteX4" fmla="*/ 1908525 w 7782341"/>
              <a:gd name="connsiteY4" fmla="*/ 2144701 h 2158896"/>
              <a:gd name="connsiteX5" fmla="*/ 7529 w 7782341"/>
              <a:gd name="connsiteY5" fmla="*/ 2158896 h 2158896"/>
              <a:gd name="connsiteX0" fmla="*/ 0 w 7736621"/>
              <a:gd name="connsiteY0" fmla="*/ 1555653 h 2159745"/>
              <a:gd name="connsiteX1" fmla="*/ 1784712 w 7736621"/>
              <a:gd name="connsiteY1" fmla="*/ 5983 h 2159745"/>
              <a:gd name="connsiteX2" fmla="*/ 7736621 w 7736621"/>
              <a:gd name="connsiteY2" fmla="*/ 16629 h 2159745"/>
              <a:gd name="connsiteX3" fmla="*/ 7732566 w 7736621"/>
              <a:gd name="connsiteY3" fmla="*/ 1618456 h 2159745"/>
              <a:gd name="connsiteX4" fmla="*/ 1908525 w 7736621"/>
              <a:gd name="connsiteY4" fmla="*/ 2145550 h 2159745"/>
              <a:gd name="connsiteX5" fmla="*/ 7529 w 7736621"/>
              <a:gd name="connsiteY5" fmla="*/ 2159745 h 2159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6621" h="2159745">
                <a:moveTo>
                  <a:pt x="0" y="1555653"/>
                </a:moveTo>
                <a:lnTo>
                  <a:pt x="1784712" y="5983"/>
                </a:lnTo>
                <a:cubicBezTo>
                  <a:pt x="2704301" y="-13207"/>
                  <a:pt x="7455661" y="20216"/>
                  <a:pt x="7736621" y="16629"/>
                </a:cubicBezTo>
                <a:cubicBezTo>
                  <a:pt x="7735269" y="550571"/>
                  <a:pt x="7733918" y="1084514"/>
                  <a:pt x="7732566" y="1618456"/>
                </a:cubicBezTo>
                <a:lnTo>
                  <a:pt x="1908525" y="2145550"/>
                </a:lnTo>
                <a:lnTo>
                  <a:pt x="7529" y="2159745"/>
                </a:lnTo>
              </a:path>
            </a:pathLst>
          </a:custGeom>
          <a:gradFill flip="none" rotWithShape="1">
            <a:gsLst>
              <a:gs pos="53000">
                <a:srgbClr val="00B0F0">
                  <a:alpha val="69000"/>
                </a:srgbClr>
              </a:gs>
              <a:gs pos="100000">
                <a:srgbClr val="00B0F0">
                  <a:alpha val="0"/>
                </a:srgbClr>
              </a:gs>
            </a:gsLst>
            <a:lin ang="6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pic>
        <p:nvPicPr>
          <p:cNvPr id="77" name="圖形 48">
            <a:extLst>
              <a:ext uri="{FF2B5EF4-FFF2-40B4-BE49-F238E27FC236}">
                <a16:creationId xmlns:a16="http://schemas.microsoft.com/office/drawing/2014/main" id="{58550ED9-8DB8-4F96-A98C-7A2BBC079C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78916" y="3759387"/>
            <a:ext cx="1345403" cy="761493"/>
          </a:xfrm>
          <a:prstGeom prst="rect">
            <a:avLst/>
          </a:prstGeom>
        </p:spPr>
      </p:pic>
      <p:sp>
        <p:nvSpPr>
          <p:cNvPr id="78" name="Google Shape;442;p24">
            <a:extLst>
              <a:ext uri="{FF2B5EF4-FFF2-40B4-BE49-F238E27FC236}">
                <a16:creationId xmlns:a16="http://schemas.microsoft.com/office/drawing/2014/main" id="{1AE74442-F8DD-4019-ADC8-1633863DAA04}"/>
              </a:ext>
            </a:extLst>
          </p:cNvPr>
          <p:cNvSpPr/>
          <p:nvPr/>
        </p:nvSpPr>
        <p:spPr>
          <a:xfrm>
            <a:off x="6145656" y="3982550"/>
            <a:ext cx="135313" cy="196160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A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79" name="Google Shape;443;p24">
            <a:extLst>
              <a:ext uri="{FF2B5EF4-FFF2-40B4-BE49-F238E27FC236}">
                <a16:creationId xmlns:a16="http://schemas.microsoft.com/office/drawing/2014/main" id="{9BBEA307-C84C-4E7B-9B0C-C2CD1DFBBC3B}"/>
              </a:ext>
            </a:extLst>
          </p:cNvPr>
          <p:cNvSpPr/>
          <p:nvPr/>
        </p:nvSpPr>
        <p:spPr>
          <a:xfrm>
            <a:off x="6494223" y="3982550"/>
            <a:ext cx="135313" cy="196160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80" name="Google Shape;444;p24">
            <a:extLst>
              <a:ext uri="{FF2B5EF4-FFF2-40B4-BE49-F238E27FC236}">
                <a16:creationId xmlns:a16="http://schemas.microsoft.com/office/drawing/2014/main" id="{826493B6-6556-4FCA-927B-B23FBAAC788F}"/>
              </a:ext>
            </a:extLst>
          </p:cNvPr>
          <p:cNvSpPr/>
          <p:nvPr/>
        </p:nvSpPr>
        <p:spPr>
          <a:xfrm>
            <a:off x="6319939" y="3982550"/>
            <a:ext cx="135313" cy="196160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81" name="Google Shape;445;p24">
            <a:extLst>
              <a:ext uri="{FF2B5EF4-FFF2-40B4-BE49-F238E27FC236}">
                <a16:creationId xmlns:a16="http://schemas.microsoft.com/office/drawing/2014/main" id="{E423AD0D-DAE6-492E-922E-7CBD7106B969}"/>
              </a:ext>
            </a:extLst>
          </p:cNvPr>
          <p:cNvSpPr/>
          <p:nvPr/>
        </p:nvSpPr>
        <p:spPr>
          <a:xfrm>
            <a:off x="6668506" y="3982550"/>
            <a:ext cx="135313" cy="196160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82" name="圖形 45">
            <a:extLst>
              <a:ext uri="{FF2B5EF4-FFF2-40B4-BE49-F238E27FC236}">
                <a16:creationId xmlns:a16="http://schemas.microsoft.com/office/drawing/2014/main" id="{3F89C24F-6028-4949-83D5-5981EF9CDF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28887" y="3759387"/>
            <a:ext cx="1345403" cy="761493"/>
          </a:xfrm>
          <a:prstGeom prst="rect">
            <a:avLst/>
          </a:prstGeom>
        </p:spPr>
      </p:pic>
      <p:sp>
        <p:nvSpPr>
          <p:cNvPr id="83" name="Google Shape;448;p24">
            <a:extLst>
              <a:ext uri="{FF2B5EF4-FFF2-40B4-BE49-F238E27FC236}">
                <a16:creationId xmlns:a16="http://schemas.microsoft.com/office/drawing/2014/main" id="{AFFE186B-7E8E-4037-9993-2F4E631C5E68}"/>
              </a:ext>
            </a:extLst>
          </p:cNvPr>
          <p:cNvSpPr/>
          <p:nvPr/>
        </p:nvSpPr>
        <p:spPr>
          <a:xfrm>
            <a:off x="5837305" y="4244209"/>
            <a:ext cx="1324971" cy="152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Deduplicated Data</a:t>
            </a:r>
            <a:endParaRPr 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84" name="圖形 42">
            <a:extLst>
              <a:ext uri="{FF2B5EF4-FFF2-40B4-BE49-F238E27FC236}">
                <a16:creationId xmlns:a16="http://schemas.microsoft.com/office/drawing/2014/main" id="{A994E096-ABFA-420D-92B5-85AF1E9D84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0655" y="3759387"/>
            <a:ext cx="1345403" cy="761493"/>
          </a:xfrm>
          <a:prstGeom prst="rect">
            <a:avLst/>
          </a:prstGeom>
        </p:spPr>
      </p:pic>
      <p:sp>
        <p:nvSpPr>
          <p:cNvPr id="85" name="Google Shape;428;p24">
            <a:extLst>
              <a:ext uri="{FF2B5EF4-FFF2-40B4-BE49-F238E27FC236}">
                <a16:creationId xmlns:a16="http://schemas.microsoft.com/office/drawing/2014/main" id="{B59B8B1A-B29C-43F5-83C0-60013421CE45}"/>
              </a:ext>
            </a:extLst>
          </p:cNvPr>
          <p:cNvSpPr/>
          <p:nvPr/>
        </p:nvSpPr>
        <p:spPr>
          <a:xfrm>
            <a:off x="2956753" y="3851129"/>
            <a:ext cx="195435" cy="194560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A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86" name="Google Shape;429;p24">
            <a:extLst>
              <a:ext uri="{FF2B5EF4-FFF2-40B4-BE49-F238E27FC236}">
                <a16:creationId xmlns:a16="http://schemas.microsoft.com/office/drawing/2014/main" id="{3B284DFB-E4CD-42A1-B92A-F0B8F4D8D43B}"/>
              </a:ext>
            </a:extLst>
          </p:cNvPr>
          <p:cNvSpPr/>
          <p:nvPr/>
        </p:nvSpPr>
        <p:spPr>
          <a:xfrm>
            <a:off x="3422939" y="3851129"/>
            <a:ext cx="195435" cy="194560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87" name="Google Shape;430;p24">
            <a:extLst>
              <a:ext uri="{FF2B5EF4-FFF2-40B4-BE49-F238E27FC236}">
                <a16:creationId xmlns:a16="http://schemas.microsoft.com/office/drawing/2014/main" id="{E9880215-7917-428E-AE59-5A3F44F3DFB4}"/>
              </a:ext>
            </a:extLst>
          </p:cNvPr>
          <p:cNvSpPr/>
          <p:nvPr/>
        </p:nvSpPr>
        <p:spPr>
          <a:xfrm>
            <a:off x="3189846" y="3851129"/>
            <a:ext cx="195435" cy="194560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88" name="Google Shape;431;p24">
            <a:extLst>
              <a:ext uri="{FF2B5EF4-FFF2-40B4-BE49-F238E27FC236}">
                <a16:creationId xmlns:a16="http://schemas.microsoft.com/office/drawing/2014/main" id="{BB3B9678-36DE-4474-A5E4-4492BF682943}"/>
              </a:ext>
            </a:extLst>
          </p:cNvPr>
          <p:cNvSpPr/>
          <p:nvPr/>
        </p:nvSpPr>
        <p:spPr>
          <a:xfrm>
            <a:off x="3656033" y="3851129"/>
            <a:ext cx="195435" cy="194560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89" name="Google Shape;432;p24">
            <a:extLst>
              <a:ext uri="{FF2B5EF4-FFF2-40B4-BE49-F238E27FC236}">
                <a16:creationId xmlns:a16="http://schemas.microsoft.com/office/drawing/2014/main" id="{4EB602F2-62DC-429F-A1DC-DA8CEA8D5746}"/>
              </a:ext>
            </a:extLst>
          </p:cNvPr>
          <p:cNvSpPr/>
          <p:nvPr/>
        </p:nvSpPr>
        <p:spPr>
          <a:xfrm>
            <a:off x="3422939" y="4095948"/>
            <a:ext cx="195435" cy="194560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A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90" name="Google Shape;433;p24">
            <a:extLst>
              <a:ext uri="{FF2B5EF4-FFF2-40B4-BE49-F238E27FC236}">
                <a16:creationId xmlns:a16="http://schemas.microsoft.com/office/drawing/2014/main" id="{CCBF498D-E705-4524-B947-11DDC3B55E43}"/>
              </a:ext>
            </a:extLst>
          </p:cNvPr>
          <p:cNvSpPr/>
          <p:nvPr/>
        </p:nvSpPr>
        <p:spPr>
          <a:xfrm>
            <a:off x="3189846" y="4095948"/>
            <a:ext cx="195435" cy="194560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91" name="Google Shape;434;p24">
            <a:extLst>
              <a:ext uri="{FF2B5EF4-FFF2-40B4-BE49-F238E27FC236}">
                <a16:creationId xmlns:a16="http://schemas.microsoft.com/office/drawing/2014/main" id="{720B5B2E-038B-4251-A0E3-6E5B506B62D1}"/>
              </a:ext>
            </a:extLst>
          </p:cNvPr>
          <p:cNvSpPr/>
          <p:nvPr/>
        </p:nvSpPr>
        <p:spPr>
          <a:xfrm>
            <a:off x="3656033" y="4095948"/>
            <a:ext cx="195435" cy="194560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92" name="Google Shape;435;p24">
            <a:extLst>
              <a:ext uri="{FF2B5EF4-FFF2-40B4-BE49-F238E27FC236}">
                <a16:creationId xmlns:a16="http://schemas.microsoft.com/office/drawing/2014/main" id="{99056F83-CBBE-49E9-A0AA-AF6049D661FF}"/>
              </a:ext>
            </a:extLst>
          </p:cNvPr>
          <p:cNvSpPr/>
          <p:nvPr/>
        </p:nvSpPr>
        <p:spPr>
          <a:xfrm>
            <a:off x="2956753" y="4095948"/>
            <a:ext cx="195435" cy="194560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93" name="Google Shape;447;p24">
            <a:extLst>
              <a:ext uri="{FF2B5EF4-FFF2-40B4-BE49-F238E27FC236}">
                <a16:creationId xmlns:a16="http://schemas.microsoft.com/office/drawing/2014/main" id="{2B28278C-8EE8-4434-AF2C-BB762764AB93}"/>
              </a:ext>
            </a:extLst>
          </p:cNvPr>
          <p:cNvSpPr/>
          <p:nvPr/>
        </p:nvSpPr>
        <p:spPr>
          <a:xfrm>
            <a:off x="2804256" y="4297391"/>
            <a:ext cx="1175210" cy="197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Original Data</a:t>
            </a:r>
            <a:endParaRPr 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94" name="圖形 44">
            <a:extLst>
              <a:ext uri="{FF2B5EF4-FFF2-40B4-BE49-F238E27FC236}">
                <a16:creationId xmlns:a16="http://schemas.microsoft.com/office/drawing/2014/main" id="{2EEA1D32-3F76-47E5-9CDD-3EE32FB82D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36751" y="3759387"/>
            <a:ext cx="1345403" cy="761493"/>
          </a:xfrm>
          <a:prstGeom prst="rect">
            <a:avLst/>
          </a:prstGeom>
        </p:spPr>
      </p:pic>
      <p:sp>
        <p:nvSpPr>
          <p:cNvPr id="95" name="Google Shape;453;p24">
            <a:extLst>
              <a:ext uri="{FF2B5EF4-FFF2-40B4-BE49-F238E27FC236}">
                <a16:creationId xmlns:a16="http://schemas.microsoft.com/office/drawing/2014/main" id="{F4F9D8C4-86C7-4F92-ABF9-7D7590819A26}"/>
              </a:ext>
            </a:extLst>
          </p:cNvPr>
          <p:cNvSpPr/>
          <p:nvPr/>
        </p:nvSpPr>
        <p:spPr>
          <a:xfrm>
            <a:off x="7669844" y="4290930"/>
            <a:ext cx="703655" cy="122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SSD Pool</a:t>
            </a:r>
            <a:endParaRPr 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96" name="圖形 95">
            <a:extLst>
              <a:ext uri="{FF2B5EF4-FFF2-40B4-BE49-F238E27FC236}">
                <a16:creationId xmlns:a16="http://schemas.microsoft.com/office/drawing/2014/main" id="{A0449F1A-C705-4AAB-8555-30471F3099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88413" y="3883165"/>
            <a:ext cx="297990" cy="379260"/>
          </a:xfrm>
          <a:prstGeom prst="rect">
            <a:avLst/>
          </a:prstGeom>
        </p:spPr>
      </p:pic>
      <p:pic>
        <p:nvPicPr>
          <p:cNvPr id="97" name="圖形 96">
            <a:extLst>
              <a:ext uri="{FF2B5EF4-FFF2-40B4-BE49-F238E27FC236}">
                <a16:creationId xmlns:a16="http://schemas.microsoft.com/office/drawing/2014/main" id="{95EBF132-E1B4-4F09-8B8D-8460985B0E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63942" y="3883165"/>
            <a:ext cx="297990" cy="379260"/>
          </a:xfrm>
          <a:prstGeom prst="rect">
            <a:avLst/>
          </a:prstGeom>
        </p:spPr>
      </p:pic>
      <p:pic>
        <p:nvPicPr>
          <p:cNvPr id="98" name="圖形 97">
            <a:extLst>
              <a:ext uri="{FF2B5EF4-FFF2-40B4-BE49-F238E27FC236}">
                <a16:creationId xmlns:a16="http://schemas.microsoft.com/office/drawing/2014/main" id="{FB577F8A-52B2-46AA-B482-D71292B4F9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37236" y="3883165"/>
            <a:ext cx="297990" cy="379260"/>
          </a:xfrm>
          <a:prstGeom prst="rect">
            <a:avLst/>
          </a:prstGeom>
        </p:spPr>
      </p:pic>
      <p:grpSp>
        <p:nvGrpSpPr>
          <p:cNvPr id="99" name="群組 49">
            <a:extLst>
              <a:ext uri="{FF2B5EF4-FFF2-40B4-BE49-F238E27FC236}">
                <a16:creationId xmlns:a16="http://schemas.microsoft.com/office/drawing/2014/main" id="{A301B137-CA0C-4C79-B677-D9B9B6DF3A28}"/>
              </a:ext>
            </a:extLst>
          </p:cNvPr>
          <p:cNvGrpSpPr/>
          <p:nvPr/>
        </p:nvGrpSpPr>
        <p:grpSpPr>
          <a:xfrm rot="5400000">
            <a:off x="2960541" y="2982330"/>
            <a:ext cx="862641" cy="672188"/>
            <a:chOff x="2641159" y="3469016"/>
            <a:chExt cx="1085362" cy="896250"/>
          </a:xfrm>
        </p:grpSpPr>
        <p:sp>
          <p:nvSpPr>
            <p:cNvPr id="100" name="Google Shape;455;p24">
              <a:extLst>
                <a:ext uri="{FF2B5EF4-FFF2-40B4-BE49-F238E27FC236}">
                  <a16:creationId xmlns:a16="http://schemas.microsoft.com/office/drawing/2014/main" id="{1FBF8620-99D6-4369-B281-E262267C0C6F}"/>
                </a:ext>
              </a:extLst>
            </p:cNvPr>
            <p:cNvSpPr/>
            <p:nvPr/>
          </p:nvSpPr>
          <p:spPr>
            <a:xfrm>
              <a:off x="2641159" y="3469016"/>
              <a:ext cx="1085362" cy="253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sz="1050">
                <a:cs typeface="+mn-ea"/>
                <a:sym typeface="+mn-lt"/>
              </a:endParaRPr>
            </a:p>
          </p:txBody>
        </p:sp>
        <p:sp>
          <p:nvSpPr>
            <p:cNvPr id="101" name="Google Shape;456;p24">
              <a:extLst>
                <a:ext uri="{FF2B5EF4-FFF2-40B4-BE49-F238E27FC236}">
                  <a16:creationId xmlns:a16="http://schemas.microsoft.com/office/drawing/2014/main" id="{7DD25E11-414F-47AE-820C-562F80FB5A49}"/>
                </a:ext>
              </a:extLst>
            </p:cNvPr>
            <p:cNvSpPr/>
            <p:nvPr/>
          </p:nvSpPr>
          <p:spPr>
            <a:xfrm>
              <a:off x="2641159" y="3790391"/>
              <a:ext cx="1085362" cy="253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sz="1050">
                <a:cs typeface="+mn-ea"/>
                <a:sym typeface="+mn-lt"/>
              </a:endParaRPr>
            </a:p>
          </p:txBody>
        </p:sp>
        <p:sp>
          <p:nvSpPr>
            <p:cNvPr id="102" name="Google Shape;457;p24">
              <a:extLst>
                <a:ext uri="{FF2B5EF4-FFF2-40B4-BE49-F238E27FC236}">
                  <a16:creationId xmlns:a16="http://schemas.microsoft.com/office/drawing/2014/main" id="{09A299D6-87B6-4221-864A-3DB5771925DC}"/>
                </a:ext>
              </a:extLst>
            </p:cNvPr>
            <p:cNvSpPr/>
            <p:nvPr/>
          </p:nvSpPr>
          <p:spPr>
            <a:xfrm>
              <a:off x="2641159" y="4111766"/>
              <a:ext cx="1085362" cy="253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sz="1050">
                <a:cs typeface="+mn-ea"/>
                <a:sym typeface="+mn-lt"/>
              </a:endParaRPr>
            </a:p>
          </p:txBody>
        </p:sp>
      </p:grpSp>
      <p:sp>
        <p:nvSpPr>
          <p:cNvPr id="103" name="Google Shape;461;p24">
            <a:extLst>
              <a:ext uri="{FF2B5EF4-FFF2-40B4-BE49-F238E27FC236}">
                <a16:creationId xmlns:a16="http://schemas.microsoft.com/office/drawing/2014/main" id="{37BBF1E1-0B82-4070-93C9-8B83413E1827}"/>
              </a:ext>
            </a:extLst>
          </p:cNvPr>
          <p:cNvSpPr/>
          <p:nvPr/>
        </p:nvSpPr>
        <p:spPr>
          <a:xfrm>
            <a:off x="3765611" y="3381933"/>
            <a:ext cx="595572" cy="194396"/>
          </a:xfrm>
          <a:prstGeom prst="rect">
            <a:avLst/>
          </a:prstGeom>
          <a:noFill/>
          <a:ln>
            <a:noFill/>
          </a:ln>
          <a:effectLst>
            <a:outerShdw blurRad="215900" dist="38100" dir="2700000" algn="tl" rotWithShape="0">
              <a:prstClr val="black">
                <a:alpha val="74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Clr>
                <a:srgbClr val="D8D8D8"/>
              </a:buClr>
              <a:buSzPts val="1200"/>
            </a:pPr>
            <a:r>
              <a:rPr lang="en-US" sz="800" b="1">
                <a:sym typeface="+mn-lt"/>
              </a:rPr>
              <a:t>Write</a:t>
            </a:r>
          </a:p>
        </p:txBody>
      </p:sp>
      <p:sp>
        <p:nvSpPr>
          <p:cNvPr id="104" name="Google Shape;459;p24">
            <a:extLst>
              <a:ext uri="{FF2B5EF4-FFF2-40B4-BE49-F238E27FC236}">
                <a16:creationId xmlns:a16="http://schemas.microsoft.com/office/drawing/2014/main" id="{E11612F0-2A7A-4CA1-B077-0ED2A674F547}"/>
              </a:ext>
            </a:extLst>
          </p:cNvPr>
          <p:cNvSpPr/>
          <p:nvPr/>
        </p:nvSpPr>
        <p:spPr>
          <a:xfrm>
            <a:off x="3647932" y="4568470"/>
            <a:ext cx="1038668" cy="19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Clr>
                <a:srgbClr val="D8D8D8"/>
              </a:buClr>
              <a:buSzPts val="1200"/>
            </a:pPr>
            <a:r>
              <a:rPr lang="en-US" sz="800" b="1">
                <a:sym typeface="+mn-lt"/>
              </a:rPr>
              <a:t>Compression</a:t>
            </a:r>
          </a:p>
        </p:txBody>
      </p:sp>
      <p:sp>
        <p:nvSpPr>
          <p:cNvPr id="105" name="Google Shape;458;p24">
            <a:extLst>
              <a:ext uri="{FF2B5EF4-FFF2-40B4-BE49-F238E27FC236}">
                <a16:creationId xmlns:a16="http://schemas.microsoft.com/office/drawing/2014/main" id="{FDD1A552-820F-4AB0-8ADE-9D8A0706A4B4}"/>
              </a:ext>
            </a:extLst>
          </p:cNvPr>
          <p:cNvSpPr/>
          <p:nvPr/>
        </p:nvSpPr>
        <p:spPr>
          <a:xfrm>
            <a:off x="5224364" y="4582743"/>
            <a:ext cx="1099483" cy="161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Clr>
                <a:srgbClr val="D8D8D8"/>
              </a:buClr>
              <a:buSzPts val="1200"/>
            </a:pPr>
            <a:r>
              <a:rPr lang="en-US" sz="800" b="1">
                <a:sym typeface="+mn-lt"/>
              </a:rPr>
              <a:t>Deduplication</a:t>
            </a:r>
          </a:p>
        </p:txBody>
      </p:sp>
      <p:grpSp>
        <p:nvGrpSpPr>
          <p:cNvPr id="106" name="群組 105">
            <a:extLst>
              <a:ext uri="{FF2B5EF4-FFF2-40B4-BE49-F238E27FC236}">
                <a16:creationId xmlns:a16="http://schemas.microsoft.com/office/drawing/2014/main" id="{9F486D53-AE7F-4F54-A199-67A2AC2FC29C}"/>
              </a:ext>
            </a:extLst>
          </p:cNvPr>
          <p:cNvGrpSpPr/>
          <p:nvPr/>
        </p:nvGrpSpPr>
        <p:grpSpPr>
          <a:xfrm>
            <a:off x="3931473" y="3995782"/>
            <a:ext cx="3512864" cy="340875"/>
            <a:chOff x="5102577" y="5060423"/>
            <a:chExt cx="4683818" cy="454500"/>
          </a:xfrm>
        </p:grpSpPr>
        <p:sp>
          <p:nvSpPr>
            <p:cNvPr id="107" name="Google Shape;451;p24">
              <a:extLst>
                <a:ext uri="{FF2B5EF4-FFF2-40B4-BE49-F238E27FC236}">
                  <a16:creationId xmlns:a16="http://schemas.microsoft.com/office/drawing/2014/main" id="{55348820-7B56-4EFB-800E-E8E6E7CFE4AF}"/>
                </a:ext>
              </a:extLst>
            </p:cNvPr>
            <p:cNvSpPr/>
            <p:nvPr/>
          </p:nvSpPr>
          <p:spPr>
            <a:xfrm>
              <a:off x="7114473" y="5060423"/>
              <a:ext cx="579791" cy="454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08" name="Google Shape;451;p24">
              <a:extLst>
                <a:ext uri="{FF2B5EF4-FFF2-40B4-BE49-F238E27FC236}">
                  <a16:creationId xmlns:a16="http://schemas.microsoft.com/office/drawing/2014/main" id="{81CF8BE1-0EBA-4119-B14E-CA63CE4A960C}"/>
                </a:ext>
              </a:extLst>
            </p:cNvPr>
            <p:cNvSpPr/>
            <p:nvPr/>
          </p:nvSpPr>
          <p:spPr>
            <a:xfrm>
              <a:off x="9206604" y="5060423"/>
              <a:ext cx="579791" cy="454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09" name="Google Shape;451;p24">
              <a:extLst>
                <a:ext uri="{FF2B5EF4-FFF2-40B4-BE49-F238E27FC236}">
                  <a16:creationId xmlns:a16="http://schemas.microsoft.com/office/drawing/2014/main" id="{1A4F2F13-1466-4947-B74F-BA12B64E2DFE}"/>
                </a:ext>
              </a:extLst>
            </p:cNvPr>
            <p:cNvSpPr/>
            <p:nvPr/>
          </p:nvSpPr>
          <p:spPr>
            <a:xfrm>
              <a:off x="5102577" y="5060423"/>
              <a:ext cx="579791" cy="454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</p:grpSp>
      <p:sp>
        <p:nvSpPr>
          <p:cNvPr id="110" name="Google Shape;449;p24">
            <a:extLst>
              <a:ext uri="{FF2B5EF4-FFF2-40B4-BE49-F238E27FC236}">
                <a16:creationId xmlns:a16="http://schemas.microsoft.com/office/drawing/2014/main" id="{EB98795F-8524-497E-ADF8-7DE0BBF466F7}"/>
              </a:ext>
            </a:extLst>
          </p:cNvPr>
          <p:cNvSpPr/>
          <p:nvPr/>
        </p:nvSpPr>
        <p:spPr>
          <a:xfrm>
            <a:off x="4204972" y="4334067"/>
            <a:ext cx="1436802" cy="150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Compressed Data</a:t>
            </a:r>
            <a:endParaRPr 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11" name="Google Shape;442;p24">
            <a:extLst>
              <a:ext uri="{FF2B5EF4-FFF2-40B4-BE49-F238E27FC236}">
                <a16:creationId xmlns:a16="http://schemas.microsoft.com/office/drawing/2014/main" id="{BBB926C0-62BD-4C62-B923-69DD3057AA8A}"/>
              </a:ext>
            </a:extLst>
          </p:cNvPr>
          <p:cNvSpPr/>
          <p:nvPr/>
        </p:nvSpPr>
        <p:spPr>
          <a:xfrm>
            <a:off x="4579472" y="3885304"/>
            <a:ext cx="135313" cy="196160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A</a:t>
            </a:r>
          </a:p>
        </p:txBody>
      </p:sp>
      <p:sp>
        <p:nvSpPr>
          <p:cNvPr id="112" name="Google Shape;443;p24">
            <a:extLst>
              <a:ext uri="{FF2B5EF4-FFF2-40B4-BE49-F238E27FC236}">
                <a16:creationId xmlns:a16="http://schemas.microsoft.com/office/drawing/2014/main" id="{88B66DAE-1CED-462A-B6CE-B814AAADC3A3}"/>
              </a:ext>
            </a:extLst>
          </p:cNvPr>
          <p:cNvSpPr/>
          <p:nvPr/>
        </p:nvSpPr>
        <p:spPr>
          <a:xfrm>
            <a:off x="4928039" y="3885304"/>
            <a:ext cx="135313" cy="196160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</a:t>
            </a:r>
          </a:p>
        </p:txBody>
      </p:sp>
      <p:sp>
        <p:nvSpPr>
          <p:cNvPr id="113" name="Google Shape;444;p24">
            <a:extLst>
              <a:ext uri="{FF2B5EF4-FFF2-40B4-BE49-F238E27FC236}">
                <a16:creationId xmlns:a16="http://schemas.microsoft.com/office/drawing/2014/main" id="{43983E22-7D87-4BD2-9A97-C64564586785}"/>
              </a:ext>
            </a:extLst>
          </p:cNvPr>
          <p:cNvSpPr/>
          <p:nvPr/>
        </p:nvSpPr>
        <p:spPr>
          <a:xfrm>
            <a:off x="4753755" y="3885304"/>
            <a:ext cx="135313" cy="196160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</a:t>
            </a:r>
          </a:p>
        </p:txBody>
      </p:sp>
      <p:sp>
        <p:nvSpPr>
          <p:cNvPr id="114" name="Google Shape;445;p24">
            <a:extLst>
              <a:ext uri="{FF2B5EF4-FFF2-40B4-BE49-F238E27FC236}">
                <a16:creationId xmlns:a16="http://schemas.microsoft.com/office/drawing/2014/main" id="{BD615D3A-EDD8-45CE-BCE8-74C6462120AF}"/>
              </a:ext>
            </a:extLst>
          </p:cNvPr>
          <p:cNvSpPr/>
          <p:nvPr/>
        </p:nvSpPr>
        <p:spPr>
          <a:xfrm>
            <a:off x="5102321" y="3885304"/>
            <a:ext cx="135313" cy="196160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</a:t>
            </a:r>
          </a:p>
        </p:txBody>
      </p:sp>
      <p:sp>
        <p:nvSpPr>
          <p:cNvPr id="115" name="Google Shape;442;p24">
            <a:extLst>
              <a:ext uri="{FF2B5EF4-FFF2-40B4-BE49-F238E27FC236}">
                <a16:creationId xmlns:a16="http://schemas.microsoft.com/office/drawing/2014/main" id="{41119E18-BE49-4A2B-91E8-844EE93A2C65}"/>
              </a:ext>
            </a:extLst>
          </p:cNvPr>
          <p:cNvSpPr/>
          <p:nvPr/>
        </p:nvSpPr>
        <p:spPr>
          <a:xfrm>
            <a:off x="4943841" y="4136004"/>
            <a:ext cx="135313" cy="196160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A</a:t>
            </a:r>
          </a:p>
        </p:txBody>
      </p:sp>
      <p:sp>
        <p:nvSpPr>
          <p:cNvPr id="116" name="Google Shape;443;p24">
            <a:extLst>
              <a:ext uri="{FF2B5EF4-FFF2-40B4-BE49-F238E27FC236}">
                <a16:creationId xmlns:a16="http://schemas.microsoft.com/office/drawing/2014/main" id="{A8638924-49DA-41A6-91CC-2DE38CE0BF09}"/>
              </a:ext>
            </a:extLst>
          </p:cNvPr>
          <p:cNvSpPr/>
          <p:nvPr/>
        </p:nvSpPr>
        <p:spPr>
          <a:xfrm>
            <a:off x="4762562" y="4143147"/>
            <a:ext cx="135313" cy="196160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</a:t>
            </a:r>
          </a:p>
        </p:txBody>
      </p:sp>
      <p:sp>
        <p:nvSpPr>
          <p:cNvPr id="117" name="Google Shape;444;p24">
            <a:extLst>
              <a:ext uri="{FF2B5EF4-FFF2-40B4-BE49-F238E27FC236}">
                <a16:creationId xmlns:a16="http://schemas.microsoft.com/office/drawing/2014/main" id="{70FF9AC1-9F8F-472A-A271-74F1436D60B2}"/>
              </a:ext>
            </a:extLst>
          </p:cNvPr>
          <p:cNvSpPr/>
          <p:nvPr/>
        </p:nvSpPr>
        <p:spPr>
          <a:xfrm>
            <a:off x="5118286" y="4136004"/>
            <a:ext cx="135313" cy="196160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</a:t>
            </a:r>
          </a:p>
        </p:txBody>
      </p:sp>
      <p:sp>
        <p:nvSpPr>
          <p:cNvPr id="118" name="Google Shape;445;p24">
            <a:extLst>
              <a:ext uri="{FF2B5EF4-FFF2-40B4-BE49-F238E27FC236}">
                <a16:creationId xmlns:a16="http://schemas.microsoft.com/office/drawing/2014/main" id="{0C5E0A2F-D6CB-45FC-B36C-34DE07832227}"/>
              </a:ext>
            </a:extLst>
          </p:cNvPr>
          <p:cNvSpPr/>
          <p:nvPr/>
        </p:nvSpPr>
        <p:spPr>
          <a:xfrm>
            <a:off x="4588086" y="4143148"/>
            <a:ext cx="135313" cy="196160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</a:t>
            </a:r>
          </a:p>
        </p:txBody>
      </p:sp>
      <p:pic>
        <p:nvPicPr>
          <p:cNvPr id="119" name="Google Shape;516;p26">
            <a:extLst>
              <a:ext uri="{FF2B5EF4-FFF2-40B4-BE49-F238E27FC236}">
                <a16:creationId xmlns:a16="http://schemas.microsoft.com/office/drawing/2014/main" id="{EA1B24C4-6559-452E-9418-C0D49D7CC132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8917" y="2471524"/>
            <a:ext cx="2884561" cy="1203436"/>
          </a:xfrm>
          <a:prstGeom prst="rect">
            <a:avLst/>
          </a:prstGeom>
          <a:noFill/>
          <a:ln w="31750">
            <a:solidFill>
              <a:srgbClr val="00FF99"/>
            </a:solidFill>
          </a:ln>
          <a:effectLst/>
        </p:spPr>
      </p:pic>
      <p:pic>
        <p:nvPicPr>
          <p:cNvPr id="120" name="圖形 119">
            <a:extLst>
              <a:ext uri="{FF2B5EF4-FFF2-40B4-BE49-F238E27FC236}">
                <a16:creationId xmlns:a16="http://schemas.microsoft.com/office/drawing/2014/main" id="{4E5593D7-C187-4872-A7C7-B115B2D510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6098299" y="1217"/>
            <a:ext cx="714441" cy="4453267"/>
          </a:xfrm>
          <a:prstGeom prst="rect">
            <a:avLst/>
          </a:prstGeom>
        </p:spPr>
      </p:pic>
      <p:pic>
        <p:nvPicPr>
          <p:cNvPr id="121" name="Google Shape;419;p23">
            <a:extLst>
              <a:ext uri="{FF2B5EF4-FFF2-40B4-BE49-F238E27FC236}">
                <a16:creationId xmlns:a16="http://schemas.microsoft.com/office/drawing/2014/main" id="{9DB9F1B2-BCFF-4FC3-A7EA-B99AE2776510}"/>
              </a:ext>
            </a:extLst>
          </p:cNvPr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7910" y="1200125"/>
            <a:ext cx="4447243" cy="1178719"/>
          </a:xfrm>
          <a:prstGeom prst="rect">
            <a:avLst/>
          </a:prstGeom>
          <a:noFill/>
          <a:ln w="28575">
            <a:solidFill>
              <a:srgbClr val="00B0F0"/>
            </a:solidFill>
          </a:ln>
          <a:effectLst/>
        </p:spPr>
      </p:pic>
      <p:sp>
        <p:nvSpPr>
          <p:cNvPr id="122" name="Google Shape;460;p24">
            <a:extLst>
              <a:ext uri="{FF2B5EF4-FFF2-40B4-BE49-F238E27FC236}">
                <a16:creationId xmlns:a16="http://schemas.microsoft.com/office/drawing/2014/main" id="{6C901BA1-036B-458D-89D9-4FC23113D9BC}"/>
              </a:ext>
            </a:extLst>
          </p:cNvPr>
          <p:cNvSpPr/>
          <p:nvPr/>
        </p:nvSpPr>
        <p:spPr>
          <a:xfrm>
            <a:off x="6294521" y="4525858"/>
            <a:ext cx="2738667" cy="275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800" b="1" dirty="0">
                <a:sym typeface="+mn-lt"/>
              </a:rPr>
              <a:t>Write to SSDs as sequential as much as possible.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5CAF1CB1-2C2C-452D-9C45-8C6794AA4D09}"/>
              </a:ext>
            </a:extLst>
          </p:cNvPr>
          <p:cNvGrpSpPr/>
          <p:nvPr/>
        </p:nvGrpSpPr>
        <p:grpSpPr>
          <a:xfrm>
            <a:off x="6560360" y="208165"/>
            <a:ext cx="2730926" cy="595709"/>
            <a:chOff x="5608920" y="271284"/>
            <a:chExt cx="3811569" cy="568166"/>
          </a:xfrm>
        </p:grpSpPr>
        <p:sp>
          <p:nvSpPr>
            <p:cNvPr id="123" name="矩形: 剪去對角角落 122">
              <a:extLst>
                <a:ext uri="{FF2B5EF4-FFF2-40B4-BE49-F238E27FC236}">
                  <a16:creationId xmlns:a16="http://schemas.microsoft.com/office/drawing/2014/main" id="{1562B963-2D82-4E9A-8A9F-31B5471FEE92}"/>
                </a:ext>
              </a:extLst>
            </p:cNvPr>
            <p:cNvSpPr/>
            <p:nvPr/>
          </p:nvSpPr>
          <p:spPr>
            <a:xfrm>
              <a:off x="5641234" y="340647"/>
              <a:ext cx="3779255" cy="498803"/>
            </a:xfrm>
            <a:prstGeom prst="snip2DiagRect">
              <a:avLst>
                <a:gd name="adj1" fmla="val 0"/>
                <a:gd name="adj2" fmla="val 11831"/>
              </a:avLst>
            </a:prstGeom>
            <a:solidFill>
              <a:srgbClr val="39523E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4" name="矩形: 圓角 123">
              <a:extLst>
                <a:ext uri="{FF2B5EF4-FFF2-40B4-BE49-F238E27FC236}">
                  <a16:creationId xmlns:a16="http://schemas.microsoft.com/office/drawing/2014/main" id="{8EBED9BD-BF23-4CF4-8F6A-A8148AF66E34}"/>
                </a:ext>
              </a:extLst>
            </p:cNvPr>
            <p:cNvSpPr/>
            <p:nvPr/>
          </p:nvSpPr>
          <p:spPr>
            <a:xfrm>
              <a:off x="5608920" y="271284"/>
              <a:ext cx="3758986" cy="521902"/>
            </a:xfrm>
            <a:prstGeom prst="roundRect">
              <a:avLst>
                <a:gd name="adj" fmla="val 3376"/>
              </a:avLst>
            </a:prstGeom>
            <a:gradFill>
              <a:gsLst>
                <a:gs pos="0">
                  <a:schemeClr val="bg1"/>
                </a:gs>
                <a:gs pos="100000">
                  <a:srgbClr val="D7EBFD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2550"/>
                </a:lnSpc>
              </a:pPr>
              <a:endPara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73" name="矩形 72">
            <a:extLst>
              <a:ext uri="{FF2B5EF4-FFF2-40B4-BE49-F238E27FC236}">
                <a16:creationId xmlns:a16="http://schemas.microsoft.com/office/drawing/2014/main" id="{BA1FB2BE-4440-40FD-B026-B9E45C74884C}"/>
              </a:ext>
            </a:extLst>
          </p:cNvPr>
          <p:cNvSpPr/>
          <p:nvPr/>
        </p:nvSpPr>
        <p:spPr>
          <a:xfrm>
            <a:off x="6145656" y="241256"/>
            <a:ext cx="3389084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altLang="zh-TW" b="1" dirty="0">
                <a:solidFill>
                  <a:srgbClr val="C00000"/>
                </a:solidFill>
              </a:rPr>
              <a:t>only available when inline </a:t>
            </a:r>
            <a:r>
              <a:rPr lang="en-US" altLang="zh-TW" b="1" dirty="0" err="1">
                <a:solidFill>
                  <a:srgbClr val="C00000"/>
                </a:solidFill>
              </a:rPr>
              <a:t>dedup</a:t>
            </a:r>
            <a:r>
              <a:rPr lang="en-US" altLang="zh-TW" b="1" dirty="0">
                <a:solidFill>
                  <a:srgbClr val="C00000"/>
                </a:solidFill>
              </a:rPr>
              <a:t>/compress enabled </a:t>
            </a:r>
          </a:p>
        </p:txBody>
      </p:sp>
    </p:spTree>
    <p:extLst>
      <p:ext uri="{BB962C8B-B14F-4D97-AF65-F5344CB8AC3E}">
        <p14:creationId xmlns:p14="http://schemas.microsoft.com/office/powerpoint/2010/main" val="132310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5F657D0B-FD88-42D9-BC4C-B15D6AB8D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ts val="3600"/>
              </a:lnSpc>
            </a:pPr>
            <a:r>
              <a:rPr lang="zh-TW" altLang="en-US" dirty="0"/>
              <a:t>Amazing massive storage </a:t>
            </a:r>
            <a:br>
              <a:rPr lang="en-US" altLang="zh-TW" dirty="0"/>
            </a:br>
            <a:endParaRPr lang="zh-TW" altLang="en-US" dirty="0"/>
          </a:p>
        </p:txBody>
      </p:sp>
      <p:pic>
        <p:nvPicPr>
          <p:cNvPr id="110" name="圖形 109">
            <a:extLst>
              <a:ext uri="{FF2B5EF4-FFF2-40B4-BE49-F238E27FC236}">
                <a16:creationId xmlns:a16="http://schemas.microsoft.com/office/drawing/2014/main" id="{D71B1F21-70F2-40C3-B2D9-945E4211F5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74171" y="1541812"/>
            <a:ext cx="1038874" cy="965828"/>
          </a:xfrm>
          <a:prstGeom prst="rect">
            <a:avLst/>
          </a:prstGeom>
        </p:spPr>
      </p:pic>
      <p:sp>
        <p:nvSpPr>
          <p:cNvPr id="111" name="矩形: 剪去對角角落 110">
            <a:extLst>
              <a:ext uri="{FF2B5EF4-FFF2-40B4-BE49-F238E27FC236}">
                <a16:creationId xmlns:a16="http://schemas.microsoft.com/office/drawing/2014/main" id="{F13F72D2-9B2F-4D12-8C19-484313E8B24A}"/>
              </a:ext>
            </a:extLst>
          </p:cNvPr>
          <p:cNvSpPr/>
          <p:nvPr/>
        </p:nvSpPr>
        <p:spPr>
          <a:xfrm>
            <a:off x="233529" y="2742129"/>
            <a:ext cx="8683405" cy="1829871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2" name="圖形 18">
            <a:extLst>
              <a:ext uri="{FF2B5EF4-FFF2-40B4-BE49-F238E27FC236}">
                <a16:creationId xmlns:a16="http://schemas.microsoft.com/office/drawing/2014/main" id="{C7A715D1-592A-474E-8DA1-C2F5FFF7B381}"/>
              </a:ext>
            </a:extLst>
          </p:cNvPr>
          <p:cNvGrpSpPr/>
          <p:nvPr/>
        </p:nvGrpSpPr>
        <p:grpSpPr>
          <a:xfrm>
            <a:off x="2804201" y="1491058"/>
            <a:ext cx="1068286" cy="846657"/>
            <a:chOff x="8338475" y="3282973"/>
            <a:chExt cx="1365427" cy="1085848"/>
          </a:xfrm>
        </p:grpSpPr>
        <p:sp>
          <p:nvSpPr>
            <p:cNvPr id="113" name="手繪多邊形: 圖案 112">
              <a:extLst>
                <a:ext uri="{FF2B5EF4-FFF2-40B4-BE49-F238E27FC236}">
                  <a16:creationId xmlns:a16="http://schemas.microsoft.com/office/drawing/2014/main" id="{54E93034-7A9C-450C-9D80-6254B7E6AE32}"/>
                </a:ext>
              </a:extLst>
            </p:cNvPr>
            <p:cNvSpPr/>
            <p:nvPr/>
          </p:nvSpPr>
          <p:spPr>
            <a:xfrm>
              <a:off x="8338475" y="3282974"/>
              <a:ext cx="1365427" cy="1085847"/>
            </a:xfrm>
            <a:custGeom>
              <a:avLst/>
              <a:gdLst>
                <a:gd name="connsiteX0" fmla="*/ 1282256 w 1323975"/>
                <a:gd name="connsiteY0" fmla="*/ 9525 h 1085850"/>
                <a:gd name="connsiteX1" fmla="*/ 1315498 w 1323975"/>
                <a:gd name="connsiteY1" fmla="*/ 42767 h 1085850"/>
                <a:gd name="connsiteX2" fmla="*/ 1315498 w 1323975"/>
                <a:gd name="connsiteY2" fmla="*/ 1045464 h 1085850"/>
                <a:gd name="connsiteX3" fmla="*/ 1282256 w 1323975"/>
                <a:gd name="connsiteY3" fmla="*/ 1078706 h 1085850"/>
                <a:gd name="connsiteX4" fmla="*/ 42767 w 1323975"/>
                <a:gd name="connsiteY4" fmla="*/ 1078706 h 1085850"/>
                <a:gd name="connsiteX5" fmla="*/ 9525 w 1323975"/>
                <a:gd name="connsiteY5" fmla="*/ 1045464 h 1085850"/>
                <a:gd name="connsiteX6" fmla="*/ 9525 w 1323975"/>
                <a:gd name="connsiteY6" fmla="*/ 42767 h 1085850"/>
                <a:gd name="connsiteX7" fmla="*/ 42767 w 1323975"/>
                <a:gd name="connsiteY7" fmla="*/ 9525 h 1085850"/>
                <a:gd name="connsiteX8" fmla="*/ 1282256 w 1323975"/>
                <a:gd name="connsiteY8" fmla="*/ 9525 h 1085850"/>
                <a:gd name="connsiteX9" fmla="*/ 1282256 w 1323975"/>
                <a:gd name="connsiteY9" fmla="*/ 0 h 1085850"/>
                <a:gd name="connsiteX10" fmla="*/ 42767 w 1323975"/>
                <a:gd name="connsiteY10" fmla="*/ 0 h 1085850"/>
                <a:gd name="connsiteX11" fmla="*/ 0 w 1323975"/>
                <a:gd name="connsiteY11" fmla="*/ 42767 h 1085850"/>
                <a:gd name="connsiteX12" fmla="*/ 0 w 1323975"/>
                <a:gd name="connsiteY12" fmla="*/ 1045464 h 1085850"/>
                <a:gd name="connsiteX13" fmla="*/ 42767 w 1323975"/>
                <a:gd name="connsiteY13" fmla="*/ 1088231 h 1085850"/>
                <a:gd name="connsiteX14" fmla="*/ 1282256 w 1323975"/>
                <a:gd name="connsiteY14" fmla="*/ 1088231 h 1085850"/>
                <a:gd name="connsiteX15" fmla="*/ 1325023 w 1323975"/>
                <a:gd name="connsiteY15" fmla="*/ 1045464 h 1085850"/>
                <a:gd name="connsiteX16" fmla="*/ 1325023 w 1323975"/>
                <a:gd name="connsiteY16" fmla="*/ 42767 h 1085850"/>
                <a:gd name="connsiteX17" fmla="*/ 1282256 w 1323975"/>
                <a:gd name="connsiteY17" fmla="*/ 0 h 1085850"/>
                <a:gd name="connsiteX18" fmla="*/ 1282256 w 1323975"/>
                <a:gd name="connsiteY18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23975" h="1085850">
                  <a:moveTo>
                    <a:pt x="1282256" y="9525"/>
                  </a:moveTo>
                  <a:cubicBezTo>
                    <a:pt x="1300639" y="9525"/>
                    <a:pt x="1315498" y="24479"/>
                    <a:pt x="1315498" y="42767"/>
                  </a:cubicBezTo>
                  <a:lnTo>
                    <a:pt x="1315498" y="1045464"/>
                  </a:lnTo>
                  <a:cubicBezTo>
                    <a:pt x="1315498" y="1063847"/>
                    <a:pt x="1300543" y="1078706"/>
                    <a:pt x="1282256" y="1078706"/>
                  </a:cubicBezTo>
                  <a:lnTo>
                    <a:pt x="42767" y="1078706"/>
                  </a:lnTo>
                  <a:cubicBezTo>
                    <a:pt x="24384" y="1078706"/>
                    <a:pt x="9525" y="1063752"/>
                    <a:pt x="9525" y="1045464"/>
                  </a:cubicBezTo>
                  <a:lnTo>
                    <a:pt x="9525" y="42767"/>
                  </a:lnTo>
                  <a:cubicBezTo>
                    <a:pt x="9525" y="24384"/>
                    <a:pt x="24479" y="9525"/>
                    <a:pt x="42767" y="9525"/>
                  </a:cubicBezTo>
                  <a:lnTo>
                    <a:pt x="1282256" y="9525"/>
                  </a:lnTo>
                  <a:moveTo>
                    <a:pt x="1282256" y="0"/>
                  </a:moveTo>
                  <a:lnTo>
                    <a:pt x="42767" y="0"/>
                  </a:lnTo>
                  <a:cubicBezTo>
                    <a:pt x="19145" y="0"/>
                    <a:pt x="0" y="19145"/>
                    <a:pt x="0" y="42767"/>
                  </a:cubicBezTo>
                  <a:lnTo>
                    <a:pt x="0" y="1045464"/>
                  </a:lnTo>
                  <a:cubicBezTo>
                    <a:pt x="0" y="1069086"/>
                    <a:pt x="19145" y="1088231"/>
                    <a:pt x="42767" y="1088231"/>
                  </a:cubicBezTo>
                  <a:lnTo>
                    <a:pt x="1282256" y="1088231"/>
                  </a:lnTo>
                  <a:cubicBezTo>
                    <a:pt x="1305878" y="1088231"/>
                    <a:pt x="1325023" y="1069086"/>
                    <a:pt x="1325023" y="1045464"/>
                  </a:cubicBezTo>
                  <a:lnTo>
                    <a:pt x="1325023" y="42767"/>
                  </a:lnTo>
                  <a:cubicBezTo>
                    <a:pt x="1325118" y="19145"/>
                    <a:pt x="1305878" y="0"/>
                    <a:pt x="1282256" y="0"/>
                  </a:cubicBezTo>
                  <a:lnTo>
                    <a:pt x="1282256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手繪多邊形: 圖案 113">
              <a:extLst>
                <a:ext uri="{FF2B5EF4-FFF2-40B4-BE49-F238E27FC236}">
                  <a16:creationId xmlns:a16="http://schemas.microsoft.com/office/drawing/2014/main" id="{23C4FAA8-391C-4130-AB58-07DEA384D28E}"/>
                </a:ext>
              </a:extLst>
            </p:cNvPr>
            <p:cNvSpPr/>
            <p:nvPr/>
          </p:nvSpPr>
          <p:spPr>
            <a:xfrm>
              <a:off x="8646399" y="3282973"/>
              <a:ext cx="9525" cy="1085847"/>
            </a:xfrm>
            <a:custGeom>
              <a:avLst/>
              <a:gdLst>
                <a:gd name="connsiteX0" fmla="*/ 0 w 9525"/>
                <a:gd name="connsiteY0" fmla="*/ 0 h 1085850"/>
                <a:gd name="connsiteX1" fmla="*/ 9525 w 9525"/>
                <a:gd name="connsiteY1" fmla="*/ 0 h 1085850"/>
                <a:gd name="connsiteX2" fmla="*/ 9525 w 9525"/>
                <a:gd name="connsiteY2" fmla="*/ 1088327 h 1085850"/>
                <a:gd name="connsiteX3" fmla="*/ 0 w 9525"/>
                <a:gd name="connsiteY3" fmla="*/ 1088327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1085850">
                  <a:moveTo>
                    <a:pt x="0" y="0"/>
                  </a:moveTo>
                  <a:lnTo>
                    <a:pt x="9525" y="0"/>
                  </a:lnTo>
                  <a:lnTo>
                    <a:pt x="9525" y="1088327"/>
                  </a:lnTo>
                  <a:lnTo>
                    <a:pt x="0" y="1088327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手繪多邊形: 圖案 114">
              <a:extLst>
                <a:ext uri="{FF2B5EF4-FFF2-40B4-BE49-F238E27FC236}">
                  <a16:creationId xmlns:a16="http://schemas.microsoft.com/office/drawing/2014/main" id="{FF981CF1-AE88-4FED-91AD-512A5C7324F5}"/>
                </a:ext>
              </a:extLst>
            </p:cNvPr>
            <p:cNvSpPr/>
            <p:nvPr/>
          </p:nvSpPr>
          <p:spPr>
            <a:xfrm>
              <a:off x="8410585" y="4023444"/>
              <a:ext cx="161929" cy="85725"/>
            </a:xfrm>
            <a:custGeom>
              <a:avLst/>
              <a:gdLst>
                <a:gd name="connsiteX0" fmla="*/ 151638 w 161925"/>
                <a:gd name="connsiteY0" fmla="*/ 9525 h 85725"/>
                <a:gd name="connsiteX1" fmla="*/ 156972 w 161925"/>
                <a:gd name="connsiteY1" fmla="*/ 14859 h 85725"/>
                <a:gd name="connsiteX2" fmla="*/ 156972 w 161925"/>
                <a:gd name="connsiteY2" fmla="*/ 78296 h 85725"/>
                <a:gd name="connsiteX3" fmla="*/ 151638 w 161925"/>
                <a:gd name="connsiteY3" fmla="*/ 83629 h 85725"/>
                <a:gd name="connsiteX4" fmla="*/ 14859 w 161925"/>
                <a:gd name="connsiteY4" fmla="*/ 83629 h 85725"/>
                <a:gd name="connsiteX5" fmla="*/ 9525 w 161925"/>
                <a:gd name="connsiteY5" fmla="*/ 78296 h 85725"/>
                <a:gd name="connsiteX6" fmla="*/ 9525 w 161925"/>
                <a:gd name="connsiteY6" fmla="*/ 14859 h 85725"/>
                <a:gd name="connsiteX7" fmla="*/ 14859 w 161925"/>
                <a:gd name="connsiteY7" fmla="*/ 9525 h 85725"/>
                <a:gd name="connsiteX8" fmla="*/ 151638 w 161925"/>
                <a:gd name="connsiteY8" fmla="*/ 9525 h 85725"/>
                <a:gd name="connsiteX9" fmla="*/ 151638 w 161925"/>
                <a:gd name="connsiteY9" fmla="*/ 0 h 85725"/>
                <a:gd name="connsiteX10" fmla="*/ 14859 w 161925"/>
                <a:gd name="connsiteY10" fmla="*/ 0 h 85725"/>
                <a:gd name="connsiteX11" fmla="*/ 0 w 161925"/>
                <a:gd name="connsiteY11" fmla="*/ 14859 h 85725"/>
                <a:gd name="connsiteX12" fmla="*/ 0 w 161925"/>
                <a:gd name="connsiteY12" fmla="*/ 78296 h 85725"/>
                <a:gd name="connsiteX13" fmla="*/ 14859 w 161925"/>
                <a:gd name="connsiteY13" fmla="*/ 93154 h 85725"/>
                <a:gd name="connsiteX14" fmla="*/ 151638 w 161925"/>
                <a:gd name="connsiteY14" fmla="*/ 93154 h 85725"/>
                <a:gd name="connsiteX15" fmla="*/ 166497 w 161925"/>
                <a:gd name="connsiteY15" fmla="*/ 78296 h 85725"/>
                <a:gd name="connsiteX16" fmla="*/ 166497 w 161925"/>
                <a:gd name="connsiteY16" fmla="*/ 14859 h 85725"/>
                <a:gd name="connsiteX17" fmla="*/ 151638 w 161925"/>
                <a:gd name="connsiteY17" fmla="*/ 0 h 85725"/>
                <a:gd name="connsiteX18" fmla="*/ 151638 w 161925"/>
                <a:gd name="connsiteY18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85725">
                  <a:moveTo>
                    <a:pt x="151638" y="9525"/>
                  </a:moveTo>
                  <a:cubicBezTo>
                    <a:pt x="154591" y="9525"/>
                    <a:pt x="156972" y="11906"/>
                    <a:pt x="156972" y="14859"/>
                  </a:cubicBezTo>
                  <a:lnTo>
                    <a:pt x="156972" y="78296"/>
                  </a:lnTo>
                  <a:cubicBezTo>
                    <a:pt x="156972" y="81248"/>
                    <a:pt x="154591" y="83629"/>
                    <a:pt x="151638" y="83629"/>
                  </a:cubicBezTo>
                  <a:lnTo>
                    <a:pt x="14859" y="83629"/>
                  </a:lnTo>
                  <a:cubicBezTo>
                    <a:pt x="11906" y="83629"/>
                    <a:pt x="9525" y="81248"/>
                    <a:pt x="9525" y="78296"/>
                  </a:cubicBezTo>
                  <a:lnTo>
                    <a:pt x="9525" y="14859"/>
                  </a:lnTo>
                  <a:cubicBezTo>
                    <a:pt x="9525" y="11906"/>
                    <a:pt x="11906" y="9525"/>
                    <a:pt x="14859" y="9525"/>
                  </a:cubicBezTo>
                  <a:lnTo>
                    <a:pt x="151638" y="9525"/>
                  </a:lnTo>
                  <a:moveTo>
                    <a:pt x="151638" y="0"/>
                  </a:moveTo>
                  <a:lnTo>
                    <a:pt x="14859" y="0"/>
                  </a:lnTo>
                  <a:cubicBezTo>
                    <a:pt x="6667" y="0"/>
                    <a:pt x="0" y="6668"/>
                    <a:pt x="0" y="14859"/>
                  </a:cubicBezTo>
                  <a:lnTo>
                    <a:pt x="0" y="78296"/>
                  </a:lnTo>
                  <a:cubicBezTo>
                    <a:pt x="0" y="86487"/>
                    <a:pt x="6667" y="93154"/>
                    <a:pt x="14859" y="93154"/>
                  </a:cubicBezTo>
                  <a:lnTo>
                    <a:pt x="151638" y="93154"/>
                  </a:lnTo>
                  <a:cubicBezTo>
                    <a:pt x="159830" y="93154"/>
                    <a:pt x="166497" y="86487"/>
                    <a:pt x="166497" y="78296"/>
                  </a:cubicBezTo>
                  <a:lnTo>
                    <a:pt x="166497" y="14859"/>
                  </a:lnTo>
                  <a:cubicBezTo>
                    <a:pt x="166497" y="6668"/>
                    <a:pt x="159830" y="0"/>
                    <a:pt x="151638" y="0"/>
                  </a:cubicBezTo>
                  <a:lnTo>
                    <a:pt x="151638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手繪多邊形: 圖案 115">
              <a:extLst>
                <a:ext uri="{FF2B5EF4-FFF2-40B4-BE49-F238E27FC236}">
                  <a16:creationId xmlns:a16="http://schemas.microsoft.com/office/drawing/2014/main" id="{06990FFC-9D2F-4D7D-A95F-62EA45F1D0A7}"/>
                </a:ext>
              </a:extLst>
            </p:cNvPr>
            <p:cNvSpPr/>
            <p:nvPr/>
          </p:nvSpPr>
          <p:spPr>
            <a:xfrm>
              <a:off x="8410585" y="4169939"/>
              <a:ext cx="161929" cy="133350"/>
            </a:xfrm>
            <a:custGeom>
              <a:avLst/>
              <a:gdLst>
                <a:gd name="connsiteX0" fmla="*/ 152019 w 161925"/>
                <a:gd name="connsiteY0" fmla="*/ 9525 h 133350"/>
                <a:gd name="connsiteX1" fmla="*/ 156972 w 161925"/>
                <a:gd name="connsiteY1" fmla="*/ 14478 h 133350"/>
                <a:gd name="connsiteX2" fmla="*/ 156972 w 161925"/>
                <a:gd name="connsiteY2" fmla="*/ 122587 h 133350"/>
                <a:gd name="connsiteX3" fmla="*/ 152019 w 161925"/>
                <a:gd name="connsiteY3" fmla="*/ 127540 h 133350"/>
                <a:gd name="connsiteX4" fmla="*/ 14478 w 161925"/>
                <a:gd name="connsiteY4" fmla="*/ 127540 h 133350"/>
                <a:gd name="connsiteX5" fmla="*/ 9525 w 161925"/>
                <a:gd name="connsiteY5" fmla="*/ 122587 h 133350"/>
                <a:gd name="connsiteX6" fmla="*/ 9525 w 161925"/>
                <a:gd name="connsiteY6" fmla="*/ 14478 h 133350"/>
                <a:gd name="connsiteX7" fmla="*/ 14478 w 161925"/>
                <a:gd name="connsiteY7" fmla="*/ 9525 h 133350"/>
                <a:gd name="connsiteX8" fmla="*/ 152019 w 161925"/>
                <a:gd name="connsiteY8" fmla="*/ 9525 h 133350"/>
                <a:gd name="connsiteX9" fmla="*/ 152019 w 161925"/>
                <a:gd name="connsiteY9" fmla="*/ 0 h 133350"/>
                <a:gd name="connsiteX10" fmla="*/ 14478 w 161925"/>
                <a:gd name="connsiteY10" fmla="*/ 0 h 133350"/>
                <a:gd name="connsiteX11" fmla="*/ 0 w 161925"/>
                <a:gd name="connsiteY11" fmla="*/ 14478 h 133350"/>
                <a:gd name="connsiteX12" fmla="*/ 0 w 161925"/>
                <a:gd name="connsiteY12" fmla="*/ 122587 h 133350"/>
                <a:gd name="connsiteX13" fmla="*/ 14478 w 161925"/>
                <a:gd name="connsiteY13" fmla="*/ 137065 h 133350"/>
                <a:gd name="connsiteX14" fmla="*/ 152114 w 161925"/>
                <a:gd name="connsiteY14" fmla="*/ 137065 h 133350"/>
                <a:gd name="connsiteX15" fmla="*/ 166592 w 161925"/>
                <a:gd name="connsiteY15" fmla="*/ 122587 h 133350"/>
                <a:gd name="connsiteX16" fmla="*/ 166592 w 161925"/>
                <a:gd name="connsiteY16" fmla="*/ 14478 h 133350"/>
                <a:gd name="connsiteX17" fmla="*/ 152019 w 161925"/>
                <a:gd name="connsiteY17" fmla="*/ 0 h 133350"/>
                <a:gd name="connsiteX18" fmla="*/ 152019 w 161925"/>
                <a:gd name="connsiteY18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133350">
                  <a:moveTo>
                    <a:pt x="152019" y="9525"/>
                  </a:moveTo>
                  <a:cubicBezTo>
                    <a:pt x="154781" y="9525"/>
                    <a:pt x="156972" y="11716"/>
                    <a:pt x="156972" y="14478"/>
                  </a:cubicBezTo>
                  <a:lnTo>
                    <a:pt x="156972" y="122587"/>
                  </a:lnTo>
                  <a:cubicBezTo>
                    <a:pt x="156972" y="125349"/>
                    <a:pt x="154781" y="127540"/>
                    <a:pt x="152019" y="127540"/>
                  </a:cubicBezTo>
                  <a:lnTo>
                    <a:pt x="14478" y="127540"/>
                  </a:lnTo>
                  <a:cubicBezTo>
                    <a:pt x="11716" y="127540"/>
                    <a:pt x="9525" y="125349"/>
                    <a:pt x="9525" y="122587"/>
                  </a:cubicBezTo>
                  <a:lnTo>
                    <a:pt x="9525" y="14478"/>
                  </a:lnTo>
                  <a:cubicBezTo>
                    <a:pt x="9525" y="11716"/>
                    <a:pt x="11716" y="9525"/>
                    <a:pt x="14478" y="9525"/>
                  </a:cubicBezTo>
                  <a:lnTo>
                    <a:pt x="152019" y="9525"/>
                  </a:lnTo>
                  <a:moveTo>
                    <a:pt x="152019" y="0"/>
                  </a:moveTo>
                  <a:lnTo>
                    <a:pt x="14478" y="0"/>
                  </a:lnTo>
                  <a:cubicBezTo>
                    <a:pt x="6477" y="0"/>
                    <a:pt x="0" y="6477"/>
                    <a:pt x="0" y="14478"/>
                  </a:cubicBezTo>
                  <a:lnTo>
                    <a:pt x="0" y="122587"/>
                  </a:lnTo>
                  <a:cubicBezTo>
                    <a:pt x="0" y="130588"/>
                    <a:pt x="6477" y="137065"/>
                    <a:pt x="14478" y="137065"/>
                  </a:cubicBezTo>
                  <a:lnTo>
                    <a:pt x="152114" y="137065"/>
                  </a:lnTo>
                  <a:cubicBezTo>
                    <a:pt x="160115" y="137065"/>
                    <a:pt x="166592" y="130588"/>
                    <a:pt x="166592" y="122587"/>
                  </a:cubicBezTo>
                  <a:lnTo>
                    <a:pt x="166592" y="14478"/>
                  </a:lnTo>
                  <a:cubicBezTo>
                    <a:pt x="166497" y="6477"/>
                    <a:pt x="160020" y="0"/>
                    <a:pt x="152019" y="0"/>
                  </a:cubicBezTo>
                  <a:lnTo>
                    <a:pt x="152019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手繪多邊形: 圖案 116">
              <a:extLst>
                <a:ext uri="{FF2B5EF4-FFF2-40B4-BE49-F238E27FC236}">
                  <a16:creationId xmlns:a16="http://schemas.microsoft.com/office/drawing/2014/main" id="{24F5C45C-E288-4FC5-B89E-13D401EED52B}"/>
                </a:ext>
              </a:extLst>
            </p:cNvPr>
            <p:cNvSpPr/>
            <p:nvPr/>
          </p:nvSpPr>
          <p:spPr>
            <a:xfrm>
              <a:off x="9105639" y="3356506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手繪多邊形: 圖案 117">
              <a:extLst>
                <a:ext uri="{FF2B5EF4-FFF2-40B4-BE49-F238E27FC236}">
                  <a16:creationId xmlns:a16="http://schemas.microsoft.com/office/drawing/2014/main" id="{6462A54A-3038-4D3D-BD11-98B595B6DDD4}"/>
                </a:ext>
              </a:extLst>
            </p:cNvPr>
            <p:cNvSpPr/>
            <p:nvPr/>
          </p:nvSpPr>
          <p:spPr>
            <a:xfrm>
              <a:off x="9105639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手繪多邊形: 圖案 118">
              <a:extLst>
                <a:ext uri="{FF2B5EF4-FFF2-40B4-BE49-F238E27FC236}">
                  <a16:creationId xmlns:a16="http://schemas.microsoft.com/office/drawing/2014/main" id="{75EE9B8B-1232-4B2B-A3F0-F66E3DC05240}"/>
                </a:ext>
              </a:extLst>
            </p:cNvPr>
            <p:cNvSpPr/>
            <p:nvPr/>
          </p:nvSpPr>
          <p:spPr>
            <a:xfrm>
              <a:off x="8918088" y="3356506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E255D555-D2B1-4F7B-A4B4-8B46C8897432}"/>
                </a:ext>
              </a:extLst>
            </p:cNvPr>
            <p:cNvSpPr/>
            <p:nvPr/>
          </p:nvSpPr>
          <p:spPr>
            <a:xfrm>
              <a:off x="8730631" y="3356506"/>
              <a:ext cx="152404" cy="666748"/>
            </a:xfrm>
            <a:custGeom>
              <a:avLst/>
              <a:gdLst>
                <a:gd name="connsiteX0" fmla="*/ 133731 w 152400"/>
                <a:gd name="connsiteY0" fmla="*/ 9525 h 666750"/>
                <a:gd name="connsiteX1" fmla="*/ 149066 w 152400"/>
                <a:gd name="connsiteY1" fmla="*/ 24860 h 666750"/>
                <a:gd name="connsiteX2" fmla="*/ 149066 w 152400"/>
                <a:gd name="connsiteY2" fmla="*/ 650653 h 666750"/>
                <a:gd name="connsiteX3" fmla="*/ 133731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731 w 152400"/>
                <a:gd name="connsiteY8" fmla="*/ 9525 h 666750"/>
                <a:gd name="connsiteX9" fmla="*/ 133731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731 w 152400"/>
                <a:gd name="connsiteY17" fmla="*/ 0 h 666750"/>
                <a:gd name="connsiteX18" fmla="*/ 133731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731" y="9525"/>
                  </a:moveTo>
                  <a:cubicBezTo>
                    <a:pt x="142208" y="9525"/>
                    <a:pt x="149066" y="16383"/>
                    <a:pt x="149066" y="24860"/>
                  </a:cubicBezTo>
                  <a:lnTo>
                    <a:pt x="149066" y="650653"/>
                  </a:lnTo>
                  <a:cubicBezTo>
                    <a:pt x="149066" y="659130"/>
                    <a:pt x="142208" y="665988"/>
                    <a:pt x="133731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731" y="9525"/>
                  </a:lnTo>
                  <a:moveTo>
                    <a:pt x="133731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591" y="11049"/>
                    <a:pt x="147542" y="0"/>
                    <a:pt x="133731" y="0"/>
                  </a:cubicBezTo>
                  <a:lnTo>
                    <a:pt x="133731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018A77B9-1AEA-43B1-B6D0-38976261DF57}"/>
                </a:ext>
              </a:extLst>
            </p:cNvPr>
            <p:cNvSpPr/>
            <p:nvPr/>
          </p:nvSpPr>
          <p:spPr>
            <a:xfrm>
              <a:off x="8730631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6AF3BBFF-59BE-48AD-B117-8971F8225A60}"/>
                </a:ext>
              </a:extLst>
            </p:cNvPr>
            <p:cNvSpPr/>
            <p:nvPr/>
          </p:nvSpPr>
          <p:spPr>
            <a:xfrm>
              <a:off x="9293191" y="3356506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8EA7B953-E981-437A-8917-93045FF39727}"/>
                </a:ext>
              </a:extLst>
            </p:cNvPr>
            <p:cNvSpPr/>
            <p:nvPr/>
          </p:nvSpPr>
          <p:spPr>
            <a:xfrm>
              <a:off x="9293191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2F166C28-5C91-4266-9A70-3585EA8309E8}"/>
                </a:ext>
              </a:extLst>
            </p:cNvPr>
            <p:cNvSpPr/>
            <p:nvPr/>
          </p:nvSpPr>
          <p:spPr>
            <a:xfrm>
              <a:off x="9480742" y="3356507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手繪多邊形: 圖案 124">
              <a:extLst>
                <a:ext uri="{FF2B5EF4-FFF2-40B4-BE49-F238E27FC236}">
                  <a16:creationId xmlns:a16="http://schemas.microsoft.com/office/drawing/2014/main" id="{4007BD8C-B607-4A22-BA97-F2FC2D311E04}"/>
                </a:ext>
              </a:extLst>
            </p:cNvPr>
            <p:cNvSpPr/>
            <p:nvPr/>
          </p:nvSpPr>
          <p:spPr>
            <a:xfrm>
              <a:off x="9480742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手繪多邊形: 圖案 125">
              <a:extLst>
                <a:ext uri="{FF2B5EF4-FFF2-40B4-BE49-F238E27FC236}">
                  <a16:creationId xmlns:a16="http://schemas.microsoft.com/office/drawing/2014/main" id="{CA876C2D-D2E3-44BF-B7B8-653A5341D1F9}"/>
                </a:ext>
              </a:extLst>
            </p:cNvPr>
            <p:cNvSpPr/>
            <p:nvPr/>
          </p:nvSpPr>
          <p:spPr>
            <a:xfrm>
              <a:off x="8501074" y="3357745"/>
              <a:ext cx="47626" cy="38100"/>
            </a:xfrm>
            <a:custGeom>
              <a:avLst/>
              <a:gdLst>
                <a:gd name="connsiteX0" fmla="*/ 39148 w 47625"/>
                <a:gd name="connsiteY0" fmla="*/ 0 h 38100"/>
                <a:gd name="connsiteX1" fmla="*/ 11049 w 47625"/>
                <a:gd name="connsiteY1" fmla="*/ 0 h 38100"/>
                <a:gd name="connsiteX2" fmla="*/ 2857 w 47625"/>
                <a:gd name="connsiteY2" fmla="*/ 2286 h 38100"/>
                <a:gd name="connsiteX3" fmla="*/ 0 w 47625"/>
                <a:gd name="connsiteY3" fmla="*/ 8477 h 38100"/>
                <a:gd name="connsiteX4" fmla="*/ 0 w 47625"/>
                <a:gd name="connsiteY4" fmla="*/ 38671 h 38100"/>
                <a:gd name="connsiteX5" fmla="*/ 14668 w 47625"/>
                <a:gd name="connsiteY5" fmla="*/ 38671 h 38100"/>
                <a:gd name="connsiteX6" fmla="*/ 14668 w 47625"/>
                <a:gd name="connsiteY6" fmla="*/ 28384 h 38100"/>
                <a:gd name="connsiteX7" fmla="*/ 35338 w 47625"/>
                <a:gd name="connsiteY7" fmla="*/ 28384 h 38100"/>
                <a:gd name="connsiteX8" fmla="*/ 35338 w 47625"/>
                <a:gd name="connsiteY8" fmla="*/ 38671 h 38100"/>
                <a:gd name="connsiteX9" fmla="*/ 50102 w 47625"/>
                <a:gd name="connsiteY9" fmla="*/ 38671 h 38100"/>
                <a:gd name="connsiteX10" fmla="*/ 50102 w 47625"/>
                <a:gd name="connsiteY10" fmla="*/ 8382 h 38100"/>
                <a:gd name="connsiteX11" fmla="*/ 47244 w 47625"/>
                <a:gd name="connsiteY11" fmla="*/ 2191 h 38100"/>
                <a:gd name="connsiteX12" fmla="*/ 39148 w 47625"/>
                <a:gd name="connsiteY12" fmla="*/ 0 h 38100"/>
                <a:gd name="connsiteX13" fmla="*/ 39148 w 47625"/>
                <a:gd name="connsiteY13" fmla="*/ 0 h 38100"/>
                <a:gd name="connsiteX14" fmla="*/ 14764 w 47625"/>
                <a:gd name="connsiteY14" fmla="*/ 21241 h 38100"/>
                <a:gd name="connsiteX15" fmla="*/ 14764 w 47625"/>
                <a:gd name="connsiteY15" fmla="*/ 10096 h 38100"/>
                <a:gd name="connsiteX16" fmla="*/ 35433 w 47625"/>
                <a:gd name="connsiteY16" fmla="*/ 10096 h 38100"/>
                <a:gd name="connsiteX17" fmla="*/ 35433 w 47625"/>
                <a:gd name="connsiteY17" fmla="*/ 21241 h 38100"/>
                <a:gd name="connsiteX18" fmla="*/ 14764 w 47625"/>
                <a:gd name="connsiteY18" fmla="*/ 21241 h 38100"/>
                <a:gd name="connsiteX19" fmla="*/ 14764 w 47625"/>
                <a:gd name="connsiteY19" fmla="*/ 21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11049" y="0"/>
                  </a:lnTo>
                  <a:cubicBezTo>
                    <a:pt x="7525" y="0"/>
                    <a:pt x="4858" y="762"/>
                    <a:pt x="2857" y="2286"/>
                  </a:cubicBezTo>
                  <a:cubicBezTo>
                    <a:pt x="953" y="3810"/>
                    <a:pt x="0" y="5905"/>
                    <a:pt x="0" y="8477"/>
                  </a:cubicBezTo>
                  <a:lnTo>
                    <a:pt x="0" y="38671"/>
                  </a:lnTo>
                  <a:lnTo>
                    <a:pt x="14668" y="38671"/>
                  </a:lnTo>
                  <a:lnTo>
                    <a:pt x="14668" y="28384"/>
                  </a:lnTo>
                  <a:lnTo>
                    <a:pt x="35338" y="28384"/>
                  </a:lnTo>
                  <a:lnTo>
                    <a:pt x="35338" y="38671"/>
                  </a:lnTo>
                  <a:lnTo>
                    <a:pt x="50102" y="38671"/>
                  </a:lnTo>
                  <a:lnTo>
                    <a:pt x="50102" y="8382"/>
                  </a:lnTo>
                  <a:cubicBezTo>
                    <a:pt x="50102" y="5810"/>
                    <a:pt x="49149" y="3715"/>
                    <a:pt x="47244" y="2191"/>
                  </a:cubicBezTo>
                  <a:cubicBezTo>
                    <a:pt x="45339" y="762"/>
                    <a:pt x="42672" y="0"/>
                    <a:pt x="39148" y="0"/>
                  </a:cubicBezTo>
                  <a:lnTo>
                    <a:pt x="39148" y="0"/>
                  </a:lnTo>
                  <a:close/>
                  <a:moveTo>
                    <a:pt x="14764" y="21241"/>
                  </a:moveTo>
                  <a:lnTo>
                    <a:pt x="14764" y="10096"/>
                  </a:lnTo>
                  <a:lnTo>
                    <a:pt x="35433" y="10096"/>
                  </a:lnTo>
                  <a:lnTo>
                    <a:pt x="35433" y="21241"/>
                  </a:lnTo>
                  <a:lnTo>
                    <a:pt x="14764" y="21241"/>
                  </a:lnTo>
                  <a:lnTo>
                    <a:pt x="14764" y="21241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手繪多邊形: 圖案 126">
              <a:extLst>
                <a:ext uri="{FF2B5EF4-FFF2-40B4-BE49-F238E27FC236}">
                  <a16:creationId xmlns:a16="http://schemas.microsoft.com/office/drawing/2014/main" id="{8F8C0A69-6E25-4FE5-B263-899BA37C44D3}"/>
                </a:ext>
              </a:extLst>
            </p:cNvPr>
            <p:cNvSpPr/>
            <p:nvPr/>
          </p:nvSpPr>
          <p:spPr>
            <a:xfrm>
              <a:off x="8558129" y="3357745"/>
              <a:ext cx="47626" cy="38100"/>
            </a:xfrm>
            <a:custGeom>
              <a:avLst/>
              <a:gdLst>
                <a:gd name="connsiteX0" fmla="*/ 39148 w 47625"/>
                <a:gd name="connsiteY0" fmla="*/ 0 h 38100"/>
                <a:gd name="connsiteX1" fmla="*/ 38576 w 47625"/>
                <a:gd name="connsiteY1" fmla="*/ 0 h 38100"/>
                <a:gd name="connsiteX2" fmla="*/ 38195 w 47625"/>
                <a:gd name="connsiteY2" fmla="*/ 0 h 38100"/>
                <a:gd name="connsiteX3" fmla="*/ 11906 w 47625"/>
                <a:gd name="connsiteY3" fmla="*/ 0 h 38100"/>
                <a:gd name="connsiteX4" fmla="*/ 11049 w 47625"/>
                <a:gd name="connsiteY4" fmla="*/ 0 h 38100"/>
                <a:gd name="connsiteX5" fmla="*/ 2953 w 47625"/>
                <a:gd name="connsiteY5" fmla="*/ 2286 h 38100"/>
                <a:gd name="connsiteX6" fmla="*/ 0 w 47625"/>
                <a:gd name="connsiteY6" fmla="*/ 8287 h 38100"/>
                <a:gd name="connsiteX7" fmla="*/ 0 w 47625"/>
                <a:gd name="connsiteY7" fmla="*/ 8382 h 38100"/>
                <a:gd name="connsiteX8" fmla="*/ 0 w 47625"/>
                <a:gd name="connsiteY8" fmla="*/ 8382 h 38100"/>
                <a:gd name="connsiteX9" fmla="*/ 0 w 47625"/>
                <a:gd name="connsiteY9" fmla="*/ 8382 h 38100"/>
                <a:gd name="connsiteX10" fmla="*/ 0 w 47625"/>
                <a:gd name="connsiteY10" fmla="*/ 38576 h 38100"/>
                <a:gd name="connsiteX11" fmla="*/ 14764 w 47625"/>
                <a:gd name="connsiteY11" fmla="*/ 38576 h 38100"/>
                <a:gd name="connsiteX12" fmla="*/ 14764 w 47625"/>
                <a:gd name="connsiteY12" fmla="*/ 28480 h 38100"/>
                <a:gd name="connsiteX13" fmla="*/ 38576 w 47625"/>
                <a:gd name="connsiteY13" fmla="*/ 28480 h 38100"/>
                <a:gd name="connsiteX14" fmla="*/ 48292 w 47625"/>
                <a:gd name="connsiteY14" fmla="*/ 20669 h 38100"/>
                <a:gd name="connsiteX15" fmla="*/ 48292 w 47625"/>
                <a:gd name="connsiteY15" fmla="*/ 8287 h 38100"/>
                <a:gd name="connsiteX16" fmla="*/ 45910 w 47625"/>
                <a:gd name="connsiteY16" fmla="*/ 1905 h 38100"/>
                <a:gd name="connsiteX17" fmla="*/ 39148 w 47625"/>
                <a:gd name="connsiteY17" fmla="*/ 0 h 38100"/>
                <a:gd name="connsiteX18" fmla="*/ 39148 w 47625"/>
                <a:gd name="connsiteY18" fmla="*/ 0 h 38100"/>
                <a:gd name="connsiteX19" fmla="*/ 39148 w 47625"/>
                <a:gd name="connsiteY19" fmla="*/ 0 h 38100"/>
                <a:gd name="connsiteX20" fmla="*/ 14573 w 47625"/>
                <a:gd name="connsiteY20" fmla="*/ 20098 h 38100"/>
                <a:gd name="connsiteX21" fmla="*/ 14573 w 47625"/>
                <a:gd name="connsiteY21" fmla="*/ 10096 h 38100"/>
                <a:gd name="connsiteX22" fmla="*/ 33338 w 47625"/>
                <a:gd name="connsiteY22" fmla="*/ 10096 h 38100"/>
                <a:gd name="connsiteX23" fmla="*/ 33338 w 47625"/>
                <a:gd name="connsiteY23" fmla="*/ 20098 h 38100"/>
                <a:gd name="connsiteX24" fmla="*/ 14573 w 47625"/>
                <a:gd name="connsiteY24" fmla="*/ 20098 h 38100"/>
                <a:gd name="connsiteX25" fmla="*/ 14573 w 47625"/>
                <a:gd name="connsiteY25" fmla="*/ 2009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38576" y="0"/>
                  </a:lnTo>
                  <a:cubicBezTo>
                    <a:pt x="38481" y="0"/>
                    <a:pt x="38291" y="0"/>
                    <a:pt x="38195" y="0"/>
                  </a:cubicBezTo>
                  <a:lnTo>
                    <a:pt x="11906" y="0"/>
                  </a:lnTo>
                  <a:lnTo>
                    <a:pt x="11049" y="0"/>
                  </a:lnTo>
                  <a:cubicBezTo>
                    <a:pt x="7525" y="0"/>
                    <a:pt x="4763" y="762"/>
                    <a:pt x="2953" y="2286"/>
                  </a:cubicBezTo>
                  <a:cubicBezTo>
                    <a:pt x="1048" y="3810"/>
                    <a:pt x="95" y="5810"/>
                    <a:pt x="0" y="8287"/>
                  </a:cubicBezTo>
                  <a:lnTo>
                    <a:pt x="0" y="8382"/>
                  </a:lnTo>
                  <a:lnTo>
                    <a:pt x="0" y="8382"/>
                  </a:lnTo>
                  <a:lnTo>
                    <a:pt x="0" y="8382"/>
                  </a:lnTo>
                  <a:lnTo>
                    <a:pt x="0" y="38576"/>
                  </a:lnTo>
                  <a:lnTo>
                    <a:pt x="14764" y="38576"/>
                  </a:lnTo>
                  <a:lnTo>
                    <a:pt x="14764" y="28480"/>
                  </a:lnTo>
                  <a:lnTo>
                    <a:pt x="38576" y="28480"/>
                  </a:lnTo>
                  <a:cubicBezTo>
                    <a:pt x="45053" y="28480"/>
                    <a:pt x="48292" y="25908"/>
                    <a:pt x="48292" y="20669"/>
                  </a:cubicBezTo>
                  <a:lnTo>
                    <a:pt x="48292" y="8287"/>
                  </a:lnTo>
                  <a:cubicBezTo>
                    <a:pt x="48292" y="5239"/>
                    <a:pt x="47530" y="3143"/>
                    <a:pt x="45910" y="1905"/>
                  </a:cubicBezTo>
                  <a:cubicBezTo>
                    <a:pt x="44387" y="762"/>
                    <a:pt x="42196" y="95"/>
                    <a:pt x="39148" y="0"/>
                  </a:cubicBezTo>
                  <a:lnTo>
                    <a:pt x="39148" y="0"/>
                  </a:lnTo>
                  <a:lnTo>
                    <a:pt x="39148" y="0"/>
                  </a:lnTo>
                  <a:close/>
                  <a:moveTo>
                    <a:pt x="14573" y="20098"/>
                  </a:moveTo>
                  <a:lnTo>
                    <a:pt x="14573" y="10096"/>
                  </a:lnTo>
                  <a:lnTo>
                    <a:pt x="33338" y="10096"/>
                  </a:lnTo>
                  <a:lnTo>
                    <a:pt x="33338" y="20098"/>
                  </a:lnTo>
                  <a:lnTo>
                    <a:pt x="14573" y="20098"/>
                  </a:lnTo>
                  <a:lnTo>
                    <a:pt x="14573" y="20098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CE31E76F-FBFD-4EC0-8D9E-5EE5EA280A6B}"/>
                </a:ext>
              </a:extLst>
            </p:cNvPr>
            <p:cNvSpPr/>
            <p:nvPr/>
          </p:nvSpPr>
          <p:spPr>
            <a:xfrm>
              <a:off x="8443923" y="3357745"/>
              <a:ext cx="47626" cy="38100"/>
            </a:xfrm>
            <a:custGeom>
              <a:avLst/>
              <a:gdLst>
                <a:gd name="connsiteX0" fmla="*/ 50482 w 47625"/>
                <a:gd name="connsiteY0" fmla="*/ 0 h 38100"/>
                <a:gd name="connsiteX1" fmla="*/ 38576 w 47625"/>
                <a:gd name="connsiteY1" fmla="*/ 0 h 38100"/>
                <a:gd name="connsiteX2" fmla="*/ 36385 w 47625"/>
                <a:gd name="connsiteY2" fmla="*/ 0 h 38100"/>
                <a:gd name="connsiteX3" fmla="*/ 36385 w 47625"/>
                <a:gd name="connsiteY3" fmla="*/ 22479 h 38100"/>
                <a:gd name="connsiteX4" fmla="*/ 35909 w 47625"/>
                <a:gd name="connsiteY4" fmla="*/ 22860 h 38100"/>
                <a:gd name="connsiteX5" fmla="*/ 35623 w 47625"/>
                <a:gd name="connsiteY5" fmla="*/ 22860 h 38100"/>
                <a:gd name="connsiteX6" fmla="*/ 35147 w 47625"/>
                <a:gd name="connsiteY6" fmla="*/ 22574 h 38100"/>
                <a:gd name="connsiteX7" fmla="*/ 20002 w 47625"/>
                <a:gd name="connsiteY7" fmla="*/ 1429 h 38100"/>
                <a:gd name="connsiteX8" fmla="*/ 20002 w 47625"/>
                <a:gd name="connsiteY8" fmla="*/ 1429 h 38100"/>
                <a:gd name="connsiteX9" fmla="*/ 20002 w 47625"/>
                <a:gd name="connsiteY9" fmla="*/ 1429 h 38100"/>
                <a:gd name="connsiteX10" fmla="*/ 19812 w 47625"/>
                <a:gd name="connsiteY10" fmla="*/ 1333 h 38100"/>
                <a:gd name="connsiteX11" fmla="*/ 19812 w 47625"/>
                <a:gd name="connsiteY11" fmla="*/ 1238 h 38100"/>
                <a:gd name="connsiteX12" fmla="*/ 16573 w 47625"/>
                <a:gd name="connsiteY12" fmla="*/ 190 h 38100"/>
                <a:gd name="connsiteX13" fmla="*/ 4667 w 47625"/>
                <a:gd name="connsiteY13" fmla="*/ 190 h 38100"/>
                <a:gd name="connsiteX14" fmla="*/ 1238 w 47625"/>
                <a:gd name="connsiteY14" fmla="*/ 1429 h 38100"/>
                <a:gd name="connsiteX15" fmla="*/ 0 w 47625"/>
                <a:gd name="connsiteY15" fmla="*/ 4858 h 38100"/>
                <a:gd name="connsiteX16" fmla="*/ 0 w 47625"/>
                <a:gd name="connsiteY16" fmla="*/ 4858 h 38100"/>
                <a:gd name="connsiteX17" fmla="*/ 0 w 47625"/>
                <a:gd name="connsiteY17" fmla="*/ 38862 h 38100"/>
                <a:gd name="connsiteX18" fmla="*/ 13906 w 47625"/>
                <a:gd name="connsiteY18" fmla="*/ 38862 h 38100"/>
                <a:gd name="connsiteX19" fmla="*/ 13811 w 47625"/>
                <a:gd name="connsiteY19" fmla="*/ 15621 h 38100"/>
                <a:gd name="connsiteX20" fmla="*/ 14954 w 47625"/>
                <a:gd name="connsiteY20" fmla="*/ 14859 h 38100"/>
                <a:gd name="connsiteX21" fmla="*/ 15240 w 47625"/>
                <a:gd name="connsiteY21" fmla="*/ 14859 h 38100"/>
                <a:gd name="connsiteX22" fmla="*/ 15811 w 47625"/>
                <a:gd name="connsiteY22" fmla="*/ 15240 h 38100"/>
                <a:gd name="connsiteX23" fmla="*/ 36100 w 47625"/>
                <a:gd name="connsiteY23" fmla="*/ 38862 h 38100"/>
                <a:gd name="connsiteX24" fmla="*/ 50578 w 47625"/>
                <a:gd name="connsiteY24" fmla="*/ 38862 h 38100"/>
                <a:gd name="connsiteX25" fmla="*/ 50578 w 47625"/>
                <a:gd name="connsiteY25" fmla="*/ 0 h 38100"/>
                <a:gd name="connsiteX26" fmla="*/ 50482 w 47625"/>
                <a:gd name="connsiteY2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625" h="38100">
                  <a:moveTo>
                    <a:pt x="50482" y="0"/>
                  </a:moveTo>
                  <a:lnTo>
                    <a:pt x="38576" y="0"/>
                  </a:lnTo>
                  <a:lnTo>
                    <a:pt x="36385" y="0"/>
                  </a:lnTo>
                  <a:lnTo>
                    <a:pt x="36385" y="22479"/>
                  </a:lnTo>
                  <a:cubicBezTo>
                    <a:pt x="36290" y="22669"/>
                    <a:pt x="36195" y="22860"/>
                    <a:pt x="35909" y="22860"/>
                  </a:cubicBezTo>
                  <a:cubicBezTo>
                    <a:pt x="35814" y="22860"/>
                    <a:pt x="35719" y="22860"/>
                    <a:pt x="35623" y="22860"/>
                  </a:cubicBezTo>
                  <a:cubicBezTo>
                    <a:pt x="35623" y="22860"/>
                    <a:pt x="35338" y="22860"/>
                    <a:pt x="35147" y="22574"/>
                  </a:cubicBezTo>
                  <a:cubicBezTo>
                    <a:pt x="32671" y="18764"/>
                    <a:pt x="23050" y="5620"/>
                    <a:pt x="20002" y="1429"/>
                  </a:cubicBezTo>
                  <a:cubicBezTo>
                    <a:pt x="20002" y="1429"/>
                    <a:pt x="20002" y="1429"/>
                    <a:pt x="20002" y="1429"/>
                  </a:cubicBezTo>
                  <a:lnTo>
                    <a:pt x="20002" y="1429"/>
                  </a:lnTo>
                  <a:cubicBezTo>
                    <a:pt x="20002" y="1429"/>
                    <a:pt x="19907" y="1333"/>
                    <a:pt x="19812" y="1333"/>
                  </a:cubicBezTo>
                  <a:cubicBezTo>
                    <a:pt x="19812" y="1238"/>
                    <a:pt x="19812" y="1238"/>
                    <a:pt x="19812" y="1238"/>
                  </a:cubicBezTo>
                  <a:cubicBezTo>
                    <a:pt x="19050" y="571"/>
                    <a:pt x="18002" y="190"/>
                    <a:pt x="16573" y="190"/>
                  </a:cubicBezTo>
                  <a:lnTo>
                    <a:pt x="4667" y="190"/>
                  </a:lnTo>
                  <a:cubicBezTo>
                    <a:pt x="3143" y="190"/>
                    <a:pt x="2000" y="667"/>
                    <a:pt x="1238" y="1429"/>
                  </a:cubicBezTo>
                  <a:cubicBezTo>
                    <a:pt x="476" y="2286"/>
                    <a:pt x="0" y="3429"/>
                    <a:pt x="0" y="4858"/>
                  </a:cubicBezTo>
                  <a:lnTo>
                    <a:pt x="0" y="4858"/>
                  </a:lnTo>
                  <a:lnTo>
                    <a:pt x="0" y="38862"/>
                  </a:lnTo>
                  <a:lnTo>
                    <a:pt x="13906" y="38862"/>
                  </a:lnTo>
                  <a:cubicBezTo>
                    <a:pt x="13906" y="38862"/>
                    <a:pt x="13811" y="20955"/>
                    <a:pt x="13811" y="15621"/>
                  </a:cubicBezTo>
                  <a:cubicBezTo>
                    <a:pt x="13906" y="15335"/>
                    <a:pt x="14097" y="14859"/>
                    <a:pt x="14954" y="14859"/>
                  </a:cubicBezTo>
                  <a:cubicBezTo>
                    <a:pt x="15049" y="14859"/>
                    <a:pt x="15145" y="14859"/>
                    <a:pt x="15240" y="14859"/>
                  </a:cubicBezTo>
                  <a:cubicBezTo>
                    <a:pt x="15240" y="14859"/>
                    <a:pt x="15621" y="14859"/>
                    <a:pt x="15811" y="15240"/>
                  </a:cubicBezTo>
                  <a:cubicBezTo>
                    <a:pt x="18478" y="19526"/>
                    <a:pt x="36100" y="38862"/>
                    <a:pt x="36100" y="38862"/>
                  </a:cubicBezTo>
                  <a:lnTo>
                    <a:pt x="50578" y="38862"/>
                  </a:lnTo>
                  <a:lnTo>
                    <a:pt x="50578" y="0"/>
                  </a:lnTo>
                  <a:lnTo>
                    <a:pt x="50482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E1CFA862-3936-47E9-A88E-279BCAB30A05}"/>
                </a:ext>
              </a:extLst>
            </p:cNvPr>
            <p:cNvSpPr/>
            <p:nvPr/>
          </p:nvSpPr>
          <p:spPr>
            <a:xfrm>
              <a:off x="8388107" y="3357271"/>
              <a:ext cx="47626" cy="38100"/>
            </a:xfrm>
            <a:custGeom>
              <a:avLst/>
              <a:gdLst>
                <a:gd name="connsiteX0" fmla="*/ 38767 w 47625"/>
                <a:gd name="connsiteY0" fmla="*/ 0 h 38100"/>
                <a:gd name="connsiteX1" fmla="*/ 37529 w 47625"/>
                <a:gd name="connsiteY1" fmla="*/ 0 h 38100"/>
                <a:gd name="connsiteX2" fmla="*/ 37433 w 47625"/>
                <a:gd name="connsiteY2" fmla="*/ 0 h 38100"/>
                <a:gd name="connsiteX3" fmla="*/ 12668 w 47625"/>
                <a:gd name="connsiteY3" fmla="*/ 0 h 38100"/>
                <a:gd name="connsiteX4" fmla="*/ 0 w 47625"/>
                <a:gd name="connsiteY4" fmla="*/ 10192 h 38100"/>
                <a:gd name="connsiteX5" fmla="*/ 0 w 47625"/>
                <a:gd name="connsiteY5" fmla="*/ 29051 h 38100"/>
                <a:gd name="connsiteX6" fmla="*/ 12668 w 47625"/>
                <a:gd name="connsiteY6" fmla="*/ 39243 h 38100"/>
                <a:gd name="connsiteX7" fmla="*/ 37433 w 47625"/>
                <a:gd name="connsiteY7" fmla="*/ 39243 h 38100"/>
                <a:gd name="connsiteX8" fmla="*/ 41053 w 47625"/>
                <a:gd name="connsiteY8" fmla="*/ 38957 h 38100"/>
                <a:gd name="connsiteX9" fmla="*/ 31528 w 47625"/>
                <a:gd name="connsiteY9" fmla="*/ 30194 h 38100"/>
                <a:gd name="connsiteX10" fmla="*/ 30861 w 47625"/>
                <a:gd name="connsiteY10" fmla="*/ 29718 h 38100"/>
                <a:gd name="connsiteX11" fmla="*/ 15431 w 47625"/>
                <a:gd name="connsiteY11" fmla="*/ 29718 h 38100"/>
                <a:gd name="connsiteX12" fmla="*/ 15431 w 47625"/>
                <a:gd name="connsiteY12" fmla="*/ 9334 h 38100"/>
                <a:gd name="connsiteX13" fmla="*/ 36005 w 47625"/>
                <a:gd name="connsiteY13" fmla="*/ 9334 h 38100"/>
                <a:gd name="connsiteX14" fmla="*/ 36005 w 47625"/>
                <a:gd name="connsiteY14" fmla="*/ 26575 h 38100"/>
                <a:gd name="connsiteX15" fmla="*/ 49340 w 47625"/>
                <a:gd name="connsiteY15" fmla="*/ 33338 h 38100"/>
                <a:gd name="connsiteX16" fmla="*/ 50102 w 47625"/>
                <a:gd name="connsiteY16" fmla="*/ 29051 h 38100"/>
                <a:gd name="connsiteX17" fmla="*/ 50102 w 47625"/>
                <a:gd name="connsiteY17" fmla="*/ 10192 h 38100"/>
                <a:gd name="connsiteX18" fmla="*/ 38767 w 47625"/>
                <a:gd name="connsiteY18" fmla="*/ 0 h 38100"/>
                <a:gd name="connsiteX19" fmla="*/ 38767 w 47625"/>
                <a:gd name="connsiteY19" fmla="*/ 0 h 38100"/>
                <a:gd name="connsiteX20" fmla="*/ 38767 w 47625"/>
                <a:gd name="connsiteY20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625" h="38100">
                  <a:moveTo>
                    <a:pt x="38767" y="0"/>
                  </a:moveTo>
                  <a:lnTo>
                    <a:pt x="37529" y="0"/>
                  </a:lnTo>
                  <a:cubicBezTo>
                    <a:pt x="37529" y="0"/>
                    <a:pt x="37433" y="0"/>
                    <a:pt x="37433" y="0"/>
                  </a:cubicBezTo>
                  <a:lnTo>
                    <a:pt x="12668" y="0"/>
                  </a:lnTo>
                  <a:cubicBezTo>
                    <a:pt x="4191" y="0"/>
                    <a:pt x="0" y="3429"/>
                    <a:pt x="0" y="10192"/>
                  </a:cubicBezTo>
                  <a:lnTo>
                    <a:pt x="0" y="29051"/>
                  </a:lnTo>
                  <a:cubicBezTo>
                    <a:pt x="0" y="35814"/>
                    <a:pt x="4286" y="39243"/>
                    <a:pt x="12668" y="39243"/>
                  </a:cubicBezTo>
                  <a:lnTo>
                    <a:pt x="37433" y="39243"/>
                  </a:lnTo>
                  <a:cubicBezTo>
                    <a:pt x="38767" y="39243"/>
                    <a:pt x="40005" y="39148"/>
                    <a:pt x="41053" y="38957"/>
                  </a:cubicBezTo>
                  <a:cubicBezTo>
                    <a:pt x="38957" y="36004"/>
                    <a:pt x="35147" y="32766"/>
                    <a:pt x="31528" y="30194"/>
                  </a:cubicBezTo>
                  <a:cubicBezTo>
                    <a:pt x="31337" y="30099"/>
                    <a:pt x="31052" y="29908"/>
                    <a:pt x="30861" y="29718"/>
                  </a:cubicBezTo>
                  <a:lnTo>
                    <a:pt x="15431" y="29718"/>
                  </a:lnTo>
                  <a:lnTo>
                    <a:pt x="15431" y="9334"/>
                  </a:lnTo>
                  <a:lnTo>
                    <a:pt x="36005" y="9334"/>
                  </a:lnTo>
                  <a:lnTo>
                    <a:pt x="36005" y="26575"/>
                  </a:lnTo>
                  <a:cubicBezTo>
                    <a:pt x="42196" y="28480"/>
                    <a:pt x="46387" y="30956"/>
                    <a:pt x="49340" y="33338"/>
                  </a:cubicBezTo>
                  <a:cubicBezTo>
                    <a:pt x="49816" y="32099"/>
                    <a:pt x="50102" y="30671"/>
                    <a:pt x="50102" y="29051"/>
                  </a:cubicBezTo>
                  <a:lnTo>
                    <a:pt x="50102" y="10192"/>
                  </a:lnTo>
                  <a:cubicBezTo>
                    <a:pt x="50102" y="3810"/>
                    <a:pt x="46292" y="381"/>
                    <a:pt x="38767" y="0"/>
                  </a:cubicBezTo>
                  <a:lnTo>
                    <a:pt x="38767" y="0"/>
                  </a:lnTo>
                  <a:lnTo>
                    <a:pt x="38767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0DFBF654-3461-4082-B6E9-54DE22E7F9AC}"/>
                </a:ext>
              </a:extLst>
            </p:cNvPr>
            <p:cNvSpPr/>
            <p:nvPr/>
          </p:nvSpPr>
          <p:spPr>
            <a:xfrm>
              <a:off x="8414872" y="3382701"/>
              <a:ext cx="19050" cy="9525"/>
            </a:xfrm>
            <a:custGeom>
              <a:avLst/>
              <a:gdLst>
                <a:gd name="connsiteX0" fmla="*/ 0 w 19050"/>
                <a:gd name="connsiteY0" fmla="*/ 0 h 9525"/>
                <a:gd name="connsiteX1" fmla="*/ 15812 w 19050"/>
                <a:gd name="connsiteY1" fmla="*/ 14097 h 9525"/>
                <a:gd name="connsiteX2" fmla="*/ 26289 w 19050"/>
                <a:gd name="connsiteY2" fmla="*/ 14097 h 9525"/>
                <a:gd name="connsiteX3" fmla="*/ 0 w 19050"/>
                <a:gd name="connsiteY3" fmla="*/ 0 h 9525"/>
                <a:gd name="connsiteX4" fmla="*/ 0 w 19050"/>
                <a:gd name="connsiteY4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">
                  <a:moveTo>
                    <a:pt x="0" y="0"/>
                  </a:moveTo>
                  <a:cubicBezTo>
                    <a:pt x="4667" y="2953"/>
                    <a:pt x="13049" y="8763"/>
                    <a:pt x="15812" y="14097"/>
                  </a:cubicBezTo>
                  <a:lnTo>
                    <a:pt x="26289" y="14097"/>
                  </a:lnTo>
                  <a:cubicBezTo>
                    <a:pt x="24575" y="10858"/>
                    <a:pt x="18479" y="314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14E2206F-EE5B-49BE-AB76-D6AA6494F601}"/>
                </a:ext>
              </a:extLst>
            </p:cNvPr>
            <p:cNvSpPr/>
            <p:nvPr/>
          </p:nvSpPr>
          <p:spPr>
            <a:xfrm>
              <a:off x="8433064" y="4242045"/>
              <a:ext cx="114303" cy="38100"/>
            </a:xfrm>
            <a:custGeom>
              <a:avLst/>
              <a:gdLst>
                <a:gd name="connsiteX0" fmla="*/ 103537 w 114300"/>
                <a:gd name="connsiteY0" fmla="*/ 9525 h 38100"/>
                <a:gd name="connsiteX1" fmla="*/ 111538 w 114300"/>
                <a:gd name="connsiteY1" fmla="*/ 17526 h 38100"/>
                <a:gd name="connsiteX2" fmla="*/ 111538 w 114300"/>
                <a:gd name="connsiteY2" fmla="*/ 23241 h 38100"/>
                <a:gd name="connsiteX3" fmla="*/ 103537 w 114300"/>
                <a:gd name="connsiteY3" fmla="*/ 31242 h 38100"/>
                <a:gd name="connsiteX4" fmla="*/ 17526 w 114300"/>
                <a:gd name="connsiteY4" fmla="*/ 31242 h 38100"/>
                <a:gd name="connsiteX5" fmla="*/ 9525 w 114300"/>
                <a:gd name="connsiteY5" fmla="*/ 23241 h 38100"/>
                <a:gd name="connsiteX6" fmla="*/ 9525 w 114300"/>
                <a:gd name="connsiteY6" fmla="*/ 17526 h 38100"/>
                <a:gd name="connsiteX7" fmla="*/ 17526 w 114300"/>
                <a:gd name="connsiteY7" fmla="*/ 9525 h 38100"/>
                <a:gd name="connsiteX8" fmla="*/ 103537 w 114300"/>
                <a:gd name="connsiteY8" fmla="*/ 9525 h 38100"/>
                <a:gd name="connsiteX9" fmla="*/ 103537 w 114300"/>
                <a:gd name="connsiteY9" fmla="*/ 0 h 38100"/>
                <a:gd name="connsiteX10" fmla="*/ 17526 w 114300"/>
                <a:gd name="connsiteY10" fmla="*/ 0 h 38100"/>
                <a:gd name="connsiteX11" fmla="*/ 0 w 114300"/>
                <a:gd name="connsiteY11" fmla="*/ 17526 h 38100"/>
                <a:gd name="connsiteX12" fmla="*/ 0 w 114300"/>
                <a:gd name="connsiteY12" fmla="*/ 23241 h 38100"/>
                <a:gd name="connsiteX13" fmla="*/ 17526 w 114300"/>
                <a:gd name="connsiteY13" fmla="*/ 40767 h 38100"/>
                <a:gd name="connsiteX14" fmla="*/ 103537 w 114300"/>
                <a:gd name="connsiteY14" fmla="*/ 40767 h 38100"/>
                <a:gd name="connsiteX15" fmla="*/ 121063 w 114300"/>
                <a:gd name="connsiteY15" fmla="*/ 23241 h 38100"/>
                <a:gd name="connsiteX16" fmla="*/ 121063 w 114300"/>
                <a:gd name="connsiteY16" fmla="*/ 17526 h 38100"/>
                <a:gd name="connsiteX17" fmla="*/ 103537 w 114300"/>
                <a:gd name="connsiteY17" fmla="*/ 0 h 38100"/>
                <a:gd name="connsiteX18" fmla="*/ 103537 w 114300"/>
                <a:gd name="connsiteY18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300" h="38100">
                  <a:moveTo>
                    <a:pt x="103537" y="9525"/>
                  </a:moveTo>
                  <a:cubicBezTo>
                    <a:pt x="107918" y="9525"/>
                    <a:pt x="111538" y="13144"/>
                    <a:pt x="111538" y="17526"/>
                  </a:cubicBezTo>
                  <a:lnTo>
                    <a:pt x="111538" y="23241"/>
                  </a:lnTo>
                  <a:cubicBezTo>
                    <a:pt x="111538" y="27622"/>
                    <a:pt x="107918" y="31242"/>
                    <a:pt x="103537" y="31242"/>
                  </a:cubicBezTo>
                  <a:lnTo>
                    <a:pt x="17526" y="31242"/>
                  </a:lnTo>
                  <a:cubicBezTo>
                    <a:pt x="13145" y="31242"/>
                    <a:pt x="9525" y="27622"/>
                    <a:pt x="9525" y="23241"/>
                  </a:cubicBezTo>
                  <a:lnTo>
                    <a:pt x="9525" y="17526"/>
                  </a:lnTo>
                  <a:cubicBezTo>
                    <a:pt x="9525" y="13144"/>
                    <a:pt x="13145" y="9525"/>
                    <a:pt x="17526" y="9525"/>
                  </a:cubicBezTo>
                  <a:lnTo>
                    <a:pt x="103537" y="9525"/>
                  </a:lnTo>
                  <a:moveTo>
                    <a:pt x="103537" y="0"/>
                  </a:moveTo>
                  <a:lnTo>
                    <a:pt x="17526" y="0"/>
                  </a:lnTo>
                  <a:cubicBezTo>
                    <a:pt x="7810" y="0"/>
                    <a:pt x="0" y="7810"/>
                    <a:pt x="0" y="17526"/>
                  </a:cubicBezTo>
                  <a:lnTo>
                    <a:pt x="0" y="23241"/>
                  </a:lnTo>
                  <a:cubicBezTo>
                    <a:pt x="0" y="32956"/>
                    <a:pt x="7810" y="40767"/>
                    <a:pt x="17526" y="40767"/>
                  </a:cubicBezTo>
                  <a:lnTo>
                    <a:pt x="103537" y="40767"/>
                  </a:lnTo>
                  <a:cubicBezTo>
                    <a:pt x="113252" y="40767"/>
                    <a:pt x="121063" y="32956"/>
                    <a:pt x="121063" y="23241"/>
                  </a:cubicBezTo>
                  <a:lnTo>
                    <a:pt x="121063" y="17526"/>
                  </a:lnTo>
                  <a:cubicBezTo>
                    <a:pt x="121063" y="7810"/>
                    <a:pt x="113157" y="0"/>
                    <a:pt x="103537" y="0"/>
                  </a:cubicBezTo>
                  <a:lnTo>
                    <a:pt x="103537" y="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手繪多邊形: 圖案 131">
              <a:extLst>
                <a:ext uri="{FF2B5EF4-FFF2-40B4-BE49-F238E27FC236}">
                  <a16:creationId xmlns:a16="http://schemas.microsoft.com/office/drawing/2014/main" id="{77744B4F-FB71-40D8-B80B-AD125C398BBF}"/>
                </a:ext>
              </a:extLst>
            </p:cNvPr>
            <p:cNvSpPr/>
            <p:nvPr/>
          </p:nvSpPr>
          <p:spPr>
            <a:xfrm>
              <a:off x="8727868" y="4077734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3F4575AF-E7ED-4344-B8FB-AAF18362A39C}"/>
                </a:ext>
              </a:extLst>
            </p:cNvPr>
            <p:cNvSpPr/>
            <p:nvPr/>
          </p:nvSpPr>
          <p:spPr>
            <a:xfrm>
              <a:off x="9071633" y="4077737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5F328FDA-FF42-43DA-B946-57032B40AF39}"/>
                </a:ext>
              </a:extLst>
            </p:cNvPr>
            <p:cNvSpPr/>
            <p:nvPr/>
          </p:nvSpPr>
          <p:spPr>
            <a:xfrm>
              <a:off x="9199458" y="4077745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手繪多邊形: 圖案 134">
              <a:extLst>
                <a:ext uri="{FF2B5EF4-FFF2-40B4-BE49-F238E27FC236}">
                  <a16:creationId xmlns:a16="http://schemas.microsoft.com/office/drawing/2014/main" id="{1895ACC5-1BFD-4AAB-87EE-D925752A7DB2}"/>
                </a:ext>
              </a:extLst>
            </p:cNvPr>
            <p:cNvSpPr/>
            <p:nvPr/>
          </p:nvSpPr>
          <p:spPr>
            <a:xfrm>
              <a:off x="9543224" y="4077750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手繪多邊形: 圖案 135">
              <a:extLst>
                <a:ext uri="{FF2B5EF4-FFF2-40B4-BE49-F238E27FC236}">
                  <a16:creationId xmlns:a16="http://schemas.microsoft.com/office/drawing/2014/main" id="{330C6967-741D-4859-BC34-4C2C6A032B99}"/>
                </a:ext>
              </a:extLst>
            </p:cNvPr>
            <p:cNvSpPr/>
            <p:nvPr/>
          </p:nvSpPr>
          <p:spPr>
            <a:xfrm>
              <a:off x="8727869" y="4209385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手繪多邊形: 圖案 136">
              <a:extLst>
                <a:ext uri="{FF2B5EF4-FFF2-40B4-BE49-F238E27FC236}">
                  <a16:creationId xmlns:a16="http://schemas.microsoft.com/office/drawing/2014/main" id="{8681430A-C620-4ABA-B4D2-04DABCA3A2F0}"/>
                </a:ext>
              </a:extLst>
            </p:cNvPr>
            <p:cNvSpPr/>
            <p:nvPr/>
          </p:nvSpPr>
          <p:spPr>
            <a:xfrm>
              <a:off x="9071626" y="4209385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手繪多邊形: 圖案 137">
              <a:extLst>
                <a:ext uri="{FF2B5EF4-FFF2-40B4-BE49-F238E27FC236}">
                  <a16:creationId xmlns:a16="http://schemas.microsoft.com/office/drawing/2014/main" id="{EEFAC087-E6CC-4AAC-9031-70BDEA2FF39F}"/>
                </a:ext>
              </a:extLst>
            </p:cNvPr>
            <p:cNvSpPr/>
            <p:nvPr/>
          </p:nvSpPr>
          <p:spPr>
            <a:xfrm>
              <a:off x="9199455" y="4209385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手繪多邊形: 圖案 139">
              <a:extLst>
                <a:ext uri="{FF2B5EF4-FFF2-40B4-BE49-F238E27FC236}">
                  <a16:creationId xmlns:a16="http://schemas.microsoft.com/office/drawing/2014/main" id="{81B20C7E-9751-409E-8F1D-73F673DC7126}"/>
                </a:ext>
              </a:extLst>
            </p:cNvPr>
            <p:cNvSpPr/>
            <p:nvPr/>
          </p:nvSpPr>
          <p:spPr>
            <a:xfrm>
              <a:off x="9543017" y="4209385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手繪多邊形: 圖案 140">
              <a:extLst>
                <a:ext uri="{FF2B5EF4-FFF2-40B4-BE49-F238E27FC236}">
                  <a16:creationId xmlns:a16="http://schemas.microsoft.com/office/drawing/2014/main" id="{3B234F70-F6DD-4CAD-A33D-FADE427A4654}"/>
                </a:ext>
              </a:extLst>
            </p:cNvPr>
            <p:cNvSpPr/>
            <p:nvPr/>
          </p:nvSpPr>
          <p:spPr>
            <a:xfrm>
              <a:off x="8917071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2" name="矩形 12">
            <a:extLst>
              <a:ext uri="{FF2B5EF4-FFF2-40B4-BE49-F238E27FC236}">
                <a16:creationId xmlns:a16="http://schemas.microsoft.com/office/drawing/2014/main" id="{4EA339E8-0499-4856-BF50-5DB9B0DB6CFD}"/>
              </a:ext>
            </a:extLst>
          </p:cNvPr>
          <p:cNvSpPr/>
          <p:nvPr/>
        </p:nvSpPr>
        <p:spPr>
          <a:xfrm>
            <a:off x="2836114" y="1349916"/>
            <a:ext cx="974285" cy="110677"/>
          </a:xfrm>
          <a:custGeom>
            <a:avLst/>
            <a:gdLst>
              <a:gd name="connsiteX0" fmla="*/ 0 w 1615155"/>
              <a:gd name="connsiteY0" fmla="*/ 0 h 273465"/>
              <a:gd name="connsiteX1" fmla="*/ 1615155 w 1615155"/>
              <a:gd name="connsiteY1" fmla="*/ 0 h 273465"/>
              <a:gd name="connsiteX2" fmla="*/ 1615155 w 1615155"/>
              <a:gd name="connsiteY2" fmla="*/ 273465 h 273465"/>
              <a:gd name="connsiteX3" fmla="*/ 0 w 1615155"/>
              <a:gd name="connsiteY3" fmla="*/ 273465 h 273465"/>
              <a:gd name="connsiteX4" fmla="*/ 0 w 1615155"/>
              <a:gd name="connsiteY4" fmla="*/ 0 h 273465"/>
              <a:gd name="connsiteX0" fmla="*/ 0 w 1615155"/>
              <a:gd name="connsiteY0" fmla="*/ 0 h 273465"/>
              <a:gd name="connsiteX1" fmla="*/ 1615155 w 1615155"/>
              <a:gd name="connsiteY1" fmla="*/ 0 h 273465"/>
              <a:gd name="connsiteX2" fmla="*/ 1615155 w 1615155"/>
              <a:gd name="connsiteY2" fmla="*/ 273465 h 273465"/>
              <a:gd name="connsiteX3" fmla="*/ 0 w 1615155"/>
              <a:gd name="connsiteY3" fmla="*/ 273465 h 273465"/>
              <a:gd name="connsiteX4" fmla="*/ 0 w 1615155"/>
              <a:gd name="connsiteY4" fmla="*/ 0 h 273465"/>
              <a:gd name="connsiteX0" fmla="*/ 299103 w 1615155"/>
              <a:gd name="connsiteY0" fmla="*/ 17092 h 273465"/>
              <a:gd name="connsiteX1" fmla="*/ 1615155 w 1615155"/>
              <a:gd name="connsiteY1" fmla="*/ 0 h 273465"/>
              <a:gd name="connsiteX2" fmla="*/ 1615155 w 1615155"/>
              <a:gd name="connsiteY2" fmla="*/ 273465 h 273465"/>
              <a:gd name="connsiteX3" fmla="*/ 0 w 1615155"/>
              <a:gd name="connsiteY3" fmla="*/ 273465 h 273465"/>
              <a:gd name="connsiteX4" fmla="*/ 299103 w 1615155"/>
              <a:gd name="connsiteY4" fmla="*/ 17092 h 273465"/>
              <a:gd name="connsiteX0" fmla="*/ 299103 w 1615155"/>
              <a:gd name="connsiteY0" fmla="*/ 0 h 256373"/>
              <a:gd name="connsiteX1" fmla="*/ 1316052 w 1615155"/>
              <a:gd name="connsiteY1" fmla="*/ 0 h 256373"/>
              <a:gd name="connsiteX2" fmla="*/ 1615155 w 1615155"/>
              <a:gd name="connsiteY2" fmla="*/ 256373 h 256373"/>
              <a:gd name="connsiteX3" fmla="*/ 0 w 1615155"/>
              <a:gd name="connsiteY3" fmla="*/ 256373 h 256373"/>
              <a:gd name="connsiteX4" fmla="*/ 299103 w 1615155"/>
              <a:gd name="connsiteY4" fmla="*/ 0 h 25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5155" h="256373">
                <a:moveTo>
                  <a:pt x="299103" y="0"/>
                </a:moveTo>
                <a:lnTo>
                  <a:pt x="1316052" y="0"/>
                </a:lnTo>
                <a:lnTo>
                  <a:pt x="1615155" y="256373"/>
                </a:lnTo>
                <a:lnTo>
                  <a:pt x="0" y="256373"/>
                </a:lnTo>
                <a:lnTo>
                  <a:pt x="299103" y="0"/>
                </a:lnTo>
                <a:close/>
              </a:path>
            </a:pathLst>
          </a:custGeom>
          <a:noFill/>
          <a:ln w="21590" cap="rnd">
            <a:solidFill>
              <a:schemeClr val="tx1">
                <a:lumMod val="75000"/>
                <a:lumOff val="2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手繪多邊形: 圖案 142">
            <a:extLst>
              <a:ext uri="{FF2B5EF4-FFF2-40B4-BE49-F238E27FC236}">
                <a16:creationId xmlns:a16="http://schemas.microsoft.com/office/drawing/2014/main" id="{879F495E-9AA3-4025-B6DA-3D7D103176CE}"/>
              </a:ext>
            </a:extLst>
          </p:cNvPr>
          <p:cNvSpPr/>
          <p:nvPr/>
        </p:nvSpPr>
        <p:spPr>
          <a:xfrm>
            <a:off x="3781720" y="1996960"/>
            <a:ext cx="432227" cy="582066"/>
          </a:xfrm>
          <a:custGeom>
            <a:avLst/>
            <a:gdLst>
              <a:gd name="connsiteX0" fmla="*/ 280467 w 560934"/>
              <a:gd name="connsiteY0" fmla="*/ 0 h 737028"/>
              <a:gd name="connsiteX1" fmla="*/ 555236 w 560934"/>
              <a:gd name="connsiteY1" fmla="*/ 85897 h 737028"/>
              <a:gd name="connsiteX2" fmla="*/ 558914 w 560934"/>
              <a:gd name="connsiteY2" fmla="*/ 99892 h 737028"/>
              <a:gd name="connsiteX3" fmla="*/ 560934 w 560934"/>
              <a:gd name="connsiteY3" fmla="*/ 99892 h 737028"/>
              <a:gd name="connsiteX4" fmla="*/ 560934 w 560934"/>
              <a:gd name="connsiteY4" fmla="*/ 107577 h 737028"/>
              <a:gd name="connsiteX5" fmla="*/ 560934 w 560934"/>
              <a:gd name="connsiteY5" fmla="*/ 629451 h 737028"/>
              <a:gd name="connsiteX6" fmla="*/ 560934 w 560934"/>
              <a:gd name="connsiteY6" fmla="*/ 630091 h 737028"/>
              <a:gd name="connsiteX7" fmla="*/ 560766 w 560934"/>
              <a:gd name="connsiteY7" fmla="*/ 630091 h 737028"/>
              <a:gd name="connsiteX8" fmla="*/ 555236 w 560934"/>
              <a:gd name="connsiteY8" fmla="*/ 651132 h 737028"/>
              <a:gd name="connsiteX9" fmla="*/ 280467 w 560934"/>
              <a:gd name="connsiteY9" fmla="*/ 737028 h 737028"/>
              <a:gd name="connsiteX10" fmla="*/ 0 w 560934"/>
              <a:gd name="connsiteY10" fmla="*/ 629451 h 737028"/>
              <a:gd name="connsiteX11" fmla="*/ 5698 w 560934"/>
              <a:gd name="connsiteY11" fmla="*/ 607771 h 737028"/>
              <a:gd name="connsiteX12" fmla="*/ 15368 w 560934"/>
              <a:gd name="connsiteY12" fmla="*/ 595822 h 737028"/>
              <a:gd name="connsiteX13" fmla="*/ 15368 w 560934"/>
              <a:gd name="connsiteY13" fmla="*/ 141206 h 737028"/>
              <a:gd name="connsiteX14" fmla="*/ 5698 w 560934"/>
              <a:gd name="connsiteY14" fmla="*/ 129258 h 737028"/>
              <a:gd name="connsiteX15" fmla="*/ 0 w 560934"/>
              <a:gd name="connsiteY15" fmla="*/ 107577 h 737028"/>
              <a:gd name="connsiteX16" fmla="*/ 280467 w 560934"/>
              <a:gd name="connsiteY16" fmla="*/ 0 h 737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60934" h="737028">
                <a:moveTo>
                  <a:pt x="280467" y="0"/>
                </a:moveTo>
                <a:cubicBezTo>
                  <a:pt x="416003" y="0"/>
                  <a:pt x="529084" y="36876"/>
                  <a:pt x="555236" y="85897"/>
                </a:cubicBezTo>
                <a:lnTo>
                  <a:pt x="558914" y="99892"/>
                </a:lnTo>
                <a:lnTo>
                  <a:pt x="560934" y="99892"/>
                </a:lnTo>
                <a:lnTo>
                  <a:pt x="560934" y="107577"/>
                </a:lnTo>
                <a:lnTo>
                  <a:pt x="560934" y="629451"/>
                </a:lnTo>
                <a:lnTo>
                  <a:pt x="560934" y="630091"/>
                </a:lnTo>
                <a:lnTo>
                  <a:pt x="560766" y="630091"/>
                </a:lnTo>
                <a:lnTo>
                  <a:pt x="555236" y="651132"/>
                </a:lnTo>
                <a:cubicBezTo>
                  <a:pt x="529084" y="700153"/>
                  <a:pt x="416003" y="737028"/>
                  <a:pt x="280467" y="737028"/>
                </a:cubicBezTo>
                <a:cubicBezTo>
                  <a:pt x="125569" y="737028"/>
                  <a:pt x="0" y="688864"/>
                  <a:pt x="0" y="629451"/>
                </a:cubicBezTo>
                <a:cubicBezTo>
                  <a:pt x="0" y="622024"/>
                  <a:pt x="1962" y="614774"/>
                  <a:pt x="5698" y="607771"/>
                </a:cubicBezTo>
                <a:lnTo>
                  <a:pt x="15368" y="595822"/>
                </a:lnTo>
                <a:lnTo>
                  <a:pt x="15368" y="141206"/>
                </a:lnTo>
                <a:lnTo>
                  <a:pt x="5698" y="129258"/>
                </a:lnTo>
                <a:cubicBezTo>
                  <a:pt x="1962" y="122255"/>
                  <a:pt x="0" y="115004"/>
                  <a:pt x="0" y="107577"/>
                </a:cubicBezTo>
                <a:cubicBezTo>
                  <a:pt x="0" y="48164"/>
                  <a:pt x="125569" y="0"/>
                  <a:pt x="28046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4" name="圖形 152">
            <a:extLst>
              <a:ext uri="{FF2B5EF4-FFF2-40B4-BE49-F238E27FC236}">
                <a16:creationId xmlns:a16="http://schemas.microsoft.com/office/drawing/2014/main" id="{E610163E-3BD3-4B03-9A02-21C0AB9C574C}"/>
              </a:ext>
            </a:extLst>
          </p:cNvPr>
          <p:cNvGrpSpPr/>
          <p:nvPr/>
        </p:nvGrpSpPr>
        <p:grpSpPr>
          <a:xfrm flipH="1">
            <a:off x="3781103" y="1973186"/>
            <a:ext cx="438497" cy="598055"/>
            <a:chOff x="9272425" y="5069212"/>
            <a:chExt cx="458537" cy="590550"/>
          </a:xfrm>
        </p:grpSpPr>
        <p:sp>
          <p:nvSpPr>
            <p:cNvPr id="145" name="手繪多邊形: 圖案 144">
              <a:extLst>
                <a:ext uri="{FF2B5EF4-FFF2-40B4-BE49-F238E27FC236}">
                  <a16:creationId xmlns:a16="http://schemas.microsoft.com/office/drawing/2014/main" id="{1F061204-94E3-4BDC-96D8-D6A450161AC4}"/>
                </a:ext>
              </a:extLst>
            </p:cNvPr>
            <p:cNvSpPr/>
            <p:nvPr/>
          </p:nvSpPr>
          <p:spPr>
            <a:xfrm>
              <a:off x="9272425" y="5069212"/>
              <a:ext cx="458537" cy="590550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rgbClr val="21FAFF"/>
            </a:solidFill>
            <a:ln w="12700" cap="flat">
              <a:solidFill>
                <a:srgbClr val="21F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手繪多邊形: 圖案 145">
              <a:extLst>
                <a:ext uri="{FF2B5EF4-FFF2-40B4-BE49-F238E27FC236}">
                  <a16:creationId xmlns:a16="http://schemas.microsoft.com/office/drawing/2014/main" id="{253024C1-FF96-4BB7-9658-DBC60AC24BE2}"/>
                </a:ext>
              </a:extLst>
            </p:cNvPr>
            <p:cNvSpPr/>
            <p:nvPr/>
          </p:nvSpPr>
          <p:spPr>
            <a:xfrm>
              <a:off x="9455562" y="5443638"/>
              <a:ext cx="56147" cy="57150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手繪多邊形: 圖案 146">
              <a:extLst>
                <a:ext uri="{FF2B5EF4-FFF2-40B4-BE49-F238E27FC236}">
                  <a16:creationId xmlns:a16="http://schemas.microsoft.com/office/drawing/2014/main" id="{7C27F072-2636-480E-B203-DA942B0A0F11}"/>
                </a:ext>
              </a:extLst>
            </p:cNvPr>
            <p:cNvSpPr/>
            <p:nvPr/>
          </p:nvSpPr>
          <p:spPr>
            <a:xfrm>
              <a:off x="9441806" y="5405252"/>
              <a:ext cx="37432" cy="57150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手繪多邊形: 圖案 147">
              <a:extLst>
                <a:ext uri="{FF2B5EF4-FFF2-40B4-BE49-F238E27FC236}">
                  <a16:creationId xmlns:a16="http://schemas.microsoft.com/office/drawing/2014/main" id="{DCBCA98B-D8CE-4148-A61A-496737FA33C2}"/>
                </a:ext>
              </a:extLst>
            </p:cNvPr>
            <p:cNvSpPr/>
            <p:nvPr/>
          </p:nvSpPr>
          <p:spPr>
            <a:xfrm>
              <a:off x="9516108" y="5361532"/>
              <a:ext cx="56147" cy="57150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手繪多邊形: 圖案 148">
              <a:extLst>
                <a:ext uri="{FF2B5EF4-FFF2-40B4-BE49-F238E27FC236}">
                  <a16:creationId xmlns:a16="http://schemas.microsoft.com/office/drawing/2014/main" id="{AC68842C-8731-4D5D-B88C-3C36AEA41FD2}"/>
                </a:ext>
              </a:extLst>
            </p:cNvPr>
            <p:cNvSpPr/>
            <p:nvPr/>
          </p:nvSpPr>
          <p:spPr>
            <a:xfrm>
              <a:off x="9452380" y="5361913"/>
              <a:ext cx="65505" cy="28575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手繪多邊形: 圖案 149">
              <a:extLst>
                <a:ext uri="{FF2B5EF4-FFF2-40B4-BE49-F238E27FC236}">
                  <a16:creationId xmlns:a16="http://schemas.microsoft.com/office/drawing/2014/main" id="{51D4AF96-B97C-4DE7-BC7A-07C914F1BB68}"/>
                </a:ext>
              </a:extLst>
            </p:cNvPr>
            <p:cNvSpPr/>
            <p:nvPr/>
          </p:nvSpPr>
          <p:spPr>
            <a:xfrm>
              <a:off x="9540906" y="5399918"/>
              <a:ext cx="37432" cy="57150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手繪多邊形: 圖案 150">
              <a:extLst>
                <a:ext uri="{FF2B5EF4-FFF2-40B4-BE49-F238E27FC236}">
                  <a16:creationId xmlns:a16="http://schemas.microsoft.com/office/drawing/2014/main" id="{D5BAA5CE-5E71-4B31-AC63-2D5B72CFD7EB}"/>
                </a:ext>
              </a:extLst>
            </p:cNvPr>
            <p:cNvSpPr/>
            <p:nvPr/>
          </p:nvSpPr>
          <p:spPr>
            <a:xfrm>
              <a:off x="9502071" y="5473737"/>
              <a:ext cx="65505" cy="28575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手繪多邊形: 圖案 151">
              <a:extLst>
                <a:ext uri="{FF2B5EF4-FFF2-40B4-BE49-F238E27FC236}">
                  <a16:creationId xmlns:a16="http://schemas.microsoft.com/office/drawing/2014/main" id="{75981ABD-B87B-4CCE-8BDF-39043A1DCE5B}"/>
                </a:ext>
              </a:extLst>
            </p:cNvPr>
            <p:cNvSpPr/>
            <p:nvPr/>
          </p:nvSpPr>
          <p:spPr>
            <a:xfrm>
              <a:off x="9439092" y="5358579"/>
              <a:ext cx="149726" cy="152400"/>
            </a:xfrm>
            <a:custGeom>
              <a:avLst/>
              <a:gdLst>
                <a:gd name="connsiteX0" fmla="*/ 5615 w 149726"/>
                <a:gd name="connsiteY0" fmla="*/ 76771 h 152400"/>
                <a:gd name="connsiteX1" fmla="*/ 12259 w 149726"/>
                <a:gd name="connsiteY1" fmla="*/ 46672 h 152400"/>
                <a:gd name="connsiteX2" fmla="*/ 6738 w 149726"/>
                <a:gd name="connsiteY2" fmla="*/ 46672 h 152400"/>
                <a:gd name="connsiteX3" fmla="*/ 6083 w 149726"/>
                <a:gd name="connsiteY3" fmla="*/ 46577 h 152400"/>
                <a:gd name="connsiteX4" fmla="*/ 0 w 149726"/>
                <a:gd name="connsiteY4" fmla="*/ 76771 h 152400"/>
                <a:gd name="connsiteX5" fmla="*/ 10107 w 149726"/>
                <a:gd name="connsiteY5" fmla="*/ 115157 h 152400"/>
                <a:gd name="connsiteX6" fmla="*/ 11791 w 149726"/>
                <a:gd name="connsiteY6" fmla="*/ 112300 h 152400"/>
                <a:gd name="connsiteX7" fmla="*/ 13475 w 149726"/>
                <a:gd name="connsiteY7" fmla="*/ 109347 h 152400"/>
                <a:gd name="connsiteX8" fmla="*/ 5615 w 149726"/>
                <a:gd name="connsiteY8" fmla="*/ 76771 h 152400"/>
                <a:gd name="connsiteX9" fmla="*/ 5615 w 149726"/>
                <a:gd name="connsiteY9" fmla="*/ 76771 h 152400"/>
                <a:gd name="connsiteX10" fmla="*/ 75331 w 149726"/>
                <a:gd name="connsiteY10" fmla="*/ 0 h 152400"/>
                <a:gd name="connsiteX11" fmla="*/ 75331 w 149726"/>
                <a:gd name="connsiteY11" fmla="*/ 0 h 152400"/>
                <a:gd name="connsiteX12" fmla="*/ 77016 w 149726"/>
                <a:gd name="connsiteY12" fmla="*/ 2858 h 152400"/>
                <a:gd name="connsiteX13" fmla="*/ 78700 w 149726"/>
                <a:gd name="connsiteY13" fmla="*/ 5906 h 152400"/>
                <a:gd name="connsiteX14" fmla="*/ 132601 w 149726"/>
                <a:gd name="connsiteY14" fmla="*/ 36195 h 152400"/>
                <a:gd name="connsiteX15" fmla="*/ 134192 w 149726"/>
                <a:gd name="connsiteY15" fmla="*/ 33433 h 152400"/>
                <a:gd name="connsiteX16" fmla="*/ 135409 w 149726"/>
                <a:gd name="connsiteY16" fmla="*/ 31242 h 152400"/>
                <a:gd name="connsiteX17" fmla="*/ 135783 w 149726"/>
                <a:gd name="connsiteY17" fmla="*/ 30670 h 152400"/>
                <a:gd name="connsiteX18" fmla="*/ 75331 w 149726"/>
                <a:gd name="connsiteY18" fmla="*/ 0 h 152400"/>
                <a:gd name="connsiteX19" fmla="*/ 75331 w 149726"/>
                <a:gd name="connsiteY19" fmla="*/ 0 h 152400"/>
                <a:gd name="connsiteX20" fmla="*/ 66535 w 149726"/>
                <a:gd name="connsiteY20" fmla="*/ 1143 h 152400"/>
                <a:gd name="connsiteX21" fmla="*/ 66254 w 149726"/>
                <a:gd name="connsiteY21" fmla="*/ 476 h 152400"/>
                <a:gd name="connsiteX22" fmla="*/ 9919 w 149726"/>
                <a:gd name="connsiteY22" fmla="*/ 38386 h 152400"/>
                <a:gd name="connsiteX23" fmla="*/ 16563 w 149726"/>
                <a:gd name="connsiteY23" fmla="*/ 38386 h 152400"/>
                <a:gd name="connsiteX24" fmla="*/ 69248 w 149726"/>
                <a:gd name="connsiteY24" fmla="*/ 6001 h 152400"/>
                <a:gd name="connsiteX25" fmla="*/ 67658 w 149726"/>
                <a:gd name="connsiteY25" fmla="*/ 3239 h 152400"/>
                <a:gd name="connsiteX26" fmla="*/ 66535 w 149726"/>
                <a:gd name="connsiteY26" fmla="*/ 1143 h 152400"/>
                <a:gd name="connsiteX27" fmla="*/ 66535 w 149726"/>
                <a:gd name="connsiteY27" fmla="*/ 1143 h 152400"/>
                <a:gd name="connsiteX28" fmla="*/ 66535 w 149726"/>
                <a:gd name="connsiteY28" fmla="*/ 1143 h 152400"/>
                <a:gd name="connsiteX29" fmla="*/ 140649 w 149726"/>
                <a:gd name="connsiteY29" fmla="*/ 38386 h 152400"/>
                <a:gd name="connsiteX30" fmla="*/ 138965 w 149726"/>
                <a:gd name="connsiteY30" fmla="*/ 41243 h 152400"/>
                <a:gd name="connsiteX31" fmla="*/ 137280 w 149726"/>
                <a:gd name="connsiteY31" fmla="*/ 44196 h 152400"/>
                <a:gd name="connsiteX32" fmla="*/ 145047 w 149726"/>
                <a:gd name="connsiteY32" fmla="*/ 76676 h 152400"/>
                <a:gd name="connsiteX33" fmla="*/ 138403 w 149726"/>
                <a:gd name="connsiteY33" fmla="*/ 106775 h 152400"/>
                <a:gd name="connsiteX34" fmla="*/ 143924 w 149726"/>
                <a:gd name="connsiteY34" fmla="*/ 106775 h 152400"/>
                <a:gd name="connsiteX35" fmla="*/ 144580 w 149726"/>
                <a:gd name="connsiteY35" fmla="*/ 106870 h 152400"/>
                <a:gd name="connsiteX36" fmla="*/ 150662 w 149726"/>
                <a:gd name="connsiteY36" fmla="*/ 76676 h 152400"/>
                <a:gd name="connsiteX37" fmla="*/ 140649 w 149726"/>
                <a:gd name="connsiteY37" fmla="*/ 38386 h 152400"/>
                <a:gd name="connsiteX38" fmla="*/ 140649 w 149726"/>
                <a:gd name="connsiteY38" fmla="*/ 38386 h 152400"/>
                <a:gd name="connsiteX39" fmla="*/ 134005 w 149726"/>
                <a:gd name="connsiteY39" fmla="*/ 115157 h 152400"/>
                <a:gd name="connsiteX40" fmla="*/ 81320 w 149726"/>
                <a:gd name="connsiteY40" fmla="*/ 147542 h 152400"/>
                <a:gd name="connsiteX41" fmla="*/ 82911 w 149726"/>
                <a:gd name="connsiteY41" fmla="*/ 150305 h 152400"/>
                <a:gd name="connsiteX42" fmla="*/ 84128 w 149726"/>
                <a:gd name="connsiteY42" fmla="*/ 152400 h 152400"/>
                <a:gd name="connsiteX43" fmla="*/ 84408 w 149726"/>
                <a:gd name="connsiteY43" fmla="*/ 153067 h 152400"/>
                <a:gd name="connsiteX44" fmla="*/ 140743 w 149726"/>
                <a:gd name="connsiteY44" fmla="*/ 115157 h 152400"/>
                <a:gd name="connsiteX45" fmla="*/ 134005 w 149726"/>
                <a:gd name="connsiteY45" fmla="*/ 115157 h 152400"/>
                <a:gd name="connsiteX46" fmla="*/ 134005 w 149726"/>
                <a:gd name="connsiteY46" fmla="*/ 115157 h 152400"/>
                <a:gd name="connsiteX47" fmla="*/ 134005 w 149726"/>
                <a:gd name="connsiteY47" fmla="*/ 115157 h 152400"/>
                <a:gd name="connsiteX48" fmla="*/ 73647 w 149726"/>
                <a:gd name="connsiteY48" fmla="*/ 150686 h 152400"/>
                <a:gd name="connsiteX49" fmla="*/ 71962 w 149726"/>
                <a:gd name="connsiteY49" fmla="*/ 147733 h 152400"/>
                <a:gd name="connsiteX50" fmla="*/ 71962 w 149726"/>
                <a:gd name="connsiteY50" fmla="*/ 147733 h 152400"/>
                <a:gd name="connsiteX51" fmla="*/ 18061 w 149726"/>
                <a:gd name="connsiteY51" fmla="*/ 117443 h 152400"/>
                <a:gd name="connsiteX52" fmla="*/ 16470 w 149726"/>
                <a:gd name="connsiteY52" fmla="*/ 120206 h 152400"/>
                <a:gd name="connsiteX53" fmla="*/ 15253 w 149726"/>
                <a:gd name="connsiteY53" fmla="*/ 122301 h 152400"/>
                <a:gd name="connsiteX54" fmla="*/ 14879 w 149726"/>
                <a:gd name="connsiteY54" fmla="*/ 122873 h 152400"/>
                <a:gd name="connsiteX55" fmla="*/ 75238 w 149726"/>
                <a:gd name="connsiteY55" fmla="*/ 153638 h 152400"/>
                <a:gd name="connsiteX56" fmla="*/ 75238 w 149726"/>
                <a:gd name="connsiteY56" fmla="*/ 153638 h 152400"/>
                <a:gd name="connsiteX57" fmla="*/ 73647 w 149726"/>
                <a:gd name="connsiteY57" fmla="*/ 150686 h 152400"/>
                <a:gd name="connsiteX58" fmla="*/ 73647 w 149726"/>
                <a:gd name="connsiteY58" fmla="*/ 150686 h 152400"/>
                <a:gd name="connsiteX59" fmla="*/ 73647 w 149726"/>
                <a:gd name="connsiteY59" fmla="*/ 1506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49726" h="152400">
                  <a:moveTo>
                    <a:pt x="5615" y="76771"/>
                  </a:moveTo>
                  <a:cubicBezTo>
                    <a:pt x="5615" y="66008"/>
                    <a:pt x="7954" y="55817"/>
                    <a:pt x="12259" y="46672"/>
                  </a:cubicBezTo>
                  <a:lnTo>
                    <a:pt x="6738" y="46672"/>
                  </a:lnTo>
                  <a:cubicBezTo>
                    <a:pt x="6551" y="46672"/>
                    <a:pt x="6363" y="46672"/>
                    <a:pt x="6083" y="46577"/>
                  </a:cubicBezTo>
                  <a:cubicBezTo>
                    <a:pt x="2152" y="55817"/>
                    <a:pt x="0" y="66008"/>
                    <a:pt x="0" y="76771"/>
                  </a:cubicBezTo>
                  <a:cubicBezTo>
                    <a:pt x="0" y="90678"/>
                    <a:pt x="3650" y="103918"/>
                    <a:pt x="10107" y="115157"/>
                  </a:cubicBezTo>
                  <a:lnTo>
                    <a:pt x="11791" y="112300"/>
                  </a:lnTo>
                  <a:lnTo>
                    <a:pt x="13475" y="109347"/>
                  </a:lnTo>
                  <a:cubicBezTo>
                    <a:pt x="8422" y="99536"/>
                    <a:pt x="5615" y="88487"/>
                    <a:pt x="5615" y="76771"/>
                  </a:cubicBezTo>
                  <a:lnTo>
                    <a:pt x="5615" y="76771"/>
                  </a:lnTo>
                  <a:close/>
                  <a:moveTo>
                    <a:pt x="75331" y="0"/>
                  </a:moveTo>
                  <a:lnTo>
                    <a:pt x="75331" y="0"/>
                  </a:lnTo>
                  <a:lnTo>
                    <a:pt x="77016" y="2858"/>
                  </a:lnTo>
                  <a:lnTo>
                    <a:pt x="78700" y="5906"/>
                  </a:lnTo>
                  <a:cubicBezTo>
                    <a:pt x="100972" y="6953"/>
                    <a:pt x="120530" y="18764"/>
                    <a:pt x="132601" y="36195"/>
                  </a:cubicBezTo>
                  <a:lnTo>
                    <a:pt x="134192" y="33433"/>
                  </a:lnTo>
                  <a:lnTo>
                    <a:pt x="135409" y="31242"/>
                  </a:lnTo>
                  <a:cubicBezTo>
                    <a:pt x="135502" y="31052"/>
                    <a:pt x="135596" y="30861"/>
                    <a:pt x="135783" y="30670"/>
                  </a:cubicBezTo>
                  <a:cubicBezTo>
                    <a:pt x="121933" y="12097"/>
                    <a:pt x="99942" y="0"/>
                    <a:pt x="75331" y="0"/>
                  </a:cubicBezTo>
                  <a:lnTo>
                    <a:pt x="75331" y="0"/>
                  </a:lnTo>
                  <a:close/>
                  <a:moveTo>
                    <a:pt x="66535" y="1143"/>
                  </a:moveTo>
                  <a:cubicBezTo>
                    <a:pt x="66441" y="953"/>
                    <a:pt x="66348" y="762"/>
                    <a:pt x="66254" y="476"/>
                  </a:cubicBezTo>
                  <a:cubicBezTo>
                    <a:pt x="42204" y="3429"/>
                    <a:pt x="21617" y="18002"/>
                    <a:pt x="9919" y="38386"/>
                  </a:cubicBezTo>
                  <a:lnTo>
                    <a:pt x="16563" y="38386"/>
                  </a:lnTo>
                  <a:cubicBezTo>
                    <a:pt x="27980" y="20384"/>
                    <a:pt x="47070" y="7906"/>
                    <a:pt x="69248" y="6001"/>
                  </a:cubicBezTo>
                  <a:lnTo>
                    <a:pt x="67658" y="3239"/>
                  </a:lnTo>
                  <a:lnTo>
                    <a:pt x="66535" y="1143"/>
                  </a:lnTo>
                  <a:lnTo>
                    <a:pt x="66535" y="1143"/>
                  </a:lnTo>
                  <a:lnTo>
                    <a:pt x="66535" y="1143"/>
                  </a:lnTo>
                  <a:close/>
                  <a:moveTo>
                    <a:pt x="140649" y="38386"/>
                  </a:moveTo>
                  <a:lnTo>
                    <a:pt x="138965" y="41243"/>
                  </a:lnTo>
                  <a:lnTo>
                    <a:pt x="137280" y="44196"/>
                  </a:lnTo>
                  <a:cubicBezTo>
                    <a:pt x="142240" y="54007"/>
                    <a:pt x="145047" y="65056"/>
                    <a:pt x="145047" y="76676"/>
                  </a:cubicBezTo>
                  <a:cubicBezTo>
                    <a:pt x="145047" y="87440"/>
                    <a:pt x="142708" y="97631"/>
                    <a:pt x="138403" y="106775"/>
                  </a:cubicBezTo>
                  <a:lnTo>
                    <a:pt x="143924" y="106775"/>
                  </a:lnTo>
                  <a:cubicBezTo>
                    <a:pt x="144112" y="106775"/>
                    <a:pt x="144299" y="106775"/>
                    <a:pt x="144580" y="106870"/>
                  </a:cubicBezTo>
                  <a:cubicBezTo>
                    <a:pt x="148510" y="97631"/>
                    <a:pt x="150662" y="87440"/>
                    <a:pt x="150662" y="76676"/>
                  </a:cubicBezTo>
                  <a:cubicBezTo>
                    <a:pt x="150756" y="62865"/>
                    <a:pt x="147106" y="49720"/>
                    <a:pt x="140649" y="38386"/>
                  </a:cubicBezTo>
                  <a:lnTo>
                    <a:pt x="140649" y="38386"/>
                  </a:lnTo>
                  <a:close/>
                  <a:moveTo>
                    <a:pt x="134005" y="115157"/>
                  </a:moveTo>
                  <a:cubicBezTo>
                    <a:pt x="122588" y="133160"/>
                    <a:pt x="103405" y="145637"/>
                    <a:pt x="81320" y="147542"/>
                  </a:cubicBezTo>
                  <a:lnTo>
                    <a:pt x="82911" y="150305"/>
                  </a:lnTo>
                  <a:lnTo>
                    <a:pt x="84128" y="152400"/>
                  </a:lnTo>
                  <a:cubicBezTo>
                    <a:pt x="84221" y="152591"/>
                    <a:pt x="84315" y="152781"/>
                    <a:pt x="84408" y="153067"/>
                  </a:cubicBezTo>
                  <a:cubicBezTo>
                    <a:pt x="108458" y="150209"/>
                    <a:pt x="129045" y="135636"/>
                    <a:pt x="140743" y="115157"/>
                  </a:cubicBezTo>
                  <a:lnTo>
                    <a:pt x="134005" y="115157"/>
                  </a:lnTo>
                  <a:lnTo>
                    <a:pt x="134005" y="115157"/>
                  </a:lnTo>
                  <a:lnTo>
                    <a:pt x="134005" y="115157"/>
                  </a:lnTo>
                  <a:close/>
                  <a:moveTo>
                    <a:pt x="73647" y="150686"/>
                  </a:moveTo>
                  <a:lnTo>
                    <a:pt x="71962" y="147733"/>
                  </a:lnTo>
                  <a:lnTo>
                    <a:pt x="71962" y="147733"/>
                  </a:lnTo>
                  <a:cubicBezTo>
                    <a:pt x="49690" y="146685"/>
                    <a:pt x="30132" y="134874"/>
                    <a:pt x="18061" y="117443"/>
                  </a:cubicBezTo>
                  <a:lnTo>
                    <a:pt x="16470" y="120206"/>
                  </a:lnTo>
                  <a:lnTo>
                    <a:pt x="15253" y="122301"/>
                  </a:lnTo>
                  <a:cubicBezTo>
                    <a:pt x="15160" y="122492"/>
                    <a:pt x="15066" y="122682"/>
                    <a:pt x="14879" y="122873"/>
                  </a:cubicBezTo>
                  <a:cubicBezTo>
                    <a:pt x="28635" y="141542"/>
                    <a:pt x="50626" y="153638"/>
                    <a:pt x="75238" y="153638"/>
                  </a:cubicBezTo>
                  <a:lnTo>
                    <a:pt x="75238" y="153638"/>
                  </a:lnTo>
                  <a:lnTo>
                    <a:pt x="73647" y="150686"/>
                  </a:lnTo>
                  <a:lnTo>
                    <a:pt x="73647" y="150686"/>
                  </a:lnTo>
                  <a:lnTo>
                    <a:pt x="73647" y="150686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solidFill>
                <a:srgbClr val="21F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手繪多邊形: 圖案 152">
              <a:extLst>
                <a:ext uri="{FF2B5EF4-FFF2-40B4-BE49-F238E27FC236}">
                  <a16:creationId xmlns:a16="http://schemas.microsoft.com/office/drawing/2014/main" id="{AF63AF57-F9B8-431D-A84E-8A790DC43D5D}"/>
                </a:ext>
              </a:extLst>
            </p:cNvPr>
            <p:cNvSpPr/>
            <p:nvPr/>
          </p:nvSpPr>
          <p:spPr>
            <a:xfrm>
              <a:off x="9361890" y="5300763"/>
              <a:ext cx="74863" cy="66675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手繪多邊形: 圖案 153">
              <a:extLst>
                <a:ext uri="{FF2B5EF4-FFF2-40B4-BE49-F238E27FC236}">
                  <a16:creationId xmlns:a16="http://schemas.microsoft.com/office/drawing/2014/main" id="{C49DAF4A-B6BC-4E5D-87F8-00524734B282}"/>
                </a:ext>
              </a:extLst>
            </p:cNvPr>
            <p:cNvSpPr/>
            <p:nvPr/>
          </p:nvSpPr>
          <p:spPr>
            <a:xfrm>
              <a:off x="9361890" y="5478309"/>
              <a:ext cx="56147" cy="66675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手繪多邊形: 圖案 156">
              <a:extLst>
                <a:ext uri="{FF2B5EF4-FFF2-40B4-BE49-F238E27FC236}">
                  <a16:creationId xmlns:a16="http://schemas.microsoft.com/office/drawing/2014/main" id="{5739083A-54FB-4E1F-9FD4-A85527EA1453}"/>
                </a:ext>
              </a:extLst>
            </p:cNvPr>
            <p:cNvSpPr/>
            <p:nvPr/>
          </p:nvSpPr>
          <p:spPr>
            <a:xfrm>
              <a:off x="9580303" y="5300763"/>
              <a:ext cx="65505" cy="57150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手繪多邊形: 圖案 158">
              <a:extLst>
                <a:ext uri="{FF2B5EF4-FFF2-40B4-BE49-F238E27FC236}">
                  <a16:creationId xmlns:a16="http://schemas.microsoft.com/office/drawing/2014/main" id="{B04AEA18-809B-465E-837E-B05228CDA439}"/>
                </a:ext>
              </a:extLst>
            </p:cNvPr>
            <p:cNvSpPr/>
            <p:nvPr/>
          </p:nvSpPr>
          <p:spPr>
            <a:xfrm>
              <a:off x="9594901" y="5470975"/>
              <a:ext cx="56147" cy="7620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60" name="Google Shape;130;p15">
            <a:extLst>
              <a:ext uri="{FF2B5EF4-FFF2-40B4-BE49-F238E27FC236}">
                <a16:creationId xmlns:a16="http://schemas.microsoft.com/office/drawing/2014/main" id="{E9BB8EBA-CFF9-47EE-A315-007FCFEA1439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9543" y="2952111"/>
            <a:ext cx="7353120" cy="999253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21;p15">
            <a:extLst>
              <a:ext uri="{FF2B5EF4-FFF2-40B4-BE49-F238E27FC236}">
                <a16:creationId xmlns:a16="http://schemas.microsoft.com/office/drawing/2014/main" id="{AF02CE29-D31B-4F4F-AB57-F952E25ED878}"/>
              </a:ext>
            </a:extLst>
          </p:cNvPr>
          <p:cNvSpPr/>
          <p:nvPr/>
        </p:nvSpPr>
        <p:spPr>
          <a:xfrm>
            <a:off x="1002186" y="3971317"/>
            <a:ext cx="1113952" cy="28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Data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62" name="Google Shape;117;p15">
            <a:extLst>
              <a:ext uri="{FF2B5EF4-FFF2-40B4-BE49-F238E27FC236}">
                <a16:creationId xmlns:a16="http://schemas.microsoft.com/office/drawing/2014/main" id="{D095133A-41D8-403A-9064-A01ACA7C7389}"/>
              </a:ext>
            </a:extLst>
          </p:cNvPr>
          <p:cNvSpPr/>
          <p:nvPr/>
        </p:nvSpPr>
        <p:spPr>
          <a:xfrm>
            <a:off x="2668094" y="4003034"/>
            <a:ext cx="1711122" cy="279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Model building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63" name="Google Shape;119;p15">
            <a:extLst>
              <a:ext uri="{FF2B5EF4-FFF2-40B4-BE49-F238E27FC236}">
                <a16:creationId xmlns:a16="http://schemas.microsoft.com/office/drawing/2014/main" id="{AA5B63A1-A487-4AFE-86A6-58992DFC0101}"/>
              </a:ext>
            </a:extLst>
          </p:cNvPr>
          <p:cNvSpPr/>
          <p:nvPr/>
        </p:nvSpPr>
        <p:spPr>
          <a:xfrm>
            <a:off x="6386254" y="3971317"/>
            <a:ext cx="1939607" cy="279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Parameter adjustment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64" name="Google Shape;117;p15">
            <a:extLst>
              <a:ext uri="{FF2B5EF4-FFF2-40B4-BE49-F238E27FC236}">
                <a16:creationId xmlns:a16="http://schemas.microsoft.com/office/drawing/2014/main" id="{2F892886-AA5D-4882-A9C7-43618F0CBDBE}"/>
              </a:ext>
            </a:extLst>
          </p:cNvPr>
          <p:cNvSpPr/>
          <p:nvPr/>
        </p:nvSpPr>
        <p:spPr>
          <a:xfrm>
            <a:off x="4527174" y="4003034"/>
            <a:ext cx="1711122" cy="279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Model validation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65" name="矩形: 圓角 164">
            <a:extLst>
              <a:ext uri="{FF2B5EF4-FFF2-40B4-BE49-F238E27FC236}">
                <a16:creationId xmlns:a16="http://schemas.microsoft.com/office/drawing/2014/main" id="{260350F3-0709-4348-A2AA-EBA105F74343}"/>
              </a:ext>
            </a:extLst>
          </p:cNvPr>
          <p:cNvSpPr/>
          <p:nvPr/>
        </p:nvSpPr>
        <p:spPr>
          <a:xfrm>
            <a:off x="3336076" y="4355920"/>
            <a:ext cx="2311647" cy="341197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166" name="矩形 165">
            <a:extLst>
              <a:ext uri="{FF2B5EF4-FFF2-40B4-BE49-F238E27FC236}">
                <a16:creationId xmlns:a16="http://schemas.microsoft.com/office/drawing/2014/main" id="{514A1CAD-6EEC-49E1-8AD6-45572051967B}"/>
              </a:ext>
            </a:extLst>
          </p:cNvPr>
          <p:cNvSpPr/>
          <p:nvPr/>
        </p:nvSpPr>
        <p:spPr>
          <a:xfrm>
            <a:off x="3774357" y="4385030"/>
            <a:ext cx="1426994" cy="31899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altLang="zh-TW" b="1">
                <a:solidFill>
                  <a:schemeClr val="tx1"/>
                </a:solidFill>
              </a:rPr>
              <a:t>Deep Learning</a:t>
            </a:r>
          </a:p>
        </p:txBody>
      </p:sp>
      <p:sp>
        <p:nvSpPr>
          <p:cNvPr id="167" name="箭號: 向下 36">
            <a:extLst>
              <a:ext uri="{FF2B5EF4-FFF2-40B4-BE49-F238E27FC236}">
                <a16:creationId xmlns:a16="http://schemas.microsoft.com/office/drawing/2014/main" id="{1E35C29B-DE91-4232-8EA4-0A72E9D0A798}"/>
              </a:ext>
            </a:extLst>
          </p:cNvPr>
          <p:cNvSpPr/>
          <p:nvPr/>
        </p:nvSpPr>
        <p:spPr>
          <a:xfrm>
            <a:off x="2983251" y="2326579"/>
            <a:ext cx="499348" cy="589370"/>
          </a:xfrm>
          <a:prstGeom prst="downArrow">
            <a:avLst/>
          </a:prstGeom>
          <a:gradFill>
            <a:gsLst>
              <a:gs pos="100000">
                <a:srgbClr val="21FAFF"/>
              </a:gs>
              <a:gs pos="18000">
                <a:srgbClr val="21FAFF">
                  <a:alpha val="60000"/>
                </a:srgbClr>
              </a:gs>
              <a:gs pos="0">
                <a:srgbClr val="21FAFF">
                  <a:alpha val="0"/>
                </a:srgb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60"/>
          </a:p>
        </p:txBody>
      </p:sp>
      <p:pic>
        <p:nvPicPr>
          <p:cNvPr id="168" name="圖形 167">
            <a:extLst>
              <a:ext uri="{FF2B5EF4-FFF2-40B4-BE49-F238E27FC236}">
                <a16:creationId xmlns:a16="http://schemas.microsoft.com/office/drawing/2014/main" id="{D8124B4B-5CCB-4C5C-8F16-0DB4FF064D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0233" y="1558374"/>
            <a:ext cx="1007726" cy="1007726"/>
          </a:xfrm>
          <a:prstGeom prst="rect">
            <a:avLst/>
          </a:prstGeom>
        </p:spPr>
      </p:pic>
      <p:sp>
        <p:nvSpPr>
          <p:cNvPr id="169" name="矩形 168">
            <a:extLst>
              <a:ext uri="{FF2B5EF4-FFF2-40B4-BE49-F238E27FC236}">
                <a16:creationId xmlns:a16="http://schemas.microsoft.com/office/drawing/2014/main" id="{DFBF4B33-3B3C-4F9A-9EB5-A891BAADD6AB}"/>
              </a:ext>
            </a:extLst>
          </p:cNvPr>
          <p:cNvSpPr/>
          <p:nvPr/>
        </p:nvSpPr>
        <p:spPr>
          <a:xfrm>
            <a:off x="789800" y="1772870"/>
            <a:ext cx="536491" cy="599698"/>
          </a:xfrm>
          <a:prstGeom prst="rect">
            <a:avLst/>
          </a:prstGeom>
          <a:solidFill>
            <a:schemeClr val="accent1">
              <a:lumMod val="50000"/>
              <a:alpha val="59000"/>
            </a:schemeClr>
          </a:solidFill>
          <a:ln>
            <a:noFill/>
          </a:ln>
          <a:effectLst>
            <a:softEdge rad="279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50">
              <a:solidFill>
                <a:schemeClr val="bg1"/>
              </a:solidFill>
            </a:endParaRPr>
          </a:p>
        </p:txBody>
      </p:sp>
      <p:sp>
        <p:nvSpPr>
          <p:cNvPr id="170" name="矩形 169">
            <a:extLst>
              <a:ext uri="{FF2B5EF4-FFF2-40B4-BE49-F238E27FC236}">
                <a16:creationId xmlns:a16="http://schemas.microsoft.com/office/drawing/2014/main" id="{D84C2457-C59A-47D5-A187-6052C0238FBA}"/>
              </a:ext>
            </a:extLst>
          </p:cNvPr>
          <p:cNvSpPr/>
          <p:nvPr/>
        </p:nvSpPr>
        <p:spPr>
          <a:xfrm>
            <a:off x="413705" y="1705906"/>
            <a:ext cx="1013202" cy="95410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TW" b="1" dirty="0">
                <a:solidFill>
                  <a:schemeClr val="tx1"/>
                </a:solidFill>
              </a:rPr>
              <a:t>200TB is not enough</a:t>
            </a:r>
          </a:p>
          <a:p>
            <a:pPr algn="ctr"/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171" name="手繪多邊形: 圖案 170">
            <a:extLst>
              <a:ext uri="{FF2B5EF4-FFF2-40B4-BE49-F238E27FC236}">
                <a16:creationId xmlns:a16="http://schemas.microsoft.com/office/drawing/2014/main" id="{FB7A8A6E-40BB-4445-97A2-D7A78F37B1BC}"/>
              </a:ext>
            </a:extLst>
          </p:cNvPr>
          <p:cNvSpPr/>
          <p:nvPr/>
        </p:nvSpPr>
        <p:spPr>
          <a:xfrm>
            <a:off x="4049513" y="2101603"/>
            <a:ext cx="432227" cy="582066"/>
          </a:xfrm>
          <a:custGeom>
            <a:avLst/>
            <a:gdLst>
              <a:gd name="connsiteX0" fmla="*/ 280467 w 560934"/>
              <a:gd name="connsiteY0" fmla="*/ 0 h 737028"/>
              <a:gd name="connsiteX1" fmla="*/ 555236 w 560934"/>
              <a:gd name="connsiteY1" fmla="*/ 85897 h 737028"/>
              <a:gd name="connsiteX2" fmla="*/ 558914 w 560934"/>
              <a:gd name="connsiteY2" fmla="*/ 99892 h 737028"/>
              <a:gd name="connsiteX3" fmla="*/ 560934 w 560934"/>
              <a:gd name="connsiteY3" fmla="*/ 99892 h 737028"/>
              <a:gd name="connsiteX4" fmla="*/ 560934 w 560934"/>
              <a:gd name="connsiteY4" fmla="*/ 107577 h 737028"/>
              <a:gd name="connsiteX5" fmla="*/ 560934 w 560934"/>
              <a:gd name="connsiteY5" fmla="*/ 629451 h 737028"/>
              <a:gd name="connsiteX6" fmla="*/ 560934 w 560934"/>
              <a:gd name="connsiteY6" fmla="*/ 630091 h 737028"/>
              <a:gd name="connsiteX7" fmla="*/ 560766 w 560934"/>
              <a:gd name="connsiteY7" fmla="*/ 630091 h 737028"/>
              <a:gd name="connsiteX8" fmla="*/ 555236 w 560934"/>
              <a:gd name="connsiteY8" fmla="*/ 651132 h 737028"/>
              <a:gd name="connsiteX9" fmla="*/ 280467 w 560934"/>
              <a:gd name="connsiteY9" fmla="*/ 737028 h 737028"/>
              <a:gd name="connsiteX10" fmla="*/ 0 w 560934"/>
              <a:gd name="connsiteY10" fmla="*/ 629451 h 737028"/>
              <a:gd name="connsiteX11" fmla="*/ 5698 w 560934"/>
              <a:gd name="connsiteY11" fmla="*/ 607771 h 737028"/>
              <a:gd name="connsiteX12" fmla="*/ 15368 w 560934"/>
              <a:gd name="connsiteY12" fmla="*/ 595822 h 737028"/>
              <a:gd name="connsiteX13" fmla="*/ 15368 w 560934"/>
              <a:gd name="connsiteY13" fmla="*/ 141206 h 737028"/>
              <a:gd name="connsiteX14" fmla="*/ 5698 w 560934"/>
              <a:gd name="connsiteY14" fmla="*/ 129258 h 737028"/>
              <a:gd name="connsiteX15" fmla="*/ 0 w 560934"/>
              <a:gd name="connsiteY15" fmla="*/ 107577 h 737028"/>
              <a:gd name="connsiteX16" fmla="*/ 280467 w 560934"/>
              <a:gd name="connsiteY16" fmla="*/ 0 h 737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60934" h="737028">
                <a:moveTo>
                  <a:pt x="280467" y="0"/>
                </a:moveTo>
                <a:cubicBezTo>
                  <a:pt x="416003" y="0"/>
                  <a:pt x="529084" y="36876"/>
                  <a:pt x="555236" y="85897"/>
                </a:cubicBezTo>
                <a:lnTo>
                  <a:pt x="558914" y="99892"/>
                </a:lnTo>
                <a:lnTo>
                  <a:pt x="560934" y="99892"/>
                </a:lnTo>
                <a:lnTo>
                  <a:pt x="560934" y="107577"/>
                </a:lnTo>
                <a:lnTo>
                  <a:pt x="560934" y="629451"/>
                </a:lnTo>
                <a:lnTo>
                  <a:pt x="560934" y="630091"/>
                </a:lnTo>
                <a:lnTo>
                  <a:pt x="560766" y="630091"/>
                </a:lnTo>
                <a:lnTo>
                  <a:pt x="555236" y="651132"/>
                </a:lnTo>
                <a:cubicBezTo>
                  <a:pt x="529084" y="700153"/>
                  <a:pt x="416003" y="737028"/>
                  <a:pt x="280467" y="737028"/>
                </a:cubicBezTo>
                <a:cubicBezTo>
                  <a:pt x="125569" y="737028"/>
                  <a:pt x="0" y="688864"/>
                  <a:pt x="0" y="629451"/>
                </a:cubicBezTo>
                <a:cubicBezTo>
                  <a:pt x="0" y="622024"/>
                  <a:pt x="1962" y="614774"/>
                  <a:pt x="5698" y="607771"/>
                </a:cubicBezTo>
                <a:lnTo>
                  <a:pt x="15368" y="595822"/>
                </a:lnTo>
                <a:lnTo>
                  <a:pt x="15368" y="141206"/>
                </a:lnTo>
                <a:lnTo>
                  <a:pt x="5698" y="129258"/>
                </a:lnTo>
                <a:cubicBezTo>
                  <a:pt x="1962" y="122255"/>
                  <a:pt x="0" y="115004"/>
                  <a:pt x="0" y="107577"/>
                </a:cubicBezTo>
                <a:cubicBezTo>
                  <a:pt x="0" y="48164"/>
                  <a:pt x="125569" y="0"/>
                  <a:pt x="28046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2" name="圖形 152">
            <a:extLst>
              <a:ext uri="{FF2B5EF4-FFF2-40B4-BE49-F238E27FC236}">
                <a16:creationId xmlns:a16="http://schemas.microsoft.com/office/drawing/2014/main" id="{61A0EE3C-F7C2-4851-9063-ABEC53985BBB}"/>
              </a:ext>
            </a:extLst>
          </p:cNvPr>
          <p:cNvGrpSpPr/>
          <p:nvPr/>
        </p:nvGrpSpPr>
        <p:grpSpPr>
          <a:xfrm flipH="1">
            <a:off x="4048896" y="2077829"/>
            <a:ext cx="438497" cy="598055"/>
            <a:chOff x="9272425" y="5069212"/>
            <a:chExt cx="458537" cy="590550"/>
          </a:xfrm>
        </p:grpSpPr>
        <p:sp>
          <p:nvSpPr>
            <p:cNvPr id="173" name="手繪多邊形: 圖案 172">
              <a:extLst>
                <a:ext uri="{FF2B5EF4-FFF2-40B4-BE49-F238E27FC236}">
                  <a16:creationId xmlns:a16="http://schemas.microsoft.com/office/drawing/2014/main" id="{FF562F85-0410-4658-A127-6D1B02A3258B}"/>
                </a:ext>
              </a:extLst>
            </p:cNvPr>
            <p:cNvSpPr/>
            <p:nvPr/>
          </p:nvSpPr>
          <p:spPr>
            <a:xfrm>
              <a:off x="9272425" y="5069212"/>
              <a:ext cx="458537" cy="590550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rgbClr val="21FAFF"/>
            </a:solidFill>
            <a:ln w="12700" cap="flat">
              <a:solidFill>
                <a:srgbClr val="21F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" name="手繪多邊形: 圖案 173">
              <a:extLst>
                <a:ext uri="{FF2B5EF4-FFF2-40B4-BE49-F238E27FC236}">
                  <a16:creationId xmlns:a16="http://schemas.microsoft.com/office/drawing/2014/main" id="{32081FAA-6438-41D7-AEAB-91BB6C4DA62B}"/>
                </a:ext>
              </a:extLst>
            </p:cNvPr>
            <p:cNvSpPr/>
            <p:nvPr/>
          </p:nvSpPr>
          <p:spPr>
            <a:xfrm>
              <a:off x="9455562" y="5443638"/>
              <a:ext cx="56147" cy="57150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5" name="手繪多邊形: 圖案 174">
              <a:extLst>
                <a:ext uri="{FF2B5EF4-FFF2-40B4-BE49-F238E27FC236}">
                  <a16:creationId xmlns:a16="http://schemas.microsoft.com/office/drawing/2014/main" id="{257056FD-7CC2-462D-BBFF-B8A8C108A613}"/>
                </a:ext>
              </a:extLst>
            </p:cNvPr>
            <p:cNvSpPr/>
            <p:nvPr/>
          </p:nvSpPr>
          <p:spPr>
            <a:xfrm>
              <a:off x="9441806" y="5405252"/>
              <a:ext cx="37432" cy="57150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6" name="手繪多邊形: 圖案 175">
              <a:extLst>
                <a:ext uri="{FF2B5EF4-FFF2-40B4-BE49-F238E27FC236}">
                  <a16:creationId xmlns:a16="http://schemas.microsoft.com/office/drawing/2014/main" id="{D8B7766D-6227-4AFF-BCD2-17FC6CEFD270}"/>
                </a:ext>
              </a:extLst>
            </p:cNvPr>
            <p:cNvSpPr/>
            <p:nvPr/>
          </p:nvSpPr>
          <p:spPr>
            <a:xfrm>
              <a:off x="9516108" y="5361532"/>
              <a:ext cx="56147" cy="57150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7" name="手繪多邊形: 圖案 176">
              <a:extLst>
                <a:ext uri="{FF2B5EF4-FFF2-40B4-BE49-F238E27FC236}">
                  <a16:creationId xmlns:a16="http://schemas.microsoft.com/office/drawing/2014/main" id="{63524B48-E005-4B69-83A6-FCE3D70D5922}"/>
                </a:ext>
              </a:extLst>
            </p:cNvPr>
            <p:cNvSpPr/>
            <p:nvPr/>
          </p:nvSpPr>
          <p:spPr>
            <a:xfrm>
              <a:off x="9452380" y="5361913"/>
              <a:ext cx="65505" cy="28575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8" name="手繪多邊形: 圖案 177">
              <a:extLst>
                <a:ext uri="{FF2B5EF4-FFF2-40B4-BE49-F238E27FC236}">
                  <a16:creationId xmlns:a16="http://schemas.microsoft.com/office/drawing/2014/main" id="{31E5E455-649F-48D9-886F-BDE13A197EB4}"/>
                </a:ext>
              </a:extLst>
            </p:cNvPr>
            <p:cNvSpPr/>
            <p:nvPr/>
          </p:nvSpPr>
          <p:spPr>
            <a:xfrm>
              <a:off x="9540906" y="5399918"/>
              <a:ext cx="37432" cy="57150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9" name="手繪多邊形: 圖案 178">
              <a:extLst>
                <a:ext uri="{FF2B5EF4-FFF2-40B4-BE49-F238E27FC236}">
                  <a16:creationId xmlns:a16="http://schemas.microsoft.com/office/drawing/2014/main" id="{2FFF0C5B-AC88-4595-9AC3-5787D64CACE0}"/>
                </a:ext>
              </a:extLst>
            </p:cNvPr>
            <p:cNvSpPr/>
            <p:nvPr/>
          </p:nvSpPr>
          <p:spPr>
            <a:xfrm>
              <a:off x="9502071" y="5473737"/>
              <a:ext cx="65505" cy="28575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0" name="手繪多邊形: 圖案 179">
              <a:extLst>
                <a:ext uri="{FF2B5EF4-FFF2-40B4-BE49-F238E27FC236}">
                  <a16:creationId xmlns:a16="http://schemas.microsoft.com/office/drawing/2014/main" id="{5C438D2A-B495-467E-A0C4-3E7C2EED377B}"/>
                </a:ext>
              </a:extLst>
            </p:cNvPr>
            <p:cNvSpPr/>
            <p:nvPr/>
          </p:nvSpPr>
          <p:spPr>
            <a:xfrm>
              <a:off x="9439092" y="5358579"/>
              <a:ext cx="149726" cy="152400"/>
            </a:xfrm>
            <a:custGeom>
              <a:avLst/>
              <a:gdLst>
                <a:gd name="connsiteX0" fmla="*/ 5615 w 149726"/>
                <a:gd name="connsiteY0" fmla="*/ 76771 h 152400"/>
                <a:gd name="connsiteX1" fmla="*/ 12259 w 149726"/>
                <a:gd name="connsiteY1" fmla="*/ 46672 h 152400"/>
                <a:gd name="connsiteX2" fmla="*/ 6738 w 149726"/>
                <a:gd name="connsiteY2" fmla="*/ 46672 h 152400"/>
                <a:gd name="connsiteX3" fmla="*/ 6083 w 149726"/>
                <a:gd name="connsiteY3" fmla="*/ 46577 h 152400"/>
                <a:gd name="connsiteX4" fmla="*/ 0 w 149726"/>
                <a:gd name="connsiteY4" fmla="*/ 76771 h 152400"/>
                <a:gd name="connsiteX5" fmla="*/ 10107 w 149726"/>
                <a:gd name="connsiteY5" fmla="*/ 115157 h 152400"/>
                <a:gd name="connsiteX6" fmla="*/ 11791 w 149726"/>
                <a:gd name="connsiteY6" fmla="*/ 112300 h 152400"/>
                <a:gd name="connsiteX7" fmla="*/ 13475 w 149726"/>
                <a:gd name="connsiteY7" fmla="*/ 109347 h 152400"/>
                <a:gd name="connsiteX8" fmla="*/ 5615 w 149726"/>
                <a:gd name="connsiteY8" fmla="*/ 76771 h 152400"/>
                <a:gd name="connsiteX9" fmla="*/ 5615 w 149726"/>
                <a:gd name="connsiteY9" fmla="*/ 76771 h 152400"/>
                <a:gd name="connsiteX10" fmla="*/ 75331 w 149726"/>
                <a:gd name="connsiteY10" fmla="*/ 0 h 152400"/>
                <a:gd name="connsiteX11" fmla="*/ 75331 w 149726"/>
                <a:gd name="connsiteY11" fmla="*/ 0 h 152400"/>
                <a:gd name="connsiteX12" fmla="*/ 77016 w 149726"/>
                <a:gd name="connsiteY12" fmla="*/ 2858 h 152400"/>
                <a:gd name="connsiteX13" fmla="*/ 78700 w 149726"/>
                <a:gd name="connsiteY13" fmla="*/ 5906 h 152400"/>
                <a:gd name="connsiteX14" fmla="*/ 132601 w 149726"/>
                <a:gd name="connsiteY14" fmla="*/ 36195 h 152400"/>
                <a:gd name="connsiteX15" fmla="*/ 134192 w 149726"/>
                <a:gd name="connsiteY15" fmla="*/ 33433 h 152400"/>
                <a:gd name="connsiteX16" fmla="*/ 135409 w 149726"/>
                <a:gd name="connsiteY16" fmla="*/ 31242 h 152400"/>
                <a:gd name="connsiteX17" fmla="*/ 135783 w 149726"/>
                <a:gd name="connsiteY17" fmla="*/ 30670 h 152400"/>
                <a:gd name="connsiteX18" fmla="*/ 75331 w 149726"/>
                <a:gd name="connsiteY18" fmla="*/ 0 h 152400"/>
                <a:gd name="connsiteX19" fmla="*/ 75331 w 149726"/>
                <a:gd name="connsiteY19" fmla="*/ 0 h 152400"/>
                <a:gd name="connsiteX20" fmla="*/ 66535 w 149726"/>
                <a:gd name="connsiteY20" fmla="*/ 1143 h 152400"/>
                <a:gd name="connsiteX21" fmla="*/ 66254 w 149726"/>
                <a:gd name="connsiteY21" fmla="*/ 476 h 152400"/>
                <a:gd name="connsiteX22" fmla="*/ 9919 w 149726"/>
                <a:gd name="connsiteY22" fmla="*/ 38386 h 152400"/>
                <a:gd name="connsiteX23" fmla="*/ 16563 w 149726"/>
                <a:gd name="connsiteY23" fmla="*/ 38386 h 152400"/>
                <a:gd name="connsiteX24" fmla="*/ 69248 w 149726"/>
                <a:gd name="connsiteY24" fmla="*/ 6001 h 152400"/>
                <a:gd name="connsiteX25" fmla="*/ 67658 w 149726"/>
                <a:gd name="connsiteY25" fmla="*/ 3239 h 152400"/>
                <a:gd name="connsiteX26" fmla="*/ 66535 w 149726"/>
                <a:gd name="connsiteY26" fmla="*/ 1143 h 152400"/>
                <a:gd name="connsiteX27" fmla="*/ 66535 w 149726"/>
                <a:gd name="connsiteY27" fmla="*/ 1143 h 152400"/>
                <a:gd name="connsiteX28" fmla="*/ 66535 w 149726"/>
                <a:gd name="connsiteY28" fmla="*/ 1143 h 152400"/>
                <a:gd name="connsiteX29" fmla="*/ 140649 w 149726"/>
                <a:gd name="connsiteY29" fmla="*/ 38386 h 152400"/>
                <a:gd name="connsiteX30" fmla="*/ 138965 w 149726"/>
                <a:gd name="connsiteY30" fmla="*/ 41243 h 152400"/>
                <a:gd name="connsiteX31" fmla="*/ 137280 w 149726"/>
                <a:gd name="connsiteY31" fmla="*/ 44196 h 152400"/>
                <a:gd name="connsiteX32" fmla="*/ 145047 w 149726"/>
                <a:gd name="connsiteY32" fmla="*/ 76676 h 152400"/>
                <a:gd name="connsiteX33" fmla="*/ 138403 w 149726"/>
                <a:gd name="connsiteY33" fmla="*/ 106775 h 152400"/>
                <a:gd name="connsiteX34" fmla="*/ 143924 w 149726"/>
                <a:gd name="connsiteY34" fmla="*/ 106775 h 152400"/>
                <a:gd name="connsiteX35" fmla="*/ 144580 w 149726"/>
                <a:gd name="connsiteY35" fmla="*/ 106870 h 152400"/>
                <a:gd name="connsiteX36" fmla="*/ 150662 w 149726"/>
                <a:gd name="connsiteY36" fmla="*/ 76676 h 152400"/>
                <a:gd name="connsiteX37" fmla="*/ 140649 w 149726"/>
                <a:gd name="connsiteY37" fmla="*/ 38386 h 152400"/>
                <a:gd name="connsiteX38" fmla="*/ 140649 w 149726"/>
                <a:gd name="connsiteY38" fmla="*/ 38386 h 152400"/>
                <a:gd name="connsiteX39" fmla="*/ 134005 w 149726"/>
                <a:gd name="connsiteY39" fmla="*/ 115157 h 152400"/>
                <a:gd name="connsiteX40" fmla="*/ 81320 w 149726"/>
                <a:gd name="connsiteY40" fmla="*/ 147542 h 152400"/>
                <a:gd name="connsiteX41" fmla="*/ 82911 w 149726"/>
                <a:gd name="connsiteY41" fmla="*/ 150305 h 152400"/>
                <a:gd name="connsiteX42" fmla="*/ 84128 w 149726"/>
                <a:gd name="connsiteY42" fmla="*/ 152400 h 152400"/>
                <a:gd name="connsiteX43" fmla="*/ 84408 w 149726"/>
                <a:gd name="connsiteY43" fmla="*/ 153067 h 152400"/>
                <a:gd name="connsiteX44" fmla="*/ 140743 w 149726"/>
                <a:gd name="connsiteY44" fmla="*/ 115157 h 152400"/>
                <a:gd name="connsiteX45" fmla="*/ 134005 w 149726"/>
                <a:gd name="connsiteY45" fmla="*/ 115157 h 152400"/>
                <a:gd name="connsiteX46" fmla="*/ 134005 w 149726"/>
                <a:gd name="connsiteY46" fmla="*/ 115157 h 152400"/>
                <a:gd name="connsiteX47" fmla="*/ 134005 w 149726"/>
                <a:gd name="connsiteY47" fmla="*/ 115157 h 152400"/>
                <a:gd name="connsiteX48" fmla="*/ 73647 w 149726"/>
                <a:gd name="connsiteY48" fmla="*/ 150686 h 152400"/>
                <a:gd name="connsiteX49" fmla="*/ 71962 w 149726"/>
                <a:gd name="connsiteY49" fmla="*/ 147733 h 152400"/>
                <a:gd name="connsiteX50" fmla="*/ 71962 w 149726"/>
                <a:gd name="connsiteY50" fmla="*/ 147733 h 152400"/>
                <a:gd name="connsiteX51" fmla="*/ 18061 w 149726"/>
                <a:gd name="connsiteY51" fmla="*/ 117443 h 152400"/>
                <a:gd name="connsiteX52" fmla="*/ 16470 w 149726"/>
                <a:gd name="connsiteY52" fmla="*/ 120206 h 152400"/>
                <a:gd name="connsiteX53" fmla="*/ 15253 w 149726"/>
                <a:gd name="connsiteY53" fmla="*/ 122301 h 152400"/>
                <a:gd name="connsiteX54" fmla="*/ 14879 w 149726"/>
                <a:gd name="connsiteY54" fmla="*/ 122873 h 152400"/>
                <a:gd name="connsiteX55" fmla="*/ 75238 w 149726"/>
                <a:gd name="connsiteY55" fmla="*/ 153638 h 152400"/>
                <a:gd name="connsiteX56" fmla="*/ 75238 w 149726"/>
                <a:gd name="connsiteY56" fmla="*/ 153638 h 152400"/>
                <a:gd name="connsiteX57" fmla="*/ 73647 w 149726"/>
                <a:gd name="connsiteY57" fmla="*/ 150686 h 152400"/>
                <a:gd name="connsiteX58" fmla="*/ 73647 w 149726"/>
                <a:gd name="connsiteY58" fmla="*/ 150686 h 152400"/>
                <a:gd name="connsiteX59" fmla="*/ 73647 w 149726"/>
                <a:gd name="connsiteY59" fmla="*/ 1506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49726" h="152400">
                  <a:moveTo>
                    <a:pt x="5615" y="76771"/>
                  </a:moveTo>
                  <a:cubicBezTo>
                    <a:pt x="5615" y="66008"/>
                    <a:pt x="7954" y="55817"/>
                    <a:pt x="12259" y="46672"/>
                  </a:cubicBezTo>
                  <a:lnTo>
                    <a:pt x="6738" y="46672"/>
                  </a:lnTo>
                  <a:cubicBezTo>
                    <a:pt x="6551" y="46672"/>
                    <a:pt x="6363" y="46672"/>
                    <a:pt x="6083" y="46577"/>
                  </a:cubicBezTo>
                  <a:cubicBezTo>
                    <a:pt x="2152" y="55817"/>
                    <a:pt x="0" y="66008"/>
                    <a:pt x="0" y="76771"/>
                  </a:cubicBezTo>
                  <a:cubicBezTo>
                    <a:pt x="0" y="90678"/>
                    <a:pt x="3650" y="103918"/>
                    <a:pt x="10107" y="115157"/>
                  </a:cubicBezTo>
                  <a:lnTo>
                    <a:pt x="11791" y="112300"/>
                  </a:lnTo>
                  <a:lnTo>
                    <a:pt x="13475" y="109347"/>
                  </a:lnTo>
                  <a:cubicBezTo>
                    <a:pt x="8422" y="99536"/>
                    <a:pt x="5615" y="88487"/>
                    <a:pt x="5615" y="76771"/>
                  </a:cubicBezTo>
                  <a:lnTo>
                    <a:pt x="5615" y="76771"/>
                  </a:lnTo>
                  <a:close/>
                  <a:moveTo>
                    <a:pt x="75331" y="0"/>
                  </a:moveTo>
                  <a:lnTo>
                    <a:pt x="75331" y="0"/>
                  </a:lnTo>
                  <a:lnTo>
                    <a:pt x="77016" y="2858"/>
                  </a:lnTo>
                  <a:lnTo>
                    <a:pt x="78700" y="5906"/>
                  </a:lnTo>
                  <a:cubicBezTo>
                    <a:pt x="100972" y="6953"/>
                    <a:pt x="120530" y="18764"/>
                    <a:pt x="132601" y="36195"/>
                  </a:cubicBezTo>
                  <a:lnTo>
                    <a:pt x="134192" y="33433"/>
                  </a:lnTo>
                  <a:lnTo>
                    <a:pt x="135409" y="31242"/>
                  </a:lnTo>
                  <a:cubicBezTo>
                    <a:pt x="135502" y="31052"/>
                    <a:pt x="135596" y="30861"/>
                    <a:pt x="135783" y="30670"/>
                  </a:cubicBezTo>
                  <a:cubicBezTo>
                    <a:pt x="121933" y="12097"/>
                    <a:pt x="99942" y="0"/>
                    <a:pt x="75331" y="0"/>
                  </a:cubicBezTo>
                  <a:lnTo>
                    <a:pt x="75331" y="0"/>
                  </a:lnTo>
                  <a:close/>
                  <a:moveTo>
                    <a:pt x="66535" y="1143"/>
                  </a:moveTo>
                  <a:cubicBezTo>
                    <a:pt x="66441" y="953"/>
                    <a:pt x="66348" y="762"/>
                    <a:pt x="66254" y="476"/>
                  </a:cubicBezTo>
                  <a:cubicBezTo>
                    <a:pt x="42204" y="3429"/>
                    <a:pt x="21617" y="18002"/>
                    <a:pt x="9919" y="38386"/>
                  </a:cubicBezTo>
                  <a:lnTo>
                    <a:pt x="16563" y="38386"/>
                  </a:lnTo>
                  <a:cubicBezTo>
                    <a:pt x="27980" y="20384"/>
                    <a:pt x="47070" y="7906"/>
                    <a:pt x="69248" y="6001"/>
                  </a:cubicBezTo>
                  <a:lnTo>
                    <a:pt x="67658" y="3239"/>
                  </a:lnTo>
                  <a:lnTo>
                    <a:pt x="66535" y="1143"/>
                  </a:lnTo>
                  <a:lnTo>
                    <a:pt x="66535" y="1143"/>
                  </a:lnTo>
                  <a:lnTo>
                    <a:pt x="66535" y="1143"/>
                  </a:lnTo>
                  <a:close/>
                  <a:moveTo>
                    <a:pt x="140649" y="38386"/>
                  </a:moveTo>
                  <a:lnTo>
                    <a:pt x="138965" y="41243"/>
                  </a:lnTo>
                  <a:lnTo>
                    <a:pt x="137280" y="44196"/>
                  </a:lnTo>
                  <a:cubicBezTo>
                    <a:pt x="142240" y="54007"/>
                    <a:pt x="145047" y="65056"/>
                    <a:pt x="145047" y="76676"/>
                  </a:cubicBezTo>
                  <a:cubicBezTo>
                    <a:pt x="145047" y="87440"/>
                    <a:pt x="142708" y="97631"/>
                    <a:pt x="138403" y="106775"/>
                  </a:cubicBezTo>
                  <a:lnTo>
                    <a:pt x="143924" y="106775"/>
                  </a:lnTo>
                  <a:cubicBezTo>
                    <a:pt x="144112" y="106775"/>
                    <a:pt x="144299" y="106775"/>
                    <a:pt x="144580" y="106870"/>
                  </a:cubicBezTo>
                  <a:cubicBezTo>
                    <a:pt x="148510" y="97631"/>
                    <a:pt x="150662" y="87440"/>
                    <a:pt x="150662" y="76676"/>
                  </a:cubicBezTo>
                  <a:cubicBezTo>
                    <a:pt x="150756" y="62865"/>
                    <a:pt x="147106" y="49720"/>
                    <a:pt x="140649" y="38386"/>
                  </a:cubicBezTo>
                  <a:lnTo>
                    <a:pt x="140649" y="38386"/>
                  </a:lnTo>
                  <a:close/>
                  <a:moveTo>
                    <a:pt x="134005" y="115157"/>
                  </a:moveTo>
                  <a:cubicBezTo>
                    <a:pt x="122588" y="133160"/>
                    <a:pt x="103405" y="145637"/>
                    <a:pt x="81320" y="147542"/>
                  </a:cubicBezTo>
                  <a:lnTo>
                    <a:pt x="82911" y="150305"/>
                  </a:lnTo>
                  <a:lnTo>
                    <a:pt x="84128" y="152400"/>
                  </a:lnTo>
                  <a:cubicBezTo>
                    <a:pt x="84221" y="152591"/>
                    <a:pt x="84315" y="152781"/>
                    <a:pt x="84408" y="153067"/>
                  </a:cubicBezTo>
                  <a:cubicBezTo>
                    <a:pt x="108458" y="150209"/>
                    <a:pt x="129045" y="135636"/>
                    <a:pt x="140743" y="115157"/>
                  </a:cubicBezTo>
                  <a:lnTo>
                    <a:pt x="134005" y="115157"/>
                  </a:lnTo>
                  <a:lnTo>
                    <a:pt x="134005" y="115157"/>
                  </a:lnTo>
                  <a:lnTo>
                    <a:pt x="134005" y="115157"/>
                  </a:lnTo>
                  <a:close/>
                  <a:moveTo>
                    <a:pt x="73647" y="150686"/>
                  </a:moveTo>
                  <a:lnTo>
                    <a:pt x="71962" y="147733"/>
                  </a:lnTo>
                  <a:lnTo>
                    <a:pt x="71962" y="147733"/>
                  </a:lnTo>
                  <a:cubicBezTo>
                    <a:pt x="49690" y="146685"/>
                    <a:pt x="30132" y="134874"/>
                    <a:pt x="18061" y="117443"/>
                  </a:cubicBezTo>
                  <a:lnTo>
                    <a:pt x="16470" y="120206"/>
                  </a:lnTo>
                  <a:lnTo>
                    <a:pt x="15253" y="122301"/>
                  </a:lnTo>
                  <a:cubicBezTo>
                    <a:pt x="15160" y="122492"/>
                    <a:pt x="15066" y="122682"/>
                    <a:pt x="14879" y="122873"/>
                  </a:cubicBezTo>
                  <a:cubicBezTo>
                    <a:pt x="28635" y="141542"/>
                    <a:pt x="50626" y="153638"/>
                    <a:pt x="75238" y="153638"/>
                  </a:cubicBezTo>
                  <a:lnTo>
                    <a:pt x="75238" y="153638"/>
                  </a:lnTo>
                  <a:lnTo>
                    <a:pt x="73647" y="150686"/>
                  </a:lnTo>
                  <a:lnTo>
                    <a:pt x="73647" y="150686"/>
                  </a:lnTo>
                  <a:lnTo>
                    <a:pt x="73647" y="150686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solidFill>
                <a:srgbClr val="21F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1" name="手繪多邊形: 圖案 180">
              <a:extLst>
                <a:ext uri="{FF2B5EF4-FFF2-40B4-BE49-F238E27FC236}">
                  <a16:creationId xmlns:a16="http://schemas.microsoft.com/office/drawing/2014/main" id="{94B7D966-D7AE-45CC-A8A7-1F35FD0EF6A6}"/>
                </a:ext>
              </a:extLst>
            </p:cNvPr>
            <p:cNvSpPr/>
            <p:nvPr/>
          </p:nvSpPr>
          <p:spPr>
            <a:xfrm>
              <a:off x="9361890" y="5300763"/>
              <a:ext cx="74863" cy="66675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2" name="手繪多邊形: 圖案 181">
              <a:extLst>
                <a:ext uri="{FF2B5EF4-FFF2-40B4-BE49-F238E27FC236}">
                  <a16:creationId xmlns:a16="http://schemas.microsoft.com/office/drawing/2014/main" id="{2E4EFC1E-31F1-4BDA-B62B-DB7CA555F7BD}"/>
                </a:ext>
              </a:extLst>
            </p:cNvPr>
            <p:cNvSpPr/>
            <p:nvPr/>
          </p:nvSpPr>
          <p:spPr>
            <a:xfrm>
              <a:off x="9361890" y="5478309"/>
              <a:ext cx="56147" cy="66675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3" name="手繪多邊形: 圖案 182">
              <a:extLst>
                <a:ext uri="{FF2B5EF4-FFF2-40B4-BE49-F238E27FC236}">
                  <a16:creationId xmlns:a16="http://schemas.microsoft.com/office/drawing/2014/main" id="{4BC2B880-4271-4227-B5CC-5C9563C73F05}"/>
                </a:ext>
              </a:extLst>
            </p:cNvPr>
            <p:cNvSpPr/>
            <p:nvPr/>
          </p:nvSpPr>
          <p:spPr>
            <a:xfrm>
              <a:off x="9580303" y="5300763"/>
              <a:ext cx="65505" cy="57150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4" name="手繪多邊形: 圖案 183">
              <a:extLst>
                <a:ext uri="{FF2B5EF4-FFF2-40B4-BE49-F238E27FC236}">
                  <a16:creationId xmlns:a16="http://schemas.microsoft.com/office/drawing/2014/main" id="{ADDC638E-B318-4910-B38C-389E9A98A6BA}"/>
                </a:ext>
              </a:extLst>
            </p:cNvPr>
            <p:cNvSpPr/>
            <p:nvPr/>
          </p:nvSpPr>
          <p:spPr>
            <a:xfrm>
              <a:off x="9594901" y="5470975"/>
              <a:ext cx="56147" cy="7620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932EFDB2-7763-4849-A3A8-4C86398D7E2C}"/>
              </a:ext>
            </a:extLst>
          </p:cNvPr>
          <p:cNvSpPr/>
          <p:nvPr/>
        </p:nvSpPr>
        <p:spPr>
          <a:xfrm>
            <a:off x="4865159" y="1322476"/>
            <a:ext cx="35122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/>
              <a:t>Only PB-level shared folder is enough to store the huge data matrix .</a:t>
            </a:r>
          </a:p>
        </p:txBody>
      </p:sp>
      <p:grpSp>
        <p:nvGrpSpPr>
          <p:cNvPr id="185" name="群組 184">
            <a:extLst>
              <a:ext uri="{FF2B5EF4-FFF2-40B4-BE49-F238E27FC236}">
                <a16:creationId xmlns:a16="http://schemas.microsoft.com/office/drawing/2014/main" id="{CE5245B8-BC47-4268-8B12-91257FDFE6B4}"/>
              </a:ext>
            </a:extLst>
          </p:cNvPr>
          <p:cNvGrpSpPr/>
          <p:nvPr/>
        </p:nvGrpSpPr>
        <p:grpSpPr>
          <a:xfrm>
            <a:off x="7170480" y="1208792"/>
            <a:ext cx="1939607" cy="2051677"/>
            <a:chOff x="9586675" y="2847072"/>
            <a:chExt cx="1407777" cy="1489119"/>
          </a:xfrm>
        </p:grpSpPr>
        <p:pic>
          <p:nvPicPr>
            <p:cNvPr id="186" name="圖片 185" descr="一張含有 時鐘 的圖片&#10;&#10;自動產生的描述">
              <a:extLst>
                <a:ext uri="{FF2B5EF4-FFF2-40B4-BE49-F238E27FC236}">
                  <a16:creationId xmlns:a16="http://schemas.microsoft.com/office/drawing/2014/main" id="{C5796506-4E4A-458A-804D-441DDB24D06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54436" y="3716401"/>
              <a:ext cx="484184" cy="619790"/>
            </a:xfrm>
            <a:prstGeom prst="rect">
              <a:avLst/>
            </a:prstGeom>
          </p:spPr>
        </p:pic>
        <p:pic>
          <p:nvPicPr>
            <p:cNvPr id="187" name="圖片 186">
              <a:extLst>
                <a:ext uri="{FF2B5EF4-FFF2-40B4-BE49-F238E27FC236}">
                  <a16:creationId xmlns:a16="http://schemas.microsoft.com/office/drawing/2014/main" id="{05200322-88A0-440B-BF05-C0C843E1DD5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86675" y="2847072"/>
              <a:ext cx="1407777" cy="1355750"/>
            </a:xfrm>
            <a:prstGeom prst="rect">
              <a:avLst/>
            </a:prstGeom>
          </p:spPr>
        </p:pic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F10BC971-1FE0-4017-B784-6E3C0255CF21}"/>
              </a:ext>
            </a:extLst>
          </p:cNvPr>
          <p:cNvSpPr/>
          <p:nvPr/>
        </p:nvSpPr>
        <p:spPr>
          <a:xfrm>
            <a:off x="174020" y="514853"/>
            <a:ext cx="896997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/>
              <a:t>The best data carrier of big data analysis</a:t>
            </a:r>
            <a:r>
              <a:rPr lang="en-US" altLang="zh-TW" sz="2200" dirty="0"/>
              <a:t>/e</a:t>
            </a:r>
            <a:r>
              <a:rPr lang="zh-TW" altLang="en-US" sz="2200" dirty="0"/>
              <a:t>dge computing</a:t>
            </a:r>
            <a:r>
              <a:rPr lang="en-US" altLang="zh-TW" sz="2200" dirty="0"/>
              <a:t>/AI inference</a:t>
            </a:r>
            <a:endParaRPr lang="zh-TW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478589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A60AB19-9621-4962-88A1-43201EFD3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Silent data corruption &amp; self-healing</a:t>
            </a:r>
          </a:p>
        </p:txBody>
      </p:sp>
      <p:sp>
        <p:nvSpPr>
          <p:cNvPr id="50" name="矩形: 剪去對角角落 49">
            <a:extLst>
              <a:ext uri="{FF2B5EF4-FFF2-40B4-BE49-F238E27FC236}">
                <a16:creationId xmlns:a16="http://schemas.microsoft.com/office/drawing/2014/main" id="{2AA934D3-AEAF-4081-A090-C9854F9C9269}"/>
              </a:ext>
            </a:extLst>
          </p:cNvPr>
          <p:cNvSpPr/>
          <p:nvPr/>
        </p:nvSpPr>
        <p:spPr>
          <a:xfrm>
            <a:off x="2726230" y="4041593"/>
            <a:ext cx="6077766" cy="498803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BB1F5E5F-AF57-4FC2-9237-C25443DF421F}"/>
              </a:ext>
            </a:extLst>
          </p:cNvPr>
          <p:cNvSpPr/>
          <p:nvPr/>
        </p:nvSpPr>
        <p:spPr>
          <a:xfrm>
            <a:off x="2693916" y="3972230"/>
            <a:ext cx="6045170" cy="521902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550"/>
              </a:lnSpc>
            </a:pPr>
            <a:endParaRPr lang="zh-TW" altLang="en-US"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2" name="圖片 51" descr="一張含有 火車, 電腦 的圖片&#10;&#10;自動產生的描述">
            <a:extLst>
              <a:ext uri="{FF2B5EF4-FFF2-40B4-BE49-F238E27FC236}">
                <a16:creationId xmlns:a16="http://schemas.microsoft.com/office/drawing/2014/main" id="{BE9845F0-1016-43AC-A482-B5442E6F10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021" y="1490835"/>
            <a:ext cx="2314790" cy="3127859"/>
          </a:xfrm>
          <a:prstGeom prst="rect">
            <a:avLst/>
          </a:prstGeom>
        </p:spPr>
      </p:pic>
      <p:sp>
        <p:nvSpPr>
          <p:cNvPr id="53" name="矩形 52">
            <a:extLst>
              <a:ext uri="{FF2B5EF4-FFF2-40B4-BE49-F238E27FC236}">
                <a16:creationId xmlns:a16="http://schemas.microsoft.com/office/drawing/2014/main" id="{C89EB971-E898-4D40-819F-382D5269AFC4}"/>
              </a:ext>
            </a:extLst>
          </p:cNvPr>
          <p:cNvSpPr/>
          <p:nvPr/>
        </p:nvSpPr>
        <p:spPr>
          <a:xfrm>
            <a:off x="4575118" y="1247479"/>
            <a:ext cx="2185410" cy="2918069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E0D21917-DC6E-4D87-979A-A199AFD4A54C}"/>
              </a:ext>
            </a:extLst>
          </p:cNvPr>
          <p:cNvSpPr/>
          <p:nvPr/>
        </p:nvSpPr>
        <p:spPr>
          <a:xfrm>
            <a:off x="6851729" y="1247479"/>
            <a:ext cx="2116399" cy="2918069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2D3845C0-9091-4D52-BFC5-04EEEC1F5921}"/>
              </a:ext>
            </a:extLst>
          </p:cNvPr>
          <p:cNvSpPr/>
          <p:nvPr/>
        </p:nvSpPr>
        <p:spPr>
          <a:xfrm>
            <a:off x="2376281" y="1247479"/>
            <a:ext cx="2116399" cy="2918069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D6192009-97A1-4BFA-8FCE-B70D587BF25C}"/>
              </a:ext>
            </a:extLst>
          </p:cNvPr>
          <p:cNvGrpSpPr/>
          <p:nvPr/>
        </p:nvGrpSpPr>
        <p:grpSpPr>
          <a:xfrm>
            <a:off x="7271508" y="2507869"/>
            <a:ext cx="1385451" cy="512990"/>
            <a:chOff x="756833" y="3456247"/>
            <a:chExt cx="1847268" cy="683987"/>
          </a:xfrm>
        </p:grpSpPr>
        <p:cxnSp>
          <p:nvCxnSpPr>
            <p:cNvPr id="57" name="Straight Connector 8">
              <a:extLst>
                <a:ext uri="{FF2B5EF4-FFF2-40B4-BE49-F238E27FC236}">
                  <a16:creationId xmlns:a16="http://schemas.microsoft.com/office/drawing/2014/main" id="{59159946-40FD-497C-B162-37DB13D9C0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6833" y="3456902"/>
              <a:ext cx="894878" cy="562769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10">
              <a:extLst>
                <a:ext uri="{FF2B5EF4-FFF2-40B4-BE49-F238E27FC236}">
                  <a16:creationId xmlns:a16="http://schemas.microsoft.com/office/drawing/2014/main" id="{2B69E48A-B90C-46D4-AF89-1F8B576D9066}"/>
                </a:ext>
              </a:extLst>
            </p:cNvPr>
            <p:cNvCxnSpPr>
              <a:cxnSpLocks/>
            </p:cNvCxnSpPr>
            <p:nvPr/>
          </p:nvCxnSpPr>
          <p:spPr>
            <a:xfrm>
              <a:off x="1668084" y="3456247"/>
              <a:ext cx="936017" cy="683987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9" name="圖形 58">
            <a:extLst>
              <a:ext uri="{FF2B5EF4-FFF2-40B4-BE49-F238E27FC236}">
                <a16:creationId xmlns:a16="http://schemas.microsoft.com/office/drawing/2014/main" id="{A713A784-C000-494E-B207-70148551CF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56558" y="2902591"/>
            <a:ext cx="499770" cy="503615"/>
          </a:xfrm>
          <a:prstGeom prst="rect">
            <a:avLst/>
          </a:prstGeom>
        </p:spPr>
      </p:pic>
      <p:pic>
        <p:nvPicPr>
          <p:cNvPr id="60" name="圖形 59">
            <a:extLst>
              <a:ext uri="{FF2B5EF4-FFF2-40B4-BE49-F238E27FC236}">
                <a16:creationId xmlns:a16="http://schemas.microsoft.com/office/drawing/2014/main" id="{AA9AE260-11D4-4E12-8909-EA83DB647A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88083" y="2909809"/>
            <a:ext cx="499770" cy="503615"/>
          </a:xfrm>
          <a:prstGeom prst="rect">
            <a:avLst/>
          </a:prstGeom>
        </p:spPr>
      </p:pic>
      <p:sp>
        <p:nvSpPr>
          <p:cNvPr id="61" name="Rectangle 20">
            <a:extLst>
              <a:ext uri="{FF2B5EF4-FFF2-40B4-BE49-F238E27FC236}">
                <a16:creationId xmlns:a16="http://schemas.microsoft.com/office/drawing/2014/main" id="{B4EBC89B-7C2A-4E3E-A55E-97BFB50F6137}"/>
              </a:ext>
            </a:extLst>
          </p:cNvPr>
          <p:cNvSpPr/>
          <p:nvPr/>
        </p:nvSpPr>
        <p:spPr>
          <a:xfrm>
            <a:off x="8287178" y="3237390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60"/>
          </a:p>
        </p:txBody>
      </p: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E2DDEB62-511E-4785-B3D2-60F95DFBB075}"/>
              </a:ext>
            </a:extLst>
          </p:cNvPr>
          <p:cNvGrpSpPr/>
          <p:nvPr/>
        </p:nvGrpSpPr>
        <p:grpSpPr>
          <a:xfrm>
            <a:off x="4678166" y="2515086"/>
            <a:ext cx="1892582" cy="905555"/>
            <a:chOff x="346483" y="3456247"/>
            <a:chExt cx="2523443" cy="1207407"/>
          </a:xfrm>
        </p:grpSpPr>
        <p:grpSp>
          <p:nvGrpSpPr>
            <p:cNvPr id="63" name="群組 62">
              <a:extLst>
                <a:ext uri="{FF2B5EF4-FFF2-40B4-BE49-F238E27FC236}">
                  <a16:creationId xmlns:a16="http://schemas.microsoft.com/office/drawing/2014/main" id="{9F7EEAF4-7AC2-460E-BC90-11D3EC475ADB}"/>
                </a:ext>
              </a:extLst>
            </p:cNvPr>
            <p:cNvGrpSpPr/>
            <p:nvPr/>
          </p:nvGrpSpPr>
          <p:grpSpPr>
            <a:xfrm>
              <a:off x="756833" y="3456247"/>
              <a:ext cx="1847268" cy="683987"/>
              <a:chOff x="756833" y="3456247"/>
              <a:chExt cx="1847268" cy="683987"/>
            </a:xfrm>
          </p:grpSpPr>
          <p:cxnSp>
            <p:nvCxnSpPr>
              <p:cNvPr id="68" name="Straight Connector 8">
                <a:extLst>
                  <a:ext uri="{FF2B5EF4-FFF2-40B4-BE49-F238E27FC236}">
                    <a16:creationId xmlns:a16="http://schemas.microsoft.com/office/drawing/2014/main" id="{943D4124-39FF-4C19-AE55-A7F534B341D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6833" y="3456902"/>
                <a:ext cx="894878" cy="562769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10">
                <a:extLst>
                  <a:ext uri="{FF2B5EF4-FFF2-40B4-BE49-F238E27FC236}">
                    <a16:creationId xmlns:a16="http://schemas.microsoft.com/office/drawing/2014/main" id="{CD22AD05-7874-4FC6-AABA-420813768D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8084" y="3456247"/>
                <a:ext cx="936017" cy="683987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4" name="圖形 63">
              <a:extLst>
                <a:ext uri="{FF2B5EF4-FFF2-40B4-BE49-F238E27FC236}">
                  <a16:creationId xmlns:a16="http://schemas.microsoft.com/office/drawing/2014/main" id="{A715D4C2-7624-43F5-9CBD-16B4A8CA3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03566" y="3982545"/>
              <a:ext cx="666360" cy="671486"/>
            </a:xfrm>
            <a:prstGeom prst="rect">
              <a:avLst/>
            </a:prstGeom>
          </p:spPr>
        </p:pic>
        <p:pic>
          <p:nvPicPr>
            <p:cNvPr id="65" name="圖形 64">
              <a:extLst>
                <a:ext uri="{FF2B5EF4-FFF2-40B4-BE49-F238E27FC236}">
                  <a16:creationId xmlns:a16="http://schemas.microsoft.com/office/drawing/2014/main" id="{6604DC9F-95B6-4110-B75A-517F8A275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2267" y="3992168"/>
              <a:ext cx="666360" cy="671486"/>
            </a:xfrm>
            <a:prstGeom prst="rect">
              <a:avLst/>
            </a:prstGeom>
          </p:spPr>
        </p:pic>
        <p:sp>
          <p:nvSpPr>
            <p:cNvPr id="66" name="Rectangle 18">
              <a:extLst>
                <a:ext uri="{FF2B5EF4-FFF2-40B4-BE49-F238E27FC236}">
                  <a16:creationId xmlns:a16="http://schemas.microsoft.com/office/drawing/2014/main" id="{88D65CAA-C315-4E13-979C-04739CC94DBF}"/>
                </a:ext>
              </a:extLst>
            </p:cNvPr>
            <p:cNvSpPr/>
            <p:nvPr/>
          </p:nvSpPr>
          <p:spPr>
            <a:xfrm>
              <a:off x="346483" y="4455144"/>
              <a:ext cx="158897" cy="175632"/>
            </a:xfrm>
            <a:prstGeom prst="rect">
              <a:avLst/>
            </a:prstGeom>
            <a:solidFill>
              <a:srgbClr val="FF0066"/>
            </a:solidFill>
            <a:ln>
              <a:solidFill>
                <a:srgbClr val="99003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  <p:sp>
          <p:nvSpPr>
            <p:cNvPr id="67" name="Rectangle 20">
              <a:extLst>
                <a:ext uri="{FF2B5EF4-FFF2-40B4-BE49-F238E27FC236}">
                  <a16:creationId xmlns:a16="http://schemas.microsoft.com/office/drawing/2014/main" id="{A9C3585D-C6A9-468F-8940-5A3B5DBB3BB9}"/>
                </a:ext>
              </a:extLst>
            </p:cNvPr>
            <p:cNvSpPr/>
            <p:nvPr/>
          </p:nvSpPr>
          <p:spPr>
            <a:xfrm>
              <a:off x="2077030" y="4434236"/>
              <a:ext cx="158897" cy="175632"/>
            </a:xfrm>
            <a:prstGeom prst="rect">
              <a:avLst/>
            </a:prstGeom>
            <a:solidFill>
              <a:srgbClr val="00FF99"/>
            </a:solidFill>
            <a:ln>
              <a:solidFill>
                <a:srgbClr val="00B05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</p:grpSp>
      <p:grpSp>
        <p:nvGrpSpPr>
          <p:cNvPr id="70" name="群組 69">
            <a:extLst>
              <a:ext uri="{FF2B5EF4-FFF2-40B4-BE49-F238E27FC236}">
                <a16:creationId xmlns:a16="http://schemas.microsoft.com/office/drawing/2014/main" id="{6E2CF43C-3A27-4B0C-B513-8F8A0D4FFA21}"/>
              </a:ext>
            </a:extLst>
          </p:cNvPr>
          <p:cNvGrpSpPr/>
          <p:nvPr/>
        </p:nvGrpSpPr>
        <p:grpSpPr>
          <a:xfrm>
            <a:off x="2468288" y="2528874"/>
            <a:ext cx="1885718" cy="905555"/>
            <a:chOff x="355636" y="3456247"/>
            <a:chExt cx="2514290" cy="1207407"/>
          </a:xfrm>
        </p:grpSpPr>
        <p:grpSp>
          <p:nvGrpSpPr>
            <p:cNvPr id="71" name="群組 70">
              <a:extLst>
                <a:ext uri="{FF2B5EF4-FFF2-40B4-BE49-F238E27FC236}">
                  <a16:creationId xmlns:a16="http://schemas.microsoft.com/office/drawing/2014/main" id="{C284E8F5-254A-46BF-93D2-EE36DC029FC1}"/>
                </a:ext>
              </a:extLst>
            </p:cNvPr>
            <p:cNvGrpSpPr/>
            <p:nvPr/>
          </p:nvGrpSpPr>
          <p:grpSpPr>
            <a:xfrm>
              <a:off x="756833" y="3456247"/>
              <a:ext cx="1847268" cy="683987"/>
              <a:chOff x="756833" y="3456247"/>
              <a:chExt cx="1847268" cy="683987"/>
            </a:xfrm>
          </p:grpSpPr>
          <p:cxnSp>
            <p:nvCxnSpPr>
              <p:cNvPr id="76" name="Straight Connector 8">
                <a:extLst>
                  <a:ext uri="{FF2B5EF4-FFF2-40B4-BE49-F238E27FC236}">
                    <a16:creationId xmlns:a16="http://schemas.microsoft.com/office/drawing/2014/main" id="{87079A14-1768-4322-B6F0-492DC85F393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6833" y="3456902"/>
                <a:ext cx="894878" cy="562769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10">
                <a:extLst>
                  <a:ext uri="{FF2B5EF4-FFF2-40B4-BE49-F238E27FC236}">
                    <a16:creationId xmlns:a16="http://schemas.microsoft.com/office/drawing/2014/main" id="{36C9A61A-3F0D-49C2-8B4A-7321A9F6FF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8084" y="3456247"/>
                <a:ext cx="936017" cy="683987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72" name="圖形 71">
              <a:extLst>
                <a:ext uri="{FF2B5EF4-FFF2-40B4-BE49-F238E27FC236}">
                  <a16:creationId xmlns:a16="http://schemas.microsoft.com/office/drawing/2014/main" id="{B9BEB64E-2F7C-4208-B63A-1BBBCC142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03566" y="3982545"/>
              <a:ext cx="666360" cy="671486"/>
            </a:xfrm>
            <a:prstGeom prst="rect">
              <a:avLst/>
            </a:prstGeom>
          </p:spPr>
        </p:pic>
        <p:pic>
          <p:nvPicPr>
            <p:cNvPr id="73" name="圖形 72">
              <a:extLst>
                <a:ext uri="{FF2B5EF4-FFF2-40B4-BE49-F238E27FC236}">
                  <a16:creationId xmlns:a16="http://schemas.microsoft.com/office/drawing/2014/main" id="{8CF50E4E-3D7B-4293-9F44-A995723B5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2267" y="3992168"/>
              <a:ext cx="666360" cy="671486"/>
            </a:xfrm>
            <a:prstGeom prst="rect">
              <a:avLst/>
            </a:prstGeom>
          </p:spPr>
        </p:pic>
        <p:sp>
          <p:nvSpPr>
            <p:cNvPr id="74" name="Rectangle 18">
              <a:extLst>
                <a:ext uri="{FF2B5EF4-FFF2-40B4-BE49-F238E27FC236}">
                  <a16:creationId xmlns:a16="http://schemas.microsoft.com/office/drawing/2014/main" id="{30A342FF-7E23-4D86-AE54-0E798830A87C}"/>
                </a:ext>
              </a:extLst>
            </p:cNvPr>
            <p:cNvSpPr/>
            <p:nvPr/>
          </p:nvSpPr>
          <p:spPr>
            <a:xfrm>
              <a:off x="355636" y="4455899"/>
              <a:ext cx="158897" cy="175632"/>
            </a:xfrm>
            <a:prstGeom prst="rect">
              <a:avLst/>
            </a:prstGeom>
            <a:solidFill>
              <a:srgbClr val="FF0066"/>
            </a:solidFill>
            <a:ln>
              <a:solidFill>
                <a:srgbClr val="99003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  <p:sp>
          <p:nvSpPr>
            <p:cNvPr id="75" name="Rectangle 20">
              <a:extLst>
                <a:ext uri="{FF2B5EF4-FFF2-40B4-BE49-F238E27FC236}">
                  <a16:creationId xmlns:a16="http://schemas.microsoft.com/office/drawing/2014/main" id="{D1F428A8-52CF-46E8-A8CC-EB3F5F68A6C8}"/>
                </a:ext>
              </a:extLst>
            </p:cNvPr>
            <p:cNvSpPr/>
            <p:nvPr/>
          </p:nvSpPr>
          <p:spPr>
            <a:xfrm>
              <a:off x="2086183" y="4434991"/>
              <a:ext cx="158897" cy="175632"/>
            </a:xfrm>
            <a:prstGeom prst="rect">
              <a:avLst/>
            </a:prstGeom>
            <a:solidFill>
              <a:srgbClr val="00FF99"/>
            </a:solidFill>
            <a:ln>
              <a:solidFill>
                <a:srgbClr val="00B05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</p:grpSp>
      <p:sp>
        <p:nvSpPr>
          <p:cNvPr id="78" name="Rectangle 12">
            <a:extLst>
              <a:ext uri="{FF2B5EF4-FFF2-40B4-BE49-F238E27FC236}">
                <a16:creationId xmlns:a16="http://schemas.microsoft.com/office/drawing/2014/main" id="{3C2B485E-89F4-4878-8C59-AB8EBB001ECD}"/>
              </a:ext>
            </a:extLst>
          </p:cNvPr>
          <p:cNvSpPr/>
          <p:nvPr/>
        </p:nvSpPr>
        <p:spPr>
          <a:xfrm>
            <a:off x="2693916" y="2173884"/>
            <a:ext cx="1492856" cy="365420"/>
          </a:xfrm>
          <a:prstGeom prst="rect">
            <a:avLst/>
          </a:prstGeom>
          <a:solidFill>
            <a:srgbClr val="39523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ZFS RAID</a:t>
            </a:r>
          </a:p>
        </p:txBody>
      </p:sp>
      <p:sp>
        <p:nvSpPr>
          <p:cNvPr id="79" name="Rectangle 13">
            <a:extLst>
              <a:ext uri="{FF2B5EF4-FFF2-40B4-BE49-F238E27FC236}">
                <a16:creationId xmlns:a16="http://schemas.microsoft.com/office/drawing/2014/main" id="{A3FBBFCE-A119-4FC1-996D-03EB7BD085CB}"/>
              </a:ext>
            </a:extLst>
          </p:cNvPr>
          <p:cNvSpPr/>
          <p:nvPr/>
        </p:nvSpPr>
        <p:spPr>
          <a:xfrm>
            <a:off x="2693916" y="1490692"/>
            <a:ext cx="1492856" cy="365984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cxnSp>
        <p:nvCxnSpPr>
          <p:cNvPr id="80" name="Straight Connector 17">
            <a:extLst>
              <a:ext uri="{FF2B5EF4-FFF2-40B4-BE49-F238E27FC236}">
                <a16:creationId xmlns:a16="http://schemas.microsoft.com/office/drawing/2014/main" id="{06815D83-CA01-4DFA-987F-9591564D4BC0}"/>
              </a:ext>
            </a:extLst>
          </p:cNvPr>
          <p:cNvCxnSpPr>
            <a:cxnSpLocks/>
            <a:stCxn id="79" idx="2"/>
            <a:endCxn id="78" idx="0"/>
          </p:cNvCxnSpPr>
          <p:nvPr/>
        </p:nvCxnSpPr>
        <p:spPr>
          <a:xfrm>
            <a:off x="3440344" y="1856675"/>
            <a:ext cx="0" cy="317208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21">
            <a:extLst>
              <a:ext uri="{FF2B5EF4-FFF2-40B4-BE49-F238E27FC236}">
                <a16:creationId xmlns:a16="http://schemas.microsoft.com/office/drawing/2014/main" id="{91F2315D-64D6-42BB-BF74-43A64397EE4C}"/>
              </a:ext>
            </a:extLst>
          </p:cNvPr>
          <p:cNvSpPr/>
          <p:nvPr/>
        </p:nvSpPr>
        <p:spPr>
          <a:xfrm>
            <a:off x="2828288" y="2454949"/>
            <a:ext cx="119173" cy="131724"/>
          </a:xfrm>
          <a:prstGeom prst="rect">
            <a:avLst/>
          </a:prstGeom>
          <a:solidFill>
            <a:srgbClr val="FF0066"/>
          </a:solidFill>
          <a:ln>
            <a:solidFill>
              <a:srgbClr val="99003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60"/>
          </a:p>
        </p:txBody>
      </p:sp>
      <p:pic>
        <p:nvPicPr>
          <p:cNvPr id="82" name="Graphic 33" descr="Warning">
            <a:extLst>
              <a:ext uri="{FF2B5EF4-FFF2-40B4-BE49-F238E27FC236}">
                <a16:creationId xmlns:a16="http://schemas.microsoft.com/office/drawing/2014/main" id="{BEDDFA39-12C0-4E29-9DD2-847B37EB17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80839" y="2499756"/>
            <a:ext cx="446373" cy="446373"/>
          </a:xfrm>
          <a:prstGeom prst="rect">
            <a:avLst/>
          </a:prstGeom>
        </p:spPr>
      </p:pic>
      <p:sp>
        <p:nvSpPr>
          <p:cNvPr id="83" name="Rectangle 25">
            <a:extLst>
              <a:ext uri="{FF2B5EF4-FFF2-40B4-BE49-F238E27FC236}">
                <a16:creationId xmlns:a16="http://schemas.microsoft.com/office/drawing/2014/main" id="{3216D916-911E-4B40-9687-B3C4680D998B}"/>
              </a:ext>
            </a:extLst>
          </p:cNvPr>
          <p:cNvSpPr/>
          <p:nvPr/>
        </p:nvSpPr>
        <p:spPr>
          <a:xfrm>
            <a:off x="4916484" y="2173884"/>
            <a:ext cx="1492856" cy="365420"/>
          </a:xfrm>
          <a:prstGeom prst="rect">
            <a:avLst/>
          </a:prstGeom>
          <a:solidFill>
            <a:srgbClr val="39523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ZFS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RAID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Rectangle 26">
            <a:extLst>
              <a:ext uri="{FF2B5EF4-FFF2-40B4-BE49-F238E27FC236}">
                <a16:creationId xmlns:a16="http://schemas.microsoft.com/office/drawing/2014/main" id="{0DF48E14-FC90-4DFF-B4C5-D3F5846EDBD9}"/>
              </a:ext>
            </a:extLst>
          </p:cNvPr>
          <p:cNvSpPr/>
          <p:nvPr/>
        </p:nvSpPr>
        <p:spPr>
          <a:xfrm>
            <a:off x="4916484" y="1490692"/>
            <a:ext cx="1492856" cy="365984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cxnSp>
        <p:nvCxnSpPr>
          <p:cNvPr id="85" name="Straight Connector 30">
            <a:extLst>
              <a:ext uri="{FF2B5EF4-FFF2-40B4-BE49-F238E27FC236}">
                <a16:creationId xmlns:a16="http://schemas.microsoft.com/office/drawing/2014/main" id="{35C98EFC-1366-4372-9830-31ADD27B4B48}"/>
              </a:ext>
            </a:extLst>
          </p:cNvPr>
          <p:cNvCxnSpPr>
            <a:cxnSpLocks/>
            <a:stCxn id="84" idx="2"/>
            <a:endCxn id="83" idx="0"/>
          </p:cNvCxnSpPr>
          <p:nvPr/>
        </p:nvCxnSpPr>
        <p:spPr>
          <a:xfrm>
            <a:off x="5662912" y="1856675"/>
            <a:ext cx="0" cy="317208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 36">
            <a:extLst>
              <a:ext uri="{FF2B5EF4-FFF2-40B4-BE49-F238E27FC236}">
                <a16:creationId xmlns:a16="http://schemas.microsoft.com/office/drawing/2014/main" id="{0169B066-A94F-4B80-B8FB-A1BF3C92D8BD}"/>
              </a:ext>
            </a:extLst>
          </p:cNvPr>
          <p:cNvSpPr/>
          <p:nvPr/>
        </p:nvSpPr>
        <p:spPr>
          <a:xfrm>
            <a:off x="5069843" y="2454949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60"/>
          </a:p>
        </p:txBody>
      </p:sp>
      <p:cxnSp>
        <p:nvCxnSpPr>
          <p:cNvPr id="87" name="Straight Connector 39">
            <a:extLst>
              <a:ext uri="{FF2B5EF4-FFF2-40B4-BE49-F238E27FC236}">
                <a16:creationId xmlns:a16="http://schemas.microsoft.com/office/drawing/2014/main" id="{A2D689A8-FE72-47F7-9CA3-9A213213F75B}"/>
              </a:ext>
            </a:extLst>
          </p:cNvPr>
          <p:cNvCxnSpPr>
            <a:cxnSpLocks/>
          </p:cNvCxnSpPr>
          <p:nvPr/>
        </p:nvCxnSpPr>
        <p:spPr>
          <a:xfrm>
            <a:off x="5219389" y="2615386"/>
            <a:ext cx="756687" cy="699053"/>
          </a:xfrm>
          <a:prstGeom prst="line">
            <a:avLst/>
          </a:prstGeom>
          <a:ln w="22860">
            <a:solidFill>
              <a:srgbClr val="00FF99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40">
            <a:extLst>
              <a:ext uri="{FF2B5EF4-FFF2-40B4-BE49-F238E27FC236}">
                <a16:creationId xmlns:a16="http://schemas.microsoft.com/office/drawing/2014/main" id="{63013DA5-7A8B-42F6-998C-CE0670DFD02F}"/>
              </a:ext>
            </a:extLst>
          </p:cNvPr>
          <p:cNvSpPr/>
          <p:nvPr/>
        </p:nvSpPr>
        <p:spPr>
          <a:xfrm>
            <a:off x="7197231" y="2173884"/>
            <a:ext cx="1492856" cy="365420"/>
          </a:xfrm>
          <a:prstGeom prst="rect">
            <a:avLst/>
          </a:prstGeom>
          <a:solidFill>
            <a:srgbClr val="39523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ZFS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RAID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Rectangle 41">
            <a:extLst>
              <a:ext uri="{FF2B5EF4-FFF2-40B4-BE49-F238E27FC236}">
                <a16:creationId xmlns:a16="http://schemas.microsoft.com/office/drawing/2014/main" id="{0FF086BB-39C0-485E-968E-661481B4B5FD}"/>
              </a:ext>
            </a:extLst>
          </p:cNvPr>
          <p:cNvSpPr/>
          <p:nvPr/>
        </p:nvSpPr>
        <p:spPr>
          <a:xfrm>
            <a:off x="7197231" y="1490692"/>
            <a:ext cx="1492856" cy="365984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cxnSp>
        <p:nvCxnSpPr>
          <p:cNvPr id="90" name="Straight Connector 45">
            <a:extLst>
              <a:ext uri="{FF2B5EF4-FFF2-40B4-BE49-F238E27FC236}">
                <a16:creationId xmlns:a16="http://schemas.microsoft.com/office/drawing/2014/main" id="{9AE25267-775C-4DFA-978D-EDD8D2881EC5}"/>
              </a:ext>
            </a:extLst>
          </p:cNvPr>
          <p:cNvCxnSpPr>
            <a:cxnSpLocks/>
            <a:stCxn id="89" idx="2"/>
            <a:endCxn id="88" idx="0"/>
          </p:cNvCxnSpPr>
          <p:nvPr/>
        </p:nvCxnSpPr>
        <p:spPr>
          <a:xfrm>
            <a:off x="7943659" y="1856675"/>
            <a:ext cx="0" cy="317208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46">
            <a:extLst>
              <a:ext uri="{FF2B5EF4-FFF2-40B4-BE49-F238E27FC236}">
                <a16:creationId xmlns:a16="http://schemas.microsoft.com/office/drawing/2014/main" id="{5ECB1A78-8D6D-4E26-A632-8D465E321994}"/>
              </a:ext>
            </a:extLst>
          </p:cNvPr>
          <p:cNvSpPr/>
          <p:nvPr/>
        </p:nvSpPr>
        <p:spPr>
          <a:xfrm>
            <a:off x="6992774" y="3254313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60"/>
          </a:p>
        </p:txBody>
      </p:sp>
      <p:cxnSp>
        <p:nvCxnSpPr>
          <p:cNvPr id="92" name="Straight Connector 49">
            <a:extLst>
              <a:ext uri="{FF2B5EF4-FFF2-40B4-BE49-F238E27FC236}">
                <a16:creationId xmlns:a16="http://schemas.microsoft.com/office/drawing/2014/main" id="{C1077CBC-BB5C-454C-AF69-9429CADF9E8F}"/>
              </a:ext>
            </a:extLst>
          </p:cNvPr>
          <p:cNvCxnSpPr>
            <a:cxnSpLocks/>
            <a:stCxn id="91" idx="0"/>
            <a:endCxn id="95" idx="2"/>
          </p:cNvCxnSpPr>
          <p:nvPr/>
        </p:nvCxnSpPr>
        <p:spPr>
          <a:xfrm flipV="1">
            <a:off x="7052360" y="2594736"/>
            <a:ext cx="320734" cy="659578"/>
          </a:xfrm>
          <a:prstGeom prst="line">
            <a:avLst/>
          </a:prstGeom>
          <a:ln w="22860">
            <a:solidFill>
              <a:srgbClr val="00FF99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52">
            <a:extLst>
              <a:ext uri="{FF2B5EF4-FFF2-40B4-BE49-F238E27FC236}">
                <a16:creationId xmlns:a16="http://schemas.microsoft.com/office/drawing/2014/main" id="{A6AA8FF9-089D-4036-9AA3-3A502975F5F4}"/>
              </a:ext>
            </a:extLst>
          </p:cNvPr>
          <p:cNvSpPr/>
          <p:nvPr/>
        </p:nvSpPr>
        <p:spPr>
          <a:xfrm>
            <a:off x="7313507" y="1793588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60"/>
          </a:p>
        </p:txBody>
      </p:sp>
      <p:cxnSp>
        <p:nvCxnSpPr>
          <p:cNvPr id="94" name="Straight Connector 53">
            <a:extLst>
              <a:ext uri="{FF2B5EF4-FFF2-40B4-BE49-F238E27FC236}">
                <a16:creationId xmlns:a16="http://schemas.microsoft.com/office/drawing/2014/main" id="{C58131E7-0EEF-4D57-BC5A-7AB7D3C52CFF}"/>
              </a:ext>
            </a:extLst>
          </p:cNvPr>
          <p:cNvCxnSpPr>
            <a:cxnSpLocks/>
            <a:endCxn id="95" idx="0"/>
          </p:cNvCxnSpPr>
          <p:nvPr/>
        </p:nvCxnSpPr>
        <p:spPr>
          <a:xfrm>
            <a:off x="7442992" y="1809698"/>
            <a:ext cx="1" cy="537700"/>
          </a:xfrm>
          <a:prstGeom prst="line">
            <a:avLst/>
          </a:prstGeom>
          <a:ln w="22860">
            <a:solidFill>
              <a:srgbClr val="00FF99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 52">
            <a:extLst>
              <a:ext uri="{FF2B5EF4-FFF2-40B4-BE49-F238E27FC236}">
                <a16:creationId xmlns:a16="http://schemas.microsoft.com/office/drawing/2014/main" id="{C8089998-E229-44E2-B685-3F5E3E9204A8}"/>
              </a:ext>
            </a:extLst>
          </p:cNvPr>
          <p:cNvSpPr/>
          <p:nvPr/>
        </p:nvSpPr>
        <p:spPr>
          <a:xfrm>
            <a:off x="7313507" y="2463011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60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01E79DD0-C6DE-4096-B0BB-3B7A76171CB2}"/>
              </a:ext>
            </a:extLst>
          </p:cNvPr>
          <p:cNvSpPr txBox="1"/>
          <p:nvPr/>
        </p:nvSpPr>
        <p:spPr>
          <a:xfrm>
            <a:off x="2424876" y="4070786"/>
            <a:ext cx="6567943" cy="346249"/>
          </a:xfrm>
          <a:prstGeom prst="rect">
            <a:avLst/>
          </a:prstGeom>
          <a:noFill/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1800" b="1" dirty="0">
                <a:sym typeface="Arial" panose="020B0604020202020204" pitchFamily="34" charset="0"/>
              </a:rPr>
              <a:t>Avoid data</a:t>
            </a:r>
            <a:r>
              <a:rPr lang="zh-CN" altLang="en-US" sz="1800" b="1" dirty="0">
                <a:sym typeface="Arial" panose="020B0604020202020204" pitchFamily="34" charset="0"/>
              </a:rPr>
              <a:t> </a:t>
            </a:r>
            <a:r>
              <a:rPr lang="en-US" altLang="zh-CN" sz="1800" b="1" dirty="0">
                <a:sym typeface="Arial" panose="020B0604020202020204" pitchFamily="34" charset="0"/>
              </a:rPr>
              <a:t>loss</a:t>
            </a:r>
            <a:r>
              <a:rPr lang="zh-CN" altLang="en-US" sz="1800" b="1" dirty="0">
                <a:sym typeface="Arial" panose="020B0604020202020204" pitchFamily="34" charset="0"/>
              </a:rPr>
              <a:t> </a:t>
            </a:r>
            <a:r>
              <a:rPr lang="en-US" altLang="zh-CN" sz="1800" b="1" dirty="0">
                <a:sym typeface="Arial" panose="020B0604020202020204" pitchFamily="34" charset="0"/>
              </a:rPr>
              <a:t>that occurred on the running system.</a:t>
            </a:r>
            <a:endParaRPr lang="zh-TW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021309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群組 193">
            <a:extLst>
              <a:ext uri="{FF2B5EF4-FFF2-40B4-BE49-F238E27FC236}">
                <a16:creationId xmlns:a16="http://schemas.microsoft.com/office/drawing/2014/main" id="{0977CCC0-2FB3-45E4-8A7E-E56E26CDF7BD}"/>
              </a:ext>
            </a:extLst>
          </p:cNvPr>
          <p:cNvGrpSpPr/>
          <p:nvPr/>
        </p:nvGrpSpPr>
        <p:grpSpPr>
          <a:xfrm>
            <a:off x="5791463" y="1868062"/>
            <a:ext cx="3095697" cy="908058"/>
            <a:chOff x="6331819" y="1177001"/>
            <a:chExt cx="2454778" cy="748260"/>
          </a:xfrm>
        </p:grpSpPr>
        <p:sp>
          <p:nvSpPr>
            <p:cNvPr id="195" name="矩形: 剪去對角角落 194">
              <a:extLst>
                <a:ext uri="{FF2B5EF4-FFF2-40B4-BE49-F238E27FC236}">
                  <a16:creationId xmlns:a16="http://schemas.microsoft.com/office/drawing/2014/main" id="{F50FB3F5-D88B-4589-BE17-6E98E181E411}"/>
                </a:ext>
              </a:extLst>
            </p:cNvPr>
            <p:cNvSpPr/>
            <p:nvPr/>
          </p:nvSpPr>
          <p:spPr>
            <a:xfrm>
              <a:off x="6348356" y="1246365"/>
              <a:ext cx="2438241" cy="678896"/>
            </a:xfrm>
            <a:prstGeom prst="snip2DiagRect">
              <a:avLst>
                <a:gd name="adj1" fmla="val 0"/>
                <a:gd name="adj2" fmla="val 11831"/>
              </a:avLst>
            </a:prstGeom>
            <a:solidFill>
              <a:srgbClr val="39523E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6" name="矩形: 圓角 195">
              <a:extLst>
                <a:ext uri="{FF2B5EF4-FFF2-40B4-BE49-F238E27FC236}">
                  <a16:creationId xmlns:a16="http://schemas.microsoft.com/office/drawing/2014/main" id="{0991C451-EF29-45A2-973C-A68A663AD358}"/>
                </a:ext>
              </a:extLst>
            </p:cNvPr>
            <p:cNvSpPr/>
            <p:nvPr/>
          </p:nvSpPr>
          <p:spPr>
            <a:xfrm>
              <a:off x="6331819" y="1177001"/>
              <a:ext cx="2425164" cy="710335"/>
            </a:xfrm>
            <a:prstGeom prst="roundRect">
              <a:avLst>
                <a:gd name="adj" fmla="val 3376"/>
              </a:avLst>
            </a:prstGeom>
            <a:gradFill>
              <a:gsLst>
                <a:gs pos="0">
                  <a:schemeClr val="bg1"/>
                </a:gs>
                <a:gs pos="100000">
                  <a:srgbClr val="D7EBFD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2550"/>
                </a:lnSpc>
              </a:pPr>
              <a:endPara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86" name="群組 185">
            <a:extLst>
              <a:ext uri="{FF2B5EF4-FFF2-40B4-BE49-F238E27FC236}">
                <a16:creationId xmlns:a16="http://schemas.microsoft.com/office/drawing/2014/main" id="{E8781656-67F3-49EF-8198-649ED3BFC8F0}"/>
              </a:ext>
            </a:extLst>
          </p:cNvPr>
          <p:cNvGrpSpPr/>
          <p:nvPr/>
        </p:nvGrpSpPr>
        <p:grpSpPr>
          <a:xfrm>
            <a:off x="5791463" y="1152456"/>
            <a:ext cx="3095697" cy="665517"/>
            <a:chOff x="6331819" y="1170198"/>
            <a:chExt cx="2454778" cy="755063"/>
          </a:xfrm>
        </p:grpSpPr>
        <p:sp>
          <p:nvSpPr>
            <p:cNvPr id="187" name="矩形: 剪去對角角落 186">
              <a:extLst>
                <a:ext uri="{FF2B5EF4-FFF2-40B4-BE49-F238E27FC236}">
                  <a16:creationId xmlns:a16="http://schemas.microsoft.com/office/drawing/2014/main" id="{7ADD1908-EDB2-48FA-BC46-7D563EE79E99}"/>
                </a:ext>
              </a:extLst>
            </p:cNvPr>
            <p:cNvSpPr/>
            <p:nvPr/>
          </p:nvSpPr>
          <p:spPr>
            <a:xfrm>
              <a:off x="6348356" y="1246365"/>
              <a:ext cx="2438241" cy="678896"/>
            </a:xfrm>
            <a:prstGeom prst="snip2DiagRect">
              <a:avLst>
                <a:gd name="adj1" fmla="val 0"/>
                <a:gd name="adj2" fmla="val 11831"/>
              </a:avLst>
            </a:prstGeom>
            <a:solidFill>
              <a:srgbClr val="39523E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8" name="矩形: 圓角 187">
              <a:extLst>
                <a:ext uri="{FF2B5EF4-FFF2-40B4-BE49-F238E27FC236}">
                  <a16:creationId xmlns:a16="http://schemas.microsoft.com/office/drawing/2014/main" id="{1F45DC70-865F-4DC6-8A87-D465AFEFC112}"/>
                </a:ext>
              </a:extLst>
            </p:cNvPr>
            <p:cNvSpPr/>
            <p:nvPr/>
          </p:nvSpPr>
          <p:spPr>
            <a:xfrm>
              <a:off x="6331819" y="1170198"/>
              <a:ext cx="2425164" cy="710336"/>
            </a:xfrm>
            <a:prstGeom prst="roundRect">
              <a:avLst>
                <a:gd name="adj" fmla="val 3376"/>
              </a:avLst>
            </a:prstGeom>
            <a:gradFill>
              <a:gsLst>
                <a:gs pos="0">
                  <a:schemeClr val="bg1"/>
                </a:gs>
                <a:gs pos="100000">
                  <a:srgbClr val="D7EBFD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2550"/>
                </a:lnSpc>
              </a:pPr>
              <a:endPara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89" name="群組 188">
            <a:extLst>
              <a:ext uri="{FF2B5EF4-FFF2-40B4-BE49-F238E27FC236}">
                <a16:creationId xmlns:a16="http://schemas.microsoft.com/office/drawing/2014/main" id="{6A91C2AF-3367-4C66-A21F-E8A9BA3FEE2C}"/>
              </a:ext>
            </a:extLst>
          </p:cNvPr>
          <p:cNvGrpSpPr/>
          <p:nvPr/>
        </p:nvGrpSpPr>
        <p:grpSpPr>
          <a:xfrm>
            <a:off x="6439109" y="2883026"/>
            <a:ext cx="2422966" cy="759806"/>
            <a:chOff x="6341920" y="1177001"/>
            <a:chExt cx="2460454" cy="748260"/>
          </a:xfrm>
        </p:grpSpPr>
        <p:sp>
          <p:nvSpPr>
            <p:cNvPr id="190" name="矩形: 剪去對角角落 189">
              <a:extLst>
                <a:ext uri="{FF2B5EF4-FFF2-40B4-BE49-F238E27FC236}">
                  <a16:creationId xmlns:a16="http://schemas.microsoft.com/office/drawing/2014/main" id="{E1BAB18E-2855-4B60-95A9-63397566E5C8}"/>
                </a:ext>
              </a:extLst>
            </p:cNvPr>
            <p:cNvSpPr/>
            <p:nvPr/>
          </p:nvSpPr>
          <p:spPr>
            <a:xfrm>
              <a:off x="6364133" y="1246365"/>
              <a:ext cx="2438241" cy="678896"/>
            </a:xfrm>
            <a:prstGeom prst="snip2DiagRect">
              <a:avLst>
                <a:gd name="adj1" fmla="val 0"/>
                <a:gd name="adj2" fmla="val 11831"/>
              </a:avLst>
            </a:prstGeom>
            <a:solidFill>
              <a:srgbClr val="39523E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1" name="矩形: 圓角 190">
              <a:extLst>
                <a:ext uri="{FF2B5EF4-FFF2-40B4-BE49-F238E27FC236}">
                  <a16:creationId xmlns:a16="http://schemas.microsoft.com/office/drawing/2014/main" id="{8BA3BB1A-AF38-4FE6-9C01-BFBC92B5BD4F}"/>
                </a:ext>
              </a:extLst>
            </p:cNvPr>
            <p:cNvSpPr/>
            <p:nvPr/>
          </p:nvSpPr>
          <p:spPr>
            <a:xfrm>
              <a:off x="6341920" y="1177001"/>
              <a:ext cx="2425164" cy="710335"/>
            </a:xfrm>
            <a:prstGeom prst="roundRect">
              <a:avLst>
                <a:gd name="adj" fmla="val 3376"/>
              </a:avLst>
            </a:prstGeom>
            <a:gradFill>
              <a:gsLst>
                <a:gs pos="0">
                  <a:schemeClr val="bg1"/>
                </a:gs>
                <a:gs pos="100000">
                  <a:srgbClr val="D7EBFD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2550"/>
                </a:lnSpc>
              </a:pPr>
              <a:endPara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76" name="Google Shape;1029;p60">
            <a:extLst>
              <a:ext uri="{FF2B5EF4-FFF2-40B4-BE49-F238E27FC236}">
                <a16:creationId xmlns:a16="http://schemas.microsoft.com/office/drawing/2014/main" id="{E6E5BF1C-45B4-4339-837A-E4F24709493C}"/>
              </a:ext>
            </a:extLst>
          </p:cNvPr>
          <p:cNvSpPr/>
          <p:nvPr/>
        </p:nvSpPr>
        <p:spPr>
          <a:xfrm>
            <a:off x="1034864" y="4247182"/>
            <a:ext cx="4522900" cy="165636"/>
          </a:xfrm>
          <a:prstGeom prst="rightArrow">
            <a:avLst>
              <a:gd name="adj1" fmla="val 50000"/>
              <a:gd name="adj2" fmla="val 115510"/>
            </a:avLst>
          </a:prstGeom>
          <a:solidFill>
            <a:srgbClr val="FFE07D"/>
          </a:solidFill>
          <a:ln>
            <a:noFill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351"/>
            </a:pPr>
            <a:endParaRPr lang="zh-TW" altLang="en-US" sz="1013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22" name="群組 121">
            <a:extLst>
              <a:ext uri="{FF2B5EF4-FFF2-40B4-BE49-F238E27FC236}">
                <a16:creationId xmlns:a16="http://schemas.microsoft.com/office/drawing/2014/main" id="{0A6C09DF-7E05-46AC-B439-10AB2549E3C2}"/>
              </a:ext>
            </a:extLst>
          </p:cNvPr>
          <p:cNvGrpSpPr/>
          <p:nvPr/>
        </p:nvGrpSpPr>
        <p:grpSpPr>
          <a:xfrm>
            <a:off x="927685" y="1389508"/>
            <a:ext cx="4598264" cy="1994381"/>
            <a:chOff x="876301" y="1653972"/>
            <a:chExt cx="4910600" cy="1994381"/>
          </a:xfrm>
        </p:grpSpPr>
        <p:sp>
          <p:nvSpPr>
            <p:cNvPr id="123" name="Google Shape;1029;p60">
              <a:extLst>
                <a:ext uri="{FF2B5EF4-FFF2-40B4-BE49-F238E27FC236}">
                  <a16:creationId xmlns:a16="http://schemas.microsoft.com/office/drawing/2014/main" id="{DC4FCF3E-FCAC-4A9C-A835-2B15A9F8BF62}"/>
                </a:ext>
              </a:extLst>
            </p:cNvPr>
            <p:cNvSpPr/>
            <p:nvPr/>
          </p:nvSpPr>
          <p:spPr>
            <a:xfrm>
              <a:off x="949326" y="2505599"/>
              <a:ext cx="4830117" cy="165636"/>
            </a:xfrm>
            <a:prstGeom prst="rightArrow">
              <a:avLst>
                <a:gd name="adj1" fmla="val 50000"/>
                <a:gd name="adj2" fmla="val 115510"/>
              </a:avLst>
            </a:prstGeom>
            <a:solidFill>
              <a:srgbClr val="FFE07D"/>
            </a:solidFill>
            <a:ln>
              <a:noFill/>
            </a:ln>
            <a:effectLst>
              <a:outerShdw blurRad="889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SzPts val="1351"/>
              </a:pPr>
              <a:endParaRPr lang="zh-TW" altLang="en-US" sz="1013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5" name="Google Shape;1029;p60">
              <a:extLst>
                <a:ext uri="{FF2B5EF4-FFF2-40B4-BE49-F238E27FC236}">
                  <a16:creationId xmlns:a16="http://schemas.microsoft.com/office/drawing/2014/main" id="{A25AEC70-BDC2-4A7D-A7C3-F6BAA66C0CF5}"/>
                </a:ext>
              </a:extLst>
            </p:cNvPr>
            <p:cNvSpPr/>
            <p:nvPr/>
          </p:nvSpPr>
          <p:spPr>
            <a:xfrm>
              <a:off x="876301" y="1653972"/>
              <a:ext cx="4910600" cy="165636"/>
            </a:xfrm>
            <a:prstGeom prst="rightArrow">
              <a:avLst>
                <a:gd name="adj1" fmla="val 50000"/>
                <a:gd name="adj2" fmla="val 115510"/>
              </a:avLst>
            </a:prstGeom>
            <a:solidFill>
              <a:srgbClr val="FFE07D"/>
            </a:solidFill>
            <a:ln>
              <a:noFill/>
            </a:ln>
            <a:effectLst>
              <a:outerShdw blurRad="889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SzPts val="1351"/>
              </a:pPr>
              <a:endParaRPr lang="zh-TW" altLang="en-US" sz="1013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6" name="Google Shape;1029;p60">
              <a:extLst>
                <a:ext uri="{FF2B5EF4-FFF2-40B4-BE49-F238E27FC236}">
                  <a16:creationId xmlns:a16="http://schemas.microsoft.com/office/drawing/2014/main" id="{AEF439B8-91D7-4EF1-8E06-33E7FA9F897D}"/>
                </a:ext>
              </a:extLst>
            </p:cNvPr>
            <p:cNvSpPr/>
            <p:nvPr/>
          </p:nvSpPr>
          <p:spPr>
            <a:xfrm>
              <a:off x="1402505" y="3482717"/>
              <a:ext cx="4236840" cy="165636"/>
            </a:xfrm>
            <a:prstGeom prst="rightArrow">
              <a:avLst>
                <a:gd name="adj1" fmla="val 50000"/>
                <a:gd name="adj2" fmla="val 115510"/>
              </a:avLst>
            </a:prstGeom>
            <a:solidFill>
              <a:srgbClr val="FFE07D"/>
            </a:solidFill>
            <a:ln>
              <a:noFill/>
            </a:ln>
            <a:effectLst>
              <a:outerShdw blurRad="889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SzPts val="1351"/>
              </a:pPr>
              <a:endParaRPr lang="zh-TW" altLang="en-US" sz="1013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127" name="圖片 126" descr="一張含有 光, 彩色, 走路中, 傘 的圖片&#10;&#10;自動產生的描述">
            <a:extLst>
              <a:ext uri="{FF2B5EF4-FFF2-40B4-BE49-F238E27FC236}">
                <a16:creationId xmlns:a16="http://schemas.microsoft.com/office/drawing/2014/main" id="{470498DA-B974-4D8A-916D-E9D8AD4B70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3184898" y="2832026"/>
            <a:ext cx="222833" cy="139014"/>
          </a:xfrm>
          <a:prstGeom prst="rect">
            <a:avLst/>
          </a:prstGeom>
        </p:spPr>
      </p:pic>
      <p:pic>
        <p:nvPicPr>
          <p:cNvPr id="128" name="圖片 127" descr="一張含有 電子用品, 電腦, 立體 的圖片&#10;&#10;自動產生的描述">
            <a:extLst>
              <a:ext uri="{FF2B5EF4-FFF2-40B4-BE49-F238E27FC236}">
                <a16:creationId xmlns:a16="http://schemas.microsoft.com/office/drawing/2014/main" id="{DAEAA35E-CA1D-4F1E-94C1-3FC31755AD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0960" y="3399354"/>
            <a:ext cx="1160367" cy="290552"/>
          </a:xfrm>
          <a:prstGeom prst="rect">
            <a:avLst/>
          </a:prstGeom>
        </p:spPr>
      </p:pic>
      <p:pic>
        <p:nvPicPr>
          <p:cNvPr id="129" name="圖片 128" descr="一張含有 電子用品, 監視器, 電腦, 相片 的圖片&#10;&#10;自動產生的描述">
            <a:extLst>
              <a:ext uri="{FF2B5EF4-FFF2-40B4-BE49-F238E27FC236}">
                <a16:creationId xmlns:a16="http://schemas.microsoft.com/office/drawing/2014/main" id="{868423C6-3FDE-436E-AAA9-117B44FB24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7058" y="3520505"/>
            <a:ext cx="1169407" cy="155876"/>
          </a:xfrm>
          <a:prstGeom prst="rect">
            <a:avLst/>
          </a:prstGeom>
        </p:spPr>
      </p:pic>
      <p:pic>
        <p:nvPicPr>
          <p:cNvPr id="130" name="Google Shape;1028;p60">
            <a:extLst>
              <a:ext uri="{FF2B5EF4-FFF2-40B4-BE49-F238E27FC236}">
                <a16:creationId xmlns:a16="http://schemas.microsoft.com/office/drawing/2014/main" id="{F6B9C2A0-BCCD-4657-B9E6-E4ACED46742B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9690" y="4073027"/>
            <a:ext cx="1982572" cy="495496"/>
          </a:xfrm>
          <a:prstGeom prst="rect">
            <a:avLst/>
          </a:prstGeom>
          <a:noFill/>
          <a:ln>
            <a:noFill/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1" name="Google Shape;1037;p60">
            <a:extLst>
              <a:ext uri="{FF2B5EF4-FFF2-40B4-BE49-F238E27FC236}">
                <a16:creationId xmlns:a16="http://schemas.microsoft.com/office/drawing/2014/main" id="{DC1500EA-7320-41D1-A5DF-25B3665C2340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5594" y="1079171"/>
            <a:ext cx="828789" cy="828789"/>
          </a:xfrm>
          <a:prstGeom prst="rect">
            <a:avLst/>
          </a:prstGeom>
          <a:noFill/>
          <a:ln>
            <a:noFill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2" name="圖片 131">
            <a:extLst>
              <a:ext uri="{FF2B5EF4-FFF2-40B4-BE49-F238E27FC236}">
                <a16:creationId xmlns:a16="http://schemas.microsoft.com/office/drawing/2014/main" id="{9CB1F1B1-3C16-4093-B690-9C16C117F38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0946" y="3983812"/>
            <a:ext cx="1990006" cy="759807"/>
          </a:xfrm>
          <a:prstGeom prst="rect">
            <a:avLst/>
          </a:prstGeom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3" name="群組 132">
            <a:extLst>
              <a:ext uri="{FF2B5EF4-FFF2-40B4-BE49-F238E27FC236}">
                <a16:creationId xmlns:a16="http://schemas.microsoft.com/office/drawing/2014/main" id="{3C3D878F-5F3B-4CE3-9D56-1B7EA126A16C}"/>
              </a:ext>
            </a:extLst>
          </p:cNvPr>
          <p:cNvGrpSpPr/>
          <p:nvPr/>
        </p:nvGrpSpPr>
        <p:grpSpPr>
          <a:xfrm>
            <a:off x="379401" y="1933213"/>
            <a:ext cx="744338" cy="744338"/>
            <a:chOff x="373507" y="2006514"/>
            <a:chExt cx="744338" cy="744338"/>
          </a:xfrm>
        </p:grpSpPr>
        <p:sp>
          <p:nvSpPr>
            <p:cNvPr id="134" name="橢圓 133">
              <a:extLst>
                <a:ext uri="{FF2B5EF4-FFF2-40B4-BE49-F238E27FC236}">
                  <a16:creationId xmlns:a16="http://schemas.microsoft.com/office/drawing/2014/main" id="{1B5293DE-DB2C-4427-95F8-B901601B7C73}"/>
                </a:ext>
              </a:extLst>
            </p:cNvPr>
            <p:cNvSpPr/>
            <p:nvPr/>
          </p:nvSpPr>
          <p:spPr>
            <a:xfrm>
              <a:off x="373507" y="2006514"/>
              <a:ext cx="744338" cy="744338"/>
            </a:xfrm>
            <a:prstGeom prst="ellipse">
              <a:avLst/>
            </a:prstGeom>
            <a:solidFill>
              <a:srgbClr val="39523E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pic>
          <p:nvPicPr>
            <p:cNvPr id="135" name="圖片 134">
              <a:extLst>
                <a:ext uri="{FF2B5EF4-FFF2-40B4-BE49-F238E27FC236}">
                  <a16:creationId xmlns:a16="http://schemas.microsoft.com/office/drawing/2014/main" id="{C1805A7C-74E4-441A-9378-3F9E9E53797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1454" y="2078790"/>
              <a:ext cx="621049" cy="62104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36" name="矩形: 圓角 135">
            <a:extLst>
              <a:ext uri="{FF2B5EF4-FFF2-40B4-BE49-F238E27FC236}">
                <a16:creationId xmlns:a16="http://schemas.microsoft.com/office/drawing/2014/main" id="{3D42069B-35D4-4FD1-95FE-B145906678D6}"/>
              </a:ext>
            </a:extLst>
          </p:cNvPr>
          <p:cNvSpPr/>
          <p:nvPr/>
        </p:nvSpPr>
        <p:spPr>
          <a:xfrm>
            <a:off x="1682297" y="1308400"/>
            <a:ext cx="2729240" cy="341197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138" name="矩形: 圓角 137">
            <a:extLst>
              <a:ext uri="{FF2B5EF4-FFF2-40B4-BE49-F238E27FC236}">
                <a16:creationId xmlns:a16="http://schemas.microsoft.com/office/drawing/2014/main" id="{99BE5C38-1AAF-425E-839D-F7AD34D70C59}"/>
              </a:ext>
            </a:extLst>
          </p:cNvPr>
          <p:cNvSpPr/>
          <p:nvPr/>
        </p:nvSpPr>
        <p:spPr>
          <a:xfrm>
            <a:off x="1711520" y="2136022"/>
            <a:ext cx="2696591" cy="341197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140" name="矩形: 圓角 139">
            <a:extLst>
              <a:ext uri="{FF2B5EF4-FFF2-40B4-BE49-F238E27FC236}">
                <a16:creationId xmlns:a16="http://schemas.microsoft.com/office/drawing/2014/main" id="{F2754F99-08A9-4D59-9A7D-BB2CE897C425}"/>
              </a:ext>
            </a:extLst>
          </p:cNvPr>
          <p:cNvSpPr/>
          <p:nvPr/>
        </p:nvSpPr>
        <p:spPr>
          <a:xfrm>
            <a:off x="1906779" y="3214722"/>
            <a:ext cx="2462838" cy="341197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pic>
        <p:nvPicPr>
          <p:cNvPr id="142" name="圖形 1">
            <a:extLst>
              <a:ext uri="{FF2B5EF4-FFF2-40B4-BE49-F238E27FC236}">
                <a16:creationId xmlns:a16="http://schemas.microsoft.com/office/drawing/2014/main" id="{732D075E-FE26-4C94-8EA2-2E1A46C9E5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988175" y="2667270"/>
            <a:ext cx="903985" cy="594275"/>
          </a:xfrm>
          <a:prstGeom prst="rect">
            <a:avLst/>
          </a:prstGeom>
        </p:spPr>
      </p:pic>
      <p:grpSp>
        <p:nvGrpSpPr>
          <p:cNvPr id="143" name="群組 142">
            <a:extLst>
              <a:ext uri="{FF2B5EF4-FFF2-40B4-BE49-F238E27FC236}">
                <a16:creationId xmlns:a16="http://schemas.microsoft.com/office/drawing/2014/main" id="{430B3980-6156-4ACF-89CC-E9C1424E14E0}"/>
              </a:ext>
            </a:extLst>
          </p:cNvPr>
          <p:cNvGrpSpPr/>
          <p:nvPr/>
        </p:nvGrpSpPr>
        <p:grpSpPr>
          <a:xfrm>
            <a:off x="180282" y="2795421"/>
            <a:ext cx="1597372" cy="1040382"/>
            <a:chOff x="253140" y="3132718"/>
            <a:chExt cx="1597372" cy="1040382"/>
          </a:xfrm>
        </p:grpSpPr>
        <p:sp>
          <p:nvSpPr>
            <p:cNvPr id="144" name="Rounded Rectangle 97">
              <a:extLst>
                <a:ext uri="{FF2B5EF4-FFF2-40B4-BE49-F238E27FC236}">
                  <a16:creationId xmlns:a16="http://schemas.microsoft.com/office/drawing/2014/main" id="{9146ECE7-BCC8-4267-86CB-A54C1CB1C374}"/>
                </a:ext>
              </a:extLst>
            </p:cNvPr>
            <p:cNvSpPr/>
            <p:nvPr/>
          </p:nvSpPr>
          <p:spPr bwMode="auto">
            <a:xfrm>
              <a:off x="253140" y="3132718"/>
              <a:ext cx="1597372" cy="1040382"/>
            </a:xfrm>
            <a:prstGeom prst="roundRect">
              <a:avLst>
                <a:gd name="adj" fmla="val 10931"/>
              </a:avLst>
            </a:prstGeom>
            <a:gradFill>
              <a:gsLst>
                <a:gs pos="100000">
                  <a:srgbClr val="E1FFFF"/>
                </a:gs>
                <a:gs pos="0">
                  <a:schemeClr val="bg1"/>
                </a:gs>
              </a:gsLst>
              <a:lin ang="5400000" scaled="1"/>
            </a:gradFill>
            <a:ln>
              <a:noFill/>
            </a:ln>
            <a:effectLst>
              <a:outerShdw blurRad="2413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TW" altLang="en-US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45" name="Group 110">
              <a:extLst>
                <a:ext uri="{FF2B5EF4-FFF2-40B4-BE49-F238E27FC236}">
                  <a16:creationId xmlns:a16="http://schemas.microsoft.com/office/drawing/2014/main" id="{46B87055-C4E7-418A-A4F8-BDECAA8E77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1401" y="3763174"/>
              <a:ext cx="651112" cy="362525"/>
              <a:chOff x="9492767" y="3749429"/>
              <a:chExt cx="648036" cy="360615"/>
            </a:xfrm>
          </p:grpSpPr>
          <p:sp>
            <p:nvSpPr>
              <p:cNvPr id="157" name="Trapezoid 117">
                <a:extLst>
                  <a:ext uri="{FF2B5EF4-FFF2-40B4-BE49-F238E27FC236}">
                    <a16:creationId xmlns:a16="http://schemas.microsoft.com/office/drawing/2014/main" id="{5349C0ED-67D9-427E-B482-F36DFC1BE55C}"/>
                  </a:ext>
                </a:extLst>
              </p:cNvPr>
              <p:cNvSpPr/>
              <p:nvPr/>
            </p:nvSpPr>
            <p:spPr bwMode="auto">
              <a:xfrm>
                <a:off x="9492767" y="4059246"/>
                <a:ext cx="648036" cy="50798"/>
              </a:xfrm>
              <a:prstGeom prst="trapezoid">
                <a:avLst>
                  <a:gd name="adj" fmla="val 118095"/>
                </a:avLst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 altLang="zh-TW" sz="10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158" name="Picture 3">
                <a:extLst>
                  <a:ext uri="{FF2B5EF4-FFF2-40B4-BE49-F238E27FC236}">
                    <a16:creationId xmlns:a16="http://schemas.microsoft.com/office/drawing/2014/main" id="{F32F6D81-6340-4467-8C18-B45A9C4B99B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37749" y="3920137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9" name="Picture 3">
                <a:extLst>
                  <a:ext uri="{FF2B5EF4-FFF2-40B4-BE49-F238E27FC236}">
                    <a16:creationId xmlns:a16="http://schemas.microsoft.com/office/drawing/2014/main" id="{1578D5A8-E7C7-4D46-9587-CC86A7C08E9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7175" y="3920137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0" name="Picture 3">
                <a:extLst>
                  <a:ext uri="{FF2B5EF4-FFF2-40B4-BE49-F238E27FC236}">
                    <a16:creationId xmlns:a16="http://schemas.microsoft.com/office/drawing/2014/main" id="{68D6F215-8532-4CAB-8E19-9D9C71DE76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37749" y="3749429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1" name="Picture 3">
                <a:extLst>
                  <a:ext uri="{FF2B5EF4-FFF2-40B4-BE49-F238E27FC236}">
                    <a16:creationId xmlns:a16="http://schemas.microsoft.com/office/drawing/2014/main" id="{3465582C-E586-4D21-B504-7077B1C38BA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7175" y="3749429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46" name="Bent Arrow 13">
              <a:extLst>
                <a:ext uri="{FF2B5EF4-FFF2-40B4-BE49-F238E27FC236}">
                  <a16:creationId xmlns:a16="http://schemas.microsoft.com/office/drawing/2014/main" id="{F0B6E1A4-A7F1-4917-B36E-512F0DAA7BD6}"/>
                </a:ext>
              </a:extLst>
            </p:cNvPr>
            <p:cNvSpPr/>
            <p:nvPr/>
          </p:nvSpPr>
          <p:spPr bwMode="auto">
            <a:xfrm>
              <a:off x="378452" y="3303548"/>
              <a:ext cx="160582" cy="434263"/>
            </a:xfrm>
            <a:prstGeom prst="bentArrow">
              <a:avLst>
                <a:gd name="adj1" fmla="val 25000"/>
                <a:gd name="adj2" fmla="val 38653"/>
                <a:gd name="adj3" fmla="val 50000"/>
                <a:gd name="adj4" fmla="val 43750"/>
              </a:avLst>
            </a:prstGeom>
            <a:solidFill>
              <a:schemeClr val="accent1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altLang="zh-TW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charset="0"/>
                <a:sym typeface="Arial" panose="020B0604020202020204" pitchFamily="34" charset="0"/>
              </a:endParaRPr>
            </a:p>
          </p:txBody>
        </p:sp>
        <p:sp>
          <p:nvSpPr>
            <p:cNvPr id="147" name="Bent Arrow 129">
              <a:extLst>
                <a:ext uri="{FF2B5EF4-FFF2-40B4-BE49-F238E27FC236}">
                  <a16:creationId xmlns:a16="http://schemas.microsoft.com/office/drawing/2014/main" id="{F50C9BC8-85C7-43C4-BF8E-3A7CE505D829}"/>
                </a:ext>
              </a:extLst>
            </p:cNvPr>
            <p:cNvSpPr/>
            <p:nvPr/>
          </p:nvSpPr>
          <p:spPr bwMode="auto">
            <a:xfrm rot="5400000">
              <a:off x="1407196" y="3465539"/>
              <a:ext cx="413292" cy="145319"/>
            </a:xfrm>
            <a:prstGeom prst="bentArrow">
              <a:avLst>
                <a:gd name="adj1" fmla="val 25000"/>
                <a:gd name="adj2" fmla="val 40880"/>
                <a:gd name="adj3" fmla="val 50000"/>
                <a:gd name="adj4" fmla="val 62500"/>
              </a:avLst>
            </a:prstGeom>
            <a:solidFill>
              <a:schemeClr val="accent1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zh-TW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charset="0"/>
                <a:sym typeface="Arial" panose="020B0604020202020204" pitchFamily="34" charset="0"/>
              </a:endParaRPr>
            </a:p>
          </p:txBody>
        </p:sp>
        <p:sp>
          <p:nvSpPr>
            <p:cNvPr id="148" name="TextBox 25">
              <a:extLst>
                <a:ext uri="{FF2B5EF4-FFF2-40B4-BE49-F238E27FC236}">
                  <a16:creationId xmlns:a16="http://schemas.microsoft.com/office/drawing/2014/main" id="{43C9DA61-1F7D-41DA-957D-5953A2F063B5}"/>
                </a:ext>
              </a:extLst>
            </p:cNvPr>
            <p:cNvSpPr txBox="1"/>
            <p:nvPr/>
          </p:nvSpPr>
          <p:spPr bwMode="auto">
            <a:xfrm>
              <a:off x="509561" y="3375512"/>
              <a:ext cx="1078264" cy="369332"/>
            </a:xfrm>
            <a:prstGeom prst="rect">
              <a:avLst/>
            </a:prstGeom>
          </p:spPr>
          <p:txBody>
            <a:bodyPr wrap="square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900" b="1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Real-time </a:t>
              </a:r>
              <a:endParaRPr lang="en-US" sz="900" b="1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en-US" sz="900" b="1" err="1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SnapSync</a:t>
              </a:r>
              <a:endParaRPr lang="en-US" sz="9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Rounded Rectangle 106">
              <a:extLst>
                <a:ext uri="{FF2B5EF4-FFF2-40B4-BE49-F238E27FC236}">
                  <a16:creationId xmlns:a16="http://schemas.microsoft.com/office/drawing/2014/main" id="{B94D55FD-0CDA-4B8F-A717-5201028A0D4A}"/>
                </a:ext>
              </a:extLst>
            </p:cNvPr>
            <p:cNvSpPr/>
            <p:nvPr/>
          </p:nvSpPr>
          <p:spPr bwMode="auto">
            <a:xfrm>
              <a:off x="583768" y="3188905"/>
              <a:ext cx="926997" cy="81842"/>
            </a:xfrm>
            <a:prstGeom prst="roundRect">
              <a:avLst/>
            </a:prstGeom>
            <a:gradFill>
              <a:gsLst>
                <a:gs pos="0">
                  <a:srgbClr val="0294C1"/>
                </a:gs>
                <a:gs pos="100000">
                  <a:srgbClr val="0A57A3"/>
                </a:gs>
              </a:gsLst>
              <a:lin ang="0" scaled="0"/>
            </a:gradFill>
            <a:ln w="12700">
              <a:noFill/>
            </a:ln>
            <a:effectLst>
              <a:outerShdw blurRad="88900" dist="38100" dir="2700000" sx="80000" sy="8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sz="4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0" name="Rounded Rectangle 106">
              <a:extLst>
                <a:ext uri="{FF2B5EF4-FFF2-40B4-BE49-F238E27FC236}">
                  <a16:creationId xmlns:a16="http://schemas.microsoft.com/office/drawing/2014/main" id="{6E97FD0B-F2A8-425E-8BE7-29E13EF33EA8}"/>
                </a:ext>
              </a:extLst>
            </p:cNvPr>
            <p:cNvSpPr/>
            <p:nvPr/>
          </p:nvSpPr>
          <p:spPr bwMode="auto">
            <a:xfrm>
              <a:off x="583768" y="3309446"/>
              <a:ext cx="926997" cy="81842"/>
            </a:xfrm>
            <a:prstGeom prst="roundRect">
              <a:avLst/>
            </a:prstGeom>
            <a:gradFill>
              <a:gsLst>
                <a:gs pos="0">
                  <a:srgbClr val="0294C1"/>
                </a:gs>
                <a:gs pos="100000">
                  <a:srgbClr val="0A57A3"/>
                </a:gs>
              </a:gsLst>
              <a:lin ang="0" scaled="0"/>
            </a:gradFill>
            <a:ln w="12700">
              <a:noFill/>
            </a:ln>
            <a:effectLst>
              <a:outerShdw blurRad="88900" dist="38100" dir="2700000" sx="80000" sy="8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sz="4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51" name="Group 110">
              <a:extLst>
                <a:ext uri="{FF2B5EF4-FFF2-40B4-BE49-F238E27FC236}">
                  <a16:creationId xmlns:a16="http://schemas.microsoft.com/office/drawing/2014/main" id="{4A9290B8-8F51-4C8B-8520-FDD10B3231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3449" y="3763174"/>
              <a:ext cx="651112" cy="362525"/>
              <a:chOff x="9492767" y="3749429"/>
              <a:chExt cx="648036" cy="360615"/>
            </a:xfrm>
          </p:grpSpPr>
          <p:sp>
            <p:nvSpPr>
              <p:cNvPr id="152" name="Trapezoid 117">
                <a:extLst>
                  <a:ext uri="{FF2B5EF4-FFF2-40B4-BE49-F238E27FC236}">
                    <a16:creationId xmlns:a16="http://schemas.microsoft.com/office/drawing/2014/main" id="{C4464221-6C99-436F-BB2C-324AC58759A3}"/>
                  </a:ext>
                </a:extLst>
              </p:cNvPr>
              <p:cNvSpPr/>
              <p:nvPr/>
            </p:nvSpPr>
            <p:spPr bwMode="auto">
              <a:xfrm>
                <a:off x="9492767" y="4059246"/>
                <a:ext cx="648036" cy="50798"/>
              </a:xfrm>
              <a:prstGeom prst="trapezoid">
                <a:avLst>
                  <a:gd name="adj" fmla="val 118095"/>
                </a:avLst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 altLang="zh-TW" sz="10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153" name="Picture 3">
                <a:extLst>
                  <a:ext uri="{FF2B5EF4-FFF2-40B4-BE49-F238E27FC236}">
                    <a16:creationId xmlns:a16="http://schemas.microsoft.com/office/drawing/2014/main" id="{68D12759-63C3-4249-9056-188C38ABF46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37749" y="3920137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4" name="Picture 3">
                <a:extLst>
                  <a:ext uri="{FF2B5EF4-FFF2-40B4-BE49-F238E27FC236}">
                    <a16:creationId xmlns:a16="http://schemas.microsoft.com/office/drawing/2014/main" id="{47BB0147-9614-4A58-81D2-8E557F64814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7175" y="3920137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5" name="Picture 3">
                <a:extLst>
                  <a:ext uri="{FF2B5EF4-FFF2-40B4-BE49-F238E27FC236}">
                    <a16:creationId xmlns:a16="http://schemas.microsoft.com/office/drawing/2014/main" id="{BB3F38A2-914E-4517-A039-9647BC212D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37749" y="3749429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6" name="Picture 3">
                <a:extLst>
                  <a:ext uri="{FF2B5EF4-FFF2-40B4-BE49-F238E27FC236}">
                    <a16:creationId xmlns:a16="http://schemas.microsoft.com/office/drawing/2014/main" id="{264CFF35-FAB5-4FBC-8671-8A1066F855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7175" y="3749429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162" name="Google Shape;1037;p60">
            <a:extLst>
              <a:ext uri="{FF2B5EF4-FFF2-40B4-BE49-F238E27FC236}">
                <a16:creationId xmlns:a16="http://schemas.microsoft.com/office/drawing/2014/main" id="{F2D2A112-B350-4057-892A-485E681FF85B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69460" y="1079171"/>
            <a:ext cx="828789" cy="828789"/>
          </a:xfrm>
          <a:prstGeom prst="rect">
            <a:avLst/>
          </a:prstGeom>
          <a:noFill/>
          <a:ln>
            <a:noFill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63" name="群組 162">
            <a:extLst>
              <a:ext uri="{FF2B5EF4-FFF2-40B4-BE49-F238E27FC236}">
                <a16:creationId xmlns:a16="http://schemas.microsoft.com/office/drawing/2014/main" id="{42869923-4E98-40C9-8F60-E34945CA704D}"/>
              </a:ext>
            </a:extLst>
          </p:cNvPr>
          <p:cNvGrpSpPr/>
          <p:nvPr/>
        </p:nvGrpSpPr>
        <p:grpSpPr>
          <a:xfrm>
            <a:off x="4943267" y="1933213"/>
            <a:ext cx="744338" cy="744338"/>
            <a:chOff x="373507" y="2006514"/>
            <a:chExt cx="744338" cy="744338"/>
          </a:xfrm>
        </p:grpSpPr>
        <p:sp>
          <p:nvSpPr>
            <p:cNvPr id="164" name="橢圓 163">
              <a:extLst>
                <a:ext uri="{FF2B5EF4-FFF2-40B4-BE49-F238E27FC236}">
                  <a16:creationId xmlns:a16="http://schemas.microsoft.com/office/drawing/2014/main" id="{8D82A4BF-408E-4276-8C6C-A381DB47EF6C}"/>
                </a:ext>
              </a:extLst>
            </p:cNvPr>
            <p:cNvSpPr/>
            <p:nvPr/>
          </p:nvSpPr>
          <p:spPr>
            <a:xfrm>
              <a:off x="373507" y="2006514"/>
              <a:ext cx="744338" cy="744338"/>
            </a:xfrm>
            <a:prstGeom prst="ellipse">
              <a:avLst/>
            </a:prstGeom>
            <a:solidFill>
              <a:srgbClr val="39523E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pic>
          <p:nvPicPr>
            <p:cNvPr id="165" name="圖片 164">
              <a:extLst>
                <a:ext uri="{FF2B5EF4-FFF2-40B4-BE49-F238E27FC236}">
                  <a16:creationId xmlns:a16="http://schemas.microsoft.com/office/drawing/2014/main" id="{82074197-D6EB-4838-8DB1-33ADBD7D0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1454" y="2078790"/>
              <a:ext cx="621049" cy="62104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66" name="群組 165">
            <a:extLst>
              <a:ext uri="{FF2B5EF4-FFF2-40B4-BE49-F238E27FC236}">
                <a16:creationId xmlns:a16="http://schemas.microsoft.com/office/drawing/2014/main" id="{0E02485C-5630-468E-A6A9-4A6A7B10B742}"/>
              </a:ext>
            </a:extLst>
          </p:cNvPr>
          <p:cNvGrpSpPr/>
          <p:nvPr/>
        </p:nvGrpSpPr>
        <p:grpSpPr>
          <a:xfrm>
            <a:off x="4744148" y="2795421"/>
            <a:ext cx="1597372" cy="1040382"/>
            <a:chOff x="253140" y="3132718"/>
            <a:chExt cx="1597372" cy="1040382"/>
          </a:xfrm>
        </p:grpSpPr>
        <p:sp>
          <p:nvSpPr>
            <p:cNvPr id="167" name="Rounded Rectangle 97">
              <a:extLst>
                <a:ext uri="{FF2B5EF4-FFF2-40B4-BE49-F238E27FC236}">
                  <a16:creationId xmlns:a16="http://schemas.microsoft.com/office/drawing/2014/main" id="{05455056-CD3D-476E-AACA-14A22BD3FBB2}"/>
                </a:ext>
              </a:extLst>
            </p:cNvPr>
            <p:cNvSpPr/>
            <p:nvPr/>
          </p:nvSpPr>
          <p:spPr bwMode="auto">
            <a:xfrm>
              <a:off x="253140" y="3132718"/>
              <a:ext cx="1597372" cy="1040382"/>
            </a:xfrm>
            <a:prstGeom prst="roundRect">
              <a:avLst>
                <a:gd name="adj" fmla="val 10931"/>
              </a:avLst>
            </a:prstGeom>
            <a:gradFill>
              <a:gsLst>
                <a:gs pos="100000">
                  <a:srgbClr val="E1FFFF"/>
                </a:gs>
                <a:gs pos="0">
                  <a:schemeClr val="bg1"/>
                </a:gs>
              </a:gsLst>
              <a:lin ang="5400000" scaled="1"/>
            </a:gradFill>
            <a:ln>
              <a:noFill/>
            </a:ln>
            <a:effectLst>
              <a:outerShdw blurRad="2413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TW" altLang="en-US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68" name="Group 110">
              <a:extLst>
                <a:ext uri="{FF2B5EF4-FFF2-40B4-BE49-F238E27FC236}">
                  <a16:creationId xmlns:a16="http://schemas.microsoft.com/office/drawing/2014/main" id="{490E49D1-8265-4030-A5F6-36513BC5DC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1401" y="3763174"/>
              <a:ext cx="651112" cy="362525"/>
              <a:chOff x="9492767" y="3749429"/>
              <a:chExt cx="648036" cy="360615"/>
            </a:xfrm>
          </p:grpSpPr>
          <p:sp>
            <p:nvSpPr>
              <p:cNvPr id="180" name="Trapezoid 117">
                <a:extLst>
                  <a:ext uri="{FF2B5EF4-FFF2-40B4-BE49-F238E27FC236}">
                    <a16:creationId xmlns:a16="http://schemas.microsoft.com/office/drawing/2014/main" id="{01112ADF-CA42-4B71-84DD-904DE6BC7636}"/>
                  </a:ext>
                </a:extLst>
              </p:cNvPr>
              <p:cNvSpPr/>
              <p:nvPr/>
            </p:nvSpPr>
            <p:spPr bwMode="auto">
              <a:xfrm>
                <a:off x="9492767" y="4059246"/>
                <a:ext cx="648036" cy="50798"/>
              </a:xfrm>
              <a:prstGeom prst="trapezoid">
                <a:avLst>
                  <a:gd name="adj" fmla="val 118095"/>
                </a:avLst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 altLang="zh-TW" sz="10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181" name="Picture 3">
                <a:extLst>
                  <a:ext uri="{FF2B5EF4-FFF2-40B4-BE49-F238E27FC236}">
                    <a16:creationId xmlns:a16="http://schemas.microsoft.com/office/drawing/2014/main" id="{511DB5FC-1713-4F9F-9D9E-4AC10F4F0A4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37749" y="3920137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2" name="Picture 3">
                <a:extLst>
                  <a:ext uri="{FF2B5EF4-FFF2-40B4-BE49-F238E27FC236}">
                    <a16:creationId xmlns:a16="http://schemas.microsoft.com/office/drawing/2014/main" id="{73883DCA-C182-4C53-A39A-0FF597FAD83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7175" y="3920137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3" name="Picture 3">
                <a:extLst>
                  <a:ext uri="{FF2B5EF4-FFF2-40B4-BE49-F238E27FC236}">
                    <a16:creationId xmlns:a16="http://schemas.microsoft.com/office/drawing/2014/main" id="{DE0300BD-1F32-4652-990B-00FC212F7D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37749" y="3749429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4" name="Picture 3">
                <a:extLst>
                  <a:ext uri="{FF2B5EF4-FFF2-40B4-BE49-F238E27FC236}">
                    <a16:creationId xmlns:a16="http://schemas.microsoft.com/office/drawing/2014/main" id="{71E56307-4552-489D-967E-978C2758EC5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7175" y="3749429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69" name="Bent Arrow 13">
              <a:extLst>
                <a:ext uri="{FF2B5EF4-FFF2-40B4-BE49-F238E27FC236}">
                  <a16:creationId xmlns:a16="http://schemas.microsoft.com/office/drawing/2014/main" id="{A252F115-0554-4416-A671-8DBF50BAF66A}"/>
                </a:ext>
              </a:extLst>
            </p:cNvPr>
            <p:cNvSpPr/>
            <p:nvPr/>
          </p:nvSpPr>
          <p:spPr bwMode="auto">
            <a:xfrm>
              <a:off x="378452" y="3303548"/>
              <a:ext cx="160582" cy="434263"/>
            </a:xfrm>
            <a:prstGeom prst="bentArrow">
              <a:avLst>
                <a:gd name="adj1" fmla="val 25000"/>
                <a:gd name="adj2" fmla="val 38653"/>
                <a:gd name="adj3" fmla="val 50000"/>
                <a:gd name="adj4" fmla="val 43750"/>
              </a:avLst>
            </a:prstGeom>
            <a:solidFill>
              <a:schemeClr val="accent1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altLang="zh-TW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charset="0"/>
                <a:sym typeface="Arial" panose="020B0604020202020204" pitchFamily="34" charset="0"/>
              </a:endParaRPr>
            </a:p>
          </p:txBody>
        </p:sp>
        <p:sp>
          <p:nvSpPr>
            <p:cNvPr id="170" name="Bent Arrow 129">
              <a:extLst>
                <a:ext uri="{FF2B5EF4-FFF2-40B4-BE49-F238E27FC236}">
                  <a16:creationId xmlns:a16="http://schemas.microsoft.com/office/drawing/2014/main" id="{D2187392-A134-4129-9FBA-F0A426C984EC}"/>
                </a:ext>
              </a:extLst>
            </p:cNvPr>
            <p:cNvSpPr/>
            <p:nvPr/>
          </p:nvSpPr>
          <p:spPr bwMode="auto">
            <a:xfrm rot="5400000">
              <a:off x="1407196" y="3465539"/>
              <a:ext cx="413292" cy="145319"/>
            </a:xfrm>
            <a:prstGeom prst="bentArrow">
              <a:avLst>
                <a:gd name="adj1" fmla="val 25000"/>
                <a:gd name="adj2" fmla="val 40880"/>
                <a:gd name="adj3" fmla="val 50000"/>
                <a:gd name="adj4" fmla="val 62500"/>
              </a:avLst>
            </a:prstGeom>
            <a:solidFill>
              <a:schemeClr val="accent1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zh-TW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charset="0"/>
                <a:sym typeface="Arial" panose="020B0604020202020204" pitchFamily="34" charset="0"/>
              </a:endParaRPr>
            </a:p>
          </p:txBody>
        </p:sp>
        <p:sp>
          <p:nvSpPr>
            <p:cNvPr id="171" name="TextBox 25">
              <a:extLst>
                <a:ext uri="{FF2B5EF4-FFF2-40B4-BE49-F238E27FC236}">
                  <a16:creationId xmlns:a16="http://schemas.microsoft.com/office/drawing/2014/main" id="{6FFF7FF3-A103-4944-BA4D-C3855DC43553}"/>
                </a:ext>
              </a:extLst>
            </p:cNvPr>
            <p:cNvSpPr txBox="1"/>
            <p:nvPr/>
          </p:nvSpPr>
          <p:spPr bwMode="auto">
            <a:xfrm>
              <a:off x="509561" y="3375512"/>
              <a:ext cx="1078264" cy="369332"/>
            </a:xfrm>
            <a:prstGeom prst="rect">
              <a:avLst/>
            </a:prstGeom>
          </p:spPr>
          <p:txBody>
            <a:bodyPr wrap="square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900" b="1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Real-time </a:t>
              </a:r>
              <a:endParaRPr lang="en-US" sz="900" b="1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en-US" sz="900" b="1" err="1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SnapSync</a:t>
              </a:r>
              <a:endParaRPr lang="en-US" sz="9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2" name="Rounded Rectangle 106">
              <a:extLst>
                <a:ext uri="{FF2B5EF4-FFF2-40B4-BE49-F238E27FC236}">
                  <a16:creationId xmlns:a16="http://schemas.microsoft.com/office/drawing/2014/main" id="{4B914D3C-3EBF-4899-8B94-8DAA8559BEA2}"/>
                </a:ext>
              </a:extLst>
            </p:cNvPr>
            <p:cNvSpPr/>
            <p:nvPr/>
          </p:nvSpPr>
          <p:spPr bwMode="auto">
            <a:xfrm>
              <a:off x="583768" y="3188905"/>
              <a:ext cx="926997" cy="81842"/>
            </a:xfrm>
            <a:prstGeom prst="roundRect">
              <a:avLst/>
            </a:prstGeom>
            <a:gradFill>
              <a:gsLst>
                <a:gs pos="0">
                  <a:srgbClr val="0294C1"/>
                </a:gs>
                <a:gs pos="100000">
                  <a:srgbClr val="0A57A3"/>
                </a:gs>
              </a:gsLst>
              <a:lin ang="0" scaled="0"/>
            </a:gradFill>
            <a:ln w="12700">
              <a:noFill/>
            </a:ln>
            <a:effectLst>
              <a:outerShdw blurRad="88900" dist="38100" dir="2700000" sx="80000" sy="8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sz="4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73" name="Rounded Rectangle 106">
              <a:extLst>
                <a:ext uri="{FF2B5EF4-FFF2-40B4-BE49-F238E27FC236}">
                  <a16:creationId xmlns:a16="http://schemas.microsoft.com/office/drawing/2014/main" id="{53BFDA4B-A02C-4BE4-B53E-F9209E708CF9}"/>
                </a:ext>
              </a:extLst>
            </p:cNvPr>
            <p:cNvSpPr/>
            <p:nvPr/>
          </p:nvSpPr>
          <p:spPr bwMode="auto">
            <a:xfrm>
              <a:off x="583768" y="3309446"/>
              <a:ext cx="926997" cy="81842"/>
            </a:xfrm>
            <a:prstGeom prst="roundRect">
              <a:avLst/>
            </a:prstGeom>
            <a:gradFill>
              <a:gsLst>
                <a:gs pos="0">
                  <a:srgbClr val="0294C1"/>
                </a:gs>
                <a:gs pos="100000">
                  <a:srgbClr val="0A57A3"/>
                </a:gs>
              </a:gsLst>
              <a:lin ang="0" scaled="0"/>
            </a:gradFill>
            <a:ln w="12700">
              <a:noFill/>
            </a:ln>
            <a:effectLst>
              <a:outerShdw blurRad="88900" dist="38100" dir="2700000" sx="80000" sy="8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sz="4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74" name="Group 110">
              <a:extLst>
                <a:ext uri="{FF2B5EF4-FFF2-40B4-BE49-F238E27FC236}">
                  <a16:creationId xmlns:a16="http://schemas.microsoft.com/office/drawing/2014/main" id="{2EACC38C-B996-4C26-A68F-68715B04E1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3449" y="3763174"/>
              <a:ext cx="651112" cy="362525"/>
              <a:chOff x="9492767" y="3749429"/>
              <a:chExt cx="648036" cy="360615"/>
            </a:xfrm>
          </p:grpSpPr>
          <p:sp>
            <p:nvSpPr>
              <p:cNvPr id="175" name="Trapezoid 117">
                <a:extLst>
                  <a:ext uri="{FF2B5EF4-FFF2-40B4-BE49-F238E27FC236}">
                    <a16:creationId xmlns:a16="http://schemas.microsoft.com/office/drawing/2014/main" id="{87CCABB4-50EB-486C-904F-9A1ECA08D336}"/>
                  </a:ext>
                </a:extLst>
              </p:cNvPr>
              <p:cNvSpPr/>
              <p:nvPr/>
            </p:nvSpPr>
            <p:spPr bwMode="auto">
              <a:xfrm>
                <a:off x="9492767" y="4059246"/>
                <a:ext cx="648036" cy="50798"/>
              </a:xfrm>
              <a:prstGeom prst="trapezoid">
                <a:avLst>
                  <a:gd name="adj" fmla="val 118095"/>
                </a:avLst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 altLang="zh-TW" sz="10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176" name="Picture 3">
                <a:extLst>
                  <a:ext uri="{FF2B5EF4-FFF2-40B4-BE49-F238E27FC236}">
                    <a16:creationId xmlns:a16="http://schemas.microsoft.com/office/drawing/2014/main" id="{8B59B443-2038-45E9-8DDA-F4F1917DD8A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37749" y="3920137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7" name="Picture 3">
                <a:extLst>
                  <a:ext uri="{FF2B5EF4-FFF2-40B4-BE49-F238E27FC236}">
                    <a16:creationId xmlns:a16="http://schemas.microsoft.com/office/drawing/2014/main" id="{B0E277B3-7A3D-4A6F-9B01-1752BB93C9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7175" y="3920137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8" name="Picture 3">
                <a:extLst>
                  <a:ext uri="{FF2B5EF4-FFF2-40B4-BE49-F238E27FC236}">
                    <a16:creationId xmlns:a16="http://schemas.microsoft.com/office/drawing/2014/main" id="{BFD10DC8-603C-48FB-AE66-F299CBC033B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37749" y="3749429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9" name="Picture 3">
                <a:extLst>
                  <a:ext uri="{FF2B5EF4-FFF2-40B4-BE49-F238E27FC236}">
                    <a16:creationId xmlns:a16="http://schemas.microsoft.com/office/drawing/2014/main" id="{65B63D7D-0B64-4C1A-AD34-FDA655C205B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7175" y="3749429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185" name="圖片 184">
            <a:extLst>
              <a:ext uri="{FF2B5EF4-FFF2-40B4-BE49-F238E27FC236}">
                <a16:creationId xmlns:a16="http://schemas.microsoft.com/office/drawing/2014/main" id="{E7DA92B6-EF1E-46E4-A771-DB138BD1115D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9478" y="3874502"/>
            <a:ext cx="1098846" cy="90978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B663A84-C7A9-425F-A368-D3B7AE027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ts val="3750"/>
              </a:lnSpc>
            </a:pPr>
            <a:r>
              <a:rPr lang="en-US" altLang="zh-TW" sz="3600" dirty="0"/>
              <a:t>Three-layer</a:t>
            </a:r>
            <a:r>
              <a:rPr lang="zh-TW" altLang="en-US" sz="3600" dirty="0"/>
              <a:t> </a:t>
            </a:r>
            <a:r>
              <a:rPr lang="en-US" altLang="zh-TW" sz="3600" dirty="0"/>
              <a:t>backup solution</a:t>
            </a:r>
            <a:r>
              <a:rPr lang="zh-TW" altLang="en-US" sz="3600" dirty="0"/>
              <a:t> </a:t>
            </a:r>
            <a:r>
              <a:rPr lang="en-US" altLang="zh-TW" sz="3600" dirty="0"/>
              <a:t>:</a:t>
            </a:r>
            <a:br>
              <a:rPr lang="en-US" altLang="zh-TW" dirty="0"/>
            </a:br>
            <a:r>
              <a:rPr lang="zh-TW" altLang="en-US" sz="2400" dirty="0"/>
              <a:t>Provide you </a:t>
            </a:r>
            <a:r>
              <a:rPr lang="en-US" altLang="zh-TW" sz="2400" dirty="0"/>
              <a:t>the most complete data backup protection</a:t>
            </a:r>
          </a:p>
        </p:txBody>
      </p:sp>
      <p:pic>
        <p:nvPicPr>
          <p:cNvPr id="23" name="圖形 22">
            <a:extLst>
              <a:ext uri="{FF2B5EF4-FFF2-40B4-BE49-F238E27FC236}">
                <a16:creationId xmlns:a16="http://schemas.microsoft.com/office/drawing/2014/main" id="{7E1D8E04-E548-42DF-984A-F9E5DF5A444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-1068853" y="4604713"/>
            <a:ext cx="715560" cy="209819"/>
          </a:xfrm>
          <a:prstGeom prst="rect">
            <a:avLst/>
          </a:prstGeom>
        </p:spPr>
      </p:pic>
      <p:sp>
        <p:nvSpPr>
          <p:cNvPr id="85" name="文字方塊 84">
            <a:extLst>
              <a:ext uri="{FF2B5EF4-FFF2-40B4-BE49-F238E27FC236}">
                <a16:creationId xmlns:a16="http://schemas.microsoft.com/office/drawing/2014/main" id="{FBAA9CCC-9308-4F75-8FDA-8B2961196F02}"/>
              </a:ext>
            </a:extLst>
          </p:cNvPr>
          <p:cNvSpPr txBox="1"/>
          <p:nvPr/>
        </p:nvSpPr>
        <p:spPr>
          <a:xfrm>
            <a:off x="5775552" y="1907896"/>
            <a:ext cx="2557589" cy="29764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650"/>
              </a:lnSpc>
            </a:pPr>
            <a:r>
              <a:rPr lang="en-US" altLang="zh-TW" b="1" dirty="0"/>
              <a:t>Snapshot &amp; Replica: </a:t>
            </a:r>
          </a:p>
        </p:txBody>
      </p: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8288428A-DE3E-4D54-8FD1-F074E6B4CC19}"/>
              </a:ext>
            </a:extLst>
          </p:cNvPr>
          <p:cNvSpPr txBox="1"/>
          <p:nvPr/>
        </p:nvSpPr>
        <p:spPr>
          <a:xfrm>
            <a:off x="6445246" y="2903934"/>
            <a:ext cx="2284520" cy="2846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500"/>
              </a:lnSpc>
              <a:spcBef>
                <a:spcPts val="225"/>
              </a:spcBef>
            </a:pPr>
            <a:r>
              <a:rPr lang="en-US" altLang="zh-TW" b="1" dirty="0" err="1"/>
              <a:t>SnapSync</a:t>
            </a:r>
            <a:r>
              <a:rPr lang="en-US" altLang="zh-TW" b="1" dirty="0"/>
              <a:t>: 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1ABD7EC-0ABA-4922-BBBD-0ED8EBD6B6C9}"/>
              </a:ext>
            </a:extLst>
          </p:cNvPr>
          <p:cNvSpPr txBox="1"/>
          <p:nvPr/>
        </p:nvSpPr>
        <p:spPr>
          <a:xfrm>
            <a:off x="5832285" y="1221473"/>
            <a:ext cx="2286463" cy="4916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650"/>
              </a:lnSpc>
            </a:pPr>
            <a:r>
              <a:rPr lang="en-US" altLang="zh-TW" b="1" dirty="0"/>
              <a:t>HBS 3 : </a:t>
            </a:r>
            <a:r>
              <a:rPr lang="en-US" altLang="zh-TW" dirty="0"/>
              <a:t> </a:t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818CEE3A-5FFF-4E3B-A117-C310ECE26B1C}"/>
              </a:ext>
            </a:extLst>
          </p:cNvPr>
          <p:cNvSpPr txBox="1"/>
          <p:nvPr/>
        </p:nvSpPr>
        <p:spPr>
          <a:xfrm>
            <a:off x="5792928" y="2121160"/>
            <a:ext cx="3040532" cy="6001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100" dirty="0"/>
              <a:t>Block level</a:t>
            </a:r>
            <a:r>
              <a:rPr lang="en-US" altLang="zh-TW" sz="1100" dirty="0"/>
              <a:t>, multi-version management</a:t>
            </a:r>
            <a:r>
              <a:rPr lang="en-US" altLang="zh-TW" sz="1100"/>
              <a:t>;</a:t>
            </a:r>
            <a:r>
              <a:rPr lang="en-US" altLang="zh-TW" sz="1100" dirty="0"/>
              <a:t> ZFS provides the most lightweight snapshot </a:t>
            </a:r>
            <a:r>
              <a:rPr lang="en-US" sz="1100" dirty="0"/>
              <a:t>without affecting </a:t>
            </a:r>
            <a:r>
              <a:rPr lang="en-US" altLang="zh-TW" sz="1100" dirty="0"/>
              <a:t>storage performance at all.</a:t>
            </a: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CF90F07B-D439-4AD6-98F1-0F110ACD440F}"/>
              </a:ext>
            </a:extLst>
          </p:cNvPr>
          <p:cNvSpPr txBox="1"/>
          <p:nvPr/>
        </p:nvSpPr>
        <p:spPr>
          <a:xfrm>
            <a:off x="6449850" y="3128149"/>
            <a:ext cx="2383609" cy="4640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500"/>
              </a:lnSpc>
              <a:spcBef>
                <a:spcPts val="225"/>
              </a:spcBef>
            </a:pPr>
            <a:r>
              <a:rPr lang="zh-TW" altLang="en-US" sz="1200" dirty="0"/>
              <a:t>Block level</a:t>
            </a:r>
            <a:r>
              <a:rPr lang="en-US" altLang="zh-TW" sz="1200" dirty="0"/>
              <a:t>, Mirror the data copy and always kept up to date</a:t>
            </a:r>
            <a:r>
              <a:rPr lang="en-US" sz="1200" dirty="0"/>
              <a:t>.</a:t>
            </a:r>
            <a:endParaRPr lang="en-US" altLang="zh-TW" sz="1200" dirty="0"/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EA66C998-CE24-488D-90F6-4B78908A523E}"/>
              </a:ext>
            </a:extLst>
          </p:cNvPr>
          <p:cNvSpPr txBox="1"/>
          <p:nvPr/>
        </p:nvSpPr>
        <p:spPr>
          <a:xfrm>
            <a:off x="5832808" y="1446452"/>
            <a:ext cx="3054352" cy="27360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650"/>
              </a:lnSpc>
            </a:pPr>
            <a:r>
              <a:rPr lang="en-US" altLang="zh-TW" dirty="0"/>
              <a:t>File level, multi-version management</a:t>
            </a:r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BD09A93-754B-4214-9092-0C7BFCA21DA9}"/>
              </a:ext>
            </a:extLst>
          </p:cNvPr>
          <p:cNvSpPr/>
          <p:nvPr/>
        </p:nvSpPr>
        <p:spPr>
          <a:xfrm>
            <a:off x="1909372" y="1325914"/>
            <a:ext cx="2411226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b="1" dirty="0"/>
              <a:t>RPO : </a:t>
            </a:r>
            <a:r>
              <a:rPr lang="zh-TW" altLang="en-US" b="1" dirty="0">
                <a:sym typeface="Arial" panose="020B0604020202020204" pitchFamily="34" charset="0"/>
              </a:rPr>
              <a:t>daily </a:t>
            </a:r>
            <a:r>
              <a:rPr lang="en-US" altLang="zh-TW" b="1" dirty="0">
                <a:sym typeface="Arial" panose="020B0604020202020204" pitchFamily="34" charset="0"/>
              </a:rPr>
              <a:t>/ schedule</a:t>
            </a:r>
            <a:endParaRPr lang="zh-TW" altLang="en-US" b="1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E936D25-21E9-4C6C-B5F3-432F0FDA54D4}"/>
              </a:ext>
            </a:extLst>
          </p:cNvPr>
          <p:cNvSpPr/>
          <p:nvPr/>
        </p:nvSpPr>
        <p:spPr>
          <a:xfrm>
            <a:off x="1737756" y="2163073"/>
            <a:ext cx="2661306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 b="1" dirty="0"/>
              <a:t>RPO : </a:t>
            </a:r>
            <a:r>
              <a:rPr lang="zh-TW" altLang="en-US" b="1" dirty="0">
                <a:sym typeface="Arial" panose="020B0604020202020204" pitchFamily="34" charset="0"/>
              </a:rPr>
              <a:t>hourly </a:t>
            </a:r>
            <a:r>
              <a:rPr lang="en-US" altLang="zh-TW" b="1" dirty="0">
                <a:sym typeface="Arial" panose="020B0604020202020204" pitchFamily="34" charset="0"/>
              </a:rPr>
              <a:t>/ 24 </a:t>
            </a:r>
            <a:r>
              <a:rPr lang="en-US" altLang="zh-TW" b="1" dirty="0" err="1">
                <a:sym typeface="Arial" panose="020B0604020202020204" pitchFamily="34" charset="0"/>
              </a:rPr>
              <a:t>hr</a:t>
            </a:r>
            <a:r>
              <a:rPr lang="zh-TW" altLang="en-US" b="1" dirty="0">
                <a:sym typeface="Arial" panose="020B0604020202020204" pitchFamily="34" charset="0"/>
              </a:rPr>
              <a:t> </a:t>
            </a:r>
            <a:r>
              <a:rPr lang="en-US" altLang="zh-TW" b="1" dirty="0">
                <a:sym typeface="Arial" panose="020B0604020202020204" pitchFamily="34" charset="0"/>
              </a:rPr>
              <a:t>/ 365 day</a:t>
            </a:r>
            <a:endParaRPr lang="zh-TW" altLang="en-US" b="1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A418388-91F1-4CF1-897B-8DDB12EB24EF}"/>
              </a:ext>
            </a:extLst>
          </p:cNvPr>
          <p:cNvSpPr/>
          <p:nvPr/>
        </p:nvSpPr>
        <p:spPr>
          <a:xfrm>
            <a:off x="2137842" y="3235155"/>
            <a:ext cx="1980173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b="1"/>
              <a:t>RPO : </a:t>
            </a:r>
            <a:r>
              <a:rPr lang="zh-TW" altLang="en-US" b="1">
                <a:sym typeface="Arial" panose="020B0604020202020204" pitchFamily="34" charset="0"/>
              </a:rPr>
              <a:t>Real-time</a:t>
            </a:r>
            <a:endParaRPr lang="en-US" altLang="zh-TW" b="1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931190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</TotalTime>
  <Words>2409</Words>
  <Application>Microsoft Office PowerPoint</Application>
  <PresentationFormat>如螢幕大小 (16:9)</PresentationFormat>
  <Paragraphs>490</Paragraphs>
  <Slides>40</Slides>
  <Notes>20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40</vt:i4>
      </vt:variant>
    </vt:vector>
  </HeadingPairs>
  <TitlesOfParts>
    <vt:vector size="47" baseType="lpstr">
      <vt:lpstr>Microsoft JhengHei</vt:lpstr>
      <vt:lpstr>Microsoft JhengHei</vt:lpstr>
      <vt:lpstr>Arial</vt:lpstr>
      <vt:lpstr>Calibri</vt:lpstr>
      <vt:lpstr>Helvetica</vt:lpstr>
      <vt:lpstr>Oswald Light</vt:lpstr>
      <vt:lpstr>自訂設計</vt:lpstr>
      <vt:lpstr>PowerPoint 簡報</vt:lpstr>
      <vt:lpstr>Why Choose a Desktop NAS over a Rackmount One</vt:lpstr>
      <vt:lpstr>Smart Investment: Expand when Necessary</vt:lpstr>
      <vt:lpstr>PowerPoint 簡報</vt:lpstr>
      <vt:lpstr>Why we choose ZFS file system for our enterprise NAS</vt:lpstr>
      <vt:lpstr>Powerful data reduction:  Extend the SSD endurance</vt:lpstr>
      <vt:lpstr>Amazing massive storage  </vt:lpstr>
      <vt:lpstr>Silent data corruption &amp; self-healing</vt:lpstr>
      <vt:lpstr>Three-layer backup solution : Provide you the most complete data backup protection</vt:lpstr>
      <vt:lpstr>WORM (Write Once Read Many times)</vt:lpstr>
      <vt:lpstr>TS-h686/TS-h886 – Affordable Xeon D NAS</vt:lpstr>
      <vt:lpstr>Intel Xeon D Enterprise Processor</vt:lpstr>
      <vt:lpstr>Support ECC Memory (Error Correcting Code)</vt:lpstr>
      <vt:lpstr>ECC Memory is Important for ZFS</vt:lpstr>
      <vt:lpstr>TS-h686/ TS-h886 Front View</vt:lpstr>
      <vt:lpstr>Rear View</vt:lpstr>
      <vt:lpstr>Internal Design</vt:lpstr>
      <vt:lpstr>Multi-zone Heat Dissipation for Low-noise Operation</vt:lpstr>
      <vt:lpstr>Built-in Four 2.5 GbE LAN Ports</vt:lpstr>
      <vt:lpstr>QNAP 2.5GbE 5-Port Network Switch</vt:lpstr>
      <vt:lpstr>Upgrade Network Bandwidth with 5GbE Adapter</vt:lpstr>
      <vt:lpstr>Built-in Two PCIe Gen3 x4 M.2 SSD slots</vt:lpstr>
      <vt:lpstr>Tiered storage configuration for a QuTS hero NAS</vt:lpstr>
      <vt:lpstr>Two PCIe Gen3 x8 Slots Provide the Horsepower for Expansion</vt:lpstr>
      <vt:lpstr>PowerPoint 簡報</vt:lpstr>
      <vt:lpstr>Storage Expansion: TL SATA JBOD - economical and flexible expansion enclosures</vt:lpstr>
      <vt:lpstr>Ready to use by including a QXP PCIe SATA expansion card and SFF cable(s)</vt:lpstr>
      <vt:lpstr>Network Expansion： Versatile Network Expansion Accessories</vt:lpstr>
      <vt:lpstr>Performance Expansion： Expand more NVMe SSD with QM2 Card</vt:lpstr>
      <vt:lpstr>PowerPoint 簡報</vt:lpstr>
      <vt:lpstr>Complete Backup 3-2-1 with HBS 3.0</vt:lpstr>
      <vt:lpstr>HybridMount provides two modes for file-based cloud storage gateway</vt:lpstr>
      <vt:lpstr>Enterprise LUN backup: VJBOD Cloud block-based gateway</vt:lpstr>
      <vt:lpstr>Boxafe:  Comprehensive Backup Solution for Google™ G Suite and Microsoft 365®</vt:lpstr>
      <vt:lpstr>Install a Graphics Card for HDMI Output and GPU-accelerated Computing</vt:lpstr>
      <vt:lpstr>GPU-accelerated Software</vt:lpstr>
      <vt:lpstr>GPU-accelerated Application- Multimedia Workers</vt:lpstr>
      <vt:lpstr>GPU-accelerated Application- AI Inference NAS</vt:lpstr>
      <vt:lpstr>GPU-accelerated Applications - Virtualization Station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Coco Chiang</dc:creator>
  <cp:lastModifiedBy>QNAP_Yvonne Tsai</cp:lastModifiedBy>
  <cp:revision>5</cp:revision>
  <dcterms:modified xsi:type="dcterms:W3CDTF">2020-06-16T08:34:47Z</dcterms:modified>
</cp:coreProperties>
</file>