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42"/>
  </p:notesMasterIdLst>
  <p:sldIdLst>
    <p:sldId id="301" r:id="rId2"/>
    <p:sldId id="428" r:id="rId3"/>
    <p:sldId id="437" r:id="rId4"/>
    <p:sldId id="1432" r:id="rId5"/>
    <p:sldId id="1429" r:id="rId6"/>
    <p:sldId id="1428" r:id="rId7"/>
    <p:sldId id="1430" r:id="rId8"/>
    <p:sldId id="1426" r:id="rId9"/>
    <p:sldId id="1431" r:id="rId10"/>
    <p:sldId id="1424" r:id="rId11"/>
    <p:sldId id="303" r:id="rId12"/>
    <p:sldId id="297" r:id="rId13"/>
    <p:sldId id="300" r:id="rId14"/>
    <p:sldId id="1425" r:id="rId15"/>
    <p:sldId id="309" r:id="rId16"/>
    <p:sldId id="323" r:id="rId17"/>
    <p:sldId id="308" r:id="rId18"/>
    <p:sldId id="438" r:id="rId19"/>
    <p:sldId id="432" r:id="rId20"/>
    <p:sldId id="1434" r:id="rId21"/>
    <p:sldId id="1427" r:id="rId22"/>
    <p:sldId id="274" r:id="rId23"/>
    <p:sldId id="1435" r:id="rId24"/>
    <p:sldId id="436" r:id="rId25"/>
    <p:sldId id="439" r:id="rId26"/>
    <p:sldId id="435" r:id="rId27"/>
    <p:sldId id="548" r:id="rId28"/>
    <p:sldId id="315" r:id="rId29"/>
    <p:sldId id="424" r:id="rId30"/>
    <p:sldId id="379" r:id="rId31"/>
    <p:sldId id="279" r:id="rId32"/>
    <p:sldId id="1411" r:id="rId33"/>
    <p:sldId id="1290" r:id="rId34"/>
    <p:sldId id="550" r:id="rId35"/>
    <p:sldId id="1423" r:id="rId36"/>
    <p:sldId id="1436" r:id="rId37"/>
    <p:sldId id="1437" r:id="rId38"/>
    <p:sldId id="1438" r:id="rId39"/>
    <p:sldId id="576" r:id="rId40"/>
    <p:sldId id="302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A0C"/>
    <a:srgbClr val="444942"/>
    <a:srgbClr val="39523E"/>
    <a:srgbClr val="5D7D65"/>
    <a:srgbClr val="4D655A"/>
    <a:srgbClr val="C3D69B"/>
    <a:srgbClr val="F4F6F6"/>
    <a:srgbClr val="81FFF9"/>
    <a:srgbClr val="0156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3"/>
  </p:normalViewPr>
  <p:slideViewPr>
    <p:cSldViewPr snapToGrid="0">
      <p:cViewPr varScale="1">
        <p:scale>
          <a:sx n="142" d="100"/>
          <a:sy n="142" d="100"/>
        </p:scale>
        <p:origin x="657" y="66"/>
      </p:cViewPr>
      <p:guideLst>
        <p:guide orient="horz" pos="96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85935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修改筆記</a:t>
            </a:r>
            <a:r>
              <a:rPr lang="en-US" altLang="zh-TW"/>
              <a:t>:</a:t>
            </a:r>
            <a:r>
              <a:rPr lang="zh-TW" altLang="en-US"/>
              <a:t> 中英文數字間加空格</a:t>
            </a:r>
          </a:p>
        </p:txBody>
      </p:sp>
    </p:spTree>
    <p:extLst>
      <p:ext uri="{BB962C8B-B14F-4D97-AF65-F5344CB8AC3E}">
        <p14:creationId xmlns:p14="http://schemas.microsoft.com/office/powerpoint/2010/main" val="948525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10199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960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297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4160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33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4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7946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>
              <a:ea typeface="新細明體"/>
              <a:cs typeface="Calibri"/>
            </a:endParaRPr>
          </a:p>
          <a:p>
            <a:br>
              <a:rPr lang="en-US" altLang="zh-TW" dirty="0">
                <a:cs typeface="+mn-lt"/>
              </a:rPr>
            </a:br>
            <a:endParaRPr lang="en-US" altLang="zh-TW" dirty="0"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1437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686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4408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098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224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96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-71066" y="-9476"/>
            <a:ext cx="9215064" cy="518347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-37903" y="-4737"/>
            <a:ext cx="9181902" cy="51648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3630227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9CFB49-2DC3-4143-B941-54A64240B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021" y="53566"/>
            <a:ext cx="8969979" cy="927278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6942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BCA275-4814-4B3D-987A-0A1D2109C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6678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-33164" y="-5203"/>
            <a:ext cx="9177162" cy="5162153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66816" y="1110297"/>
            <a:ext cx="3074847" cy="1125140"/>
          </a:xfrm>
        </p:spPr>
        <p:txBody>
          <a:bodyPr anchor="ctr">
            <a:noAutofit/>
          </a:bodyPr>
          <a:lstStyle>
            <a:lvl1pPr marL="0" indent="0" algn="ctr">
              <a:buNone/>
              <a:defRPr lang="zh-TW" altLang="en-US" sz="36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8D1949A0-4DDD-4EA3-8523-495EED6DB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75729" y="22881"/>
            <a:ext cx="88170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10817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8" r:id="rId4"/>
    <p:sldLayoutId id="2147483689" r:id="rId5"/>
    <p:sldLayoutId id="2147483688" r:id="rId6"/>
    <p:sldLayoutId id="214748367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微軟正黑體" pitchFamily="34" charset="-12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wind/Publications/zfs-corruption-fast10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tif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tiff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tiff"/><Relationship Id="rId3" Type="http://schemas.openxmlformats.org/officeDocument/2006/relationships/image" Target="../media/image120.png"/><Relationship Id="rId7" Type="http://schemas.openxmlformats.org/officeDocument/2006/relationships/image" Target="../media/image124.tif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tiff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sv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" Type="http://schemas.openxmlformats.org/officeDocument/2006/relationships/image" Target="../media/image133.tiff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svg"/><Relationship Id="rId25" Type="http://schemas.openxmlformats.org/officeDocument/2006/relationships/image" Target="../media/image15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6.pn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24" Type="http://schemas.openxmlformats.org/officeDocument/2006/relationships/image" Target="../media/image154.png"/><Relationship Id="rId5" Type="http://schemas.openxmlformats.org/officeDocument/2006/relationships/image" Target="../media/image135.png"/><Relationship Id="rId15" Type="http://schemas.openxmlformats.org/officeDocument/2006/relationships/image" Target="../media/image145.sv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7.svg"/><Relationship Id="rId18" Type="http://schemas.openxmlformats.org/officeDocument/2006/relationships/image" Target="../media/image172.png"/><Relationship Id="rId26" Type="http://schemas.openxmlformats.org/officeDocument/2006/relationships/image" Target="../media/image180.png"/><Relationship Id="rId3" Type="http://schemas.openxmlformats.org/officeDocument/2006/relationships/image" Target="../media/image159.png"/><Relationship Id="rId21" Type="http://schemas.openxmlformats.org/officeDocument/2006/relationships/image" Target="../media/image175.tiff"/><Relationship Id="rId34" Type="http://schemas.openxmlformats.org/officeDocument/2006/relationships/image" Target="../media/image188.tiff"/><Relationship Id="rId7" Type="http://schemas.openxmlformats.org/officeDocument/2006/relationships/image" Target="../media/image163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79.png"/><Relationship Id="rId33" Type="http://schemas.openxmlformats.org/officeDocument/2006/relationships/image" Target="../media/image18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0.png"/><Relationship Id="rId20" Type="http://schemas.openxmlformats.org/officeDocument/2006/relationships/image" Target="../media/image174.tiff"/><Relationship Id="rId29" Type="http://schemas.openxmlformats.org/officeDocument/2006/relationships/image" Target="../media/image1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svg"/><Relationship Id="rId11" Type="http://schemas.microsoft.com/office/2007/relationships/hdphoto" Target="../media/hdphoto4.wdp"/><Relationship Id="rId24" Type="http://schemas.openxmlformats.org/officeDocument/2006/relationships/image" Target="../media/image178.png"/><Relationship Id="rId32" Type="http://schemas.openxmlformats.org/officeDocument/2006/relationships/image" Target="../media/image186.png"/><Relationship Id="rId5" Type="http://schemas.openxmlformats.org/officeDocument/2006/relationships/image" Target="../media/image161.png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182.tiff"/><Relationship Id="rId10" Type="http://schemas.openxmlformats.org/officeDocument/2006/relationships/image" Target="../media/image165.png"/><Relationship Id="rId19" Type="http://schemas.openxmlformats.org/officeDocument/2006/relationships/image" Target="../media/image173.tiff"/><Relationship Id="rId31" Type="http://schemas.openxmlformats.org/officeDocument/2006/relationships/image" Target="../media/image185.png"/><Relationship Id="rId4" Type="http://schemas.openxmlformats.org/officeDocument/2006/relationships/image" Target="../media/image160.svg"/><Relationship Id="rId9" Type="http://schemas.microsoft.com/office/2007/relationships/hdphoto" Target="../media/hdphoto3.wdp"/><Relationship Id="rId14" Type="http://schemas.openxmlformats.org/officeDocument/2006/relationships/image" Target="../media/image168.png"/><Relationship Id="rId22" Type="http://schemas.openxmlformats.org/officeDocument/2006/relationships/image" Target="../media/image176.tiff"/><Relationship Id="rId27" Type="http://schemas.openxmlformats.org/officeDocument/2006/relationships/image" Target="../media/image181.tiff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97.svg"/><Relationship Id="rId4" Type="http://schemas.openxmlformats.org/officeDocument/2006/relationships/image" Target="../media/image191.svg"/><Relationship Id="rId9" Type="http://schemas.openxmlformats.org/officeDocument/2006/relationships/image" Target="../media/image19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tiff"/><Relationship Id="rId3" Type="http://schemas.openxmlformats.org/officeDocument/2006/relationships/image" Target="../media/image199.tiff"/><Relationship Id="rId7" Type="http://schemas.openxmlformats.org/officeDocument/2006/relationships/image" Target="../media/image203.tif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2.tiff"/><Relationship Id="rId5" Type="http://schemas.openxmlformats.org/officeDocument/2006/relationships/image" Target="../media/image201.tiff"/><Relationship Id="rId10" Type="http://schemas.openxmlformats.org/officeDocument/2006/relationships/image" Target="../media/image206.tiff"/><Relationship Id="rId4" Type="http://schemas.openxmlformats.org/officeDocument/2006/relationships/image" Target="../media/image200.tiff"/><Relationship Id="rId9" Type="http://schemas.openxmlformats.org/officeDocument/2006/relationships/image" Target="../media/image20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sv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tiff"/><Relationship Id="rId3" Type="http://schemas.openxmlformats.org/officeDocument/2006/relationships/image" Target="../media/image213.tiff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tiff"/><Relationship Id="rId11" Type="http://schemas.openxmlformats.org/officeDocument/2006/relationships/image" Target="../media/image221.png"/><Relationship Id="rId5" Type="http://schemas.openxmlformats.org/officeDocument/2006/relationships/image" Target="../media/image215.tiff"/><Relationship Id="rId10" Type="http://schemas.openxmlformats.org/officeDocument/2006/relationships/image" Target="../media/image220.png"/><Relationship Id="rId4" Type="http://schemas.openxmlformats.org/officeDocument/2006/relationships/image" Target="../media/image214.tiff"/><Relationship Id="rId9" Type="http://schemas.openxmlformats.org/officeDocument/2006/relationships/image" Target="../media/image219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1.tiff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6.tiff"/><Relationship Id="rId11" Type="http://schemas.openxmlformats.org/officeDocument/2006/relationships/image" Target="../media/image230.png"/><Relationship Id="rId5" Type="http://schemas.openxmlformats.org/officeDocument/2006/relationships/image" Target="../media/image225.png"/><Relationship Id="rId10" Type="http://schemas.openxmlformats.org/officeDocument/2006/relationships/image" Target="../media/image229.png"/><Relationship Id="rId4" Type="http://schemas.openxmlformats.org/officeDocument/2006/relationships/image" Target="../media/image224.png"/><Relationship Id="rId9" Type="http://schemas.openxmlformats.org/officeDocument/2006/relationships/image" Target="../media/image22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>
            <a:extLst>
              <a:ext uri="{FF2B5EF4-FFF2-40B4-BE49-F238E27FC236}">
                <a16:creationId xmlns:a16="http://schemas.microsoft.com/office/drawing/2014/main" id="{E001FE2B-3C44-4233-B4D7-FFD808D88CCD}"/>
              </a:ext>
            </a:extLst>
          </p:cNvPr>
          <p:cNvGrpSpPr/>
          <p:nvPr/>
        </p:nvGrpSpPr>
        <p:grpSpPr>
          <a:xfrm>
            <a:off x="182618" y="3760253"/>
            <a:ext cx="3379027" cy="956019"/>
            <a:chOff x="220034" y="2828210"/>
            <a:chExt cx="3341611" cy="843402"/>
          </a:xfrm>
        </p:grpSpPr>
        <p:sp>
          <p:nvSpPr>
            <p:cNvPr id="25" name="矩形: 剪去對角角落 24">
              <a:extLst>
                <a:ext uri="{FF2B5EF4-FFF2-40B4-BE49-F238E27FC236}">
                  <a16:creationId xmlns:a16="http://schemas.microsoft.com/office/drawing/2014/main" id="{BFC29371-45A3-4EA2-B5EB-4245883195C6}"/>
                </a:ext>
              </a:extLst>
            </p:cNvPr>
            <p:cNvSpPr/>
            <p:nvPr/>
          </p:nvSpPr>
          <p:spPr>
            <a:xfrm>
              <a:off x="252348" y="2918592"/>
              <a:ext cx="3309297" cy="753020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1603BD66-5899-46FD-9AB8-23CFD3087F75}"/>
                </a:ext>
              </a:extLst>
            </p:cNvPr>
            <p:cNvSpPr/>
            <p:nvPr/>
          </p:nvSpPr>
          <p:spPr>
            <a:xfrm>
              <a:off x="220034" y="2828210"/>
              <a:ext cx="3291548" cy="78789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646E43B2-6016-486D-9DDC-14DA46DE4FB3}"/>
              </a:ext>
            </a:extLst>
          </p:cNvPr>
          <p:cNvGrpSpPr/>
          <p:nvPr/>
        </p:nvGrpSpPr>
        <p:grpSpPr>
          <a:xfrm>
            <a:off x="182618" y="2747283"/>
            <a:ext cx="3379027" cy="956019"/>
            <a:chOff x="220034" y="2828210"/>
            <a:chExt cx="3341611" cy="843402"/>
          </a:xfrm>
        </p:grpSpPr>
        <p:sp>
          <p:nvSpPr>
            <p:cNvPr id="18" name="矩形: 剪去對角角落 17">
              <a:extLst>
                <a:ext uri="{FF2B5EF4-FFF2-40B4-BE49-F238E27FC236}">
                  <a16:creationId xmlns:a16="http://schemas.microsoft.com/office/drawing/2014/main" id="{08ED9C9A-F92E-4F78-8410-BFFD5F4BAEC7}"/>
                </a:ext>
              </a:extLst>
            </p:cNvPr>
            <p:cNvSpPr/>
            <p:nvPr/>
          </p:nvSpPr>
          <p:spPr>
            <a:xfrm>
              <a:off x="252348" y="2918592"/>
              <a:ext cx="3309297" cy="753020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69E68C7E-1153-46CF-9B7A-8A7DF6C5B5AD}"/>
                </a:ext>
              </a:extLst>
            </p:cNvPr>
            <p:cNvSpPr/>
            <p:nvPr/>
          </p:nvSpPr>
          <p:spPr>
            <a:xfrm>
              <a:off x="220034" y="2828210"/>
              <a:ext cx="3291548" cy="78789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071D3301-44E0-4D82-A091-0D01E61F6B74}"/>
              </a:ext>
            </a:extLst>
          </p:cNvPr>
          <p:cNvSpPr/>
          <p:nvPr/>
        </p:nvSpPr>
        <p:spPr>
          <a:xfrm>
            <a:off x="195265" y="1000133"/>
            <a:ext cx="3366380" cy="1650699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C58E303-7BB5-44F0-8C54-AE406F37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ym typeface="Arial" panose="020B0604020202020204" pitchFamily="34" charset="0"/>
              </a:rPr>
              <a:t>WORM (Write Once Read Many times)</a:t>
            </a:r>
            <a:endParaRPr lang="zh-TW" altLang="en-US" dirty="0"/>
          </a:p>
        </p:txBody>
      </p:sp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54314-FE11-40BD-886A-ACCEDB15A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548" y="1000133"/>
            <a:ext cx="5259062" cy="264349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7" name="Google Shape;667;p35">
            <a:extLst>
              <a:ext uri="{FF2B5EF4-FFF2-40B4-BE49-F238E27FC236}">
                <a16:creationId xmlns:a16="http://schemas.microsoft.com/office/drawing/2014/main" id="{5AA2827C-1F55-4F33-A765-E4E184985074}"/>
              </a:ext>
            </a:extLst>
          </p:cNvPr>
          <p:cNvSpPr txBox="1"/>
          <p:nvPr/>
        </p:nvSpPr>
        <p:spPr>
          <a:xfrm>
            <a:off x="369168" y="1101396"/>
            <a:ext cx="3113946" cy="147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2F2F2"/>
              </a:buClr>
              <a:buSzPts val="2400"/>
            </a:pPr>
            <a:r>
              <a:rPr lang="en-US" sz="1200" b="1" dirty="0">
                <a:solidFill>
                  <a:schemeClr val="bg1"/>
                </a:solidFill>
                <a:sym typeface="Arial" panose="020B0604020202020204" pitchFamily="34" charset="0"/>
              </a:rPr>
              <a:t>WORM </a:t>
            </a:r>
            <a:r>
              <a:rPr lang="en-US" altLang="zh-TW" sz="1200" b="1" dirty="0">
                <a:solidFill>
                  <a:schemeClr val="bg1"/>
                </a:solidFill>
                <a:sym typeface="Arial" panose="020B0604020202020204" pitchFamily="34" charset="0"/>
              </a:rPr>
              <a:t>is used to avoid modification of saved data. Once this feature is enabled</a:t>
            </a:r>
            <a:r>
              <a:rPr lang="en-US" sz="1200" b="1" dirty="0">
                <a:solidFill>
                  <a:schemeClr val="bg1"/>
                </a:solidFill>
                <a:sym typeface="Arial" panose="020B0604020202020204" pitchFamily="34" charset="0"/>
              </a:rPr>
              <a:t>, data in shared folders can only be </a:t>
            </a:r>
            <a:r>
              <a:rPr lang="en-US" altLang="zh-TW" sz="1200" b="1" dirty="0">
                <a:solidFill>
                  <a:schemeClr val="bg1"/>
                </a:solidFill>
                <a:sym typeface="Arial" panose="020B0604020202020204" pitchFamily="34" charset="0"/>
              </a:rPr>
              <a:t>read and cannot be deleted or modified to ensure data integrity. 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Google Shape;667;p35">
            <a:extLst>
              <a:ext uri="{FF2B5EF4-FFF2-40B4-BE49-F238E27FC236}">
                <a16:creationId xmlns:a16="http://schemas.microsoft.com/office/drawing/2014/main" id="{6ADAD856-23D6-48B9-BF06-824E9910DCE4}"/>
              </a:ext>
            </a:extLst>
          </p:cNvPr>
          <p:cNvSpPr txBox="1"/>
          <p:nvPr/>
        </p:nvSpPr>
        <p:spPr>
          <a:xfrm>
            <a:off x="287724" y="2782378"/>
            <a:ext cx="3201489" cy="48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19050" lvl="1">
              <a:spcBef>
                <a:spcPts val="300"/>
              </a:spcBef>
              <a:buClr>
                <a:srgbClr val="00B0F0"/>
              </a:buClr>
              <a:buSzPct val="70000"/>
            </a:pPr>
            <a:r>
              <a:rPr lang="en-US" b="1" dirty="0">
                <a:solidFill>
                  <a:srgbClr val="C00000"/>
                </a:solidFill>
                <a:sym typeface="Arial" panose="020B0604020202020204" pitchFamily="34" charset="0"/>
              </a:rPr>
              <a:t>Enterprise Mode:</a:t>
            </a:r>
            <a:r>
              <a:rPr lang="en-US" b="1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en-US" altLang="zh-TW">
                <a:sym typeface="Arial" panose="020B0604020202020204" pitchFamily="34" charset="0"/>
              </a:rPr>
              <a:t>Remove</a:t>
            </a:r>
            <a:r>
              <a:rPr lang="en-US" altLang="zh-TW" dirty="0">
                <a:sym typeface="Arial" panose="020B0604020202020204" pitchFamily="34" charset="0"/>
              </a:rPr>
              <a:t> the shared folder through</a:t>
            </a:r>
            <a:r>
              <a:rPr lang="en-US" dirty="0">
                <a:sym typeface="Arial" panose="020B0604020202020204" pitchFamily="34" charset="0"/>
              </a:rPr>
              <a:t> QTS hero UI or SSH </a:t>
            </a:r>
            <a:r>
              <a:rPr lang="en-US" altLang="zh-TW" dirty="0">
                <a:sym typeface="Arial" panose="020B0604020202020204" pitchFamily="34" charset="0"/>
              </a:rPr>
              <a:t>commands (QCLI). </a:t>
            </a:r>
            <a:endParaRPr lang="en-US" altLang="zh-TW" dirty="0"/>
          </a:p>
        </p:txBody>
      </p:sp>
      <p:sp>
        <p:nvSpPr>
          <p:cNvPr id="11" name="Google Shape;667;p35">
            <a:extLst>
              <a:ext uri="{FF2B5EF4-FFF2-40B4-BE49-F238E27FC236}">
                <a16:creationId xmlns:a16="http://schemas.microsoft.com/office/drawing/2014/main" id="{DB0EAA20-1B31-4882-9140-C4BD9E4BA8CF}"/>
              </a:ext>
            </a:extLst>
          </p:cNvPr>
          <p:cNvSpPr txBox="1"/>
          <p:nvPr/>
        </p:nvSpPr>
        <p:spPr>
          <a:xfrm>
            <a:off x="237485" y="3805752"/>
            <a:ext cx="3245629" cy="57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19050" lvl="1">
              <a:spcBef>
                <a:spcPts val="300"/>
              </a:spcBef>
              <a:buClr>
                <a:srgbClr val="00B0F0"/>
              </a:buClr>
              <a:buSzPct val="70000"/>
            </a:pPr>
            <a:r>
              <a:rPr lang="en-US" b="1" dirty="0">
                <a:solidFill>
                  <a:srgbClr val="C00000"/>
                </a:solidFill>
                <a:sym typeface="Arial" panose="020B0604020202020204" pitchFamily="34" charset="0"/>
              </a:rPr>
              <a:t>Compliance Mode</a:t>
            </a:r>
            <a:r>
              <a:rPr lang="en-US" altLang="zh-TW" b="1" dirty="0">
                <a:solidFill>
                  <a:srgbClr val="C00000"/>
                </a:solidFill>
                <a:sym typeface="Arial" panose="020B0604020202020204" pitchFamily="34" charset="0"/>
              </a:rPr>
              <a:t>: </a:t>
            </a:r>
            <a:r>
              <a:rPr lang="en-US" altLang="zh-TW" dirty="0">
                <a:sym typeface="Arial" panose="020B0604020202020204" pitchFamily="34" charset="0"/>
              </a:rPr>
              <a:t>Have to take the Storage Pool offline and remove the Pool if want to destroy data.</a:t>
            </a:r>
            <a:endParaRPr lang="zh-TW" altLang="en-US" dirty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剪去對角角落 10">
            <a:extLst>
              <a:ext uri="{FF2B5EF4-FFF2-40B4-BE49-F238E27FC236}">
                <a16:creationId xmlns:a16="http://schemas.microsoft.com/office/drawing/2014/main" id="{0CEC11EA-503E-A04F-8F9E-1D19742572D5}"/>
              </a:ext>
            </a:extLst>
          </p:cNvPr>
          <p:cNvSpPr/>
          <p:nvPr/>
        </p:nvSpPr>
        <p:spPr>
          <a:xfrm>
            <a:off x="2430917" y="1234370"/>
            <a:ext cx="1428381" cy="358180"/>
          </a:xfrm>
          <a:prstGeom prst="snip2DiagRect">
            <a:avLst>
              <a:gd name="adj1" fmla="val 0"/>
              <a:gd name="adj2" fmla="val 4427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 x 2.5GbE!</a:t>
            </a:r>
            <a:endParaRPr kumimoji="1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94F190D6-0C42-BD48-B989-AABD74490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3796" y="1673884"/>
            <a:ext cx="604838" cy="5810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A73F6A5-5415-2D41-B7A5-67536016A698}"/>
              </a:ext>
            </a:extLst>
          </p:cNvPr>
          <p:cNvSpPr/>
          <p:nvPr/>
        </p:nvSpPr>
        <p:spPr>
          <a:xfrm>
            <a:off x="3555857" y="1971634"/>
            <a:ext cx="479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1200">
                <a:solidFill>
                  <a:srgbClr val="39523E"/>
                </a:solidFill>
              </a:rPr>
              <a:t>x 4</a:t>
            </a:r>
            <a:endParaRPr lang="zh-TW" altLang="en-US">
              <a:solidFill>
                <a:srgbClr val="39523E"/>
              </a:solidFill>
            </a:endParaRPr>
          </a:p>
        </p:txBody>
      </p:sp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A7907D88-AB36-48E5-A49F-CB434503676E}"/>
              </a:ext>
            </a:extLst>
          </p:cNvPr>
          <p:cNvSpPr/>
          <p:nvPr/>
        </p:nvSpPr>
        <p:spPr>
          <a:xfrm>
            <a:off x="6740596" y="1234370"/>
            <a:ext cx="1428381" cy="358180"/>
          </a:xfrm>
          <a:prstGeom prst="snip2DiagRect">
            <a:avLst>
              <a:gd name="adj1" fmla="val 0"/>
              <a:gd name="adj2" fmla="val 4427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 x 2.5GbE!</a:t>
            </a:r>
            <a:endParaRPr kumimoji="1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2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TS-h686/TS-h886 – Affordable </a:t>
            </a:r>
            <a:r>
              <a:rPr lang="en-US" altLang="zh-CN"/>
              <a:t>Xeon D NAS</a:t>
            </a:r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C03D4C-0DF0-4DE4-9EE1-EFCDC8537D41}"/>
              </a:ext>
            </a:extLst>
          </p:cNvPr>
          <p:cNvSpPr txBox="1"/>
          <p:nvPr/>
        </p:nvSpPr>
        <p:spPr>
          <a:xfrm>
            <a:off x="499019" y="2984024"/>
            <a:ext cx="3772556" cy="17081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 dirty="0">
                <a:solidFill>
                  <a:schemeClr val="tx1"/>
                </a:solidFill>
              </a:rPr>
              <a:t>TS-h686-D1602-8G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D-1602 2C4T</a:t>
            </a:r>
            <a:r>
              <a:rPr lang="en-US" altLang="zh-CN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processor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tx1"/>
                </a:solidFill>
              </a:rPr>
              <a:t>8GB DDR4 ECC RAM (2x 4GB)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2 x </a:t>
            </a:r>
            <a:r>
              <a:rPr lang="en-US" altLang="zh-TW" b="1" kern="1200" dirty="0" err="1">
                <a:solidFill>
                  <a:schemeClr val="accent6">
                    <a:lumMod val="75000"/>
                  </a:schemeClr>
                </a:solidFill>
              </a:rPr>
              <a:t>NVMe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 M.2 SSD port</a:t>
            </a:r>
            <a:r>
              <a:rPr lang="en-US" altLang="zh-CN" b="1" kern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(Gen3 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4 x 2.5GbE</a:t>
            </a:r>
            <a:r>
              <a:rPr lang="zh-TW" altLang="en-US" b="1" kern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LAN port</a:t>
            </a:r>
            <a:endParaRPr lang="en-US" altLang="zh-CN" b="1" kern="12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tx1"/>
                </a:solidFill>
              </a:rPr>
              <a:t>2 x PCIe Gen3 x8 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Built-in </a:t>
            </a:r>
            <a:r>
              <a:rPr lang="en-US" altLang="zh-TW" b="1" kern="1200" dirty="0" err="1">
                <a:solidFill>
                  <a:schemeClr val="accent6">
                    <a:lumMod val="75000"/>
                  </a:schemeClr>
                </a:solidFill>
              </a:rPr>
              <a:t>QuTS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 hero OS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95FE88-E570-4ACF-BDF5-EC95C8F4A9FC}"/>
              </a:ext>
            </a:extLst>
          </p:cNvPr>
          <p:cNvSpPr txBox="1"/>
          <p:nvPr/>
        </p:nvSpPr>
        <p:spPr>
          <a:xfrm>
            <a:off x="4517355" y="2984024"/>
            <a:ext cx="3935652" cy="17081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 dirty="0">
                <a:solidFill>
                  <a:schemeClr val="tx1"/>
                </a:solidFill>
              </a:rPr>
              <a:t>TS-h886-D1622-16G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D-1622</a:t>
            </a:r>
            <a:r>
              <a:rPr lang="en-US" altLang="zh-CN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4C8T</a:t>
            </a:r>
            <a:r>
              <a:rPr lang="zh-TW" altLang="en-US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processor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tx1"/>
                </a:solidFill>
              </a:rPr>
              <a:t>16GB DDR4 ECC RAM (2x 8GB)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2 x </a:t>
            </a:r>
            <a:r>
              <a:rPr lang="en-US" altLang="zh-TW" b="1" kern="1200" dirty="0" err="1">
                <a:solidFill>
                  <a:schemeClr val="accent6">
                    <a:lumMod val="75000"/>
                  </a:schemeClr>
                </a:solidFill>
              </a:rPr>
              <a:t>NVMe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 M.2 SSD port</a:t>
            </a:r>
            <a:r>
              <a:rPr lang="zh-TW" altLang="en-US" b="1" kern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(Gen3 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4 x 2.5GbE</a:t>
            </a:r>
            <a:r>
              <a:rPr lang="zh-TW" altLang="en-US" b="1" kern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LAN port</a:t>
            </a:r>
            <a:endParaRPr lang="en-US" altLang="zh-CN" b="1" kern="12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tx1"/>
                </a:solidFill>
              </a:rPr>
              <a:t>2 x PCIe Gen3 x8 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Built-in </a:t>
            </a:r>
            <a:r>
              <a:rPr lang="en-US" altLang="zh-TW" b="1" kern="1200" dirty="0" err="1">
                <a:solidFill>
                  <a:schemeClr val="accent6">
                    <a:lumMod val="75000"/>
                  </a:schemeClr>
                </a:solidFill>
              </a:rPr>
              <a:t>QuTS</a:t>
            </a:r>
            <a:r>
              <a:rPr lang="en-US" altLang="zh-TW" b="1" kern="1200" dirty="0">
                <a:solidFill>
                  <a:schemeClr val="accent6">
                    <a:lumMod val="75000"/>
                  </a:schemeClr>
                </a:solidFill>
              </a:rPr>
              <a:t> hero OS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B9124D40-A356-4483-BC68-0F321F9A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3475" y="1673884"/>
            <a:ext cx="604838" cy="5810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7FB23-9D8E-4A33-A03D-B5C4D81DB81A}"/>
              </a:ext>
            </a:extLst>
          </p:cNvPr>
          <p:cNvSpPr/>
          <p:nvPr/>
        </p:nvSpPr>
        <p:spPr>
          <a:xfrm>
            <a:off x="7865536" y="1971634"/>
            <a:ext cx="479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1200">
                <a:solidFill>
                  <a:srgbClr val="39523E"/>
                </a:solidFill>
              </a:rPr>
              <a:t>x 4</a:t>
            </a:r>
            <a:endParaRPr lang="zh-TW" altLang="en-US">
              <a:solidFill>
                <a:srgbClr val="39523E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3D3B906-1422-4CAF-893F-10EB8780B0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329" y="1071227"/>
            <a:ext cx="2326753" cy="192642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AC8B691-42E3-409A-A285-55F4012A6F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07" y="1081841"/>
            <a:ext cx="1838092" cy="18590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9E798796-AF28-43CD-AB15-FF0EDF38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93"/>
          <a:stretch/>
        </p:blipFill>
        <p:spPr>
          <a:xfrm>
            <a:off x="46494" y="1250939"/>
            <a:ext cx="9097505" cy="3308878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E2D14640-B2E6-4A65-A29C-F728F5EE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4743" y="2995067"/>
            <a:ext cx="4517916" cy="1229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BE30D862-63D6-4944-A815-E59BED7A8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4743" y="1477405"/>
            <a:ext cx="4517916" cy="1229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Intel Xeon D </a:t>
            </a:r>
            <a:r>
              <a:rPr kumimoji="1" lang="en-US" altLang="zh-CN"/>
              <a:t>Enterprise Processor</a:t>
            </a:r>
            <a:endParaRPr kumimoji="1" lang="zh-TW" altLang="en-US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09" y="1477405"/>
            <a:ext cx="2747539" cy="2747539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4846489" y="1594012"/>
            <a:ext cx="3564952" cy="10054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Intel</a:t>
            </a:r>
            <a:r>
              <a:rPr lang="en-US" altLang="zh-TW" sz="1700" baseline="30000" dirty="0">
                <a:solidFill>
                  <a:schemeClr val="tx1"/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Xeon</a:t>
            </a:r>
            <a:r>
              <a:rPr lang="en-US" altLang="zh-TW" sz="1700" b="1" baseline="30000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D-1622 </a:t>
            </a: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4-core</a:t>
            </a:r>
            <a:r>
              <a:rPr lang="zh-TW" altLang="en-US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/</a:t>
            </a:r>
            <a:r>
              <a:rPr lang="zh-TW" altLang="en-US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8</a:t>
            </a:r>
            <a:r>
              <a:rPr lang="en-US" altLang="zh-CN" sz="17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-thread</a:t>
            </a:r>
            <a:r>
              <a:rPr lang="en-US" altLang="zh-CN" sz="1700">
                <a:solidFill>
                  <a:srgbClr val="5D7D65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processor</a:t>
            </a: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CN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2.6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 GHz</a:t>
            </a:r>
            <a:r>
              <a:rPr lang="en-US" altLang="zh-TW" sz="1700">
                <a:solidFill>
                  <a:schemeClr val="tx1"/>
                </a:solidFill>
                <a:latin typeface="Microsoft JhengHei"/>
                <a:ea typeface="Microsoft JhengHei"/>
              </a:rPr>
              <a:t>, 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max. boost to</a:t>
            </a:r>
            <a:r>
              <a:rPr lang="zh-TW" altLang="en-US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3.2 GHz 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CB9DAC-E319-9F4E-84B7-7CC9D81F8EE8}"/>
              </a:ext>
            </a:extLst>
          </p:cNvPr>
          <p:cNvSpPr/>
          <p:nvPr/>
        </p:nvSpPr>
        <p:spPr>
          <a:xfrm>
            <a:off x="4846489" y="3138749"/>
            <a:ext cx="3564952" cy="10054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Intel</a:t>
            </a:r>
            <a:r>
              <a:rPr lang="en-US" altLang="zh-TW" sz="1700" baseline="30000" dirty="0">
                <a:solidFill>
                  <a:schemeClr val="tx1"/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7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Xeon</a:t>
            </a:r>
            <a:r>
              <a:rPr lang="en-US" altLang="zh-TW" sz="1700" b="1" baseline="30000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D-1602 </a:t>
            </a: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2-core</a:t>
            </a:r>
            <a:r>
              <a:rPr lang="zh-TW" altLang="en-US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/</a:t>
            </a:r>
            <a:r>
              <a:rPr lang="zh-TW" altLang="en-US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4</a:t>
            </a:r>
            <a:r>
              <a:rPr lang="en-US" altLang="zh-CN" sz="17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-thread</a:t>
            </a:r>
            <a:r>
              <a:rPr lang="en-US" altLang="zh-CN" sz="1700" b="1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processor</a:t>
            </a:r>
            <a:r>
              <a:rPr lang="zh-CN" altLang="en-US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 </a:t>
            </a:r>
            <a:endParaRPr lang="en-US" altLang="zh-CN" sz="1700" dirty="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CN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2.5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 GHz </a:t>
            </a:r>
            <a:r>
              <a:rPr lang="en-US" altLang="zh-TW" sz="1700">
                <a:solidFill>
                  <a:schemeClr val="tx1"/>
                </a:solidFill>
                <a:latin typeface="Microsoft JhengHei"/>
                <a:ea typeface="Microsoft JhengHei"/>
              </a:rPr>
              <a:t>,</a:t>
            </a:r>
            <a:r>
              <a:rPr lang="zh-TW" altLang="en-US" sz="170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max. boost to</a:t>
            </a:r>
            <a:r>
              <a:rPr lang="zh-TW" altLang="en-US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1700" dirty="0">
                <a:solidFill>
                  <a:schemeClr val="tx1"/>
                </a:solidFill>
                <a:latin typeface="Microsoft JhengHei"/>
                <a:ea typeface="Microsoft JhengHei"/>
              </a:rPr>
              <a:t>3.2 GHz </a:t>
            </a:r>
            <a:endParaRPr lang="en-US" altLang="zh-CN" sz="1700" dirty="0">
              <a:solidFill>
                <a:schemeClr val="tx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4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B9452570-0A48-4340-AAB0-B68D696C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8372" y="1285432"/>
            <a:ext cx="4517916" cy="1229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Support ECC </a:t>
            </a:r>
            <a:r>
              <a:rPr lang="en-US" altLang="zh-TW"/>
              <a:t>Memory (</a:t>
            </a:r>
            <a:r>
              <a:rPr lang="en-US" altLang="zh-TW" dirty="0"/>
              <a:t>Error Correcting </a:t>
            </a:r>
            <a:r>
              <a:rPr lang="en-US" altLang="zh-TW"/>
              <a:t>Code)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4248372" y="2669980"/>
            <a:ext cx="4517916" cy="1808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00025" indent="-20002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processors support ECC which</a:t>
            </a:r>
            <a:r>
              <a:rPr lang="en-US" altLang="zh-TW" sz="20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automatically detects and repairs single-bit error on-the-fly</a:t>
            </a:r>
            <a:r>
              <a:rPr lang="en-US" altLang="zh-TW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00025" indent="-20002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up to 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128GB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4950926" y="1392538"/>
            <a:ext cx="214368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2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Running reliably without data corruption</a:t>
            </a:r>
            <a:endParaRPr lang="en-US" sz="20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2767055" y="2361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800"/>
          </a:p>
        </p:txBody>
      </p:sp>
      <p:grpSp>
        <p:nvGrpSpPr>
          <p:cNvPr id="33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GrpSpPr/>
          <p:nvPr/>
        </p:nvGrpSpPr>
        <p:grpSpPr>
          <a:xfrm>
            <a:off x="7327514" y="1481821"/>
            <a:ext cx="1084412" cy="387286"/>
            <a:chOff x="7943850" y="1388633"/>
            <a:chExt cx="1084412" cy="387286"/>
          </a:xfrm>
          <a:solidFill>
            <a:srgbClr val="4D655A"/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9FA5C563-B668-4CC0-BA63-9463605E6F6D}"/>
                </a:ext>
              </a:extLst>
            </p:cNvPr>
            <p:cNvSpPr/>
            <p:nvPr/>
          </p:nvSpPr>
          <p:spPr>
            <a:xfrm>
              <a:off x="7943850" y="1395165"/>
              <a:ext cx="348090" cy="373287"/>
            </a:xfrm>
            <a:custGeom>
              <a:avLst/>
              <a:gdLst>
                <a:gd name="connsiteX0" fmla="*/ 293964 w 348090"/>
                <a:gd name="connsiteY0" fmla="*/ 220240 h 373287"/>
                <a:gd name="connsiteX1" fmla="*/ 132517 w 348090"/>
                <a:gd name="connsiteY1" fmla="*/ 220240 h 373287"/>
                <a:gd name="connsiteX2" fmla="*/ 116652 w 348090"/>
                <a:gd name="connsiteY2" fmla="*/ 295831 h 373287"/>
                <a:gd name="connsiteX3" fmla="*/ 301430 w 348090"/>
                <a:gd name="connsiteY3" fmla="*/ 295831 h 373287"/>
                <a:gd name="connsiteX4" fmla="*/ 273433 w 348090"/>
                <a:gd name="connsiteY4" fmla="*/ 373288 h 373287"/>
                <a:gd name="connsiteX5" fmla="*/ 0 w 348090"/>
                <a:gd name="connsiteY5" fmla="*/ 373288 h 373287"/>
                <a:gd name="connsiteX6" fmla="*/ 79324 w 348090"/>
                <a:gd name="connsiteY6" fmla="*/ 0 h 373287"/>
                <a:gd name="connsiteX7" fmla="*/ 348091 w 348090"/>
                <a:gd name="connsiteY7" fmla="*/ 0 h 373287"/>
                <a:gd name="connsiteX8" fmla="*/ 331293 w 348090"/>
                <a:gd name="connsiteY8" fmla="*/ 77457 h 373287"/>
                <a:gd name="connsiteX9" fmla="*/ 163313 w 348090"/>
                <a:gd name="connsiteY9" fmla="*/ 77457 h 373287"/>
                <a:gd name="connsiteX10" fmla="*/ 149315 w 348090"/>
                <a:gd name="connsiteY10" fmla="*/ 142783 h 373287"/>
                <a:gd name="connsiteX11" fmla="*/ 310762 w 348090"/>
                <a:gd name="connsiteY11" fmla="*/ 142783 h 373287"/>
                <a:gd name="connsiteX12" fmla="*/ 293964 w 348090"/>
                <a:gd name="connsiteY12" fmla="*/ 220240 h 37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090" h="373287">
                  <a:moveTo>
                    <a:pt x="293964" y="220240"/>
                  </a:moveTo>
                  <a:lnTo>
                    <a:pt x="132517" y="220240"/>
                  </a:lnTo>
                  <a:lnTo>
                    <a:pt x="116652" y="295831"/>
                  </a:lnTo>
                  <a:lnTo>
                    <a:pt x="301430" y="295831"/>
                  </a:lnTo>
                  <a:lnTo>
                    <a:pt x="273433" y="373288"/>
                  </a:lnTo>
                  <a:lnTo>
                    <a:pt x="0" y="373288"/>
                  </a:lnTo>
                  <a:lnTo>
                    <a:pt x="79324" y="0"/>
                  </a:lnTo>
                  <a:lnTo>
                    <a:pt x="348091" y="0"/>
                  </a:lnTo>
                  <a:lnTo>
                    <a:pt x="331293" y="77457"/>
                  </a:lnTo>
                  <a:lnTo>
                    <a:pt x="163313" y="77457"/>
                  </a:lnTo>
                  <a:lnTo>
                    <a:pt x="149315" y="142783"/>
                  </a:lnTo>
                  <a:lnTo>
                    <a:pt x="310762" y="142783"/>
                  </a:lnTo>
                  <a:lnTo>
                    <a:pt x="293964" y="220240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0AEF024F-6859-483E-9AAC-381B1AD7DD39}"/>
                </a:ext>
              </a:extLst>
            </p:cNvPr>
            <p:cNvSpPr/>
            <p:nvPr/>
          </p:nvSpPr>
          <p:spPr>
            <a:xfrm>
              <a:off x="8296606" y="1388633"/>
              <a:ext cx="354635" cy="386353"/>
            </a:xfrm>
            <a:custGeom>
              <a:avLst/>
              <a:gdLst>
                <a:gd name="connsiteX0" fmla="*/ 330360 w 354635"/>
                <a:gd name="connsiteY0" fmla="*/ 255702 h 386353"/>
                <a:gd name="connsiteX1" fmla="*/ 148382 w 354635"/>
                <a:gd name="connsiteY1" fmla="*/ 386353 h 386353"/>
                <a:gd name="connsiteX2" fmla="*/ 0 w 354635"/>
                <a:gd name="connsiteY2" fmla="*/ 233305 h 386353"/>
                <a:gd name="connsiteX3" fmla="*/ 208108 w 354635"/>
                <a:gd name="connsiteY3" fmla="*/ 0 h 386353"/>
                <a:gd name="connsiteX4" fmla="*/ 354623 w 354635"/>
                <a:gd name="connsiteY4" fmla="*/ 130651 h 386353"/>
                <a:gd name="connsiteX5" fmla="*/ 249170 w 354635"/>
                <a:gd name="connsiteY5" fmla="*/ 130651 h 386353"/>
                <a:gd name="connsiteX6" fmla="*/ 199709 w 354635"/>
                <a:gd name="connsiteY6" fmla="*/ 75591 h 386353"/>
                <a:gd name="connsiteX7" fmla="*/ 109187 w 354635"/>
                <a:gd name="connsiteY7" fmla="*/ 238904 h 386353"/>
                <a:gd name="connsiteX8" fmla="*/ 159581 w 354635"/>
                <a:gd name="connsiteY8" fmla="*/ 310762 h 386353"/>
                <a:gd name="connsiteX9" fmla="*/ 225839 w 354635"/>
                <a:gd name="connsiteY9" fmla="*/ 255702 h 386353"/>
                <a:gd name="connsiteX10" fmla="*/ 330360 w 354635"/>
                <a:gd name="connsiteY10" fmla="*/ 255702 h 38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6353">
                  <a:moveTo>
                    <a:pt x="330360" y="255702"/>
                  </a:moveTo>
                  <a:cubicBezTo>
                    <a:pt x="304229" y="345291"/>
                    <a:pt x="239837" y="386353"/>
                    <a:pt x="148382" y="386353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29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0360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03222CEF-22D6-4673-A023-0513684F71A3}"/>
                </a:ext>
              </a:extLst>
            </p:cNvPr>
            <p:cNvSpPr/>
            <p:nvPr/>
          </p:nvSpPr>
          <p:spPr>
            <a:xfrm>
              <a:off x="8673627" y="1388633"/>
              <a:ext cx="354635" cy="387286"/>
            </a:xfrm>
            <a:custGeom>
              <a:avLst/>
              <a:gdLst>
                <a:gd name="connsiteX0" fmla="*/ 331293 w 354635"/>
                <a:gd name="connsiteY0" fmla="*/ 255702 h 387286"/>
                <a:gd name="connsiteX1" fmla="*/ 148382 w 354635"/>
                <a:gd name="connsiteY1" fmla="*/ 387286 h 387286"/>
                <a:gd name="connsiteX2" fmla="*/ 0 w 354635"/>
                <a:gd name="connsiteY2" fmla="*/ 233305 h 387286"/>
                <a:gd name="connsiteX3" fmla="*/ 208108 w 354635"/>
                <a:gd name="connsiteY3" fmla="*/ 0 h 387286"/>
                <a:gd name="connsiteX4" fmla="*/ 354623 w 354635"/>
                <a:gd name="connsiteY4" fmla="*/ 130651 h 387286"/>
                <a:gd name="connsiteX5" fmla="*/ 249170 w 354635"/>
                <a:gd name="connsiteY5" fmla="*/ 130651 h 387286"/>
                <a:gd name="connsiteX6" fmla="*/ 199709 w 354635"/>
                <a:gd name="connsiteY6" fmla="*/ 75591 h 387286"/>
                <a:gd name="connsiteX7" fmla="*/ 109187 w 354635"/>
                <a:gd name="connsiteY7" fmla="*/ 238904 h 387286"/>
                <a:gd name="connsiteX8" fmla="*/ 159581 w 354635"/>
                <a:gd name="connsiteY8" fmla="*/ 310762 h 387286"/>
                <a:gd name="connsiteX9" fmla="*/ 225839 w 354635"/>
                <a:gd name="connsiteY9" fmla="*/ 255702 h 387286"/>
                <a:gd name="connsiteX10" fmla="*/ 331293 w 354635"/>
                <a:gd name="connsiteY10" fmla="*/ 255702 h 38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7286">
                  <a:moveTo>
                    <a:pt x="331293" y="255702"/>
                  </a:moveTo>
                  <a:cubicBezTo>
                    <a:pt x="305163" y="345291"/>
                    <a:pt x="240771" y="387286"/>
                    <a:pt x="148382" y="387286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30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1293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4" name="圖形 3">
            <a:extLst>
              <a:ext uri="{FF2B5EF4-FFF2-40B4-BE49-F238E27FC236}">
                <a16:creationId xmlns:a16="http://schemas.microsoft.com/office/drawing/2014/main" id="{01F50FE1-FE1B-44C4-B22E-069086C01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0" y="1940541"/>
            <a:ext cx="1366520" cy="43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2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CC43F1B-EBBE-A54B-B4B9-0BF8D1EB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ECC </a:t>
            </a:r>
            <a:r>
              <a:rPr lang="en-US" altLang="zh-CN" dirty="0"/>
              <a:t>Memory is Important for ZFS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6FE2E26-EE7E-604C-A4A1-313EBD6D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7726"/>
            <a:ext cx="8229600" cy="1276999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ZFS </a:t>
            </a:r>
            <a:r>
              <a:rPr lang="en-US" altLang="zh-TW"/>
              <a:t>"</a:t>
            </a:r>
            <a:r>
              <a:rPr lang="en-US" altLang="zh-TW" dirty="0"/>
              <a:t>Trusts</a:t>
            </a:r>
            <a:r>
              <a:rPr lang="en-US" altLang="zh-TW"/>
              <a:t>" </a:t>
            </a:r>
            <a:r>
              <a:rPr lang="en-US" altLang="zh-CN" dirty="0"/>
              <a:t>the contents of memory</a:t>
            </a:r>
          </a:p>
          <a:p>
            <a:pPr lvl="1"/>
            <a:r>
              <a:rPr lang="en-US" altLang="zh-CN" dirty="0"/>
              <a:t>Data checksum is done after reading from memory.</a:t>
            </a:r>
          </a:p>
          <a:p>
            <a:pPr lvl="1"/>
            <a:r>
              <a:rPr lang="en-US" altLang="zh-TW" dirty="0"/>
              <a:t>Corrupt in-memory-data will cause ZFS to </a:t>
            </a:r>
            <a:r>
              <a:rPr lang="en-US" altLang="zh-TW"/>
              <a:t>use</a:t>
            </a:r>
            <a:r>
              <a:rPr lang="en-US" altLang="zh-TW" dirty="0"/>
              <a:t> the wrong data to checksum and store in the hard drive</a:t>
            </a:r>
            <a:endParaRPr lang="zh-TW" altLang="en-US" dirty="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8164C66-6487-A543-96FE-D5314815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2" y="2124384"/>
            <a:ext cx="7991605" cy="235380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36A4E1D4-AB1B-3E43-A8E4-423144A59D03}"/>
              </a:ext>
            </a:extLst>
          </p:cNvPr>
          <p:cNvSpPr txBox="1"/>
          <p:nvPr/>
        </p:nvSpPr>
        <p:spPr>
          <a:xfrm>
            <a:off x="501042" y="4518533"/>
            <a:ext cx="6950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4449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source</a:t>
            </a:r>
            <a:r>
              <a:rPr lang="en-US" altLang="zh-TW">
                <a:solidFill>
                  <a:srgbClr val="4449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altLang="zh-TW" dirty="0">
                <a:solidFill>
                  <a:srgbClr val="4449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https://research.cs.wisc.edu/wind/Publications/zfs-corruption-fast10.pdf</a:t>
            </a:r>
            <a:endParaRPr kumimoji="1" lang="zh-TW" altLang="en-US" dirty="0">
              <a:solidFill>
                <a:srgbClr val="4449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7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16CED2E5-56E6-41ED-B936-6BD5B431D0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868" y="728681"/>
            <a:ext cx="4772423" cy="3951310"/>
          </a:xfrm>
          <a:prstGeom prst="rect">
            <a:avLst/>
          </a:prstGeom>
        </p:spPr>
      </p:pic>
      <p:sp>
        <p:nvSpPr>
          <p:cNvPr id="45" name="TextBox 13">
            <a:extLst>
              <a:ext uri="{FF2B5EF4-FFF2-40B4-BE49-F238E27FC236}">
                <a16:creationId xmlns:a16="http://schemas.microsoft.com/office/drawing/2014/main" id="{3DD9A2F6-5DCA-427E-8E2A-D514AD0FC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531" y="2111291"/>
            <a:ext cx="758703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9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TS-h686</a:t>
            </a:r>
            <a:endParaRPr lang="en-US" altLang="en-US" sz="9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E541B88B-A91F-4697-B6CF-4FD32F54C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315" y="970769"/>
            <a:ext cx="1238758" cy="125290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TS-h686/ TS-h886</a:t>
            </a:r>
            <a:r>
              <a:rPr lang="en-US" altLang="zh-TW"/>
              <a:t> Front View</a:t>
            </a:r>
            <a:endParaRPr lang="zh-TW" altLang="en-US"/>
          </a:p>
        </p:txBody>
      </p: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457200" y="2769138"/>
            <a:ext cx="2025912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3.5"/ </a:t>
            </a:r>
            <a:r>
              <a:rPr lang="en-US" altLang="zh-TW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HDD/SSD 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tray</a:t>
            </a:r>
            <a:endParaRPr lang="zh-TW" b="1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457200" y="2072845"/>
            <a:ext cx="1316736" cy="496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HDD and M.2 port LEDs</a:t>
            </a:r>
            <a:endParaRPr 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8E859CA-9FB4-144A-A742-BE1FA7FAD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871" y="2618317"/>
            <a:ext cx="1762896" cy="3385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595959"/>
              </a:buClr>
              <a:buSzPct val="25000"/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LCD Panel</a:t>
            </a:r>
            <a:endParaRPr lang="en-US" altLang="en-US" dirty="0"/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205871" y="2992717"/>
            <a:ext cx="1638670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rgbClr val="595959"/>
              </a:buClr>
              <a:buSzPct val="25000"/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Power button</a:t>
            </a:r>
            <a:endParaRPr lang="zh-TW" altLang="en-US" dirty="0"/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205871" y="3322066"/>
            <a:ext cx="1638670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rgbClr val="595959"/>
              </a:buClr>
              <a:buSzPct val="25000"/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USB 3.2</a:t>
            </a:r>
            <a:r>
              <a:rPr lang="zh-TW" altLang="en-US" dirty="0"/>
              <a:t> </a:t>
            </a:r>
            <a:r>
              <a:rPr lang="en-US" altLang="zh-TW" dirty="0"/>
              <a:t>Gen 1 &amp; OTC button</a:t>
            </a:r>
            <a:endParaRPr lang="zh-TW" altLang="en-US" dirty="0"/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457200" y="1295248"/>
            <a:ext cx="1519518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SSD 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tray</a:t>
            </a:r>
            <a:endParaRPr lang="zh-TW" b="1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6" name="圖片 35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3E7E4070-154F-5F4E-8E79-DAFA87DDC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31" y="3785704"/>
            <a:ext cx="1225542" cy="1002221"/>
          </a:xfrm>
          <a:prstGeom prst="rect">
            <a:avLst/>
          </a:prstGeom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283AD2D9-B000-E24B-A7B0-2E8FDCAA20C7}"/>
              </a:ext>
            </a:extLst>
          </p:cNvPr>
          <p:cNvSpPr txBox="1"/>
          <p:nvPr/>
        </p:nvSpPr>
        <p:spPr>
          <a:xfrm>
            <a:off x="502018" y="3392678"/>
            <a:ext cx="152282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tray with 2 keys provided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4" name="Shape 193">
            <a:extLst>
              <a:ext uri="{FF2B5EF4-FFF2-40B4-BE49-F238E27FC236}">
                <a16:creationId xmlns:a16="http://schemas.microsoft.com/office/drawing/2014/main" id="{0B2D4341-8E3B-4F6A-8981-2D069B7F457E}"/>
              </a:ext>
            </a:extLst>
          </p:cNvPr>
          <p:cNvCxnSpPr>
            <a:cxnSpLocks/>
          </p:cNvCxnSpPr>
          <p:nvPr/>
        </p:nvCxnSpPr>
        <p:spPr>
          <a:xfrm flipH="1">
            <a:off x="5961734" y="3154945"/>
            <a:ext cx="1163558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878EB806-91EE-43F4-8CFA-B91710D2F76B}"/>
              </a:ext>
            </a:extLst>
          </p:cNvPr>
          <p:cNvCxnSpPr>
            <a:cxnSpLocks/>
          </p:cNvCxnSpPr>
          <p:nvPr/>
        </p:nvCxnSpPr>
        <p:spPr>
          <a:xfrm rot="10800000">
            <a:off x="5254263" y="1901744"/>
            <a:ext cx="1871255" cy="889277"/>
          </a:xfrm>
          <a:prstGeom prst="bentConnector3">
            <a:avLst>
              <a:gd name="adj1" fmla="val 74568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179AB42E-7068-429F-AFC3-F74DDDE4C5F6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89163" y="3494225"/>
            <a:ext cx="1036128" cy="234820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31" name="圓角化同側角落矩形 33">
            <a:extLst>
              <a:ext uri="{FF2B5EF4-FFF2-40B4-BE49-F238E27FC236}">
                <a16:creationId xmlns:a16="http://schemas.microsoft.com/office/drawing/2014/main" id="{129BADD4-F09C-45D6-8E11-93208659D81C}"/>
              </a:ext>
            </a:extLst>
          </p:cNvPr>
          <p:cNvSpPr/>
          <p:nvPr/>
        </p:nvSpPr>
        <p:spPr>
          <a:xfrm>
            <a:off x="388517" y="3366806"/>
            <a:ext cx="1766717" cy="1358618"/>
          </a:xfrm>
          <a:prstGeom prst="round2SameRect">
            <a:avLst>
              <a:gd name="adj1" fmla="val 8951"/>
              <a:gd name="adj2" fmla="val 7693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32" name="Shape 193">
            <a:extLst>
              <a:ext uri="{FF2B5EF4-FFF2-40B4-BE49-F238E27FC236}">
                <a16:creationId xmlns:a16="http://schemas.microsoft.com/office/drawing/2014/main" id="{99F44F15-ACE5-47F6-966E-5059D7F6674C}"/>
              </a:ext>
            </a:extLst>
          </p:cNvPr>
          <p:cNvCxnSpPr>
            <a:cxnSpLocks/>
          </p:cNvCxnSpPr>
          <p:nvPr/>
        </p:nvCxnSpPr>
        <p:spPr>
          <a:xfrm>
            <a:off x="1652847" y="1443407"/>
            <a:ext cx="1059057" cy="327446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9428FA7-097E-48DE-B828-3E85D42B84F4}"/>
              </a:ext>
            </a:extLst>
          </p:cNvPr>
          <p:cNvSpPr/>
          <p:nvPr/>
        </p:nvSpPr>
        <p:spPr>
          <a:xfrm>
            <a:off x="2711904" y="3626497"/>
            <a:ext cx="2881289" cy="305424"/>
          </a:xfrm>
          <a:prstGeom prst="round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CEE4B096-DB53-4A88-8C44-3A8E75CA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517" y="4463689"/>
            <a:ext cx="1245232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TS-h886</a:t>
            </a:r>
            <a:endParaRPr lang="en-US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D09437A3-85FD-4AA7-A943-26C7E645CF35}"/>
              </a:ext>
            </a:extLst>
          </p:cNvPr>
          <p:cNvCxnSpPr>
            <a:cxnSpLocks/>
          </p:cNvCxnSpPr>
          <p:nvPr/>
        </p:nvCxnSpPr>
        <p:spPr>
          <a:xfrm>
            <a:off x="2149097" y="3626496"/>
            <a:ext cx="562807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7B8B8003-C287-4807-9F6B-558295546608}"/>
              </a:ext>
            </a:extLst>
          </p:cNvPr>
          <p:cNvCxnSpPr>
            <a:cxnSpLocks/>
          </p:cNvCxnSpPr>
          <p:nvPr/>
        </p:nvCxnSpPr>
        <p:spPr>
          <a:xfrm>
            <a:off x="1976718" y="2905446"/>
            <a:ext cx="763533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43" name="Shape 193">
            <a:extLst>
              <a:ext uri="{FF2B5EF4-FFF2-40B4-BE49-F238E27FC236}">
                <a16:creationId xmlns:a16="http://schemas.microsoft.com/office/drawing/2014/main" id="{4A80BDD0-2DAA-4D02-8409-C7C623533A2D}"/>
              </a:ext>
            </a:extLst>
          </p:cNvPr>
          <p:cNvCxnSpPr>
            <a:cxnSpLocks/>
          </p:cNvCxnSpPr>
          <p:nvPr/>
        </p:nvCxnSpPr>
        <p:spPr>
          <a:xfrm>
            <a:off x="1773936" y="2208549"/>
            <a:ext cx="944255" cy="234984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47" name="矩形: 圓角 34">
            <a:extLst>
              <a:ext uri="{FF2B5EF4-FFF2-40B4-BE49-F238E27FC236}">
                <a16:creationId xmlns:a16="http://schemas.microsoft.com/office/drawing/2014/main" id="{C3DEF2EB-121C-884A-A582-E0249B00D4E0}"/>
              </a:ext>
            </a:extLst>
          </p:cNvPr>
          <p:cNvSpPr/>
          <p:nvPr/>
        </p:nvSpPr>
        <p:spPr>
          <a:xfrm>
            <a:off x="3411925" y="1671903"/>
            <a:ext cx="351811" cy="630425"/>
          </a:xfrm>
          <a:prstGeom prst="round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48" name="Shape 193">
            <a:extLst>
              <a:ext uri="{FF2B5EF4-FFF2-40B4-BE49-F238E27FC236}">
                <a16:creationId xmlns:a16="http://schemas.microsoft.com/office/drawing/2014/main" id="{7CE75A17-5452-3A4D-BFDB-7DD0F1EF947A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2149097" y="2302328"/>
            <a:ext cx="1438734" cy="1171150"/>
          </a:xfrm>
          <a:prstGeom prst="bentConnector2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3517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21B6D82E-9265-474C-A361-DF06EA29B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247" y="1318789"/>
            <a:ext cx="4401336" cy="35753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0" name="矩形 39">
            <a:extLst>
              <a:ext uri="{FF2B5EF4-FFF2-40B4-BE49-F238E27FC236}">
                <a16:creationId xmlns:a16="http://schemas.microsoft.com/office/drawing/2014/main" id="{0E7F41BC-6246-4F4A-888F-86A88C83BDDC}"/>
              </a:ext>
            </a:extLst>
          </p:cNvPr>
          <p:cNvSpPr/>
          <p:nvPr/>
        </p:nvSpPr>
        <p:spPr>
          <a:xfrm>
            <a:off x="3508842" y="2578205"/>
            <a:ext cx="246981" cy="1191159"/>
          </a:xfrm>
          <a:prstGeom prst="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0DD07D7C-D202-4BAA-B967-BC732C658088}"/>
              </a:ext>
            </a:extLst>
          </p:cNvPr>
          <p:cNvCxnSpPr>
            <a:cxnSpLocks/>
          </p:cNvCxnSpPr>
          <p:nvPr/>
        </p:nvCxnSpPr>
        <p:spPr>
          <a:xfrm>
            <a:off x="5875401" y="3168758"/>
            <a:ext cx="0" cy="11437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2" name="矩形 39">
            <a:extLst>
              <a:ext uri="{FF2B5EF4-FFF2-40B4-BE49-F238E27FC236}">
                <a16:creationId xmlns:a16="http://schemas.microsoft.com/office/drawing/2014/main" id="{C0BB743B-5EED-4805-98E6-5C78B123E891}"/>
              </a:ext>
            </a:extLst>
          </p:cNvPr>
          <p:cNvSpPr/>
          <p:nvPr/>
        </p:nvSpPr>
        <p:spPr>
          <a:xfrm flipH="1">
            <a:off x="3500840" y="4031627"/>
            <a:ext cx="230244" cy="556847"/>
          </a:xfrm>
          <a:prstGeom prst="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1FB8DED2-E517-4384-85DD-A2B2EAF8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610" y="4732645"/>
            <a:ext cx="1559519" cy="35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TS-h886</a:t>
            </a: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41755983-CC28-4062-854A-AE8C9446E273}"/>
              </a:ext>
            </a:extLst>
          </p:cNvPr>
          <p:cNvCxnSpPr>
            <a:cxnSpLocks/>
          </p:cNvCxnSpPr>
          <p:nvPr/>
        </p:nvCxnSpPr>
        <p:spPr>
          <a:xfrm flipV="1">
            <a:off x="1664898" y="1780896"/>
            <a:ext cx="791223" cy="468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8D2FD499-1708-4E7D-A443-4B0831D372D7}"/>
              </a:ext>
            </a:extLst>
          </p:cNvPr>
          <p:cNvCxnSpPr>
            <a:cxnSpLocks/>
          </p:cNvCxnSpPr>
          <p:nvPr/>
        </p:nvCxnSpPr>
        <p:spPr>
          <a:xfrm>
            <a:off x="2018788" y="2578205"/>
            <a:ext cx="1490053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BD494C42-4005-4DF7-9DEE-86A61EDC2F9E}"/>
              </a:ext>
            </a:extLst>
          </p:cNvPr>
          <p:cNvCxnSpPr>
            <a:cxnSpLocks/>
          </p:cNvCxnSpPr>
          <p:nvPr/>
        </p:nvCxnSpPr>
        <p:spPr>
          <a:xfrm>
            <a:off x="2251292" y="4031627"/>
            <a:ext cx="1257550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DB8DA4F4-5AD9-4244-B561-6A52DBD7ABBA}"/>
              </a:ext>
            </a:extLst>
          </p:cNvPr>
          <p:cNvCxnSpPr>
            <a:cxnSpLocks/>
          </p:cNvCxnSpPr>
          <p:nvPr/>
        </p:nvCxnSpPr>
        <p:spPr>
          <a:xfrm flipH="1">
            <a:off x="6086602" y="3981364"/>
            <a:ext cx="763984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5F982371-E461-4A15-8E38-CB47CFE3D5B2}"/>
              </a:ext>
            </a:extLst>
          </p:cNvPr>
          <p:cNvCxnSpPr>
            <a:cxnSpLocks/>
          </p:cNvCxnSpPr>
          <p:nvPr/>
        </p:nvCxnSpPr>
        <p:spPr>
          <a:xfrm flipH="1">
            <a:off x="4677848" y="3173784"/>
            <a:ext cx="2172739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FF478112-32A1-4EBC-95A4-16E32C709325}"/>
              </a:ext>
            </a:extLst>
          </p:cNvPr>
          <p:cNvSpPr/>
          <p:nvPr/>
        </p:nvSpPr>
        <p:spPr>
          <a:xfrm>
            <a:off x="2456121" y="1637447"/>
            <a:ext cx="2653207" cy="311049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71B1715B-231B-4288-8DD3-4C2731675C84}"/>
              </a:ext>
            </a:extLst>
          </p:cNvPr>
          <p:cNvGrpSpPr/>
          <p:nvPr/>
        </p:nvGrpSpPr>
        <p:grpSpPr>
          <a:xfrm>
            <a:off x="2703690" y="1080601"/>
            <a:ext cx="2145844" cy="679031"/>
            <a:chOff x="2817645" y="1012558"/>
            <a:chExt cx="2145844" cy="558709"/>
          </a:xfrm>
        </p:grpSpPr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F8A9B965-76AA-40F7-8513-88F413BEC85C}"/>
                </a:ext>
              </a:extLst>
            </p:cNvPr>
            <p:cNvCxnSpPr>
              <a:cxnSpLocks/>
            </p:cNvCxnSpPr>
            <p:nvPr/>
          </p:nvCxnSpPr>
          <p:spPr>
            <a:xfrm>
              <a:off x="2817645" y="1012558"/>
              <a:ext cx="0" cy="558709"/>
            </a:xfrm>
            <a:prstGeom prst="straightConnector1">
              <a:avLst/>
            </a:prstGeom>
            <a:noFill/>
            <a:ln w="2159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oval" w="lg" len="lg"/>
              <a:tailEnd type="none" w="med" len="med"/>
            </a:ln>
            <a:effectLst/>
          </p:spPr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702297BA-384E-4443-AC0D-86C740132B8A}"/>
                </a:ext>
              </a:extLst>
            </p:cNvPr>
            <p:cNvCxnSpPr>
              <a:cxnSpLocks/>
            </p:cNvCxnSpPr>
            <p:nvPr/>
          </p:nvCxnSpPr>
          <p:spPr>
            <a:xfrm>
              <a:off x="4963489" y="1012558"/>
              <a:ext cx="0" cy="558709"/>
            </a:xfrm>
            <a:prstGeom prst="straightConnector1">
              <a:avLst/>
            </a:prstGeom>
            <a:noFill/>
            <a:ln w="2159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oval" w="lg" len="lg"/>
              <a:tailEnd type="none" w="med" len="med"/>
            </a:ln>
            <a:effectLst/>
          </p:spPr>
        </p:cxn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Rear View</a:t>
            </a:r>
            <a:endParaRPr lang="zh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A1576-BD1E-0F41-86F1-9CF76014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692" y="3840414"/>
            <a:ext cx="1824967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dirty="0"/>
              <a:t>250W Power supply</a:t>
            </a:r>
            <a:endParaRPr lang="en-US" altLang="zh-TW" dirty="0"/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326" y="3010924"/>
            <a:ext cx="175906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CN"/>
              <a:t>Smart system cooling fan(s)</a:t>
            </a:r>
            <a:endParaRPr lang="en-US" altLang="en-US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FE725D0-223C-5543-AC49-A89E1E9D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1" y="2415240"/>
            <a:ext cx="2043483" cy="3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4 x</a:t>
            </a:r>
            <a:r>
              <a:rPr lang="en-US" altLang="zh-TW"/>
              <a:t> 2.5GbE LAN port</a:t>
            </a:r>
            <a:endParaRPr lang="en-US" alt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4063C53-AB96-5F40-9C58-23A7E97F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0" y="3882392"/>
            <a:ext cx="2115219" cy="55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dirty="0"/>
              <a:t>2 x</a:t>
            </a:r>
            <a:r>
              <a:rPr lang="en-US" altLang="zh-TW" dirty="0"/>
              <a:t> </a:t>
            </a:r>
            <a:r>
              <a:rPr lang="en-US" altLang="en-US" dirty="0"/>
              <a:t>USB 3.2 Gen 1 port</a:t>
            </a:r>
            <a:endParaRPr lang="en-US" altLang="zh-CN" dirty="0"/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8E4F56A-37F4-704F-BDDF-D49F6399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36" y="1609954"/>
            <a:ext cx="1278485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TW" dirty="0"/>
              <a:t>2 x </a:t>
            </a:r>
            <a:r>
              <a:rPr lang="en-US" altLang="en-US" dirty="0"/>
              <a:t>PCIe slot</a:t>
            </a:r>
            <a:endParaRPr lang="en-US" altLang="zh-TW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DC6656-884F-45F9-8469-0D64AD07F369}"/>
              </a:ext>
            </a:extLst>
          </p:cNvPr>
          <p:cNvSpPr/>
          <p:nvPr/>
        </p:nvSpPr>
        <p:spPr>
          <a:xfrm>
            <a:off x="2793059" y="924544"/>
            <a:ext cx="192552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Slot 2: PCIe Gen3 x8</a:t>
            </a:r>
            <a:endParaRPr lang="en-US" altLang="zh-TW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3965395-6537-4DCE-996C-E561DB2C6329}"/>
              </a:ext>
            </a:extLst>
          </p:cNvPr>
          <p:cNvSpPr/>
          <p:nvPr/>
        </p:nvSpPr>
        <p:spPr>
          <a:xfrm>
            <a:off x="4986854" y="937265"/>
            <a:ext cx="192552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Slot 1: PCIe Gen3 x8</a:t>
            </a:r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id="{70C70248-4754-440D-8E34-23267EF0E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148" y="2492473"/>
            <a:ext cx="787812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eaLnBrk="1" hangingPunct="1">
              <a:defRPr sz="9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TS-h686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1B01877C-2470-4CF3-8666-1C7D30193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57" y="1200923"/>
            <a:ext cx="1829994" cy="14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95D8BCE-0CC2-C144-A9CE-A0DB15467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3071" y="1010208"/>
            <a:ext cx="5367334" cy="3714398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Internal Design</a:t>
            </a:r>
            <a:endParaRPr lang="zh-TW" b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0795E61-2016-4321-8043-01BEE22D3118}"/>
              </a:ext>
            </a:extLst>
          </p:cNvPr>
          <p:cNvSpPr/>
          <p:nvPr/>
        </p:nvSpPr>
        <p:spPr>
          <a:xfrm>
            <a:off x="7281324" y="2923767"/>
            <a:ext cx="175170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Intel Xeon D processor</a:t>
            </a:r>
            <a:endParaRPr lang="en-US" altLang="zh-CN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FDCD104-8E85-2F49-9FF4-AF85182D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43" y="3801875"/>
            <a:ext cx="1505992" cy="5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TW"/>
              <a:t>1</a:t>
            </a:r>
            <a:r>
              <a:rPr lang="zh-TW" altLang="en-US"/>
              <a:t> </a:t>
            </a:r>
            <a:r>
              <a:rPr lang="en-US" altLang="zh-TW"/>
              <a:t>x</a:t>
            </a:r>
            <a:r>
              <a:rPr lang="zh-TW" altLang="en-US"/>
              <a:t> </a:t>
            </a:r>
            <a:r>
              <a:rPr lang="en-US" altLang="zh-CN"/>
              <a:t>6cm CPU cooling fan</a:t>
            </a:r>
            <a:endParaRPr lang="en-US" alt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4FDEF33-8B16-BA45-BC67-5B5F6F8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43" y="2712901"/>
            <a:ext cx="1586792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2 x </a:t>
            </a:r>
            <a:r>
              <a:rPr lang="en-US" altLang="en-US" err="1"/>
              <a:t>NVMe</a:t>
            </a:r>
            <a:r>
              <a:rPr lang="en-US" altLang="en-US"/>
              <a:t> Gen3 x4 M.2 port</a:t>
            </a:r>
            <a:r>
              <a:rPr lang="en-US" altLang="zh-CN"/>
              <a:t> (2280/22110)</a:t>
            </a:r>
            <a:endParaRPr lang="en-US" altLang="en-US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1FB7B1D-4090-F14A-9DCE-43C17BE10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2269" y="3520566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4 x DDR4 long-DIMM slot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875A3280-50AF-0544-BD7C-A8E97E6B6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324" y="1785369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1 x PCIe Gen3 x8 slot</a:t>
            </a:r>
            <a:r>
              <a:rPr lang="en-US" altLang="zh-CN"/>
              <a:t> (CPU side)</a:t>
            </a:r>
            <a:endParaRPr lang="en-US" altLang="en-US"/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2E861871-F24A-8048-B478-6759AC26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324" y="1063300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1 x PCIe Gen3 x8 slot</a:t>
            </a:r>
            <a:r>
              <a:rPr lang="en-US" altLang="zh-CN"/>
              <a:t> (HDD side)</a:t>
            </a:r>
            <a:endParaRPr lang="en-US" altLang="en-US"/>
          </a:p>
        </p:txBody>
      </p:sp>
      <p:cxnSp>
        <p:nvCxnSpPr>
          <p:cNvPr id="16" name="Shape 193">
            <a:extLst>
              <a:ext uri="{FF2B5EF4-FFF2-40B4-BE49-F238E27FC236}">
                <a16:creationId xmlns:a16="http://schemas.microsoft.com/office/drawing/2014/main" id="{03120C8F-559E-4BC7-8B38-F5DA83051382}"/>
              </a:ext>
            </a:extLst>
          </p:cNvPr>
          <p:cNvCxnSpPr>
            <a:cxnSpLocks/>
          </p:cNvCxnSpPr>
          <p:nvPr/>
        </p:nvCxnSpPr>
        <p:spPr>
          <a:xfrm>
            <a:off x="1578649" y="2858469"/>
            <a:ext cx="1757710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8" name="Shape 193">
            <a:extLst>
              <a:ext uri="{FF2B5EF4-FFF2-40B4-BE49-F238E27FC236}">
                <a16:creationId xmlns:a16="http://schemas.microsoft.com/office/drawing/2014/main" id="{5183646B-5A5B-42AD-B1D7-3E715FE3FF5B}"/>
              </a:ext>
            </a:extLst>
          </p:cNvPr>
          <p:cNvCxnSpPr>
            <a:cxnSpLocks/>
          </p:cNvCxnSpPr>
          <p:nvPr/>
        </p:nvCxnSpPr>
        <p:spPr>
          <a:xfrm>
            <a:off x="1578649" y="3951671"/>
            <a:ext cx="617532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9" name="Shape 193">
            <a:extLst>
              <a:ext uri="{FF2B5EF4-FFF2-40B4-BE49-F238E27FC236}">
                <a16:creationId xmlns:a16="http://schemas.microsoft.com/office/drawing/2014/main" id="{FBF2F3CD-A41D-442F-B0EB-F47954914CC2}"/>
              </a:ext>
            </a:extLst>
          </p:cNvPr>
          <p:cNvCxnSpPr>
            <a:cxnSpLocks/>
          </p:cNvCxnSpPr>
          <p:nvPr/>
        </p:nvCxnSpPr>
        <p:spPr>
          <a:xfrm flipH="1">
            <a:off x="5120004" y="1935211"/>
            <a:ext cx="2162265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9C36C77D-33B5-4CBB-B2DD-66D22E27F2AB}"/>
              </a:ext>
            </a:extLst>
          </p:cNvPr>
          <p:cNvCxnSpPr>
            <a:cxnSpLocks/>
          </p:cNvCxnSpPr>
          <p:nvPr/>
        </p:nvCxnSpPr>
        <p:spPr>
          <a:xfrm flipH="1">
            <a:off x="4276385" y="3659498"/>
            <a:ext cx="3004939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7B8ED0B0-D453-4309-8AED-A910677C04B2}"/>
              </a:ext>
            </a:extLst>
          </p:cNvPr>
          <p:cNvCxnSpPr>
            <a:cxnSpLocks/>
          </p:cNvCxnSpPr>
          <p:nvPr/>
        </p:nvCxnSpPr>
        <p:spPr>
          <a:xfrm flipH="1">
            <a:off x="4741592" y="3088677"/>
            <a:ext cx="2540678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26" name="肘形接點 29">
            <a:extLst>
              <a:ext uri="{FF2B5EF4-FFF2-40B4-BE49-F238E27FC236}">
                <a16:creationId xmlns:a16="http://schemas.microsoft.com/office/drawing/2014/main" id="{8A18F7B9-6A02-40F6-BB68-C7BDFB24AF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83330" y="1300577"/>
            <a:ext cx="2197994" cy="347216"/>
          </a:xfrm>
          <a:prstGeom prst="bentConnector3">
            <a:avLst>
              <a:gd name="adj1" fmla="val 100106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169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Multi-zone Heat Dissipation for Low-noise Operation</a:t>
            </a:r>
            <a:endParaRPr kumimoji="1"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285971" y="4524642"/>
            <a:ext cx="5822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Sound </a:t>
            </a:r>
            <a:r>
              <a:rPr lang="en-US" altLang="zh-CN" sz="1000"/>
              <a:t>pressure test</a:t>
            </a:r>
            <a:r>
              <a:rPr lang="zh-CN" altLang="en-US" sz="1000"/>
              <a:t>：</a:t>
            </a:r>
            <a:r>
              <a:rPr lang="en-US" altLang="zh-CN" sz="1000" dirty="0"/>
              <a:t>sound pressure is measure at the front bystander position with low fan speed.</a:t>
            </a:r>
            <a:endParaRPr lang="zh-TW" altLang="en-US" sz="10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332752" y="1105313"/>
            <a:ext cx="5414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The multi-zone heat dissipation 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TS-hx86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 enables the dynamic adjustment of the system fan and CPU fan speeds in different zones of the system. It </a:t>
            </a:r>
            <a:r>
              <a:rPr kumimoji="1"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orks smoothly and quietly on your desk. </a:t>
            </a:r>
            <a:endParaRPr kumimoji="1"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467671" y="2380222"/>
            <a:ext cx="1108531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39523E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 Zone</a:t>
            </a: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3309985" y="2380222"/>
            <a:ext cx="1150601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39523E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Zone</a:t>
            </a:r>
            <a:endParaRPr kumimoji="1"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FBC17F5-2499-4B02-822E-CAFEB43E0D59}"/>
              </a:ext>
            </a:extLst>
          </p:cNvPr>
          <p:cNvGrpSpPr/>
          <p:nvPr/>
        </p:nvGrpSpPr>
        <p:grpSpPr>
          <a:xfrm>
            <a:off x="6108399" y="687334"/>
            <a:ext cx="2817790" cy="4024971"/>
            <a:chOff x="5946012" y="224935"/>
            <a:chExt cx="2984423" cy="4262992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B513BA92-23D1-42AB-A596-93EB75F2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76427" y="224935"/>
              <a:ext cx="2954008" cy="3967553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4957E4C-0787-AF4A-9200-88B0B0625F3D}"/>
                </a:ext>
              </a:extLst>
            </p:cNvPr>
            <p:cNvSpPr txBox="1"/>
            <p:nvPr/>
          </p:nvSpPr>
          <p:spPr>
            <a:xfrm>
              <a:off x="6237918" y="4180151"/>
              <a:ext cx="2145139" cy="30777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kumimoji="1" lang="en-US" altLang="zh-TW" b="1"/>
                <a:t>Sound Pressure</a:t>
              </a:r>
              <a:r>
                <a:rPr kumimoji="1" lang="zh-TW" altLang="en-US" b="1"/>
                <a:t> </a:t>
              </a:r>
              <a:r>
                <a:rPr kumimoji="1" lang="en-US" altLang="zh-TW" b="1"/>
                <a:t>(dB A</a:t>
              </a:r>
              <a:r>
                <a:rPr kumimoji="1" lang="en-US" altLang="zh-CN" b="1"/>
                <a:t>)</a:t>
              </a:r>
              <a:endParaRPr kumimoji="1" lang="zh-TW" altLang="en-US" b="1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3A2F1A3-BC73-5646-BE4D-EDE24962F955}"/>
                </a:ext>
              </a:extLst>
            </p:cNvPr>
            <p:cNvSpPr txBox="1"/>
            <p:nvPr/>
          </p:nvSpPr>
          <p:spPr>
            <a:xfrm>
              <a:off x="8472522" y="360161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4BDC053-F1B0-1941-83C0-9313744D7538}"/>
                </a:ext>
              </a:extLst>
            </p:cNvPr>
            <p:cNvSpPr txBox="1"/>
            <p:nvPr/>
          </p:nvSpPr>
          <p:spPr>
            <a:xfrm>
              <a:off x="8469207" y="149003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A991980-D515-E445-BDB5-EA20D69286AE}"/>
                </a:ext>
              </a:extLst>
            </p:cNvPr>
            <p:cNvSpPr txBox="1"/>
            <p:nvPr/>
          </p:nvSpPr>
          <p:spPr>
            <a:xfrm>
              <a:off x="6089870" y="976442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3ABF97FF-FDBA-4A45-9C0A-B8D7BCC8F5FE}"/>
                </a:ext>
              </a:extLst>
            </p:cNvPr>
            <p:cNvSpPr txBox="1"/>
            <p:nvPr/>
          </p:nvSpPr>
          <p:spPr>
            <a:xfrm>
              <a:off x="7698561" y="3529887"/>
              <a:ext cx="6014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Studio</a:t>
              </a:r>
              <a:endParaRPr kumimoji="1" lang="zh-TW" alt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7098AEB-7246-1041-8F18-F6AA6073F9EF}"/>
                </a:ext>
              </a:extLst>
            </p:cNvPr>
            <p:cNvSpPr txBox="1"/>
            <p:nvPr/>
          </p:nvSpPr>
          <p:spPr>
            <a:xfrm>
              <a:off x="7698561" y="1433112"/>
              <a:ext cx="8085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Office</a:t>
              </a:r>
              <a:endParaRPr kumimoji="1" lang="zh-TW" alt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4DC5979F-CB92-664A-996E-85895DD2DACB}"/>
                </a:ext>
              </a:extLst>
            </p:cNvPr>
            <p:cNvSpPr txBox="1"/>
            <p:nvPr/>
          </p:nvSpPr>
          <p:spPr>
            <a:xfrm>
              <a:off x="6077791" y="202634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C7343525-1BA7-9D44-9419-9D2302255A3C}"/>
                </a:ext>
              </a:extLst>
            </p:cNvPr>
            <p:cNvSpPr txBox="1"/>
            <p:nvPr/>
          </p:nvSpPr>
          <p:spPr>
            <a:xfrm>
              <a:off x="8461330" y="2527068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8FB204CE-BF00-B44D-9678-611F38BD9FCA}"/>
                </a:ext>
              </a:extLst>
            </p:cNvPr>
            <p:cNvSpPr txBox="1"/>
            <p:nvPr/>
          </p:nvSpPr>
          <p:spPr>
            <a:xfrm>
              <a:off x="8474542" y="45172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B71147B2-E8B0-1A41-A550-7BF62B95BF12}"/>
                </a:ext>
              </a:extLst>
            </p:cNvPr>
            <p:cNvSpPr txBox="1"/>
            <p:nvPr/>
          </p:nvSpPr>
          <p:spPr>
            <a:xfrm>
              <a:off x="6642735" y="1923232"/>
              <a:ext cx="64152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>
                  <a:latin typeface="Arial" panose="020B0604020202020204" pitchFamily="34" charset="0"/>
                  <a:cs typeface="Arial" panose="020B0604020202020204" pitchFamily="34" charset="0"/>
                </a:rPr>
                <a:t>Library</a:t>
              </a:r>
              <a:endParaRPr kumimoji="1" lang="zh-TW" alt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7901F9E3-B888-3F45-B3C9-E1DF8C122C79}"/>
                </a:ext>
              </a:extLst>
            </p:cNvPr>
            <p:cNvSpPr txBox="1"/>
            <p:nvPr/>
          </p:nvSpPr>
          <p:spPr>
            <a:xfrm>
              <a:off x="7633897" y="2440986"/>
              <a:ext cx="8484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Suburbs</a:t>
              </a:r>
              <a:endParaRPr kumimoji="1" lang="zh-TW" alt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8DC478A-B454-F64A-9410-3FA900BCED85}"/>
                </a:ext>
              </a:extLst>
            </p:cNvPr>
            <p:cNvSpPr txBox="1"/>
            <p:nvPr/>
          </p:nvSpPr>
          <p:spPr>
            <a:xfrm>
              <a:off x="7523253" y="323395"/>
              <a:ext cx="93807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On the road</a:t>
              </a:r>
              <a:endParaRPr kumimoji="1" lang="zh-TW" alt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16B92A91-4FEB-7644-9CEE-943779FB948A}"/>
                </a:ext>
              </a:extLst>
            </p:cNvPr>
            <p:cNvSpPr txBox="1"/>
            <p:nvPr/>
          </p:nvSpPr>
          <p:spPr>
            <a:xfrm>
              <a:off x="6359143" y="2891195"/>
              <a:ext cx="1039393" cy="35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TS-h886</a:t>
              </a:r>
              <a:endParaRPr kumimoji="1" lang="zh-TW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226D593-8819-074B-8946-6CD29594C81A}"/>
                </a:ext>
              </a:extLst>
            </p:cNvPr>
            <p:cNvSpPr txBox="1"/>
            <p:nvPr/>
          </p:nvSpPr>
          <p:spPr>
            <a:xfrm>
              <a:off x="5946012" y="3060472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21.8</a:t>
              </a:r>
              <a:endParaRPr kumimoji="1" lang="zh-TW" alt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4545B8E4-C745-441A-A5D0-354797044E56}"/>
                </a:ext>
              </a:extLst>
            </p:cNvPr>
            <p:cNvSpPr txBox="1"/>
            <p:nvPr/>
          </p:nvSpPr>
          <p:spPr>
            <a:xfrm>
              <a:off x="6513356" y="853088"/>
              <a:ext cx="8851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Talk loudly</a:t>
              </a:r>
              <a:endParaRPr kumimoji="1" lang="zh-TW" alt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圖片 41" descr="一張含有 玩具, 坐, 桌, 白色 的圖片&#10;&#10;自動產生的描述">
            <a:extLst>
              <a:ext uri="{FF2B5EF4-FFF2-40B4-BE49-F238E27FC236}">
                <a16:creationId xmlns:a16="http://schemas.microsoft.com/office/drawing/2014/main" id="{2AE7ED1C-C2FE-454A-9AC5-F3051590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154" y="2746696"/>
            <a:ext cx="2700839" cy="1741231"/>
          </a:xfrm>
          <a:prstGeom prst="rect">
            <a:avLst/>
          </a:prstGeom>
        </p:spPr>
      </p:pic>
      <p:pic>
        <p:nvPicPr>
          <p:cNvPr id="44" name="圖片 43" descr="一張含有 電子用品, 坐, 電路, 桌 的圖片&#10;&#10;自動產生的描述">
            <a:extLst>
              <a:ext uri="{FF2B5EF4-FFF2-40B4-BE49-F238E27FC236}">
                <a16:creationId xmlns:a16="http://schemas.microsoft.com/office/drawing/2014/main" id="{4E6504A3-5654-405D-BA6C-7082C91E6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10" y="2735843"/>
            <a:ext cx="3138929" cy="180424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17DE33F-E59B-404E-8DB4-831BDBACF2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729" y="2606214"/>
            <a:ext cx="771952" cy="6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2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9A2FC354-E2D6-4E61-8C4A-920862FAB39B}"/>
              </a:ext>
            </a:extLst>
          </p:cNvPr>
          <p:cNvSpPr/>
          <p:nvPr/>
        </p:nvSpPr>
        <p:spPr>
          <a:xfrm>
            <a:off x="1701463" y="2529692"/>
            <a:ext cx="2153677" cy="230397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D23F03F1-1948-45D6-9246-D20DCC215308}"/>
              </a:ext>
            </a:extLst>
          </p:cNvPr>
          <p:cNvGrpSpPr/>
          <p:nvPr/>
        </p:nvGrpSpPr>
        <p:grpSpPr>
          <a:xfrm>
            <a:off x="1647651" y="3131985"/>
            <a:ext cx="2371651" cy="1420764"/>
            <a:chOff x="1285023" y="2167482"/>
            <a:chExt cx="10346683" cy="2631425"/>
          </a:xfrm>
        </p:grpSpPr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19FB7288-5905-4A81-95B2-A7DC7599DD8A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接點 84">
              <a:extLst>
                <a:ext uri="{FF2B5EF4-FFF2-40B4-BE49-F238E27FC236}">
                  <a16:creationId xmlns:a16="http://schemas.microsoft.com/office/drawing/2014/main" id="{9F5714DC-1762-41C8-A23C-0C21D6D51FFB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F8250E97-B2CF-4703-995F-E66E42A7CB49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>
              <a:extLst>
                <a:ext uri="{FF2B5EF4-FFF2-40B4-BE49-F238E27FC236}">
                  <a16:creationId xmlns:a16="http://schemas.microsoft.com/office/drawing/2014/main" id="{4D802D4B-BA5F-4054-AED1-150E14E84F01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id="{FE681D29-4EFD-400E-8151-6EC20C80387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EB1E006D-28F1-405C-865A-EEB7796C411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Built-in Four 2.5 </a:t>
            </a:r>
            <a:r>
              <a:rPr kumimoji="1" lang="en-US" altLang="zh-TW" err="1"/>
              <a:t>GbE</a:t>
            </a:r>
            <a:r>
              <a:rPr kumimoji="1" lang="en-US" altLang="zh-TW"/>
              <a:t> LAN Ports</a:t>
            </a:r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FC5C8C-4E69-0145-80AF-8B4289D41B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299" y="767894"/>
            <a:ext cx="3240701" cy="405904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6897070" y="2591120"/>
            <a:ext cx="1501009" cy="394975"/>
          </a:xfrm>
          <a:prstGeom prst="rect">
            <a:avLst/>
          </a:prstGeom>
          <a:noFill/>
          <a:ln w="2159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74184F5-6F63-4233-A6BF-C7B79854B3CE}"/>
              </a:ext>
            </a:extLst>
          </p:cNvPr>
          <p:cNvSpPr txBox="1"/>
          <p:nvPr/>
        </p:nvSpPr>
        <p:spPr>
          <a:xfrm rot="16200000">
            <a:off x="1088108" y="4333839"/>
            <a:ext cx="570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3E2D1211-2892-4E5E-BF25-8A548DA34CED}"/>
              </a:ext>
            </a:extLst>
          </p:cNvPr>
          <p:cNvSpPr txBox="1"/>
          <p:nvPr/>
        </p:nvSpPr>
        <p:spPr>
          <a:xfrm>
            <a:off x="1537300" y="2556467"/>
            <a:ext cx="2482002" cy="492432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2.5GbE Windows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transfer</a:t>
            </a:r>
            <a:endParaRPr lang="zh-TW" altLang="en-US" sz="1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Shape 80">
            <a:extLst>
              <a:ext uri="{FF2B5EF4-FFF2-40B4-BE49-F238E27FC236}">
                <a16:creationId xmlns:a16="http://schemas.microsoft.com/office/drawing/2014/main" id="{4C14EF7B-4A4C-423E-B321-B76D03430EBF}"/>
              </a:ext>
            </a:extLst>
          </p:cNvPr>
          <p:cNvSpPr/>
          <p:nvPr/>
        </p:nvSpPr>
        <p:spPr>
          <a:xfrm>
            <a:off x="3005168" y="3212613"/>
            <a:ext cx="438884" cy="134592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" name="Shape 79">
            <a:extLst>
              <a:ext uri="{FF2B5EF4-FFF2-40B4-BE49-F238E27FC236}">
                <a16:creationId xmlns:a16="http://schemas.microsoft.com/office/drawing/2014/main" id="{64D24094-4F71-46EF-8DB3-ADA3CBE7A3D8}"/>
              </a:ext>
            </a:extLst>
          </p:cNvPr>
          <p:cNvSpPr/>
          <p:nvPr/>
        </p:nvSpPr>
        <p:spPr>
          <a:xfrm>
            <a:off x="2119465" y="3147957"/>
            <a:ext cx="454496" cy="1406812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9AFE9888-6C20-4E62-B9AD-06FA6FC80B8A}"/>
              </a:ext>
            </a:extLst>
          </p:cNvPr>
          <p:cNvSpPr txBox="1"/>
          <p:nvPr/>
        </p:nvSpPr>
        <p:spPr>
          <a:xfrm>
            <a:off x="2135066" y="3119755"/>
            <a:ext cx="45603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291</a:t>
            </a:r>
          </a:p>
        </p:txBody>
      </p:sp>
      <p:sp>
        <p:nvSpPr>
          <p:cNvPr id="48" name="TextBox 20">
            <a:extLst>
              <a:ext uri="{FF2B5EF4-FFF2-40B4-BE49-F238E27FC236}">
                <a16:creationId xmlns:a16="http://schemas.microsoft.com/office/drawing/2014/main" id="{89F1A109-1E57-4983-89B6-10DCE35E53AF}"/>
              </a:ext>
            </a:extLst>
          </p:cNvPr>
          <p:cNvSpPr txBox="1"/>
          <p:nvPr/>
        </p:nvSpPr>
        <p:spPr>
          <a:xfrm>
            <a:off x="3028664" y="3171315"/>
            <a:ext cx="45603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265</a:t>
            </a:r>
            <a:endParaRPr lang="en-US" sz="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88841E0-7B02-48FA-B626-90AA49EE5C50}"/>
              </a:ext>
            </a:extLst>
          </p:cNvPr>
          <p:cNvGrpSpPr/>
          <p:nvPr/>
        </p:nvGrpSpPr>
        <p:grpSpPr>
          <a:xfrm>
            <a:off x="1366335" y="2981781"/>
            <a:ext cx="386645" cy="1714805"/>
            <a:chOff x="741665" y="2061534"/>
            <a:chExt cx="716112" cy="3567484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F189CE64-8740-40B9-B644-86BED7C48B61}"/>
                </a:ext>
              </a:extLst>
            </p:cNvPr>
            <p:cNvSpPr/>
            <p:nvPr/>
          </p:nvSpPr>
          <p:spPr>
            <a:xfrm>
              <a:off x="950055" y="5148795"/>
              <a:ext cx="466720" cy="480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906227B1-109D-4FCD-83F4-6A51CE8A2050}"/>
                </a:ext>
              </a:extLst>
            </p:cNvPr>
            <p:cNvSpPr/>
            <p:nvPr/>
          </p:nvSpPr>
          <p:spPr>
            <a:xfrm>
              <a:off x="835166" y="4634248"/>
              <a:ext cx="591416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523BD08-58CE-4307-8D38-D35238B236A7}"/>
                </a:ext>
              </a:extLst>
            </p:cNvPr>
            <p:cNvSpPr/>
            <p:nvPr/>
          </p:nvSpPr>
          <p:spPr>
            <a:xfrm>
              <a:off x="741665" y="4119704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100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63096F7-4451-4290-ADED-19D2B91FF353}"/>
                </a:ext>
              </a:extLst>
            </p:cNvPr>
            <p:cNvSpPr/>
            <p:nvPr/>
          </p:nvSpPr>
          <p:spPr>
            <a:xfrm>
              <a:off x="741665" y="3605160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150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2FCC82E-560D-4E79-AF13-502A13164228}"/>
                </a:ext>
              </a:extLst>
            </p:cNvPr>
            <p:cNvSpPr/>
            <p:nvPr/>
          </p:nvSpPr>
          <p:spPr>
            <a:xfrm>
              <a:off x="741665" y="3090620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5EF8AD73-62EA-4C66-B2F0-94DBF4BD409E}"/>
                </a:ext>
              </a:extLst>
            </p:cNvPr>
            <p:cNvSpPr/>
            <p:nvPr/>
          </p:nvSpPr>
          <p:spPr>
            <a:xfrm>
              <a:off x="741665" y="2576076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250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E0D4961E-03DC-4063-A0F4-847E05D55B52}"/>
                </a:ext>
              </a:extLst>
            </p:cNvPr>
            <p:cNvSpPr/>
            <p:nvPr/>
          </p:nvSpPr>
          <p:spPr>
            <a:xfrm>
              <a:off x="741665" y="2061534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858C57CE-CCE8-0248-9E62-BA85E8F962A6}"/>
              </a:ext>
            </a:extLst>
          </p:cNvPr>
          <p:cNvSpPr txBox="1"/>
          <p:nvPr/>
        </p:nvSpPr>
        <p:spPr>
          <a:xfrm rot="16200000">
            <a:off x="3702588" y="4333839"/>
            <a:ext cx="570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文字版面配置區 1">
            <a:extLst>
              <a:ext uri="{FF2B5EF4-FFF2-40B4-BE49-F238E27FC236}">
                <a16:creationId xmlns:a16="http://schemas.microsoft.com/office/drawing/2014/main" id="{E92D8CAF-1554-4833-9BB6-E2401B24EA08}"/>
              </a:ext>
            </a:extLst>
          </p:cNvPr>
          <p:cNvSpPr txBox="1">
            <a:spLocks/>
          </p:cNvSpPr>
          <p:nvPr/>
        </p:nvSpPr>
        <p:spPr>
          <a:xfrm>
            <a:off x="360706" y="1528130"/>
            <a:ext cx="4886951" cy="839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itchFamily="34" charset="0"/>
              <a:buNone/>
            </a:pPr>
            <a:r>
              <a:rPr kumimoji="1"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2.5GbE Benefits:</a:t>
            </a:r>
          </a:p>
          <a:p>
            <a:pPr>
              <a:buClrTx/>
            </a:pPr>
            <a:r>
              <a:rPr kumimoji="1"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Up to 2.5x performance</a:t>
            </a:r>
          </a:p>
          <a:p>
            <a:pPr>
              <a:buClrTx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Use the existing wiring infrastructure to support 2.5</a:t>
            </a: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87C352E-53DF-4447-AB7A-0DF8F109FE76}"/>
              </a:ext>
            </a:extLst>
          </p:cNvPr>
          <p:cNvSpPr/>
          <p:nvPr/>
        </p:nvSpPr>
        <p:spPr>
          <a:xfrm>
            <a:off x="1006477" y="892361"/>
            <a:ext cx="4208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 motherboards &amp; Wi-Fi routers are equipped with 2.5</a:t>
            </a:r>
            <a:r>
              <a:rPr kumimoji="1" lang="en-US" altLang="zh-CN" sz="1800" i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GbE. </a:t>
            </a:r>
            <a:endParaRPr kumimoji="1" lang="en-US" altLang="zh-CN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: 剪去對角角落 41">
            <a:extLst>
              <a:ext uri="{FF2B5EF4-FFF2-40B4-BE49-F238E27FC236}">
                <a16:creationId xmlns:a16="http://schemas.microsoft.com/office/drawing/2014/main" id="{00970FDB-C451-406B-9502-1D572F66D8F2}"/>
              </a:ext>
            </a:extLst>
          </p:cNvPr>
          <p:cNvSpPr/>
          <p:nvPr/>
        </p:nvSpPr>
        <p:spPr>
          <a:xfrm rot="10800000" flipH="1">
            <a:off x="5352879" y="1496532"/>
            <a:ext cx="219309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39523E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圖形 43">
            <a:extLst>
              <a:ext uri="{FF2B5EF4-FFF2-40B4-BE49-F238E27FC236}">
                <a16:creationId xmlns:a16="http://schemas.microsoft.com/office/drawing/2014/main" id="{B9F6AAEA-9FDC-4F5F-BAB4-10E5E2C60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639" y="908073"/>
            <a:ext cx="604838" cy="581025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462A9506-CE0B-44C4-92C7-5C10ADB987A4}"/>
              </a:ext>
            </a:extLst>
          </p:cNvPr>
          <p:cNvSpPr/>
          <p:nvPr/>
        </p:nvSpPr>
        <p:spPr>
          <a:xfrm>
            <a:off x="5372135" y="1556414"/>
            <a:ext cx="2171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2.5GbE</a:t>
            </a:r>
            <a:r>
              <a:rPr kumimoji="1" lang="zh-TW" altLang="en-US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kumimoji="1" lang="en-US" altLang="zh-TW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/>
            <a:r>
              <a:rPr kumimoji="1" lang="en-US" altLang="zh-TW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(compatible with 1 </a:t>
            </a:r>
            <a:r>
              <a:rPr kumimoji="1" lang="en-US" altLang="zh-TW" b="1" err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kumimoji="1" lang="en-US" altLang="zh-TW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7E4EC5A3-6E84-4F8D-8885-3671EAE039A0}"/>
              </a:ext>
            </a:extLst>
          </p:cNvPr>
          <p:cNvSpPr txBox="1"/>
          <p:nvPr/>
        </p:nvSpPr>
        <p:spPr>
          <a:xfrm>
            <a:off x="1919678" y="4547810"/>
            <a:ext cx="822740" cy="29237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80D1A781-D698-47E7-A8F6-CC377485A758}"/>
              </a:ext>
            </a:extLst>
          </p:cNvPr>
          <p:cNvSpPr txBox="1"/>
          <p:nvPr/>
        </p:nvSpPr>
        <p:spPr>
          <a:xfrm>
            <a:off x="2815862" y="4547810"/>
            <a:ext cx="822740" cy="29237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altLang="zh-TW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8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442F0471-CF6B-40B3-A3B6-14837546BC4F}"/>
              </a:ext>
            </a:extLst>
          </p:cNvPr>
          <p:cNvSpPr/>
          <p:nvPr/>
        </p:nvSpPr>
        <p:spPr>
          <a:xfrm>
            <a:off x="3195872" y="1361857"/>
            <a:ext cx="2402661" cy="383946"/>
          </a:xfrm>
          <a:prstGeom prst="snip2DiagRect">
            <a:avLst/>
          </a:prstGeom>
          <a:noFill/>
          <a:ln w="12700">
            <a:solidFill>
              <a:srgbClr val="4D6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182881D-94AB-374D-89C6-838FD3C7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Why Choose a Desktop NAS over a Rackmount One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D5F9BA2-64C0-D145-98B8-3EDA1CDD9EBC}"/>
              </a:ext>
            </a:extLst>
          </p:cNvPr>
          <p:cNvSpPr/>
          <p:nvPr/>
        </p:nvSpPr>
        <p:spPr>
          <a:xfrm>
            <a:off x="3282834" y="1415098"/>
            <a:ext cx="22381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kumimoji="1"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Internal use in a department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D06327D-D239-424E-AA48-E32787CC0312}"/>
              </a:ext>
            </a:extLst>
          </p:cNvPr>
          <p:cNvSpPr/>
          <p:nvPr/>
        </p:nvSpPr>
        <p:spPr>
          <a:xfrm>
            <a:off x="432463" y="1419350"/>
            <a:ext cx="2492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No server room in the company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C3D168-3F49-E848-B561-38CE1A1F1CC0}"/>
              </a:ext>
            </a:extLst>
          </p:cNvPr>
          <p:cNvSpPr/>
          <p:nvPr/>
        </p:nvSpPr>
        <p:spPr>
          <a:xfrm>
            <a:off x="6163113" y="1419350"/>
            <a:ext cx="1930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NAS has outdoor needs</a:t>
            </a:r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24BF6B8C-D28E-4C7B-9C4C-62C7752B4E30}"/>
              </a:ext>
            </a:extLst>
          </p:cNvPr>
          <p:cNvSpPr/>
          <p:nvPr/>
        </p:nvSpPr>
        <p:spPr>
          <a:xfrm>
            <a:off x="3195871" y="1939401"/>
            <a:ext cx="2402663" cy="270085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5D9AFC37-04E4-45B8-B898-0561556B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404" y="2357947"/>
            <a:ext cx="2140320" cy="1771904"/>
          </a:xfrm>
          <a:prstGeom prst="rect">
            <a:avLst/>
          </a:prstGeom>
        </p:spPr>
      </p:pic>
      <p:sp>
        <p:nvSpPr>
          <p:cNvPr id="15" name="矩形: 剪去對角角落 14">
            <a:extLst>
              <a:ext uri="{FF2B5EF4-FFF2-40B4-BE49-F238E27FC236}">
                <a16:creationId xmlns:a16="http://schemas.microsoft.com/office/drawing/2014/main" id="{2A7FCE27-6BD4-49D7-8087-654FDD028D70}"/>
              </a:ext>
            </a:extLst>
          </p:cNvPr>
          <p:cNvSpPr/>
          <p:nvPr/>
        </p:nvSpPr>
        <p:spPr>
          <a:xfrm>
            <a:off x="432464" y="1361857"/>
            <a:ext cx="2445387" cy="383946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A18999A6-E7A3-40F8-BA5D-8961304B569F}"/>
              </a:ext>
            </a:extLst>
          </p:cNvPr>
          <p:cNvSpPr/>
          <p:nvPr/>
        </p:nvSpPr>
        <p:spPr>
          <a:xfrm>
            <a:off x="432463" y="1939401"/>
            <a:ext cx="2402663" cy="270085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9C53F62B-CB52-4612-A475-0515425B0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961" y="2260273"/>
            <a:ext cx="1422119" cy="2059110"/>
          </a:xfrm>
          <a:prstGeom prst="rect">
            <a:avLst/>
          </a:prstGeom>
        </p:spPr>
      </p:pic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A776B1AD-2363-493D-B655-62C49964D5C4}"/>
              </a:ext>
            </a:extLst>
          </p:cNvPr>
          <p:cNvSpPr/>
          <p:nvPr/>
        </p:nvSpPr>
        <p:spPr>
          <a:xfrm>
            <a:off x="5938623" y="1361857"/>
            <a:ext cx="2402662" cy="383946"/>
          </a:xfrm>
          <a:prstGeom prst="snip2DiagRect">
            <a:avLst/>
          </a:prstGeom>
          <a:noFill/>
          <a:ln w="12700">
            <a:solidFill>
              <a:srgbClr val="5D7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0C5D1D7A-6001-4739-BAC6-877AA69B36AF}"/>
              </a:ext>
            </a:extLst>
          </p:cNvPr>
          <p:cNvSpPr/>
          <p:nvPr/>
        </p:nvSpPr>
        <p:spPr>
          <a:xfrm>
            <a:off x="5938622" y="1939401"/>
            <a:ext cx="2402663" cy="270085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5D7D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ADC1310-9A76-4491-9D39-5487A8689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9268" y="3054604"/>
            <a:ext cx="1698097" cy="1223843"/>
          </a:xfrm>
          <a:prstGeom prst="rect">
            <a:avLst/>
          </a:prstGeom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DA55F13A-84B0-46F5-BFF8-7DE5D74D0954}"/>
              </a:ext>
            </a:extLst>
          </p:cNvPr>
          <p:cNvSpPr/>
          <p:nvPr/>
        </p:nvSpPr>
        <p:spPr>
          <a:xfrm>
            <a:off x="6067162" y="2503232"/>
            <a:ext cx="695299" cy="695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278C3D3-EA8B-49EA-A8BD-6B525DB78AAA}"/>
              </a:ext>
            </a:extLst>
          </p:cNvPr>
          <p:cNvSpPr/>
          <p:nvPr/>
        </p:nvSpPr>
        <p:spPr>
          <a:xfrm>
            <a:off x="6785520" y="2099802"/>
            <a:ext cx="695299" cy="695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D2EFAC4-29DE-4B92-A29F-25AE9003C9A0}"/>
              </a:ext>
            </a:extLst>
          </p:cNvPr>
          <p:cNvSpPr/>
          <p:nvPr/>
        </p:nvSpPr>
        <p:spPr>
          <a:xfrm>
            <a:off x="7497987" y="2465145"/>
            <a:ext cx="695299" cy="695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B9CC1A3A-2CC1-4C01-AD39-639573C7E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9995" y="2179715"/>
            <a:ext cx="517676" cy="499405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A3713A80-C1CC-4598-8850-D0690525A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6950" y="2620140"/>
            <a:ext cx="496119" cy="440306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2B5E2E35-C771-4C8B-AA1F-FE156E78B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15908" y="2532636"/>
            <a:ext cx="477542" cy="5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2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E84AFF-D69D-2B4C-92E7-3596A0AB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QNAP 2.5GbE 5-Port Network Switch</a:t>
            </a:r>
            <a:endParaRPr kumimoji="1"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FB6F310-1410-F546-B96E-8EEF7F605C42}"/>
              </a:ext>
            </a:extLst>
          </p:cNvPr>
          <p:cNvSpPr/>
          <p:nvPr/>
        </p:nvSpPr>
        <p:spPr>
          <a:xfrm>
            <a:off x="5132360" y="3850918"/>
            <a:ext cx="1093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/>
              <a:t>QSW-1105-5T</a:t>
            </a:r>
            <a:endParaRPr lang="zh-TW" altLang="en-US" sz="1100" b="1"/>
          </a:p>
        </p:txBody>
      </p:sp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59C6B566-7A78-0C46-A5DF-A7E8C8831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831" y="3223225"/>
            <a:ext cx="2440736" cy="7262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02CFB-F9A6-8C49-A399-6A564BB1B50D}"/>
              </a:ext>
            </a:extLst>
          </p:cNvPr>
          <p:cNvSpPr/>
          <p:nvPr/>
        </p:nvSpPr>
        <p:spPr>
          <a:xfrm>
            <a:off x="341570" y="909084"/>
            <a:ext cx="8315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1800" b="1"/>
              <a:t>Set up a </a:t>
            </a:r>
            <a:r>
              <a:rPr lang="en-US" altLang="zh-TW" sz="1800" b="1" dirty="0"/>
              <a:t>multi-user collaboration workflow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1800" b="1" dirty="0"/>
              <a:t>Can use current </a:t>
            </a:r>
            <a:r>
              <a:rPr lang="en-US" altLang="zh-TW" sz="1800" b="1"/>
              <a:t>RJ45</a:t>
            </a:r>
            <a:r>
              <a:rPr lang="zh-TW" altLang="en-US" sz="1800" b="1"/>
              <a:t> </a:t>
            </a:r>
            <a:r>
              <a:rPr lang="en-US" altLang="zh-TW" sz="1800" b="1"/>
              <a:t>Cat5e</a:t>
            </a:r>
            <a:r>
              <a:rPr lang="zh-TW" altLang="en-US" sz="1800" b="1"/>
              <a:t> </a:t>
            </a:r>
            <a:r>
              <a:rPr lang="en-US" altLang="zh-TW" sz="1800" b="1" dirty="0"/>
              <a:t>cable</a:t>
            </a:r>
            <a:r>
              <a:rPr lang="en-US" altLang="zh-TW" sz="1800" b="1"/>
              <a:t>,</a:t>
            </a:r>
            <a:r>
              <a:rPr lang="zh-TW" altLang="en-US" sz="1800" b="1"/>
              <a:t> </a:t>
            </a:r>
            <a:r>
              <a:rPr lang="en-US" altLang="zh-TW" sz="1800" b="1" dirty="0"/>
              <a:t>saving money for </a:t>
            </a:r>
            <a:r>
              <a:rPr lang="en-US" altLang="zh-TW" sz="1800" b="1"/>
              <a:t>replacing</a:t>
            </a:r>
            <a:r>
              <a:rPr lang="en-US" altLang="zh-TW" sz="1800" b="1" dirty="0"/>
              <a:t> cable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E4BEF1F-8313-654E-A576-C6D4BFD77CE8}"/>
              </a:ext>
            </a:extLst>
          </p:cNvPr>
          <p:cNvSpPr/>
          <p:nvPr/>
        </p:nvSpPr>
        <p:spPr>
          <a:xfrm>
            <a:off x="7657571" y="3716747"/>
            <a:ext cx="7344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/>
              <a:t>TS-h686</a:t>
            </a:r>
            <a:endParaRPr lang="zh-TW" altLang="en-US" sz="1100" b="1"/>
          </a:p>
        </p:txBody>
      </p:sp>
      <p:pic>
        <p:nvPicPr>
          <p:cNvPr id="8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2216BEC-C3C5-794A-A9E6-F9CDC5C4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70" y="1797072"/>
            <a:ext cx="1325697" cy="8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肘形接點 12">
            <a:extLst>
              <a:ext uri="{FF2B5EF4-FFF2-40B4-BE49-F238E27FC236}">
                <a16:creationId xmlns:a16="http://schemas.microsoft.com/office/drawing/2014/main" id="{04526332-C25B-914C-8CDC-8176F03DD8D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996659" y="2446987"/>
            <a:ext cx="1128623" cy="1377730"/>
          </a:xfrm>
          <a:prstGeom prst="bentConnector2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0F1C44-0FF2-4448-B27F-0B753303FD8C}"/>
              </a:ext>
            </a:extLst>
          </p:cNvPr>
          <p:cNvSpPr txBox="1"/>
          <p:nvPr/>
        </p:nvSpPr>
        <p:spPr>
          <a:xfrm>
            <a:off x="4106940" y="205387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cxnSp>
        <p:nvCxnSpPr>
          <p:cNvPr id="16" name="肘形接點 15">
            <a:extLst>
              <a:ext uri="{FF2B5EF4-FFF2-40B4-BE49-F238E27FC236}">
                <a16:creationId xmlns:a16="http://schemas.microsoft.com/office/drawing/2014/main" id="{2AEC7BD4-6FE0-194F-9D0A-F966CCC5E5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81228" y="3118380"/>
            <a:ext cx="2249387" cy="594096"/>
          </a:xfrm>
          <a:prstGeom prst="bentConnector3">
            <a:avLst>
              <a:gd name="adj1" fmla="val 9919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5EB2DB2-54B9-2941-AEA8-5954F495508A}"/>
              </a:ext>
            </a:extLst>
          </p:cNvPr>
          <p:cNvSpPr txBox="1"/>
          <p:nvPr/>
        </p:nvSpPr>
        <p:spPr>
          <a:xfrm>
            <a:off x="6073592" y="281060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cxnSp>
        <p:nvCxnSpPr>
          <p:cNvPr id="20" name="肘形接點 19">
            <a:extLst>
              <a:ext uri="{FF2B5EF4-FFF2-40B4-BE49-F238E27FC236}">
                <a16:creationId xmlns:a16="http://schemas.microsoft.com/office/drawing/2014/main" id="{3FE2478C-CC73-DB4F-810F-3D5B886BC66E}"/>
              </a:ext>
            </a:extLst>
          </p:cNvPr>
          <p:cNvCxnSpPr>
            <a:cxnSpLocks/>
          </p:cNvCxnSpPr>
          <p:nvPr/>
        </p:nvCxnSpPr>
        <p:spPr>
          <a:xfrm>
            <a:off x="1566968" y="3298920"/>
            <a:ext cx="3341795" cy="408373"/>
          </a:xfrm>
          <a:prstGeom prst="bentConnector3">
            <a:avLst>
              <a:gd name="adj1" fmla="val 100462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>
            <a:extLst>
              <a:ext uri="{FF2B5EF4-FFF2-40B4-BE49-F238E27FC236}">
                <a16:creationId xmlns:a16="http://schemas.microsoft.com/office/drawing/2014/main" id="{243EB3AA-603C-2540-818C-78F605F1C513}"/>
              </a:ext>
            </a:extLst>
          </p:cNvPr>
          <p:cNvCxnSpPr>
            <a:cxnSpLocks/>
          </p:cNvCxnSpPr>
          <p:nvPr/>
        </p:nvCxnSpPr>
        <p:spPr>
          <a:xfrm flipV="1">
            <a:off x="1413545" y="3697286"/>
            <a:ext cx="3309182" cy="408373"/>
          </a:xfrm>
          <a:prstGeom prst="bentConnector3">
            <a:avLst>
              <a:gd name="adj1" fmla="val 99358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EA3A256-FEE8-A24B-8482-663C4DF4FC1B}"/>
              </a:ext>
            </a:extLst>
          </p:cNvPr>
          <p:cNvSpPr txBox="1"/>
          <p:nvPr/>
        </p:nvSpPr>
        <p:spPr>
          <a:xfrm>
            <a:off x="2776965" y="300650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3C37956-52DD-0C4E-9E17-7E05B0B9E65F}"/>
              </a:ext>
            </a:extLst>
          </p:cNvPr>
          <p:cNvSpPr txBox="1"/>
          <p:nvPr/>
        </p:nvSpPr>
        <p:spPr>
          <a:xfrm>
            <a:off x="2785646" y="381735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F37D9BF-C7F5-4DAC-9E5B-1C6BDCDA20B4}"/>
              </a:ext>
            </a:extLst>
          </p:cNvPr>
          <p:cNvSpPr txBox="1"/>
          <p:nvPr/>
        </p:nvSpPr>
        <p:spPr>
          <a:xfrm>
            <a:off x="2786604" y="1657772"/>
            <a:ext cx="1217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AP</a:t>
            </a:r>
            <a:endParaRPr kumimoji="1"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8157D84-B1C1-4E58-94AB-72B3304D0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34584" y="1623285"/>
            <a:ext cx="817427" cy="12809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EA72B07-83D0-1E4A-BD9B-946E569E36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361" y="2404458"/>
            <a:ext cx="1325697" cy="139695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175595-C5EA-B94E-8284-0648F61EC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1" y="3673898"/>
            <a:ext cx="1296206" cy="12962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0A1FD68-3A09-5D45-A465-BFFA88D0AF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20" y="2755725"/>
            <a:ext cx="1311276" cy="104568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861FCCA-98BB-FD45-9B95-6B87906AE0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5667">
                        <a14:foregroundMark x1="6333" y1="58833" x2="6333" y2="58833"/>
                        <a14:foregroundMark x1="88500" y1="50167" x2="88500" y2="50167"/>
                        <a14:foregroundMark x1="91833" y1="41000" x2="91833" y2="41000"/>
                        <a14:foregroundMark x1="95667" y1="36167" x2="95667" y2="36167"/>
                        <a14:foregroundMark x1="85167" y1="60667" x2="85167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94" y="1705460"/>
            <a:ext cx="1335765" cy="13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68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8FC1D9C-821F-426E-AB50-38EBB385C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15" y="2599650"/>
            <a:ext cx="2945902" cy="20617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F570C05-C7BD-4D93-92D8-B92B7F8C4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992" y="2686846"/>
            <a:ext cx="2983523" cy="186503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0A7977E-D8F9-4B2A-9E18-202013CE4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6270" y="2663752"/>
            <a:ext cx="3031927" cy="1895291"/>
          </a:xfrm>
          <a:prstGeom prst="rect">
            <a:avLst/>
          </a:prstGeom>
        </p:spPr>
      </p:pic>
      <p:sp>
        <p:nvSpPr>
          <p:cNvPr id="23" name="圓角化對角線角落矩形 8">
            <a:extLst>
              <a:ext uri="{FF2B5EF4-FFF2-40B4-BE49-F238E27FC236}">
                <a16:creationId xmlns:a16="http://schemas.microsoft.com/office/drawing/2014/main" id="{B5CCA607-EC3C-4CCF-A890-1A407984F899}"/>
              </a:ext>
            </a:extLst>
          </p:cNvPr>
          <p:cNvSpPr/>
          <p:nvPr/>
        </p:nvSpPr>
        <p:spPr>
          <a:xfrm>
            <a:off x="427897" y="2030678"/>
            <a:ext cx="2442066" cy="394852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Single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Upgrade Network </a:t>
            </a:r>
            <a:r>
              <a:rPr kumimoji="1" lang="en-US" altLang="zh-CN"/>
              <a:t>Bandwidth</a:t>
            </a:r>
            <a:r>
              <a:rPr kumimoji="1" lang="en-US" altLang="zh-CN" dirty="0"/>
              <a:t> with </a:t>
            </a:r>
            <a:r>
              <a:rPr kumimoji="1" lang="en-US" altLang="zh-TW" dirty="0"/>
              <a:t>5GbE</a:t>
            </a:r>
            <a:r>
              <a:rPr kumimoji="1" lang="en-US" altLang="zh-CN" dirty="0"/>
              <a:t> Adapter</a:t>
            </a:r>
            <a:endParaRPr kumimoji="1" lang="zh-TW" alt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92415" y="1116965"/>
            <a:ext cx="7832725" cy="619351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Versatile options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Support single-port, dual-port, and qual-port adapters </a:t>
            </a:r>
          </a:p>
        </p:txBody>
      </p:sp>
      <p:sp>
        <p:nvSpPr>
          <p:cNvPr id="24" name="圓角化對角線角落矩形 8">
            <a:extLst>
              <a:ext uri="{FF2B5EF4-FFF2-40B4-BE49-F238E27FC236}">
                <a16:creationId xmlns:a16="http://schemas.microsoft.com/office/drawing/2014/main" id="{3FA43AD5-78CD-4D0C-8F05-5094222C560A}"/>
              </a:ext>
            </a:extLst>
          </p:cNvPr>
          <p:cNvSpPr/>
          <p:nvPr/>
        </p:nvSpPr>
        <p:spPr>
          <a:xfrm>
            <a:off x="3237357" y="2030678"/>
            <a:ext cx="2442066" cy="394852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Dual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QXG-5G2T-111C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40F511BD-A2FE-4A61-B606-D22C69C15B4D}"/>
              </a:ext>
            </a:extLst>
          </p:cNvPr>
          <p:cNvSpPr/>
          <p:nvPr/>
        </p:nvSpPr>
        <p:spPr>
          <a:xfrm>
            <a:off x="6057873" y="2030678"/>
            <a:ext cx="2442066" cy="394852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Quad port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QXG-5G4T-111C</a:t>
            </a:r>
          </a:p>
        </p:txBody>
      </p:sp>
    </p:spTree>
    <p:extLst>
      <p:ext uri="{BB962C8B-B14F-4D97-AF65-F5344CB8AC3E}">
        <p14:creationId xmlns:p14="http://schemas.microsoft.com/office/powerpoint/2010/main" val="203067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E9942994-5476-4634-BB64-3F2CA0E1D0F1}"/>
              </a:ext>
            </a:extLst>
          </p:cNvPr>
          <p:cNvGrpSpPr/>
          <p:nvPr/>
        </p:nvGrpSpPr>
        <p:grpSpPr>
          <a:xfrm>
            <a:off x="936912" y="1952527"/>
            <a:ext cx="6095171" cy="2896739"/>
            <a:chOff x="394802" y="1557944"/>
            <a:chExt cx="10894000" cy="4516556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07014B3-4ACF-43B3-864B-94866CA3D655}"/>
                </a:ext>
              </a:extLst>
            </p:cNvPr>
            <p:cNvSpPr/>
            <p:nvPr/>
          </p:nvSpPr>
          <p:spPr>
            <a:xfrm>
              <a:off x="6527688" y="1557944"/>
              <a:ext cx="4239098" cy="4484664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A1F6F34-DAD2-43F7-A9BD-75C9348A564D}"/>
                </a:ext>
              </a:extLst>
            </p:cNvPr>
            <p:cNvSpPr/>
            <p:nvPr/>
          </p:nvSpPr>
          <p:spPr>
            <a:xfrm>
              <a:off x="1935422" y="1557944"/>
              <a:ext cx="4239097" cy="4484664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A7C29682-C299-497E-B061-97AA45E0553E}"/>
                </a:ext>
              </a:extLst>
            </p:cNvPr>
            <p:cNvGrpSpPr/>
            <p:nvPr/>
          </p:nvGrpSpPr>
          <p:grpSpPr>
            <a:xfrm>
              <a:off x="1214709" y="2809210"/>
              <a:ext cx="10074093" cy="2631425"/>
              <a:chOff x="1285023" y="2167482"/>
              <a:chExt cx="10346683" cy="2631425"/>
            </a:xfrm>
          </p:grpSpPr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4C0C9734-6A05-4C25-9046-A5D2B5288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79890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2AB6618C-66F8-4F84-A374-3C4D665F9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27262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FA0E77D1-7D81-4132-9A8A-0A8385251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74633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8D468605-9279-4FE2-8024-A64198BE0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22005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CCCF0191-9B76-4937-8B3F-78BBD002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69376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CF3B22BE-821A-4125-95D3-9D170916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16748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263A9FB3-0DEA-41D5-8C50-33D026225204}"/>
                </a:ext>
              </a:extLst>
            </p:cNvPr>
            <p:cNvSpPr txBox="1"/>
            <p:nvPr/>
          </p:nvSpPr>
          <p:spPr>
            <a:xfrm>
              <a:off x="2377023" y="5450671"/>
              <a:ext cx="1706499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CN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Random</a:t>
              </a:r>
            </a:p>
            <a:p>
              <a:pPr algn="ctr">
                <a:defRPr/>
              </a:pPr>
              <a:r>
                <a:rPr lang="en-US" altLang="zh-TW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Read</a:t>
              </a:r>
              <a:endParaRPr 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6124364F-3666-4447-89FE-AF39B6C34B3B}"/>
                </a:ext>
              </a:extLst>
            </p:cNvPr>
            <p:cNvSpPr txBox="1"/>
            <p:nvPr/>
          </p:nvSpPr>
          <p:spPr>
            <a:xfrm>
              <a:off x="4260399" y="5450671"/>
              <a:ext cx="1523812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lvl="0" algn="ctr">
                <a:defRPr/>
              </a:pPr>
              <a:r>
                <a:rPr lang="en-US" altLang="zh-CN" sz="9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Random</a:t>
              </a:r>
            </a:p>
            <a:p>
              <a:pPr lvl="0" algn="ctr">
                <a:defRPr/>
              </a:pPr>
              <a:r>
                <a:rPr lang="en-US" altLang="zh-TW" sz="9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Writer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C98FEAD-91B4-4EF6-840F-6ABA79FB6713}"/>
                </a:ext>
              </a:extLst>
            </p:cNvPr>
            <p:cNvSpPr txBox="1"/>
            <p:nvPr/>
          </p:nvSpPr>
          <p:spPr>
            <a:xfrm rot="16200000">
              <a:off x="100533" y="4827865"/>
              <a:ext cx="1056118" cy="467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(IOPS)</a:t>
              </a:r>
              <a:endParaRPr lang="zh-TW" alt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919D8D29-BE8B-4BED-A943-7B01D370EE7D}"/>
                </a:ext>
              </a:extLst>
            </p:cNvPr>
            <p:cNvSpPr txBox="1"/>
            <p:nvPr/>
          </p:nvSpPr>
          <p:spPr>
            <a:xfrm>
              <a:off x="2054837" y="1646822"/>
              <a:ext cx="4076758" cy="76779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Samsung 970 EVO Plus</a:t>
              </a:r>
            </a:p>
            <a:p>
              <a:pPr algn="ctr">
                <a:defRPr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(Gen3 x4)</a:t>
              </a:r>
            </a:p>
          </p:txBody>
        </p:sp>
        <p:sp>
          <p:nvSpPr>
            <p:cNvPr id="24" name="Shape 80">
              <a:extLst>
                <a:ext uri="{FF2B5EF4-FFF2-40B4-BE49-F238E27FC236}">
                  <a16:creationId xmlns:a16="http://schemas.microsoft.com/office/drawing/2014/main" id="{CCB58C17-9C2A-43E9-BFB8-9ADFA37C8BB8}"/>
                </a:ext>
              </a:extLst>
            </p:cNvPr>
            <p:cNvSpPr/>
            <p:nvPr/>
          </p:nvSpPr>
          <p:spPr>
            <a:xfrm>
              <a:off x="4168380" y="2990615"/>
              <a:ext cx="1570777" cy="2489974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Shape 79">
              <a:extLst>
                <a:ext uri="{FF2B5EF4-FFF2-40B4-BE49-F238E27FC236}">
                  <a16:creationId xmlns:a16="http://schemas.microsoft.com/office/drawing/2014/main" id="{6434E2DE-58CF-4961-B92D-6A02A74A8B5D}"/>
                </a:ext>
              </a:extLst>
            </p:cNvPr>
            <p:cNvSpPr/>
            <p:nvPr/>
          </p:nvSpPr>
          <p:spPr>
            <a:xfrm>
              <a:off x="2357894" y="2445283"/>
              <a:ext cx="1626652" cy="302832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621EBE1A-358C-4546-BE2E-31AF2D798AE1}"/>
                </a:ext>
              </a:extLst>
            </p:cNvPr>
            <p:cNvSpPr txBox="1"/>
            <p:nvPr/>
          </p:nvSpPr>
          <p:spPr>
            <a:xfrm>
              <a:off x="2451972" y="2445282"/>
              <a:ext cx="1455781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620,000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54D4B049-7D63-402F-8D1F-F14BB0B0B85C}"/>
                </a:ext>
              </a:extLst>
            </p:cNvPr>
            <p:cNvSpPr txBox="1"/>
            <p:nvPr/>
          </p:nvSpPr>
          <p:spPr>
            <a:xfrm>
              <a:off x="4293205" y="3027374"/>
              <a:ext cx="1318378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560,000</a:t>
              </a:r>
              <a:endParaRPr 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1B07F090-DE11-47D2-8D64-CB392BB7D603}"/>
                </a:ext>
              </a:extLst>
            </p:cNvPr>
            <p:cNvGrpSpPr/>
            <p:nvPr/>
          </p:nvGrpSpPr>
          <p:grpSpPr>
            <a:xfrm>
              <a:off x="671351" y="2532532"/>
              <a:ext cx="1264070" cy="3156390"/>
              <a:chOff x="741665" y="2061534"/>
              <a:chExt cx="1264070" cy="3545433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6369FF6-214B-46E9-90FE-729239D305B1}"/>
                  </a:ext>
                </a:extLst>
              </p:cNvPr>
              <p:cNvSpPr/>
              <p:nvPr/>
            </p:nvSpPr>
            <p:spPr>
              <a:xfrm>
                <a:off x="950057" y="5148793"/>
                <a:ext cx="476177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7EA0E03-CC58-4962-82A8-64753CEB5554}"/>
                  </a:ext>
                </a:extLst>
              </p:cNvPr>
              <p:cNvSpPr/>
              <p:nvPr/>
            </p:nvSpPr>
            <p:spPr>
              <a:xfrm>
                <a:off x="741665" y="4634251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85A59E5D-64DC-4A9F-B858-FC5AB223A5DD}"/>
                  </a:ext>
                </a:extLst>
              </p:cNvPr>
              <p:cNvSpPr/>
              <p:nvPr/>
            </p:nvSpPr>
            <p:spPr>
              <a:xfrm>
                <a:off x="741665" y="4119705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2498B40-6369-4610-8E84-29FBDBCA7CDA}"/>
                  </a:ext>
                </a:extLst>
              </p:cNvPr>
              <p:cNvSpPr/>
              <p:nvPr/>
            </p:nvSpPr>
            <p:spPr>
              <a:xfrm>
                <a:off x="741665" y="3605163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A070459-3069-46F0-9B70-E6DE83E55703}"/>
                  </a:ext>
                </a:extLst>
              </p:cNvPr>
              <p:cNvSpPr/>
              <p:nvPr/>
            </p:nvSpPr>
            <p:spPr>
              <a:xfrm>
                <a:off x="741665" y="3090620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400,000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9DA34C6-2D0F-4113-8995-D46D9DB15DDC}"/>
                  </a:ext>
                </a:extLst>
              </p:cNvPr>
              <p:cNvSpPr/>
              <p:nvPr/>
            </p:nvSpPr>
            <p:spPr>
              <a:xfrm>
                <a:off x="741665" y="2576076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500,000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8986C73-0616-40F9-A809-89292D0C5802}"/>
                  </a:ext>
                </a:extLst>
              </p:cNvPr>
              <p:cNvSpPr/>
              <p:nvPr/>
            </p:nvSpPr>
            <p:spPr>
              <a:xfrm>
                <a:off x="741665" y="2061534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600,000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TextBox 6">
              <a:extLst>
                <a:ext uri="{FF2B5EF4-FFF2-40B4-BE49-F238E27FC236}">
                  <a16:creationId xmlns:a16="http://schemas.microsoft.com/office/drawing/2014/main" id="{D91FC12A-CB4C-4732-820D-68E98483C127}"/>
                </a:ext>
              </a:extLst>
            </p:cNvPr>
            <p:cNvSpPr txBox="1"/>
            <p:nvPr/>
          </p:nvSpPr>
          <p:spPr>
            <a:xfrm>
              <a:off x="6969289" y="5450671"/>
              <a:ext cx="1706499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CN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Random</a:t>
              </a:r>
            </a:p>
            <a:p>
              <a:pPr algn="ctr">
                <a:defRPr/>
              </a:pPr>
              <a:r>
                <a:rPr lang="en-US" altLang="zh-TW" sz="9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Read</a:t>
              </a:r>
              <a:endParaRPr 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9" name="TextBox 6">
              <a:extLst>
                <a:ext uri="{FF2B5EF4-FFF2-40B4-BE49-F238E27FC236}">
                  <a16:creationId xmlns:a16="http://schemas.microsoft.com/office/drawing/2014/main" id="{070F69CE-6769-445B-85F5-2821FA85B420}"/>
                </a:ext>
              </a:extLst>
            </p:cNvPr>
            <p:cNvSpPr txBox="1"/>
            <p:nvPr/>
          </p:nvSpPr>
          <p:spPr>
            <a:xfrm>
              <a:off x="8852665" y="5450671"/>
              <a:ext cx="1523812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lvl="0" algn="ctr">
                <a:defRPr/>
              </a:pPr>
              <a:r>
                <a:rPr lang="en-US" altLang="zh-CN" sz="9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Random</a:t>
              </a:r>
            </a:p>
            <a:p>
              <a:pPr lvl="0" algn="ctr">
                <a:defRPr/>
              </a:pPr>
              <a:r>
                <a:rPr lang="en-US" altLang="zh-TW" sz="9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Writer</a:t>
              </a: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E405FA07-E3D2-4410-8197-2628B5DA93BE}"/>
                </a:ext>
              </a:extLst>
            </p:cNvPr>
            <p:cNvSpPr txBox="1"/>
            <p:nvPr/>
          </p:nvSpPr>
          <p:spPr>
            <a:xfrm>
              <a:off x="6647102" y="1646822"/>
              <a:ext cx="4076758" cy="76779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Samsung 860 Pro</a:t>
              </a:r>
            </a:p>
            <a:p>
              <a:pPr algn="ctr">
                <a:defRPr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(SATA 6Gb/s)</a:t>
              </a:r>
            </a:p>
          </p:txBody>
        </p:sp>
        <p:sp>
          <p:nvSpPr>
            <p:cNvPr id="51" name="Shape 80">
              <a:extLst>
                <a:ext uri="{FF2B5EF4-FFF2-40B4-BE49-F238E27FC236}">
                  <a16:creationId xmlns:a16="http://schemas.microsoft.com/office/drawing/2014/main" id="{4BDD15F4-B807-4631-9944-BEA8261A0872}"/>
                </a:ext>
              </a:extLst>
            </p:cNvPr>
            <p:cNvSpPr/>
            <p:nvPr/>
          </p:nvSpPr>
          <p:spPr>
            <a:xfrm>
              <a:off x="8760647" y="5005757"/>
              <a:ext cx="1570778" cy="474830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Shape 79">
              <a:extLst>
                <a:ext uri="{FF2B5EF4-FFF2-40B4-BE49-F238E27FC236}">
                  <a16:creationId xmlns:a16="http://schemas.microsoft.com/office/drawing/2014/main" id="{FD179F5D-379A-44D9-8AD5-06BAC4D854DD}"/>
                </a:ext>
              </a:extLst>
            </p:cNvPr>
            <p:cNvSpPr/>
            <p:nvPr/>
          </p:nvSpPr>
          <p:spPr>
            <a:xfrm>
              <a:off x="6950160" y="4896115"/>
              <a:ext cx="1626653" cy="577491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68D20509-EF8F-497D-81C7-0F339CC1B76A}"/>
                </a:ext>
              </a:extLst>
            </p:cNvPr>
            <p:cNvSpPr txBox="1"/>
            <p:nvPr/>
          </p:nvSpPr>
          <p:spPr>
            <a:xfrm>
              <a:off x="7122357" y="4873125"/>
              <a:ext cx="1455782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100,000</a:t>
              </a:r>
            </a:p>
          </p:txBody>
        </p:sp>
        <p:sp>
          <p:nvSpPr>
            <p:cNvPr id="54" name="TextBox 20">
              <a:extLst>
                <a:ext uri="{FF2B5EF4-FFF2-40B4-BE49-F238E27FC236}">
                  <a16:creationId xmlns:a16="http://schemas.microsoft.com/office/drawing/2014/main" id="{95D16ACF-5BD8-44DB-8896-5C93F98F7DFA}"/>
                </a:ext>
              </a:extLst>
            </p:cNvPr>
            <p:cNvSpPr txBox="1"/>
            <p:nvPr/>
          </p:nvSpPr>
          <p:spPr>
            <a:xfrm>
              <a:off x="8963589" y="4970640"/>
              <a:ext cx="1318378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90,000</a:t>
              </a:r>
              <a:endParaRPr 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ym typeface="Microsoft JhengHei"/>
              </a:rPr>
              <a:t>Built-in Two PCIe Gen3 x4 </a:t>
            </a:r>
            <a:r>
              <a:rPr lang="en-US" altLang="zh-TW" dirty="0"/>
              <a:t>M.2 SSD slots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idx="4294967295"/>
          </p:nvPr>
        </p:nvSpPr>
        <p:spPr>
          <a:xfrm>
            <a:off x="296225" y="875646"/>
            <a:ext cx="8344547" cy="812800"/>
          </a:xfrm>
        </p:spPr>
        <p:txBody>
          <a:bodyPr>
            <a:normAutofit fontScale="92500"/>
          </a:bodyPr>
          <a:lstStyle/>
          <a:p>
            <a:pPr marL="444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Support</a:t>
            </a:r>
            <a:r>
              <a:rPr lang="zh-TW" altLang="en-US" sz="18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PCIe Gen3 x4</a:t>
            </a:r>
            <a:r>
              <a:rPr lang="zh-TW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M.2 SSD,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providing up to 3.2 GB/s bandwidth per slot</a:t>
            </a:r>
          </a:p>
          <a:p>
            <a:pPr marL="444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Boost random IOPS for multiple concurrent connections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45A12BD-D001-1F46-8BE4-40817083F559}"/>
              </a:ext>
            </a:extLst>
          </p:cNvPr>
          <p:cNvSpPr txBox="1"/>
          <p:nvPr/>
        </p:nvSpPr>
        <p:spPr>
          <a:xfrm>
            <a:off x="1056103" y="4808850"/>
            <a:ext cx="4049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 Performance information is from Samsung official website</a:t>
            </a:r>
            <a:endParaRPr kumimoji="1"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矩形: 剪去對角角落 54">
            <a:extLst>
              <a:ext uri="{FF2B5EF4-FFF2-40B4-BE49-F238E27FC236}">
                <a16:creationId xmlns:a16="http://schemas.microsoft.com/office/drawing/2014/main" id="{3098ED66-6BFA-4631-9FA6-0933C9DA223B}"/>
              </a:ext>
            </a:extLst>
          </p:cNvPr>
          <p:cNvSpPr/>
          <p:nvPr/>
        </p:nvSpPr>
        <p:spPr>
          <a:xfrm>
            <a:off x="2808812" y="1641863"/>
            <a:ext cx="2636688" cy="358180"/>
          </a:xfrm>
          <a:prstGeom prst="snip2DiagRect">
            <a:avLst>
              <a:gd name="adj1" fmla="val 0"/>
              <a:gd name="adj2" fmla="val 4427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kumimoji="1" lang="en-US" altLang="zh-CN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v.s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 SATA SSD</a:t>
            </a:r>
          </a:p>
        </p:txBody>
      </p:sp>
    </p:spTree>
    <p:extLst>
      <p:ext uri="{BB962C8B-B14F-4D97-AF65-F5344CB8AC3E}">
        <p14:creationId xmlns:p14="http://schemas.microsoft.com/office/powerpoint/2010/main" val="400719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064CE3A9-0565-49E3-BAC7-464D0DB23BE4}"/>
              </a:ext>
            </a:extLst>
          </p:cNvPr>
          <p:cNvSpPr/>
          <p:nvPr/>
        </p:nvSpPr>
        <p:spPr>
          <a:xfrm>
            <a:off x="3268059" y="2829313"/>
            <a:ext cx="2102990" cy="143980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E49C75B5-17FC-4D72-AAF8-E38798120623}"/>
              </a:ext>
            </a:extLst>
          </p:cNvPr>
          <p:cNvSpPr/>
          <p:nvPr/>
        </p:nvSpPr>
        <p:spPr>
          <a:xfrm>
            <a:off x="798310" y="2829313"/>
            <a:ext cx="2102990" cy="143980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578898E6-74FB-4495-8AAB-069481C44142}"/>
              </a:ext>
            </a:extLst>
          </p:cNvPr>
          <p:cNvSpPr/>
          <p:nvPr/>
        </p:nvSpPr>
        <p:spPr>
          <a:xfrm>
            <a:off x="5745779" y="2829313"/>
            <a:ext cx="2102990" cy="143980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5D7D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8" y="22881"/>
            <a:ext cx="8968271" cy="857250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altLang="zh-TW" dirty="0"/>
              <a:t>Tiered storage configuration for a </a:t>
            </a:r>
            <a:r>
              <a:rPr lang="en-US" altLang="zh-TW" dirty="0" err="1"/>
              <a:t>QuTS</a:t>
            </a:r>
            <a:r>
              <a:rPr lang="en-US" altLang="zh-TW" dirty="0"/>
              <a:t> hero NAS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33D71D1-7926-BD4D-9555-95AE68CF3A7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5725" y="924314"/>
            <a:ext cx="7881938" cy="1675132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Step1: system drive</a:t>
            </a:r>
          </a:p>
          <a:p>
            <a:pPr lvl="1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Creating an SSD RAID with at least two SSDs for the system drive is recommended.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Step2: read/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wrie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cache</a:t>
            </a:r>
          </a:p>
          <a:p>
            <a:pPr lvl="1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M.2 SSD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for a read/write cache.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Step3: data storage</a:t>
            </a:r>
          </a:p>
          <a:p>
            <a:pPr lvl="1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Allocate HDDs/SSDs to create a RAID for storing files and application data.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7B077F8-DE70-43D4-964E-2DE9A9E550E7}"/>
              </a:ext>
            </a:extLst>
          </p:cNvPr>
          <p:cNvSpPr txBox="1"/>
          <p:nvPr/>
        </p:nvSpPr>
        <p:spPr>
          <a:xfrm>
            <a:off x="798310" y="4323383"/>
            <a:ext cx="21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System Drive</a:t>
            </a:r>
            <a:endParaRPr lang="zh-TW" altLang="en-US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6AD7F7-813C-4C4A-9A6C-D2E0E139267B}"/>
              </a:ext>
            </a:extLst>
          </p:cNvPr>
          <p:cNvSpPr txBox="1"/>
          <p:nvPr/>
        </p:nvSpPr>
        <p:spPr>
          <a:xfrm>
            <a:off x="3268059" y="4323383"/>
            <a:ext cx="21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Read/Write Cache</a:t>
            </a:r>
            <a:endParaRPr lang="zh-TW" altLang="en-US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1F99732-B3D0-4926-89FF-EED4383FECF0}"/>
              </a:ext>
            </a:extLst>
          </p:cNvPr>
          <p:cNvSpPr txBox="1"/>
          <p:nvPr/>
        </p:nvSpPr>
        <p:spPr>
          <a:xfrm>
            <a:off x="6000376" y="4323383"/>
            <a:ext cx="159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Data Storage</a:t>
            </a:r>
            <a:endParaRPr lang="zh-TW" altLang="en-US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1F780CF-1F4E-6C49-AB31-B22B3CC0A853}"/>
              </a:ext>
            </a:extLst>
          </p:cNvPr>
          <p:cNvSpPr/>
          <p:nvPr/>
        </p:nvSpPr>
        <p:spPr>
          <a:xfrm>
            <a:off x="6214009" y="3825039"/>
            <a:ext cx="1237688" cy="47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SATA HDD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B2245FE-53EB-420A-B08D-4D3555B22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8829" y="3062292"/>
            <a:ext cx="1691202" cy="81618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85B2369-531D-4B1B-AC89-879016563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0608" y="2557819"/>
            <a:ext cx="1333240" cy="1320662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7B7AB693-84CF-4ECB-AB33-544F2E209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712" y="2467267"/>
            <a:ext cx="1539540" cy="147568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4C79565-6153-4D00-9906-8CCAF9923F26}"/>
              </a:ext>
            </a:extLst>
          </p:cNvPr>
          <p:cNvSpPr/>
          <p:nvPr/>
        </p:nvSpPr>
        <p:spPr>
          <a:xfrm>
            <a:off x="1179638" y="3825039"/>
            <a:ext cx="1237688" cy="47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08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/>
              <a:t>Two PCIe Gen3 x8 Slots Provide the Horsepower for Expansion</a:t>
            </a:r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6963" y="1041699"/>
            <a:ext cx="7980363" cy="857250"/>
          </a:xfrm>
        </p:spPr>
        <p:txBody>
          <a:bodyPr>
            <a:no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Each PCIe Gen3 x8 slot provides up to 64 Gb/s bandwidth</a:t>
            </a:r>
          </a:p>
          <a:p>
            <a:r>
              <a:rPr kumimoji="1" lang="en-US" altLang="zh-TW" sz="1600" b="0" dirty="0">
                <a:latin typeface="Arial" panose="020B0604020202020204" pitchFamily="34" charset="0"/>
                <a:cs typeface="Arial" panose="020B0604020202020204" pitchFamily="34" charset="0"/>
              </a:rPr>
              <a:t>Two expansion slots offer the flexibility for expansion</a:t>
            </a:r>
            <a:endParaRPr kumimoji="1" lang="en-US" altLang="zh-CN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FC5C8C-4E69-0145-80AF-8B4289D41B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427" y="1123662"/>
            <a:ext cx="6047573" cy="3890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>
            <a:off x="3630343" y="2063617"/>
            <a:ext cx="1193605" cy="321523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7F8634-0701-AB42-B2FC-2EF9FAF2F3FA}"/>
              </a:ext>
            </a:extLst>
          </p:cNvPr>
          <p:cNvSpPr/>
          <p:nvPr/>
        </p:nvSpPr>
        <p:spPr>
          <a:xfrm>
            <a:off x="5046150" y="2063618"/>
            <a:ext cx="1718280" cy="321523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40CE832-BFE2-474E-B07A-CAB326B15C3C}"/>
              </a:ext>
            </a:extLst>
          </p:cNvPr>
          <p:cNvSpPr/>
          <p:nvPr/>
        </p:nvSpPr>
        <p:spPr>
          <a:xfrm>
            <a:off x="552458" y="2221613"/>
            <a:ext cx="2752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</a:t>
            </a:r>
            <a:r>
              <a:rPr kumimoji="1"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  </a:t>
            </a:r>
            <a:endParaRPr kumimoji="1"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half high, half length (HHHL) PCIe card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445CBC0-2CCB-4550-8375-0411A4400F1D}"/>
              </a:ext>
            </a:extLst>
          </p:cNvPr>
          <p:cNvCxnSpPr>
            <a:cxnSpLocks/>
          </p:cNvCxnSpPr>
          <p:nvPr/>
        </p:nvCxnSpPr>
        <p:spPr>
          <a:xfrm flipH="1">
            <a:off x="2036369" y="2389253"/>
            <a:ext cx="1593974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51BA9027-3FF5-4FBA-A6CF-7F19E0EA435D}"/>
              </a:ext>
            </a:extLst>
          </p:cNvPr>
          <p:cNvSpPr/>
          <p:nvPr/>
        </p:nvSpPr>
        <p:spPr>
          <a:xfrm>
            <a:off x="552458" y="3292730"/>
            <a:ext cx="2752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1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kumimoji="1"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full high, full length (FHFL) PCIe card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7771911E-EA8F-498E-9006-7A526518FDB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2036369" y="2385141"/>
            <a:ext cx="3868921" cy="1086456"/>
          </a:xfrm>
          <a:prstGeom prst="bentConnector2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655181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7AABAC-28C5-A04E-BD09-ADEAEF3EE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362" y="838213"/>
            <a:ext cx="3074847" cy="1950046"/>
          </a:xfrm>
        </p:spPr>
        <p:txBody>
          <a:bodyPr>
            <a:normAutofit/>
          </a:bodyPr>
          <a:lstStyle/>
          <a:p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Complete Expansion Solutions</a:t>
            </a:r>
            <a:endParaRPr kumimoji="1"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sym typeface="Arial" panose="020B0604020202020204" pitchFamily="34" charset="0"/>
              </a:rPr>
              <a:t>Storage Expansion: TL SATA JBOD - economical and flexible expansion enclosures</a:t>
            </a:r>
            <a:endParaRPr lang="zh-TW" altLang="en-US"/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5840637B-3BD3-1743-B657-7130E30FE748}"/>
              </a:ext>
            </a:extLst>
          </p:cNvPr>
          <p:cNvSpPr txBox="1"/>
          <p:nvPr/>
        </p:nvSpPr>
        <p:spPr>
          <a:xfrm>
            <a:off x="1224165" y="4420840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411468" y="1187112"/>
            <a:ext cx="8111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</a:rPr>
              <a:t>By installing QNAP QXP expansion card, NAS can access the TL SATA JBOD with high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 single SFF-8088 cable for up to 4 x SATA 6Gb/s =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 Gb/s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transfer speed. Using multiple cables can achieve up to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 Gb/s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between the host and JBOD.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C87D93BB-DABA-7D49-8A1E-6B94914AA114}"/>
              </a:ext>
            </a:extLst>
          </p:cNvPr>
          <p:cNvSpPr txBox="1"/>
          <p:nvPr/>
        </p:nvSpPr>
        <p:spPr>
          <a:xfrm>
            <a:off x="3408968" y="4420840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9AE5671F-AF66-7A49-817A-87E3E9A65CC7}"/>
              </a:ext>
            </a:extLst>
          </p:cNvPr>
          <p:cNvSpPr txBox="1"/>
          <p:nvPr/>
        </p:nvSpPr>
        <p:spPr>
          <a:xfrm>
            <a:off x="6029067" y="442084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5B37337C-3672-354E-9418-A421503837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617" y="3338762"/>
            <a:ext cx="1108189" cy="117738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1C3C3E49-76F0-104A-9B74-5BC61C9E0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4060" y="3250945"/>
            <a:ext cx="2024325" cy="126520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F16E221-91BB-ED49-BFA5-0DCEBBB0C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881" y="2670599"/>
            <a:ext cx="3001682" cy="1876051"/>
          </a:xfrm>
          <a:prstGeom prst="rect">
            <a:avLst/>
          </a:prstGeom>
        </p:spPr>
      </p:pic>
      <p:sp>
        <p:nvSpPr>
          <p:cNvPr id="39" name="Shape 528">
            <a:extLst>
              <a:ext uri="{FF2B5EF4-FFF2-40B4-BE49-F238E27FC236}">
                <a16:creationId xmlns:a16="http://schemas.microsoft.com/office/drawing/2014/main" id="{383A4592-BAD2-4FD0-B693-DB333E8CD8EA}"/>
              </a:ext>
            </a:extLst>
          </p:cNvPr>
          <p:cNvSpPr/>
          <p:nvPr/>
        </p:nvSpPr>
        <p:spPr>
          <a:xfrm>
            <a:off x="598285" y="2513178"/>
            <a:ext cx="7372070" cy="2225535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圓角化對角線角落矩形 8">
            <a:extLst>
              <a:ext uri="{FF2B5EF4-FFF2-40B4-BE49-F238E27FC236}">
                <a16:creationId xmlns:a16="http://schemas.microsoft.com/office/drawing/2014/main" id="{14884BA8-904E-4E71-98FA-10D57BC2ECA8}"/>
              </a:ext>
            </a:extLst>
          </p:cNvPr>
          <p:cNvSpPr/>
          <p:nvPr/>
        </p:nvSpPr>
        <p:spPr>
          <a:xfrm>
            <a:off x="593233" y="2519178"/>
            <a:ext cx="1782328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TL SATA JBOD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02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9569603-99E0-46DD-80BC-99B50C05AFEA}"/>
              </a:ext>
            </a:extLst>
          </p:cNvPr>
          <p:cNvGrpSpPr/>
          <p:nvPr/>
        </p:nvGrpSpPr>
        <p:grpSpPr>
          <a:xfrm>
            <a:off x="191668" y="1182047"/>
            <a:ext cx="8758667" cy="1993956"/>
            <a:chOff x="255558" y="1576063"/>
            <a:chExt cx="11678222" cy="2658608"/>
          </a:xfrm>
        </p:grpSpPr>
        <p:sp>
          <p:nvSpPr>
            <p:cNvPr id="43" name="Google Shape;584;p33">
              <a:extLst>
                <a:ext uri="{FF2B5EF4-FFF2-40B4-BE49-F238E27FC236}">
                  <a16:creationId xmlns:a16="http://schemas.microsoft.com/office/drawing/2014/main" id="{7C5C801B-BB11-4EA3-9F84-75242441FB1A}"/>
                </a:ext>
              </a:extLst>
            </p:cNvPr>
            <p:cNvSpPr/>
            <p:nvPr/>
          </p:nvSpPr>
          <p:spPr>
            <a:xfrm rot="10800000">
              <a:off x="255558" y="1576063"/>
              <a:ext cx="5485532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44" name="Google Shape;584;p33">
              <a:extLst>
                <a:ext uri="{FF2B5EF4-FFF2-40B4-BE49-F238E27FC236}">
                  <a16:creationId xmlns:a16="http://schemas.microsoft.com/office/drawing/2014/main" id="{87D19077-8D98-4DD6-9D50-F9730D1E1222}"/>
                </a:ext>
              </a:extLst>
            </p:cNvPr>
            <p:cNvSpPr/>
            <p:nvPr/>
          </p:nvSpPr>
          <p:spPr>
            <a:xfrm rot="10800000">
              <a:off x="5811619" y="1576063"/>
              <a:ext cx="6122161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sym typeface="Arial" panose="020B0604020202020204" pitchFamily="34" charset="0"/>
              </a:rPr>
              <a:t>Ready to use by including</a:t>
            </a:r>
            <a:r>
              <a:rPr lang="zh-CN" altLang="en-US">
                <a:sym typeface="Arial" panose="020B0604020202020204" pitchFamily="34" charset="0"/>
              </a:rPr>
              <a:t> </a:t>
            </a:r>
            <a:r>
              <a:rPr lang="en-US" altLang="zh-CN">
                <a:sym typeface="Arial" panose="020B0604020202020204" pitchFamily="34" charset="0"/>
              </a:rPr>
              <a:t>a QXP PCIe SATA expansion card and SFF cable(s)</a:t>
            </a:r>
            <a:endParaRPr lang="en-US" altLang="zh-TW"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256022" y="2306020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82" y="2961188"/>
            <a:ext cx="2078273" cy="1298921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151689" y="2253352"/>
            <a:ext cx="1615162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QXP-400eS-A1164</a:t>
            </a:r>
          </a:p>
          <a:p>
            <a:r>
              <a:rPr lang="en-US" altLang="zh-TW" sz="1000" b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4-port SATA card</a:t>
            </a:r>
            <a:endParaRPr lang="en-US" sz="1000" b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2701255" y="2309290"/>
            <a:ext cx="1599131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chemeClr val="tx1"/>
                </a:solidFill>
                <a:sym typeface="Arial" panose="020B0604020202020204" pitchFamily="34" charset="0"/>
              </a:rPr>
              <a:t>1 x </a:t>
            </a:r>
            <a:r>
              <a:rPr lang="en-US" sz="1000">
                <a:sym typeface="Arial" panose="020B0604020202020204" pitchFamily="34" charset="0"/>
              </a:rPr>
              <a:t>1M SFF-8088 cable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4742282" y="2337990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5721967" y="2284301"/>
            <a:ext cx="1739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QXP-800eS-A1164</a:t>
            </a:r>
          </a:p>
          <a:p>
            <a:pPr algn="ctr"/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4-port SATA card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7412734" y="2368756"/>
            <a:ext cx="1537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1M</a:t>
            </a:r>
            <a:r>
              <a:rPr lang="en-US" sz="1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SFF-8088</a:t>
            </a:r>
            <a:r>
              <a:rPr lang="en-US" sz="1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cable</a:t>
            </a:r>
            <a:endParaRPr lang="en-US" altLang="zh-CN" sz="1000" b="1">
              <a:solidFill>
                <a:srgbClr val="39523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898187" y="4230113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000">
                <a:solidFill>
                  <a:srgbClr val="39523E"/>
                </a:solidFill>
                <a:cs typeface="Arial" panose="020B0604020202020204" pitchFamily="34" charset="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2603475" y="4153168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QXP-1600eS</a:t>
            </a:r>
          </a:p>
          <a:p>
            <a:pPr algn="ctr"/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16-port SATA card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4541955" y="4230113"/>
            <a:ext cx="2291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1M SFF-8088 to</a:t>
            </a:r>
            <a:r>
              <a:rPr lang="en-US" altLang="zh-CN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SFF-8644 cable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112305" y="1500961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2437851" y="148808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5769222" y="1579834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7270398" y="1579834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2264521" y="3355939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4044070" y="3346399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70" y="1278006"/>
            <a:ext cx="746501" cy="995831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996" y="1333132"/>
            <a:ext cx="1269425" cy="9958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013" y="3143215"/>
            <a:ext cx="1243492" cy="995831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842" y="1349130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382" y="3104637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74" y="1370727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455" y="1370727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131" y="3104637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79" y="3104637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627" y="3104637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95" y="1329298"/>
            <a:ext cx="755474" cy="85411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3B33D1C-9743-49C8-BEC0-6035DA614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237" y="1438203"/>
            <a:ext cx="1398280" cy="873925"/>
          </a:xfrm>
          <a:prstGeom prst="rect">
            <a:avLst/>
          </a:prstGeom>
        </p:spPr>
      </p:pic>
      <p:sp>
        <p:nvSpPr>
          <p:cNvPr id="40" name="Shape 528">
            <a:extLst>
              <a:ext uri="{FF2B5EF4-FFF2-40B4-BE49-F238E27FC236}">
                <a16:creationId xmlns:a16="http://schemas.microsoft.com/office/drawing/2014/main" id="{F117DDFD-1E60-4275-A7C3-88D4EAF88638}"/>
              </a:ext>
            </a:extLst>
          </p:cNvPr>
          <p:cNvSpPr/>
          <p:nvPr/>
        </p:nvSpPr>
        <p:spPr>
          <a:xfrm>
            <a:off x="189673" y="1158403"/>
            <a:ext cx="4034248" cy="1526452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528">
            <a:extLst>
              <a:ext uri="{FF2B5EF4-FFF2-40B4-BE49-F238E27FC236}">
                <a16:creationId xmlns:a16="http://schemas.microsoft.com/office/drawing/2014/main" id="{C5BD2AAE-13FB-4BBC-BF95-E87FDC3495D0}"/>
              </a:ext>
            </a:extLst>
          </p:cNvPr>
          <p:cNvSpPr/>
          <p:nvPr/>
        </p:nvSpPr>
        <p:spPr>
          <a:xfrm>
            <a:off x="4342938" y="1158403"/>
            <a:ext cx="4591620" cy="1526452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528">
            <a:extLst>
              <a:ext uri="{FF2B5EF4-FFF2-40B4-BE49-F238E27FC236}">
                <a16:creationId xmlns:a16="http://schemas.microsoft.com/office/drawing/2014/main" id="{217FB3D8-890D-461D-8159-41CFB275DC9B}"/>
              </a:ext>
            </a:extLst>
          </p:cNvPr>
          <p:cNvSpPr/>
          <p:nvPr/>
        </p:nvSpPr>
        <p:spPr>
          <a:xfrm>
            <a:off x="189673" y="2857083"/>
            <a:ext cx="7272034" cy="173202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145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528">
            <a:extLst>
              <a:ext uri="{FF2B5EF4-FFF2-40B4-BE49-F238E27FC236}">
                <a16:creationId xmlns:a16="http://schemas.microsoft.com/office/drawing/2014/main" id="{39064EF4-F845-4C78-9C54-6A4DCC817067}"/>
              </a:ext>
            </a:extLst>
          </p:cNvPr>
          <p:cNvSpPr/>
          <p:nvPr/>
        </p:nvSpPr>
        <p:spPr>
          <a:xfrm>
            <a:off x="193057" y="3126080"/>
            <a:ext cx="3995781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CN" altLang="en-US" sz="18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Network Expansion</a:t>
            </a:r>
            <a:r>
              <a:rPr lang="zh-CN" altLang="en-US"/>
              <a:t>：</a:t>
            </a:r>
            <a:br>
              <a:rPr lang="en-US" altLang="zh-CN"/>
            </a:br>
            <a:r>
              <a:rPr lang="en-US" altLang="zh-CN"/>
              <a:t>Versatile Network Expansion Accessories</a:t>
            </a:r>
            <a:endParaRPr lang="zh-TW"/>
          </a:p>
        </p:txBody>
      </p:sp>
      <p:sp>
        <p:nvSpPr>
          <p:cNvPr id="5" name="Shape 528">
            <a:extLst>
              <a:ext uri="{FF2B5EF4-FFF2-40B4-BE49-F238E27FC236}">
                <a16:creationId xmlns:a16="http://schemas.microsoft.com/office/drawing/2014/main" id="{24B77BE9-F0CE-48C8-A5E7-F237C20D82CF}"/>
              </a:ext>
            </a:extLst>
          </p:cNvPr>
          <p:cNvSpPr/>
          <p:nvPr/>
        </p:nvSpPr>
        <p:spPr>
          <a:xfrm>
            <a:off x="192226" y="1238819"/>
            <a:ext cx="6127955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CN" altLang="en-US" sz="18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B07719A-5788-44BF-BF3A-A2A1E829E893}"/>
              </a:ext>
            </a:extLst>
          </p:cNvPr>
          <p:cNvSpPr txBox="1"/>
          <p:nvPr/>
        </p:nvSpPr>
        <p:spPr>
          <a:xfrm>
            <a:off x="4793860" y="2612439"/>
            <a:ext cx="152632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952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QXG-10G2T-107</a:t>
            </a:r>
            <a:endParaRPr lang="zh-TW" altLang="en-US" sz="1100" b="1">
              <a:solidFill>
                <a:srgbClr val="39523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73">
            <a:extLst>
              <a:ext uri="{FF2B5EF4-FFF2-40B4-BE49-F238E27FC236}">
                <a16:creationId xmlns:a16="http://schemas.microsoft.com/office/drawing/2014/main" id="{37923793-AD03-4606-9BA8-E4B0273155C2}"/>
              </a:ext>
            </a:extLst>
          </p:cNvPr>
          <p:cNvSpPr txBox="1"/>
          <p:nvPr/>
        </p:nvSpPr>
        <p:spPr>
          <a:xfrm>
            <a:off x="1896203" y="2581167"/>
            <a:ext cx="1602965" cy="292376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algn="ctr"/>
            <a:r>
              <a:rPr lang="en-US" sz="1100" b="1">
                <a:solidFill>
                  <a:srgbClr val="3952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LAN-10G2T-X550</a:t>
            </a:r>
            <a:endParaRPr lang="zh-TW" altLang="en-US" sz="1200" b="1">
              <a:solidFill>
                <a:srgbClr val="39523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圖片 46" descr="LAN-10G2T_x550+bracket.png">
            <a:extLst>
              <a:ext uri="{FF2B5EF4-FFF2-40B4-BE49-F238E27FC236}">
                <a16:creationId xmlns:a16="http://schemas.microsoft.com/office/drawing/2014/main" id="{EEFF19AC-CD04-4AF2-B955-4342331D42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939" y="1947601"/>
            <a:ext cx="1146005" cy="649538"/>
          </a:xfrm>
          <a:prstGeom prst="rect">
            <a:avLst/>
          </a:prstGeom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95818D34-4C3B-4C0B-B2E9-7DEE405794E2}"/>
              </a:ext>
            </a:extLst>
          </p:cNvPr>
          <p:cNvSpPr txBox="1"/>
          <p:nvPr/>
        </p:nvSpPr>
        <p:spPr>
          <a:xfrm>
            <a:off x="401030" y="2581167"/>
            <a:ext cx="1453259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100" b="1">
                <a:solidFill>
                  <a:srgbClr val="3952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QXG-10G2SF-CX4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9FAA6E8-04E2-EA43-9204-1D1561C7C742}"/>
              </a:ext>
            </a:extLst>
          </p:cNvPr>
          <p:cNvSpPr txBox="1"/>
          <p:nvPr/>
        </p:nvSpPr>
        <p:spPr>
          <a:xfrm>
            <a:off x="478732" y="4488988"/>
            <a:ext cx="957930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QXG-5G1T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92BF1C6-92C8-F24D-84AE-6DA111981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20" y="3757420"/>
            <a:ext cx="1287455" cy="806805"/>
          </a:xfrm>
          <a:prstGeom prst="rect">
            <a:avLst/>
          </a:prstGeom>
        </p:spPr>
      </p:pic>
      <p:sp>
        <p:nvSpPr>
          <p:cNvPr id="45" name="TextBox 29">
            <a:extLst>
              <a:ext uri="{FF2B5EF4-FFF2-40B4-BE49-F238E27FC236}">
                <a16:creationId xmlns:a16="http://schemas.microsoft.com/office/drawing/2014/main" id="{C310ADD9-A473-6D44-A3A2-DE91256A9E26}"/>
              </a:ext>
            </a:extLst>
          </p:cNvPr>
          <p:cNvSpPr txBox="1"/>
          <p:nvPr/>
        </p:nvSpPr>
        <p:spPr>
          <a:xfrm>
            <a:off x="1715801" y="4488988"/>
            <a:ext cx="957930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QXG-5G2T</a:t>
            </a: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46A2F5E4-8623-B145-BF0A-DAA74F8BA667}"/>
              </a:ext>
            </a:extLst>
          </p:cNvPr>
          <p:cNvSpPr txBox="1"/>
          <p:nvPr/>
        </p:nvSpPr>
        <p:spPr>
          <a:xfrm>
            <a:off x="2982133" y="4488988"/>
            <a:ext cx="957930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QXG-5G4T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3DDB097-6E9B-3A47-9C41-F3280FA3F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076" y="3808186"/>
            <a:ext cx="1164615" cy="72982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85D5C650-2543-FD47-8C75-72A8D2A74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706" y="3801397"/>
            <a:ext cx="1183510" cy="741666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39388A57-6DB5-774C-8EEE-0EA6361EE25A}"/>
              </a:ext>
            </a:extLst>
          </p:cNvPr>
          <p:cNvSpPr txBox="1"/>
          <p:nvPr/>
        </p:nvSpPr>
        <p:spPr>
          <a:xfrm>
            <a:off x="730243" y="3453053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RJ45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B84B362-9153-8944-A264-BA84C63308A3}"/>
              </a:ext>
            </a:extLst>
          </p:cNvPr>
          <p:cNvSpPr txBox="1"/>
          <p:nvPr/>
        </p:nvSpPr>
        <p:spPr>
          <a:xfrm>
            <a:off x="1895038" y="3453053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RJ45</a:t>
            </a:r>
            <a:endParaRPr kumimoji="1"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0C93384-1ED2-144D-9243-6F01DB00DB85}"/>
              </a:ext>
            </a:extLst>
          </p:cNvPr>
          <p:cNvSpPr txBox="1"/>
          <p:nvPr/>
        </p:nvSpPr>
        <p:spPr>
          <a:xfrm>
            <a:off x="3243572" y="3453053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RJ45</a:t>
            </a:r>
            <a:endParaRPr kumimoji="1"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45">
            <a:extLst>
              <a:ext uri="{FF2B5EF4-FFF2-40B4-BE49-F238E27FC236}">
                <a16:creationId xmlns:a16="http://schemas.microsoft.com/office/drawing/2014/main" id="{01EF8245-0FB0-7347-9DF6-7A0BA9196594}"/>
              </a:ext>
            </a:extLst>
          </p:cNvPr>
          <p:cNvSpPr txBox="1"/>
          <p:nvPr/>
        </p:nvSpPr>
        <p:spPr>
          <a:xfrm>
            <a:off x="3350354" y="2598501"/>
            <a:ext cx="152632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952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QXG-10G2T-107</a:t>
            </a:r>
            <a:endParaRPr lang="zh-TW" altLang="en-US" sz="1100" b="1">
              <a:solidFill>
                <a:srgbClr val="39523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BB0E9AC8-F0C9-2B40-842D-491CC7CD5C79}"/>
              </a:ext>
            </a:extLst>
          </p:cNvPr>
          <p:cNvSpPr txBox="1"/>
          <p:nvPr/>
        </p:nvSpPr>
        <p:spPr>
          <a:xfrm>
            <a:off x="3728925" y="1614203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 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018BC3E-95E7-2C44-8FC9-566CBFC6F365}"/>
              </a:ext>
            </a:extLst>
          </p:cNvPr>
          <p:cNvSpPr txBox="1"/>
          <p:nvPr/>
        </p:nvSpPr>
        <p:spPr>
          <a:xfrm>
            <a:off x="5179595" y="1614203"/>
            <a:ext cx="691314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1x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988A6159-1E58-7F43-98A8-F89F17E16AF0}"/>
              </a:ext>
            </a:extLst>
          </p:cNvPr>
          <p:cNvSpPr txBox="1"/>
          <p:nvPr/>
        </p:nvSpPr>
        <p:spPr>
          <a:xfrm>
            <a:off x="730243" y="1614203"/>
            <a:ext cx="740961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SFP+</a:t>
            </a:r>
            <a:endParaRPr kumimoji="1"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5644308-9B86-6D48-84E3-14D228FC3F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52" y="1950556"/>
            <a:ext cx="1107936" cy="692337"/>
          </a:xfrm>
          <a:prstGeom prst="rect">
            <a:avLst/>
          </a:prstGeom>
        </p:spPr>
      </p:pic>
      <p:sp>
        <p:nvSpPr>
          <p:cNvPr id="17" name="TextBox 76">
            <a:extLst>
              <a:ext uri="{FF2B5EF4-FFF2-40B4-BE49-F238E27FC236}">
                <a16:creationId xmlns:a16="http://schemas.microsoft.com/office/drawing/2014/main" id="{C3930D45-CD26-47AC-B24C-D3EFB230FDBC}"/>
              </a:ext>
            </a:extLst>
          </p:cNvPr>
          <p:cNvSpPr txBox="1"/>
          <p:nvPr/>
        </p:nvSpPr>
        <p:spPr>
          <a:xfrm>
            <a:off x="4619768" y="4496677"/>
            <a:ext cx="145486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LAN-40G2SF-MLX</a:t>
            </a:r>
          </a:p>
        </p:txBody>
      </p:sp>
      <p:sp>
        <p:nvSpPr>
          <p:cNvPr id="55" name="TextBox 76">
            <a:extLst>
              <a:ext uri="{FF2B5EF4-FFF2-40B4-BE49-F238E27FC236}">
                <a16:creationId xmlns:a16="http://schemas.microsoft.com/office/drawing/2014/main" id="{E0F654A7-FA76-E648-BBFD-6F58934AF787}"/>
              </a:ext>
            </a:extLst>
          </p:cNvPr>
          <p:cNvSpPr txBox="1"/>
          <p:nvPr/>
        </p:nvSpPr>
        <p:spPr>
          <a:xfrm>
            <a:off x="6248028" y="4504371"/>
            <a:ext cx="1391728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100" b="1">
                <a:solidFill>
                  <a:srgbClr val="3952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QXG-25G2SF-CX4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06BEB08-93B6-6C4E-8A09-DC46A4116AAF}"/>
              </a:ext>
            </a:extLst>
          </p:cNvPr>
          <p:cNvSpPr txBox="1"/>
          <p:nvPr/>
        </p:nvSpPr>
        <p:spPr>
          <a:xfrm>
            <a:off x="5047482" y="3453053"/>
            <a:ext cx="633039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40Gb/s</a:t>
            </a:r>
            <a:endParaRPr kumimoji="1"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BEDB12C6-BF4F-FC4D-90ED-4C54056E4802}"/>
              </a:ext>
            </a:extLst>
          </p:cNvPr>
          <p:cNvSpPr txBox="1"/>
          <p:nvPr/>
        </p:nvSpPr>
        <p:spPr>
          <a:xfrm>
            <a:off x="6535903" y="3453053"/>
            <a:ext cx="633039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25Gb/s</a:t>
            </a:r>
            <a:endParaRPr kumimoji="1"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0F0339D3-F5CF-F048-908D-6CDDB8C61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93" y="3768000"/>
            <a:ext cx="1307875" cy="817277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0ADF4E3D-AE90-8940-AF8C-4080F1C1BBED}"/>
              </a:ext>
            </a:extLst>
          </p:cNvPr>
          <p:cNvSpPr txBox="1"/>
          <p:nvPr/>
        </p:nvSpPr>
        <p:spPr>
          <a:xfrm>
            <a:off x="2272008" y="1614203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 x RJ45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81" name="TextBox 45">
            <a:extLst>
              <a:ext uri="{FF2B5EF4-FFF2-40B4-BE49-F238E27FC236}">
                <a16:creationId xmlns:a16="http://schemas.microsoft.com/office/drawing/2014/main" id="{1F68397C-4447-5F46-809F-0A050C350D2D}"/>
              </a:ext>
            </a:extLst>
          </p:cNvPr>
          <p:cNvSpPr txBox="1"/>
          <p:nvPr/>
        </p:nvSpPr>
        <p:spPr>
          <a:xfrm>
            <a:off x="6463510" y="2564704"/>
            <a:ext cx="251457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QXG-32G2FC/QXG-16G2FC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20288748-F454-8146-8B0D-A00BC7F81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837" y="1687713"/>
            <a:ext cx="1397045" cy="873412"/>
          </a:xfrm>
          <a:prstGeom prst="rect">
            <a:avLst/>
          </a:prstGeom>
        </p:spPr>
      </p:pic>
      <p:sp>
        <p:nvSpPr>
          <p:cNvPr id="85" name="圓角化對角線角落矩形 8">
            <a:extLst>
              <a:ext uri="{FF2B5EF4-FFF2-40B4-BE49-F238E27FC236}">
                <a16:creationId xmlns:a16="http://schemas.microsoft.com/office/drawing/2014/main" id="{0579C713-0693-4BEE-98AD-7C0EA08F1AD3}"/>
              </a:ext>
            </a:extLst>
          </p:cNvPr>
          <p:cNvSpPr/>
          <p:nvPr/>
        </p:nvSpPr>
        <p:spPr>
          <a:xfrm>
            <a:off x="374848" y="1107785"/>
            <a:ext cx="2394843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Network Card</a:t>
            </a:r>
          </a:p>
        </p:txBody>
      </p:sp>
      <p:sp>
        <p:nvSpPr>
          <p:cNvPr id="86" name="Shape 528">
            <a:extLst>
              <a:ext uri="{FF2B5EF4-FFF2-40B4-BE49-F238E27FC236}">
                <a16:creationId xmlns:a16="http://schemas.microsoft.com/office/drawing/2014/main" id="{EA298FED-2314-4DE5-BB27-8D5C67F71861}"/>
              </a:ext>
            </a:extLst>
          </p:cNvPr>
          <p:cNvSpPr/>
          <p:nvPr/>
        </p:nvSpPr>
        <p:spPr>
          <a:xfrm>
            <a:off x="6438740" y="1238819"/>
            <a:ext cx="2514572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CN" altLang="en-US" sz="18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7" name="圓角化對角線角落矩形 8">
            <a:extLst>
              <a:ext uri="{FF2B5EF4-FFF2-40B4-BE49-F238E27FC236}">
                <a16:creationId xmlns:a16="http://schemas.microsoft.com/office/drawing/2014/main" id="{20FF0F44-DFA9-4DB3-B985-7E4F95D085C3}"/>
              </a:ext>
            </a:extLst>
          </p:cNvPr>
          <p:cNvSpPr/>
          <p:nvPr/>
        </p:nvSpPr>
        <p:spPr>
          <a:xfrm>
            <a:off x="6621362" y="1107785"/>
            <a:ext cx="1623394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Channel</a:t>
            </a:r>
          </a:p>
        </p:txBody>
      </p:sp>
      <p:sp>
        <p:nvSpPr>
          <p:cNvPr id="89" name="圓角化對角線角落矩形 8">
            <a:extLst>
              <a:ext uri="{FF2B5EF4-FFF2-40B4-BE49-F238E27FC236}">
                <a16:creationId xmlns:a16="http://schemas.microsoft.com/office/drawing/2014/main" id="{D5AD07BD-E9B4-49E0-99EB-27FB9C3CF744}"/>
              </a:ext>
            </a:extLst>
          </p:cNvPr>
          <p:cNvSpPr/>
          <p:nvPr/>
        </p:nvSpPr>
        <p:spPr>
          <a:xfrm>
            <a:off x="374849" y="2935978"/>
            <a:ext cx="2394842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5GbE Network Card</a:t>
            </a:r>
          </a:p>
        </p:txBody>
      </p:sp>
      <p:sp>
        <p:nvSpPr>
          <p:cNvPr id="90" name="Shape 528">
            <a:extLst>
              <a:ext uri="{FF2B5EF4-FFF2-40B4-BE49-F238E27FC236}">
                <a16:creationId xmlns:a16="http://schemas.microsoft.com/office/drawing/2014/main" id="{DE8B63BE-F96A-44F4-93FE-EA4A550B6777}"/>
              </a:ext>
            </a:extLst>
          </p:cNvPr>
          <p:cNvSpPr/>
          <p:nvPr/>
        </p:nvSpPr>
        <p:spPr>
          <a:xfrm>
            <a:off x="4299875" y="3126080"/>
            <a:ext cx="3429584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CN" altLang="en-US" sz="1800" b="0" i="0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1" name="圓角化對角線角落矩形 8">
            <a:extLst>
              <a:ext uri="{FF2B5EF4-FFF2-40B4-BE49-F238E27FC236}">
                <a16:creationId xmlns:a16="http://schemas.microsoft.com/office/drawing/2014/main" id="{AD550588-3ACA-4A3E-8CE8-F770C557595B}"/>
              </a:ext>
            </a:extLst>
          </p:cNvPr>
          <p:cNvSpPr/>
          <p:nvPr/>
        </p:nvSpPr>
        <p:spPr>
          <a:xfrm>
            <a:off x="4481664" y="2935978"/>
            <a:ext cx="2601147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40/25GbE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Network Card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675DF2-755B-7D4A-A028-1BD07A99FC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660" y="1958153"/>
            <a:ext cx="952500" cy="596900"/>
          </a:xfrm>
          <a:prstGeom prst="rect">
            <a:avLst/>
          </a:prstGeom>
        </p:spPr>
      </p:pic>
      <p:pic>
        <p:nvPicPr>
          <p:cNvPr id="41" name="Picture 53">
            <a:extLst>
              <a:ext uri="{FF2B5EF4-FFF2-40B4-BE49-F238E27FC236}">
                <a16:creationId xmlns:a16="http://schemas.microsoft.com/office/drawing/2014/main" id="{08B258AB-9964-4076-8907-39000DB4F6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931" y="1943850"/>
            <a:ext cx="1192146" cy="745223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9C90252C-3BD3-4A67-904A-7FA58A1507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106" y="3589260"/>
            <a:ext cx="1519575" cy="11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化對角線角落矩形 8">
            <a:extLst>
              <a:ext uri="{FF2B5EF4-FFF2-40B4-BE49-F238E27FC236}">
                <a16:creationId xmlns:a16="http://schemas.microsoft.com/office/drawing/2014/main" id="{A38478E2-1D52-4915-98B2-C709C8A0E3F2}"/>
              </a:ext>
            </a:extLst>
          </p:cNvPr>
          <p:cNvSpPr/>
          <p:nvPr/>
        </p:nvSpPr>
        <p:spPr>
          <a:xfrm>
            <a:off x="3698106" y="1623846"/>
            <a:ext cx="4567742" cy="490864"/>
          </a:xfrm>
          <a:prstGeom prst="snip2DiagRect">
            <a:avLst>
              <a:gd name="adj1" fmla="val 0"/>
              <a:gd name="adj2" fmla="val 2805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9602C08-1BB1-4C18-A470-6AD067CD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Performance Expansion</a:t>
            </a:r>
            <a:r>
              <a:rPr lang="zh-TW" altLang="en-US"/>
              <a:t>：</a:t>
            </a:r>
            <a:br>
              <a:rPr lang="en-US" altLang="zh-TW"/>
            </a:br>
            <a:r>
              <a:rPr lang="en-US" altLang="zh-TW"/>
              <a:t>Expand more </a:t>
            </a:r>
            <a:r>
              <a:rPr lang="en-US" altLang="zh-TW" err="1"/>
              <a:t>NVMe</a:t>
            </a:r>
            <a:r>
              <a:rPr lang="en-US" altLang="zh-TW"/>
              <a:t> SSD with QM2 Card</a:t>
            </a:r>
            <a:endParaRPr lang="zh-TW" altLang="en-US"/>
          </a:p>
        </p:txBody>
      </p:sp>
      <p:sp>
        <p:nvSpPr>
          <p:cNvPr id="5" name="Shape 316">
            <a:extLst>
              <a:ext uri="{FF2B5EF4-FFF2-40B4-BE49-F238E27FC236}">
                <a16:creationId xmlns:a16="http://schemas.microsoft.com/office/drawing/2014/main" id="{3A9BFEA9-45C5-2541-9515-06DF258E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64" y="3321613"/>
            <a:ext cx="1056235" cy="1032370"/>
          </a:xfrm>
          <a:prstGeom prst="ellipse">
            <a:avLst/>
          </a:prstGeom>
          <a:solidFill>
            <a:srgbClr val="C3D69B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pic>
        <p:nvPicPr>
          <p:cNvPr id="6" name="圖片 10" descr="QM2-2S-220A_Front_left-angle.png">
            <a:extLst>
              <a:ext uri="{FF2B5EF4-FFF2-40B4-BE49-F238E27FC236}">
                <a16:creationId xmlns:a16="http://schemas.microsoft.com/office/drawing/2014/main" id="{1BFD7739-A94D-6E4D-9E7E-CFDA28BB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39" y="3367242"/>
            <a:ext cx="1652128" cy="1032753"/>
          </a:xfrm>
          <a:prstGeom prst="rect">
            <a:avLst/>
          </a:prstGeom>
        </p:spPr>
      </p:pic>
      <p:sp>
        <p:nvSpPr>
          <p:cNvPr id="8" name="Shape 316">
            <a:extLst>
              <a:ext uri="{FF2B5EF4-FFF2-40B4-BE49-F238E27FC236}">
                <a16:creationId xmlns:a16="http://schemas.microsoft.com/office/drawing/2014/main" id="{D7B7168B-C9F1-3946-B553-0EB0EEDC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06" y="2134342"/>
            <a:ext cx="1051193" cy="1041506"/>
          </a:xfrm>
          <a:prstGeom prst="ellipse">
            <a:avLst/>
          </a:prstGeom>
          <a:solidFill>
            <a:srgbClr val="C3D69B"/>
          </a:solidFill>
          <a:ln>
            <a:noFill/>
          </a:ln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9" name="圖片 11">
            <a:extLst>
              <a:ext uri="{FF2B5EF4-FFF2-40B4-BE49-F238E27FC236}">
                <a16:creationId xmlns:a16="http://schemas.microsoft.com/office/drawing/2014/main" id="{1233EDDE-3C9A-294D-9758-514B812D1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5" y="2191039"/>
            <a:ext cx="1706322" cy="984810"/>
          </a:xfrm>
          <a:prstGeom prst="rect">
            <a:avLst/>
          </a:prstGeom>
        </p:spPr>
      </p:pic>
      <p:sp>
        <p:nvSpPr>
          <p:cNvPr id="26" name="Shape 258">
            <a:extLst>
              <a:ext uri="{FF2B5EF4-FFF2-40B4-BE49-F238E27FC236}">
                <a16:creationId xmlns:a16="http://schemas.microsoft.com/office/drawing/2014/main" id="{3785CD9C-5718-A54C-9AFB-5FED4D68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538" y="2784680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>
                <a:solidFill>
                  <a:srgbClr val="FF0000"/>
                </a:solidFill>
                <a:latin typeface="Arial"/>
                <a:ea typeface="微軟正黑體"/>
                <a:sym typeface="微軟正黑體" charset="-120"/>
              </a:rPr>
              <a:t>4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 x M.2 2280 </a:t>
            </a:r>
            <a:r>
              <a:rPr lang="en-US" altLang="zh-TW" sz="2000" b="1">
                <a:solidFill>
                  <a:srgbClr val="5D7D65"/>
                </a:solidFill>
                <a:latin typeface="Arial"/>
                <a:ea typeface="微軟正黑體"/>
                <a:sym typeface="微軟正黑體" charset="-120"/>
              </a:rPr>
              <a:t>PCIe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 Gen</a:t>
            </a:r>
            <a:r>
              <a:rPr lang="zh-TW" altLang="en-US" sz="2000" b="1">
                <a:latin typeface="Arial"/>
                <a:ea typeface="微軟正黑體"/>
                <a:sym typeface="微軟正黑體" charset="-120"/>
              </a:rPr>
              <a:t> 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3</a:t>
            </a:r>
            <a:r>
              <a:rPr lang="zh-TW" altLang="en-US" sz="2000" b="1">
                <a:latin typeface="Arial"/>
                <a:ea typeface="微軟正黑體"/>
                <a:sym typeface="微軟正黑體" charset="-120"/>
              </a:rPr>
              <a:t> 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x4</a:t>
            </a:r>
            <a:r>
              <a:rPr lang="zh-TW" altLang="en-US" sz="2000" b="1">
                <a:latin typeface="Arial"/>
                <a:ea typeface="微軟正黑體"/>
                <a:sym typeface="微軟正黑體" charset="-120"/>
              </a:rPr>
              <a:t> </a:t>
            </a:r>
            <a:r>
              <a:rPr lang="en-US" altLang="zh-TW" sz="2000" b="1" err="1">
                <a:latin typeface="Arial"/>
                <a:ea typeface="微軟正黑體"/>
                <a:sym typeface="微軟正黑體" charset="-120"/>
              </a:rPr>
              <a:t>NVMe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 SSD </a:t>
            </a:r>
            <a:r>
              <a:rPr lang="zh-Hant" altLang="en-US" sz="2000" b="1">
                <a:latin typeface="Arial"/>
                <a:ea typeface="微軟正黑體"/>
                <a:sym typeface="微軟正黑體" charset="-120"/>
              </a:rPr>
              <a:t>slot</a:t>
            </a:r>
            <a:endParaRPr lang="en-US" altLang="en-US" sz="2000" b="1">
              <a:latin typeface="Arial" panose="020B0604020202020204" pitchFamily="34" charset="0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27" name="文字方塊 16">
            <a:extLst>
              <a:ext uri="{FF2B5EF4-FFF2-40B4-BE49-F238E27FC236}">
                <a16:creationId xmlns:a16="http://schemas.microsoft.com/office/drawing/2014/main" id="{07E58397-8BBE-C54F-A012-4AC527B44067}"/>
              </a:ext>
            </a:extLst>
          </p:cNvPr>
          <p:cNvSpPr txBox="1"/>
          <p:nvPr/>
        </p:nvSpPr>
        <p:spPr>
          <a:xfrm>
            <a:off x="2321902" y="2215656"/>
            <a:ext cx="2986390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4P</a:t>
            </a:r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F052A504-76CD-9D4D-ACD3-290056093690}"/>
              </a:ext>
            </a:extLst>
          </p:cNvPr>
          <p:cNvSpPr/>
          <p:nvPr/>
        </p:nvSpPr>
        <p:spPr>
          <a:xfrm>
            <a:off x="5033587" y="2266657"/>
            <a:ext cx="167225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x8)</a:t>
            </a:r>
            <a:endParaRPr lang="zh-TW" altLang="en-US" sz="2400" b="1">
              <a:solidFill>
                <a:srgbClr val="39523E"/>
              </a:solidFill>
              <a:latin typeface="微軟正黑體"/>
              <a:ea typeface="微軟正黑體" charset="-120"/>
            </a:endParaRPr>
          </a:p>
        </p:txBody>
      </p:sp>
      <p:sp>
        <p:nvSpPr>
          <p:cNvPr id="31" name="Shape 258">
            <a:extLst>
              <a:ext uri="{FF2B5EF4-FFF2-40B4-BE49-F238E27FC236}">
                <a16:creationId xmlns:a16="http://schemas.microsoft.com/office/drawing/2014/main" id="{882DBE91-3A05-AE43-8AAF-39D7519C7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3970802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>
                <a:solidFill>
                  <a:srgbClr val="FF0000"/>
                </a:solidFill>
                <a:latin typeface="Arial"/>
                <a:ea typeface="微軟正黑體"/>
                <a:sym typeface="微軟正黑體" charset="-120"/>
              </a:rPr>
              <a:t>2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 x M.2 22110/2280 </a:t>
            </a:r>
            <a:r>
              <a:rPr lang="en-US" altLang="zh-TW" sz="2000" b="1">
                <a:solidFill>
                  <a:srgbClr val="5D7D65"/>
                </a:solidFill>
                <a:latin typeface="Arial"/>
                <a:ea typeface="微軟正黑體"/>
                <a:sym typeface="微軟正黑體" charset="-120"/>
              </a:rPr>
              <a:t>PCIe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 Gen 3 x4 </a:t>
            </a:r>
            <a:r>
              <a:rPr lang="en-US" altLang="zh-TW" sz="2000" b="1" err="1">
                <a:latin typeface="Arial"/>
                <a:ea typeface="微軟正黑體"/>
                <a:sym typeface="微軟正黑體" charset="-120"/>
              </a:rPr>
              <a:t>NVMe</a:t>
            </a:r>
            <a:r>
              <a:rPr lang="en-US" altLang="zh-TW" sz="2000" b="1">
                <a:latin typeface="Arial"/>
                <a:ea typeface="微軟正黑體"/>
                <a:sym typeface="微軟正黑體" charset="-120"/>
              </a:rPr>
              <a:t> SSD </a:t>
            </a:r>
            <a:r>
              <a:rPr lang="zh-Hant" altLang="en-US" sz="2000" b="1">
                <a:latin typeface="Arial"/>
                <a:ea typeface="微軟正黑體"/>
                <a:sym typeface="微軟正黑體" charset="-120"/>
              </a:rPr>
              <a:t>slot</a:t>
            </a:r>
            <a:endParaRPr lang="en-US" altLang="en-US" sz="2000" b="1">
              <a:latin typeface="Arial" panose="020B0604020202020204" pitchFamily="34" charset="0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32" name="文字方塊 21">
            <a:extLst>
              <a:ext uri="{FF2B5EF4-FFF2-40B4-BE49-F238E27FC236}">
                <a16:creationId xmlns:a16="http://schemas.microsoft.com/office/drawing/2014/main" id="{FF2CD4A5-0300-F54C-929D-827BC8FC0450}"/>
              </a:ext>
            </a:extLst>
          </p:cNvPr>
          <p:cNvSpPr txBox="1"/>
          <p:nvPr/>
        </p:nvSpPr>
        <p:spPr>
          <a:xfrm>
            <a:off x="2360187" y="3401778"/>
            <a:ext cx="2680542" cy="6155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2">
            <a:extLst>
              <a:ext uri="{FF2B5EF4-FFF2-40B4-BE49-F238E27FC236}">
                <a16:creationId xmlns:a16="http://schemas.microsoft.com/office/drawing/2014/main" id="{CF062247-F961-B74A-88B9-B6F965D27301}"/>
              </a:ext>
            </a:extLst>
          </p:cNvPr>
          <p:cNvSpPr/>
          <p:nvPr/>
        </p:nvSpPr>
        <p:spPr>
          <a:xfrm>
            <a:off x="5006707" y="3474999"/>
            <a:ext cx="167225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(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Gen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3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x8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>
              <a:solidFill>
                <a:srgbClr val="39523E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F446C4-DE26-974E-B112-D88CEF265AF2}"/>
              </a:ext>
            </a:extLst>
          </p:cNvPr>
          <p:cNvSpPr txBox="1"/>
          <p:nvPr/>
        </p:nvSpPr>
        <p:spPr>
          <a:xfrm>
            <a:off x="260819" y="1091471"/>
            <a:ext cx="76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Need more </a:t>
            </a:r>
            <a:r>
              <a:rPr lang="en-US" altLang="zh-CN" sz="2000" dirty="0" err="1">
                <a:solidFill>
                  <a:schemeClr val="tx1"/>
                </a:solidFill>
              </a:rPr>
              <a:t>NVMe</a:t>
            </a:r>
            <a:r>
              <a:rPr lang="en-US" altLang="zh-CN" sz="2000" dirty="0">
                <a:solidFill>
                  <a:schemeClr val="tx1"/>
                </a:solidFill>
              </a:rPr>
              <a:t> M.2 SSD for acceleration</a:t>
            </a:r>
            <a:r>
              <a:rPr lang="zh-CN" altLang="en-US" sz="2000" dirty="0">
                <a:solidFill>
                  <a:schemeClr val="tx1"/>
                </a:solidFill>
              </a:rPr>
              <a:t>？</a:t>
            </a:r>
            <a:r>
              <a:rPr lang="en-US" altLang="zh-CN" sz="2000" dirty="0">
                <a:solidFill>
                  <a:schemeClr val="tx1"/>
                </a:solidFill>
              </a:rPr>
              <a:t>Sure</a:t>
            </a:r>
            <a:r>
              <a:rPr lang="zh-CN" altLang="en-US" sz="2000" dirty="0">
                <a:solidFill>
                  <a:schemeClr val="tx1"/>
                </a:solidFill>
              </a:rPr>
              <a:t>！</a:t>
            </a:r>
            <a:r>
              <a:rPr lang="en-US" altLang="zh-CN" sz="2000" dirty="0">
                <a:solidFill>
                  <a:schemeClr val="tx1"/>
                </a:solidFill>
              </a:rPr>
              <a:t>Achieve that with QNAP QM2 cards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69591C1F-58D7-AF41-833E-96A49A789619}"/>
              </a:ext>
            </a:extLst>
          </p:cNvPr>
          <p:cNvSpPr txBox="1"/>
          <p:nvPr/>
        </p:nvSpPr>
        <p:spPr>
          <a:xfrm>
            <a:off x="799890" y="4545376"/>
            <a:ext cx="39106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QM2-4P-384 can only be installed in PCIe slot </a:t>
            </a:r>
            <a:r>
              <a:rPr lang="en-US" altLang="zh-TW" sz="105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</a:t>
            </a:r>
            <a:endParaRPr lang="zh-CN" altLang="en-US" sz="105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C6CC6FC-4BE7-294D-966A-244A3E6EF400}"/>
              </a:ext>
            </a:extLst>
          </p:cNvPr>
          <p:cNvSpPr/>
          <p:nvPr/>
        </p:nvSpPr>
        <p:spPr>
          <a:xfrm>
            <a:off x="3840507" y="1689283"/>
            <a:ext cx="442534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Without</a:t>
            </a:r>
            <a:r>
              <a:rPr lang="zh-TW" altLang="en-US" sz="1600" b="1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changing existing configurations</a:t>
            </a:r>
            <a:endParaRPr lang="en-US" altLang="zh-TW" sz="1600" b="1" kern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Verdana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88B5D3D-AC08-483C-8262-FA634A70D0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2043" y="1545823"/>
            <a:ext cx="652716" cy="6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3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210BEA37-598C-4F03-9040-3803EC4E8143}"/>
              </a:ext>
            </a:extLst>
          </p:cNvPr>
          <p:cNvSpPr/>
          <p:nvPr/>
        </p:nvSpPr>
        <p:spPr>
          <a:xfrm>
            <a:off x="3198329" y="2298630"/>
            <a:ext cx="2102990" cy="226953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B7E8010D-B901-4BD4-882B-987268759BB4}"/>
              </a:ext>
            </a:extLst>
          </p:cNvPr>
          <p:cNvSpPr/>
          <p:nvPr/>
        </p:nvSpPr>
        <p:spPr>
          <a:xfrm>
            <a:off x="574001" y="2298630"/>
            <a:ext cx="2102990" cy="226953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959D1AEE-3FD1-4024-AC46-49E244B02AE4}"/>
              </a:ext>
            </a:extLst>
          </p:cNvPr>
          <p:cNvSpPr/>
          <p:nvPr/>
        </p:nvSpPr>
        <p:spPr>
          <a:xfrm>
            <a:off x="5888230" y="2298630"/>
            <a:ext cx="2102990" cy="226953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5D7D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842539-C663-C94D-B5AD-9C649A472F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9119" y="956804"/>
            <a:ext cx="8154988" cy="51435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TW" sz="2000" b="0" dirty="0">
                <a:latin typeface="Arial" panose="020B0604020202020204" pitchFamily="34" charset="0"/>
                <a:cs typeface="Arial" panose="020B0604020202020204" pitchFamily="34" charset="0"/>
              </a:rPr>
              <a:t>When purchasing a business entry level NAS, you should not only consider current requirements, but also reserve the expandability to future-proof your investment</a:t>
            </a:r>
            <a:endParaRPr kumimoji="1" lang="zh-TW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圓角化對角線角落矩形 8">
            <a:extLst>
              <a:ext uri="{FF2B5EF4-FFF2-40B4-BE49-F238E27FC236}">
                <a16:creationId xmlns:a16="http://schemas.microsoft.com/office/drawing/2014/main" id="{3775D139-6D8E-F54A-BD48-C680E013A107}"/>
              </a:ext>
            </a:extLst>
          </p:cNvPr>
          <p:cNvSpPr/>
          <p:nvPr/>
        </p:nvSpPr>
        <p:spPr>
          <a:xfrm>
            <a:off x="574001" y="1651414"/>
            <a:ext cx="2066544" cy="51352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 Expansion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E22BCC49-534F-3144-9408-D4A5BE118DAA}"/>
              </a:ext>
            </a:extLst>
          </p:cNvPr>
          <p:cNvSpPr/>
          <p:nvPr/>
        </p:nvSpPr>
        <p:spPr>
          <a:xfrm>
            <a:off x="3198329" y="1636936"/>
            <a:ext cx="2066544" cy="513524"/>
          </a:xfrm>
          <a:prstGeom prst="snip2DiagRect">
            <a:avLst/>
          </a:prstGeom>
          <a:noFill/>
          <a:ln w="12700">
            <a:solidFill>
              <a:srgbClr val="4D6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Expansion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圓角化對角線角落矩形 10">
            <a:extLst>
              <a:ext uri="{FF2B5EF4-FFF2-40B4-BE49-F238E27FC236}">
                <a16:creationId xmlns:a16="http://schemas.microsoft.com/office/drawing/2014/main" id="{0AA9943D-7E86-7540-B5EC-E16E24C7AB2F}"/>
              </a:ext>
            </a:extLst>
          </p:cNvPr>
          <p:cNvSpPr/>
          <p:nvPr/>
        </p:nvSpPr>
        <p:spPr>
          <a:xfrm>
            <a:off x="5885528" y="1636936"/>
            <a:ext cx="2066544" cy="513524"/>
          </a:xfrm>
          <a:prstGeom prst="snip2DiagRect">
            <a:avLst/>
          </a:prstGeom>
          <a:noFill/>
          <a:ln w="12700">
            <a:solidFill>
              <a:srgbClr val="5D7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 Expansion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BB4393CA-457E-44AE-B2D0-15FE8A05B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1204" y="2974705"/>
            <a:ext cx="1540228" cy="991236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B290FDAD-8DE4-434B-BB31-0FA321A0A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2819" y="2410159"/>
            <a:ext cx="1047750" cy="84772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AE742C92-1E3D-453D-8FF5-EC4ECC5A9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37" y="2818377"/>
            <a:ext cx="1680026" cy="127565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E9F8A9CF-36FB-43FE-BF73-412B31A1F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0709" y="3881851"/>
            <a:ext cx="998246" cy="486949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F16598CF-7D37-40A2-8B2D-D8A6A87081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263902" y="2890366"/>
            <a:ext cx="2167657" cy="161529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66DF7FB9-1B8B-48AA-BBC9-F8FF0091D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68323" y="2403131"/>
            <a:ext cx="1289979" cy="934363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A814023A-1B1C-47E1-9457-68F15E241543}"/>
              </a:ext>
            </a:extLst>
          </p:cNvPr>
          <p:cNvSpPr txBox="1"/>
          <p:nvPr/>
        </p:nvSpPr>
        <p:spPr>
          <a:xfrm rot="19511143">
            <a:off x="3875375" y="3940147"/>
            <a:ext cx="94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10GbE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677FE48-8AF4-4E55-AB1C-861DFCC2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Smart Investment: Expand when Necessary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2549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656D7D-99E5-104F-A379-588DE57B0F49}"/>
              </a:ext>
            </a:extLst>
          </p:cNvPr>
          <p:cNvSpPr/>
          <p:nvPr/>
        </p:nvSpPr>
        <p:spPr>
          <a:xfrm>
            <a:off x="649378" y="2099849"/>
            <a:ext cx="2662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Applications</a:t>
            </a:r>
            <a:endParaRPr lang="zh-TW" altLang="en-US" sz="280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8680358-42A0-4E60-96F6-10A100F02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145" y="807995"/>
            <a:ext cx="3074847" cy="1125140"/>
          </a:xfrm>
        </p:spPr>
        <p:txBody>
          <a:bodyPr/>
          <a:lstStyle/>
          <a:p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Hero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D65EF3D-3E00-4315-9202-6F94B067F90D}"/>
              </a:ext>
            </a:extLst>
          </p:cNvPr>
          <p:cNvCxnSpPr/>
          <p:nvPr/>
        </p:nvCxnSpPr>
        <p:spPr>
          <a:xfrm>
            <a:off x="800835" y="1933135"/>
            <a:ext cx="2399668" cy="0"/>
          </a:xfrm>
          <a:prstGeom prst="line">
            <a:avLst/>
          </a:prstGeom>
          <a:ln w="12700">
            <a:solidFill>
              <a:srgbClr val="395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50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185135" y="1619004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0" name="圖片 169">
            <a:extLst>
              <a:ext uri="{FF2B5EF4-FFF2-40B4-BE49-F238E27FC236}">
                <a16:creationId xmlns:a16="http://schemas.microsoft.com/office/drawing/2014/main" id="{F7442C8F-DFF6-405F-A37A-06A3FDDC5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998" y="1841211"/>
            <a:ext cx="760976" cy="801880"/>
          </a:xfrm>
          <a:prstGeom prst="rect">
            <a:avLst/>
          </a:prstGeom>
        </p:spPr>
      </p:pic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655780" y="1626008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6" name="圖片 165">
            <a:extLst>
              <a:ext uri="{FF2B5EF4-FFF2-40B4-BE49-F238E27FC236}">
                <a16:creationId xmlns:a16="http://schemas.microsoft.com/office/drawing/2014/main" id="{42A139F0-851D-44B2-94CC-EF337F76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897" y="3401441"/>
            <a:ext cx="760976" cy="8018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Complete Backup 3-2-1 with HBS 3.0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714490" y="1619004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647967" y="1237904"/>
            <a:ext cx="2409756" cy="503546"/>
          </a:xfrm>
          <a:prstGeom prst="snip2DiagRect">
            <a:avLst/>
          </a:prstGeom>
          <a:gradFill>
            <a:gsLst>
              <a:gs pos="100000">
                <a:srgbClr val="39523E"/>
              </a:gs>
              <a:gs pos="0">
                <a:srgbClr val="5D7D65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5718344" y="1229080"/>
            <a:ext cx="2585039" cy="503546"/>
          </a:xfrm>
          <a:prstGeom prst="snip2DiagRect">
            <a:avLst/>
          </a:prstGeom>
          <a:gradFill>
            <a:gsLst>
              <a:gs pos="100000">
                <a:srgbClr val="39523E"/>
              </a:gs>
              <a:gs pos="0">
                <a:srgbClr val="5D7D65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3179609" y="1229080"/>
            <a:ext cx="2409756" cy="503546"/>
          </a:xfrm>
          <a:prstGeom prst="snip2DiagRect">
            <a:avLst/>
          </a:prstGeom>
          <a:gradFill>
            <a:gsLst>
              <a:gs pos="100000">
                <a:srgbClr val="39523E"/>
              </a:gs>
              <a:gs pos="0">
                <a:srgbClr val="5D7D65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051" y="1721434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110" y="2850610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680" y="3732083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287491" y="1182558"/>
            <a:ext cx="183672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remote NAS 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 via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)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921455" y="1213006"/>
            <a:ext cx="226557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Carry and Use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
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Extract Tool)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270769" y="4484167"/>
            <a:ext cx="14183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 from Cloud</a:t>
            </a:r>
            <a:endParaRPr lang="zh-TW" altLang="en-US" sz="1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240054" y="2872805"/>
            <a:ext cx="1993864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with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(soon)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858684" y="4407179"/>
            <a:ext cx="2047078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with </a:t>
            </a:r>
            <a:r>
              <a:rPr lang="en-US" altLang="zh-TW" sz="9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(soon)</a:t>
            </a:r>
            <a:endParaRPr lang="zh-TW" altLang="en-US" sz="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11" y="948810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929411" y="897817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sz="12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983117" y="1207046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local NAS</a:t>
            </a: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(via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3)</a:t>
            </a:r>
            <a:endParaRPr lang="en-US" altLang="zh-TW" sz="1125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3392" y="1866176"/>
            <a:ext cx="1055987" cy="774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3888" y="1933474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406810" y="2166755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50101" y="1931235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1890637" y="2791276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530088" y="1869659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291390" y="1847887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396378" y="2166755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57763" y="1922538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06701" y="3219365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598" y="3406528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8111" y="3261165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495844" y="3523380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486238" y="3502586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89903" y="4289391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004930" y="3911318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07537" y="3914253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123797" y="3790591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114190" y="3769796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335608" y="2320070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660360" y="2319883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Tokyo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84056" y="1961723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675" y="2215186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100316" y="1838061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090710" y="1817267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61767" y="2952536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078028" y="2828873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068422" y="2808079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447373" y="2400022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658461" y="2680243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588199" y="2655831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397062" y="2296694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555319" y="2382414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410215" y="3945670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541457" y="4117528"/>
            <a:ext cx="380000" cy="320066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217116" y="3117446"/>
            <a:ext cx="954113" cy="525604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201828" y="3686759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054542" y="3682329"/>
            <a:ext cx="1265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020616" y="693504"/>
            <a:ext cx="1333576" cy="652616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0139" y="3497000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343540" y="331193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387" y="3225769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551367" y="3315156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 York</a:t>
            </a: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343540" y="4341698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56" y="4204354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650433" y="4340775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Beijing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790878" y="2520779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017039" y="2585943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007432" y="2565148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790878" y="4087667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1854392" y="4076602"/>
            <a:ext cx="556590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00" y="3827297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377" y="2328902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8" name="文字方塊 167">
            <a:extLst>
              <a:ext uri="{FF2B5EF4-FFF2-40B4-BE49-F238E27FC236}">
                <a16:creationId xmlns:a16="http://schemas.microsoft.com/office/drawing/2014/main" id="{18915B5C-A2E4-684E-A6CC-F28BE94089C4}"/>
              </a:ext>
            </a:extLst>
          </p:cNvPr>
          <p:cNvSpPr txBox="1"/>
          <p:nvPr/>
        </p:nvSpPr>
        <p:spPr>
          <a:xfrm>
            <a:off x="1828163" y="2527762"/>
            <a:ext cx="556590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85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HybridMount</a:t>
            </a:r>
            <a:r>
              <a:rPr lang="en-US" altLang="zh-TW"/>
              <a:t> provides two modes for file-based cloud storage gateway</a:t>
            </a:r>
            <a:endParaRPr lang="zh-TW" altLang="en-US"/>
          </a:p>
        </p:txBody>
      </p:sp>
      <p:graphicFrame>
        <p:nvGraphicFramePr>
          <p:cNvPr id="58" name="表格 3">
            <a:extLst>
              <a:ext uri="{FF2B5EF4-FFF2-40B4-BE49-F238E27FC236}">
                <a16:creationId xmlns:a16="http://schemas.microsoft.com/office/drawing/2014/main" id="{F85196A6-8FF6-4CA7-A99E-3B746F639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248546"/>
              </p:ext>
            </p:extLst>
          </p:nvPr>
        </p:nvGraphicFramePr>
        <p:xfrm>
          <a:off x="114202" y="1166812"/>
          <a:ext cx="7119540" cy="31494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11688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198222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92562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6863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2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39523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 Station</a:t>
                      </a:r>
                      <a:r>
                        <a:rPr lang="zh-TW" altLang="en-US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4172" marR="64172" marT="34290" marB="34290" anchor="ctr">
                    <a:solidFill>
                      <a:srgbClr val="39523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  <a:r>
                        <a:rPr lang="zh-TW" altLang="en-US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  <a:r>
                        <a:rPr lang="zh-TW" altLang="en-US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Gateway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142875" marB="142875" anchor="ctr">
                    <a:solidFill>
                      <a:srgbClr val="3952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820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Setup Method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cloud drives</a:t>
                      </a:r>
                      <a:endParaRPr lang="en-US" altLang="zh-TW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“File Cloud Gateway” mode and create a dedicated cache space</a:t>
                      </a:r>
                      <a:endParaRPr lang="zh-TW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4820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Connections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No limit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free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perpetual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connections.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</a:t>
                      </a:r>
                      <a:r>
                        <a:rPr lang="zh-TW" altLang="en-US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connections</a:t>
                      </a:r>
                      <a:endParaRPr lang="zh-TW" altLang="en-US" sz="1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2202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Performance</a:t>
                      </a:r>
                      <a:endParaRPr lang="zh-TW" altLang="en-US" sz="1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Depends on network speed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performance 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 to </a:t>
                      </a: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cach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220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Access in File Station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3220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through </a:t>
                      </a:r>
                      <a:r>
                        <a:rPr lang="af-ZA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 / NFS / AFP </a:t>
                      </a:r>
                      <a:endParaRPr lang="zh-TW" altLang="en-US" sz="1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220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 with </a:t>
                      </a:r>
                      <a:r>
                        <a:rPr lang="en-US" altLang="zh-TW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zh-TW" altLang="en-US" sz="1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cloud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Sync only when browsing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itchFamily="34" charset="0"/>
                        </a:rPr>
                        <a:t>Sync constantly for quick access</a:t>
                      </a: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677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with QTS Apps</a:t>
                      </a:r>
                      <a:endParaRPr lang="zh-TW" alt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support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Support</a:t>
                      </a:r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                        </a:t>
                      </a:r>
                      <a:r>
                        <a:rPr lang="zh-TW" alt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zh-TW" altLang="en-US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         </a:t>
                      </a:r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</a:t>
                      </a:r>
                      <a:endParaRPr lang="zh-TW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sp>
        <p:nvSpPr>
          <p:cNvPr id="61" name="矩形 12">
            <a:extLst>
              <a:ext uri="{FF2B5EF4-FFF2-40B4-BE49-F238E27FC236}">
                <a16:creationId xmlns:a16="http://schemas.microsoft.com/office/drawing/2014/main" id="{46376D6D-1E42-4BCC-87F4-7CBCBE4C3D76}"/>
              </a:ext>
            </a:extLst>
          </p:cNvPr>
          <p:cNvSpPr/>
          <p:nvPr/>
        </p:nvSpPr>
        <p:spPr>
          <a:xfrm>
            <a:off x="7496627" y="2427782"/>
            <a:ext cx="959776" cy="904250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4"/>
            <a:endParaRPr lang="en-GB" sz="76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字方塊 34">
            <a:extLst>
              <a:ext uri="{FF2B5EF4-FFF2-40B4-BE49-F238E27FC236}">
                <a16:creationId xmlns:a16="http://schemas.microsoft.com/office/drawing/2014/main" id="{FE20D049-26A7-4843-ABC4-3153D39B7A5A}"/>
              </a:ext>
            </a:extLst>
          </p:cNvPr>
          <p:cNvSpPr txBox="1"/>
          <p:nvPr/>
        </p:nvSpPr>
        <p:spPr>
          <a:xfrm>
            <a:off x="8438449" y="2666660"/>
            <a:ext cx="543320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88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</a:p>
          <a:p>
            <a:r>
              <a:rPr lang="en-US" altLang="zh-TW" sz="788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endParaRPr lang="en-GB" altLang="zh-TW" sz="788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3" name="直線單箭頭接點 2049">
            <a:extLst>
              <a:ext uri="{FF2B5EF4-FFF2-40B4-BE49-F238E27FC236}">
                <a16:creationId xmlns:a16="http://schemas.microsoft.com/office/drawing/2014/main" id="{F2C5983A-F4AA-44C6-85FA-8343FAA22195}"/>
              </a:ext>
            </a:extLst>
          </p:cNvPr>
          <p:cNvCxnSpPr>
            <a:cxnSpLocks/>
          </p:cNvCxnSpPr>
          <p:nvPr/>
        </p:nvCxnSpPr>
        <p:spPr>
          <a:xfrm>
            <a:off x="7758675" y="2017002"/>
            <a:ext cx="0" cy="988712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37">
            <a:extLst>
              <a:ext uri="{FF2B5EF4-FFF2-40B4-BE49-F238E27FC236}">
                <a16:creationId xmlns:a16="http://schemas.microsoft.com/office/drawing/2014/main" id="{0AF55EC8-AA3E-4E23-95A0-E957D2590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0350" y="2978283"/>
            <a:ext cx="416456" cy="416456"/>
          </a:xfrm>
          <a:prstGeom prst="rect">
            <a:avLst/>
          </a:prstGeom>
        </p:spPr>
      </p:pic>
      <p:cxnSp>
        <p:nvCxnSpPr>
          <p:cNvPr id="65" name="直線單箭頭接點 2049">
            <a:extLst>
              <a:ext uri="{FF2B5EF4-FFF2-40B4-BE49-F238E27FC236}">
                <a16:creationId xmlns:a16="http://schemas.microsoft.com/office/drawing/2014/main" id="{773234EB-DEA4-4C70-87D2-424199BFF878}"/>
              </a:ext>
            </a:extLst>
          </p:cNvPr>
          <p:cNvCxnSpPr>
            <a:cxnSpLocks/>
          </p:cNvCxnSpPr>
          <p:nvPr/>
        </p:nvCxnSpPr>
        <p:spPr>
          <a:xfrm>
            <a:off x="7977044" y="2017002"/>
            <a:ext cx="0" cy="988712"/>
          </a:xfrm>
          <a:prstGeom prst="straightConnector1">
            <a:avLst/>
          </a:prstGeom>
          <a:ln w="25400">
            <a:gradFill>
              <a:gsLst>
                <a:gs pos="0">
                  <a:srgbClr val="077AE8"/>
                </a:gs>
                <a:gs pos="100000">
                  <a:srgbClr val="22334A"/>
                </a:gs>
              </a:gsLst>
              <a:lin ang="5400000" scaled="1"/>
            </a:gra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2049">
            <a:extLst>
              <a:ext uri="{FF2B5EF4-FFF2-40B4-BE49-F238E27FC236}">
                <a16:creationId xmlns:a16="http://schemas.microsoft.com/office/drawing/2014/main" id="{FE628D81-BEC9-4C50-9751-B121A4AB8CF2}"/>
              </a:ext>
            </a:extLst>
          </p:cNvPr>
          <p:cNvCxnSpPr>
            <a:cxnSpLocks/>
          </p:cNvCxnSpPr>
          <p:nvPr/>
        </p:nvCxnSpPr>
        <p:spPr>
          <a:xfrm>
            <a:off x="8201315" y="2150546"/>
            <a:ext cx="0" cy="855169"/>
          </a:xfrm>
          <a:prstGeom prst="straightConnector1">
            <a:avLst/>
          </a:prstGeom>
          <a:ln w="254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圖形 42">
            <a:extLst>
              <a:ext uri="{FF2B5EF4-FFF2-40B4-BE49-F238E27FC236}">
                <a16:creationId xmlns:a16="http://schemas.microsoft.com/office/drawing/2014/main" id="{8218C033-9248-49F2-910C-86F91EBC6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2679" y="1678665"/>
            <a:ext cx="787672" cy="471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8" name="群組 26">
            <a:extLst>
              <a:ext uri="{FF2B5EF4-FFF2-40B4-BE49-F238E27FC236}">
                <a16:creationId xmlns:a16="http://schemas.microsoft.com/office/drawing/2014/main" id="{F2BD6957-8C29-45E7-A49A-1002327C5164}"/>
              </a:ext>
            </a:extLst>
          </p:cNvPr>
          <p:cNvGrpSpPr/>
          <p:nvPr/>
        </p:nvGrpSpPr>
        <p:grpSpPr>
          <a:xfrm>
            <a:off x="7171243" y="3018915"/>
            <a:ext cx="730533" cy="302468"/>
            <a:chOff x="2020348" y="5275450"/>
            <a:chExt cx="2310926" cy="956811"/>
          </a:xfrm>
        </p:grpSpPr>
        <p:pic>
          <p:nvPicPr>
            <p:cNvPr id="82" name="Picture 2" descr="Image result for file icon green">
              <a:extLst>
                <a:ext uri="{FF2B5EF4-FFF2-40B4-BE49-F238E27FC236}">
                  <a16:creationId xmlns:a16="http://schemas.microsoft.com/office/drawing/2014/main" id="{F327DF29-191E-400D-A351-47B298F8F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0" y="5275450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矩形 28">
              <a:extLst>
                <a:ext uri="{FF2B5EF4-FFF2-40B4-BE49-F238E27FC236}">
                  <a16:creationId xmlns:a16="http://schemas.microsoft.com/office/drawing/2014/main" id="{1F7EF1BC-4376-41A2-979F-A0CE976B6E43}"/>
                </a:ext>
              </a:extLst>
            </p:cNvPr>
            <p:cNvSpPr/>
            <p:nvPr/>
          </p:nvSpPr>
          <p:spPr>
            <a:xfrm>
              <a:off x="2020348" y="5356017"/>
              <a:ext cx="1242804" cy="87624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 defTabSz="342884"/>
              <a:r>
                <a:rPr lang="en-US" altLang="zh-TW" sz="600" dirty="0">
                  <a:solidFill>
                    <a:schemeClr val="tx1"/>
                  </a:solidFill>
                  <a:ea typeface="新細明體"/>
                </a:rPr>
                <a:t>Meta</a:t>
              </a:r>
              <a:endParaRPr lang="en-US" altLang="zh-TW" sz="600" dirty="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  <a:p>
              <a:pPr algn="ctr" defTabSz="342884"/>
              <a:r>
                <a:rPr lang="en-US" altLang="zh-TW" sz="600" dirty="0">
                  <a:solidFill>
                    <a:schemeClr val="tx1"/>
                  </a:solidFill>
                  <a:ea typeface="新細明體"/>
                </a:rPr>
                <a:t>data</a:t>
              </a:r>
              <a:endParaRPr lang="en-US" altLang="zh-TW" sz="600" dirty="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</p:txBody>
        </p:sp>
      </p:grpSp>
      <p:pic>
        <p:nvPicPr>
          <p:cNvPr id="69" name="Picture 6" descr="Related image">
            <a:extLst>
              <a:ext uri="{FF2B5EF4-FFF2-40B4-BE49-F238E27FC236}">
                <a16:creationId xmlns:a16="http://schemas.microsoft.com/office/drawing/2014/main" id="{E675ED6D-61A4-49AD-8D47-D8645391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249" y="3025907"/>
            <a:ext cx="205871" cy="2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Related image">
            <a:extLst>
              <a:ext uri="{FF2B5EF4-FFF2-40B4-BE49-F238E27FC236}">
                <a16:creationId xmlns:a16="http://schemas.microsoft.com/office/drawing/2014/main" id="{9B457630-C136-40D5-AC25-1181C326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840" y="3030016"/>
            <a:ext cx="205871" cy="2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圖形 39">
            <a:extLst>
              <a:ext uri="{FF2B5EF4-FFF2-40B4-BE49-F238E27FC236}">
                <a16:creationId xmlns:a16="http://schemas.microsoft.com/office/drawing/2014/main" id="{BA870EF3-DD7E-4C4C-B8CD-B3A31C9722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96627" y="3722816"/>
            <a:ext cx="957172" cy="581573"/>
          </a:xfrm>
          <a:prstGeom prst="rect">
            <a:avLst/>
          </a:prstGeom>
        </p:spPr>
      </p:pic>
      <p:cxnSp>
        <p:nvCxnSpPr>
          <p:cNvPr id="72" name="直線單箭頭接點 2049">
            <a:extLst>
              <a:ext uri="{FF2B5EF4-FFF2-40B4-BE49-F238E27FC236}">
                <a16:creationId xmlns:a16="http://schemas.microsoft.com/office/drawing/2014/main" id="{6E042736-B0A1-42ED-845F-8DFCD318B292}"/>
              </a:ext>
            </a:extLst>
          </p:cNvPr>
          <p:cNvCxnSpPr>
            <a:cxnSpLocks/>
          </p:cNvCxnSpPr>
          <p:nvPr/>
        </p:nvCxnSpPr>
        <p:spPr>
          <a:xfrm>
            <a:off x="7976514" y="3290718"/>
            <a:ext cx="0" cy="370104"/>
          </a:xfrm>
          <a:prstGeom prst="straightConnector1">
            <a:avLst/>
          </a:prstGeom>
          <a:ln w="76200">
            <a:gradFill>
              <a:gsLst>
                <a:gs pos="0">
                  <a:srgbClr val="077AE8"/>
                </a:gs>
                <a:gs pos="100000">
                  <a:srgbClr val="22334A"/>
                </a:gs>
              </a:gsLst>
              <a:lin ang="5400000" scaled="1"/>
            </a:gra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2049">
            <a:extLst>
              <a:ext uri="{FF2B5EF4-FFF2-40B4-BE49-F238E27FC236}">
                <a16:creationId xmlns:a16="http://schemas.microsoft.com/office/drawing/2014/main" id="{E3C29A76-37B1-465C-875E-E2835A20087A}"/>
              </a:ext>
            </a:extLst>
          </p:cNvPr>
          <p:cNvCxnSpPr>
            <a:cxnSpLocks/>
          </p:cNvCxnSpPr>
          <p:nvPr/>
        </p:nvCxnSpPr>
        <p:spPr>
          <a:xfrm>
            <a:off x="8201315" y="3277200"/>
            <a:ext cx="0" cy="377720"/>
          </a:xfrm>
          <a:prstGeom prst="straightConnector1">
            <a:avLst/>
          </a:prstGeom>
          <a:ln w="762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50">
            <a:extLst>
              <a:ext uri="{FF2B5EF4-FFF2-40B4-BE49-F238E27FC236}">
                <a16:creationId xmlns:a16="http://schemas.microsoft.com/office/drawing/2014/main" id="{43CE9D5F-E068-4504-B08D-A7A0BE94E26E}"/>
              </a:ext>
            </a:extLst>
          </p:cNvPr>
          <p:cNvSpPr/>
          <p:nvPr/>
        </p:nvSpPr>
        <p:spPr>
          <a:xfrm>
            <a:off x="8138298" y="2201329"/>
            <a:ext cx="659833" cy="230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342884"/>
            <a:r>
              <a:rPr lang="zh-CN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Internet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: 圓角 35">
            <a:extLst>
              <a:ext uri="{FF2B5EF4-FFF2-40B4-BE49-F238E27FC236}">
                <a16:creationId xmlns:a16="http://schemas.microsoft.com/office/drawing/2014/main" id="{378885DB-6EDF-44B3-9089-0A3087030904}"/>
              </a:ext>
            </a:extLst>
          </p:cNvPr>
          <p:cNvSpPr/>
          <p:nvPr/>
        </p:nvSpPr>
        <p:spPr>
          <a:xfrm>
            <a:off x="8304520" y="2016513"/>
            <a:ext cx="625589" cy="178342"/>
          </a:xfrm>
          <a:prstGeom prst="roundRect">
            <a:avLst>
              <a:gd name="adj" fmla="val 50000"/>
            </a:avLst>
          </a:prstGeom>
          <a:solidFill>
            <a:srgbClr val="08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4"/>
            <a:r>
              <a:rPr lang="zh-CN" altLang="en-US" sz="788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Slower</a:t>
            </a:r>
          </a:p>
        </p:txBody>
      </p:sp>
      <p:sp>
        <p:nvSpPr>
          <p:cNvPr id="76" name="文字方塊 30">
            <a:extLst>
              <a:ext uri="{FF2B5EF4-FFF2-40B4-BE49-F238E27FC236}">
                <a16:creationId xmlns:a16="http://schemas.microsoft.com/office/drawing/2014/main" id="{0A1DDF71-188A-4D6D-8F68-423F6D8E4742}"/>
              </a:ext>
            </a:extLst>
          </p:cNvPr>
          <p:cNvSpPr txBox="1"/>
          <p:nvPr/>
        </p:nvSpPr>
        <p:spPr>
          <a:xfrm>
            <a:off x="8171228" y="3483245"/>
            <a:ext cx="62690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884"/>
            <a:r>
              <a:rPr lang="zh-CN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LAN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: 圓角 35">
            <a:extLst>
              <a:ext uri="{FF2B5EF4-FFF2-40B4-BE49-F238E27FC236}">
                <a16:creationId xmlns:a16="http://schemas.microsoft.com/office/drawing/2014/main" id="{14BA761A-16FD-4AC5-BD45-ECED5942238C}"/>
              </a:ext>
            </a:extLst>
          </p:cNvPr>
          <p:cNvSpPr/>
          <p:nvPr/>
        </p:nvSpPr>
        <p:spPr>
          <a:xfrm>
            <a:off x="8303216" y="3698513"/>
            <a:ext cx="626897" cy="189014"/>
          </a:xfrm>
          <a:prstGeom prst="roundRect">
            <a:avLst>
              <a:gd name="adj" fmla="val 50000"/>
            </a:avLst>
          </a:prstGeom>
          <a:solidFill>
            <a:srgbClr val="08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4"/>
            <a:r>
              <a:rPr lang="zh-TW" altLang="en-US" sz="788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Faster</a:t>
            </a:r>
          </a:p>
        </p:txBody>
      </p:sp>
      <p:pic>
        <p:nvPicPr>
          <p:cNvPr id="78" name="圖片 24">
            <a:extLst>
              <a:ext uri="{FF2B5EF4-FFF2-40B4-BE49-F238E27FC236}">
                <a16:creationId xmlns:a16="http://schemas.microsoft.com/office/drawing/2014/main" id="{F9388FFC-1C55-4E07-8573-4704E325DE6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779" y="3445163"/>
            <a:ext cx="503168" cy="503168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Oval 40">
            <a:extLst>
              <a:ext uri="{FF2B5EF4-FFF2-40B4-BE49-F238E27FC236}">
                <a16:creationId xmlns:a16="http://schemas.microsoft.com/office/drawing/2014/main" id="{80924DAF-2954-4866-A5CE-130779F7A822}"/>
              </a:ext>
            </a:extLst>
          </p:cNvPr>
          <p:cNvSpPr/>
          <p:nvPr/>
        </p:nvSpPr>
        <p:spPr>
          <a:xfrm>
            <a:off x="7612188" y="2881775"/>
            <a:ext cx="123939" cy="123939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Oval 41">
            <a:extLst>
              <a:ext uri="{FF2B5EF4-FFF2-40B4-BE49-F238E27FC236}">
                <a16:creationId xmlns:a16="http://schemas.microsoft.com/office/drawing/2014/main" id="{E59FF928-8D25-496B-98AC-E91687F1A4F4}"/>
              </a:ext>
            </a:extLst>
          </p:cNvPr>
          <p:cNvSpPr/>
          <p:nvPr/>
        </p:nvSpPr>
        <p:spPr>
          <a:xfrm>
            <a:off x="7830557" y="2881775"/>
            <a:ext cx="123939" cy="123939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42">
            <a:extLst>
              <a:ext uri="{FF2B5EF4-FFF2-40B4-BE49-F238E27FC236}">
                <a16:creationId xmlns:a16="http://schemas.microsoft.com/office/drawing/2014/main" id="{94DD19EE-FE0D-41D7-BE5C-0465CFC35E16}"/>
              </a:ext>
            </a:extLst>
          </p:cNvPr>
          <p:cNvSpPr/>
          <p:nvPr/>
        </p:nvSpPr>
        <p:spPr>
          <a:xfrm>
            <a:off x="8090240" y="2881775"/>
            <a:ext cx="123939" cy="123939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5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828976F9-16ED-4613-9E15-05197F8D0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743" y="5779114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24A5CF85-2605-484B-B0F4-1B54E5ABE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58" y="581993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358A8351-EE2B-4334-AFBC-1E7BEECA50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160" y="5779114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圖片 87" descr="一張含有 時鐘 的圖片&#10;&#10;自動產生的描述">
            <a:extLst>
              <a:ext uri="{FF2B5EF4-FFF2-40B4-BE49-F238E27FC236}">
                <a16:creationId xmlns:a16="http://schemas.microsoft.com/office/drawing/2014/main" id="{8831FCB5-DA0C-481B-817E-D021E0C2D3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177" y="581993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970060E9-9A5D-4003-AD8C-0C53D79C4FE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756156" y="4424419"/>
            <a:ext cx="384043" cy="384043"/>
          </a:xfrm>
          <a:prstGeom prst="rect">
            <a:avLst/>
          </a:prstGeom>
          <a:effectLst/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F45A9D0E-E2AE-489A-93FD-EC5468835A5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205145" y="4577235"/>
            <a:ext cx="286265" cy="266486"/>
          </a:xfrm>
          <a:prstGeom prst="rect">
            <a:avLst/>
          </a:prstGeom>
          <a:effectLst/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67509123-FE1D-4770-B209-DC38817232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071" y="4586069"/>
            <a:ext cx="251926" cy="180148"/>
          </a:xfrm>
          <a:prstGeom prst="rect">
            <a:avLst/>
          </a:prstGeom>
          <a:effectLst/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33FDC411-3CC6-412E-960C-06A5D85B32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91" y="4439129"/>
            <a:ext cx="293881" cy="293881"/>
          </a:xfrm>
          <a:prstGeom prst="rect">
            <a:avLst/>
          </a:prstGeom>
          <a:effectLst/>
        </p:spPr>
      </p:pic>
      <p:pic>
        <p:nvPicPr>
          <p:cNvPr id="93" name="圖片 92" descr="一張含有 物件 的圖片&#10;&#10;自動產生的描述">
            <a:extLst>
              <a:ext uri="{FF2B5EF4-FFF2-40B4-BE49-F238E27FC236}">
                <a16:creationId xmlns:a16="http://schemas.microsoft.com/office/drawing/2014/main" id="{5EF490A0-B980-40BE-AF68-E0CB8AF5F3C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826606" y="4565094"/>
            <a:ext cx="304604" cy="229010"/>
          </a:xfrm>
          <a:prstGeom prst="rect">
            <a:avLst/>
          </a:prstGeom>
          <a:effectLst/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341263C8-A3DB-47F3-8449-BA57641F66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299930" y="4527234"/>
            <a:ext cx="400766" cy="297819"/>
          </a:xfrm>
          <a:prstGeom prst="rect">
            <a:avLst/>
          </a:prstGeom>
          <a:effectLst/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533F3865-02E1-4B03-955C-C9691037B45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415308" y="4556251"/>
            <a:ext cx="316547" cy="316547"/>
          </a:xfrm>
          <a:prstGeom prst="rect">
            <a:avLst/>
          </a:prstGeom>
          <a:effectLst/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EAE3DC1F-FB46-4549-B0A6-FAFE5CFD7BD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571" y="4497046"/>
            <a:ext cx="262530" cy="269911"/>
          </a:xfrm>
          <a:prstGeom prst="rect">
            <a:avLst/>
          </a:prstGeom>
          <a:effectLst/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47EA3C66-F49B-4163-B9D6-6FC72B13940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656077" y="4478778"/>
            <a:ext cx="270899" cy="270899"/>
          </a:xfrm>
          <a:prstGeom prst="rect">
            <a:avLst/>
          </a:prstGeom>
          <a:effectLst/>
        </p:spPr>
      </p:pic>
      <p:pic>
        <p:nvPicPr>
          <p:cNvPr id="98" name="圖片 97">
            <a:extLst>
              <a:ext uri="{FF2B5EF4-FFF2-40B4-BE49-F238E27FC236}">
                <a16:creationId xmlns:a16="http://schemas.microsoft.com/office/drawing/2014/main" id="{2CAF4224-BF62-448E-B9D8-82039A05B9C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545192" y="4448063"/>
            <a:ext cx="383855" cy="383855"/>
          </a:xfrm>
          <a:prstGeom prst="rect">
            <a:avLst/>
          </a:prstGeom>
          <a:effectLst/>
        </p:spPr>
      </p:pic>
      <p:pic>
        <p:nvPicPr>
          <p:cNvPr id="99" name="Picture 7">
            <a:extLst>
              <a:ext uri="{FF2B5EF4-FFF2-40B4-BE49-F238E27FC236}">
                <a16:creationId xmlns:a16="http://schemas.microsoft.com/office/drawing/2014/main" id="{1614673B-D154-452F-8D91-1BBB1685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552328" y="4536813"/>
            <a:ext cx="278199" cy="278199"/>
          </a:xfrm>
          <a:prstGeom prst="rect">
            <a:avLst/>
          </a:prstGeom>
          <a:noFill/>
          <a:effectLst/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A7BC60CD-592A-47F9-A820-D3DF5249899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89" y="4496307"/>
            <a:ext cx="269104" cy="269911"/>
          </a:xfrm>
          <a:prstGeom prst="rect">
            <a:avLst/>
          </a:prstGeom>
          <a:effectLst/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779818AD-63A9-4741-8F4E-8200F0E0379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6008709" y="4546082"/>
            <a:ext cx="322528" cy="170359"/>
          </a:xfrm>
          <a:prstGeom prst="rect">
            <a:avLst/>
          </a:prstGeom>
          <a:effectLst/>
        </p:spPr>
      </p:pic>
      <p:pic>
        <p:nvPicPr>
          <p:cNvPr id="102" name="Picture 7">
            <a:extLst>
              <a:ext uri="{FF2B5EF4-FFF2-40B4-BE49-F238E27FC236}">
                <a16:creationId xmlns:a16="http://schemas.microsoft.com/office/drawing/2014/main" id="{A95B5936-6E39-4B9E-B472-EF22B06C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5078566" y="4502347"/>
            <a:ext cx="343969" cy="296684"/>
          </a:xfrm>
          <a:prstGeom prst="rect">
            <a:avLst/>
          </a:prstGeom>
          <a:noFill/>
          <a:effectLst/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FC06EEE6-EF40-4378-869D-0D9D95D09AD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661935" y="4507477"/>
            <a:ext cx="443206" cy="173958"/>
          </a:xfrm>
          <a:prstGeom prst="rect">
            <a:avLst/>
          </a:prstGeom>
          <a:effectLst/>
        </p:spPr>
      </p:pic>
      <p:pic>
        <p:nvPicPr>
          <p:cNvPr id="104" name="圖片 103">
            <a:extLst>
              <a:ext uri="{FF2B5EF4-FFF2-40B4-BE49-F238E27FC236}">
                <a16:creationId xmlns:a16="http://schemas.microsoft.com/office/drawing/2014/main" id="{16BA2FB9-026F-4860-B3EC-E80BFB2B565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7013098" y="4503065"/>
            <a:ext cx="262530" cy="254491"/>
          </a:xfrm>
          <a:prstGeom prst="rect">
            <a:avLst/>
          </a:prstGeom>
          <a:effectLst/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341529D1-3E9E-460A-A5A4-8133EDE5C945}"/>
              </a:ext>
            </a:extLst>
          </p:cNvPr>
          <p:cNvSpPr/>
          <p:nvPr/>
        </p:nvSpPr>
        <p:spPr>
          <a:xfrm>
            <a:off x="7222278" y="1166812"/>
            <a:ext cx="1597232" cy="4154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214313" indent="-214313" fontAlgn="ctr"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Online collaboration</a:t>
            </a:r>
            <a:endParaRPr lang="en-US" altLang="zh-CN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data analysis</a:t>
            </a:r>
            <a:endParaRPr lang="en-US" altLang="zh-TW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4195B986-AA90-4C07-B2BF-408D5550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567" y="3995951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80960CD6-446A-4B0E-BCD6-36416FE6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926" y="3995951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55291B32-6E30-4EE7-BC62-45AE6CD498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85" y="3995951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 descr="一張含有 時鐘 的圖片&#10;&#10;自動產生的描述">
            <a:extLst>
              <a:ext uri="{FF2B5EF4-FFF2-40B4-BE49-F238E27FC236}">
                <a16:creationId xmlns:a16="http://schemas.microsoft.com/office/drawing/2014/main" id="{3F7A6FC8-876F-4338-9EC3-B6ADD1051B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644" y="3995951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E6F80BF0-1A7A-4D5D-A9DB-FF120F85DF5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27" y="1195306"/>
            <a:ext cx="396801" cy="396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743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矩形: 圓角 190">
            <a:extLst>
              <a:ext uri="{FF2B5EF4-FFF2-40B4-BE49-F238E27FC236}">
                <a16:creationId xmlns:a16="http://schemas.microsoft.com/office/drawing/2014/main" id="{8EB1B496-A696-41FB-A46E-7FB141D25A54}"/>
              </a:ext>
            </a:extLst>
          </p:cNvPr>
          <p:cNvSpPr/>
          <p:nvPr/>
        </p:nvSpPr>
        <p:spPr>
          <a:xfrm rot="16200000" flipH="1">
            <a:off x="6650526" y="2737459"/>
            <a:ext cx="2346225" cy="1359460"/>
          </a:xfrm>
          <a:prstGeom prst="roundRect">
            <a:avLst>
              <a:gd name="adj" fmla="val 15021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 w="38100">
            <a:solidFill>
              <a:srgbClr val="C3D69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4242483" y="1342660"/>
            <a:ext cx="2743049" cy="3245324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solidFill>
              <a:srgbClr val="0882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4208580" y="1282371"/>
            <a:ext cx="2817735" cy="496077"/>
          </a:xfrm>
          <a:prstGeom prst="round2SameRect">
            <a:avLst>
              <a:gd name="adj1" fmla="val 17519"/>
              <a:gd name="adj2" fmla="val 0"/>
            </a:avLst>
          </a:prstGeom>
          <a:solidFill>
            <a:srgbClr val="088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7169609" y="2414095"/>
            <a:ext cx="1531620" cy="2173886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4227410" y="1346200"/>
            <a:ext cx="276470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Enterprise LUN backup:</a:t>
            </a:r>
            <a:br>
              <a:rPr lang="en-US" altLang="zh-TW"/>
            </a:br>
            <a:r>
              <a:rPr lang="en-US" altLang="zh-CN"/>
              <a:t>VJBOD Cloud block-based gateway</a:t>
            </a:r>
            <a:endParaRPr lang="zh-TW" altLang="en-US"/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B68F6260-F3F2-4ADD-83D8-1202B0E3BE4E}"/>
              </a:ext>
            </a:extLst>
          </p:cNvPr>
          <p:cNvSpPr txBox="1"/>
          <p:nvPr/>
        </p:nvSpPr>
        <p:spPr>
          <a:xfrm>
            <a:off x="5764796" y="4244187"/>
            <a:ext cx="787582" cy="230832"/>
          </a:xfrm>
          <a:prstGeom prst="rect">
            <a:avLst/>
          </a:prstGeom>
          <a:solidFill>
            <a:srgbClr val="353932"/>
          </a:solidFill>
          <a:ln>
            <a:solidFill>
              <a:srgbClr val="39523E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31" name="圖形 152">
            <a:extLst>
              <a:ext uri="{FF2B5EF4-FFF2-40B4-BE49-F238E27FC236}">
                <a16:creationId xmlns:a16="http://schemas.microsoft.com/office/drawing/2014/main" id="{952873CE-8FE1-4AEA-8B41-FC705E37E2E6}"/>
              </a:ext>
            </a:extLst>
          </p:cNvPr>
          <p:cNvGrpSpPr/>
          <p:nvPr/>
        </p:nvGrpSpPr>
        <p:grpSpPr>
          <a:xfrm flipH="1">
            <a:off x="5835549" y="3802737"/>
            <a:ext cx="309692" cy="398846"/>
            <a:chOff x="9272428" y="5069210"/>
            <a:chExt cx="458537" cy="590550"/>
          </a:xfrm>
          <a:solidFill>
            <a:srgbClr val="39523E"/>
          </a:solidFill>
        </p:grpSpPr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8F926E4-87F1-423C-94EB-3EA7C438A3C3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E16C225B-A1B8-4B2C-BD96-08325DA08C8B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07CAA1C4-07CF-4C32-B1C9-6480EF83FC4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55E68C5-F30E-4F3C-9A77-0E7B6079A1B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3ACDA93F-1120-4813-8152-47438181D1AB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B542BC1B-E3D2-4A3F-B94A-1BC13F5F24CB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DCDC7D08-75DE-46A8-9D8C-5984368A275D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570CE798-12A6-40EE-A2E8-9F084C0306C8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9F6B50A4-646C-4465-BC19-51CD8A5C499A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C3E48B94-CE24-493D-BBBC-FC29DC37D3E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130B5AF4-C2A9-4EBE-BB52-F6BCFE7F3BB4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E7348B41-FD63-4F27-A8FB-AED41E2C8903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手繪多邊形: 圖案 132">
            <a:extLst>
              <a:ext uri="{FF2B5EF4-FFF2-40B4-BE49-F238E27FC236}">
                <a16:creationId xmlns:a16="http://schemas.microsoft.com/office/drawing/2014/main" id="{2B9B3A50-E569-4DA4-9EB7-D8CC5B2110EF}"/>
              </a:ext>
            </a:extLst>
          </p:cNvPr>
          <p:cNvSpPr/>
          <p:nvPr/>
        </p:nvSpPr>
        <p:spPr>
          <a:xfrm flipH="1">
            <a:off x="6192571" y="3845748"/>
            <a:ext cx="233849" cy="32165"/>
          </a:xfrm>
          <a:custGeom>
            <a:avLst/>
            <a:gdLst>
              <a:gd name="connsiteX0" fmla="*/ 7112 w 346242"/>
              <a:gd name="connsiteY0" fmla="*/ 53912 h 47625"/>
              <a:gd name="connsiteX1" fmla="*/ 0 w 346242"/>
              <a:gd name="connsiteY1" fmla="*/ 40957 h 47625"/>
              <a:gd name="connsiteX2" fmla="*/ 174057 w 346242"/>
              <a:gd name="connsiteY2" fmla="*/ 0 h 47625"/>
              <a:gd name="connsiteX3" fmla="*/ 346429 w 346242"/>
              <a:gd name="connsiteY3" fmla="*/ 40005 h 47625"/>
              <a:gd name="connsiteX4" fmla="*/ 339505 w 346242"/>
              <a:gd name="connsiteY4" fmla="*/ 53054 h 47625"/>
              <a:gd name="connsiteX5" fmla="*/ 173963 w 346242"/>
              <a:gd name="connsiteY5" fmla="*/ 14764 h 47625"/>
              <a:gd name="connsiteX6" fmla="*/ 7112 w 346242"/>
              <a:gd name="connsiteY6" fmla="*/ 53912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242" h="47625">
                <a:moveTo>
                  <a:pt x="7112" y="53912"/>
                </a:moveTo>
                <a:lnTo>
                  <a:pt x="0" y="40957"/>
                </a:lnTo>
                <a:cubicBezTo>
                  <a:pt x="33408" y="21907"/>
                  <a:pt x="83379" y="0"/>
                  <a:pt x="174057" y="0"/>
                </a:cubicBezTo>
                <a:cubicBezTo>
                  <a:pt x="262115" y="0"/>
                  <a:pt x="312460" y="21431"/>
                  <a:pt x="346429" y="40005"/>
                </a:cubicBezTo>
                <a:lnTo>
                  <a:pt x="339505" y="53054"/>
                </a:lnTo>
                <a:cubicBezTo>
                  <a:pt x="304974" y="34100"/>
                  <a:pt x="258278" y="14764"/>
                  <a:pt x="173963" y="14764"/>
                </a:cubicBezTo>
                <a:cubicBezTo>
                  <a:pt x="86748" y="14764"/>
                  <a:pt x="38929" y="35719"/>
                  <a:pt x="7112" y="53912"/>
                </a:cubicBez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手繪多邊形: 圖案 133">
            <a:extLst>
              <a:ext uri="{FF2B5EF4-FFF2-40B4-BE49-F238E27FC236}">
                <a16:creationId xmlns:a16="http://schemas.microsoft.com/office/drawing/2014/main" id="{1EB27ED5-F50D-4C09-924F-D7946653319E}"/>
              </a:ext>
            </a:extLst>
          </p:cNvPr>
          <p:cNvSpPr/>
          <p:nvPr/>
        </p:nvSpPr>
        <p:spPr>
          <a:xfrm flipH="1">
            <a:off x="6155091" y="3804319"/>
            <a:ext cx="309692" cy="398852"/>
          </a:xfrm>
          <a:custGeom>
            <a:avLst/>
            <a:gdLst>
              <a:gd name="connsiteX0" fmla="*/ 231421 w 458537"/>
              <a:gd name="connsiteY0" fmla="*/ 596265 h 590550"/>
              <a:gd name="connsiteX1" fmla="*/ 0 w 458537"/>
              <a:gd name="connsiteY1" fmla="*/ 530257 h 590550"/>
              <a:gd name="connsiteX2" fmla="*/ 0 w 458537"/>
              <a:gd name="connsiteY2" fmla="*/ 65913 h 590550"/>
              <a:gd name="connsiteX3" fmla="*/ 231421 w 458537"/>
              <a:gd name="connsiteY3" fmla="*/ 0 h 590550"/>
              <a:gd name="connsiteX4" fmla="*/ 462842 w 458537"/>
              <a:gd name="connsiteY4" fmla="*/ 65913 h 590550"/>
              <a:gd name="connsiteX5" fmla="*/ 462842 w 458537"/>
              <a:gd name="connsiteY5" fmla="*/ 530257 h 590550"/>
              <a:gd name="connsiteX6" fmla="*/ 231421 w 458537"/>
              <a:gd name="connsiteY6" fmla="*/ 596265 h 590550"/>
              <a:gd name="connsiteX7" fmla="*/ 18716 w 458537"/>
              <a:gd name="connsiteY7" fmla="*/ 93726 h 590550"/>
              <a:gd name="connsiteX8" fmla="*/ 18716 w 458537"/>
              <a:gd name="connsiteY8" fmla="*/ 530352 h 590550"/>
              <a:gd name="connsiteX9" fmla="*/ 231421 w 458537"/>
              <a:gd name="connsiteY9" fmla="*/ 577215 h 590550"/>
              <a:gd name="connsiteX10" fmla="*/ 444126 w 458537"/>
              <a:gd name="connsiteY10" fmla="*/ 530352 h 590550"/>
              <a:gd name="connsiteX11" fmla="*/ 444126 w 458537"/>
              <a:gd name="connsiteY11" fmla="*/ 93726 h 590550"/>
              <a:gd name="connsiteX12" fmla="*/ 231421 w 458537"/>
              <a:gd name="connsiteY12" fmla="*/ 131921 h 590550"/>
              <a:gd name="connsiteX13" fmla="*/ 18716 w 458537"/>
              <a:gd name="connsiteY13" fmla="*/ 93726 h 590550"/>
              <a:gd name="connsiteX14" fmla="*/ 231421 w 458537"/>
              <a:gd name="connsiteY14" fmla="*/ 19050 h 590550"/>
              <a:gd name="connsiteX15" fmla="*/ 18716 w 458537"/>
              <a:gd name="connsiteY15" fmla="*/ 65913 h 590550"/>
              <a:gd name="connsiteX16" fmla="*/ 231421 w 458537"/>
              <a:gd name="connsiteY16" fmla="*/ 112776 h 590550"/>
              <a:gd name="connsiteX17" fmla="*/ 444126 w 458537"/>
              <a:gd name="connsiteY17" fmla="*/ 65913 h 590550"/>
              <a:gd name="connsiteX18" fmla="*/ 231421 w 458537"/>
              <a:gd name="connsiteY18" fmla="*/ 190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8537" h="590550">
                <a:moveTo>
                  <a:pt x="231421" y="596265"/>
                </a:moveTo>
                <a:cubicBezTo>
                  <a:pt x="116412" y="596265"/>
                  <a:pt x="0" y="573596"/>
                  <a:pt x="0" y="530257"/>
                </a:cubicBezTo>
                <a:lnTo>
                  <a:pt x="0" y="65913"/>
                </a:lnTo>
                <a:cubicBezTo>
                  <a:pt x="0" y="22670"/>
                  <a:pt x="116412" y="0"/>
                  <a:pt x="231421" y="0"/>
                </a:cubicBezTo>
                <a:cubicBezTo>
                  <a:pt x="346429" y="0"/>
                  <a:pt x="462842" y="22670"/>
                  <a:pt x="462842" y="65913"/>
                </a:cubicBezTo>
                <a:lnTo>
                  <a:pt x="462842" y="530257"/>
                </a:lnTo>
                <a:cubicBezTo>
                  <a:pt x="462842" y="573596"/>
                  <a:pt x="346429" y="596265"/>
                  <a:pt x="231421" y="596265"/>
                </a:cubicBezTo>
                <a:close/>
                <a:moveTo>
                  <a:pt x="18716" y="93726"/>
                </a:moveTo>
                <a:lnTo>
                  <a:pt x="18716" y="530352"/>
                </a:lnTo>
                <a:cubicBezTo>
                  <a:pt x="18716" y="549497"/>
                  <a:pt x="101533" y="577215"/>
                  <a:pt x="231421" y="577215"/>
                </a:cubicBezTo>
                <a:cubicBezTo>
                  <a:pt x="361308" y="577215"/>
                  <a:pt x="444126" y="549402"/>
                  <a:pt x="444126" y="530352"/>
                </a:cubicBezTo>
                <a:lnTo>
                  <a:pt x="444126" y="93726"/>
                </a:lnTo>
                <a:cubicBezTo>
                  <a:pt x="406694" y="118872"/>
                  <a:pt x="318636" y="131921"/>
                  <a:pt x="231421" y="131921"/>
                </a:cubicBezTo>
                <a:cubicBezTo>
                  <a:pt x="144205" y="131921"/>
                  <a:pt x="56147" y="118872"/>
                  <a:pt x="18716" y="93726"/>
                </a:cubicBezTo>
                <a:close/>
                <a:moveTo>
                  <a:pt x="231421" y="19050"/>
                </a:moveTo>
                <a:cubicBezTo>
                  <a:pt x="101533" y="19050"/>
                  <a:pt x="18716" y="46863"/>
                  <a:pt x="18716" y="65913"/>
                </a:cubicBezTo>
                <a:cubicBezTo>
                  <a:pt x="18716" y="84963"/>
                  <a:pt x="101533" y="112776"/>
                  <a:pt x="231421" y="112776"/>
                </a:cubicBezTo>
                <a:cubicBezTo>
                  <a:pt x="361308" y="112776"/>
                  <a:pt x="444126" y="84963"/>
                  <a:pt x="444126" y="65913"/>
                </a:cubicBezTo>
                <a:cubicBezTo>
                  <a:pt x="444126" y="46863"/>
                  <a:pt x="361308" y="19050"/>
                  <a:pt x="231421" y="19050"/>
                </a:cubicBez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手繪多邊形: 圖案 134">
            <a:extLst>
              <a:ext uri="{FF2B5EF4-FFF2-40B4-BE49-F238E27FC236}">
                <a16:creationId xmlns:a16="http://schemas.microsoft.com/office/drawing/2014/main" id="{0FA4B152-531B-435A-9946-C215F8CFAC93}"/>
              </a:ext>
            </a:extLst>
          </p:cNvPr>
          <p:cNvSpPr/>
          <p:nvPr/>
        </p:nvSpPr>
        <p:spPr>
          <a:xfrm flipH="1">
            <a:off x="6303175" y="4057204"/>
            <a:ext cx="37922" cy="38599"/>
          </a:xfrm>
          <a:custGeom>
            <a:avLst/>
            <a:gdLst>
              <a:gd name="connsiteX0" fmla="*/ 55492 w 56147"/>
              <a:gd name="connsiteY0" fmla="*/ 62674 h 57150"/>
              <a:gd name="connsiteX1" fmla="*/ 55492 w 56147"/>
              <a:gd name="connsiteY1" fmla="*/ 62674 h 57150"/>
              <a:gd name="connsiteX2" fmla="*/ 36028 w 56147"/>
              <a:gd name="connsiteY2" fmla="*/ 28289 h 57150"/>
              <a:gd name="connsiteX3" fmla="*/ 36028 w 56147"/>
              <a:gd name="connsiteY3" fmla="*/ 28289 h 57150"/>
              <a:gd name="connsiteX4" fmla="*/ 35934 w 56147"/>
              <a:gd name="connsiteY4" fmla="*/ 28194 h 57150"/>
              <a:gd name="connsiteX5" fmla="*/ 35934 w 56147"/>
              <a:gd name="connsiteY5" fmla="*/ 28099 h 57150"/>
              <a:gd name="connsiteX6" fmla="*/ 35841 w 56147"/>
              <a:gd name="connsiteY6" fmla="*/ 28003 h 57150"/>
              <a:gd name="connsiteX7" fmla="*/ 35747 w 56147"/>
              <a:gd name="connsiteY7" fmla="*/ 27908 h 57150"/>
              <a:gd name="connsiteX8" fmla="*/ 30600 w 56147"/>
              <a:gd name="connsiteY8" fmla="*/ 18859 h 57150"/>
              <a:gd name="connsiteX9" fmla="*/ 19932 w 56147"/>
              <a:gd name="connsiteY9" fmla="*/ 0 h 57150"/>
              <a:gd name="connsiteX10" fmla="*/ 19932 w 56147"/>
              <a:gd name="connsiteY10" fmla="*/ 0 h 57150"/>
              <a:gd name="connsiteX11" fmla="*/ 1591 w 56147"/>
              <a:gd name="connsiteY11" fmla="*/ 32290 h 57150"/>
              <a:gd name="connsiteX12" fmla="*/ 0 w 56147"/>
              <a:gd name="connsiteY12" fmla="*/ 35052 h 57150"/>
              <a:gd name="connsiteX13" fmla="*/ 57177 w 56147"/>
              <a:gd name="connsiteY13" fmla="*/ 65532 h 57150"/>
              <a:gd name="connsiteX14" fmla="*/ 55492 w 56147"/>
              <a:gd name="connsiteY14" fmla="*/ 62674 h 57150"/>
              <a:gd name="connsiteX15" fmla="*/ 55492 w 56147"/>
              <a:gd name="connsiteY15" fmla="*/ 62674 h 57150"/>
              <a:gd name="connsiteX16" fmla="*/ 55492 w 56147"/>
              <a:gd name="connsiteY16" fmla="*/ 62674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147" h="57150">
                <a:moveTo>
                  <a:pt x="55492" y="62674"/>
                </a:moveTo>
                <a:lnTo>
                  <a:pt x="55492" y="62674"/>
                </a:lnTo>
                <a:lnTo>
                  <a:pt x="36028" y="28289"/>
                </a:lnTo>
                <a:lnTo>
                  <a:pt x="36028" y="28289"/>
                </a:lnTo>
                <a:cubicBezTo>
                  <a:pt x="36028" y="28194"/>
                  <a:pt x="35934" y="28194"/>
                  <a:pt x="35934" y="28194"/>
                </a:cubicBezTo>
                <a:lnTo>
                  <a:pt x="35934" y="28099"/>
                </a:lnTo>
                <a:lnTo>
                  <a:pt x="35841" y="28003"/>
                </a:lnTo>
                <a:lnTo>
                  <a:pt x="35747" y="27908"/>
                </a:lnTo>
                <a:lnTo>
                  <a:pt x="30600" y="18859"/>
                </a:lnTo>
                <a:lnTo>
                  <a:pt x="19932" y="0"/>
                </a:lnTo>
                <a:lnTo>
                  <a:pt x="19932" y="0"/>
                </a:lnTo>
                <a:lnTo>
                  <a:pt x="1591" y="32290"/>
                </a:lnTo>
                <a:lnTo>
                  <a:pt x="0" y="35052"/>
                </a:lnTo>
                <a:cubicBezTo>
                  <a:pt x="12914" y="53149"/>
                  <a:pt x="33595" y="64960"/>
                  <a:pt x="57177" y="65532"/>
                </a:cubicBezTo>
                <a:lnTo>
                  <a:pt x="55492" y="62674"/>
                </a:lnTo>
                <a:lnTo>
                  <a:pt x="55492" y="62674"/>
                </a:lnTo>
                <a:lnTo>
                  <a:pt x="55492" y="62674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手繪多邊形: 圖案 135">
            <a:extLst>
              <a:ext uri="{FF2B5EF4-FFF2-40B4-BE49-F238E27FC236}">
                <a16:creationId xmlns:a16="http://schemas.microsoft.com/office/drawing/2014/main" id="{CD57F66A-DE99-4108-B2F0-3C95FF37BEB1}"/>
              </a:ext>
            </a:extLst>
          </p:cNvPr>
          <p:cNvSpPr/>
          <p:nvPr/>
        </p:nvSpPr>
        <p:spPr>
          <a:xfrm flipH="1">
            <a:off x="6325105" y="4031278"/>
            <a:ext cx="25281" cy="38599"/>
          </a:xfrm>
          <a:custGeom>
            <a:avLst/>
            <a:gdLst>
              <a:gd name="connsiteX0" fmla="*/ 6270 w 37431"/>
              <a:gd name="connsiteY0" fmla="*/ 0 h 57150"/>
              <a:gd name="connsiteX1" fmla="*/ 0 w 37431"/>
              <a:gd name="connsiteY1" fmla="*/ 30099 h 57150"/>
              <a:gd name="connsiteX2" fmla="*/ 8890 w 37431"/>
              <a:gd name="connsiteY2" fmla="*/ 65532 h 57150"/>
              <a:gd name="connsiteX3" fmla="*/ 10574 w 37431"/>
              <a:gd name="connsiteY3" fmla="*/ 62579 h 57150"/>
              <a:gd name="connsiteX4" fmla="*/ 30132 w 37431"/>
              <a:gd name="connsiteY4" fmla="*/ 28099 h 57150"/>
              <a:gd name="connsiteX5" fmla="*/ 30226 w 37431"/>
              <a:gd name="connsiteY5" fmla="*/ 28004 h 57150"/>
              <a:gd name="connsiteX6" fmla="*/ 30320 w 37431"/>
              <a:gd name="connsiteY6" fmla="*/ 27908 h 57150"/>
              <a:gd name="connsiteX7" fmla="*/ 46228 w 37431"/>
              <a:gd name="connsiteY7" fmla="*/ 0 h 57150"/>
              <a:gd name="connsiteX8" fmla="*/ 6270 w 37431"/>
              <a:gd name="connsiteY8" fmla="*/ 0 h 57150"/>
              <a:gd name="connsiteX9" fmla="*/ 6270 w 37431"/>
              <a:gd name="connsiteY9" fmla="*/ 0 h 57150"/>
              <a:gd name="connsiteX10" fmla="*/ 6270 w 37431"/>
              <a:gd name="connsiteY10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31" h="57150">
                <a:moveTo>
                  <a:pt x="6270" y="0"/>
                </a:moveTo>
                <a:cubicBezTo>
                  <a:pt x="2246" y="9239"/>
                  <a:pt x="0" y="19431"/>
                  <a:pt x="0" y="30099"/>
                </a:cubicBezTo>
                <a:cubicBezTo>
                  <a:pt x="0" y="42958"/>
                  <a:pt x="3182" y="55055"/>
                  <a:pt x="8890" y="65532"/>
                </a:cubicBezTo>
                <a:lnTo>
                  <a:pt x="10574" y="62579"/>
                </a:lnTo>
                <a:lnTo>
                  <a:pt x="30132" y="28099"/>
                </a:lnTo>
                <a:cubicBezTo>
                  <a:pt x="30132" y="28099"/>
                  <a:pt x="30132" y="28004"/>
                  <a:pt x="30226" y="28004"/>
                </a:cubicBezTo>
                <a:cubicBezTo>
                  <a:pt x="30226" y="27908"/>
                  <a:pt x="30320" y="27908"/>
                  <a:pt x="30320" y="27908"/>
                </a:cubicBezTo>
                <a:lnTo>
                  <a:pt x="46228" y="0"/>
                </a:lnTo>
                <a:lnTo>
                  <a:pt x="6270" y="0"/>
                </a:lnTo>
                <a:lnTo>
                  <a:pt x="6270" y="0"/>
                </a:lnTo>
                <a:lnTo>
                  <a:pt x="6270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手繪多邊形: 圖案 136">
            <a:extLst>
              <a:ext uri="{FF2B5EF4-FFF2-40B4-BE49-F238E27FC236}">
                <a16:creationId xmlns:a16="http://schemas.microsoft.com/office/drawing/2014/main" id="{AA8F3617-1547-4E4B-BFD8-D4175A776001}"/>
              </a:ext>
            </a:extLst>
          </p:cNvPr>
          <p:cNvSpPr/>
          <p:nvPr/>
        </p:nvSpPr>
        <p:spPr>
          <a:xfrm flipH="1">
            <a:off x="6262283" y="4001750"/>
            <a:ext cx="37922" cy="38599"/>
          </a:xfrm>
          <a:custGeom>
            <a:avLst/>
            <a:gdLst>
              <a:gd name="connsiteX0" fmla="*/ 0 w 56147"/>
              <a:gd name="connsiteY0" fmla="*/ 0 h 57150"/>
              <a:gd name="connsiteX1" fmla="*/ 1684 w 56147"/>
              <a:gd name="connsiteY1" fmla="*/ 2953 h 57150"/>
              <a:gd name="connsiteX2" fmla="*/ 21242 w 56147"/>
              <a:gd name="connsiteY2" fmla="*/ 37433 h 57150"/>
              <a:gd name="connsiteX3" fmla="*/ 21336 w 56147"/>
              <a:gd name="connsiteY3" fmla="*/ 37624 h 57150"/>
              <a:gd name="connsiteX4" fmla="*/ 37244 w 56147"/>
              <a:gd name="connsiteY4" fmla="*/ 65532 h 57150"/>
              <a:gd name="connsiteX5" fmla="*/ 37244 w 56147"/>
              <a:gd name="connsiteY5" fmla="*/ 65532 h 57150"/>
              <a:gd name="connsiteX6" fmla="*/ 55586 w 56147"/>
              <a:gd name="connsiteY6" fmla="*/ 33242 h 57150"/>
              <a:gd name="connsiteX7" fmla="*/ 57177 w 56147"/>
              <a:gd name="connsiteY7" fmla="*/ 30480 h 57150"/>
              <a:gd name="connsiteX8" fmla="*/ 0 w 56147"/>
              <a:gd name="connsiteY8" fmla="*/ 0 h 57150"/>
              <a:gd name="connsiteX9" fmla="*/ 0 w 56147"/>
              <a:gd name="connsiteY9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47" h="57150">
                <a:moveTo>
                  <a:pt x="0" y="0"/>
                </a:moveTo>
                <a:lnTo>
                  <a:pt x="1684" y="2953"/>
                </a:lnTo>
                <a:lnTo>
                  <a:pt x="21242" y="37433"/>
                </a:lnTo>
                <a:lnTo>
                  <a:pt x="21336" y="37624"/>
                </a:lnTo>
                <a:lnTo>
                  <a:pt x="37244" y="65532"/>
                </a:lnTo>
                <a:lnTo>
                  <a:pt x="37244" y="65532"/>
                </a:lnTo>
                <a:lnTo>
                  <a:pt x="55586" y="33242"/>
                </a:lnTo>
                <a:lnTo>
                  <a:pt x="57177" y="30480"/>
                </a:lnTo>
                <a:cubicBezTo>
                  <a:pt x="44169" y="12382"/>
                  <a:pt x="23488" y="476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手繪多邊形: 圖案 137">
            <a:extLst>
              <a:ext uri="{FF2B5EF4-FFF2-40B4-BE49-F238E27FC236}">
                <a16:creationId xmlns:a16="http://schemas.microsoft.com/office/drawing/2014/main" id="{F03C3E08-396A-4572-8EBB-8FD1FC84966D}"/>
              </a:ext>
            </a:extLst>
          </p:cNvPr>
          <p:cNvSpPr/>
          <p:nvPr/>
        </p:nvSpPr>
        <p:spPr>
          <a:xfrm flipH="1">
            <a:off x="6299003" y="4002007"/>
            <a:ext cx="44242" cy="19299"/>
          </a:xfrm>
          <a:custGeom>
            <a:avLst/>
            <a:gdLst>
              <a:gd name="connsiteX0" fmla="*/ 54463 w 65505"/>
              <a:gd name="connsiteY0" fmla="*/ 0 h 28575"/>
              <a:gd name="connsiteX1" fmla="*/ 0 w 65505"/>
              <a:gd name="connsiteY1" fmla="*/ 35147 h 28575"/>
              <a:gd name="connsiteX2" fmla="*/ 74395 w 65505"/>
              <a:gd name="connsiteY2" fmla="*/ 35147 h 28575"/>
              <a:gd name="connsiteX3" fmla="*/ 56054 w 65505"/>
              <a:gd name="connsiteY3" fmla="*/ 2762 h 28575"/>
              <a:gd name="connsiteX4" fmla="*/ 54463 w 65505"/>
              <a:gd name="connsiteY4" fmla="*/ 0 h 28575"/>
              <a:gd name="connsiteX5" fmla="*/ 54463 w 65505"/>
              <a:gd name="connsiteY5" fmla="*/ 0 h 28575"/>
              <a:gd name="connsiteX6" fmla="*/ 54463 w 65505"/>
              <a:gd name="connsiteY6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28575">
                <a:moveTo>
                  <a:pt x="54463" y="0"/>
                </a:moveTo>
                <a:cubicBezTo>
                  <a:pt x="31443" y="2477"/>
                  <a:pt x="11510" y="15907"/>
                  <a:pt x="0" y="35147"/>
                </a:cubicBezTo>
                <a:lnTo>
                  <a:pt x="74395" y="35147"/>
                </a:lnTo>
                <a:lnTo>
                  <a:pt x="56054" y="2762"/>
                </a:lnTo>
                <a:lnTo>
                  <a:pt x="54463" y="0"/>
                </a:lnTo>
                <a:lnTo>
                  <a:pt x="54463" y="0"/>
                </a:lnTo>
                <a:lnTo>
                  <a:pt x="54463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手繪多邊形: 圖案 138">
            <a:extLst>
              <a:ext uri="{FF2B5EF4-FFF2-40B4-BE49-F238E27FC236}">
                <a16:creationId xmlns:a16="http://schemas.microsoft.com/office/drawing/2014/main" id="{9ECE1406-A3F5-4D3A-8304-DCBA4A9F0C00}"/>
              </a:ext>
            </a:extLst>
          </p:cNvPr>
          <p:cNvSpPr/>
          <p:nvPr/>
        </p:nvSpPr>
        <p:spPr>
          <a:xfrm flipH="1">
            <a:off x="6258174" y="4027675"/>
            <a:ext cx="25281" cy="38599"/>
          </a:xfrm>
          <a:custGeom>
            <a:avLst/>
            <a:gdLst>
              <a:gd name="connsiteX0" fmla="*/ 37244 w 37431"/>
              <a:gd name="connsiteY0" fmla="*/ 0 h 57150"/>
              <a:gd name="connsiteX1" fmla="*/ 35560 w 37431"/>
              <a:gd name="connsiteY1" fmla="*/ 2953 h 57150"/>
              <a:gd name="connsiteX2" fmla="*/ 16002 w 37431"/>
              <a:gd name="connsiteY2" fmla="*/ 37433 h 57150"/>
              <a:gd name="connsiteX3" fmla="*/ 16096 w 37431"/>
              <a:gd name="connsiteY3" fmla="*/ 37338 h 57150"/>
              <a:gd name="connsiteX4" fmla="*/ 16002 w 37431"/>
              <a:gd name="connsiteY4" fmla="*/ 37528 h 57150"/>
              <a:gd name="connsiteX5" fmla="*/ 15908 w 37431"/>
              <a:gd name="connsiteY5" fmla="*/ 37624 h 57150"/>
              <a:gd name="connsiteX6" fmla="*/ 15815 w 37431"/>
              <a:gd name="connsiteY6" fmla="*/ 37719 h 57150"/>
              <a:gd name="connsiteX7" fmla="*/ 11417 w 37431"/>
              <a:gd name="connsiteY7" fmla="*/ 45434 h 57150"/>
              <a:gd name="connsiteX8" fmla="*/ 8703 w 37431"/>
              <a:gd name="connsiteY8" fmla="*/ 50292 h 57150"/>
              <a:gd name="connsiteX9" fmla="*/ 0 w 37431"/>
              <a:gd name="connsiteY9" fmla="*/ 65627 h 57150"/>
              <a:gd name="connsiteX10" fmla="*/ 39865 w 37431"/>
              <a:gd name="connsiteY10" fmla="*/ 65627 h 57150"/>
              <a:gd name="connsiteX11" fmla="*/ 46134 w 37431"/>
              <a:gd name="connsiteY11" fmla="*/ 35528 h 57150"/>
              <a:gd name="connsiteX12" fmla="*/ 37244 w 37431"/>
              <a:gd name="connsiteY12" fmla="*/ 0 h 57150"/>
              <a:gd name="connsiteX13" fmla="*/ 37244 w 37431"/>
              <a:gd name="connsiteY13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431" h="57150">
                <a:moveTo>
                  <a:pt x="37244" y="0"/>
                </a:moveTo>
                <a:lnTo>
                  <a:pt x="35560" y="2953"/>
                </a:lnTo>
                <a:lnTo>
                  <a:pt x="16002" y="37433"/>
                </a:lnTo>
                <a:cubicBezTo>
                  <a:pt x="16002" y="37338"/>
                  <a:pt x="16096" y="37338"/>
                  <a:pt x="16096" y="37338"/>
                </a:cubicBezTo>
                <a:cubicBezTo>
                  <a:pt x="16002" y="37433"/>
                  <a:pt x="16002" y="37433"/>
                  <a:pt x="16002" y="37528"/>
                </a:cubicBezTo>
                <a:cubicBezTo>
                  <a:pt x="16002" y="37624"/>
                  <a:pt x="15908" y="37624"/>
                  <a:pt x="15908" y="37624"/>
                </a:cubicBezTo>
                <a:cubicBezTo>
                  <a:pt x="15908" y="37624"/>
                  <a:pt x="15908" y="37719"/>
                  <a:pt x="15815" y="37719"/>
                </a:cubicBezTo>
                <a:lnTo>
                  <a:pt x="11417" y="45434"/>
                </a:lnTo>
                <a:lnTo>
                  <a:pt x="8703" y="50292"/>
                </a:lnTo>
                <a:lnTo>
                  <a:pt x="0" y="65627"/>
                </a:lnTo>
                <a:lnTo>
                  <a:pt x="39865" y="65627"/>
                </a:lnTo>
                <a:cubicBezTo>
                  <a:pt x="43889" y="56388"/>
                  <a:pt x="46134" y="46196"/>
                  <a:pt x="46134" y="35528"/>
                </a:cubicBezTo>
                <a:cubicBezTo>
                  <a:pt x="46134" y="22574"/>
                  <a:pt x="42953" y="10573"/>
                  <a:pt x="37244" y="0"/>
                </a:cubicBezTo>
                <a:lnTo>
                  <a:pt x="37244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手繪多邊形: 圖案 139">
            <a:extLst>
              <a:ext uri="{FF2B5EF4-FFF2-40B4-BE49-F238E27FC236}">
                <a16:creationId xmlns:a16="http://schemas.microsoft.com/office/drawing/2014/main" id="{58568D38-2502-4DD8-982C-83708768AA99}"/>
              </a:ext>
            </a:extLst>
          </p:cNvPr>
          <p:cNvSpPr/>
          <p:nvPr/>
        </p:nvSpPr>
        <p:spPr>
          <a:xfrm flipH="1">
            <a:off x="6265442" y="4077532"/>
            <a:ext cx="44242" cy="19299"/>
          </a:xfrm>
          <a:custGeom>
            <a:avLst/>
            <a:gdLst>
              <a:gd name="connsiteX0" fmla="*/ 0 w 65505"/>
              <a:gd name="connsiteY0" fmla="*/ 0 h 28575"/>
              <a:gd name="connsiteX1" fmla="*/ 0 w 65505"/>
              <a:gd name="connsiteY1" fmla="*/ 0 h 28575"/>
              <a:gd name="connsiteX2" fmla="*/ 18341 w 65505"/>
              <a:gd name="connsiteY2" fmla="*/ 32385 h 28575"/>
              <a:gd name="connsiteX3" fmla="*/ 18341 w 65505"/>
              <a:gd name="connsiteY3" fmla="*/ 32385 h 28575"/>
              <a:gd name="connsiteX4" fmla="*/ 19932 w 65505"/>
              <a:gd name="connsiteY4" fmla="*/ 35147 h 28575"/>
              <a:gd name="connsiteX5" fmla="*/ 74395 w 65505"/>
              <a:gd name="connsiteY5" fmla="*/ 0 h 28575"/>
              <a:gd name="connsiteX6" fmla="*/ 0 w 65505"/>
              <a:gd name="connsiteY6" fmla="*/ 0 h 28575"/>
              <a:gd name="connsiteX7" fmla="*/ 0 w 65505"/>
              <a:gd name="connsiteY7" fmla="*/ 0 h 28575"/>
              <a:gd name="connsiteX8" fmla="*/ 0 w 65505"/>
              <a:gd name="connsiteY8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05" h="28575">
                <a:moveTo>
                  <a:pt x="0" y="0"/>
                </a:moveTo>
                <a:lnTo>
                  <a:pt x="0" y="0"/>
                </a:lnTo>
                <a:lnTo>
                  <a:pt x="18341" y="32385"/>
                </a:lnTo>
                <a:lnTo>
                  <a:pt x="18341" y="32385"/>
                </a:lnTo>
                <a:lnTo>
                  <a:pt x="19932" y="35147"/>
                </a:lnTo>
                <a:cubicBezTo>
                  <a:pt x="43046" y="32766"/>
                  <a:pt x="62979" y="19241"/>
                  <a:pt x="74395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手繪多邊形: 圖案 141">
            <a:extLst>
              <a:ext uri="{FF2B5EF4-FFF2-40B4-BE49-F238E27FC236}">
                <a16:creationId xmlns:a16="http://schemas.microsoft.com/office/drawing/2014/main" id="{1BF58476-BFB9-4050-9753-EBA590C3B74B}"/>
              </a:ext>
            </a:extLst>
          </p:cNvPr>
          <p:cNvSpPr/>
          <p:nvPr/>
        </p:nvSpPr>
        <p:spPr>
          <a:xfrm flipH="1">
            <a:off x="6353799" y="3960707"/>
            <a:ext cx="50562" cy="45032"/>
          </a:xfrm>
          <a:custGeom>
            <a:avLst/>
            <a:gdLst>
              <a:gd name="connsiteX0" fmla="*/ 0 w 74863"/>
              <a:gd name="connsiteY0" fmla="*/ 74009 h 66675"/>
              <a:gd name="connsiteX1" fmla="*/ 18154 w 74863"/>
              <a:gd name="connsiteY1" fmla="*/ 74009 h 66675"/>
              <a:gd name="connsiteX2" fmla="*/ 18154 w 74863"/>
              <a:gd name="connsiteY2" fmla="*/ 21527 h 66675"/>
              <a:gd name="connsiteX3" fmla="*/ 80104 w 74863"/>
              <a:gd name="connsiteY3" fmla="*/ 21527 h 66675"/>
              <a:gd name="connsiteX4" fmla="*/ 80104 w 74863"/>
              <a:gd name="connsiteY4" fmla="*/ 0 h 66675"/>
              <a:gd name="connsiteX5" fmla="*/ 0 w 74863"/>
              <a:gd name="connsiteY5" fmla="*/ 0 h 66675"/>
              <a:gd name="connsiteX6" fmla="*/ 0 w 74863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63" h="66675">
                <a:moveTo>
                  <a:pt x="0" y="74009"/>
                </a:moveTo>
                <a:lnTo>
                  <a:pt x="18154" y="74009"/>
                </a:lnTo>
                <a:lnTo>
                  <a:pt x="18154" y="21527"/>
                </a:lnTo>
                <a:lnTo>
                  <a:pt x="80104" y="21527"/>
                </a:lnTo>
                <a:lnTo>
                  <a:pt x="80104" y="0"/>
                </a:lnTo>
                <a:lnTo>
                  <a:pt x="0" y="0"/>
                </a:lnTo>
                <a:lnTo>
                  <a:pt x="0" y="74009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手繪多邊形: 圖案 142">
            <a:extLst>
              <a:ext uri="{FF2B5EF4-FFF2-40B4-BE49-F238E27FC236}">
                <a16:creationId xmlns:a16="http://schemas.microsoft.com/office/drawing/2014/main" id="{F8B7B6AB-2893-4301-AA24-30F4D29CF3A7}"/>
              </a:ext>
            </a:extLst>
          </p:cNvPr>
          <p:cNvSpPr/>
          <p:nvPr/>
        </p:nvSpPr>
        <p:spPr>
          <a:xfrm flipH="1">
            <a:off x="6366440" y="4080620"/>
            <a:ext cx="37922" cy="45032"/>
          </a:xfrm>
          <a:custGeom>
            <a:avLst/>
            <a:gdLst>
              <a:gd name="connsiteX0" fmla="*/ 65505 w 56147"/>
              <a:gd name="connsiteY0" fmla="*/ 74009 h 66675"/>
              <a:gd name="connsiteX1" fmla="*/ 65505 w 56147"/>
              <a:gd name="connsiteY1" fmla="*/ 57341 h 66675"/>
              <a:gd name="connsiteX2" fmla="*/ 19090 w 56147"/>
              <a:gd name="connsiteY2" fmla="*/ 57341 h 66675"/>
              <a:gd name="connsiteX3" fmla="*/ 19090 w 56147"/>
              <a:gd name="connsiteY3" fmla="*/ 0 h 66675"/>
              <a:gd name="connsiteX4" fmla="*/ 0 w 56147"/>
              <a:gd name="connsiteY4" fmla="*/ 0 h 66675"/>
              <a:gd name="connsiteX5" fmla="*/ 0 w 56147"/>
              <a:gd name="connsiteY5" fmla="*/ 74009 h 66675"/>
              <a:gd name="connsiteX6" fmla="*/ 65505 w 56147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66675">
                <a:moveTo>
                  <a:pt x="65505" y="74009"/>
                </a:moveTo>
                <a:lnTo>
                  <a:pt x="65505" y="57341"/>
                </a:lnTo>
                <a:lnTo>
                  <a:pt x="19090" y="57341"/>
                </a:lnTo>
                <a:lnTo>
                  <a:pt x="19090" y="0"/>
                </a:lnTo>
                <a:lnTo>
                  <a:pt x="0" y="0"/>
                </a:lnTo>
                <a:lnTo>
                  <a:pt x="0" y="74009"/>
                </a:lnTo>
                <a:lnTo>
                  <a:pt x="65505" y="74009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手繪多邊形: 圖案 143">
            <a:extLst>
              <a:ext uri="{FF2B5EF4-FFF2-40B4-BE49-F238E27FC236}">
                <a16:creationId xmlns:a16="http://schemas.microsoft.com/office/drawing/2014/main" id="{9A5E013B-9C64-4754-A345-30B3B963032D}"/>
              </a:ext>
            </a:extLst>
          </p:cNvPr>
          <p:cNvSpPr/>
          <p:nvPr/>
        </p:nvSpPr>
        <p:spPr>
          <a:xfrm flipH="1">
            <a:off x="6212606" y="3960707"/>
            <a:ext cx="44242" cy="38599"/>
          </a:xfrm>
          <a:custGeom>
            <a:avLst/>
            <a:gdLst>
              <a:gd name="connsiteX0" fmla="*/ 72804 w 65505"/>
              <a:gd name="connsiteY0" fmla="*/ 66580 h 57150"/>
              <a:gd name="connsiteX1" fmla="*/ 56428 w 65505"/>
              <a:gd name="connsiteY1" fmla="*/ 66580 h 57150"/>
              <a:gd name="connsiteX2" fmla="*/ 56428 w 65505"/>
              <a:gd name="connsiteY2" fmla="*/ 19431 h 57150"/>
              <a:gd name="connsiteX3" fmla="*/ 0 w 65505"/>
              <a:gd name="connsiteY3" fmla="*/ 19431 h 57150"/>
              <a:gd name="connsiteX4" fmla="*/ 0 w 65505"/>
              <a:gd name="connsiteY4" fmla="*/ 0 h 57150"/>
              <a:gd name="connsiteX5" fmla="*/ 72804 w 65505"/>
              <a:gd name="connsiteY5" fmla="*/ 0 h 57150"/>
              <a:gd name="connsiteX6" fmla="*/ 72804 w 65505"/>
              <a:gd name="connsiteY6" fmla="*/ 6658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57150">
                <a:moveTo>
                  <a:pt x="72804" y="66580"/>
                </a:moveTo>
                <a:lnTo>
                  <a:pt x="56428" y="66580"/>
                </a:lnTo>
                <a:lnTo>
                  <a:pt x="56428" y="19431"/>
                </a:lnTo>
                <a:lnTo>
                  <a:pt x="0" y="19431"/>
                </a:lnTo>
                <a:lnTo>
                  <a:pt x="0" y="0"/>
                </a:lnTo>
                <a:lnTo>
                  <a:pt x="72804" y="0"/>
                </a:lnTo>
                <a:lnTo>
                  <a:pt x="72804" y="6658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手繪多邊形: 圖案 144">
            <a:extLst>
              <a:ext uri="{FF2B5EF4-FFF2-40B4-BE49-F238E27FC236}">
                <a16:creationId xmlns:a16="http://schemas.microsoft.com/office/drawing/2014/main" id="{D21A50CC-1E02-4811-BB38-2DD6FD10D5FE}"/>
              </a:ext>
            </a:extLst>
          </p:cNvPr>
          <p:cNvSpPr/>
          <p:nvPr/>
        </p:nvSpPr>
        <p:spPr>
          <a:xfrm flipH="1">
            <a:off x="6209066" y="4075666"/>
            <a:ext cx="37922" cy="51465"/>
          </a:xfrm>
          <a:custGeom>
            <a:avLst/>
            <a:gdLst>
              <a:gd name="connsiteX0" fmla="*/ 0 w 56147"/>
              <a:gd name="connsiteY0" fmla="*/ 81344 h 76200"/>
              <a:gd name="connsiteX1" fmla="*/ 0 w 56147"/>
              <a:gd name="connsiteY1" fmla="*/ 66580 h 76200"/>
              <a:gd name="connsiteX2" fmla="*/ 41268 w 56147"/>
              <a:gd name="connsiteY2" fmla="*/ 66580 h 76200"/>
              <a:gd name="connsiteX3" fmla="*/ 41268 w 56147"/>
              <a:gd name="connsiteY3" fmla="*/ 0 h 76200"/>
              <a:gd name="connsiteX4" fmla="*/ 58206 w 56147"/>
              <a:gd name="connsiteY4" fmla="*/ 0 h 76200"/>
              <a:gd name="connsiteX5" fmla="*/ 58206 w 56147"/>
              <a:gd name="connsiteY5" fmla="*/ 81344 h 76200"/>
              <a:gd name="connsiteX6" fmla="*/ 0 w 56147"/>
              <a:gd name="connsiteY6" fmla="*/ 8134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76200">
                <a:moveTo>
                  <a:pt x="0" y="81344"/>
                </a:moveTo>
                <a:lnTo>
                  <a:pt x="0" y="66580"/>
                </a:lnTo>
                <a:lnTo>
                  <a:pt x="41268" y="66580"/>
                </a:lnTo>
                <a:lnTo>
                  <a:pt x="41268" y="0"/>
                </a:lnTo>
                <a:lnTo>
                  <a:pt x="58206" y="0"/>
                </a:lnTo>
                <a:lnTo>
                  <a:pt x="58206" y="81344"/>
                </a:lnTo>
                <a:lnTo>
                  <a:pt x="0" y="81344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4198420" y="4110015"/>
            <a:ext cx="1311794" cy="38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4512611" y="3645276"/>
            <a:ext cx="708758" cy="426219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1D9404C0-3014-498B-AA66-EA8014695588}"/>
              </a:ext>
            </a:extLst>
          </p:cNvPr>
          <p:cNvGrpSpPr/>
          <p:nvPr/>
        </p:nvGrpSpPr>
        <p:grpSpPr>
          <a:xfrm>
            <a:off x="5409118" y="2422208"/>
            <a:ext cx="1402634" cy="1267697"/>
            <a:chOff x="5652099" y="2445249"/>
            <a:chExt cx="1402634" cy="1267697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5652099" y="2601305"/>
              <a:ext cx="1402634" cy="1111641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5968414" y="2601304"/>
              <a:ext cx="9784" cy="1111641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5726174" y="3359365"/>
              <a:ext cx="166342" cy="87761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5726174" y="3509340"/>
              <a:ext cx="166342" cy="136518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6440167" y="267658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6440167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6247506" y="267658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6247506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6054941" y="2676584"/>
              <a:ext cx="156557" cy="682586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6054941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6632830" y="267658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6632830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6825492" y="2676585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6825492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5819128" y="2677852"/>
              <a:ext cx="48924" cy="39005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5877739" y="2677852"/>
              <a:ext cx="48924" cy="39005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5760421" y="2677852"/>
              <a:ext cx="48924" cy="39005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5703083" y="2677367"/>
              <a:ext cx="48924" cy="39005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5730577" y="2703401"/>
              <a:ext cx="19569" cy="9751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5749265" y="3583159"/>
              <a:ext cx="117418" cy="39005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rgbClr val="39523E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6052102" y="3414945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6405235" y="3414948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6536543" y="3414956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6889677" y="3414961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6052104" y="354972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6405228" y="354972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6536540" y="354972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6889464" y="354972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5686099" y="2445249"/>
              <a:ext cx="1334635" cy="157655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4422043" y="2771317"/>
            <a:ext cx="87988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4485562" y="2221074"/>
            <a:ext cx="637446" cy="499602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270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4534922" y="1982530"/>
            <a:ext cx="6951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7189078" y="2339023"/>
            <a:ext cx="12239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 object storage space</a:t>
            </a: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7261108" y="2894120"/>
            <a:ext cx="1087499" cy="75879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7577375" y="3140710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722" y="1256012"/>
            <a:ext cx="822564" cy="822562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7440096" y="3811016"/>
            <a:ext cx="730640" cy="669242"/>
            <a:chOff x="7839789" y="5312644"/>
            <a:chExt cx="974188" cy="892320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7839789" y="5897189"/>
              <a:ext cx="974188" cy="307775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snapshot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7798313" y="3140710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E5C9E055-DD55-44C8-8BE9-0B473822E7BA}"/>
              </a:ext>
            </a:extLst>
          </p:cNvPr>
          <p:cNvGrpSpPr/>
          <p:nvPr/>
        </p:nvGrpSpPr>
        <p:grpSpPr>
          <a:xfrm>
            <a:off x="712942" y="3820118"/>
            <a:ext cx="1037708" cy="557298"/>
            <a:chOff x="816362" y="3780554"/>
            <a:chExt cx="1037708" cy="557298"/>
          </a:xfrm>
        </p:grpSpPr>
        <p:grpSp>
          <p:nvGrpSpPr>
            <p:cNvPr id="205" name="群組 204">
              <a:extLst>
                <a:ext uri="{FF2B5EF4-FFF2-40B4-BE49-F238E27FC236}">
                  <a16:creationId xmlns:a16="http://schemas.microsoft.com/office/drawing/2014/main" id="{4FA16105-7858-4F7C-88EF-A69454D2432D}"/>
                </a:ext>
              </a:extLst>
            </p:cNvPr>
            <p:cNvGrpSpPr/>
            <p:nvPr/>
          </p:nvGrpSpPr>
          <p:grpSpPr>
            <a:xfrm>
              <a:off x="1004058" y="3780554"/>
              <a:ext cx="850012" cy="546519"/>
              <a:chOff x="615070" y="1966505"/>
              <a:chExt cx="1115360" cy="665496"/>
            </a:xfrm>
            <a:noFill/>
          </p:grpSpPr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95E36456-BED5-4D84-B4C3-545D4BA2F7BD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39523E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74EA34C0-13FE-4D6B-930D-5A1097FE99E9}"/>
                  </a:ext>
                </a:extLst>
              </p:cNvPr>
              <p:cNvSpPr/>
              <p:nvPr/>
            </p:nvSpPr>
            <p:spPr>
              <a:xfrm>
                <a:off x="615070" y="2045181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5" name="圖形 244">
              <a:extLst>
                <a:ext uri="{FF2B5EF4-FFF2-40B4-BE49-F238E27FC236}">
                  <a16:creationId xmlns:a16="http://schemas.microsoft.com/office/drawing/2014/main" id="{DCEC3FAB-596E-4D22-8B53-3F7D02C5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6362" y="4058461"/>
              <a:ext cx="293825" cy="279391"/>
            </a:xfrm>
            <a:prstGeom prst="rect">
              <a:avLst/>
            </a:prstGeom>
          </p:spPr>
        </p:pic>
      </p:grpSp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6A12146A-04EB-444C-A112-7C6F7A9A6C24}"/>
              </a:ext>
            </a:extLst>
          </p:cNvPr>
          <p:cNvGrpSpPr/>
          <p:nvPr/>
        </p:nvGrpSpPr>
        <p:grpSpPr>
          <a:xfrm>
            <a:off x="1661355" y="2456705"/>
            <a:ext cx="597279" cy="853948"/>
            <a:chOff x="4912659" y="5508327"/>
            <a:chExt cx="905540" cy="1215201"/>
          </a:xfrm>
        </p:grpSpPr>
        <p:sp>
          <p:nvSpPr>
            <p:cNvPr id="249" name="手繪多邊形: 圖案 248">
              <a:extLst>
                <a:ext uri="{FF2B5EF4-FFF2-40B4-BE49-F238E27FC236}">
                  <a16:creationId xmlns:a16="http://schemas.microsoft.com/office/drawing/2014/main" id="{F990D835-D740-42A2-B31C-A3DB2D018E63}"/>
                </a:ext>
              </a:extLst>
            </p:cNvPr>
            <p:cNvSpPr/>
            <p:nvPr/>
          </p:nvSpPr>
          <p:spPr>
            <a:xfrm>
              <a:off x="4937913" y="5508327"/>
              <a:ext cx="870633" cy="110304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01648BC8-29C8-47F8-AF86-0BC7A716651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矩形: 圓角 250">
              <a:extLst>
                <a:ext uri="{FF2B5EF4-FFF2-40B4-BE49-F238E27FC236}">
                  <a16:creationId xmlns:a16="http://schemas.microsoft.com/office/drawing/2014/main" id="{65AE7643-5BBD-4946-8BE8-C7E6600B9FDD}"/>
                </a:ext>
              </a:extLst>
            </p:cNvPr>
            <p:cNvSpPr/>
            <p:nvPr/>
          </p:nvSpPr>
          <p:spPr>
            <a:xfrm>
              <a:off x="5511079" y="5715001"/>
              <a:ext cx="203290" cy="57222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05A52A3C-ACF2-4AF6-99C3-D1438ADA1DF0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矩形: 圓角化同側角落 252">
              <a:extLst>
                <a:ext uri="{FF2B5EF4-FFF2-40B4-BE49-F238E27FC236}">
                  <a16:creationId xmlns:a16="http://schemas.microsoft.com/office/drawing/2014/main" id="{EA58BA1D-B423-4F0A-A307-4276D9CE252B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矩形: 圓角 253">
              <a:extLst>
                <a:ext uri="{FF2B5EF4-FFF2-40B4-BE49-F238E27FC236}">
                  <a16:creationId xmlns:a16="http://schemas.microsoft.com/office/drawing/2014/main" id="{49E9BC3E-BA2D-4690-ADE3-854AB372C2F4}"/>
                </a:ext>
              </a:extLst>
            </p:cNvPr>
            <p:cNvSpPr/>
            <p:nvPr/>
          </p:nvSpPr>
          <p:spPr>
            <a:xfrm>
              <a:off x="5511079" y="5997652"/>
              <a:ext cx="203290" cy="57222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5" name="直線接點 254">
              <a:extLst>
                <a:ext uri="{FF2B5EF4-FFF2-40B4-BE49-F238E27FC236}">
                  <a16:creationId xmlns:a16="http://schemas.microsoft.com/office/drawing/2014/main" id="{6E9C3CC3-3939-4A8C-BD91-4DC5CDFB34FA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rgbClr val="3952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線接點 255">
              <a:extLst>
                <a:ext uri="{FF2B5EF4-FFF2-40B4-BE49-F238E27FC236}">
                  <a16:creationId xmlns:a16="http://schemas.microsoft.com/office/drawing/2014/main" id="{5795E4E1-C80D-4795-8714-FFD023FB6048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rgbClr val="3952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0602F4BE-FBD3-4326-81FC-DA767C4DB339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矩形: 圓角 257">
              <a:extLst>
                <a:ext uri="{FF2B5EF4-FFF2-40B4-BE49-F238E27FC236}">
                  <a16:creationId xmlns:a16="http://schemas.microsoft.com/office/drawing/2014/main" id="{00ED01E3-8256-4F14-BAE1-B2DCF57DBBEF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9" name="直線接點 258">
              <a:extLst>
                <a:ext uri="{FF2B5EF4-FFF2-40B4-BE49-F238E27FC236}">
                  <a16:creationId xmlns:a16="http://schemas.microsoft.com/office/drawing/2014/main" id="{18AA1F31-5171-4952-8F26-AA4BC8CA345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rgbClr val="3952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0" name="文字方塊 259">
            <a:extLst>
              <a:ext uri="{FF2B5EF4-FFF2-40B4-BE49-F238E27FC236}">
                <a16:creationId xmlns:a16="http://schemas.microsoft.com/office/drawing/2014/main" id="{5A94A077-9FE3-46C4-AB0B-C5A639CC23E6}"/>
              </a:ext>
            </a:extLst>
          </p:cNvPr>
          <p:cNvSpPr txBox="1"/>
          <p:nvPr/>
        </p:nvSpPr>
        <p:spPr>
          <a:xfrm>
            <a:off x="1419528" y="3304568"/>
            <a:ext cx="1059747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00" b="1">
                <a:solidFill>
                  <a:srgbClr val="39523E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000" b="1">
                <a:solidFill>
                  <a:srgbClr val="39523E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altLang="en-US" sz="1000" b="1">
              <a:solidFill>
                <a:srgbClr val="39523E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61" name="箭號: 左-右雙向 260">
            <a:extLst>
              <a:ext uri="{FF2B5EF4-FFF2-40B4-BE49-F238E27FC236}">
                <a16:creationId xmlns:a16="http://schemas.microsoft.com/office/drawing/2014/main" id="{E54428CE-15DC-43E2-BA00-F33EA3E4F1F0}"/>
              </a:ext>
            </a:extLst>
          </p:cNvPr>
          <p:cNvSpPr/>
          <p:nvPr/>
        </p:nvSpPr>
        <p:spPr>
          <a:xfrm>
            <a:off x="2457682" y="2678722"/>
            <a:ext cx="1682475" cy="136362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文字方塊 261">
            <a:extLst>
              <a:ext uri="{FF2B5EF4-FFF2-40B4-BE49-F238E27FC236}">
                <a16:creationId xmlns:a16="http://schemas.microsoft.com/office/drawing/2014/main" id="{E629E2E3-BF15-4864-8BF5-A2A813B3FD8D}"/>
              </a:ext>
            </a:extLst>
          </p:cNvPr>
          <p:cNvSpPr txBox="1"/>
          <p:nvPr/>
        </p:nvSpPr>
        <p:spPr>
          <a:xfrm>
            <a:off x="2258078" y="2823535"/>
            <a:ext cx="848458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263" name="箭號: 左-右雙向 262">
            <a:extLst>
              <a:ext uri="{FF2B5EF4-FFF2-40B4-BE49-F238E27FC236}">
                <a16:creationId xmlns:a16="http://schemas.microsoft.com/office/drawing/2014/main" id="{E46B6815-B383-48BD-B0BF-7B9EBF9A32E4}"/>
              </a:ext>
            </a:extLst>
          </p:cNvPr>
          <p:cNvSpPr/>
          <p:nvPr/>
        </p:nvSpPr>
        <p:spPr>
          <a:xfrm>
            <a:off x="1840315" y="4005677"/>
            <a:ext cx="2257210" cy="117228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文字方塊 263">
            <a:extLst>
              <a:ext uri="{FF2B5EF4-FFF2-40B4-BE49-F238E27FC236}">
                <a16:creationId xmlns:a16="http://schemas.microsoft.com/office/drawing/2014/main" id="{CCE87912-06AB-4086-A033-EA52B4C6B73A}"/>
              </a:ext>
            </a:extLst>
          </p:cNvPr>
          <p:cNvSpPr txBox="1"/>
          <p:nvPr/>
        </p:nvSpPr>
        <p:spPr>
          <a:xfrm>
            <a:off x="2408196" y="4071710"/>
            <a:ext cx="1610716" cy="377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000" b="1">
              <a:solidFill>
                <a:srgbClr val="444942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265" name="文字方塊 264">
            <a:extLst>
              <a:ext uri="{FF2B5EF4-FFF2-40B4-BE49-F238E27FC236}">
                <a16:creationId xmlns:a16="http://schemas.microsoft.com/office/drawing/2014/main" id="{32B057B8-95FE-459B-84F3-E15D916BEAD5}"/>
              </a:ext>
            </a:extLst>
          </p:cNvPr>
          <p:cNvSpPr txBox="1"/>
          <p:nvPr/>
        </p:nvSpPr>
        <p:spPr>
          <a:xfrm>
            <a:off x="3056856" y="2798250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266" name="文字方塊 265">
            <a:extLst>
              <a:ext uri="{FF2B5EF4-FFF2-40B4-BE49-F238E27FC236}">
                <a16:creationId xmlns:a16="http://schemas.microsoft.com/office/drawing/2014/main" id="{8CDBFF4D-C72F-436C-8D45-11C81E5951F4}"/>
              </a:ext>
            </a:extLst>
          </p:cNvPr>
          <p:cNvSpPr txBox="1"/>
          <p:nvPr/>
        </p:nvSpPr>
        <p:spPr>
          <a:xfrm>
            <a:off x="501653" y="3195233"/>
            <a:ext cx="7006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endParaRPr lang="zh-TW" altLang="en-US" sz="1000" b="1">
              <a:solidFill>
                <a:srgbClr val="39523E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7" name="箭號: 左-右雙向 266">
            <a:extLst>
              <a:ext uri="{FF2B5EF4-FFF2-40B4-BE49-F238E27FC236}">
                <a16:creationId xmlns:a16="http://schemas.microsoft.com/office/drawing/2014/main" id="{4D39F070-34E0-4138-8B1D-FF92042A9DD0}"/>
              </a:ext>
            </a:extLst>
          </p:cNvPr>
          <p:cNvSpPr/>
          <p:nvPr/>
        </p:nvSpPr>
        <p:spPr>
          <a:xfrm>
            <a:off x="1146704" y="2842166"/>
            <a:ext cx="469487" cy="122203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8" name="群組 267">
            <a:extLst>
              <a:ext uri="{FF2B5EF4-FFF2-40B4-BE49-F238E27FC236}">
                <a16:creationId xmlns:a16="http://schemas.microsoft.com/office/drawing/2014/main" id="{B6CBF512-8BC5-4FB4-8528-17CEDB8D1C17}"/>
              </a:ext>
            </a:extLst>
          </p:cNvPr>
          <p:cNvGrpSpPr/>
          <p:nvPr/>
        </p:nvGrpSpPr>
        <p:grpSpPr>
          <a:xfrm>
            <a:off x="1492714" y="1539147"/>
            <a:ext cx="850012" cy="546519"/>
            <a:chOff x="615070" y="1966505"/>
            <a:chExt cx="1115360" cy="665496"/>
          </a:xfrm>
          <a:noFill/>
        </p:grpSpPr>
        <p:sp>
          <p:nvSpPr>
            <p:cNvPr id="269" name="手繪多邊形: 圖案 268">
              <a:extLst>
                <a:ext uri="{FF2B5EF4-FFF2-40B4-BE49-F238E27FC236}">
                  <a16:creationId xmlns:a16="http://schemas.microsoft.com/office/drawing/2014/main" id="{4510FBCA-6E96-4DAA-A422-E59D8B0BCE01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rgbClr val="39523E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手繪多邊形: 圖案 269">
              <a:extLst>
                <a:ext uri="{FF2B5EF4-FFF2-40B4-BE49-F238E27FC236}">
                  <a16:creationId xmlns:a16="http://schemas.microsoft.com/office/drawing/2014/main" id="{353BD1B1-B636-4FB2-9735-0157D5AC3276}"/>
                </a:ext>
              </a:extLst>
            </p:cNvPr>
            <p:cNvSpPr/>
            <p:nvPr/>
          </p:nvSpPr>
          <p:spPr>
            <a:xfrm>
              <a:off x="615070" y="2045181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群組 270">
            <a:extLst>
              <a:ext uri="{FF2B5EF4-FFF2-40B4-BE49-F238E27FC236}">
                <a16:creationId xmlns:a16="http://schemas.microsoft.com/office/drawing/2014/main" id="{AA87D93D-5E34-4817-8E1D-FE3F20C99E84}"/>
              </a:ext>
            </a:extLst>
          </p:cNvPr>
          <p:cNvGrpSpPr/>
          <p:nvPr/>
        </p:nvGrpSpPr>
        <p:grpSpPr>
          <a:xfrm>
            <a:off x="345354" y="2582505"/>
            <a:ext cx="789791" cy="573797"/>
            <a:chOff x="4219147" y="3532915"/>
            <a:chExt cx="1243059" cy="854781"/>
          </a:xfrm>
        </p:grpSpPr>
        <p:pic>
          <p:nvPicPr>
            <p:cNvPr id="272" name="圖形 271">
              <a:extLst>
                <a:ext uri="{FF2B5EF4-FFF2-40B4-BE49-F238E27FC236}">
                  <a16:creationId xmlns:a16="http://schemas.microsoft.com/office/drawing/2014/main" id="{B7CE0997-FE9A-4338-8E7D-A337F415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273" name="圖形 272">
              <a:extLst>
                <a:ext uri="{FF2B5EF4-FFF2-40B4-BE49-F238E27FC236}">
                  <a16:creationId xmlns:a16="http://schemas.microsoft.com/office/drawing/2014/main" id="{EDB947D1-6E5B-420D-9D47-919A50482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74" name="文字方塊 352">
            <a:extLst>
              <a:ext uri="{FF2B5EF4-FFF2-40B4-BE49-F238E27FC236}">
                <a16:creationId xmlns:a16="http://schemas.microsoft.com/office/drawing/2014/main" id="{61C5BFCA-CCBF-4055-B81B-15594F68B3E0}"/>
              </a:ext>
            </a:extLst>
          </p:cNvPr>
          <p:cNvSpPr txBox="1"/>
          <p:nvPr/>
        </p:nvSpPr>
        <p:spPr>
          <a:xfrm>
            <a:off x="2372371" y="1633219"/>
            <a:ext cx="848458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317" name="箭號: 左-右雙向 351">
            <a:extLst>
              <a:ext uri="{FF2B5EF4-FFF2-40B4-BE49-F238E27FC236}">
                <a16:creationId xmlns:a16="http://schemas.microsoft.com/office/drawing/2014/main" id="{D1F93A85-47A6-4A62-BDE6-B623A303A98D}"/>
              </a:ext>
            </a:extLst>
          </p:cNvPr>
          <p:cNvSpPr/>
          <p:nvPr/>
        </p:nvSpPr>
        <p:spPr>
          <a:xfrm>
            <a:off x="2436222" y="1942212"/>
            <a:ext cx="1682475" cy="136362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文字方塊 359">
            <a:extLst>
              <a:ext uri="{FF2B5EF4-FFF2-40B4-BE49-F238E27FC236}">
                <a16:creationId xmlns:a16="http://schemas.microsoft.com/office/drawing/2014/main" id="{63972AF6-838A-4E58-B424-490F628AECB4}"/>
              </a:ext>
            </a:extLst>
          </p:cNvPr>
          <p:cNvSpPr txBox="1"/>
          <p:nvPr/>
        </p:nvSpPr>
        <p:spPr>
          <a:xfrm>
            <a:off x="3042054" y="2028449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19" name="文字方塊 318">
            <a:extLst>
              <a:ext uri="{FF2B5EF4-FFF2-40B4-BE49-F238E27FC236}">
                <a16:creationId xmlns:a16="http://schemas.microsoft.com/office/drawing/2014/main" id="{27149955-D4CC-4E06-9480-99E4C90658A8}"/>
              </a:ext>
            </a:extLst>
          </p:cNvPr>
          <p:cNvSpPr txBox="1"/>
          <p:nvPr/>
        </p:nvSpPr>
        <p:spPr>
          <a:xfrm>
            <a:off x="1541623" y="2085697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20" name="圖形 319">
            <a:extLst>
              <a:ext uri="{FF2B5EF4-FFF2-40B4-BE49-F238E27FC236}">
                <a16:creationId xmlns:a16="http://schemas.microsoft.com/office/drawing/2014/main" id="{1C087A27-AF18-4F95-A9AC-28F74205D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018" y="1817054"/>
            <a:ext cx="293825" cy="279391"/>
          </a:xfrm>
          <a:prstGeom prst="rect">
            <a:avLst/>
          </a:prstGeom>
        </p:spPr>
      </p:pic>
      <p:sp>
        <p:nvSpPr>
          <p:cNvPr id="326" name="文字方塊 325">
            <a:extLst>
              <a:ext uri="{FF2B5EF4-FFF2-40B4-BE49-F238E27FC236}">
                <a16:creationId xmlns:a16="http://schemas.microsoft.com/office/drawing/2014/main" id="{0C934CF9-BFF1-4455-B34B-27C960A4B004}"/>
              </a:ext>
            </a:extLst>
          </p:cNvPr>
          <p:cNvSpPr txBox="1"/>
          <p:nvPr/>
        </p:nvSpPr>
        <p:spPr>
          <a:xfrm>
            <a:off x="842224" y="4350903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</p:spTree>
    <p:extLst>
      <p:ext uri="{BB962C8B-B14F-4D97-AF65-F5344CB8AC3E}">
        <p14:creationId xmlns:p14="http://schemas.microsoft.com/office/powerpoint/2010/main" val="3486084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TW" err="1"/>
              <a:t>Boxafe</a:t>
            </a:r>
            <a:r>
              <a:rPr kumimoji="1" lang="en-US" altLang="zh-TW"/>
              <a:t>: </a:t>
            </a:r>
            <a:br>
              <a:rPr kumimoji="1" lang="en-US" altLang="zh-TW" sz="2600"/>
            </a:br>
            <a:r>
              <a:rPr kumimoji="1" lang="en-US" altLang="zh-TW" sz="2000" b="0"/>
              <a:t>Comprehensive Backup Solution for Google™ G Suite and Microsoft 365</a:t>
            </a:r>
            <a:r>
              <a:rPr kumimoji="1" lang="en-US" altLang="zh-TW" sz="2000" b="0" baseline="30000"/>
              <a:t>®</a:t>
            </a:r>
            <a:endParaRPr kumimoji="1" lang="zh-TW" altLang="en-US" sz="2200" b="0" baseline="300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327969" y="1201468"/>
            <a:ext cx="4784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Keep important data in your hands.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Move older data out of the cloud to reduce cost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8" y="1132498"/>
            <a:ext cx="770606" cy="7706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6797B96-E61E-BD48-B54E-963B4A5DE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41" y="2479884"/>
            <a:ext cx="537150" cy="4174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9023D6-F72B-2E4F-A537-3B6084591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4" y="2999403"/>
            <a:ext cx="603583" cy="4691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0E84079-8EEE-A146-A182-92CF37A63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4" y="3628486"/>
            <a:ext cx="615938" cy="4787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9C49868-32B0-DE4C-831D-EDA6F32B8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28" y="4217542"/>
            <a:ext cx="607195" cy="4719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950123" y="2435966"/>
            <a:ext cx="38273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 dirty="0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Gmail</a:t>
            </a:r>
          </a:p>
          <a:p>
            <a:pPr fontAlgn="base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Backup all your emails and attachments in Gmail</a:t>
            </a:r>
            <a:endParaRPr lang="zh-TW" altLang="en-US" sz="1200" dirty="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950123" y="2950798"/>
            <a:ext cx="37911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 Drive</a:t>
            </a:r>
          </a:p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Backup all your file versions in Google Drive and supports My Drive and Shared Drive </a:t>
            </a:r>
            <a:r>
              <a:rPr lang="en-US" altLang="zh-TW" sz="1200" dirty="0">
                <a:solidFill>
                  <a:srgbClr val="5D7D6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(coming soon)</a:t>
            </a:r>
            <a:endParaRPr lang="zh-TW" altLang="en-US" sz="1200" dirty="0">
              <a:solidFill>
                <a:srgbClr val="5D7D6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07" y="2431867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07" y="2999247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07" y="3571707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07" y="4134007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950123" y="3632976"/>
            <a:ext cx="36233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Contacts</a:t>
            </a:r>
            <a:endParaRPr lang="zh-TW" altLang="en-US" b="1">
              <a:solidFill>
                <a:srgbClr val="465A0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Backup all your contacts in Google Contacts</a:t>
            </a:r>
            <a:endParaRPr lang="zh-TW" alt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950123" y="4145425"/>
            <a:ext cx="36233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 dirty="0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Calendar</a:t>
            </a:r>
            <a:endParaRPr lang="zh-TW" altLang="en-US" b="1" dirty="0">
              <a:solidFill>
                <a:srgbClr val="465A0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Backup all your events and attachments in Google Calendar</a:t>
            </a:r>
            <a:endParaRPr lang="zh-TW" altLang="en-US" sz="1200" dirty="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255629" y="2425601"/>
            <a:ext cx="37519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</a:t>
            </a:r>
            <a:endParaRPr lang="zh-TW" altLang="en-US" b="1">
              <a:solidFill>
                <a:srgbClr val="465A0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Backup all your emails and attachments in Outlook</a:t>
            </a:r>
          </a:p>
          <a:p>
            <a:b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255630" y="2930254"/>
            <a:ext cx="36233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Contacts (People)</a:t>
            </a:r>
            <a:endParaRPr lang="zh-TW" altLang="en-US" b="1">
              <a:solidFill>
                <a:srgbClr val="465A0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Backup all your contacts in Outlook People</a:t>
            </a:r>
          </a:p>
          <a:p>
            <a:b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255630" y="3478147"/>
            <a:ext cx="36233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Calendar</a:t>
            </a:r>
            <a:endParaRPr lang="zh-TW" altLang="en-US" b="1">
              <a:solidFill>
                <a:srgbClr val="465A0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Backup all your events and attachments in Outlook Calendar</a:t>
            </a:r>
            <a:endParaRPr lang="zh-TW" alt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255629" y="4134007"/>
            <a:ext cx="34421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OneDrive</a:t>
            </a:r>
          </a:p>
          <a:p>
            <a:pPr fontAlgn="base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Backup all your files in OneDrive and support SharePoint (coming soon)</a:t>
            </a:r>
            <a:endParaRPr lang="zh-TW" alt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>
            <a:off x="481528" y="2008007"/>
            <a:ext cx="1996911" cy="407368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553948" y="2024234"/>
            <a:ext cx="1874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Google™ G Suite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>
            <a:off x="4561411" y="2008007"/>
            <a:ext cx="1996911" cy="407368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741232" y="2024234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n-US" altLang="zh-TW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889610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291DA6-8BDC-894F-8660-F48E3B71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Install a Graphics Card for HDMI Output and GPU-accelerated Computing</a:t>
            </a:r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EE0D0E-8065-A343-96F3-5FBC1DD21C11}"/>
              </a:ext>
            </a:extLst>
          </p:cNvPr>
          <p:cNvSpPr/>
          <p:nvPr/>
        </p:nvSpPr>
        <p:spPr>
          <a:xfrm>
            <a:off x="238146" y="1055079"/>
            <a:ext cx="8458201" cy="844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" altLang="zh-TW" dirty="0">
                <a:latin typeface="Arial" panose="020B0604020202020204" pitchFamily="34" charset="0"/>
                <a:cs typeface="Arial" panose="020B0604020202020204" pitchFamily="34" charset="0"/>
              </a:rPr>
              <a:t>The TS-hx86 series offers a PCIe Gen3 slot to support low-profile graphics cards that do not need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" altLang="zh-TW" dirty="0">
                <a:latin typeface="Arial" panose="020B0604020202020204" pitchFamily="34" charset="0"/>
                <a:cs typeface="Arial" panose="020B0604020202020204" pitchFamily="34" charset="0"/>
              </a:rPr>
              <a:t>power to boost performance of applications such as video editing , 4K UHD transcoding, imaging processing in QTS and performance of virtual machines via GPU passthrough.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3513AE4-BA18-314A-87AF-DB628726147D}"/>
              </a:ext>
            </a:extLst>
          </p:cNvPr>
          <p:cNvSpPr txBox="1"/>
          <p:nvPr/>
        </p:nvSpPr>
        <p:spPr>
          <a:xfrm>
            <a:off x="380107" y="1920823"/>
            <a:ext cx="2717801" cy="25390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GPU Dimension in TS-h686 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721D9FD-793A-6447-9D57-A32A1A278439}"/>
              </a:ext>
            </a:extLst>
          </p:cNvPr>
          <p:cNvSpPr txBox="1"/>
          <p:nvPr/>
        </p:nvSpPr>
        <p:spPr>
          <a:xfrm>
            <a:off x="2797341" y="1920865"/>
            <a:ext cx="3088968" cy="25390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GPU Dimension in TS-h886 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77D526A3-4974-428A-9AFE-4C4D25629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82" y="2148034"/>
            <a:ext cx="2468574" cy="295516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F5BDB08-5D94-471D-80A3-172A6431B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209" y="2129111"/>
            <a:ext cx="2443343" cy="3014389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2CFE3790-06D7-4DF8-8434-4C31D81C8F31}"/>
              </a:ext>
            </a:extLst>
          </p:cNvPr>
          <p:cNvSpPr txBox="1"/>
          <p:nvPr/>
        </p:nvSpPr>
        <p:spPr>
          <a:xfrm>
            <a:off x="3507794" y="2388336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</a:t>
            </a:r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7E0039F-5684-400A-8FED-27423B4E38CB}"/>
              </a:ext>
            </a:extLst>
          </p:cNvPr>
          <p:cNvSpPr txBox="1"/>
          <p:nvPr/>
        </p:nvSpPr>
        <p:spPr>
          <a:xfrm>
            <a:off x="4802503" y="2364338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C3F7C222-7A32-47DF-A1F4-C8FC4776FD8A}"/>
              </a:ext>
            </a:extLst>
          </p:cNvPr>
          <p:cNvSpPr txBox="1"/>
          <p:nvPr/>
        </p:nvSpPr>
        <p:spPr>
          <a:xfrm>
            <a:off x="5225955" y="3087721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W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52CECFC-9AB6-4B9E-BE3E-084968A8166E}"/>
              </a:ext>
            </a:extLst>
          </p:cNvPr>
          <p:cNvSpPr txBox="1"/>
          <p:nvPr/>
        </p:nvSpPr>
        <p:spPr>
          <a:xfrm>
            <a:off x="635058" y="2564372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</a:t>
            </a:r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89661EA-B126-498C-BF14-09DF2C661BE5}"/>
              </a:ext>
            </a:extLst>
          </p:cNvPr>
          <p:cNvSpPr txBox="1"/>
          <p:nvPr/>
        </p:nvSpPr>
        <p:spPr>
          <a:xfrm>
            <a:off x="1998206" y="2388336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4CF68DB-E5F4-41FA-8F9D-6ACFB8637965}"/>
              </a:ext>
            </a:extLst>
          </p:cNvPr>
          <p:cNvSpPr txBox="1"/>
          <p:nvPr/>
        </p:nvSpPr>
        <p:spPr>
          <a:xfrm>
            <a:off x="2575367" y="3182818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W</a:t>
            </a:r>
            <a:endParaRPr lang="zh-TW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DD712A0-654E-47C8-A8B5-4E445CAEB4CB}"/>
              </a:ext>
            </a:extLst>
          </p:cNvPr>
          <p:cNvSpPr/>
          <p:nvPr/>
        </p:nvSpPr>
        <p:spPr>
          <a:xfrm>
            <a:off x="585150" y="2096665"/>
            <a:ext cx="2287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>
                <a:latin typeface="Helvetica" pitchFamily="2" charset="0"/>
              </a:rPr>
              <a:t>W x H x L: 126mm x 40mm x 261mm</a:t>
            </a:r>
            <a:endParaRPr lang="en-US" altLang="zh-TW" sz="1000">
              <a:effectLst/>
              <a:latin typeface="Helvetica" pitchFamily="2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739B73D-A44D-4B50-95D6-3CA8854FCA81}"/>
              </a:ext>
            </a:extLst>
          </p:cNvPr>
          <p:cNvSpPr/>
          <p:nvPr/>
        </p:nvSpPr>
        <p:spPr>
          <a:xfrm>
            <a:off x="3269524" y="2082968"/>
            <a:ext cx="2287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>
                <a:latin typeface="Helvetica" pitchFamily="2" charset="0"/>
              </a:rPr>
              <a:t>W x H x L: 119mm x 45mm x 266mm</a:t>
            </a:r>
            <a:endParaRPr lang="en-US" altLang="zh-TW" sz="1000" dirty="0">
              <a:effectLst/>
              <a:latin typeface="Helvetica" pitchFamily="2" charset="0"/>
            </a:endParaRPr>
          </a:p>
        </p:txBody>
      </p:sp>
      <p:pic>
        <p:nvPicPr>
          <p:cNvPr id="39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3368AFA0-C6A5-4DEC-B814-3C15FEC3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7943" y="2791875"/>
            <a:ext cx="747888" cy="747888"/>
          </a:xfrm>
          <a:prstGeom prst="rect">
            <a:avLst/>
          </a:prstGeom>
          <a:noFill/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3F917DF5-1934-497E-A9F0-5F76702CD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4769" y="3664502"/>
            <a:ext cx="1233625" cy="2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16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9CD6A7-36D9-FE49-9F14-1891B865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GPU-accelerated Software</a:t>
            </a:r>
            <a:endParaRPr kumimoji="1"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7E7AC91-C566-4920-86EE-2A35C407AF54}"/>
              </a:ext>
            </a:extLst>
          </p:cNvPr>
          <p:cNvSpPr/>
          <p:nvPr/>
        </p:nvSpPr>
        <p:spPr>
          <a:xfrm>
            <a:off x="390150" y="1942524"/>
            <a:ext cx="1148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File Station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BBEFC65-A6DC-4189-BBEC-7A35F7887FF2}"/>
              </a:ext>
            </a:extLst>
          </p:cNvPr>
          <p:cNvSpPr/>
          <p:nvPr/>
        </p:nvSpPr>
        <p:spPr>
          <a:xfrm>
            <a:off x="349077" y="2217494"/>
            <a:ext cx="1671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On-the-fly transcoding &amp; offline transcoding</a:t>
            </a:r>
            <a:endParaRPr lang="zh-TW" altLang="en-US" sz="1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94E6153-3292-4D7D-9038-AE341F0F9F34}"/>
              </a:ext>
            </a:extLst>
          </p:cNvPr>
          <p:cNvSpPr/>
          <p:nvPr/>
        </p:nvSpPr>
        <p:spPr>
          <a:xfrm>
            <a:off x="2051597" y="1942524"/>
            <a:ext cx="939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 err="1">
                <a:solidFill>
                  <a:srgbClr val="444942"/>
                </a:solidFill>
              </a:rPr>
              <a:t>QuMagie</a:t>
            </a:r>
            <a:endParaRPr lang="en-US" altLang="zh-TW" b="1" dirty="0">
              <a:solidFill>
                <a:srgbClr val="444942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A646247-B98D-4B72-9F06-136AA66FAD16}"/>
              </a:ext>
            </a:extLst>
          </p:cNvPr>
          <p:cNvSpPr/>
          <p:nvPr/>
        </p:nvSpPr>
        <p:spPr>
          <a:xfrm>
            <a:off x="3547564" y="1942524"/>
            <a:ext cx="1346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Photo Station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531315A-3CDF-4A1D-AB55-F59B8E743447}"/>
              </a:ext>
            </a:extLst>
          </p:cNvPr>
          <p:cNvSpPr/>
          <p:nvPr/>
        </p:nvSpPr>
        <p:spPr>
          <a:xfrm>
            <a:off x="5214866" y="1942524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Video Station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9F9531-5E5D-4197-B15E-6F29E7EE295B}"/>
              </a:ext>
            </a:extLst>
          </p:cNvPr>
          <p:cNvSpPr/>
          <p:nvPr/>
        </p:nvSpPr>
        <p:spPr>
          <a:xfrm>
            <a:off x="6800187" y="1942524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Media</a:t>
            </a:r>
            <a:r>
              <a:rPr lang="zh-TW" altLang="en-US" b="1" dirty="0">
                <a:solidFill>
                  <a:srgbClr val="444942"/>
                </a:solidFill>
              </a:rPr>
              <a:t> </a:t>
            </a:r>
            <a:r>
              <a:rPr lang="en-US" altLang="zh-TW" b="1" dirty="0">
                <a:solidFill>
                  <a:srgbClr val="444942"/>
                </a:solidFill>
              </a:rPr>
              <a:t>Stream</a:t>
            </a:r>
            <a:r>
              <a:rPr lang="zh-TW" altLang="en-US" b="1" dirty="0">
                <a:solidFill>
                  <a:srgbClr val="444942"/>
                </a:solidFill>
              </a:rPr>
              <a:t> </a:t>
            </a:r>
            <a:r>
              <a:rPr lang="en-US" altLang="zh-TW" b="1">
                <a:solidFill>
                  <a:srgbClr val="444942"/>
                </a:solidFill>
              </a:rPr>
              <a:t>Add-on</a:t>
            </a:r>
            <a:endParaRPr lang="en-US" altLang="zh-TW" b="1" dirty="0">
              <a:solidFill>
                <a:srgbClr val="444942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D71206E-6693-467B-A213-D1A140263293}"/>
              </a:ext>
            </a:extLst>
          </p:cNvPr>
          <p:cNvSpPr/>
          <p:nvPr/>
        </p:nvSpPr>
        <p:spPr>
          <a:xfrm>
            <a:off x="6800187" y="2217494"/>
            <a:ext cx="16715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Video stream transcoding</a:t>
            </a:r>
            <a:endParaRPr lang="zh-TW" altLang="en-US" sz="10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0F9AA2-3B36-4259-AFA0-31B60D13A6A1}"/>
              </a:ext>
            </a:extLst>
          </p:cNvPr>
          <p:cNvSpPr/>
          <p:nvPr/>
        </p:nvSpPr>
        <p:spPr>
          <a:xfrm>
            <a:off x="390150" y="3698341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HD Station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A83DEEA-5B6B-47EF-A3D7-16A346645654}"/>
              </a:ext>
            </a:extLst>
          </p:cNvPr>
          <p:cNvSpPr/>
          <p:nvPr/>
        </p:nvSpPr>
        <p:spPr>
          <a:xfrm>
            <a:off x="349077" y="3960059"/>
            <a:ext cx="143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Local display and decode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6EB8D9B-11DE-464B-B94C-B6E61AA4D984}"/>
              </a:ext>
            </a:extLst>
          </p:cNvPr>
          <p:cNvSpPr/>
          <p:nvPr/>
        </p:nvSpPr>
        <p:spPr>
          <a:xfrm>
            <a:off x="2051597" y="3698341"/>
            <a:ext cx="1032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HD Player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7378454-537B-4C64-AF83-88319503BBEA}"/>
              </a:ext>
            </a:extLst>
          </p:cNvPr>
          <p:cNvSpPr/>
          <p:nvPr/>
        </p:nvSpPr>
        <p:spPr>
          <a:xfrm>
            <a:off x="3746251" y="3698341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QVR Pro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616B210-CA99-4C53-B192-41346DC97D31}"/>
              </a:ext>
            </a:extLst>
          </p:cNvPr>
          <p:cNvSpPr/>
          <p:nvPr/>
        </p:nvSpPr>
        <p:spPr>
          <a:xfrm>
            <a:off x="6858820" y="3698341"/>
            <a:ext cx="1963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>
                <a:solidFill>
                  <a:srgbClr val="444942"/>
                </a:solidFill>
              </a:rPr>
              <a:t>Virtualization Station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55A4D36-520E-474C-BF6B-0C36115CCEE6}"/>
              </a:ext>
            </a:extLst>
          </p:cNvPr>
          <p:cNvSpPr/>
          <p:nvPr/>
        </p:nvSpPr>
        <p:spPr>
          <a:xfrm>
            <a:off x="6919598" y="3960059"/>
            <a:ext cx="18342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GPU</a:t>
            </a:r>
            <a:r>
              <a:rPr lang="zh-TW" altLang="en-US" sz="1200" dirty="0"/>
              <a:t> </a:t>
            </a:r>
            <a:r>
              <a:rPr lang="en-US" altLang="zh-TW" sz="1200" dirty="0"/>
              <a:t>passthrough</a:t>
            </a:r>
            <a:endParaRPr lang="zh-TW" altLang="en-US" sz="1200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01531FA-6BA1-47EE-B2C1-1D203DC5F090}"/>
              </a:ext>
            </a:extLst>
          </p:cNvPr>
          <p:cNvSpPr/>
          <p:nvPr/>
        </p:nvSpPr>
        <p:spPr>
          <a:xfrm>
            <a:off x="5496709" y="3698341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dirty="0" err="1">
                <a:solidFill>
                  <a:srgbClr val="444942"/>
                </a:solidFill>
              </a:rPr>
              <a:t>QuAI</a:t>
            </a:r>
            <a:endParaRPr lang="en-US" altLang="zh-TW" b="1" dirty="0">
              <a:solidFill>
                <a:srgbClr val="444942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733A0A9-1822-45A3-A3D7-4F9A2CEE8840}"/>
              </a:ext>
            </a:extLst>
          </p:cNvPr>
          <p:cNvSpPr/>
          <p:nvPr/>
        </p:nvSpPr>
        <p:spPr>
          <a:xfrm>
            <a:off x="5496709" y="3960059"/>
            <a:ext cx="167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AI inference acceleration</a:t>
            </a:r>
            <a:endParaRPr lang="zh-TW" altLang="en-US" sz="1200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E8DA8D1-D832-304E-B868-64A7264CF44A}"/>
              </a:ext>
            </a:extLst>
          </p:cNvPr>
          <p:cNvSpPr/>
          <p:nvPr/>
        </p:nvSpPr>
        <p:spPr>
          <a:xfrm>
            <a:off x="1894491" y="2212407"/>
            <a:ext cx="1671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On-the-fly transcoding &amp; offline transcoding</a:t>
            </a:r>
            <a:endParaRPr lang="zh-TW" altLang="en-US" sz="10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15B2B0E-5A71-A642-AEDE-33E3C5D2304B}"/>
              </a:ext>
            </a:extLst>
          </p:cNvPr>
          <p:cNvSpPr/>
          <p:nvPr/>
        </p:nvSpPr>
        <p:spPr>
          <a:xfrm>
            <a:off x="3504654" y="2205729"/>
            <a:ext cx="16715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On-the-fly transcoding</a:t>
            </a:r>
            <a:endParaRPr lang="zh-TW" altLang="en-US" sz="1000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CF339E9-1357-DA49-9935-18845302BBD1}"/>
              </a:ext>
            </a:extLst>
          </p:cNvPr>
          <p:cNvSpPr/>
          <p:nvPr/>
        </p:nvSpPr>
        <p:spPr>
          <a:xfrm>
            <a:off x="5152121" y="2212353"/>
            <a:ext cx="16715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On-the-fly transcoding</a:t>
            </a:r>
            <a:endParaRPr lang="zh-TW" altLang="en-US" sz="1000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7FAA702-EA76-E348-A99A-BADED16A3BA3}"/>
              </a:ext>
            </a:extLst>
          </p:cNvPr>
          <p:cNvSpPr/>
          <p:nvPr/>
        </p:nvSpPr>
        <p:spPr>
          <a:xfrm>
            <a:off x="1880941" y="3960059"/>
            <a:ext cx="143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Local display and decode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D4C1ECE-0A4B-E84C-BC09-0779983ACA60}"/>
              </a:ext>
            </a:extLst>
          </p:cNvPr>
          <p:cNvSpPr/>
          <p:nvPr/>
        </p:nvSpPr>
        <p:spPr>
          <a:xfrm>
            <a:off x="3610663" y="3960059"/>
            <a:ext cx="143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Local display and decode</a:t>
            </a: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6C32C20-862D-4F85-A101-E283B7064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157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32AE3BF3-B07D-48CD-8522-5E88DB70B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991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90429DE6-50E6-4D8E-849A-DDD1DB18B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157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72E9399-A792-418B-88DE-E246E3C07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991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EA89328A-A545-41C4-AEBC-5116C9507A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95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06C0CF27-C941-4664-950B-7B628D2FB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939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ACDAE5F-3CBF-441B-89DC-5C99110C2F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875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 descr="一張含有 物件, 時鐘, 畫畫, 粉紅色 的圖片&#10;&#10;自動產生的描述">
            <a:extLst>
              <a:ext uri="{FF2B5EF4-FFF2-40B4-BE49-F238E27FC236}">
                <a16:creationId xmlns:a16="http://schemas.microsoft.com/office/drawing/2014/main" id="{F6E760EB-CA3B-4892-8D8B-52E3E346A4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3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 descr="一張含有 畫畫 的圖片&#10;&#10;自動產生的描述">
            <a:extLst>
              <a:ext uri="{FF2B5EF4-FFF2-40B4-BE49-F238E27FC236}">
                <a16:creationId xmlns:a16="http://schemas.microsoft.com/office/drawing/2014/main" id="{17DC9BA7-9368-4B36-BCFE-3B8B5706DB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3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 descr="一張含有 時鐘, 綠色, 黑色 的圖片&#10;&#10;自動產生的描述">
            <a:extLst>
              <a:ext uri="{FF2B5EF4-FFF2-40B4-BE49-F238E27FC236}">
                <a16:creationId xmlns:a16="http://schemas.microsoft.com/office/drawing/2014/main" id="{33BC1DFA-8754-428A-A834-0D35F2652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95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693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524">
            <a:extLst>
              <a:ext uri="{FF2B5EF4-FFF2-40B4-BE49-F238E27FC236}">
                <a16:creationId xmlns:a16="http://schemas.microsoft.com/office/drawing/2014/main" id="{1F6AAD44-0CEF-4E49-B2B0-02167949FC2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129" y="1177979"/>
            <a:ext cx="2044871" cy="133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9121EE-0FE9-FA49-BED1-CF2C4615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8" y="22881"/>
            <a:ext cx="8968271" cy="85725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GPU-accelerated Application- </a:t>
            </a:r>
            <a:r>
              <a:rPr kumimoji="1" lang="en-US" altLang="zh-TW" dirty="0"/>
              <a:t>Multimedia Workers</a:t>
            </a:r>
            <a:endParaRPr kumimoji="1" lang="zh-TW" altLang="en-US" dirty="0"/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F2102EE5-EC38-5348-8FAB-DA4A9C5AEF08}"/>
              </a:ext>
            </a:extLst>
          </p:cNvPr>
          <p:cNvCxnSpPr>
            <a:cxnSpLocks/>
          </p:cNvCxnSpPr>
          <p:nvPr/>
        </p:nvCxnSpPr>
        <p:spPr>
          <a:xfrm>
            <a:off x="4185404" y="2427631"/>
            <a:ext cx="1750159" cy="95530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991D5D96-9A8A-3E4B-929C-843354D09E2B}"/>
              </a:ext>
            </a:extLst>
          </p:cNvPr>
          <p:cNvCxnSpPr>
            <a:cxnSpLocks/>
          </p:cNvCxnSpPr>
          <p:nvPr/>
        </p:nvCxnSpPr>
        <p:spPr>
          <a:xfrm>
            <a:off x="3544594" y="2690143"/>
            <a:ext cx="0" cy="6927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A6297A4-DEE8-BA4E-B8BE-401E935F12F3}"/>
              </a:ext>
            </a:extLst>
          </p:cNvPr>
          <p:cNvSpPr txBox="1"/>
          <p:nvPr/>
        </p:nvSpPr>
        <p:spPr>
          <a:xfrm>
            <a:off x="498202" y="2694068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chemeClr val="accent6">
                    <a:lumMod val="75000"/>
                  </a:schemeClr>
                </a:solidFill>
              </a:rPr>
              <a:t>HD Station</a:t>
            </a:r>
          </a:p>
          <a:p>
            <a:r>
              <a:rPr kumimoji="1" lang="en-US" altLang="zh-TW" dirty="0"/>
              <a:t>HDMI </a:t>
            </a:r>
            <a:r>
              <a:rPr kumimoji="1" lang="en-US" altLang="zh-TW" dirty="0" err="1"/>
              <a:t>ouput</a:t>
            </a:r>
            <a:endParaRPr kumimoji="1"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1C63DF9-A0C7-364F-95AB-B515F35E2222}"/>
              </a:ext>
            </a:extLst>
          </p:cNvPr>
          <p:cNvSpPr txBox="1"/>
          <p:nvPr/>
        </p:nvSpPr>
        <p:spPr>
          <a:xfrm rot="1800000">
            <a:off x="4220975" y="2441903"/>
            <a:ext cx="20152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chemeClr val="accent6">
                    <a:lumMod val="75000"/>
                  </a:schemeClr>
                </a:solidFill>
              </a:rPr>
              <a:t>File Station</a:t>
            </a:r>
          </a:p>
          <a:p>
            <a:r>
              <a:rPr kumimoji="1" lang="en-US" altLang="zh-CN" sz="1200" dirty="0"/>
              <a:t>Video preview acceleration</a:t>
            </a:r>
            <a:endParaRPr kumimoji="1" lang="zh-TW" altLang="en-US" sz="1200"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74C9A69-1F9A-A64F-A05B-A6DE74747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57" y="3474572"/>
            <a:ext cx="1951406" cy="1146333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5601CF-3F9D-9F41-8DE8-9E2A947C78E0}"/>
              </a:ext>
            </a:extLst>
          </p:cNvPr>
          <p:cNvSpPr txBox="1"/>
          <p:nvPr/>
        </p:nvSpPr>
        <p:spPr>
          <a:xfrm>
            <a:off x="3535880" y="2774939"/>
            <a:ext cx="15135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>
                <a:solidFill>
                  <a:schemeClr val="accent6">
                    <a:lumMod val="75000"/>
                  </a:schemeClr>
                </a:solidFill>
              </a:rPr>
              <a:t>File Station</a:t>
            </a:r>
          </a:p>
          <a:p>
            <a:r>
              <a:rPr kumimoji="1" lang="en-US" altLang="zh-TW" sz="1200" dirty="0"/>
              <a:t>Offline transcoding and sharing</a:t>
            </a:r>
            <a:endParaRPr kumimoji="1" lang="zh-TW" altLang="en-US" sz="1200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BD5D396-46E5-A049-B0B0-187C688E6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256" y="2955066"/>
            <a:ext cx="1960534" cy="1146334"/>
          </a:xfrm>
          <a:prstGeom prst="rect">
            <a:avLst/>
          </a:prstGeom>
        </p:spPr>
      </p:pic>
      <p:cxnSp>
        <p:nvCxnSpPr>
          <p:cNvPr id="37" name="直線箭頭接點 36">
            <a:extLst>
              <a:ext uri="{FF2B5EF4-FFF2-40B4-BE49-F238E27FC236}">
                <a16:creationId xmlns:a16="http://schemas.microsoft.com/office/drawing/2014/main" id="{167031C3-C95A-8F40-9F19-4875319532AD}"/>
              </a:ext>
            </a:extLst>
          </p:cNvPr>
          <p:cNvCxnSpPr>
            <a:cxnSpLocks/>
          </p:cNvCxnSpPr>
          <p:nvPr/>
        </p:nvCxnSpPr>
        <p:spPr>
          <a:xfrm>
            <a:off x="4310669" y="1910970"/>
            <a:ext cx="1867615" cy="1601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42A51F2-F6EB-B84B-BCCA-64925D39FEA9}"/>
              </a:ext>
            </a:extLst>
          </p:cNvPr>
          <p:cNvSpPr txBox="1"/>
          <p:nvPr/>
        </p:nvSpPr>
        <p:spPr>
          <a:xfrm>
            <a:off x="4322402" y="1356207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>
                    <a:lumMod val="75000"/>
                  </a:schemeClr>
                </a:solidFill>
              </a:rPr>
              <a:t>Media streaming Add-on</a:t>
            </a:r>
            <a:endParaRPr kumimoji="1"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dirty="0"/>
              <a:t>Stream acceleration</a:t>
            </a:r>
            <a:endParaRPr kumimoji="1" lang="zh-TW" altLang="en-US" dirty="0"/>
          </a:p>
        </p:txBody>
      </p:sp>
      <p:cxnSp>
        <p:nvCxnSpPr>
          <p:cNvPr id="43" name="直線箭頭接點 42">
            <a:extLst>
              <a:ext uri="{FF2B5EF4-FFF2-40B4-BE49-F238E27FC236}">
                <a16:creationId xmlns:a16="http://schemas.microsoft.com/office/drawing/2014/main" id="{0F2B7676-4CF6-8C46-B3C8-A6B3BAB7E748}"/>
              </a:ext>
            </a:extLst>
          </p:cNvPr>
          <p:cNvCxnSpPr>
            <a:cxnSpLocks/>
          </p:cNvCxnSpPr>
          <p:nvPr/>
        </p:nvCxnSpPr>
        <p:spPr>
          <a:xfrm>
            <a:off x="1700036" y="1958071"/>
            <a:ext cx="811341" cy="0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3A4C258-432A-5C41-92A8-23D11869612D}"/>
              </a:ext>
            </a:extLst>
          </p:cNvPr>
          <p:cNvSpPr txBox="1"/>
          <p:nvPr/>
        </p:nvSpPr>
        <p:spPr>
          <a:xfrm>
            <a:off x="1663761" y="1422438"/>
            <a:ext cx="81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Material Ingest</a:t>
            </a:r>
            <a:endParaRPr kumimoji="1" lang="zh-TW" altLang="en-US" sz="1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Picture 51">
            <a:extLst>
              <a:ext uri="{FF2B5EF4-FFF2-40B4-BE49-F238E27FC236}">
                <a16:creationId xmlns:a16="http://schemas.microsoft.com/office/drawing/2014/main" id="{6A6D2A15-A892-5F40-9FD5-E30B49F0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58" y="1243542"/>
            <a:ext cx="1664738" cy="936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5A509F1F-B569-144A-B8E9-C02490F9098B}"/>
              </a:ext>
            </a:extLst>
          </p:cNvPr>
          <p:cNvSpPr/>
          <p:nvPr/>
        </p:nvSpPr>
        <p:spPr>
          <a:xfrm>
            <a:off x="6290881" y="2240237"/>
            <a:ext cx="2712602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kumimoji="1" lang="en-US" altLang="zh-TW" err="1"/>
              <a:t>AppTV</a:t>
            </a:r>
            <a:r>
              <a:rPr kumimoji="1" lang="en-US" altLang="zh-TW"/>
              <a:t>/ Chrome Cast/ smart TV</a:t>
            </a:r>
            <a:endParaRPr kumimoji="1"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275AD3F6-6528-274C-975A-0807CADFF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54" y="3960881"/>
            <a:ext cx="705534" cy="7055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B461E6-9BBE-C94C-859A-56206F68C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8" b="96377" l="1937" r="94915">
                        <a14:foregroundMark x1="7990" y1="47645" x2="7990" y2="47645"/>
                        <a14:foregroundMark x1="4358" y1="46196" x2="4358" y2="46196"/>
                        <a14:foregroundMark x1="6295" y1="40399" x2="6295" y2="40399"/>
                        <a14:foregroundMark x1="16465" y1="14130" x2="16465" y2="14130"/>
                        <a14:foregroundMark x1="8475" y1="4348" x2="8475" y2="4348"/>
                        <a14:foregroundMark x1="69855" y1="84058" x2="69855" y2="84058"/>
                        <a14:foregroundMark x1="91889" y1="55978" x2="91889" y2="55978"/>
                        <a14:foregroundMark x1="95157" y1="85870" x2="95157" y2="85870"/>
                        <a14:foregroundMark x1="81477" y1="96377" x2="81477" y2="96377"/>
                        <a14:foregroundMark x1="1937" y1="55254" x2="1937" y2="5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3" y="1354934"/>
            <a:ext cx="1387559" cy="927279"/>
          </a:xfrm>
          <a:prstGeom prst="rect">
            <a:avLst/>
          </a:prstGeom>
        </p:spPr>
      </p:pic>
      <p:pic>
        <p:nvPicPr>
          <p:cNvPr id="34" name="Picture 28">
            <a:extLst>
              <a:ext uri="{FF2B5EF4-FFF2-40B4-BE49-F238E27FC236}">
                <a16:creationId xmlns:a16="http://schemas.microsoft.com/office/drawing/2014/main" id="{A37F793C-A8EE-44F5-A5F8-14231DBC02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949" y="1668972"/>
            <a:ext cx="750135" cy="616992"/>
          </a:xfrm>
          <a:prstGeom prst="rect">
            <a:avLst/>
          </a:prstGeom>
        </p:spPr>
      </p:pic>
      <p:pic>
        <p:nvPicPr>
          <p:cNvPr id="36" name="Shape 369" descr="「streaming device icon png」的圖片搜尋結果">
            <a:extLst>
              <a:ext uri="{FF2B5EF4-FFF2-40B4-BE49-F238E27FC236}">
                <a16:creationId xmlns:a16="http://schemas.microsoft.com/office/drawing/2014/main" id="{07D13D08-1D1A-408A-8EEB-B1CFDAF2670E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732" y="1216691"/>
            <a:ext cx="882374" cy="4593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直線箭頭接點 12">
            <a:extLst>
              <a:ext uri="{FF2B5EF4-FFF2-40B4-BE49-F238E27FC236}">
                <a16:creationId xmlns:a16="http://schemas.microsoft.com/office/drawing/2014/main" id="{758938C2-F37E-4DE4-BBBD-4EADBF3397CF}"/>
              </a:ext>
            </a:extLst>
          </p:cNvPr>
          <p:cNvCxnSpPr>
            <a:cxnSpLocks/>
          </p:cNvCxnSpPr>
          <p:nvPr/>
        </p:nvCxnSpPr>
        <p:spPr>
          <a:xfrm flipH="1">
            <a:off x="2328568" y="2465056"/>
            <a:ext cx="920460" cy="88658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Shape 215">
            <a:extLst>
              <a:ext uri="{FF2B5EF4-FFF2-40B4-BE49-F238E27FC236}">
                <a16:creationId xmlns:a16="http://schemas.microsoft.com/office/drawing/2014/main" id="{E028F5EA-61AB-4961-BBAD-1725BF532BEF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56642" y="3343055"/>
            <a:ext cx="2250957" cy="141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F6679C6-0487-9C4B-A604-099C458833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147" y="1258166"/>
            <a:ext cx="1817965" cy="14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6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光, 自行車, 坐, 水 的圖片&#10;&#10;自動產生的描述">
            <a:extLst>
              <a:ext uri="{FF2B5EF4-FFF2-40B4-BE49-F238E27FC236}">
                <a16:creationId xmlns:a16="http://schemas.microsoft.com/office/drawing/2014/main" id="{B8643980-C0B6-4591-9866-D4F2A7072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0" y="1066619"/>
            <a:ext cx="2235909" cy="209752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A3568F6-C682-954B-BDD0-8924ECDF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GPU-accelerated Application- </a:t>
            </a:r>
            <a:r>
              <a:rPr kumimoji="1" lang="en-US" altLang="zh-TW" dirty="0"/>
              <a:t>AI Inference NAS</a:t>
            </a:r>
            <a:endParaRPr kumimoji="1" lang="zh-TW" altLang="en-US" dirty="0"/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B10D3BA1-36CB-AB4D-AF5A-9D8D225D0807}"/>
              </a:ext>
            </a:extLst>
          </p:cNvPr>
          <p:cNvSpPr txBox="1"/>
          <p:nvPr/>
        </p:nvSpPr>
        <p:spPr>
          <a:xfrm>
            <a:off x="3903003" y="1032813"/>
            <a:ext cx="4553663" cy="1420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The last step of the AI is built up </a:t>
            </a:r>
            <a:r>
              <a:rPr lang="en-US" altLang="zh-C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an</a:t>
            </a:r>
            <a:r>
              <a:rPr lang="en-US" altLang="zh-CN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inference host according to the Deep Learning model. GPU cards have been widely adopted to accelerate the inference process.</a:t>
            </a:r>
            <a:r>
              <a:rPr lang="zh-CN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QuAI</a:t>
            </a:r>
            <a:r>
              <a:rPr lang="en-US" altLang="zh-CN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SDK and GPU assist accelerate technology has been used in Medical Inference successfully. </a:t>
            </a:r>
            <a:endParaRPr lang="zh-CN" altLang="en-US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圖片 9" descr="一張含有 黑暗, 建築物, 窗戶, 相片 的圖片&#10;&#10;自動產生的描述">
            <a:extLst>
              <a:ext uri="{FF2B5EF4-FFF2-40B4-BE49-F238E27FC236}">
                <a16:creationId xmlns:a16="http://schemas.microsoft.com/office/drawing/2014/main" id="{00DC1F2C-CCE1-4AB7-900B-C4DBF738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81" y="2010199"/>
            <a:ext cx="2935524" cy="28394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928D2B4-B832-F54C-A304-8058A5F84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48" y="2605820"/>
            <a:ext cx="2648357" cy="21528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B581686-570A-424E-802A-15CF7C5D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579" y="3050135"/>
            <a:ext cx="1785931" cy="16876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AAD8C34-D518-174C-A94E-801646D54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426" y="2241379"/>
            <a:ext cx="752995" cy="7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6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800" dirty="0"/>
              <a:t>GPU-accelerated Applications - </a:t>
            </a:r>
            <a:r>
              <a:rPr lang="en-US" altLang="zh-TW" sz="2700" dirty="0">
                <a:latin typeface="Arial" panose="020B0604020202020204" pitchFamily="34" charset="0"/>
                <a:sym typeface="Arial" panose="020B0604020202020204" pitchFamily="34" charset="0"/>
              </a:rPr>
              <a:t>Virtualization Station</a:t>
            </a:r>
            <a:endParaRPr lang="zh-TW" altLang="en-US" sz="27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B5145C5C-AEAF-0D42-98D1-6DB87EE77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970" y="3892288"/>
            <a:ext cx="924539" cy="9564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70233E-5C0E-1740-95F5-778EA6363E57}"/>
              </a:ext>
            </a:extLst>
          </p:cNvPr>
          <p:cNvSpPr/>
          <p:nvPr/>
        </p:nvSpPr>
        <p:spPr>
          <a:xfrm>
            <a:off x="211946" y="1310164"/>
            <a:ext cx="3836233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 Virtualization Station, you can create multiple virtual machines to run various operating systems such as Windows, Linux, UNIX and Android on a QNAP NAS.</a:t>
            </a:r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B258E2E-F638-8A46-BF32-D0DAFAAB247C}"/>
              </a:ext>
            </a:extLst>
          </p:cNvPr>
          <p:cNvSpPr/>
          <p:nvPr/>
        </p:nvSpPr>
        <p:spPr>
          <a:xfrm>
            <a:off x="211945" y="2715180"/>
            <a:ext cx="3836233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zh-TW" altLang="en-US" sz="1200" dirty="0"/>
              <a:t>Operate VM via 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remote desktop</a:t>
            </a:r>
            <a:endParaRPr lang="zh-TW" altLang="en-US" sz="1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zh-TW" altLang="en-US" sz="1200" dirty="0"/>
              <a:t>VM Import/Export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zh-TW" altLang="zh-TW" sz="1200" dirty="0"/>
              <a:t>VM backup and sn</a:t>
            </a:r>
            <a:r>
              <a:rPr lang="en-US" altLang="zh-TW" sz="1200" dirty="0" err="1"/>
              <a:t>apshot</a:t>
            </a:r>
            <a:endParaRPr lang="en-US" altLang="zh-TW" sz="1200" dirty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en-US" altLang="zh-TW" sz="1200" dirty="0"/>
              <a:t>Virtual switch: support multiple network modes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en-US" altLang="zh-TW" sz="1200" dirty="0"/>
              <a:t>Support USB device connection</a:t>
            </a:r>
          </a:p>
          <a:p>
            <a:pPr marL="285750" indent="-285750">
              <a:spcBef>
                <a:spcPts val="200"/>
              </a:spcBef>
              <a:buClr>
                <a:schemeClr val="tx1"/>
              </a:buClr>
              <a:buFont typeface="Arial"/>
              <a:buChar char="•"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GPU passthrough </a:t>
            </a:r>
            <a:r>
              <a:rPr lang="en-US" altLang="zh-TW" sz="1200" dirty="0"/>
              <a:t>with an external graphics card for VM</a:t>
            </a:r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endParaRPr lang="en-US" altLang="zh-TW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3A6C342B-D247-6E41-B70C-129E8087A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78" y="1357595"/>
            <a:ext cx="4849807" cy="271517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5753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94E67A6-C683-47F1-AA4E-E70709FA4ABC}"/>
              </a:ext>
            </a:extLst>
          </p:cNvPr>
          <p:cNvSpPr txBox="1"/>
          <p:nvPr/>
        </p:nvSpPr>
        <p:spPr>
          <a:xfrm>
            <a:off x="522203" y="2077246"/>
            <a:ext cx="3038893" cy="400110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dirty="0" err="1"/>
              <a:t>QuTS</a:t>
            </a:r>
            <a:r>
              <a:rPr lang="en-US" altLang="zh-TW" sz="2000" dirty="0"/>
              <a:t> hero with ZFS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F1384BE-2931-4540-92C1-D174748CA763}"/>
              </a:ext>
            </a:extLst>
          </p:cNvPr>
          <p:cNvCxnSpPr>
            <a:cxnSpLocks/>
          </p:cNvCxnSpPr>
          <p:nvPr/>
        </p:nvCxnSpPr>
        <p:spPr>
          <a:xfrm>
            <a:off x="583007" y="1944286"/>
            <a:ext cx="29027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A42C6F3-7915-45AA-A069-0CF395AFC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816" y="952106"/>
            <a:ext cx="3346016" cy="1125140"/>
          </a:xfrm>
        </p:spPr>
        <p:txBody>
          <a:bodyPr/>
          <a:lstStyle/>
          <a:p>
            <a:r>
              <a:rPr lang="en-US" altLang="zh-TW" dirty="0">
                <a:latin typeface="+mj-lt"/>
              </a:rPr>
              <a:t>Enterprise OS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6065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F5EC5A-CFD3-4008-9E10-D64611BAD452}"/>
              </a:ext>
            </a:extLst>
          </p:cNvPr>
          <p:cNvSpPr txBox="1"/>
          <p:nvPr/>
        </p:nvSpPr>
        <p:spPr>
          <a:xfrm>
            <a:off x="4304892" y="1506764"/>
            <a:ext cx="472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best choice!</a:t>
            </a:r>
            <a:endParaRPr lang="zh-TW" altLang="en-US" sz="3600" b="1" dirty="0">
              <a:solidFill>
                <a:srgbClr val="44494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副標題 16">
            <a:extLst>
              <a:ext uri="{FF2B5EF4-FFF2-40B4-BE49-F238E27FC236}">
                <a16:creationId xmlns:a16="http://schemas.microsoft.com/office/drawing/2014/main" id="{82EF476F-1F2F-49B4-A57F-EED298676955}"/>
              </a:ext>
            </a:extLst>
          </p:cNvPr>
          <p:cNvSpPr txBox="1">
            <a:spLocks/>
          </p:cNvSpPr>
          <p:nvPr/>
        </p:nvSpPr>
        <p:spPr>
          <a:xfrm>
            <a:off x="4045493" y="4734872"/>
            <a:ext cx="3693154" cy="242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>
            <a:extLst>
              <a:ext uri="{FF2B5EF4-FFF2-40B4-BE49-F238E27FC236}">
                <a16:creationId xmlns:a16="http://schemas.microsoft.com/office/drawing/2014/main" id="{E274247D-A5B0-488A-98DF-78CAB7A5F58A}"/>
              </a:ext>
            </a:extLst>
          </p:cNvPr>
          <p:cNvGrpSpPr/>
          <p:nvPr/>
        </p:nvGrpSpPr>
        <p:grpSpPr>
          <a:xfrm>
            <a:off x="4088354" y="3362683"/>
            <a:ext cx="3134797" cy="980077"/>
            <a:chOff x="320645" y="2119057"/>
            <a:chExt cx="3357004" cy="980077"/>
          </a:xfrm>
        </p:grpSpPr>
        <p:sp>
          <p:nvSpPr>
            <p:cNvPr id="61" name="矩形: 剪去對角角落 60">
              <a:extLst>
                <a:ext uri="{FF2B5EF4-FFF2-40B4-BE49-F238E27FC236}">
                  <a16:creationId xmlns:a16="http://schemas.microsoft.com/office/drawing/2014/main" id="{152206B4-7510-467F-AF58-FF6668E6CEAE}"/>
                </a:ext>
              </a:extLst>
            </p:cNvPr>
            <p:cNvSpPr/>
            <p:nvPr/>
          </p:nvSpPr>
          <p:spPr>
            <a:xfrm>
              <a:off x="376600" y="2233820"/>
              <a:ext cx="3301049" cy="865314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3882E267-0FBC-458D-88DC-0FCEEF6C33F1}"/>
                </a:ext>
              </a:extLst>
            </p:cNvPr>
            <p:cNvSpPr/>
            <p:nvPr/>
          </p:nvSpPr>
          <p:spPr>
            <a:xfrm>
              <a:off x="320645" y="2119057"/>
              <a:ext cx="3283345" cy="905386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2651228-C42F-4B33-A735-5610BE15AAF8}"/>
              </a:ext>
            </a:extLst>
          </p:cNvPr>
          <p:cNvGrpSpPr/>
          <p:nvPr/>
        </p:nvGrpSpPr>
        <p:grpSpPr>
          <a:xfrm>
            <a:off x="271302" y="2119057"/>
            <a:ext cx="3682035" cy="980077"/>
            <a:chOff x="320645" y="2119057"/>
            <a:chExt cx="3337288" cy="980077"/>
          </a:xfrm>
        </p:grpSpPr>
        <p:sp>
          <p:nvSpPr>
            <p:cNvPr id="37" name="矩形: 剪去對角角落 36">
              <a:extLst>
                <a:ext uri="{FF2B5EF4-FFF2-40B4-BE49-F238E27FC236}">
                  <a16:creationId xmlns:a16="http://schemas.microsoft.com/office/drawing/2014/main" id="{482E19EE-0A61-43DA-B41C-9093425ACC88}"/>
                </a:ext>
              </a:extLst>
            </p:cNvPr>
            <p:cNvSpPr/>
            <p:nvPr/>
          </p:nvSpPr>
          <p:spPr>
            <a:xfrm>
              <a:off x="356884" y="2233820"/>
              <a:ext cx="3301049" cy="865314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74C93D2D-5A3A-4B1E-8998-07E62F97DFD6}"/>
                </a:ext>
              </a:extLst>
            </p:cNvPr>
            <p:cNvSpPr/>
            <p:nvPr/>
          </p:nvSpPr>
          <p:spPr>
            <a:xfrm>
              <a:off x="320645" y="2119057"/>
              <a:ext cx="3283345" cy="905386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6CA4C2FC-159C-46EE-84E2-ACA4B4CCAD1C}"/>
              </a:ext>
            </a:extLst>
          </p:cNvPr>
          <p:cNvSpPr/>
          <p:nvPr/>
        </p:nvSpPr>
        <p:spPr>
          <a:xfrm>
            <a:off x="302255" y="2196523"/>
            <a:ext cx="3537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Enterprises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implement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 lot of All Flash solutions, and SSD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wear out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has become the key to IT cost structure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81F58DA-8E95-499C-AC1C-F1CEFA50C167}"/>
              </a:ext>
            </a:extLst>
          </p:cNvPr>
          <p:cNvSpPr/>
          <p:nvPr/>
        </p:nvSpPr>
        <p:spPr>
          <a:xfrm>
            <a:off x="4890055" y="640628"/>
            <a:ext cx="4079924" cy="83896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70A5040-0F49-4B72-B625-159B006E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21" y="53566"/>
            <a:ext cx="6343380" cy="927278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ts val="3750"/>
              </a:lnSpc>
            </a:pPr>
            <a:r>
              <a:rPr lang="en-US" altLang="zh-TW" dirty="0"/>
              <a:t>Why we </a:t>
            </a:r>
            <a:r>
              <a:rPr lang="en-US" dirty="0"/>
              <a:t>choose ZFS file system for </a:t>
            </a:r>
            <a:r>
              <a:rPr lang="en-US" altLang="zh-TW" dirty="0"/>
              <a:t>our enterprise NAS</a:t>
            </a:r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281BC3-B436-4926-AAAA-15E9977A28E4}"/>
              </a:ext>
            </a:extLst>
          </p:cNvPr>
          <p:cNvSpPr/>
          <p:nvPr/>
        </p:nvSpPr>
        <p:spPr>
          <a:xfrm>
            <a:off x="5064252" y="717301"/>
            <a:ext cx="3849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/>
              <a:t>The 3rd </a:t>
            </a:r>
            <a:r>
              <a:rPr lang="en-US" altLang="zh-TW" sz="2000" b="1" dirty="0" err="1"/>
              <a:t>QuTS</a:t>
            </a:r>
            <a:r>
              <a:rPr lang="en-US" altLang="zh-TW" sz="2000" b="1" dirty="0"/>
              <a:t> hero dedicated machine launched by QNAP</a:t>
            </a:r>
            <a:endParaRPr lang="zh-TW" altLang="en-US" sz="20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D97828B-A5D9-4D1B-A6F1-30A03AD63D30}"/>
              </a:ext>
            </a:extLst>
          </p:cNvPr>
          <p:cNvSpPr/>
          <p:nvPr/>
        </p:nvSpPr>
        <p:spPr>
          <a:xfrm>
            <a:off x="174021" y="1556267"/>
            <a:ext cx="5852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/>
              <a:t>Because we know that enterprises all value these ...</a:t>
            </a: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A8C64AC-29BE-4EF6-B77D-6A6F82B78FC2}"/>
              </a:ext>
            </a:extLst>
          </p:cNvPr>
          <p:cNvGrpSpPr/>
          <p:nvPr/>
        </p:nvGrpSpPr>
        <p:grpSpPr>
          <a:xfrm>
            <a:off x="7425729" y="1684243"/>
            <a:ext cx="1421120" cy="2899633"/>
            <a:chOff x="7548921" y="256165"/>
            <a:chExt cx="1291399" cy="2634952"/>
          </a:xfrm>
        </p:grpSpPr>
        <p:pic>
          <p:nvPicPr>
            <p:cNvPr id="50" name="圖片 49" descr="一張含有 時鐘 的圖片&#10;&#10;自動產生的描述">
              <a:extLst>
                <a:ext uri="{FF2B5EF4-FFF2-40B4-BE49-F238E27FC236}">
                  <a16:creationId xmlns:a16="http://schemas.microsoft.com/office/drawing/2014/main" id="{38EC6992-0E21-4FC0-91B8-F9A428BFC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97"/>
            <a:stretch/>
          </p:blipFill>
          <p:spPr>
            <a:xfrm flipH="1">
              <a:off x="7548921" y="256165"/>
              <a:ext cx="1291399" cy="2634952"/>
            </a:xfrm>
            <a:prstGeom prst="rect">
              <a:avLst/>
            </a:prstGeom>
          </p:spPr>
        </p:pic>
        <p:pic>
          <p:nvPicPr>
            <p:cNvPr id="51" name="圖片 50" descr="一張含有 電子用品, 監視器, 螢幕 的圖片&#10;&#10;自動產生的描述">
              <a:extLst>
                <a:ext uri="{FF2B5EF4-FFF2-40B4-BE49-F238E27FC236}">
                  <a16:creationId xmlns:a16="http://schemas.microsoft.com/office/drawing/2014/main" id="{7F128BB3-1ABB-400A-8D57-4989FCC2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9954" y="390123"/>
              <a:ext cx="588842" cy="1040588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BFF2067B-762A-41DB-BD19-3BEC5F3FAB2A}"/>
              </a:ext>
            </a:extLst>
          </p:cNvPr>
          <p:cNvGrpSpPr/>
          <p:nvPr/>
        </p:nvGrpSpPr>
        <p:grpSpPr>
          <a:xfrm>
            <a:off x="271302" y="3362683"/>
            <a:ext cx="3682035" cy="980077"/>
            <a:chOff x="320645" y="2119057"/>
            <a:chExt cx="3337288" cy="980077"/>
          </a:xfrm>
        </p:grpSpPr>
        <p:sp>
          <p:nvSpPr>
            <p:cNvPr id="53" name="矩形: 剪去對角角落 52">
              <a:extLst>
                <a:ext uri="{FF2B5EF4-FFF2-40B4-BE49-F238E27FC236}">
                  <a16:creationId xmlns:a16="http://schemas.microsoft.com/office/drawing/2014/main" id="{C16D4D2D-8F0E-46FB-9601-7340C652CBDD}"/>
                </a:ext>
              </a:extLst>
            </p:cNvPr>
            <p:cNvSpPr/>
            <p:nvPr/>
          </p:nvSpPr>
          <p:spPr>
            <a:xfrm>
              <a:off x="356884" y="2233820"/>
              <a:ext cx="3301049" cy="865314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5198B801-77C4-4CE7-9D98-FECE11C7154F}"/>
                </a:ext>
              </a:extLst>
            </p:cNvPr>
            <p:cNvSpPr/>
            <p:nvPr/>
          </p:nvSpPr>
          <p:spPr>
            <a:xfrm>
              <a:off x="320645" y="2119057"/>
              <a:ext cx="3283345" cy="905386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CED5F45F-CCDF-45D2-998B-891B5B3609AD}"/>
              </a:ext>
            </a:extLst>
          </p:cNvPr>
          <p:cNvSpPr/>
          <p:nvPr/>
        </p:nvSpPr>
        <p:spPr>
          <a:xfrm>
            <a:off x="4128336" y="3440149"/>
            <a:ext cx="29809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Corporate 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cannot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tolerate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unintentional error; it is essential to ensure data integrity.</a:t>
            </a: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65630075-0E84-4914-92F7-019BDF9AB6FD}"/>
              </a:ext>
            </a:extLst>
          </p:cNvPr>
          <p:cNvGrpSpPr/>
          <p:nvPr/>
        </p:nvGrpSpPr>
        <p:grpSpPr>
          <a:xfrm>
            <a:off x="4088354" y="2119057"/>
            <a:ext cx="3134797" cy="980077"/>
            <a:chOff x="320645" y="2119057"/>
            <a:chExt cx="3357004" cy="980077"/>
          </a:xfrm>
        </p:grpSpPr>
        <p:sp>
          <p:nvSpPr>
            <p:cNvPr id="57" name="矩形: 剪去對角角落 56">
              <a:extLst>
                <a:ext uri="{FF2B5EF4-FFF2-40B4-BE49-F238E27FC236}">
                  <a16:creationId xmlns:a16="http://schemas.microsoft.com/office/drawing/2014/main" id="{4E03D19B-138B-4BCA-80E6-7DDF3E40F0F2}"/>
                </a:ext>
              </a:extLst>
            </p:cNvPr>
            <p:cNvSpPr/>
            <p:nvPr/>
          </p:nvSpPr>
          <p:spPr>
            <a:xfrm>
              <a:off x="376600" y="2233820"/>
              <a:ext cx="3301049" cy="865314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E2478A95-9BD6-4974-A6A9-7CB751879AE0}"/>
                </a:ext>
              </a:extLst>
            </p:cNvPr>
            <p:cNvSpPr/>
            <p:nvPr/>
          </p:nvSpPr>
          <p:spPr>
            <a:xfrm>
              <a:off x="320645" y="2119057"/>
              <a:ext cx="3283345" cy="905386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DCDEF1C6-2118-42B8-8A1C-590CFF67E165}"/>
              </a:ext>
            </a:extLst>
          </p:cNvPr>
          <p:cNvSpPr/>
          <p:nvPr/>
        </p:nvSpPr>
        <p:spPr>
          <a:xfrm>
            <a:off x="4119306" y="2196523"/>
            <a:ext cx="29310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Digital transformation relies on massive data analysis and requires PB-level storage space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2F146C3-A876-496D-9A81-3773B393B45B}"/>
              </a:ext>
            </a:extLst>
          </p:cNvPr>
          <p:cNvSpPr/>
          <p:nvPr/>
        </p:nvSpPr>
        <p:spPr>
          <a:xfrm>
            <a:off x="265265" y="3440149"/>
            <a:ext cx="3681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Instant disaster recovery capability &amp; complete data protection are the competitiveness indexes of an enterprise</a:t>
            </a:r>
          </a:p>
        </p:txBody>
      </p:sp>
    </p:spTree>
    <p:extLst>
      <p:ext uri="{BB962C8B-B14F-4D97-AF65-F5344CB8AC3E}">
        <p14:creationId xmlns:p14="http://schemas.microsoft.com/office/powerpoint/2010/main" val="228805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: 剪去對角角落 124">
            <a:extLst>
              <a:ext uri="{FF2B5EF4-FFF2-40B4-BE49-F238E27FC236}">
                <a16:creationId xmlns:a16="http://schemas.microsoft.com/office/drawing/2014/main" id="{1C39BDBE-5CFB-4450-9A2E-0A0611F71B67}"/>
              </a:ext>
            </a:extLst>
          </p:cNvPr>
          <p:cNvSpPr/>
          <p:nvPr/>
        </p:nvSpPr>
        <p:spPr>
          <a:xfrm>
            <a:off x="364678" y="2721750"/>
            <a:ext cx="2168087" cy="2010298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矩形: 剪去對角角落 125">
            <a:extLst>
              <a:ext uri="{FF2B5EF4-FFF2-40B4-BE49-F238E27FC236}">
                <a16:creationId xmlns:a16="http://schemas.microsoft.com/office/drawing/2014/main" id="{910E1ACD-B5A5-4908-A39F-AC54EC4BFF4E}"/>
              </a:ext>
            </a:extLst>
          </p:cNvPr>
          <p:cNvSpPr/>
          <p:nvPr/>
        </p:nvSpPr>
        <p:spPr>
          <a:xfrm>
            <a:off x="379027" y="1338286"/>
            <a:ext cx="2109572" cy="1288208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750"/>
              </a:lnSpc>
            </a:pPr>
            <a:r>
              <a:rPr lang="zh-TW" altLang="en-US" dirty="0"/>
              <a:t>Powerful </a:t>
            </a:r>
            <a:r>
              <a:rPr lang="en-US" altLang="zh-TW" dirty="0"/>
              <a:t>d</a:t>
            </a:r>
            <a:r>
              <a:rPr lang="zh-TW" altLang="en-US" dirty="0"/>
              <a:t>ata reduction: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zh-TW" altLang="en-US" dirty="0">
                <a:sym typeface="Arial" panose="020B0604020202020204" pitchFamily="34" charset="0"/>
              </a:rPr>
              <a:t>Extend the SSD endurance</a:t>
            </a:r>
            <a:endParaRPr lang="zh-TW" altLang="en-US" dirty="0"/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524068" y="1346621"/>
            <a:ext cx="2055474" cy="119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>
              <a:lnSpc>
                <a:spcPts val="2400"/>
              </a:lnSpc>
              <a:buClr>
                <a:schemeClr val="accent2"/>
              </a:buClr>
              <a:buSzPts val="2400"/>
            </a:pPr>
            <a:r>
              <a:rPr lang="en-US" b="1" dirty="0">
                <a:solidFill>
                  <a:srgbClr val="FFC000"/>
                </a:solidFill>
                <a:sym typeface="Arial" panose="020B0604020202020204" pitchFamily="34" charset="0"/>
              </a:rPr>
              <a:t>ZFS </a:t>
            </a:r>
            <a:r>
              <a:rPr lang="en-US" altLang="zh-TW" b="1" dirty="0">
                <a:solidFill>
                  <a:srgbClr val="FFC000"/>
                </a:solidFill>
                <a:sym typeface="Arial" panose="020B0604020202020204" pitchFamily="34" charset="0"/>
              </a:rPr>
              <a:t>file system with inline deduplication &amp; inline compression features. </a:t>
            </a:r>
            <a:endParaRPr lang="zh-TW" altLang="en-US" b="1" dirty="0">
              <a:solidFill>
                <a:srgbClr val="FFC000"/>
              </a:solidFill>
            </a:endParaRPr>
          </a:p>
          <a:p>
            <a:pPr marL="84296">
              <a:lnSpc>
                <a:spcPts val="2400"/>
              </a:lnSpc>
              <a:buClr>
                <a:schemeClr val="accent2"/>
              </a:buClr>
              <a:buSzPts val="2400"/>
            </a:pP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440052" y="2781113"/>
            <a:ext cx="2102330" cy="193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950"/>
              </a:lnSpc>
              <a:buClr>
                <a:srgbClr val="D8D8D8"/>
              </a:buClr>
              <a:buSzPts val="1400"/>
            </a:pPr>
            <a:r>
              <a:rPr lang="en-US" altLang="zh-TW" sz="1200" dirty="0">
                <a:solidFill>
                  <a:schemeClr val="bg1"/>
                </a:solidFill>
                <a:sym typeface="Arial" panose="020B0604020202020204" pitchFamily="34" charset="0"/>
              </a:rPr>
              <a:t>The ZFS file system can be the best choice to pair with the all-flash and SSD storage because it reduces the data size and pattern that need to be written to the SSD directly. 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381929" y="4744373"/>
            <a:ext cx="2738667" cy="27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75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Write to SSDs as sequential as much as possible.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9697B421-7E59-4670-BC7F-6D359F4338AD}"/>
              </a:ext>
            </a:extLst>
          </p:cNvPr>
          <p:cNvGrpSpPr/>
          <p:nvPr/>
        </p:nvGrpSpPr>
        <p:grpSpPr>
          <a:xfrm>
            <a:off x="2488599" y="1934015"/>
            <a:ext cx="2175152" cy="1397705"/>
            <a:chOff x="2777649" y="1648820"/>
            <a:chExt cx="2384666" cy="1532335"/>
          </a:xfrm>
        </p:grpSpPr>
        <p:pic>
          <p:nvPicPr>
            <p:cNvPr id="74" name="Google Shape;465;p24">
              <a:extLst>
                <a:ext uri="{FF2B5EF4-FFF2-40B4-BE49-F238E27FC236}">
                  <a16:creationId xmlns:a16="http://schemas.microsoft.com/office/drawing/2014/main" id="{38991DFE-BBD4-4204-88A1-10696E3FCF4E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419;p23">
              <a:extLst>
                <a:ext uri="{FF2B5EF4-FFF2-40B4-BE49-F238E27FC236}">
                  <a16:creationId xmlns:a16="http://schemas.microsoft.com/office/drawing/2014/main" id="{EC88CD47-0A8D-4645-82E0-E05D27455767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73C3FFAF-91D4-4969-A8D7-712C1D2EC986}"/>
              </a:ext>
            </a:extLst>
          </p:cNvPr>
          <p:cNvSpPr/>
          <p:nvPr/>
        </p:nvSpPr>
        <p:spPr>
          <a:xfrm>
            <a:off x="2845728" y="1249077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77" name="圖形 48">
            <a:extLst>
              <a:ext uri="{FF2B5EF4-FFF2-40B4-BE49-F238E27FC236}">
                <a16:creationId xmlns:a16="http://schemas.microsoft.com/office/drawing/2014/main" id="{58550ED9-8DB8-4F96-A98C-7A2BBC079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8916" y="3759387"/>
            <a:ext cx="1345403" cy="761493"/>
          </a:xfrm>
          <a:prstGeom prst="rect">
            <a:avLst/>
          </a:prstGeom>
        </p:spPr>
      </p:pic>
      <p:sp>
        <p:nvSpPr>
          <p:cNvPr id="78" name="Google Shape;442;p24">
            <a:extLst>
              <a:ext uri="{FF2B5EF4-FFF2-40B4-BE49-F238E27FC236}">
                <a16:creationId xmlns:a16="http://schemas.microsoft.com/office/drawing/2014/main" id="{1AE74442-F8DD-4019-ADC8-1633863DAA04}"/>
              </a:ext>
            </a:extLst>
          </p:cNvPr>
          <p:cNvSpPr/>
          <p:nvPr/>
        </p:nvSpPr>
        <p:spPr>
          <a:xfrm>
            <a:off x="6145656" y="398255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79" name="Google Shape;443;p24">
            <a:extLst>
              <a:ext uri="{FF2B5EF4-FFF2-40B4-BE49-F238E27FC236}">
                <a16:creationId xmlns:a16="http://schemas.microsoft.com/office/drawing/2014/main" id="{9BBEA307-C84C-4E7B-9B0C-C2CD1DFBBC3B}"/>
              </a:ext>
            </a:extLst>
          </p:cNvPr>
          <p:cNvSpPr/>
          <p:nvPr/>
        </p:nvSpPr>
        <p:spPr>
          <a:xfrm>
            <a:off x="6494223" y="3982550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0" name="Google Shape;444;p24">
            <a:extLst>
              <a:ext uri="{FF2B5EF4-FFF2-40B4-BE49-F238E27FC236}">
                <a16:creationId xmlns:a16="http://schemas.microsoft.com/office/drawing/2014/main" id="{826493B6-6556-4FCA-927B-B23FBAAC788F}"/>
              </a:ext>
            </a:extLst>
          </p:cNvPr>
          <p:cNvSpPr/>
          <p:nvPr/>
        </p:nvSpPr>
        <p:spPr>
          <a:xfrm>
            <a:off x="6319939" y="398255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1" name="Google Shape;445;p24">
            <a:extLst>
              <a:ext uri="{FF2B5EF4-FFF2-40B4-BE49-F238E27FC236}">
                <a16:creationId xmlns:a16="http://schemas.microsoft.com/office/drawing/2014/main" id="{E423AD0D-DAE6-492E-922E-7CBD7106B969}"/>
              </a:ext>
            </a:extLst>
          </p:cNvPr>
          <p:cNvSpPr/>
          <p:nvPr/>
        </p:nvSpPr>
        <p:spPr>
          <a:xfrm>
            <a:off x="6668506" y="3982550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2" name="圖形 45">
            <a:extLst>
              <a:ext uri="{FF2B5EF4-FFF2-40B4-BE49-F238E27FC236}">
                <a16:creationId xmlns:a16="http://schemas.microsoft.com/office/drawing/2014/main" id="{3F89C24F-6028-4949-83D5-5981EF9CD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8887" y="3759387"/>
            <a:ext cx="1345403" cy="761493"/>
          </a:xfrm>
          <a:prstGeom prst="rect">
            <a:avLst/>
          </a:prstGeom>
        </p:spPr>
      </p:pic>
      <p:sp>
        <p:nvSpPr>
          <p:cNvPr id="83" name="Google Shape;448;p24">
            <a:extLst>
              <a:ext uri="{FF2B5EF4-FFF2-40B4-BE49-F238E27FC236}">
                <a16:creationId xmlns:a16="http://schemas.microsoft.com/office/drawing/2014/main" id="{AFFE186B-7E8E-4037-9993-2F4E631C5E68}"/>
              </a:ext>
            </a:extLst>
          </p:cNvPr>
          <p:cNvSpPr/>
          <p:nvPr/>
        </p:nvSpPr>
        <p:spPr>
          <a:xfrm>
            <a:off x="5837305" y="4244209"/>
            <a:ext cx="1324971" cy="1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Deduplicated Data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4" name="圖形 42">
            <a:extLst>
              <a:ext uri="{FF2B5EF4-FFF2-40B4-BE49-F238E27FC236}">
                <a16:creationId xmlns:a16="http://schemas.microsoft.com/office/drawing/2014/main" id="{A994E096-ABFA-420D-92B5-85AF1E9D8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0655" y="3759387"/>
            <a:ext cx="1345403" cy="761493"/>
          </a:xfrm>
          <a:prstGeom prst="rect">
            <a:avLst/>
          </a:prstGeom>
        </p:spPr>
      </p:pic>
      <p:sp>
        <p:nvSpPr>
          <p:cNvPr id="85" name="Google Shape;428;p24">
            <a:extLst>
              <a:ext uri="{FF2B5EF4-FFF2-40B4-BE49-F238E27FC236}">
                <a16:creationId xmlns:a16="http://schemas.microsoft.com/office/drawing/2014/main" id="{B59B8B1A-B29C-43F5-83C0-60013421CE45}"/>
              </a:ext>
            </a:extLst>
          </p:cNvPr>
          <p:cNvSpPr/>
          <p:nvPr/>
        </p:nvSpPr>
        <p:spPr>
          <a:xfrm>
            <a:off x="2956753" y="3851129"/>
            <a:ext cx="195435" cy="1945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6" name="Google Shape;429;p24">
            <a:extLst>
              <a:ext uri="{FF2B5EF4-FFF2-40B4-BE49-F238E27FC236}">
                <a16:creationId xmlns:a16="http://schemas.microsoft.com/office/drawing/2014/main" id="{3B284DFB-E4CD-42A1-B92A-F0B8F4D8D43B}"/>
              </a:ext>
            </a:extLst>
          </p:cNvPr>
          <p:cNvSpPr/>
          <p:nvPr/>
        </p:nvSpPr>
        <p:spPr>
          <a:xfrm>
            <a:off x="3422939" y="3851129"/>
            <a:ext cx="195435" cy="1945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7" name="Google Shape;430;p24">
            <a:extLst>
              <a:ext uri="{FF2B5EF4-FFF2-40B4-BE49-F238E27FC236}">
                <a16:creationId xmlns:a16="http://schemas.microsoft.com/office/drawing/2014/main" id="{E9880215-7917-428E-AE59-5A3F44F3DFB4}"/>
              </a:ext>
            </a:extLst>
          </p:cNvPr>
          <p:cNvSpPr/>
          <p:nvPr/>
        </p:nvSpPr>
        <p:spPr>
          <a:xfrm>
            <a:off x="3189846" y="3851129"/>
            <a:ext cx="195435" cy="1945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8" name="Google Shape;431;p24">
            <a:extLst>
              <a:ext uri="{FF2B5EF4-FFF2-40B4-BE49-F238E27FC236}">
                <a16:creationId xmlns:a16="http://schemas.microsoft.com/office/drawing/2014/main" id="{BB3B9678-36DE-4474-A5E4-4492BF682943}"/>
              </a:ext>
            </a:extLst>
          </p:cNvPr>
          <p:cNvSpPr/>
          <p:nvPr/>
        </p:nvSpPr>
        <p:spPr>
          <a:xfrm>
            <a:off x="3656033" y="3851129"/>
            <a:ext cx="195435" cy="1945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9" name="Google Shape;432;p24">
            <a:extLst>
              <a:ext uri="{FF2B5EF4-FFF2-40B4-BE49-F238E27FC236}">
                <a16:creationId xmlns:a16="http://schemas.microsoft.com/office/drawing/2014/main" id="{4EB602F2-62DC-429F-A1DC-DA8CEA8D5746}"/>
              </a:ext>
            </a:extLst>
          </p:cNvPr>
          <p:cNvSpPr/>
          <p:nvPr/>
        </p:nvSpPr>
        <p:spPr>
          <a:xfrm>
            <a:off x="3422939" y="4095948"/>
            <a:ext cx="195435" cy="1945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0" name="Google Shape;433;p24">
            <a:extLst>
              <a:ext uri="{FF2B5EF4-FFF2-40B4-BE49-F238E27FC236}">
                <a16:creationId xmlns:a16="http://schemas.microsoft.com/office/drawing/2014/main" id="{CCBF498D-E705-4524-B947-11DDC3B55E43}"/>
              </a:ext>
            </a:extLst>
          </p:cNvPr>
          <p:cNvSpPr/>
          <p:nvPr/>
        </p:nvSpPr>
        <p:spPr>
          <a:xfrm>
            <a:off x="3189846" y="4095948"/>
            <a:ext cx="195435" cy="1945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1" name="Google Shape;434;p24">
            <a:extLst>
              <a:ext uri="{FF2B5EF4-FFF2-40B4-BE49-F238E27FC236}">
                <a16:creationId xmlns:a16="http://schemas.microsoft.com/office/drawing/2014/main" id="{720B5B2E-038B-4251-A0E3-6E5B506B62D1}"/>
              </a:ext>
            </a:extLst>
          </p:cNvPr>
          <p:cNvSpPr/>
          <p:nvPr/>
        </p:nvSpPr>
        <p:spPr>
          <a:xfrm>
            <a:off x="3656033" y="4095948"/>
            <a:ext cx="195435" cy="1945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2" name="Google Shape;435;p24">
            <a:extLst>
              <a:ext uri="{FF2B5EF4-FFF2-40B4-BE49-F238E27FC236}">
                <a16:creationId xmlns:a16="http://schemas.microsoft.com/office/drawing/2014/main" id="{99056F83-CBBE-49E9-A0AA-AF6049D661FF}"/>
              </a:ext>
            </a:extLst>
          </p:cNvPr>
          <p:cNvSpPr/>
          <p:nvPr/>
        </p:nvSpPr>
        <p:spPr>
          <a:xfrm>
            <a:off x="2956753" y="4095948"/>
            <a:ext cx="195435" cy="1945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3" name="Google Shape;447;p24">
            <a:extLst>
              <a:ext uri="{FF2B5EF4-FFF2-40B4-BE49-F238E27FC236}">
                <a16:creationId xmlns:a16="http://schemas.microsoft.com/office/drawing/2014/main" id="{2B28278C-8EE8-4434-AF2C-BB762764AB93}"/>
              </a:ext>
            </a:extLst>
          </p:cNvPr>
          <p:cNvSpPr/>
          <p:nvPr/>
        </p:nvSpPr>
        <p:spPr>
          <a:xfrm>
            <a:off x="2804256" y="4297391"/>
            <a:ext cx="1175210" cy="1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Original Data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4" name="圖形 44">
            <a:extLst>
              <a:ext uri="{FF2B5EF4-FFF2-40B4-BE49-F238E27FC236}">
                <a16:creationId xmlns:a16="http://schemas.microsoft.com/office/drawing/2014/main" id="{2EEA1D32-3F76-47E5-9CDD-3EE32FB82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6751" y="3759387"/>
            <a:ext cx="1345403" cy="761493"/>
          </a:xfrm>
          <a:prstGeom prst="rect">
            <a:avLst/>
          </a:prstGeom>
        </p:spPr>
      </p:pic>
      <p:sp>
        <p:nvSpPr>
          <p:cNvPr id="95" name="Google Shape;453;p24">
            <a:extLst>
              <a:ext uri="{FF2B5EF4-FFF2-40B4-BE49-F238E27FC236}">
                <a16:creationId xmlns:a16="http://schemas.microsoft.com/office/drawing/2014/main" id="{F4F9D8C4-86C7-4F92-ABF9-7D7590819A26}"/>
              </a:ext>
            </a:extLst>
          </p:cNvPr>
          <p:cNvSpPr/>
          <p:nvPr/>
        </p:nvSpPr>
        <p:spPr>
          <a:xfrm>
            <a:off x="7669844" y="4290930"/>
            <a:ext cx="703655" cy="1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SSD Pool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6" name="圖形 95">
            <a:extLst>
              <a:ext uri="{FF2B5EF4-FFF2-40B4-BE49-F238E27FC236}">
                <a16:creationId xmlns:a16="http://schemas.microsoft.com/office/drawing/2014/main" id="{A0449F1A-C705-4AAB-8555-30471F309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8413" y="3883165"/>
            <a:ext cx="297990" cy="379260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95EBF132-E1B4-4F09-8B8D-8460985B0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3942" y="3883165"/>
            <a:ext cx="297990" cy="379260"/>
          </a:xfrm>
          <a:prstGeom prst="rect">
            <a:avLst/>
          </a:prstGeom>
        </p:spPr>
      </p:pic>
      <p:pic>
        <p:nvPicPr>
          <p:cNvPr id="98" name="圖形 97">
            <a:extLst>
              <a:ext uri="{FF2B5EF4-FFF2-40B4-BE49-F238E27FC236}">
                <a16:creationId xmlns:a16="http://schemas.microsoft.com/office/drawing/2014/main" id="{FB577F8A-52B2-46AA-B482-D71292B4F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7236" y="3883165"/>
            <a:ext cx="297990" cy="379260"/>
          </a:xfrm>
          <a:prstGeom prst="rect">
            <a:avLst/>
          </a:prstGeom>
        </p:spPr>
      </p:pic>
      <p:grpSp>
        <p:nvGrpSpPr>
          <p:cNvPr id="99" name="群組 49">
            <a:extLst>
              <a:ext uri="{FF2B5EF4-FFF2-40B4-BE49-F238E27FC236}">
                <a16:creationId xmlns:a16="http://schemas.microsoft.com/office/drawing/2014/main" id="{A301B137-CA0C-4C79-B677-D9B9B6DF3A28}"/>
              </a:ext>
            </a:extLst>
          </p:cNvPr>
          <p:cNvGrpSpPr/>
          <p:nvPr/>
        </p:nvGrpSpPr>
        <p:grpSpPr>
          <a:xfrm rot="5400000">
            <a:off x="2960541" y="2982330"/>
            <a:ext cx="862641" cy="672188"/>
            <a:chOff x="2641159" y="3469016"/>
            <a:chExt cx="1085362" cy="896250"/>
          </a:xfrm>
        </p:grpSpPr>
        <p:sp>
          <p:nvSpPr>
            <p:cNvPr id="100" name="Google Shape;455;p24">
              <a:extLst>
                <a:ext uri="{FF2B5EF4-FFF2-40B4-BE49-F238E27FC236}">
                  <a16:creationId xmlns:a16="http://schemas.microsoft.com/office/drawing/2014/main" id="{1FBF8620-99D6-4369-B281-E262267C0C6F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101" name="Google Shape;456;p24">
              <a:extLst>
                <a:ext uri="{FF2B5EF4-FFF2-40B4-BE49-F238E27FC236}">
                  <a16:creationId xmlns:a16="http://schemas.microsoft.com/office/drawing/2014/main" id="{7DD25E11-414F-47AE-820C-562F80FB5A4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102" name="Google Shape;457;p24">
              <a:extLst>
                <a:ext uri="{FF2B5EF4-FFF2-40B4-BE49-F238E27FC236}">
                  <a16:creationId xmlns:a16="http://schemas.microsoft.com/office/drawing/2014/main" id="{09A299D6-87B6-4221-864A-3DB5771925DC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</p:grpSp>
      <p:sp>
        <p:nvSpPr>
          <p:cNvPr id="103" name="Google Shape;461;p24">
            <a:extLst>
              <a:ext uri="{FF2B5EF4-FFF2-40B4-BE49-F238E27FC236}">
                <a16:creationId xmlns:a16="http://schemas.microsoft.com/office/drawing/2014/main" id="{37BBF1E1-0B82-4070-93C9-8B83413E1827}"/>
              </a:ext>
            </a:extLst>
          </p:cNvPr>
          <p:cNvSpPr/>
          <p:nvPr/>
        </p:nvSpPr>
        <p:spPr>
          <a:xfrm>
            <a:off x="3765611" y="3381933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Write</a:t>
            </a:r>
          </a:p>
        </p:txBody>
      </p:sp>
      <p:sp>
        <p:nvSpPr>
          <p:cNvPr id="104" name="Google Shape;459;p24">
            <a:extLst>
              <a:ext uri="{FF2B5EF4-FFF2-40B4-BE49-F238E27FC236}">
                <a16:creationId xmlns:a16="http://schemas.microsoft.com/office/drawing/2014/main" id="{E11612F0-2A7A-4CA1-B077-0ED2A674F547}"/>
              </a:ext>
            </a:extLst>
          </p:cNvPr>
          <p:cNvSpPr/>
          <p:nvPr/>
        </p:nvSpPr>
        <p:spPr>
          <a:xfrm>
            <a:off x="3647932" y="4568470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Compression</a:t>
            </a:r>
          </a:p>
        </p:txBody>
      </p:sp>
      <p:sp>
        <p:nvSpPr>
          <p:cNvPr id="105" name="Google Shape;458;p24">
            <a:extLst>
              <a:ext uri="{FF2B5EF4-FFF2-40B4-BE49-F238E27FC236}">
                <a16:creationId xmlns:a16="http://schemas.microsoft.com/office/drawing/2014/main" id="{FDD1A552-820F-4AB0-8ADE-9D8A0706A4B4}"/>
              </a:ext>
            </a:extLst>
          </p:cNvPr>
          <p:cNvSpPr/>
          <p:nvPr/>
        </p:nvSpPr>
        <p:spPr>
          <a:xfrm>
            <a:off x="5224364" y="4582743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Deduplication</a:t>
            </a:r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9F486D53-AE7F-4F54-A199-67A2AC2FC29C}"/>
              </a:ext>
            </a:extLst>
          </p:cNvPr>
          <p:cNvGrpSpPr/>
          <p:nvPr/>
        </p:nvGrpSpPr>
        <p:grpSpPr>
          <a:xfrm>
            <a:off x="3931473" y="3995782"/>
            <a:ext cx="3512864" cy="340875"/>
            <a:chOff x="5102577" y="5060423"/>
            <a:chExt cx="4683818" cy="454500"/>
          </a:xfrm>
        </p:grpSpPr>
        <p:sp>
          <p:nvSpPr>
            <p:cNvPr id="107" name="Google Shape;451;p24">
              <a:extLst>
                <a:ext uri="{FF2B5EF4-FFF2-40B4-BE49-F238E27FC236}">
                  <a16:creationId xmlns:a16="http://schemas.microsoft.com/office/drawing/2014/main" id="{55348820-7B56-4EFB-800E-E8E6E7CFE4AF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8" name="Google Shape;451;p24">
              <a:extLst>
                <a:ext uri="{FF2B5EF4-FFF2-40B4-BE49-F238E27FC236}">
                  <a16:creationId xmlns:a16="http://schemas.microsoft.com/office/drawing/2014/main" id="{81CF8BE1-0EBA-4119-B14E-CA63CE4A960C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9" name="Google Shape;451;p24">
              <a:extLst>
                <a:ext uri="{FF2B5EF4-FFF2-40B4-BE49-F238E27FC236}">
                  <a16:creationId xmlns:a16="http://schemas.microsoft.com/office/drawing/2014/main" id="{1A4F2F13-1466-4947-B74F-BA12B64E2DF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0" name="Google Shape;449;p24">
            <a:extLst>
              <a:ext uri="{FF2B5EF4-FFF2-40B4-BE49-F238E27FC236}">
                <a16:creationId xmlns:a16="http://schemas.microsoft.com/office/drawing/2014/main" id="{EB98795F-8524-497E-ADF8-7DE0BBF466F7}"/>
              </a:ext>
            </a:extLst>
          </p:cNvPr>
          <p:cNvSpPr/>
          <p:nvPr/>
        </p:nvSpPr>
        <p:spPr>
          <a:xfrm>
            <a:off x="4204972" y="4334067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1" name="Google Shape;442;p24">
            <a:extLst>
              <a:ext uri="{FF2B5EF4-FFF2-40B4-BE49-F238E27FC236}">
                <a16:creationId xmlns:a16="http://schemas.microsoft.com/office/drawing/2014/main" id="{BBB926C0-62BD-4C62-B923-69DD3057AA8A}"/>
              </a:ext>
            </a:extLst>
          </p:cNvPr>
          <p:cNvSpPr/>
          <p:nvPr/>
        </p:nvSpPr>
        <p:spPr>
          <a:xfrm>
            <a:off x="4579472" y="3885304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</a:p>
        </p:txBody>
      </p:sp>
      <p:sp>
        <p:nvSpPr>
          <p:cNvPr id="112" name="Google Shape;443;p24">
            <a:extLst>
              <a:ext uri="{FF2B5EF4-FFF2-40B4-BE49-F238E27FC236}">
                <a16:creationId xmlns:a16="http://schemas.microsoft.com/office/drawing/2014/main" id="{88B66DAE-1CED-462A-B6CE-B814AAADC3A3}"/>
              </a:ext>
            </a:extLst>
          </p:cNvPr>
          <p:cNvSpPr/>
          <p:nvPr/>
        </p:nvSpPr>
        <p:spPr>
          <a:xfrm>
            <a:off x="4928039" y="3885304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</a:p>
        </p:txBody>
      </p:sp>
      <p:sp>
        <p:nvSpPr>
          <p:cNvPr id="113" name="Google Shape;444;p24">
            <a:extLst>
              <a:ext uri="{FF2B5EF4-FFF2-40B4-BE49-F238E27FC236}">
                <a16:creationId xmlns:a16="http://schemas.microsoft.com/office/drawing/2014/main" id="{43983E22-7D87-4BD2-9A97-C64564586785}"/>
              </a:ext>
            </a:extLst>
          </p:cNvPr>
          <p:cNvSpPr/>
          <p:nvPr/>
        </p:nvSpPr>
        <p:spPr>
          <a:xfrm>
            <a:off x="4753755" y="3885304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</a:p>
        </p:txBody>
      </p:sp>
      <p:sp>
        <p:nvSpPr>
          <p:cNvPr id="114" name="Google Shape;445;p24">
            <a:extLst>
              <a:ext uri="{FF2B5EF4-FFF2-40B4-BE49-F238E27FC236}">
                <a16:creationId xmlns:a16="http://schemas.microsoft.com/office/drawing/2014/main" id="{BD615D3A-EDD8-45CE-BCE8-74C6462120AF}"/>
              </a:ext>
            </a:extLst>
          </p:cNvPr>
          <p:cNvSpPr/>
          <p:nvPr/>
        </p:nvSpPr>
        <p:spPr>
          <a:xfrm>
            <a:off x="5102321" y="3885304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</a:p>
        </p:txBody>
      </p:sp>
      <p:sp>
        <p:nvSpPr>
          <p:cNvPr id="115" name="Google Shape;442;p24">
            <a:extLst>
              <a:ext uri="{FF2B5EF4-FFF2-40B4-BE49-F238E27FC236}">
                <a16:creationId xmlns:a16="http://schemas.microsoft.com/office/drawing/2014/main" id="{41119E18-BE49-4A2B-91E8-844EE93A2C65}"/>
              </a:ext>
            </a:extLst>
          </p:cNvPr>
          <p:cNvSpPr/>
          <p:nvPr/>
        </p:nvSpPr>
        <p:spPr>
          <a:xfrm>
            <a:off x="4943841" y="4136004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</a:p>
        </p:txBody>
      </p:sp>
      <p:sp>
        <p:nvSpPr>
          <p:cNvPr id="116" name="Google Shape;443;p24">
            <a:extLst>
              <a:ext uri="{FF2B5EF4-FFF2-40B4-BE49-F238E27FC236}">
                <a16:creationId xmlns:a16="http://schemas.microsoft.com/office/drawing/2014/main" id="{A8638924-49DA-41A6-91CC-2DE38CE0BF09}"/>
              </a:ext>
            </a:extLst>
          </p:cNvPr>
          <p:cNvSpPr/>
          <p:nvPr/>
        </p:nvSpPr>
        <p:spPr>
          <a:xfrm>
            <a:off x="4762562" y="4143147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</a:p>
        </p:txBody>
      </p:sp>
      <p:sp>
        <p:nvSpPr>
          <p:cNvPr id="117" name="Google Shape;444;p24">
            <a:extLst>
              <a:ext uri="{FF2B5EF4-FFF2-40B4-BE49-F238E27FC236}">
                <a16:creationId xmlns:a16="http://schemas.microsoft.com/office/drawing/2014/main" id="{70FF9AC1-9F8F-472A-A271-74F1436D60B2}"/>
              </a:ext>
            </a:extLst>
          </p:cNvPr>
          <p:cNvSpPr/>
          <p:nvPr/>
        </p:nvSpPr>
        <p:spPr>
          <a:xfrm>
            <a:off x="5118286" y="4136004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</a:p>
        </p:txBody>
      </p:sp>
      <p:sp>
        <p:nvSpPr>
          <p:cNvPr id="118" name="Google Shape;445;p24">
            <a:extLst>
              <a:ext uri="{FF2B5EF4-FFF2-40B4-BE49-F238E27FC236}">
                <a16:creationId xmlns:a16="http://schemas.microsoft.com/office/drawing/2014/main" id="{0C5E0A2F-D6CB-45FC-B36C-34DE07832227}"/>
              </a:ext>
            </a:extLst>
          </p:cNvPr>
          <p:cNvSpPr/>
          <p:nvPr/>
        </p:nvSpPr>
        <p:spPr>
          <a:xfrm>
            <a:off x="4588086" y="4143148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</a:p>
        </p:txBody>
      </p:sp>
      <p:pic>
        <p:nvPicPr>
          <p:cNvPr id="119" name="Google Shape;516;p26">
            <a:extLst>
              <a:ext uri="{FF2B5EF4-FFF2-40B4-BE49-F238E27FC236}">
                <a16:creationId xmlns:a16="http://schemas.microsoft.com/office/drawing/2014/main" id="{EA1B24C4-6559-452E-9418-C0D49D7CC132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917" y="2471524"/>
            <a:ext cx="2884561" cy="1203436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4E5593D7-C187-4872-A7C7-B115B2D51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098299" y="1217"/>
            <a:ext cx="714441" cy="4453267"/>
          </a:xfrm>
          <a:prstGeom prst="rect">
            <a:avLst/>
          </a:prstGeom>
        </p:spPr>
      </p:pic>
      <p:pic>
        <p:nvPicPr>
          <p:cNvPr id="121" name="Google Shape;419;p23">
            <a:extLst>
              <a:ext uri="{FF2B5EF4-FFF2-40B4-BE49-F238E27FC236}">
                <a16:creationId xmlns:a16="http://schemas.microsoft.com/office/drawing/2014/main" id="{9DB9F1B2-BCFF-4FC3-A7EA-B99AE2776510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910" y="1200125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122" name="Google Shape;460;p24">
            <a:extLst>
              <a:ext uri="{FF2B5EF4-FFF2-40B4-BE49-F238E27FC236}">
                <a16:creationId xmlns:a16="http://schemas.microsoft.com/office/drawing/2014/main" id="{6C901BA1-036B-458D-89D9-4FC23113D9BC}"/>
              </a:ext>
            </a:extLst>
          </p:cNvPr>
          <p:cNvSpPr/>
          <p:nvPr/>
        </p:nvSpPr>
        <p:spPr>
          <a:xfrm>
            <a:off x="6294521" y="4525858"/>
            <a:ext cx="2738667" cy="27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 dirty="0">
                <a:sym typeface="+mn-lt"/>
              </a:rPr>
              <a:t>Write to SSDs as sequential as much as possible.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CAF1CB1-2C2C-452D-9C45-8C6794AA4D09}"/>
              </a:ext>
            </a:extLst>
          </p:cNvPr>
          <p:cNvGrpSpPr/>
          <p:nvPr/>
        </p:nvGrpSpPr>
        <p:grpSpPr>
          <a:xfrm>
            <a:off x="6560360" y="208165"/>
            <a:ext cx="2730926" cy="595709"/>
            <a:chOff x="5608920" y="271284"/>
            <a:chExt cx="3811569" cy="568166"/>
          </a:xfrm>
        </p:grpSpPr>
        <p:sp>
          <p:nvSpPr>
            <p:cNvPr id="123" name="矩形: 剪去對角角落 122">
              <a:extLst>
                <a:ext uri="{FF2B5EF4-FFF2-40B4-BE49-F238E27FC236}">
                  <a16:creationId xmlns:a16="http://schemas.microsoft.com/office/drawing/2014/main" id="{1562B963-2D82-4E9A-8A9F-31B5471FEE92}"/>
                </a:ext>
              </a:extLst>
            </p:cNvPr>
            <p:cNvSpPr/>
            <p:nvPr/>
          </p:nvSpPr>
          <p:spPr>
            <a:xfrm>
              <a:off x="5641234" y="340647"/>
              <a:ext cx="3779255" cy="498803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矩形: 圓角 123">
              <a:extLst>
                <a:ext uri="{FF2B5EF4-FFF2-40B4-BE49-F238E27FC236}">
                  <a16:creationId xmlns:a16="http://schemas.microsoft.com/office/drawing/2014/main" id="{8EBED9BD-BF23-4CF4-8F6A-A8148AF66E34}"/>
                </a:ext>
              </a:extLst>
            </p:cNvPr>
            <p:cNvSpPr/>
            <p:nvPr/>
          </p:nvSpPr>
          <p:spPr>
            <a:xfrm>
              <a:off x="5608920" y="271284"/>
              <a:ext cx="3758986" cy="52190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3" name="矩形 72">
            <a:extLst>
              <a:ext uri="{FF2B5EF4-FFF2-40B4-BE49-F238E27FC236}">
                <a16:creationId xmlns:a16="http://schemas.microsoft.com/office/drawing/2014/main" id="{BA1FB2BE-4440-40FD-B026-B9E45C74884C}"/>
              </a:ext>
            </a:extLst>
          </p:cNvPr>
          <p:cNvSpPr/>
          <p:nvPr/>
        </p:nvSpPr>
        <p:spPr>
          <a:xfrm>
            <a:off x="6145656" y="241256"/>
            <a:ext cx="3389084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</a:rPr>
              <a:t>only available when inline </a:t>
            </a:r>
            <a:r>
              <a:rPr lang="en-US" altLang="zh-TW" b="1" dirty="0" err="1">
                <a:solidFill>
                  <a:srgbClr val="C00000"/>
                </a:solidFill>
              </a:rPr>
              <a:t>dedup</a:t>
            </a:r>
            <a:r>
              <a:rPr lang="en-US" altLang="zh-TW" b="1" dirty="0">
                <a:solidFill>
                  <a:srgbClr val="C00000"/>
                </a:solidFill>
              </a:rPr>
              <a:t>/compress enabled </a:t>
            </a:r>
          </a:p>
        </p:txBody>
      </p:sp>
    </p:spTree>
    <p:extLst>
      <p:ext uri="{BB962C8B-B14F-4D97-AF65-F5344CB8AC3E}">
        <p14:creationId xmlns:p14="http://schemas.microsoft.com/office/powerpoint/2010/main" val="13231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5F657D0B-FD88-42D9-BC4C-B15D6AB8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zh-TW" altLang="en-US" dirty="0"/>
              <a:t>Amazing massive storage 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10" name="圖形 109">
            <a:extLst>
              <a:ext uri="{FF2B5EF4-FFF2-40B4-BE49-F238E27FC236}">
                <a16:creationId xmlns:a16="http://schemas.microsoft.com/office/drawing/2014/main" id="{D71B1F21-70F2-40C3-B2D9-945E4211F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4171" y="1541812"/>
            <a:ext cx="1038874" cy="965828"/>
          </a:xfrm>
          <a:prstGeom prst="rect">
            <a:avLst/>
          </a:prstGeom>
        </p:spPr>
      </p:pic>
      <p:sp>
        <p:nvSpPr>
          <p:cNvPr id="111" name="矩形: 剪去對角角落 110">
            <a:extLst>
              <a:ext uri="{FF2B5EF4-FFF2-40B4-BE49-F238E27FC236}">
                <a16:creationId xmlns:a16="http://schemas.microsoft.com/office/drawing/2014/main" id="{F13F72D2-9B2F-4D12-8C19-484313E8B24A}"/>
              </a:ext>
            </a:extLst>
          </p:cNvPr>
          <p:cNvSpPr/>
          <p:nvPr/>
        </p:nvSpPr>
        <p:spPr>
          <a:xfrm>
            <a:off x="233529" y="2742129"/>
            <a:ext cx="8683405" cy="182987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2" name="圖形 18">
            <a:extLst>
              <a:ext uri="{FF2B5EF4-FFF2-40B4-BE49-F238E27FC236}">
                <a16:creationId xmlns:a16="http://schemas.microsoft.com/office/drawing/2014/main" id="{C7A715D1-592A-474E-8DA1-C2F5FFF7B381}"/>
              </a:ext>
            </a:extLst>
          </p:cNvPr>
          <p:cNvGrpSpPr/>
          <p:nvPr/>
        </p:nvGrpSpPr>
        <p:grpSpPr>
          <a:xfrm>
            <a:off x="2804201" y="1491058"/>
            <a:ext cx="1068286" cy="846657"/>
            <a:chOff x="8338475" y="3282973"/>
            <a:chExt cx="1365427" cy="1085848"/>
          </a:xfrm>
        </p:grpSpPr>
        <p:sp>
          <p:nvSpPr>
            <p:cNvPr id="113" name="手繪多邊形: 圖案 112">
              <a:extLst>
                <a:ext uri="{FF2B5EF4-FFF2-40B4-BE49-F238E27FC236}">
                  <a16:creationId xmlns:a16="http://schemas.microsoft.com/office/drawing/2014/main" id="{54E93034-7A9C-450C-9D80-6254B7E6AE32}"/>
                </a:ext>
              </a:extLst>
            </p:cNvPr>
            <p:cNvSpPr/>
            <p:nvPr/>
          </p:nvSpPr>
          <p:spPr>
            <a:xfrm>
              <a:off x="8338475" y="3282974"/>
              <a:ext cx="1365427" cy="1085847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23C4FAA8-391C-4130-AB58-07DEA384D28E}"/>
                </a:ext>
              </a:extLst>
            </p:cNvPr>
            <p:cNvSpPr/>
            <p:nvPr/>
          </p:nvSpPr>
          <p:spPr>
            <a:xfrm>
              <a:off x="8646399" y="3282973"/>
              <a:ext cx="9525" cy="1085847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FF981CF1-AE88-4FED-91AD-512A5C7324F5}"/>
                </a:ext>
              </a:extLst>
            </p:cNvPr>
            <p:cNvSpPr/>
            <p:nvPr/>
          </p:nvSpPr>
          <p:spPr>
            <a:xfrm>
              <a:off x="8410585" y="4023444"/>
              <a:ext cx="161929" cy="8572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06990FFC-9D2F-4D7D-A95F-62EA45F1D0A7}"/>
                </a:ext>
              </a:extLst>
            </p:cNvPr>
            <p:cNvSpPr/>
            <p:nvPr/>
          </p:nvSpPr>
          <p:spPr>
            <a:xfrm>
              <a:off x="8410585" y="4169939"/>
              <a:ext cx="161929" cy="133350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24F5C45C-E288-4FC5-B89E-13D401EED52B}"/>
                </a:ext>
              </a:extLst>
            </p:cNvPr>
            <p:cNvSpPr/>
            <p:nvPr/>
          </p:nvSpPr>
          <p:spPr>
            <a:xfrm>
              <a:off x="9105639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6462A54A-3038-4D3D-BD11-98B595B6DDD4}"/>
                </a:ext>
              </a:extLst>
            </p:cNvPr>
            <p:cNvSpPr/>
            <p:nvPr/>
          </p:nvSpPr>
          <p:spPr>
            <a:xfrm>
              <a:off x="9105639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75EE9B8B-1232-4B2B-A3F0-F66E3DC05240}"/>
                </a:ext>
              </a:extLst>
            </p:cNvPr>
            <p:cNvSpPr/>
            <p:nvPr/>
          </p:nvSpPr>
          <p:spPr>
            <a:xfrm>
              <a:off x="8918088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E255D555-D2B1-4F7B-A4B4-8B46C8897432}"/>
                </a:ext>
              </a:extLst>
            </p:cNvPr>
            <p:cNvSpPr/>
            <p:nvPr/>
          </p:nvSpPr>
          <p:spPr>
            <a:xfrm>
              <a:off x="8730631" y="3356506"/>
              <a:ext cx="152404" cy="666748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018A77B9-1AEA-43B1-B6D0-38976261DF57}"/>
                </a:ext>
              </a:extLst>
            </p:cNvPr>
            <p:cNvSpPr/>
            <p:nvPr/>
          </p:nvSpPr>
          <p:spPr>
            <a:xfrm>
              <a:off x="873063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6AF3BBFF-59BE-48AD-B117-8971F8225A60}"/>
                </a:ext>
              </a:extLst>
            </p:cNvPr>
            <p:cNvSpPr/>
            <p:nvPr/>
          </p:nvSpPr>
          <p:spPr>
            <a:xfrm>
              <a:off x="9293191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8EA7B953-E981-437A-8917-93045FF39727}"/>
                </a:ext>
              </a:extLst>
            </p:cNvPr>
            <p:cNvSpPr/>
            <p:nvPr/>
          </p:nvSpPr>
          <p:spPr>
            <a:xfrm>
              <a:off x="929319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2F166C28-5C91-4266-9A70-3585EA8309E8}"/>
                </a:ext>
              </a:extLst>
            </p:cNvPr>
            <p:cNvSpPr/>
            <p:nvPr/>
          </p:nvSpPr>
          <p:spPr>
            <a:xfrm>
              <a:off x="9480742" y="3356507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4007BD8C-B607-4A22-BA97-F2FC2D311E04}"/>
                </a:ext>
              </a:extLst>
            </p:cNvPr>
            <p:cNvSpPr/>
            <p:nvPr/>
          </p:nvSpPr>
          <p:spPr>
            <a:xfrm>
              <a:off x="9480742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CA876C2D-D2E3-44BF-B7B8-653A5341D1F9}"/>
                </a:ext>
              </a:extLst>
            </p:cNvPr>
            <p:cNvSpPr/>
            <p:nvPr/>
          </p:nvSpPr>
          <p:spPr>
            <a:xfrm>
              <a:off x="8501074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8F8C0A69-6E25-4FE5-B263-899BA37C44D3}"/>
                </a:ext>
              </a:extLst>
            </p:cNvPr>
            <p:cNvSpPr/>
            <p:nvPr/>
          </p:nvSpPr>
          <p:spPr>
            <a:xfrm>
              <a:off x="8558129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CE31E76F-FBFD-4EC0-8D9E-5EE5EA280A6B}"/>
                </a:ext>
              </a:extLst>
            </p:cNvPr>
            <p:cNvSpPr/>
            <p:nvPr/>
          </p:nvSpPr>
          <p:spPr>
            <a:xfrm>
              <a:off x="8443923" y="3357745"/>
              <a:ext cx="47626" cy="38100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E1CFA862-3936-47E9-A88E-279BCAB30A05}"/>
                </a:ext>
              </a:extLst>
            </p:cNvPr>
            <p:cNvSpPr/>
            <p:nvPr/>
          </p:nvSpPr>
          <p:spPr>
            <a:xfrm>
              <a:off x="8388107" y="3357271"/>
              <a:ext cx="47626" cy="38100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0DFBF654-3461-4082-B6E9-54DE22E7F9AC}"/>
                </a:ext>
              </a:extLst>
            </p:cNvPr>
            <p:cNvSpPr/>
            <p:nvPr/>
          </p:nvSpPr>
          <p:spPr>
            <a:xfrm>
              <a:off x="8414872" y="3382701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14E2206F-EE5B-49BE-AB76-D6AA6494F601}"/>
                </a:ext>
              </a:extLst>
            </p:cNvPr>
            <p:cNvSpPr/>
            <p:nvPr/>
          </p:nvSpPr>
          <p:spPr>
            <a:xfrm>
              <a:off x="8433064" y="4242045"/>
              <a:ext cx="114303" cy="38100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77744B4F-FB71-40D8-B80B-AD125C398BBF}"/>
                </a:ext>
              </a:extLst>
            </p:cNvPr>
            <p:cNvSpPr/>
            <p:nvPr/>
          </p:nvSpPr>
          <p:spPr>
            <a:xfrm>
              <a:off x="8727868" y="4077734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3F4575AF-E7ED-4344-B8FB-AAF18362A39C}"/>
                </a:ext>
              </a:extLst>
            </p:cNvPr>
            <p:cNvSpPr/>
            <p:nvPr/>
          </p:nvSpPr>
          <p:spPr>
            <a:xfrm>
              <a:off x="9071633" y="4077737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5F328FDA-FF42-43DA-B946-57032B40AF39}"/>
                </a:ext>
              </a:extLst>
            </p:cNvPr>
            <p:cNvSpPr/>
            <p:nvPr/>
          </p:nvSpPr>
          <p:spPr>
            <a:xfrm>
              <a:off x="9199458" y="407774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1895ACC5-1BFD-4AAB-87EE-D925752A7DB2}"/>
                </a:ext>
              </a:extLst>
            </p:cNvPr>
            <p:cNvSpPr/>
            <p:nvPr/>
          </p:nvSpPr>
          <p:spPr>
            <a:xfrm>
              <a:off x="9543224" y="4077750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330C6967-741D-4859-BC34-4C2C6A032B99}"/>
                </a:ext>
              </a:extLst>
            </p:cNvPr>
            <p:cNvSpPr/>
            <p:nvPr/>
          </p:nvSpPr>
          <p:spPr>
            <a:xfrm>
              <a:off x="8727869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8681430A-C620-4ABA-B4D2-04DABCA3A2F0}"/>
                </a:ext>
              </a:extLst>
            </p:cNvPr>
            <p:cNvSpPr/>
            <p:nvPr/>
          </p:nvSpPr>
          <p:spPr>
            <a:xfrm>
              <a:off x="9071626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EEFAC087-E6CC-4AAC-9031-70BDEA2FF39F}"/>
                </a:ext>
              </a:extLst>
            </p:cNvPr>
            <p:cNvSpPr/>
            <p:nvPr/>
          </p:nvSpPr>
          <p:spPr>
            <a:xfrm>
              <a:off x="9199455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81B20C7E-9751-409E-8F1D-73F673DC7126}"/>
                </a:ext>
              </a:extLst>
            </p:cNvPr>
            <p:cNvSpPr/>
            <p:nvPr/>
          </p:nvSpPr>
          <p:spPr>
            <a:xfrm>
              <a:off x="9543017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手繪多邊形: 圖案 140">
              <a:extLst>
                <a:ext uri="{FF2B5EF4-FFF2-40B4-BE49-F238E27FC236}">
                  <a16:creationId xmlns:a16="http://schemas.microsoft.com/office/drawing/2014/main" id="{3B234F70-F6DD-4CAD-A33D-FADE427A4654}"/>
                </a:ext>
              </a:extLst>
            </p:cNvPr>
            <p:cNvSpPr/>
            <p:nvPr/>
          </p:nvSpPr>
          <p:spPr>
            <a:xfrm>
              <a:off x="891707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2" name="矩形 12">
            <a:extLst>
              <a:ext uri="{FF2B5EF4-FFF2-40B4-BE49-F238E27FC236}">
                <a16:creationId xmlns:a16="http://schemas.microsoft.com/office/drawing/2014/main" id="{4EA339E8-0499-4856-BF50-5DB9B0DB6CFD}"/>
              </a:ext>
            </a:extLst>
          </p:cNvPr>
          <p:cNvSpPr/>
          <p:nvPr/>
        </p:nvSpPr>
        <p:spPr>
          <a:xfrm>
            <a:off x="2836114" y="1349916"/>
            <a:ext cx="974285" cy="110677"/>
          </a:xfrm>
          <a:custGeom>
            <a:avLst/>
            <a:gdLst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299103 w 1615155"/>
              <a:gd name="connsiteY0" fmla="*/ 17092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299103 w 1615155"/>
              <a:gd name="connsiteY4" fmla="*/ 17092 h 273465"/>
              <a:gd name="connsiteX0" fmla="*/ 299103 w 1615155"/>
              <a:gd name="connsiteY0" fmla="*/ 0 h 256373"/>
              <a:gd name="connsiteX1" fmla="*/ 1316052 w 1615155"/>
              <a:gd name="connsiteY1" fmla="*/ 0 h 256373"/>
              <a:gd name="connsiteX2" fmla="*/ 1615155 w 1615155"/>
              <a:gd name="connsiteY2" fmla="*/ 256373 h 256373"/>
              <a:gd name="connsiteX3" fmla="*/ 0 w 1615155"/>
              <a:gd name="connsiteY3" fmla="*/ 256373 h 256373"/>
              <a:gd name="connsiteX4" fmla="*/ 299103 w 1615155"/>
              <a:gd name="connsiteY4" fmla="*/ 0 h 2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155" h="256373">
                <a:moveTo>
                  <a:pt x="299103" y="0"/>
                </a:moveTo>
                <a:lnTo>
                  <a:pt x="1316052" y="0"/>
                </a:lnTo>
                <a:lnTo>
                  <a:pt x="1615155" y="256373"/>
                </a:lnTo>
                <a:lnTo>
                  <a:pt x="0" y="256373"/>
                </a:lnTo>
                <a:lnTo>
                  <a:pt x="299103" y="0"/>
                </a:lnTo>
                <a:close/>
              </a:path>
            </a:pathLst>
          </a:custGeom>
          <a:noFill/>
          <a:ln w="2159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手繪多邊形: 圖案 142">
            <a:extLst>
              <a:ext uri="{FF2B5EF4-FFF2-40B4-BE49-F238E27FC236}">
                <a16:creationId xmlns:a16="http://schemas.microsoft.com/office/drawing/2014/main" id="{879F495E-9AA3-4025-B6DA-3D7D103176CE}"/>
              </a:ext>
            </a:extLst>
          </p:cNvPr>
          <p:cNvSpPr/>
          <p:nvPr/>
        </p:nvSpPr>
        <p:spPr>
          <a:xfrm>
            <a:off x="3781720" y="1996960"/>
            <a:ext cx="432227" cy="582066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4" name="圖形 152">
            <a:extLst>
              <a:ext uri="{FF2B5EF4-FFF2-40B4-BE49-F238E27FC236}">
                <a16:creationId xmlns:a16="http://schemas.microsoft.com/office/drawing/2014/main" id="{E610163E-3BD3-4B03-9A02-21C0AB9C574C}"/>
              </a:ext>
            </a:extLst>
          </p:cNvPr>
          <p:cNvGrpSpPr/>
          <p:nvPr/>
        </p:nvGrpSpPr>
        <p:grpSpPr>
          <a:xfrm flipH="1">
            <a:off x="3781103" y="1973186"/>
            <a:ext cx="438497" cy="598055"/>
            <a:chOff x="9272425" y="5069212"/>
            <a:chExt cx="458537" cy="590550"/>
          </a:xfrm>
        </p:grpSpPr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1F061204-94E3-4BDC-96D8-D6A450161AC4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253024C1-FF96-4BB7-9658-DBC60AC24BE2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7C27F072-2636-480E-B203-DA942B0A0F11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DCBCA98B-D8CE-4148-A61A-496737FA33C2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C68842C-8731-4D5D-B88C-3C36AEA41FD2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51D4AF96-B97C-4DE7-BC7A-07C914F1BB6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D5BAA5CE-5E71-4B31-AC63-2D5B72CFD7EB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75981ABD-B87B-4CCE-8BDF-39043A1DCE5B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AF63AF57-F9B8-431D-A84E-8A790DC43D5D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C49DAF4A-B6BC-4E5D-87F8-00524734B282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5739083A-54FB-4E1F-9FD4-A85527EA1453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B04AEA18-809B-465E-837E-B05228CDA439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0" name="Google Shape;130;p15">
            <a:extLst>
              <a:ext uri="{FF2B5EF4-FFF2-40B4-BE49-F238E27FC236}">
                <a16:creationId xmlns:a16="http://schemas.microsoft.com/office/drawing/2014/main" id="{E9BB8EBA-CFF9-47EE-A315-007FCFEA143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543" y="2952111"/>
            <a:ext cx="7353120" cy="99925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21;p15">
            <a:extLst>
              <a:ext uri="{FF2B5EF4-FFF2-40B4-BE49-F238E27FC236}">
                <a16:creationId xmlns:a16="http://schemas.microsoft.com/office/drawing/2014/main" id="{AF02CE29-D31B-4F4F-AB57-F952E25ED878}"/>
              </a:ext>
            </a:extLst>
          </p:cNvPr>
          <p:cNvSpPr/>
          <p:nvPr/>
        </p:nvSpPr>
        <p:spPr>
          <a:xfrm>
            <a:off x="1002186" y="3971317"/>
            <a:ext cx="1113952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Data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62" name="Google Shape;117;p15">
            <a:extLst>
              <a:ext uri="{FF2B5EF4-FFF2-40B4-BE49-F238E27FC236}">
                <a16:creationId xmlns:a16="http://schemas.microsoft.com/office/drawing/2014/main" id="{D095133A-41D8-403A-9064-A01ACA7C7389}"/>
              </a:ext>
            </a:extLst>
          </p:cNvPr>
          <p:cNvSpPr/>
          <p:nvPr/>
        </p:nvSpPr>
        <p:spPr>
          <a:xfrm>
            <a:off x="2668094" y="4003034"/>
            <a:ext cx="1711122" cy="27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Model building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3" name="Google Shape;119;p15">
            <a:extLst>
              <a:ext uri="{FF2B5EF4-FFF2-40B4-BE49-F238E27FC236}">
                <a16:creationId xmlns:a16="http://schemas.microsoft.com/office/drawing/2014/main" id="{AA5B63A1-A487-4AFE-86A6-58992DFC0101}"/>
              </a:ext>
            </a:extLst>
          </p:cNvPr>
          <p:cNvSpPr/>
          <p:nvPr/>
        </p:nvSpPr>
        <p:spPr>
          <a:xfrm>
            <a:off x="6386254" y="3971317"/>
            <a:ext cx="1939607" cy="27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Parameter adjustment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4" name="Google Shape;117;p15">
            <a:extLst>
              <a:ext uri="{FF2B5EF4-FFF2-40B4-BE49-F238E27FC236}">
                <a16:creationId xmlns:a16="http://schemas.microsoft.com/office/drawing/2014/main" id="{2F892886-AA5D-4882-A9C7-43618F0CBDBE}"/>
              </a:ext>
            </a:extLst>
          </p:cNvPr>
          <p:cNvSpPr/>
          <p:nvPr/>
        </p:nvSpPr>
        <p:spPr>
          <a:xfrm>
            <a:off x="4527174" y="4003034"/>
            <a:ext cx="1711122" cy="27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Model validation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5" name="矩形: 圓角 164">
            <a:extLst>
              <a:ext uri="{FF2B5EF4-FFF2-40B4-BE49-F238E27FC236}">
                <a16:creationId xmlns:a16="http://schemas.microsoft.com/office/drawing/2014/main" id="{260350F3-0709-4348-A2AA-EBA105F74343}"/>
              </a:ext>
            </a:extLst>
          </p:cNvPr>
          <p:cNvSpPr/>
          <p:nvPr/>
        </p:nvSpPr>
        <p:spPr>
          <a:xfrm>
            <a:off x="3336076" y="4355920"/>
            <a:ext cx="2311647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66" name="矩形 165">
            <a:extLst>
              <a:ext uri="{FF2B5EF4-FFF2-40B4-BE49-F238E27FC236}">
                <a16:creationId xmlns:a16="http://schemas.microsoft.com/office/drawing/2014/main" id="{514A1CAD-6EEC-49E1-8AD6-45572051967B}"/>
              </a:ext>
            </a:extLst>
          </p:cNvPr>
          <p:cNvSpPr/>
          <p:nvPr/>
        </p:nvSpPr>
        <p:spPr>
          <a:xfrm>
            <a:off x="3774357" y="4385030"/>
            <a:ext cx="1426994" cy="318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b="1">
                <a:solidFill>
                  <a:schemeClr val="tx1"/>
                </a:solidFill>
              </a:rPr>
              <a:t>Deep Learning</a:t>
            </a:r>
          </a:p>
        </p:txBody>
      </p:sp>
      <p:sp>
        <p:nvSpPr>
          <p:cNvPr id="167" name="箭號: 向下 36">
            <a:extLst>
              <a:ext uri="{FF2B5EF4-FFF2-40B4-BE49-F238E27FC236}">
                <a16:creationId xmlns:a16="http://schemas.microsoft.com/office/drawing/2014/main" id="{1E35C29B-DE91-4232-8EA4-0A72E9D0A798}"/>
              </a:ext>
            </a:extLst>
          </p:cNvPr>
          <p:cNvSpPr/>
          <p:nvPr/>
        </p:nvSpPr>
        <p:spPr>
          <a:xfrm>
            <a:off x="2983251" y="2326579"/>
            <a:ext cx="499348" cy="589370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60"/>
          </a:p>
        </p:txBody>
      </p:sp>
      <p:pic>
        <p:nvPicPr>
          <p:cNvPr id="168" name="圖形 167">
            <a:extLst>
              <a:ext uri="{FF2B5EF4-FFF2-40B4-BE49-F238E27FC236}">
                <a16:creationId xmlns:a16="http://schemas.microsoft.com/office/drawing/2014/main" id="{D8124B4B-5CCB-4C5C-8F16-0DB4FF064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233" y="1558374"/>
            <a:ext cx="1007726" cy="1007726"/>
          </a:xfrm>
          <a:prstGeom prst="rect">
            <a:avLst/>
          </a:prstGeom>
        </p:spPr>
      </p:pic>
      <p:sp>
        <p:nvSpPr>
          <p:cNvPr id="169" name="矩形 168">
            <a:extLst>
              <a:ext uri="{FF2B5EF4-FFF2-40B4-BE49-F238E27FC236}">
                <a16:creationId xmlns:a16="http://schemas.microsoft.com/office/drawing/2014/main" id="{DFBF4B33-3B3C-4F9A-9EB5-A891BAADD6AB}"/>
              </a:ext>
            </a:extLst>
          </p:cNvPr>
          <p:cNvSpPr/>
          <p:nvPr/>
        </p:nvSpPr>
        <p:spPr>
          <a:xfrm>
            <a:off x="789800" y="1772870"/>
            <a:ext cx="536491" cy="599698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bg1"/>
              </a:solidFill>
            </a:endParaRP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D84C2457-C59A-47D5-A187-6052C0238FBA}"/>
              </a:ext>
            </a:extLst>
          </p:cNvPr>
          <p:cNvSpPr/>
          <p:nvPr/>
        </p:nvSpPr>
        <p:spPr>
          <a:xfrm>
            <a:off x="413705" y="1705906"/>
            <a:ext cx="1013202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200TB is not enough</a:t>
            </a:r>
          </a:p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1" name="手繪多邊形: 圖案 170">
            <a:extLst>
              <a:ext uri="{FF2B5EF4-FFF2-40B4-BE49-F238E27FC236}">
                <a16:creationId xmlns:a16="http://schemas.microsoft.com/office/drawing/2014/main" id="{FB7A8A6E-40BB-4445-97A2-D7A78F37B1BC}"/>
              </a:ext>
            </a:extLst>
          </p:cNvPr>
          <p:cNvSpPr/>
          <p:nvPr/>
        </p:nvSpPr>
        <p:spPr>
          <a:xfrm>
            <a:off x="4049513" y="2101603"/>
            <a:ext cx="432227" cy="582066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2" name="圖形 152">
            <a:extLst>
              <a:ext uri="{FF2B5EF4-FFF2-40B4-BE49-F238E27FC236}">
                <a16:creationId xmlns:a16="http://schemas.microsoft.com/office/drawing/2014/main" id="{61A0EE3C-F7C2-4851-9063-ABEC53985BBB}"/>
              </a:ext>
            </a:extLst>
          </p:cNvPr>
          <p:cNvGrpSpPr/>
          <p:nvPr/>
        </p:nvGrpSpPr>
        <p:grpSpPr>
          <a:xfrm flipH="1">
            <a:off x="4048896" y="2077829"/>
            <a:ext cx="438497" cy="598055"/>
            <a:chOff x="9272425" y="5069212"/>
            <a:chExt cx="458537" cy="590550"/>
          </a:xfrm>
        </p:grpSpPr>
        <p:sp>
          <p:nvSpPr>
            <p:cNvPr id="173" name="手繪多邊形: 圖案 172">
              <a:extLst>
                <a:ext uri="{FF2B5EF4-FFF2-40B4-BE49-F238E27FC236}">
                  <a16:creationId xmlns:a16="http://schemas.microsoft.com/office/drawing/2014/main" id="{FF562F85-0410-4658-A127-6D1B02A3258B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手繪多邊形: 圖案 173">
              <a:extLst>
                <a:ext uri="{FF2B5EF4-FFF2-40B4-BE49-F238E27FC236}">
                  <a16:creationId xmlns:a16="http://schemas.microsoft.com/office/drawing/2014/main" id="{32081FAA-6438-41D7-AEAB-91BB6C4DA62B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手繪多邊形: 圖案 174">
              <a:extLst>
                <a:ext uri="{FF2B5EF4-FFF2-40B4-BE49-F238E27FC236}">
                  <a16:creationId xmlns:a16="http://schemas.microsoft.com/office/drawing/2014/main" id="{257056FD-7CC2-462D-BBFF-B8A8C108A61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D8B7766D-6227-4AFF-BCD2-17FC6CEFD270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手繪多邊形: 圖案 176">
              <a:extLst>
                <a:ext uri="{FF2B5EF4-FFF2-40B4-BE49-F238E27FC236}">
                  <a16:creationId xmlns:a16="http://schemas.microsoft.com/office/drawing/2014/main" id="{63524B48-E005-4B69-83A6-FCE3D70D5922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手繪多邊形: 圖案 177">
              <a:extLst>
                <a:ext uri="{FF2B5EF4-FFF2-40B4-BE49-F238E27FC236}">
                  <a16:creationId xmlns:a16="http://schemas.microsoft.com/office/drawing/2014/main" id="{31E5E455-649F-48D9-886F-BDE13A197EB4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手繪多邊形: 圖案 178">
              <a:extLst>
                <a:ext uri="{FF2B5EF4-FFF2-40B4-BE49-F238E27FC236}">
                  <a16:creationId xmlns:a16="http://schemas.microsoft.com/office/drawing/2014/main" id="{2FFF0C5B-AC88-4595-9AC3-5787D64CACE0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手繪多邊形: 圖案 179">
              <a:extLst>
                <a:ext uri="{FF2B5EF4-FFF2-40B4-BE49-F238E27FC236}">
                  <a16:creationId xmlns:a16="http://schemas.microsoft.com/office/drawing/2014/main" id="{5C438D2A-B495-467E-A0C4-3E7C2EED377B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手繪多邊形: 圖案 180">
              <a:extLst>
                <a:ext uri="{FF2B5EF4-FFF2-40B4-BE49-F238E27FC236}">
                  <a16:creationId xmlns:a16="http://schemas.microsoft.com/office/drawing/2014/main" id="{94B7D966-D7AE-45CC-A8A7-1F35FD0EF6A6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手繪多邊形: 圖案 181">
              <a:extLst>
                <a:ext uri="{FF2B5EF4-FFF2-40B4-BE49-F238E27FC236}">
                  <a16:creationId xmlns:a16="http://schemas.microsoft.com/office/drawing/2014/main" id="{2E4EFC1E-31F1-4BDA-B62B-DB7CA555F7BD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手繪多邊形: 圖案 182">
              <a:extLst>
                <a:ext uri="{FF2B5EF4-FFF2-40B4-BE49-F238E27FC236}">
                  <a16:creationId xmlns:a16="http://schemas.microsoft.com/office/drawing/2014/main" id="{4BC2B880-4271-4227-B5CC-5C9563C73F05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ADDC638E-B318-4910-B38C-389E9A98A6BA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932EFDB2-7763-4849-A3A8-4C86398D7E2C}"/>
              </a:ext>
            </a:extLst>
          </p:cNvPr>
          <p:cNvSpPr/>
          <p:nvPr/>
        </p:nvSpPr>
        <p:spPr>
          <a:xfrm>
            <a:off x="4865159" y="1322476"/>
            <a:ext cx="3512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/>
              <a:t>Only PB-level shared folder is enough to store the huge data matrix .</a:t>
            </a:r>
          </a:p>
        </p:txBody>
      </p:sp>
      <p:grpSp>
        <p:nvGrpSpPr>
          <p:cNvPr id="185" name="群組 184">
            <a:extLst>
              <a:ext uri="{FF2B5EF4-FFF2-40B4-BE49-F238E27FC236}">
                <a16:creationId xmlns:a16="http://schemas.microsoft.com/office/drawing/2014/main" id="{CE5245B8-BC47-4268-8B12-91257FDFE6B4}"/>
              </a:ext>
            </a:extLst>
          </p:cNvPr>
          <p:cNvGrpSpPr/>
          <p:nvPr/>
        </p:nvGrpSpPr>
        <p:grpSpPr>
          <a:xfrm>
            <a:off x="7170480" y="1208792"/>
            <a:ext cx="1939607" cy="2051677"/>
            <a:chOff x="9586675" y="2847072"/>
            <a:chExt cx="1407777" cy="1489119"/>
          </a:xfrm>
        </p:grpSpPr>
        <p:pic>
          <p:nvPicPr>
            <p:cNvPr id="186" name="圖片 185" descr="一張含有 時鐘 的圖片&#10;&#10;自動產生的描述">
              <a:extLst>
                <a:ext uri="{FF2B5EF4-FFF2-40B4-BE49-F238E27FC236}">
                  <a16:creationId xmlns:a16="http://schemas.microsoft.com/office/drawing/2014/main" id="{C5796506-4E4A-458A-804D-441DDB24D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87" name="圖片 186">
              <a:extLst>
                <a:ext uri="{FF2B5EF4-FFF2-40B4-BE49-F238E27FC236}">
                  <a16:creationId xmlns:a16="http://schemas.microsoft.com/office/drawing/2014/main" id="{05200322-88A0-440B-BF05-C0C843E1D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2"/>
              <a:ext cx="1407777" cy="1355750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F10BC971-1FE0-4017-B784-6E3C0255CF21}"/>
              </a:ext>
            </a:extLst>
          </p:cNvPr>
          <p:cNvSpPr/>
          <p:nvPr/>
        </p:nvSpPr>
        <p:spPr>
          <a:xfrm>
            <a:off x="174020" y="514853"/>
            <a:ext cx="89699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/>
              <a:t>The best data carrier of big data analysis</a:t>
            </a:r>
            <a:r>
              <a:rPr lang="en-US" altLang="zh-TW" sz="2200" dirty="0"/>
              <a:t>/e</a:t>
            </a:r>
            <a:r>
              <a:rPr lang="zh-TW" altLang="en-US" sz="2200" dirty="0"/>
              <a:t>dge computing</a:t>
            </a:r>
            <a:r>
              <a:rPr lang="en-US" altLang="zh-TW" sz="2200" dirty="0"/>
              <a:t>/AI inference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47858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Silent data corruption &amp; self-healing</a:t>
            </a:r>
          </a:p>
        </p:txBody>
      </p:sp>
      <p:sp>
        <p:nvSpPr>
          <p:cNvPr id="50" name="矩形: 剪去對角角落 49">
            <a:extLst>
              <a:ext uri="{FF2B5EF4-FFF2-40B4-BE49-F238E27FC236}">
                <a16:creationId xmlns:a16="http://schemas.microsoft.com/office/drawing/2014/main" id="{2AA934D3-AEAF-4081-A090-C9854F9C9269}"/>
              </a:ext>
            </a:extLst>
          </p:cNvPr>
          <p:cNvSpPr/>
          <p:nvPr/>
        </p:nvSpPr>
        <p:spPr>
          <a:xfrm>
            <a:off x="2726230" y="4041593"/>
            <a:ext cx="6077766" cy="498803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BB1F5E5F-AF57-4FC2-9237-C25443DF421F}"/>
              </a:ext>
            </a:extLst>
          </p:cNvPr>
          <p:cNvSpPr/>
          <p:nvPr/>
        </p:nvSpPr>
        <p:spPr>
          <a:xfrm>
            <a:off x="2693916" y="3972230"/>
            <a:ext cx="6045170" cy="52190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2" name="圖片 51" descr="一張含有 火車, 電腦 的圖片&#10;&#10;自動產生的描述">
            <a:extLst>
              <a:ext uri="{FF2B5EF4-FFF2-40B4-BE49-F238E27FC236}">
                <a16:creationId xmlns:a16="http://schemas.microsoft.com/office/drawing/2014/main" id="{BE9845F0-1016-43AC-A482-B5442E6F1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21" y="1490835"/>
            <a:ext cx="2314790" cy="3127859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C89EB971-E898-4D40-819F-382D5269AFC4}"/>
              </a:ext>
            </a:extLst>
          </p:cNvPr>
          <p:cNvSpPr/>
          <p:nvPr/>
        </p:nvSpPr>
        <p:spPr>
          <a:xfrm>
            <a:off x="4575118" y="1247479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0D21917-DC6E-4D87-979A-A199AFD4A54C}"/>
              </a:ext>
            </a:extLst>
          </p:cNvPr>
          <p:cNvSpPr/>
          <p:nvPr/>
        </p:nvSpPr>
        <p:spPr>
          <a:xfrm>
            <a:off x="6851729" y="1247479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D3845C0-9091-4D52-BFC5-04EEEC1F5921}"/>
              </a:ext>
            </a:extLst>
          </p:cNvPr>
          <p:cNvSpPr/>
          <p:nvPr/>
        </p:nvSpPr>
        <p:spPr>
          <a:xfrm>
            <a:off x="2376281" y="1247479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D6192009-97A1-4BFA-8FCE-B70D587BF25C}"/>
              </a:ext>
            </a:extLst>
          </p:cNvPr>
          <p:cNvGrpSpPr/>
          <p:nvPr/>
        </p:nvGrpSpPr>
        <p:grpSpPr>
          <a:xfrm>
            <a:off x="7271508" y="2507869"/>
            <a:ext cx="1385451" cy="512990"/>
            <a:chOff x="756833" y="3456247"/>
            <a:chExt cx="1847268" cy="683987"/>
          </a:xfrm>
        </p:grpSpPr>
        <p:cxnSp>
          <p:nvCxnSpPr>
            <p:cNvPr id="57" name="Straight Connector 8">
              <a:extLst>
                <a:ext uri="{FF2B5EF4-FFF2-40B4-BE49-F238E27FC236}">
                  <a16:creationId xmlns:a16="http://schemas.microsoft.com/office/drawing/2014/main" id="{59159946-40FD-497C-B162-37DB13D9C0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0">
              <a:extLst>
                <a:ext uri="{FF2B5EF4-FFF2-40B4-BE49-F238E27FC236}">
                  <a16:creationId xmlns:a16="http://schemas.microsoft.com/office/drawing/2014/main" id="{2B69E48A-B90C-46D4-AF89-1F8B576D9066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713A784-C000-494E-B207-70148551C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6558" y="2902591"/>
            <a:ext cx="499770" cy="503615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AA9AE260-11D4-4E12-8909-EA83DB647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8083" y="2909809"/>
            <a:ext cx="499770" cy="503615"/>
          </a:xfrm>
          <a:prstGeom prst="rect">
            <a:avLst/>
          </a:prstGeom>
        </p:spPr>
      </p:pic>
      <p:sp>
        <p:nvSpPr>
          <p:cNvPr id="61" name="Rectangle 20">
            <a:extLst>
              <a:ext uri="{FF2B5EF4-FFF2-40B4-BE49-F238E27FC236}">
                <a16:creationId xmlns:a16="http://schemas.microsoft.com/office/drawing/2014/main" id="{B4EBC89B-7C2A-4E3E-A55E-97BFB50F6137}"/>
              </a:ext>
            </a:extLst>
          </p:cNvPr>
          <p:cNvSpPr/>
          <p:nvPr/>
        </p:nvSpPr>
        <p:spPr>
          <a:xfrm>
            <a:off x="8287178" y="3237390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2DDEB62-511E-4785-B3D2-60F95DFBB075}"/>
              </a:ext>
            </a:extLst>
          </p:cNvPr>
          <p:cNvGrpSpPr/>
          <p:nvPr/>
        </p:nvGrpSpPr>
        <p:grpSpPr>
          <a:xfrm>
            <a:off x="4678166" y="2515086"/>
            <a:ext cx="1892582" cy="905555"/>
            <a:chOff x="346483" y="3456247"/>
            <a:chExt cx="2523443" cy="1207407"/>
          </a:xfrm>
        </p:grpSpPr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9F7EEAF4-7AC2-460E-BC90-11D3EC475ADB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68" name="Straight Connector 8">
                <a:extLst>
                  <a:ext uri="{FF2B5EF4-FFF2-40B4-BE49-F238E27FC236}">
                    <a16:creationId xmlns:a16="http://schemas.microsoft.com/office/drawing/2014/main" id="{943D4124-39FF-4C19-AE55-A7F534B341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10">
                <a:extLst>
                  <a:ext uri="{FF2B5EF4-FFF2-40B4-BE49-F238E27FC236}">
                    <a16:creationId xmlns:a16="http://schemas.microsoft.com/office/drawing/2014/main" id="{CD22AD05-7874-4FC6-AABA-420813768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A715D4C2-7624-43F5-9CBD-16B4A8CA3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6604DC9F-95B6-4110-B75A-517F8A27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66" name="Rectangle 18">
              <a:extLst>
                <a:ext uri="{FF2B5EF4-FFF2-40B4-BE49-F238E27FC236}">
                  <a16:creationId xmlns:a16="http://schemas.microsoft.com/office/drawing/2014/main" id="{88D65CAA-C315-4E13-979C-04739CC94DBF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67" name="Rectangle 20">
              <a:extLst>
                <a:ext uri="{FF2B5EF4-FFF2-40B4-BE49-F238E27FC236}">
                  <a16:creationId xmlns:a16="http://schemas.microsoft.com/office/drawing/2014/main" id="{A9C3585D-C6A9-468F-8940-5A3B5DBB3BB9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6E2CF43C-3A27-4B0C-B513-8F8A0D4FFA21}"/>
              </a:ext>
            </a:extLst>
          </p:cNvPr>
          <p:cNvGrpSpPr/>
          <p:nvPr/>
        </p:nvGrpSpPr>
        <p:grpSpPr>
          <a:xfrm>
            <a:off x="2468288" y="2528874"/>
            <a:ext cx="1885718" cy="905555"/>
            <a:chOff x="355636" y="3456247"/>
            <a:chExt cx="2514290" cy="1207407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C284E8F5-254A-46BF-93D2-EE36DC029FC1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76" name="Straight Connector 8">
                <a:extLst>
                  <a:ext uri="{FF2B5EF4-FFF2-40B4-BE49-F238E27FC236}">
                    <a16:creationId xmlns:a16="http://schemas.microsoft.com/office/drawing/2014/main" id="{87079A14-1768-4322-B6F0-492DC85F39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10">
                <a:extLst>
                  <a:ext uri="{FF2B5EF4-FFF2-40B4-BE49-F238E27FC236}">
                    <a16:creationId xmlns:a16="http://schemas.microsoft.com/office/drawing/2014/main" id="{36C9A61A-3F0D-49C2-8B4A-7321A9F6F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B9BEB64E-2F7C-4208-B63A-1BBBCC14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8CF50E4E-3D7B-4293-9F44-A995723B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30A342FF-7E23-4D86-AE54-0E798830A87C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75" name="Rectangle 20">
              <a:extLst>
                <a:ext uri="{FF2B5EF4-FFF2-40B4-BE49-F238E27FC236}">
                  <a16:creationId xmlns:a16="http://schemas.microsoft.com/office/drawing/2014/main" id="{D1F428A8-52CF-46E8-A8CC-EB3F5F68A6C8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sp>
        <p:nvSpPr>
          <p:cNvPr id="78" name="Rectangle 12">
            <a:extLst>
              <a:ext uri="{FF2B5EF4-FFF2-40B4-BE49-F238E27FC236}">
                <a16:creationId xmlns:a16="http://schemas.microsoft.com/office/drawing/2014/main" id="{3C2B485E-89F4-4878-8C59-AB8EBB001ECD}"/>
              </a:ext>
            </a:extLst>
          </p:cNvPr>
          <p:cNvSpPr/>
          <p:nvPr/>
        </p:nvSpPr>
        <p:spPr>
          <a:xfrm>
            <a:off x="2693916" y="2173884"/>
            <a:ext cx="1492856" cy="365420"/>
          </a:xfrm>
          <a:prstGeom prst="rect">
            <a:avLst/>
          </a:prstGeom>
          <a:solidFill>
            <a:srgbClr val="39523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79" name="Rectangle 13">
            <a:extLst>
              <a:ext uri="{FF2B5EF4-FFF2-40B4-BE49-F238E27FC236}">
                <a16:creationId xmlns:a16="http://schemas.microsoft.com/office/drawing/2014/main" id="{A3FBBFCE-A119-4FC1-996D-03EB7BD085CB}"/>
              </a:ext>
            </a:extLst>
          </p:cNvPr>
          <p:cNvSpPr/>
          <p:nvPr/>
        </p:nvSpPr>
        <p:spPr>
          <a:xfrm>
            <a:off x="2693916" y="1490692"/>
            <a:ext cx="1492856" cy="36598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80" name="Straight Connector 17">
            <a:extLst>
              <a:ext uri="{FF2B5EF4-FFF2-40B4-BE49-F238E27FC236}">
                <a16:creationId xmlns:a16="http://schemas.microsoft.com/office/drawing/2014/main" id="{06815D83-CA01-4DFA-987F-9591564D4BC0}"/>
              </a:ext>
            </a:extLst>
          </p:cNvPr>
          <p:cNvCxnSpPr>
            <a:cxnSpLocks/>
            <a:stCxn id="79" idx="2"/>
            <a:endCxn id="78" idx="0"/>
          </p:cNvCxnSpPr>
          <p:nvPr/>
        </p:nvCxnSpPr>
        <p:spPr>
          <a:xfrm>
            <a:off x="3440344" y="1856675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21">
            <a:extLst>
              <a:ext uri="{FF2B5EF4-FFF2-40B4-BE49-F238E27FC236}">
                <a16:creationId xmlns:a16="http://schemas.microsoft.com/office/drawing/2014/main" id="{91F2315D-64D6-42BB-BF74-43A64397EE4C}"/>
              </a:ext>
            </a:extLst>
          </p:cNvPr>
          <p:cNvSpPr/>
          <p:nvPr/>
        </p:nvSpPr>
        <p:spPr>
          <a:xfrm>
            <a:off x="2828288" y="2454949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pic>
        <p:nvPicPr>
          <p:cNvPr id="82" name="Graphic 33" descr="Warning">
            <a:extLst>
              <a:ext uri="{FF2B5EF4-FFF2-40B4-BE49-F238E27FC236}">
                <a16:creationId xmlns:a16="http://schemas.microsoft.com/office/drawing/2014/main" id="{BEDDFA39-12C0-4E29-9DD2-847B37EB1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0839" y="2499756"/>
            <a:ext cx="446373" cy="446373"/>
          </a:xfrm>
          <a:prstGeom prst="rect">
            <a:avLst/>
          </a:prstGeom>
        </p:spPr>
      </p:pic>
      <p:sp>
        <p:nvSpPr>
          <p:cNvPr id="83" name="Rectangle 25">
            <a:extLst>
              <a:ext uri="{FF2B5EF4-FFF2-40B4-BE49-F238E27FC236}">
                <a16:creationId xmlns:a16="http://schemas.microsoft.com/office/drawing/2014/main" id="{3216D916-911E-4B40-9687-B3C4680D998B}"/>
              </a:ext>
            </a:extLst>
          </p:cNvPr>
          <p:cNvSpPr/>
          <p:nvPr/>
        </p:nvSpPr>
        <p:spPr>
          <a:xfrm>
            <a:off x="4916484" y="2173884"/>
            <a:ext cx="1492856" cy="365420"/>
          </a:xfrm>
          <a:prstGeom prst="rect">
            <a:avLst/>
          </a:prstGeom>
          <a:solidFill>
            <a:srgbClr val="39523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0DF48E14-FC90-4DFF-B4C5-D3F5846EDBD9}"/>
              </a:ext>
            </a:extLst>
          </p:cNvPr>
          <p:cNvSpPr/>
          <p:nvPr/>
        </p:nvSpPr>
        <p:spPr>
          <a:xfrm>
            <a:off x="4916484" y="1490692"/>
            <a:ext cx="1492856" cy="36598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85" name="Straight Connector 30">
            <a:extLst>
              <a:ext uri="{FF2B5EF4-FFF2-40B4-BE49-F238E27FC236}">
                <a16:creationId xmlns:a16="http://schemas.microsoft.com/office/drawing/2014/main" id="{35C98EFC-1366-4372-9830-31ADD27B4B48}"/>
              </a:ext>
            </a:extLst>
          </p:cNvPr>
          <p:cNvCxnSpPr>
            <a:cxnSpLocks/>
            <a:stCxn id="84" idx="2"/>
            <a:endCxn id="83" idx="0"/>
          </p:cNvCxnSpPr>
          <p:nvPr/>
        </p:nvCxnSpPr>
        <p:spPr>
          <a:xfrm>
            <a:off x="5662912" y="1856675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36">
            <a:extLst>
              <a:ext uri="{FF2B5EF4-FFF2-40B4-BE49-F238E27FC236}">
                <a16:creationId xmlns:a16="http://schemas.microsoft.com/office/drawing/2014/main" id="{0169B066-A94F-4B80-B8FB-A1BF3C92D8BD}"/>
              </a:ext>
            </a:extLst>
          </p:cNvPr>
          <p:cNvSpPr/>
          <p:nvPr/>
        </p:nvSpPr>
        <p:spPr>
          <a:xfrm>
            <a:off x="5069843" y="2454949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87" name="Straight Connector 39">
            <a:extLst>
              <a:ext uri="{FF2B5EF4-FFF2-40B4-BE49-F238E27FC236}">
                <a16:creationId xmlns:a16="http://schemas.microsoft.com/office/drawing/2014/main" id="{A2D689A8-FE72-47F7-9CA3-9A213213F75B}"/>
              </a:ext>
            </a:extLst>
          </p:cNvPr>
          <p:cNvCxnSpPr>
            <a:cxnSpLocks/>
          </p:cNvCxnSpPr>
          <p:nvPr/>
        </p:nvCxnSpPr>
        <p:spPr>
          <a:xfrm>
            <a:off x="5219389" y="2615386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40">
            <a:extLst>
              <a:ext uri="{FF2B5EF4-FFF2-40B4-BE49-F238E27FC236}">
                <a16:creationId xmlns:a16="http://schemas.microsoft.com/office/drawing/2014/main" id="{63013DA5-7A8B-42F6-998C-CE0670DFD02F}"/>
              </a:ext>
            </a:extLst>
          </p:cNvPr>
          <p:cNvSpPr/>
          <p:nvPr/>
        </p:nvSpPr>
        <p:spPr>
          <a:xfrm>
            <a:off x="7197231" y="2173884"/>
            <a:ext cx="1492856" cy="365420"/>
          </a:xfrm>
          <a:prstGeom prst="rect">
            <a:avLst/>
          </a:prstGeom>
          <a:solidFill>
            <a:srgbClr val="39523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1">
            <a:extLst>
              <a:ext uri="{FF2B5EF4-FFF2-40B4-BE49-F238E27FC236}">
                <a16:creationId xmlns:a16="http://schemas.microsoft.com/office/drawing/2014/main" id="{0FF086BB-39C0-485E-968E-661481B4B5FD}"/>
              </a:ext>
            </a:extLst>
          </p:cNvPr>
          <p:cNvSpPr/>
          <p:nvPr/>
        </p:nvSpPr>
        <p:spPr>
          <a:xfrm>
            <a:off x="7197231" y="1490692"/>
            <a:ext cx="1492856" cy="36598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90" name="Straight Connector 45">
            <a:extLst>
              <a:ext uri="{FF2B5EF4-FFF2-40B4-BE49-F238E27FC236}">
                <a16:creationId xmlns:a16="http://schemas.microsoft.com/office/drawing/2014/main" id="{9AE25267-775C-4DFA-978D-EDD8D2881EC5}"/>
              </a:ext>
            </a:extLst>
          </p:cNvPr>
          <p:cNvCxnSpPr>
            <a:cxnSpLocks/>
            <a:stCxn id="89" idx="2"/>
            <a:endCxn id="88" idx="0"/>
          </p:cNvCxnSpPr>
          <p:nvPr/>
        </p:nvCxnSpPr>
        <p:spPr>
          <a:xfrm>
            <a:off x="7943659" y="1856675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46">
            <a:extLst>
              <a:ext uri="{FF2B5EF4-FFF2-40B4-BE49-F238E27FC236}">
                <a16:creationId xmlns:a16="http://schemas.microsoft.com/office/drawing/2014/main" id="{5ECB1A78-8D6D-4E26-A632-8D465E321994}"/>
              </a:ext>
            </a:extLst>
          </p:cNvPr>
          <p:cNvSpPr/>
          <p:nvPr/>
        </p:nvSpPr>
        <p:spPr>
          <a:xfrm>
            <a:off x="6992774" y="3254313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92" name="Straight Connector 49">
            <a:extLst>
              <a:ext uri="{FF2B5EF4-FFF2-40B4-BE49-F238E27FC236}">
                <a16:creationId xmlns:a16="http://schemas.microsoft.com/office/drawing/2014/main" id="{C1077CBC-BB5C-454C-AF69-9429CADF9E8F}"/>
              </a:ext>
            </a:extLst>
          </p:cNvPr>
          <p:cNvCxnSpPr>
            <a:cxnSpLocks/>
            <a:stCxn id="91" idx="0"/>
            <a:endCxn id="95" idx="2"/>
          </p:cNvCxnSpPr>
          <p:nvPr/>
        </p:nvCxnSpPr>
        <p:spPr>
          <a:xfrm flipV="1">
            <a:off x="7052360" y="2594736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52">
            <a:extLst>
              <a:ext uri="{FF2B5EF4-FFF2-40B4-BE49-F238E27FC236}">
                <a16:creationId xmlns:a16="http://schemas.microsoft.com/office/drawing/2014/main" id="{A6AA8FF9-089D-4036-9AA3-3A502975F5F4}"/>
              </a:ext>
            </a:extLst>
          </p:cNvPr>
          <p:cNvSpPr/>
          <p:nvPr/>
        </p:nvSpPr>
        <p:spPr>
          <a:xfrm>
            <a:off x="7313507" y="1793588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94" name="Straight Connector 53">
            <a:extLst>
              <a:ext uri="{FF2B5EF4-FFF2-40B4-BE49-F238E27FC236}">
                <a16:creationId xmlns:a16="http://schemas.microsoft.com/office/drawing/2014/main" id="{C58131E7-0EEF-4D57-BC5A-7AB7D3C52CFF}"/>
              </a:ext>
            </a:extLst>
          </p:cNvPr>
          <p:cNvCxnSpPr>
            <a:cxnSpLocks/>
            <a:endCxn id="95" idx="0"/>
          </p:cNvCxnSpPr>
          <p:nvPr/>
        </p:nvCxnSpPr>
        <p:spPr>
          <a:xfrm>
            <a:off x="7442992" y="1809698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52">
            <a:extLst>
              <a:ext uri="{FF2B5EF4-FFF2-40B4-BE49-F238E27FC236}">
                <a16:creationId xmlns:a16="http://schemas.microsoft.com/office/drawing/2014/main" id="{C8089998-E229-44E2-B685-3F5E3E9204A8}"/>
              </a:ext>
            </a:extLst>
          </p:cNvPr>
          <p:cNvSpPr/>
          <p:nvPr/>
        </p:nvSpPr>
        <p:spPr>
          <a:xfrm>
            <a:off x="7313507" y="2463011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424876" y="4070786"/>
            <a:ext cx="6567943" cy="346249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800" b="1" dirty="0">
                <a:sym typeface="Arial" panose="020B0604020202020204" pitchFamily="34" charset="0"/>
              </a:rPr>
              <a:t>Avoid data</a:t>
            </a:r>
            <a:r>
              <a:rPr lang="zh-CN" altLang="en-US" sz="1800" b="1" dirty="0">
                <a:sym typeface="Arial" panose="020B0604020202020204" pitchFamily="34" charset="0"/>
              </a:rPr>
              <a:t> </a:t>
            </a:r>
            <a:r>
              <a:rPr lang="en-US" altLang="zh-CN" sz="1800" b="1" dirty="0">
                <a:sym typeface="Arial" panose="020B0604020202020204" pitchFamily="34" charset="0"/>
              </a:rPr>
              <a:t>loss</a:t>
            </a:r>
            <a:r>
              <a:rPr lang="zh-CN" altLang="en-US" sz="1800" b="1" dirty="0">
                <a:sym typeface="Arial" panose="020B0604020202020204" pitchFamily="34" charset="0"/>
              </a:rPr>
              <a:t> </a:t>
            </a:r>
            <a:r>
              <a:rPr lang="en-US" altLang="zh-CN" sz="1800" b="1" dirty="0">
                <a:sym typeface="Arial" panose="020B0604020202020204" pitchFamily="34" charset="0"/>
              </a:rPr>
              <a:t>that occurred on the running system.</a:t>
            </a:r>
            <a:endParaRPr lang="zh-TW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2130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0977CCC0-2FB3-45E4-8A7E-E56E26CDF7BD}"/>
              </a:ext>
            </a:extLst>
          </p:cNvPr>
          <p:cNvGrpSpPr/>
          <p:nvPr/>
        </p:nvGrpSpPr>
        <p:grpSpPr>
          <a:xfrm>
            <a:off x="5791463" y="1868062"/>
            <a:ext cx="3095697" cy="908058"/>
            <a:chOff x="6331819" y="1177001"/>
            <a:chExt cx="2454778" cy="748260"/>
          </a:xfrm>
        </p:grpSpPr>
        <p:sp>
          <p:nvSpPr>
            <p:cNvPr id="195" name="矩形: 剪去對角角落 194">
              <a:extLst>
                <a:ext uri="{FF2B5EF4-FFF2-40B4-BE49-F238E27FC236}">
                  <a16:creationId xmlns:a16="http://schemas.microsoft.com/office/drawing/2014/main" id="{F50FB3F5-D88B-4589-BE17-6E98E181E411}"/>
                </a:ext>
              </a:extLst>
            </p:cNvPr>
            <p:cNvSpPr/>
            <p:nvPr/>
          </p:nvSpPr>
          <p:spPr>
            <a:xfrm>
              <a:off x="6348356" y="1246365"/>
              <a:ext cx="2438241" cy="678896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矩形: 圓角 195">
              <a:extLst>
                <a:ext uri="{FF2B5EF4-FFF2-40B4-BE49-F238E27FC236}">
                  <a16:creationId xmlns:a16="http://schemas.microsoft.com/office/drawing/2014/main" id="{0991C451-EF29-45A2-973C-A68A663AD358}"/>
                </a:ext>
              </a:extLst>
            </p:cNvPr>
            <p:cNvSpPr/>
            <p:nvPr/>
          </p:nvSpPr>
          <p:spPr>
            <a:xfrm>
              <a:off x="6331819" y="1177001"/>
              <a:ext cx="2425164" cy="710335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E8781656-67F3-49EF-8198-649ED3BFC8F0}"/>
              </a:ext>
            </a:extLst>
          </p:cNvPr>
          <p:cNvGrpSpPr/>
          <p:nvPr/>
        </p:nvGrpSpPr>
        <p:grpSpPr>
          <a:xfrm>
            <a:off x="5791463" y="1152456"/>
            <a:ext cx="3095697" cy="665517"/>
            <a:chOff x="6331819" y="1170198"/>
            <a:chExt cx="2454778" cy="755063"/>
          </a:xfrm>
        </p:grpSpPr>
        <p:sp>
          <p:nvSpPr>
            <p:cNvPr id="187" name="矩形: 剪去對角角落 186">
              <a:extLst>
                <a:ext uri="{FF2B5EF4-FFF2-40B4-BE49-F238E27FC236}">
                  <a16:creationId xmlns:a16="http://schemas.microsoft.com/office/drawing/2014/main" id="{7ADD1908-EDB2-48FA-BC46-7D563EE79E99}"/>
                </a:ext>
              </a:extLst>
            </p:cNvPr>
            <p:cNvSpPr/>
            <p:nvPr/>
          </p:nvSpPr>
          <p:spPr>
            <a:xfrm>
              <a:off x="6348356" y="1246365"/>
              <a:ext cx="2438241" cy="678896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8" name="矩形: 圓角 187">
              <a:extLst>
                <a:ext uri="{FF2B5EF4-FFF2-40B4-BE49-F238E27FC236}">
                  <a16:creationId xmlns:a16="http://schemas.microsoft.com/office/drawing/2014/main" id="{1F45DC70-865F-4DC6-8A87-D465AFEFC112}"/>
                </a:ext>
              </a:extLst>
            </p:cNvPr>
            <p:cNvSpPr/>
            <p:nvPr/>
          </p:nvSpPr>
          <p:spPr>
            <a:xfrm>
              <a:off x="6331819" y="1170198"/>
              <a:ext cx="2425164" cy="710336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6A91C2AF-3367-4C66-A21F-E8A9BA3FEE2C}"/>
              </a:ext>
            </a:extLst>
          </p:cNvPr>
          <p:cNvGrpSpPr/>
          <p:nvPr/>
        </p:nvGrpSpPr>
        <p:grpSpPr>
          <a:xfrm>
            <a:off x="6439109" y="2883026"/>
            <a:ext cx="2422966" cy="759806"/>
            <a:chOff x="6341920" y="1177001"/>
            <a:chExt cx="2460454" cy="748260"/>
          </a:xfrm>
        </p:grpSpPr>
        <p:sp>
          <p:nvSpPr>
            <p:cNvPr id="190" name="矩形: 剪去對角角落 189">
              <a:extLst>
                <a:ext uri="{FF2B5EF4-FFF2-40B4-BE49-F238E27FC236}">
                  <a16:creationId xmlns:a16="http://schemas.microsoft.com/office/drawing/2014/main" id="{E1BAB18E-2855-4B60-95A9-63397566E5C8}"/>
                </a:ext>
              </a:extLst>
            </p:cNvPr>
            <p:cNvSpPr/>
            <p:nvPr/>
          </p:nvSpPr>
          <p:spPr>
            <a:xfrm>
              <a:off x="6364133" y="1246365"/>
              <a:ext cx="2438241" cy="678896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1" name="矩形: 圓角 190">
              <a:extLst>
                <a:ext uri="{FF2B5EF4-FFF2-40B4-BE49-F238E27FC236}">
                  <a16:creationId xmlns:a16="http://schemas.microsoft.com/office/drawing/2014/main" id="{8BA3BB1A-AF38-4FE6-9C01-BFBC92B5BD4F}"/>
                </a:ext>
              </a:extLst>
            </p:cNvPr>
            <p:cNvSpPr/>
            <p:nvPr/>
          </p:nvSpPr>
          <p:spPr>
            <a:xfrm>
              <a:off x="6341920" y="1177001"/>
              <a:ext cx="2425164" cy="710335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6" name="Google Shape;1029;p60">
            <a:extLst>
              <a:ext uri="{FF2B5EF4-FFF2-40B4-BE49-F238E27FC236}">
                <a16:creationId xmlns:a16="http://schemas.microsoft.com/office/drawing/2014/main" id="{E6E5BF1C-45B4-4339-837A-E4F24709493C}"/>
              </a:ext>
            </a:extLst>
          </p:cNvPr>
          <p:cNvSpPr/>
          <p:nvPr/>
        </p:nvSpPr>
        <p:spPr>
          <a:xfrm>
            <a:off x="1034864" y="4247182"/>
            <a:ext cx="4522900" cy="165636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351"/>
            </a:pPr>
            <a:endParaRPr lang="zh-TW" altLang="en-US" sz="1013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0A6C09DF-7E05-46AC-B439-10AB2549E3C2}"/>
              </a:ext>
            </a:extLst>
          </p:cNvPr>
          <p:cNvGrpSpPr/>
          <p:nvPr/>
        </p:nvGrpSpPr>
        <p:grpSpPr>
          <a:xfrm>
            <a:off x="927685" y="1389508"/>
            <a:ext cx="4598264" cy="1994381"/>
            <a:chOff x="876301" y="1653972"/>
            <a:chExt cx="4910600" cy="1994381"/>
          </a:xfrm>
        </p:grpSpPr>
        <p:sp>
          <p:nvSpPr>
            <p:cNvPr id="123" name="Google Shape;1029;p60">
              <a:extLst>
                <a:ext uri="{FF2B5EF4-FFF2-40B4-BE49-F238E27FC236}">
                  <a16:creationId xmlns:a16="http://schemas.microsoft.com/office/drawing/2014/main" id="{DC4FCF3E-FCAC-4A9C-A835-2B15A9F8BF62}"/>
                </a:ext>
              </a:extLst>
            </p:cNvPr>
            <p:cNvSpPr/>
            <p:nvPr/>
          </p:nvSpPr>
          <p:spPr>
            <a:xfrm>
              <a:off x="949326" y="2505599"/>
              <a:ext cx="4830117" cy="165636"/>
            </a:xfrm>
            <a:prstGeom prst="rightArrow">
              <a:avLst>
                <a:gd name="adj1" fmla="val 50000"/>
                <a:gd name="adj2" fmla="val 115510"/>
              </a:avLst>
            </a:prstGeom>
            <a:solidFill>
              <a:srgbClr val="FFE07D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351"/>
              </a:pPr>
              <a:endParaRPr lang="zh-TW" altLang="en-US" sz="101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5" name="Google Shape;1029;p60">
              <a:extLst>
                <a:ext uri="{FF2B5EF4-FFF2-40B4-BE49-F238E27FC236}">
                  <a16:creationId xmlns:a16="http://schemas.microsoft.com/office/drawing/2014/main" id="{A25AEC70-BDC2-4A7D-A7C3-F6BAA66C0CF5}"/>
                </a:ext>
              </a:extLst>
            </p:cNvPr>
            <p:cNvSpPr/>
            <p:nvPr/>
          </p:nvSpPr>
          <p:spPr>
            <a:xfrm>
              <a:off x="876301" y="1653972"/>
              <a:ext cx="4910600" cy="165636"/>
            </a:xfrm>
            <a:prstGeom prst="rightArrow">
              <a:avLst>
                <a:gd name="adj1" fmla="val 50000"/>
                <a:gd name="adj2" fmla="val 115510"/>
              </a:avLst>
            </a:prstGeom>
            <a:solidFill>
              <a:srgbClr val="FFE07D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351"/>
              </a:pPr>
              <a:endParaRPr lang="zh-TW" altLang="en-US" sz="101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6" name="Google Shape;1029;p60">
              <a:extLst>
                <a:ext uri="{FF2B5EF4-FFF2-40B4-BE49-F238E27FC236}">
                  <a16:creationId xmlns:a16="http://schemas.microsoft.com/office/drawing/2014/main" id="{AEF439B8-91D7-4EF1-8E06-33E7FA9F897D}"/>
                </a:ext>
              </a:extLst>
            </p:cNvPr>
            <p:cNvSpPr/>
            <p:nvPr/>
          </p:nvSpPr>
          <p:spPr>
            <a:xfrm>
              <a:off x="1402505" y="3482717"/>
              <a:ext cx="4236840" cy="165636"/>
            </a:xfrm>
            <a:prstGeom prst="rightArrow">
              <a:avLst>
                <a:gd name="adj1" fmla="val 50000"/>
                <a:gd name="adj2" fmla="val 115510"/>
              </a:avLst>
            </a:prstGeom>
            <a:solidFill>
              <a:srgbClr val="FFE07D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351"/>
              </a:pPr>
              <a:endParaRPr lang="zh-TW" altLang="en-US" sz="101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27" name="圖片 126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470498DA-B974-4D8A-916D-E9D8AD4B7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184898" y="2832026"/>
            <a:ext cx="222833" cy="139014"/>
          </a:xfrm>
          <a:prstGeom prst="rect">
            <a:avLst/>
          </a:prstGeom>
        </p:spPr>
      </p:pic>
      <p:pic>
        <p:nvPicPr>
          <p:cNvPr id="128" name="圖片 127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DAEAA35E-CA1D-4F1E-94C1-3FC31755A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960" y="3399354"/>
            <a:ext cx="1160367" cy="290552"/>
          </a:xfrm>
          <a:prstGeom prst="rect">
            <a:avLst/>
          </a:prstGeom>
        </p:spPr>
      </p:pic>
      <p:pic>
        <p:nvPicPr>
          <p:cNvPr id="129" name="圖片 128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868423C6-3FDE-436E-AAA9-117B44FB2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058" y="3520505"/>
            <a:ext cx="1169407" cy="155876"/>
          </a:xfrm>
          <a:prstGeom prst="rect">
            <a:avLst/>
          </a:prstGeom>
        </p:spPr>
      </p:pic>
      <p:pic>
        <p:nvPicPr>
          <p:cNvPr id="130" name="Google Shape;1028;p60">
            <a:extLst>
              <a:ext uri="{FF2B5EF4-FFF2-40B4-BE49-F238E27FC236}">
                <a16:creationId xmlns:a16="http://schemas.microsoft.com/office/drawing/2014/main" id="{F6B9C2A0-BCCD-4657-B9E6-E4ACED46742B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690" y="4073027"/>
            <a:ext cx="1982572" cy="495496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1" name="Google Shape;1037;p60">
            <a:extLst>
              <a:ext uri="{FF2B5EF4-FFF2-40B4-BE49-F238E27FC236}">
                <a16:creationId xmlns:a16="http://schemas.microsoft.com/office/drawing/2014/main" id="{DC1500EA-7320-41D1-A5DF-25B3665C234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594" y="1079171"/>
            <a:ext cx="828789" cy="82878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2" name="圖片 131">
            <a:extLst>
              <a:ext uri="{FF2B5EF4-FFF2-40B4-BE49-F238E27FC236}">
                <a16:creationId xmlns:a16="http://schemas.microsoft.com/office/drawing/2014/main" id="{9CB1F1B1-3C16-4093-B690-9C16C117F3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946" y="3983812"/>
            <a:ext cx="1990006" cy="759807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3C3D878F-5F3B-4CE3-9D56-1B7EA126A16C}"/>
              </a:ext>
            </a:extLst>
          </p:cNvPr>
          <p:cNvGrpSpPr/>
          <p:nvPr/>
        </p:nvGrpSpPr>
        <p:grpSpPr>
          <a:xfrm>
            <a:off x="379401" y="1933213"/>
            <a:ext cx="744338" cy="744338"/>
            <a:chOff x="373507" y="2006514"/>
            <a:chExt cx="744338" cy="744338"/>
          </a:xfrm>
        </p:grpSpPr>
        <p:sp>
          <p:nvSpPr>
            <p:cNvPr id="134" name="橢圓 133">
              <a:extLst>
                <a:ext uri="{FF2B5EF4-FFF2-40B4-BE49-F238E27FC236}">
                  <a16:creationId xmlns:a16="http://schemas.microsoft.com/office/drawing/2014/main" id="{1B5293DE-DB2C-4427-95F8-B901601B7C73}"/>
                </a:ext>
              </a:extLst>
            </p:cNvPr>
            <p:cNvSpPr/>
            <p:nvPr/>
          </p:nvSpPr>
          <p:spPr>
            <a:xfrm>
              <a:off x="373507" y="2006514"/>
              <a:ext cx="744338" cy="744338"/>
            </a:xfrm>
            <a:prstGeom prst="ellipse">
              <a:avLst/>
            </a:prstGeom>
            <a:solidFill>
              <a:srgbClr val="3952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135" name="圖片 134">
              <a:extLst>
                <a:ext uri="{FF2B5EF4-FFF2-40B4-BE49-F238E27FC236}">
                  <a16:creationId xmlns:a16="http://schemas.microsoft.com/office/drawing/2014/main" id="{C1805A7C-74E4-441A-9378-3F9E9E53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54" y="2078790"/>
              <a:ext cx="621049" cy="621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3D42069B-35D4-4FD1-95FE-B145906678D6}"/>
              </a:ext>
            </a:extLst>
          </p:cNvPr>
          <p:cNvSpPr/>
          <p:nvPr/>
        </p:nvSpPr>
        <p:spPr>
          <a:xfrm>
            <a:off x="1682297" y="1308400"/>
            <a:ext cx="2729240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99BE5C38-1AAF-425E-839D-F7AD34D70C59}"/>
              </a:ext>
            </a:extLst>
          </p:cNvPr>
          <p:cNvSpPr/>
          <p:nvPr/>
        </p:nvSpPr>
        <p:spPr>
          <a:xfrm>
            <a:off x="1711520" y="2136022"/>
            <a:ext cx="2696591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F2754F99-08A9-4D59-9A7D-BB2CE897C425}"/>
              </a:ext>
            </a:extLst>
          </p:cNvPr>
          <p:cNvSpPr/>
          <p:nvPr/>
        </p:nvSpPr>
        <p:spPr>
          <a:xfrm>
            <a:off x="1906779" y="3214722"/>
            <a:ext cx="2462838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142" name="圖形 1">
            <a:extLst>
              <a:ext uri="{FF2B5EF4-FFF2-40B4-BE49-F238E27FC236}">
                <a16:creationId xmlns:a16="http://schemas.microsoft.com/office/drawing/2014/main" id="{732D075E-FE26-4C94-8EA2-2E1A46C9E5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8175" y="2667270"/>
            <a:ext cx="903985" cy="594275"/>
          </a:xfrm>
          <a:prstGeom prst="rect">
            <a:avLst/>
          </a:prstGeom>
        </p:spPr>
      </p:pic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30B3980-6156-4ACF-89CC-E9C1424E14E0}"/>
              </a:ext>
            </a:extLst>
          </p:cNvPr>
          <p:cNvGrpSpPr/>
          <p:nvPr/>
        </p:nvGrpSpPr>
        <p:grpSpPr>
          <a:xfrm>
            <a:off x="180282" y="2795421"/>
            <a:ext cx="1597372" cy="1040382"/>
            <a:chOff x="253140" y="3132718"/>
            <a:chExt cx="1597372" cy="1040382"/>
          </a:xfrm>
        </p:grpSpPr>
        <p:sp>
          <p:nvSpPr>
            <p:cNvPr id="144" name="Rounded Rectangle 97">
              <a:extLst>
                <a:ext uri="{FF2B5EF4-FFF2-40B4-BE49-F238E27FC236}">
                  <a16:creationId xmlns:a16="http://schemas.microsoft.com/office/drawing/2014/main" id="{9146ECE7-BCC8-4267-86CB-A54C1CB1C374}"/>
                </a:ext>
              </a:extLst>
            </p:cNvPr>
            <p:cNvSpPr/>
            <p:nvPr/>
          </p:nvSpPr>
          <p:spPr bwMode="auto">
            <a:xfrm>
              <a:off x="253140" y="3132718"/>
              <a:ext cx="1597372" cy="1040382"/>
            </a:xfrm>
            <a:prstGeom prst="roundRect">
              <a:avLst>
                <a:gd name="adj" fmla="val 10931"/>
              </a:avLst>
            </a:prstGeom>
            <a:gradFill>
              <a:gsLst>
                <a:gs pos="100000">
                  <a:srgbClr val="E1FFFF"/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45" name="Group 110">
              <a:extLst>
                <a:ext uri="{FF2B5EF4-FFF2-40B4-BE49-F238E27FC236}">
                  <a16:creationId xmlns:a16="http://schemas.microsoft.com/office/drawing/2014/main" id="{46B87055-C4E7-418A-A4F8-BDECAA8E7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1401" y="3763174"/>
              <a:ext cx="651112" cy="362525"/>
              <a:chOff x="9492767" y="3749429"/>
              <a:chExt cx="648036" cy="360615"/>
            </a:xfrm>
          </p:grpSpPr>
          <p:sp>
            <p:nvSpPr>
              <p:cNvPr id="157" name="Trapezoid 117">
                <a:extLst>
                  <a:ext uri="{FF2B5EF4-FFF2-40B4-BE49-F238E27FC236}">
                    <a16:creationId xmlns:a16="http://schemas.microsoft.com/office/drawing/2014/main" id="{5349C0ED-67D9-427E-B482-F36DFC1BE55C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58" name="Picture 3">
                <a:extLst>
                  <a:ext uri="{FF2B5EF4-FFF2-40B4-BE49-F238E27FC236}">
                    <a16:creationId xmlns:a16="http://schemas.microsoft.com/office/drawing/2014/main" id="{F32F6D81-6340-4467-8C18-B45A9C4B99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" name="Picture 3">
                <a:extLst>
                  <a:ext uri="{FF2B5EF4-FFF2-40B4-BE49-F238E27FC236}">
                    <a16:creationId xmlns:a16="http://schemas.microsoft.com/office/drawing/2014/main" id="{1578D5A8-E7C7-4D46-9587-CC86A7C08E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0" name="Picture 3">
                <a:extLst>
                  <a:ext uri="{FF2B5EF4-FFF2-40B4-BE49-F238E27FC236}">
                    <a16:creationId xmlns:a16="http://schemas.microsoft.com/office/drawing/2014/main" id="{68D6F215-8532-4CAB-8E19-9D9C71DE76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1" name="Picture 3">
                <a:extLst>
                  <a:ext uri="{FF2B5EF4-FFF2-40B4-BE49-F238E27FC236}">
                    <a16:creationId xmlns:a16="http://schemas.microsoft.com/office/drawing/2014/main" id="{3465582C-E586-4D21-B504-7077B1C38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6" name="Bent Arrow 13">
              <a:extLst>
                <a:ext uri="{FF2B5EF4-FFF2-40B4-BE49-F238E27FC236}">
                  <a16:creationId xmlns:a16="http://schemas.microsoft.com/office/drawing/2014/main" id="{F0B6E1A4-A7F1-4917-B36E-512F0DAA7BD6}"/>
                </a:ext>
              </a:extLst>
            </p:cNvPr>
            <p:cNvSpPr/>
            <p:nvPr/>
          </p:nvSpPr>
          <p:spPr bwMode="auto">
            <a:xfrm>
              <a:off x="378452" y="3303548"/>
              <a:ext cx="160582" cy="434263"/>
            </a:xfrm>
            <a:prstGeom prst="bentArrow">
              <a:avLst>
                <a:gd name="adj1" fmla="val 25000"/>
                <a:gd name="adj2" fmla="val 38653"/>
                <a:gd name="adj3" fmla="val 50000"/>
                <a:gd name="adj4" fmla="val 4375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47" name="Bent Arrow 129">
              <a:extLst>
                <a:ext uri="{FF2B5EF4-FFF2-40B4-BE49-F238E27FC236}">
                  <a16:creationId xmlns:a16="http://schemas.microsoft.com/office/drawing/2014/main" id="{F50C9BC8-85C7-43C4-BF8E-3A7CE505D829}"/>
                </a:ext>
              </a:extLst>
            </p:cNvPr>
            <p:cNvSpPr/>
            <p:nvPr/>
          </p:nvSpPr>
          <p:spPr bwMode="auto">
            <a:xfrm rot="5400000">
              <a:off x="1407196" y="3465539"/>
              <a:ext cx="413292" cy="145319"/>
            </a:xfrm>
            <a:prstGeom prst="bentArrow">
              <a:avLst>
                <a:gd name="adj1" fmla="val 25000"/>
                <a:gd name="adj2" fmla="val 40880"/>
                <a:gd name="adj3" fmla="val 50000"/>
                <a:gd name="adj4" fmla="val 6250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48" name="TextBox 25">
              <a:extLst>
                <a:ext uri="{FF2B5EF4-FFF2-40B4-BE49-F238E27FC236}">
                  <a16:creationId xmlns:a16="http://schemas.microsoft.com/office/drawing/2014/main" id="{43C9DA61-1F7D-41DA-957D-5953A2F063B5}"/>
                </a:ext>
              </a:extLst>
            </p:cNvPr>
            <p:cNvSpPr txBox="1"/>
            <p:nvPr/>
          </p:nvSpPr>
          <p:spPr bwMode="auto">
            <a:xfrm>
              <a:off x="509561" y="3375512"/>
              <a:ext cx="1078264" cy="3693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Real-time 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900" b="1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SnapSync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ounded Rectangle 106">
              <a:extLst>
                <a:ext uri="{FF2B5EF4-FFF2-40B4-BE49-F238E27FC236}">
                  <a16:creationId xmlns:a16="http://schemas.microsoft.com/office/drawing/2014/main" id="{B94D55FD-0CDA-4B8F-A717-5201028A0D4A}"/>
                </a:ext>
              </a:extLst>
            </p:cNvPr>
            <p:cNvSpPr/>
            <p:nvPr/>
          </p:nvSpPr>
          <p:spPr bwMode="auto">
            <a:xfrm>
              <a:off x="583768" y="3188905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0" name="Rounded Rectangle 106">
              <a:extLst>
                <a:ext uri="{FF2B5EF4-FFF2-40B4-BE49-F238E27FC236}">
                  <a16:creationId xmlns:a16="http://schemas.microsoft.com/office/drawing/2014/main" id="{6E97FD0B-F2A8-425E-8BE7-29E13EF33EA8}"/>
                </a:ext>
              </a:extLst>
            </p:cNvPr>
            <p:cNvSpPr/>
            <p:nvPr/>
          </p:nvSpPr>
          <p:spPr bwMode="auto">
            <a:xfrm>
              <a:off x="583768" y="3309446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1" name="Group 110">
              <a:extLst>
                <a:ext uri="{FF2B5EF4-FFF2-40B4-BE49-F238E27FC236}">
                  <a16:creationId xmlns:a16="http://schemas.microsoft.com/office/drawing/2014/main" id="{4A9290B8-8F51-4C8B-8520-FDD10B323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49" y="3763174"/>
              <a:ext cx="651112" cy="362525"/>
              <a:chOff x="9492767" y="3749429"/>
              <a:chExt cx="648036" cy="360615"/>
            </a:xfrm>
          </p:grpSpPr>
          <p:sp>
            <p:nvSpPr>
              <p:cNvPr id="152" name="Trapezoid 117">
                <a:extLst>
                  <a:ext uri="{FF2B5EF4-FFF2-40B4-BE49-F238E27FC236}">
                    <a16:creationId xmlns:a16="http://schemas.microsoft.com/office/drawing/2014/main" id="{C4464221-6C99-436F-BB2C-324AC58759A3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53" name="Picture 3">
                <a:extLst>
                  <a:ext uri="{FF2B5EF4-FFF2-40B4-BE49-F238E27FC236}">
                    <a16:creationId xmlns:a16="http://schemas.microsoft.com/office/drawing/2014/main" id="{68D12759-63C3-4249-9056-188C38ABF4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Picture 3">
                <a:extLst>
                  <a:ext uri="{FF2B5EF4-FFF2-40B4-BE49-F238E27FC236}">
                    <a16:creationId xmlns:a16="http://schemas.microsoft.com/office/drawing/2014/main" id="{47BB0147-9614-4A58-81D2-8E557F648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Picture 3">
                <a:extLst>
                  <a:ext uri="{FF2B5EF4-FFF2-40B4-BE49-F238E27FC236}">
                    <a16:creationId xmlns:a16="http://schemas.microsoft.com/office/drawing/2014/main" id="{BB3F38A2-914E-4517-A039-9647BC212D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Picture 3">
                <a:extLst>
                  <a:ext uri="{FF2B5EF4-FFF2-40B4-BE49-F238E27FC236}">
                    <a16:creationId xmlns:a16="http://schemas.microsoft.com/office/drawing/2014/main" id="{264CFF35-FAB5-4FBC-8671-8A1066F855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2" name="Google Shape;1037;p60">
            <a:extLst>
              <a:ext uri="{FF2B5EF4-FFF2-40B4-BE49-F238E27FC236}">
                <a16:creationId xmlns:a16="http://schemas.microsoft.com/office/drawing/2014/main" id="{F2D2A112-B350-4057-892A-485E681FF85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9460" y="1079171"/>
            <a:ext cx="828789" cy="82878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42869923-4E98-40C9-8F60-E34945CA704D}"/>
              </a:ext>
            </a:extLst>
          </p:cNvPr>
          <p:cNvGrpSpPr/>
          <p:nvPr/>
        </p:nvGrpSpPr>
        <p:grpSpPr>
          <a:xfrm>
            <a:off x="4943267" y="1933213"/>
            <a:ext cx="744338" cy="744338"/>
            <a:chOff x="373507" y="2006514"/>
            <a:chExt cx="744338" cy="744338"/>
          </a:xfrm>
        </p:grpSpPr>
        <p:sp>
          <p:nvSpPr>
            <p:cNvPr id="164" name="橢圓 163">
              <a:extLst>
                <a:ext uri="{FF2B5EF4-FFF2-40B4-BE49-F238E27FC236}">
                  <a16:creationId xmlns:a16="http://schemas.microsoft.com/office/drawing/2014/main" id="{8D82A4BF-408E-4276-8C6C-A381DB47EF6C}"/>
                </a:ext>
              </a:extLst>
            </p:cNvPr>
            <p:cNvSpPr/>
            <p:nvPr/>
          </p:nvSpPr>
          <p:spPr>
            <a:xfrm>
              <a:off x="373507" y="2006514"/>
              <a:ext cx="744338" cy="744338"/>
            </a:xfrm>
            <a:prstGeom prst="ellipse">
              <a:avLst/>
            </a:prstGeom>
            <a:solidFill>
              <a:srgbClr val="3952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165" name="圖片 164">
              <a:extLst>
                <a:ext uri="{FF2B5EF4-FFF2-40B4-BE49-F238E27FC236}">
                  <a16:creationId xmlns:a16="http://schemas.microsoft.com/office/drawing/2014/main" id="{82074197-D6EB-4838-8DB1-33ADBD7D0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54" y="2078790"/>
              <a:ext cx="621049" cy="621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6" name="群組 165">
            <a:extLst>
              <a:ext uri="{FF2B5EF4-FFF2-40B4-BE49-F238E27FC236}">
                <a16:creationId xmlns:a16="http://schemas.microsoft.com/office/drawing/2014/main" id="{0E02485C-5630-468E-A6A9-4A6A7B10B742}"/>
              </a:ext>
            </a:extLst>
          </p:cNvPr>
          <p:cNvGrpSpPr/>
          <p:nvPr/>
        </p:nvGrpSpPr>
        <p:grpSpPr>
          <a:xfrm>
            <a:off x="4744148" y="2795421"/>
            <a:ext cx="1597372" cy="1040382"/>
            <a:chOff x="253140" y="3132718"/>
            <a:chExt cx="1597372" cy="1040382"/>
          </a:xfrm>
        </p:grpSpPr>
        <p:sp>
          <p:nvSpPr>
            <p:cNvPr id="167" name="Rounded Rectangle 97">
              <a:extLst>
                <a:ext uri="{FF2B5EF4-FFF2-40B4-BE49-F238E27FC236}">
                  <a16:creationId xmlns:a16="http://schemas.microsoft.com/office/drawing/2014/main" id="{05455056-CD3D-476E-AACA-14A22BD3FBB2}"/>
                </a:ext>
              </a:extLst>
            </p:cNvPr>
            <p:cNvSpPr/>
            <p:nvPr/>
          </p:nvSpPr>
          <p:spPr bwMode="auto">
            <a:xfrm>
              <a:off x="253140" y="3132718"/>
              <a:ext cx="1597372" cy="1040382"/>
            </a:xfrm>
            <a:prstGeom prst="roundRect">
              <a:avLst>
                <a:gd name="adj" fmla="val 10931"/>
              </a:avLst>
            </a:prstGeom>
            <a:gradFill>
              <a:gsLst>
                <a:gs pos="100000">
                  <a:srgbClr val="E1FFFF"/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8" name="Group 110">
              <a:extLst>
                <a:ext uri="{FF2B5EF4-FFF2-40B4-BE49-F238E27FC236}">
                  <a16:creationId xmlns:a16="http://schemas.microsoft.com/office/drawing/2014/main" id="{490E49D1-8265-4030-A5F6-36513BC5D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1401" y="3763174"/>
              <a:ext cx="651112" cy="362525"/>
              <a:chOff x="9492767" y="3749429"/>
              <a:chExt cx="648036" cy="360615"/>
            </a:xfrm>
          </p:grpSpPr>
          <p:sp>
            <p:nvSpPr>
              <p:cNvPr id="180" name="Trapezoid 117">
                <a:extLst>
                  <a:ext uri="{FF2B5EF4-FFF2-40B4-BE49-F238E27FC236}">
                    <a16:creationId xmlns:a16="http://schemas.microsoft.com/office/drawing/2014/main" id="{01112ADF-CA42-4B71-84DD-904DE6BC7636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81" name="Picture 3">
                <a:extLst>
                  <a:ext uri="{FF2B5EF4-FFF2-40B4-BE49-F238E27FC236}">
                    <a16:creationId xmlns:a16="http://schemas.microsoft.com/office/drawing/2014/main" id="{511DB5FC-1713-4F9F-9D9E-4AC10F4F0A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2" name="Picture 3">
                <a:extLst>
                  <a:ext uri="{FF2B5EF4-FFF2-40B4-BE49-F238E27FC236}">
                    <a16:creationId xmlns:a16="http://schemas.microsoft.com/office/drawing/2014/main" id="{73883DCA-C182-4C53-A39A-0FF597FAD8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3" name="Picture 3">
                <a:extLst>
                  <a:ext uri="{FF2B5EF4-FFF2-40B4-BE49-F238E27FC236}">
                    <a16:creationId xmlns:a16="http://schemas.microsoft.com/office/drawing/2014/main" id="{DE0300BD-1F32-4652-990B-00FC212F7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3">
                <a:extLst>
                  <a:ext uri="{FF2B5EF4-FFF2-40B4-BE49-F238E27FC236}">
                    <a16:creationId xmlns:a16="http://schemas.microsoft.com/office/drawing/2014/main" id="{71E56307-4552-489D-967E-978C2758E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9" name="Bent Arrow 13">
              <a:extLst>
                <a:ext uri="{FF2B5EF4-FFF2-40B4-BE49-F238E27FC236}">
                  <a16:creationId xmlns:a16="http://schemas.microsoft.com/office/drawing/2014/main" id="{A252F115-0554-4416-A671-8DBF50BAF66A}"/>
                </a:ext>
              </a:extLst>
            </p:cNvPr>
            <p:cNvSpPr/>
            <p:nvPr/>
          </p:nvSpPr>
          <p:spPr bwMode="auto">
            <a:xfrm>
              <a:off x="378452" y="3303548"/>
              <a:ext cx="160582" cy="434263"/>
            </a:xfrm>
            <a:prstGeom prst="bentArrow">
              <a:avLst>
                <a:gd name="adj1" fmla="val 25000"/>
                <a:gd name="adj2" fmla="val 38653"/>
                <a:gd name="adj3" fmla="val 50000"/>
                <a:gd name="adj4" fmla="val 4375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70" name="Bent Arrow 129">
              <a:extLst>
                <a:ext uri="{FF2B5EF4-FFF2-40B4-BE49-F238E27FC236}">
                  <a16:creationId xmlns:a16="http://schemas.microsoft.com/office/drawing/2014/main" id="{D2187392-A134-4129-9FBA-F0A426C984EC}"/>
                </a:ext>
              </a:extLst>
            </p:cNvPr>
            <p:cNvSpPr/>
            <p:nvPr/>
          </p:nvSpPr>
          <p:spPr bwMode="auto">
            <a:xfrm rot="5400000">
              <a:off x="1407196" y="3465539"/>
              <a:ext cx="413292" cy="145319"/>
            </a:xfrm>
            <a:prstGeom prst="bentArrow">
              <a:avLst>
                <a:gd name="adj1" fmla="val 25000"/>
                <a:gd name="adj2" fmla="val 40880"/>
                <a:gd name="adj3" fmla="val 50000"/>
                <a:gd name="adj4" fmla="val 6250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71" name="TextBox 25">
              <a:extLst>
                <a:ext uri="{FF2B5EF4-FFF2-40B4-BE49-F238E27FC236}">
                  <a16:creationId xmlns:a16="http://schemas.microsoft.com/office/drawing/2014/main" id="{6FFF7FF3-A103-4944-BA4D-C3855DC43553}"/>
                </a:ext>
              </a:extLst>
            </p:cNvPr>
            <p:cNvSpPr txBox="1"/>
            <p:nvPr/>
          </p:nvSpPr>
          <p:spPr bwMode="auto">
            <a:xfrm>
              <a:off x="509561" y="3375512"/>
              <a:ext cx="1078264" cy="3693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Real-time 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900" b="1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SnapSync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ounded Rectangle 106">
              <a:extLst>
                <a:ext uri="{FF2B5EF4-FFF2-40B4-BE49-F238E27FC236}">
                  <a16:creationId xmlns:a16="http://schemas.microsoft.com/office/drawing/2014/main" id="{4B914D3C-3EBF-4899-8B94-8DAA8559BEA2}"/>
                </a:ext>
              </a:extLst>
            </p:cNvPr>
            <p:cNvSpPr/>
            <p:nvPr/>
          </p:nvSpPr>
          <p:spPr bwMode="auto">
            <a:xfrm>
              <a:off x="583768" y="3188905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3" name="Rounded Rectangle 106">
              <a:extLst>
                <a:ext uri="{FF2B5EF4-FFF2-40B4-BE49-F238E27FC236}">
                  <a16:creationId xmlns:a16="http://schemas.microsoft.com/office/drawing/2014/main" id="{53BFDA4B-A02C-4BE4-B53E-F9209E708CF9}"/>
                </a:ext>
              </a:extLst>
            </p:cNvPr>
            <p:cNvSpPr/>
            <p:nvPr/>
          </p:nvSpPr>
          <p:spPr bwMode="auto">
            <a:xfrm>
              <a:off x="583768" y="3309446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74" name="Group 110">
              <a:extLst>
                <a:ext uri="{FF2B5EF4-FFF2-40B4-BE49-F238E27FC236}">
                  <a16:creationId xmlns:a16="http://schemas.microsoft.com/office/drawing/2014/main" id="{2EACC38C-B996-4C26-A68F-68715B04E1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49" y="3763174"/>
              <a:ext cx="651112" cy="362525"/>
              <a:chOff x="9492767" y="3749429"/>
              <a:chExt cx="648036" cy="360615"/>
            </a:xfrm>
          </p:grpSpPr>
          <p:sp>
            <p:nvSpPr>
              <p:cNvPr id="175" name="Trapezoid 117">
                <a:extLst>
                  <a:ext uri="{FF2B5EF4-FFF2-40B4-BE49-F238E27FC236}">
                    <a16:creationId xmlns:a16="http://schemas.microsoft.com/office/drawing/2014/main" id="{87CCABB4-50EB-486C-904F-9A1ECA08D336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76" name="Picture 3">
                <a:extLst>
                  <a:ext uri="{FF2B5EF4-FFF2-40B4-BE49-F238E27FC236}">
                    <a16:creationId xmlns:a16="http://schemas.microsoft.com/office/drawing/2014/main" id="{8B59B443-2038-45E9-8DDA-F4F1917DD8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3">
                <a:extLst>
                  <a:ext uri="{FF2B5EF4-FFF2-40B4-BE49-F238E27FC236}">
                    <a16:creationId xmlns:a16="http://schemas.microsoft.com/office/drawing/2014/main" id="{B0E277B3-7A3D-4A6F-9B01-1752BB93C9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3">
                <a:extLst>
                  <a:ext uri="{FF2B5EF4-FFF2-40B4-BE49-F238E27FC236}">
                    <a16:creationId xmlns:a16="http://schemas.microsoft.com/office/drawing/2014/main" id="{BFD10DC8-603C-48FB-AE66-F299CBC033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3">
                <a:extLst>
                  <a:ext uri="{FF2B5EF4-FFF2-40B4-BE49-F238E27FC236}">
                    <a16:creationId xmlns:a16="http://schemas.microsoft.com/office/drawing/2014/main" id="{65B63D7D-0B64-4C1A-AD34-FDA655C205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85" name="圖片 184">
            <a:extLst>
              <a:ext uri="{FF2B5EF4-FFF2-40B4-BE49-F238E27FC236}">
                <a16:creationId xmlns:a16="http://schemas.microsoft.com/office/drawing/2014/main" id="{E7DA92B6-EF1E-46E4-A771-DB138BD111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78" y="3874502"/>
            <a:ext cx="1098846" cy="90978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750"/>
              </a:lnSpc>
            </a:pPr>
            <a:r>
              <a:rPr lang="en-US" altLang="zh-TW" sz="3600" dirty="0"/>
              <a:t>Three-layer</a:t>
            </a:r>
            <a:r>
              <a:rPr lang="zh-TW" altLang="en-US" sz="3600" dirty="0"/>
              <a:t> </a:t>
            </a:r>
            <a:r>
              <a:rPr lang="en-US" altLang="zh-TW" sz="3600" dirty="0"/>
              <a:t>backup solution</a:t>
            </a:r>
            <a:r>
              <a:rPr lang="zh-TW" altLang="en-US" sz="3600" dirty="0"/>
              <a:t> </a:t>
            </a:r>
            <a:r>
              <a:rPr lang="en-US" altLang="zh-TW" sz="3600" dirty="0"/>
              <a:t>:</a:t>
            </a:r>
            <a:br>
              <a:rPr lang="en-US" altLang="zh-TW" dirty="0"/>
            </a:br>
            <a:r>
              <a:rPr lang="zh-TW" altLang="en-US" sz="2400" dirty="0"/>
              <a:t>Provide you </a:t>
            </a:r>
            <a:r>
              <a:rPr lang="en-US" altLang="zh-TW" sz="2400" dirty="0"/>
              <a:t>the most complete data backup protection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068853" y="4604713"/>
            <a:ext cx="715560" cy="209819"/>
          </a:xfrm>
          <a:prstGeom prst="rect">
            <a:avLst/>
          </a:prstGeom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775552" y="1907896"/>
            <a:ext cx="2557589" cy="297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zh-TW" b="1" dirty="0"/>
              <a:t>Snapshot &amp; Replica: 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6445246" y="2903934"/>
            <a:ext cx="2284520" cy="2846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00"/>
              </a:lnSpc>
              <a:spcBef>
                <a:spcPts val="225"/>
              </a:spcBef>
            </a:pPr>
            <a:r>
              <a:rPr lang="en-US" altLang="zh-TW" b="1" dirty="0" err="1"/>
              <a:t>SnapSync</a:t>
            </a:r>
            <a:r>
              <a:rPr lang="en-US" altLang="zh-TW" b="1" dirty="0"/>
              <a:t>: 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ABD7EC-0ABA-4922-BBBD-0ED8EBD6B6C9}"/>
              </a:ext>
            </a:extLst>
          </p:cNvPr>
          <p:cNvSpPr txBox="1"/>
          <p:nvPr/>
        </p:nvSpPr>
        <p:spPr>
          <a:xfrm>
            <a:off x="5832285" y="1221473"/>
            <a:ext cx="2286463" cy="491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zh-TW" b="1" dirty="0"/>
              <a:t>HBS 3 : </a:t>
            </a:r>
            <a:r>
              <a:rPr lang="en-US" altLang="zh-TW" dirty="0"/>
              <a:t> 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818CEE3A-5FFF-4E3B-A117-C310ECE26B1C}"/>
              </a:ext>
            </a:extLst>
          </p:cNvPr>
          <p:cNvSpPr txBox="1"/>
          <p:nvPr/>
        </p:nvSpPr>
        <p:spPr>
          <a:xfrm>
            <a:off x="5792928" y="2121160"/>
            <a:ext cx="3040532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100" dirty="0"/>
              <a:t>Block level</a:t>
            </a:r>
            <a:r>
              <a:rPr lang="en-US" altLang="zh-TW" sz="1100" dirty="0"/>
              <a:t>, multi-version management</a:t>
            </a:r>
            <a:r>
              <a:rPr lang="en-US" altLang="zh-TW" sz="1100"/>
              <a:t>;</a:t>
            </a:r>
            <a:r>
              <a:rPr lang="en-US" altLang="zh-TW" sz="1100" dirty="0"/>
              <a:t> ZFS provides the most lightweight snapshot </a:t>
            </a:r>
            <a:r>
              <a:rPr lang="en-US" sz="1100" dirty="0"/>
              <a:t>without affecting </a:t>
            </a:r>
            <a:r>
              <a:rPr lang="en-US" altLang="zh-TW" sz="1100" dirty="0"/>
              <a:t>storage performance at all.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CF90F07B-D439-4AD6-98F1-0F110ACD440F}"/>
              </a:ext>
            </a:extLst>
          </p:cNvPr>
          <p:cNvSpPr txBox="1"/>
          <p:nvPr/>
        </p:nvSpPr>
        <p:spPr>
          <a:xfrm>
            <a:off x="6449850" y="3128149"/>
            <a:ext cx="2383609" cy="464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00"/>
              </a:lnSpc>
              <a:spcBef>
                <a:spcPts val="225"/>
              </a:spcBef>
            </a:pPr>
            <a:r>
              <a:rPr lang="zh-TW" altLang="en-US" sz="1200" dirty="0"/>
              <a:t>Block level</a:t>
            </a:r>
            <a:r>
              <a:rPr lang="en-US" altLang="zh-TW" sz="1200" dirty="0"/>
              <a:t>, Mirror the data copy and always kept up to date</a:t>
            </a:r>
            <a:r>
              <a:rPr lang="en-US" sz="1200" dirty="0"/>
              <a:t>.</a:t>
            </a:r>
            <a:endParaRPr lang="en-US" altLang="zh-TW" sz="1200" dirty="0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A66C998-CE24-488D-90F6-4B78908A523E}"/>
              </a:ext>
            </a:extLst>
          </p:cNvPr>
          <p:cNvSpPr txBox="1"/>
          <p:nvPr/>
        </p:nvSpPr>
        <p:spPr>
          <a:xfrm>
            <a:off x="5832808" y="1446452"/>
            <a:ext cx="3054352" cy="273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zh-TW" dirty="0"/>
              <a:t>File level, multi-version management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D09A93-754B-4214-9092-0C7BFCA21DA9}"/>
              </a:ext>
            </a:extLst>
          </p:cNvPr>
          <p:cNvSpPr/>
          <p:nvPr/>
        </p:nvSpPr>
        <p:spPr>
          <a:xfrm>
            <a:off x="1909372" y="1325914"/>
            <a:ext cx="2411226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 dirty="0"/>
              <a:t>RPO : </a:t>
            </a:r>
            <a:r>
              <a:rPr lang="zh-TW" altLang="en-US" b="1" dirty="0">
                <a:sym typeface="Arial" panose="020B0604020202020204" pitchFamily="34" charset="0"/>
              </a:rPr>
              <a:t>daily </a:t>
            </a:r>
            <a:r>
              <a:rPr lang="en-US" altLang="zh-TW" b="1" dirty="0">
                <a:sym typeface="Arial" panose="020B0604020202020204" pitchFamily="34" charset="0"/>
              </a:rPr>
              <a:t>/ schedule</a:t>
            </a:r>
            <a:endParaRPr lang="zh-TW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36D25-21E9-4C6C-B5F3-432F0FDA54D4}"/>
              </a:ext>
            </a:extLst>
          </p:cNvPr>
          <p:cNvSpPr/>
          <p:nvPr/>
        </p:nvSpPr>
        <p:spPr>
          <a:xfrm>
            <a:off x="1737756" y="2163073"/>
            <a:ext cx="2661306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b="1" dirty="0"/>
              <a:t>RPO : </a:t>
            </a:r>
            <a:r>
              <a:rPr lang="zh-TW" altLang="en-US" b="1" dirty="0">
                <a:sym typeface="Arial" panose="020B0604020202020204" pitchFamily="34" charset="0"/>
              </a:rPr>
              <a:t>hourly </a:t>
            </a:r>
            <a:r>
              <a:rPr lang="en-US" altLang="zh-TW" b="1" dirty="0">
                <a:sym typeface="Arial" panose="020B0604020202020204" pitchFamily="34" charset="0"/>
              </a:rPr>
              <a:t>/ 24 </a:t>
            </a:r>
            <a:r>
              <a:rPr lang="en-US" altLang="zh-TW" b="1" dirty="0" err="1">
                <a:sym typeface="Arial" panose="020B0604020202020204" pitchFamily="34" charset="0"/>
              </a:rPr>
              <a:t>hr</a:t>
            </a:r>
            <a:r>
              <a:rPr lang="zh-TW" altLang="en-US" b="1" dirty="0">
                <a:sym typeface="Arial" panose="020B0604020202020204" pitchFamily="34" charset="0"/>
              </a:rPr>
              <a:t> </a:t>
            </a:r>
            <a:r>
              <a:rPr lang="en-US" altLang="zh-TW" b="1" dirty="0">
                <a:sym typeface="Arial" panose="020B0604020202020204" pitchFamily="34" charset="0"/>
              </a:rPr>
              <a:t>/ 365 day</a:t>
            </a:r>
            <a:endParaRPr lang="zh-TW" altLang="en-US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18388-91F1-4CF1-897B-8DDB12EB24EF}"/>
              </a:ext>
            </a:extLst>
          </p:cNvPr>
          <p:cNvSpPr/>
          <p:nvPr/>
        </p:nvSpPr>
        <p:spPr>
          <a:xfrm>
            <a:off x="2137842" y="3235155"/>
            <a:ext cx="1980173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/>
              <a:t>RPO : </a:t>
            </a:r>
            <a:r>
              <a:rPr lang="zh-TW" altLang="en-US" b="1">
                <a:sym typeface="Arial" panose="020B0604020202020204" pitchFamily="34" charset="0"/>
              </a:rPr>
              <a:t>Real-time</a:t>
            </a:r>
            <a:endParaRPr lang="en-US" altLang="zh-TW" b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31190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2409</Words>
  <Application>Microsoft Office PowerPoint</Application>
  <PresentationFormat>如螢幕大小 (16:9)</PresentationFormat>
  <Paragraphs>490</Paragraphs>
  <Slides>40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7" baseType="lpstr">
      <vt:lpstr>Microsoft JhengHei</vt:lpstr>
      <vt:lpstr>Microsoft JhengHei</vt:lpstr>
      <vt:lpstr>Arial</vt:lpstr>
      <vt:lpstr>Calibri</vt:lpstr>
      <vt:lpstr>Helvetica</vt:lpstr>
      <vt:lpstr>Oswald Light</vt:lpstr>
      <vt:lpstr>自訂設計</vt:lpstr>
      <vt:lpstr>PowerPoint 簡報</vt:lpstr>
      <vt:lpstr>Why Choose a Desktop NAS over a Rackmount One</vt:lpstr>
      <vt:lpstr>Smart Investment: Expand when Necessary</vt:lpstr>
      <vt:lpstr>PowerPoint 簡報</vt:lpstr>
      <vt:lpstr>Why we choose ZFS file system for our enterprise NAS</vt:lpstr>
      <vt:lpstr>Powerful data reduction:  Extend the SSD endurance</vt:lpstr>
      <vt:lpstr>Amazing massive storage  </vt:lpstr>
      <vt:lpstr>Silent data corruption &amp; self-healing</vt:lpstr>
      <vt:lpstr>Three-layer backup solution : Provide you the most complete data backup protection</vt:lpstr>
      <vt:lpstr>WORM (Write Once Read Many times)</vt:lpstr>
      <vt:lpstr>TS-h686/TS-h886 – Affordable Xeon D NAS</vt:lpstr>
      <vt:lpstr>Intel Xeon D Enterprise Processor</vt:lpstr>
      <vt:lpstr>Support ECC Memory (Error Correcting Code)</vt:lpstr>
      <vt:lpstr>ECC Memory is Important for ZFS</vt:lpstr>
      <vt:lpstr>TS-h686/ TS-h886 Front View</vt:lpstr>
      <vt:lpstr>Rear View</vt:lpstr>
      <vt:lpstr>Internal Design</vt:lpstr>
      <vt:lpstr>Multi-zone Heat Dissipation for Low-noise Operation</vt:lpstr>
      <vt:lpstr>Built-in Four 2.5 GbE LAN Ports</vt:lpstr>
      <vt:lpstr>QNAP 2.5GbE 5-Port Network Switch</vt:lpstr>
      <vt:lpstr>Upgrade Network Bandwidth with 5GbE Adapter</vt:lpstr>
      <vt:lpstr>Built-in Two PCIe Gen3 x4 M.2 SSD slots</vt:lpstr>
      <vt:lpstr>Tiered storage configuration for a QuTS hero NAS</vt:lpstr>
      <vt:lpstr>Two PCIe Gen3 x8 Slots Provide the Horsepower for Expansion</vt:lpstr>
      <vt:lpstr>PowerPoint 簡報</vt:lpstr>
      <vt:lpstr>Storage Expansion: TL SATA JBOD - economical and flexible expansion enclosures</vt:lpstr>
      <vt:lpstr>Ready to use by including a QXP PCIe SATA expansion card and SFF cable(s)</vt:lpstr>
      <vt:lpstr>Network Expansion： Versatile Network Expansion Accessories</vt:lpstr>
      <vt:lpstr>Performance Expansion： Expand more NVMe SSD with QM2 Card</vt:lpstr>
      <vt:lpstr>PowerPoint 簡報</vt:lpstr>
      <vt:lpstr>Complete Backup 3-2-1 with HBS 3.0</vt:lpstr>
      <vt:lpstr>HybridMount provides two modes for file-based cloud storage gateway</vt:lpstr>
      <vt:lpstr>Enterprise LUN backup: VJBOD Cloud block-based gateway</vt:lpstr>
      <vt:lpstr>Boxafe:  Comprehensive Backup Solution for Google™ G Suite and Microsoft 365®</vt:lpstr>
      <vt:lpstr>Install a Graphics Card for HDMI Output and GPU-accelerated Computing</vt:lpstr>
      <vt:lpstr>GPU-accelerated Software</vt:lpstr>
      <vt:lpstr>GPU-accelerated Application- Multimedia Workers</vt:lpstr>
      <vt:lpstr>GPU-accelerated Application- AI Inference NAS</vt:lpstr>
      <vt:lpstr>GPU-accelerated Applications - Virtualization Station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QNAP_Yvonne Tsai</cp:lastModifiedBy>
  <cp:revision>5</cp:revision>
  <dcterms:modified xsi:type="dcterms:W3CDTF">2020-06-16T08:34:47Z</dcterms:modified>
</cp:coreProperties>
</file>